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comments/comment55.xml" ContentType="application/vnd.openxmlformats-officedocument.presentationml.comments+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comments/comment49.xml" ContentType="application/vnd.openxmlformats-officedocument.presentationml.comments+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notesSlides/notesSlide87.xml" ContentType="application/vnd.openxmlformats-officedocument.presentationml.notesSlide+xml"/>
  <Override PartName="/ppt/comments/comment57.xml" ContentType="application/vnd.openxmlformats-officedocument.presentationml.comments+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notesSlides/notesSlide65.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43.xml" ContentType="application/vnd.openxmlformats-officedocument.presentationml.notesSlide+xml"/>
  <Override PartName="/ppt/comments/comment24.xml" ContentType="application/vnd.openxmlformats-officedocument.presentationml.comments+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comments/comment60.xml" ContentType="application/vnd.openxmlformats-officedocument.presentationml.comments+xml"/>
  <Override PartName="/ppt/slides/slide30.xml" ContentType="application/vnd.openxmlformats-officedocument.presentationml.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comments/comment47.xml" ContentType="application/vnd.openxmlformats-officedocument.presentationml.comments+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diagrams/quickStyle1.xml" ContentType="application/vnd.openxmlformats-officedocument.drawingml.diagramStyle+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comments/comment54.xml" ContentType="application/vnd.openxmlformats-officedocument.presentationml.comments+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comments/comment61.xml" ContentType="application/vnd.openxmlformats-officedocument.presentationml.comments+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notesSlides/notesSlide89.xml" ContentType="application/vnd.openxmlformats-officedocument.presentationml.notesSlide+xml"/>
  <Override PartName="/ppt/comments/comment59.xml" ContentType="application/vnd.openxmlformats-officedocument.presentationml.comments+xml"/>
  <Override PartName="/ppt/slides/slide29.xml" ContentType="application/vnd.openxmlformats-officedocument.presentationml.slide+xml"/>
  <Override PartName="/ppt/slides/slide76.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notesSlides/notesSlide45.xml" ContentType="application/vnd.openxmlformats-officedocument.presentationml.notesSlide+xml"/>
  <Override PartName="/ppt/comments/comment26.xml" ContentType="application/vnd.openxmlformats-officedocument.presentationml.comments+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notesSlides/notesSlide81.xml" ContentType="application/vnd.openxmlformats-officedocument.presentationml.notesSlide+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comments/comment28.xml" ContentType="application/vnd.openxmlformats-officedocument.presentationml.comments+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98" r:id="rId2"/>
  </p:sldMasterIdLst>
  <p:notesMasterIdLst>
    <p:notesMasterId r:id="rId104"/>
  </p:notesMasterIdLst>
  <p:handoutMasterIdLst>
    <p:handoutMasterId r:id="rId105"/>
  </p:handoutMasterIdLst>
  <p:sldIdLst>
    <p:sldId id="607" r:id="rId3"/>
    <p:sldId id="670" r:id="rId4"/>
    <p:sldId id="609" r:id="rId5"/>
    <p:sldId id="796" r:id="rId6"/>
    <p:sldId id="610" r:id="rId7"/>
    <p:sldId id="672" r:id="rId8"/>
    <p:sldId id="673" r:id="rId9"/>
    <p:sldId id="611" r:id="rId10"/>
    <p:sldId id="612" r:id="rId11"/>
    <p:sldId id="674" r:id="rId12"/>
    <p:sldId id="614" r:id="rId13"/>
    <p:sldId id="675" r:id="rId14"/>
    <p:sldId id="616" r:id="rId15"/>
    <p:sldId id="617" r:id="rId16"/>
    <p:sldId id="618" r:id="rId17"/>
    <p:sldId id="619" r:id="rId18"/>
    <p:sldId id="620" r:id="rId19"/>
    <p:sldId id="676" r:id="rId20"/>
    <p:sldId id="622" r:id="rId21"/>
    <p:sldId id="623" r:id="rId22"/>
    <p:sldId id="624" r:id="rId23"/>
    <p:sldId id="625" r:id="rId24"/>
    <p:sldId id="626" r:id="rId25"/>
    <p:sldId id="627" r:id="rId26"/>
    <p:sldId id="787" r:id="rId27"/>
    <p:sldId id="677" r:id="rId28"/>
    <p:sldId id="678" r:id="rId29"/>
    <p:sldId id="679" r:id="rId30"/>
    <p:sldId id="680" r:id="rId31"/>
    <p:sldId id="681" r:id="rId32"/>
    <p:sldId id="682" r:id="rId33"/>
    <p:sldId id="683" r:id="rId34"/>
    <p:sldId id="684" r:id="rId35"/>
    <p:sldId id="685" r:id="rId36"/>
    <p:sldId id="686" r:id="rId37"/>
    <p:sldId id="687" r:id="rId38"/>
    <p:sldId id="688" r:id="rId39"/>
    <p:sldId id="689" r:id="rId40"/>
    <p:sldId id="690" r:id="rId41"/>
    <p:sldId id="788" r:id="rId42"/>
    <p:sldId id="629" r:id="rId43"/>
    <p:sldId id="797" r:id="rId44"/>
    <p:sldId id="693" r:id="rId45"/>
    <p:sldId id="546" r:id="rId46"/>
    <p:sldId id="467" r:id="rId47"/>
    <p:sldId id="468" r:id="rId48"/>
    <p:sldId id="630" r:id="rId49"/>
    <p:sldId id="547" r:id="rId50"/>
    <p:sldId id="471" r:id="rId51"/>
    <p:sldId id="667" r:id="rId52"/>
    <p:sldId id="730" r:id="rId53"/>
    <p:sldId id="668" r:id="rId54"/>
    <p:sldId id="769" r:id="rId55"/>
    <p:sldId id="761" r:id="rId56"/>
    <p:sldId id="738" r:id="rId57"/>
    <p:sldId id="763" r:id="rId58"/>
    <p:sldId id="764" r:id="rId59"/>
    <p:sldId id="765" r:id="rId60"/>
    <p:sldId id="766" r:id="rId61"/>
    <p:sldId id="767" r:id="rId62"/>
    <p:sldId id="768" r:id="rId63"/>
    <p:sldId id="762" r:id="rId64"/>
    <p:sldId id="770" r:id="rId65"/>
    <p:sldId id="591" r:id="rId66"/>
    <p:sldId id="771" r:id="rId67"/>
    <p:sldId id="735" r:id="rId68"/>
    <p:sldId id="741" r:id="rId69"/>
    <p:sldId id="503" r:id="rId70"/>
    <p:sldId id="742" r:id="rId71"/>
    <p:sldId id="743" r:id="rId72"/>
    <p:sldId id="580" r:id="rId73"/>
    <p:sldId id="789" r:id="rId74"/>
    <p:sldId id="785" r:id="rId75"/>
    <p:sldId id="772" r:id="rId76"/>
    <p:sldId id="773" r:id="rId77"/>
    <p:sldId id="774" r:id="rId78"/>
    <p:sldId id="784" r:id="rId79"/>
    <p:sldId id="780" r:id="rId80"/>
    <p:sldId id="781" r:id="rId81"/>
    <p:sldId id="782" r:id="rId82"/>
    <p:sldId id="783" r:id="rId83"/>
    <p:sldId id="775" r:id="rId84"/>
    <p:sldId id="776" r:id="rId85"/>
    <p:sldId id="777" r:id="rId86"/>
    <p:sldId id="786" r:id="rId87"/>
    <p:sldId id="754" r:id="rId88"/>
    <p:sldId id="746" r:id="rId89"/>
    <p:sldId id="747" r:id="rId90"/>
    <p:sldId id="748" r:id="rId91"/>
    <p:sldId id="749" r:id="rId92"/>
    <p:sldId id="750" r:id="rId93"/>
    <p:sldId id="753" r:id="rId94"/>
    <p:sldId id="664" r:id="rId95"/>
    <p:sldId id="790" r:id="rId96"/>
    <p:sldId id="536" r:id="rId97"/>
    <p:sldId id="795" r:id="rId98"/>
    <p:sldId id="794" r:id="rId99"/>
    <p:sldId id="793" r:id="rId100"/>
    <p:sldId id="791" r:id="rId101"/>
    <p:sldId id="798" r:id="rId102"/>
    <p:sldId id="792" r:id="rId103"/>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69"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E0E290"/>
    <a:srgbClr val="D7D999"/>
    <a:srgbClr val="BDCCA2"/>
    <a:srgbClr val="D8E1C9"/>
    <a:srgbClr val="DDDDDD"/>
    <a:srgbClr val="D6CDAE"/>
    <a:srgbClr val="C7BC93"/>
    <a:srgbClr val="8E7F4A"/>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8381" autoAdjust="0"/>
    <p:restoredTop sz="41634" autoAdjust="0"/>
  </p:normalViewPr>
  <p:slideViewPr>
    <p:cSldViewPr snapToGrid="0">
      <p:cViewPr>
        <p:scale>
          <a:sx n="75" d="100"/>
          <a:sy n="75" d="100"/>
        </p:scale>
        <p:origin x="-696" y="660"/>
      </p:cViewPr>
      <p:guideLst>
        <p:guide orient="horz" pos="2191"/>
        <p:guide pos="5759"/>
        <p:guide pos="2860"/>
        <p:guide pos="524"/>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Lst>
  </p:outlineViewPr>
  <p:notesTextViewPr>
    <p:cViewPr>
      <p:scale>
        <a:sx n="125" d="100"/>
        <a:sy n="125" d="100"/>
      </p:scale>
      <p:origin x="6" y="7734"/>
    </p:cViewPr>
  </p:notesTextViewPr>
  <p:sorterViewPr>
    <p:cViewPr>
      <p:scale>
        <a:sx n="66" d="100"/>
        <a:sy n="66" d="100"/>
      </p:scale>
      <p:origin x="0" y="0"/>
    </p:cViewPr>
  </p:sorterViewPr>
  <p:notesViewPr>
    <p:cSldViewPr snapToGrid="0">
      <p:cViewPr varScale="1">
        <p:scale>
          <a:sx n="49" d="100"/>
          <a:sy n="49" d="100"/>
        </p:scale>
        <p:origin x="-2635" y="43"/>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07" Type="http://schemas.openxmlformats.org/officeDocument/2006/relationships/presProps" Target="presProps.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slide" Target="slides/slide100.xml"/><Relationship Id="rId110" Type="http://schemas.openxmlformats.org/officeDocument/2006/relationships/tableStyles" Target="tableStyle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commentAuthors" Target="commentAuthor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heme" Target="theme/theme1.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s>
</file>

<file path=ppt/_rels/viewProps.xml.rels><?xml version="1.0" encoding="UTF-8" standalone="yes"?>
<Relationships xmlns="http://schemas.openxmlformats.org/package/2006/relationships"><Relationship Id="rId8" Type="http://schemas.openxmlformats.org/officeDocument/2006/relationships/slide" Target="slides/slide30.xml"/><Relationship Id="rId3" Type="http://schemas.openxmlformats.org/officeDocument/2006/relationships/slide" Target="slides/slide16.xml"/><Relationship Id="rId7" Type="http://schemas.openxmlformats.org/officeDocument/2006/relationships/slide" Target="slides/slide29.xml"/><Relationship Id="rId2" Type="http://schemas.openxmlformats.org/officeDocument/2006/relationships/slide" Target="slides/slide14.xml"/><Relationship Id="rId1" Type="http://schemas.openxmlformats.org/officeDocument/2006/relationships/slide" Target="slides/slide9.xml"/><Relationship Id="rId6" Type="http://schemas.openxmlformats.org/officeDocument/2006/relationships/slide" Target="slides/slide20.xml"/><Relationship Id="rId5" Type="http://schemas.openxmlformats.org/officeDocument/2006/relationships/slide" Target="slides/slide19.xml"/><Relationship Id="rId4" Type="http://schemas.openxmlformats.org/officeDocument/2006/relationships/slide" Target="slides/slide17.xml"/><Relationship Id="rId9" Type="http://schemas.openxmlformats.org/officeDocument/2006/relationships/slide" Target="slides/slide95.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6:28:27.624" idx="56">
    <p:pos x="3458" y="150"/>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12-03T13:31:12.351" idx="65">
    <p:pos x="1939" y="169"/>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12-01T17:39:50.869" idx="66">
    <p:pos x="2483" y="18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12-01T18:02:31.965" idx="67">
    <p:pos x="2625"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12-02T09:38:59.162" idx="68">
    <p:pos x="3733" y="182"/>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12-02T09:57:05.536" idx="69">
    <p:pos x="2829"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12-02T09:58:11.340" idx="70">
    <p:pos x="3121"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12-02T10:44:58.409" idx="71">
    <p:pos x="2880"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12-02T10:45:20.666" idx="72">
    <p:pos x="3194" y="175"/>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12-02T10:45:36.369" idx="73">
    <p:pos x="2676" y="182"/>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12-05T09:40:22.869" idx="74">
    <p:pos x="2464" y="234"/>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2-16T11:08:54.507" idx="2">
    <p:pos x="1754"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12-02T11:08:37.151" idx="75">
    <p:pos x="2844"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12-02T11:08:28.208" idx="76">
    <p:pos x="2603"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12-16T11:09:00.043" idx="166">
    <p:pos x="1190" y="179"/>
    <p:text>H1</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4-07T13:24:19.548" idx="101">
    <p:pos x="5081" y="147"/>
    <p:text>H1</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4-07T13:24:30.046" idx="102">
    <p:pos x="2534" y="186"/>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4-07T13:24:39.791" idx="103">
    <p:pos x="4698" y="186"/>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4-07T13:24:53.973" idx="104">
    <p:pos x="2989" y="179"/>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4-07T13:25:06.734" idx="105">
    <p:pos x="4256" y="186"/>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4-08T17:52:01.896" idx="108">
    <p:pos x="4794" y="19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4-07T14:22:35.302" idx="106">
    <p:pos x="2006"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12-16T11:09:00.043" idx="3">
    <p:pos x="1190" y="179"/>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4-07T14:22:35.302" idx="107">
    <p:pos x="2006"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4-08T17:52:33.994" idx="109">
    <p:pos x="3782" y="186"/>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4-15T15:00:58.375" idx="164">
    <p:pos x="5472" y="115"/>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4-14T10:13:54.720" idx="145">
    <p:pos x="5472" y="115"/>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4-08T17:53:36.132" idx="115">
    <p:pos x="4634" y="179"/>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4-08T17:53:36.132" idx="147">
    <p:pos x="4634" y="179"/>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5-04T15:36:25.336" idx="169">
    <p:pos x="4666" y="179"/>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4-14T14:36:06.844" idx="151">
    <p:pos x="5472" y="115"/>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4-14T10:13:54.720" idx="146">
    <p:pos x="5472" y="115"/>
    <p:text>H1</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12-09T18:15:39.097" idx="154">
    <p:pos x="4141" y="186"/>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12-16T11:09:00.043" idx="58">
    <p:pos x="1190" y="179"/>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5-04-08T17:52:41.689" idx="110">
    <p:pos x="4467" y="179"/>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5-04-08T17:52:41.689" idx="155">
    <p:pos x="4467" y="179"/>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4-08T17:54:03.310" idx="117">
    <p:pos x="3213" y="179"/>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4-08T17:54:14.554" idx="118">
    <p:pos x="3782" y="179"/>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4-08T17:54:21.196" idx="119">
    <p:pos x="4403" y="186"/>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4-08T17:54:27.801" idx="120">
    <p:pos x="2374" y="186"/>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4-08T17:54:34.106" idx="121">
    <p:pos x="4685" y="186"/>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12-26T11:11:10.653" idx="54">
    <p:pos x="1552" y="184"/>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12-16T11:09:00.043" idx="167">
    <p:pos x="1190" y="179"/>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12-08T16:10:52.269" idx="156">
    <p:pos x="3046" y="19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12-16T11:09:00.043" idx="59">
    <p:pos x="1270" y="219"/>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12-05T10:37:28.624" idx="157">
    <p:pos x="4294" y="186"/>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12-08T16:11:03.749" idx="158">
    <p:pos x="2163" y="186"/>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12-08T16:22:20.469" idx="162">
    <p:pos x="3616" y="186"/>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12-08T16:12:37.103" idx="159">
    <p:pos x="1222" y="179"/>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12-09T18:15:39.097" idx="163">
    <p:pos x="4141" y="186"/>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12-09T18:15:39.097" idx="135">
    <p:pos x="4141" y="186"/>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12-09T18:15:39.097" idx="127">
    <p:pos x="4141" y="186"/>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12-09T18:15:55.422" idx="128">
    <p:pos x="4288" y="186"/>
    <p:text>H2</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12-09T18:16:06.782" idx="129">
    <p:pos x="2752" y="186"/>
    <p:text>H2</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4-12-09T18:16:23.990" idx="131">
    <p:pos x="2726" y="186"/>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3-16T15:48:44.161" idx="62">
    <p:pos x="2731" y="182"/>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4-12-09T18:16:34.892" idx="134">
    <p:pos x="3584" y="186"/>
    <p:text>H2</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4-12-26T09:15:34.147" idx="53">
    <p:pos x="1549" y="186"/>
    <p:text>H2</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4-12-16T11:09:00.043" idx="168">
    <p:pos x="1190" y="179"/>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3-16T15:48:44.161" idx="63">
    <p:pos x="2731"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12-16T11:09:00.043" idx="165">
    <p:pos x="1190" y="17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3-16T16:09:44.930" idx="78">
    <p:pos x="2165" y="182"/>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65F926-0992-4616-A493-47CEC609C864}" type="doc">
      <dgm:prSet loTypeId="urn:microsoft.com/office/officeart/2005/8/layout/bProcess4" loCatId="process" qsTypeId="urn:microsoft.com/office/officeart/2005/8/quickstyle/simple1" qsCatId="simple" csTypeId="urn:microsoft.com/office/officeart/2005/8/colors/accent1_2" csCatId="accent1" phldr="1"/>
      <dgm:spPr/>
      <dgm:t>
        <a:bodyPr/>
        <a:lstStyle/>
        <a:p>
          <a:endParaRPr lang="en-US"/>
        </a:p>
      </dgm:t>
    </dgm:pt>
    <dgm:pt modelId="{A5CF7623-0B2B-47AE-B16B-487FFE14FF78}">
      <dgm:prSet phldrT="[Text]"/>
      <dgm:spPr>
        <a:ln w="38100">
          <a:solidFill>
            <a:schemeClr val="accent1">
              <a:lumMod val="75000"/>
            </a:schemeClr>
          </a:solidFill>
        </a:ln>
      </dgm:spPr>
      <dgm:t>
        <a:bodyPr lIns="18288" tIns="18288" rIns="18288" bIns="18288"/>
        <a:lstStyle/>
        <a:p>
          <a:r>
            <a:rPr lang="en-US" dirty="0" smtClean="0"/>
            <a:t>Create WOs or approve MRP planned Order</a:t>
          </a:r>
        </a:p>
        <a:p>
          <a:r>
            <a:rPr lang="en-US" dirty="0" smtClean="0"/>
            <a:t>(Status = F)</a:t>
          </a:r>
          <a:endParaRPr lang="en-US" dirty="0"/>
        </a:p>
      </dgm:t>
    </dgm:pt>
    <dgm:pt modelId="{700D6319-CE3A-4EB5-94F7-D10689875DA9}" type="parTrans" cxnId="{419FE80B-41E3-4118-A945-4430B6C7ABE7}">
      <dgm:prSet/>
      <dgm:spPr/>
      <dgm:t>
        <a:bodyPr/>
        <a:lstStyle/>
        <a:p>
          <a:endParaRPr lang="en-US"/>
        </a:p>
      </dgm:t>
    </dgm:pt>
    <dgm:pt modelId="{64C3AE91-BF20-40FC-A85E-7AFEE259831D}" type="sibTrans" cxnId="{419FE80B-41E3-4118-A945-4430B6C7ABE7}">
      <dgm:prSet/>
      <dgm:spPr/>
      <dgm:t>
        <a:bodyPr/>
        <a:lstStyle/>
        <a:p>
          <a:endParaRPr lang="en-US" dirty="0"/>
        </a:p>
      </dgm:t>
    </dgm:pt>
    <dgm:pt modelId="{E7567169-72AE-4BA4-B144-C5FA93ED03AF}">
      <dgm:prSet phldrT="[Text]"/>
      <dgm:spPr>
        <a:solidFill>
          <a:schemeClr val="accent1">
            <a:lumMod val="60000"/>
            <a:lumOff val="40000"/>
          </a:schemeClr>
        </a:solidFill>
        <a:ln w="38100">
          <a:solidFill>
            <a:schemeClr val="accent1">
              <a:lumMod val="75000"/>
            </a:schemeClr>
          </a:solidFill>
          <a:prstDash val="dash"/>
        </a:ln>
      </dgm:spPr>
      <dgm:t>
        <a:bodyPr lIns="18288" tIns="18288" rIns="18288" bIns="18288"/>
        <a:lstStyle/>
        <a:p>
          <a:r>
            <a:rPr lang="en-US" dirty="0" smtClean="0">
              <a:latin typeface="+mj-lt"/>
            </a:rPr>
            <a:t>Modify work order bill and routing</a:t>
          </a:r>
          <a:endParaRPr lang="en-US" dirty="0"/>
        </a:p>
      </dgm:t>
    </dgm:pt>
    <dgm:pt modelId="{62EDEB37-D18C-4639-84B0-8054238B902A}" type="parTrans" cxnId="{0BF09E53-345C-42CB-97F9-3BB6B650A7B2}">
      <dgm:prSet/>
      <dgm:spPr/>
      <dgm:t>
        <a:bodyPr/>
        <a:lstStyle/>
        <a:p>
          <a:endParaRPr lang="en-US"/>
        </a:p>
      </dgm:t>
    </dgm:pt>
    <dgm:pt modelId="{A8F643D8-FD45-4C4A-918A-FCF72B80FABE}" type="sibTrans" cxnId="{0BF09E53-345C-42CB-97F9-3BB6B650A7B2}">
      <dgm:prSet/>
      <dgm:spPr/>
      <dgm:t>
        <a:bodyPr/>
        <a:lstStyle/>
        <a:p>
          <a:endParaRPr lang="en-US" dirty="0"/>
        </a:p>
      </dgm:t>
    </dgm:pt>
    <dgm:pt modelId="{C7F04C31-3D89-47E9-96D9-8F2B24FC943F}">
      <dgm:prSet phldrT="[Text]"/>
      <dgm:spPr>
        <a:ln w="38100">
          <a:solidFill>
            <a:schemeClr val="accent1">
              <a:lumMod val="75000"/>
            </a:schemeClr>
          </a:solidFill>
        </a:ln>
      </dgm:spPr>
      <dgm:t>
        <a:bodyPr lIns="18288" tIns="18288" rIns="18288" bIns="18288"/>
        <a:lstStyle/>
        <a:p>
          <a:r>
            <a:rPr lang="en-US" dirty="0" smtClean="0">
              <a:latin typeface="+mj-lt"/>
            </a:rPr>
            <a:t>Release and print work order</a:t>
          </a:r>
          <a:br>
            <a:rPr lang="en-US" dirty="0" smtClean="0">
              <a:latin typeface="+mj-lt"/>
            </a:rPr>
          </a:br>
          <a:r>
            <a:rPr lang="en-US" dirty="0" smtClean="0">
              <a:latin typeface="+mj-lt"/>
            </a:rPr>
            <a:t> (Status = R)</a:t>
          </a:r>
          <a:endParaRPr lang="en-US" dirty="0"/>
        </a:p>
      </dgm:t>
    </dgm:pt>
    <dgm:pt modelId="{C47961E7-9D03-479D-9815-4142844F4AD4}" type="parTrans" cxnId="{5A061E58-2355-406B-88E7-FAFA898BD3D2}">
      <dgm:prSet/>
      <dgm:spPr/>
      <dgm:t>
        <a:bodyPr/>
        <a:lstStyle/>
        <a:p>
          <a:endParaRPr lang="en-US"/>
        </a:p>
      </dgm:t>
    </dgm:pt>
    <dgm:pt modelId="{7C0CEC92-7B72-4E9D-909D-F1024F5B2725}" type="sibTrans" cxnId="{5A061E58-2355-406B-88E7-FAFA898BD3D2}">
      <dgm:prSet/>
      <dgm:spPr/>
      <dgm:t>
        <a:bodyPr/>
        <a:lstStyle/>
        <a:p>
          <a:endParaRPr lang="en-US" dirty="0"/>
        </a:p>
      </dgm:t>
    </dgm:pt>
    <dgm:pt modelId="{0BBD93F7-798D-497A-B145-5E0A7EE9E6E7}">
      <dgm:prSet phldrT="[Text]"/>
      <dgm:spPr>
        <a:solidFill>
          <a:schemeClr val="accent1">
            <a:lumMod val="60000"/>
            <a:lumOff val="40000"/>
          </a:schemeClr>
        </a:solidFill>
        <a:ln w="38100">
          <a:solidFill>
            <a:schemeClr val="accent1">
              <a:lumMod val="75000"/>
            </a:schemeClr>
          </a:solidFill>
          <a:prstDash val="dash"/>
        </a:ln>
      </dgm:spPr>
      <dgm:t>
        <a:bodyPr lIns="18288" tIns="18288" rIns="18288" bIns="18288"/>
        <a:lstStyle/>
        <a:p>
          <a:r>
            <a:rPr lang="en-US" dirty="0" smtClean="0">
              <a:latin typeface="+mj-lt"/>
            </a:rPr>
            <a:t>Check for work order components</a:t>
          </a:r>
          <a:endParaRPr lang="en-US" dirty="0"/>
        </a:p>
      </dgm:t>
    </dgm:pt>
    <dgm:pt modelId="{3C3C8D35-9885-4BD9-A8D6-A78510D01298}" type="parTrans" cxnId="{DEA63420-0F78-4397-9EE5-438F456FB4FE}">
      <dgm:prSet/>
      <dgm:spPr/>
      <dgm:t>
        <a:bodyPr/>
        <a:lstStyle/>
        <a:p>
          <a:endParaRPr lang="en-US"/>
        </a:p>
      </dgm:t>
    </dgm:pt>
    <dgm:pt modelId="{978EA721-A47B-4A52-B02A-545C801659FE}" type="sibTrans" cxnId="{DEA63420-0F78-4397-9EE5-438F456FB4FE}">
      <dgm:prSet/>
      <dgm:spPr/>
      <dgm:t>
        <a:bodyPr/>
        <a:lstStyle/>
        <a:p>
          <a:endParaRPr lang="en-US" dirty="0"/>
        </a:p>
      </dgm:t>
    </dgm:pt>
    <dgm:pt modelId="{C2FC88A9-B1F3-4018-AA99-DB22998BF846}">
      <dgm:prSet phldrT="[Text]"/>
      <dgm:spPr>
        <a:ln w="38100">
          <a:solidFill>
            <a:schemeClr val="accent1">
              <a:lumMod val="75000"/>
            </a:schemeClr>
          </a:solidFill>
        </a:ln>
      </dgm:spPr>
      <dgm:t>
        <a:bodyPr lIns="18288" tIns="18288" rIns="18288" bIns="18288"/>
        <a:lstStyle/>
        <a:p>
          <a:r>
            <a:rPr lang="en-US" dirty="0" smtClean="0">
              <a:latin typeface="+mj-lt"/>
            </a:rPr>
            <a:t>Issue work order components and optionally record labor in Shop Floor Control</a:t>
          </a:r>
          <a:endParaRPr lang="en-US" dirty="0"/>
        </a:p>
      </dgm:t>
    </dgm:pt>
    <dgm:pt modelId="{50889A5D-A294-492B-A385-F502209639EF}" type="parTrans" cxnId="{0B9723CD-C9E5-420C-96C4-595DCDD9CA4E}">
      <dgm:prSet/>
      <dgm:spPr/>
      <dgm:t>
        <a:bodyPr/>
        <a:lstStyle/>
        <a:p>
          <a:endParaRPr lang="en-US"/>
        </a:p>
      </dgm:t>
    </dgm:pt>
    <dgm:pt modelId="{3A25ABBA-6A08-492E-8DBE-51951481C334}" type="sibTrans" cxnId="{0B9723CD-C9E5-420C-96C4-595DCDD9CA4E}">
      <dgm:prSet/>
      <dgm:spPr/>
      <dgm:t>
        <a:bodyPr/>
        <a:lstStyle/>
        <a:p>
          <a:endParaRPr lang="en-US" dirty="0"/>
        </a:p>
      </dgm:t>
    </dgm:pt>
    <dgm:pt modelId="{43B5C5E3-18AE-4BFE-926F-274B174F66B5}">
      <dgm:prSet phldrT="[Text]"/>
      <dgm:spPr>
        <a:solidFill>
          <a:schemeClr val="accent1"/>
        </a:solidFill>
        <a:ln w="38100">
          <a:solidFill>
            <a:schemeClr val="accent1">
              <a:lumMod val="75000"/>
            </a:schemeClr>
          </a:solidFill>
          <a:prstDash val="solid"/>
        </a:ln>
      </dgm:spPr>
      <dgm:t>
        <a:bodyPr lIns="18288" tIns="18288" rIns="18288" bIns="18288"/>
        <a:lstStyle/>
        <a:p>
          <a:r>
            <a:rPr lang="en-US" dirty="0" smtClean="0">
              <a:latin typeface="+mj-lt"/>
            </a:rPr>
            <a:t>Receive/close work order</a:t>
          </a:r>
          <a:br>
            <a:rPr lang="en-US" dirty="0" smtClean="0">
              <a:latin typeface="+mj-lt"/>
            </a:rPr>
          </a:br>
          <a:r>
            <a:rPr lang="en-US" dirty="0" smtClean="0">
              <a:latin typeface="+mj-lt"/>
            </a:rPr>
            <a:t> (Status = C)</a:t>
          </a:r>
          <a:endParaRPr lang="en-US" dirty="0"/>
        </a:p>
      </dgm:t>
    </dgm:pt>
    <dgm:pt modelId="{1B3F5137-20D4-4B31-B10F-F56FD6C318AD}" type="parTrans" cxnId="{756E7EA6-3D7A-4724-8401-2CE5CBC25112}">
      <dgm:prSet/>
      <dgm:spPr/>
      <dgm:t>
        <a:bodyPr/>
        <a:lstStyle/>
        <a:p>
          <a:endParaRPr lang="en-US"/>
        </a:p>
      </dgm:t>
    </dgm:pt>
    <dgm:pt modelId="{D5A25BC0-C095-405D-B8DD-4DC77E28EB8C}" type="sibTrans" cxnId="{756E7EA6-3D7A-4724-8401-2CE5CBC25112}">
      <dgm:prSet/>
      <dgm:spPr/>
      <dgm:t>
        <a:bodyPr/>
        <a:lstStyle/>
        <a:p>
          <a:endParaRPr lang="en-US" dirty="0"/>
        </a:p>
      </dgm:t>
    </dgm:pt>
    <dgm:pt modelId="{102FE4E6-E477-4AC3-BD06-CE96B17EEA84}">
      <dgm:prSet phldrT="[Text]"/>
      <dgm:spPr>
        <a:ln w="38100">
          <a:solidFill>
            <a:schemeClr val="accent1">
              <a:lumMod val="75000"/>
            </a:schemeClr>
          </a:solidFill>
        </a:ln>
      </dgm:spPr>
      <dgm:t>
        <a:bodyPr lIns="18288" tIns="18288" rIns="18288" bIns="18288"/>
        <a:lstStyle/>
        <a:p>
          <a:r>
            <a:rPr lang="en-US" dirty="0" smtClean="0">
              <a:latin typeface="+mj-lt"/>
            </a:rPr>
            <a:t>Perform work order accounting close</a:t>
          </a:r>
          <a:endParaRPr lang="en-US" dirty="0"/>
        </a:p>
      </dgm:t>
    </dgm:pt>
    <dgm:pt modelId="{A7444A92-56A9-4C3A-843F-C5D08422942C}" type="parTrans" cxnId="{8A350CC9-B27F-412F-913F-6C7424557E23}">
      <dgm:prSet/>
      <dgm:spPr/>
      <dgm:t>
        <a:bodyPr/>
        <a:lstStyle/>
        <a:p>
          <a:endParaRPr lang="en-US"/>
        </a:p>
      </dgm:t>
    </dgm:pt>
    <dgm:pt modelId="{55CAB036-AF83-40B0-A812-B659EB566CD0}" type="sibTrans" cxnId="{8A350CC9-B27F-412F-913F-6C7424557E23}">
      <dgm:prSet/>
      <dgm:spPr/>
      <dgm:t>
        <a:bodyPr/>
        <a:lstStyle/>
        <a:p>
          <a:endParaRPr lang="en-US" dirty="0"/>
        </a:p>
      </dgm:t>
    </dgm:pt>
    <dgm:pt modelId="{668098FC-1497-42BB-BBBA-D73DE277ACFD}">
      <dgm:prSet phldrT="[Text]"/>
      <dgm:spPr>
        <a:ln w="38100">
          <a:solidFill>
            <a:schemeClr val="accent1">
              <a:lumMod val="75000"/>
            </a:schemeClr>
          </a:solidFill>
        </a:ln>
      </dgm:spPr>
      <dgm:t>
        <a:bodyPr lIns="18288" tIns="18288" rIns="18288" bIns="18288"/>
        <a:lstStyle/>
        <a:p>
          <a:r>
            <a:rPr lang="en-US" dirty="0" smtClean="0">
              <a:latin typeface="+mj-lt"/>
            </a:rPr>
            <a:t>Delete/archive obsolete work orders</a:t>
          </a:r>
          <a:endParaRPr lang="en-US" dirty="0"/>
        </a:p>
      </dgm:t>
    </dgm:pt>
    <dgm:pt modelId="{D8E798A0-DD89-47FF-B263-5ED0492F59F4}" type="sibTrans" cxnId="{99218554-678D-4455-B46D-9F63CC807003}">
      <dgm:prSet/>
      <dgm:spPr/>
      <dgm:t>
        <a:bodyPr/>
        <a:lstStyle/>
        <a:p>
          <a:endParaRPr lang="en-US"/>
        </a:p>
      </dgm:t>
    </dgm:pt>
    <dgm:pt modelId="{688203F9-ECA7-499D-AC75-A924F145CBD6}" type="parTrans" cxnId="{99218554-678D-4455-B46D-9F63CC807003}">
      <dgm:prSet/>
      <dgm:spPr/>
      <dgm:t>
        <a:bodyPr/>
        <a:lstStyle/>
        <a:p>
          <a:endParaRPr lang="en-US"/>
        </a:p>
      </dgm:t>
    </dgm:pt>
    <dgm:pt modelId="{3C45D019-67AD-469F-9266-B639F04DF825}" type="pres">
      <dgm:prSet presAssocID="{FF65F926-0992-4616-A493-47CEC609C864}" presName="Name0" presStyleCnt="0">
        <dgm:presLayoutVars>
          <dgm:dir/>
          <dgm:resizeHandles/>
        </dgm:presLayoutVars>
      </dgm:prSet>
      <dgm:spPr/>
      <dgm:t>
        <a:bodyPr/>
        <a:lstStyle/>
        <a:p>
          <a:endParaRPr lang="en-US"/>
        </a:p>
      </dgm:t>
    </dgm:pt>
    <dgm:pt modelId="{1AC92279-C288-40DC-98EB-15E8E9737CE2}" type="pres">
      <dgm:prSet presAssocID="{A5CF7623-0B2B-47AE-B16B-487FFE14FF78}" presName="compNode" presStyleCnt="0"/>
      <dgm:spPr/>
    </dgm:pt>
    <dgm:pt modelId="{D0EB162A-B6C4-4FEC-A634-5F13B14E06E7}" type="pres">
      <dgm:prSet presAssocID="{A5CF7623-0B2B-47AE-B16B-487FFE14FF78}" presName="dummyConnPt" presStyleCnt="0"/>
      <dgm:spPr/>
    </dgm:pt>
    <dgm:pt modelId="{01BD16C0-1B6A-41FA-A911-A0F91B9ED9C1}" type="pres">
      <dgm:prSet presAssocID="{A5CF7623-0B2B-47AE-B16B-487FFE14FF78}" presName="node" presStyleLbl="node1" presStyleIdx="0" presStyleCnt="8">
        <dgm:presLayoutVars>
          <dgm:bulletEnabled val="1"/>
        </dgm:presLayoutVars>
      </dgm:prSet>
      <dgm:spPr/>
      <dgm:t>
        <a:bodyPr/>
        <a:lstStyle/>
        <a:p>
          <a:endParaRPr lang="en-US"/>
        </a:p>
      </dgm:t>
    </dgm:pt>
    <dgm:pt modelId="{808CE607-2EE7-4DC1-8998-F3D3B0F67AFF}" type="pres">
      <dgm:prSet presAssocID="{64C3AE91-BF20-40FC-A85E-7AFEE259831D}" presName="sibTrans" presStyleLbl="bgSibTrans2D1" presStyleIdx="0" presStyleCnt="7"/>
      <dgm:spPr/>
      <dgm:t>
        <a:bodyPr/>
        <a:lstStyle/>
        <a:p>
          <a:endParaRPr lang="en-US"/>
        </a:p>
      </dgm:t>
    </dgm:pt>
    <dgm:pt modelId="{F5C67467-DA30-4278-97F2-DBF89AB5FC04}" type="pres">
      <dgm:prSet presAssocID="{E7567169-72AE-4BA4-B144-C5FA93ED03AF}" presName="compNode" presStyleCnt="0"/>
      <dgm:spPr/>
    </dgm:pt>
    <dgm:pt modelId="{F29B1B54-4911-4A20-B2DF-44CBDBFB075B}" type="pres">
      <dgm:prSet presAssocID="{E7567169-72AE-4BA4-B144-C5FA93ED03AF}" presName="dummyConnPt" presStyleCnt="0"/>
      <dgm:spPr/>
    </dgm:pt>
    <dgm:pt modelId="{F4FB4046-E31F-4C98-A2D9-DAF09A4FC296}" type="pres">
      <dgm:prSet presAssocID="{E7567169-72AE-4BA4-B144-C5FA93ED03AF}" presName="node" presStyleLbl="node1" presStyleIdx="1" presStyleCnt="8">
        <dgm:presLayoutVars>
          <dgm:bulletEnabled val="1"/>
        </dgm:presLayoutVars>
      </dgm:prSet>
      <dgm:spPr/>
      <dgm:t>
        <a:bodyPr/>
        <a:lstStyle/>
        <a:p>
          <a:endParaRPr lang="en-US"/>
        </a:p>
      </dgm:t>
    </dgm:pt>
    <dgm:pt modelId="{EAC26E73-11B0-4807-8C3F-7FCEB0B3EB98}" type="pres">
      <dgm:prSet presAssocID="{A8F643D8-FD45-4C4A-918A-FCF72B80FABE}" presName="sibTrans" presStyleLbl="bgSibTrans2D1" presStyleIdx="1" presStyleCnt="7"/>
      <dgm:spPr/>
      <dgm:t>
        <a:bodyPr/>
        <a:lstStyle/>
        <a:p>
          <a:endParaRPr lang="en-US"/>
        </a:p>
      </dgm:t>
    </dgm:pt>
    <dgm:pt modelId="{FEA69164-40D7-44D5-B44C-70AD31260385}" type="pres">
      <dgm:prSet presAssocID="{C7F04C31-3D89-47E9-96D9-8F2B24FC943F}" presName="compNode" presStyleCnt="0"/>
      <dgm:spPr/>
    </dgm:pt>
    <dgm:pt modelId="{2E73A905-2CF0-41E4-9B24-49DB01A8352F}" type="pres">
      <dgm:prSet presAssocID="{C7F04C31-3D89-47E9-96D9-8F2B24FC943F}" presName="dummyConnPt" presStyleCnt="0"/>
      <dgm:spPr/>
    </dgm:pt>
    <dgm:pt modelId="{181219F3-D9CA-41D6-B14A-679FBAEFC926}" type="pres">
      <dgm:prSet presAssocID="{C7F04C31-3D89-47E9-96D9-8F2B24FC943F}" presName="node" presStyleLbl="node1" presStyleIdx="2" presStyleCnt="8">
        <dgm:presLayoutVars>
          <dgm:bulletEnabled val="1"/>
        </dgm:presLayoutVars>
      </dgm:prSet>
      <dgm:spPr/>
      <dgm:t>
        <a:bodyPr/>
        <a:lstStyle/>
        <a:p>
          <a:endParaRPr lang="en-US"/>
        </a:p>
      </dgm:t>
    </dgm:pt>
    <dgm:pt modelId="{25793367-452A-46B6-9FE4-4F140F318044}" type="pres">
      <dgm:prSet presAssocID="{7C0CEC92-7B72-4E9D-909D-F1024F5B2725}" presName="sibTrans" presStyleLbl="bgSibTrans2D1" presStyleIdx="2" presStyleCnt="7"/>
      <dgm:spPr/>
      <dgm:t>
        <a:bodyPr/>
        <a:lstStyle/>
        <a:p>
          <a:endParaRPr lang="en-US"/>
        </a:p>
      </dgm:t>
    </dgm:pt>
    <dgm:pt modelId="{4939358B-F1C4-4490-B3BD-2C674577CB04}" type="pres">
      <dgm:prSet presAssocID="{0BBD93F7-798D-497A-B145-5E0A7EE9E6E7}" presName="compNode" presStyleCnt="0"/>
      <dgm:spPr/>
    </dgm:pt>
    <dgm:pt modelId="{E07A6691-5B67-43AC-BA16-2D8AB8C74665}" type="pres">
      <dgm:prSet presAssocID="{0BBD93F7-798D-497A-B145-5E0A7EE9E6E7}" presName="dummyConnPt" presStyleCnt="0"/>
      <dgm:spPr/>
    </dgm:pt>
    <dgm:pt modelId="{FD4715F4-641F-4B22-AE96-BD17BF5C6812}" type="pres">
      <dgm:prSet presAssocID="{0BBD93F7-798D-497A-B145-5E0A7EE9E6E7}" presName="node" presStyleLbl="node1" presStyleIdx="3" presStyleCnt="8">
        <dgm:presLayoutVars>
          <dgm:bulletEnabled val="1"/>
        </dgm:presLayoutVars>
      </dgm:prSet>
      <dgm:spPr/>
      <dgm:t>
        <a:bodyPr/>
        <a:lstStyle/>
        <a:p>
          <a:endParaRPr lang="en-US"/>
        </a:p>
      </dgm:t>
    </dgm:pt>
    <dgm:pt modelId="{6889C39E-8DB0-40E4-9048-A2D7BE38D5BF}" type="pres">
      <dgm:prSet presAssocID="{978EA721-A47B-4A52-B02A-545C801659FE}" presName="sibTrans" presStyleLbl="bgSibTrans2D1" presStyleIdx="3" presStyleCnt="7"/>
      <dgm:spPr/>
      <dgm:t>
        <a:bodyPr/>
        <a:lstStyle/>
        <a:p>
          <a:endParaRPr lang="en-US"/>
        </a:p>
      </dgm:t>
    </dgm:pt>
    <dgm:pt modelId="{2FBE6C8E-810F-43FF-B9A7-B797183BDD06}" type="pres">
      <dgm:prSet presAssocID="{C2FC88A9-B1F3-4018-AA99-DB22998BF846}" presName="compNode" presStyleCnt="0"/>
      <dgm:spPr/>
    </dgm:pt>
    <dgm:pt modelId="{37D37E16-DE7D-4396-8925-D9AD0A5299A2}" type="pres">
      <dgm:prSet presAssocID="{C2FC88A9-B1F3-4018-AA99-DB22998BF846}" presName="dummyConnPt" presStyleCnt="0"/>
      <dgm:spPr/>
    </dgm:pt>
    <dgm:pt modelId="{31A504F6-83A4-44F2-A325-20BD4C1F0EDD}" type="pres">
      <dgm:prSet presAssocID="{C2FC88A9-B1F3-4018-AA99-DB22998BF846}" presName="node" presStyleLbl="node1" presStyleIdx="4" presStyleCnt="8">
        <dgm:presLayoutVars>
          <dgm:bulletEnabled val="1"/>
        </dgm:presLayoutVars>
      </dgm:prSet>
      <dgm:spPr/>
      <dgm:t>
        <a:bodyPr/>
        <a:lstStyle/>
        <a:p>
          <a:endParaRPr lang="en-US"/>
        </a:p>
      </dgm:t>
    </dgm:pt>
    <dgm:pt modelId="{E0DEDC70-2A78-4A67-8176-8A7C7E6A8D25}" type="pres">
      <dgm:prSet presAssocID="{3A25ABBA-6A08-492E-8DBE-51951481C334}" presName="sibTrans" presStyleLbl="bgSibTrans2D1" presStyleIdx="4" presStyleCnt="7"/>
      <dgm:spPr/>
      <dgm:t>
        <a:bodyPr/>
        <a:lstStyle/>
        <a:p>
          <a:endParaRPr lang="en-US"/>
        </a:p>
      </dgm:t>
    </dgm:pt>
    <dgm:pt modelId="{8E5A5C6F-0AA6-437D-885B-9CA7D890493C}" type="pres">
      <dgm:prSet presAssocID="{43B5C5E3-18AE-4BFE-926F-274B174F66B5}" presName="compNode" presStyleCnt="0"/>
      <dgm:spPr/>
    </dgm:pt>
    <dgm:pt modelId="{C1C3FB69-A2EA-4F5C-93A6-0E1182B36601}" type="pres">
      <dgm:prSet presAssocID="{43B5C5E3-18AE-4BFE-926F-274B174F66B5}" presName="dummyConnPt" presStyleCnt="0"/>
      <dgm:spPr/>
    </dgm:pt>
    <dgm:pt modelId="{5F9B8972-8977-4194-AB0E-997541EADE8B}" type="pres">
      <dgm:prSet presAssocID="{43B5C5E3-18AE-4BFE-926F-274B174F66B5}" presName="node" presStyleLbl="node1" presStyleIdx="5" presStyleCnt="8">
        <dgm:presLayoutVars>
          <dgm:bulletEnabled val="1"/>
        </dgm:presLayoutVars>
      </dgm:prSet>
      <dgm:spPr/>
      <dgm:t>
        <a:bodyPr/>
        <a:lstStyle/>
        <a:p>
          <a:endParaRPr lang="en-US"/>
        </a:p>
      </dgm:t>
    </dgm:pt>
    <dgm:pt modelId="{E782E079-0EDC-43AC-8F20-84BDE6CFF26E}" type="pres">
      <dgm:prSet presAssocID="{D5A25BC0-C095-405D-B8DD-4DC77E28EB8C}" presName="sibTrans" presStyleLbl="bgSibTrans2D1" presStyleIdx="5" presStyleCnt="7"/>
      <dgm:spPr/>
      <dgm:t>
        <a:bodyPr/>
        <a:lstStyle/>
        <a:p>
          <a:endParaRPr lang="en-US"/>
        </a:p>
      </dgm:t>
    </dgm:pt>
    <dgm:pt modelId="{4A33404C-ECBE-4565-9E02-98BEC86B5B4E}" type="pres">
      <dgm:prSet presAssocID="{102FE4E6-E477-4AC3-BD06-CE96B17EEA84}" presName="compNode" presStyleCnt="0"/>
      <dgm:spPr/>
    </dgm:pt>
    <dgm:pt modelId="{B8192478-4F0B-48F3-95B3-76B1BE4EEE36}" type="pres">
      <dgm:prSet presAssocID="{102FE4E6-E477-4AC3-BD06-CE96B17EEA84}" presName="dummyConnPt" presStyleCnt="0"/>
      <dgm:spPr/>
    </dgm:pt>
    <dgm:pt modelId="{46A8671F-9531-4956-AEFA-5BAFA9AAC030}" type="pres">
      <dgm:prSet presAssocID="{102FE4E6-E477-4AC3-BD06-CE96B17EEA84}" presName="node" presStyleLbl="node1" presStyleIdx="6" presStyleCnt="8">
        <dgm:presLayoutVars>
          <dgm:bulletEnabled val="1"/>
        </dgm:presLayoutVars>
      </dgm:prSet>
      <dgm:spPr/>
      <dgm:t>
        <a:bodyPr/>
        <a:lstStyle/>
        <a:p>
          <a:endParaRPr lang="en-US"/>
        </a:p>
      </dgm:t>
    </dgm:pt>
    <dgm:pt modelId="{F2A77CCA-892E-439E-83DD-F4307C9E584C}" type="pres">
      <dgm:prSet presAssocID="{55CAB036-AF83-40B0-A812-B659EB566CD0}" presName="sibTrans" presStyleLbl="bgSibTrans2D1" presStyleIdx="6" presStyleCnt="7"/>
      <dgm:spPr/>
      <dgm:t>
        <a:bodyPr/>
        <a:lstStyle/>
        <a:p>
          <a:endParaRPr lang="en-US"/>
        </a:p>
      </dgm:t>
    </dgm:pt>
    <dgm:pt modelId="{FF80C7DC-2FB4-42CF-90E9-74FE48688BAC}" type="pres">
      <dgm:prSet presAssocID="{668098FC-1497-42BB-BBBA-D73DE277ACFD}" presName="compNode" presStyleCnt="0"/>
      <dgm:spPr/>
    </dgm:pt>
    <dgm:pt modelId="{72B41A3D-674C-4BB8-8D25-B0C15D6AE2EB}" type="pres">
      <dgm:prSet presAssocID="{668098FC-1497-42BB-BBBA-D73DE277ACFD}" presName="dummyConnPt" presStyleCnt="0"/>
      <dgm:spPr/>
    </dgm:pt>
    <dgm:pt modelId="{11EBFF41-60AC-4DB1-A082-900773AE76EB}" type="pres">
      <dgm:prSet presAssocID="{668098FC-1497-42BB-BBBA-D73DE277ACFD}" presName="node" presStyleLbl="node1" presStyleIdx="7" presStyleCnt="8">
        <dgm:presLayoutVars>
          <dgm:bulletEnabled val="1"/>
        </dgm:presLayoutVars>
      </dgm:prSet>
      <dgm:spPr/>
      <dgm:t>
        <a:bodyPr/>
        <a:lstStyle/>
        <a:p>
          <a:endParaRPr lang="en-US"/>
        </a:p>
      </dgm:t>
    </dgm:pt>
  </dgm:ptLst>
  <dgm:cxnLst>
    <dgm:cxn modelId="{99218554-678D-4455-B46D-9F63CC807003}" srcId="{FF65F926-0992-4616-A493-47CEC609C864}" destId="{668098FC-1497-42BB-BBBA-D73DE277ACFD}" srcOrd="7" destOrd="0" parTransId="{688203F9-ECA7-499D-AC75-A924F145CBD6}" sibTransId="{D8E798A0-DD89-47FF-B263-5ED0492F59F4}"/>
    <dgm:cxn modelId="{9703579C-3EA1-4900-ABA3-FA39FD7CF776}" type="presOf" srcId="{102FE4E6-E477-4AC3-BD06-CE96B17EEA84}" destId="{46A8671F-9531-4956-AEFA-5BAFA9AAC030}" srcOrd="0" destOrd="0" presId="urn:microsoft.com/office/officeart/2005/8/layout/bProcess4"/>
    <dgm:cxn modelId="{5F085F4D-A490-4E79-8D03-7D942CE10281}" type="presOf" srcId="{7C0CEC92-7B72-4E9D-909D-F1024F5B2725}" destId="{25793367-452A-46B6-9FE4-4F140F318044}" srcOrd="0" destOrd="0" presId="urn:microsoft.com/office/officeart/2005/8/layout/bProcess4"/>
    <dgm:cxn modelId="{A18E1F90-7243-46A2-AB00-973BE616D09A}" type="presOf" srcId="{55CAB036-AF83-40B0-A812-B659EB566CD0}" destId="{F2A77CCA-892E-439E-83DD-F4307C9E584C}" srcOrd="0" destOrd="0" presId="urn:microsoft.com/office/officeart/2005/8/layout/bProcess4"/>
    <dgm:cxn modelId="{DEA63420-0F78-4397-9EE5-438F456FB4FE}" srcId="{FF65F926-0992-4616-A493-47CEC609C864}" destId="{0BBD93F7-798D-497A-B145-5E0A7EE9E6E7}" srcOrd="3" destOrd="0" parTransId="{3C3C8D35-9885-4BD9-A8D6-A78510D01298}" sibTransId="{978EA721-A47B-4A52-B02A-545C801659FE}"/>
    <dgm:cxn modelId="{EB9681F9-63EE-40FD-9457-54673C907017}" type="presOf" srcId="{FF65F926-0992-4616-A493-47CEC609C864}" destId="{3C45D019-67AD-469F-9266-B639F04DF825}" srcOrd="0" destOrd="0" presId="urn:microsoft.com/office/officeart/2005/8/layout/bProcess4"/>
    <dgm:cxn modelId="{5B2403C0-43F1-43E2-B1F3-A516EB67554A}" type="presOf" srcId="{A5CF7623-0B2B-47AE-B16B-487FFE14FF78}" destId="{01BD16C0-1B6A-41FA-A911-A0F91B9ED9C1}" srcOrd="0" destOrd="0" presId="urn:microsoft.com/office/officeart/2005/8/layout/bProcess4"/>
    <dgm:cxn modelId="{419FE80B-41E3-4118-A945-4430B6C7ABE7}" srcId="{FF65F926-0992-4616-A493-47CEC609C864}" destId="{A5CF7623-0B2B-47AE-B16B-487FFE14FF78}" srcOrd="0" destOrd="0" parTransId="{700D6319-CE3A-4EB5-94F7-D10689875DA9}" sibTransId="{64C3AE91-BF20-40FC-A85E-7AFEE259831D}"/>
    <dgm:cxn modelId="{0A663DC1-D5D9-46E8-91BD-C6021AED0C15}" type="presOf" srcId="{A8F643D8-FD45-4C4A-918A-FCF72B80FABE}" destId="{EAC26E73-11B0-4807-8C3F-7FCEB0B3EB98}" srcOrd="0" destOrd="0" presId="urn:microsoft.com/office/officeart/2005/8/layout/bProcess4"/>
    <dgm:cxn modelId="{DCC548AE-DA0E-48AC-9F32-084E8792EAFC}" type="presOf" srcId="{978EA721-A47B-4A52-B02A-545C801659FE}" destId="{6889C39E-8DB0-40E4-9048-A2D7BE38D5BF}" srcOrd="0" destOrd="0" presId="urn:microsoft.com/office/officeart/2005/8/layout/bProcess4"/>
    <dgm:cxn modelId="{8056842D-8FBA-4814-A13B-1FA38C82C855}" type="presOf" srcId="{668098FC-1497-42BB-BBBA-D73DE277ACFD}" destId="{11EBFF41-60AC-4DB1-A082-900773AE76EB}" srcOrd="0" destOrd="0" presId="urn:microsoft.com/office/officeart/2005/8/layout/bProcess4"/>
    <dgm:cxn modelId="{AAD6BADD-6C7E-4272-B559-0144A106D65D}" type="presOf" srcId="{0BBD93F7-798D-497A-B145-5E0A7EE9E6E7}" destId="{FD4715F4-641F-4B22-AE96-BD17BF5C6812}" srcOrd="0" destOrd="0" presId="urn:microsoft.com/office/officeart/2005/8/layout/bProcess4"/>
    <dgm:cxn modelId="{0B9723CD-C9E5-420C-96C4-595DCDD9CA4E}" srcId="{FF65F926-0992-4616-A493-47CEC609C864}" destId="{C2FC88A9-B1F3-4018-AA99-DB22998BF846}" srcOrd="4" destOrd="0" parTransId="{50889A5D-A294-492B-A385-F502209639EF}" sibTransId="{3A25ABBA-6A08-492E-8DBE-51951481C334}"/>
    <dgm:cxn modelId="{330625B9-13E8-4589-9F95-C30E5ADB136E}" type="presOf" srcId="{64C3AE91-BF20-40FC-A85E-7AFEE259831D}" destId="{808CE607-2EE7-4DC1-8998-F3D3B0F67AFF}" srcOrd="0" destOrd="0" presId="urn:microsoft.com/office/officeart/2005/8/layout/bProcess4"/>
    <dgm:cxn modelId="{0BF09E53-345C-42CB-97F9-3BB6B650A7B2}" srcId="{FF65F926-0992-4616-A493-47CEC609C864}" destId="{E7567169-72AE-4BA4-B144-C5FA93ED03AF}" srcOrd="1" destOrd="0" parTransId="{62EDEB37-D18C-4639-84B0-8054238B902A}" sibTransId="{A8F643D8-FD45-4C4A-918A-FCF72B80FABE}"/>
    <dgm:cxn modelId="{0CD53592-A893-454F-837C-7C08ECB03D03}" type="presOf" srcId="{E7567169-72AE-4BA4-B144-C5FA93ED03AF}" destId="{F4FB4046-E31F-4C98-A2D9-DAF09A4FC296}" srcOrd="0" destOrd="0" presId="urn:microsoft.com/office/officeart/2005/8/layout/bProcess4"/>
    <dgm:cxn modelId="{8A350CC9-B27F-412F-913F-6C7424557E23}" srcId="{FF65F926-0992-4616-A493-47CEC609C864}" destId="{102FE4E6-E477-4AC3-BD06-CE96B17EEA84}" srcOrd="6" destOrd="0" parTransId="{A7444A92-56A9-4C3A-843F-C5D08422942C}" sibTransId="{55CAB036-AF83-40B0-A812-B659EB566CD0}"/>
    <dgm:cxn modelId="{440D71E6-CAB2-49E8-BF3B-166517D83723}" type="presOf" srcId="{D5A25BC0-C095-405D-B8DD-4DC77E28EB8C}" destId="{E782E079-0EDC-43AC-8F20-84BDE6CFF26E}" srcOrd="0" destOrd="0" presId="urn:microsoft.com/office/officeart/2005/8/layout/bProcess4"/>
    <dgm:cxn modelId="{756E7EA6-3D7A-4724-8401-2CE5CBC25112}" srcId="{FF65F926-0992-4616-A493-47CEC609C864}" destId="{43B5C5E3-18AE-4BFE-926F-274B174F66B5}" srcOrd="5" destOrd="0" parTransId="{1B3F5137-20D4-4B31-B10F-F56FD6C318AD}" sibTransId="{D5A25BC0-C095-405D-B8DD-4DC77E28EB8C}"/>
    <dgm:cxn modelId="{5A061E58-2355-406B-88E7-FAFA898BD3D2}" srcId="{FF65F926-0992-4616-A493-47CEC609C864}" destId="{C7F04C31-3D89-47E9-96D9-8F2B24FC943F}" srcOrd="2" destOrd="0" parTransId="{C47961E7-9D03-479D-9815-4142844F4AD4}" sibTransId="{7C0CEC92-7B72-4E9D-909D-F1024F5B2725}"/>
    <dgm:cxn modelId="{6DCC1750-5272-4957-8033-BB6C3BCA36E2}" type="presOf" srcId="{C2FC88A9-B1F3-4018-AA99-DB22998BF846}" destId="{31A504F6-83A4-44F2-A325-20BD4C1F0EDD}" srcOrd="0" destOrd="0" presId="urn:microsoft.com/office/officeart/2005/8/layout/bProcess4"/>
    <dgm:cxn modelId="{596725C2-ADAE-461A-97FE-A239C1F4D902}" type="presOf" srcId="{43B5C5E3-18AE-4BFE-926F-274B174F66B5}" destId="{5F9B8972-8977-4194-AB0E-997541EADE8B}" srcOrd="0" destOrd="0" presId="urn:microsoft.com/office/officeart/2005/8/layout/bProcess4"/>
    <dgm:cxn modelId="{2D175731-710E-44A6-9BF5-2F69BB686FB3}" type="presOf" srcId="{3A25ABBA-6A08-492E-8DBE-51951481C334}" destId="{E0DEDC70-2A78-4A67-8176-8A7C7E6A8D25}" srcOrd="0" destOrd="0" presId="urn:microsoft.com/office/officeart/2005/8/layout/bProcess4"/>
    <dgm:cxn modelId="{86F4507C-B87C-4B33-B0C9-D9CB244AC6C2}" type="presOf" srcId="{C7F04C31-3D89-47E9-96D9-8F2B24FC943F}" destId="{181219F3-D9CA-41D6-B14A-679FBAEFC926}" srcOrd="0" destOrd="0" presId="urn:microsoft.com/office/officeart/2005/8/layout/bProcess4"/>
    <dgm:cxn modelId="{5D3DA30F-C147-440A-B948-A404D0BBBF90}" type="presParOf" srcId="{3C45D019-67AD-469F-9266-B639F04DF825}" destId="{1AC92279-C288-40DC-98EB-15E8E9737CE2}" srcOrd="0" destOrd="0" presId="urn:microsoft.com/office/officeart/2005/8/layout/bProcess4"/>
    <dgm:cxn modelId="{FC90936F-36D2-4F47-8B08-902B5F6D7917}" type="presParOf" srcId="{1AC92279-C288-40DC-98EB-15E8E9737CE2}" destId="{D0EB162A-B6C4-4FEC-A634-5F13B14E06E7}" srcOrd="0" destOrd="0" presId="urn:microsoft.com/office/officeart/2005/8/layout/bProcess4"/>
    <dgm:cxn modelId="{2AEAFF98-9628-4532-8722-0727074A8BA8}" type="presParOf" srcId="{1AC92279-C288-40DC-98EB-15E8E9737CE2}" destId="{01BD16C0-1B6A-41FA-A911-A0F91B9ED9C1}" srcOrd="1" destOrd="0" presId="urn:microsoft.com/office/officeart/2005/8/layout/bProcess4"/>
    <dgm:cxn modelId="{4DD368BE-B064-4E54-B2CE-5B1D0EE573DE}" type="presParOf" srcId="{3C45D019-67AD-469F-9266-B639F04DF825}" destId="{808CE607-2EE7-4DC1-8998-F3D3B0F67AFF}" srcOrd="1" destOrd="0" presId="urn:microsoft.com/office/officeart/2005/8/layout/bProcess4"/>
    <dgm:cxn modelId="{30DC3DE7-4EE4-4778-AD2C-40A226C00747}" type="presParOf" srcId="{3C45D019-67AD-469F-9266-B639F04DF825}" destId="{F5C67467-DA30-4278-97F2-DBF89AB5FC04}" srcOrd="2" destOrd="0" presId="urn:microsoft.com/office/officeart/2005/8/layout/bProcess4"/>
    <dgm:cxn modelId="{CD9FBEFB-8849-4B61-BE4E-F40811D399C1}" type="presParOf" srcId="{F5C67467-DA30-4278-97F2-DBF89AB5FC04}" destId="{F29B1B54-4911-4A20-B2DF-44CBDBFB075B}" srcOrd="0" destOrd="0" presId="urn:microsoft.com/office/officeart/2005/8/layout/bProcess4"/>
    <dgm:cxn modelId="{F45AB679-AE7D-489A-BA80-E557BD30D0BA}" type="presParOf" srcId="{F5C67467-DA30-4278-97F2-DBF89AB5FC04}" destId="{F4FB4046-E31F-4C98-A2D9-DAF09A4FC296}" srcOrd="1" destOrd="0" presId="urn:microsoft.com/office/officeart/2005/8/layout/bProcess4"/>
    <dgm:cxn modelId="{68A48F2C-A368-4F10-93EF-BE581FE2C955}" type="presParOf" srcId="{3C45D019-67AD-469F-9266-B639F04DF825}" destId="{EAC26E73-11B0-4807-8C3F-7FCEB0B3EB98}" srcOrd="3" destOrd="0" presId="urn:microsoft.com/office/officeart/2005/8/layout/bProcess4"/>
    <dgm:cxn modelId="{BBDAB2C2-68C2-4119-A3AE-479FEC5A560A}" type="presParOf" srcId="{3C45D019-67AD-469F-9266-B639F04DF825}" destId="{FEA69164-40D7-44D5-B44C-70AD31260385}" srcOrd="4" destOrd="0" presId="urn:microsoft.com/office/officeart/2005/8/layout/bProcess4"/>
    <dgm:cxn modelId="{0B21F475-C6F5-4FD1-B609-C81FFDF5A2D3}" type="presParOf" srcId="{FEA69164-40D7-44D5-B44C-70AD31260385}" destId="{2E73A905-2CF0-41E4-9B24-49DB01A8352F}" srcOrd="0" destOrd="0" presId="urn:microsoft.com/office/officeart/2005/8/layout/bProcess4"/>
    <dgm:cxn modelId="{E60C0A92-AC0A-4BEB-9B2A-19D903EC4834}" type="presParOf" srcId="{FEA69164-40D7-44D5-B44C-70AD31260385}" destId="{181219F3-D9CA-41D6-B14A-679FBAEFC926}" srcOrd="1" destOrd="0" presId="urn:microsoft.com/office/officeart/2005/8/layout/bProcess4"/>
    <dgm:cxn modelId="{04A896FC-FE8C-4FA1-AA57-0D2AA0D3AC7E}" type="presParOf" srcId="{3C45D019-67AD-469F-9266-B639F04DF825}" destId="{25793367-452A-46B6-9FE4-4F140F318044}" srcOrd="5" destOrd="0" presId="urn:microsoft.com/office/officeart/2005/8/layout/bProcess4"/>
    <dgm:cxn modelId="{8762B589-4514-4842-A932-B940334AAC91}" type="presParOf" srcId="{3C45D019-67AD-469F-9266-B639F04DF825}" destId="{4939358B-F1C4-4490-B3BD-2C674577CB04}" srcOrd="6" destOrd="0" presId="urn:microsoft.com/office/officeart/2005/8/layout/bProcess4"/>
    <dgm:cxn modelId="{1D79254E-59F9-47B5-AEE6-900C3B7829DD}" type="presParOf" srcId="{4939358B-F1C4-4490-B3BD-2C674577CB04}" destId="{E07A6691-5B67-43AC-BA16-2D8AB8C74665}" srcOrd="0" destOrd="0" presId="urn:microsoft.com/office/officeart/2005/8/layout/bProcess4"/>
    <dgm:cxn modelId="{F81A4129-3BE1-470B-8736-8AD306CBBB1C}" type="presParOf" srcId="{4939358B-F1C4-4490-B3BD-2C674577CB04}" destId="{FD4715F4-641F-4B22-AE96-BD17BF5C6812}" srcOrd="1" destOrd="0" presId="urn:microsoft.com/office/officeart/2005/8/layout/bProcess4"/>
    <dgm:cxn modelId="{D6921146-62A4-4C3A-BD29-9827AC0EC60A}" type="presParOf" srcId="{3C45D019-67AD-469F-9266-B639F04DF825}" destId="{6889C39E-8DB0-40E4-9048-A2D7BE38D5BF}" srcOrd="7" destOrd="0" presId="urn:microsoft.com/office/officeart/2005/8/layout/bProcess4"/>
    <dgm:cxn modelId="{FBD537B7-B4AD-4878-A7C8-E59F190CDFC2}" type="presParOf" srcId="{3C45D019-67AD-469F-9266-B639F04DF825}" destId="{2FBE6C8E-810F-43FF-B9A7-B797183BDD06}" srcOrd="8" destOrd="0" presId="urn:microsoft.com/office/officeart/2005/8/layout/bProcess4"/>
    <dgm:cxn modelId="{64D27F68-69D2-41F5-88A8-9475FABA93F9}" type="presParOf" srcId="{2FBE6C8E-810F-43FF-B9A7-B797183BDD06}" destId="{37D37E16-DE7D-4396-8925-D9AD0A5299A2}" srcOrd="0" destOrd="0" presId="urn:microsoft.com/office/officeart/2005/8/layout/bProcess4"/>
    <dgm:cxn modelId="{53C209D6-D63B-4F36-99A6-84EA1592FB38}" type="presParOf" srcId="{2FBE6C8E-810F-43FF-B9A7-B797183BDD06}" destId="{31A504F6-83A4-44F2-A325-20BD4C1F0EDD}" srcOrd="1" destOrd="0" presId="urn:microsoft.com/office/officeart/2005/8/layout/bProcess4"/>
    <dgm:cxn modelId="{EF8D364E-40D9-4C7E-A688-AA116AB77E30}" type="presParOf" srcId="{3C45D019-67AD-469F-9266-B639F04DF825}" destId="{E0DEDC70-2A78-4A67-8176-8A7C7E6A8D25}" srcOrd="9" destOrd="0" presId="urn:microsoft.com/office/officeart/2005/8/layout/bProcess4"/>
    <dgm:cxn modelId="{23F6677D-A88E-472B-993B-7722E9E4C9F8}" type="presParOf" srcId="{3C45D019-67AD-469F-9266-B639F04DF825}" destId="{8E5A5C6F-0AA6-437D-885B-9CA7D890493C}" srcOrd="10" destOrd="0" presId="urn:microsoft.com/office/officeart/2005/8/layout/bProcess4"/>
    <dgm:cxn modelId="{84AF50AC-9ADE-42C2-8060-755D9A73CD96}" type="presParOf" srcId="{8E5A5C6F-0AA6-437D-885B-9CA7D890493C}" destId="{C1C3FB69-A2EA-4F5C-93A6-0E1182B36601}" srcOrd="0" destOrd="0" presId="urn:microsoft.com/office/officeart/2005/8/layout/bProcess4"/>
    <dgm:cxn modelId="{5C9C2B56-C852-4792-A8ED-AD9751AF119E}" type="presParOf" srcId="{8E5A5C6F-0AA6-437D-885B-9CA7D890493C}" destId="{5F9B8972-8977-4194-AB0E-997541EADE8B}" srcOrd="1" destOrd="0" presId="urn:microsoft.com/office/officeart/2005/8/layout/bProcess4"/>
    <dgm:cxn modelId="{9966F730-927C-4F3A-9740-4BDE355324E9}" type="presParOf" srcId="{3C45D019-67AD-469F-9266-B639F04DF825}" destId="{E782E079-0EDC-43AC-8F20-84BDE6CFF26E}" srcOrd="11" destOrd="0" presId="urn:microsoft.com/office/officeart/2005/8/layout/bProcess4"/>
    <dgm:cxn modelId="{3B73AA1E-F379-4B94-BDF3-847633B80ED0}" type="presParOf" srcId="{3C45D019-67AD-469F-9266-B639F04DF825}" destId="{4A33404C-ECBE-4565-9E02-98BEC86B5B4E}" srcOrd="12" destOrd="0" presId="urn:microsoft.com/office/officeart/2005/8/layout/bProcess4"/>
    <dgm:cxn modelId="{413F74B9-C9E8-4BBC-91FA-2B460E217C58}" type="presParOf" srcId="{4A33404C-ECBE-4565-9E02-98BEC86B5B4E}" destId="{B8192478-4F0B-48F3-95B3-76B1BE4EEE36}" srcOrd="0" destOrd="0" presId="urn:microsoft.com/office/officeart/2005/8/layout/bProcess4"/>
    <dgm:cxn modelId="{F3DE7418-B0D5-4A03-9797-C29EEF1D09A8}" type="presParOf" srcId="{4A33404C-ECBE-4565-9E02-98BEC86B5B4E}" destId="{46A8671F-9531-4956-AEFA-5BAFA9AAC030}" srcOrd="1" destOrd="0" presId="urn:microsoft.com/office/officeart/2005/8/layout/bProcess4"/>
    <dgm:cxn modelId="{0352DF92-BBCD-49D5-881A-9E7D21E8C2D1}" type="presParOf" srcId="{3C45D019-67AD-469F-9266-B639F04DF825}" destId="{F2A77CCA-892E-439E-83DD-F4307C9E584C}" srcOrd="13" destOrd="0" presId="urn:microsoft.com/office/officeart/2005/8/layout/bProcess4"/>
    <dgm:cxn modelId="{5466EF41-D3E6-45E8-92AF-6E42301C06F3}" type="presParOf" srcId="{3C45D019-67AD-469F-9266-B639F04DF825}" destId="{FF80C7DC-2FB4-42CF-90E9-74FE48688BAC}" srcOrd="14" destOrd="0" presId="urn:microsoft.com/office/officeart/2005/8/layout/bProcess4"/>
    <dgm:cxn modelId="{DF76D19C-FAB6-4382-BF39-067A4939D8AD}" type="presParOf" srcId="{FF80C7DC-2FB4-42CF-90E9-74FE48688BAC}" destId="{72B41A3D-674C-4BB8-8D25-B0C15D6AE2EB}" srcOrd="0" destOrd="0" presId="urn:microsoft.com/office/officeart/2005/8/layout/bProcess4"/>
    <dgm:cxn modelId="{36EEBF6D-2A8A-4F48-8C02-DD579D15CBD0}" type="presParOf" srcId="{FF80C7DC-2FB4-42CF-90E9-74FE48688BAC}" destId="{11EBFF41-60AC-4DB1-A082-900773AE76EB}" srcOrd="1" destOrd="0" presId="urn:microsoft.com/office/officeart/2005/8/layout/bProcess4"/>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2"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2"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b="0">
                <a:latin typeface="Arial" charset="0"/>
              </a:defRPr>
            </a:lvl1pPr>
          </a:lstStyle>
          <a:p>
            <a:pPr>
              <a:defRPr/>
            </a:pPr>
            <a:fld id="{C6609E43-1391-4FEF-B736-E921214174C1}"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2"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b="0">
                <a:latin typeface="Arial" charset="0"/>
              </a:defRPr>
            </a:lvl1pPr>
          </a:lstStyle>
          <a:p>
            <a:pPr>
              <a:defRPr/>
            </a:pPr>
            <a:endParaRPr lang="en-US" dirty="0"/>
          </a:p>
        </p:txBody>
      </p:sp>
      <p:sp>
        <p:nvSpPr>
          <p:cNvPr id="95236" name="Rectangle 4"/>
          <p:cNvSpPr>
            <a:spLocks noGrp="1" noRot="1" noChangeAspect="1" noChangeArrowheads="1" noTextEdit="1"/>
          </p:cNvSpPr>
          <p:nvPr>
            <p:ph type="sldImg" idx="2"/>
          </p:nvPr>
        </p:nvSpPr>
        <p:spPr bwMode="auto">
          <a:xfrm>
            <a:off x="1176338" y="696913"/>
            <a:ext cx="4633912" cy="347503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2"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b="0">
                <a:latin typeface="Arial" charset="0"/>
              </a:defRPr>
            </a:lvl1pPr>
          </a:lstStyle>
          <a:p>
            <a:pPr>
              <a:defRPr/>
            </a:pPr>
            <a:fld id="{CE2E0664-71AB-4C68-A195-4E74A5101B4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10</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100</a:t>
            </a:fld>
            <a:endParaRPr 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202C68E6-5650-4422-B215-B5158D7C8BF2}" type="slidenum">
              <a:rPr lang="en-US" smtClean="0"/>
              <a:pPr/>
              <a:t>11</a:t>
            </a:fld>
            <a:endParaRPr lang="en-US" dirty="0" smtClean="0"/>
          </a:p>
        </p:txBody>
      </p:sp>
      <p:sp>
        <p:nvSpPr>
          <p:cNvPr id="972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728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Product line plans generally cover one to three years and are shown in months or quarters. They are composed of aggregate forecasts that are converted into end-item forecasts. These detailed forecasts provide input that the master scheduler uses to create a statement of production.</a:t>
            </a:r>
          </a:p>
          <a:p>
            <a:pPr fontAlgn="base"/>
            <a:r>
              <a:rPr lang="en-US" sz="1200" b="0" i="0" kern="1200" dirty="0" smtClean="0">
                <a:solidFill>
                  <a:schemeClr val="tx1"/>
                </a:solidFill>
                <a:latin typeface="Times New Roman" pitchFamily="18" charset="0"/>
                <a:ea typeface="+mn-ea"/>
                <a:cs typeface="+mn-cs"/>
              </a:rPr>
              <a:t>The purpose of a product line plan is to:</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Aggregate forecasts.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Establish aggregate production goals (aligned to corporate goals).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Plan efficient and cost effective use of production resources such as machines and manpower.</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Outline the level of planned manufacturing output and its cost.</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Provide input to a master schedule and rough-cut capacity plan.</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Balance sales forecasts, production forecasts, and income forecasts for an entire product line.</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Determine whether there are enough resources, in aggregate, to meet the plan.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13650826-66FD-434D-A83A-68B60BC5C915}" type="slidenum">
              <a:rPr lang="en-US" smtClean="0"/>
              <a:pPr/>
              <a:t>13</a:t>
            </a:fld>
            <a:endParaRPr lang="en-US" dirty="0" smtClean="0"/>
          </a:p>
        </p:txBody>
      </p:sp>
      <p:sp>
        <p:nvSpPr>
          <p:cNvPr id="983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830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In QAD EE, end-item planning is done in the Forecast/Master Plan module. It begins with the master scheduler, who estimates the demand for a product and determines how many to produce. The planning horizon is at least as long as the longest cumulative lead time in the system. Many companies like to plan and forecast 12-18 months into the future to ensure adequate resource planning and coverage for seasonal products.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Inputs</a:t>
            </a:r>
          </a:p>
          <a:p>
            <a:pPr fontAlgn="base"/>
            <a:r>
              <a:rPr lang="en-US" sz="1200" b="0" i="0" kern="1200" dirty="0" smtClean="0">
                <a:solidFill>
                  <a:schemeClr val="tx1"/>
                </a:solidFill>
                <a:latin typeface="Times New Roman" pitchFamily="18" charset="0"/>
                <a:ea typeface="+mn-ea"/>
                <a:cs typeface="+mn-cs"/>
              </a:rPr>
              <a:t>The primary inputs to the master scheduling process are actual and forecast demands. Forecast demands are derived from the product line plans, but are much more detailed. Unlike product line plans, which express forecasts in terms of thousands of dollars of production for a complete line of items by month, forecasts are expressed in terms of quantities for a specific item and site by week. Products subject to seasonal demand can have forecasts that fluctuate widely from week to week. Seasonal build schedules are used to smooth these requirements, increasing production in advance of anticipated spikes in demand.</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Output</a:t>
            </a:r>
          </a:p>
          <a:p>
            <a:pPr fontAlgn="base"/>
            <a:r>
              <a:rPr lang="en-US" sz="1200" b="0" i="0" kern="1200" dirty="0" smtClean="0">
                <a:solidFill>
                  <a:schemeClr val="tx1"/>
                </a:solidFill>
                <a:latin typeface="Times New Roman" pitchFamily="18" charset="0"/>
                <a:ea typeface="+mn-ea"/>
                <a:cs typeface="+mn-cs"/>
              </a:rPr>
              <a:t>The output of the master scheduling process is a detailed plan of the number of end items and the schedule for their production. The check on this plan is the availability of critical resources. If you want to make 50 items next week, but your fabricator only makes 25 in a week, you cannot fulfill the plan. Detailed resource planning is done at this stage, which involves looking at the actual schedule and its demands on resources as specified in item resource bills. In many cases, only bottleneck resources are reviewed.</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26ADCF75-9805-4161-BE23-B26F6B4A46EF}" type="slidenum">
              <a:rPr lang="en-US" smtClean="0"/>
              <a:pPr/>
              <a:t>14</a:t>
            </a:fld>
            <a:endParaRPr lang="en-US" dirty="0" smtClean="0"/>
          </a:p>
        </p:txBody>
      </p:sp>
      <p:sp>
        <p:nvSpPr>
          <p:cNvPr id="993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933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The forecast is an estimate of future demand for an item at a particular site, stated in terms of quantity per week. It is the starting point for developing an executable plan. In QAD EE, the forecast is a shipment forecast, or the quantity of an item to ship (not ordered) that week. Forecasts are normally entered for items subject to independent demand, from sales orders or spares. Dependent demand, for components and raw materials, is calculated from demand for end items.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system keeps a running total of the actual quantity to ship each week. The due date on the sales order line item or customer schedule determines the quantity.</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In summary, forecasts: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Estimate future demand for an item</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Are typically a sales function</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Can be an integral part of master scheduling</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Represent one point of input to the master schedule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Sources of independent demand can be created for any item, but they are usually created for:</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End items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Critical subassemblies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Service parts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fontAlgn="base"/>
            <a:r>
              <a:rPr lang="en-US" sz="1200" b="1" i="0" kern="1200" dirty="0" smtClean="0">
                <a:solidFill>
                  <a:schemeClr val="tx1"/>
                </a:solidFill>
                <a:latin typeface="Times New Roman" pitchFamily="18" charset="0"/>
                <a:ea typeface="+mn-ea"/>
                <a:cs typeface="+mn-cs"/>
              </a:rPr>
              <a:t>Abnormal Sales Demand</a:t>
            </a:r>
          </a:p>
          <a:p>
            <a:pPr fontAlgn="base"/>
            <a:r>
              <a:rPr lang="en-US" sz="1200" b="0" i="0" kern="1200" dirty="0" smtClean="0">
                <a:solidFill>
                  <a:schemeClr val="tx1"/>
                </a:solidFill>
                <a:latin typeface="Times New Roman" pitchFamily="18" charset="0"/>
                <a:ea typeface="+mn-ea"/>
                <a:cs typeface="+mn-cs"/>
              </a:rPr>
              <a:t>Some sales order demand cannot be anticipated and is considered abnormal sales demand. Major new accounts or windfall orders, such as orders for roofing materials after a hurricane, can generate abnormal demand. Since the forecast did not anticipate abnormal sales demand, it should not consume the forecast. This fact effectively adds abnormal sales order demand directly on top of the net forecast. A sales order demand is classified as abnormal by deselecting the Consume Forecast option in Sales Order Maintenance.</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Net Forecast</a:t>
            </a:r>
          </a:p>
          <a:p>
            <a:pPr fontAlgn="base"/>
            <a:r>
              <a:rPr lang="en-US" sz="1200" b="0" i="0" kern="1200" dirty="0" smtClean="0">
                <a:solidFill>
                  <a:schemeClr val="tx1"/>
                </a:solidFill>
                <a:latin typeface="Times New Roman" pitchFamily="18" charset="0"/>
                <a:ea typeface="+mn-ea"/>
                <a:cs typeface="+mn-cs"/>
              </a:rPr>
              <a:t>The net (remaining) forecast is the amount of the forecast not sold in any given week. MRP always plans to make enough product to match actual orders (regular sales and abnormal). However, MRP also plans production to satisfy any remaining forecast, since orders for this amount can still be expected.</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Production Forecast</a:t>
            </a:r>
          </a:p>
          <a:p>
            <a:pPr fontAlgn="base"/>
            <a:r>
              <a:rPr lang="en-US" sz="1200" b="0" i="0" kern="1200" dirty="0" smtClean="0">
                <a:solidFill>
                  <a:schemeClr val="tx1"/>
                </a:solidFill>
                <a:latin typeface="Times New Roman" pitchFamily="18" charset="0"/>
                <a:ea typeface="+mn-ea"/>
                <a:cs typeface="+mn-cs"/>
              </a:rPr>
              <a:t>The system calculates the production forecast based on the forecast of sales of another product. For example, sales of disk drives are based on the forecast of computer sales. MRP also plans this demand.</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F4FABB4E-46AD-4C76-875C-6795C8220555}" type="slidenum">
              <a:rPr lang="en-US" smtClean="0"/>
              <a:pPr/>
              <a:t>16</a:t>
            </a:fld>
            <a:endParaRPr lang="en-US" dirty="0" smtClean="0"/>
          </a:p>
        </p:txBody>
      </p:sp>
      <p:sp>
        <p:nvSpPr>
          <p:cNvPr id="1003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035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Incoming sales orders and scheduled customer deliveries are netted against the forecast. The net (remaining) forecast is calculated as the original forecast less the quantity sold (except abnormal sales). The planning process considers the total demand to be the actual sales (normal and abnormal), the net forecast, and the production forecast.</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Forecast Consumption</a:t>
            </a:r>
          </a:p>
          <a:p>
            <a:pPr fontAlgn="base"/>
            <a:r>
              <a:rPr lang="en-US" sz="1200" b="0" i="0" kern="1200" dirty="0" smtClean="0">
                <a:solidFill>
                  <a:schemeClr val="tx1"/>
                </a:solidFill>
                <a:latin typeface="Times New Roman" pitchFamily="18" charset="0"/>
                <a:ea typeface="+mn-ea"/>
                <a:cs typeface="+mn-cs"/>
              </a:rPr>
              <a:t>The process of netting sales order quantities from the forecast is called forecast consumption.</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As a rule, forecasts are more accurate in the long term rather than in the short term. Since forecasts are entered for one-week periods, actual shipments seldom correspond to the forecast for a single one-week period. You can predict shipments with more accuracy over a month or over a quarter.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Consume Forward/Backward</a:t>
            </a:r>
          </a:p>
          <a:p>
            <a:pPr fontAlgn="base"/>
            <a:r>
              <a:rPr lang="en-US" sz="1200" b="0" i="0" kern="1200" dirty="0" smtClean="0">
                <a:solidFill>
                  <a:schemeClr val="tx1"/>
                </a:solidFill>
                <a:latin typeface="Times New Roman" pitchFamily="18" charset="0"/>
                <a:ea typeface="+mn-ea"/>
                <a:cs typeface="+mn-cs"/>
              </a:rPr>
              <a:t>One method of managing fluctuation is to expand the forecast window by using forward and backward consumption. As you would expect, when sales orders are booked, they consume the forecast in the week they are due. If there is no unconsumed forecast in that week, the system looks at a specified number of weeks before and /or after the current week to check for an unconsumed forecast. This method recognizes that unsold forecast to be consumed can exist in other weeks.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rules for forecast consumption are set up in Sales Order Control.</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Forecasts are often done by month (as in Forecast Simulation), then arithmetically spread to weeks.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Using a forecast consumption value of forward one week and backward two weeks, plus the current week a sales order is booked in, gives a four week period for the actual sales to equal the original month forecast.</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Forward two weeks and backward one week, or backward three weeks and forward none, gives the same effect.</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Most companies would choose to consume unconsumed forecasts from prior periods before taking consumption from future periods.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5F49DCB-87D4-471E-BA04-1F49EC05AC1E}" type="slidenum">
              <a:rPr lang="en-US" smtClean="0"/>
              <a:pPr/>
              <a:t>17</a:t>
            </a:fld>
            <a:endParaRPr lang="en-US" dirty="0" smtClean="0"/>
          </a:p>
        </p:txBody>
      </p:sp>
      <p:sp>
        <p:nvSpPr>
          <p:cNvPr id="1013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13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A master schedule is developed by site and by item, and is the key plan that provides primary input to MRP. A master schedule is a statement of production that determines which items to schedule, when orders are needed, and how much to produce.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Master scheduling can be done to anticipate sales, as entered in the system, and to control production, if sales orders are not used (in inventory replenishment or build-to-stock environments, for example).</a:t>
            </a:r>
          </a:p>
          <a:p>
            <a:pPr fontAlgn="base"/>
            <a:r>
              <a:rPr lang="en-US" sz="1200" b="0" i="0" kern="1200" dirty="0" smtClean="0">
                <a:solidFill>
                  <a:schemeClr val="tx1"/>
                </a:solidFill>
                <a:latin typeface="Times New Roman" pitchFamily="18" charset="0"/>
                <a:ea typeface="+mn-ea"/>
                <a:cs typeface="+mn-cs"/>
              </a:rPr>
              <a:t>Using master scheduling and MRP is an effective method to set production levels in response to actual and forecast demand (over a period roughly equivalent to the cumulative lead time), and to determine in a rough way (RCCP) whether critical resources will constrain supply.</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The master scheduler drives the entire production resource of a site. Producing the master schedule requires manpower, materials, manufacturing capability (capacity), cash flow, and management resources. As such, internal procedures with top-level management commitment control the master schedule process.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Rough-Cut Capacity Planning (RCCP)</a:t>
            </a:r>
          </a:p>
          <a:p>
            <a:pPr fontAlgn="base"/>
            <a:r>
              <a:rPr lang="en-US" sz="1200" b="0" i="0" kern="1200" dirty="0" smtClean="0">
                <a:solidFill>
                  <a:schemeClr val="tx1"/>
                </a:solidFill>
                <a:latin typeface="Times New Roman" pitchFamily="18" charset="0"/>
                <a:ea typeface="+mn-ea"/>
                <a:cs typeface="+mn-cs"/>
              </a:rPr>
              <a:t>The rough-cut capacity plan provides a tool for: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Careful evaluation of changes to the master schedule and their impact on material and capacity.</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Rough evaluation of potential capacity issues.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Proper balancing of customer needs and manufacturing needs.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Effective stabilization of MRP.</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Normal uses of a master schedule include driving RCCP and MRP, and planning future production.</a:t>
            </a:r>
          </a:p>
          <a:p>
            <a:pPr fontAlgn="base"/>
            <a:r>
              <a:rPr lang="en-US" sz="1200" b="0" i="0" kern="1200" dirty="0" smtClean="0">
                <a:solidFill>
                  <a:schemeClr val="tx1"/>
                </a:solidFill>
                <a:latin typeface="Times New Roman" pitchFamily="18" charset="0"/>
                <a:ea typeface="+mn-ea"/>
                <a:cs typeface="+mn-cs"/>
              </a:rPr>
              <a:t>The production plan is broken down into buildable units with specific dates for completion. The production plan is met if the master schedule is developed to support it.</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RCCP provides a high-level planning process for key resources that can constrain the execution of the manufacturing plan.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D32A4788-4F83-48B2-913F-6B89C6A10E22}" type="slidenum">
              <a:rPr lang="en-US" smtClean="0"/>
              <a:pPr/>
              <a:t>19</a:t>
            </a:fld>
            <a:endParaRPr lang="en-US" dirty="0" smtClean="0"/>
          </a:p>
        </p:txBody>
      </p:sp>
      <p:sp>
        <p:nvSpPr>
          <p:cNvPr id="10240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240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D32A4788-4F83-48B2-913F-6B89C6A10E22}" type="slidenum">
              <a:rPr lang="en-US" smtClean="0"/>
              <a:pPr/>
              <a:t>20</a:t>
            </a:fld>
            <a:endParaRPr lang="en-US" dirty="0" smtClean="0"/>
          </a:p>
        </p:txBody>
      </p:sp>
      <p:sp>
        <p:nvSpPr>
          <p:cNvPr id="10240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240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The master schedule is a detailed schedule of production, but production can be achieved only if the component materials are available.</a:t>
            </a:r>
          </a:p>
          <a:p>
            <a:pPr fontAlgn="base"/>
            <a:r>
              <a:rPr lang="en-US" sz="1200" b="0" i="0" kern="1200" dirty="0" smtClean="0">
                <a:solidFill>
                  <a:schemeClr val="tx1"/>
                </a:solidFill>
                <a:latin typeface="Times New Roman" pitchFamily="18" charset="0"/>
                <a:ea typeface="+mn-ea"/>
                <a:cs typeface="+mn-cs"/>
              </a:rPr>
              <a:t>MRP and DRP explode the master schedule to calculate the demand for components based on the bill of materials (BOM). These components can be purchased, manufactured, or acquired internally from another site.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MRP Inputs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Sources of demand (forecast, production forecast, sales orders, gross requirements, seasonal build, safety stock)</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Sources of supply (nettable quantity on hand, purchase orders, work orders, repetitive schedules, quality orders)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Item planning data, lead times, order policy, whether the item is manufactured or purchased</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Product structures/formulas</a:t>
            </a:r>
          </a:p>
          <a:p>
            <a:pPr marL="182880" indent="-182880" fontAlgn="base">
              <a:buFont typeface="Arial" pitchFamily="34" charset="0"/>
              <a:buChar char="•"/>
            </a:pPr>
            <a:r>
              <a:rPr lang="en-US" sz="1200" b="0" i="0" kern="1200" dirty="0" smtClean="0">
                <a:solidFill>
                  <a:schemeClr val="tx1"/>
                </a:solidFill>
                <a:latin typeface="Times New Roman" pitchFamily="18" charset="0"/>
                <a:ea typeface="+mn-ea"/>
                <a:cs typeface="+mn-cs"/>
              </a:rPr>
              <a:t>Shop calendar</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MRP Outputs</a:t>
            </a:r>
          </a:p>
          <a:p>
            <a:pPr fontAlgn="base"/>
            <a:r>
              <a:rPr lang="en-US" sz="1200" b="0" i="0" kern="1200" dirty="0" smtClean="0">
                <a:solidFill>
                  <a:schemeClr val="tx1"/>
                </a:solidFill>
                <a:latin typeface="Times New Roman" pitchFamily="18" charset="0"/>
                <a:ea typeface="+mn-ea"/>
                <a:cs typeface="+mn-cs"/>
              </a:rPr>
              <a:t>The primary outputs of MRP are planned orders and action messages. Within the time fence, you only get action messages. Planned orders are generated outside of the item’s time fence. Usually the planner reviews and approves MRP planned orders as work orders or requisitions.</a:t>
            </a:r>
          </a:p>
          <a:p>
            <a:pPr fontAlgn="base"/>
            <a:r>
              <a:rPr lang="en-US" sz="1200" b="0" i="0" kern="1200" dirty="0" smtClean="0">
                <a:solidFill>
                  <a:schemeClr val="tx1"/>
                </a:solidFill>
                <a:latin typeface="Times New Roman" pitchFamily="18" charset="0"/>
                <a:ea typeface="+mn-ea"/>
                <a:cs typeface="+mn-cs"/>
              </a:rPr>
              <a:t>In summary, MRP is a time-phased priority planning system that calculates material requirements using product structures, inventory status, the master schedule, and open order dates.</a:t>
            </a:r>
          </a:p>
          <a:p>
            <a:pPr fontAlgn="base"/>
            <a:r>
              <a:rPr lang="en-US" sz="1200" b="0" i="0" kern="1200" dirty="0" smtClean="0">
                <a:solidFill>
                  <a:schemeClr val="tx1"/>
                </a:solidFill>
                <a:latin typeface="Times New Roman" pitchFamily="18" charset="0"/>
                <a:ea typeface="+mn-ea"/>
                <a:cs typeface="+mn-cs"/>
              </a:rPr>
              <a:t>Supply is scheduled and rescheduled to meet changing demand and maintain valid due dates.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Capacity Requirements Planning (CRP)</a:t>
            </a:r>
          </a:p>
          <a:p>
            <a:pPr fontAlgn="base"/>
            <a:r>
              <a:rPr lang="en-US" sz="1200" b="0" i="0" kern="1200" dirty="0" smtClean="0">
                <a:solidFill>
                  <a:schemeClr val="tx1"/>
                </a:solidFill>
                <a:latin typeface="Times New Roman" pitchFamily="18" charset="0"/>
                <a:ea typeface="+mn-ea"/>
                <a:cs typeface="+mn-cs"/>
              </a:rPr>
              <a:t>MRP component planning is checked against the capacity requirements plan (CRP). CRP determines how much labor and how many machine resources are required for production, and it calculates workload for a department, work center, or machine. It is used for short to medium-range capacity management to determine and provide the resources required to meet the detailed item schedules in MRP.</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Time Fence</a:t>
            </a:r>
          </a:p>
          <a:p>
            <a:pPr fontAlgn="base"/>
            <a:r>
              <a:rPr lang="en-US" sz="1200" b="0" i="0" kern="1200" dirty="0" smtClean="0">
                <a:solidFill>
                  <a:schemeClr val="tx1"/>
                </a:solidFill>
                <a:latin typeface="Times New Roman" pitchFamily="18" charset="0"/>
                <a:ea typeface="+mn-ea"/>
                <a:cs typeface="+mn-cs"/>
              </a:rPr>
              <a:t>Time fence is a policy or guideline established to note where various restrictions for changes in operating procedures take place. For example, changes to the master schedule can be accomplished easily beyond the cumulative lead time. However, changes inside the cumulative lead time become increasingly more difficult (to a point where changes are resisted). Time fences can be used to define these points.</a:t>
            </a:r>
          </a:p>
          <a:p>
            <a:pPr fontAlgn="base"/>
            <a:r>
              <a:rPr lang="en-US" sz="1200" b="0" i="0" kern="1200" dirty="0" smtClean="0">
                <a:solidFill>
                  <a:schemeClr val="tx1"/>
                </a:solidFill>
                <a:latin typeface="Times New Roman" pitchFamily="18" charset="0"/>
                <a:ea typeface="+mn-ea"/>
                <a:cs typeface="+mn-cs"/>
              </a:rPr>
              <a:t>A time fence is expressed in days and is defined in Item Planning Data Maintenance (1.4.7) or Item Site Planning Data Maintenance (1.4.17). It tells the system not to change any planned orders within that number of days, but instead to provide action messages telling the planner what the system suggests be done.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8C1457CE-74B0-4CD6-842E-409D48695010}" type="slidenum">
              <a:rPr lang="en-US" smtClean="0"/>
              <a:pPr/>
              <a:t>21</a:t>
            </a:fld>
            <a:endParaRPr lang="en-US" dirty="0" smtClean="0"/>
          </a:p>
        </p:txBody>
      </p:sp>
      <p:sp>
        <p:nvSpPr>
          <p:cNvPr id="10342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342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QAD uses item planning parameters to determine how MRP plans items. General item planning parameters can be defined in Item Master Maintenance or Item Planning Maintenance. Site-specific parameters are entered in Item-Site Planning Maintenance (1.4.17). Any parameters not entered in Item-Site Planning Maintenance default from Item Master Maintenance or Item Planning Maintenance.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Policies</a:t>
            </a:r>
          </a:p>
          <a:p>
            <a:pPr fontAlgn="base"/>
            <a:r>
              <a:rPr lang="en-US" sz="1200" b="0" i="0" kern="1200" dirty="0" smtClean="0">
                <a:solidFill>
                  <a:schemeClr val="tx1"/>
                </a:solidFill>
                <a:latin typeface="Times New Roman" pitchFamily="18" charset="0"/>
                <a:ea typeface="+mn-ea"/>
                <a:cs typeface="+mn-cs"/>
              </a:rPr>
              <a:t>Order policy determines the rules for planning orders. Order policies are used together with order modifiers to determine order quantities. There are four types of policies: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Lot for Lot (LFL)</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 sizing technique where MRP plans a separate supply order for each demand order. For example, sales orders exist for the same item with quantities of 5, 10, 15, and 20. MRP plans four orders for 5, 10, 15, and 20 units.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Period Order Quantity (POQ)</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 sizing technique where lot size is equal to net requirements for a given time period expressed in days (Order Period field). For example, a 30‑day order period would create one planned order for all requirements for the next 30 days. The calculation of the period does not begin until the first statement of demand. For example, if MRP is run today for an item with a 30-day period, but the first demand order is five days in the future, the system then counts 30 days from five days from now to create the 30-day period bucket.</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Fixed Order Quantity (FOQ)</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demand rate lot sizing rule where a fixed quantity (Order Quantity field) must be ordered. For example, FOQ is 100 and demand is 105. MRP plans two orders for 100.</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One Time Only (OTO)</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lot-sizing technique that produces an order only once, based on the due date of the first item required. This technique is typically used for projects, such as creating an engineering drawing, that occur only once during the manufacturing of a product.</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Policy Blank</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A blank order policy is used to prevent MRP from planning an item.</a:t>
            </a:r>
            <a:br>
              <a:rPr lang="en-US" sz="1200" b="0" i="0" kern="1200" dirty="0" smtClean="0">
                <a:solidFill>
                  <a:schemeClr val="tx1"/>
                </a:solidFill>
                <a:latin typeface="Times New Roman" pitchFamily="18" charset="0"/>
                <a:ea typeface="+mn-ea"/>
                <a:cs typeface="+mn-cs"/>
              </a:rPr>
            </a:br>
            <a:r>
              <a:rPr lang="en-US" sz="1200" b="1" i="0" kern="1200" dirty="0" smtClean="0">
                <a:solidFill>
                  <a:schemeClr val="tx1"/>
                </a:solidFill>
                <a:latin typeface="Times New Roman" pitchFamily="18" charset="0"/>
                <a:ea typeface="+mn-ea"/>
                <a:cs typeface="+mn-cs"/>
              </a:rPr>
              <a:t>Note: </a:t>
            </a:r>
            <a:r>
              <a:rPr lang="en-US" sz="1200" b="0" i="0" kern="1200" dirty="0" smtClean="0">
                <a:solidFill>
                  <a:schemeClr val="tx1"/>
                </a:solidFill>
                <a:latin typeface="Times New Roman" pitchFamily="18" charset="0"/>
                <a:ea typeface="+mn-ea"/>
                <a:cs typeface="+mn-cs"/>
              </a:rPr>
              <a:t>An order policy that the system does not recognize (EOQ for example) defaults to LFL.</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Two other parameters are used with the order policy:</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specified quantity is used with the Fixed Order Quantity (FOQ) order policy. It is also used for all item cost and lead time calculations as the standard order quantity.</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Safety Stock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specified quantity is used as an inventory reserve to compensate for unexpected demand and to maintain desired service levels. This applies to all order policies, including a blank.</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Modifiers</a:t>
            </a:r>
          </a:p>
          <a:p>
            <a:pPr fontAlgn="base"/>
            <a:r>
              <a:rPr lang="en-US" sz="1200" b="0" i="0" kern="1200" dirty="0" smtClean="0">
                <a:solidFill>
                  <a:schemeClr val="tx1"/>
                </a:solidFill>
                <a:latin typeface="Times New Roman" pitchFamily="18" charset="0"/>
                <a:ea typeface="+mn-ea"/>
                <a:cs typeface="+mn-cs"/>
              </a:rPr>
              <a:t>Order modifiers change planned order quantities. Minimum quantities, maximum quantities, and multiples are order modifiers.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Minimum 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This quantity is the smallest order that is planned. Only use minimum quantities with items that have continuing demand, since the minimum order quantity could exceed the actual current demand. Items that have decimal demand values from yield or scrap calculations can be forced to whole numbers by setting this parameter to 1 or to any whole number. Often, the minimum quantity is a vendor-required minimum for purchased items.</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Maximum Order Quantity</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MRP generates a warning message when a planned order quantity is larger than the specified maximum order quantity. Excessively large lot sizes can tie up a resource so that other orders are delayed unnecessarily. Further, setting a quantity limit can uncover data entry errors (for example, entry of 1,000 instead of 100).</a:t>
            </a:r>
          </a:p>
          <a:p>
            <a:pPr marL="182880" indent="-182880" fontAlgn="base">
              <a:buFont typeface="Arial" pitchFamily="34" charset="0"/>
              <a:buChar char="•"/>
            </a:pPr>
            <a:r>
              <a:rPr lang="en-US" sz="1200" b="1" i="1" kern="1200" dirty="0" smtClean="0">
                <a:solidFill>
                  <a:schemeClr val="tx1"/>
                </a:solidFill>
                <a:latin typeface="Times New Roman" pitchFamily="18" charset="0"/>
                <a:ea typeface="+mn-ea"/>
                <a:cs typeface="+mn-cs"/>
              </a:rPr>
              <a:t>Order Quantity Multiple</a:t>
            </a:r>
            <a:br>
              <a:rPr lang="en-US" sz="1200" b="1" i="1" kern="1200" dirty="0" smtClean="0">
                <a:solidFill>
                  <a:schemeClr val="tx1"/>
                </a:solidFill>
                <a:latin typeface="Times New Roman" pitchFamily="18" charset="0"/>
                <a:ea typeface="+mn-ea"/>
                <a:cs typeface="+mn-cs"/>
              </a:rPr>
            </a:br>
            <a:r>
              <a:rPr lang="en-US" sz="1200" b="0" i="0" kern="1200" dirty="0" smtClean="0">
                <a:solidFill>
                  <a:schemeClr val="tx1"/>
                </a:solidFill>
                <a:latin typeface="Times New Roman" pitchFamily="18" charset="0"/>
                <a:ea typeface="+mn-ea"/>
                <a:cs typeface="+mn-cs"/>
              </a:rPr>
              <a:t>Planned orders are created in multiples of this quantity. That is, if the order multiple is 100, planned orders are only created for quantities of 100, 200, 300, and so on. Order multiples are appropriate for multiple cavity molding applications, packaging, and so on.</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Lead Time</a:t>
            </a:r>
          </a:p>
          <a:p>
            <a:pPr fontAlgn="base"/>
            <a:r>
              <a:rPr lang="en-US" sz="1200" b="0" i="0" kern="1200" dirty="0" smtClean="0">
                <a:solidFill>
                  <a:schemeClr val="tx1"/>
                </a:solidFill>
                <a:latin typeface="Times New Roman" pitchFamily="18" charset="0"/>
                <a:ea typeface="+mn-ea"/>
                <a:cs typeface="+mn-cs"/>
              </a:rPr>
              <a:t>Lead times determine when to release orders so that they are available on their due dates. Manufacturing lead time applies to manufactured items; purchasing lead time plus inspection lead time applies to purchased items. Safety lead time can be added to both manufactured</a:t>
            </a:r>
            <a:r>
              <a:rPr lang="en-US" sz="1200" b="0" i="0" kern="1200" baseline="0" dirty="0" smtClean="0">
                <a:solidFill>
                  <a:schemeClr val="tx1"/>
                </a:solidFill>
                <a:latin typeface="Times New Roman" pitchFamily="18" charset="0"/>
                <a:ea typeface="+mn-ea"/>
                <a:cs typeface="+mn-cs"/>
              </a:rPr>
              <a:t> and purchased items</a:t>
            </a:r>
            <a:r>
              <a:rPr lang="en-US" sz="1200" b="0" i="0" kern="1200" dirty="0" smtClean="0">
                <a:solidFill>
                  <a:schemeClr val="tx1"/>
                </a:solidFill>
                <a:latin typeface="Times New Roman" pitchFamily="18" charset="0"/>
                <a:ea typeface="+mn-ea"/>
                <a:cs typeface="+mn-cs"/>
              </a:rPr>
              <a:t>. The system calculates lead time using the operation times in the route and the standard order quantity for manufactured items. The planner enters the lead time for purchased items.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831B11F2-9A9F-4DF6-9303-18F8A374D33A}" type="slidenum">
              <a:rPr lang="en-US" smtClean="0"/>
              <a:pPr/>
              <a:t>22</a:t>
            </a:fld>
            <a:endParaRPr lang="en-US" dirty="0" smtClean="0"/>
          </a:p>
        </p:txBody>
      </p:sp>
      <p:sp>
        <p:nvSpPr>
          <p:cNvPr id="1044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445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1" i="0" kern="1200" dirty="0" smtClean="0">
                <a:solidFill>
                  <a:schemeClr val="tx1"/>
                </a:solidFill>
                <a:latin typeface="Times New Roman" pitchFamily="18" charset="0"/>
                <a:ea typeface="+mn-ea"/>
                <a:cs typeface="+mn-cs"/>
              </a:rPr>
              <a:t>Planning Horizon</a:t>
            </a:r>
          </a:p>
          <a:p>
            <a:pPr fontAlgn="base"/>
            <a:r>
              <a:rPr lang="en-US" sz="1200" b="0" i="0" kern="1200" dirty="0" smtClean="0">
                <a:solidFill>
                  <a:schemeClr val="tx1"/>
                </a:solidFill>
                <a:latin typeface="Times New Roman" pitchFamily="18" charset="0"/>
                <a:ea typeface="+mn-ea"/>
                <a:cs typeface="+mn-cs"/>
              </a:rPr>
              <a:t>Before you run MRP, you set the MRP planning horizon. This specifies a period, in calendar days, over which MRP has to plan. MRP only processes material requirements within this horizon. The longer the horizon, the longer it takes MRP to plan. However, the planning horizon is at least as long as the longest cumulative lead time, plus any associated preparation times. Usually, the master schedule also covers a time frame that is at least as long as the planning horizon.</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Cumulative Lead Time</a:t>
            </a:r>
          </a:p>
          <a:p>
            <a:pPr fontAlgn="base"/>
            <a:r>
              <a:rPr lang="en-US" sz="1200" b="0" i="0" kern="1200" dirty="0" smtClean="0">
                <a:solidFill>
                  <a:schemeClr val="tx1"/>
                </a:solidFill>
                <a:latin typeface="Times New Roman" pitchFamily="18" charset="0"/>
                <a:ea typeface="+mn-ea"/>
                <a:cs typeface="+mn-cs"/>
              </a:rPr>
              <a:t>Cumulative lead time represents the longest planned length of time required to obtain an item, if the item and any of its components (if any) are not in stock. For a manufactured item, the lead time includes the time it takes to acquire raw materials, inspect them, make any subassemblies or components, and assemble and inspect the finished product. These times are recorded in the Mfg LT, Pur LT, and Ins LT fields in Item Planning Maintenance for each item.</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Order Release Horizon</a:t>
            </a:r>
          </a:p>
          <a:p>
            <a:pPr fontAlgn="base"/>
            <a:r>
              <a:rPr lang="en-US" sz="1200" b="0" i="0" kern="1200" dirty="0" smtClean="0">
                <a:solidFill>
                  <a:schemeClr val="tx1"/>
                </a:solidFill>
                <a:latin typeface="Times New Roman" pitchFamily="18" charset="0"/>
                <a:ea typeface="+mn-ea"/>
                <a:cs typeface="+mn-cs"/>
              </a:rPr>
              <a:t>To provide visibility on what orders are due for release, MRP generates Release Due action messages. Typically, you need to view these messages in advance, not just on the day that an order is due for release. You can set the release horizon to any number of days. MRP generates Release Due messages only for orders due for release within this number of days from today’s date.</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A8C9AB30-55C6-477C-9923-BDF1B46C5EA0}" type="slidenum">
              <a:rPr lang="en-US" smtClean="0"/>
              <a:pPr/>
              <a:t>23</a:t>
            </a:fld>
            <a:endParaRPr lang="en-US" dirty="0" smtClean="0"/>
          </a:p>
        </p:txBody>
      </p:sp>
      <p:sp>
        <p:nvSpPr>
          <p:cNvPr id="10547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547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If the parameter for order policy is not blank, and Plan Orders is set to Yes in Item Master Maintenance, MRP creates planned orders to satisfy net requirements. The system creates either planned work orders or planned purchase orders, based on the Pur/Mfg code.</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Internally, both planned work orders and planned purchase orders are stored as work orders with the status Planned. The primary difference between them is that orders for purchased items are created without work order bills.</a:t>
            </a:r>
          </a:p>
          <a:p>
            <a:pPr fontAlgn="base"/>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Planned Order Approval</a:t>
            </a:r>
          </a:p>
          <a:p>
            <a:pPr fontAlgn="base"/>
            <a:r>
              <a:rPr lang="en-US" sz="1200" b="0" i="0" kern="1200" dirty="0" smtClean="0">
                <a:solidFill>
                  <a:schemeClr val="tx1"/>
                </a:solidFill>
                <a:latin typeface="Times New Roman" pitchFamily="18" charset="0"/>
                <a:ea typeface="+mn-ea"/>
                <a:cs typeface="+mn-cs"/>
              </a:rPr>
              <a:t>The process of approving planned work orders changes the status of work orders from Planned to Firm Planned. While each successive MRP run can modify or delete planned orders, firm planned orders have due dates and quantities that are fixed with respect to the MRP planning process. The due dates and quantities for firm planned orders can be changed manually in Work Order Maintenance.</a:t>
            </a:r>
          </a:p>
          <a:p>
            <a:pPr fontAlgn="base"/>
            <a:r>
              <a:rPr lang="en-US" sz="1200" b="0" i="0" kern="1200" dirty="0" smtClean="0">
                <a:solidFill>
                  <a:schemeClr val="tx1"/>
                </a:solidFill>
                <a:latin typeface="Times New Roman" pitchFamily="18" charset="0"/>
                <a:ea typeface="+mn-ea"/>
                <a:cs typeface="+mn-cs"/>
              </a:rPr>
              <a:t>The process of approving planned purchase orders deletes the planned purchase orders and creates purchase requisitions. Purchase requisitions can be reviewed by buyers or purchasing agents, and filled by purchase orders. Once the purchase order is released, it creates a supply for the item at that site.</a:t>
            </a:r>
            <a:endParaRPr lang="en-US" sz="1200" b="0" i="0" kern="1200" dirty="0">
              <a:solidFill>
                <a:schemeClr val="tx1"/>
              </a:solidFill>
              <a:latin typeface="Times New Roman" pitchFamily="18" charset="0"/>
              <a:ea typeface="+mn-ea"/>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7A7B1C05-E86C-4AFA-8EA4-235966176C91}" type="slidenum">
              <a:rPr lang="en-US" smtClean="0"/>
              <a:pPr/>
              <a:t>24</a:t>
            </a:fld>
            <a:endParaRPr lang="en-US" dirty="0" smtClean="0"/>
          </a:p>
        </p:txBody>
      </p:sp>
      <p:sp>
        <p:nvSpPr>
          <p:cNvPr id="10649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650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To project inventory balances and calculates net requirements, MRP reschedules purchase orders, work orders, and repetitive schedules, and plans all activity based on the revised schedule. After</a:t>
            </a:r>
            <a:r>
              <a:rPr lang="en-US" sz="1200" b="0" i="0" kern="1200" baseline="0" dirty="0" smtClean="0">
                <a:solidFill>
                  <a:schemeClr val="tx1"/>
                </a:solidFill>
                <a:latin typeface="Times New Roman" pitchFamily="18" charset="0"/>
                <a:ea typeface="+mn-ea"/>
                <a:cs typeface="+mn-cs"/>
              </a:rPr>
              <a:t> calculation</a:t>
            </a:r>
            <a:r>
              <a:rPr lang="en-US" sz="1200" b="0" i="0" kern="1200" dirty="0" smtClean="0">
                <a:solidFill>
                  <a:schemeClr val="tx1"/>
                </a:solidFill>
                <a:latin typeface="Times New Roman" pitchFamily="18" charset="0"/>
                <a:ea typeface="+mn-ea"/>
                <a:cs typeface="+mn-cs"/>
              </a:rPr>
              <a:t>, MRP also generates action messages to alert planners to actions to take to execute the plan such as rescheduling, canceling, and releasing orders.</a:t>
            </a:r>
          </a:p>
          <a:p>
            <a:pPr fontAlgn="base"/>
            <a:endParaRPr lang="en-US" sz="1200" b="0" i="0" kern="1200" dirty="0" smtClean="0">
              <a:solidFill>
                <a:schemeClr val="tx1"/>
              </a:solidFill>
              <a:latin typeface="Times New Roman" pitchFamily="18" charset="0"/>
              <a:ea typeface="+mn-ea"/>
              <a:cs typeface="+mn-cs"/>
            </a:endParaRPr>
          </a:p>
          <a:p>
            <a:pPr fontAlgn="base"/>
            <a:r>
              <a:rPr lang="en-US" sz="1200" b="0" i="0" kern="1200" dirty="0" smtClean="0">
                <a:solidFill>
                  <a:schemeClr val="tx1"/>
                </a:solidFill>
                <a:latin typeface="Times New Roman" pitchFamily="18" charset="0"/>
                <a:ea typeface="+mn-ea"/>
                <a:cs typeface="+mn-cs"/>
              </a:rPr>
              <a:t>Usually, the first thing that the planner does after running MRP is to look at the action messages. You can review action messages online and then delete</a:t>
            </a:r>
            <a:r>
              <a:rPr lang="en-US" sz="1200" b="0" i="0" kern="1200" baseline="0" dirty="0" smtClean="0">
                <a:solidFill>
                  <a:schemeClr val="tx1"/>
                </a:solidFill>
                <a:latin typeface="Times New Roman" pitchFamily="18" charset="0"/>
                <a:ea typeface="+mn-ea"/>
                <a:cs typeface="+mn-cs"/>
              </a:rPr>
              <a:t> them</a:t>
            </a:r>
            <a:r>
              <a:rPr lang="en-US" sz="1200" b="0" i="0" kern="1200" dirty="0" smtClean="0">
                <a:solidFill>
                  <a:schemeClr val="tx1"/>
                </a:solidFill>
                <a:latin typeface="Times New Roman" pitchFamily="18" charset="0"/>
                <a:ea typeface="+mn-ea"/>
                <a:cs typeface="+mn-cs"/>
              </a:rPr>
              <a:t> when the required action is taken. You can also print action messages,</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along with the detailed plan.</a:t>
            </a:r>
            <a:endParaRPr lang="en-US" sz="1200" b="0" i="0" kern="1200" dirty="0">
              <a:solidFill>
                <a:schemeClr val="tx1"/>
              </a:solidFill>
              <a:latin typeface="Times New Roman" pitchFamily="18" charset="0"/>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Manufacturing Overview</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QAD EE manufacturing modules handle internal supply and demand. Material is moved out of inventory into production, processed, or assembled; and returned to an inventory location. At the center of much of this activity is the Work Orders module, as shown in the slide. In the process of using work orders, you:</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Define bills of material and product structures in the Product Structures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Define routings and operations in the Routings/Work Centers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Create planned orders to fill demand with Material Requirements Planning.</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Monitor and report on the progress of work orders in the Shop Floor Control module.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Manufacturing Environments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QAD EE provides features that support different manufacturing environments.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Work Orders and Shop Floor Control modules are typically used to manage job shop type manufacturing and low-to-intermediate-volume mixed product manufacturing. The Advanced Repetitive or Repetitive modules manage manufacturing in an assembly line or in a process flow environment.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sz="1200" kern="1200" baseline="0" dirty="0" smtClean="0">
                <a:solidFill>
                  <a:schemeClr val="tx1"/>
                </a:solidFill>
                <a:latin typeface="Times New Roman" pitchFamily="18" charset="0"/>
                <a:ea typeface="+mn-ea"/>
                <a:cs typeface="+mn-cs"/>
              </a:rPr>
              <a:t>Formula and process routings and structures are used to support formula- or recipe-based processes. These routings and structures can also use co-product and by-product structures to facilitate disassembly processes or for processes that create a main product and related products. The Lean Manufacturing module provides support for Kanban and Flow manufacturing. These advanced functions are covered in detail in their own training materials and are not covered in this course.</a:t>
            </a:r>
          </a:p>
          <a:p>
            <a:r>
              <a:rPr lang="en-US" sz="1200" kern="1200" baseline="0" dirty="0" smtClean="0">
                <a:solidFill>
                  <a:schemeClr val="tx1"/>
                </a:solidFill>
                <a:latin typeface="Times New Roman" pitchFamily="18" charset="0"/>
                <a:ea typeface="+mn-ea"/>
                <a:cs typeface="+mn-cs"/>
              </a:rPr>
              <a:t> </a:t>
            </a:r>
          </a:p>
          <a:p>
            <a:r>
              <a:rPr lang="en-US" sz="1200" kern="1200" baseline="0" dirty="0" smtClean="0">
                <a:solidFill>
                  <a:schemeClr val="tx1"/>
                </a:solidFill>
                <a:latin typeface="Times New Roman" pitchFamily="18" charset="0"/>
                <a:ea typeface="+mn-ea"/>
                <a:cs typeface="+mn-cs"/>
              </a:rPr>
              <a:t>This class focuses on discrete work orders and advanced repetitive. Understanding the concepts behind work orders is critical to understanding the other manufacturing processes.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work order type indicates how</a:t>
            </a:r>
            <a:r>
              <a:rPr lang="en-US" baseline="0" dirty="0" smtClean="0"/>
              <a:t> the work order moves through production and how it affects other modules, especially the financial modules.</a:t>
            </a:r>
          </a:p>
          <a:p>
            <a:endParaRPr lang="en-US" baseline="0" dirty="0" smtClean="0"/>
          </a:p>
          <a:p>
            <a:r>
              <a:rPr lang="en-US" sz="1200" kern="1200" baseline="0" dirty="0" smtClean="0">
                <a:solidFill>
                  <a:schemeClr val="tx1"/>
                </a:solidFill>
                <a:latin typeface="Times New Roman" pitchFamily="18" charset="0"/>
                <a:ea typeface="+mn-ea"/>
                <a:cs typeface="+mn-cs"/>
              </a:rPr>
              <a:t>Most work orders are entered with a blank type. These represent normal manufacturing orders with a standard product structure and routing. The other types indicate special kinds of work orders. All work order types are similar in terms of planning, inventory, and accounting. However, work order types can differ in their default bills, routings, and status codes.</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The combination of the work order number and the work order ID number uniquely identifies each work order. For scheduled orders, the work order number is typically the number of the item being scheduled, and the work order ID becomes the unique identifier.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Work order status codes correspond to stages in a work order’s life cycle.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MRP usually creates a standard work order. MRP treats the work order as a source of supply. At this point, the order status is Planned.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someone reviews the MRP output and confirms the order, it is Firm Planned. Any work order created manually has, by default, a status of Firm Planned.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The supply that the work order creates also generates demand for component items; when that demand is calculated, the work order status is Exploded.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At this point, the demand that the order represents has not affected inventory; when inventory is set aside for the order, the status is Allocated.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work is ready to begin, the work order status is set to Released.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work is finished, the status is set to Closed.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status of a work order determines how much control you have over its bill, routing, inventory allocations, inventory transactions, and labor feedback.</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You cannot changes orders with a status of Planned. MRP manages these orders.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For orders with a status of Firm Planned, you can change the dates and quantities as needed, and specify an approved alternate bill or routing.</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For orders with a status of Exploded, Allocated, or Released; bills and routings can be modified or alternate ones specified.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 work order progresses from one status code to the next and, unless prematurely released, does not return to an earlier status. Most orders progress from the status Firm Planned to the status Released in one step using the function Work Order Release/Print.</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A work order is manually exploded in special cases to capture the current bill of material before an impending engineering change. Manually allocating a work order is often done to consume the last of a component item that is being phased out. In this case, the inventory of the component would be allocated for that specific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The work order bill of material (BOM) is derived from the item’s product structure, defined in Product Structure Maintenance (or Formula Maintenance), and from the quantity ordered. Inventory allocations and issues are based on the bill. MRP uses the bill of materials to calculate component demand.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a work order is created, the product structure for the item is copied into it. The product structure with the order quantity of the work order then becomes the work order bill of material and is specific to that work order. As work progresses, required changes can be made to this copy using Work Order Bill Maintenance. This way, you can compare the changes that occur to the standard. When many substitute items are available for assembly, this feature supports what is often called “as built” documentation.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Once the work order bill of material is created, changes to the product structure do not affect the bill.</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 routings specify the operations, or steps, required to manufacture an item. Routing codes identify work order routings. You set up routings and operations using the Routings/Work Centers module. Routings are automatically linked if the item number and routing number are the same. Or, you can manually link them in Item Master Maintenance or Item Planning Maintenance.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a work order is created, the standard routing is copied into it. As work progresses, required changes can be made to this copy using Work Order Routing Maintenance. This way, the changes and operations that actually occur can be compared to the standard. You can monitor work order operations using the Shop Floor Control module.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Once the work order routing is created, changes to the item routing do not affect the work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Together the work order bill and routing let you capture “as built” documentation and otherwise record the changes and operations that actually occur, as opposed to what was planned. This capability does not prevent manufacturing variances, but it does explain them.</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orders are created manually (using Work Order Maintenance) or generated from MRP, repetitive, schedules, or configured sales orders. Work orders are also generated when another work order is split, or when one is released that requires a routable component.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 a standard sequence, as shown on this slide, after a work order is created, it is released. Then, the materials are issued and received, the work order is closed, and the items are shipped.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 the next few pages, the following stages in the work order life cycle are examined in detail: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Release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Issue of components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Shop floor control</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Receipt</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Close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Times New Roman" pitchFamily="18" charset="0"/>
                <a:ea typeface="+mn-ea"/>
                <a:cs typeface="+mn-cs"/>
              </a:rPr>
              <a:t>Creating Picklists</a:t>
            </a:r>
          </a:p>
          <a:p>
            <a:r>
              <a:rPr lang="en-US" sz="1200" kern="1200" baseline="0" dirty="0" smtClean="0">
                <a:solidFill>
                  <a:schemeClr val="tx1"/>
                </a:solidFill>
                <a:latin typeface="Times New Roman" pitchFamily="18" charset="0"/>
                <a:ea typeface="+mn-ea"/>
                <a:cs typeface="+mn-cs"/>
              </a:rPr>
              <a:t>After you release a work order, you can print its picklist. The picklist lists the component requirements and the sites, locations, lot/serial numbers, and reference numbers for the items to issue. The system creates detailed allocations when an order is released, regardless of whether you print a picklist. Detailed allocations reserve specific quantities in inventory for a work order.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Printing the Routing Sheet</a:t>
            </a:r>
          </a:p>
          <a:p>
            <a:r>
              <a:rPr lang="en-US" sz="1200" kern="1200" baseline="0" dirty="0" smtClean="0">
                <a:solidFill>
                  <a:schemeClr val="tx1"/>
                </a:solidFill>
                <a:latin typeface="Times New Roman" pitchFamily="18" charset="0"/>
                <a:ea typeface="+mn-ea"/>
                <a:cs typeface="+mn-cs"/>
              </a:rPr>
              <a:t>At the time of release, you can also print the routing for the work order. The routing is the detailed list of operations and work centers through which the work order must be processed. The combination of the work order, the picklist, and the routing sheet is often referred to as the shop or job packet.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release an order without printing a picklist and routing, but you cannot print a picklist for an order without releasing it.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Work order operations begin when a work order is released and its components are issued. You can issue inventory to a work order in three ways:</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Directly using Work Order Component Issue, as illustrated in the top row of the graphic</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When completed products are received using Work Order Receipt Backflush, as illustrated in the bottom row</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Issue inventory, report labor, and receive items using Work Order Operation Backflush, as illustrated in the bottom row of the graphic</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Inventory transactions occur at different points, depending on the method you use. Component quantity on-hand is reduced at a later time using the backflush method.</a:t>
            </a:r>
          </a:p>
          <a:p>
            <a:r>
              <a:rPr lang="en-US" sz="1200" kern="1200" baseline="0" dirty="0" smtClean="0">
                <a:solidFill>
                  <a:schemeClr val="tx1"/>
                </a:solidFill>
                <a:latin typeface="Times New Roman" pitchFamily="18" charset="0"/>
                <a:ea typeface="+mn-ea"/>
                <a:cs typeface="+mn-cs"/>
              </a:rPr>
              <a:t>Work Order Receipt Backflush combines the functions of Work Order Component Issue and Work Order Receipt. Either method tracks the inventory transactions used to issue components to a work order and excludes floor stock, which is issued using an unplanned issue transaction.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monitor work order operations using the Shop Floor Control module.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a work order is released, shop floor functions track its progress to record labor and to record material usage and completions. Shop floor requires that at least one employee is set up. The slide shows the relationship between shop floor reporting and the work order process flow.</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Operation Status</a:t>
            </a:r>
          </a:p>
          <a:p>
            <a:r>
              <a:rPr lang="en-US" sz="1200" kern="1200" baseline="0" dirty="0" smtClean="0">
                <a:solidFill>
                  <a:schemeClr val="tx1"/>
                </a:solidFill>
                <a:latin typeface="Times New Roman" pitchFamily="18" charset="0"/>
                <a:ea typeface="+mn-ea"/>
                <a:cs typeface="+mn-cs"/>
              </a:rPr>
              <a:t>Labor feedback is done by work order, employee, or work center/machine. In all cases, you must identify a released work order. When labor is recorded, the operation status is updated to either Setup, Run, or Complete. When work moves to the next operation, its status changes to Queue.</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Labor Reporting</a:t>
            </a:r>
          </a:p>
          <a:p>
            <a:r>
              <a:rPr lang="en-US" sz="1200" kern="1200" baseline="0" dirty="0" smtClean="0">
                <a:solidFill>
                  <a:schemeClr val="tx1"/>
                </a:solidFill>
                <a:latin typeface="Times New Roman" pitchFamily="18" charset="0"/>
                <a:ea typeface="+mn-ea"/>
                <a:cs typeface="+mn-cs"/>
              </a:rPr>
              <a:t>If labor is reported only at a few key operations, called milestones, the Operation Complete Transaction can be used to complete the current operation and the operations that have come before it. If no labor was reported against the previous operations, actual labor is set to anticipated labor to make the quantity reported complete. This labor is referred to as earned labor.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Nonproductive Time</a:t>
            </a:r>
          </a:p>
          <a:p>
            <a:r>
              <a:rPr lang="en-US" sz="1200" kern="1200" baseline="0" dirty="0" smtClean="0">
                <a:solidFill>
                  <a:schemeClr val="tx1"/>
                </a:solidFill>
                <a:latin typeface="Times New Roman" pitchFamily="18" charset="0"/>
                <a:ea typeface="+mn-ea"/>
                <a:cs typeface="+mn-cs"/>
              </a:rPr>
              <a:t>To account for all work hours, you can also record nonproductive time. Nonproductive time is time not spent working on a specific manufacturing order such as cleanup time, downtime, meetings, breaks, or time spent waiting for work.</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Operation status codes are used to indicate the detailed status of an individual operation. The status codes can be entered manually using Work Order Routing Maintenance or automatically set when the Shop Floor Control labor feedback transactions are used. The system uses the following status codes:</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i="1" kern="1200" baseline="0" dirty="0" smtClean="0">
                <a:solidFill>
                  <a:schemeClr val="tx1"/>
                </a:solidFill>
                <a:latin typeface="Times New Roman" pitchFamily="18" charset="0"/>
                <a:ea typeface="+mn-ea"/>
                <a:cs typeface="+mn-cs"/>
              </a:rPr>
              <a:t>Queue [Q]: </a:t>
            </a:r>
            <a:r>
              <a:rPr lang="en-US" sz="1200" kern="1200" baseline="0" dirty="0" smtClean="0">
                <a:solidFill>
                  <a:schemeClr val="tx1"/>
                </a:solidFill>
                <a:latin typeface="Times New Roman" pitchFamily="18" charset="0"/>
                <a:ea typeface="+mn-ea"/>
                <a:cs typeface="+mn-cs"/>
              </a:rPr>
              <a:t>If Move Next Operation is Yes in Shop Floor Control, you can set the first operation to Queue automatically upon release of the work order. You can set succeeding operations to Queue automatically when the  previous operation is reported as Complete.</a:t>
            </a:r>
          </a:p>
          <a:p>
            <a:pPr>
              <a:buFont typeface="Arial" pitchFamily="34" charset="0"/>
              <a:buChar char="•"/>
            </a:pPr>
            <a:r>
              <a:rPr lang="en-US" sz="1200" i="1" kern="1200" baseline="0" dirty="0" smtClean="0">
                <a:solidFill>
                  <a:schemeClr val="tx1"/>
                </a:solidFill>
                <a:latin typeface="Times New Roman" pitchFamily="18" charset="0"/>
                <a:ea typeface="+mn-ea"/>
                <a:cs typeface="+mn-cs"/>
              </a:rPr>
              <a:t>Setup [S]: </a:t>
            </a:r>
            <a:r>
              <a:rPr lang="en-US" sz="1200" kern="1200" baseline="0" dirty="0" smtClean="0">
                <a:solidFill>
                  <a:schemeClr val="tx1"/>
                </a:solidFill>
                <a:latin typeface="Times New Roman" pitchFamily="18" charset="0"/>
                <a:ea typeface="+mn-ea"/>
                <a:cs typeface="+mn-cs"/>
              </a:rPr>
              <a:t>If setup time is reported, the operation status is changed to Setup.</a:t>
            </a:r>
          </a:p>
          <a:p>
            <a:pPr>
              <a:buFont typeface="Arial" pitchFamily="34" charset="0"/>
              <a:buChar char="•"/>
            </a:pPr>
            <a:r>
              <a:rPr lang="en-US" sz="1200" i="1" kern="1200" baseline="0" dirty="0" smtClean="0">
                <a:solidFill>
                  <a:schemeClr val="tx1"/>
                </a:solidFill>
                <a:latin typeface="Times New Roman" pitchFamily="18" charset="0"/>
                <a:ea typeface="+mn-ea"/>
                <a:cs typeface="+mn-cs"/>
              </a:rPr>
              <a:t>Run [R]: </a:t>
            </a:r>
            <a:r>
              <a:rPr lang="en-US" sz="1200" kern="1200" baseline="0" dirty="0" smtClean="0">
                <a:solidFill>
                  <a:schemeClr val="tx1"/>
                </a:solidFill>
                <a:latin typeface="Times New Roman" pitchFamily="18" charset="0"/>
                <a:ea typeface="+mn-ea"/>
                <a:cs typeface="+mn-cs"/>
              </a:rPr>
              <a:t>When run time is reported, the operation status is updated to Run.</a:t>
            </a:r>
          </a:p>
          <a:p>
            <a:pPr>
              <a:buFont typeface="Arial" pitchFamily="34" charset="0"/>
              <a:buChar char="•"/>
            </a:pPr>
            <a:r>
              <a:rPr lang="en-US" sz="1200" i="1" kern="1200" baseline="0" dirty="0" smtClean="0">
                <a:solidFill>
                  <a:schemeClr val="tx1"/>
                </a:solidFill>
                <a:latin typeface="Times New Roman" pitchFamily="18" charset="0"/>
                <a:ea typeface="+mn-ea"/>
                <a:cs typeface="+mn-cs"/>
              </a:rPr>
              <a:t>Complete [C]: </a:t>
            </a:r>
            <a:r>
              <a:rPr lang="en-US" sz="1200" kern="1200" baseline="0" dirty="0" smtClean="0">
                <a:solidFill>
                  <a:schemeClr val="tx1"/>
                </a:solidFill>
                <a:latin typeface="Times New Roman" pitchFamily="18" charset="0"/>
                <a:ea typeface="+mn-ea"/>
                <a:cs typeface="+mn-cs"/>
              </a:rPr>
              <a:t>The operation status is Complete when all work at that operation is finished.</a:t>
            </a:r>
          </a:p>
          <a:p>
            <a:pPr>
              <a:buFont typeface="Arial" pitchFamily="34" charset="0"/>
              <a:buChar char="•"/>
            </a:pPr>
            <a:r>
              <a:rPr lang="en-US" sz="1200" i="1" kern="1200" baseline="0" dirty="0" smtClean="0">
                <a:solidFill>
                  <a:schemeClr val="tx1"/>
                </a:solidFill>
                <a:latin typeface="Times New Roman" pitchFamily="18" charset="0"/>
                <a:ea typeface="+mn-ea"/>
                <a:cs typeface="+mn-cs"/>
              </a:rPr>
              <a:t>Hold [H]: </a:t>
            </a:r>
            <a:r>
              <a:rPr lang="en-US" sz="1200" kern="1200" baseline="0" dirty="0" smtClean="0">
                <a:solidFill>
                  <a:schemeClr val="tx1"/>
                </a:solidFill>
                <a:latin typeface="Times New Roman" pitchFamily="18" charset="0"/>
                <a:ea typeface="+mn-ea"/>
                <a:cs typeface="+mn-cs"/>
              </a:rPr>
              <a:t>An order can be manually placed on hold at any time. An order is manually placed on hold when work is stopped for some reason. Reasons can include running out of material, equipment malfunctions, or because the worker is reassigned to another task.</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Not all operations use all lead-time elements, nor do all status codes need to be reported. A short operation can be at status Queue and then reported  as Complete, with any setup and or run time reported at time of completion. The wait and move times are not status codes, but elements of lead time. They are referred to as inter-operation times since they have no labor content, but do require that time be scheduled. Examples are paint drying time or transport time between operations in different buildings.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37</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a work order is completed on the shop floor, the items are typically sent to the stockroom.</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Use Work Order Receipt to receive items, close the order, and backflush components of final assembly work orders.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If you did not issue items previously, issue them when completed products are received using Work Order Receipt Backflush.</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Use Work Order Operation Backflush to issue items, report labor, and receive completed items at an operation.</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If you use the Shop Floor Control module, you can enter labor feedback and test results at receipt, and report individual operations as they are completed. </a:t>
            </a:r>
            <a:r>
              <a:rPr lang="en-US" dirty="0" smtClean="0"/>
              <a:t>When a work order has been received, it is ready</a:t>
            </a:r>
            <a:r>
              <a:rPr lang="en-US" baseline="0" dirty="0" smtClean="0"/>
              <a:t> to close.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baseline="0" dirty="0" smtClean="0">
                <a:solidFill>
                  <a:schemeClr val="tx1"/>
                </a:solidFill>
                <a:latin typeface="Times New Roman" pitchFamily="18" charset="0"/>
                <a:ea typeface="+mn-ea"/>
                <a:cs typeface="+mn-cs"/>
              </a:rPr>
              <a:t>Work orders are typically closed when all the items are received. For most purposes, the receipt of all items ends the life cycle. If a partial receipt is made, the work order can remain open to receive the balance of the items at a later time. To close a work order:</a:t>
            </a:r>
          </a:p>
          <a:p>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Change the order status to Closed. When completed units are received, you can change the order status to Closed by setting Close to Yes using Work Order Receipt or by using Work Order Maintenance.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Run Work Order Accounting Close to post variances, clear WIP, and close outstanding operations. Execute this program regularly, at least at the end of each fiscal month, for completed orders.</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pPr>
              <a:buFont typeface="Arial" pitchFamily="34" charset="0"/>
              <a:buNone/>
            </a:pPr>
            <a:r>
              <a:rPr lang="en-US" sz="1200" kern="1200" baseline="0" dirty="0" smtClean="0">
                <a:solidFill>
                  <a:schemeClr val="tx1"/>
                </a:solidFill>
                <a:latin typeface="Times New Roman" pitchFamily="18" charset="0"/>
                <a:ea typeface="+mn-ea"/>
                <a:cs typeface="+mn-cs"/>
              </a:rPr>
              <a:t>The system prevents component issues and work order receipts for a closed work order. However, additional labor can be reported until either the operations are closed in Shop Floor Control, or until Work Order Accounting Close is executed. To process inventory for a closed work order, change its status back to Released.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Executing Work Order Accounting Close:</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Completes open work order operations.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work order variances for material, labor, burden, and subcontract costs.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usage variances when the labor quantity used differs from the standard. For example, if an operation scheduled for five hours took six, a one-hour labor usage variance is posted.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Calculates and posts rate variances for material and subcontracts when the cost used differs from the standard cost. If pay rates are defined in Actual Pay Rate Maintenance, rate variances are also calculated for labor. For example, when the standard subcontract cost is $10 and the PO cost is $12, the subcontract rate variance is $2.</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Reconciles the WIP account for closed work orders by calculating and posting method change variances for any residual variances. WIP balances cannot be changed after the work order variances are posted.</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Updates current labor and subcontract costs.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Posts floor stock amounts.</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Work Order Accounting Close is normally an accounting or finance function performed at period end close. It is carefully coordinated with other period end accounting processes, and controlled by internal procedures.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following sections describe how: </a:t>
            </a:r>
            <a:r>
              <a:rPr lang="en-US" baseline="0" dirty="0" smtClean="0"/>
              <a:t/>
            </a:r>
            <a:br>
              <a:rPr lang="en-US" baseline="0" dirty="0" smtClean="0"/>
            </a:br>
            <a:endParaRPr lang="en-US" baseline="0" dirty="0" smtClean="0"/>
          </a:p>
          <a:p>
            <a:pPr marL="182880" indent="-182880">
              <a:buFont typeface="Arial" pitchFamily="34" charset="0"/>
              <a:buChar char="•"/>
            </a:pPr>
            <a:r>
              <a:rPr lang="en-US" baseline="0" dirty="0" smtClean="0"/>
              <a:t>To create a master production schedule </a:t>
            </a:r>
          </a:p>
          <a:p>
            <a:pPr marL="182880" indent="-182880">
              <a:buFont typeface="Arial" pitchFamily="34" charset="0"/>
              <a:buChar char="•"/>
            </a:pPr>
            <a:r>
              <a:rPr lang="en-US" baseline="0" dirty="0" smtClean="0"/>
              <a:t>A sales order consumes the forecast</a:t>
            </a:r>
          </a:p>
          <a:p>
            <a:pPr marL="182880" indent="-182880">
              <a:buFont typeface="Arial" pitchFamily="34" charset="0"/>
              <a:buChar char="•"/>
            </a:pPr>
            <a:r>
              <a:rPr lang="en-US" baseline="0" dirty="0" smtClean="0"/>
              <a:t>The forecast and sales orders are reflected in the master production schedule</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Forecast Maintenance provides 52 weekly buckets, so an entire year’s forecast for a given item and site can be entered in one screen. If you are using forecast simulation, this screen can also be populated automatically with data from the forecast simulation calculation.</a:t>
            </a:r>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In this example,</a:t>
            </a:r>
            <a:r>
              <a:rPr lang="en-US" baseline="0" dirty="0" smtClean="0"/>
              <a:t> 50 units are entered for the week of 4/20/2015.</a:t>
            </a:r>
            <a:endParaRPr lang="en-US"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F9CFEC48-D068-4F68-BC49-602E9D239853}" type="slidenum">
              <a:rPr lang="en-US" smtClean="0"/>
              <a:pPr/>
              <a:t>45</a:t>
            </a:fld>
            <a:endParaRPr lang="en-US" dirty="0" smtClean="0"/>
          </a:p>
        </p:txBody>
      </p:sp>
      <p:sp>
        <p:nvSpPr>
          <p:cNvPr id="10752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752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b="0" kern="1200" dirty="0" smtClean="0">
                <a:solidFill>
                  <a:schemeClr val="tx1"/>
                </a:solidFill>
                <a:latin typeface="Times New Roman" pitchFamily="18" charset="0"/>
                <a:ea typeface="+mn-ea"/>
                <a:cs typeface="+mn-cs"/>
              </a:rPr>
              <a:t>As orders are entered, they consume the forecast in the week they are due. But if there is no unconsumed forecast remaining in that week, the system looks at a specified number of weeks before and/or after the week to check for unconsumed forecast. This process recognizes that there may be unsold forecast in other weeks that could be consumed. </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The system consumes the forecast for the specified number of periods, first by going back, then forward, one period from the original forecast period. It then continues to search backwards and forwards until the specified number of previous and future periods have been examined, or the entire sales order quantity has been applied. </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Only confirmed sales orders consume the forecast.</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6972CC-8E7A-4C34-80E5-41E3D6A745D9}" type="slidenum">
              <a:rPr lang="en-US" smtClean="0"/>
              <a:pPr/>
              <a:t>46</a:t>
            </a:fld>
            <a:endParaRPr lang="en-US" dirty="0" smtClean="0"/>
          </a:p>
        </p:txBody>
      </p:sp>
      <p:sp>
        <p:nvSpPr>
          <p:cNvPr id="1085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854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In Sales Order Maintenance, the QMI customer service representative (CSR) has entered two sales order lines for item 02308.</a:t>
            </a:r>
          </a:p>
          <a:p>
            <a:r>
              <a:rPr lang="en-US" sz="1200" kern="1200" baseline="0" dirty="0" smtClean="0">
                <a:solidFill>
                  <a:schemeClr val="tx1"/>
                </a:solidFill>
                <a:latin typeface="Times New Roman" pitchFamily="18" charset="0"/>
                <a:ea typeface="+mn-ea"/>
                <a:cs typeface="+mn-cs"/>
              </a:rPr>
              <a:t>Line 1 (shown in the illustration) is for an order of 20 units due April 15, 2015. This order, once confirmed, consumes the forecast because the Consume Forecast option is selected.</a:t>
            </a:r>
          </a:p>
          <a:p>
            <a:r>
              <a:rPr lang="en-US" sz="1200" kern="1200" baseline="0" dirty="0" smtClean="0">
                <a:solidFill>
                  <a:schemeClr val="tx1"/>
                </a:solidFill>
                <a:latin typeface="Times New Roman" pitchFamily="18" charset="0"/>
                <a:ea typeface="+mn-ea"/>
                <a:cs typeface="+mn-cs"/>
              </a:rPr>
              <a:t>Line 2 is shown on the next page.</a:t>
            </a:r>
            <a:endParaRPr lang="en-US" sz="800"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6972CC-8E7A-4C34-80E5-41E3D6A745D9}" type="slidenum">
              <a:rPr lang="en-US" smtClean="0"/>
              <a:pPr/>
              <a:t>47</a:t>
            </a:fld>
            <a:endParaRPr lang="en-US" dirty="0" smtClean="0"/>
          </a:p>
        </p:txBody>
      </p:sp>
      <p:sp>
        <p:nvSpPr>
          <p:cNvPr id="1085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0854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Line 2 is for another ten units due in a week. This order does not consume the forecast because the Consume Forecast option is not selected.</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Consume Forecast is not selected (unchecked) when the order quantity is considered abnormal and is planned in addition to the forecast. Perhaps the best definition of abnormal sales is sales that were not anticipated in the forecast. It can be sales to new customers, new markets, or a current customer significantly increasing their volume. Businesses should establish their own rules and guidelines for sales order entry to determine when an order is considered abnormal.</a:t>
            </a:r>
            <a:endParaRPr lang="en-US" sz="800" b="1"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Forecast Worksheet Maintenance shows the effect of the new sales order on the net forecast: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Line 1 for 20 units in week 16 consumes forecast.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Line 2 for 10 units in week 17 does not consume forecast so the quantity of ten displays in the Abnormal column.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The effect of setting Forecast Consumption in Sales Order Control (one period back and one </a:t>
            </a:r>
            <a:r>
              <a:rPr lang="en-US" altLang="zh-CN" dirty="0" smtClean="0"/>
              <a:t>period </a:t>
            </a:r>
            <a:r>
              <a:rPr lang="en-US" dirty="0" smtClean="0"/>
              <a:t>forward) can be seen most clearly here</a:t>
            </a:r>
            <a:r>
              <a:rPr lang="en-US" baseline="0" dirty="0" smtClean="0"/>
              <a:t> with Week 17</a:t>
            </a:r>
            <a:r>
              <a:rPr lang="en-US" dirty="0" smtClean="0"/>
              <a:t>. The</a:t>
            </a:r>
            <a:r>
              <a:rPr lang="en-US" baseline="0" dirty="0" smtClean="0"/>
              <a:t> quantity ordered is greater than the </a:t>
            </a:r>
            <a:r>
              <a:rPr lang="en-US" dirty="0" smtClean="0"/>
              <a:t>forecast (0) for Week 16.</a:t>
            </a:r>
            <a:r>
              <a:rPr lang="en-US" baseline="0" dirty="0" smtClean="0"/>
              <a:t> Therefore,</a:t>
            </a:r>
            <a:r>
              <a:rPr lang="en-US" dirty="0" smtClean="0"/>
              <a:t> it consumes forward 20 units</a:t>
            </a:r>
            <a:r>
              <a:rPr lang="en-US" baseline="0" dirty="0" smtClean="0"/>
              <a:t> in Week 17.</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 </a:t>
            </a:r>
            <a:r>
              <a:rPr lang="en-US" dirty="0" smtClean="0"/>
              <a:t>MRP always plans for the total demand, even when it exceeds the forecast.</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2C997ED3-14AB-461E-A98D-96A2A6B8CFBF}" type="slidenum">
              <a:rPr lang="en-US" smtClean="0"/>
              <a:pPr/>
              <a:t>49</a:t>
            </a:fld>
            <a:endParaRPr lang="en-US" dirty="0" smtClean="0"/>
          </a:p>
        </p:txBody>
      </p:sp>
      <p:sp>
        <p:nvSpPr>
          <p:cNvPr id="1105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059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Before running MRP, you can view the demand entered as forecast and view the sales order on the Supply/Demand Panel in the Master Scheduling Workbench (MSW).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Supply/Demand Panel displays the remaining open quantity due for the item. Sources of demand can include forecasts, safety stock requirements, sales orders, customer scheduled orders, component requirements from manufacturing, and so on. Sources of supply include nettable QOH, production orders, production/purchase orders, supplier scheduled orders, and so 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On the Supply/Demand Panel, you can see the demand summary for item 02308. The week of 04/13 is highlighted, indicating that there is a negative projected quantity on hand within the scheduling horizon. On the Demand Details tab at the bottom, the demand sources are displayed in detail.</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Notes:</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The example screen contains the legacy data in the training environment. Focus on the data entered in the forecast and the sales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0" kern="1200" baseline="0" dirty="0" smtClean="0">
                <a:solidFill>
                  <a:schemeClr val="tx1"/>
                </a:solidFill>
                <a:latin typeface="Times New Roman" pitchFamily="18" charset="0"/>
                <a:ea typeface="+mn-ea"/>
                <a:cs typeface="+mn-cs"/>
              </a:rPr>
              <a:t>MSW is a QAD-developed tool for planning and scheduling. For more information, see </a:t>
            </a:r>
            <a:r>
              <a:rPr lang="en-US" sz="1200" b="0" i="1" kern="1200" baseline="0" dirty="0" smtClean="0">
                <a:solidFill>
                  <a:schemeClr val="tx1"/>
                </a:solidFill>
                <a:latin typeface="Times New Roman" pitchFamily="18" charset="0"/>
                <a:ea typeface="+mn-ea"/>
                <a:cs typeface="+mn-cs"/>
              </a:rPr>
              <a:t>QAD Planning and Scheduling Workbenches User Guide</a:t>
            </a:r>
            <a:r>
              <a:rPr lang="en-US" sz="1200" b="0" kern="1200" baseline="0" dirty="0" smtClean="0">
                <a:solidFill>
                  <a:schemeClr val="tx1"/>
                </a:solidFill>
                <a:latin typeface="Times New Roman" pitchFamily="18" charset="0"/>
                <a:ea typeface="+mn-ea"/>
                <a:cs typeface="+mn-cs"/>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introduces </a:t>
            </a:r>
            <a:r>
              <a:rPr lang="en-US" altLang="zh-CN" dirty="0" smtClean="0"/>
              <a:t>QAD</a:t>
            </a:r>
            <a:r>
              <a:rPr lang="en-US" altLang="zh-CN" baseline="0" dirty="0" smtClean="0"/>
              <a:t> EE functions for </a:t>
            </a:r>
            <a:r>
              <a:rPr lang="en-US" dirty="0" smtClean="0"/>
              <a:t>forecasting,</a:t>
            </a:r>
            <a:r>
              <a:rPr lang="en-US" baseline="0" dirty="0" smtClean="0"/>
              <a:t> planning, discrete work orders, and repetitive schedules.</a:t>
            </a:r>
          </a:p>
          <a:p>
            <a:r>
              <a:rPr lang="en-US" baseline="0" dirty="0" smtClean="0"/>
              <a:t>For forecasting, the information included in this course is limited to manually entering forecasts and showing how a sales order consumes the forecast.</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Running</a:t>
            </a:r>
            <a:r>
              <a:rPr lang="en-US" baseline="0" dirty="0" smtClean="0"/>
              <a:t> MRP for site 10-202 calculates the net demand against the quantity on hand, supply, safety stock, and demand; and generates planned production orders based on the calculation.</a:t>
            </a:r>
          </a:p>
          <a:p>
            <a:endParaRPr lang="en-US" dirty="0" smtClean="0"/>
          </a:p>
          <a:p>
            <a:r>
              <a:rPr lang="en-US" dirty="0" smtClean="0"/>
              <a:t>QAD EE provides </a:t>
            </a:r>
            <a:r>
              <a:rPr lang="en-US" sz="1200" kern="1200" baseline="0" dirty="0" smtClean="0">
                <a:solidFill>
                  <a:schemeClr val="tx1"/>
                </a:solidFill>
                <a:latin typeface="Times New Roman" pitchFamily="18" charset="0"/>
                <a:ea typeface="+mn-ea"/>
                <a:cs typeface="+mn-cs"/>
              </a:rPr>
              <a:t>three ways to run MRP:</a:t>
            </a:r>
          </a:p>
          <a:p>
            <a:endParaRPr lang="en-US" sz="1200" kern="1200" baseline="0" dirty="0" smtClean="0">
              <a:solidFill>
                <a:schemeClr val="tx1"/>
              </a:solidFill>
              <a:latin typeface="Times New Roman" pitchFamily="18" charset="0"/>
              <a:ea typeface="+mn-ea"/>
              <a:cs typeface="+mn-cs"/>
            </a:endParaRP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b="1" kern="1200" baseline="0" dirty="0" smtClean="0">
                <a:solidFill>
                  <a:schemeClr val="tx1"/>
                </a:solidFill>
                <a:latin typeface="Times New Roman" pitchFamily="18" charset="0"/>
                <a:ea typeface="+mn-ea"/>
                <a:cs typeface="+mn-cs"/>
              </a:rPr>
              <a:t>Regenerate Materials Plan </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Regenerate MRP runs against all items at a site and can take much longer than net change MRP, depending on how many inactive or obsolete items you have. This method is often used when running MRP for the first time.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For net change MRP and regenerate MRP, the only values that are user specified are the site or range of sites. MRP is always calculated by site. If you have several sites in your database and run MRP for all sites, each site has its own MRP output that is separate from the others.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Net Change Materials Plan</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The normal method used on a routine daily or weekly basis is net change MRP, which selects all the items at a site with the MRP Required field is set to Yes. You can view the setting in this field in Master Schedule Summary Inquiry.</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When Regenerate Materials Plan is first run, MRP Required is set to No for all items. In the normal course of business, almost any transaction for an item resets this field, indicating that you must run MRP again to recalculate the demand and supply for the item. Issues and receipts are obvious changes in inventory. Less obvious are changes to the forecast, safety stock, or item planning data. These changes also reset the MRP Required field to Yes.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Selective Materials Plan </a:t>
            </a:r>
            <a:br>
              <a:rPr lang="en-US" sz="1200" b="1"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Selective Materials Plan lets the planner select specific items, item groups, or ranges of items. There are many ways to limit the number of items that this MRP method processes, as you can see in the selection screen. While Selective Materials Plan is a powerful planning tool, remember that items excluded from the process can impact items included in the process.</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After MRP is run, production orders are planned, based on the net demand. The planned orders are displayed as supply in the Supply/Demand panel. You can also view and change the planned orders on the Production Order Maintenance tab at the bottom of the screen.</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Ignore the orders generated from the legacy data in the training environment.</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You can manually change the master schedule in the Schedule grid, leveraging its due date and the available capacity.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manually changed or added quantity in the Schedule grid is handled as a firmed order rather than as a planned order.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As this example screen shows, 15 units of item 02308 are manually planned on April 23, 2015. The initial status for a manually planned order is F (Firmed). </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r>
              <a:rPr lang="en-US" sz="1200" kern="1200" baseline="0" dirty="0" smtClean="0">
                <a:solidFill>
                  <a:schemeClr val="tx1"/>
                </a:solidFill>
                <a:latin typeface="Times New Roman" pitchFamily="18" charset="0"/>
                <a:ea typeface="+mn-ea"/>
                <a:cs typeface="+mn-cs"/>
              </a:rPr>
              <a:t>Planned production orders are not displayed on the Production Scheduling Workbench (PSW) until the order status changes to Firm, Exploded, Allocated, or Released.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a firmed production order, you can also change the order quantity, reschedule the order by changing the due date, or split the order if there is a capacity conflict on the scheduled date. For more information on how to process production schedules with PSW, see </a:t>
            </a:r>
            <a:r>
              <a:rPr lang="en-US" sz="1200" i="1" kern="1200" baseline="0" dirty="0" smtClean="0">
                <a:solidFill>
                  <a:schemeClr val="tx1"/>
                </a:solidFill>
                <a:latin typeface="Times New Roman" pitchFamily="18" charset="0"/>
                <a:ea typeface="+mn-ea"/>
                <a:cs typeface="+mn-cs"/>
              </a:rPr>
              <a:t>QAD Planning and Scheduling Workbenches User Guide</a:t>
            </a:r>
            <a:r>
              <a:rPr lang="en-US" sz="1200" kern="1200" baseline="0" dirty="0" smtClean="0">
                <a:solidFill>
                  <a:schemeClr val="tx1"/>
                </a:solidFill>
                <a:latin typeface="Times New Roman" pitchFamily="18" charset="0"/>
                <a:ea typeface="+mn-ea"/>
                <a:cs typeface="+mn-cs"/>
              </a:rPr>
              <a:t>.</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The process of replenishing component inventory depends on whether the component is internally produced or externally procured.</a:t>
            </a:r>
          </a:p>
          <a:p>
            <a:endParaRPr lang="en-US" baseline="0" dirty="0" smtClean="0"/>
          </a:p>
          <a:p>
            <a:r>
              <a:rPr lang="en-US" baseline="0" dirty="0" smtClean="0"/>
              <a:t>However, you can purchase components that used to be manufactured internally; or you can also make the components that used to be purchased from suppliers when the manufacturing capability is available.</a:t>
            </a:r>
          </a:p>
          <a:p>
            <a:endParaRPr lang="en-US" baseline="0" dirty="0" smtClean="0"/>
          </a:p>
          <a:p>
            <a:r>
              <a:rPr lang="en-US" baseline="0" dirty="0" smtClean="0"/>
              <a:t>After running MRP, production orders are planned against demand, both forecasts and sales orders. At the same time, MRP calculates the component requirements for the production orders within the CAC horizon, based on the BOM. Basing on the calculation, production orders and purchase orders are planned for the required components when there is not enough inventory for these components.</a:t>
            </a:r>
          </a:p>
          <a:p>
            <a:endParaRPr lang="en-US" baseline="0" dirty="0" smtClean="0"/>
          </a:p>
          <a:p>
            <a:r>
              <a:rPr lang="en-US" baseline="0" dirty="0" smtClean="0"/>
              <a:t>To ensure that the production for the end items can be carried out, check the component inventory and prepare enough components before releasing the production orders to plants.</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No components: </a:t>
            </a:r>
            <a:r>
              <a:rPr lang="en-US" sz="1200" kern="1200" baseline="0" dirty="0" smtClean="0">
                <a:solidFill>
                  <a:schemeClr val="tx1"/>
                </a:solidFill>
                <a:latin typeface="Times New Roman" pitchFamily="18" charset="0"/>
                <a:ea typeface="+mn-ea"/>
                <a:cs typeface="+mn-cs"/>
              </a:rPr>
              <a:t>The work order does not have any components.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Issued complete: </a:t>
            </a:r>
            <a:r>
              <a:rPr lang="en-US" sz="1200" kern="1200" baseline="0" dirty="0" smtClean="0">
                <a:solidFill>
                  <a:schemeClr val="tx1"/>
                </a:solidFill>
                <a:latin typeface="Times New Roman" pitchFamily="18" charset="0"/>
                <a:ea typeface="+mn-ea"/>
                <a:cs typeface="+mn-cs"/>
              </a:rPr>
              <a:t>All materials have been issued for the work order component.</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Available:</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includes nettable on-hand inventory and non-expired component supply. </a:t>
            </a:r>
            <a:br>
              <a:rPr lang="en-US" sz="120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Note:</a:t>
            </a:r>
            <a:r>
              <a:rPr lang="en-US" sz="1200" b="0" i="0" kern="1200" baseline="0" dirty="0" smtClean="0">
                <a:solidFill>
                  <a:schemeClr val="tx1"/>
                </a:solidFill>
                <a:latin typeface="Times New Roman" pitchFamily="18" charset="0"/>
                <a:ea typeface="+mn-ea"/>
                <a:cs typeface="+mn-cs"/>
              </a:rPr>
              <a:t> Nettable inventory includes inventory that may not have the inventory status of Available.</a:t>
            </a:r>
          </a:p>
          <a:p>
            <a:pPr marL="182880" indent="-182880">
              <a:buFont typeface="Arial" pitchFamily="34" charset="0"/>
              <a:buChar char="•"/>
            </a:pPr>
            <a:endParaRPr lang="en-US" sz="1200" b="0" i="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Scheduled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non-expired inventory, plus authorized receipts and firm purchased and manufactured receipts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Authorized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 expired inventory and authorized purchased (unconfirmed ASNs) and manufactured (allocated and released) receipt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Planned Receipts:</a:t>
            </a:r>
            <a:r>
              <a:rPr lang="en-US" sz="1200" kern="1200" baseline="0" dirty="0" smtClean="0">
                <a:solidFill>
                  <a:schemeClr val="tx1"/>
                </a:solidFill>
                <a:latin typeface="Times New Roman" pitchFamily="18" charset="0"/>
                <a:ea typeface="+mn-ea"/>
                <a:cs typeface="+mn-cs"/>
              </a:rPr>
              <a:t> Sufficient inventory is projected to be available for the production order component. This quantity includes nettable or non-expired inventory, plus Authorized Receipts and Firm Receipts, and planned purchased and manufactured planned receipts component supply.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Projected Shortage:</a:t>
            </a:r>
            <a:r>
              <a:rPr lang="en-US" sz="1200" kern="1200" baseline="0" dirty="0" smtClean="0">
                <a:solidFill>
                  <a:schemeClr val="tx1"/>
                </a:solidFill>
                <a:latin typeface="Times New Roman" pitchFamily="18" charset="0"/>
                <a:ea typeface="+mn-ea"/>
                <a:cs typeface="+mn-cs"/>
              </a:rPr>
              <a:t> There is insufficient inventory projected to be available for the work order component after considering all sources of component supply. </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Shortage:</a:t>
            </a:r>
            <a:r>
              <a:rPr lang="en-US" sz="1200" kern="1200" baseline="0" dirty="0" smtClean="0">
                <a:solidFill>
                  <a:schemeClr val="tx1"/>
                </a:solidFill>
                <a:latin typeface="Times New Roman" pitchFamily="18" charset="0"/>
                <a:ea typeface="+mn-ea"/>
                <a:cs typeface="+mn-cs"/>
              </a:rPr>
              <a:t> Same as Projected Shortage, but only applies to work orders with a status of A(llocated) or R(eleased).</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No Status:</a:t>
            </a:r>
            <a:r>
              <a:rPr lang="en-US" sz="1200" kern="1200" baseline="0" dirty="0" smtClean="0">
                <a:solidFill>
                  <a:schemeClr val="tx1"/>
                </a:solidFill>
                <a:latin typeface="Times New Roman" pitchFamily="18" charset="0"/>
                <a:ea typeface="+mn-ea"/>
                <a:cs typeface="+mn-cs"/>
              </a:rPr>
              <a:t> Component availability is not calculated for the component. </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Authorized Receipts Delayed: </a:t>
            </a:r>
            <a:r>
              <a:rPr lang="en-US" sz="1200" kern="1200" baseline="0" dirty="0" smtClean="0">
                <a:solidFill>
                  <a:schemeClr val="tx1"/>
                </a:solidFill>
                <a:latin typeface="Times New Roman" pitchFamily="18" charset="0"/>
                <a:ea typeface="+mn-ea"/>
                <a:cs typeface="+mn-cs"/>
              </a:rPr>
              <a:t>The same as Authorized Receipts except that the ASNs or work orders covering the requirement are past due (due date &lt; today).</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Scheduled Receipts Delayed: </a:t>
            </a:r>
            <a:r>
              <a:rPr lang="en-US" sz="1200" b="0" i="0" u="none" kern="1200" baseline="0" dirty="0" smtClean="0">
                <a:solidFill>
                  <a:schemeClr val="tx1"/>
                </a:solidFill>
                <a:latin typeface="Times New Roman" pitchFamily="18" charset="0"/>
                <a:ea typeface="+mn-ea"/>
                <a:cs typeface="+mn-cs"/>
              </a:rPr>
              <a:t>The same as Scheduled Receipts except that the POs or Work Orders covering the requirement are past due (due date &lt; today).</a:t>
            </a:r>
            <a:endParaRPr lang="en-US" b="0" i="0" u="none"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You can check the component status through any of the following:</a:t>
            </a:r>
          </a:p>
          <a:p>
            <a:endParaRPr lang="en-US" b="0" baseline="0" dirty="0" smtClean="0"/>
          </a:p>
          <a:p>
            <a:pPr marL="182880" indent="-182880">
              <a:buFont typeface="Arial" pitchFamily="34" charset="0"/>
              <a:buChar char="•"/>
            </a:pPr>
            <a:r>
              <a:rPr lang="en-US" b="0" baseline="0" dirty="0" smtClean="0"/>
              <a:t>Shortage Report tab</a:t>
            </a:r>
            <a:br>
              <a:rPr lang="en-US" b="0" baseline="0" dirty="0" smtClean="0"/>
            </a:br>
            <a:r>
              <a:rPr lang="en-US" b="0" baseline="0" dirty="0" smtClean="0"/>
              <a:t>The shortage report is the Component Availability Check (CAC) function integrated to MSW and PSW.</a:t>
            </a:r>
            <a:br>
              <a:rPr lang="en-US" b="0" baseline="0" dirty="0" smtClean="0"/>
            </a:br>
            <a:r>
              <a:rPr lang="en-US" b="0" baseline="0" dirty="0" smtClean="0"/>
              <a:t>The shortage report shows the component status by calculating all production orders within the CAC horizon.</a:t>
            </a:r>
            <a:br>
              <a:rPr lang="en-US" b="0" baseline="0" dirty="0" smtClean="0"/>
            </a:br>
            <a:r>
              <a:rPr lang="en-US" b="0" baseline="0" dirty="0" smtClean="0"/>
              <a:t>You can group the report results by one or multiple columns by dragging and dropping the column header. </a:t>
            </a:r>
          </a:p>
          <a:p>
            <a:pPr marL="182880" indent="-182880">
              <a:buFont typeface="Arial" pitchFamily="34" charset="0"/>
              <a:buChar char="•"/>
            </a:pPr>
            <a:endParaRPr lang="en-US" b="0" baseline="0" dirty="0" smtClean="0"/>
          </a:p>
          <a:p>
            <a:pPr marL="182880" indent="-182880">
              <a:buFont typeface="Arial" pitchFamily="34" charset="0"/>
              <a:buChar char="•"/>
            </a:pPr>
            <a:r>
              <a:rPr lang="en-US" b="0" baseline="0" dirty="0" smtClean="0"/>
              <a:t>Production Order Maintenance tab</a:t>
            </a:r>
            <a:br>
              <a:rPr lang="en-US" b="0" baseline="0" dirty="0" smtClean="0"/>
            </a:br>
            <a:r>
              <a:rPr lang="en-US" b="0" baseline="0" dirty="0" smtClean="0"/>
              <a:t>The Component Status column shows the summary calculation results for each production order.</a:t>
            </a:r>
          </a:p>
          <a:p>
            <a:pPr marL="182880" indent="-182880">
              <a:buFont typeface="Arial" pitchFamily="34" charset="0"/>
              <a:buNone/>
            </a:pPr>
            <a:endParaRPr lang="en-US" b="0" baseline="0" dirty="0" smtClean="0"/>
          </a:p>
          <a:p>
            <a:pPr marL="182880" indent="-182880">
              <a:buFont typeface="Arial" pitchFamily="34" charset="0"/>
              <a:buChar char="•"/>
            </a:pPr>
            <a:r>
              <a:rPr lang="en-US" b="0" baseline="0" dirty="0" smtClean="0"/>
              <a:t>Components tab</a:t>
            </a:r>
            <a:br>
              <a:rPr lang="en-US" b="0" baseline="0" dirty="0" smtClean="0"/>
            </a:br>
            <a:r>
              <a:rPr lang="en-US" b="0" baseline="0" dirty="0" smtClean="0"/>
              <a:t>The tab shows the detailed component status for the production order selected in the Production Order Maintenance tab.</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This example focuses on the components for item 02308, where the demand is due in mid-April 2015.</a:t>
            </a:r>
          </a:p>
          <a:p>
            <a:endParaRPr lang="en-US" baseline="0" dirty="0" smtClean="0"/>
          </a:p>
          <a:p>
            <a:r>
              <a:rPr lang="en-US" baseline="0" dirty="0" smtClean="0"/>
              <a:t>Using the Shortage Report, you can see that the purchased components 63001, 63002, and 63003 have a status of Planned Receipts, which means that there are planned purchase orders generated in the system. The first step is to approve the planned purchase orders for these components.</a:t>
            </a:r>
          </a:p>
          <a:p>
            <a:endParaRPr lang="en-US" baseline="0" dirty="0" smtClean="0"/>
          </a:p>
          <a:p>
            <a:r>
              <a:rPr lang="en-US" baseline="0" dirty="0" smtClean="0"/>
              <a:t>In Planned Purchase Order Approval, narrow the items from 63001, 63002, and 63003 and set the release date within the week of April 15.</a:t>
            </a:r>
          </a:p>
          <a:p>
            <a:r>
              <a:rPr lang="en-US" baseline="0" dirty="0" smtClean="0"/>
              <a:t>Select Default Approve to minimize the operation steps. Upon approval, purchase requisitions are generated.</a:t>
            </a:r>
          </a:p>
          <a:p>
            <a:endParaRPr lang="en-US" baseline="0" dirty="0" smtClean="0"/>
          </a:p>
          <a:p>
            <a:r>
              <a:rPr lang="en-US" b="1" baseline="0" dirty="0" smtClean="0"/>
              <a:t>Note:</a:t>
            </a:r>
            <a:r>
              <a:rPr lang="en-US" b="0" baseline="0" dirty="0" smtClean="0"/>
              <a:t> Ensure that you disable the GRS (Global Requisition System) field in Requisition Control before approving the planned POs. This example uses purchase requisition, not GRS.</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Use Purchase Order Maintenance to create a purchase order against all the generated purchase requisitions. </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When the supplier delivers the goods to the site, receive them all into inventory at location 200 on site 10-202.</a:t>
            </a:r>
            <a:endParaRPr lang="en-US" b="1"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From the Shortage Report, you can see that the components 02505 and 53008 have a status of Planned Receipts. The two component items are manufactured so there are planned work orders in the system derived from the demand for the parent item, 02308.</a:t>
            </a:r>
          </a:p>
          <a:p>
            <a:endParaRPr lang="en-US" b="0" baseline="0" dirty="0" smtClean="0"/>
          </a:p>
          <a:p>
            <a:r>
              <a:rPr lang="en-US" b="0" baseline="0" dirty="0" smtClean="0"/>
              <a:t>The steps for obtaining manufactured components are similar to those for processing discrete work orders. </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baseline="0" dirty="0" smtClean="0"/>
              <a:t>To avoid repetition, you are going to use Receipts-Unplanned (3.9) to obtain inventory for the manufactured components (02505 and 53008) for item 02308.</a:t>
            </a:r>
          </a:p>
          <a:p>
            <a:endParaRPr lang="en-US" b="0" baseline="0" dirty="0" smtClean="0"/>
          </a:p>
          <a:p>
            <a:r>
              <a:rPr lang="en-US" b="0" baseline="0" dirty="0" smtClean="0"/>
              <a:t>Receive enough components for the planned and firmed production orders. You can calculate the quantities required by summarizing the quantity of each order on the Production Order Maintenance tab at the bottom of MSW.</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It is important to review action messages first because MRP planned orders only make sense if the actions that the messages require are implemented.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see that the messages for item 02308 are shown as “Release due for Planned Order”, which means that the order needs to be released.</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Use Work Order Component Check to verify if there is any component shortage. Select Short Only to report on components based on shortages only.</a:t>
            </a:r>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Once all required components are available, you can release the work order for production. The PAC manager releases the work order using Work Order Release/Print. Note the print selection options that have been chosen. Set the Output field to Page to view the result of releasing the work order.</a:t>
            </a:r>
            <a:endParaRPr lang="en-US" sz="80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slide shows the printed picklist and routing. </a:t>
            </a:r>
          </a:p>
          <a:p>
            <a:endParaRPr lang="en-US" dirty="0" smtClean="0"/>
          </a:p>
          <a:p>
            <a:r>
              <a:rPr lang="en-US" sz="1200" b="1"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It is not necessary to print hard-copy documents. Many companies manage production in a paperless fashion. The system knows what components are required for each order, so the stock room can perform an electronic transaction to issue the parts. In the same manner, the shop floor control system knows each operation in each work center for the work order and reporting can be performed at any terminal.</a:t>
            </a:r>
            <a:endParaRPr lang="en-US"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9CCE54C-2BA6-4DC8-8187-9809221E36BF}" type="slidenum">
              <a:rPr lang="en-US" smtClean="0"/>
              <a:pPr/>
              <a:t>68</a:t>
            </a:fld>
            <a:endParaRPr lang="en-US" dirty="0" smtClean="0"/>
          </a:p>
        </p:txBody>
      </p:sp>
      <p:sp>
        <p:nvSpPr>
          <p:cNvPr id="140291"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The stock clerk issues the components using Work Order Component Issue. If you select Issue Picked in the header frame, the system pre-fills the transaction fields with the information from the work order picklist created in the previous step.</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Click Yes when prompted to display items being issued. You then have an opportunity to verify that the correct items are being issued from the correct locations and in the correct quantities. Then, click Yes again when prompted to confirm the transaction and issue the components.</a:t>
            </a:r>
            <a:endParaRPr lang="en-US" sz="800"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2076EB08-1382-49AD-98CF-982CC2567873}" type="slidenum">
              <a:rPr lang="en-US" smtClean="0"/>
              <a:pPr/>
              <a:t>69</a:t>
            </a:fld>
            <a:endParaRPr lang="en-US" dirty="0" smtClean="0"/>
          </a:p>
        </p:txBody>
      </p:sp>
      <p:sp>
        <p:nvSpPr>
          <p:cNvPr id="141315"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On the shop floor, Alex (employee 10-EMP01) uses Labor Feedback by Work Order to report the labor for completing 20 units of item 02308. Operation 10, shown here, is the first operation completed. Ensure that you report labor for each of the operations (operation 10, 20, 30, and 999).</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B5E2F641-77D9-45D1-9938-E9056068E6C4}" type="slidenum">
              <a:rPr lang="en-US" smtClean="0"/>
              <a:pPr/>
              <a:t>70</a:t>
            </a:fld>
            <a:endParaRPr lang="en-US" dirty="0" smtClean="0"/>
          </a:p>
        </p:txBody>
      </p:sp>
      <p:sp>
        <p:nvSpPr>
          <p:cNvPr id="142339" name="Rectangle 1026"/>
          <p:cNvSpPr>
            <a:spLocks noGrp="1" noRot="1" noChangeAspect="1" noChangeArrowheads="1" noTextEdit="1"/>
          </p:cNvSpPr>
          <p:nvPr>
            <p:ph type="sldImg"/>
          </p:nvPr>
        </p:nvSpPr>
        <p:spPr>
          <a:xfrm>
            <a:off x="1254125" y="233363"/>
            <a:ext cx="4633913" cy="3475037"/>
          </a:xfrm>
          <a:solidFill>
            <a:srgbClr val="FFFFFF"/>
          </a:solidFill>
          <a:ln/>
        </p:spPr>
      </p:sp>
      <p:sp>
        <p:nvSpPr>
          <p:cNvPr id="142340" name="Rectangle 1027"/>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baseline="0" dirty="0" smtClean="0">
                <a:solidFill>
                  <a:schemeClr val="tx1"/>
                </a:solidFill>
                <a:latin typeface="Times New Roman" pitchFamily="18" charset="0"/>
                <a:ea typeface="+mn-ea"/>
                <a:cs typeface="+mn-cs"/>
              </a:rPr>
              <a:t>Using Work Order Receipt, the Finished Goods Inventory personnel receive 20 units of 02308 and close the work order. This step indicates that the work order is complete and is closed from a manufacturing standpoint. </a:t>
            </a:r>
          </a:p>
          <a:p>
            <a:r>
              <a:rPr lang="en-US" sz="1200" kern="1200" baseline="0" dirty="0" smtClean="0">
                <a:solidFill>
                  <a:schemeClr val="tx1"/>
                </a:solidFill>
                <a:latin typeface="Times New Roman" pitchFamily="18" charset="0"/>
                <a:ea typeface="+mn-ea"/>
                <a:cs typeface="+mn-cs"/>
              </a:rPr>
              <a:t>To do a partial receipt, enter the quantity received into inventory and leave the Close box unchecked. The partial receipt leaves the work order status at R (Released) and open to receive the balance of the items at a later time.</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the finished items are received into inventory, they are available for shipment to customers. The shipping and logistics staff can process the allocation, picking, and shipping.</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Another order, 1002, must be processed in the same week. The process is identical to that performed for order 04070004.</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Exercise 1: Settings</a:t>
            </a:r>
            <a:endParaRPr lang="en-US" b="1" baseline="0" dirty="0" smtClean="0"/>
          </a:p>
          <a:p>
            <a:pPr marL="228600" indent="-228600">
              <a:buFont typeface="+mj-lt"/>
              <a:buAutoNum type="arabicPeriod"/>
            </a:pPr>
            <a:r>
              <a:rPr lang="en-US" b="0" baseline="0" dirty="0" smtClean="0"/>
              <a:t>Set the forecast consumption rule to consume one week backward and one week forward in Sales Order Control.</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Disable Global Requisition System (GRS) in Requisition Control. These exercises use purchase requisition, not GRS.</a:t>
            </a:r>
          </a:p>
          <a:p>
            <a:pPr marL="228600" indent="-228600">
              <a:buFont typeface="+mj-lt"/>
              <a:buNone/>
            </a:pPr>
            <a:endParaRPr lang="en-US" b="0" dirty="0" smtClean="0"/>
          </a:p>
          <a:p>
            <a:pPr marL="228600" indent="-228600">
              <a:buFont typeface="+mj-lt"/>
              <a:buNone/>
            </a:pPr>
            <a:r>
              <a:rPr lang="en-US" b="1" dirty="0" smtClean="0"/>
              <a:t>Exercise 2: Forecast</a:t>
            </a:r>
            <a:r>
              <a:rPr lang="en-US" b="1" baseline="0" dirty="0" smtClean="0"/>
              <a:t> and Forecast Consumption</a:t>
            </a:r>
          </a:p>
          <a:p>
            <a:pPr marL="228600" indent="-228600">
              <a:buFont typeface="+mj-lt"/>
              <a:buNone/>
            </a:pPr>
            <a:r>
              <a:rPr lang="en-US" b="0" baseline="0" dirty="0" smtClean="0"/>
              <a:t>Use the Plan-to-Perform Process Map to navigate to the functions you need for the following exercises:</a:t>
            </a:r>
          </a:p>
          <a:p>
            <a:pPr marL="228600" indent="-228600">
              <a:buFont typeface="+mj-lt"/>
              <a:buNone/>
            </a:pPr>
            <a:endParaRPr lang="en-US" b="0" baseline="0" dirty="0" smtClean="0"/>
          </a:p>
          <a:p>
            <a:pPr marL="228600" indent="-228600">
              <a:buFont typeface="+mj-lt"/>
              <a:buAutoNum type="arabicPeriod"/>
            </a:pPr>
            <a:r>
              <a:rPr lang="en-US" b="0" baseline="0" dirty="0" smtClean="0"/>
              <a:t>In Forecast Worksheet Maintenance, enter the forecast for item 02308 at site 10-202 at 50 units per week for the next three weeks, excluding the current week.</a:t>
            </a:r>
          </a:p>
          <a:p>
            <a:pPr marL="228600" indent="-228600">
              <a:buFont typeface="+mj-lt"/>
              <a:buNone/>
            </a:pPr>
            <a:r>
              <a:rPr lang="en-US" b="0" baseline="0" dirty="0" smtClean="0"/>
              <a:t>	The screen displays only 13 weeks; click Next until you get to the current week.</a:t>
            </a:r>
          </a:p>
          <a:p>
            <a:pPr marL="228600" indent="-228600">
              <a:buFont typeface="+mj-lt"/>
              <a:buNone/>
            </a:pPr>
            <a:endParaRPr lang="en-US" b="0" baseline="0" dirty="0" smtClean="0"/>
          </a:p>
          <a:p>
            <a:pPr marL="228600" indent="-228600">
              <a:buFont typeface="+mj-lt"/>
              <a:buAutoNum type="arabicPeriod" startAt="2"/>
            </a:pPr>
            <a:r>
              <a:rPr lang="en-US" b="0" baseline="0" dirty="0" smtClean="0"/>
              <a:t>Create a sales order selling item 02308 to customer 10C1002. Enter the following data:</a:t>
            </a:r>
          </a:p>
          <a:p>
            <a:pPr marL="228600" indent="-228600">
              <a:buFont typeface="+mj-lt"/>
              <a:buNone/>
            </a:pPr>
            <a:endParaRPr lang="en-US" b="0" baseline="0" dirty="0" smtClean="0"/>
          </a:p>
          <a:p>
            <a:pPr marL="228600" indent="-228600">
              <a:buFont typeface="+mj-lt"/>
              <a:buNone/>
            </a:pPr>
            <a:r>
              <a:rPr lang="en-US" b="0" baseline="0" dirty="0" smtClean="0"/>
              <a:t>	</a:t>
            </a:r>
            <a:r>
              <a:rPr lang="en-US" b="1" baseline="0" dirty="0" smtClean="0"/>
              <a:t>Line 1</a:t>
            </a:r>
          </a:p>
          <a:p>
            <a:pPr marL="228600" indent="-228600">
              <a:buFont typeface="+mj-lt"/>
              <a:buNone/>
            </a:pPr>
            <a:r>
              <a:rPr lang="en-US" b="0" baseline="0" dirty="0" smtClean="0"/>
              <a:t>	Item: 02308</a:t>
            </a:r>
          </a:p>
          <a:p>
            <a:pPr marL="228600" indent="-228600">
              <a:buFont typeface="+mj-lt"/>
              <a:buNone/>
            </a:pPr>
            <a:r>
              <a:rPr lang="en-US" b="0" baseline="0" dirty="0" smtClean="0"/>
              <a:t>	Site: 10-202</a:t>
            </a:r>
          </a:p>
          <a:p>
            <a:pPr marL="228600" indent="-228600">
              <a:buFont typeface="+mj-lt"/>
              <a:buNone/>
            </a:pPr>
            <a:r>
              <a:rPr lang="en-US" b="0" baseline="0" dirty="0" smtClean="0"/>
              <a:t>	Quantity: 20</a:t>
            </a:r>
          </a:p>
          <a:p>
            <a:pPr marL="228600" indent="-228600">
              <a:buFont typeface="+mj-lt"/>
              <a:buNone/>
            </a:pPr>
            <a:r>
              <a:rPr lang="en-US" b="0" baseline="0" dirty="0" smtClean="0"/>
              <a:t>	Due date: Two days from today</a:t>
            </a:r>
          </a:p>
          <a:p>
            <a:pPr marL="228600" indent="-228600">
              <a:buFont typeface="+mj-lt"/>
              <a:buNone/>
            </a:pPr>
            <a:r>
              <a:rPr lang="en-US" b="0" baseline="0" dirty="0" smtClean="0"/>
              <a:t>	Consume Forecast: Yes</a:t>
            </a:r>
          </a:p>
          <a:p>
            <a:pPr marL="228600" indent="-228600">
              <a:buFont typeface="+mj-lt"/>
              <a:buNone/>
            </a:pPr>
            <a:endParaRPr lang="en-US" b="0" baseline="0" dirty="0" smtClean="0"/>
          </a:p>
          <a:p>
            <a:pPr marL="228600" indent="-228600">
              <a:buFont typeface="+mj-lt"/>
              <a:buNone/>
            </a:pPr>
            <a:r>
              <a:rPr lang="en-US" b="0" baseline="0" dirty="0" smtClean="0"/>
              <a:t>	</a:t>
            </a:r>
            <a:r>
              <a:rPr lang="en-US" b="1" baseline="0" dirty="0" smtClean="0"/>
              <a:t>Line 2</a:t>
            </a:r>
          </a:p>
          <a:p>
            <a:pPr marL="228600" indent="-228600">
              <a:buFont typeface="+mj-lt"/>
              <a:buNone/>
            </a:pPr>
            <a:r>
              <a:rPr lang="en-US" b="0" baseline="0" dirty="0" smtClean="0"/>
              <a:t>	Item: 02308</a:t>
            </a:r>
          </a:p>
          <a:p>
            <a:pPr marL="228600" indent="-228600">
              <a:buFont typeface="+mj-lt"/>
              <a:buNone/>
            </a:pPr>
            <a:r>
              <a:rPr lang="en-US" b="0" baseline="0" dirty="0" smtClean="0"/>
              <a:t>	Site: 10-202</a:t>
            </a:r>
          </a:p>
          <a:p>
            <a:pPr marL="228600" indent="-228600">
              <a:buFont typeface="+mj-lt"/>
              <a:buNone/>
            </a:pPr>
            <a:r>
              <a:rPr lang="en-US" b="0" baseline="0" dirty="0" smtClean="0"/>
              <a:t>	Quantity: 10</a:t>
            </a:r>
          </a:p>
          <a:p>
            <a:pPr marL="228600" indent="-228600">
              <a:buFont typeface="+mj-lt"/>
              <a:buNone/>
            </a:pPr>
            <a:r>
              <a:rPr lang="en-US" b="0" baseline="0" dirty="0" smtClean="0"/>
              <a:t>	Due date: One week later than Line 1’s due date</a:t>
            </a:r>
          </a:p>
          <a:p>
            <a:pPr marL="228600" indent="-228600">
              <a:buFont typeface="+mj-lt"/>
              <a:buNone/>
            </a:pPr>
            <a:r>
              <a:rPr lang="en-US" b="0" baseline="0" dirty="0" smtClean="0"/>
              <a:t>	Consume Forecast: No</a:t>
            </a:r>
          </a:p>
          <a:p>
            <a:pPr marL="228600" indent="-228600">
              <a:buFont typeface="+mj-lt"/>
              <a:buNone/>
            </a:pPr>
            <a:endParaRPr lang="en-US" b="0" baseline="0" dirty="0" smtClean="0"/>
          </a:p>
          <a:p>
            <a:pPr marL="228600" indent="-228600">
              <a:buFont typeface="+mj-lt"/>
              <a:buAutoNum type="arabicPeriod" startAt="3"/>
            </a:pPr>
            <a:r>
              <a:rPr lang="en-US" b="0" baseline="0" dirty="0" smtClean="0"/>
              <a:t>Use Forecast Worksheet Maintenance to review the effect of sales order on the forecast.</a:t>
            </a:r>
          </a:p>
          <a:p>
            <a:pPr marL="228600" indent="-228600">
              <a:buFont typeface="+mj-lt"/>
              <a:buNone/>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b="1" baseline="0" dirty="0" smtClean="0"/>
              <a:t>Exercise 3: Master Schedule and Production Schedule</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b="1"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Run </a:t>
            </a:r>
            <a:r>
              <a:rPr lang="en-US" b="0" baseline="0" dirty="0" smtClean="0"/>
              <a:t>MRP for site 10-202 so that the demand you entered in Exercise 2 is calculated for planning the purchase and manufacture.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Open MSW and use the Search panel to locate the scheduling data for 02308 on site 10-202.</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Use the Supply/Demand grid on MSW to view the demand and supply summary of item 02308. You can see that:</a:t>
            </a:r>
            <a:br>
              <a:rPr lang="en-US" b="0" baseline="0" dirty="0" smtClean="0"/>
            </a:br>
            <a:r>
              <a:rPr lang="en-US" b="0" baseline="0" dirty="0" smtClean="0"/>
              <a:t>- The current week is highlighted in red, which indicates that there is a negative projected  quantity on hand.</a:t>
            </a:r>
            <a:br>
              <a:rPr lang="en-US" b="0" baseline="0" dirty="0" smtClean="0"/>
            </a:br>
            <a:r>
              <a:rPr lang="en-US" b="0" baseline="0" dirty="0" smtClean="0"/>
              <a:t>- The Supply is planned to meet the demand.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Order Maintenance tab at the bottom of the workbench and locate the production order planned for the demand of the sales order line 1 for 20 units. Record the work order number: __________________.</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Order Maintenance tab and approve the work order with 20 units by changing the status to Firm. Now, you can see that the quantity of 20 is displayed in the Schedule grid of MSW.</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Go to the Production Scheduling panel on the workbench. The order that you approved is scheduled.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b="0" baseline="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b="0" baseline="0" dirty="0" smtClean="0"/>
              <a:t>Expedite the order by changing the due date to one day earlier. Now, you can see that the component status shows “Projected Shortage”.</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b="0" baseline="0" dirty="0" smtClean="0"/>
          </a:p>
          <a:p>
            <a:pPr marL="228600" indent="-228600">
              <a:buFont typeface="+mj-lt"/>
              <a:buNone/>
            </a:pPr>
            <a:r>
              <a:rPr lang="en-US" b="1" baseline="0" dirty="0" smtClean="0"/>
              <a:t>Exercise 4: Components </a:t>
            </a:r>
            <a:r>
              <a:rPr lang="en-US" b="1" baseline="0" dirty="0" smtClean="0"/>
              <a:t>Preparation</a:t>
            </a:r>
          </a:p>
          <a:p>
            <a:pPr marL="228600" indent="-228600">
              <a:buFont typeface="+mj-lt"/>
              <a:buNone/>
            </a:pPr>
            <a:endParaRPr lang="en-US" b="1" baseline="0" dirty="0" smtClean="0"/>
          </a:p>
          <a:p>
            <a:pPr marL="228600" indent="-228600">
              <a:buFont typeface="+mj-lt"/>
              <a:buNone/>
            </a:pPr>
            <a:r>
              <a:rPr lang="en-US" b="1" baseline="0" dirty="0" smtClean="0"/>
              <a:t>Note: </a:t>
            </a:r>
            <a:r>
              <a:rPr lang="en-US" b="0" baseline="0" dirty="0" smtClean="0"/>
              <a:t>Due to the legacy data in the training system, you may find that it is difficult to explicitly recognize the influence of your operations in the system. To alleviate the distraction from the legacy data, we will filter out the components of item 02308 within the planning horizon.</a:t>
            </a:r>
          </a:p>
          <a:p>
            <a:pPr marL="228600" indent="-228600">
              <a:buFont typeface="+mj-lt"/>
              <a:buNone/>
            </a:pPr>
            <a:endParaRPr lang="en-US" b="0" baseline="0" dirty="0" smtClean="0"/>
          </a:p>
          <a:p>
            <a:pPr marL="228600" indent="-228600">
              <a:buFont typeface="+mj-lt"/>
              <a:buAutoNum type="arabicPeriod"/>
            </a:pPr>
            <a:r>
              <a:rPr lang="en-US" b="0" baseline="0" dirty="0" smtClean="0"/>
              <a:t>Use the Shortage Report tab on the workbench to identify the components that are in short supply. </a:t>
            </a:r>
            <a:br>
              <a:rPr lang="en-US" b="0" baseline="0" dirty="0" smtClean="0"/>
            </a:br>
            <a:r>
              <a:rPr lang="en-US" b="0" baseline="0" dirty="0" smtClean="0"/>
              <a:t>Drag and drop the column header of the parent item to the top of the Shortage Report to group the data by parent item. Then, group the data using the Purchased/Manufactured column.</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In both the L group and P group, identify the components with a status of Planned Receipts and Projected Shortage, and record the component numbers. </a:t>
            </a:r>
            <a:br>
              <a:rPr lang="en-US" b="0" baseline="0" dirty="0" smtClean="0"/>
            </a:br>
            <a:r>
              <a:rPr lang="en-US" b="0" baseline="0" dirty="0" smtClean="0"/>
              <a:t>P: __________________________________________________________</a:t>
            </a:r>
            <a:br>
              <a:rPr lang="en-US" b="0" baseline="0" dirty="0" smtClean="0"/>
            </a:br>
            <a:r>
              <a:rPr lang="en-US" b="0" baseline="0" dirty="0" smtClean="0"/>
              <a:t/>
            </a:r>
            <a:br>
              <a:rPr lang="en-US" b="0" baseline="0" dirty="0" smtClean="0"/>
            </a:br>
            <a:r>
              <a:rPr lang="en-US" b="0" baseline="0" dirty="0" smtClean="0"/>
              <a:t>L: __________________________________________________________ </a:t>
            </a:r>
            <a:br>
              <a:rPr lang="en-US" b="0" baseline="0" dirty="0" smtClean="0"/>
            </a:br>
            <a:r>
              <a:rPr lang="en-US" b="1" baseline="0" dirty="0" smtClean="0"/>
              <a:t>Note</a:t>
            </a:r>
            <a:r>
              <a:rPr lang="en-US" b="0" baseline="0" dirty="0" smtClean="0"/>
              <a:t>: MRP calculates the component requirements for all demand within the CAC Horizon, seven days are set in the training environment.</a:t>
            </a:r>
          </a:p>
          <a:p>
            <a:pPr marL="228600" indent="-228600">
              <a:buFont typeface="+mj-lt"/>
              <a:buAutoNum type="arabicPeriod"/>
            </a:pPr>
            <a:endParaRPr lang="en-US" b="0" baseline="0" dirty="0" smtClean="0"/>
          </a:p>
          <a:p>
            <a:pPr marL="228600" indent="-228600">
              <a:buFont typeface="+mj-lt"/>
              <a:buAutoNum type="arabicPeriod"/>
            </a:pPr>
            <a:r>
              <a:rPr lang="en-US" b="0" baseline="0" dirty="0" smtClean="0"/>
              <a:t>Purchase all the manufactured and purchased components with a non-available status from supplier 10S1002. Approved the planned POs and receive the items into inventory (location 200 on site 10-202).</a:t>
            </a:r>
            <a:br>
              <a:rPr lang="en-US" b="0" baseline="0" dirty="0" smtClean="0"/>
            </a:br>
            <a:r>
              <a:rPr lang="en-US" b="0" baseline="0" dirty="0" smtClean="0"/>
              <a:t>- Approve planned purchase orders using Planned Purchase Order Approval.</a:t>
            </a:r>
            <a:br>
              <a:rPr lang="en-US" b="0" baseline="0" dirty="0" smtClean="0"/>
            </a:br>
            <a:r>
              <a:rPr lang="en-US" b="0" baseline="0" dirty="0" smtClean="0"/>
              <a:t>- When you approve planned POs for manufactured components, set Include Manufactured Items and Include Kanban Replenished Items to Yes.</a:t>
            </a:r>
            <a:br>
              <a:rPr lang="en-US" b="0" baseline="0" dirty="0" smtClean="0"/>
            </a:br>
            <a:r>
              <a:rPr lang="en-US" b="0" baseline="0" dirty="0" smtClean="0"/>
              <a:t>- Use Purchase Order Maintenance to place a purchase order against the generated requisitions for site 10-202.  Use one order line for each requisition until there are no more requisitions in the browse.</a:t>
            </a:r>
            <a:br>
              <a:rPr lang="en-US" b="0" baseline="0" dirty="0" smtClean="0"/>
            </a:br>
            <a:r>
              <a:rPr lang="en-US" b="0" baseline="0" dirty="0" smtClean="0"/>
              <a:t>- Receive the purchased items into inventory using Purchase Order Receipts.</a:t>
            </a:r>
            <a:br>
              <a:rPr lang="en-US" b="0" baseline="0" dirty="0" smtClean="0"/>
            </a:br>
            <a:r>
              <a:rPr lang="en-US" b="0" baseline="0" dirty="0" smtClean="0"/>
              <a:t/>
            </a:r>
            <a:br>
              <a:rPr lang="en-US" b="0" baseline="0" dirty="0" smtClean="0"/>
            </a:br>
            <a:r>
              <a:rPr lang="en-US" b="1" baseline="0" dirty="0" smtClean="0"/>
              <a:t>Note:</a:t>
            </a:r>
            <a:r>
              <a:rPr lang="en-US" b="0" baseline="0" dirty="0" smtClean="0"/>
              <a:t> In a real business environment, you can obtain the manufactured components by releasing and receiving the planned work orders. In this exercise, you buy the components to avoid repeatedly operating the planned work order process.</a:t>
            </a:r>
          </a:p>
          <a:p>
            <a:pPr marL="228600" indent="-228600">
              <a:buFont typeface="+mj-lt"/>
              <a:buAutoNum type="arabicPeriod"/>
            </a:pPr>
            <a:endParaRPr lang="en-US" b="1" baseline="0" dirty="0" smtClean="0"/>
          </a:p>
          <a:p>
            <a:pPr marL="228600" marR="0" indent="-228600" algn="l" defTabSz="914400" rtl="0" eaLnBrk="0" fontAlgn="base" latinLnBrk="0" hangingPunct="0">
              <a:lnSpc>
                <a:spcPct val="100000"/>
              </a:lnSpc>
              <a:spcBef>
                <a:spcPct val="30000"/>
              </a:spcBef>
              <a:spcAft>
                <a:spcPct val="0"/>
              </a:spcAft>
              <a:buClrTx/>
              <a:buSzTx/>
              <a:buFont typeface="+mj-lt"/>
              <a:buNone/>
              <a:tabLst/>
              <a:defRPr/>
            </a:pPr>
            <a:r>
              <a:rPr lang="en-US" b="1" baseline="0" dirty="0" smtClean="0"/>
              <a:t>Exercise 5: Discrete Production Order Process</a:t>
            </a:r>
            <a:endParaRPr lang="en-US" b="0" baseline="0" dirty="0" smtClean="0"/>
          </a:p>
          <a:p>
            <a:pPr marL="228600" indent="-228600">
              <a:buFont typeface="+mj-lt"/>
              <a:buAutoNum type="arabicPeriod"/>
            </a:pPr>
            <a:r>
              <a:rPr lang="en-US" b="0" baseline="0" dirty="0" smtClean="0"/>
              <a:t>On the Plan-to-Perform process map, navigate to Release Discrete Work Order&gt;Release Discrete Orders Collection.</a:t>
            </a:r>
          </a:p>
          <a:p>
            <a:pPr marL="228600" indent="-228600">
              <a:buFont typeface="+mj-lt"/>
              <a:buAutoNum type="arabicPeriod"/>
            </a:pPr>
            <a:r>
              <a:rPr lang="en-US" b="0" baseline="0" dirty="0" smtClean="0"/>
              <a:t>Use the Search tool to filter out the production order you put on firm in Exercise 3.</a:t>
            </a:r>
          </a:p>
          <a:p>
            <a:pPr marL="228600" indent="-228600">
              <a:buFont typeface="+mj-lt"/>
              <a:buAutoNum type="arabicPeriod"/>
            </a:pPr>
            <a:r>
              <a:rPr lang="en-US" b="0" baseline="0" dirty="0" smtClean="0"/>
              <a:t>View the action message for it and verify the component availability.</a:t>
            </a:r>
          </a:p>
          <a:p>
            <a:pPr marL="228600" indent="-228600">
              <a:buFont typeface="+mj-lt"/>
              <a:buAutoNum type="arabicPeriod"/>
            </a:pPr>
            <a:r>
              <a:rPr lang="en-US" b="0" baseline="0" dirty="0" smtClean="0"/>
              <a:t>Release the work order to plant and print the picklist and routing for review.</a:t>
            </a:r>
          </a:p>
          <a:p>
            <a:pPr marL="228600" indent="-228600">
              <a:buFont typeface="+mj-lt"/>
              <a:buAutoNum type="arabicPeriod"/>
            </a:pPr>
            <a:r>
              <a:rPr lang="en-US" b="0" baseline="0" dirty="0" smtClean="0"/>
              <a:t>Navigate to Make Discrete Production Order&gt;Manage Discrete Production.</a:t>
            </a:r>
          </a:p>
          <a:p>
            <a:pPr marL="228600" indent="-228600">
              <a:buFont typeface="+mj-lt"/>
              <a:buAutoNum type="arabicPeriod"/>
            </a:pPr>
            <a:r>
              <a:rPr lang="en-US" b="0" baseline="0" dirty="0" smtClean="0"/>
              <a:t>Release components for this order.</a:t>
            </a:r>
          </a:p>
          <a:p>
            <a:pPr marL="228600" indent="-228600">
              <a:buFont typeface="+mj-lt"/>
              <a:buAutoNum type="arabicPeriod"/>
            </a:pPr>
            <a:r>
              <a:rPr lang="en-US" b="0" baseline="0" dirty="0" smtClean="0"/>
              <a:t>Report labor for all operations (10, 20, 30, and 999) of this order.</a:t>
            </a:r>
          </a:p>
          <a:p>
            <a:pPr marL="228600" indent="-228600">
              <a:buFont typeface="+mj-lt"/>
              <a:buAutoNum type="arabicPeriod"/>
            </a:pPr>
            <a:r>
              <a:rPr lang="en-US" b="0" baseline="0" dirty="0" smtClean="0"/>
              <a:t>Receive the completed items with a quantity of 20 and close the work order.</a:t>
            </a:r>
          </a:p>
          <a:p>
            <a:pPr marL="228600" indent="-228600">
              <a:buFont typeface="+mj-lt"/>
              <a:buNone/>
            </a:pPr>
            <a:endParaRPr lang="en-US" b="0" baseline="0" dirty="0" smtClean="0"/>
          </a:p>
          <a:p>
            <a:pPr marL="228600" indent="-228600">
              <a:buFont typeface="+mj-lt"/>
              <a:buNone/>
            </a:pPr>
            <a:r>
              <a:rPr lang="en-US" b="1" baseline="0" dirty="0" smtClean="0"/>
              <a:t>Exercise 6: Sales Order Shipment</a:t>
            </a:r>
          </a:p>
          <a:p>
            <a:pPr marL="228600" indent="-228600">
              <a:buFont typeface="+mj-lt"/>
              <a:buAutoNum type="arabicPeriod"/>
            </a:pPr>
            <a:r>
              <a:rPr lang="en-US" b="0" baseline="0" dirty="0" smtClean="0"/>
              <a:t>Allocate the inventory to sales order Line 1.</a:t>
            </a:r>
          </a:p>
          <a:p>
            <a:pPr marL="228600" indent="-228600">
              <a:buFont typeface="+mj-lt"/>
              <a:buAutoNum type="arabicPeriod"/>
            </a:pPr>
            <a:r>
              <a:rPr lang="en-US" b="0" baseline="0" dirty="0" smtClean="0"/>
              <a:t>Ship the items to the customer and use Sales Order Shipment to record the shipment.</a:t>
            </a:r>
          </a:p>
          <a:p>
            <a:pPr marL="228600" indent="-228600">
              <a:buFont typeface="+mj-lt"/>
              <a:buAutoNum type="arabicPeriod"/>
            </a:pPr>
            <a:r>
              <a:rPr lang="en-US" b="0" baseline="0" dirty="0" smtClean="0"/>
              <a:t>Post and print invoices against the sales order.</a:t>
            </a:r>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82688" y="701675"/>
            <a:ext cx="4619625" cy="3463925"/>
          </a:xfrm>
          <a:ln cap="flat"/>
        </p:spPr>
      </p:sp>
      <p:sp>
        <p:nvSpPr>
          <p:cNvPr id="24579"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Repetitive manufacturing is the production of individual items, using the same process for all items. In this kind of manufacturing, the process has been brought under a high degree of control. There is little variation, and therefore, little need for paperwork for each item produced. Production is managed by creating a schedule of production, and then measuring actual production against what the schedule planned.</a:t>
            </a:r>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1182688" y="701675"/>
            <a:ext cx="4619625" cy="3463925"/>
          </a:xfrm>
          <a:ln cap="flat"/>
        </p:spPr>
      </p:sp>
      <p:sp>
        <p:nvSpPr>
          <p:cNvPr id="25603" name="Rectangle 3"/>
          <p:cNvSpPr>
            <a:spLocks noGrp="1" noChangeArrowheads="1"/>
          </p:cNvSpPr>
          <p:nvPr>
            <p:ph type="body" idx="1"/>
          </p:nvPr>
        </p:nvSpPr>
        <p:spPr>
          <a:noFill/>
          <a:ln w="9525"/>
        </p:spPr>
        <p:txBody>
          <a:bodyPr/>
          <a:lstStyle/>
          <a:p>
            <a:r>
              <a:rPr lang="en-US" sz="1200" b="1" kern="1200" baseline="0" dirty="0" smtClean="0">
                <a:solidFill>
                  <a:schemeClr val="tx1"/>
                </a:solidFill>
                <a:latin typeface="Times New Roman" pitchFamily="18" charset="0"/>
                <a:ea typeface="+mn-ea"/>
                <a:cs typeface="+mn-cs"/>
              </a:rPr>
              <a:t>Supports Most Repetitive Environments</a:t>
            </a:r>
          </a:p>
          <a:p>
            <a:r>
              <a:rPr lang="en-US" sz="1200" kern="1200" baseline="0" dirty="0" smtClean="0">
                <a:solidFill>
                  <a:schemeClr val="tx1"/>
                </a:solidFill>
                <a:latin typeface="Times New Roman" pitchFamily="18" charset="0"/>
                <a:ea typeface="+mn-ea"/>
                <a:cs typeface="+mn-cs"/>
              </a:rPr>
              <a:t>The QAD Advanced Repetitive module supports the reporting and management requirements of most repetitive environments.</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Scheduling/Reporting</a:t>
            </a:r>
          </a:p>
          <a:p>
            <a:r>
              <a:rPr lang="en-US" sz="1200" kern="1200" baseline="0" dirty="0" smtClean="0">
                <a:solidFill>
                  <a:schemeClr val="tx1"/>
                </a:solidFill>
                <a:latin typeface="Times New Roman" pitchFamily="18" charset="0"/>
                <a:ea typeface="+mn-ea"/>
                <a:cs typeface="+mn-cs"/>
              </a:rPr>
              <a:t>In a repetitive environment, you normally need two things from a computer system: the ability to create schedules and the ability to report on what happened. The schedules set requirements at each operation, and you can determine at which operation you want to report production counts. Labor reporting is optional.</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Manual or Line Sequencing</a:t>
            </a:r>
          </a:p>
          <a:p>
            <a:r>
              <a:rPr lang="en-US" sz="1200" kern="1200" baseline="0" dirty="0" smtClean="0">
                <a:solidFill>
                  <a:schemeClr val="tx1"/>
                </a:solidFill>
                <a:latin typeface="Times New Roman" pitchFamily="18" charset="0"/>
                <a:ea typeface="+mn-ea"/>
                <a:cs typeface="+mn-cs"/>
              </a:rPr>
              <a:t>In QAD Enterprise Applications, you can do the scheduling manually, or use the line sequencing functionality. Line sequencing enables you to import QAD planned orders into a simulated schedule, and then modify the schedule based on the actual capacity of a production line.</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Explosion and Picklist</a:t>
            </a:r>
          </a:p>
          <a:p>
            <a:r>
              <a:rPr lang="en-US" sz="1200" kern="1200" baseline="0" dirty="0" smtClean="0">
                <a:solidFill>
                  <a:schemeClr val="tx1"/>
                </a:solidFill>
                <a:latin typeface="Times New Roman" pitchFamily="18" charset="0"/>
                <a:ea typeface="+mn-ea"/>
                <a:cs typeface="+mn-cs"/>
              </a:rPr>
              <a:t>Once you establish a schedule, you must explode it. Exploding a schedule determines what will be done at each operation and when. It also determines the materials required at each operation. In environments where inventory is stored on the line, the repetitive picklist enables you to determine when to replenish the line’s work centers.</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Activity Reporting</a:t>
            </a:r>
          </a:p>
          <a:p>
            <a:r>
              <a:rPr lang="en-US" sz="1050" b="1" kern="1200" baseline="0" dirty="0" smtClean="0">
                <a:solidFill>
                  <a:schemeClr val="tx1"/>
                </a:solidFill>
                <a:latin typeface="Times New Roman" pitchFamily="18" charset="0"/>
                <a:ea typeface="+mn-ea"/>
                <a:cs typeface="+mn-cs"/>
              </a:rPr>
              <a:t>Nine Transaction Types</a:t>
            </a:r>
          </a:p>
          <a:p>
            <a:r>
              <a:rPr lang="en-US" sz="1200" kern="1200" baseline="0" dirty="0" smtClean="0">
                <a:solidFill>
                  <a:schemeClr val="tx1"/>
                </a:solidFill>
                <a:latin typeface="Times New Roman" pitchFamily="18" charset="0"/>
                <a:ea typeface="+mn-ea"/>
                <a:cs typeface="+mn-cs"/>
              </a:rPr>
              <a:t>As work is performed, labor and the movement of WIP units are reported. Repetitive functions enable you to report these activities using various types of transactions, including downtime, scrap, rework, move, and rejected items. There are nine transaction types and several purchase order functions for subcontracted activities.</a:t>
            </a:r>
          </a:p>
          <a:p>
            <a:endParaRPr lang="en-US" sz="1200" kern="1200" baseline="0" dirty="0" smtClean="0">
              <a:solidFill>
                <a:schemeClr val="tx1"/>
              </a:solidFill>
              <a:latin typeface="Times New Roman" pitchFamily="18" charset="0"/>
              <a:ea typeface="+mn-ea"/>
              <a:cs typeface="+mn-cs"/>
            </a:endParaRPr>
          </a:p>
          <a:p>
            <a:r>
              <a:rPr lang="en-US" sz="1050" b="1" kern="1200" baseline="0" dirty="0" smtClean="0">
                <a:solidFill>
                  <a:schemeClr val="tx1"/>
                </a:solidFill>
                <a:latin typeface="Times New Roman" pitchFamily="18" charset="0"/>
                <a:ea typeface="+mn-ea"/>
                <a:cs typeface="+mn-cs"/>
              </a:rPr>
              <a:t>Updating</a:t>
            </a:r>
          </a:p>
          <a:p>
            <a:r>
              <a:rPr lang="en-US" sz="1200" kern="1200" baseline="0" dirty="0" smtClean="0">
                <a:solidFill>
                  <a:schemeClr val="tx1"/>
                </a:solidFill>
                <a:latin typeface="Times New Roman" pitchFamily="18" charset="0"/>
                <a:ea typeface="+mn-ea"/>
                <a:cs typeface="+mn-cs"/>
              </a:rPr>
              <a:t>The repetitive schedule is updated when units move to stock. Operation schedules are updated when an operation is complete. As the transactions are entered, a cumulative order is updated for costing or for measuring variances.</a:t>
            </a:r>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xfrm>
            <a:off x="1182688" y="701675"/>
            <a:ext cx="4619625" cy="3463925"/>
          </a:xfrm>
          <a:ln cap="flat"/>
        </p:spPr>
      </p:sp>
      <p:sp>
        <p:nvSpPr>
          <p:cNvPr id="26627" name="Rectangle 3"/>
          <p:cNvSpPr>
            <a:spLocks noGrp="1" noChangeArrowheads="1"/>
          </p:cNvSpPr>
          <p:nvPr>
            <p:ph type="body" idx="1"/>
          </p:nvPr>
        </p:nvSpPr>
        <p:spPr>
          <a:noFill/>
          <a:ln w="9525"/>
        </p:spPr>
        <p:txBody>
          <a:bodyPr/>
          <a:lstStyle/>
          <a:p>
            <a:r>
              <a:rPr lang="en-US" sz="1200" b="1" kern="1200" baseline="0" dirty="0" smtClean="0">
                <a:solidFill>
                  <a:schemeClr val="tx1"/>
                </a:solidFill>
                <a:latin typeface="Times New Roman" pitchFamily="18" charset="0"/>
                <a:ea typeface="+mn-ea"/>
                <a:cs typeface="+mn-cs"/>
              </a:rPr>
              <a:t>Scheduled Orders and Cumulative Orders</a:t>
            </a:r>
          </a:p>
          <a:p>
            <a:r>
              <a:rPr lang="en-US" sz="1200" kern="1200" baseline="0" dirty="0" smtClean="0">
                <a:solidFill>
                  <a:schemeClr val="tx1"/>
                </a:solidFill>
                <a:latin typeface="Times New Roman" pitchFamily="18" charset="0"/>
                <a:ea typeface="+mn-ea"/>
                <a:cs typeface="+mn-cs"/>
              </a:rPr>
              <a:t>You use two basic management functions in a repetitive environment: to set a schedule and to record what happens. In QAD terms, both the schedule and the record are orders. The schedule is a scheduled order, and the record is a cumulative order. Internally, the scheduled order is a special type of work order, and the cumulative order is a type of tally sheet that shows the results of the production and labor reporting.</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Note</a:t>
            </a:r>
            <a:r>
              <a:rPr lang="en-US" sz="1200" b="0" kern="1200" baseline="0" dirty="0" smtClean="0">
                <a:solidFill>
                  <a:schemeClr val="tx1"/>
                </a:solidFill>
                <a:latin typeface="Times New Roman" pitchFamily="18" charset="0"/>
                <a:ea typeface="+mn-ea"/>
                <a:cs typeface="+mn-cs"/>
              </a:rPr>
              <a:t>: Cumulative orders are not covered in this training course.</a:t>
            </a:r>
          </a:p>
          <a:p>
            <a:endParaRPr lang="en-US" sz="1200" b="1"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Site</a:t>
            </a:r>
          </a:p>
          <a:p>
            <a:r>
              <a:rPr lang="en-US" sz="1200" kern="1200" baseline="0" dirty="0" smtClean="0">
                <a:solidFill>
                  <a:schemeClr val="tx1"/>
                </a:solidFill>
                <a:latin typeface="Times New Roman" pitchFamily="18" charset="0"/>
                <a:ea typeface="+mn-ea"/>
                <a:cs typeface="+mn-cs"/>
              </a:rPr>
              <a:t>A scheduled order creates a requirement to make a certain item at a certain place, with certain materials, using a certain method. The place is a site. In QAD Enterprise Applications, a site is more a planning term than an actual geographic term.</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Organization of Orders/Schedules</a:t>
            </a:r>
          </a:p>
          <a:p>
            <a:r>
              <a:rPr lang="en-US" sz="1200" kern="1200" baseline="0" dirty="0" smtClean="0">
                <a:solidFill>
                  <a:schemeClr val="tx1"/>
                </a:solidFill>
                <a:latin typeface="Times New Roman" pitchFamily="18" charset="0"/>
                <a:ea typeface="+mn-ea"/>
                <a:cs typeface="+mn-cs"/>
              </a:rPr>
              <a:t>QAD Enterprise Applications organizes orders by site, item, product structure, and routing. It organizes schedules by site, item, product line, product structure, routing, and day.</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Product Structures/Routings</a:t>
            </a:r>
          </a:p>
          <a:p>
            <a:r>
              <a:rPr lang="en-US" sz="1200" kern="1200" baseline="0" dirty="0" smtClean="0">
                <a:solidFill>
                  <a:schemeClr val="tx1"/>
                </a:solidFill>
                <a:latin typeface="Times New Roman" pitchFamily="18" charset="0"/>
                <a:ea typeface="+mn-ea"/>
                <a:cs typeface="+mn-cs"/>
              </a:rPr>
              <a:t>An item has components. The list of components is the item’s product structure or formula. Each item can have more than one product structure. However, each order for an item with a different product structure is treated as a different order. Routings are the methods for making an item. The same logic is true for routings. You cannot combine items with different routings on one order.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Production Lines</a:t>
            </a:r>
          </a:p>
          <a:p>
            <a:r>
              <a:rPr lang="en-US" sz="1200" kern="1200" baseline="0" dirty="0" smtClean="0">
                <a:solidFill>
                  <a:schemeClr val="tx1"/>
                </a:solidFill>
                <a:latin typeface="Times New Roman" pitchFamily="18" charset="0"/>
                <a:ea typeface="+mn-ea"/>
                <a:cs typeface="+mn-cs"/>
              </a:rPr>
              <a:t>Production lines identify a series of work centers and machines, normally dedicated to the manufacturing of a specific number of products or families. Each production line has a certain capacity it is expected to produce. Multiple production lines can have the same routing, but each line can have a different capacity. Scheduled orders and cumulative orders for one production line are treated as different from orders for another line, even if the routings and structures are identical.</a:t>
            </a:r>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xfrm>
            <a:off x="1182688" y="701675"/>
            <a:ext cx="4619625" cy="3463925"/>
          </a:xfrm>
          <a:ln cap="flat"/>
        </p:spPr>
      </p:sp>
      <p:sp>
        <p:nvSpPr>
          <p:cNvPr id="24578" name="Rectangle 3"/>
          <p:cNvSpPr>
            <a:spLocks noGrp="1" noChangeArrowheads="1"/>
          </p:cNvSpPr>
          <p:nvPr>
            <p:ph type="body" idx="1"/>
          </p:nvPr>
        </p:nvSpPr>
        <p:spPr>
          <a:noFill/>
          <a:ln w="9525"/>
        </p:spPr>
        <p:txBody>
          <a:bodyPr/>
          <a:lstStyle/>
          <a:p>
            <a:r>
              <a:rPr lang="en-US" dirty="0" smtClean="0"/>
              <a:t>Key </a:t>
            </a:r>
            <a:r>
              <a:rPr lang="en-US" baseline="0" dirty="0" smtClean="0"/>
              <a:t>events in repetitive scheduling are introduced in the following pages:</a:t>
            </a:r>
          </a:p>
          <a:p>
            <a:pPr marL="182880" indent="-182880">
              <a:buFont typeface="Arial" pitchFamily="34" charset="0"/>
              <a:buChar char="•"/>
            </a:pPr>
            <a:r>
              <a:rPr lang="en-US" baseline="0" dirty="0" smtClean="0"/>
              <a:t>Repetitive Schedules Explosion</a:t>
            </a:r>
          </a:p>
          <a:p>
            <a:pPr marL="182880" indent="-182880">
              <a:buFont typeface="Arial" pitchFamily="34" charset="0"/>
              <a:buChar char="•"/>
            </a:pPr>
            <a:r>
              <a:rPr lang="en-US" baseline="0" dirty="0" smtClean="0"/>
              <a:t>Repetitive Picklist Cycle</a:t>
            </a:r>
          </a:p>
          <a:p>
            <a:pPr marL="182880" indent="-182880">
              <a:buFont typeface="Arial" pitchFamily="34" charset="0"/>
              <a:buChar char="•"/>
            </a:pPr>
            <a:r>
              <a:rPr lang="en-US" baseline="0" dirty="0" smtClean="0"/>
              <a:t>Repetitive Reporting</a:t>
            </a:r>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82688" y="701675"/>
            <a:ext cx="4619625" cy="3463925"/>
          </a:xfrm>
          <a:ln cap="flat"/>
        </p:spPr>
      </p:sp>
      <p:sp>
        <p:nvSpPr>
          <p:cNvPr id="27651"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r>
              <a:rPr lang="en-US" sz="1200" b="1" kern="1200" baseline="0" dirty="0" smtClean="0">
                <a:solidFill>
                  <a:schemeClr val="tx1"/>
                </a:solidFill>
                <a:latin typeface="Times New Roman" pitchFamily="18" charset="0"/>
                <a:ea typeface="+mn-ea"/>
                <a:cs typeface="+mn-cs"/>
              </a:rPr>
              <a:t>Repetitive Schedule</a:t>
            </a:r>
          </a:p>
          <a:p>
            <a:r>
              <a:rPr lang="en-US" sz="1200" kern="1200" baseline="0" dirty="0" smtClean="0">
                <a:solidFill>
                  <a:schemeClr val="tx1"/>
                </a:solidFill>
                <a:latin typeface="Times New Roman" pitchFamily="18" charset="0"/>
                <a:ea typeface="+mn-ea"/>
                <a:cs typeface="+mn-cs"/>
              </a:rPr>
              <a:t>The schedule contains a date, an amount, a product structure or formula, and a routing. The repetitive schedule is always a daily schedule, and is not further subdivided by shift. The schedule can be created manually (by a master scheduler) or brought in from the line sequencing module. Entering a repetitive schedule for an item, or  product structure, and the routing establishes supply.</a:t>
            </a:r>
          </a:p>
          <a:p>
            <a:r>
              <a:rPr lang="en-US" sz="1200" kern="1200" baseline="0" dirty="0" smtClean="0">
                <a:solidFill>
                  <a:schemeClr val="tx1"/>
                </a:solidFill>
                <a:latin typeface="Times New Roman" pitchFamily="18" charset="0"/>
                <a:ea typeface="+mn-ea"/>
                <a:cs typeface="+mn-cs"/>
              </a:rPr>
              <a:t>In the example in the slide, a schedule for 100 devices to be completed on Friday comes in through Schedule Maintenance (18.22.2.1). The product structure and routing default from the item planning data for that item and site. According to this product structure, the device has three components, and each component is added in a step.</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Component Requirements Established after Schedule Explosion</a:t>
            </a:r>
          </a:p>
          <a:p>
            <a:r>
              <a:rPr lang="en-US" sz="1200" kern="1200" baseline="0" dirty="0" smtClean="0">
                <a:solidFill>
                  <a:schemeClr val="tx1"/>
                </a:solidFill>
                <a:latin typeface="Times New Roman" pitchFamily="18" charset="0"/>
                <a:ea typeface="+mn-ea"/>
                <a:cs typeface="+mn-cs"/>
              </a:rPr>
              <a:t>After you enter the schedule, the system regards it as supply. The component requirements are established only after you run MRP or the repetitive schedule explosion. In the example, the explosion schedules the material and the work centers for each operation. Since each operation takes one day, the requirements for Friday translate into requirements at operation 10 on Wednesday and operation 20 on Thursday (assuming overlap is zero in the routing).</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Operation Schedule Report</a:t>
            </a:r>
          </a:p>
          <a:p>
            <a:r>
              <a:rPr lang="en-US" sz="1200" kern="1200" baseline="0" dirty="0" smtClean="0">
                <a:solidFill>
                  <a:schemeClr val="tx1"/>
                </a:solidFill>
                <a:latin typeface="Times New Roman" pitchFamily="18" charset="0"/>
                <a:ea typeface="+mn-ea"/>
                <a:cs typeface="+mn-cs"/>
              </a:rPr>
              <a:t>The full schedule for each operation, including the quantity completed and the open quantity are displayed in the Operation Schedule Report (18.22.2.5).</a:t>
            </a:r>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Rot="1" noChangeAspect="1" noChangeArrowheads="1" noTextEdit="1"/>
          </p:cNvSpPr>
          <p:nvPr>
            <p:ph type="sldImg"/>
          </p:nvPr>
        </p:nvSpPr>
        <p:spPr>
          <a:xfrm>
            <a:off x="1182688" y="701675"/>
            <a:ext cx="4619625" cy="3463925"/>
          </a:xfrm>
          <a:ln cap="flat"/>
        </p:spPr>
      </p:sp>
      <p:sp>
        <p:nvSpPr>
          <p:cNvPr id="11267"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The repetitive picklist allows you to transfer inventory to work center locations in response to schedule requirements. If several repetitively scheduled items have requirements for the same component at a work center, the picklist performs the calculations for all schedules. To use the picklist, ensure that inventory locations with the same name as the work centers are set up.</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Calculation: Running Repetitive Picklist Calculation (18.22.3.1) allocates inventory. The calculation uses the quantity required at the work center, subtracts  the quantity already there, and then adds or subtracts anticipated supply (existing untransferred picklists) and demand (exploded schedules).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Print: Printing the picklist moves the status of the inventory from Allocated to Picked. The picking logic used is specified in Inventory Control.</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Picklist Transfer: You must run Repetitive Picklist Transfer (18.22.3.6) to register the physical transfer of components to the floor. This transfer is required to maintain accurate inventory balances, and does not issue the inventory to WIP. Repetitive components, even when picked, are still backflushed.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a:xfrm>
            <a:off x="1182688" y="701675"/>
            <a:ext cx="4619625" cy="3463925"/>
          </a:xfrm>
          <a:ln cap="flat"/>
        </p:spPr>
      </p:sp>
      <p:sp>
        <p:nvSpPr>
          <p:cNvPr id="30723" name="Rectangle 3"/>
          <p:cNvSpPr>
            <a:spLocks noGrp="1" noChangeArrowheads="1"/>
          </p:cNvSpPr>
          <p:nvPr>
            <p:ph type="body" idx="1"/>
          </p:nvPr>
        </p:nvSpPr>
        <p:spPr>
          <a:noFill/>
          <a:ln w="9525"/>
        </p:spPr>
        <p:txBody>
          <a:bodyPr/>
          <a:lstStyle/>
          <a:p>
            <a:pPr marL="232212" indent="-232212">
              <a:buFontTx/>
              <a:buNone/>
            </a:pPr>
            <a:r>
              <a:rPr lang="en-US" dirty="0" smtClean="0"/>
              <a:t>Activity reporting tracks each employee for a specific site, item number, production line, routing, and bill of material (BOM).</a:t>
            </a:r>
            <a:br>
              <a:rPr lang="en-US" dirty="0" smtClean="0"/>
            </a:br>
            <a:endParaRPr lang="en-US" dirty="0" smtClean="0"/>
          </a:p>
          <a:p>
            <a:pPr marL="232212" indent="-232212">
              <a:buFont typeface="Arial" pitchFamily="34" charset="0"/>
              <a:buChar char="•"/>
            </a:pPr>
            <a:r>
              <a:rPr lang="en-US" dirty="0" smtClean="0"/>
              <a:t>Routing operations have three quantity queues: input, output, and reject.</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input queue holds quantities from the previous operation. </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output queue holds quantities from the current operation that have not been moved to the next operation. </a:t>
            </a:r>
          </a:p>
          <a:p>
            <a:pPr marL="232212" indent="-232212">
              <a:buFont typeface="Arial" pitchFamily="34" charset="0"/>
              <a:buChar char="•"/>
            </a:pPr>
            <a:r>
              <a:rPr lang="en-US" sz="1200" kern="1200" dirty="0" smtClean="0">
                <a:solidFill>
                  <a:schemeClr val="tx1"/>
                </a:solidFill>
                <a:latin typeface="Times New Roman" pitchFamily="18" charset="0"/>
                <a:ea typeface="+mn-ea"/>
                <a:cs typeface="+mn-cs"/>
              </a:rPr>
              <a:t>The reject queue holds quantities that the current or a subsequent operation rejected.</a:t>
            </a:r>
            <a:br>
              <a:rPr lang="en-US" sz="1200" kern="120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32212" indent="-232212">
              <a:buFont typeface="Arial" pitchFamily="34" charset="0"/>
              <a:buNone/>
            </a:pPr>
            <a:r>
              <a:rPr lang="en-US" sz="1200" b="1" kern="1200" dirty="0" smtClean="0">
                <a:solidFill>
                  <a:schemeClr val="tx1"/>
                </a:solidFill>
                <a:latin typeface="Times New Roman" pitchFamily="18" charset="0"/>
                <a:ea typeface="+mn-ea"/>
                <a:cs typeface="+mn-cs"/>
              </a:rPr>
              <a:t>Back</a:t>
            </a:r>
            <a:r>
              <a:rPr lang="en-US" sz="1200" b="1" kern="1200" baseline="0" dirty="0" smtClean="0">
                <a:solidFill>
                  <a:schemeClr val="tx1"/>
                </a:solidFill>
                <a:latin typeface="Times New Roman" pitchFamily="18" charset="0"/>
                <a:ea typeface="+mn-ea"/>
                <a:cs typeface="+mn-cs"/>
              </a:rPr>
              <a:t>flush Transaction</a:t>
            </a:r>
          </a:p>
          <a:p>
            <a:r>
              <a:rPr lang="en-US" sz="1200" kern="1200" baseline="0" dirty="0" smtClean="0">
                <a:solidFill>
                  <a:schemeClr val="tx1"/>
                </a:solidFill>
                <a:latin typeface="Times New Roman" pitchFamily="18" charset="0"/>
                <a:ea typeface="+mn-ea"/>
                <a:cs typeface="+mn-cs"/>
              </a:rPr>
              <a:t>The only transaction that automatically backflushes component inventory is the Backflush Transaction (18.22.13). This transaction  backflushes labor and burden if the operation’s routing record has the field Auto Labor Report set to Yes (set in Routing Maintenance [14.13.1]). The Backflush Transaction also receives completed items to inventory, if the transaction is made from the last operation.</a:t>
            </a:r>
            <a:endParaRPr lang="en-US" sz="1200" b="1"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82688" y="701675"/>
            <a:ext cx="4619625" cy="3463925"/>
          </a:xfrm>
          <a:ln cap="flat"/>
        </p:spPr>
      </p:sp>
      <p:sp>
        <p:nvSpPr>
          <p:cNvPr id="27651"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Additional</a:t>
            </a:r>
            <a:r>
              <a:rPr lang="en-US" baseline="0" dirty="0" smtClean="0"/>
              <a:t> to the setups required by work orders, Advanced Repetitive requires some additional setup:</a:t>
            </a:r>
          </a:p>
          <a:p>
            <a:pPr marL="182880" indent="-182880">
              <a:buFont typeface="Arial" pitchFamily="34" charset="0"/>
              <a:buChar char="•"/>
            </a:pPr>
            <a:r>
              <a:rPr lang="en-US" dirty="0" smtClean="0"/>
              <a:t>Use Repetitive Control to enable the Advanced Repetitive functionalities.</a:t>
            </a:r>
          </a:p>
          <a:p>
            <a:pPr marL="182880" indent="-182880">
              <a:buFont typeface="Arial" pitchFamily="34" charset="0"/>
              <a:buChar char="•"/>
            </a:pPr>
            <a:r>
              <a:rPr lang="en-US" dirty="0" smtClean="0"/>
              <a:t>Use</a:t>
            </a:r>
            <a:r>
              <a:rPr lang="en-US" baseline="0" dirty="0" smtClean="0"/>
              <a:t> Production Line Maintenance to specify attributes for items manufactured in the production line.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Repetitive Control (18.22.24) to activate the Advanced Repetitive functionalities by setting Enable New Repetitive to Yes.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the Items frame in Production Line Maintenance (18.22.1.1) to specify </a:t>
            </a:r>
            <a:r>
              <a:rPr lang="en-US" sz="1200" b="0" i="0" kern="1200" dirty="0" smtClean="0">
                <a:solidFill>
                  <a:schemeClr val="tx1"/>
                </a:solidFill>
                <a:latin typeface="Times New Roman" pitchFamily="18" charset="0"/>
                <a:ea typeface="+mn-ea"/>
                <a:cs typeface="+mn-cs"/>
              </a:rPr>
              <a:t>attributes and options for a specific item that you manufacture on the production line. The units/hours, number of lines, and setup are display-only  fields,</a:t>
            </a:r>
            <a:r>
              <a:rPr lang="en-US" sz="1200" b="0" i="0" kern="1200" baseline="0" dirty="0" smtClean="0">
                <a:solidFill>
                  <a:schemeClr val="tx1"/>
                </a:solidFill>
                <a:latin typeface="Times New Roman" pitchFamily="18" charset="0"/>
                <a:ea typeface="+mn-ea"/>
                <a:cs typeface="+mn-cs"/>
              </a:rPr>
              <a:t> </a:t>
            </a:r>
            <a:r>
              <a:rPr lang="en-US" sz="1200" b="0" i="0" kern="1200" dirty="0" smtClean="0">
                <a:solidFill>
                  <a:schemeClr val="tx1"/>
                </a:solidFill>
                <a:latin typeface="Times New Roman" pitchFamily="18" charset="0"/>
                <a:ea typeface="+mn-ea"/>
                <a:cs typeface="+mn-cs"/>
              </a:rPr>
              <a:t>and default from the production line setup.</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84</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28600" indent="-228600">
              <a:buFont typeface="+mj-lt"/>
              <a:buNone/>
            </a:pPr>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pPr marL="232212" marR="0" indent="-232212" algn="l" defTabSz="914400" rtl="0" eaLnBrk="0" fontAlgn="base" latinLnBrk="0" hangingPunct="0">
              <a:lnSpc>
                <a:spcPct val="100000"/>
              </a:lnSpc>
              <a:spcBef>
                <a:spcPct val="30000"/>
              </a:spcBef>
              <a:spcAft>
                <a:spcPct val="0"/>
              </a:spcAft>
              <a:buClrTx/>
              <a:buSzTx/>
              <a:buFontTx/>
              <a:buNone/>
              <a:tabLst/>
              <a:defRPr/>
            </a:pPr>
            <a:r>
              <a:rPr lang="en-US" sz="1200" b="1" kern="1200" baseline="0" dirty="0" smtClean="0">
                <a:solidFill>
                  <a:schemeClr val="tx1"/>
                </a:solidFill>
                <a:latin typeface="Times New Roman" pitchFamily="18" charset="0"/>
                <a:ea typeface="+mn-ea"/>
                <a:cs typeface="+mn-cs"/>
              </a:rPr>
              <a:t>Repetitive Schedule</a:t>
            </a:r>
          </a:p>
          <a:p>
            <a:r>
              <a:rPr lang="en-US" sz="1200" kern="1200" baseline="0" dirty="0" smtClean="0">
                <a:solidFill>
                  <a:schemeClr val="tx1"/>
                </a:solidFill>
                <a:latin typeface="Times New Roman" pitchFamily="18" charset="0"/>
                <a:ea typeface="+mn-ea"/>
                <a:cs typeface="+mn-cs"/>
              </a:rPr>
              <a:t>The schedule contains a date, an amount, a product structure or formula, and a routing. It is always a daily schedule, and is not further subdivided by shift. The schedule can be created manually (by a master scheduler) or brought in from the line sequencing module. Entering a repetitive schedule for an item, product structure, and routing establishes supply.</a:t>
            </a:r>
          </a:p>
          <a:p>
            <a:r>
              <a:rPr lang="en-US" sz="1200" kern="1200" baseline="0" dirty="0" smtClean="0">
                <a:solidFill>
                  <a:schemeClr val="tx1"/>
                </a:solidFill>
                <a:latin typeface="Times New Roman" pitchFamily="18" charset="0"/>
                <a:ea typeface="+mn-ea"/>
                <a:cs typeface="+mn-cs"/>
              </a:rPr>
              <a:t>In the example in the slide, a schedule for 150 devices due May 1, 2015 comes in through Schedule Maintenance. The product structure and routing default from the item planning data for that item and site.</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endParaRPr lang="en-US" b="1"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dirty="0" smtClean="0"/>
              <a:t>Use Repetitive Picklist Calculation to determine component requirements at work centers and to create picklists to satisfy the requirements. The calculation considers component requirements from the exploded repetitive schedules that match the sites, items, work centers, and production dates specified. </a:t>
            </a:r>
          </a:p>
          <a:p>
            <a:endParaRPr lang="en-US" dirty="0" smtClean="0"/>
          </a:p>
          <a:p>
            <a:r>
              <a:rPr lang="en-US" dirty="0" smtClean="0"/>
              <a:t>Typically, this program is used in manufacturing environments that need control over when repetitive work centers must be replenished.</a:t>
            </a:r>
          </a:p>
          <a:p>
            <a:r>
              <a:rPr lang="en-US" dirty="0" smtClean="0"/>
              <a:t>Repetitive Picklist Calculation identifies inventory from other locations that is available to the work center. However, the program does not actually transfer the inventory. To transfer inventory, you can print picklists using Repetitive Picklist Print and then transfer the inventory using Repetitive Picklist Transfer.</a:t>
            </a:r>
          </a:p>
          <a:p>
            <a:endParaRPr lang="en-US" b="0" dirty="0" smtClean="0"/>
          </a:p>
          <a:p>
            <a:r>
              <a:rPr lang="en-US" b="1" dirty="0" smtClean="0"/>
              <a:t>Note: </a:t>
            </a:r>
            <a:r>
              <a:rPr lang="en-US" dirty="0" smtClean="0"/>
              <a:t>To use Repetitive Picklist Calculation, use Location Maintenance to define a location with the same name as the work center. Repetitive Picklist Calculation determines inventory availability by looking at the location detail (ld_det) records for that work center.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a:noFill/>
        </p:spPr>
        <p:txBody>
          <a:bodyPr/>
          <a:lstStyle/>
          <a:p>
            <a:fld id="{4B7B32FE-11B3-4A4C-A02D-37387BA7F180}" type="slidenum">
              <a:rPr lang="en-US" smtClean="0"/>
              <a:pPr/>
              <a:t>9</a:t>
            </a:fld>
            <a:endParaRPr lang="en-US" dirty="0" smtClean="0"/>
          </a:p>
        </p:txBody>
      </p:sp>
      <p:sp>
        <p:nvSpPr>
          <p:cNvPr id="962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9626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fontAlgn="base"/>
            <a:r>
              <a:rPr lang="en-US" sz="1200" b="0" i="0" kern="1200" dirty="0" smtClean="0">
                <a:solidFill>
                  <a:schemeClr val="tx1"/>
                </a:solidFill>
                <a:latin typeface="Times New Roman" pitchFamily="18" charset="0"/>
                <a:ea typeface="+mn-ea"/>
                <a:cs typeface="+mn-cs"/>
              </a:rPr>
              <a:t>Within a corporation, planning is performed at many levels by many different people. QAD EE provides an integrated set of planning tools that are useful at most of these levels. The primary components of the planning system are production planning, end-item planning, and component item planning.</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Production Planning</a:t>
            </a:r>
          </a:p>
          <a:p>
            <a:pPr fontAlgn="base"/>
            <a:r>
              <a:rPr lang="en-US" sz="1200" b="0" i="0" kern="1200" dirty="0" smtClean="0">
                <a:solidFill>
                  <a:schemeClr val="tx1"/>
                </a:solidFill>
                <a:latin typeface="Times New Roman" pitchFamily="18" charset="0"/>
                <a:ea typeface="+mn-ea"/>
                <a:cs typeface="+mn-cs"/>
              </a:rPr>
              <a:t>At this level, product line planning functions are used to balance sales forecasts, production forecasts, and income forecasts for an entire product line, while meeting the profit goals established in the strategic plan. Often, different people create these plans and product line planning brings them together. Resource planning is used to determine whether you have the resources to meet the plans.</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End-Item Planning</a:t>
            </a:r>
          </a:p>
          <a:p>
            <a:pPr fontAlgn="base"/>
            <a:r>
              <a:rPr lang="en-US" sz="1200" b="0" i="0" kern="1200" dirty="0" smtClean="0">
                <a:solidFill>
                  <a:schemeClr val="tx1"/>
                </a:solidFill>
                <a:latin typeface="Times New Roman" pitchFamily="18" charset="0"/>
                <a:ea typeface="+mn-ea"/>
                <a:cs typeface="+mn-cs"/>
              </a:rPr>
              <a:t>Once established, the product line plan is broken down into individual item forecasts. The Master Scheduler reviews actual and forecast demands and sets production levels in response to these demands. Rough-Cut Capacity Planning (RCCP) determines whether you have enough critical resources to meet the master schedule.</a:t>
            </a:r>
            <a:br>
              <a:rPr lang="en-US" sz="1200" b="0" i="0" kern="1200" dirty="0" smtClean="0">
                <a:solidFill>
                  <a:schemeClr val="tx1"/>
                </a:solidFill>
                <a:latin typeface="Times New Roman" pitchFamily="18" charset="0"/>
                <a:ea typeface="+mn-ea"/>
                <a:cs typeface="+mn-cs"/>
              </a:rPr>
            </a:br>
            <a:endParaRPr lang="en-US" sz="1200" b="0" i="0" kern="1200" dirty="0" smtClean="0">
              <a:solidFill>
                <a:schemeClr val="tx1"/>
              </a:solidFill>
              <a:latin typeface="Times New Roman" pitchFamily="18" charset="0"/>
              <a:ea typeface="+mn-ea"/>
              <a:cs typeface="+mn-cs"/>
            </a:endParaRPr>
          </a:p>
          <a:p>
            <a:pPr fontAlgn="base"/>
            <a:r>
              <a:rPr lang="en-US" sz="1200" b="1" i="0" kern="1200" dirty="0" smtClean="0">
                <a:solidFill>
                  <a:schemeClr val="tx1"/>
                </a:solidFill>
                <a:latin typeface="Times New Roman" pitchFamily="18" charset="0"/>
                <a:ea typeface="+mn-ea"/>
                <a:cs typeface="+mn-cs"/>
              </a:rPr>
              <a:t>Component Item Planning</a:t>
            </a:r>
          </a:p>
          <a:p>
            <a:pPr fontAlgn="base"/>
            <a:r>
              <a:rPr lang="en-US" sz="1200" b="0" i="0" kern="1200" dirty="0" smtClean="0">
                <a:solidFill>
                  <a:schemeClr val="tx1"/>
                </a:solidFill>
                <a:latin typeface="Times New Roman" pitchFamily="18" charset="0"/>
                <a:ea typeface="+mn-ea"/>
                <a:cs typeface="+mn-cs"/>
              </a:rPr>
              <a:t>Material Requirements Planning (MRP) and Distribution Requirements Planning (DRP) both calculate the quantity of raw materials and components needed for the master schedule. DRP generates planned orders for items to transfer from another site. MRP generates planned orders for purchased and manufactured items. Capacity Requirements Planning (CRP) determines fairly precisely how this plan loads production resources at your site.</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Use Repetitive Picklist Print to print a picklist. After you print a picklist, the status of the inventory changes to Picked.</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dirty="0" smtClean="0"/>
              <a:t>The printed document is divided by work center, site, picklist, and sequence number. It shows the issue location, the quantity to be transferred, and any lot/serial information.</a:t>
            </a:r>
            <a:br>
              <a:rPr lang="en-US" dirty="0" smtClean="0"/>
            </a:br>
            <a:endParaRPr lang="en-US" dirty="0" smtClean="0"/>
          </a:p>
          <a:p>
            <a:r>
              <a:rPr lang="en-US" sz="1200" kern="1200" baseline="0" dirty="0" smtClean="0">
                <a:solidFill>
                  <a:schemeClr val="tx1"/>
                </a:solidFill>
                <a:latin typeface="Times New Roman" pitchFamily="18" charset="0"/>
                <a:ea typeface="+mn-ea"/>
                <a:cs typeface="+mn-cs"/>
              </a:rPr>
              <a:t>After printing a picklist, you can use Repetitive Picklist Undo to change the inventory status back to detail Allocated.</a:t>
            </a: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To record inventory that has been moved, use Repetitive Picklist Transfer. This function is flexible, and allows you to rapidly transfer picklist items as created, to enter new quantities, or to issue inventory from a different site. You can use the transfer function, even if the picklist has not been printed. You can transfer inventory that has been allocated, picked, or neither allocated nor picked. The Alloc and Picked fields set the default for your transfers. If you are not printing picklists, but just allocating, set Alloc to Yes, to transfer allocated inventory. If you are printing picklists, set Picked to Yes.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If you do not want to accept the defaults, you can specify the inventory that you are issuing. You can, in fact, issue any inventory from any site-location to any work center. However, you will see a warning message when you select inventory that is not on the picklist and will see another warning message if the inventory is not available. Issuing inventory that is not detail-allocated or picked leaves the currently detail allocated or picked inventory open on the picklist.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After issuing inventory, the system records an ISS-TR transaction and an RCT-TR transaction in the Transaction History. If there are no open quantities on the picklist, the picklist is closed. Note that this is not an inventory issue, so there are no general ledger consequences.</a:t>
            </a:r>
            <a:endParaRPr 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ChangeArrowheads="1" noTextEdit="1"/>
          </p:cNvSpPr>
          <p:nvPr>
            <p:ph type="sldImg"/>
          </p:nvPr>
        </p:nvSpPr>
        <p:spPr>
          <a:xfrm>
            <a:off x="1182688" y="701675"/>
            <a:ext cx="4619625" cy="3463925"/>
          </a:xfrm>
          <a:ln cap="flat"/>
        </p:spPr>
      </p:sp>
      <p:sp>
        <p:nvSpPr>
          <p:cNvPr id="26626" name="Rectangle 3"/>
          <p:cNvSpPr>
            <a:spLocks noGrp="1" noChangeArrowheads="1"/>
          </p:cNvSpPr>
          <p:nvPr>
            <p:ph type="body" idx="1"/>
          </p:nvPr>
        </p:nvSpPr>
        <p:spPr>
          <a:noFill/>
          <a:ln w="9525"/>
        </p:spPr>
        <p:txBody>
          <a:bodyPr/>
          <a:lstStyle/>
          <a:p>
            <a:r>
              <a:rPr lang="en-US" sz="1200" kern="1200" baseline="0" dirty="0" smtClean="0">
                <a:solidFill>
                  <a:schemeClr val="tx1"/>
                </a:solidFill>
                <a:latin typeface="Times New Roman" pitchFamily="18" charset="0"/>
                <a:ea typeface="+mn-ea"/>
                <a:cs typeface="+mn-cs"/>
              </a:rPr>
              <a:t>A valid employee, effective date, site, item number, and operation are required. The shift is optional. If the item number is associated with a production line, you must specify a valid production line (Line field). You need only specify the routing and BOM if you are using a routing other than the default. If you specify the default routing/BOM manually, an error message displays, unless the default routing has been set up as an alternate. The ID field displays a system-generated cumulative order ID and cannot be modified.</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In the lower window, the fields Work Center, Machine, and Department default to data from the routing operation, and can be overridden.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Qty Processed field shows the total quantity being processed, and includes any quantities entered to the Qty Scrapped and Qty Rejected fields. If the Multi Entry field for scrap and reject is Yes, a separate pop-up window lets you enter up to ten lines of reason codes and quantities. The quantities entered are accumulated, and posted to the Qty Scrapped and/or Qty Rejected fields.</a:t>
            </a: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Exercise 1: Enable </a:t>
            </a:r>
            <a:r>
              <a:rPr lang="en-US" b="1" baseline="0" dirty="0" smtClean="0"/>
              <a:t>Advanced Repetitive</a:t>
            </a:r>
          </a:p>
          <a:p>
            <a:pPr marL="228600" indent="-228600">
              <a:buFont typeface="+mj-lt"/>
              <a:buNone/>
            </a:pPr>
            <a:r>
              <a:rPr lang="en-US" baseline="0" dirty="0" smtClean="0"/>
              <a:t>Open Repetitive Control and verify that Enable New Repetitive is set to Yes.</a:t>
            </a:r>
          </a:p>
          <a:p>
            <a:pPr marL="228600" indent="-228600">
              <a:buFont typeface="+mj-lt"/>
              <a:buNone/>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Times New Roman" pitchFamily="18" charset="0"/>
                <a:ea typeface="+mn-ea"/>
                <a:cs typeface="+mn-cs"/>
              </a:rPr>
              <a:t>Exercise 2 : Create and process repetitive schedules</a:t>
            </a:r>
          </a:p>
          <a:p>
            <a:pPr marL="228600" indent="-228600">
              <a:buFont typeface="+mj-lt"/>
              <a:buAutoNum type="arabicPeriod"/>
            </a:pPr>
            <a:r>
              <a:rPr lang="en-US" baseline="0" dirty="0" smtClean="0"/>
              <a:t>On the Plan-to-Perform process map, navigate to Create Production Schedule &gt; Release Repetitive Production Order &gt; Create Schedule.</a:t>
            </a:r>
          </a:p>
          <a:p>
            <a:pPr marL="228600" indent="-228600">
              <a:buFont typeface="+mj-lt"/>
              <a:buAutoNum type="arabicPeriod"/>
            </a:pPr>
            <a:r>
              <a:rPr lang="en-US" baseline="0" dirty="0" smtClean="0"/>
              <a:t>Use Schedule Maintenance tab to create repetitive schedules for item 02308 at 10 units per workday for two weeks that follow</a:t>
            </a:r>
            <a:r>
              <a:rPr lang="en-US" baseline="0" dirty="0" smtClean="0"/>
              <a:t>.</a:t>
            </a:r>
            <a:endParaRPr lang="en-US" baseline="0" dirty="0" smtClean="0"/>
          </a:p>
          <a:p>
            <a:pPr marL="228600" indent="-228600">
              <a:buFont typeface="+mj-lt"/>
              <a:buAutoNum type="arabicPeriod"/>
            </a:pPr>
            <a:r>
              <a:rPr lang="en-US" baseline="0" dirty="0" smtClean="0"/>
              <a:t>Navigate to Create Production Schedule &gt; Release Repetitive Production Order &gt; Create Scheduled Order(s).</a:t>
            </a:r>
          </a:p>
          <a:p>
            <a:pPr marL="228600" indent="-228600">
              <a:buFont typeface="+mj-lt"/>
              <a:buAutoNum type="arabicPeriod"/>
            </a:pPr>
            <a:r>
              <a:rPr lang="en-US" baseline="0" dirty="0" smtClean="0"/>
              <a:t>Explode the schedule of item 02308 using Schedule Explosion.</a:t>
            </a:r>
          </a:p>
          <a:p>
            <a:pPr marL="228600" indent="-228600">
              <a:buFont typeface="+mj-lt"/>
              <a:buAutoNum type="arabicPeriod"/>
            </a:pPr>
            <a:r>
              <a:rPr lang="en-US" baseline="0" dirty="0" smtClean="0"/>
              <a:t>Calculate the repetitive picklist for item 02308 and check if there is any shortage of components.</a:t>
            </a:r>
          </a:p>
          <a:p>
            <a:pPr marL="228600" indent="-228600">
              <a:buFont typeface="+mj-lt"/>
              <a:buAutoNum type="arabicPeriod"/>
            </a:pPr>
            <a:r>
              <a:rPr lang="en-US" baseline="0" dirty="0" smtClean="0"/>
              <a:t>Print the repetitive </a:t>
            </a:r>
            <a:r>
              <a:rPr lang="en-US" baseline="0" dirty="0" err="1" smtClean="0"/>
              <a:t>picklist</a:t>
            </a:r>
            <a:r>
              <a:rPr lang="en-US" baseline="0" dirty="0" smtClean="0"/>
              <a:t>.</a:t>
            </a:r>
            <a:br>
              <a:rPr lang="en-US" baseline="0" dirty="0" smtClean="0"/>
            </a:br>
            <a:r>
              <a:rPr lang="en-US" b="1" baseline="0" dirty="0" smtClean="0"/>
              <a:t>Note: </a:t>
            </a:r>
            <a:r>
              <a:rPr lang="en-US" b="0" baseline="0" dirty="0" smtClean="0"/>
              <a:t>By default, the Component Item filter is populated with 02308. Clear this filter so that you can print the </a:t>
            </a:r>
            <a:r>
              <a:rPr lang="en-US" b="0" baseline="0" dirty="0" err="1" smtClean="0"/>
              <a:t>picklist</a:t>
            </a:r>
            <a:r>
              <a:rPr lang="en-US" b="0" baseline="0" dirty="0" smtClean="0"/>
              <a:t>.</a:t>
            </a:r>
            <a:endParaRPr lang="en-US" baseline="0" dirty="0" smtClean="0"/>
          </a:p>
          <a:p>
            <a:pPr marL="228600" indent="-228600">
              <a:buFont typeface="+mj-lt"/>
              <a:buAutoNum type="arabicPeriod"/>
            </a:pPr>
            <a:r>
              <a:rPr lang="en-US" baseline="0" dirty="0" smtClean="0"/>
              <a:t>Transfer the picklist.</a:t>
            </a:r>
            <a:br>
              <a:rPr lang="en-US" baseline="0" dirty="0" smtClean="0"/>
            </a:br>
            <a:r>
              <a:rPr lang="en-US" b="1" baseline="0" dirty="0" smtClean="0"/>
              <a:t>Note: </a:t>
            </a:r>
            <a:r>
              <a:rPr lang="en-US" b="0" baseline="0" dirty="0" smtClean="0"/>
              <a:t> The Sequence number is required. Enter 1 for this exercise.</a:t>
            </a:r>
            <a:endParaRPr lang="en-US" baseline="0" dirty="0" smtClean="0"/>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Before backflushing transactions, check and record the inventory details of item 02308 at site 10-202.</a:t>
            </a:r>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Run Backflush Transaction to report production. Assume that the yield is 100%. Report 50 for all the operations.</a:t>
            </a:r>
          </a:p>
          <a:p>
            <a:pPr marL="182880" indent="-182880">
              <a:buFont typeface="+mj-lt"/>
              <a:buAutoNum type="arabicPeriod"/>
            </a:pPr>
            <a:r>
              <a:rPr lang="en-US" sz="1200" kern="1200" baseline="0" dirty="0" smtClean="0">
                <a:solidFill>
                  <a:schemeClr val="tx1"/>
                </a:solidFill>
                <a:latin typeface="Times New Roman" pitchFamily="18" charset="0"/>
                <a:ea typeface="+mn-ea"/>
                <a:cs typeface="+mn-cs"/>
              </a:rPr>
              <a:t>Check the inventory again to see the inventory change.</a:t>
            </a:r>
            <a:endParaRPr lang="en-US" baseline="0" dirty="0" smtClean="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E2E0664-71AB-4C68-A195-4E74A5101B46}"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A1F68B7D-4294-497D-919D-DE48EDFDB6AA}" type="slidenum">
              <a:rPr lang="en-US" smtClean="0"/>
              <a:pPr/>
              <a:t>95</a:t>
            </a:fld>
            <a:endParaRPr lang="en-US" dirty="0" smtClean="0"/>
          </a:p>
        </p:txBody>
      </p:sp>
      <p:sp>
        <p:nvSpPr>
          <p:cNvPr id="15462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462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96</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97</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98</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QS-PL-</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r>
              <a:rPr lang="en-US" dirty="0" smtClean="0"/>
              <a:t>QS-OR-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1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8229600" y="6638544"/>
            <a:ext cx="914400" cy="219456"/>
          </a:xfrm>
          <a:prstGeom prst="rect">
            <a:avLst/>
          </a:prstGeom>
        </p:spPr>
        <p:txBody>
          <a:bodyPr/>
          <a:lstStyle/>
          <a:p>
            <a:pPr>
              <a:defRPr/>
            </a:pPr>
            <a:r>
              <a:rPr lang="en-US" dirty="0" smtClean="0"/>
              <a:t>QS-SU-</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QS-PL-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13613" y="6619875"/>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QS-PL-</a:t>
            </a:r>
            <a:endParaRPr lang="en-US" dirty="0"/>
          </a:p>
        </p:txBody>
      </p:sp>
    </p:spTree>
  </p:cSld>
  <p:clrMap bg1="lt1" tx1="dk1" bg2="lt2" tx2="dk2" accent1="accent1" accent2="accent2" accent3="accent3" accent4="accent4" accent5="accent5" accent6="accent6" hlink="hlink" folHlink="folHlink"/>
  <p:sldLayoutIdLst>
    <p:sldLayoutId id="2147483697"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QS-PL-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1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comments" Target="../comments/comment11.xml"/><Relationship Id="rId2" Type="http://schemas.openxmlformats.org/officeDocument/2006/relationships/notesSlide" Target="../notesSlides/notesSlide28.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29.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31.xml"/><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4.xml"/><Relationship Id="rId2" Type="http://schemas.openxmlformats.org/officeDocument/2006/relationships/notesSlide" Target="../notesSlides/notesSlide32.xml"/><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comments" Target="../comments/comment15.xml"/><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4.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35.xml"/><Relationship Id="rId1" Type="http://schemas.openxmlformats.org/officeDocument/2006/relationships/slideLayout" Target="../slideLayouts/slideLayout16.xml"/></Relationships>
</file>

<file path=ppt/slides/_rels/slide36.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6.xml"/><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37.xml"/><Relationship Id="rId1" Type="http://schemas.openxmlformats.org/officeDocument/2006/relationships/slideLayout" Target="../slideLayouts/slideLayout16.xml"/></Relationships>
</file>

<file path=ppt/slides/_rels/slide38.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38.xml"/><Relationship Id="rId1" Type="http://schemas.openxmlformats.org/officeDocument/2006/relationships/slideLayout" Target="../slideLayouts/slideLayout16.xml"/><Relationship Id="rId4" Type="http://schemas.openxmlformats.org/officeDocument/2006/relationships/comments" Target="../comments/comment20.xml"/></Relationships>
</file>

<file path=ppt/slides/_rels/slide39.xml.rels><?xml version="1.0" encoding="UTF-8" standalone="yes"?>
<Relationships xmlns="http://schemas.openxmlformats.org/package/2006/relationships"><Relationship Id="rId3" Type="http://schemas.openxmlformats.org/officeDocument/2006/relationships/comments" Target="../comments/comment21.xml"/><Relationship Id="rId2" Type="http://schemas.openxmlformats.org/officeDocument/2006/relationships/notesSlide" Target="../notesSlides/notesSlide39.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40.xml"/><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3.xml"/><Relationship Id="rId1" Type="http://schemas.openxmlformats.org/officeDocument/2006/relationships/slideLayout" Target="../slideLayouts/slideLayout13.xml"/><Relationship Id="rId4" Type="http://schemas.openxmlformats.org/officeDocument/2006/relationships/comments" Target="../comments/comment23.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4.xml"/><Relationship Id="rId1" Type="http://schemas.openxmlformats.org/officeDocument/2006/relationships/slideLayout" Target="../slideLayouts/slideLayout16.xml"/><Relationship Id="rId4" Type="http://schemas.openxmlformats.org/officeDocument/2006/relationships/comments" Target="../comments/commen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comments" Target="../comments/comment25.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6.xml"/><Relationship Id="rId1" Type="http://schemas.openxmlformats.org/officeDocument/2006/relationships/slideLayout" Target="../slideLayouts/slideLayout13.xml"/><Relationship Id="rId4" Type="http://schemas.openxmlformats.org/officeDocument/2006/relationships/comments" Target="../comments/comment2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7.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8.xml"/><Relationship Id="rId1" Type="http://schemas.openxmlformats.org/officeDocument/2006/relationships/slideLayout" Target="../slideLayouts/slideLayout16.xml"/><Relationship Id="rId4" Type="http://schemas.openxmlformats.org/officeDocument/2006/relationships/comments" Target="../comments/comment27.xml"/></Relationships>
</file>

<file path=ppt/slides/_rels/slide4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16.xml"/><Relationship Id="rId4" Type="http://schemas.openxmlformats.org/officeDocument/2006/relationships/comments" Target="../comments/comment28.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comments" Target="../comments/comment3.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3.xml"/><Relationship Id="rId4" Type="http://schemas.openxmlformats.org/officeDocument/2006/relationships/comments" Target="../comments/comment29.xml"/></Relationships>
</file>

<file path=ppt/slides/_rels/slide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1.xml"/><Relationship Id="rId1" Type="http://schemas.openxmlformats.org/officeDocument/2006/relationships/slideLayout" Target="../slideLayouts/slideLayout13.xml"/><Relationship Id="rId4" Type="http://schemas.openxmlformats.org/officeDocument/2006/relationships/comments" Target="../comments/comment30.xml"/></Relationships>
</file>

<file path=ppt/slides/_rels/slide5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2.xml"/><Relationship Id="rId1" Type="http://schemas.openxmlformats.org/officeDocument/2006/relationships/slideLayout" Target="../slideLayouts/slideLayout16.xml"/><Relationship Id="rId4" Type="http://schemas.openxmlformats.org/officeDocument/2006/relationships/comments" Target="../comments/comment31.xml"/></Relationships>
</file>

<file path=ppt/slides/_rels/slide5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16.xml"/><Relationship Id="rId4" Type="http://schemas.openxmlformats.org/officeDocument/2006/relationships/comments" Target="../comments/comment32.xml"/></Relationships>
</file>

<file path=ppt/slides/_rels/slide54.xml.rels><?xml version="1.0" encoding="UTF-8" standalone="yes"?>
<Relationships xmlns="http://schemas.openxmlformats.org/package/2006/relationships"><Relationship Id="rId3" Type="http://schemas.openxmlformats.org/officeDocument/2006/relationships/comments" Target="../comments/comment33.xml"/><Relationship Id="rId2" Type="http://schemas.openxmlformats.org/officeDocument/2006/relationships/notesSlide" Target="../notesSlides/notesSlide54.xml"/><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55.xml"/><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6.xml"/><Relationship Id="rId1" Type="http://schemas.openxmlformats.org/officeDocument/2006/relationships/slideLayout" Target="../slideLayouts/slideLayout13.xml"/><Relationship Id="rId4" Type="http://schemas.openxmlformats.org/officeDocument/2006/relationships/comments" Target="../comments/comment35.xml"/></Relationships>
</file>

<file path=ppt/slides/_rels/slide5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comments" Target="../comments/comment36.xml"/><Relationship Id="rId4" Type="http://schemas.openxmlformats.org/officeDocument/2006/relationships/image" Target="../media/image24.png"/></Relationships>
</file>

<file path=ppt/slides/_rels/slide5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8.xml"/><Relationship Id="rId1" Type="http://schemas.openxmlformats.org/officeDocument/2006/relationships/slideLayout" Target="../slideLayouts/slideLayout13.xml"/><Relationship Id="rId4" Type="http://schemas.openxmlformats.org/officeDocument/2006/relationships/image" Target="../media/image26.png"/></Relationships>
</file>

<file path=ppt/slides/_rels/slide5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9.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6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0.xml"/><Relationship Id="rId1" Type="http://schemas.openxmlformats.org/officeDocument/2006/relationships/slideLayout" Target="../slideLayouts/slideLayout13.xml"/><Relationship Id="rId4" Type="http://schemas.openxmlformats.org/officeDocument/2006/relationships/comments" Target="../comments/comment37.xml"/></Relationships>
</file>

<file path=ppt/slides/_rels/slide6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1.xml"/><Relationship Id="rId1" Type="http://schemas.openxmlformats.org/officeDocument/2006/relationships/slideLayout" Target="../slideLayouts/slideLayout13.xml"/><Relationship Id="rId4" Type="http://schemas.openxmlformats.org/officeDocument/2006/relationships/image" Target="../media/image30.png"/></Relationships>
</file>

<file path=ppt/slides/_rels/slide6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comments" Target="../comments/comment38.xml"/></Relationships>
</file>

<file path=ppt/slides/_rels/slide6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3.xml"/><Relationship Id="rId1" Type="http://schemas.openxmlformats.org/officeDocument/2006/relationships/slideLayout" Target="../slideLayouts/slideLayout16.xml"/><Relationship Id="rId4" Type="http://schemas.openxmlformats.org/officeDocument/2006/relationships/comments" Target="../comments/comment39.xml"/></Relationships>
</file>

<file path=ppt/slides/_rels/slide6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64.xml"/><Relationship Id="rId1" Type="http://schemas.openxmlformats.org/officeDocument/2006/relationships/slideLayout" Target="../slideLayouts/slideLayout13.xml"/><Relationship Id="rId4" Type="http://schemas.openxmlformats.org/officeDocument/2006/relationships/comments" Target="../comments/comment40.xml"/></Relationships>
</file>

<file path=ppt/slides/_rels/slide6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5.xml"/><Relationship Id="rId1" Type="http://schemas.openxmlformats.org/officeDocument/2006/relationships/slideLayout" Target="../slideLayouts/slideLayout13.xml"/><Relationship Id="rId4" Type="http://schemas.openxmlformats.org/officeDocument/2006/relationships/comments" Target="../comments/comment41.xml"/></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66.xml"/><Relationship Id="rId1" Type="http://schemas.openxmlformats.org/officeDocument/2006/relationships/slideLayout" Target="../slideLayouts/slideLayout13.xml"/><Relationship Id="rId4" Type="http://schemas.openxmlformats.org/officeDocument/2006/relationships/comments" Target="../comments/comment4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7.xml"/><Relationship Id="rId1" Type="http://schemas.openxmlformats.org/officeDocument/2006/relationships/slideLayout" Target="../slideLayouts/slideLayout13.xml"/><Relationship Id="rId5" Type="http://schemas.openxmlformats.org/officeDocument/2006/relationships/comments" Target="../comments/comment43.xml"/><Relationship Id="rId4" Type="http://schemas.openxmlformats.org/officeDocument/2006/relationships/image" Target="../media/image36.png"/></Relationships>
</file>

<file path=ppt/slides/_rels/slide6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8.xml"/><Relationship Id="rId1" Type="http://schemas.openxmlformats.org/officeDocument/2006/relationships/slideLayout" Target="../slideLayouts/slideLayout16.xml"/><Relationship Id="rId4" Type="http://schemas.openxmlformats.org/officeDocument/2006/relationships/comments" Target="../comments/comment44.xml"/></Relationships>
</file>

<file path=ppt/slides/_rels/slide6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9.xml"/><Relationship Id="rId1" Type="http://schemas.openxmlformats.org/officeDocument/2006/relationships/slideLayout" Target="../slideLayouts/slideLayout16.xml"/><Relationship Id="rId4" Type="http://schemas.openxmlformats.org/officeDocument/2006/relationships/comments" Target="../comments/comment45.xml"/></Relationships>
</file>

<file path=ppt/slides/_rels/slide7.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7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0.xml"/><Relationship Id="rId1" Type="http://schemas.openxmlformats.org/officeDocument/2006/relationships/slideLayout" Target="../slideLayouts/slideLayout16.xml"/><Relationship Id="rId4" Type="http://schemas.openxmlformats.org/officeDocument/2006/relationships/comments" Target="../comments/comment46.xml"/></Relationships>
</file>

<file path=ppt/slides/_rels/slide7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71.xml"/><Relationship Id="rId1" Type="http://schemas.openxmlformats.org/officeDocument/2006/relationships/slideLayout" Target="../slideLayouts/slideLayout16.xml"/><Relationship Id="rId4" Type="http://schemas.openxmlformats.org/officeDocument/2006/relationships/comments" Target="../comments/comment47.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48.xml"/><Relationship Id="rId2" Type="http://schemas.openxmlformats.org/officeDocument/2006/relationships/notesSlide" Target="../notesSlides/notesSlide72.xml"/><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74.xml"/><Relationship Id="rId1" Type="http://schemas.openxmlformats.org/officeDocument/2006/relationships/slideLayout" Target="../slideLayouts/slideLayout16.xml"/></Relationships>
</file>

<file path=ppt/slides/_rels/slide75.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5.xml"/><Relationship Id="rId1" Type="http://schemas.openxmlformats.org/officeDocument/2006/relationships/slideLayout" Target="../slideLayouts/slideLayout16.xml"/><Relationship Id="rId4" Type="http://schemas.openxmlformats.org/officeDocument/2006/relationships/comments" Target="../comments/comment50.xml"/></Relationships>
</file>

<file path=ppt/slides/_rels/slide76.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6.xml"/><Relationship Id="rId1" Type="http://schemas.openxmlformats.org/officeDocument/2006/relationships/slideLayout" Target="../slideLayouts/slideLayout16.xml"/><Relationship Id="rId5" Type="http://schemas.openxmlformats.org/officeDocument/2006/relationships/comments" Target="../comments/comment51.xml"/><Relationship Id="rId4" Type="http://schemas.openxmlformats.org/officeDocument/2006/relationships/image" Target="../media/image42.emf"/></Relationships>
</file>

<file path=ppt/slides/_rels/slide77.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notesSlide" Target="../notesSlides/notesSlide77.xml"/><Relationship Id="rId1" Type="http://schemas.openxmlformats.org/officeDocument/2006/relationships/slideLayout" Target="../slideLayouts/slideLayout16.xml"/><Relationship Id="rId4" Type="http://schemas.openxmlformats.org/officeDocument/2006/relationships/comments" Target="../comments/comment52.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16.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16.xml"/><Relationship Id="rId1" Type="http://schemas.openxmlformats.org/officeDocument/2006/relationships/vmlDrawing" Target="../drawings/vmlDrawing2.vml"/><Relationship Id="rId6" Type="http://schemas.openxmlformats.org/officeDocument/2006/relationships/image" Target="../media/image46.emf"/><Relationship Id="rId5" Type="http://schemas.openxmlformats.org/officeDocument/2006/relationships/oleObject" Target="../embeddings/oleObject2.bin"/><Relationship Id="rId4" Type="http://schemas.openxmlformats.org/officeDocument/2006/relationships/image" Target="../media/image4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3.xml"/></Relationships>
</file>

<file path=ppt/slides/_rels/slide82.xml.rels><?xml version="1.0" encoding="UTF-8" standalone="yes"?>
<Relationships xmlns="http://schemas.openxmlformats.org/package/2006/relationships"><Relationship Id="rId3" Type="http://schemas.openxmlformats.org/officeDocument/2006/relationships/comments" Target="../comments/comment53.xml"/><Relationship Id="rId2" Type="http://schemas.openxmlformats.org/officeDocument/2006/relationships/notesSlide" Target="../notesSlides/notesSlide82.xml"/><Relationship Id="rId1" Type="http://schemas.openxmlformats.org/officeDocument/2006/relationships/slideLayout" Target="../slideLayouts/slideLayout13.xml"/></Relationships>
</file>

<file path=ppt/slides/_rels/slide8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83.xml"/><Relationship Id="rId1" Type="http://schemas.openxmlformats.org/officeDocument/2006/relationships/slideLayout" Target="../slideLayouts/slideLayout13.xml"/></Relationships>
</file>

<file path=ppt/slides/_rels/slide8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84.xml"/><Relationship Id="rId1" Type="http://schemas.openxmlformats.org/officeDocument/2006/relationships/slideLayout" Target="../slideLayouts/slideLayout13.xml"/></Relationships>
</file>

<file path=ppt/slides/_rels/slide85.xml.rels><?xml version="1.0" encoding="UTF-8" standalone="yes"?>
<Relationships xmlns="http://schemas.openxmlformats.org/package/2006/relationships"><Relationship Id="rId3" Type="http://schemas.openxmlformats.org/officeDocument/2006/relationships/comments" Target="../comments/comment54.xml"/><Relationship Id="rId2" Type="http://schemas.openxmlformats.org/officeDocument/2006/relationships/notesSlide" Target="../notesSlides/notesSlide85.xml"/><Relationship Id="rId1" Type="http://schemas.openxmlformats.org/officeDocument/2006/relationships/slideLayout" Target="../slideLayouts/slideLayout13.xml"/></Relationships>
</file>

<file path=ppt/slides/_rels/slide8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86.xml"/><Relationship Id="rId1" Type="http://schemas.openxmlformats.org/officeDocument/2006/relationships/slideLayout" Target="../slideLayouts/slideLayout16.xml"/><Relationship Id="rId4" Type="http://schemas.openxmlformats.org/officeDocument/2006/relationships/comments" Target="../comments/comment55.xml"/></Relationships>
</file>

<file path=ppt/slides/_rels/slide8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87.xml"/><Relationship Id="rId1" Type="http://schemas.openxmlformats.org/officeDocument/2006/relationships/slideLayout" Target="../slideLayouts/slideLayout16.xml"/><Relationship Id="rId6" Type="http://schemas.openxmlformats.org/officeDocument/2006/relationships/comments" Target="../comments/comment56.xml"/><Relationship Id="rId5" Type="http://schemas.openxmlformats.org/officeDocument/2006/relationships/image" Target="../media/image52.png"/><Relationship Id="rId4" Type="http://schemas.openxmlformats.org/officeDocument/2006/relationships/image" Target="../media/image51.png"/></Relationships>
</file>

<file path=ppt/slides/_rels/slide8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88.xml"/><Relationship Id="rId1" Type="http://schemas.openxmlformats.org/officeDocument/2006/relationships/slideLayout" Target="../slideLayouts/slideLayout16.xml"/><Relationship Id="rId5" Type="http://schemas.openxmlformats.org/officeDocument/2006/relationships/comments" Target="../comments/comment57.xml"/><Relationship Id="rId4" Type="http://schemas.openxmlformats.org/officeDocument/2006/relationships/image" Target="../media/image54.png"/></Relationships>
</file>

<file path=ppt/slides/_rels/slide8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89.xml"/><Relationship Id="rId1" Type="http://schemas.openxmlformats.org/officeDocument/2006/relationships/slideLayout" Target="../slideLayouts/slideLayout16.xml"/><Relationship Id="rId4" Type="http://schemas.openxmlformats.org/officeDocument/2006/relationships/comments" Target="../comments/comment5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9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90.xml"/><Relationship Id="rId1" Type="http://schemas.openxmlformats.org/officeDocument/2006/relationships/slideLayout" Target="../slideLayouts/slideLayout16.xml"/><Relationship Id="rId4" Type="http://schemas.openxmlformats.org/officeDocument/2006/relationships/image" Target="../media/image57.png"/></Relationships>
</file>

<file path=ppt/slides/_rels/slide9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91.xml"/><Relationship Id="rId1" Type="http://schemas.openxmlformats.org/officeDocument/2006/relationships/slideLayout" Target="../slideLayouts/slideLayout16.xml"/><Relationship Id="rId4" Type="http://schemas.openxmlformats.org/officeDocument/2006/relationships/comments" Target="../comments/comment59.xml"/></Relationships>
</file>

<file path=ppt/slides/_rels/slide92.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92.xml"/><Relationship Id="rId1" Type="http://schemas.openxmlformats.org/officeDocument/2006/relationships/slideLayout" Target="../slideLayouts/slideLayout16.xml"/><Relationship Id="rId4" Type="http://schemas.openxmlformats.org/officeDocument/2006/relationships/comments" Target="../comments/comment60.xml"/></Relationships>
</file>

<file path=ppt/slides/_rels/slide9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3.xml"/><Relationship Id="rId1" Type="http://schemas.openxmlformats.org/officeDocument/2006/relationships/slideLayout" Target="../slideLayouts/slideLayout16.xml"/><Relationship Id="rId4" Type="http://schemas.openxmlformats.org/officeDocument/2006/relationships/comments" Target="../comments/comment61.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94.xml"/><Relationship Id="rId1" Type="http://schemas.openxmlformats.org/officeDocument/2006/relationships/slideLayout" Target="../slideLayouts/slideLayout13.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461665"/>
          </a:xfrm>
          <a:prstGeom prst="rect">
            <a:avLst/>
          </a:prstGeom>
          <a:noFill/>
        </p:spPr>
        <p:txBody>
          <a:bodyPr wrap="square" rtlCol="0">
            <a:spAutoFit/>
          </a:bodyPr>
          <a:lstStyle/>
          <a:p>
            <a:r>
              <a:rPr lang="en-US" altLang="zh-CN" sz="2400" dirty="0" smtClean="0">
                <a:solidFill>
                  <a:srgbClr val="0070C0"/>
                </a:solidFill>
                <a:latin typeface="+mj-lt"/>
              </a:rPr>
              <a:t>Plan-to-Perform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b="1" dirty="0" smtClean="0">
                <a:solidFill>
                  <a:srgbClr val="0070C0"/>
                </a:solidFill>
              </a:rPr>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US" dirty="0" smtClean="0"/>
              <a:t>QS-PL-</a:t>
            </a:r>
            <a:endParaRPr lang="en-US" dirty="0"/>
          </a:p>
        </p:txBody>
      </p:sp>
      <p:sp>
        <p:nvSpPr>
          <p:cNvPr id="3" name="Title 24"/>
          <p:cNvSpPr txBox="1">
            <a:spLocks/>
          </p:cNvSpPr>
          <p:nvPr/>
        </p:nvSpPr>
        <p:spPr>
          <a:xfrm>
            <a:off x="447040" y="182563"/>
            <a:ext cx="7782560" cy="717550"/>
          </a:xfrm>
          <a:prstGeom prst="rect">
            <a:avLst/>
          </a:prstGeom>
        </p:spPr>
        <p:txBody>
          <a:bodyPr vert="horz" lIns="91440" tIns="45720" rIns="91440" bIns="45720" rtlCol="0" anchor="ctr">
            <a:normAutofit/>
          </a:bodyPr>
          <a:lstStyle/>
          <a:p>
            <a:pPr lvl="0" defTabSz="457200" fontAlgn="auto">
              <a:spcAft>
                <a:spcPts val="0"/>
              </a:spcAft>
            </a:pPr>
            <a:r>
              <a:rPr lang="en-US" dirty="0" smtClean="0">
                <a:latin typeface="+mj-lt"/>
              </a:rPr>
              <a:t>Answers to 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mj-lt"/>
              <a:ea typeface="+mj-ea"/>
              <a:cs typeface="Century Gothic"/>
            </a:endParaRPr>
          </a:p>
        </p:txBody>
      </p:sp>
      <p:graphicFrame>
        <p:nvGraphicFramePr>
          <p:cNvPr id="4" name="Table 3"/>
          <p:cNvGraphicFramePr>
            <a:graphicFrameLocks noGrp="1"/>
          </p:cNvGraphicFramePr>
          <p:nvPr/>
        </p:nvGraphicFramePr>
        <p:xfrm>
          <a:off x="215900" y="1503680"/>
          <a:ext cx="8724900" cy="4876802"/>
        </p:xfrm>
        <a:graphic>
          <a:graphicData uri="http://schemas.openxmlformats.org/drawingml/2006/table">
            <a:tbl>
              <a:tblPr firstRow="1" bandRow="1">
                <a:tableStyleId>{5C22544A-7EE6-4342-B048-85BDC9FD1C3A}</a:tableStyleId>
              </a:tblPr>
              <a:tblGrid>
                <a:gridCol w="1993900"/>
                <a:gridCol w="673100"/>
                <a:gridCol w="495300"/>
                <a:gridCol w="711200"/>
                <a:gridCol w="635000"/>
                <a:gridCol w="762000"/>
                <a:gridCol w="660400"/>
                <a:gridCol w="850900"/>
                <a:gridCol w="635000"/>
                <a:gridCol w="635000"/>
                <a:gridCol w="673100"/>
              </a:tblGrid>
              <a:tr h="696686">
                <a:tc>
                  <a:txBody>
                    <a:bodyPr/>
                    <a:lstStyle/>
                    <a:p>
                      <a:pPr algn="l"/>
                      <a:r>
                        <a:rPr lang="en-US" dirty="0" smtClean="0"/>
                        <a:t>   Period</a:t>
                      </a:r>
                      <a:endParaRPr lang="en-US" dirty="0"/>
                    </a:p>
                  </a:txBody>
                  <a:tcPr marL="0" marR="0" marT="0" marB="0" anchor="ctr">
                    <a:solidFill>
                      <a:srgbClr val="00B0F0"/>
                    </a:solidFill>
                  </a:tcPr>
                </a:tc>
                <a:tc>
                  <a:txBody>
                    <a:bodyPr/>
                    <a:lstStyle/>
                    <a:p>
                      <a:pPr algn="ctr"/>
                      <a:r>
                        <a:rPr lang="en-US" dirty="0" smtClean="0"/>
                        <a:t>1</a:t>
                      </a:r>
                      <a:endParaRPr lang="en-US" dirty="0"/>
                    </a:p>
                  </a:txBody>
                  <a:tcPr marL="0" marR="0" marT="0" marB="0" anchor="ctr">
                    <a:solidFill>
                      <a:srgbClr val="00B0F0"/>
                    </a:solidFill>
                  </a:tcPr>
                </a:tc>
                <a:tc>
                  <a:txBody>
                    <a:bodyPr/>
                    <a:lstStyle/>
                    <a:p>
                      <a:pPr algn="ctr"/>
                      <a:r>
                        <a:rPr lang="en-US" dirty="0" smtClean="0"/>
                        <a:t>2</a:t>
                      </a:r>
                      <a:endParaRPr lang="en-US" dirty="0"/>
                    </a:p>
                  </a:txBody>
                  <a:tcPr marL="0" marR="0" marT="0" marB="0" anchor="ctr">
                    <a:solidFill>
                      <a:srgbClr val="00B0F0"/>
                    </a:solidFill>
                  </a:tcPr>
                </a:tc>
                <a:tc>
                  <a:txBody>
                    <a:bodyPr/>
                    <a:lstStyle/>
                    <a:p>
                      <a:pPr algn="ctr"/>
                      <a:r>
                        <a:rPr lang="en-US" dirty="0" smtClean="0"/>
                        <a:t>3</a:t>
                      </a:r>
                      <a:endParaRPr lang="en-US" dirty="0"/>
                    </a:p>
                  </a:txBody>
                  <a:tcPr marL="0" marR="0" marT="0" marB="0" anchor="ctr">
                    <a:solidFill>
                      <a:srgbClr val="00B0F0"/>
                    </a:solidFill>
                  </a:tcPr>
                </a:tc>
                <a:tc>
                  <a:txBody>
                    <a:bodyPr/>
                    <a:lstStyle/>
                    <a:p>
                      <a:pPr algn="ctr"/>
                      <a:r>
                        <a:rPr lang="en-US" dirty="0" smtClean="0"/>
                        <a:t>4</a:t>
                      </a:r>
                      <a:endParaRPr lang="en-US" dirty="0"/>
                    </a:p>
                  </a:txBody>
                  <a:tcPr marL="0" marR="0" marT="0" marB="0" anchor="ctr">
                    <a:solidFill>
                      <a:srgbClr val="00B0F0"/>
                    </a:solidFill>
                  </a:tcPr>
                </a:tc>
                <a:tc>
                  <a:txBody>
                    <a:bodyPr/>
                    <a:lstStyle/>
                    <a:p>
                      <a:pPr algn="ctr"/>
                      <a:r>
                        <a:rPr lang="en-US" dirty="0" smtClean="0"/>
                        <a:t>5</a:t>
                      </a:r>
                      <a:endParaRPr lang="en-US" dirty="0"/>
                    </a:p>
                  </a:txBody>
                  <a:tcPr marL="0" marR="0" marT="0" marB="0" anchor="ctr">
                    <a:solidFill>
                      <a:srgbClr val="00B0F0"/>
                    </a:solidFill>
                  </a:tcPr>
                </a:tc>
                <a:tc>
                  <a:txBody>
                    <a:bodyPr/>
                    <a:lstStyle/>
                    <a:p>
                      <a:pPr algn="ctr"/>
                      <a:r>
                        <a:rPr lang="en-US" dirty="0" smtClean="0"/>
                        <a:t>6</a:t>
                      </a:r>
                      <a:endParaRPr lang="en-US" dirty="0"/>
                    </a:p>
                  </a:txBody>
                  <a:tcPr marL="0" marR="0" marT="0" marB="0" anchor="ctr">
                    <a:solidFill>
                      <a:srgbClr val="00B0F0"/>
                    </a:solidFill>
                  </a:tcPr>
                </a:tc>
                <a:tc>
                  <a:txBody>
                    <a:bodyPr/>
                    <a:lstStyle/>
                    <a:p>
                      <a:pPr algn="ctr"/>
                      <a:r>
                        <a:rPr lang="en-US" dirty="0" smtClean="0"/>
                        <a:t>7</a:t>
                      </a:r>
                      <a:endParaRPr lang="en-US" dirty="0"/>
                    </a:p>
                  </a:txBody>
                  <a:tcPr marL="0" marR="0" marT="0" marB="0" anchor="ctr">
                    <a:solidFill>
                      <a:srgbClr val="00B0F0"/>
                    </a:solidFill>
                  </a:tcPr>
                </a:tc>
                <a:tc>
                  <a:txBody>
                    <a:bodyPr/>
                    <a:lstStyle/>
                    <a:p>
                      <a:pPr algn="ctr"/>
                      <a:r>
                        <a:rPr lang="en-US" dirty="0" smtClean="0"/>
                        <a:t>8</a:t>
                      </a:r>
                      <a:endParaRPr lang="en-US" dirty="0"/>
                    </a:p>
                  </a:txBody>
                  <a:tcPr marL="0" marR="0" marT="0" marB="0" anchor="ctr">
                    <a:solidFill>
                      <a:srgbClr val="00B0F0"/>
                    </a:solidFill>
                  </a:tcPr>
                </a:tc>
                <a:tc>
                  <a:txBody>
                    <a:bodyPr/>
                    <a:lstStyle/>
                    <a:p>
                      <a:pPr algn="ctr"/>
                      <a:r>
                        <a:rPr lang="en-US" dirty="0" smtClean="0"/>
                        <a:t>9</a:t>
                      </a:r>
                      <a:endParaRPr lang="en-US" dirty="0"/>
                    </a:p>
                  </a:txBody>
                  <a:tcPr marL="0" marR="0" marT="0" marB="0" anchor="ctr">
                    <a:solidFill>
                      <a:srgbClr val="00B0F0"/>
                    </a:solidFill>
                  </a:tcPr>
                </a:tc>
                <a:tc>
                  <a:txBody>
                    <a:bodyPr/>
                    <a:lstStyle/>
                    <a:p>
                      <a:pPr algn="ctr"/>
                      <a:r>
                        <a:rPr lang="en-US" dirty="0" smtClean="0"/>
                        <a:t>10</a:t>
                      </a:r>
                      <a:endParaRPr lang="en-US" dirty="0"/>
                    </a:p>
                  </a:txBody>
                  <a:tcPr marL="0" marR="0" marT="0" marB="0" anchor="ctr">
                    <a:solidFill>
                      <a:srgbClr val="00B0F0"/>
                    </a:solidFill>
                  </a:tcPr>
                </a:tc>
              </a:tr>
              <a:tr h="696686">
                <a:tc>
                  <a:txBody>
                    <a:bodyPr/>
                    <a:lstStyle/>
                    <a:p>
                      <a:r>
                        <a:rPr lang="en-US" b="1" dirty="0" smtClean="0">
                          <a:solidFill>
                            <a:schemeClr val="bg1"/>
                          </a:solidFill>
                        </a:rPr>
                        <a:t>   Demand</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r>
              <a:tr h="696686">
                <a:tc>
                  <a:txBody>
                    <a:bodyPr/>
                    <a:lstStyle/>
                    <a:p>
                      <a:r>
                        <a:rPr lang="en-US" dirty="0" smtClean="0"/>
                        <a:t>   LFL</a:t>
                      </a:r>
                      <a:endParaRPr lang="en-US" dirty="0"/>
                    </a:p>
                  </a:txBody>
                  <a:tcPr marL="0" marR="0" marT="0" marB="0" anchor="ctr"/>
                </a:tc>
                <a:tc>
                  <a:txBody>
                    <a:bodyPr/>
                    <a:lstStyle/>
                    <a:p>
                      <a:pPr algn="ctr"/>
                      <a:r>
                        <a:rPr lang="en-US" b="1" dirty="0" smtClean="0"/>
                        <a:t>25</a:t>
                      </a:r>
                      <a:endParaRPr lang="en-US" b="1"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20</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25</a:t>
                      </a:r>
                      <a:endParaRPr lang="en-US"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30</a:t>
                      </a:r>
                      <a:endParaRPr lang="en-US" dirty="0"/>
                    </a:p>
                  </a:txBody>
                  <a:tcPr marL="0" marR="0" marT="0" marB="0" anchor="ctr"/>
                </a:tc>
                <a:tc>
                  <a:txBody>
                    <a:bodyPr/>
                    <a:lstStyle/>
                    <a:p>
                      <a:pPr algn="ctr"/>
                      <a:r>
                        <a:rPr lang="en-US" dirty="0" smtClean="0"/>
                        <a:t>25</a:t>
                      </a:r>
                      <a:endParaRPr lang="en-US" dirty="0"/>
                    </a:p>
                  </a:txBody>
                  <a:tcPr marL="0" marR="0" marT="0" marB="0" anchor="ctr"/>
                </a:tc>
              </a:tr>
              <a:tr h="696686">
                <a:tc>
                  <a:txBody>
                    <a:bodyPr/>
                    <a:lstStyle/>
                    <a:p>
                      <a:r>
                        <a:rPr lang="en-US" dirty="0" smtClean="0"/>
                        <a:t>   FOQ=35</a:t>
                      </a:r>
                      <a:endParaRPr lang="en-US" dirty="0"/>
                    </a:p>
                  </a:txBody>
                  <a:tcPr marL="0" marR="0" marT="0" marB="0" anchor="ctr"/>
                </a:tc>
                <a:tc>
                  <a:txBody>
                    <a:bodyPr/>
                    <a:lstStyle/>
                    <a:p>
                      <a:pPr algn="ctr"/>
                      <a:r>
                        <a:rPr lang="en-US" b="0" dirty="0" smtClean="0"/>
                        <a:t>35</a:t>
                      </a:r>
                      <a:endParaRPr lang="en-US" b="0"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35</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a:t>
                      </a:r>
                    </a:p>
                    <a:p>
                      <a:r>
                        <a:rPr lang="en-US" dirty="0" smtClean="0"/>
                        <a:t>   2 periods</a:t>
                      </a:r>
                      <a:endParaRPr lang="en-US" dirty="0"/>
                    </a:p>
                  </a:txBody>
                  <a:tcPr marL="0" marR="0" marT="0" marB="0" anchor="ctr"/>
                </a:tc>
                <a:tc>
                  <a:txBody>
                    <a:bodyPr/>
                    <a:lstStyle/>
                    <a:p>
                      <a:pPr algn="ctr"/>
                      <a:r>
                        <a:rPr lang="en-US" b="1" dirty="0" smtClean="0"/>
                        <a:t>55</a:t>
                      </a:r>
                      <a:endParaRPr lang="en-US" b="1"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55</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POQ-2 periods</a:t>
                      </a:r>
                    </a:p>
                    <a:p>
                      <a:r>
                        <a:rPr lang="en-US" dirty="0" smtClean="0"/>
                        <a:t>   Min. Qty. = 60</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60</a:t>
                      </a:r>
                      <a:endParaRPr lang="en-US" dirty="0"/>
                    </a:p>
                  </a:txBody>
                  <a:tcPr marL="0" marR="0" marT="0" marB="0" anchor="ctr"/>
                </a:tc>
                <a:tc>
                  <a:txBody>
                    <a:bodyPr/>
                    <a:lstStyle/>
                    <a:p>
                      <a:pPr algn="ctr"/>
                      <a:r>
                        <a:rPr lang="en-US" dirty="0" smtClean="0"/>
                        <a:t>---</a:t>
                      </a:r>
                      <a:endParaRPr lang="en-US" dirty="0"/>
                    </a:p>
                  </a:txBody>
                  <a:tcPr marL="0" marR="0" marT="0" marB="0" anchor="ctr"/>
                </a:tc>
              </a:tr>
              <a:tr h="696686">
                <a:tc>
                  <a:txBody>
                    <a:bodyPr/>
                    <a:lstStyle/>
                    <a:p>
                      <a:r>
                        <a:rPr lang="en-US" dirty="0" smtClean="0"/>
                        <a:t>   POQ-2 periods</a:t>
                      </a:r>
                    </a:p>
                    <a:p>
                      <a:r>
                        <a:rPr lang="en-US" dirty="0" smtClean="0"/>
                        <a:t>   Multi. Qty. = 25</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50</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75</a:t>
                      </a:r>
                      <a:endParaRPr lang="en-US" dirty="0"/>
                    </a:p>
                  </a:txBody>
                  <a:tcPr marL="0" marR="0" marT="0" marB="0" anchor="ctr"/>
                </a:tc>
                <a:tc>
                  <a:txBody>
                    <a:bodyPr/>
                    <a:lstStyle/>
                    <a:p>
                      <a:pPr algn="ctr"/>
                      <a:r>
                        <a:rPr lang="en-US" dirty="0" smtClean="0"/>
                        <a:t>---</a:t>
                      </a:r>
                      <a:endParaRPr lang="en-US" dirty="0"/>
                    </a:p>
                  </a:txBody>
                  <a:tcPr marL="0" marR="0" marT="0" marB="0" anchor="ctr"/>
                </a:tc>
                <a:tc>
                  <a:txBody>
                    <a:bodyPr/>
                    <a:lstStyle/>
                    <a:p>
                      <a:pPr algn="ctr"/>
                      <a:r>
                        <a:rPr lang="en-US" dirty="0" smtClean="0"/>
                        <a:t>25</a:t>
                      </a:r>
                      <a:endParaRPr lang="en-US" dirty="0"/>
                    </a:p>
                  </a:txBody>
                  <a:tcPr marL="0" marR="0" marT="0" marB="0" anchor="ctr"/>
                </a:tc>
              </a:tr>
            </a:tbl>
          </a:graphicData>
        </a:graphic>
      </p:graphicFrame>
      <p:sp>
        <p:nvSpPr>
          <p:cNvPr id="5" name="Title 24"/>
          <p:cNvSpPr txBox="1">
            <a:spLocks/>
          </p:cNvSpPr>
          <p:nvPr/>
        </p:nvSpPr>
        <p:spPr>
          <a:xfrm>
            <a:off x="396240" y="944881"/>
            <a:ext cx="8229600" cy="548639"/>
          </a:xfrm>
          <a:prstGeom prst="rect">
            <a:avLst/>
          </a:prstGeom>
        </p:spPr>
        <p:txBody>
          <a:bodyPr vert="horz" lIns="91440" tIns="45720" rIns="91440" bIns="45720" rtlCol="0" anchor="ctr">
            <a:normAutofit/>
          </a:bodyPr>
          <a:lstStyle/>
          <a:p>
            <a:pPr marL="457200" marR="0" lvl="0" indent="-457200" algn="l" defTabSz="457200" rtl="0" eaLnBrk="1" fontAlgn="auto" latinLnBrk="0" hangingPunct="1">
              <a:lnSpc>
                <a:spcPct val="100000"/>
              </a:lnSpc>
              <a:spcBef>
                <a:spcPct val="0"/>
              </a:spcBef>
              <a:spcAft>
                <a:spcPts val="0"/>
              </a:spcAft>
              <a:buClrTx/>
              <a:buSzTx/>
              <a:buFont typeface="+mj-lt"/>
              <a:buAutoNum type="arabicPeriod"/>
              <a:tabLst/>
              <a:defRPr/>
            </a:pPr>
            <a:r>
              <a:rPr kumimoji="0" lang="en-US" sz="2400" b="0" i="0" u="none" strike="noStrike" kern="1200" cap="none" spc="0" normalizeH="0" baseline="0" noProof="0" dirty="0" smtClean="0">
                <a:ln>
                  <a:noFill/>
                </a:ln>
                <a:solidFill>
                  <a:schemeClr val="tx2">
                    <a:lumMod val="75000"/>
                    <a:lumOff val="25000"/>
                  </a:schemeClr>
                </a:solidFill>
                <a:effectLst/>
                <a:uLnTx/>
                <a:uFillTx/>
                <a:latin typeface="Century Gothic"/>
                <a:ea typeface="+mj-ea"/>
                <a:cs typeface="Century Gothic"/>
              </a:rPr>
              <a:t>Answers to Order Policy and Modifier Exercise</a:t>
            </a:r>
            <a:endParaRPr kumimoji="0" lang="en-US" sz="2400" b="0" i="0" u="none" strike="noStrike" kern="1200" cap="none" spc="0" normalizeH="0" baseline="0" noProof="0" dirty="0">
              <a:ln>
                <a:noFill/>
              </a:ln>
              <a:solidFill>
                <a:schemeClr val="tx2">
                  <a:lumMod val="75000"/>
                  <a:lumOff val="25000"/>
                </a:schemeClr>
              </a:solidFill>
              <a:effectLst/>
              <a:uLnTx/>
              <a:uFillTx/>
              <a:latin typeface="Century Gothic"/>
              <a:ea typeface="+mj-ea"/>
              <a:cs typeface="Century Gothic"/>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lvl="0" defTabSz="457200" fontAlgn="auto">
              <a:spcAft>
                <a:spcPts val="0"/>
              </a:spcAft>
              <a:defRPr/>
            </a:pPr>
            <a:r>
              <a:rPr lang="en-US" dirty="0" smtClean="0">
                <a:latin typeface="+mj-lt"/>
              </a:rPr>
              <a:t>Answers to 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mj-lt"/>
              <a:ea typeface="+mj-ea"/>
              <a:cs typeface="Century Gothic"/>
            </a:endParaRPr>
          </a:p>
        </p:txBody>
      </p:sp>
      <p:sp>
        <p:nvSpPr>
          <p:cNvPr id="5" name="Content Placeholder 2"/>
          <p:cNvSpPr txBox="1">
            <a:spLocks/>
          </p:cNvSpPr>
          <p:nvPr/>
        </p:nvSpPr>
        <p:spPr>
          <a:xfrm>
            <a:off x="1087120" y="1046481"/>
            <a:ext cx="7599680" cy="5303520"/>
          </a:xfrm>
          <a:prstGeom prst="rect">
            <a:avLst/>
          </a:prstGeom>
        </p:spPr>
        <p:txBody>
          <a:bodyPr vert="horz" lIns="91440" tIns="45720" rIns="91440" bIns="45720" rtlCol="0">
            <a:normAutofit/>
          </a:bodyPr>
          <a:lstStyle/>
          <a:p>
            <a:pPr marL="514350" lvl="0" indent="-514350" defTabSz="457200" fontAlgn="auto">
              <a:spcBef>
                <a:spcPct val="20000"/>
              </a:spcBef>
              <a:spcAft>
                <a:spcPts val="0"/>
              </a:spcAft>
              <a:buClr>
                <a:srgbClr val="F79646"/>
              </a:buClr>
              <a:buFont typeface="+mj-lt"/>
              <a:buAutoNum type="arabicPeriod" startAt="2"/>
            </a:pPr>
            <a:r>
              <a:rPr lang="en-US" sz="2800" b="0" dirty="0" smtClean="0">
                <a:solidFill>
                  <a:srgbClr val="141414">
                    <a:lumMod val="75000"/>
                    <a:lumOff val="25000"/>
                  </a:srgbClr>
                </a:solidFill>
                <a:latin typeface="Century Gothic"/>
              </a:rPr>
              <a:t>c</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d</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b</a:t>
            </a:r>
          </a:p>
          <a:p>
            <a:pPr marL="514350" lvl="0" indent="-514350" defTabSz="457200" fontAlgn="auto">
              <a:spcBef>
                <a:spcPct val="20000"/>
              </a:spcBef>
              <a:spcAft>
                <a:spcPts val="0"/>
              </a:spcAft>
              <a:buClr>
                <a:srgbClr val="F79646"/>
              </a:buClr>
              <a:buFont typeface="Arial"/>
              <a:buAutoNum type="arabicPeriod" startAt="2"/>
            </a:pPr>
            <a:r>
              <a:rPr lang="en-US" sz="2800" b="0" dirty="0" smtClean="0">
                <a:solidFill>
                  <a:srgbClr val="141414">
                    <a:lumMod val="75000"/>
                    <a:lumOff val="25000"/>
                  </a:srgbClr>
                </a:solidFill>
                <a:latin typeface="Century Gothic"/>
              </a:rPr>
              <a:t>c</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normAutofit/>
          </a:bodyPr>
          <a:lstStyle/>
          <a:p>
            <a:r>
              <a:rPr lang="en-US" dirty="0" smtClean="0"/>
              <a:t>Production Planning</a:t>
            </a:r>
            <a:endParaRPr lang="en-US" dirty="0"/>
          </a:p>
        </p:txBody>
      </p:sp>
      <p:grpSp>
        <p:nvGrpSpPr>
          <p:cNvPr id="2" name="Group 20"/>
          <p:cNvGrpSpPr>
            <a:grpSpLocks/>
          </p:cNvGrpSpPr>
          <p:nvPr/>
        </p:nvGrpSpPr>
        <p:grpSpPr bwMode="auto">
          <a:xfrm>
            <a:off x="1053101" y="2921392"/>
            <a:ext cx="7023100" cy="1096963"/>
            <a:chOff x="699" y="676"/>
            <a:chExt cx="4424" cy="691"/>
          </a:xfrm>
        </p:grpSpPr>
        <p:cxnSp>
          <p:nvCxnSpPr>
            <p:cNvPr id="8197" name="AutoShape 10"/>
            <p:cNvCxnSpPr>
              <a:cxnSpLocks noChangeShapeType="1"/>
              <a:endCxn id="515083" idx="1"/>
            </p:cNvCxnSpPr>
            <p:nvPr/>
          </p:nvCxnSpPr>
          <p:spPr bwMode="auto">
            <a:xfrm>
              <a:off x="1808" y="1023"/>
              <a:ext cx="358" cy="0"/>
            </a:xfrm>
            <a:prstGeom prst="straightConnector1">
              <a:avLst/>
            </a:prstGeom>
            <a:noFill/>
            <a:ln w="38100">
              <a:solidFill>
                <a:schemeClr val="tx1">
                  <a:lumMod val="75000"/>
                  <a:lumOff val="25000"/>
                </a:schemeClr>
              </a:solidFill>
              <a:round/>
              <a:headEnd/>
              <a:tailEnd type="triangle" w="med" len="med"/>
            </a:ln>
          </p:spPr>
        </p:cxnSp>
        <p:sp>
          <p:nvSpPr>
            <p:cNvPr id="515083" name="Rectangle 11"/>
            <p:cNvSpPr>
              <a:spLocks noChangeArrowheads="1"/>
            </p:cNvSpPr>
            <p:nvPr/>
          </p:nvSpPr>
          <p:spPr bwMode="auto">
            <a:xfrm>
              <a:off x="2166" y="720"/>
              <a:ext cx="1102" cy="606"/>
            </a:xfrm>
            <a:prstGeom prst="rect">
              <a:avLst/>
            </a:prstGeom>
            <a:solidFill>
              <a:schemeClr val="accent5">
                <a:lumMod val="25000"/>
                <a:lumOff val="75000"/>
              </a:schemeClr>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8199" name="Text Box 12"/>
            <p:cNvSpPr txBox="1">
              <a:spLocks noChangeArrowheads="1"/>
            </p:cNvSpPr>
            <p:nvPr/>
          </p:nvSpPr>
          <p:spPr bwMode="auto">
            <a:xfrm>
              <a:off x="2223" y="852"/>
              <a:ext cx="995" cy="346"/>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End-Item Forecasts</a:t>
              </a:r>
            </a:p>
          </p:txBody>
        </p:sp>
        <p:cxnSp>
          <p:nvCxnSpPr>
            <p:cNvPr id="8200" name="AutoShape 14"/>
            <p:cNvCxnSpPr>
              <a:cxnSpLocks noChangeShapeType="1"/>
              <a:stCxn id="515083" idx="3"/>
              <a:endCxn id="515091" idx="1"/>
            </p:cNvCxnSpPr>
            <p:nvPr/>
          </p:nvCxnSpPr>
          <p:spPr bwMode="auto">
            <a:xfrm flipV="1">
              <a:off x="3268" y="1022"/>
              <a:ext cx="413" cy="1"/>
            </a:xfrm>
            <a:prstGeom prst="straightConnector1">
              <a:avLst/>
            </a:prstGeom>
            <a:noFill/>
            <a:ln w="38100">
              <a:solidFill>
                <a:schemeClr val="tx1">
                  <a:lumMod val="75000"/>
                  <a:lumOff val="25000"/>
                </a:schemeClr>
              </a:solidFill>
              <a:round/>
              <a:headEnd/>
              <a:tailEnd type="triangle" w="med" len="med"/>
            </a:ln>
          </p:spPr>
        </p:cxnSp>
        <p:sp>
          <p:nvSpPr>
            <p:cNvPr id="515089" name="Rectangle 17"/>
            <p:cNvSpPr>
              <a:spLocks noChangeArrowheads="1"/>
            </p:cNvSpPr>
            <p:nvPr/>
          </p:nvSpPr>
          <p:spPr bwMode="auto">
            <a:xfrm>
              <a:off x="699" y="720"/>
              <a:ext cx="1102" cy="606"/>
            </a:xfrm>
            <a:prstGeom prst="rect">
              <a:avLst/>
            </a:prstGeom>
            <a:gradFill>
              <a:gsLst>
                <a:gs pos="0">
                  <a:srgbClr val="8488C4"/>
                </a:gs>
                <a:gs pos="53000">
                  <a:srgbClr val="D4DEFF"/>
                </a:gs>
                <a:gs pos="83000">
                  <a:srgbClr val="D4DEFF"/>
                </a:gs>
                <a:gs pos="100000">
                  <a:srgbClr val="96AB94"/>
                </a:gs>
              </a:gsLst>
              <a:lin ang="5400000" scaled="0"/>
            </a:gra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8202" name="Text Box 18"/>
            <p:cNvSpPr txBox="1">
              <a:spLocks noChangeArrowheads="1"/>
            </p:cNvSpPr>
            <p:nvPr/>
          </p:nvSpPr>
          <p:spPr bwMode="auto">
            <a:xfrm>
              <a:off x="756" y="852"/>
              <a:ext cx="995" cy="346"/>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Product Line Plans</a:t>
              </a:r>
            </a:p>
          </p:txBody>
        </p:sp>
        <p:sp>
          <p:nvSpPr>
            <p:cNvPr id="515091" name="Rectangle 19"/>
            <p:cNvSpPr>
              <a:spLocks noChangeArrowheads="1"/>
            </p:cNvSpPr>
            <p:nvPr/>
          </p:nvSpPr>
          <p:spPr bwMode="auto">
            <a:xfrm>
              <a:off x="3681" y="676"/>
              <a:ext cx="1442" cy="691"/>
            </a:xfrm>
            <a:prstGeom prst="rect">
              <a:avLst/>
            </a:prstGeom>
            <a:solidFill>
              <a:schemeClr val="accent5">
                <a:lumMod val="25000"/>
                <a:lumOff val="75000"/>
              </a:schemeClr>
            </a:soli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600" dirty="0">
                  <a:latin typeface="+mj-lt"/>
                </a:rPr>
                <a:t>Master Production </a:t>
              </a:r>
              <a:br>
                <a:rPr lang="en-US" sz="1600" dirty="0">
                  <a:latin typeface="+mj-lt"/>
                </a:rPr>
              </a:br>
              <a:r>
                <a:rPr lang="en-US" sz="1600" dirty="0">
                  <a:latin typeface="+mj-lt"/>
                </a:rPr>
                <a:t>Schedule</a:t>
              </a:r>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b="1" dirty="0" smtClean="0">
                <a:solidFill>
                  <a:srgbClr val="0070C0"/>
                </a:solidFill>
              </a:rPr>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End-Item Planning</a:t>
            </a:r>
            <a:endParaRPr lang="en-US" dirty="0"/>
          </a:p>
        </p:txBody>
      </p:sp>
      <p:sp>
        <p:nvSpPr>
          <p:cNvPr id="500740" name="Rectangle 4"/>
          <p:cNvSpPr>
            <a:spLocks noChangeArrowheads="1"/>
          </p:cNvSpPr>
          <p:nvPr/>
        </p:nvSpPr>
        <p:spPr bwMode="auto">
          <a:xfrm>
            <a:off x="3425825" y="3041650"/>
            <a:ext cx="2289175"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600" b="0" dirty="0">
                <a:latin typeface="+mj-lt"/>
              </a:rPr>
              <a:t>Master Production </a:t>
            </a:r>
            <a:br>
              <a:rPr lang="en-US" sz="1600" b="0" dirty="0">
                <a:latin typeface="+mj-lt"/>
              </a:rPr>
            </a:br>
            <a:r>
              <a:rPr lang="en-US" sz="1600" b="0" dirty="0">
                <a:latin typeface="+mj-lt"/>
              </a:rPr>
              <a:t>Schedule</a:t>
            </a:r>
          </a:p>
        </p:txBody>
      </p:sp>
      <p:sp>
        <p:nvSpPr>
          <p:cNvPr id="500744" name="Rectangle 8"/>
          <p:cNvSpPr>
            <a:spLocks noChangeArrowheads="1"/>
          </p:cNvSpPr>
          <p:nvPr/>
        </p:nvSpPr>
        <p:spPr bwMode="auto">
          <a:xfrm>
            <a:off x="6303963" y="3111500"/>
            <a:ext cx="1749425" cy="962025"/>
          </a:xfrm>
          <a:prstGeom prst="rect">
            <a:avLst/>
          </a:prstGeom>
          <a:solidFill>
            <a:schemeClr val="accent5">
              <a:lumMod val="25000"/>
              <a:lumOff val="75000"/>
            </a:schemeClr>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9222" name="Text Box 9"/>
          <p:cNvSpPr txBox="1">
            <a:spLocks noChangeArrowheads="1"/>
          </p:cNvSpPr>
          <p:nvPr/>
        </p:nvSpPr>
        <p:spPr bwMode="auto">
          <a:xfrm>
            <a:off x="6394450" y="3425825"/>
            <a:ext cx="1579563" cy="320675"/>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MRP</a:t>
            </a:r>
          </a:p>
        </p:txBody>
      </p:sp>
      <p:cxnSp>
        <p:nvCxnSpPr>
          <p:cNvPr id="9223" name="AutoShape 23"/>
          <p:cNvCxnSpPr>
            <a:cxnSpLocks noChangeShapeType="1"/>
            <a:stCxn id="500740" idx="3"/>
            <a:endCxn id="500744" idx="1"/>
          </p:cNvCxnSpPr>
          <p:nvPr/>
        </p:nvCxnSpPr>
        <p:spPr bwMode="auto">
          <a:xfrm>
            <a:off x="5715000" y="3590925"/>
            <a:ext cx="588963" cy="1588"/>
          </a:xfrm>
          <a:prstGeom prst="straightConnector1">
            <a:avLst/>
          </a:prstGeom>
          <a:noFill/>
          <a:ln w="38100">
            <a:solidFill>
              <a:schemeClr val="tx1">
                <a:lumMod val="75000"/>
                <a:lumOff val="25000"/>
              </a:schemeClr>
            </a:solidFill>
            <a:round/>
            <a:headEnd/>
            <a:tailEnd type="triangle" w="med" len="med"/>
          </a:ln>
        </p:spPr>
      </p:cxnSp>
      <p:sp>
        <p:nvSpPr>
          <p:cNvPr id="500765" name="Rectangle 29"/>
          <p:cNvSpPr>
            <a:spLocks noChangeArrowheads="1"/>
          </p:cNvSpPr>
          <p:nvPr/>
        </p:nvSpPr>
        <p:spPr bwMode="auto">
          <a:xfrm>
            <a:off x="843497" y="3030220"/>
            <a:ext cx="2009241" cy="1104900"/>
          </a:xfrm>
          <a:prstGeom prst="rect">
            <a:avLst/>
          </a:prstGeom>
          <a:gradFill rotWithShape="0">
            <a:gsLst>
              <a:gs pos="0">
                <a:srgbClr val="8488C4"/>
              </a:gs>
              <a:gs pos="53000">
                <a:srgbClr val="D4DEFF"/>
              </a:gs>
              <a:gs pos="83000">
                <a:srgbClr val="D4DEFF"/>
              </a:gs>
              <a:gs pos="100000">
                <a:srgbClr val="96AB94"/>
              </a:gs>
            </a:gsLst>
            <a:lin ang="5400000" scaled="0"/>
          </a:gra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9225" name="Text Box 30"/>
          <p:cNvSpPr txBox="1">
            <a:spLocks noChangeArrowheads="1"/>
          </p:cNvSpPr>
          <p:nvPr/>
        </p:nvSpPr>
        <p:spPr bwMode="auto">
          <a:xfrm>
            <a:off x="955040" y="3335338"/>
            <a:ext cx="1818323" cy="549275"/>
          </a:xfrm>
          <a:prstGeom prst="rect">
            <a:avLst/>
          </a:prstGeom>
          <a:noFill/>
          <a:ln w="38100">
            <a:noFill/>
            <a:miter lim="800000"/>
            <a:headEnd/>
            <a:tailEnd/>
          </a:ln>
        </p:spPr>
        <p:txBody>
          <a:bodyPr wrap="square">
            <a:spAutoFit/>
          </a:bodyPr>
          <a:lstStyle/>
          <a:p>
            <a:pPr algn="ctr" eaLnBrk="0" hangingPunct="0">
              <a:spcBef>
                <a:spcPct val="50000"/>
              </a:spcBef>
            </a:pPr>
            <a:r>
              <a:rPr lang="en-US" sz="1500" b="0" dirty="0">
                <a:latin typeface="+mj-lt"/>
              </a:rPr>
              <a:t>End-Item Forecasts</a:t>
            </a:r>
          </a:p>
        </p:txBody>
      </p:sp>
      <p:cxnSp>
        <p:nvCxnSpPr>
          <p:cNvPr id="9226" name="AutoShape 31"/>
          <p:cNvCxnSpPr>
            <a:cxnSpLocks noChangeShapeType="1"/>
            <a:stCxn id="500765" idx="3"/>
            <a:endCxn id="500740" idx="1"/>
          </p:cNvCxnSpPr>
          <p:nvPr/>
        </p:nvCxnSpPr>
        <p:spPr bwMode="auto">
          <a:xfrm>
            <a:off x="2852738" y="3582670"/>
            <a:ext cx="573087" cy="7462"/>
          </a:xfrm>
          <a:prstGeom prst="straightConnector1">
            <a:avLst/>
          </a:prstGeom>
          <a:noFill/>
          <a:ln w="38100">
            <a:solidFill>
              <a:schemeClr val="tx1">
                <a:lumMod val="75000"/>
                <a:lumOff val="25000"/>
              </a:schemeClr>
            </a:solidFill>
            <a:round/>
            <a:headEnd/>
            <a:tailEnd type="triangle" w="med" len="med"/>
          </a:ln>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itle 29"/>
          <p:cNvSpPr>
            <a:spLocks noGrp="1"/>
          </p:cNvSpPr>
          <p:nvPr>
            <p:ph type="title"/>
          </p:nvPr>
        </p:nvSpPr>
        <p:spPr/>
        <p:txBody>
          <a:bodyPr>
            <a:normAutofit/>
          </a:bodyPr>
          <a:lstStyle/>
          <a:p>
            <a:r>
              <a:rPr lang="en-US" dirty="0" smtClean="0"/>
              <a:t>End-Item Forecast</a:t>
            </a:r>
            <a:endParaRPr lang="en-US" dirty="0"/>
          </a:p>
        </p:txBody>
      </p:sp>
      <p:grpSp>
        <p:nvGrpSpPr>
          <p:cNvPr id="2" name="Group 44"/>
          <p:cNvGrpSpPr>
            <a:grpSpLocks/>
          </p:cNvGrpSpPr>
          <p:nvPr/>
        </p:nvGrpSpPr>
        <p:grpSpPr bwMode="auto">
          <a:xfrm>
            <a:off x="609698" y="875262"/>
            <a:ext cx="7915275" cy="5276850"/>
            <a:chOff x="390" y="477"/>
            <a:chExt cx="4986" cy="3324"/>
          </a:xfrm>
        </p:grpSpPr>
        <p:sp>
          <p:nvSpPr>
            <p:cNvPr id="506894" name="Rectangle 14"/>
            <p:cNvSpPr>
              <a:spLocks noChangeArrowheads="1"/>
            </p:cNvSpPr>
            <p:nvPr/>
          </p:nvSpPr>
          <p:spPr bwMode="auto">
            <a:xfrm>
              <a:off x="390" y="477"/>
              <a:ext cx="4986" cy="3324"/>
            </a:xfrm>
            <a:prstGeom prst="rect">
              <a:avLst/>
            </a:prstGeom>
            <a:solidFill>
              <a:srgbClr val="FFF7E1"/>
            </a:solidFill>
            <a:ln w="9525">
              <a:solidFill>
                <a:srgbClr val="808080"/>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p>
          </p:txBody>
        </p:sp>
        <p:grpSp>
          <p:nvGrpSpPr>
            <p:cNvPr id="3" name="Group 43"/>
            <p:cNvGrpSpPr>
              <a:grpSpLocks/>
            </p:cNvGrpSpPr>
            <p:nvPr/>
          </p:nvGrpSpPr>
          <p:grpSpPr bwMode="auto">
            <a:xfrm>
              <a:off x="668" y="1037"/>
              <a:ext cx="4378" cy="2482"/>
              <a:chOff x="668" y="1037"/>
              <a:chExt cx="4378" cy="2482"/>
            </a:xfrm>
          </p:grpSpPr>
          <p:sp>
            <p:nvSpPr>
              <p:cNvPr id="10249" name="Freeform 16"/>
              <p:cNvSpPr>
                <a:spLocks/>
              </p:cNvSpPr>
              <p:nvPr/>
            </p:nvSpPr>
            <p:spPr bwMode="auto">
              <a:xfrm>
                <a:off x="668" y="1037"/>
                <a:ext cx="4369" cy="2475"/>
              </a:xfrm>
              <a:custGeom>
                <a:avLst/>
                <a:gdLst>
                  <a:gd name="T0" fmla="*/ 6553 w 2913"/>
                  <a:gd name="T1" fmla="*/ 2869 h 2135"/>
                  <a:gd name="T2" fmla="*/ 6553 w 2913"/>
                  <a:gd name="T3" fmla="*/ 0 h 2135"/>
                  <a:gd name="T4" fmla="*/ 0 w 2913"/>
                  <a:gd name="T5" fmla="*/ 0 h 2135"/>
                  <a:gd name="T6" fmla="*/ 0 60000 65536"/>
                  <a:gd name="T7" fmla="*/ 0 60000 65536"/>
                  <a:gd name="T8" fmla="*/ 0 60000 65536"/>
                  <a:gd name="T9" fmla="*/ 0 w 2913"/>
                  <a:gd name="T10" fmla="*/ 0 h 2135"/>
                  <a:gd name="T11" fmla="*/ 2913 w 2913"/>
                  <a:gd name="T12" fmla="*/ 2135 h 2135"/>
                </a:gdLst>
                <a:ahLst/>
                <a:cxnLst>
                  <a:cxn ang="T6">
                    <a:pos x="T0" y="T1"/>
                  </a:cxn>
                  <a:cxn ang="T7">
                    <a:pos x="T2" y="T3"/>
                  </a:cxn>
                  <a:cxn ang="T8">
                    <a:pos x="T4" y="T5"/>
                  </a:cxn>
                </a:cxnLst>
                <a:rect l="T9" t="T10" r="T11" b="T12"/>
                <a:pathLst>
                  <a:path w="2913" h="2135">
                    <a:moveTo>
                      <a:pt x="2913" y="2135"/>
                    </a:moveTo>
                    <a:lnTo>
                      <a:pt x="2913" y="0"/>
                    </a:lnTo>
                    <a:lnTo>
                      <a:pt x="0" y="0"/>
                    </a:lnTo>
                  </a:path>
                </a:pathLst>
              </a:custGeom>
              <a:solidFill>
                <a:srgbClr val="FFF7E1"/>
              </a:solidFill>
              <a:ln w="12700" cap="sq" cmpd="sng">
                <a:solidFill>
                  <a:srgbClr val="808080"/>
                </a:solidFill>
                <a:prstDash val="solid"/>
                <a:miter lim="800000"/>
                <a:headEnd/>
                <a:tailEnd/>
              </a:ln>
            </p:spPr>
            <p:txBody>
              <a:bodyPr/>
              <a:lstStyle/>
              <a:p>
                <a:endParaRPr lang="en-US" dirty="0"/>
              </a:p>
            </p:txBody>
          </p:sp>
          <p:sp>
            <p:nvSpPr>
              <p:cNvPr id="10250" name="Rectangle 17"/>
              <p:cNvSpPr>
                <a:spLocks noChangeArrowheads="1"/>
              </p:cNvSpPr>
              <p:nvPr/>
            </p:nvSpPr>
            <p:spPr bwMode="auto">
              <a:xfrm>
                <a:off x="668" y="1037"/>
                <a:ext cx="4378" cy="2477"/>
              </a:xfrm>
              <a:prstGeom prst="rect">
                <a:avLst/>
              </a:prstGeom>
              <a:solidFill>
                <a:srgbClr val="FFF7E1"/>
              </a:solidFill>
              <a:ln w="12700">
                <a:solidFill>
                  <a:srgbClr val="808080"/>
                </a:solidFill>
                <a:miter lim="800000"/>
                <a:headEnd/>
                <a:tailEnd/>
              </a:ln>
            </p:spPr>
            <p:txBody>
              <a:bodyPr/>
              <a:lstStyle/>
              <a:p>
                <a:endParaRPr lang="en-US" dirty="0"/>
              </a:p>
            </p:txBody>
          </p:sp>
          <p:sp>
            <p:nvSpPr>
              <p:cNvPr id="10251" name="Rectangle 18"/>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2" name="Line 19"/>
              <p:cNvSpPr>
                <a:spLocks noChangeShapeType="1"/>
              </p:cNvSpPr>
              <p:nvPr/>
            </p:nvSpPr>
            <p:spPr bwMode="auto">
              <a:xfrm flipH="1">
                <a:off x="668" y="1037"/>
                <a:ext cx="4369" cy="2"/>
              </a:xfrm>
              <a:prstGeom prst="line">
                <a:avLst/>
              </a:prstGeom>
              <a:noFill/>
              <a:ln w="12700" cap="sq">
                <a:solidFill>
                  <a:srgbClr val="808080"/>
                </a:solidFill>
                <a:miter lim="800000"/>
                <a:headEnd/>
                <a:tailEnd/>
              </a:ln>
            </p:spPr>
            <p:txBody>
              <a:bodyPr/>
              <a:lstStyle/>
              <a:p>
                <a:endParaRPr lang="en-US" dirty="0"/>
              </a:p>
            </p:txBody>
          </p:sp>
          <p:sp>
            <p:nvSpPr>
              <p:cNvPr id="10253" name="Line 20"/>
              <p:cNvSpPr>
                <a:spLocks noChangeShapeType="1"/>
              </p:cNvSpPr>
              <p:nvPr/>
            </p:nvSpPr>
            <p:spPr bwMode="auto">
              <a:xfrm flipV="1">
                <a:off x="671" y="1037"/>
                <a:ext cx="3" cy="2475"/>
              </a:xfrm>
              <a:prstGeom prst="line">
                <a:avLst/>
              </a:prstGeom>
              <a:noFill/>
              <a:ln w="12700" cap="sq">
                <a:solidFill>
                  <a:srgbClr val="808080"/>
                </a:solidFill>
                <a:miter lim="800000"/>
                <a:headEnd/>
                <a:tailEnd/>
              </a:ln>
            </p:spPr>
            <p:txBody>
              <a:bodyPr/>
              <a:lstStyle/>
              <a:p>
                <a:endParaRPr lang="en-US" dirty="0"/>
              </a:p>
            </p:txBody>
          </p:sp>
          <p:sp>
            <p:nvSpPr>
              <p:cNvPr id="10254" name="Line 21"/>
              <p:cNvSpPr>
                <a:spLocks noChangeShapeType="1"/>
              </p:cNvSpPr>
              <p:nvPr/>
            </p:nvSpPr>
            <p:spPr bwMode="auto">
              <a:xfrm flipH="1">
                <a:off x="668" y="3514"/>
                <a:ext cx="4369" cy="3"/>
              </a:xfrm>
              <a:prstGeom prst="line">
                <a:avLst/>
              </a:prstGeom>
              <a:noFill/>
              <a:ln w="12700" cap="sq">
                <a:solidFill>
                  <a:srgbClr val="808080"/>
                </a:solidFill>
                <a:miter lim="800000"/>
                <a:headEnd/>
                <a:tailEnd/>
              </a:ln>
            </p:spPr>
            <p:txBody>
              <a:bodyPr/>
              <a:lstStyle/>
              <a:p>
                <a:endParaRPr lang="en-US" dirty="0"/>
              </a:p>
            </p:txBody>
          </p:sp>
          <p:sp>
            <p:nvSpPr>
              <p:cNvPr id="10255" name="Rectangle 22"/>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6" name="Rectangle 23"/>
              <p:cNvSpPr>
                <a:spLocks noChangeArrowheads="1"/>
              </p:cNvSpPr>
              <p:nvPr/>
            </p:nvSpPr>
            <p:spPr bwMode="auto">
              <a:xfrm>
                <a:off x="668" y="1037"/>
                <a:ext cx="4378" cy="2477"/>
              </a:xfrm>
              <a:prstGeom prst="rect">
                <a:avLst/>
              </a:prstGeom>
              <a:solidFill>
                <a:srgbClr val="FFF7E1"/>
              </a:solidFill>
              <a:ln w="12700" cap="sq">
                <a:solidFill>
                  <a:srgbClr val="808080"/>
                </a:solidFill>
                <a:miter lim="800000"/>
                <a:headEnd/>
                <a:tailEnd/>
              </a:ln>
            </p:spPr>
            <p:txBody>
              <a:bodyPr/>
              <a:lstStyle/>
              <a:p>
                <a:endParaRPr lang="en-US" dirty="0"/>
              </a:p>
            </p:txBody>
          </p:sp>
          <p:sp>
            <p:nvSpPr>
              <p:cNvPr id="10257" name="Line 24"/>
              <p:cNvSpPr>
                <a:spLocks noChangeShapeType="1"/>
              </p:cNvSpPr>
              <p:nvPr/>
            </p:nvSpPr>
            <p:spPr bwMode="auto">
              <a:xfrm flipV="1">
                <a:off x="4323" y="1037"/>
                <a:ext cx="3" cy="2475"/>
              </a:xfrm>
              <a:prstGeom prst="line">
                <a:avLst/>
              </a:prstGeom>
              <a:noFill/>
              <a:ln w="12700" cap="sq">
                <a:solidFill>
                  <a:srgbClr val="808080"/>
                </a:solidFill>
                <a:miter lim="800000"/>
                <a:headEnd/>
                <a:tailEnd/>
              </a:ln>
            </p:spPr>
            <p:txBody>
              <a:bodyPr/>
              <a:lstStyle/>
              <a:p>
                <a:endParaRPr lang="en-US" dirty="0"/>
              </a:p>
            </p:txBody>
          </p:sp>
          <p:sp>
            <p:nvSpPr>
              <p:cNvPr id="10258" name="Line 25"/>
              <p:cNvSpPr>
                <a:spLocks noChangeShapeType="1"/>
              </p:cNvSpPr>
              <p:nvPr/>
            </p:nvSpPr>
            <p:spPr bwMode="auto">
              <a:xfrm flipV="1">
                <a:off x="3585" y="1037"/>
                <a:ext cx="3" cy="2475"/>
              </a:xfrm>
              <a:prstGeom prst="line">
                <a:avLst/>
              </a:prstGeom>
              <a:noFill/>
              <a:ln w="12700" cap="sq">
                <a:solidFill>
                  <a:srgbClr val="808080"/>
                </a:solidFill>
                <a:miter lim="800000"/>
                <a:headEnd/>
                <a:tailEnd/>
              </a:ln>
            </p:spPr>
            <p:txBody>
              <a:bodyPr/>
              <a:lstStyle/>
              <a:p>
                <a:endParaRPr lang="en-US" dirty="0"/>
              </a:p>
            </p:txBody>
          </p:sp>
          <p:sp>
            <p:nvSpPr>
              <p:cNvPr id="10259" name="Line 26"/>
              <p:cNvSpPr>
                <a:spLocks noChangeShapeType="1"/>
              </p:cNvSpPr>
              <p:nvPr/>
            </p:nvSpPr>
            <p:spPr bwMode="auto">
              <a:xfrm flipV="1">
                <a:off x="2883" y="1037"/>
                <a:ext cx="3" cy="2475"/>
              </a:xfrm>
              <a:prstGeom prst="line">
                <a:avLst/>
              </a:prstGeom>
              <a:noFill/>
              <a:ln w="12700" cap="sq">
                <a:solidFill>
                  <a:srgbClr val="808080"/>
                </a:solidFill>
                <a:miter lim="800000"/>
                <a:headEnd/>
                <a:tailEnd/>
              </a:ln>
            </p:spPr>
            <p:txBody>
              <a:bodyPr/>
              <a:lstStyle/>
              <a:p>
                <a:endParaRPr lang="en-US" dirty="0"/>
              </a:p>
            </p:txBody>
          </p:sp>
          <p:sp>
            <p:nvSpPr>
              <p:cNvPr id="10260" name="Line 27"/>
              <p:cNvSpPr>
                <a:spLocks noChangeShapeType="1"/>
              </p:cNvSpPr>
              <p:nvPr/>
            </p:nvSpPr>
            <p:spPr bwMode="auto">
              <a:xfrm flipV="1">
                <a:off x="2132" y="1042"/>
                <a:ext cx="3" cy="2472"/>
              </a:xfrm>
              <a:prstGeom prst="line">
                <a:avLst/>
              </a:prstGeom>
              <a:noFill/>
              <a:ln w="12700" cap="sq">
                <a:solidFill>
                  <a:srgbClr val="808080"/>
                </a:solidFill>
                <a:miter lim="800000"/>
                <a:headEnd/>
                <a:tailEnd/>
              </a:ln>
            </p:spPr>
            <p:txBody>
              <a:bodyPr/>
              <a:lstStyle/>
              <a:p>
                <a:endParaRPr lang="en-US" dirty="0"/>
              </a:p>
            </p:txBody>
          </p:sp>
          <p:sp>
            <p:nvSpPr>
              <p:cNvPr id="10261" name="Line 28"/>
              <p:cNvSpPr>
                <a:spLocks noChangeShapeType="1"/>
              </p:cNvSpPr>
              <p:nvPr/>
            </p:nvSpPr>
            <p:spPr bwMode="auto">
              <a:xfrm flipV="1">
                <a:off x="1403" y="1037"/>
                <a:ext cx="3" cy="2475"/>
              </a:xfrm>
              <a:prstGeom prst="line">
                <a:avLst/>
              </a:prstGeom>
              <a:noFill/>
              <a:ln w="12700" cap="sq">
                <a:solidFill>
                  <a:srgbClr val="808080"/>
                </a:solidFill>
                <a:miter lim="800000"/>
                <a:headEnd/>
                <a:tailEnd/>
              </a:ln>
            </p:spPr>
            <p:txBody>
              <a:bodyPr/>
              <a:lstStyle/>
              <a:p>
                <a:endParaRPr lang="en-US" dirty="0"/>
              </a:p>
            </p:txBody>
          </p:sp>
          <p:sp>
            <p:nvSpPr>
              <p:cNvPr id="10262" name="Line 29"/>
              <p:cNvSpPr>
                <a:spLocks noChangeShapeType="1"/>
              </p:cNvSpPr>
              <p:nvPr/>
            </p:nvSpPr>
            <p:spPr bwMode="auto">
              <a:xfrm flipH="1">
                <a:off x="668" y="1348"/>
                <a:ext cx="4369" cy="2"/>
              </a:xfrm>
              <a:prstGeom prst="line">
                <a:avLst/>
              </a:prstGeom>
              <a:noFill/>
              <a:ln w="12700" cap="sq">
                <a:solidFill>
                  <a:srgbClr val="808080"/>
                </a:solidFill>
                <a:miter lim="800000"/>
                <a:headEnd/>
                <a:tailEnd/>
              </a:ln>
            </p:spPr>
            <p:txBody>
              <a:bodyPr/>
              <a:lstStyle/>
              <a:p>
                <a:endParaRPr lang="en-US" dirty="0"/>
              </a:p>
            </p:txBody>
          </p:sp>
          <p:sp>
            <p:nvSpPr>
              <p:cNvPr id="10263" name="Line 30"/>
              <p:cNvSpPr>
                <a:spLocks noChangeShapeType="1"/>
              </p:cNvSpPr>
              <p:nvPr/>
            </p:nvSpPr>
            <p:spPr bwMode="auto">
              <a:xfrm flipH="1">
                <a:off x="668" y="1660"/>
                <a:ext cx="4369" cy="3"/>
              </a:xfrm>
              <a:prstGeom prst="line">
                <a:avLst/>
              </a:prstGeom>
              <a:noFill/>
              <a:ln w="12700" cap="sq">
                <a:solidFill>
                  <a:srgbClr val="808080"/>
                </a:solidFill>
                <a:miter lim="800000"/>
                <a:headEnd/>
                <a:tailEnd/>
              </a:ln>
            </p:spPr>
            <p:txBody>
              <a:bodyPr/>
              <a:lstStyle/>
              <a:p>
                <a:endParaRPr lang="en-US" dirty="0"/>
              </a:p>
            </p:txBody>
          </p:sp>
          <p:sp>
            <p:nvSpPr>
              <p:cNvPr id="10264" name="Line 31"/>
              <p:cNvSpPr>
                <a:spLocks noChangeShapeType="1"/>
              </p:cNvSpPr>
              <p:nvPr/>
            </p:nvSpPr>
            <p:spPr bwMode="auto">
              <a:xfrm flipH="1">
                <a:off x="668" y="1927"/>
                <a:ext cx="4369" cy="2"/>
              </a:xfrm>
              <a:prstGeom prst="line">
                <a:avLst/>
              </a:prstGeom>
              <a:noFill/>
              <a:ln w="12700" cap="sq">
                <a:solidFill>
                  <a:srgbClr val="808080"/>
                </a:solidFill>
                <a:miter lim="800000"/>
                <a:headEnd/>
                <a:tailEnd/>
              </a:ln>
            </p:spPr>
            <p:txBody>
              <a:bodyPr/>
              <a:lstStyle/>
              <a:p>
                <a:endParaRPr lang="en-US" dirty="0"/>
              </a:p>
            </p:txBody>
          </p:sp>
          <p:sp>
            <p:nvSpPr>
              <p:cNvPr id="10265" name="Line 32"/>
              <p:cNvSpPr>
                <a:spLocks noChangeShapeType="1"/>
              </p:cNvSpPr>
              <p:nvPr/>
            </p:nvSpPr>
            <p:spPr bwMode="auto">
              <a:xfrm flipH="1">
                <a:off x="668" y="2277"/>
                <a:ext cx="4369" cy="2"/>
              </a:xfrm>
              <a:prstGeom prst="line">
                <a:avLst/>
              </a:prstGeom>
              <a:noFill/>
              <a:ln w="12700" cap="sq">
                <a:solidFill>
                  <a:srgbClr val="808080"/>
                </a:solidFill>
                <a:miter lim="800000"/>
                <a:headEnd/>
                <a:tailEnd/>
              </a:ln>
            </p:spPr>
            <p:txBody>
              <a:bodyPr/>
              <a:lstStyle/>
              <a:p>
                <a:endParaRPr lang="en-US" dirty="0"/>
              </a:p>
            </p:txBody>
          </p:sp>
          <p:sp>
            <p:nvSpPr>
              <p:cNvPr id="10266" name="Line 33"/>
              <p:cNvSpPr>
                <a:spLocks noChangeShapeType="1"/>
              </p:cNvSpPr>
              <p:nvPr/>
            </p:nvSpPr>
            <p:spPr bwMode="auto">
              <a:xfrm flipH="1">
                <a:off x="668" y="2590"/>
                <a:ext cx="4369" cy="2"/>
              </a:xfrm>
              <a:prstGeom prst="line">
                <a:avLst/>
              </a:prstGeom>
              <a:noFill/>
              <a:ln w="12700" cap="sq">
                <a:solidFill>
                  <a:srgbClr val="808080"/>
                </a:solidFill>
                <a:miter lim="800000"/>
                <a:headEnd/>
                <a:tailEnd/>
              </a:ln>
            </p:spPr>
            <p:txBody>
              <a:bodyPr/>
              <a:lstStyle/>
              <a:p>
                <a:endParaRPr lang="en-US" dirty="0"/>
              </a:p>
            </p:txBody>
          </p:sp>
          <p:sp>
            <p:nvSpPr>
              <p:cNvPr id="10267" name="Line 34"/>
              <p:cNvSpPr>
                <a:spLocks noChangeShapeType="1"/>
              </p:cNvSpPr>
              <p:nvPr/>
            </p:nvSpPr>
            <p:spPr bwMode="auto">
              <a:xfrm flipH="1">
                <a:off x="668" y="2926"/>
                <a:ext cx="4369" cy="2"/>
              </a:xfrm>
              <a:prstGeom prst="line">
                <a:avLst/>
              </a:prstGeom>
              <a:noFill/>
              <a:ln w="12700" cap="sq">
                <a:solidFill>
                  <a:srgbClr val="808080"/>
                </a:solidFill>
                <a:miter lim="800000"/>
                <a:headEnd/>
                <a:tailEnd/>
              </a:ln>
            </p:spPr>
            <p:txBody>
              <a:bodyPr/>
              <a:lstStyle/>
              <a:p>
                <a:endParaRPr lang="en-US" dirty="0"/>
              </a:p>
            </p:txBody>
          </p:sp>
          <p:sp>
            <p:nvSpPr>
              <p:cNvPr id="10268" name="Line 35"/>
              <p:cNvSpPr>
                <a:spLocks noChangeShapeType="1"/>
              </p:cNvSpPr>
              <p:nvPr/>
            </p:nvSpPr>
            <p:spPr bwMode="auto">
              <a:xfrm flipH="1">
                <a:off x="668" y="3259"/>
                <a:ext cx="4369" cy="3"/>
              </a:xfrm>
              <a:prstGeom prst="line">
                <a:avLst/>
              </a:prstGeom>
              <a:noFill/>
              <a:ln w="12700" cap="sq">
                <a:solidFill>
                  <a:srgbClr val="808080"/>
                </a:solidFill>
                <a:miter lim="800000"/>
                <a:headEnd/>
                <a:tailEnd/>
              </a:ln>
            </p:spPr>
            <p:txBody>
              <a:bodyPr/>
              <a:lstStyle/>
              <a:p>
                <a:endParaRPr lang="en-US" dirty="0"/>
              </a:p>
            </p:txBody>
          </p:sp>
          <p:sp>
            <p:nvSpPr>
              <p:cNvPr id="10269" name="Line 36"/>
              <p:cNvSpPr>
                <a:spLocks noChangeShapeType="1"/>
              </p:cNvSpPr>
              <p:nvPr/>
            </p:nvSpPr>
            <p:spPr bwMode="auto">
              <a:xfrm>
                <a:off x="668" y="1037"/>
                <a:ext cx="3" cy="2482"/>
              </a:xfrm>
              <a:prstGeom prst="line">
                <a:avLst/>
              </a:prstGeom>
              <a:noFill/>
              <a:ln w="12700" cap="sq">
                <a:solidFill>
                  <a:srgbClr val="808080"/>
                </a:solidFill>
                <a:miter lim="800000"/>
                <a:headEnd/>
                <a:tailEnd/>
              </a:ln>
            </p:spPr>
            <p:txBody>
              <a:bodyPr/>
              <a:lstStyle/>
              <a:p>
                <a:endParaRPr lang="en-US" dirty="0"/>
              </a:p>
            </p:txBody>
          </p:sp>
        </p:grpSp>
        <p:sp>
          <p:nvSpPr>
            <p:cNvPr id="10247" name="Freeform 37"/>
            <p:cNvSpPr>
              <a:spLocks/>
            </p:cNvSpPr>
            <p:nvPr/>
          </p:nvSpPr>
          <p:spPr bwMode="auto">
            <a:xfrm>
              <a:off x="704" y="1372"/>
              <a:ext cx="4318" cy="2107"/>
            </a:xfrm>
            <a:custGeom>
              <a:avLst/>
              <a:gdLst>
                <a:gd name="T0" fmla="*/ 0 w 2906"/>
                <a:gd name="T1" fmla="*/ 2497 h 1778"/>
                <a:gd name="T2" fmla="*/ 1068 w 2906"/>
                <a:gd name="T3" fmla="*/ 1440 h 1778"/>
                <a:gd name="T4" fmla="*/ 2153 w 2906"/>
                <a:gd name="T5" fmla="*/ 1779 h 1778"/>
                <a:gd name="T6" fmla="*/ 3218 w 2906"/>
                <a:gd name="T7" fmla="*/ 721 h 1778"/>
                <a:gd name="T8" fmla="*/ 4285 w 2906"/>
                <a:gd name="T9" fmla="*/ 2461 h 1778"/>
                <a:gd name="T10" fmla="*/ 5371 w 2906"/>
                <a:gd name="T11" fmla="*/ 0 h 1778"/>
                <a:gd name="T12" fmla="*/ 6416 w 2906"/>
                <a:gd name="T13" fmla="*/ 1097 h 1778"/>
                <a:gd name="T14" fmla="*/ 0 60000 65536"/>
                <a:gd name="T15" fmla="*/ 0 60000 65536"/>
                <a:gd name="T16" fmla="*/ 0 60000 65536"/>
                <a:gd name="T17" fmla="*/ 0 60000 65536"/>
                <a:gd name="T18" fmla="*/ 0 60000 65536"/>
                <a:gd name="T19" fmla="*/ 0 60000 65536"/>
                <a:gd name="T20" fmla="*/ 0 60000 65536"/>
                <a:gd name="T21" fmla="*/ 0 w 2906"/>
                <a:gd name="T22" fmla="*/ 0 h 1778"/>
                <a:gd name="T23" fmla="*/ 2906 w 2906"/>
                <a:gd name="T24" fmla="*/ 1778 h 177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06" h="1778">
                  <a:moveTo>
                    <a:pt x="0" y="1778"/>
                  </a:moveTo>
                  <a:lnTo>
                    <a:pt x="484" y="1025"/>
                  </a:lnTo>
                  <a:lnTo>
                    <a:pt x="975" y="1267"/>
                  </a:lnTo>
                  <a:lnTo>
                    <a:pt x="1458" y="513"/>
                  </a:lnTo>
                  <a:lnTo>
                    <a:pt x="1941" y="1753"/>
                  </a:lnTo>
                  <a:lnTo>
                    <a:pt x="2433" y="0"/>
                  </a:lnTo>
                  <a:lnTo>
                    <a:pt x="2906" y="781"/>
                  </a:lnTo>
                </a:path>
              </a:pathLst>
            </a:custGeom>
            <a:noFill/>
            <a:ln w="28575" cap="sq" cmpd="sng">
              <a:solidFill>
                <a:srgbClr val="808080"/>
              </a:solidFill>
              <a:prstDash val="solid"/>
              <a:miter lim="800000"/>
              <a:headEnd/>
              <a:tailEnd/>
            </a:ln>
          </p:spPr>
          <p:txBody>
            <a:bodyPr/>
            <a:lstStyle/>
            <a:p>
              <a:endParaRPr lang="en-US" dirty="0"/>
            </a:p>
          </p:txBody>
        </p:sp>
        <p:sp>
          <p:nvSpPr>
            <p:cNvPr id="10248" name="Rectangle 38"/>
            <p:cNvSpPr>
              <a:spLocks noChangeArrowheads="1"/>
            </p:cNvSpPr>
            <p:nvPr/>
          </p:nvSpPr>
          <p:spPr bwMode="auto">
            <a:xfrm>
              <a:off x="494" y="566"/>
              <a:ext cx="4770" cy="288"/>
            </a:xfrm>
            <a:prstGeom prst="rect">
              <a:avLst/>
            </a:prstGeom>
            <a:noFill/>
            <a:ln w="9525">
              <a:noFill/>
              <a:miter lim="800000"/>
              <a:headEnd/>
              <a:tailEnd/>
            </a:ln>
          </p:spPr>
          <p:txBody>
            <a:bodyPr>
              <a:spAutoFit/>
            </a:bodyPr>
            <a:lstStyle/>
            <a:p>
              <a:pPr algn="ctr" eaLnBrk="0" hangingPunct="0"/>
              <a:r>
                <a:rPr lang="en-US" sz="2400" dirty="0">
                  <a:solidFill>
                    <a:srgbClr val="507269"/>
                  </a:solidFill>
                  <a:latin typeface="Arial" charset="0"/>
                </a:rPr>
                <a:t>Future Demand Forecast</a:t>
              </a: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Abnormal Sales Demand</a:t>
            </a:r>
          </a:p>
          <a:p>
            <a:pPr>
              <a:spcBef>
                <a:spcPts val="1200"/>
              </a:spcBef>
              <a:buFont typeface="Wingdings" pitchFamily="2" charset="2"/>
              <a:buChar char="§"/>
            </a:pPr>
            <a:r>
              <a:rPr lang="en-US" dirty="0" smtClean="0"/>
              <a:t>Net Forecast</a:t>
            </a:r>
          </a:p>
          <a:p>
            <a:pPr>
              <a:spcBef>
                <a:spcPts val="1200"/>
              </a:spcBef>
              <a:buFont typeface="Wingdings" pitchFamily="2" charset="2"/>
              <a:buChar char="§"/>
            </a:pPr>
            <a:r>
              <a:rPr lang="en-US" dirty="0" smtClean="0"/>
              <a:t>Production Forecast</a:t>
            </a:r>
          </a:p>
        </p:txBody>
      </p:sp>
      <p:sp>
        <p:nvSpPr>
          <p:cNvPr id="4099" name="Rectangle 2"/>
          <p:cNvSpPr>
            <a:spLocks noGrp="1" noChangeArrowheads="1"/>
          </p:cNvSpPr>
          <p:nvPr>
            <p:ph type="title"/>
          </p:nvPr>
        </p:nvSpPr>
        <p:spPr/>
        <p:txBody>
          <a:bodyPr/>
          <a:lstStyle/>
          <a:p>
            <a:r>
              <a:rPr lang="en-US" dirty="0" smtClean="0"/>
              <a:t>Forecast Terminology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Forecast Consumption</a:t>
            </a:r>
            <a:endParaRPr lang="en-US" dirty="0"/>
          </a:p>
        </p:txBody>
      </p:sp>
      <p:sp>
        <p:nvSpPr>
          <p:cNvPr id="11268" name="Rectangle 29"/>
          <p:cNvSpPr>
            <a:spLocks noChangeArrowheads="1"/>
          </p:cNvSpPr>
          <p:nvPr/>
        </p:nvSpPr>
        <p:spPr bwMode="auto">
          <a:xfrm>
            <a:off x="3029102" y="1243052"/>
            <a:ext cx="3087384" cy="1023357"/>
          </a:xfrm>
          <a:prstGeom prst="rect">
            <a:avLst/>
          </a:prstGeom>
          <a:noFill/>
          <a:ln w="12700">
            <a:noFill/>
            <a:miter lim="800000"/>
            <a:headEnd/>
            <a:tailEnd/>
          </a:ln>
        </p:spPr>
        <p:txBody>
          <a:bodyPr wrap="none" lIns="47625" tIns="19050" rIns="47625" bIns="19050">
            <a:spAutoFit/>
          </a:bodyPr>
          <a:lstStyle/>
          <a:p>
            <a:pPr algn="ctr" eaLnBrk="0" hangingPunct="0"/>
            <a:r>
              <a:rPr lang="en-US" sz="2400" dirty="0">
                <a:solidFill>
                  <a:srgbClr val="507269"/>
                </a:solidFill>
                <a:latin typeface="+mj-lt"/>
              </a:rPr>
              <a:t>Sales Order </a:t>
            </a:r>
            <a:r>
              <a:rPr lang="en-US" sz="2400" dirty="0" smtClean="0">
                <a:solidFill>
                  <a:srgbClr val="507269"/>
                </a:solidFill>
                <a:latin typeface="+mj-lt"/>
              </a:rPr>
              <a:t>Control</a:t>
            </a:r>
            <a:endParaRPr lang="en-US" sz="2400" dirty="0">
              <a:solidFill>
                <a:srgbClr val="507269"/>
              </a:solidFill>
              <a:latin typeface="+mj-lt"/>
            </a:endParaRPr>
          </a:p>
          <a:p>
            <a:pPr algn="ctr" eaLnBrk="0" hangingPunct="0"/>
            <a:r>
              <a:rPr lang="en-US" sz="2000" b="0" i="1" dirty="0">
                <a:solidFill>
                  <a:srgbClr val="507269"/>
                </a:solidFill>
                <a:latin typeface="+mj-lt"/>
              </a:rPr>
              <a:t>Consume forward = 2</a:t>
            </a:r>
          </a:p>
          <a:p>
            <a:pPr algn="ctr" eaLnBrk="0" hangingPunct="0"/>
            <a:r>
              <a:rPr lang="en-US" sz="2000" b="0" i="1" dirty="0">
                <a:solidFill>
                  <a:srgbClr val="507269"/>
                </a:solidFill>
                <a:latin typeface="+mj-lt"/>
              </a:rPr>
              <a:t>Consume </a:t>
            </a:r>
            <a:r>
              <a:rPr lang="en-US" sz="2000" b="0" i="1" dirty="0" smtClean="0">
                <a:solidFill>
                  <a:srgbClr val="507269"/>
                </a:solidFill>
                <a:latin typeface="+mj-lt"/>
              </a:rPr>
              <a:t>backward </a:t>
            </a:r>
            <a:r>
              <a:rPr lang="en-US" sz="2000" b="0" i="1" dirty="0">
                <a:solidFill>
                  <a:srgbClr val="507269"/>
                </a:solidFill>
                <a:latin typeface="+mj-lt"/>
              </a:rPr>
              <a:t>= 2</a:t>
            </a:r>
          </a:p>
        </p:txBody>
      </p:sp>
      <p:grpSp>
        <p:nvGrpSpPr>
          <p:cNvPr id="2" name="Group 30"/>
          <p:cNvGrpSpPr>
            <a:grpSpLocks/>
          </p:cNvGrpSpPr>
          <p:nvPr/>
        </p:nvGrpSpPr>
        <p:grpSpPr bwMode="auto">
          <a:xfrm>
            <a:off x="1408113" y="2417802"/>
            <a:ext cx="6330950" cy="3328988"/>
            <a:chOff x="1085" y="1762"/>
            <a:chExt cx="3988" cy="2097"/>
          </a:xfrm>
        </p:grpSpPr>
        <p:sp>
          <p:nvSpPr>
            <p:cNvPr id="11270" name="Line 31"/>
            <p:cNvSpPr>
              <a:spLocks noChangeShapeType="1"/>
            </p:cNvSpPr>
            <p:nvPr/>
          </p:nvSpPr>
          <p:spPr bwMode="auto">
            <a:xfrm>
              <a:off x="1396" y="1783"/>
              <a:ext cx="0" cy="157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1271" name="Rectangle 32"/>
            <p:cNvSpPr>
              <a:spLocks noChangeArrowheads="1"/>
            </p:cNvSpPr>
            <p:nvPr/>
          </p:nvSpPr>
          <p:spPr bwMode="auto">
            <a:xfrm>
              <a:off x="1400" y="2647"/>
              <a:ext cx="376" cy="712"/>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2" name="Rectangle 33"/>
            <p:cNvSpPr>
              <a:spLocks noChangeArrowheads="1"/>
            </p:cNvSpPr>
            <p:nvPr/>
          </p:nvSpPr>
          <p:spPr bwMode="auto">
            <a:xfrm>
              <a:off x="1784" y="2167"/>
              <a:ext cx="376" cy="1192"/>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1273" name="Rectangle 34"/>
            <p:cNvSpPr>
              <a:spLocks noChangeArrowheads="1"/>
            </p:cNvSpPr>
            <p:nvPr/>
          </p:nvSpPr>
          <p:spPr bwMode="auto">
            <a:xfrm>
              <a:off x="2168" y="2311"/>
              <a:ext cx="376" cy="1048"/>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4" name="Rectangle 35"/>
            <p:cNvSpPr>
              <a:spLocks noChangeArrowheads="1"/>
            </p:cNvSpPr>
            <p:nvPr/>
          </p:nvSpPr>
          <p:spPr bwMode="auto">
            <a:xfrm>
              <a:off x="2552" y="2503"/>
              <a:ext cx="376" cy="856"/>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1275" name="Rectangle 36"/>
            <p:cNvSpPr>
              <a:spLocks noChangeArrowheads="1"/>
            </p:cNvSpPr>
            <p:nvPr/>
          </p:nvSpPr>
          <p:spPr bwMode="auto">
            <a:xfrm>
              <a:off x="2936" y="1927"/>
              <a:ext cx="376" cy="1432"/>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1276" name="Rectangle 37"/>
            <p:cNvSpPr>
              <a:spLocks noChangeArrowheads="1"/>
            </p:cNvSpPr>
            <p:nvPr/>
          </p:nvSpPr>
          <p:spPr bwMode="auto">
            <a:xfrm>
              <a:off x="3320" y="2167"/>
              <a:ext cx="376" cy="1192"/>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488486" name="Rectangle 38"/>
            <p:cNvSpPr>
              <a:spLocks noChangeArrowheads="1"/>
            </p:cNvSpPr>
            <p:nvPr/>
          </p:nvSpPr>
          <p:spPr bwMode="auto">
            <a:xfrm>
              <a:off x="3704" y="2791"/>
              <a:ext cx="376" cy="568"/>
            </a:xfrm>
            <a:prstGeom prst="rect">
              <a:avLst/>
            </a:prstGeom>
            <a:solidFill>
              <a:srgbClr val="D8DAC9"/>
            </a:solidFill>
            <a:ln w="12700">
              <a:solidFill>
                <a:schemeClr val="tx1"/>
              </a:solidFill>
              <a:miter lim="800000"/>
              <a:headEnd/>
              <a:tailEnd/>
            </a:ln>
            <a:effectLst>
              <a:outerShdw dist="107763" dir="2700000" algn="ctr" rotWithShape="0">
                <a:schemeClr val="bg1"/>
              </a:outerShdw>
            </a:effectLst>
          </p:spPr>
          <p:txBody>
            <a:bodyPr wrap="none" anchor="ctr"/>
            <a:lstStyle/>
            <a:p>
              <a:pPr>
                <a:defRPr/>
              </a:pPr>
              <a:endParaRPr lang="en-US" dirty="0">
                <a:latin typeface="+mj-lt"/>
              </a:endParaRPr>
            </a:p>
          </p:txBody>
        </p:sp>
        <p:sp>
          <p:nvSpPr>
            <p:cNvPr id="11278" name="Line 39"/>
            <p:cNvSpPr>
              <a:spLocks noChangeShapeType="1"/>
            </p:cNvSpPr>
            <p:nvPr/>
          </p:nvSpPr>
          <p:spPr bwMode="auto">
            <a:xfrm>
              <a:off x="1400" y="2403"/>
              <a:ext cx="268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1279" name="Rectangle 40"/>
            <p:cNvSpPr>
              <a:spLocks noChangeArrowheads="1"/>
            </p:cNvSpPr>
            <p:nvPr/>
          </p:nvSpPr>
          <p:spPr bwMode="auto">
            <a:xfrm>
              <a:off x="1085" y="1762"/>
              <a:ext cx="315"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Qty</a:t>
              </a:r>
            </a:p>
          </p:txBody>
        </p:sp>
        <p:sp>
          <p:nvSpPr>
            <p:cNvPr id="11280" name="Rectangle 41"/>
            <p:cNvSpPr>
              <a:spLocks noChangeArrowheads="1"/>
            </p:cNvSpPr>
            <p:nvPr/>
          </p:nvSpPr>
          <p:spPr bwMode="auto">
            <a:xfrm>
              <a:off x="4162" y="2313"/>
              <a:ext cx="906"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Forecast</a:t>
              </a:r>
            </a:p>
          </p:txBody>
        </p:sp>
        <p:sp>
          <p:nvSpPr>
            <p:cNvPr id="11281" name="Rectangle 42"/>
            <p:cNvSpPr>
              <a:spLocks noChangeArrowheads="1"/>
            </p:cNvSpPr>
            <p:nvPr/>
          </p:nvSpPr>
          <p:spPr bwMode="auto">
            <a:xfrm>
              <a:off x="4162" y="2662"/>
              <a:ext cx="911"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Actual Sales</a:t>
              </a:r>
            </a:p>
          </p:txBody>
        </p:sp>
        <p:sp>
          <p:nvSpPr>
            <p:cNvPr id="11282" name="Rectangle 43"/>
            <p:cNvSpPr>
              <a:spLocks noChangeArrowheads="1"/>
            </p:cNvSpPr>
            <p:nvPr/>
          </p:nvSpPr>
          <p:spPr bwMode="auto">
            <a:xfrm>
              <a:off x="2532" y="3680"/>
              <a:ext cx="570" cy="179"/>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600" dirty="0">
                  <a:latin typeface="+mj-lt"/>
                </a:rPr>
                <a:t>Week</a:t>
              </a:r>
            </a:p>
          </p:txBody>
        </p:sp>
        <p:sp>
          <p:nvSpPr>
            <p:cNvPr id="11283" name="Rectangle 44"/>
            <p:cNvSpPr>
              <a:spLocks noChangeArrowheads="1"/>
            </p:cNvSpPr>
            <p:nvPr/>
          </p:nvSpPr>
          <p:spPr bwMode="auto">
            <a:xfrm>
              <a:off x="142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1</a:t>
              </a:r>
            </a:p>
          </p:txBody>
        </p:sp>
        <p:sp>
          <p:nvSpPr>
            <p:cNvPr id="11284" name="Rectangle 45"/>
            <p:cNvSpPr>
              <a:spLocks noChangeArrowheads="1"/>
            </p:cNvSpPr>
            <p:nvPr/>
          </p:nvSpPr>
          <p:spPr bwMode="auto">
            <a:xfrm>
              <a:off x="1834"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2</a:t>
              </a:r>
            </a:p>
          </p:txBody>
        </p:sp>
        <p:sp>
          <p:nvSpPr>
            <p:cNvPr id="11285" name="Rectangle 46"/>
            <p:cNvSpPr>
              <a:spLocks noChangeArrowheads="1"/>
            </p:cNvSpPr>
            <p:nvPr/>
          </p:nvSpPr>
          <p:spPr bwMode="auto">
            <a:xfrm>
              <a:off x="217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3</a:t>
              </a:r>
            </a:p>
          </p:txBody>
        </p:sp>
        <p:sp>
          <p:nvSpPr>
            <p:cNvPr id="11286" name="Rectangle 47"/>
            <p:cNvSpPr>
              <a:spLocks noChangeArrowheads="1"/>
            </p:cNvSpPr>
            <p:nvPr/>
          </p:nvSpPr>
          <p:spPr bwMode="auto">
            <a:xfrm>
              <a:off x="2578"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4</a:t>
              </a:r>
            </a:p>
          </p:txBody>
        </p:sp>
        <p:sp>
          <p:nvSpPr>
            <p:cNvPr id="11287" name="Rectangle 48"/>
            <p:cNvSpPr>
              <a:spLocks noChangeArrowheads="1"/>
            </p:cNvSpPr>
            <p:nvPr/>
          </p:nvSpPr>
          <p:spPr bwMode="auto">
            <a:xfrm>
              <a:off x="2962"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5</a:t>
              </a:r>
            </a:p>
          </p:txBody>
        </p:sp>
        <p:sp>
          <p:nvSpPr>
            <p:cNvPr id="11288" name="Rectangle 49"/>
            <p:cNvSpPr>
              <a:spLocks noChangeArrowheads="1"/>
            </p:cNvSpPr>
            <p:nvPr/>
          </p:nvSpPr>
          <p:spPr bwMode="auto">
            <a:xfrm>
              <a:off x="3346"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6</a:t>
              </a:r>
            </a:p>
          </p:txBody>
        </p:sp>
        <p:sp>
          <p:nvSpPr>
            <p:cNvPr id="11289" name="Rectangle 50"/>
            <p:cNvSpPr>
              <a:spLocks noChangeArrowheads="1"/>
            </p:cNvSpPr>
            <p:nvPr/>
          </p:nvSpPr>
          <p:spPr bwMode="auto">
            <a:xfrm>
              <a:off x="3730" y="3449"/>
              <a:ext cx="330" cy="179"/>
            </a:xfrm>
            <a:prstGeom prst="rect">
              <a:avLst/>
            </a:prstGeom>
            <a:noFill/>
            <a:ln w="12700">
              <a:noFill/>
              <a:miter lim="800000"/>
              <a:headEnd/>
              <a:tailEnd/>
            </a:ln>
          </p:spPr>
          <p:txBody>
            <a:bodyPr lIns="47625" tIns="19050" rIns="47625" bIns="19050">
              <a:spAutoFit/>
            </a:bodyPr>
            <a:lstStyle/>
            <a:p>
              <a:pPr marL="342900" indent="-342900" algn="ctr" eaLnBrk="0" hangingPunct="0">
                <a:lnSpc>
                  <a:spcPct val="109000"/>
                </a:lnSpc>
                <a:spcAft>
                  <a:spcPct val="55000"/>
                </a:spcAft>
              </a:pPr>
              <a:r>
                <a:rPr lang="en-US" sz="1600" dirty="0">
                  <a:latin typeface="+mj-lt"/>
                </a:rPr>
                <a:t>7</a:t>
              </a:r>
            </a:p>
          </p:txBody>
        </p:sp>
        <p:sp>
          <p:nvSpPr>
            <p:cNvPr id="11290" name="Rectangle 51"/>
            <p:cNvSpPr>
              <a:spLocks noChangeArrowheads="1"/>
            </p:cNvSpPr>
            <p:nvPr/>
          </p:nvSpPr>
          <p:spPr bwMode="auto">
            <a:xfrm>
              <a:off x="1124" y="2247"/>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dirty="0">
                  <a:latin typeface="+mj-lt"/>
                </a:rPr>
                <a:t>100</a:t>
              </a:r>
            </a:p>
          </p:txBody>
        </p:sp>
        <p:sp>
          <p:nvSpPr>
            <p:cNvPr id="11291" name="Rectangle 52"/>
            <p:cNvSpPr>
              <a:spLocks noChangeArrowheads="1"/>
            </p:cNvSpPr>
            <p:nvPr/>
          </p:nvSpPr>
          <p:spPr bwMode="auto">
            <a:xfrm>
              <a:off x="1181" y="2752"/>
              <a:ext cx="315" cy="160"/>
            </a:xfrm>
            <a:prstGeom prst="rect">
              <a:avLst/>
            </a:prstGeom>
            <a:noFill/>
            <a:ln w="12700">
              <a:noFill/>
              <a:miter lim="800000"/>
              <a:headEnd/>
              <a:tailEnd/>
            </a:ln>
          </p:spPr>
          <p:txBody>
            <a:bodyPr lIns="47625" tIns="19050" rIns="47625" bIns="19050">
              <a:spAutoFit/>
            </a:bodyPr>
            <a:lstStyle/>
            <a:p>
              <a:pPr marL="342900" indent="-342900" eaLnBrk="0" hangingPunct="0">
                <a:lnSpc>
                  <a:spcPct val="109000"/>
                </a:lnSpc>
                <a:spcAft>
                  <a:spcPct val="55000"/>
                </a:spcAft>
              </a:pPr>
              <a:r>
                <a:rPr lang="en-US" sz="1400" dirty="0">
                  <a:latin typeface="+mj-lt"/>
                </a:rPr>
                <a:t>50</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itle 44"/>
          <p:cNvSpPr>
            <a:spLocks noGrp="1"/>
          </p:cNvSpPr>
          <p:nvPr>
            <p:ph type="title"/>
          </p:nvPr>
        </p:nvSpPr>
        <p:spPr/>
        <p:txBody>
          <a:bodyPr>
            <a:normAutofit/>
          </a:bodyPr>
          <a:lstStyle/>
          <a:p>
            <a:r>
              <a:rPr lang="en-US" dirty="0" smtClean="0"/>
              <a:t>Master Schedule</a:t>
            </a:r>
            <a:endParaRPr lang="en-US" dirty="0"/>
          </a:p>
        </p:txBody>
      </p:sp>
      <p:grpSp>
        <p:nvGrpSpPr>
          <p:cNvPr id="2" name="Group 45"/>
          <p:cNvGrpSpPr/>
          <p:nvPr/>
        </p:nvGrpSpPr>
        <p:grpSpPr>
          <a:xfrm>
            <a:off x="904875" y="1152369"/>
            <a:ext cx="7318375" cy="4776787"/>
            <a:chOff x="904875" y="1378617"/>
            <a:chExt cx="7318375" cy="4776787"/>
          </a:xfrm>
        </p:grpSpPr>
        <p:sp>
          <p:nvSpPr>
            <p:cNvPr id="511008" name="Rectangle 1056"/>
            <p:cNvSpPr>
              <a:spLocks noChangeArrowheads="1"/>
            </p:cNvSpPr>
            <p:nvPr/>
          </p:nvSpPr>
          <p:spPr bwMode="auto">
            <a:xfrm>
              <a:off x="904875" y="1378617"/>
              <a:ext cx="4022725" cy="4195762"/>
            </a:xfrm>
            <a:prstGeom prst="rect">
              <a:avLst/>
            </a:prstGeom>
            <a:solidFill>
              <a:srgbClr val="D5E1DE"/>
            </a:solidFill>
            <a:ln w="952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2293" name="Rectangle 1057"/>
            <p:cNvSpPr>
              <a:spLocks noChangeArrowheads="1"/>
            </p:cNvSpPr>
            <p:nvPr/>
          </p:nvSpPr>
          <p:spPr bwMode="auto">
            <a:xfrm>
              <a:off x="914400" y="1442117"/>
              <a:ext cx="4000500" cy="3868737"/>
            </a:xfrm>
            <a:prstGeom prst="rect">
              <a:avLst/>
            </a:prstGeom>
            <a:noFill/>
            <a:ln w="12700">
              <a:noFill/>
              <a:miter lim="800000"/>
              <a:headEnd/>
              <a:tailEnd/>
            </a:ln>
          </p:spPr>
          <p:txBody>
            <a:bodyPr lIns="90488" tIns="44450" rIns="90488" bIns="44450">
              <a:spAutoFit/>
            </a:bodyPr>
            <a:lstStyle/>
            <a:p>
              <a:pPr algn="ctr" eaLnBrk="0" hangingPunct="0">
                <a:buClr>
                  <a:srgbClr val="729C91"/>
                </a:buClr>
              </a:pPr>
              <a:r>
                <a:rPr lang="en-US" sz="2400" dirty="0">
                  <a:latin typeface="+mj-lt"/>
                </a:rPr>
                <a:t>Master Scheduled Items</a:t>
              </a:r>
              <a:endParaRPr lang="en-US" sz="2400" b="0" dirty="0">
                <a:solidFill>
                  <a:srgbClr val="FF0000"/>
                </a:solidFill>
                <a:latin typeface="+mj-lt"/>
              </a:endParaRPr>
            </a:p>
            <a:p>
              <a:pPr eaLnBrk="0" hangingPunct="0">
                <a:buClr>
                  <a:srgbClr val="729C91"/>
                </a:buClr>
              </a:pPr>
              <a:endParaRPr lang="en-US" sz="1800" b="0" dirty="0">
                <a:latin typeface="+mj-lt"/>
              </a:endParaRPr>
            </a:p>
            <a:p>
              <a:pPr eaLnBrk="0" hangingPunct="0">
                <a:spcBef>
                  <a:spcPct val="30000"/>
                </a:spcBef>
                <a:buClr>
                  <a:srgbClr val="729C91"/>
                </a:buClr>
                <a:buFontTx/>
                <a:buChar char="•"/>
              </a:pPr>
              <a:r>
                <a:rPr lang="en-US" sz="2000" b="0" dirty="0">
                  <a:latin typeface="+mj-lt"/>
                </a:rPr>
                <a:t> End Items</a:t>
              </a:r>
            </a:p>
            <a:p>
              <a:pPr eaLnBrk="0" hangingPunct="0">
                <a:buClr>
                  <a:srgbClr val="729C91"/>
                </a:buClr>
              </a:pPr>
              <a:endParaRPr lang="en-US" sz="2000" b="0" dirty="0">
                <a:latin typeface="+mj-lt"/>
              </a:endParaRPr>
            </a:p>
            <a:p>
              <a:pPr eaLnBrk="0" hangingPunct="0">
                <a:buClr>
                  <a:srgbClr val="729C91"/>
                </a:buClr>
                <a:buFontTx/>
                <a:buChar char="•"/>
              </a:pPr>
              <a:r>
                <a:rPr lang="en-US" sz="2000" b="0" dirty="0">
                  <a:latin typeface="+mj-lt"/>
                </a:rPr>
                <a:t> Critical Subassemblies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Spares/Service Items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Key Items</a:t>
              </a:r>
            </a:p>
            <a:p>
              <a:pPr eaLnBrk="0" hangingPunct="0">
                <a:buClr>
                  <a:srgbClr val="729C91"/>
                </a:buClr>
                <a:buFontTx/>
                <a:buChar char="•"/>
              </a:pPr>
              <a:endParaRPr lang="en-US" sz="2000" b="0" dirty="0">
                <a:latin typeface="+mj-lt"/>
              </a:endParaRPr>
            </a:p>
            <a:p>
              <a:pPr eaLnBrk="0" hangingPunct="0">
                <a:buClr>
                  <a:srgbClr val="729C91"/>
                </a:buClr>
                <a:buFontTx/>
                <a:buChar char="•"/>
              </a:pPr>
              <a:r>
                <a:rPr lang="en-US" sz="2000" b="0" dirty="0">
                  <a:latin typeface="+mj-lt"/>
                </a:rPr>
                <a:t> Key Resources</a:t>
              </a:r>
            </a:p>
            <a:p>
              <a:pPr eaLnBrk="0" latinLnBrk="1" hangingPunct="0">
                <a:buClr>
                  <a:srgbClr val="729C91"/>
                </a:buClr>
                <a:buFontTx/>
                <a:buChar char="•"/>
              </a:pPr>
              <a:endParaRPr lang="en-US" sz="2000" dirty="0">
                <a:latin typeface="+mj-lt"/>
              </a:endParaRPr>
            </a:p>
          </p:txBody>
        </p:sp>
        <p:sp>
          <p:nvSpPr>
            <p:cNvPr id="12294" name="Line 1058"/>
            <p:cNvSpPr>
              <a:spLocks noChangeShapeType="1"/>
            </p:cNvSpPr>
            <p:nvPr/>
          </p:nvSpPr>
          <p:spPr bwMode="auto">
            <a:xfrm flipV="1">
              <a:off x="952500" y="1892967"/>
              <a:ext cx="3930650" cy="0"/>
            </a:xfrm>
            <a:prstGeom prst="line">
              <a:avLst/>
            </a:prstGeom>
            <a:noFill/>
            <a:ln w="28575">
              <a:solidFill>
                <a:srgbClr val="969696"/>
              </a:solidFill>
              <a:round/>
              <a:headEnd/>
              <a:tailEnd/>
            </a:ln>
          </p:spPr>
          <p:txBody>
            <a:bodyPr wrap="none" anchor="ctr"/>
            <a:lstStyle/>
            <a:p>
              <a:endParaRPr lang="en-US" dirty="0">
                <a:latin typeface="+mj-lt"/>
              </a:endParaRPr>
            </a:p>
          </p:txBody>
        </p:sp>
        <p:sp>
          <p:nvSpPr>
            <p:cNvPr id="511012" name="Rectangle 1060"/>
            <p:cNvSpPr>
              <a:spLocks noChangeArrowheads="1"/>
            </p:cNvSpPr>
            <p:nvPr/>
          </p:nvSpPr>
          <p:spPr bwMode="auto">
            <a:xfrm>
              <a:off x="4200525" y="1950117"/>
              <a:ext cx="4022725" cy="4205287"/>
            </a:xfrm>
            <a:prstGeom prst="rect">
              <a:avLst/>
            </a:prstGeom>
            <a:solidFill>
              <a:srgbClr val="FFE6CD"/>
            </a:solidFill>
            <a:ln w="9525">
              <a:solidFill>
                <a:srgbClr val="969696"/>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2296" name="Rectangle 1061"/>
            <p:cNvSpPr>
              <a:spLocks noChangeArrowheads="1"/>
            </p:cNvSpPr>
            <p:nvPr/>
          </p:nvSpPr>
          <p:spPr bwMode="auto">
            <a:xfrm>
              <a:off x="4205288" y="2016792"/>
              <a:ext cx="4000500" cy="459100"/>
            </a:xfrm>
            <a:prstGeom prst="rect">
              <a:avLst/>
            </a:prstGeom>
            <a:noFill/>
            <a:ln w="12700">
              <a:noFill/>
              <a:miter lim="800000"/>
              <a:headEnd/>
              <a:tailEnd/>
            </a:ln>
          </p:spPr>
          <p:txBody>
            <a:bodyPr lIns="90488" tIns="44450" rIns="90488" bIns="44450">
              <a:spAutoFit/>
            </a:bodyPr>
            <a:lstStyle/>
            <a:p>
              <a:pPr algn="ctr" eaLnBrk="0" hangingPunct="0"/>
              <a:r>
                <a:rPr lang="en-US" sz="2400" dirty="0">
                  <a:latin typeface="+mj-lt"/>
                </a:rPr>
                <a:t>Plan of Action</a:t>
              </a:r>
            </a:p>
          </p:txBody>
        </p:sp>
        <p:sp>
          <p:nvSpPr>
            <p:cNvPr id="12297" name="Line 1062"/>
            <p:cNvSpPr>
              <a:spLocks noChangeShapeType="1"/>
            </p:cNvSpPr>
            <p:nvPr/>
          </p:nvSpPr>
          <p:spPr bwMode="auto">
            <a:xfrm>
              <a:off x="4257675" y="2435892"/>
              <a:ext cx="3930650" cy="0"/>
            </a:xfrm>
            <a:prstGeom prst="line">
              <a:avLst/>
            </a:prstGeom>
            <a:noFill/>
            <a:ln w="28575">
              <a:solidFill>
                <a:srgbClr val="969696"/>
              </a:solidFill>
              <a:round/>
              <a:headEnd/>
              <a:tailEnd/>
            </a:ln>
          </p:spPr>
          <p:txBody>
            <a:bodyPr wrap="none" anchor="ctr"/>
            <a:lstStyle/>
            <a:p>
              <a:endParaRPr lang="en-US" dirty="0">
                <a:latin typeface="+mj-lt"/>
              </a:endParaRPr>
            </a:p>
          </p:txBody>
        </p:sp>
        <p:grpSp>
          <p:nvGrpSpPr>
            <p:cNvPr id="3" name="Group 1118"/>
            <p:cNvGrpSpPr>
              <a:grpSpLocks/>
            </p:cNvGrpSpPr>
            <p:nvPr/>
          </p:nvGrpSpPr>
          <p:grpSpPr bwMode="auto">
            <a:xfrm>
              <a:off x="4856163" y="2502567"/>
              <a:ext cx="2808287" cy="3292475"/>
              <a:chOff x="2933" y="1905"/>
              <a:chExt cx="1769" cy="2074"/>
            </a:xfrm>
          </p:grpSpPr>
          <p:sp>
            <p:nvSpPr>
              <p:cNvPr id="12299" name="Freeform 1064"/>
              <p:cNvSpPr>
                <a:spLocks/>
              </p:cNvSpPr>
              <p:nvPr/>
            </p:nvSpPr>
            <p:spPr bwMode="auto">
              <a:xfrm>
                <a:off x="3104" y="207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0" name="Freeform 1065"/>
              <p:cNvSpPr>
                <a:spLocks/>
              </p:cNvSpPr>
              <p:nvPr/>
            </p:nvSpPr>
            <p:spPr bwMode="auto">
              <a:xfrm>
                <a:off x="3251" y="207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1" name="Freeform 1066"/>
              <p:cNvSpPr>
                <a:spLocks/>
              </p:cNvSpPr>
              <p:nvPr/>
            </p:nvSpPr>
            <p:spPr bwMode="auto">
              <a:xfrm>
                <a:off x="3340" y="248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2" name="Freeform 1067"/>
              <p:cNvSpPr>
                <a:spLocks/>
              </p:cNvSpPr>
              <p:nvPr/>
            </p:nvSpPr>
            <p:spPr bwMode="auto">
              <a:xfrm>
                <a:off x="3487" y="2481"/>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20" name="Freeform 1068"/>
              <p:cNvSpPr>
                <a:spLocks/>
              </p:cNvSpPr>
              <p:nvPr/>
            </p:nvSpPr>
            <p:spPr bwMode="auto">
              <a:xfrm>
                <a:off x="2933" y="1905"/>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04" name="Freeform 1069"/>
              <p:cNvSpPr>
                <a:spLocks/>
              </p:cNvSpPr>
              <p:nvPr/>
            </p:nvSpPr>
            <p:spPr bwMode="auto">
              <a:xfrm>
                <a:off x="3033" y="2253"/>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5" name="Freeform 1070"/>
              <p:cNvSpPr>
                <a:spLocks/>
              </p:cNvSpPr>
              <p:nvPr/>
            </p:nvSpPr>
            <p:spPr bwMode="auto">
              <a:xfrm>
                <a:off x="3033" y="2253"/>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6" name="Freeform 1071"/>
              <p:cNvSpPr>
                <a:spLocks/>
              </p:cNvSpPr>
              <p:nvPr/>
            </p:nvSpPr>
            <p:spPr bwMode="auto">
              <a:xfrm>
                <a:off x="3033" y="2253"/>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7" name="Freeform 1072"/>
              <p:cNvSpPr>
                <a:spLocks/>
              </p:cNvSpPr>
              <p:nvPr/>
            </p:nvSpPr>
            <p:spPr bwMode="auto">
              <a:xfrm>
                <a:off x="3179" y="2253"/>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8" name="Freeform 1073"/>
              <p:cNvSpPr>
                <a:spLocks/>
              </p:cNvSpPr>
              <p:nvPr/>
            </p:nvSpPr>
            <p:spPr bwMode="auto">
              <a:xfrm>
                <a:off x="3033" y="2478"/>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09" name="Rectangle 1074"/>
              <p:cNvSpPr>
                <a:spLocks noChangeArrowheads="1"/>
              </p:cNvSpPr>
              <p:nvPr/>
            </p:nvSpPr>
            <p:spPr bwMode="auto">
              <a:xfrm>
                <a:off x="3153" y="1953"/>
                <a:ext cx="759" cy="256"/>
              </a:xfrm>
              <a:prstGeom prst="rect">
                <a:avLst/>
              </a:prstGeom>
              <a:solidFill>
                <a:srgbClr val="D5E1DE"/>
              </a:solidFill>
              <a:ln w="12700">
                <a:solidFill>
                  <a:srgbClr val="969696"/>
                </a:solidFill>
                <a:miter lim="800000"/>
                <a:headEnd/>
                <a:tailEnd/>
              </a:ln>
            </p:spPr>
            <p:txBody>
              <a:bodyPr wrap="none" lIns="90488" tIns="44450" rIns="90488" bIns="44450">
                <a:spAutoFit/>
              </a:bodyPr>
              <a:lstStyle/>
              <a:p>
                <a:pPr algn="ctr" eaLnBrk="0" hangingPunct="0"/>
                <a:r>
                  <a:rPr lang="en-US" sz="2000" dirty="0">
                    <a:solidFill>
                      <a:srgbClr val="008000"/>
                    </a:solidFill>
                    <a:latin typeface="+mj-lt"/>
                  </a:rPr>
                  <a:t>January</a:t>
                </a:r>
                <a:endParaRPr lang="en-US" sz="2000" dirty="0">
                  <a:solidFill>
                    <a:srgbClr val="00BEB9"/>
                  </a:solidFill>
                  <a:latin typeface="+mj-lt"/>
                </a:endParaRPr>
              </a:p>
            </p:txBody>
          </p:sp>
          <p:sp>
            <p:nvSpPr>
              <p:cNvPr id="12310" name="Freeform 1076"/>
              <p:cNvSpPr>
                <a:spLocks/>
              </p:cNvSpPr>
              <p:nvPr/>
            </p:nvSpPr>
            <p:spPr bwMode="auto">
              <a:xfrm>
                <a:off x="3383" y="244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1" name="Freeform 1077"/>
              <p:cNvSpPr>
                <a:spLocks/>
              </p:cNvSpPr>
              <p:nvPr/>
            </p:nvSpPr>
            <p:spPr bwMode="auto">
              <a:xfrm>
                <a:off x="3530" y="2448"/>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32" name="Freeform 1080"/>
              <p:cNvSpPr>
                <a:spLocks/>
              </p:cNvSpPr>
              <p:nvPr/>
            </p:nvSpPr>
            <p:spPr bwMode="auto">
              <a:xfrm>
                <a:off x="3212" y="2280"/>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13" name="Freeform 1081"/>
              <p:cNvSpPr>
                <a:spLocks/>
              </p:cNvSpPr>
              <p:nvPr/>
            </p:nvSpPr>
            <p:spPr bwMode="auto">
              <a:xfrm>
                <a:off x="3312" y="2628"/>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4" name="Freeform 1082"/>
              <p:cNvSpPr>
                <a:spLocks/>
              </p:cNvSpPr>
              <p:nvPr/>
            </p:nvSpPr>
            <p:spPr bwMode="auto">
              <a:xfrm>
                <a:off x="3312" y="2628"/>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5" name="Freeform 1083"/>
              <p:cNvSpPr>
                <a:spLocks/>
              </p:cNvSpPr>
              <p:nvPr/>
            </p:nvSpPr>
            <p:spPr bwMode="auto">
              <a:xfrm>
                <a:off x="3312" y="2628"/>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6" name="Freeform 1084"/>
              <p:cNvSpPr>
                <a:spLocks/>
              </p:cNvSpPr>
              <p:nvPr/>
            </p:nvSpPr>
            <p:spPr bwMode="auto">
              <a:xfrm>
                <a:off x="3458" y="2628"/>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7" name="Freeform 1085"/>
              <p:cNvSpPr>
                <a:spLocks/>
              </p:cNvSpPr>
              <p:nvPr/>
            </p:nvSpPr>
            <p:spPr bwMode="auto">
              <a:xfrm>
                <a:off x="3312" y="2853"/>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18" name="Rectangle 1086"/>
              <p:cNvSpPr>
                <a:spLocks noChangeArrowheads="1"/>
              </p:cNvSpPr>
              <p:nvPr/>
            </p:nvSpPr>
            <p:spPr bwMode="auto">
              <a:xfrm>
                <a:off x="3410" y="2328"/>
                <a:ext cx="804" cy="250"/>
              </a:xfrm>
              <a:prstGeom prst="rect">
                <a:avLst/>
              </a:prstGeom>
              <a:solidFill>
                <a:srgbClr val="FFD9D9"/>
              </a:solidFill>
              <a:ln w="12700">
                <a:solidFill>
                  <a:srgbClr val="969696"/>
                </a:solidFill>
                <a:miter lim="800000"/>
                <a:headEnd/>
                <a:tailEnd/>
              </a:ln>
            </p:spPr>
            <p:txBody>
              <a:bodyPr wrap="none" lIns="90488" tIns="44450" rIns="90488" bIns="44450">
                <a:spAutoFit/>
              </a:bodyPr>
              <a:lstStyle/>
              <a:p>
                <a:pPr algn="ctr" eaLnBrk="0" hangingPunct="0"/>
                <a:r>
                  <a:rPr lang="en-US" sz="2000" dirty="0">
                    <a:solidFill>
                      <a:srgbClr val="FF0000"/>
                    </a:solidFill>
                    <a:latin typeface="+mj-lt"/>
                  </a:rPr>
                  <a:t>February</a:t>
                </a:r>
                <a:endParaRPr lang="en-US" sz="2000" dirty="0">
                  <a:solidFill>
                    <a:srgbClr val="00BEB9"/>
                  </a:solidFill>
                  <a:latin typeface="+mj-lt"/>
                </a:endParaRPr>
              </a:p>
            </p:txBody>
          </p:sp>
          <p:grpSp>
            <p:nvGrpSpPr>
              <p:cNvPr id="4" name="Group 1117"/>
              <p:cNvGrpSpPr>
                <a:grpSpLocks/>
              </p:cNvGrpSpPr>
              <p:nvPr/>
            </p:nvGrpSpPr>
            <p:grpSpPr bwMode="auto">
              <a:xfrm>
                <a:off x="3490" y="2655"/>
                <a:ext cx="1212" cy="1324"/>
                <a:chOff x="3628" y="2739"/>
                <a:chExt cx="1212" cy="1324"/>
              </a:xfrm>
            </p:grpSpPr>
            <p:sp>
              <p:nvSpPr>
                <p:cNvPr id="12320" name="Freeform 1078"/>
                <p:cNvSpPr>
                  <a:spLocks/>
                </p:cNvSpPr>
                <p:nvPr/>
              </p:nvSpPr>
              <p:spPr bwMode="auto">
                <a:xfrm>
                  <a:off x="3739" y="2952"/>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1" name="Freeform 1079"/>
                <p:cNvSpPr>
                  <a:spLocks/>
                </p:cNvSpPr>
                <p:nvPr/>
              </p:nvSpPr>
              <p:spPr bwMode="auto">
                <a:xfrm>
                  <a:off x="3886" y="2952"/>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2" name="Freeform 1088"/>
                <p:cNvSpPr>
                  <a:spLocks/>
                </p:cNvSpPr>
                <p:nvPr/>
              </p:nvSpPr>
              <p:spPr bwMode="auto">
                <a:xfrm>
                  <a:off x="3799" y="290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3" name="Freeform 1089"/>
                <p:cNvSpPr>
                  <a:spLocks/>
                </p:cNvSpPr>
                <p:nvPr/>
              </p:nvSpPr>
              <p:spPr bwMode="auto">
                <a:xfrm>
                  <a:off x="3946" y="2907"/>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4" name="Freeform 1090"/>
                <p:cNvSpPr>
                  <a:spLocks/>
                </p:cNvSpPr>
                <p:nvPr/>
              </p:nvSpPr>
              <p:spPr bwMode="auto">
                <a:xfrm>
                  <a:off x="4095" y="336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C4C4C4"/>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5" name="Freeform 1091"/>
                <p:cNvSpPr>
                  <a:spLocks/>
                </p:cNvSpPr>
                <p:nvPr/>
              </p:nvSpPr>
              <p:spPr bwMode="auto">
                <a:xfrm>
                  <a:off x="4242" y="3363"/>
                  <a:ext cx="120" cy="218"/>
                </a:xfrm>
                <a:custGeom>
                  <a:avLst/>
                  <a:gdLst>
                    <a:gd name="T0" fmla="*/ 0 w 120"/>
                    <a:gd name="T1" fmla="*/ 217 h 218"/>
                    <a:gd name="T2" fmla="*/ 0 w 120"/>
                    <a:gd name="T3" fmla="*/ 0 h 218"/>
                    <a:gd name="T4" fmla="*/ 119 w 120"/>
                    <a:gd name="T5" fmla="*/ 0 h 218"/>
                    <a:gd name="T6" fmla="*/ 119 w 120"/>
                    <a:gd name="T7" fmla="*/ 217 h 218"/>
                    <a:gd name="T8" fmla="*/ 0 w 120"/>
                    <a:gd name="T9" fmla="*/ 217 h 218"/>
                    <a:gd name="T10" fmla="*/ 0 60000 65536"/>
                    <a:gd name="T11" fmla="*/ 0 60000 65536"/>
                    <a:gd name="T12" fmla="*/ 0 60000 65536"/>
                    <a:gd name="T13" fmla="*/ 0 60000 65536"/>
                    <a:gd name="T14" fmla="*/ 0 60000 65536"/>
                    <a:gd name="T15" fmla="*/ 0 w 120"/>
                    <a:gd name="T16" fmla="*/ 0 h 218"/>
                    <a:gd name="T17" fmla="*/ 120 w 120"/>
                    <a:gd name="T18" fmla="*/ 218 h 218"/>
                  </a:gdLst>
                  <a:ahLst/>
                  <a:cxnLst>
                    <a:cxn ang="T10">
                      <a:pos x="T0" y="T1"/>
                    </a:cxn>
                    <a:cxn ang="T11">
                      <a:pos x="T2" y="T3"/>
                    </a:cxn>
                    <a:cxn ang="T12">
                      <a:pos x="T4" y="T5"/>
                    </a:cxn>
                    <a:cxn ang="T13">
                      <a:pos x="T6" y="T7"/>
                    </a:cxn>
                    <a:cxn ang="T14">
                      <a:pos x="T8" y="T9"/>
                    </a:cxn>
                  </a:cxnLst>
                  <a:rect l="T15" t="T16" r="T17" b="T18"/>
                  <a:pathLst>
                    <a:path w="120" h="218">
                      <a:moveTo>
                        <a:pt x="0" y="217"/>
                      </a:moveTo>
                      <a:lnTo>
                        <a:pt x="0" y="0"/>
                      </a:lnTo>
                      <a:lnTo>
                        <a:pt x="119" y="0"/>
                      </a:lnTo>
                      <a:lnTo>
                        <a:pt x="119" y="217"/>
                      </a:lnTo>
                      <a:lnTo>
                        <a:pt x="0" y="217"/>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511044" name="Freeform 1092"/>
                <p:cNvSpPr>
                  <a:spLocks/>
                </p:cNvSpPr>
                <p:nvPr/>
              </p:nvSpPr>
              <p:spPr bwMode="auto">
                <a:xfrm>
                  <a:off x="3628" y="2739"/>
                  <a:ext cx="1212" cy="1324"/>
                </a:xfrm>
                <a:custGeom>
                  <a:avLst/>
                  <a:gdLst/>
                  <a:ahLst/>
                  <a:cxnLst>
                    <a:cxn ang="0">
                      <a:pos x="1211" y="0"/>
                    </a:cxn>
                    <a:cxn ang="0">
                      <a:pos x="0" y="0"/>
                    </a:cxn>
                    <a:cxn ang="0">
                      <a:pos x="0" y="1323"/>
                    </a:cxn>
                    <a:cxn ang="0">
                      <a:pos x="1211" y="1323"/>
                    </a:cxn>
                    <a:cxn ang="0">
                      <a:pos x="1211" y="0"/>
                    </a:cxn>
                  </a:cxnLst>
                  <a:rect l="0" t="0" r="r" b="b"/>
                  <a:pathLst>
                    <a:path w="1212" h="1324">
                      <a:moveTo>
                        <a:pt x="1211" y="0"/>
                      </a:moveTo>
                      <a:lnTo>
                        <a:pt x="0" y="0"/>
                      </a:lnTo>
                      <a:lnTo>
                        <a:pt x="0" y="1323"/>
                      </a:lnTo>
                      <a:lnTo>
                        <a:pt x="1211" y="1323"/>
                      </a:lnTo>
                      <a:lnTo>
                        <a:pt x="1211" y="0"/>
                      </a:lnTo>
                    </a:path>
                  </a:pathLst>
                </a:custGeom>
                <a:solidFill>
                  <a:srgbClr val="C4C4C4"/>
                </a:solidFill>
                <a:ln w="12700" cap="rnd" cmpd="sng">
                  <a:solidFill>
                    <a:srgbClr val="969696"/>
                  </a:solidFill>
                  <a:prstDash val="solid"/>
                  <a:round/>
                  <a:headEnd type="none" w="med" len="med"/>
                  <a:tailEnd type="none" w="med" len="med"/>
                </a:ln>
                <a:effectLst>
                  <a:outerShdw dist="107763" dir="2700000" algn="ctr" rotWithShape="0">
                    <a:schemeClr val="tx1">
                      <a:lumMod val="75000"/>
                      <a:lumOff val="25000"/>
                    </a:schemeClr>
                  </a:outerShdw>
                </a:effectLst>
              </p:spPr>
              <p:txBody>
                <a:bodyPr/>
                <a:lstStyle/>
                <a:p>
                  <a:pPr>
                    <a:defRPr/>
                  </a:pPr>
                  <a:endParaRPr lang="en-US" dirty="0">
                    <a:latin typeface="+mj-lt"/>
                  </a:endParaRPr>
                </a:p>
              </p:txBody>
            </p:sp>
            <p:sp>
              <p:nvSpPr>
                <p:cNvPr id="12327" name="Freeform 1093"/>
                <p:cNvSpPr>
                  <a:spLocks/>
                </p:cNvSpPr>
                <p:nvPr/>
              </p:nvSpPr>
              <p:spPr bwMode="auto">
                <a:xfrm>
                  <a:off x="3728" y="3087"/>
                  <a:ext cx="1013" cy="896"/>
                </a:xfrm>
                <a:custGeom>
                  <a:avLst/>
                  <a:gdLst>
                    <a:gd name="T0" fmla="*/ 1012 w 1013"/>
                    <a:gd name="T1" fmla="*/ 0 h 896"/>
                    <a:gd name="T2" fmla="*/ 0 w 1013"/>
                    <a:gd name="T3" fmla="*/ 0 h 896"/>
                    <a:gd name="T4" fmla="*/ 0 w 1013"/>
                    <a:gd name="T5" fmla="*/ 895 h 896"/>
                    <a:gd name="T6" fmla="*/ 1012 w 1013"/>
                    <a:gd name="T7" fmla="*/ 895 h 896"/>
                    <a:gd name="T8" fmla="*/ 1012 w 1013"/>
                    <a:gd name="T9" fmla="*/ 0 h 896"/>
                    <a:gd name="T10" fmla="*/ 0 60000 65536"/>
                    <a:gd name="T11" fmla="*/ 0 60000 65536"/>
                    <a:gd name="T12" fmla="*/ 0 60000 65536"/>
                    <a:gd name="T13" fmla="*/ 0 60000 65536"/>
                    <a:gd name="T14" fmla="*/ 0 60000 65536"/>
                    <a:gd name="T15" fmla="*/ 0 w 1013"/>
                    <a:gd name="T16" fmla="*/ 0 h 896"/>
                    <a:gd name="T17" fmla="*/ 1013 w 1013"/>
                    <a:gd name="T18" fmla="*/ 896 h 896"/>
                  </a:gdLst>
                  <a:ahLst/>
                  <a:cxnLst>
                    <a:cxn ang="T10">
                      <a:pos x="T0" y="T1"/>
                    </a:cxn>
                    <a:cxn ang="T11">
                      <a:pos x="T2" y="T3"/>
                    </a:cxn>
                    <a:cxn ang="T12">
                      <a:pos x="T4" y="T5"/>
                    </a:cxn>
                    <a:cxn ang="T13">
                      <a:pos x="T6" y="T7"/>
                    </a:cxn>
                    <a:cxn ang="T14">
                      <a:pos x="T8" y="T9"/>
                    </a:cxn>
                  </a:cxnLst>
                  <a:rect l="T15" t="T16" r="T17" b="T18"/>
                  <a:pathLst>
                    <a:path w="1013" h="896">
                      <a:moveTo>
                        <a:pt x="1012" y="0"/>
                      </a:moveTo>
                      <a:lnTo>
                        <a:pt x="0" y="0"/>
                      </a:lnTo>
                      <a:lnTo>
                        <a:pt x="0" y="895"/>
                      </a:lnTo>
                      <a:lnTo>
                        <a:pt x="1012" y="895"/>
                      </a:lnTo>
                      <a:lnTo>
                        <a:pt x="101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8" name="Freeform 1094"/>
                <p:cNvSpPr>
                  <a:spLocks/>
                </p:cNvSpPr>
                <p:nvPr/>
              </p:nvSpPr>
              <p:spPr bwMode="auto">
                <a:xfrm>
                  <a:off x="3728" y="3087"/>
                  <a:ext cx="1013" cy="443"/>
                </a:xfrm>
                <a:custGeom>
                  <a:avLst/>
                  <a:gdLst>
                    <a:gd name="T0" fmla="*/ 1012 w 1013"/>
                    <a:gd name="T1" fmla="*/ 0 h 443"/>
                    <a:gd name="T2" fmla="*/ 1012 w 1013"/>
                    <a:gd name="T3" fmla="*/ 220 h 443"/>
                    <a:gd name="T4" fmla="*/ 720 w 1013"/>
                    <a:gd name="T5" fmla="*/ 220 h 443"/>
                    <a:gd name="T6" fmla="*/ 720 w 1013"/>
                    <a:gd name="T7" fmla="*/ 442 h 443"/>
                    <a:gd name="T8" fmla="*/ 0 w 1013"/>
                    <a:gd name="T9" fmla="*/ 442 h 443"/>
                    <a:gd name="T10" fmla="*/ 0 w 1013"/>
                    <a:gd name="T11" fmla="*/ 0 h 443"/>
                    <a:gd name="T12" fmla="*/ 1012 w 1013"/>
                    <a:gd name="T13" fmla="*/ 0 h 443"/>
                    <a:gd name="T14" fmla="*/ 0 60000 65536"/>
                    <a:gd name="T15" fmla="*/ 0 60000 65536"/>
                    <a:gd name="T16" fmla="*/ 0 60000 65536"/>
                    <a:gd name="T17" fmla="*/ 0 60000 65536"/>
                    <a:gd name="T18" fmla="*/ 0 60000 65536"/>
                    <a:gd name="T19" fmla="*/ 0 60000 65536"/>
                    <a:gd name="T20" fmla="*/ 0 60000 65536"/>
                    <a:gd name="T21" fmla="*/ 0 w 1013"/>
                    <a:gd name="T22" fmla="*/ 0 h 443"/>
                    <a:gd name="T23" fmla="*/ 1013 w 1013"/>
                    <a:gd name="T24" fmla="*/ 443 h 4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3" h="443">
                      <a:moveTo>
                        <a:pt x="1012" y="0"/>
                      </a:moveTo>
                      <a:lnTo>
                        <a:pt x="1012" y="220"/>
                      </a:lnTo>
                      <a:lnTo>
                        <a:pt x="720" y="220"/>
                      </a:lnTo>
                      <a:lnTo>
                        <a:pt x="720" y="442"/>
                      </a:lnTo>
                      <a:lnTo>
                        <a:pt x="0" y="442"/>
                      </a:lnTo>
                      <a:lnTo>
                        <a:pt x="0" y="0"/>
                      </a:lnTo>
                      <a:lnTo>
                        <a:pt x="1012" y="0"/>
                      </a:lnTo>
                    </a:path>
                  </a:pathLst>
                </a:custGeom>
                <a:solidFill>
                  <a:srgbClr val="464646"/>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29" name="Freeform 1095"/>
                <p:cNvSpPr>
                  <a:spLocks/>
                </p:cNvSpPr>
                <p:nvPr/>
              </p:nvSpPr>
              <p:spPr bwMode="auto">
                <a:xfrm>
                  <a:off x="3728" y="3087"/>
                  <a:ext cx="1023" cy="906"/>
                </a:xfrm>
                <a:custGeom>
                  <a:avLst/>
                  <a:gdLst>
                    <a:gd name="T0" fmla="*/ 1022 w 1023"/>
                    <a:gd name="T1" fmla="*/ 0 h 906"/>
                    <a:gd name="T2" fmla="*/ 0 w 1023"/>
                    <a:gd name="T3" fmla="*/ 0 h 906"/>
                    <a:gd name="T4" fmla="*/ 0 w 1023"/>
                    <a:gd name="T5" fmla="*/ 905 h 906"/>
                    <a:gd name="T6" fmla="*/ 1022 w 1023"/>
                    <a:gd name="T7" fmla="*/ 905 h 906"/>
                    <a:gd name="T8" fmla="*/ 1022 w 1023"/>
                    <a:gd name="T9" fmla="*/ 0 h 906"/>
                    <a:gd name="T10" fmla="*/ 0 60000 65536"/>
                    <a:gd name="T11" fmla="*/ 0 60000 65536"/>
                    <a:gd name="T12" fmla="*/ 0 60000 65536"/>
                    <a:gd name="T13" fmla="*/ 0 60000 65536"/>
                    <a:gd name="T14" fmla="*/ 0 60000 65536"/>
                    <a:gd name="T15" fmla="*/ 0 w 1023"/>
                    <a:gd name="T16" fmla="*/ 0 h 906"/>
                    <a:gd name="T17" fmla="*/ 1023 w 1023"/>
                    <a:gd name="T18" fmla="*/ 906 h 906"/>
                  </a:gdLst>
                  <a:ahLst/>
                  <a:cxnLst>
                    <a:cxn ang="T10">
                      <a:pos x="T0" y="T1"/>
                    </a:cxn>
                    <a:cxn ang="T11">
                      <a:pos x="T2" y="T3"/>
                    </a:cxn>
                    <a:cxn ang="T12">
                      <a:pos x="T4" y="T5"/>
                    </a:cxn>
                    <a:cxn ang="T13">
                      <a:pos x="T6" y="T7"/>
                    </a:cxn>
                    <a:cxn ang="T14">
                      <a:pos x="T8" y="T9"/>
                    </a:cxn>
                  </a:cxnLst>
                  <a:rect l="T15" t="T16" r="T17" b="T18"/>
                  <a:pathLst>
                    <a:path w="1023" h="906">
                      <a:moveTo>
                        <a:pt x="1022" y="0"/>
                      </a:moveTo>
                      <a:lnTo>
                        <a:pt x="0" y="0"/>
                      </a:lnTo>
                      <a:lnTo>
                        <a:pt x="0" y="905"/>
                      </a:lnTo>
                      <a:lnTo>
                        <a:pt x="1022" y="905"/>
                      </a:lnTo>
                      <a:lnTo>
                        <a:pt x="1022" y="0"/>
                      </a:lnTo>
                    </a:path>
                  </a:pathLst>
                </a:custGeom>
                <a:solidFill>
                  <a:srgbClr val="EAEAEA"/>
                </a:solid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0" name="Freeform 1096"/>
                <p:cNvSpPr>
                  <a:spLocks/>
                </p:cNvSpPr>
                <p:nvPr/>
              </p:nvSpPr>
              <p:spPr bwMode="auto">
                <a:xfrm>
                  <a:off x="3874" y="3087"/>
                  <a:ext cx="731" cy="906"/>
                </a:xfrm>
                <a:custGeom>
                  <a:avLst/>
                  <a:gdLst>
                    <a:gd name="T0" fmla="*/ 0 w 731"/>
                    <a:gd name="T1" fmla="*/ 0 h 906"/>
                    <a:gd name="T2" fmla="*/ 0 w 731"/>
                    <a:gd name="T3" fmla="*/ 905 h 906"/>
                    <a:gd name="T4" fmla="*/ 146 w 731"/>
                    <a:gd name="T5" fmla="*/ 905 h 906"/>
                    <a:gd name="T6" fmla="*/ 146 w 731"/>
                    <a:gd name="T7" fmla="*/ 0 h 906"/>
                    <a:gd name="T8" fmla="*/ 292 w 731"/>
                    <a:gd name="T9" fmla="*/ 0 h 906"/>
                    <a:gd name="T10" fmla="*/ 292 w 731"/>
                    <a:gd name="T11" fmla="*/ 905 h 906"/>
                    <a:gd name="T12" fmla="*/ 438 w 731"/>
                    <a:gd name="T13" fmla="*/ 905 h 906"/>
                    <a:gd name="T14" fmla="*/ 438 w 731"/>
                    <a:gd name="T15" fmla="*/ 0 h 906"/>
                    <a:gd name="T16" fmla="*/ 584 w 731"/>
                    <a:gd name="T17" fmla="*/ 0 h 906"/>
                    <a:gd name="T18" fmla="*/ 584 w 731"/>
                    <a:gd name="T19" fmla="*/ 905 h 906"/>
                    <a:gd name="T20" fmla="*/ 730 w 731"/>
                    <a:gd name="T21" fmla="*/ 905 h 906"/>
                    <a:gd name="T22" fmla="*/ 730 w 731"/>
                    <a:gd name="T23" fmla="*/ 0 h 90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731"/>
                    <a:gd name="T37" fmla="*/ 0 h 906"/>
                    <a:gd name="T38" fmla="*/ 731 w 731"/>
                    <a:gd name="T39" fmla="*/ 906 h 90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731" h="906">
                      <a:moveTo>
                        <a:pt x="0" y="0"/>
                      </a:moveTo>
                      <a:lnTo>
                        <a:pt x="0" y="905"/>
                      </a:lnTo>
                      <a:lnTo>
                        <a:pt x="146" y="905"/>
                      </a:lnTo>
                      <a:lnTo>
                        <a:pt x="146" y="0"/>
                      </a:lnTo>
                      <a:lnTo>
                        <a:pt x="292" y="0"/>
                      </a:lnTo>
                      <a:lnTo>
                        <a:pt x="292" y="905"/>
                      </a:lnTo>
                      <a:lnTo>
                        <a:pt x="438" y="905"/>
                      </a:lnTo>
                      <a:lnTo>
                        <a:pt x="438" y="0"/>
                      </a:lnTo>
                      <a:lnTo>
                        <a:pt x="584" y="0"/>
                      </a:lnTo>
                      <a:lnTo>
                        <a:pt x="584" y="905"/>
                      </a:lnTo>
                      <a:lnTo>
                        <a:pt x="730" y="905"/>
                      </a:lnTo>
                      <a:lnTo>
                        <a:pt x="730" y="0"/>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1" name="Freeform 1097"/>
                <p:cNvSpPr>
                  <a:spLocks/>
                </p:cNvSpPr>
                <p:nvPr/>
              </p:nvSpPr>
              <p:spPr bwMode="auto">
                <a:xfrm>
                  <a:off x="3728" y="3312"/>
                  <a:ext cx="1023" cy="455"/>
                </a:xfrm>
                <a:custGeom>
                  <a:avLst/>
                  <a:gdLst>
                    <a:gd name="T0" fmla="*/ 0 w 1023"/>
                    <a:gd name="T1" fmla="*/ 0 h 455"/>
                    <a:gd name="T2" fmla="*/ 1022 w 1023"/>
                    <a:gd name="T3" fmla="*/ 0 h 455"/>
                    <a:gd name="T4" fmla="*/ 1022 w 1023"/>
                    <a:gd name="T5" fmla="*/ 227 h 455"/>
                    <a:gd name="T6" fmla="*/ 0 w 1023"/>
                    <a:gd name="T7" fmla="*/ 227 h 455"/>
                    <a:gd name="T8" fmla="*/ 0 w 1023"/>
                    <a:gd name="T9" fmla="*/ 454 h 455"/>
                    <a:gd name="T10" fmla="*/ 1022 w 1023"/>
                    <a:gd name="T11" fmla="*/ 454 h 455"/>
                    <a:gd name="T12" fmla="*/ 0 60000 65536"/>
                    <a:gd name="T13" fmla="*/ 0 60000 65536"/>
                    <a:gd name="T14" fmla="*/ 0 60000 65536"/>
                    <a:gd name="T15" fmla="*/ 0 60000 65536"/>
                    <a:gd name="T16" fmla="*/ 0 60000 65536"/>
                    <a:gd name="T17" fmla="*/ 0 60000 65536"/>
                    <a:gd name="T18" fmla="*/ 0 w 1023"/>
                    <a:gd name="T19" fmla="*/ 0 h 455"/>
                    <a:gd name="T20" fmla="*/ 1023 w 1023"/>
                    <a:gd name="T21" fmla="*/ 455 h 455"/>
                  </a:gdLst>
                  <a:ahLst/>
                  <a:cxnLst>
                    <a:cxn ang="T12">
                      <a:pos x="T0" y="T1"/>
                    </a:cxn>
                    <a:cxn ang="T13">
                      <a:pos x="T2" y="T3"/>
                    </a:cxn>
                    <a:cxn ang="T14">
                      <a:pos x="T4" y="T5"/>
                    </a:cxn>
                    <a:cxn ang="T15">
                      <a:pos x="T6" y="T7"/>
                    </a:cxn>
                    <a:cxn ang="T16">
                      <a:pos x="T8" y="T9"/>
                    </a:cxn>
                    <a:cxn ang="T17">
                      <a:pos x="T10" y="T11"/>
                    </a:cxn>
                  </a:cxnLst>
                  <a:rect l="T18" t="T19" r="T20" b="T21"/>
                  <a:pathLst>
                    <a:path w="1023" h="455">
                      <a:moveTo>
                        <a:pt x="0" y="0"/>
                      </a:moveTo>
                      <a:lnTo>
                        <a:pt x="1022" y="0"/>
                      </a:lnTo>
                      <a:lnTo>
                        <a:pt x="1022" y="227"/>
                      </a:lnTo>
                      <a:lnTo>
                        <a:pt x="0" y="227"/>
                      </a:lnTo>
                      <a:lnTo>
                        <a:pt x="0" y="454"/>
                      </a:lnTo>
                      <a:lnTo>
                        <a:pt x="1022" y="454"/>
                      </a:lnTo>
                    </a:path>
                  </a:pathLst>
                </a:custGeom>
                <a:noFill/>
                <a:ln w="12700" cap="rnd" cmpd="sng">
                  <a:solidFill>
                    <a:srgbClr val="969696"/>
                  </a:solidFill>
                  <a:prstDash val="solid"/>
                  <a:round/>
                  <a:headEnd type="none" w="med" len="med"/>
                  <a:tailEnd type="none" w="med" len="med"/>
                </a:ln>
              </p:spPr>
              <p:txBody>
                <a:bodyPr/>
                <a:lstStyle/>
                <a:p>
                  <a:endParaRPr lang="en-US" dirty="0">
                    <a:latin typeface="+mj-lt"/>
                  </a:endParaRPr>
                </a:p>
              </p:txBody>
            </p:sp>
            <p:sp>
              <p:nvSpPr>
                <p:cNvPr id="12332" name="Rectangle 1098"/>
                <p:cNvSpPr>
                  <a:spLocks noChangeArrowheads="1"/>
                </p:cNvSpPr>
                <p:nvPr/>
              </p:nvSpPr>
              <p:spPr bwMode="auto">
                <a:xfrm>
                  <a:off x="3882" y="2787"/>
                  <a:ext cx="690" cy="256"/>
                </a:xfrm>
                <a:prstGeom prst="rect">
                  <a:avLst/>
                </a:prstGeom>
                <a:solidFill>
                  <a:srgbClr val="CCFFFF"/>
                </a:solidFill>
                <a:ln w="12700">
                  <a:solidFill>
                    <a:srgbClr val="969696"/>
                  </a:solidFill>
                  <a:miter lim="800000"/>
                  <a:headEnd/>
                  <a:tailEnd/>
                </a:ln>
              </p:spPr>
              <p:txBody>
                <a:bodyPr lIns="90488" tIns="44450" rIns="90488" bIns="44450">
                  <a:spAutoFit/>
                </a:bodyPr>
                <a:lstStyle/>
                <a:p>
                  <a:pPr algn="ctr" eaLnBrk="0" hangingPunct="0"/>
                  <a:r>
                    <a:rPr lang="en-US" sz="2000" dirty="0">
                      <a:solidFill>
                        <a:srgbClr val="006E6B"/>
                      </a:solidFill>
                      <a:latin typeface="+mj-lt"/>
                    </a:rPr>
                    <a:t>March</a:t>
                  </a:r>
                </a:p>
              </p:txBody>
            </p:sp>
          </p:grpSp>
        </p:gr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b="1" dirty="0" smtClean="0">
                <a:solidFill>
                  <a:srgbClr val="0070C0"/>
                </a:solidFill>
              </a:rPr>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Component Item Planning</a:t>
            </a:r>
            <a:endParaRPr lang="en-US" dirty="0"/>
          </a:p>
        </p:txBody>
      </p:sp>
      <p:sp>
        <p:nvSpPr>
          <p:cNvPr id="30" name="Rectangle 3"/>
          <p:cNvSpPr txBox="1">
            <a:spLocks noChangeArrowheads="1"/>
          </p:cNvSpPr>
          <p:nvPr/>
        </p:nvSpPr>
        <p:spPr>
          <a:xfrm>
            <a:off x="457200" y="891610"/>
            <a:ext cx="8229600" cy="5424523"/>
          </a:xfrm>
          <a:prstGeom prst="rect">
            <a:avLst/>
          </a:prstGeom>
        </p:spPr>
        <p:txBody>
          <a:bodyPr>
            <a:normAutofit/>
          </a:bodyPr>
          <a:lstStyle/>
          <a:p>
            <a:pPr marL="285750" indent="-285750" defTabSz="457200" fontAlgn="auto">
              <a:spcBef>
                <a:spcPct val="200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MRP</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Item Planning Parameters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Time Periods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Planned Orders</a:t>
            </a:r>
          </a:p>
          <a:p>
            <a:pPr marL="285750" indent="-285750" defTabSz="457200" fontAlgn="auto">
              <a:spcBef>
                <a:spcPts val="1200"/>
              </a:spcBef>
              <a:spcAft>
                <a:spcPts val="0"/>
              </a:spcAft>
              <a:buClr>
                <a:schemeClr val="accent6"/>
              </a:buClr>
              <a:buFont typeface="Wingdings" pitchFamily="2" charset="2"/>
              <a:buChar cha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Action Messages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Plan-to-Perform Process</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0"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41" name="Rectangle 51"/>
          <p:cNvSpPr>
            <a:spLocks noChangeArrowheads="1"/>
          </p:cNvSpPr>
          <p:nvPr/>
        </p:nvSpPr>
        <p:spPr bwMode="auto">
          <a:xfrm>
            <a:off x="6457473" y="1786313"/>
            <a:ext cx="2232984"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a:t>
            </a:r>
            <a:r>
              <a:rPr lang="en-US" altLang="zh-CN" sz="2000" b="0" dirty="0" smtClean="0">
                <a:solidFill>
                  <a:schemeClr val="tx1">
                    <a:lumMod val="75000"/>
                    <a:lumOff val="25000"/>
                  </a:schemeClr>
                </a:solidFill>
                <a:latin typeface="+mj-lt"/>
              </a:rPr>
              <a:t>-Perform</a:t>
            </a:r>
            <a:endParaRPr lang="en-US" sz="2000" b="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46"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54"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4" name="Picture 23"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25"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26"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63" name="Rectangle 82"/>
          <p:cNvSpPr>
            <a:spLocks noChangeArrowheads="1"/>
          </p:cNvSpPr>
          <p:nvPr/>
        </p:nvSpPr>
        <p:spPr bwMode="auto">
          <a:xfrm>
            <a:off x="0" y="1409770"/>
            <a:ext cx="5972536" cy="2585682"/>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MRP</a:t>
            </a:r>
            <a:endParaRPr lang="en-US" dirty="0"/>
          </a:p>
        </p:txBody>
      </p:sp>
      <p:grpSp>
        <p:nvGrpSpPr>
          <p:cNvPr id="2" name="Group 66"/>
          <p:cNvGrpSpPr>
            <a:grpSpLocks/>
          </p:cNvGrpSpPr>
          <p:nvPr/>
        </p:nvGrpSpPr>
        <p:grpSpPr bwMode="auto">
          <a:xfrm>
            <a:off x="906463" y="930530"/>
            <a:ext cx="7316787" cy="5137150"/>
            <a:chOff x="571" y="794"/>
            <a:chExt cx="4609" cy="3236"/>
          </a:xfrm>
        </p:grpSpPr>
        <p:grpSp>
          <p:nvGrpSpPr>
            <p:cNvPr id="3" name="Group 65"/>
            <p:cNvGrpSpPr>
              <a:grpSpLocks/>
            </p:cNvGrpSpPr>
            <p:nvPr/>
          </p:nvGrpSpPr>
          <p:grpSpPr bwMode="auto">
            <a:xfrm>
              <a:off x="571" y="794"/>
              <a:ext cx="4609" cy="3236"/>
              <a:chOff x="571" y="794"/>
              <a:chExt cx="4609" cy="3236"/>
            </a:xfrm>
          </p:grpSpPr>
          <p:sp>
            <p:nvSpPr>
              <p:cNvPr id="13338" name="Rectangle 37"/>
              <p:cNvSpPr>
                <a:spLocks noChangeArrowheads="1"/>
              </p:cNvSpPr>
              <p:nvPr/>
            </p:nvSpPr>
            <p:spPr bwMode="auto">
              <a:xfrm>
                <a:off x="571" y="794"/>
                <a:ext cx="4609" cy="3236"/>
              </a:xfrm>
              <a:prstGeom prst="rect">
                <a:avLst/>
              </a:prstGeom>
              <a:solidFill>
                <a:srgbClr val="FAF6EB"/>
              </a:solidFill>
              <a:ln w="12700">
                <a:solidFill>
                  <a:schemeClr val="tx1"/>
                </a:solidFill>
                <a:miter lim="800000"/>
                <a:headEnd/>
                <a:tailEnd/>
              </a:ln>
              <a:effectLst>
                <a:outerShdw dist="101600" dir="2700000" algn="ctr" rotWithShape="0">
                  <a:schemeClr val="tx1">
                    <a:lumMod val="75000"/>
                    <a:lumOff val="25000"/>
                  </a:schemeClr>
                </a:outerShdw>
              </a:effectLst>
            </p:spPr>
            <p:txBody>
              <a:bodyPr wrap="none" anchor="ctr"/>
              <a:lstStyle/>
              <a:p>
                <a:endParaRPr lang="en-US" dirty="0">
                  <a:latin typeface="+mj-lt"/>
                </a:endParaRPr>
              </a:p>
            </p:txBody>
          </p:sp>
          <p:sp>
            <p:nvSpPr>
              <p:cNvPr id="13339" name="Rectangle 38"/>
              <p:cNvSpPr>
                <a:spLocks noChangeArrowheads="1"/>
              </p:cNvSpPr>
              <p:nvPr/>
            </p:nvSpPr>
            <p:spPr bwMode="auto">
              <a:xfrm>
                <a:off x="3537" y="3755"/>
                <a:ext cx="711" cy="225"/>
              </a:xfrm>
              <a:prstGeom prst="rect">
                <a:avLst/>
              </a:prstGeom>
              <a:noFill/>
              <a:ln w="12700">
                <a:noFill/>
                <a:miter lim="800000"/>
                <a:headEnd/>
                <a:tailEnd/>
              </a:ln>
            </p:spPr>
            <p:txBody>
              <a:bodyPr lIns="82550" tIns="41275" rIns="82550" bIns="41275">
                <a:spAutoFit/>
              </a:bodyPr>
              <a:lstStyle/>
              <a:p>
                <a:pPr algn="ctr" defTabSz="739775" eaLnBrk="0" hangingPunct="0"/>
                <a:r>
                  <a:rPr lang="en-US" sz="1800" dirty="0">
                    <a:latin typeface="+mj-lt"/>
                  </a:rPr>
                  <a:t>Outputs</a:t>
                </a:r>
              </a:p>
            </p:txBody>
          </p:sp>
          <p:sp>
            <p:nvSpPr>
              <p:cNvPr id="13340" name="Rectangle 39"/>
              <p:cNvSpPr>
                <a:spLocks noChangeArrowheads="1"/>
              </p:cNvSpPr>
              <p:nvPr/>
            </p:nvSpPr>
            <p:spPr bwMode="auto">
              <a:xfrm>
                <a:off x="1682" y="842"/>
                <a:ext cx="651" cy="225"/>
              </a:xfrm>
              <a:prstGeom prst="rect">
                <a:avLst/>
              </a:prstGeom>
              <a:noFill/>
              <a:ln w="12700">
                <a:noFill/>
                <a:miter lim="800000"/>
                <a:headEnd/>
                <a:tailEnd/>
              </a:ln>
            </p:spPr>
            <p:txBody>
              <a:bodyPr lIns="82550" tIns="41275" rIns="82550" bIns="41275">
                <a:spAutoFit/>
              </a:bodyPr>
              <a:lstStyle/>
              <a:p>
                <a:pPr algn="ctr" defTabSz="739775" eaLnBrk="0" hangingPunct="0"/>
                <a:r>
                  <a:rPr lang="en-US" sz="1800" dirty="0">
                    <a:latin typeface="+mj-lt"/>
                  </a:rPr>
                  <a:t>Inputs</a:t>
                </a:r>
              </a:p>
            </p:txBody>
          </p:sp>
        </p:grpSp>
        <p:sp>
          <p:nvSpPr>
            <p:cNvPr id="13318" name="Freeform 45"/>
            <p:cNvSpPr>
              <a:spLocks/>
            </p:cNvSpPr>
            <p:nvPr/>
          </p:nvSpPr>
          <p:spPr bwMode="auto">
            <a:xfrm>
              <a:off x="1670" y="1154"/>
              <a:ext cx="290" cy="2544"/>
            </a:xfrm>
            <a:custGeom>
              <a:avLst/>
              <a:gdLst>
                <a:gd name="T0" fmla="*/ 14 w 235"/>
                <a:gd name="T1" fmla="*/ 0 h 3025"/>
                <a:gd name="T2" fmla="*/ 357 w 235"/>
                <a:gd name="T3" fmla="*/ 0 h 3025"/>
                <a:gd name="T4" fmla="*/ 357 w 235"/>
                <a:gd name="T5" fmla="*/ 2139 h 3025"/>
                <a:gd name="T6" fmla="*/ 0 w 235"/>
                <a:gd name="T7" fmla="*/ 2139 h 3025"/>
                <a:gd name="T8" fmla="*/ 0 60000 65536"/>
                <a:gd name="T9" fmla="*/ 0 60000 65536"/>
                <a:gd name="T10" fmla="*/ 0 60000 65536"/>
                <a:gd name="T11" fmla="*/ 0 60000 65536"/>
                <a:gd name="T12" fmla="*/ 0 w 235"/>
                <a:gd name="T13" fmla="*/ 0 h 3025"/>
                <a:gd name="T14" fmla="*/ 235 w 235"/>
                <a:gd name="T15" fmla="*/ 3025 h 3025"/>
              </a:gdLst>
              <a:ahLst/>
              <a:cxnLst>
                <a:cxn ang="T8">
                  <a:pos x="T0" y="T1"/>
                </a:cxn>
                <a:cxn ang="T9">
                  <a:pos x="T2" y="T3"/>
                </a:cxn>
                <a:cxn ang="T10">
                  <a:pos x="T4" y="T5"/>
                </a:cxn>
                <a:cxn ang="T11">
                  <a:pos x="T6" y="T7"/>
                </a:cxn>
              </a:cxnLst>
              <a:rect l="T12" t="T13" r="T14" b="T15"/>
              <a:pathLst>
                <a:path w="235" h="3025">
                  <a:moveTo>
                    <a:pt x="9" y="0"/>
                  </a:moveTo>
                  <a:lnTo>
                    <a:pt x="234" y="0"/>
                  </a:lnTo>
                  <a:lnTo>
                    <a:pt x="234" y="3024"/>
                  </a:lnTo>
                  <a:lnTo>
                    <a:pt x="0" y="3024"/>
                  </a:lnTo>
                </a:path>
              </a:pathLst>
            </a:custGeom>
            <a:noFill/>
            <a:ln w="12700" cap="rnd" cmpd="sng">
              <a:solidFill>
                <a:schemeClr val="tx1"/>
              </a:solidFill>
              <a:prstDash val="solid"/>
              <a:round/>
              <a:headEnd type="none" w="med" len="med"/>
              <a:tailEnd type="none" w="med" len="med"/>
            </a:ln>
          </p:spPr>
          <p:txBody>
            <a:bodyPr/>
            <a:lstStyle/>
            <a:p>
              <a:endParaRPr lang="en-US" dirty="0">
                <a:latin typeface="+mj-lt"/>
              </a:endParaRPr>
            </a:p>
          </p:txBody>
        </p:sp>
        <p:sp>
          <p:nvSpPr>
            <p:cNvPr id="13319" name="Line 46"/>
            <p:cNvSpPr>
              <a:spLocks noChangeShapeType="1"/>
            </p:cNvSpPr>
            <p:nvPr/>
          </p:nvSpPr>
          <p:spPr bwMode="auto">
            <a:xfrm>
              <a:off x="1710" y="1797"/>
              <a:ext cx="243" cy="0"/>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3320" name="Line 47"/>
            <p:cNvSpPr>
              <a:spLocks noChangeShapeType="1"/>
            </p:cNvSpPr>
            <p:nvPr/>
          </p:nvSpPr>
          <p:spPr bwMode="auto">
            <a:xfrm>
              <a:off x="1698" y="3096"/>
              <a:ext cx="244" cy="0"/>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3321" name="Line 48"/>
            <p:cNvSpPr>
              <a:spLocks noChangeShapeType="1"/>
            </p:cNvSpPr>
            <p:nvPr/>
          </p:nvSpPr>
          <p:spPr bwMode="auto">
            <a:xfrm>
              <a:off x="1687" y="2439"/>
              <a:ext cx="445" cy="0"/>
            </a:xfrm>
            <a:prstGeom prst="line">
              <a:avLst/>
            </a:prstGeom>
            <a:noFill/>
            <a:ln w="12700">
              <a:solidFill>
                <a:srgbClr val="000000"/>
              </a:solidFill>
              <a:round/>
              <a:headEnd/>
              <a:tailEnd type="triangle" w="med" len="med"/>
            </a:ln>
          </p:spPr>
          <p:txBody>
            <a:bodyPr wrap="none" anchor="ctr"/>
            <a:lstStyle/>
            <a:p>
              <a:endParaRPr lang="en-US" dirty="0">
                <a:latin typeface="+mj-lt"/>
              </a:endParaRPr>
            </a:p>
          </p:txBody>
        </p:sp>
        <p:sp>
          <p:nvSpPr>
            <p:cNvPr id="371761" name="AutoShape 49"/>
            <p:cNvSpPr>
              <a:spLocks noChangeArrowheads="1"/>
            </p:cNvSpPr>
            <p:nvPr/>
          </p:nvSpPr>
          <p:spPr bwMode="auto">
            <a:xfrm>
              <a:off x="2127" y="1695"/>
              <a:ext cx="1497" cy="1487"/>
            </a:xfrm>
            <a:prstGeom prst="star16">
              <a:avLst>
                <a:gd name="adj" fmla="val 37500"/>
              </a:avLst>
            </a:prstGeom>
            <a:solidFill>
              <a:srgbClr val="E0DCE7"/>
            </a:solidFill>
            <a:ln w="12700">
              <a:solidFill>
                <a:schemeClr val="tx1"/>
              </a:solidFill>
              <a:miter lim="800000"/>
              <a:headEnd/>
              <a:tailEnd/>
            </a:ln>
            <a:effectLst>
              <a:outerShdw dist="107763" dir="2700000" algn="ctr" rotWithShape="0">
                <a:schemeClr val="accent6"/>
              </a:outerShdw>
            </a:effectLst>
          </p:spPr>
          <p:txBody>
            <a:bodyPr wrap="none" lIns="90488" tIns="44450" rIns="90488" bIns="44450" anchor="ctr"/>
            <a:lstStyle/>
            <a:p>
              <a:pPr algn="ctr" eaLnBrk="0" hangingPunct="0">
                <a:defRPr/>
              </a:pPr>
              <a:r>
                <a:rPr lang="en-US" sz="2000" dirty="0">
                  <a:latin typeface="+mj-lt"/>
                </a:rPr>
                <a:t>Calculate</a:t>
              </a:r>
            </a:p>
            <a:p>
              <a:pPr algn="ctr" eaLnBrk="0" hangingPunct="0">
                <a:defRPr/>
              </a:pPr>
              <a:r>
                <a:rPr lang="en-US" sz="2000" dirty="0">
                  <a:latin typeface="+mj-lt"/>
                </a:rPr>
                <a:t>MRP</a:t>
              </a:r>
            </a:p>
          </p:txBody>
        </p:sp>
        <p:sp>
          <p:nvSpPr>
            <p:cNvPr id="13323" name="Freeform 50"/>
            <p:cNvSpPr>
              <a:spLocks/>
            </p:cNvSpPr>
            <p:nvPr/>
          </p:nvSpPr>
          <p:spPr bwMode="auto">
            <a:xfrm>
              <a:off x="3773" y="1600"/>
              <a:ext cx="328" cy="1536"/>
            </a:xfrm>
            <a:custGeom>
              <a:avLst/>
              <a:gdLst>
                <a:gd name="T0" fmla="*/ 285 w 361"/>
                <a:gd name="T1" fmla="*/ 0 h 1441"/>
                <a:gd name="T2" fmla="*/ 0 w 361"/>
                <a:gd name="T3" fmla="*/ 0 h 1441"/>
                <a:gd name="T4" fmla="*/ 0 w 361"/>
                <a:gd name="T5" fmla="*/ 1636 h 1441"/>
                <a:gd name="T6" fmla="*/ 297 w 361"/>
                <a:gd name="T7" fmla="*/ 1636 h 1441"/>
                <a:gd name="T8" fmla="*/ 0 60000 65536"/>
                <a:gd name="T9" fmla="*/ 0 60000 65536"/>
                <a:gd name="T10" fmla="*/ 0 60000 65536"/>
                <a:gd name="T11" fmla="*/ 0 60000 65536"/>
                <a:gd name="T12" fmla="*/ 0 w 361"/>
                <a:gd name="T13" fmla="*/ 0 h 1441"/>
                <a:gd name="T14" fmla="*/ 361 w 361"/>
                <a:gd name="T15" fmla="*/ 1441 h 1441"/>
              </a:gdLst>
              <a:ahLst/>
              <a:cxnLst>
                <a:cxn ang="T8">
                  <a:pos x="T0" y="T1"/>
                </a:cxn>
                <a:cxn ang="T9">
                  <a:pos x="T2" y="T3"/>
                </a:cxn>
                <a:cxn ang="T10">
                  <a:pos x="T4" y="T5"/>
                </a:cxn>
                <a:cxn ang="T11">
                  <a:pos x="T6" y="T7"/>
                </a:cxn>
              </a:cxnLst>
              <a:rect l="T12" t="T13" r="T14" b="T15"/>
              <a:pathLst>
                <a:path w="361" h="1441">
                  <a:moveTo>
                    <a:pt x="346" y="0"/>
                  </a:moveTo>
                  <a:lnTo>
                    <a:pt x="0" y="0"/>
                  </a:lnTo>
                  <a:lnTo>
                    <a:pt x="0" y="1440"/>
                  </a:lnTo>
                  <a:lnTo>
                    <a:pt x="360" y="1440"/>
                  </a:lnTo>
                </a:path>
              </a:pathLst>
            </a:custGeom>
            <a:noFill/>
            <a:ln w="12700" cap="rnd" cmpd="sng">
              <a:solidFill>
                <a:schemeClr val="tx1"/>
              </a:solidFill>
              <a:prstDash val="solid"/>
              <a:round/>
              <a:headEnd type="triangle" w="med" len="med"/>
              <a:tailEnd type="triangle" w="med" len="med"/>
            </a:ln>
          </p:spPr>
          <p:txBody>
            <a:bodyPr/>
            <a:lstStyle/>
            <a:p>
              <a:endParaRPr lang="en-US" dirty="0">
                <a:latin typeface="+mj-lt"/>
              </a:endParaRPr>
            </a:p>
          </p:txBody>
        </p:sp>
        <p:sp>
          <p:nvSpPr>
            <p:cNvPr id="13324" name="Line 51"/>
            <p:cNvSpPr>
              <a:spLocks noChangeShapeType="1"/>
            </p:cNvSpPr>
            <p:nvPr/>
          </p:nvSpPr>
          <p:spPr bwMode="auto">
            <a:xfrm>
              <a:off x="3619" y="2436"/>
              <a:ext cx="146" cy="0"/>
            </a:xfrm>
            <a:prstGeom prst="line">
              <a:avLst/>
            </a:prstGeom>
            <a:noFill/>
            <a:ln w="12700">
              <a:solidFill>
                <a:srgbClr val="000000"/>
              </a:solidFill>
              <a:round/>
              <a:headEnd/>
              <a:tailEnd/>
            </a:ln>
          </p:spPr>
          <p:txBody>
            <a:bodyPr wrap="none" anchor="ctr"/>
            <a:lstStyle/>
            <a:p>
              <a:endParaRPr lang="en-US" dirty="0">
                <a:latin typeface="+mj-lt"/>
              </a:endParaRPr>
            </a:p>
          </p:txBody>
        </p:sp>
        <p:grpSp>
          <p:nvGrpSpPr>
            <p:cNvPr id="4" name="Group 52"/>
            <p:cNvGrpSpPr>
              <a:grpSpLocks/>
            </p:cNvGrpSpPr>
            <p:nvPr/>
          </p:nvGrpSpPr>
          <p:grpSpPr bwMode="auto">
            <a:xfrm>
              <a:off x="4087" y="1091"/>
              <a:ext cx="941" cy="1210"/>
              <a:chOff x="4048" y="856"/>
              <a:chExt cx="994" cy="1287"/>
            </a:xfrm>
          </p:grpSpPr>
          <p:sp>
            <p:nvSpPr>
              <p:cNvPr id="371765" name="Rectangle 53"/>
              <p:cNvSpPr>
                <a:spLocks noChangeArrowheads="1"/>
              </p:cNvSpPr>
              <p:nvPr/>
            </p:nvSpPr>
            <p:spPr bwMode="auto">
              <a:xfrm>
                <a:off x="4259" y="1050"/>
                <a:ext cx="783"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66" name="Rectangle 54"/>
              <p:cNvSpPr>
                <a:spLocks noChangeArrowheads="1"/>
              </p:cNvSpPr>
              <p:nvPr/>
            </p:nvSpPr>
            <p:spPr bwMode="auto">
              <a:xfrm>
                <a:off x="4156" y="959"/>
                <a:ext cx="833" cy="1092"/>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67" name="Rectangle 55"/>
              <p:cNvSpPr>
                <a:spLocks noChangeArrowheads="1"/>
              </p:cNvSpPr>
              <p:nvPr/>
            </p:nvSpPr>
            <p:spPr bwMode="auto">
              <a:xfrm>
                <a:off x="4048" y="856"/>
                <a:ext cx="890" cy="1093"/>
              </a:xfrm>
              <a:prstGeom prst="rect">
                <a:avLst/>
              </a:prstGeom>
              <a:solidFill>
                <a:srgbClr val="D8DAC9"/>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600" b="0" dirty="0">
                    <a:latin typeface="+mj-lt"/>
                  </a:rPr>
                  <a:t>Planned</a:t>
                </a:r>
              </a:p>
              <a:p>
                <a:pPr algn="ctr" defTabSz="739775" eaLnBrk="0" hangingPunct="0">
                  <a:defRPr/>
                </a:pPr>
                <a:r>
                  <a:rPr lang="en-US" sz="1600" b="0" dirty="0">
                    <a:latin typeface="+mj-lt"/>
                  </a:rPr>
                  <a:t>Orders</a:t>
                </a:r>
                <a:br>
                  <a:rPr lang="en-US" sz="1600" b="0" dirty="0">
                    <a:latin typeface="+mj-lt"/>
                  </a:rPr>
                </a:br>
                <a:endParaRPr lang="en-US" sz="1600" b="0" dirty="0">
                  <a:latin typeface="+mj-lt"/>
                </a:endParaRPr>
              </a:p>
              <a:p>
                <a:pPr marL="182880" indent="-182880" defTabSz="739775" eaLnBrk="0" hangingPunct="0">
                  <a:buFontTx/>
                  <a:buChar char="•"/>
                  <a:defRPr/>
                </a:pPr>
                <a:r>
                  <a:rPr lang="en-US" sz="1600" b="0" dirty="0" smtClean="0">
                    <a:latin typeface="+mj-lt"/>
                  </a:rPr>
                  <a:t>Release</a:t>
                </a:r>
                <a:r>
                  <a:rPr lang="en-US" sz="1600" b="0" dirty="0">
                    <a:latin typeface="+mj-lt"/>
                  </a:rPr>
                  <a:t/>
                </a:r>
                <a:br>
                  <a:rPr lang="en-US" sz="1600" b="0" dirty="0">
                    <a:latin typeface="+mj-lt"/>
                  </a:rPr>
                </a:br>
                <a:r>
                  <a:rPr lang="en-US" sz="1600" b="0" dirty="0" smtClean="0">
                    <a:latin typeface="+mj-lt"/>
                  </a:rPr>
                  <a:t>Dates</a:t>
                </a:r>
              </a:p>
              <a:p>
                <a:pPr marL="182880" indent="-182880" defTabSz="739775" eaLnBrk="0" hangingPunct="0">
                  <a:buFontTx/>
                  <a:buChar char="•"/>
                  <a:defRPr/>
                </a:pPr>
                <a:r>
                  <a:rPr lang="en-US" sz="1600" b="0" dirty="0" smtClean="0">
                    <a:latin typeface="+mj-lt"/>
                  </a:rPr>
                  <a:t>Due </a:t>
                </a:r>
                <a:r>
                  <a:rPr lang="en-US" sz="1600" b="0" dirty="0">
                    <a:latin typeface="+mj-lt"/>
                  </a:rPr>
                  <a:t>Dates</a:t>
                </a:r>
              </a:p>
            </p:txBody>
          </p:sp>
        </p:grpSp>
        <p:grpSp>
          <p:nvGrpSpPr>
            <p:cNvPr id="5" name="Group 56"/>
            <p:cNvGrpSpPr>
              <a:grpSpLocks/>
            </p:cNvGrpSpPr>
            <p:nvPr/>
          </p:nvGrpSpPr>
          <p:grpSpPr bwMode="auto">
            <a:xfrm>
              <a:off x="4087" y="2624"/>
              <a:ext cx="941" cy="1211"/>
              <a:chOff x="4048" y="2229"/>
              <a:chExt cx="994" cy="1287"/>
            </a:xfrm>
          </p:grpSpPr>
          <p:sp>
            <p:nvSpPr>
              <p:cNvPr id="371769" name="Rectangle 57"/>
              <p:cNvSpPr>
                <a:spLocks noChangeArrowheads="1"/>
              </p:cNvSpPr>
              <p:nvPr/>
            </p:nvSpPr>
            <p:spPr bwMode="auto">
              <a:xfrm>
                <a:off x="4259" y="2423"/>
                <a:ext cx="783"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70" name="Rectangle 58"/>
              <p:cNvSpPr>
                <a:spLocks noChangeArrowheads="1"/>
              </p:cNvSpPr>
              <p:nvPr/>
            </p:nvSpPr>
            <p:spPr bwMode="auto">
              <a:xfrm>
                <a:off x="4156" y="2332"/>
                <a:ext cx="784"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endParaRPr lang="en-US" sz="1600" b="0" dirty="0">
                  <a:latin typeface="+mj-lt"/>
                </a:endParaRPr>
              </a:p>
            </p:txBody>
          </p:sp>
          <p:sp>
            <p:nvSpPr>
              <p:cNvPr id="371771" name="Rectangle 59"/>
              <p:cNvSpPr>
                <a:spLocks noChangeArrowheads="1"/>
              </p:cNvSpPr>
              <p:nvPr/>
            </p:nvSpPr>
            <p:spPr bwMode="auto">
              <a:xfrm>
                <a:off x="4048" y="2229"/>
                <a:ext cx="785" cy="1093"/>
              </a:xfrm>
              <a:prstGeom prst="rect">
                <a:avLst/>
              </a:prstGeom>
              <a:solidFill>
                <a:srgbClr val="EDD1C5"/>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600" b="0" dirty="0">
                    <a:latin typeface="+mj-lt"/>
                  </a:rPr>
                  <a:t>Action</a:t>
                </a:r>
              </a:p>
              <a:p>
                <a:pPr algn="ctr" defTabSz="739775" eaLnBrk="0" hangingPunct="0">
                  <a:defRPr/>
                </a:pPr>
                <a:r>
                  <a:rPr lang="en-US" sz="1600" b="0" dirty="0">
                    <a:latin typeface="+mj-lt"/>
                  </a:rPr>
                  <a:t>Messages</a:t>
                </a:r>
              </a:p>
            </p:txBody>
          </p:sp>
        </p:grpSp>
        <p:sp>
          <p:nvSpPr>
            <p:cNvPr id="371752" name="Oval 40"/>
            <p:cNvSpPr>
              <a:spLocks noChangeArrowheads="1"/>
            </p:cNvSpPr>
            <p:nvPr/>
          </p:nvSpPr>
          <p:spPr bwMode="auto">
            <a:xfrm>
              <a:off x="815" y="903"/>
              <a:ext cx="890" cy="548"/>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Bills of</a:t>
              </a:r>
            </a:p>
            <a:p>
              <a:pPr algn="ctr" defTabSz="936625" eaLnBrk="0" hangingPunct="0">
                <a:defRPr/>
              </a:pPr>
              <a:r>
                <a:rPr lang="en-US" sz="1600" b="0" dirty="0">
                  <a:latin typeface="+mj-lt"/>
                </a:rPr>
                <a:t>Materials</a:t>
              </a:r>
            </a:p>
          </p:txBody>
        </p:sp>
        <p:sp>
          <p:nvSpPr>
            <p:cNvPr id="371753" name="Oval 41"/>
            <p:cNvSpPr>
              <a:spLocks noChangeArrowheads="1"/>
            </p:cNvSpPr>
            <p:nvPr/>
          </p:nvSpPr>
          <p:spPr bwMode="auto">
            <a:xfrm>
              <a:off x="815" y="1513"/>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lnSpc>
                  <a:spcPct val="90000"/>
                </a:lnSpc>
                <a:defRPr/>
              </a:pPr>
              <a:r>
                <a:rPr lang="en-US" sz="1600" b="0" dirty="0">
                  <a:latin typeface="+mj-lt"/>
                </a:rPr>
                <a:t>Demand</a:t>
              </a:r>
            </a:p>
            <a:p>
              <a:pPr algn="ctr" defTabSz="936625" eaLnBrk="0" hangingPunct="0">
                <a:lnSpc>
                  <a:spcPct val="90000"/>
                </a:lnSpc>
                <a:defRPr/>
              </a:pPr>
              <a:r>
                <a:rPr lang="en-US" sz="1600" b="0" dirty="0">
                  <a:latin typeface="+mj-lt"/>
                </a:rPr>
                <a:t>(Forecast,</a:t>
              </a:r>
            </a:p>
            <a:p>
              <a:pPr algn="ctr" defTabSz="936625" eaLnBrk="0" hangingPunct="0">
                <a:lnSpc>
                  <a:spcPct val="90000"/>
                </a:lnSpc>
                <a:defRPr/>
              </a:pPr>
              <a:r>
                <a:rPr lang="en-US" sz="1600" b="0" dirty="0">
                  <a:latin typeface="+mj-lt"/>
                </a:rPr>
                <a:t>SOs, etc.)</a:t>
              </a:r>
            </a:p>
          </p:txBody>
        </p:sp>
        <p:sp>
          <p:nvSpPr>
            <p:cNvPr id="371754" name="Oval 42"/>
            <p:cNvSpPr>
              <a:spLocks noChangeArrowheads="1"/>
            </p:cNvSpPr>
            <p:nvPr/>
          </p:nvSpPr>
          <p:spPr bwMode="auto">
            <a:xfrm>
              <a:off x="815" y="2152"/>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Supply</a:t>
              </a:r>
            </a:p>
            <a:p>
              <a:pPr algn="ctr" defTabSz="936625" eaLnBrk="0" hangingPunct="0">
                <a:defRPr/>
              </a:pPr>
              <a:r>
                <a:rPr lang="en-US" sz="1200" b="0" dirty="0">
                  <a:latin typeface="+mj-lt"/>
                </a:rPr>
                <a:t>(POs, WOs,</a:t>
              </a:r>
            </a:p>
            <a:p>
              <a:pPr algn="ctr" defTabSz="936625" eaLnBrk="0" hangingPunct="0">
                <a:defRPr/>
              </a:pPr>
              <a:r>
                <a:rPr lang="en-US" sz="1200" b="0" dirty="0">
                  <a:latin typeface="+mj-lt"/>
                </a:rPr>
                <a:t>Quantities</a:t>
              </a:r>
            </a:p>
            <a:p>
              <a:pPr algn="ctr" defTabSz="936625" eaLnBrk="0" hangingPunct="0">
                <a:defRPr/>
              </a:pPr>
              <a:r>
                <a:rPr lang="en-US" sz="1200" b="0" dirty="0">
                  <a:latin typeface="+mj-lt"/>
                </a:rPr>
                <a:t>on Hand)</a:t>
              </a:r>
            </a:p>
          </p:txBody>
        </p:sp>
        <p:sp>
          <p:nvSpPr>
            <p:cNvPr id="371755" name="Oval 43"/>
            <p:cNvSpPr>
              <a:spLocks noChangeArrowheads="1"/>
            </p:cNvSpPr>
            <p:nvPr/>
          </p:nvSpPr>
          <p:spPr bwMode="auto">
            <a:xfrm>
              <a:off x="815" y="2792"/>
              <a:ext cx="890" cy="548"/>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Planning</a:t>
              </a:r>
            </a:p>
            <a:p>
              <a:pPr algn="ctr" defTabSz="936625" eaLnBrk="0" hangingPunct="0">
                <a:defRPr/>
              </a:pPr>
              <a:r>
                <a:rPr lang="en-US" sz="1600" b="0" dirty="0">
                  <a:latin typeface="+mj-lt"/>
                </a:rPr>
                <a:t>Data</a:t>
              </a:r>
            </a:p>
          </p:txBody>
        </p:sp>
        <p:sp>
          <p:nvSpPr>
            <p:cNvPr id="371756" name="Oval 44"/>
            <p:cNvSpPr>
              <a:spLocks noChangeArrowheads="1"/>
            </p:cNvSpPr>
            <p:nvPr/>
          </p:nvSpPr>
          <p:spPr bwMode="auto">
            <a:xfrm>
              <a:off x="815" y="3414"/>
              <a:ext cx="890" cy="549"/>
            </a:xfrm>
            <a:prstGeom prst="ellipse">
              <a:avLst/>
            </a:prstGeom>
            <a:solidFill>
              <a:srgbClr val="CFD9DF"/>
            </a:solidFill>
            <a:ln w="12700">
              <a:solidFill>
                <a:schemeClr val="tx1"/>
              </a:solidFill>
              <a:round/>
              <a:headEnd/>
              <a:tailEnd/>
            </a:ln>
            <a:effectLst>
              <a:outerShdw dist="53882" dir="2700000" algn="ctr" rotWithShape="0">
                <a:schemeClr val="tx1">
                  <a:lumMod val="75000"/>
                  <a:lumOff val="25000"/>
                </a:schemeClr>
              </a:outerShdw>
            </a:effectLst>
          </p:spPr>
          <p:txBody>
            <a:bodyPr wrap="none" lIns="93662" tIns="47625" rIns="93662" bIns="47625" anchor="ctr"/>
            <a:lstStyle/>
            <a:p>
              <a:pPr algn="ctr" defTabSz="936625" eaLnBrk="0" hangingPunct="0">
                <a:defRPr/>
              </a:pPr>
              <a:r>
                <a:rPr lang="en-US" sz="1600" b="0" dirty="0">
                  <a:latin typeface="+mj-lt"/>
                </a:rPr>
                <a:t>Shop</a:t>
              </a:r>
            </a:p>
            <a:p>
              <a:pPr algn="ctr" defTabSz="936625" eaLnBrk="0" hangingPunct="0">
                <a:defRPr/>
              </a:pPr>
              <a:r>
                <a:rPr lang="en-US" sz="1600" b="0" dirty="0">
                  <a:latin typeface="+mj-lt"/>
                </a:rPr>
                <a:t>Calendar</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4"/>
          <p:cNvSpPr>
            <a:spLocks noGrp="1"/>
          </p:cNvSpPr>
          <p:nvPr>
            <p:ph type="title"/>
          </p:nvPr>
        </p:nvSpPr>
        <p:spPr/>
        <p:txBody>
          <a:bodyPr>
            <a:normAutofit/>
          </a:bodyPr>
          <a:lstStyle/>
          <a:p>
            <a:r>
              <a:rPr lang="en-US" dirty="0" smtClean="0"/>
              <a:t>Item Planning Parameters</a:t>
            </a:r>
            <a:endParaRPr lang="en-US" dirty="0"/>
          </a:p>
        </p:txBody>
      </p:sp>
      <p:sp>
        <p:nvSpPr>
          <p:cNvPr id="517135" name="Rectangle 1039"/>
          <p:cNvSpPr>
            <a:spLocks noChangeArrowheads="1"/>
          </p:cNvSpPr>
          <p:nvPr/>
        </p:nvSpPr>
        <p:spPr bwMode="auto">
          <a:xfrm>
            <a:off x="1954213" y="1421244"/>
            <a:ext cx="5235575" cy="4154488"/>
          </a:xfrm>
          <a:prstGeom prst="rect">
            <a:avLst/>
          </a:prstGeom>
          <a:solidFill>
            <a:srgbClr val="CFD9DF"/>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517125" name="Rectangle 1029"/>
          <p:cNvSpPr>
            <a:spLocks noChangeArrowheads="1"/>
          </p:cNvSpPr>
          <p:nvPr/>
        </p:nvSpPr>
        <p:spPr bwMode="auto">
          <a:xfrm>
            <a:off x="4806950" y="2248332"/>
            <a:ext cx="1749425" cy="27876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4342" name="Text Box 1030"/>
          <p:cNvSpPr txBox="1">
            <a:spLocks noChangeArrowheads="1"/>
          </p:cNvSpPr>
          <p:nvPr/>
        </p:nvSpPr>
        <p:spPr bwMode="auto">
          <a:xfrm>
            <a:off x="4897438" y="2429307"/>
            <a:ext cx="1579562" cy="549275"/>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Order Modifiers</a:t>
            </a:r>
          </a:p>
        </p:txBody>
      </p:sp>
      <p:sp>
        <p:nvSpPr>
          <p:cNvPr id="14343" name="Text Box 1035"/>
          <p:cNvSpPr txBox="1">
            <a:spLocks noChangeArrowheads="1"/>
          </p:cNvSpPr>
          <p:nvPr/>
        </p:nvSpPr>
        <p:spPr bwMode="auto">
          <a:xfrm>
            <a:off x="4754563" y="3061132"/>
            <a:ext cx="1816100" cy="1938992"/>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Order Qty</a:t>
            </a:r>
          </a:p>
          <a:p>
            <a:pPr algn="ctr" eaLnBrk="0" hangingPunct="0">
              <a:spcBef>
                <a:spcPct val="50000"/>
              </a:spcBef>
            </a:pPr>
            <a:r>
              <a:rPr lang="en-US" sz="1500" b="0" dirty="0">
                <a:latin typeface="+mj-lt"/>
              </a:rPr>
              <a:t>Safety Stock Qty</a:t>
            </a:r>
          </a:p>
          <a:p>
            <a:pPr algn="ctr" eaLnBrk="0" hangingPunct="0">
              <a:spcBef>
                <a:spcPct val="50000"/>
              </a:spcBef>
            </a:pPr>
            <a:r>
              <a:rPr lang="en-US" sz="1500" b="0" dirty="0">
                <a:latin typeface="+mj-lt"/>
              </a:rPr>
              <a:t>Min Order Qty</a:t>
            </a:r>
          </a:p>
          <a:p>
            <a:pPr algn="ctr" eaLnBrk="0" hangingPunct="0">
              <a:spcBef>
                <a:spcPct val="50000"/>
              </a:spcBef>
            </a:pPr>
            <a:r>
              <a:rPr lang="en-US" sz="1500" b="0" dirty="0">
                <a:latin typeface="+mj-lt"/>
              </a:rPr>
              <a:t>Max Order Qty</a:t>
            </a:r>
          </a:p>
          <a:p>
            <a:pPr algn="ctr" eaLnBrk="0" hangingPunct="0">
              <a:spcBef>
                <a:spcPct val="50000"/>
              </a:spcBef>
            </a:pPr>
            <a:r>
              <a:rPr lang="en-US" sz="1500" b="0" dirty="0">
                <a:latin typeface="+mj-lt"/>
              </a:rPr>
              <a:t>Order Qty Multiple</a:t>
            </a:r>
          </a:p>
        </p:txBody>
      </p:sp>
      <p:sp>
        <p:nvSpPr>
          <p:cNvPr id="517132" name="Rectangle 1036"/>
          <p:cNvSpPr>
            <a:spLocks noChangeArrowheads="1"/>
          </p:cNvSpPr>
          <p:nvPr/>
        </p:nvSpPr>
        <p:spPr bwMode="auto">
          <a:xfrm>
            <a:off x="2632075" y="2248332"/>
            <a:ext cx="1749425" cy="2787650"/>
          </a:xfrm>
          <a:prstGeom prst="rect">
            <a:avLst/>
          </a:prstGeom>
          <a:solidFill>
            <a:srgbClr val="F1E5C5"/>
          </a:solidFill>
          <a:ln w="50800">
            <a:no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4345" name="Text Box 1037"/>
          <p:cNvSpPr txBox="1">
            <a:spLocks noChangeArrowheads="1"/>
          </p:cNvSpPr>
          <p:nvPr/>
        </p:nvSpPr>
        <p:spPr bwMode="auto">
          <a:xfrm>
            <a:off x="2722563" y="2429307"/>
            <a:ext cx="1579562" cy="549275"/>
          </a:xfrm>
          <a:prstGeom prst="rect">
            <a:avLst/>
          </a:prstGeom>
          <a:noFill/>
          <a:ln w="38100">
            <a:noFill/>
            <a:miter lim="800000"/>
            <a:headEnd/>
            <a:tailEnd/>
          </a:ln>
        </p:spPr>
        <p:txBody>
          <a:bodyPr>
            <a:spAutoFit/>
          </a:bodyPr>
          <a:lstStyle/>
          <a:p>
            <a:pPr algn="ctr" eaLnBrk="0" hangingPunct="0">
              <a:spcBef>
                <a:spcPct val="50000"/>
              </a:spcBef>
            </a:pPr>
            <a:r>
              <a:rPr lang="en-US" sz="1500" dirty="0">
                <a:latin typeface="+mj-lt"/>
              </a:rPr>
              <a:t>Order </a:t>
            </a:r>
            <a:br>
              <a:rPr lang="en-US" sz="1500" dirty="0">
                <a:latin typeface="+mj-lt"/>
              </a:rPr>
            </a:br>
            <a:r>
              <a:rPr lang="en-US" sz="1500" dirty="0">
                <a:latin typeface="+mj-lt"/>
              </a:rPr>
              <a:t>Policies</a:t>
            </a:r>
          </a:p>
        </p:txBody>
      </p:sp>
      <p:sp>
        <p:nvSpPr>
          <p:cNvPr id="14346" name="Text Box 1038"/>
          <p:cNvSpPr txBox="1">
            <a:spLocks noChangeArrowheads="1"/>
          </p:cNvSpPr>
          <p:nvPr/>
        </p:nvSpPr>
        <p:spPr bwMode="auto">
          <a:xfrm>
            <a:off x="2722563" y="3061132"/>
            <a:ext cx="1579562" cy="1692275"/>
          </a:xfrm>
          <a:prstGeom prst="rect">
            <a:avLst/>
          </a:prstGeom>
          <a:noFill/>
          <a:ln w="38100">
            <a:noFill/>
            <a:miter lim="800000"/>
            <a:headEnd/>
            <a:tailEnd/>
          </a:ln>
        </p:spPr>
        <p:txBody>
          <a:bodyPr>
            <a:spAutoFit/>
          </a:bodyPr>
          <a:lstStyle/>
          <a:p>
            <a:pPr algn="ctr" eaLnBrk="0" hangingPunct="0">
              <a:spcBef>
                <a:spcPct val="50000"/>
              </a:spcBef>
            </a:pPr>
            <a:r>
              <a:rPr lang="en-US" sz="1500" b="0" dirty="0">
                <a:latin typeface="+mj-lt"/>
              </a:rPr>
              <a:t>LFL</a:t>
            </a:r>
          </a:p>
          <a:p>
            <a:pPr algn="ctr" eaLnBrk="0" hangingPunct="0">
              <a:spcBef>
                <a:spcPct val="50000"/>
              </a:spcBef>
            </a:pPr>
            <a:r>
              <a:rPr lang="en-US" sz="1500" b="0" dirty="0">
                <a:latin typeface="+mj-lt"/>
              </a:rPr>
              <a:t>POQ</a:t>
            </a:r>
          </a:p>
          <a:p>
            <a:pPr algn="ctr" eaLnBrk="0" hangingPunct="0">
              <a:spcBef>
                <a:spcPct val="50000"/>
              </a:spcBef>
            </a:pPr>
            <a:r>
              <a:rPr lang="en-US" sz="1500" b="0" dirty="0">
                <a:latin typeface="+mj-lt"/>
              </a:rPr>
              <a:t>FOQ</a:t>
            </a:r>
          </a:p>
          <a:p>
            <a:pPr algn="ctr" eaLnBrk="0" hangingPunct="0">
              <a:spcBef>
                <a:spcPct val="50000"/>
              </a:spcBef>
            </a:pPr>
            <a:r>
              <a:rPr lang="en-US" sz="1500" b="0" dirty="0">
                <a:latin typeface="+mj-lt"/>
              </a:rPr>
              <a:t>OTO</a:t>
            </a:r>
          </a:p>
          <a:p>
            <a:pPr algn="ctr" eaLnBrk="0" hangingPunct="0">
              <a:spcBef>
                <a:spcPct val="50000"/>
              </a:spcBef>
            </a:pPr>
            <a:r>
              <a:rPr lang="en-US" sz="1500" b="0" dirty="0">
                <a:latin typeface="+mj-lt"/>
              </a:rPr>
              <a:t>[Blank]</a:t>
            </a:r>
          </a:p>
        </p:txBody>
      </p:sp>
      <p:sp>
        <p:nvSpPr>
          <p:cNvPr id="14347" name="Rectangle 1040"/>
          <p:cNvSpPr>
            <a:spLocks noChangeArrowheads="1"/>
          </p:cNvSpPr>
          <p:nvPr/>
        </p:nvSpPr>
        <p:spPr bwMode="auto">
          <a:xfrm>
            <a:off x="1582738" y="1584757"/>
            <a:ext cx="6148387" cy="366712"/>
          </a:xfrm>
          <a:prstGeom prst="rect">
            <a:avLst/>
          </a:prstGeom>
          <a:noFill/>
          <a:ln w="9525">
            <a:noFill/>
            <a:miter lim="800000"/>
            <a:headEnd/>
            <a:tailEnd/>
          </a:ln>
        </p:spPr>
        <p:txBody>
          <a:bodyPr anchor="ctr">
            <a:spAutoFit/>
          </a:bodyPr>
          <a:lstStyle/>
          <a:p>
            <a:pPr algn="ctr" eaLnBrk="0" hangingPunct="0"/>
            <a:r>
              <a:rPr lang="en-US" sz="1800" dirty="0">
                <a:solidFill>
                  <a:srgbClr val="003366"/>
                </a:solidFill>
                <a:latin typeface="+mj-lt"/>
              </a:rPr>
              <a:t>Item Planning Maintenance</a:t>
            </a:r>
          </a:p>
        </p:txBody>
      </p:sp>
      <p:sp>
        <p:nvSpPr>
          <p:cNvPr id="14348" name="Line 1041"/>
          <p:cNvSpPr>
            <a:spLocks noChangeShapeType="1"/>
          </p:cNvSpPr>
          <p:nvPr/>
        </p:nvSpPr>
        <p:spPr bwMode="auto">
          <a:xfrm>
            <a:off x="2563813" y="2016557"/>
            <a:ext cx="4127500" cy="0"/>
          </a:xfrm>
          <a:prstGeom prst="line">
            <a:avLst/>
          </a:prstGeom>
          <a:noFill/>
          <a:ln w="28575">
            <a:solidFill>
              <a:schemeClr val="tx2"/>
            </a:solidFill>
            <a:round/>
            <a:headEnd/>
            <a:tailEnd/>
          </a:ln>
        </p:spPr>
        <p:txBody>
          <a:bodyPr/>
          <a:lstStyle/>
          <a:p>
            <a:endParaRPr lang="en-US" dirty="0">
              <a:latin typeface="+mj-lt"/>
            </a:endParaRPr>
          </a:p>
        </p:txBody>
      </p:sp>
      <p:sp>
        <p:nvSpPr>
          <p:cNvPr id="14349" name="Line 1042"/>
          <p:cNvSpPr>
            <a:spLocks noChangeShapeType="1"/>
          </p:cNvSpPr>
          <p:nvPr/>
        </p:nvSpPr>
        <p:spPr bwMode="auto">
          <a:xfrm>
            <a:off x="2963863" y="2999219"/>
            <a:ext cx="1065212" cy="0"/>
          </a:xfrm>
          <a:prstGeom prst="line">
            <a:avLst/>
          </a:prstGeom>
          <a:noFill/>
          <a:ln w="28575">
            <a:solidFill>
              <a:srgbClr val="A58529"/>
            </a:solidFill>
            <a:round/>
            <a:headEnd/>
            <a:tailEnd/>
          </a:ln>
        </p:spPr>
        <p:txBody>
          <a:bodyPr/>
          <a:lstStyle/>
          <a:p>
            <a:endParaRPr lang="en-US" dirty="0">
              <a:latin typeface="+mj-lt"/>
            </a:endParaRPr>
          </a:p>
        </p:txBody>
      </p:sp>
      <p:sp>
        <p:nvSpPr>
          <p:cNvPr id="14350" name="Line 1043"/>
          <p:cNvSpPr>
            <a:spLocks noChangeShapeType="1"/>
          </p:cNvSpPr>
          <p:nvPr/>
        </p:nvSpPr>
        <p:spPr bwMode="auto">
          <a:xfrm>
            <a:off x="5110163" y="2999219"/>
            <a:ext cx="1065212" cy="0"/>
          </a:xfrm>
          <a:prstGeom prst="line">
            <a:avLst/>
          </a:prstGeom>
          <a:noFill/>
          <a:ln w="28575">
            <a:solidFill>
              <a:srgbClr val="A58529"/>
            </a:solidFill>
            <a:round/>
            <a:headEnd/>
            <a:tailEnd/>
          </a:ln>
        </p:spPr>
        <p:txBody>
          <a:bodyPr/>
          <a:lstStyle/>
          <a:p>
            <a:endParaRPr lang="en-US" dirty="0">
              <a:latin typeface="+mj-lt"/>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Time Periods</a:t>
            </a:r>
            <a:endParaRPr lang="en-US" dirty="0"/>
          </a:p>
        </p:txBody>
      </p:sp>
      <p:grpSp>
        <p:nvGrpSpPr>
          <p:cNvPr id="2" name="Group 28"/>
          <p:cNvGrpSpPr>
            <a:grpSpLocks/>
          </p:cNvGrpSpPr>
          <p:nvPr/>
        </p:nvGrpSpPr>
        <p:grpSpPr bwMode="auto">
          <a:xfrm>
            <a:off x="99111" y="1391983"/>
            <a:ext cx="8929688" cy="4165600"/>
            <a:chOff x="26" y="1093"/>
            <a:chExt cx="5625" cy="2624"/>
          </a:xfrm>
        </p:grpSpPr>
        <p:sp>
          <p:nvSpPr>
            <p:cNvPr id="15365" name="Rectangle 29"/>
            <p:cNvSpPr>
              <a:spLocks noChangeArrowheads="1"/>
            </p:cNvSpPr>
            <p:nvPr/>
          </p:nvSpPr>
          <p:spPr bwMode="auto">
            <a:xfrm>
              <a:off x="2212" y="1181"/>
              <a:ext cx="3273" cy="2192"/>
            </a:xfrm>
            <a:prstGeom prst="rect">
              <a:avLst/>
            </a:prstGeom>
            <a:noFill/>
            <a:ln w="25400">
              <a:solidFill>
                <a:schemeClr val="tx1"/>
              </a:solidFill>
              <a:miter lim="800000"/>
              <a:headEnd/>
              <a:tailEnd/>
            </a:ln>
          </p:spPr>
          <p:txBody>
            <a:bodyPr wrap="none" anchor="ctr"/>
            <a:lstStyle/>
            <a:p>
              <a:endParaRPr lang="en-US" dirty="0">
                <a:latin typeface="+mj-lt"/>
              </a:endParaRPr>
            </a:p>
          </p:txBody>
        </p:sp>
        <p:sp>
          <p:nvSpPr>
            <p:cNvPr id="15366" name="Rectangle 30"/>
            <p:cNvSpPr>
              <a:spLocks noChangeArrowheads="1"/>
            </p:cNvSpPr>
            <p:nvPr/>
          </p:nvSpPr>
          <p:spPr bwMode="auto">
            <a:xfrm>
              <a:off x="2215" y="2996"/>
              <a:ext cx="2931"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67" name="Rectangle 31"/>
            <p:cNvSpPr>
              <a:spLocks noChangeArrowheads="1"/>
            </p:cNvSpPr>
            <p:nvPr/>
          </p:nvSpPr>
          <p:spPr bwMode="auto">
            <a:xfrm>
              <a:off x="2215" y="2615"/>
              <a:ext cx="2041" cy="184"/>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368" name="Rectangle 32"/>
            <p:cNvSpPr>
              <a:spLocks noChangeArrowheads="1"/>
            </p:cNvSpPr>
            <p:nvPr/>
          </p:nvSpPr>
          <p:spPr bwMode="auto">
            <a:xfrm>
              <a:off x="2215" y="2233"/>
              <a:ext cx="1773"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69" name="Rectangle 33"/>
            <p:cNvSpPr>
              <a:spLocks noChangeArrowheads="1"/>
            </p:cNvSpPr>
            <p:nvPr/>
          </p:nvSpPr>
          <p:spPr bwMode="auto">
            <a:xfrm>
              <a:off x="2215" y="1853"/>
              <a:ext cx="496" cy="184"/>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370" name="Line 34"/>
            <p:cNvSpPr>
              <a:spLocks noChangeShapeType="1"/>
            </p:cNvSpPr>
            <p:nvPr/>
          </p:nvSpPr>
          <p:spPr bwMode="auto">
            <a:xfrm>
              <a:off x="2404"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1" name="Line 35"/>
            <p:cNvSpPr>
              <a:spLocks noChangeShapeType="1"/>
            </p:cNvSpPr>
            <p:nvPr/>
          </p:nvSpPr>
          <p:spPr bwMode="auto">
            <a:xfrm>
              <a:off x="274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2" name="Line 36"/>
            <p:cNvSpPr>
              <a:spLocks noChangeShapeType="1"/>
            </p:cNvSpPr>
            <p:nvPr/>
          </p:nvSpPr>
          <p:spPr bwMode="auto">
            <a:xfrm>
              <a:off x="3046"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3" name="Line 37"/>
            <p:cNvSpPr>
              <a:spLocks noChangeShapeType="1"/>
            </p:cNvSpPr>
            <p:nvPr/>
          </p:nvSpPr>
          <p:spPr bwMode="auto">
            <a:xfrm>
              <a:off x="393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4" name="Line 38"/>
            <p:cNvSpPr>
              <a:spLocks noChangeShapeType="1"/>
            </p:cNvSpPr>
            <p:nvPr/>
          </p:nvSpPr>
          <p:spPr bwMode="auto">
            <a:xfrm>
              <a:off x="5165" y="3387"/>
              <a:ext cx="0" cy="99"/>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375" name="Rectangle 39"/>
            <p:cNvSpPr>
              <a:spLocks noChangeArrowheads="1"/>
            </p:cNvSpPr>
            <p:nvPr/>
          </p:nvSpPr>
          <p:spPr bwMode="auto">
            <a:xfrm>
              <a:off x="2216" y="1475"/>
              <a:ext cx="136" cy="184"/>
            </a:xfrm>
            <a:prstGeom prst="rect">
              <a:avLst/>
            </a:prstGeom>
            <a:solidFill>
              <a:srgbClr val="D8DAC9"/>
            </a:solidFill>
            <a:ln w="12700">
              <a:solidFill>
                <a:schemeClr val="tx1"/>
              </a:solidFill>
              <a:miter lim="800000"/>
              <a:headEnd/>
              <a:tailEnd/>
            </a:ln>
          </p:spPr>
          <p:txBody>
            <a:bodyPr wrap="none" anchor="ctr"/>
            <a:lstStyle/>
            <a:p>
              <a:endParaRPr lang="en-US" dirty="0">
                <a:latin typeface="+mj-lt"/>
              </a:endParaRPr>
            </a:p>
          </p:txBody>
        </p:sp>
        <p:sp>
          <p:nvSpPr>
            <p:cNvPr id="15376" name="Rectangle 40"/>
            <p:cNvSpPr>
              <a:spLocks noChangeArrowheads="1"/>
            </p:cNvSpPr>
            <p:nvPr/>
          </p:nvSpPr>
          <p:spPr bwMode="auto">
            <a:xfrm>
              <a:off x="2190" y="3505"/>
              <a:ext cx="1160" cy="212"/>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1 Wk  2 Wk  3 Wk</a:t>
              </a:r>
            </a:p>
          </p:txBody>
        </p:sp>
        <p:sp>
          <p:nvSpPr>
            <p:cNvPr id="15377" name="Rectangle 41"/>
            <p:cNvSpPr>
              <a:spLocks noChangeArrowheads="1"/>
            </p:cNvSpPr>
            <p:nvPr/>
          </p:nvSpPr>
          <p:spPr bwMode="auto">
            <a:xfrm>
              <a:off x="3698" y="3507"/>
              <a:ext cx="529" cy="210"/>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1 Year</a:t>
              </a:r>
            </a:p>
          </p:txBody>
        </p:sp>
        <p:sp>
          <p:nvSpPr>
            <p:cNvPr id="15378" name="Rectangle 42"/>
            <p:cNvSpPr>
              <a:spLocks noChangeArrowheads="1"/>
            </p:cNvSpPr>
            <p:nvPr/>
          </p:nvSpPr>
          <p:spPr bwMode="auto">
            <a:xfrm>
              <a:off x="4875" y="3501"/>
              <a:ext cx="571" cy="212"/>
            </a:xfrm>
            <a:prstGeom prst="rect">
              <a:avLst/>
            </a:prstGeom>
            <a:noFill/>
            <a:ln w="12700">
              <a:noFill/>
              <a:miter lim="800000"/>
              <a:headEnd/>
              <a:tailEnd/>
            </a:ln>
          </p:spPr>
          <p:txBody>
            <a:bodyPr wrap="none" lIns="90488" tIns="44450" rIns="90488" bIns="44450">
              <a:spAutoFit/>
            </a:bodyPr>
            <a:lstStyle/>
            <a:p>
              <a:pPr eaLnBrk="0" hangingPunct="0"/>
              <a:r>
                <a:rPr lang="en-US" sz="1600" dirty="0">
                  <a:solidFill>
                    <a:schemeClr val="tx2"/>
                  </a:solidFill>
                  <a:latin typeface="+mj-lt"/>
                </a:rPr>
                <a:t>2 Years</a:t>
              </a:r>
            </a:p>
          </p:txBody>
        </p:sp>
        <p:sp>
          <p:nvSpPr>
            <p:cNvPr id="15379" name="Rectangle 43"/>
            <p:cNvSpPr>
              <a:spLocks noChangeArrowheads="1"/>
            </p:cNvSpPr>
            <p:nvPr/>
          </p:nvSpPr>
          <p:spPr bwMode="auto">
            <a:xfrm>
              <a:off x="1272" y="1486"/>
              <a:ext cx="843"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Time Fence</a:t>
              </a:r>
            </a:p>
          </p:txBody>
        </p:sp>
        <p:sp>
          <p:nvSpPr>
            <p:cNvPr id="15380" name="Rectangle 44"/>
            <p:cNvSpPr>
              <a:spLocks noChangeArrowheads="1"/>
            </p:cNvSpPr>
            <p:nvPr/>
          </p:nvSpPr>
          <p:spPr bwMode="auto">
            <a:xfrm>
              <a:off x="554" y="1845"/>
              <a:ext cx="1561"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Order Release Horizon</a:t>
              </a:r>
            </a:p>
          </p:txBody>
        </p:sp>
        <p:sp>
          <p:nvSpPr>
            <p:cNvPr id="15381" name="Rectangle 45"/>
            <p:cNvSpPr>
              <a:spLocks noChangeArrowheads="1"/>
            </p:cNvSpPr>
            <p:nvPr/>
          </p:nvSpPr>
          <p:spPr bwMode="auto">
            <a:xfrm>
              <a:off x="26" y="2233"/>
              <a:ext cx="2089"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Longest Cumulative Lead Time</a:t>
              </a:r>
            </a:p>
          </p:txBody>
        </p:sp>
        <p:sp>
          <p:nvSpPr>
            <p:cNvPr id="15382" name="Rectangle 46"/>
            <p:cNvSpPr>
              <a:spLocks noChangeArrowheads="1"/>
            </p:cNvSpPr>
            <p:nvPr/>
          </p:nvSpPr>
          <p:spPr bwMode="auto">
            <a:xfrm>
              <a:off x="660" y="2614"/>
              <a:ext cx="1455" cy="212"/>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MRP Planning Horizon</a:t>
              </a:r>
            </a:p>
          </p:txBody>
        </p:sp>
        <p:sp>
          <p:nvSpPr>
            <p:cNvPr id="15383" name="Rectangle 47"/>
            <p:cNvSpPr>
              <a:spLocks noChangeArrowheads="1"/>
            </p:cNvSpPr>
            <p:nvPr/>
          </p:nvSpPr>
          <p:spPr bwMode="auto">
            <a:xfrm>
              <a:off x="242" y="3003"/>
              <a:ext cx="1873" cy="210"/>
            </a:xfrm>
            <a:prstGeom prst="rect">
              <a:avLst/>
            </a:prstGeom>
            <a:noFill/>
            <a:ln w="12700">
              <a:noFill/>
              <a:miter lim="800000"/>
              <a:headEnd/>
              <a:tailEnd/>
            </a:ln>
          </p:spPr>
          <p:txBody>
            <a:bodyPr wrap="none" lIns="90488" tIns="44450" rIns="90488" bIns="44450">
              <a:spAutoFit/>
            </a:bodyPr>
            <a:lstStyle/>
            <a:p>
              <a:pPr algn="r" eaLnBrk="0" hangingPunct="0"/>
              <a:r>
                <a:rPr lang="en-US" sz="1600" dirty="0">
                  <a:solidFill>
                    <a:schemeClr val="tx2"/>
                  </a:solidFill>
                  <a:latin typeface="+mj-lt"/>
                </a:rPr>
                <a:t>Forecast and Order Activity</a:t>
              </a:r>
            </a:p>
          </p:txBody>
        </p:sp>
        <p:pic>
          <p:nvPicPr>
            <p:cNvPr id="15384" name="Picture 48" descr="white"/>
            <p:cNvPicPr>
              <a:picLocks noChangeAspect="1" noChangeArrowheads="1"/>
            </p:cNvPicPr>
            <p:nvPr/>
          </p:nvPicPr>
          <p:blipFill>
            <a:blip r:embed="rId3" cstate="print"/>
            <a:srcRect/>
            <a:stretch>
              <a:fillRect/>
            </a:stretch>
          </p:blipFill>
          <p:spPr bwMode="auto">
            <a:xfrm>
              <a:off x="2169" y="1093"/>
              <a:ext cx="3444" cy="154"/>
            </a:xfrm>
            <a:prstGeom prst="rect">
              <a:avLst/>
            </a:prstGeom>
            <a:noFill/>
            <a:ln w="9525">
              <a:noFill/>
              <a:miter lim="800000"/>
              <a:headEnd/>
              <a:tailEnd/>
            </a:ln>
          </p:spPr>
        </p:pic>
        <p:pic>
          <p:nvPicPr>
            <p:cNvPr id="15385" name="Picture 49" descr="white"/>
            <p:cNvPicPr>
              <a:picLocks noChangeAspect="1" noChangeArrowheads="1"/>
            </p:cNvPicPr>
            <p:nvPr/>
          </p:nvPicPr>
          <p:blipFill>
            <a:blip r:embed="rId3" cstate="print"/>
            <a:srcRect/>
            <a:stretch>
              <a:fillRect/>
            </a:stretch>
          </p:blipFill>
          <p:spPr bwMode="auto">
            <a:xfrm>
              <a:off x="5318" y="1189"/>
              <a:ext cx="333" cy="2273"/>
            </a:xfrm>
            <a:prstGeom prst="rect">
              <a:avLst/>
            </a:prstGeom>
            <a:noFill/>
            <a:ln w="9525">
              <a:noFill/>
              <a:miter lim="800000"/>
              <a:headEnd/>
              <a:tailEnd/>
            </a:ln>
          </p:spPr>
        </p:pic>
        <p:grpSp>
          <p:nvGrpSpPr>
            <p:cNvPr id="3" name="Group 50"/>
            <p:cNvGrpSpPr>
              <a:grpSpLocks/>
            </p:cNvGrpSpPr>
            <p:nvPr/>
          </p:nvGrpSpPr>
          <p:grpSpPr bwMode="auto">
            <a:xfrm>
              <a:off x="3178" y="3284"/>
              <a:ext cx="499" cy="274"/>
              <a:chOff x="3178" y="3284"/>
              <a:chExt cx="499" cy="274"/>
            </a:xfrm>
          </p:grpSpPr>
          <p:pic>
            <p:nvPicPr>
              <p:cNvPr id="15387" name="Picture 51" descr="white"/>
              <p:cNvPicPr>
                <a:picLocks noChangeAspect="1" noChangeArrowheads="1"/>
              </p:cNvPicPr>
              <p:nvPr/>
            </p:nvPicPr>
            <p:blipFill>
              <a:blip r:embed="rId3" cstate="print"/>
              <a:srcRect/>
              <a:stretch>
                <a:fillRect/>
              </a:stretch>
            </p:blipFill>
            <p:spPr bwMode="auto">
              <a:xfrm>
                <a:off x="3180" y="3299"/>
                <a:ext cx="496" cy="154"/>
              </a:xfrm>
              <a:prstGeom prst="rect">
                <a:avLst/>
              </a:prstGeom>
              <a:noFill/>
              <a:ln w="9525">
                <a:noFill/>
                <a:miter lim="800000"/>
                <a:headEnd/>
                <a:tailEnd/>
              </a:ln>
            </p:spPr>
          </p:pic>
          <p:sp>
            <p:nvSpPr>
              <p:cNvPr id="15388" name="Freeform 52"/>
              <p:cNvSpPr>
                <a:spLocks/>
              </p:cNvSpPr>
              <p:nvPr/>
            </p:nvSpPr>
            <p:spPr bwMode="auto">
              <a:xfrm>
                <a:off x="3178" y="3284"/>
                <a:ext cx="499" cy="274"/>
              </a:xfrm>
              <a:custGeom>
                <a:avLst/>
                <a:gdLst>
                  <a:gd name="T0" fmla="*/ 0 w 499"/>
                  <a:gd name="T1" fmla="*/ 87 h 274"/>
                  <a:gd name="T2" fmla="*/ 58 w 499"/>
                  <a:gd name="T3" fmla="*/ 222 h 274"/>
                  <a:gd name="T4" fmla="*/ 102 w 499"/>
                  <a:gd name="T5" fmla="*/ 14 h 274"/>
                  <a:gd name="T6" fmla="*/ 189 w 499"/>
                  <a:gd name="T7" fmla="*/ 273 h 274"/>
                  <a:gd name="T8" fmla="*/ 248 w 499"/>
                  <a:gd name="T9" fmla="*/ 0 h 274"/>
                  <a:gd name="T10" fmla="*/ 322 w 499"/>
                  <a:gd name="T11" fmla="*/ 201 h 274"/>
                  <a:gd name="T12" fmla="*/ 373 w 499"/>
                  <a:gd name="T13" fmla="*/ 14 h 274"/>
                  <a:gd name="T14" fmla="*/ 433 w 499"/>
                  <a:gd name="T15" fmla="*/ 216 h 274"/>
                  <a:gd name="T16" fmla="*/ 498 w 499"/>
                  <a:gd name="T17" fmla="*/ 87 h 27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99"/>
                  <a:gd name="T28" fmla="*/ 0 h 274"/>
                  <a:gd name="T29" fmla="*/ 499 w 499"/>
                  <a:gd name="T30" fmla="*/ 274 h 27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99" h="274">
                    <a:moveTo>
                      <a:pt x="0" y="87"/>
                    </a:moveTo>
                    <a:lnTo>
                      <a:pt x="58" y="222"/>
                    </a:lnTo>
                    <a:lnTo>
                      <a:pt x="102" y="14"/>
                    </a:lnTo>
                    <a:lnTo>
                      <a:pt x="189" y="273"/>
                    </a:lnTo>
                    <a:lnTo>
                      <a:pt x="248" y="0"/>
                    </a:lnTo>
                    <a:lnTo>
                      <a:pt x="322" y="201"/>
                    </a:lnTo>
                    <a:lnTo>
                      <a:pt x="373" y="14"/>
                    </a:lnTo>
                    <a:lnTo>
                      <a:pt x="433" y="216"/>
                    </a:lnTo>
                    <a:lnTo>
                      <a:pt x="498" y="87"/>
                    </a:lnTo>
                  </a:path>
                </a:pathLst>
              </a:custGeom>
              <a:noFill/>
              <a:ln w="12700" cap="rnd" cmpd="sng">
                <a:solidFill>
                  <a:schemeClr val="tx1"/>
                </a:solidFill>
                <a:prstDash val="solid"/>
                <a:round/>
                <a:headEnd type="none" w="med" len="med"/>
                <a:tailEnd type="none" w="med" len="med"/>
              </a:ln>
            </p:spPr>
            <p:txBody>
              <a:bodyPr/>
              <a:lstStyle/>
              <a:p>
                <a:endParaRPr lang="en-US" dirty="0">
                  <a:latin typeface="+mj-lt"/>
                </a:endParaRPr>
              </a:p>
            </p:txBody>
          </p:sp>
        </p:gr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dirty="0" smtClean="0"/>
              <a:t>Planned Orders</a:t>
            </a:r>
            <a:endParaRPr lang="en-US" dirty="0"/>
          </a:p>
        </p:txBody>
      </p:sp>
      <p:grpSp>
        <p:nvGrpSpPr>
          <p:cNvPr id="2" name="Group 26"/>
          <p:cNvGrpSpPr/>
          <p:nvPr/>
        </p:nvGrpSpPr>
        <p:grpSpPr>
          <a:xfrm>
            <a:off x="416023" y="438562"/>
            <a:ext cx="8299450" cy="5686425"/>
            <a:chOff x="425450" y="1089025"/>
            <a:chExt cx="8299450" cy="5686425"/>
          </a:xfrm>
        </p:grpSpPr>
        <p:sp>
          <p:nvSpPr>
            <p:cNvPr id="16388" name="Rectangle 28"/>
            <p:cNvSpPr>
              <a:spLocks noChangeArrowheads="1"/>
            </p:cNvSpPr>
            <p:nvPr/>
          </p:nvSpPr>
          <p:spPr bwMode="auto">
            <a:xfrm>
              <a:off x="2425700" y="1722438"/>
              <a:ext cx="1779588" cy="5053012"/>
            </a:xfrm>
            <a:prstGeom prst="rect">
              <a:avLst/>
            </a:prstGeom>
            <a:gradFill rotWithShape="0">
              <a:gsLst>
                <a:gs pos="0">
                  <a:srgbClr val="D6CEC3"/>
                </a:gs>
                <a:gs pos="100000">
                  <a:srgbClr val="EAE6E1"/>
                </a:gs>
              </a:gsLst>
              <a:lin ang="5400000" scaled="1"/>
            </a:gradFill>
            <a:ln w="12700">
              <a:noFill/>
              <a:miter lim="800000"/>
              <a:headEnd/>
              <a:tailEnd/>
            </a:ln>
            <a:effectLst>
              <a:outerShdw dist="50800" dir="2700000" algn="ctr" rotWithShape="0">
                <a:schemeClr val="tx1">
                  <a:lumMod val="75000"/>
                  <a:lumOff val="25000"/>
                </a:schemeClr>
              </a:outerShdw>
            </a:effectLst>
          </p:spPr>
          <p:txBody>
            <a:bodyPr wrap="none" anchor="ctr"/>
            <a:lstStyle/>
            <a:p>
              <a:endParaRPr lang="en-US" dirty="0">
                <a:latin typeface="+mj-lt"/>
              </a:endParaRPr>
            </a:p>
          </p:txBody>
        </p:sp>
        <p:sp>
          <p:nvSpPr>
            <p:cNvPr id="16389" name="Line 29"/>
            <p:cNvSpPr>
              <a:spLocks noChangeShapeType="1"/>
            </p:cNvSpPr>
            <p:nvPr/>
          </p:nvSpPr>
          <p:spPr bwMode="auto">
            <a:xfrm>
              <a:off x="6005513" y="4052888"/>
              <a:ext cx="0" cy="379412"/>
            </a:xfrm>
            <a:prstGeom prst="line">
              <a:avLst/>
            </a:prstGeom>
            <a:noFill/>
            <a:ln w="12700">
              <a:solidFill>
                <a:srgbClr val="000000"/>
              </a:solidFill>
              <a:round/>
              <a:headEnd/>
              <a:tailEnd/>
            </a:ln>
          </p:spPr>
          <p:txBody>
            <a:bodyPr wrap="none" anchor="ctr"/>
            <a:lstStyle/>
            <a:p>
              <a:endParaRPr lang="en-US" dirty="0">
                <a:latin typeface="+mj-lt"/>
              </a:endParaRPr>
            </a:p>
          </p:txBody>
        </p:sp>
        <p:sp>
          <p:nvSpPr>
            <p:cNvPr id="16390" name="Freeform 30"/>
            <p:cNvSpPr>
              <a:spLocks/>
            </p:cNvSpPr>
            <p:nvPr/>
          </p:nvSpPr>
          <p:spPr bwMode="auto">
            <a:xfrm>
              <a:off x="5951538" y="3970338"/>
              <a:ext cx="58737" cy="87312"/>
            </a:xfrm>
            <a:custGeom>
              <a:avLst/>
              <a:gdLst>
                <a:gd name="T0" fmla="*/ 53850462 w 31"/>
                <a:gd name="T1" fmla="*/ 0 h 46"/>
                <a:gd name="T2" fmla="*/ 107700924 w 31"/>
                <a:gd name="T3" fmla="*/ 151315501 h 46"/>
                <a:gd name="T4" fmla="*/ 75391793 w 31"/>
                <a:gd name="T5" fmla="*/ 158520637 h 46"/>
                <a:gd name="T6" fmla="*/ 53850462 w 31"/>
                <a:gd name="T7" fmla="*/ 162123205 h 46"/>
                <a:gd name="T8" fmla="*/ 28720499 w 31"/>
                <a:gd name="T9" fmla="*/ 158520637 h 46"/>
                <a:gd name="T10" fmla="*/ 0 w 31"/>
                <a:gd name="T11" fmla="*/ 151315501 h 46"/>
                <a:gd name="T12" fmla="*/ 53850462 w 31"/>
                <a:gd name="T13" fmla="*/ 0 h 46"/>
                <a:gd name="T14" fmla="*/ 0 60000 65536"/>
                <a:gd name="T15" fmla="*/ 0 60000 65536"/>
                <a:gd name="T16" fmla="*/ 0 60000 65536"/>
                <a:gd name="T17" fmla="*/ 0 60000 65536"/>
                <a:gd name="T18" fmla="*/ 0 60000 65536"/>
                <a:gd name="T19" fmla="*/ 0 60000 65536"/>
                <a:gd name="T20" fmla="*/ 0 60000 65536"/>
                <a:gd name="T21" fmla="*/ 0 w 31"/>
                <a:gd name="T22" fmla="*/ 0 h 46"/>
                <a:gd name="T23" fmla="*/ 31 w 31"/>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6">
                  <a:moveTo>
                    <a:pt x="15" y="0"/>
                  </a:moveTo>
                  <a:lnTo>
                    <a:pt x="30" y="42"/>
                  </a:lnTo>
                  <a:lnTo>
                    <a:pt x="21" y="44"/>
                  </a:lnTo>
                  <a:lnTo>
                    <a:pt x="15" y="45"/>
                  </a:lnTo>
                  <a:lnTo>
                    <a:pt x="8" y="44"/>
                  </a:lnTo>
                  <a:lnTo>
                    <a:pt x="0" y="42"/>
                  </a:lnTo>
                  <a:lnTo>
                    <a:pt x="15" y="0"/>
                  </a:lnTo>
                </a:path>
              </a:pathLst>
            </a:custGeom>
            <a:solidFill>
              <a:srgbClr val="000000"/>
            </a:solidFill>
            <a:ln w="12700" cap="rnd" cmpd="sng">
              <a:noFill/>
              <a:prstDash val="solid"/>
              <a:round/>
              <a:headEnd type="none" w="med" len="med"/>
              <a:tailEnd type="none" w="med" len="med"/>
            </a:ln>
          </p:spPr>
          <p:txBody>
            <a:bodyPr/>
            <a:lstStyle/>
            <a:p>
              <a:endParaRPr lang="en-US" dirty="0">
                <a:latin typeface="+mj-lt"/>
              </a:endParaRPr>
            </a:p>
          </p:txBody>
        </p:sp>
        <p:sp>
          <p:nvSpPr>
            <p:cNvPr id="16391" name="Rectangle 31"/>
            <p:cNvSpPr>
              <a:spLocks noChangeArrowheads="1"/>
            </p:cNvSpPr>
            <p:nvPr/>
          </p:nvSpPr>
          <p:spPr bwMode="auto">
            <a:xfrm>
              <a:off x="5092700" y="1089025"/>
              <a:ext cx="3632200" cy="4638675"/>
            </a:xfrm>
            <a:prstGeom prst="rect">
              <a:avLst/>
            </a:prstGeom>
            <a:gradFill rotWithShape="0">
              <a:gsLst>
                <a:gs pos="0">
                  <a:srgbClr val="C3C7AD"/>
                </a:gs>
                <a:gs pos="100000">
                  <a:srgbClr val="E1E3D6"/>
                </a:gs>
              </a:gsLst>
              <a:lin ang="5400000" scaled="1"/>
            </a:gradFill>
            <a:ln w="12700">
              <a:noFill/>
              <a:miter lim="800000"/>
              <a:headEnd/>
              <a:tailEnd/>
            </a:ln>
            <a:effectLst>
              <a:outerShdw dist="50800" dir="2700000" algn="ctr" rotWithShape="0">
                <a:schemeClr val="tx1">
                  <a:lumMod val="75000"/>
                  <a:lumOff val="25000"/>
                </a:schemeClr>
              </a:outerShdw>
            </a:effectLst>
          </p:spPr>
          <p:txBody>
            <a:bodyPr wrap="none" anchor="ctr"/>
            <a:lstStyle/>
            <a:p>
              <a:endParaRPr lang="en-US" dirty="0">
                <a:latin typeface="+mj-lt"/>
              </a:endParaRPr>
            </a:p>
          </p:txBody>
        </p:sp>
        <p:sp>
          <p:nvSpPr>
            <p:cNvPr id="492576" name="Rectangle 32"/>
            <p:cNvSpPr>
              <a:spLocks noChangeArrowheads="1"/>
            </p:cNvSpPr>
            <p:nvPr/>
          </p:nvSpPr>
          <p:spPr bwMode="auto">
            <a:xfrm>
              <a:off x="2705100" y="1951038"/>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Materials</a:t>
              </a:r>
            </a:p>
            <a:p>
              <a:pPr algn="ctr" defTabSz="739775" eaLnBrk="0" hangingPunct="0">
                <a:defRPr/>
              </a:pPr>
              <a:r>
                <a:rPr lang="en-US" sz="1400" b="0" dirty="0">
                  <a:latin typeface="+mj-lt"/>
                </a:rPr>
                <a:t>Plan</a:t>
              </a:r>
            </a:p>
          </p:txBody>
        </p:sp>
        <p:sp>
          <p:nvSpPr>
            <p:cNvPr id="492577" name="Rectangle 33"/>
            <p:cNvSpPr>
              <a:spLocks noChangeArrowheads="1"/>
            </p:cNvSpPr>
            <p:nvPr/>
          </p:nvSpPr>
          <p:spPr bwMode="auto">
            <a:xfrm>
              <a:off x="2709863" y="3708400"/>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Orders</a:t>
              </a:r>
            </a:p>
          </p:txBody>
        </p:sp>
        <p:sp>
          <p:nvSpPr>
            <p:cNvPr id="492578" name="Rectangle 34"/>
            <p:cNvSpPr>
              <a:spLocks noChangeArrowheads="1"/>
            </p:cNvSpPr>
            <p:nvPr/>
          </p:nvSpPr>
          <p:spPr bwMode="auto">
            <a:xfrm>
              <a:off x="2709863" y="547370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Review/</a:t>
              </a:r>
            </a:p>
            <a:p>
              <a:pPr algn="ctr" defTabSz="739775" eaLnBrk="0" hangingPunct="0">
                <a:defRPr/>
              </a:pPr>
              <a:r>
                <a:rPr lang="en-US" sz="1400" b="0" dirty="0">
                  <a:latin typeface="+mj-lt"/>
                </a:rPr>
                <a:t>Delete</a:t>
              </a:r>
            </a:p>
            <a:p>
              <a:pPr algn="ctr" defTabSz="739775" eaLnBrk="0" hangingPunct="0">
                <a:defRPr/>
              </a:pPr>
              <a:r>
                <a:rPr lang="en-US" sz="1400" b="0" dirty="0">
                  <a:latin typeface="+mj-lt"/>
                </a:rPr>
                <a:t>Action</a:t>
              </a:r>
            </a:p>
            <a:p>
              <a:pPr algn="ctr" defTabSz="739775" eaLnBrk="0" hangingPunct="0">
                <a:defRPr/>
              </a:pPr>
              <a:r>
                <a:rPr lang="en-US" sz="1400" b="0" dirty="0">
                  <a:latin typeface="+mj-lt"/>
                </a:rPr>
                <a:t>Messages</a:t>
              </a:r>
            </a:p>
          </p:txBody>
        </p:sp>
        <p:sp>
          <p:nvSpPr>
            <p:cNvPr id="492581" name="Rectangle 37"/>
            <p:cNvSpPr>
              <a:spLocks noChangeArrowheads="1"/>
            </p:cNvSpPr>
            <p:nvPr/>
          </p:nvSpPr>
          <p:spPr bwMode="auto">
            <a:xfrm>
              <a:off x="5397500" y="2879725"/>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Approve</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Work</a:t>
              </a:r>
            </a:p>
            <a:p>
              <a:pPr algn="ctr" defTabSz="739775" eaLnBrk="0" hangingPunct="0">
                <a:defRPr/>
              </a:pPr>
              <a:r>
                <a:rPr lang="en-US" sz="1400" b="0" dirty="0">
                  <a:latin typeface="+mj-lt"/>
                </a:rPr>
                <a:t>Orders</a:t>
              </a:r>
            </a:p>
          </p:txBody>
        </p:sp>
        <p:sp>
          <p:nvSpPr>
            <p:cNvPr id="492582" name="Rectangle 38"/>
            <p:cNvSpPr>
              <a:spLocks noChangeArrowheads="1"/>
            </p:cNvSpPr>
            <p:nvPr/>
          </p:nvSpPr>
          <p:spPr bwMode="auto">
            <a:xfrm>
              <a:off x="5397500" y="440372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Approve</a:t>
              </a:r>
            </a:p>
            <a:p>
              <a:pPr algn="ctr" defTabSz="739775" eaLnBrk="0" hangingPunct="0">
                <a:defRPr/>
              </a:pPr>
              <a:r>
                <a:rPr lang="en-US" sz="1400" b="0" dirty="0">
                  <a:latin typeface="+mj-lt"/>
                </a:rPr>
                <a:t>Planned</a:t>
              </a:r>
            </a:p>
            <a:p>
              <a:pPr algn="ctr" defTabSz="739775" eaLnBrk="0" hangingPunct="0">
                <a:defRPr/>
              </a:pPr>
              <a:r>
                <a:rPr lang="en-US" sz="1400" b="0" dirty="0">
                  <a:latin typeface="+mj-lt"/>
                </a:rPr>
                <a:t>Purchase</a:t>
              </a:r>
            </a:p>
            <a:p>
              <a:pPr algn="ctr" defTabSz="739775" eaLnBrk="0" hangingPunct="0">
                <a:defRPr/>
              </a:pPr>
              <a:r>
                <a:rPr lang="en-US" sz="1400" b="0" dirty="0">
                  <a:latin typeface="+mj-lt"/>
                </a:rPr>
                <a:t>Orders</a:t>
              </a:r>
            </a:p>
          </p:txBody>
        </p:sp>
        <p:sp>
          <p:nvSpPr>
            <p:cNvPr id="492583" name="Rectangle 39"/>
            <p:cNvSpPr>
              <a:spLocks noChangeArrowheads="1"/>
            </p:cNvSpPr>
            <p:nvPr/>
          </p:nvSpPr>
          <p:spPr bwMode="auto">
            <a:xfrm>
              <a:off x="7207250" y="2852738"/>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Work</a:t>
              </a:r>
            </a:p>
            <a:p>
              <a:pPr algn="ctr" defTabSz="739775" eaLnBrk="0" hangingPunct="0">
                <a:defRPr/>
              </a:pPr>
              <a:r>
                <a:rPr lang="en-US" sz="1400" b="0" dirty="0">
                  <a:latin typeface="+mj-lt"/>
                </a:rPr>
                <a:t>Order </a:t>
              </a:r>
              <a:br>
                <a:rPr lang="en-US" sz="1400" b="0" dirty="0">
                  <a:latin typeface="+mj-lt"/>
                </a:rPr>
              </a:br>
              <a:r>
                <a:rPr lang="en-US" sz="1200" b="0" dirty="0">
                  <a:latin typeface="+mj-lt"/>
                </a:rPr>
                <a:t>(Firm Planned)</a:t>
              </a:r>
            </a:p>
          </p:txBody>
        </p:sp>
        <p:sp>
          <p:nvSpPr>
            <p:cNvPr id="16398" name="Line 40"/>
            <p:cNvSpPr>
              <a:spLocks noChangeShapeType="1"/>
            </p:cNvSpPr>
            <p:nvPr/>
          </p:nvSpPr>
          <p:spPr bwMode="auto">
            <a:xfrm flipH="1">
              <a:off x="6604000" y="3359150"/>
              <a:ext cx="608013" cy="0"/>
            </a:xfrm>
            <a:prstGeom prst="line">
              <a:avLst/>
            </a:prstGeom>
            <a:noFill/>
            <a:ln w="38100">
              <a:solidFill>
                <a:srgbClr val="000000"/>
              </a:solidFill>
              <a:round/>
              <a:headEnd type="triangle" w="med" len="med"/>
              <a:tailEnd/>
            </a:ln>
          </p:spPr>
          <p:txBody>
            <a:bodyPr wrap="none" anchor="ctr"/>
            <a:lstStyle/>
            <a:p>
              <a:endParaRPr lang="en-US" dirty="0">
                <a:latin typeface="+mj-lt"/>
              </a:endParaRPr>
            </a:p>
          </p:txBody>
        </p:sp>
        <p:sp>
          <p:nvSpPr>
            <p:cNvPr id="492585" name="Rectangle 41"/>
            <p:cNvSpPr>
              <a:spLocks noChangeArrowheads="1"/>
            </p:cNvSpPr>
            <p:nvPr/>
          </p:nvSpPr>
          <p:spPr bwMode="auto">
            <a:xfrm>
              <a:off x="7207250" y="441960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Purchase</a:t>
              </a:r>
              <a:br>
                <a:rPr lang="en-US" sz="1400" b="0" dirty="0">
                  <a:latin typeface="+mj-lt"/>
                </a:rPr>
              </a:br>
              <a:r>
                <a:rPr lang="en-US" sz="1400" b="0" dirty="0">
                  <a:latin typeface="+mj-lt"/>
                </a:rPr>
                <a:t>Requisition</a:t>
              </a:r>
            </a:p>
          </p:txBody>
        </p:sp>
        <p:sp>
          <p:nvSpPr>
            <p:cNvPr id="492586" name="Rectangle 42"/>
            <p:cNvSpPr>
              <a:spLocks noChangeArrowheads="1"/>
            </p:cNvSpPr>
            <p:nvPr/>
          </p:nvSpPr>
          <p:spPr bwMode="auto">
            <a:xfrm>
              <a:off x="425450" y="3714750"/>
              <a:ext cx="1209675" cy="10683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Execute</a:t>
              </a:r>
              <a:br>
                <a:rPr lang="en-US" sz="1400" b="0" dirty="0">
                  <a:latin typeface="+mj-lt"/>
                </a:rPr>
              </a:br>
              <a:r>
                <a:rPr lang="en-US" sz="1400" b="0" dirty="0">
                  <a:latin typeface="+mj-lt"/>
                </a:rPr>
                <a:t>Net Change,</a:t>
              </a:r>
            </a:p>
            <a:p>
              <a:pPr algn="ctr" defTabSz="739775" eaLnBrk="0" hangingPunct="0">
                <a:defRPr/>
              </a:pPr>
              <a:r>
                <a:rPr lang="en-US" sz="1400" b="0" dirty="0">
                  <a:latin typeface="+mj-lt"/>
                </a:rPr>
                <a:t>Regen,</a:t>
              </a:r>
            </a:p>
            <a:p>
              <a:pPr algn="ctr" defTabSz="739775" eaLnBrk="0" hangingPunct="0">
                <a:defRPr/>
              </a:pPr>
              <a:r>
                <a:rPr lang="en-US" sz="1400" b="0" dirty="0">
                  <a:latin typeface="+mj-lt"/>
                </a:rPr>
                <a:t>Select MRP</a:t>
              </a:r>
            </a:p>
          </p:txBody>
        </p:sp>
        <p:sp>
          <p:nvSpPr>
            <p:cNvPr id="16401" name="Freeform 43"/>
            <p:cNvSpPr>
              <a:spLocks/>
            </p:cNvSpPr>
            <p:nvPr/>
          </p:nvSpPr>
          <p:spPr bwMode="auto">
            <a:xfrm>
              <a:off x="2198688" y="2482850"/>
              <a:ext cx="487362" cy="3516313"/>
            </a:xfrm>
            <a:custGeom>
              <a:avLst/>
              <a:gdLst>
                <a:gd name="T0" fmla="*/ 913530707 w 259"/>
                <a:gd name="T1" fmla="*/ 2147483647 h 1869"/>
                <a:gd name="T2" fmla="*/ 0 w 259"/>
                <a:gd name="T3" fmla="*/ 2147483647 h 1869"/>
                <a:gd name="T4" fmla="*/ 0 w 259"/>
                <a:gd name="T5" fmla="*/ 0 h 1869"/>
                <a:gd name="T6" fmla="*/ 913530707 w 259"/>
                <a:gd name="T7" fmla="*/ 0 h 1869"/>
                <a:gd name="T8" fmla="*/ 0 60000 65536"/>
                <a:gd name="T9" fmla="*/ 0 60000 65536"/>
                <a:gd name="T10" fmla="*/ 0 60000 65536"/>
                <a:gd name="T11" fmla="*/ 0 60000 65536"/>
                <a:gd name="T12" fmla="*/ 0 w 259"/>
                <a:gd name="T13" fmla="*/ 0 h 1869"/>
                <a:gd name="T14" fmla="*/ 259 w 259"/>
                <a:gd name="T15" fmla="*/ 1869 h 1869"/>
              </a:gdLst>
              <a:ahLst/>
              <a:cxnLst>
                <a:cxn ang="T8">
                  <a:pos x="T0" y="T1"/>
                </a:cxn>
                <a:cxn ang="T9">
                  <a:pos x="T2" y="T3"/>
                </a:cxn>
                <a:cxn ang="T10">
                  <a:pos x="T4" y="T5"/>
                </a:cxn>
                <a:cxn ang="T11">
                  <a:pos x="T6" y="T7"/>
                </a:cxn>
              </a:cxnLst>
              <a:rect l="T12" t="T13" r="T14" b="T15"/>
              <a:pathLst>
                <a:path w="259" h="1869">
                  <a:moveTo>
                    <a:pt x="258" y="1868"/>
                  </a:moveTo>
                  <a:lnTo>
                    <a:pt x="0" y="1868"/>
                  </a:lnTo>
                  <a:lnTo>
                    <a:pt x="0" y="0"/>
                  </a:lnTo>
                  <a:lnTo>
                    <a:pt x="258" y="0"/>
                  </a:lnTo>
                </a:path>
              </a:pathLst>
            </a:custGeom>
            <a:noFill/>
            <a:ln w="38100" cap="rnd" cmpd="sng">
              <a:solidFill>
                <a:srgbClr val="000000"/>
              </a:solidFill>
              <a:prstDash val="solid"/>
              <a:round/>
              <a:headEnd type="triangle" w="med" len="med"/>
              <a:tailEnd type="triangle" w="med" len="med"/>
            </a:ln>
          </p:spPr>
          <p:txBody>
            <a:bodyPr/>
            <a:lstStyle/>
            <a:p>
              <a:endParaRPr lang="en-US" dirty="0">
                <a:latin typeface="+mj-lt"/>
              </a:endParaRPr>
            </a:p>
          </p:txBody>
        </p:sp>
        <p:sp>
          <p:nvSpPr>
            <p:cNvPr id="16402" name="Line 44"/>
            <p:cNvSpPr>
              <a:spLocks noChangeShapeType="1"/>
            </p:cNvSpPr>
            <p:nvPr/>
          </p:nvSpPr>
          <p:spPr bwMode="auto">
            <a:xfrm>
              <a:off x="1679575" y="4232275"/>
              <a:ext cx="984250" cy="0"/>
            </a:xfrm>
            <a:prstGeom prst="line">
              <a:avLst/>
            </a:prstGeom>
            <a:noFill/>
            <a:ln w="38100">
              <a:solidFill>
                <a:srgbClr val="000000"/>
              </a:solidFill>
              <a:round/>
              <a:headEnd/>
              <a:tailEnd type="triangle" w="med" len="med"/>
            </a:ln>
          </p:spPr>
          <p:txBody>
            <a:bodyPr wrap="none" anchor="ctr"/>
            <a:lstStyle/>
            <a:p>
              <a:endParaRPr lang="en-US" dirty="0">
                <a:latin typeface="+mj-lt"/>
              </a:endParaRPr>
            </a:p>
          </p:txBody>
        </p:sp>
        <p:sp>
          <p:nvSpPr>
            <p:cNvPr id="16403" name="Line 45"/>
            <p:cNvSpPr>
              <a:spLocks noChangeShapeType="1"/>
            </p:cNvSpPr>
            <p:nvPr/>
          </p:nvSpPr>
          <p:spPr bwMode="auto">
            <a:xfrm flipH="1">
              <a:off x="6605588" y="4945063"/>
              <a:ext cx="606425" cy="0"/>
            </a:xfrm>
            <a:prstGeom prst="line">
              <a:avLst/>
            </a:prstGeom>
            <a:noFill/>
            <a:ln w="38100">
              <a:solidFill>
                <a:srgbClr val="000000"/>
              </a:solidFill>
              <a:round/>
              <a:headEnd type="triangle" w="med" len="med"/>
              <a:tailEnd/>
            </a:ln>
          </p:spPr>
          <p:txBody>
            <a:bodyPr wrap="none" anchor="ctr"/>
            <a:lstStyle/>
            <a:p>
              <a:endParaRPr lang="en-US" dirty="0">
                <a:latin typeface="+mj-lt"/>
              </a:endParaRPr>
            </a:p>
          </p:txBody>
        </p:sp>
        <p:sp>
          <p:nvSpPr>
            <p:cNvPr id="492599" name="Rectangle 55"/>
            <p:cNvSpPr>
              <a:spLocks noChangeArrowheads="1"/>
            </p:cNvSpPr>
            <p:nvPr/>
          </p:nvSpPr>
          <p:spPr bwMode="auto">
            <a:xfrm>
              <a:off x="5392738" y="128587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Planned</a:t>
              </a:r>
            </a:p>
            <a:p>
              <a:pPr algn="ctr" defTabSz="739775" eaLnBrk="0" hangingPunct="0">
                <a:defRPr/>
              </a:pPr>
              <a:r>
                <a:rPr lang="en-US" sz="1400" b="0" dirty="0">
                  <a:latin typeface="+mj-lt"/>
                </a:rPr>
                <a:t>Repetitive</a:t>
              </a:r>
            </a:p>
            <a:p>
              <a:pPr algn="ctr" defTabSz="739775" eaLnBrk="0" hangingPunct="0">
                <a:defRPr/>
              </a:pPr>
              <a:r>
                <a:rPr lang="en-US" sz="1400" b="0" dirty="0">
                  <a:latin typeface="+mj-lt"/>
                </a:rPr>
                <a:t>Schedule</a:t>
              </a:r>
            </a:p>
            <a:p>
              <a:pPr algn="ctr" defTabSz="739775" eaLnBrk="0" hangingPunct="0">
                <a:defRPr/>
              </a:pPr>
              <a:r>
                <a:rPr lang="en-US" sz="1400" b="0" dirty="0">
                  <a:latin typeface="+mj-lt"/>
                </a:rPr>
                <a:t>Approve</a:t>
              </a:r>
            </a:p>
          </p:txBody>
        </p:sp>
        <p:sp>
          <p:nvSpPr>
            <p:cNvPr id="492600" name="Rectangle 56"/>
            <p:cNvSpPr>
              <a:spLocks noChangeArrowheads="1"/>
            </p:cNvSpPr>
            <p:nvPr/>
          </p:nvSpPr>
          <p:spPr bwMode="auto">
            <a:xfrm>
              <a:off x="7208838" y="1285875"/>
              <a:ext cx="1209675" cy="1069975"/>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82550" tIns="41275" rIns="82550" bIns="41275" anchor="ctr"/>
            <a:lstStyle/>
            <a:p>
              <a:pPr algn="ctr" defTabSz="739775" eaLnBrk="0" hangingPunct="0">
                <a:defRPr/>
              </a:pPr>
              <a:r>
                <a:rPr lang="en-US" sz="1400" b="0" dirty="0">
                  <a:latin typeface="+mj-lt"/>
                </a:rPr>
                <a:t>Repetitive</a:t>
              </a:r>
            </a:p>
            <a:p>
              <a:pPr algn="ctr" defTabSz="739775" eaLnBrk="0" hangingPunct="0">
                <a:defRPr/>
              </a:pPr>
              <a:r>
                <a:rPr lang="en-US" sz="1400" b="0" dirty="0">
                  <a:latin typeface="+mj-lt"/>
                </a:rPr>
                <a:t>Schedules</a:t>
              </a:r>
            </a:p>
          </p:txBody>
        </p:sp>
        <p:cxnSp>
          <p:nvCxnSpPr>
            <p:cNvPr id="16406" name="AutoShape 57"/>
            <p:cNvCxnSpPr>
              <a:cxnSpLocks noChangeShapeType="1"/>
              <a:stCxn id="492599" idx="3"/>
              <a:endCxn id="492600" idx="1"/>
            </p:cNvCxnSpPr>
            <p:nvPr/>
          </p:nvCxnSpPr>
          <p:spPr bwMode="auto">
            <a:xfrm>
              <a:off x="6602413" y="1820863"/>
              <a:ext cx="606425" cy="0"/>
            </a:xfrm>
            <a:prstGeom prst="straightConnector1">
              <a:avLst/>
            </a:prstGeom>
            <a:noFill/>
            <a:ln w="38100">
              <a:solidFill>
                <a:schemeClr val="tx1"/>
              </a:solidFill>
              <a:round/>
              <a:headEnd/>
              <a:tailEnd type="triangle" w="med" len="med"/>
            </a:ln>
          </p:spPr>
        </p:cxnSp>
        <p:cxnSp>
          <p:nvCxnSpPr>
            <p:cNvPr id="16407" name="AutoShape 60"/>
            <p:cNvCxnSpPr>
              <a:cxnSpLocks noChangeShapeType="1"/>
              <a:stCxn id="492577" idx="3"/>
              <a:endCxn id="492599" idx="1"/>
            </p:cNvCxnSpPr>
            <p:nvPr/>
          </p:nvCxnSpPr>
          <p:spPr bwMode="auto">
            <a:xfrm flipV="1">
              <a:off x="3919538" y="1820863"/>
              <a:ext cx="1473200" cy="2422525"/>
            </a:xfrm>
            <a:prstGeom prst="bentConnector3">
              <a:avLst>
                <a:gd name="adj1" fmla="val 50000"/>
              </a:avLst>
            </a:prstGeom>
            <a:noFill/>
            <a:ln w="38100">
              <a:solidFill>
                <a:schemeClr val="tx1"/>
              </a:solidFill>
              <a:miter lim="800000"/>
              <a:headEnd/>
              <a:tailEnd type="triangle" w="med" len="med"/>
            </a:ln>
          </p:spPr>
        </p:cxnSp>
        <p:cxnSp>
          <p:nvCxnSpPr>
            <p:cNvPr id="16408" name="AutoShape 61"/>
            <p:cNvCxnSpPr>
              <a:cxnSpLocks noChangeShapeType="1"/>
              <a:stCxn id="492577" idx="3"/>
              <a:endCxn id="492581" idx="1"/>
            </p:cNvCxnSpPr>
            <p:nvPr/>
          </p:nvCxnSpPr>
          <p:spPr bwMode="auto">
            <a:xfrm flipV="1">
              <a:off x="3919538" y="3414713"/>
              <a:ext cx="1477962" cy="828675"/>
            </a:xfrm>
            <a:prstGeom prst="bentConnector3">
              <a:avLst>
                <a:gd name="adj1" fmla="val 49944"/>
              </a:avLst>
            </a:prstGeom>
            <a:noFill/>
            <a:ln w="38100">
              <a:solidFill>
                <a:schemeClr val="tx1"/>
              </a:solidFill>
              <a:miter lim="800000"/>
              <a:headEnd/>
              <a:tailEnd type="triangle" w="med" len="med"/>
            </a:ln>
          </p:spPr>
        </p:cxnSp>
        <p:cxnSp>
          <p:nvCxnSpPr>
            <p:cNvPr id="16409" name="AutoShape 62"/>
            <p:cNvCxnSpPr>
              <a:cxnSpLocks noChangeShapeType="1"/>
              <a:stCxn id="492577" idx="3"/>
              <a:endCxn id="492582" idx="1"/>
            </p:cNvCxnSpPr>
            <p:nvPr/>
          </p:nvCxnSpPr>
          <p:spPr bwMode="auto">
            <a:xfrm>
              <a:off x="3919538" y="4243388"/>
              <a:ext cx="1477962" cy="695325"/>
            </a:xfrm>
            <a:prstGeom prst="bentConnector3">
              <a:avLst>
                <a:gd name="adj1" fmla="val 49944"/>
              </a:avLst>
            </a:prstGeom>
            <a:noFill/>
            <a:ln w="38100">
              <a:solidFill>
                <a:schemeClr val="tx1"/>
              </a:solidFill>
              <a:miter lim="800000"/>
              <a:headEnd/>
              <a:tailEnd type="triangle" w="med" len="med"/>
            </a:ln>
          </p:spPr>
        </p:cxn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Action Messages</a:t>
            </a:r>
            <a:endParaRPr lang="en-US" dirty="0"/>
          </a:p>
        </p:txBody>
      </p:sp>
      <p:grpSp>
        <p:nvGrpSpPr>
          <p:cNvPr id="2" name="Group 19"/>
          <p:cNvGrpSpPr/>
          <p:nvPr/>
        </p:nvGrpSpPr>
        <p:grpSpPr>
          <a:xfrm>
            <a:off x="181070" y="1699136"/>
            <a:ext cx="8754968" cy="3901564"/>
            <a:chOff x="181070" y="1699136"/>
            <a:chExt cx="8754968" cy="3901564"/>
          </a:xfrm>
        </p:grpSpPr>
        <p:sp>
          <p:nvSpPr>
            <p:cNvPr id="508958" name="Rectangle 30"/>
            <p:cNvSpPr>
              <a:spLocks noChangeArrowheads="1"/>
            </p:cNvSpPr>
            <p:nvPr/>
          </p:nvSpPr>
          <p:spPr bwMode="auto">
            <a:xfrm>
              <a:off x="195263" y="2705100"/>
              <a:ext cx="8740775" cy="2895600"/>
            </a:xfrm>
            <a:prstGeom prst="rect">
              <a:avLst/>
            </a:prstGeom>
            <a:solidFill>
              <a:srgbClr val="F7F1E1"/>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508940" name="Rectangle 12"/>
            <p:cNvSpPr>
              <a:spLocks noChangeArrowheads="1"/>
            </p:cNvSpPr>
            <p:nvPr/>
          </p:nvSpPr>
          <p:spPr bwMode="auto">
            <a:xfrm>
              <a:off x="4862513"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7414" name="Line 13"/>
            <p:cNvSpPr>
              <a:spLocks noChangeShapeType="1"/>
            </p:cNvSpPr>
            <p:nvPr/>
          </p:nvSpPr>
          <p:spPr bwMode="auto">
            <a:xfrm>
              <a:off x="4862513" y="4041775"/>
              <a:ext cx="3121025" cy="0"/>
            </a:xfrm>
            <a:prstGeom prst="line">
              <a:avLst/>
            </a:prstGeom>
            <a:noFill/>
            <a:ln w="3175">
              <a:solidFill>
                <a:schemeClr val="tx1">
                  <a:lumMod val="75000"/>
                  <a:lumOff val="25000"/>
                </a:schemeClr>
              </a:solidFill>
              <a:round/>
              <a:headEnd/>
              <a:tailEnd/>
            </a:ln>
          </p:spPr>
          <p:txBody>
            <a:bodyPr wrap="none" anchor="ctr"/>
            <a:lstStyle/>
            <a:p>
              <a:endParaRPr lang="en-US" dirty="0">
                <a:latin typeface="+mj-lt"/>
              </a:endParaRPr>
            </a:p>
          </p:txBody>
        </p:sp>
        <p:sp>
          <p:nvSpPr>
            <p:cNvPr id="508943" name="Rectangle 15"/>
            <p:cNvSpPr>
              <a:spLocks noChangeArrowheads="1"/>
            </p:cNvSpPr>
            <p:nvPr/>
          </p:nvSpPr>
          <p:spPr bwMode="auto">
            <a:xfrm>
              <a:off x="434975" y="3613150"/>
              <a:ext cx="3121025" cy="1357313"/>
            </a:xfrm>
            <a:prstGeom prst="rect">
              <a:avLst/>
            </a:prstGeom>
            <a:solidFill>
              <a:srgbClr val="F0E4C2"/>
            </a:solidFill>
            <a:ln w="3175">
              <a:solidFill>
                <a:schemeClr val="bg2"/>
              </a:solidFill>
              <a:miter lim="800000"/>
              <a:headEnd/>
              <a:tailEnd/>
            </a:ln>
            <a:effectLst>
              <a:outerShdw dist="107763"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17416" name="Line 16"/>
            <p:cNvSpPr>
              <a:spLocks noChangeShapeType="1"/>
            </p:cNvSpPr>
            <p:nvPr/>
          </p:nvSpPr>
          <p:spPr bwMode="auto">
            <a:xfrm>
              <a:off x="434975" y="4041775"/>
              <a:ext cx="3121025" cy="0"/>
            </a:xfrm>
            <a:prstGeom prst="line">
              <a:avLst/>
            </a:prstGeom>
            <a:noFill/>
            <a:ln w="3175">
              <a:solidFill>
                <a:schemeClr val="tx1">
                  <a:lumMod val="75000"/>
                  <a:lumOff val="25000"/>
                </a:schemeClr>
              </a:solidFill>
              <a:round/>
              <a:headEnd/>
              <a:tailEnd/>
            </a:ln>
          </p:spPr>
          <p:txBody>
            <a:bodyPr wrap="none" anchor="ctr"/>
            <a:lstStyle/>
            <a:p>
              <a:endParaRPr lang="en-US" dirty="0">
                <a:latin typeface="+mj-lt"/>
              </a:endParaRPr>
            </a:p>
          </p:txBody>
        </p:sp>
        <p:sp>
          <p:nvSpPr>
            <p:cNvPr id="17417" name="Text Box 17"/>
            <p:cNvSpPr txBox="1">
              <a:spLocks noChangeArrowheads="1"/>
            </p:cNvSpPr>
            <p:nvPr/>
          </p:nvSpPr>
          <p:spPr bwMode="auto">
            <a:xfrm>
              <a:off x="181070" y="2191258"/>
              <a:ext cx="8521512" cy="4720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500" b="0" dirty="0">
                  <a:solidFill>
                    <a:srgbClr val="507269"/>
                  </a:solidFill>
                  <a:latin typeface="+mj-lt"/>
                </a:rPr>
                <a:t>Recommend </a:t>
              </a:r>
              <a:r>
                <a:rPr lang="en-US" sz="2500" b="0" dirty="0" smtClean="0">
                  <a:solidFill>
                    <a:srgbClr val="507269"/>
                  </a:solidFill>
                  <a:latin typeface="+mj-lt"/>
                </a:rPr>
                <a:t>action </a:t>
              </a:r>
              <a:r>
                <a:rPr lang="en-US" sz="2500" b="0" dirty="0">
                  <a:solidFill>
                    <a:srgbClr val="507269"/>
                  </a:solidFill>
                  <a:latin typeface="+mj-lt"/>
                </a:rPr>
                <a:t>to balance supply with demand</a:t>
              </a:r>
            </a:p>
          </p:txBody>
        </p:sp>
        <p:sp>
          <p:nvSpPr>
            <p:cNvPr id="17418" name="Text Box 18"/>
            <p:cNvSpPr txBox="1">
              <a:spLocks noChangeArrowheads="1"/>
            </p:cNvSpPr>
            <p:nvPr/>
          </p:nvSpPr>
          <p:spPr bwMode="auto">
            <a:xfrm>
              <a:off x="634205" y="2922123"/>
              <a:ext cx="3452817"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100" b="0" dirty="0">
                  <a:solidFill>
                    <a:srgbClr val="507269"/>
                  </a:solidFill>
                  <a:latin typeface="+mj-lt"/>
                </a:rPr>
                <a:t>Supply exceeds demand</a:t>
              </a:r>
            </a:p>
          </p:txBody>
        </p:sp>
        <p:sp>
          <p:nvSpPr>
            <p:cNvPr id="17419" name="Text Box 19"/>
            <p:cNvSpPr txBox="1">
              <a:spLocks noChangeArrowheads="1"/>
            </p:cNvSpPr>
            <p:nvPr/>
          </p:nvSpPr>
          <p:spPr bwMode="auto">
            <a:xfrm>
              <a:off x="4995931" y="2922123"/>
              <a:ext cx="3438390" cy="410504"/>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2100" b="0" dirty="0">
                  <a:solidFill>
                    <a:srgbClr val="507269"/>
                  </a:solidFill>
                  <a:latin typeface="+mj-lt"/>
                </a:rPr>
                <a:t>Demand exceeds supply</a:t>
              </a:r>
            </a:p>
          </p:txBody>
        </p:sp>
        <p:sp>
          <p:nvSpPr>
            <p:cNvPr id="17420" name="Text Box 20"/>
            <p:cNvSpPr txBox="1">
              <a:spLocks noChangeArrowheads="1"/>
            </p:cNvSpPr>
            <p:nvPr/>
          </p:nvSpPr>
          <p:spPr bwMode="auto">
            <a:xfrm>
              <a:off x="791989" y="3680462"/>
              <a:ext cx="2175223"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900" b="0" dirty="0">
                  <a:solidFill>
                    <a:srgbClr val="A50021"/>
                  </a:solidFill>
                  <a:latin typeface="+mj-lt"/>
                </a:rPr>
                <a:t>Action Messages</a:t>
              </a:r>
            </a:p>
          </p:txBody>
        </p:sp>
        <p:sp>
          <p:nvSpPr>
            <p:cNvPr id="17421" name="Line 21"/>
            <p:cNvSpPr>
              <a:spLocks noChangeShapeType="1"/>
            </p:cNvSpPr>
            <p:nvPr/>
          </p:nvSpPr>
          <p:spPr bwMode="auto">
            <a:xfrm>
              <a:off x="363538" y="3398838"/>
              <a:ext cx="8489950" cy="0"/>
            </a:xfrm>
            <a:prstGeom prst="line">
              <a:avLst/>
            </a:prstGeom>
            <a:noFill/>
            <a:ln w="38100">
              <a:solidFill>
                <a:schemeClr val="tx1">
                  <a:lumMod val="75000"/>
                  <a:lumOff val="25000"/>
                </a:schemeClr>
              </a:solidFill>
              <a:round/>
              <a:headEnd/>
              <a:tailEnd/>
            </a:ln>
          </p:spPr>
          <p:txBody>
            <a:bodyPr wrap="none" anchor="ctr"/>
            <a:lstStyle/>
            <a:p>
              <a:endParaRPr lang="en-US" dirty="0">
                <a:latin typeface="+mj-lt"/>
              </a:endParaRPr>
            </a:p>
          </p:txBody>
        </p:sp>
        <p:sp>
          <p:nvSpPr>
            <p:cNvPr id="17422" name="Line 22"/>
            <p:cNvSpPr>
              <a:spLocks noChangeShapeType="1"/>
            </p:cNvSpPr>
            <p:nvPr/>
          </p:nvSpPr>
          <p:spPr bwMode="auto">
            <a:xfrm>
              <a:off x="4576763" y="3398838"/>
              <a:ext cx="0" cy="1947862"/>
            </a:xfrm>
            <a:prstGeom prst="line">
              <a:avLst/>
            </a:prstGeom>
            <a:noFill/>
            <a:ln w="38100">
              <a:solidFill>
                <a:schemeClr val="tx1">
                  <a:lumMod val="75000"/>
                  <a:lumOff val="25000"/>
                </a:schemeClr>
              </a:solidFill>
              <a:round/>
              <a:headEnd/>
              <a:tailEnd/>
            </a:ln>
          </p:spPr>
          <p:txBody>
            <a:bodyPr wrap="none" anchor="ctr"/>
            <a:lstStyle/>
            <a:p>
              <a:endParaRPr lang="en-US" dirty="0">
                <a:latin typeface="+mj-lt"/>
              </a:endParaRPr>
            </a:p>
          </p:txBody>
        </p:sp>
        <p:sp>
          <p:nvSpPr>
            <p:cNvPr id="17423" name="Text Box 23"/>
            <p:cNvSpPr txBox="1">
              <a:spLocks noChangeArrowheads="1"/>
            </p:cNvSpPr>
            <p:nvPr/>
          </p:nvSpPr>
          <p:spPr bwMode="auto">
            <a:xfrm>
              <a:off x="791063" y="4107971"/>
              <a:ext cx="2202474"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700" b="0" dirty="0">
                  <a:solidFill>
                    <a:srgbClr val="507269"/>
                  </a:solidFill>
                  <a:latin typeface="+mj-lt"/>
                </a:rPr>
                <a:t>De-expedite </a:t>
              </a:r>
              <a:r>
                <a:rPr lang="en-US" sz="1700" b="0" dirty="0" smtClean="0">
                  <a:solidFill>
                    <a:srgbClr val="507269"/>
                  </a:solidFill>
                  <a:latin typeface="+mj-lt"/>
                </a:rPr>
                <a:t>orders</a:t>
              </a:r>
              <a:endParaRPr lang="en-US" sz="1700" b="0" dirty="0">
                <a:solidFill>
                  <a:srgbClr val="507269"/>
                </a:solidFill>
                <a:latin typeface="+mj-lt"/>
              </a:endParaRPr>
            </a:p>
            <a:p>
              <a:pPr algn="ctr" defTabSz="865188" eaLnBrk="0" hangingPunct="0"/>
              <a:r>
                <a:rPr lang="en-US" sz="1700" b="0" dirty="0">
                  <a:solidFill>
                    <a:srgbClr val="507269"/>
                  </a:solidFill>
                  <a:latin typeface="+mj-lt"/>
                </a:rPr>
                <a:t>Cancel </a:t>
              </a:r>
              <a:r>
                <a:rPr lang="en-US" sz="1700" b="0" dirty="0" smtClean="0">
                  <a:solidFill>
                    <a:srgbClr val="507269"/>
                  </a:solidFill>
                  <a:latin typeface="+mj-lt"/>
                </a:rPr>
                <a:t>order</a:t>
              </a:r>
              <a:endParaRPr lang="en-US" sz="1700" b="0" dirty="0">
                <a:solidFill>
                  <a:srgbClr val="507269"/>
                </a:solidFill>
                <a:latin typeface="+mj-lt"/>
              </a:endParaRPr>
            </a:p>
          </p:txBody>
        </p:sp>
        <p:sp>
          <p:nvSpPr>
            <p:cNvPr id="17424" name="Text Box 24"/>
            <p:cNvSpPr txBox="1">
              <a:spLocks noChangeArrowheads="1"/>
            </p:cNvSpPr>
            <p:nvPr/>
          </p:nvSpPr>
          <p:spPr bwMode="auto">
            <a:xfrm>
              <a:off x="5363989" y="3680462"/>
              <a:ext cx="2175223" cy="379726"/>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900" b="0" dirty="0">
                  <a:solidFill>
                    <a:srgbClr val="A50021"/>
                  </a:solidFill>
                  <a:latin typeface="+mj-lt"/>
                </a:rPr>
                <a:t>Action Messages</a:t>
              </a:r>
            </a:p>
          </p:txBody>
        </p:sp>
        <p:sp>
          <p:nvSpPr>
            <p:cNvPr id="17425" name="Text Box 25"/>
            <p:cNvSpPr txBox="1">
              <a:spLocks noChangeArrowheads="1"/>
            </p:cNvSpPr>
            <p:nvPr/>
          </p:nvSpPr>
          <p:spPr bwMode="auto">
            <a:xfrm>
              <a:off x="5399918" y="4107971"/>
              <a:ext cx="1803326" cy="610559"/>
            </a:xfrm>
            <a:prstGeom prst="rect">
              <a:avLst/>
            </a:prstGeom>
            <a:noFill/>
            <a:ln w="38100">
              <a:noFill/>
              <a:miter lim="800000"/>
              <a:headEnd/>
              <a:tailEnd/>
            </a:ln>
          </p:spPr>
          <p:txBody>
            <a:bodyPr wrap="none" lIns="86493" tIns="43247" rIns="86493" bIns="43247" anchor="ctr">
              <a:spAutoFit/>
            </a:bodyPr>
            <a:lstStyle/>
            <a:p>
              <a:pPr algn="ctr" defTabSz="865188" eaLnBrk="0" hangingPunct="0"/>
              <a:r>
                <a:rPr lang="en-US" sz="1700" b="0" dirty="0">
                  <a:solidFill>
                    <a:srgbClr val="507269"/>
                  </a:solidFill>
                  <a:latin typeface="+mj-lt"/>
                </a:rPr>
                <a:t>Expedite </a:t>
              </a:r>
              <a:r>
                <a:rPr lang="en-US" sz="1700" b="0" dirty="0" smtClean="0">
                  <a:solidFill>
                    <a:srgbClr val="507269"/>
                  </a:solidFill>
                  <a:latin typeface="+mj-lt"/>
                </a:rPr>
                <a:t>orders</a:t>
              </a:r>
              <a:endParaRPr lang="en-US" sz="1700" b="0" dirty="0">
                <a:solidFill>
                  <a:srgbClr val="507269"/>
                </a:solidFill>
                <a:latin typeface="+mj-lt"/>
              </a:endParaRPr>
            </a:p>
            <a:p>
              <a:pPr algn="ctr" defTabSz="865188" eaLnBrk="0" hangingPunct="0"/>
              <a:r>
                <a:rPr lang="en-US" sz="1700" b="0" dirty="0" smtClean="0">
                  <a:solidFill>
                    <a:srgbClr val="507269"/>
                  </a:solidFill>
                  <a:latin typeface="+mj-lt"/>
                </a:rPr>
                <a:t>Release orders</a:t>
              </a:r>
              <a:endParaRPr lang="en-US" sz="1700" b="0" dirty="0">
                <a:solidFill>
                  <a:srgbClr val="507269"/>
                </a:solidFill>
                <a:latin typeface="+mj-lt"/>
              </a:endParaRPr>
            </a:p>
          </p:txBody>
        </p:sp>
        <p:sp>
          <p:nvSpPr>
            <p:cNvPr id="17426" name="Text Box 26"/>
            <p:cNvSpPr txBox="1">
              <a:spLocks noChangeArrowheads="1"/>
            </p:cNvSpPr>
            <p:nvPr/>
          </p:nvSpPr>
          <p:spPr bwMode="auto">
            <a:xfrm>
              <a:off x="3176588" y="1699136"/>
              <a:ext cx="2584346" cy="584767"/>
            </a:xfrm>
            <a:prstGeom prst="rect">
              <a:avLst/>
            </a:prstGeom>
            <a:noFill/>
            <a:ln w="9525">
              <a:noFill/>
              <a:miter lim="800000"/>
              <a:headEnd/>
              <a:tailEnd/>
            </a:ln>
          </p:spPr>
          <p:txBody>
            <a:bodyPr wrap="none" lIns="91432" tIns="45716" rIns="91432" bIns="45716" anchor="ctr">
              <a:spAutoFit/>
            </a:bodyPr>
            <a:lstStyle/>
            <a:p>
              <a:pPr eaLnBrk="0" hangingPunct="0"/>
              <a:r>
                <a:rPr lang="en-US" b="0" dirty="0">
                  <a:solidFill>
                    <a:srgbClr val="507269"/>
                  </a:solidFill>
                  <a:latin typeface="+mj-lt"/>
                </a:rPr>
                <a:t>MRP Output</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b="1" dirty="0" smtClean="0">
                <a:solidFill>
                  <a:srgbClr val="0070C0"/>
                </a:solidFill>
              </a:rPr>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Content Placeholder 43"/>
          <p:cNvSpPr>
            <a:spLocks noGrp="1"/>
          </p:cNvSpPr>
          <p:nvPr>
            <p:ph idx="1"/>
          </p:nvPr>
        </p:nvSpPr>
        <p:spPr/>
        <p:txBody>
          <a:bodyPr/>
          <a:lstStyle/>
          <a:p>
            <a:pPr>
              <a:buNone/>
            </a:pPr>
            <a:r>
              <a:rPr lang="en-US" dirty="0" smtClean="0"/>
              <a:t> </a:t>
            </a:r>
            <a:endParaRPr lang="en-US" dirty="0"/>
          </a:p>
        </p:txBody>
      </p:sp>
      <p:sp>
        <p:nvSpPr>
          <p:cNvPr id="43" name="Title 42"/>
          <p:cNvSpPr>
            <a:spLocks noGrp="1"/>
          </p:cNvSpPr>
          <p:nvPr>
            <p:ph type="title"/>
          </p:nvPr>
        </p:nvSpPr>
        <p:spPr/>
        <p:txBody>
          <a:bodyPr>
            <a:normAutofit/>
          </a:bodyPr>
          <a:lstStyle/>
          <a:p>
            <a:r>
              <a:rPr lang="en-US" dirty="0" smtClean="0"/>
              <a:t>Key Concepts</a:t>
            </a:r>
            <a:endParaRPr lang="en-US" dirty="0"/>
          </a:p>
        </p:txBody>
      </p:sp>
      <p:sp>
        <p:nvSpPr>
          <p:cNvPr id="60419" name="Line 1028"/>
          <p:cNvSpPr>
            <a:spLocks noChangeShapeType="1"/>
          </p:cNvSpPr>
          <p:nvPr/>
        </p:nvSpPr>
        <p:spPr bwMode="auto">
          <a:xfrm>
            <a:off x="6938747" y="1600338"/>
            <a:ext cx="306388" cy="1587"/>
          </a:xfrm>
          <a:prstGeom prst="line">
            <a:avLst/>
          </a:prstGeom>
          <a:noFill/>
          <a:ln w="19050">
            <a:solidFill>
              <a:schemeClr val="tx1"/>
            </a:solidFill>
            <a:round/>
            <a:headEnd type="triangle" w="med" len="med"/>
            <a:tailEnd type="triangle" w="med" len="med"/>
          </a:ln>
        </p:spPr>
        <p:txBody>
          <a:bodyPr wrap="none" anchor="ctr"/>
          <a:lstStyle/>
          <a:p>
            <a:endParaRPr lang="en-US" dirty="0">
              <a:latin typeface="+mj-lt"/>
            </a:endParaRPr>
          </a:p>
        </p:txBody>
      </p:sp>
      <p:sp>
        <p:nvSpPr>
          <p:cNvPr id="60420" name="Line 1029"/>
          <p:cNvSpPr>
            <a:spLocks noChangeShapeType="1"/>
          </p:cNvSpPr>
          <p:nvPr/>
        </p:nvSpPr>
        <p:spPr bwMode="auto">
          <a:xfrm>
            <a:off x="6738722" y="2621100"/>
            <a:ext cx="506413" cy="1588"/>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sp>
        <p:nvSpPr>
          <p:cNvPr id="60421" name="Line 1030"/>
          <p:cNvSpPr>
            <a:spLocks noChangeShapeType="1"/>
          </p:cNvSpPr>
          <p:nvPr/>
        </p:nvSpPr>
        <p:spPr bwMode="auto">
          <a:xfrm>
            <a:off x="6611722" y="3891100"/>
            <a:ext cx="638175" cy="1588"/>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sp>
        <p:nvSpPr>
          <p:cNvPr id="60422" name="Line 1031"/>
          <p:cNvSpPr>
            <a:spLocks noChangeShapeType="1"/>
          </p:cNvSpPr>
          <p:nvPr/>
        </p:nvSpPr>
        <p:spPr bwMode="auto">
          <a:xfrm>
            <a:off x="6738722" y="5257938"/>
            <a:ext cx="506413" cy="1587"/>
          </a:xfrm>
          <a:prstGeom prst="line">
            <a:avLst/>
          </a:prstGeom>
          <a:noFill/>
          <a:ln w="19050">
            <a:solidFill>
              <a:schemeClr val="tx1"/>
            </a:solidFill>
            <a:round/>
            <a:headEnd/>
            <a:tailEnd type="triangle" w="med" len="med"/>
          </a:ln>
        </p:spPr>
        <p:txBody>
          <a:bodyPr wrap="none" anchor="ctr"/>
          <a:lstStyle/>
          <a:p>
            <a:endParaRPr lang="en-US" dirty="0">
              <a:latin typeface="+mj-lt"/>
            </a:endParaRPr>
          </a:p>
        </p:txBody>
      </p:sp>
      <p:cxnSp>
        <p:nvCxnSpPr>
          <p:cNvPr id="60423" name="AutoShape 1032"/>
          <p:cNvCxnSpPr>
            <a:cxnSpLocks noChangeShapeType="1"/>
          </p:cNvCxnSpPr>
          <p:nvPr/>
        </p:nvCxnSpPr>
        <p:spPr bwMode="auto">
          <a:xfrm>
            <a:off x="1393610" y="3265625"/>
            <a:ext cx="487362" cy="0"/>
          </a:xfrm>
          <a:prstGeom prst="straightConnector1">
            <a:avLst/>
          </a:prstGeom>
          <a:noFill/>
          <a:ln w="19050">
            <a:solidFill>
              <a:schemeClr val="tx1"/>
            </a:solidFill>
            <a:round/>
            <a:headEnd/>
            <a:tailEnd type="triangle" w="med" len="med"/>
          </a:ln>
        </p:spPr>
      </p:cxnSp>
      <p:sp>
        <p:nvSpPr>
          <p:cNvPr id="270345" name="Rectangle 1033"/>
          <p:cNvSpPr>
            <a:spLocks noChangeArrowheads="1"/>
          </p:cNvSpPr>
          <p:nvPr/>
        </p:nvSpPr>
        <p:spPr bwMode="auto">
          <a:xfrm>
            <a:off x="1890497" y="900250"/>
            <a:ext cx="4992688" cy="5181600"/>
          </a:xfrm>
          <a:prstGeom prst="rect">
            <a:avLst/>
          </a:prstGeom>
          <a:solidFill>
            <a:schemeClr val="bg1">
              <a:lumMod val="95000"/>
            </a:schemeClr>
          </a:solidFill>
          <a:ln w="127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dirty="0">
              <a:latin typeface="+mj-lt"/>
            </a:endParaRPr>
          </a:p>
        </p:txBody>
      </p:sp>
      <p:sp>
        <p:nvSpPr>
          <p:cNvPr id="270346" name="Rectangle 1034"/>
          <p:cNvSpPr>
            <a:spLocks noChangeArrowheads="1"/>
          </p:cNvSpPr>
          <p:nvPr/>
        </p:nvSpPr>
        <p:spPr bwMode="auto">
          <a:xfrm>
            <a:off x="5373472" y="2117765"/>
            <a:ext cx="1117600" cy="906462"/>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Shop</a:t>
            </a:r>
          </a:p>
          <a:p>
            <a:pPr algn="ctr" defTabSz="977900" eaLnBrk="0" hangingPunct="0">
              <a:defRPr/>
            </a:pPr>
            <a:r>
              <a:rPr lang="en-US" sz="1200" dirty="0">
                <a:solidFill>
                  <a:schemeClr val="bg1"/>
                </a:solidFill>
                <a:latin typeface="+mj-lt"/>
              </a:rPr>
              <a:t>Floor</a:t>
            </a:r>
          </a:p>
          <a:p>
            <a:pPr algn="ctr" defTabSz="977900" eaLnBrk="0" hangingPunct="0">
              <a:defRPr/>
            </a:pPr>
            <a:r>
              <a:rPr lang="en-US" sz="1200" dirty="0">
                <a:solidFill>
                  <a:schemeClr val="bg1"/>
                </a:solidFill>
                <a:latin typeface="+mj-lt"/>
              </a:rPr>
              <a:t>Control</a:t>
            </a:r>
          </a:p>
        </p:txBody>
      </p:sp>
      <p:sp>
        <p:nvSpPr>
          <p:cNvPr id="270347" name="Rectangle 1035"/>
          <p:cNvSpPr>
            <a:spLocks noChangeArrowheads="1"/>
          </p:cNvSpPr>
          <p:nvPr/>
        </p:nvSpPr>
        <p:spPr bwMode="auto">
          <a:xfrm>
            <a:off x="349035" y="2827475"/>
            <a:ext cx="1117600" cy="904875"/>
          </a:xfrm>
          <a:prstGeom prst="rect">
            <a:avLst/>
          </a:prstGeom>
          <a:solidFill>
            <a:schemeClr val="accent1">
              <a:lumMod val="60000"/>
              <a:lumOff val="4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latin typeface="+mj-lt"/>
              </a:rPr>
              <a:t>Planning</a:t>
            </a:r>
          </a:p>
        </p:txBody>
      </p:sp>
      <p:sp>
        <p:nvSpPr>
          <p:cNvPr id="270352" name="Rectangle 1040"/>
          <p:cNvSpPr>
            <a:spLocks noChangeArrowheads="1"/>
          </p:cNvSpPr>
          <p:nvPr/>
        </p:nvSpPr>
        <p:spPr bwMode="auto">
          <a:xfrm>
            <a:off x="2207997" y="2114688"/>
            <a:ext cx="1116013"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Compliance</a:t>
            </a:r>
          </a:p>
        </p:txBody>
      </p:sp>
      <p:sp>
        <p:nvSpPr>
          <p:cNvPr id="270354" name="Rectangle 1042"/>
          <p:cNvSpPr>
            <a:spLocks noChangeArrowheads="1"/>
          </p:cNvSpPr>
          <p:nvPr/>
        </p:nvSpPr>
        <p:spPr bwMode="auto">
          <a:xfrm>
            <a:off x="4201692" y="3359288"/>
            <a:ext cx="1117806" cy="334962"/>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58" name="Text Box 1043"/>
          <p:cNvSpPr txBox="1">
            <a:spLocks noChangeArrowheads="1"/>
          </p:cNvSpPr>
          <p:nvPr/>
        </p:nvSpPr>
        <p:spPr bwMode="auto">
          <a:xfrm>
            <a:off x="4103733" y="3365351"/>
            <a:ext cx="1143262" cy="276999"/>
          </a:xfrm>
          <a:prstGeom prst="rect">
            <a:avLst/>
          </a:prstGeom>
          <a:noFill/>
          <a:ln w="38100">
            <a:noFill/>
            <a:miter lim="800000"/>
            <a:headEnd/>
            <a:tailEnd/>
          </a:ln>
        </p:spPr>
        <p:txBody>
          <a:bodyPr wrap="none">
            <a:spAutoFit/>
          </a:bodyPr>
          <a:lstStyle/>
          <a:p>
            <a:pPr algn="ctr" eaLnBrk="0" hangingPunct="0"/>
            <a:r>
              <a:rPr lang="en-US" sz="1200" dirty="0">
                <a:latin typeface="+mj-lt"/>
              </a:rPr>
              <a:t>         </a:t>
            </a:r>
            <a:r>
              <a:rPr lang="en-US" sz="1200" dirty="0">
                <a:solidFill>
                  <a:schemeClr val="bg1"/>
                </a:solidFill>
                <a:latin typeface="+mj-lt"/>
              </a:rPr>
              <a:t>Routing</a:t>
            </a:r>
          </a:p>
        </p:txBody>
      </p:sp>
      <p:sp>
        <p:nvSpPr>
          <p:cNvPr id="270357" name="Rectangle 1045"/>
          <p:cNvSpPr>
            <a:spLocks noChangeArrowheads="1"/>
          </p:cNvSpPr>
          <p:nvPr/>
        </p:nvSpPr>
        <p:spPr bwMode="auto">
          <a:xfrm>
            <a:off x="3998447" y="3030675"/>
            <a:ext cx="1119438" cy="317500"/>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latin typeface="+mj-lt"/>
            </a:endParaRPr>
          </a:p>
        </p:txBody>
      </p:sp>
      <p:sp>
        <p:nvSpPr>
          <p:cNvPr id="60456" name="Text Box 1046"/>
          <p:cNvSpPr txBox="1">
            <a:spLocks noChangeArrowheads="1"/>
          </p:cNvSpPr>
          <p:nvPr/>
        </p:nvSpPr>
        <p:spPr bwMode="auto">
          <a:xfrm>
            <a:off x="3905035" y="3044347"/>
            <a:ext cx="1084785" cy="276483"/>
          </a:xfrm>
          <a:prstGeom prst="rect">
            <a:avLst/>
          </a:prstGeom>
          <a:noFill/>
          <a:ln w="38100">
            <a:noFill/>
            <a:miter lim="800000"/>
            <a:headEnd/>
            <a:tailEnd/>
          </a:ln>
        </p:spPr>
        <p:txBody>
          <a:bodyPr wrap="none">
            <a:spAutoFit/>
          </a:bodyPr>
          <a:lstStyle/>
          <a:p>
            <a:pPr algn="ctr" eaLnBrk="0" hangingPunct="0"/>
            <a:r>
              <a:rPr lang="en-US" sz="1200" dirty="0">
                <a:latin typeface="+mj-lt"/>
              </a:rPr>
              <a:t>            </a:t>
            </a:r>
            <a:r>
              <a:rPr lang="en-US" sz="1200" dirty="0">
                <a:solidFill>
                  <a:schemeClr val="bg1"/>
                </a:solidFill>
                <a:latin typeface="+mj-lt"/>
              </a:rPr>
              <a:t>BOM</a:t>
            </a:r>
          </a:p>
        </p:txBody>
      </p:sp>
      <p:sp>
        <p:nvSpPr>
          <p:cNvPr id="270359" name="Rectangle 1047"/>
          <p:cNvSpPr>
            <a:spLocks noChangeArrowheads="1"/>
          </p:cNvSpPr>
          <p:nvPr/>
        </p:nvSpPr>
        <p:spPr bwMode="auto">
          <a:xfrm>
            <a:off x="3805022" y="2114688"/>
            <a:ext cx="1117600"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Work</a:t>
            </a:r>
          </a:p>
          <a:p>
            <a:pPr algn="ctr" defTabSz="977900" eaLnBrk="0" hangingPunct="0">
              <a:defRPr/>
            </a:pPr>
            <a:r>
              <a:rPr lang="en-US" sz="1200" dirty="0">
                <a:solidFill>
                  <a:schemeClr val="bg1"/>
                </a:solidFill>
                <a:latin typeface="+mj-lt"/>
              </a:rPr>
              <a:t>Orders</a:t>
            </a:r>
          </a:p>
        </p:txBody>
      </p:sp>
      <p:sp>
        <p:nvSpPr>
          <p:cNvPr id="270363" name="Rectangle 1051"/>
          <p:cNvSpPr>
            <a:spLocks noChangeArrowheads="1"/>
          </p:cNvSpPr>
          <p:nvPr/>
        </p:nvSpPr>
        <p:spPr bwMode="auto">
          <a:xfrm>
            <a:off x="3262097" y="4726125"/>
            <a:ext cx="1116013" cy="517525"/>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32" name="Text Box 1052"/>
          <p:cNvSpPr txBox="1">
            <a:spLocks noChangeArrowheads="1"/>
          </p:cNvSpPr>
          <p:nvPr/>
        </p:nvSpPr>
        <p:spPr bwMode="auto">
          <a:xfrm>
            <a:off x="3300197" y="4710250"/>
            <a:ext cx="1060450" cy="461963"/>
          </a:xfrm>
          <a:prstGeom prst="rect">
            <a:avLst/>
          </a:prstGeom>
          <a:noFill/>
          <a:ln w="38100">
            <a:noFill/>
            <a:miter lim="800000"/>
            <a:headEnd/>
            <a:tailEnd/>
          </a:ln>
        </p:spPr>
        <p:txBody>
          <a:bodyPr wrap="none">
            <a:spAutoFit/>
          </a:bodyPr>
          <a:lstStyle/>
          <a:p>
            <a:pPr algn="ctr" eaLnBrk="0" hangingPunct="0"/>
            <a:r>
              <a:rPr lang="en-US" sz="1200" dirty="0">
                <a:solidFill>
                  <a:schemeClr val="bg1"/>
                </a:solidFill>
                <a:latin typeface="+mj-lt"/>
              </a:rPr>
              <a:t>Cumulative</a:t>
            </a:r>
          </a:p>
          <a:p>
            <a:pPr algn="ctr" eaLnBrk="0" hangingPunct="0"/>
            <a:r>
              <a:rPr lang="en-US" sz="1200" dirty="0">
                <a:solidFill>
                  <a:schemeClr val="bg1"/>
                </a:solidFill>
                <a:latin typeface="+mj-lt"/>
              </a:rPr>
              <a:t>Order</a:t>
            </a:r>
          </a:p>
        </p:txBody>
      </p:sp>
      <p:sp>
        <p:nvSpPr>
          <p:cNvPr id="270365" name="Rectangle 1053"/>
          <p:cNvSpPr>
            <a:spLocks noChangeArrowheads="1"/>
          </p:cNvSpPr>
          <p:nvPr/>
        </p:nvSpPr>
        <p:spPr bwMode="auto">
          <a:xfrm>
            <a:off x="3038260" y="4100650"/>
            <a:ext cx="1117600" cy="609600"/>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Repetitive</a:t>
            </a:r>
          </a:p>
        </p:txBody>
      </p:sp>
      <p:sp>
        <p:nvSpPr>
          <p:cNvPr id="270368" name="Rectangle 1056"/>
          <p:cNvSpPr>
            <a:spLocks noChangeArrowheads="1"/>
          </p:cNvSpPr>
          <p:nvPr/>
        </p:nvSpPr>
        <p:spPr bwMode="auto">
          <a:xfrm>
            <a:off x="4762285" y="4726125"/>
            <a:ext cx="1117600" cy="517525"/>
          </a:xfrm>
          <a:prstGeom prst="rect">
            <a:avLst/>
          </a:prstGeom>
          <a:solidFill>
            <a:schemeClr val="tx1">
              <a:lumMod val="50000"/>
              <a:lumOff val="5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endParaRPr lang="en-US" sz="1200" dirty="0">
              <a:solidFill>
                <a:schemeClr val="bg1"/>
              </a:solidFill>
              <a:latin typeface="+mj-lt"/>
            </a:endParaRPr>
          </a:p>
        </p:txBody>
      </p:sp>
      <p:sp>
        <p:nvSpPr>
          <p:cNvPr id="60435" name="Text Box 1057"/>
          <p:cNvSpPr txBox="1">
            <a:spLocks noChangeArrowheads="1"/>
          </p:cNvSpPr>
          <p:nvPr/>
        </p:nvSpPr>
        <p:spPr bwMode="auto">
          <a:xfrm>
            <a:off x="4800385" y="4710250"/>
            <a:ext cx="1060450" cy="461963"/>
          </a:xfrm>
          <a:prstGeom prst="rect">
            <a:avLst/>
          </a:prstGeom>
          <a:noFill/>
          <a:ln w="38100">
            <a:noFill/>
            <a:miter lim="800000"/>
            <a:headEnd/>
            <a:tailEnd/>
          </a:ln>
        </p:spPr>
        <p:txBody>
          <a:bodyPr wrap="none">
            <a:spAutoFit/>
          </a:bodyPr>
          <a:lstStyle/>
          <a:p>
            <a:pPr algn="ctr" eaLnBrk="0" hangingPunct="0"/>
            <a:r>
              <a:rPr lang="en-US" sz="1200" dirty="0">
                <a:solidFill>
                  <a:schemeClr val="bg1"/>
                </a:solidFill>
                <a:latin typeface="+mj-lt"/>
              </a:rPr>
              <a:t>Cumulative</a:t>
            </a:r>
          </a:p>
          <a:p>
            <a:pPr algn="ctr" eaLnBrk="0" hangingPunct="0"/>
            <a:r>
              <a:rPr lang="en-US" sz="1200" dirty="0">
                <a:solidFill>
                  <a:schemeClr val="bg1"/>
                </a:solidFill>
                <a:latin typeface="+mj-lt"/>
              </a:rPr>
              <a:t>Order</a:t>
            </a:r>
          </a:p>
        </p:txBody>
      </p:sp>
      <p:sp>
        <p:nvSpPr>
          <p:cNvPr id="270370" name="Rectangle 1058"/>
          <p:cNvSpPr>
            <a:spLocks noChangeArrowheads="1"/>
          </p:cNvSpPr>
          <p:nvPr/>
        </p:nvSpPr>
        <p:spPr bwMode="auto">
          <a:xfrm>
            <a:off x="4540035" y="4100650"/>
            <a:ext cx="1116012" cy="609600"/>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Advanced</a:t>
            </a:r>
          </a:p>
          <a:p>
            <a:pPr algn="ctr" defTabSz="977900" eaLnBrk="0" hangingPunct="0">
              <a:defRPr/>
            </a:pPr>
            <a:r>
              <a:rPr lang="en-US" sz="1200" dirty="0">
                <a:solidFill>
                  <a:schemeClr val="bg1"/>
                </a:solidFill>
                <a:latin typeface="+mj-lt"/>
              </a:rPr>
              <a:t>Repetitive</a:t>
            </a:r>
          </a:p>
        </p:txBody>
      </p:sp>
      <p:sp>
        <p:nvSpPr>
          <p:cNvPr id="270371" name="Rectangle 1059"/>
          <p:cNvSpPr>
            <a:spLocks noChangeArrowheads="1"/>
          </p:cNvSpPr>
          <p:nvPr/>
        </p:nvSpPr>
        <p:spPr bwMode="auto">
          <a:xfrm>
            <a:off x="7254660" y="1106625"/>
            <a:ext cx="1241425"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Inventory</a:t>
            </a:r>
          </a:p>
        </p:txBody>
      </p:sp>
      <p:sp>
        <p:nvSpPr>
          <p:cNvPr id="270372" name="Rectangle 1060"/>
          <p:cNvSpPr>
            <a:spLocks noChangeArrowheads="1"/>
          </p:cNvSpPr>
          <p:nvPr/>
        </p:nvSpPr>
        <p:spPr bwMode="auto">
          <a:xfrm>
            <a:off x="7254660" y="2189300"/>
            <a:ext cx="1241425" cy="9048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Costing</a:t>
            </a:r>
          </a:p>
        </p:txBody>
      </p:sp>
      <p:sp>
        <p:nvSpPr>
          <p:cNvPr id="270373" name="Rectangle 1061"/>
          <p:cNvSpPr>
            <a:spLocks noChangeArrowheads="1"/>
          </p:cNvSpPr>
          <p:nvPr/>
        </p:nvSpPr>
        <p:spPr bwMode="auto">
          <a:xfrm>
            <a:off x="7249897" y="3249750"/>
            <a:ext cx="1528763" cy="1427163"/>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External</a:t>
            </a:r>
          </a:p>
          <a:p>
            <a:pPr algn="ctr" defTabSz="977900" eaLnBrk="0" hangingPunct="0">
              <a:defRPr/>
            </a:pPr>
            <a:r>
              <a:rPr lang="en-US" sz="1200" dirty="0">
                <a:solidFill>
                  <a:schemeClr val="bg1"/>
                </a:solidFill>
                <a:latin typeface="+mj-lt"/>
              </a:rPr>
              <a:t>Applications:</a:t>
            </a:r>
          </a:p>
          <a:p>
            <a:pPr algn="ctr" defTabSz="977900" eaLnBrk="0" hangingPunct="0">
              <a:defRPr/>
            </a:pPr>
            <a:r>
              <a:rPr lang="en-US" sz="1200" dirty="0">
                <a:solidFill>
                  <a:schemeClr val="bg1"/>
                </a:solidFill>
                <a:latin typeface="+mj-lt"/>
              </a:rPr>
              <a:t>Payroll</a:t>
            </a:r>
          </a:p>
          <a:p>
            <a:pPr algn="ctr" defTabSz="977900" eaLnBrk="0" hangingPunct="0">
              <a:defRPr/>
            </a:pPr>
            <a:r>
              <a:rPr lang="en-US" sz="1200" dirty="0">
                <a:solidFill>
                  <a:schemeClr val="bg1"/>
                </a:solidFill>
                <a:latin typeface="+mj-lt"/>
              </a:rPr>
              <a:t>Decision Support</a:t>
            </a:r>
          </a:p>
          <a:p>
            <a:pPr algn="ctr" defTabSz="977900" eaLnBrk="0" hangingPunct="0">
              <a:defRPr/>
            </a:pPr>
            <a:r>
              <a:rPr lang="en-US" sz="1200" dirty="0">
                <a:solidFill>
                  <a:schemeClr val="bg1"/>
                </a:solidFill>
                <a:latin typeface="+mj-lt"/>
              </a:rPr>
              <a:t>Data Warehousing</a:t>
            </a:r>
          </a:p>
        </p:txBody>
      </p:sp>
      <p:sp>
        <p:nvSpPr>
          <p:cNvPr id="270374" name="Rectangle 1062"/>
          <p:cNvSpPr>
            <a:spLocks noChangeArrowheads="1"/>
          </p:cNvSpPr>
          <p:nvPr/>
        </p:nvSpPr>
        <p:spPr bwMode="auto">
          <a:xfrm>
            <a:off x="7254660" y="4826138"/>
            <a:ext cx="1241425" cy="904875"/>
          </a:xfrm>
          <a:prstGeom prst="rect">
            <a:avLst/>
          </a:prstGeom>
          <a:solidFill>
            <a:schemeClr val="accent1">
              <a:lumMod val="60000"/>
              <a:lumOff val="40000"/>
            </a:schemeClr>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latin typeface="+mj-lt"/>
              </a:rPr>
              <a:t>Advanced</a:t>
            </a:r>
          </a:p>
          <a:p>
            <a:pPr algn="ctr" defTabSz="977900" eaLnBrk="0" hangingPunct="0">
              <a:defRPr/>
            </a:pPr>
            <a:r>
              <a:rPr lang="en-US" sz="1200" dirty="0">
                <a:latin typeface="+mj-lt"/>
              </a:rPr>
              <a:t>Planning</a:t>
            </a:r>
          </a:p>
          <a:p>
            <a:pPr algn="ctr" defTabSz="977900" eaLnBrk="0" hangingPunct="0">
              <a:defRPr/>
            </a:pPr>
            <a:r>
              <a:rPr lang="en-US" sz="1200" dirty="0">
                <a:latin typeface="+mj-lt"/>
              </a:rPr>
              <a:t>Systems</a:t>
            </a:r>
          </a:p>
        </p:txBody>
      </p:sp>
      <p:cxnSp>
        <p:nvCxnSpPr>
          <p:cNvPr id="60441" name="AutoShape 1063"/>
          <p:cNvCxnSpPr>
            <a:cxnSpLocks noChangeShapeType="1"/>
            <a:stCxn id="270374" idx="2"/>
            <a:endCxn id="270347" idx="2"/>
          </p:cNvCxnSpPr>
          <p:nvPr/>
        </p:nvCxnSpPr>
        <p:spPr bwMode="auto">
          <a:xfrm rot="16200000" flipV="1">
            <a:off x="3392272" y="1247913"/>
            <a:ext cx="1998663" cy="6967537"/>
          </a:xfrm>
          <a:prstGeom prst="bentConnector3">
            <a:avLst>
              <a:gd name="adj1" fmla="val -11440"/>
            </a:avLst>
          </a:prstGeom>
          <a:noFill/>
          <a:ln w="28575">
            <a:solidFill>
              <a:schemeClr val="tx1"/>
            </a:solidFill>
            <a:miter lim="800000"/>
            <a:headEnd/>
            <a:tailEnd type="triangle" w="med" len="med"/>
          </a:ln>
        </p:spPr>
      </p:cxnSp>
      <p:cxnSp>
        <p:nvCxnSpPr>
          <p:cNvPr id="60442" name="AutoShape 1064"/>
          <p:cNvCxnSpPr>
            <a:cxnSpLocks noChangeShapeType="1"/>
            <a:stCxn id="270349" idx="3"/>
            <a:endCxn id="270351" idx="1"/>
          </p:cNvCxnSpPr>
          <p:nvPr/>
        </p:nvCxnSpPr>
        <p:spPr bwMode="auto">
          <a:xfrm flipV="1">
            <a:off x="3328772" y="1436825"/>
            <a:ext cx="2049463" cy="1588"/>
          </a:xfrm>
          <a:prstGeom prst="bentConnector3">
            <a:avLst>
              <a:gd name="adj1" fmla="val 49963"/>
            </a:avLst>
          </a:prstGeom>
          <a:noFill/>
          <a:ln w="19050">
            <a:solidFill>
              <a:schemeClr val="tx1"/>
            </a:solidFill>
            <a:miter lim="800000"/>
            <a:headEnd/>
            <a:tailEnd/>
          </a:ln>
        </p:spPr>
      </p:cxnSp>
      <p:cxnSp>
        <p:nvCxnSpPr>
          <p:cNvPr id="60443" name="AutoShape 1065"/>
          <p:cNvCxnSpPr>
            <a:cxnSpLocks noChangeShapeType="1"/>
            <a:stCxn id="270350" idx="2"/>
            <a:endCxn id="270359" idx="0"/>
          </p:cNvCxnSpPr>
          <p:nvPr/>
        </p:nvCxnSpPr>
        <p:spPr bwMode="auto">
          <a:xfrm>
            <a:off x="4362235" y="1889263"/>
            <a:ext cx="1587" cy="225425"/>
          </a:xfrm>
          <a:prstGeom prst="straightConnector1">
            <a:avLst/>
          </a:prstGeom>
          <a:noFill/>
          <a:ln w="19050">
            <a:solidFill>
              <a:schemeClr val="tx1"/>
            </a:solidFill>
            <a:round/>
            <a:headEnd/>
            <a:tailEnd type="triangle" w="med" len="med"/>
          </a:ln>
        </p:spPr>
      </p:cxnSp>
      <p:cxnSp>
        <p:nvCxnSpPr>
          <p:cNvPr id="60444" name="AutoShape 1066"/>
          <p:cNvCxnSpPr>
            <a:cxnSpLocks noChangeShapeType="1"/>
            <a:stCxn id="270352" idx="3"/>
            <a:endCxn id="270359" idx="1"/>
          </p:cNvCxnSpPr>
          <p:nvPr/>
        </p:nvCxnSpPr>
        <p:spPr bwMode="auto">
          <a:xfrm>
            <a:off x="3324010" y="2567125"/>
            <a:ext cx="481012" cy="0"/>
          </a:xfrm>
          <a:prstGeom prst="straightConnector1">
            <a:avLst/>
          </a:prstGeom>
          <a:noFill/>
          <a:ln w="19050">
            <a:solidFill>
              <a:schemeClr val="tx1"/>
            </a:solidFill>
            <a:round/>
            <a:headEnd/>
            <a:tailEnd type="triangle" w="med" len="med"/>
          </a:ln>
        </p:spPr>
      </p:cxnSp>
      <p:cxnSp>
        <p:nvCxnSpPr>
          <p:cNvPr id="60445" name="AutoShape 1067"/>
          <p:cNvCxnSpPr>
            <a:cxnSpLocks noChangeShapeType="1"/>
            <a:stCxn id="270359" idx="3"/>
            <a:endCxn id="270346" idx="1"/>
          </p:cNvCxnSpPr>
          <p:nvPr/>
        </p:nvCxnSpPr>
        <p:spPr bwMode="auto">
          <a:xfrm>
            <a:off x="4922622" y="2567126"/>
            <a:ext cx="450850" cy="3870"/>
          </a:xfrm>
          <a:prstGeom prst="straightConnector1">
            <a:avLst/>
          </a:prstGeom>
          <a:noFill/>
          <a:ln w="19050">
            <a:solidFill>
              <a:schemeClr val="tx1"/>
            </a:solidFill>
            <a:round/>
            <a:headEnd type="triangle" w="med" len="med"/>
            <a:tailEnd type="triangle" w="med" len="med"/>
          </a:ln>
        </p:spPr>
      </p:cxnSp>
      <p:cxnSp>
        <p:nvCxnSpPr>
          <p:cNvPr id="60446" name="AutoShape 1068"/>
          <p:cNvCxnSpPr>
            <a:cxnSpLocks noChangeShapeType="1"/>
            <a:stCxn id="270365" idx="0"/>
            <a:endCxn id="270359" idx="2"/>
          </p:cNvCxnSpPr>
          <p:nvPr/>
        </p:nvCxnSpPr>
        <p:spPr bwMode="auto">
          <a:xfrm rot="16200000">
            <a:off x="3439897" y="3176726"/>
            <a:ext cx="1081087" cy="766762"/>
          </a:xfrm>
          <a:prstGeom prst="bentConnector3">
            <a:avLst>
              <a:gd name="adj1" fmla="val 21435"/>
            </a:avLst>
          </a:prstGeom>
          <a:noFill/>
          <a:ln w="19050">
            <a:solidFill>
              <a:schemeClr val="tx1"/>
            </a:solidFill>
            <a:miter lim="800000"/>
            <a:headEnd type="triangle" w="med" len="med"/>
            <a:tailEnd type="triangle" w="med" len="med"/>
          </a:ln>
        </p:spPr>
      </p:cxnSp>
      <p:cxnSp>
        <p:nvCxnSpPr>
          <p:cNvPr id="60448" name="AutoShape 1080"/>
          <p:cNvCxnSpPr>
            <a:cxnSpLocks noChangeShapeType="1"/>
            <a:stCxn id="270351" idx="2"/>
            <a:endCxn id="270346" idx="0"/>
          </p:cNvCxnSpPr>
          <p:nvPr/>
        </p:nvCxnSpPr>
        <p:spPr bwMode="auto">
          <a:xfrm rot="5400000">
            <a:off x="5819866" y="2001739"/>
            <a:ext cx="228433" cy="3619"/>
          </a:xfrm>
          <a:prstGeom prst="straightConnector1">
            <a:avLst/>
          </a:prstGeom>
          <a:noFill/>
          <a:ln w="19050">
            <a:solidFill>
              <a:schemeClr val="tx1"/>
            </a:solidFill>
            <a:round/>
            <a:headEnd/>
            <a:tailEnd type="triangle" w="med" len="med"/>
          </a:ln>
        </p:spPr>
      </p:cxnSp>
      <p:cxnSp>
        <p:nvCxnSpPr>
          <p:cNvPr id="60449" name="AutoShape 1079"/>
          <p:cNvCxnSpPr>
            <a:cxnSpLocks noChangeShapeType="1"/>
            <a:stCxn id="270349" idx="2"/>
            <a:endCxn id="270352" idx="0"/>
          </p:cNvCxnSpPr>
          <p:nvPr/>
        </p:nvCxnSpPr>
        <p:spPr bwMode="auto">
          <a:xfrm flipH="1">
            <a:off x="2766797" y="1890850"/>
            <a:ext cx="4763" cy="223838"/>
          </a:xfrm>
          <a:prstGeom prst="straightConnector1">
            <a:avLst/>
          </a:prstGeom>
          <a:noFill/>
          <a:ln w="19050">
            <a:solidFill>
              <a:schemeClr val="tx1"/>
            </a:solidFill>
            <a:round/>
            <a:headEnd/>
            <a:tailEnd type="triangle" w="med" len="med"/>
          </a:ln>
        </p:spPr>
      </p:cxnSp>
      <p:grpSp>
        <p:nvGrpSpPr>
          <p:cNvPr id="2" name="Group 1036"/>
          <p:cNvGrpSpPr>
            <a:grpSpLocks/>
          </p:cNvGrpSpPr>
          <p:nvPr/>
        </p:nvGrpSpPr>
        <p:grpSpPr bwMode="auto">
          <a:xfrm>
            <a:off x="2212760" y="984388"/>
            <a:ext cx="4281487" cy="906462"/>
            <a:chOff x="1473" y="711"/>
            <a:chExt cx="2841" cy="597"/>
          </a:xfrm>
          <a:solidFill>
            <a:schemeClr val="accent1"/>
          </a:solidFill>
          <a:effectLst>
            <a:outerShdw blurRad="50800" dist="38100" dir="5400000" algn="t" rotWithShape="0">
              <a:prstClr val="black">
                <a:alpha val="40000"/>
              </a:prstClr>
            </a:outerShdw>
          </a:effectLst>
        </p:grpSpPr>
        <p:sp>
          <p:nvSpPr>
            <p:cNvPr id="270349" name="Rectangle 1037"/>
            <p:cNvSpPr>
              <a:spLocks noChangeArrowheads="1"/>
            </p:cNvSpPr>
            <p:nvPr/>
          </p:nvSpPr>
          <p:spPr bwMode="auto">
            <a:xfrm>
              <a:off x="1473" y="712"/>
              <a:ext cx="741"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Structures</a:t>
              </a:r>
            </a:p>
            <a:p>
              <a:pPr algn="ctr" defTabSz="977900" eaLnBrk="0" hangingPunct="0">
                <a:defRPr/>
              </a:pPr>
              <a:r>
                <a:rPr lang="en-US" sz="1200" dirty="0">
                  <a:solidFill>
                    <a:schemeClr val="bg1"/>
                  </a:solidFill>
                  <a:latin typeface="+mj-lt"/>
                </a:rPr>
                <a:t>and</a:t>
              </a:r>
            </a:p>
            <a:p>
              <a:pPr algn="ctr" defTabSz="977900" eaLnBrk="0" hangingPunct="0">
                <a:defRPr/>
              </a:pPr>
              <a:r>
                <a:rPr lang="en-US" sz="1200" dirty="0">
                  <a:solidFill>
                    <a:schemeClr val="bg1"/>
                  </a:solidFill>
                  <a:latin typeface="+mj-lt"/>
                </a:rPr>
                <a:t>Routings</a:t>
              </a:r>
            </a:p>
          </p:txBody>
        </p:sp>
        <p:sp>
          <p:nvSpPr>
            <p:cNvPr id="270350" name="Rectangle 1038"/>
            <p:cNvSpPr>
              <a:spLocks noChangeArrowheads="1"/>
            </p:cNvSpPr>
            <p:nvPr/>
          </p:nvSpPr>
          <p:spPr bwMode="auto">
            <a:xfrm>
              <a:off x="2528" y="711"/>
              <a:ext cx="742"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Formula</a:t>
              </a:r>
            </a:p>
            <a:p>
              <a:pPr algn="ctr" defTabSz="977900" eaLnBrk="0" hangingPunct="0">
                <a:defRPr/>
              </a:pPr>
              <a:r>
                <a:rPr lang="en-US" sz="1200" dirty="0">
                  <a:solidFill>
                    <a:schemeClr val="bg1"/>
                  </a:solidFill>
                  <a:latin typeface="+mj-lt"/>
                </a:rPr>
                <a:t>and</a:t>
              </a:r>
            </a:p>
            <a:p>
              <a:pPr algn="ctr" defTabSz="977900" eaLnBrk="0" hangingPunct="0">
                <a:defRPr/>
              </a:pPr>
              <a:r>
                <a:rPr lang="en-US" sz="1200" dirty="0">
                  <a:solidFill>
                    <a:schemeClr val="bg1"/>
                  </a:solidFill>
                  <a:latin typeface="+mj-lt"/>
                </a:rPr>
                <a:t>Process</a:t>
              </a:r>
            </a:p>
          </p:txBody>
        </p:sp>
        <p:sp>
          <p:nvSpPr>
            <p:cNvPr id="270351" name="Rectangle 1039"/>
            <p:cNvSpPr>
              <a:spLocks noChangeArrowheads="1"/>
            </p:cNvSpPr>
            <p:nvPr/>
          </p:nvSpPr>
          <p:spPr bwMode="auto">
            <a:xfrm>
              <a:off x="3573" y="711"/>
              <a:ext cx="741" cy="596"/>
            </a:xfrm>
            <a:prstGeom prst="rect">
              <a:avLst/>
            </a:prstGeom>
            <a:grp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200" dirty="0">
                  <a:solidFill>
                    <a:schemeClr val="bg1"/>
                  </a:solidFill>
                  <a:latin typeface="+mj-lt"/>
                </a:rPr>
                <a:t>Co and By</a:t>
              </a:r>
            </a:p>
            <a:p>
              <a:pPr algn="ctr" defTabSz="977900" eaLnBrk="0" hangingPunct="0">
                <a:defRPr/>
              </a:pPr>
              <a:r>
                <a:rPr lang="en-US" sz="1200" dirty="0">
                  <a:solidFill>
                    <a:schemeClr val="bg1"/>
                  </a:solidFill>
                  <a:latin typeface="+mj-lt"/>
                </a:rPr>
                <a:t>Product</a:t>
              </a:r>
            </a:p>
          </p:txBody>
        </p:sp>
      </p:grpSp>
      <p:cxnSp>
        <p:nvCxnSpPr>
          <p:cNvPr id="60451" name="AutoShape 2216"/>
          <p:cNvCxnSpPr>
            <a:cxnSpLocks noChangeShapeType="1"/>
            <a:stCxn id="270359" idx="2"/>
            <a:endCxn id="270370" idx="0"/>
          </p:cNvCxnSpPr>
          <p:nvPr/>
        </p:nvCxnSpPr>
        <p:spPr bwMode="auto">
          <a:xfrm rot="16200000" flipH="1">
            <a:off x="4190785" y="3192600"/>
            <a:ext cx="1081087" cy="735013"/>
          </a:xfrm>
          <a:prstGeom prst="bentConnector3">
            <a:avLst>
              <a:gd name="adj1" fmla="val 78704"/>
            </a:avLst>
          </a:prstGeom>
          <a:noFill/>
          <a:ln w="19050">
            <a:solidFill>
              <a:schemeClr val="tx1"/>
            </a:solidFill>
            <a:miter lim="800000"/>
            <a:headEnd type="triangle" w="med" len="med"/>
            <a:tailEnd type="triangle" w="med" len="med"/>
          </a:ln>
        </p:spPr>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Important elements of work orders include:</a:t>
            </a:r>
          </a:p>
          <a:p>
            <a:pPr lvl="1">
              <a:spcBef>
                <a:spcPts val="1200"/>
              </a:spcBef>
            </a:pPr>
            <a:r>
              <a:rPr lang="en-US" sz="2600" dirty="0" smtClean="0"/>
              <a:t>Type, identifies the source of the order and indicates how it should be processed</a:t>
            </a:r>
          </a:p>
          <a:p>
            <a:pPr lvl="1">
              <a:spcBef>
                <a:spcPts val="1200"/>
              </a:spcBef>
            </a:pPr>
            <a:r>
              <a:rPr lang="en-US" sz="2600" dirty="0" smtClean="0"/>
              <a:t>Status, determines position of a work order within its life cycle</a:t>
            </a:r>
          </a:p>
          <a:p>
            <a:pPr lvl="1">
              <a:spcBef>
                <a:spcPts val="1200"/>
              </a:spcBef>
            </a:pPr>
            <a:r>
              <a:rPr lang="en-US" sz="2600" dirty="0" smtClean="0"/>
              <a:t>Work order BOM</a:t>
            </a:r>
          </a:p>
          <a:p>
            <a:pPr lvl="1">
              <a:spcBef>
                <a:spcPts val="1200"/>
              </a:spcBef>
            </a:pPr>
            <a:r>
              <a:rPr lang="en-US" sz="2600" dirty="0" smtClean="0"/>
              <a:t>Work order routing</a:t>
            </a:r>
          </a:p>
          <a:p>
            <a:endParaRPr lang="en-US" dirty="0"/>
          </a:p>
        </p:txBody>
      </p:sp>
      <p:sp>
        <p:nvSpPr>
          <p:cNvPr id="3" name="Title 2"/>
          <p:cNvSpPr>
            <a:spLocks noGrp="1"/>
          </p:cNvSpPr>
          <p:nvPr>
            <p:ph type="title"/>
          </p:nvPr>
        </p:nvSpPr>
        <p:spPr/>
        <p:txBody>
          <a:bodyPr/>
          <a:lstStyle/>
          <a:p>
            <a:r>
              <a:rPr lang="en-US" dirty="0" smtClean="0"/>
              <a:t>Work Orders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Work Order Type</a:t>
            </a:r>
            <a:endParaRPr lang="en-US" dirty="0"/>
          </a:p>
        </p:txBody>
      </p:sp>
      <p:graphicFrame>
        <p:nvGraphicFramePr>
          <p:cNvPr id="7" name="Table 6"/>
          <p:cNvGraphicFramePr>
            <a:graphicFrameLocks noGrp="1"/>
          </p:cNvGraphicFramePr>
          <p:nvPr/>
        </p:nvGraphicFramePr>
        <p:xfrm>
          <a:off x="138894" y="916265"/>
          <a:ext cx="8924081" cy="5400040"/>
        </p:xfrm>
        <a:graphic>
          <a:graphicData uri="http://schemas.openxmlformats.org/drawingml/2006/table">
            <a:tbl>
              <a:tblPr firstRow="1" bandRow="1">
                <a:tableStyleId>{5C22544A-7EE6-4342-B048-85BDC9FD1C3A}</a:tableStyleId>
              </a:tblPr>
              <a:tblGrid>
                <a:gridCol w="1622560"/>
                <a:gridCol w="908149"/>
                <a:gridCol w="6393372"/>
              </a:tblGrid>
              <a:tr h="370840">
                <a:tc>
                  <a:txBody>
                    <a:bodyPr/>
                    <a:lstStyle/>
                    <a:p>
                      <a:r>
                        <a:rPr lang="en-US" dirty="0" smtClean="0"/>
                        <a:t>Type</a:t>
                      </a:r>
                      <a:endParaRPr lang="en-US" dirty="0"/>
                    </a:p>
                  </a:txBody>
                  <a:tcPr/>
                </a:tc>
                <a:tc>
                  <a:txBody>
                    <a:bodyPr/>
                    <a:lstStyle/>
                    <a:p>
                      <a:r>
                        <a:rPr lang="en-US" dirty="0" smtClean="0"/>
                        <a:t>Code</a:t>
                      </a:r>
                      <a:endParaRPr lang="en-US" dirty="0"/>
                    </a:p>
                  </a:txBody>
                  <a:tcPr/>
                </a:tc>
                <a:tc>
                  <a:txBody>
                    <a:bodyPr/>
                    <a:lstStyle/>
                    <a:p>
                      <a:r>
                        <a:rPr lang="en-US" dirty="0" smtClean="0"/>
                        <a:t>Description</a:t>
                      </a:r>
                      <a:endParaRPr lang="en-US" dirty="0"/>
                    </a:p>
                  </a:txBody>
                  <a:tcPr/>
                </a:tc>
              </a:tr>
              <a:tr h="370840">
                <a:tc>
                  <a:txBody>
                    <a:bodyPr/>
                    <a:lstStyle/>
                    <a:p>
                      <a:r>
                        <a:rPr lang="en-US" dirty="0" smtClean="0"/>
                        <a:t>Standard</a:t>
                      </a:r>
                      <a:endParaRPr lang="en-US" dirty="0"/>
                    </a:p>
                  </a:txBody>
                  <a:tcPr/>
                </a:tc>
                <a:tc>
                  <a:txBody>
                    <a:bodyPr/>
                    <a:lstStyle/>
                    <a:p>
                      <a:r>
                        <a:rPr lang="en-US" dirty="0" smtClean="0"/>
                        <a:t>Blank</a:t>
                      </a:r>
                      <a:endParaRPr lang="en-US" dirty="0"/>
                    </a:p>
                  </a:txBody>
                  <a:tcPr/>
                </a:tc>
                <a:tc>
                  <a:txBody>
                    <a:bodyPr/>
                    <a:lstStyle/>
                    <a:p>
                      <a:r>
                        <a:rPr lang="en-US" dirty="0" smtClean="0"/>
                        <a:t>Used to produce items having predefined bills and routings</a:t>
                      </a:r>
                      <a:endParaRPr lang="en-US" dirty="0"/>
                    </a:p>
                  </a:txBody>
                  <a:tcPr/>
                </a:tc>
              </a:tr>
              <a:tr h="370840">
                <a:tc>
                  <a:txBody>
                    <a:bodyPr/>
                    <a:lstStyle/>
                    <a:p>
                      <a:r>
                        <a:rPr lang="en-US" dirty="0" smtClean="0"/>
                        <a:t>Final Assembly</a:t>
                      </a:r>
                      <a:endParaRPr lang="en-US" dirty="0"/>
                    </a:p>
                  </a:txBody>
                  <a:tcPr/>
                </a:tc>
                <a:tc>
                  <a:txBody>
                    <a:bodyPr/>
                    <a:lstStyle/>
                    <a:p>
                      <a:r>
                        <a:rPr lang="en-US" dirty="0" smtClean="0"/>
                        <a:t>F</a:t>
                      </a:r>
                      <a:endParaRPr lang="en-US" dirty="0"/>
                    </a:p>
                  </a:txBody>
                  <a:tcPr/>
                </a:tc>
                <a:tc>
                  <a:txBody>
                    <a:bodyPr/>
                    <a:lstStyle/>
                    <a:p>
                      <a:r>
                        <a:rPr lang="en-US" dirty="0" smtClean="0"/>
                        <a:t>Used to manufacture configured products</a:t>
                      </a:r>
                      <a:endParaRPr lang="en-US" dirty="0"/>
                    </a:p>
                  </a:txBody>
                  <a:tcPr/>
                </a:tc>
              </a:tr>
              <a:tr h="370840">
                <a:tc>
                  <a:txBody>
                    <a:bodyPr/>
                    <a:lstStyle/>
                    <a:p>
                      <a:r>
                        <a:rPr lang="en-US" dirty="0" smtClean="0"/>
                        <a:t>Rework</a:t>
                      </a:r>
                      <a:endParaRPr lang="en-US" dirty="0"/>
                    </a:p>
                  </a:txBody>
                  <a:tcPr/>
                </a:tc>
                <a:tc>
                  <a:txBody>
                    <a:bodyPr/>
                    <a:lstStyle/>
                    <a:p>
                      <a:r>
                        <a:rPr lang="en-US" dirty="0" smtClean="0"/>
                        <a:t>R</a:t>
                      </a:r>
                    </a:p>
                  </a:txBody>
                  <a:tcPr/>
                </a:tc>
                <a:tc>
                  <a:txBody>
                    <a:bodyPr/>
                    <a:lstStyle/>
                    <a:p>
                      <a:r>
                        <a:rPr lang="en-US" dirty="0" smtClean="0"/>
                        <a:t>Used</a:t>
                      </a:r>
                      <a:r>
                        <a:rPr lang="en-US" baseline="0" dirty="0" smtClean="0"/>
                        <a:t> to manage repair, reprocessing, or completing of non-conforming items</a:t>
                      </a:r>
                      <a:endParaRPr lang="en-US" dirty="0" smtClean="0"/>
                    </a:p>
                  </a:txBody>
                  <a:tcPr/>
                </a:tc>
              </a:tr>
              <a:tr h="370840">
                <a:tc>
                  <a:txBody>
                    <a:bodyPr/>
                    <a:lstStyle/>
                    <a:p>
                      <a:r>
                        <a:rPr lang="en-US" dirty="0" smtClean="0"/>
                        <a:t>Expense</a:t>
                      </a:r>
                      <a:endParaRPr lang="en-US" dirty="0"/>
                    </a:p>
                  </a:txBody>
                  <a:tcPr/>
                </a:tc>
                <a:tc>
                  <a:txBody>
                    <a:bodyPr/>
                    <a:lstStyle/>
                    <a:p>
                      <a:r>
                        <a:rPr lang="en-US" dirty="0" smtClean="0"/>
                        <a:t>E</a:t>
                      </a:r>
                      <a:endParaRPr lang="en-US" dirty="0"/>
                    </a:p>
                  </a:txBody>
                  <a:tcPr/>
                </a:tc>
                <a:tc>
                  <a:txBody>
                    <a:bodyPr/>
                    <a:lstStyle/>
                    <a:p>
                      <a:r>
                        <a:rPr lang="en-US" dirty="0" smtClean="0"/>
                        <a:t>Used for non-inventory jobs, such as engineering prototypes, repairing fixed assets, or design projects</a:t>
                      </a:r>
                      <a:endParaRPr lang="en-US" dirty="0"/>
                    </a:p>
                  </a:txBody>
                  <a:tcPr/>
                </a:tc>
              </a:tr>
              <a:tr h="370840">
                <a:tc>
                  <a:txBody>
                    <a:bodyPr/>
                    <a:lstStyle/>
                    <a:p>
                      <a:r>
                        <a:rPr lang="en-US" dirty="0" smtClean="0"/>
                        <a:t>Scheduled</a:t>
                      </a:r>
                      <a:endParaRPr lang="en-US" dirty="0"/>
                    </a:p>
                  </a:txBody>
                  <a:tcPr/>
                </a:tc>
                <a:tc>
                  <a:txBody>
                    <a:bodyPr/>
                    <a:lstStyle/>
                    <a:p>
                      <a:r>
                        <a:rPr lang="en-US" dirty="0" smtClean="0"/>
                        <a:t>S</a:t>
                      </a:r>
                      <a:endParaRPr lang="en-US" dirty="0"/>
                    </a:p>
                  </a:txBody>
                  <a:tcPr/>
                </a:tc>
                <a:tc>
                  <a:txBody>
                    <a:bodyPr/>
                    <a:lstStyle/>
                    <a:p>
                      <a:r>
                        <a:rPr lang="en-US" dirty="0" smtClean="0"/>
                        <a:t>Generated by the system</a:t>
                      </a:r>
                      <a:r>
                        <a:rPr lang="en-US" baseline="0" dirty="0" smtClean="0"/>
                        <a:t> when repetitive schedules are entered; cannot be processed as a standard order unless the status is changed to Released or Allocated</a:t>
                      </a:r>
                      <a:endParaRPr lang="en-US" dirty="0"/>
                    </a:p>
                  </a:txBody>
                  <a:tcPr/>
                </a:tc>
              </a:tr>
              <a:tr h="370840">
                <a:tc>
                  <a:txBody>
                    <a:bodyPr/>
                    <a:lstStyle/>
                    <a:p>
                      <a:r>
                        <a:rPr lang="en-US" dirty="0" smtClean="0"/>
                        <a:t>Cumulative</a:t>
                      </a:r>
                      <a:endParaRPr lang="en-US" dirty="0"/>
                    </a:p>
                  </a:txBody>
                  <a:tcPr/>
                </a:tc>
                <a:tc>
                  <a:txBody>
                    <a:bodyPr/>
                    <a:lstStyle/>
                    <a:p>
                      <a:r>
                        <a:rPr lang="en-US" dirty="0" smtClean="0"/>
                        <a:t>C</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Used</a:t>
                      </a:r>
                      <a:r>
                        <a:rPr lang="en-US" baseline="0" dirty="0" smtClean="0"/>
                        <a:t> to track costs and quantities for WIP for repetitive production</a:t>
                      </a:r>
                      <a:endParaRPr lang="en-US" dirty="0"/>
                    </a:p>
                  </a:txBody>
                  <a:tcPr/>
                </a:tc>
              </a:tr>
              <a:tr h="370840">
                <a:tc>
                  <a:txBody>
                    <a:bodyPr/>
                    <a:lstStyle/>
                    <a:p>
                      <a:r>
                        <a:rPr lang="en-US" dirty="0" smtClean="0"/>
                        <a:t>Flow</a:t>
                      </a:r>
                      <a:endParaRPr lang="en-US" dirty="0"/>
                    </a:p>
                  </a:txBody>
                  <a:tcPr/>
                </a:tc>
                <a:tc>
                  <a:txBody>
                    <a:bodyPr/>
                    <a:lstStyle/>
                    <a:p>
                      <a:r>
                        <a:rPr lang="en-US" dirty="0" smtClean="0"/>
                        <a:t>W</a:t>
                      </a:r>
                      <a:endParaRPr lang="en-US" dirty="0"/>
                    </a:p>
                  </a:txBody>
                  <a:tcPr/>
                </a:tc>
                <a:tc>
                  <a:txBody>
                    <a:bodyPr/>
                    <a:lstStyle/>
                    <a:p>
                      <a:r>
                        <a:rPr lang="en-US" dirty="0" smtClean="0"/>
                        <a:t>Generated when using</a:t>
                      </a:r>
                      <a:r>
                        <a:rPr lang="en-US" baseline="0" dirty="0" smtClean="0"/>
                        <a:t> Flow Schedule Maintenance to create a flow schedule order that does not reference an existing work order.</a:t>
                      </a:r>
                      <a:endParaRPr lang="en-US" dirty="0"/>
                    </a:p>
                  </a:txBody>
                  <a:tcPr/>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Work Order Status</a:t>
            </a:r>
            <a:endParaRPr lang="en-US" dirty="0"/>
          </a:p>
        </p:txBody>
      </p:sp>
      <p:graphicFrame>
        <p:nvGraphicFramePr>
          <p:cNvPr id="19" name="Table 18"/>
          <p:cNvGraphicFramePr>
            <a:graphicFrameLocks noGrp="1"/>
          </p:cNvGraphicFramePr>
          <p:nvPr/>
        </p:nvGraphicFramePr>
        <p:xfrm>
          <a:off x="574874" y="991886"/>
          <a:ext cx="7863070" cy="4440048"/>
        </p:xfrm>
        <a:graphic>
          <a:graphicData uri="http://schemas.openxmlformats.org/drawingml/2006/table">
            <a:tbl>
              <a:tblPr firstRow="1" bandRow="1">
                <a:tableStyleId>{5C22544A-7EE6-4342-B048-85BDC9FD1C3A}</a:tableStyleId>
              </a:tblPr>
              <a:tblGrid>
                <a:gridCol w="1913988"/>
                <a:gridCol w="966582"/>
                <a:gridCol w="4982500"/>
              </a:tblGrid>
              <a:tr h="356103">
                <a:tc>
                  <a:txBody>
                    <a:bodyPr/>
                    <a:lstStyle/>
                    <a:p>
                      <a:r>
                        <a:rPr lang="en-US" dirty="0" smtClean="0"/>
                        <a:t>Status</a:t>
                      </a:r>
                      <a:endParaRPr lang="en-US" dirty="0"/>
                    </a:p>
                  </a:txBody>
                  <a:tcPr/>
                </a:tc>
                <a:tc>
                  <a:txBody>
                    <a:bodyPr/>
                    <a:lstStyle/>
                    <a:p>
                      <a:r>
                        <a:rPr lang="en-US" dirty="0" smtClean="0"/>
                        <a:t>Code</a:t>
                      </a:r>
                      <a:endParaRPr lang="en-US" dirty="0"/>
                    </a:p>
                  </a:txBody>
                  <a:tcPr/>
                </a:tc>
                <a:tc>
                  <a:txBody>
                    <a:bodyPr/>
                    <a:lstStyle/>
                    <a:p>
                      <a:r>
                        <a:rPr lang="en-US" dirty="0" smtClean="0"/>
                        <a:t>Description</a:t>
                      </a:r>
                      <a:endParaRPr lang="en-US" dirty="0"/>
                    </a:p>
                  </a:txBody>
                  <a:tcPr/>
                </a:tc>
              </a:tr>
              <a:tr h="572368">
                <a:tc>
                  <a:txBody>
                    <a:bodyPr/>
                    <a:lstStyle/>
                    <a:p>
                      <a:r>
                        <a:rPr lang="en-US" dirty="0" smtClean="0"/>
                        <a:t>Planned</a:t>
                      </a:r>
                      <a:endParaRPr lang="en-US" dirty="0"/>
                    </a:p>
                  </a:txBody>
                  <a:tcPr/>
                </a:tc>
                <a:tc>
                  <a:txBody>
                    <a:bodyPr/>
                    <a:lstStyle/>
                    <a:p>
                      <a:r>
                        <a:rPr lang="en-US" dirty="0" smtClean="0"/>
                        <a:t>P</a:t>
                      </a:r>
                      <a:endParaRPr lang="en-US" dirty="0"/>
                    </a:p>
                  </a:txBody>
                  <a:tcPr/>
                </a:tc>
                <a:tc>
                  <a:txBody>
                    <a:bodyPr/>
                    <a:lstStyle/>
                    <a:p>
                      <a:r>
                        <a:rPr lang="en-US" dirty="0" smtClean="0"/>
                        <a:t>Planned and replanned by MRP</a:t>
                      </a:r>
                      <a:endParaRPr lang="en-US" dirty="0"/>
                    </a:p>
                  </a:txBody>
                  <a:tcPr/>
                </a:tc>
              </a:tr>
              <a:tr h="572368">
                <a:tc>
                  <a:txBody>
                    <a:bodyPr/>
                    <a:lstStyle/>
                    <a:p>
                      <a:r>
                        <a:rPr lang="en-US" dirty="0" smtClean="0"/>
                        <a:t>Firm Planned</a:t>
                      </a:r>
                      <a:endParaRPr lang="en-US" dirty="0"/>
                    </a:p>
                  </a:txBody>
                  <a:tcPr/>
                </a:tc>
                <a:tc>
                  <a:txBody>
                    <a:bodyPr/>
                    <a:lstStyle/>
                    <a:p>
                      <a:r>
                        <a:rPr lang="en-US" dirty="0" smtClean="0"/>
                        <a:t>F</a:t>
                      </a:r>
                      <a:endParaRPr lang="en-US" dirty="0"/>
                    </a:p>
                  </a:txBody>
                  <a:tcPr/>
                </a:tc>
                <a:tc>
                  <a:txBody>
                    <a:bodyPr/>
                    <a:lstStyle/>
                    <a:p>
                      <a:r>
                        <a:rPr lang="en-US" dirty="0" smtClean="0"/>
                        <a:t>Approve by a planner</a:t>
                      </a:r>
                      <a:endParaRPr lang="en-US" dirty="0"/>
                    </a:p>
                  </a:txBody>
                  <a:tcPr/>
                </a:tc>
              </a:tr>
              <a:tr h="572368">
                <a:tc>
                  <a:txBody>
                    <a:bodyPr/>
                    <a:lstStyle/>
                    <a:p>
                      <a:r>
                        <a:rPr lang="en-US" dirty="0" smtClean="0"/>
                        <a:t>Exploded</a:t>
                      </a:r>
                      <a:endParaRPr lang="en-US" dirty="0"/>
                    </a:p>
                  </a:txBody>
                  <a:tcPr/>
                </a:tc>
                <a:tc>
                  <a:txBody>
                    <a:bodyPr/>
                    <a:lstStyle/>
                    <a:p>
                      <a:r>
                        <a:rPr lang="en-US" dirty="0" smtClean="0"/>
                        <a:t>E</a:t>
                      </a:r>
                      <a:endParaRPr lang="en-US" dirty="0"/>
                    </a:p>
                  </a:txBody>
                  <a:tcPr/>
                </a:tc>
                <a:tc>
                  <a:txBody>
                    <a:bodyPr/>
                    <a:lstStyle/>
                    <a:p>
                      <a:r>
                        <a:rPr lang="en-US" dirty="0" smtClean="0"/>
                        <a:t>Bill and routing fixed</a:t>
                      </a:r>
                      <a:endParaRPr lang="en-US" dirty="0"/>
                    </a:p>
                  </a:txBody>
                  <a:tcPr/>
                </a:tc>
              </a:tr>
              <a:tr h="572368">
                <a:tc>
                  <a:txBody>
                    <a:bodyPr/>
                    <a:lstStyle/>
                    <a:p>
                      <a:r>
                        <a:rPr lang="en-US" dirty="0" smtClean="0"/>
                        <a:t>Allocated</a:t>
                      </a:r>
                      <a:endParaRPr lang="en-US" dirty="0"/>
                    </a:p>
                  </a:txBody>
                  <a:tcPr/>
                </a:tc>
                <a:tc>
                  <a:txBody>
                    <a:bodyPr/>
                    <a:lstStyle/>
                    <a:p>
                      <a:r>
                        <a:rPr lang="en-US" dirty="0" smtClean="0"/>
                        <a:t>A</a:t>
                      </a:r>
                      <a:endParaRPr lang="en-US" dirty="0"/>
                    </a:p>
                  </a:txBody>
                  <a:tcPr/>
                </a:tc>
                <a:tc>
                  <a:txBody>
                    <a:bodyPr/>
                    <a:lstStyle/>
                    <a:p>
                      <a:r>
                        <a:rPr lang="en-US" dirty="0" smtClean="0"/>
                        <a:t>Inventory allocated for all components</a:t>
                      </a:r>
                      <a:endParaRPr lang="en-US" dirty="0"/>
                    </a:p>
                  </a:txBody>
                  <a:tcPr/>
                </a:tc>
              </a:tr>
              <a:tr h="623181">
                <a:tc>
                  <a:txBody>
                    <a:bodyPr/>
                    <a:lstStyle/>
                    <a:p>
                      <a:r>
                        <a:rPr lang="en-US" dirty="0" smtClean="0"/>
                        <a:t>Released</a:t>
                      </a:r>
                      <a:endParaRPr lang="en-US" dirty="0"/>
                    </a:p>
                  </a:txBody>
                  <a:tcPr/>
                </a:tc>
                <a:tc>
                  <a:txBody>
                    <a:bodyPr/>
                    <a:lstStyle/>
                    <a:p>
                      <a:r>
                        <a:rPr lang="en-US" dirty="0" smtClean="0"/>
                        <a:t>R</a:t>
                      </a:r>
                      <a:endParaRPr lang="en-US" dirty="0"/>
                    </a:p>
                  </a:txBody>
                  <a:tcPr/>
                </a:tc>
                <a:tc>
                  <a:txBody>
                    <a:bodyPr/>
                    <a:lstStyle/>
                    <a:p>
                      <a:r>
                        <a:rPr lang="en-US" dirty="0" smtClean="0"/>
                        <a:t>Detailed allocations,</a:t>
                      </a:r>
                      <a:r>
                        <a:rPr lang="en-US" baseline="0" dirty="0" smtClean="0"/>
                        <a:t> routings, and bills are printable</a:t>
                      </a:r>
                      <a:endParaRPr lang="en-US" dirty="0"/>
                    </a:p>
                  </a:txBody>
                  <a:tcPr/>
                </a:tc>
              </a:tr>
              <a:tr h="572368">
                <a:tc>
                  <a:txBody>
                    <a:bodyPr/>
                    <a:lstStyle/>
                    <a:p>
                      <a:r>
                        <a:rPr lang="en-US" dirty="0" smtClean="0"/>
                        <a:t>Closed</a:t>
                      </a:r>
                      <a:endParaRPr lang="en-US" dirty="0"/>
                    </a:p>
                  </a:txBody>
                  <a:tcPr/>
                </a:tc>
                <a:tc>
                  <a:txBody>
                    <a:bodyPr/>
                    <a:lstStyle/>
                    <a:p>
                      <a:r>
                        <a:rPr lang="en-US" dirty="0" smtClean="0"/>
                        <a:t>C</a:t>
                      </a:r>
                      <a:endParaRPr lang="en-US" dirty="0"/>
                    </a:p>
                  </a:txBody>
                  <a:tcPr/>
                </a:tc>
                <a:tc>
                  <a:txBody>
                    <a:bodyPr/>
                    <a:lstStyle/>
                    <a:p>
                      <a:r>
                        <a:rPr lang="en-US" dirty="0" smtClean="0"/>
                        <a:t>Inventory</a:t>
                      </a:r>
                      <a:r>
                        <a:rPr lang="en-US" baseline="0" dirty="0" smtClean="0"/>
                        <a:t> transactions no longer allowed</a:t>
                      </a:r>
                      <a:endParaRPr lang="en-US" dirty="0"/>
                    </a:p>
                  </a:txBody>
                  <a:tcPr/>
                </a:tc>
              </a:tr>
              <a:tr h="572368">
                <a:tc>
                  <a:txBody>
                    <a:bodyPr/>
                    <a:lstStyle/>
                    <a:p>
                      <a:r>
                        <a:rPr lang="en-US" dirty="0" smtClean="0"/>
                        <a:t>Batch</a:t>
                      </a:r>
                      <a:endParaRPr lang="en-US" dirty="0"/>
                    </a:p>
                  </a:txBody>
                  <a:tcPr/>
                </a:tc>
                <a:tc>
                  <a:txBody>
                    <a:bodyPr/>
                    <a:lstStyle/>
                    <a:p>
                      <a:r>
                        <a:rPr lang="en-US" dirty="0" smtClean="0"/>
                        <a:t>B</a:t>
                      </a:r>
                      <a:endParaRPr lang="en-US" dirty="0"/>
                    </a:p>
                  </a:txBody>
                  <a:tcPr/>
                </a:tc>
                <a:tc>
                  <a:txBody>
                    <a:bodyPr/>
                    <a:lstStyle/>
                    <a:p>
                      <a:r>
                        <a:rPr lang="en-US" dirty="0" smtClean="0"/>
                        <a:t>Enter</a:t>
                      </a:r>
                      <a:r>
                        <a:rPr lang="en-US" baseline="0" dirty="0" smtClean="0"/>
                        <a:t> now, update files later</a:t>
                      </a:r>
                      <a:endParaRPr lang="en-US" dirty="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pPr>
              <a:spcBef>
                <a:spcPts val="1200"/>
              </a:spcBef>
            </a:pPr>
            <a:r>
              <a:rPr lang="en-US" dirty="0" smtClean="0"/>
              <a:t>Provide examples of production plans, end-item plans, and component-item plans</a:t>
            </a:r>
          </a:p>
          <a:p>
            <a:pPr>
              <a:spcBef>
                <a:spcPts val="1200"/>
              </a:spcBef>
            </a:pPr>
            <a:r>
              <a:rPr lang="en-US" dirty="0" smtClean="0"/>
              <a:t>Name the key input to the Master Schedule</a:t>
            </a:r>
          </a:p>
          <a:p>
            <a:pPr>
              <a:spcBef>
                <a:spcPts val="1200"/>
              </a:spcBef>
            </a:pPr>
            <a:r>
              <a:rPr lang="en-US" dirty="0" smtClean="0"/>
              <a:t>Explain forecast consumption</a:t>
            </a:r>
          </a:p>
          <a:p>
            <a:pPr>
              <a:spcBef>
                <a:spcPts val="1200"/>
              </a:spcBef>
            </a:pPr>
            <a:r>
              <a:rPr lang="en-US" dirty="0" smtClean="0"/>
              <a:t>Process master production schedule</a:t>
            </a:r>
          </a:p>
        </p:txBody>
      </p:sp>
      <p:sp>
        <p:nvSpPr>
          <p:cNvPr id="5123"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Work Order Types and Status</a:t>
            </a:r>
            <a:endParaRPr lang="en-US" dirty="0"/>
          </a:p>
        </p:txBody>
      </p:sp>
      <p:graphicFrame>
        <p:nvGraphicFramePr>
          <p:cNvPr id="5" name="Table 4"/>
          <p:cNvGraphicFramePr>
            <a:graphicFrameLocks noGrp="1"/>
          </p:cNvGraphicFramePr>
          <p:nvPr/>
        </p:nvGraphicFramePr>
        <p:xfrm>
          <a:off x="162043" y="1321390"/>
          <a:ext cx="8750463" cy="3235960"/>
        </p:xfrm>
        <a:graphic>
          <a:graphicData uri="http://schemas.openxmlformats.org/drawingml/2006/table">
            <a:tbl>
              <a:tblPr firstRow="1" bandRow="1">
                <a:tableStyleId>{5C22544A-7EE6-4342-B048-85BDC9FD1C3A}</a:tableStyleId>
              </a:tblPr>
              <a:tblGrid>
                <a:gridCol w="1771241"/>
                <a:gridCol w="6979222"/>
              </a:tblGrid>
              <a:tr h="370840">
                <a:tc>
                  <a:txBody>
                    <a:bodyPr/>
                    <a:lstStyle/>
                    <a:p>
                      <a:r>
                        <a:rPr lang="en-US" dirty="0" smtClean="0"/>
                        <a:t>Type</a:t>
                      </a:r>
                      <a:endParaRPr lang="en-US" dirty="0"/>
                    </a:p>
                  </a:txBody>
                  <a:tcPr/>
                </a:tc>
                <a:tc>
                  <a:txBody>
                    <a:bodyPr/>
                    <a:lstStyle/>
                    <a:p>
                      <a:r>
                        <a:rPr lang="en-US" dirty="0" smtClean="0"/>
                        <a:t>Cycle by Status</a:t>
                      </a:r>
                      <a:endParaRPr lang="en-US" dirty="0"/>
                    </a:p>
                  </a:txBody>
                  <a:tcPr/>
                </a:tc>
              </a:tr>
              <a:tr h="370840">
                <a:tc>
                  <a:txBody>
                    <a:bodyPr/>
                    <a:lstStyle/>
                    <a:p>
                      <a:r>
                        <a:rPr lang="en-US" dirty="0" smtClean="0"/>
                        <a:t>Standard</a:t>
                      </a:r>
                      <a:endParaRPr lang="en-US" dirty="0"/>
                    </a:p>
                  </a:txBody>
                  <a:tcPr/>
                </a:tc>
                <a:tc>
                  <a:txBody>
                    <a:bodyPr/>
                    <a:lstStyle/>
                    <a:p>
                      <a:r>
                        <a:rPr lang="en-US" dirty="0" smtClean="0"/>
                        <a:t>Planned</a:t>
                      </a:r>
                      <a:r>
                        <a:rPr lang="en-US" baseline="0" dirty="0" smtClean="0"/>
                        <a:t> &gt; Firm &gt; Exploded &gt; Allocated &gt; Released &gt; Closed</a:t>
                      </a:r>
                      <a:endParaRPr lang="en-US" dirty="0"/>
                    </a:p>
                  </a:txBody>
                  <a:tcPr/>
                </a:tc>
              </a:tr>
              <a:tr h="370840">
                <a:tc>
                  <a:txBody>
                    <a:bodyPr/>
                    <a:lstStyle/>
                    <a:p>
                      <a:r>
                        <a:rPr lang="en-US" dirty="0" smtClean="0"/>
                        <a:t>Final Assembly</a:t>
                      </a:r>
                      <a:endParaRPr lang="en-US" dirty="0"/>
                    </a:p>
                  </a:txBody>
                  <a:tcPr/>
                </a:tc>
                <a:tc>
                  <a:txBody>
                    <a:bodyPr/>
                    <a:lstStyle/>
                    <a:p>
                      <a:r>
                        <a:rPr lang="en-US" baseline="0" dirty="0" smtClean="0"/>
                        <a:t>Exploded &gt; Allocated &gt; Released &gt; Closed</a:t>
                      </a:r>
                      <a:endParaRPr lang="en-US" dirty="0"/>
                    </a:p>
                  </a:txBody>
                  <a:tcPr/>
                </a:tc>
              </a:tr>
              <a:tr h="370840">
                <a:tc>
                  <a:txBody>
                    <a:bodyPr/>
                    <a:lstStyle/>
                    <a:p>
                      <a:r>
                        <a:rPr lang="en-US" dirty="0" smtClean="0"/>
                        <a:t>Rework</a:t>
                      </a:r>
                      <a:endParaRPr lang="en-US" dirty="0"/>
                    </a:p>
                  </a:txBody>
                  <a:tcPr/>
                </a:tc>
                <a:tc>
                  <a:txBody>
                    <a:bodyPr/>
                    <a:lstStyle/>
                    <a:p>
                      <a:r>
                        <a:rPr lang="en-US" baseline="0" dirty="0" smtClean="0"/>
                        <a:t>Allocated &gt; Released &gt; Closed</a:t>
                      </a:r>
                      <a:endParaRPr lang="en-US" dirty="0" smtClean="0"/>
                    </a:p>
                  </a:txBody>
                  <a:tcPr/>
                </a:tc>
              </a:tr>
              <a:tr h="370840">
                <a:tc>
                  <a:txBody>
                    <a:bodyPr/>
                    <a:lstStyle/>
                    <a:p>
                      <a:r>
                        <a:rPr lang="en-US" dirty="0" smtClean="0"/>
                        <a:t>Expense</a:t>
                      </a:r>
                      <a:endParaRPr lang="en-US" dirty="0"/>
                    </a:p>
                  </a:txBody>
                  <a:tcPr/>
                </a:tc>
                <a:tc>
                  <a:txBody>
                    <a:bodyPr/>
                    <a:lstStyle/>
                    <a:p>
                      <a:r>
                        <a:rPr lang="en-US" baseline="0" dirty="0" smtClean="0"/>
                        <a:t>Released &gt; Closed</a:t>
                      </a:r>
                      <a:endParaRPr lang="en-US" dirty="0"/>
                    </a:p>
                  </a:txBody>
                  <a:tcPr/>
                </a:tc>
              </a:tr>
              <a:tr h="370840">
                <a:tc>
                  <a:txBody>
                    <a:bodyPr/>
                    <a:lstStyle/>
                    <a:p>
                      <a:r>
                        <a:rPr lang="en-US" dirty="0" smtClean="0"/>
                        <a:t>Scheduled</a:t>
                      </a:r>
                      <a:endParaRPr lang="en-US" dirty="0"/>
                    </a:p>
                  </a:txBody>
                  <a:tcPr/>
                </a:tc>
                <a:tc>
                  <a:txBody>
                    <a:bodyPr/>
                    <a:lstStyle/>
                    <a:p>
                      <a:r>
                        <a:rPr lang="en-US" baseline="0" dirty="0" smtClean="0"/>
                        <a:t>Exploded &gt; Closed</a:t>
                      </a:r>
                      <a:endParaRPr lang="en-US" dirty="0"/>
                    </a:p>
                  </a:txBody>
                  <a:tcPr/>
                </a:tc>
              </a:tr>
              <a:tr h="370840">
                <a:tc>
                  <a:txBody>
                    <a:bodyPr/>
                    <a:lstStyle/>
                    <a:p>
                      <a:r>
                        <a:rPr lang="en-US" dirty="0" smtClean="0"/>
                        <a:t>Cumulative</a:t>
                      </a:r>
                      <a:endParaRPr lang="en-US"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a:t>
                      </a:r>
                      <a:endParaRPr lang="en-US" dirty="0"/>
                    </a:p>
                  </a:txBody>
                  <a:tcPr/>
                </a:tc>
              </a:tr>
              <a:tr h="370840">
                <a:tc>
                  <a:txBody>
                    <a:bodyPr/>
                    <a:lstStyle/>
                    <a:p>
                      <a:r>
                        <a:rPr lang="en-US" dirty="0" smtClean="0"/>
                        <a:t>Flow</a:t>
                      </a:r>
                      <a:endParaRPr lang="en-US" dirty="0"/>
                    </a:p>
                  </a:txBody>
                  <a:tcPr/>
                </a:tc>
                <a:tc>
                  <a:txBody>
                    <a:bodyPr/>
                    <a:lstStyle/>
                    <a:p>
                      <a:r>
                        <a:rPr lang="en-US" dirty="0" smtClean="0"/>
                        <a:t>--</a:t>
                      </a:r>
                      <a:endParaRPr lang="en-US" dirty="0"/>
                    </a:p>
                  </a:txBody>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Title 36"/>
          <p:cNvSpPr>
            <a:spLocks noGrp="1"/>
          </p:cNvSpPr>
          <p:nvPr>
            <p:ph type="title"/>
          </p:nvPr>
        </p:nvSpPr>
        <p:spPr/>
        <p:txBody>
          <a:bodyPr>
            <a:normAutofit/>
          </a:bodyPr>
          <a:lstStyle/>
          <a:p>
            <a:r>
              <a:rPr lang="en-US" dirty="0" smtClean="0"/>
              <a:t>Work Order Bill of Materials</a:t>
            </a:r>
            <a:endParaRPr lang="en-US" dirty="0"/>
          </a:p>
        </p:txBody>
      </p:sp>
      <p:sp>
        <p:nvSpPr>
          <p:cNvPr id="38" name="Content Placeholder 37"/>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39" name="Rectangle 2153"/>
          <p:cNvSpPr>
            <a:spLocks noChangeArrowheads="1"/>
          </p:cNvSpPr>
          <p:nvPr/>
        </p:nvSpPr>
        <p:spPr bwMode="auto">
          <a:xfrm>
            <a:off x="1526979" y="1586932"/>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0" name="Rectangle 2154"/>
          <p:cNvSpPr>
            <a:spLocks noChangeArrowheads="1"/>
          </p:cNvSpPr>
          <p:nvPr/>
        </p:nvSpPr>
        <p:spPr bwMode="auto">
          <a:xfrm>
            <a:off x="6086279" y="2302519"/>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8/03/XX</a:t>
            </a:r>
          </a:p>
        </p:txBody>
      </p:sp>
      <p:sp>
        <p:nvSpPr>
          <p:cNvPr id="41" name="Rectangle 2155"/>
          <p:cNvSpPr>
            <a:spLocks noChangeArrowheads="1"/>
          </p:cNvSpPr>
          <p:nvPr/>
        </p:nvSpPr>
        <p:spPr bwMode="auto">
          <a:xfrm>
            <a:off x="4562279"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10</a:t>
            </a:r>
          </a:p>
        </p:txBody>
      </p:sp>
      <p:sp>
        <p:nvSpPr>
          <p:cNvPr id="42" name="Rectangle 2156"/>
          <p:cNvSpPr>
            <a:spLocks noChangeArrowheads="1"/>
          </p:cNvSpPr>
          <p:nvPr/>
        </p:nvSpPr>
        <p:spPr bwMode="auto">
          <a:xfrm>
            <a:off x="3041744"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Medical Ultrasound</a:t>
            </a:r>
          </a:p>
        </p:txBody>
      </p:sp>
      <p:sp>
        <p:nvSpPr>
          <p:cNvPr id="43" name="Rectangle 2157"/>
          <p:cNvSpPr>
            <a:spLocks noChangeArrowheads="1"/>
          </p:cNvSpPr>
          <p:nvPr/>
        </p:nvSpPr>
        <p:spPr bwMode="auto">
          <a:xfrm>
            <a:off x="1517744" y="2301307"/>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01010</a:t>
            </a:r>
          </a:p>
        </p:txBody>
      </p:sp>
      <p:sp>
        <p:nvSpPr>
          <p:cNvPr id="44" name="Rectangle 2158"/>
          <p:cNvSpPr>
            <a:spLocks noChangeArrowheads="1"/>
          </p:cNvSpPr>
          <p:nvPr/>
        </p:nvSpPr>
        <p:spPr bwMode="auto">
          <a:xfrm>
            <a:off x="6086279"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Date</a:t>
            </a:r>
          </a:p>
        </p:txBody>
      </p:sp>
      <p:sp>
        <p:nvSpPr>
          <p:cNvPr id="45" name="Rectangle 2159"/>
          <p:cNvSpPr>
            <a:spLocks noChangeArrowheads="1"/>
          </p:cNvSpPr>
          <p:nvPr/>
        </p:nvSpPr>
        <p:spPr bwMode="auto">
          <a:xfrm>
            <a:off x="4562279"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Qty</a:t>
            </a:r>
          </a:p>
        </p:txBody>
      </p:sp>
      <p:sp>
        <p:nvSpPr>
          <p:cNvPr id="46" name="Rectangle 2160"/>
          <p:cNvSpPr>
            <a:spLocks noChangeArrowheads="1"/>
          </p:cNvSpPr>
          <p:nvPr/>
        </p:nvSpPr>
        <p:spPr bwMode="auto">
          <a:xfrm>
            <a:off x="3041744"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Description</a:t>
            </a:r>
          </a:p>
        </p:txBody>
      </p:sp>
      <p:sp>
        <p:nvSpPr>
          <p:cNvPr id="47" name="Rectangle 2161"/>
          <p:cNvSpPr>
            <a:spLocks noChangeArrowheads="1"/>
          </p:cNvSpPr>
          <p:nvPr/>
        </p:nvSpPr>
        <p:spPr bwMode="auto">
          <a:xfrm>
            <a:off x="1517744" y="1936182"/>
            <a:ext cx="1524000" cy="365125"/>
          </a:xfrm>
          <a:prstGeom prst="rect">
            <a:avLst/>
          </a:prstGeom>
          <a:solidFill>
            <a:schemeClr val="accent1">
              <a:lumMod val="40000"/>
              <a:lumOff val="6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Item</a:t>
            </a:r>
          </a:p>
        </p:txBody>
      </p:sp>
      <p:sp>
        <p:nvSpPr>
          <p:cNvPr id="48" name="Rectangle 2162"/>
          <p:cNvSpPr>
            <a:spLocks noChangeArrowheads="1"/>
          </p:cNvSpPr>
          <p:nvPr/>
        </p:nvSpPr>
        <p:spPr bwMode="auto">
          <a:xfrm>
            <a:off x="1514279" y="1571057"/>
            <a:ext cx="6096000" cy="365125"/>
          </a:xfrm>
          <a:prstGeom prst="rect">
            <a:avLst/>
          </a:prstGeom>
          <a:solidFill>
            <a:schemeClr val="accent1"/>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49" name="Line 2163"/>
          <p:cNvSpPr>
            <a:spLocks noChangeShapeType="1"/>
          </p:cNvSpPr>
          <p:nvPr/>
        </p:nvSpPr>
        <p:spPr bwMode="auto">
          <a:xfrm>
            <a:off x="1514279" y="1571057"/>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50" name="Line 2164"/>
          <p:cNvSpPr>
            <a:spLocks noChangeShapeType="1"/>
          </p:cNvSpPr>
          <p:nvPr/>
        </p:nvSpPr>
        <p:spPr bwMode="auto">
          <a:xfrm>
            <a:off x="1514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1" name="Line 2165"/>
          <p:cNvSpPr>
            <a:spLocks noChangeShapeType="1"/>
          </p:cNvSpPr>
          <p:nvPr/>
        </p:nvSpPr>
        <p:spPr bwMode="auto">
          <a:xfrm>
            <a:off x="1514279" y="1571057"/>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2" name="Line 2166"/>
          <p:cNvSpPr>
            <a:spLocks noChangeShapeType="1"/>
          </p:cNvSpPr>
          <p:nvPr/>
        </p:nvSpPr>
        <p:spPr bwMode="auto">
          <a:xfrm>
            <a:off x="7610279" y="1571057"/>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3" name="Line 2167"/>
          <p:cNvSpPr>
            <a:spLocks noChangeShapeType="1"/>
          </p:cNvSpPr>
          <p:nvPr/>
        </p:nvSpPr>
        <p:spPr bwMode="auto">
          <a:xfrm>
            <a:off x="1514279" y="1936182"/>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4" name="Line 2168"/>
          <p:cNvSpPr>
            <a:spLocks noChangeShapeType="1"/>
          </p:cNvSpPr>
          <p:nvPr/>
        </p:nvSpPr>
        <p:spPr bwMode="auto">
          <a:xfrm>
            <a:off x="7610279" y="1936182"/>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5" name="Line 2169"/>
          <p:cNvSpPr>
            <a:spLocks noChangeShapeType="1"/>
          </p:cNvSpPr>
          <p:nvPr/>
        </p:nvSpPr>
        <p:spPr bwMode="auto">
          <a:xfrm>
            <a:off x="1514279" y="2301307"/>
            <a:ext cx="0" cy="488950"/>
          </a:xfrm>
          <a:prstGeom prst="line">
            <a:avLst/>
          </a:prstGeom>
          <a:noFill/>
          <a:ln w="28575" cap="sq">
            <a:noFill/>
            <a:round/>
            <a:headEnd/>
            <a:tailEnd type="triangle" w="med" len="med"/>
          </a:ln>
        </p:spPr>
        <p:txBody>
          <a:bodyPr/>
          <a:lstStyle/>
          <a:p>
            <a:endParaRPr lang="en-US" dirty="0">
              <a:latin typeface="+mj-lt"/>
            </a:endParaRPr>
          </a:p>
        </p:txBody>
      </p:sp>
      <p:sp>
        <p:nvSpPr>
          <p:cNvPr id="56" name="Line 2170"/>
          <p:cNvSpPr>
            <a:spLocks noChangeShapeType="1"/>
          </p:cNvSpPr>
          <p:nvPr/>
        </p:nvSpPr>
        <p:spPr bwMode="auto">
          <a:xfrm>
            <a:off x="7610279" y="2301307"/>
            <a:ext cx="0" cy="488950"/>
          </a:xfrm>
          <a:prstGeom prst="line">
            <a:avLst/>
          </a:prstGeom>
          <a:noFill/>
          <a:ln w="28575" cap="sq">
            <a:noFill/>
            <a:round/>
            <a:headEnd/>
            <a:tailEnd type="triangle" w="med" len="med"/>
          </a:ln>
        </p:spPr>
        <p:txBody>
          <a:bodyPr/>
          <a:lstStyle/>
          <a:p>
            <a:endParaRPr lang="en-US" dirty="0">
              <a:latin typeface="+mj-lt"/>
            </a:endParaRPr>
          </a:p>
        </p:txBody>
      </p:sp>
      <p:sp>
        <p:nvSpPr>
          <p:cNvPr id="57" name="Line 2171"/>
          <p:cNvSpPr>
            <a:spLocks noChangeShapeType="1"/>
          </p:cNvSpPr>
          <p:nvPr/>
        </p:nvSpPr>
        <p:spPr bwMode="auto">
          <a:xfrm>
            <a:off x="3038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8" name="Line 2172"/>
          <p:cNvSpPr>
            <a:spLocks noChangeShapeType="1"/>
          </p:cNvSpPr>
          <p:nvPr/>
        </p:nvSpPr>
        <p:spPr bwMode="auto">
          <a:xfrm>
            <a:off x="4562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9" name="Line 2173"/>
          <p:cNvSpPr>
            <a:spLocks noChangeShapeType="1"/>
          </p:cNvSpPr>
          <p:nvPr/>
        </p:nvSpPr>
        <p:spPr bwMode="auto">
          <a:xfrm>
            <a:off x="6086279" y="2790257"/>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0" name="Text Box 2174"/>
          <p:cNvSpPr txBox="1">
            <a:spLocks noChangeArrowheads="1"/>
          </p:cNvSpPr>
          <p:nvPr/>
        </p:nvSpPr>
        <p:spPr bwMode="auto">
          <a:xfrm>
            <a:off x="4086029" y="3711007"/>
            <a:ext cx="952500" cy="354013"/>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tIns="91440" bIns="91440">
            <a:spAutoFit/>
          </a:bodyPr>
          <a:lstStyle/>
          <a:p>
            <a:pPr>
              <a:defRPr/>
            </a:pPr>
            <a:r>
              <a:rPr lang="en-US" sz="1100" dirty="0">
                <a:solidFill>
                  <a:schemeClr val="bg1"/>
                </a:solidFill>
                <a:latin typeface="+mj-lt"/>
              </a:rPr>
              <a:t>Bill 01010</a:t>
            </a:r>
          </a:p>
        </p:txBody>
      </p:sp>
      <p:sp>
        <p:nvSpPr>
          <p:cNvPr id="61" name="Rectangle 2176"/>
          <p:cNvSpPr>
            <a:spLocks noChangeArrowheads="1"/>
          </p:cNvSpPr>
          <p:nvPr/>
        </p:nvSpPr>
        <p:spPr bwMode="auto">
          <a:xfrm>
            <a:off x="4400354" y="4473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latin typeface="+mj-lt"/>
            </a:endParaRPr>
          </a:p>
        </p:txBody>
      </p:sp>
      <p:sp>
        <p:nvSpPr>
          <p:cNvPr id="62" name="Rectangle 2177"/>
          <p:cNvSpPr>
            <a:spLocks noChangeArrowheads="1"/>
          </p:cNvSpPr>
          <p:nvPr/>
        </p:nvSpPr>
        <p:spPr bwMode="auto">
          <a:xfrm>
            <a:off x="34573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3" name="Rectangle 2178"/>
          <p:cNvSpPr>
            <a:spLocks noChangeArrowheads="1"/>
          </p:cNvSpPr>
          <p:nvPr/>
        </p:nvSpPr>
        <p:spPr bwMode="auto">
          <a:xfrm>
            <a:off x="40669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4" name="Rectangle 2179"/>
          <p:cNvSpPr>
            <a:spLocks noChangeArrowheads="1"/>
          </p:cNvSpPr>
          <p:nvPr/>
        </p:nvSpPr>
        <p:spPr bwMode="auto">
          <a:xfrm>
            <a:off x="46765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sp>
        <p:nvSpPr>
          <p:cNvPr id="65" name="Rectangle 2180"/>
          <p:cNvSpPr>
            <a:spLocks noChangeArrowheads="1"/>
          </p:cNvSpPr>
          <p:nvPr/>
        </p:nvSpPr>
        <p:spPr bwMode="auto">
          <a:xfrm>
            <a:off x="5286179" y="5235007"/>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solidFill>
                <a:schemeClr val="bg1"/>
              </a:solidFill>
            </a:endParaRPr>
          </a:p>
        </p:txBody>
      </p:sp>
      <p:cxnSp>
        <p:nvCxnSpPr>
          <p:cNvPr id="66" name="AutoShape 2181"/>
          <p:cNvCxnSpPr>
            <a:cxnSpLocks noChangeShapeType="1"/>
            <a:endCxn id="61" idx="0"/>
          </p:cNvCxnSpPr>
          <p:nvPr/>
        </p:nvCxnSpPr>
        <p:spPr bwMode="auto">
          <a:xfrm rot="5400000">
            <a:off x="4362254" y="4282507"/>
            <a:ext cx="381000" cy="0"/>
          </a:xfrm>
          <a:prstGeom prst="straightConnector1">
            <a:avLst/>
          </a:prstGeom>
          <a:noFill/>
          <a:ln w="28575">
            <a:solidFill>
              <a:schemeClr val="tx1">
                <a:lumMod val="75000"/>
                <a:lumOff val="25000"/>
              </a:schemeClr>
            </a:solidFill>
            <a:round/>
            <a:headEnd/>
            <a:tailEnd/>
          </a:ln>
        </p:spPr>
      </p:cxnSp>
      <p:cxnSp>
        <p:nvCxnSpPr>
          <p:cNvPr id="67" name="AutoShape 2182"/>
          <p:cNvCxnSpPr>
            <a:cxnSpLocks noChangeShapeType="1"/>
            <a:stCxn id="61" idx="2"/>
            <a:endCxn id="62" idx="0"/>
          </p:cNvCxnSpPr>
          <p:nvPr/>
        </p:nvCxnSpPr>
        <p:spPr bwMode="auto">
          <a:xfrm rot="5400000">
            <a:off x="3852667" y="4534919"/>
            <a:ext cx="457200" cy="942975"/>
          </a:xfrm>
          <a:prstGeom prst="bentConnector3">
            <a:avLst>
              <a:gd name="adj1" fmla="val 50000"/>
            </a:avLst>
          </a:prstGeom>
          <a:noFill/>
          <a:ln w="28575">
            <a:solidFill>
              <a:schemeClr val="tx1">
                <a:lumMod val="75000"/>
                <a:lumOff val="25000"/>
              </a:schemeClr>
            </a:solidFill>
            <a:miter lim="800000"/>
            <a:headEnd/>
            <a:tailEnd/>
          </a:ln>
        </p:spPr>
      </p:cxnSp>
      <p:cxnSp>
        <p:nvCxnSpPr>
          <p:cNvPr id="68" name="AutoShape 2183"/>
          <p:cNvCxnSpPr>
            <a:cxnSpLocks noChangeShapeType="1"/>
            <a:stCxn id="61" idx="2"/>
            <a:endCxn id="63" idx="0"/>
          </p:cNvCxnSpPr>
          <p:nvPr/>
        </p:nvCxnSpPr>
        <p:spPr bwMode="auto">
          <a:xfrm rot="5400000">
            <a:off x="4157467" y="4839719"/>
            <a:ext cx="457200" cy="333375"/>
          </a:xfrm>
          <a:prstGeom prst="bentConnector3">
            <a:avLst>
              <a:gd name="adj1" fmla="val 50000"/>
            </a:avLst>
          </a:prstGeom>
          <a:noFill/>
          <a:ln w="28575">
            <a:solidFill>
              <a:schemeClr val="tx1">
                <a:lumMod val="75000"/>
                <a:lumOff val="25000"/>
              </a:schemeClr>
            </a:solidFill>
            <a:miter lim="800000"/>
            <a:headEnd/>
            <a:tailEnd/>
          </a:ln>
        </p:spPr>
      </p:cxnSp>
      <p:cxnSp>
        <p:nvCxnSpPr>
          <p:cNvPr id="69" name="AutoShape 2184"/>
          <p:cNvCxnSpPr>
            <a:cxnSpLocks noChangeShapeType="1"/>
            <a:stCxn id="61" idx="2"/>
            <a:endCxn id="64" idx="0"/>
          </p:cNvCxnSpPr>
          <p:nvPr/>
        </p:nvCxnSpPr>
        <p:spPr bwMode="auto">
          <a:xfrm rot="16200000" flipH="1">
            <a:off x="4462267" y="4868294"/>
            <a:ext cx="457200" cy="276225"/>
          </a:xfrm>
          <a:prstGeom prst="bentConnector3">
            <a:avLst>
              <a:gd name="adj1" fmla="val 50000"/>
            </a:avLst>
          </a:prstGeom>
          <a:noFill/>
          <a:ln w="28575">
            <a:solidFill>
              <a:schemeClr val="tx1">
                <a:lumMod val="75000"/>
                <a:lumOff val="25000"/>
              </a:schemeClr>
            </a:solidFill>
            <a:miter lim="800000"/>
            <a:headEnd/>
            <a:tailEnd/>
          </a:ln>
        </p:spPr>
      </p:cxnSp>
      <p:cxnSp>
        <p:nvCxnSpPr>
          <p:cNvPr id="70" name="AutoShape 2185"/>
          <p:cNvCxnSpPr>
            <a:cxnSpLocks noChangeShapeType="1"/>
            <a:stCxn id="61" idx="2"/>
            <a:endCxn id="65" idx="0"/>
          </p:cNvCxnSpPr>
          <p:nvPr/>
        </p:nvCxnSpPr>
        <p:spPr bwMode="auto">
          <a:xfrm rot="16200000" flipH="1">
            <a:off x="4767067" y="4563494"/>
            <a:ext cx="457200" cy="885825"/>
          </a:xfrm>
          <a:prstGeom prst="bentConnector3">
            <a:avLst>
              <a:gd name="adj1" fmla="val 50000"/>
            </a:avLst>
          </a:prstGeom>
          <a:noFill/>
          <a:ln w="28575">
            <a:solidFill>
              <a:schemeClr val="tx1">
                <a:lumMod val="75000"/>
                <a:lumOff val="25000"/>
              </a:schemeClr>
            </a:solidFill>
            <a:miter lim="800000"/>
            <a:headEnd/>
            <a:tailEnd/>
          </a:ln>
        </p:spPr>
      </p:cxnSp>
      <p:cxnSp>
        <p:nvCxnSpPr>
          <p:cNvPr id="71" name="AutoShape 2194"/>
          <p:cNvCxnSpPr>
            <a:cxnSpLocks noChangeShapeType="1"/>
            <a:stCxn id="57" idx="1"/>
            <a:endCxn id="60" idx="0"/>
          </p:cNvCxnSpPr>
          <p:nvPr/>
        </p:nvCxnSpPr>
        <p:spPr bwMode="auto">
          <a:xfrm rot="16200000" flipH="1">
            <a:off x="4101905" y="3250632"/>
            <a:ext cx="920750" cy="3175"/>
          </a:xfrm>
          <a:prstGeom prst="straightConnector1">
            <a:avLst/>
          </a:prstGeom>
          <a:noFill/>
          <a:ln w="28575">
            <a:solidFill>
              <a:schemeClr val="tx1">
                <a:lumMod val="75000"/>
                <a:lumOff val="25000"/>
              </a:schemeClr>
            </a:solidFill>
            <a:round/>
            <a:headEnd/>
            <a:tailEnd/>
          </a:ln>
        </p:spPr>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p:cNvSpPr>
            <a:spLocks noGrp="1"/>
          </p:cNvSpPr>
          <p:nvPr>
            <p:ph type="title"/>
          </p:nvPr>
        </p:nvSpPr>
        <p:spPr/>
        <p:txBody>
          <a:bodyPr>
            <a:normAutofit/>
          </a:bodyPr>
          <a:lstStyle/>
          <a:p>
            <a:r>
              <a:rPr lang="en-US" dirty="0" smtClean="0"/>
              <a:t>Work Order Routing</a:t>
            </a:r>
            <a:endParaRPr lang="en-US" dirty="0"/>
          </a:p>
        </p:txBody>
      </p:sp>
      <p:sp>
        <p:nvSpPr>
          <p:cNvPr id="43" name="Content Placeholder 42"/>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44" name="Rectangle 3117"/>
          <p:cNvSpPr>
            <a:spLocks noChangeArrowheads="1"/>
          </p:cNvSpPr>
          <p:nvPr/>
        </p:nvSpPr>
        <p:spPr bwMode="auto">
          <a:xfrm>
            <a:off x="1527175" y="1319056"/>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3118"/>
          <p:cNvSpPr>
            <a:spLocks noChangeArrowheads="1"/>
          </p:cNvSpPr>
          <p:nvPr/>
        </p:nvSpPr>
        <p:spPr bwMode="auto">
          <a:xfrm>
            <a:off x="6086475" y="2034643"/>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8/03/XX</a:t>
            </a:r>
          </a:p>
        </p:txBody>
      </p:sp>
      <p:sp>
        <p:nvSpPr>
          <p:cNvPr id="46" name="Rectangle 3119"/>
          <p:cNvSpPr>
            <a:spLocks noChangeArrowheads="1"/>
          </p:cNvSpPr>
          <p:nvPr/>
        </p:nvSpPr>
        <p:spPr bwMode="auto">
          <a:xfrm>
            <a:off x="4562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10</a:t>
            </a:r>
          </a:p>
        </p:txBody>
      </p:sp>
      <p:sp>
        <p:nvSpPr>
          <p:cNvPr id="47" name="Rectangle 3120"/>
          <p:cNvSpPr>
            <a:spLocks noChangeArrowheads="1"/>
          </p:cNvSpPr>
          <p:nvPr/>
        </p:nvSpPr>
        <p:spPr bwMode="auto">
          <a:xfrm>
            <a:off x="3038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Medical Ultrasound</a:t>
            </a:r>
          </a:p>
        </p:txBody>
      </p:sp>
      <p:sp>
        <p:nvSpPr>
          <p:cNvPr id="48" name="Rectangle 3121"/>
          <p:cNvSpPr>
            <a:spLocks noChangeArrowheads="1"/>
          </p:cNvSpPr>
          <p:nvPr/>
        </p:nvSpPr>
        <p:spPr bwMode="auto">
          <a:xfrm>
            <a:off x="1514475" y="2033431"/>
            <a:ext cx="1524000" cy="488950"/>
          </a:xfrm>
          <a:prstGeom prst="rect">
            <a:avLst/>
          </a:prstGeom>
          <a:solidFill>
            <a:schemeClr val="bg1">
              <a:lumMod val="95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01010</a:t>
            </a:r>
          </a:p>
        </p:txBody>
      </p:sp>
      <p:sp>
        <p:nvSpPr>
          <p:cNvPr id="49" name="Rectangle 3122"/>
          <p:cNvSpPr>
            <a:spLocks noChangeArrowheads="1"/>
          </p:cNvSpPr>
          <p:nvPr/>
        </p:nvSpPr>
        <p:spPr bwMode="auto">
          <a:xfrm>
            <a:off x="6086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Date</a:t>
            </a:r>
          </a:p>
        </p:txBody>
      </p:sp>
      <p:sp>
        <p:nvSpPr>
          <p:cNvPr id="50" name="Rectangle 3123"/>
          <p:cNvSpPr>
            <a:spLocks noChangeArrowheads="1"/>
          </p:cNvSpPr>
          <p:nvPr/>
        </p:nvSpPr>
        <p:spPr bwMode="auto">
          <a:xfrm>
            <a:off x="4562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Qty</a:t>
            </a:r>
          </a:p>
        </p:txBody>
      </p:sp>
      <p:sp>
        <p:nvSpPr>
          <p:cNvPr id="51" name="Rectangle 3124"/>
          <p:cNvSpPr>
            <a:spLocks noChangeArrowheads="1"/>
          </p:cNvSpPr>
          <p:nvPr/>
        </p:nvSpPr>
        <p:spPr bwMode="auto">
          <a:xfrm>
            <a:off x="3038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Description</a:t>
            </a:r>
          </a:p>
        </p:txBody>
      </p:sp>
      <p:sp>
        <p:nvSpPr>
          <p:cNvPr id="52" name="Rectangle 3125"/>
          <p:cNvSpPr>
            <a:spLocks noChangeArrowheads="1"/>
          </p:cNvSpPr>
          <p:nvPr/>
        </p:nvSpPr>
        <p:spPr bwMode="auto">
          <a:xfrm>
            <a:off x="1514475" y="1668306"/>
            <a:ext cx="1524000" cy="365125"/>
          </a:xfrm>
          <a:prstGeom prst="rect">
            <a:avLst/>
          </a:prstGeom>
          <a:solidFill>
            <a:schemeClr val="accent1">
              <a:lumMod val="20000"/>
              <a:lumOff val="80000"/>
            </a:schemeClr>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tx1">
                    <a:lumMod val="75000"/>
                    <a:lumOff val="25000"/>
                  </a:schemeClr>
                </a:solidFill>
                <a:latin typeface="+mj-lt"/>
              </a:rPr>
              <a:t>Item</a:t>
            </a:r>
          </a:p>
        </p:txBody>
      </p:sp>
      <p:sp>
        <p:nvSpPr>
          <p:cNvPr id="53" name="Rectangle 3126"/>
          <p:cNvSpPr>
            <a:spLocks noChangeArrowheads="1"/>
          </p:cNvSpPr>
          <p:nvPr/>
        </p:nvSpPr>
        <p:spPr bwMode="auto">
          <a:xfrm>
            <a:off x="1514475" y="1303181"/>
            <a:ext cx="6096000" cy="365125"/>
          </a:xfrm>
          <a:prstGeom prst="rect">
            <a:avLst/>
          </a:prstGeom>
          <a:solidFill>
            <a:schemeClr val="accent1"/>
          </a:solidFill>
          <a:ln w="38100">
            <a:noFill/>
            <a:miter lim="800000"/>
            <a:headEnd/>
            <a:tailEnd/>
          </a:ln>
          <a:effectLst/>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54" name="Line 3127"/>
          <p:cNvSpPr>
            <a:spLocks noChangeShapeType="1"/>
          </p:cNvSpPr>
          <p:nvPr/>
        </p:nvSpPr>
        <p:spPr bwMode="auto">
          <a:xfrm>
            <a:off x="1514475" y="1303181"/>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55" name="Line 3128"/>
          <p:cNvSpPr>
            <a:spLocks noChangeShapeType="1"/>
          </p:cNvSpPr>
          <p:nvPr/>
        </p:nvSpPr>
        <p:spPr bwMode="auto">
          <a:xfrm>
            <a:off x="1514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56" name="Line 3129"/>
          <p:cNvSpPr>
            <a:spLocks noChangeShapeType="1"/>
          </p:cNvSpPr>
          <p:nvPr/>
        </p:nvSpPr>
        <p:spPr bwMode="auto">
          <a:xfrm>
            <a:off x="1514475" y="1303181"/>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7" name="Line 3130"/>
          <p:cNvSpPr>
            <a:spLocks noChangeShapeType="1"/>
          </p:cNvSpPr>
          <p:nvPr/>
        </p:nvSpPr>
        <p:spPr bwMode="auto">
          <a:xfrm>
            <a:off x="7610475" y="1303181"/>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8" name="Line 3131"/>
          <p:cNvSpPr>
            <a:spLocks noChangeShapeType="1"/>
          </p:cNvSpPr>
          <p:nvPr/>
        </p:nvSpPr>
        <p:spPr bwMode="auto">
          <a:xfrm>
            <a:off x="1514475" y="1668306"/>
            <a:ext cx="0" cy="365125"/>
          </a:xfrm>
          <a:prstGeom prst="line">
            <a:avLst/>
          </a:prstGeom>
          <a:noFill/>
          <a:ln w="28575" cap="sq">
            <a:noFill/>
            <a:round/>
            <a:headEnd/>
            <a:tailEnd type="triangle" w="med" len="med"/>
          </a:ln>
        </p:spPr>
        <p:txBody>
          <a:bodyPr/>
          <a:lstStyle/>
          <a:p>
            <a:endParaRPr lang="en-US" dirty="0">
              <a:latin typeface="+mj-lt"/>
            </a:endParaRPr>
          </a:p>
        </p:txBody>
      </p:sp>
      <p:sp>
        <p:nvSpPr>
          <p:cNvPr id="59" name="Line 3132"/>
          <p:cNvSpPr>
            <a:spLocks noChangeShapeType="1"/>
          </p:cNvSpPr>
          <p:nvPr/>
        </p:nvSpPr>
        <p:spPr bwMode="auto">
          <a:xfrm>
            <a:off x="7610475" y="1668306"/>
            <a:ext cx="0" cy="365125"/>
          </a:xfrm>
          <a:prstGeom prst="line">
            <a:avLst/>
          </a:prstGeom>
          <a:noFill/>
          <a:ln w="28575" cap="sq">
            <a:noFill/>
            <a:round/>
            <a:headEnd/>
            <a:tailEnd type="triangle" w="med" len="med"/>
          </a:ln>
        </p:spPr>
        <p:txBody>
          <a:bodyPr/>
          <a:lstStyle/>
          <a:p>
            <a:endParaRPr lang="en-US" dirty="0">
              <a:latin typeface="+mj-lt"/>
            </a:endParaRPr>
          </a:p>
        </p:txBody>
      </p:sp>
      <p:sp>
        <p:nvSpPr>
          <p:cNvPr id="60" name="Line 3133"/>
          <p:cNvSpPr>
            <a:spLocks noChangeShapeType="1"/>
          </p:cNvSpPr>
          <p:nvPr/>
        </p:nvSpPr>
        <p:spPr bwMode="auto">
          <a:xfrm>
            <a:off x="1514475" y="2033431"/>
            <a:ext cx="0" cy="488950"/>
          </a:xfrm>
          <a:prstGeom prst="line">
            <a:avLst/>
          </a:prstGeom>
          <a:noFill/>
          <a:ln w="28575" cap="sq">
            <a:noFill/>
            <a:round/>
            <a:headEnd/>
            <a:tailEnd type="triangle" w="med" len="med"/>
          </a:ln>
        </p:spPr>
        <p:txBody>
          <a:bodyPr/>
          <a:lstStyle/>
          <a:p>
            <a:endParaRPr lang="en-US" dirty="0">
              <a:latin typeface="+mj-lt"/>
            </a:endParaRPr>
          </a:p>
        </p:txBody>
      </p:sp>
      <p:sp>
        <p:nvSpPr>
          <p:cNvPr id="61" name="Line 3134"/>
          <p:cNvSpPr>
            <a:spLocks noChangeShapeType="1"/>
          </p:cNvSpPr>
          <p:nvPr/>
        </p:nvSpPr>
        <p:spPr bwMode="auto">
          <a:xfrm>
            <a:off x="7610475" y="2033431"/>
            <a:ext cx="0" cy="488950"/>
          </a:xfrm>
          <a:prstGeom prst="line">
            <a:avLst/>
          </a:prstGeom>
          <a:noFill/>
          <a:ln w="28575" cap="sq">
            <a:noFill/>
            <a:round/>
            <a:headEnd/>
            <a:tailEnd type="triangle" w="med" len="med"/>
          </a:ln>
        </p:spPr>
        <p:txBody>
          <a:bodyPr/>
          <a:lstStyle/>
          <a:p>
            <a:endParaRPr lang="en-US" dirty="0">
              <a:latin typeface="+mj-lt"/>
            </a:endParaRPr>
          </a:p>
        </p:txBody>
      </p:sp>
      <p:sp>
        <p:nvSpPr>
          <p:cNvPr id="62" name="Line 3135"/>
          <p:cNvSpPr>
            <a:spLocks noChangeShapeType="1"/>
          </p:cNvSpPr>
          <p:nvPr/>
        </p:nvSpPr>
        <p:spPr bwMode="auto">
          <a:xfrm>
            <a:off x="3038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3" name="Line 3136"/>
          <p:cNvSpPr>
            <a:spLocks noChangeShapeType="1"/>
          </p:cNvSpPr>
          <p:nvPr/>
        </p:nvSpPr>
        <p:spPr bwMode="auto">
          <a:xfrm>
            <a:off x="4562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4" name="Line 3137"/>
          <p:cNvSpPr>
            <a:spLocks noChangeShapeType="1"/>
          </p:cNvSpPr>
          <p:nvPr/>
        </p:nvSpPr>
        <p:spPr bwMode="auto">
          <a:xfrm>
            <a:off x="6086475" y="2522381"/>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65" name="Text Box 3141"/>
          <p:cNvSpPr txBox="1">
            <a:spLocks noChangeArrowheads="1"/>
          </p:cNvSpPr>
          <p:nvPr/>
        </p:nvSpPr>
        <p:spPr bwMode="auto">
          <a:xfrm>
            <a:off x="2390775" y="3443131"/>
            <a:ext cx="952500" cy="354013"/>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tIns="91440" bIns="91440">
            <a:spAutoFit/>
          </a:bodyPr>
          <a:lstStyle/>
          <a:p>
            <a:pPr algn="ctr">
              <a:defRPr/>
            </a:pPr>
            <a:r>
              <a:rPr lang="en-US" sz="1100" dirty="0">
                <a:solidFill>
                  <a:schemeClr val="bg1"/>
                </a:solidFill>
                <a:latin typeface="+mj-lt"/>
              </a:rPr>
              <a:t>Bill 01010</a:t>
            </a:r>
          </a:p>
        </p:txBody>
      </p:sp>
      <p:cxnSp>
        <p:nvCxnSpPr>
          <p:cNvPr id="66" name="AutoShape 3144"/>
          <p:cNvCxnSpPr>
            <a:cxnSpLocks noChangeShapeType="1"/>
            <a:stCxn id="63" idx="0"/>
            <a:endCxn id="65" idx="0"/>
          </p:cNvCxnSpPr>
          <p:nvPr/>
        </p:nvCxnSpPr>
        <p:spPr bwMode="auto">
          <a:xfrm rot="5400000">
            <a:off x="3254375" y="2135031"/>
            <a:ext cx="920750" cy="1695450"/>
          </a:xfrm>
          <a:prstGeom prst="bentConnector3">
            <a:avLst>
              <a:gd name="adj1" fmla="val 50000"/>
            </a:avLst>
          </a:prstGeom>
          <a:noFill/>
          <a:ln w="28575">
            <a:solidFill>
              <a:schemeClr val="tx1">
                <a:lumMod val="75000"/>
                <a:lumOff val="25000"/>
              </a:schemeClr>
            </a:solidFill>
            <a:miter lim="800000"/>
            <a:headEnd/>
            <a:tailEnd/>
          </a:ln>
        </p:spPr>
      </p:cxnSp>
      <p:sp>
        <p:nvSpPr>
          <p:cNvPr id="67" name="Rectangle 3145"/>
          <p:cNvSpPr>
            <a:spLocks noChangeArrowheads="1"/>
          </p:cNvSpPr>
          <p:nvPr/>
        </p:nvSpPr>
        <p:spPr bwMode="auto">
          <a:xfrm>
            <a:off x="2695575" y="4205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68" name="Rectangle 3146"/>
          <p:cNvSpPr>
            <a:spLocks noChangeArrowheads="1"/>
          </p:cNvSpPr>
          <p:nvPr/>
        </p:nvSpPr>
        <p:spPr bwMode="auto">
          <a:xfrm>
            <a:off x="17526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69" name="Rectangle 3147"/>
          <p:cNvSpPr>
            <a:spLocks noChangeArrowheads="1"/>
          </p:cNvSpPr>
          <p:nvPr/>
        </p:nvSpPr>
        <p:spPr bwMode="auto">
          <a:xfrm>
            <a:off x="23622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70" name="Rectangle 3148"/>
          <p:cNvSpPr>
            <a:spLocks noChangeArrowheads="1"/>
          </p:cNvSpPr>
          <p:nvPr/>
        </p:nvSpPr>
        <p:spPr bwMode="auto">
          <a:xfrm>
            <a:off x="29718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sp>
        <p:nvSpPr>
          <p:cNvPr id="71" name="Rectangle 3149"/>
          <p:cNvSpPr>
            <a:spLocks noChangeArrowheads="1"/>
          </p:cNvSpPr>
          <p:nvPr/>
        </p:nvSpPr>
        <p:spPr bwMode="auto">
          <a:xfrm>
            <a:off x="3581400" y="4967131"/>
            <a:ext cx="304800" cy="304800"/>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nchor="ctr"/>
          <a:lstStyle/>
          <a:p>
            <a:pPr>
              <a:defRPr/>
            </a:pPr>
            <a:endParaRPr lang="en-US" dirty="0">
              <a:latin typeface="+mj-lt"/>
            </a:endParaRPr>
          </a:p>
        </p:txBody>
      </p:sp>
      <p:cxnSp>
        <p:nvCxnSpPr>
          <p:cNvPr id="72" name="AutoShape 3150"/>
          <p:cNvCxnSpPr>
            <a:cxnSpLocks noChangeShapeType="1"/>
            <a:endCxn id="67" idx="0"/>
          </p:cNvCxnSpPr>
          <p:nvPr/>
        </p:nvCxnSpPr>
        <p:spPr bwMode="auto">
          <a:xfrm rot="5400000">
            <a:off x="2657475" y="4014631"/>
            <a:ext cx="381000" cy="0"/>
          </a:xfrm>
          <a:prstGeom prst="straightConnector1">
            <a:avLst/>
          </a:prstGeom>
          <a:noFill/>
          <a:ln w="28575">
            <a:solidFill>
              <a:schemeClr val="tx1">
                <a:lumMod val="75000"/>
                <a:lumOff val="25000"/>
              </a:schemeClr>
            </a:solidFill>
            <a:round/>
            <a:headEnd/>
            <a:tailEnd/>
          </a:ln>
        </p:spPr>
      </p:cxnSp>
      <p:cxnSp>
        <p:nvCxnSpPr>
          <p:cNvPr id="73" name="AutoShape 3151"/>
          <p:cNvCxnSpPr>
            <a:cxnSpLocks noChangeShapeType="1"/>
            <a:stCxn id="67" idx="2"/>
            <a:endCxn id="68" idx="0"/>
          </p:cNvCxnSpPr>
          <p:nvPr/>
        </p:nvCxnSpPr>
        <p:spPr bwMode="auto">
          <a:xfrm rot="5400000">
            <a:off x="2147888" y="4267043"/>
            <a:ext cx="457200" cy="942975"/>
          </a:xfrm>
          <a:prstGeom prst="bentConnector3">
            <a:avLst>
              <a:gd name="adj1" fmla="val 50000"/>
            </a:avLst>
          </a:prstGeom>
          <a:noFill/>
          <a:ln w="28575">
            <a:solidFill>
              <a:schemeClr val="tx1">
                <a:lumMod val="75000"/>
                <a:lumOff val="25000"/>
              </a:schemeClr>
            </a:solidFill>
            <a:miter lim="800000"/>
            <a:headEnd/>
            <a:tailEnd/>
          </a:ln>
        </p:spPr>
      </p:cxnSp>
      <p:cxnSp>
        <p:nvCxnSpPr>
          <p:cNvPr id="74" name="AutoShape 3152"/>
          <p:cNvCxnSpPr>
            <a:cxnSpLocks noChangeShapeType="1"/>
            <a:stCxn id="67" idx="2"/>
            <a:endCxn id="69" idx="0"/>
          </p:cNvCxnSpPr>
          <p:nvPr/>
        </p:nvCxnSpPr>
        <p:spPr bwMode="auto">
          <a:xfrm rot="5400000">
            <a:off x="2452688" y="4571843"/>
            <a:ext cx="457200" cy="333375"/>
          </a:xfrm>
          <a:prstGeom prst="bentConnector3">
            <a:avLst>
              <a:gd name="adj1" fmla="val 50000"/>
            </a:avLst>
          </a:prstGeom>
          <a:noFill/>
          <a:ln w="28575">
            <a:solidFill>
              <a:schemeClr val="tx1">
                <a:lumMod val="75000"/>
                <a:lumOff val="25000"/>
              </a:schemeClr>
            </a:solidFill>
            <a:miter lim="800000"/>
            <a:headEnd/>
            <a:tailEnd/>
          </a:ln>
        </p:spPr>
      </p:cxnSp>
      <p:cxnSp>
        <p:nvCxnSpPr>
          <p:cNvPr id="75" name="AutoShape 3153"/>
          <p:cNvCxnSpPr>
            <a:cxnSpLocks noChangeShapeType="1"/>
            <a:stCxn id="67" idx="2"/>
            <a:endCxn id="70" idx="0"/>
          </p:cNvCxnSpPr>
          <p:nvPr/>
        </p:nvCxnSpPr>
        <p:spPr bwMode="auto">
          <a:xfrm rot="16200000" flipH="1">
            <a:off x="2757488" y="4600418"/>
            <a:ext cx="457200" cy="276225"/>
          </a:xfrm>
          <a:prstGeom prst="bentConnector3">
            <a:avLst>
              <a:gd name="adj1" fmla="val 50000"/>
            </a:avLst>
          </a:prstGeom>
          <a:noFill/>
          <a:ln w="28575">
            <a:solidFill>
              <a:schemeClr val="tx1">
                <a:lumMod val="75000"/>
                <a:lumOff val="25000"/>
              </a:schemeClr>
            </a:solidFill>
            <a:miter lim="800000"/>
            <a:headEnd/>
            <a:tailEnd/>
          </a:ln>
        </p:spPr>
      </p:cxnSp>
      <p:cxnSp>
        <p:nvCxnSpPr>
          <p:cNvPr id="76" name="AutoShape 3154"/>
          <p:cNvCxnSpPr>
            <a:cxnSpLocks noChangeShapeType="1"/>
            <a:stCxn id="67" idx="2"/>
            <a:endCxn id="71" idx="0"/>
          </p:cNvCxnSpPr>
          <p:nvPr/>
        </p:nvCxnSpPr>
        <p:spPr bwMode="auto">
          <a:xfrm rot="16200000" flipH="1">
            <a:off x="3062288" y="4295618"/>
            <a:ext cx="457200" cy="885825"/>
          </a:xfrm>
          <a:prstGeom prst="bentConnector3">
            <a:avLst>
              <a:gd name="adj1" fmla="val 50000"/>
            </a:avLst>
          </a:prstGeom>
          <a:noFill/>
          <a:ln w="28575">
            <a:solidFill>
              <a:schemeClr val="tx1">
                <a:lumMod val="75000"/>
                <a:lumOff val="25000"/>
              </a:schemeClr>
            </a:solidFill>
            <a:miter lim="800000"/>
            <a:headEnd/>
            <a:tailEnd/>
          </a:ln>
        </p:spPr>
      </p:cxnSp>
      <p:sp>
        <p:nvSpPr>
          <p:cNvPr id="77" name="Text Box 3155"/>
          <p:cNvSpPr txBox="1">
            <a:spLocks noChangeArrowheads="1"/>
          </p:cNvSpPr>
          <p:nvPr/>
        </p:nvSpPr>
        <p:spPr bwMode="auto">
          <a:xfrm>
            <a:off x="5546725" y="3519331"/>
            <a:ext cx="1730768" cy="2286000"/>
          </a:xfrm>
          <a:prstGeom prst="rect">
            <a:avLst/>
          </a:prstGeom>
          <a:solidFill>
            <a:schemeClr val="bg1">
              <a:lumMod val="85000"/>
            </a:schemeClr>
          </a:solidFill>
          <a:ln w="9525" algn="ctr">
            <a:noFill/>
            <a:miter lim="800000"/>
            <a:headEnd/>
            <a:tailEnd/>
          </a:ln>
          <a:effectLst>
            <a:outerShdw blurRad="50800" dist="38100" dir="5400000" algn="t" rotWithShape="0">
              <a:prstClr val="black">
                <a:alpha val="40000"/>
              </a:prstClr>
            </a:outerShdw>
          </a:effectLst>
        </p:spPr>
        <p:txBody>
          <a:bodyPr tIns="91440" bIns="91440"/>
          <a:lstStyle/>
          <a:p>
            <a:pPr>
              <a:defRPr/>
            </a:pPr>
            <a:r>
              <a:rPr lang="en-US" sz="1600" dirty="0">
                <a:latin typeface="+mj-lt"/>
              </a:rPr>
              <a:t>Routing 01010</a:t>
            </a:r>
          </a:p>
        </p:txBody>
      </p:sp>
      <p:cxnSp>
        <p:nvCxnSpPr>
          <p:cNvPr id="78" name="AutoShape 3156"/>
          <p:cNvCxnSpPr>
            <a:cxnSpLocks noChangeShapeType="1"/>
          </p:cNvCxnSpPr>
          <p:nvPr/>
        </p:nvCxnSpPr>
        <p:spPr bwMode="auto">
          <a:xfrm rot="5400000" flipV="1">
            <a:off x="4945063" y="2149318"/>
            <a:ext cx="996950" cy="1762125"/>
          </a:xfrm>
          <a:prstGeom prst="bentConnector4">
            <a:avLst>
              <a:gd name="adj1" fmla="val 68468"/>
              <a:gd name="adj2" fmla="val 98375"/>
            </a:avLst>
          </a:prstGeom>
          <a:noFill/>
          <a:ln w="28575">
            <a:solidFill>
              <a:schemeClr val="tx1">
                <a:lumMod val="75000"/>
                <a:lumOff val="25000"/>
              </a:schemeClr>
            </a:solidFill>
            <a:miter lim="800000"/>
            <a:headEnd/>
            <a:tailEnd/>
          </a:ln>
        </p:spPr>
      </p:cxnSp>
      <p:sp>
        <p:nvSpPr>
          <p:cNvPr id="79" name="Text Box 3157"/>
          <p:cNvSpPr txBox="1">
            <a:spLocks noChangeArrowheads="1"/>
          </p:cNvSpPr>
          <p:nvPr/>
        </p:nvSpPr>
        <p:spPr bwMode="auto">
          <a:xfrm>
            <a:off x="5799138" y="3924144"/>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10</a:t>
            </a:r>
          </a:p>
        </p:txBody>
      </p:sp>
      <p:sp>
        <p:nvSpPr>
          <p:cNvPr id="80" name="Text Box 3158"/>
          <p:cNvSpPr txBox="1">
            <a:spLocks noChangeArrowheads="1"/>
          </p:cNvSpPr>
          <p:nvPr/>
        </p:nvSpPr>
        <p:spPr bwMode="auto">
          <a:xfrm>
            <a:off x="5800725" y="4586131"/>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20</a:t>
            </a:r>
          </a:p>
        </p:txBody>
      </p:sp>
      <p:sp>
        <p:nvSpPr>
          <p:cNvPr id="81" name="Text Box 3159"/>
          <p:cNvSpPr txBox="1">
            <a:spLocks noChangeArrowheads="1"/>
          </p:cNvSpPr>
          <p:nvPr/>
        </p:nvSpPr>
        <p:spPr bwMode="auto">
          <a:xfrm>
            <a:off x="5800725" y="5267169"/>
            <a:ext cx="1154483" cy="369332"/>
          </a:xfrm>
          <a:prstGeom prst="rect">
            <a:avLst/>
          </a:prstGeom>
          <a:solidFill>
            <a:schemeClr val="accent1"/>
          </a:solidFill>
          <a:ln w="9525" algn="ctr">
            <a:noFill/>
            <a:miter lim="800000"/>
            <a:headEnd/>
            <a:tailEnd/>
          </a:ln>
          <a:effectLst>
            <a:outerShdw blurRad="50800" dist="38100" dir="5400000" algn="t" rotWithShape="0">
              <a:prstClr val="black">
                <a:alpha val="40000"/>
              </a:prstClr>
            </a:outerShdw>
          </a:effectLst>
        </p:spPr>
        <p:txBody>
          <a:bodyPr wrap="none" tIns="91440" bIns="91440">
            <a:spAutoFit/>
          </a:bodyPr>
          <a:lstStyle/>
          <a:p>
            <a:pPr>
              <a:defRPr/>
            </a:pPr>
            <a:r>
              <a:rPr lang="en-US" sz="1200" dirty="0">
                <a:solidFill>
                  <a:schemeClr val="bg1"/>
                </a:solidFill>
                <a:latin typeface="+mj-lt"/>
              </a:rPr>
              <a:t>Operation 30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smtClean="0"/>
              <a:t>Work Order Life Cycle</a:t>
            </a:r>
            <a:endParaRPr lang="en-US" dirty="0"/>
          </a:p>
        </p:txBody>
      </p:sp>
      <p:graphicFrame>
        <p:nvGraphicFramePr>
          <p:cNvPr id="22" name="Diagram 21"/>
          <p:cNvGraphicFramePr/>
          <p:nvPr/>
        </p:nvGraphicFramePr>
        <p:xfrm>
          <a:off x="497711" y="960699"/>
          <a:ext cx="8322198" cy="51854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Group 28"/>
          <p:cNvGrpSpPr/>
          <p:nvPr/>
        </p:nvGrpSpPr>
        <p:grpSpPr>
          <a:xfrm>
            <a:off x="6803084" y="5497286"/>
            <a:ext cx="2047240" cy="646942"/>
            <a:chOff x="6868160" y="5448300"/>
            <a:chExt cx="2047240" cy="861060"/>
          </a:xfrm>
        </p:grpSpPr>
        <p:sp>
          <p:nvSpPr>
            <p:cNvPr id="30" name="TextBox 29"/>
            <p:cNvSpPr txBox="1"/>
            <p:nvPr/>
          </p:nvSpPr>
          <p:spPr>
            <a:xfrm>
              <a:off x="7524750" y="5448300"/>
              <a:ext cx="1390650" cy="646331"/>
            </a:xfrm>
            <a:prstGeom prst="rect">
              <a:avLst/>
            </a:prstGeom>
            <a:noFill/>
          </p:spPr>
          <p:txBody>
            <a:bodyPr wrap="square" rtlCol="0">
              <a:spAutoFit/>
            </a:bodyPr>
            <a:lstStyle/>
            <a:p>
              <a:endParaRPr lang="en-US" sz="1200" b="0" dirty="0" smtClean="0">
                <a:latin typeface="Arial" pitchFamily="34" charset="0"/>
                <a:cs typeface="Arial" pitchFamily="34" charset="0"/>
              </a:endParaRPr>
            </a:p>
            <a:p>
              <a:endParaRPr lang="en-US" sz="1200" b="0" dirty="0" smtClean="0">
                <a:latin typeface="Arial" pitchFamily="34" charset="0"/>
                <a:cs typeface="Arial" pitchFamily="34" charset="0"/>
              </a:endParaRPr>
            </a:p>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1" name="Rounded Rectangle 30"/>
            <p:cNvSpPr/>
            <p:nvPr/>
          </p:nvSpPr>
          <p:spPr>
            <a:xfrm>
              <a:off x="6868160" y="5839491"/>
              <a:ext cx="531400" cy="469869"/>
            </a:xfrm>
            <a:prstGeom prst="roundRect">
              <a:avLst/>
            </a:prstGeom>
            <a:solidFill>
              <a:schemeClr val="accent1">
                <a:lumMod val="60000"/>
                <a:lumOff val="40000"/>
              </a:schemeClr>
            </a:solidFill>
            <a:ln w="15875">
              <a:solidFill>
                <a:schemeClr val="accent1">
                  <a:lumMod val="75000"/>
                </a:schemeClr>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3"/>
          <p:cNvSpPr>
            <a:spLocks noGrp="1" noChangeArrowheads="1"/>
          </p:cNvSpPr>
          <p:nvPr>
            <p:ph idx="1"/>
          </p:nvPr>
        </p:nvSpPr>
        <p:spPr/>
        <p:txBody>
          <a:bodyPr/>
          <a:lstStyle/>
          <a:p>
            <a:pPr eaLnBrk="1" hangingPunct="1"/>
            <a:r>
              <a:rPr lang="en-US" sz="2400" dirty="0" smtClean="0"/>
              <a:t>Inventory can only be issued or received against a released work order</a:t>
            </a:r>
          </a:p>
          <a:p>
            <a:pPr eaLnBrk="1" hangingPunct="1">
              <a:spcBef>
                <a:spcPts val="1200"/>
              </a:spcBef>
            </a:pPr>
            <a:r>
              <a:rPr lang="en-US" sz="2400" dirty="0" smtClean="0"/>
              <a:t>You can release orders:</a:t>
            </a:r>
          </a:p>
          <a:p>
            <a:pPr lvl="1" eaLnBrk="1" hangingPunct="1"/>
            <a:r>
              <a:rPr lang="en-US" sz="2000" dirty="0" smtClean="0"/>
              <a:t>One at a time using Work Order Release/Print </a:t>
            </a:r>
          </a:p>
          <a:p>
            <a:pPr lvl="1" eaLnBrk="1" hangingPunct="1"/>
            <a:r>
              <a:rPr lang="en-US" sz="2000" dirty="0" smtClean="0"/>
              <a:t>At the same time using Multiple Work Order Release/Print </a:t>
            </a:r>
          </a:p>
          <a:p>
            <a:pPr lvl="1" eaLnBrk="1" hangingPunct="1"/>
            <a:r>
              <a:rPr lang="en-US" sz="2000" dirty="0" smtClean="0"/>
              <a:t>In Work Order Maintenance by changing the status to Released</a:t>
            </a:r>
          </a:p>
          <a:p>
            <a:pPr eaLnBrk="1" hangingPunct="1">
              <a:spcBef>
                <a:spcPts val="1200"/>
              </a:spcBef>
            </a:pPr>
            <a:r>
              <a:rPr lang="en-US" sz="2400" dirty="0" smtClean="0"/>
              <a:t>Releasing a work order has the following effects:</a:t>
            </a:r>
          </a:p>
          <a:p>
            <a:pPr lvl="1" eaLnBrk="1" hangingPunct="1"/>
            <a:r>
              <a:rPr lang="en-US" sz="2000" dirty="0" smtClean="0"/>
              <a:t>Items not previously allocated are detail allocated</a:t>
            </a:r>
          </a:p>
          <a:p>
            <a:pPr lvl="1" eaLnBrk="1" hangingPunct="1"/>
            <a:r>
              <a:rPr lang="en-US" sz="2000" dirty="0" smtClean="0"/>
              <a:t>Picklist is printed</a:t>
            </a:r>
          </a:p>
          <a:p>
            <a:pPr lvl="1" eaLnBrk="1" hangingPunct="1"/>
            <a:r>
              <a:rPr lang="en-US" sz="2000" dirty="0" smtClean="0"/>
              <a:t>First operation is moved to queue status (if Move First Op is  Yes)</a:t>
            </a:r>
          </a:p>
        </p:txBody>
      </p:sp>
      <p:sp>
        <p:nvSpPr>
          <p:cNvPr id="67586" name="Rectangle 2"/>
          <p:cNvSpPr>
            <a:spLocks noGrp="1" noChangeArrowheads="1"/>
          </p:cNvSpPr>
          <p:nvPr>
            <p:ph type="title"/>
          </p:nvPr>
        </p:nvSpPr>
        <p:spPr/>
        <p:txBody>
          <a:bodyPr/>
          <a:lstStyle/>
          <a:p>
            <a:pPr eaLnBrk="1" hangingPunct="1"/>
            <a:r>
              <a:rPr lang="en-US" dirty="0" smtClean="0"/>
              <a:t>Work Order Release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Components Issue</a:t>
            </a:r>
            <a:endParaRPr lang="en-US" dirty="0"/>
          </a:p>
        </p:txBody>
      </p:sp>
      <p:sp>
        <p:nvSpPr>
          <p:cNvPr id="25" name="Content Placeholder 24"/>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None/>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26" name="Rectangle 3"/>
          <p:cNvSpPr>
            <a:spLocks noChangeArrowheads="1"/>
          </p:cNvSpPr>
          <p:nvPr/>
        </p:nvSpPr>
        <p:spPr bwMode="auto">
          <a:xfrm>
            <a:off x="180779" y="1468477"/>
            <a:ext cx="7683500" cy="1785938"/>
          </a:xfrm>
          <a:prstGeom prst="rect">
            <a:avLst/>
          </a:prstGeom>
          <a:solidFill>
            <a:schemeClr val="bg1">
              <a:lumMod val="95000"/>
            </a:schemeClr>
          </a:solidFill>
          <a:ln w="508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sz="1400" dirty="0">
              <a:latin typeface="+mj-lt"/>
            </a:endParaRPr>
          </a:p>
        </p:txBody>
      </p:sp>
      <p:sp>
        <p:nvSpPr>
          <p:cNvPr id="27" name="Rectangle 4"/>
          <p:cNvSpPr>
            <a:spLocks noChangeArrowheads="1"/>
          </p:cNvSpPr>
          <p:nvPr/>
        </p:nvSpPr>
        <p:spPr bwMode="auto">
          <a:xfrm>
            <a:off x="180779" y="3810040"/>
            <a:ext cx="7581900" cy="1765300"/>
          </a:xfrm>
          <a:prstGeom prst="rect">
            <a:avLst/>
          </a:prstGeom>
          <a:solidFill>
            <a:schemeClr val="bg1">
              <a:lumMod val="95000"/>
            </a:schemeClr>
          </a:solidFill>
          <a:ln w="50800">
            <a:noFill/>
            <a:miter lim="800000"/>
            <a:headEnd/>
            <a:tailEnd/>
          </a:ln>
          <a:effectLst>
            <a:outerShdw blurRad="50800" dist="38100" dir="5400000" algn="t" rotWithShape="0">
              <a:prstClr val="black">
                <a:alpha val="40000"/>
              </a:prstClr>
            </a:outerShdw>
          </a:effectLst>
        </p:spPr>
        <p:txBody>
          <a:bodyPr wrap="none" anchor="ctr"/>
          <a:lstStyle/>
          <a:p>
            <a:pPr>
              <a:defRPr/>
            </a:pPr>
            <a:endParaRPr lang="en-US" sz="1400" dirty="0">
              <a:latin typeface="+mj-lt"/>
            </a:endParaRPr>
          </a:p>
        </p:txBody>
      </p:sp>
      <p:sp>
        <p:nvSpPr>
          <p:cNvPr id="28" name="AutoShape 5"/>
          <p:cNvSpPr>
            <a:spLocks noChangeArrowheads="1"/>
          </p:cNvSpPr>
          <p:nvPr/>
        </p:nvSpPr>
        <p:spPr bwMode="auto">
          <a:xfrm rot="16200000">
            <a:off x="8148442" y="4062452"/>
            <a:ext cx="354012" cy="465138"/>
          </a:xfrm>
          <a:prstGeom prst="rightArrow">
            <a:avLst>
              <a:gd name="adj1" fmla="val 75000"/>
              <a:gd name="adj2" fmla="val 50005"/>
            </a:avLst>
          </a:prstGeom>
          <a:solidFill>
            <a:schemeClr val="accent4"/>
          </a:solidFill>
          <a:ln w="12700">
            <a:solidFill>
              <a:schemeClr val="accent4"/>
            </a:solidFill>
            <a:miter lim="800000"/>
            <a:headEnd/>
            <a:tailEnd/>
          </a:ln>
          <a:effectLst>
            <a:outerShdw dist="71842" dir="2700000" algn="ctr" rotWithShape="0">
              <a:schemeClr val="bg2"/>
            </a:outerShdw>
          </a:effectLst>
        </p:spPr>
        <p:txBody>
          <a:bodyPr wrap="none" anchor="ctr"/>
          <a:lstStyle/>
          <a:p>
            <a:pPr>
              <a:defRPr/>
            </a:pPr>
            <a:endParaRPr lang="en-US" sz="1400" dirty="0">
              <a:latin typeface="+mj-lt"/>
            </a:endParaRPr>
          </a:p>
        </p:txBody>
      </p:sp>
      <p:sp>
        <p:nvSpPr>
          <p:cNvPr id="29" name="AutoShape 6"/>
          <p:cNvSpPr>
            <a:spLocks noChangeArrowheads="1"/>
          </p:cNvSpPr>
          <p:nvPr/>
        </p:nvSpPr>
        <p:spPr bwMode="auto">
          <a:xfrm>
            <a:off x="7611867" y="2006640"/>
            <a:ext cx="357187"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0" name="AutoShape 7"/>
          <p:cNvSpPr>
            <a:spLocks noChangeArrowheads="1"/>
          </p:cNvSpPr>
          <p:nvPr/>
        </p:nvSpPr>
        <p:spPr bwMode="auto">
          <a:xfrm>
            <a:off x="1730179" y="2005052"/>
            <a:ext cx="355600" cy="465138"/>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1" name="AutoShape 8"/>
          <p:cNvSpPr>
            <a:spLocks noChangeArrowheads="1"/>
          </p:cNvSpPr>
          <p:nvPr/>
        </p:nvSpPr>
        <p:spPr bwMode="auto">
          <a:xfrm rot="16200000" flipH="1">
            <a:off x="8150030" y="2303502"/>
            <a:ext cx="355600" cy="460375"/>
          </a:xfrm>
          <a:prstGeom prst="rightArrow">
            <a:avLst>
              <a:gd name="adj1" fmla="val 75000"/>
              <a:gd name="adj2" fmla="val 50005"/>
            </a:avLst>
          </a:prstGeom>
          <a:solidFill>
            <a:schemeClr val="accent4"/>
          </a:solidFill>
          <a:ln w="12700">
            <a:solidFill>
              <a:schemeClr val="accent4"/>
            </a:solidFill>
            <a:miter lim="800000"/>
            <a:headEnd/>
            <a:tailEnd/>
          </a:ln>
          <a:effectLst>
            <a:outerShdw dist="71842" dir="2700000" algn="ctr" rotWithShape="0">
              <a:schemeClr val="bg2"/>
            </a:outerShdw>
          </a:effectLst>
        </p:spPr>
        <p:txBody>
          <a:bodyPr wrap="none" anchor="ctr"/>
          <a:lstStyle/>
          <a:p>
            <a:pPr>
              <a:defRPr/>
            </a:pPr>
            <a:endParaRPr lang="en-US" sz="1400" dirty="0">
              <a:latin typeface="+mj-lt"/>
            </a:endParaRPr>
          </a:p>
        </p:txBody>
      </p:sp>
      <p:sp>
        <p:nvSpPr>
          <p:cNvPr id="32" name="AutoShape 9"/>
          <p:cNvSpPr>
            <a:spLocks noChangeArrowheads="1"/>
          </p:cNvSpPr>
          <p:nvPr/>
        </p:nvSpPr>
        <p:spPr bwMode="auto">
          <a:xfrm>
            <a:off x="5619554" y="2012990"/>
            <a:ext cx="355600"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3" name="AutoShape 10"/>
          <p:cNvSpPr>
            <a:spLocks noChangeArrowheads="1"/>
          </p:cNvSpPr>
          <p:nvPr/>
        </p:nvSpPr>
        <p:spPr bwMode="auto">
          <a:xfrm>
            <a:off x="3649467" y="2006640"/>
            <a:ext cx="355600"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4" name="AutoShape 11"/>
          <p:cNvSpPr>
            <a:spLocks noChangeArrowheads="1"/>
          </p:cNvSpPr>
          <p:nvPr/>
        </p:nvSpPr>
        <p:spPr bwMode="auto">
          <a:xfrm>
            <a:off x="2055617" y="4613315"/>
            <a:ext cx="355600"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35" name="Rectangle 12"/>
          <p:cNvSpPr>
            <a:spLocks noChangeArrowheads="1"/>
          </p:cNvSpPr>
          <p:nvPr/>
        </p:nvSpPr>
        <p:spPr bwMode="auto">
          <a:xfrm>
            <a:off x="2246117" y="1709777"/>
            <a:ext cx="1250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Issue</a:t>
            </a:r>
          </a:p>
          <a:p>
            <a:pPr algn="ctr" defTabSz="977900" eaLnBrk="0" hangingPunct="0">
              <a:defRPr/>
            </a:pPr>
            <a:r>
              <a:rPr lang="en-US" sz="1400" dirty="0">
                <a:solidFill>
                  <a:schemeClr val="bg1"/>
                </a:solidFill>
                <a:latin typeface="+mj-lt"/>
              </a:rPr>
              <a:t>Components</a:t>
            </a:r>
          </a:p>
        </p:txBody>
      </p:sp>
      <p:sp>
        <p:nvSpPr>
          <p:cNvPr id="36" name="Rectangle 13"/>
          <p:cNvSpPr>
            <a:spLocks noChangeArrowheads="1"/>
          </p:cNvSpPr>
          <p:nvPr/>
        </p:nvSpPr>
        <p:spPr bwMode="auto">
          <a:xfrm>
            <a:off x="6110092" y="1714540"/>
            <a:ext cx="1250950" cy="1055687"/>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Receive</a:t>
            </a:r>
          </a:p>
          <a:p>
            <a:pPr algn="ctr" defTabSz="977900" eaLnBrk="0" hangingPunct="0">
              <a:defRPr/>
            </a:pPr>
            <a:r>
              <a:rPr lang="en-US" sz="1400" dirty="0">
                <a:solidFill>
                  <a:schemeClr val="bg1"/>
                </a:solidFill>
                <a:latin typeface="+mj-lt"/>
              </a:rPr>
              <a:t>Work Order</a:t>
            </a:r>
          </a:p>
        </p:txBody>
      </p:sp>
      <p:sp>
        <p:nvSpPr>
          <p:cNvPr id="37" name="Rectangle 14"/>
          <p:cNvSpPr>
            <a:spLocks noChangeArrowheads="1"/>
          </p:cNvSpPr>
          <p:nvPr/>
        </p:nvSpPr>
        <p:spPr bwMode="auto">
          <a:xfrm>
            <a:off x="7697592" y="2898815"/>
            <a:ext cx="1250950" cy="1055687"/>
          </a:xfrm>
          <a:prstGeom prst="rect">
            <a:avLst/>
          </a:prstGeom>
          <a:solidFill>
            <a:schemeClr val="accent2"/>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latin typeface="+mj-lt"/>
              </a:rPr>
              <a:t>Inventory</a:t>
            </a:r>
          </a:p>
        </p:txBody>
      </p:sp>
      <p:sp>
        <p:nvSpPr>
          <p:cNvPr id="38" name="Rectangle 15"/>
          <p:cNvSpPr>
            <a:spLocks noChangeArrowheads="1"/>
          </p:cNvSpPr>
          <p:nvPr/>
        </p:nvSpPr>
        <p:spPr bwMode="auto">
          <a:xfrm>
            <a:off x="272854" y="1716127"/>
            <a:ext cx="1250950" cy="10572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Release/</a:t>
            </a:r>
          </a:p>
          <a:p>
            <a:pPr algn="ctr" defTabSz="977900" eaLnBrk="0" hangingPunct="0">
              <a:defRPr/>
            </a:pPr>
            <a:r>
              <a:rPr lang="en-US" sz="1400" dirty="0">
                <a:solidFill>
                  <a:schemeClr val="bg1"/>
                </a:solidFill>
                <a:latin typeface="+mj-lt"/>
              </a:rPr>
              <a:t>Print</a:t>
            </a:r>
          </a:p>
          <a:p>
            <a:pPr algn="ctr" defTabSz="977900" eaLnBrk="0" hangingPunct="0">
              <a:defRPr/>
            </a:pPr>
            <a:r>
              <a:rPr lang="en-US" sz="1400" dirty="0">
                <a:solidFill>
                  <a:schemeClr val="bg1"/>
                </a:solidFill>
                <a:latin typeface="+mj-lt"/>
              </a:rPr>
              <a:t>Work Order</a:t>
            </a:r>
          </a:p>
        </p:txBody>
      </p:sp>
      <p:sp>
        <p:nvSpPr>
          <p:cNvPr id="39" name="Rectangle 16"/>
          <p:cNvSpPr>
            <a:spLocks noChangeArrowheads="1"/>
          </p:cNvSpPr>
          <p:nvPr/>
        </p:nvSpPr>
        <p:spPr bwMode="auto">
          <a:xfrm>
            <a:off x="4122542" y="1714540"/>
            <a:ext cx="1377950" cy="1055687"/>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Shop Floor</a:t>
            </a:r>
          </a:p>
          <a:p>
            <a:pPr algn="ctr" defTabSz="977900" eaLnBrk="0" hangingPunct="0">
              <a:defRPr/>
            </a:pPr>
            <a:r>
              <a:rPr lang="en-US" sz="1400" dirty="0">
                <a:solidFill>
                  <a:schemeClr val="bg1"/>
                </a:solidFill>
                <a:latin typeface="+mj-lt"/>
              </a:rPr>
              <a:t>Transactions</a:t>
            </a:r>
          </a:p>
        </p:txBody>
      </p:sp>
      <p:sp>
        <p:nvSpPr>
          <p:cNvPr id="40" name="Rectangle 17"/>
          <p:cNvSpPr>
            <a:spLocks noChangeArrowheads="1"/>
          </p:cNvSpPr>
          <p:nvPr/>
        </p:nvSpPr>
        <p:spPr bwMode="auto">
          <a:xfrm>
            <a:off x="5740204" y="4314865"/>
            <a:ext cx="1250950" cy="1057275"/>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Receive</a:t>
            </a:r>
          </a:p>
          <a:p>
            <a:pPr algn="ctr" defTabSz="977900" eaLnBrk="0" hangingPunct="0">
              <a:defRPr/>
            </a:pPr>
            <a:r>
              <a:rPr lang="en-US" sz="1400" dirty="0">
                <a:solidFill>
                  <a:schemeClr val="bg1"/>
                </a:solidFill>
                <a:latin typeface="+mj-lt"/>
              </a:rPr>
              <a:t>Work Order/</a:t>
            </a:r>
          </a:p>
          <a:p>
            <a:pPr algn="ctr" defTabSz="977900" eaLnBrk="0" hangingPunct="0">
              <a:defRPr/>
            </a:pPr>
            <a:r>
              <a:rPr lang="en-US" sz="1400" dirty="0">
                <a:solidFill>
                  <a:schemeClr val="bg1"/>
                </a:solidFill>
                <a:latin typeface="+mj-lt"/>
              </a:rPr>
              <a:t>Backflush</a:t>
            </a:r>
          </a:p>
          <a:p>
            <a:pPr algn="ctr" defTabSz="977900" eaLnBrk="0" hangingPunct="0">
              <a:defRPr/>
            </a:pPr>
            <a:r>
              <a:rPr lang="en-US" sz="1400" dirty="0">
                <a:solidFill>
                  <a:schemeClr val="bg1"/>
                </a:solidFill>
                <a:latin typeface="+mj-lt"/>
              </a:rPr>
              <a:t>Components</a:t>
            </a:r>
          </a:p>
        </p:txBody>
      </p:sp>
      <p:sp>
        <p:nvSpPr>
          <p:cNvPr id="41" name="Rectangle 18"/>
          <p:cNvSpPr>
            <a:spLocks noChangeArrowheads="1"/>
          </p:cNvSpPr>
          <p:nvPr/>
        </p:nvSpPr>
        <p:spPr bwMode="auto">
          <a:xfrm>
            <a:off x="422079" y="4319627"/>
            <a:ext cx="1250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Release/</a:t>
            </a:r>
          </a:p>
          <a:p>
            <a:pPr algn="ctr" defTabSz="977900" eaLnBrk="0" hangingPunct="0">
              <a:defRPr/>
            </a:pPr>
            <a:r>
              <a:rPr lang="en-US" sz="1400" dirty="0">
                <a:solidFill>
                  <a:schemeClr val="bg1"/>
                </a:solidFill>
                <a:latin typeface="+mj-lt"/>
              </a:rPr>
              <a:t>Print</a:t>
            </a:r>
          </a:p>
          <a:p>
            <a:pPr algn="ctr" defTabSz="977900" eaLnBrk="0" hangingPunct="0">
              <a:defRPr/>
            </a:pPr>
            <a:r>
              <a:rPr lang="en-US" sz="1400" dirty="0">
                <a:solidFill>
                  <a:schemeClr val="bg1"/>
                </a:solidFill>
                <a:latin typeface="+mj-lt"/>
              </a:rPr>
              <a:t>Work Order</a:t>
            </a:r>
          </a:p>
        </p:txBody>
      </p:sp>
      <p:sp>
        <p:nvSpPr>
          <p:cNvPr id="42" name="Rectangle 19"/>
          <p:cNvSpPr>
            <a:spLocks noChangeArrowheads="1"/>
          </p:cNvSpPr>
          <p:nvPr/>
        </p:nvSpPr>
        <p:spPr bwMode="auto">
          <a:xfrm>
            <a:off x="2887467" y="4313277"/>
            <a:ext cx="1377950" cy="1055688"/>
          </a:xfrm>
          <a:prstGeom prst="rect">
            <a:avLst/>
          </a:prstGeom>
          <a:solidFill>
            <a:schemeClr val="accent1"/>
          </a:solidFill>
          <a:ln w="12700">
            <a:noFill/>
            <a:miter lim="800000"/>
            <a:headEnd/>
            <a:tailEnd/>
          </a:ln>
          <a:effectLst>
            <a:outerShdw blurRad="50800" dist="38100" dir="5400000" algn="t" rotWithShape="0">
              <a:prstClr val="black">
                <a:alpha val="40000"/>
              </a:prstClr>
            </a:outerShdw>
          </a:effectLst>
        </p:spPr>
        <p:txBody>
          <a:bodyPr wrap="none" lIns="95250" tIns="47625" rIns="95250" bIns="47625" anchor="ctr"/>
          <a:lstStyle/>
          <a:p>
            <a:pPr algn="ctr" defTabSz="977900" eaLnBrk="0" hangingPunct="0">
              <a:defRPr/>
            </a:pPr>
            <a:r>
              <a:rPr lang="en-US" sz="1400" dirty="0">
                <a:solidFill>
                  <a:schemeClr val="bg1"/>
                </a:solidFill>
                <a:latin typeface="+mj-lt"/>
              </a:rPr>
              <a:t>Shop Floor</a:t>
            </a:r>
          </a:p>
          <a:p>
            <a:pPr algn="ctr" defTabSz="977900" eaLnBrk="0" hangingPunct="0">
              <a:defRPr/>
            </a:pPr>
            <a:r>
              <a:rPr lang="en-US" sz="1400" dirty="0">
                <a:solidFill>
                  <a:schemeClr val="bg1"/>
                </a:solidFill>
                <a:latin typeface="+mj-lt"/>
              </a:rPr>
              <a:t>Transactions</a:t>
            </a:r>
          </a:p>
        </p:txBody>
      </p:sp>
      <p:sp>
        <p:nvSpPr>
          <p:cNvPr id="43" name="AutoShape 20"/>
          <p:cNvSpPr>
            <a:spLocks noChangeArrowheads="1"/>
          </p:cNvSpPr>
          <p:nvPr/>
        </p:nvSpPr>
        <p:spPr bwMode="auto">
          <a:xfrm>
            <a:off x="4808342" y="4616490"/>
            <a:ext cx="357187" cy="466725"/>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44" name="AutoShape 21"/>
          <p:cNvSpPr>
            <a:spLocks noChangeArrowheads="1"/>
          </p:cNvSpPr>
          <p:nvPr/>
        </p:nvSpPr>
        <p:spPr bwMode="auto">
          <a:xfrm>
            <a:off x="7462642" y="4610140"/>
            <a:ext cx="357187" cy="465137"/>
          </a:xfrm>
          <a:prstGeom prst="rightArrow">
            <a:avLst>
              <a:gd name="adj1" fmla="val 75000"/>
              <a:gd name="adj2" fmla="val 50005"/>
            </a:avLst>
          </a:prstGeom>
          <a:solidFill>
            <a:schemeClr val="accent4"/>
          </a:solidFill>
          <a:ln w="12700">
            <a:solidFill>
              <a:schemeClr val="accent4"/>
            </a:solidFill>
            <a:miter lim="800000"/>
            <a:headEnd/>
            <a:tailEnd/>
          </a:ln>
          <a:effectLst/>
        </p:spPr>
        <p:txBody>
          <a:bodyPr wrap="none" anchor="ctr"/>
          <a:lstStyle/>
          <a:p>
            <a:pPr>
              <a:defRPr/>
            </a:pPr>
            <a:endParaRPr lang="en-US" sz="1400" dirty="0">
              <a:latin typeface="+mj-lt"/>
            </a:endParaRPr>
          </a:p>
        </p:txBody>
      </p:sp>
      <p:sp>
        <p:nvSpPr>
          <p:cNvPr id="45" name="Rectangle 22"/>
          <p:cNvSpPr>
            <a:spLocks noChangeArrowheads="1"/>
          </p:cNvSpPr>
          <p:nvPr/>
        </p:nvSpPr>
        <p:spPr bwMode="auto">
          <a:xfrm>
            <a:off x="4352729" y="3416340"/>
            <a:ext cx="450850" cy="304800"/>
          </a:xfrm>
          <a:prstGeom prst="rect">
            <a:avLst/>
          </a:prstGeom>
          <a:noFill/>
          <a:ln w="12700">
            <a:noFill/>
            <a:miter lim="800000"/>
            <a:headEnd/>
            <a:tailEnd/>
          </a:ln>
        </p:spPr>
        <p:txBody>
          <a:bodyPr wrap="none" lIns="90488" tIns="44450" rIns="90488" bIns="44450">
            <a:spAutoFit/>
          </a:bodyPr>
          <a:lstStyle/>
          <a:p>
            <a:pPr eaLnBrk="0" hangingPunct="0"/>
            <a:r>
              <a:rPr lang="en-US" sz="1400" dirty="0">
                <a:solidFill>
                  <a:schemeClr val="tx2"/>
                </a:solidFill>
                <a:latin typeface="+mj-lt"/>
              </a:rPr>
              <a:t>OR</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p:txBody>
          <a:bodyPr>
            <a:normAutofit/>
          </a:bodyPr>
          <a:lstStyle/>
          <a:p>
            <a:r>
              <a:rPr lang="en-US" dirty="0" smtClean="0"/>
              <a:t>Shop Floor Control</a:t>
            </a:r>
            <a:endParaRPr lang="en-US" dirty="0"/>
          </a:p>
        </p:txBody>
      </p:sp>
      <p:grpSp>
        <p:nvGrpSpPr>
          <p:cNvPr id="2" name="Group 21"/>
          <p:cNvGrpSpPr/>
          <p:nvPr/>
        </p:nvGrpSpPr>
        <p:grpSpPr>
          <a:xfrm>
            <a:off x="452438" y="1376206"/>
            <a:ext cx="8193087" cy="4475163"/>
            <a:chOff x="452438" y="1819275"/>
            <a:chExt cx="8193087" cy="4475163"/>
          </a:xfrm>
        </p:grpSpPr>
        <p:sp>
          <p:nvSpPr>
            <p:cNvPr id="275459" name="Rectangle 3"/>
            <p:cNvSpPr>
              <a:spLocks noChangeArrowheads="1"/>
            </p:cNvSpPr>
            <p:nvPr/>
          </p:nvSpPr>
          <p:spPr bwMode="auto">
            <a:xfrm>
              <a:off x="2435225" y="3168650"/>
              <a:ext cx="4008438" cy="3125788"/>
            </a:xfrm>
            <a:prstGeom prst="rect">
              <a:avLst/>
            </a:prstGeom>
            <a:solidFill>
              <a:schemeClr val="accent1"/>
            </a:solidFill>
            <a:ln w="12700">
              <a:solidFill>
                <a:schemeClr val="tx1"/>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75460" name="Rectangle 4"/>
            <p:cNvSpPr>
              <a:spLocks noChangeArrowheads="1"/>
            </p:cNvSpPr>
            <p:nvPr/>
          </p:nvSpPr>
          <p:spPr bwMode="auto">
            <a:xfrm>
              <a:off x="2613025" y="3409950"/>
              <a:ext cx="1431925" cy="1106488"/>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Labor, Scrap,</a:t>
              </a:r>
            </a:p>
            <a:p>
              <a:pPr algn="ctr" defTabSz="977900" eaLnBrk="0" hangingPunct="0">
                <a:defRPr/>
              </a:pPr>
              <a:r>
                <a:rPr lang="en-US" sz="1400" dirty="0">
                  <a:latin typeface="+mj-lt"/>
                </a:rPr>
                <a:t>Reject, Rework</a:t>
              </a:r>
            </a:p>
          </p:txBody>
        </p:sp>
        <p:sp>
          <p:nvSpPr>
            <p:cNvPr id="275461" name="Rectangle 5"/>
            <p:cNvSpPr>
              <a:spLocks noChangeArrowheads="1"/>
            </p:cNvSpPr>
            <p:nvPr/>
          </p:nvSpPr>
          <p:spPr bwMode="auto">
            <a:xfrm>
              <a:off x="452438" y="341471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Print</a:t>
              </a:r>
            </a:p>
            <a:p>
              <a:pPr algn="ctr" defTabSz="977900" eaLnBrk="0" hangingPunct="0">
                <a:defRPr/>
              </a:pPr>
              <a:r>
                <a:rPr lang="en-US" sz="1400" dirty="0">
                  <a:latin typeface="+mj-lt"/>
                </a:rPr>
                <a:t>Dispatch</a:t>
              </a:r>
            </a:p>
            <a:p>
              <a:pPr algn="ctr" defTabSz="977900" eaLnBrk="0" hangingPunct="0">
                <a:defRPr/>
              </a:pPr>
              <a:r>
                <a:rPr lang="en-US" sz="1400" dirty="0">
                  <a:latin typeface="+mj-lt"/>
                </a:rPr>
                <a:t>Report</a:t>
              </a:r>
            </a:p>
          </p:txBody>
        </p:sp>
        <p:sp>
          <p:nvSpPr>
            <p:cNvPr id="70662" name="Line 6"/>
            <p:cNvSpPr>
              <a:spLocks noChangeShapeType="1"/>
            </p:cNvSpPr>
            <p:nvPr/>
          </p:nvSpPr>
          <p:spPr bwMode="auto">
            <a:xfrm>
              <a:off x="4071938" y="3983038"/>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63" name="Rectangle 7"/>
            <p:cNvSpPr>
              <a:spLocks noChangeArrowheads="1"/>
            </p:cNvSpPr>
            <p:nvPr/>
          </p:nvSpPr>
          <p:spPr bwMode="auto">
            <a:xfrm>
              <a:off x="4756150" y="3408363"/>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Complete</a:t>
              </a:r>
            </a:p>
            <a:p>
              <a:pPr algn="ctr" defTabSz="977900" eaLnBrk="0" hangingPunct="0">
                <a:defRPr/>
              </a:pPr>
              <a:r>
                <a:rPr lang="en-US" sz="1400" dirty="0">
                  <a:latin typeface="+mj-lt"/>
                </a:rPr>
                <a:t>Operation</a:t>
              </a:r>
            </a:p>
          </p:txBody>
        </p:sp>
        <p:sp>
          <p:nvSpPr>
            <p:cNvPr id="70664" name="Line 10"/>
            <p:cNvSpPr>
              <a:spLocks noChangeShapeType="1"/>
            </p:cNvSpPr>
            <p:nvPr/>
          </p:nvSpPr>
          <p:spPr bwMode="auto">
            <a:xfrm>
              <a:off x="1917700" y="3983038"/>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67" name="Rectangle 11"/>
            <p:cNvSpPr>
              <a:spLocks noChangeArrowheads="1"/>
            </p:cNvSpPr>
            <p:nvPr/>
          </p:nvSpPr>
          <p:spPr bwMode="auto">
            <a:xfrm>
              <a:off x="2613025" y="1820863"/>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Issue</a:t>
              </a:r>
            </a:p>
            <a:p>
              <a:pPr algn="ctr" defTabSz="977900" eaLnBrk="0" hangingPunct="0">
                <a:defRPr/>
              </a:pPr>
              <a:r>
                <a:rPr lang="en-US" sz="1400" dirty="0">
                  <a:latin typeface="+mj-lt"/>
                </a:rPr>
                <a:t>Components</a:t>
              </a:r>
            </a:p>
          </p:txBody>
        </p:sp>
        <p:sp>
          <p:nvSpPr>
            <p:cNvPr id="275468" name="Rectangle 12"/>
            <p:cNvSpPr>
              <a:spLocks noChangeArrowheads="1"/>
            </p:cNvSpPr>
            <p:nvPr/>
          </p:nvSpPr>
          <p:spPr bwMode="auto">
            <a:xfrm>
              <a:off x="452438" y="1825625"/>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Release/</a:t>
              </a:r>
            </a:p>
            <a:p>
              <a:pPr algn="ctr" defTabSz="977900" eaLnBrk="0" hangingPunct="0">
                <a:defRPr/>
              </a:pPr>
              <a:r>
                <a:rPr lang="en-US" sz="1400" dirty="0">
                  <a:latin typeface="+mj-lt"/>
                </a:rPr>
                <a:t>Print</a:t>
              </a:r>
            </a:p>
            <a:p>
              <a:pPr algn="ctr" defTabSz="977900" eaLnBrk="0" hangingPunct="0">
                <a:defRPr/>
              </a:pPr>
              <a:r>
                <a:rPr lang="en-US" sz="1400" dirty="0">
                  <a:latin typeface="+mj-lt"/>
                </a:rPr>
                <a:t>Work Order</a:t>
              </a:r>
            </a:p>
          </p:txBody>
        </p:sp>
        <p:sp>
          <p:nvSpPr>
            <p:cNvPr id="70667" name="Line 13"/>
            <p:cNvSpPr>
              <a:spLocks noChangeShapeType="1"/>
            </p:cNvSpPr>
            <p:nvPr/>
          </p:nvSpPr>
          <p:spPr bwMode="auto">
            <a:xfrm>
              <a:off x="4071938" y="2393950"/>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70" name="Rectangle 14"/>
            <p:cNvSpPr>
              <a:spLocks noChangeArrowheads="1"/>
            </p:cNvSpPr>
            <p:nvPr/>
          </p:nvSpPr>
          <p:spPr bwMode="auto">
            <a:xfrm>
              <a:off x="4756150" y="1819275"/>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Receive</a:t>
              </a:r>
            </a:p>
            <a:p>
              <a:pPr algn="ctr" defTabSz="977900" eaLnBrk="0" hangingPunct="0">
                <a:defRPr/>
              </a:pPr>
              <a:r>
                <a:rPr lang="en-US" sz="1400" dirty="0">
                  <a:latin typeface="+mj-lt"/>
                </a:rPr>
                <a:t>Work Order</a:t>
              </a:r>
            </a:p>
          </p:txBody>
        </p:sp>
        <p:sp>
          <p:nvSpPr>
            <p:cNvPr id="70669" name="Line 15"/>
            <p:cNvSpPr>
              <a:spLocks noChangeShapeType="1"/>
            </p:cNvSpPr>
            <p:nvPr/>
          </p:nvSpPr>
          <p:spPr bwMode="auto">
            <a:xfrm>
              <a:off x="1917700" y="2393950"/>
              <a:ext cx="666750"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70670" name="Line 16"/>
            <p:cNvSpPr>
              <a:spLocks noChangeShapeType="1"/>
            </p:cNvSpPr>
            <p:nvPr/>
          </p:nvSpPr>
          <p:spPr bwMode="auto">
            <a:xfrm>
              <a:off x="6672263" y="3146425"/>
              <a:ext cx="509587" cy="0"/>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sp>
          <p:nvSpPr>
            <p:cNvPr id="275473" name="Rectangle 17"/>
            <p:cNvSpPr>
              <a:spLocks noChangeArrowheads="1"/>
            </p:cNvSpPr>
            <p:nvPr/>
          </p:nvSpPr>
          <p:spPr bwMode="auto">
            <a:xfrm>
              <a:off x="7213600" y="2598738"/>
              <a:ext cx="1431925"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Work Order</a:t>
              </a:r>
            </a:p>
            <a:p>
              <a:pPr algn="ctr" defTabSz="977900" eaLnBrk="0" hangingPunct="0">
                <a:defRPr/>
              </a:pPr>
              <a:r>
                <a:rPr lang="en-US" sz="1400" dirty="0">
                  <a:latin typeface="+mj-lt"/>
                </a:rPr>
                <a:t>Accounting</a:t>
              </a:r>
            </a:p>
            <a:p>
              <a:pPr algn="ctr" defTabSz="977900" eaLnBrk="0" hangingPunct="0">
                <a:defRPr/>
              </a:pPr>
              <a:r>
                <a:rPr lang="en-US" sz="1400" dirty="0">
                  <a:latin typeface="+mj-lt"/>
                </a:rPr>
                <a:t>Close</a:t>
              </a:r>
            </a:p>
          </p:txBody>
        </p:sp>
        <p:sp>
          <p:nvSpPr>
            <p:cNvPr id="70672" name="Freeform 18"/>
            <p:cNvSpPr>
              <a:spLocks/>
            </p:cNvSpPr>
            <p:nvPr/>
          </p:nvSpPr>
          <p:spPr bwMode="auto">
            <a:xfrm>
              <a:off x="6216650" y="2384425"/>
              <a:ext cx="458788" cy="1565275"/>
            </a:xfrm>
            <a:custGeom>
              <a:avLst/>
              <a:gdLst>
                <a:gd name="T0" fmla="*/ 0 w 238"/>
                <a:gd name="T1" fmla="*/ 0 h 844"/>
                <a:gd name="T2" fmla="*/ 2147483647 w 238"/>
                <a:gd name="T3" fmla="*/ 0 h 844"/>
                <a:gd name="T4" fmla="*/ 2147483647 w 238"/>
                <a:gd name="T5" fmla="*/ 2147483647 h 844"/>
                <a:gd name="T6" fmla="*/ 2147483647 w 238"/>
                <a:gd name="T7" fmla="*/ 2147483647 h 844"/>
                <a:gd name="T8" fmla="*/ 0 60000 65536"/>
                <a:gd name="T9" fmla="*/ 0 60000 65536"/>
                <a:gd name="T10" fmla="*/ 0 60000 65536"/>
                <a:gd name="T11" fmla="*/ 0 60000 65536"/>
                <a:gd name="T12" fmla="*/ 0 w 238"/>
                <a:gd name="T13" fmla="*/ 0 h 844"/>
                <a:gd name="T14" fmla="*/ 238 w 238"/>
                <a:gd name="T15" fmla="*/ 844 h 844"/>
              </a:gdLst>
              <a:ahLst/>
              <a:cxnLst>
                <a:cxn ang="T8">
                  <a:pos x="T0" y="T1"/>
                </a:cxn>
                <a:cxn ang="T9">
                  <a:pos x="T2" y="T3"/>
                </a:cxn>
                <a:cxn ang="T10">
                  <a:pos x="T4" y="T5"/>
                </a:cxn>
                <a:cxn ang="T11">
                  <a:pos x="T6" y="T7"/>
                </a:cxn>
              </a:cxnLst>
              <a:rect l="T12" t="T13" r="T14" b="T15"/>
              <a:pathLst>
                <a:path w="238" h="844">
                  <a:moveTo>
                    <a:pt x="0" y="0"/>
                  </a:moveTo>
                  <a:lnTo>
                    <a:pt x="237" y="0"/>
                  </a:lnTo>
                  <a:lnTo>
                    <a:pt x="237" y="843"/>
                  </a:lnTo>
                  <a:lnTo>
                    <a:pt x="7" y="843"/>
                  </a:lnTo>
                </a:path>
              </a:pathLst>
            </a:custGeom>
            <a:noFill/>
            <a:ln w="38100" cap="rnd" cmpd="sng">
              <a:solidFill>
                <a:schemeClr val="tx1"/>
              </a:solidFill>
              <a:prstDash val="solid"/>
              <a:round/>
              <a:headEnd type="none" w="med" len="med"/>
              <a:tailEnd type="none" w="med" len="med"/>
            </a:ln>
          </p:spPr>
          <p:txBody>
            <a:bodyPr/>
            <a:lstStyle/>
            <a:p>
              <a:endParaRPr lang="en-US" dirty="0">
                <a:latin typeface="+mj-lt"/>
              </a:endParaRPr>
            </a:p>
          </p:txBody>
        </p:sp>
        <p:sp>
          <p:nvSpPr>
            <p:cNvPr id="275475" name="Rectangle 19"/>
            <p:cNvSpPr>
              <a:spLocks noChangeArrowheads="1"/>
            </p:cNvSpPr>
            <p:nvPr/>
          </p:nvSpPr>
          <p:spPr bwMode="auto">
            <a:xfrm>
              <a:off x="4756150" y="4972050"/>
              <a:ext cx="1433513" cy="1104900"/>
            </a:xfrm>
            <a:prstGeom prst="rect">
              <a:avLst/>
            </a:prstGeom>
            <a:solidFill>
              <a:srgbClr val="FAF6EB"/>
            </a:solidFill>
            <a:ln w="12700">
              <a:solidFill>
                <a:schemeClr val="tx1"/>
              </a:solidFill>
              <a:miter lim="800000"/>
              <a:headEnd/>
              <a:tailEnd/>
            </a:ln>
            <a:effectLst>
              <a:outerShdw dist="53882" dir="2700000" algn="ctr" rotWithShape="0">
                <a:schemeClr val="tx1">
                  <a:lumMod val="75000"/>
                  <a:lumOff val="25000"/>
                </a:schemeClr>
              </a:outerShdw>
            </a:effectLst>
          </p:spPr>
          <p:txBody>
            <a:bodyPr wrap="none" lIns="95250" tIns="47625" rIns="95250" bIns="47625" anchor="ctr"/>
            <a:lstStyle/>
            <a:p>
              <a:pPr algn="ctr" defTabSz="977900" eaLnBrk="0" hangingPunct="0">
                <a:defRPr/>
              </a:pPr>
              <a:r>
                <a:rPr lang="en-US" sz="1400" dirty="0">
                  <a:latin typeface="+mj-lt"/>
                </a:rPr>
                <a:t>Enter Non-</a:t>
              </a:r>
            </a:p>
            <a:p>
              <a:pPr algn="ctr" defTabSz="977900" eaLnBrk="0" hangingPunct="0">
                <a:defRPr/>
              </a:pPr>
              <a:r>
                <a:rPr lang="en-US" sz="1400" dirty="0">
                  <a:latin typeface="+mj-lt"/>
                </a:rPr>
                <a:t>Productive</a:t>
              </a:r>
            </a:p>
            <a:p>
              <a:pPr algn="ctr" defTabSz="977900" eaLnBrk="0" hangingPunct="0">
                <a:defRPr/>
              </a:pPr>
              <a:r>
                <a:rPr lang="en-US" sz="1400" dirty="0">
                  <a:latin typeface="+mj-lt"/>
                </a:rPr>
                <a:t>Labor</a:t>
              </a:r>
            </a:p>
          </p:txBody>
        </p:sp>
        <p:sp>
          <p:nvSpPr>
            <p:cNvPr id="70674" name="Rectangle 20"/>
            <p:cNvSpPr>
              <a:spLocks noChangeArrowheads="1"/>
            </p:cNvSpPr>
            <p:nvPr/>
          </p:nvSpPr>
          <p:spPr bwMode="auto">
            <a:xfrm>
              <a:off x="2759859" y="5272088"/>
              <a:ext cx="1599798" cy="428322"/>
            </a:xfrm>
            <a:prstGeom prst="rect">
              <a:avLst/>
            </a:prstGeom>
            <a:noFill/>
            <a:ln w="12700">
              <a:noFill/>
              <a:miter lim="800000"/>
              <a:headEnd/>
              <a:tailEnd/>
            </a:ln>
          </p:spPr>
          <p:txBody>
            <a:bodyPr wrap="none" lIns="90488" tIns="44450" rIns="90488" bIns="44450">
              <a:spAutoFit/>
            </a:bodyPr>
            <a:lstStyle/>
            <a:p>
              <a:pPr eaLnBrk="0" hangingPunct="0"/>
              <a:r>
                <a:rPr lang="en-US" sz="2200" dirty="0">
                  <a:solidFill>
                    <a:schemeClr val="bg1"/>
                  </a:solidFill>
                  <a:latin typeface="+mj-lt"/>
                </a:rPr>
                <a:t>Shop Floor</a:t>
              </a:r>
            </a:p>
          </p:txBody>
        </p:sp>
        <p:sp>
          <p:nvSpPr>
            <p:cNvPr id="70675" name="Line 21"/>
            <p:cNvSpPr>
              <a:spLocks noChangeShapeType="1"/>
            </p:cNvSpPr>
            <p:nvPr/>
          </p:nvSpPr>
          <p:spPr bwMode="auto">
            <a:xfrm>
              <a:off x="1165225" y="2968625"/>
              <a:ext cx="0" cy="415925"/>
            </a:xfrm>
            <a:prstGeom prst="line">
              <a:avLst/>
            </a:prstGeom>
            <a:noFill/>
            <a:ln w="38100">
              <a:solidFill>
                <a:schemeClr val="tx1"/>
              </a:solidFill>
              <a:round/>
              <a:headEnd/>
              <a:tailEnd type="triangle" w="med" len="med"/>
            </a:ln>
          </p:spPr>
          <p:txBody>
            <a:bodyPr wrap="none" anchor="ctr"/>
            <a:lstStyle/>
            <a:p>
              <a:endParaRPr lang="en-US" dirty="0">
                <a:latin typeface="+mj-lt"/>
              </a:endParaRPr>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25"/>
          <p:cNvSpPr>
            <a:spLocks noGrp="1"/>
          </p:cNvSpPr>
          <p:nvPr>
            <p:ph type="title"/>
          </p:nvPr>
        </p:nvSpPr>
        <p:spPr/>
        <p:txBody>
          <a:bodyPr>
            <a:normAutofit/>
          </a:bodyPr>
          <a:lstStyle/>
          <a:p>
            <a:r>
              <a:rPr lang="en-US" dirty="0" smtClean="0"/>
              <a:t>Operation Status</a:t>
            </a:r>
            <a:endParaRPr lang="en-US" dirty="0"/>
          </a:p>
        </p:txBody>
      </p:sp>
      <p:graphicFrame>
        <p:nvGraphicFramePr>
          <p:cNvPr id="27" name="Group 109"/>
          <p:cNvGraphicFramePr>
            <a:graphicFrameLocks/>
          </p:cNvGraphicFramePr>
          <p:nvPr/>
        </p:nvGraphicFramePr>
        <p:xfrm>
          <a:off x="573582" y="2845730"/>
          <a:ext cx="8230012" cy="839788"/>
        </p:xfrm>
        <a:graphic>
          <a:graphicData uri="http://schemas.openxmlformats.org/drawingml/2006/table">
            <a:tbl>
              <a:tblPr>
                <a:tableStyleId>{35758FB7-9AC5-4552-8A53-C91805E547FA}</a:tableStyleId>
              </a:tblPr>
              <a:tblGrid>
                <a:gridCol w="1266160"/>
                <a:gridCol w="1084423"/>
                <a:gridCol w="1176282"/>
                <a:gridCol w="1176282"/>
                <a:gridCol w="1091236"/>
                <a:gridCol w="1259347"/>
                <a:gridCol w="1176282"/>
              </a:tblGrid>
              <a:tr h="83978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Queue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Setup</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Run</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Wait</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Move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Queue</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000" u="none" strike="noStrike" cap="none" normalizeH="0" baseline="0" dirty="0" smtClean="0">
                          <a:ln>
                            <a:noFill/>
                          </a:ln>
                          <a:effectLst/>
                        </a:rPr>
                        <a:t>Setup</a:t>
                      </a:r>
                      <a:endParaRPr kumimoji="0" lang="en-US" sz="2000" b="0" i="0" u="none" strike="noStrike" cap="none" normalizeH="0" baseline="0" dirty="0" smtClean="0">
                        <a:ln>
                          <a:noFill/>
                        </a:ln>
                        <a:solidFill>
                          <a:schemeClr val="tx1">
                            <a:lumMod val="75000"/>
                            <a:lumOff val="25000"/>
                          </a:schemeClr>
                        </a:solidFill>
                        <a:effectLst/>
                        <a:latin typeface="+mj-lt"/>
                      </a:endParaRPr>
                    </a:p>
                  </a:txBody>
                  <a:tcPr marL="107880" marR="107880" marT="91440" marB="91440" anchor="ctr" horzOverflow="overflow"/>
                </a:tc>
              </a:tr>
            </a:tbl>
          </a:graphicData>
        </a:graphic>
      </p:graphicFrame>
      <p:sp>
        <p:nvSpPr>
          <p:cNvPr id="28" name="Line 21"/>
          <p:cNvSpPr>
            <a:spLocks noChangeShapeType="1"/>
          </p:cNvSpPr>
          <p:nvPr/>
        </p:nvSpPr>
        <p:spPr bwMode="auto">
          <a:xfrm flipV="1">
            <a:off x="7684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29" name="Line 22"/>
          <p:cNvSpPr>
            <a:spLocks noChangeShapeType="1"/>
          </p:cNvSpPr>
          <p:nvPr/>
        </p:nvSpPr>
        <p:spPr bwMode="auto">
          <a:xfrm flipV="1">
            <a:off x="31052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0" name="Line 23"/>
          <p:cNvSpPr>
            <a:spLocks noChangeShapeType="1"/>
          </p:cNvSpPr>
          <p:nvPr/>
        </p:nvSpPr>
        <p:spPr bwMode="auto">
          <a:xfrm flipV="1">
            <a:off x="54293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1" name="Line 24"/>
          <p:cNvSpPr>
            <a:spLocks noChangeShapeType="1"/>
          </p:cNvSpPr>
          <p:nvPr/>
        </p:nvSpPr>
        <p:spPr bwMode="auto">
          <a:xfrm flipV="1">
            <a:off x="6737468" y="3741738"/>
            <a:ext cx="0" cy="666750"/>
          </a:xfrm>
          <a:prstGeom prst="line">
            <a:avLst/>
          </a:prstGeom>
          <a:noFill/>
          <a:ln w="381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32" name="Line 110"/>
          <p:cNvSpPr>
            <a:spLocks noChangeShapeType="1"/>
          </p:cNvSpPr>
          <p:nvPr/>
        </p:nvSpPr>
        <p:spPr bwMode="auto">
          <a:xfrm flipH="1">
            <a:off x="7261343" y="2849563"/>
            <a:ext cx="92075" cy="254000"/>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3" name="Line 111"/>
          <p:cNvSpPr>
            <a:spLocks noChangeShapeType="1"/>
          </p:cNvSpPr>
          <p:nvPr/>
        </p:nvSpPr>
        <p:spPr bwMode="auto">
          <a:xfrm flipH="1" flipV="1">
            <a:off x="7259756" y="3089275"/>
            <a:ext cx="98425" cy="203200"/>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4" name="Line 113"/>
          <p:cNvSpPr>
            <a:spLocks noChangeShapeType="1"/>
          </p:cNvSpPr>
          <p:nvPr/>
        </p:nvSpPr>
        <p:spPr bwMode="auto">
          <a:xfrm flipV="1">
            <a:off x="7224831" y="3276600"/>
            <a:ext cx="133350" cy="309562"/>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5" name="Line 114"/>
          <p:cNvSpPr>
            <a:spLocks noChangeShapeType="1"/>
          </p:cNvSpPr>
          <p:nvPr/>
        </p:nvSpPr>
        <p:spPr bwMode="auto">
          <a:xfrm flipH="1" flipV="1">
            <a:off x="7220068" y="3567113"/>
            <a:ext cx="142875" cy="109537"/>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6" name="Line 117"/>
          <p:cNvSpPr>
            <a:spLocks noChangeShapeType="1"/>
          </p:cNvSpPr>
          <p:nvPr/>
        </p:nvSpPr>
        <p:spPr bwMode="auto">
          <a:xfrm>
            <a:off x="765293" y="2133600"/>
            <a:ext cx="0" cy="557213"/>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7" name="Line 118"/>
          <p:cNvSpPr>
            <a:spLocks noChangeShapeType="1"/>
          </p:cNvSpPr>
          <p:nvPr/>
        </p:nvSpPr>
        <p:spPr bwMode="auto">
          <a:xfrm>
            <a:off x="5418256" y="2133600"/>
            <a:ext cx="0" cy="557213"/>
          </a:xfrm>
          <a:prstGeom prst="line">
            <a:avLst/>
          </a:prstGeom>
          <a:noFill/>
          <a:ln w="38100">
            <a:solidFill>
              <a:schemeClr val="tx1">
                <a:lumMod val="75000"/>
                <a:lumOff val="25000"/>
              </a:schemeClr>
            </a:solidFill>
            <a:round/>
            <a:headEnd/>
            <a:tailEnd/>
          </a:ln>
        </p:spPr>
        <p:txBody>
          <a:bodyPr wrap="none" tIns="91440" bIns="91440" anchor="ctr"/>
          <a:lstStyle/>
          <a:p>
            <a:endParaRPr lang="en-US" dirty="0">
              <a:latin typeface="+mj-lt"/>
            </a:endParaRPr>
          </a:p>
        </p:txBody>
      </p:sp>
      <p:sp>
        <p:nvSpPr>
          <p:cNvPr id="38" name="Text Box 119"/>
          <p:cNvSpPr txBox="1">
            <a:spLocks noChangeArrowheads="1"/>
          </p:cNvSpPr>
          <p:nvPr/>
        </p:nvSpPr>
        <p:spPr bwMode="auto">
          <a:xfrm>
            <a:off x="2055930" y="2236788"/>
            <a:ext cx="1967429" cy="492443"/>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hlink"/>
                </a:solidFill>
                <a:latin typeface="+mj-lt"/>
              </a:rPr>
              <a:t>Operation 10</a:t>
            </a:r>
          </a:p>
        </p:txBody>
      </p:sp>
      <p:sp>
        <p:nvSpPr>
          <p:cNvPr id="39" name="Text Box 120"/>
          <p:cNvSpPr txBox="1">
            <a:spLocks noChangeArrowheads="1"/>
          </p:cNvSpPr>
          <p:nvPr/>
        </p:nvSpPr>
        <p:spPr bwMode="auto">
          <a:xfrm>
            <a:off x="5653205" y="2236788"/>
            <a:ext cx="1967429" cy="492443"/>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hlink"/>
                </a:solidFill>
                <a:latin typeface="+mj-lt"/>
              </a:rPr>
              <a:t>Operation 20</a:t>
            </a:r>
          </a:p>
        </p:txBody>
      </p:sp>
      <p:sp>
        <p:nvSpPr>
          <p:cNvPr id="40" name="Line 121"/>
          <p:cNvSpPr>
            <a:spLocks noChangeShapeType="1"/>
          </p:cNvSpPr>
          <p:nvPr/>
        </p:nvSpPr>
        <p:spPr bwMode="auto">
          <a:xfrm flipH="1">
            <a:off x="5472606" y="2451100"/>
            <a:ext cx="242888"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1" name="Line 122"/>
          <p:cNvSpPr>
            <a:spLocks noChangeShapeType="1"/>
          </p:cNvSpPr>
          <p:nvPr/>
        </p:nvSpPr>
        <p:spPr bwMode="auto">
          <a:xfrm flipH="1">
            <a:off x="830381" y="2451100"/>
            <a:ext cx="1247775"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2" name="Line 123"/>
          <p:cNvSpPr>
            <a:spLocks noChangeShapeType="1"/>
          </p:cNvSpPr>
          <p:nvPr/>
        </p:nvSpPr>
        <p:spPr bwMode="auto">
          <a:xfrm>
            <a:off x="4023359" y="2451100"/>
            <a:ext cx="1339334" cy="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43" name="Text Box 125"/>
          <p:cNvSpPr txBox="1">
            <a:spLocks noChangeArrowheads="1"/>
          </p:cNvSpPr>
          <p:nvPr/>
        </p:nvSpPr>
        <p:spPr bwMode="auto">
          <a:xfrm>
            <a:off x="338256"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Start</a:t>
            </a:r>
          </a:p>
        </p:txBody>
      </p:sp>
      <p:sp>
        <p:nvSpPr>
          <p:cNvPr id="44" name="Text Box 126"/>
          <p:cNvSpPr txBox="1">
            <a:spLocks noChangeArrowheads="1"/>
          </p:cNvSpPr>
          <p:nvPr/>
        </p:nvSpPr>
        <p:spPr bwMode="auto">
          <a:xfrm>
            <a:off x="2633781"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Hold</a:t>
            </a:r>
          </a:p>
        </p:txBody>
      </p:sp>
      <p:sp>
        <p:nvSpPr>
          <p:cNvPr id="45" name="Text Box 127"/>
          <p:cNvSpPr txBox="1">
            <a:spLocks noChangeArrowheads="1"/>
          </p:cNvSpPr>
          <p:nvPr/>
        </p:nvSpPr>
        <p:spPr bwMode="auto">
          <a:xfrm>
            <a:off x="4644135" y="4348163"/>
            <a:ext cx="1573787" cy="488950"/>
          </a:xfrm>
          <a:prstGeom prst="rect">
            <a:avLst/>
          </a:prstGeom>
          <a:noFill/>
          <a:ln w="9525" algn="ctr">
            <a:noFill/>
            <a:miter lim="800000"/>
            <a:headEnd/>
            <a:tailEnd/>
          </a:ln>
        </p:spPr>
        <p:txBody>
          <a:bodyPr wrap="square" tIns="91440" bIns="91440">
            <a:spAutoFit/>
          </a:bodyPr>
          <a:lstStyle/>
          <a:p>
            <a:pPr algn="ctr">
              <a:spcBef>
                <a:spcPct val="50000"/>
              </a:spcBef>
            </a:pPr>
            <a:r>
              <a:rPr lang="en-US" sz="2000" dirty="0">
                <a:solidFill>
                  <a:schemeClr val="tx1">
                    <a:lumMod val="75000"/>
                    <a:lumOff val="25000"/>
                  </a:schemeClr>
                </a:solidFill>
                <a:latin typeface="+mj-lt"/>
              </a:rPr>
              <a:t>Complete</a:t>
            </a:r>
          </a:p>
        </p:txBody>
      </p:sp>
      <p:sp>
        <p:nvSpPr>
          <p:cNvPr id="46" name="Text Box 128"/>
          <p:cNvSpPr txBox="1">
            <a:spLocks noChangeArrowheads="1"/>
          </p:cNvSpPr>
          <p:nvPr/>
        </p:nvSpPr>
        <p:spPr bwMode="auto">
          <a:xfrm>
            <a:off x="6329481" y="4348163"/>
            <a:ext cx="854075" cy="488950"/>
          </a:xfrm>
          <a:prstGeom prst="rect">
            <a:avLst/>
          </a:prstGeom>
          <a:noFill/>
          <a:ln w="9525" algn="ctr">
            <a:noFill/>
            <a:miter lim="800000"/>
            <a:headEnd/>
            <a:tailEnd/>
          </a:ln>
        </p:spPr>
        <p:txBody>
          <a:bodyPr tIns="91440" bIns="91440">
            <a:spAutoFit/>
          </a:bodyPr>
          <a:lstStyle/>
          <a:p>
            <a:pPr algn="ctr">
              <a:spcBef>
                <a:spcPct val="50000"/>
              </a:spcBef>
            </a:pPr>
            <a:r>
              <a:rPr lang="en-US" sz="2000" dirty="0">
                <a:solidFill>
                  <a:schemeClr val="tx1">
                    <a:lumMod val="75000"/>
                    <a:lumOff val="25000"/>
                  </a:schemeClr>
                </a:solidFill>
                <a:latin typeface="+mj-lt"/>
              </a:rPr>
              <a:t>Hold</a:t>
            </a:r>
          </a:p>
        </p:txBody>
      </p:sp>
      <p:sp>
        <p:nvSpPr>
          <p:cNvPr id="47" name="Line 129"/>
          <p:cNvSpPr>
            <a:spLocks noChangeShapeType="1"/>
          </p:cNvSpPr>
          <p:nvPr/>
        </p:nvSpPr>
        <p:spPr bwMode="auto">
          <a:xfrm>
            <a:off x="7479939" y="2454275"/>
            <a:ext cx="244475" cy="0"/>
          </a:xfrm>
          <a:prstGeom prst="line">
            <a:avLst/>
          </a:prstGeom>
          <a:noFill/>
          <a:ln w="12700">
            <a:solidFill>
              <a:schemeClr val="tx1">
                <a:lumMod val="75000"/>
                <a:lumOff val="25000"/>
              </a:schemeClr>
            </a:solidFill>
            <a:round/>
            <a:headEnd/>
            <a:tailEnd/>
          </a:ln>
        </p:spPr>
        <p:txBody>
          <a:bodyPr wrap="none" tIns="91440" bIns="91440" anchor="ctr"/>
          <a:lstStyle/>
          <a:p>
            <a:endParaRPr lang="en-US" dirty="0">
              <a:latin typeface="+mj-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Work Order Receipt</a:t>
            </a:r>
            <a:endParaRPr lang="en-US" dirty="0"/>
          </a:p>
        </p:txBody>
      </p:sp>
      <p:pic>
        <p:nvPicPr>
          <p:cNvPr id="72708" name="Picture 1035" descr="j0090553"/>
          <p:cNvPicPr>
            <a:picLocks noChangeAspect="1" noChangeArrowheads="1"/>
          </p:cNvPicPr>
          <p:nvPr/>
        </p:nvPicPr>
        <p:blipFill>
          <a:blip r:embed="rId3" cstate="print"/>
          <a:srcRect/>
          <a:stretch>
            <a:fillRect/>
          </a:stretch>
        </p:blipFill>
        <p:spPr bwMode="auto">
          <a:xfrm>
            <a:off x="3117850" y="1195702"/>
            <a:ext cx="2887663" cy="1949450"/>
          </a:xfrm>
          <a:prstGeom prst="rect">
            <a:avLst/>
          </a:prstGeom>
          <a:noFill/>
          <a:ln w="9525">
            <a:noFill/>
            <a:miter lim="800000"/>
            <a:headEnd/>
            <a:tailEnd/>
          </a:ln>
        </p:spPr>
      </p:pic>
      <p:sp>
        <p:nvSpPr>
          <p:cNvPr id="72709" name="Text Box 1036"/>
          <p:cNvSpPr txBox="1">
            <a:spLocks noChangeArrowheads="1"/>
          </p:cNvSpPr>
          <p:nvPr/>
        </p:nvSpPr>
        <p:spPr bwMode="auto">
          <a:xfrm>
            <a:off x="1609725" y="4264516"/>
            <a:ext cx="5922963" cy="1311275"/>
          </a:xfrm>
          <a:prstGeom prst="rect">
            <a:avLst/>
          </a:prstGeom>
          <a:noFill/>
          <a:ln w="38100">
            <a:noFill/>
            <a:miter lim="800000"/>
            <a:headEnd/>
            <a:tailEnd/>
          </a:ln>
        </p:spPr>
        <p:txBody>
          <a:bodyPr>
            <a:spAutoFit/>
          </a:bodyPr>
          <a:lstStyle/>
          <a:p>
            <a:pPr defTabSz="227013" eaLnBrk="0" hangingPunct="0">
              <a:spcBef>
                <a:spcPct val="50000"/>
              </a:spcBef>
              <a:buClr>
                <a:schemeClr val="accent6"/>
              </a:buClr>
              <a:buSzPct val="125000"/>
              <a:buFont typeface="Arial" pitchFamily="34" charset="0"/>
              <a:buChar char="•"/>
              <a:tabLst>
                <a:tab pos="227013" algn="l"/>
              </a:tabLst>
            </a:pPr>
            <a:r>
              <a:rPr lang="en-US" sz="2000" dirty="0">
                <a:solidFill>
                  <a:srgbClr val="003366"/>
                </a:solidFill>
                <a:latin typeface="+mj-lt"/>
              </a:rPr>
              <a:t> </a:t>
            </a:r>
            <a:r>
              <a:rPr lang="en-US" sz="2000" dirty="0">
                <a:latin typeface="+mj-lt"/>
              </a:rPr>
              <a:t>Inventory increases by amount of receipt</a:t>
            </a:r>
          </a:p>
          <a:p>
            <a:pPr defTabSz="227013" eaLnBrk="0" hangingPunct="0">
              <a:spcBef>
                <a:spcPct val="50000"/>
              </a:spcBef>
              <a:buClr>
                <a:schemeClr val="accent6"/>
              </a:buClr>
              <a:buSzPct val="125000"/>
              <a:buFont typeface="Arial" pitchFamily="34" charset="0"/>
              <a:buChar char="•"/>
              <a:tabLst>
                <a:tab pos="227013" algn="l"/>
              </a:tabLst>
            </a:pPr>
            <a:r>
              <a:rPr lang="en-US" sz="2000" dirty="0">
                <a:latin typeface="+mj-lt"/>
              </a:rPr>
              <a:t> Open order quantity decreases</a:t>
            </a:r>
          </a:p>
          <a:p>
            <a:pPr defTabSz="227013" eaLnBrk="0" hangingPunct="0">
              <a:spcBef>
                <a:spcPct val="50000"/>
              </a:spcBef>
              <a:buClr>
                <a:schemeClr val="accent6"/>
              </a:buClr>
              <a:buSzPct val="125000"/>
              <a:buFont typeface="Arial" pitchFamily="34" charset="0"/>
              <a:buChar char="•"/>
              <a:tabLst>
                <a:tab pos="227013" algn="l"/>
              </a:tabLst>
            </a:pPr>
            <a:r>
              <a:rPr lang="en-US" sz="2000" dirty="0">
                <a:latin typeface="+mj-lt"/>
              </a:rPr>
              <a:t> Reject quantity written off to Scrap</a:t>
            </a:r>
          </a:p>
        </p:txBody>
      </p:sp>
      <p:sp>
        <p:nvSpPr>
          <p:cNvPr id="72710" name="Text Box 1037"/>
          <p:cNvSpPr txBox="1">
            <a:spLocks noChangeArrowheads="1"/>
          </p:cNvSpPr>
          <p:nvPr/>
        </p:nvSpPr>
        <p:spPr bwMode="auto">
          <a:xfrm>
            <a:off x="1574158" y="3537441"/>
            <a:ext cx="5477518" cy="461962"/>
          </a:xfrm>
          <a:prstGeom prst="rect">
            <a:avLst/>
          </a:prstGeom>
          <a:noFill/>
          <a:ln w="38100">
            <a:noFill/>
            <a:miter lim="800000"/>
            <a:headEnd/>
            <a:tailEnd/>
          </a:ln>
        </p:spPr>
        <p:txBody>
          <a:bodyPr wrap="square">
            <a:spAutoFit/>
          </a:bodyPr>
          <a:lstStyle/>
          <a:p>
            <a:pPr defTabSz="227013" eaLnBrk="0" hangingPunct="0">
              <a:spcBef>
                <a:spcPct val="50000"/>
              </a:spcBef>
              <a:buFont typeface="Wingdings" pitchFamily="2" charset="2"/>
              <a:buNone/>
            </a:pPr>
            <a:r>
              <a:rPr lang="en-US" sz="2400" dirty="0">
                <a:latin typeface="+mj-lt"/>
              </a:rPr>
              <a:t>When a work order is received:</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Title 93"/>
          <p:cNvSpPr>
            <a:spLocks noGrp="1"/>
          </p:cNvSpPr>
          <p:nvPr>
            <p:ph type="title"/>
          </p:nvPr>
        </p:nvSpPr>
        <p:spPr/>
        <p:txBody>
          <a:bodyPr>
            <a:normAutofit/>
          </a:bodyPr>
          <a:lstStyle/>
          <a:p>
            <a:r>
              <a:rPr lang="en-US" dirty="0" smtClean="0"/>
              <a:t>Work Order Close</a:t>
            </a:r>
            <a:endParaRPr lang="en-US" dirty="0"/>
          </a:p>
        </p:txBody>
      </p:sp>
      <p:grpSp>
        <p:nvGrpSpPr>
          <p:cNvPr id="2" name="Group 94"/>
          <p:cNvGrpSpPr/>
          <p:nvPr/>
        </p:nvGrpSpPr>
        <p:grpSpPr>
          <a:xfrm>
            <a:off x="1198563" y="748556"/>
            <a:ext cx="6729412" cy="5426075"/>
            <a:chOff x="1198563" y="1135063"/>
            <a:chExt cx="6729412" cy="5426075"/>
          </a:xfrm>
        </p:grpSpPr>
        <p:sp>
          <p:nvSpPr>
            <p:cNvPr id="73731" name="Freeform 3"/>
            <p:cNvSpPr>
              <a:spLocks/>
            </p:cNvSpPr>
            <p:nvPr/>
          </p:nvSpPr>
          <p:spPr bwMode="auto">
            <a:xfrm>
              <a:off x="2794000" y="3263900"/>
              <a:ext cx="2833688" cy="2673350"/>
            </a:xfrm>
            <a:custGeom>
              <a:avLst/>
              <a:gdLst>
                <a:gd name="T0" fmla="*/ 2147483647 w 1785"/>
                <a:gd name="T1" fmla="*/ 0 h 1684"/>
                <a:gd name="T2" fmla="*/ 0 w 1785"/>
                <a:gd name="T3" fmla="*/ 2147483647 h 1684"/>
                <a:gd name="T4" fmla="*/ 2147483647 w 1785"/>
                <a:gd name="T5" fmla="*/ 2147483647 h 1684"/>
                <a:gd name="T6" fmla="*/ 2147483647 w 1785"/>
                <a:gd name="T7" fmla="*/ 2147483647 h 1684"/>
                <a:gd name="T8" fmla="*/ 2147483647 w 1785"/>
                <a:gd name="T9" fmla="*/ 2147483647 h 1684"/>
                <a:gd name="T10" fmla="*/ 2147483647 w 1785"/>
                <a:gd name="T11" fmla="*/ 0 h 1684"/>
                <a:gd name="T12" fmla="*/ 2147483647 w 1785"/>
                <a:gd name="T13" fmla="*/ 0 h 1684"/>
                <a:gd name="T14" fmla="*/ 0 60000 65536"/>
                <a:gd name="T15" fmla="*/ 0 60000 65536"/>
                <a:gd name="T16" fmla="*/ 0 60000 65536"/>
                <a:gd name="T17" fmla="*/ 0 60000 65536"/>
                <a:gd name="T18" fmla="*/ 0 60000 65536"/>
                <a:gd name="T19" fmla="*/ 0 60000 65536"/>
                <a:gd name="T20" fmla="*/ 0 60000 65536"/>
                <a:gd name="T21" fmla="*/ 0 w 1785"/>
                <a:gd name="T22" fmla="*/ 0 h 1684"/>
                <a:gd name="T23" fmla="*/ 1785 w 1785"/>
                <a:gd name="T24" fmla="*/ 1684 h 16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85" h="1684">
                  <a:moveTo>
                    <a:pt x="662" y="0"/>
                  </a:moveTo>
                  <a:lnTo>
                    <a:pt x="0" y="825"/>
                  </a:lnTo>
                  <a:lnTo>
                    <a:pt x="289" y="1478"/>
                  </a:lnTo>
                  <a:lnTo>
                    <a:pt x="1446" y="1684"/>
                  </a:lnTo>
                  <a:lnTo>
                    <a:pt x="1785" y="1050"/>
                  </a:lnTo>
                  <a:lnTo>
                    <a:pt x="662" y="0"/>
                  </a:lnTo>
                  <a:close/>
                </a:path>
              </a:pathLst>
            </a:custGeom>
            <a:solidFill>
              <a:srgbClr val="FFFFC2"/>
            </a:solidFill>
            <a:ln w="9525">
              <a:noFill/>
              <a:round/>
              <a:headEnd/>
              <a:tailEnd/>
            </a:ln>
          </p:spPr>
          <p:txBody>
            <a:bodyPr/>
            <a:lstStyle/>
            <a:p>
              <a:endParaRPr lang="en-US" dirty="0">
                <a:latin typeface="+mj-lt"/>
              </a:endParaRPr>
            </a:p>
          </p:txBody>
        </p:sp>
        <p:sp>
          <p:nvSpPr>
            <p:cNvPr id="723972" name="AutoShape 4"/>
            <p:cNvSpPr>
              <a:spLocks noChangeArrowheads="1"/>
            </p:cNvSpPr>
            <p:nvPr/>
          </p:nvSpPr>
          <p:spPr bwMode="auto">
            <a:xfrm>
              <a:off x="5391150" y="3340100"/>
              <a:ext cx="2185988" cy="1985963"/>
            </a:xfrm>
            <a:prstGeom prst="leftArrow">
              <a:avLst>
                <a:gd name="adj1" fmla="val 50000"/>
                <a:gd name="adj2" fmla="val 27518"/>
              </a:avLst>
            </a:prstGeom>
            <a:solidFill>
              <a:srgbClr val="E6E7D7"/>
            </a:solidFill>
            <a:ln w="38100">
              <a:noFill/>
              <a:miter lim="800000"/>
              <a:headEnd/>
              <a:tailEnd/>
            </a:ln>
            <a:effectLst>
              <a:outerShdw dist="107763" dir="2700000" algn="ctr" rotWithShape="0">
                <a:schemeClr val="bg2"/>
              </a:outerShdw>
            </a:effectLst>
          </p:spPr>
          <p:txBody>
            <a:bodyPr anchor="ctr"/>
            <a:lstStyle/>
            <a:p>
              <a:pPr algn="ctr" eaLnBrk="0" hangingPunct="0">
                <a:spcBef>
                  <a:spcPct val="50000"/>
                </a:spcBef>
                <a:defRPr/>
              </a:pPr>
              <a:r>
                <a:rPr lang="en-US" sz="1800" dirty="0">
                  <a:latin typeface="+mj-lt"/>
                </a:rPr>
                <a:t>Issues and Receipts</a:t>
              </a:r>
            </a:p>
          </p:txBody>
        </p:sp>
        <p:sp>
          <p:nvSpPr>
            <p:cNvPr id="723973" name="Rectangle 5"/>
            <p:cNvSpPr>
              <a:spLocks noChangeArrowheads="1"/>
            </p:cNvSpPr>
            <p:nvPr/>
          </p:nvSpPr>
          <p:spPr bwMode="auto">
            <a:xfrm>
              <a:off x="1527175" y="1609725"/>
              <a:ext cx="6083300" cy="1204913"/>
            </a:xfrm>
            <a:prstGeom prst="rect">
              <a:avLst/>
            </a:prstGeom>
            <a:solidFill>
              <a:schemeClr val="bg1"/>
            </a:solidFill>
            <a:ln w="38100">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3734" name="Rectangle 6"/>
            <p:cNvSpPr>
              <a:spLocks noChangeArrowheads="1"/>
            </p:cNvSpPr>
            <p:nvPr/>
          </p:nvSpPr>
          <p:spPr bwMode="auto">
            <a:xfrm>
              <a:off x="6086475" y="2333625"/>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8/03/XX</a:t>
              </a:r>
            </a:p>
          </p:txBody>
        </p:sp>
        <p:sp>
          <p:nvSpPr>
            <p:cNvPr id="73735" name="Rectangle 7"/>
            <p:cNvSpPr>
              <a:spLocks noChangeArrowheads="1"/>
            </p:cNvSpPr>
            <p:nvPr/>
          </p:nvSpPr>
          <p:spPr bwMode="auto">
            <a:xfrm>
              <a:off x="4562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100</a:t>
              </a:r>
            </a:p>
          </p:txBody>
        </p:sp>
        <p:sp>
          <p:nvSpPr>
            <p:cNvPr id="73736" name="Rectangle 8"/>
            <p:cNvSpPr>
              <a:spLocks noChangeArrowheads="1"/>
            </p:cNvSpPr>
            <p:nvPr/>
          </p:nvSpPr>
          <p:spPr bwMode="auto">
            <a:xfrm>
              <a:off x="3038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endParaRPr lang="en-US" sz="1600" dirty="0">
                <a:solidFill>
                  <a:srgbClr val="507269"/>
                </a:solidFill>
                <a:latin typeface="+mj-lt"/>
              </a:endParaRPr>
            </a:p>
          </p:txBody>
        </p:sp>
        <p:sp>
          <p:nvSpPr>
            <p:cNvPr id="73737" name="Rectangle 9"/>
            <p:cNvSpPr>
              <a:spLocks noChangeArrowheads="1"/>
            </p:cNvSpPr>
            <p:nvPr/>
          </p:nvSpPr>
          <p:spPr bwMode="auto">
            <a:xfrm>
              <a:off x="1514475" y="2324100"/>
              <a:ext cx="1524000" cy="488950"/>
            </a:xfrm>
            <a:prstGeom prst="rect">
              <a:avLst/>
            </a:prstGeom>
            <a:solidFill>
              <a:srgbClr val="D9E5E2"/>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01010</a:t>
              </a:r>
            </a:p>
          </p:txBody>
        </p:sp>
        <p:sp>
          <p:nvSpPr>
            <p:cNvPr id="73738" name="Rectangle 10"/>
            <p:cNvSpPr>
              <a:spLocks noChangeArrowheads="1"/>
            </p:cNvSpPr>
            <p:nvPr/>
          </p:nvSpPr>
          <p:spPr bwMode="auto">
            <a:xfrm>
              <a:off x="6086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Date</a:t>
              </a:r>
            </a:p>
          </p:txBody>
        </p:sp>
        <p:sp>
          <p:nvSpPr>
            <p:cNvPr id="73739" name="Rectangle 11"/>
            <p:cNvSpPr>
              <a:spLocks noChangeArrowheads="1"/>
            </p:cNvSpPr>
            <p:nvPr/>
          </p:nvSpPr>
          <p:spPr bwMode="auto">
            <a:xfrm>
              <a:off x="4562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Qty</a:t>
              </a:r>
            </a:p>
          </p:txBody>
        </p:sp>
        <p:sp>
          <p:nvSpPr>
            <p:cNvPr id="73740" name="Rectangle 12"/>
            <p:cNvSpPr>
              <a:spLocks noChangeArrowheads="1"/>
            </p:cNvSpPr>
            <p:nvPr/>
          </p:nvSpPr>
          <p:spPr bwMode="auto">
            <a:xfrm>
              <a:off x="3038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Description</a:t>
              </a:r>
            </a:p>
          </p:txBody>
        </p:sp>
        <p:sp>
          <p:nvSpPr>
            <p:cNvPr id="73741" name="Rectangle 13"/>
            <p:cNvSpPr>
              <a:spLocks noChangeArrowheads="1"/>
            </p:cNvSpPr>
            <p:nvPr/>
          </p:nvSpPr>
          <p:spPr bwMode="auto">
            <a:xfrm>
              <a:off x="1514475" y="1958975"/>
              <a:ext cx="1524000" cy="365125"/>
            </a:xfrm>
            <a:prstGeom prst="rect">
              <a:avLst/>
            </a:prstGeom>
            <a:solidFill>
              <a:srgbClr val="F2E8CC"/>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rgbClr val="507269"/>
                  </a:solidFill>
                  <a:latin typeface="+mj-lt"/>
                </a:rPr>
                <a:t>Item</a:t>
              </a:r>
            </a:p>
          </p:txBody>
        </p:sp>
        <p:sp>
          <p:nvSpPr>
            <p:cNvPr id="73742" name="Rectangle 14"/>
            <p:cNvSpPr>
              <a:spLocks noChangeArrowheads="1"/>
            </p:cNvSpPr>
            <p:nvPr/>
          </p:nvSpPr>
          <p:spPr bwMode="auto">
            <a:xfrm>
              <a:off x="1514475" y="1593850"/>
              <a:ext cx="6096000" cy="365125"/>
            </a:xfrm>
            <a:prstGeom prst="rect">
              <a:avLst/>
            </a:prstGeom>
            <a:solidFill>
              <a:srgbClr val="6B978B"/>
            </a:solidFill>
            <a:ln w="38100">
              <a:noFill/>
              <a:miter lim="800000"/>
              <a:headEnd/>
              <a:tailEnd/>
            </a:ln>
          </p:spPr>
          <p:txBody>
            <a:bodyPr/>
            <a:lstStyle/>
            <a:p>
              <a:pPr algn="ctr">
                <a:lnSpc>
                  <a:spcPct val="90000"/>
                </a:lnSpc>
                <a:spcBef>
                  <a:spcPct val="30000"/>
                </a:spcBef>
                <a:buClr>
                  <a:srgbClr val="890C4C"/>
                </a:buClr>
                <a:buFont typeface="Webdings" pitchFamily="18" charset="2"/>
                <a:buNone/>
              </a:pPr>
              <a:r>
                <a:rPr lang="en-US" sz="1600" dirty="0">
                  <a:solidFill>
                    <a:schemeClr val="bg1"/>
                  </a:solidFill>
                  <a:latin typeface="+mj-lt"/>
                </a:rPr>
                <a:t>Work Order 123456</a:t>
              </a:r>
            </a:p>
          </p:txBody>
        </p:sp>
        <p:sp>
          <p:nvSpPr>
            <p:cNvPr id="73743" name="Line 15"/>
            <p:cNvSpPr>
              <a:spLocks noChangeShapeType="1"/>
            </p:cNvSpPr>
            <p:nvPr/>
          </p:nvSpPr>
          <p:spPr bwMode="auto">
            <a:xfrm>
              <a:off x="1514475" y="1593850"/>
              <a:ext cx="6096000" cy="0"/>
            </a:xfrm>
            <a:prstGeom prst="line">
              <a:avLst/>
            </a:prstGeom>
            <a:noFill/>
            <a:ln w="28575" cap="sq">
              <a:noFill/>
              <a:round/>
              <a:headEnd/>
              <a:tailEnd type="triangle" w="med" len="med"/>
            </a:ln>
          </p:spPr>
          <p:txBody>
            <a:bodyPr/>
            <a:lstStyle/>
            <a:p>
              <a:endParaRPr lang="en-US" dirty="0">
                <a:latin typeface="+mj-lt"/>
              </a:endParaRPr>
            </a:p>
          </p:txBody>
        </p:sp>
        <p:sp>
          <p:nvSpPr>
            <p:cNvPr id="73744" name="Line 16"/>
            <p:cNvSpPr>
              <a:spLocks noChangeShapeType="1"/>
            </p:cNvSpPr>
            <p:nvPr/>
          </p:nvSpPr>
          <p:spPr bwMode="auto">
            <a:xfrm>
              <a:off x="1514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45" name="Line 17"/>
            <p:cNvSpPr>
              <a:spLocks noChangeShapeType="1"/>
            </p:cNvSpPr>
            <p:nvPr/>
          </p:nvSpPr>
          <p:spPr bwMode="auto">
            <a:xfrm>
              <a:off x="1514475" y="1593850"/>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6" name="Line 18"/>
            <p:cNvSpPr>
              <a:spLocks noChangeShapeType="1"/>
            </p:cNvSpPr>
            <p:nvPr/>
          </p:nvSpPr>
          <p:spPr bwMode="auto">
            <a:xfrm>
              <a:off x="7610475" y="1593850"/>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7" name="Line 19"/>
            <p:cNvSpPr>
              <a:spLocks noChangeShapeType="1"/>
            </p:cNvSpPr>
            <p:nvPr/>
          </p:nvSpPr>
          <p:spPr bwMode="auto">
            <a:xfrm>
              <a:off x="1514475" y="1958975"/>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8" name="Line 20"/>
            <p:cNvSpPr>
              <a:spLocks noChangeShapeType="1"/>
            </p:cNvSpPr>
            <p:nvPr/>
          </p:nvSpPr>
          <p:spPr bwMode="auto">
            <a:xfrm>
              <a:off x="7610475" y="1958975"/>
              <a:ext cx="0" cy="365125"/>
            </a:xfrm>
            <a:prstGeom prst="line">
              <a:avLst/>
            </a:prstGeom>
            <a:noFill/>
            <a:ln w="28575" cap="sq">
              <a:noFill/>
              <a:round/>
              <a:headEnd/>
              <a:tailEnd type="triangle" w="med" len="med"/>
            </a:ln>
          </p:spPr>
          <p:txBody>
            <a:bodyPr/>
            <a:lstStyle/>
            <a:p>
              <a:endParaRPr lang="en-US" dirty="0">
                <a:latin typeface="+mj-lt"/>
              </a:endParaRPr>
            </a:p>
          </p:txBody>
        </p:sp>
        <p:sp>
          <p:nvSpPr>
            <p:cNvPr id="73749" name="Line 21"/>
            <p:cNvSpPr>
              <a:spLocks noChangeShapeType="1"/>
            </p:cNvSpPr>
            <p:nvPr/>
          </p:nvSpPr>
          <p:spPr bwMode="auto">
            <a:xfrm>
              <a:off x="1514475" y="2324100"/>
              <a:ext cx="0" cy="488950"/>
            </a:xfrm>
            <a:prstGeom prst="line">
              <a:avLst/>
            </a:prstGeom>
            <a:noFill/>
            <a:ln w="28575" cap="sq">
              <a:noFill/>
              <a:round/>
              <a:headEnd/>
              <a:tailEnd type="triangle" w="med" len="med"/>
            </a:ln>
          </p:spPr>
          <p:txBody>
            <a:bodyPr/>
            <a:lstStyle/>
            <a:p>
              <a:endParaRPr lang="en-US" dirty="0">
                <a:latin typeface="+mj-lt"/>
              </a:endParaRPr>
            </a:p>
          </p:txBody>
        </p:sp>
        <p:sp>
          <p:nvSpPr>
            <p:cNvPr id="73750" name="Line 22"/>
            <p:cNvSpPr>
              <a:spLocks noChangeShapeType="1"/>
            </p:cNvSpPr>
            <p:nvPr/>
          </p:nvSpPr>
          <p:spPr bwMode="auto">
            <a:xfrm>
              <a:off x="7610475" y="2324100"/>
              <a:ext cx="0" cy="488950"/>
            </a:xfrm>
            <a:prstGeom prst="line">
              <a:avLst/>
            </a:prstGeom>
            <a:noFill/>
            <a:ln w="28575" cap="sq">
              <a:noFill/>
              <a:round/>
              <a:headEnd/>
              <a:tailEnd type="triangle" w="med" len="med"/>
            </a:ln>
          </p:spPr>
          <p:txBody>
            <a:bodyPr/>
            <a:lstStyle/>
            <a:p>
              <a:endParaRPr lang="en-US" dirty="0">
                <a:latin typeface="+mj-lt"/>
              </a:endParaRPr>
            </a:p>
          </p:txBody>
        </p:sp>
        <p:sp>
          <p:nvSpPr>
            <p:cNvPr id="73751" name="Line 23"/>
            <p:cNvSpPr>
              <a:spLocks noChangeShapeType="1"/>
            </p:cNvSpPr>
            <p:nvPr/>
          </p:nvSpPr>
          <p:spPr bwMode="auto">
            <a:xfrm>
              <a:off x="3038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2" name="Line 24"/>
            <p:cNvSpPr>
              <a:spLocks noChangeShapeType="1"/>
            </p:cNvSpPr>
            <p:nvPr/>
          </p:nvSpPr>
          <p:spPr bwMode="auto">
            <a:xfrm>
              <a:off x="4562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3" name="Line 25"/>
            <p:cNvSpPr>
              <a:spLocks noChangeShapeType="1"/>
            </p:cNvSpPr>
            <p:nvPr/>
          </p:nvSpPr>
          <p:spPr bwMode="auto">
            <a:xfrm>
              <a:off x="6086475" y="2813050"/>
              <a:ext cx="1524000" cy="0"/>
            </a:xfrm>
            <a:prstGeom prst="line">
              <a:avLst/>
            </a:prstGeom>
            <a:noFill/>
            <a:ln w="28575" cap="sq">
              <a:noFill/>
              <a:round/>
              <a:headEnd/>
              <a:tailEnd type="triangle" w="med" len="med"/>
            </a:ln>
          </p:spPr>
          <p:txBody>
            <a:bodyPr/>
            <a:lstStyle/>
            <a:p>
              <a:endParaRPr lang="en-US" dirty="0">
                <a:latin typeface="+mj-lt"/>
              </a:endParaRPr>
            </a:p>
          </p:txBody>
        </p:sp>
        <p:sp>
          <p:nvSpPr>
            <p:cNvPr id="73754" name="Freeform 26"/>
            <p:cNvSpPr>
              <a:spLocks/>
            </p:cNvSpPr>
            <p:nvPr/>
          </p:nvSpPr>
          <p:spPr bwMode="auto">
            <a:xfrm>
              <a:off x="3630613" y="1236663"/>
              <a:ext cx="2246312" cy="984250"/>
            </a:xfrm>
            <a:custGeom>
              <a:avLst/>
              <a:gdLst>
                <a:gd name="T0" fmla="*/ 0 w 2829"/>
                <a:gd name="T1" fmla="*/ 2147483647 h 1241"/>
                <a:gd name="T2" fmla="*/ 2147483647 w 2829"/>
                <a:gd name="T3" fmla="*/ 0 h 1241"/>
                <a:gd name="T4" fmla="*/ 2147483647 w 2829"/>
                <a:gd name="T5" fmla="*/ 2147483647 h 1241"/>
                <a:gd name="T6" fmla="*/ 2147483647 w 2829"/>
                <a:gd name="T7" fmla="*/ 2147483647 h 1241"/>
                <a:gd name="T8" fmla="*/ 2147483647 w 2829"/>
                <a:gd name="T9" fmla="*/ 2147483647 h 1241"/>
                <a:gd name="T10" fmla="*/ 2147483647 w 2829"/>
                <a:gd name="T11" fmla="*/ 2147483647 h 1241"/>
                <a:gd name="T12" fmla="*/ 0 w 2829"/>
                <a:gd name="T13" fmla="*/ 2147483647 h 1241"/>
                <a:gd name="T14" fmla="*/ 0 60000 65536"/>
                <a:gd name="T15" fmla="*/ 0 60000 65536"/>
                <a:gd name="T16" fmla="*/ 0 60000 65536"/>
                <a:gd name="T17" fmla="*/ 0 60000 65536"/>
                <a:gd name="T18" fmla="*/ 0 60000 65536"/>
                <a:gd name="T19" fmla="*/ 0 60000 65536"/>
                <a:gd name="T20" fmla="*/ 0 60000 65536"/>
                <a:gd name="T21" fmla="*/ 0 w 2829"/>
                <a:gd name="T22" fmla="*/ 0 h 1241"/>
                <a:gd name="T23" fmla="*/ 2829 w 2829"/>
                <a:gd name="T24" fmla="*/ 1241 h 12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29" h="1241">
                  <a:moveTo>
                    <a:pt x="0" y="1241"/>
                  </a:moveTo>
                  <a:lnTo>
                    <a:pt x="1165" y="0"/>
                  </a:lnTo>
                  <a:lnTo>
                    <a:pt x="2829" y="859"/>
                  </a:lnTo>
                  <a:lnTo>
                    <a:pt x="2770" y="871"/>
                  </a:lnTo>
                  <a:lnTo>
                    <a:pt x="1172" y="46"/>
                  </a:lnTo>
                  <a:lnTo>
                    <a:pt x="58" y="1229"/>
                  </a:lnTo>
                  <a:lnTo>
                    <a:pt x="0" y="1241"/>
                  </a:lnTo>
                  <a:close/>
                </a:path>
              </a:pathLst>
            </a:custGeom>
            <a:solidFill>
              <a:srgbClr val="8C8C8C"/>
            </a:solidFill>
            <a:ln w="9525">
              <a:noFill/>
              <a:round/>
              <a:headEnd/>
              <a:tailEnd/>
            </a:ln>
          </p:spPr>
          <p:txBody>
            <a:bodyPr/>
            <a:lstStyle/>
            <a:p>
              <a:endParaRPr lang="en-US" dirty="0">
                <a:latin typeface="+mj-lt"/>
              </a:endParaRPr>
            </a:p>
          </p:txBody>
        </p:sp>
        <p:sp>
          <p:nvSpPr>
            <p:cNvPr id="73755" name="Freeform 27"/>
            <p:cNvSpPr>
              <a:spLocks/>
            </p:cNvSpPr>
            <p:nvPr/>
          </p:nvSpPr>
          <p:spPr bwMode="auto">
            <a:xfrm>
              <a:off x="3548063" y="1893888"/>
              <a:ext cx="2579687" cy="1663700"/>
            </a:xfrm>
            <a:custGeom>
              <a:avLst/>
              <a:gdLst>
                <a:gd name="T0" fmla="*/ 2147483647 w 3249"/>
                <a:gd name="T1" fmla="*/ 2147483647 h 2097"/>
                <a:gd name="T2" fmla="*/ 2147483647 w 3249"/>
                <a:gd name="T3" fmla="*/ 0 h 2097"/>
                <a:gd name="T4" fmla="*/ 0 w 3249"/>
                <a:gd name="T5" fmla="*/ 2147483647 h 2097"/>
                <a:gd name="T6" fmla="*/ 2147483647 w 3249"/>
                <a:gd name="T7" fmla="*/ 2147483647 h 2097"/>
                <a:gd name="T8" fmla="*/ 2147483647 w 3249"/>
                <a:gd name="T9" fmla="*/ 2147483647 h 2097"/>
                <a:gd name="T10" fmla="*/ 0 60000 65536"/>
                <a:gd name="T11" fmla="*/ 0 60000 65536"/>
                <a:gd name="T12" fmla="*/ 0 60000 65536"/>
                <a:gd name="T13" fmla="*/ 0 60000 65536"/>
                <a:gd name="T14" fmla="*/ 0 60000 65536"/>
                <a:gd name="T15" fmla="*/ 0 w 3249"/>
                <a:gd name="T16" fmla="*/ 0 h 2097"/>
                <a:gd name="T17" fmla="*/ 3249 w 3249"/>
                <a:gd name="T18" fmla="*/ 2097 h 2097"/>
              </a:gdLst>
              <a:ahLst/>
              <a:cxnLst>
                <a:cxn ang="T10">
                  <a:pos x="T0" y="T1"/>
                </a:cxn>
                <a:cxn ang="T11">
                  <a:pos x="T2" y="T3"/>
                </a:cxn>
                <a:cxn ang="T12">
                  <a:pos x="T4" y="T5"/>
                </a:cxn>
                <a:cxn ang="T13">
                  <a:pos x="T6" y="T7"/>
                </a:cxn>
                <a:cxn ang="T14">
                  <a:pos x="T8" y="T9"/>
                </a:cxn>
              </a:cxnLst>
              <a:rect l="T15" t="T16" r="T17" b="T18"/>
              <a:pathLst>
                <a:path w="3249" h="2097">
                  <a:moveTo>
                    <a:pt x="3249" y="1692"/>
                  </a:moveTo>
                  <a:lnTo>
                    <a:pt x="3023" y="0"/>
                  </a:lnTo>
                  <a:lnTo>
                    <a:pt x="0" y="406"/>
                  </a:lnTo>
                  <a:lnTo>
                    <a:pt x="226" y="2097"/>
                  </a:lnTo>
                  <a:lnTo>
                    <a:pt x="3249" y="1692"/>
                  </a:lnTo>
                  <a:close/>
                </a:path>
              </a:pathLst>
            </a:custGeom>
            <a:solidFill>
              <a:srgbClr val="8C8C8C"/>
            </a:solidFill>
            <a:ln w="9525">
              <a:noFill/>
              <a:round/>
              <a:headEnd/>
              <a:tailEnd/>
            </a:ln>
          </p:spPr>
          <p:txBody>
            <a:bodyPr/>
            <a:lstStyle/>
            <a:p>
              <a:endParaRPr lang="en-US" dirty="0">
                <a:latin typeface="+mj-lt"/>
              </a:endParaRPr>
            </a:p>
          </p:txBody>
        </p:sp>
        <p:sp>
          <p:nvSpPr>
            <p:cNvPr id="73756" name="Freeform 28"/>
            <p:cNvSpPr>
              <a:spLocks/>
            </p:cNvSpPr>
            <p:nvPr/>
          </p:nvSpPr>
          <p:spPr bwMode="auto">
            <a:xfrm>
              <a:off x="4464050" y="1200150"/>
              <a:ext cx="212725" cy="212725"/>
            </a:xfrm>
            <a:custGeom>
              <a:avLst/>
              <a:gdLst>
                <a:gd name="T0" fmla="*/ 2147483647 w 267"/>
                <a:gd name="T1" fmla="*/ 2147483647 h 270"/>
                <a:gd name="T2" fmla="*/ 2147483647 w 267"/>
                <a:gd name="T3" fmla="*/ 2147483647 h 270"/>
                <a:gd name="T4" fmla="*/ 2147483647 w 267"/>
                <a:gd name="T5" fmla="*/ 2147483647 h 270"/>
                <a:gd name="T6" fmla="*/ 2147483647 w 267"/>
                <a:gd name="T7" fmla="*/ 2147483647 h 270"/>
                <a:gd name="T8" fmla="*/ 2147483647 w 267"/>
                <a:gd name="T9" fmla="*/ 2147483647 h 270"/>
                <a:gd name="T10" fmla="*/ 2147483647 w 267"/>
                <a:gd name="T11" fmla="*/ 2147483647 h 270"/>
                <a:gd name="T12" fmla="*/ 2147483647 w 267"/>
                <a:gd name="T13" fmla="*/ 2147483647 h 270"/>
                <a:gd name="T14" fmla="*/ 2147483647 w 267"/>
                <a:gd name="T15" fmla="*/ 2147483647 h 270"/>
                <a:gd name="T16" fmla="*/ 2147483647 w 267"/>
                <a:gd name="T17" fmla="*/ 2147483647 h 270"/>
                <a:gd name="T18" fmla="*/ 2147483647 w 267"/>
                <a:gd name="T19" fmla="*/ 2147483647 h 270"/>
                <a:gd name="T20" fmla="*/ 2147483647 w 267"/>
                <a:gd name="T21" fmla="*/ 2147483647 h 270"/>
                <a:gd name="T22" fmla="*/ 2147483647 w 267"/>
                <a:gd name="T23" fmla="*/ 2147483647 h 270"/>
                <a:gd name="T24" fmla="*/ 2147483647 w 267"/>
                <a:gd name="T25" fmla="*/ 2147483647 h 270"/>
                <a:gd name="T26" fmla="*/ 2147483647 w 267"/>
                <a:gd name="T27" fmla="*/ 2147483647 h 270"/>
                <a:gd name="T28" fmla="*/ 2147483647 w 267"/>
                <a:gd name="T29" fmla="*/ 2147483647 h 270"/>
                <a:gd name="T30" fmla="*/ 2147483647 w 267"/>
                <a:gd name="T31" fmla="*/ 2147483647 h 270"/>
                <a:gd name="T32" fmla="*/ 2147483647 w 267"/>
                <a:gd name="T33" fmla="*/ 0 h 270"/>
                <a:gd name="T34" fmla="*/ 2147483647 w 267"/>
                <a:gd name="T35" fmla="*/ 2147483647 h 270"/>
                <a:gd name="T36" fmla="*/ 2147483647 w 267"/>
                <a:gd name="T37" fmla="*/ 2147483647 h 270"/>
                <a:gd name="T38" fmla="*/ 2147483647 w 267"/>
                <a:gd name="T39" fmla="*/ 2147483647 h 270"/>
                <a:gd name="T40" fmla="*/ 2147483647 w 267"/>
                <a:gd name="T41" fmla="*/ 2147483647 h 270"/>
                <a:gd name="T42" fmla="*/ 2147483647 w 267"/>
                <a:gd name="T43" fmla="*/ 2147483647 h 270"/>
                <a:gd name="T44" fmla="*/ 2147483647 w 267"/>
                <a:gd name="T45" fmla="*/ 2147483647 h 270"/>
                <a:gd name="T46" fmla="*/ 2147483647 w 267"/>
                <a:gd name="T47" fmla="*/ 2147483647 h 270"/>
                <a:gd name="T48" fmla="*/ 0 w 267"/>
                <a:gd name="T49" fmla="*/ 2147483647 h 270"/>
                <a:gd name="T50" fmla="*/ 2147483647 w 267"/>
                <a:gd name="T51" fmla="*/ 2147483647 h 270"/>
                <a:gd name="T52" fmla="*/ 2147483647 w 267"/>
                <a:gd name="T53" fmla="*/ 2147483647 h 270"/>
                <a:gd name="T54" fmla="*/ 2147483647 w 267"/>
                <a:gd name="T55" fmla="*/ 2147483647 h 270"/>
                <a:gd name="T56" fmla="*/ 2147483647 w 267"/>
                <a:gd name="T57" fmla="*/ 2147483647 h 270"/>
                <a:gd name="T58" fmla="*/ 2147483647 w 267"/>
                <a:gd name="T59" fmla="*/ 2147483647 h 270"/>
                <a:gd name="T60" fmla="*/ 2147483647 w 267"/>
                <a:gd name="T61" fmla="*/ 2147483647 h 270"/>
                <a:gd name="T62" fmla="*/ 2147483647 w 267"/>
                <a:gd name="T63" fmla="*/ 2147483647 h 270"/>
                <a:gd name="T64" fmla="*/ 2147483647 w 267"/>
                <a:gd name="T65" fmla="*/ 2147483647 h 27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67"/>
                <a:gd name="T100" fmla="*/ 0 h 270"/>
                <a:gd name="T101" fmla="*/ 267 w 267"/>
                <a:gd name="T102" fmla="*/ 270 h 27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67" h="270">
                  <a:moveTo>
                    <a:pt x="134" y="270"/>
                  </a:moveTo>
                  <a:lnTo>
                    <a:pt x="161" y="266"/>
                  </a:lnTo>
                  <a:lnTo>
                    <a:pt x="186" y="260"/>
                  </a:lnTo>
                  <a:lnTo>
                    <a:pt x="209" y="246"/>
                  </a:lnTo>
                  <a:lnTo>
                    <a:pt x="229" y="230"/>
                  </a:lnTo>
                  <a:lnTo>
                    <a:pt x="244" y="210"/>
                  </a:lnTo>
                  <a:lnTo>
                    <a:pt x="257" y="188"/>
                  </a:lnTo>
                  <a:lnTo>
                    <a:pt x="264" y="162"/>
                  </a:lnTo>
                  <a:lnTo>
                    <a:pt x="267" y="135"/>
                  </a:lnTo>
                  <a:lnTo>
                    <a:pt x="264" y="108"/>
                  </a:lnTo>
                  <a:lnTo>
                    <a:pt x="257" y="82"/>
                  </a:lnTo>
                  <a:lnTo>
                    <a:pt x="244" y="60"/>
                  </a:lnTo>
                  <a:lnTo>
                    <a:pt x="229" y="40"/>
                  </a:lnTo>
                  <a:lnTo>
                    <a:pt x="209" y="24"/>
                  </a:lnTo>
                  <a:lnTo>
                    <a:pt x="186" y="10"/>
                  </a:lnTo>
                  <a:lnTo>
                    <a:pt x="161" y="4"/>
                  </a:lnTo>
                  <a:lnTo>
                    <a:pt x="134" y="0"/>
                  </a:lnTo>
                  <a:lnTo>
                    <a:pt x="108" y="4"/>
                  </a:lnTo>
                  <a:lnTo>
                    <a:pt x="81" y="10"/>
                  </a:lnTo>
                  <a:lnTo>
                    <a:pt x="59" y="24"/>
                  </a:lnTo>
                  <a:lnTo>
                    <a:pt x="39" y="40"/>
                  </a:lnTo>
                  <a:lnTo>
                    <a:pt x="23" y="60"/>
                  </a:lnTo>
                  <a:lnTo>
                    <a:pt x="9" y="82"/>
                  </a:lnTo>
                  <a:lnTo>
                    <a:pt x="3" y="108"/>
                  </a:lnTo>
                  <a:lnTo>
                    <a:pt x="0" y="135"/>
                  </a:lnTo>
                  <a:lnTo>
                    <a:pt x="3" y="162"/>
                  </a:lnTo>
                  <a:lnTo>
                    <a:pt x="9" y="188"/>
                  </a:lnTo>
                  <a:lnTo>
                    <a:pt x="23" y="210"/>
                  </a:lnTo>
                  <a:lnTo>
                    <a:pt x="39" y="230"/>
                  </a:lnTo>
                  <a:lnTo>
                    <a:pt x="59" y="246"/>
                  </a:lnTo>
                  <a:lnTo>
                    <a:pt x="81" y="260"/>
                  </a:lnTo>
                  <a:lnTo>
                    <a:pt x="108" y="266"/>
                  </a:lnTo>
                  <a:lnTo>
                    <a:pt x="134" y="270"/>
                  </a:lnTo>
                  <a:close/>
                </a:path>
              </a:pathLst>
            </a:custGeom>
            <a:solidFill>
              <a:srgbClr val="8C8C8C"/>
            </a:solidFill>
            <a:ln w="9525">
              <a:noFill/>
              <a:round/>
              <a:headEnd/>
              <a:tailEnd/>
            </a:ln>
          </p:spPr>
          <p:txBody>
            <a:bodyPr/>
            <a:lstStyle/>
            <a:p>
              <a:endParaRPr lang="en-US" dirty="0">
                <a:latin typeface="+mj-lt"/>
              </a:endParaRPr>
            </a:p>
          </p:txBody>
        </p:sp>
        <p:sp>
          <p:nvSpPr>
            <p:cNvPr id="73757" name="Freeform 29"/>
            <p:cNvSpPr>
              <a:spLocks/>
            </p:cNvSpPr>
            <p:nvPr/>
          </p:nvSpPr>
          <p:spPr bwMode="auto">
            <a:xfrm>
              <a:off x="3659188" y="1169988"/>
              <a:ext cx="2246312" cy="987425"/>
            </a:xfrm>
            <a:custGeom>
              <a:avLst/>
              <a:gdLst>
                <a:gd name="T0" fmla="*/ 0 w 2830"/>
                <a:gd name="T1" fmla="*/ 2147483647 h 1243"/>
                <a:gd name="T2" fmla="*/ 2147483647 w 2830"/>
                <a:gd name="T3" fmla="*/ 0 h 1243"/>
                <a:gd name="T4" fmla="*/ 2147483647 w 2830"/>
                <a:gd name="T5" fmla="*/ 2147483647 h 1243"/>
                <a:gd name="T6" fmla="*/ 2147483647 w 2830"/>
                <a:gd name="T7" fmla="*/ 2147483647 h 1243"/>
                <a:gd name="T8" fmla="*/ 2147483647 w 2830"/>
                <a:gd name="T9" fmla="*/ 2147483647 h 1243"/>
                <a:gd name="T10" fmla="*/ 2147483647 w 2830"/>
                <a:gd name="T11" fmla="*/ 2147483647 h 1243"/>
                <a:gd name="T12" fmla="*/ 0 w 2830"/>
                <a:gd name="T13" fmla="*/ 2147483647 h 1243"/>
                <a:gd name="T14" fmla="*/ 0 60000 65536"/>
                <a:gd name="T15" fmla="*/ 0 60000 65536"/>
                <a:gd name="T16" fmla="*/ 0 60000 65536"/>
                <a:gd name="T17" fmla="*/ 0 60000 65536"/>
                <a:gd name="T18" fmla="*/ 0 60000 65536"/>
                <a:gd name="T19" fmla="*/ 0 60000 65536"/>
                <a:gd name="T20" fmla="*/ 0 60000 65536"/>
                <a:gd name="T21" fmla="*/ 0 w 2830"/>
                <a:gd name="T22" fmla="*/ 0 h 1243"/>
                <a:gd name="T23" fmla="*/ 2830 w 2830"/>
                <a:gd name="T24" fmla="*/ 1243 h 12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30" h="1243">
                  <a:moveTo>
                    <a:pt x="0" y="1243"/>
                  </a:moveTo>
                  <a:lnTo>
                    <a:pt x="1165" y="0"/>
                  </a:lnTo>
                  <a:lnTo>
                    <a:pt x="2830" y="859"/>
                  </a:lnTo>
                  <a:lnTo>
                    <a:pt x="2770" y="872"/>
                  </a:lnTo>
                  <a:lnTo>
                    <a:pt x="1171" y="48"/>
                  </a:lnTo>
                  <a:lnTo>
                    <a:pt x="58" y="1231"/>
                  </a:lnTo>
                  <a:lnTo>
                    <a:pt x="0" y="1243"/>
                  </a:lnTo>
                  <a:close/>
                </a:path>
              </a:pathLst>
            </a:custGeom>
            <a:solidFill>
              <a:srgbClr val="E2B575"/>
            </a:solidFill>
            <a:ln w="9525">
              <a:noFill/>
              <a:round/>
              <a:headEnd/>
              <a:tailEnd/>
            </a:ln>
          </p:spPr>
          <p:txBody>
            <a:bodyPr/>
            <a:lstStyle/>
            <a:p>
              <a:endParaRPr lang="en-US" dirty="0">
                <a:latin typeface="+mj-lt"/>
              </a:endParaRPr>
            </a:p>
          </p:txBody>
        </p:sp>
        <p:sp>
          <p:nvSpPr>
            <p:cNvPr id="73758" name="Freeform 30"/>
            <p:cNvSpPr>
              <a:spLocks/>
            </p:cNvSpPr>
            <p:nvPr/>
          </p:nvSpPr>
          <p:spPr bwMode="auto">
            <a:xfrm>
              <a:off x="3575050" y="1828800"/>
              <a:ext cx="2581275" cy="1663700"/>
            </a:xfrm>
            <a:custGeom>
              <a:avLst/>
              <a:gdLst>
                <a:gd name="T0" fmla="*/ 2147483647 w 3251"/>
                <a:gd name="T1" fmla="*/ 2147483647 h 2097"/>
                <a:gd name="T2" fmla="*/ 2147483647 w 3251"/>
                <a:gd name="T3" fmla="*/ 0 h 2097"/>
                <a:gd name="T4" fmla="*/ 0 w 3251"/>
                <a:gd name="T5" fmla="*/ 2147483647 h 2097"/>
                <a:gd name="T6" fmla="*/ 2147483647 w 3251"/>
                <a:gd name="T7" fmla="*/ 2147483647 h 2097"/>
                <a:gd name="T8" fmla="*/ 2147483647 w 3251"/>
                <a:gd name="T9" fmla="*/ 2147483647 h 2097"/>
                <a:gd name="T10" fmla="*/ 0 60000 65536"/>
                <a:gd name="T11" fmla="*/ 0 60000 65536"/>
                <a:gd name="T12" fmla="*/ 0 60000 65536"/>
                <a:gd name="T13" fmla="*/ 0 60000 65536"/>
                <a:gd name="T14" fmla="*/ 0 60000 65536"/>
                <a:gd name="T15" fmla="*/ 0 w 3251"/>
                <a:gd name="T16" fmla="*/ 0 h 2097"/>
                <a:gd name="T17" fmla="*/ 3251 w 3251"/>
                <a:gd name="T18" fmla="*/ 2097 h 2097"/>
              </a:gdLst>
              <a:ahLst/>
              <a:cxnLst>
                <a:cxn ang="T10">
                  <a:pos x="T0" y="T1"/>
                </a:cxn>
                <a:cxn ang="T11">
                  <a:pos x="T2" y="T3"/>
                </a:cxn>
                <a:cxn ang="T12">
                  <a:pos x="T4" y="T5"/>
                </a:cxn>
                <a:cxn ang="T13">
                  <a:pos x="T6" y="T7"/>
                </a:cxn>
                <a:cxn ang="T14">
                  <a:pos x="T8" y="T9"/>
                </a:cxn>
              </a:cxnLst>
              <a:rect l="T15" t="T16" r="T17" b="T18"/>
              <a:pathLst>
                <a:path w="3251" h="2097">
                  <a:moveTo>
                    <a:pt x="3251" y="1691"/>
                  </a:moveTo>
                  <a:lnTo>
                    <a:pt x="3023" y="0"/>
                  </a:lnTo>
                  <a:lnTo>
                    <a:pt x="0" y="405"/>
                  </a:lnTo>
                  <a:lnTo>
                    <a:pt x="228" y="2097"/>
                  </a:lnTo>
                  <a:lnTo>
                    <a:pt x="3251" y="1691"/>
                  </a:lnTo>
                  <a:close/>
                </a:path>
              </a:pathLst>
            </a:custGeom>
            <a:solidFill>
              <a:srgbClr val="327C84"/>
            </a:solidFill>
            <a:ln w="9525">
              <a:noFill/>
              <a:round/>
              <a:headEnd/>
              <a:tailEnd/>
            </a:ln>
          </p:spPr>
          <p:txBody>
            <a:bodyPr/>
            <a:lstStyle/>
            <a:p>
              <a:endParaRPr lang="en-US" dirty="0">
                <a:latin typeface="+mj-lt"/>
              </a:endParaRPr>
            </a:p>
          </p:txBody>
        </p:sp>
        <p:sp>
          <p:nvSpPr>
            <p:cNvPr id="73759" name="Freeform 31"/>
            <p:cNvSpPr>
              <a:spLocks/>
            </p:cNvSpPr>
            <p:nvPr/>
          </p:nvSpPr>
          <p:spPr bwMode="auto">
            <a:xfrm>
              <a:off x="3621088" y="1865313"/>
              <a:ext cx="2486025" cy="1584325"/>
            </a:xfrm>
            <a:custGeom>
              <a:avLst/>
              <a:gdLst>
                <a:gd name="T0" fmla="*/ 2147483647 w 3134"/>
                <a:gd name="T1" fmla="*/ 2147483647 h 1996"/>
                <a:gd name="T2" fmla="*/ 2147483647 w 3134"/>
                <a:gd name="T3" fmla="*/ 0 h 1996"/>
                <a:gd name="T4" fmla="*/ 0 w 3134"/>
                <a:gd name="T5" fmla="*/ 2147483647 h 1996"/>
                <a:gd name="T6" fmla="*/ 2147483647 w 3134"/>
                <a:gd name="T7" fmla="*/ 2147483647 h 1996"/>
                <a:gd name="T8" fmla="*/ 2147483647 w 3134"/>
                <a:gd name="T9" fmla="*/ 2147483647 h 1996"/>
                <a:gd name="T10" fmla="*/ 0 60000 65536"/>
                <a:gd name="T11" fmla="*/ 0 60000 65536"/>
                <a:gd name="T12" fmla="*/ 0 60000 65536"/>
                <a:gd name="T13" fmla="*/ 0 60000 65536"/>
                <a:gd name="T14" fmla="*/ 0 60000 65536"/>
                <a:gd name="T15" fmla="*/ 0 w 3134"/>
                <a:gd name="T16" fmla="*/ 0 h 1996"/>
                <a:gd name="T17" fmla="*/ 3134 w 3134"/>
                <a:gd name="T18" fmla="*/ 1996 h 1996"/>
              </a:gdLst>
              <a:ahLst/>
              <a:cxnLst>
                <a:cxn ang="T10">
                  <a:pos x="T0" y="T1"/>
                </a:cxn>
                <a:cxn ang="T11">
                  <a:pos x="T2" y="T3"/>
                </a:cxn>
                <a:cxn ang="T12">
                  <a:pos x="T4" y="T5"/>
                </a:cxn>
                <a:cxn ang="T13">
                  <a:pos x="T6" y="T7"/>
                </a:cxn>
                <a:cxn ang="T14">
                  <a:pos x="T8" y="T9"/>
                </a:cxn>
              </a:cxnLst>
              <a:rect l="T15" t="T16" r="T17" b="T18"/>
              <a:pathLst>
                <a:path w="3134" h="1996">
                  <a:moveTo>
                    <a:pt x="3134" y="1604"/>
                  </a:moveTo>
                  <a:lnTo>
                    <a:pt x="2917" y="0"/>
                  </a:lnTo>
                  <a:lnTo>
                    <a:pt x="0" y="393"/>
                  </a:lnTo>
                  <a:lnTo>
                    <a:pt x="215" y="1996"/>
                  </a:lnTo>
                  <a:lnTo>
                    <a:pt x="3134" y="1604"/>
                  </a:lnTo>
                  <a:close/>
                </a:path>
              </a:pathLst>
            </a:custGeom>
            <a:solidFill>
              <a:srgbClr val="EAD9AA"/>
            </a:solidFill>
            <a:ln w="9525">
              <a:noFill/>
              <a:round/>
              <a:headEnd/>
              <a:tailEnd/>
            </a:ln>
          </p:spPr>
          <p:txBody>
            <a:bodyPr/>
            <a:lstStyle/>
            <a:p>
              <a:endParaRPr lang="en-US" dirty="0">
                <a:latin typeface="+mj-lt"/>
              </a:endParaRPr>
            </a:p>
          </p:txBody>
        </p:sp>
        <p:sp>
          <p:nvSpPr>
            <p:cNvPr id="73760" name="Freeform 32"/>
            <p:cNvSpPr>
              <a:spLocks/>
            </p:cNvSpPr>
            <p:nvPr/>
          </p:nvSpPr>
          <p:spPr bwMode="auto">
            <a:xfrm>
              <a:off x="3732213" y="1973263"/>
              <a:ext cx="2266950" cy="1365250"/>
            </a:xfrm>
            <a:custGeom>
              <a:avLst/>
              <a:gdLst>
                <a:gd name="T0" fmla="*/ 2147483647 w 2857"/>
                <a:gd name="T1" fmla="*/ 2147483647 h 1719"/>
                <a:gd name="T2" fmla="*/ 2147483647 w 2857"/>
                <a:gd name="T3" fmla="*/ 0 h 1719"/>
                <a:gd name="T4" fmla="*/ 0 w 2857"/>
                <a:gd name="T5" fmla="*/ 2147483647 h 1719"/>
                <a:gd name="T6" fmla="*/ 2147483647 w 2857"/>
                <a:gd name="T7" fmla="*/ 2147483647 h 1719"/>
                <a:gd name="T8" fmla="*/ 2147483647 w 2857"/>
                <a:gd name="T9" fmla="*/ 2147483647 h 1719"/>
                <a:gd name="T10" fmla="*/ 0 60000 65536"/>
                <a:gd name="T11" fmla="*/ 0 60000 65536"/>
                <a:gd name="T12" fmla="*/ 0 60000 65536"/>
                <a:gd name="T13" fmla="*/ 0 60000 65536"/>
                <a:gd name="T14" fmla="*/ 0 60000 65536"/>
                <a:gd name="T15" fmla="*/ 0 w 2857"/>
                <a:gd name="T16" fmla="*/ 0 h 1719"/>
                <a:gd name="T17" fmla="*/ 2857 w 2857"/>
                <a:gd name="T18" fmla="*/ 1719 h 1719"/>
              </a:gdLst>
              <a:ahLst/>
              <a:cxnLst>
                <a:cxn ang="T10">
                  <a:pos x="T0" y="T1"/>
                </a:cxn>
                <a:cxn ang="T11">
                  <a:pos x="T2" y="T3"/>
                </a:cxn>
                <a:cxn ang="T12">
                  <a:pos x="T4" y="T5"/>
                </a:cxn>
                <a:cxn ang="T13">
                  <a:pos x="T6" y="T7"/>
                </a:cxn>
                <a:cxn ang="T14">
                  <a:pos x="T8" y="T9"/>
                </a:cxn>
              </a:cxnLst>
              <a:rect l="T15" t="T16" r="T17" b="T18"/>
              <a:pathLst>
                <a:path w="2857" h="1719">
                  <a:moveTo>
                    <a:pt x="2857" y="1360"/>
                  </a:moveTo>
                  <a:lnTo>
                    <a:pt x="2674" y="0"/>
                  </a:lnTo>
                  <a:lnTo>
                    <a:pt x="0" y="359"/>
                  </a:lnTo>
                  <a:lnTo>
                    <a:pt x="181" y="1719"/>
                  </a:lnTo>
                  <a:lnTo>
                    <a:pt x="2857" y="1360"/>
                  </a:lnTo>
                  <a:close/>
                </a:path>
              </a:pathLst>
            </a:custGeom>
            <a:solidFill>
              <a:srgbClr val="F9FCFF"/>
            </a:solidFill>
            <a:ln w="9525">
              <a:noFill/>
              <a:round/>
              <a:headEnd/>
              <a:tailEnd/>
            </a:ln>
          </p:spPr>
          <p:txBody>
            <a:bodyPr/>
            <a:lstStyle/>
            <a:p>
              <a:endParaRPr lang="en-US" dirty="0">
                <a:latin typeface="+mj-lt"/>
              </a:endParaRPr>
            </a:p>
          </p:txBody>
        </p:sp>
        <p:sp>
          <p:nvSpPr>
            <p:cNvPr id="73761" name="Freeform 33"/>
            <p:cNvSpPr>
              <a:spLocks/>
            </p:cNvSpPr>
            <p:nvPr/>
          </p:nvSpPr>
          <p:spPr bwMode="auto">
            <a:xfrm>
              <a:off x="4491038" y="1135063"/>
              <a:ext cx="214312" cy="212725"/>
            </a:xfrm>
            <a:custGeom>
              <a:avLst/>
              <a:gdLst>
                <a:gd name="T0" fmla="*/ 2147483647 w 270"/>
                <a:gd name="T1" fmla="*/ 2147483647 h 267"/>
                <a:gd name="T2" fmla="*/ 2147483647 w 270"/>
                <a:gd name="T3" fmla="*/ 2147483647 h 267"/>
                <a:gd name="T4" fmla="*/ 2147483647 w 270"/>
                <a:gd name="T5" fmla="*/ 2147483647 h 267"/>
                <a:gd name="T6" fmla="*/ 2147483647 w 270"/>
                <a:gd name="T7" fmla="*/ 2147483647 h 267"/>
                <a:gd name="T8" fmla="*/ 2147483647 w 270"/>
                <a:gd name="T9" fmla="*/ 2147483647 h 267"/>
                <a:gd name="T10" fmla="*/ 2147483647 w 270"/>
                <a:gd name="T11" fmla="*/ 2147483647 h 267"/>
                <a:gd name="T12" fmla="*/ 2147483647 w 270"/>
                <a:gd name="T13" fmla="*/ 2147483647 h 267"/>
                <a:gd name="T14" fmla="*/ 2147483647 w 270"/>
                <a:gd name="T15" fmla="*/ 2147483647 h 267"/>
                <a:gd name="T16" fmla="*/ 2147483647 w 270"/>
                <a:gd name="T17" fmla="*/ 2147483647 h 267"/>
                <a:gd name="T18" fmla="*/ 2147483647 w 270"/>
                <a:gd name="T19" fmla="*/ 2147483647 h 267"/>
                <a:gd name="T20" fmla="*/ 2147483647 w 270"/>
                <a:gd name="T21" fmla="*/ 2147483647 h 267"/>
                <a:gd name="T22" fmla="*/ 2147483647 w 270"/>
                <a:gd name="T23" fmla="*/ 2147483647 h 267"/>
                <a:gd name="T24" fmla="*/ 2147483647 w 270"/>
                <a:gd name="T25" fmla="*/ 2147483647 h 267"/>
                <a:gd name="T26" fmla="*/ 2147483647 w 270"/>
                <a:gd name="T27" fmla="*/ 2147483647 h 267"/>
                <a:gd name="T28" fmla="*/ 2147483647 w 270"/>
                <a:gd name="T29" fmla="*/ 2147483647 h 267"/>
                <a:gd name="T30" fmla="*/ 2147483647 w 270"/>
                <a:gd name="T31" fmla="*/ 2147483647 h 267"/>
                <a:gd name="T32" fmla="*/ 2147483647 w 270"/>
                <a:gd name="T33" fmla="*/ 0 h 267"/>
                <a:gd name="T34" fmla="*/ 2147483647 w 270"/>
                <a:gd name="T35" fmla="*/ 2147483647 h 267"/>
                <a:gd name="T36" fmla="*/ 2147483647 w 270"/>
                <a:gd name="T37" fmla="*/ 2147483647 h 267"/>
                <a:gd name="T38" fmla="*/ 2147483647 w 270"/>
                <a:gd name="T39" fmla="*/ 2147483647 h 267"/>
                <a:gd name="T40" fmla="*/ 2147483647 w 270"/>
                <a:gd name="T41" fmla="*/ 2147483647 h 267"/>
                <a:gd name="T42" fmla="*/ 2147483647 w 270"/>
                <a:gd name="T43" fmla="*/ 2147483647 h 267"/>
                <a:gd name="T44" fmla="*/ 2147483647 w 270"/>
                <a:gd name="T45" fmla="*/ 2147483647 h 267"/>
                <a:gd name="T46" fmla="*/ 2147483647 w 270"/>
                <a:gd name="T47" fmla="*/ 2147483647 h 267"/>
                <a:gd name="T48" fmla="*/ 0 w 270"/>
                <a:gd name="T49" fmla="*/ 2147483647 h 267"/>
                <a:gd name="T50" fmla="*/ 2147483647 w 270"/>
                <a:gd name="T51" fmla="*/ 2147483647 h 267"/>
                <a:gd name="T52" fmla="*/ 2147483647 w 270"/>
                <a:gd name="T53" fmla="*/ 2147483647 h 267"/>
                <a:gd name="T54" fmla="*/ 2147483647 w 270"/>
                <a:gd name="T55" fmla="*/ 2147483647 h 267"/>
                <a:gd name="T56" fmla="*/ 2147483647 w 270"/>
                <a:gd name="T57" fmla="*/ 2147483647 h 267"/>
                <a:gd name="T58" fmla="*/ 2147483647 w 270"/>
                <a:gd name="T59" fmla="*/ 2147483647 h 267"/>
                <a:gd name="T60" fmla="*/ 2147483647 w 270"/>
                <a:gd name="T61" fmla="*/ 2147483647 h 267"/>
                <a:gd name="T62" fmla="*/ 2147483647 w 270"/>
                <a:gd name="T63" fmla="*/ 2147483647 h 267"/>
                <a:gd name="T64" fmla="*/ 2147483647 w 270"/>
                <a:gd name="T65" fmla="*/ 2147483647 h 2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70"/>
                <a:gd name="T100" fmla="*/ 0 h 267"/>
                <a:gd name="T101" fmla="*/ 270 w 270"/>
                <a:gd name="T102" fmla="*/ 267 h 2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70" h="267">
                  <a:moveTo>
                    <a:pt x="135" y="267"/>
                  </a:moveTo>
                  <a:lnTo>
                    <a:pt x="162" y="264"/>
                  </a:lnTo>
                  <a:lnTo>
                    <a:pt x="187" y="258"/>
                  </a:lnTo>
                  <a:lnTo>
                    <a:pt x="210" y="244"/>
                  </a:lnTo>
                  <a:lnTo>
                    <a:pt x="230" y="228"/>
                  </a:lnTo>
                  <a:lnTo>
                    <a:pt x="246" y="208"/>
                  </a:lnTo>
                  <a:lnTo>
                    <a:pt x="260" y="186"/>
                  </a:lnTo>
                  <a:lnTo>
                    <a:pt x="266" y="159"/>
                  </a:lnTo>
                  <a:lnTo>
                    <a:pt x="270" y="133"/>
                  </a:lnTo>
                  <a:lnTo>
                    <a:pt x="266" y="106"/>
                  </a:lnTo>
                  <a:lnTo>
                    <a:pt x="260" y="81"/>
                  </a:lnTo>
                  <a:lnTo>
                    <a:pt x="246" y="58"/>
                  </a:lnTo>
                  <a:lnTo>
                    <a:pt x="230" y="38"/>
                  </a:lnTo>
                  <a:lnTo>
                    <a:pt x="210" y="23"/>
                  </a:lnTo>
                  <a:lnTo>
                    <a:pt x="187" y="10"/>
                  </a:lnTo>
                  <a:lnTo>
                    <a:pt x="162" y="3"/>
                  </a:lnTo>
                  <a:lnTo>
                    <a:pt x="135" y="0"/>
                  </a:lnTo>
                  <a:lnTo>
                    <a:pt x="108" y="3"/>
                  </a:lnTo>
                  <a:lnTo>
                    <a:pt x="82" y="10"/>
                  </a:lnTo>
                  <a:lnTo>
                    <a:pt x="60" y="23"/>
                  </a:lnTo>
                  <a:lnTo>
                    <a:pt x="40" y="38"/>
                  </a:lnTo>
                  <a:lnTo>
                    <a:pt x="24" y="58"/>
                  </a:lnTo>
                  <a:lnTo>
                    <a:pt x="10" y="81"/>
                  </a:lnTo>
                  <a:lnTo>
                    <a:pt x="4" y="106"/>
                  </a:lnTo>
                  <a:lnTo>
                    <a:pt x="0" y="133"/>
                  </a:lnTo>
                  <a:lnTo>
                    <a:pt x="4" y="159"/>
                  </a:lnTo>
                  <a:lnTo>
                    <a:pt x="10" y="186"/>
                  </a:lnTo>
                  <a:lnTo>
                    <a:pt x="24" y="208"/>
                  </a:lnTo>
                  <a:lnTo>
                    <a:pt x="40" y="228"/>
                  </a:lnTo>
                  <a:lnTo>
                    <a:pt x="60" y="244"/>
                  </a:lnTo>
                  <a:lnTo>
                    <a:pt x="82" y="258"/>
                  </a:lnTo>
                  <a:lnTo>
                    <a:pt x="108" y="264"/>
                  </a:lnTo>
                  <a:lnTo>
                    <a:pt x="135" y="267"/>
                  </a:lnTo>
                  <a:close/>
                </a:path>
              </a:pathLst>
            </a:custGeom>
            <a:solidFill>
              <a:srgbClr val="D17000"/>
            </a:solidFill>
            <a:ln w="9525">
              <a:noFill/>
              <a:round/>
              <a:headEnd/>
              <a:tailEnd/>
            </a:ln>
          </p:spPr>
          <p:txBody>
            <a:bodyPr/>
            <a:lstStyle/>
            <a:p>
              <a:endParaRPr lang="en-US" dirty="0">
                <a:latin typeface="+mj-lt"/>
              </a:endParaRPr>
            </a:p>
          </p:txBody>
        </p:sp>
        <p:sp>
          <p:nvSpPr>
            <p:cNvPr id="73762" name="Freeform 34"/>
            <p:cNvSpPr>
              <a:spLocks/>
            </p:cNvSpPr>
            <p:nvPr/>
          </p:nvSpPr>
          <p:spPr bwMode="auto">
            <a:xfrm>
              <a:off x="4519613" y="1196975"/>
              <a:ext cx="63500" cy="117475"/>
            </a:xfrm>
            <a:custGeom>
              <a:avLst/>
              <a:gdLst>
                <a:gd name="T0" fmla="*/ 2147483647 w 78"/>
                <a:gd name="T1" fmla="*/ 0 h 148"/>
                <a:gd name="T2" fmla="*/ 2147483647 w 78"/>
                <a:gd name="T3" fmla="*/ 2147483647 h 148"/>
                <a:gd name="T4" fmla="*/ 2147483647 w 78"/>
                <a:gd name="T5" fmla="*/ 2147483647 h 148"/>
                <a:gd name="T6" fmla="*/ 0 w 78"/>
                <a:gd name="T7" fmla="*/ 2147483647 h 148"/>
                <a:gd name="T8" fmla="*/ 2147483647 w 78"/>
                <a:gd name="T9" fmla="*/ 2147483647 h 148"/>
                <a:gd name="T10" fmla="*/ 2147483647 w 78"/>
                <a:gd name="T11" fmla="*/ 2147483647 h 148"/>
                <a:gd name="T12" fmla="*/ 2147483647 w 78"/>
                <a:gd name="T13" fmla="*/ 2147483647 h 148"/>
                <a:gd name="T14" fmla="*/ 2147483647 w 78"/>
                <a:gd name="T15" fmla="*/ 2147483647 h 148"/>
                <a:gd name="T16" fmla="*/ 2147483647 w 78"/>
                <a:gd name="T17" fmla="*/ 2147483647 h 148"/>
                <a:gd name="T18" fmla="*/ 2147483647 w 78"/>
                <a:gd name="T19" fmla="*/ 2147483647 h 148"/>
                <a:gd name="T20" fmla="*/ 2147483647 w 78"/>
                <a:gd name="T21" fmla="*/ 2147483647 h 148"/>
                <a:gd name="T22" fmla="*/ 2147483647 w 78"/>
                <a:gd name="T23" fmla="*/ 2147483647 h 148"/>
                <a:gd name="T24" fmla="*/ 2147483647 w 78"/>
                <a:gd name="T25" fmla="*/ 2147483647 h 148"/>
                <a:gd name="T26" fmla="*/ 2147483647 w 78"/>
                <a:gd name="T27" fmla="*/ 2147483647 h 148"/>
                <a:gd name="T28" fmla="*/ 2147483647 w 78"/>
                <a:gd name="T29" fmla="*/ 2147483647 h 148"/>
                <a:gd name="T30" fmla="*/ 2147483647 w 78"/>
                <a:gd name="T31" fmla="*/ 2147483647 h 148"/>
                <a:gd name="T32" fmla="*/ 2147483647 w 78"/>
                <a:gd name="T33" fmla="*/ 2147483647 h 148"/>
                <a:gd name="T34" fmla="*/ 2147483647 w 78"/>
                <a:gd name="T35" fmla="*/ 2147483647 h 148"/>
                <a:gd name="T36" fmla="*/ 2147483647 w 78"/>
                <a:gd name="T37" fmla="*/ 2147483647 h 148"/>
                <a:gd name="T38" fmla="*/ 2147483647 w 78"/>
                <a:gd name="T39" fmla="*/ 2147483647 h 148"/>
                <a:gd name="T40" fmla="*/ 2147483647 w 78"/>
                <a:gd name="T41" fmla="*/ 0 h 14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8"/>
                <a:gd name="T64" fmla="*/ 0 h 148"/>
                <a:gd name="T65" fmla="*/ 78 w 78"/>
                <a:gd name="T66" fmla="*/ 148 h 14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8" h="148">
                  <a:moveTo>
                    <a:pt x="15" y="0"/>
                  </a:moveTo>
                  <a:lnTo>
                    <a:pt x="10" y="7"/>
                  </a:lnTo>
                  <a:lnTo>
                    <a:pt x="3" y="25"/>
                  </a:lnTo>
                  <a:lnTo>
                    <a:pt x="0" y="55"/>
                  </a:lnTo>
                  <a:lnTo>
                    <a:pt x="10" y="100"/>
                  </a:lnTo>
                  <a:lnTo>
                    <a:pt x="18" y="115"/>
                  </a:lnTo>
                  <a:lnTo>
                    <a:pt x="28" y="126"/>
                  </a:lnTo>
                  <a:lnTo>
                    <a:pt x="40" y="136"/>
                  </a:lnTo>
                  <a:lnTo>
                    <a:pt x="53" y="143"/>
                  </a:lnTo>
                  <a:lnTo>
                    <a:pt x="65" y="148"/>
                  </a:lnTo>
                  <a:lnTo>
                    <a:pt x="73" y="148"/>
                  </a:lnTo>
                  <a:lnTo>
                    <a:pt x="78" y="146"/>
                  </a:lnTo>
                  <a:lnTo>
                    <a:pt x="78" y="141"/>
                  </a:lnTo>
                  <a:lnTo>
                    <a:pt x="63" y="110"/>
                  </a:lnTo>
                  <a:lnTo>
                    <a:pt x="50" y="81"/>
                  </a:lnTo>
                  <a:lnTo>
                    <a:pt x="38" y="57"/>
                  </a:lnTo>
                  <a:lnTo>
                    <a:pt x="30" y="37"/>
                  </a:lnTo>
                  <a:lnTo>
                    <a:pt x="23" y="20"/>
                  </a:lnTo>
                  <a:lnTo>
                    <a:pt x="18" y="10"/>
                  </a:lnTo>
                  <a:lnTo>
                    <a:pt x="17" y="2"/>
                  </a:lnTo>
                  <a:lnTo>
                    <a:pt x="15" y="0"/>
                  </a:lnTo>
                  <a:close/>
                </a:path>
              </a:pathLst>
            </a:custGeom>
            <a:solidFill>
              <a:srgbClr val="FFFFFF"/>
            </a:solidFill>
            <a:ln w="9525">
              <a:noFill/>
              <a:round/>
              <a:headEnd/>
              <a:tailEnd/>
            </a:ln>
          </p:spPr>
          <p:txBody>
            <a:bodyPr/>
            <a:lstStyle/>
            <a:p>
              <a:endParaRPr lang="en-US" dirty="0">
                <a:latin typeface="+mj-lt"/>
              </a:endParaRPr>
            </a:p>
          </p:txBody>
        </p:sp>
        <p:sp>
          <p:nvSpPr>
            <p:cNvPr id="73763" name="Freeform 35"/>
            <p:cNvSpPr>
              <a:spLocks/>
            </p:cNvSpPr>
            <p:nvPr/>
          </p:nvSpPr>
          <p:spPr bwMode="auto">
            <a:xfrm>
              <a:off x="4110038" y="2952750"/>
              <a:ext cx="1138237" cy="2703513"/>
            </a:xfrm>
            <a:custGeom>
              <a:avLst/>
              <a:gdLst>
                <a:gd name="T0" fmla="*/ 2147483647 w 717"/>
                <a:gd name="T1" fmla="*/ 2147483647 h 1703"/>
                <a:gd name="T2" fmla="*/ 2147483647 w 717"/>
                <a:gd name="T3" fmla="*/ 2147483647 h 1703"/>
                <a:gd name="T4" fmla="*/ 2147483647 w 717"/>
                <a:gd name="T5" fmla="*/ 2147483647 h 1703"/>
                <a:gd name="T6" fmla="*/ 2147483647 w 717"/>
                <a:gd name="T7" fmla="*/ 2147483647 h 1703"/>
                <a:gd name="T8" fmla="*/ 2147483647 w 717"/>
                <a:gd name="T9" fmla="*/ 2147483647 h 1703"/>
                <a:gd name="T10" fmla="*/ 2147483647 w 717"/>
                <a:gd name="T11" fmla="*/ 2147483647 h 1703"/>
                <a:gd name="T12" fmla="*/ 2147483647 w 717"/>
                <a:gd name="T13" fmla="*/ 2147483647 h 1703"/>
                <a:gd name="T14" fmla="*/ 2147483647 w 717"/>
                <a:gd name="T15" fmla="*/ 2147483647 h 1703"/>
                <a:gd name="T16" fmla="*/ 2147483647 w 717"/>
                <a:gd name="T17" fmla="*/ 2147483647 h 1703"/>
                <a:gd name="T18" fmla="*/ 2147483647 w 717"/>
                <a:gd name="T19" fmla="*/ 2147483647 h 1703"/>
                <a:gd name="T20" fmla="*/ 2147483647 w 717"/>
                <a:gd name="T21" fmla="*/ 2147483647 h 1703"/>
                <a:gd name="T22" fmla="*/ 2147483647 w 717"/>
                <a:gd name="T23" fmla="*/ 2147483647 h 1703"/>
                <a:gd name="T24" fmla="*/ 2147483647 w 717"/>
                <a:gd name="T25" fmla="*/ 2147483647 h 1703"/>
                <a:gd name="T26" fmla="*/ 2147483647 w 717"/>
                <a:gd name="T27" fmla="*/ 0 h 1703"/>
                <a:gd name="T28" fmla="*/ 2147483647 w 717"/>
                <a:gd name="T29" fmla="*/ 2147483647 h 1703"/>
                <a:gd name="T30" fmla="*/ 2147483647 w 717"/>
                <a:gd name="T31" fmla="*/ 2147483647 h 1703"/>
                <a:gd name="T32" fmla="*/ 2147483647 w 717"/>
                <a:gd name="T33" fmla="*/ 2147483647 h 1703"/>
                <a:gd name="T34" fmla="*/ 2147483647 w 717"/>
                <a:gd name="T35" fmla="*/ 2147483647 h 1703"/>
                <a:gd name="T36" fmla="*/ 0 w 717"/>
                <a:gd name="T37" fmla="*/ 2147483647 h 1703"/>
                <a:gd name="T38" fmla="*/ 2147483647 w 717"/>
                <a:gd name="T39" fmla="*/ 2147483647 h 1703"/>
                <a:gd name="T40" fmla="*/ 2147483647 w 717"/>
                <a:gd name="T41" fmla="*/ 2147483647 h 1703"/>
                <a:gd name="T42" fmla="*/ 2147483647 w 717"/>
                <a:gd name="T43" fmla="*/ 2147483647 h 1703"/>
                <a:gd name="T44" fmla="*/ 2147483647 w 717"/>
                <a:gd name="T45" fmla="*/ 2147483647 h 1703"/>
                <a:gd name="T46" fmla="*/ 2147483647 w 717"/>
                <a:gd name="T47" fmla="*/ 2147483647 h 1703"/>
                <a:gd name="T48" fmla="*/ 2147483647 w 717"/>
                <a:gd name="T49" fmla="*/ 2147483647 h 17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717"/>
                <a:gd name="T76" fmla="*/ 0 h 1703"/>
                <a:gd name="T77" fmla="*/ 717 w 717"/>
                <a:gd name="T78" fmla="*/ 1703 h 17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717" h="1703">
                  <a:moveTo>
                    <a:pt x="253" y="705"/>
                  </a:moveTo>
                  <a:lnTo>
                    <a:pt x="183" y="1703"/>
                  </a:lnTo>
                  <a:lnTo>
                    <a:pt x="333" y="1703"/>
                  </a:lnTo>
                  <a:lnTo>
                    <a:pt x="409" y="716"/>
                  </a:lnTo>
                  <a:lnTo>
                    <a:pt x="468" y="707"/>
                  </a:lnTo>
                  <a:lnTo>
                    <a:pt x="554" y="669"/>
                  </a:lnTo>
                  <a:lnTo>
                    <a:pt x="628" y="604"/>
                  </a:lnTo>
                  <a:lnTo>
                    <a:pt x="696" y="507"/>
                  </a:lnTo>
                  <a:lnTo>
                    <a:pt x="717" y="427"/>
                  </a:lnTo>
                  <a:lnTo>
                    <a:pt x="717" y="286"/>
                  </a:lnTo>
                  <a:lnTo>
                    <a:pt x="679" y="179"/>
                  </a:lnTo>
                  <a:lnTo>
                    <a:pt x="607" y="92"/>
                  </a:lnTo>
                  <a:lnTo>
                    <a:pt x="481" y="19"/>
                  </a:lnTo>
                  <a:lnTo>
                    <a:pt x="377" y="0"/>
                  </a:lnTo>
                  <a:lnTo>
                    <a:pt x="251" y="13"/>
                  </a:lnTo>
                  <a:lnTo>
                    <a:pt x="143" y="72"/>
                  </a:lnTo>
                  <a:lnTo>
                    <a:pt x="55" y="177"/>
                  </a:lnTo>
                  <a:lnTo>
                    <a:pt x="15" y="278"/>
                  </a:lnTo>
                  <a:lnTo>
                    <a:pt x="0" y="392"/>
                  </a:lnTo>
                  <a:lnTo>
                    <a:pt x="27" y="503"/>
                  </a:lnTo>
                  <a:lnTo>
                    <a:pt x="59" y="566"/>
                  </a:lnTo>
                  <a:lnTo>
                    <a:pt x="141" y="650"/>
                  </a:lnTo>
                  <a:lnTo>
                    <a:pt x="213" y="688"/>
                  </a:lnTo>
                  <a:lnTo>
                    <a:pt x="253" y="705"/>
                  </a:lnTo>
                  <a:close/>
                </a:path>
              </a:pathLst>
            </a:custGeom>
            <a:solidFill>
              <a:srgbClr val="D9E0E6"/>
            </a:solidFill>
            <a:ln w="9525">
              <a:noFill/>
              <a:round/>
              <a:headEnd/>
              <a:tailEnd/>
            </a:ln>
          </p:spPr>
          <p:txBody>
            <a:bodyPr/>
            <a:lstStyle/>
            <a:p>
              <a:endParaRPr lang="en-US" dirty="0">
                <a:latin typeface="+mj-lt"/>
              </a:endParaRPr>
            </a:p>
          </p:txBody>
        </p:sp>
        <p:sp>
          <p:nvSpPr>
            <p:cNvPr id="73764" name="Freeform 36"/>
            <p:cNvSpPr>
              <a:spLocks/>
            </p:cNvSpPr>
            <p:nvPr/>
          </p:nvSpPr>
          <p:spPr bwMode="auto">
            <a:xfrm>
              <a:off x="3187700" y="4684713"/>
              <a:ext cx="2417763" cy="919162"/>
            </a:xfrm>
            <a:custGeom>
              <a:avLst/>
              <a:gdLst>
                <a:gd name="T0" fmla="*/ 0 w 1523"/>
                <a:gd name="T1" fmla="*/ 2147483647 h 579"/>
                <a:gd name="T2" fmla="*/ 2147483647 w 1523"/>
                <a:gd name="T3" fmla="*/ 0 h 579"/>
                <a:gd name="T4" fmla="*/ 2147483647 w 1523"/>
                <a:gd name="T5" fmla="*/ 2147483647 h 579"/>
                <a:gd name="T6" fmla="*/ 2147483647 w 1523"/>
                <a:gd name="T7" fmla="*/ 2147483647 h 579"/>
                <a:gd name="T8" fmla="*/ 2147483647 w 1523"/>
                <a:gd name="T9" fmla="*/ 2147483647 h 579"/>
                <a:gd name="T10" fmla="*/ 2147483647 w 1523"/>
                <a:gd name="T11" fmla="*/ 2147483647 h 579"/>
                <a:gd name="T12" fmla="*/ 2147483647 w 1523"/>
                <a:gd name="T13" fmla="*/ 2147483647 h 579"/>
                <a:gd name="T14" fmla="*/ 2147483647 w 1523"/>
                <a:gd name="T15" fmla="*/ 2147483647 h 579"/>
                <a:gd name="T16" fmla="*/ 2147483647 w 1523"/>
                <a:gd name="T17" fmla="*/ 2147483647 h 579"/>
                <a:gd name="T18" fmla="*/ 2147483647 w 1523"/>
                <a:gd name="T19" fmla="*/ 2147483647 h 579"/>
                <a:gd name="T20" fmla="*/ 0 w 1523"/>
                <a:gd name="T21" fmla="*/ 2147483647 h 579"/>
                <a:gd name="T22" fmla="*/ 0 w 1523"/>
                <a:gd name="T23" fmla="*/ 2147483647 h 57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523"/>
                <a:gd name="T37" fmla="*/ 0 h 579"/>
                <a:gd name="T38" fmla="*/ 1523 w 1523"/>
                <a:gd name="T39" fmla="*/ 579 h 57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523" h="579">
                  <a:moveTo>
                    <a:pt x="0" y="517"/>
                  </a:moveTo>
                  <a:lnTo>
                    <a:pt x="1354" y="0"/>
                  </a:lnTo>
                  <a:lnTo>
                    <a:pt x="1523" y="158"/>
                  </a:lnTo>
                  <a:lnTo>
                    <a:pt x="514" y="579"/>
                  </a:lnTo>
                  <a:lnTo>
                    <a:pt x="448" y="566"/>
                  </a:lnTo>
                  <a:lnTo>
                    <a:pt x="394" y="557"/>
                  </a:lnTo>
                  <a:lnTo>
                    <a:pt x="1068" y="258"/>
                  </a:lnTo>
                  <a:lnTo>
                    <a:pt x="979" y="231"/>
                  </a:lnTo>
                  <a:lnTo>
                    <a:pt x="94" y="553"/>
                  </a:lnTo>
                  <a:lnTo>
                    <a:pt x="31" y="541"/>
                  </a:lnTo>
                  <a:lnTo>
                    <a:pt x="0" y="517"/>
                  </a:lnTo>
                  <a:close/>
                </a:path>
              </a:pathLst>
            </a:custGeom>
            <a:solidFill>
              <a:srgbClr val="BDC9D4"/>
            </a:solidFill>
            <a:ln w="9525">
              <a:noFill/>
              <a:round/>
              <a:headEnd/>
              <a:tailEnd/>
            </a:ln>
          </p:spPr>
          <p:txBody>
            <a:bodyPr/>
            <a:lstStyle/>
            <a:p>
              <a:endParaRPr lang="en-US" dirty="0">
                <a:latin typeface="+mj-lt"/>
              </a:endParaRPr>
            </a:p>
          </p:txBody>
        </p:sp>
        <p:sp>
          <p:nvSpPr>
            <p:cNvPr id="73765" name="Freeform 37"/>
            <p:cNvSpPr>
              <a:spLocks/>
            </p:cNvSpPr>
            <p:nvPr/>
          </p:nvSpPr>
          <p:spPr bwMode="auto">
            <a:xfrm>
              <a:off x="4441825" y="5221288"/>
              <a:ext cx="996950" cy="401637"/>
            </a:xfrm>
            <a:custGeom>
              <a:avLst/>
              <a:gdLst>
                <a:gd name="T0" fmla="*/ 2147483647 w 628"/>
                <a:gd name="T1" fmla="*/ 2147483647 h 253"/>
                <a:gd name="T2" fmla="*/ 2147483647 w 628"/>
                <a:gd name="T3" fmla="*/ 2147483647 h 253"/>
                <a:gd name="T4" fmla="*/ 2147483647 w 628"/>
                <a:gd name="T5" fmla="*/ 0 h 253"/>
                <a:gd name="T6" fmla="*/ 0 w 628"/>
                <a:gd name="T7" fmla="*/ 2147483647 h 253"/>
                <a:gd name="T8" fmla="*/ 2147483647 w 628"/>
                <a:gd name="T9" fmla="*/ 2147483647 h 253"/>
                <a:gd name="T10" fmla="*/ 2147483647 w 628"/>
                <a:gd name="T11" fmla="*/ 2147483647 h 253"/>
                <a:gd name="T12" fmla="*/ 0 60000 65536"/>
                <a:gd name="T13" fmla="*/ 0 60000 65536"/>
                <a:gd name="T14" fmla="*/ 0 60000 65536"/>
                <a:gd name="T15" fmla="*/ 0 60000 65536"/>
                <a:gd name="T16" fmla="*/ 0 60000 65536"/>
                <a:gd name="T17" fmla="*/ 0 60000 65536"/>
                <a:gd name="T18" fmla="*/ 0 w 628"/>
                <a:gd name="T19" fmla="*/ 0 h 253"/>
                <a:gd name="T20" fmla="*/ 628 w 628"/>
                <a:gd name="T21" fmla="*/ 253 h 253"/>
              </a:gdLst>
              <a:ahLst/>
              <a:cxnLst>
                <a:cxn ang="T12">
                  <a:pos x="T0" y="T1"/>
                </a:cxn>
                <a:cxn ang="T13">
                  <a:pos x="T2" y="T3"/>
                </a:cxn>
                <a:cxn ang="T14">
                  <a:pos x="T4" y="T5"/>
                </a:cxn>
                <a:cxn ang="T15">
                  <a:pos x="T6" y="T7"/>
                </a:cxn>
                <a:cxn ang="T16">
                  <a:pos x="T8" y="T9"/>
                </a:cxn>
                <a:cxn ang="T17">
                  <a:pos x="T10" y="T11"/>
                </a:cxn>
              </a:cxnLst>
              <a:rect l="T18" t="T19" r="T20" b="T21"/>
              <a:pathLst>
                <a:path w="628" h="253">
                  <a:moveTo>
                    <a:pt x="109" y="253"/>
                  </a:moveTo>
                  <a:lnTo>
                    <a:pt x="554" y="146"/>
                  </a:lnTo>
                  <a:lnTo>
                    <a:pt x="628" y="0"/>
                  </a:lnTo>
                  <a:lnTo>
                    <a:pt x="0" y="228"/>
                  </a:lnTo>
                  <a:lnTo>
                    <a:pt x="109" y="253"/>
                  </a:lnTo>
                  <a:close/>
                </a:path>
              </a:pathLst>
            </a:custGeom>
            <a:solidFill>
              <a:srgbClr val="BDC9D4"/>
            </a:solidFill>
            <a:ln w="9525">
              <a:noFill/>
              <a:round/>
              <a:headEnd/>
              <a:tailEnd/>
            </a:ln>
          </p:spPr>
          <p:txBody>
            <a:bodyPr/>
            <a:lstStyle/>
            <a:p>
              <a:endParaRPr lang="en-US" dirty="0">
                <a:latin typeface="+mj-lt"/>
              </a:endParaRPr>
            </a:p>
          </p:txBody>
        </p:sp>
        <p:sp>
          <p:nvSpPr>
            <p:cNvPr id="73766" name="Freeform 38"/>
            <p:cNvSpPr>
              <a:spLocks/>
            </p:cNvSpPr>
            <p:nvPr/>
          </p:nvSpPr>
          <p:spPr bwMode="auto">
            <a:xfrm>
              <a:off x="3729038" y="5253038"/>
              <a:ext cx="150812" cy="315912"/>
            </a:xfrm>
            <a:custGeom>
              <a:avLst/>
              <a:gdLst>
                <a:gd name="T0" fmla="*/ 0 w 95"/>
                <a:gd name="T1" fmla="*/ 0 h 199"/>
                <a:gd name="T2" fmla="*/ 2147483647 w 95"/>
                <a:gd name="T3" fmla="*/ 2147483647 h 199"/>
                <a:gd name="T4" fmla="*/ 2147483647 w 95"/>
                <a:gd name="T5" fmla="*/ 2147483647 h 199"/>
                <a:gd name="T6" fmla="*/ 2147483647 w 95"/>
                <a:gd name="T7" fmla="*/ 2147483647 h 199"/>
                <a:gd name="T8" fmla="*/ 2147483647 w 95"/>
                <a:gd name="T9" fmla="*/ 2147483647 h 199"/>
                <a:gd name="T10" fmla="*/ 0 w 95"/>
                <a:gd name="T11" fmla="*/ 0 h 199"/>
                <a:gd name="T12" fmla="*/ 0 w 95"/>
                <a:gd name="T13" fmla="*/ 0 h 199"/>
                <a:gd name="T14" fmla="*/ 0 60000 65536"/>
                <a:gd name="T15" fmla="*/ 0 60000 65536"/>
                <a:gd name="T16" fmla="*/ 0 60000 65536"/>
                <a:gd name="T17" fmla="*/ 0 60000 65536"/>
                <a:gd name="T18" fmla="*/ 0 60000 65536"/>
                <a:gd name="T19" fmla="*/ 0 60000 65536"/>
                <a:gd name="T20" fmla="*/ 0 60000 65536"/>
                <a:gd name="T21" fmla="*/ 0 w 95"/>
                <a:gd name="T22" fmla="*/ 0 h 199"/>
                <a:gd name="T23" fmla="*/ 95 w 95"/>
                <a:gd name="T24" fmla="*/ 199 h 19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5" h="199">
                  <a:moveTo>
                    <a:pt x="0" y="0"/>
                  </a:moveTo>
                  <a:lnTo>
                    <a:pt x="93" y="2"/>
                  </a:lnTo>
                  <a:lnTo>
                    <a:pt x="95" y="92"/>
                  </a:lnTo>
                  <a:lnTo>
                    <a:pt x="88" y="197"/>
                  </a:lnTo>
                  <a:lnTo>
                    <a:pt x="29" y="199"/>
                  </a:lnTo>
                  <a:lnTo>
                    <a:pt x="0" y="0"/>
                  </a:lnTo>
                  <a:close/>
                </a:path>
              </a:pathLst>
            </a:custGeom>
            <a:solidFill>
              <a:srgbClr val="FFB300"/>
            </a:solidFill>
            <a:ln w="9525">
              <a:noFill/>
              <a:round/>
              <a:headEnd/>
              <a:tailEnd/>
            </a:ln>
          </p:spPr>
          <p:txBody>
            <a:bodyPr/>
            <a:lstStyle/>
            <a:p>
              <a:endParaRPr lang="en-US" dirty="0">
                <a:latin typeface="+mj-lt"/>
              </a:endParaRPr>
            </a:p>
          </p:txBody>
        </p:sp>
        <p:sp>
          <p:nvSpPr>
            <p:cNvPr id="73767" name="Freeform 39"/>
            <p:cNvSpPr>
              <a:spLocks/>
            </p:cNvSpPr>
            <p:nvPr/>
          </p:nvSpPr>
          <p:spPr bwMode="auto">
            <a:xfrm>
              <a:off x="3070225" y="5195888"/>
              <a:ext cx="311150" cy="327025"/>
            </a:xfrm>
            <a:custGeom>
              <a:avLst/>
              <a:gdLst>
                <a:gd name="T0" fmla="*/ 2147483647 w 196"/>
                <a:gd name="T1" fmla="*/ 0 h 206"/>
                <a:gd name="T2" fmla="*/ 2147483647 w 196"/>
                <a:gd name="T3" fmla="*/ 2147483647 h 206"/>
                <a:gd name="T4" fmla="*/ 2147483647 w 196"/>
                <a:gd name="T5" fmla="*/ 2147483647 h 206"/>
                <a:gd name="T6" fmla="*/ 0 w 196"/>
                <a:gd name="T7" fmla="*/ 2147483647 h 206"/>
                <a:gd name="T8" fmla="*/ 2147483647 w 196"/>
                <a:gd name="T9" fmla="*/ 0 h 206"/>
                <a:gd name="T10" fmla="*/ 2147483647 w 196"/>
                <a:gd name="T11" fmla="*/ 0 h 206"/>
                <a:gd name="T12" fmla="*/ 0 60000 65536"/>
                <a:gd name="T13" fmla="*/ 0 60000 65536"/>
                <a:gd name="T14" fmla="*/ 0 60000 65536"/>
                <a:gd name="T15" fmla="*/ 0 60000 65536"/>
                <a:gd name="T16" fmla="*/ 0 60000 65536"/>
                <a:gd name="T17" fmla="*/ 0 60000 65536"/>
                <a:gd name="T18" fmla="*/ 0 w 196"/>
                <a:gd name="T19" fmla="*/ 0 h 206"/>
                <a:gd name="T20" fmla="*/ 196 w 196"/>
                <a:gd name="T21" fmla="*/ 206 h 206"/>
              </a:gdLst>
              <a:ahLst/>
              <a:cxnLst>
                <a:cxn ang="T12">
                  <a:pos x="T0" y="T1"/>
                </a:cxn>
                <a:cxn ang="T13">
                  <a:pos x="T2" y="T3"/>
                </a:cxn>
                <a:cxn ang="T14">
                  <a:pos x="T4" y="T5"/>
                </a:cxn>
                <a:cxn ang="T15">
                  <a:pos x="T6" y="T7"/>
                </a:cxn>
                <a:cxn ang="T16">
                  <a:pos x="T8" y="T9"/>
                </a:cxn>
                <a:cxn ang="T17">
                  <a:pos x="T10" y="T11"/>
                </a:cxn>
              </a:cxnLst>
              <a:rect l="T18" t="T19" r="T20" b="T21"/>
              <a:pathLst>
                <a:path w="196" h="206">
                  <a:moveTo>
                    <a:pt x="103" y="0"/>
                  </a:moveTo>
                  <a:lnTo>
                    <a:pt x="196" y="17"/>
                  </a:lnTo>
                  <a:lnTo>
                    <a:pt x="52" y="206"/>
                  </a:lnTo>
                  <a:lnTo>
                    <a:pt x="0" y="206"/>
                  </a:lnTo>
                  <a:lnTo>
                    <a:pt x="103" y="0"/>
                  </a:lnTo>
                  <a:close/>
                </a:path>
              </a:pathLst>
            </a:custGeom>
            <a:solidFill>
              <a:srgbClr val="FFB300"/>
            </a:solidFill>
            <a:ln w="9525">
              <a:noFill/>
              <a:round/>
              <a:headEnd/>
              <a:tailEnd/>
            </a:ln>
          </p:spPr>
          <p:txBody>
            <a:bodyPr/>
            <a:lstStyle/>
            <a:p>
              <a:endParaRPr lang="en-US" dirty="0">
                <a:latin typeface="+mj-lt"/>
              </a:endParaRPr>
            </a:p>
          </p:txBody>
        </p:sp>
        <p:sp>
          <p:nvSpPr>
            <p:cNvPr id="73768" name="Freeform 40"/>
            <p:cNvSpPr>
              <a:spLocks/>
            </p:cNvSpPr>
            <p:nvPr/>
          </p:nvSpPr>
          <p:spPr bwMode="auto">
            <a:xfrm>
              <a:off x="4457700" y="4022725"/>
              <a:ext cx="257175" cy="1576388"/>
            </a:xfrm>
            <a:custGeom>
              <a:avLst/>
              <a:gdLst>
                <a:gd name="T0" fmla="*/ 2147483647 w 162"/>
                <a:gd name="T1" fmla="*/ 0 h 993"/>
                <a:gd name="T2" fmla="*/ 0 w 162"/>
                <a:gd name="T3" fmla="*/ 2147483647 h 993"/>
                <a:gd name="T4" fmla="*/ 2147483647 w 162"/>
                <a:gd name="T5" fmla="*/ 2147483647 h 993"/>
                <a:gd name="T6" fmla="*/ 2147483647 w 162"/>
                <a:gd name="T7" fmla="*/ 2147483647 h 993"/>
                <a:gd name="T8" fmla="*/ 2147483647 w 162"/>
                <a:gd name="T9" fmla="*/ 0 h 993"/>
                <a:gd name="T10" fmla="*/ 2147483647 w 162"/>
                <a:gd name="T11" fmla="*/ 0 h 993"/>
                <a:gd name="T12" fmla="*/ 0 60000 65536"/>
                <a:gd name="T13" fmla="*/ 0 60000 65536"/>
                <a:gd name="T14" fmla="*/ 0 60000 65536"/>
                <a:gd name="T15" fmla="*/ 0 60000 65536"/>
                <a:gd name="T16" fmla="*/ 0 60000 65536"/>
                <a:gd name="T17" fmla="*/ 0 60000 65536"/>
                <a:gd name="T18" fmla="*/ 0 w 162"/>
                <a:gd name="T19" fmla="*/ 0 h 993"/>
                <a:gd name="T20" fmla="*/ 162 w 162"/>
                <a:gd name="T21" fmla="*/ 993 h 993"/>
              </a:gdLst>
              <a:ahLst/>
              <a:cxnLst>
                <a:cxn ang="T12">
                  <a:pos x="T0" y="T1"/>
                </a:cxn>
                <a:cxn ang="T13">
                  <a:pos x="T2" y="T3"/>
                </a:cxn>
                <a:cxn ang="T14">
                  <a:pos x="T4" y="T5"/>
                </a:cxn>
                <a:cxn ang="T15">
                  <a:pos x="T6" y="T7"/>
                </a:cxn>
                <a:cxn ang="T16">
                  <a:pos x="T8" y="T9"/>
                </a:cxn>
                <a:cxn ang="T17">
                  <a:pos x="T10" y="T11"/>
                </a:cxn>
              </a:cxnLst>
              <a:rect l="T18" t="T19" r="T20" b="T21"/>
              <a:pathLst>
                <a:path w="162" h="993">
                  <a:moveTo>
                    <a:pt x="72" y="0"/>
                  </a:moveTo>
                  <a:lnTo>
                    <a:pt x="0" y="993"/>
                  </a:lnTo>
                  <a:lnTo>
                    <a:pt x="89" y="993"/>
                  </a:lnTo>
                  <a:lnTo>
                    <a:pt x="162" y="6"/>
                  </a:lnTo>
                  <a:lnTo>
                    <a:pt x="72" y="0"/>
                  </a:lnTo>
                  <a:close/>
                </a:path>
              </a:pathLst>
            </a:custGeom>
            <a:solidFill>
              <a:srgbClr val="E68033"/>
            </a:solidFill>
            <a:ln w="9525">
              <a:noFill/>
              <a:round/>
              <a:headEnd/>
              <a:tailEnd/>
            </a:ln>
          </p:spPr>
          <p:txBody>
            <a:bodyPr/>
            <a:lstStyle/>
            <a:p>
              <a:endParaRPr lang="en-US" dirty="0">
                <a:latin typeface="+mj-lt"/>
              </a:endParaRPr>
            </a:p>
          </p:txBody>
        </p:sp>
        <p:sp>
          <p:nvSpPr>
            <p:cNvPr id="73769" name="Freeform 41"/>
            <p:cNvSpPr>
              <a:spLocks/>
            </p:cNvSpPr>
            <p:nvPr/>
          </p:nvSpPr>
          <p:spPr bwMode="auto">
            <a:xfrm>
              <a:off x="4435475" y="4740275"/>
              <a:ext cx="76200" cy="104775"/>
            </a:xfrm>
            <a:custGeom>
              <a:avLst/>
              <a:gdLst>
                <a:gd name="T0" fmla="*/ 2147483647 w 48"/>
                <a:gd name="T1" fmla="*/ 0 h 66"/>
                <a:gd name="T2" fmla="*/ 2147483647 w 48"/>
                <a:gd name="T3" fmla="*/ 2147483647 h 66"/>
                <a:gd name="T4" fmla="*/ 2147483647 w 48"/>
                <a:gd name="T5" fmla="*/ 2147483647 h 66"/>
                <a:gd name="T6" fmla="*/ 2147483647 w 48"/>
                <a:gd name="T7" fmla="*/ 2147483647 h 66"/>
                <a:gd name="T8" fmla="*/ 2147483647 w 48"/>
                <a:gd name="T9" fmla="*/ 2147483647 h 66"/>
                <a:gd name="T10" fmla="*/ 2147483647 w 48"/>
                <a:gd name="T11" fmla="*/ 2147483647 h 66"/>
                <a:gd name="T12" fmla="*/ 2147483647 w 48"/>
                <a:gd name="T13" fmla="*/ 2147483647 h 66"/>
                <a:gd name="T14" fmla="*/ 2147483647 w 48"/>
                <a:gd name="T15" fmla="*/ 2147483647 h 66"/>
                <a:gd name="T16" fmla="*/ 2147483647 w 48"/>
                <a:gd name="T17" fmla="*/ 2147483647 h 66"/>
                <a:gd name="T18" fmla="*/ 2147483647 w 48"/>
                <a:gd name="T19" fmla="*/ 2147483647 h 66"/>
                <a:gd name="T20" fmla="*/ 2147483647 w 48"/>
                <a:gd name="T21" fmla="*/ 2147483647 h 66"/>
                <a:gd name="T22" fmla="*/ 0 w 48"/>
                <a:gd name="T23" fmla="*/ 2147483647 h 66"/>
                <a:gd name="T24" fmla="*/ 0 w 48"/>
                <a:gd name="T25" fmla="*/ 2147483647 h 66"/>
                <a:gd name="T26" fmla="*/ 0 w 48"/>
                <a:gd name="T27" fmla="*/ 2147483647 h 66"/>
                <a:gd name="T28" fmla="*/ 2147483647 w 48"/>
                <a:gd name="T29" fmla="*/ 2147483647 h 66"/>
                <a:gd name="T30" fmla="*/ 2147483647 w 48"/>
                <a:gd name="T31" fmla="*/ 2147483647 h 66"/>
                <a:gd name="T32" fmla="*/ 2147483647 w 48"/>
                <a:gd name="T33" fmla="*/ 0 h 66"/>
                <a:gd name="T34" fmla="*/ 2147483647 w 48"/>
                <a:gd name="T35" fmla="*/ 0 h 6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66"/>
                <a:gd name="T56" fmla="*/ 48 w 48"/>
                <a:gd name="T57" fmla="*/ 66 h 6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66">
                  <a:moveTo>
                    <a:pt x="18" y="0"/>
                  </a:moveTo>
                  <a:lnTo>
                    <a:pt x="25" y="4"/>
                  </a:lnTo>
                  <a:lnTo>
                    <a:pt x="35" y="11"/>
                  </a:lnTo>
                  <a:lnTo>
                    <a:pt x="42" y="23"/>
                  </a:lnTo>
                  <a:lnTo>
                    <a:pt x="48" y="34"/>
                  </a:lnTo>
                  <a:lnTo>
                    <a:pt x="48" y="44"/>
                  </a:lnTo>
                  <a:lnTo>
                    <a:pt x="48" y="55"/>
                  </a:lnTo>
                  <a:lnTo>
                    <a:pt x="40" y="61"/>
                  </a:lnTo>
                  <a:lnTo>
                    <a:pt x="29" y="66"/>
                  </a:lnTo>
                  <a:lnTo>
                    <a:pt x="16" y="61"/>
                  </a:lnTo>
                  <a:lnTo>
                    <a:pt x="6" y="55"/>
                  </a:lnTo>
                  <a:lnTo>
                    <a:pt x="0" y="45"/>
                  </a:lnTo>
                  <a:lnTo>
                    <a:pt x="0" y="36"/>
                  </a:lnTo>
                  <a:lnTo>
                    <a:pt x="0" y="24"/>
                  </a:lnTo>
                  <a:lnTo>
                    <a:pt x="4" y="15"/>
                  </a:lnTo>
                  <a:lnTo>
                    <a:pt x="8" y="5"/>
                  </a:lnTo>
                  <a:lnTo>
                    <a:pt x="18" y="0"/>
                  </a:lnTo>
                  <a:close/>
                </a:path>
              </a:pathLst>
            </a:custGeom>
            <a:solidFill>
              <a:srgbClr val="FAC7C7"/>
            </a:solidFill>
            <a:ln w="9525">
              <a:noFill/>
              <a:round/>
              <a:headEnd/>
              <a:tailEnd/>
            </a:ln>
          </p:spPr>
          <p:txBody>
            <a:bodyPr/>
            <a:lstStyle/>
            <a:p>
              <a:endParaRPr lang="en-US" dirty="0">
                <a:latin typeface="+mj-lt"/>
              </a:endParaRPr>
            </a:p>
          </p:txBody>
        </p:sp>
        <p:sp>
          <p:nvSpPr>
            <p:cNvPr id="73770" name="Freeform 42"/>
            <p:cNvSpPr>
              <a:spLocks/>
            </p:cNvSpPr>
            <p:nvPr/>
          </p:nvSpPr>
          <p:spPr bwMode="auto">
            <a:xfrm>
              <a:off x="4572000" y="4252913"/>
              <a:ext cx="69850" cy="57150"/>
            </a:xfrm>
            <a:custGeom>
              <a:avLst/>
              <a:gdLst>
                <a:gd name="T0" fmla="*/ 2147483647 w 44"/>
                <a:gd name="T1" fmla="*/ 0 h 36"/>
                <a:gd name="T2" fmla="*/ 2147483647 w 44"/>
                <a:gd name="T3" fmla="*/ 2147483647 h 36"/>
                <a:gd name="T4" fmla="*/ 2147483647 w 44"/>
                <a:gd name="T5" fmla="*/ 2147483647 h 36"/>
                <a:gd name="T6" fmla="*/ 2147483647 w 44"/>
                <a:gd name="T7" fmla="*/ 2147483647 h 36"/>
                <a:gd name="T8" fmla="*/ 2147483647 w 44"/>
                <a:gd name="T9" fmla="*/ 2147483647 h 36"/>
                <a:gd name="T10" fmla="*/ 2147483647 w 44"/>
                <a:gd name="T11" fmla="*/ 2147483647 h 36"/>
                <a:gd name="T12" fmla="*/ 2147483647 w 44"/>
                <a:gd name="T13" fmla="*/ 2147483647 h 36"/>
                <a:gd name="T14" fmla="*/ 2147483647 w 44"/>
                <a:gd name="T15" fmla="*/ 2147483647 h 36"/>
                <a:gd name="T16" fmla="*/ 2147483647 w 44"/>
                <a:gd name="T17" fmla="*/ 2147483647 h 36"/>
                <a:gd name="T18" fmla="*/ 2147483647 w 44"/>
                <a:gd name="T19" fmla="*/ 2147483647 h 36"/>
                <a:gd name="T20" fmla="*/ 2147483647 w 44"/>
                <a:gd name="T21" fmla="*/ 2147483647 h 36"/>
                <a:gd name="T22" fmla="*/ 0 w 44"/>
                <a:gd name="T23" fmla="*/ 2147483647 h 36"/>
                <a:gd name="T24" fmla="*/ 2147483647 w 44"/>
                <a:gd name="T25" fmla="*/ 0 h 36"/>
                <a:gd name="T26" fmla="*/ 2147483647 w 44"/>
                <a:gd name="T27" fmla="*/ 0 h 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36"/>
                <a:gd name="T44" fmla="*/ 44 w 44"/>
                <a:gd name="T45" fmla="*/ 36 h 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36">
                  <a:moveTo>
                    <a:pt x="12" y="0"/>
                  </a:moveTo>
                  <a:lnTo>
                    <a:pt x="27" y="2"/>
                  </a:lnTo>
                  <a:lnTo>
                    <a:pt x="40" y="11"/>
                  </a:lnTo>
                  <a:lnTo>
                    <a:pt x="44" y="17"/>
                  </a:lnTo>
                  <a:lnTo>
                    <a:pt x="44" y="23"/>
                  </a:lnTo>
                  <a:lnTo>
                    <a:pt x="38" y="29"/>
                  </a:lnTo>
                  <a:lnTo>
                    <a:pt x="29" y="36"/>
                  </a:lnTo>
                  <a:lnTo>
                    <a:pt x="17" y="36"/>
                  </a:lnTo>
                  <a:lnTo>
                    <a:pt x="10" y="36"/>
                  </a:lnTo>
                  <a:lnTo>
                    <a:pt x="4" y="31"/>
                  </a:lnTo>
                  <a:lnTo>
                    <a:pt x="2" y="25"/>
                  </a:lnTo>
                  <a:lnTo>
                    <a:pt x="0" y="10"/>
                  </a:lnTo>
                  <a:lnTo>
                    <a:pt x="12" y="0"/>
                  </a:lnTo>
                  <a:close/>
                </a:path>
              </a:pathLst>
            </a:custGeom>
            <a:solidFill>
              <a:srgbClr val="FAC7C7"/>
            </a:solidFill>
            <a:ln w="9525">
              <a:noFill/>
              <a:round/>
              <a:headEnd/>
              <a:tailEnd/>
            </a:ln>
          </p:spPr>
          <p:txBody>
            <a:bodyPr/>
            <a:lstStyle/>
            <a:p>
              <a:endParaRPr lang="en-US" dirty="0">
                <a:latin typeface="+mj-lt"/>
              </a:endParaRPr>
            </a:p>
          </p:txBody>
        </p:sp>
        <p:sp>
          <p:nvSpPr>
            <p:cNvPr id="73771" name="Freeform 43"/>
            <p:cNvSpPr>
              <a:spLocks/>
            </p:cNvSpPr>
            <p:nvPr/>
          </p:nvSpPr>
          <p:spPr bwMode="auto">
            <a:xfrm>
              <a:off x="3219450" y="4238625"/>
              <a:ext cx="1343025" cy="1027113"/>
            </a:xfrm>
            <a:custGeom>
              <a:avLst/>
              <a:gdLst>
                <a:gd name="T0" fmla="*/ 2147483647 w 846"/>
                <a:gd name="T1" fmla="*/ 0 h 647"/>
                <a:gd name="T2" fmla="*/ 0 w 846"/>
                <a:gd name="T3" fmla="*/ 2147483647 h 647"/>
                <a:gd name="T4" fmla="*/ 2147483647 w 846"/>
                <a:gd name="T5" fmla="*/ 2147483647 h 647"/>
                <a:gd name="T6" fmla="*/ 2147483647 w 846"/>
                <a:gd name="T7" fmla="*/ 2147483647 h 647"/>
                <a:gd name="T8" fmla="*/ 2147483647 w 846"/>
                <a:gd name="T9" fmla="*/ 2147483647 h 647"/>
                <a:gd name="T10" fmla="*/ 2147483647 w 846"/>
                <a:gd name="T11" fmla="*/ 2147483647 h 647"/>
                <a:gd name="T12" fmla="*/ 2147483647 w 846"/>
                <a:gd name="T13" fmla="*/ 2147483647 h 647"/>
                <a:gd name="T14" fmla="*/ 2147483647 w 846"/>
                <a:gd name="T15" fmla="*/ 2147483647 h 647"/>
                <a:gd name="T16" fmla="*/ 2147483647 w 846"/>
                <a:gd name="T17" fmla="*/ 2147483647 h 647"/>
                <a:gd name="T18" fmla="*/ 2147483647 w 846"/>
                <a:gd name="T19" fmla="*/ 2147483647 h 647"/>
                <a:gd name="T20" fmla="*/ 2147483647 w 846"/>
                <a:gd name="T21" fmla="*/ 0 h 647"/>
                <a:gd name="T22" fmla="*/ 2147483647 w 846"/>
                <a:gd name="T23" fmla="*/ 0 h 64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46"/>
                <a:gd name="T37" fmla="*/ 0 h 647"/>
                <a:gd name="T38" fmla="*/ 846 w 846"/>
                <a:gd name="T39" fmla="*/ 647 h 64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46" h="647">
                  <a:moveTo>
                    <a:pt x="350" y="0"/>
                  </a:moveTo>
                  <a:lnTo>
                    <a:pt x="0" y="615"/>
                  </a:lnTo>
                  <a:lnTo>
                    <a:pt x="422" y="647"/>
                  </a:lnTo>
                  <a:lnTo>
                    <a:pt x="506" y="293"/>
                  </a:lnTo>
                  <a:lnTo>
                    <a:pt x="757" y="369"/>
                  </a:lnTo>
                  <a:lnTo>
                    <a:pt x="763" y="316"/>
                  </a:lnTo>
                  <a:lnTo>
                    <a:pt x="548" y="150"/>
                  </a:lnTo>
                  <a:lnTo>
                    <a:pt x="553" y="125"/>
                  </a:lnTo>
                  <a:lnTo>
                    <a:pt x="846" y="53"/>
                  </a:lnTo>
                  <a:lnTo>
                    <a:pt x="844" y="1"/>
                  </a:lnTo>
                  <a:lnTo>
                    <a:pt x="350" y="0"/>
                  </a:lnTo>
                  <a:close/>
                </a:path>
              </a:pathLst>
            </a:custGeom>
            <a:solidFill>
              <a:srgbClr val="8AA1FF"/>
            </a:solidFill>
            <a:ln w="9525">
              <a:noFill/>
              <a:round/>
              <a:headEnd/>
              <a:tailEnd/>
            </a:ln>
          </p:spPr>
          <p:txBody>
            <a:bodyPr/>
            <a:lstStyle/>
            <a:p>
              <a:endParaRPr lang="en-US" dirty="0">
                <a:latin typeface="+mj-lt"/>
              </a:endParaRPr>
            </a:p>
          </p:txBody>
        </p:sp>
        <p:sp>
          <p:nvSpPr>
            <p:cNvPr id="73772" name="Freeform 44"/>
            <p:cNvSpPr>
              <a:spLocks/>
            </p:cNvSpPr>
            <p:nvPr/>
          </p:nvSpPr>
          <p:spPr bwMode="auto">
            <a:xfrm>
              <a:off x="4146550" y="4613275"/>
              <a:ext cx="23813" cy="7938"/>
            </a:xfrm>
            <a:custGeom>
              <a:avLst/>
              <a:gdLst>
                <a:gd name="T0" fmla="*/ 2147483647 w 15"/>
                <a:gd name="T1" fmla="*/ 0 h 5"/>
                <a:gd name="T2" fmla="*/ 2147483647 w 15"/>
                <a:gd name="T3" fmla="*/ 2147483647 h 5"/>
                <a:gd name="T4" fmla="*/ 0 w 15"/>
                <a:gd name="T5" fmla="*/ 2147483647 h 5"/>
                <a:gd name="T6" fmla="*/ 2147483647 w 15"/>
                <a:gd name="T7" fmla="*/ 2147483647 h 5"/>
                <a:gd name="T8" fmla="*/ 2147483647 w 15"/>
                <a:gd name="T9" fmla="*/ 0 h 5"/>
                <a:gd name="T10" fmla="*/ 2147483647 w 15"/>
                <a:gd name="T11" fmla="*/ 0 h 5"/>
                <a:gd name="T12" fmla="*/ 0 60000 65536"/>
                <a:gd name="T13" fmla="*/ 0 60000 65536"/>
                <a:gd name="T14" fmla="*/ 0 60000 65536"/>
                <a:gd name="T15" fmla="*/ 0 60000 65536"/>
                <a:gd name="T16" fmla="*/ 0 60000 65536"/>
                <a:gd name="T17" fmla="*/ 0 60000 65536"/>
                <a:gd name="T18" fmla="*/ 0 w 15"/>
                <a:gd name="T19" fmla="*/ 0 h 5"/>
                <a:gd name="T20" fmla="*/ 15 w 15"/>
                <a:gd name="T21" fmla="*/ 5 h 5"/>
              </a:gdLst>
              <a:ahLst/>
              <a:cxnLst>
                <a:cxn ang="T12">
                  <a:pos x="T0" y="T1"/>
                </a:cxn>
                <a:cxn ang="T13">
                  <a:pos x="T2" y="T3"/>
                </a:cxn>
                <a:cxn ang="T14">
                  <a:pos x="T4" y="T5"/>
                </a:cxn>
                <a:cxn ang="T15">
                  <a:pos x="T6" y="T7"/>
                </a:cxn>
                <a:cxn ang="T16">
                  <a:pos x="T8" y="T9"/>
                </a:cxn>
                <a:cxn ang="T17">
                  <a:pos x="T10" y="T11"/>
                </a:cxn>
              </a:cxnLst>
              <a:rect l="T18" t="T19" r="T20" b="T21"/>
              <a:pathLst>
                <a:path w="15" h="5">
                  <a:moveTo>
                    <a:pt x="15" y="0"/>
                  </a:moveTo>
                  <a:lnTo>
                    <a:pt x="4" y="5"/>
                  </a:lnTo>
                  <a:lnTo>
                    <a:pt x="0" y="5"/>
                  </a:lnTo>
                  <a:lnTo>
                    <a:pt x="2" y="2"/>
                  </a:lnTo>
                  <a:lnTo>
                    <a:pt x="15" y="0"/>
                  </a:lnTo>
                  <a:close/>
                </a:path>
              </a:pathLst>
            </a:custGeom>
            <a:solidFill>
              <a:srgbClr val="8AA1FF"/>
            </a:solidFill>
            <a:ln w="9525">
              <a:noFill/>
              <a:round/>
              <a:headEnd/>
              <a:tailEnd/>
            </a:ln>
          </p:spPr>
          <p:txBody>
            <a:bodyPr/>
            <a:lstStyle/>
            <a:p>
              <a:endParaRPr lang="en-US" dirty="0">
                <a:latin typeface="+mj-lt"/>
              </a:endParaRPr>
            </a:p>
          </p:txBody>
        </p:sp>
        <p:sp>
          <p:nvSpPr>
            <p:cNvPr id="73773" name="Freeform 45"/>
            <p:cNvSpPr>
              <a:spLocks/>
            </p:cNvSpPr>
            <p:nvPr/>
          </p:nvSpPr>
          <p:spPr bwMode="auto">
            <a:xfrm>
              <a:off x="4251325" y="4679950"/>
              <a:ext cx="46038" cy="47625"/>
            </a:xfrm>
            <a:custGeom>
              <a:avLst/>
              <a:gdLst>
                <a:gd name="T0" fmla="*/ 2147483647 w 29"/>
                <a:gd name="T1" fmla="*/ 0 h 30"/>
                <a:gd name="T2" fmla="*/ 2147483647 w 29"/>
                <a:gd name="T3" fmla="*/ 2147483647 h 30"/>
                <a:gd name="T4" fmla="*/ 2147483647 w 29"/>
                <a:gd name="T5" fmla="*/ 2147483647 h 30"/>
                <a:gd name="T6" fmla="*/ 2147483647 w 29"/>
                <a:gd name="T7" fmla="*/ 2147483647 h 30"/>
                <a:gd name="T8" fmla="*/ 2147483647 w 29"/>
                <a:gd name="T9" fmla="*/ 2147483647 h 30"/>
                <a:gd name="T10" fmla="*/ 2147483647 w 29"/>
                <a:gd name="T11" fmla="*/ 2147483647 h 30"/>
                <a:gd name="T12" fmla="*/ 2147483647 w 29"/>
                <a:gd name="T13" fmla="*/ 2147483647 h 30"/>
                <a:gd name="T14" fmla="*/ 2147483647 w 29"/>
                <a:gd name="T15" fmla="*/ 2147483647 h 30"/>
                <a:gd name="T16" fmla="*/ 0 w 29"/>
                <a:gd name="T17" fmla="*/ 2147483647 h 30"/>
                <a:gd name="T18" fmla="*/ 2147483647 w 29"/>
                <a:gd name="T19" fmla="*/ 2147483647 h 30"/>
                <a:gd name="T20" fmla="*/ 2147483647 w 29"/>
                <a:gd name="T21" fmla="*/ 2147483647 h 30"/>
                <a:gd name="T22" fmla="*/ 2147483647 w 29"/>
                <a:gd name="T23" fmla="*/ 2147483647 h 30"/>
                <a:gd name="T24" fmla="*/ 2147483647 w 29"/>
                <a:gd name="T25" fmla="*/ 0 h 30"/>
                <a:gd name="T26" fmla="*/ 2147483647 w 29"/>
                <a:gd name="T27" fmla="*/ 0 h 3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30"/>
                <a:gd name="T44" fmla="*/ 29 w 29"/>
                <a:gd name="T45" fmla="*/ 30 h 3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30">
                  <a:moveTo>
                    <a:pt x="14" y="0"/>
                  </a:moveTo>
                  <a:lnTo>
                    <a:pt x="14" y="2"/>
                  </a:lnTo>
                  <a:lnTo>
                    <a:pt x="17" y="9"/>
                  </a:lnTo>
                  <a:lnTo>
                    <a:pt x="23" y="15"/>
                  </a:lnTo>
                  <a:lnTo>
                    <a:pt x="29" y="22"/>
                  </a:lnTo>
                  <a:lnTo>
                    <a:pt x="21" y="22"/>
                  </a:lnTo>
                  <a:lnTo>
                    <a:pt x="14" y="26"/>
                  </a:lnTo>
                  <a:lnTo>
                    <a:pt x="4" y="28"/>
                  </a:lnTo>
                  <a:lnTo>
                    <a:pt x="0" y="30"/>
                  </a:lnTo>
                  <a:lnTo>
                    <a:pt x="2" y="22"/>
                  </a:lnTo>
                  <a:lnTo>
                    <a:pt x="4" y="15"/>
                  </a:lnTo>
                  <a:lnTo>
                    <a:pt x="6" y="5"/>
                  </a:lnTo>
                  <a:lnTo>
                    <a:pt x="14" y="0"/>
                  </a:lnTo>
                  <a:close/>
                </a:path>
              </a:pathLst>
            </a:custGeom>
            <a:solidFill>
              <a:srgbClr val="8AA1FF"/>
            </a:solidFill>
            <a:ln w="9525">
              <a:noFill/>
              <a:round/>
              <a:headEnd/>
              <a:tailEnd/>
            </a:ln>
          </p:spPr>
          <p:txBody>
            <a:bodyPr/>
            <a:lstStyle/>
            <a:p>
              <a:endParaRPr lang="en-US" dirty="0">
                <a:latin typeface="+mj-lt"/>
              </a:endParaRPr>
            </a:p>
          </p:txBody>
        </p:sp>
        <p:sp>
          <p:nvSpPr>
            <p:cNvPr id="73774" name="Freeform 46"/>
            <p:cNvSpPr>
              <a:spLocks/>
            </p:cNvSpPr>
            <p:nvPr/>
          </p:nvSpPr>
          <p:spPr bwMode="auto">
            <a:xfrm>
              <a:off x="4278313" y="4352925"/>
              <a:ext cx="25400" cy="14288"/>
            </a:xfrm>
            <a:custGeom>
              <a:avLst/>
              <a:gdLst>
                <a:gd name="T0" fmla="*/ 2147483647 w 16"/>
                <a:gd name="T1" fmla="*/ 2147483647 h 9"/>
                <a:gd name="T2" fmla="*/ 2147483647 w 16"/>
                <a:gd name="T3" fmla="*/ 2147483647 h 9"/>
                <a:gd name="T4" fmla="*/ 2147483647 w 16"/>
                <a:gd name="T5" fmla="*/ 0 h 9"/>
                <a:gd name="T6" fmla="*/ 0 w 16"/>
                <a:gd name="T7" fmla="*/ 0 h 9"/>
                <a:gd name="T8" fmla="*/ 2147483647 w 16"/>
                <a:gd name="T9" fmla="*/ 2147483647 h 9"/>
                <a:gd name="T10" fmla="*/ 2147483647 w 16"/>
                <a:gd name="T11" fmla="*/ 2147483647 h 9"/>
                <a:gd name="T12" fmla="*/ 2147483647 w 16"/>
                <a:gd name="T13" fmla="*/ 2147483647 h 9"/>
                <a:gd name="T14" fmla="*/ 2147483647 w 16"/>
                <a:gd name="T15" fmla="*/ 2147483647 h 9"/>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9"/>
                <a:gd name="T26" fmla="*/ 16 w 1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9">
                  <a:moveTo>
                    <a:pt x="16" y="9"/>
                  </a:moveTo>
                  <a:lnTo>
                    <a:pt x="12" y="2"/>
                  </a:lnTo>
                  <a:lnTo>
                    <a:pt x="6" y="0"/>
                  </a:lnTo>
                  <a:lnTo>
                    <a:pt x="0" y="0"/>
                  </a:lnTo>
                  <a:lnTo>
                    <a:pt x="2" y="4"/>
                  </a:lnTo>
                  <a:lnTo>
                    <a:pt x="6" y="6"/>
                  </a:lnTo>
                  <a:lnTo>
                    <a:pt x="16" y="9"/>
                  </a:lnTo>
                  <a:close/>
                </a:path>
              </a:pathLst>
            </a:custGeom>
            <a:solidFill>
              <a:srgbClr val="FFFFFF"/>
            </a:solidFill>
            <a:ln w="9525">
              <a:noFill/>
              <a:round/>
              <a:headEnd/>
              <a:tailEnd/>
            </a:ln>
          </p:spPr>
          <p:txBody>
            <a:bodyPr/>
            <a:lstStyle/>
            <a:p>
              <a:endParaRPr lang="en-US" dirty="0">
                <a:latin typeface="+mj-lt"/>
              </a:endParaRPr>
            </a:p>
          </p:txBody>
        </p:sp>
        <p:sp>
          <p:nvSpPr>
            <p:cNvPr id="73775" name="Freeform 47"/>
            <p:cNvSpPr>
              <a:spLocks/>
            </p:cNvSpPr>
            <p:nvPr/>
          </p:nvSpPr>
          <p:spPr bwMode="auto">
            <a:xfrm>
              <a:off x="3879850" y="4464050"/>
              <a:ext cx="55563" cy="82550"/>
            </a:xfrm>
            <a:custGeom>
              <a:avLst/>
              <a:gdLst>
                <a:gd name="T0" fmla="*/ 2147483647 w 35"/>
                <a:gd name="T1" fmla="*/ 2147483647 h 52"/>
                <a:gd name="T2" fmla="*/ 2147483647 w 35"/>
                <a:gd name="T3" fmla="*/ 2147483647 h 52"/>
                <a:gd name="T4" fmla="*/ 2147483647 w 35"/>
                <a:gd name="T5" fmla="*/ 2147483647 h 52"/>
                <a:gd name="T6" fmla="*/ 2147483647 w 35"/>
                <a:gd name="T7" fmla="*/ 2147483647 h 52"/>
                <a:gd name="T8" fmla="*/ 2147483647 w 35"/>
                <a:gd name="T9" fmla="*/ 2147483647 h 52"/>
                <a:gd name="T10" fmla="*/ 2147483647 w 35"/>
                <a:gd name="T11" fmla="*/ 2147483647 h 52"/>
                <a:gd name="T12" fmla="*/ 2147483647 w 35"/>
                <a:gd name="T13" fmla="*/ 0 h 52"/>
                <a:gd name="T14" fmla="*/ 2147483647 w 35"/>
                <a:gd name="T15" fmla="*/ 0 h 52"/>
                <a:gd name="T16" fmla="*/ 2147483647 w 35"/>
                <a:gd name="T17" fmla="*/ 2147483647 h 52"/>
                <a:gd name="T18" fmla="*/ 2147483647 w 35"/>
                <a:gd name="T19" fmla="*/ 2147483647 h 52"/>
                <a:gd name="T20" fmla="*/ 0 w 35"/>
                <a:gd name="T21" fmla="*/ 2147483647 h 52"/>
                <a:gd name="T22" fmla="*/ 2147483647 w 35"/>
                <a:gd name="T23" fmla="*/ 2147483647 h 52"/>
                <a:gd name="T24" fmla="*/ 2147483647 w 35"/>
                <a:gd name="T25" fmla="*/ 2147483647 h 52"/>
                <a:gd name="T26" fmla="*/ 2147483647 w 35"/>
                <a:gd name="T27" fmla="*/ 2147483647 h 5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52"/>
                <a:gd name="T44" fmla="*/ 35 w 35"/>
                <a:gd name="T45" fmla="*/ 52 h 5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52">
                  <a:moveTo>
                    <a:pt x="27" y="52"/>
                  </a:moveTo>
                  <a:lnTo>
                    <a:pt x="25" y="42"/>
                  </a:lnTo>
                  <a:lnTo>
                    <a:pt x="29" y="33"/>
                  </a:lnTo>
                  <a:lnTo>
                    <a:pt x="31" y="21"/>
                  </a:lnTo>
                  <a:lnTo>
                    <a:pt x="35" y="12"/>
                  </a:lnTo>
                  <a:lnTo>
                    <a:pt x="35" y="2"/>
                  </a:lnTo>
                  <a:lnTo>
                    <a:pt x="33" y="0"/>
                  </a:lnTo>
                  <a:lnTo>
                    <a:pt x="27" y="0"/>
                  </a:lnTo>
                  <a:lnTo>
                    <a:pt x="16" y="8"/>
                  </a:lnTo>
                  <a:lnTo>
                    <a:pt x="2" y="21"/>
                  </a:lnTo>
                  <a:lnTo>
                    <a:pt x="0" y="37"/>
                  </a:lnTo>
                  <a:lnTo>
                    <a:pt x="10" y="46"/>
                  </a:lnTo>
                  <a:lnTo>
                    <a:pt x="27" y="52"/>
                  </a:lnTo>
                  <a:close/>
                </a:path>
              </a:pathLst>
            </a:custGeom>
            <a:solidFill>
              <a:srgbClr val="8AA1FF"/>
            </a:solidFill>
            <a:ln w="9525">
              <a:noFill/>
              <a:round/>
              <a:headEnd/>
              <a:tailEnd/>
            </a:ln>
          </p:spPr>
          <p:txBody>
            <a:bodyPr/>
            <a:lstStyle/>
            <a:p>
              <a:endParaRPr lang="en-US" dirty="0">
                <a:latin typeface="+mj-lt"/>
              </a:endParaRPr>
            </a:p>
          </p:txBody>
        </p:sp>
        <p:sp>
          <p:nvSpPr>
            <p:cNvPr id="73776" name="Freeform 48"/>
            <p:cNvSpPr>
              <a:spLocks/>
            </p:cNvSpPr>
            <p:nvPr/>
          </p:nvSpPr>
          <p:spPr bwMode="auto">
            <a:xfrm>
              <a:off x="4064000" y="4313238"/>
              <a:ext cx="42863" cy="57150"/>
            </a:xfrm>
            <a:custGeom>
              <a:avLst/>
              <a:gdLst>
                <a:gd name="T0" fmla="*/ 2147483647 w 27"/>
                <a:gd name="T1" fmla="*/ 0 h 36"/>
                <a:gd name="T2" fmla="*/ 2147483647 w 27"/>
                <a:gd name="T3" fmla="*/ 2147483647 h 36"/>
                <a:gd name="T4" fmla="*/ 2147483647 w 27"/>
                <a:gd name="T5" fmla="*/ 2147483647 h 36"/>
                <a:gd name="T6" fmla="*/ 2147483647 w 27"/>
                <a:gd name="T7" fmla="*/ 2147483647 h 36"/>
                <a:gd name="T8" fmla="*/ 2147483647 w 27"/>
                <a:gd name="T9" fmla="*/ 2147483647 h 36"/>
                <a:gd name="T10" fmla="*/ 2147483647 w 27"/>
                <a:gd name="T11" fmla="*/ 2147483647 h 36"/>
                <a:gd name="T12" fmla="*/ 2147483647 w 27"/>
                <a:gd name="T13" fmla="*/ 2147483647 h 36"/>
                <a:gd name="T14" fmla="*/ 0 w 27"/>
                <a:gd name="T15" fmla="*/ 2147483647 h 36"/>
                <a:gd name="T16" fmla="*/ 2147483647 w 27"/>
                <a:gd name="T17" fmla="*/ 2147483647 h 36"/>
                <a:gd name="T18" fmla="*/ 2147483647 w 27"/>
                <a:gd name="T19" fmla="*/ 2147483647 h 36"/>
                <a:gd name="T20" fmla="*/ 2147483647 w 27"/>
                <a:gd name="T21" fmla="*/ 0 h 36"/>
                <a:gd name="T22" fmla="*/ 2147483647 w 27"/>
                <a:gd name="T23" fmla="*/ 0 h 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7"/>
                <a:gd name="T37" fmla="*/ 0 h 36"/>
                <a:gd name="T38" fmla="*/ 27 w 27"/>
                <a:gd name="T39" fmla="*/ 36 h 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7" h="36">
                  <a:moveTo>
                    <a:pt x="18" y="0"/>
                  </a:moveTo>
                  <a:lnTo>
                    <a:pt x="25" y="6"/>
                  </a:lnTo>
                  <a:lnTo>
                    <a:pt x="27" y="15"/>
                  </a:lnTo>
                  <a:lnTo>
                    <a:pt x="21" y="23"/>
                  </a:lnTo>
                  <a:lnTo>
                    <a:pt x="18" y="33"/>
                  </a:lnTo>
                  <a:lnTo>
                    <a:pt x="8" y="36"/>
                  </a:lnTo>
                  <a:lnTo>
                    <a:pt x="2" y="36"/>
                  </a:lnTo>
                  <a:lnTo>
                    <a:pt x="0" y="31"/>
                  </a:lnTo>
                  <a:lnTo>
                    <a:pt x="6" y="19"/>
                  </a:lnTo>
                  <a:lnTo>
                    <a:pt x="12" y="6"/>
                  </a:lnTo>
                  <a:lnTo>
                    <a:pt x="18" y="0"/>
                  </a:lnTo>
                  <a:close/>
                </a:path>
              </a:pathLst>
            </a:custGeom>
            <a:solidFill>
              <a:srgbClr val="8AA1FF"/>
            </a:solidFill>
            <a:ln w="9525">
              <a:noFill/>
              <a:round/>
              <a:headEnd/>
              <a:tailEnd/>
            </a:ln>
          </p:spPr>
          <p:txBody>
            <a:bodyPr/>
            <a:lstStyle/>
            <a:p>
              <a:endParaRPr lang="en-US" dirty="0">
                <a:latin typeface="+mj-lt"/>
              </a:endParaRPr>
            </a:p>
          </p:txBody>
        </p:sp>
        <p:sp>
          <p:nvSpPr>
            <p:cNvPr id="73777" name="Freeform 49"/>
            <p:cNvSpPr>
              <a:spLocks/>
            </p:cNvSpPr>
            <p:nvPr/>
          </p:nvSpPr>
          <p:spPr bwMode="auto">
            <a:xfrm>
              <a:off x="3859213" y="4359275"/>
              <a:ext cx="73025" cy="90488"/>
            </a:xfrm>
            <a:custGeom>
              <a:avLst/>
              <a:gdLst>
                <a:gd name="T0" fmla="*/ 2147483647 w 46"/>
                <a:gd name="T1" fmla="*/ 0 h 57"/>
                <a:gd name="T2" fmla="*/ 2147483647 w 46"/>
                <a:gd name="T3" fmla="*/ 2147483647 h 57"/>
                <a:gd name="T4" fmla="*/ 2147483647 w 46"/>
                <a:gd name="T5" fmla="*/ 2147483647 h 57"/>
                <a:gd name="T6" fmla="*/ 2147483647 w 46"/>
                <a:gd name="T7" fmla="*/ 2147483647 h 57"/>
                <a:gd name="T8" fmla="*/ 2147483647 w 46"/>
                <a:gd name="T9" fmla="*/ 2147483647 h 57"/>
                <a:gd name="T10" fmla="*/ 2147483647 w 46"/>
                <a:gd name="T11" fmla="*/ 2147483647 h 57"/>
                <a:gd name="T12" fmla="*/ 2147483647 w 46"/>
                <a:gd name="T13" fmla="*/ 2147483647 h 57"/>
                <a:gd name="T14" fmla="*/ 2147483647 w 46"/>
                <a:gd name="T15" fmla="*/ 2147483647 h 57"/>
                <a:gd name="T16" fmla="*/ 2147483647 w 46"/>
                <a:gd name="T17" fmla="*/ 2147483647 h 57"/>
                <a:gd name="T18" fmla="*/ 2147483647 w 46"/>
                <a:gd name="T19" fmla="*/ 2147483647 h 57"/>
                <a:gd name="T20" fmla="*/ 2147483647 w 46"/>
                <a:gd name="T21" fmla="*/ 2147483647 h 57"/>
                <a:gd name="T22" fmla="*/ 2147483647 w 46"/>
                <a:gd name="T23" fmla="*/ 2147483647 h 57"/>
                <a:gd name="T24" fmla="*/ 2147483647 w 46"/>
                <a:gd name="T25" fmla="*/ 2147483647 h 57"/>
                <a:gd name="T26" fmla="*/ 0 w 46"/>
                <a:gd name="T27" fmla="*/ 2147483647 h 57"/>
                <a:gd name="T28" fmla="*/ 0 w 46"/>
                <a:gd name="T29" fmla="*/ 2147483647 h 57"/>
                <a:gd name="T30" fmla="*/ 0 w 46"/>
                <a:gd name="T31" fmla="*/ 2147483647 h 57"/>
                <a:gd name="T32" fmla="*/ 2147483647 w 46"/>
                <a:gd name="T33" fmla="*/ 2147483647 h 57"/>
                <a:gd name="T34" fmla="*/ 2147483647 w 46"/>
                <a:gd name="T35" fmla="*/ 2147483647 h 57"/>
                <a:gd name="T36" fmla="*/ 2147483647 w 46"/>
                <a:gd name="T37" fmla="*/ 0 h 57"/>
                <a:gd name="T38" fmla="*/ 2147483647 w 46"/>
                <a:gd name="T39" fmla="*/ 0 h 5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6"/>
                <a:gd name="T61" fmla="*/ 0 h 57"/>
                <a:gd name="T62" fmla="*/ 46 w 46"/>
                <a:gd name="T63" fmla="*/ 57 h 5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6" h="57">
                  <a:moveTo>
                    <a:pt x="15" y="0"/>
                  </a:moveTo>
                  <a:lnTo>
                    <a:pt x="17" y="11"/>
                  </a:lnTo>
                  <a:lnTo>
                    <a:pt x="23" y="24"/>
                  </a:lnTo>
                  <a:lnTo>
                    <a:pt x="30" y="32"/>
                  </a:lnTo>
                  <a:lnTo>
                    <a:pt x="46" y="28"/>
                  </a:lnTo>
                  <a:lnTo>
                    <a:pt x="46" y="32"/>
                  </a:lnTo>
                  <a:lnTo>
                    <a:pt x="46" y="42"/>
                  </a:lnTo>
                  <a:lnTo>
                    <a:pt x="46" y="49"/>
                  </a:lnTo>
                  <a:lnTo>
                    <a:pt x="46" y="57"/>
                  </a:lnTo>
                  <a:lnTo>
                    <a:pt x="30" y="47"/>
                  </a:lnTo>
                  <a:lnTo>
                    <a:pt x="17" y="49"/>
                  </a:lnTo>
                  <a:lnTo>
                    <a:pt x="9" y="47"/>
                  </a:lnTo>
                  <a:lnTo>
                    <a:pt x="4" y="47"/>
                  </a:lnTo>
                  <a:lnTo>
                    <a:pt x="0" y="42"/>
                  </a:lnTo>
                  <a:lnTo>
                    <a:pt x="0" y="34"/>
                  </a:lnTo>
                  <a:lnTo>
                    <a:pt x="0" y="30"/>
                  </a:lnTo>
                  <a:lnTo>
                    <a:pt x="4" y="19"/>
                  </a:lnTo>
                  <a:lnTo>
                    <a:pt x="9" y="4"/>
                  </a:lnTo>
                  <a:lnTo>
                    <a:pt x="15" y="0"/>
                  </a:lnTo>
                  <a:close/>
                </a:path>
              </a:pathLst>
            </a:custGeom>
            <a:solidFill>
              <a:srgbClr val="8AA1FF"/>
            </a:solidFill>
            <a:ln w="9525">
              <a:noFill/>
              <a:round/>
              <a:headEnd/>
              <a:tailEnd/>
            </a:ln>
          </p:spPr>
          <p:txBody>
            <a:bodyPr/>
            <a:lstStyle/>
            <a:p>
              <a:endParaRPr lang="en-US" dirty="0">
                <a:latin typeface="+mj-lt"/>
              </a:endParaRPr>
            </a:p>
          </p:txBody>
        </p:sp>
        <p:sp>
          <p:nvSpPr>
            <p:cNvPr id="73778" name="Freeform 50"/>
            <p:cNvSpPr>
              <a:spLocks/>
            </p:cNvSpPr>
            <p:nvPr/>
          </p:nvSpPr>
          <p:spPr bwMode="auto">
            <a:xfrm>
              <a:off x="3775075" y="4440238"/>
              <a:ext cx="14288" cy="36512"/>
            </a:xfrm>
            <a:custGeom>
              <a:avLst/>
              <a:gdLst>
                <a:gd name="T0" fmla="*/ 0 w 9"/>
                <a:gd name="T1" fmla="*/ 0 h 23"/>
                <a:gd name="T2" fmla="*/ 2147483647 w 9"/>
                <a:gd name="T3" fmla="*/ 2147483647 h 23"/>
                <a:gd name="T4" fmla="*/ 2147483647 w 9"/>
                <a:gd name="T5" fmla="*/ 2147483647 h 23"/>
                <a:gd name="T6" fmla="*/ 2147483647 w 9"/>
                <a:gd name="T7" fmla="*/ 2147483647 h 23"/>
                <a:gd name="T8" fmla="*/ 2147483647 w 9"/>
                <a:gd name="T9" fmla="*/ 2147483647 h 23"/>
                <a:gd name="T10" fmla="*/ 0 w 9"/>
                <a:gd name="T11" fmla="*/ 2147483647 h 23"/>
                <a:gd name="T12" fmla="*/ 0 w 9"/>
                <a:gd name="T13" fmla="*/ 2147483647 h 23"/>
                <a:gd name="T14" fmla="*/ 0 w 9"/>
                <a:gd name="T15" fmla="*/ 2147483647 h 23"/>
                <a:gd name="T16" fmla="*/ 0 w 9"/>
                <a:gd name="T17" fmla="*/ 0 h 23"/>
                <a:gd name="T18" fmla="*/ 0 w 9"/>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23"/>
                <a:gd name="T32" fmla="*/ 9 w 9"/>
                <a:gd name="T33" fmla="*/ 23 h 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23">
                  <a:moveTo>
                    <a:pt x="0" y="0"/>
                  </a:moveTo>
                  <a:lnTo>
                    <a:pt x="9" y="2"/>
                  </a:lnTo>
                  <a:lnTo>
                    <a:pt x="7" y="17"/>
                  </a:lnTo>
                  <a:lnTo>
                    <a:pt x="3" y="21"/>
                  </a:lnTo>
                  <a:lnTo>
                    <a:pt x="2" y="23"/>
                  </a:lnTo>
                  <a:lnTo>
                    <a:pt x="0" y="19"/>
                  </a:lnTo>
                  <a:lnTo>
                    <a:pt x="0" y="8"/>
                  </a:lnTo>
                  <a:lnTo>
                    <a:pt x="0" y="4"/>
                  </a:lnTo>
                  <a:lnTo>
                    <a:pt x="0" y="0"/>
                  </a:lnTo>
                  <a:close/>
                </a:path>
              </a:pathLst>
            </a:custGeom>
            <a:solidFill>
              <a:srgbClr val="8AA1FF"/>
            </a:solidFill>
            <a:ln w="9525">
              <a:noFill/>
              <a:round/>
              <a:headEnd/>
              <a:tailEnd/>
            </a:ln>
          </p:spPr>
          <p:txBody>
            <a:bodyPr/>
            <a:lstStyle/>
            <a:p>
              <a:endParaRPr lang="en-US" dirty="0">
                <a:latin typeface="+mj-lt"/>
              </a:endParaRPr>
            </a:p>
          </p:txBody>
        </p:sp>
        <p:sp>
          <p:nvSpPr>
            <p:cNvPr id="73779" name="Freeform 51"/>
            <p:cNvSpPr>
              <a:spLocks/>
            </p:cNvSpPr>
            <p:nvPr/>
          </p:nvSpPr>
          <p:spPr bwMode="auto">
            <a:xfrm>
              <a:off x="3816350" y="4654550"/>
              <a:ext cx="15875" cy="12700"/>
            </a:xfrm>
            <a:custGeom>
              <a:avLst/>
              <a:gdLst>
                <a:gd name="T0" fmla="*/ 2147483647 w 10"/>
                <a:gd name="T1" fmla="*/ 0 h 8"/>
                <a:gd name="T2" fmla="*/ 2147483647 w 10"/>
                <a:gd name="T3" fmla="*/ 2147483647 h 8"/>
                <a:gd name="T4" fmla="*/ 2147483647 w 10"/>
                <a:gd name="T5" fmla="*/ 2147483647 h 8"/>
                <a:gd name="T6" fmla="*/ 0 w 10"/>
                <a:gd name="T7" fmla="*/ 2147483647 h 8"/>
                <a:gd name="T8" fmla="*/ 2147483647 w 10"/>
                <a:gd name="T9" fmla="*/ 0 h 8"/>
                <a:gd name="T10" fmla="*/ 2147483647 w 10"/>
                <a:gd name="T11" fmla="*/ 0 h 8"/>
                <a:gd name="T12" fmla="*/ 0 60000 65536"/>
                <a:gd name="T13" fmla="*/ 0 60000 65536"/>
                <a:gd name="T14" fmla="*/ 0 60000 65536"/>
                <a:gd name="T15" fmla="*/ 0 60000 65536"/>
                <a:gd name="T16" fmla="*/ 0 60000 65536"/>
                <a:gd name="T17" fmla="*/ 0 60000 65536"/>
                <a:gd name="T18" fmla="*/ 0 w 10"/>
                <a:gd name="T19" fmla="*/ 0 h 8"/>
                <a:gd name="T20" fmla="*/ 10 w 10"/>
                <a:gd name="T21" fmla="*/ 8 h 8"/>
              </a:gdLst>
              <a:ahLst/>
              <a:cxnLst>
                <a:cxn ang="T12">
                  <a:pos x="T0" y="T1"/>
                </a:cxn>
                <a:cxn ang="T13">
                  <a:pos x="T2" y="T3"/>
                </a:cxn>
                <a:cxn ang="T14">
                  <a:pos x="T4" y="T5"/>
                </a:cxn>
                <a:cxn ang="T15">
                  <a:pos x="T6" y="T7"/>
                </a:cxn>
                <a:cxn ang="T16">
                  <a:pos x="T8" y="T9"/>
                </a:cxn>
                <a:cxn ang="T17">
                  <a:pos x="T10" y="T11"/>
                </a:cxn>
              </a:cxnLst>
              <a:rect l="T18" t="T19" r="T20" b="T21"/>
              <a:pathLst>
                <a:path w="10" h="8">
                  <a:moveTo>
                    <a:pt x="4" y="0"/>
                  </a:moveTo>
                  <a:lnTo>
                    <a:pt x="10" y="2"/>
                  </a:lnTo>
                  <a:lnTo>
                    <a:pt x="6" y="8"/>
                  </a:lnTo>
                  <a:lnTo>
                    <a:pt x="0" y="8"/>
                  </a:lnTo>
                  <a:lnTo>
                    <a:pt x="4" y="0"/>
                  </a:lnTo>
                  <a:close/>
                </a:path>
              </a:pathLst>
            </a:custGeom>
            <a:solidFill>
              <a:srgbClr val="8AA1FF"/>
            </a:solidFill>
            <a:ln w="9525">
              <a:noFill/>
              <a:round/>
              <a:headEnd/>
              <a:tailEnd/>
            </a:ln>
          </p:spPr>
          <p:txBody>
            <a:bodyPr/>
            <a:lstStyle/>
            <a:p>
              <a:endParaRPr lang="en-US" dirty="0">
                <a:latin typeface="+mj-lt"/>
              </a:endParaRPr>
            </a:p>
          </p:txBody>
        </p:sp>
        <p:sp>
          <p:nvSpPr>
            <p:cNvPr id="73780" name="Freeform 52"/>
            <p:cNvSpPr>
              <a:spLocks/>
            </p:cNvSpPr>
            <p:nvPr/>
          </p:nvSpPr>
          <p:spPr bwMode="auto">
            <a:xfrm>
              <a:off x="3360738" y="5035550"/>
              <a:ext cx="111125" cy="112713"/>
            </a:xfrm>
            <a:custGeom>
              <a:avLst/>
              <a:gdLst>
                <a:gd name="T0" fmla="*/ 2147483647 w 70"/>
                <a:gd name="T1" fmla="*/ 0 h 71"/>
                <a:gd name="T2" fmla="*/ 2147483647 w 70"/>
                <a:gd name="T3" fmla="*/ 2147483647 h 71"/>
                <a:gd name="T4" fmla="*/ 2147483647 w 70"/>
                <a:gd name="T5" fmla="*/ 2147483647 h 71"/>
                <a:gd name="T6" fmla="*/ 2147483647 w 70"/>
                <a:gd name="T7" fmla="*/ 2147483647 h 71"/>
                <a:gd name="T8" fmla="*/ 2147483647 w 70"/>
                <a:gd name="T9" fmla="*/ 2147483647 h 71"/>
                <a:gd name="T10" fmla="*/ 2147483647 w 70"/>
                <a:gd name="T11" fmla="*/ 2147483647 h 71"/>
                <a:gd name="T12" fmla="*/ 2147483647 w 70"/>
                <a:gd name="T13" fmla="*/ 2147483647 h 71"/>
                <a:gd name="T14" fmla="*/ 2147483647 w 70"/>
                <a:gd name="T15" fmla="*/ 2147483647 h 71"/>
                <a:gd name="T16" fmla="*/ 2147483647 w 70"/>
                <a:gd name="T17" fmla="*/ 2147483647 h 71"/>
                <a:gd name="T18" fmla="*/ 2147483647 w 70"/>
                <a:gd name="T19" fmla="*/ 2147483647 h 71"/>
                <a:gd name="T20" fmla="*/ 2147483647 w 70"/>
                <a:gd name="T21" fmla="*/ 2147483647 h 71"/>
                <a:gd name="T22" fmla="*/ 2147483647 w 70"/>
                <a:gd name="T23" fmla="*/ 2147483647 h 71"/>
                <a:gd name="T24" fmla="*/ 2147483647 w 70"/>
                <a:gd name="T25" fmla="*/ 2147483647 h 71"/>
                <a:gd name="T26" fmla="*/ 2147483647 w 70"/>
                <a:gd name="T27" fmla="*/ 2147483647 h 71"/>
                <a:gd name="T28" fmla="*/ 0 w 70"/>
                <a:gd name="T29" fmla="*/ 2147483647 h 71"/>
                <a:gd name="T30" fmla="*/ 2147483647 w 70"/>
                <a:gd name="T31" fmla="*/ 2147483647 h 71"/>
                <a:gd name="T32" fmla="*/ 2147483647 w 70"/>
                <a:gd name="T33" fmla="*/ 2147483647 h 71"/>
                <a:gd name="T34" fmla="*/ 2147483647 w 70"/>
                <a:gd name="T35" fmla="*/ 2147483647 h 71"/>
                <a:gd name="T36" fmla="*/ 2147483647 w 70"/>
                <a:gd name="T37" fmla="*/ 2147483647 h 71"/>
                <a:gd name="T38" fmla="*/ 2147483647 w 70"/>
                <a:gd name="T39" fmla="*/ 0 h 71"/>
                <a:gd name="T40" fmla="*/ 2147483647 w 70"/>
                <a:gd name="T41" fmla="*/ 0 h 71"/>
                <a:gd name="T42" fmla="*/ 2147483647 w 70"/>
                <a:gd name="T43" fmla="*/ 0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0"/>
                <a:gd name="T67" fmla="*/ 0 h 71"/>
                <a:gd name="T68" fmla="*/ 70 w 70"/>
                <a:gd name="T69" fmla="*/ 71 h 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0" h="71">
                  <a:moveTo>
                    <a:pt x="61" y="0"/>
                  </a:moveTo>
                  <a:lnTo>
                    <a:pt x="67" y="12"/>
                  </a:lnTo>
                  <a:lnTo>
                    <a:pt x="68" y="27"/>
                  </a:lnTo>
                  <a:lnTo>
                    <a:pt x="68" y="44"/>
                  </a:lnTo>
                  <a:lnTo>
                    <a:pt x="70" y="61"/>
                  </a:lnTo>
                  <a:lnTo>
                    <a:pt x="63" y="52"/>
                  </a:lnTo>
                  <a:lnTo>
                    <a:pt x="55" y="52"/>
                  </a:lnTo>
                  <a:lnTo>
                    <a:pt x="49" y="54"/>
                  </a:lnTo>
                  <a:lnTo>
                    <a:pt x="44" y="61"/>
                  </a:lnTo>
                  <a:lnTo>
                    <a:pt x="36" y="65"/>
                  </a:lnTo>
                  <a:lnTo>
                    <a:pt x="30" y="71"/>
                  </a:lnTo>
                  <a:lnTo>
                    <a:pt x="25" y="67"/>
                  </a:lnTo>
                  <a:lnTo>
                    <a:pt x="19" y="57"/>
                  </a:lnTo>
                  <a:lnTo>
                    <a:pt x="4" y="46"/>
                  </a:lnTo>
                  <a:lnTo>
                    <a:pt x="0" y="37"/>
                  </a:lnTo>
                  <a:lnTo>
                    <a:pt x="2" y="25"/>
                  </a:lnTo>
                  <a:lnTo>
                    <a:pt x="11" y="17"/>
                  </a:lnTo>
                  <a:lnTo>
                    <a:pt x="21" y="10"/>
                  </a:lnTo>
                  <a:lnTo>
                    <a:pt x="36" y="4"/>
                  </a:lnTo>
                  <a:lnTo>
                    <a:pt x="48" y="0"/>
                  </a:lnTo>
                  <a:lnTo>
                    <a:pt x="61" y="0"/>
                  </a:lnTo>
                  <a:close/>
                </a:path>
              </a:pathLst>
            </a:custGeom>
            <a:solidFill>
              <a:srgbClr val="8AA1FF"/>
            </a:solidFill>
            <a:ln w="9525">
              <a:noFill/>
              <a:round/>
              <a:headEnd/>
              <a:tailEnd/>
            </a:ln>
          </p:spPr>
          <p:txBody>
            <a:bodyPr/>
            <a:lstStyle/>
            <a:p>
              <a:endParaRPr lang="en-US" dirty="0">
                <a:latin typeface="+mj-lt"/>
              </a:endParaRPr>
            </a:p>
          </p:txBody>
        </p:sp>
        <p:sp>
          <p:nvSpPr>
            <p:cNvPr id="73781" name="Freeform 53"/>
            <p:cNvSpPr>
              <a:spLocks/>
            </p:cNvSpPr>
            <p:nvPr/>
          </p:nvSpPr>
          <p:spPr bwMode="auto">
            <a:xfrm>
              <a:off x="4330700" y="3173413"/>
              <a:ext cx="706438" cy="717550"/>
            </a:xfrm>
            <a:custGeom>
              <a:avLst/>
              <a:gdLst>
                <a:gd name="T0" fmla="*/ 2147483647 w 445"/>
                <a:gd name="T1" fmla="*/ 2147483647 h 452"/>
                <a:gd name="T2" fmla="*/ 2147483647 w 445"/>
                <a:gd name="T3" fmla="*/ 2147483647 h 452"/>
                <a:gd name="T4" fmla="*/ 2147483647 w 445"/>
                <a:gd name="T5" fmla="*/ 2147483647 h 452"/>
                <a:gd name="T6" fmla="*/ 2147483647 w 445"/>
                <a:gd name="T7" fmla="*/ 2147483647 h 452"/>
                <a:gd name="T8" fmla="*/ 2147483647 w 445"/>
                <a:gd name="T9" fmla="*/ 2147483647 h 452"/>
                <a:gd name="T10" fmla="*/ 2147483647 w 445"/>
                <a:gd name="T11" fmla="*/ 2147483647 h 452"/>
                <a:gd name="T12" fmla="*/ 2147483647 w 445"/>
                <a:gd name="T13" fmla="*/ 2147483647 h 452"/>
                <a:gd name="T14" fmla="*/ 2147483647 w 445"/>
                <a:gd name="T15" fmla="*/ 2147483647 h 452"/>
                <a:gd name="T16" fmla="*/ 2147483647 w 445"/>
                <a:gd name="T17" fmla="*/ 2147483647 h 452"/>
                <a:gd name="T18" fmla="*/ 2147483647 w 445"/>
                <a:gd name="T19" fmla="*/ 2147483647 h 452"/>
                <a:gd name="T20" fmla="*/ 2147483647 w 445"/>
                <a:gd name="T21" fmla="*/ 2147483647 h 452"/>
                <a:gd name="T22" fmla="*/ 2147483647 w 445"/>
                <a:gd name="T23" fmla="*/ 2147483647 h 452"/>
                <a:gd name="T24" fmla="*/ 2147483647 w 445"/>
                <a:gd name="T25" fmla="*/ 2147483647 h 452"/>
                <a:gd name="T26" fmla="*/ 2147483647 w 445"/>
                <a:gd name="T27" fmla="*/ 2147483647 h 452"/>
                <a:gd name="T28" fmla="*/ 2147483647 w 445"/>
                <a:gd name="T29" fmla="*/ 2147483647 h 452"/>
                <a:gd name="T30" fmla="*/ 2147483647 w 445"/>
                <a:gd name="T31" fmla="*/ 2147483647 h 452"/>
                <a:gd name="T32" fmla="*/ 2147483647 w 445"/>
                <a:gd name="T33" fmla="*/ 2147483647 h 452"/>
                <a:gd name="T34" fmla="*/ 2147483647 w 445"/>
                <a:gd name="T35" fmla="*/ 2147483647 h 452"/>
                <a:gd name="T36" fmla="*/ 2147483647 w 445"/>
                <a:gd name="T37" fmla="*/ 2147483647 h 452"/>
                <a:gd name="T38" fmla="*/ 2147483647 w 445"/>
                <a:gd name="T39" fmla="*/ 2147483647 h 452"/>
                <a:gd name="T40" fmla="*/ 2147483647 w 445"/>
                <a:gd name="T41" fmla="*/ 2147483647 h 452"/>
                <a:gd name="T42" fmla="*/ 2147483647 w 445"/>
                <a:gd name="T43" fmla="*/ 2147483647 h 452"/>
                <a:gd name="T44" fmla="*/ 2147483647 w 445"/>
                <a:gd name="T45" fmla="*/ 0 h 452"/>
                <a:gd name="T46" fmla="*/ 2147483647 w 445"/>
                <a:gd name="T47" fmla="*/ 0 h 452"/>
                <a:gd name="T48" fmla="*/ 2147483647 w 445"/>
                <a:gd name="T49" fmla="*/ 0 h 452"/>
                <a:gd name="T50" fmla="*/ 2147483647 w 445"/>
                <a:gd name="T51" fmla="*/ 0 h 452"/>
                <a:gd name="T52" fmla="*/ 2147483647 w 445"/>
                <a:gd name="T53" fmla="*/ 2147483647 h 452"/>
                <a:gd name="T54" fmla="*/ 2147483647 w 445"/>
                <a:gd name="T55" fmla="*/ 2147483647 h 452"/>
                <a:gd name="T56" fmla="*/ 2147483647 w 445"/>
                <a:gd name="T57" fmla="*/ 2147483647 h 452"/>
                <a:gd name="T58" fmla="*/ 2147483647 w 445"/>
                <a:gd name="T59" fmla="*/ 2147483647 h 452"/>
                <a:gd name="T60" fmla="*/ 2147483647 w 445"/>
                <a:gd name="T61" fmla="*/ 2147483647 h 452"/>
                <a:gd name="T62" fmla="*/ 2147483647 w 445"/>
                <a:gd name="T63" fmla="*/ 2147483647 h 452"/>
                <a:gd name="T64" fmla="*/ 2147483647 w 445"/>
                <a:gd name="T65" fmla="*/ 2147483647 h 452"/>
                <a:gd name="T66" fmla="*/ 2147483647 w 445"/>
                <a:gd name="T67" fmla="*/ 2147483647 h 452"/>
                <a:gd name="T68" fmla="*/ 0 w 445"/>
                <a:gd name="T69" fmla="*/ 2147483647 h 452"/>
                <a:gd name="T70" fmla="*/ 0 w 445"/>
                <a:gd name="T71" fmla="*/ 2147483647 h 452"/>
                <a:gd name="T72" fmla="*/ 0 w 445"/>
                <a:gd name="T73" fmla="*/ 2147483647 h 452"/>
                <a:gd name="T74" fmla="*/ 0 w 445"/>
                <a:gd name="T75" fmla="*/ 2147483647 h 452"/>
                <a:gd name="T76" fmla="*/ 2147483647 w 445"/>
                <a:gd name="T77" fmla="*/ 2147483647 h 452"/>
                <a:gd name="T78" fmla="*/ 2147483647 w 445"/>
                <a:gd name="T79" fmla="*/ 2147483647 h 452"/>
                <a:gd name="T80" fmla="*/ 2147483647 w 445"/>
                <a:gd name="T81" fmla="*/ 2147483647 h 452"/>
                <a:gd name="T82" fmla="*/ 2147483647 w 445"/>
                <a:gd name="T83" fmla="*/ 2147483647 h 452"/>
                <a:gd name="T84" fmla="*/ 2147483647 w 445"/>
                <a:gd name="T85" fmla="*/ 2147483647 h 452"/>
                <a:gd name="T86" fmla="*/ 2147483647 w 445"/>
                <a:gd name="T87" fmla="*/ 2147483647 h 452"/>
                <a:gd name="T88" fmla="*/ 2147483647 w 445"/>
                <a:gd name="T89" fmla="*/ 2147483647 h 452"/>
                <a:gd name="T90" fmla="*/ 2147483647 w 445"/>
                <a:gd name="T91" fmla="*/ 2147483647 h 452"/>
                <a:gd name="T92" fmla="*/ 2147483647 w 445"/>
                <a:gd name="T93" fmla="*/ 2147483647 h 452"/>
                <a:gd name="T94" fmla="*/ 2147483647 w 445"/>
                <a:gd name="T95" fmla="*/ 2147483647 h 452"/>
                <a:gd name="T96" fmla="*/ 2147483647 w 445"/>
                <a:gd name="T97" fmla="*/ 2147483647 h 45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45"/>
                <a:gd name="T148" fmla="*/ 0 h 452"/>
                <a:gd name="T149" fmla="*/ 445 w 445"/>
                <a:gd name="T150" fmla="*/ 452 h 45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45" h="452">
                  <a:moveTo>
                    <a:pt x="224" y="452"/>
                  </a:moveTo>
                  <a:lnTo>
                    <a:pt x="234" y="450"/>
                  </a:lnTo>
                  <a:lnTo>
                    <a:pt x="245" y="450"/>
                  </a:lnTo>
                  <a:lnTo>
                    <a:pt x="257" y="448"/>
                  </a:lnTo>
                  <a:lnTo>
                    <a:pt x="268" y="446"/>
                  </a:lnTo>
                  <a:lnTo>
                    <a:pt x="278" y="442"/>
                  </a:lnTo>
                  <a:lnTo>
                    <a:pt x="289" y="438"/>
                  </a:lnTo>
                  <a:lnTo>
                    <a:pt x="299" y="434"/>
                  </a:lnTo>
                  <a:lnTo>
                    <a:pt x="310" y="432"/>
                  </a:lnTo>
                  <a:lnTo>
                    <a:pt x="327" y="421"/>
                  </a:lnTo>
                  <a:lnTo>
                    <a:pt x="346" y="412"/>
                  </a:lnTo>
                  <a:lnTo>
                    <a:pt x="363" y="398"/>
                  </a:lnTo>
                  <a:lnTo>
                    <a:pt x="380" y="385"/>
                  </a:lnTo>
                  <a:lnTo>
                    <a:pt x="394" y="368"/>
                  </a:lnTo>
                  <a:lnTo>
                    <a:pt x="407" y="351"/>
                  </a:lnTo>
                  <a:lnTo>
                    <a:pt x="415" y="332"/>
                  </a:lnTo>
                  <a:lnTo>
                    <a:pt x="426" y="312"/>
                  </a:lnTo>
                  <a:lnTo>
                    <a:pt x="430" y="301"/>
                  </a:lnTo>
                  <a:lnTo>
                    <a:pt x="434" y="292"/>
                  </a:lnTo>
                  <a:lnTo>
                    <a:pt x="436" y="280"/>
                  </a:lnTo>
                  <a:lnTo>
                    <a:pt x="441" y="271"/>
                  </a:lnTo>
                  <a:lnTo>
                    <a:pt x="441" y="259"/>
                  </a:lnTo>
                  <a:lnTo>
                    <a:pt x="443" y="248"/>
                  </a:lnTo>
                  <a:lnTo>
                    <a:pt x="443" y="236"/>
                  </a:lnTo>
                  <a:lnTo>
                    <a:pt x="445" y="227"/>
                  </a:lnTo>
                  <a:lnTo>
                    <a:pt x="443" y="213"/>
                  </a:lnTo>
                  <a:lnTo>
                    <a:pt x="443" y="202"/>
                  </a:lnTo>
                  <a:lnTo>
                    <a:pt x="441" y="191"/>
                  </a:lnTo>
                  <a:lnTo>
                    <a:pt x="441" y="179"/>
                  </a:lnTo>
                  <a:lnTo>
                    <a:pt x="436" y="168"/>
                  </a:lnTo>
                  <a:lnTo>
                    <a:pt x="434" y="156"/>
                  </a:lnTo>
                  <a:lnTo>
                    <a:pt x="430" y="147"/>
                  </a:lnTo>
                  <a:lnTo>
                    <a:pt x="426" y="137"/>
                  </a:lnTo>
                  <a:lnTo>
                    <a:pt x="415" y="116"/>
                  </a:lnTo>
                  <a:lnTo>
                    <a:pt x="407" y="99"/>
                  </a:lnTo>
                  <a:lnTo>
                    <a:pt x="394" y="80"/>
                  </a:lnTo>
                  <a:lnTo>
                    <a:pt x="380" y="67"/>
                  </a:lnTo>
                  <a:lnTo>
                    <a:pt x="363" y="50"/>
                  </a:lnTo>
                  <a:lnTo>
                    <a:pt x="346" y="38"/>
                  </a:lnTo>
                  <a:lnTo>
                    <a:pt x="327" y="25"/>
                  </a:lnTo>
                  <a:lnTo>
                    <a:pt x="310" y="17"/>
                  </a:lnTo>
                  <a:lnTo>
                    <a:pt x="299" y="12"/>
                  </a:lnTo>
                  <a:lnTo>
                    <a:pt x="289" y="8"/>
                  </a:lnTo>
                  <a:lnTo>
                    <a:pt x="278" y="4"/>
                  </a:lnTo>
                  <a:lnTo>
                    <a:pt x="268" y="4"/>
                  </a:lnTo>
                  <a:lnTo>
                    <a:pt x="257" y="0"/>
                  </a:lnTo>
                  <a:lnTo>
                    <a:pt x="245" y="0"/>
                  </a:lnTo>
                  <a:lnTo>
                    <a:pt x="234" y="0"/>
                  </a:lnTo>
                  <a:lnTo>
                    <a:pt x="224" y="0"/>
                  </a:lnTo>
                  <a:lnTo>
                    <a:pt x="211" y="0"/>
                  </a:lnTo>
                  <a:lnTo>
                    <a:pt x="200" y="0"/>
                  </a:lnTo>
                  <a:lnTo>
                    <a:pt x="188" y="0"/>
                  </a:lnTo>
                  <a:lnTo>
                    <a:pt x="177" y="4"/>
                  </a:lnTo>
                  <a:lnTo>
                    <a:pt x="165" y="4"/>
                  </a:lnTo>
                  <a:lnTo>
                    <a:pt x="156" y="8"/>
                  </a:lnTo>
                  <a:lnTo>
                    <a:pt x="144" y="12"/>
                  </a:lnTo>
                  <a:lnTo>
                    <a:pt x="135" y="17"/>
                  </a:lnTo>
                  <a:lnTo>
                    <a:pt x="114" y="25"/>
                  </a:lnTo>
                  <a:lnTo>
                    <a:pt x="97" y="38"/>
                  </a:lnTo>
                  <a:lnTo>
                    <a:pt x="80" y="50"/>
                  </a:lnTo>
                  <a:lnTo>
                    <a:pt x="65" y="67"/>
                  </a:lnTo>
                  <a:lnTo>
                    <a:pt x="47" y="80"/>
                  </a:lnTo>
                  <a:lnTo>
                    <a:pt x="36" y="99"/>
                  </a:lnTo>
                  <a:lnTo>
                    <a:pt x="25" y="116"/>
                  </a:lnTo>
                  <a:lnTo>
                    <a:pt x="17" y="137"/>
                  </a:lnTo>
                  <a:lnTo>
                    <a:pt x="11" y="147"/>
                  </a:lnTo>
                  <a:lnTo>
                    <a:pt x="7" y="156"/>
                  </a:lnTo>
                  <a:lnTo>
                    <a:pt x="4" y="168"/>
                  </a:lnTo>
                  <a:lnTo>
                    <a:pt x="4" y="179"/>
                  </a:lnTo>
                  <a:lnTo>
                    <a:pt x="0" y="191"/>
                  </a:lnTo>
                  <a:lnTo>
                    <a:pt x="0" y="202"/>
                  </a:lnTo>
                  <a:lnTo>
                    <a:pt x="0" y="213"/>
                  </a:lnTo>
                  <a:lnTo>
                    <a:pt x="0" y="227"/>
                  </a:lnTo>
                  <a:lnTo>
                    <a:pt x="0" y="236"/>
                  </a:lnTo>
                  <a:lnTo>
                    <a:pt x="0" y="248"/>
                  </a:lnTo>
                  <a:lnTo>
                    <a:pt x="0" y="259"/>
                  </a:lnTo>
                  <a:lnTo>
                    <a:pt x="4" y="271"/>
                  </a:lnTo>
                  <a:lnTo>
                    <a:pt x="4" y="280"/>
                  </a:lnTo>
                  <a:lnTo>
                    <a:pt x="7" y="292"/>
                  </a:lnTo>
                  <a:lnTo>
                    <a:pt x="11" y="301"/>
                  </a:lnTo>
                  <a:lnTo>
                    <a:pt x="17" y="312"/>
                  </a:lnTo>
                  <a:lnTo>
                    <a:pt x="25" y="332"/>
                  </a:lnTo>
                  <a:lnTo>
                    <a:pt x="36" y="351"/>
                  </a:lnTo>
                  <a:lnTo>
                    <a:pt x="47" y="368"/>
                  </a:lnTo>
                  <a:lnTo>
                    <a:pt x="65" y="385"/>
                  </a:lnTo>
                  <a:lnTo>
                    <a:pt x="80" y="398"/>
                  </a:lnTo>
                  <a:lnTo>
                    <a:pt x="97" y="412"/>
                  </a:lnTo>
                  <a:lnTo>
                    <a:pt x="114" y="421"/>
                  </a:lnTo>
                  <a:lnTo>
                    <a:pt x="135" y="432"/>
                  </a:lnTo>
                  <a:lnTo>
                    <a:pt x="144" y="434"/>
                  </a:lnTo>
                  <a:lnTo>
                    <a:pt x="156" y="438"/>
                  </a:lnTo>
                  <a:lnTo>
                    <a:pt x="165" y="442"/>
                  </a:lnTo>
                  <a:lnTo>
                    <a:pt x="177" y="446"/>
                  </a:lnTo>
                  <a:lnTo>
                    <a:pt x="188" y="448"/>
                  </a:lnTo>
                  <a:lnTo>
                    <a:pt x="200" y="450"/>
                  </a:lnTo>
                  <a:lnTo>
                    <a:pt x="211" y="450"/>
                  </a:lnTo>
                  <a:lnTo>
                    <a:pt x="224" y="452"/>
                  </a:lnTo>
                  <a:close/>
                </a:path>
              </a:pathLst>
            </a:custGeom>
            <a:solidFill>
              <a:srgbClr val="D9E0E6"/>
            </a:solidFill>
            <a:ln w="9525">
              <a:noFill/>
              <a:round/>
              <a:headEnd/>
              <a:tailEnd/>
            </a:ln>
          </p:spPr>
          <p:txBody>
            <a:bodyPr/>
            <a:lstStyle/>
            <a:p>
              <a:endParaRPr lang="en-US" dirty="0">
                <a:latin typeface="+mj-lt"/>
              </a:endParaRPr>
            </a:p>
          </p:txBody>
        </p:sp>
        <p:sp>
          <p:nvSpPr>
            <p:cNvPr id="73782" name="Freeform 54"/>
            <p:cNvSpPr>
              <a:spLocks/>
            </p:cNvSpPr>
            <p:nvPr/>
          </p:nvSpPr>
          <p:spPr bwMode="auto">
            <a:xfrm>
              <a:off x="4652963" y="3300413"/>
              <a:ext cx="25400" cy="23812"/>
            </a:xfrm>
            <a:custGeom>
              <a:avLst/>
              <a:gdLst>
                <a:gd name="T0" fmla="*/ 2147483647 w 16"/>
                <a:gd name="T1" fmla="*/ 0 h 15"/>
                <a:gd name="T2" fmla="*/ 2147483647 w 16"/>
                <a:gd name="T3" fmla="*/ 2147483647 h 15"/>
                <a:gd name="T4" fmla="*/ 2147483647 w 16"/>
                <a:gd name="T5" fmla="*/ 2147483647 h 15"/>
                <a:gd name="T6" fmla="*/ 2147483647 w 16"/>
                <a:gd name="T7" fmla="*/ 2147483647 h 15"/>
                <a:gd name="T8" fmla="*/ 0 w 16"/>
                <a:gd name="T9" fmla="*/ 2147483647 h 15"/>
                <a:gd name="T10" fmla="*/ 0 w 16"/>
                <a:gd name="T11" fmla="*/ 2147483647 h 15"/>
                <a:gd name="T12" fmla="*/ 2147483647 w 16"/>
                <a:gd name="T13" fmla="*/ 0 h 15"/>
                <a:gd name="T14" fmla="*/ 2147483647 w 16"/>
                <a:gd name="T15" fmla="*/ 0 h 15"/>
                <a:gd name="T16" fmla="*/ 0 60000 65536"/>
                <a:gd name="T17" fmla="*/ 0 60000 65536"/>
                <a:gd name="T18" fmla="*/ 0 60000 65536"/>
                <a:gd name="T19" fmla="*/ 0 60000 65536"/>
                <a:gd name="T20" fmla="*/ 0 60000 65536"/>
                <a:gd name="T21" fmla="*/ 0 60000 65536"/>
                <a:gd name="T22" fmla="*/ 0 60000 65536"/>
                <a:gd name="T23" fmla="*/ 0 60000 65536"/>
                <a:gd name="T24" fmla="*/ 0 w 16"/>
                <a:gd name="T25" fmla="*/ 0 h 15"/>
                <a:gd name="T26" fmla="*/ 16 w 16"/>
                <a:gd name="T27" fmla="*/ 15 h 1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6" h="15">
                  <a:moveTo>
                    <a:pt x="8" y="0"/>
                  </a:moveTo>
                  <a:lnTo>
                    <a:pt x="16" y="4"/>
                  </a:lnTo>
                  <a:lnTo>
                    <a:pt x="8" y="15"/>
                  </a:lnTo>
                  <a:lnTo>
                    <a:pt x="2" y="15"/>
                  </a:lnTo>
                  <a:lnTo>
                    <a:pt x="0" y="15"/>
                  </a:lnTo>
                  <a:lnTo>
                    <a:pt x="0" y="10"/>
                  </a:lnTo>
                  <a:lnTo>
                    <a:pt x="8" y="0"/>
                  </a:lnTo>
                  <a:close/>
                </a:path>
              </a:pathLst>
            </a:custGeom>
            <a:solidFill>
              <a:srgbClr val="FFFF00"/>
            </a:solidFill>
            <a:ln w="9525">
              <a:noFill/>
              <a:round/>
              <a:headEnd/>
              <a:tailEnd/>
            </a:ln>
          </p:spPr>
          <p:txBody>
            <a:bodyPr/>
            <a:lstStyle/>
            <a:p>
              <a:endParaRPr lang="en-US" dirty="0">
                <a:latin typeface="+mj-lt"/>
              </a:endParaRPr>
            </a:p>
          </p:txBody>
        </p:sp>
        <p:sp>
          <p:nvSpPr>
            <p:cNvPr id="73783" name="Freeform 55"/>
            <p:cNvSpPr>
              <a:spLocks/>
            </p:cNvSpPr>
            <p:nvPr/>
          </p:nvSpPr>
          <p:spPr bwMode="auto">
            <a:xfrm>
              <a:off x="4608513" y="3346450"/>
              <a:ext cx="23812" cy="26988"/>
            </a:xfrm>
            <a:custGeom>
              <a:avLst/>
              <a:gdLst>
                <a:gd name="T0" fmla="*/ 2147483647 w 15"/>
                <a:gd name="T1" fmla="*/ 0 h 17"/>
                <a:gd name="T2" fmla="*/ 2147483647 w 15"/>
                <a:gd name="T3" fmla="*/ 2147483647 h 17"/>
                <a:gd name="T4" fmla="*/ 2147483647 w 15"/>
                <a:gd name="T5" fmla="*/ 2147483647 h 17"/>
                <a:gd name="T6" fmla="*/ 2147483647 w 15"/>
                <a:gd name="T7" fmla="*/ 2147483647 h 17"/>
                <a:gd name="T8" fmla="*/ 0 w 15"/>
                <a:gd name="T9" fmla="*/ 2147483647 h 17"/>
                <a:gd name="T10" fmla="*/ 0 w 15"/>
                <a:gd name="T11" fmla="*/ 2147483647 h 17"/>
                <a:gd name="T12" fmla="*/ 2147483647 w 15"/>
                <a:gd name="T13" fmla="*/ 0 h 17"/>
                <a:gd name="T14" fmla="*/ 2147483647 w 15"/>
                <a:gd name="T15" fmla="*/ 0 h 17"/>
                <a:gd name="T16" fmla="*/ 0 60000 65536"/>
                <a:gd name="T17" fmla="*/ 0 60000 65536"/>
                <a:gd name="T18" fmla="*/ 0 60000 65536"/>
                <a:gd name="T19" fmla="*/ 0 60000 65536"/>
                <a:gd name="T20" fmla="*/ 0 60000 65536"/>
                <a:gd name="T21" fmla="*/ 0 60000 65536"/>
                <a:gd name="T22" fmla="*/ 0 60000 65536"/>
                <a:gd name="T23" fmla="*/ 0 60000 65536"/>
                <a:gd name="T24" fmla="*/ 0 w 15"/>
                <a:gd name="T25" fmla="*/ 0 h 17"/>
                <a:gd name="T26" fmla="*/ 15 w 15"/>
                <a:gd name="T27" fmla="*/ 17 h 1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 h="17">
                  <a:moveTo>
                    <a:pt x="8" y="0"/>
                  </a:moveTo>
                  <a:lnTo>
                    <a:pt x="15" y="5"/>
                  </a:lnTo>
                  <a:lnTo>
                    <a:pt x="8" y="15"/>
                  </a:lnTo>
                  <a:lnTo>
                    <a:pt x="2" y="17"/>
                  </a:lnTo>
                  <a:lnTo>
                    <a:pt x="0" y="15"/>
                  </a:lnTo>
                  <a:lnTo>
                    <a:pt x="0" y="9"/>
                  </a:lnTo>
                  <a:lnTo>
                    <a:pt x="8" y="0"/>
                  </a:lnTo>
                  <a:close/>
                </a:path>
              </a:pathLst>
            </a:custGeom>
            <a:solidFill>
              <a:srgbClr val="FFFF00"/>
            </a:solidFill>
            <a:ln w="9525">
              <a:noFill/>
              <a:round/>
              <a:headEnd/>
              <a:tailEnd/>
            </a:ln>
          </p:spPr>
          <p:txBody>
            <a:bodyPr/>
            <a:lstStyle/>
            <a:p>
              <a:endParaRPr lang="en-US" dirty="0">
                <a:latin typeface="+mj-lt"/>
              </a:endParaRPr>
            </a:p>
          </p:txBody>
        </p:sp>
        <p:sp>
          <p:nvSpPr>
            <p:cNvPr id="73784" name="Freeform 56"/>
            <p:cNvSpPr>
              <a:spLocks/>
            </p:cNvSpPr>
            <p:nvPr/>
          </p:nvSpPr>
          <p:spPr bwMode="auto">
            <a:xfrm>
              <a:off x="4868863" y="3735388"/>
              <a:ext cx="17462" cy="30162"/>
            </a:xfrm>
            <a:custGeom>
              <a:avLst/>
              <a:gdLst>
                <a:gd name="T0" fmla="*/ 2147483647 w 11"/>
                <a:gd name="T1" fmla="*/ 0 h 19"/>
                <a:gd name="T2" fmla="*/ 0 w 11"/>
                <a:gd name="T3" fmla="*/ 2147483647 h 19"/>
                <a:gd name="T4" fmla="*/ 0 w 11"/>
                <a:gd name="T5" fmla="*/ 2147483647 h 19"/>
                <a:gd name="T6" fmla="*/ 0 w 11"/>
                <a:gd name="T7" fmla="*/ 2147483647 h 19"/>
                <a:gd name="T8" fmla="*/ 2147483647 w 11"/>
                <a:gd name="T9" fmla="*/ 2147483647 h 19"/>
                <a:gd name="T10" fmla="*/ 2147483647 w 11"/>
                <a:gd name="T11" fmla="*/ 2147483647 h 19"/>
                <a:gd name="T12" fmla="*/ 2147483647 w 11"/>
                <a:gd name="T13" fmla="*/ 0 h 19"/>
                <a:gd name="T14" fmla="*/ 2147483647 w 11"/>
                <a:gd name="T15" fmla="*/ 0 h 19"/>
                <a:gd name="T16" fmla="*/ 0 60000 65536"/>
                <a:gd name="T17" fmla="*/ 0 60000 65536"/>
                <a:gd name="T18" fmla="*/ 0 60000 65536"/>
                <a:gd name="T19" fmla="*/ 0 60000 65536"/>
                <a:gd name="T20" fmla="*/ 0 60000 65536"/>
                <a:gd name="T21" fmla="*/ 0 60000 65536"/>
                <a:gd name="T22" fmla="*/ 0 60000 65536"/>
                <a:gd name="T23" fmla="*/ 0 60000 65536"/>
                <a:gd name="T24" fmla="*/ 0 w 11"/>
                <a:gd name="T25" fmla="*/ 0 h 19"/>
                <a:gd name="T26" fmla="*/ 11 w 11"/>
                <a:gd name="T27" fmla="*/ 19 h 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 h="19">
                  <a:moveTo>
                    <a:pt x="11" y="0"/>
                  </a:moveTo>
                  <a:lnTo>
                    <a:pt x="0" y="4"/>
                  </a:lnTo>
                  <a:lnTo>
                    <a:pt x="0" y="16"/>
                  </a:lnTo>
                  <a:lnTo>
                    <a:pt x="0" y="19"/>
                  </a:lnTo>
                  <a:lnTo>
                    <a:pt x="3" y="19"/>
                  </a:lnTo>
                  <a:lnTo>
                    <a:pt x="7" y="12"/>
                  </a:lnTo>
                  <a:lnTo>
                    <a:pt x="11" y="0"/>
                  </a:lnTo>
                  <a:close/>
                </a:path>
              </a:pathLst>
            </a:custGeom>
            <a:solidFill>
              <a:srgbClr val="FFFFFF"/>
            </a:solidFill>
            <a:ln w="9525">
              <a:noFill/>
              <a:round/>
              <a:headEnd/>
              <a:tailEnd/>
            </a:ln>
          </p:spPr>
          <p:txBody>
            <a:bodyPr/>
            <a:lstStyle/>
            <a:p>
              <a:endParaRPr lang="en-US" dirty="0">
                <a:latin typeface="+mj-lt"/>
              </a:endParaRPr>
            </a:p>
          </p:txBody>
        </p:sp>
        <p:sp>
          <p:nvSpPr>
            <p:cNvPr id="73785" name="Freeform 57"/>
            <p:cNvSpPr>
              <a:spLocks/>
            </p:cNvSpPr>
            <p:nvPr/>
          </p:nvSpPr>
          <p:spPr bwMode="auto">
            <a:xfrm>
              <a:off x="4738688" y="3009900"/>
              <a:ext cx="471487" cy="904875"/>
            </a:xfrm>
            <a:custGeom>
              <a:avLst/>
              <a:gdLst>
                <a:gd name="T0" fmla="*/ 0 w 297"/>
                <a:gd name="T1" fmla="*/ 0 h 570"/>
                <a:gd name="T2" fmla="*/ 2147483647 w 297"/>
                <a:gd name="T3" fmla="*/ 2147483647 h 570"/>
                <a:gd name="T4" fmla="*/ 2147483647 w 297"/>
                <a:gd name="T5" fmla="*/ 2147483647 h 570"/>
                <a:gd name="T6" fmla="*/ 2147483647 w 297"/>
                <a:gd name="T7" fmla="*/ 2147483647 h 570"/>
                <a:gd name="T8" fmla="*/ 2147483647 w 297"/>
                <a:gd name="T9" fmla="*/ 2147483647 h 570"/>
                <a:gd name="T10" fmla="*/ 2147483647 w 297"/>
                <a:gd name="T11" fmla="*/ 2147483647 h 570"/>
                <a:gd name="T12" fmla="*/ 2147483647 w 297"/>
                <a:gd name="T13" fmla="*/ 2147483647 h 570"/>
                <a:gd name="T14" fmla="*/ 2147483647 w 297"/>
                <a:gd name="T15" fmla="*/ 2147483647 h 570"/>
                <a:gd name="T16" fmla="*/ 2147483647 w 297"/>
                <a:gd name="T17" fmla="*/ 2147483647 h 570"/>
                <a:gd name="T18" fmla="*/ 2147483647 w 297"/>
                <a:gd name="T19" fmla="*/ 2147483647 h 570"/>
                <a:gd name="T20" fmla="*/ 2147483647 w 297"/>
                <a:gd name="T21" fmla="*/ 2147483647 h 570"/>
                <a:gd name="T22" fmla="*/ 2147483647 w 297"/>
                <a:gd name="T23" fmla="*/ 2147483647 h 570"/>
                <a:gd name="T24" fmla="*/ 2147483647 w 297"/>
                <a:gd name="T25" fmla="*/ 2147483647 h 570"/>
                <a:gd name="T26" fmla="*/ 2147483647 w 297"/>
                <a:gd name="T27" fmla="*/ 2147483647 h 570"/>
                <a:gd name="T28" fmla="*/ 0 w 297"/>
                <a:gd name="T29" fmla="*/ 0 h 570"/>
                <a:gd name="T30" fmla="*/ 0 w 297"/>
                <a:gd name="T31" fmla="*/ 0 h 57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97"/>
                <a:gd name="T49" fmla="*/ 0 h 570"/>
                <a:gd name="T50" fmla="*/ 297 w 297"/>
                <a:gd name="T51" fmla="*/ 570 h 57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97" h="570">
                  <a:moveTo>
                    <a:pt x="0" y="0"/>
                  </a:moveTo>
                  <a:lnTo>
                    <a:pt x="114" y="33"/>
                  </a:lnTo>
                  <a:lnTo>
                    <a:pt x="243" y="137"/>
                  </a:lnTo>
                  <a:lnTo>
                    <a:pt x="297" y="286"/>
                  </a:lnTo>
                  <a:lnTo>
                    <a:pt x="295" y="372"/>
                  </a:lnTo>
                  <a:lnTo>
                    <a:pt x="268" y="440"/>
                  </a:lnTo>
                  <a:lnTo>
                    <a:pt x="221" y="520"/>
                  </a:lnTo>
                  <a:lnTo>
                    <a:pt x="177" y="570"/>
                  </a:lnTo>
                  <a:lnTo>
                    <a:pt x="112" y="488"/>
                  </a:lnTo>
                  <a:lnTo>
                    <a:pt x="177" y="410"/>
                  </a:lnTo>
                  <a:lnTo>
                    <a:pt x="188" y="275"/>
                  </a:lnTo>
                  <a:lnTo>
                    <a:pt x="137" y="174"/>
                  </a:lnTo>
                  <a:lnTo>
                    <a:pt x="61" y="116"/>
                  </a:lnTo>
                  <a:lnTo>
                    <a:pt x="4" y="99"/>
                  </a:lnTo>
                  <a:lnTo>
                    <a:pt x="0" y="0"/>
                  </a:lnTo>
                  <a:close/>
                </a:path>
              </a:pathLst>
            </a:custGeom>
            <a:solidFill>
              <a:srgbClr val="FF0000"/>
            </a:solidFill>
            <a:ln w="9525">
              <a:noFill/>
              <a:round/>
              <a:headEnd/>
              <a:tailEnd/>
            </a:ln>
          </p:spPr>
          <p:txBody>
            <a:bodyPr/>
            <a:lstStyle/>
            <a:p>
              <a:endParaRPr lang="en-US" dirty="0">
                <a:latin typeface="+mj-lt"/>
              </a:endParaRPr>
            </a:p>
          </p:txBody>
        </p:sp>
        <p:sp>
          <p:nvSpPr>
            <p:cNvPr id="73786" name="Freeform 58"/>
            <p:cNvSpPr>
              <a:spLocks/>
            </p:cNvSpPr>
            <p:nvPr/>
          </p:nvSpPr>
          <p:spPr bwMode="auto">
            <a:xfrm>
              <a:off x="4170363" y="3022600"/>
              <a:ext cx="963612" cy="1025525"/>
            </a:xfrm>
            <a:custGeom>
              <a:avLst/>
              <a:gdLst>
                <a:gd name="T0" fmla="*/ 0 w 607"/>
                <a:gd name="T1" fmla="*/ 2147483647 h 646"/>
                <a:gd name="T2" fmla="*/ 2147483647 w 607"/>
                <a:gd name="T3" fmla="*/ 2147483647 h 646"/>
                <a:gd name="T4" fmla="*/ 2147483647 w 607"/>
                <a:gd name="T5" fmla="*/ 2147483647 h 646"/>
                <a:gd name="T6" fmla="*/ 2147483647 w 607"/>
                <a:gd name="T7" fmla="*/ 2147483647 h 646"/>
                <a:gd name="T8" fmla="*/ 2147483647 w 607"/>
                <a:gd name="T9" fmla="*/ 2147483647 h 646"/>
                <a:gd name="T10" fmla="*/ 2147483647 w 607"/>
                <a:gd name="T11" fmla="*/ 2147483647 h 646"/>
                <a:gd name="T12" fmla="*/ 2147483647 w 607"/>
                <a:gd name="T13" fmla="*/ 2147483647 h 646"/>
                <a:gd name="T14" fmla="*/ 2147483647 w 607"/>
                <a:gd name="T15" fmla="*/ 2147483647 h 646"/>
                <a:gd name="T16" fmla="*/ 2147483647 w 607"/>
                <a:gd name="T17" fmla="*/ 2147483647 h 646"/>
                <a:gd name="T18" fmla="*/ 2147483647 w 607"/>
                <a:gd name="T19" fmla="*/ 2147483647 h 646"/>
                <a:gd name="T20" fmla="*/ 2147483647 w 607"/>
                <a:gd name="T21" fmla="*/ 2147483647 h 646"/>
                <a:gd name="T22" fmla="*/ 2147483647 w 607"/>
                <a:gd name="T23" fmla="*/ 2147483647 h 646"/>
                <a:gd name="T24" fmla="*/ 2147483647 w 607"/>
                <a:gd name="T25" fmla="*/ 2147483647 h 646"/>
                <a:gd name="T26" fmla="*/ 2147483647 w 607"/>
                <a:gd name="T27" fmla="*/ 2147483647 h 646"/>
                <a:gd name="T28" fmla="*/ 2147483647 w 607"/>
                <a:gd name="T29" fmla="*/ 2147483647 h 646"/>
                <a:gd name="T30" fmla="*/ 2147483647 w 607"/>
                <a:gd name="T31" fmla="*/ 2147483647 h 646"/>
                <a:gd name="T32" fmla="*/ 2147483647 w 607"/>
                <a:gd name="T33" fmla="*/ 2147483647 h 646"/>
                <a:gd name="T34" fmla="*/ 2147483647 w 607"/>
                <a:gd name="T35" fmla="*/ 0 h 646"/>
                <a:gd name="T36" fmla="*/ 2147483647 w 607"/>
                <a:gd name="T37" fmla="*/ 2147483647 h 646"/>
                <a:gd name="T38" fmla="*/ 2147483647 w 607"/>
                <a:gd name="T39" fmla="*/ 2147483647 h 646"/>
                <a:gd name="T40" fmla="*/ 2147483647 w 607"/>
                <a:gd name="T41" fmla="*/ 2147483647 h 646"/>
                <a:gd name="T42" fmla="*/ 2147483647 w 607"/>
                <a:gd name="T43" fmla="*/ 2147483647 h 646"/>
                <a:gd name="T44" fmla="*/ 0 w 607"/>
                <a:gd name="T45" fmla="*/ 2147483647 h 646"/>
                <a:gd name="T46" fmla="*/ 0 w 607"/>
                <a:gd name="T47" fmla="*/ 2147483647 h 6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7"/>
                <a:gd name="T73" fmla="*/ 0 h 646"/>
                <a:gd name="T74" fmla="*/ 607 w 607"/>
                <a:gd name="T75" fmla="*/ 646 h 64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7" h="646">
                  <a:moveTo>
                    <a:pt x="0" y="238"/>
                  </a:moveTo>
                  <a:lnTo>
                    <a:pt x="10" y="387"/>
                  </a:lnTo>
                  <a:lnTo>
                    <a:pt x="97" y="552"/>
                  </a:lnTo>
                  <a:lnTo>
                    <a:pt x="198" y="621"/>
                  </a:lnTo>
                  <a:lnTo>
                    <a:pt x="354" y="646"/>
                  </a:lnTo>
                  <a:lnTo>
                    <a:pt x="487" y="613"/>
                  </a:lnTo>
                  <a:lnTo>
                    <a:pt x="575" y="537"/>
                  </a:lnTo>
                  <a:lnTo>
                    <a:pt x="607" y="480"/>
                  </a:lnTo>
                  <a:lnTo>
                    <a:pt x="508" y="442"/>
                  </a:lnTo>
                  <a:lnTo>
                    <a:pt x="424" y="526"/>
                  </a:lnTo>
                  <a:lnTo>
                    <a:pt x="289" y="537"/>
                  </a:lnTo>
                  <a:lnTo>
                    <a:pt x="207" y="505"/>
                  </a:lnTo>
                  <a:lnTo>
                    <a:pt x="108" y="385"/>
                  </a:lnTo>
                  <a:lnTo>
                    <a:pt x="107" y="261"/>
                  </a:lnTo>
                  <a:lnTo>
                    <a:pt x="160" y="162"/>
                  </a:lnTo>
                  <a:lnTo>
                    <a:pt x="284" y="91"/>
                  </a:lnTo>
                  <a:lnTo>
                    <a:pt x="373" y="93"/>
                  </a:lnTo>
                  <a:lnTo>
                    <a:pt x="375" y="0"/>
                  </a:lnTo>
                  <a:lnTo>
                    <a:pt x="274" y="4"/>
                  </a:lnTo>
                  <a:lnTo>
                    <a:pt x="169" y="42"/>
                  </a:lnTo>
                  <a:lnTo>
                    <a:pt x="88" y="84"/>
                  </a:lnTo>
                  <a:lnTo>
                    <a:pt x="49" y="150"/>
                  </a:lnTo>
                  <a:lnTo>
                    <a:pt x="0" y="238"/>
                  </a:lnTo>
                  <a:close/>
                </a:path>
              </a:pathLst>
            </a:custGeom>
            <a:solidFill>
              <a:srgbClr val="FF0000"/>
            </a:solidFill>
            <a:ln w="9525">
              <a:noFill/>
              <a:round/>
              <a:headEnd/>
              <a:tailEnd/>
            </a:ln>
          </p:spPr>
          <p:txBody>
            <a:bodyPr/>
            <a:lstStyle/>
            <a:p>
              <a:endParaRPr lang="en-US" dirty="0">
                <a:latin typeface="+mj-lt"/>
              </a:endParaRPr>
            </a:p>
          </p:txBody>
        </p:sp>
        <p:sp>
          <p:nvSpPr>
            <p:cNvPr id="73787" name="Freeform 59"/>
            <p:cNvSpPr>
              <a:spLocks/>
            </p:cNvSpPr>
            <p:nvPr/>
          </p:nvSpPr>
          <p:spPr bwMode="auto">
            <a:xfrm>
              <a:off x="4371975" y="3167063"/>
              <a:ext cx="590550" cy="684212"/>
            </a:xfrm>
            <a:custGeom>
              <a:avLst/>
              <a:gdLst>
                <a:gd name="T0" fmla="*/ 2147483647 w 372"/>
                <a:gd name="T1" fmla="*/ 0 h 431"/>
                <a:gd name="T2" fmla="*/ 0 w 372"/>
                <a:gd name="T3" fmla="*/ 2147483647 h 431"/>
                <a:gd name="T4" fmla="*/ 2147483647 w 372"/>
                <a:gd name="T5" fmla="*/ 2147483647 h 431"/>
                <a:gd name="T6" fmla="*/ 2147483647 w 372"/>
                <a:gd name="T7" fmla="*/ 2147483647 h 431"/>
                <a:gd name="T8" fmla="*/ 2147483647 w 372"/>
                <a:gd name="T9" fmla="*/ 2147483647 h 431"/>
                <a:gd name="T10" fmla="*/ 2147483647 w 372"/>
                <a:gd name="T11" fmla="*/ 2147483647 h 431"/>
                <a:gd name="T12" fmla="*/ 2147483647 w 372"/>
                <a:gd name="T13" fmla="*/ 0 h 431"/>
                <a:gd name="T14" fmla="*/ 2147483647 w 372"/>
                <a:gd name="T15" fmla="*/ 0 h 431"/>
                <a:gd name="T16" fmla="*/ 0 60000 65536"/>
                <a:gd name="T17" fmla="*/ 0 60000 65536"/>
                <a:gd name="T18" fmla="*/ 0 60000 65536"/>
                <a:gd name="T19" fmla="*/ 0 60000 65536"/>
                <a:gd name="T20" fmla="*/ 0 60000 65536"/>
                <a:gd name="T21" fmla="*/ 0 60000 65536"/>
                <a:gd name="T22" fmla="*/ 0 60000 65536"/>
                <a:gd name="T23" fmla="*/ 0 60000 65536"/>
                <a:gd name="T24" fmla="*/ 0 w 372"/>
                <a:gd name="T25" fmla="*/ 0 h 431"/>
                <a:gd name="T26" fmla="*/ 372 w 372"/>
                <a:gd name="T27" fmla="*/ 431 h 4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2" h="431">
                  <a:moveTo>
                    <a:pt x="246" y="0"/>
                  </a:moveTo>
                  <a:lnTo>
                    <a:pt x="0" y="339"/>
                  </a:lnTo>
                  <a:lnTo>
                    <a:pt x="33" y="398"/>
                  </a:lnTo>
                  <a:lnTo>
                    <a:pt x="117" y="431"/>
                  </a:lnTo>
                  <a:lnTo>
                    <a:pt x="372" y="65"/>
                  </a:lnTo>
                  <a:lnTo>
                    <a:pt x="288" y="6"/>
                  </a:lnTo>
                  <a:lnTo>
                    <a:pt x="246" y="0"/>
                  </a:lnTo>
                  <a:close/>
                </a:path>
              </a:pathLst>
            </a:custGeom>
            <a:solidFill>
              <a:srgbClr val="FF0000"/>
            </a:solidFill>
            <a:ln w="9525">
              <a:noFill/>
              <a:round/>
              <a:headEnd/>
              <a:tailEnd/>
            </a:ln>
          </p:spPr>
          <p:txBody>
            <a:bodyPr/>
            <a:lstStyle/>
            <a:p>
              <a:endParaRPr lang="en-US" dirty="0">
                <a:latin typeface="+mj-lt"/>
              </a:endParaRPr>
            </a:p>
          </p:txBody>
        </p:sp>
        <p:sp>
          <p:nvSpPr>
            <p:cNvPr id="73788" name="Freeform 60"/>
            <p:cNvSpPr>
              <a:spLocks/>
            </p:cNvSpPr>
            <p:nvPr/>
          </p:nvSpPr>
          <p:spPr bwMode="auto">
            <a:xfrm>
              <a:off x="4602163" y="4289425"/>
              <a:ext cx="33337" cy="42863"/>
            </a:xfrm>
            <a:custGeom>
              <a:avLst/>
              <a:gdLst>
                <a:gd name="T0" fmla="*/ 2147483647 w 21"/>
                <a:gd name="T1" fmla="*/ 0 h 27"/>
                <a:gd name="T2" fmla="*/ 2147483647 w 21"/>
                <a:gd name="T3" fmla="*/ 2147483647 h 27"/>
                <a:gd name="T4" fmla="*/ 2147483647 w 21"/>
                <a:gd name="T5" fmla="*/ 2147483647 h 27"/>
                <a:gd name="T6" fmla="*/ 2147483647 w 21"/>
                <a:gd name="T7" fmla="*/ 2147483647 h 27"/>
                <a:gd name="T8" fmla="*/ 2147483647 w 21"/>
                <a:gd name="T9" fmla="*/ 2147483647 h 27"/>
                <a:gd name="T10" fmla="*/ 2147483647 w 21"/>
                <a:gd name="T11" fmla="*/ 2147483647 h 27"/>
                <a:gd name="T12" fmla="*/ 0 w 21"/>
                <a:gd name="T13" fmla="*/ 2147483647 h 27"/>
                <a:gd name="T14" fmla="*/ 2147483647 w 21"/>
                <a:gd name="T15" fmla="*/ 2147483647 h 27"/>
                <a:gd name="T16" fmla="*/ 2147483647 w 21"/>
                <a:gd name="T17" fmla="*/ 0 h 27"/>
                <a:gd name="T18" fmla="*/ 2147483647 w 21"/>
                <a:gd name="T19" fmla="*/ 0 h 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1"/>
                <a:gd name="T31" fmla="*/ 0 h 27"/>
                <a:gd name="T32" fmla="*/ 21 w 21"/>
                <a:gd name="T33" fmla="*/ 27 h 2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 h="27">
                  <a:moveTo>
                    <a:pt x="10" y="0"/>
                  </a:moveTo>
                  <a:lnTo>
                    <a:pt x="19" y="6"/>
                  </a:lnTo>
                  <a:lnTo>
                    <a:pt x="21" y="21"/>
                  </a:lnTo>
                  <a:lnTo>
                    <a:pt x="15" y="25"/>
                  </a:lnTo>
                  <a:lnTo>
                    <a:pt x="12" y="27"/>
                  </a:lnTo>
                  <a:lnTo>
                    <a:pt x="6" y="23"/>
                  </a:lnTo>
                  <a:lnTo>
                    <a:pt x="0" y="15"/>
                  </a:lnTo>
                  <a:lnTo>
                    <a:pt x="4" y="8"/>
                  </a:lnTo>
                  <a:lnTo>
                    <a:pt x="10" y="0"/>
                  </a:lnTo>
                  <a:close/>
                </a:path>
              </a:pathLst>
            </a:custGeom>
            <a:solidFill>
              <a:srgbClr val="FFCC80"/>
            </a:solidFill>
            <a:ln w="9525">
              <a:noFill/>
              <a:round/>
              <a:headEnd/>
              <a:tailEnd/>
            </a:ln>
          </p:spPr>
          <p:txBody>
            <a:bodyPr/>
            <a:lstStyle/>
            <a:p>
              <a:endParaRPr lang="en-US" dirty="0">
                <a:latin typeface="+mj-lt"/>
              </a:endParaRPr>
            </a:p>
          </p:txBody>
        </p:sp>
        <p:sp>
          <p:nvSpPr>
            <p:cNvPr id="73789" name="Freeform 61"/>
            <p:cNvSpPr>
              <a:spLocks/>
            </p:cNvSpPr>
            <p:nvPr/>
          </p:nvSpPr>
          <p:spPr bwMode="auto">
            <a:xfrm>
              <a:off x="3194050" y="4210050"/>
              <a:ext cx="900113" cy="1076325"/>
            </a:xfrm>
            <a:custGeom>
              <a:avLst/>
              <a:gdLst>
                <a:gd name="T0" fmla="*/ 2147483647 w 567"/>
                <a:gd name="T1" fmla="*/ 0 h 678"/>
                <a:gd name="T2" fmla="*/ 0 w 567"/>
                <a:gd name="T3" fmla="*/ 2147483647 h 678"/>
                <a:gd name="T4" fmla="*/ 2147483647 w 567"/>
                <a:gd name="T5" fmla="*/ 2147483647 h 678"/>
                <a:gd name="T6" fmla="*/ 2147483647 w 567"/>
                <a:gd name="T7" fmla="*/ 2147483647 h 678"/>
                <a:gd name="T8" fmla="*/ 2147483647 w 567"/>
                <a:gd name="T9" fmla="*/ 2147483647 h 678"/>
                <a:gd name="T10" fmla="*/ 2147483647 w 567"/>
                <a:gd name="T11" fmla="*/ 2147483647 h 678"/>
                <a:gd name="T12" fmla="*/ 2147483647 w 567"/>
                <a:gd name="T13" fmla="*/ 2147483647 h 678"/>
                <a:gd name="T14" fmla="*/ 2147483647 w 567"/>
                <a:gd name="T15" fmla="*/ 2147483647 h 678"/>
                <a:gd name="T16" fmla="*/ 2147483647 w 567"/>
                <a:gd name="T17" fmla="*/ 0 h 678"/>
                <a:gd name="T18" fmla="*/ 2147483647 w 567"/>
                <a:gd name="T19" fmla="*/ 0 h 6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67"/>
                <a:gd name="T31" fmla="*/ 0 h 678"/>
                <a:gd name="T32" fmla="*/ 567 w 567"/>
                <a:gd name="T33" fmla="*/ 678 h 67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67" h="678">
                  <a:moveTo>
                    <a:pt x="364" y="0"/>
                  </a:moveTo>
                  <a:lnTo>
                    <a:pt x="0" y="637"/>
                  </a:lnTo>
                  <a:lnTo>
                    <a:pt x="461" y="678"/>
                  </a:lnTo>
                  <a:lnTo>
                    <a:pt x="567" y="151"/>
                  </a:lnTo>
                  <a:lnTo>
                    <a:pt x="535" y="145"/>
                  </a:lnTo>
                  <a:lnTo>
                    <a:pt x="432" y="648"/>
                  </a:lnTo>
                  <a:lnTo>
                    <a:pt x="50" y="610"/>
                  </a:lnTo>
                  <a:lnTo>
                    <a:pt x="400" y="6"/>
                  </a:lnTo>
                  <a:lnTo>
                    <a:pt x="364" y="0"/>
                  </a:lnTo>
                  <a:close/>
                </a:path>
              </a:pathLst>
            </a:custGeom>
            <a:solidFill>
              <a:srgbClr val="000000"/>
            </a:solidFill>
            <a:ln w="9525">
              <a:noFill/>
              <a:round/>
              <a:headEnd/>
              <a:tailEnd/>
            </a:ln>
          </p:spPr>
          <p:txBody>
            <a:bodyPr/>
            <a:lstStyle/>
            <a:p>
              <a:endParaRPr lang="en-US" dirty="0">
                <a:latin typeface="+mj-lt"/>
              </a:endParaRPr>
            </a:p>
          </p:txBody>
        </p:sp>
        <p:sp>
          <p:nvSpPr>
            <p:cNvPr id="73790" name="Freeform 62"/>
            <p:cNvSpPr>
              <a:spLocks/>
            </p:cNvSpPr>
            <p:nvPr/>
          </p:nvSpPr>
          <p:spPr bwMode="auto">
            <a:xfrm>
              <a:off x="3748088" y="4219575"/>
              <a:ext cx="839787" cy="266700"/>
            </a:xfrm>
            <a:custGeom>
              <a:avLst/>
              <a:gdLst>
                <a:gd name="T0" fmla="*/ 2147483647 w 529"/>
                <a:gd name="T1" fmla="*/ 0 h 168"/>
                <a:gd name="T2" fmla="*/ 2147483647 w 529"/>
                <a:gd name="T3" fmla="*/ 0 h 168"/>
                <a:gd name="T4" fmla="*/ 2147483647 w 529"/>
                <a:gd name="T5" fmla="*/ 2147483647 h 168"/>
                <a:gd name="T6" fmla="*/ 2147483647 w 529"/>
                <a:gd name="T7" fmla="*/ 2147483647 h 168"/>
                <a:gd name="T8" fmla="*/ 2147483647 w 529"/>
                <a:gd name="T9" fmla="*/ 2147483647 h 168"/>
                <a:gd name="T10" fmla="*/ 2147483647 w 529"/>
                <a:gd name="T11" fmla="*/ 2147483647 h 168"/>
                <a:gd name="T12" fmla="*/ 2147483647 w 529"/>
                <a:gd name="T13" fmla="*/ 2147483647 h 168"/>
                <a:gd name="T14" fmla="*/ 0 w 529"/>
                <a:gd name="T15" fmla="*/ 2147483647 h 168"/>
                <a:gd name="T16" fmla="*/ 2147483647 w 529"/>
                <a:gd name="T17" fmla="*/ 0 h 168"/>
                <a:gd name="T18" fmla="*/ 2147483647 w 529"/>
                <a:gd name="T19" fmla="*/ 0 h 1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9"/>
                <a:gd name="T31" fmla="*/ 0 h 168"/>
                <a:gd name="T32" fmla="*/ 529 w 529"/>
                <a:gd name="T33" fmla="*/ 168 h 1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9" h="168">
                  <a:moveTo>
                    <a:pt x="15" y="0"/>
                  </a:moveTo>
                  <a:lnTo>
                    <a:pt x="519" y="0"/>
                  </a:lnTo>
                  <a:lnTo>
                    <a:pt x="529" y="74"/>
                  </a:lnTo>
                  <a:lnTo>
                    <a:pt x="180" y="168"/>
                  </a:lnTo>
                  <a:lnTo>
                    <a:pt x="188" y="124"/>
                  </a:lnTo>
                  <a:lnTo>
                    <a:pt x="498" y="50"/>
                  </a:lnTo>
                  <a:lnTo>
                    <a:pt x="496" y="32"/>
                  </a:lnTo>
                  <a:lnTo>
                    <a:pt x="0" y="40"/>
                  </a:lnTo>
                  <a:lnTo>
                    <a:pt x="15" y="0"/>
                  </a:lnTo>
                  <a:close/>
                </a:path>
              </a:pathLst>
            </a:custGeom>
            <a:solidFill>
              <a:srgbClr val="000000"/>
            </a:solidFill>
            <a:ln w="9525">
              <a:noFill/>
              <a:round/>
              <a:headEnd/>
              <a:tailEnd/>
            </a:ln>
          </p:spPr>
          <p:txBody>
            <a:bodyPr/>
            <a:lstStyle/>
            <a:p>
              <a:endParaRPr lang="en-US" dirty="0">
                <a:latin typeface="+mj-lt"/>
              </a:endParaRPr>
            </a:p>
          </p:txBody>
        </p:sp>
        <p:sp>
          <p:nvSpPr>
            <p:cNvPr id="73791" name="Freeform 63"/>
            <p:cNvSpPr>
              <a:spLocks/>
            </p:cNvSpPr>
            <p:nvPr/>
          </p:nvSpPr>
          <p:spPr bwMode="auto">
            <a:xfrm>
              <a:off x="4013200" y="4430713"/>
              <a:ext cx="441325" cy="423862"/>
            </a:xfrm>
            <a:custGeom>
              <a:avLst/>
              <a:gdLst>
                <a:gd name="T0" fmla="*/ 2147483647 w 278"/>
                <a:gd name="T1" fmla="*/ 0 h 267"/>
                <a:gd name="T2" fmla="*/ 2147483647 w 278"/>
                <a:gd name="T3" fmla="*/ 2147483647 h 267"/>
                <a:gd name="T4" fmla="*/ 2147483647 w 278"/>
                <a:gd name="T5" fmla="*/ 2147483647 h 267"/>
                <a:gd name="T6" fmla="*/ 0 w 278"/>
                <a:gd name="T7" fmla="*/ 2147483647 h 267"/>
                <a:gd name="T8" fmla="*/ 2147483647 w 278"/>
                <a:gd name="T9" fmla="*/ 2147483647 h 267"/>
                <a:gd name="T10" fmla="*/ 2147483647 w 278"/>
                <a:gd name="T11" fmla="*/ 2147483647 h 267"/>
                <a:gd name="T12" fmla="*/ 2147483647 w 278"/>
                <a:gd name="T13" fmla="*/ 2147483647 h 267"/>
                <a:gd name="T14" fmla="*/ 2147483647 w 278"/>
                <a:gd name="T15" fmla="*/ 2147483647 h 267"/>
                <a:gd name="T16" fmla="*/ 2147483647 w 278"/>
                <a:gd name="T17" fmla="*/ 0 h 267"/>
                <a:gd name="T18" fmla="*/ 2147483647 w 278"/>
                <a:gd name="T19" fmla="*/ 0 h 2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8"/>
                <a:gd name="T31" fmla="*/ 0 h 267"/>
                <a:gd name="T32" fmla="*/ 278 w 278"/>
                <a:gd name="T33" fmla="*/ 267 h 26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8" h="267">
                  <a:moveTo>
                    <a:pt x="36" y="0"/>
                  </a:moveTo>
                  <a:lnTo>
                    <a:pt x="278" y="185"/>
                  </a:lnTo>
                  <a:lnTo>
                    <a:pt x="263" y="267"/>
                  </a:lnTo>
                  <a:lnTo>
                    <a:pt x="0" y="185"/>
                  </a:lnTo>
                  <a:lnTo>
                    <a:pt x="10" y="138"/>
                  </a:lnTo>
                  <a:lnTo>
                    <a:pt x="242" y="231"/>
                  </a:lnTo>
                  <a:lnTo>
                    <a:pt x="247" y="204"/>
                  </a:lnTo>
                  <a:lnTo>
                    <a:pt x="21" y="40"/>
                  </a:lnTo>
                  <a:lnTo>
                    <a:pt x="36" y="0"/>
                  </a:lnTo>
                  <a:close/>
                </a:path>
              </a:pathLst>
            </a:custGeom>
            <a:solidFill>
              <a:srgbClr val="000000"/>
            </a:solidFill>
            <a:ln w="9525">
              <a:noFill/>
              <a:round/>
              <a:headEnd/>
              <a:tailEnd/>
            </a:ln>
          </p:spPr>
          <p:txBody>
            <a:bodyPr/>
            <a:lstStyle/>
            <a:p>
              <a:endParaRPr lang="en-US" dirty="0">
                <a:latin typeface="+mj-lt"/>
              </a:endParaRPr>
            </a:p>
          </p:txBody>
        </p:sp>
        <p:sp>
          <p:nvSpPr>
            <p:cNvPr id="73792" name="Freeform 64"/>
            <p:cNvSpPr>
              <a:spLocks/>
            </p:cNvSpPr>
            <p:nvPr/>
          </p:nvSpPr>
          <p:spPr bwMode="auto">
            <a:xfrm>
              <a:off x="3040063" y="5205413"/>
              <a:ext cx="390525" cy="354012"/>
            </a:xfrm>
            <a:custGeom>
              <a:avLst/>
              <a:gdLst>
                <a:gd name="T0" fmla="*/ 2147483647 w 246"/>
                <a:gd name="T1" fmla="*/ 2147483647 h 223"/>
                <a:gd name="T2" fmla="*/ 0 w 246"/>
                <a:gd name="T3" fmla="*/ 2147483647 h 223"/>
                <a:gd name="T4" fmla="*/ 2147483647 w 246"/>
                <a:gd name="T5" fmla="*/ 2147483647 h 223"/>
                <a:gd name="T6" fmla="*/ 2147483647 w 246"/>
                <a:gd name="T7" fmla="*/ 2147483647 h 223"/>
                <a:gd name="T8" fmla="*/ 2147483647 w 246"/>
                <a:gd name="T9" fmla="*/ 2147483647 h 223"/>
                <a:gd name="T10" fmla="*/ 2147483647 w 246"/>
                <a:gd name="T11" fmla="*/ 2147483647 h 223"/>
                <a:gd name="T12" fmla="*/ 2147483647 w 246"/>
                <a:gd name="T13" fmla="*/ 2147483647 h 223"/>
                <a:gd name="T14" fmla="*/ 2147483647 w 246"/>
                <a:gd name="T15" fmla="*/ 0 h 223"/>
                <a:gd name="T16" fmla="*/ 2147483647 w 246"/>
                <a:gd name="T17" fmla="*/ 2147483647 h 223"/>
                <a:gd name="T18" fmla="*/ 2147483647 w 246"/>
                <a:gd name="T19" fmla="*/ 2147483647 h 2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6"/>
                <a:gd name="T31" fmla="*/ 0 h 223"/>
                <a:gd name="T32" fmla="*/ 246 w 246"/>
                <a:gd name="T33" fmla="*/ 223 h 22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6" h="223">
                  <a:moveTo>
                    <a:pt x="101" y="2"/>
                  </a:moveTo>
                  <a:lnTo>
                    <a:pt x="0" y="215"/>
                  </a:lnTo>
                  <a:lnTo>
                    <a:pt x="73" y="223"/>
                  </a:lnTo>
                  <a:lnTo>
                    <a:pt x="246" y="10"/>
                  </a:lnTo>
                  <a:lnTo>
                    <a:pt x="194" y="8"/>
                  </a:lnTo>
                  <a:lnTo>
                    <a:pt x="63" y="185"/>
                  </a:lnTo>
                  <a:lnTo>
                    <a:pt x="44" y="190"/>
                  </a:lnTo>
                  <a:lnTo>
                    <a:pt x="145" y="0"/>
                  </a:lnTo>
                  <a:lnTo>
                    <a:pt x="101" y="2"/>
                  </a:lnTo>
                  <a:close/>
                </a:path>
              </a:pathLst>
            </a:custGeom>
            <a:solidFill>
              <a:srgbClr val="000000"/>
            </a:solidFill>
            <a:ln w="9525">
              <a:noFill/>
              <a:round/>
              <a:headEnd/>
              <a:tailEnd/>
            </a:ln>
          </p:spPr>
          <p:txBody>
            <a:bodyPr/>
            <a:lstStyle/>
            <a:p>
              <a:endParaRPr lang="en-US" dirty="0">
                <a:latin typeface="+mj-lt"/>
              </a:endParaRPr>
            </a:p>
          </p:txBody>
        </p:sp>
        <p:sp>
          <p:nvSpPr>
            <p:cNvPr id="73793" name="Freeform 65"/>
            <p:cNvSpPr>
              <a:spLocks/>
            </p:cNvSpPr>
            <p:nvPr/>
          </p:nvSpPr>
          <p:spPr bwMode="auto">
            <a:xfrm>
              <a:off x="3689350" y="5235575"/>
              <a:ext cx="239713" cy="357188"/>
            </a:xfrm>
            <a:custGeom>
              <a:avLst/>
              <a:gdLst>
                <a:gd name="T0" fmla="*/ 2147483647 w 151"/>
                <a:gd name="T1" fmla="*/ 2147483647 h 225"/>
                <a:gd name="T2" fmla="*/ 2147483647 w 151"/>
                <a:gd name="T3" fmla="*/ 2147483647 h 225"/>
                <a:gd name="T4" fmla="*/ 2147483647 w 151"/>
                <a:gd name="T5" fmla="*/ 2147483647 h 225"/>
                <a:gd name="T6" fmla="*/ 0 w 151"/>
                <a:gd name="T7" fmla="*/ 0 h 225"/>
                <a:gd name="T8" fmla="*/ 2147483647 w 151"/>
                <a:gd name="T9" fmla="*/ 2147483647 h 225"/>
                <a:gd name="T10" fmla="*/ 2147483647 w 151"/>
                <a:gd name="T11" fmla="*/ 2147483647 h 225"/>
                <a:gd name="T12" fmla="*/ 2147483647 w 151"/>
                <a:gd name="T13" fmla="*/ 2147483647 h 225"/>
                <a:gd name="T14" fmla="*/ 2147483647 w 151"/>
                <a:gd name="T15" fmla="*/ 2147483647 h 225"/>
                <a:gd name="T16" fmla="*/ 2147483647 w 151"/>
                <a:gd name="T17" fmla="*/ 2147483647 h 225"/>
                <a:gd name="T18" fmla="*/ 2147483647 w 151"/>
                <a:gd name="T19" fmla="*/ 2147483647 h 22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1"/>
                <a:gd name="T31" fmla="*/ 0 h 225"/>
                <a:gd name="T32" fmla="*/ 151 w 151"/>
                <a:gd name="T33" fmla="*/ 225 h 22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1" h="225">
                  <a:moveTo>
                    <a:pt x="151" y="23"/>
                  </a:moveTo>
                  <a:lnTo>
                    <a:pt x="116" y="225"/>
                  </a:lnTo>
                  <a:lnTo>
                    <a:pt x="50" y="225"/>
                  </a:lnTo>
                  <a:lnTo>
                    <a:pt x="0" y="0"/>
                  </a:lnTo>
                  <a:lnTo>
                    <a:pt x="37" y="4"/>
                  </a:lnTo>
                  <a:lnTo>
                    <a:pt x="75" y="192"/>
                  </a:lnTo>
                  <a:lnTo>
                    <a:pt x="90" y="191"/>
                  </a:lnTo>
                  <a:lnTo>
                    <a:pt x="118" y="13"/>
                  </a:lnTo>
                  <a:lnTo>
                    <a:pt x="151" y="23"/>
                  </a:lnTo>
                  <a:close/>
                </a:path>
              </a:pathLst>
            </a:custGeom>
            <a:solidFill>
              <a:srgbClr val="000000"/>
            </a:solidFill>
            <a:ln w="9525">
              <a:noFill/>
              <a:round/>
              <a:headEnd/>
              <a:tailEnd/>
            </a:ln>
          </p:spPr>
          <p:txBody>
            <a:bodyPr/>
            <a:lstStyle/>
            <a:p>
              <a:endParaRPr lang="en-US" dirty="0">
                <a:latin typeface="+mj-lt"/>
              </a:endParaRPr>
            </a:p>
          </p:txBody>
        </p:sp>
        <p:sp>
          <p:nvSpPr>
            <p:cNvPr id="73794" name="Freeform 66"/>
            <p:cNvSpPr>
              <a:spLocks/>
            </p:cNvSpPr>
            <p:nvPr/>
          </p:nvSpPr>
          <p:spPr bwMode="auto">
            <a:xfrm>
              <a:off x="3152775" y="5489575"/>
              <a:ext cx="207963" cy="73025"/>
            </a:xfrm>
            <a:custGeom>
              <a:avLst/>
              <a:gdLst>
                <a:gd name="T0" fmla="*/ 0 w 131"/>
                <a:gd name="T1" fmla="*/ 2147483647 h 46"/>
                <a:gd name="T2" fmla="*/ 2147483647 w 131"/>
                <a:gd name="T3" fmla="*/ 2147483647 h 46"/>
                <a:gd name="T4" fmla="*/ 2147483647 w 131"/>
                <a:gd name="T5" fmla="*/ 2147483647 h 46"/>
                <a:gd name="T6" fmla="*/ 2147483647 w 131"/>
                <a:gd name="T7" fmla="*/ 0 h 46"/>
                <a:gd name="T8" fmla="*/ 0 w 131"/>
                <a:gd name="T9" fmla="*/ 2147483647 h 46"/>
                <a:gd name="T10" fmla="*/ 0 w 131"/>
                <a:gd name="T11" fmla="*/ 2147483647 h 46"/>
                <a:gd name="T12" fmla="*/ 0 60000 65536"/>
                <a:gd name="T13" fmla="*/ 0 60000 65536"/>
                <a:gd name="T14" fmla="*/ 0 60000 65536"/>
                <a:gd name="T15" fmla="*/ 0 60000 65536"/>
                <a:gd name="T16" fmla="*/ 0 60000 65536"/>
                <a:gd name="T17" fmla="*/ 0 60000 65536"/>
                <a:gd name="T18" fmla="*/ 0 w 131"/>
                <a:gd name="T19" fmla="*/ 0 h 46"/>
                <a:gd name="T20" fmla="*/ 131 w 131"/>
                <a:gd name="T21" fmla="*/ 46 h 46"/>
              </a:gdLst>
              <a:ahLst/>
              <a:cxnLst>
                <a:cxn ang="T12">
                  <a:pos x="T0" y="T1"/>
                </a:cxn>
                <a:cxn ang="T13">
                  <a:pos x="T2" y="T3"/>
                </a:cxn>
                <a:cxn ang="T14">
                  <a:pos x="T4" y="T5"/>
                </a:cxn>
                <a:cxn ang="T15">
                  <a:pos x="T6" y="T7"/>
                </a:cxn>
                <a:cxn ang="T16">
                  <a:pos x="T8" y="T9"/>
                </a:cxn>
                <a:cxn ang="T17">
                  <a:pos x="T10" y="T11"/>
                </a:cxn>
              </a:cxnLst>
              <a:rect l="T18" t="T19" r="T20" b="T21"/>
              <a:pathLst>
                <a:path w="131" h="46">
                  <a:moveTo>
                    <a:pt x="0" y="42"/>
                  </a:moveTo>
                  <a:lnTo>
                    <a:pt x="118" y="46"/>
                  </a:lnTo>
                  <a:lnTo>
                    <a:pt x="131" y="36"/>
                  </a:lnTo>
                  <a:lnTo>
                    <a:pt x="32" y="0"/>
                  </a:lnTo>
                  <a:lnTo>
                    <a:pt x="0" y="42"/>
                  </a:lnTo>
                  <a:close/>
                </a:path>
              </a:pathLst>
            </a:custGeom>
            <a:solidFill>
              <a:srgbClr val="000000"/>
            </a:solidFill>
            <a:ln w="9525">
              <a:noFill/>
              <a:round/>
              <a:headEnd/>
              <a:tailEnd/>
            </a:ln>
          </p:spPr>
          <p:txBody>
            <a:bodyPr/>
            <a:lstStyle/>
            <a:p>
              <a:endParaRPr lang="en-US" dirty="0">
                <a:latin typeface="+mj-lt"/>
              </a:endParaRPr>
            </a:p>
          </p:txBody>
        </p:sp>
        <p:sp>
          <p:nvSpPr>
            <p:cNvPr id="73795" name="Freeform 67"/>
            <p:cNvSpPr>
              <a:spLocks/>
            </p:cNvSpPr>
            <p:nvPr/>
          </p:nvSpPr>
          <p:spPr bwMode="auto">
            <a:xfrm>
              <a:off x="3832225" y="5526088"/>
              <a:ext cx="196850" cy="77787"/>
            </a:xfrm>
            <a:custGeom>
              <a:avLst/>
              <a:gdLst>
                <a:gd name="T0" fmla="*/ 0 w 124"/>
                <a:gd name="T1" fmla="*/ 2147483647 h 49"/>
                <a:gd name="T2" fmla="*/ 2147483647 w 124"/>
                <a:gd name="T3" fmla="*/ 2147483647 h 49"/>
                <a:gd name="T4" fmla="*/ 2147483647 w 124"/>
                <a:gd name="T5" fmla="*/ 2147483647 h 49"/>
                <a:gd name="T6" fmla="*/ 2147483647 w 124"/>
                <a:gd name="T7" fmla="*/ 0 h 49"/>
                <a:gd name="T8" fmla="*/ 0 w 124"/>
                <a:gd name="T9" fmla="*/ 2147483647 h 49"/>
                <a:gd name="T10" fmla="*/ 0 w 124"/>
                <a:gd name="T11" fmla="*/ 2147483647 h 49"/>
                <a:gd name="T12" fmla="*/ 0 60000 65536"/>
                <a:gd name="T13" fmla="*/ 0 60000 65536"/>
                <a:gd name="T14" fmla="*/ 0 60000 65536"/>
                <a:gd name="T15" fmla="*/ 0 60000 65536"/>
                <a:gd name="T16" fmla="*/ 0 60000 65536"/>
                <a:gd name="T17" fmla="*/ 0 60000 65536"/>
                <a:gd name="T18" fmla="*/ 0 w 124"/>
                <a:gd name="T19" fmla="*/ 0 h 49"/>
                <a:gd name="T20" fmla="*/ 124 w 124"/>
                <a:gd name="T21" fmla="*/ 49 h 49"/>
              </a:gdLst>
              <a:ahLst/>
              <a:cxnLst>
                <a:cxn ang="T12">
                  <a:pos x="T0" y="T1"/>
                </a:cxn>
                <a:cxn ang="T13">
                  <a:pos x="T2" y="T3"/>
                </a:cxn>
                <a:cxn ang="T14">
                  <a:pos x="T4" y="T5"/>
                </a:cxn>
                <a:cxn ang="T15">
                  <a:pos x="T6" y="T7"/>
                </a:cxn>
                <a:cxn ang="T16">
                  <a:pos x="T8" y="T9"/>
                </a:cxn>
                <a:cxn ang="T17">
                  <a:pos x="T10" y="T11"/>
                </a:cxn>
              </a:cxnLst>
              <a:rect l="T18" t="T19" r="T20" b="T21"/>
              <a:pathLst>
                <a:path w="124" h="49">
                  <a:moveTo>
                    <a:pt x="0" y="40"/>
                  </a:moveTo>
                  <a:lnTo>
                    <a:pt x="101" y="49"/>
                  </a:lnTo>
                  <a:lnTo>
                    <a:pt x="124" y="44"/>
                  </a:lnTo>
                  <a:lnTo>
                    <a:pt x="28" y="0"/>
                  </a:lnTo>
                  <a:lnTo>
                    <a:pt x="0" y="40"/>
                  </a:lnTo>
                  <a:close/>
                </a:path>
              </a:pathLst>
            </a:custGeom>
            <a:solidFill>
              <a:srgbClr val="000000"/>
            </a:solidFill>
            <a:ln w="9525">
              <a:noFill/>
              <a:round/>
              <a:headEnd/>
              <a:tailEnd/>
            </a:ln>
          </p:spPr>
          <p:txBody>
            <a:bodyPr/>
            <a:lstStyle/>
            <a:p>
              <a:endParaRPr lang="en-US" dirty="0">
                <a:latin typeface="+mj-lt"/>
              </a:endParaRPr>
            </a:p>
          </p:txBody>
        </p:sp>
        <p:sp>
          <p:nvSpPr>
            <p:cNvPr id="73796" name="Freeform 68"/>
            <p:cNvSpPr>
              <a:spLocks/>
            </p:cNvSpPr>
            <p:nvPr/>
          </p:nvSpPr>
          <p:spPr bwMode="auto">
            <a:xfrm>
              <a:off x="3594100" y="4492625"/>
              <a:ext cx="195263" cy="101600"/>
            </a:xfrm>
            <a:custGeom>
              <a:avLst/>
              <a:gdLst>
                <a:gd name="T0" fmla="*/ 2147483647 w 123"/>
                <a:gd name="T1" fmla="*/ 2147483647 h 64"/>
                <a:gd name="T2" fmla="*/ 2147483647 w 123"/>
                <a:gd name="T3" fmla="*/ 0 h 64"/>
                <a:gd name="T4" fmla="*/ 2147483647 w 123"/>
                <a:gd name="T5" fmla="*/ 2147483647 h 64"/>
                <a:gd name="T6" fmla="*/ 0 w 123"/>
                <a:gd name="T7" fmla="*/ 2147483647 h 64"/>
                <a:gd name="T8" fmla="*/ 2147483647 w 123"/>
                <a:gd name="T9" fmla="*/ 2147483647 h 64"/>
                <a:gd name="T10" fmla="*/ 2147483647 w 123"/>
                <a:gd name="T11" fmla="*/ 2147483647 h 64"/>
                <a:gd name="T12" fmla="*/ 0 60000 65536"/>
                <a:gd name="T13" fmla="*/ 0 60000 65536"/>
                <a:gd name="T14" fmla="*/ 0 60000 65536"/>
                <a:gd name="T15" fmla="*/ 0 60000 65536"/>
                <a:gd name="T16" fmla="*/ 0 60000 65536"/>
                <a:gd name="T17" fmla="*/ 0 60000 65536"/>
                <a:gd name="T18" fmla="*/ 0 w 123"/>
                <a:gd name="T19" fmla="*/ 0 h 64"/>
                <a:gd name="T20" fmla="*/ 123 w 123"/>
                <a:gd name="T21" fmla="*/ 64 h 64"/>
              </a:gdLst>
              <a:ahLst/>
              <a:cxnLst>
                <a:cxn ang="T12">
                  <a:pos x="T0" y="T1"/>
                </a:cxn>
                <a:cxn ang="T13">
                  <a:pos x="T2" y="T3"/>
                </a:cxn>
                <a:cxn ang="T14">
                  <a:pos x="T4" y="T5"/>
                </a:cxn>
                <a:cxn ang="T15">
                  <a:pos x="T6" y="T7"/>
                </a:cxn>
                <a:cxn ang="T16">
                  <a:pos x="T8" y="T9"/>
                </a:cxn>
                <a:cxn ang="T17">
                  <a:pos x="T10" y="T11"/>
                </a:cxn>
              </a:cxnLst>
              <a:rect l="T18" t="T19" r="T20" b="T21"/>
              <a:pathLst>
                <a:path w="123" h="64">
                  <a:moveTo>
                    <a:pt x="19" y="26"/>
                  </a:moveTo>
                  <a:lnTo>
                    <a:pt x="123" y="0"/>
                  </a:lnTo>
                  <a:lnTo>
                    <a:pt x="121" y="28"/>
                  </a:lnTo>
                  <a:lnTo>
                    <a:pt x="0" y="64"/>
                  </a:lnTo>
                  <a:lnTo>
                    <a:pt x="19" y="26"/>
                  </a:lnTo>
                  <a:close/>
                </a:path>
              </a:pathLst>
            </a:custGeom>
            <a:solidFill>
              <a:srgbClr val="000000"/>
            </a:solidFill>
            <a:ln w="9525">
              <a:noFill/>
              <a:round/>
              <a:headEnd/>
              <a:tailEnd/>
            </a:ln>
          </p:spPr>
          <p:txBody>
            <a:bodyPr/>
            <a:lstStyle/>
            <a:p>
              <a:endParaRPr lang="en-US" dirty="0">
                <a:latin typeface="+mj-lt"/>
              </a:endParaRPr>
            </a:p>
          </p:txBody>
        </p:sp>
        <p:sp>
          <p:nvSpPr>
            <p:cNvPr id="73797" name="Freeform 69"/>
            <p:cNvSpPr>
              <a:spLocks/>
            </p:cNvSpPr>
            <p:nvPr/>
          </p:nvSpPr>
          <p:spPr bwMode="auto">
            <a:xfrm>
              <a:off x="3524250" y="4600575"/>
              <a:ext cx="198438" cy="103188"/>
            </a:xfrm>
            <a:custGeom>
              <a:avLst/>
              <a:gdLst>
                <a:gd name="T0" fmla="*/ 2147483647 w 125"/>
                <a:gd name="T1" fmla="*/ 2147483647 h 65"/>
                <a:gd name="T2" fmla="*/ 2147483647 w 125"/>
                <a:gd name="T3" fmla="*/ 0 h 65"/>
                <a:gd name="T4" fmla="*/ 2147483647 w 125"/>
                <a:gd name="T5" fmla="*/ 2147483647 h 65"/>
                <a:gd name="T6" fmla="*/ 0 w 125"/>
                <a:gd name="T7" fmla="*/ 2147483647 h 65"/>
                <a:gd name="T8" fmla="*/ 2147483647 w 125"/>
                <a:gd name="T9" fmla="*/ 2147483647 h 65"/>
                <a:gd name="T10" fmla="*/ 2147483647 w 125"/>
                <a:gd name="T11" fmla="*/ 2147483647 h 65"/>
                <a:gd name="T12" fmla="*/ 0 60000 65536"/>
                <a:gd name="T13" fmla="*/ 0 60000 65536"/>
                <a:gd name="T14" fmla="*/ 0 60000 65536"/>
                <a:gd name="T15" fmla="*/ 0 60000 65536"/>
                <a:gd name="T16" fmla="*/ 0 60000 65536"/>
                <a:gd name="T17" fmla="*/ 0 60000 65536"/>
                <a:gd name="T18" fmla="*/ 0 w 125"/>
                <a:gd name="T19" fmla="*/ 0 h 65"/>
                <a:gd name="T20" fmla="*/ 125 w 125"/>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5" h="65">
                  <a:moveTo>
                    <a:pt x="21" y="27"/>
                  </a:moveTo>
                  <a:lnTo>
                    <a:pt x="125" y="0"/>
                  </a:lnTo>
                  <a:lnTo>
                    <a:pt x="123" y="29"/>
                  </a:lnTo>
                  <a:lnTo>
                    <a:pt x="0" y="65"/>
                  </a:lnTo>
                  <a:lnTo>
                    <a:pt x="21" y="27"/>
                  </a:lnTo>
                  <a:close/>
                </a:path>
              </a:pathLst>
            </a:custGeom>
            <a:solidFill>
              <a:srgbClr val="000000"/>
            </a:solidFill>
            <a:ln w="9525">
              <a:noFill/>
              <a:round/>
              <a:headEnd/>
              <a:tailEnd/>
            </a:ln>
          </p:spPr>
          <p:txBody>
            <a:bodyPr/>
            <a:lstStyle/>
            <a:p>
              <a:endParaRPr lang="en-US" dirty="0">
                <a:latin typeface="+mj-lt"/>
              </a:endParaRPr>
            </a:p>
          </p:txBody>
        </p:sp>
        <p:sp>
          <p:nvSpPr>
            <p:cNvPr id="73798" name="Freeform 70"/>
            <p:cNvSpPr>
              <a:spLocks/>
            </p:cNvSpPr>
            <p:nvPr/>
          </p:nvSpPr>
          <p:spPr bwMode="auto">
            <a:xfrm>
              <a:off x="3471863" y="4703763"/>
              <a:ext cx="200025" cy="103187"/>
            </a:xfrm>
            <a:custGeom>
              <a:avLst/>
              <a:gdLst>
                <a:gd name="T0" fmla="*/ 2147483647 w 126"/>
                <a:gd name="T1" fmla="*/ 2147483647 h 65"/>
                <a:gd name="T2" fmla="*/ 2147483647 w 126"/>
                <a:gd name="T3" fmla="*/ 0 h 65"/>
                <a:gd name="T4" fmla="*/ 2147483647 w 126"/>
                <a:gd name="T5" fmla="*/ 2147483647 h 65"/>
                <a:gd name="T6" fmla="*/ 0 w 126"/>
                <a:gd name="T7" fmla="*/ 2147483647 h 65"/>
                <a:gd name="T8" fmla="*/ 2147483647 w 126"/>
                <a:gd name="T9" fmla="*/ 2147483647 h 65"/>
                <a:gd name="T10" fmla="*/ 2147483647 w 126"/>
                <a:gd name="T11" fmla="*/ 214748364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7"/>
                  </a:moveTo>
                  <a:lnTo>
                    <a:pt x="126" y="0"/>
                  </a:lnTo>
                  <a:lnTo>
                    <a:pt x="126" y="28"/>
                  </a:lnTo>
                  <a:lnTo>
                    <a:pt x="0" y="65"/>
                  </a:lnTo>
                  <a:lnTo>
                    <a:pt x="19" y="27"/>
                  </a:lnTo>
                  <a:close/>
                </a:path>
              </a:pathLst>
            </a:custGeom>
            <a:solidFill>
              <a:srgbClr val="000000"/>
            </a:solidFill>
            <a:ln w="9525">
              <a:noFill/>
              <a:round/>
              <a:headEnd/>
              <a:tailEnd/>
            </a:ln>
          </p:spPr>
          <p:txBody>
            <a:bodyPr/>
            <a:lstStyle/>
            <a:p>
              <a:endParaRPr lang="en-US" dirty="0">
                <a:latin typeface="+mj-lt"/>
              </a:endParaRPr>
            </a:p>
          </p:txBody>
        </p:sp>
        <p:sp>
          <p:nvSpPr>
            <p:cNvPr id="73799" name="Freeform 71"/>
            <p:cNvSpPr>
              <a:spLocks/>
            </p:cNvSpPr>
            <p:nvPr/>
          </p:nvSpPr>
          <p:spPr bwMode="auto">
            <a:xfrm>
              <a:off x="3408363" y="4800600"/>
              <a:ext cx="200025" cy="103188"/>
            </a:xfrm>
            <a:custGeom>
              <a:avLst/>
              <a:gdLst>
                <a:gd name="T0" fmla="*/ 2147483647 w 126"/>
                <a:gd name="T1" fmla="*/ 2147483647 h 65"/>
                <a:gd name="T2" fmla="*/ 2147483647 w 126"/>
                <a:gd name="T3" fmla="*/ 0 h 65"/>
                <a:gd name="T4" fmla="*/ 2147483647 w 126"/>
                <a:gd name="T5" fmla="*/ 2147483647 h 65"/>
                <a:gd name="T6" fmla="*/ 0 w 126"/>
                <a:gd name="T7" fmla="*/ 2147483647 h 65"/>
                <a:gd name="T8" fmla="*/ 2147483647 w 126"/>
                <a:gd name="T9" fmla="*/ 2147483647 h 65"/>
                <a:gd name="T10" fmla="*/ 2147483647 w 126"/>
                <a:gd name="T11" fmla="*/ 2147483647 h 65"/>
                <a:gd name="T12" fmla="*/ 0 60000 65536"/>
                <a:gd name="T13" fmla="*/ 0 60000 65536"/>
                <a:gd name="T14" fmla="*/ 0 60000 65536"/>
                <a:gd name="T15" fmla="*/ 0 60000 65536"/>
                <a:gd name="T16" fmla="*/ 0 60000 65536"/>
                <a:gd name="T17" fmla="*/ 0 60000 65536"/>
                <a:gd name="T18" fmla="*/ 0 w 126"/>
                <a:gd name="T19" fmla="*/ 0 h 65"/>
                <a:gd name="T20" fmla="*/ 126 w 126"/>
                <a:gd name="T21" fmla="*/ 65 h 65"/>
              </a:gdLst>
              <a:ahLst/>
              <a:cxnLst>
                <a:cxn ang="T12">
                  <a:pos x="T0" y="T1"/>
                </a:cxn>
                <a:cxn ang="T13">
                  <a:pos x="T2" y="T3"/>
                </a:cxn>
                <a:cxn ang="T14">
                  <a:pos x="T4" y="T5"/>
                </a:cxn>
                <a:cxn ang="T15">
                  <a:pos x="T6" y="T7"/>
                </a:cxn>
                <a:cxn ang="T16">
                  <a:pos x="T8" y="T9"/>
                </a:cxn>
                <a:cxn ang="T17">
                  <a:pos x="T10" y="T11"/>
                </a:cxn>
              </a:cxnLst>
              <a:rect l="T18" t="T19" r="T20" b="T21"/>
              <a:pathLst>
                <a:path w="126" h="65">
                  <a:moveTo>
                    <a:pt x="19" y="26"/>
                  </a:moveTo>
                  <a:lnTo>
                    <a:pt x="126" y="0"/>
                  </a:lnTo>
                  <a:lnTo>
                    <a:pt x="124" y="28"/>
                  </a:lnTo>
                  <a:lnTo>
                    <a:pt x="0" y="65"/>
                  </a:lnTo>
                  <a:lnTo>
                    <a:pt x="19" y="26"/>
                  </a:lnTo>
                  <a:close/>
                </a:path>
              </a:pathLst>
            </a:custGeom>
            <a:solidFill>
              <a:srgbClr val="000000"/>
            </a:solidFill>
            <a:ln w="9525">
              <a:noFill/>
              <a:round/>
              <a:headEnd/>
              <a:tailEnd/>
            </a:ln>
          </p:spPr>
          <p:txBody>
            <a:bodyPr/>
            <a:lstStyle/>
            <a:p>
              <a:endParaRPr lang="en-US" dirty="0">
                <a:latin typeface="+mj-lt"/>
              </a:endParaRPr>
            </a:p>
          </p:txBody>
        </p:sp>
        <p:sp>
          <p:nvSpPr>
            <p:cNvPr id="73800" name="Freeform 72"/>
            <p:cNvSpPr>
              <a:spLocks/>
            </p:cNvSpPr>
            <p:nvPr/>
          </p:nvSpPr>
          <p:spPr bwMode="auto">
            <a:xfrm>
              <a:off x="4557713" y="4216400"/>
              <a:ext cx="123825" cy="123825"/>
            </a:xfrm>
            <a:custGeom>
              <a:avLst/>
              <a:gdLst>
                <a:gd name="T0" fmla="*/ 0 w 78"/>
                <a:gd name="T1" fmla="*/ 0 h 78"/>
                <a:gd name="T2" fmla="*/ 2147483647 w 78"/>
                <a:gd name="T3" fmla="*/ 2147483647 h 78"/>
                <a:gd name="T4" fmla="*/ 2147483647 w 78"/>
                <a:gd name="T5" fmla="*/ 2147483647 h 78"/>
                <a:gd name="T6" fmla="*/ 2147483647 w 78"/>
                <a:gd name="T7" fmla="*/ 2147483647 h 78"/>
                <a:gd name="T8" fmla="*/ 2147483647 w 78"/>
                <a:gd name="T9" fmla="*/ 2147483647 h 78"/>
                <a:gd name="T10" fmla="*/ 2147483647 w 78"/>
                <a:gd name="T11" fmla="*/ 2147483647 h 78"/>
                <a:gd name="T12" fmla="*/ 2147483647 w 78"/>
                <a:gd name="T13" fmla="*/ 2147483647 h 78"/>
                <a:gd name="T14" fmla="*/ 2147483647 w 78"/>
                <a:gd name="T15" fmla="*/ 2147483647 h 78"/>
                <a:gd name="T16" fmla="*/ 2147483647 w 78"/>
                <a:gd name="T17" fmla="*/ 2147483647 h 78"/>
                <a:gd name="T18" fmla="*/ 2147483647 w 78"/>
                <a:gd name="T19" fmla="*/ 2147483647 h 78"/>
                <a:gd name="T20" fmla="*/ 2147483647 w 78"/>
                <a:gd name="T21" fmla="*/ 2147483647 h 78"/>
                <a:gd name="T22" fmla="*/ 2147483647 w 78"/>
                <a:gd name="T23" fmla="*/ 2147483647 h 78"/>
                <a:gd name="T24" fmla="*/ 2147483647 w 78"/>
                <a:gd name="T25" fmla="*/ 2147483647 h 78"/>
                <a:gd name="T26" fmla="*/ 2147483647 w 78"/>
                <a:gd name="T27" fmla="*/ 2147483647 h 78"/>
                <a:gd name="T28" fmla="*/ 0 w 78"/>
                <a:gd name="T29" fmla="*/ 2147483647 h 78"/>
                <a:gd name="T30" fmla="*/ 0 w 78"/>
                <a:gd name="T31" fmla="*/ 0 h 78"/>
                <a:gd name="T32" fmla="*/ 0 w 78"/>
                <a:gd name="T33" fmla="*/ 0 h 7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8"/>
                <a:gd name="T52" fmla="*/ 0 h 78"/>
                <a:gd name="T53" fmla="*/ 78 w 78"/>
                <a:gd name="T54" fmla="*/ 78 h 7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8" h="78">
                  <a:moveTo>
                    <a:pt x="0" y="0"/>
                  </a:moveTo>
                  <a:lnTo>
                    <a:pt x="41" y="4"/>
                  </a:lnTo>
                  <a:lnTo>
                    <a:pt x="64" y="10"/>
                  </a:lnTo>
                  <a:lnTo>
                    <a:pt x="76" y="25"/>
                  </a:lnTo>
                  <a:lnTo>
                    <a:pt x="78" y="52"/>
                  </a:lnTo>
                  <a:lnTo>
                    <a:pt x="68" y="63"/>
                  </a:lnTo>
                  <a:lnTo>
                    <a:pt x="53" y="71"/>
                  </a:lnTo>
                  <a:lnTo>
                    <a:pt x="13" y="78"/>
                  </a:lnTo>
                  <a:lnTo>
                    <a:pt x="7" y="52"/>
                  </a:lnTo>
                  <a:lnTo>
                    <a:pt x="32" y="52"/>
                  </a:lnTo>
                  <a:lnTo>
                    <a:pt x="45" y="48"/>
                  </a:lnTo>
                  <a:lnTo>
                    <a:pt x="49" y="42"/>
                  </a:lnTo>
                  <a:lnTo>
                    <a:pt x="47" y="34"/>
                  </a:lnTo>
                  <a:lnTo>
                    <a:pt x="34" y="31"/>
                  </a:lnTo>
                  <a:lnTo>
                    <a:pt x="0" y="33"/>
                  </a:lnTo>
                  <a:lnTo>
                    <a:pt x="0" y="0"/>
                  </a:lnTo>
                  <a:close/>
                </a:path>
              </a:pathLst>
            </a:custGeom>
            <a:solidFill>
              <a:srgbClr val="000000"/>
            </a:solidFill>
            <a:ln w="9525">
              <a:noFill/>
              <a:round/>
              <a:headEnd/>
              <a:tailEnd/>
            </a:ln>
          </p:spPr>
          <p:txBody>
            <a:bodyPr/>
            <a:lstStyle/>
            <a:p>
              <a:endParaRPr lang="en-US" dirty="0">
                <a:latin typeface="+mj-lt"/>
              </a:endParaRPr>
            </a:p>
          </p:txBody>
        </p:sp>
        <p:sp>
          <p:nvSpPr>
            <p:cNvPr id="73801" name="Freeform 73"/>
            <p:cNvSpPr>
              <a:spLocks/>
            </p:cNvSpPr>
            <p:nvPr/>
          </p:nvSpPr>
          <p:spPr bwMode="auto">
            <a:xfrm>
              <a:off x="3827463" y="3892550"/>
              <a:ext cx="273050" cy="371475"/>
            </a:xfrm>
            <a:custGeom>
              <a:avLst/>
              <a:gdLst>
                <a:gd name="T0" fmla="*/ 2147483647 w 68"/>
                <a:gd name="T1" fmla="*/ 0 h 149"/>
                <a:gd name="T2" fmla="*/ 2147483647 w 68"/>
                <a:gd name="T3" fmla="*/ 2147483647 h 149"/>
                <a:gd name="T4" fmla="*/ 2147483647 w 68"/>
                <a:gd name="T5" fmla="*/ 2147483647 h 149"/>
                <a:gd name="T6" fmla="*/ 2147483647 w 68"/>
                <a:gd name="T7" fmla="*/ 2147483647 h 149"/>
                <a:gd name="T8" fmla="*/ 2147483647 w 68"/>
                <a:gd name="T9" fmla="*/ 2147483647 h 149"/>
                <a:gd name="T10" fmla="*/ 2147483647 w 68"/>
                <a:gd name="T11" fmla="*/ 2147483647 h 149"/>
                <a:gd name="T12" fmla="*/ 2147483647 w 68"/>
                <a:gd name="T13" fmla="*/ 2147483647 h 149"/>
                <a:gd name="T14" fmla="*/ 2147483647 w 68"/>
                <a:gd name="T15" fmla="*/ 2147483647 h 149"/>
                <a:gd name="T16" fmla="*/ 2147483647 w 68"/>
                <a:gd name="T17" fmla="*/ 2147483647 h 149"/>
                <a:gd name="T18" fmla="*/ 2147483647 w 68"/>
                <a:gd name="T19" fmla="*/ 2147483647 h 149"/>
                <a:gd name="T20" fmla="*/ 2147483647 w 68"/>
                <a:gd name="T21" fmla="*/ 2147483647 h 149"/>
                <a:gd name="T22" fmla="*/ 2147483647 w 68"/>
                <a:gd name="T23" fmla="*/ 2147483647 h 149"/>
                <a:gd name="T24" fmla="*/ 2147483647 w 68"/>
                <a:gd name="T25" fmla="*/ 2147483647 h 149"/>
                <a:gd name="T26" fmla="*/ 2147483647 w 68"/>
                <a:gd name="T27" fmla="*/ 2147483647 h 149"/>
                <a:gd name="T28" fmla="*/ 2147483647 w 68"/>
                <a:gd name="T29" fmla="*/ 2147483647 h 149"/>
                <a:gd name="T30" fmla="*/ 0 w 68"/>
                <a:gd name="T31" fmla="*/ 2147483647 h 149"/>
                <a:gd name="T32" fmla="*/ 2147483647 w 68"/>
                <a:gd name="T33" fmla="*/ 2147483647 h 149"/>
                <a:gd name="T34" fmla="*/ 2147483647 w 68"/>
                <a:gd name="T35" fmla="*/ 2147483647 h 149"/>
                <a:gd name="T36" fmla="*/ 2147483647 w 68"/>
                <a:gd name="T37" fmla="*/ 2147483647 h 149"/>
                <a:gd name="T38" fmla="*/ 2147483647 w 68"/>
                <a:gd name="T39" fmla="*/ 2147483647 h 149"/>
                <a:gd name="T40" fmla="*/ 2147483647 w 68"/>
                <a:gd name="T41" fmla="*/ 2147483647 h 149"/>
                <a:gd name="T42" fmla="*/ 2147483647 w 68"/>
                <a:gd name="T43" fmla="*/ 2147483647 h 149"/>
                <a:gd name="T44" fmla="*/ 2147483647 w 68"/>
                <a:gd name="T45" fmla="*/ 2147483647 h 149"/>
                <a:gd name="T46" fmla="*/ 2147483647 w 68"/>
                <a:gd name="T47" fmla="*/ 2147483647 h 149"/>
                <a:gd name="T48" fmla="*/ 2147483647 w 68"/>
                <a:gd name="T49" fmla="*/ 2147483647 h 149"/>
                <a:gd name="T50" fmla="*/ 2147483647 w 68"/>
                <a:gd name="T51" fmla="*/ 2147483647 h 149"/>
                <a:gd name="T52" fmla="*/ 2147483647 w 68"/>
                <a:gd name="T53" fmla="*/ 0 h 149"/>
                <a:gd name="T54" fmla="*/ 2147483647 w 68"/>
                <a:gd name="T55" fmla="*/ 0 h 14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8"/>
                <a:gd name="T85" fmla="*/ 0 h 149"/>
                <a:gd name="T86" fmla="*/ 68 w 68"/>
                <a:gd name="T87" fmla="*/ 149 h 14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8" h="149">
                  <a:moveTo>
                    <a:pt x="51" y="0"/>
                  </a:moveTo>
                  <a:lnTo>
                    <a:pt x="63" y="8"/>
                  </a:lnTo>
                  <a:lnTo>
                    <a:pt x="68" y="19"/>
                  </a:lnTo>
                  <a:lnTo>
                    <a:pt x="68" y="33"/>
                  </a:lnTo>
                  <a:lnTo>
                    <a:pt x="66" y="50"/>
                  </a:lnTo>
                  <a:lnTo>
                    <a:pt x="61" y="65"/>
                  </a:lnTo>
                  <a:lnTo>
                    <a:pt x="55" y="82"/>
                  </a:lnTo>
                  <a:lnTo>
                    <a:pt x="49" y="97"/>
                  </a:lnTo>
                  <a:lnTo>
                    <a:pt x="47" y="113"/>
                  </a:lnTo>
                  <a:lnTo>
                    <a:pt x="45" y="122"/>
                  </a:lnTo>
                  <a:lnTo>
                    <a:pt x="42" y="134"/>
                  </a:lnTo>
                  <a:lnTo>
                    <a:pt x="34" y="143"/>
                  </a:lnTo>
                  <a:lnTo>
                    <a:pt x="28" y="149"/>
                  </a:lnTo>
                  <a:lnTo>
                    <a:pt x="17" y="143"/>
                  </a:lnTo>
                  <a:lnTo>
                    <a:pt x="5" y="137"/>
                  </a:lnTo>
                  <a:lnTo>
                    <a:pt x="0" y="120"/>
                  </a:lnTo>
                  <a:lnTo>
                    <a:pt x="4" y="109"/>
                  </a:lnTo>
                  <a:lnTo>
                    <a:pt x="9" y="97"/>
                  </a:lnTo>
                  <a:lnTo>
                    <a:pt x="19" y="88"/>
                  </a:lnTo>
                  <a:lnTo>
                    <a:pt x="26" y="75"/>
                  </a:lnTo>
                  <a:lnTo>
                    <a:pt x="36" y="63"/>
                  </a:lnTo>
                  <a:lnTo>
                    <a:pt x="42" y="50"/>
                  </a:lnTo>
                  <a:lnTo>
                    <a:pt x="44" y="38"/>
                  </a:lnTo>
                  <a:lnTo>
                    <a:pt x="42" y="27"/>
                  </a:lnTo>
                  <a:lnTo>
                    <a:pt x="44" y="16"/>
                  </a:lnTo>
                  <a:lnTo>
                    <a:pt x="47" y="4"/>
                  </a:lnTo>
                  <a:lnTo>
                    <a:pt x="51" y="0"/>
                  </a:lnTo>
                  <a:close/>
                </a:path>
              </a:pathLst>
            </a:custGeom>
            <a:solidFill>
              <a:srgbClr val="FFCC99"/>
            </a:solidFill>
            <a:ln w="9525">
              <a:noFill/>
              <a:round/>
              <a:headEnd/>
              <a:tailEnd/>
            </a:ln>
          </p:spPr>
          <p:txBody>
            <a:bodyPr/>
            <a:lstStyle/>
            <a:p>
              <a:endParaRPr lang="en-US" dirty="0">
                <a:latin typeface="+mj-lt"/>
              </a:endParaRPr>
            </a:p>
          </p:txBody>
        </p:sp>
        <p:sp>
          <p:nvSpPr>
            <p:cNvPr id="73802" name="Freeform 74"/>
            <p:cNvSpPr>
              <a:spLocks/>
            </p:cNvSpPr>
            <p:nvPr/>
          </p:nvSpPr>
          <p:spPr bwMode="auto">
            <a:xfrm>
              <a:off x="3765550" y="4060825"/>
              <a:ext cx="298450" cy="174625"/>
            </a:xfrm>
            <a:custGeom>
              <a:avLst/>
              <a:gdLst>
                <a:gd name="T0" fmla="*/ 0 w 120"/>
                <a:gd name="T1" fmla="*/ 2147483647 h 118"/>
                <a:gd name="T2" fmla="*/ 2147483647 w 120"/>
                <a:gd name="T3" fmla="*/ 0 h 118"/>
                <a:gd name="T4" fmla="*/ 2147483647 w 120"/>
                <a:gd name="T5" fmla="*/ 2147483647 h 118"/>
                <a:gd name="T6" fmla="*/ 2147483647 w 120"/>
                <a:gd name="T7" fmla="*/ 2147483647 h 118"/>
                <a:gd name="T8" fmla="*/ 2147483647 w 120"/>
                <a:gd name="T9" fmla="*/ 2147483647 h 118"/>
                <a:gd name="T10" fmla="*/ 2147483647 w 120"/>
                <a:gd name="T11" fmla="*/ 2147483647 h 118"/>
                <a:gd name="T12" fmla="*/ 2147483647 w 120"/>
                <a:gd name="T13" fmla="*/ 2147483647 h 118"/>
                <a:gd name="T14" fmla="*/ 2147483647 w 120"/>
                <a:gd name="T15" fmla="*/ 2147483647 h 118"/>
                <a:gd name="T16" fmla="*/ 0 w 120"/>
                <a:gd name="T17" fmla="*/ 2147483647 h 118"/>
                <a:gd name="T18" fmla="*/ 0 w 120"/>
                <a:gd name="T19" fmla="*/ 2147483647 h 11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0"/>
                <a:gd name="T31" fmla="*/ 0 h 118"/>
                <a:gd name="T32" fmla="*/ 120 w 120"/>
                <a:gd name="T33" fmla="*/ 118 h 11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0" h="118">
                  <a:moveTo>
                    <a:pt x="0" y="110"/>
                  </a:moveTo>
                  <a:lnTo>
                    <a:pt x="70" y="0"/>
                  </a:lnTo>
                  <a:lnTo>
                    <a:pt x="120" y="9"/>
                  </a:lnTo>
                  <a:lnTo>
                    <a:pt x="116" y="118"/>
                  </a:lnTo>
                  <a:lnTo>
                    <a:pt x="84" y="118"/>
                  </a:lnTo>
                  <a:lnTo>
                    <a:pt x="91" y="24"/>
                  </a:lnTo>
                  <a:lnTo>
                    <a:pt x="84" y="24"/>
                  </a:lnTo>
                  <a:lnTo>
                    <a:pt x="32" y="114"/>
                  </a:lnTo>
                  <a:lnTo>
                    <a:pt x="0" y="110"/>
                  </a:lnTo>
                  <a:close/>
                </a:path>
              </a:pathLst>
            </a:custGeom>
            <a:solidFill>
              <a:srgbClr val="000000"/>
            </a:solidFill>
            <a:ln w="9525">
              <a:noFill/>
              <a:round/>
              <a:headEnd/>
              <a:tailEnd/>
            </a:ln>
          </p:spPr>
          <p:txBody>
            <a:bodyPr/>
            <a:lstStyle/>
            <a:p>
              <a:endParaRPr lang="en-US" dirty="0">
                <a:latin typeface="+mj-lt"/>
              </a:endParaRPr>
            </a:p>
          </p:txBody>
        </p:sp>
        <p:sp>
          <p:nvSpPr>
            <p:cNvPr id="73803" name="Freeform 75"/>
            <p:cNvSpPr>
              <a:spLocks/>
            </p:cNvSpPr>
            <p:nvPr/>
          </p:nvSpPr>
          <p:spPr bwMode="auto">
            <a:xfrm>
              <a:off x="4427538" y="4724400"/>
              <a:ext cx="123825" cy="142875"/>
            </a:xfrm>
            <a:custGeom>
              <a:avLst/>
              <a:gdLst>
                <a:gd name="T0" fmla="*/ 2147483647 w 78"/>
                <a:gd name="T1" fmla="*/ 0 h 90"/>
                <a:gd name="T2" fmla="*/ 2147483647 w 78"/>
                <a:gd name="T3" fmla="*/ 2147483647 h 90"/>
                <a:gd name="T4" fmla="*/ 2147483647 w 78"/>
                <a:gd name="T5" fmla="*/ 2147483647 h 90"/>
                <a:gd name="T6" fmla="*/ 2147483647 w 78"/>
                <a:gd name="T7" fmla="*/ 2147483647 h 90"/>
                <a:gd name="T8" fmla="*/ 2147483647 w 78"/>
                <a:gd name="T9" fmla="*/ 2147483647 h 90"/>
                <a:gd name="T10" fmla="*/ 2147483647 w 78"/>
                <a:gd name="T11" fmla="*/ 2147483647 h 90"/>
                <a:gd name="T12" fmla="*/ 2147483647 w 78"/>
                <a:gd name="T13" fmla="*/ 2147483647 h 90"/>
                <a:gd name="T14" fmla="*/ 2147483647 w 78"/>
                <a:gd name="T15" fmla="*/ 2147483647 h 90"/>
                <a:gd name="T16" fmla="*/ 0 w 78"/>
                <a:gd name="T17" fmla="*/ 2147483647 h 90"/>
                <a:gd name="T18" fmla="*/ 2147483647 w 78"/>
                <a:gd name="T19" fmla="*/ 2147483647 h 90"/>
                <a:gd name="T20" fmla="*/ 2147483647 w 78"/>
                <a:gd name="T21" fmla="*/ 2147483647 h 90"/>
                <a:gd name="T22" fmla="*/ 2147483647 w 78"/>
                <a:gd name="T23" fmla="*/ 2147483647 h 90"/>
                <a:gd name="T24" fmla="*/ 2147483647 w 78"/>
                <a:gd name="T25" fmla="*/ 2147483647 h 90"/>
                <a:gd name="T26" fmla="*/ 2147483647 w 78"/>
                <a:gd name="T27" fmla="*/ 2147483647 h 90"/>
                <a:gd name="T28" fmla="*/ 2147483647 w 78"/>
                <a:gd name="T29" fmla="*/ 2147483647 h 90"/>
                <a:gd name="T30" fmla="*/ 2147483647 w 78"/>
                <a:gd name="T31" fmla="*/ 2147483647 h 90"/>
                <a:gd name="T32" fmla="*/ 2147483647 w 78"/>
                <a:gd name="T33" fmla="*/ 2147483647 h 90"/>
                <a:gd name="T34" fmla="*/ 2147483647 w 78"/>
                <a:gd name="T35" fmla="*/ 0 h 90"/>
                <a:gd name="T36" fmla="*/ 2147483647 w 78"/>
                <a:gd name="T37" fmla="*/ 0 h 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90"/>
                <a:gd name="T59" fmla="*/ 78 w 78"/>
                <a:gd name="T60" fmla="*/ 90 h 9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90">
                  <a:moveTo>
                    <a:pt x="15" y="0"/>
                  </a:moveTo>
                  <a:lnTo>
                    <a:pt x="57" y="23"/>
                  </a:lnTo>
                  <a:lnTo>
                    <a:pt x="72" y="38"/>
                  </a:lnTo>
                  <a:lnTo>
                    <a:pt x="78" y="57"/>
                  </a:lnTo>
                  <a:lnTo>
                    <a:pt x="72" y="71"/>
                  </a:lnTo>
                  <a:lnTo>
                    <a:pt x="63" y="86"/>
                  </a:lnTo>
                  <a:lnTo>
                    <a:pt x="47" y="90"/>
                  </a:lnTo>
                  <a:lnTo>
                    <a:pt x="24" y="86"/>
                  </a:lnTo>
                  <a:lnTo>
                    <a:pt x="0" y="80"/>
                  </a:lnTo>
                  <a:lnTo>
                    <a:pt x="2" y="57"/>
                  </a:lnTo>
                  <a:lnTo>
                    <a:pt x="23" y="63"/>
                  </a:lnTo>
                  <a:lnTo>
                    <a:pt x="42" y="63"/>
                  </a:lnTo>
                  <a:lnTo>
                    <a:pt x="51" y="61"/>
                  </a:lnTo>
                  <a:lnTo>
                    <a:pt x="51" y="48"/>
                  </a:lnTo>
                  <a:lnTo>
                    <a:pt x="42" y="38"/>
                  </a:lnTo>
                  <a:lnTo>
                    <a:pt x="26" y="31"/>
                  </a:lnTo>
                  <a:lnTo>
                    <a:pt x="7" y="21"/>
                  </a:lnTo>
                  <a:lnTo>
                    <a:pt x="15" y="0"/>
                  </a:lnTo>
                  <a:close/>
                </a:path>
              </a:pathLst>
            </a:custGeom>
            <a:solidFill>
              <a:srgbClr val="000000"/>
            </a:solidFill>
            <a:ln w="9525">
              <a:noFill/>
              <a:round/>
              <a:headEnd/>
              <a:tailEnd/>
            </a:ln>
          </p:spPr>
          <p:txBody>
            <a:bodyPr/>
            <a:lstStyle/>
            <a:p>
              <a:endParaRPr lang="en-US" dirty="0">
                <a:latin typeface="+mj-lt"/>
              </a:endParaRPr>
            </a:p>
          </p:txBody>
        </p:sp>
        <p:sp>
          <p:nvSpPr>
            <p:cNvPr id="73804" name="Freeform 76"/>
            <p:cNvSpPr>
              <a:spLocks/>
            </p:cNvSpPr>
            <p:nvPr/>
          </p:nvSpPr>
          <p:spPr bwMode="auto">
            <a:xfrm>
              <a:off x="4497388" y="4329113"/>
              <a:ext cx="84137" cy="465137"/>
            </a:xfrm>
            <a:custGeom>
              <a:avLst/>
              <a:gdLst>
                <a:gd name="T0" fmla="*/ 2147483647 w 53"/>
                <a:gd name="T1" fmla="*/ 2147483647 h 293"/>
                <a:gd name="T2" fmla="*/ 0 w 53"/>
                <a:gd name="T3" fmla="*/ 2147483647 h 293"/>
                <a:gd name="T4" fmla="*/ 2147483647 w 53"/>
                <a:gd name="T5" fmla="*/ 2147483647 h 293"/>
                <a:gd name="T6" fmla="*/ 2147483647 w 53"/>
                <a:gd name="T7" fmla="*/ 0 h 293"/>
                <a:gd name="T8" fmla="*/ 2147483647 w 53"/>
                <a:gd name="T9" fmla="*/ 2147483647 h 293"/>
                <a:gd name="T10" fmla="*/ 2147483647 w 53"/>
                <a:gd name="T11" fmla="*/ 2147483647 h 293"/>
                <a:gd name="T12" fmla="*/ 0 60000 65536"/>
                <a:gd name="T13" fmla="*/ 0 60000 65536"/>
                <a:gd name="T14" fmla="*/ 0 60000 65536"/>
                <a:gd name="T15" fmla="*/ 0 60000 65536"/>
                <a:gd name="T16" fmla="*/ 0 60000 65536"/>
                <a:gd name="T17" fmla="*/ 0 60000 65536"/>
                <a:gd name="T18" fmla="*/ 0 w 53"/>
                <a:gd name="T19" fmla="*/ 0 h 293"/>
                <a:gd name="T20" fmla="*/ 53 w 53"/>
                <a:gd name="T21" fmla="*/ 293 h 293"/>
              </a:gdLst>
              <a:ahLst/>
              <a:cxnLst>
                <a:cxn ang="T12">
                  <a:pos x="T0" y="T1"/>
                </a:cxn>
                <a:cxn ang="T13">
                  <a:pos x="T2" y="T3"/>
                </a:cxn>
                <a:cxn ang="T14">
                  <a:pos x="T4" y="T5"/>
                </a:cxn>
                <a:cxn ang="T15">
                  <a:pos x="T6" y="T7"/>
                </a:cxn>
                <a:cxn ang="T16">
                  <a:pos x="T8" y="T9"/>
                </a:cxn>
                <a:cxn ang="T17">
                  <a:pos x="T10" y="T11"/>
                </a:cxn>
              </a:cxnLst>
              <a:rect l="T18" t="T19" r="T20" b="T21"/>
              <a:pathLst>
                <a:path w="53" h="293">
                  <a:moveTo>
                    <a:pt x="19" y="5"/>
                  </a:moveTo>
                  <a:lnTo>
                    <a:pt x="0" y="268"/>
                  </a:lnTo>
                  <a:lnTo>
                    <a:pt x="26" y="293"/>
                  </a:lnTo>
                  <a:lnTo>
                    <a:pt x="53" y="0"/>
                  </a:lnTo>
                  <a:lnTo>
                    <a:pt x="19" y="5"/>
                  </a:lnTo>
                  <a:close/>
                </a:path>
              </a:pathLst>
            </a:custGeom>
            <a:solidFill>
              <a:srgbClr val="000000"/>
            </a:solidFill>
            <a:ln w="9525">
              <a:noFill/>
              <a:round/>
              <a:headEnd/>
              <a:tailEnd/>
            </a:ln>
          </p:spPr>
          <p:txBody>
            <a:bodyPr/>
            <a:lstStyle/>
            <a:p>
              <a:endParaRPr lang="en-US" dirty="0">
                <a:latin typeface="+mj-lt"/>
              </a:endParaRPr>
            </a:p>
          </p:txBody>
        </p:sp>
        <p:sp>
          <p:nvSpPr>
            <p:cNvPr id="73805" name="Freeform 77"/>
            <p:cNvSpPr>
              <a:spLocks/>
            </p:cNvSpPr>
            <p:nvPr/>
          </p:nvSpPr>
          <p:spPr bwMode="auto">
            <a:xfrm>
              <a:off x="4433888" y="4830763"/>
              <a:ext cx="104775" cy="798512"/>
            </a:xfrm>
            <a:custGeom>
              <a:avLst/>
              <a:gdLst>
                <a:gd name="T0" fmla="*/ 2147483647 w 66"/>
                <a:gd name="T1" fmla="*/ 2147483647 h 503"/>
                <a:gd name="T2" fmla="*/ 0 w 66"/>
                <a:gd name="T3" fmla="*/ 2147483647 h 503"/>
                <a:gd name="T4" fmla="*/ 2147483647 w 66"/>
                <a:gd name="T5" fmla="*/ 2147483647 h 503"/>
                <a:gd name="T6" fmla="*/ 2147483647 w 66"/>
                <a:gd name="T7" fmla="*/ 0 h 503"/>
                <a:gd name="T8" fmla="*/ 2147483647 w 66"/>
                <a:gd name="T9" fmla="*/ 2147483647 h 503"/>
                <a:gd name="T10" fmla="*/ 2147483647 w 66"/>
                <a:gd name="T11" fmla="*/ 2147483647 h 503"/>
                <a:gd name="T12" fmla="*/ 0 60000 65536"/>
                <a:gd name="T13" fmla="*/ 0 60000 65536"/>
                <a:gd name="T14" fmla="*/ 0 60000 65536"/>
                <a:gd name="T15" fmla="*/ 0 60000 65536"/>
                <a:gd name="T16" fmla="*/ 0 60000 65536"/>
                <a:gd name="T17" fmla="*/ 0 60000 65536"/>
                <a:gd name="T18" fmla="*/ 0 w 66"/>
                <a:gd name="T19" fmla="*/ 0 h 503"/>
                <a:gd name="T20" fmla="*/ 66 w 66"/>
                <a:gd name="T21" fmla="*/ 503 h 503"/>
              </a:gdLst>
              <a:ahLst/>
              <a:cxnLst>
                <a:cxn ang="T12">
                  <a:pos x="T0" y="T1"/>
                </a:cxn>
                <a:cxn ang="T13">
                  <a:pos x="T2" y="T3"/>
                </a:cxn>
                <a:cxn ang="T14">
                  <a:pos x="T4" y="T5"/>
                </a:cxn>
                <a:cxn ang="T15">
                  <a:pos x="T6" y="T7"/>
                </a:cxn>
                <a:cxn ang="T16">
                  <a:pos x="T8" y="T9"/>
                </a:cxn>
                <a:cxn ang="T17">
                  <a:pos x="T10" y="T11"/>
                </a:cxn>
              </a:cxnLst>
              <a:rect l="T18" t="T19" r="T20" b="T21"/>
              <a:pathLst>
                <a:path w="66" h="503">
                  <a:moveTo>
                    <a:pt x="36" y="4"/>
                  </a:moveTo>
                  <a:lnTo>
                    <a:pt x="0" y="503"/>
                  </a:lnTo>
                  <a:lnTo>
                    <a:pt x="28" y="503"/>
                  </a:lnTo>
                  <a:lnTo>
                    <a:pt x="66" y="0"/>
                  </a:lnTo>
                  <a:lnTo>
                    <a:pt x="36" y="4"/>
                  </a:lnTo>
                  <a:close/>
                </a:path>
              </a:pathLst>
            </a:custGeom>
            <a:solidFill>
              <a:srgbClr val="000000"/>
            </a:solidFill>
            <a:ln w="9525">
              <a:noFill/>
              <a:round/>
              <a:headEnd/>
              <a:tailEnd/>
            </a:ln>
          </p:spPr>
          <p:txBody>
            <a:bodyPr/>
            <a:lstStyle/>
            <a:p>
              <a:endParaRPr lang="en-US" dirty="0">
                <a:latin typeface="+mj-lt"/>
              </a:endParaRPr>
            </a:p>
          </p:txBody>
        </p:sp>
        <p:sp>
          <p:nvSpPr>
            <p:cNvPr id="73806" name="Freeform 78"/>
            <p:cNvSpPr>
              <a:spLocks/>
            </p:cNvSpPr>
            <p:nvPr/>
          </p:nvSpPr>
          <p:spPr bwMode="auto">
            <a:xfrm>
              <a:off x="4438650" y="4048125"/>
              <a:ext cx="284163" cy="1581150"/>
            </a:xfrm>
            <a:custGeom>
              <a:avLst/>
              <a:gdLst>
                <a:gd name="T0" fmla="*/ 2147483647 w 179"/>
                <a:gd name="T1" fmla="*/ 0 h 996"/>
                <a:gd name="T2" fmla="*/ 2147483647 w 179"/>
                <a:gd name="T3" fmla="*/ 2147483647 h 996"/>
                <a:gd name="T4" fmla="*/ 0 w 179"/>
                <a:gd name="T5" fmla="*/ 2147483647 h 996"/>
                <a:gd name="T6" fmla="*/ 2147483647 w 179"/>
                <a:gd name="T7" fmla="*/ 2147483647 h 996"/>
                <a:gd name="T8" fmla="*/ 2147483647 w 179"/>
                <a:gd name="T9" fmla="*/ 2147483647 h 996"/>
                <a:gd name="T10" fmla="*/ 2147483647 w 179"/>
                <a:gd name="T11" fmla="*/ 2147483647 h 996"/>
                <a:gd name="T12" fmla="*/ 2147483647 w 179"/>
                <a:gd name="T13" fmla="*/ 0 h 996"/>
                <a:gd name="T14" fmla="*/ 2147483647 w 179"/>
                <a:gd name="T15" fmla="*/ 0 h 996"/>
                <a:gd name="T16" fmla="*/ 0 60000 65536"/>
                <a:gd name="T17" fmla="*/ 0 60000 65536"/>
                <a:gd name="T18" fmla="*/ 0 60000 65536"/>
                <a:gd name="T19" fmla="*/ 0 60000 65536"/>
                <a:gd name="T20" fmla="*/ 0 60000 65536"/>
                <a:gd name="T21" fmla="*/ 0 60000 65536"/>
                <a:gd name="T22" fmla="*/ 0 60000 65536"/>
                <a:gd name="T23" fmla="*/ 0 60000 65536"/>
                <a:gd name="T24" fmla="*/ 0 w 179"/>
                <a:gd name="T25" fmla="*/ 0 h 996"/>
                <a:gd name="T26" fmla="*/ 179 w 179"/>
                <a:gd name="T27" fmla="*/ 996 h 99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9" h="996">
                  <a:moveTo>
                    <a:pt x="179" y="0"/>
                  </a:moveTo>
                  <a:lnTo>
                    <a:pt x="111" y="996"/>
                  </a:lnTo>
                  <a:lnTo>
                    <a:pt x="0" y="996"/>
                  </a:lnTo>
                  <a:lnTo>
                    <a:pt x="8" y="965"/>
                  </a:lnTo>
                  <a:lnTo>
                    <a:pt x="82" y="969"/>
                  </a:lnTo>
                  <a:lnTo>
                    <a:pt x="147" y="1"/>
                  </a:lnTo>
                  <a:lnTo>
                    <a:pt x="179" y="0"/>
                  </a:lnTo>
                  <a:close/>
                </a:path>
              </a:pathLst>
            </a:custGeom>
            <a:solidFill>
              <a:srgbClr val="000000"/>
            </a:solidFill>
            <a:ln w="9525">
              <a:noFill/>
              <a:round/>
              <a:headEnd/>
              <a:tailEnd/>
            </a:ln>
          </p:spPr>
          <p:txBody>
            <a:bodyPr/>
            <a:lstStyle/>
            <a:p>
              <a:endParaRPr lang="en-US" dirty="0">
                <a:latin typeface="+mj-lt"/>
              </a:endParaRPr>
            </a:p>
          </p:txBody>
        </p:sp>
        <p:sp>
          <p:nvSpPr>
            <p:cNvPr id="73807" name="Freeform 79"/>
            <p:cNvSpPr>
              <a:spLocks/>
            </p:cNvSpPr>
            <p:nvPr/>
          </p:nvSpPr>
          <p:spPr bwMode="auto">
            <a:xfrm>
              <a:off x="4532313" y="4029075"/>
              <a:ext cx="69850" cy="209550"/>
            </a:xfrm>
            <a:custGeom>
              <a:avLst/>
              <a:gdLst>
                <a:gd name="T0" fmla="*/ 2147483647 w 44"/>
                <a:gd name="T1" fmla="*/ 0 h 132"/>
                <a:gd name="T2" fmla="*/ 0 w 44"/>
                <a:gd name="T3" fmla="*/ 2147483647 h 132"/>
                <a:gd name="T4" fmla="*/ 2147483647 w 44"/>
                <a:gd name="T5" fmla="*/ 2147483647 h 132"/>
                <a:gd name="T6" fmla="*/ 2147483647 w 44"/>
                <a:gd name="T7" fmla="*/ 2147483647 h 132"/>
                <a:gd name="T8" fmla="*/ 2147483647 w 44"/>
                <a:gd name="T9" fmla="*/ 0 h 132"/>
                <a:gd name="T10" fmla="*/ 2147483647 w 44"/>
                <a:gd name="T11" fmla="*/ 0 h 132"/>
                <a:gd name="T12" fmla="*/ 0 60000 65536"/>
                <a:gd name="T13" fmla="*/ 0 60000 65536"/>
                <a:gd name="T14" fmla="*/ 0 60000 65536"/>
                <a:gd name="T15" fmla="*/ 0 60000 65536"/>
                <a:gd name="T16" fmla="*/ 0 60000 65536"/>
                <a:gd name="T17" fmla="*/ 0 60000 65536"/>
                <a:gd name="T18" fmla="*/ 0 w 44"/>
                <a:gd name="T19" fmla="*/ 0 h 132"/>
                <a:gd name="T20" fmla="*/ 44 w 44"/>
                <a:gd name="T21" fmla="*/ 132 h 132"/>
              </a:gdLst>
              <a:ahLst/>
              <a:cxnLst>
                <a:cxn ang="T12">
                  <a:pos x="T0" y="T1"/>
                </a:cxn>
                <a:cxn ang="T13">
                  <a:pos x="T2" y="T3"/>
                </a:cxn>
                <a:cxn ang="T14">
                  <a:pos x="T4" y="T5"/>
                </a:cxn>
                <a:cxn ang="T15">
                  <a:pos x="T6" y="T7"/>
                </a:cxn>
                <a:cxn ang="T16">
                  <a:pos x="T8" y="T9"/>
                </a:cxn>
                <a:cxn ang="T17">
                  <a:pos x="T10" y="T11"/>
                </a:cxn>
              </a:cxnLst>
              <a:rect l="T18" t="T19" r="T20" b="T21"/>
              <a:pathLst>
                <a:path w="44" h="132">
                  <a:moveTo>
                    <a:pt x="8" y="0"/>
                  </a:moveTo>
                  <a:lnTo>
                    <a:pt x="0" y="132"/>
                  </a:lnTo>
                  <a:lnTo>
                    <a:pt x="33" y="130"/>
                  </a:lnTo>
                  <a:lnTo>
                    <a:pt x="44" y="4"/>
                  </a:lnTo>
                  <a:lnTo>
                    <a:pt x="8" y="0"/>
                  </a:lnTo>
                  <a:close/>
                </a:path>
              </a:pathLst>
            </a:custGeom>
            <a:solidFill>
              <a:srgbClr val="000000"/>
            </a:solidFill>
            <a:ln w="9525">
              <a:noFill/>
              <a:round/>
              <a:headEnd/>
              <a:tailEnd/>
            </a:ln>
          </p:spPr>
          <p:txBody>
            <a:bodyPr/>
            <a:lstStyle/>
            <a:p>
              <a:endParaRPr lang="en-US" dirty="0">
                <a:latin typeface="+mj-lt"/>
              </a:endParaRPr>
            </a:p>
          </p:txBody>
        </p:sp>
        <p:sp>
          <p:nvSpPr>
            <p:cNvPr id="73808" name="Freeform 80"/>
            <p:cNvSpPr>
              <a:spLocks/>
            </p:cNvSpPr>
            <p:nvPr/>
          </p:nvSpPr>
          <p:spPr bwMode="auto">
            <a:xfrm>
              <a:off x="4157663" y="2986088"/>
              <a:ext cx="531812" cy="1076325"/>
            </a:xfrm>
            <a:custGeom>
              <a:avLst/>
              <a:gdLst>
                <a:gd name="T0" fmla="*/ 2147483647 w 335"/>
                <a:gd name="T1" fmla="*/ 2147483647 h 678"/>
                <a:gd name="T2" fmla="*/ 2147483647 w 335"/>
                <a:gd name="T3" fmla="*/ 2147483647 h 678"/>
                <a:gd name="T4" fmla="*/ 2147483647 w 335"/>
                <a:gd name="T5" fmla="*/ 2147483647 h 678"/>
                <a:gd name="T6" fmla="*/ 2147483647 w 335"/>
                <a:gd name="T7" fmla="*/ 2147483647 h 678"/>
                <a:gd name="T8" fmla="*/ 2147483647 w 335"/>
                <a:gd name="T9" fmla="*/ 2147483647 h 678"/>
                <a:gd name="T10" fmla="*/ 2147483647 w 335"/>
                <a:gd name="T11" fmla="*/ 2147483647 h 678"/>
                <a:gd name="T12" fmla="*/ 2147483647 w 335"/>
                <a:gd name="T13" fmla="*/ 2147483647 h 678"/>
                <a:gd name="T14" fmla="*/ 2147483647 w 335"/>
                <a:gd name="T15" fmla="*/ 2147483647 h 678"/>
                <a:gd name="T16" fmla="*/ 2147483647 w 335"/>
                <a:gd name="T17" fmla="*/ 2147483647 h 678"/>
                <a:gd name="T18" fmla="*/ 2147483647 w 335"/>
                <a:gd name="T19" fmla="*/ 2147483647 h 678"/>
                <a:gd name="T20" fmla="*/ 0 w 335"/>
                <a:gd name="T21" fmla="*/ 2147483647 h 678"/>
                <a:gd name="T22" fmla="*/ 0 w 335"/>
                <a:gd name="T23" fmla="*/ 2147483647 h 678"/>
                <a:gd name="T24" fmla="*/ 2147483647 w 335"/>
                <a:gd name="T25" fmla="*/ 2147483647 h 678"/>
                <a:gd name="T26" fmla="*/ 2147483647 w 335"/>
                <a:gd name="T27" fmla="*/ 2147483647 h 678"/>
                <a:gd name="T28" fmla="*/ 2147483647 w 335"/>
                <a:gd name="T29" fmla="*/ 2147483647 h 678"/>
                <a:gd name="T30" fmla="*/ 2147483647 w 335"/>
                <a:gd name="T31" fmla="*/ 2147483647 h 678"/>
                <a:gd name="T32" fmla="*/ 2147483647 w 335"/>
                <a:gd name="T33" fmla="*/ 2147483647 h 678"/>
                <a:gd name="T34" fmla="*/ 2147483647 w 335"/>
                <a:gd name="T35" fmla="*/ 2147483647 h 678"/>
                <a:gd name="T36" fmla="*/ 2147483647 w 335"/>
                <a:gd name="T37" fmla="*/ 2147483647 h 678"/>
                <a:gd name="T38" fmla="*/ 2147483647 w 335"/>
                <a:gd name="T39" fmla="*/ 2147483647 h 678"/>
                <a:gd name="T40" fmla="*/ 2147483647 w 335"/>
                <a:gd name="T41" fmla="*/ 2147483647 h 678"/>
                <a:gd name="T42" fmla="*/ 2147483647 w 335"/>
                <a:gd name="T43" fmla="*/ 0 h 678"/>
                <a:gd name="T44" fmla="*/ 2147483647 w 335"/>
                <a:gd name="T45" fmla="*/ 2147483647 h 678"/>
                <a:gd name="T46" fmla="*/ 2147483647 w 335"/>
                <a:gd name="T47" fmla="*/ 2147483647 h 678"/>
                <a:gd name="T48" fmla="*/ 2147483647 w 335"/>
                <a:gd name="T49" fmla="*/ 2147483647 h 678"/>
                <a:gd name="T50" fmla="*/ 2147483647 w 335"/>
                <a:gd name="T51" fmla="*/ 2147483647 h 678"/>
                <a:gd name="T52" fmla="*/ 2147483647 w 335"/>
                <a:gd name="T53" fmla="*/ 2147483647 h 678"/>
                <a:gd name="T54" fmla="*/ 2147483647 w 335"/>
                <a:gd name="T55" fmla="*/ 2147483647 h 678"/>
                <a:gd name="T56" fmla="*/ 2147483647 w 335"/>
                <a:gd name="T57" fmla="*/ 2147483647 h 678"/>
                <a:gd name="T58" fmla="*/ 2147483647 w 335"/>
                <a:gd name="T59" fmla="*/ 2147483647 h 678"/>
                <a:gd name="T60" fmla="*/ 2147483647 w 335"/>
                <a:gd name="T61" fmla="*/ 2147483647 h 678"/>
                <a:gd name="T62" fmla="*/ 2147483647 w 335"/>
                <a:gd name="T63" fmla="*/ 2147483647 h 678"/>
                <a:gd name="T64" fmla="*/ 2147483647 w 335"/>
                <a:gd name="T65" fmla="*/ 2147483647 h 678"/>
                <a:gd name="T66" fmla="*/ 2147483647 w 335"/>
                <a:gd name="T67" fmla="*/ 2147483647 h 678"/>
                <a:gd name="T68" fmla="*/ 2147483647 w 335"/>
                <a:gd name="T69" fmla="*/ 2147483647 h 678"/>
                <a:gd name="T70" fmla="*/ 2147483647 w 335"/>
                <a:gd name="T71" fmla="*/ 2147483647 h 678"/>
                <a:gd name="T72" fmla="*/ 2147483647 w 335"/>
                <a:gd name="T73" fmla="*/ 2147483647 h 678"/>
                <a:gd name="T74" fmla="*/ 2147483647 w 335"/>
                <a:gd name="T75" fmla="*/ 2147483647 h 678"/>
                <a:gd name="T76" fmla="*/ 2147483647 w 335"/>
                <a:gd name="T77" fmla="*/ 2147483647 h 678"/>
                <a:gd name="T78" fmla="*/ 2147483647 w 335"/>
                <a:gd name="T79" fmla="*/ 2147483647 h 678"/>
                <a:gd name="T80" fmla="*/ 2147483647 w 335"/>
                <a:gd name="T81" fmla="*/ 2147483647 h 678"/>
                <a:gd name="T82" fmla="*/ 2147483647 w 335"/>
                <a:gd name="T83" fmla="*/ 2147483647 h 678"/>
                <a:gd name="T84" fmla="*/ 2147483647 w 335"/>
                <a:gd name="T85" fmla="*/ 2147483647 h 678"/>
                <a:gd name="T86" fmla="*/ 2147483647 w 335"/>
                <a:gd name="T87" fmla="*/ 2147483647 h 6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5"/>
                <a:gd name="T133" fmla="*/ 0 h 678"/>
                <a:gd name="T134" fmla="*/ 335 w 335"/>
                <a:gd name="T135" fmla="*/ 678 h 6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5" h="678">
                  <a:moveTo>
                    <a:pt x="335" y="644"/>
                  </a:moveTo>
                  <a:lnTo>
                    <a:pt x="335" y="678"/>
                  </a:lnTo>
                  <a:lnTo>
                    <a:pt x="316" y="676"/>
                  </a:lnTo>
                  <a:lnTo>
                    <a:pt x="299" y="674"/>
                  </a:lnTo>
                  <a:lnTo>
                    <a:pt x="282" y="670"/>
                  </a:lnTo>
                  <a:lnTo>
                    <a:pt x="267" y="669"/>
                  </a:lnTo>
                  <a:lnTo>
                    <a:pt x="250" y="663"/>
                  </a:lnTo>
                  <a:lnTo>
                    <a:pt x="233" y="659"/>
                  </a:lnTo>
                  <a:lnTo>
                    <a:pt x="217" y="653"/>
                  </a:lnTo>
                  <a:lnTo>
                    <a:pt x="204" y="650"/>
                  </a:lnTo>
                  <a:lnTo>
                    <a:pt x="187" y="642"/>
                  </a:lnTo>
                  <a:lnTo>
                    <a:pt x="174" y="634"/>
                  </a:lnTo>
                  <a:lnTo>
                    <a:pt x="158" y="625"/>
                  </a:lnTo>
                  <a:lnTo>
                    <a:pt x="147" y="617"/>
                  </a:lnTo>
                  <a:lnTo>
                    <a:pt x="132" y="608"/>
                  </a:lnTo>
                  <a:lnTo>
                    <a:pt x="120" y="598"/>
                  </a:lnTo>
                  <a:lnTo>
                    <a:pt x="109" y="587"/>
                  </a:lnTo>
                  <a:lnTo>
                    <a:pt x="97" y="577"/>
                  </a:lnTo>
                  <a:lnTo>
                    <a:pt x="86" y="564"/>
                  </a:lnTo>
                  <a:lnTo>
                    <a:pt x="75" y="552"/>
                  </a:lnTo>
                  <a:lnTo>
                    <a:pt x="63" y="539"/>
                  </a:lnTo>
                  <a:lnTo>
                    <a:pt x="56" y="526"/>
                  </a:lnTo>
                  <a:lnTo>
                    <a:pt x="46" y="510"/>
                  </a:lnTo>
                  <a:lnTo>
                    <a:pt x="38" y="497"/>
                  </a:lnTo>
                  <a:lnTo>
                    <a:pt x="31" y="482"/>
                  </a:lnTo>
                  <a:lnTo>
                    <a:pt x="25" y="469"/>
                  </a:lnTo>
                  <a:lnTo>
                    <a:pt x="18" y="451"/>
                  </a:lnTo>
                  <a:lnTo>
                    <a:pt x="12" y="436"/>
                  </a:lnTo>
                  <a:lnTo>
                    <a:pt x="8" y="421"/>
                  </a:lnTo>
                  <a:lnTo>
                    <a:pt x="6" y="406"/>
                  </a:lnTo>
                  <a:lnTo>
                    <a:pt x="2" y="389"/>
                  </a:lnTo>
                  <a:lnTo>
                    <a:pt x="0" y="371"/>
                  </a:lnTo>
                  <a:lnTo>
                    <a:pt x="0" y="354"/>
                  </a:lnTo>
                  <a:lnTo>
                    <a:pt x="0" y="339"/>
                  </a:lnTo>
                  <a:lnTo>
                    <a:pt x="0" y="320"/>
                  </a:lnTo>
                  <a:lnTo>
                    <a:pt x="0" y="303"/>
                  </a:lnTo>
                  <a:lnTo>
                    <a:pt x="2" y="286"/>
                  </a:lnTo>
                  <a:lnTo>
                    <a:pt x="6" y="270"/>
                  </a:lnTo>
                  <a:lnTo>
                    <a:pt x="8" y="253"/>
                  </a:lnTo>
                  <a:lnTo>
                    <a:pt x="12" y="236"/>
                  </a:lnTo>
                  <a:lnTo>
                    <a:pt x="18" y="221"/>
                  </a:lnTo>
                  <a:lnTo>
                    <a:pt x="25" y="208"/>
                  </a:lnTo>
                  <a:lnTo>
                    <a:pt x="31" y="190"/>
                  </a:lnTo>
                  <a:lnTo>
                    <a:pt x="38" y="177"/>
                  </a:lnTo>
                  <a:lnTo>
                    <a:pt x="46" y="162"/>
                  </a:lnTo>
                  <a:lnTo>
                    <a:pt x="56" y="151"/>
                  </a:lnTo>
                  <a:lnTo>
                    <a:pt x="63" y="135"/>
                  </a:lnTo>
                  <a:lnTo>
                    <a:pt x="75" y="124"/>
                  </a:lnTo>
                  <a:lnTo>
                    <a:pt x="86" y="112"/>
                  </a:lnTo>
                  <a:lnTo>
                    <a:pt x="97" y="101"/>
                  </a:lnTo>
                  <a:lnTo>
                    <a:pt x="109" y="88"/>
                  </a:lnTo>
                  <a:lnTo>
                    <a:pt x="120" y="76"/>
                  </a:lnTo>
                  <a:lnTo>
                    <a:pt x="132" y="67"/>
                  </a:lnTo>
                  <a:lnTo>
                    <a:pt x="147" y="57"/>
                  </a:lnTo>
                  <a:lnTo>
                    <a:pt x="158" y="48"/>
                  </a:lnTo>
                  <a:lnTo>
                    <a:pt x="174" y="40"/>
                  </a:lnTo>
                  <a:lnTo>
                    <a:pt x="187" y="32"/>
                  </a:lnTo>
                  <a:lnTo>
                    <a:pt x="204" y="27"/>
                  </a:lnTo>
                  <a:lnTo>
                    <a:pt x="217" y="19"/>
                  </a:lnTo>
                  <a:lnTo>
                    <a:pt x="233" y="13"/>
                  </a:lnTo>
                  <a:lnTo>
                    <a:pt x="250" y="10"/>
                  </a:lnTo>
                  <a:lnTo>
                    <a:pt x="267" y="6"/>
                  </a:lnTo>
                  <a:lnTo>
                    <a:pt x="282" y="2"/>
                  </a:lnTo>
                  <a:lnTo>
                    <a:pt x="299" y="0"/>
                  </a:lnTo>
                  <a:lnTo>
                    <a:pt x="316" y="0"/>
                  </a:lnTo>
                  <a:lnTo>
                    <a:pt x="335" y="0"/>
                  </a:lnTo>
                  <a:lnTo>
                    <a:pt x="335" y="36"/>
                  </a:lnTo>
                  <a:lnTo>
                    <a:pt x="318" y="36"/>
                  </a:lnTo>
                  <a:lnTo>
                    <a:pt x="303" y="36"/>
                  </a:lnTo>
                  <a:lnTo>
                    <a:pt x="288" y="38"/>
                  </a:lnTo>
                  <a:lnTo>
                    <a:pt x="273" y="42"/>
                  </a:lnTo>
                  <a:lnTo>
                    <a:pt x="257" y="44"/>
                  </a:lnTo>
                  <a:lnTo>
                    <a:pt x="244" y="48"/>
                  </a:lnTo>
                  <a:lnTo>
                    <a:pt x="229" y="53"/>
                  </a:lnTo>
                  <a:lnTo>
                    <a:pt x="215" y="59"/>
                  </a:lnTo>
                  <a:lnTo>
                    <a:pt x="200" y="65"/>
                  </a:lnTo>
                  <a:lnTo>
                    <a:pt x="187" y="71"/>
                  </a:lnTo>
                  <a:lnTo>
                    <a:pt x="175" y="78"/>
                  </a:lnTo>
                  <a:lnTo>
                    <a:pt x="164" y="86"/>
                  </a:lnTo>
                  <a:lnTo>
                    <a:pt x="151" y="93"/>
                  </a:lnTo>
                  <a:lnTo>
                    <a:pt x="139" y="103"/>
                  </a:lnTo>
                  <a:lnTo>
                    <a:pt x="130" y="114"/>
                  </a:lnTo>
                  <a:lnTo>
                    <a:pt x="120" y="126"/>
                  </a:lnTo>
                  <a:lnTo>
                    <a:pt x="109" y="135"/>
                  </a:lnTo>
                  <a:lnTo>
                    <a:pt x="99" y="145"/>
                  </a:lnTo>
                  <a:lnTo>
                    <a:pt x="90" y="156"/>
                  </a:lnTo>
                  <a:lnTo>
                    <a:pt x="82" y="170"/>
                  </a:lnTo>
                  <a:lnTo>
                    <a:pt x="73" y="181"/>
                  </a:lnTo>
                  <a:lnTo>
                    <a:pt x="67" y="192"/>
                  </a:lnTo>
                  <a:lnTo>
                    <a:pt x="61" y="206"/>
                  </a:lnTo>
                  <a:lnTo>
                    <a:pt x="56" y="221"/>
                  </a:lnTo>
                  <a:lnTo>
                    <a:pt x="50" y="232"/>
                  </a:lnTo>
                  <a:lnTo>
                    <a:pt x="44" y="248"/>
                  </a:lnTo>
                  <a:lnTo>
                    <a:pt x="40" y="261"/>
                  </a:lnTo>
                  <a:lnTo>
                    <a:pt x="38" y="276"/>
                  </a:lnTo>
                  <a:lnTo>
                    <a:pt x="35" y="291"/>
                  </a:lnTo>
                  <a:lnTo>
                    <a:pt x="33" y="307"/>
                  </a:lnTo>
                  <a:lnTo>
                    <a:pt x="33" y="322"/>
                  </a:lnTo>
                  <a:lnTo>
                    <a:pt x="33" y="339"/>
                  </a:lnTo>
                  <a:lnTo>
                    <a:pt x="33" y="352"/>
                  </a:lnTo>
                  <a:lnTo>
                    <a:pt x="33" y="368"/>
                  </a:lnTo>
                  <a:lnTo>
                    <a:pt x="35" y="383"/>
                  </a:lnTo>
                  <a:lnTo>
                    <a:pt x="38" y="398"/>
                  </a:lnTo>
                  <a:lnTo>
                    <a:pt x="40" y="411"/>
                  </a:lnTo>
                  <a:lnTo>
                    <a:pt x="44" y="427"/>
                  </a:lnTo>
                  <a:lnTo>
                    <a:pt x="50" y="440"/>
                  </a:lnTo>
                  <a:lnTo>
                    <a:pt x="56" y="455"/>
                  </a:lnTo>
                  <a:lnTo>
                    <a:pt x="61" y="467"/>
                  </a:lnTo>
                  <a:lnTo>
                    <a:pt x="67" y="480"/>
                  </a:lnTo>
                  <a:lnTo>
                    <a:pt x="73" y="493"/>
                  </a:lnTo>
                  <a:lnTo>
                    <a:pt x="82" y="507"/>
                  </a:lnTo>
                  <a:lnTo>
                    <a:pt x="90" y="518"/>
                  </a:lnTo>
                  <a:lnTo>
                    <a:pt x="99" y="530"/>
                  </a:lnTo>
                  <a:lnTo>
                    <a:pt x="109" y="541"/>
                  </a:lnTo>
                  <a:lnTo>
                    <a:pt x="120" y="552"/>
                  </a:lnTo>
                  <a:lnTo>
                    <a:pt x="130" y="560"/>
                  </a:lnTo>
                  <a:lnTo>
                    <a:pt x="139" y="570"/>
                  </a:lnTo>
                  <a:lnTo>
                    <a:pt x="151" y="579"/>
                  </a:lnTo>
                  <a:lnTo>
                    <a:pt x="164" y="589"/>
                  </a:lnTo>
                  <a:lnTo>
                    <a:pt x="175" y="596"/>
                  </a:lnTo>
                  <a:lnTo>
                    <a:pt x="187" y="604"/>
                  </a:lnTo>
                  <a:lnTo>
                    <a:pt x="200" y="610"/>
                  </a:lnTo>
                  <a:lnTo>
                    <a:pt x="215" y="617"/>
                  </a:lnTo>
                  <a:lnTo>
                    <a:pt x="229" y="621"/>
                  </a:lnTo>
                  <a:lnTo>
                    <a:pt x="244" y="627"/>
                  </a:lnTo>
                  <a:lnTo>
                    <a:pt x="257" y="630"/>
                  </a:lnTo>
                  <a:lnTo>
                    <a:pt x="273" y="634"/>
                  </a:lnTo>
                  <a:lnTo>
                    <a:pt x="288" y="636"/>
                  </a:lnTo>
                  <a:lnTo>
                    <a:pt x="303" y="640"/>
                  </a:lnTo>
                  <a:lnTo>
                    <a:pt x="318" y="642"/>
                  </a:lnTo>
                  <a:lnTo>
                    <a:pt x="335" y="644"/>
                  </a:lnTo>
                  <a:close/>
                </a:path>
              </a:pathLst>
            </a:custGeom>
            <a:solidFill>
              <a:srgbClr val="000000"/>
            </a:solidFill>
            <a:ln w="9525">
              <a:noFill/>
              <a:round/>
              <a:headEnd/>
              <a:tailEnd/>
            </a:ln>
          </p:spPr>
          <p:txBody>
            <a:bodyPr/>
            <a:lstStyle/>
            <a:p>
              <a:endParaRPr lang="en-US" dirty="0">
                <a:latin typeface="+mj-lt"/>
              </a:endParaRPr>
            </a:p>
          </p:txBody>
        </p:sp>
        <p:sp>
          <p:nvSpPr>
            <p:cNvPr id="73809" name="Freeform 81"/>
            <p:cNvSpPr>
              <a:spLocks/>
            </p:cNvSpPr>
            <p:nvPr/>
          </p:nvSpPr>
          <p:spPr bwMode="auto">
            <a:xfrm>
              <a:off x="4686300" y="2986088"/>
              <a:ext cx="538163" cy="1076325"/>
            </a:xfrm>
            <a:custGeom>
              <a:avLst/>
              <a:gdLst>
                <a:gd name="T0" fmla="*/ 2147483647 w 339"/>
                <a:gd name="T1" fmla="*/ 0 h 678"/>
                <a:gd name="T2" fmla="*/ 2147483647 w 339"/>
                <a:gd name="T3" fmla="*/ 2147483647 h 678"/>
                <a:gd name="T4" fmla="*/ 2147483647 w 339"/>
                <a:gd name="T5" fmla="*/ 2147483647 h 678"/>
                <a:gd name="T6" fmla="*/ 2147483647 w 339"/>
                <a:gd name="T7" fmla="*/ 2147483647 h 678"/>
                <a:gd name="T8" fmla="*/ 2147483647 w 339"/>
                <a:gd name="T9" fmla="*/ 2147483647 h 678"/>
                <a:gd name="T10" fmla="*/ 2147483647 w 339"/>
                <a:gd name="T11" fmla="*/ 2147483647 h 678"/>
                <a:gd name="T12" fmla="*/ 2147483647 w 339"/>
                <a:gd name="T13" fmla="*/ 2147483647 h 678"/>
                <a:gd name="T14" fmla="*/ 2147483647 w 339"/>
                <a:gd name="T15" fmla="*/ 2147483647 h 678"/>
                <a:gd name="T16" fmla="*/ 2147483647 w 339"/>
                <a:gd name="T17" fmla="*/ 2147483647 h 678"/>
                <a:gd name="T18" fmla="*/ 2147483647 w 339"/>
                <a:gd name="T19" fmla="*/ 2147483647 h 678"/>
                <a:gd name="T20" fmla="*/ 2147483647 w 339"/>
                <a:gd name="T21" fmla="*/ 2147483647 h 678"/>
                <a:gd name="T22" fmla="*/ 2147483647 w 339"/>
                <a:gd name="T23" fmla="*/ 2147483647 h 678"/>
                <a:gd name="T24" fmla="*/ 2147483647 w 339"/>
                <a:gd name="T25" fmla="*/ 2147483647 h 678"/>
                <a:gd name="T26" fmla="*/ 2147483647 w 339"/>
                <a:gd name="T27" fmla="*/ 2147483647 h 678"/>
                <a:gd name="T28" fmla="*/ 2147483647 w 339"/>
                <a:gd name="T29" fmla="*/ 2147483647 h 678"/>
                <a:gd name="T30" fmla="*/ 2147483647 w 339"/>
                <a:gd name="T31" fmla="*/ 2147483647 h 678"/>
                <a:gd name="T32" fmla="*/ 2147483647 w 339"/>
                <a:gd name="T33" fmla="*/ 2147483647 h 678"/>
                <a:gd name="T34" fmla="*/ 2147483647 w 339"/>
                <a:gd name="T35" fmla="*/ 2147483647 h 678"/>
                <a:gd name="T36" fmla="*/ 2147483647 w 339"/>
                <a:gd name="T37" fmla="*/ 2147483647 h 678"/>
                <a:gd name="T38" fmla="*/ 2147483647 w 339"/>
                <a:gd name="T39" fmla="*/ 2147483647 h 678"/>
                <a:gd name="T40" fmla="*/ 2147483647 w 339"/>
                <a:gd name="T41" fmla="*/ 2147483647 h 678"/>
                <a:gd name="T42" fmla="*/ 2147483647 w 339"/>
                <a:gd name="T43" fmla="*/ 2147483647 h 678"/>
                <a:gd name="T44" fmla="*/ 0 w 339"/>
                <a:gd name="T45" fmla="*/ 2147483647 h 678"/>
                <a:gd name="T46" fmla="*/ 2147483647 w 339"/>
                <a:gd name="T47" fmla="*/ 2147483647 h 678"/>
                <a:gd name="T48" fmla="*/ 2147483647 w 339"/>
                <a:gd name="T49" fmla="*/ 2147483647 h 678"/>
                <a:gd name="T50" fmla="*/ 2147483647 w 339"/>
                <a:gd name="T51" fmla="*/ 2147483647 h 678"/>
                <a:gd name="T52" fmla="*/ 2147483647 w 339"/>
                <a:gd name="T53" fmla="*/ 2147483647 h 678"/>
                <a:gd name="T54" fmla="*/ 2147483647 w 339"/>
                <a:gd name="T55" fmla="*/ 2147483647 h 678"/>
                <a:gd name="T56" fmla="*/ 2147483647 w 339"/>
                <a:gd name="T57" fmla="*/ 2147483647 h 678"/>
                <a:gd name="T58" fmla="*/ 2147483647 w 339"/>
                <a:gd name="T59" fmla="*/ 2147483647 h 678"/>
                <a:gd name="T60" fmla="*/ 2147483647 w 339"/>
                <a:gd name="T61" fmla="*/ 2147483647 h 678"/>
                <a:gd name="T62" fmla="*/ 2147483647 w 339"/>
                <a:gd name="T63" fmla="*/ 2147483647 h 678"/>
                <a:gd name="T64" fmla="*/ 2147483647 w 339"/>
                <a:gd name="T65" fmla="*/ 2147483647 h 678"/>
                <a:gd name="T66" fmla="*/ 2147483647 w 339"/>
                <a:gd name="T67" fmla="*/ 2147483647 h 678"/>
                <a:gd name="T68" fmla="*/ 2147483647 w 339"/>
                <a:gd name="T69" fmla="*/ 2147483647 h 678"/>
                <a:gd name="T70" fmla="*/ 2147483647 w 339"/>
                <a:gd name="T71" fmla="*/ 2147483647 h 678"/>
                <a:gd name="T72" fmla="*/ 2147483647 w 339"/>
                <a:gd name="T73" fmla="*/ 2147483647 h 678"/>
                <a:gd name="T74" fmla="*/ 2147483647 w 339"/>
                <a:gd name="T75" fmla="*/ 2147483647 h 678"/>
                <a:gd name="T76" fmla="*/ 2147483647 w 339"/>
                <a:gd name="T77" fmla="*/ 2147483647 h 678"/>
                <a:gd name="T78" fmla="*/ 2147483647 w 339"/>
                <a:gd name="T79" fmla="*/ 2147483647 h 678"/>
                <a:gd name="T80" fmla="*/ 2147483647 w 339"/>
                <a:gd name="T81" fmla="*/ 2147483647 h 678"/>
                <a:gd name="T82" fmla="*/ 2147483647 w 339"/>
                <a:gd name="T83" fmla="*/ 2147483647 h 678"/>
                <a:gd name="T84" fmla="*/ 2147483647 w 339"/>
                <a:gd name="T85" fmla="*/ 2147483647 h 678"/>
                <a:gd name="T86" fmla="*/ 2147483647 w 339"/>
                <a:gd name="T87" fmla="*/ 2147483647 h 678"/>
                <a:gd name="T88" fmla="*/ 0 w 339"/>
                <a:gd name="T89" fmla="*/ 2147483647 h 6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339"/>
                <a:gd name="T136" fmla="*/ 0 h 678"/>
                <a:gd name="T137" fmla="*/ 339 w 339"/>
                <a:gd name="T138" fmla="*/ 678 h 6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339" h="678">
                  <a:moveTo>
                    <a:pt x="0" y="36"/>
                  </a:moveTo>
                  <a:lnTo>
                    <a:pt x="0" y="0"/>
                  </a:lnTo>
                  <a:lnTo>
                    <a:pt x="2" y="0"/>
                  </a:lnTo>
                  <a:lnTo>
                    <a:pt x="18" y="0"/>
                  </a:lnTo>
                  <a:lnTo>
                    <a:pt x="35" y="0"/>
                  </a:lnTo>
                  <a:lnTo>
                    <a:pt x="52" y="2"/>
                  </a:lnTo>
                  <a:lnTo>
                    <a:pt x="69" y="6"/>
                  </a:lnTo>
                  <a:lnTo>
                    <a:pt x="84" y="10"/>
                  </a:lnTo>
                  <a:lnTo>
                    <a:pt x="99" y="13"/>
                  </a:lnTo>
                  <a:lnTo>
                    <a:pt x="115" y="19"/>
                  </a:lnTo>
                  <a:lnTo>
                    <a:pt x="132" y="27"/>
                  </a:lnTo>
                  <a:lnTo>
                    <a:pt x="145" y="32"/>
                  </a:lnTo>
                  <a:lnTo>
                    <a:pt x="160" y="40"/>
                  </a:lnTo>
                  <a:lnTo>
                    <a:pt x="174" y="48"/>
                  </a:lnTo>
                  <a:lnTo>
                    <a:pt x="189" y="57"/>
                  </a:lnTo>
                  <a:lnTo>
                    <a:pt x="200" y="65"/>
                  </a:lnTo>
                  <a:lnTo>
                    <a:pt x="215" y="76"/>
                  </a:lnTo>
                  <a:lnTo>
                    <a:pt x="227" y="88"/>
                  </a:lnTo>
                  <a:lnTo>
                    <a:pt x="238" y="99"/>
                  </a:lnTo>
                  <a:lnTo>
                    <a:pt x="248" y="111"/>
                  </a:lnTo>
                  <a:lnTo>
                    <a:pt x="259" y="122"/>
                  </a:lnTo>
                  <a:lnTo>
                    <a:pt x="269" y="133"/>
                  </a:lnTo>
                  <a:lnTo>
                    <a:pt x="280" y="149"/>
                  </a:lnTo>
                  <a:lnTo>
                    <a:pt x="286" y="160"/>
                  </a:lnTo>
                  <a:lnTo>
                    <a:pt x="295" y="175"/>
                  </a:lnTo>
                  <a:lnTo>
                    <a:pt x="303" y="190"/>
                  </a:lnTo>
                  <a:lnTo>
                    <a:pt x="311" y="208"/>
                  </a:lnTo>
                  <a:lnTo>
                    <a:pt x="316" y="221"/>
                  </a:lnTo>
                  <a:lnTo>
                    <a:pt x="322" y="236"/>
                  </a:lnTo>
                  <a:lnTo>
                    <a:pt x="326" y="253"/>
                  </a:lnTo>
                  <a:lnTo>
                    <a:pt x="332" y="270"/>
                  </a:lnTo>
                  <a:lnTo>
                    <a:pt x="333" y="286"/>
                  </a:lnTo>
                  <a:lnTo>
                    <a:pt x="335" y="303"/>
                  </a:lnTo>
                  <a:lnTo>
                    <a:pt x="337" y="320"/>
                  </a:lnTo>
                  <a:lnTo>
                    <a:pt x="339" y="339"/>
                  </a:lnTo>
                  <a:lnTo>
                    <a:pt x="337" y="354"/>
                  </a:lnTo>
                  <a:lnTo>
                    <a:pt x="335" y="371"/>
                  </a:lnTo>
                  <a:lnTo>
                    <a:pt x="333" y="389"/>
                  </a:lnTo>
                  <a:lnTo>
                    <a:pt x="332" y="406"/>
                  </a:lnTo>
                  <a:lnTo>
                    <a:pt x="326" y="421"/>
                  </a:lnTo>
                  <a:lnTo>
                    <a:pt x="322" y="436"/>
                  </a:lnTo>
                  <a:lnTo>
                    <a:pt x="316" y="451"/>
                  </a:lnTo>
                  <a:lnTo>
                    <a:pt x="311" y="469"/>
                  </a:lnTo>
                  <a:lnTo>
                    <a:pt x="303" y="482"/>
                  </a:lnTo>
                  <a:lnTo>
                    <a:pt x="295" y="497"/>
                  </a:lnTo>
                  <a:lnTo>
                    <a:pt x="286" y="510"/>
                  </a:lnTo>
                  <a:lnTo>
                    <a:pt x="280" y="526"/>
                  </a:lnTo>
                  <a:lnTo>
                    <a:pt x="269" y="539"/>
                  </a:lnTo>
                  <a:lnTo>
                    <a:pt x="259" y="552"/>
                  </a:lnTo>
                  <a:lnTo>
                    <a:pt x="248" y="564"/>
                  </a:lnTo>
                  <a:lnTo>
                    <a:pt x="238" y="577"/>
                  </a:lnTo>
                  <a:lnTo>
                    <a:pt x="227" y="587"/>
                  </a:lnTo>
                  <a:lnTo>
                    <a:pt x="215" y="598"/>
                  </a:lnTo>
                  <a:lnTo>
                    <a:pt x="200" y="608"/>
                  </a:lnTo>
                  <a:lnTo>
                    <a:pt x="189" y="617"/>
                  </a:lnTo>
                  <a:lnTo>
                    <a:pt x="174" y="625"/>
                  </a:lnTo>
                  <a:lnTo>
                    <a:pt x="160" y="634"/>
                  </a:lnTo>
                  <a:lnTo>
                    <a:pt x="145" y="642"/>
                  </a:lnTo>
                  <a:lnTo>
                    <a:pt x="132" y="650"/>
                  </a:lnTo>
                  <a:lnTo>
                    <a:pt x="115" y="655"/>
                  </a:lnTo>
                  <a:lnTo>
                    <a:pt x="99" y="661"/>
                  </a:lnTo>
                  <a:lnTo>
                    <a:pt x="84" y="665"/>
                  </a:lnTo>
                  <a:lnTo>
                    <a:pt x="69" y="670"/>
                  </a:lnTo>
                  <a:lnTo>
                    <a:pt x="52" y="672"/>
                  </a:lnTo>
                  <a:lnTo>
                    <a:pt x="35" y="674"/>
                  </a:lnTo>
                  <a:lnTo>
                    <a:pt x="18" y="676"/>
                  </a:lnTo>
                  <a:lnTo>
                    <a:pt x="2" y="678"/>
                  </a:lnTo>
                  <a:lnTo>
                    <a:pt x="0" y="678"/>
                  </a:lnTo>
                  <a:lnTo>
                    <a:pt x="0" y="644"/>
                  </a:lnTo>
                  <a:lnTo>
                    <a:pt x="2" y="644"/>
                  </a:lnTo>
                  <a:lnTo>
                    <a:pt x="16" y="642"/>
                  </a:lnTo>
                  <a:lnTo>
                    <a:pt x="33" y="640"/>
                  </a:lnTo>
                  <a:lnTo>
                    <a:pt x="46" y="638"/>
                  </a:lnTo>
                  <a:lnTo>
                    <a:pt x="63" y="636"/>
                  </a:lnTo>
                  <a:lnTo>
                    <a:pt x="77" y="632"/>
                  </a:lnTo>
                  <a:lnTo>
                    <a:pt x="92" y="629"/>
                  </a:lnTo>
                  <a:lnTo>
                    <a:pt x="105" y="623"/>
                  </a:lnTo>
                  <a:lnTo>
                    <a:pt x="120" y="619"/>
                  </a:lnTo>
                  <a:lnTo>
                    <a:pt x="132" y="611"/>
                  </a:lnTo>
                  <a:lnTo>
                    <a:pt x="145" y="606"/>
                  </a:lnTo>
                  <a:lnTo>
                    <a:pt x="156" y="598"/>
                  </a:lnTo>
                  <a:lnTo>
                    <a:pt x="172" y="590"/>
                  </a:lnTo>
                  <a:lnTo>
                    <a:pt x="183" y="581"/>
                  </a:lnTo>
                  <a:lnTo>
                    <a:pt x="193" y="571"/>
                  </a:lnTo>
                  <a:lnTo>
                    <a:pt x="206" y="562"/>
                  </a:lnTo>
                  <a:lnTo>
                    <a:pt x="217" y="554"/>
                  </a:lnTo>
                  <a:lnTo>
                    <a:pt x="225" y="543"/>
                  </a:lnTo>
                  <a:lnTo>
                    <a:pt x="234" y="531"/>
                  </a:lnTo>
                  <a:lnTo>
                    <a:pt x="244" y="520"/>
                  </a:lnTo>
                  <a:lnTo>
                    <a:pt x="254" y="509"/>
                  </a:lnTo>
                  <a:lnTo>
                    <a:pt x="259" y="495"/>
                  </a:lnTo>
                  <a:lnTo>
                    <a:pt x="267" y="482"/>
                  </a:lnTo>
                  <a:lnTo>
                    <a:pt x="273" y="469"/>
                  </a:lnTo>
                  <a:lnTo>
                    <a:pt x="280" y="457"/>
                  </a:lnTo>
                  <a:lnTo>
                    <a:pt x="284" y="442"/>
                  </a:lnTo>
                  <a:lnTo>
                    <a:pt x="290" y="429"/>
                  </a:lnTo>
                  <a:lnTo>
                    <a:pt x="293" y="413"/>
                  </a:lnTo>
                  <a:lnTo>
                    <a:pt x="297" y="400"/>
                  </a:lnTo>
                  <a:lnTo>
                    <a:pt x="299" y="383"/>
                  </a:lnTo>
                  <a:lnTo>
                    <a:pt x="301" y="370"/>
                  </a:lnTo>
                  <a:lnTo>
                    <a:pt x="303" y="352"/>
                  </a:lnTo>
                  <a:lnTo>
                    <a:pt x="305" y="339"/>
                  </a:lnTo>
                  <a:lnTo>
                    <a:pt x="303" y="322"/>
                  </a:lnTo>
                  <a:lnTo>
                    <a:pt x="301" y="307"/>
                  </a:lnTo>
                  <a:lnTo>
                    <a:pt x="299" y="291"/>
                  </a:lnTo>
                  <a:lnTo>
                    <a:pt x="297" y="276"/>
                  </a:lnTo>
                  <a:lnTo>
                    <a:pt x="293" y="261"/>
                  </a:lnTo>
                  <a:lnTo>
                    <a:pt x="290" y="248"/>
                  </a:lnTo>
                  <a:lnTo>
                    <a:pt x="284" y="232"/>
                  </a:lnTo>
                  <a:lnTo>
                    <a:pt x="280" y="219"/>
                  </a:lnTo>
                  <a:lnTo>
                    <a:pt x="273" y="204"/>
                  </a:lnTo>
                  <a:lnTo>
                    <a:pt x="267" y="190"/>
                  </a:lnTo>
                  <a:lnTo>
                    <a:pt x="259" y="179"/>
                  </a:lnTo>
                  <a:lnTo>
                    <a:pt x="254" y="168"/>
                  </a:lnTo>
                  <a:lnTo>
                    <a:pt x="244" y="154"/>
                  </a:lnTo>
                  <a:lnTo>
                    <a:pt x="234" y="143"/>
                  </a:lnTo>
                  <a:lnTo>
                    <a:pt x="225" y="133"/>
                  </a:lnTo>
                  <a:lnTo>
                    <a:pt x="217" y="124"/>
                  </a:lnTo>
                  <a:lnTo>
                    <a:pt x="206" y="112"/>
                  </a:lnTo>
                  <a:lnTo>
                    <a:pt x="193" y="101"/>
                  </a:lnTo>
                  <a:lnTo>
                    <a:pt x="183" y="91"/>
                  </a:lnTo>
                  <a:lnTo>
                    <a:pt x="172" y="84"/>
                  </a:lnTo>
                  <a:lnTo>
                    <a:pt x="156" y="76"/>
                  </a:lnTo>
                  <a:lnTo>
                    <a:pt x="145" y="69"/>
                  </a:lnTo>
                  <a:lnTo>
                    <a:pt x="132" y="63"/>
                  </a:lnTo>
                  <a:lnTo>
                    <a:pt x="120" y="57"/>
                  </a:lnTo>
                  <a:lnTo>
                    <a:pt x="105" y="51"/>
                  </a:lnTo>
                  <a:lnTo>
                    <a:pt x="92" y="46"/>
                  </a:lnTo>
                  <a:lnTo>
                    <a:pt x="77" y="42"/>
                  </a:lnTo>
                  <a:lnTo>
                    <a:pt x="63" y="40"/>
                  </a:lnTo>
                  <a:lnTo>
                    <a:pt x="46" y="36"/>
                  </a:lnTo>
                  <a:lnTo>
                    <a:pt x="33" y="34"/>
                  </a:lnTo>
                  <a:lnTo>
                    <a:pt x="16" y="34"/>
                  </a:lnTo>
                  <a:lnTo>
                    <a:pt x="2" y="34"/>
                  </a:lnTo>
                  <a:lnTo>
                    <a:pt x="0" y="34"/>
                  </a:lnTo>
                  <a:lnTo>
                    <a:pt x="0" y="36"/>
                  </a:lnTo>
                  <a:close/>
                </a:path>
              </a:pathLst>
            </a:custGeom>
            <a:solidFill>
              <a:srgbClr val="000000"/>
            </a:solidFill>
            <a:ln w="9525">
              <a:noFill/>
              <a:round/>
              <a:headEnd/>
              <a:tailEnd/>
            </a:ln>
          </p:spPr>
          <p:txBody>
            <a:bodyPr/>
            <a:lstStyle/>
            <a:p>
              <a:endParaRPr lang="en-US" dirty="0">
                <a:latin typeface="+mj-lt"/>
              </a:endParaRPr>
            </a:p>
          </p:txBody>
        </p:sp>
        <p:sp>
          <p:nvSpPr>
            <p:cNvPr id="73810" name="Freeform 82"/>
            <p:cNvSpPr>
              <a:spLocks/>
            </p:cNvSpPr>
            <p:nvPr/>
          </p:nvSpPr>
          <p:spPr bwMode="auto">
            <a:xfrm>
              <a:off x="4310063" y="3155950"/>
              <a:ext cx="371475" cy="742950"/>
            </a:xfrm>
            <a:custGeom>
              <a:avLst/>
              <a:gdLst>
                <a:gd name="T0" fmla="*/ 2147483647 w 234"/>
                <a:gd name="T1" fmla="*/ 2147483647 h 468"/>
                <a:gd name="T2" fmla="*/ 2147483647 w 234"/>
                <a:gd name="T3" fmla="*/ 2147483647 h 468"/>
                <a:gd name="T4" fmla="*/ 2147483647 w 234"/>
                <a:gd name="T5" fmla="*/ 2147483647 h 468"/>
                <a:gd name="T6" fmla="*/ 2147483647 w 234"/>
                <a:gd name="T7" fmla="*/ 2147483647 h 468"/>
                <a:gd name="T8" fmla="*/ 2147483647 w 234"/>
                <a:gd name="T9" fmla="*/ 2147483647 h 468"/>
                <a:gd name="T10" fmla="*/ 2147483647 w 234"/>
                <a:gd name="T11" fmla="*/ 2147483647 h 468"/>
                <a:gd name="T12" fmla="*/ 2147483647 w 234"/>
                <a:gd name="T13" fmla="*/ 2147483647 h 468"/>
                <a:gd name="T14" fmla="*/ 2147483647 w 234"/>
                <a:gd name="T15" fmla="*/ 2147483647 h 468"/>
                <a:gd name="T16" fmla="*/ 2147483647 w 234"/>
                <a:gd name="T17" fmla="*/ 2147483647 h 468"/>
                <a:gd name="T18" fmla="*/ 2147483647 w 234"/>
                <a:gd name="T19" fmla="*/ 2147483647 h 468"/>
                <a:gd name="T20" fmla="*/ 2147483647 w 234"/>
                <a:gd name="T21" fmla="*/ 2147483647 h 468"/>
                <a:gd name="T22" fmla="*/ 2147483647 w 234"/>
                <a:gd name="T23" fmla="*/ 2147483647 h 468"/>
                <a:gd name="T24" fmla="*/ 0 w 234"/>
                <a:gd name="T25" fmla="*/ 2147483647 h 468"/>
                <a:gd name="T26" fmla="*/ 0 w 234"/>
                <a:gd name="T27" fmla="*/ 2147483647 h 468"/>
                <a:gd name="T28" fmla="*/ 0 w 234"/>
                <a:gd name="T29" fmla="*/ 2147483647 h 468"/>
                <a:gd name="T30" fmla="*/ 2147483647 w 234"/>
                <a:gd name="T31" fmla="*/ 2147483647 h 468"/>
                <a:gd name="T32" fmla="*/ 2147483647 w 234"/>
                <a:gd name="T33" fmla="*/ 2147483647 h 468"/>
                <a:gd name="T34" fmla="*/ 2147483647 w 234"/>
                <a:gd name="T35" fmla="*/ 2147483647 h 468"/>
                <a:gd name="T36" fmla="*/ 2147483647 w 234"/>
                <a:gd name="T37" fmla="*/ 2147483647 h 468"/>
                <a:gd name="T38" fmla="*/ 2147483647 w 234"/>
                <a:gd name="T39" fmla="*/ 2147483647 h 468"/>
                <a:gd name="T40" fmla="*/ 2147483647 w 234"/>
                <a:gd name="T41" fmla="*/ 2147483647 h 468"/>
                <a:gd name="T42" fmla="*/ 2147483647 w 234"/>
                <a:gd name="T43" fmla="*/ 2147483647 h 468"/>
                <a:gd name="T44" fmla="*/ 2147483647 w 234"/>
                <a:gd name="T45" fmla="*/ 2147483647 h 468"/>
                <a:gd name="T46" fmla="*/ 2147483647 w 234"/>
                <a:gd name="T47" fmla="*/ 2147483647 h 468"/>
                <a:gd name="T48" fmla="*/ 2147483647 w 234"/>
                <a:gd name="T49" fmla="*/ 2147483647 h 468"/>
                <a:gd name="T50" fmla="*/ 2147483647 w 234"/>
                <a:gd name="T51" fmla="*/ 2147483647 h 468"/>
                <a:gd name="T52" fmla="*/ 2147483647 w 234"/>
                <a:gd name="T53" fmla="*/ 0 h 468"/>
                <a:gd name="T54" fmla="*/ 2147483647 w 234"/>
                <a:gd name="T55" fmla="*/ 0 h 468"/>
                <a:gd name="T56" fmla="*/ 2147483647 w 234"/>
                <a:gd name="T57" fmla="*/ 2147483647 h 468"/>
                <a:gd name="T58" fmla="*/ 2147483647 w 234"/>
                <a:gd name="T59" fmla="*/ 2147483647 h 468"/>
                <a:gd name="T60" fmla="*/ 2147483647 w 234"/>
                <a:gd name="T61" fmla="*/ 2147483647 h 468"/>
                <a:gd name="T62" fmla="*/ 2147483647 w 234"/>
                <a:gd name="T63" fmla="*/ 2147483647 h 468"/>
                <a:gd name="T64" fmla="*/ 2147483647 w 234"/>
                <a:gd name="T65" fmla="*/ 2147483647 h 468"/>
                <a:gd name="T66" fmla="*/ 2147483647 w 234"/>
                <a:gd name="T67" fmla="*/ 2147483647 h 468"/>
                <a:gd name="T68" fmla="*/ 2147483647 w 234"/>
                <a:gd name="T69" fmla="*/ 2147483647 h 468"/>
                <a:gd name="T70" fmla="*/ 2147483647 w 234"/>
                <a:gd name="T71" fmla="*/ 2147483647 h 468"/>
                <a:gd name="T72" fmla="*/ 2147483647 w 234"/>
                <a:gd name="T73" fmla="*/ 2147483647 h 468"/>
                <a:gd name="T74" fmla="*/ 2147483647 w 234"/>
                <a:gd name="T75" fmla="*/ 2147483647 h 468"/>
                <a:gd name="T76" fmla="*/ 2147483647 w 234"/>
                <a:gd name="T77" fmla="*/ 2147483647 h 468"/>
                <a:gd name="T78" fmla="*/ 2147483647 w 234"/>
                <a:gd name="T79" fmla="*/ 2147483647 h 468"/>
                <a:gd name="T80" fmla="*/ 2147483647 w 234"/>
                <a:gd name="T81" fmla="*/ 2147483647 h 468"/>
                <a:gd name="T82" fmla="*/ 2147483647 w 234"/>
                <a:gd name="T83" fmla="*/ 2147483647 h 468"/>
                <a:gd name="T84" fmla="*/ 2147483647 w 234"/>
                <a:gd name="T85" fmla="*/ 2147483647 h 468"/>
                <a:gd name="T86" fmla="*/ 2147483647 w 234"/>
                <a:gd name="T87" fmla="*/ 2147483647 h 468"/>
                <a:gd name="T88" fmla="*/ 2147483647 w 234"/>
                <a:gd name="T89" fmla="*/ 2147483647 h 468"/>
                <a:gd name="T90" fmla="*/ 2147483647 w 234"/>
                <a:gd name="T91" fmla="*/ 2147483647 h 468"/>
                <a:gd name="T92" fmla="*/ 2147483647 w 234"/>
                <a:gd name="T93" fmla="*/ 2147483647 h 468"/>
                <a:gd name="T94" fmla="*/ 2147483647 w 234"/>
                <a:gd name="T95" fmla="*/ 2147483647 h 46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34"/>
                <a:gd name="T145" fmla="*/ 0 h 468"/>
                <a:gd name="T146" fmla="*/ 234 w 234"/>
                <a:gd name="T147" fmla="*/ 468 h 46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34" h="468">
                  <a:moveTo>
                    <a:pt x="234" y="445"/>
                  </a:moveTo>
                  <a:lnTo>
                    <a:pt x="234" y="468"/>
                  </a:lnTo>
                  <a:lnTo>
                    <a:pt x="220" y="466"/>
                  </a:lnTo>
                  <a:lnTo>
                    <a:pt x="209" y="464"/>
                  </a:lnTo>
                  <a:lnTo>
                    <a:pt x="196" y="463"/>
                  </a:lnTo>
                  <a:lnTo>
                    <a:pt x="184" y="461"/>
                  </a:lnTo>
                  <a:lnTo>
                    <a:pt x="173" y="457"/>
                  </a:lnTo>
                  <a:lnTo>
                    <a:pt x="161" y="453"/>
                  </a:lnTo>
                  <a:lnTo>
                    <a:pt x="152" y="449"/>
                  </a:lnTo>
                  <a:lnTo>
                    <a:pt x="142" y="447"/>
                  </a:lnTo>
                  <a:lnTo>
                    <a:pt x="131" y="442"/>
                  </a:lnTo>
                  <a:lnTo>
                    <a:pt x="119" y="436"/>
                  </a:lnTo>
                  <a:lnTo>
                    <a:pt x="110" y="430"/>
                  </a:lnTo>
                  <a:lnTo>
                    <a:pt x="102" y="424"/>
                  </a:lnTo>
                  <a:lnTo>
                    <a:pt x="83" y="411"/>
                  </a:lnTo>
                  <a:lnTo>
                    <a:pt x="68" y="398"/>
                  </a:lnTo>
                  <a:lnTo>
                    <a:pt x="51" y="379"/>
                  </a:lnTo>
                  <a:lnTo>
                    <a:pt x="38" y="362"/>
                  </a:lnTo>
                  <a:lnTo>
                    <a:pt x="24" y="343"/>
                  </a:lnTo>
                  <a:lnTo>
                    <a:pt x="17" y="323"/>
                  </a:lnTo>
                  <a:lnTo>
                    <a:pt x="11" y="312"/>
                  </a:lnTo>
                  <a:lnTo>
                    <a:pt x="7" y="301"/>
                  </a:lnTo>
                  <a:lnTo>
                    <a:pt x="3" y="289"/>
                  </a:lnTo>
                  <a:lnTo>
                    <a:pt x="3" y="278"/>
                  </a:lnTo>
                  <a:lnTo>
                    <a:pt x="0" y="266"/>
                  </a:lnTo>
                  <a:lnTo>
                    <a:pt x="0" y="255"/>
                  </a:lnTo>
                  <a:lnTo>
                    <a:pt x="0" y="243"/>
                  </a:lnTo>
                  <a:lnTo>
                    <a:pt x="0" y="234"/>
                  </a:lnTo>
                  <a:lnTo>
                    <a:pt x="0" y="221"/>
                  </a:lnTo>
                  <a:lnTo>
                    <a:pt x="0" y="209"/>
                  </a:lnTo>
                  <a:lnTo>
                    <a:pt x="0" y="196"/>
                  </a:lnTo>
                  <a:lnTo>
                    <a:pt x="3" y="184"/>
                  </a:lnTo>
                  <a:lnTo>
                    <a:pt x="3" y="173"/>
                  </a:lnTo>
                  <a:lnTo>
                    <a:pt x="7" y="162"/>
                  </a:lnTo>
                  <a:lnTo>
                    <a:pt x="11" y="152"/>
                  </a:lnTo>
                  <a:lnTo>
                    <a:pt x="17" y="143"/>
                  </a:lnTo>
                  <a:lnTo>
                    <a:pt x="20" y="131"/>
                  </a:lnTo>
                  <a:lnTo>
                    <a:pt x="24" y="120"/>
                  </a:lnTo>
                  <a:lnTo>
                    <a:pt x="30" y="110"/>
                  </a:lnTo>
                  <a:lnTo>
                    <a:pt x="38" y="103"/>
                  </a:lnTo>
                  <a:lnTo>
                    <a:pt x="51" y="83"/>
                  </a:lnTo>
                  <a:lnTo>
                    <a:pt x="68" y="68"/>
                  </a:lnTo>
                  <a:lnTo>
                    <a:pt x="83" y="51"/>
                  </a:lnTo>
                  <a:lnTo>
                    <a:pt x="102" y="38"/>
                  </a:lnTo>
                  <a:lnTo>
                    <a:pt x="110" y="30"/>
                  </a:lnTo>
                  <a:lnTo>
                    <a:pt x="119" y="24"/>
                  </a:lnTo>
                  <a:lnTo>
                    <a:pt x="131" y="21"/>
                  </a:lnTo>
                  <a:lnTo>
                    <a:pt x="142" y="17"/>
                  </a:lnTo>
                  <a:lnTo>
                    <a:pt x="152" y="11"/>
                  </a:lnTo>
                  <a:lnTo>
                    <a:pt x="161" y="7"/>
                  </a:lnTo>
                  <a:lnTo>
                    <a:pt x="173" y="4"/>
                  </a:lnTo>
                  <a:lnTo>
                    <a:pt x="184" y="4"/>
                  </a:lnTo>
                  <a:lnTo>
                    <a:pt x="196" y="0"/>
                  </a:lnTo>
                  <a:lnTo>
                    <a:pt x="209" y="0"/>
                  </a:lnTo>
                  <a:lnTo>
                    <a:pt x="220" y="0"/>
                  </a:lnTo>
                  <a:lnTo>
                    <a:pt x="234" y="0"/>
                  </a:lnTo>
                  <a:lnTo>
                    <a:pt x="234" y="23"/>
                  </a:lnTo>
                  <a:lnTo>
                    <a:pt x="222" y="23"/>
                  </a:lnTo>
                  <a:lnTo>
                    <a:pt x="211" y="23"/>
                  </a:lnTo>
                  <a:lnTo>
                    <a:pt x="199" y="23"/>
                  </a:lnTo>
                  <a:lnTo>
                    <a:pt x="188" y="26"/>
                  </a:lnTo>
                  <a:lnTo>
                    <a:pt x="167" y="30"/>
                  </a:lnTo>
                  <a:lnTo>
                    <a:pt x="150" y="38"/>
                  </a:lnTo>
                  <a:lnTo>
                    <a:pt x="131" y="45"/>
                  </a:lnTo>
                  <a:lnTo>
                    <a:pt x="114" y="57"/>
                  </a:lnTo>
                  <a:lnTo>
                    <a:pt x="97" y="68"/>
                  </a:lnTo>
                  <a:lnTo>
                    <a:pt x="83" y="83"/>
                  </a:lnTo>
                  <a:lnTo>
                    <a:pt x="68" y="97"/>
                  </a:lnTo>
                  <a:lnTo>
                    <a:pt x="57" y="114"/>
                  </a:lnTo>
                  <a:lnTo>
                    <a:pt x="45" y="131"/>
                  </a:lnTo>
                  <a:lnTo>
                    <a:pt x="38" y="150"/>
                  </a:lnTo>
                  <a:lnTo>
                    <a:pt x="30" y="167"/>
                  </a:lnTo>
                  <a:lnTo>
                    <a:pt x="26" y="188"/>
                  </a:lnTo>
                  <a:lnTo>
                    <a:pt x="22" y="200"/>
                  </a:lnTo>
                  <a:lnTo>
                    <a:pt x="22" y="211"/>
                  </a:lnTo>
                  <a:lnTo>
                    <a:pt x="22" y="223"/>
                  </a:lnTo>
                  <a:lnTo>
                    <a:pt x="22" y="234"/>
                  </a:lnTo>
                  <a:lnTo>
                    <a:pt x="22" y="253"/>
                  </a:lnTo>
                  <a:lnTo>
                    <a:pt x="26" y="274"/>
                  </a:lnTo>
                  <a:lnTo>
                    <a:pt x="30" y="293"/>
                  </a:lnTo>
                  <a:lnTo>
                    <a:pt x="38" y="314"/>
                  </a:lnTo>
                  <a:lnTo>
                    <a:pt x="45" y="331"/>
                  </a:lnTo>
                  <a:lnTo>
                    <a:pt x="57" y="348"/>
                  </a:lnTo>
                  <a:lnTo>
                    <a:pt x="68" y="365"/>
                  </a:lnTo>
                  <a:lnTo>
                    <a:pt x="83" y="383"/>
                  </a:lnTo>
                  <a:lnTo>
                    <a:pt x="97" y="394"/>
                  </a:lnTo>
                  <a:lnTo>
                    <a:pt x="114" y="407"/>
                  </a:lnTo>
                  <a:lnTo>
                    <a:pt x="131" y="417"/>
                  </a:lnTo>
                  <a:lnTo>
                    <a:pt x="150" y="428"/>
                  </a:lnTo>
                  <a:lnTo>
                    <a:pt x="167" y="434"/>
                  </a:lnTo>
                  <a:lnTo>
                    <a:pt x="188" y="440"/>
                  </a:lnTo>
                  <a:lnTo>
                    <a:pt x="199" y="442"/>
                  </a:lnTo>
                  <a:lnTo>
                    <a:pt x="211" y="443"/>
                  </a:lnTo>
                  <a:lnTo>
                    <a:pt x="222" y="443"/>
                  </a:lnTo>
                  <a:lnTo>
                    <a:pt x="234" y="445"/>
                  </a:lnTo>
                  <a:close/>
                </a:path>
              </a:pathLst>
            </a:custGeom>
            <a:solidFill>
              <a:srgbClr val="000000"/>
            </a:solidFill>
            <a:ln w="9525">
              <a:noFill/>
              <a:round/>
              <a:headEnd/>
              <a:tailEnd/>
            </a:ln>
          </p:spPr>
          <p:txBody>
            <a:bodyPr/>
            <a:lstStyle/>
            <a:p>
              <a:endParaRPr lang="en-US" dirty="0">
                <a:latin typeface="+mj-lt"/>
              </a:endParaRPr>
            </a:p>
          </p:txBody>
        </p:sp>
        <p:sp>
          <p:nvSpPr>
            <p:cNvPr id="73811" name="Freeform 83"/>
            <p:cNvSpPr>
              <a:spLocks/>
            </p:cNvSpPr>
            <p:nvPr/>
          </p:nvSpPr>
          <p:spPr bwMode="auto">
            <a:xfrm>
              <a:off x="4678363" y="3155950"/>
              <a:ext cx="371475" cy="742950"/>
            </a:xfrm>
            <a:custGeom>
              <a:avLst/>
              <a:gdLst>
                <a:gd name="T0" fmla="*/ 0 w 234"/>
                <a:gd name="T1" fmla="*/ 0 h 468"/>
                <a:gd name="T2" fmla="*/ 2147483647 w 234"/>
                <a:gd name="T3" fmla="*/ 0 h 468"/>
                <a:gd name="T4" fmla="*/ 2147483647 w 234"/>
                <a:gd name="T5" fmla="*/ 0 h 468"/>
                <a:gd name="T6" fmla="*/ 2147483647 w 234"/>
                <a:gd name="T7" fmla="*/ 2147483647 h 468"/>
                <a:gd name="T8" fmla="*/ 2147483647 w 234"/>
                <a:gd name="T9" fmla="*/ 2147483647 h 468"/>
                <a:gd name="T10" fmla="*/ 2147483647 w 234"/>
                <a:gd name="T11" fmla="*/ 2147483647 h 468"/>
                <a:gd name="T12" fmla="*/ 2147483647 w 234"/>
                <a:gd name="T13" fmla="*/ 2147483647 h 468"/>
                <a:gd name="T14" fmla="*/ 2147483647 w 234"/>
                <a:gd name="T15" fmla="*/ 2147483647 h 468"/>
                <a:gd name="T16" fmla="*/ 2147483647 w 234"/>
                <a:gd name="T17" fmla="*/ 2147483647 h 468"/>
                <a:gd name="T18" fmla="*/ 2147483647 w 234"/>
                <a:gd name="T19" fmla="*/ 2147483647 h 468"/>
                <a:gd name="T20" fmla="*/ 2147483647 w 234"/>
                <a:gd name="T21" fmla="*/ 2147483647 h 468"/>
                <a:gd name="T22" fmla="*/ 2147483647 w 234"/>
                <a:gd name="T23" fmla="*/ 2147483647 h 468"/>
                <a:gd name="T24" fmla="*/ 2147483647 w 234"/>
                <a:gd name="T25" fmla="*/ 2147483647 h 468"/>
                <a:gd name="T26" fmla="*/ 2147483647 w 234"/>
                <a:gd name="T27" fmla="*/ 2147483647 h 468"/>
                <a:gd name="T28" fmla="*/ 2147483647 w 234"/>
                <a:gd name="T29" fmla="*/ 2147483647 h 468"/>
                <a:gd name="T30" fmla="*/ 2147483647 w 234"/>
                <a:gd name="T31" fmla="*/ 2147483647 h 468"/>
                <a:gd name="T32" fmla="*/ 2147483647 w 234"/>
                <a:gd name="T33" fmla="*/ 2147483647 h 468"/>
                <a:gd name="T34" fmla="*/ 2147483647 w 234"/>
                <a:gd name="T35" fmla="*/ 2147483647 h 468"/>
                <a:gd name="T36" fmla="*/ 2147483647 w 234"/>
                <a:gd name="T37" fmla="*/ 2147483647 h 468"/>
                <a:gd name="T38" fmla="*/ 2147483647 w 234"/>
                <a:gd name="T39" fmla="*/ 2147483647 h 468"/>
                <a:gd name="T40" fmla="*/ 2147483647 w 234"/>
                <a:gd name="T41" fmla="*/ 2147483647 h 468"/>
                <a:gd name="T42" fmla="*/ 2147483647 w 234"/>
                <a:gd name="T43" fmla="*/ 2147483647 h 468"/>
                <a:gd name="T44" fmla="*/ 2147483647 w 234"/>
                <a:gd name="T45" fmla="*/ 2147483647 h 468"/>
                <a:gd name="T46" fmla="*/ 2147483647 w 234"/>
                <a:gd name="T47" fmla="*/ 2147483647 h 468"/>
                <a:gd name="T48" fmla="*/ 2147483647 w 234"/>
                <a:gd name="T49" fmla="*/ 2147483647 h 468"/>
                <a:gd name="T50" fmla="*/ 2147483647 w 234"/>
                <a:gd name="T51" fmla="*/ 2147483647 h 468"/>
                <a:gd name="T52" fmla="*/ 0 w 234"/>
                <a:gd name="T53" fmla="*/ 2147483647 h 468"/>
                <a:gd name="T54" fmla="*/ 2147483647 w 234"/>
                <a:gd name="T55" fmla="*/ 2147483647 h 468"/>
                <a:gd name="T56" fmla="*/ 2147483647 w 234"/>
                <a:gd name="T57" fmla="*/ 2147483647 h 468"/>
                <a:gd name="T58" fmla="*/ 2147483647 w 234"/>
                <a:gd name="T59" fmla="*/ 2147483647 h 468"/>
                <a:gd name="T60" fmla="*/ 2147483647 w 234"/>
                <a:gd name="T61" fmla="*/ 2147483647 h 468"/>
                <a:gd name="T62" fmla="*/ 2147483647 w 234"/>
                <a:gd name="T63" fmla="*/ 2147483647 h 468"/>
                <a:gd name="T64" fmla="*/ 2147483647 w 234"/>
                <a:gd name="T65" fmla="*/ 2147483647 h 468"/>
                <a:gd name="T66" fmla="*/ 2147483647 w 234"/>
                <a:gd name="T67" fmla="*/ 2147483647 h 468"/>
                <a:gd name="T68" fmla="*/ 2147483647 w 234"/>
                <a:gd name="T69" fmla="*/ 2147483647 h 468"/>
                <a:gd name="T70" fmla="*/ 2147483647 w 234"/>
                <a:gd name="T71" fmla="*/ 2147483647 h 468"/>
                <a:gd name="T72" fmla="*/ 2147483647 w 234"/>
                <a:gd name="T73" fmla="*/ 2147483647 h 468"/>
                <a:gd name="T74" fmla="*/ 2147483647 w 234"/>
                <a:gd name="T75" fmla="*/ 2147483647 h 468"/>
                <a:gd name="T76" fmla="*/ 2147483647 w 234"/>
                <a:gd name="T77" fmla="*/ 2147483647 h 468"/>
                <a:gd name="T78" fmla="*/ 2147483647 w 234"/>
                <a:gd name="T79" fmla="*/ 2147483647 h 468"/>
                <a:gd name="T80" fmla="*/ 2147483647 w 234"/>
                <a:gd name="T81" fmla="*/ 2147483647 h 468"/>
                <a:gd name="T82" fmla="*/ 2147483647 w 234"/>
                <a:gd name="T83" fmla="*/ 2147483647 h 468"/>
                <a:gd name="T84" fmla="*/ 2147483647 w 234"/>
                <a:gd name="T85" fmla="*/ 2147483647 h 468"/>
                <a:gd name="T86" fmla="*/ 2147483647 w 234"/>
                <a:gd name="T87" fmla="*/ 2147483647 h 468"/>
                <a:gd name="T88" fmla="*/ 2147483647 w 234"/>
                <a:gd name="T89" fmla="*/ 2147483647 h 468"/>
                <a:gd name="T90" fmla="*/ 0 w 234"/>
                <a:gd name="T91" fmla="*/ 2147483647 h 468"/>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4"/>
                <a:gd name="T139" fmla="*/ 0 h 468"/>
                <a:gd name="T140" fmla="*/ 234 w 234"/>
                <a:gd name="T141" fmla="*/ 468 h 468"/>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4" h="468">
                  <a:moveTo>
                    <a:pt x="0" y="23"/>
                  </a:moveTo>
                  <a:lnTo>
                    <a:pt x="0" y="0"/>
                  </a:lnTo>
                  <a:lnTo>
                    <a:pt x="2" y="0"/>
                  </a:lnTo>
                  <a:lnTo>
                    <a:pt x="13" y="0"/>
                  </a:lnTo>
                  <a:lnTo>
                    <a:pt x="24" y="0"/>
                  </a:lnTo>
                  <a:lnTo>
                    <a:pt x="36" y="0"/>
                  </a:lnTo>
                  <a:lnTo>
                    <a:pt x="47" y="4"/>
                  </a:lnTo>
                  <a:lnTo>
                    <a:pt x="57" y="4"/>
                  </a:lnTo>
                  <a:lnTo>
                    <a:pt x="68" y="7"/>
                  </a:lnTo>
                  <a:lnTo>
                    <a:pt x="80" y="11"/>
                  </a:lnTo>
                  <a:lnTo>
                    <a:pt x="91" y="17"/>
                  </a:lnTo>
                  <a:lnTo>
                    <a:pt x="110" y="24"/>
                  </a:lnTo>
                  <a:lnTo>
                    <a:pt x="131" y="38"/>
                  </a:lnTo>
                  <a:lnTo>
                    <a:pt x="148" y="51"/>
                  </a:lnTo>
                  <a:lnTo>
                    <a:pt x="167" y="68"/>
                  </a:lnTo>
                  <a:lnTo>
                    <a:pt x="179" y="83"/>
                  </a:lnTo>
                  <a:lnTo>
                    <a:pt x="194" y="103"/>
                  </a:lnTo>
                  <a:lnTo>
                    <a:pt x="198" y="110"/>
                  </a:lnTo>
                  <a:lnTo>
                    <a:pt x="205" y="120"/>
                  </a:lnTo>
                  <a:lnTo>
                    <a:pt x="211" y="131"/>
                  </a:lnTo>
                  <a:lnTo>
                    <a:pt x="215" y="143"/>
                  </a:lnTo>
                  <a:lnTo>
                    <a:pt x="217" y="152"/>
                  </a:lnTo>
                  <a:lnTo>
                    <a:pt x="222" y="162"/>
                  </a:lnTo>
                  <a:lnTo>
                    <a:pt x="224" y="173"/>
                  </a:lnTo>
                  <a:lnTo>
                    <a:pt x="230" y="184"/>
                  </a:lnTo>
                  <a:lnTo>
                    <a:pt x="232" y="196"/>
                  </a:lnTo>
                  <a:lnTo>
                    <a:pt x="232" y="209"/>
                  </a:lnTo>
                  <a:lnTo>
                    <a:pt x="232" y="221"/>
                  </a:lnTo>
                  <a:lnTo>
                    <a:pt x="234" y="234"/>
                  </a:lnTo>
                  <a:lnTo>
                    <a:pt x="232" y="245"/>
                  </a:lnTo>
                  <a:lnTo>
                    <a:pt x="232" y="257"/>
                  </a:lnTo>
                  <a:lnTo>
                    <a:pt x="232" y="268"/>
                  </a:lnTo>
                  <a:lnTo>
                    <a:pt x="230" y="280"/>
                  </a:lnTo>
                  <a:lnTo>
                    <a:pt x="224" y="289"/>
                  </a:lnTo>
                  <a:lnTo>
                    <a:pt x="222" y="301"/>
                  </a:lnTo>
                  <a:lnTo>
                    <a:pt x="217" y="312"/>
                  </a:lnTo>
                  <a:lnTo>
                    <a:pt x="215" y="323"/>
                  </a:lnTo>
                  <a:lnTo>
                    <a:pt x="205" y="343"/>
                  </a:lnTo>
                  <a:lnTo>
                    <a:pt x="194" y="363"/>
                  </a:lnTo>
                  <a:lnTo>
                    <a:pt x="179" y="381"/>
                  </a:lnTo>
                  <a:lnTo>
                    <a:pt x="167" y="400"/>
                  </a:lnTo>
                  <a:lnTo>
                    <a:pt x="148" y="413"/>
                  </a:lnTo>
                  <a:lnTo>
                    <a:pt x="131" y="426"/>
                  </a:lnTo>
                  <a:lnTo>
                    <a:pt x="110" y="438"/>
                  </a:lnTo>
                  <a:lnTo>
                    <a:pt x="91" y="449"/>
                  </a:lnTo>
                  <a:lnTo>
                    <a:pt x="80" y="451"/>
                  </a:lnTo>
                  <a:lnTo>
                    <a:pt x="68" y="455"/>
                  </a:lnTo>
                  <a:lnTo>
                    <a:pt x="57" y="459"/>
                  </a:lnTo>
                  <a:lnTo>
                    <a:pt x="47" y="463"/>
                  </a:lnTo>
                  <a:lnTo>
                    <a:pt x="36" y="464"/>
                  </a:lnTo>
                  <a:lnTo>
                    <a:pt x="24" y="466"/>
                  </a:lnTo>
                  <a:lnTo>
                    <a:pt x="13" y="466"/>
                  </a:lnTo>
                  <a:lnTo>
                    <a:pt x="2" y="468"/>
                  </a:lnTo>
                  <a:lnTo>
                    <a:pt x="0" y="468"/>
                  </a:lnTo>
                  <a:lnTo>
                    <a:pt x="0" y="445"/>
                  </a:lnTo>
                  <a:lnTo>
                    <a:pt x="2" y="445"/>
                  </a:lnTo>
                  <a:lnTo>
                    <a:pt x="21" y="443"/>
                  </a:lnTo>
                  <a:lnTo>
                    <a:pt x="42" y="440"/>
                  </a:lnTo>
                  <a:lnTo>
                    <a:pt x="61" y="434"/>
                  </a:lnTo>
                  <a:lnTo>
                    <a:pt x="82" y="428"/>
                  </a:lnTo>
                  <a:lnTo>
                    <a:pt x="99" y="417"/>
                  </a:lnTo>
                  <a:lnTo>
                    <a:pt x="118" y="407"/>
                  </a:lnTo>
                  <a:lnTo>
                    <a:pt x="133" y="394"/>
                  </a:lnTo>
                  <a:lnTo>
                    <a:pt x="150" y="383"/>
                  </a:lnTo>
                  <a:lnTo>
                    <a:pt x="161" y="365"/>
                  </a:lnTo>
                  <a:lnTo>
                    <a:pt x="175" y="350"/>
                  </a:lnTo>
                  <a:lnTo>
                    <a:pt x="184" y="331"/>
                  </a:lnTo>
                  <a:lnTo>
                    <a:pt x="196" y="314"/>
                  </a:lnTo>
                  <a:lnTo>
                    <a:pt x="201" y="293"/>
                  </a:lnTo>
                  <a:lnTo>
                    <a:pt x="205" y="274"/>
                  </a:lnTo>
                  <a:lnTo>
                    <a:pt x="211" y="253"/>
                  </a:lnTo>
                  <a:lnTo>
                    <a:pt x="213" y="234"/>
                  </a:lnTo>
                  <a:lnTo>
                    <a:pt x="211" y="223"/>
                  </a:lnTo>
                  <a:lnTo>
                    <a:pt x="211" y="211"/>
                  </a:lnTo>
                  <a:lnTo>
                    <a:pt x="207" y="200"/>
                  </a:lnTo>
                  <a:lnTo>
                    <a:pt x="205" y="188"/>
                  </a:lnTo>
                  <a:lnTo>
                    <a:pt x="201" y="167"/>
                  </a:lnTo>
                  <a:lnTo>
                    <a:pt x="196" y="150"/>
                  </a:lnTo>
                  <a:lnTo>
                    <a:pt x="184" y="131"/>
                  </a:lnTo>
                  <a:lnTo>
                    <a:pt x="175" y="114"/>
                  </a:lnTo>
                  <a:lnTo>
                    <a:pt x="161" y="97"/>
                  </a:lnTo>
                  <a:lnTo>
                    <a:pt x="150" y="83"/>
                  </a:lnTo>
                  <a:lnTo>
                    <a:pt x="133" y="66"/>
                  </a:lnTo>
                  <a:lnTo>
                    <a:pt x="118" y="55"/>
                  </a:lnTo>
                  <a:lnTo>
                    <a:pt x="99" y="44"/>
                  </a:lnTo>
                  <a:lnTo>
                    <a:pt x="82" y="36"/>
                  </a:lnTo>
                  <a:lnTo>
                    <a:pt x="61" y="28"/>
                  </a:lnTo>
                  <a:lnTo>
                    <a:pt x="42" y="24"/>
                  </a:lnTo>
                  <a:lnTo>
                    <a:pt x="21" y="21"/>
                  </a:lnTo>
                  <a:lnTo>
                    <a:pt x="2" y="21"/>
                  </a:lnTo>
                  <a:lnTo>
                    <a:pt x="0" y="21"/>
                  </a:lnTo>
                  <a:lnTo>
                    <a:pt x="0" y="23"/>
                  </a:lnTo>
                  <a:close/>
                </a:path>
              </a:pathLst>
            </a:custGeom>
            <a:solidFill>
              <a:srgbClr val="000000"/>
            </a:solidFill>
            <a:ln w="9525">
              <a:noFill/>
              <a:round/>
              <a:headEnd/>
              <a:tailEnd/>
            </a:ln>
          </p:spPr>
          <p:txBody>
            <a:bodyPr/>
            <a:lstStyle/>
            <a:p>
              <a:endParaRPr lang="en-US" dirty="0">
                <a:latin typeface="+mj-lt"/>
              </a:endParaRPr>
            </a:p>
          </p:txBody>
        </p:sp>
        <p:sp>
          <p:nvSpPr>
            <p:cNvPr id="73812" name="Freeform 84"/>
            <p:cNvSpPr>
              <a:spLocks/>
            </p:cNvSpPr>
            <p:nvPr/>
          </p:nvSpPr>
          <p:spPr bwMode="auto">
            <a:xfrm>
              <a:off x="4348163" y="3170238"/>
              <a:ext cx="461962" cy="577850"/>
            </a:xfrm>
            <a:custGeom>
              <a:avLst/>
              <a:gdLst>
                <a:gd name="T0" fmla="*/ 2147483647 w 291"/>
                <a:gd name="T1" fmla="*/ 0 h 364"/>
                <a:gd name="T2" fmla="*/ 0 w 291"/>
                <a:gd name="T3" fmla="*/ 2147483647 h 364"/>
                <a:gd name="T4" fmla="*/ 2147483647 w 291"/>
                <a:gd name="T5" fmla="*/ 2147483647 h 364"/>
                <a:gd name="T6" fmla="*/ 2147483647 w 291"/>
                <a:gd name="T7" fmla="*/ 2147483647 h 364"/>
                <a:gd name="T8" fmla="*/ 2147483647 w 291"/>
                <a:gd name="T9" fmla="*/ 0 h 364"/>
                <a:gd name="T10" fmla="*/ 2147483647 w 291"/>
                <a:gd name="T11" fmla="*/ 0 h 364"/>
                <a:gd name="T12" fmla="*/ 0 60000 65536"/>
                <a:gd name="T13" fmla="*/ 0 60000 65536"/>
                <a:gd name="T14" fmla="*/ 0 60000 65536"/>
                <a:gd name="T15" fmla="*/ 0 60000 65536"/>
                <a:gd name="T16" fmla="*/ 0 60000 65536"/>
                <a:gd name="T17" fmla="*/ 0 60000 65536"/>
                <a:gd name="T18" fmla="*/ 0 w 291"/>
                <a:gd name="T19" fmla="*/ 0 h 364"/>
                <a:gd name="T20" fmla="*/ 291 w 291"/>
                <a:gd name="T21" fmla="*/ 364 h 364"/>
              </a:gdLst>
              <a:ahLst/>
              <a:cxnLst>
                <a:cxn ang="T12">
                  <a:pos x="T0" y="T1"/>
                </a:cxn>
                <a:cxn ang="T13">
                  <a:pos x="T2" y="T3"/>
                </a:cxn>
                <a:cxn ang="T14">
                  <a:pos x="T4" y="T5"/>
                </a:cxn>
                <a:cxn ang="T15">
                  <a:pos x="T6" y="T7"/>
                </a:cxn>
                <a:cxn ang="T16">
                  <a:pos x="T8" y="T9"/>
                </a:cxn>
                <a:cxn ang="T17">
                  <a:pos x="T10" y="T11"/>
                </a:cxn>
              </a:cxnLst>
              <a:rect l="T18" t="T19" r="T20" b="T21"/>
              <a:pathLst>
                <a:path w="291" h="364">
                  <a:moveTo>
                    <a:pt x="251" y="0"/>
                  </a:moveTo>
                  <a:lnTo>
                    <a:pt x="0" y="332"/>
                  </a:lnTo>
                  <a:lnTo>
                    <a:pt x="31" y="364"/>
                  </a:lnTo>
                  <a:lnTo>
                    <a:pt x="291" y="15"/>
                  </a:lnTo>
                  <a:lnTo>
                    <a:pt x="251" y="0"/>
                  </a:lnTo>
                  <a:close/>
                </a:path>
              </a:pathLst>
            </a:custGeom>
            <a:solidFill>
              <a:srgbClr val="000000"/>
            </a:solidFill>
            <a:ln w="9525">
              <a:noFill/>
              <a:round/>
              <a:headEnd/>
              <a:tailEnd/>
            </a:ln>
          </p:spPr>
          <p:txBody>
            <a:bodyPr/>
            <a:lstStyle/>
            <a:p>
              <a:endParaRPr lang="en-US" dirty="0">
                <a:latin typeface="+mj-lt"/>
              </a:endParaRPr>
            </a:p>
          </p:txBody>
        </p:sp>
        <p:sp>
          <p:nvSpPr>
            <p:cNvPr id="73813" name="Freeform 85"/>
            <p:cNvSpPr>
              <a:spLocks/>
            </p:cNvSpPr>
            <p:nvPr/>
          </p:nvSpPr>
          <p:spPr bwMode="auto">
            <a:xfrm>
              <a:off x="4524375" y="3270250"/>
              <a:ext cx="452438" cy="617538"/>
            </a:xfrm>
            <a:custGeom>
              <a:avLst/>
              <a:gdLst>
                <a:gd name="T0" fmla="*/ 2147483647 w 285"/>
                <a:gd name="T1" fmla="*/ 0 h 389"/>
                <a:gd name="T2" fmla="*/ 0 w 285"/>
                <a:gd name="T3" fmla="*/ 2147483647 h 389"/>
                <a:gd name="T4" fmla="*/ 2147483647 w 285"/>
                <a:gd name="T5" fmla="*/ 2147483647 h 389"/>
                <a:gd name="T6" fmla="*/ 2147483647 w 285"/>
                <a:gd name="T7" fmla="*/ 2147483647 h 389"/>
                <a:gd name="T8" fmla="*/ 2147483647 w 285"/>
                <a:gd name="T9" fmla="*/ 0 h 389"/>
                <a:gd name="T10" fmla="*/ 2147483647 w 285"/>
                <a:gd name="T11" fmla="*/ 0 h 389"/>
                <a:gd name="T12" fmla="*/ 0 60000 65536"/>
                <a:gd name="T13" fmla="*/ 0 60000 65536"/>
                <a:gd name="T14" fmla="*/ 0 60000 65536"/>
                <a:gd name="T15" fmla="*/ 0 60000 65536"/>
                <a:gd name="T16" fmla="*/ 0 60000 65536"/>
                <a:gd name="T17" fmla="*/ 0 60000 65536"/>
                <a:gd name="T18" fmla="*/ 0 w 285"/>
                <a:gd name="T19" fmla="*/ 0 h 389"/>
                <a:gd name="T20" fmla="*/ 285 w 285"/>
                <a:gd name="T21" fmla="*/ 389 h 389"/>
              </a:gdLst>
              <a:ahLst/>
              <a:cxnLst>
                <a:cxn ang="T12">
                  <a:pos x="T0" y="T1"/>
                </a:cxn>
                <a:cxn ang="T13">
                  <a:pos x="T2" y="T3"/>
                </a:cxn>
                <a:cxn ang="T14">
                  <a:pos x="T4" y="T5"/>
                </a:cxn>
                <a:cxn ang="T15">
                  <a:pos x="T6" y="T7"/>
                </a:cxn>
                <a:cxn ang="T16">
                  <a:pos x="T8" y="T9"/>
                </a:cxn>
                <a:cxn ang="T17">
                  <a:pos x="T10" y="T11"/>
                </a:cxn>
              </a:cxnLst>
              <a:rect l="T18" t="T19" r="T20" b="T21"/>
              <a:pathLst>
                <a:path w="285" h="389">
                  <a:moveTo>
                    <a:pt x="249" y="0"/>
                  </a:moveTo>
                  <a:lnTo>
                    <a:pt x="0" y="371"/>
                  </a:lnTo>
                  <a:lnTo>
                    <a:pt x="30" y="389"/>
                  </a:lnTo>
                  <a:lnTo>
                    <a:pt x="285" y="27"/>
                  </a:lnTo>
                  <a:lnTo>
                    <a:pt x="249" y="0"/>
                  </a:lnTo>
                  <a:close/>
                </a:path>
              </a:pathLst>
            </a:custGeom>
            <a:solidFill>
              <a:srgbClr val="000000"/>
            </a:solidFill>
            <a:ln w="9525">
              <a:noFill/>
              <a:round/>
              <a:headEnd/>
              <a:tailEnd/>
            </a:ln>
          </p:spPr>
          <p:txBody>
            <a:bodyPr/>
            <a:lstStyle/>
            <a:p>
              <a:endParaRPr lang="en-US" dirty="0">
                <a:latin typeface="+mj-lt"/>
              </a:endParaRPr>
            </a:p>
          </p:txBody>
        </p:sp>
        <p:sp>
          <p:nvSpPr>
            <p:cNvPr id="73814" name="Text Box 86"/>
            <p:cNvSpPr txBox="1">
              <a:spLocks noChangeArrowheads="1"/>
            </p:cNvSpPr>
            <p:nvPr/>
          </p:nvSpPr>
          <p:spPr bwMode="auto">
            <a:xfrm rot="21069829">
              <a:off x="3933825" y="2382838"/>
              <a:ext cx="1914525" cy="519112"/>
            </a:xfrm>
            <a:prstGeom prst="rect">
              <a:avLst/>
            </a:prstGeom>
            <a:noFill/>
            <a:ln w="38100">
              <a:noFill/>
              <a:miter lim="800000"/>
              <a:headEnd/>
              <a:tailEnd/>
            </a:ln>
          </p:spPr>
          <p:txBody>
            <a:bodyPr>
              <a:spAutoFit/>
            </a:bodyPr>
            <a:lstStyle/>
            <a:p>
              <a:pPr algn="ctr" eaLnBrk="0" hangingPunct="0">
                <a:spcBef>
                  <a:spcPct val="50000"/>
                </a:spcBef>
              </a:pPr>
              <a:r>
                <a:rPr lang="en-US" sz="2800" dirty="0">
                  <a:latin typeface="+mj-lt"/>
                </a:rPr>
                <a:t>CLOSED</a:t>
              </a:r>
            </a:p>
          </p:txBody>
        </p:sp>
        <p:sp>
          <p:nvSpPr>
            <p:cNvPr id="73815" name="Oval 87"/>
            <p:cNvSpPr>
              <a:spLocks noChangeArrowheads="1"/>
            </p:cNvSpPr>
            <p:nvPr/>
          </p:nvSpPr>
          <p:spPr bwMode="auto">
            <a:xfrm>
              <a:off x="3829050" y="3854450"/>
              <a:ext cx="295275" cy="300038"/>
            </a:xfrm>
            <a:prstGeom prst="ellipse">
              <a:avLst/>
            </a:prstGeom>
            <a:solidFill>
              <a:srgbClr val="FFCC99"/>
            </a:solidFill>
            <a:ln w="50800" algn="ctr">
              <a:solidFill>
                <a:schemeClr val="tx1"/>
              </a:solidFill>
              <a:round/>
              <a:headEnd/>
              <a:tailEnd/>
            </a:ln>
          </p:spPr>
          <p:txBody>
            <a:bodyPr wrap="none" tIns="91440" bIns="91440" anchor="ctr"/>
            <a:lstStyle/>
            <a:p>
              <a:endParaRPr lang="en-US" dirty="0">
                <a:latin typeface="+mj-lt"/>
              </a:endParaRPr>
            </a:p>
          </p:txBody>
        </p:sp>
        <p:sp>
          <p:nvSpPr>
            <p:cNvPr id="73816" name="Freeform 88"/>
            <p:cNvSpPr>
              <a:spLocks/>
            </p:cNvSpPr>
            <p:nvPr/>
          </p:nvSpPr>
          <p:spPr bwMode="auto">
            <a:xfrm rot="2927466">
              <a:off x="3808413" y="3683000"/>
              <a:ext cx="215900" cy="238125"/>
            </a:xfrm>
            <a:custGeom>
              <a:avLst/>
              <a:gdLst>
                <a:gd name="T0" fmla="*/ 2147483647 w 34"/>
                <a:gd name="T1" fmla="*/ 0 h 38"/>
                <a:gd name="T2" fmla="*/ 2147483647 w 34"/>
                <a:gd name="T3" fmla="*/ 0 h 38"/>
                <a:gd name="T4" fmla="*/ 2147483647 w 34"/>
                <a:gd name="T5" fmla="*/ 2147483647 h 38"/>
                <a:gd name="T6" fmla="*/ 2147483647 w 34"/>
                <a:gd name="T7" fmla="*/ 2147483647 h 38"/>
                <a:gd name="T8" fmla="*/ 2147483647 w 34"/>
                <a:gd name="T9" fmla="*/ 2147483647 h 38"/>
                <a:gd name="T10" fmla="*/ 2147483647 w 34"/>
                <a:gd name="T11" fmla="*/ 2147483647 h 38"/>
                <a:gd name="T12" fmla="*/ 0 w 34"/>
                <a:gd name="T13" fmla="*/ 2147483647 h 38"/>
                <a:gd name="T14" fmla="*/ 0 w 34"/>
                <a:gd name="T15" fmla="*/ 2147483647 h 38"/>
                <a:gd name="T16" fmla="*/ 2147483647 w 34"/>
                <a:gd name="T17" fmla="*/ 2147483647 h 38"/>
                <a:gd name="T18" fmla="*/ 2147483647 w 34"/>
                <a:gd name="T19" fmla="*/ 2147483647 h 38"/>
                <a:gd name="T20" fmla="*/ 2147483647 w 34"/>
                <a:gd name="T21" fmla="*/ 0 h 38"/>
                <a:gd name="T22" fmla="*/ 2147483647 w 34"/>
                <a:gd name="T23" fmla="*/ 0 h 3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4"/>
                <a:gd name="T37" fmla="*/ 0 h 38"/>
                <a:gd name="T38" fmla="*/ 34 w 34"/>
                <a:gd name="T39" fmla="*/ 38 h 3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4" h="38">
                  <a:moveTo>
                    <a:pt x="17" y="0"/>
                  </a:moveTo>
                  <a:lnTo>
                    <a:pt x="26" y="0"/>
                  </a:lnTo>
                  <a:lnTo>
                    <a:pt x="32" y="6"/>
                  </a:lnTo>
                  <a:lnTo>
                    <a:pt x="34" y="15"/>
                  </a:lnTo>
                  <a:lnTo>
                    <a:pt x="32" y="25"/>
                  </a:lnTo>
                  <a:lnTo>
                    <a:pt x="19" y="38"/>
                  </a:lnTo>
                  <a:lnTo>
                    <a:pt x="0" y="34"/>
                  </a:lnTo>
                  <a:lnTo>
                    <a:pt x="0" y="25"/>
                  </a:lnTo>
                  <a:lnTo>
                    <a:pt x="5" y="15"/>
                  </a:lnTo>
                  <a:lnTo>
                    <a:pt x="11" y="4"/>
                  </a:lnTo>
                  <a:lnTo>
                    <a:pt x="17" y="0"/>
                  </a:lnTo>
                  <a:close/>
                </a:path>
              </a:pathLst>
            </a:custGeom>
            <a:solidFill>
              <a:srgbClr val="FFE600"/>
            </a:solidFill>
            <a:ln w="9525">
              <a:noFill/>
              <a:round/>
              <a:headEnd/>
              <a:tailEnd/>
            </a:ln>
          </p:spPr>
          <p:txBody>
            <a:bodyPr/>
            <a:lstStyle/>
            <a:p>
              <a:endParaRPr lang="en-US" dirty="0">
                <a:latin typeface="+mj-lt"/>
              </a:endParaRPr>
            </a:p>
          </p:txBody>
        </p:sp>
        <p:sp>
          <p:nvSpPr>
            <p:cNvPr id="73817" name="Freeform 89"/>
            <p:cNvSpPr>
              <a:spLocks/>
            </p:cNvSpPr>
            <p:nvPr/>
          </p:nvSpPr>
          <p:spPr bwMode="auto">
            <a:xfrm rot="1301344">
              <a:off x="3860800" y="3798888"/>
              <a:ext cx="222250" cy="215900"/>
            </a:xfrm>
            <a:custGeom>
              <a:avLst/>
              <a:gdLst>
                <a:gd name="T0" fmla="*/ 0 w 45"/>
                <a:gd name="T1" fmla="*/ 2147483647 h 44"/>
                <a:gd name="T2" fmla="*/ 2147483647 w 45"/>
                <a:gd name="T3" fmla="*/ 2147483647 h 44"/>
                <a:gd name="T4" fmla="*/ 2147483647 w 45"/>
                <a:gd name="T5" fmla="*/ 2147483647 h 44"/>
                <a:gd name="T6" fmla="*/ 2147483647 w 45"/>
                <a:gd name="T7" fmla="*/ 0 h 44"/>
                <a:gd name="T8" fmla="*/ 2147483647 w 45"/>
                <a:gd name="T9" fmla="*/ 2147483647 h 44"/>
                <a:gd name="T10" fmla="*/ 2147483647 w 45"/>
                <a:gd name="T11" fmla="*/ 2147483647 h 44"/>
                <a:gd name="T12" fmla="*/ 2147483647 w 45"/>
                <a:gd name="T13" fmla="*/ 2147483647 h 44"/>
                <a:gd name="T14" fmla="*/ 2147483647 w 45"/>
                <a:gd name="T15" fmla="*/ 2147483647 h 44"/>
                <a:gd name="T16" fmla="*/ 2147483647 w 45"/>
                <a:gd name="T17" fmla="*/ 2147483647 h 44"/>
                <a:gd name="T18" fmla="*/ 0 w 45"/>
                <a:gd name="T19" fmla="*/ 2147483647 h 44"/>
                <a:gd name="T20" fmla="*/ 0 w 45"/>
                <a:gd name="T21" fmla="*/ 2147483647 h 4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5"/>
                <a:gd name="T34" fmla="*/ 0 h 44"/>
                <a:gd name="T35" fmla="*/ 45 w 45"/>
                <a:gd name="T36" fmla="*/ 44 h 4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5" h="44">
                  <a:moveTo>
                    <a:pt x="0" y="35"/>
                  </a:moveTo>
                  <a:lnTo>
                    <a:pt x="1" y="21"/>
                  </a:lnTo>
                  <a:lnTo>
                    <a:pt x="17" y="8"/>
                  </a:lnTo>
                  <a:lnTo>
                    <a:pt x="30" y="0"/>
                  </a:lnTo>
                  <a:lnTo>
                    <a:pt x="41" y="8"/>
                  </a:lnTo>
                  <a:lnTo>
                    <a:pt x="45" y="19"/>
                  </a:lnTo>
                  <a:lnTo>
                    <a:pt x="26" y="21"/>
                  </a:lnTo>
                  <a:lnTo>
                    <a:pt x="15" y="33"/>
                  </a:lnTo>
                  <a:lnTo>
                    <a:pt x="7" y="44"/>
                  </a:lnTo>
                  <a:lnTo>
                    <a:pt x="0" y="35"/>
                  </a:lnTo>
                  <a:close/>
                </a:path>
              </a:pathLst>
            </a:custGeom>
            <a:solidFill>
              <a:srgbClr val="000000"/>
            </a:solidFill>
            <a:ln w="9525">
              <a:noFill/>
              <a:round/>
              <a:headEnd/>
              <a:tailEnd/>
            </a:ln>
          </p:spPr>
          <p:txBody>
            <a:bodyPr/>
            <a:lstStyle/>
            <a:p>
              <a:endParaRPr lang="en-US" dirty="0">
                <a:latin typeface="+mj-lt"/>
              </a:endParaRPr>
            </a:p>
          </p:txBody>
        </p:sp>
        <p:sp>
          <p:nvSpPr>
            <p:cNvPr id="73818" name="Freeform 90"/>
            <p:cNvSpPr>
              <a:spLocks/>
            </p:cNvSpPr>
            <p:nvPr/>
          </p:nvSpPr>
          <p:spPr bwMode="auto">
            <a:xfrm>
              <a:off x="3752850" y="3681413"/>
              <a:ext cx="342900" cy="290512"/>
            </a:xfrm>
            <a:custGeom>
              <a:avLst/>
              <a:gdLst>
                <a:gd name="T0" fmla="*/ 2147483647 w 216"/>
                <a:gd name="T1" fmla="*/ 2147483647 h 183"/>
                <a:gd name="T2" fmla="*/ 2147483647 w 216"/>
                <a:gd name="T3" fmla="*/ 2147483647 h 183"/>
                <a:gd name="T4" fmla="*/ 2147483647 w 216"/>
                <a:gd name="T5" fmla="*/ 2147483647 h 183"/>
                <a:gd name="T6" fmla="*/ 0 w 216"/>
                <a:gd name="T7" fmla="*/ 2147483647 h 183"/>
                <a:gd name="T8" fmla="*/ 2147483647 w 216"/>
                <a:gd name="T9" fmla="*/ 2147483647 h 183"/>
                <a:gd name="T10" fmla="*/ 2147483647 w 216"/>
                <a:gd name="T11" fmla="*/ 2147483647 h 183"/>
                <a:gd name="T12" fmla="*/ 2147483647 w 216"/>
                <a:gd name="T13" fmla="*/ 0 h 183"/>
                <a:gd name="T14" fmla="*/ 2147483647 w 216"/>
                <a:gd name="T15" fmla="*/ 2147483647 h 183"/>
                <a:gd name="T16" fmla="*/ 2147483647 w 216"/>
                <a:gd name="T17" fmla="*/ 2147483647 h 183"/>
                <a:gd name="T18" fmla="*/ 2147483647 w 216"/>
                <a:gd name="T19" fmla="*/ 2147483647 h 183"/>
                <a:gd name="T20" fmla="*/ 2147483647 w 216"/>
                <a:gd name="T21" fmla="*/ 2147483647 h 183"/>
                <a:gd name="T22" fmla="*/ 2147483647 w 216"/>
                <a:gd name="T23" fmla="*/ 2147483647 h 183"/>
                <a:gd name="T24" fmla="*/ 2147483647 w 216"/>
                <a:gd name="T25" fmla="*/ 2147483647 h 183"/>
                <a:gd name="T26" fmla="*/ 2147483647 w 216"/>
                <a:gd name="T27" fmla="*/ 2147483647 h 183"/>
                <a:gd name="T28" fmla="*/ 2147483647 w 216"/>
                <a:gd name="T29" fmla="*/ 2147483647 h 183"/>
                <a:gd name="T30" fmla="*/ 2147483647 w 216"/>
                <a:gd name="T31" fmla="*/ 2147483647 h 183"/>
                <a:gd name="T32" fmla="*/ 2147483647 w 216"/>
                <a:gd name="T33" fmla="*/ 2147483647 h 183"/>
                <a:gd name="T34" fmla="*/ 2147483647 w 216"/>
                <a:gd name="T35" fmla="*/ 2147483647 h 183"/>
                <a:gd name="T36" fmla="*/ 2147483647 w 216"/>
                <a:gd name="T37" fmla="*/ 2147483647 h 183"/>
                <a:gd name="T38" fmla="*/ 2147483647 w 216"/>
                <a:gd name="T39" fmla="*/ 2147483647 h 183"/>
                <a:gd name="T40" fmla="*/ 2147483647 w 216"/>
                <a:gd name="T41" fmla="*/ 2147483647 h 183"/>
                <a:gd name="T42" fmla="*/ 2147483647 w 216"/>
                <a:gd name="T43" fmla="*/ 2147483647 h 183"/>
                <a:gd name="T44" fmla="*/ 2147483647 w 216"/>
                <a:gd name="T45" fmla="*/ 2147483647 h 183"/>
                <a:gd name="T46" fmla="*/ 2147483647 w 216"/>
                <a:gd name="T47" fmla="*/ 2147483647 h 183"/>
                <a:gd name="T48" fmla="*/ 2147483647 w 216"/>
                <a:gd name="T49" fmla="*/ 2147483647 h 18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
                <a:gd name="T76" fmla="*/ 0 h 183"/>
                <a:gd name="T77" fmla="*/ 216 w 216"/>
                <a:gd name="T78" fmla="*/ 183 h 18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 h="183">
                  <a:moveTo>
                    <a:pt x="33" y="183"/>
                  </a:moveTo>
                  <a:lnTo>
                    <a:pt x="26" y="163"/>
                  </a:lnTo>
                  <a:lnTo>
                    <a:pt x="12" y="132"/>
                  </a:lnTo>
                  <a:lnTo>
                    <a:pt x="0" y="87"/>
                  </a:lnTo>
                  <a:lnTo>
                    <a:pt x="6" y="37"/>
                  </a:lnTo>
                  <a:lnTo>
                    <a:pt x="57" y="6"/>
                  </a:lnTo>
                  <a:lnTo>
                    <a:pt x="114" y="0"/>
                  </a:lnTo>
                  <a:lnTo>
                    <a:pt x="168" y="3"/>
                  </a:lnTo>
                  <a:lnTo>
                    <a:pt x="200" y="31"/>
                  </a:lnTo>
                  <a:lnTo>
                    <a:pt x="216" y="76"/>
                  </a:lnTo>
                  <a:lnTo>
                    <a:pt x="216" y="99"/>
                  </a:lnTo>
                  <a:lnTo>
                    <a:pt x="199" y="142"/>
                  </a:lnTo>
                  <a:lnTo>
                    <a:pt x="152" y="137"/>
                  </a:lnTo>
                  <a:lnTo>
                    <a:pt x="179" y="96"/>
                  </a:lnTo>
                  <a:lnTo>
                    <a:pt x="179" y="72"/>
                  </a:lnTo>
                  <a:lnTo>
                    <a:pt x="173" y="57"/>
                  </a:lnTo>
                  <a:lnTo>
                    <a:pt x="153" y="40"/>
                  </a:lnTo>
                  <a:lnTo>
                    <a:pt x="131" y="31"/>
                  </a:lnTo>
                  <a:lnTo>
                    <a:pt x="87" y="34"/>
                  </a:lnTo>
                  <a:lnTo>
                    <a:pt x="54" y="48"/>
                  </a:lnTo>
                  <a:lnTo>
                    <a:pt x="41" y="76"/>
                  </a:lnTo>
                  <a:lnTo>
                    <a:pt x="48" y="109"/>
                  </a:lnTo>
                  <a:lnTo>
                    <a:pt x="66" y="150"/>
                  </a:lnTo>
                  <a:lnTo>
                    <a:pt x="49" y="179"/>
                  </a:lnTo>
                  <a:lnTo>
                    <a:pt x="33" y="183"/>
                  </a:lnTo>
                  <a:close/>
                </a:path>
              </a:pathLst>
            </a:custGeom>
            <a:solidFill>
              <a:srgbClr val="000000"/>
            </a:solidFill>
            <a:ln w="9525">
              <a:noFill/>
              <a:round/>
              <a:headEnd/>
              <a:tailEnd/>
            </a:ln>
          </p:spPr>
          <p:txBody>
            <a:bodyPr/>
            <a:lstStyle/>
            <a:p>
              <a:endParaRPr lang="en-US" dirty="0">
                <a:latin typeface="+mj-lt"/>
              </a:endParaRPr>
            </a:p>
          </p:txBody>
        </p:sp>
        <p:sp>
          <p:nvSpPr>
            <p:cNvPr id="73819" name="Freeform 91"/>
            <p:cNvSpPr>
              <a:spLocks/>
            </p:cNvSpPr>
            <p:nvPr/>
          </p:nvSpPr>
          <p:spPr bwMode="auto">
            <a:xfrm rot="1301344">
              <a:off x="4000500" y="3846513"/>
              <a:ext cx="319088" cy="125412"/>
            </a:xfrm>
            <a:custGeom>
              <a:avLst/>
              <a:gdLst>
                <a:gd name="T0" fmla="*/ 2147483647 w 65"/>
                <a:gd name="T1" fmla="*/ 0 h 25"/>
                <a:gd name="T2" fmla="*/ 2147483647 w 65"/>
                <a:gd name="T3" fmla="*/ 2147483647 h 25"/>
                <a:gd name="T4" fmla="*/ 2147483647 w 65"/>
                <a:gd name="T5" fmla="*/ 2147483647 h 25"/>
                <a:gd name="T6" fmla="*/ 2147483647 w 65"/>
                <a:gd name="T7" fmla="*/ 2147483647 h 25"/>
                <a:gd name="T8" fmla="*/ 0 w 65"/>
                <a:gd name="T9" fmla="*/ 2147483647 h 25"/>
                <a:gd name="T10" fmla="*/ 2147483647 w 65"/>
                <a:gd name="T11" fmla="*/ 0 h 25"/>
                <a:gd name="T12" fmla="*/ 2147483647 w 65"/>
                <a:gd name="T13" fmla="*/ 0 h 25"/>
                <a:gd name="T14" fmla="*/ 0 60000 65536"/>
                <a:gd name="T15" fmla="*/ 0 60000 65536"/>
                <a:gd name="T16" fmla="*/ 0 60000 65536"/>
                <a:gd name="T17" fmla="*/ 0 60000 65536"/>
                <a:gd name="T18" fmla="*/ 0 60000 65536"/>
                <a:gd name="T19" fmla="*/ 0 60000 65536"/>
                <a:gd name="T20" fmla="*/ 0 60000 65536"/>
                <a:gd name="T21" fmla="*/ 0 w 65"/>
                <a:gd name="T22" fmla="*/ 0 h 25"/>
                <a:gd name="T23" fmla="*/ 65 w 6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25">
                  <a:moveTo>
                    <a:pt x="10" y="0"/>
                  </a:moveTo>
                  <a:lnTo>
                    <a:pt x="57" y="4"/>
                  </a:lnTo>
                  <a:lnTo>
                    <a:pt x="65" y="18"/>
                  </a:lnTo>
                  <a:lnTo>
                    <a:pt x="27" y="25"/>
                  </a:lnTo>
                  <a:lnTo>
                    <a:pt x="0" y="16"/>
                  </a:lnTo>
                  <a:lnTo>
                    <a:pt x="10" y="0"/>
                  </a:lnTo>
                  <a:close/>
                </a:path>
              </a:pathLst>
            </a:custGeom>
            <a:solidFill>
              <a:srgbClr val="000000"/>
            </a:solidFill>
            <a:ln w="9525">
              <a:noFill/>
              <a:round/>
              <a:headEnd/>
              <a:tailEnd/>
            </a:ln>
          </p:spPr>
          <p:txBody>
            <a:bodyPr/>
            <a:lstStyle/>
            <a:p>
              <a:endParaRPr lang="en-US" dirty="0">
                <a:latin typeface="+mj-lt"/>
              </a:endParaRPr>
            </a:p>
          </p:txBody>
        </p:sp>
        <p:sp>
          <p:nvSpPr>
            <p:cNvPr id="73821" name="Text Box 6"/>
            <p:cNvSpPr txBox="1">
              <a:spLocks noChangeArrowheads="1"/>
            </p:cNvSpPr>
            <p:nvPr/>
          </p:nvSpPr>
          <p:spPr bwMode="auto">
            <a:xfrm>
              <a:off x="1198563" y="5919788"/>
              <a:ext cx="6729412" cy="641350"/>
            </a:xfrm>
            <a:prstGeom prst="rect">
              <a:avLst/>
            </a:prstGeom>
            <a:noFill/>
            <a:ln w="38100">
              <a:noFill/>
              <a:miter lim="800000"/>
              <a:headEnd/>
              <a:tailEnd/>
            </a:ln>
          </p:spPr>
          <p:txBody>
            <a:bodyPr>
              <a:spAutoFit/>
            </a:bodyPr>
            <a:lstStyle/>
            <a:p>
              <a:pPr eaLnBrk="0" hangingPunct="0">
                <a:spcBef>
                  <a:spcPct val="50000"/>
                </a:spcBef>
                <a:tabLst>
                  <a:tab pos="169863" algn="l"/>
                </a:tabLst>
              </a:pPr>
              <a:r>
                <a:rPr lang="en-US" sz="1800" dirty="0">
                  <a:latin typeface="+mj-lt"/>
                </a:rPr>
                <a:t> …but labor reporting okay until operation closed in SFC or until Work Order Accounting Closed is run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Schedule production</a:t>
            </a:r>
          </a:p>
          <a:p>
            <a:pPr>
              <a:spcBef>
                <a:spcPts val="1200"/>
              </a:spcBef>
            </a:pPr>
            <a:r>
              <a:rPr lang="en-US" dirty="0" smtClean="0"/>
              <a:t>Fulfill demand using discrete production orders</a:t>
            </a:r>
          </a:p>
          <a:p>
            <a:pPr>
              <a:spcBef>
                <a:spcPts val="1200"/>
              </a:spcBef>
            </a:pPr>
            <a:r>
              <a:rPr lang="en-US" dirty="0" smtClean="0"/>
              <a:t>Optionally use advanced repetitive schedules</a:t>
            </a:r>
          </a:p>
          <a:p>
            <a:endParaRPr lang="en-US" dirty="0"/>
          </a:p>
        </p:txBody>
      </p:sp>
      <p:sp>
        <p:nvSpPr>
          <p:cNvPr id="3" name="Title 2"/>
          <p:cNvSpPr>
            <a:spLocks noGrp="1"/>
          </p:cNvSpPr>
          <p:nvPr>
            <p:ph type="title"/>
          </p:nvPr>
        </p:nvSpPr>
        <p:spPr/>
        <p:txBody>
          <a:bodyPr/>
          <a:lstStyle/>
          <a:p>
            <a:r>
              <a:rPr lang="en-US" dirty="0" smtClean="0"/>
              <a:t>Objectives – Continued </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800"/>
              </a:spcBef>
              <a:buFont typeface="Wingdings" pitchFamily="2" charset="2"/>
              <a:buChar char="§"/>
            </a:pPr>
            <a:r>
              <a:rPr lang="en-US" dirty="0" smtClean="0"/>
              <a:t>Production Order Concepts</a:t>
            </a:r>
          </a:p>
          <a:p>
            <a:pPr>
              <a:spcBef>
                <a:spcPts val="1800"/>
              </a:spcBef>
              <a:buFont typeface="Wingdings" pitchFamily="2" charset="2"/>
              <a:buChar char="§"/>
            </a:pPr>
            <a:r>
              <a:rPr lang="en-US" b="1" dirty="0" smtClean="0">
                <a:solidFill>
                  <a:srgbClr val="0070C0"/>
                </a:solidFill>
              </a:rPr>
              <a:t>Example Scenario </a:t>
            </a:r>
            <a:r>
              <a:rPr lang="en-US" dirty="0" smtClean="0"/>
              <a:t>(Planning-Discrete Production Order)</a:t>
            </a:r>
          </a:p>
          <a:p>
            <a:pPr>
              <a:spcBef>
                <a:spcPts val="1800"/>
              </a:spcBef>
              <a:buFont typeface="Wingdings" pitchFamily="2" charset="2"/>
              <a:buChar char="§"/>
            </a:pPr>
            <a:r>
              <a:rPr lang="en-US" i="1" dirty="0" smtClean="0"/>
              <a:t>Optional: </a:t>
            </a:r>
            <a:r>
              <a:rPr lang="en-US" dirty="0" smtClean="0"/>
              <a:t>Repetitive Schedules</a:t>
            </a:r>
          </a:p>
          <a:p>
            <a:pPr>
              <a:spcBef>
                <a:spcPts val="18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457199" y="798654"/>
            <a:ext cx="8466881" cy="5517480"/>
          </a:xfrm>
        </p:spPr>
        <p:txBody>
          <a:bodyPr>
            <a:noAutofit/>
          </a:bodyPr>
          <a:lstStyle/>
          <a:p>
            <a:pPr marL="0" indent="0">
              <a:buNone/>
            </a:pPr>
            <a:r>
              <a:rPr lang="en-US" sz="2400" dirty="0" smtClean="0"/>
              <a:t>The example uses item 02308 and involves the following processes:</a:t>
            </a:r>
          </a:p>
          <a:p>
            <a:pPr>
              <a:spcBef>
                <a:spcPts val="1200"/>
              </a:spcBef>
            </a:pPr>
            <a:r>
              <a:rPr lang="en-US" sz="2400" b="1" dirty="0" smtClean="0"/>
              <a:t>Forecast</a:t>
            </a:r>
          </a:p>
          <a:p>
            <a:pPr lvl="1"/>
            <a:r>
              <a:rPr lang="en-US" sz="2000" dirty="0" smtClean="0"/>
              <a:t>Forecast demand</a:t>
            </a:r>
          </a:p>
          <a:p>
            <a:pPr lvl="1"/>
            <a:r>
              <a:rPr lang="en-US" sz="2000" dirty="0" smtClean="0"/>
              <a:t>Consume forecast by creating a sales order </a:t>
            </a:r>
          </a:p>
          <a:p>
            <a:pPr>
              <a:spcBef>
                <a:spcPts val="1200"/>
              </a:spcBef>
            </a:pPr>
            <a:r>
              <a:rPr lang="en-US" sz="2400" b="1" dirty="0" smtClean="0"/>
              <a:t>Creating Master Production Schedule</a:t>
            </a:r>
          </a:p>
          <a:p>
            <a:pPr>
              <a:spcBef>
                <a:spcPts val="1200"/>
              </a:spcBef>
            </a:pPr>
            <a:r>
              <a:rPr lang="en-US" sz="2400" b="1" dirty="0" smtClean="0"/>
              <a:t>Schedule production</a:t>
            </a:r>
          </a:p>
          <a:p>
            <a:pPr>
              <a:spcBef>
                <a:spcPts val="1200"/>
              </a:spcBef>
            </a:pPr>
            <a:r>
              <a:rPr lang="en-US" sz="2400" b="1" dirty="0" smtClean="0"/>
              <a:t>Plan components</a:t>
            </a:r>
          </a:p>
          <a:p>
            <a:pPr lvl="1"/>
            <a:r>
              <a:rPr lang="en-US" sz="2000" dirty="0" smtClean="0"/>
              <a:t>Planned Purchase Order</a:t>
            </a:r>
          </a:p>
          <a:p>
            <a:pPr lvl="1"/>
            <a:r>
              <a:rPr lang="en-US" sz="2000" dirty="0" smtClean="0"/>
              <a:t>Unplanned receipts</a:t>
            </a:r>
          </a:p>
          <a:p>
            <a:pPr>
              <a:spcBef>
                <a:spcPts val="1200"/>
              </a:spcBef>
            </a:pPr>
            <a:endParaRPr lang="en-US" sz="2400" b="1" dirty="0" smtClean="0"/>
          </a:p>
        </p:txBody>
      </p:sp>
      <p:sp>
        <p:nvSpPr>
          <p:cNvPr id="6" name="Title 5"/>
          <p:cNvSpPr>
            <a:spLocks noGrp="1"/>
          </p:cNvSpPr>
          <p:nvPr>
            <p:ph type="title"/>
          </p:nvPr>
        </p:nvSpPr>
        <p:spPr/>
        <p:txBody>
          <a:bodyPr>
            <a:normAutofit/>
          </a:bodyPr>
          <a:lstStyle/>
          <a:p>
            <a:r>
              <a:rPr lang="en-US" dirty="0" smtClean="0"/>
              <a:t>Example Scenario</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2400" b="1" dirty="0" smtClean="0"/>
              <a:t>Process Planned Work Order</a:t>
            </a:r>
          </a:p>
          <a:p>
            <a:pPr lvl="1">
              <a:spcBef>
                <a:spcPts val="600"/>
              </a:spcBef>
              <a:buClr>
                <a:srgbClr val="F79646"/>
              </a:buClr>
            </a:pPr>
            <a:r>
              <a:rPr lang="en-US" sz="2000" dirty="0" smtClean="0">
                <a:solidFill>
                  <a:srgbClr val="141414">
                    <a:lumMod val="75000"/>
                    <a:lumOff val="25000"/>
                  </a:srgbClr>
                </a:solidFill>
              </a:rPr>
              <a:t>Approve planned WOs</a:t>
            </a:r>
          </a:p>
          <a:p>
            <a:pPr lvl="1">
              <a:spcBef>
                <a:spcPts val="600"/>
              </a:spcBef>
              <a:buClr>
                <a:srgbClr val="F79646"/>
              </a:buClr>
            </a:pPr>
            <a:r>
              <a:rPr lang="en-US" sz="2000" dirty="0" smtClean="0">
                <a:solidFill>
                  <a:srgbClr val="141414">
                    <a:lumMod val="75000"/>
                    <a:lumOff val="25000"/>
                  </a:srgbClr>
                </a:solidFill>
              </a:rPr>
              <a:t>Release firm planned WO to plant</a:t>
            </a:r>
          </a:p>
          <a:p>
            <a:pPr lvl="1">
              <a:spcBef>
                <a:spcPts val="600"/>
              </a:spcBef>
              <a:buClr>
                <a:srgbClr val="F79646"/>
              </a:buClr>
            </a:pPr>
            <a:r>
              <a:rPr lang="en-US" sz="2000" dirty="0" smtClean="0">
                <a:solidFill>
                  <a:srgbClr val="141414">
                    <a:lumMod val="75000"/>
                    <a:lumOff val="25000"/>
                  </a:srgbClr>
                </a:solidFill>
              </a:rPr>
              <a:t>Issue WO components</a:t>
            </a:r>
          </a:p>
          <a:p>
            <a:pPr lvl="1">
              <a:spcBef>
                <a:spcPts val="600"/>
              </a:spcBef>
              <a:buClr>
                <a:srgbClr val="F79646"/>
              </a:buClr>
            </a:pPr>
            <a:r>
              <a:rPr lang="en-US" sz="2000" dirty="0" smtClean="0">
                <a:solidFill>
                  <a:srgbClr val="141414">
                    <a:lumMod val="75000"/>
                    <a:lumOff val="25000"/>
                  </a:srgbClr>
                </a:solidFill>
              </a:rPr>
              <a:t>Report labor</a:t>
            </a:r>
          </a:p>
          <a:p>
            <a:pPr lvl="1">
              <a:spcBef>
                <a:spcPts val="600"/>
              </a:spcBef>
              <a:buClr>
                <a:srgbClr val="F79646"/>
              </a:buClr>
            </a:pPr>
            <a:r>
              <a:rPr lang="en-US" sz="2000" dirty="0" smtClean="0">
                <a:solidFill>
                  <a:srgbClr val="141414">
                    <a:lumMod val="75000"/>
                    <a:lumOff val="25000"/>
                  </a:srgbClr>
                </a:solidFill>
              </a:rPr>
              <a:t>Receive and close WO</a:t>
            </a:r>
          </a:p>
          <a:p>
            <a:endParaRPr lang="en-US" dirty="0"/>
          </a:p>
        </p:txBody>
      </p:sp>
      <p:sp>
        <p:nvSpPr>
          <p:cNvPr id="3" name="Title 2"/>
          <p:cNvSpPr>
            <a:spLocks noGrp="1"/>
          </p:cNvSpPr>
          <p:nvPr>
            <p:ph type="title"/>
          </p:nvPr>
        </p:nvSpPr>
        <p:spPr/>
        <p:txBody>
          <a:bodyPr/>
          <a:lstStyle/>
          <a:p>
            <a:r>
              <a:rPr lang="en-US" dirty="0" smtClean="0"/>
              <a:t>Example Scenario – Continued </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Creating a Master Production Schedule</a:t>
            </a:r>
            <a:endParaRPr lang="en-US" dirty="0"/>
          </a:p>
        </p:txBody>
      </p:sp>
      <p:sp>
        <p:nvSpPr>
          <p:cNvPr id="4" name="Footer Placeholder 3"/>
          <p:cNvSpPr>
            <a:spLocks noGrp="1"/>
          </p:cNvSpPr>
          <p:nvPr>
            <p:ph type="ftr" sz="quarter" idx="10"/>
          </p:nvPr>
        </p:nvSpPr>
        <p:spPr/>
        <p:txBody>
          <a:bodyPr/>
          <a:lstStyle/>
          <a:p>
            <a:pPr>
              <a:defRPr/>
            </a:pPr>
            <a:r>
              <a:rPr lang="en-US" dirty="0" smtClean="0"/>
              <a:t>QS-PL-</a:t>
            </a:r>
            <a:endParaRPr lang="en-US" dirty="0"/>
          </a:p>
        </p:txBody>
      </p:sp>
      <p:pic>
        <p:nvPicPr>
          <p:cNvPr id="1026" name="Picture 2" descr="C:\Users\qgl\AppData\Local\Temp\SNAGHTML3e6ab5.PNG"/>
          <p:cNvPicPr>
            <a:picLocks noChangeAspect="1" noChangeArrowheads="1"/>
          </p:cNvPicPr>
          <p:nvPr/>
        </p:nvPicPr>
        <p:blipFill>
          <a:blip r:embed="rId3" cstate="print"/>
          <a:srcRect/>
          <a:stretch>
            <a:fillRect/>
          </a:stretch>
        </p:blipFill>
        <p:spPr bwMode="auto">
          <a:xfrm>
            <a:off x="396240" y="1031875"/>
            <a:ext cx="8277225" cy="7600950"/>
          </a:xfrm>
          <a:prstGeom prst="rect">
            <a:avLst/>
          </a:prstGeom>
          <a:noFill/>
        </p:spPr>
      </p:pic>
      <p:sp>
        <p:nvSpPr>
          <p:cNvPr id="6" name="Rounded Rectangle 5"/>
          <p:cNvSpPr/>
          <p:nvPr/>
        </p:nvSpPr>
        <p:spPr>
          <a:xfrm>
            <a:off x="1757680" y="252984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le 6"/>
          <p:cNvSpPr/>
          <p:nvPr/>
        </p:nvSpPr>
        <p:spPr>
          <a:xfrm>
            <a:off x="1747520" y="325120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ounded Rectangle 7"/>
          <p:cNvSpPr/>
          <p:nvPr/>
        </p:nvSpPr>
        <p:spPr>
          <a:xfrm>
            <a:off x="4043680" y="4033520"/>
            <a:ext cx="955040" cy="5689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4852" name="Picture 4" descr="C:\Users\qgl\AppData\Local\Temp\SNAGHTML18118a6.PNG"/>
          <p:cNvPicPr>
            <a:picLocks noChangeAspect="1" noChangeArrowheads="1"/>
          </p:cNvPicPr>
          <p:nvPr/>
        </p:nvPicPr>
        <p:blipFill>
          <a:blip r:embed="rId3" cstate="print"/>
          <a:srcRect/>
          <a:stretch>
            <a:fillRect/>
          </a:stretch>
        </p:blipFill>
        <p:spPr bwMode="auto">
          <a:xfrm>
            <a:off x="460375" y="1020762"/>
            <a:ext cx="8248650" cy="5095876"/>
          </a:xfrm>
          <a:prstGeom prst="rect">
            <a:avLst/>
          </a:prstGeom>
          <a:noFill/>
        </p:spPr>
      </p:pic>
      <p:sp>
        <p:nvSpPr>
          <p:cNvPr id="6" name="Title 5"/>
          <p:cNvSpPr>
            <a:spLocks noGrp="1"/>
          </p:cNvSpPr>
          <p:nvPr>
            <p:ph type="title"/>
          </p:nvPr>
        </p:nvSpPr>
        <p:spPr/>
        <p:txBody>
          <a:bodyPr>
            <a:normAutofit/>
          </a:bodyPr>
          <a:lstStyle/>
          <a:p>
            <a:r>
              <a:rPr lang="en-US" dirty="0" smtClean="0"/>
              <a:t>Forecasting Demand</a:t>
            </a:r>
            <a:endParaRPr lang="en-US" dirty="0"/>
          </a:p>
        </p:txBody>
      </p:sp>
      <p:sp>
        <p:nvSpPr>
          <p:cNvPr id="10" name="Rectangle 11"/>
          <p:cNvSpPr>
            <a:spLocks noChangeArrowheads="1"/>
          </p:cNvSpPr>
          <p:nvPr/>
        </p:nvSpPr>
        <p:spPr bwMode="auto">
          <a:xfrm>
            <a:off x="2628900" y="3383280"/>
            <a:ext cx="1892300" cy="2514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qgl\AppData\Local\Temp\SNAGHTML5b3286.PNG"/>
          <p:cNvPicPr>
            <a:picLocks noChangeAspect="1" noChangeArrowheads="1"/>
          </p:cNvPicPr>
          <p:nvPr/>
        </p:nvPicPr>
        <p:blipFill>
          <a:blip r:embed="rId3" cstate="print"/>
          <a:srcRect/>
          <a:stretch>
            <a:fillRect/>
          </a:stretch>
        </p:blipFill>
        <p:spPr bwMode="auto">
          <a:xfrm>
            <a:off x="561975" y="1349375"/>
            <a:ext cx="7943850" cy="2905125"/>
          </a:xfrm>
          <a:prstGeom prst="rect">
            <a:avLst/>
          </a:prstGeom>
          <a:noFill/>
        </p:spPr>
      </p:pic>
      <p:sp>
        <p:nvSpPr>
          <p:cNvPr id="6" name="Title 5"/>
          <p:cNvSpPr>
            <a:spLocks noGrp="1"/>
          </p:cNvSpPr>
          <p:nvPr>
            <p:ph type="title"/>
          </p:nvPr>
        </p:nvSpPr>
        <p:spPr/>
        <p:txBody>
          <a:bodyPr>
            <a:normAutofit/>
          </a:bodyPr>
          <a:lstStyle/>
          <a:p>
            <a:r>
              <a:rPr lang="en-US" dirty="0" smtClean="0"/>
              <a:t>Setting the Forecast Consumption Rule</a:t>
            </a:r>
            <a:endParaRPr lang="en-US" dirty="0"/>
          </a:p>
        </p:txBody>
      </p:sp>
      <p:sp>
        <p:nvSpPr>
          <p:cNvPr id="21509" name="Rectangle 11"/>
          <p:cNvSpPr>
            <a:spLocks noChangeArrowheads="1"/>
          </p:cNvSpPr>
          <p:nvPr/>
        </p:nvSpPr>
        <p:spPr bwMode="auto">
          <a:xfrm>
            <a:off x="2558098" y="3169838"/>
            <a:ext cx="1946275" cy="579438"/>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6" name="Picture 4" descr="C:\Users\qgl\AppData\Local\Temp\SNAGHTML185b5a0.PNG"/>
          <p:cNvPicPr>
            <a:picLocks noChangeAspect="1" noChangeArrowheads="1"/>
          </p:cNvPicPr>
          <p:nvPr/>
        </p:nvPicPr>
        <p:blipFill>
          <a:blip r:embed="rId3" cstate="print"/>
          <a:srcRect/>
          <a:stretch>
            <a:fillRect/>
          </a:stretch>
        </p:blipFill>
        <p:spPr bwMode="auto">
          <a:xfrm>
            <a:off x="285750" y="906780"/>
            <a:ext cx="8858250" cy="5543551"/>
          </a:xfrm>
          <a:prstGeom prst="rect">
            <a:avLst/>
          </a:prstGeom>
          <a:noFill/>
        </p:spPr>
      </p:pic>
      <p:sp>
        <p:nvSpPr>
          <p:cNvPr id="22533" name="Rectangle 20"/>
          <p:cNvSpPr>
            <a:spLocks noChangeArrowheads="1"/>
          </p:cNvSpPr>
          <p:nvPr/>
        </p:nvSpPr>
        <p:spPr bwMode="auto">
          <a:xfrm>
            <a:off x="420221" y="2776865"/>
            <a:ext cx="3702050" cy="48895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22534" name="Rectangle 21"/>
          <p:cNvSpPr>
            <a:spLocks noChangeArrowheads="1"/>
          </p:cNvSpPr>
          <p:nvPr/>
        </p:nvSpPr>
        <p:spPr bwMode="auto">
          <a:xfrm>
            <a:off x="3965941" y="5060782"/>
            <a:ext cx="3684588" cy="26395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Title 6"/>
          <p:cNvSpPr>
            <a:spLocks noGrp="1"/>
          </p:cNvSpPr>
          <p:nvPr>
            <p:ph type="title"/>
          </p:nvPr>
        </p:nvSpPr>
        <p:spPr/>
        <p:txBody>
          <a:bodyPr/>
          <a:lstStyle/>
          <a:p>
            <a:r>
              <a:rPr lang="en-US" dirty="0" smtClean="0"/>
              <a:t>Creating a Sales Order</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710" name="Picture 6" descr="C:\Users\qgl\AppData\Local\Temp\SNAGHTML18808ed.PNG"/>
          <p:cNvPicPr>
            <a:picLocks noChangeAspect="1" noChangeArrowheads="1"/>
          </p:cNvPicPr>
          <p:nvPr/>
        </p:nvPicPr>
        <p:blipFill>
          <a:blip r:embed="rId3" cstate="print"/>
          <a:srcRect/>
          <a:stretch>
            <a:fillRect/>
          </a:stretch>
        </p:blipFill>
        <p:spPr bwMode="auto">
          <a:xfrm>
            <a:off x="247650" y="896620"/>
            <a:ext cx="8896350" cy="5476875"/>
          </a:xfrm>
          <a:prstGeom prst="rect">
            <a:avLst/>
          </a:prstGeom>
          <a:noFill/>
        </p:spPr>
      </p:pic>
      <p:sp>
        <p:nvSpPr>
          <p:cNvPr id="22533" name="Rectangle 20"/>
          <p:cNvSpPr>
            <a:spLocks noChangeArrowheads="1"/>
          </p:cNvSpPr>
          <p:nvPr/>
        </p:nvSpPr>
        <p:spPr bwMode="auto">
          <a:xfrm>
            <a:off x="189305" y="2792427"/>
            <a:ext cx="3921643" cy="48895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22534" name="Rectangle 21"/>
          <p:cNvSpPr>
            <a:spLocks noChangeArrowheads="1"/>
          </p:cNvSpPr>
          <p:nvPr/>
        </p:nvSpPr>
        <p:spPr bwMode="auto">
          <a:xfrm>
            <a:off x="3896235" y="5095507"/>
            <a:ext cx="3684588" cy="26395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Title 6"/>
          <p:cNvSpPr>
            <a:spLocks noGrp="1"/>
          </p:cNvSpPr>
          <p:nvPr>
            <p:ph type="title"/>
          </p:nvPr>
        </p:nvSpPr>
        <p:spPr/>
        <p:txBody>
          <a:bodyPr/>
          <a:lstStyle/>
          <a:p>
            <a:r>
              <a:rPr lang="en-US" dirty="0" smtClean="0"/>
              <a:t>Creating a Sales Order – Continued </a:t>
            </a: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6658" name="Picture 2" descr="C:\Users\qgl\AppData\Local\Temp\SNAGHTML189803e.PNG"/>
          <p:cNvPicPr>
            <a:picLocks noChangeAspect="1" noChangeArrowheads="1"/>
          </p:cNvPicPr>
          <p:nvPr/>
        </p:nvPicPr>
        <p:blipFill>
          <a:blip r:embed="rId3" cstate="print"/>
          <a:srcRect/>
          <a:stretch>
            <a:fillRect/>
          </a:stretch>
        </p:blipFill>
        <p:spPr bwMode="auto">
          <a:xfrm>
            <a:off x="480695" y="961072"/>
            <a:ext cx="7896225" cy="5124451"/>
          </a:xfrm>
          <a:prstGeom prst="rect">
            <a:avLst/>
          </a:prstGeom>
          <a:noFill/>
        </p:spPr>
      </p:pic>
      <p:sp>
        <p:nvSpPr>
          <p:cNvPr id="5" name="Title 4"/>
          <p:cNvSpPr>
            <a:spLocks noGrp="1"/>
          </p:cNvSpPr>
          <p:nvPr>
            <p:ph type="title"/>
          </p:nvPr>
        </p:nvSpPr>
        <p:spPr/>
        <p:txBody>
          <a:bodyPr>
            <a:normAutofit/>
          </a:bodyPr>
          <a:lstStyle/>
          <a:p>
            <a:r>
              <a:rPr lang="en-US" dirty="0" smtClean="0"/>
              <a:t>Reviewing the Forecast Worksheet </a:t>
            </a:r>
            <a:endParaRPr lang="en-US" dirty="0"/>
          </a:p>
        </p:txBody>
      </p:sp>
      <p:sp>
        <p:nvSpPr>
          <p:cNvPr id="6" name="Rectangle 11"/>
          <p:cNvSpPr>
            <a:spLocks noChangeArrowheads="1"/>
          </p:cNvSpPr>
          <p:nvPr/>
        </p:nvSpPr>
        <p:spPr bwMode="auto">
          <a:xfrm>
            <a:off x="5069839" y="3291841"/>
            <a:ext cx="782321" cy="29463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1"/>
          <p:cNvSpPr>
            <a:spLocks noChangeArrowheads="1"/>
          </p:cNvSpPr>
          <p:nvPr/>
        </p:nvSpPr>
        <p:spPr bwMode="auto">
          <a:xfrm>
            <a:off x="7599679" y="3291841"/>
            <a:ext cx="782321" cy="29463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610" name="Picture 2" descr="C:\Users\qgl\AppData\Local\Temp\SNAGHTML191a2cb.PNG"/>
          <p:cNvPicPr>
            <a:picLocks noChangeAspect="1" noChangeArrowheads="1"/>
          </p:cNvPicPr>
          <p:nvPr/>
        </p:nvPicPr>
        <p:blipFill>
          <a:blip r:embed="rId3" cstate="print"/>
          <a:srcRect/>
          <a:stretch>
            <a:fillRect/>
          </a:stretch>
        </p:blipFill>
        <p:spPr bwMode="auto">
          <a:xfrm>
            <a:off x="0" y="902335"/>
            <a:ext cx="9174321" cy="5376545"/>
          </a:xfrm>
          <a:prstGeom prst="rect">
            <a:avLst/>
          </a:prstGeom>
          <a:noFill/>
        </p:spPr>
      </p:pic>
      <p:sp>
        <p:nvSpPr>
          <p:cNvPr id="6" name="Title 5"/>
          <p:cNvSpPr>
            <a:spLocks noGrp="1"/>
          </p:cNvSpPr>
          <p:nvPr>
            <p:ph type="title"/>
          </p:nvPr>
        </p:nvSpPr>
        <p:spPr/>
        <p:txBody>
          <a:bodyPr>
            <a:normAutofit/>
          </a:bodyPr>
          <a:lstStyle/>
          <a:p>
            <a:r>
              <a:rPr lang="en-US" dirty="0" smtClean="0"/>
              <a:t>Viewing the Master Schedule Summary</a:t>
            </a:r>
            <a:endParaRPr lang="en-US" dirty="0"/>
          </a:p>
        </p:txBody>
      </p:sp>
      <p:sp>
        <p:nvSpPr>
          <p:cNvPr id="7" name="Rectangle 18"/>
          <p:cNvSpPr>
            <a:spLocks noChangeArrowheads="1"/>
          </p:cNvSpPr>
          <p:nvPr/>
        </p:nvSpPr>
        <p:spPr bwMode="auto">
          <a:xfrm>
            <a:off x="4767942" y="3473890"/>
            <a:ext cx="4376057" cy="115409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18"/>
          <p:cNvSpPr>
            <a:spLocks noChangeArrowheads="1"/>
          </p:cNvSpPr>
          <p:nvPr/>
        </p:nvSpPr>
        <p:spPr bwMode="auto">
          <a:xfrm>
            <a:off x="0" y="5635482"/>
            <a:ext cx="5425440" cy="56937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nvPr>
        </p:nvSpPr>
        <p:spPr/>
        <p:txBody>
          <a:bodyPr/>
          <a:lstStyle/>
          <a:p>
            <a:pPr eaLnBrk="1" hangingPunct="1"/>
            <a:r>
              <a:rPr lang="en-US" altLang="zh-CN" dirty="0" smtClean="0"/>
              <a:t>QAD EE Plan-to-Perform Functions</a:t>
            </a:r>
            <a:endParaRPr lang="en-US" dirty="0" smtClean="0"/>
          </a:p>
        </p:txBody>
      </p:sp>
      <p:pic>
        <p:nvPicPr>
          <p:cNvPr id="164866" name="Picture 2" descr="C:\Users\qgl\AppData\Local\Temp\SNAGHTMLf3034f.PNG"/>
          <p:cNvPicPr>
            <a:picLocks noChangeAspect="1" noChangeArrowheads="1"/>
          </p:cNvPicPr>
          <p:nvPr/>
        </p:nvPicPr>
        <p:blipFill>
          <a:blip r:embed="rId3" cstate="print"/>
          <a:srcRect/>
          <a:stretch>
            <a:fillRect/>
          </a:stretch>
        </p:blipFill>
        <p:spPr bwMode="auto">
          <a:xfrm>
            <a:off x="196770" y="1177022"/>
            <a:ext cx="8912970" cy="3510725"/>
          </a:xfrm>
          <a:prstGeom prst="rect">
            <a:avLst/>
          </a:prstGeom>
          <a:noFill/>
        </p:spPr>
      </p:pic>
      <p:sp>
        <p:nvSpPr>
          <p:cNvPr id="7" name="Oval 6"/>
          <p:cNvSpPr/>
          <p:nvPr/>
        </p:nvSpPr>
        <p:spPr>
          <a:xfrm>
            <a:off x="2054352" y="2912532"/>
            <a:ext cx="737616" cy="47074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Oval 7"/>
          <p:cNvSpPr/>
          <p:nvPr/>
        </p:nvSpPr>
        <p:spPr>
          <a:xfrm>
            <a:off x="4728972" y="2926080"/>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Oval 8"/>
          <p:cNvSpPr/>
          <p:nvPr/>
        </p:nvSpPr>
        <p:spPr>
          <a:xfrm>
            <a:off x="5600700" y="2901695"/>
            <a:ext cx="763524" cy="464943"/>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5606796" y="349910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Oval 11"/>
          <p:cNvSpPr/>
          <p:nvPr/>
        </p:nvSpPr>
        <p:spPr>
          <a:xfrm>
            <a:off x="6509004" y="291998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Oval 12"/>
          <p:cNvSpPr/>
          <p:nvPr/>
        </p:nvSpPr>
        <p:spPr>
          <a:xfrm>
            <a:off x="6502908" y="3499104"/>
            <a:ext cx="739140" cy="432816"/>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ounded Rectangle 14"/>
          <p:cNvSpPr/>
          <p:nvPr/>
        </p:nvSpPr>
        <p:spPr>
          <a:xfrm>
            <a:off x="2962656" y="2926080"/>
            <a:ext cx="737616" cy="451104"/>
          </a:xfrm>
          <a:prstGeom prst="roundRect">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7" name="Straight Arrow Connector 16"/>
          <p:cNvCxnSpPr>
            <a:stCxn id="7" idx="6"/>
            <a:endCxn id="15" idx="1"/>
          </p:cNvCxnSpPr>
          <p:nvPr/>
        </p:nvCxnSpPr>
        <p:spPr>
          <a:xfrm>
            <a:off x="2791968" y="3147906"/>
            <a:ext cx="170688" cy="3726"/>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a:stCxn id="15" idx="3"/>
            <a:endCxn id="8" idx="2"/>
          </p:cNvCxnSpPr>
          <p:nvPr/>
        </p:nvCxnSpPr>
        <p:spPr>
          <a:xfrm flipV="1">
            <a:off x="3700272" y="3142488"/>
            <a:ext cx="1028700" cy="9144"/>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8" idx="6"/>
            <a:endCxn id="9" idx="2"/>
          </p:cNvCxnSpPr>
          <p:nvPr/>
        </p:nvCxnSpPr>
        <p:spPr>
          <a:xfrm flipV="1">
            <a:off x="5468112" y="3134167"/>
            <a:ext cx="132588" cy="8321"/>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p:cNvCxnSpPr>
            <a:stCxn id="9" idx="6"/>
            <a:endCxn id="12" idx="2"/>
          </p:cNvCxnSpPr>
          <p:nvPr/>
        </p:nvCxnSpPr>
        <p:spPr>
          <a:xfrm>
            <a:off x="6364224" y="3134167"/>
            <a:ext cx="144780" cy="2225"/>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8" name="Shape 37"/>
          <p:cNvCxnSpPr>
            <a:stCxn id="8" idx="4"/>
            <a:endCxn id="10" idx="2"/>
          </p:cNvCxnSpPr>
          <p:nvPr/>
        </p:nvCxnSpPr>
        <p:spPr>
          <a:xfrm rot="16200000" flipH="1">
            <a:off x="5174361" y="3283077"/>
            <a:ext cx="356616" cy="508254"/>
          </a:xfrm>
          <a:prstGeom prst="bentConnector2">
            <a:avLst/>
          </a:prstGeom>
          <a:ln w="317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10" idx="6"/>
          </p:cNvCxnSpPr>
          <p:nvPr/>
        </p:nvCxnSpPr>
        <p:spPr>
          <a:xfrm>
            <a:off x="6345936" y="3715512"/>
            <a:ext cx="140208" cy="9144"/>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pPr eaLnBrk="1" hangingPunct="1"/>
            <a:r>
              <a:rPr lang="en-US" dirty="0" smtClean="0"/>
              <a:t>Running MRP</a:t>
            </a:r>
          </a:p>
        </p:txBody>
      </p:sp>
      <p:pic>
        <p:nvPicPr>
          <p:cNvPr id="102402" name="Picture 2" descr="C:\Users\qgl\AppData\Local\Temp\SNAGHTML66a6cb.PNG"/>
          <p:cNvPicPr>
            <a:picLocks noChangeAspect="1" noChangeArrowheads="1"/>
          </p:cNvPicPr>
          <p:nvPr/>
        </p:nvPicPr>
        <p:blipFill>
          <a:blip r:embed="rId3" cstate="print"/>
          <a:srcRect/>
          <a:stretch>
            <a:fillRect/>
          </a:stretch>
        </p:blipFill>
        <p:spPr bwMode="auto">
          <a:xfrm>
            <a:off x="876935" y="1498600"/>
            <a:ext cx="6886575" cy="2390775"/>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0516" name="Picture 4" descr="C:\Users\qgl\AppData\Local\Temp\SNAGHTML19bf7ce.PNG"/>
          <p:cNvPicPr>
            <a:picLocks noChangeAspect="1" noChangeArrowheads="1"/>
          </p:cNvPicPr>
          <p:nvPr/>
        </p:nvPicPr>
        <p:blipFill>
          <a:blip r:embed="rId3" cstate="print"/>
          <a:srcRect/>
          <a:stretch>
            <a:fillRect/>
          </a:stretch>
        </p:blipFill>
        <p:spPr bwMode="auto">
          <a:xfrm>
            <a:off x="101146" y="854529"/>
            <a:ext cx="9112912" cy="5241471"/>
          </a:xfrm>
          <a:prstGeom prst="rect">
            <a:avLst/>
          </a:prstGeom>
          <a:noFill/>
        </p:spPr>
      </p:pic>
      <p:sp>
        <p:nvSpPr>
          <p:cNvPr id="33795" name="Rectangle 2"/>
          <p:cNvSpPr>
            <a:spLocks noGrp="1" noChangeArrowheads="1"/>
          </p:cNvSpPr>
          <p:nvPr>
            <p:ph type="title"/>
          </p:nvPr>
        </p:nvSpPr>
        <p:spPr/>
        <p:txBody>
          <a:bodyPr/>
          <a:lstStyle/>
          <a:p>
            <a:pPr eaLnBrk="1" hangingPunct="1"/>
            <a:r>
              <a:rPr lang="en-US" dirty="0" smtClean="0"/>
              <a:t>Viewing MRP Calculation Results</a:t>
            </a:r>
          </a:p>
        </p:txBody>
      </p:sp>
      <p:sp>
        <p:nvSpPr>
          <p:cNvPr id="5" name="Rectangle 16"/>
          <p:cNvSpPr>
            <a:spLocks noChangeArrowheads="1"/>
          </p:cNvSpPr>
          <p:nvPr/>
        </p:nvSpPr>
        <p:spPr bwMode="auto">
          <a:xfrm>
            <a:off x="414116" y="5273169"/>
            <a:ext cx="5409741" cy="65954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ectangle 16"/>
          <p:cNvSpPr>
            <a:spLocks noChangeArrowheads="1"/>
          </p:cNvSpPr>
          <p:nvPr/>
        </p:nvSpPr>
        <p:spPr bwMode="auto">
          <a:xfrm>
            <a:off x="5072743" y="2830285"/>
            <a:ext cx="4071258" cy="50074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8" name="Picture 4" descr="C:\Users\qgl\AppData\Local\Temp\SNAGHTML1acc9cc.PNG"/>
          <p:cNvPicPr>
            <a:picLocks noChangeAspect="1" noChangeArrowheads="1"/>
          </p:cNvPicPr>
          <p:nvPr/>
        </p:nvPicPr>
        <p:blipFill>
          <a:blip r:embed="rId3" cstate="print"/>
          <a:srcRect/>
          <a:stretch>
            <a:fillRect/>
          </a:stretch>
        </p:blipFill>
        <p:spPr bwMode="auto">
          <a:xfrm>
            <a:off x="0" y="982663"/>
            <a:ext cx="9218635" cy="5293447"/>
          </a:xfrm>
          <a:prstGeom prst="rect">
            <a:avLst/>
          </a:prstGeom>
          <a:noFill/>
        </p:spPr>
      </p:pic>
      <p:sp>
        <p:nvSpPr>
          <p:cNvPr id="5" name="Title 4"/>
          <p:cNvSpPr>
            <a:spLocks noGrp="1"/>
          </p:cNvSpPr>
          <p:nvPr>
            <p:ph type="title"/>
          </p:nvPr>
        </p:nvSpPr>
        <p:spPr/>
        <p:txBody>
          <a:bodyPr>
            <a:normAutofit/>
          </a:bodyPr>
          <a:lstStyle/>
          <a:p>
            <a:r>
              <a:rPr lang="en-US" dirty="0" smtClean="0"/>
              <a:t>Modifying the Master Schedule</a:t>
            </a:r>
            <a:endParaRPr lang="en-US" dirty="0"/>
          </a:p>
        </p:txBody>
      </p:sp>
      <p:sp>
        <p:nvSpPr>
          <p:cNvPr id="6" name="Rectangle 16"/>
          <p:cNvSpPr>
            <a:spLocks noChangeArrowheads="1"/>
          </p:cNvSpPr>
          <p:nvPr/>
        </p:nvSpPr>
        <p:spPr bwMode="auto">
          <a:xfrm>
            <a:off x="884692" y="5731140"/>
            <a:ext cx="599440" cy="2946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6"/>
          <p:cNvSpPr>
            <a:spLocks noChangeArrowheads="1"/>
          </p:cNvSpPr>
          <p:nvPr/>
        </p:nvSpPr>
        <p:spPr bwMode="auto">
          <a:xfrm flipV="1">
            <a:off x="271876" y="7040880"/>
            <a:ext cx="5895244" cy="32512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8697603" y="2860619"/>
            <a:ext cx="446397" cy="206672"/>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1942" name="Picture 6" descr="C:\Users\qgl\AppData\Local\Temp\SNAGHTML6ae03d9.PNG"/>
          <p:cNvPicPr>
            <a:picLocks noChangeAspect="1" noChangeArrowheads="1"/>
          </p:cNvPicPr>
          <p:nvPr/>
        </p:nvPicPr>
        <p:blipFill>
          <a:blip r:embed="rId3" cstate="print"/>
          <a:srcRect/>
          <a:stretch>
            <a:fillRect/>
          </a:stretch>
        </p:blipFill>
        <p:spPr bwMode="auto">
          <a:xfrm>
            <a:off x="304800" y="962024"/>
            <a:ext cx="8839200" cy="5895976"/>
          </a:xfrm>
          <a:prstGeom prst="rect">
            <a:avLst/>
          </a:prstGeom>
          <a:noFill/>
        </p:spPr>
      </p:pic>
      <p:sp>
        <p:nvSpPr>
          <p:cNvPr id="5" name="Title 4"/>
          <p:cNvSpPr>
            <a:spLocks noGrp="1"/>
          </p:cNvSpPr>
          <p:nvPr>
            <p:ph type="title"/>
          </p:nvPr>
        </p:nvSpPr>
        <p:spPr/>
        <p:txBody>
          <a:bodyPr>
            <a:normAutofit/>
          </a:bodyPr>
          <a:lstStyle/>
          <a:p>
            <a:r>
              <a:rPr lang="en-US" dirty="0" smtClean="0"/>
              <a:t>Scheduling Production</a:t>
            </a:r>
            <a:endParaRPr lang="en-US" dirty="0"/>
          </a:p>
        </p:txBody>
      </p:sp>
      <p:sp>
        <p:nvSpPr>
          <p:cNvPr id="7" name="Rectangle 16"/>
          <p:cNvSpPr>
            <a:spLocks noChangeArrowheads="1"/>
          </p:cNvSpPr>
          <p:nvPr/>
        </p:nvSpPr>
        <p:spPr bwMode="auto">
          <a:xfrm flipV="1">
            <a:off x="271876" y="7040880"/>
            <a:ext cx="5895244" cy="32512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3199628" y="5291302"/>
            <a:ext cx="944109" cy="26454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16"/>
          <p:cNvSpPr>
            <a:spLocks noChangeArrowheads="1"/>
          </p:cNvSpPr>
          <p:nvPr/>
        </p:nvSpPr>
        <p:spPr bwMode="auto">
          <a:xfrm>
            <a:off x="965714" y="1622127"/>
            <a:ext cx="7969942" cy="264546"/>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1331089" y="3565004"/>
            <a:ext cx="5173883" cy="1909821"/>
          </a:xfrm>
          <a:prstGeom prst="roundRect">
            <a:avLst/>
          </a:prstGeom>
          <a:solidFill>
            <a:schemeClr val="accent1">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lvl="0" algn="ctr"/>
            <a:r>
              <a:rPr lang="en-US" sz="1600" dirty="0" smtClean="0">
                <a:solidFill>
                  <a:schemeClr val="tx1">
                    <a:lumMod val="90000"/>
                    <a:lumOff val="10000"/>
                  </a:schemeClr>
                </a:solidFill>
              </a:rPr>
              <a:t>Purchased Components</a:t>
            </a: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endParaRPr lang="en-US" sz="1600" dirty="0" smtClean="0">
              <a:solidFill>
                <a:schemeClr val="tx1">
                  <a:lumMod val="90000"/>
                  <a:lumOff val="10000"/>
                </a:schemeClr>
              </a:solidFill>
            </a:endParaRPr>
          </a:p>
          <a:p>
            <a:pPr lvl="0" algn="ctr"/>
            <a:r>
              <a:rPr lang="en-US" sz="1400" b="0" dirty="0" smtClean="0">
                <a:solidFill>
                  <a:srgbClr val="002060"/>
                </a:solidFill>
              </a:rPr>
              <a:t>MSW and PSW do not support planned POs.</a:t>
            </a:r>
            <a:endParaRPr lang="en-US" sz="1400" b="0" dirty="0">
              <a:solidFill>
                <a:srgbClr val="002060"/>
              </a:solidFill>
            </a:endParaRPr>
          </a:p>
        </p:txBody>
      </p:sp>
      <p:sp>
        <p:nvSpPr>
          <p:cNvPr id="21" name="Rounded Rectangle 20"/>
          <p:cNvSpPr/>
          <p:nvPr/>
        </p:nvSpPr>
        <p:spPr>
          <a:xfrm>
            <a:off x="1354238" y="1331090"/>
            <a:ext cx="5127585" cy="1909822"/>
          </a:xfrm>
          <a:prstGeom prst="roundRect">
            <a:avLst/>
          </a:prstGeom>
          <a:solidFill>
            <a:schemeClr val="accent1">
              <a:alpha val="22000"/>
            </a:schemeClr>
          </a:solidFill>
          <a:ln>
            <a:noFill/>
          </a:ln>
        </p:spPr>
        <p:style>
          <a:lnRef idx="1">
            <a:schemeClr val="accent1"/>
          </a:lnRef>
          <a:fillRef idx="3">
            <a:schemeClr val="accent1"/>
          </a:fillRef>
          <a:effectRef idx="2">
            <a:schemeClr val="accent1"/>
          </a:effectRef>
          <a:fontRef idx="minor">
            <a:schemeClr val="lt1"/>
          </a:fontRef>
        </p:style>
        <p:txBody>
          <a:bodyPr rtlCol="0" anchor="t" anchorCtr="0"/>
          <a:lstStyle/>
          <a:p>
            <a:pPr lvl="0" algn="ctr"/>
            <a:r>
              <a:rPr lang="en-US" sz="1600" dirty="0" smtClean="0">
                <a:solidFill>
                  <a:schemeClr val="tx1">
                    <a:lumMod val="90000"/>
                    <a:lumOff val="10000"/>
                  </a:schemeClr>
                </a:solidFill>
              </a:rPr>
              <a:t>Manufactured Components</a:t>
            </a:r>
            <a:endParaRPr lang="en-US" sz="1600" dirty="0">
              <a:solidFill>
                <a:schemeClr val="tx1">
                  <a:lumMod val="90000"/>
                  <a:lumOff val="10000"/>
                </a:schemeClr>
              </a:solidFill>
            </a:endParaRPr>
          </a:p>
        </p:txBody>
      </p:sp>
      <p:sp>
        <p:nvSpPr>
          <p:cNvPr id="37891" name="Rectangle 2"/>
          <p:cNvSpPr>
            <a:spLocks noGrp="1" noChangeArrowheads="1"/>
          </p:cNvSpPr>
          <p:nvPr>
            <p:ph type="title"/>
          </p:nvPr>
        </p:nvSpPr>
        <p:spPr/>
        <p:txBody>
          <a:bodyPr/>
          <a:lstStyle/>
          <a:p>
            <a:pPr eaLnBrk="1" hangingPunct="1"/>
            <a:r>
              <a:rPr lang="en-US" dirty="0" smtClean="0"/>
              <a:t>Planning Components</a:t>
            </a:r>
          </a:p>
        </p:txBody>
      </p:sp>
      <p:sp>
        <p:nvSpPr>
          <p:cNvPr id="8" name="Rectangle 7"/>
          <p:cNvSpPr/>
          <p:nvPr/>
        </p:nvSpPr>
        <p:spPr>
          <a:xfrm>
            <a:off x="1698620" y="204216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Approve Planned WOs</a:t>
            </a:r>
            <a:endParaRPr lang="en-US" sz="1600" dirty="0"/>
          </a:p>
        </p:txBody>
      </p:sp>
      <p:sp>
        <p:nvSpPr>
          <p:cNvPr id="9" name="Rectangle 8"/>
          <p:cNvSpPr/>
          <p:nvPr/>
        </p:nvSpPr>
        <p:spPr>
          <a:xfrm>
            <a:off x="4231175" y="204216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Produce Components</a:t>
            </a:r>
            <a:endParaRPr lang="en-US" sz="1600" dirty="0"/>
          </a:p>
        </p:txBody>
      </p:sp>
      <p:sp>
        <p:nvSpPr>
          <p:cNvPr id="10" name="Rectangle 9"/>
          <p:cNvSpPr/>
          <p:nvPr/>
        </p:nvSpPr>
        <p:spPr>
          <a:xfrm>
            <a:off x="6868160" y="291592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Receive Components to inventory</a:t>
            </a:r>
            <a:endParaRPr lang="en-US" sz="1600" dirty="0"/>
          </a:p>
        </p:txBody>
      </p:sp>
      <p:sp>
        <p:nvSpPr>
          <p:cNvPr id="11" name="Rectangle 10"/>
          <p:cNvSpPr/>
          <p:nvPr/>
        </p:nvSpPr>
        <p:spPr>
          <a:xfrm>
            <a:off x="1687045" y="410464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Approve Planned POs</a:t>
            </a:r>
            <a:endParaRPr lang="en-US" sz="1600" dirty="0"/>
          </a:p>
        </p:txBody>
      </p:sp>
      <p:sp>
        <p:nvSpPr>
          <p:cNvPr id="12" name="Rectangle 11"/>
          <p:cNvSpPr/>
          <p:nvPr/>
        </p:nvSpPr>
        <p:spPr>
          <a:xfrm>
            <a:off x="4271815" y="4107470"/>
            <a:ext cx="1615440" cy="9144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Place POs</a:t>
            </a:r>
            <a:br>
              <a:rPr lang="en-US" sz="1600" dirty="0" smtClean="0"/>
            </a:br>
            <a:r>
              <a:rPr lang="en-US" sz="1200" dirty="0" smtClean="0"/>
              <a:t> (with requisitions)</a:t>
            </a:r>
            <a:endParaRPr lang="en-US" sz="1200" dirty="0"/>
          </a:p>
        </p:txBody>
      </p:sp>
      <p:cxnSp>
        <p:nvCxnSpPr>
          <p:cNvPr id="14" name="Straight Arrow Connector 13"/>
          <p:cNvCxnSpPr>
            <a:stCxn id="8" idx="3"/>
            <a:endCxn id="9" idx="1"/>
          </p:cNvCxnSpPr>
          <p:nvPr/>
        </p:nvCxnSpPr>
        <p:spPr>
          <a:xfrm>
            <a:off x="3314060" y="2499360"/>
            <a:ext cx="917115" cy="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11" idx="3"/>
            <a:endCxn id="12" idx="1"/>
          </p:cNvCxnSpPr>
          <p:nvPr/>
        </p:nvCxnSpPr>
        <p:spPr>
          <a:xfrm>
            <a:off x="3302485" y="4561840"/>
            <a:ext cx="969330" cy="2830"/>
          </a:xfrm>
          <a:prstGeom prst="straightConnector1">
            <a:avLst/>
          </a:prstGeom>
          <a:ln w="3492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hape 16"/>
          <p:cNvCxnSpPr>
            <a:stCxn id="9" idx="3"/>
            <a:endCxn id="10" idx="0"/>
          </p:cNvCxnSpPr>
          <p:nvPr/>
        </p:nvCxnSpPr>
        <p:spPr>
          <a:xfrm>
            <a:off x="5846615" y="2499360"/>
            <a:ext cx="1829265" cy="416560"/>
          </a:xfrm>
          <a:prstGeom prst="bentConnector2">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hape 17"/>
          <p:cNvCxnSpPr>
            <a:stCxn id="12" idx="3"/>
            <a:endCxn id="10" idx="2"/>
          </p:cNvCxnSpPr>
          <p:nvPr/>
        </p:nvCxnSpPr>
        <p:spPr>
          <a:xfrm flipV="1">
            <a:off x="5887255" y="3830320"/>
            <a:ext cx="1788625" cy="734350"/>
          </a:xfrm>
          <a:prstGeom prst="bentConnector2">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nvPr>
        </p:nvSpPr>
        <p:spPr/>
        <p:txBody>
          <a:bodyPr/>
          <a:lstStyle/>
          <a:p>
            <a:r>
              <a:rPr lang="en-US" dirty="0" smtClean="0"/>
              <a:t>No components</a:t>
            </a:r>
          </a:p>
          <a:p>
            <a:r>
              <a:rPr lang="en-US" dirty="0" smtClean="0"/>
              <a:t>Issued complete</a:t>
            </a:r>
          </a:p>
          <a:p>
            <a:r>
              <a:rPr lang="en-US" dirty="0" smtClean="0"/>
              <a:t>Available</a:t>
            </a:r>
          </a:p>
          <a:p>
            <a:r>
              <a:rPr lang="en-US" dirty="0" smtClean="0"/>
              <a:t>Scheduled Receipts</a:t>
            </a:r>
          </a:p>
          <a:p>
            <a:r>
              <a:rPr lang="en-US" dirty="0" smtClean="0"/>
              <a:t>Authorized Receipts</a:t>
            </a:r>
          </a:p>
          <a:p>
            <a:r>
              <a:rPr lang="en-US" dirty="0" smtClean="0"/>
              <a:t>Planned Receipts</a:t>
            </a:r>
          </a:p>
          <a:p>
            <a:r>
              <a:rPr lang="en-US" dirty="0" smtClean="0"/>
              <a:t>Projected Shortage</a:t>
            </a:r>
          </a:p>
          <a:p>
            <a:r>
              <a:rPr lang="en-US" dirty="0" smtClean="0"/>
              <a:t>Shortage</a:t>
            </a:r>
          </a:p>
          <a:p>
            <a:r>
              <a:rPr lang="en-US" dirty="0" smtClean="0"/>
              <a:t>No Status </a:t>
            </a:r>
          </a:p>
          <a:p>
            <a:r>
              <a:rPr lang="en-US" dirty="0" smtClean="0"/>
              <a:t>Authorized/Scheduled Receipts Delayed</a:t>
            </a:r>
            <a:endParaRPr lang="en-US" dirty="0"/>
          </a:p>
        </p:txBody>
      </p:sp>
      <p:sp>
        <p:nvSpPr>
          <p:cNvPr id="37891" name="Rectangle 2"/>
          <p:cNvSpPr>
            <a:spLocks noGrp="1" noChangeArrowheads="1"/>
          </p:cNvSpPr>
          <p:nvPr>
            <p:ph type="title"/>
          </p:nvPr>
        </p:nvSpPr>
        <p:spPr/>
        <p:txBody>
          <a:bodyPr/>
          <a:lstStyle/>
          <a:p>
            <a:pPr eaLnBrk="1" hangingPunct="1"/>
            <a:r>
              <a:rPr lang="en-US" dirty="0" smtClean="0"/>
              <a:t>Understanding Component Statuses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1698" name="Picture 2" descr="C:\Users\qgl\AppData\Local\Temp\SNAGHTML5fcaaed.PNG"/>
          <p:cNvPicPr>
            <a:picLocks noChangeAspect="1" noChangeArrowheads="1"/>
          </p:cNvPicPr>
          <p:nvPr/>
        </p:nvPicPr>
        <p:blipFill>
          <a:blip r:embed="rId3" cstate="print"/>
          <a:srcRect/>
          <a:stretch>
            <a:fillRect/>
          </a:stretch>
        </p:blipFill>
        <p:spPr bwMode="auto">
          <a:xfrm>
            <a:off x="0" y="790715"/>
            <a:ext cx="9334300" cy="585894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Checking Component Status</a:t>
            </a:r>
          </a:p>
        </p:txBody>
      </p:sp>
      <p:sp>
        <p:nvSpPr>
          <p:cNvPr id="12" name="Rectangle 16"/>
          <p:cNvSpPr>
            <a:spLocks noChangeArrowheads="1"/>
          </p:cNvSpPr>
          <p:nvPr/>
        </p:nvSpPr>
        <p:spPr bwMode="auto">
          <a:xfrm>
            <a:off x="2095661" y="1664824"/>
            <a:ext cx="1110526" cy="264095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3" name="Rectangle 16"/>
          <p:cNvSpPr>
            <a:spLocks noChangeArrowheads="1"/>
          </p:cNvSpPr>
          <p:nvPr/>
        </p:nvSpPr>
        <p:spPr bwMode="auto">
          <a:xfrm>
            <a:off x="138897" y="1134319"/>
            <a:ext cx="2152890" cy="25464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5" name="Rectangle 16"/>
          <p:cNvSpPr>
            <a:spLocks noChangeArrowheads="1"/>
          </p:cNvSpPr>
          <p:nvPr/>
        </p:nvSpPr>
        <p:spPr bwMode="auto">
          <a:xfrm>
            <a:off x="3294928" y="5242174"/>
            <a:ext cx="929832" cy="122807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6"/>
          <p:cNvSpPr>
            <a:spLocks noChangeArrowheads="1"/>
          </p:cNvSpPr>
          <p:nvPr/>
        </p:nvSpPr>
        <p:spPr bwMode="auto">
          <a:xfrm>
            <a:off x="6140884" y="5232398"/>
            <a:ext cx="873374" cy="133044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Preparing Purchased Components</a:t>
            </a:r>
          </a:p>
        </p:txBody>
      </p:sp>
      <p:pic>
        <p:nvPicPr>
          <p:cNvPr id="543746" name="Picture 2" descr="C:\Users\qgl\AppData\Local\Temp\SNAGHTML63e6a37.PNG"/>
          <p:cNvPicPr>
            <a:picLocks noChangeAspect="1" noChangeArrowheads="1"/>
          </p:cNvPicPr>
          <p:nvPr/>
        </p:nvPicPr>
        <p:blipFill>
          <a:blip r:embed="rId3" cstate="print"/>
          <a:srcRect/>
          <a:stretch>
            <a:fillRect/>
          </a:stretch>
        </p:blipFill>
        <p:spPr bwMode="auto">
          <a:xfrm>
            <a:off x="468091" y="1025544"/>
            <a:ext cx="6305550" cy="3000376"/>
          </a:xfrm>
          <a:prstGeom prst="rect">
            <a:avLst/>
          </a:prstGeom>
          <a:noFill/>
        </p:spPr>
      </p:pic>
      <p:pic>
        <p:nvPicPr>
          <p:cNvPr id="543748" name="Picture 4" descr="C:\Users\qgl\AppData\Local\Temp\SNAGHTML63f276e.PNG"/>
          <p:cNvPicPr>
            <a:picLocks noChangeAspect="1" noChangeArrowheads="1"/>
          </p:cNvPicPr>
          <p:nvPr/>
        </p:nvPicPr>
        <p:blipFill>
          <a:blip r:embed="rId4" cstate="print"/>
          <a:srcRect/>
          <a:stretch>
            <a:fillRect/>
          </a:stretch>
        </p:blipFill>
        <p:spPr bwMode="auto">
          <a:xfrm>
            <a:off x="919504" y="4104631"/>
            <a:ext cx="7467600" cy="2362200"/>
          </a:xfrm>
          <a:prstGeom prst="rect">
            <a:avLst/>
          </a:prstGeom>
          <a:noFill/>
        </p:spPr>
      </p:pic>
      <p:sp>
        <p:nvSpPr>
          <p:cNvPr id="6" name="Rectangle 16"/>
          <p:cNvSpPr>
            <a:spLocks noChangeArrowheads="1"/>
          </p:cNvSpPr>
          <p:nvPr/>
        </p:nvSpPr>
        <p:spPr bwMode="auto">
          <a:xfrm>
            <a:off x="671332" y="1770927"/>
            <a:ext cx="5903088" cy="2662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6"/>
          <p:cNvSpPr>
            <a:spLocks noChangeArrowheads="1"/>
          </p:cNvSpPr>
          <p:nvPr/>
        </p:nvSpPr>
        <p:spPr bwMode="auto">
          <a:xfrm>
            <a:off x="590309" y="2245489"/>
            <a:ext cx="5903088" cy="2662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6"/>
          <p:cNvSpPr>
            <a:spLocks noChangeArrowheads="1"/>
          </p:cNvSpPr>
          <p:nvPr/>
        </p:nvSpPr>
        <p:spPr bwMode="auto">
          <a:xfrm>
            <a:off x="2488557" y="2685327"/>
            <a:ext cx="1157468" cy="25464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5794" name="Picture 2" descr="C:\Users\qgl\AppData\Local\Temp\SNAGHTML64ae39b.PNG"/>
          <p:cNvPicPr>
            <a:picLocks noChangeAspect="1" noChangeArrowheads="1"/>
          </p:cNvPicPr>
          <p:nvPr/>
        </p:nvPicPr>
        <p:blipFill>
          <a:blip r:embed="rId3" cstate="print"/>
          <a:srcRect/>
          <a:stretch>
            <a:fillRect/>
          </a:stretch>
        </p:blipFill>
        <p:spPr bwMode="auto">
          <a:xfrm>
            <a:off x="208344" y="829216"/>
            <a:ext cx="8743950" cy="5514976"/>
          </a:xfrm>
          <a:prstGeom prst="rect">
            <a:avLst/>
          </a:prstGeom>
          <a:noFill/>
        </p:spPr>
      </p:pic>
      <p:sp>
        <p:nvSpPr>
          <p:cNvPr id="37891" name="Rectangle 2"/>
          <p:cNvSpPr>
            <a:spLocks noGrp="1" noChangeArrowheads="1"/>
          </p:cNvSpPr>
          <p:nvPr>
            <p:ph type="title"/>
          </p:nvPr>
        </p:nvSpPr>
        <p:spPr/>
        <p:txBody>
          <a:bodyPr>
            <a:normAutofit/>
          </a:bodyPr>
          <a:lstStyle/>
          <a:p>
            <a:pPr eaLnBrk="1" hangingPunct="1"/>
            <a:r>
              <a:rPr lang="en-US" dirty="0" smtClean="0"/>
              <a:t>Placing Purchase Orders</a:t>
            </a:r>
          </a:p>
        </p:txBody>
      </p:sp>
      <p:sp>
        <p:nvSpPr>
          <p:cNvPr id="7" name="Rectangle 16"/>
          <p:cNvSpPr>
            <a:spLocks noChangeArrowheads="1"/>
          </p:cNvSpPr>
          <p:nvPr/>
        </p:nvSpPr>
        <p:spPr bwMode="auto">
          <a:xfrm>
            <a:off x="1608881" y="2916820"/>
            <a:ext cx="1400537" cy="277793"/>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45796" name="Picture 4" descr="C:\Users\qgl\AppData\Local\Temp\SNAGHTML64b7df6.PNG"/>
          <p:cNvPicPr>
            <a:picLocks noChangeAspect="1" noChangeArrowheads="1"/>
          </p:cNvPicPr>
          <p:nvPr/>
        </p:nvPicPr>
        <p:blipFill>
          <a:blip r:embed="rId4" cstate="print"/>
          <a:srcRect/>
          <a:stretch>
            <a:fillRect/>
          </a:stretch>
        </p:blipFill>
        <p:spPr bwMode="auto">
          <a:xfrm>
            <a:off x="1400536" y="3255761"/>
            <a:ext cx="7283048" cy="2653918"/>
          </a:xfrm>
          <a:prstGeom prst="rect">
            <a:avLst/>
          </a:prstGeom>
          <a:noFill/>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7842" name="Picture 2" descr="C:\Users\qgl\AppData\Local\Temp\SNAGHTML6527916.PNG"/>
          <p:cNvPicPr>
            <a:picLocks noChangeAspect="1" noChangeArrowheads="1"/>
          </p:cNvPicPr>
          <p:nvPr/>
        </p:nvPicPr>
        <p:blipFill>
          <a:blip r:embed="rId3" cstate="print"/>
          <a:srcRect/>
          <a:stretch>
            <a:fillRect/>
          </a:stretch>
        </p:blipFill>
        <p:spPr bwMode="auto">
          <a:xfrm>
            <a:off x="410217" y="1126783"/>
            <a:ext cx="8039100" cy="3695701"/>
          </a:xfrm>
          <a:prstGeom prst="rect">
            <a:avLst/>
          </a:prstGeom>
          <a:noFill/>
        </p:spPr>
      </p:pic>
      <p:sp>
        <p:nvSpPr>
          <p:cNvPr id="37891" name="Rectangle 2"/>
          <p:cNvSpPr>
            <a:spLocks noGrp="1" noChangeArrowheads="1"/>
          </p:cNvSpPr>
          <p:nvPr>
            <p:ph type="title"/>
          </p:nvPr>
        </p:nvSpPr>
        <p:spPr/>
        <p:txBody>
          <a:bodyPr>
            <a:normAutofit/>
          </a:bodyPr>
          <a:lstStyle/>
          <a:p>
            <a:pPr eaLnBrk="1" hangingPunct="1"/>
            <a:r>
              <a:rPr lang="en-US" dirty="0" smtClean="0"/>
              <a:t>Receiving Purchased Components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Preparing Manufactured Components</a:t>
            </a:r>
          </a:p>
        </p:txBody>
      </p:sp>
      <p:pic>
        <p:nvPicPr>
          <p:cNvPr id="549890" name="Picture 2" descr="C:\Users\qgl\AppData\Local\Temp\SNAGHTML6907679.PNG"/>
          <p:cNvPicPr>
            <a:picLocks noChangeAspect="1" noChangeArrowheads="1"/>
          </p:cNvPicPr>
          <p:nvPr/>
        </p:nvPicPr>
        <p:blipFill>
          <a:blip r:embed="rId3" cstate="print"/>
          <a:srcRect/>
          <a:stretch>
            <a:fillRect/>
          </a:stretch>
        </p:blipFill>
        <p:spPr bwMode="auto">
          <a:xfrm>
            <a:off x="421792" y="888356"/>
            <a:ext cx="8315325" cy="5248275"/>
          </a:xfrm>
          <a:prstGeom prst="rect">
            <a:avLst/>
          </a:prstGeom>
          <a:noFill/>
        </p:spPr>
      </p:pic>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normAutofit/>
          </a:bodyPr>
          <a:lstStyle/>
          <a:p>
            <a:pPr eaLnBrk="1" hangingPunct="1"/>
            <a:r>
              <a:rPr lang="en-US" dirty="0" smtClean="0"/>
              <a:t>Processing Unplanned Receipts</a:t>
            </a:r>
          </a:p>
        </p:txBody>
      </p:sp>
      <p:pic>
        <p:nvPicPr>
          <p:cNvPr id="553986" name="Picture 2" descr="C:\Users\qgl\AppData\Local\Temp\SNAGHTML6bf51bb.PNG"/>
          <p:cNvPicPr>
            <a:picLocks noChangeAspect="1" noChangeArrowheads="1"/>
          </p:cNvPicPr>
          <p:nvPr/>
        </p:nvPicPr>
        <p:blipFill>
          <a:blip r:embed="rId3" cstate="print"/>
          <a:srcRect/>
          <a:stretch>
            <a:fillRect/>
          </a:stretch>
        </p:blipFill>
        <p:spPr bwMode="auto">
          <a:xfrm>
            <a:off x="514391" y="1046242"/>
            <a:ext cx="7839075" cy="5038726"/>
          </a:xfrm>
          <a:prstGeom prst="rect">
            <a:avLst/>
          </a:prstGeom>
          <a:noFill/>
        </p:spPr>
      </p:pic>
      <p:sp>
        <p:nvSpPr>
          <p:cNvPr id="6" name="Rectangle 16"/>
          <p:cNvSpPr>
            <a:spLocks noChangeArrowheads="1"/>
          </p:cNvSpPr>
          <p:nvPr/>
        </p:nvSpPr>
        <p:spPr bwMode="auto">
          <a:xfrm>
            <a:off x="5370653" y="2453833"/>
            <a:ext cx="2002421" cy="474562"/>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53988" name="Picture 4" descr="C:\Users\qgl\AppData\Local\Temp\SNAGHTML6c63ce4.PNG"/>
          <p:cNvPicPr>
            <a:picLocks noChangeAspect="1" noChangeArrowheads="1"/>
          </p:cNvPicPr>
          <p:nvPr/>
        </p:nvPicPr>
        <p:blipFill>
          <a:blip r:embed="rId4" cstate="print"/>
          <a:srcRect/>
          <a:stretch>
            <a:fillRect/>
          </a:stretch>
        </p:blipFill>
        <p:spPr bwMode="auto">
          <a:xfrm>
            <a:off x="1333500" y="3543300"/>
            <a:ext cx="7810500" cy="3314700"/>
          </a:xfrm>
          <a:prstGeom prst="rect">
            <a:avLst/>
          </a:prstGeom>
          <a:noFill/>
        </p:spPr>
      </p:pic>
      <p:sp>
        <p:nvSpPr>
          <p:cNvPr id="8" name="Rectangle 16"/>
          <p:cNvSpPr>
            <a:spLocks noChangeArrowheads="1"/>
          </p:cNvSpPr>
          <p:nvPr/>
        </p:nvSpPr>
        <p:spPr bwMode="auto">
          <a:xfrm>
            <a:off x="6192455" y="4977114"/>
            <a:ext cx="2002421" cy="47456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6"/>
          <p:cNvSpPr>
            <a:spLocks noChangeArrowheads="1"/>
          </p:cNvSpPr>
          <p:nvPr/>
        </p:nvSpPr>
        <p:spPr bwMode="auto">
          <a:xfrm>
            <a:off x="1666754" y="4224758"/>
            <a:ext cx="1562583" cy="31251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2" name="Rectangle 16"/>
          <p:cNvSpPr>
            <a:spLocks noChangeArrowheads="1"/>
          </p:cNvSpPr>
          <p:nvPr/>
        </p:nvSpPr>
        <p:spPr bwMode="auto">
          <a:xfrm>
            <a:off x="891251" y="1759350"/>
            <a:ext cx="1169044" cy="28936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Working with Discrete Production Orders</a:t>
            </a:r>
          </a:p>
        </p:txBody>
      </p:sp>
      <p:pic>
        <p:nvPicPr>
          <p:cNvPr id="15" name="Picture 2"/>
          <p:cNvPicPr>
            <a:picLocks noChangeAspect="1" noChangeArrowheads="1"/>
          </p:cNvPicPr>
          <p:nvPr/>
        </p:nvPicPr>
        <p:blipFill>
          <a:blip r:embed="rId3" cstate="print"/>
          <a:srcRect/>
          <a:stretch>
            <a:fillRect/>
          </a:stretch>
        </p:blipFill>
        <p:spPr bwMode="auto">
          <a:xfrm>
            <a:off x="25400" y="1690688"/>
            <a:ext cx="9091613" cy="3475037"/>
          </a:xfrm>
          <a:prstGeom prst="rect">
            <a:avLst/>
          </a:prstGeom>
          <a:noFill/>
          <a:ln w="9525">
            <a:solidFill>
              <a:srgbClr val="0070C0">
                <a:alpha val="23000"/>
              </a:srgbClr>
            </a:solidFill>
            <a:miter lim="800000"/>
            <a:headEnd/>
            <a:tailEnd/>
          </a:ln>
        </p:spPr>
      </p:pic>
      <p:sp>
        <p:nvSpPr>
          <p:cNvPr id="19" name="Rounded Rectangle 18"/>
          <p:cNvSpPr/>
          <p:nvPr/>
        </p:nvSpPr>
        <p:spPr>
          <a:xfrm>
            <a:off x="2842260" y="3444240"/>
            <a:ext cx="762000" cy="502920"/>
          </a:xfrm>
          <a:prstGeom prst="roundRect">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ounded Rectangle 19"/>
          <p:cNvSpPr/>
          <p:nvPr/>
        </p:nvSpPr>
        <p:spPr>
          <a:xfrm>
            <a:off x="5570220" y="3411220"/>
            <a:ext cx="1729740" cy="54356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Oval 22"/>
          <p:cNvSpPr/>
          <p:nvPr/>
        </p:nvSpPr>
        <p:spPr>
          <a:xfrm>
            <a:off x="1905000" y="3444240"/>
            <a:ext cx="784860" cy="510540"/>
          </a:xfrm>
          <a:prstGeom prst="ellipse">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4" name="Straight Arrow Connector 23"/>
          <p:cNvCxnSpPr>
            <a:stCxn id="30" idx="6"/>
            <a:endCxn id="20" idx="1"/>
          </p:cNvCxnSpPr>
          <p:nvPr/>
        </p:nvCxnSpPr>
        <p:spPr>
          <a:xfrm flipV="1">
            <a:off x="5433060" y="3683000"/>
            <a:ext cx="137160" cy="8890"/>
          </a:xfrm>
          <a:prstGeom prst="straightConnector1">
            <a:avLst/>
          </a:prstGeom>
          <a:ln w="34925">
            <a:solidFill>
              <a:srgbClr val="0070C0">
                <a:alpha val="28000"/>
              </a:srgbClr>
            </a:solidFill>
            <a:tailEnd type="arrow"/>
          </a:ln>
          <a:effectLst/>
        </p:spPr>
        <p:style>
          <a:lnRef idx="2">
            <a:schemeClr val="accent1"/>
          </a:lnRef>
          <a:fillRef idx="0">
            <a:schemeClr val="accent1"/>
          </a:fillRef>
          <a:effectRef idx="1">
            <a:schemeClr val="accent1"/>
          </a:effectRef>
          <a:fontRef idx="minor">
            <a:schemeClr val="tx1"/>
          </a:fontRef>
        </p:style>
      </p:cxnSp>
      <p:sp>
        <p:nvSpPr>
          <p:cNvPr id="30" name="Oval 29"/>
          <p:cNvSpPr/>
          <p:nvPr/>
        </p:nvSpPr>
        <p:spPr>
          <a:xfrm>
            <a:off x="4648200" y="3436620"/>
            <a:ext cx="784860" cy="510540"/>
          </a:xfrm>
          <a:prstGeom prst="ellipse">
            <a:avLst/>
          </a:prstGeom>
          <a:noFill/>
          <a:ln w="34925">
            <a:solidFill>
              <a:srgbClr val="0070C0">
                <a:alpha val="28000"/>
              </a:srgb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32" name="Straight Arrow Connector 31"/>
          <p:cNvCxnSpPr>
            <a:stCxn id="19" idx="3"/>
            <a:endCxn id="30" idx="2"/>
          </p:cNvCxnSpPr>
          <p:nvPr/>
        </p:nvCxnSpPr>
        <p:spPr>
          <a:xfrm flipV="1">
            <a:off x="3604260" y="3691890"/>
            <a:ext cx="1043940" cy="3810"/>
          </a:xfrm>
          <a:prstGeom prst="straightConnector1">
            <a:avLst/>
          </a:prstGeom>
          <a:ln w="34925">
            <a:solidFill>
              <a:srgbClr val="0070C0">
                <a:alpha val="28000"/>
              </a:srgb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5" name="Straight Arrow Connector 34"/>
          <p:cNvCxnSpPr>
            <a:stCxn id="23" idx="6"/>
            <a:endCxn id="19" idx="1"/>
          </p:cNvCxnSpPr>
          <p:nvPr/>
        </p:nvCxnSpPr>
        <p:spPr>
          <a:xfrm flipV="1">
            <a:off x="2689860" y="3695700"/>
            <a:ext cx="152400" cy="3810"/>
          </a:xfrm>
          <a:prstGeom prst="straightConnector1">
            <a:avLst/>
          </a:prstGeom>
          <a:ln w="34925">
            <a:solidFill>
              <a:srgbClr val="0070C0">
                <a:alpha val="23000"/>
              </a:srgb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qgl\AppData\Local\Temp\SNAGHTML6907679.PNG"/>
          <p:cNvPicPr>
            <a:picLocks noChangeAspect="1" noChangeArrowheads="1"/>
          </p:cNvPicPr>
          <p:nvPr/>
        </p:nvPicPr>
        <p:blipFill>
          <a:blip r:embed="rId3" cstate="print"/>
          <a:srcRect/>
          <a:stretch>
            <a:fillRect/>
          </a:stretch>
        </p:blipFill>
        <p:spPr bwMode="auto">
          <a:xfrm>
            <a:off x="421792" y="888356"/>
            <a:ext cx="8315325" cy="5248275"/>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Discrete Work Order Process Map</a:t>
            </a:r>
          </a:p>
        </p:txBody>
      </p:sp>
      <p:sp>
        <p:nvSpPr>
          <p:cNvPr id="10" name="Rounded Rectangle 9"/>
          <p:cNvSpPr/>
          <p:nvPr/>
        </p:nvSpPr>
        <p:spPr>
          <a:xfrm>
            <a:off x="1864777" y="3076358"/>
            <a:ext cx="994169"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ounded Rectangle 14"/>
          <p:cNvSpPr/>
          <p:nvPr/>
        </p:nvSpPr>
        <p:spPr>
          <a:xfrm>
            <a:off x="5323294" y="3851862"/>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3" name="Oval 22"/>
          <p:cNvSpPr/>
          <p:nvPr/>
        </p:nvSpPr>
        <p:spPr>
          <a:xfrm>
            <a:off x="7598394" y="3072693"/>
            <a:ext cx="914400" cy="6248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hape 17"/>
          <p:cNvCxnSpPr>
            <a:stCxn id="10" idx="2"/>
            <a:endCxn id="15" idx="1"/>
          </p:cNvCxnSpPr>
          <p:nvPr/>
        </p:nvCxnSpPr>
        <p:spPr>
          <a:xfrm rot="16200000" flipH="1">
            <a:off x="3601511" y="2423449"/>
            <a:ext cx="482134" cy="2961432"/>
          </a:xfrm>
          <a:prstGeom prst="bentConnector2">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9" name="Shape 18"/>
          <p:cNvCxnSpPr>
            <a:stCxn id="15" idx="3"/>
            <a:endCxn id="23" idx="4"/>
          </p:cNvCxnSpPr>
          <p:nvPr/>
        </p:nvCxnSpPr>
        <p:spPr>
          <a:xfrm flipV="1">
            <a:off x="6245314" y="3697533"/>
            <a:ext cx="1810280" cy="447699"/>
          </a:xfrm>
          <a:prstGeom prst="bentConnector2">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6418" name="Picture 2" descr="C:\Users\qgl\AppData\Local\Temp\SNAGHTML6dfec55.PNG"/>
          <p:cNvPicPr>
            <a:picLocks noChangeAspect="1" noChangeArrowheads="1"/>
          </p:cNvPicPr>
          <p:nvPr/>
        </p:nvPicPr>
        <p:blipFill>
          <a:blip r:embed="rId3" cstate="print"/>
          <a:srcRect/>
          <a:stretch>
            <a:fillRect/>
          </a:stretch>
        </p:blipFill>
        <p:spPr bwMode="auto">
          <a:xfrm>
            <a:off x="84455" y="954722"/>
            <a:ext cx="9124950" cy="470535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Reviewing MRP Action Messages</a:t>
            </a:r>
          </a:p>
        </p:txBody>
      </p:sp>
      <p:sp>
        <p:nvSpPr>
          <p:cNvPr id="7" name="Rectangle 16"/>
          <p:cNvSpPr>
            <a:spLocks noChangeArrowheads="1"/>
          </p:cNvSpPr>
          <p:nvPr/>
        </p:nvSpPr>
        <p:spPr bwMode="auto">
          <a:xfrm flipV="1">
            <a:off x="223520" y="4958080"/>
            <a:ext cx="8778240" cy="4470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8084" name="Picture 4" descr="C:\Users\qgl\AppData\Local\Temp\SNAGHTML6e4d2ad.PNG"/>
          <p:cNvPicPr>
            <a:picLocks noChangeAspect="1" noChangeArrowheads="1"/>
          </p:cNvPicPr>
          <p:nvPr/>
        </p:nvPicPr>
        <p:blipFill>
          <a:blip r:embed="rId3" cstate="print"/>
          <a:srcRect/>
          <a:stretch>
            <a:fillRect/>
          </a:stretch>
        </p:blipFill>
        <p:spPr bwMode="auto">
          <a:xfrm>
            <a:off x="228600" y="902017"/>
            <a:ext cx="8915400" cy="4438651"/>
          </a:xfrm>
          <a:prstGeom prst="rect">
            <a:avLst/>
          </a:prstGeom>
          <a:noFill/>
        </p:spPr>
      </p:pic>
      <p:sp>
        <p:nvSpPr>
          <p:cNvPr id="37891" name="Rectangle 2"/>
          <p:cNvSpPr>
            <a:spLocks noGrp="1" noChangeArrowheads="1"/>
          </p:cNvSpPr>
          <p:nvPr>
            <p:ph type="title"/>
          </p:nvPr>
        </p:nvSpPr>
        <p:spPr/>
        <p:txBody>
          <a:bodyPr/>
          <a:lstStyle/>
          <a:p>
            <a:pPr eaLnBrk="1" hangingPunct="1"/>
            <a:r>
              <a:rPr lang="en-US" dirty="0" smtClean="0"/>
              <a:t>Verifying Component Availability</a:t>
            </a:r>
          </a:p>
        </p:txBody>
      </p:sp>
      <p:sp>
        <p:nvSpPr>
          <p:cNvPr id="7" name="Rectangle 16"/>
          <p:cNvSpPr>
            <a:spLocks noChangeArrowheads="1"/>
          </p:cNvSpPr>
          <p:nvPr/>
        </p:nvSpPr>
        <p:spPr bwMode="auto">
          <a:xfrm flipV="1">
            <a:off x="5699760" y="4754880"/>
            <a:ext cx="487680" cy="3962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Releasing Work Orders</a:t>
            </a:r>
          </a:p>
        </p:txBody>
      </p:sp>
      <p:pic>
        <p:nvPicPr>
          <p:cNvPr id="300034" name="Picture 2" descr="C:\Users\qgl\AppData\Local\Temp\SNAGHTML6e80dc9.PNG"/>
          <p:cNvPicPr>
            <a:picLocks noChangeAspect="1" noChangeArrowheads="1"/>
          </p:cNvPicPr>
          <p:nvPr/>
        </p:nvPicPr>
        <p:blipFill>
          <a:blip r:embed="rId3" cstate="print"/>
          <a:srcRect/>
          <a:stretch>
            <a:fillRect/>
          </a:stretch>
        </p:blipFill>
        <p:spPr bwMode="auto">
          <a:xfrm>
            <a:off x="314960" y="885824"/>
            <a:ext cx="8629650" cy="5972176"/>
          </a:xfrm>
          <a:prstGeom prst="rect">
            <a:avLst/>
          </a:prstGeo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type="title"/>
          </p:nvPr>
        </p:nvSpPr>
        <p:spPr/>
        <p:txBody>
          <a:bodyPr/>
          <a:lstStyle/>
          <a:p>
            <a:pPr eaLnBrk="1" hangingPunct="1"/>
            <a:r>
              <a:rPr lang="en-US" dirty="0" smtClean="0"/>
              <a:t>Printing a Picklist and Routing</a:t>
            </a:r>
          </a:p>
        </p:txBody>
      </p:sp>
      <p:pic>
        <p:nvPicPr>
          <p:cNvPr id="297986" name="Picture 2" descr="C:\Users\qgl\AppData\Local\Temp\SNAGHTML6e9dc4e.PNG"/>
          <p:cNvPicPr>
            <a:picLocks noChangeAspect="1" noChangeArrowheads="1"/>
          </p:cNvPicPr>
          <p:nvPr/>
        </p:nvPicPr>
        <p:blipFill>
          <a:blip r:embed="rId3" cstate="print"/>
          <a:srcRect/>
          <a:stretch>
            <a:fillRect/>
          </a:stretch>
        </p:blipFill>
        <p:spPr bwMode="auto">
          <a:xfrm>
            <a:off x="175895" y="817880"/>
            <a:ext cx="5168265" cy="6153520"/>
          </a:xfrm>
          <a:prstGeom prst="rect">
            <a:avLst/>
          </a:prstGeom>
          <a:noFill/>
        </p:spPr>
      </p:pic>
      <p:pic>
        <p:nvPicPr>
          <p:cNvPr id="297992" name="Picture 8" descr="C:\Users\qgl\AppData\Local\Temp\SNAGHTML6ebe276.PNG"/>
          <p:cNvPicPr>
            <a:picLocks noChangeAspect="1" noChangeArrowheads="1"/>
          </p:cNvPicPr>
          <p:nvPr/>
        </p:nvPicPr>
        <p:blipFill>
          <a:blip r:embed="rId4" cstate="print"/>
          <a:srcRect/>
          <a:stretch>
            <a:fillRect/>
          </a:stretch>
        </p:blipFill>
        <p:spPr bwMode="auto">
          <a:xfrm>
            <a:off x="3448050" y="1069022"/>
            <a:ext cx="5695950" cy="414337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Issuing Work Order Components</a:t>
            </a:r>
            <a:endParaRPr lang="en-US" dirty="0"/>
          </a:p>
        </p:txBody>
      </p:sp>
      <p:pic>
        <p:nvPicPr>
          <p:cNvPr id="295938" name="Picture 2" descr="C:\Users\qgl\AppData\Local\Temp\SNAGHTML6edeb0d.PNG"/>
          <p:cNvPicPr>
            <a:picLocks noChangeAspect="1" noChangeArrowheads="1"/>
          </p:cNvPicPr>
          <p:nvPr/>
        </p:nvPicPr>
        <p:blipFill>
          <a:blip r:embed="rId3" cstate="print"/>
          <a:srcRect/>
          <a:stretch>
            <a:fillRect/>
          </a:stretch>
        </p:blipFill>
        <p:spPr bwMode="auto">
          <a:xfrm>
            <a:off x="419735" y="914399"/>
            <a:ext cx="8134350" cy="5943601"/>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3890" name="Picture 2" descr="C:\Users\qgl\AppData\Local\Temp\SNAGHTML6f6174b.PNG"/>
          <p:cNvPicPr>
            <a:picLocks noChangeAspect="1" noChangeArrowheads="1"/>
          </p:cNvPicPr>
          <p:nvPr/>
        </p:nvPicPr>
        <p:blipFill>
          <a:blip r:embed="rId3" cstate="print"/>
          <a:srcRect/>
          <a:stretch>
            <a:fillRect/>
          </a:stretch>
        </p:blipFill>
        <p:spPr bwMode="auto">
          <a:xfrm>
            <a:off x="1069975" y="787718"/>
            <a:ext cx="6326505" cy="6326506"/>
          </a:xfrm>
          <a:prstGeom prst="rect">
            <a:avLst/>
          </a:prstGeom>
          <a:noFill/>
        </p:spPr>
      </p:pic>
      <p:sp>
        <p:nvSpPr>
          <p:cNvPr id="8" name="Title 7"/>
          <p:cNvSpPr>
            <a:spLocks noGrp="1"/>
          </p:cNvSpPr>
          <p:nvPr>
            <p:ph type="title"/>
          </p:nvPr>
        </p:nvSpPr>
        <p:spPr/>
        <p:txBody>
          <a:bodyPr>
            <a:normAutofit/>
          </a:bodyPr>
          <a:lstStyle/>
          <a:p>
            <a:r>
              <a:rPr lang="en-US" dirty="0" smtClean="0"/>
              <a:t>Reporting Labor</a:t>
            </a:r>
            <a:endParaRPr lang="en-US" dirty="0"/>
          </a:p>
        </p:txBody>
      </p:sp>
      <p:sp>
        <p:nvSpPr>
          <p:cNvPr id="76805" name="Rectangle 13"/>
          <p:cNvSpPr>
            <a:spLocks noChangeArrowheads="1"/>
          </p:cNvSpPr>
          <p:nvPr/>
        </p:nvSpPr>
        <p:spPr bwMode="auto">
          <a:xfrm>
            <a:off x="1279982" y="4809213"/>
            <a:ext cx="2458897" cy="23014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6807" name="Rectangle 15"/>
          <p:cNvSpPr>
            <a:spLocks noChangeArrowheads="1"/>
          </p:cNvSpPr>
          <p:nvPr/>
        </p:nvSpPr>
        <p:spPr bwMode="auto">
          <a:xfrm>
            <a:off x="1225863" y="3359362"/>
            <a:ext cx="1212537" cy="90783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Rectangle 13"/>
          <p:cNvSpPr>
            <a:spLocks noChangeArrowheads="1"/>
          </p:cNvSpPr>
          <p:nvPr/>
        </p:nvSpPr>
        <p:spPr bwMode="auto">
          <a:xfrm>
            <a:off x="1279983" y="5591533"/>
            <a:ext cx="2215058" cy="91086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b="1" dirty="0" smtClean="0">
                <a:solidFill>
                  <a:srgbClr val="0070C0"/>
                </a:solidFill>
              </a:rPr>
              <a:t>Planning Concepts</a:t>
            </a:r>
            <a:endParaRPr lang="en-US" b="1" dirty="0" smtClean="0">
              <a:solidFill>
                <a:schemeClr val="accent1"/>
              </a:solidFill>
            </a:endParaRP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1842" name="Picture 2" descr="C:\Users\qgl\AppData\Local\Temp\SNAGHTML6f7986c.PNG"/>
          <p:cNvPicPr>
            <a:picLocks noChangeAspect="1" noChangeArrowheads="1"/>
          </p:cNvPicPr>
          <p:nvPr/>
        </p:nvPicPr>
        <p:blipFill>
          <a:blip r:embed="rId3" cstate="print"/>
          <a:srcRect/>
          <a:stretch>
            <a:fillRect/>
          </a:stretch>
        </p:blipFill>
        <p:spPr bwMode="auto">
          <a:xfrm>
            <a:off x="755015" y="1041400"/>
            <a:ext cx="6696075" cy="4924425"/>
          </a:xfrm>
          <a:prstGeom prst="rect">
            <a:avLst/>
          </a:prstGeom>
          <a:noFill/>
        </p:spPr>
      </p:pic>
      <p:sp>
        <p:nvSpPr>
          <p:cNvPr id="8" name="Title 7"/>
          <p:cNvSpPr>
            <a:spLocks noGrp="1"/>
          </p:cNvSpPr>
          <p:nvPr>
            <p:ph type="title"/>
          </p:nvPr>
        </p:nvSpPr>
        <p:spPr/>
        <p:txBody>
          <a:bodyPr>
            <a:normAutofit/>
          </a:bodyPr>
          <a:lstStyle/>
          <a:p>
            <a:r>
              <a:rPr lang="en-US" dirty="0" smtClean="0"/>
              <a:t>Receiving and Closing Work Orders</a:t>
            </a:r>
            <a:endParaRPr lang="en-US" dirty="0"/>
          </a:p>
        </p:txBody>
      </p:sp>
      <p:sp>
        <p:nvSpPr>
          <p:cNvPr id="77829" name="Rectangle 11"/>
          <p:cNvSpPr>
            <a:spLocks noChangeArrowheads="1"/>
          </p:cNvSpPr>
          <p:nvPr/>
        </p:nvSpPr>
        <p:spPr bwMode="auto">
          <a:xfrm>
            <a:off x="944848" y="2775095"/>
            <a:ext cx="2379663" cy="28936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7830" name="Rectangle 12"/>
          <p:cNvSpPr>
            <a:spLocks noChangeArrowheads="1"/>
          </p:cNvSpPr>
          <p:nvPr/>
        </p:nvSpPr>
        <p:spPr bwMode="auto">
          <a:xfrm>
            <a:off x="1290299" y="5517256"/>
            <a:ext cx="849312" cy="263784"/>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2163"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solidFill>
                  <a:srgbClr val="0070C0"/>
                </a:solidFill>
              </a:rPr>
              <a:t>Optional: </a:t>
            </a:r>
            <a:r>
              <a:rPr lang="en-US" b="1" dirty="0" smtClean="0">
                <a:solidFill>
                  <a:srgbClr val="0070C0"/>
                </a:solidFill>
              </a:rPr>
              <a:t>Repetitive Schedules</a:t>
            </a:r>
          </a:p>
          <a:p>
            <a:pPr>
              <a:spcBef>
                <a:spcPts val="1200"/>
              </a:spcBef>
              <a:buFont typeface="Wingdings" pitchFamily="2" charset="2"/>
              <a:buChar char="§"/>
            </a:pPr>
            <a:r>
              <a:rPr lang="en-US" dirty="0" smtClean="0"/>
              <a:t>Mastery Questions</a:t>
            </a:r>
          </a:p>
        </p:txBody>
      </p:sp>
      <p:sp>
        <p:nvSpPr>
          <p:cNvPr id="4099" name="Rectangle 2"/>
          <p:cNvSpPr>
            <a:spLocks noGrp="1" noChangeArrowheads="1"/>
          </p:cNvSpPr>
          <p:nvPr>
            <p:ph type="title"/>
          </p:nvPr>
        </p:nvSpPr>
        <p:spPr/>
        <p:txBody>
          <a:bodyPr/>
          <a:lstStyle/>
          <a:p>
            <a:r>
              <a:rPr lang="en-US" dirty="0" smtClean="0"/>
              <a:t>Topics</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Repetitive Production</a:t>
            </a:r>
          </a:p>
          <a:p>
            <a:pPr>
              <a:spcBef>
                <a:spcPts val="1200"/>
              </a:spcBef>
              <a:buFont typeface="Wingdings" pitchFamily="2" charset="2"/>
              <a:buChar char="§"/>
            </a:pPr>
            <a:r>
              <a:rPr lang="en-US" altLang="zh-CN" dirty="0" smtClean="0"/>
              <a:t>QAD in Repetitive Environments</a:t>
            </a:r>
          </a:p>
          <a:p>
            <a:pPr>
              <a:spcBef>
                <a:spcPts val="1200"/>
              </a:spcBef>
              <a:buFont typeface="Wingdings" pitchFamily="2" charset="2"/>
              <a:buChar char="§"/>
            </a:pPr>
            <a:r>
              <a:rPr lang="en-US" altLang="zh-CN" dirty="0" smtClean="0"/>
              <a:t>Key Concepts</a:t>
            </a:r>
          </a:p>
          <a:p>
            <a:pPr>
              <a:spcBef>
                <a:spcPts val="1200"/>
              </a:spcBef>
              <a:buFont typeface="Wingdings" pitchFamily="2" charset="2"/>
              <a:buChar char="§"/>
            </a:pPr>
            <a:r>
              <a:rPr lang="en-US" altLang="zh-CN" dirty="0" smtClean="0"/>
              <a:t>Setups</a:t>
            </a:r>
          </a:p>
          <a:p>
            <a:pPr>
              <a:spcBef>
                <a:spcPts val="1200"/>
              </a:spcBef>
              <a:buFont typeface="Wingdings" pitchFamily="2" charset="2"/>
              <a:buChar char="§"/>
            </a:pPr>
            <a:r>
              <a:rPr lang="en-US" altLang="zh-CN" dirty="0" smtClean="0"/>
              <a:t>Example Scenario</a:t>
            </a:r>
          </a:p>
          <a:p>
            <a:pPr lvl="1">
              <a:spcBef>
                <a:spcPts val="800"/>
              </a:spcBef>
              <a:buFont typeface="Arial" pitchFamily="34" charset="0"/>
              <a:buChar char="•"/>
            </a:pPr>
            <a:r>
              <a:rPr lang="en-US" altLang="zh-CN" dirty="0" smtClean="0"/>
              <a:t>Creating/Exploding Repetitive Schedule</a:t>
            </a:r>
          </a:p>
          <a:p>
            <a:pPr lvl="1">
              <a:spcBef>
                <a:spcPts val="800"/>
              </a:spcBef>
              <a:buFont typeface="Arial" pitchFamily="34" charset="0"/>
              <a:buChar char="•"/>
            </a:pPr>
            <a:r>
              <a:rPr lang="en-US" altLang="zh-CN" dirty="0" smtClean="0"/>
              <a:t>Calculating/Printing/Transferring Picklist</a:t>
            </a:r>
          </a:p>
          <a:p>
            <a:pPr lvl="1">
              <a:spcBef>
                <a:spcPts val="800"/>
              </a:spcBef>
              <a:buFont typeface="Arial" pitchFamily="34" charset="0"/>
              <a:buChar char="•"/>
            </a:pPr>
            <a:r>
              <a:rPr lang="en-US" altLang="zh-CN" dirty="0" smtClean="0"/>
              <a:t>Backflushing Transactions</a:t>
            </a:r>
          </a:p>
          <a:p>
            <a:pPr lvl="1">
              <a:buFont typeface="Arial" pitchFamily="34" charset="0"/>
              <a:buChar char="•"/>
            </a:pPr>
            <a:endParaRPr lang="en-US" altLang="zh-CN" dirty="0" smtClean="0"/>
          </a:p>
          <a:p>
            <a:pPr>
              <a:buFont typeface="Wingdings" pitchFamily="2" charset="2"/>
              <a:buChar char="§"/>
            </a:pPr>
            <a:endParaRPr lang="en-US" altLang="zh-CN" dirty="0" smtClean="0"/>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Repetitive Scheduling</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6"/>
          <p:cNvSpPr>
            <a:spLocks noGrp="1" noChangeArrowheads="1"/>
          </p:cNvSpPr>
          <p:nvPr>
            <p:ph type="title"/>
          </p:nvPr>
        </p:nvSpPr>
        <p:spPr/>
        <p:txBody>
          <a:bodyPr/>
          <a:lstStyle/>
          <a:p>
            <a:pPr eaLnBrk="1" hangingPunct="1"/>
            <a:r>
              <a:rPr lang="en-US" dirty="0" smtClean="0"/>
              <a:t>Repetitive Production</a:t>
            </a:r>
          </a:p>
        </p:txBody>
      </p:sp>
      <p:sp>
        <p:nvSpPr>
          <p:cNvPr id="7170" name="AutoShape 2"/>
          <p:cNvSpPr>
            <a:spLocks noChangeAspect="1" noChangeArrowheads="1" noTextEdit="1"/>
          </p:cNvSpPr>
          <p:nvPr/>
        </p:nvSpPr>
        <p:spPr bwMode="auto">
          <a:xfrm>
            <a:off x="652463" y="1779588"/>
            <a:ext cx="7837487" cy="385127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 name="Group 10"/>
          <p:cNvGrpSpPr>
            <a:grpSpLocks/>
          </p:cNvGrpSpPr>
          <p:nvPr/>
        </p:nvGrpSpPr>
        <p:grpSpPr bwMode="auto">
          <a:xfrm>
            <a:off x="755650" y="3462338"/>
            <a:ext cx="7715250" cy="728663"/>
            <a:chOff x="476" y="2181"/>
            <a:chExt cx="4860" cy="459"/>
          </a:xfrm>
        </p:grpSpPr>
        <p:sp>
          <p:nvSpPr>
            <p:cNvPr id="7172" name="Freeform 4"/>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3" name="Freeform 5"/>
            <p:cNvSpPr>
              <a:spLocks/>
            </p:cNvSpPr>
            <p:nvPr/>
          </p:nvSpPr>
          <p:spPr bwMode="auto">
            <a:xfrm>
              <a:off x="476" y="2181"/>
              <a:ext cx="4860" cy="407"/>
            </a:xfrm>
            <a:custGeom>
              <a:avLst/>
              <a:gdLst/>
              <a:ahLst/>
              <a:cxnLst>
                <a:cxn ang="0">
                  <a:pos x="0" y="407"/>
                </a:cxn>
                <a:cxn ang="0">
                  <a:pos x="4453" y="407"/>
                </a:cxn>
                <a:cxn ang="0">
                  <a:pos x="4860" y="0"/>
                </a:cxn>
                <a:cxn ang="0">
                  <a:pos x="407" y="0"/>
                </a:cxn>
                <a:cxn ang="0">
                  <a:pos x="0" y="407"/>
                </a:cxn>
              </a:cxnLst>
              <a:rect l="0" t="0" r="r" b="b"/>
              <a:pathLst>
                <a:path w="4860" h="407">
                  <a:moveTo>
                    <a:pt x="0" y="407"/>
                  </a:moveTo>
                  <a:lnTo>
                    <a:pt x="4453" y="407"/>
                  </a:lnTo>
                  <a:lnTo>
                    <a:pt x="4860" y="0"/>
                  </a:lnTo>
                  <a:lnTo>
                    <a:pt x="407" y="0"/>
                  </a:lnTo>
                  <a:lnTo>
                    <a:pt x="0" y="407"/>
                  </a:lnTo>
                  <a:close/>
                </a:path>
              </a:pathLst>
            </a:custGeom>
            <a:solidFill>
              <a:srgbClr val="658BC4"/>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4" name="Freeform 6"/>
            <p:cNvSpPr>
              <a:spLocks/>
            </p:cNvSpPr>
            <p:nvPr/>
          </p:nvSpPr>
          <p:spPr bwMode="auto">
            <a:xfrm>
              <a:off x="4929" y="2181"/>
              <a:ext cx="407" cy="459"/>
            </a:xfrm>
            <a:custGeom>
              <a:avLst/>
              <a:gdLst/>
              <a:ahLst/>
              <a:cxnLst>
                <a:cxn ang="0">
                  <a:pos x="0" y="407"/>
                </a:cxn>
                <a:cxn ang="0">
                  <a:pos x="407" y="0"/>
                </a:cxn>
                <a:cxn ang="0">
                  <a:pos x="407" y="52"/>
                </a:cxn>
                <a:cxn ang="0">
                  <a:pos x="0" y="459"/>
                </a:cxn>
                <a:cxn ang="0">
                  <a:pos x="0" y="407"/>
                </a:cxn>
              </a:cxnLst>
              <a:rect l="0" t="0" r="r" b="b"/>
              <a:pathLst>
                <a:path w="407" h="459">
                  <a:moveTo>
                    <a:pt x="0" y="407"/>
                  </a:moveTo>
                  <a:lnTo>
                    <a:pt x="407" y="0"/>
                  </a:lnTo>
                  <a:lnTo>
                    <a:pt x="407" y="52"/>
                  </a:lnTo>
                  <a:lnTo>
                    <a:pt x="0" y="459"/>
                  </a:lnTo>
                  <a:lnTo>
                    <a:pt x="0" y="407"/>
                  </a:lnTo>
                  <a:close/>
                </a:path>
              </a:pathLst>
            </a:custGeom>
            <a:solidFill>
              <a:srgbClr val="325992"/>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5" name="Freeform 7"/>
            <p:cNvSpPr>
              <a:spLocks/>
            </p:cNvSpPr>
            <p:nvPr/>
          </p:nvSpPr>
          <p:spPr bwMode="auto">
            <a:xfrm>
              <a:off x="476" y="2181"/>
              <a:ext cx="4860" cy="459"/>
            </a:xfrm>
            <a:custGeom>
              <a:avLst/>
              <a:gdLst/>
              <a:ahLst/>
              <a:cxnLst>
                <a:cxn ang="0">
                  <a:pos x="407" y="0"/>
                </a:cxn>
                <a:cxn ang="0">
                  <a:pos x="0" y="407"/>
                </a:cxn>
                <a:cxn ang="0">
                  <a:pos x="0" y="459"/>
                </a:cxn>
                <a:cxn ang="0">
                  <a:pos x="4453" y="459"/>
                </a:cxn>
                <a:cxn ang="0">
                  <a:pos x="4860" y="52"/>
                </a:cxn>
                <a:cxn ang="0">
                  <a:pos x="4860" y="0"/>
                </a:cxn>
                <a:cxn ang="0">
                  <a:pos x="407" y="0"/>
                </a:cxn>
              </a:cxnLst>
              <a:rect l="0" t="0" r="r" b="b"/>
              <a:pathLst>
                <a:path w="4860" h="459">
                  <a:moveTo>
                    <a:pt x="407" y="0"/>
                  </a:moveTo>
                  <a:lnTo>
                    <a:pt x="0" y="407"/>
                  </a:lnTo>
                  <a:lnTo>
                    <a:pt x="0" y="459"/>
                  </a:lnTo>
                  <a:lnTo>
                    <a:pt x="4453" y="459"/>
                  </a:lnTo>
                  <a:lnTo>
                    <a:pt x="4860" y="52"/>
                  </a:lnTo>
                  <a:lnTo>
                    <a:pt x="4860" y="0"/>
                  </a:lnTo>
                  <a:lnTo>
                    <a:pt x="407"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6" name="Freeform 8"/>
            <p:cNvSpPr>
              <a:spLocks/>
            </p:cNvSpPr>
            <p:nvPr/>
          </p:nvSpPr>
          <p:spPr bwMode="auto">
            <a:xfrm>
              <a:off x="476" y="2181"/>
              <a:ext cx="4860" cy="407"/>
            </a:xfrm>
            <a:custGeom>
              <a:avLst/>
              <a:gdLst/>
              <a:ahLst/>
              <a:cxnLst>
                <a:cxn ang="0">
                  <a:pos x="0" y="407"/>
                </a:cxn>
                <a:cxn ang="0">
                  <a:pos x="4453" y="407"/>
                </a:cxn>
                <a:cxn ang="0">
                  <a:pos x="4860" y="0"/>
                </a:cxn>
              </a:cxnLst>
              <a:rect l="0" t="0" r="r" b="b"/>
              <a:pathLst>
                <a:path w="4860" h="407">
                  <a:moveTo>
                    <a:pt x="0" y="407"/>
                  </a:moveTo>
                  <a:lnTo>
                    <a:pt x="4453" y="407"/>
                  </a:lnTo>
                  <a:lnTo>
                    <a:pt x="4860"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77" name="Line 9"/>
            <p:cNvSpPr>
              <a:spLocks noChangeShapeType="1"/>
            </p:cNvSpPr>
            <p:nvPr/>
          </p:nvSpPr>
          <p:spPr bwMode="auto">
            <a:xfrm>
              <a:off x="4929" y="2588"/>
              <a:ext cx="1" cy="52"/>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 name="Group 15"/>
          <p:cNvGrpSpPr>
            <a:grpSpLocks/>
          </p:cNvGrpSpPr>
          <p:nvPr/>
        </p:nvGrpSpPr>
        <p:grpSpPr bwMode="auto">
          <a:xfrm>
            <a:off x="5827713" y="3687763"/>
            <a:ext cx="82550" cy="165100"/>
            <a:chOff x="3671" y="2323"/>
            <a:chExt cx="52" cy="104"/>
          </a:xfrm>
        </p:grpSpPr>
        <p:sp>
          <p:nvSpPr>
            <p:cNvPr id="7179" name="Freeform 11"/>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0" name="Freeform 12"/>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1" name="Freeform 13"/>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2" name="Freeform 14"/>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 name="Group 20"/>
          <p:cNvGrpSpPr>
            <a:grpSpLocks/>
          </p:cNvGrpSpPr>
          <p:nvPr/>
        </p:nvGrpSpPr>
        <p:grpSpPr bwMode="auto">
          <a:xfrm>
            <a:off x="5753100" y="3627438"/>
            <a:ext cx="117475" cy="284163"/>
            <a:chOff x="3624" y="2285"/>
            <a:chExt cx="74" cy="179"/>
          </a:xfrm>
        </p:grpSpPr>
        <p:sp>
          <p:nvSpPr>
            <p:cNvPr id="7184" name="Freeform 16"/>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5" name="Freeform 17"/>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6" name="Freeform 18"/>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87" name="Freeform 19"/>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5" name="Group 25"/>
          <p:cNvGrpSpPr>
            <a:grpSpLocks/>
          </p:cNvGrpSpPr>
          <p:nvPr/>
        </p:nvGrpSpPr>
        <p:grpSpPr bwMode="auto">
          <a:xfrm>
            <a:off x="5735638" y="3538538"/>
            <a:ext cx="96837" cy="460375"/>
            <a:chOff x="3613" y="2229"/>
            <a:chExt cx="61" cy="290"/>
          </a:xfrm>
        </p:grpSpPr>
        <p:sp>
          <p:nvSpPr>
            <p:cNvPr id="7189" name="Freeform 21"/>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0" name="Freeform 22"/>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1" name="Freeform 23"/>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2" name="Freeform 24"/>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6" name="Group 31"/>
          <p:cNvGrpSpPr>
            <a:grpSpLocks/>
          </p:cNvGrpSpPr>
          <p:nvPr/>
        </p:nvGrpSpPr>
        <p:grpSpPr bwMode="auto">
          <a:xfrm>
            <a:off x="5319713" y="3603626"/>
            <a:ext cx="452437" cy="355600"/>
            <a:chOff x="3351" y="2270"/>
            <a:chExt cx="285" cy="224"/>
          </a:xfrm>
        </p:grpSpPr>
        <p:sp>
          <p:nvSpPr>
            <p:cNvPr id="7194" name="Freeform 26"/>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5" name="Freeform 27"/>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6" name="Freeform 28"/>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7" name="Freeform 29"/>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198" name="Freeform 30"/>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00" name="Freeform 32"/>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1" name="Freeform 33"/>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2" name="Freeform 34"/>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3" name="Freeform 35"/>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4" name="Freeform 36"/>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 name="Group 42"/>
          <p:cNvGrpSpPr>
            <a:grpSpLocks/>
          </p:cNvGrpSpPr>
          <p:nvPr/>
        </p:nvGrpSpPr>
        <p:grpSpPr bwMode="auto">
          <a:xfrm>
            <a:off x="5273675" y="3536951"/>
            <a:ext cx="131762" cy="473075"/>
            <a:chOff x="3322" y="2228"/>
            <a:chExt cx="83" cy="298"/>
          </a:xfrm>
        </p:grpSpPr>
        <p:sp>
          <p:nvSpPr>
            <p:cNvPr id="7205" name="Freeform 37"/>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6" name="Freeform 38"/>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7" name="Freeform 39"/>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8" name="Freeform 40"/>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09" name="Freeform 41"/>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 name="Group 47"/>
          <p:cNvGrpSpPr>
            <a:grpSpLocks/>
          </p:cNvGrpSpPr>
          <p:nvPr/>
        </p:nvGrpSpPr>
        <p:grpSpPr bwMode="auto">
          <a:xfrm>
            <a:off x="5200650" y="3624263"/>
            <a:ext cx="115887" cy="285750"/>
            <a:chOff x="3276" y="2283"/>
            <a:chExt cx="73" cy="180"/>
          </a:xfrm>
        </p:grpSpPr>
        <p:sp>
          <p:nvSpPr>
            <p:cNvPr id="7211" name="Freeform 43"/>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2" name="Freeform 44"/>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3" name="Freeform 45"/>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4" name="Freeform 46"/>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9" name="Group 52"/>
          <p:cNvGrpSpPr>
            <a:grpSpLocks/>
          </p:cNvGrpSpPr>
          <p:nvPr/>
        </p:nvGrpSpPr>
        <p:grpSpPr bwMode="auto">
          <a:xfrm>
            <a:off x="5172075" y="3602038"/>
            <a:ext cx="80962" cy="330200"/>
            <a:chOff x="3258" y="2269"/>
            <a:chExt cx="51" cy="208"/>
          </a:xfrm>
        </p:grpSpPr>
        <p:sp>
          <p:nvSpPr>
            <p:cNvPr id="7216" name="Freeform 48"/>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7" name="Freeform 49"/>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8" name="Freeform 50"/>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19" name="Freeform 51"/>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21" name="Freeform 53"/>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2" name="Freeform 54"/>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3" name="Freeform 55"/>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4" name="Freeform 56"/>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5" name="Freeform 57"/>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0" name="Group 60"/>
          <p:cNvGrpSpPr>
            <a:grpSpLocks/>
          </p:cNvGrpSpPr>
          <p:nvPr/>
        </p:nvGrpSpPr>
        <p:grpSpPr bwMode="auto">
          <a:xfrm>
            <a:off x="5175250" y="3622676"/>
            <a:ext cx="28575" cy="288925"/>
            <a:chOff x="3260" y="2282"/>
            <a:chExt cx="18" cy="182"/>
          </a:xfrm>
        </p:grpSpPr>
        <p:sp>
          <p:nvSpPr>
            <p:cNvPr id="7226" name="Freeform 58"/>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27" name="Freeform 59"/>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1" name="Group 63"/>
          <p:cNvGrpSpPr>
            <a:grpSpLocks/>
          </p:cNvGrpSpPr>
          <p:nvPr/>
        </p:nvGrpSpPr>
        <p:grpSpPr bwMode="auto">
          <a:xfrm>
            <a:off x="5176838" y="3630613"/>
            <a:ext cx="26987" cy="271463"/>
            <a:chOff x="3261" y="2287"/>
            <a:chExt cx="17" cy="171"/>
          </a:xfrm>
        </p:grpSpPr>
        <p:sp>
          <p:nvSpPr>
            <p:cNvPr id="7229" name="Freeform 61"/>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0" name="Freeform 62"/>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2" name="Group 68"/>
          <p:cNvGrpSpPr>
            <a:grpSpLocks/>
          </p:cNvGrpSpPr>
          <p:nvPr/>
        </p:nvGrpSpPr>
        <p:grpSpPr bwMode="auto">
          <a:xfrm>
            <a:off x="5827713" y="3687763"/>
            <a:ext cx="82550" cy="165100"/>
            <a:chOff x="3671" y="2323"/>
            <a:chExt cx="52" cy="104"/>
          </a:xfrm>
        </p:grpSpPr>
        <p:sp>
          <p:nvSpPr>
            <p:cNvPr id="7232" name="Freeform 64"/>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3" name="Freeform 65"/>
            <p:cNvSpPr>
              <a:spLocks/>
            </p:cNvSpPr>
            <p:nvPr/>
          </p:nvSpPr>
          <p:spPr bwMode="auto">
            <a:xfrm>
              <a:off x="3671" y="2323"/>
              <a:ext cx="16" cy="104"/>
            </a:xfrm>
            <a:custGeom>
              <a:avLst/>
              <a:gdLst/>
              <a:ahLst/>
              <a:cxnLst>
                <a:cxn ang="0">
                  <a:pos x="61" y="867"/>
                </a:cxn>
                <a:cxn ang="0">
                  <a:pos x="127" y="434"/>
                </a:cxn>
                <a:cxn ang="0">
                  <a:pos x="68" y="1"/>
                </a:cxn>
                <a:cxn ang="0">
                  <a:pos x="2" y="433"/>
                </a:cxn>
                <a:cxn ang="0">
                  <a:pos x="61" y="867"/>
                </a:cxn>
              </a:cxnLst>
              <a:rect l="0" t="0" r="r" b="b"/>
              <a:pathLst>
                <a:path w="129" h="868">
                  <a:moveTo>
                    <a:pt x="61" y="867"/>
                  </a:moveTo>
                  <a:cubicBezTo>
                    <a:pt x="96" y="868"/>
                    <a:pt x="125" y="674"/>
                    <a:pt x="127" y="434"/>
                  </a:cubicBezTo>
                  <a:cubicBezTo>
                    <a:pt x="129" y="195"/>
                    <a:pt x="103" y="1"/>
                    <a:pt x="68" y="1"/>
                  </a:cubicBezTo>
                  <a:cubicBezTo>
                    <a:pt x="34" y="0"/>
                    <a:pt x="4" y="194"/>
                    <a:pt x="2" y="433"/>
                  </a:cubicBezTo>
                  <a:cubicBezTo>
                    <a:pt x="0" y="673"/>
                    <a:pt x="27" y="867"/>
                    <a:pt x="61"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4" name="Freeform 66"/>
            <p:cNvSpPr>
              <a:spLocks/>
            </p:cNvSpPr>
            <p:nvPr/>
          </p:nvSpPr>
          <p:spPr bwMode="auto">
            <a:xfrm>
              <a:off x="3671" y="2323"/>
              <a:ext cx="52" cy="104"/>
            </a:xfrm>
            <a:custGeom>
              <a:avLst/>
              <a:gdLst/>
              <a:ahLst/>
              <a:cxnLst>
                <a:cxn ang="0">
                  <a:pos x="2" y="433"/>
                </a:cxn>
                <a:cxn ang="0">
                  <a:pos x="61" y="867"/>
                </a:cxn>
                <a:cxn ang="0">
                  <a:pos x="361" y="870"/>
                </a:cxn>
                <a:cxn ang="0">
                  <a:pos x="427" y="437"/>
                </a:cxn>
                <a:cxn ang="0">
                  <a:pos x="368" y="3"/>
                </a:cxn>
                <a:cxn ang="0">
                  <a:pos x="68" y="1"/>
                </a:cxn>
                <a:cxn ang="0">
                  <a:pos x="2" y="433"/>
                </a:cxn>
              </a:cxnLst>
              <a:rect l="0" t="0" r="r" b="b"/>
              <a:pathLst>
                <a:path w="429" h="870">
                  <a:moveTo>
                    <a:pt x="2" y="433"/>
                  </a:moveTo>
                  <a:cubicBezTo>
                    <a:pt x="0" y="673"/>
                    <a:pt x="27" y="867"/>
                    <a:pt x="61" y="867"/>
                  </a:cubicBezTo>
                  <a:lnTo>
                    <a:pt x="361" y="870"/>
                  </a:lnTo>
                  <a:cubicBezTo>
                    <a:pt x="396" y="870"/>
                    <a:pt x="425" y="676"/>
                    <a:pt x="427" y="437"/>
                  </a:cubicBezTo>
                  <a:cubicBezTo>
                    <a:pt x="429" y="198"/>
                    <a:pt x="403" y="3"/>
                    <a:pt x="368" y="3"/>
                  </a:cubicBezTo>
                  <a:lnTo>
                    <a:pt x="68" y="1"/>
                  </a:lnTo>
                  <a:cubicBezTo>
                    <a:pt x="34" y="0"/>
                    <a:pt x="4" y="194"/>
                    <a:pt x="2"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5" name="Freeform 67"/>
            <p:cNvSpPr>
              <a:spLocks/>
            </p:cNvSpPr>
            <p:nvPr/>
          </p:nvSpPr>
          <p:spPr bwMode="auto">
            <a:xfrm>
              <a:off x="3678"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3" name="Group 73"/>
          <p:cNvGrpSpPr>
            <a:grpSpLocks/>
          </p:cNvGrpSpPr>
          <p:nvPr/>
        </p:nvGrpSpPr>
        <p:grpSpPr bwMode="auto">
          <a:xfrm>
            <a:off x="5753100" y="3627438"/>
            <a:ext cx="117475" cy="284163"/>
            <a:chOff x="3624" y="2285"/>
            <a:chExt cx="74" cy="179"/>
          </a:xfrm>
        </p:grpSpPr>
        <p:sp>
          <p:nvSpPr>
            <p:cNvPr id="7237" name="Freeform 69"/>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8" name="Freeform 70"/>
            <p:cNvSpPr>
              <a:spLocks/>
            </p:cNvSpPr>
            <p:nvPr/>
          </p:nvSpPr>
          <p:spPr bwMode="auto">
            <a:xfrm>
              <a:off x="3624" y="2285"/>
              <a:ext cx="34" cy="179"/>
            </a:xfrm>
            <a:custGeom>
              <a:avLst/>
              <a:gdLst/>
              <a:ahLst/>
              <a:cxnLst>
                <a:cxn ang="0">
                  <a:pos x="134" y="1492"/>
                </a:cxn>
                <a:cxn ang="0">
                  <a:pos x="277" y="748"/>
                </a:cxn>
                <a:cxn ang="0">
                  <a:pos x="146" y="1"/>
                </a:cxn>
                <a:cxn ang="0">
                  <a:pos x="3" y="746"/>
                </a:cxn>
                <a:cxn ang="0">
                  <a:pos x="134" y="1492"/>
                </a:cxn>
              </a:cxnLst>
              <a:rect l="0" t="0" r="r" b="b"/>
              <a:pathLst>
                <a:path w="281" h="1493">
                  <a:moveTo>
                    <a:pt x="134" y="1492"/>
                  </a:moveTo>
                  <a:cubicBezTo>
                    <a:pt x="210" y="1493"/>
                    <a:pt x="274" y="1160"/>
                    <a:pt x="277" y="748"/>
                  </a:cubicBezTo>
                  <a:cubicBezTo>
                    <a:pt x="281" y="336"/>
                    <a:pt x="222" y="1"/>
                    <a:pt x="146" y="1"/>
                  </a:cubicBezTo>
                  <a:cubicBezTo>
                    <a:pt x="71" y="0"/>
                    <a:pt x="7" y="334"/>
                    <a:pt x="3" y="746"/>
                  </a:cubicBezTo>
                  <a:cubicBezTo>
                    <a:pt x="0" y="1157"/>
                    <a:pt x="59" y="1492"/>
                    <a:pt x="134"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39" name="Freeform 71"/>
            <p:cNvSpPr>
              <a:spLocks/>
            </p:cNvSpPr>
            <p:nvPr/>
          </p:nvSpPr>
          <p:spPr bwMode="auto">
            <a:xfrm>
              <a:off x="3624" y="2285"/>
              <a:ext cx="74" cy="179"/>
            </a:xfrm>
            <a:custGeom>
              <a:avLst/>
              <a:gdLst/>
              <a:ahLst/>
              <a:cxnLst>
                <a:cxn ang="0">
                  <a:pos x="3" y="746"/>
                </a:cxn>
                <a:cxn ang="0">
                  <a:pos x="134" y="1492"/>
                </a:cxn>
                <a:cxn ang="0">
                  <a:pos x="469" y="1495"/>
                </a:cxn>
                <a:cxn ang="0">
                  <a:pos x="612" y="750"/>
                </a:cxn>
                <a:cxn ang="0">
                  <a:pos x="481" y="4"/>
                </a:cxn>
                <a:cxn ang="0">
                  <a:pos x="146" y="1"/>
                </a:cxn>
                <a:cxn ang="0">
                  <a:pos x="3" y="746"/>
                </a:cxn>
              </a:cxnLst>
              <a:rect l="0" t="0" r="r" b="b"/>
              <a:pathLst>
                <a:path w="615" h="1496">
                  <a:moveTo>
                    <a:pt x="3" y="746"/>
                  </a:moveTo>
                  <a:cubicBezTo>
                    <a:pt x="0" y="1157"/>
                    <a:pt x="59" y="1492"/>
                    <a:pt x="134" y="1492"/>
                  </a:cubicBezTo>
                  <a:lnTo>
                    <a:pt x="469" y="1495"/>
                  </a:lnTo>
                  <a:cubicBezTo>
                    <a:pt x="544" y="1496"/>
                    <a:pt x="608" y="1162"/>
                    <a:pt x="612" y="750"/>
                  </a:cubicBezTo>
                  <a:cubicBezTo>
                    <a:pt x="615" y="339"/>
                    <a:pt x="557" y="4"/>
                    <a:pt x="481" y="4"/>
                  </a:cubicBezTo>
                  <a:lnTo>
                    <a:pt x="146" y="1"/>
                  </a:lnTo>
                  <a:cubicBezTo>
                    <a:pt x="71" y="0"/>
                    <a:pt x="7" y="334"/>
                    <a:pt x="3"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0" name="Freeform 72"/>
            <p:cNvSpPr>
              <a:spLocks/>
            </p:cNvSpPr>
            <p:nvPr/>
          </p:nvSpPr>
          <p:spPr bwMode="auto">
            <a:xfrm>
              <a:off x="3640" y="2285"/>
              <a:ext cx="18" cy="179"/>
            </a:xfrm>
            <a:custGeom>
              <a:avLst/>
              <a:gdLst/>
              <a:ahLst/>
              <a:cxnLst>
                <a:cxn ang="0">
                  <a:pos x="0" y="179"/>
                </a:cxn>
                <a:cxn ang="0">
                  <a:pos x="17" y="90"/>
                </a:cxn>
                <a:cxn ang="0">
                  <a:pos x="1" y="0"/>
                </a:cxn>
              </a:cxnLst>
              <a:rect l="0" t="0" r="r" b="b"/>
              <a:pathLst>
                <a:path w="18" h="179">
                  <a:moveTo>
                    <a:pt x="0" y="179"/>
                  </a:moveTo>
                  <a:cubicBezTo>
                    <a:pt x="9" y="179"/>
                    <a:pt x="17" y="139"/>
                    <a:pt x="17" y="90"/>
                  </a:cubicBezTo>
                  <a:cubicBezTo>
                    <a:pt x="18" y="40"/>
                    <a:pt x="11"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4" name="Group 78"/>
          <p:cNvGrpSpPr>
            <a:grpSpLocks/>
          </p:cNvGrpSpPr>
          <p:nvPr/>
        </p:nvGrpSpPr>
        <p:grpSpPr bwMode="auto">
          <a:xfrm>
            <a:off x="5735638" y="3538538"/>
            <a:ext cx="96837" cy="460375"/>
            <a:chOff x="3613" y="2229"/>
            <a:chExt cx="61" cy="290"/>
          </a:xfrm>
        </p:grpSpPr>
        <p:sp>
          <p:nvSpPr>
            <p:cNvPr id="7242" name="Freeform 74"/>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3" name="Freeform 75"/>
            <p:cNvSpPr>
              <a:spLocks/>
            </p:cNvSpPr>
            <p:nvPr/>
          </p:nvSpPr>
          <p:spPr bwMode="auto">
            <a:xfrm>
              <a:off x="3613" y="2229"/>
              <a:ext cx="31" cy="290"/>
            </a:xfrm>
            <a:custGeom>
              <a:avLst/>
              <a:gdLst/>
              <a:ahLst/>
              <a:cxnLst>
                <a:cxn ang="0">
                  <a:pos x="121" y="2417"/>
                </a:cxn>
                <a:cxn ang="0">
                  <a:pos x="256" y="1210"/>
                </a:cxn>
                <a:cxn ang="0">
                  <a:pos x="141" y="1"/>
                </a:cxn>
                <a:cxn ang="0">
                  <a:pos x="6" y="1208"/>
                </a:cxn>
                <a:cxn ang="0">
                  <a:pos x="121" y="2417"/>
                </a:cxn>
              </a:cxnLst>
              <a:rect l="0" t="0" r="r" b="b"/>
              <a:pathLst>
                <a:path w="261" h="2418">
                  <a:moveTo>
                    <a:pt x="121" y="2417"/>
                  </a:moveTo>
                  <a:cubicBezTo>
                    <a:pt x="190" y="2418"/>
                    <a:pt x="250" y="1877"/>
                    <a:pt x="256" y="1210"/>
                  </a:cubicBezTo>
                  <a:cubicBezTo>
                    <a:pt x="261" y="542"/>
                    <a:pt x="210" y="1"/>
                    <a:pt x="141" y="1"/>
                  </a:cubicBezTo>
                  <a:cubicBezTo>
                    <a:pt x="72" y="0"/>
                    <a:pt x="11" y="540"/>
                    <a:pt x="6"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4" name="Freeform 76"/>
            <p:cNvSpPr>
              <a:spLocks/>
            </p:cNvSpPr>
            <p:nvPr/>
          </p:nvSpPr>
          <p:spPr bwMode="auto">
            <a:xfrm>
              <a:off x="3613" y="2229"/>
              <a:ext cx="61" cy="290"/>
            </a:xfrm>
            <a:custGeom>
              <a:avLst/>
              <a:gdLst/>
              <a:ahLst/>
              <a:cxnLst>
                <a:cxn ang="0">
                  <a:pos x="6" y="1208"/>
                </a:cxn>
                <a:cxn ang="0">
                  <a:pos x="121" y="2417"/>
                </a:cxn>
                <a:cxn ang="0">
                  <a:pos x="371" y="2419"/>
                </a:cxn>
                <a:cxn ang="0">
                  <a:pos x="506" y="1212"/>
                </a:cxn>
                <a:cxn ang="0">
                  <a:pos x="391" y="3"/>
                </a:cxn>
                <a:cxn ang="0">
                  <a:pos x="141" y="1"/>
                </a:cxn>
                <a:cxn ang="0">
                  <a:pos x="6" y="1208"/>
                </a:cxn>
              </a:cxnLst>
              <a:rect l="0" t="0" r="r" b="b"/>
              <a:pathLst>
                <a:path w="511" h="2420">
                  <a:moveTo>
                    <a:pt x="6" y="1208"/>
                  </a:moveTo>
                  <a:cubicBezTo>
                    <a:pt x="0" y="1875"/>
                    <a:pt x="52" y="2417"/>
                    <a:pt x="121" y="2417"/>
                  </a:cubicBezTo>
                  <a:lnTo>
                    <a:pt x="371" y="2419"/>
                  </a:lnTo>
                  <a:cubicBezTo>
                    <a:pt x="440" y="2420"/>
                    <a:pt x="500" y="1879"/>
                    <a:pt x="506" y="1212"/>
                  </a:cubicBezTo>
                  <a:cubicBezTo>
                    <a:pt x="511" y="544"/>
                    <a:pt x="460" y="3"/>
                    <a:pt x="391" y="3"/>
                  </a:cubicBezTo>
                  <a:lnTo>
                    <a:pt x="141" y="1"/>
                  </a:lnTo>
                  <a:cubicBezTo>
                    <a:pt x="7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5" name="Freeform 77"/>
            <p:cNvSpPr>
              <a:spLocks/>
            </p:cNvSpPr>
            <p:nvPr/>
          </p:nvSpPr>
          <p:spPr bwMode="auto">
            <a:xfrm>
              <a:off x="3627" y="2229"/>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5" name="Group 84"/>
          <p:cNvGrpSpPr>
            <a:grpSpLocks/>
          </p:cNvGrpSpPr>
          <p:nvPr/>
        </p:nvGrpSpPr>
        <p:grpSpPr bwMode="auto">
          <a:xfrm>
            <a:off x="5319713" y="3603626"/>
            <a:ext cx="452437" cy="355600"/>
            <a:chOff x="3351" y="2270"/>
            <a:chExt cx="285" cy="224"/>
          </a:xfrm>
        </p:grpSpPr>
        <p:sp>
          <p:nvSpPr>
            <p:cNvPr id="7247" name="Freeform 79"/>
            <p:cNvSpPr>
              <a:spLocks/>
            </p:cNvSpPr>
            <p:nvPr/>
          </p:nvSpPr>
          <p:spPr bwMode="auto">
            <a:xfrm>
              <a:off x="3351" y="2286"/>
              <a:ext cx="277" cy="208"/>
            </a:xfrm>
            <a:custGeom>
              <a:avLst/>
              <a:gdLst/>
              <a:ahLst/>
              <a:cxnLst>
                <a:cxn ang="0">
                  <a:pos x="4" y="858"/>
                </a:cxn>
                <a:cxn ang="0">
                  <a:pos x="120" y="1717"/>
                </a:cxn>
                <a:cxn ang="0">
                  <a:pos x="2173" y="1734"/>
                </a:cxn>
                <a:cxn ang="0">
                  <a:pos x="2303" y="876"/>
                </a:cxn>
                <a:cxn ang="0">
                  <a:pos x="2187" y="17"/>
                </a:cxn>
                <a:cxn ang="0">
                  <a:pos x="134" y="1"/>
                </a:cxn>
                <a:cxn ang="0">
                  <a:pos x="4" y="858"/>
                </a:cxn>
              </a:cxnLst>
              <a:rect l="0" t="0" r="r" b="b"/>
              <a:pathLst>
                <a:path w="2307" h="1734">
                  <a:moveTo>
                    <a:pt x="4" y="858"/>
                  </a:moveTo>
                  <a:cubicBezTo>
                    <a:pt x="0" y="1332"/>
                    <a:pt x="52" y="1717"/>
                    <a:pt x="120" y="1717"/>
                  </a:cubicBezTo>
                  <a:lnTo>
                    <a:pt x="2173" y="1734"/>
                  </a:lnTo>
                  <a:cubicBezTo>
                    <a:pt x="2241" y="1734"/>
                    <a:pt x="2300" y="1350"/>
                    <a:pt x="2303" y="876"/>
                  </a:cubicBezTo>
                  <a:cubicBezTo>
                    <a:pt x="2307" y="402"/>
                    <a:pt x="2255" y="18"/>
                    <a:pt x="2187" y="17"/>
                  </a:cubicBezTo>
                  <a:lnTo>
                    <a:pt x="134" y="1"/>
                  </a:lnTo>
                  <a:cubicBezTo>
                    <a:pt x="66" y="0"/>
                    <a:pt x="7"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8" name="Freeform 80"/>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49" name="Freeform 81"/>
            <p:cNvSpPr>
              <a:spLocks/>
            </p:cNvSpPr>
            <p:nvPr/>
          </p:nvSpPr>
          <p:spPr bwMode="auto">
            <a:xfrm>
              <a:off x="3359" y="2270"/>
              <a:ext cx="30" cy="206"/>
            </a:xfrm>
            <a:custGeom>
              <a:avLst/>
              <a:gdLst/>
              <a:ahLst/>
              <a:cxnLst>
                <a:cxn ang="0">
                  <a:pos x="121" y="1717"/>
                </a:cxn>
                <a:cxn ang="0">
                  <a:pos x="252" y="860"/>
                </a:cxn>
                <a:cxn ang="0">
                  <a:pos x="135" y="0"/>
                </a:cxn>
                <a:cxn ang="0">
                  <a:pos x="4" y="858"/>
                </a:cxn>
                <a:cxn ang="0">
                  <a:pos x="121" y="1717"/>
                </a:cxn>
              </a:cxnLst>
              <a:rect l="0" t="0" r="r" b="b"/>
              <a:pathLst>
                <a:path w="255" h="1717">
                  <a:moveTo>
                    <a:pt x="121" y="1717"/>
                  </a:moveTo>
                  <a:cubicBezTo>
                    <a:pt x="189" y="1717"/>
                    <a:pt x="248" y="1334"/>
                    <a:pt x="252" y="860"/>
                  </a:cubicBezTo>
                  <a:cubicBezTo>
                    <a:pt x="255" y="385"/>
                    <a:pt x="203" y="1"/>
                    <a:pt x="135" y="0"/>
                  </a:cubicBezTo>
                  <a:cubicBezTo>
                    <a:pt x="66" y="0"/>
                    <a:pt x="8" y="383"/>
                    <a:pt x="4" y="858"/>
                  </a:cubicBezTo>
                  <a:cubicBezTo>
                    <a:pt x="0" y="1332"/>
                    <a:pt x="53"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0" name="Freeform 82"/>
            <p:cNvSpPr>
              <a:spLocks/>
            </p:cNvSpPr>
            <p:nvPr/>
          </p:nvSpPr>
          <p:spPr bwMode="auto">
            <a:xfrm>
              <a:off x="3359" y="2270"/>
              <a:ext cx="277" cy="208"/>
            </a:xfrm>
            <a:custGeom>
              <a:avLst/>
              <a:gdLst/>
              <a:ahLst/>
              <a:cxnLst>
                <a:cxn ang="0">
                  <a:pos x="4" y="858"/>
                </a:cxn>
                <a:cxn ang="0">
                  <a:pos x="121" y="1717"/>
                </a:cxn>
                <a:cxn ang="0">
                  <a:pos x="2173" y="1733"/>
                </a:cxn>
                <a:cxn ang="0">
                  <a:pos x="2304" y="876"/>
                </a:cxn>
                <a:cxn ang="0">
                  <a:pos x="2187" y="17"/>
                </a:cxn>
                <a:cxn ang="0">
                  <a:pos x="135" y="0"/>
                </a:cxn>
                <a:cxn ang="0">
                  <a:pos x="4" y="858"/>
                </a:cxn>
              </a:cxnLst>
              <a:rect l="0" t="0" r="r" b="b"/>
              <a:pathLst>
                <a:path w="2308" h="1734">
                  <a:moveTo>
                    <a:pt x="4" y="858"/>
                  </a:moveTo>
                  <a:cubicBezTo>
                    <a:pt x="0" y="1332"/>
                    <a:pt x="53" y="1716"/>
                    <a:pt x="121" y="1717"/>
                  </a:cubicBezTo>
                  <a:lnTo>
                    <a:pt x="2173" y="1733"/>
                  </a:lnTo>
                  <a:cubicBezTo>
                    <a:pt x="2242" y="1734"/>
                    <a:pt x="2300" y="1350"/>
                    <a:pt x="2304" y="876"/>
                  </a:cubicBezTo>
                  <a:cubicBezTo>
                    <a:pt x="2308" y="402"/>
                    <a:pt x="2256" y="17"/>
                    <a:pt x="2187" y="17"/>
                  </a:cubicBezTo>
                  <a:lnTo>
                    <a:pt x="135"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1" name="Freeform 83"/>
            <p:cNvSpPr>
              <a:spLocks/>
            </p:cNvSpPr>
            <p:nvPr/>
          </p:nvSpPr>
          <p:spPr bwMode="auto">
            <a:xfrm>
              <a:off x="3373" y="2270"/>
              <a:ext cx="16" cy="206"/>
            </a:xfrm>
            <a:custGeom>
              <a:avLst/>
              <a:gdLst/>
              <a:ahLst/>
              <a:cxnLst>
                <a:cxn ang="0">
                  <a:pos x="0" y="206"/>
                </a:cxn>
                <a:cxn ang="0">
                  <a:pos x="16" y="103"/>
                </a:cxn>
                <a:cxn ang="0">
                  <a:pos x="2" y="0"/>
                </a:cxn>
              </a:cxnLst>
              <a:rect l="0" t="0" r="r" b="b"/>
              <a:pathLst>
                <a:path w="16" h="206">
                  <a:moveTo>
                    <a:pt x="0" y="206"/>
                  </a:moveTo>
                  <a:cubicBezTo>
                    <a:pt x="9" y="206"/>
                    <a:pt x="16" y="160"/>
                    <a:pt x="16" y="103"/>
                  </a:cubicBezTo>
                  <a:cubicBezTo>
                    <a:pt x="16"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53" name="Freeform 85"/>
          <p:cNvSpPr>
            <a:spLocks/>
          </p:cNvSpPr>
          <p:nvPr/>
        </p:nvSpPr>
        <p:spPr bwMode="auto">
          <a:xfrm>
            <a:off x="5773738" y="3768726"/>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5" y="50"/>
                  <a:pt x="12" y="50"/>
                </a:cubicBezTo>
                <a:cubicBezTo>
                  <a:pt x="19" y="50"/>
                  <a:pt x="25" y="39"/>
                  <a:pt x="25" y="25"/>
                </a:cubicBezTo>
                <a:cubicBezTo>
                  <a:pt x="25" y="11"/>
                  <a:pt x="19"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4" name="Freeform 86"/>
          <p:cNvSpPr>
            <a:spLocks/>
          </p:cNvSpPr>
          <p:nvPr/>
        </p:nvSpPr>
        <p:spPr bwMode="auto">
          <a:xfrm>
            <a:off x="5751513" y="3941763"/>
            <a:ext cx="7937" cy="14288"/>
          </a:xfrm>
          <a:custGeom>
            <a:avLst/>
            <a:gdLst/>
            <a:ahLst/>
            <a:cxnLst>
              <a:cxn ang="0">
                <a:pos x="0" y="37"/>
              </a:cxn>
              <a:cxn ang="0">
                <a:pos x="21" y="75"/>
              </a:cxn>
              <a:cxn ang="0">
                <a:pos x="42" y="38"/>
              </a:cxn>
              <a:cxn ang="0">
                <a:pos x="21" y="0"/>
              </a:cxn>
              <a:cxn ang="0">
                <a:pos x="0" y="37"/>
              </a:cxn>
            </a:cxnLst>
            <a:rect l="0" t="0" r="r" b="b"/>
            <a:pathLst>
              <a:path w="42" h="75">
                <a:moveTo>
                  <a:pt x="0" y="37"/>
                </a:moveTo>
                <a:cubicBezTo>
                  <a:pt x="0" y="58"/>
                  <a:pt x="9" y="75"/>
                  <a:pt x="21" y="75"/>
                </a:cubicBezTo>
                <a:cubicBezTo>
                  <a:pt x="32" y="75"/>
                  <a:pt x="42" y="59"/>
                  <a:pt x="42" y="38"/>
                </a:cubicBezTo>
                <a:cubicBezTo>
                  <a:pt x="42" y="17"/>
                  <a:pt x="33" y="0"/>
                  <a:pt x="21" y="0"/>
                </a:cubicBezTo>
                <a:cubicBezTo>
                  <a:pt x="10"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5" name="Freeform 87"/>
          <p:cNvSpPr>
            <a:spLocks/>
          </p:cNvSpPr>
          <p:nvPr/>
        </p:nvSpPr>
        <p:spPr bwMode="auto">
          <a:xfrm>
            <a:off x="5757863" y="3578226"/>
            <a:ext cx="7937" cy="14288"/>
          </a:xfrm>
          <a:custGeom>
            <a:avLst/>
            <a:gdLst/>
            <a:ahLst/>
            <a:cxnLst>
              <a:cxn ang="0">
                <a:pos x="0" y="37"/>
              </a:cxn>
              <a:cxn ang="0">
                <a:pos x="21" y="75"/>
              </a:cxn>
              <a:cxn ang="0">
                <a:pos x="42" y="37"/>
              </a:cxn>
              <a:cxn ang="0">
                <a:pos x="22" y="0"/>
              </a:cxn>
              <a:cxn ang="0">
                <a:pos x="0" y="37"/>
              </a:cxn>
            </a:cxnLst>
            <a:rect l="0" t="0" r="r" b="b"/>
            <a:pathLst>
              <a:path w="42" h="75">
                <a:moveTo>
                  <a:pt x="0" y="37"/>
                </a:moveTo>
                <a:cubicBezTo>
                  <a:pt x="0" y="58"/>
                  <a:pt x="9" y="75"/>
                  <a:pt x="21" y="75"/>
                </a:cubicBezTo>
                <a:cubicBezTo>
                  <a:pt x="33" y="75"/>
                  <a:pt x="42" y="58"/>
                  <a:pt x="42" y="37"/>
                </a:cubicBezTo>
                <a:cubicBezTo>
                  <a:pt x="42" y="17"/>
                  <a:pt x="33" y="0"/>
                  <a:pt x="22" y="0"/>
                </a:cubicBezTo>
                <a:cubicBezTo>
                  <a:pt x="10" y="0"/>
                  <a:pt x="1"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6" name="Freeform 88"/>
          <p:cNvSpPr>
            <a:spLocks/>
          </p:cNvSpPr>
          <p:nvPr/>
        </p:nvSpPr>
        <p:spPr bwMode="auto">
          <a:xfrm>
            <a:off x="5770563" y="3670301"/>
            <a:ext cx="7937" cy="12700"/>
          </a:xfrm>
          <a:custGeom>
            <a:avLst/>
            <a:gdLst/>
            <a:ahLst/>
            <a:cxnLst>
              <a:cxn ang="0">
                <a:pos x="0" y="33"/>
              </a:cxn>
              <a:cxn ang="0">
                <a:pos x="21" y="67"/>
              </a:cxn>
              <a:cxn ang="0">
                <a:pos x="42" y="34"/>
              </a:cxn>
              <a:cxn ang="0">
                <a:pos x="21" y="0"/>
              </a:cxn>
              <a:cxn ang="0">
                <a:pos x="0" y="33"/>
              </a:cxn>
            </a:cxnLst>
            <a:rect l="0" t="0" r="r" b="b"/>
            <a:pathLst>
              <a:path w="42" h="67">
                <a:moveTo>
                  <a:pt x="0" y="33"/>
                </a:moveTo>
                <a:cubicBezTo>
                  <a:pt x="0" y="52"/>
                  <a:pt x="9" y="67"/>
                  <a:pt x="21" y="67"/>
                </a:cubicBezTo>
                <a:cubicBezTo>
                  <a:pt x="32" y="67"/>
                  <a:pt x="42" y="52"/>
                  <a:pt x="42" y="34"/>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7" name="Freeform 89"/>
          <p:cNvSpPr>
            <a:spLocks/>
          </p:cNvSpPr>
          <p:nvPr/>
        </p:nvSpPr>
        <p:spPr bwMode="auto">
          <a:xfrm>
            <a:off x="5768975" y="3859213"/>
            <a:ext cx="6350" cy="11113"/>
          </a:xfrm>
          <a:custGeom>
            <a:avLst/>
            <a:gdLst/>
            <a:ahLst/>
            <a:cxnLst>
              <a:cxn ang="0">
                <a:pos x="0" y="29"/>
              </a:cxn>
              <a:cxn ang="0">
                <a:pos x="16" y="58"/>
              </a:cxn>
              <a:cxn ang="0">
                <a:pos x="33" y="29"/>
              </a:cxn>
              <a:cxn ang="0">
                <a:pos x="17" y="0"/>
              </a:cxn>
              <a:cxn ang="0">
                <a:pos x="0" y="29"/>
              </a:cxn>
            </a:cxnLst>
            <a:rect l="0" t="0" r="r" b="b"/>
            <a:pathLst>
              <a:path w="33" h="58">
                <a:moveTo>
                  <a:pt x="0" y="29"/>
                </a:moveTo>
                <a:cubicBezTo>
                  <a:pt x="0" y="45"/>
                  <a:pt x="7" y="58"/>
                  <a:pt x="16" y="58"/>
                </a:cubicBezTo>
                <a:cubicBezTo>
                  <a:pt x="25" y="58"/>
                  <a:pt x="33" y="45"/>
                  <a:pt x="33" y="29"/>
                </a:cubicBezTo>
                <a:cubicBezTo>
                  <a:pt x="33"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6" name="Group 95"/>
          <p:cNvGrpSpPr>
            <a:grpSpLocks/>
          </p:cNvGrpSpPr>
          <p:nvPr/>
        </p:nvGrpSpPr>
        <p:grpSpPr bwMode="auto">
          <a:xfrm>
            <a:off x="5273675" y="3536951"/>
            <a:ext cx="131762" cy="473075"/>
            <a:chOff x="3322" y="2228"/>
            <a:chExt cx="83" cy="298"/>
          </a:xfrm>
        </p:grpSpPr>
        <p:sp>
          <p:nvSpPr>
            <p:cNvPr id="7258" name="Freeform 90"/>
            <p:cNvSpPr>
              <a:spLocks/>
            </p:cNvSpPr>
            <p:nvPr/>
          </p:nvSpPr>
          <p:spPr bwMode="auto">
            <a:xfrm>
              <a:off x="3322" y="2236"/>
              <a:ext cx="83" cy="290"/>
            </a:xfrm>
            <a:custGeom>
              <a:avLst/>
              <a:gdLst/>
              <a:ahLst/>
              <a:cxnLst>
                <a:cxn ang="0">
                  <a:pos x="6" y="1207"/>
                </a:cxn>
                <a:cxn ang="0">
                  <a:pos x="167" y="2417"/>
                </a:cxn>
                <a:cxn ang="0">
                  <a:pos x="509" y="2420"/>
                </a:cxn>
                <a:cxn ang="0">
                  <a:pos x="689" y="1213"/>
                </a:cxn>
                <a:cxn ang="0">
                  <a:pos x="528" y="3"/>
                </a:cxn>
                <a:cxn ang="0">
                  <a:pos x="186" y="0"/>
                </a:cxn>
                <a:cxn ang="0">
                  <a:pos x="6" y="1207"/>
                </a:cxn>
              </a:cxnLst>
              <a:rect l="0" t="0" r="r" b="b"/>
              <a:pathLst>
                <a:path w="695" h="2421">
                  <a:moveTo>
                    <a:pt x="6" y="1207"/>
                  </a:moveTo>
                  <a:cubicBezTo>
                    <a:pt x="0" y="1875"/>
                    <a:pt x="73" y="2416"/>
                    <a:pt x="167" y="2417"/>
                  </a:cubicBezTo>
                  <a:lnTo>
                    <a:pt x="509" y="2420"/>
                  </a:lnTo>
                  <a:cubicBezTo>
                    <a:pt x="603" y="2421"/>
                    <a:pt x="684" y="1880"/>
                    <a:pt x="689" y="1213"/>
                  </a:cubicBezTo>
                  <a:cubicBezTo>
                    <a:pt x="695" y="546"/>
                    <a:pt x="622" y="4"/>
                    <a:pt x="528" y="3"/>
                  </a:cubicBezTo>
                  <a:lnTo>
                    <a:pt x="186" y="0"/>
                  </a:lnTo>
                  <a:cubicBezTo>
                    <a:pt x="92" y="0"/>
                    <a:pt x="11" y="540"/>
                    <a:pt x="6" y="1207"/>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59" name="Freeform 91"/>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0" name="Freeform 92"/>
            <p:cNvSpPr>
              <a:spLocks/>
            </p:cNvSpPr>
            <p:nvPr/>
          </p:nvSpPr>
          <p:spPr bwMode="auto">
            <a:xfrm>
              <a:off x="3322" y="2228"/>
              <a:ext cx="42" cy="290"/>
            </a:xfrm>
            <a:custGeom>
              <a:avLst/>
              <a:gdLst/>
              <a:ahLst/>
              <a:cxnLst>
                <a:cxn ang="0">
                  <a:pos x="167" y="2417"/>
                </a:cxn>
                <a:cxn ang="0">
                  <a:pos x="347" y="1210"/>
                </a:cxn>
                <a:cxn ang="0">
                  <a:pos x="186" y="1"/>
                </a:cxn>
                <a:cxn ang="0">
                  <a:pos x="6" y="1208"/>
                </a:cxn>
                <a:cxn ang="0">
                  <a:pos x="167" y="2417"/>
                </a:cxn>
              </a:cxnLst>
              <a:rect l="0" t="0" r="r" b="b"/>
              <a:pathLst>
                <a:path w="353" h="2418">
                  <a:moveTo>
                    <a:pt x="167" y="2417"/>
                  </a:moveTo>
                  <a:cubicBezTo>
                    <a:pt x="261" y="2418"/>
                    <a:pt x="342" y="1878"/>
                    <a:pt x="347" y="1210"/>
                  </a:cubicBezTo>
                  <a:cubicBezTo>
                    <a:pt x="353" y="543"/>
                    <a:pt x="281" y="2"/>
                    <a:pt x="186" y="1"/>
                  </a:cubicBezTo>
                  <a:cubicBezTo>
                    <a:pt x="92" y="0"/>
                    <a:pt x="11" y="540"/>
                    <a:pt x="6" y="1208"/>
                  </a:cubicBezTo>
                  <a:cubicBezTo>
                    <a:pt x="0" y="1875"/>
                    <a:pt x="73" y="2417"/>
                    <a:pt x="167"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1" name="Freeform 93"/>
            <p:cNvSpPr>
              <a:spLocks/>
            </p:cNvSpPr>
            <p:nvPr/>
          </p:nvSpPr>
          <p:spPr bwMode="auto">
            <a:xfrm>
              <a:off x="3322" y="2228"/>
              <a:ext cx="83" cy="290"/>
            </a:xfrm>
            <a:custGeom>
              <a:avLst/>
              <a:gdLst/>
              <a:ahLst/>
              <a:cxnLst>
                <a:cxn ang="0">
                  <a:pos x="6" y="1208"/>
                </a:cxn>
                <a:cxn ang="0">
                  <a:pos x="167" y="2417"/>
                </a:cxn>
                <a:cxn ang="0">
                  <a:pos x="509" y="2420"/>
                </a:cxn>
                <a:cxn ang="0">
                  <a:pos x="689" y="1213"/>
                </a:cxn>
                <a:cxn ang="0">
                  <a:pos x="528" y="4"/>
                </a:cxn>
                <a:cxn ang="0">
                  <a:pos x="186" y="1"/>
                </a:cxn>
                <a:cxn ang="0">
                  <a:pos x="6" y="1208"/>
                </a:cxn>
              </a:cxnLst>
              <a:rect l="0" t="0" r="r" b="b"/>
              <a:pathLst>
                <a:path w="695" h="2421">
                  <a:moveTo>
                    <a:pt x="6" y="1208"/>
                  </a:moveTo>
                  <a:cubicBezTo>
                    <a:pt x="0" y="1875"/>
                    <a:pt x="73" y="2417"/>
                    <a:pt x="167" y="2417"/>
                  </a:cubicBezTo>
                  <a:lnTo>
                    <a:pt x="509" y="2420"/>
                  </a:lnTo>
                  <a:cubicBezTo>
                    <a:pt x="603" y="2421"/>
                    <a:pt x="684" y="1881"/>
                    <a:pt x="689" y="1213"/>
                  </a:cubicBezTo>
                  <a:cubicBezTo>
                    <a:pt x="695" y="546"/>
                    <a:pt x="622" y="4"/>
                    <a:pt x="528" y="4"/>
                  </a:cubicBezTo>
                  <a:lnTo>
                    <a:pt x="186" y="1"/>
                  </a:lnTo>
                  <a:cubicBezTo>
                    <a:pt x="92" y="0"/>
                    <a:pt x="11" y="540"/>
                    <a:pt x="6"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2" name="Freeform 94"/>
            <p:cNvSpPr>
              <a:spLocks/>
            </p:cNvSpPr>
            <p:nvPr/>
          </p:nvSpPr>
          <p:spPr bwMode="auto">
            <a:xfrm>
              <a:off x="3342"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7" name="Group 100"/>
          <p:cNvGrpSpPr>
            <a:grpSpLocks/>
          </p:cNvGrpSpPr>
          <p:nvPr/>
        </p:nvGrpSpPr>
        <p:grpSpPr bwMode="auto">
          <a:xfrm>
            <a:off x="5200650" y="3624263"/>
            <a:ext cx="115887" cy="285750"/>
            <a:chOff x="3276" y="2283"/>
            <a:chExt cx="73" cy="180"/>
          </a:xfrm>
        </p:grpSpPr>
        <p:sp>
          <p:nvSpPr>
            <p:cNvPr id="7264" name="Freeform 96"/>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5" name="Freeform 97"/>
            <p:cNvSpPr>
              <a:spLocks/>
            </p:cNvSpPr>
            <p:nvPr/>
          </p:nvSpPr>
          <p:spPr bwMode="auto">
            <a:xfrm>
              <a:off x="3276" y="2283"/>
              <a:ext cx="33" cy="180"/>
            </a:xfrm>
            <a:custGeom>
              <a:avLst/>
              <a:gdLst/>
              <a:ahLst/>
              <a:cxnLst>
                <a:cxn ang="0">
                  <a:pos x="132" y="1500"/>
                </a:cxn>
                <a:cxn ang="0">
                  <a:pos x="273" y="751"/>
                </a:cxn>
                <a:cxn ang="0">
                  <a:pos x="145" y="0"/>
                </a:cxn>
                <a:cxn ang="0">
                  <a:pos x="3" y="749"/>
                </a:cxn>
                <a:cxn ang="0">
                  <a:pos x="132" y="1500"/>
                </a:cxn>
              </a:cxnLst>
              <a:rect l="0" t="0" r="r" b="b"/>
              <a:pathLst>
                <a:path w="277" h="1501">
                  <a:moveTo>
                    <a:pt x="132" y="1500"/>
                  </a:moveTo>
                  <a:cubicBezTo>
                    <a:pt x="207" y="1501"/>
                    <a:pt x="270" y="1165"/>
                    <a:pt x="273" y="751"/>
                  </a:cubicBezTo>
                  <a:cubicBezTo>
                    <a:pt x="277" y="337"/>
                    <a:pt x="219" y="1"/>
                    <a:pt x="145" y="0"/>
                  </a:cubicBezTo>
                  <a:cubicBezTo>
                    <a:pt x="70" y="0"/>
                    <a:pt x="7" y="335"/>
                    <a:pt x="3" y="749"/>
                  </a:cubicBezTo>
                  <a:cubicBezTo>
                    <a:pt x="0" y="1163"/>
                    <a:pt x="58" y="1500"/>
                    <a:pt x="132" y="150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6" name="Freeform 98"/>
            <p:cNvSpPr>
              <a:spLocks/>
            </p:cNvSpPr>
            <p:nvPr/>
          </p:nvSpPr>
          <p:spPr bwMode="auto">
            <a:xfrm>
              <a:off x="3276" y="2283"/>
              <a:ext cx="73" cy="180"/>
            </a:xfrm>
            <a:custGeom>
              <a:avLst/>
              <a:gdLst/>
              <a:ahLst/>
              <a:cxnLst>
                <a:cxn ang="0">
                  <a:pos x="3" y="749"/>
                </a:cxn>
                <a:cxn ang="0">
                  <a:pos x="132" y="1500"/>
                </a:cxn>
                <a:cxn ang="0">
                  <a:pos x="462" y="1503"/>
                </a:cxn>
                <a:cxn ang="0">
                  <a:pos x="603" y="754"/>
                </a:cxn>
                <a:cxn ang="0">
                  <a:pos x="475" y="3"/>
                </a:cxn>
                <a:cxn ang="0">
                  <a:pos x="145" y="0"/>
                </a:cxn>
                <a:cxn ang="0">
                  <a:pos x="3" y="749"/>
                </a:cxn>
              </a:cxnLst>
              <a:rect l="0" t="0" r="r" b="b"/>
              <a:pathLst>
                <a:path w="607" h="1503">
                  <a:moveTo>
                    <a:pt x="3" y="749"/>
                  </a:moveTo>
                  <a:cubicBezTo>
                    <a:pt x="0" y="1163"/>
                    <a:pt x="58" y="1500"/>
                    <a:pt x="132" y="1500"/>
                  </a:cubicBezTo>
                  <a:lnTo>
                    <a:pt x="462" y="1503"/>
                  </a:lnTo>
                  <a:cubicBezTo>
                    <a:pt x="537" y="1503"/>
                    <a:pt x="600" y="1168"/>
                    <a:pt x="603" y="754"/>
                  </a:cubicBezTo>
                  <a:cubicBezTo>
                    <a:pt x="607" y="340"/>
                    <a:pt x="549" y="3"/>
                    <a:pt x="475" y="3"/>
                  </a:cubicBezTo>
                  <a:lnTo>
                    <a:pt x="145" y="0"/>
                  </a:lnTo>
                  <a:cubicBezTo>
                    <a:pt x="70" y="0"/>
                    <a:pt x="7" y="335"/>
                    <a:pt x="3" y="749"/>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67" name="Freeform 99"/>
            <p:cNvSpPr>
              <a:spLocks/>
            </p:cNvSpPr>
            <p:nvPr/>
          </p:nvSpPr>
          <p:spPr bwMode="auto">
            <a:xfrm>
              <a:off x="3292"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05"/>
          <p:cNvGrpSpPr>
            <a:grpSpLocks/>
          </p:cNvGrpSpPr>
          <p:nvPr/>
        </p:nvGrpSpPr>
        <p:grpSpPr bwMode="auto">
          <a:xfrm>
            <a:off x="5172075" y="3602038"/>
            <a:ext cx="80962" cy="330200"/>
            <a:chOff x="3258" y="2269"/>
            <a:chExt cx="51" cy="208"/>
          </a:xfrm>
        </p:grpSpPr>
        <p:sp>
          <p:nvSpPr>
            <p:cNvPr id="7269" name="Freeform 101"/>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0" name="Freeform 102"/>
            <p:cNvSpPr>
              <a:spLocks/>
            </p:cNvSpPr>
            <p:nvPr/>
          </p:nvSpPr>
          <p:spPr bwMode="auto">
            <a:xfrm>
              <a:off x="3258" y="2269"/>
              <a:ext cx="23" cy="208"/>
            </a:xfrm>
            <a:custGeom>
              <a:avLst/>
              <a:gdLst/>
              <a:ahLst/>
              <a:cxnLst>
                <a:cxn ang="0">
                  <a:pos x="90" y="1734"/>
                </a:cxn>
                <a:cxn ang="0">
                  <a:pos x="191" y="868"/>
                </a:cxn>
                <a:cxn ang="0">
                  <a:pos x="104" y="1"/>
                </a:cxn>
                <a:cxn ang="0">
                  <a:pos x="3" y="867"/>
                </a:cxn>
                <a:cxn ang="0">
                  <a:pos x="90" y="1734"/>
                </a:cxn>
              </a:cxnLst>
              <a:rect l="0" t="0" r="r" b="b"/>
              <a:pathLst>
                <a:path w="195" h="1735">
                  <a:moveTo>
                    <a:pt x="90" y="1734"/>
                  </a:moveTo>
                  <a:cubicBezTo>
                    <a:pt x="142" y="1735"/>
                    <a:pt x="187" y="1347"/>
                    <a:pt x="191" y="868"/>
                  </a:cubicBezTo>
                  <a:cubicBezTo>
                    <a:pt x="195" y="390"/>
                    <a:pt x="156" y="1"/>
                    <a:pt x="104" y="1"/>
                  </a:cubicBezTo>
                  <a:cubicBezTo>
                    <a:pt x="52" y="0"/>
                    <a:pt x="7" y="388"/>
                    <a:pt x="3" y="867"/>
                  </a:cubicBezTo>
                  <a:cubicBezTo>
                    <a:pt x="0" y="1345"/>
                    <a:pt x="38" y="1734"/>
                    <a:pt x="90"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1" name="Freeform 103"/>
            <p:cNvSpPr>
              <a:spLocks/>
            </p:cNvSpPr>
            <p:nvPr/>
          </p:nvSpPr>
          <p:spPr bwMode="auto">
            <a:xfrm>
              <a:off x="3258" y="2269"/>
              <a:ext cx="51" cy="208"/>
            </a:xfrm>
            <a:custGeom>
              <a:avLst/>
              <a:gdLst/>
              <a:ahLst/>
              <a:cxnLst>
                <a:cxn ang="0">
                  <a:pos x="3" y="867"/>
                </a:cxn>
                <a:cxn ang="0">
                  <a:pos x="90" y="1734"/>
                </a:cxn>
                <a:cxn ang="0">
                  <a:pos x="319" y="1736"/>
                </a:cxn>
                <a:cxn ang="0">
                  <a:pos x="420" y="870"/>
                </a:cxn>
                <a:cxn ang="0">
                  <a:pos x="333" y="3"/>
                </a:cxn>
                <a:cxn ang="0">
                  <a:pos x="104" y="1"/>
                </a:cxn>
                <a:cxn ang="0">
                  <a:pos x="3" y="867"/>
                </a:cxn>
              </a:cxnLst>
              <a:rect l="0" t="0" r="r" b="b"/>
              <a:pathLst>
                <a:path w="424" h="1736">
                  <a:moveTo>
                    <a:pt x="3" y="867"/>
                  </a:moveTo>
                  <a:cubicBezTo>
                    <a:pt x="0" y="1345"/>
                    <a:pt x="38" y="1734"/>
                    <a:pt x="90" y="1734"/>
                  </a:cubicBezTo>
                  <a:lnTo>
                    <a:pt x="319" y="1736"/>
                  </a:lnTo>
                  <a:cubicBezTo>
                    <a:pt x="371" y="1736"/>
                    <a:pt x="416" y="1349"/>
                    <a:pt x="420" y="870"/>
                  </a:cubicBezTo>
                  <a:cubicBezTo>
                    <a:pt x="424" y="391"/>
                    <a:pt x="385" y="3"/>
                    <a:pt x="333" y="3"/>
                  </a:cubicBezTo>
                  <a:lnTo>
                    <a:pt x="104" y="1"/>
                  </a:lnTo>
                  <a:cubicBezTo>
                    <a:pt x="52" y="0"/>
                    <a:pt x="7" y="388"/>
                    <a:pt x="3" y="867"/>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2" name="Freeform 104"/>
            <p:cNvSpPr>
              <a:spLocks/>
            </p:cNvSpPr>
            <p:nvPr/>
          </p:nvSpPr>
          <p:spPr bwMode="auto">
            <a:xfrm>
              <a:off x="3269"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274" name="Freeform 106"/>
          <p:cNvSpPr>
            <a:spLocks/>
          </p:cNvSpPr>
          <p:nvPr/>
        </p:nvSpPr>
        <p:spPr bwMode="auto">
          <a:xfrm>
            <a:off x="5321300" y="3762376"/>
            <a:ext cx="6350" cy="9525"/>
          </a:xfrm>
          <a:custGeom>
            <a:avLst/>
            <a:gdLst/>
            <a:ahLst/>
            <a:cxnLst>
              <a:cxn ang="0">
                <a:pos x="0" y="25"/>
              </a:cxn>
              <a:cxn ang="0">
                <a:pos x="16" y="50"/>
              </a:cxn>
              <a:cxn ang="0">
                <a:pos x="33" y="26"/>
              </a:cxn>
              <a:cxn ang="0">
                <a:pos x="17" y="0"/>
              </a:cxn>
              <a:cxn ang="0">
                <a:pos x="0" y="25"/>
              </a:cxn>
            </a:cxnLst>
            <a:rect l="0" t="0" r="r" b="b"/>
            <a:pathLst>
              <a:path w="33" h="51">
                <a:moveTo>
                  <a:pt x="0" y="25"/>
                </a:moveTo>
                <a:cubicBezTo>
                  <a:pt x="0" y="39"/>
                  <a:pt x="7" y="50"/>
                  <a:pt x="16" y="50"/>
                </a:cubicBezTo>
                <a:cubicBezTo>
                  <a:pt x="25" y="51"/>
                  <a:pt x="33" y="39"/>
                  <a:pt x="33" y="26"/>
                </a:cubicBezTo>
                <a:cubicBezTo>
                  <a:pt x="33" y="12"/>
                  <a:pt x="26" y="1"/>
                  <a:pt x="17" y="0"/>
                </a:cubicBezTo>
                <a:cubicBezTo>
                  <a:pt x="7"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5" name="Freeform 107"/>
          <p:cNvSpPr>
            <a:spLocks/>
          </p:cNvSpPr>
          <p:nvPr/>
        </p:nvSpPr>
        <p:spPr bwMode="auto">
          <a:xfrm>
            <a:off x="5297488" y="3940176"/>
            <a:ext cx="7937" cy="15875"/>
          </a:xfrm>
          <a:custGeom>
            <a:avLst/>
            <a:gdLst/>
            <a:ahLst/>
            <a:cxnLst>
              <a:cxn ang="0">
                <a:pos x="0" y="41"/>
              </a:cxn>
              <a:cxn ang="0">
                <a:pos x="20" y="83"/>
              </a:cxn>
              <a:cxn ang="0">
                <a:pos x="41" y="42"/>
              </a:cxn>
              <a:cxn ang="0">
                <a:pos x="21" y="0"/>
              </a:cxn>
              <a:cxn ang="0">
                <a:pos x="0" y="41"/>
              </a:cxn>
            </a:cxnLst>
            <a:rect l="0" t="0" r="r" b="b"/>
            <a:pathLst>
              <a:path w="42" h="83">
                <a:moveTo>
                  <a:pt x="0" y="41"/>
                </a:moveTo>
                <a:cubicBezTo>
                  <a:pt x="0" y="64"/>
                  <a:pt x="9" y="83"/>
                  <a:pt x="20" y="83"/>
                </a:cubicBezTo>
                <a:cubicBezTo>
                  <a:pt x="32" y="83"/>
                  <a:pt x="41" y="65"/>
                  <a:pt x="41" y="42"/>
                </a:cubicBezTo>
                <a:cubicBezTo>
                  <a:pt x="42" y="19"/>
                  <a:pt x="32" y="0"/>
                  <a:pt x="21" y="0"/>
                </a:cubicBezTo>
                <a:cubicBezTo>
                  <a:pt x="9"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6" name="Freeform 108"/>
          <p:cNvSpPr>
            <a:spLocks/>
          </p:cNvSpPr>
          <p:nvPr/>
        </p:nvSpPr>
        <p:spPr bwMode="auto">
          <a:xfrm>
            <a:off x="5302250" y="3582988"/>
            <a:ext cx="9525" cy="15875"/>
          </a:xfrm>
          <a:custGeom>
            <a:avLst/>
            <a:gdLst/>
            <a:ahLst/>
            <a:cxnLst>
              <a:cxn ang="0">
                <a:pos x="0" y="41"/>
              </a:cxn>
              <a:cxn ang="0">
                <a:pos x="24" y="83"/>
              </a:cxn>
              <a:cxn ang="0">
                <a:pos x="50" y="42"/>
              </a:cxn>
              <a:cxn ang="0">
                <a:pos x="25" y="0"/>
              </a:cxn>
              <a:cxn ang="0">
                <a:pos x="0" y="41"/>
              </a:cxn>
            </a:cxnLst>
            <a:rect l="0" t="0" r="r" b="b"/>
            <a:pathLst>
              <a:path w="50" h="83">
                <a:moveTo>
                  <a:pt x="0" y="41"/>
                </a:moveTo>
                <a:cubicBezTo>
                  <a:pt x="0" y="64"/>
                  <a:pt x="11" y="83"/>
                  <a:pt x="24" y="83"/>
                </a:cubicBezTo>
                <a:cubicBezTo>
                  <a:pt x="38" y="83"/>
                  <a:pt x="50" y="65"/>
                  <a:pt x="50" y="42"/>
                </a:cubicBezTo>
                <a:cubicBezTo>
                  <a:pt x="50" y="19"/>
                  <a:pt x="39" y="0"/>
                  <a:pt x="25" y="0"/>
                </a:cubicBezTo>
                <a:cubicBezTo>
                  <a:pt x="11"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7" name="Freeform 109"/>
          <p:cNvSpPr>
            <a:spLocks/>
          </p:cNvSpPr>
          <p:nvPr/>
        </p:nvSpPr>
        <p:spPr bwMode="auto">
          <a:xfrm>
            <a:off x="5316538" y="3663951"/>
            <a:ext cx="7937" cy="12700"/>
          </a:xfrm>
          <a:custGeom>
            <a:avLst/>
            <a:gdLst/>
            <a:ahLst/>
            <a:cxnLst>
              <a:cxn ang="0">
                <a:pos x="0" y="33"/>
              </a:cxn>
              <a:cxn ang="0">
                <a:pos x="20" y="66"/>
              </a:cxn>
              <a:cxn ang="0">
                <a:pos x="41" y="33"/>
              </a:cxn>
              <a:cxn ang="0">
                <a:pos x="21" y="0"/>
              </a:cxn>
              <a:cxn ang="0">
                <a:pos x="0" y="33"/>
              </a:cxn>
            </a:cxnLst>
            <a:rect l="0" t="0" r="r" b="b"/>
            <a:pathLst>
              <a:path w="42" h="67">
                <a:moveTo>
                  <a:pt x="0" y="33"/>
                </a:moveTo>
                <a:cubicBezTo>
                  <a:pt x="0" y="51"/>
                  <a:pt x="9" y="66"/>
                  <a:pt x="20" y="66"/>
                </a:cubicBezTo>
                <a:cubicBezTo>
                  <a:pt x="32" y="67"/>
                  <a:pt x="41" y="52"/>
                  <a:pt x="41" y="33"/>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78" name="Freeform 110"/>
          <p:cNvSpPr>
            <a:spLocks/>
          </p:cNvSpPr>
          <p:nvPr/>
        </p:nvSpPr>
        <p:spPr bwMode="auto">
          <a:xfrm>
            <a:off x="5314950" y="3857626"/>
            <a:ext cx="7937" cy="12700"/>
          </a:xfrm>
          <a:custGeom>
            <a:avLst/>
            <a:gdLst/>
            <a:ahLst/>
            <a:cxnLst>
              <a:cxn ang="0">
                <a:pos x="0" y="34"/>
              </a:cxn>
              <a:cxn ang="0">
                <a:pos x="21" y="67"/>
              </a:cxn>
              <a:cxn ang="0">
                <a:pos x="42" y="34"/>
              </a:cxn>
              <a:cxn ang="0">
                <a:pos x="22" y="0"/>
              </a:cxn>
              <a:cxn ang="0">
                <a:pos x="0" y="34"/>
              </a:cxn>
            </a:cxnLst>
            <a:rect l="0" t="0" r="r" b="b"/>
            <a:pathLst>
              <a:path w="42" h="67">
                <a:moveTo>
                  <a:pt x="0" y="34"/>
                </a:moveTo>
                <a:cubicBezTo>
                  <a:pt x="0" y="52"/>
                  <a:pt x="10" y="67"/>
                  <a:pt x="21" y="67"/>
                </a:cubicBezTo>
                <a:cubicBezTo>
                  <a:pt x="33" y="67"/>
                  <a:pt x="42" y="52"/>
                  <a:pt x="42" y="34"/>
                </a:cubicBezTo>
                <a:cubicBezTo>
                  <a:pt x="42" y="16"/>
                  <a:pt x="33" y="1"/>
                  <a:pt x="22" y="0"/>
                </a:cubicBezTo>
                <a:cubicBezTo>
                  <a:pt x="10" y="0"/>
                  <a:pt x="1"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19" name="Group 113"/>
          <p:cNvGrpSpPr>
            <a:grpSpLocks/>
          </p:cNvGrpSpPr>
          <p:nvPr/>
        </p:nvGrpSpPr>
        <p:grpSpPr bwMode="auto">
          <a:xfrm>
            <a:off x="5175250" y="3622676"/>
            <a:ext cx="28575" cy="288925"/>
            <a:chOff x="3260" y="2282"/>
            <a:chExt cx="18" cy="182"/>
          </a:xfrm>
        </p:grpSpPr>
        <p:sp>
          <p:nvSpPr>
            <p:cNvPr id="7279" name="Freeform 111"/>
            <p:cNvSpPr>
              <a:spLocks/>
            </p:cNvSpPr>
            <p:nvPr/>
          </p:nvSpPr>
          <p:spPr bwMode="auto">
            <a:xfrm>
              <a:off x="3260" y="2282"/>
              <a:ext cx="18" cy="182"/>
            </a:xfrm>
            <a:custGeom>
              <a:avLst/>
              <a:gdLst/>
              <a:ahLst/>
              <a:cxnLst>
                <a:cxn ang="0">
                  <a:pos x="3" y="758"/>
                </a:cxn>
                <a:cxn ang="0">
                  <a:pos x="68" y="1517"/>
                </a:cxn>
                <a:cxn ang="0">
                  <a:pos x="145" y="759"/>
                </a:cxn>
                <a:cxn ang="0">
                  <a:pos x="80" y="0"/>
                </a:cxn>
                <a:cxn ang="0">
                  <a:pos x="3" y="758"/>
                </a:cxn>
              </a:cxnLst>
              <a:rect l="0" t="0" r="r" b="b"/>
              <a:pathLst>
                <a:path w="148" h="1517">
                  <a:moveTo>
                    <a:pt x="3" y="758"/>
                  </a:moveTo>
                  <a:cubicBezTo>
                    <a:pt x="0" y="1177"/>
                    <a:pt x="29" y="1516"/>
                    <a:pt x="68" y="1517"/>
                  </a:cubicBezTo>
                  <a:cubicBezTo>
                    <a:pt x="107" y="1517"/>
                    <a:pt x="141" y="1178"/>
                    <a:pt x="145" y="759"/>
                  </a:cubicBezTo>
                  <a:cubicBezTo>
                    <a:pt x="148" y="340"/>
                    <a:pt x="119" y="0"/>
                    <a:pt x="80" y="0"/>
                  </a:cubicBezTo>
                  <a:cubicBezTo>
                    <a:pt x="41" y="0"/>
                    <a:pt x="7" y="339"/>
                    <a:pt x="3"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0" name="Freeform 112"/>
            <p:cNvSpPr>
              <a:spLocks/>
            </p:cNvSpPr>
            <p:nvPr/>
          </p:nvSpPr>
          <p:spPr bwMode="auto">
            <a:xfrm>
              <a:off x="3260"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0" name="Group 116"/>
          <p:cNvGrpSpPr>
            <a:grpSpLocks/>
          </p:cNvGrpSpPr>
          <p:nvPr/>
        </p:nvGrpSpPr>
        <p:grpSpPr bwMode="auto">
          <a:xfrm>
            <a:off x="5176838" y="3630613"/>
            <a:ext cx="26987" cy="271463"/>
            <a:chOff x="3261" y="2287"/>
            <a:chExt cx="17" cy="171"/>
          </a:xfrm>
        </p:grpSpPr>
        <p:sp>
          <p:nvSpPr>
            <p:cNvPr id="7282" name="Freeform 114"/>
            <p:cNvSpPr>
              <a:spLocks/>
            </p:cNvSpPr>
            <p:nvPr/>
          </p:nvSpPr>
          <p:spPr bwMode="auto">
            <a:xfrm>
              <a:off x="3261" y="2287"/>
              <a:ext cx="17" cy="171"/>
            </a:xfrm>
            <a:custGeom>
              <a:avLst/>
              <a:gdLst/>
              <a:ahLst/>
              <a:cxnLst>
                <a:cxn ang="0">
                  <a:pos x="3" y="712"/>
                </a:cxn>
                <a:cxn ang="0">
                  <a:pos x="64" y="1425"/>
                </a:cxn>
                <a:cxn ang="0">
                  <a:pos x="137" y="713"/>
                </a:cxn>
                <a:cxn ang="0">
                  <a:pos x="76" y="0"/>
                </a:cxn>
                <a:cxn ang="0">
                  <a:pos x="3" y="712"/>
                </a:cxn>
              </a:cxnLst>
              <a:rect l="0" t="0" r="r" b="b"/>
              <a:pathLst>
                <a:path w="140" h="1425">
                  <a:moveTo>
                    <a:pt x="3" y="712"/>
                  </a:moveTo>
                  <a:cubicBezTo>
                    <a:pt x="0" y="1105"/>
                    <a:pt x="28" y="1424"/>
                    <a:pt x="64" y="1425"/>
                  </a:cubicBezTo>
                  <a:cubicBezTo>
                    <a:pt x="101" y="1425"/>
                    <a:pt x="134" y="1106"/>
                    <a:pt x="137" y="713"/>
                  </a:cubicBezTo>
                  <a:cubicBezTo>
                    <a:pt x="140" y="319"/>
                    <a:pt x="113" y="0"/>
                    <a:pt x="76" y="0"/>
                  </a:cubicBezTo>
                  <a:cubicBezTo>
                    <a:pt x="39" y="0"/>
                    <a:pt x="7"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3" name="Freeform 115"/>
            <p:cNvSpPr>
              <a:spLocks/>
            </p:cNvSpPr>
            <p:nvPr/>
          </p:nvSpPr>
          <p:spPr bwMode="auto">
            <a:xfrm>
              <a:off x="3261"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121"/>
          <p:cNvGrpSpPr>
            <a:grpSpLocks/>
          </p:cNvGrpSpPr>
          <p:nvPr/>
        </p:nvGrpSpPr>
        <p:grpSpPr bwMode="auto">
          <a:xfrm>
            <a:off x="6840538" y="3687763"/>
            <a:ext cx="82550" cy="165100"/>
            <a:chOff x="4309" y="2323"/>
            <a:chExt cx="52" cy="104"/>
          </a:xfrm>
        </p:grpSpPr>
        <p:sp>
          <p:nvSpPr>
            <p:cNvPr id="7285" name="Freeform 117"/>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6" name="Freeform 118"/>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7" name="Freeform 119"/>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88" name="Freeform 120"/>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2" name="Group 126"/>
          <p:cNvGrpSpPr>
            <a:grpSpLocks/>
          </p:cNvGrpSpPr>
          <p:nvPr/>
        </p:nvGrpSpPr>
        <p:grpSpPr bwMode="auto">
          <a:xfrm>
            <a:off x="6765925" y="3627438"/>
            <a:ext cx="117475" cy="284163"/>
            <a:chOff x="4262" y="2285"/>
            <a:chExt cx="74" cy="179"/>
          </a:xfrm>
        </p:grpSpPr>
        <p:sp>
          <p:nvSpPr>
            <p:cNvPr id="7290" name="Freeform 122"/>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1" name="Freeform 123"/>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2" name="Freeform 124"/>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3" name="Freeform 125"/>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3" name="Group 131"/>
          <p:cNvGrpSpPr>
            <a:grpSpLocks/>
          </p:cNvGrpSpPr>
          <p:nvPr/>
        </p:nvGrpSpPr>
        <p:grpSpPr bwMode="auto">
          <a:xfrm>
            <a:off x="6748463" y="3538538"/>
            <a:ext cx="96837" cy="460375"/>
            <a:chOff x="4251" y="2229"/>
            <a:chExt cx="61" cy="290"/>
          </a:xfrm>
        </p:grpSpPr>
        <p:sp>
          <p:nvSpPr>
            <p:cNvPr id="7295" name="Freeform 127"/>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6" name="Freeform 128"/>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7" name="Freeform 129"/>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298" name="Freeform 130"/>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4" name="Group 137"/>
          <p:cNvGrpSpPr>
            <a:grpSpLocks/>
          </p:cNvGrpSpPr>
          <p:nvPr/>
        </p:nvGrpSpPr>
        <p:grpSpPr bwMode="auto">
          <a:xfrm>
            <a:off x="6332538" y="3603626"/>
            <a:ext cx="452437" cy="355600"/>
            <a:chOff x="3989" y="2270"/>
            <a:chExt cx="285" cy="224"/>
          </a:xfrm>
        </p:grpSpPr>
        <p:sp>
          <p:nvSpPr>
            <p:cNvPr id="7300" name="Freeform 132"/>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1" name="Freeform 133"/>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2" name="Freeform 134"/>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3" name="Freeform 135"/>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4" name="Freeform 136"/>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06" name="Freeform 138"/>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7" name="Freeform 139"/>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8" name="Freeform 140"/>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09" name="Freeform 141"/>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0" name="Oval 142"/>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5" name="Group 148"/>
          <p:cNvGrpSpPr>
            <a:grpSpLocks/>
          </p:cNvGrpSpPr>
          <p:nvPr/>
        </p:nvGrpSpPr>
        <p:grpSpPr bwMode="auto">
          <a:xfrm>
            <a:off x="6286500" y="3536951"/>
            <a:ext cx="131762" cy="474663"/>
            <a:chOff x="3960" y="2228"/>
            <a:chExt cx="83" cy="299"/>
          </a:xfrm>
        </p:grpSpPr>
        <p:sp>
          <p:nvSpPr>
            <p:cNvPr id="7311" name="Freeform 143"/>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2" name="Freeform 144"/>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3" name="Freeform 145"/>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4" name="Freeform 146"/>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5" name="Freeform 147"/>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6" name="Group 153"/>
          <p:cNvGrpSpPr>
            <a:grpSpLocks/>
          </p:cNvGrpSpPr>
          <p:nvPr/>
        </p:nvGrpSpPr>
        <p:grpSpPr bwMode="auto">
          <a:xfrm>
            <a:off x="6213475" y="3624263"/>
            <a:ext cx="115887" cy="285750"/>
            <a:chOff x="3914" y="2283"/>
            <a:chExt cx="73" cy="180"/>
          </a:xfrm>
        </p:grpSpPr>
        <p:sp>
          <p:nvSpPr>
            <p:cNvPr id="7317" name="Freeform 149"/>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8" name="Freeform 150"/>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19" name="Freeform 151"/>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0" name="Freeform 152"/>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7" name="Group 158"/>
          <p:cNvGrpSpPr>
            <a:grpSpLocks/>
          </p:cNvGrpSpPr>
          <p:nvPr/>
        </p:nvGrpSpPr>
        <p:grpSpPr bwMode="auto">
          <a:xfrm>
            <a:off x="6184900" y="3602038"/>
            <a:ext cx="80962" cy="330200"/>
            <a:chOff x="3896" y="2269"/>
            <a:chExt cx="51" cy="208"/>
          </a:xfrm>
        </p:grpSpPr>
        <p:sp>
          <p:nvSpPr>
            <p:cNvPr id="7322" name="Freeform 154"/>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3" name="Freeform 155"/>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4" name="Freeform 156"/>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5" name="Freeform 157"/>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27" name="Freeform 159"/>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8" name="Freeform 160"/>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29" name="Freeform 161"/>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0" name="Freeform 162"/>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1" name="Freeform 163"/>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28" name="Group 166"/>
          <p:cNvGrpSpPr>
            <a:grpSpLocks/>
          </p:cNvGrpSpPr>
          <p:nvPr/>
        </p:nvGrpSpPr>
        <p:grpSpPr bwMode="auto">
          <a:xfrm>
            <a:off x="6188075" y="3622676"/>
            <a:ext cx="28575" cy="288925"/>
            <a:chOff x="3898" y="2282"/>
            <a:chExt cx="18" cy="182"/>
          </a:xfrm>
        </p:grpSpPr>
        <p:sp>
          <p:nvSpPr>
            <p:cNvPr id="7332" name="Freeform 164"/>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3" name="Freeform 165"/>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9" name="Group 169"/>
          <p:cNvGrpSpPr>
            <a:grpSpLocks/>
          </p:cNvGrpSpPr>
          <p:nvPr/>
        </p:nvGrpSpPr>
        <p:grpSpPr bwMode="auto">
          <a:xfrm>
            <a:off x="6189663" y="3630613"/>
            <a:ext cx="26987" cy="271463"/>
            <a:chOff x="3899" y="2287"/>
            <a:chExt cx="17" cy="171"/>
          </a:xfrm>
        </p:grpSpPr>
        <p:sp>
          <p:nvSpPr>
            <p:cNvPr id="7335" name="Freeform 167"/>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6" name="Freeform 168"/>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30" name="Group 174"/>
          <p:cNvGrpSpPr>
            <a:grpSpLocks/>
          </p:cNvGrpSpPr>
          <p:nvPr/>
        </p:nvGrpSpPr>
        <p:grpSpPr bwMode="auto">
          <a:xfrm>
            <a:off x="6086475" y="3684588"/>
            <a:ext cx="123825" cy="165100"/>
            <a:chOff x="3834" y="2321"/>
            <a:chExt cx="78" cy="104"/>
          </a:xfrm>
        </p:grpSpPr>
        <p:sp>
          <p:nvSpPr>
            <p:cNvPr id="7338" name="Freeform 170"/>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39" name="Freeform 171"/>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0" name="Freeform 172"/>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1" name="Freeform 173"/>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43" name="Freeform 175"/>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31" name="Group 180"/>
          <p:cNvGrpSpPr>
            <a:grpSpLocks/>
          </p:cNvGrpSpPr>
          <p:nvPr/>
        </p:nvGrpSpPr>
        <p:grpSpPr bwMode="auto">
          <a:xfrm>
            <a:off x="6840538" y="3687763"/>
            <a:ext cx="82550" cy="165100"/>
            <a:chOff x="4309" y="2323"/>
            <a:chExt cx="52" cy="104"/>
          </a:xfrm>
        </p:grpSpPr>
        <p:sp>
          <p:nvSpPr>
            <p:cNvPr id="7344" name="Freeform 176"/>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5" name="Freeform 177"/>
            <p:cNvSpPr>
              <a:spLocks/>
            </p:cNvSpPr>
            <p:nvPr/>
          </p:nvSpPr>
          <p:spPr bwMode="auto">
            <a:xfrm>
              <a:off x="4309" y="2323"/>
              <a:ext cx="16" cy="104"/>
            </a:xfrm>
            <a:custGeom>
              <a:avLst/>
              <a:gdLst/>
              <a:ahLst/>
              <a:cxnLst>
                <a:cxn ang="0">
                  <a:pos x="31" y="433"/>
                </a:cxn>
                <a:cxn ang="0">
                  <a:pos x="64" y="217"/>
                </a:cxn>
                <a:cxn ang="0">
                  <a:pos x="34" y="0"/>
                </a:cxn>
                <a:cxn ang="0">
                  <a:pos x="1" y="216"/>
                </a:cxn>
                <a:cxn ang="0">
                  <a:pos x="31" y="433"/>
                </a:cxn>
              </a:cxnLst>
              <a:rect l="0" t="0" r="r" b="b"/>
              <a:pathLst>
                <a:path w="65" h="433">
                  <a:moveTo>
                    <a:pt x="31" y="433"/>
                  </a:moveTo>
                  <a:cubicBezTo>
                    <a:pt x="48" y="433"/>
                    <a:pt x="63" y="337"/>
                    <a:pt x="64" y="217"/>
                  </a:cubicBezTo>
                  <a:cubicBezTo>
                    <a:pt x="65" y="97"/>
                    <a:pt x="51" y="0"/>
                    <a:pt x="34" y="0"/>
                  </a:cubicBezTo>
                  <a:cubicBezTo>
                    <a:pt x="17" y="0"/>
                    <a:pt x="2" y="97"/>
                    <a:pt x="1" y="216"/>
                  </a:cubicBezTo>
                  <a:cubicBezTo>
                    <a:pt x="0" y="336"/>
                    <a:pt x="13" y="433"/>
                    <a:pt x="31"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6" name="Freeform 178"/>
            <p:cNvSpPr>
              <a:spLocks/>
            </p:cNvSpPr>
            <p:nvPr/>
          </p:nvSpPr>
          <p:spPr bwMode="auto">
            <a:xfrm>
              <a:off x="4309" y="2323"/>
              <a:ext cx="52" cy="104"/>
            </a:xfrm>
            <a:custGeom>
              <a:avLst/>
              <a:gdLst/>
              <a:ahLst/>
              <a:cxnLst>
                <a:cxn ang="0">
                  <a:pos x="1" y="216"/>
                </a:cxn>
                <a:cxn ang="0">
                  <a:pos x="31" y="433"/>
                </a:cxn>
                <a:cxn ang="0">
                  <a:pos x="181" y="435"/>
                </a:cxn>
                <a:cxn ang="0">
                  <a:pos x="214" y="218"/>
                </a:cxn>
                <a:cxn ang="0">
                  <a:pos x="184" y="1"/>
                </a:cxn>
                <a:cxn ang="0">
                  <a:pos x="34" y="0"/>
                </a:cxn>
                <a:cxn ang="0">
                  <a:pos x="1" y="216"/>
                </a:cxn>
              </a:cxnLst>
              <a:rect l="0" t="0" r="r" b="b"/>
              <a:pathLst>
                <a:path w="215" h="435">
                  <a:moveTo>
                    <a:pt x="1" y="216"/>
                  </a:moveTo>
                  <a:cubicBezTo>
                    <a:pt x="0" y="336"/>
                    <a:pt x="13" y="433"/>
                    <a:pt x="31" y="433"/>
                  </a:cubicBezTo>
                  <a:lnTo>
                    <a:pt x="181" y="435"/>
                  </a:lnTo>
                  <a:cubicBezTo>
                    <a:pt x="198" y="435"/>
                    <a:pt x="213" y="338"/>
                    <a:pt x="214" y="218"/>
                  </a:cubicBezTo>
                  <a:cubicBezTo>
                    <a:pt x="215" y="98"/>
                    <a:pt x="201" y="1"/>
                    <a:pt x="184" y="1"/>
                  </a:cubicBezTo>
                  <a:lnTo>
                    <a:pt x="34" y="0"/>
                  </a:lnTo>
                  <a:cubicBezTo>
                    <a:pt x="17"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47" name="Freeform 179"/>
            <p:cNvSpPr>
              <a:spLocks/>
            </p:cNvSpPr>
            <p:nvPr/>
          </p:nvSpPr>
          <p:spPr bwMode="auto">
            <a:xfrm>
              <a:off x="4316" y="2323"/>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69" name="Group 185"/>
          <p:cNvGrpSpPr>
            <a:grpSpLocks/>
          </p:cNvGrpSpPr>
          <p:nvPr/>
        </p:nvGrpSpPr>
        <p:grpSpPr bwMode="auto">
          <a:xfrm>
            <a:off x="6765925" y="3627438"/>
            <a:ext cx="117475" cy="284163"/>
            <a:chOff x="4262" y="2285"/>
            <a:chExt cx="74" cy="179"/>
          </a:xfrm>
        </p:grpSpPr>
        <p:sp>
          <p:nvSpPr>
            <p:cNvPr id="7349" name="Freeform 181"/>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0" name="Freeform 182"/>
            <p:cNvSpPr>
              <a:spLocks/>
            </p:cNvSpPr>
            <p:nvPr/>
          </p:nvSpPr>
          <p:spPr bwMode="auto">
            <a:xfrm>
              <a:off x="4262" y="2285"/>
              <a:ext cx="34" cy="179"/>
            </a:xfrm>
            <a:custGeom>
              <a:avLst/>
              <a:gdLst/>
              <a:ahLst/>
              <a:cxnLst>
                <a:cxn ang="0">
                  <a:pos x="67" y="746"/>
                </a:cxn>
                <a:cxn ang="0">
                  <a:pos x="138" y="374"/>
                </a:cxn>
                <a:cxn ang="0">
                  <a:pos x="73" y="1"/>
                </a:cxn>
                <a:cxn ang="0">
                  <a:pos x="1" y="373"/>
                </a:cxn>
                <a:cxn ang="0">
                  <a:pos x="67" y="746"/>
                </a:cxn>
              </a:cxnLst>
              <a:rect l="0" t="0" r="r" b="b"/>
              <a:pathLst>
                <a:path w="140" h="747">
                  <a:moveTo>
                    <a:pt x="67" y="746"/>
                  </a:moveTo>
                  <a:cubicBezTo>
                    <a:pt x="105" y="747"/>
                    <a:pt x="137" y="580"/>
                    <a:pt x="138" y="374"/>
                  </a:cubicBezTo>
                  <a:cubicBezTo>
                    <a:pt x="140" y="168"/>
                    <a:pt x="111" y="1"/>
                    <a:pt x="73" y="1"/>
                  </a:cubicBezTo>
                  <a:cubicBezTo>
                    <a:pt x="35" y="0"/>
                    <a:pt x="3" y="167"/>
                    <a:pt x="1" y="373"/>
                  </a:cubicBezTo>
                  <a:cubicBezTo>
                    <a:pt x="0" y="579"/>
                    <a:pt x="29" y="746"/>
                    <a:pt x="67"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1" name="Freeform 183"/>
            <p:cNvSpPr>
              <a:spLocks/>
            </p:cNvSpPr>
            <p:nvPr/>
          </p:nvSpPr>
          <p:spPr bwMode="auto">
            <a:xfrm>
              <a:off x="4262" y="2285"/>
              <a:ext cx="74" cy="179"/>
            </a:xfrm>
            <a:custGeom>
              <a:avLst/>
              <a:gdLst/>
              <a:ahLst/>
              <a:cxnLst>
                <a:cxn ang="0">
                  <a:pos x="1" y="373"/>
                </a:cxn>
                <a:cxn ang="0">
                  <a:pos x="67" y="746"/>
                </a:cxn>
                <a:cxn ang="0">
                  <a:pos x="234" y="748"/>
                </a:cxn>
                <a:cxn ang="0">
                  <a:pos x="305" y="375"/>
                </a:cxn>
                <a:cxn ang="0">
                  <a:pos x="240" y="2"/>
                </a:cxn>
                <a:cxn ang="0">
                  <a:pos x="73" y="1"/>
                </a:cxn>
                <a:cxn ang="0">
                  <a:pos x="1" y="373"/>
                </a:cxn>
              </a:cxnLst>
              <a:rect l="0" t="0" r="r" b="b"/>
              <a:pathLst>
                <a:path w="307" h="748">
                  <a:moveTo>
                    <a:pt x="1" y="373"/>
                  </a:moveTo>
                  <a:cubicBezTo>
                    <a:pt x="0" y="579"/>
                    <a:pt x="29" y="746"/>
                    <a:pt x="67" y="746"/>
                  </a:cubicBezTo>
                  <a:lnTo>
                    <a:pt x="234" y="748"/>
                  </a:lnTo>
                  <a:cubicBezTo>
                    <a:pt x="272" y="748"/>
                    <a:pt x="304" y="581"/>
                    <a:pt x="305" y="375"/>
                  </a:cubicBezTo>
                  <a:cubicBezTo>
                    <a:pt x="307" y="169"/>
                    <a:pt x="278" y="2"/>
                    <a:pt x="240" y="2"/>
                  </a:cubicBezTo>
                  <a:lnTo>
                    <a:pt x="73" y="1"/>
                  </a:lnTo>
                  <a:cubicBezTo>
                    <a:pt x="35" y="0"/>
                    <a:pt x="3" y="167"/>
                    <a:pt x="1" y="37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2" name="Freeform 184"/>
            <p:cNvSpPr>
              <a:spLocks/>
            </p:cNvSpPr>
            <p:nvPr/>
          </p:nvSpPr>
          <p:spPr bwMode="auto">
            <a:xfrm>
              <a:off x="4278" y="2285"/>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71" name="Group 190"/>
          <p:cNvGrpSpPr>
            <a:grpSpLocks/>
          </p:cNvGrpSpPr>
          <p:nvPr/>
        </p:nvGrpSpPr>
        <p:grpSpPr bwMode="auto">
          <a:xfrm>
            <a:off x="6748463" y="3538538"/>
            <a:ext cx="96837" cy="460375"/>
            <a:chOff x="4251" y="2229"/>
            <a:chExt cx="61" cy="290"/>
          </a:xfrm>
        </p:grpSpPr>
        <p:sp>
          <p:nvSpPr>
            <p:cNvPr id="7354" name="Freeform 186"/>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5" name="Freeform 187"/>
            <p:cNvSpPr>
              <a:spLocks/>
            </p:cNvSpPr>
            <p:nvPr/>
          </p:nvSpPr>
          <p:spPr bwMode="auto">
            <a:xfrm>
              <a:off x="4251" y="2229"/>
              <a:ext cx="31" cy="290"/>
            </a:xfrm>
            <a:custGeom>
              <a:avLst/>
              <a:gdLst/>
              <a:ahLst/>
              <a:cxnLst>
                <a:cxn ang="0">
                  <a:pos x="60" y="1209"/>
                </a:cxn>
                <a:cxn ang="0">
                  <a:pos x="127" y="605"/>
                </a:cxn>
                <a:cxn ang="0">
                  <a:pos x="70" y="0"/>
                </a:cxn>
                <a:cxn ang="0">
                  <a:pos x="2" y="604"/>
                </a:cxn>
                <a:cxn ang="0">
                  <a:pos x="60" y="1209"/>
                </a:cxn>
              </a:cxnLst>
              <a:rect l="0" t="0" r="r" b="b"/>
              <a:pathLst>
                <a:path w="130" h="1209">
                  <a:moveTo>
                    <a:pt x="60" y="1209"/>
                  </a:moveTo>
                  <a:cubicBezTo>
                    <a:pt x="95" y="1209"/>
                    <a:pt x="125" y="939"/>
                    <a:pt x="127" y="605"/>
                  </a:cubicBezTo>
                  <a:cubicBezTo>
                    <a:pt x="130" y="271"/>
                    <a:pt x="104" y="1"/>
                    <a:pt x="70" y="0"/>
                  </a:cubicBezTo>
                  <a:cubicBezTo>
                    <a:pt x="35" y="0"/>
                    <a:pt x="5" y="270"/>
                    <a:pt x="2" y="604"/>
                  </a:cubicBezTo>
                  <a:cubicBezTo>
                    <a:pt x="0" y="938"/>
                    <a:pt x="26" y="1209"/>
                    <a:pt x="6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6" name="Freeform 188"/>
            <p:cNvSpPr>
              <a:spLocks/>
            </p:cNvSpPr>
            <p:nvPr/>
          </p:nvSpPr>
          <p:spPr bwMode="auto">
            <a:xfrm>
              <a:off x="4251" y="2229"/>
              <a:ext cx="61" cy="290"/>
            </a:xfrm>
            <a:custGeom>
              <a:avLst/>
              <a:gdLst/>
              <a:ahLst/>
              <a:cxnLst>
                <a:cxn ang="0">
                  <a:pos x="2" y="604"/>
                </a:cxn>
                <a:cxn ang="0">
                  <a:pos x="60" y="1209"/>
                </a:cxn>
                <a:cxn ang="0">
                  <a:pos x="185" y="1210"/>
                </a:cxn>
                <a:cxn ang="0">
                  <a:pos x="252" y="606"/>
                </a:cxn>
                <a:cxn ang="0">
                  <a:pos x="195" y="1"/>
                </a:cxn>
                <a:cxn ang="0">
                  <a:pos x="70" y="0"/>
                </a:cxn>
                <a:cxn ang="0">
                  <a:pos x="2" y="604"/>
                </a:cxn>
              </a:cxnLst>
              <a:rect l="0" t="0" r="r" b="b"/>
              <a:pathLst>
                <a:path w="255" h="1210">
                  <a:moveTo>
                    <a:pt x="2" y="604"/>
                  </a:moveTo>
                  <a:cubicBezTo>
                    <a:pt x="0" y="938"/>
                    <a:pt x="26" y="1209"/>
                    <a:pt x="60" y="1209"/>
                  </a:cubicBezTo>
                  <a:lnTo>
                    <a:pt x="185" y="1210"/>
                  </a:lnTo>
                  <a:cubicBezTo>
                    <a:pt x="220" y="1210"/>
                    <a:pt x="250" y="940"/>
                    <a:pt x="252" y="606"/>
                  </a:cubicBezTo>
                  <a:cubicBezTo>
                    <a:pt x="255" y="272"/>
                    <a:pt x="229" y="2"/>
                    <a:pt x="195" y="1"/>
                  </a:cubicBezTo>
                  <a:lnTo>
                    <a:pt x="70" y="0"/>
                  </a:lnTo>
                  <a:cubicBezTo>
                    <a:pt x="35"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57" name="Freeform 189"/>
            <p:cNvSpPr>
              <a:spLocks/>
            </p:cNvSpPr>
            <p:nvPr/>
          </p:nvSpPr>
          <p:spPr bwMode="auto">
            <a:xfrm>
              <a:off x="4265" y="2229"/>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77" name="Group 196"/>
          <p:cNvGrpSpPr>
            <a:grpSpLocks/>
          </p:cNvGrpSpPr>
          <p:nvPr/>
        </p:nvGrpSpPr>
        <p:grpSpPr bwMode="auto">
          <a:xfrm>
            <a:off x="6332538" y="3603626"/>
            <a:ext cx="452437" cy="355600"/>
            <a:chOff x="3989" y="2270"/>
            <a:chExt cx="285" cy="224"/>
          </a:xfrm>
        </p:grpSpPr>
        <p:sp>
          <p:nvSpPr>
            <p:cNvPr id="7359" name="Freeform 191"/>
            <p:cNvSpPr>
              <a:spLocks/>
            </p:cNvSpPr>
            <p:nvPr/>
          </p:nvSpPr>
          <p:spPr bwMode="auto">
            <a:xfrm>
              <a:off x="3989" y="2286"/>
              <a:ext cx="277" cy="208"/>
            </a:xfrm>
            <a:custGeom>
              <a:avLst/>
              <a:gdLst/>
              <a:ahLst/>
              <a:cxnLst>
                <a:cxn ang="0">
                  <a:pos x="2" y="429"/>
                </a:cxn>
                <a:cxn ang="0">
                  <a:pos x="60" y="859"/>
                </a:cxn>
                <a:cxn ang="0">
                  <a:pos x="1086" y="867"/>
                </a:cxn>
                <a:cxn ang="0">
                  <a:pos x="1152" y="438"/>
                </a:cxn>
                <a:cxn ang="0">
                  <a:pos x="1093" y="9"/>
                </a:cxn>
                <a:cxn ang="0">
                  <a:pos x="67" y="1"/>
                </a:cxn>
                <a:cxn ang="0">
                  <a:pos x="2" y="429"/>
                </a:cxn>
              </a:cxnLst>
              <a:rect l="0" t="0" r="r" b="b"/>
              <a:pathLst>
                <a:path w="1154" h="867">
                  <a:moveTo>
                    <a:pt x="2" y="429"/>
                  </a:moveTo>
                  <a:cubicBezTo>
                    <a:pt x="0" y="666"/>
                    <a:pt x="26" y="859"/>
                    <a:pt x="60" y="859"/>
                  </a:cubicBezTo>
                  <a:lnTo>
                    <a:pt x="1086" y="867"/>
                  </a:lnTo>
                  <a:cubicBezTo>
                    <a:pt x="1121" y="867"/>
                    <a:pt x="1150" y="675"/>
                    <a:pt x="1152" y="438"/>
                  </a:cubicBezTo>
                  <a:cubicBezTo>
                    <a:pt x="1154" y="201"/>
                    <a:pt x="1128" y="9"/>
                    <a:pt x="1093" y="9"/>
                  </a:cubicBezTo>
                  <a:lnTo>
                    <a:pt x="67" y="1"/>
                  </a:lnTo>
                  <a:cubicBezTo>
                    <a:pt x="33" y="0"/>
                    <a:pt x="4" y="192"/>
                    <a:pt x="2"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0" name="Freeform 192"/>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1" name="Freeform 193"/>
            <p:cNvSpPr>
              <a:spLocks/>
            </p:cNvSpPr>
            <p:nvPr/>
          </p:nvSpPr>
          <p:spPr bwMode="auto">
            <a:xfrm>
              <a:off x="3997" y="2270"/>
              <a:ext cx="31" cy="206"/>
            </a:xfrm>
            <a:custGeom>
              <a:avLst/>
              <a:gdLst/>
              <a:ahLst/>
              <a:cxnLst>
                <a:cxn ang="0">
                  <a:pos x="61" y="858"/>
                </a:cxn>
                <a:cxn ang="0">
                  <a:pos x="126" y="429"/>
                </a:cxn>
                <a:cxn ang="0">
                  <a:pos x="67" y="0"/>
                </a:cxn>
                <a:cxn ang="0">
                  <a:pos x="2" y="428"/>
                </a:cxn>
                <a:cxn ang="0">
                  <a:pos x="61" y="858"/>
                </a:cxn>
              </a:cxnLst>
              <a:rect l="0" t="0" r="r" b="b"/>
              <a:pathLst>
                <a:path w="128" h="858">
                  <a:moveTo>
                    <a:pt x="61" y="858"/>
                  </a:moveTo>
                  <a:cubicBezTo>
                    <a:pt x="95" y="858"/>
                    <a:pt x="124" y="667"/>
                    <a:pt x="126" y="429"/>
                  </a:cubicBezTo>
                  <a:cubicBezTo>
                    <a:pt x="128" y="192"/>
                    <a:pt x="102" y="0"/>
                    <a:pt x="67" y="0"/>
                  </a:cubicBezTo>
                  <a:cubicBezTo>
                    <a:pt x="33" y="0"/>
                    <a:pt x="4" y="191"/>
                    <a:pt x="2" y="428"/>
                  </a:cubicBezTo>
                  <a:cubicBezTo>
                    <a:pt x="0" y="666"/>
                    <a:pt x="26" y="858"/>
                    <a:pt x="61"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2" name="Freeform 194"/>
            <p:cNvSpPr>
              <a:spLocks/>
            </p:cNvSpPr>
            <p:nvPr/>
          </p:nvSpPr>
          <p:spPr bwMode="auto">
            <a:xfrm>
              <a:off x="3997" y="2270"/>
              <a:ext cx="277" cy="208"/>
            </a:xfrm>
            <a:custGeom>
              <a:avLst/>
              <a:gdLst/>
              <a:ahLst/>
              <a:cxnLst>
                <a:cxn ang="0">
                  <a:pos x="2" y="428"/>
                </a:cxn>
                <a:cxn ang="0">
                  <a:pos x="61" y="858"/>
                </a:cxn>
                <a:cxn ang="0">
                  <a:pos x="1087" y="866"/>
                </a:cxn>
                <a:cxn ang="0">
                  <a:pos x="1152" y="438"/>
                </a:cxn>
                <a:cxn ang="0">
                  <a:pos x="1094" y="8"/>
                </a:cxn>
                <a:cxn ang="0">
                  <a:pos x="67" y="0"/>
                </a:cxn>
                <a:cxn ang="0">
                  <a:pos x="2" y="428"/>
                </a:cxn>
              </a:cxnLst>
              <a:rect l="0" t="0" r="r" b="b"/>
              <a:pathLst>
                <a:path w="1154" h="867">
                  <a:moveTo>
                    <a:pt x="2" y="428"/>
                  </a:moveTo>
                  <a:cubicBezTo>
                    <a:pt x="0" y="666"/>
                    <a:pt x="26" y="858"/>
                    <a:pt x="61" y="858"/>
                  </a:cubicBezTo>
                  <a:lnTo>
                    <a:pt x="1087" y="866"/>
                  </a:lnTo>
                  <a:cubicBezTo>
                    <a:pt x="1121" y="867"/>
                    <a:pt x="1150" y="675"/>
                    <a:pt x="1152" y="438"/>
                  </a:cubicBezTo>
                  <a:cubicBezTo>
                    <a:pt x="1154" y="201"/>
                    <a:pt x="1128" y="8"/>
                    <a:pt x="1094" y="8"/>
                  </a:cubicBezTo>
                  <a:lnTo>
                    <a:pt x="67" y="0"/>
                  </a:lnTo>
                  <a:cubicBezTo>
                    <a:pt x="33" y="0"/>
                    <a:pt x="4" y="191"/>
                    <a:pt x="2" y="42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3" name="Freeform 195"/>
            <p:cNvSpPr>
              <a:spLocks/>
            </p:cNvSpPr>
            <p:nvPr/>
          </p:nvSpPr>
          <p:spPr bwMode="auto">
            <a:xfrm>
              <a:off x="4011" y="2270"/>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65" name="Freeform 197"/>
          <p:cNvSpPr>
            <a:spLocks/>
          </p:cNvSpPr>
          <p:nvPr/>
        </p:nvSpPr>
        <p:spPr bwMode="auto">
          <a:xfrm>
            <a:off x="6786563" y="3768726"/>
            <a:ext cx="4762" cy="9525"/>
          </a:xfrm>
          <a:custGeom>
            <a:avLst/>
            <a:gdLst/>
            <a:ahLst/>
            <a:cxnLst>
              <a:cxn ang="0">
                <a:pos x="0" y="13"/>
              </a:cxn>
              <a:cxn ang="0">
                <a:pos x="7" y="25"/>
              </a:cxn>
              <a:cxn ang="0">
                <a:pos x="13" y="13"/>
              </a:cxn>
              <a:cxn ang="0">
                <a:pos x="7" y="0"/>
              </a:cxn>
              <a:cxn ang="0">
                <a:pos x="0" y="13"/>
              </a:cxn>
            </a:cxnLst>
            <a:rect l="0" t="0" r="r" b="b"/>
            <a:pathLst>
              <a:path w="13" h="25">
                <a:moveTo>
                  <a:pt x="0" y="13"/>
                </a:moveTo>
                <a:cubicBezTo>
                  <a:pt x="0" y="19"/>
                  <a:pt x="3" y="25"/>
                  <a:pt x="7" y="25"/>
                </a:cubicBezTo>
                <a:cubicBezTo>
                  <a:pt x="10" y="25"/>
                  <a:pt x="13" y="20"/>
                  <a:pt x="13" y="13"/>
                </a:cubicBezTo>
                <a:cubicBezTo>
                  <a:pt x="13" y="6"/>
                  <a:pt x="10" y="0"/>
                  <a:pt x="7" y="0"/>
                </a:cubicBezTo>
                <a:cubicBezTo>
                  <a:pt x="3" y="0"/>
                  <a:pt x="1"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6" name="Freeform 198"/>
          <p:cNvSpPr>
            <a:spLocks/>
          </p:cNvSpPr>
          <p:nvPr/>
        </p:nvSpPr>
        <p:spPr bwMode="auto">
          <a:xfrm>
            <a:off x="6764338" y="3941763"/>
            <a:ext cx="7937" cy="14288"/>
          </a:xfrm>
          <a:custGeom>
            <a:avLst/>
            <a:gdLst/>
            <a:ahLst/>
            <a:cxnLst>
              <a:cxn ang="0">
                <a:pos x="0" y="19"/>
              </a:cxn>
              <a:cxn ang="0">
                <a:pos x="10" y="38"/>
              </a:cxn>
              <a:cxn ang="0">
                <a:pos x="21" y="19"/>
              </a:cxn>
              <a:cxn ang="0">
                <a:pos x="11" y="0"/>
              </a:cxn>
              <a:cxn ang="0">
                <a:pos x="0" y="19"/>
              </a:cxn>
            </a:cxnLst>
            <a:rect l="0" t="0" r="r" b="b"/>
            <a:pathLst>
              <a:path w="21" h="38">
                <a:moveTo>
                  <a:pt x="0" y="19"/>
                </a:moveTo>
                <a:cubicBezTo>
                  <a:pt x="0" y="29"/>
                  <a:pt x="5" y="38"/>
                  <a:pt x="10" y="38"/>
                </a:cubicBezTo>
                <a:cubicBezTo>
                  <a:pt x="16" y="38"/>
                  <a:pt x="21" y="29"/>
                  <a:pt x="21" y="19"/>
                </a:cubicBezTo>
                <a:cubicBezTo>
                  <a:pt x="21" y="9"/>
                  <a:pt x="16" y="0"/>
                  <a:pt x="11"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7" name="Freeform 199"/>
          <p:cNvSpPr>
            <a:spLocks/>
          </p:cNvSpPr>
          <p:nvPr/>
        </p:nvSpPr>
        <p:spPr bwMode="auto">
          <a:xfrm>
            <a:off x="6770688" y="3578226"/>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8"/>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8" name="Freeform 200"/>
          <p:cNvSpPr>
            <a:spLocks/>
          </p:cNvSpPr>
          <p:nvPr/>
        </p:nvSpPr>
        <p:spPr bwMode="auto">
          <a:xfrm>
            <a:off x="6783388" y="3670301"/>
            <a:ext cx="7937" cy="12700"/>
          </a:xfrm>
          <a:custGeom>
            <a:avLst/>
            <a:gdLst/>
            <a:ahLst/>
            <a:cxnLst>
              <a:cxn ang="0">
                <a:pos x="0" y="16"/>
              </a:cxn>
              <a:cxn ang="0">
                <a:pos x="10" y="33"/>
              </a:cxn>
              <a:cxn ang="0">
                <a:pos x="21" y="17"/>
              </a:cxn>
              <a:cxn ang="0">
                <a:pos x="11" y="0"/>
              </a:cxn>
              <a:cxn ang="0">
                <a:pos x="0" y="16"/>
              </a:cxn>
            </a:cxnLst>
            <a:rect l="0" t="0" r="r" b="b"/>
            <a:pathLst>
              <a:path w="21" h="33">
                <a:moveTo>
                  <a:pt x="0" y="16"/>
                </a:moveTo>
                <a:cubicBezTo>
                  <a:pt x="0" y="26"/>
                  <a:pt x="5" y="33"/>
                  <a:pt x="10" y="33"/>
                </a:cubicBezTo>
                <a:cubicBezTo>
                  <a:pt x="16" y="33"/>
                  <a:pt x="21" y="26"/>
                  <a:pt x="21" y="17"/>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69" name="Oval 201"/>
          <p:cNvSpPr>
            <a:spLocks noChangeArrowheads="1"/>
          </p:cNvSpPr>
          <p:nvPr/>
        </p:nvSpPr>
        <p:spPr bwMode="auto">
          <a:xfrm>
            <a:off x="6781800" y="3859213"/>
            <a:ext cx="6350" cy="1111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580" name="Group 207"/>
          <p:cNvGrpSpPr>
            <a:grpSpLocks/>
          </p:cNvGrpSpPr>
          <p:nvPr/>
        </p:nvGrpSpPr>
        <p:grpSpPr bwMode="auto">
          <a:xfrm>
            <a:off x="6286500" y="3536951"/>
            <a:ext cx="131762" cy="474663"/>
            <a:chOff x="3960" y="2228"/>
            <a:chExt cx="83" cy="299"/>
          </a:xfrm>
        </p:grpSpPr>
        <p:sp>
          <p:nvSpPr>
            <p:cNvPr id="7370" name="Freeform 202"/>
            <p:cNvSpPr>
              <a:spLocks/>
            </p:cNvSpPr>
            <p:nvPr/>
          </p:nvSpPr>
          <p:spPr bwMode="auto">
            <a:xfrm>
              <a:off x="3960" y="2236"/>
              <a:ext cx="83" cy="291"/>
            </a:xfrm>
            <a:custGeom>
              <a:avLst/>
              <a:gdLst/>
              <a:ahLst/>
              <a:cxnLst>
                <a:cxn ang="0">
                  <a:pos x="3" y="604"/>
                </a:cxn>
                <a:cxn ang="0">
                  <a:pos x="84" y="1209"/>
                </a:cxn>
                <a:cxn ang="0">
                  <a:pos x="254" y="1210"/>
                </a:cxn>
                <a:cxn ang="0">
                  <a:pos x="345" y="607"/>
                </a:cxn>
                <a:cxn ang="0">
                  <a:pos x="264" y="2"/>
                </a:cxn>
                <a:cxn ang="0">
                  <a:pos x="93" y="0"/>
                </a:cxn>
                <a:cxn ang="0">
                  <a:pos x="3" y="604"/>
                </a:cxn>
              </a:cxnLst>
              <a:rect l="0" t="0" r="r" b="b"/>
              <a:pathLst>
                <a:path w="347" h="1211">
                  <a:moveTo>
                    <a:pt x="3" y="604"/>
                  </a:moveTo>
                  <a:cubicBezTo>
                    <a:pt x="0" y="938"/>
                    <a:pt x="36" y="1208"/>
                    <a:pt x="84" y="1209"/>
                  </a:cubicBezTo>
                  <a:lnTo>
                    <a:pt x="254" y="1210"/>
                  </a:lnTo>
                  <a:cubicBezTo>
                    <a:pt x="302" y="1211"/>
                    <a:pt x="342" y="940"/>
                    <a:pt x="345" y="607"/>
                  </a:cubicBezTo>
                  <a:cubicBezTo>
                    <a:pt x="347" y="273"/>
                    <a:pt x="311" y="2"/>
                    <a:pt x="264" y="2"/>
                  </a:cubicBezTo>
                  <a:lnTo>
                    <a:pt x="93" y="0"/>
                  </a:lnTo>
                  <a:cubicBezTo>
                    <a:pt x="46" y="0"/>
                    <a:pt x="6" y="270"/>
                    <a:pt x="3"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1" name="Freeform 203"/>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2" name="Freeform 204"/>
            <p:cNvSpPr>
              <a:spLocks/>
            </p:cNvSpPr>
            <p:nvPr/>
          </p:nvSpPr>
          <p:spPr bwMode="auto">
            <a:xfrm>
              <a:off x="3960" y="2228"/>
              <a:ext cx="42" cy="290"/>
            </a:xfrm>
            <a:custGeom>
              <a:avLst/>
              <a:gdLst/>
              <a:ahLst/>
              <a:cxnLst>
                <a:cxn ang="0">
                  <a:pos x="84" y="1208"/>
                </a:cxn>
                <a:cxn ang="0">
                  <a:pos x="174" y="605"/>
                </a:cxn>
                <a:cxn ang="0">
                  <a:pos x="93" y="0"/>
                </a:cxn>
                <a:cxn ang="0">
                  <a:pos x="3" y="604"/>
                </a:cxn>
                <a:cxn ang="0">
                  <a:pos x="84" y="1208"/>
                </a:cxn>
              </a:cxnLst>
              <a:rect l="0" t="0" r="r" b="b"/>
              <a:pathLst>
                <a:path w="176" h="1209">
                  <a:moveTo>
                    <a:pt x="84" y="1208"/>
                  </a:moveTo>
                  <a:cubicBezTo>
                    <a:pt x="131" y="1209"/>
                    <a:pt x="171" y="939"/>
                    <a:pt x="174" y="605"/>
                  </a:cubicBezTo>
                  <a:cubicBezTo>
                    <a:pt x="176" y="271"/>
                    <a:pt x="140" y="1"/>
                    <a:pt x="93" y="0"/>
                  </a:cubicBezTo>
                  <a:cubicBezTo>
                    <a:pt x="46" y="0"/>
                    <a:pt x="6" y="270"/>
                    <a:pt x="3" y="604"/>
                  </a:cubicBezTo>
                  <a:cubicBezTo>
                    <a:pt x="0" y="937"/>
                    <a:pt x="36" y="1208"/>
                    <a:pt x="84"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3" name="Freeform 205"/>
            <p:cNvSpPr>
              <a:spLocks/>
            </p:cNvSpPr>
            <p:nvPr/>
          </p:nvSpPr>
          <p:spPr bwMode="auto">
            <a:xfrm>
              <a:off x="3960" y="2228"/>
              <a:ext cx="83" cy="290"/>
            </a:xfrm>
            <a:custGeom>
              <a:avLst/>
              <a:gdLst/>
              <a:ahLst/>
              <a:cxnLst>
                <a:cxn ang="0">
                  <a:pos x="3" y="604"/>
                </a:cxn>
                <a:cxn ang="0">
                  <a:pos x="84" y="1208"/>
                </a:cxn>
                <a:cxn ang="0">
                  <a:pos x="254" y="1210"/>
                </a:cxn>
                <a:cxn ang="0">
                  <a:pos x="345" y="606"/>
                </a:cxn>
                <a:cxn ang="0">
                  <a:pos x="264" y="2"/>
                </a:cxn>
                <a:cxn ang="0">
                  <a:pos x="93" y="0"/>
                </a:cxn>
                <a:cxn ang="0">
                  <a:pos x="3" y="604"/>
                </a:cxn>
              </a:cxnLst>
              <a:rect l="0" t="0" r="r" b="b"/>
              <a:pathLst>
                <a:path w="347" h="1210">
                  <a:moveTo>
                    <a:pt x="3" y="604"/>
                  </a:moveTo>
                  <a:cubicBezTo>
                    <a:pt x="0" y="937"/>
                    <a:pt x="36" y="1208"/>
                    <a:pt x="84" y="1208"/>
                  </a:cubicBezTo>
                  <a:lnTo>
                    <a:pt x="254" y="1210"/>
                  </a:lnTo>
                  <a:cubicBezTo>
                    <a:pt x="302" y="1210"/>
                    <a:pt x="342" y="940"/>
                    <a:pt x="345" y="606"/>
                  </a:cubicBezTo>
                  <a:cubicBezTo>
                    <a:pt x="347" y="273"/>
                    <a:pt x="311" y="2"/>
                    <a:pt x="264" y="2"/>
                  </a:cubicBezTo>
                  <a:lnTo>
                    <a:pt x="93" y="0"/>
                  </a:lnTo>
                  <a:cubicBezTo>
                    <a:pt x="46" y="0"/>
                    <a:pt x="6"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4" name="Freeform 206"/>
            <p:cNvSpPr>
              <a:spLocks/>
            </p:cNvSpPr>
            <p:nvPr/>
          </p:nvSpPr>
          <p:spPr bwMode="auto">
            <a:xfrm>
              <a:off x="3980" y="2228"/>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83" name="Group 212"/>
          <p:cNvGrpSpPr>
            <a:grpSpLocks/>
          </p:cNvGrpSpPr>
          <p:nvPr/>
        </p:nvGrpSpPr>
        <p:grpSpPr bwMode="auto">
          <a:xfrm>
            <a:off x="6213475" y="3624263"/>
            <a:ext cx="115887" cy="285750"/>
            <a:chOff x="3914" y="2283"/>
            <a:chExt cx="73" cy="180"/>
          </a:xfrm>
        </p:grpSpPr>
        <p:sp>
          <p:nvSpPr>
            <p:cNvPr id="7376" name="Freeform 208"/>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7" name="Freeform 209"/>
            <p:cNvSpPr>
              <a:spLocks/>
            </p:cNvSpPr>
            <p:nvPr/>
          </p:nvSpPr>
          <p:spPr bwMode="auto">
            <a:xfrm>
              <a:off x="3914" y="2283"/>
              <a:ext cx="33" cy="180"/>
            </a:xfrm>
            <a:custGeom>
              <a:avLst/>
              <a:gdLst/>
              <a:ahLst/>
              <a:cxnLst>
                <a:cxn ang="0">
                  <a:pos x="66" y="750"/>
                </a:cxn>
                <a:cxn ang="0">
                  <a:pos x="136" y="376"/>
                </a:cxn>
                <a:cxn ang="0">
                  <a:pos x="72" y="0"/>
                </a:cxn>
                <a:cxn ang="0">
                  <a:pos x="1" y="375"/>
                </a:cxn>
                <a:cxn ang="0">
                  <a:pos x="66" y="750"/>
                </a:cxn>
              </a:cxnLst>
              <a:rect l="0" t="0" r="r" b="b"/>
              <a:pathLst>
                <a:path w="138" h="751">
                  <a:moveTo>
                    <a:pt x="66" y="750"/>
                  </a:moveTo>
                  <a:cubicBezTo>
                    <a:pt x="103" y="751"/>
                    <a:pt x="135" y="583"/>
                    <a:pt x="136" y="376"/>
                  </a:cubicBezTo>
                  <a:cubicBezTo>
                    <a:pt x="138" y="169"/>
                    <a:pt x="109" y="1"/>
                    <a:pt x="72" y="0"/>
                  </a:cubicBezTo>
                  <a:cubicBezTo>
                    <a:pt x="35" y="0"/>
                    <a:pt x="3" y="168"/>
                    <a:pt x="1" y="375"/>
                  </a:cubicBezTo>
                  <a:cubicBezTo>
                    <a:pt x="0" y="582"/>
                    <a:pt x="29" y="750"/>
                    <a:pt x="66"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8" name="Freeform 210"/>
            <p:cNvSpPr>
              <a:spLocks/>
            </p:cNvSpPr>
            <p:nvPr/>
          </p:nvSpPr>
          <p:spPr bwMode="auto">
            <a:xfrm>
              <a:off x="3914" y="2283"/>
              <a:ext cx="73" cy="180"/>
            </a:xfrm>
            <a:custGeom>
              <a:avLst/>
              <a:gdLst/>
              <a:ahLst/>
              <a:cxnLst>
                <a:cxn ang="0">
                  <a:pos x="1" y="375"/>
                </a:cxn>
                <a:cxn ang="0">
                  <a:pos x="66" y="750"/>
                </a:cxn>
                <a:cxn ang="0">
                  <a:pos x="231" y="752"/>
                </a:cxn>
                <a:cxn ang="0">
                  <a:pos x="301" y="377"/>
                </a:cxn>
                <a:cxn ang="0">
                  <a:pos x="237" y="2"/>
                </a:cxn>
                <a:cxn ang="0">
                  <a:pos x="72" y="0"/>
                </a:cxn>
                <a:cxn ang="0">
                  <a:pos x="1" y="375"/>
                </a:cxn>
              </a:cxnLst>
              <a:rect l="0" t="0" r="r" b="b"/>
              <a:pathLst>
                <a:path w="303" h="752">
                  <a:moveTo>
                    <a:pt x="1" y="375"/>
                  </a:moveTo>
                  <a:cubicBezTo>
                    <a:pt x="0" y="582"/>
                    <a:pt x="29" y="750"/>
                    <a:pt x="66" y="750"/>
                  </a:cubicBezTo>
                  <a:lnTo>
                    <a:pt x="231" y="752"/>
                  </a:lnTo>
                  <a:cubicBezTo>
                    <a:pt x="268" y="752"/>
                    <a:pt x="300" y="584"/>
                    <a:pt x="301" y="377"/>
                  </a:cubicBezTo>
                  <a:cubicBezTo>
                    <a:pt x="303" y="170"/>
                    <a:pt x="274" y="2"/>
                    <a:pt x="237" y="2"/>
                  </a:cubicBezTo>
                  <a:lnTo>
                    <a:pt x="72" y="0"/>
                  </a:lnTo>
                  <a:cubicBezTo>
                    <a:pt x="35" y="0"/>
                    <a:pt x="3" y="168"/>
                    <a:pt x="1" y="375"/>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79" name="Freeform 211"/>
            <p:cNvSpPr>
              <a:spLocks/>
            </p:cNvSpPr>
            <p:nvPr/>
          </p:nvSpPr>
          <p:spPr bwMode="auto">
            <a:xfrm>
              <a:off x="3930" y="2283"/>
              <a:ext cx="17" cy="180"/>
            </a:xfrm>
            <a:custGeom>
              <a:avLst/>
              <a:gdLst/>
              <a:ahLst/>
              <a:cxnLst>
                <a:cxn ang="0">
                  <a:pos x="0" y="180"/>
                </a:cxn>
                <a:cxn ang="0">
                  <a:pos x="17" y="90"/>
                </a:cxn>
                <a:cxn ang="0">
                  <a:pos x="1" y="0"/>
                </a:cxn>
              </a:cxnLst>
              <a:rect l="0" t="0" r="r" b="b"/>
              <a:pathLst>
                <a:path w="17" h="180">
                  <a:moveTo>
                    <a:pt x="0" y="180"/>
                  </a:moveTo>
                  <a:cubicBezTo>
                    <a:pt x="9" y="180"/>
                    <a:pt x="16" y="140"/>
                    <a:pt x="17" y="90"/>
                  </a:cubicBezTo>
                  <a:cubicBezTo>
                    <a:pt x="17" y="40"/>
                    <a:pt x="10"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88" name="Group 217"/>
          <p:cNvGrpSpPr>
            <a:grpSpLocks/>
          </p:cNvGrpSpPr>
          <p:nvPr/>
        </p:nvGrpSpPr>
        <p:grpSpPr bwMode="auto">
          <a:xfrm>
            <a:off x="6184900" y="3602038"/>
            <a:ext cx="80962" cy="330200"/>
            <a:chOff x="3896" y="2269"/>
            <a:chExt cx="51" cy="208"/>
          </a:xfrm>
        </p:grpSpPr>
        <p:sp>
          <p:nvSpPr>
            <p:cNvPr id="7381" name="Freeform 213"/>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2" name="Freeform 214"/>
            <p:cNvSpPr>
              <a:spLocks/>
            </p:cNvSpPr>
            <p:nvPr/>
          </p:nvSpPr>
          <p:spPr bwMode="auto">
            <a:xfrm>
              <a:off x="3896" y="2269"/>
              <a:ext cx="23" cy="208"/>
            </a:xfrm>
            <a:custGeom>
              <a:avLst/>
              <a:gdLst/>
              <a:ahLst/>
              <a:cxnLst>
                <a:cxn ang="0">
                  <a:pos x="91" y="1734"/>
                </a:cxn>
                <a:cxn ang="0">
                  <a:pos x="192" y="868"/>
                </a:cxn>
                <a:cxn ang="0">
                  <a:pos x="105" y="1"/>
                </a:cxn>
                <a:cxn ang="0">
                  <a:pos x="4" y="867"/>
                </a:cxn>
                <a:cxn ang="0">
                  <a:pos x="91" y="1734"/>
                </a:cxn>
              </a:cxnLst>
              <a:rect l="0" t="0" r="r" b="b"/>
              <a:pathLst>
                <a:path w="195" h="1735">
                  <a:moveTo>
                    <a:pt x="91" y="1734"/>
                  </a:moveTo>
                  <a:cubicBezTo>
                    <a:pt x="143" y="1735"/>
                    <a:pt x="188" y="1347"/>
                    <a:pt x="192" y="868"/>
                  </a:cubicBezTo>
                  <a:cubicBezTo>
                    <a:pt x="195" y="390"/>
                    <a:pt x="157" y="1"/>
                    <a:pt x="105" y="1"/>
                  </a:cubicBezTo>
                  <a:cubicBezTo>
                    <a:pt x="53" y="0"/>
                    <a:pt x="8" y="388"/>
                    <a:pt x="4" y="867"/>
                  </a:cubicBezTo>
                  <a:cubicBezTo>
                    <a:pt x="0" y="1345"/>
                    <a:pt x="39" y="1734"/>
                    <a:pt x="91" y="173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3" name="Freeform 215"/>
            <p:cNvSpPr>
              <a:spLocks/>
            </p:cNvSpPr>
            <p:nvPr/>
          </p:nvSpPr>
          <p:spPr bwMode="auto">
            <a:xfrm>
              <a:off x="3896" y="2269"/>
              <a:ext cx="51" cy="208"/>
            </a:xfrm>
            <a:custGeom>
              <a:avLst/>
              <a:gdLst/>
              <a:ahLst/>
              <a:cxnLst>
                <a:cxn ang="0">
                  <a:pos x="2" y="433"/>
                </a:cxn>
                <a:cxn ang="0">
                  <a:pos x="46" y="867"/>
                </a:cxn>
                <a:cxn ang="0">
                  <a:pos x="160" y="868"/>
                </a:cxn>
                <a:cxn ang="0">
                  <a:pos x="211" y="435"/>
                </a:cxn>
                <a:cxn ang="0">
                  <a:pos x="167" y="1"/>
                </a:cxn>
                <a:cxn ang="0">
                  <a:pos x="53" y="0"/>
                </a:cxn>
                <a:cxn ang="0">
                  <a:pos x="2" y="433"/>
                </a:cxn>
              </a:cxnLst>
              <a:rect l="0" t="0" r="r" b="b"/>
              <a:pathLst>
                <a:path w="213" h="868">
                  <a:moveTo>
                    <a:pt x="2" y="433"/>
                  </a:moveTo>
                  <a:cubicBezTo>
                    <a:pt x="0" y="672"/>
                    <a:pt x="20" y="867"/>
                    <a:pt x="46" y="867"/>
                  </a:cubicBezTo>
                  <a:lnTo>
                    <a:pt x="160" y="868"/>
                  </a:lnTo>
                  <a:cubicBezTo>
                    <a:pt x="186" y="868"/>
                    <a:pt x="209" y="674"/>
                    <a:pt x="211" y="435"/>
                  </a:cubicBezTo>
                  <a:cubicBezTo>
                    <a:pt x="213" y="195"/>
                    <a:pt x="193" y="1"/>
                    <a:pt x="167" y="1"/>
                  </a:cubicBezTo>
                  <a:lnTo>
                    <a:pt x="53" y="0"/>
                  </a:lnTo>
                  <a:cubicBezTo>
                    <a:pt x="27"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4" name="Freeform 216"/>
            <p:cNvSpPr>
              <a:spLocks/>
            </p:cNvSpPr>
            <p:nvPr/>
          </p:nvSpPr>
          <p:spPr bwMode="auto">
            <a:xfrm>
              <a:off x="3907" y="2269"/>
              <a:ext cx="12" cy="208"/>
            </a:xfrm>
            <a:custGeom>
              <a:avLst/>
              <a:gdLst/>
              <a:ahLst/>
              <a:cxnLst>
                <a:cxn ang="0">
                  <a:pos x="0" y="208"/>
                </a:cxn>
                <a:cxn ang="0">
                  <a:pos x="12" y="104"/>
                </a:cxn>
                <a:cxn ang="0">
                  <a:pos x="1" y="0"/>
                </a:cxn>
              </a:cxnLst>
              <a:rect l="0" t="0" r="r" b="b"/>
              <a:pathLst>
                <a:path w="12" h="208">
                  <a:moveTo>
                    <a:pt x="0" y="208"/>
                  </a:moveTo>
                  <a:cubicBezTo>
                    <a:pt x="6" y="208"/>
                    <a:pt x="11" y="162"/>
                    <a:pt x="12" y="104"/>
                  </a:cubicBezTo>
                  <a:cubicBezTo>
                    <a:pt x="12" y="47"/>
                    <a:pt x="8"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386" name="Freeform 218"/>
          <p:cNvSpPr>
            <a:spLocks/>
          </p:cNvSpPr>
          <p:nvPr/>
        </p:nvSpPr>
        <p:spPr bwMode="auto">
          <a:xfrm>
            <a:off x="6334125" y="3762376"/>
            <a:ext cx="6350" cy="9525"/>
          </a:xfrm>
          <a:custGeom>
            <a:avLst/>
            <a:gdLst/>
            <a:ahLst/>
            <a:cxnLst>
              <a:cxn ang="0">
                <a:pos x="0" y="13"/>
              </a:cxn>
              <a:cxn ang="0">
                <a:pos x="8" y="25"/>
              </a:cxn>
              <a:cxn ang="0">
                <a:pos x="17" y="13"/>
              </a:cxn>
              <a:cxn ang="0">
                <a:pos x="8" y="0"/>
              </a:cxn>
              <a:cxn ang="0">
                <a:pos x="0" y="13"/>
              </a:cxn>
            </a:cxnLst>
            <a:rect l="0" t="0" r="r" b="b"/>
            <a:pathLst>
              <a:path w="17" h="26">
                <a:moveTo>
                  <a:pt x="0" y="13"/>
                </a:moveTo>
                <a:cubicBezTo>
                  <a:pt x="0" y="20"/>
                  <a:pt x="4" y="25"/>
                  <a:pt x="8" y="25"/>
                </a:cubicBezTo>
                <a:cubicBezTo>
                  <a:pt x="13" y="26"/>
                  <a:pt x="17" y="20"/>
                  <a:pt x="17" y="13"/>
                </a:cubicBezTo>
                <a:cubicBezTo>
                  <a:pt x="17" y="6"/>
                  <a:pt x="13" y="1"/>
                  <a:pt x="8" y="0"/>
                </a:cubicBezTo>
                <a:cubicBezTo>
                  <a:pt x="4"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7" name="Freeform 219"/>
          <p:cNvSpPr>
            <a:spLocks/>
          </p:cNvSpPr>
          <p:nvPr/>
        </p:nvSpPr>
        <p:spPr bwMode="auto">
          <a:xfrm>
            <a:off x="6310313" y="3940176"/>
            <a:ext cx="7937" cy="15875"/>
          </a:xfrm>
          <a:custGeom>
            <a:avLst/>
            <a:gdLst/>
            <a:ahLst/>
            <a:cxnLst>
              <a:cxn ang="0">
                <a:pos x="0" y="21"/>
              </a:cxn>
              <a:cxn ang="0">
                <a:pos x="11" y="42"/>
              </a:cxn>
              <a:cxn ang="0">
                <a:pos x="21" y="21"/>
              </a:cxn>
              <a:cxn ang="0">
                <a:pos x="11" y="0"/>
              </a:cxn>
              <a:cxn ang="0">
                <a:pos x="0" y="21"/>
              </a:cxn>
            </a:cxnLst>
            <a:rect l="0" t="0" r="r" b="b"/>
            <a:pathLst>
              <a:path w="21" h="42">
                <a:moveTo>
                  <a:pt x="0" y="21"/>
                </a:moveTo>
                <a:cubicBezTo>
                  <a:pt x="0" y="32"/>
                  <a:pt x="5" y="42"/>
                  <a:pt x="11" y="42"/>
                </a:cubicBezTo>
                <a:cubicBezTo>
                  <a:pt x="16" y="42"/>
                  <a:pt x="21" y="33"/>
                  <a:pt x="21" y="21"/>
                </a:cubicBezTo>
                <a:cubicBezTo>
                  <a:pt x="21" y="10"/>
                  <a:pt x="17" y="0"/>
                  <a:pt x="11" y="0"/>
                </a:cubicBezTo>
                <a:cubicBezTo>
                  <a:pt x="5" y="0"/>
                  <a:pt x="1"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8" name="Freeform 220"/>
          <p:cNvSpPr>
            <a:spLocks/>
          </p:cNvSpPr>
          <p:nvPr/>
        </p:nvSpPr>
        <p:spPr bwMode="auto">
          <a:xfrm>
            <a:off x="6315075" y="3582988"/>
            <a:ext cx="9525" cy="15875"/>
          </a:xfrm>
          <a:custGeom>
            <a:avLst/>
            <a:gdLst/>
            <a:ahLst/>
            <a:cxnLst>
              <a:cxn ang="0">
                <a:pos x="0" y="20"/>
              </a:cxn>
              <a:cxn ang="0">
                <a:pos x="12" y="41"/>
              </a:cxn>
              <a:cxn ang="0">
                <a:pos x="25" y="21"/>
              </a:cxn>
              <a:cxn ang="0">
                <a:pos x="13" y="0"/>
              </a:cxn>
              <a:cxn ang="0">
                <a:pos x="0" y="20"/>
              </a:cxn>
            </a:cxnLst>
            <a:rect l="0" t="0" r="r" b="b"/>
            <a:pathLst>
              <a:path w="25" h="41">
                <a:moveTo>
                  <a:pt x="0" y="20"/>
                </a:moveTo>
                <a:cubicBezTo>
                  <a:pt x="0" y="32"/>
                  <a:pt x="5" y="41"/>
                  <a:pt x="12" y="41"/>
                </a:cubicBezTo>
                <a:cubicBezTo>
                  <a:pt x="19" y="41"/>
                  <a:pt x="25" y="32"/>
                  <a:pt x="25" y="21"/>
                </a:cubicBezTo>
                <a:cubicBezTo>
                  <a:pt x="25" y="9"/>
                  <a:pt x="20" y="0"/>
                  <a:pt x="13" y="0"/>
                </a:cubicBezTo>
                <a:cubicBezTo>
                  <a:pt x="6" y="0"/>
                  <a:pt x="0" y="9"/>
                  <a:pt x="0" y="2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89" name="Freeform 221"/>
          <p:cNvSpPr>
            <a:spLocks/>
          </p:cNvSpPr>
          <p:nvPr/>
        </p:nvSpPr>
        <p:spPr bwMode="auto">
          <a:xfrm>
            <a:off x="6329363" y="3663951"/>
            <a:ext cx="7937" cy="12700"/>
          </a:xfrm>
          <a:custGeom>
            <a:avLst/>
            <a:gdLst/>
            <a:ahLst/>
            <a:cxnLst>
              <a:cxn ang="0">
                <a:pos x="0" y="17"/>
              </a:cxn>
              <a:cxn ang="0">
                <a:pos x="11" y="33"/>
              </a:cxn>
              <a:cxn ang="0">
                <a:pos x="21" y="17"/>
              </a:cxn>
              <a:cxn ang="0">
                <a:pos x="11" y="0"/>
              </a:cxn>
              <a:cxn ang="0">
                <a:pos x="0" y="17"/>
              </a:cxn>
            </a:cxnLst>
            <a:rect l="0" t="0" r="r" b="b"/>
            <a:pathLst>
              <a:path w="21" h="34">
                <a:moveTo>
                  <a:pt x="0" y="17"/>
                </a:moveTo>
                <a:cubicBezTo>
                  <a:pt x="0" y="26"/>
                  <a:pt x="5" y="33"/>
                  <a:pt x="11" y="33"/>
                </a:cubicBezTo>
                <a:cubicBezTo>
                  <a:pt x="17" y="34"/>
                  <a:pt x="21" y="26"/>
                  <a:pt x="21" y="17"/>
                </a:cubicBezTo>
                <a:cubicBezTo>
                  <a:pt x="21" y="8"/>
                  <a:pt x="17" y="0"/>
                  <a:pt x="11" y="0"/>
                </a:cubicBezTo>
                <a:cubicBezTo>
                  <a:pt x="5" y="0"/>
                  <a:pt x="1"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0" name="Freeform 222"/>
          <p:cNvSpPr>
            <a:spLocks/>
          </p:cNvSpPr>
          <p:nvPr/>
        </p:nvSpPr>
        <p:spPr bwMode="auto">
          <a:xfrm>
            <a:off x="6327775" y="3857626"/>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595" name="Group 225"/>
          <p:cNvGrpSpPr>
            <a:grpSpLocks/>
          </p:cNvGrpSpPr>
          <p:nvPr/>
        </p:nvGrpSpPr>
        <p:grpSpPr bwMode="auto">
          <a:xfrm>
            <a:off x="6188075" y="3622676"/>
            <a:ext cx="28575" cy="288925"/>
            <a:chOff x="3898" y="2282"/>
            <a:chExt cx="18" cy="182"/>
          </a:xfrm>
        </p:grpSpPr>
        <p:sp>
          <p:nvSpPr>
            <p:cNvPr id="7391" name="Freeform 223"/>
            <p:cNvSpPr>
              <a:spLocks/>
            </p:cNvSpPr>
            <p:nvPr/>
          </p:nvSpPr>
          <p:spPr bwMode="auto">
            <a:xfrm>
              <a:off x="3898" y="2282"/>
              <a:ext cx="18" cy="182"/>
            </a:xfrm>
            <a:custGeom>
              <a:avLst/>
              <a:gdLst/>
              <a:ahLst/>
              <a:cxnLst>
                <a:cxn ang="0">
                  <a:pos x="4" y="758"/>
                </a:cxn>
                <a:cxn ang="0">
                  <a:pos x="69" y="1517"/>
                </a:cxn>
                <a:cxn ang="0">
                  <a:pos x="145" y="759"/>
                </a:cxn>
                <a:cxn ang="0">
                  <a:pos x="81" y="0"/>
                </a:cxn>
                <a:cxn ang="0">
                  <a:pos x="4" y="758"/>
                </a:cxn>
              </a:cxnLst>
              <a:rect l="0" t="0" r="r" b="b"/>
              <a:pathLst>
                <a:path w="149" h="1517">
                  <a:moveTo>
                    <a:pt x="4" y="758"/>
                  </a:moveTo>
                  <a:cubicBezTo>
                    <a:pt x="0" y="1177"/>
                    <a:pt x="29" y="1516"/>
                    <a:pt x="69" y="1517"/>
                  </a:cubicBezTo>
                  <a:cubicBezTo>
                    <a:pt x="108" y="1517"/>
                    <a:pt x="142" y="1178"/>
                    <a:pt x="145" y="759"/>
                  </a:cubicBezTo>
                  <a:cubicBezTo>
                    <a:pt x="149" y="340"/>
                    <a:pt x="120" y="0"/>
                    <a:pt x="81" y="0"/>
                  </a:cubicBezTo>
                  <a:cubicBezTo>
                    <a:pt x="42" y="0"/>
                    <a:pt x="7" y="339"/>
                    <a:pt x="4" y="758"/>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2" name="Freeform 224"/>
            <p:cNvSpPr>
              <a:spLocks/>
            </p:cNvSpPr>
            <p:nvPr/>
          </p:nvSpPr>
          <p:spPr bwMode="auto">
            <a:xfrm>
              <a:off x="3898" y="2282"/>
              <a:ext cx="18" cy="182"/>
            </a:xfrm>
            <a:custGeom>
              <a:avLst/>
              <a:gdLst/>
              <a:ahLst/>
              <a:cxnLst>
                <a:cxn ang="0">
                  <a:pos x="0" y="91"/>
                </a:cxn>
                <a:cxn ang="0">
                  <a:pos x="8" y="182"/>
                </a:cxn>
                <a:cxn ang="0">
                  <a:pos x="17" y="91"/>
                </a:cxn>
                <a:cxn ang="0">
                  <a:pos x="10" y="0"/>
                </a:cxn>
                <a:cxn ang="0">
                  <a:pos x="0" y="91"/>
                </a:cxn>
              </a:cxnLst>
              <a:rect l="0" t="0" r="r" b="b"/>
              <a:pathLst>
                <a:path w="18" h="182">
                  <a:moveTo>
                    <a:pt x="0" y="91"/>
                  </a:moveTo>
                  <a:cubicBezTo>
                    <a:pt x="0" y="141"/>
                    <a:pt x="3" y="182"/>
                    <a:pt x="8" y="182"/>
                  </a:cubicBezTo>
                  <a:cubicBezTo>
                    <a:pt x="13" y="182"/>
                    <a:pt x="17" y="141"/>
                    <a:pt x="17" y="91"/>
                  </a:cubicBezTo>
                  <a:cubicBezTo>
                    <a:pt x="18" y="41"/>
                    <a:pt x="14" y="0"/>
                    <a:pt x="10"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598" name="Group 228"/>
          <p:cNvGrpSpPr>
            <a:grpSpLocks/>
          </p:cNvGrpSpPr>
          <p:nvPr/>
        </p:nvGrpSpPr>
        <p:grpSpPr bwMode="auto">
          <a:xfrm>
            <a:off x="6189663" y="3630613"/>
            <a:ext cx="26987" cy="271463"/>
            <a:chOff x="3899" y="2287"/>
            <a:chExt cx="17" cy="171"/>
          </a:xfrm>
        </p:grpSpPr>
        <p:sp>
          <p:nvSpPr>
            <p:cNvPr id="7394" name="Freeform 226"/>
            <p:cNvSpPr>
              <a:spLocks/>
            </p:cNvSpPr>
            <p:nvPr/>
          </p:nvSpPr>
          <p:spPr bwMode="auto">
            <a:xfrm>
              <a:off x="3899" y="2287"/>
              <a:ext cx="17" cy="171"/>
            </a:xfrm>
            <a:custGeom>
              <a:avLst/>
              <a:gdLst/>
              <a:ahLst/>
              <a:cxnLst>
                <a:cxn ang="0">
                  <a:pos x="3" y="712"/>
                </a:cxn>
                <a:cxn ang="0">
                  <a:pos x="64" y="1425"/>
                </a:cxn>
                <a:cxn ang="0">
                  <a:pos x="136" y="713"/>
                </a:cxn>
                <a:cxn ang="0">
                  <a:pos x="76" y="0"/>
                </a:cxn>
                <a:cxn ang="0">
                  <a:pos x="3" y="712"/>
                </a:cxn>
              </a:cxnLst>
              <a:rect l="0" t="0" r="r" b="b"/>
              <a:pathLst>
                <a:path w="140" h="1425">
                  <a:moveTo>
                    <a:pt x="3" y="712"/>
                  </a:moveTo>
                  <a:cubicBezTo>
                    <a:pt x="0" y="1105"/>
                    <a:pt x="27" y="1424"/>
                    <a:pt x="64" y="1425"/>
                  </a:cubicBezTo>
                  <a:cubicBezTo>
                    <a:pt x="101" y="1425"/>
                    <a:pt x="133" y="1106"/>
                    <a:pt x="136" y="713"/>
                  </a:cubicBezTo>
                  <a:cubicBezTo>
                    <a:pt x="140" y="319"/>
                    <a:pt x="112" y="0"/>
                    <a:pt x="76" y="0"/>
                  </a:cubicBezTo>
                  <a:cubicBezTo>
                    <a:pt x="39" y="0"/>
                    <a:pt x="6" y="318"/>
                    <a:pt x="3" y="71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5" name="Freeform 227"/>
            <p:cNvSpPr>
              <a:spLocks/>
            </p:cNvSpPr>
            <p:nvPr/>
          </p:nvSpPr>
          <p:spPr bwMode="auto">
            <a:xfrm>
              <a:off x="3899" y="2287"/>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01" name="Group 233"/>
          <p:cNvGrpSpPr>
            <a:grpSpLocks/>
          </p:cNvGrpSpPr>
          <p:nvPr/>
        </p:nvGrpSpPr>
        <p:grpSpPr bwMode="auto">
          <a:xfrm>
            <a:off x="6086475" y="3684588"/>
            <a:ext cx="123825" cy="165100"/>
            <a:chOff x="3834" y="2321"/>
            <a:chExt cx="78" cy="104"/>
          </a:xfrm>
        </p:grpSpPr>
        <p:sp>
          <p:nvSpPr>
            <p:cNvPr id="7397" name="Freeform 229"/>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8" name="Freeform 230"/>
            <p:cNvSpPr>
              <a:spLocks/>
            </p:cNvSpPr>
            <p:nvPr/>
          </p:nvSpPr>
          <p:spPr bwMode="auto">
            <a:xfrm>
              <a:off x="3834" y="2321"/>
              <a:ext cx="17" cy="104"/>
            </a:xfrm>
            <a:custGeom>
              <a:avLst/>
              <a:gdLst/>
              <a:ahLst/>
              <a:cxnLst>
                <a:cxn ang="0">
                  <a:pos x="68" y="867"/>
                </a:cxn>
                <a:cxn ang="0">
                  <a:pos x="141" y="434"/>
                </a:cxn>
                <a:cxn ang="0">
                  <a:pos x="75" y="0"/>
                </a:cxn>
                <a:cxn ang="0">
                  <a:pos x="1" y="433"/>
                </a:cxn>
                <a:cxn ang="0">
                  <a:pos x="68" y="867"/>
                </a:cxn>
              </a:cxnLst>
              <a:rect l="0" t="0" r="r" b="b"/>
              <a:pathLst>
                <a:path w="143" h="867">
                  <a:moveTo>
                    <a:pt x="68" y="867"/>
                  </a:moveTo>
                  <a:cubicBezTo>
                    <a:pt x="106" y="867"/>
                    <a:pt x="139" y="673"/>
                    <a:pt x="141" y="434"/>
                  </a:cubicBezTo>
                  <a:cubicBezTo>
                    <a:pt x="143" y="195"/>
                    <a:pt x="113" y="0"/>
                    <a:pt x="75" y="0"/>
                  </a:cubicBezTo>
                  <a:cubicBezTo>
                    <a:pt x="36" y="0"/>
                    <a:pt x="3" y="194"/>
                    <a:pt x="1" y="433"/>
                  </a:cubicBezTo>
                  <a:cubicBezTo>
                    <a:pt x="0" y="672"/>
                    <a:pt x="29" y="866"/>
                    <a:pt x="68"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399" name="Freeform 231"/>
            <p:cNvSpPr>
              <a:spLocks/>
            </p:cNvSpPr>
            <p:nvPr/>
          </p:nvSpPr>
          <p:spPr bwMode="auto">
            <a:xfrm>
              <a:off x="3834" y="2321"/>
              <a:ext cx="78" cy="104"/>
            </a:xfrm>
            <a:custGeom>
              <a:avLst/>
              <a:gdLst/>
              <a:ahLst/>
              <a:cxnLst>
                <a:cxn ang="0">
                  <a:pos x="1" y="433"/>
                </a:cxn>
                <a:cxn ang="0">
                  <a:pos x="68" y="867"/>
                </a:cxn>
                <a:cxn ang="0">
                  <a:pos x="578" y="871"/>
                </a:cxn>
                <a:cxn ang="0">
                  <a:pos x="651" y="438"/>
                </a:cxn>
                <a:cxn ang="0">
                  <a:pos x="585" y="4"/>
                </a:cxn>
                <a:cxn ang="0">
                  <a:pos x="75" y="0"/>
                </a:cxn>
                <a:cxn ang="0">
                  <a:pos x="1" y="433"/>
                </a:cxn>
              </a:cxnLst>
              <a:rect l="0" t="0" r="r" b="b"/>
              <a:pathLst>
                <a:path w="653" h="871">
                  <a:moveTo>
                    <a:pt x="1" y="433"/>
                  </a:moveTo>
                  <a:cubicBezTo>
                    <a:pt x="0" y="672"/>
                    <a:pt x="29" y="866"/>
                    <a:pt x="68" y="867"/>
                  </a:cubicBezTo>
                  <a:lnTo>
                    <a:pt x="578" y="871"/>
                  </a:lnTo>
                  <a:cubicBezTo>
                    <a:pt x="617" y="871"/>
                    <a:pt x="650" y="677"/>
                    <a:pt x="651" y="438"/>
                  </a:cubicBezTo>
                  <a:cubicBezTo>
                    <a:pt x="653" y="199"/>
                    <a:pt x="624" y="5"/>
                    <a:pt x="585" y="4"/>
                  </a:cubicBezTo>
                  <a:lnTo>
                    <a:pt x="75" y="0"/>
                  </a:lnTo>
                  <a:cubicBezTo>
                    <a:pt x="36" y="0"/>
                    <a:pt x="3" y="194"/>
                    <a:pt x="1" y="433"/>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0" name="Freeform 232"/>
            <p:cNvSpPr>
              <a:spLocks/>
            </p:cNvSpPr>
            <p:nvPr/>
          </p:nvSpPr>
          <p:spPr bwMode="auto">
            <a:xfrm>
              <a:off x="3842" y="2321"/>
              <a:ext cx="9" cy="104"/>
            </a:xfrm>
            <a:custGeom>
              <a:avLst/>
              <a:gdLst/>
              <a:ahLst/>
              <a:cxnLst>
                <a:cxn ang="0">
                  <a:pos x="0" y="104"/>
                </a:cxn>
                <a:cxn ang="0">
                  <a:pos x="9" y="52"/>
                </a:cxn>
                <a:cxn ang="0">
                  <a:pos x="1" y="0"/>
                </a:cxn>
              </a:cxnLst>
              <a:rect l="0" t="0" r="r" b="b"/>
              <a:pathLst>
                <a:path w="9" h="104">
                  <a:moveTo>
                    <a:pt x="0" y="104"/>
                  </a:moveTo>
                  <a:cubicBezTo>
                    <a:pt x="5" y="104"/>
                    <a:pt x="9" y="81"/>
                    <a:pt x="9" y="52"/>
                  </a:cubicBezTo>
                  <a:cubicBezTo>
                    <a:pt x="9" y="23"/>
                    <a:pt x="6"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02" name="Freeform 234"/>
          <p:cNvSpPr>
            <a:spLocks/>
          </p:cNvSpPr>
          <p:nvPr/>
        </p:nvSpPr>
        <p:spPr bwMode="auto">
          <a:xfrm>
            <a:off x="6086475" y="3698876"/>
            <a:ext cx="23812" cy="134938"/>
          </a:xfrm>
          <a:custGeom>
            <a:avLst/>
            <a:gdLst/>
            <a:ahLst/>
            <a:cxnLst>
              <a:cxn ang="0">
                <a:pos x="1" y="354"/>
              </a:cxn>
              <a:cxn ang="0">
                <a:pos x="57" y="708"/>
              </a:cxn>
              <a:cxn ang="0">
                <a:pos x="118" y="355"/>
              </a:cxn>
              <a:cxn ang="0">
                <a:pos x="63" y="0"/>
              </a:cxn>
              <a:cxn ang="0">
                <a:pos x="1" y="354"/>
              </a:cxn>
            </a:cxnLst>
            <a:rect l="0" t="0" r="r" b="b"/>
            <a:pathLst>
              <a:path w="120" h="709">
                <a:moveTo>
                  <a:pt x="1" y="354"/>
                </a:moveTo>
                <a:cubicBezTo>
                  <a:pt x="0" y="549"/>
                  <a:pt x="25" y="708"/>
                  <a:pt x="57" y="708"/>
                </a:cubicBezTo>
                <a:cubicBezTo>
                  <a:pt x="89" y="709"/>
                  <a:pt x="117" y="550"/>
                  <a:pt x="118" y="355"/>
                </a:cubicBezTo>
                <a:cubicBezTo>
                  <a:pt x="120" y="159"/>
                  <a:pt x="95" y="0"/>
                  <a:pt x="63" y="0"/>
                </a:cubicBezTo>
                <a:cubicBezTo>
                  <a:pt x="30" y="0"/>
                  <a:pt x="3" y="158"/>
                  <a:pt x="1" y="35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06" name="Group 239"/>
          <p:cNvGrpSpPr>
            <a:grpSpLocks/>
          </p:cNvGrpSpPr>
          <p:nvPr/>
        </p:nvGrpSpPr>
        <p:grpSpPr bwMode="auto">
          <a:xfrm>
            <a:off x="7793038" y="3668713"/>
            <a:ext cx="77787" cy="165100"/>
            <a:chOff x="4909" y="2311"/>
            <a:chExt cx="49" cy="104"/>
          </a:xfrm>
        </p:grpSpPr>
        <p:sp>
          <p:nvSpPr>
            <p:cNvPr id="7403" name="Freeform 235"/>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4" name="Freeform 236"/>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5" name="Freeform 237"/>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6" name="Freeform 238"/>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3" name="Group 244"/>
          <p:cNvGrpSpPr>
            <a:grpSpLocks/>
          </p:cNvGrpSpPr>
          <p:nvPr/>
        </p:nvGrpSpPr>
        <p:grpSpPr bwMode="auto">
          <a:xfrm>
            <a:off x="7721600" y="3609976"/>
            <a:ext cx="112712" cy="284163"/>
            <a:chOff x="4864" y="2274"/>
            <a:chExt cx="71" cy="179"/>
          </a:xfrm>
        </p:grpSpPr>
        <p:sp>
          <p:nvSpPr>
            <p:cNvPr id="7408" name="Freeform 240"/>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09" name="Freeform 241"/>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0" name="Freeform 242"/>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1" name="Freeform 243"/>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6" name="Group 249"/>
          <p:cNvGrpSpPr>
            <a:grpSpLocks/>
          </p:cNvGrpSpPr>
          <p:nvPr/>
        </p:nvGrpSpPr>
        <p:grpSpPr bwMode="auto">
          <a:xfrm>
            <a:off x="7704138" y="3522663"/>
            <a:ext cx="92075" cy="460375"/>
            <a:chOff x="4853" y="2219"/>
            <a:chExt cx="58" cy="290"/>
          </a:xfrm>
        </p:grpSpPr>
        <p:sp>
          <p:nvSpPr>
            <p:cNvPr id="7413" name="Freeform 245"/>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4" name="Freeform 246"/>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5" name="Freeform 247"/>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6" name="Freeform 248"/>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19" name="Group 255"/>
          <p:cNvGrpSpPr>
            <a:grpSpLocks/>
          </p:cNvGrpSpPr>
          <p:nvPr/>
        </p:nvGrpSpPr>
        <p:grpSpPr bwMode="auto">
          <a:xfrm>
            <a:off x="7300913" y="3592513"/>
            <a:ext cx="433387" cy="355600"/>
            <a:chOff x="4599" y="2263"/>
            <a:chExt cx="273" cy="224"/>
          </a:xfrm>
        </p:grpSpPr>
        <p:sp>
          <p:nvSpPr>
            <p:cNvPr id="7418" name="Freeform 250"/>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19" name="Freeform 251"/>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0" name="Freeform 252"/>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1" name="Freeform 253"/>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2" name="Freeform 254"/>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24" name="Freeform 256"/>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5" name="Freeform 257"/>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6" name="Freeform 258"/>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7" name="Freeform 259"/>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28" name="Freeform 260"/>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24" name="Group 266"/>
          <p:cNvGrpSpPr>
            <a:grpSpLocks/>
          </p:cNvGrpSpPr>
          <p:nvPr/>
        </p:nvGrpSpPr>
        <p:grpSpPr bwMode="auto">
          <a:xfrm>
            <a:off x="7251700" y="3530601"/>
            <a:ext cx="127000" cy="473075"/>
            <a:chOff x="4568" y="2224"/>
            <a:chExt cx="80" cy="298"/>
          </a:xfrm>
        </p:grpSpPr>
        <p:sp>
          <p:nvSpPr>
            <p:cNvPr id="7429" name="Freeform 261"/>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0" name="Freeform 262"/>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1" name="Freeform 263"/>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2" name="Freeform 264"/>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3" name="Freeform 265"/>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31" name="Group 271"/>
          <p:cNvGrpSpPr>
            <a:grpSpLocks/>
          </p:cNvGrpSpPr>
          <p:nvPr/>
        </p:nvGrpSpPr>
        <p:grpSpPr bwMode="auto">
          <a:xfrm>
            <a:off x="7180263" y="3619501"/>
            <a:ext cx="112712" cy="285750"/>
            <a:chOff x="4523" y="2280"/>
            <a:chExt cx="71" cy="180"/>
          </a:xfrm>
        </p:grpSpPr>
        <p:sp>
          <p:nvSpPr>
            <p:cNvPr id="7435" name="Freeform 267"/>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6" name="Freeform 268"/>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7" name="Freeform 269"/>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38" name="Freeform 270"/>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34" name="Group 276"/>
          <p:cNvGrpSpPr>
            <a:grpSpLocks/>
          </p:cNvGrpSpPr>
          <p:nvPr/>
        </p:nvGrpSpPr>
        <p:grpSpPr bwMode="auto">
          <a:xfrm>
            <a:off x="7153275" y="3598863"/>
            <a:ext cx="77787" cy="330200"/>
            <a:chOff x="4506" y="2267"/>
            <a:chExt cx="49" cy="208"/>
          </a:xfrm>
        </p:grpSpPr>
        <p:sp>
          <p:nvSpPr>
            <p:cNvPr id="7440" name="Freeform 272"/>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1" name="Freeform 273"/>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2" name="Freeform 274"/>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3" name="Freeform 275"/>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45" name="Freeform 277"/>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6" name="Freeform 278"/>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7" name="Freeform 279"/>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8" name="Freeform 280"/>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49" name="Freeform 281"/>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37" name="Group 284"/>
          <p:cNvGrpSpPr>
            <a:grpSpLocks/>
          </p:cNvGrpSpPr>
          <p:nvPr/>
        </p:nvGrpSpPr>
        <p:grpSpPr bwMode="auto">
          <a:xfrm>
            <a:off x="7156450" y="3619501"/>
            <a:ext cx="26987" cy="288925"/>
            <a:chOff x="4508" y="2280"/>
            <a:chExt cx="17" cy="182"/>
          </a:xfrm>
        </p:grpSpPr>
        <p:sp>
          <p:nvSpPr>
            <p:cNvPr id="7450" name="Freeform 282"/>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1" name="Freeform 283"/>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42" name="Group 287"/>
          <p:cNvGrpSpPr>
            <a:grpSpLocks/>
          </p:cNvGrpSpPr>
          <p:nvPr/>
        </p:nvGrpSpPr>
        <p:grpSpPr bwMode="auto">
          <a:xfrm>
            <a:off x="7154863" y="3625851"/>
            <a:ext cx="26987" cy="271463"/>
            <a:chOff x="4507" y="2284"/>
            <a:chExt cx="17" cy="171"/>
          </a:xfrm>
        </p:grpSpPr>
        <p:sp>
          <p:nvSpPr>
            <p:cNvPr id="7453" name="Freeform 285"/>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4" name="Freeform 286"/>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49" name="Group 292"/>
          <p:cNvGrpSpPr>
            <a:grpSpLocks/>
          </p:cNvGrpSpPr>
          <p:nvPr/>
        </p:nvGrpSpPr>
        <p:grpSpPr bwMode="auto">
          <a:xfrm>
            <a:off x="7056438" y="3683001"/>
            <a:ext cx="119062" cy="166688"/>
            <a:chOff x="4445" y="2320"/>
            <a:chExt cx="75" cy="105"/>
          </a:xfrm>
        </p:grpSpPr>
        <p:sp>
          <p:nvSpPr>
            <p:cNvPr id="7456" name="Freeform 288"/>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7" name="Freeform 289"/>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8" name="Freeform 290"/>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59" name="Freeform 291"/>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61" name="Freeform 293"/>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52" name="Group 298"/>
          <p:cNvGrpSpPr>
            <a:grpSpLocks/>
          </p:cNvGrpSpPr>
          <p:nvPr/>
        </p:nvGrpSpPr>
        <p:grpSpPr bwMode="auto">
          <a:xfrm>
            <a:off x="7793038" y="3668713"/>
            <a:ext cx="77787" cy="165100"/>
            <a:chOff x="4909" y="2311"/>
            <a:chExt cx="49" cy="104"/>
          </a:xfrm>
        </p:grpSpPr>
        <p:sp>
          <p:nvSpPr>
            <p:cNvPr id="7462" name="Freeform 294"/>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3" name="Freeform 295"/>
            <p:cNvSpPr>
              <a:spLocks/>
            </p:cNvSpPr>
            <p:nvPr/>
          </p:nvSpPr>
          <p:spPr bwMode="auto">
            <a:xfrm>
              <a:off x="4909" y="2311"/>
              <a:ext cx="15" cy="104"/>
            </a:xfrm>
            <a:custGeom>
              <a:avLst/>
              <a:gdLst/>
              <a:ahLst/>
              <a:cxnLst>
                <a:cxn ang="0">
                  <a:pos x="29" y="433"/>
                </a:cxn>
                <a:cxn ang="0">
                  <a:pos x="61" y="217"/>
                </a:cxn>
                <a:cxn ang="0">
                  <a:pos x="33" y="0"/>
                </a:cxn>
                <a:cxn ang="0">
                  <a:pos x="1" y="216"/>
                </a:cxn>
                <a:cxn ang="0">
                  <a:pos x="29" y="433"/>
                </a:cxn>
              </a:cxnLst>
              <a:rect l="0" t="0" r="r" b="b"/>
              <a:pathLst>
                <a:path w="62" h="434">
                  <a:moveTo>
                    <a:pt x="29" y="433"/>
                  </a:moveTo>
                  <a:cubicBezTo>
                    <a:pt x="46" y="434"/>
                    <a:pt x="60" y="337"/>
                    <a:pt x="61" y="217"/>
                  </a:cubicBezTo>
                  <a:cubicBezTo>
                    <a:pt x="62" y="97"/>
                    <a:pt x="49" y="0"/>
                    <a:pt x="33" y="0"/>
                  </a:cubicBezTo>
                  <a:cubicBezTo>
                    <a:pt x="16" y="0"/>
                    <a:pt x="2" y="97"/>
                    <a:pt x="1" y="216"/>
                  </a:cubicBezTo>
                  <a:cubicBezTo>
                    <a:pt x="0" y="336"/>
                    <a:pt x="13" y="433"/>
                    <a:pt x="29"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4" name="Freeform 296"/>
            <p:cNvSpPr>
              <a:spLocks/>
            </p:cNvSpPr>
            <p:nvPr/>
          </p:nvSpPr>
          <p:spPr bwMode="auto">
            <a:xfrm>
              <a:off x="4909" y="2311"/>
              <a:ext cx="49" cy="104"/>
            </a:xfrm>
            <a:custGeom>
              <a:avLst/>
              <a:gdLst/>
              <a:ahLst/>
              <a:cxnLst>
                <a:cxn ang="0">
                  <a:pos x="1" y="216"/>
                </a:cxn>
                <a:cxn ang="0">
                  <a:pos x="29" y="433"/>
                </a:cxn>
                <a:cxn ang="0">
                  <a:pos x="174" y="435"/>
                </a:cxn>
                <a:cxn ang="0">
                  <a:pos x="205" y="218"/>
                </a:cxn>
                <a:cxn ang="0">
                  <a:pos x="177" y="1"/>
                </a:cxn>
                <a:cxn ang="0">
                  <a:pos x="33" y="0"/>
                </a:cxn>
                <a:cxn ang="0">
                  <a:pos x="1" y="216"/>
                </a:cxn>
              </a:cxnLst>
              <a:rect l="0" t="0" r="r" b="b"/>
              <a:pathLst>
                <a:path w="206" h="435">
                  <a:moveTo>
                    <a:pt x="1" y="216"/>
                  </a:moveTo>
                  <a:cubicBezTo>
                    <a:pt x="0" y="336"/>
                    <a:pt x="13" y="433"/>
                    <a:pt x="29" y="433"/>
                  </a:cubicBezTo>
                  <a:lnTo>
                    <a:pt x="174" y="435"/>
                  </a:lnTo>
                  <a:cubicBezTo>
                    <a:pt x="190" y="435"/>
                    <a:pt x="204" y="338"/>
                    <a:pt x="205" y="218"/>
                  </a:cubicBezTo>
                  <a:cubicBezTo>
                    <a:pt x="206" y="98"/>
                    <a:pt x="194" y="1"/>
                    <a:pt x="177" y="1"/>
                  </a:cubicBezTo>
                  <a:lnTo>
                    <a:pt x="33" y="0"/>
                  </a:lnTo>
                  <a:cubicBezTo>
                    <a:pt x="16" y="0"/>
                    <a:pt x="2" y="97"/>
                    <a:pt x="1" y="21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5" name="Freeform 297"/>
            <p:cNvSpPr>
              <a:spLocks/>
            </p:cNvSpPr>
            <p:nvPr/>
          </p:nvSpPr>
          <p:spPr bwMode="auto">
            <a:xfrm>
              <a:off x="4916" y="2311"/>
              <a:ext cx="8" cy="104"/>
            </a:xfrm>
            <a:custGeom>
              <a:avLst/>
              <a:gdLst/>
              <a:ahLst/>
              <a:cxnLst>
                <a:cxn ang="0">
                  <a:pos x="0" y="104"/>
                </a:cxn>
                <a:cxn ang="0">
                  <a:pos x="8" y="52"/>
                </a:cxn>
                <a:cxn ang="0">
                  <a:pos x="1" y="0"/>
                </a:cxn>
              </a:cxnLst>
              <a:rect l="0" t="0" r="r" b="b"/>
              <a:pathLst>
                <a:path w="8" h="104">
                  <a:moveTo>
                    <a:pt x="0" y="104"/>
                  </a:moveTo>
                  <a:cubicBezTo>
                    <a:pt x="4" y="104"/>
                    <a:pt x="7" y="81"/>
                    <a:pt x="8" y="52"/>
                  </a:cubicBezTo>
                  <a:cubicBezTo>
                    <a:pt x="8"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55" name="Group 303"/>
          <p:cNvGrpSpPr>
            <a:grpSpLocks/>
          </p:cNvGrpSpPr>
          <p:nvPr/>
        </p:nvGrpSpPr>
        <p:grpSpPr bwMode="auto">
          <a:xfrm>
            <a:off x="7721600" y="3609976"/>
            <a:ext cx="112712" cy="284163"/>
            <a:chOff x="4864" y="2274"/>
            <a:chExt cx="71" cy="179"/>
          </a:xfrm>
        </p:grpSpPr>
        <p:sp>
          <p:nvSpPr>
            <p:cNvPr id="7467" name="Freeform 299"/>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8" name="Freeform 300"/>
            <p:cNvSpPr>
              <a:spLocks/>
            </p:cNvSpPr>
            <p:nvPr/>
          </p:nvSpPr>
          <p:spPr bwMode="auto">
            <a:xfrm>
              <a:off x="4864" y="2274"/>
              <a:ext cx="32" cy="179"/>
            </a:xfrm>
            <a:custGeom>
              <a:avLst/>
              <a:gdLst/>
              <a:ahLst/>
              <a:cxnLst>
                <a:cxn ang="0">
                  <a:pos x="64" y="746"/>
                </a:cxn>
                <a:cxn ang="0">
                  <a:pos x="133" y="373"/>
                </a:cxn>
                <a:cxn ang="0">
                  <a:pos x="70" y="0"/>
                </a:cxn>
                <a:cxn ang="0">
                  <a:pos x="2" y="372"/>
                </a:cxn>
                <a:cxn ang="0">
                  <a:pos x="64" y="746"/>
                </a:cxn>
              </a:cxnLst>
              <a:rect l="0" t="0" r="r" b="b"/>
              <a:pathLst>
                <a:path w="135" h="746">
                  <a:moveTo>
                    <a:pt x="64" y="746"/>
                  </a:moveTo>
                  <a:cubicBezTo>
                    <a:pt x="100" y="746"/>
                    <a:pt x="131" y="579"/>
                    <a:pt x="133" y="373"/>
                  </a:cubicBezTo>
                  <a:cubicBezTo>
                    <a:pt x="135" y="167"/>
                    <a:pt x="107" y="0"/>
                    <a:pt x="70" y="0"/>
                  </a:cubicBezTo>
                  <a:cubicBezTo>
                    <a:pt x="34" y="0"/>
                    <a:pt x="3" y="166"/>
                    <a:pt x="2" y="372"/>
                  </a:cubicBezTo>
                  <a:cubicBezTo>
                    <a:pt x="0" y="578"/>
                    <a:pt x="28" y="745"/>
                    <a:pt x="64" y="7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69" name="Freeform 301"/>
            <p:cNvSpPr>
              <a:spLocks/>
            </p:cNvSpPr>
            <p:nvPr/>
          </p:nvSpPr>
          <p:spPr bwMode="auto">
            <a:xfrm>
              <a:off x="4864" y="2274"/>
              <a:ext cx="71" cy="179"/>
            </a:xfrm>
            <a:custGeom>
              <a:avLst/>
              <a:gdLst/>
              <a:ahLst/>
              <a:cxnLst>
                <a:cxn ang="0">
                  <a:pos x="2" y="372"/>
                </a:cxn>
                <a:cxn ang="0">
                  <a:pos x="64" y="746"/>
                </a:cxn>
                <a:cxn ang="0">
                  <a:pos x="225" y="747"/>
                </a:cxn>
                <a:cxn ang="0">
                  <a:pos x="293" y="375"/>
                </a:cxn>
                <a:cxn ang="0">
                  <a:pos x="231" y="1"/>
                </a:cxn>
                <a:cxn ang="0">
                  <a:pos x="70" y="0"/>
                </a:cxn>
                <a:cxn ang="0">
                  <a:pos x="2" y="372"/>
                </a:cxn>
              </a:cxnLst>
              <a:rect l="0" t="0" r="r" b="b"/>
              <a:pathLst>
                <a:path w="295" h="747">
                  <a:moveTo>
                    <a:pt x="2" y="372"/>
                  </a:moveTo>
                  <a:cubicBezTo>
                    <a:pt x="0" y="578"/>
                    <a:pt x="28" y="745"/>
                    <a:pt x="64" y="746"/>
                  </a:cubicBezTo>
                  <a:lnTo>
                    <a:pt x="225" y="747"/>
                  </a:lnTo>
                  <a:cubicBezTo>
                    <a:pt x="261" y="747"/>
                    <a:pt x="292" y="581"/>
                    <a:pt x="293" y="375"/>
                  </a:cubicBezTo>
                  <a:cubicBezTo>
                    <a:pt x="295" y="169"/>
                    <a:pt x="267" y="1"/>
                    <a:pt x="231" y="1"/>
                  </a:cubicBezTo>
                  <a:lnTo>
                    <a:pt x="70" y="0"/>
                  </a:lnTo>
                  <a:cubicBezTo>
                    <a:pt x="34" y="0"/>
                    <a:pt x="3" y="166"/>
                    <a:pt x="2" y="37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0" name="Freeform 302"/>
            <p:cNvSpPr>
              <a:spLocks/>
            </p:cNvSpPr>
            <p:nvPr/>
          </p:nvSpPr>
          <p:spPr bwMode="auto">
            <a:xfrm>
              <a:off x="4879" y="2274"/>
              <a:ext cx="17" cy="179"/>
            </a:xfrm>
            <a:custGeom>
              <a:avLst/>
              <a:gdLst/>
              <a:ahLst/>
              <a:cxnLst>
                <a:cxn ang="0">
                  <a:pos x="0" y="179"/>
                </a:cxn>
                <a:cxn ang="0">
                  <a:pos x="17" y="90"/>
                </a:cxn>
                <a:cxn ang="0">
                  <a:pos x="2" y="0"/>
                </a:cxn>
              </a:cxnLst>
              <a:rect l="0" t="0" r="r" b="b"/>
              <a:pathLst>
                <a:path w="17" h="179">
                  <a:moveTo>
                    <a:pt x="0" y="179"/>
                  </a:moveTo>
                  <a:cubicBezTo>
                    <a:pt x="9" y="179"/>
                    <a:pt x="16" y="139"/>
                    <a:pt x="17" y="90"/>
                  </a:cubicBezTo>
                  <a:cubicBezTo>
                    <a:pt x="17"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60" name="Group 308"/>
          <p:cNvGrpSpPr>
            <a:grpSpLocks/>
          </p:cNvGrpSpPr>
          <p:nvPr/>
        </p:nvGrpSpPr>
        <p:grpSpPr bwMode="auto">
          <a:xfrm>
            <a:off x="7704138" y="3522663"/>
            <a:ext cx="92075" cy="460375"/>
            <a:chOff x="4853" y="2219"/>
            <a:chExt cx="58" cy="290"/>
          </a:xfrm>
        </p:grpSpPr>
        <p:sp>
          <p:nvSpPr>
            <p:cNvPr id="7472" name="Freeform 304"/>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3" name="Freeform 305"/>
            <p:cNvSpPr>
              <a:spLocks/>
            </p:cNvSpPr>
            <p:nvPr/>
          </p:nvSpPr>
          <p:spPr bwMode="auto">
            <a:xfrm>
              <a:off x="4853" y="2219"/>
              <a:ext cx="29" cy="290"/>
            </a:xfrm>
            <a:custGeom>
              <a:avLst/>
              <a:gdLst/>
              <a:ahLst/>
              <a:cxnLst>
                <a:cxn ang="0">
                  <a:pos x="57" y="1208"/>
                </a:cxn>
                <a:cxn ang="0">
                  <a:pos x="122" y="604"/>
                </a:cxn>
                <a:cxn ang="0">
                  <a:pos x="67" y="0"/>
                </a:cxn>
                <a:cxn ang="0">
                  <a:pos x="3" y="604"/>
                </a:cxn>
                <a:cxn ang="0">
                  <a:pos x="57" y="1208"/>
                </a:cxn>
              </a:cxnLst>
              <a:rect l="0" t="0" r="r" b="b"/>
              <a:pathLst>
                <a:path w="124" h="1208">
                  <a:moveTo>
                    <a:pt x="57" y="1208"/>
                  </a:moveTo>
                  <a:cubicBezTo>
                    <a:pt x="90" y="1208"/>
                    <a:pt x="119" y="938"/>
                    <a:pt x="122" y="604"/>
                  </a:cubicBezTo>
                  <a:cubicBezTo>
                    <a:pt x="124" y="271"/>
                    <a:pt x="100" y="0"/>
                    <a:pt x="67" y="0"/>
                  </a:cubicBezTo>
                  <a:cubicBezTo>
                    <a:pt x="34" y="0"/>
                    <a:pt x="5" y="270"/>
                    <a:pt x="3" y="604"/>
                  </a:cubicBezTo>
                  <a:cubicBezTo>
                    <a:pt x="0" y="937"/>
                    <a:pt x="25" y="1208"/>
                    <a:pt x="57" y="120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4" name="Freeform 306"/>
            <p:cNvSpPr>
              <a:spLocks/>
            </p:cNvSpPr>
            <p:nvPr/>
          </p:nvSpPr>
          <p:spPr bwMode="auto">
            <a:xfrm>
              <a:off x="4853" y="2219"/>
              <a:ext cx="58" cy="290"/>
            </a:xfrm>
            <a:custGeom>
              <a:avLst/>
              <a:gdLst/>
              <a:ahLst/>
              <a:cxnLst>
                <a:cxn ang="0">
                  <a:pos x="3" y="604"/>
                </a:cxn>
                <a:cxn ang="0">
                  <a:pos x="57" y="1208"/>
                </a:cxn>
                <a:cxn ang="0">
                  <a:pos x="176" y="1209"/>
                </a:cxn>
                <a:cxn ang="0">
                  <a:pos x="240" y="605"/>
                </a:cxn>
                <a:cxn ang="0">
                  <a:pos x="186" y="1"/>
                </a:cxn>
                <a:cxn ang="0">
                  <a:pos x="67" y="0"/>
                </a:cxn>
                <a:cxn ang="0">
                  <a:pos x="3" y="604"/>
                </a:cxn>
              </a:cxnLst>
              <a:rect l="0" t="0" r="r" b="b"/>
              <a:pathLst>
                <a:path w="243" h="1209">
                  <a:moveTo>
                    <a:pt x="3" y="604"/>
                  </a:moveTo>
                  <a:cubicBezTo>
                    <a:pt x="0" y="937"/>
                    <a:pt x="25" y="1208"/>
                    <a:pt x="57" y="1208"/>
                  </a:cubicBezTo>
                  <a:lnTo>
                    <a:pt x="176" y="1209"/>
                  </a:lnTo>
                  <a:cubicBezTo>
                    <a:pt x="209" y="1209"/>
                    <a:pt x="238" y="939"/>
                    <a:pt x="240" y="605"/>
                  </a:cubicBezTo>
                  <a:cubicBezTo>
                    <a:pt x="243" y="272"/>
                    <a:pt x="219" y="1"/>
                    <a:pt x="186" y="1"/>
                  </a:cubicBezTo>
                  <a:lnTo>
                    <a:pt x="67" y="0"/>
                  </a:lnTo>
                  <a:cubicBezTo>
                    <a:pt x="34" y="0"/>
                    <a:pt x="5" y="270"/>
                    <a:pt x="3"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5" name="Freeform 307"/>
            <p:cNvSpPr>
              <a:spLocks/>
            </p:cNvSpPr>
            <p:nvPr/>
          </p:nvSpPr>
          <p:spPr bwMode="auto">
            <a:xfrm>
              <a:off x="4866" y="2219"/>
              <a:ext cx="16" cy="290"/>
            </a:xfrm>
            <a:custGeom>
              <a:avLst/>
              <a:gdLst/>
              <a:ahLst/>
              <a:cxnLst>
                <a:cxn ang="0">
                  <a:pos x="0" y="290"/>
                </a:cxn>
                <a:cxn ang="0">
                  <a:pos x="16" y="145"/>
                </a:cxn>
                <a:cxn ang="0">
                  <a:pos x="3" y="0"/>
                </a:cxn>
              </a:cxnLst>
              <a:rect l="0" t="0" r="r" b="b"/>
              <a:pathLst>
                <a:path w="16" h="290">
                  <a:moveTo>
                    <a:pt x="0" y="290"/>
                  </a:moveTo>
                  <a:cubicBezTo>
                    <a:pt x="8" y="290"/>
                    <a:pt x="15" y="225"/>
                    <a:pt x="16" y="145"/>
                  </a:cubicBezTo>
                  <a:cubicBezTo>
                    <a:pt x="16"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62" name="Group 314"/>
          <p:cNvGrpSpPr>
            <a:grpSpLocks/>
          </p:cNvGrpSpPr>
          <p:nvPr/>
        </p:nvGrpSpPr>
        <p:grpSpPr bwMode="auto">
          <a:xfrm>
            <a:off x="7300913" y="3592513"/>
            <a:ext cx="433387" cy="355600"/>
            <a:chOff x="4599" y="2263"/>
            <a:chExt cx="273" cy="224"/>
          </a:xfrm>
        </p:grpSpPr>
        <p:sp>
          <p:nvSpPr>
            <p:cNvPr id="7477" name="Freeform 309"/>
            <p:cNvSpPr>
              <a:spLocks/>
            </p:cNvSpPr>
            <p:nvPr/>
          </p:nvSpPr>
          <p:spPr bwMode="auto">
            <a:xfrm>
              <a:off x="4599" y="2279"/>
              <a:ext cx="265" cy="208"/>
            </a:xfrm>
            <a:custGeom>
              <a:avLst/>
              <a:gdLst/>
              <a:ahLst/>
              <a:cxnLst>
                <a:cxn ang="0">
                  <a:pos x="1" y="429"/>
                </a:cxn>
                <a:cxn ang="0">
                  <a:pos x="57" y="859"/>
                </a:cxn>
                <a:cxn ang="0">
                  <a:pos x="1039" y="867"/>
                </a:cxn>
                <a:cxn ang="0">
                  <a:pos x="1101" y="438"/>
                </a:cxn>
                <a:cxn ang="0">
                  <a:pos x="1046" y="8"/>
                </a:cxn>
                <a:cxn ang="0">
                  <a:pos x="64" y="1"/>
                </a:cxn>
                <a:cxn ang="0">
                  <a:pos x="1" y="429"/>
                </a:cxn>
              </a:cxnLst>
              <a:rect l="0" t="0" r="r" b="b"/>
              <a:pathLst>
                <a:path w="1103" h="867">
                  <a:moveTo>
                    <a:pt x="1" y="429"/>
                  </a:moveTo>
                  <a:cubicBezTo>
                    <a:pt x="0" y="666"/>
                    <a:pt x="25" y="859"/>
                    <a:pt x="57" y="859"/>
                  </a:cubicBezTo>
                  <a:lnTo>
                    <a:pt x="1039" y="867"/>
                  </a:lnTo>
                  <a:cubicBezTo>
                    <a:pt x="1072" y="867"/>
                    <a:pt x="1100" y="675"/>
                    <a:pt x="1101" y="438"/>
                  </a:cubicBezTo>
                  <a:cubicBezTo>
                    <a:pt x="1103" y="201"/>
                    <a:pt x="1078" y="9"/>
                    <a:pt x="1046" y="8"/>
                  </a:cubicBezTo>
                  <a:lnTo>
                    <a:pt x="64" y="1"/>
                  </a:lnTo>
                  <a:cubicBezTo>
                    <a:pt x="31" y="0"/>
                    <a:pt x="3" y="192"/>
                    <a:pt x="1" y="429"/>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8" name="Freeform 310"/>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79" name="Freeform 311"/>
            <p:cNvSpPr>
              <a:spLocks/>
            </p:cNvSpPr>
            <p:nvPr/>
          </p:nvSpPr>
          <p:spPr bwMode="auto">
            <a:xfrm>
              <a:off x="4607" y="2263"/>
              <a:ext cx="29" cy="206"/>
            </a:xfrm>
            <a:custGeom>
              <a:avLst/>
              <a:gdLst/>
              <a:ahLst/>
              <a:cxnLst>
                <a:cxn ang="0">
                  <a:pos x="58" y="858"/>
                </a:cxn>
                <a:cxn ang="0">
                  <a:pos x="120" y="429"/>
                </a:cxn>
                <a:cxn ang="0">
                  <a:pos x="64" y="0"/>
                </a:cxn>
                <a:cxn ang="0">
                  <a:pos x="2" y="429"/>
                </a:cxn>
                <a:cxn ang="0">
                  <a:pos x="58" y="858"/>
                </a:cxn>
              </a:cxnLst>
              <a:rect l="0" t="0" r="r" b="b"/>
              <a:pathLst>
                <a:path w="122" h="858">
                  <a:moveTo>
                    <a:pt x="58" y="858"/>
                  </a:moveTo>
                  <a:cubicBezTo>
                    <a:pt x="90" y="858"/>
                    <a:pt x="118" y="667"/>
                    <a:pt x="120" y="429"/>
                  </a:cubicBezTo>
                  <a:cubicBezTo>
                    <a:pt x="122" y="192"/>
                    <a:pt x="97" y="0"/>
                    <a:pt x="64" y="0"/>
                  </a:cubicBezTo>
                  <a:cubicBezTo>
                    <a:pt x="32" y="0"/>
                    <a:pt x="4" y="192"/>
                    <a:pt x="2" y="429"/>
                  </a:cubicBezTo>
                  <a:cubicBezTo>
                    <a:pt x="0" y="666"/>
                    <a:pt x="25" y="858"/>
                    <a:pt x="58" y="858"/>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0" name="Freeform 312"/>
            <p:cNvSpPr>
              <a:spLocks/>
            </p:cNvSpPr>
            <p:nvPr/>
          </p:nvSpPr>
          <p:spPr bwMode="auto">
            <a:xfrm>
              <a:off x="4607" y="2263"/>
              <a:ext cx="265" cy="208"/>
            </a:xfrm>
            <a:custGeom>
              <a:avLst/>
              <a:gdLst/>
              <a:ahLst/>
              <a:cxnLst>
                <a:cxn ang="0">
                  <a:pos x="2" y="429"/>
                </a:cxn>
                <a:cxn ang="0">
                  <a:pos x="58" y="858"/>
                </a:cxn>
                <a:cxn ang="0">
                  <a:pos x="1039" y="866"/>
                </a:cxn>
                <a:cxn ang="0">
                  <a:pos x="1102" y="437"/>
                </a:cxn>
                <a:cxn ang="0">
                  <a:pos x="1046" y="8"/>
                </a:cxn>
                <a:cxn ang="0">
                  <a:pos x="64" y="0"/>
                </a:cxn>
                <a:cxn ang="0">
                  <a:pos x="2" y="429"/>
                </a:cxn>
              </a:cxnLst>
              <a:rect l="0" t="0" r="r" b="b"/>
              <a:pathLst>
                <a:path w="1104" h="866">
                  <a:moveTo>
                    <a:pt x="2" y="429"/>
                  </a:moveTo>
                  <a:cubicBezTo>
                    <a:pt x="0" y="666"/>
                    <a:pt x="25" y="858"/>
                    <a:pt x="58" y="858"/>
                  </a:cubicBezTo>
                  <a:lnTo>
                    <a:pt x="1039" y="866"/>
                  </a:lnTo>
                  <a:cubicBezTo>
                    <a:pt x="1072" y="866"/>
                    <a:pt x="1100" y="674"/>
                    <a:pt x="1102" y="437"/>
                  </a:cubicBezTo>
                  <a:cubicBezTo>
                    <a:pt x="1104" y="200"/>
                    <a:pt x="1079" y="8"/>
                    <a:pt x="1046" y="8"/>
                  </a:cubicBezTo>
                  <a:lnTo>
                    <a:pt x="64" y="0"/>
                  </a:lnTo>
                  <a:cubicBezTo>
                    <a:pt x="32" y="0"/>
                    <a:pt x="4" y="192"/>
                    <a:pt x="2" y="429"/>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1" name="Freeform 313"/>
            <p:cNvSpPr>
              <a:spLocks/>
            </p:cNvSpPr>
            <p:nvPr/>
          </p:nvSpPr>
          <p:spPr bwMode="auto">
            <a:xfrm>
              <a:off x="4621" y="2263"/>
              <a:ext cx="15" cy="206"/>
            </a:xfrm>
            <a:custGeom>
              <a:avLst/>
              <a:gdLst/>
              <a:ahLst/>
              <a:cxnLst>
                <a:cxn ang="0">
                  <a:pos x="0" y="206"/>
                </a:cxn>
                <a:cxn ang="0">
                  <a:pos x="15" y="103"/>
                </a:cxn>
                <a:cxn ang="0">
                  <a:pos x="1" y="0"/>
                </a:cxn>
              </a:cxnLst>
              <a:rect l="0" t="0" r="r" b="b"/>
              <a:pathLst>
                <a:path w="15" h="206">
                  <a:moveTo>
                    <a:pt x="0" y="206"/>
                  </a:moveTo>
                  <a:cubicBezTo>
                    <a:pt x="7" y="206"/>
                    <a:pt x="14" y="160"/>
                    <a:pt x="15" y="103"/>
                  </a:cubicBezTo>
                  <a:cubicBezTo>
                    <a:pt x="15"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483" name="Freeform 315"/>
          <p:cNvSpPr>
            <a:spLocks/>
          </p:cNvSpPr>
          <p:nvPr/>
        </p:nvSpPr>
        <p:spPr bwMode="auto">
          <a:xfrm>
            <a:off x="7740650" y="3752851"/>
            <a:ext cx="4762" cy="9525"/>
          </a:xfrm>
          <a:custGeom>
            <a:avLst/>
            <a:gdLst/>
            <a:ahLst/>
            <a:cxnLst>
              <a:cxn ang="0">
                <a:pos x="0" y="13"/>
              </a:cxn>
              <a:cxn ang="0">
                <a:pos x="6" y="25"/>
              </a:cxn>
              <a:cxn ang="0">
                <a:pos x="12" y="13"/>
              </a:cxn>
              <a:cxn ang="0">
                <a:pos x="6" y="0"/>
              </a:cxn>
              <a:cxn ang="0">
                <a:pos x="0" y="13"/>
              </a:cxn>
            </a:cxnLst>
            <a:rect l="0" t="0" r="r" b="b"/>
            <a:pathLst>
              <a:path w="12" h="25">
                <a:moveTo>
                  <a:pt x="0" y="13"/>
                </a:moveTo>
                <a:cubicBezTo>
                  <a:pt x="0" y="20"/>
                  <a:pt x="2" y="25"/>
                  <a:pt x="6" y="25"/>
                </a:cubicBezTo>
                <a:cubicBezTo>
                  <a:pt x="9" y="25"/>
                  <a:pt x="12" y="20"/>
                  <a:pt x="12" y="13"/>
                </a:cubicBezTo>
                <a:cubicBezTo>
                  <a:pt x="12" y="6"/>
                  <a:pt x="9" y="0"/>
                  <a:pt x="6" y="0"/>
                </a:cubicBezTo>
                <a:cubicBezTo>
                  <a:pt x="3" y="0"/>
                  <a:pt x="0" y="6"/>
                  <a:pt x="0" y="1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4" name="Freeform 316"/>
          <p:cNvSpPr>
            <a:spLocks/>
          </p:cNvSpPr>
          <p:nvPr/>
        </p:nvSpPr>
        <p:spPr bwMode="auto">
          <a:xfrm>
            <a:off x="7713663" y="3922713"/>
            <a:ext cx="7937" cy="14288"/>
          </a:xfrm>
          <a:custGeom>
            <a:avLst/>
            <a:gdLst/>
            <a:ahLst/>
            <a:cxnLst>
              <a:cxn ang="0">
                <a:pos x="0" y="19"/>
              </a:cxn>
              <a:cxn ang="0">
                <a:pos x="10" y="38"/>
              </a:cxn>
              <a:cxn ang="0">
                <a:pos x="21" y="19"/>
              </a:cxn>
              <a:cxn ang="0">
                <a:pos x="10" y="0"/>
              </a:cxn>
              <a:cxn ang="0">
                <a:pos x="0" y="19"/>
              </a:cxn>
            </a:cxnLst>
            <a:rect l="0" t="0" r="r" b="b"/>
            <a:pathLst>
              <a:path w="21" h="38">
                <a:moveTo>
                  <a:pt x="0" y="19"/>
                </a:moveTo>
                <a:cubicBezTo>
                  <a:pt x="0" y="29"/>
                  <a:pt x="4" y="38"/>
                  <a:pt x="10" y="38"/>
                </a:cubicBezTo>
                <a:cubicBezTo>
                  <a:pt x="16" y="38"/>
                  <a:pt x="21" y="29"/>
                  <a:pt x="21" y="19"/>
                </a:cubicBezTo>
                <a:cubicBezTo>
                  <a:pt x="21" y="9"/>
                  <a:pt x="16" y="0"/>
                  <a:pt x="10" y="0"/>
                </a:cubicBezTo>
                <a:cubicBezTo>
                  <a:pt x="5" y="0"/>
                  <a:pt x="0" y="9"/>
                  <a:pt x="0" y="1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5" name="Freeform 317"/>
          <p:cNvSpPr>
            <a:spLocks/>
          </p:cNvSpPr>
          <p:nvPr/>
        </p:nvSpPr>
        <p:spPr bwMode="auto">
          <a:xfrm>
            <a:off x="7726363" y="3565526"/>
            <a:ext cx="7937" cy="14288"/>
          </a:xfrm>
          <a:custGeom>
            <a:avLst/>
            <a:gdLst/>
            <a:ahLst/>
            <a:cxnLst>
              <a:cxn ang="0">
                <a:pos x="0" y="18"/>
              </a:cxn>
              <a:cxn ang="0">
                <a:pos x="10" y="37"/>
              </a:cxn>
              <a:cxn ang="0">
                <a:pos x="21" y="19"/>
              </a:cxn>
              <a:cxn ang="0">
                <a:pos x="11" y="0"/>
              </a:cxn>
              <a:cxn ang="0">
                <a:pos x="0" y="18"/>
              </a:cxn>
            </a:cxnLst>
            <a:rect l="0" t="0" r="r" b="b"/>
            <a:pathLst>
              <a:path w="21" h="37">
                <a:moveTo>
                  <a:pt x="0" y="18"/>
                </a:moveTo>
                <a:cubicBezTo>
                  <a:pt x="0" y="29"/>
                  <a:pt x="5" y="37"/>
                  <a:pt x="10" y="37"/>
                </a:cubicBezTo>
                <a:cubicBezTo>
                  <a:pt x="16" y="37"/>
                  <a:pt x="21" y="29"/>
                  <a:pt x="21" y="19"/>
                </a:cubicBezTo>
                <a:cubicBezTo>
                  <a:pt x="21" y="8"/>
                  <a:pt x="16" y="0"/>
                  <a:pt x="11" y="0"/>
                </a:cubicBezTo>
                <a:cubicBezTo>
                  <a:pt x="5" y="0"/>
                  <a:pt x="0" y="8"/>
                  <a:pt x="0" y="18"/>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6" name="Freeform 318"/>
          <p:cNvSpPr>
            <a:spLocks/>
          </p:cNvSpPr>
          <p:nvPr/>
        </p:nvSpPr>
        <p:spPr bwMode="auto">
          <a:xfrm>
            <a:off x="7740650" y="3656013"/>
            <a:ext cx="6350" cy="12700"/>
          </a:xfrm>
          <a:custGeom>
            <a:avLst/>
            <a:gdLst/>
            <a:ahLst/>
            <a:cxnLst>
              <a:cxn ang="0">
                <a:pos x="0" y="17"/>
              </a:cxn>
              <a:cxn ang="0">
                <a:pos x="8" y="34"/>
              </a:cxn>
              <a:cxn ang="0">
                <a:pos x="16" y="17"/>
              </a:cxn>
              <a:cxn ang="0">
                <a:pos x="8" y="0"/>
              </a:cxn>
              <a:cxn ang="0">
                <a:pos x="0" y="17"/>
              </a:cxn>
            </a:cxnLst>
            <a:rect l="0" t="0" r="r" b="b"/>
            <a:pathLst>
              <a:path w="16" h="34">
                <a:moveTo>
                  <a:pt x="0" y="17"/>
                </a:moveTo>
                <a:cubicBezTo>
                  <a:pt x="0" y="26"/>
                  <a:pt x="3" y="34"/>
                  <a:pt x="8" y="34"/>
                </a:cubicBezTo>
                <a:cubicBezTo>
                  <a:pt x="12" y="34"/>
                  <a:pt x="16" y="26"/>
                  <a:pt x="16" y="17"/>
                </a:cubicBezTo>
                <a:cubicBezTo>
                  <a:pt x="16" y="8"/>
                  <a:pt x="13" y="0"/>
                  <a:pt x="8" y="0"/>
                </a:cubicBezTo>
                <a:cubicBezTo>
                  <a:pt x="4"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7" name="Freeform 319"/>
          <p:cNvSpPr>
            <a:spLocks/>
          </p:cNvSpPr>
          <p:nvPr/>
        </p:nvSpPr>
        <p:spPr bwMode="auto">
          <a:xfrm>
            <a:off x="7734300" y="3841751"/>
            <a:ext cx="6350" cy="11113"/>
          </a:xfrm>
          <a:custGeom>
            <a:avLst/>
            <a:gdLst/>
            <a:ahLst/>
            <a:cxnLst>
              <a:cxn ang="0">
                <a:pos x="0" y="14"/>
              </a:cxn>
              <a:cxn ang="0">
                <a:pos x="8" y="29"/>
              </a:cxn>
              <a:cxn ang="0">
                <a:pos x="17" y="14"/>
              </a:cxn>
              <a:cxn ang="0">
                <a:pos x="8" y="0"/>
              </a:cxn>
              <a:cxn ang="0">
                <a:pos x="0" y="14"/>
              </a:cxn>
            </a:cxnLst>
            <a:rect l="0" t="0" r="r" b="b"/>
            <a:pathLst>
              <a:path w="17" h="29">
                <a:moveTo>
                  <a:pt x="0" y="14"/>
                </a:moveTo>
                <a:cubicBezTo>
                  <a:pt x="0" y="22"/>
                  <a:pt x="4" y="29"/>
                  <a:pt x="8" y="29"/>
                </a:cubicBezTo>
                <a:cubicBezTo>
                  <a:pt x="13" y="29"/>
                  <a:pt x="17" y="23"/>
                  <a:pt x="17" y="14"/>
                </a:cubicBezTo>
                <a:cubicBezTo>
                  <a:pt x="17" y="6"/>
                  <a:pt x="13" y="0"/>
                  <a:pt x="8" y="0"/>
                </a:cubicBezTo>
                <a:cubicBezTo>
                  <a:pt x="4" y="0"/>
                  <a:pt x="0" y="6"/>
                  <a:pt x="0" y="1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68" name="Group 325"/>
          <p:cNvGrpSpPr>
            <a:grpSpLocks/>
          </p:cNvGrpSpPr>
          <p:nvPr/>
        </p:nvGrpSpPr>
        <p:grpSpPr bwMode="auto">
          <a:xfrm>
            <a:off x="7251700" y="3530601"/>
            <a:ext cx="127000" cy="473075"/>
            <a:chOff x="4568" y="2224"/>
            <a:chExt cx="80" cy="298"/>
          </a:xfrm>
        </p:grpSpPr>
        <p:sp>
          <p:nvSpPr>
            <p:cNvPr id="7488" name="Freeform 320"/>
            <p:cNvSpPr>
              <a:spLocks/>
            </p:cNvSpPr>
            <p:nvPr/>
          </p:nvSpPr>
          <p:spPr bwMode="auto">
            <a:xfrm>
              <a:off x="4568" y="2232"/>
              <a:ext cx="80" cy="290"/>
            </a:xfrm>
            <a:custGeom>
              <a:avLst/>
              <a:gdLst/>
              <a:ahLst/>
              <a:cxnLst>
                <a:cxn ang="0">
                  <a:pos x="2" y="604"/>
                </a:cxn>
                <a:cxn ang="0">
                  <a:pos x="80" y="1209"/>
                </a:cxn>
                <a:cxn ang="0">
                  <a:pos x="244" y="1210"/>
                </a:cxn>
                <a:cxn ang="0">
                  <a:pos x="331" y="607"/>
                </a:cxn>
                <a:cxn ang="0">
                  <a:pos x="254" y="2"/>
                </a:cxn>
                <a:cxn ang="0">
                  <a:pos x="89" y="1"/>
                </a:cxn>
                <a:cxn ang="0">
                  <a:pos x="2" y="604"/>
                </a:cxn>
              </a:cxnLst>
              <a:rect l="0" t="0" r="r" b="b"/>
              <a:pathLst>
                <a:path w="334" h="1211">
                  <a:moveTo>
                    <a:pt x="2" y="604"/>
                  </a:moveTo>
                  <a:cubicBezTo>
                    <a:pt x="0" y="938"/>
                    <a:pt x="34" y="1209"/>
                    <a:pt x="80" y="1209"/>
                  </a:cubicBezTo>
                  <a:lnTo>
                    <a:pt x="244" y="1210"/>
                  </a:lnTo>
                  <a:cubicBezTo>
                    <a:pt x="290" y="1211"/>
                    <a:pt x="329" y="941"/>
                    <a:pt x="331" y="607"/>
                  </a:cubicBezTo>
                  <a:cubicBezTo>
                    <a:pt x="334" y="273"/>
                    <a:pt x="299" y="3"/>
                    <a:pt x="254" y="2"/>
                  </a:cubicBezTo>
                  <a:lnTo>
                    <a:pt x="89" y="1"/>
                  </a:lnTo>
                  <a:cubicBezTo>
                    <a:pt x="44" y="0"/>
                    <a:pt x="5" y="271"/>
                    <a:pt x="2" y="604"/>
                  </a:cubicBezTo>
                  <a:close/>
                </a:path>
              </a:pathLst>
            </a:custGeom>
            <a:solidFill>
              <a:srgbClr val="1C1C1C"/>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89" name="Freeform 321"/>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0" name="Freeform 322"/>
            <p:cNvSpPr>
              <a:spLocks/>
            </p:cNvSpPr>
            <p:nvPr/>
          </p:nvSpPr>
          <p:spPr bwMode="auto">
            <a:xfrm>
              <a:off x="4568" y="2224"/>
              <a:ext cx="41" cy="290"/>
            </a:xfrm>
            <a:custGeom>
              <a:avLst/>
              <a:gdLst/>
              <a:ahLst/>
              <a:cxnLst>
                <a:cxn ang="0">
                  <a:pos x="80" y="1209"/>
                </a:cxn>
                <a:cxn ang="0">
                  <a:pos x="167" y="605"/>
                </a:cxn>
                <a:cxn ang="0">
                  <a:pos x="89" y="0"/>
                </a:cxn>
                <a:cxn ang="0">
                  <a:pos x="2" y="604"/>
                </a:cxn>
                <a:cxn ang="0">
                  <a:pos x="80" y="1209"/>
                </a:cxn>
              </a:cxnLst>
              <a:rect l="0" t="0" r="r" b="b"/>
              <a:pathLst>
                <a:path w="170" h="1209">
                  <a:moveTo>
                    <a:pt x="80" y="1209"/>
                  </a:moveTo>
                  <a:cubicBezTo>
                    <a:pt x="125" y="1209"/>
                    <a:pt x="164" y="939"/>
                    <a:pt x="167" y="605"/>
                  </a:cubicBezTo>
                  <a:cubicBezTo>
                    <a:pt x="170" y="272"/>
                    <a:pt x="135" y="1"/>
                    <a:pt x="89" y="0"/>
                  </a:cubicBezTo>
                  <a:cubicBezTo>
                    <a:pt x="44" y="0"/>
                    <a:pt x="5" y="270"/>
                    <a:pt x="2" y="604"/>
                  </a:cubicBezTo>
                  <a:cubicBezTo>
                    <a:pt x="0" y="938"/>
                    <a:pt x="34" y="1208"/>
                    <a:pt x="80" y="1209"/>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1" name="Freeform 323"/>
            <p:cNvSpPr>
              <a:spLocks/>
            </p:cNvSpPr>
            <p:nvPr/>
          </p:nvSpPr>
          <p:spPr bwMode="auto">
            <a:xfrm>
              <a:off x="4568" y="2224"/>
              <a:ext cx="80" cy="290"/>
            </a:xfrm>
            <a:custGeom>
              <a:avLst/>
              <a:gdLst/>
              <a:ahLst/>
              <a:cxnLst>
                <a:cxn ang="0">
                  <a:pos x="2" y="604"/>
                </a:cxn>
                <a:cxn ang="0">
                  <a:pos x="80" y="1209"/>
                </a:cxn>
                <a:cxn ang="0">
                  <a:pos x="244" y="1210"/>
                </a:cxn>
                <a:cxn ang="0">
                  <a:pos x="331" y="607"/>
                </a:cxn>
                <a:cxn ang="0">
                  <a:pos x="254" y="2"/>
                </a:cxn>
                <a:cxn ang="0">
                  <a:pos x="89" y="0"/>
                </a:cxn>
                <a:cxn ang="0">
                  <a:pos x="2" y="604"/>
                </a:cxn>
              </a:cxnLst>
              <a:rect l="0" t="0" r="r" b="b"/>
              <a:pathLst>
                <a:path w="334" h="1210">
                  <a:moveTo>
                    <a:pt x="2" y="604"/>
                  </a:moveTo>
                  <a:cubicBezTo>
                    <a:pt x="0" y="938"/>
                    <a:pt x="34" y="1208"/>
                    <a:pt x="80" y="1209"/>
                  </a:cubicBezTo>
                  <a:lnTo>
                    <a:pt x="244" y="1210"/>
                  </a:lnTo>
                  <a:cubicBezTo>
                    <a:pt x="290" y="1210"/>
                    <a:pt x="329" y="940"/>
                    <a:pt x="331" y="607"/>
                  </a:cubicBezTo>
                  <a:cubicBezTo>
                    <a:pt x="334" y="273"/>
                    <a:pt x="299" y="2"/>
                    <a:pt x="254" y="2"/>
                  </a:cubicBezTo>
                  <a:lnTo>
                    <a:pt x="89" y="0"/>
                  </a:lnTo>
                  <a:cubicBezTo>
                    <a:pt x="44" y="0"/>
                    <a:pt x="5" y="270"/>
                    <a:pt x="2" y="60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2" name="Freeform 324"/>
            <p:cNvSpPr>
              <a:spLocks/>
            </p:cNvSpPr>
            <p:nvPr/>
          </p:nvSpPr>
          <p:spPr bwMode="auto">
            <a:xfrm>
              <a:off x="4587" y="2224"/>
              <a:ext cx="22" cy="290"/>
            </a:xfrm>
            <a:custGeom>
              <a:avLst/>
              <a:gdLst/>
              <a:ahLst/>
              <a:cxnLst>
                <a:cxn ang="0">
                  <a:pos x="0" y="290"/>
                </a:cxn>
                <a:cxn ang="0">
                  <a:pos x="21" y="145"/>
                </a:cxn>
                <a:cxn ang="0">
                  <a:pos x="2" y="0"/>
                </a:cxn>
              </a:cxnLst>
              <a:rect l="0" t="0" r="r" b="b"/>
              <a:pathLst>
                <a:path w="22" h="290">
                  <a:moveTo>
                    <a:pt x="0" y="290"/>
                  </a:moveTo>
                  <a:cubicBezTo>
                    <a:pt x="11" y="290"/>
                    <a:pt x="20"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71" name="Group 330"/>
          <p:cNvGrpSpPr>
            <a:grpSpLocks/>
          </p:cNvGrpSpPr>
          <p:nvPr/>
        </p:nvGrpSpPr>
        <p:grpSpPr bwMode="auto">
          <a:xfrm>
            <a:off x="7180263" y="3619501"/>
            <a:ext cx="112712" cy="285750"/>
            <a:chOff x="4523" y="2280"/>
            <a:chExt cx="71" cy="180"/>
          </a:xfrm>
        </p:grpSpPr>
        <p:sp>
          <p:nvSpPr>
            <p:cNvPr id="7494" name="Freeform 326"/>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5" name="Freeform 327"/>
            <p:cNvSpPr>
              <a:spLocks/>
            </p:cNvSpPr>
            <p:nvPr/>
          </p:nvSpPr>
          <p:spPr bwMode="auto">
            <a:xfrm>
              <a:off x="4523" y="2280"/>
              <a:ext cx="32" cy="180"/>
            </a:xfrm>
            <a:custGeom>
              <a:avLst/>
              <a:gdLst/>
              <a:ahLst/>
              <a:cxnLst>
                <a:cxn ang="0">
                  <a:pos x="64" y="750"/>
                </a:cxn>
                <a:cxn ang="0">
                  <a:pos x="133" y="375"/>
                </a:cxn>
                <a:cxn ang="0">
                  <a:pos x="70" y="0"/>
                </a:cxn>
                <a:cxn ang="0">
                  <a:pos x="2" y="374"/>
                </a:cxn>
                <a:cxn ang="0">
                  <a:pos x="64" y="750"/>
                </a:cxn>
              </a:cxnLst>
              <a:rect l="0" t="0" r="r" b="b"/>
              <a:pathLst>
                <a:path w="135" h="750">
                  <a:moveTo>
                    <a:pt x="64" y="750"/>
                  </a:moveTo>
                  <a:cubicBezTo>
                    <a:pt x="101" y="750"/>
                    <a:pt x="131" y="582"/>
                    <a:pt x="133" y="375"/>
                  </a:cubicBezTo>
                  <a:cubicBezTo>
                    <a:pt x="135" y="168"/>
                    <a:pt x="107" y="0"/>
                    <a:pt x="70" y="0"/>
                  </a:cubicBezTo>
                  <a:cubicBezTo>
                    <a:pt x="34" y="0"/>
                    <a:pt x="3" y="167"/>
                    <a:pt x="2" y="374"/>
                  </a:cubicBezTo>
                  <a:cubicBezTo>
                    <a:pt x="0" y="581"/>
                    <a:pt x="28" y="750"/>
                    <a:pt x="64" y="750"/>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6" name="Freeform 328"/>
            <p:cNvSpPr>
              <a:spLocks/>
            </p:cNvSpPr>
            <p:nvPr/>
          </p:nvSpPr>
          <p:spPr bwMode="auto">
            <a:xfrm>
              <a:off x="4523" y="2280"/>
              <a:ext cx="71" cy="180"/>
            </a:xfrm>
            <a:custGeom>
              <a:avLst/>
              <a:gdLst/>
              <a:ahLst/>
              <a:cxnLst>
                <a:cxn ang="0">
                  <a:pos x="2" y="374"/>
                </a:cxn>
                <a:cxn ang="0">
                  <a:pos x="64" y="750"/>
                </a:cxn>
                <a:cxn ang="0">
                  <a:pos x="225" y="751"/>
                </a:cxn>
                <a:cxn ang="0">
                  <a:pos x="293" y="377"/>
                </a:cxn>
                <a:cxn ang="0">
                  <a:pos x="231" y="1"/>
                </a:cxn>
                <a:cxn ang="0">
                  <a:pos x="70" y="0"/>
                </a:cxn>
                <a:cxn ang="0">
                  <a:pos x="2" y="374"/>
                </a:cxn>
              </a:cxnLst>
              <a:rect l="0" t="0" r="r" b="b"/>
              <a:pathLst>
                <a:path w="295" h="751">
                  <a:moveTo>
                    <a:pt x="2" y="374"/>
                  </a:moveTo>
                  <a:cubicBezTo>
                    <a:pt x="0" y="581"/>
                    <a:pt x="28" y="750"/>
                    <a:pt x="64" y="750"/>
                  </a:cubicBezTo>
                  <a:lnTo>
                    <a:pt x="225" y="751"/>
                  </a:lnTo>
                  <a:cubicBezTo>
                    <a:pt x="261" y="751"/>
                    <a:pt x="292" y="584"/>
                    <a:pt x="293" y="377"/>
                  </a:cubicBezTo>
                  <a:cubicBezTo>
                    <a:pt x="295" y="170"/>
                    <a:pt x="267" y="1"/>
                    <a:pt x="231" y="1"/>
                  </a:cubicBezTo>
                  <a:lnTo>
                    <a:pt x="70" y="0"/>
                  </a:lnTo>
                  <a:cubicBezTo>
                    <a:pt x="34" y="0"/>
                    <a:pt x="3" y="167"/>
                    <a:pt x="2" y="374"/>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497" name="Freeform 329"/>
            <p:cNvSpPr>
              <a:spLocks/>
            </p:cNvSpPr>
            <p:nvPr/>
          </p:nvSpPr>
          <p:spPr bwMode="auto">
            <a:xfrm>
              <a:off x="4538" y="2280"/>
              <a:ext cx="17" cy="180"/>
            </a:xfrm>
            <a:custGeom>
              <a:avLst/>
              <a:gdLst/>
              <a:ahLst/>
              <a:cxnLst>
                <a:cxn ang="0">
                  <a:pos x="0" y="180"/>
                </a:cxn>
                <a:cxn ang="0">
                  <a:pos x="17" y="90"/>
                </a:cxn>
                <a:cxn ang="0">
                  <a:pos x="2" y="0"/>
                </a:cxn>
              </a:cxnLst>
              <a:rect l="0" t="0" r="r" b="b"/>
              <a:pathLst>
                <a:path w="17" h="180">
                  <a:moveTo>
                    <a:pt x="0" y="180"/>
                  </a:moveTo>
                  <a:cubicBezTo>
                    <a:pt x="9" y="180"/>
                    <a:pt x="16" y="140"/>
                    <a:pt x="17" y="90"/>
                  </a:cubicBezTo>
                  <a:cubicBezTo>
                    <a:pt x="17" y="40"/>
                    <a:pt x="11" y="0"/>
                    <a:pt x="2"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74" name="Group 335"/>
          <p:cNvGrpSpPr>
            <a:grpSpLocks/>
          </p:cNvGrpSpPr>
          <p:nvPr/>
        </p:nvGrpSpPr>
        <p:grpSpPr bwMode="auto">
          <a:xfrm>
            <a:off x="7153275" y="3598863"/>
            <a:ext cx="77787" cy="330200"/>
            <a:chOff x="4506" y="2267"/>
            <a:chExt cx="49" cy="208"/>
          </a:xfrm>
        </p:grpSpPr>
        <p:sp>
          <p:nvSpPr>
            <p:cNvPr id="7499" name="Freeform 331"/>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0" name="Freeform 332"/>
            <p:cNvSpPr>
              <a:spLocks/>
            </p:cNvSpPr>
            <p:nvPr/>
          </p:nvSpPr>
          <p:spPr bwMode="auto">
            <a:xfrm>
              <a:off x="4506" y="2267"/>
              <a:ext cx="22" cy="208"/>
            </a:xfrm>
            <a:custGeom>
              <a:avLst/>
              <a:gdLst/>
              <a:ahLst/>
              <a:cxnLst>
                <a:cxn ang="0">
                  <a:pos x="43" y="867"/>
                </a:cxn>
                <a:cxn ang="0">
                  <a:pos x="92" y="434"/>
                </a:cxn>
                <a:cxn ang="0">
                  <a:pos x="50" y="0"/>
                </a:cxn>
                <a:cxn ang="0">
                  <a:pos x="2" y="433"/>
                </a:cxn>
                <a:cxn ang="0">
                  <a:pos x="43" y="867"/>
                </a:cxn>
              </a:cxnLst>
              <a:rect l="0" t="0" r="r" b="b"/>
              <a:pathLst>
                <a:path w="94" h="867">
                  <a:moveTo>
                    <a:pt x="43" y="867"/>
                  </a:moveTo>
                  <a:cubicBezTo>
                    <a:pt x="68" y="867"/>
                    <a:pt x="90" y="673"/>
                    <a:pt x="92" y="434"/>
                  </a:cubicBezTo>
                  <a:cubicBezTo>
                    <a:pt x="94" y="194"/>
                    <a:pt x="75" y="0"/>
                    <a:pt x="50" y="0"/>
                  </a:cubicBezTo>
                  <a:cubicBezTo>
                    <a:pt x="26" y="0"/>
                    <a:pt x="4" y="194"/>
                    <a:pt x="2" y="433"/>
                  </a:cubicBezTo>
                  <a:cubicBezTo>
                    <a:pt x="0" y="672"/>
                    <a:pt x="19" y="866"/>
                    <a:pt x="43" y="86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1" name="Freeform 333"/>
            <p:cNvSpPr>
              <a:spLocks/>
            </p:cNvSpPr>
            <p:nvPr/>
          </p:nvSpPr>
          <p:spPr bwMode="auto">
            <a:xfrm>
              <a:off x="4506" y="2267"/>
              <a:ext cx="49" cy="208"/>
            </a:xfrm>
            <a:custGeom>
              <a:avLst/>
              <a:gdLst/>
              <a:ahLst/>
              <a:cxnLst>
                <a:cxn ang="0">
                  <a:pos x="2" y="433"/>
                </a:cxn>
                <a:cxn ang="0">
                  <a:pos x="43" y="867"/>
                </a:cxn>
                <a:cxn ang="0">
                  <a:pos x="153" y="867"/>
                </a:cxn>
                <a:cxn ang="0">
                  <a:pos x="202" y="434"/>
                </a:cxn>
                <a:cxn ang="0">
                  <a:pos x="160" y="1"/>
                </a:cxn>
                <a:cxn ang="0">
                  <a:pos x="50" y="0"/>
                </a:cxn>
                <a:cxn ang="0">
                  <a:pos x="2" y="433"/>
                </a:cxn>
              </a:cxnLst>
              <a:rect l="0" t="0" r="r" b="b"/>
              <a:pathLst>
                <a:path w="204" h="868">
                  <a:moveTo>
                    <a:pt x="2" y="433"/>
                  </a:moveTo>
                  <a:cubicBezTo>
                    <a:pt x="0" y="672"/>
                    <a:pt x="19" y="866"/>
                    <a:pt x="43" y="867"/>
                  </a:cubicBezTo>
                  <a:lnTo>
                    <a:pt x="153" y="867"/>
                  </a:lnTo>
                  <a:cubicBezTo>
                    <a:pt x="178" y="868"/>
                    <a:pt x="200" y="674"/>
                    <a:pt x="202" y="434"/>
                  </a:cubicBezTo>
                  <a:cubicBezTo>
                    <a:pt x="204" y="195"/>
                    <a:pt x="185" y="1"/>
                    <a:pt x="160" y="1"/>
                  </a:cubicBezTo>
                  <a:lnTo>
                    <a:pt x="50" y="0"/>
                  </a:lnTo>
                  <a:cubicBezTo>
                    <a:pt x="26" y="0"/>
                    <a:pt x="4" y="194"/>
                    <a:pt x="2" y="433"/>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2" name="Freeform 334"/>
            <p:cNvSpPr>
              <a:spLocks/>
            </p:cNvSpPr>
            <p:nvPr/>
          </p:nvSpPr>
          <p:spPr bwMode="auto">
            <a:xfrm>
              <a:off x="4516" y="2267"/>
              <a:ext cx="12" cy="208"/>
            </a:xfrm>
            <a:custGeom>
              <a:avLst/>
              <a:gdLst/>
              <a:ahLst/>
              <a:cxnLst>
                <a:cxn ang="0">
                  <a:pos x="0" y="208"/>
                </a:cxn>
                <a:cxn ang="0">
                  <a:pos x="12" y="104"/>
                </a:cxn>
                <a:cxn ang="0">
                  <a:pos x="2" y="0"/>
                </a:cxn>
              </a:cxnLst>
              <a:rect l="0" t="0" r="r" b="b"/>
              <a:pathLst>
                <a:path w="12" h="208">
                  <a:moveTo>
                    <a:pt x="0" y="208"/>
                  </a:moveTo>
                  <a:cubicBezTo>
                    <a:pt x="6" y="208"/>
                    <a:pt x="11" y="162"/>
                    <a:pt x="12" y="104"/>
                  </a:cubicBezTo>
                  <a:cubicBezTo>
                    <a:pt x="12" y="47"/>
                    <a:pt x="8"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04" name="Freeform 336"/>
          <p:cNvSpPr>
            <a:spLocks/>
          </p:cNvSpPr>
          <p:nvPr/>
        </p:nvSpPr>
        <p:spPr bwMode="auto">
          <a:xfrm>
            <a:off x="7297738" y="3757613"/>
            <a:ext cx="6350" cy="9525"/>
          </a:xfrm>
          <a:custGeom>
            <a:avLst/>
            <a:gdLst/>
            <a:ahLst/>
            <a:cxnLst>
              <a:cxn ang="0">
                <a:pos x="0" y="12"/>
              </a:cxn>
              <a:cxn ang="0">
                <a:pos x="8" y="25"/>
              </a:cxn>
              <a:cxn ang="0">
                <a:pos x="17" y="13"/>
              </a:cxn>
              <a:cxn ang="0">
                <a:pos x="9" y="0"/>
              </a:cxn>
              <a:cxn ang="0">
                <a:pos x="0" y="12"/>
              </a:cxn>
            </a:cxnLst>
            <a:rect l="0" t="0" r="r" b="b"/>
            <a:pathLst>
              <a:path w="17" h="25">
                <a:moveTo>
                  <a:pt x="0" y="12"/>
                </a:moveTo>
                <a:cubicBezTo>
                  <a:pt x="0" y="19"/>
                  <a:pt x="4" y="25"/>
                  <a:pt x="8" y="25"/>
                </a:cubicBezTo>
                <a:cubicBezTo>
                  <a:pt x="13" y="25"/>
                  <a:pt x="17" y="19"/>
                  <a:pt x="17" y="13"/>
                </a:cubicBezTo>
                <a:cubicBezTo>
                  <a:pt x="17" y="6"/>
                  <a:pt x="13" y="0"/>
                  <a:pt x="9" y="0"/>
                </a:cubicBezTo>
                <a:cubicBezTo>
                  <a:pt x="4" y="0"/>
                  <a:pt x="0" y="5"/>
                  <a:pt x="0" y="1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5" name="Freeform 337"/>
          <p:cNvSpPr>
            <a:spLocks/>
          </p:cNvSpPr>
          <p:nvPr/>
        </p:nvSpPr>
        <p:spPr bwMode="auto">
          <a:xfrm>
            <a:off x="7269163" y="3929063"/>
            <a:ext cx="9525" cy="15875"/>
          </a:xfrm>
          <a:custGeom>
            <a:avLst/>
            <a:gdLst/>
            <a:ahLst/>
            <a:cxnLst>
              <a:cxn ang="0">
                <a:pos x="0" y="21"/>
              </a:cxn>
              <a:cxn ang="0">
                <a:pos x="12" y="42"/>
              </a:cxn>
              <a:cxn ang="0">
                <a:pos x="25" y="21"/>
              </a:cxn>
              <a:cxn ang="0">
                <a:pos x="13" y="0"/>
              </a:cxn>
              <a:cxn ang="0">
                <a:pos x="0" y="21"/>
              </a:cxn>
            </a:cxnLst>
            <a:rect l="0" t="0" r="r" b="b"/>
            <a:pathLst>
              <a:path w="25" h="42">
                <a:moveTo>
                  <a:pt x="0" y="21"/>
                </a:moveTo>
                <a:cubicBezTo>
                  <a:pt x="0" y="32"/>
                  <a:pt x="6" y="42"/>
                  <a:pt x="12" y="42"/>
                </a:cubicBezTo>
                <a:cubicBezTo>
                  <a:pt x="19" y="42"/>
                  <a:pt x="25" y="32"/>
                  <a:pt x="25" y="21"/>
                </a:cubicBezTo>
                <a:cubicBezTo>
                  <a:pt x="25" y="9"/>
                  <a:pt x="20" y="0"/>
                  <a:pt x="13" y="0"/>
                </a:cubicBezTo>
                <a:cubicBezTo>
                  <a:pt x="6" y="0"/>
                  <a:pt x="0" y="9"/>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6" name="Freeform 338"/>
          <p:cNvSpPr>
            <a:spLocks/>
          </p:cNvSpPr>
          <p:nvPr/>
        </p:nvSpPr>
        <p:spPr bwMode="auto">
          <a:xfrm>
            <a:off x="7283450" y="3581401"/>
            <a:ext cx="7937" cy="15875"/>
          </a:xfrm>
          <a:custGeom>
            <a:avLst/>
            <a:gdLst/>
            <a:ahLst/>
            <a:cxnLst>
              <a:cxn ang="0">
                <a:pos x="0" y="21"/>
              </a:cxn>
              <a:cxn ang="0">
                <a:pos x="10" y="42"/>
              </a:cxn>
              <a:cxn ang="0">
                <a:pos x="20" y="21"/>
              </a:cxn>
              <a:cxn ang="0">
                <a:pos x="10" y="0"/>
              </a:cxn>
              <a:cxn ang="0">
                <a:pos x="0" y="21"/>
              </a:cxn>
            </a:cxnLst>
            <a:rect l="0" t="0" r="r" b="b"/>
            <a:pathLst>
              <a:path w="21" h="42">
                <a:moveTo>
                  <a:pt x="0" y="21"/>
                </a:moveTo>
                <a:cubicBezTo>
                  <a:pt x="0" y="33"/>
                  <a:pt x="4" y="42"/>
                  <a:pt x="10" y="42"/>
                </a:cubicBezTo>
                <a:cubicBezTo>
                  <a:pt x="16" y="42"/>
                  <a:pt x="20" y="33"/>
                  <a:pt x="20" y="21"/>
                </a:cubicBezTo>
                <a:cubicBezTo>
                  <a:pt x="21" y="10"/>
                  <a:pt x="16" y="1"/>
                  <a:pt x="10" y="0"/>
                </a:cubicBezTo>
                <a:cubicBezTo>
                  <a:pt x="4" y="0"/>
                  <a:pt x="0" y="10"/>
                  <a:pt x="0" y="2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7" name="Freeform 339"/>
          <p:cNvSpPr>
            <a:spLocks/>
          </p:cNvSpPr>
          <p:nvPr/>
        </p:nvSpPr>
        <p:spPr bwMode="auto">
          <a:xfrm>
            <a:off x="7296150" y="3659188"/>
            <a:ext cx="7937" cy="12700"/>
          </a:xfrm>
          <a:custGeom>
            <a:avLst/>
            <a:gdLst/>
            <a:ahLst/>
            <a:cxnLst>
              <a:cxn ang="0">
                <a:pos x="0" y="16"/>
              </a:cxn>
              <a:cxn ang="0">
                <a:pos x="10" y="33"/>
              </a:cxn>
              <a:cxn ang="0">
                <a:pos x="21" y="16"/>
              </a:cxn>
              <a:cxn ang="0">
                <a:pos x="11" y="0"/>
              </a:cxn>
              <a:cxn ang="0">
                <a:pos x="0" y="16"/>
              </a:cxn>
            </a:cxnLst>
            <a:rect l="0" t="0" r="r" b="b"/>
            <a:pathLst>
              <a:path w="21" h="33">
                <a:moveTo>
                  <a:pt x="0" y="16"/>
                </a:moveTo>
                <a:cubicBezTo>
                  <a:pt x="0" y="25"/>
                  <a:pt x="4" y="33"/>
                  <a:pt x="10" y="33"/>
                </a:cubicBezTo>
                <a:cubicBezTo>
                  <a:pt x="16" y="33"/>
                  <a:pt x="21" y="26"/>
                  <a:pt x="21" y="16"/>
                </a:cubicBezTo>
                <a:cubicBezTo>
                  <a:pt x="21" y="7"/>
                  <a:pt x="16" y="0"/>
                  <a:pt x="11" y="0"/>
                </a:cubicBezTo>
                <a:cubicBezTo>
                  <a:pt x="5" y="0"/>
                  <a:pt x="0" y="7"/>
                  <a:pt x="0" y="16"/>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08" name="Freeform 340"/>
          <p:cNvSpPr>
            <a:spLocks/>
          </p:cNvSpPr>
          <p:nvPr/>
        </p:nvSpPr>
        <p:spPr bwMode="auto">
          <a:xfrm>
            <a:off x="7289800" y="3848101"/>
            <a:ext cx="7937" cy="12700"/>
          </a:xfrm>
          <a:custGeom>
            <a:avLst/>
            <a:gdLst/>
            <a:ahLst/>
            <a:cxnLst>
              <a:cxn ang="0">
                <a:pos x="0" y="17"/>
              </a:cxn>
              <a:cxn ang="0">
                <a:pos x="11" y="34"/>
              </a:cxn>
              <a:cxn ang="0">
                <a:pos x="21" y="17"/>
              </a:cxn>
              <a:cxn ang="0">
                <a:pos x="11" y="0"/>
              </a:cxn>
              <a:cxn ang="0">
                <a:pos x="0" y="17"/>
              </a:cxn>
            </a:cxnLst>
            <a:rect l="0" t="0" r="r" b="b"/>
            <a:pathLst>
              <a:path w="21" h="34">
                <a:moveTo>
                  <a:pt x="0" y="17"/>
                </a:moveTo>
                <a:cubicBezTo>
                  <a:pt x="0" y="26"/>
                  <a:pt x="5" y="34"/>
                  <a:pt x="11" y="34"/>
                </a:cubicBezTo>
                <a:cubicBezTo>
                  <a:pt x="16" y="34"/>
                  <a:pt x="21" y="26"/>
                  <a:pt x="21" y="17"/>
                </a:cubicBezTo>
                <a:cubicBezTo>
                  <a:pt x="21" y="8"/>
                  <a:pt x="17" y="1"/>
                  <a:pt x="11" y="0"/>
                </a:cubicBezTo>
                <a:cubicBezTo>
                  <a:pt x="5" y="0"/>
                  <a:pt x="0" y="8"/>
                  <a:pt x="0" y="1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79" name="Group 343"/>
          <p:cNvGrpSpPr>
            <a:grpSpLocks/>
          </p:cNvGrpSpPr>
          <p:nvPr/>
        </p:nvGrpSpPr>
        <p:grpSpPr bwMode="auto">
          <a:xfrm>
            <a:off x="7156450" y="3619501"/>
            <a:ext cx="26987" cy="288925"/>
            <a:chOff x="4508" y="2280"/>
            <a:chExt cx="17" cy="182"/>
          </a:xfrm>
        </p:grpSpPr>
        <p:sp>
          <p:nvSpPr>
            <p:cNvPr id="7509" name="Freeform 341"/>
            <p:cNvSpPr>
              <a:spLocks/>
            </p:cNvSpPr>
            <p:nvPr/>
          </p:nvSpPr>
          <p:spPr bwMode="auto">
            <a:xfrm>
              <a:off x="4508" y="2280"/>
              <a:ext cx="17" cy="182"/>
            </a:xfrm>
            <a:custGeom>
              <a:avLst/>
              <a:gdLst/>
              <a:ahLst/>
              <a:cxnLst>
                <a:cxn ang="0">
                  <a:pos x="1" y="379"/>
                </a:cxn>
                <a:cxn ang="0">
                  <a:pos x="32" y="759"/>
                </a:cxn>
                <a:cxn ang="0">
                  <a:pos x="68" y="380"/>
                </a:cxn>
                <a:cxn ang="0">
                  <a:pos x="38" y="0"/>
                </a:cxn>
                <a:cxn ang="0">
                  <a:pos x="1" y="379"/>
                </a:cxn>
              </a:cxnLst>
              <a:rect l="0" t="0" r="r" b="b"/>
              <a:pathLst>
                <a:path w="70" h="759">
                  <a:moveTo>
                    <a:pt x="1" y="379"/>
                  </a:moveTo>
                  <a:cubicBezTo>
                    <a:pt x="0" y="589"/>
                    <a:pt x="13" y="759"/>
                    <a:pt x="32" y="759"/>
                  </a:cubicBezTo>
                  <a:cubicBezTo>
                    <a:pt x="50" y="759"/>
                    <a:pt x="66" y="589"/>
                    <a:pt x="68" y="380"/>
                  </a:cubicBezTo>
                  <a:cubicBezTo>
                    <a:pt x="70" y="170"/>
                    <a:pt x="56" y="1"/>
                    <a:pt x="38" y="0"/>
                  </a:cubicBezTo>
                  <a:cubicBezTo>
                    <a:pt x="19" y="0"/>
                    <a:pt x="3" y="170"/>
                    <a:pt x="1" y="379"/>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0" name="Freeform 342"/>
            <p:cNvSpPr>
              <a:spLocks/>
            </p:cNvSpPr>
            <p:nvPr/>
          </p:nvSpPr>
          <p:spPr bwMode="auto">
            <a:xfrm>
              <a:off x="4508" y="2280"/>
              <a:ext cx="17" cy="182"/>
            </a:xfrm>
            <a:custGeom>
              <a:avLst/>
              <a:gdLst/>
              <a:ahLst/>
              <a:cxnLst>
                <a:cxn ang="0">
                  <a:pos x="0" y="91"/>
                </a:cxn>
                <a:cxn ang="0">
                  <a:pos x="8" y="182"/>
                </a:cxn>
                <a:cxn ang="0">
                  <a:pos x="16" y="91"/>
                </a:cxn>
                <a:cxn ang="0">
                  <a:pos x="9" y="0"/>
                </a:cxn>
                <a:cxn ang="0">
                  <a:pos x="0" y="91"/>
                </a:cxn>
              </a:cxnLst>
              <a:rect l="0" t="0" r="r" b="b"/>
              <a:pathLst>
                <a:path w="17" h="182">
                  <a:moveTo>
                    <a:pt x="0" y="91"/>
                  </a:moveTo>
                  <a:cubicBezTo>
                    <a:pt x="0" y="141"/>
                    <a:pt x="3" y="182"/>
                    <a:pt x="8" y="182"/>
                  </a:cubicBezTo>
                  <a:cubicBezTo>
                    <a:pt x="12" y="182"/>
                    <a:pt x="16" y="141"/>
                    <a:pt x="16" y="91"/>
                  </a:cubicBezTo>
                  <a:cubicBezTo>
                    <a:pt x="17" y="41"/>
                    <a:pt x="13" y="0"/>
                    <a:pt x="9" y="0"/>
                  </a:cubicBezTo>
                  <a:cubicBezTo>
                    <a:pt x="5" y="0"/>
                    <a:pt x="1" y="41"/>
                    <a:pt x="0" y="91"/>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81" name="Group 346"/>
          <p:cNvGrpSpPr>
            <a:grpSpLocks/>
          </p:cNvGrpSpPr>
          <p:nvPr/>
        </p:nvGrpSpPr>
        <p:grpSpPr bwMode="auto">
          <a:xfrm>
            <a:off x="7154863" y="3625851"/>
            <a:ext cx="26987" cy="271463"/>
            <a:chOff x="4507" y="2284"/>
            <a:chExt cx="17" cy="171"/>
          </a:xfrm>
        </p:grpSpPr>
        <p:sp>
          <p:nvSpPr>
            <p:cNvPr id="7512" name="Freeform 344"/>
            <p:cNvSpPr>
              <a:spLocks/>
            </p:cNvSpPr>
            <p:nvPr/>
          </p:nvSpPr>
          <p:spPr bwMode="auto">
            <a:xfrm>
              <a:off x="4507" y="2284"/>
              <a:ext cx="17" cy="171"/>
            </a:xfrm>
            <a:custGeom>
              <a:avLst/>
              <a:gdLst/>
              <a:ahLst/>
              <a:cxnLst>
                <a:cxn ang="0">
                  <a:pos x="1" y="356"/>
                </a:cxn>
                <a:cxn ang="0">
                  <a:pos x="32" y="713"/>
                </a:cxn>
                <a:cxn ang="0">
                  <a:pos x="68" y="357"/>
                </a:cxn>
                <a:cxn ang="0">
                  <a:pos x="37" y="0"/>
                </a:cxn>
                <a:cxn ang="0">
                  <a:pos x="1" y="356"/>
                </a:cxn>
              </a:cxnLst>
              <a:rect l="0" t="0" r="r" b="b"/>
              <a:pathLst>
                <a:path w="69" h="713">
                  <a:moveTo>
                    <a:pt x="1" y="356"/>
                  </a:moveTo>
                  <a:cubicBezTo>
                    <a:pt x="0" y="553"/>
                    <a:pt x="13" y="712"/>
                    <a:pt x="32" y="713"/>
                  </a:cubicBezTo>
                  <a:cubicBezTo>
                    <a:pt x="50" y="713"/>
                    <a:pt x="66" y="553"/>
                    <a:pt x="68" y="357"/>
                  </a:cubicBezTo>
                  <a:cubicBezTo>
                    <a:pt x="69" y="160"/>
                    <a:pt x="56" y="0"/>
                    <a:pt x="37" y="0"/>
                  </a:cubicBezTo>
                  <a:cubicBezTo>
                    <a:pt x="19" y="0"/>
                    <a:pt x="3" y="159"/>
                    <a:pt x="1" y="35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3" name="Freeform 345"/>
            <p:cNvSpPr>
              <a:spLocks/>
            </p:cNvSpPr>
            <p:nvPr/>
          </p:nvSpPr>
          <p:spPr bwMode="auto">
            <a:xfrm>
              <a:off x="4507" y="2284"/>
              <a:ext cx="17" cy="171"/>
            </a:xfrm>
            <a:custGeom>
              <a:avLst/>
              <a:gdLst/>
              <a:ahLst/>
              <a:cxnLst>
                <a:cxn ang="0">
                  <a:pos x="0" y="86"/>
                </a:cxn>
                <a:cxn ang="0">
                  <a:pos x="8" y="171"/>
                </a:cxn>
                <a:cxn ang="0">
                  <a:pos x="16" y="86"/>
                </a:cxn>
                <a:cxn ang="0">
                  <a:pos x="9" y="0"/>
                </a:cxn>
                <a:cxn ang="0">
                  <a:pos x="0" y="86"/>
                </a:cxn>
              </a:cxnLst>
              <a:rect l="0" t="0" r="r" b="b"/>
              <a:pathLst>
                <a:path w="17" h="171">
                  <a:moveTo>
                    <a:pt x="0" y="86"/>
                  </a:moveTo>
                  <a:cubicBezTo>
                    <a:pt x="0" y="133"/>
                    <a:pt x="3" y="171"/>
                    <a:pt x="8" y="171"/>
                  </a:cubicBezTo>
                  <a:cubicBezTo>
                    <a:pt x="12" y="171"/>
                    <a:pt x="16" y="133"/>
                    <a:pt x="16" y="86"/>
                  </a:cubicBezTo>
                  <a:cubicBezTo>
                    <a:pt x="17" y="38"/>
                    <a:pt x="13" y="0"/>
                    <a:pt x="9" y="0"/>
                  </a:cubicBezTo>
                  <a:cubicBezTo>
                    <a:pt x="5" y="0"/>
                    <a:pt x="1" y="38"/>
                    <a:pt x="0" y="8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87" name="Group 351"/>
          <p:cNvGrpSpPr>
            <a:grpSpLocks/>
          </p:cNvGrpSpPr>
          <p:nvPr/>
        </p:nvGrpSpPr>
        <p:grpSpPr bwMode="auto">
          <a:xfrm>
            <a:off x="7056438" y="3683001"/>
            <a:ext cx="119062" cy="166688"/>
            <a:chOff x="4445" y="2320"/>
            <a:chExt cx="75" cy="105"/>
          </a:xfrm>
        </p:grpSpPr>
        <p:sp>
          <p:nvSpPr>
            <p:cNvPr id="7515" name="Freeform 347"/>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6" name="Freeform 348"/>
            <p:cNvSpPr>
              <a:spLocks/>
            </p:cNvSpPr>
            <p:nvPr/>
          </p:nvSpPr>
          <p:spPr bwMode="auto">
            <a:xfrm>
              <a:off x="4445" y="2320"/>
              <a:ext cx="17" cy="104"/>
            </a:xfrm>
            <a:custGeom>
              <a:avLst/>
              <a:gdLst/>
              <a:ahLst/>
              <a:cxnLst>
                <a:cxn ang="0">
                  <a:pos x="33" y="433"/>
                </a:cxn>
                <a:cxn ang="0">
                  <a:pos x="68" y="217"/>
                </a:cxn>
                <a:cxn ang="0">
                  <a:pos x="36" y="0"/>
                </a:cxn>
                <a:cxn ang="0">
                  <a:pos x="1" y="217"/>
                </a:cxn>
                <a:cxn ang="0">
                  <a:pos x="33" y="433"/>
                </a:cxn>
              </a:cxnLst>
              <a:rect l="0" t="0" r="r" b="b"/>
              <a:pathLst>
                <a:path w="69" h="434">
                  <a:moveTo>
                    <a:pt x="33" y="433"/>
                  </a:moveTo>
                  <a:cubicBezTo>
                    <a:pt x="51" y="434"/>
                    <a:pt x="67" y="337"/>
                    <a:pt x="68" y="217"/>
                  </a:cubicBezTo>
                  <a:cubicBezTo>
                    <a:pt x="69" y="97"/>
                    <a:pt x="55" y="0"/>
                    <a:pt x="36" y="0"/>
                  </a:cubicBezTo>
                  <a:cubicBezTo>
                    <a:pt x="18" y="0"/>
                    <a:pt x="2" y="97"/>
                    <a:pt x="1" y="217"/>
                  </a:cubicBezTo>
                  <a:cubicBezTo>
                    <a:pt x="0" y="336"/>
                    <a:pt x="14" y="433"/>
                    <a:pt x="33" y="433"/>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7" name="Freeform 349"/>
            <p:cNvSpPr>
              <a:spLocks/>
            </p:cNvSpPr>
            <p:nvPr/>
          </p:nvSpPr>
          <p:spPr bwMode="auto">
            <a:xfrm>
              <a:off x="4445" y="2320"/>
              <a:ext cx="75" cy="105"/>
            </a:xfrm>
            <a:custGeom>
              <a:avLst/>
              <a:gdLst/>
              <a:ahLst/>
              <a:cxnLst>
                <a:cxn ang="0">
                  <a:pos x="1" y="217"/>
                </a:cxn>
                <a:cxn ang="0">
                  <a:pos x="33" y="433"/>
                </a:cxn>
                <a:cxn ang="0">
                  <a:pos x="278" y="435"/>
                </a:cxn>
                <a:cxn ang="0">
                  <a:pos x="313" y="219"/>
                </a:cxn>
                <a:cxn ang="0">
                  <a:pos x="281" y="2"/>
                </a:cxn>
                <a:cxn ang="0">
                  <a:pos x="36" y="0"/>
                </a:cxn>
                <a:cxn ang="0">
                  <a:pos x="1" y="217"/>
                </a:cxn>
              </a:cxnLst>
              <a:rect l="0" t="0" r="r" b="b"/>
              <a:pathLst>
                <a:path w="314" h="436">
                  <a:moveTo>
                    <a:pt x="1" y="217"/>
                  </a:moveTo>
                  <a:cubicBezTo>
                    <a:pt x="0" y="336"/>
                    <a:pt x="14" y="433"/>
                    <a:pt x="33" y="433"/>
                  </a:cubicBezTo>
                  <a:lnTo>
                    <a:pt x="278" y="435"/>
                  </a:lnTo>
                  <a:cubicBezTo>
                    <a:pt x="297" y="436"/>
                    <a:pt x="312" y="339"/>
                    <a:pt x="313" y="219"/>
                  </a:cubicBezTo>
                  <a:cubicBezTo>
                    <a:pt x="314" y="99"/>
                    <a:pt x="300" y="2"/>
                    <a:pt x="281" y="2"/>
                  </a:cubicBezTo>
                  <a:lnTo>
                    <a:pt x="36" y="0"/>
                  </a:lnTo>
                  <a:cubicBezTo>
                    <a:pt x="18" y="0"/>
                    <a:pt x="2" y="97"/>
                    <a:pt x="1" y="217"/>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18" name="Freeform 350"/>
            <p:cNvSpPr>
              <a:spLocks/>
            </p:cNvSpPr>
            <p:nvPr/>
          </p:nvSpPr>
          <p:spPr bwMode="auto">
            <a:xfrm>
              <a:off x="4453" y="2320"/>
              <a:ext cx="9" cy="104"/>
            </a:xfrm>
            <a:custGeom>
              <a:avLst/>
              <a:gdLst/>
              <a:ahLst/>
              <a:cxnLst>
                <a:cxn ang="0">
                  <a:pos x="0" y="104"/>
                </a:cxn>
                <a:cxn ang="0">
                  <a:pos x="8" y="52"/>
                </a:cxn>
                <a:cxn ang="0">
                  <a:pos x="1" y="0"/>
                </a:cxn>
              </a:cxnLst>
              <a:rect l="0" t="0" r="r" b="b"/>
              <a:pathLst>
                <a:path w="9" h="104">
                  <a:moveTo>
                    <a:pt x="0" y="104"/>
                  </a:moveTo>
                  <a:cubicBezTo>
                    <a:pt x="4" y="104"/>
                    <a:pt x="8" y="81"/>
                    <a:pt x="8" y="52"/>
                  </a:cubicBezTo>
                  <a:cubicBezTo>
                    <a:pt x="9" y="23"/>
                    <a:pt x="5" y="0"/>
                    <a:pt x="1" y="0"/>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20" name="Freeform 352"/>
          <p:cNvSpPr>
            <a:spLocks/>
          </p:cNvSpPr>
          <p:nvPr/>
        </p:nvSpPr>
        <p:spPr bwMode="auto">
          <a:xfrm>
            <a:off x="7056438" y="3698876"/>
            <a:ext cx="22225" cy="134938"/>
          </a:xfrm>
          <a:custGeom>
            <a:avLst/>
            <a:gdLst/>
            <a:ahLst/>
            <a:cxnLst>
              <a:cxn ang="0">
                <a:pos x="1" y="177"/>
              </a:cxn>
              <a:cxn ang="0">
                <a:pos x="26" y="354"/>
              </a:cxn>
              <a:cxn ang="0">
                <a:pos x="55" y="177"/>
              </a:cxn>
              <a:cxn ang="0">
                <a:pos x="29" y="0"/>
              </a:cxn>
              <a:cxn ang="0">
                <a:pos x="1" y="177"/>
              </a:cxn>
            </a:cxnLst>
            <a:rect l="0" t="0" r="r" b="b"/>
            <a:pathLst>
              <a:path w="56" h="354">
                <a:moveTo>
                  <a:pt x="1" y="177"/>
                </a:moveTo>
                <a:cubicBezTo>
                  <a:pt x="0" y="274"/>
                  <a:pt x="12" y="354"/>
                  <a:pt x="26" y="354"/>
                </a:cubicBezTo>
                <a:cubicBezTo>
                  <a:pt x="41" y="354"/>
                  <a:pt x="54" y="275"/>
                  <a:pt x="55" y="177"/>
                </a:cubicBezTo>
                <a:cubicBezTo>
                  <a:pt x="56" y="79"/>
                  <a:pt x="44" y="0"/>
                  <a:pt x="29" y="0"/>
                </a:cubicBezTo>
                <a:cubicBezTo>
                  <a:pt x="14" y="0"/>
                  <a:pt x="2" y="79"/>
                  <a:pt x="1" y="17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690" name="Group 393"/>
          <p:cNvGrpSpPr>
            <a:grpSpLocks/>
          </p:cNvGrpSpPr>
          <p:nvPr/>
        </p:nvGrpSpPr>
        <p:grpSpPr bwMode="auto">
          <a:xfrm>
            <a:off x="2832100" y="3546476"/>
            <a:ext cx="636587" cy="487363"/>
            <a:chOff x="1784" y="2234"/>
            <a:chExt cx="401" cy="307"/>
          </a:xfrm>
        </p:grpSpPr>
        <p:grpSp>
          <p:nvGrpSpPr>
            <p:cNvPr id="45693" name="Group 358"/>
            <p:cNvGrpSpPr>
              <a:grpSpLocks/>
            </p:cNvGrpSpPr>
            <p:nvPr/>
          </p:nvGrpSpPr>
          <p:grpSpPr bwMode="auto">
            <a:xfrm>
              <a:off x="2133" y="2329"/>
              <a:ext cx="52" cy="120"/>
              <a:chOff x="2133" y="2329"/>
              <a:chExt cx="52" cy="120"/>
            </a:xfrm>
          </p:grpSpPr>
          <p:sp>
            <p:nvSpPr>
              <p:cNvPr id="7521" name="Freeform 353"/>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2" name="Freeform 354"/>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3" name="Freeform 355"/>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4" name="Freeform 35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5" name="Freeform 357"/>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698" name="Group 364"/>
            <p:cNvGrpSpPr>
              <a:grpSpLocks/>
            </p:cNvGrpSpPr>
            <p:nvPr/>
          </p:nvGrpSpPr>
          <p:grpSpPr bwMode="auto">
            <a:xfrm>
              <a:off x="2086" y="2291"/>
              <a:ext cx="74" cy="195"/>
              <a:chOff x="2086" y="2291"/>
              <a:chExt cx="74" cy="195"/>
            </a:xfrm>
          </p:grpSpPr>
          <p:sp>
            <p:nvSpPr>
              <p:cNvPr id="7527" name="Freeform 359"/>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8" name="Freeform 360"/>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29" name="Freeform 361"/>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0" name="Freeform 36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1" name="Freeform 363"/>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05" name="Group 370"/>
            <p:cNvGrpSpPr>
              <a:grpSpLocks/>
            </p:cNvGrpSpPr>
            <p:nvPr/>
          </p:nvGrpSpPr>
          <p:grpSpPr bwMode="auto">
            <a:xfrm>
              <a:off x="2075" y="2235"/>
              <a:ext cx="61" cy="306"/>
              <a:chOff x="2075" y="2235"/>
              <a:chExt cx="61" cy="306"/>
            </a:xfrm>
          </p:grpSpPr>
          <p:sp>
            <p:nvSpPr>
              <p:cNvPr id="7533" name="Freeform 365"/>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4" name="Freeform 366"/>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5" name="Freeform 367"/>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6" name="Freeform 36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37" name="Freeform 369"/>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08" name="Group 376"/>
            <p:cNvGrpSpPr>
              <a:grpSpLocks/>
            </p:cNvGrpSpPr>
            <p:nvPr/>
          </p:nvGrpSpPr>
          <p:grpSpPr bwMode="auto">
            <a:xfrm>
              <a:off x="1813" y="2276"/>
              <a:ext cx="285" cy="224"/>
              <a:chOff x="1813" y="2276"/>
              <a:chExt cx="285" cy="224"/>
            </a:xfrm>
          </p:grpSpPr>
          <p:sp>
            <p:nvSpPr>
              <p:cNvPr id="7539" name="Freeform 371"/>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0" name="Freeform 372"/>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1" name="Freeform 373"/>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2" name="Freeform 37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3" name="Freeform 375"/>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45" name="Freeform 377"/>
            <p:cNvSpPr>
              <a:spLocks/>
            </p:cNvSpPr>
            <p:nvPr/>
          </p:nvSpPr>
          <p:spPr bwMode="auto">
            <a:xfrm>
              <a:off x="2099" y="2380"/>
              <a:ext cx="3" cy="6"/>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6" name="Freeform 378"/>
            <p:cNvSpPr>
              <a:spLocks/>
            </p:cNvSpPr>
            <p:nvPr/>
          </p:nvSpPr>
          <p:spPr bwMode="auto">
            <a:xfrm>
              <a:off x="2085" y="2489"/>
              <a:ext cx="5" cy="9"/>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7" name="Freeform 379"/>
            <p:cNvSpPr>
              <a:spLocks/>
            </p:cNvSpPr>
            <p:nvPr/>
          </p:nvSpPr>
          <p:spPr bwMode="auto">
            <a:xfrm>
              <a:off x="2089" y="2260"/>
              <a:ext cx="6" cy="9"/>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8" name="Freeform 380"/>
            <p:cNvSpPr>
              <a:spLocks/>
            </p:cNvSpPr>
            <p:nvPr/>
          </p:nvSpPr>
          <p:spPr bwMode="auto">
            <a:xfrm>
              <a:off x="2097" y="2318"/>
              <a:ext cx="5" cy="8"/>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49" name="Freeform 381"/>
            <p:cNvSpPr>
              <a:spLocks/>
            </p:cNvSpPr>
            <p:nvPr/>
          </p:nvSpPr>
          <p:spPr bwMode="auto">
            <a:xfrm>
              <a:off x="2096" y="2437"/>
              <a:ext cx="5" cy="7"/>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11" name="Group 387"/>
            <p:cNvGrpSpPr>
              <a:grpSpLocks/>
            </p:cNvGrpSpPr>
            <p:nvPr/>
          </p:nvGrpSpPr>
          <p:grpSpPr bwMode="auto">
            <a:xfrm>
              <a:off x="1784" y="2234"/>
              <a:ext cx="83" cy="298"/>
              <a:chOff x="1784" y="2234"/>
              <a:chExt cx="83" cy="298"/>
            </a:xfrm>
          </p:grpSpPr>
          <p:sp>
            <p:nvSpPr>
              <p:cNvPr id="7550" name="Freeform 382"/>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1" name="Freeform 383"/>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2" name="Freeform 384"/>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3" name="Freeform 38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4" name="Freeform 386"/>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56" name="Freeform 388"/>
            <p:cNvSpPr>
              <a:spLocks/>
            </p:cNvSpPr>
            <p:nvPr/>
          </p:nvSpPr>
          <p:spPr bwMode="auto">
            <a:xfrm>
              <a:off x="1814" y="2376"/>
              <a:ext cx="5" cy="6"/>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7" name="Freeform 389"/>
            <p:cNvSpPr>
              <a:spLocks/>
            </p:cNvSpPr>
            <p:nvPr/>
          </p:nvSpPr>
          <p:spPr bwMode="auto">
            <a:xfrm>
              <a:off x="1799" y="2488"/>
              <a:ext cx="5" cy="10"/>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8" name="Freeform 390"/>
            <p:cNvSpPr>
              <a:spLocks/>
            </p:cNvSpPr>
            <p:nvPr/>
          </p:nvSpPr>
          <p:spPr bwMode="auto">
            <a:xfrm>
              <a:off x="1802" y="2263"/>
              <a:ext cx="6" cy="10"/>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59" name="Freeform 391"/>
            <p:cNvSpPr>
              <a:spLocks/>
            </p:cNvSpPr>
            <p:nvPr/>
          </p:nvSpPr>
          <p:spPr bwMode="auto">
            <a:xfrm>
              <a:off x="1811" y="2314"/>
              <a:ext cx="5" cy="8"/>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0" name="Freeform 392"/>
            <p:cNvSpPr>
              <a:spLocks/>
            </p:cNvSpPr>
            <p:nvPr/>
          </p:nvSpPr>
          <p:spPr bwMode="auto">
            <a:xfrm>
              <a:off x="1810" y="2436"/>
              <a:ext cx="6" cy="8"/>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62" name="Oval 394"/>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16" name="Group 400"/>
          <p:cNvGrpSpPr>
            <a:grpSpLocks/>
          </p:cNvGrpSpPr>
          <p:nvPr/>
        </p:nvGrpSpPr>
        <p:grpSpPr bwMode="auto">
          <a:xfrm>
            <a:off x="3386138" y="3697288"/>
            <a:ext cx="82550" cy="190500"/>
            <a:chOff x="2133" y="2329"/>
            <a:chExt cx="52" cy="120"/>
          </a:xfrm>
        </p:grpSpPr>
        <p:sp>
          <p:nvSpPr>
            <p:cNvPr id="7563" name="Freeform 39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4" name="Freeform 39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5" name="Freeform 39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6" name="Freeform 39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67" name="Freeform 39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3" name="Group 406"/>
          <p:cNvGrpSpPr>
            <a:grpSpLocks/>
          </p:cNvGrpSpPr>
          <p:nvPr/>
        </p:nvGrpSpPr>
        <p:grpSpPr bwMode="auto">
          <a:xfrm>
            <a:off x="3311525" y="3636963"/>
            <a:ext cx="117475" cy="309563"/>
            <a:chOff x="2086" y="2291"/>
            <a:chExt cx="74" cy="195"/>
          </a:xfrm>
        </p:grpSpPr>
        <p:sp>
          <p:nvSpPr>
            <p:cNvPr id="7569" name="Freeform 40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0" name="Freeform 40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1" name="Freeform 40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2" name="Freeform 40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3" name="Freeform 40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6" name="Group 412"/>
          <p:cNvGrpSpPr>
            <a:grpSpLocks/>
          </p:cNvGrpSpPr>
          <p:nvPr/>
        </p:nvGrpSpPr>
        <p:grpSpPr bwMode="auto">
          <a:xfrm>
            <a:off x="3294063" y="3548063"/>
            <a:ext cx="96837" cy="485775"/>
            <a:chOff x="2075" y="2235"/>
            <a:chExt cx="61" cy="306"/>
          </a:xfrm>
        </p:grpSpPr>
        <p:sp>
          <p:nvSpPr>
            <p:cNvPr id="7575" name="Freeform 40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6" name="Freeform 40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7" name="Freeform 40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8" name="Freeform 41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79" name="Freeform 41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29" name="Group 418"/>
          <p:cNvGrpSpPr>
            <a:grpSpLocks/>
          </p:cNvGrpSpPr>
          <p:nvPr/>
        </p:nvGrpSpPr>
        <p:grpSpPr bwMode="auto">
          <a:xfrm>
            <a:off x="2878138" y="3613151"/>
            <a:ext cx="452437" cy="355600"/>
            <a:chOff x="1813" y="2276"/>
            <a:chExt cx="285" cy="224"/>
          </a:xfrm>
        </p:grpSpPr>
        <p:sp>
          <p:nvSpPr>
            <p:cNvPr id="7581" name="Freeform 41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2" name="Freeform 41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3" name="Freeform 41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4" name="Freeform 41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5" name="Freeform 41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87" name="Freeform 41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8" name="Freeform 42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89" name="Freeform 42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0" name="Freeform 42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1" name="Freeform 42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34" name="Group 429"/>
          <p:cNvGrpSpPr>
            <a:grpSpLocks/>
          </p:cNvGrpSpPr>
          <p:nvPr/>
        </p:nvGrpSpPr>
        <p:grpSpPr bwMode="auto">
          <a:xfrm>
            <a:off x="2832100" y="3546476"/>
            <a:ext cx="131762" cy="473075"/>
            <a:chOff x="1784" y="2234"/>
            <a:chExt cx="83" cy="298"/>
          </a:xfrm>
        </p:grpSpPr>
        <p:sp>
          <p:nvSpPr>
            <p:cNvPr id="7592" name="Freeform 42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3" name="Freeform 42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4" name="Freeform 42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5" name="Freeform 42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6" name="Freeform 42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598" name="Freeform 43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599" name="Freeform 43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0" name="Freeform 43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1" name="Freeform 43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2" name="Freeform 43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41" name="Group 440"/>
          <p:cNvGrpSpPr>
            <a:grpSpLocks/>
          </p:cNvGrpSpPr>
          <p:nvPr/>
        </p:nvGrpSpPr>
        <p:grpSpPr bwMode="auto">
          <a:xfrm>
            <a:off x="3386138" y="3697288"/>
            <a:ext cx="82550" cy="190500"/>
            <a:chOff x="2133" y="2329"/>
            <a:chExt cx="52" cy="120"/>
          </a:xfrm>
        </p:grpSpPr>
        <p:sp>
          <p:nvSpPr>
            <p:cNvPr id="7603" name="Freeform 435"/>
            <p:cNvSpPr>
              <a:spLocks/>
            </p:cNvSpPr>
            <p:nvPr/>
          </p:nvSpPr>
          <p:spPr bwMode="auto">
            <a:xfrm>
              <a:off x="2133" y="2345"/>
              <a:ext cx="52" cy="104"/>
            </a:xfrm>
            <a:custGeom>
              <a:avLst/>
              <a:gdLst/>
              <a:ahLst/>
              <a:cxnLst>
                <a:cxn ang="0">
                  <a:pos x="1" y="433"/>
                </a:cxn>
                <a:cxn ang="0">
                  <a:pos x="60" y="867"/>
                </a:cxn>
                <a:cxn ang="0">
                  <a:pos x="361" y="869"/>
                </a:cxn>
                <a:cxn ang="0">
                  <a:pos x="426" y="436"/>
                </a:cxn>
                <a:cxn ang="0">
                  <a:pos x="368" y="2"/>
                </a:cxn>
                <a:cxn ang="0">
                  <a:pos x="67" y="0"/>
                </a:cxn>
                <a:cxn ang="0">
                  <a:pos x="1" y="433"/>
                </a:cxn>
              </a:cxnLst>
              <a:rect l="0" t="0" r="r" b="b"/>
              <a:pathLst>
                <a:path w="428" h="869">
                  <a:moveTo>
                    <a:pt x="1" y="433"/>
                  </a:moveTo>
                  <a:cubicBezTo>
                    <a:pt x="0" y="672"/>
                    <a:pt x="26" y="866"/>
                    <a:pt x="60" y="867"/>
                  </a:cubicBezTo>
                  <a:lnTo>
                    <a:pt x="361" y="869"/>
                  </a:lnTo>
                  <a:cubicBezTo>
                    <a:pt x="395" y="869"/>
                    <a:pt x="425" y="676"/>
                    <a:pt x="426" y="436"/>
                  </a:cubicBezTo>
                  <a:cubicBezTo>
                    <a:pt x="428" y="197"/>
                    <a:pt x="402" y="3"/>
                    <a:pt x="368" y="2"/>
                  </a:cubicBezTo>
                  <a:lnTo>
                    <a:pt x="67" y="0"/>
                  </a:lnTo>
                  <a:cubicBezTo>
                    <a:pt x="33" y="0"/>
                    <a:pt x="3" y="193"/>
                    <a:pt x="1" y="433"/>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4" name="Freeform 436"/>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5" name="Freeform 437"/>
            <p:cNvSpPr>
              <a:spLocks/>
            </p:cNvSpPr>
            <p:nvPr/>
          </p:nvSpPr>
          <p:spPr bwMode="auto">
            <a:xfrm>
              <a:off x="2133" y="2329"/>
              <a:ext cx="16" cy="104"/>
            </a:xfrm>
            <a:custGeom>
              <a:avLst/>
              <a:gdLst/>
              <a:ahLst/>
              <a:cxnLst>
                <a:cxn ang="0">
                  <a:pos x="60" y="867"/>
                </a:cxn>
                <a:cxn ang="0">
                  <a:pos x="126" y="434"/>
                </a:cxn>
                <a:cxn ang="0">
                  <a:pos x="67" y="1"/>
                </a:cxn>
                <a:cxn ang="0">
                  <a:pos x="1" y="433"/>
                </a:cxn>
                <a:cxn ang="0">
                  <a:pos x="60" y="867"/>
                </a:cxn>
              </a:cxnLst>
              <a:rect l="0" t="0" r="r" b="b"/>
              <a:pathLst>
                <a:path w="128" h="868">
                  <a:moveTo>
                    <a:pt x="60" y="867"/>
                  </a:moveTo>
                  <a:cubicBezTo>
                    <a:pt x="95" y="868"/>
                    <a:pt x="124" y="674"/>
                    <a:pt x="126" y="434"/>
                  </a:cubicBezTo>
                  <a:cubicBezTo>
                    <a:pt x="128" y="195"/>
                    <a:pt x="102" y="1"/>
                    <a:pt x="67" y="1"/>
                  </a:cubicBezTo>
                  <a:cubicBezTo>
                    <a:pt x="33" y="0"/>
                    <a:pt x="3" y="194"/>
                    <a:pt x="1" y="433"/>
                  </a:cubicBezTo>
                  <a:cubicBezTo>
                    <a:pt x="0" y="673"/>
                    <a:pt x="26" y="867"/>
                    <a:pt x="60" y="867"/>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6" name="Freeform 438"/>
            <p:cNvSpPr>
              <a:spLocks/>
            </p:cNvSpPr>
            <p:nvPr/>
          </p:nvSpPr>
          <p:spPr bwMode="auto">
            <a:xfrm>
              <a:off x="2133" y="2329"/>
              <a:ext cx="52" cy="104"/>
            </a:xfrm>
            <a:custGeom>
              <a:avLst/>
              <a:gdLst/>
              <a:ahLst/>
              <a:cxnLst>
                <a:cxn ang="0">
                  <a:pos x="1" y="433"/>
                </a:cxn>
                <a:cxn ang="0">
                  <a:pos x="60" y="867"/>
                </a:cxn>
                <a:cxn ang="0">
                  <a:pos x="361" y="870"/>
                </a:cxn>
                <a:cxn ang="0">
                  <a:pos x="426" y="437"/>
                </a:cxn>
                <a:cxn ang="0">
                  <a:pos x="368" y="3"/>
                </a:cxn>
                <a:cxn ang="0">
                  <a:pos x="67" y="1"/>
                </a:cxn>
                <a:cxn ang="0">
                  <a:pos x="1" y="433"/>
                </a:cxn>
              </a:cxnLst>
              <a:rect l="0" t="0" r="r" b="b"/>
              <a:pathLst>
                <a:path w="428" h="870">
                  <a:moveTo>
                    <a:pt x="1" y="433"/>
                  </a:moveTo>
                  <a:cubicBezTo>
                    <a:pt x="0" y="673"/>
                    <a:pt x="26" y="867"/>
                    <a:pt x="60" y="867"/>
                  </a:cubicBezTo>
                  <a:lnTo>
                    <a:pt x="361" y="870"/>
                  </a:lnTo>
                  <a:cubicBezTo>
                    <a:pt x="395" y="870"/>
                    <a:pt x="425" y="676"/>
                    <a:pt x="426" y="437"/>
                  </a:cubicBezTo>
                  <a:cubicBezTo>
                    <a:pt x="428" y="198"/>
                    <a:pt x="402" y="3"/>
                    <a:pt x="368" y="3"/>
                  </a:cubicBezTo>
                  <a:lnTo>
                    <a:pt x="67" y="1"/>
                  </a:lnTo>
                  <a:cubicBezTo>
                    <a:pt x="33" y="0"/>
                    <a:pt x="3" y="194"/>
                    <a:pt x="1" y="43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07" name="Freeform 439"/>
            <p:cNvSpPr>
              <a:spLocks/>
            </p:cNvSpPr>
            <p:nvPr/>
          </p:nvSpPr>
          <p:spPr bwMode="auto">
            <a:xfrm>
              <a:off x="2140" y="2329"/>
              <a:ext cx="9" cy="104"/>
            </a:xfrm>
            <a:custGeom>
              <a:avLst/>
              <a:gdLst/>
              <a:ahLst/>
              <a:cxnLst>
                <a:cxn ang="0">
                  <a:pos x="0" y="104"/>
                </a:cxn>
                <a:cxn ang="0">
                  <a:pos x="8" y="52"/>
                </a:cxn>
                <a:cxn ang="0">
                  <a:pos x="1" y="0"/>
                </a:cxn>
              </a:cxnLst>
              <a:rect l="0" t="0" r="r" b="b"/>
              <a:pathLst>
                <a:path w="9" h="104">
                  <a:moveTo>
                    <a:pt x="0" y="104"/>
                  </a:moveTo>
                  <a:cubicBezTo>
                    <a:pt x="5" y="104"/>
                    <a:pt x="8" y="81"/>
                    <a:pt x="8" y="52"/>
                  </a:cubicBezTo>
                  <a:cubicBezTo>
                    <a:pt x="9" y="23"/>
                    <a:pt x="5" y="0"/>
                    <a:pt x="1" y="0"/>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44" name="Group 446"/>
          <p:cNvGrpSpPr>
            <a:grpSpLocks/>
          </p:cNvGrpSpPr>
          <p:nvPr/>
        </p:nvGrpSpPr>
        <p:grpSpPr bwMode="auto">
          <a:xfrm>
            <a:off x="3311525" y="3636963"/>
            <a:ext cx="117475" cy="309563"/>
            <a:chOff x="2086" y="2291"/>
            <a:chExt cx="74" cy="195"/>
          </a:xfrm>
        </p:grpSpPr>
        <p:sp>
          <p:nvSpPr>
            <p:cNvPr id="7609" name="Freeform 441"/>
            <p:cNvSpPr>
              <a:spLocks/>
            </p:cNvSpPr>
            <p:nvPr/>
          </p:nvSpPr>
          <p:spPr bwMode="auto">
            <a:xfrm>
              <a:off x="2086" y="2307"/>
              <a:ext cx="74" cy="179"/>
            </a:xfrm>
            <a:custGeom>
              <a:avLst/>
              <a:gdLst/>
              <a:ahLst/>
              <a:cxnLst>
                <a:cxn ang="0">
                  <a:pos x="4" y="745"/>
                </a:cxn>
                <a:cxn ang="0">
                  <a:pos x="135" y="1492"/>
                </a:cxn>
                <a:cxn ang="0">
                  <a:pos x="469" y="1494"/>
                </a:cxn>
                <a:cxn ang="0">
                  <a:pos x="612" y="750"/>
                </a:cxn>
                <a:cxn ang="0">
                  <a:pos x="481" y="3"/>
                </a:cxn>
                <a:cxn ang="0">
                  <a:pos x="147" y="0"/>
                </a:cxn>
                <a:cxn ang="0">
                  <a:pos x="4" y="745"/>
                </a:cxn>
              </a:cxnLst>
              <a:rect l="0" t="0" r="r" b="b"/>
              <a:pathLst>
                <a:path w="615" h="1495">
                  <a:moveTo>
                    <a:pt x="4" y="745"/>
                  </a:moveTo>
                  <a:cubicBezTo>
                    <a:pt x="0" y="1157"/>
                    <a:pt x="59" y="1491"/>
                    <a:pt x="135" y="1492"/>
                  </a:cubicBezTo>
                  <a:lnTo>
                    <a:pt x="469" y="1494"/>
                  </a:lnTo>
                  <a:cubicBezTo>
                    <a:pt x="545" y="1495"/>
                    <a:pt x="609" y="1162"/>
                    <a:pt x="612" y="750"/>
                  </a:cubicBezTo>
                  <a:cubicBezTo>
                    <a:pt x="615" y="338"/>
                    <a:pt x="557" y="3"/>
                    <a:pt x="481" y="3"/>
                  </a:cubicBezTo>
                  <a:lnTo>
                    <a:pt x="147" y="0"/>
                  </a:lnTo>
                  <a:cubicBezTo>
                    <a:pt x="71" y="0"/>
                    <a:pt x="7" y="333"/>
                    <a:pt x="4" y="74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0" name="Freeform 442"/>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1" name="Freeform 443"/>
            <p:cNvSpPr>
              <a:spLocks/>
            </p:cNvSpPr>
            <p:nvPr/>
          </p:nvSpPr>
          <p:spPr bwMode="auto">
            <a:xfrm>
              <a:off x="2086" y="2291"/>
              <a:ext cx="34" cy="179"/>
            </a:xfrm>
            <a:custGeom>
              <a:avLst/>
              <a:gdLst/>
              <a:ahLst/>
              <a:cxnLst>
                <a:cxn ang="0">
                  <a:pos x="135" y="1492"/>
                </a:cxn>
                <a:cxn ang="0">
                  <a:pos x="278" y="748"/>
                </a:cxn>
                <a:cxn ang="0">
                  <a:pos x="147" y="1"/>
                </a:cxn>
                <a:cxn ang="0">
                  <a:pos x="4" y="746"/>
                </a:cxn>
                <a:cxn ang="0">
                  <a:pos x="135" y="1492"/>
                </a:cxn>
              </a:cxnLst>
              <a:rect l="0" t="0" r="r" b="b"/>
              <a:pathLst>
                <a:path w="281" h="1493">
                  <a:moveTo>
                    <a:pt x="135" y="1492"/>
                  </a:moveTo>
                  <a:cubicBezTo>
                    <a:pt x="210" y="1493"/>
                    <a:pt x="274" y="1160"/>
                    <a:pt x="278" y="748"/>
                  </a:cubicBezTo>
                  <a:cubicBezTo>
                    <a:pt x="281" y="336"/>
                    <a:pt x="222" y="1"/>
                    <a:pt x="147" y="1"/>
                  </a:cubicBezTo>
                  <a:cubicBezTo>
                    <a:pt x="71" y="0"/>
                    <a:pt x="7" y="334"/>
                    <a:pt x="4" y="746"/>
                  </a:cubicBezTo>
                  <a:cubicBezTo>
                    <a:pt x="0" y="1157"/>
                    <a:pt x="59" y="1492"/>
                    <a:pt x="135" y="149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2" name="Freeform 444"/>
            <p:cNvSpPr>
              <a:spLocks/>
            </p:cNvSpPr>
            <p:nvPr/>
          </p:nvSpPr>
          <p:spPr bwMode="auto">
            <a:xfrm>
              <a:off x="2086" y="2291"/>
              <a:ext cx="74" cy="179"/>
            </a:xfrm>
            <a:custGeom>
              <a:avLst/>
              <a:gdLst/>
              <a:ahLst/>
              <a:cxnLst>
                <a:cxn ang="0">
                  <a:pos x="4" y="746"/>
                </a:cxn>
                <a:cxn ang="0">
                  <a:pos x="135" y="1492"/>
                </a:cxn>
                <a:cxn ang="0">
                  <a:pos x="469" y="1495"/>
                </a:cxn>
                <a:cxn ang="0">
                  <a:pos x="612" y="750"/>
                </a:cxn>
                <a:cxn ang="0">
                  <a:pos x="481" y="4"/>
                </a:cxn>
                <a:cxn ang="0">
                  <a:pos x="147" y="1"/>
                </a:cxn>
                <a:cxn ang="0">
                  <a:pos x="4" y="746"/>
                </a:cxn>
              </a:cxnLst>
              <a:rect l="0" t="0" r="r" b="b"/>
              <a:pathLst>
                <a:path w="615" h="1496">
                  <a:moveTo>
                    <a:pt x="4" y="746"/>
                  </a:moveTo>
                  <a:cubicBezTo>
                    <a:pt x="0" y="1157"/>
                    <a:pt x="59" y="1492"/>
                    <a:pt x="135" y="1492"/>
                  </a:cubicBezTo>
                  <a:lnTo>
                    <a:pt x="469" y="1495"/>
                  </a:lnTo>
                  <a:cubicBezTo>
                    <a:pt x="545" y="1496"/>
                    <a:pt x="609" y="1162"/>
                    <a:pt x="612" y="750"/>
                  </a:cubicBezTo>
                  <a:cubicBezTo>
                    <a:pt x="615" y="339"/>
                    <a:pt x="557" y="4"/>
                    <a:pt x="481" y="4"/>
                  </a:cubicBezTo>
                  <a:lnTo>
                    <a:pt x="147" y="1"/>
                  </a:lnTo>
                  <a:cubicBezTo>
                    <a:pt x="71" y="0"/>
                    <a:pt x="7" y="334"/>
                    <a:pt x="4" y="74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3" name="Freeform 445"/>
            <p:cNvSpPr>
              <a:spLocks/>
            </p:cNvSpPr>
            <p:nvPr/>
          </p:nvSpPr>
          <p:spPr bwMode="auto">
            <a:xfrm>
              <a:off x="2102" y="2291"/>
              <a:ext cx="18" cy="179"/>
            </a:xfrm>
            <a:custGeom>
              <a:avLst/>
              <a:gdLst/>
              <a:ahLst/>
              <a:cxnLst>
                <a:cxn ang="0">
                  <a:pos x="0" y="179"/>
                </a:cxn>
                <a:cxn ang="0">
                  <a:pos x="17" y="90"/>
                </a:cxn>
                <a:cxn ang="0">
                  <a:pos x="2" y="0"/>
                </a:cxn>
              </a:cxnLst>
              <a:rect l="0" t="0" r="r" b="b"/>
              <a:pathLst>
                <a:path w="18" h="179">
                  <a:moveTo>
                    <a:pt x="0" y="179"/>
                  </a:moveTo>
                  <a:cubicBezTo>
                    <a:pt x="9" y="179"/>
                    <a:pt x="17" y="139"/>
                    <a:pt x="17" y="90"/>
                  </a:cubicBezTo>
                  <a:cubicBezTo>
                    <a:pt x="18" y="40"/>
                    <a:pt x="11"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47" name="Group 452"/>
          <p:cNvGrpSpPr>
            <a:grpSpLocks/>
          </p:cNvGrpSpPr>
          <p:nvPr/>
        </p:nvGrpSpPr>
        <p:grpSpPr bwMode="auto">
          <a:xfrm>
            <a:off x="3294063" y="3548063"/>
            <a:ext cx="96837" cy="485775"/>
            <a:chOff x="2075" y="2235"/>
            <a:chExt cx="61" cy="306"/>
          </a:xfrm>
        </p:grpSpPr>
        <p:sp>
          <p:nvSpPr>
            <p:cNvPr id="7615" name="Freeform 447"/>
            <p:cNvSpPr>
              <a:spLocks/>
            </p:cNvSpPr>
            <p:nvPr/>
          </p:nvSpPr>
          <p:spPr bwMode="auto">
            <a:xfrm>
              <a:off x="2075" y="2251"/>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6" name="Freeform 448"/>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7" name="Freeform 449"/>
            <p:cNvSpPr>
              <a:spLocks/>
            </p:cNvSpPr>
            <p:nvPr/>
          </p:nvSpPr>
          <p:spPr bwMode="auto">
            <a:xfrm>
              <a:off x="2075" y="2235"/>
              <a:ext cx="31" cy="290"/>
            </a:xfrm>
            <a:custGeom>
              <a:avLst/>
              <a:gdLst/>
              <a:ahLst/>
              <a:cxnLst>
                <a:cxn ang="0">
                  <a:pos x="120" y="2417"/>
                </a:cxn>
                <a:cxn ang="0">
                  <a:pos x="255" y="1210"/>
                </a:cxn>
                <a:cxn ang="0">
                  <a:pos x="140" y="1"/>
                </a:cxn>
                <a:cxn ang="0">
                  <a:pos x="5" y="1208"/>
                </a:cxn>
                <a:cxn ang="0">
                  <a:pos x="120" y="2417"/>
                </a:cxn>
              </a:cxnLst>
              <a:rect l="0" t="0" r="r" b="b"/>
              <a:pathLst>
                <a:path w="261" h="2418">
                  <a:moveTo>
                    <a:pt x="120" y="2417"/>
                  </a:moveTo>
                  <a:cubicBezTo>
                    <a:pt x="189" y="2418"/>
                    <a:pt x="250" y="1877"/>
                    <a:pt x="255" y="1210"/>
                  </a:cubicBezTo>
                  <a:cubicBezTo>
                    <a:pt x="261" y="542"/>
                    <a:pt x="209" y="1"/>
                    <a:pt x="140" y="1"/>
                  </a:cubicBezTo>
                  <a:cubicBezTo>
                    <a:pt x="71" y="0"/>
                    <a:pt x="11" y="540"/>
                    <a:pt x="5" y="1208"/>
                  </a:cubicBezTo>
                  <a:cubicBezTo>
                    <a:pt x="0" y="1875"/>
                    <a:pt x="51" y="2417"/>
                    <a:pt x="120"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8" name="Freeform 450"/>
            <p:cNvSpPr>
              <a:spLocks/>
            </p:cNvSpPr>
            <p:nvPr/>
          </p:nvSpPr>
          <p:spPr bwMode="auto">
            <a:xfrm>
              <a:off x="2075" y="2235"/>
              <a:ext cx="61" cy="290"/>
            </a:xfrm>
            <a:custGeom>
              <a:avLst/>
              <a:gdLst/>
              <a:ahLst/>
              <a:cxnLst>
                <a:cxn ang="0">
                  <a:pos x="5" y="1208"/>
                </a:cxn>
                <a:cxn ang="0">
                  <a:pos x="120" y="2417"/>
                </a:cxn>
                <a:cxn ang="0">
                  <a:pos x="370" y="2419"/>
                </a:cxn>
                <a:cxn ang="0">
                  <a:pos x="505" y="1212"/>
                </a:cxn>
                <a:cxn ang="0">
                  <a:pos x="390" y="3"/>
                </a:cxn>
                <a:cxn ang="0">
                  <a:pos x="140" y="1"/>
                </a:cxn>
                <a:cxn ang="0">
                  <a:pos x="5" y="1208"/>
                </a:cxn>
              </a:cxnLst>
              <a:rect l="0" t="0" r="r" b="b"/>
              <a:pathLst>
                <a:path w="511" h="2420">
                  <a:moveTo>
                    <a:pt x="5" y="1208"/>
                  </a:moveTo>
                  <a:cubicBezTo>
                    <a:pt x="0" y="1875"/>
                    <a:pt x="51" y="2417"/>
                    <a:pt x="120" y="2417"/>
                  </a:cubicBezTo>
                  <a:lnTo>
                    <a:pt x="370" y="2419"/>
                  </a:lnTo>
                  <a:cubicBezTo>
                    <a:pt x="439"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19" name="Freeform 451"/>
            <p:cNvSpPr>
              <a:spLocks/>
            </p:cNvSpPr>
            <p:nvPr/>
          </p:nvSpPr>
          <p:spPr bwMode="auto">
            <a:xfrm>
              <a:off x="2089" y="2235"/>
              <a:ext cx="17" cy="290"/>
            </a:xfrm>
            <a:custGeom>
              <a:avLst/>
              <a:gdLst/>
              <a:ahLst/>
              <a:cxnLst>
                <a:cxn ang="0">
                  <a:pos x="0" y="290"/>
                </a:cxn>
                <a:cxn ang="0">
                  <a:pos x="16" y="145"/>
                </a:cxn>
                <a:cxn ang="0">
                  <a:pos x="3" y="0"/>
                </a:cxn>
              </a:cxnLst>
              <a:rect l="0" t="0" r="r" b="b"/>
              <a:pathLst>
                <a:path w="17" h="290">
                  <a:moveTo>
                    <a:pt x="0" y="290"/>
                  </a:moveTo>
                  <a:cubicBezTo>
                    <a:pt x="8"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52" name="Group 458"/>
          <p:cNvGrpSpPr>
            <a:grpSpLocks/>
          </p:cNvGrpSpPr>
          <p:nvPr/>
        </p:nvGrpSpPr>
        <p:grpSpPr bwMode="auto">
          <a:xfrm>
            <a:off x="2878138" y="3613151"/>
            <a:ext cx="452437" cy="355600"/>
            <a:chOff x="1813" y="2276"/>
            <a:chExt cx="285" cy="224"/>
          </a:xfrm>
        </p:grpSpPr>
        <p:sp>
          <p:nvSpPr>
            <p:cNvPr id="7621" name="Freeform 453"/>
            <p:cNvSpPr>
              <a:spLocks/>
            </p:cNvSpPr>
            <p:nvPr/>
          </p:nvSpPr>
          <p:spPr bwMode="auto">
            <a:xfrm>
              <a:off x="1813" y="2292"/>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2" name="Freeform 454"/>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3" name="Freeform 455"/>
            <p:cNvSpPr>
              <a:spLocks/>
            </p:cNvSpPr>
            <p:nvPr/>
          </p:nvSpPr>
          <p:spPr bwMode="auto">
            <a:xfrm>
              <a:off x="1821" y="2276"/>
              <a:ext cx="31" cy="206"/>
            </a:xfrm>
            <a:custGeom>
              <a:avLst/>
              <a:gdLst/>
              <a:ahLst/>
              <a:cxnLst>
                <a:cxn ang="0">
                  <a:pos x="120" y="1717"/>
                </a:cxn>
                <a:cxn ang="0">
                  <a:pos x="251" y="860"/>
                </a:cxn>
                <a:cxn ang="0">
                  <a:pos x="134" y="0"/>
                </a:cxn>
                <a:cxn ang="0">
                  <a:pos x="4" y="858"/>
                </a:cxn>
                <a:cxn ang="0">
                  <a:pos x="120" y="1717"/>
                </a:cxn>
              </a:cxnLst>
              <a:rect l="0" t="0" r="r" b="b"/>
              <a:pathLst>
                <a:path w="255" h="1717">
                  <a:moveTo>
                    <a:pt x="120" y="1717"/>
                  </a:moveTo>
                  <a:cubicBezTo>
                    <a:pt x="189" y="1717"/>
                    <a:pt x="247" y="1334"/>
                    <a:pt x="251" y="860"/>
                  </a:cubicBezTo>
                  <a:cubicBezTo>
                    <a:pt x="255" y="385"/>
                    <a:pt x="203" y="1"/>
                    <a:pt x="134" y="0"/>
                  </a:cubicBezTo>
                  <a:cubicBezTo>
                    <a:pt x="66" y="0"/>
                    <a:pt x="7" y="383"/>
                    <a:pt x="4" y="858"/>
                  </a:cubicBezTo>
                  <a:cubicBezTo>
                    <a:pt x="0" y="1332"/>
                    <a:pt x="52" y="1716"/>
                    <a:pt x="120"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4" name="Freeform 456"/>
            <p:cNvSpPr>
              <a:spLocks/>
            </p:cNvSpPr>
            <p:nvPr/>
          </p:nvSpPr>
          <p:spPr bwMode="auto">
            <a:xfrm>
              <a:off x="1821" y="2276"/>
              <a:ext cx="277" cy="208"/>
            </a:xfrm>
            <a:custGeom>
              <a:avLst/>
              <a:gdLst/>
              <a:ahLst/>
              <a:cxnLst>
                <a:cxn ang="0">
                  <a:pos x="4" y="858"/>
                </a:cxn>
                <a:cxn ang="0">
                  <a:pos x="120" y="1717"/>
                </a:cxn>
                <a:cxn ang="0">
                  <a:pos x="2173" y="1733"/>
                </a:cxn>
                <a:cxn ang="0">
                  <a:pos x="2303" y="876"/>
                </a:cxn>
                <a:cxn ang="0">
                  <a:pos x="2187" y="17"/>
                </a:cxn>
                <a:cxn ang="0">
                  <a:pos x="134" y="0"/>
                </a:cxn>
                <a:cxn ang="0">
                  <a:pos x="4" y="858"/>
                </a:cxn>
              </a:cxnLst>
              <a:rect l="0" t="0" r="r" b="b"/>
              <a:pathLst>
                <a:path w="2307" h="1734">
                  <a:moveTo>
                    <a:pt x="4" y="858"/>
                  </a:moveTo>
                  <a:cubicBezTo>
                    <a:pt x="0" y="1332"/>
                    <a:pt x="52" y="1716"/>
                    <a:pt x="120" y="1717"/>
                  </a:cubicBezTo>
                  <a:lnTo>
                    <a:pt x="2173" y="1733"/>
                  </a:lnTo>
                  <a:cubicBezTo>
                    <a:pt x="2241" y="1734"/>
                    <a:pt x="2300" y="1350"/>
                    <a:pt x="2303" y="876"/>
                  </a:cubicBezTo>
                  <a:cubicBezTo>
                    <a:pt x="2307" y="402"/>
                    <a:pt x="2255" y="17"/>
                    <a:pt x="2187" y="17"/>
                  </a:cubicBezTo>
                  <a:lnTo>
                    <a:pt x="134" y="0"/>
                  </a:lnTo>
                  <a:cubicBezTo>
                    <a:pt x="66" y="0"/>
                    <a:pt x="7"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5" name="Freeform 457"/>
            <p:cNvSpPr>
              <a:spLocks/>
            </p:cNvSpPr>
            <p:nvPr/>
          </p:nvSpPr>
          <p:spPr bwMode="auto">
            <a:xfrm>
              <a:off x="1835" y="2276"/>
              <a:ext cx="17" cy="206"/>
            </a:xfrm>
            <a:custGeom>
              <a:avLst/>
              <a:gdLst/>
              <a:ahLst/>
              <a:cxnLst>
                <a:cxn ang="0">
                  <a:pos x="0" y="206"/>
                </a:cxn>
                <a:cxn ang="0">
                  <a:pos x="16" y="103"/>
                </a:cxn>
                <a:cxn ang="0">
                  <a:pos x="2" y="0"/>
                </a:cxn>
              </a:cxnLst>
              <a:rect l="0" t="0" r="r" b="b"/>
              <a:pathLst>
                <a:path w="17" h="206">
                  <a:moveTo>
                    <a:pt x="0" y="206"/>
                  </a:moveTo>
                  <a:cubicBezTo>
                    <a:pt x="9" y="206"/>
                    <a:pt x="16" y="160"/>
                    <a:pt x="16" y="103"/>
                  </a:cubicBezTo>
                  <a:cubicBezTo>
                    <a:pt x="17" y="46"/>
                    <a:pt x="10"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27" name="Freeform 459"/>
          <p:cNvSpPr>
            <a:spLocks/>
          </p:cNvSpPr>
          <p:nvPr/>
        </p:nvSpPr>
        <p:spPr bwMode="auto">
          <a:xfrm>
            <a:off x="3332163" y="3778251"/>
            <a:ext cx="4762" cy="9525"/>
          </a:xfrm>
          <a:custGeom>
            <a:avLst/>
            <a:gdLst/>
            <a:ahLst/>
            <a:cxnLst>
              <a:cxn ang="0">
                <a:pos x="0" y="25"/>
              </a:cxn>
              <a:cxn ang="0">
                <a:pos x="12" y="50"/>
              </a:cxn>
              <a:cxn ang="0">
                <a:pos x="25" y="25"/>
              </a:cxn>
              <a:cxn ang="0">
                <a:pos x="13" y="0"/>
              </a:cxn>
              <a:cxn ang="0">
                <a:pos x="0" y="25"/>
              </a:cxn>
            </a:cxnLst>
            <a:rect l="0" t="0" r="r" b="b"/>
            <a:pathLst>
              <a:path w="25" h="50">
                <a:moveTo>
                  <a:pt x="0" y="25"/>
                </a:moveTo>
                <a:cubicBezTo>
                  <a:pt x="0" y="39"/>
                  <a:pt x="6" y="50"/>
                  <a:pt x="12" y="50"/>
                </a:cubicBezTo>
                <a:cubicBezTo>
                  <a:pt x="19" y="50"/>
                  <a:pt x="25" y="39"/>
                  <a:pt x="25" y="25"/>
                </a:cubicBezTo>
                <a:cubicBezTo>
                  <a:pt x="25" y="11"/>
                  <a:pt x="20" y="0"/>
                  <a:pt x="13" y="0"/>
                </a:cubicBezTo>
                <a:cubicBezTo>
                  <a:pt x="6" y="0"/>
                  <a:pt x="0"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8" name="Freeform 460"/>
          <p:cNvSpPr>
            <a:spLocks/>
          </p:cNvSpPr>
          <p:nvPr/>
        </p:nvSpPr>
        <p:spPr bwMode="auto">
          <a:xfrm>
            <a:off x="3309938" y="3951288"/>
            <a:ext cx="7937" cy="14288"/>
          </a:xfrm>
          <a:custGeom>
            <a:avLst/>
            <a:gdLst/>
            <a:ahLst/>
            <a:cxnLst>
              <a:cxn ang="0">
                <a:pos x="0" y="37"/>
              </a:cxn>
              <a:cxn ang="0">
                <a:pos x="21" y="75"/>
              </a:cxn>
              <a:cxn ang="0">
                <a:pos x="42" y="38"/>
              </a:cxn>
              <a:cxn ang="0">
                <a:pos x="22" y="0"/>
              </a:cxn>
              <a:cxn ang="0">
                <a:pos x="0" y="37"/>
              </a:cxn>
            </a:cxnLst>
            <a:rect l="0" t="0" r="r" b="b"/>
            <a:pathLst>
              <a:path w="42" h="75">
                <a:moveTo>
                  <a:pt x="0" y="37"/>
                </a:moveTo>
                <a:cubicBezTo>
                  <a:pt x="0" y="58"/>
                  <a:pt x="9" y="75"/>
                  <a:pt x="21" y="75"/>
                </a:cubicBezTo>
                <a:cubicBezTo>
                  <a:pt x="33" y="75"/>
                  <a:pt x="42" y="59"/>
                  <a:pt x="42" y="38"/>
                </a:cubicBezTo>
                <a:cubicBezTo>
                  <a:pt x="42" y="17"/>
                  <a:pt x="33" y="0"/>
                  <a:pt x="22" y="0"/>
                </a:cubicBezTo>
                <a:cubicBezTo>
                  <a:pt x="10" y="0"/>
                  <a:pt x="1"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29" name="Freeform 461"/>
          <p:cNvSpPr>
            <a:spLocks/>
          </p:cNvSpPr>
          <p:nvPr/>
        </p:nvSpPr>
        <p:spPr bwMode="auto">
          <a:xfrm>
            <a:off x="3316288" y="3587751"/>
            <a:ext cx="9525" cy="14288"/>
          </a:xfrm>
          <a:custGeom>
            <a:avLst/>
            <a:gdLst/>
            <a:ahLst/>
            <a:cxnLst>
              <a:cxn ang="0">
                <a:pos x="0" y="37"/>
              </a:cxn>
              <a:cxn ang="0">
                <a:pos x="20" y="75"/>
              </a:cxn>
              <a:cxn ang="0">
                <a:pos x="41" y="37"/>
              </a:cxn>
              <a:cxn ang="0">
                <a:pos x="21" y="0"/>
              </a:cxn>
              <a:cxn ang="0">
                <a:pos x="0" y="37"/>
              </a:cxn>
            </a:cxnLst>
            <a:rect l="0" t="0" r="r" b="b"/>
            <a:pathLst>
              <a:path w="42" h="75">
                <a:moveTo>
                  <a:pt x="0" y="37"/>
                </a:moveTo>
                <a:cubicBezTo>
                  <a:pt x="0" y="58"/>
                  <a:pt x="9" y="75"/>
                  <a:pt x="20" y="75"/>
                </a:cubicBezTo>
                <a:cubicBezTo>
                  <a:pt x="32" y="75"/>
                  <a:pt x="41" y="58"/>
                  <a:pt x="41" y="37"/>
                </a:cubicBezTo>
                <a:cubicBezTo>
                  <a:pt x="42" y="17"/>
                  <a:pt x="32" y="0"/>
                  <a:pt x="21" y="0"/>
                </a:cubicBezTo>
                <a:cubicBezTo>
                  <a:pt x="9"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0" name="Freeform 462"/>
          <p:cNvSpPr>
            <a:spLocks/>
          </p:cNvSpPr>
          <p:nvPr/>
        </p:nvSpPr>
        <p:spPr bwMode="auto">
          <a:xfrm>
            <a:off x="3328988" y="3679826"/>
            <a:ext cx="7937" cy="12700"/>
          </a:xfrm>
          <a:custGeom>
            <a:avLst/>
            <a:gdLst/>
            <a:ahLst/>
            <a:cxnLst>
              <a:cxn ang="0">
                <a:pos x="0" y="33"/>
              </a:cxn>
              <a:cxn ang="0">
                <a:pos x="21" y="67"/>
              </a:cxn>
              <a:cxn ang="0">
                <a:pos x="42" y="34"/>
              </a:cxn>
              <a:cxn ang="0">
                <a:pos x="22" y="0"/>
              </a:cxn>
              <a:cxn ang="0">
                <a:pos x="0" y="33"/>
              </a:cxn>
            </a:cxnLst>
            <a:rect l="0" t="0" r="r" b="b"/>
            <a:pathLst>
              <a:path w="42" h="67">
                <a:moveTo>
                  <a:pt x="0" y="33"/>
                </a:moveTo>
                <a:cubicBezTo>
                  <a:pt x="0" y="52"/>
                  <a:pt x="10" y="67"/>
                  <a:pt x="21" y="67"/>
                </a:cubicBezTo>
                <a:cubicBezTo>
                  <a:pt x="33" y="67"/>
                  <a:pt x="42" y="52"/>
                  <a:pt x="42" y="34"/>
                </a:cubicBezTo>
                <a:cubicBezTo>
                  <a:pt x="42" y="15"/>
                  <a:pt x="33" y="0"/>
                  <a:pt x="22" y="0"/>
                </a:cubicBezTo>
                <a:cubicBezTo>
                  <a:pt x="10" y="0"/>
                  <a:pt x="1"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1" name="Freeform 463"/>
          <p:cNvSpPr>
            <a:spLocks/>
          </p:cNvSpPr>
          <p:nvPr/>
        </p:nvSpPr>
        <p:spPr bwMode="auto">
          <a:xfrm>
            <a:off x="3327400" y="3868738"/>
            <a:ext cx="7937" cy="11113"/>
          </a:xfrm>
          <a:custGeom>
            <a:avLst/>
            <a:gdLst/>
            <a:ahLst/>
            <a:cxnLst>
              <a:cxn ang="0">
                <a:pos x="0" y="29"/>
              </a:cxn>
              <a:cxn ang="0">
                <a:pos x="17" y="58"/>
              </a:cxn>
              <a:cxn ang="0">
                <a:pos x="33" y="29"/>
              </a:cxn>
              <a:cxn ang="0">
                <a:pos x="17" y="0"/>
              </a:cxn>
              <a:cxn ang="0">
                <a:pos x="0" y="29"/>
              </a:cxn>
            </a:cxnLst>
            <a:rect l="0" t="0" r="r" b="b"/>
            <a:pathLst>
              <a:path w="34" h="58">
                <a:moveTo>
                  <a:pt x="0" y="29"/>
                </a:moveTo>
                <a:cubicBezTo>
                  <a:pt x="0" y="45"/>
                  <a:pt x="7" y="58"/>
                  <a:pt x="17" y="58"/>
                </a:cubicBezTo>
                <a:cubicBezTo>
                  <a:pt x="26" y="58"/>
                  <a:pt x="33" y="45"/>
                  <a:pt x="33" y="29"/>
                </a:cubicBezTo>
                <a:cubicBezTo>
                  <a:pt x="34" y="13"/>
                  <a:pt x="26" y="0"/>
                  <a:pt x="17" y="0"/>
                </a:cubicBezTo>
                <a:cubicBezTo>
                  <a:pt x="8" y="0"/>
                  <a:pt x="0"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59" name="Group 469"/>
          <p:cNvGrpSpPr>
            <a:grpSpLocks/>
          </p:cNvGrpSpPr>
          <p:nvPr/>
        </p:nvGrpSpPr>
        <p:grpSpPr bwMode="auto">
          <a:xfrm>
            <a:off x="2832100" y="3546476"/>
            <a:ext cx="131762" cy="473075"/>
            <a:chOff x="1784" y="2234"/>
            <a:chExt cx="83" cy="298"/>
          </a:xfrm>
        </p:grpSpPr>
        <p:sp>
          <p:nvSpPr>
            <p:cNvPr id="7632" name="Freeform 464"/>
            <p:cNvSpPr>
              <a:spLocks/>
            </p:cNvSpPr>
            <p:nvPr/>
          </p:nvSpPr>
          <p:spPr bwMode="auto">
            <a:xfrm>
              <a:off x="1784" y="2242"/>
              <a:ext cx="83" cy="290"/>
            </a:xfrm>
            <a:custGeom>
              <a:avLst/>
              <a:gdLst/>
              <a:ahLst/>
              <a:cxnLst>
                <a:cxn ang="0">
                  <a:pos x="5" y="1207"/>
                </a:cxn>
                <a:cxn ang="0">
                  <a:pos x="166" y="2417"/>
                </a:cxn>
                <a:cxn ang="0">
                  <a:pos x="508" y="2420"/>
                </a:cxn>
                <a:cxn ang="0">
                  <a:pos x="688" y="1213"/>
                </a:cxn>
                <a:cxn ang="0">
                  <a:pos x="527" y="3"/>
                </a:cxn>
                <a:cxn ang="0">
                  <a:pos x="186" y="0"/>
                </a:cxn>
                <a:cxn ang="0">
                  <a:pos x="5" y="1207"/>
                </a:cxn>
              </a:cxnLst>
              <a:rect l="0" t="0" r="r" b="b"/>
              <a:pathLst>
                <a:path w="694" h="2421">
                  <a:moveTo>
                    <a:pt x="5" y="1207"/>
                  </a:moveTo>
                  <a:cubicBezTo>
                    <a:pt x="0" y="1875"/>
                    <a:pt x="72" y="2416"/>
                    <a:pt x="166" y="2417"/>
                  </a:cubicBezTo>
                  <a:lnTo>
                    <a:pt x="508" y="2420"/>
                  </a:lnTo>
                  <a:cubicBezTo>
                    <a:pt x="602" y="2421"/>
                    <a:pt x="683" y="1880"/>
                    <a:pt x="688" y="1213"/>
                  </a:cubicBezTo>
                  <a:cubicBezTo>
                    <a:pt x="694" y="546"/>
                    <a:pt x="622" y="4"/>
                    <a:pt x="527" y="3"/>
                  </a:cubicBezTo>
                  <a:lnTo>
                    <a:pt x="186" y="0"/>
                  </a:lnTo>
                  <a:cubicBezTo>
                    <a:pt x="91" y="0"/>
                    <a:pt x="11" y="540"/>
                    <a:pt x="5" y="1207"/>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3" name="Freeform 465"/>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4" name="Freeform 466"/>
            <p:cNvSpPr>
              <a:spLocks/>
            </p:cNvSpPr>
            <p:nvPr/>
          </p:nvSpPr>
          <p:spPr bwMode="auto">
            <a:xfrm>
              <a:off x="1784" y="2234"/>
              <a:ext cx="42" cy="290"/>
            </a:xfrm>
            <a:custGeom>
              <a:avLst/>
              <a:gdLst/>
              <a:ahLst/>
              <a:cxnLst>
                <a:cxn ang="0">
                  <a:pos x="166" y="2417"/>
                </a:cxn>
                <a:cxn ang="0">
                  <a:pos x="347" y="1210"/>
                </a:cxn>
                <a:cxn ang="0">
                  <a:pos x="186" y="1"/>
                </a:cxn>
                <a:cxn ang="0">
                  <a:pos x="5" y="1208"/>
                </a:cxn>
                <a:cxn ang="0">
                  <a:pos x="166" y="2417"/>
                </a:cxn>
              </a:cxnLst>
              <a:rect l="0" t="0" r="r" b="b"/>
              <a:pathLst>
                <a:path w="352" h="2418">
                  <a:moveTo>
                    <a:pt x="166" y="2417"/>
                  </a:moveTo>
                  <a:cubicBezTo>
                    <a:pt x="261" y="2418"/>
                    <a:pt x="341" y="1878"/>
                    <a:pt x="347" y="1210"/>
                  </a:cubicBezTo>
                  <a:cubicBezTo>
                    <a:pt x="352" y="543"/>
                    <a:pt x="280" y="2"/>
                    <a:pt x="186" y="1"/>
                  </a:cubicBezTo>
                  <a:cubicBezTo>
                    <a:pt x="91" y="0"/>
                    <a:pt x="11" y="540"/>
                    <a:pt x="5" y="1208"/>
                  </a:cubicBezTo>
                  <a:cubicBezTo>
                    <a:pt x="0" y="1875"/>
                    <a:pt x="72" y="2417"/>
                    <a:pt x="166"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5" name="Freeform 467"/>
            <p:cNvSpPr>
              <a:spLocks/>
            </p:cNvSpPr>
            <p:nvPr/>
          </p:nvSpPr>
          <p:spPr bwMode="auto">
            <a:xfrm>
              <a:off x="1784" y="2234"/>
              <a:ext cx="83" cy="290"/>
            </a:xfrm>
            <a:custGeom>
              <a:avLst/>
              <a:gdLst/>
              <a:ahLst/>
              <a:cxnLst>
                <a:cxn ang="0">
                  <a:pos x="5" y="1208"/>
                </a:cxn>
                <a:cxn ang="0">
                  <a:pos x="166" y="2417"/>
                </a:cxn>
                <a:cxn ang="0">
                  <a:pos x="508" y="2420"/>
                </a:cxn>
                <a:cxn ang="0">
                  <a:pos x="688" y="1213"/>
                </a:cxn>
                <a:cxn ang="0">
                  <a:pos x="527" y="4"/>
                </a:cxn>
                <a:cxn ang="0">
                  <a:pos x="186" y="1"/>
                </a:cxn>
                <a:cxn ang="0">
                  <a:pos x="5" y="1208"/>
                </a:cxn>
              </a:cxnLst>
              <a:rect l="0" t="0" r="r" b="b"/>
              <a:pathLst>
                <a:path w="694" h="2421">
                  <a:moveTo>
                    <a:pt x="5" y="1208"/>
                  </a:moveTo>
                  <a:cubicBezTo>
                    <a:pt x="0" y="1875"/>
                    <a:pt x="72" y="2417"/>
                    <a:pt x="166" y="2417"/>
                  </a:cubicBezTo>
                  <a:lnTo>
                    <a:pt x="508" y="2420"/>
                  </a:lnTo>
                  <a:cubicBezTo>
                    <a:pt x="602" y="2421"/>
                    <a:pt x="683" y="1881"/>
                    <a:pt x="688" y="1213"/>
                  </a:cubicBezTo>
                  <a:cubicBezTo>
                    <a:pt x="694" y="546"/>
                    <a:pt x="622" y="4"/>
                    <a:pt x="527" y="4"/>
                  </a:cubicBezTo>
                  <a:lnTo>
                    <a:pt x="186" y="1"/>
                  </a:lnTo>
                  <a:cubicBezTo>
                    <a:pt x="9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6" name="Freeform 468"/>
            <p:cNvSpPr>
              <a:spLocks/>
            </p:cNvSpPr>
            <p:nvPr/>
          </p:nvSpPr>
          <p:spPr bwMode="auto">
            <a:xfrm>
              <a:off x="1804" y="2234"/>
              <a:ext cx="22" cy="290"/>
            </a:xfrm>
            <a:custGeom>
              <a:avLst/>
              <a:gdLst/>
              <a:ahLst/>
              <a:cxnLst>
                <a:cxn ang="0">
                  <a:pos x="0" y="290"/>
                </a:cxn>
                <a:cxn ang="0">
                  <a:pos x="21" y="145"/>
                </a:cxn>
                <a:cxn ang="0">
                  <a:pos x="2" y="0"/>
                </a:cxn>
              </a:cxnLst>
              <a:rect l="0" t="0" r="r" b="b"/>
              <a:pathLst>
                <a:path w="22" h="290">
                  <a:moveTo>
                    <a:pt x="0" y="290"/>
                  </a:moveTo>
                  <a:cubicBezTo>
                    <a:pt x="11" y="290"/>
                    <a:pt x="21" y="225"/>
                    <a:pt x="21" y="145"/>
                  </a:cubicBezTo>
                  <a:cubicBezTo>
                    <a:pt x="22" y="65"/>
                    <a:pt x="13" y="0"/>
                    <a:pt x="2"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38" name="Freeform 470"/>
          <p:cNvSpPr>
            <a:spLocks/>
          </p:cNvSpPr>
          <p:nvPr/>
        </p:nvSpPr>
        <p:spPr bwMode="auto">
          <a:xfrm>
            <a:off x="2879725" y="3771901"/>
            <a:ext cx="7937" cy="9525"/>
          </a:xfrm>
          <a:custGeom>
            <a:avLst/>
            <a:gdLst/>
            <a:ahLst/>
            <a:cxnLst>
              <a:cxn ang="0">
                <a:pos x="0" y="25"/>
              </a:cxn>
              <a:cxn ang="0">
                <a:pos x="17" y="50"/>
              </a:cxn>
              <a:cxn ang="0">
                <a:pos x="33" y="26"/>
              </a:cxn>
              <a:cxn ang="0">
                <a:pos x="17" y="0"/>
              </a:cxn>
              <a:cxn ang="0">
                <a:pos x="0" y="25"/>
              </a:cxn>
            </a:cxnLst>
            <a:rect l="0" t="0" r="r" b="b"/>
            <a:pathLst>
              <a:path w="34" h="51">
                <a:moveTo>
                  <a:pt x="0" y="25"/>
                </a:moveTo>
                <a:cubicBezTo>
                  <a:pt x="0" y="39"/>
                  <a:pt x="7" y="50"/>
                  <a:pt x="17" y="50"/>
                </a:cubicBezTo>
                <a:cubicBezTo>
                  <a:pt x="26" y="51"/>
                  <a:pt x="33" y="39"/>
                  <a:pt x="33" y="26"/>
                </a:cubicBezTo>
                <a:cubicBezTo>
                  <a:pt x="34" y="12"/>
                  <a:pt x="26" y="1"/>
                  <a:pt x="17" y="0"/>
                </a:cubicBezTo>
                <a:cubicBezTo>
                  <a:pt x="8" y="0"/>
                  <a:pt x="0" y="12"/>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39" name="Freeform 471"/>
          <p:cNvSpPr>
            <a:spLocks/>
          </p:cNvSpPr>
          <p:nvPr/>
        </p:nvSpPr>
        <p:spPr bwMode="auto">
          <a:xfrm>
            <a:off x="2855913" y="3949701"/>
            <a:ext cx="7937" cy="15875"/>
          </a:xfrm>
          <a:custGeom>
            <a:avLst/>
            <a:gdLst/>
            <a:ahLst/>
            <a:cxnLst>
              <a:cxn ang="0">
                <a:pos x="0" y="41"/>
              </a:cxn>
              <a:cxn ang="0">
                <a:pos x="21" y="83"/>
              </a:cxn>
              <a:cxn ang="0">
                <a:pos x="42" y="42"/>
              </a:cxn>
              <a:cxn ang="0">
                <a:pos x="21" y="0"/>
              </a:cxn>
              <a:cxn ang="0">
                <a:pos x="0" y="41"/>
              </a:cxn>
            </a:cxnLst>
            <a:rect l="0" t="0" r="r" b="b"/>
            <a:pathLst>
              <a:path w="42" h="83">
                <a:moveTo>
                  <a:pt x="0" y="41"/>
                </a:moveTo>
                <a:cubicBezTo>
                  <a:pt x="0" y="64"/>
                  <a:pt x="9" y="83"/>
                  <a:pt x="21" y="83"/>
                </a:cubicBezTo>
                <a:cubicBezTo>
                  <a:pt x="32" y="83"/>
                  <a:pt x="42" y="65"/>
                  <a:pt x="42" y="42"/>
                </a:cubicBezTo>
                <a:cubicBezTo>
                  <a:pt x="42" y="19"/>
                  <a:pt x="33" y="0"/>
                  <a:pt x="21" y="0"/>
                </a:cubicBezTo>
                <a:cubicBezTo>
                  <a:pt x="10"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0" name="Freeform 472"/>
          <p:cNvSpPr>
            <a:spLocks/>
          </p:cNvSpPr>
          <p:nvPr/>
        </p:nvSpPr>
        <p:spPr bwMode="auto">
          <a:xfrm>
            <a:off x="2860675" y="3592513"/>
            <a:ext cx="9525" cy="15875"/>
          </a:xfrm>
          <a:custGeom>
            <a:avLst/>
            <a:gdLst/>
            <a:ahLst/>
            <a:cxnLst>
              <a:cxn ang="0">
                <a:pos x="0" y="41"/>
              </a:cxn>
              <a:cxn ang="0">
                <a:pos x="25" y="83"/>
              </a:cxn>
              <a:cxn ang="0">
                <a:pos x="50" y="42"/>
              </a:cxn>
              <a:cxn ang="0">
                <a:pos x="25" y="0"/>
              </a:cxn>
              <a:cxn ang="0">
                <a:pos x="0" y="41"/>
              </a:cxn>
            </a:cxnLst>
            <a:rect l="0" t="0" r="r" b="b"/>
            <a:pathLst>
              <a:path w="50" h="83">
                <a:moveTo>
                  <a:pt x="0" y="41"/>
                </a:moveTo>
                <a:cubicBezTo>
                  <a:pt x="0" y="64"/>
                  <a:pt x="11" y="83"/>
                  <a:pt x="25" y="83"/>
                </a:cubicBezTo>
                <a:cubicBezTo>
                  <a:pt x="39" y="83"/>
                  <a:pt x="50" y="65"/>
                  <a:pt x="50" y="42"/>
                </a:cubicBezTo>
                <a:cubicBezTo>
                  <a:pt x="50" y="19"/>
                  <a:pt x="39" y="0"/>
                  <a:pt x="25" y="0"/>
                </a:cubicBezTo>
                <a:cubicBezTo>
                  <a:pt x="12" y="0"/>
                  <a:pt x="0" y="18"/>
                  <a:pt x="0"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1" name="Freeform 473"/>
          <p:cNvSpPr>
            <a:spLocks/>
          </p:cNvSpPr>
          <p:nvPr/>
        </p:nvSpPr>
        <p:spPr bwMode="auto">
          <a:xfrm>
            <a:off x="2874963" y="3673476"/>
            <a:ext cx="7937" cy="12700"/>
          </a:xfrm>
          <a:custGeom>
            <a:avLst/>
            <a:gdLst/>
            <a:ahLst/>
            <a:cxnLst>
              <a:cxn ang="0">
                <a:pos x="0" y="33"/>
              </a:cxn>
              <a:cxn ang="0">
                <a:pos x="21" y="66"/>
              </a:cxn>
              <a:cxn ang="0">
                <a:pos x="42" y="33"/>
              </a:cxn>
              <a:cxn ang="0">
                <a:pos x="21" y="0"/>
              </a:cxn>
              <a:cxn ang="0">
                <a:pos x="0" y="33"/>
              </a:cxn>
            </a:cxnLst>
            <a:rect l="0" t="0" r="r" b="b"/>
            <a:pathLst>
              <a:path w="42" h="67">
                <a:moveTo>
                  <a:pt x="0" y="33"/>
                </a:moveTo>
                <a:cubicBezTo>
                  <a:pt x="0" y="51"/>
                  <a:pt x="9" y="66"/>
                  <a:pt x="21" y="66"/>
                </a:cubicBezTo>
                <a:cubicBezTo>
                  <a:pt x="32" y="67"/>
                  <a:pt x="42" y="52"/>
                  <a:pt x="42" y="33"/>
                </a:cubicBezTo>
                <a:cubicBezTo>
                  <a:pt x="42" y="15"/>
                  <a:pt x="33" y="0"/>
                  <a:pt x="21" y="0"/>
                </a:cubicBezTo>
                <a:cubicBezTo>
                  <a:pt x="10"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2" name="Freeform 474"/>
          <p:cNvSpPr>
            <a:spLocks/>
          </p:cNvSpPr>
          <p:nvPr/>
        </p:nvSpPr>
        <p:spPr bwMode="auto">
          <a:xfrm>
            <a:off x="2873375" y="3867151"/>
            <a:ext cx="9525" cy="12700"/>
          </a:xfrm>
          <a:custGeom>
            <a:avLst/>
            <a:gdLst/>
            <a:ahLst/>
            <a:cxnLst>
              <a:cxn ang="0">
                <a:pos x="0" y="34"/>
              </a:cxn>
              <a:cxn ang="0">
                <a:pos x="20" y="67"/>
              </a:cxn>
              <a:cxn ang="0">
                <a:pos x="41" y="34"/>
              </a:cxn>
              <a:cxn ang="0">
                <a:pos x="21" y="0"/>
              </a:cxn>
              <a:cxn ang="0">
                <a:pos x="0" y="34"/>
              </a:cxn>
            </a:cxnLst>
            <a:rect l="0" t="0" r="r" b="b"/>
            <a:pathLst>
              <a:path w="42" h="67">
                <a:moveTo>
                  <a:pt x="0" y="34"/>
                </a:moveTo>
                <a:cubicBezTo>
                  <a:pt x="0" y="52"/>
                  <a:pt x="9" y="67"/>
                  <a:pt x="20" y="67"/>
                </a:cubicBezTo>
                <a:cubicBezTo>
                  <a:pt x="32" y="67"/>
                  <a:pt x="41" y="52"/>
                  <a:pt x="41" y="34"/>
                </a:cubicBezTo>
                <a:cubicBezTo>
                  <a:pt x="42" y="16"/>
                  <a:pt x="32" y="1"/>
                  <a:pt x="21" y="0"/>
                </a:cubicBezTo>
                <a:cubicBezTo>
                  <a:pt x="9" y="0"/>
                  <a:pt x="0" y="15"/>
                  <a:pt x="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3" name="Oval 475"/>
          <p:cNvSpPr>
            <a:spLocks noChangeArrowheads="1"/>
          </p:cNvSpPr>
          <p:nvPr/>
        </p:nvSpPr>
        <p:spPr bwMode="auto">
          <a:xfrm>
            <a:off x="2835275" y="3641726"/>
            <a:ext cx="44450" cy="268288"/>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62" name="Group 493"/>
          <p:cNvGrpSpPr>
            <a:grpSpLocks/>
          </p:cNvGrpSpPr>
          <p:nvPr/>
        </p:nvGrpSpPr>
        <p:grpSpPr bwMode="auto">
          <a:xfrm>
            <a:off x="2036763" y="3529013"/>
            <a:ext cx="512762" cy="485775"/>
            <a:chOff x="1283" y="2223"/>
            <a:chExt cx="323" cy="306"/>
          </a:xfrm>
        </p:grpSpPr>
        <p:grpSp>
          <p:nvGrpSpPr>
            <p:cNvPr id="45765" name="Group 481"/>
            <p:cNvGrpSpPr>
              <a:grpSpLocks/>
            </p:cNvGrpSpPr>
            <p:nvPr/>
          </p:nvGrpSpPr>
          <p:grpSpPr bwMode="auto">
            <a:xfrm>
              <a:off x="1545" y="2223"/>
              <a:ext cx="61" cy="306"/>
              <a:chOff x="1545" y="2223"/>
              <a:chExt cx="61" cy="306"/>
            </a:xfrm>
          </p:grpSpPr>
          <p:sp>
            <p:nvSpPr>
              <p:cNvPr id="7644" name="Freeform 476"/>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5" name="Freeform 477"/>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6" name="Freeform 478"/>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7" name="Freeform 479"/>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48" name="Freeform 480"/>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70" name="Group 487"/>
            <p:cNvGrpSpPr>
              <a:grpSpLocks/>
            </p:cNvGrpSpPr>
            <p:nvPr/>
          </p:nvGrpSpPr>
          <p:grpSpPr bwMode="auto">
            <a:xfrm>
              <a:off x="1283" y="2264"/>
              <a:ext cx="285" cy="224"/>
              <a:chOff x="1283" y="2264"/>
              <a:chExt cx="285" cy="224"/>
            </a:xfrm>
          </p:grpSpPr>
          <p:sp>
            <p:nvSpPr>
              <p:cNvPr id="7650" name="Freeform 482"/>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1" name="Freeform 483"/>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2" name="Freeform 484"/>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3" name="Freeform 485"/>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4" name="Freeform 486"/>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56" name="Freeform 488"/>
            <p:cNvSpPr>
              <a:spLocks/>
            </p:cNvSpPr>
            <p:nvPr/>
          </p:nvSpPr>
          <p:spPr bwMode="auto">
            <a:xfrm>
              <a:off x="1569" y="2368"/>
              <a:ext cx="4" cy="6"/>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7" name="Freeform 489"/>
            <p:cNvSpPr>
              <a:spLocks/>
            </p:cNvSpPr>
            <p:nvPr/>
          </p:nvSpPr>
          <p:spPr bwMode="auto">
            <a:xfrm>
              <a:off x="1556" y="2477"/>
              <a:ext cx="5" cy="9"/>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8" name="Freeform 490"/>
            <p:cNvSpPr>
              <a:spLocks/>
            </p:cNvSpPr>
            <p:nvPr/>
          </p:nvSpPr>
          <p:spPr bwMode="auto">
            <a:xfrm>
              <a:off x="1559" y="2248"/>
              <a:ext cx="6" cy="9"/>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59" name="Freeform 491"/>
            <p:cNvSpPr>
              <a:spLocks/>
            </p:cNvSpPr>
            <p:nvPr/>
          </p:nvSpPr>
          <p:spPr bwMode="auto">
            <a:xfrm>
              <a:off x="1568" y="2306"/>
              <a:ext cx="5" cy="8"/>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0" name="Freeform 492"/>
            <p:cNvSpPr>
              <a:spLocks/>
            </p:cNvSpPr>
            <p:nvPr/>
          </p:nvSpPr>
          <p:spPr bwMode="auto">
            <a:xfrm>
              <a:off x="1566" y="2425"/>
              <a:ext cx="5" cy="7"/>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62" name="Oval 494"/>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72" name="Group 500"/>
          <p:cNvGrpSpPr>
            <a:grpSpLocks/>
          </p:cNvGrpSpPr>
          <p:nvPr/>
        </p:nvGrpSpPr>
        <p:grpSpPr bwMode="auto">
          <a:xfrm>
            <a:off x="2452688" y="3529013"/>
            <a:ext cx="96837" cy="485775"/>
            <a:chOff x="1545" y="2223"/>
            <a:chExt cx="61" cy="306"/>
          </a:xfrm>
        </p:grpSpPr>
        <p:sp>
          <p:nvSpPr>
            <p:cNvPr id="7663" name="Freeform 495"/>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4" name="Freeform 496"/>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5" name="Freeform 497"/>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6" name="Freeform 498"/>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67" name="Freeform 499"/>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78" name="Group 506"/>
          <p:cNvGrpSpPr>
            <a:grpSpLocks/>
          </p:cNvGrpSpPr>
          <p:nvPr/>
        </p:nvGrpSpPr>
        <p:grpSpPr bwMode="auto">
          <a:xfrm>
            <a:off x="2036763" y="3594101"/>
            <a:ext cx="452437" cy="355600"/>
            <a:chOff x="1283" y="2264"/>
            <a:chExt cx="285" cy="224"/>
          </a:xfrm>
        </p:grpSpPr>
        <p:sp>
          <p:nvSpPr>
            <p:cNvPr id="7669" name="Freeform 501"/>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0" name="Freeform 502"/>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1" name="Freeform 503"/>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2" name="Freeform 504"/>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3" name="Freeform 505"/>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75" name="Freeform 507"/>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6" name="Freeform 508"/>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7" name="Freeform 509"/>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8" name="Freeform 510"/>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79" name="Freeform 511"/>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81" name="Group 517"/>
          <p:cNvGrpSpPr>
            <a:grpSpLocks/>
          </p:cNvGrpSpPr>
          <p:nvPr/>
        </p:nvGrpSpPr>
        <p:grpSpPr bwMode="auto">
          <a:xfrm>
            <a:off x="2452688" y="3529013"/>
            <a:ext cx="96837" cy="485775"/>
            <a:chOff x="1545" y="2223"/>
            <a:chExt cx="61" cy="306"/>
          </a:xfrm>
        </p:grpSpPr>
        <p:sp>
          <p:nvSpPr>
            <p:cNvPr id="7680" name="Freeform 512"/>
            <p:cNvSpPr>
              <a:spLocks/>
            </p:cNvSpPr>
            <p:nvPr/>
          </p:nvSpPr>
          <p:spPr bwMode="auto">
            <a:xfrm>
              <a:off x="1545" y="2239"/>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80"/>
                    <a:pt x="505" y="1212"/>
                  </a:cubicBezTo>
                  <a:cubicBezTo>
                    <a:pt x="511" y="545"/>
                    <a:pt x="459" y="3"/>
                    <a:pt x="390" y="3"/>
                  </a:cubicBezTo>
                  <a:lnTo>
                    <a:pt x="140" y="1"/>
                  </a:lnTo>
                  <a:cubicBezTo>
                    <a:pt x="71" y="0"/>
                    <a:pt x="11" y="541"/>
                    <a:pt x="5" y="120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1" name="Freeform 513"/>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2" name="Freeform 514"/>
            <p:cNvSpPr>
              <a:spLocks/>
            </p:cNvSpPr>
            <p:nvPr/>
          </p:nvSpPr>
          <p:spPr bwMode="auto">
            <a:xfrm>
              <a:off x="1545" y="2223"/>
              <a:ext cx="31" cy="290"/>
            </a:xfrm>
            <a:custGeom>
              <a:avLst/>
              <a:gdLst/>
              <a:ahLst/>
              <a:cxnLst>
                <a:cxn ang="0">
                  <a:pos x="121" y="2417"/>
                </a:cxn>
                <a:cxn ang="0">
                  <a:pos x="255" y="1210"/>
                </a:cxn>
                <a:cxn ang="0">
                  <a:pos x="140" y="1"/>
                </a:cxn>
                <a:cxn ang="0">
                  <a:pos x="5" y="1208"/>
                </a:cxn>
                <a:cxn ang="0">
                  <a:pos x="121" y="2417"/>
                </a:cxn>
              </a:cxnLst>
              <a:rect l="0" t="0" r="r" b="b"/>
              <a:pathLst>
                <a:path w="261" h="2418">
                  <a:moveTo>
                    <a:pt x="121" y="2417"/>
                  </a:moveTo>
                  <a:cubicBezTo>
                    <a:pt x="190" y="2418"/>
                    <a:pt x="250" y="1877"/>
                    <a:pt x="255" y="1210"/>
                  </a:cubicBezTo>
                  <a:cubicBezTo>
                    <a:pt x="261" y="542"/>
                    <a:pt x="209" y="1"/>
                    <a:pt x="140" y="1"/>
                  </a:cubicBezTo>
                  <a:cubicBezTo>
                    <a:pt x="71" y="0"/>
                    <a:pt x="11" y="540"/>
                    <a:pt x="5" y="1208"/>
                  </a:cubicBezTo>
                  <a:cubicBezTo>
                    <a:pt x="0" y="1875"/>
                    <a:pt x="52" y="2417"/>
                    <a:pt x="121" y="24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3" name="Freeform 515"/>
            <p:cNvSpPr>
              <a:spLocks/>
            </p:cNvSpPr>
            <p:nvPr/>
          </p:nvSpPr>
          <p:spPr bwMode="auto">
            <a:xfrm>
              <a:off x="1545" y="2223"/>
              <a:ext cx="61" cy="290"/>
            </a:xfrm>
            <a:custGeom>
              <a:avLst/>
              <a:gdLst/>
              <a:ahLst/>
              <a:cxnLst>
                <a:cxn ang="0">
                  <a:pos x="5" y="1208"/>
                </a:cxn>
                <a:cxn ang="0">
                  <a:pos x="121" y="2417"/>
                </a:cxn>
                <a:cxn ang="0">
                  <a:pos x="371" y="2419"/>
                </a:cxn>
                <a:cxn ang="0">
                  <a:pos x="505" y="1212"/>
                </a:cxn>
                <a:cxn ang="0">
                  <a:pos x="390" y="3"/>
                </a:cxn>
                <a:cxn ang="0">
                  <a:pos x="140" y="1"/>
                </a:cxn>
                <a:cxn ang="0">
                  <a:pos x="5" y="1208"/>
                </a:cxn>
              </a:cxnLst>
              <a:rect l="0" t="0" r="r" b="b"/>
              <a:pathLst>
                <a:path w="511" h="2420">
                  <a:moveTo>
                    <a:pt x="5" y="1208"/>
                  </a:moveTo>
                  <a:cubicBezTo>
                    <a:pt x="0" y="1875"/>
                    <a:pt x="52" y="2417"/>
                    <a:pt x="121" y="2417"/>
                  </a:cubicBezTo>
                  <a:lnTo>
                    <a:pt x="371" y="2419"/>
                  </a:lnTo>
                  <a:cubicBezTo>
                    <a:pt x="440" y="2420"/>
                    <a:pt x="500" y="1879"/>
                    <a:pt x="505" y="1212"/>
                  </a:cubicBezTo>
                  <a:cubicBezTo>
                    <a:pt x="511" y="544"/>
                    <a:pt x="459" y="3"/>
                    <a:pt x="390" y="3"/>
                  </a:cubicBezTo>
                  <a:lnTo>
                    <a:pt x="140" y="1"/>
                  </a:lnTo>
                  <a:cubicBezTo>
                    <a:pt x="71" y="0"/>
                    <a:pt x="11" y="540"/>
                    <a:pt x="5" y="120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4" name="Freeform 516"/>
            <p:cNvSpPr>
              <a:spLocks/>
            </p:cNvSpPr>
            <p:nvPr/>
          </p:nvSpPr>
          <p:spPr bwMode="auto">
            <a:xfrm>
              <a:off x="1559" y="2223"/>
              <a:ext cx="17" cy="290"/>
            </a:xfrm>
            <a:custGeom>
              <a:avLst/>
              <a:gdLst/>
              <a:ahLst/>
              <a:cxnLst>
                <a:cxn ang="0">
                  <a:pos x="0" y="290"/>
                </a:cxn>
                <a:cxn ang="0">
                  <a:pos x="16" y="145"/>
                </a:cxn>
                <a:cxn ang="0">
                  <a:pos x="3" y="0"/>
                </a:cxn>
              </a:cxnLst>
              <a:rect l="0" t="0" r="r" b="b"/>
              <a:pathLst>
                <a:path w="17" h="290">
                  <a:moveTo>
                    <a:pt x="0" y="290"/>
                  </a:moveTo>
                  <a:cubicBezTo>
                    <a:pt x="9" y="290"/>
                    <a:pt x="16" y="225"/>
                    <a:pt x="16" y="145"/>
                  </a:cubicBezTo>
                  <a:cubicBezTo>
                    <a:pt x="17" y="65"/>
                    <a:pt x="11" y="0"/>
                    <a:pt x="3"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784" name="Group 523"/>
          <p:cNvGrpSpPr>
            <a:grpSpLocks/>
          </p:cNvGrpSpPr>
          <p:nvPr/>
        </p:nvGrpSpPr>
        <p:grpSpPr bwMode="auto">
          <a:xfrm>
            <a:off x="2036763" y="3594101"/>
            <a:ext cx="452437" cy="355600"/>
            <a:chOff x="1283" y="2264"/>
            <a:chExt cx="285" cy="224"/>
          </a:xfrm>
        </p:grpSpPr>
        <p:sp>
          <p:nvSpPr>
            <p:cNvPr id="7686" name="Freeform 518"/>
            <p:cNvSpPr>
              <a:spLocks/>
            </p:cNvSpPr>
            <p:nvPr/>
          </p:nvSpPr>
          <p:spPr bwMode="auto">
            <a:xfrm>
              <a:off x="1283" y="2280"/>
              <a:ext cx="277" cy="208"/>
            </a:xfrm>
            <a:custGeom>
              <a:avLst/>
              <a:gdLst/>
              <a:ahLst/>
              <a:cxnLst>
                <a:cxn ang="0">
                  <a:pos x="4" y="858"/>
                </a:cxn>
                <a:cxn ang="0">
                  <a:pos x="121" y="1717"/>
                </a:cxn>
                <a:cxn ang="0">
                  <a:pos x="2173" y="1734"/>
                </a:cxn>
                <a:cxn ang="0">
                  <a:pos x="2304" y="876"/>
                </a:cxn>
                <a:cxn ang="0">
                  <a:pos x="2187" y="17"/>
                </a:cxn>
                <a:cxn ang="0">
                  <a:pos x="135" y="1"/>
                </a:cxn>
                <a:cxn ang="0">
                  <a:pos x="4" y="858"/>
                </a:cxn>
              </a:cxnLst>
              <a:rect l="0" t="0" r="r" b="b"/>
              <a:pathLst>
                <a:path w="2308" h="1734">
                  <a:moveTo>
                    <a:pt x="4" y="858"/>
                  </a:moveTo>
                  <a:cubicBezTo>
                    <a:pt x="0" y="1332"/>
                    <a:pt x="53" y="1717"/>
                    <a:pt x="121" y="1717"/>
                  </a:cubicBezTo>
                  <a:lnTo>
                    <a:pt x="2173" y="1734"/>
                  </a:lnTo>
                  <a:cubicBezTo>
                    <a:pt x="2242" y="1734"/>
                    <a:pt x="2300" y="1350"/>
                    <a:pt x="2304" y="876"/>
                  </a:cubicBezTo>
                  <a:cubicBezTo>
                    <a:pt x="2308" y="402"/>
                    <a:pt x="2256" y="18"/>
                    <a:pt x="2187" y="17"/>
                  </a:cubicBezTo>
                  <a:lnTo>
                    <a:pt x="135"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7" name="Freeform 519"/>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8" name="Freeform 520"/>
            <p:cNvSpPr>
              <a:spLocks/>
            </p:cNvSpPr>
            <p:nvPr/>
          </p:nvSpPr>
          <p:spPr bwMode="auto">
            <a:xfrm>
              <a:off x="1291" y="2264"/>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89" name="Freeform 521"/>
            <p:cNvSpPr>
              <a:spLocks/>
            </p:cNvSpPr>
            <p:nvPr/>
          </p:nvSpPr>
          <p:spPr bwMode="auto">
            <a:xfrm>
              <a:off x="1291" y="2264"/>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0" name="Freeform 522"/>
            <p:cNvSpPr>
              <a:spLocks/>
            </p:cNvSpPr>
            <p:nvPr/>
          </p:nvSpPr>
          <p:spPr bwMode="auto">
            <a:xfrm>
              <a:off x="1306" y="2264"/>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692" name="Freeform 524"/>
          <p:cNvSpPr>
            <a:spLocks/>
          </p:cNvSpPr>
          <p:nvPr/>
        </p:nvSpPr>
        <p:spPr bwMode="auto">
          <a:xfrm>
            <a:off x="2490788" y="3759201"/>
            <a:ext cx="6350" cy="9525"/>
          </a:xfrm>
          <a:custGeom>
            <a:avLst/>
            <a:gdLst/>
            <a:ahLst/>
            <a:cxnLst>
              <a:cxn ang="0">
                <a:pos x="0" y="25"/>
              </a:cxn>
              <a:cxn ang="0">
                <a:pos x="13" y="50"/>
              </a:cxn>
              <a:cxn ang="0">
                <a:pos x="25" y="25"/>
              </a:cxn>
              <a:cxn ang="0">
                <a:pos x="13" y="0"/>
              </a:cxn>
              <a:cxn ang="0">
                <a:pos x="0" y="25"/>
              </a:cxn>
            </a:cxnLst>
            <a:rect l="0" t="0" r="r" b="b"/>
            <a:pathLst>
              <a:path w="26" h="50">
                <a:moveTo>
                  <a:pt x="0" y="25"/>
                </a:moveTo>
                <a:cubicBezTo>
                  <a:pt x="0" y="39"/>
                  <a:pt x="6" y="50"/>
                  <a:pt x="13" y="50"/>
                </a:cubicBezTo>
                <a:cubicBezTo>
                  <a:pt x="20" y="50"/>
                  <a:pt x="25" y="39"/>
                  <a:pt x="25" y="25"/>
                </a:cubicBezTo>
                <a:cubicBezTo>
                  <a:pt x="26" y="11"/>
                  <a:pt x="20" y="0"/>
                  <a:pt x="13" y="0"/>
                </a:cubicBezTo>
                <a:cubicBezTo>
                  <a:pt x="6" y="0"/>
                  <a:pt x="1" y="11"/>
                  <a:pt x="0"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3" name="Freeform 525"/>
          <p:cNvSpPr>
            <a:spLocks/>
          </p:cNvSpPr>
          <p:nvPr/>
        </p:nvSpPr>
        <p:spPr bwMode="auto">
          <a:xfrm>
            <a:off x="2470150" y="3932238"/>
            <a:ext cx="7937" cy="14288"/>
          </a:xfrm>
          <a:custGeom>
            <a:avLst/>
            <a:gdLst/>
            <a:ahLst/>
            <a:cxnLst>
              <a:cxn ang="0">
                <a:pos x="0" y="37"/>
              </a:cxn>
              <a:cxn ang="0">
                <a:pos x="20" y="75"/>
              </a:cxn>
              <a:cxn ang="0">
                <a:pos x="41" y="38"/>
              </a:cxn>
              <a:cxn ang="0">
                <a:pos x="21" y="0"/>
              </a:cxn>
              <a:cxn ang="0">
                <a:pos x="0" y="37"/>
              </a:cxn>
            </a:cxnLst>
            <a:rect l="0" t="0" r="r" b="b"/>
            <a:pathLst>
              <a:path w="42" h="75">
                <a:moveTo>
                  <a:pt x="0" y="37"/>
                </a:moveTo>
                <a:cubicBezTo>
                  <a:pt x="0" y="58"/>
                  <a:pt x="9" y="75"/>
                  <a:pt x="20" y="75"/>
                </a:cubicBezTo>
                <a:cubicBezTo>
                  <a:pt x="32" y="75"/>
                  <a:pt x="41" y="59"/>
                  <a:pt x="41" y="38"/>
                </a:cubicBezTo>
                <a:cubicBezTo>
                  <a:pt x="42" y="17"/>
                  <a:pt x="32" y="0"/>
                  <a:pt x="21" y="0"/>
                </a:cubicBezTo>
                <a:cubicBezTo>
                  <a:pt x="9" y="0"/>
                  <a:pt x="0" y="17"/>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4" name="Freeform 526"/>
          <p:cNvSpPr>
            <a:spLocks/>
          </p:cNvSpPr>
          <p:nvPr/>
        </p:nvSpPr>
        <p:spPr bwMode="auto">
          <a:xfrm>
            <a:off x="2474913" y="3568701"/>
            <a:ext cx="9525" cy="14288"/>
          </a:xfrm>
          <a:custGeom>
            <a:avLst/>
            <a:gdLst/>
            <a:ahLst/>
            <a:cxnLst>
              <a:cxn ang="0">
                <a:pos x="0" y="37"/>
              </a:cxn>
              <a:cxn ang="0">
                <a:pos x="21" y="75"/>
              </a:cxn>
              <a:cxn ang="0">
                <a:pos x="42" y="37"/>
              </a:cxn>
              <a:cxn ang="0">
                <a:pos x="21" y="0"/>
              </a:cxn>
              <a:cxn ang="0">
                <a:pos x="0" y="37"/>
              </a:cxn>
            </a:cxnLst>
            <a:rect l="0" t="0" r="r" b="b"/>
            <a:pathLst>
              <a:path w="42" h="75">
                <a:moveTo>
                  <a:pt x="0" y="37"/>
                </a:moveTo>
                <a:cubicBezTo>
                  <a:pt x="0" y="58"/>
                  <a:pt x="9" y="75"/>
                  <a:pt x="21" y="75"/>
                </a:cubicBezTo>
                <a:cubicBezTo>
                  <a:pt x="32" y="75"/>
                  <a:pt x="42" y="58"/>
                  <a:pt x="42" y="37"/>
                </a:cubicBezTo>
                <a:cubicBezTo>
                  <a:pt x="42" y="17"/>
                  <a:pt x="33" y="0"/>
                  <a:pt x="21" y="0"/>
                </a:cubicBezTo>
                <a:cubicBezTo>
                  <a:pt x="10" y="0"/>
                  <a:pt x="0" y="16"/>
                  <a:pt x="0" y="37"/>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5" name="Freeform 527"/>
          <p:cNvSpPr>
            <a:spLocks/>
          </p:cNvSpPr>
          <p:nvPr/>
        </p:nvSpPr>
        <p:spPr bwMode="auto">
          <a:xfrm>
            <a:off x="2489200" y="3660776"/>
            <a:ext cx="7937" cy="12700"/>
          </a:xfrm>
          <a:custGeom>
            <a:avLst/>
            <a:gdLst/>
            <a:ahLst/>
            <a:cxnLst>
              <a:cxn ang="0">
                <a:pos x="0" y="33"/>
              </a:cxn>
              <a:cxn ang="0">
                <a:pos x="20" y="67"/>
              </a:cxn>
              <a:cxn ang="0">
                <a:pos x="41" y="34"/>
              </a:cxn>
              <a:cxn ang="0">
                <a:pos x="21" y="0"/>
              </a:cxn>
              <a:cxn ang="0">
                <a:pos x="0" y="33"/>
              </a:cxn>
            </a:cxnLst>
            <a:rect l="0" t="0" r="r" b="b"/>
            <a:pathLst>
              <a:path w="42" h="67">
                <a:moveTo>
                  <a:pt x="0" y="33"/>
                </a:moveTo>
                <a:cubicBezTo>
                  <a:pt x="0" y="52"/>
                  <a:pt x="9" y="67"/>
                  <a:pt x="20" y="67"/>
                </a:cubicBezTo>
                <a:cubicBezTo>
                  <a:pt x="32" y="67"/>
                  <a:pt x="41" y="52"/>
                  <a:pt x="41" y="34"/>
                </a:cubicBezTo>
                <a:cubicBezTo>
                  <a:pt x="42" y="15"/>
                  <a:pt x="32" y="0"/>
                  <a:pt x="21" y="0"/>
                </a:cubicBezTo>
                <a:cubicBezTo>
                  <a:pt x="9" y="0"/>
                  <a:pt x="0" y="15"/>
                  <a:pt x="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6" name="Freeform 528"/>
          <p:cNvSpPr>
            <a:spLocks/>
          </p:cNvSpPr>
          <p:nvPr/>
        </p:nvSpPr>
        <p:spPr bwMode="auto">
          <a:xfrm>
            <a:off x="2486025" y="3849688"/>
            <a:ext cx="7937" cy="11113"/>
          </a:xfrm>
          <a:custGeom>
            <a:avLst/>
            <a:gdLst/>
            <a:ahLst/>
            <a:cxnLst>
              <a:cxn ang="0">
                <a:pos x="0" y="29"/>
              </a:cxn>
              <a:cxn ang="0">
                <a:pos x="17" y="58"/>
              </a:cxn>
              <a:cxn ang="0">
                <a:pos x="34" y="29"/>
              </a:cxn>
              <a:cxn ang="0">
                <a:pos x="17" y="0"/>
              </a:cxn>
              <a:cxn ang="0">
                <a:pos x="0" y="29"/>
              </a:cxn>
            </a:cxnLst>
            <a:rect l="0" t="0" r="r" b="b"/>
            <a:pathLst>
              <a:path w="34" h="58">
                <a:moveTo>
                  <a:pt x="0" y="29"/>
                </a:moveTo>
                <a:cubicBezTo>
                  <a:pt x="0" y="45"/>
                  <a:pt x="8" y="58"/>
                  <a:pt x="17" y="58"/>
                </a:cubicBezTo>
                <a:cubicBezTo>
                  <a:pt x="26" y="58"/>
                  <a:pt x="34" y="45"/>
                  <a:pt x="34" y="29"/>
                </a:cubicBezTo>
                <a:cubicBezTo>
                  <a:pt x="34" y="13"/>
                  <a:pt x="27" y="0"/>
                  <a:pt x="17" y="0"/>
                </a:cubicBezTo>
                <a:cubicBezTo>
                  <a:pt x="8" y="0"/>
                  <a:pt x="1" y="13"/>
                  <a:pt x="0" y="29"/>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7" name="Oval 529"/>
          <p:cNvSpPr>
            <a:spLocks noChangeArrowheads="1"/>
          </p:cNvSpPr>
          <p:nvPr/>
        </p:nvSpPr>
        <p:spPr bwMode="auto">
          <a:xfrm>
            <a:off x="2051050" y="3660776"/>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89" name="Group 535"/>
          <p:cNvGrpSpPr>
            <a:grpSpLocks/>
          </p:cNvGrpSpPr>
          <p:nvPr/>
        </p:nvGrpSpPr>
        <p:grpSpPr bwMode="auto">
          <a:xfrm>
            <a:off x="1354138" y="3584576"/>
            <a:ext cx="439737" cy="355600"/>
            <a:chOff x="853" y="2258"/>
            <a:chExt cx="277" cy="224"/>
          </a:xfrm>
        </p:grpSpPr>
        <p:sp>
          <p:nvSpPr>
            <p:cNvPr id="7698" name="Freeform 530"/>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699" name="Freeform 531"/>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0" name="Freeform 532"/>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1" name="Freeform 533"/>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2" name="Freeform 534"/>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04" name="Oval 536"/>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91" name="Group 542"/>
          <p:cNvGrpSpPr>
            <a:grpSpLocks/>
          </p:cNvGrpSpPr>
          <p:nvPr/>
        </p:nvGrpSpPr>
        <p:grpSpPr bwMode="auto">
          <a:xfrm>
            <a:off x="1354138" y="3584576"/>
            <a:ext cx="439737" cy="355600"/>
            <a:chOff x="853" y="2258"/>
            <a:chExt cx="277" cy="224"/>
          </a:xfrm>
        </p:grpSpPr>
        <p:sp>
          <p:nvSpPr>
            <p:cNvPr id="7705" name="Freeform 537"/>
            <p:cNvSpPr>
              <a:spLocks/>
            </p:cNvSpPr>
            <p:nvPr/>
          </p:nvSpPr>
          <p:spPr bwMode="auto">
            <a:xfrm>
              <a:off x="853" y="2274"/>
              <a:ext cx="277" cy="208"/>
            </a:xfrm>
            <a:custGeom>
              <a:avLst/>
              <a:gdLst/>
              <a:ahLst/>
              <a:cxnLst>
                <a:cxn ang="0">
                  <a:pos x="4" y="858"/>
                </a:cxn>
                <a:cxn ang="0">
                  <a:pos x="121" y="1717"/>
                </a:cxn>
                <a:cxn ang="0">
                  <a:pos x="2173" y="1734"/>
                </a:cxn>
                <a:cxn ang="0">
                  <a:pos x="2304" y="876"/>
                </a:cxn>
                <a:cxn ang="0">
                  <a:pos x="2187" y="17"/>
                </a:cxn>
                <a:cxn ang="0">
                  <a:pos x="134" y="1"/>
                </a:cxn>
                <a:cxn ang="0">
                  <a:pos x="4" y="858"/>
                </a:cxn>
              </a:cxnLst>
              <a:rect l="0" t="0" r="r" b="b"/>
              <a:pathLst>
                <a:path w="2308" h="1734">
                  <a:moveTo>
                    <a:pt x="4" y="858"/>
                  </a:moveTo>
                  <a:cubicBezTo>
                    <a:pt x="0" y="1332"/>
                    <a:pt x="52" y="1717"/>
                    <a:pt x="121" y="1717"/>
                  </a:cubicBezTo>
                  <a:lnTo>
                    <a:pt x="2173" y="1734"/>
                  </a:lnTo>
                  <a:cubicBezTo>
                    <a:pt x="2241" y="1734"/>
                    <a:pt x="2300" y="1350"/>
                    <a:pt x="2304" y="876"/>
                  </a:cubicBezTo>
                  <a:cubicBezTo>
                    <a:pt x="2308" y="402"/>
                    <a:pt x="2255" y="18"/>
                    <a:pt x="2187" y="17"/>
                  </a:cubicBezTo>
                  <a:lnTo>
                    <a:pt x="134" y="1"/>
                  </a:lnTo>
                  <a:cubicBezTo>
                    <a:pt x="66" y="0"/>
                    <a:pt x="8" y="384"/>
                    <a:pt x="4" y="858"/>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6" name="Freeform 538"/>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7" name="Freeform 539"/>
            <p:cNvSpPr>
              <a:spLocks/>
            </p:cNvSpPr>
            <p:nvPr/>
          </p:nvSpPr>
          <p:spPr bwMode="auto">
            <a:xfrm>
              <a:off x="853" y="2258"/>
              <a:ext cx="31" cy="206"/>
            </a:xfrm>
            <a:custGeom>
              <a:avLst/>
              <a:gdLst/>
              <a:ahLst/>
              <a:cxnLst>
                <a:cxn ang="0">
                  <a:pos x="121" y="1717"/>
                </a:cxn>
                <a:cxn ang="0">
                  <a:pos x="251" y="860"/>
                </a:cxn>
                <a:cxn ang="0">
                  <a:pos x="134" y="0"/>
                </a:cxn>
                <a:cxn ang="0">
                  <a:pos x="4" y="858"/>
                </a:cxn>
                <a:cxn ang="0">
                  <a:pos x="121" y="1717"/>
                </a:cxn>
              </a:cxnLst>
              <a:rect l="0" t="0" r="r" b="b"/>
              <a:pathLst>
                <a:path w="255" h="1717">
                  <a:moveTo>
                    <a:pt x="121" y="1717"/>
                  </a:moveTo>
                  <a:cubicBezTo>
                    <a:pt x="189" y="1717"/>
                    <a:pt x="247" y="1334"/>
                    <a:pt x="251" y="860"/>
                  </a:cubicBezTo>
                  <a:cubicBezTo>
                    <a:pt x="255" y="385"/>
                    <a:pt x="203" y="1"/>
                    <a:pt x="134" y="0"/>
                  </a:cubicBezTo>
                  <a:cubicBezTo>
                    <a:pt x="66" y="0"/>
                    <a:pt x="8" y="383"/>
                    <a:pt x="4" y="858"/>
                  </a:cubicBezTo>
                  <a:cubicBezTo>
                    <a:pt x="0" y="1332"/>
                    <a:pt x="52" y="1716"/>
                    <a:pt x="121" y="171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8" name="Freeform 540"/>
            <p:cNvSpPr>
              <a:spLocks/>
            </p:cNvSpPr>
            <p:nvPr/>
          </p:nvSpPr>
          <p:spPr bwMode="auto">
            <a:xfrm>
              <a:off x="853" y="2258"/>
              <a:ext cx="277" cy="208"/>
            </a:xfrm>
            <a:custGeom>
              <a:avLst/>
              <a:gdLst/>
              <a:ahLst/>
              <a:cxnLst>
                <a:cxn ang="0">
                  <a:pos x="4" y="858"/>
                </a:cxn>
                <a:cxn ang="0">
                  <a:pos x="121" y="1717"/>
                </a:cxn>
                <a:cxn ang="0">
                  <a:pos x="2173" y="1733"/>
                </a:cxn>
                <a:cxn ang="0">
                  <a:pos x="2304" y="876"/>
                </a:cxn>
                <a:cxn ang="0">
                  <a:pos x="2187" y="17"/>
                </a:cxn>
                <a:cxn ang="0">
                  <a:pos x="134" y="0"/>
                </a:cxn>
                <a:cxn ang="0">
                  <a:pos x="4" y="858"/>
                </a:cxn>
              </a:cxnLst>
              <a:rect l="0" t="0" r="r" b="b"/>
              <a:pathLst>
                <a:path w="2308" h="1734">
                  <a:moveTo>
                    <a:pt x="4" y="858"/>
                  </a:moveTo>
                  <a:cubicBezTo>
                    <a:pt x="0" y="1332"/>
                    <a:pt x="52" y="1716"/>
                    <a:pt x="121" y="1717"/>
                  </a:cubicBezTo>
                  <a:lnTo>
                    <a:pt x="2173" y="1733"/>
                  </a:lnTo>
                  <a:cubicBezTo>
                    <a:pt x="2241" y="1734"/>
                    <a:pt x="2300" y="1350"/>
                    <a:pt x="2304" y="876"/>
                  </a:cubicBezTo>
                  <a:cubicBezTo>
                    <a:pt x="2308" y="402"/>
                    <a:pt x="2255" y="17"/>
                    <a:pt x="2187" y="17"/>
                  </a:cubicBezTo>
                  <a:lnTo>
                    <a:pt x="134" y="0"/>
                  </a:lnTo>
                  <a:cubicBezTo>
                    <a:pt x="66" y="0"/>
                    <a:pt x="8" y="383"/>
                    <a:pt x="4" y="858"/>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09" name="Freeform 541"/>
            <p:cNvSpPr>
              <a:spLocks/>
            </p:cNvSpPr>
            <p:nvPr/>
          </p:nvSpPr>
          <p:spPr bwMode="auto">
            <a:xfrm>
              <a:off x="868" y="2258"/>
              <a:ext cx="16" cy="206"/>
            </a:xfrm>
            <a:custGeom>
              <a:avLst/>
              <a:gdLst/>
              <a:ahLst/>
              <a:cxnLst>
                <a:cxn ang="0">
                  <a:pos x="0" y="206"/>
                </a:cxn>
                <a:cxn ang="0">
                  <a:pos x="15" y="103"/>
                </a:cxn>
                <a:cxn ang="0">
                  <a:pos x="1" y="0"/>
                </a:cxn>
              </a:cxnLst>
              <a:rect l="0" t="0" r="r" b="b"/>
              <a:pathLst>
                <a:path w="16" h="206">
                  <a:moveTo>
                    <a:pt x="0" y="206"/>
                  </a:moveTo>
                  <a:cubicBezTo>
                    <a:pt x="8" y="206"/>
                    <a:pt x="15" y="160"/>
                    <a:pt x="15" y="103"/>
                  </a:cubicBezTo>
                  <a:cubicBezTo>
                    <a:pt x="16" y="46"/>
                    <a:pt x="9" y="0"/>
                    <a:pt x="1" y="0"/>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11" name="Oval 543"/>
          <p:cNvSpPr>
            <a:spLocks noChangeArrowheads="1"/>
          </p:cNvSpPr>
          <p:nvPr/>
        </p:nvSpPr>
        <p:spPr bwMode="auto">
          <a:xfrm>
            <a:off x="1355725" y="3643313"/>
            <a:ext cx="42862" cy="209550"/>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797" name="Group 564"/>
          <p:cNvGrpSpPr>
            <a:grpSpLocks/>
          </p:cNvGrpSpPr>
          <p:nvPr/>
        </p:nvGrpSpPr>
        <p:grpSpPr bwMode="auto">
          <a:xfrm>
            <a:off x="3495675" y="2039938"/>
            <a:ext cx="1563687" cy="2414588"/>
            <a:chOff x="2202" y="1285"/>
            <a:chExt cx="985" cy="1521"/>
          </a:xfrm>
        </p:grpSpPr>
        <p:grpSp>
          <p:nvGrpSpPr>
            <p:cNvPr id="45800" name="Group 551"/>
            <p:cNvGrpSpPr>
              <a:grpSpLocks/>
            </p:cNvGrpSpPr>
            <p:nvPr/>
          </p:nvGrpSpPr>
          <p:grpSpPr bwMode="auto">
            <a:xfrm>
              <a:off x="2513" y="1285"/>
              <a:ext cx="336" cy="662"/>
              <a:chOff x="2513" y="1285"/>
              <a:chExt cx="336" cy="662"/>
            </a:xfrm>
          </p:grpSpPr>
          <p:grpSp>
            <p:nvGrpSpPr>
              <p:cNvPr id="45803" name="Group 547"/>
              <p:cNvGrpSpPr>
                <a:grpSpLocks/>
              </p:cNvGrpSpPr>
              <p:nvPr/>
            </p:nvGrpSpPr>
            <p:grpSpPr bwMode="auto">
              <a:xfrm>
                <a:off x="2513" y="1496"/>
                <a:ext cx="336" cy="451"/>
                <a:chOff x="2513" y="1496"/>
                <a:chExt cx="336" cy="451"/>
              </a:xfrm>
            </p:grpSpPr>
            <p:sp>
              <p:nvSpPr>
                <p:cNvPr id="7712" name="Freeform 544"/>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3" name="Freeform 545"/>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4" name="Freeform 546"/>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08" name="Group 550"/>
              <p:cNvGrpSpPr>
                <a:grpSpLocks/>
              </p:cNvGrpSpPr>
              <p:nvPr/>
            </p:nvGrpSpPr>
            <p:grpSpPr bwMode="auto">
              <a:xfrm>
                <a:off x="2519" y="1285"/>
                <a:ext cx="319" cy="419"/>
                <a:chOff x="2519" y="1285"/>
                <a:chExt cx="319" cy="419"/>
              </a:xfrm>
            </p:grpSpPr>
            <p:sp>
              <p:nvSpPr>
                <p:cNvPr id="7716" name="Freeform 548"/>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17" name="Freeform 549"/>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15" name="Group 563"/>
            <p:cNvGrpSpPr>
              <a:grpSpLocks/>
            </p:cNvGrpSpPr>
            <p:nvPr/>
          </p:nvGrpSpPr>
          <p:grpSpPr bwMode="auto">
            <a:xfrm>
              <a:off x="2202" y="1897"/>
              <a:ext cx="985" cy="909"/>
              <a:chOff x="2202" y="1897"/>
              <a:chExt cx="985" cy="909"/>
            </a:xfrm>
          </p:grpSpPr>
          <p:grpSp>
            <p:nvGrpSpPr>
              <p:cNvPr id="45818" name="Group 555"/>
              <p:cNvGrpSpPr>
                <a:grpSpLocks/>
              </p:cNvGrpSpPr>
              <p:nvPr/>
            </p:nvGrpSpPr>
            <p:grpSpPr bwMode="auto">
              <a:xfrm>
                <a:off x="2325" y="1897"/>
                <a:ext cx="711" cy="909"/>
                <a:chOff x="2325" y="1897"/>
                <a:chExt cx="711" cy="909"/>
              </a:xfrm>
            </p:grpSpPr>
            <p:sp>
              <p:nvSpPr>
                <p:cNvPr id="7720" name="Freeform 552"/>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1" name="Freeform 553"/>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2" name="Freeform 554"/>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21" name="Group 558"/>
              <p:cNvGrpSpPr>
                <a:grpSpLocks/>
              </p:cNvGrpSpPr>
              <p:nvPr/>
            </p:nvGrpSpPr>
            <p:grpSpPr bwMode="auto">
              <a:xfrm>
                <a:off x="2202" y="1963"/>
                <a:ext cx="217" cy="607"/>
                <a:chOff x="2202" y="1963"/>
                <a:chExt cx="217" cy="607"/>
              </a:xfrm>
            </p:grpSpPr>
            <p:sp>
              <p:nvSpPr>
                <p:cNvPr id="7724" name="Freeform 556"/>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5" name="Freeform 557"/>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26" name="Group 562"/>
              <p:cNvGrpSpPr>
                <a:grpSpLocks/>
              </p:cNvGrpSpPr>
              <p:nvPr/>
            </p:nvGrpSpPr>
            <p:grpSpPr bwMode="auto">
              <a:xfrm>
                <a:off x="2962" y="1942"/>
                <a:ext cx="225" cy="633"/>
                <a:chOff x="2962" y="1942"/>
                <a:chExt cx="225" cy="633"/>
              </a:xfrm>
            </p:grpSpPr>
            <p:sp>
              <p:nvSpPr>
                <p:cNvPr id="7727" name="Freeform 559"/>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8" name="Freeform 560"/>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29" name="Freeform 561"/>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grpSp>
        <p:nvGrpSpPr>
          <p:cNvPr id="45833" name="Group 580"/>
          <p:cNvGrpSpPr>
            <a:grpSpLocks/>
          </p:cNvGrpSpPr>
          <p:nvPr/>
        </p:nvGrpSpPr>
        <p:grpSpPr bwMode="auto">
          <a:xfrm>
            <a:off x="3787775" y="4429126"/>
            <a:ext cx="981075" cy="1143000"/>
            <a:chOff x="2386" y="2790"/>
            <a:chExt cx="618" cy="720"/>
          </a:xfrm>
        </p:grpSpPr>
        <p:grpSp>
          <p:nvGrpSpPr>
            <p:cNvPr id="45836" name="Group 568"/>
            <p:cNvGrpSpPr>
              <a:grpSpLocks/>
            </p:cNvGrpSpPr>
            <p:nvPr/>
          </p:nvGrpSpPr>
          <p:grpSpPr bwMode="auto">
            <a:xfrm>
              <a:off x="2386" y="2790"/>
              <a:ext cx="618" cy="720"/>
              <a:chOff x="2386" y="2790"/>
              <a:chExt cx="618" cy="720"/>
            </a:xfrm>
          </p:grpSpPr>
          <p:sp>
            <p:nvSpPr>
              <p:cNvPr id="7733" name="Freeform 565"/>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4" name="Freeform 566"/>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5" name="Freeform 567"/>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37" name="Freeform 569"/>
            <p:cNvSpPr>
              <a:spLocks/>
            </p:cNvSpPr>
            <p:nvPr/>
          </p:nvSpPr>
          <p:spPr bwMode="auto">
            <a:xfrm>
              <a:off x="2456" y="2808"/>
              <a:ext cx="479" cy="42"/>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38" name="Line 570"/>
            <p:cNvSpPr>
              <a:spLocks noChangeShapeType="1"/>
            </p:cNvSpPr>
            <p:nvPr/>
          </p:nvSpPr>
          <p:spPr bwMode="auto">
            <a:xfrm>
              <a:off x="2446" y="2861"/>
              <a:ext cx="491" cy="1"/>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839" name="Group 573"/>
            <p:cNvGrpSpPr>
              <a:grpSpLocks/>
            </p:cNvGrpSpPr>
            <p:nvPr/>
          </p:nvGrpSpPr>
          <p:grpSpPr bwMode="auto">
            <a:xfrm>
              <a:off x="2679" y="2793"/>
              <a:ext cx="27" cy="73"/>
              <a:chOff x="2679" y="2793"/>
              <a:chExt cx="27" cy="73"/>
            </a:xfrm>
          </p:grpSpPr>
          <p:sp>
            <p:nvSpPr>
              <p:cNvPr id="7739" name="Rectangle 571"/>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0" name="Rectangle 572"/>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44" name="Group 576"/>
            <p:cNvGrpSpPr>
              <a:grpSpLocks/>
            </p:cNvGrpSpPr>
            <p:nvPr/>
          </p:nvGrpSpPr>
          <p:grpSpPr bwMode="auto">
            <a:xfrm>
              <a:off x="2485" y="2794"/>
              <a:ext cx="27" cy="73"/>
              <a:chOff x="2485" y="2794"/>
              <a:chExt cx="27" cy="73"/>
            </a:xfrm>
          </p:grpSpPr>
          <p:sp>
            <p:nvSpPr>
              <p:cNvPr id="7742" name="Rectangle 574"/>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3" name="Rectangle 575"/>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51" name="Group 579"/>
            <p:cNvGrpSpPr>
              <a:grpSpLocks/>
            </p:cNvGrpSpPr>
            <p:nvPr/>
          </p:nvGrpSpPr>
          <p:grpSpPr bwMode="auto">
            <a:xfrm>
              <a:off x="2889" y="2794"/>
              <a:ext cx="27" cy="73"/>
              <a:chOff x="2889" y="2794"/>
              <a:chExt cx="27" cy="73"/>
            </a:xfrm>
          </p:grpSpPr>
          <p:sp>
            <p:nvSpPr>
              <p:cNvPr id="7745" name="Rectangle 577"/>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46" name="Rectangle 578"/>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54" name="Group 588"/>
          <p:cNvGrpSpPr>
            <a:grpSpLocks/>
          </p:cNvGrpSpPr>
          <p:nvPr/>
        </p:nvGrpSpPr>
        <p:grpSpPr bwMode="auto">
          <a:xfrm>
            <a:off x="3989388" y="2039938"/>
            <a:ext cx="533400" cy="1050925"/>
            <a:chOff x="2513" y="1285"/>
            <a:chExt cx="336" cy="662"/>
          </a:xfrm>
        </p:grpSpPr>
        <p:grpSp>
          <p:nvGrpSpPr>
            <p:cNvPr id="45857" name="Group 584"/>
            <p:cNvGrpSpPr>
              <a:grpSpLocks/>
            </p:cNvGrpSpPr>
            <p:nvPr/>
          </p:nvGrpSpPr>
          <p:grpSpPr bwMode="auto">
            <a:xfrm>
              <a:off x="2513" y="1496"/>
              <a:ext cx="336" cy="451"/>
              <a:chOff x="2513" y="1496"/>
              <a:chExt cx="336" cy="451"/>
            </a:xfrm>
          </p:grpSpPr>
          <p:sp>
            <p:nvSpPr>
              <p:cNvPr id="7749" name="Freeform 58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0" name="Freeform 58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1" name="Freeform 58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62" name="Group 587"/>
            <p:cNvGrpSpPr>
              <a:grpSpLocks/>
            </p:cNvGrpSpPr>
            <p:nvPr/>
          </p:nvGrpSpPr>
          <p:grpSpPr bwMode="auto">
            <a:xfrm>
              <a:off x="2519" y="1285"/>
              <a:ext cx="319" cy="419"/>
              <a:chOff x="2519" y="1285"/>
              <a:chExt cx="319" cy="419"/>
            </a:xfrm>
          </p:grpSpPr>
          <p:sp>
            <p:nvSpPr>
              <p:cNvPr id="7753" name="Freeform 58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4" name="Freeform 58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68" name="Group 600"/>
          <p:cNvGrpSpPr>
            <a:grpSpLocks/>
          </p:cNvGrpSpPr>
          <p:nvPr/>
        </p:nvGrpSpPr>
        <p:grpSpPr bwMode="auto">
          <a:xfrm>
            <a:off x="3495675" y="3011488"/>
            <a:ext cx="1563687" cy="1443038"/>
            <a:chOff x="2202" y="1897"/>
            <a:chExt cx="985" cy="909"/>
          </a:xfrm>
        </p:grpSpPr>
        <p:grpSp>
          <p:nvGrpSpPr>
            <p:cNvPr id="45870" name="Group 592"/>
            <p:cNvGrpSpPr>
              <a:grpSpLocks/>
            </p:cNvGrpSpPr>
            <p:nvPr/>
          </p:nvGrpSpPr>
          <p:grpSpPr bwMode="auto">
            <a:xfrm>
              <a:off x="2325" y="1897"/>
              <a:ext cx="711" cy="909"/>
              <a:chOff x="2325" y="1897"/>
              <a:chExt cx="711" cy="909"/>
            </a:xfrm>
          </p:grpSpPr>
          <p:sp>
            <p:nvSpPr>
              <p:cNvPr id="7757" name="Freeform 589"/>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8" name="Freeform 590"/>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59" name="Freeform 591"/>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75" name="Group 595"/>
            <p:cNvGrpSpPr>
              <a:grpSpLocks/>
            </p:cNvGrpSpPr>
            <p:nvPr/>
          </p:nvGrpSpPr>
          <p:grpSpPr bwMode="auto">
            <a:xfrm>
              <a:off x="2202" y="1963"/>
              <a:ext cx="217" cy="607"/>
              <a:chOff x="2202" y="1963"/>
              <a:chExt cx="217" cy="607"/>
            </a:xfrm>
          </p:grpSpPr>
          <p:sp>
            <p:nvSpPr>
              <p:cNvPr id="7761" name="Freeform 593"/>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2" name="Freeform 594"/>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77" name="Group 599"/>
            <p:cNvGrpSpPr>
              <a:grpSpLocks/>
            </p:cNvGrpSpPr>
            <p:nvPr/>
          </p:nvGrpSpPr>
          <p:grpSpPr bwMode="auto">
            <a:xfrm>
              <a:off x="2962" y="1942"/>
              <a:ext cx="225" cy="633"/>
              <a:chOff x="2962" y="1942"/>
              <a:chExt cx="225" cy="633"/>
            </a:xfrm>
          </p:grpSpPr>
          <p:sp>
            <p:nvSpPr>
              <p:cNvPr id="7764" name="Freeform 596"/>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5" name="Freeform 597"/>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66" name="Freeform 598"/>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882" name="Group 604"/>
          <p:cNvGrpSpPr>
            <a:grpSpLocks/>
          </p:cNvGrpSpPr>
          <p:nvPr/>
        </p:nvGrpSpPr>
        <p:grpSpPr bwMode="auto">
          <a:xfrm>
            <a:off x="3989388" y="2374901"/>
            <a:ext cx="533400" cy="715963"/>
            <a:chOff x="2513" y="1496"/>
            <a:chExt cx="336" cy="451"/>
          </a:xfrm>
        </p:grpSpPr>
        <p:sp>
          <p:nvSpPr>
            <p:cNvPr id="7769" name="Freeform 601"/>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0" name="Freeform 602"/>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1" name="Freeform 603"/>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84" name="Group 607"/>
          <p:cNvGrpSpPr>
            <a:grpSpLocks/>
          </p:cNvGrpSpPr>
          <p:nvPr/>
        </p:nvGrpSpPr>
        <p:grpSpPr bwMode="auto">
          <a:xfrm>
            <a:off x="3998913" y="2039938"/>
            <a:ext cx="506412" cy="665163"/>
            <a:chOff x="2519" y="1285"/>
            <a:chExt cx="319" cy="419"/>
          </a:xfrm>
        </p:grpSpPr>
        <p:sp>
          <p:nvSpPr>
            <p:cNvPr id="7773" name="Freeform 605"/>
            <p:cNvSpPr>
              <a:spLocks/>
            </p:cNvSpPr>
            <p:nvPr/>
          </p:nvSpPr>
          <p:spPr bwMode="auto">
            <a:xfrm>
              <a:off x="2519" y="1285"/>
              <a:ext cx="319" cy="419"/>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4" name="Freeform 606"/>
            <p:cNvSpPr>
              <a:spLocks/>
            </p:cNvSpPr>
            <p:nvPr/>
          </p:nvSpPr>
          <p:spPr bwMode="auto">
            <a:xfrm>
              <a:off x="2571" y="1361"/>
              <a:ext cx="43" cy="69"/>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85" name="Group 611"/>
          <p:cNvGrpSpPr>
            <a:grpSpLocks/>
          </p:cNvGrpSpPr>
          <p:nvPr/>
        </p:nvGrpSpPr>
        <p:grpSpPr bwMode="auto">
          <a:xfrm>
            <a:off x="3989388" y="2374901"/>
            <a:ext cx="533400" cy="715963"/>
            <a:chOff x="2513" y="1496"/>
            <a:chExt cx="336" cy="451"/>
          </a:xfrm>
        </p:grpSpPr>
        <p:sp>
          <p:nvSpPr>
            <p:cNvPr id="7776" name="Freeform 608"/>
            <p:cNvSpPr>
              <a:spLocks/>
            </p:cNvSpPr>
            <p:nvPr/>
          </p:nvSpPr>
          <p:spPr bwMode="auto">
            <a:xfrm>
              <a:off x="2521" y="1504"/>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B66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7" name="Freeform 609"/>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78" name="Freeform 610"/>
            <p:cNvSpPr>
              <a:spLocks/>
            </p:cNvSpPr>
            <p:nvPr/>
          </p:nvSpPr>
          <p:spPr bwMode="auto">
            <a:xfrm>
              <a:off x="2513" y="1496"/>
              <a:ext cx="328" cy="443"/>
            </a:xfrm>
            <a:custGeom>
              <a:avLst/>
              <a:gdLst/>
              <a:ahLst/>
              <a:cxnLst>
                <a:cxn ang="0">
                  <a:pos x="117" y="442"/>
                </a:cxn>
                <a:cxn ang="0">
                  <a:pos x="131" y="443"/>
                </a:cxn>
                <a:cxn ang="0">
                  <a:pos x="145" y="443"/>
                </a:cxn>
                <a:cxn ang="0">
                  <a:pos x="159" y="443"/>
                </a:cxn>
                <a:cxn ang="0">
                  <a:pos x="172" y="443"/>
                </a:cxn>
                <a:cxn ang="0">
                  <a:pos x="186" y="442"/>
                </a:cxn>
                <a:cxn ang="0">
                  <a:pos x="200" y="441"/>
                </a:cxn>
                <a:cxn ang="0">
                  <a:pos x="214" y="439"/>
                </a:cxn>
                <a:cxn ang="0">
                  <a:pos x="228" y="437"/>
                </a:cxn>
                <a:cxn ang="0">
                  <a:pos x="241" y="435"/>
                </a:cxn>
                <a:cxn ang="0">
                  <a:pos x="255" y="432"/>
                </a:cxn>
                <a:cxn ang="0">
                  <a:pos x="268" y="430"/>
                </a:cxn>
                <a:cxn ang="0">
                  <a:pos x="282" y="426"/>
                </a:cxn>
                <a:cxn ang="0">
                  <a:pos x="279" y="420"/>
                </a:cxn>
                <a:cxn ang="0">
                  <a:pos x="276" y="413"/>
                </a:cxn>
                <a:cxn ang="0">
                  <a:pos x="274" y="407"/>
                </a:cxn>
                <a:cxn ang="0">
                  <a:pos x="272" y="399"/>
                </a:cxn>
                <a:cxn ang="0">
                  <a:pos x="271" y="393"/>
                </a:cxn>
                <a:cxn ang="0">
                  <a:pos x="268" y="385"/>
                </a:cxn>
                <a:cxn ang="0">
                  <a:pos x="267" y="377"/>
                </a:cxn>
                <a:cxn ang="0">
                  <a:pos x="265" y="370"/>
                </a:cxn>
                <a:cxn ang="0">
                  <a:pos x="263" y="361"/>
                </a:cxn>
                <a:cxn ang="0">
                  <a:pos x="261" y="352"/>
                </a:cxn>
                <a:cxn ang="0">
                  <a:pos x="259" y="342"/>
                </a:cxn>
                <a:cxn ang="0">
                  <a:pos x="256" y="332"/>
                </a:cxn>
                <a:cxn ang="0">
                  <a:pos x="253" y="322"/>
                </a:cxn>
                <a:cxn ang="0">
                  <a:pos x="250" y="310"/>
                </a:cxn>
                <a:cxn ang="0">
                  <a:pos x="246" y="298"/>
                </a:cxn>
                <a:cxn ang="0">
                  <a:pos x="241" y="285"/>
                </a:cxn>
                <a:cxn ang="0">
                  <a:pos x="262" y="255"/>
                </a:cxn>
                <a:cxn ang="0">
                  <a:pos x="282" y="218"/>
                </a:cxn>
                <a:cxn ang="0">
                  <a:pos x="297" y="183"/>
                </a:cxn>
                <a:cxn ang="0">
                  <a:pos x="300" y="153"/>
                </a:cxn>
                <a:cxn ang="0">
                  <a:pos x="312" y="159"/>
                </a:cxn>
                <a:cxn ang="0">
                  <a:pos x="321" y="138"/>
                </a:cxn>
                <a:cxn ang="0">
                  <a:pos x="327" y="98"/>
                </a:cxn>
                <a:cxn ang="0">
                  <a:pos x="328" y="59"/>
                </a:cxn>
                <a:cxn ang="0">
                  <a:pos x="324" y="29"/>
                </a:cxn>
                <a:cxn ang="0">
                  <a:pos x="324" y="3"/>
                </a:cxn>
                <a:cxn ang="0">
                  <a:pos x="301" y="0"/>
                </a:cxn>
                <a:cxn ang="0">
                  <a:pos x="13" y="6"/>
                </a:cxn>
                <a:cxn ang="0">
                  <a:pos x="3" y="47"/>
                </a:cxn>
                <a:cxn ang="0">
                  <a:pos x="0" y="77"/>
                </a:cxn>
                <a:cxn ang="0">
                  <a:pos x="3" y="99"/>
                </a:cxn>
                <a:cxn ang="0">
                  <a:pos x="4" y="131"/>
                </a:cxn>
                <a:cxn ang="0">
                  <a:pos x="13" y="158"/>
                </a:cxn>
                <a:cxn ang="0">
                  <a:pos x="21" y="159"/>
                </a:cxn>
                <a:cxn ang="0">
                  <a:pos x="27" y="155"/>
                </a:cxn>
                <a:cxn ang="0">
                  <a:pos x="36" y="183"/>
                </a:cxn>
                <a:cxn ang="0">
                  <a:pos x="40" y="212"/>
                </a:cxn>
                <a:cxn ang="0">
                  <a:pos x="58" y="243"/>
                </a:cxn>
                <a:cxn ang="0">
                  <a:pos x="87" y="287"/>
                </a:cxn>
                <a:cxn ang="0">
                  <a:pos x="63" y="434"/>
                </a:cxn>
                <a:cxn ang="0">
                  <a:pos x="77" y="437"/>
                </a:cxn>
                <a:cxn ang="0">
                  <a:pos x="90" y="439"/>
                </a:cxn>
                <a:cxn ang="0">
                  <a:pos x="103" y="441"/>
                </a:cxn>
                <a:cxn ang="0">
                  <a:pos x="117" y="442"/>
                </a:cxn>
              </a:cxnLst>
              <a:rect l="0" t="0" r="r" b="b"/>
              <a:pathLst>
                <a:path w="328" h="443">
                  <a:moveTo>
                    <a:pt x="117" y="442"/>
                  </a:moveTo>
                  <a:lnTo>
                    <a:pt x="131" y="443"/>
                  </a:lnTo>
                  <a:lnTo>
                    <a:pt x="145" y="443"/>
                  </a:lnTo>
                  <a:lnTo>
                    <a:pt x="159" y="443"/>
                  </a:lnTo>
                  <a:lnTo>
                    <a:pt x="172" y="443"/>
                  </a:lnTo>
                  <a:lnTo>
                    <a:pt x="186" y="442"/>
                  </a:lnTo>
                  <a:lnTo>
                    <a:pt x="200" y="441"/>
                  </a:lnTo>
                  <a:lnTo>
                    <a:pt x="214" y="439"/>
                  </a:lnTo>
                  <a:lnTo>
                    <a:pt x="228" y="437"/>
                  </a:lnTo>
                  <a:lnTo>
                    <a:pt x="241" y="435"/>
                  </a:lnTo>
                  <a:lnTo>
                    <a:pt x="255" y="432"/>
                  </a:lnTo>
                  <a:lnTo>
                    <a:pt x="268" y="430"/>
                  </a:lnTo>
                  <a:lnTo>
                    <a:pt x="282" y="426"/>
                  </a:lnTo>
                  <a:lnTo>
                    <a:pt x="279" y="420"/>
                  </a:lnTo>
                  <a:lnTo>
                    <a:pt x="276" y="413"/>
                  </a:lnTo>
                  <a:lnTo>
                    <a:pt x="274" y="407"/>
                  </a:lnTo>
                  <a:lnTo>
                    <a:pt x="272" y="399"/>
                  </a:lnTo>
                  <a:lnTo>
                    <a:pt x="271" y="393"/>
                  </a:lnTo>
                  <a:lnTo>
                    <a:pt x="268" y="385"/>
                  </a:lnTo>
                  <a:lnTo>
                    <a:pt x="267" y="377"/>
                  </a:lnTo>
                  <a:lnTo>
                    <a:pt x="265" y="370"/>
                  </a:lnTo>
                  <a:lnTo>
                    <a:pt x="263" y="361"/>
                  </a:lnTo>
                  <a:lnTo>
                    <a:pt x="261" y="352"/>
                  </a:lnTo>
                  <a:lnTo>
                    <a:pt x="259" y="342"/>
                  </a:lnTo>
                  <a:lnTo>
                    <a:pt x="256" y="332"/>
                  </a:lnTo>
                  <a:lnTo>
                    <a:pt x="253" y="322"/>
                  </a:lnTo>
                  <a:lnTo>
                    <a:pt x="250" y="310"/>
                  </a:lnTo>
                  <a:lnTo>
                    <a:pt x="246" y="298"/>
                  </a:lnTo>
                  <a:lnTo>
                    <a:pt x="241" y="285"/>
                  </a:lnTo>
                  <a:lnTo>
                    <a:pt x="262" y="255"/>
                  </a:lnTo>
                  <a:lnTo>
                    <a:pt x="282" y="218"/>
                  </a:lnTo>
                  <a:lnTo>
                    <a:pt x="297" y="183"/>
                  </a:lnTo>
                  <a:lnTo>
                    <a:pt x="300" y="153"/>
                  </a:lnTo>
                  <a:lnTo>
                    <a:pt x="312" y="159"/>
                  </a:lnTo>
                  <a:lnTo>
                    <a:pt x="321" y="138"/>
                  </a:lnTo>
                  <a:lnTo>
                    <a:pt x="327" y="98"/>
                  </a:lnTo>
                  <a:lnTo>
                    <a:pt x="328" y="59"/>
                  </a:lnTo>
                  <a:lnTo>
                    <a:pt x="324" y="29"/>
                  </a:lnTo>
                  <a:lnTo>
                    <a:pt x="324" y="3"/>
                  </a:lnTo>
                  <a:lnTo>
                    <a:pt x="301" y="0"/>
                  </a:lnTo>
                  <a:lnTo>
                    <a:pt x="13" y="6"/>
                  </a:lnTo>
                  <a:lnTo>
                    <a:pt x="3" y="47"/>
                  </a:lnTo>
                  <a:lnTo>
                    <a:pt x="0" y="77"/>
                  </a:lnTo>
                  <a:lnTo>
                    <a:pt x="3" y="99"/>
                  </a:lnTo>
                  <a:lnTo>
                    <a:pt x="4" y="131"/>
                  </a:lnTo>
                  <a:lnTo>
                    <a:pt x="13" y="158"/>
                  </a:lnTo>
                  <a:lnTo>
                    <a:pt x="21" y="159"/>
                  </a:lnTo>
                  <a:lnTo>
                    <a:pt x="27" y="155"/>
                  </a:lnTo>
                  <a:lnTo>
                    <a:pt x="36" y="183"/>
                  </a:lnTo>
                  <a:lnTo>
                    <a:pt x="40" y="212"/>
                  </a:lnTo>
                  <a:lnTo>
                    <a:pt x="58" y="243"/>
                  </a:lnTo>
                  <a:lnTo>
                    <a:pt x="87" y="287"/>
                  </a:lnTo>
                  <a:lnTo>
                    <a:pt x="63" y="434"/>
                  </a:lnTo>
                  <a:lnTo>
                    <a:pt x="77" y="437"/>
                  </a:lnTo>
                  <a:lnTo>
                    <a:pt x="90" y="439"/>
                  </a:lnTo>
                  <a:lnTo>
                    <a:pt x="103" y="441"/>
                  </a:lnTo>
                  <a:lnTo>
                    <a:pt x="117" y="442"/>
                  </a:lnTo>
                  <a:close/>
                </a:path>
              </a:pathLst>
            </a:custGeom>
            <a:noFill/>
            <a:ln w="2" cap="rnd">
              <a:solidFill>
                <a:srgbClr val="FFB66D"/>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780" name="Freeform 612"/>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1" name="Freeform 613"/>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2" name="Freeform 614"/>
          <p:cNvSpPr>
            <a:spLocks/>
          </p:cNvSpPr>
          <p:nvPr/>
        </p:nvSpPr>
        <p:spPr bwMode="auto">
          <a:xfrm>
            <a:off x="3998913" y="2039938"/>
            <a:ext cx="506412" cy="665163"/>
          </a:xfrm>
          <a:custGeom>
            <a:avLst/>
            <a:gdLst/>
            <a:ahLst/>
            <a:cxnLst>
              <a:cxn ang="0">
                <a:pos x="56" y="72"/>
              </a:cxn>
              <a:cxn ang="0">
                <a:pos x="44" y="85"/>
              </a:cxn>
              <a:cxn ang="0">
                <a:pos x="32" y="97"/>
              </a:cxn>
              <a:cxn ang="0">
                <a:pos x="21" y="110"/>
              </a:cxn>
              <a:cxn ang="0">
                <a:pos x="12" y="124"/>
              </a:cxn>
              <a:cxn ang="0">
                <a:pos x="7" y="139"/>
              </a:cxn>
              <a:cxn ang="0">
                <a:pos x="6" y="154"/>
              </a:cxn>
              <a:cxn ang="0">
                <a:pos x="5" y="169"/>
              </a:cxn>
              <a:cxn ang="0">
                <a:pos x="4" y="185"/>
              </a:cxn>
              <a:cxn ang="0">
                <a:pos x="2" y="200"/>
              </a:cxn>
              <a:cxn ang="0">
                <a:pos x="0" y="216"/>
              </a:cxn>
              <a:cxn ang="0">
                <a:pos x="12" y="251"/>
              </a:cxn>
              <a:cxn ang="0">
                <a:pos x="24" y="286"/>
              </a:cxn>
              <a:cxn ang="0">
                <a:pos x="36" y="322"/>
              </a:cxn>
              <a:cxn ang="0">
                <a:pos x="48" y="358"/>
              </a:cxn>
              <a:cxn ang="0">
                <a:pos x="60" y="394"/>
              </a:cxn>
              <a:cxn ang="0">
                <a:pos x="88" y="411"/>
              </a:cxn>
              <a:cxn ang="0">
                <a:pos x="125" y="417"/>
              </a:cxn>
              <a:cxn ang="0">
                <a:pos x="162" y="419"/>
              </a:cxn>
              <a:cxn ang="0">
                <a:pos x="200" y="417"/>
              </a:cxn>
              <a:cxn ang="0">
                <a:pos x="238" y="411"/>
              </a:cxn>
              <a:cxn ang="0">
                <a:pos x="267" y="393"/>
              </a:cxn>
              <a:cxn ang="0">
                <a:pos x="278" y="355"/>
              </a:cxn>
              <a:cxn ang="0">
                <a:pos x="288" y="317"/>
              </a:cxn>
              <a:cxn ang="0">
                <a:pos x="299" y="279"/>
              </a:cxn>
              <a:cxn ang="0">
                <a:pos x="309" y="242"/>
              </a:cxn>
              <a:cxn ang="0">
                <a:pos x="319" y="204"/>
              </a:cxn>
              <a:cxn ang="0">
                <a:pos x="318" y="182"/>
              </a:cxn>
              <a:cxn ang="0">
                <a:pos x="318" y="159"/>
              </a:cxn>
              <a:cxn ang="0">
                <a:pos x="318" y="137"/>
              </a:cxn>
              <a:cxn ang="0">
                <a:pos x="315" y="115"/>
              </a:cxn>
              <a:cxn ang="0">
                <a:pos x="306" y="93"/>
              </a:cxn>
              <a:cxn ang="0">
                <a:pos x="291" y="70"/>
              </a:cxn>
              <a:cxn ang="0">
                <a:pos x="275" y="48"/>
              </a:cxn>
              <a:cxn ang="0">
                <a:pos x="257" y="29"/>
              </a:cxn>
              <a:cxn ang="0">
                <a:pos x="234" y="14"/>
              </a:cxn>
              <a:cxn ang="0">
                <a:pos x="202" y="4"/>
              </a:cxn>
              <a:cxn ang="0">
                <a:pos x="167" y="2"/>
              </a:cxn>
              <a:cxn ang="0">
                <a:pos x="144" y="9"/>
              </a:cxn>
              <a:cxn ang="0">
                <a:pos x="124" y="18"/>
              </a:cxn>
              <a:cxn ang="0">
                <a:pos x="105" y="30"/>
              </a:cxn>
              <a:cxn ang="0">
                <a:pos x="85" y="45"/>
              </a:cxn>
              <a:cxn ang="0">
                <a:pos x="63" y="63"/>
              </a:cxn>
            </a:cxnLst>
            <a:rect l="0" t="0" r="r" b="b"/>
            <a:pathLst>
              <a:path w="319" h="419">
                <a:moveTo>
                  <a:pt x="63" y="63"/>
                </a:moveTo>
                <a:lnTo>
                  <a:pt x="60" y="68"/>
                </a:lnTo>
                <a:lnTo>
                  <a:pt x="56" y="72"/>
                </a:lnTo>
                <a:lnTo>
                  <a:pt x="52" y="76"/>
                </a:lnTo>
                <a:lnTo>
                  <a:pt x="48" y="81"/>
                </a:lnTo>
                <a:lnTo>
                  <a:pt x="44" y="85"/>
                </a:lnTo>
                <a:lnTo>
                  <a:pt x="41" y="89"/>
                </a:lnTo>
                <a:lnTo>
                  <a:pt x="36" y="93"/>
                </a:lnTo>
                <a:lnTo>
                  <a:pt x="32" y="97"/>
                </a:lnTo>
                <a:lnTo>
                  <a:pt x="29" y="102"/>
                </a:lnTo>
                <a:lnTo>
                  <a:pt x="25" y="106"/>
                </a:lnTo>
                <a:lnTo>
                  <a:pt x="21" y="110"/>
                </a:lnTo>
                <a:lnTo>
                  <a:pt x="18" y="115"/>
                </a:lnTo>
                <a:lnTo>
                  <a:pt x="15" y="119"/>
                </a:lnTo>
                <a:lnTo>
                  <a:pt x="12" y="124"/>
                </a:lnTo>
                <a:lnTo>
                  <a:pt x="10" y="129"/>
                </a:lnTo>
                <a:lnTo>
                  <a:pt x="8" y="134"/>
                </a:lnTo>
                <a:lnTo>
                  <a:pt x="7" y="139"/>
                </a:lnTo>
                <a:lnTo>
                  <a:pt x="7" y="144"/>
                </a:lnTo>
                <a:lnTo>
                  <a:pt x="6" y="149"/>
                </a:lnTo>
                <a:lnTo>
                  <a:pt x="6" y="154"/>
                </a:lnTo>
                <a:lnTo>
                  <a:pt x="6" y="159"/>
                </a:lnTo>
                <a:lnTo>
                  <a:pt x="5" y="164"/>
                </a:lnTo>
                <a:lnTo>
                  <a:pt x="5" y="169"/>
                </a:lnTo>
                <a:lnTo>
                  <a:pt x="4" y="175"/>
                </a:lnTo>
                <a:lnTo>
                  <a:pt x="4" y="180"/>
                </a:lnTo>
                <a:lnTo>
                  <a:pt x="4" y="185"/>
                </a:lnTo>
                <a:lnTo>
                  <a:pt x="3" y="190"/>
                </a:lnTo>
                <a:lnTo>
                  <a:pt x="2" y="195"/>
                </a:lnTo>
                <a:lnTo>
                  <a:pt x="2" y="200"/>
                </a:lnTo>
                <a:lnTo>
                  <a:pt x="1" y="205"/>
                </a:lnTo>
                <a:lnTo>
                  <a:pt x="1" y="210"/>
                </a:lnTo>
                <a:lnTo>
                  <a:pt x="0" y="216"/>
                </a:lnTo>
                <a:lnTo>
                  <a:pt x="4" y="227"/>
                </a:lnTo>
                <a:lnTo>
                  <a:pt x="9" y="239"/>
                </a:lnTo>
                <a:lnTo>
                  <a:pt x="12" y="251"/>
                </a:lnTo>
                <a:lnTo>
                  <a:pt x="17" y="263"/>
                </a:lnTo>
                <a:lnTo>
                  <a:pt x="20" y="275"/>
                </a:lnTo>
                <a:lnTo>
                  <a:pt x="24" y="286"/>
                </a:lnTo>
                <a:lnTo>
                  <a:pt x="28" y="298"/>
                </a:lnTo>
                <a:lnTo>
                  <a:pt x="32" y="310"/>
                </a:lnTo>
                <a:lnTo>
                  <a:pt x="36" y="322"/>
                </a:lnTo>
                <a:lnTo>
                  <a:pt x="40" y="334"/>
                </a:lnTo>
                <a:lnTo>
                  <a:pt x="44" y="346"/>
                </a:lnTo>
                <a:lnTo>
                  <a:pt x="48" y="358"/>
                </a:lnTo>
                <a:lnTo>
                  <a:pt x="52" y="370"/>
                </a:lnTo>
                <a:lnTo>
                  <a:pt x="56" y="381"/>
                </a:lnTo>
                <a:lnTo>
                  <a:pt x="60" y="394"/>
                </a:lnTo>
                <a:lnTo>
                  <a:pt x="64" y="405"/>
                </a:lnTo>
                <a:lnTo>
                  <a:pt x="76" y="409"/>
                </a:lnTo>
                <a:lnTo>
                  <a:pt x="88" y="411"/>
                </a:lnTo>
                <a:lnTo>
                  <a:pt x="101" y="414"/>
                </a:lnTo>
                <a:lnTo>
                  <a:pt x="113" y="416"/>
                </a:lnTo>
                <a:lnTo>
                  <a:pt x="125" y="417"/>
                </a:lnTo>
                <a:lnTo>
                  <a:pt x="138" y="418"/>
                </a:lnTo>
                <a:lnTo>
                  <a:pt x="150" y="419"/>
                </a:lnTo>
                <a:lnTo>
                  <a:pt x="162" y="419"/>
                </a:lnTo>
                <a:lnTo>
                  <a:pt x="175" y="419"/>
                </a:lnTo>
                <a:lnTo>
                  <a:pt x="187" y="418"/>
                </a:lnTo>
                <a:lnTo>
                  <a:pt x="200" y="417"/>
                </a:lnTo>
                <a:lnTo>
                  <a:pt x="212" y="416"/>
                </a:lnTo>
                <a:lnTo>
                  <a:pt x="225" y="414"/>
                </a:lnTo>
                <a:lnTo>
                  <a:pt x="238" y="411"/>
                </a:lnTo>
                <a:lnTo>
                  <a:pt x="251" y="409"/>
                </a:lnTo>
                <a:lnTo>
                  <a:pt x="264" y="405"/>
                </a:lnTo>
                <a:lnTo>
                  <a:pt x="267" y="393"/>
                </a:lnTo>
                <a:lnTo>
                  <a:pt x="271" y="380"/>
                </a:lnTo>
                <a:lnTo>
                  <a:pt x="274" y="368"/>
                </a:lnTo>
                <a:lnTo>
                  <a:pt x="278" y="355"/>
                </a:lnTo>
                <a:lnTo>
                  <a:pt x="281" y="342"/>
                </a:lnTo>
                <a:lnTo>
                  <a:pt x="285" y="330"/>
                </a:lnTo>
                <a:lnTo>
                  <a:pt x="288" y="317"/>
                </a:lnTo>
                <a:lnTo>
                  <a:pt x="292" y="304"/>
                </a:lnTo>
                <a:lnTo>
                  <a:pt x="295" y="292"/>
                </a:lnTo>
                <a:lnTo>
                  <a:pt x="299" y="279"/>
                </a:lnTo>
                <a:lnTo>
                  <a:pt x="302" y="267"/>
                </a:lnTo>
                <a:lnTo>
                  <a:pt x="306" y="254"/>
                </a:lnTo>
                <a:lnTo>
                  <a:pt x="309" y="242"/>
                </a:lnTo>
                <a:lnTo>
                  <a:pt x="313" y="229"/>
                </a:lnTo>
                <a:lnTo>
                  <a:pt x="316" y="217"/>
                </a:lnTo>
                <a:lnTo>
                  <a:pt x="319" y="204"/>
                </a:lnTo>
                <a:lnTo>
                  <a:pt x="319" y="197"/>
                </a:lnTo>
                <a:lnTo>
                  <a:pt x="318" y="189"/>
                </a:lnTo>
                <a:lnTo>
                  <a:pt x="318" y="182"/>
                </a:lnTo>
                <a:lnTo>
                  <a:pt x="318" y="174"/>
                </a:lnTo>
                <a:lnTo>
                  <a:pt x="318" y="167"/>
                </a:lnTo>
                <a:lnTo>
                  <a:pt x="318" y="159"/>
                </a:lnTo>
                <a:lnTo>
                  <a:pt x="319" y="152"/>
                </a:lnTo>
                <a:lnTo>
                  <a:pt x="319" y="144"/>
                </a:lnTo>
                <a:lnTo>
                  <a:pt x="318" y="137"/>
                </a:lnTo>
                <a:lnTo>
                  <a:pt x="317" y="130"/>
                </a:lnTo>
                <a:lnTo>
                  <a:pt x="317" y="122"/>
                </a:lnTo>
                <a:lnTo>
                  <a:pt x="315" y="115"/>
                </a:lnTo>
                <a:lnTo>
                  <a:pt x="313" y="107"/>
                </a:lnTo>
                <a:lnTo>
                  <a:pt x="310" y="100"/>
                </a:lnTo>
                <a:lnTo>
                  <a:pt x="306" y="93"/>
                </a:lnTo>
                <a:lnTo>
                  <a:pt x="301" y="85"/>
                </a:lnTo>
                <a:lnTo>
                  <a:pt x="296" y="77"/>
                </a:lnTo>
                <a:lnTo>
                  <a:pt x="291" y="70"/>
                </a:lnTo>
                <a:lnTo>
                  <a:pt x="286" y="62"/>
                </a:lnTo>
                <a:lnTo>
                  <a:pt x="281" y="54"/>
                </a:lnTo>
                <a:lnTo>
                  <a:pt x="275" y="48"/>
                </a:lnTo>
                <a:lnTo>
                  <a:pt x="270" y="41"/>
                </a:lnTo>
                <a:lnTo>
                  <a:pt x="264" y="35"/>
                </a:lnTo>
                <a:lnTo>
                  <a:pt x="257" y="29"/>
                </a:lnTo>
                <a:lnTo>
                  <a:pt x="250" y="24"/>
                </a:lnTo>
                <a:lnTo>
                  <a:pt x="242" y="18"/>
                </a:lnTo>
                <a:lnTo>
                  <a:pt x="234" y="14"/>
                </a:lnTo>
                <a:lnTo>
                  <a:pt x="224" y="10"/>
                </a:lnTo>
                <a:lnTo>
                  <a:pt x="214" y="6"/>
                </a:lnTo>
                <a:lnTo>
                  <a:pt x="202" y="4"/>
                </a:lnTo>
                <a:lnTo>
                  <a:pt x="189" y="2"/>
                </a:lnTo>
                <a:lnTo>
                  <a:pt x="175" y="0"/>
                </a:lnTo>
                <a:lnTo>
                  <a:pt x="167" y="2"/>
                </a:lnTo>
                <a:lnTo>
                  <a:pt x="159" y="4"/>
                </a:lnTo>
                <a:lnTo>
                  <a:pt x="151" y="6"/>
                </a:lnTo>
                <a:lnTo>
                  <a:pt x="144" y="9"/>
                </a:lnTo>
                <a:lnTo>
                  <a:pt x="137" y="12"/>
                </a:lnTo>
                <a:lnTo>
                  <a:pt x="130" y="15"/>
                </a:lnTo>
                <a:lnTo>
                  <a:pt x="124" y="18"/>
                </a:lnTo>
                <a:lnTo>
                  <a:pt x="117" y="22"/>
                </a:lnTo>
                <a:lnTo>
                  <a:pt x="111" y="26"/>
                </a:lnTo>
                <a:lnTo>
                  <a:pt x="105" y="30"/>
                </a:lnTo>
                <a:lnTo>
                  <a:pt x="98" y="35"/>
                </a:lnTo>
                <a:lnTo>
                  <a:pt x="91" y="39"/>
                </a:lnTo>
                <a:lnTo>
                  <a:pt x="85" y="45"/>
                </a:lnTo>
                <a:lnTo>
                  <a:pt x="78" y="51"/>
                </a:lnTo>
                <a:lnTo>
                  <a:pt x="70" y="57"/>
                </a:lnTo>
                <a:lnTo>
                  <a:pt x="63" y="63"/>
                </a:lnTo>
                <a:close/>
              </a:path>
            </a:pathLst>
          </a:custGeom>
          <a:solidFill>
            <a:srgbClr val="19191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3" name="Freeform 615"/>
          <p:cNvSpPr>
            <a:spLocks/>
          </p:cNvSpPr>
          <p:nvPr/>
        </p:nvSpPr>
        <p:spPr bwMode="auto">
          <a:xfrm>
            <a:off x="4081463" y="2160588"/>
            <a:ext cx="68262" cy="109538"/>
          </a:xfrm>
          <a:custGeom>
            <a:avLst/>
            <a:gdLst/>
            <a:ahLst/>
            <a:cxnLst>
              <a:cxn ang="0">
                <a:pos x="42" y="68"/>
              </a:cxn>
              <a:cxn ang="0">
                <a:pos x="43" y="67"/>
              </a:cxn>
              <a:cxn ang="0">
                <a:pos x="4" y="0"/>
              </a:cxn>
              <a:cxn ang="0">
                <a:pos x="0" y="2"/>
              </a:cxn>
              <a:cxn ang="0">
                <a:pos x="40" y="69"/>
              </a:cxn>
              <a:cxn ang="0">
                <a:pos x="42" y="68"/>
              </a:cxn>
            </a:cxnLst>
            <a:rect l="0" t="0" r="r" b="b"/>
            <a:pathLst>
              <a:path w="43" h="69">
                <a:moveTo>
                  <a:pt x="42" y="68"/>
                </a:moveTo>
                <a:lnTo>
                  <a:pt x="43" y="67"/>
                </a:lnTo>
                <a:lnTo>
                  <a:pt x="4" y="0"/>
                </a:lnTo>
                <a:lnTo>
                  <a:pt x="0" y="2"/>
                </a:lnTo>
                <a:lnTo>
                  <a:pt x="40" y="69"/>
                </a:lnTo>
                <a:lnTo>
                  <a:pt x="42" y="68"/>
                </a:lnTo>
                <a:close/>
              </a:path>
            </a:pathLst>
          </a:custGeom>
          <a:solidFill>
            <a:srgbClr val="FFCC99"/>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890" name="Group 619"/>
          <p:cNvGrpSpPr>
            <a:grpSpLocks/>
          </p:cNvGrpSpPr>
          <p:nvPr/>
        </p:nvGrpSpPr>
        <p:grpSpPr bwMode="auto">
          <a:xfrm>
            <a:off x="3690938" y="3011488"/>
            <a:ext cx="1128712" cy="1443038"/>
            <a:chOff x="2325" y="1897"/>
            <a:chExt cx="711" cy="909"/>
          </a:xfrm>
        </p:grpSpPr>
        <p:sp>
          <p:nvSpPr>
            <p:cNvPr id="7784" name="Freeform 616"/>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5" name="Freeform 617"/>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6" name="Freeform 61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2" name="Group 622"/>
          <p:cNvGrpSpPr>
            <a:grpSpLocks/>
          </p:cNvGrpSpPr>
          <p:nvPr/>
        </p:nvGrpSpPr>
        <p:grpSpPr bwMode="auto">
          <a:xfrm>
            <a:off x="3495675" y="3116263"/>
            <a:ext cx="344487" cy="963613"/>
            <a:chOff x="2202" y="1963"/>
            <a:chExt cx="217" cy="607"/>
          </a:xfrm>
        </p:grpSpPr>
        <p:sp>
          <p:nvSpPr>
            <p:cNvPr id="7788" name="Freeform 620"/>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89" name="Freeform 62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7" name="Group 626"/>
          <p:cNvGrpSpPr>
            <a:grpSpLocks/>
          </p:cNvGrpSpPr>
          <p:nvPr/>
        </p:nvGrpSpPr>
        <p:grpSpPr bwMode="auto">
          <a:xfrm>
            <a:off x="4702175" y="3082926"/>
            <a:ext cx="357187" cy="1004888"/>
            <a:chOff x="2962" y="1942"/>
            <a:chExt cx="225" cy="633"/>
          </a:xfrm>
        </p:grpSpPr>
        <p:sp>
          <p:nvSpPr>
            <p:cNvPr id="7791" name="Freeform 623"/>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2" name="Freeform 624"/>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3" name="Freeform 62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899" name="Group 630"/>
          <p:cNvGrpSpPr>
            <a:grpSpLocks/>
          </p:cNvGrpSpPr>
          <p:nvPr/>
        </p:nvGrpSpPr>
        <p:grpSpPr bwMode="auto">
          <a:xfrm>
            <a:off x="3690938" y="3011488"/>
            <a:ext cx="1128712" cy="1443038"/>
            <a:chOff x="2325" y="1897"/>
            <a:chExt cx="711" cy="909"/>
          </a:xfrm>
        </p:grpSpPr>
        <p:sp>
          <p:nvSpPr>
            <p:cNvPr id="7795" name="Freeform 627"/>
            <p:cNvSpPr>
              <a:spLocks/>
            </p:cNvSpPr>
            <p:nvPr/>
          </p:nvSpPr>
          <p:spPr bwMode="auto">
            <a:xfrm>
              <a:off x="2341" y="1913"/>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9" y="0"/>
                </a:cxn>
                <a:cxn ang="0">
                  <a:pos x="305" y="2"/>
                </a:cxn>
                <a:cxn ang="0">
                  <a:pos x="261" y="6"/>
                </a:cxn>
                <a:cxn ang="0">
                  <a:pos x="216" y="11"/>
                </a:cxn>
                <a:cxn ang="0">
                  <a:pos x="169" y="18"/>
                </a:cxn>
                <a:cxn ang="0">
                  <a:pos x="123" y="27"/>
                </a:cxn>
                <a:cxn ang="0">
                  <a:pos x="75" y="39"/>
                </a:cxn>
                <a:cxn ang="0">
                  <a:pos x="26" y="52"/>
                </a:cxn>
                <a:cxn ang="0">
                  <a:pos x="3" y="85"/>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5"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3" y="148"/>
                </a:cxn>
                <a:cxn ang="0">
                  <a:pos x="695"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9" y="0"/>
                  </a:lnTo>
                  <a:lnTo>
                    <a:pt x="327" y="1"/>
                  </a:lnTo>
                  <a:lnTo>
                    <a:pt x="305" y="2"/>
                  </a:lnTo>
                  <a:lnTo>
                    <a:pt x="283" y="4"/>
                  </a:lnTo>
                  <a:lnTo>
                    <a:pt x="261" y="6"/>
                  </a:lnTo>
                  <a:lnTo>
                    <a:pt x="238" y="8"/>
                  </a:lnTo>
                  <a:lnTo>
                    <a:pt x="216" y="11"/>
                  </a:lnTo>
                  <a:lnTo>
                    <a:pt x="193" y="14"/>
                  </a:lnTo>
                  <a:lnTo>
                    <a:pt x="169" y="18"/>
                  </a:lnTo>
                  <a:lnTo>
                    <a:pt x="146" y="22"/>
                  </a:lnTo>
                  <a:lnTo>
                    <a:pt x="123" y="27"/>
                  </a:lnTo>
                  <a:lnTo>
                    <a:pt x="99" y="32"/>
                  </a:lnTo>
                  <a:lnTo>
                    <a:pt x="75" y="39"/>
                  </a:lnTo>
                  <a:lnTo>
                    <a:pt x="50" y="45"/>
                  </a:lnTo>
                  <a:lnTo>
                    <a:pt x="26" y="52"/>
                  </a:lnTo>
                  <a:lnTo>
                    <a:pt x="0" y="60"/>
                  </a:lnTo>
                  <a:lnTo>
                    <a:pt x="3" y="85"/>
                  </a:lnTo>
                  <a:lnTo>
                    <a:pt x="6" y="111"/>
                  </a:lnTo>
                  <a:lnTo>
                    <a:pt x="9" y="138"/>
                  </a:lnTo>
                  <a:lnTo>
                    <a:pt x="13" y="164"/>
                  </a:lnTo>
                  <a:lnTo>
                    <a:pt x="16" y="190"/>
                  </a:lnTo>
                  <a:lnTo>
                    <a:pt x="20" y="216"/>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5"/>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5" y="840"/>
                  </a:lnTo>
                  <a:lnTo>
                    <a:pt x="598" y="813"/>
                  </a:lnTo>
                  <a:lnTo>
                    <a:pt x="603" y="787"/>
                  </a:lnTo>
                  <a:lnTo>
                    <a:pt x="607" y="760"/>
                  </a:lnTo>
                  <a:lnTo>
                    <a:pt x="611" y="734"/>
                  </a:lnTo>
                  <a:lnTo>
                    <a:pt x="615" y="706"/>
                  </a:lnTo>
                  <a:lnTo>
                    <a:pt x="620" y="680"/>
                  </a:lnTo>
                  <a:lnTo>
                    <a:pt x="624" y="653"/>
                  </a:lnTo>
                  <a:lnTo>
                    <a:pt x="628" y="626"/>
                  </a:lnTo>
                  <a:lnTo>
                    <a:pt x="633" y="599"/>
                  </a:lnTo>
                  <a:lnTo>
                    <a:pt x="637" y="573"/>
                  </a:lnTo>
                  <a:lnTo>
                    <a:pt x="642" y="546"/>
                  </a:lnTo>
                  <a:lnTo>
                    <a:pt x="647" y="519"/>
                  </a:lnTo>
                  <a:lnTo>
                    <a:pt x="651" y="493"/>
                  </a:lnTo>
                  <a:lnTo>
                    <a:pt x="655" y="466"/>
                  </a:lnTo>
                  <a:lnTo>
                    <a:pt x="659" y="439"/>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3" y="148"/>
                  </a:lnTo>
                  <a:lnTo>
                    <a:pt x="694" y="122"/>
                  </a:lnTo>
                  <a:lnTo>
                    <a:pt x="695" y="96"/>
                  </a:lnTo>
                  <a:lnTo>
                    <a:pt x="695" y="71"/>
                  </a:lnTo>
                  <a:lnTo>
                    <a:pt x="695" y="45"/>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6" name="Freeform 628"/>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797" name="Freeform 629"/>
            <p:cNvSpPr>
              <a:spLocks/>
            </p:cNvSpPr>
            <p:nvPr/>
          </p:nvSpPr>
          <p:spPr bwMode="auto">
            <a:xfrm>
              <a:off x="2325" y="1897"/>
              <a:ext cx="695" cy="893"/>
            </a:xfrm>
            <a:custGeom>
              <a:avLst/>
              <a:gdLst/>
              <a:ahLst/>
              <a:cxnLst>
                <a:cxn ang="0">
                  <a:pos x="676" y="40"/>
                </a:cxn>
                <a:cxn ang="0">
                  <a:pos x="636" y="31"/>
                </a:cxn>
                <a:cxn ang="0">
                  <a:pos x="596" y="22"/>
                </a:cxn>
                <a:cxn ang="0">
                  <a:pos x="556" y="16"/>
                </a:cxn>
                <a:cxn ang="0">
                  <a:pos x="516" y="10"/>
                </a:cxn>
                <a:cxn ang="0">
                  <a:pos x="475" y="5"/>
                </a:cxn>
                <a:cxn ang="0">
                  <a:pos x="433" y="2"/>
                </a:cxn>
                <a:cxn ang="0">
                  <a:pos x="391" y="0"/>
                </a:cxn>
                <a:cxn ang="0">
                  <a:pos x="348" y="0"/>
                </a:cxn>
                <a:cxn ang="0">
                  <a:pos x="305" y="2"/>
                </a:cxn>
                <a:cxn ang="0">
                  <a:pos x="261" y="6"/>
                </a:cxn>
                <a:cxn ang="0">
                  <a:pos x="216" y="11"/>
                </a:cxn>
                <a:cxn ang="0">
                  <a:pos x="169" y="18"/>
                </a:cxn>
                <a:cxn ang="0">
                  <a:pos x="123" y="27"/>
                </a:cxn>
                <a:cxn ang="0">
                  <a:pos x="75" y="38"/>
                </a:cxn>
                <a:cxn ang="0">
                  <a:pos x="26" y="52"/>
                </a:cxn>
                <a:cxn ang="0">
                  <a:pos x="3" y="86"/>
                </a:cxn>
                <a:cxn ang="0">
                  <a:pos x="9" y="138"/>
                </a:cxn>
                <a:cxn ang="0">
                  <a:pos x="16" y="190"/>
                </a:cxn>
                <a:cxn ang="0">
                  <a:pos x="24" y="242"/>
                </a:cxn>
                <a:cxn ang="0">
                  <a:pos x="33" y="294"/>
                </a:cxn>
                <a:cxn ang="0">
                  <a:pos x="43" y="346"/>
                </a:cxn>
                <a:cxn ang="0">
                  <a:pos x="53" y="398"/>
                </a:cxn>
                <a:cxn ang="0">
                  <a:pos x="64" y="450"/>
                </a:cxn>
                <a:cxn ang="0">
                  <a:pos x="75" y="502"/>
                </a:cxn>
                <a:cxn ang="0">
                  <a:pos x="87" y="554"/>
                </a:cxn>
                <a:cxn ang="0">
                  <a:pos x="99" y="606"/>
                </a:cxn>
                <a:cxn ang="0">
                  <a:pos x="111" y="658"/>
                </a:cxn>
                <a:cxn ang="0">
                  <a:pos x="122" y="711"/>
                </a:cxn>
                <a:cxn ang="0">
                  <a:pos x="134" y="763"/>
                </a:cxn>
                <a:cxn ang="0">
                  <a:pos x="145" y="815"/>
                </a:cxn>
                <a:cxn ang="0">
                  <a:pos x="155" y="867"/>
                </a:cxn>
                <a:cxn ang="0">
                  <a:pos x="588" y="893"/>
                </a:cxn>
                <a:cxn ang="0">
                  <a:pos x="594" y="840"/>
                </a:cxn>
                <a:cxn ang="0">
                  <a:pos x="603" y="787"/>
                </a:cxn>
                <a:cxn ang="0">
                  <a:pos x="611" y="734"/>
                </a:cxn>
                <a:cxn ang="0">
                  <a:pos x="620" y="680"/>
                </a:cxn>
                <a:cxn ang="0">
                  <a:pos x="628" y="626"/>
                </a:cxn>
                <a:cxn ang="0">
                  <a:pos x="637" y="573"/>
                </a:cxn>
                <a:cxn ang="0">
                  <a:pos x="647" y="519"/>
                </a:cxn>
                <a:cxn ang="0">
                  <a:pos x="655" y="466"/>
                </a:cxn>
                <a:cxn ang="0">
                  <a:pos x="663" y="413"/>
                </a:cxn>
                <a:cxn ang="0">
                  <a:pos x="671" y="360"/>
                </a:cxn>
                <a:cxn ang="0">
                  <a:pos x="678" y="306"/>
                </a:cxn>
                <a:cxn ang="0">
                  <a:pos x="684" y="254"/>
                </a:cxn>
                <a:cxn ang="0">
                  <a:pos x="689" y="201"/>
                </a:cxn>
                <a:cxn ang="0">
                  <a:pos x="692" y="148"/>
                </a:cxn>
                <a:cxn ang="0">
                  <a:pos x="694" y="96"/>
                </a:cxn>
                <a:cxn ang="0">
                  <a:pos x="695" y="45"/>
                </a:cxn>
              </a:cxnLst>
              <a:rect l="0" t="0" r="r" b="b"/>
              <a:pathLst>
                <a:path w="695" h="893">
                  <a:moveTo>
                    <a:pt x="695" y="45"/>
                  </a:moveTo>
                  <a:lnTo>
                    <a:pt x="676" y="40"/>
                  </a:lnTo>
                  <a:lnTo>
                    <a:pt x="656" y="35"/>
                  </a:lnTo>
                  <a:lnTo>
                    <a:pt x="636" y="31"/>
                  </a:lnTo>
                  <a:lnTo>
                    <a:pt x="616" y="27"/>
                  </a:lnTo>
                  <a:lnTo>
                    <a:pt x="596" y="22"/>
                  </a:lnTo>
                  <a:lnTo>
                    <a:pt x="577" y="19"/>
                  </a:lnTo>
                  <a:lnTo>
                    <a:pt x="556" y="16"/>
                  </a:lnTo>
                  <a:lnTo>
                    <a:pt x="536" y="13"/>
                  </a:lnTo>
                  <a:lnTo>
                    <a:pt x="516" y="10"/>
                  </a:lnTo>
                  <a:lnTo>
                    <a:pt x="496" y="7"/>
                  </a:lnTo>
                  <a:lnTo>
                    <a:pt x="475" y="5"/>
                  </a:lnTo>
                  <a:lnTo>
                    <a:pt x="454" y="4"/>
                  </a:lnTo>
                  <a:lnTo>
                    <a:pt x="433" y="2"/>
                  </a:lnTo>
                  <a:lnTo>
                    <a:pt x="412" y="2"/>
                  </a:lnTo>
                  <a:lnTo>
                    <a:pt x="391" y="0"/>
                  </a:lnTo>
                  <a:lnTo>
                    <a:pt x="370" y="0"/>
                  </a:lnTo>
                  <a:lnTo>
                    <a:pt x="348" y="0"/>
                  </a:lnTo>
                  <a:lnTo>
                    <a:pt x="327" y="1"/>
                  </a:lnTo>
                  <a:lnTo>
                    <a:pt x="305" y="2"/>
                  </a:lnTo>
                  <a:lnTo>
                    <a:pt x="283" y="4"/>
                  </a:lnTo>
                  <a:lnTo>
                    <a:pt x="261" y="6"/>
                  </a:lnTo>
                  <a:lnTo>
                    <a:pt x="238" y="8"/>
                  </a:lnTo>
                  <a:lnTo>
                    <a:pt x="216" y="11"/>
                  </a:lnTo>
                  <a:lnTo>
                    <a:pt x="192" y="14"/>
                  </a:lnTo>
                  <a:lnTo>
                    <a:pt x="169" y="18"/>
                  </a:lnTo>
                  <a:lnTo>
                    <a:pt x="146" y="22"/>
                  </a:lnTo>
                  <a:lnTo>
                    <a:pt x="123" y="27"/>
                  </a:lnTo>
                  <a:lnTo>
                    <a:pt x="99" y="32"/>
                  </a:lnTo>
                  <a:lnTo>
                    <a:pt x="75" y="38"/>
                  </a:lnTo>
                  <a:lnTo>
                    <a:pt x="50" y="45"/>
                  </a:lnTo>
                  <a:lnTo>
                    <a:pt x="26" y="52"/>
                  </a:lnTo>
                  <a:lnTo>
                    <a:pt x="0" y="60"/>
                  </a:lnTo>
                  <a:lnTo>
                    <a:pt x="3" y="86"/>
                  </a:lnTo>
                  <a:lnTo>
                    <a:pt x="6" y="111"/>
                  </a:lnTo>
                  <a:lnTo>
                    <a:pt x="9" y="138"/>
                  </a:lnTo>
                  <a:lnTo>
                    <a:pt x="13" y="164"/>
                  </a:lnTo>
                  <a:lnTo>
                    <a:pt x="16" y="190"/>
                  </a:lnTo>
                  <a:lnTo>
                    <a:pt x="20" y="215"/>
                  </a:lnTo>
                  <a:lnTo>
                    <a:pt x="24" y="242"/>
                  </a:lnTo>
                  <a:lnTo>
                    <a:pt x="28" y="268"/>
                  </a:lnTo>
                  <a:lnTo>
                    <a:pt x="33" y="294"/>
                  </a:lnTo>
                  <a:lnTo>
                    <a:pt x="38" y="320"/>
                  </a:lnTo>
                  <a:lnTo>
                    <a:pt x="43" y="346"/>
                  </a:lnTo>
                  <a:lnTo>
                    <a:pt x="48" y="372"/>
                  </a:lnTo>
                  <a:lnTo>
                    <a:pt x="53" y="398"/>
                  </a:lnTo>
                  <a:lnTo>
                    <a:pt x="59" y="424"/>
                  </a:lnTo>
                  <a:lnTo>
                    <a:pt x="64" y="450"/>
                  </a:lnTo>
                  <a:lnTo>
                    <a:pt x="70" y="476"/>
                  </a:lnTo>
                  <a:lnTo>
                    <a:pt x="75" y="502"/>
                  </a:lnTo>
                  <a:lnTo>
                    <a:pt x="81" y="528"/>
                  </a:lnTo>
                  <a:lnTo>
                    <a:pt x="87" y="554"/>
                  </a:lnTo>
                  <a:lnTo>
                    <a:pt x="93" y="580"/>
                  </a:lnTo>
                  <a:lnTo>
                    <a:pt x="99" y="606"/>
                  </a:lnTo>
                  <a:lnTo>
                    <a:pt x="105" y="632"/>
                  </a:lnTo>
                  <a:lnTo>
                    <a:pt x="111" y="658"/>
                  </a:lnTo>
                  <a:lnTo>
                    <a:pt x="117" y="684"/>
                  </a:lnTo>
                  <a:lnTo>
                    <a:pt x="122" y="711"/>
                  </a:lnTo>
                  <a:lnTo>
                    <a:pt x="128" y="737"/>
                  </a:lnTo>
                  <a:lnTo>
                    <a:pt x="134" y="763"/>
                  </a:lnTo>
                  <a:lnTo>
                    <a:pt x="139" y="789"/>
                  </a:lnTo>
                  <a:lnTo>
                    <a:pt x="145" y="815"/>
                  </a:lnTo>
                  <a:lnTo>
                    <a:pt x="150" y="841"/>
                  </a:lnTo>
                  <a:lnTo>
                    <a:pt x="155" y="867"/>
                  </a:lnTo>
                  <a:lnTo>
                    <a:pt x="160" y="893"/>
                  </a:lnTo>
                  <a:lnTo>
                    <a:pt x="588" y="893"/>
                  </a:lnTo>
                  <a:lnTo>
                    <a:pt x="591" y="866"/>
                  </a:lnTo>
                  <a:lnTo>
                    <a:pt x="594" y="840"/>
                  </a:lnTo>
                  <a:lnTo>
                    <a:pt x="599" y="813"/>
                  </a:lnTo>
                  <a:lnTo>
                    <a:pt x="603" y="787"/>
                  </a:lnTo>
                  <a:lnTo>
                    <a:pt x="607" y="760"/>
                  </a:lnTo>
                  <a:lnTo>
                    <a:pt x="611" y="734"/>
                  </a:lnTo>
                  <a:lnTo>
                    <a:pt x="615" y="706"/>
                  </a:lnTo>
                  <a:lnTo>
                    <a:pt x="620" y="680"/>
                  </a:lnTo>
                  <a:lnTo>
                    <a:pt x="624" y="653"/>
                  </a:lnTo>
                  <a:lnTo>
                    <a:pt x="628" y="626"/>
                  </a:lnTo>
                  <a:lnTo>
                    <a:pt x="633" y="600"/>
                  </a:lnTo>
                  <a:lnTo>
                    <a:pt x="637" y="573"/>
                  </a:lnTo>
                  <a:lnTo>
                    <a:pt x="642" y="546"/>
                  </a:lnTo>
                  <a:lnTo>
                    <a:pt x="647" y="519"/>
                  </a:lnTo>
                  <a:lnTo>
                    <a:pt x="651" y="493"/>
                  </a:lnTo>
                  <a:lnTo>
                    <a:pt x="655" y="466"/>
                  </a:lnTo>
                  <a:lnTo>
                    <a:pt x="659" y="440"/>
                  </a:lnTo>
                  <a:lnTo>
                    <a:pt x="663" y="413"/>
                  </a:lnTo>
                  <a:lnTo>
                    <a:pt x="667" y="386"/>
                  </a:lnTo>
                  <a:lnTo>
                    <a:pt x="671" y="360"/>
                  </a:lnTo>
                  <a:lnTo>
                    <a:pt x="674" y="333"/>
                  </a:lnTo>
                  <a:lnTo>
                    <a:pt x="678" y="306"/>
                  </a:lnTo>
                  <a:lnTo>
                    <a:pt x="681" y="280"/>
                  </a:lnTo>
                  <a:lnTo>
                    <a:pt x="684" y="254"/>
                  </a:lnTo>
                  <a:lnTo>
                    <a:pt x="686" y="227"/>
                  </a:lnTo>
                  <a:lnTo>
                    <a:pt x="689" y="201"/>
                  </a:lnTo>
                  <a:lnTo>
                    <a:pt x="691" y="175"/>
                  </a:lnTo>
                  <a:lnTo>
                    <a:pt x="692" y="148"/>
                  </a:lnTo>
                  <a:lnTo>
                    <a:pt x="694" y="122"/>
                  </a:lnTo>
                  <a:lnTo>
                    <a:pt x="694" y="96"/>
                  </a:lnTo>
                  <a:lnTo>
                    <a:pt x="695" y="71"/>
                  </a:lnTo>
                  <a:lnTo>
                    <a:pt x="695" y="45"/>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04" name="Group 633"/>
          <p:cNvGrpSpPr>
            <a:grpSpLocks/>
          </p:cNvGrpSpPr>
          <p:nvPr/>
        </p:nvGrpSpPr>
        <p:grpSpPr bwMode="auto">
          <a:xfrm>
            <a:off x="3495675" y="3116263"/>
            <a:ext cx="344487" cy="963613"/>
            <a:chOff x="2202" y="1963"/>
            <a:chExt cx="217" cy="607"/>
          </a:xfrm>
        </p:grpSpPr>
        <p:sp>
          <p:nvSpPr>
            <p:cNvPr id="7799" name="Freeform 631"/>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0" name="Freeform 632"/>
            <p:cNvSpPr>
              <a:spLocks/>
            </p:cNvSpPr>
            <p:nvPr/>
          </p:nvSpPr>
          <p:spPr bwMode="auto">
            <a:xfrm>
              <a:off x="2202" y="1963"/>
              <a:ext cx="217" cy="607"/>
            </a:xfrm>
            <a:custGeom>
              <a:avLst/>
              <a:gdLst/>
              <a:ahLst/>
              <a:cxnLst>
                <a:cxn ang="0">
                  <a:pos x="119" y="14"/>
                </a:cxn>
                <a:cxn ang="0">
                  <a:pos x="111" y="42"/>
                </a:cxn>
                <a:cxn ang="0">
                  <a:pos x="104" y="70"/>
                </a:cxn>
                <a:cxn ang="0">
                  <a:pos x="96" y="98"/>
                </a:cxn>
                <a:cxn ang="0">
                  <a:pos x="89" y="126"/>
                </a:cxn>
                <a:cxn ang="0">
                  <a:pos x="81" y="154"/>
                </a:cxn>
                <a:cxn ang="0">
                  <a:pos x="73" y="182"/>
                </a:cxn>
                <a:cxn ang="0">
                  <a:pos x="66" y="210"/>
                </a:cxn>
                <a:cxn ang="0">
                  <a:pos x="58" y="238"/>
                </a:cxn>
                <a:cxn ang="0">
                  <a:pos x="51" y="266"/>
                </a:cxn>
                <a:cxn ang="0">
                  <a:pos x="43" y="294"/>
                </a:cxn>
                <a:cxn ang="0">
                  <a:pos x="35" y="322"/>
                </a:cxn>
                <a:cxn ang="0">
                  <a:pos x="28" y="350"/>
                </a:cxn>
                <a:cxn ang="0">
                  <a:pos x="20" y="378"/>
                </a:cxn>
                <a:cxn ang="0">
                  <a:pos x="13" y="406"/>
                </a:cxn>
                <a:cxn ang="0">
                  <a:pos x="5" y="434"/>
                </a:cxn>
                <a:cxn ang="0">
                  <a:pos x="0" y="459"/>
                </a:cxn>
                <a:cxn ang="0">
                  <a:pos x="0" y="481"/>
                </a:cxn>
                <a:cxn ang="0">
                  <a:pos x="2" y="501"/>
                </a:cxn>
                <a:cxn ang="0">
                  <a:pos x="7" y="521"/>
                </a:cxn>
                <a:cxn ang="0">
                  <a:pos x="15" y="540"/>
                </a:cxn>
                <a:cxn ang="0">
                  <a:pos x="25" y="560"/>
                </a:cxn>
                <a:cxn ang="0">
                  <a:pos x="37" y="578"/>
                </a:cxn>
                <a:cxn ang="0">
                  <a:pos x="51" y="596"/>
                </a:cxn>
                <a:cxn ang="0">
                  <a:pos x="70" y="607"/>
                </a:cxn>
                <a:cxn ang="0">
                  <a:pos x="93" y="605"/>
                </a:cxn>
                <a:cxn ang="0">
                  <a:pos x="114" y="597"/>
                </a:cxn>
                <a:cxn ang="0">
                  <a:pos x="133" y="586"/>
                </a:cxn>
                <a:cxn ang="0">
                  <a:pos x="153" y="572"/>
                </a:cxn>
                <a:cxn ang="0">
                  <a:pos x="171" y="557"/>
                </a:cxn>
                <a:cxn ang="0">
                  <a:pos x="189" y="543"/>
                </a:cxn>
                <a:cxn ang="0">
                  <a:pos x="208" y="532"/>
                </a:cxn>
                <a:cxn ang="0">
                  <a:pos x="214" y="511"/>
                </a:cxn>
                <a:cxn ang="0">
                  <a:pos x="208" y="477"/>
                </a:cxn>
                <a:cxn ang="0">
                  <a:pos x="202" y="443"/>
                </a:cxn>
                <a:cxn ang="0">
                  <a:pos x="197" y="410"/>
                </a:cxn>
                <a:cxn ang="0">
                  <a:pos x="191" y="378"/>
                </a:cxn>
                <a:cxn ang="0">
                  <a:pos x="184" y="345"/>
                </a:cxn>
                <a:cxn ang="0">
                  <a:pos x="179" y="313"/>
                </a:cxn>
                <a:cxn ang="0">
                  <a:pos x="173" y="280"/>
                </a:cxn>
                <a:cxn ang="0">
                  <a:pos x="167" y="248"/>
                </a:cxn>
                <a:cxn ang="0">
                  <a:pos x="161" y="215"/>
                </a:cxn>
                <a:cxn ang="0">
                  <a:pos x="155" y="183"/>
                </a:cxn>
                <a:cxn ang="0">
                  <a:pos x="149" y="150"/>
                </a:cxn>
                <a:cxn ang="0">
                  <a:pos x="143" y="118"/>
                </a:cxn>
                <a:cxn ang="0">
                  <a:pos x="137" y="85"/>
                </a:cxn>
                <a:cxn ang="0">
                  <a:pos x="132" y="51"/>
                </a:cxn>
                <a:cxn ang="0">
                  <a:pos x="125" y="17"/>
                </a:cxn>
              </a:cxnLst>
              <a:rect l="0" t="0" r="r" b="b"/>
              <a:pathLst>
                <a:path w="217" h="607">
                  <a:moveTo>
                    <a:pt x="123" y="0"/>
                  </a:moveTo>
                  <a:lnTo>
                    <a:pt x="119" y="14"/>
                  </a:lnTo>
                  <a:lnTo>
                    <a:pt x="115" y="28"/>
                  </a:lnTo>
                  <a:lnTo>
                    <a:pt x="111" y="42"/>
                  </a:lnTo>
                  <a:lnTo>
                    <a:pt x="107" y="56"/>
                  </a:lnTo>
                  <a:lnTo>
                    <a:pt x="104" y="70"/>
                  </a:lnTo>
                  <a:lnTo>
                    <a:pt x="100" y="84"/>
                  </a:lnTo>
                  <a:lnTo>
                    <a:pt x="96" y="98"/>
                  </a:lnTo>
                  <a:lnTo>
                    <a:pt x="92" y="112"/>
                  </a:lnTo>
                  <a:lnTo>
                    <a:pt x="89" y="126"/>
                  </a:lnTo>
                  <a:lnTo>
                    <a:pt x="85" y="140"/>
                  </a:lnTo>
                  <a:lnTo>
                    <a:pt x="81" y="154"/>
                  </a:lnTo>
                  <a:lnTo>
                    <a:pt x="77" y="168"/>
                  </a:lnTo>
                  <a:lnTo>
                    <a:pt x="73" y="182"/>
                  </a:lnTo>
                  <a:lnTo>
                    <a:pt x="70" y="196"/>
                  </a:lnTo>
                  <a:lnTo>
                    <a:pt x="66" y="210"/>
                  </a:lnTo>
                  <a:lnTo>
                    <a:pt x="62" y="224"/>
                  </a:lnTo>
                  <a:lnTo>
                    <a:pt x="58" y="238"/>
                  </a:lnTo>
                  <a:lnTo>
                    <a:pt x="54" y="252"/>
                  </a:lnTo>
                  <a:lnTo>
                    <a:pt x="51" y="266"/>
                  </a:lnTo>
                  <a:lnTo>
                    <a:pt x="47" y="280"/>
                  </a:lnTo>
                  <a:lnTo>
                    <a:pt x="43" y="294"/>
                  </a:lnTo>
                  <a:lnTo>
                    <a:pt x="39" y="308"/>
                  </a:lnTo>
                  <a:lnTo>
                    <a:pt x="35" y="322"/>
                  </a:lnTo>
                  <a:lnTo>
                    <a:pt x="32" y="336"/>
                  </a:lnTo>
                  <a:lnTo>
                    <a:pt x="28" y="350"/>
                  </a:lnTo>
                  <a:lnTo>
                    <a:pt x="24" y="364"/>
                  </a:lnTo>
                  <a:lnTo>
                    <a:pt x="20" y="378"/>
                  </a:lnTo>
                  <a:lnTo>
                    <a:pt x="16" y="392"/>
                  </a:lnTo>
                  <a:lnTo>
                    <a:pt x="13" y="406"/>
                  </a:lnTo>
                  <a:lnTo>
                    <a:pt x="9" y="420"/>
                  </a:lnTo>
                  <a:lnTo>
                    <a:pt x="5" y="434"/>
                  </a:lnTo>
                  <a:lnTo>
                    <a:pt x="1" y="448"/>
                  </a:lnTo>
                  <a:lnTo>
                    <a:pt x="0" y="459"/>
                  </a:lnTo>
                  <a:lnTo>
                    <a:pt x="0" y="470"/>
                  </a:lnTo>
                  <a:lnTo>
                    <a:pt x="0" y="481"/>
                  </a:lnTo>
                  <a:lnTo>
                    <a:pt x="1" y="491"/>
                  </a:lnTo>
                  <a:lnTo>
                    <a:pt x="2" y="501"/>
                  </a:lnTo>
                  <a:lnTo>
                    <a:pt x="5" y="512"/>
                  </a:lnTo>
                  <a:lnTo>
                    <a:pt x="7" y="521"/>
                  </a:lnTo>
                  <a:lnTo>
                    <a:pt x="11" y="531"/>
                  </a:lnTo>
                  <a:lnTo>
                    <a:pt x="15" y="540"/>
                  </a:lnTo>
                  <a:lnTo>
                    <a:pt x="20" y="550"/>
                  </a:lnTo>
                  <a:lnTo>
                    <a:pt x="25" y="560"/>
                  </a:lnTo>
                  <a:lnTo>
                    <a:pt x="31" y="569"/>
                  </a:lnTo>
                  <a:lnTo>
                    <a:pt x="37" y="578"/>
                  </a:lnTo>
                  <a:lnTo>
                    <a:pt x="43" y="587"/>
                  </a:lnTo>
                  <a:lnTo>
                    <a:pt x="51" y="596"/>
                  </a:lnTo>
                  <a:lnTo>
                    <a:pt x="58" y="605"/>
                  </a:lnTo>
                  <a:lnTo>
                    <a:pt x="70" y="607"/>
                  </a:lnTo>
                  <a:lnTo>
                    <a:pt x="81" y="607"/>
                  </a:lnTo>
                  <a:lnTo>
                    <a:pt x="93" y="605"/>
                  </a:lnTo>
                  <a:lnTo>
                    <a:pt x="103" y="602"/>
                  </a:lnTo>
                  <a:lnTo>
                    <a:pt x="114" y="597"/>
                  </a:lnTo>
                  <a:lnTo>
                    <a:pt x="124" y="592"/>
                  </a:lnTo>
                  <a:lnTo>
                    <a:pt x="133" y="586"/>
                  </a:lnTo>
                  <a:lnTo>
                    <a:pt x="143" y="579"/>
                  </a:lnTo>
                  <a:lnTo>
                    <a:pt x="153" y="572"/>
                  </a:lnTo>
                  <a:lnTo>
                    <a:pt x="162" y="565"/>
                  </a:lnTo>
                  <a:lnTo>
                    <a:pt x="171" y="557"/>
                  </a:lnTo>
                  <a:lnTo>
                    <a:pt x="180" y="550"/>
                  </a:lnTo>
                  <a:lnTo>
                    <a:pt x="189" y="543"/>
                  </a:lnTo>
                  <a:lnTo>
                    <a:pt x="198" y="537"/>
                  </a:lnTo>
                  <a:lnTo>
                    <a:pt x="208" y="532"/>
                  </a:lnTo>
                  <a:lnTo>
                    <a:pt x="217" y="528"/>
                  </a:lnTo>
                  <a:lnTo>
                    <a:pt x="214" y="511"/>
                  </a:lnTo>
                  <a:lnTo>
                    <a:pt x="211" y="494"/>
                  </a:lnTo>
                  <a:lnTo>
                    <a:pt x="208" y="477"/>
                  </a:lnTo>
                  <a:lnTo>
                    <a:pt x="205" y="460"/>
                  </a:lnTo>
                  <a:lnTo>
                    <a:pt x="202" y="443"/>
                  </a:lnTo>
                  <a:lnTo>
                    <a:pt x="199" y="427"/>
                  </a:lnTo>
                  <a:lnTo>
                    <a:pt x="197" y="410"/>
                  </a:lnTo>
                  <a:lnTo>
                    <a:pt x="194" y="394"/>
                  </a:lnTo>
                  <a:lnTo>
                    <a:pt x="191" y="378"/>
                  </a:lnTo>
                  <a:lnTo>
                    <a:pt x="187" y="362"/>
                  </a:lnTo>
                  <a:lnTo>
                    <a:pt x="184" y="345"/>
                  </a:lnTo>
                  <a:lnTo>
                    <a:pt x="182" y="329"/>
                  </a:lnTo>
                  <a:lnTo>
                    <a:pt x="179" y="313"/>
                  </a:lnTo>
                  <a:lnTo>
                    <a:pt x="176" y="296"/>
                  </a:lnTo>
                  <a:lnTo>
                    <a:pt x="173" y="280"/>
                  </a:lnTo>
                  <a:lnTo>
                    <a:pt x="170" y="264"/>
                  </a:lnTo>
                  <a:lnTo>
                    <a:pt x="167" y="248"/>
                  </a:lnTo>
                  <a:lnTo>
                    <a:pt x="164" y="232"/>
                  </a:lnTo>
                  <a:lnTo>
                    <a:pt x="161" y="215"/>
                  </a:lnTo>
                  <a:lnTo>
                    <a:pt x="158" y="199"/>
                  </a:lnTo>
                  <a:lnTo>
                    <a:pt x="155" y="183"/>
                  </a:lnTo>
                  <a:lnTo>
                    <a:pt x="152" y="167"/>
                  </a:lnTo>
                  <a:lnTo>
                    <a:pt x="149" y="150"/>
                  </a:lnTo>
                  <a:lnTo>
                    <a:pt x="146" y="134"/>
                  </a:lnTo>
                  <a:lnTo>
                    <a:pt x="143" y="118"/>
                  </a:lnTo>
                  <a:lnTo>
                    <a:pt x="140" y="101"/>
                  </a:lnTo>
                  <a:lnTo>
                    <a:pt x="137" y="85"/>
                  </a:lnTo>
                  <a:lnTo>
                    <a:pt x="135" y="68"/>
                  </a:lnTo>
                  <a:lnTo>
                    <a:pt x="132" y="51"/>
                  </a:lnTo>
                  <a:lnTo>
                    <a:pt x="129" y="34"/>
                  </a:lnTo>
                  <a:lnTo>
                    <a:pt x="125" y="17"/>
                  </a:lnTo>
                  <a:lnTo>
                    <a:pt x="123"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06" name="Group 637"/>
          <p:cNvGrpSpPr>
            <a:grpSpLocks/>
          </p:cNvGrpSpPr>
          <p:nvPr/>
        </p:nvGrpSpPr>
        <p:grpSpPr bwMode="auto">
          <a:xfrm>
            <a:off x="4702175" y="3082926"/>
            <a:ext cx="357187" cy="1004888"/>
            <a:chOff x="2962" y="1942"/>
            <a:chExt cx="225" cy="633"/>
          </a:xfrm>
        </p:grpSpPr>
        <p:sp>
          <p:nvSpPr>
            <p:cNvPr id="7802" name="Freeform 634"/>
            <p:cNvSpPr>
              <a:spLocks/>
            </p:cNvSpPr>
            <p:nvPr/>
          </p:nvSpPr>
          <p:spPr bwMode="auto">
            <a:xfrm>
              <a:off x="2978" y="1958"/>
              <a:ext cx="209" cy="617"/>
            </a:xfrm>
            <a:custGeom>
              <a:avLst/>
              <a:gdLst/>
              <a:ahLst/>
              <a:cxnLst>
                <a:cxn ang="0">
                  <a:pos x="66" y="14"/>
                </a:cxn>
                <a:cxn ang="0">
                  <a:pos x="75" y="42"/>
                </a:cxn>
                <a:cxn ang="0">
                  <a:pos x="84" y="70"/>
                </a:cxn>
                <a:cxn ang="0">
                  <a:pos x="93" y="98"/>
                </a:cxn>
                <a:cxn ang="0">
                  <a:pos x="102" y="127"/>
                </a:cxn>
                <a:cxn ang="0">
                  <a:pos x="112"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2"/>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2"/>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2"/>
                  </a:lnTo>
                  <a:lnTo>
                    <a:pt x="102" y="127"/>
                  </a:lnTo>
                  <a:lnTo>
                    <a:pt x="107" y="141"/>
                  </a:lnTo>
                  <a:lnTo>
                    <a:pt x="112" y="156"/>
                  </a:lnTo>
                  <a:lnTo>
                    <a:pt x="116" y="170"/>
                  </a:lnTo>
                  <a:lnTo>
                    <a:pt x="121" y="185"/>
                  </a:lnTo>
                  <a:lnTo>
                    <a:pt x="125" y="199"/>
                  </a:lnTo>
                  <a:lnTo>
                    <a:pt x="130" y="213"/>
                  </a:lnTo>
                  <a:lnTo>
                    <a:pt x="135" y="227"/>
                  </a:lnTo>
                  <a:lnTo>
                    <a:pt x="139" y="242"/>
                  </a:lnTo>
                  <a:lnTo>
                    <a:pt x="144" y="257"/>
                  </a:lnTo>
                  <a:lnTo>
                    <a:pt x="148" y="271"/>
                  </a:lnTo>
                  <a:lnTo>
                    <a:pt x="152"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2"/>
                  </a:lnTo>
                  <a:lnTo>
                    <a:pt x="206"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2"/>
                  </a:lnTo>
                  <a:lnTo>
                    <a:pt x="28" y="305"/>
                  </a:lnTo>
                  <a:lnTo>
                    <a:pt x="30" y="289"/>
                  </a:lnTo>
                  <a:lnTo>
                    <a:pt x="32" y="271"/>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3" name="Freeform 635"/>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solidFill>
              <a:srgbClr val="7FA1D3"/>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4" name="Freeform 636"/>
            <p:cNvSpPr>
              <a:spLocks/>
            </p:cNvSpPr>
            <p:nvPr/>
          </p:nvSpPr>
          <p:spPr bwMode="auto">
            <a:xfrm>
              <a:off x="2962" y="1942"/>
              <a:ext cx="209" cy="617"/>
            </a:xfrm>
            <a:custGeom>
              <a:avLst/>
              <a:gdLst/>
              <a:ahLst/>
              <a:cxnLst>
                <a:cxn ang="0">
                  <a:pos x="66" y="14"/>
                </a:cxn>
                <a:cxn ang="0">
                  <a:pos x="75" y="42"/>
                </a:cxn>
                <a:cxn ang="0">
                  <a:pos x="84" y="70"/>
                </a:cxn>
                <a:cxn ang="0">
                  <a:pos x="93" y="98"/>
                </a:cxn>
                <a:cxn ang="0">
                  <a:pos x="102" y="127"/>
                </a:cxn>
                <a:cxn ang="0">
                  <a:pos x="111" y="156"/>
                </a:cxn>
                <a:cxn ang="0">
                  <a:pos x="121" y="185"/>
                </a:cxn>
                <a:cxn ang="0">
                  <a:pos x="130" y="213"/>
                </a:cxn>
                <a:cxn ang="0">
                  <a:pos x="139" y="242"/>
                </a:cxn>
                <a:cxn ang="0">
                  <a:pos x="148" y="271"/>
                </a:cxn>
                <a:cxn ang="0">
                  <a:pos x="157" y="300"/>
                </a:cxn>
                <a:cxn ang="0">
                  <a:pos x="167" y="329"/>
                </a:cxn>
                <a:cxn ang="0">
                  <a:pos x="176" y="357"/>
                </a:cxn>
                <a:cxn ang="0">
                  <a:pos x="185" y="385"/>
                </a:cxn>
                <a:cxn ang="0">
                  <a:pos x="194" y="414"/>
                </a:cxn>
                <a:cxn ang="0">
                  <a:pos x="202" y="441"/>
                </a:cxn>
                <a:cxn ang="0">
                  <a:pos x="208" y="466"/>
                </a:cxn>
                <a:cxn ang="0">
                  <a:pos x="209" y="488"/>
                </a:cxn>
                <a:cxn ang="0">
                  <a:pos x="208" y="509"/>
                </a:cxn>
                <a:cxn ang="0">
                  <a:pos x="203" y="529"/>
                </a:cxn>
                <a:cxn ang="0">
                  <a:pos x="196" y="548"/>
                </a:cxn>
                <a:cxn ang="0">
                  <a:pos x="187" y="567"/>
                </a:cxn>
                <a:cxn ang="0">
                  <a:pos x="176" y="586"/>
                </a:cxn>
                <a:cxn ang="0">
                  <a:pos x="162" y="605"/>
                </a:cxn>
                <a:cxn ang="0">
                  <a:pos x="144" y="616"/>
                </a:cxn>
                <a:cxn ang="0">
                  <a:pos x="122" y="615"/>
                </a:cxn>
                <a:cxn ang="0">
                  <a:pos x="101" y="609"/>
                </a:cxn>
                <a:cxn ang="0">
                  <a:pos x="82" y="598"/>
                </a:cxn>
                <a:cxn ang="0">
                  <a:pos x="64" y="585"/>
                </a:cxn>
                <a:cxn ang="0">
                  <a:pos x="46" y="570"/>
                </a:cxn>
                <a:cxn ang="0">
                  <a:pos x="28" y="557"/>
                </a:cxn>
                <a:cxn ang="0">
                  <a:pos x="10" y="547"/>
                </a:cxn>
                <a:cxn ang="0">
                  <a:pos x="2" y="526"/>
                </a:cxn>
                <a:cxn ang="0">
                  <a:pos x="7" y="492"/>
                </a:cxn>
                <a:cxn ang="0">
                  <a:pos x="11" y="458"/>
                </a:cxn>
                <a:cxn ang="0">
                  <a:pos x="15" y="424"/>
                </a:cxn>
                <a:cxn ang="0">
                  <a:pos x="19" y="390"/>
                </a:cxn>
                <a:cxn ang="0">
                  <a:pos x="22" y="356"/>
                </a:cxn>
                <a:cxn ang="0">
                  <a:pos x="26" y="323"/>
                </a:cxn>
                <a:cxn ang="0">
                  <a:pos x="30" y="289"/>
                </a:cxn>
                <a:cxn ang="0">
                  <a:pos x="33" y="255"/>
                </a:cxn>
                <a:cxn ang="0">
                  <a:pos x="36" y="221"/>
                </a:cxn>
                <a:cxn ang="0">
                  <a:pos x="41" y="187"/>
                </a:cxn>
                <a:cxn ang="0">
                  <a:pos x="44" y="153"/>
                </a:cxn>
                <a:cxn ang="0">
                  <a:pos x="48" y="120"/>
                </a:cxn>
                <a:cxn ang="0">
                  <a:pos x="52" y="86"/>
                </a:cxn>
                <a:cxn ang="0">
                  <a:pos x="56" y="51"/>
                </a:cxn>
                <a:cxn ang="0">
                  <a:pos x="60" y="17"/>
                </a:cxn>
              </a:cxnLst>
              <a:rect l="0" t="0" r="r" b="b"/>
              <a:pathLst>
                <a:path w="209" h="617">
                  <a:moveTo>
                    <a:pt x="62" y="0"/>
                  </a:moveTo>
                  <a:lnTo>
                    <a:pt x="66" y="14"/>
                  </a:lnTo>
                  <a:lnTo>
                    <a:pt x="71" y="28"/>
                  </a:lnTo>
                  <a:lnTo>
                    <a:pt x="75" y="42"/>
                  </a:lnTo>
                  <a:lnTo>
                    <a:pt x="80" y="56"/>
                  </a:lnTo>
                  <a:lnTo>
                    <a:pt x="84" y="70"/>
                  </a:lnTo>
                  <a:lnTo>
                    <a:pt x="89" y="84"/>
                  </a:lnTo>
                  <a:lnTo>
                    <a:pt x="93" y="98"/>
                  </a:lnTo>
                  <a:lnTo>
                    <a:pt x="98" y="113"/>
                  </a:lnTo>
                  <a:lnTo>
                    <a:pt x="102" y="127"/>
                  </a:lnTo>
                  <a:lnTo>
                    <a:pt x="107" y="141"/>
                  </a:lnTo>
                  <a:lnTo>
                    <a:pt x="111" y="156"/>
                  </a:lnTo>
                  <a:lnTo>
                    <a:pt x="116" y="170"/>
                  </a:lnTo>
                  <a:lnTo>
                    <a:pt x="121" y="185"/>
                  </a:lnTo>
                  <a:lnTo>
                    <a:pt x="125" y="199"/>
                  </a:lnTo>
                  <a:lnTo>
                    <a:pt x="130" y="213"/>
                  </a:lnTo>
                  <a:lnTo>
                    <a:pt x="135" y="227"/>
                  </a:lnTo>
                  <a:lnTo>
                    <a:pt x="139" y="242"/>
                  </a:lnTo>
                  <a:lnTo>
                    <a:pt x="144" y="257"/>
                  </a:lnTo>
                  <a:lnTo>
                    <a:pt x="148" y="271"/>
                  </a:lnTo>
                  <a:lnTo>
                    <a:pt x="153" y="285"/>
                  </a:lnTo>
                  <a:lnTo>
                    <a:pt x="157" y="300"/>
                  </a:lnTo>
                  <a:lnTo>
                    <a:pt x="162" y="314"/>
                  </a:lnTo>
                  <a:lnTo>
                    <a:pt x="167" y="329"/>
                  </a:lnTo>
                  <a:lnTo>
                    <a:pt x="171" y="343"/>
                  </a:lnTo>
                  <a:lnTo>
                    <a:pt x="176" y="357"/>
                  </a:lnTo>
                  <a:lnTo>
                    <a:pt x="180" y="371"/>
                  </a:lnTo>
                  <a:lnTo>
                    <a:pt x="185" y="385"/>
                  </a:lnTo>
                  <a:lnTo>
                    <a:pt x="189" y="399"/>
                  </a:lnTo>
                  <a:lnTo>
                    <a:pt x="194" y="414"/>
                  </a:lnTo>
                  <a:lnTo>
                    <a:pt x="198" y="428"/>
                  </a:lnTo>
                  <a:lnTo>
                    <a:pt x="202" y="441"/>
                  </a:lnTo>
                  <a:lnTo>
                    <a:pt x="207" y="455"/>
                  </a:lnTo>
                  <a:lnTo>
                    <a:pt x="208" y="466"/>
                  </a:lnTo>
                  <a:lnTo>
                    <a:pt x="209" y="477"/>
                  </a:lnTo>
                  <a:lnTo>
                    <a:pt x="209" y="488"/>
                  </a:lnTo>
                  <a:lnTo>
                    <a:pt x="209" y="498"/>
                  </a:lnTo>
                  <a:lnTo>
                    <a:pt x="208" y="509"/>
                  </a:lnTo>
                  <a:lnTo>
                    <a:pt x="206" y="519"/>
                  </a:lnTo>
                  <a:lnTo>
                    <a:pt x="203" y="529"/>
                  </a:lnTo>
                  <a:lnTo>
                    <a:pt x="200" y="539"/>
                  </a:lnTo>
                  <a:lnTo>
                    <a:pt x="196" y="548"/>
                  </a:lnTo>
                  <a:lnTo>
                    <a:pt x="192" y="558"/>
                  </a:lnTo>
                  <a:lnTo>
                    <a:pt x="187" y="567"/>
                  </a:lnTo>
                  <a:lnTo>
                    <a:pt x="182" y="577"/>
                  </a:lnTo>
                  <a:lnTo>
                    <a:pt x="176" y="586"/>
                  </a:lnTo>
                  <a:lnTo>
                    <a:pt x="170" y="596"/>
                  </a:lnTo>
                  <a:lnTo>
                    <a:pt x="162" y="605"/>
                  </a:lnTo>
                  <a:lnTo>
                    <a:pt x="155" y="614"/>
                  </a:lnTo>
                  <a:lnTo>
                    <a:pt x="144" y="616"/>
                  </a:lnTo>
                  <a:lnTo>
                    <a:pt x="132" y="617"/>
                  </a:lnTo>
                  <a:lnTo>
                    <a:pt x="122" y="615"/>
                  </a:lnTo>
                  <a:lnTo>
                    <a:pt x="111" y="613"/>
                  </a:lnTo>
                  <a:lnTo>
                    <a:pt x="101" y="609"/>
                  </a:lnTo>
                  <a:lnTo>
                    <a:pt x="91" y="603"/>
                  </a:lnTo>
                  <a:lnTo>
                    <a:pt x="82" y="598"/>
                  </a:lnTo>
                  <a:lnTo>
                    <a:pt x="73" y="591"/>
                  </a:lnTo>
                  <a:lnTo>
                    <a:pt x="64" y="585"/>
                  </a:lnTo>
                  <a:lnTo>
                    <a:pt x="55" y="577"/>
                  </a:lnTo>
                  <a:lnTo>
                    <a:pt x="46" y="570"/>
                  </a:lnTo>
                  <a:lnTo>
                    <a:pt x="37" y="564"/>
                  </a:lnTo>
                  <a:lnTo>
                    <a:pt x="28" y="557"/>
                  </a:lnTo>
                  <a:lnTo>
                    <a:pt x="19" y="552"/>
                  </a:lnTo>
                  <a:lnTo>
                    <a:pt x="10" y="547"/>
                  </a:lnTo>
                  <a:lnTo>
                    <a:pt x="0" y="543"/>
                  </a:lnTo>
                  <a:lnTo>
                    <a:pt x="2" y="526"/>
                  </a:lnTo>
                  <a:lnTo>
                    <a:pt x="5" y="509"/>
                  </a:lnTo>
                  <a:lnTo>
                    <a:pt x="7" y="492"/>
                  </a:lnTo>
                  <a:lnTo>
                    <a:pt x="9" y="475"/>
                  </a:lnTo>
                  <a:lnTo>
                    <a:pt x="11" y="458"/>
                  </a:lnTo>
                  <a:lnTo>
                    <a:pt x="13" y="441"/>
                  </a:lnTo>
                  <a:lnTo>
                    <a:pt x="15" y="424"/>
                  </a:lnTo>
                  <a:lnTo>
                    <a:pt x="17" y="407"/>
                  </a:lnTo>
                  <a:lnTo>
                    <a:pt x="19" y="390"/>
                  </a:lnTo>
                  <a:lnTo>
                    <a:pt x="21" y="373"/>
                  </a:lnTo>
                  <a:lnTo>
                    <a:pt x="22" y="356"/>
                  </a:lnTo>
                  <a:lnTo>
                    <a:pt x="24" y="339"/>
                  </a:lnTo>
                  <a:lnTo>
                    <a:pt x="26" y="323"/>
                  </a:lnTo>
                  <a:lnTo>
                    <a:pt x="28" y="305"/>
                  </a:lnTo>
                  <a:lnTo>
                    <a:pt x="30" y="289"/>
                  </a:lnTo>
                  <a:lnTo>
                    <a:pt x="32" y="272"/>
                  </a:lnTo>
                  <a:lnTo>
                    <a:pt x="33" y="255"/>
                  </a:lnTo>
                  <a:lnTo>
                    <a:pt x="35" y="238"/>
                  </a:lnTo>
                  <a:lnTo>
                    <a:pt x="36" y="221"/>
                  </a:lnTo>
                  <a:lnTo>
                    <a:pt x="38" y="204"/>
                  </a:lnTo>
                  <a:lnTo>
                    <a:pt x="41" y="187"/>
                  </a:lnTo>
                  <a:lnTo>
                    <a:pt x="42" y="170"/>
                  </a:lnTo>
                  <a:lnTo>
                    <a:pt x="44" y="153"/>
                  </a:lnTo>
                  <a:lnTo>
                    <a:pt x="46" y="136"/>
                  </a:lnTo>
                  <a:lnTo>
                    <a:pt x="48" y="120"/>
                  </a:lnTo>
                  <a:lnTo>
                    <a:pt x="49" y="102"/>
                  </a:lnTo>
                  <a:lnTo>
                    <a:pt x="52" y="86"/>
                  </a:lnTo>
                  <a:lnTo>
                    <a:pt x="54" y="68"/>
                  </a:lnTo>
                  <a:lnTo>
                    <a:pt x="56" y="51"/>
                  </a:lnTo>
                  <a:lnTo>
                    <a:pt x="58" y="34"/>
                  </a:lnTo>
                  <a:lnTo>
                    <a:pt x="60" y="17"/>
                  </a:lnTo>
                  <a:lnTo>
                    <a:pt x="62" y="0"/>
                  </a:lnTo>
                  <a:close/>
                </a:path>
              </a:pathLst>
            </a:custGeom>
            <a:noFill/>
            <a:ln w="6" cap="rnd">
              <a:solidFill>
                <a:srgbClr val="2F538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11" name="Group 641"/>
          <p:cNvGrpSpPr>
            <a:grpSpLocks/>
          </p:cNvGrpSpPr>
          <p:nvPr/>
        </p:nvGrpSpPr>
        <p:grpSpPr bwMode="auto">
          <a:xfrm>
            <a:off x="3787775" y="4429126"/>
            <a:ext cx="981075" cy="1143000"/>
            <a:chOff x="2386" y="2790"/>
            <a:chExt cx="618" cy="720"/>
          </a:xfrm>
        </p:grpSpPr>
        <p:sp>
          <p:nvSpPr>
            <p:cNvPr id="7806" name="Freeform 638"/>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7" name="Freeform 639"/>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08" name="Freeform 640"/>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10" name="Freeform 642"/>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1" name="Line 643"/>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913" name="Group 646"/>
          <p:cNvGrpSpPr>
            <a:grpSpLocks/>
          </p:cNvGrpSpPr>
          <p:nvPr/>
        </p:nvGrpSpPr>
        <p:grpSpPr bwMode="auto">
          <a:xfrm>
            <a:off x="4252913" y="4433888"/>
            <a:ext cx="42862" cy="115888"/>
            <a:chOff x="2679" y="2793"/>
            <a:chExt cx="27" cy="73"/>
          </a:xfrm>
        </p:grpSpPr>
        <p:sp>
          <p:nvSpPr>
            <p:cNvPr id="7812" name="Rectangle 644"/>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3" name="Rectangle 645"/>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18" name="Group 649"/>
          <p:cNvGrpSpPr>
            <a:grpSpLocks/>
          </p:cNvGrpSpPr>
          <p:nvPr/>
        </p:nvGrpSpPr>
        <p:grpSpPr bwMode="auto">
          <a:xfrm>
            <a:off x="3944938" y="4435476"/>
            <a:ext cx="42862" cy="115888"/>
            <a:chOff x="2485" y="2794"/>
            <a:chExt cx="27" cy="73"/>
          </a:xfrm>
        </p:grpSpPr>
        <p:sp>
          <p:nvSpPr>
            <p:cNvPr id="7815" name="Rectangle 647"/>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6" name="Rectangle 648"/>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0" name="Group 652"/>
          <p:cNvGrpSpPr>
            <a:grpSpLocks/>
          </p:cNvGrpSpPr>
          <p:nvPr/>
        </p:nvGrpSpPr>
        <p:grpSpPr bwMode="auto">
          <a:xfrm>
            <a:off x="4586288" y="4435476"/>
            <a:ext cx="42862" cy="115888"/>
            <a:chOff x="2889" y="2794"/>
            <a:chExt cx="27" cy="73"/>
          </a:xfrm>
        </p:grpSpPr>
        <p:sp>
          <p:nvSpPr>
            <p:cNvPr id="7818" name="Rectangle 650"/>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19" name="Rectangle 651"/>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5" name="Group 656"/>
          <p:cNvGrpSpPr>
            <a:grpSpLocks/>
          </p:cNvGrpSpPr>
          <p:nvPr/>
        </p:nvGrpSpPr>
        <p:grpSpPr bwMode="auto">
          <a:xfrm>
            <a:off x="3787775" y="4429126"/>
            <a:ext cx="981075" cy="1143000"/>
            <a:chOff x="2386" y="2790"/>
            <a:chExt cx="618" cy="720"/>
          </a:xfrm>
        </p:grpSpPr>
        <p:sp>
          <p:nvSpPr>
            <p:cNvPr id="7821" name="Freeform 653"/>
            <p:cNvSpPr>
              <a:spLocks/>
            </p:cNvSpPr>
            <p:nvPr/>
          </p:nvSpPr>
          <p:spPr bwMode="auto">
            <a:xfrm>
              <a:off x="2402" y="2806"/>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4D4D4D"/>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2" name="Freeform 654"/>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solidFill>
              <a:srgbClr val="3F6FB5"/>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3" name="Freeform 655"/>
            <p:cNvSpPr>
              <a:spLocks/>
            </p:cNvSpPr>
            <p:nvPr/>
          </p:nvSpPr>
          <p:spPr bwMode="auto">
            <a:xfrm>
              <a:off x="2386" y="2790"/>
              <a:ext cx="602" cy="704"/>
            </a:xfrm>
            <a:custGeom>
              <a:avLst/>
              <a:gdLst/>
              <a:ahLst/>
              <a:cxnLst>
                <a:cxn ang="0">
                  <a:pos x="80" y="23"/>
                </a:cxn>
                <a:cxn ang="0">
                  <a:pos x="64" y="58"/>
                </a:cxn>
                <a:cxn ang="0">
                  <a:pos x="52" y="92"/>
                </a:cxn>
                <a:cxn ang="0">
                  <a:pos x="41" y="127"/>
                </a:cxn>
                <a:cxn ang="0">
                  <a:pos x="33" y="162"/>
                </a:cxn>
                <a:cxn ang="0">
                  <a:pos x="26" y="197"/>
                </a:cxn>
                <a:cxn ang="0">
                  <a:pos x="19" y="231"/>
                </a:cxn>
                <a:cxn ang="0">
                  <a:pos x="13" y="266"/>
                </a:cxn>
                <a:cxn ang="0">
                  <a:pos x="0" y="495"/>
                </a:cxn>
                <a:cxn ang="0">
                  <a:pos x="2" y="527"/>
                </a:cxn>
                <a:cxn ang="0">
                  <a:pos x="4" y="558"/>
                </a:cxn>
                <a:cxn ang="0">
                  <a:pos x="6" y="589"/>
                </a:cxn>
                <a:cxn ang="0">
                  <a:pos x="8" y="620"/>
                </a:cxn>
                <a:cxn ang="0">
                  <a:pos x="10" y="652"/>
                </a:cxn>
                <a:cxn ang="0">
                  <a:pos x="12" y="683"/>
                </a:cxn>
                <a:cxn ang="0">
                  <a:pos x="31" y="704"/>
                </a:cxn>
                <a:cxn ang="0">
                  <a:pos x="85" y="704"/>
                </a:cxn>
                <a:cxn ang="0">
                  <a:pos x="138" y="704"/>
                </a:cxn>
                <a:cxn ang="0">
                  <a:pos x="192" y="704"/>
                </a:cxn>
                <a:cxn ang="0">
                  <a:pos x="245" y="704"/>
                </a:cxn>
                <a:cxn ang="0">
                  <a:pos x="299" y="704"/>
                </a:cxn>
                <a:cxn ang="0">
                  <a:pos x="352" y="704"/>
                </a:cxn>
                <a:cxn ang="0">
                  <a:pos x="406" y="704"/>
                </a:cxn>
                <a:cxn ang="0">
                  <a:pos x="459" y="704"/>
                </a:cxn>
                <a:cxn ang="0">
                  <a:pos x="513" y="704"/>
                </a:cxn>
                <a:cxn ang="0">
                  <a:pos x="566" y="704"/>
                </a:cxn>
                <a:cxn ang="0">
                  <a:pos x="586" y="684"/>
                </a:cxn>
                <a:cxn ang="0">
                  <a:pos x="589" y="654"/>
                </a:cxn>
                <a:cxn ang="0">
                  <a:pos x="591" y="624"/>
                </a:cxn>
                <a:cxn ang="0">
                  <a:pos x="594" y="594"/>
                </a:cxn>
                <a:cxn ang="0">
                  <a:pos x="597" y="564"/>
                </a:cxn>
                <a:cxn ang="0">
                  <a:pos x="600" y="534"/>
                </a:cxn>
                <a:cxn ang="0">
                  <a:pos x="602" y="504"/>
                </a:cxn>
                <a:cxn ang="0">
                  <a:pos x="591" y="269"/>
                </a:cxn>
                <a:cxn ang="0">
                  <a:pos x="585" y="235"/>
                </a:cxn>
                <a:cxn ang="0">
                  <a:pos x="579" y="200"/>
                </a:cxn>
                <a:cxn ang="0">
                  <a:pos x="572" y="165"/>
                </a:cxn>
                <a:cxn ang="0">
                  <a:pos x="565" y="130"/>
                </a:cxn>
                <a:cxn ang="0">
                  <a:pos x="557" y="93"/>
                </a:cxn>
                <a:cxn ang="0">
                  <a:pos x="548" y="54"/>
                </a:cxn>
                <a:cxn ang="0">
                  <a:pos x="538" y="14"/>
                </a:cxn>
                <a:cxn ang="0">
                  <a:pos x="506" y="0"/>
                </a:cxn>
                <a:cxn ang="0">
                  <a:pos x="465" y="0"/>
                </a:cxn>
                <a:cxn ang="0">
                  <a:pos x="423" y="0"/>
                </a:cxn>
                <a:cxn ang="0">
                  <a:pos x="382" y="0"/>
                </a:cxn>
                <a:cxn ang="0">
                  <a:pos x="340" y="0"/>
                </a:cxn>
                <a:cxn ang="0">
                  <a:pos x="299" y="0"/>
                </a:cxn>
                <a:cxn ang="0">
                  <a:pos x="258" y="0"/>
                </a:cxn>
                <a:cxn ang="0">
                  <a:pos x="216" y="0"/>
                </a:cxn>
                <a:cxn ang="0">
                  <a:pos x="175" y="0"/>
                </a:cxn>
                <a:cxn ang="0">
                  <a:pos x="133" y="0"/>
                </a:cxn>
                <a:cxn ang="0">
                  <a:pos x="92" y="0"/>
                </a:cxn>
              </a:cxnLst>
              <a:rect l="0" t="0" r="r" b="b"/>
              <a:pathLst>
                <a:path w="602" h="704">
                  <a:moveTo>
                    <a:pt x="92" y="0"/>
                  </a:moveTo>
                  <a:lnTo>
                    <a:pt x="86" y="11"/>
                  </a:lnTo>
                  <a:lnTo>
                    <a:pt x="80" y="23"/>
                  </a:lnTo>
                  <a:lnTo>
                    <a:pt x="74" y="34"/>
                  </a:lnTo>
                  <a:lnTo>
                    <a:pt x="69" y="46"/>
                  </a:lnTo>
                  <a:lnTo>
                    <a:pt x="64" y="58"/>
                  </a:lnTo>
                  <a:lnTo>
                    <a:pt x="60" y="69"/>
                  </a:lnTo>
                  <a:lnTo>
                    <a:pt x="56" y="81"/>
                  </a:lnTo>
                  <a:lnTo>
                    <a:pt x="52" y="92"/>
                  </a:lnTo>
                  <a:lnTo>
                    <a:pt x="48" y="104"/>
                  </a:lnTo>
                  <a:lnTo>
                    <a:pt x="45" y="116"/>
                  </a:lnTo>
                  <a:lnTo>
                    <a:pt x="41" y="127"/>
                  </a:lnTo>
                  <a:lnTo>
                    <a:pt x="38" y="139"/>
                  </a:lnTo>
                  <a:lnTo>
                    <a:pt x="36" y="150"/>
                  </a:lnTo>
                  <a:lnTo>
                    <a:pt x="33" y="162"/>
                  </a:lnTo>
                  <a:lnTo>
                    <a:pt x="30" y="174"/>
                  </a:lnTo>
                  <a:lnTo>
                    <a:pt x="28" y="185"/>
                  </a:lnTo>
                  <a:lnTo>
                    <a:pt x="26" y="197"/>
                  </a:lnTo>
                  <a:lnTo>
                    <a:pt x="24" y="208"/>
                  </a:lnTo>
                  <a:lnTo>
                    <a:pt x="22" y="220"/>
                  </a:lnTo>
                  <a:lnTo>
                    <a:pt x="19" y="231"/>
                  </a:lnTo>
                  <a:lnTo>
                    <a:pt x="17" y="243"/>
                  </a:lnTo>
                  <a:lnTo>
                    <a:pt x="15" y="254"/>
                  </a:lnTo>
                  <a:lnTo>
                    <a:pt x="13" y="266"/>
                  </a:lnTo>
                  <a:lnTo>
                    <a:pt x="11" y="278"/>
                  </a:lnTo>
                  <a:lnTo>
                    <a:pt x="9" y="289"/>
                  </a:lnTo>
                  <a:lnTo>
                    <a:pt x="0" y="495"/>
                  </a:lnTo>
                  <a:lnTo>
                    <a:pt x="0" y="506"/>
                  </a:lnTo>
                  <a:lnTo>
                    <a:pt x="1" y="516"/>
                  </a:lnTo>
                  <a:lnTo>
                    <a:pt x="2" y="527"/>
                  </a:lnTo>
                  <a:lnTo>
                    <a:pt x="2" y="537"/>
                  </a:lnTo>
                  <a:lnTo>
                    <a:pt x="3" y="547"/>
                  </a:lnTo>
                  <a:lnTo>
                    <a:pt x="4" y="558"/>
                  </a:lnTo>
                  <a:lnTo>
                    <a:pt x="4" y="569"/>
                  </a:lnTo>
                  <a:lnTo>
                    <a:pt x="5" y="579"/>
                  </a:lnTo>
                  <a:lnTo>
                    <a:pt x="6" y="589"/>
                  </a:lnTo>
                  <a:lnTo>
                    <a:pt x="6" y="600"/>
                  </a:lnTo>
                  <a:lnTo>
                    <a:pt x="7" y="610"/>
                  </a:lnTo>
                  <a:lnTo>
                    <a:pt x="8" y="620"/>
                  </a:lnTo>
                  <a:lnTo>
                    <a:pt x="8" y="631"/>
                  </a:lnTo>
                  <a:lnTo>
                    <a:pt x="9" y="642"/>
                  </a:lnTo>
                  <a:lnTo>
                    <a:pt x="10" y="652"/>
                  </a:lnTo>
                  <a:lnTo>
                    <a:pt x="11" y="663"/>
                  </a:lnTo>
                  <a:lnTo>
                    <a:pt x="11" y="673"/>
                  </a:lnTo>
                  <a:lnTo>
                    <a:pt x="12" y="683"/>
                  </a:lnTo>
                  <a:lnTo>
                    <a:pt x="12" y="694"/>
                  </a:lnTo>
                  <a:lnTo>
                    <a:pt x="13" y="704"/>
                  </a:lnTo>
                  <a:lnTo>
                    <a:pt x="31" y="704"/>
                  </a:lnTo>
                  <a:lnTo>
                    <a:pt x="49" y="704"/>
                  </a:lnTo>
                  <a:lnTo>
                    <a:pt x="67" y="704"/>
                  </a:lnTo>
                  <a:lnTo>
                    <a:pt x="85" y="704"/>
                  </a:lnTo>
                  <a:lnTo>
                    <a:pt x="102" y="704"/>
                  </a:lnTo>
                  <a:lnTo>
                    <a:pt x="120" y="704"/>
                  </a:lnTo>
                  <a:lnTo>
                    <a:pt x="138" y="704"/>
                  </a:lnTo>
                  <a:lnTo>
                    <a:pt x="156" y="704"/>
                  </a:lnTo>
                  <a:lnTo>
                    <a:pt x="174" y="704"/>
                  </a:lnTo>
                  <a:lnTo>
                    <a:pt x="192" y="704"/>
                  </a:lnTo>
                  <a:lnTo>
                    <a:pt x="209" y="704"/>
                  </a:lnTo>
                  <a:lnTo>
                    <a:pt x="228" y="704"/>
                  </a:lnTo>
                  <a:lnTo>
                    <a:pt x="245" y="704"/>
                  </a:lnTo>
                  <a:lnTo>
                    <a:pt x="263" y="704"/>
                  </a:lnTo>
                  <a:lnTo>
                    <a:pt x="281" y="704"/>
                  </a:lnTo>
                  <a:lnTo>
                    <a:pt x="299" y="704"/>
                  </a:lnTo>
                  <a:lnTo>
                    <a:pt x="316" y="704"/>
                  </a:lnTo>
                  <a:lnTo>
                    <a:pt x="334" y="704"/>
                  </a:lnTo>
                  <a:lnTo>
                    <a:pt x="352" y="704"/>
                  </a:lnTo>
                  <a:lnTo>
                    <a:pt x="370" y="704"/>
                  </a:lnTo>
                  <a:lnTo>
                    <a:pt x="388" y="704"/>
                  </a:lnTo>
                  <a:lnTo>
                    <a:pt x="406" y="704"/>
                  </a:lnTo>
                  <a:lnTo>
                    <a:pt x="424" y="704"/>
                  </a:lnTo>
                  <a:lnTo>
                    <a:pt x="441" y="704"/>
                  </a:lnTo>
                  <a:lnTo>
                    <a:pt x="459" y="704"/>
                  </a:lnTo>
                  <a:lnTo>
                    <a:pt x="477" y="704"/>
                  </a:lnTo>
                  <a:lnTo>
                    <a:pt x="495" y="704"/>
                  </a:lnTo>
                  <a:lnTo>
                    <a:pt x="513" y="704"/>
                  </a:lnTo>
                  <a:lnTo>
                    <a:pt x="531" y="704"/>
                  </a:lnTo>
                  <a:lnTo>
                    <a:pt x="549" y="704"/>
                  </a:lnTo>
                  <a:lnTo>
                    <a:pt x="566" y="704"/>
                  </a:lnTo>
                  <a:lnTo>
                    <a:pt x="584" y="704"/>
                  </a:lnTo>
                  <a:lnTo>
                    <a:pt x="585" y="694"/>
                  </a:lnTo>
                  <a:lnTo>
                    <a:pt x="586" y="684"/>
                  </a:lnTo>
                  <a:lnTo>
                    <a:pt x="587" y="674"/>
                  </a:lnTo>
                  <a:lnTo>
                    <a:pt x="588" y="664"/>
                  </a:lnTo>
                  <a:lnTo>
                    <a:pt x="589" y="654"/>
                  </a:lnTo>
                  <a:lnTo>
                    <a:pt x="589" y="644"/>
                  </a:lnTo>
                  <a:lnTo>
                    <a:pt x="590" y="634"/>
                  </a:lnTo>
                  <a:lnTo>
                    <a:pt x="591" y="624"/>
                  </a:lnTo>
                  <a:lnTo>
                    <a:pt x="592" y="614"/>
                  </a:lnTo>
                  <a:lnTo>
                    <a:pt x="594" y="604"/>
                  </a:lnTo>
                  <a:lnTo>
                    <a:pt x="594" y="594"/>
                  </a:lnTo>
                  <a:lnTo>
                    <a:pt x="595" y="584"/>
                  </a:lnTo>
                  <a:lnTo>
                    <a:pt x="596" y="574"/>
                  </a:lnTo>
                  <a:lnTo>
                    <a:pt x="597" y="564"/>
                  </a:lnTo>
                  <a:lnTo>
                    <a:pt x="598" y="554"/>
                  </a:lnTo>
                  <a:lnTo>
                    <a:pt x="599" y="544"/>
                  </a:lnTo>
                  <a:lnTo>
                    <a:pt x="600" y="534"/>
                  </a:lnTo>
                  <a:lnTo>
                    <a:pt x="600" y="524"/>
                  </a:lnTo>
                  <a:lnTo>
                    <a:pt x="601" y="514"/>
                  </a:lnTo>
                  <a:lnTo>
                    <a:pt x="602" y="504"/>
                  </a:lnTo>
                  <a:lnTo>
                    <a:pt x="596" y="292"/>
                  </a:lnTo>
                  <a:lnTo>
                    <a:pt x="594" y="280"/>
                  </a:lnTo>
                  <a:lnTo>
                    <a:pt x="591" y="269"/>
                  </a:lnTo>
                  <a:lnTo>
                    <a:pt x="589" y="258"/>
                  </a:lnTo>
                  <a:lnTo>
                    <a:pt x="587" y="246"/>
                  </a:lnTo>
                  <a:lnTo>
                    <a:pt x="585" y="235"/>
                  </a:lnTo>
                  <a:lnTo>
                    <a:pt x="583" y="223"/>
                  </a:lnTo>
                  <a:lnTo>
                    <a:pt x="581" y="212"/>
                  </a:lnTo>
                  <a:lnTo>
                    <a:pt x="579" y="200"/>
                  </a:lnTo>
                  <a:lnTo>
                    <a:pt x="577" y="189"/>
                  </a:lnTo>
                  <a:lnTo>
                    <a:pt x="575" y="177"/>
                  </a:lnTo>
                  <a:lnTo>
                    <a:pt x="572" y="165"/>
                  </a:lnTo>
                  <a:lnTo>
                    <a:pt x="570" y="154"/>
                  </a:lnTo>
                  <a:lnTo>
                    <a:pt x="567" y="142"/>
                  </a:lnTo>
                  <a:lnTo>
                    <a:pt x="565" y="130"/>
                  </a:lnTo>
                  <a:lnTo>
                    <a:pt x="562" y="118"/>
                  </a:lnTo>
                  <a:lnTo>
                    <a:pt x="560" y="105"/>
                  </a:lnTo>
                  <a:lnTo>
                    <a:pt x="557" y="93"/>
                  </a:lnTo>
                  <a:lnTo>
                    <a:pt x="554" y="80"/>
                  </a:lnTo>
                  <a:lnTo>
                    <a:pt x="551" y="67"/>
                  </a:lnTo>
                  <a:lnTo>
                    <a:pt x="548" y="54"/>
                  </a:lnTo>
                  <a:lnTo>
                    <a:pt x="545" y="41"/>
                  </a:lnTo>
                  <a:lnTo>
                    <a:pt x="541" y="28"/>
                  </a:lnTo>
                  <a:lnTo>
                    <a:pt x="538" y="14"/>
                  </a:lnTo>
                  <a:lnTo>
                    <a:pt x="534" y="0"/>
                  </a:lnTo>
                  <a:lnTo>
                    <a:pt x="520" y="0"/>
                  </a:lnTo>
                  <a:lnTo>
                    <a:pt x="506" y="0"/>
                  </a:lnTo>
                  <a:lnTo>
                    <a:pt x="492" y="0"/>
                  </a:lnTo>
                  <a:lnTo>
                    <a:pt x="478" y="0"/>
                  </a:lnTo>
                  <a:lnTo>
                    <a:pt x="465" y="0"/>
                  </a:lnTo>
                  <a:lnTo>
                    <a:pt x="451" y="0"/>
                  </a:lnTo>
                  <a:lnTo>
                    <a:pt x="437" y="0"/>
                  </a:lnTo>
                  <a:lnTo>
                    <a:pt x="423" y="0"/>
                  </a:lnTo>
                  <a:lnTo>
                    <a:pt x="410" y="0"/>
                  </a:lnTo>
                  <a:lnTo>
                    <a:pt x="395" y="0"/>
                  </a:lnTo>
                  <a:lnTo>
                    <a:pt x="382" y="0"/>
                  </a:lnTo>
                  <a:lnTo>
                    <a:pt x="368" y="0"/>
                  </a:lnTo>
                  <a:lnTo>
                    <a:pt x="354" y="0"/>
                  </a:lnTo>
                  <a:lnTo>
                    <a:pt x="340" y="0"/>
                  </a:lnTo>
                  <a:lnTo>
                    <a:pt x="327" y="0"/>
                  </a:lnTo>
                  <a:lnTo>
                    <a:pt x="313" y="0"/>
                  </a:lnTo>
                  <a:lnTo>
                    <a:pt x="299" y="0"/>
                  </a:lnTo>
                  <a:lnTo>
                    <a:pt x="285" y="0"/>
                  </a:lnTo>
                  <a:lnTo>
                    <a:pt x="271" y="0"/>
                  </a:lnTo>
                  <a:lnTo>
                    <a:pt x="258" y="0"/>
                  </a:lnTo>
                  <a:lnTo>
                    <a:pt x="244" y="0"/>
                  </a:lnTo>
                  <a:lnTo>
                    <a:pt x="230" y="0"/>
                  </a:lnTo>
                  <a:lnTo>
                    <a:pt x="216" y="0"/>
                  </a:lnTo>
                  <a:lnTo>
                    <a:pt x="203" y="0"/>
                  </a:lnTo>
                  <a:lnTo>
                    <a:pt x="189" y="0"/>
                  </a:lnTo>
                  <a:lnTo>
                    <a:pt x="175" y="0"/>
                  </a:lnTo>
                  <a:lnTo>
                    <a:pt x="161" y="0"/>
                  </a:lnTo>
                  <a:lnTo>
                    <a:pt x="147" y="0"/>
                  </a:lnTo>
                  <a:lnTo>
                    <a:pt x="133" y="0"/>
                  </a:lnTo>
                  <a:lnTo>
                    <a:pt x="120" y="0"/>
                  </a:lnTo>
                  <a:lnTo>
                    <a:pt x="106" y="0"/>
                  </a:lnTo>
                  <a:lnTo>
                    <a:pt x="92" y="0"/>
                  </a:lnTo>
                  <a:close/>
                </a:path>
              </a:pathLst>
            </a:custGeom>
            <a:noFill/>
            <a:ln w="4"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25" name="Freeform 657"/>
          <p:cNvSpPr>
            <a:spLocks/>
          </p:cNvSpPr>
          <p:nvPr/>
        </p:nvSpPr>
        <p:spPr bwMode="auto">
          <a:xfrm>
            <a:off x="3898900" y="4457701"/>
            <a:ext cx="760412" cy="66675"/>
          </a:xfrm>
          <a:custGeom>
            <a:avLst/>
            <a:gdLst/>
            <a:ahLst/>
            <a:cxnLst>
              <a:cxn ang="0">
                <a:pos x="479" y="42"/>
              </a:cxn>
              <a:cxn ang="0">
                <a:pos x="468" y="0"/>
              </a:cxn>
              <a:cxn ang="0">
                <a:pos x="11" y="0"/>
              </a:cxn>
              <a:cxn ang="0">
                <a:pos x="0" y="42"/>
              </a:cxn>
              <a:cxn ang="0">
                <a:pos x="479" y="42"/>
              </a:cxn>
            </a:cxnLst>
            <a:rect l="0" t="0" r="r" b="b"/>
            <a:pathLst>
              <a:path w="479" h="42">
                <a:moveTo>
                  <a:pt x="479" y="42"/>
                </a:moveTo>
                <a:lnTo>
                  <a:pt x="468" y="0"/>
                </a:lnTo>
                <a:lnTo>
                  <a:pt x="11" y="0"/>
                </a:lnTo>
                <a:lnTo>
                  <a:pt x="0" y="42"/>
                </a:lnTo>
                <a:lnTo>
                  <a:pt x="479" y="42"/>
                </a:lnTo>
                <a:close/>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6" name="Line 658"/>
          <p:cNvSpPr>
            <a:spLocks noChangeShapeType="1"/>
          </p:cNvSpPr>
          <p:nvPr/>
        </p:nvSpPr>
        <p:spPr bwMode="auto">
          <a:xfrm>
            <a:off x="3883025" y="4541838"/>
            <a:ext cx="779462" cy="1588"/>
          </a:xfrm>
          <a:prstGeom prst="line">
            <a:avLst/>
          </a:prstGeom>
          <a:noFill/>
          <a:ln w="2" cap="rnd">
            <a:solidFill>
              <a:srgbClr val="254169"/>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927" name="Group 661"/>
          <p:cNvGrpSpPr>
            <a:grpSpLocks/>
          </p:cNvGrpSpPr>
          <p:nvPr/>
        </p:nvGrpSpPr>
        <p:grpSpPr bwMode="auto">
          <a:xfrm>
            <a:off x="4252913" y="4433888"/>
            <a:ext cx="42862" cy="115888"/>
            <a:chOff x="2679" y="2793"/>
            <a:chExt cx="27" cy="73"/>
          </a:xfrm>
        </p:grpSpPr>
        <p:sp>
          <p:nvSpPr>
            <p:cNvPr id="7827" name="Rectangle 659"/>
            <p:cNvSpPr>
              <a:spLocks noChangeArrowheads="1"/>
            </p:cNvSpPr>
            <p:nvPr/>
          </p:nvSpPr>
          <p:spPr bwMode="auto">
            <a:xfrm>
              <a:off x="2679" y="2793"/>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28" name="Rectangle 660"/>
            <p:cNvSpPr>
              <a:spLocks noChangeArrowheads="1"/>
            </p:cNvSpPr>
            <p:nvPr/>
          </p:nvSpPr>
          <p:spPr bwMode="auto">
            <a:xfrm>
              <a:off x="2679" y="2793"/>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28" name="Group 664"/>
          <p:cNvGrpSpPr>
            <a:grpSpLocks/>
          </p:cNvGrpSpPr>
          <p:nvPr/>
        </p:nvGrpSpPr>
        <p:grpSpPr bwMode="auto">
          <a:xfrm>
            <a:off x="3944938" y="4435476"/>
            <a:ext cx="42862" cy="115888"/>
            <a:chOff x="2485" y="2794"/>
            <a:chExt cx="27" cy="73"/>
          </a:xfrm>
        </p:grpSpPr>
        <p:sp>
          <p:nvSpPr>
            <p:cNvPr id="7830" name="Rectangle 662"/>
            <p:cNvSpPr>
              <a:spLocks noChangeArrowheads="1"/>
            </p:cNvSpPr>
            <p:nvPr/>
          </p:nvSpPr>
          <p:spPr bwMode="auto">
            <a:xfrm>
              <a:off x="2485"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1" name="Rectangle 663"/>
            <p:cNvSpPr>
              <a:spLocks noChangeArrowheads="1"/>
            </p:cNvSpPr>
            <p:nvPr/>
          </p:nvSpPr>
          <p:spPr bwMode="auto">
            <a:xfrm>
              <a:off x="2485"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33" name="Group 667"/>
          <p:cNvGrpSpPr>
            <a:grpSpLocks/>
          </p:cNvGrpSpPr>
          <p:nvPr/>
        </p:nvGrpSpPr>
        <p:grpSpPr bwMode="auto">
          <a:xfrm>
            <a:off x="4586288" y="4435476"/>
            <a:ext cx="42862" cy="115888"/>
            <a:chOff x="2889" y="2794"/>
            <a:chExt cx="27" cy="73"/>
          </a:xfrm>
        </p:grpSpPr>
        <p:sp>
          <p:nvSpPr>
            <p:cNvPr id="7833" name="Rectangle 665"/>
            <p:cNvSpPr>
              <a:spLocks noChangeArrowheads="1"/>
            </p:cNvSpPr>
            <p:nvPr/>
          </p:nvSpPr>
          <p:spPr bwMode="auto">
            <a:xfrm>
              <a:off x="2889" y="2794"/>
              <a:ext cx="27" cy="7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4" name="Rectangle 666"/>
            <p:cNvSpPr>
              <a:spLocks noChangeArrowheads="1"/>
            </p:cNvSpPr>
            <p:nvPr/>
          </p:nvSpPr>
          <p:spPr bwMode="auto">
            <a:xfrm>
              <a:off x="2889" y="2794"/>
              <a:ext cx="27" cy="73"/>
            </a:xfrm>
            <a:prstGeom prst="rect">
              <a:avLst/>
            </a:prstGeom>
            <a:noFill/>
            <a:ln w="2" cap="rnd">
              <a:solidFill>
                <a:srgbClr val="254169"/>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35" name="Group 674"/>
          <p:cNvGrpSpPr>
            <a:grpSpLocks/>
          </p:cNvGrpSpPr>
          <p:nvPr/>
        </p:nvGrpSpPr>
        <p:grpSpPr bwMode="auto">
          <a:xfrm>
            <a:off x="657225" y="4876801"/>
            <a:ext cx="7610475" cy="735013"/>
            <a:chOff x="414" y="3072"/>
            <a:chExt cx="4794" cy="463"/>
          </a:xfrm>
        </p:grpSpPr>
        <p:sp>
          <p:nvSpPr>
            <p:cNvPr id="7836" name="Freeform 668"/>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solidFill>
              <a:srgbClr val="5A87C6"/>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7" name="Freeform 669"/>
            <p:cNvSpPr>
              <a:spLocks/>
            </p:cNvSpPr>
            <p:nvPr/>
          </p:nvSpPr>
          <p:spPr bwMode="auto">
            <a:xfrm>
              <a:off x="414" y="3072"/>
              <a:ext cx="4794" cy="390"/>
            </a:xfrm>
            <a:custGeom>
              <a:avLst/>
              <a:gdLst/>
              <a:ahLst/>
              <a:cxnLst>
                <a:cxn ang="0">
                  <a:pos x="0" y="390"/>
                </a:cxn>
                <a:cxn ang="0">
                  <a:pos x="4404" y="390"/>
                </a:cxn>
                <a:cxn ang="0">
                  <a:pos x="4794" y="0"/>
                </a:cxn>
                <a:cxn ang="0">
                  <a:pos x="390" y="0"/>
                </a:cxn>
                <a:cxn ang="0">
                  <a:pos x="0" y="390"/>
                </a:cxn>
              </a:cxnLst>
              <a:rect l="0" t="0" r="r" b="b"/>
              <a:pathLst>
                <a:path w="4794" h="390">
                  <a:moveTo>
                    <a:pt x="0" y="390"/>
                  </a:moveTo>
                  <a:lnTo>
                    <a:pt x="4404" y="390"/>
                  </a:lnTo>
                  <a:lnTo>
                    <a:pt x="4794" y="0"/>
                  </a:lnTo>
                  <a:lnTo>
                    <a:pt x="390" y="0"/>
                  </a:lnTo>
                  <a:lnTo>
                    <a:pt x="0" y="390"/>
                  </a:lnTo>
                  <a:close/>
                </a:path>
              </a:pathLst>
            </a:custGeom>
            <a:solidFill>
              <a:srgbClr val="7A9FD1"/>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8" name="Freeform 670"/>
            <p:cNvSpPr>
              <a:spLocks/>
            </p:cNvSpPr>
            <p:nvPr/>
          </p:nvSpPr>
          <p:spPr bwMode="auto">
            <a:xfrm>
              <a:off x="4818" y="3072"/>
              <a:ext cx="390" cy="463"/>
            </a:xfrm>
            <a:custGeom>
              <a:avLst/>
              <a:gdLst/>
              <a:ahLst/>
              <a:cxnLst>
                <a:cxn ang="0">
                  <a:pos x="0" y="390"/>
                </a:cxn>
                <a:cxn ang="0">
                  <a:pos x="390" y="0"/>
                </a:cxn>
                <a:cxn ang="0">
                  <a:pos x="390" y="73"/>
                </a:cxn>
                <a:cxn ang="0">
                  <a:pos x="0" y="463"/>
                </a:cxn>
                <a:cxn ang="0">
                  <a:pos x="0" y="390"/>
                </a:cxn>
              </a:cxnLst>
              <a:rect l="0" t="0" r="r" b="b"/>
              <a:pathLst>
                <a:path w="390" h="463">
                  <a:moveTo>
                    <a:pt x="0" y="390"/>
                  </a:moveTo>
                  <a:lnTo>
                    <a:pt x="390" y="0"/>
                  </a:lnTo>
                  <a:lnTo>
                    <a:pt x="390" y="73"/>
                  </a:lnTo>
                  <a:lnTo>
                    <a:pt x="0" y="463"/>
                  </a:lnTo>
                  <a:lnTo>
                    <a:pt x="0" y="390"/>
                  </a:lnTo>
                  <a:close/>
                </a:path>
              </a:pathLst>
            </a:custGeom>
            <a:solidFill>
              <a:srgbClr val="486C9F"/>
            </a:soli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39" name="Freeform 671"/>
            <p:cNvSpPr>
              <a:spLocks/>
            </p:cNvSpPr>
            <p:nvPr/>
          </p:nvSpPr>
          <p:spPr bwMode="auto">
            <a:xfrm>
              <a:off x="414" y="3072"/>
              <a:ext cx="4794" cy="463"/>
            </a:xfrm>
            <a:custGeom>
              <a:avLst/>
              <a:gdLst/>
              <a:ahLst/>
              <a:cxnLst>
                <a:cxn ang="0">
                  <a:pos x="390" y="0"/>
                </a:cxn>
                <a:cxn ang="0">
                  <a:pos x="0" y="390"/>
                </a:cxn>
                <a:cxn ang="0">
                  <a:pos x="0" y="463"/>
                </a:cxn>
                <a:cxn ang="0">
                  <a:pos x="4404" y="463"/>
                </a:cxn>
                <a:cxn ang="0">
                  <a:pos x="4794" y="73"/>
                </a:cxn>
                <a:cxn ang="0">
                  <a:pos x="4794" y="0"/>
                </a:cxn>
                <a:cxn ang="0">
                  <a:pos x="390" y="0"/>
                </a:cxn>
              </a:cxnLst>
              <a:rect l="0" t="0" r="r" b="b"/>
              <a:pathLst>
                <a:path w="4794" h="463">
                  <a:moveTo>
                    <a:pt x="390" y="0"/>
                  </a:moveTo>
                  <a:lnTo>
                    <a:pt x="0" y="390"/>
                  </a:lnTo>
                  <a:lnTo>
                    <a:pt x="0" y="463"/>
                  </a:lnTo>
                  <a:lnTo>
                    <a:pt x="4404" y="463"/>
                  </a:lnTo>
                  <a:lnTo>
                    <a:pt x="4794" y="73"/>
                  </a:lnTo>
                  <a:lnTo>
                    <a:pt x="4794" y="0"/>
                  </a:lnTo>
                  <a:lnTo>
                    <a:pt x="390" y="0"/>
                  </a:lnTo>
                  <a:close/>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0" name="Freeform 672"/>
            <p:cNvSpPr>
              <a:spLocks/>
            </p:cNvSpPr>
            <p:nvPr/>
          </p:nvSpPr>
          <p:spPr bwMode="auto">
            <a:xfrm>
              <a:off x="414" y="3072"/>
              <a:ext cx="4794" cy="390"/>
            </a:xfrm>
            <a:custGeom>
              <a:avLst/>
              <a:gdLst/>
              <a:ahLst/>
              <a:cxnLst>
                <a:cxn ang="0">
                  <a:pos x="0" y="390"/>
                </a:cxn>
                <a:cxn ang="0">
                  <a:pos x="4404" y="390"/>
                </a:cxn>
                <a:cxn ang="0">
                  <a:pos x="4794" y="0"/>
                </a:cxn>
              </a:cxnLst>
              <a:rect l="0" t="0" r="r" b="b"/>
              <a:pathLst>
                <a:path w="4794" h="390">
                  <a:moveTo>
                    <a:pt x="0" y="390"/>
                  </a:moveTo>
                  <a:lnTo>
                    <a:pt x="4404" y="390"/>
                  </a:lnTo>
                  <a:lnTo>
                    <a:pt x="4794" y="0"/>
                  </a:lnTo>
                </a:path>
              </a:pathLst>
            </a:cu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1" name="Line 673"/>
            <p:cNvSpPr>
              <a:spLocks noChangeShapeType="1"/>
            </p:cNvSpPr>
            <p:nvPr/>
          </p:nvSpPr>
          <p:spPr bwMode="auto">
            <a:xfrm>
              <a:off x="4818" y="3462"/>
              <a:ext cx="1" cy="73"/>
            </a:xfrm>
            <a:prstGeom prst="line">
              <a:avLst/>
            </a:prstGeom>
            <a:noFill/>
            <a:ln w="6"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40" name="Group 727"/>
          <p:cNvGrpSpPr>
            <a:grpSpLocks/>
          </p:cNvGrpSpPr>
          <p:nvPr/>
        </p:nvGrpSpPr>
        <p:grpSpPr bwMode="auto">
          <a:xfrm>
            <a:off x="3008313" y="4837113"/>
            <a:ext cx="919162" cy="622300"/>
            <a:chOff x="1895" y="3047"/>
            <a:chExt cx="579" cy="392"/>
          </a:xfrm>
        </p:grpSpPr>
        <p:grpSp>
          <p:nvGrpSpPr>
            <p:cNvPr id="45942" name="Group 687"/>
            <p:cNvGrpSpPr>
              <a:grpSpLocks/>
            </p:cNvGrpSpPr>
            <p:nvPr/>
          </p:nvGrpSpPr>
          <p:grpSpPr bwMode="auto">
            <a:xfrm>
              <a:off x="1895" y="3047"/>
              <a:ext cx="291" cy="104"/>
              <a:chOff x="1895" y="3047"/>
              <a:chExt cx="291" cy="104"/>
            </a:xfrm>
          </p:grpSpPr>
          <p:grpSp>
            <p:nvGrpSpPr>
              <p:cNvPr id="45947" name="Group 685"/>
              <p:cNvGrpSpPr>
                <a:grpSpLocks/>
              </p:cNvGrpSpPr>
              <p:nvPr/>
            </p:nvGrpSpPr>
            <p:grpSpPr bwMode="auto">
              <a:xfrm>
                <a:off x="1895" y="3047"/>
                <a:ext cx="291" cy="104"/>
                <a:chOff x="1895" y="3047"/>
                <a:chExt cx="291" cy="104"/>
              </a:xfrm>
            </p:grpSpPr>
            <p:grpSp>
              <p:nvGrpSpPr>
                <p:cNvPr id="45949" name="Group 679"/>
                <p:cNvGrpSpPr>
                  <a:grpSpLocks/>
                </p:cNvGrpSpPr>
                <p:nvPr/>
              </p:nvGrpSpPr>
              <p:grpSpPr bwMode="auto">
                <a:xfrm>
                  <a:off x="1895" y="3047"/>
                  <a:ext cx="291" cy="104"/>
                  <a:chOff x="1895" y="3047"/>
                  <a:chExt cx="291" cy="104"/>
                </a:xfrm>
              </p:grpSpPr>
              <p:sp>
                <p:nvSpPr>
                  <p:cNvPr id="7843" name="Freeform 67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4" name="Freeform 67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5" name="Freeform 67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6" name="Freeform 67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48" name="Freeform 680"/>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49" name="Freeform 681"/>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0" name="Freeform 682"/>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1" name="Freeform 683"/>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2" name="Freeform 684"/>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54" name="Oval 686"/>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54" name="Group 700"/>
            <p:cNvGrpSpPr>
              <a:grpSpLocks/>
            </p:cNvGrpSpPr>
            <p:nvPr/>
          </p:nvGrpSpPr>
          <p:grpSpPr bwMode="auto">
            <a:xfrm>
              <a:off x="1991" y="3143"/>
              <a:ext cx="291" cy="104"/>
              <a:chOff x="1991" y="3143"/>
              <a:chExt cx="291" cy="104"/>
            </a:xfrm>
          </p:grpSpPr>
          <p:grpSp>
            <p:nvGrpSpPr>
              <p:cNvPr id="45960" name="Group 698"/>
              <p:cNvGrpSpPr>
                <a:grpSpLocks/>
              </p:cNvGrpSpPr>
              <p:nvPr/>
            </p:nvGrpSpPr>
            <p:grpSpPr bwMode="auto">
              <a:xfrm>
                <a:off x="1991" y="3143"/>
                <a:ext cx="291" cy="104"/>
                <a:chOff x="1991" y="3143"/>
                <a:chExt cx="291" cy="104"/>
              </a:xfrm>
            </p:grpSpPr>
            <p:grpSp>
              <p:nvGrpSpPr>
                <p:cNvPr id="45966" name="Group 692"/>
                <p:cNvGrpSpPr>
                  <a:grpSpLocks/>
                </p:cNvGrpSpPr>
                <p:nvPr/>
              </p:nvGrpSpPr>
              <p:grpSpPr bwMode="auto">
                <a:xfrm>
                  <a:off x="1991" y="3143"/>
                  <a:ext cx="291" cy="104"/>
                  <a:chOff x="1991" y="3143"/>
                  <a:chExt cx="291" cy="104"/>
                </a:xfrm>
              </p:grpSpPr>
              <p:sp>
                <p:nvSpPr>
                  <p:cNvPr id="7856" name="Freeform 6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7" name="Freeform 6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8" name="Freeform 6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59" name="Freeform 6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61" name="Freeform 693"/>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2" name="Freeform 694"/>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3" name="Freeform 695"/>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4" name="Freeform 696"/>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65" name="Freeform 697"/>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67" name="Oval 699"/>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72" name="Group 713"/>
            <p:cNvGrpSpPr>
              <a:grpSpLocks/>
            </p:cNvGrpSpPr>
            <p:nvPr/>
          </p:nvGrpSpPr>
          <p:grpSpPr bwMode="auto">
            <a:xfrm>
              <a:off x="2087" y="3239"/>
              <a:ext cx="291" cy="104"/>
              <a:chOff x="2087" y="3239"/>
              <a:chExt cx="291" cy="104"/>
            </a:xfrm>
          </p:grpSpPr>
          <p:grpSp>
            <p:nvGrpSpPr>
              <p:cNvPr id="45978" name="Group 711"/>
              <p:cNvGrpSpPr>
                <a:grpSpLocks/>
              </p:cNvGrpSpPr>
              <p:nvPr/>
            </p:nvGrpSpPr>
            <p:grpSpPr bwMode="auto">
              <a:xfrm>
                <a:off x="2087" y="3239"/>
                <a:ext cx="291" cy="104"/>
                <a:chOff x="2087" y="3239"/>
                <a:chExt cx="291" cy="104"/>
              </a:xfrm>
            </p:grpSpPr>
            <p:grpSp>
              <p:nvGrpSpPr>
                <p:cNvPr id="45984" name="Group 705"/>
                <p:cNvGrpSpPr>
                  <a:grpSpLocks/>
                </p:cNvGrpSpPr>
                <p:nvPr/>
              </p:nvGrpSpPr>
              <p:grpSpPr bwMode="auto">
                <a:xfrm>
                  <a:off x="2087" y="3239"/>
                  <a:ext cx="291" cy="104"/>
                  <a:chOff x="2087" y="3239"/>
                  <a:chExt cx="291" cy="104"/>
                </a:xfrm>
              </p:grpSpPr>
              <p:sp>
                <p:nvSpPr>
                  <p:cNvPr id="7869" name="Freeform 7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0" name="Freeform 70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1" name="Freeform 70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2" name="Freeform 70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74" name="Freeform 706"/>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5" name="Freeform 707"/>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6" name="Freeform 708"/>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7" name="Freeform 709"/>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78" name="Freeform 710"/>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80" name="Oval 712"/>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990" name="Group 726"/>
            <p:cNvGrpSpPr>
              <a:grpSpLocks/>
            </p:cNvGrpSpPr>
            <p:nvPr/>
          </p:nvGrpSpPr>
          <p:grpSpPr bwMode="auto">
            <a:xfrm>
              <a:off x="2183" y="3335"/>
              <a:ext cx="291" cy="104"/>
              <a:chOff x="2183" y="3335"/>
              <a:chExt cx="291" cy="104"/>
            </a:xfrm>
          </p:grpSpPr>
          <p:grpSp>
            <p:nvGrpSpPr>
              <p:cNvPr id="45992" name="Group 724"/>
              <p:cNvGrpSpPr>
                <a:grpSpLocks/>
              </p:cNvGrpSpPr>
              <p:nvPr/>
            </p:nvGrpSpPr>
            <p:grpSpPr bwMode="auto">
              <a:xfrm>
                <a:off x="2183" y="3335"/>
                <a:ext cx="291" cy="104"/>
                <a:chOff x="2183" y="3335"/>
                <a:chExt cx="291" cy="104"/>
              </a:xfrm>
            </p:grpSpPr>
            <p:grpSp>
              <p:nvGrpSpPr>
                <p:cNvPr id="45997" name="Group 718"/>
                <p:cNvGrpSpPr>
                  <a:grpSpLocks/>
                </p:cNvGrpSpPr>
                <p:nvPr/>
              </p:nvGrpSpPr>
              <p:grpSpPr bwMode="auto">
                <a:xfrm>
                  <a:off x="2183" y="3335"/>
                  <a:ext cx="291" cy="104"/>
                  <a:chOff x="2183" y="3335"/>
                  <a:chExt cx="291" cy="104"/>
                </a:xfrm>
              </p:grpSpPr>
              <p:sp>
                <p:nvSpPr>
                  <p:cNvPr id="7882" name="Freeform 71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3" name="Freeform 71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4" name="Freeform 71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5" name="Freeform 71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87" name="Freeform 719"/>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8" name="Freeform 720"/>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89" name="Freeform 721"/>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0" name="Freeform 722"/>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1" name="Freeform 723"/>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893" name="Oval 725"/>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999" name="Group 780"/>
          <p:cNvGrpSpPr>
            <a:grpSpLocks/>
          </p:cNvGrpSpPr>
          <p:nvPr/>
        </p:nvGrpSpPr>
        <p:grpSpPr bwMode="auto">
          <a:xfrm>
            <a:off x="2530475" y="4837113"/>
            <a:ext cx="919162" cy="622300"/>
            <a:chOff x="1594" y="3047"/>
            <a:chExt cx="579" cy="392"/>
          </a:xfrm>
        </p:grpSpPr>
        <p:grpSp>
          <p:nvGrpSpPr>
            <p:cNvPr id="46004" name="Group 740"/>
            <p:cNvGrpSpPr>
              <a:grpSpLocks/>
            </p:cNvGrpSpPr>
            <p:nvPr/>
          </p:nvGrpSpPr>
          <p:grpSpPr bwMode="auto">
            <a:xfrm>
              <a:off x="1594" y="3047"/>
              <a:ext cx="291" cy="104"/>
              <a:chOff x="1594" y="3047"/>
              <a:chExt cx="291" cy="104"/>
            </a:xfrm>
          </p:grpSpPr>
          <p:grpSp>
            <p:nvGrpSpPr>
              <p:cNvPr id="46006" name="Group 738"/>
              <p:cNvGrpSpPr>
                <a:grpSpLocks/>
              </p:cNvGrpSpPr>
              <p:nvPr/>
            </p:nvGrpSpPr>
            <p:grpSpPr bwMode="auto">
              <a:xfrm>
                <a:off x="1594" y="3047"/>
                <a:ext cx="291" cy="104"/>
                <a:chOff x="1594" y="3047"/>
                <a:chExt cx="291" cy="104"/>
              </a:xfrm>
            </p:grpSpPr>
            <p:grpSp>
              <p:nvGrpSpPr>
                <p:cNvPr id="46011" name="Group 732"/>
                <p:cNvGrpSpPr>
                  <a:grpSpLocks/>
                </p:cNvGrpSpPr>
                <p:nvPr/>
              </p:nvGrpSpPr>
              <p:grpSpPr bwMode="auto">
                <a:xfrm>
                  <a:off x="1594" y="3047"/>
                  <a:ext cx="291" cy="104"/>
                  <a:chOff x="1594" y="3047"/>
                  <a:chExt cx="291" cy="104"/>
                </a:xfrm>
              </p:grpSpPr>
              <p:sp>
                <p:nvSpPr>
                  <p:cNvPr id="7896" name="Freeform 728"/>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7" name="Freeform 729"/>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8" name="Freeform 730"/>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899" name="Freeform 731"/>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01" name="Freeform 733"/>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2" name="Freeform 734"/>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3" name="Freeform 735"/>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4" name="Freeform 736"/>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05" name="Freeform 737"/>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07" name="Oval 739"/>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13" name="Group 753"/>
            <p:cNvGrpSpPr>
              <a:grpSpLocks/>
            </p:cNvGrpSpPr>
            <p:nvPr/>
          </p:nvGrpSpPr>
          <p:grpSpPr bwMode="auto">
            <a:xfrm>
              <a:off x="1690" y="3143"/>
              <a:ext cx="291" cy="104"/>
              <a:chOff x="1690" y="3143"/>
              <a:chExt cx="291" cy="104"/>
            </a:xfrm>
          </p:grpSpPr>
          <p:grpSp>
            <p:nvGrpSpPr>
              <p:cNvPr id="46018" name="Group 751"/>
              <p:cNvGrpSpPr>
                <a:grpSpLocks/>
              </p:cNvGrpSpPr>
              <p:nvPr/>
            </p:nvGrpSpPr>
            <p:grpSpPr bwMode="auto">
              <a:xfrm>
                <a:off x="1690" y="3143"/>
                <a:ext cx="291" cy="104"/>
                <a:chOff x="1690" y="3143"/>
                <a:chExt cx="291" cy="104"/>
              </a:xfrm>
            </p:grpSpPr>
            <p:grpSp>
              <p:nvGrpSpPr>
                <p:cNvPr id="46020" name="Group 745"/>
                <p:cNvGrpSpPr>
                  <a:grpSpLocks/>
                </p:cNvGrpSpPr>
                <p:nvPr/>
              </p:nvGrpSpPr>
              <p:grpSpPr bwMode="auto">
                <a:xfrm>
                  <a:off x="1690" y="3143"/>
                  <a:ext cx="291" cy="104"/>
                  <a:chOff x="1690" y="3143"/>
                  <a:chExt cx="291" cy="104"/>
                </a:xfrm>
              </p:grpSpPr>
              <p:sp>
                <p:nvSpPr>
                  <p:cNvPr id="7909" name="Freeform 741"/>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0" name="Freeform 742"/>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1" name="Freeform 743"/>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2" name="Freeform 744"/>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14" name="Freeform 746"/>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5" name="Freeform 747"/>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6" name="Freeform 748"/>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7" name="Freeform 749"/>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18" name="Freeform 750"/>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20" name="Oval 752"/>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25" name="Group 766"/>
            <p:cNvGrpSpPr>
              <a:grpSpLocks/>
            </p:cNvGrpSpPr>
            <p:nvPr/>
          </p:nvGrpSpPr>
          <p:grpSpPr bwMode="auto">
            <a:xfrm>
              <a:off x="1786" y="3239"/>
              <a:ext cx="291" cy="104"/>
              <a:chOff x="1786" y="3239"/>
              <a:chExt cx="291" cy="104"/>
            </a:xfrm>
          </p:grpSpPr>
          <p:grpSp>
            <p:nvGrpSpPr>
              <p:cNvPr id="46027" name="Group 764"/>
              <p:cNvGrpSpPr>
                <a:grpSpLocks/>
              </p:cNvGrpSpPr>
              <p:nvPr/>
            </p:nvGrpSpPr>
            <p:grpSpPr bwMode="auto">
              <a:xfrm>
                <a:off x="1786" y="3239"/>
                <a:ext cx="291" cy="104"/>
                <a:chOff x="1786" y="3239"/>
                <a:chExt cx="291" cy="104"/>
              </a:xfrm>
            </p:grpSpPr>
            <p:grpSp>
              <p:nvGrpSpPr>
                <p:cNvPr id="46032" name="Group 758"/>
                <p:cNvGrpSpPr>
                  <a:grpSpLocks/>
                </p:cNvGrpSpPr>
                <p:nvPr/>
              </p:nvGrpSpPr>
              <p:grpSpPr bwMode="auto">
                <a:xfrm>
                  <a:off x="1786" y="3239"/>
                  <a:ext cx="291" cy="104"/>
                  <a:chOff x="1786" y="3239"/>
                  <a:chExt cx="291" cy="104"/>
                </a:xfrm>
              </p:grpSpPr>
              <p:sp>
                <p:nvSpPr>
                  <p:cNvPr id="7922" name="Freeform 754"/>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3" name="Freeform 755"/>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4" name="Freeform 756"/>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5" name="Freeform 757"/>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27" name="Freeform 759"/>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8" name="Freeform 760"/>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29" name="Freeform 761"/>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0" name="Freeform 762"/>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1" name="Freeform 763"/>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33" name="Oval 765"/>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38" name="Group 779"/>
            <p:cNvGrpSpPr>
              <a:grpSpLocks/>
            </p:cNvGrpSpPr>
            <p:nvPr/>
          </p:nvGrpSpPr>
          <p:grpSpPr bwMode="auto">
            <a:xfrm>
              <a:off x="1882" y="3335"/>
              <a:ext cx="291" cy="104"/>
              <a:chOff x="1882" y="3335"/>
              <a:chExt cx="291" cy="104"/>
            </a:xfrm>
          </p:grpSpPr>
          <p:grpSp>
            <p:nvGrpSpPr>
              <p:cNvPr id="46044" name="Group 777"/>
              <p:cNvGrpSpPr>
                <a:grpSpLocks/>
              </p:cNvGrpSpPr>
              <p:nvPr/>
            </p:nvGrpSpPr>
            <p:grpSpPr bwMode="auto">
              <a:xfrm>
                <a:off x="1882" y="3335"/>
                <a:ext cx="291" cy="104"/>
                <a:chOff x="1882" y="3335"/>
                <a:chExt cx="291" cy="104"/>
              </a:xfrm>
            </p:grpSpPr>
            <p:grpSp>
              <p:nvGrpSpPr>
                <p:cNvPr id="46050" name="Group 771"/>
                <p:cNvGrpSpPr>
                  <a:grpSpLocks/>
                </p:cNvGrpSpPr>
                <p:nvPr/>
              </p:nvGrpSpPr>
              <p:grpSpPr bwMode="auto">
                <a:xfrm>
                  <a:off x="1882" y="3335"/>
                  <a:ext cx="291" cy="104"/>
                  <a:chOff x="1882" y="3335"/>
                  <a:chExt cx="291" cy="104"/>
                </a:xfrm>
              </p:grpSpPr>
              <p:sp>
                <p:nvSpPr>
                  <p:cNvPr id="7935" name="Freeform 767"/>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6" name="Freeform 768"/>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7" name="Freeform 769"/>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38" name="Freeform 770"/>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40" name="Freeform 772"/>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1" name="Freeform 773"/>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2" name="Freeform 774"/>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3" name="Freeform 775"/>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44" name="Freeform 776"/>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46" name="Oval 778"/>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6056" name="Group 793"/>
          <p:cNvGrpSpPr>
            <a:grpSpLocks/>
          </p:cNvGrpSpPr>
          <p:nvPr/>
        </p:nvGrpSpPr>
        <p:grpSpPr bwMode="auto">
          <a:xfrm>
            <a:off x="3008313" y="4837113"/>
            <a:ext cx="461962" cy="165100"/>
            <a:chOff x="1895" y="3047"/>
            <a:chExt cx="291" cy="104"/>
          </a:xfrm>
        </p:grpSpPr>
        <p:grpSp>
          <p:nvGrpSpPr>
            <p:cNvPr id="46062" name="Group 791"/>
            <p:cNvGrpSpPr>
              <a:grpSpLocks/>
            </p:cNvGrpSpPr>
            <p:nvPr/>
          </p:nvGrpSpPr>
          <p:grpSpPr bwMode="auto">
            <a:xfrm>
              <a:off x="1895" y="3047"/>
              <a:ext cx="291" cy="104"/>
              <a:chOff x="1895" y="3047"/>
              <a:chExt cx="291" cy="104"/>
            </a:xfrm>
          </p:grpSpPr>
          <p:grpSp>
            <p:nvGrpSpPr>
              <p:cNvPr id="46068" name="Group 785"/>
              <p:cNvGrpSpPr>
                <a:grpSpLocks/>
              </p:cNvGrpSpPr>
              <p:nvPr/>
            </p:nvGrpSpPr>
            <p:grpSpPr bwMode="auto">
              <a:xfrm>
                <a:off x="1895" y="3047"/>
                <a:ext cx="291" cy="104"/>
                <a:chOff x="1895" y="3047"/>
                <a:chExt cx="291" cy="104"/>
              </a:xfrm>
            </p:grpSpPr>
            <p:sp>
              <p:nvSpPr>
                <p:cNvPr id="7949" name="Freeform 781"/>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0" name="Freeform 782"/>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1" name="Freeform 78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2" name="Freeform 784"/>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54" name="Freeform 786"/>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5" name="Freeform 787"/>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6" name="Freeform 788"/>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7" name="Freeform 789"/>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58" name="Freeform 790"/>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60" name="Oval 792"/>
            <p:cNvSpPr>
              <a:spLocks noChangeArrowheads="1"/>
            </p:cNvSpPr>
            <p:nvPr/>
          </p:nvSpPr>
          <p:spPr bwMode="auto">
            <a:xfrm>
              <a:off x="1973" y="3052"/>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74" name="Group 806"/>
          <p:cNvGrpSpPr>
            <a:grpSpLocks/>
          </p:cNvGrpSpPr>
          <p:nvPr/>
        </p:nvGrpSpPr>
        <p:grpSpPr bwMode="auto">
          <a:xfrm>
            <a:off x="3160713" y="4989513"/>
            <a:ext cx="461962" cy="165100"/>
            <a:chOff x="1991" y="3143"/>
            <a:chExt cx="291" cy="104"/>
          </a:xfrm>
        </p:grpSpPr>
        <p:grpSp>
          <p:nvGrpSpPr>
            <p:cNvPr id="46080" name="Group 804"/>
            <p:cNvGrpSpPr>
              <a:grpSpLocks/>
            </p:cNvGrpSpPr>
            <p:nvPr/>
          </p:nvGrpSpPr>
          <p:grpSpPr bwMode="auto">
            <a:xfrm>
              <a:off x="1991" y="3143"/>
              <a:ext cx="291" cy="104"/>
              <a:chOff x="1991" y="3143"/>
              <a:chExt cx="291" cy="104"/>
            </a:xfrm>
          </p:grpSpPr>
          <p:grpSp>
            <p:nvGrpSpPr>
              <p:cNvPr id="46086" name="Group 798"/>
              <p:cNvGrpSpPr>
                <a:grpSpLocks/>
              </p:cNvGrpSpPr>
              <p:nvPr/>
            </p:nvGrpSpPr>
            <p:grpSpPr bwMode="auto">
              <a:xfrm>
                <a:off x="1991" y="3143"/>
                <a:ext cx="291" cy="104"/>
                <a:chOff x="1991" y="3143"/>
                <a:chExt cx="291" cy="104"/>
              </a:xfrm>
            </p:grpSpPr>
            <p:sp>
              <p:nvSpPr>
                <p:cNvPr id="7962" name="Freeform 794"/>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3" name="Freeform 795"/>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4" name="Freeform 79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5" name="Freeform 797"/>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67" name="Freeform 799"/>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8" name="Freeform 800"/>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69" name="Freeform 801"/>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0" name="Freeform 802"/>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1" name="Freeform 803"/>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73" name="Oval 805"/>
            <p:cNvSpPr>
              <a:spLocks noChangeArrowheads="1"/>
            </p:cNvSpPr>
            <p:nvPr/>
          </p:nvSpPr>
          <p:spPr bwMode="auto">
            <a:xfrm>
              <a:off x="2069"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092" name="Group 819"/>
          <p:cNvGrpSpPr>
            <a:grpSpLocks/>
          </p:cNvGrpSpPr>
          <p:nvPr/>
        </p:nvGrpSpPr>
        <p:grpSpPr bwMode="auto">
          <a:xfrm>
            <a:off x="3313113" y="5141913"/>
            <a:ext cx="461962" cy="165100"/>
            <a:chOff x="2087" y="3239"/>
            <a:chExt cx="291" cy="104"/>
          </a:xfrm>
        </p:grpSpPr>
        <p:grpSp>
          <p:nvGrpSpPr>
            <p:cNvPr id="46098" name="Group 817"/>
            <p:cNvGrpSpPr>
              <a:grpSpLocks/>
            </p:cNvGrpSpPr>
            <p:nvPr/>
          </p:nvGrpSpPr>
          <p:grpSpPr bwMode="auto">
            <a:xfrm>
              <a:off x="2087" y="3239"/>
              <a:ext cx="291" cy="104"/>
              <a:chOff x="2087" y="3239"/>
              <a:chExt cx="291" cy="104"/>
            </a:xfrm>
          </p:grpSpPr>
          <p:grpSp>
            <p:nvGrpSpPr>
              <p:cNvPr id="46104" name="Group 811"/>
              <p:cNvGrpSpPr>
                <a:grpSpLocks/>
              </p:cNvGrpSpPr>
              <p:nvPr/>
            </p:nvGrpSpPr>
            <p:grpSpPr bwMode="auto">
              <a:xfrm>
                <a:off x="2087" y="3239"/>
                <a:ext cx="291" cy="104"/>
                <a:chOff x="2087" y="3239"/>
                <a:chExt cx="291" cy="104"/>
              </a:xfrm>
            </p:grpSpPr>
            <p:sp>
              <p:nvSpPr>
                <p:cNvPr id="7975" name="Freeform 807"/>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6" name="Freeform 808"/>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7" name="Freeform 80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78" name="Freeform 810"/>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80" name="Freeform 812"/>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1" name="Freeform 813"/>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2" name="Freeform 814"/>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3" name="Freeform 815"/>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4" name="Freeform 816"/>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86" name="Oval 818"/>
            <p:cNvSpPr>
              <a:spLocks noChangeArrowheads="1"/>
            </p:cNvSpPr>
            <p:nvPr/>
          </p:nvSpPr>
          <p:spPr bwMode="auto">
            <a:xfrm>
              <a:off x="2165"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107" name="Group 832"/>
          <p:cNvGrpSpPr>
            <a:grpSpLocks/>
          </p:cNvGrpSpPr>
          <p:nvPr/>
        </p:nvGrpSpPr>
        <p:grpSpPr bwMode="auto">
          <a:xfrm>
            <a:off x="3465513" y="5294313"/>
            <a:ext cx="461962" cy="165100"/>
            <a:chOff x="2183" y="3335"/>
            <a:chExt cx="291" cy="104"/>
          </a:xfrm>
        </p:grpSpPr>
        <p:grpSp>
          <p:nvGrpSpPr>
            <p:cNvPr id="46110" name="Group 830"/>
            <p:cNvGrpSpPr>
              <a:grpSpLocks/>
            </p:cNvGrpSpPr>
            <p:nvPr/>
          </p:nvGrpSpPr>
          <p:grpSpPr bwMode="auto">
            <a:xfrm>
              <a:off x="2183" y="3335"/>
              <a:ext cx="291" cy="104"/>
              <a:chOff x="2183" y="3335"/>
              <a:chExt cx="291" cy="104"/>
            </a:xfrm>
          </p:grpSpPr>
          <p:grpSp>
            <p:nvGrpSpPr>
              <p:cNvPr id="46113" name="Group 824"/>
              <p:cNvGrpSpPr>
                <a:grpSpLocks/>
              </p:cNvGrpSpPr>
              <p:nvPr/>
            </p:nvGrpSpPr>
            <p:grpSpPr bwMode="auto">
              <a:xfrm>
                <a:off x="2183" y="3335"/>
                <a:ext cx="291" cy="104"/>
                <a:chOff x="2183" y="3335"/>
                <a:chExt cx="291" cy="104"/>
              </a:xfrm>
            </p:grpSpPr>
            <p:sp>
              <p:nvSpPr>
                <p:cNvPr id="7988" name="Freeform 820"/>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89" name="Freeform 821"/>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0" name="Freeform 82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1" name="Freeform 823"/>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93" name="Freeform 825"/>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4" name="Freeform 826"/>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5" name="Freeform 827"/>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6" name="Freeform 828"/>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7997" name="Freeform 829"/>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7999" name="Oval 831"/>
            <p:cNvSpPr>
              <a:spLocks noChangeArrowheads="1"/>
            </p:cNvSpPr>
            <p:nvPr/>
          </p:nvSpPr>
          <p:spPr bwMode="auto">
            <a:xfrm>
              <a:off x="2261"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6116" name="Group 843"/>
          <p:cNvGrpSpPr>
            <a:grpSpLocks/>
          </p:cNvGrpSpPr>
          <p:nvPr/>
        </p:nvGrpSpPr>
        <p:grpSpPr bwMode="auto">
          <a:xfrm>
            <a:off x="3008313" y="4837113"/>
            <a:ext cx="461962" cy="165100"/>
            <a:chOff x="1895" y="3047"/>
            <a:chExt cx="291" cy="104"/>
          </a:xfrm>
        </p:grpSpPr>
        <p:grpSp>
          <p:nvGrpSpPr>
            <p:cNvPr id="46125" name="Group 837"/>
            <p:cNvGrpSpPr>
              <a:grpSpLocks/>
            </p:cNvGrpSpPr>
            <p:nvPr/>
          </p:nvGrpSpPr>
          <p:grpSpPr bwMode="auto">
            <a:xfrm>
              <a:off x="1895" y="3047"/>
              <a:ext cx="291" cy="104"/>
              <a:chOff x="1895" y="3047"/>
              <a:chExt cx="291" cy="104"/>
            </a:xfrm>
          </p:grpSpPr>
          <p:sp>
            <p:nvSpPr>
              <p:cNvPr id="8001" name="Freeform 833"/>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2" name="Freeform 834"/>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3" name="Freeform 83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4" name="Freeform 836"/>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06" name="Freeform 838"/>
            <p:cNvSpPr>
              <a:spLocks/>
            </p:cNvSpPr>
            <p:nvPr/>
          </p:nvSpPr>
          <p:spPr bwMode="auto">
            <a:xfrm>
              <a:off x="2034" y="3088"/>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7" name="Freeform 839"/>
            <p:cNvSpPr>
              <a:spLocks/>
            </p:cNvSpPr>
            <p:nvPr/>
          </p:nvSpPr>
          <p:spPr bwMode="auto">
            <a:xfrm>
              <a:off x="1921" y="3064"/>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8" name="Freeform 840"/>
            <p:cNvSpPr>
              <a:spLocks/>
            </p:cNvSpPr>
            <p:nvPr/>
          </p:nvSpPr>
          <p:spPr bwMode="auto">
            <a:xfrm>
              <a:off x="2150"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09" name="Freeform 841"/>
            <p:cNvSpPr>
              <a:spLocks/>
            </p:cNvSpPr>
            <p:nvPr/>
          </p:nvSpPr>
          <p:spPr bwMode="auto">
            <a:xfrm>
              <a:off x="2094" y="3085"/>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0" name="Freeform 842"/>
            <p:cNvSpPr>
              <a:spLocks/>
            </p:cNvSpPr>
            <p:nvPr/>
          </p:nvSpPr>
          <p:spPr bwMode="auto">
            <a:xfrm>
              <a:off x="1975" y="3083"/>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12" name="Oval 844"/>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28" name="Group 849"/>
          <p:cNvGrpSpPr>
            <a:grpSpLocks/>
          </p:cNvGrpSpPr>
          <p:nvPr/>
        </p:nvGrpSpPr>
        <p:grpSpPr bwMode="auto">
          <a:xfrm>
            <a:off x="3008313" y="4837113"/>
            <a:ext cx="461962" cy="165100"/>
            <a:chOff x="1895" y="3047"/>
            <a:chExt cx="291" cy="104"/>
          </a:xfrm>
        </p:grpSpPr>
        <p:sp>
          <p:nvSpPr>
            <p:cNvPr id="8013" name="Freeform 84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4" name="Freeform 84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5" name="Freeform 84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6" name="Freeform 84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18" name="Freeform 85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19" name="Freeform 85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0" name="Freeform 85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1" name="Freeform 85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2" name="Freeform 85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31" name="Group 859"/>
          <p:cNvGrpSpPr>
            <a:grpSpLocks/>
          </p:cNvGrpSpPr>
          <p:nvPr/>
        </p:nvGrpSpPr>
        <p:grpSpPr bwMode="auto">
          <a:xfrm>
            <a:off x="3008313" y="4837113"/>
            <a:ext cx="461962" cy="165100"/>
            <a:chOff x="1895" y="3047"/>
            <a:chExt cx="291" cy="104"/>
          </a:xfrm>
        </p:grpSpPr>
        <p:sp>
          <p:nvSpPr>
            <p:cNvPr id="8023" name="Freeform 855"/>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4" name="Freeform 856"/>
            <p:cNvSpPr>
              <a:spLocks/>
            </p:cNvSpPr>
            <p:nvPr/>
          </p:nvSpPr>
          <p:spPr bwMode="auto">
            <a:xfrm>
              <a:off x="1896"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5" name="Freeform 857"/>
            <p:cNvSpPr>
              <a:spLocks/>
            </p:cNvSpPr>
            <p:nvPr/>
          </p:nvSpPr>
          <p:spPr bwMode="auto">
            <a:xfrm>
              <a:off x="1895"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6" name="Freeform 858"/>
            <p:cNvSpPr>
              <a:spLocks/>
            </p:cNvSpPr>
            <p:nvPr/>
          </p:nvSpPr>
          <p:spPr bwMode="auto">
            <a:xfrm>
              <a:off x="1896"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28" name="Freeform 860"/>
          <p:cNvSpPr>
            <a:spLocks/>
          </p:cNvSpPr>
          <p:nvPr/>
        </p:nvSpPr>
        <p:spPr bwMode="auto">
          <a:xfrm>
            <a:off x="3228975" y="49022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29" name="Freeform 861"/>
          <p:cNvSpPr>
            <a:spLocks/>
          </p:cNvSpPr>
          <p:nvPr/>
        </p:nvSpPr>
        <p:spPr bwMode="auto">
          <a:xfrm>
            <a:off x="3049588" y="48641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0" name="Freeform 862"/>
          <p:cNvSpPr>
            <a:spLocks/>
          </p:cNvSpPr>
          <p:nvPr/>
        </p:nvSpPr>
        <p:spPr bwMode="auto">
          <a:xfrm>
            <a:off x="3413125"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1" name="Freeform 863"/>
          <p:cNvSpPr>
            <a:spLocks/>
          </p:cNvSpPr>
          <p:nvPr/>
        </p:nvSpPr>
        <p:spPr bwMode="auto">
          <a:xfrm>
            <a:off x="3324225" y="48974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2" name="Freeform 864"/>
          <p:cNvSpPr>
            <a:spLocks/>
          </p:cNvSpPr>
          <p:nvPr/>
        </p:nvSpPr>
        <p:spPr bwMode="auto">
          <a:xfrm>
            <a:off x="3135313" y="48942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3" name="Oval 865"/>
          <p:cNvSpPr>
            <a:spLocks noChangeArrowheads="1"/>
          </p:cNvSpPr>
          <p:nvPr/>
        </p:nvSpPr>
        <p:spPr bwMode="auto">
          <a:xfrm>
            <a:off x="3132138" y="48450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34" name="Group 876"/>
          <p:cNvGrpSpPr>
            <a:grpSpLocks/>
          </p:cNvGrpSpPr>
          <p:nvPr/>
        </p:nvGrpSpPr>
        <p:grpSpPr bwMode="auto">
          <a:xfrm>
            <a:off x="3160713" y="4989513"/>
            <a:ext cx="461962" cy="165100"/>
            <a:chOff x="1991" y="3143"/>
            <a:chExt cx="291" cy="104"/>
          </a:xfrm>
        </p:grpSpPr>
        <p:grpSp>
          <p:nvGrpSpPr>
            <p:cNvPr id="46137" name="Group 870"/>
            <p:cNvGrpSpPr>
              <a:grpSpLocks/>
            </p:cNvGrpSpPr>
            <p:nvPr/>
          </p:nvGrpSpPr>
          <p:grpSpPr bwMode="auto">
            <a:xfrm>
              <a:off x="1991" y="3143"/>
              <a:ext cx="291" cy="104"/>
              <a:chOff x="1991" y="3143"/>
              <a:chExt cx="291" cy="104"/>
            </a:xfrm>
          </p:grpSpPr>
          <p:sp>
            <p:nvSpPr>
              <p:cNvPr id="8034" name="Freeform 866"/>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5" name="Freeform 867"/>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6" name="Freeform 86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37" name="Freeform 869"/>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39" name="Freeform 871"/>
            <p:cNvSpPr>
              <a:spLocks/>
            </p:cNvSpPr>
            <p:nvPr/>
          </p:nvSpPr>
          <p:spPr bwMode="auto">
            <a:xfrm>
              <a:off x="2130" y="3184"/>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0" name="Freeform 872"/>
            <p:cNvSpPr>
              <a:spLocks/>
            </p:cNvSpPr>
            <p:nvPr/>
          </p:nvSpPr>
          <p:spPr bwMode="auto">
            <a:xfrm>
              <a:off x="2017" y="3160"/>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1" name="Freeform 873"/>
            <p:cNvSpPr>
              <a:spLocks/>
            </p:cNvSpPr>
            <p:nvPr/>
          </p:nvSpPr>
          <p:spPr bwMode="auto">
            <a:xfrm>
              <a:off x="2246"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2" name="Freeform 874"/>
            <p:cNvSpPr>
              <a:spLocks/>
            </p:cNvSpPr>
            <p:nvPr/>
          </p:nvSpPr>
          <p:spPr bwMode="auto">
            <a:xfrm>
              <a:off x="2190" y="3181"/>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3" name="Freeform 875"/>
            <p:cNvSpPr>
              <a:spLocks/>
            </p:cNvSpPr>
            <p:nvPr/>
          </p:nvSpPr>
          <p:spPr bwMode="auto">
            <a:xfrm>
              <a:off x="2071" y="3179"/>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45" name="Oval 877"/>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42" name="Group 882"/>
          <p:cNvGrpSpPr>
            <a:grpSpLocks/>
          </p:cNvGrpSpPr>
          <p:nvPr/>
        </p:nvGrpSpPr>
        <p:grpSpPr bwMode="auto">
          <a:xfrm>
            <a:off x="3160713" y="4989513"/>
            <a:ext cx="461962" cy="165100"/>
            <a:chOff x="1991" y="3143"/>
            <a:chExt cx="291" cy="104"/>
          </a:xfrm>
        </p:grpSpPr>
        <p:sp>
          <p:nvSpPr>
            <p:cNvPr id="8046" name="Freeform 87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7" name="Freeform 87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8" name="Freeform 88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49" name="Freeform 88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51" name="Freeform 88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2" name="Freeform 88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3" name="Freeform 88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4" name="Freeform 88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5" name="Freeform 88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6143" name="Group 892"/>
          <p:cNvGrpSpPr>
            <a:grpSpLocks/>
          </p:cNvGrpSpPr>
          <p:nvPr/>
        </p:nvGrpSpPr>
        <p:grpSpPr bwMode="auto">
          <a:xfrm>
            <a:off x="3160713" y="4989513"/>
            <a:ext cx="461962" cy="165100"/>
            <a:chOff x="1991" y="3143"/>
            <a:chExt cx="291" cy="104"/>
          </a:xfrm>
        </p:grpSpPr>
        <p:sp>
          <p:nvSpPr>
            <p:cNvPr id="8056" name="Freeform 888"/>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7" name="Freeform 889"/>
            <p:cNvSpPr>
              <a:spLocks/>
            </p:cNvSpPr>
            <p:nvPr/>
          </p:nvSpPr>
          <p:spPr bwMode="auto">
            <a:xfrm>
              <a:off x="1992"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8" name="Freeform 890"/>
            <p:cNvSpPr>
              <a:spLocks/>
            </p:cNvSpPr>
            <p:nvPr/>
          </p:nvSpPr>
          <p:spPr bwMode="auto">
            <a:xfrm>
              <a:off x="1991"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59" name="Freeform 891"/>
            <p:cNvSpPr>
              <a:spLocks/>
            </p:cNvSpPr>
            <p:nvPr/>
          </p:nvSpPr>
          <p:spPr bwMode="auto">
            <a:xfrm>
              <a:off x="1992"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61" name="Freeform 893"/>
          <p:cNvSpPr>
            <a:spLocks/>
          </p:cNvSpPr>
          <p:nvPr/>
        </p:nvSpPr>
        <p:spPr bwMode="auto">
          <a:xfrm>
            <a:off x="3381375" y="50546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2" name="Freeform 894"/>
          <p:cNvSpPr>
            <a:spLocks/>
          </p:cNvSpPr>
          <p:nvPr/>
        </p:nvSpPr>
        <p:spPr bwMode="auto">
          <a:xfrm>
            <a:off x="3201988" y="50165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3" name="Freeform 895"/>
          <p:cNvSpPr>
            <a:spLocks/>
          </p:cNvSpPr>
          <p:nvPr/>
        </p:nvSpPr>
        <p:spPr bwMode="auto">
          <a:xfrm>
            <a:off x="3565525"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4" name="Freeform 896"/>
          <p:cNvSpPr>
            <a:spLocks/>
          </p:cNvSpPr>
          <p:nvPr/>
        </p:nvSpPr>
        <p:spPr bwMode="auto">
          <a:xfrm>
            <a:off x="3476625" y="50498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5" name="Freeform 897"/>
          <p:cNvSpPr>
            <a:spLocks/>
          </p:cNvSpPr>
          <p:nvPr/>
        </p:nvSpPr>
        <p:spPr bwMode="auto">
          <a:xfrm>
            <a:off x="3287713" y="50466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6" name="Oval 898"/>
          <p:cNvSpPr>
            <a:spLocks noChangeArrowheads="1"/>
          </p:cNvSpPr>
          <p:nvPr/>
        </p:nvSpPr>
        <p:spPr bwMode="auto">
          <a:xfrm>
            <a:off x="3284538"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35" name="Group 909"/>
          <p:cNvGrpSpPr>
            <a:grpSpLocks/>
          </p:cNvGrpSpPr>
          <p:nvPr/>
        </p:nvGrpSpPr>
        <p:grpSpPr bwMode="auto">
          <a:xfrm>
            <a:off x="3313113" y="5141913"/>
            <a:ext cx="461962" cy="165100"/>
            <a:chOff x="2087" y="3239"/>
            <a:chExt cx="291" cy="104"/>
          </a:xfrm>
        </p:grpSpPr>
        <p:grpSp>
          <p:nvGrpSpPr>
            <p:cNvPr id="44041" name="Group 903"/>
            <p:cNvGrpSpPr>
              <a:grpSpLocks/>
            </p:cNvGrpSpPr>
            <p:nvPr/>
          </p:nvGrpSpPr>
          <p:grpSpPr bwMode="auto">
            <a:xfrm>
              <a:off x="2087" y="3239"/>
              <a:ext cx="291" cy="104"/>
              <a:chOff x="2087" y="3239"/>
              <a:chExt cx="291" cy="104"/>
            </a:xfrm>
          </p:grpSpPr>
          <p:sp>
            <p:nvSpPr>
              <p:cNvPr id="8067" name="Freeform 899"/>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8" name="Freeform 900"/>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69" name="Freeform 90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0" name="Freeform 902"/>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72" name="Freeform 904"/>
            <p:cNvSpPr>
              <a:spLocks/>
            </p:cNvSpPr>
            <p:nvPr/>
          </p:nvSpPr>
          <p:spPr bwMode="auto">
            <a:xfrm>
              <a:off x="2226" y="3280"/>
              <a:ext cx="7"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3" name="Freeform 905"/>
            <p:cNvSpPr>
              <a:spLocks/>
            </p:cNvSpPr>
            <p:nvPr/>
          </p:nvSpPr>
          <p:spPr bwMode="auto">
            <a:xfrm>
              <a:off x="2113" y="3256"/>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4" name="Freeform 906"/>
            <p:cNvSpPr>
              <a:spLocks/>
            </p:cNvSpPr>
            <p:nvPr/>
          </p:nvSpPr>
          <p:spPr bwMode="auto">
            <a:xfrm>
              <a:off x="2342"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5" name="Freeform 907"/>
            <p:cNvSpPr>
              <a:spLocks/>
            </p:cNvSpPr>
            <p:nvPr/>
          </p:nvSpPr>
          <p:spPr bwMode="auto">
            <a:xfrm>
              <a:off x="2286" y="3277"/>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76" name="Freeform 908"/>
            <p:cNvSpPr>
              <a:spLocks/>
            </p:cNvSpPr>
            <p:nvPr/>
          </p:nvSpPr>
          <p:spPr bwMode="auto">
            <a:xfrm>
              <a:off x="2167" y="3275"/>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78" name="Oval 910"/>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51" name="Group 915"/>
          <p:cNvGrpSpPr>
            <a:grpSpLocks/>
          </p:cNvGrpSpPr>
          <p:nvPr/>
        </p:nvGrpSpPr>
        <p:grpSpPr bwMode="auto">
          <a:xfrm>
            <a:off x="3313113" y="5141913"/>
            <a:ext cx="461962" cy="165100"/>
            <a:chOff x="2087" y="3239"/>
            <a:chExt cx="291" cy="104"/>
          </a:xfrm>
        </p:grpSpPr>
        <p:sp>
          <p:nvSpPr>
            <p:cNvPr id="8079" name="Freeform 91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0" name="Freeform 91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1" name="Freeform 91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2" name="Freeform 91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84" name="Freeform 91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5" name="Freeform 91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6" name="Freeform 91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7" name="Freeform 91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88" name="Freeform 92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62" name="Group 925"/>
          <p:cNvGrpSpPr>
            <a:grpSpLocks/>
          </p:cNvGrpSpPr>
          <p:nvPr/>
        </p:nvGrpSpPr>
        <p:grpSpPr bwMode="auto">
          <a:xfrm>
            <a:off x="3313113" y="5141913"/>
            <a:ext cx="461962" cy="165100"/>
            <a:chOff x="2087" y="3239"/>
            <a:chExt cx="291" cy="104"/>
          </a:xfrm>
        </p:grpSpPr>
        <p:sp>
          <p:nvSpPr>
            <p:cNvPr id="8089" name="Freeform 921"/>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0" name="Freeform 922"/>
            <p:cNvSpPr>
              <a:spLocks/>
            </p:cNvSpPr>
            <p:nvPr/>
          </p:nvSpPr>
          <p:spPr bwMode="auto">
            <a:xfrm>
              <a:off x="2088"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1" name="Freeform 923"/>
            <p:cNvSpPr>
              <a:spLocks/>
            </p:cNvSpPr>
            <p:nvPr/>
          </p:nvSpPr>
          <p:spPr bwMode="auto">
            <a:xfrm>
              <a:off x="2087"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2" name="Freeform 924"/>
            <p:cNvSpPr>
              <a:spLocks/>
            </p:cNvSpPr>
            <p:nvPr/>
          </p:nvSpPr>
          <p:spPr bwMode="auto">
            <a:xfrm>
              <a:off x="2088"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5"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094" name="Freeform 926"/>
          <p:cNvSpPr>
            <a:spLocks/>
          </p:cNvSpPr>
          <p:nvPr/>
        </p:nvSpPr>
        <p:spPr bwMode="auto">
          <a:xfrm>
            <a:off x="3533775" y="5207001"/>
            <a:ext cx="11112"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5" name="Freeform 927"/>
          <p:cNvSpPr>
            <a:spLocks/>
          </p:cNvSpPr>
          <p:nvPr/>
        </p:nvSpPr>
        <p:spPr bwMode="auto">
          <a:xfrm>
            <a:off x="3354388" y="51689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6" name="Freeform 928"/>
          <p:cNvSpPr>
            <a:spLocks/>
          </p:cNvSpPr>
          <p:nvPr/>
        </p:nvSpPr>
        <p:spPr bwMode="auto">
          <a:xfrm>
            <a:off x="3717925"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7" name="Freeform 929"/>
          <p:cNvSpPr>
            <a:spLocks/>
          </p:cNvSpPr>
          <p:nvPr/>
        </p:nvSpPr>
        <p:spPr bwMode="auto">
          <a:xfrm>
            <a:off x="3629025" y="52022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8" name="Freeform 930"/>
          <p:cNvSpPr>
            <a:spLocks/>
          </p:cNvSpPr>
          <p:nvPr/>
        </p:nvSpPr>
        <p:spPr bwMode="auto">
          <a:xfrm>
            <a:off x="3440113" y="51990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099" name="Oval 931"/>
          <p:cNvSpPr>
            <a:spLocks noChangeArrowheads="1"/>
          </p:cNvSpPr>
          <p:nvPr/>
        </p:nvSpPr>
        <p:spPr bwMode="auto">
          <a:xfrm>
            <a:off x="3436938"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68" name="Group 942"/>
          <p:cNvGrpSpPr>
            <a:grpSpLocks/>
          </p:cNvGrpSpPr>
          <p:nvPr/>
        </p:nvGrpSpPr>
        <p:grpSpPr bwMode="auto">
          <a:xfrm>
            <a:off x="3465513" y="5294313"/>
            <a:ext cx="461962" cy="165100"/>
            <a:chOff x="2183" y="3335"/>
            <a:chExt cx="291" cy="104"/>
          </a:xfrm>
        </p:grpSpPr>
        <p:grpSp>
          <p:nvGrpSpPr>
            <p:cNvPr id="44074" name="Group 936"/>
            <p:cNvGrpSpPr>
              <a:grpSpLocks/>
            </p:cNvGrpSpPr>
            <p:nvPr/>
          </p:nvGrpSpPr>
          <p:grpSpPr bwMode="auto">
            <a:xfrm>
              <a:off x="2183" y="3335"/>
              <a:ext cx="291" cy="104"/>
              <a:chOff x="2183" y="3335"/>
              <a:chExt cx="291" cy="104"/>
            </a:xfrm>
          </p:grpSpPr>
          <p:sp>
            <p:nvSpPr>
              <p:cNvPr id="8100" name="Freeform 932"/>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1" name="Freeform 933"/>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2" name="Freeform 93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3" name="Freeform 935"/>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05" name="Freeform 937"/>
            <p:cNvSpPr>
              <a:spLocks/>
            </p:cNvSpPr>
            <p:nvPr/>
          </p:nvSpPr>
          <p:spPr bwMode="auto">
            <a:xfrm>
              <a:off x="2322" y="3376"/>
              <a:ext cx="6" cy="5"/>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6" name="Freeform 938"/>
            <p:cNvSpPr>
              <a:spLocks/>
            </p:cNvSpPr>
            <p:nvPr/>
          </p:nvSpPr>
          <p:spPr bwMode="auto">
            <a:xfrm>
              <a:off x="2209" y="3352"/>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7" name="Freeform 939"/>
            <p:cNvSpPr>
              <a:spLocks/>
            </p:cNvSpPr>
            <p:nvPr/>
          </p:nvSpPr>
          <p:spPr bwMode="auto">
            <a:xfrm>
              <a:off x="2438"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8" name="Freeform 940"/>
            <p:cNvSpPr>
              <a:spLocks/>
            </p:cNvSpPr>
            <p:nvPr/>
          </p:nvSpPr>
          <p:spPr bwMode="auto">
            <a:xfrm>
              <a:off x="2382" y="3373"/>
              <a:ext cx="8" cy="8"/>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09" name="Freeform 941"/>
            <p:cNvSpPr>
              <a:spLocks/>
            </p:cNvSpPr>
            <p:nvPr/>
          </p:nvSpPr>
          <p:spPr bwMode="auto">
            <a:xfrm>
              <a:off x="2263" y="3371"/>
              <a:ext cx="7" cy="7"/>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11" name="Oval 943"/>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84" name="Group 948"/>
          <p:cNvGrpSpPr>
            <a:grpSpLocks/>
          </p:cNvGrpSpPr>
          <p:nvPr/>
        </p:nvGrpSpPr>
        <p:grpSpPr bwMode="auto">
          <a:xfrm>
            <a:off x="3465513" y="5294313"/>
            <a:ext cx="461962" cy="165100"/>
            <a:chOff x="2183" y="3335"/>
            <a:chExt cx="291" cy="104"/>
          </a:xfrm>
        </p:grpSpPr>
        <p:sp>
          <p:nvSpPr>
            <p:cNvPr id="8112" name="Freeform 94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3" name="Freeform 94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4" name="Freeform 94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5" name="Freeform 94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17" name="Freeform 94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8" name="Freeform 95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19" name="Freeform 95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0" name="Freeform 95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1" name="Freeform 95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095" name="Group 958"/>
          <p:cNvGrpSpPr>
            <a:grpSpLocks/>
          </p:cNvGrpSpPr>
          <p:nvPr/>
        </p:nvGrpSpPr>
        <p:grpSpPr bwMode="auto">
          <a:xfrm>
            <a:off x="3465513" y="5294313"/>
            <a:ext cx="461962" cy="165100"/>
            <a:chOff x="2183" y="3335"/>
            <a:chExt cx="291" cy="104"/>
          </a:xfrm>
        </p:grpSpPr>
        <p:sp>
          <p:nvSpPr>
            <p:cNvPr id="8122" name="Freeform 954"/>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3" name="Freeform 955"/>
            <p:cNvSpPr>
              <a:spLocks/>
            </p:cNvSpPr>
            <p:nvPr/>
          </p:nvSpPr>
          <p:spPr bwMode="auto">
            <a:xfrm>
              <a:off x="2184"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5" y="440"/>
                    <a:pt x="2417" y="348"/>
                    <a:pt x="2417" y="229"/>
                  </a:cubicBezTo>
                  <a:cubicBezTo>
                    <a:pt x="2418" y="111"/>
                    <a:pt x="1878" y="11"/>
                    <a:pt x="1211" y="5"/>
                  </a:cubicBezTo>
                  <a:cubicBezTo>
                    <a:pt x="544"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4" name="Freeform 956"/>
            <p:cNvSpPr>
              <a:spLocks/>
            </p:cNvSpPr>
            <p:nvPr/>
          </p:nvSpPr>
          <p:spPr bwMode="auto">
            <a:xfrm>
              <a:off x="2183"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8" y="0"/>
                    <a:pt x="6" y="91"/>
                    <a:pt x="5" y="210"/>
                  </a:cubicBezTo>
                  <a:lnTo>
                    <a:pt x="1" y="639"/>
                  </a:lnTo>
                  <a:cubicBezTo>
                    <a:pt x="0" y="758"/>
                    <a:pt x="541"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5" name="Freeform 957"/>
            <p:cNvSpPr>
              <a:spLocks/>
            </p:cNvSpPr>
            <p:nvPr/>
          </p:nvSpPr>
          <p:spPr bwMode="auto">
            <a:xfrm>
              <a:off x="2184"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90"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27" name="Freeform 959"/>
          <p:cNvSpPr>
            <a:spLocks/>
          </p:cNvSpPr>
          <p:nvPr/>
        </p:nvSpPr>
        <p:spPr bwMode="auto">
          <a:xfrm>
            <a:off x="3686175" y="5359401"/>
            <a:ext cx="9525" cy="7938"/>
          </a:xfrm>
          <a:custGeom>
            <a:avLst/>
            <a:gdLst/>
            <a:ahLst/>
            <a:cxnLst>
              <a:cxn ang="0">
                <a:pos x="26" y="0"/>
              </a:cxn>
              <a:cxn ang="0">
                <a:pos x="0" y="20"/>
              </a:cxn>
              <a:cxn ang="0">
                <a:pos x="25" y="41"/>
              </a:cxn>
              <a:cxn ang="0">
                <a:pos x="50" y="21"/>
              </a:cxn>
              <a:cxn ang="0">
                <a:pos x="26" y="0"/>
              </a:cxn>
            </a:cxnLst>
            <a:rect l="0" t="0" r="r" b="b"/>
            <a:pathLst>
              <a:path w="51" h="42">
                <a:moveTo>
                  <a:pt x="26" y="0"/>
                </a:moveTo>
                <a:cubicBezTo>
                  <a:pt x="12" y="0"/>
                  <a:pt x="1" y="9"/>
                  <a:pt x="0" y="20"/>
                </a:cubicBezTo>
                <a:cubicBezTo>
                  <a:pt x="0" y="32"/>
                  <a:pt x="11" y="41"/>
                  <a:pt x="25" y="41"/>
                </a:cubicBezTo>
                <a:cubicBezTo>
                  <a:pt x="39" y="42"/>
                  <a:pt x="50" y="32"/>
                  <a:pt x="50" y="21"/>
                </a:cubicBezTo>
                <a:cubicBezTo>
                  <a:pt x="51" y="9"/>
                  <a:pt x="39" y="0"/>
                  <a:pt x="26"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8" name="Freeform 960"/>
          <p:cNvSpPr>
            <a:spLocks/>
          </p:cNvSpPr>
          <p:nvPr/>
        </p:nvSpPr>
        <p:spPr bwMode="auto">
          <a:xfrm>
            <a:off x="3506788" y="5321301"/>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6"/>
                  <a:pt x="0" y="37"/>
                </a:cubicBezTo>
                <a:cubicBezTo>
                  <a:pt x="0" y="58"/>
                  <a:pt x="16" y="75"/>
                  <a:pt x="37" y="75"/>
                </a:cubicBezTo>
                <a:cubicBezTo>
                  <a:pt x="58" y="75"/>
                  <a:pt x="75" y="58"/>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29" name="Freeform 961"/>
          <p:cNvSpPr>
            <a:spLocks/>
          </p:cNvSpPr>
          <p:nvPr/>
        </p:nvSpPr>
        <p:spPr bwMode="auto">
          <a:xfrm>
            <a:off x="3870325"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7" y="75"/>
                  <a:pt x="37" y="75"/>
                </a:cubicBezTo>
                <a:cubicBezTo>
                  <a:pt x="58" y="75"/>
                  <a:pt x="75" y="59"/>
                  <a:pt x="75" y="38"/>
                </a:cubicBezTo>
                <a:cubicBezTo>
                  <a:pt x="75"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0" name="Freeform 962"/>
          <p:cNvSpPr>
            <a:spLocks/>
          </p:cNvSpPr>
          <p:nvPr/>
        </p:nvSpPr>
        <p:spPr bwMode="auto">
          <a:xfrm>
            <a:off x="3781425" y="5354638"/>
            <a:ext cx="12700" cy="12700"/>
          </a:xfrm>
          <a:custGeom>
            <a:avLst/>
            <a:gdLst/>
            <a:ahLst/>
            <a:cxnLst>
              <a:cxn ang="0">
                <a:pos x="34" y="0"/>
              </a:cxn>
              <a:cxn ang="0">
                <a:pos x="0" y="33"/>
              </a:cxn>
              <a:cxn ang="0">
                <a:pos x="34" y="66"/>
              </a:cxn>
              <a:cxn ang="0">
                <a:pos x="67" y="33"/>
              </a:cxn>
              <a:cxn ang="0">
                <a:pos x="34" y="0"/>
              </a:cxn>
            </a:cxnLst>
            <a:rect l="0" t="0" r="r" b="b"/>
            <a:pathLst>
              <a:path w="67" h="67">
                <a:moveTo>
                  <a:pt x="34" y="0"/>
                </a:moveTo>
                <a:cubicBezTo>
                  <a:pt x="16" y="0"/>
                  <a:pt x="1" y="14"/>
                  <a:pt x="0" y="33"/>
                </a:cubicBezTo>
                <a:cubicBezTo>
                  <a:pt x="0" y="51"/>
                  <a:pt x="15" y="66"/>
                  <a:pt x="34"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1" name="Freeform 963"/>
          <p:cNvSpPr>
            <a:spLocks/>
          </p:cNvSpPr>
          <p:nvPr/>
        </p:nvSpPr>
        <p:spPr bwMode="auto">
          <a:xfrm>
            <a:off x="3592513" y="5351463"/>
            <a:ext cx="11112" cy="11113"/>
          </a:xfrm>
          <a:custGeom>
            <a:avLst/>
            <a:gdLst/>
            <a:ahLst/>
            <a:cxnLst>
              <a:cxn ang="0">
                <a:pos x="29" y="0"/>
              </a:cxn>
              <a:cxn ang="0">
                <a:pos x="0" y="29"/>
              </a:cxn>
              <a:cxn ang="0">
                <a:pos x="29" y="58"/>
              </a:cxn>
              <a:cxn ang="0">
                <a:pos x="58" y="30"/>
              </a:cxn>
              <a:cxn ang="0">
                <a:pos x="29" y="0"/>
              </a:cxn>
            </a:cxnLst>
            <a:rect l="0" t="0" r="r" b="b"/>
            <a:pathLst>
              <a:path w="58" h="59">
                <a:moveTo>
                  <a:pt x="29" y="0"/>
                </a:moveTo>
                <a:cubicBezTo>
                  <a:pt x="13" y="0"/>
                  <a:pt x="0" y="13"/>
                  <a:pt x="0" y="29"/>
                </a:cubicBezTo>
                <a:cubicBezTo>
                  <a:pt x="0" y="45"/>
                  <a:pt x="13" y="58"/>
                  <a:pt x="29" y="58"/>
                </a:cubicBezTo>
                <a:cubicBezTo>
                  <a:pt x="45" y="59"/>
                  <a:pt x="58" y="46"/>
                  <a:pt x="58" y="30"/>
                </a:cubicBezTo>
                <a:cubicBezTo>
                  <a:pt x="58" y="13"/>
                  <a:pt x="45" y="0"/>
                  <a:pt x="29"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2" name="Oval 964"/>
          <p:cNvSpPr>
            <a:spLocks noChangeArrowheads="1"/>
          </p:cNvSpPr>
          <p:nvPr/>
        </p:nvSpPr>
        <p:spPr bwMode="auto">
          <a:xfrm>
            <a:off x="3589338"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101" name="Group 977"/>
          <p:cNvGrpSpPr>
            <a:grpSpLocks/>
          </p:cNvGrpSpPr>
          <p:nvPr/>
        </p:nvGrpSpPr>
        <p:grpSpPr bwMode="auto">
          <a:xfrm>
            <a:off x="2530475" y="4837113"/>
            <a:ext cx="461962" cy="165100"/>
            <a:chOff x="1594" y="3047"/>
            <a:chExt cx="291" cy="104"/>
          </a:xfrm>
        </p:grpSpPr>
        <p:grpSp>
          <p:nvGrpSpPr>
            <p:cNvPr id="44107" name="Group 975"/>
            <p:cNvGrpSpPr>
              <a:grpSpLocks/>
            </p:cNvGrpSpPr>
            <p:nvPr/>
          </p:nvGrpSpPr>
          <p:grpSpPr bwMode="auto">
            <a:xfrm>
              <a:off x="1594" y="3047"/>
              <a:ext cx="291" cy="104"/>
              <a:chOff x="1594" y="3047"/>
              <a:chExt cx="291" cy="104"/>
            </a:xfrm>
          </p:grpSpPr>
          <p:grpSp>
            <p:nvGrpSpPr>
              <p:cNvPr id="44117" name="Group 969"/>
              <p:cNvGrpSpPr>
                <a:grpSpLocks/>
              </p:cNvGrpSpPr>
              <p:nvPr/>
            </p:nvGrpSpPr>
            <p:grpSpPr bwMode="auto">
              <a:xfrm>
                <a:off x="1594" y="3047"/>
                <a:ext cx="291" cy="104"/>
                <a:chOff x="1594" y="3047"/>
                <a:chExt cx="291" cy="104"/>
              </a:xfrm>
            </p:grpSpPr>
            <p:sp>
              <p:nvSpPr>
                <p:cNvPr id="8133" name="Freeform 965"/>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4" name="Freeform 966"/>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5" name="Freeform 96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6" name="Freeform 968"/>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38" name="Freeform 970"/>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39" name="Freeform 971"/>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0" name="Freeform 972"/>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1" name="Freeform 973"/>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2" name="Freeform 974"/>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44" name="Oval 976"/>
            <p:cNvSpPr>
              <a:spLocks noChangeArrowheads="1"/>
            </p:cNvSpPr>
            <p:nvPr/>
          </p:nvSpPr>
          <p:spPr bwMode="auto">
            <a:xfrm>
              <a:off x="1673" y="3052"/>
              <a:ext cx="120"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28" name="Group 990"/>
          <p:cNvGrpSpPr>
            <a:grpSpLocks/>
          </p:cNvGrpSpPr>
          <p:nvPr/>
        </p:nvGrpSpPr>
        <p:grpSpPr bwMode="auto">
          <a:xfrm>
            <a:off x="2682875" y="4989513"/>
            <a:ext cx="461962" cy="165100"/>
            <a:chOff x="1690" y="3143"/>
            <a:chExt cx="291" cy="104"/>
          </a:xfrm>
        </p:grpSpPr>
        <p:grpSp>
          <p:nvGrpSpPr>
            <p:cNvPr id="44134" name="Group 988"/>
            <p:cNvGrpSpPr>
              <a:grpSpLocks/>
            </p:cNvGrpSpPr>
            <p:nvPr/>
          </p:nvGrpSpPr>
          <p:grpSpPr bwMode="auto">
            <a:xfrm>
              <a:off x="1690" y="3143"/>
              <a:ext cx="291" cy="104"/>
              <a:chOff x="1690" y="3143"/>
              <a:chExt cx="291" cy="104"/>
            </a:xfrm>
          </p:grpSpPr>
          <p:grpSp>
            <p:nvGrpSpPr>
              <p:cNvPr id="44140" name="Group 982"/>
              <p:cNvGrpSpPr>
                <a:grpSpLocks/>
              </p:cNvGrpSpPr>
              <p:nvPr/>
            </p:nvGrpSpPr>
            <p:grpSpPr bwMode="auto">
              <a:xfrm>
                <a:off x="1690" y="3143"/>
                <a:ext cx="291" cy="104"/>
                <a:chOff x="1690" y="3143"/>
                <a:chExt cx="291" cy="104"/>
              </a:xfrm>
            </p:grpSpPr>
            <p:sp>
              <p:nvSpPr>
                <p:cNvPr id="8146" name="Freeform 978"/>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7" name="Freeform 979"/>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8" name="Freeform 98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49" name="Freeform 981"/>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51" name="Freeform 983"/>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2" name="Freeform 984"/>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3" name="Freeform 985"/>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4" name="Freeform 986"/>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55" name="Freeform 987"/>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57" name="Oval 989"/>
            <p:cNvSpPr>
              <a:spLocks noChangeArrowheads="1"/>
            </p:cNvSpPr>
            <p:nvPr/>
          </p:nvSpPr>
          <p:spPr bwMode="auto">
            <a:xfrm>
              <a:off x="1768" y="3148"/>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50" name="Group 1003"/>
          <p:cNvGrpSpPr>
            <a:grpSpLocks/>
          </p:cNvGrpSpPr>
          <p:nvPr/>
        </p:nvGrpSpPr>
        <p:grpSpPr bwMode="auto">
          <a:xfrm>
            <a:off x="2835275" y="5141913"/>
            <a:ext cx="461962" cy="165100"/>
            <a:chOff x="1786" y="3239"/>
            <a:chExt cx="291" cy="104"/>
          </a:xfrm>
        </p:grpSpPr>
        <p:grpSp>
          <p:nvGrpSpPr>
            <p:cNvPr id="44161" name="Group 1001"/>
            <p:cNvGrpSpPr>
              <a:grpSpLocks/>
            </p:cNvGrpSpPr>
            <p:nvPr/>
          </p:nvGrpSpPr>
          <p:grpSpPr bwMode="auto">
            <a:xfrm>
              <a:off x="1786" y="3239"/>
              <a:ext cx="291" cy="104"/>
              <a:chOff x="1786" y="3239"/>
              <a:chExt cx="291" cy="104"/>
            </a:xfrm>
          </p:grpSpPr>
          <p:grpSp>
            <p:nvGrpSpPr>
              <p:cNvPr id="44166" name="Group 995"/>
              <p:cNvGrpSpPr>
                <a:grpSpLocks/>
              </p:cNvGrpSpPr>
              <p:nvPr/>
            </p:nvGrpSpPr>
            <p:grpSpPr bwMode="auto">
              <a:xfrm>
                <a:off x="1786" y="3239"/>
                <a:ext cx="291" cy="104"/>
                <a:chOff x="1786" y="3239"/>
                <a:chExt cx="291" cy="104"/>
              </a:xfrm>
            </p:grpSpPr>
            <p:sp>
              <p:nvSpPr>
                <p:cNvPr id="8159" name="Freeform 991"/>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0" name="Freeform 992"/>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1" name="Freeform 99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2" name="Freeform 994"/>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64" name="Freeform 996"/>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5" name="Freeform 997"/>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6" name="Freeform 998"/>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7" name="Freeform 999"/>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68" name="Freeform 1000"/>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70" name="Oval 1002"/>
            <p:cNvSpPr>
              <a:spLocks noChangeArrowheads="1"/>
            </p:cNvSpPr>
            <p:nvPr/>
          </p:nvSpPr>
          <p:spPr bwMode="auto">
            <a:xfrm>
              <a:off x="1864" y="3244"/>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72" name="Group 1016"/>
          <p:cNvGrpSpPr>
            <a:grpSpLocks/>
          </p:cNvGrpSpPr>
          <p:nvPr/>
        </p:nvGrpSpPr>
        <p:grpSpPr bwMode="auto">
          <a:xfrm>
            <a:off x="2987675" y="5294313"/>
            <a:ext cx="461962" cy="165100"/>
            <a:chOff x="1882" y="3335"/>
            <a:chExt cx="291" cy="104"/>
          </a:xfrm>
        </p:grpSpPr>
        <p:grpSp>
          <p:nvGrpSpPr>
            <p:cNvPr id="44178" name="Group 1014"/>
            <p:cNvGrpSpPr>
              <a:grpSpLocks/>
            </p:cNvGrpSpPr>
            <p:nvPr/>
          </p:nvGrpSpPr>
          <p:grpSpPr bwMode="auto">
            <a:xfrm>
              <a:off x="1882" y="3335"/>
              <a:ext cx="291" cy="104"/>
              <a:chOff x="1882" y="3335"/>
              <a:chExt cx="291" cy="104"/>
            </a:xfrm>
          </p:grpSpPr>
          <p:grpSp>
            <p:nvGrpSpPr>
              <p:cNvPr id="44183" name="Group 1008"/>
              <p:cNvGrpSpPr>
                <a:grpSpLocks/>
              </p:cNvGrpSpPr>
              <p:nvPr/>
            </p:nvGrpSpPr>
            <p:grpSpPr bwMode="auto">
              <a:xfrm>
                <a:off x="1882" y="3335"/>
                <a:ext cx="291" cy="104"/>
                <a:chOff x="1882" y="3335"/>
                <a:chExt cx="291" cy="104"/>
              </a:xfrm>
            </p:grpSpPr>
            <p:sp>
              <p:nvSpPr>
                <p:cNvPr id="8172" name="Freeform 1004"/>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3" name="Freeform 1005"/>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4" name="Freeform 100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5" name="Freeform 1007"/>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77" name="Freeform 1009"/>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8" name="Freeform 1010"/>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79" name="Freeform 1011"/>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0" name="Freeform 1012"/>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1" name="Freeform 1013"/>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83" name="Oval 1015"/>
            <p:cNvSpPr>
              <a:spLocks noChangeArrowheads="1"/>
            </p:cNvSpPr>
            <p:nvPr/>
          </p:nvSpPr>
          <p:spPr bwMode="auto">
            <a:xfrm>
              <a:off x="1960" y="3340"/>
              <a:ext cx="12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188" name="Group 1027"/>
          <p:cNvGrpSpPr>
            <a:grpSpLocks/>
          </p:cNvGrpSpPr>
          <p:nvPr/>
        </p:nvGrpSpPr>
        <p:grpSpPr bwMode="auto">
          <a:xfrm>
            <a:off x="2530475" y="4837113"/>
            <a:ext cx="461962" cy="165100"/>
            <a:chOff x="1594" y="3047"/>
            <a:chExt cx="291" cy="104"/>
          </a:xfrm>
        </p:grpSpPr>
        <p:grpSp>
          <p:nvGrpSpPr>
            <p:cNvPr id="7168" name="Group 1021"/>
            <p:cNvGrpSpPr>
              <a:grpSpLocks/>
            </p:cNvGrpSpPr>
            <p:nvPr/>
          </p:nvGrpSpPr>
          <p:grpSpPr bwMode="auto">
            <a:xfrm>
              <a:off x="1594" y="3047"/>
              <a:ext cx="291" cy="104"/>
              <a:chOff x="1594" y="3047"/>
              <a:chExt cx="291" cy="104"/>
            </a:xfrm>
          </p:grpSpPr>
          <p:sp>
            <p:nvSpPr>
              <p:cNvPr id="8185" name="Freeform 1017"/>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6" name="Freeform 1018"/>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7" name="Freeform 101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88" name="Freeform 1020"/>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8190" name="Freeform 1022"/>
            <p:cNvSpPr>
              <a:spLocks/>
            </p:cNvSpPr>
            <p:nvPr/>
          </p:nvSpPr>
          <p:spPr bwMode="auto">
            <a:xfrm>
              <a:off x="1733" y="3088"/>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8191" name="Freeform 1023"/>
            <p:cNvSpPr>
              <a:spLocks/>
            </p:cNvSpPr>
            <p:nvPr/>
          </p:nvSpPr>
          <p:spPr bwMode="auto">
            <a:xfrm>
              <a:off x="1620" y="3064"/>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2" name="Freeform 1024"/>
            <p:cNvSpPr>
              <a:spLocks/>
            </p:cNvSpPr>
            <p:nvPr/>
          </p:nvSpPr>
          <p:spPr bwMode="auto">
            <a:xfrm>
              <a:off x="1849" y="3071"/>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3" name="Freeform 1025"/>
            <p:cNvSpPr>
              <a:spLocks/>
            </p:cNvSpPr>
            <p:nvPr/>
          </p:nvSpPr>
          <p:spPr bwMode="auto">
            <a:xfrm>
              <a:off x="1793" y="3085"/>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4" name="Freeform 1026"/>
            <p:cNvSpPr>
              <a:spLocks/>
            </p:cNvSpPr>
            <p:nvPr/>
          </p:nvSpPr>
          <p:spPr bwMode="auto">
            <a:xfrm>
              <a:off x="1674" y="3083"/>
              <a:ext cx="8"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36" name="Oval 1028"/>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69" name="Group 1033"/>
          <p:cNvGrpSpPr>
            <a:grpSpLocks/>
          </p:cNvGrpSpPr>
          <p:nvPr/>
        </p:nvGrpSpPr>
        <p:grpSpPr bwMode="auto">
          <a:xfrm>
            <a:off x="2530475" y="4837113"/>
            <a:ext cx="461962" cy="165100"/>
            <a:chOff x="1594" y="3047"/>
            <a:chExt cx="291" cy="104"/>
          </a:xfrm>
        </p:grpSpPr>
        <p:sp>
          <p:nvSpPr>
            <p:cNvPr id="44037" name="Freeform 102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8" name="Freeform 103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39" name="Freeform 103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0" name="Freeform 103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42" name="Freeform 103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3" name="Freeform 103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4" name="Freeform 103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5" name="Freeform 103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6" name="Freeform 103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71" name="Group 1043"/>
          <p:cNvGrpSpPr>
            <a:grpSpLocks/>
          </p:cNvGrpSpPr>
          <p:nvPr/>
        </p:nvGrpSpPr>
        <p:grpSpPr bwMode="auto">
          <a:xfrm>
            <a:off x="2530475" y="4837113"/>
            <a:ext cx="461962" cy="165100"/>
            <a:chOff x="1594" y="3047"/>
            <a:chExt cx="291" cy="104"/>
          </a:xfrm>
        </p:grpSpPr>
        <p:sp>
          <p:nvSpPr>
            <p:cNvPr id="44047" name="Freeform 1039"/>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8" name="Freeform 1040"/>
            <p:cNvSpPr>
              <a:spLocks/>
            </p:cNvSpPr>
            <p:nvPr/>
          </p:nvSpPr>
          <p:spPr bwMode="auto">
            <a:xfrm>
              <a:off x="1595" y="3047"/>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49" name="Freeform 1041"/>
            <p:cNvSpPr>
              <a:spLocks/>
            </p:cNvSpPr>
            <p:nvPr/>
          </p:nvSpPr>
          <p:spPr bwMode="auto">
            <a:xfrm>
              <a:off x="1594" y="3047"/>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0" name="Freeform 1042"/>
            <p:cNvSpPr>
              <a:spLocks/>
            </p:cNvSpPr>
            <p:nvPr/>
          </p:nvSpPr>
          <p:spPr bwMode="auto">
            <a:xfrm>
              <a:off x="1595" y="3072"/>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52" name="Freeform 1044"/>
          <p:cNvSpPr>
            <a:spLocks/>
          </p:cNvSpPr>
          <p:nvPr/>
        </p:nvSpPr>
        <p:spPr bwMode="auto">
          <a:xfrm>
            <a:off x="2751138" y="49022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3" name="Freeform 1045"/>
          <p:cNvSpPr>
            <a:spLocks/>
          </p:cNvSpPr>
          <p:nvPr/>
        </p:nvSpPr>
        <p:spPr bwMode="auto">
          <a:xfrm>
            <a:off x="2571750" y="48641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4" name="Freeform 1046"/>
          <p:cNvSpPr>
            <a:spLocks/>
          </p:cNvSpPr>
          <p:nvPr/>
        </p:nvSpPr>
        <p:spPr bwMode="auto">
          <a:xfrm>
            <a:off x="2935288" y="48752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5" name="Freeform 1047"/>
          <p:cNvSpPr>
            <a:spLocks/>
          </p:cNvSpPr>
          <p:nvPr/>
        </p:nvSpPr>
        <p:spPr bwMode="auto">
          <a:xfrm>
            <a:off x="2846388" y="48974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6" name="Freeform 1048"/>
          <p:cNvSpPr>
            <a:spLocks/>
          </p:cNvSpPr>
          <p:nvPr/>
        </p:nvSpPr>
        <p:spPr bwMode="auto">
          <a:xfrm>
            <a:off x="2657475" y="4894263"/>
            <a:ext cx="12700"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7" name="Oval 1049"/>
          <p:cNvSpPr>
            <a:spLocks noChangeArrowheads="1"/>
          </p:cNvSpPr>
          <p:nvPr/>
        </p:nvSpPr>
        <p:spPr bwMode="auto">
          <a:xfrm>
            <a:off x="2655888" y="4845051"/>
            <a:ext cx="190500"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78" name="Group 1060"/>
          <p:cNvGrpSpPr>
            <a:grpSpLocks/>
          </p:cNvGrpSpPr>
          <p:nvPr/>
        </p:nvGrpSpPr>
        <p:grpSpPr bwMode="auto">
          <a:xfrm>
            <a:off x="2682875" y="4989513"/>
            <a:ext cx="461962" cy="165100"/>
            <a:chOff x="1690" y="3143"/>
            <a:chExt cx="291" cy="104"/>
          </a:xfrm>
        </p:grpSpPr>
        <p:grpSp>
          <p:nvGrpSpPr>
            <p:cNvPr id="7183" name="Group 1054"/>
            <p:cNvGrpSpPr>
              <a:grpSpLocks/>
            </p:cNvGrpSpPr>
            <p:nvPr/>
          </p:nvGrpSpPr>
          <p:grpSpPr bwMode="auto">
            <a:xfrm>
              <a:off x="1690" y="3143"/>
              <a:ext cx="291" cy="104"/>
              <a:chOff x="1690" y="3143"/>
              <a:chExt cx="291" cy="104"/>
            </a:xfrm>
          </p:grpSpPr>
          <p:sp>
            <p:nvSpPr>
              <p:cNvPr id="44058" name="Freeform 1050"/>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59" name="Freeform 1051"/>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0" name="Freeform 105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1" name="Freeform 1053"/>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63" name="Freeform 1055"/>
            <p:cNvSpPr>
              <a:spLocks/>
            </p:cNvSpPr>
            <p:nvPr/>
          </p:nvSpPr>
          <p:spPr bwMode="auto">
            <a:xfrm>
              <a:off x="1829" y="3184"/>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4" name="Freeform 1056"/>
            <p:cNvSpPr>
              <a:spLocks/>
            </p:cNvSpPr>
            <p:nvPr/>
          </p:nvSpPr>
          <p:spPr bwMode="auto">
            <a:xfrm>
              <a:off x="1716" y="3160"/>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5" name="Freeform 1057"/>
            <p:cNvSpPr>
              <a:spLocks/>
            </p:cNvSpPr>
            <p:nvPr/>
          </p:nvSpPr>
          <p:spPr bwMode="auto">
            <a:xfrm>
              <a:off x="1945" y="3167"/>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6" name="Freeform 1058"/>
            <p:cNvSpPr>
              <a:spLocks/>
            </p:cNvSpPr>
            <p:nvPr/>
          </p:nvSpPr>
          <p:spPr bwMode="auto">
            <a:xfrm>
              <a:off x="1889" y="3181"/>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67" name="Freeform 1059"/>
            <p:cNvSpPr>
              <a:spLocks/>
            </p:cNvSpPr>
            <p:nvPr/>
          </p:nvSpPr>
          <p:spPr bwMode="auto">
            <a:xfrm>
              <a:off x="1770" y="3179"/>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69" name="Oval 1061"/>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88" name="Group 1066"/>
          <p:cNvGrpSpPr>
            <a:grpSpLocks/>
          </p:cNvGrpSpPr>
          <p:nvPr/>
        </p:nvGrpSpPr>
        <p:grpSpPr bwMode="auto">
          <a:xfrm>
            <a:off x="2682875" y="4989513"/>
            <a:ext cx="461962" cy="165100"/>
            <a:chOff x="1690" y="3143"/>
            <a:chExt cx="291" cy="104"/>
          </a:xfrm>
        </p:grpSpPr>
        <p:sp>
          <p:nvSpPr>
            <p:cNvPr id="44070" name="Freeform 106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1" name="Freeform 106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2" name="Freeform 106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3" name="Freeform 106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75" name="Freeform 106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6" name="Freeform 106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7" name="Freeform 106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8" name="Freeform 107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79" name="Freeform 107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93" name="Group 1076"/>
          <p:cNvGrpSpPr>
            <a:grpSpLocks/>
          </p:cNvGrpSpPr>
          <p:nvPr/>
        </p:nvGrpSpPr>
        <p:grpSpPr bwMode="auto">
          <a:xfrm>
            <a:off x="2682875" y="4989513"/>
            <a:ext cx="461962" cy="165100"/>
            <a:chOff x="1690" y="3143"/>
            <a:chExt cx="291" cy="104"/>
          </a:xfrm>
        </p:grpSpPr>
        <p:sp>
          <p:nvSpPr>
            <p:cNvPr id="44080" name="Freeform 1072"/>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1" name="Freeform 1073"/>
            <p:cNvSpPr>
              <a:spLocks/>
            </p:cNvSpPr>
            <p:nvPr/>
          </p:nvSpPr>
          <p:spPr bwMode="auto">
            <a:xfrm>
              <a:off x="1691" y="3143"/>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2" name="Freeform 1074"/>
            <p:cNvSpPr>
              <a:spLocks/>
            </p:cNvSpPr>
            <p:nvPr/>
          </p:nvSpPr>
          <p:spPr bwMode="auto">
            <a:xfrm>
              <a:off x="1690" y="3143"/>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3" name="Freeform 1075"/>
            <p:cNvSpPr>
              <a:spLocks/>
            </p:cNvSpPr>
            <p:nvPr/>
          </p:nvSpPr>
          <p:spPr bwMode="auto">
            <a:xfrm>
              <a:off x="1691" y="3168"/>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85" name="Freeform 1077"/>
          <p:cNvSpPr>
            <a:spLocks/>
          </p:cNvSpPr>
          <p:nvPr/>
        </p:nvSpPr>
        <p:spPr bwMode="auto">
          <a:xfrm>
            <a:off x="2903538" y="50546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6" name="Freeform 1078"/>
          <p:cNvSpPr>
            <a:spLocks/>
          </p:cNvSpPr>
          <p:nvPr/>
        </p:nvSpPr>
        <p:spPr bwMode="auto">
          <a:xfrm>
            <a:off x="2724150" y="50165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7" name="Freeform 1079"/>
          <p:cNvSpPr>
            <a:spLocks/>
          </p:cNvSpPr>
          <p:nvPr/>
        </p:nvSpPr>
        <p:spPr bwMode="auto">
          <a:xfrm>
            <a:off x="3087688" y="50276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8" name="Freeform 1080"/>
          <p:cNvSpPr>
            <a:spLocks/>
          </p:cNvSpPr>
          <p:nvPr/>
        </p:nvSpPr>
        <p:spPr bwMode="auto">
          <a:xfrm>
            <a:off x="2998788" y="50498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89" name="Freeform 1081"/>
          <p:cNvSpPr>
            <a:spLocks/>
          </p:cNvSpPr>
          <p:nvPr/>
        </p:nvSpPr>
        <p:spPr bwMode="auto">
          <a:xfrm>
            <a:off x="2809875" y="50466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0" name="Oval 1082"/>
          <p:cNvSpPr>
            <a:spLocks noChangeArrowheads="1"/>
          </p:cNvSpPr>
          <p:nvPr/>
        </p:nvSpPr>
        <p:spPr bwMode="auto">
          <a:xfrm>
            <a:off x="2806700" y="49974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199" name="Group 1093"/>
          <p:cNvGrpSpPr>
            <a:grpSpLocks/>
          </p:cNvGrpSpPr>
          <p:nvPr/>
        </p:nvGrpSpPr>
        <p:grpSpPr bwMode="auto">
          <a:xfrm>
            <a:off x="2835275" y="5141913"/>
            <a:ext cx="461962" cy="165100"/>
            <a:chOff x="1786" y="3239"/>
            <a:chExt cx="291" cy="104"/>
          </a:xfrm>
        </p:grpSpPr>
        <p:grpSp>
          <p:nvGrpSpPr>
            <p:cNvPr id="44194" name="Group 1087"/>
            <p:cNvGrpSpPr>
              <a:grpSpLocks/>
            </p:cNvGrpSpPr>
            <p:nvPr/>
          </p:nvGrpSpPr>
          <p:grpSpPr bwMode="auto">
            <a:xfrm>
              <a:off x="1786" y="3239"/>
              <a:ext cx="291" cy="104"/>
              <a:chOff x="1786" y="3239"/>
              <a:chExt cx="291" cy="104"/>
            </a:xfrm>
          </p:grpSpPr>
          <p:sp>
            <p:nvSpPr>
              <p:cNvPr id="44091" name="Freeform 1083"/>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2" name="Freeform 1084"/>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3" name="Freeform 108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4" name="Freeform 1086"/>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096" name="Freeform 1088"/>
            <p:cNvSpPr>
              <a:spLocks/>
            </p:cNvSpPr>
            <p:nvPr/>
          </p:nvSpPr>
          <p:spPr bwMode="auto">
            <a:xfrm>
              <a:off x="1925" y="3280"/>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7" name="Freeform 1089"/>
            <p:cNvSpPr>
              <a:spLocks/>
            </p:cNvSpPr>
            <p:nvPr/>
          </p:nvSpPr>
          <p:spPr bwMode="auto">
            <a:xfrm>
              <a:off x="1812" y="3256"/>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8" name="Freeform 1090"/>
            <p:cNvSpPr>
              <a:spLocks/>
            </p:cNvSpPr>
            <p:nvPr/>
          </p:nvSpPr>
          <p:spPr bwMode="auto">
            <a:xfrm>
              <a:off x="2041" y="3263"/>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099" name="Freeform 1091"/>
            <p:cNvSpPr>
              <a:spLocks/>
            </p:cNvSpPr>
            <p:nvPr/>
          </p:nvSpPr>
          <p:spPr bwMode="auto">
            <a:xfrm>
              <a:off x="1985" y="3277"/>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0" name="Freeform 1092"/>
            <p:cNvSpPr>
              <a:spLocks/>
            </p:cNvSpPr>
            <p:nvPr/>
          </p:nvSpPr>
          <p:spPr bwMode="auto">
            <a:xfrm>
              <a:off x="1866" y="3275"/>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02" name="Oval 1094"/>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00" name="Group 1099"/>
          <p:cNvGrpSpPr>
            <a:grpSpLocks/>
          </p:cNvGrpSpPr>
          <p:nvPr/>
        </p:nvGrpSpPr>
        <p:grpSpPr bwMode="auto">
          <a:xfrm>
            <a:off x="2835275" y="5141913"/>
            <a:ext cx="461962" cy="165100"/>
            <a:chOff x="1786" y="3239"/>
            <a:chExt cx="291" cy="104"/>
          </a:xfrm>
        </p:grpSpPr>
        <p:sp>
          <p:nvSpPr>
            <p:cNvPr id="44103" name="Freeform 109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4" name="Freeform 109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5" name="Freeform 109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6" name="Freeform 109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08" name="Freeform 110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09" name="Freeform 110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0" name="Freeform 110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1" name="Freeform 110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2" name="Freeform 110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05" name="Group 1109"/>
          <p:cNvGrpSpPr>
            <a:grpSpLocks/>
          </p:cNvGrpSpPr>
          <p:nvPr/>
        </p:nvGrpSpPr>
        <p:grpSpPr bwMode="auto">
          <a:xfrm>
            <a:off x="2835275" y="5141913"/>
            <a:ext cx="461962" cy="165100"/>
            <a:chOff x="1786" y="3239"/>
            <a:chExt cx="291" cy="104"/>
          </a:xfrm>
        </p:grpSpPr>
        <p:sp>
          <p:nvSpPr>
            <p:cNvPr id="44113" name="Freeform 1105"/>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4" name="Freeform 1106"/>
            <p:cNvSpPr>
              <a:spLocks/>
            </p:cNvSpPr>
            <p:nvPr/>
          </p:nvSpPr>
          <p:spPr bwMode="auto">
            <a:xfrm>
              <a:off x="1787" y="3239"/>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5" name="Freeform 1107"/>
            <p:cNvSpPr>
              <a:spLocks/>
            </p:cNvSpPr>
            <p:nvPr/>
          </p:nvSpPr>
          <p:spPr bwMode="auto">
            <a:xfrm>
              <a:off x="1786" y="3239"/>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6" name="Freeform 1108"/>
            <p:cNvSpPr>
              <a:spLocks/>
            </p:cNvSpPr>
            <p:nvPr/>
          </p:nvSpPr>
          <p:spPr bwMode="auto">
            <a:xfrm>
              <a:off x="1787" y="3264"/>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18" name="Freeform 1110"/>
          <p:cNvSpPr>
            <a:spLocks/>
          </p:cNvSpPr>
          <p:nvPr/>
        </p:nvSpPr>
        <p:spPr bwMode="auto">
          <a:xfrm>
            <a:off x="3055938" y="52070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19" name="Freeform 1111"/>
          <p:cNvSpPr>
            <a:spLocks/>
          </p:cNvSpPr>
          <p:nvPr/>
        </p:nvSpPr>
        <p:spPr bwMode="auto">
          <a:xfrm>
            <a:off x="2876550" y="51689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0" name="Freeform 1112"/>
          <p:cNvSpPr>
            <a:spLocks/>
          </p:cNvSpPr>
          <p:nvPr/>
        </p:nvSpPr>
        <p:spPr bwMode="auto">
          <a:xfrm>
            <a:off x="3240088" y="51800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1" name="Freeform 1113"/>
          <p:cNvSpPr>
            <a:spLocks/>
          </p:cNvSpPr>
          <p:nvPr/>
        </p:nvSpPr>
        <p:spPr bwMode="auto">
          <a:xfrm>
            <a:off x="3151188" y="52022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2" name="Freeform 1114"/>
          <p:cNvSpPr>
            <a:spLocks/>
          </p:cNvSpPr>
          <p:nvPr/>
        </p:nvSpPr>
        <p:spPr bwMode="auto">
          <a:xfrm>
            <a:off x="2962275" y="51990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3" name="Oval 1115"/>
          <p:cNvSpPr>
            <a:spLocks noChangeArrowheads="1"/>
          </p:cNvSpPr>
          <p:nvPr/>
        </p:nvSpPr>
        <p:spPr bwMode="auto">
          <a:xfrm>
            <a:off x="2959100" y="51498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10" name="Group 1126"/>
          <p:cNvGrpSpPr>
            <a:grpSpLocks/>
          </p:cNvGrpSpPr>
          <p:nvPr/>
        </p:nvGrpSpPr>
        <p:grpSpPr bwMode="auto">
          <a:xfrm>
            <a:off x="2987675" y="5294313"/>
            <a:ext cx="461962" cy="165100"/>
            <a:chOff x="1882" y="3335"/>
            <a:chExt cx="291" cy="104"/>
          </a:xfrm>
        </p:grpSpPr>
        <p:grpSp>
          <p:nvGrpSpPr>
            <p:cNvPr id="44216" name="Group 1120"/>
            <p:cNvGrpSpPr>
              <a:grpSpLocks/>
            </p:cNvGrpSpPr>
            <p:nvPr/>
          </p:nvGrpSpPr>
          <p:grpSpPr bwMode="auto">
            <a:xfrm>
              <a:off x="1882" y="3335"/>
              <a:ext cx="291" cy="104"/>
              <a:chOff x="1882" y="3335"/>
              <a:chExt cx="291" cy="104"/>
            </a:xfrm>
          </p:grpSpPr>
          <p:sp>
            <p:nvSpPr>
              <p:cNvPr id="44124" name="Freeform 1116"/>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5" name="Freeform 1117"/>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6" name="Freeform 111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27" name="Freeform 1119"/>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29" name="Freeform 1121"/>
            <p:cNvSpPr>
              <a:spLocks/>
            </p:cNvSpPr>
            <p:nvPr/>
          </p:nvSpPr>
          <p:spPr bwMode="auto">
            <a:xfrm>
              <a:off x="2021" y="3376"/>
              <a:ext cx="6" cy="5"/>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0" name="Freeform 1122"/>
            <p:cNvSpPr>
              <a:spLocks/>
            </p:cNvSpPr>
            <p:nvPr/>
          </p:nvSpPr>
          <p:spPr bwMode="auto">
            <a:xfrm>
              <a:off x="1908" y="3352"/>
              <a:ext cx="10" cy="9"/>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1" name="Freeform 1123"/>
            <p:cNvSpPr>
              <a:spLocks/>
            </p:cNvSpPr>
            <p:nvPr/>
          </p:nvSpPr>
          <p:spPr bwMode="auto">
            <a:xfrm>
              <a:off x="2137" y="3359"/>
              <a:ext cx="9" cy="9"/>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2" name="Freeform 1124"/>
            <p:cNvSpPr>
              <a:spLocks/>
            </p:cNvSpPr>
            <p:nvPr/>
          </p:nvSpPr>
          <p:spPr bwMode="auto">
            <a:xfrm>
              <a:off x="2081" y="3373"/>
              <a:ext cx="8" cy="8"/>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3" name="Freeform 1125"/>
            <p:cNvSpPr>
              <a:spLocks/>
            </p:cNvSpPr>
            <p:nvPr/>
          </p:nvSpPr>
          <p:spPr bwMode="auto">
            <a:xfrm>
              <a:off x="1962" y="3371"/>
              <a:ext cx="7" cy="7"/>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35" name="Oval 1127"/>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222" name="Group 1132"/>
          <p:cNvGrpSpPr>
            <a:grpSpLocks/>
          </p:cNvGrpSpPr>
          <p:nvPr/>
        </p:nvGrpSpPr>
        <p:grpSpPr bwMode="auto">
          <a:xfrm>
            <a:off x="2987675" y="5294313"/>
            <a:ext cx="461962" cy="165100"/>
            <a:chOff x="1882" y="3335"/>
            <a:chExt cx="291" cy="104"/>
          </a:xfrm>
        </p:grpSpPr>
        <p:sp>
          <p:nvSpPr>
            <p:cNvPr id="44136" name="Freeform 112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7" name="Freeform 112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8" name="Freeform 113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39" name="Freeform 113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41" name="Freeform 113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2" name="Freeform 113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3" name="Freeform 113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4" name="Freeform 113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5" name="Freeform 113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210" name="Group 1142"/>
          <p:cNvGrpSpPr>
            <a:grpSpLocks/>
          </p:cNvGrpSpPr>
          <p:nvPr/>
        </p:nvGrpSpPr>
        <p:grpSpPr bwMode="auto">
          <a:xfrm>
            <a:off x="2987675" y="5294313"/>
            <a:ext cx="461962" cy="165100"/>
            <a:chOff x="1882" y="3335"/>
            <a:chExt cx="291" cy="104"/>
          </a:xfrm>
        </p:grpSpPr>
        <p:sp>
          <p:nvSpPr>
            <p:cNvPr id="44146" name="Freeform 1138"/>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7" name="Freeform 1139"/>
            <p:cNvSpPr>
              <a:spLocks/>
            </p:cNvSpPr>
            <p:nvPr/>
          </p:nvSpPr>
          <p:spPr bwMode="auto">
            <a:xfrm>
              <a:off x="1883" y="3335"/>
              <a:ext cx="290" cy="52"/>
            </a:xfrm>
            <a:custGeom>
              <a:avLst/>
              <a:gdLst/>
              <a:ahLst/>
              <a:cxnLst>
                <a:cxn ang="0">
                  <a:pos x="1" y="210"/>
                </a:cxn>
                <a:cxn ang="0">
                  <a:pos x="1207" y="434"/>
                </a:cxn>
                <a:cxn ang="0">
                  <a:pos x="2417" y="229"/>
                </a:cxn>
                <a:cxn ang="0">
                  <a:pos x="1211" y="5"/>
                </a:cxn>
                <a:cxn ang="0">
                  <a:pos x="1" y="210"/>
                </a:cxn>
              </a:cxnLst>
              <a:rect l="0" t="0" r="r" b="b"/>
              <a:pathLst>
                <a:path w="2418" h="440">
                  <a:moveTo>
                    <a:pt x="1" y="210"/>
                  </a:moveTo>
                  <a:cubicBezTo>
                    <a:pt x="0" y="328"/>
                    <a:pt x="540" y="429"/>
                    <a:pt x="1207" y="434"/>
                  </a:cubicBezTo>
                  <a:cubicBezTo>
                    <a:pt x="1874" y="440"/>
                    <a:pt x="2416" y="348"/>
                    <a:pt x="2417" y="229"/>
                  </a:cubicBezTo>
                  <a:cubicBezTo>
                    <a:pt x="2418" y="111"/>
                    <a:pt x="1878" y="11"/>
                    <a:pt x="1211" y="5"/>
                  </a:cubicBezTo>
                  <a:cubicBezTo>
                    <a:pt x="543" y="0"/>
                    <a:pt x="2" y="91"/>
                    <a:pt x="1" y="21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8" name="Freeform 1140"/>
            <p:cNvSpPr>
              <a:spLocks/>
            </p:cNvSpPr>
            <p:nvPr/>
          </p:nvSpPr>
          <p:spPr bwMode="auto">
            <a:xfrm>
              <a:off x="1882" y="3335"/>
              <a:ext cx="291" cy="104"/>
            </a:xfrm>
            <a:custGeom>
              <a:avLst/>
              <a:gdLst/>
              <a:ahLst/>
              <a:cxnLst>
                <a:cxn ang="0">
                  <a:pos x="1215" y="5"/>
                </a:cxn>
                <a:cxn ang="0">
                  <a:pos x="5" y="210"/>
                </a:cxn>
                <a:cxn ang="0">
                  <a:pos x="1" y="639"/>
                </a:cxn>
                <a:cxn ang="0">
                  <a:pos x="1208" y="863"/>
                </a:cxn>
                <a:cxn ang="0">
                  <a:pos x="2418" y="659"/>
                </a:cxn>
                <a:cxn ang="0">
                  <a:pos x="2421" y="229"/>
                </a:cxn>
                <a:cxn ang="0">
                  <a:pos x="1215" y="5"/>
                </a:cxn>
              </a:cxnLst>
              <a:rect l="0" t="0" r="r" b="b"/>
              <a:pathLst>
                <a:path w="2422" h="869">
                  <a:moveTo>
                    <a:pt x="1215" y="5"/>
                  </a:moveTo>
                  <a:cubicBezTo>
                    <a:pt x="547" y="0"/>
                    <a:pt x="6" y="91"/>
                    <a:pt x="5" y="210"/>
                  </a:cubicBezTo>
                  <a:lnTo>
                    <a:pt x="1" y="639"/>
                  </a:lnTo>
                  <a:cubicBezTo>
                    <a:pt x="0" y="758"/>
                    <a:pt x="540" y="858"/>
                    <a:pt x="1208" y="863"/>
                  </a:cubicBezTo>
                  <a:cubicBezTo>
                    <a:pt x="1875" y="869"/>
                    <a:pt x="2417" y="777"/>
                    <a:pt x="2418" y="659"/>
                  </a:cubicBezTo>
                  <a:lnTo>
                    <a:pt x="2421" y="229"/>
                  </a:lnTo>
                  <a:cubicBezTo>
                    <a:pt x="2422" y="111"/>
                    <a:pt x="1882" y="11"/>
                    <a:pt x="1215" y="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49" name="Freeform 1141"/>
            <p:cNvSpPr>
              <a:spLocks/>
            </p:cNvSpPr>
            <p:nvPr/>
          </p:nvSpPr>
          <p:spPr bwMode="auto">
            <a:xfrm>
              <a:off x="1883" y="3360"/>
              <a:ext cx="290" cy="27"/>
            </a:xfrm>
            <a:custGeom>
              <a:avLst/>
              <a:gdLst/>
              <a:ahLst/>
              <a:cxnLst>
                <a:cxn ang="0">
                  <a:pos x="0" y="0"/>
                </a:cxn>
                <a:cxn ang="0">
                  <a:pos x="144" y="27"/>
                </a:cxn>
                <a:cxn ang="0">
                  <a:pos x="290" y="2"/>
                </a:cxn>
              </a:cxnLst>
              <a:rect l="0" t="0" r="r" b="b"/>
              <a:pathLst>
                <a:path w="290" h="27">
                  <a:moveTo>
                    <a:pt x="0" y="0"/>
                  </a:moveTo>
                  <a:cubicBezTo>
                    <a:pt x="0" y="14"/>
                    <a:pt x="64" y="26"/>
                    <a:pt x="144" y="27"/>
                  </a:cubicBezTo>
                  <a:cubicBezTo>
                    <a:pt x="224" y="27"/>
                    <a:pt x="289" y="16"/>
                    <a:pt x="290"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51" name="Freeform 1143"/>
          <p:cNvSpPr>
            <a:spLocks/>
          </p:cNvSpPr>
          <p:nvPr/>
        </p:nvSpPr>
        <p:spPr bwMode="auto">
          <a:xfrm>
            <a:off x="3208338" y="5359401"/>
            <a:ext cx="9525" cy="7938"/>
          </a:xfrm>
          <a:custGeom>
            <a:avLst/>
            <a:gdLst/>
            <a:ahLst/>
            <a:cxnLst>
              <a:cxn ang="0">
                <a:pos x="25" y="0"/>
              </a:cxn>
              <a:cxn ang="0">
                <a:pos x="0" y="20"/>
              </a:cxn>
              <a:cxn ang="0">
                <a:pos x="25" y="41"/>
              </a:cxn>
              <a:cxn ang="0">
                <a:pos x="50" y="21"/>
              </a:cxn>
              <a:cxn ang="0">
                <a:pos x="25" y="0"/>
              </a:cxn>
            </a:cxnLst>
            <a:rect l="0" t="0" r="r" b="b"/>
            <a:pathLst>
              <a:path w="50" h="42">
                <a:moveTo>
                  <a:pt x="25" y="0"/>
                </a:moveTo>
                <a:cubicBezTo>
                  <a:pt x="11" y="0"/>
                  <a:pt x="0" y="9"/>
                  <a:pt x="0" y="20"/>
                </a:cubicBezTo>
                <a:cubicBezTo>
                  <a:pt x="0" y="32"/>
                  <a:pt x="11" y="41"/>
                  <a:pt x="25" y="41"/>
                </a:cubicBezTo>
                <a:cubicBezTo>
                  <a:pt x="39" y="42"/>
                  <a:pt x="50" y="32"/>
                  <a:pt x="50" y="21"/>
                </a:cubicBezTo>
                <a:cubicBezTo>
                  <a:pt x="50" y="9"/>
                  <a:pt x="39" y="0"/>
                  <a:pt x="25"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2" name="Freeform 1144"/>
          <p:cNvSpPr>
            <a:spLocks/>
          </p:cNvSpPr>
          <p:nvPr/>
        </p:nvSpPr>
        <p:spPr bwMode="auto">
          <a:xfrm>
            <a:off x="3028950" y="5321301"/>
            <a:ext cx="15875" cy="14288"/>
          </a:xfrm>
          <a:custGeom>
            <a:avLst/>
            <a:gdLst/>
            <a:ahLst/>
            <a:cxnLst>
              <a:cxn ang="0">
                <a:pos x="38" y="0"/>
              </a:cxn>
              <a:cxn ang="0">
                <a:pos x="0" y="37"/>
              </a:cxn>
              <a:cxn ang="0">
                <a:pos x="38" y="75"/>
              </a:cxn>
              <a:cxn ang="0">
                <a:pos x="75" y="38"/>
              </a:cxn>
              <a:cxn ang="0">
                <a:pos x="38" y="0"/>
              </a:cxn>
            </a:cxnLst>
            <a:rect l="0" t="0" r="r" b="b"/>
            <a:pathLst>
              <a:path w="76" h="75">
                <a:moveTo>
                  <a:pt x="38" y="0"/>
                </a:moveTo>
                <a:cubicBezTo>
                  <a:pt x="18" y="0"/>
                  <a:pt x="1" y="16"/>
                  <a:pt x="0" y="37"/>
                </a:cubicBezTo>
                <a:cubicBezTo>
                  <a:pt x="0" y="58"/>
                  <a:pt x="17" y="75"/>
                  <a:pt x="38" y="75"/>
                </a:cubicBezTo>
                <a:cubicBezTo>
                  <a:pt x="58" y="75"/>
                  <a:pt x="75" y="58"/>
                  <a:pt x="75" y="38"/>
                </a:cubicBezTo>
                <a:cubicBezTo>
                  <a:pt x="76" y="17"/>
                  <a:pt x="59"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3" name="Freeform 1145"/>
          <p:cNvSpPr>
            <a:spLocks/>
          </p:cNvSpPr>
          <p:nvPr/>
        </p:nvSpPr>
        <p:spPr bwMode="auto">
          <a:xfrm>
            <a:off x="3392488" y="5332413"/>
            <a:ext cx="14287" cy="14288"/>
          </a:xfrm>
          <a:custGeom>
            <a:avLst/>
            <a:gdLst/>
            <a:ahLst/>
            <a:cxnLst>
              <a:cxn ang="0">
                <a:pos x="38" y="0"/>
              </a:cxn>
              <a:cxn ang="0">
                <a:pos x="0" y="37"/>
              </a:cxn>
              <a:cxn ang="0">
                <a:pos x="37" y="75"/>
              </a:cxn>
              <a:cxn ang="0">
                <a:pos x="75" y="38"/>
              </a:cxn>
              <a:cxn ang="0">
                <a:pos x="38" y="0"/>
              </a:cxn>
            </a:cxnLst>
            <a:rect l="0" t="0" r="r" b="b"/>
            <a:pathLst>
              <a:path w="75" h="75">
                <a:moveTo>
                  <a:pt x="38" y="0"/>
                </a:moveTo>
                <a:cubicBezTo>
                  <a:pt x="17" y="0"/>
                  <a:pt x="0" y="17"/>
                  <a:pt x="0" y="37"/>
                </a:cubicBezTo>
                <a:cubicBezTo>
                  <a:pt x="0" y="58"/>
                  <a:pt x="16" y="75"/>
                  <a:pt x="37" y="75"/>
                </a:cubicBezTo>
                <a:cubicBezTo>
                  <a:pt x="58" y="75"/>
                  <a:pt x="75" y="59"/>
                  <a:pt x="75" y="38"/>
                </a:cubicBezTo>
                <a:cubicBezTo>
                  <a:pt x="75" y="17"/>
                  <a:pt x="58" y="0"/>
                  <a:pt x="3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4" name="Freeform 1146"/>
          <p:cNvSpPr>
            <a:spLocks/>
          </p:cNvSpPr>
          <p:nvPr/>
        </p:nvSpPr>
        <p:spPr bwMode="auto">
          <a:xfrm>
            <a:off x="3303588" y="5354638"/>
            <a:ext cx="12700" cy="12700"/>
          </a:xfrm>
          <a:custGeom>
            <a:avLst/>
            <a:gdLst/>
            <a:ahLst/>
            <a:cxnLst>
              <a:cxn ang="0">
                <a:pos x="34" y="0"/>
              </a:cxn>
              <a:cxn ang="0">
                <a:pos x="0" y="33"/>
              </a:cxn>
              <a:cxn ang="0">
                <a:pos x="33" y="66"/>
              </a:cxn>
              <a:cxn ang="0">
                <a:pos x="67" y="33"/>
              </a:cxn>
              <a:cxn ang="0">
                <a:pos x="34" y="0"/>
              </a:cxn>
            </a:cxnLst>
            <a:rect l="0" t="0" r="r" b="b"/>
            <a:pathLst>
              <a:path w="67" h="67">
                <a:moveTo>
                  <a:pt x="34" y="0"/>
                </a:moveTo>
                <a:cubicBezTo>
                  <a:pt x="15" y="0"/>
                  <a:pt x="0" y="14"/>
                  <a:pt x="0" y="33"/>
                </a:cubicBezTo>
                <a:cubicBezTo>
                  <a:pt x="0" y="51"/>
                  <a:pt x="15" y="66"/>
                  <a:pt x="33" y="66"/>
                </a:cubicBezTo>
                <a:cubicBezTo>
                  <a:pt x="52" y="67"/>
                  <a:pt x="67" y="52"/>
                  <a:pt x="67" y="33"/>
                </a:cubicBezTo>
                <a:cubicBezTo>
                  <a:pt x="67" y="15"/>
                  <a:pt x="52" y="0"/>
                  <a:pt x="34"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5" name="Freeform 1147"/>
          <p:cNvSpPr>
            <a:spLocks/>
          </p:cNvSpPr>
          <p:nvPr/>
        </p:nvSpPr>
        <p:spPr bwMode="auto">
          <a:xfrm>
            <a:off x="3114675" y="5351463"/>
            <a:ext cx="11112" cy="11113"/>
          </a:xfrm>
          <a:custGeom>
            <a:avLst/>
            <a:gdLst/>
            <a:ahLst/>
            <a:cxnLst>
              <a:cxn ang="0">
                <a:pos x="30" y="0"/>
              </a:cxn>
              <a:cxn ang="0">
                <a:pos x="0" y="29"/>
              </a:cxn>
              <a:cxn ang="0">
                <a:pos x="29" y="58"/>
              </a:cxn>
              <a:cxn ang="0">
                <a:pos x="59" y="30"/>
              </a:cxn>
              <a:cxn ang="0">
                <a:pos x="30" y="0"/>
              </a:cxn>
            </a:cxnLst>
            <a:rect l="0" t="0" r="r" b="b"/>
            <a:pathLst>
              <a:path w="59" h="59">
                <a:moveTo>
                  <a:pt x="30" y="0"/>
                </a:moveTo>
                <a:cubicBezTo>
                  <a:pt x="14" y="0"/>
                  <a:pt x="1" y="13"/>
                  <a:pt x="0" y="29"/>
                </a:cubicBezTo>
                <a:cubicBezTo>
                  <a:pt x="0" y="45"/>
                  <a:pt x="13" y="58"/>
                  <a:pt x="29" y="58"/>
                </a:cubicBezTo>
                <a:cubicBezTo>
                  <a:pt x="46" y="59"/>
                  <a:pt x="59" y="46"/>
                  <a:pt x="59" y="30"/>
                </a:cubicBezTo>
                <a:cubicBezTo>
                  <a:pt x="59" y="13"/>
                  <a:pt x="46" y="0"/>
                  <a:pt x="30"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6" name="Oval 1148"/>
          <p:cNvSpPr>
            <a:spLocks noChangeArrowheads="1"/>
          </p:cNvSpPr>
          <p:nvPr/>
        </p:nvSpPr>
        <p:spPr bwMode="auto">
          <a:xfrm>
            <a:off x="3111500" y="5302251"/>
            <a:ext cx="19208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215" name="Group 1237"/>
          <p:cNvGrpSpPr>
            <a:grpSpLocks/>
          </p:cNvGrpSpPr>
          <p:nvPr/>
        </p:nvGrpSpPr>
        <p:grpSpPr bwMode="auto">
          <a:xfrm>
            <a:off x="4049713" y="4886326"/>
            <a:ext cx="944562" cy="571500"/>
            <a:chOff x="2551" y="3078"/>
            <a:chExt cx="595" cy="360"/>
          </a:xfrm>
        </p:grpSpPr>
        <p:grpSp>
          <p:nvGrpSpPr>
            <p:cNvPr id="7220" name="Group 1170"/>
            <p:cNvGrpSpPr>
              <a:grpSpLocks/>
            </p:cNvGrpSpPr>
            <p:nvPr/>
          </p:nvGrpSpPr>
          <p:grpSpPr bwMode="auto">
            <a:xfrm>
              <a:off x="2551" y="3078"/>
              <a:ext cx="307" cy="127"/>
              <a:chOff x="2551" y="3078"/>
              <a:chExt cx="307" cy="127"/>
            </a:xfrm>
          </p:grpSpPr>
          <p:grpSp>
            <p:nvGrpSpPr>
              <p:cNvPr id="7228" name="Group 1153"/>
              <p:cNvGrpSpPr>
                <a:grpSpLocks/>
              </p:cNvGrpSpPr>
              <p:nvPr/>
            </p:nvGrpSpPr>
            <p:grpSpPr bwMode="auto">
              <a:xfrm>
                <a:off x="2645" y="3078"/>
                <a:ext cx="105" cy="51"/>
                <a:chOff x="2645" y="3078"/>
                <a:chExt cx="105" cy="51"/>
              </a:xfrm>
            </p:grpSpPr>
            <p:sp>
              <p:nvSpPr>
                <p:cNvPr id="44157" name="Freeform 114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8" name="Freeform 1150"/>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59" name="Freeform 1151"/>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0" name="Freeform 1152"/>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31" name="Group 1158"/>
              <p:cNvGrpSpPr>
                <a:grpSpLocks/>
              </p:cNvGrpSpPr>
              <p:nvPr/>
            </p:nvGrpSpPr>
            <p:grpSpPr bwMode="auto">
              <a:xfrm>
                <a:off x="2607" y="3103"/>
                <a:ext cx="180" cy="74"/>
                <a:chOff x="2607" y="3103"/>
                <a:chExt cx="180" cy="74"/>
              </a:xfrm>
            </p:grpSpPr>
            <p:sp>
              <p:nvSpPr>
                <p:cNvPr id="44162" name="Freeform 115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3" name="Freeform 1155"/>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4" name="Freeform 1156"/>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5" name="Freeform 1157"/>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27" name="Group 1164"/>
              <p:cNvGrpSpPr>
                <a:grpSpLocks/>
              </p:cNvGrpSpPr>
              <p:nvPr/>
            </p:nvGrpSpPr>
            <p:grpSpPr bwMode="auto">
              <a:xfrm>
                <a:off x="2551" y="3128"/>
                <a:ext cx="307" cy="77"/>
                <a:chOff x="2551" y="3128"/>
                <a:chExt cx="307" cy="77"/>
              </a:xfrm>
            </p:grpSpPr>
            <p:sp>
              <p:nvSpPr>
                <p:cNvPr id="44167" name="Freeform 1159"/>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8" name="Freeform 116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69" name="Freeform 1161"/>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0" name="Freeform 1162"/>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1" name="Freeform 1163"/>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73" name="Freeform 1165"/>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4" name="Freeform 1166"/>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5" name="Freeform 1167"/>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6" name="Freeform 1168"/>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77" name="Freeform 1169"/>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32" name="Group 1192"/>
            <p:cNvGrpSpPr>
              <a:grpSpLocks/>
            </p:cNvGrpSpPr>
            <p:nvPr/>
          </p:nvGrpSpPr>
          <p:grpSpPr bwMode="auto">
            <a:xfrm>
              <a:off x="2647" y="3144"/>
              <a:ext cx="307" cy="127"/>
              <a:chOff x="2647" y="3144"/>
              <a:chExt cx="307" cy="127"/>
            </a:xfrm>
          </p:grpSpPr>
          <p:grpSp>
            <p:nvGrpSpPr>
              <p:cNvPr id="44238" name="Group 1175"/>
              <p:cNvGrpSpPr>
                <a:grpSpLocks/>
              </p:cNvGrpSpPr>
              <p:nvPr/>
            </p:nvGrpSpPr>
            <p:grpSpPr bwMode="auto">
              <a:xfrm>
                <a:off x="2741" y="3144"/>
                <a:ext cx="105" cy="51"/>
                <a:chOff x="2741" y="3144"/>
                <a:chExt cx="105" cy="51"/>
              </a:xfrm>
            </p:grpSpPr>
            <p:sp>
              <p:nvSpPr>
                <p:cNvPr id="44179" name="Freeform 117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0" name="Freeform 1172"/>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1" name="Freeform 1173"/>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2" name="Freeform 1174"/>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44" name="Group 1180"/>
              <p:cNvGrpSpPr>
                <a:grpSpLocks/>
              </p:cNvGrpSpPr>
              <p:nvPr/>
            </p:nvGrpSpPr>
            <p:grpSpPr bwMode="auto">
              <a:xfrm>
                <a:off x="2703" y="3169"/>
                <a:ext cx="180" cy="74"/>
                <a:chOff x="2703" y="3169"/>
                <a:chExt cx="180" cy="74"/>
              </a:xfrm>
            </p:grpSpPr>
            <p:sp>
              <p:nvSpPr>
                <p:cNvPr id="44184" name="Freeform 117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5" name="Freeform 1177"/>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6" name="Freeform 1178"/>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87" name="Freeform 1179"/>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45" name="Group 1186"/>
              <p:cNvGrpSpPr>
                <a:grpSpLocks/>
              </p:cNvGrpSpPr>
              <p:nvPr/>
            </p:nvGrpSpPr>
            <p:grpSpPr bwMode="auto">
              <a:xfrm>
                <a:off x="2647" y="3194"/>
                <a:ext cx="307" cy="77"/>
                <a:chOff x="2647" y="3194"/>
                <a:chExt cx="307" cy="77"/>
              </a:xfrm>
            </p:grpSpPr>
            <p:sp>
              <p:nvSpPr>
                <p:cNvPr id="44189" name="Freeform 1181"/>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0" name="Freeform 118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1" name="Freeform 1183"/>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2" name="Freeform 1184"/>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3" name="Freeform 1185"/>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195" name="Freeform 1187"/>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6" name="Freeform 1188"/>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7" name="Freeform 1189"/>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8" name="Freeform 1190"/>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199" name="Freeform 1191"/>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50" name="Group 1214"/>
            <p:cNvGrpSpPr>
              <a:grpSpLocks/>
            </p:cNvGrpSpPr>
            <p:nvPr/>
          </p:nvGrpSpPr>
          <p:grpSpPr bwMode="auto">
            <a:xfrm>
              <a:off x="2743" y="3225"/>
              <a:ext cx="307" cy="127"/>
              <a:chOff x="2743" y="3225"/>
              <a:chExt cx="307" cy="127"/>
            </a:xfrm>
          </p:grpSpPr>
          <p:grpSp>
            <p:nvGrpSpPr>
              <p:cNvPr id="44255" name="Group 1197"/>
              <p:cNvGrpSpPr>
                <a:grpSpLocks/>
              </p:cNvGrpSpPr>
              <p:nvPr/>
            </p:nvGrpSpPr>
            <p:grpSpPr bwMode="auto">
              <a:xfrm>
                <a:off x="2837" y="3225"/>
                <a:ext cx="105" cy="51"/>
                <a:chOff x="2837" y="3225"/>
                <a:chExt cx="105" cy="51"/>
              </a:xfrm>
            </p:grpSpPr>
            <p:sp>
              <p:nvSpPr>
                <p:cNvPr id="44201" name="Freeform 1193"/>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2" name="Freeform 1194"/>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3" name="Freeform 1195"/>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4" name="Freeform 1196"/>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36" name="Group 1202"/>
              <p:cNvGrpSpPr>
                <a:grpSpLocks/>
              </p:cNvGrpSpPr>
              <p:nvPr/>
            </p:nvGrpSpPr>
            <p:grpSpPr bwMode="auto">
              <a:xfrm>
                <a:off x="2799" y="3250"/>
                <a:ext cx="180" cy="74"/>
                <a:chOff x="2799" y="3250"/>
                <a:chExt cx="180" cy="74"/>
              </a:xfrm>
            </p:grpSpPr>
            <p:sp>
              <p:nvSpPr>
                <p:cNvPr id="44206" name="Freeform 119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7" name="Freeform 1199"/>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8" name="Freeform 1200"/>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09" name="Freeform 1201"/>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41" name="Group 1208"/>
              <p:cNvGrpSpPr>
                <a:grpSpLocks/>
              </p:cNvGrpSpPr>
              <p:nvPr/>
            </p:nvGrpSpPr>
            <p:grpSpPr bwMode="auto">
              <a:xfrm>
                <a:off x="2743" y="3275"/>
                <a:ext cx="307" cy="77"/>
                <a:chOff x="2743" y="3275"/>
                <a:chExt cx="307" cy="77"/>
              </a:xfrm>
            </p:grpSpPr>
            <p:sp>
              <p:nvSpPr>
                <p:cNvPr id="44211" name="Freeform 1203"/>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2" name="Freeform 120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3" name="Freeform 1205"/>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4" name="Freeform 1206"/>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5" name="Freeform 1207"/>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17" name="Freeform 1209"/>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8" name="Freeform 1210"/>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19" name="Freeform 1211"/>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0" name="Freeform 1212"/>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1" name="Freeform 1213"/>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46" name="Group 1236"/>
            <p:cNvGrpSpPr>
              <a:grpSpLocks/>
            </p:cNvGrpSpPr>
            <p:nvPr/>
          </p:nvGrpSpPr>
          <p:grpSpPr bwMode="auto">
            <a:xfrm>
              <a:off x="2839" y="3311"/>
              <a:ext cx="307" cy="127"/>
              <a:chOff x="2839" y="3311"/>
              <a:chExt cx="307" cy="127"/>
            </a:xfrm>
          </p:grpSpPr>
          <p:grpSp>
            <p:nvGrpSpPr>
              <p:cNvPr id="7252" name="Group 1219"/>
              <p:cNvGrpSpPr>
                <a:grpSpLocks/>
              </p:cNvGrpSpPr>
              <p:nvPr/>
            </p:nvGrpSpPr>
            <p:grpSpPr bwMode="auto">
              <a:xfrm>
                <a:off x="2933" y="3311"/>
                <a:ext cx="105" cy="51"/>
                <a:chOff x="2933" y="3311"/>
                <a:chExt cx="105" cy="51"/>
              </a:xfrm>
            </p:grpSpPr>
            <p:sp>
              <p:nvSpPr>
                <p:cNvPr id="44223" name="Freeform 1215"/>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4" name="Freeform 1216"/>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5" name="Freeform 1217"/>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6" name="Freeform 1218"/>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63" name="Group 1224"/>
              <p:cNvGrpSpPr>
                <a:grpSpLocks/>
              </p:cNvGrpSpPr>
              <p:nvPr/>
            </p:nvGrpSpPr>
            <p:grpSpPr bwMode="auto">
              <a:xfrm>
                <a:off x="2895" y="3336"/>
                <a:ext cx="180" cy="74"/>
                <a:chOff x="2895" y="3336"/>
                <a:chExt cx="180" cy="74"/>
              </a:xfrm>
            </p:grpSpPr>
            <p:sp>
              <p:nvSpPr>
                <p:cNvPr id="44228" name="Freeform 122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29" name="Freeform 1221"/>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0" name="Freeform 1222"/>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1" name="Freeform 1223"/>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61" name="Group 1230"/>
              <p:cNvGrpSpPr>
                <a:grpSpLocks/>
              </p:cNvGrpSpPr>
              <p:nvPr/>
            </p:nvGrpSpPr>
            <p:grpSpPr bwMode="auto">
              <a:xfrm>
                <a:off x="2839" y="3360"/>
                <a:ext cx="307" cy="78"/>
                <a:chOff x="2839" y="3360"/>
                <a:chExt cx="307" cy="78"/>
              </a:xfrm>
            </p:grpSpPr>
            <p:sp>
              <p:nvSpPr>
                <p:cNvPr id="44233" name="Freeform 1225"/>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4" name="Freeform 1226"/>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5" name="Freeform 1227"/>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6" name="Freeform 1228"/>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37" name="Freeform 1229"/>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39" name="Freeform 1231"/>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0" name="Freeform 1232"/>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1" name="Freeform 1233"/>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2" name="Freeform 1234"/>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3" name="Freeform 1235"/>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4267" name="Group 1326"/>
          <p:cNvGrpSpPr>
            <a:grpSpLocks/>
          </p:cNvGrpSpPr>
          <p:nvPr/>
        </p:nvGrpSpPr>
        <p:grpSpPr bwMode="auto">
          <a:xfrm>
            <a:off x="4556125" y="4872038"/>
            <a:ext cx="944562" cy="611188"/>
            <a:chOff x="2870" y="3069"/>
            <a:chExt cx="595" cy="385"/>
          </a:xfrm>
        </p:grpSpPr>
        <p:grpSp>
          <p:nvGrpSpPr>
            <p:cNvPr id="44272" name="Group 1259"/>
            <p:cNvGrpSpPr>
              <a:grpSpLocks/>
            </p:cNvGrpSpPr>
            <p:nvPr/>
          </p:nvGrpSpPr>
          <p:grpSpPr bwMode="auto">
            <a:xfrm>
              <a:off x="2870" y="3069"/>
              <a:ext cx="307" cy="127"/>
              <a:chOff x="2870" y="3069"/>
              <a:chExt cx="307" cy="127"/>
            </a:xfrm>
          </p:grpSpPr>
          <p:grpSp>
            <p:nvGrpSpPr>
              <p:cNvPr id="44277" name="Group 1242"/>
              <p:cNvGrpSpPr>
                <a:grpSpLocks/>
              </p:cNvGrpSpPr>
              <p:nvPr/>
            </p:nvGrpSpPr>
            <p:grpSpPr bwMode="auto">
              <a:xfrm>
                <a:off x="2964" y="3069"/>
                <a:ext cx="105" cy="51"/>
                <a:chOff x="2964" y="3069"/>
                <a:chExt cx="105" cy="51"/>
              </a:xfrm>
            </p:grpSpPr>
            <p:sp>
              <p:nvSpPr>
                <p:cNvPr id="44246" name="Freeform 1238"/>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7" name="Freeform 1239"/>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8" name="Freeform 1240"/>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49" name="Freeform 1241"/>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83" name="Group 1247"/>
              <p:cNvGrpSpPr>
                <a:grpSpLocks/>
              </p:cNvGrpSpPr>
              <p:nvPr/>
            </p:nvGrpSpPr>
            <p:grpSpPr bwMode="auto">
              <a:xfrm>
                <a:off x="2926" y="3094"/>
                <a:ext cx="180" cy="74"/>
                <a:chOff x="2926" y="3094"/>
                <a:chExt cx="180" cy="74"/>
              </a:xfrm>
            </p:grpSpPr>
            <p:sp>
              <p:nvSpPr>
                <p:cNvPr id="44251" name="Freeform 1243"/>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2" name="Freeform 1244"/>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3" name="Freeform 1245"/>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4" name="Freeform 1246"/>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68" name="Group 1253"/>
              <p:cNvGrpSpPr>
                <a:grpSpLocks/>
              </p:cNvGrpSpPr>
              <p:nvPr/>
            </p:nvGrpSpPr>
            <p:grpSpPr bwMode="auto">
              <a:xfrm>
                <a:off x="2870" y="3119"/>
                <a:ext cx="307" cy="77"/>
                <a:chOff x="2870" y="3119"/>
                <a:chExt cx="307" cy="77"/>
              </a:xfrm>
            </p:grpSpPr>
            <p:sp>
              <p:nvSpPr>
                <p:cNvPr id="44256" name="Freeform 1248"/>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7" name="Freeform 1249"/>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8" name="Freeform 1250"/>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59" name="Freeform 1251"/>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0" name="Freeform 1252"/>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62" name="Freeform 1254"/>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3" name="Freeform 1255"/>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4" name="Freeform 1256"/>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5" name="Freeform 1257"/>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6" name="Freeform 1258"/>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73" name="Group 1281"/>
            <p:cNvGrpSpPr>
              <a:grpSpLocks/>
            </p:cNvGrpSpPr>
            <p:nvPr/>
          </p:nvGrpSpPr>
          <p:grpSpPr bwMode="auto">
            <a:xfrm>
              <a:off x="2966" y="3155"/>
              <a:ext cx="307" cy="127"/>
              <a:chOff x="2966" y="3155"/>
              <a:chExt cx="307" cy="127"/>
            </a:xfrm>
          </p:grpSpPr>
          <p:grpSp>
            <p:nvGrpSpPr>
              <p:cNvPr id="7281" name="Group 1264"/>
              <p:cNvGrpSpPr>
                <a:grpSpLocks/>
              </p:cNvGrpSpPr>
              <p:nvPr/>
            </p:nvGrpSpPr>
            <p:grpSpPr bwMode="auto">
              <a:xfrm>
                <a:off x="3060" y="3155"/>
                <a:ext cx="105" cy="51"/>
                <a:chOff x="3060" y="3155"/>
                <a:chExt cx="105" cy="51"/>
              </a:xfrm>
            </p:grpSpPr>
            <p:sp>
              <p:nvSpPr>
                <p:cNvPr id="44268" name="Freeform 1260"/>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69" name="Freeform 1261"/>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0" name="Freeform 1262"/>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1" name="Freeform 1263"/>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84" name="Group 1269"/>
              <p:cNvGrpSpPr>
                <a:grpSpLocks/>
              </p:cNvGrpSpPr>
              <p:nvPr/>
            </p:nvGrpSpPr>
            <p:grpSpPr bwMode="auto">
              <a:xfrm>
                <a:off x="3022" y="3180"/>
                <a:ext cx="180" cy="74"/>
                <a:chOff x="3022" y="3180"/>
                <a:chExt cx="180" cy="74"/>
              </a:xfrm>
            </p:grpSpPr>
            <p:sp>
              <p:nvSpPr>
                <p:cNvPr id="44273" name="Freeform 1265"/>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4" name="Freeform 1266"/>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5" name="Freeform 1267"/>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6" name="Freeform 1268"/>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89" name="Group 1275"/>
              <p:cNvGrpSpPr>
                <a:grpSpLocks/>
              </p:cNvGrpSpPr>
              <p:nvPr/>
            </p:nvGrpSpPr>
            <p:grpSpPr bwMode="auto">
              <a:xfrm>
                <a:off x="2966" y="3204"/>
                <a:ext cx="307" cy="78"/>
                <a:chOff x="2966" y="3204"/>
                <a:chExt cx="307" cy="78"/>
              </a:xfrm>
            </p:grpSpPr>
            <p:sp>
              <p:nvSpPr>
                <p:cNvPr id="44278" name="Freeform 1270"/>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79" name="Freeform 1271"/>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0" name="Freeform 1272"/>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1" name="Freeform 1273"/>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2" name="Freeform 1274"/>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284" name="Freeform 1276"/>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5" name="Freeform 1277"/>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6" name="Freeform 1278"/>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7" name="Freeform 1279"/>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88" name="Freeform 1280"/>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94" name="Group 1303"/>
            <p:cNvGrpSpPr>
              <a:grpSpLocks/>
            </p:cNvGrpSpPr>
            <p:nvPr/>
          </p:nvGrpSpPr>
          <p:grpSpPr bwMode="auto">
            <a:xfrm>
              <a:off x="3062" y="3241"/>
              <a:ext cx="307" cy="127"/>
              <a:chOff x="3062" y="3241"/>
              <a:chExt cx="307" cy="127"/>
            </a:xfrm>
          </p:grpSpPr>
          <p:grpSp>
            <p:nvGrpSpPr>
              <p:cNvPr id="44289" name="Group 1286"/>
              <p:cNvGrpSpPr>
                <a:grpSpLocks/>
              </p:cNvGrpSpPr>
              <p:nvPr/>
            </p:nvGrpSpPr>
            <p:grpSpPr bwMode="auto">
              <a:xfrm>
                <a:off x="3156" y="3241"/>
                <a:ext cx="105" cy="51"/>
                <a:chOff x="3156" y="3241"/>
                <a:chExt cx="105" cy="51"/>
              </a:xfrm>
            </p:grpSpPr>
            <p:sp>
              <p:nvSpPr>
                <p:cNvPr id="44290" name="Freeform 1282"/>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1" name="Freeform 1283"/>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2" name="Freeform 1284"/>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3" name="Freeform 1285"/>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94" name="Group 1291"/>
              <p:cNvGrpSpPr>
                <a:grpSpLocks/>
              </p:cNvGrpSpPr>
              <p:nvPr/>
            </p:nvGrpSpPr>
            <p:grpSpPr bwMode="auto">
              <a:xfrm>
                <a:off x="3118" y="3266"/>
                <a:ext cx="180" cy="74"/>
                <a:chOff x="3118" y="3266"/>
                <a:chExt cx="180" cy="74"/>
              </a:xfrm>
            </p:grpSpPr>
            <p:sp>
              <p:nvSpPr>
                <p:cNvPr id="44295" name="Freeform 1287"/>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6" name="Freeform 1288"/>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7" name="Freeform 1289"/>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298" name="Freeform 1290"/>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299" name="Group 1297"/>
              <p:cNvGrpSpPr>
                <a:grpSpLocks/>
              </p:cNvGrpSpPr>
              <p:nvPr/>
            </p:nvGrpSpPr>
            <p:grpSpPr bwMode="auto">
              <a:xfrm>
                <a:off x="3062" y="3291"/>
                <a:ext cx="307" cy="77"/>
                <a:chOff x="3062" y="3291"/>
                <a:chExt cx="307" cy="77"/>
              </a:xfrm>
            </p:grpSpPr>
            <p:sp>
              <p:nvSpPr>
                <p:cNvPr id="44300" name="Freeform 1292"/>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1" name="Freeform 1293"/>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2" name="Freeform 1294"/>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3" name="Freeform 1295"/>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4" name="Freeform 1296"/>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06" name="Freeform 1298"/>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7" name="Freeform 1299"/>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8" name="Freeform 1300"/>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09" name="Freeform 1301"/>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0" name="Freeform 1302"/>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05" name="Group 1325"/>
            <p:cNvGrpSpPr>
              <a:grpSpLocks/>
            </p:cNvGrpSpPr>
            <p:nvPr/>
          </p:nvGrpSpPr>
          <p:grpSpPr bwMode="auto">
            <a:xfrm>
              <a:off x="3158" y="3327"/>
              <a:ext cx="307" cy="127"/>
              <a:chOff x="3158" y="3327"/>
              <a:chExt cx="307" cy="127"/>
            </a:xfrm>
          </p:grpSpPr>
          <p:grpSp>
            <p:nvGrpSpPr>
              <p:cNvPr id="44311" name="Group 1308"/>
              <p:cNvGrpSpPr>
                <a:grpSpLocks/>
              </p:cNvGrpSpPr>
              <p:nvPr/>
            </p:nvGrpSpPr>
            <p:grpSpPr bwMode="auto">
              <a:xfrm>
                <a:off x="3252" y="3327"/>
                <a:ext cx="105" cy="51"/>
                <a:chOff x="3252" y="3327"/>
                <a:chExt cx="105" cy="51"/>
              </a:xfrm>
            </p:grpSpPr>
            <p:sp>
              <p:nvSpPr>
                <p:cNvPr id="44312" name="Freeform 1304"/>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3" name="Freeform 1305"/>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4" name="Freeform 1306"/>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5" name="Freeform 1307"/>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16" name="Group 1313"/>
              <p:cNvGrpSpPr>
                <a:grpSpLocks/>
              </p:cNvGrpSpPr>
              <p:nvPr/>
            </p:nvGrpSpPr>
            <p:grpSpPr bwMode="auto">
              <a:xfrm>
                <a:off x="3214" y="3352"/>
                <a:ext cx="180" cy="74"/>
                <a:chOff x="3214" y="3352"/>
                <a:chExt cx="180" cy="74"/>
              </a:xfrm>
            </p:grpSpPr>
            <p:sp>
              <p:nvSpPr>
                <p:cNvPr id="44317" name="Freeform 1309"/>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8" name="Freeform 1310"/>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19" name="Freeform 1311"/>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0" name="Freeform 1312"/>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299" name="Group 1319"/>
              <p:cNvGrpSpPr>
                <a:grpSpLocks/>
              </p:cNvGrpSpPr>
              <p:nvPr/>
            </p:nvGrpSpPr>
            <p:grpSpPr bwMode="auto">
              <a:xfrm>
                <a:off x="3158" y="3377"/>
                <a:ext cx="307" cy="77"/>
                <a:chOff x="3158" y="3377"/>
                <a:chExt cx="307" cy="77"/>
              </a:xfrm>
            </p:grpSpPr>
            <p:sp>
              <p:nvSpPr>
                <p:cNvPr id="44322" name="Freeform 1314"/>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3" name="Freeform 1315"/>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4" name="Freeform 1316"/>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5" name="Freeform 1317"/>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6" name="Freeform 1318"/>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28" name="Freeform 1320"/>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29" name="Freeform 1321"/>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0" name="Freeform 1322"/>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1" name="Freeform 1323"/>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2" name="Freeform 1324"/>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305" name="Group 1348"/>
          <p:cNvGrpSpPr>
            <a:grpSpLocks/>
          </p:cNvGrpSpPr>
          <p:nvPr/>
        </p:nvGrpSpPr>
        <p:grpSpPr bwMode="auto">
          <a:xfrm>
            <a:off x="4049713" y="4886326"/>
            <a:ext cx="487362" cy="201613"/>
            <a:chOff x="2551" y="3078"/>
            <a:chExt cx="307" cy="127"/>
          </a:xfrm>
        </p:grpSpPr>
        <p:grpSp>
          <p:nvGrpSpPr>
            <p:cNvPr id="7316" name="Group 1331"/>
            <p:cNvGrpSpPr>
              <a:grpSpLocks/>
            </p:cNvGrpSpPr>
            <p:nvPr/>
          </p:nvGrpSpPr>
          <p:grpSpPr bwMode="auto">
            <a:xfrm>
              <a:off x="2645" y="3078"/>
              <a:ext cx="105" cy="51"/>
              <a:chOff x="2645" y="3078"/>
              <a:chExt cx="105" cy="51"/>
            </a:xfrm>
          </p:grpSpPr>
          <p:sp>
            <p:nvSpPr>
              <p:cNvPr id="44335" name="Freeform 132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6" name="Freeform 1328"/>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7" name="Freeform 1329"/>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38" name="Freeform 1330"/>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21" name="Group 1336"/>
            <p:cNvGrpSpPr>
              <a:grpSpLocks/>
            </p:cNvGrpSpPr>
            <p:nvPr/>
          </p:nvGrpSpPr>
          <p:grpSpPr bwMode="auto">
            <a:xfrm>
              <a:off x="2607" y="3103"/>
              <a:ext cx="180" cy="74"/>
              <a:chOff x="2607" y="3103"/>
              <a:chExt cx="180" cy="74"/>
            </a:xfrm>
          </p:grpSpPr>
          <p:sp>
            <p:nvSpPr>
              <p:cNvPr id="44340" name="Freeform 133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1" name="Freeform 1333"/>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2" name="Freeform 1334"/>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3" name="Freeform 1335"/>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26" name="Group 1342"/>
            <p:cNvGrpSpPr>
              <a:grpSpLocks/>
            </p:cNvGrpSpPr>
            <p:nvPr/>
          </p:nvGrpSpPr>
          <p:grpSpPr bwMode="auto">
            <a:xfrm>
              <a:off x="2551" y="3128"/>
              <a:ext cx="307" cy="77"/>
              <a:chOff x="2551" y="3128"/>
              <a:chExt cx="307" cy="77"/>
            </a:xfrm>
          </p:grpSpPr>
          <p:sp>
            <p:nvSpPr>
              <p:cNvPr id="44345" name="Freeform 1337"/>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6" name="Freeform 133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7" name="Freeform 1339"/>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8" name="Freeform 1340"/>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49" name="Freeform 1341"/>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51" name="Freeform 1343"/>
            <p:cNvSpPr>
              <a:spLocks/>
            </p:cNvSpPr>
            <p:nvPr/>
          </p:nvSpPr>
          <p:spPr bwMode="auto">
            <a:xfrm>
              <a:off x="2696" y="3160"/>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2" name="Freeform 1344"/>
            <p:cNvSpPr>
              <a:spLocks/>
            </p:cNvSpPr>
            <p:nvPr/>
          </p:nvSpPr>
          <p:spPr bwMode="auto">
            <a:xfrm>
              <a:off x="2805" y="3172"/>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3" name="Freeform 1345"/>
            <p:cNvSpPr>
              <a:spLocks/>
            </p:cNvSpPr>
            <p:nvPr/>
          </p:nvSpPr>
          <p:spPr bwMode="auto">
            <a:xfrm>
              <a:off x="2576" y="3168"/>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4" name="Freeform 1346"/>
            <p:cNvSpPr>
              <a:spLocks/>
            </p:cNvSpPr>
            <p:nvPr/>
          </p:nvSpPr>
          <p:spPr bwMode="auto">
            <a:xfrm>
              <a:off x="2634" y="3160"/>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5" name="Freeform 1347"/>
            <p:cNvSpPr>
              <a:spLocks/>
            </p:cNvSpPr>
            <p:nvPr/>
          </p:nvSpPr>
          <p:spPr bwMode="auto">
            <a:xfrm>
              <a:off x="2753" y="3163"/>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21" name="Group 1370"/>
          <p:cNvGrpSpPr>
            <a:grpSpLocks/>
          </p:cNvGrpSpPr>
          <p:nvPr/>
        </p:nvGrpSpPr>
        <p:grpSpPr bwMode="auto">
          <a:xfrm>
            <a:off x="4202113" y="4991101"/>
            <a:ext cx="487362" cy="201613"/>
            <a:chOff x="2647" y="3144"/>
            <a:chExt cx="307" cy="127"/>
          </a:xfrm>
        </p:grpSpPr>
        <p:grpSp>
          <p:nvGrpSpPr>
            <p:cNvPr id="44327" name="Group 1353"/>
            <p:cNvGrpSpPr>
              <a:grpSpLocks/>
            </p:cNvGrpSpPr>
            <p:nvPr/>
          </p:nvGrpSpPr>
          <p:grpSpPr bwMode="auto">
            <a:xfrm>
              <a:off x="2741" y="3144"/>
              <a:ext cx="105" cy="51"/>
              <a:chOff x="2741" y="3144"/>
              <a:chExt cx="105" cy="51"/>
            </a:xfrm>
          </p:grpSpPr>
          <p:sp>
            <p:nvSpPr>
              <p:cNvPr id="44357" name="Freeform 134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8" name="Freeform 1350"/>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59" name="Freeform 1351"/>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0" name="Freeform 1352"/>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3" name="Group 1358"/>
            <p:cNvGrpSpPr>
              <a:grpSpLocks/>
            </p:cNvGrpSpPr>
            <p:nvPr/>
          </p:nvGrpSpPr>
          <p:grpSpPr bwMode="auto">
            <a:xfrm>
              <a:off x="2703" y="3169"/>
              <a:ext cx="180" cy="74"/>
              <a:chOff x="2703" y="3169"/>
              <a:chExt cx="180" cy="74"/>
            </a:xfrm>
          </p:grpSpPr>
          <p:sp>
            <p:nvSpPr>
              <p:cNvPr id="44362" name="Freeform 135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3" name="Freeform 1355"/>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4" name="Freeform 1356"/>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5" name="Freeform 1357"/>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4" name="Group 1364"/>
            <p:cNvGrpSpPr>
              <a:grpSpLocks/>
            </p:cNvGrpSpPr>
            <p:nvPr/>
          </p:nvGrpSpPr>
          <p:grpSpPr bwMode="auto">
            <a:xfrm>
              <a:off x="2647" y="3194"/>
              <a:ext cx="307" cy="77"/>
              <a:chOff x="2647" y="3194"/>
              <a:chExt cx="307" cy="77"/>
            </a:xfrm>
          </p:grpSpPr>
          <p:sp>
            <p:nvSpPr>
              <p:cNvPr id="44367" name="Freeform 1359"/>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8" name="Freeform 136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69" name="Freeform 1361"/>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0" name="Freeform 1362"/>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1" name="Freeform 1363"/>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73" name="Freeform 1365"/>
            <p:cNvSpPr>
              <a:spLocks/>
            </p:cNvSpPr>
            <p:nvPr/>
          </p:nvSpPr>
          <p:spPr bwMode="auto">
            <a:xfrm>
              <a:off x="2792" y="3226"/>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4" name="Freeform 1366"/>
            <p:cNvSpPr>
              <a:spLocks/>
            </p:cNvSpPr>
            <p:nvPr/>
          </p:nvSpPr>
          <p:spPr bwMode="auto">
            <a:xfrm>
              <a:off x="2901" y="3238"/>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5" name="Freeform 1367"/>
            <p:cNvSpPr>
              <a:spLocks/>
            </p:cNvSpPr>
            <p:nvPr/>
          </p:nvSpPr>
          <p:spPr bwMode="auto">
            <a:xfrm>
              <a:off x="2672" y="3234"/>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6" name="Freeform 1368"/>
            <p:cNvSpPr>
              <a:spLocks/>
            </p:cNvSpPr>
            <p:nvPr/>
          </p:nvSpPr>
          <p:spPr bwMode="auto">
            <a:xfrm>
              <a:off x="2730" y="3226"/>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77" name="Freeform 1369"/>
            <p:cNvSpPr>
              <a:spLocks/>
            </p:cNvSpPr>
            <p:nvPr/>
          </p:nvSpPr>
          <p:spPr bwMode="auto">
            <a:xfrm>
              <a:off x="2849" y="3229"/>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39" name="Group 1392"/>
          <p:cNvGrpSpPr>
            <a:grpSpLocks/>
          </p:cNvGrpSpPr>
          <p:nvPr/>
        </p:nvGrpSpPr>
        <p:grpSpPr bwMode="auto">
          <a:xfrm>
            <a:off x="4354513" y="5119688"/>
            <a:ext cx="487362" cy="201613"/>
            <a:chOff x="2743" y="3225"/>
            <a:chExt cx="307" cy="127"/>
          </a:xfrm>
        </p:grpSpPr>
        <p:grpSp>
          <p:nvGrpSpPr>
            <p:cNvPr id="44344" name="Group 1375"/>
            <p:cNvGrpSpPr>
              <a:grpSpLocks/>
            </p:cNvGrpSpPr>
            <p:nvPr/>
          </p:nvGrpSpPr>
          <p:grpSpPr bwMode="auto">
            <a:xfrm>
              <a:off x="2837" y="3225"/>
              <a:ext cx="105" cy="51"/>
              <a:chOff x="2837" y="3225"/>
              <a:chExt cx="105" cy="51"/>
            </a:xfrm>
          </p:grpSpPr>
          <p:sp>
            <p:nvSpPr>
              <p:cNvPr id="44379" name="Freeform 1371"/>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0" name="Freeform 1372"/>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1" name="Freeform 1373"/>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2" name="Freeform 1374"/>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50" name="Group 1380"/>
            <p:cNvGrpSpPr>
              <a:grpSpLocks/>
            </p:cNvGrpSpPr>
            <p:nvPr/>
          </p:nvGrpSpPr>
          <p:grpSpPr bwMode="auto">
            <a:xfrm>
              <a:off x="2799" y="3250"/>
              <a:ext cx="180" cy="74"/>
              <a:chOff x="2799" y="3250"/>
              <a:chExt cx="180" cy="74"/>
            </a:xfrm>
          </p:grpSpPr>
          <p:sp>
            <p:nvSpPr>
              <p:cNvPr id="44384" name="Freeform 137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5" name="Freeform 1377"/>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6" name="Freeform 1378"/>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87" name="Freeform 1379"/>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34" name="Group 1386"/>
            <p:cNvGrpSpPr>
              <a:grpSpLocks/>
            </p:cNvGrpSpPr>
            <p:nvPr/>
          </p:nvGrpSpPr>
          <p:grpSpPr bwMode="auto">
            <a:xfrm>
              <a:off x="2743" y="3275"/>
              <a:ext cx="307" cy="77"/>
              <a:chOff x="2743" y="3275"/>
              <a:chExt cx="307" cy="77"/>
            </a:xfrm>
          </p:grpSpPr>
          <p:sp>
            <p:nvSpPr>
              <p:cNvPr id="44389" name="Freeform 1381"/>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0" name="Freeform 138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1" name="Freeform 1383"/>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2" name="Freeform 1384"/>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3" name="Freeform 1385"/>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395" name="Freeform 1387"/>
            <p:cNvSpPr>
              <a:spLocks/>
            </p:cNvSpPr>
            <p:nvPr/>
          </p:nvSpPr>
          <p:spPr bwMode="auto">
            <a:xfrm>
              <a:off x="2888" y="3307"/>
              <a:ext cx="6" cy="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6" name="Freeform 1388"/>
            <p:cNvSpPr>
              <a:spLocks/>
            </p:cNvSpPr>
            <p:nvPr/>
          </p:nvSpPr>
          <p:spPr bwMode="auto">
            <a:xfrm>
              <a:off x="2997" y="3319"/>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7" name="Freeform 1389"/>
            <p:cNvSpPr>
              <a:spLocks/>
            </p:cNvSpPr>
            <p:nvPr/>
          </p:nvSpPr>
          <p:spPr bwMode="auto">
            <a:xfrm>
              <a:off x="2768" y="3315"/>
              <a:ext cx="9" cy="5"/>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8" name="Freeform 1390"/>
            <p:cNvSpPr>
              <a:spLocks/>
            </p:cNvSpPr>
            <p:nvPr/>
          </p:nvSpPr>
          <p:spPr bwMode="auto">
            <a:xfrm>
              <a:off x="2826" y="3307"/>
              <a:ext cx="8" cy="5"/>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399" name="Freeform 1391"/>
            <p:cNvSpPr>
              <a:spLocks/>
            </p:cNvSpPr>
            <p:nvPr/>
          </p:nvSpPr>
          <p:spPr bwMode="auto">
            <a:xfrm>
              <a:off x="2945" y="3310"/>
              <a:ext cx="7" cy="4"/>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37" name="Group 1414"/>
          <p:cNvGrpSpPr>
            <a:grpSpLocks/>
          </p:cNvGrpSpPr>
          <p:nvPr/>
        </p:nvGrpSpPr>
        <p:grpSpPr bwMode="auto">
          <a:xfrm>
            <a:off x="4506913" y="5256213"/>
            <a:ext cx="487362" cy="201613"/>
            <a:chOff x="2839" y="3311"/>
            <a:chExt cx="307" cy="127"/>
          </a:xfrm>
        </p:grpSpPr>
        <p:grpSp>
          <p:nvGrpSpPr>
            <p:cNvPr id="7342" name="Group 1397"/>
            <p:cNvGrpSpPr>
              <a:grpSpLocks/>
            </p:cNvGrpSpPr>
            <p:nvPr/>
          </p:nvGrpSpPr>
          <p:grpSpPr bwMode="auto">
            <a:xfrm>
              <a:off x="2933" y="3311"/>
              <a:ext cx="105" cy="51"/>
              <a:chOff x="2933" y="3311"/>
              <a:chExt cx="105" cy="51"/>
            </a:xfrm>
          </p:grpSpPr>
          <p:sp>
            <p:nvSpPr>
              <p:cNvPr id="44401" name="Freeform 1393"/>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2" name="Freeform 1394"/>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3" name="Freeform 1395"/>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4" name="Freeform 1396"/>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48" name="Group 1402"/>
            <p:cNvGrpSpPr>
              <a:grpSpLocks/>
            </p:cNvGrpSpPr>
            <p:nvPr/>
          </p:nvGrpSpPr>
          <p:grpSpPr bwMode="auto">
            <a:xfrm>
              <a:off x="2895" y="3336"/>
              <a:ext cx="180" cy="74"/>
              <a:chOff x="2895" y="3336"/>
              <a:chExt cx="180" cy="74"/>
            </a:xfrm>
          </p:grpSpPr>
          <p:sp>
            <p:nvSpPr>
              <p:cNvPr id="44406" name="Freeform 139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7" name="Freeform 1399"/>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8" name="Freeform 1400"/>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09" name="Freeform 1401"/>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53" name="Group 1408"/>
            <p:cNvGrpSpPr>
              <a:grpSpLocks/>
            </p:cNvGrpSpPr>
            <p:nvPr/>
          </p:nvGrpSpPr>
          <p:grpSpPr bwMode="auto">
            <a:xfrm>
              <a:off x="2839" y="3360"/>
              <a:ext cx="307" cy="78"/>
              <a:chOff x="2839" y="3360"/>
              <a:chExt cx="307" cy="78"/>
            </a:xfrm>
          </p:grpSpPr>
          <p:sp>
            <p:nvSpPr>
              <p:cNvPr id="44411" name="Freeform 1403"/>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2" name="Freeform 1404"/>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3" name="Freeform 1405"/>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4" name="Freeform 1406"/>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5" name="Freeform 1407"/>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17" name="Freeform 1409"/>
            <p:cNvSpPr>
              <a:spLocks/>
            </p:cNvSpPr>
            <p:nvPr/>
          </p:nvSpPr>
          <p:spPr bwMode="auto">
            <a:xfrm>
              <a:off x="2984" y="3393"/>
              <a:ext cx="6" cy="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8" name="Freeform 1410"/>
            <p:cNvSpPr>
              <a:spLocks/>
            </p:cNvSpPr>
            <p:nvPr/>
          </p:nvSpPr>
          <p:spPr bwMode="auto">
            <a:xfrm>
              <a:off x="3093" y="3405"/>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19" name="Freeform 1411"/>
            <p:cNvSpPr>
              <a:spLocks/>
            </p:cNvSpPr>
            <p:nvPr/>
          </p:nvSpPr>
          <p:spPr bwMode="auto">
            <a:xfrm>
              <a:off x="2864" y="3401"/>
              <a:ext cx="9" cy="5"/>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0" name="Freeform 1412"/>
            <p:cNvSpPr>
              <a:spLocks/>
            </p:cNvSpPr>
            <p:nvPr/>
          </p:nvSpPr>
          <p:spPr bwMode="auto">
            <a:xfrm>
              <a:off x="2922" y="3393"/>
              <a:ext cx="8" cy="5"/>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1" name="Freeform 1413"/>
            <p:cNvSpPr>
              <a:spLocks/>
            </p:cNvSpPr>
            <p:nvPr/>
          </p:nvSpPr>
          <p:spPr bwMode="auto">
            <a:xfrm>
              <a:off x="3041" y="3396"/>
              <a:ext cx="7" cy="4"/>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58" name="Group 1419"/>
          <p:cNvGrpSpPr>
            <a:grpSpLocks/>
          </p:cNvGrpSpPr>
          <p:nvPr/>
        </p:nvGrpSpPr>
        <p:grpSpPr bwMode="auto">
          <a:xfrm>
            <a:off x="4198938" y="4886326"/>
            <a:ext cx="166687" cy="80963"/>
            <a:chOff x="2645" y="3078"/>
            <a:chExt cx="105" cy="51"/>
          </a:xfrm>
        </p:grpSpPr>
        <p:sp>
          <p:nvSpPr>
            <p:cNvPr id="44423" name="Freeform 1415"/>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4" name="Freeform 1416"/>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5" name="Freeform 1417"/>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6" name="Freeform 1418"/>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56" name="Group 1424"/>
          <p:cNvGrpSpPr>
            <a:grpSpLocks/>
          </p:cNvGrpSpPr>
          <p:nvPr/>
        </p:nvGrpSpPr>
        <p:grpSpPr bwMode="auto">
          <a:xfrm>
            <a:off x="4138613" y="4926013"/>
            <a:ext cx="285750" cy="117475"/>
            <a:chOff x="2607" y="3103"/>
            <a:chExt cx="180" cy="74"/>
          </a:xfrm>
        </p:grpSpPr>
        <p:sp>
          <p:nvSpPr>
            <p:cNvPr id="44428" name="Freeform 1420"/>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29" name="Freeform 1421"/>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0" name="Freeform 1422"/>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1" name="Freeform 1423"/>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61" name="Group 1430"/>
          <p:cNvGrpSpPr>
            <a:grpSpLocks/>
          </p:cNvGrpSpPr>
          <p:nvPr/>
        </p:nvGrpSpPr>
        <p:grpSpPr bwMode="auto">
          <a:xfrm>
            <a:off x="4049713" y="4965701"/>
            <a:ext cx="487362" cy="122238"/>
            <a:chOff x="2551" y="3128"/>
            <a:chExt cx="307" cy="77"/>
          </a:xfrm>
        </p:grpSpPr>
        <p:sp>
          <p:nvSpPr>
            <p:cNvPr id="44433" name="Freeform 1425"/>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4" name="Freeform 1426"/>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5" name="Freeform 1427"/>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6" name="Freeform 1428"/>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37" name="Freeform 1429"/>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39" name="Freeform 1431"/>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0" name="Freeform 1432"/>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1" name="Freeform 1433"/>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2" name="Freeform 1434"/>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3" name="Freeform 1435"/>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66" name="Group 1440"/>
          <p:cNvGrpSpPr>
            <a:grpSpLocks/>
          </p:cNvGrpSpPr>
          <p:nvPr/>
        </p:nvGrpSpPr>
        <p:grpSpPr bwMode="auto">
          <a:xfrm>
            <a:off x="4198938" y="4886326"/>
            <a:ext cx="166687" cy="80963"/>
            <a:chOff x="2645" y="3078"/>
            <a:chExt cx="105" cy="51"/>
          </a:xfrm>
        </p:grpSpPr>
        <p:sp>
          <p:nvSpPr>
            <p:cNvPr id="44444" name="Freeform 1436"/>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5" name="Freeform 1437"/>
            <p:cNvSpPr>
              <a:spLocks/>
            </p:cNvSpPr>
            <p:nvPr/>
          </p:nvSpPr>
          <p:spPr bwMode="auto">
            <a:xfrm>
              <a:off x="2645" y="3114"/>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6" name="Freeform 1438"/>
            <p:cNvSpPr>
              <a:spLocks/>
            </p:cNvSpPr>
            <p:nvPr/>
          </p:nvSpPr>
          <p:spPr bwMode="auto">
            <a:xfrm>
              <a:off x="2645" y="3078"/>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47" name="Freeform 1439"/>
            <p:cNvSpPr>
              <a:spLocks/>
            </p:cNvSpPr>
            <p:nvPr/>
          </p:nvSpPr>
          <p:spPr bwMode="auto">
            <a:xfrm>
              <a:off x="2645" y="3114"/>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72" name="Group 1445"/>
          <p:cNvGrpSpPr>
            <a:grpSpLocks/>
          </p:cNvGrpSpPr>
          <p:nvPr/>
        </p:nvGrpSpPr>
        <p:grpSpPr bwMode="auto">
          <a:xfrm>
            <a:off x="4138613" y="4926013"/>
            <a:ext cx="285750" cy="117475"/>
            <a:chOff x="2607" y="3103"/>
            <a:chExt cx="180" cy="74"/>
          </a:xfrm>
        </p:grpSpPr>
        <p:sp>
          <p:nvSpPr>
            <p:cNvPr id="44449" name="Freeform 1441"/>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0" name="Freeform 1442"/>
            <p:cNvSpPr>
              <a:spLocks/>
            </p:cNvSpPr>
            <p:nvPr/>
          </p:nvSpPr>
          <p:spPr bwMode="auto">
            <a:xfrm>
              <a:off x="2607" y="3143"/>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1" name="Freeform 1443"/>
            <p:cNvSpPr>
              <a:spLocks/>
            </p:cNvSpPr>
            <p:nvPr/>
          </p:nvSpPr>
          <p:spPr bwMode="auto">
            <a:xfrm>
              <a:off x="2607" y="3103"/>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2" name="Freeform 1444"/>
            <p:cNvSpPr>
              <a:spLocks/>
            </p:cNvSpPr>
            <p:nvPr/>
          </p:nvSpPr>
          <p:spPr bwMode="auto">
            <a:xfrm>
              <a:off x="2607" y="3143"/>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78" name="Group 1451"/>
          <p:cNvGrpSpPr>
            <a:grpSpLocks/>
          </p:cNvGrpSpPr>
          <p:nvPr/>
        </p:nvGrpSpPr>
        <p:grpSpPr bwMode="auto">
          <a:xfrm>
            <a:off x="4049713" y="4965701"/>
            <a:ext cx="487362" cy="122238"/>
            <a:chOff x="2551" y="3128"/>
            <a:chExt cx="307" cy="77"/>
          </a:xfrm>
        </p:grpSpPr>
        <p:sp>
          <p:nvSpPr>
            <p:cNvPr id="44454" name="Freeform 1446"/>
            <p:cNvSpPr>
              <a:spLocks/>
            </p:cNvSpPr>
            <p:nvPr/>
          </p:nvSpPr>
          <p:spPr bwMode="auto">
            <a:xfrm>
              <a:off x="2567" y="3144"/>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5" name="Freeform 1447"/>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6" name="Freeform 1448"/>
            <p:cNvSpPr>
              <a:spLocks/>
            </p:cNvSpPr>
            <p:nvPr/>
          </p:nvSpPr>
          <p:spPr bwMode="auto">
            <a:xfrm>
              <a:off x="2551" y="3158"/>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7" name="Freeform 1449"/>
            <p:cNvSpPr>
              <a:spLocks/>
            </p:cNvSpPr>
            <p:nvPr/>
          </p:nvSpPr>
          <p:spPr bwMode="auto">
            <a:xfrm>
              <a:off x="2551" y="3128"/>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58" name="Freeform 1450"/>
            <p:cNvSpPr>
              <a:spLocks/>
            </p:cNvSpPr>
            <p:nvPr/>
          </p:nvSpPr>
          <p:spPr bwMode="auto">
            <a:xfrm>
              <a:off x="2551" y="3158"/>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60" name="Freeform 1452"/>
          <p:cNvSpPr>
            <a:spLocks/>
          </p:cNvSpPr>
          <p:nvPr/>
        </p:nvSpPr>
        <p:spPr bwMode="auto">
          <a:xfrm>
            <a:off x="4279900" y="5016501"/>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1" name="Freeform 1453"/>
          <p:cNvSpPr>
            <a:spLocks/>
          </p:cNvSpPr>
          <p:nvPr/>
        </p:nvSpPr>
        <p:spPr bwMode="auto">
          <a:xfrm>
            <a:off x="4452938" y="5035551"/>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2" name="Freeform 1454"/>
          <p:cNvSpPr>
            <a:spLocks/>
          </p:cNvSpPr>
          <p:nvPr/>
        </p:nvSpPr>
        <p:spPr bwMode="auto">
          <a:xfrm>
            <a:off x="4089400" y="5029201"/>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3" name="Freeform 1455"/>
          <p:cNvSpPr>
            <a:spLocks/>
          </p:cNvSpPr>
          <p:nvPr/>
        </p:nvSpPr>
        <p:spPr bwMode="auto">
          <a:xfrm>
            <a:off x="4181475" y="5016501"/>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4" name="Freeform 1456"/>
          <p:cNvSpPr>
            <a:spLocks/>
          </p:cNvSpPr>
          <p:nvPr/>
        </p:nvSpPr>
        <p:spPr bwMode="auto">
          <a:xfrm>
            <a:off x="4370388" y="5021263"/>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83" name="Group 1461"/>
          <p:cNvGrpSpPr>
            <a:grpSpLocks/>
          </p:cNvGrpSpPr>
          <p:nvPr/>
        </p:nvGrpSpPr>
        <p:grpSpPr bwMode="auto">
          <a:xfrm>
            <a:off x="4351338" y="4991101"/>
            <a:ext cx="166687" cy="80963"/>
            <a:chOff x="2741" y="3144"/>
            <a:chExt cx="105" cy="51"/>
          </a:xfrm>
        </p:grpSpPr>
        <p:sp>
          <p:nvSpPr>
            <p:cNvPr id="44465" name="Freeform 1457"/>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6" name="Freeform 1458"/>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7" name="Freeform 1459"/>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68" name="Freeform 1460"/>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64" name="Group 1466"/>
          <p:cNvGrpSpPr>
            <a:grpSpLocks/>
          </p:cNvGrpSpPr>
          <p:nvPr/>
        </p:nvGrpSpPr>
        <p:grpSpPr bwMode="auto">
          <a:xfrm>
            <a:off x="4291013" y="5030788"/>
            <a:ext cx="285750" cy="117475"/>
            <a:chOff x="2703" y="3169"/>
            <a:chExt cx="180" cy="74"/>
          </a:xfrm>
        </p:grpSpPr>
        <p:sp>
          <p:nvSpPr>
            <p:cNvPr id="44470" name="Freeform 1462"/>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1" name="Freeform 1463"/>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2" name="Freeform 1464"/>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3" name="Freeform 1465"/>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75" name="Group 1472"/>
          <p:cNvGrpSpPr>
            <a:grpSpLocks/>
          </p:cNvGrpSpPr>
          <p:nvPr/>
        </p:nvGrpSpPr>
        <p:grpSpPr bwMode="auto">
          <a:xfrm>
            <a:off x="4202113" y="5070476"/>
            <a:ext cx="487362" cy="122238"/>
            <a:chOff x="2647" y="3194"/>
            <a:chExt cx="307" cy="77"/>
          </a:xfrm>
        </p:grpSpPr>
        <p:sp>
          <p:nvSpPr>
            <p:cNvPr id="44475" name="Freeform 1467"/>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6" name="Freeform 1468"/>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7" name="Freeform 1469"/>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8" name="Freeform 1470"/>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79" name="Freeform 1471"/>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481" name="Freeform 1473"/>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2" name="Freeform 1474"/>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3" name="Freeform 1475"/>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4" name="Freeform 1476"/>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5" name="Freeform 1477"/>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380" name="Group 1482"/>
          <p:cNvGrpSpPr>
            <a:grpSpLocks/>
          </p:cNvGrpSpPr>
          <p:nvPr/>
        </p:nvGrpSpPr>
        <p:grpSpPr bwMode="auto">
          <a:xfrm>
            <a:off x="4351338" y="4991101"/>
            <a:ext cx="166687" cy="80963"/>
            <a:chOff x="2741" y="3144"/>
            <a:chExt cx="105" cy="51"/>
          </a:xfrm>
        </p:grpSpPr>
        <p:sp>
          <p:nvSpPr>
            <p:cNvPr id="44486" name="Freeform 1478"/>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7" name="Freeform 1479"/>
            <p:cNvSpPr>
              <a:spLocks/>
            </p:cNvSpPr>
            <p:nvPr/>
          </p:nvSpPr>
          <p:spPr bwMode="auto">
            <a:xfrm>
              <a:off x="2741" y="3180"/>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8" name="Freeform 1480"/>
            <p:cNvSpPr>
              <a:spLocks/>
            </p:cNvSpPr>
            <p:nvPr/>
          </p:nvSpPr>
          <p:spPr bwMode="auto">
            <a:xfrm>
              <a:off x="2741" y="3144"/>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89" name="Freeform 1481"/>
            <p:cNvSpPr>
              <a:spLocks/>
            </p:cNvSpPr>
            <p:nvPr/>
          </p:nvSpPr>
          <p:spPr bwMode="auto">
            <a:xfrm>
              <a:off x="2741" y="3180"/>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85" name="Group 1487"/>
          <p:cNvGrpSpPr>
            <a:grpSpLocks/>
          </p:cNvGrpSpPr>
          <p:nvPr/>
        </p:nvGrpSpPr>
        <p:grpSpPr bwMode="auto">
          <a:xfrm>
            <a:off x="4291013" y="5030788"/>
            <a:ext cx="285750" cy="117475"/>
            <a:chOff x="2703" y="3169"/>
            <a:chExt cx="180" cy="74"/>
          </a:xfrm>
        </p:grpSpPr>
        <p:sp>
          <p:nvSpPr>
            <p:cNvPr id="44491" name="Freeform 1483"/>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2" name="Freeform 1484"/>
            <p:cNvSpPr>
              <a:spLocks/>
            </p:cNvSpPr>
            <p:nvPr/>
          </p:nvSpPr>
          <p:spPr bwMode="auto">
            <a:xfrm>
              <a:off x="2703" y="3209"/>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3" name="Freeform 1485"/>
            <p:cNvSpPr>
              <a:spLocks/>
            </p:cNvSpPr>
            <p:nvPr/>
          </p:nvSpPr>
          <p:spPr bwMode="auto">
            <a:xfrm>
              <a:off x="2703" y="3169"/>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4" name="Freeform 1486"/>
            <p:cNvSpPr>
              <a:spLocks/>
            </p:cNvSpPr>
            <p:nvPr/>
          </p:nvSpPr>
          <p:spPr bwMode="auto">
            <a:xfrm>
              <a:off x="2703" y="3209"/>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388" name="Group 1493"/>
          <p:cNvGrpSpPr>
            <a:grpSpLocks/>
          </p:cNvGrpSpPr>
          <p:nvPr/>
        </p:nvGrpSpPr>
        <p:grpSpPr bwMode="auto">
          <a:xfrm>
            <a:off x="4202113" y="5070476"/>
            <a:ext cx="487362" cy="122238"/>
            <a:chOff x="2647" y="3194"/>
            <a:chExt cx="307" cy="77"/>
          </a:xfrm>
        </p:grpSpPr>
        <p:sp>
          <p:nvSpPr>
            <p:cNvPr id="44496" name="Freeform 1488"/>
            <p:cNvSpPr>
              <a:spLocks/>
            </p:cNvSpPr>
            <p:nvPr/>
          </p:nvSpPr>
          <p:spPr bwMode="auto">
            <a:xfrm>
              <a:off x="2663" y="3210"/>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7" name="Freeform 1489"/>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8" name="Freeform 1490"/>
            <p:cNvSpPr>
              <a:spLocks/>
            </p:cNvSpPr>
            <p:nvPr/>
          </p:nvSpPr>
          <p:spPr bwMode="auto">
            <a:xfrm>
              <a:off x="2647" y="3224"/>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499" name="Freeform 1491"/>
            <p:cNvSpPr>
              <a:spLocks/>
            </p:cNvSpPr>
            <p:nvPr/>
          </p:nvSpPr>
          <p:spPr bwMode="auto">
            <a:xfrm>
              <a:off x="2647" y="3194"/>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0" name="Freeform 1492"/>
            <p:cNvSpPr>
              <a:spLocks/>
            </p:cNvSpPr>
            <p:nvPr/>
          </p:nvSpPr>
          <p:spPr bwMode="auto">
            <a:xfrm>
              <a:off x="2647" y="3224"/>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02" name="Freeform 1494"/>
          <p:cNvSpPr>
            <a:spLocks/>
          </p:cNvSpPr>
          <p:nvPr/>
        </p:nvSpPr>
        <p:spPr bwMode="auto">
          <a:xfrm>
            <a:off x="4432300" y="5121276"/>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3" name="Freeform 1495"/>
          <p:cNvSpPr>
            <a:spLocks/>
          </p:cNvSpPr>
          <p:nvPr/>
        </p:nvSpPr>
        <p:spPr bwMode="auto">
          <a:xfrm>
            <a:off x="4605338" y="5140326"/>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4" name="Freeform 1496"/>
          <p:cNvSpPr>
            <a:spLocks/>
          </p:cNvSpPr>
          <p:nvPr/>
        </p:nvSpPr>
        <p:spPr bwMode="auto">
          <a:xfrm>
            <a:off x="4241800" y="5133976"/>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5" name="Freeform 1497"/>
          <p:cNvSpPr>
            <a:spLocks/>
          </p:cNvSpPr>
          <p:nvPr/>
        </p:nvSpPr>
        <p:spPr bwMode="auto">
          <a:xfrm>
            <a:off x="4333875" y="5121276"/>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6" name="Freeform 1498"/>
          <p:cNvSpPr>
            <a:spLocks/>
          </p:cNvSpPr>
          <p:nvPr/>
        </p:nvSpPr>
        <p:spPr bwMode="auto">
          <a:xfrm>
            <a:off x="4522788" y="5126038"/>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394" name="Group 1503"/>
          <p:cNvGrpSpPr>
            <a:grpSpLocks/>
          </p:cNvGrpSpPr>
          <p:nvPr/>
        </p:nvGrpSpPr>
        <p:grpSpPr bwMode="auto">
          <a:xfrm>
            <a:off x="4503738" y="5119688"/>
            <a:ext cx="166687" cy="80963"/>
            <a:chOff x="2837" y="3225"/>
            <a:chExt cx="105" cy="51"/>
          </a:xfrm>
        </p:grpSpPr>
        <p:sp>
          <p:nvSpPr>
            <p:cNvPr id="44507" name="Freeform 1499"/>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8" name="Freeform 1500"/>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09" name="Freeform 1501"/>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0" name="Freeform 1502"/>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00" name="Group 1508"/>
          <p:cNvGrpSpPr>
            <a:grpSpLocks/>
          </p:cNvGrpSpPr>
          <p:nvPr/>
        </p:nvGrpSpPr>
        <p:grpSpPr bwMode="auto">
          <a:xfrm>
            <a:off x="4443413" y="5159376"/>
            <a:ext cx="285750" cy="117475"/>
            <a:chOff x="2799" y="3250"/>
            <a:chExt cx="180" cy="74"/>
          </a:xfrm>
        </p:grpSpPr>
        <p:sp>
          <p:nvSpPr>
            <p:cNvPr id="44512" name="Freeform 1504"/>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3" name="Freeform 1505"/>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4" name="Freeform 1506"/>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5" name="Freeform 1507"/>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05" name="Group 1514"/>
          <p:cNvGrpSpPr>
            <a:grpSpLocks/>
          </p:cNvGrpSpPr>
          <p:nvPr/>
        </p:nvGrpSpPr>
        <p:grpSpPr bwMode="auto">
          <a:xfrm>
            <a:off x="4354513" y="5199063"/>
            <a:ext cx="487362" cy="122238"/>
            <a:chOff x="2743" y="3275"/>
            <a:chExt cx="307" cy="77"/>
          </a:xfrm>
        </p:grpSpPr>
        <p:sp>
          <p:nvSpPr>
            <p:cNvPr id="44517" name="Freeform 1509"/>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8" name="Freeform 1510"/>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19" name="Freeform 1511"/>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0" name="Freeform 1512"/>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1" name="Freeform 1513"/>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23" name="Freeform 1515"/>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4" name="Freeform 1516"/>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5" name="Freeform 1517"/>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6" name="Freeform 1518"/>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7" name="Freeform 1519"/>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410" name="Group 1524"/>
          <p:cNvGrpSpPr>
            <a:grpSpLocks/>
          </p:cNvGrpSpPr>
          <p:nvPr/>
        </p:nvGrpSpPr>
        <p:grpSpPr bwMode="auto">
          <a:xfrm>
            <a:off x="4503738" y="5119688"/>
            <a:ext cx="166687" cy="80963"/>
            <a:chOff x="2837" y="3225"/>
            <a:chExt cx="105" cy="51"/>
          </a:xfrm>
        </p:grpSpPr>
        <p:sp>
          <p:nvSpPr>
            <p:cNvPr id="44528" name="Freeform 1520"/>
            <p:cNvSpPr>
              <a:spLocks/>
            </p:cNvSpPr>
            <p:nvPr/>
          </p:nvSpPr>
          <p:spPr bwMode="auto">
            <a:xfrm>
              <a:off x="2837" y="3225"/>
              <a:ext cx="105"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29" name="Freeform 1521"/>
            <p:cNvSpPr>
              <a:spLocks/>
            </p:cNvSpPr>
            <p:nvPr/>
          </p:nvSpPr>
          <p:spPr bwMode="auto">
            <a:xfrm>
              <a:off x="2837" y="3261"/>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4" y="0"/>
                    <a:pt x="0" y="26"/>
                    <a:pt x="0" y="61"/>
                  </a:cubicBezTo>
                  <a:cubicBezTo>
                    <a:pt x="0" y="95"/>
                    <a:pt x="193" y="125"/>
                    <a:pt x="433" y="126"/>
                  </a:cubicBezTo>
                  <a:cubicBezTo>
                    <a:pt x="672" y="128"/>
                    <a:pt x="866"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0" name="Freeform 1522"/>
            <p:cNvSpPr>
              <a:spLocks/>
            </p:cNvSpPr>
            <p:nvPr/>
          </p:nvSpPr>
          <p:spPr bwMode="auto">
            <a:xfrm>
              <a:off x="2837" y="3225"/>
              <a:ext cx="104" cy="51"/>
            </a:xfrm>
            <a:custGeom>
              <a:avLst/>
              <a:gdLst/>
              <a:ahLst/>
              <a:cxnLst>
                <a:cxn ang="0">
                  <a:pos x="433" y="426"/>
                </a:cxn>
                <a:cxn ang="0">
                  <a:pos x="867" y="368"/>
                </a:cxn>
                <a:cxn ang="0">
                  <a:pos x="869" y="67"/>
                </a:cxn>
                <a:cxn ang="0">
                  <a:pos x="436" y="1"/>
                </a:cxn>
                <a:cxn ang="0">
                  <a:pos x="2" y="60"/>
                </a:cxn>
                <a:cxn ang="0">
                  <a:pos x="0" y="361"/>
                </a:cxn>
                <a:cxn ang="0">
                  <a:pos x="433" y="426"/>
                </a:cxn>
              </a:cxnLst>
              <a:rect l="0" t="0" r="r" b="b"/>
              <a:pathLst>
                <a:path w="869" h="428">
                  <a:moveTo>
                    <a:pt x="433" y="426"/>
                  </a:moveTo>
                  <a:cubicBezTo>
                    <a:pt x="672" y="428"/>
                    <a:pt x="866" y="402"/>
                    <a:pt x="867" y="368"/>
                  </a:cubicBezTo>
                  <a:lnTo>
                    <a:pt x="869" y="67"/>
                  </a:lnTo>
                  <a:cubicBezTo>
                    <a:pt x="869" y="33"/>
                    <a:pt x="676" y="3"/>
                    <a:pt x="436" y="1"/>
                  </a:cubicBezTo>
                  <a:cubicBezTo>
                    <a:pt x="197" y="0"/>
                    <a:pt x="3" y="26"/>
                    <a:pt x="2" y="60"/>
                  </a:cubicBezTo>
                  <a:lnTo>
                    <a:pt x="0" y="361"/>
                  </a:lnTo>
                  <a:cubicBezTo>
                    <a:pt x="0" y="395"/>
                    <a:pt x="193"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1" name="Freeform 1523"/>
            <p:cNvSpPr>
              <a:spLocks/>
            </p:cNvSpPr>
            <p:nvPr/>
          </p:nvSpPr>
          <p:spPr bwMode="auto">
            <a:xfrm>
              <a:off x="2837" y="326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16" name="Group 1529"/>
          <p:cNvGrpSpPr>
            <a:grpSpLocks/>
          </p:cNvGrpSpPr>
          <p:nvPr/>
        </p:nvGrpSpPr>
        <p:grpSpPr bwMode="auto">
          <a:xfrm>
            <a:off x="4443413" y="5159376"/>
            <a:ext cx="285750" cy="117475"/>
            <a:chOff x="2799" y="3250"/>
            <a:chExt cx="180" cy="74"/>
          </a:xfrm>
        </p:grpSpPr>
        <p:sp>
          <p:nvSpPr>
            <p:cNvPr id="44533" name="Freeform 1525"/>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4" name="Freeform 1526"/>
            <p:cNvSpPr>
              <a:spLocks/>
            </p:cNvSpPr>
            <p:nvPr/>
          </p:nvSpPr>
          <p:spPr bwMode="auto">
            <a:xfrm>
              <a:off x="2799" y="3290"/>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5" name="Freeform 1527"/>
            <p:cNvSpPr>
              <a:spLocks/>
            </p:cNvSpPr>
            <p:nvPr/>
          </p:nvSpPr>
          <p:spPr bwMode="auto">
            <a:xfrm>
              <a:off x="2799" y="3250"/>
              <a:ext cx="180" cy="74"/>
            </a:xfrm>
            <a:custGeom>
              <a:avLst/>
              <a:gdLst/>
              <a:ahLst/>
              <a:cxnLst>
                <a:cxn ang="0">
                  <a:pos x="745" y="612"/>
                </a:cxn>
                <a:cxn ang="0">
                  <a:pos x="1492" y="481"/>
                </a:cxn>
                <a:cxn ang="0">
                  <a:pos x="1494"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4" y="147"/>
                  </a:lnTo>
                  <a:cubicBezTo>
                    <a:pt x="1495" y="71"/>
                    <a:pt x="1162" y="7"/>
                    <a:pt x="750" y="4"/>
                  </a:cubicBezTo>
                  <a:cubicBezTo>
                    <a:pt x="338" y="0"/>
                    <a:pt x="3"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6" name="Freeform 1528"/>
            <p:cNvSpPr>
              <a:spLocks/>
            </p:cNvSpPr>
            <p:nvPr/>
          </p:nvSpPr>
          <p:spPr bwMode="auto">
            <a:xfrm>
              <a:off x="2799" y="329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22" name="Group 1535"/>
          <p:cNvGrpSpPr>
            <a:grpSpLocks/>
          </p:cNvGrpSpPr>
          <p:nvPr/>
        </p:nvGrpSpPr>
        <p:grpSpPr bwMode="auto">
          <a:xfrm>
            <a:off x="4354513" y="5199063"/>
            <a:ext cx="487362" cy="122238"/>
            <a:chOff x="2743" y="3275"/>
            <a:chExt cx="307" cy="77"/>
          </a:xfrm>
        </p:grpSpPr>
        <p:sp>
          <p:nvSpPr>
            <p:cNvPr id="44538" name="Freeform 1530"/>
            <p:cNvSpPr>
              <a:spLocks/>
            </p:cNvSpPr>
            <p:nvPr/>
          </p:nvSpPr>
          <p:spPr bwMode="auto">
            <a:xfrm>
              <a:off x="2759"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39" name="Freeform 1531"/>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0" name="Freeform 1532"/>
            <p:cNvSpPr>
              <a:spLocks/>
            </p:cNvSpPr>
            <p:nvPr/>
          </p:nvSpPr>
          <p:spPr bwMode="auto">
            <a:xfrm>
              <a:off x="2743" y="3305"/>
              <a:ext cx="290" cy="31"/>
            </a:xfrm>
            <a:custGeom>
              <a:avLst/>
              <a:gdLst/>
              <a:ahLst/>
              <a:cxnLst>
                <a:cxn ang="0">
                  <a:pos x="2417" y="140"/>
                </a:cxn>
                <a:cxn ang="0">
                  <a:pos x="1210" y="5"/>
                </a:cxn>
                <a:cxn ang="0">
                  <a:pos x="1" y="120"/>
                </a:cxn>
                <a:cxn ang="0">
                  <a:pos x="1208" y="255"/>
                </a:cxn>
                <a:cxn ang="0">
                  <a:pos x="2417" y="140"/>
                </a:cxn>
              </a:cxnLst>
              <a:rect l="0" t="0" r="r" b="b"/>
              <a:pathLst>
                <a:path w="2418" h="261">
                  <a:moveTo>
                    <a:pt x="2417" y="140"/>
                  </a:moveTo>
                  <a:cubicBezTo>
                    <a:pt x="2418" y="71"/>
                    <a:pt x="1877" y="11"/>
                    <a:pt x="1210" y="5"/>
                  </a:cubicBezTo>
                  <a:cubicBezTo>
                    <a:pt x="543" y="0"/>
                    <a:pt x="1" y="51"/>
                    <a:pt x="1" y="120"/>
                  </a:cubicBezTo>
                  <a:cubicBezTo>
                    <a:pt x="0" y="189"/>
                    <a:pt x="541" y="250"/>
                    <a:pt x="1208" y="255"/>
                  </a:cubicBezTo>
                  <a:cubicBezTo>
                    <a:pt x="1875" y="261"/>
                    <a:pt x="2417"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1" name="Freeform 1533"/>
            <p:cNvSpPr>
              <a:spLocks/>
            </p:cNvSpPr>
            <p:nvPr/>
          </p:nvSpPr>
          <p:spPr bwMode="auto">
            <a:xfrm>
              <a:off x="2743" y="3275"/>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80" y="11"/>
                    <a:pt x="1212" y="5"/>
                  </a:cubicBezTo>
                  <a:cubicBezTo>
                    <a:pt x="545" y="0"/>
                    <a:pt x="3" y="51"/>
                    <a:pt x="3" y="120"/>
                  </a:cubicBezTo>
                  <a:lnTo>
                    <a:pt x="1" y="370"/>
                  </a:lnTo>
                  <a:cubicBezTo>
                    <a:pt x="0" y="439"/>
                    <a:pt x="541" y="500"/>
                    <a:pt x="1208"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2" name="Freeform 1534"/>
            <p:cNvSpPr>
              <a:spLocks/>
            </p:cNvSpPr>
            <p:nvPr/>
          </p:nvSpPr>
          <p:spPr bwMode="auto">
            <a:xfrm>
              <a:off x="2743" y="3305"/>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44" name="Freeform 1536"/>
          <p:cNvSpPr>
            <a:spLocks/>
          </p:cNvSpPr>
          <p:nvPr/>
        </p:nvSpPr>
        <p:spPr bwMode="auto">
          <a:xfrm>
            <a:off x="4584700" y="5249863"/>
            <a:ext cx="9525" cy="4763"/>
          </a:xfrm>
          <a:custGeom>
            <a:avLst/>
            <a:gdLst/>
            <a:ahLst/>
            <a:cxnLst>
              <a:cxn ang="0">
                <a:pos x="25" y="25"/>
              </a:cxn>
              <a:cxn ang="0">
                <a:pos x="50" y="13"/>
              </a:cxn>
              <a:cxn ang="0">
                <a:pos x="25" y="0"/>
              </a:cxn>
              <a:cxn ang="0">
                <a:pos x="0" y="12"/>
              </a:cxn>
              <a:cxn ang="0">
                <a:pos x="25" y="25"/>
              </a:cxn>
            </a:cxnLst>
            <a:rect l="0" t="0" r="r" b="b"/>
            <a:pathLst>
              <a:path w="50" h="25">
                <a:moveTo>
                  <a:pt x="25" y="25"/>
                </a:moveTo>
                <a:cubicBezTo>
                  <a:pt x="39" y="25"/>
                  <a:pt x="50" y="19"/>
                  <a:pt x="50" y="13"/>
                </a:cubicBezTo>
                <a:cubicBezTo>
                  <a:pt x="50" y="6"/>
                  <a:pt x="39" y="0"/>
                  <a:pt x="25" y="0"/>
                </a:cubicBezTo>
                <a:cubicBezTo>
                  <a:pt x="11" y="0"/>
                  <a:pt x="0" y="5"/>
                  <a:pt x="0" y="12"/>
                </a:cubicBezTo>
                <a:cubicBezTo>
                  <a:pt x="0" y="19"/>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5" name="Freeform 1537"/>
          <p:cNvSpPr>
            <a:spLocks/>
          </p:cNvSpPr>
          <p:nvPr/>
        </p:nvSpPr>
        <p:spPr bwMode="auto">
          <a:xfrm>
            <a:off x="4757738" y="526891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6" name="Freeform 1538"/>
          <p:cNvSpPr>
            <a:spLocks/>
          </p:cNvSpPr>
          <p:nvPr/>
        </p:nvSpPr>
        <p:spPr bwMode="auto">
          <a:xfrm>
            <a:off x="4394200" y="5262563"/>
            <a:ext cx="14287" cy="7938"/>
          </a:xfrm>
          <a:custGeom>
            <a:avLst/>
            <a:gdLst/>
            <a:ahLst/>
            <a:cxnLst>
              <a:cxn ang="0">
                <a:pos x="37" y="42"/>
              </a:cxn>
              <a:cxn ang="0">
                <a:pos x="75" y="22"/>
              </a:cxn>
              <a:cxn ang="0">
                <a:pos x="38" y="0"/>
              </a:cxn>
              <a:cxn ang="0">
                <a:pos x="0" y="21"/>
              </a:cxn>
              <a:cxn ang="0">
                <a:pos x="37" y="42"/>
              </a:cxn>
            </a:cxnLst>
            <a:rect l="0" t="0" r="r" b="b"/>
            <a:pathLst>
              <a:path w="75" h="42">
                <a:moveTo>
                  <a:pt x="37" y="42"/>
                </a:moveTo>
                <a:cubicBezTo>
                  <a:pt x="58" y="42"/>
                  <a:pt x="75" y="33"/>
                  <a:pt x="75" y="22"/>
                </a:cubicBezTo>
                <a:cubicBezTo>
                  <a:pt x="75" y="10"/>
                  <a:pt x="59" y="1"/>
                  <a:pt x="38" y="0"/>
                </a:cubicBezTo>
                <a:cubicBezTo>
                  <a:pt x="17" y="0"/>
                  <a:pt x="0" y="9"/>
                  <a:pt x="0" y="21"/>
                </a:cubicBezTo>
                <a:cubicBezTo>
                  <a:pt x="0" y="33"/>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7" name="Freeform 1539"/>
          <p:cNvSpPr>
            <a:spLocks/>
          </p:cNvSpPr>
          <p:nvPr/>
        </p:nvSpPr>
        <p:spPr bwMode="auto">
          <a:xfrm>
            <a:off x="4486275" y="5249863"/>
            <a:ext cx="12700" cy="7938"/>
          </a:xfrm>
          <a:custGeom>
            <a:avLst/>
            <a:gdLst/>
            <a:ahLst/>
            <a:cxnLst>
              <a:cxn ang="0">
                <a:pos x="34" y="41"/>
              </a:cxn>
              <a:cxn ang="0">
                <a:pos x="67" y="21"/>
              </a:cxn>
              <a:cxn ang="0">
                <a:pos x="34" y="0"/>
              </a:cxn>
              <a:cxn ang="0">
                <a:pos x="0" y="20"/>
              </a:cxn>
              <a:cxn ang="0">
                <a:pos x="34" y="41"/>
              </a:cxn>
            </a:cxnLst>
            <a:rect l="0" t="0" r="r" b="b"/>
            <a:pathLst>
              <a:path w="67" h="42">
                <a:moveTo>
                  <a:pt x="34" y="41"/>
                </a:moveTo>
                <a:cubicBezTo>
                  <a:pt x="52" y="42"/>
                  <a:pt x="67" y="32"/>
                  <a:pt x="67" y="21"/>
                </a:cubicBezTo>
                <a:cubicBezTo>
                  <a:pt x="67" y="9"/>
                  <a:pt x="52" y="0"/>
                  <a:pt x="34" y="0"/>
                </a:cubicBezTo>
                <a:cubicBezTo>
                  <a:pt x="16" y="0"/>
                  <a:pt x="1" y="9"/>
                  <a:pt x="0" y="20"/>
                </a:cubicBezTo>
                <a:cubicBezTo>
                  <a:pt x="0" y="32"/>
                  <a:pt x="15" y="41"/>
                  <a:pt x="34"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48" name="Freeform 1540"/>
          <p:cNvSpPr>
            <a:spLocks/>
          </p:cNvSpPr>
          <p:nvPr/>
        </p:nvSpPr>
        <p:spPr bwMode="auto">
          <a:xfrm>
            <a:off x="4675188" y="5254626"/>
            <a:ext cx="11112" cy="6350"/>
          </a:xfrm>
          <a:custGeom>
            <a:avLst/>
            <a:gdLst/>
            <a:ahLst/>
            <a:cxnLst>
              <a:cxn ang="0">
                <a:pos x="29" y="33"/>
              </a:cxn>
              <a:cxn ang="0">
                <a:pos x="58" y="17"/>
              </a:cxn>
              <a:cxn ang="0">
                <a:pos x="29" y="0"/>
              </a:cxn>
              <a:cxn ang="0">
                <a:pos x="0" y="16"/>
              </a:cxn>
              <a:cxn ang="0">
                <a:pos x="29" y="33"/>
              </a:cxn>
            </a:cxnLst>
            <a:rect l="0" t="0" r="r" b="b"/>
            <a:pathLst>
              <a:path w="59" h="33">
                <a:moveTo>
                  <a:pt x="29" y="33"/>
                </a:moveTo>
                <a:cubicBezTo>
                  <a:pt x="45" y="33"/>
                  <a:pt x="58" y="26"/>
                  <a:pt x="58" y="17"/>
                </a:cubicBezTo>
                <a:cubicBezTo>
                  <a:pt x="59" y="7"/>
                  <a:pt x="46" y="0"/>
                  <a:pt x="29" y="0"/>
                </a:cubicBezTo>
                <a:cubicBezTo>
                  <a:pt x="13" y="0"/>
                  <a:pt x="0" y="7"/>
                  <a:pt x="0" y="16"/>
                </a:cubicBezTo>
                <a:cubicBezTo>
                  <a:pt x="0" y="25"/>
                  <a:pt x="13" y="33"/>
                  <a:pt x="29"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427" name="Group 1545"/>
          <p:cNvGrpSpPr>
            <a:grpSpLocks/>
          </p:cNvGrpSpPr>
          <p:nvPr/>
        </p:nvGrpSpPr>
        <p:grpSpPr bwMode="auto">
          <a:xfrm>
            <a:off x="4656138" y="5256213"/>
            <a:ext cx="166687" cy="80963"/>
            <a:chOff x="2933" y="3311"/>
            <a:chExt cx="105" cy="51"/>
          </a:xfrm>
        </p:grpSpPr>
        <p:sp>
          <p:nvSpPr>
            <p:cNvPr id="44549" name="Freeform 1541"/>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0" name="Freeform 1542"/>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1" name="Freeform 1543"/>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2" name="Freeform 1544"/>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32" name="Group 1550"/>
          <p:cNvGrpSpPr>
            <a:grpSpLocks/>
          </p:cNvGrpSpPr>
          <p:nvPr/>
        </p:nvGrpSpPr>
        <p:grpSpPr bwMode="auto">
          <a:xfrm>
            <a:off x="4595813" y="5295901"/>
            <a:ext cx="285750" cy="117475"/>
            <a:chOff x="2895" y="3336"/>
            <a:chExt cx="180" cy="74"/>
          </a:xfrm>
        </p:grpSpPr>
        <p:sp>
          <p:nvSpPr>
            <p:cNvPr id="44554" name="Freeform 1546"/>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5" name="Freeform 1547"/>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6" name="Freeform 1548"/>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57" name="Freeform 1549"/>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38" name="Group 1556"/>
          <p:cNvGrpSpPr>
            <a:grpSpLocks/>
          </p:cNvGrpSpPr>
          <p:nvPr/>
        </p:nvGrpSpPr>
        <p:grpSpPr bwMode="auto">
          <a:xfrm>
            <a:off x="4506913" y="5334001"/>
            <a:ext cx="487362" cy="123825"/>
            <a:chOff x="2839" y="3360"/>
            <a:chExt cx="307" cy="78"/>
          </a:xfrm>
        </p:grpSpPr>
        <p:sp>
          <p:nvSpPr>
            <p:cNvPr id="44559" name="Freeform 1551"/>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0" name="Freeform 1552"/>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1" name="Freeform 1553"/>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2" name="Freeform 1554"/>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3" name="Freeform 1555"/>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65" name="Freeform 1557"/>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6" name="Freeform 1558"/>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7" name="Freeform 1559"/>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8" name="Freeform 1560"/>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69" name="Freeform 1561"/>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393" name="Group 1566"/>
          <p:cNvGrpSpPr>
            <a:grpSpLocks/>
          </p:cNvGrpSpPr>
          <p:nvPr/>
        </p:nvGrpSpPr>
        <p:grpSpPr bwMode="auto">
          <a:xfrm>
            <a:off x="4656138" y="5256213"/>
            <a:ext cx="166687" cy="80963"/>
            <a:chOff x="2933" y="3311"/>
            <a:chExt cx="105" cy="51"/>
          </a:xfrm>
        </p:grpSpPr>
        <p:sp>
          <p:nvSpPr>
            <p:cNvPr id="44570" name="Freeform 1562"/>
            <p:cNvSpPr>
              <a:spLocks/>
            </p:cNvSpPr>
            <p:nvPr/>
          </p:nvSpPr>
          <p:spPr bwMode="auto">
            <a:xfrm>
              <a:off x="2933" y="3311"/>
              <a:ext cx="105"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1" name="Freeform 1563"/>
            <p:cNvSpPr>
              <a:spLocks/>
            </p:cNvSpPr>
            <p:nvPr/>
          </p:nvSpPr>
          <p:spPr bwMode="auto">
            <a:xfrm>
              <a:off x="2933" y="334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4" y="0"/>
                    <a:pt x="0" y="27"/>
                    <a:pt x="0" y="61"/>
                  </a:cubicBezTo>
                  <a:cubicBezTo>
                    <a:pt x="0" y="96"/>
                    <a:pt x="193" y="125"/>
                    <a:pt x="433" y="127"/>
                  </a:cubicBezTo>
                  <a:cubicBezTo>
                    <a:pt x="672" y="129"/>
                    <a:pt x="866"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2" name="Freeform 1564"/>
            <p:cNvSpPr>
              <a:spLocks/>
            </p:cNvSpPr>
            <p:nvPr/>
          </p:nvSpPr>
          <p:spPr bwMode="auto">
            <a:xfrm>
              <a:off x="2933" y="3311"/>
              <a:ext cx="104" cy="51"/>
            </a:xfrm>
            <a:custGeom>
              <a:avLst/>
              <a:gdLst/>
              <a:ahLst/>
              <a:cxnLst>
                <a:cxn ang="0">
                  <a:pos x="433" y="427"/>
                </a:cxn>
                <a:cxn ang="0">
                  <a:pos x="867" y="368"/>
                </a:cxn>
                <a:cxn ang="0">
                  <a:pos x="869" y="68"/>
                </a:cxn>
                <a:cxn ang="0">
                  <a:pos x="436" y="2"/>
                </a:cxn>
                <a:cxn ang="0">
                  <a:pos x="2" y="61"/>
                </a:cxn>
                <a:cxn ang="0">
                  <a:pos x="0" y="361"/>
                </a:cxn>
                <a:cxn ang="0">
                  <a:pos x="433" y="427"/>
                </a:cxn>
              </a:cxnLst>
              <a:rect l="0" t="0" r="r" b="b"/>
              <a:pathLst>
                <a:path w="869" h="429">
                  <a:moveTo>
                    <a:pt x="433" y="427"/>
                  </a:moveTo>
                  <a:cubicBezTo>
                    <a:pt x="672" y="429"/>
                    <a:pt x="866" y="403"/>
                    <a:pt x="867" y="368"/>
                  </a:cubicBezTo>
                  <a:lnTo>
                    <a:pt x="869" y="68"/>
                  </a:lnTo>
                  <a:cubicBezTo>
                    <a:pt x="869" y="34"/>
                    <a:pt x="676" y="4"/>
                    <a:pt x="436" y="2"/>
                  </a:cubicBezTo>
                  <a:cubicBezTo>
                    <a:pt x="197" y="0"/>
                    <a:pt x="3" y="27"/>
                    <a:pt x="2" y="61"/>
                  </a:cubicBezTo>
                  <a:lnTo>
                    <a:pt x="0" y="361"/>
                  </a:lnTo>
                  <a:cubicBezTo>
                    <a:pt x="0" y="396"/>
                    <a:pt x="193"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3" name="Freeform 1565"/>
            <p:cNvSpPr>
              <a:spLocks/>
            </p:cNvSpPr>
            <p:nvPr/>
          </p:nvSpPr>
          <p:spPr bwMode="auto">
            <a:xfrm>
              <a:off x="2933" y="334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3"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396" name="Group 1571"/>
          <p:cNvGrpSpPr>
            <a:grpSpLocks/>
          </p:cNvGrpSpPr>
          <p:nvPr/>
        </p:nvGrpSpPr>
        <p:grpSpPr bwMode="auto">
          <a:xfrm>
            <a:off x="4595813" y="5295901"/>
            <a:ext cx="285750" cy="117475"/>
            <a:chOff x="2895" y="3336"/>
            <a:chExt cx="180" cy="74"/>
          </a:xfrm>
        </p:grpSpPr>
        <p:sp>
          <p:nvSpPr>
            <p:cNvPr id="44575" name="Freeform 1567"/>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6" name="Freeform 1568"/>
            <p:cNvSpPr>
              <a:spLocks/>
            </p:cNvSpPr>
            <p:nvPr/>
          </p:nvSpPr>
          <p:spPr bwMode="auto">
            <a:xfrm>
              <a:off x="2895" y="3376"/>
              <a:ext cx="179" cy="34"/>
            </a:xfrm>
            <a:custGeom>
              <a:avLst/>
              <a:gdLst/>
              <a:ahLst/>
              <a:cxnLst>
                <a:cxn ang="0">
                  <a:pos x="1492" y="146"/>
                </a:cxn>
                <a:cxn ang="0">
                  <a:pos x="747" y="3"/>
                </a:cxn>
                <a:cxn ang="0">
                  <a:pos x="0" y="134"/>
                </a:cxn>
                <a:cxn ang="0">
                  <a:pos x="745" y="277"/>
                </a:cxn>
                <a:cxn ang="0">
                  <a:pos x="1492" y="146"/>
                </a:cxn>
              </a:cxnLst>
              <a:rect l="0" t="0" r="r" b="b"/>
              <a:pathLst>
                <a:path w="1492" h="280">
                  <a:moveTo>
                    <a:pt x="1492" y="146"/>
                  </a:moveTo>
                  <a:cubicBezTo>
                    <a:pt x="1492"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7" name="Freeform 1569"/>
            <p:cNvSpPr>
              <a:spLocks/>
            </p:cNvSpPr>
            <p:nvPr/>
          </p:nvSpPr>
          <p:spPr bwMode="auto">
            <a:xfrm>
              <a:off x="2895" y="3336"/>
              <a:ext cx="180" cy="74"/>
            </a:xfrm>
            <a:custGeom>
              <a:avLst/>
              <a:gdLst/>
              <a:ahLst/>
              <a:cxnLst>
                <a:cxn ang="0">
                  <a:pos x="745" y="612"/>
                </a:cxn>
                <a:cxn ang="0">
                  <a:pos x="1492" y="481"/>
                </a:cxn>
                <a:cxn ang="0">
                  <a:pos x="1494"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4" y="146"/>
                  </a:lnTo>
                  <a:cubicBezTo>
                    <a:pt x="1495" y="71"/>
                    <a:pt x="1162" y="7"/>
                    <a:pt x="750" y="3"/>
                  </a:cubicBezTo>
                  <a:cubicBezTo>
                    <a:pt x="338" y="0"/>
                    <a:pt x="3"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78" name="Freeform 1570"/>
            <p:cNvSpPr>
              <a:spLocks/>
            </p:cNvSpPr>
            <p:nvPr/>
          </p:nvSpPr>
          <p:spPr bwMode="auto">
            <a:xfrm>
              <a:off x="2895" y="3376"/>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01" name="Group 1577"/>
          <p:cNvGrpSpPr>
            <a:grpSpLocks/>
          </p:cNvGrpSpPr>
          <p:nvPr/>
        </p:nvGrpSpPr>
        <p:grpSpPr bwMode="auto">
          <a:xfrm>
            <a:off x="4506913" y="5334001"/>
            <a:ext cx="487362" cy="123825"/>
            <a:chOff x="2839" y="3360"/>
            <a:chExt cx="307" cy="78"/>
          </a:xfrm>
        </p:grpSpPr>
        <p:sp>
          <p:nvSpPr>
            <p:cNvPr id="44580" name="Freeform 1572"/>
            <p:cNvSpPr>
              <a:spLocks/>
            </p:cNvSpPr>
            <p:nvPr/>
          </p:nvSpPr>
          <p:spPr bwMode="auto">
            <a:xfrm>
              <a:off x="2855" y="3377"/>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1" name="Freeform 1573"/>
            <p:cNvSpPr>
              <a:spLocks/>
            </p:cNvSpPr>
            <p:nvPr/>
          </p:nvSpPr>
          <p:spPr bwMode="auto">
            <a:xfrm>
              <a:off x="2839" y="3361"/>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2" name="Freeform 1574"/>
            <p:cNvSpPr>
              <a:spLocks/>
            </p:cNvSpPr>
            <p:nvPr/>
          </p:nvSpPr>
          <p:spPr bwMode="auto">
            <a:xfrm>
              <a:off x="2839" y="3391"/>
              <a:ext cx="290" cy="31"/>
            </a:xfrm>
            <a:custGeom>
              <a:avLst/>
              <a:gdLst/>
              <a:ahLst/>
              <a:cxnLst>
                <a:cxn ang="0">
                  <a:pos x="2417" y="141"/>
                </a:cxn>
                <a:cxn ang="0">
                  <a:pos x="1210" y="6"/>
                </a:cxn>
                <a:cxn ang="0">
                  <a:pos x="1" y="121"/>
                </a:cxn>
                <a:cxn ang="0">
                  <a:pos x="1208" y="256"/>
                </a:cxn>
                <a:cxn ang="0">
                  <a:pos x="2417" y="141"/>
                </a:cxn>
              </a:cxnLst>
              <a:rect l="0" t="0" r="r" b="b"/>
              <a:pathLst>
                <a:path w="2418" h="261">
                  <a:moveTo>
                    <a:pt x="2417" y="141"/>
                  </a:moveTo>
                  <a:cubicBezTo>
                    <a:pt x="2418" y="72"/>
                    <a:pt x="1877" y="11"/>
                    <a:pt x="1210" y="6"/>
                  </a:cubicBezTo>
                  <a:cubicBezTo>
                    <a:pt x="543" y="0"/>
                    <a:pt x="1" y="52"/>
                    <a:pt x="1" y="121"/>
                  </a:cubicBezTo>
                  <a:cubicBezTo>
                    <a:pt x="0" y="190"/>
                    <a:pt x="541" y="250"/>
                    <a:pt x="1208" y="256"/>
                  </a:cubicBezTo>
                  <a:cubicBezTo>
                    <a:pt x="1875" y="261"/>
                    <a:pt x="2417"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3" name="Freeform 1575"/>
            <p:cNvSpPr>
              <a:spLocks/>
            </p:cNvSpPr>
            <p:nvPr/>
          </p:nvSpPr>
          <p:spPr bwMode="auto">
            <a:xfrm>
              <a:off x="2839" y="3360"/>
              <a:ext cx="291" cy="62"/>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80" y="11"/>
                    <a:pt x="1212" y="6"/>
                  </a:cubicBezTo>
                  <a:cubicBezTo>
                    <a:pt x="545" y="0"/>
                    <a:pt x="3" y="52"/>
                    <a:pt x="3" y="121"/>
                  </a:cubicBezTo>
                  <a:lnTo>
                    <a:pt x="1" y="371"/>
                  </a:lnTo>
                  <a:cubicBezTo>
                    <a:pt x="0" y="440"/>
                    <a:pt x="541" y="500"/>
                    <a:pt x="1208"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4" name="Freeform 1576"/>
            <p:cNvSpPr>
              <a:spLocks/>
            </p:cNvSpPr>
            <p:nvPr/>
          </p:nvSpPr>
          <p:spPr bwMode="auto">
            <a:xfrm>
              <a:off x="2839" y="3390"/>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586" name="Freeform 1578"/>
          <p:cNvSpPr>
            <a:spLocks/>
          </p:cNvSpPr>
          <p:nvPr/>
        </p:nvSpPr>
        <p:spPr bwMode="auto">
          <a:xfrm>
            <a:off x="4737100" y="5386388"/>
            <a:ext cx="9525" cy="4763"/>
          </a:xfrm>
          <a:custGeom>
            <a:avLst/>
            <a:gdLst/>
            <a:ahLst/>
            <a:cxnLst>
              <a:cxn ang="0">
                <a:pos x="25" y="25"/>
              </a:cxn>
              <a:cxn ang="0">
                <a:pos x="50" y="13"/>
              </a:cxn>
              <a:cxn ang="0">
                <a:pos x="25" y="0"/>
              </a:cxn>
              <a:cxn ang="0">
                <a:pos x="0" y="13"/>
              </a:cxn>
              <a:cxn ang="0">
                <a:pos x="25" y="25"/>
              </a:cxn>
            </a:cxnLst>
            <a:rect l="0" t="0" r="r" b="b"/>
            <a:pathLst>
              <a:path w="50" h="26">
                <a:moveTo>
                  <a:pt x="25" y="25"/>
                </a:moveTo>
                <a:cubicBezTo>
                  <a:pt x="39" y="26"/>
                  <a:pt x="50" y="20"/>
                  <a:pt x="50" y="13"/>
                </a:cubicBezTo>
                <a:cubicBezTo>
                  <a:pt x="50" y="6"/>
                  <a:pt x="39" y="1"/>
                  <a:pt x="25" y="0"/>
                </a:cubicBezTo>
                <a:cubicBezTo>
                  <a:pt x="11" y="0"/>
                  <a:pt x="0" y="6"/>
                  <a:pt x="0" y="13"/>
                </a:cubicBezTo>
                <a:cubicBezTo>
                  <a:pt x="0" y="20"/>
                  <a:pt x="11"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7" name="Freeform 1579"/>
          <p:cNvSpPr>
            <a:spLocks/>
          </p:cNvSpPr>
          <p:nvPr/>
        </p:nvSpPr>
        <p:spPr bwMode="auto">
          <a:xfrm>
            <a:off x="4910138" y="540543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8" name="Freeform 1580"/>
          <p:cNvSpPr>
            <a:spLocks/>
          </p:cNvSpPr>
          <p:nvPr/>
        </p:nvSpPr>
        <p:spPr bwMode="auto">
          <a:xfrm>
            <a:off x="4546600" y="5399088"/>
            <a:ext cx="14287" cy="7938"/>
          </a:xfrm>
          <a:custGeom>
            <a:avLst/>
            <a:gdLst/>
            <a:ahLst/>
            <a:cxnLst>
              <a:cxn ang="0">
                <a:pos x="37" y="42"/>
              </a:cxn>
              <a:cxn ang="0">
                <a:pos x="75" y="21"/>
              </a:cxn>
              <a:cxn ang="0">
                <a:pos x="38" y="0"/>
              </a:cxn>
              <a:cxn ang="0">
                <a:pos x="0" y="21"/>
              </a:cxn>
              <a:cxn ang="0">
                <a:pos x="37" y="42"/>
              </a:cxn>
            </a:cxnLst>
            <a:rect l="0" t="0" r="r" b="b"/>
            <a:pathLst>
              <a:path w="75" h="42">
                <a:moveTo>
                  <a:pt x="37" y="42"/>
                </a:moveTo>
                <a:cubicBezTo>
                  <a:pt x="58" y="42"/>
                  <a:pt x="75" y="33"/>
                  <a:pt x="75" y="21"/>
                </a:cubicBezTo>
                <a:cubicBezTo>
                  <a:pt x="75" y="10"/>
                  <a:pt x="59" y="0"/>
                  <a:pt x="38" y="0"/>
                </a:cubicBezTo>
                <a:cubicBezTo>
                  <a:pt x="17" y="0"/>
                  <a:pt x="0" y="9"/>
                  <a:pt x="0" y="21"/>
                </a:cubicBezTo>
                <a:cubicBezTo>
                  <a:pt x="0" y="32"/>
                  <a:pt x="17"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89" name="Freeform 1581"/>
          <p:cNvSpPr>
            <a:spLocks/>
          </p:cNvSpPr>
          <p:nvPr/>
        </p:nvSpPr>
        <p:spPr bwMode="auto">
          <a:xfrm>
            <a:off x="4638675" y="5386388"/>
            <a:ext cx="12700" cy="7938"/>
          </a:xfrm>
          <a:custGeom>
            <a:avLst/>
            <a:gdLst/>
            <a:ahLst/>
            <a:cxnLst>
              <a:cxn ang="0">
                <a:pos x="34" y="42"/>
              </a:cxn>
              <a:cxn ang="0">
                <a:pos x="67" y="22"/>
              </a:cxn>
              <a:cxn ang="0">
                <a:pos x="34" y="0"/>
              </a:cxn>
              <a:cxn ang="0">
                <a:pos x="0" y="21"/>
              </a:cxn>
              <a:cxn ang="0">
                <a:pos x="34" y="42"/>
              </a:cxn>
            </a:cxnLst>
            <a:rect l="0" t="0" r="r" b="b"/>
            <a:pathLst>
              <a:path w="67" h="42">
                <a:moveTo>
                  <a:pt x="34" y="42"/>
                </a:moveTo>
                <a:cubicBezTo>
                  <a:pt x="52" y="42"/>
                  <a:pt x="67" y="33"/>
                  <a:pt x="67" y="22"/>
                </a:cubicBezTo>
                <a:cubicBezTo>
                  <a:pt x="67" y="10"/>
                  <a:pt x="52" y="1"/>
                  <a:pt x="34" y="0"/>
                </a:cubicBezTo>
                <a:cubicBezTo>
                  <a:pt x="16" y="0"/>
                  <a:pt x="1" y="10"/>
                  <a:pt x="0" y="21"/>
                </a:cubicBezTo>
                <a:cubicBezTo>
                  <a:pt x="0" y="33"/>
                  <a:pt x="15" y="42"/>
                  <a:pt x="34"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0" name="Freeform 1582"/>
          <p:cNvSpPr>
            <a:spLocks/>
          </p:cNvSpPr>
          <p:nvPr/>
        </p:nvSpPr>
        <p:spPr bwMode="auto">
          <a:xfrm>
            <a:off x="4827588" y="5391151"/>
            <a:ext cx="11112" cy="6350"/>
          </a:xfrm>
          <a:custGeom>
            <a:avLst/>
            <a:gdLst/>
            <a:ahLst/>
            <a:cxnLst>
              <a:cxn ang="0">
                <a:pos x="29" y="34"/>
              </a:cxn>
              <a:cxn ang="0">
                <a:pos x="58" y="17"/>
              </a:cxn>
              <a:cxn ang="0">
                <a:pos x="29" y="0"/>
              </a:cxn>
              <a:cxn ang="0">
                <a:pos x="0" y="17"/>
              </a:cxn>
              <a:cxn ang="0">
                <a:pos x="29" y="34"/>
              </a:cxn>
            </a:cxnLst>
            <a:rect l="0" t="0" r="r" b="b"/>
            <a:pathLst>
              <a:path w="59" h="34">
                <a:moveTo>
                  <a:pt x="29" y="34"/>
                </a:moveTo>
                <a:cubicBezTo>
                  <a:pt x="45" y="34"/>
                  <a:pt x="58" y="27"/>
                  <a:pt x="58" y="17"/>
                </a:cubicBezTo>
                <a:cubicBezTo>
                  <a:pt x="59" y="8"/>
                  <a:pt x="46" y="1"/>
                  <a:pt x="29" y="0"/>
                </a:cubicBezTo>
                <a:cubicBezTo>
                  <a:pt x="13" y="0"/>
                  <a:pt x="0" y="8"/>
                  <a:pt x="0" y="17"/>
                </a:cubicBezTo>
                <a:cubicBezTo>
                  <a:pt x="0" y="26"/>
                  <a:pt x="13" y="34"/>
                  <a:pt x="29"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07" name="Group 1604"/>
          <p:cNvGrpSpPr>
            <a:grpSpLocks/>
          </p:cNvGrpSpPr>
          <p:nvPr/>
        </p:nvGrpSpPr>
        <p:grpSpPr bwMode="auto">
          <a:xfrm>
            <a:off x="4556125" y="4872038"/>
            <a:ext cx="487362" cy="201613"/>
            <a:chOff x="2870" y="3069"/>
            <a:chExt cx="307" cy="127"/>
          </a:xfrm>
        </p:grpSpPr>
        <p:grpSp>
          <p:nvGrpSpPr>
            <p:cNvPr id="7412" name="Group 1587"/>
            <p:cNvGrpSpPr>
              <a:grpSpLocks/>
            </p:cNvGrpSpPr>
            <p:nvPr/>
          </p:nvGrpSpPr>
          <p:grpSpPr bwMode="auto">
            <a:xfrm>
              <a:off x="2964" y="3069"/>
              <a:ext cx="105" cy="51"/>
              <a:chOff x="2964" y="3069"/>
              <a:chExt cx="105" cy="51"/>
            </a:xfrm>
          </p:grpSpPr>
          <p:sp>
            <p:nvSpPr>
              <p:cNvPr id="44591" name="Freeform 158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2" name="Freeform 1584"/>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3" name="Freeform 1585"/>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4" name="Freeform 1586"/>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17" name="Group 1592"/>
            <p:cNvGrpSpPr>
              <a:grpSpLocks/>
            </p:cNvGrpSpPr>
            <p:nvPr/>
          </p:nvGrpSpPr>
          <p:grpSpPr bwMode="auto">
            <a:xfrm>
              <a:off x="2926" y="3094"/>
              <a:ext cx="180" cy="74"/>
              <a:chOff x="2926" y="3094"/>
              <a:chExt cx="180" cy="74"/>
            </a:xfrm>
          </p:grpSpPr>
          <p:sp>
            <p:nvSpPr>
              <p:cNvPr id="44596" name="Freeform 158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7" name="Freeform 1589"/>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8" name="Freeform 1590"/>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599" name="Freeform 1591"/>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23" name="Group 1598"/>
            <p:cNvGrpSpPr>
              <a:grpSpLocks/>
            </p:cNvGrpSpPr>
            <p:nvPr/>
          </p:nvGrpSpPr>
          <p:grpSpPr bwMode="auto">
            <a:xfrm>
              <a:off x="2870" y="3119"/>
              <a:ext cx="307" cy="77"/>
              <a:chOff x="2870" y="3119"/>
              <a:chExt cx="307" cy="77"/>
            </a:xfrm>
          </p:grpSpPr>
          <p:sp>
            <p:nvSpPr>
              <p:cNvPr id="44601" name="Freeform 1593"/>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2" name="Freeform 1594"/>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3" name="Freeform 1595"/>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4" name="Freeform 1596"/>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5" name="Freeform 1597"/>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07" name="Freeform 1599"/>
            <p:cNvSpPr>
              <a:spLocks/>
            </p:cNvSpPr>
            <p:nvPr/>
          </p:nvSpPr>
          <p:spPr bwMode="auto">
            <a:xfrm>
              <a:off x="3015" y="3151"/>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8" name="Freeform 1600"/>
            <p:cNvSpPr>
              <a:spLocks/>
            </p:cNvSpPr>
            <p:nvPr/>
          </p:nvSpPr>
          <p:spPr bwMode="auto">
            <a:xfrm>
              <a:off x="3124" y="3163"/>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09" name="Freeform 1601"/>
            <p:cNvSpPr>
              <a:spLocks/>
            </p:cNvSpPr>
            <p:nvPr/>
          </p:nvSpPr>
          <p:spPr bwMode="auto">
            <a:xfrm>
              <a:off x="2895" y="3159"/>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0" name="Freeform 1602"/>
            <p:cNvSpPr>
              <a:spLocks/>
            </p:cNvSpPr>
            <p:nvPr/>
          </p:nvSpPr>
          <p:spPr bwMode="auto">
            <a:xfrm>
              <a:off x="2953" y="3151"/>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1" name="Freeform 1603"/>
            <p:cNvSpPr>
              <a:spLocks/>
            </p:cNvSpPr>
            <p:nvPr/>
          </p:nvSpPr>
          <p:spPr bwMode="auto">
            <a:xfrm>
              <a:off x="3072" y="3154"/>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48" name="Group 1626"/>
          <p:cNvGrpSpPr>
            <a:grpSpLocks/>
          </p:cNvGrpSpPr>
          <p:nvPr/>
        </p:nvGrpSpPr>
        <p:grpSpPr bwMode="auto">
          <a:xfrm>
            <a:off x="4708525" y="5008563"/>
            <a:ext cx="487362" cy="201613"/>
            <a:chOff x="2966" y="3155"/>
            <a:chExt cx="307" cy="127"/>
          </a:xfrm>
        </p:grpSpPr>
        <p:grpSp>
          <p:nvGrpSpPr>
            <p:cNvPr id="44453" name="Group 1609"/>
            <p:cNvGrpSpPr>
              <a:grpSpLocks/>
            </p:cNvGrpSpPr>
            <p:nvPr/>
          </p:nvGrpSpPr>
          <p:grpSpPr bwMode="auto">
            <a:xfrm>
              <a:off x="3060" y="3155"/>
              <a:ext cx="105" cy="51"/>
              <a:chOff x="3060" y="3155"/>
              <a:chExt cx="105" cy="51"/>
            </a:xfrm>
          </p:grpSpPr>
          <p:sp>
            <p:nvSpPr>
              <p:cNvPr id="44613" name="Freeform 160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4" name="Freeform 1606"/>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5" name="Freeform 1607"/>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6" name="Freeform 1608"/>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59" name="Group 1614"/>
            <p:cNvGrpSpPr>
              <a:grpSpLocks/>
            </p:cNvGrpSpPr>
            <p:nvPr/>
          </p:nvGrpSpPr>
          <p:grpSpPr bwMode="auto">
            <a:xfrm>
              <a:off x="3022" y="3180"/>
              <a:ext cx="180" cy="74"/>
              <a:chOff x="3022" y="3180"/>
              <a:chExt cx="180" cy="74"/>
            </a:xfrm>
          </p:grpSpPr>
          <p:sp>
            <p:nvSpPr>
              <p:cNvPr id="44618" name="Freeform 161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19" name="Freeform 1611"/>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0" name="Freeform 1612"/>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1" name="Freeform 1613"/>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69" name="Group 1620"/>
            <p:cNvGrpSpPr>
              <a:grpSpLocks/>
            </p:cNvGrpSpPr>
            <p:nvPr/>
          </p:nvGrpSpPr>
          <p:grpSpPr bwMode="auto">
            <a:xfrm>
              <a:off x="2966" y="3204"/>
              <a:ext cx="307" cy="78"/>
              <a:chOff x="2966" y="3204"/>
              <a:chExt cx="307" cy="78"/>
            </a:xfrm>
          </p:grpSpPr>
          <p:sp>
            <p:nvSpPr>
              <p:cNvPr id="44623" name="Freeform 1615"/>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4" name="Freeform 1616"/>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5" name="Freeform 1617"/>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6" name="Freeform 1618"/>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27" name="Freeform 1619"/>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29" name="Freeform 1621"/>
            <p:cNvSpPr>
              <a:spLocks/>
            </p:cNvSpPr>
            <p:nvPr/>
          </p:nvSpPr>
          <p:spPr bwMode="auto">
            <a:xfrm>
              <a:off x="3111" y="3237"/>
              <a:ext cx="6" cy="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0" name="Freeform 1622"/>
            <p:cNvSpPr>
              <a:spLocks/>
            </p:cNvSpPr>
            <p:nvPr/>
          </p:nvSpPr>
          <p:spPr bwMode="auto">
            <a:xfrm>
              <a:off x="3220" y="3249"/>
              <a:ext cx="9" cy="5"/>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1" name="Freeform 1623"/>
            <p:cNvSpPr>
              <a:spLocks/>
            </p:cNvSpPr>
            <p:nvPr/>
          </p:nvSpPr>
          <p:spPr bwMode="auto">
            <a:xfrm>
              <a:off x="2991" y="3245"/>
              <a:ext cx="9" cy="5"/>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2" name="Freeform 1624"/>
            <p:cNvSpPr>
              <a:spLocks/>
            </p:cNvSpPr>
            <p:nvPr/>
          </p:nvSpPr>
          <p:spPr bwMode="auto">
            <a:xfrm>
              <a:off x="3049" y="3237"/>
              <a:ext cx="8" cy="5"/>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3" name="Freeform 1625"/>
            <p:cNvSpPr>
              <a:spLocks/>
            </p:cNvSpPr>
            <p:nvPr/>
          </p:nvSpPr>
          <p:spPr bwMode="auto">
            <a:xfrm>
              <a:off x="3168" y="3240"/>
              <a:ext cx="7" cy="4"/>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74" name="Group 1648"/>
          <p:cNvGrpSpPr>
            <a:grpSpLocks/>
          </p:cNvGrpSpPr>
          <p:nvPr/>
        </p:nvGrpSpPr>
        <p:grpSpPr bwMode="auto">
          <a:xfrm>
            <a:off x="4860925" y="5145088"/>
            <a:ext cx="487362" cy="201613"/>
            <a:chOff x="3062" y="3241"/>
            <a:chExt cx="307" cy="127"/>
          </a:xfrm>
        </p:grpSpPr>
        <p:grpSp>
          <p:nvGrpSpPr>
            <p:cNvPr id="7434" name="Group 1631"/>
            <p:cNvGrpSpPr>
              <a:grpSpLocks/>
            </p:cNvGrpSpPr>
            <p:nvPr/>
          </p:nvGrpSpPr>
          <p:grpSpPr bwMode="auto">
            <a:xfrm>
              <a:off x="3156" y="3241"/>
              <a:ext cx="105" cy="51"/>
              <a:chOff x="3156" y="3241"/>
              <a:chExt cx="105" cy="51"/>
            </a:xfrm>
          </p:grpSpPr>
          <p:sp>
            <p:nvSpPr>
              <p:cNvPr id="44635" name="Freeform 162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6" name="Freeform 1628"/>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7" name="Freeform 1629"/>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38" name="Freeform 1630"/>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39" name="Group 1636"/>
            <p:cNvGrpSpPr>
              <a:grpSpLocks/>
            </p:cNvGrpSpPr>
            <p:nvPr/>
          </p:nvGrpSpPr>
          <p:grpSpPr bwMode="auto">
            <a:xfrm>
              <a:off x="3118" y="3266"/>
              <a:ext cx="180" cy="74"/>
              <a:chOff x="3118" y="3266"/>
              <a:chExt cx="180" cy="74"/>
            </a:xfrm>
          </p:grpSpPr>
          <p:sp>
            <p:nvSpPr>
              <p:cNvPr id="44640" name="Freeform 163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1" name="Freeform 1633"/>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2" name="Freeform 1634"/>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3" name="Freeform 1635"/>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44" name="Group 1642"/>
            <p:cNvGrpSpPr>
              <a:grpSpLocks/>
            </p:cNvGrpSpPr>
            <p:nvPr/>
          </p:nvGrpSpPr>
          <p:grpSpPr bwMode="auto">
            <a:xfrm>
              <a:off x="3062" y="3291"/>
              <a:ext cx="307" cy="77"/>
              <a:chOff x="3062" y="3291"/>
              <a:chExt cx="307" cy="77"/>
            </a:xfrm>
          </p:grpSpPr>
          <p:sp>
            <p:nvSpPr>
              <p:cNvPr id="44645" name="Freeform 1637"/>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6" name="Freeform 1638"/>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7" name="Freeform 1639"/>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8" name="Freeform 1640"/>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49" name="Freeform 1641"/>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51" name="Freeform 1643"/>
            <p:cNvSpPr>
              <a:spLocks/>
            </p:cNvSpPr>
            <p:nvPr/>
          </p:nvSpPr>
          <p:spPr bwMode="auto">
            <a:xfrm>
              <a:off x="3207" y="3323"/>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2" name="Freeform 1644"/>
            <p:cNvSpPr>
              <a:spLocks/>
            </p:cNvSpPr>
            <p:nvPr/>
          </p:nvSpPr>
          <p:spPr bwMode="auto">
            <a:xfrm>
              <a:off x="3316" y="3335"/>
              <a:ext cx="9" cy="5"/>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3" name="Freeform 1645"/>
            <p:cNvSpPr>
              <a:spLocks/>
            </p:cNvSpPr>
            <p:nvPr/>
          </p:nvSpPr>
          <p:spPr bwMode="auto">
            <a:xfrm>
              <a:off x="3087" y="3331"/>
              <a:ext cx="9" cy="5"/>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4" name="Freeform 1646"/>
            <p:cNvSpPr>
              <a:spLocks/>
            </p:cNvSpPr>
            <p:nvPr/>
          </p:nvSpPr>
          <p:spPr bwMode="auto">
            <a:xfrm>
              <a:off x="3145" y="3323"/>
              <a:ext cx="8" cy="5"/>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5" name="Freeform 1647"/>
            <p:cNvSpPr>
              <a:spLocks/>
            </p:cNvSpPr>
            <p:nvPr/>
          </p:nvSpPr>
          <p:spPr bwMode="auto">
            <a:xfrm>
              <a:off x="3264" y="3326"/>
              <a:ext cx="7" cy="4"/>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52" name="Group 1670"/>
          <p:cNvGrpSpPr>
            <a:grpSpLocks/>
          </p:cNvGrpSpPr>
          <p:nvPr/>
        </p:nvGrpSpPr>
        <p:grpSpPr bwMode="auto">
          <a:xfrm>
            <a:off x="5013325" y="5281613"/>
            <a:ext cx="487362" cy="201613"/>
            <a:chOff x="3158" y="3327"/>
            <a:chExt cx="307" cy="127"/>
          </a:xfrm>
        </p:grpSpPr>
        <p:grpSp>
          <p:nvGrpSpPr>
            <p:cNvPr id="7455" name="Group 1653"/>
            <p:cNvGrpSpPr>
              <a:grpSpLocks/>
            </p:cNvGrpSpPr>
            <p:nvPr/>
          </p:nvGrpSpPr>
          <p:grpSpPr bwMode="auto">
            <a:xfrm>
              <a:off x="3252" y="3327"/>
              <a:ext cx="105" cy="51"/>
              <a:chOff x="3252" y="3327"/>
              <a:chExt cx="105" cy="51"/>
            </a:xfrm>
          </p:grpSpPr>
          <p:sp>
            <p:nvSpPr>
              <p:cNvPr id="44657" name="Freeform 164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8" name="Freeform 1650"/>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59" name="Freeform 1651"/>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0" name="Freeform 1652"/>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80" name="Group 1658"/>
            <p:cNvGrpSpPr>
              <a:grpSpLocks/>
            </p:cNvGrpSpPr>
            <p:nvPr/>
          </p:nvGrpSpPr>
          <p:grpSpPr bwMode="auto">
            <a:xfrm>
              <a:off x="3214" y="3352"/>
              <a:ext cx="180" cy="74"/>
              <a:chOff x="3214" y="3352"/>
              <a:chExt cx="180" cy="74"/>
            </a:xfrm>
          </p:grpSpPr>
          <p:sp>
            <p:nvSpPr>
              <p:cNvPr id="44662" name="Freeform 165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3" name="Freeform 1655"/>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4" name="Freeform 1656"/>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5" name="Freeform 1657"/>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90" name="Group 1664"/>
            <p:cNvGrpSpPr>
              <a:grpSpLocks/>
            </p:cNvGrpSpPr>
            <p:nvPr/>
          </p:nvGrpSpPr>
          <p:grpSpPr bwMode="auto">
            <a:xfrm>
              <a:off x="3158" y="3377"/>
              <a:ext cx="307" cy="77"/>
              <a:chOff x="3158" y="3377"/>
              <a:chExt cx="307" cy="77"/>
            </a:xfrm>
          </p:grpSpPr>
          <p:sp>
            <p:nvSpPr>
              <p:cNvPr id="44667" name="Freeform 1659"/>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8" name="Freeform 166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69" name="Freeform 1661"/>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0" name="Freeform 1662"/>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1" name="Freeform 1663"/>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73" name="Freeform 1665"/>
            <p:cNvSpPr>
              <a:spLocks/>
            </p:cNvSpPr>
            <p:nvPr/>
          </p:nvSpPr>
          <p:spPr bwMode="auto">
            <a:xfrm>
              <a:off x="3303" y="3409"/>
              <a:ext cx="6" cy="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4" name="Freeform 1666"/>
            <p:cNvSpPr>
              <a:spLocks/>
            </p:cNvSpPr>
            <p:nvPr/>
          </p:nvSpPr>
          <p:spPr bwMode="auto">
            <a:xfrm>
              <a:off x="3412" y="3421"/>
              <a:ext cx="9" cy="5"/>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5" name="Freeform 1667"/>
            <p:cNvSpPr>
              <a:spLocks/>
            </p:cNvSpPr>
            <p:nvPr/>
          </p:nvSpPr>
          <p:spPr bwMode="auto">
            <a:xfrm>
              <a:off x="3183" y="3417"/>
              <a:ext cx="9" cy="5"/>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6" name="Freeform 1668"/>
            <p:cNvSpPr>
              <a:spLocks/>
            </p:cNvSpPr>
            <p:nvPr/>
          </p:nvSpPr>
          <p:spPr bwMode="auto">
            <a:xfrm>
              <a:off x="3241" y="3409"/>
              <a:ext cx="8" cy="5"/>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77" name="Freeform 1669"/>
            <p:cNvSpPr>
              <a:spLocks/>
            </p:cNvSpPr>
            <p:nvPr/>
          </p:nvSpPr>
          <p:spPr bwMode="auto">
            <a:xfrm>
              <a:off x="3360" y="3412"/>
              <a:ext cx="7" cy="4"/>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495" name="Group 1675"/>
          <p:cNvGrpSpPr>
            <a:grpSpLocks/>
          </p:cNvGrpSpPr>
          <p:nvPr/>
        </p:nvGrpSpPr>
        <p:grpSpPr bwMode="auto">
          <a:xfrm>
            <a:off x="4705350" y="4872038"/>
            <a:ext cx="166687" cy="80963"/>
            <a:chOff x="2964" y="3069"/>
            <a:chExt cx="105" cy="51"/>
          </a:xfrm>
        </p:grpSpPr>
        <p:sp>
          <p:nvSpPr>
            <p:cNvPr id="44679" name="Freeform 1671"/>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0" name="Freeform 1672"/>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1" name="Freeform 1673"/>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2" name="Freeform 1674"/>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01" name="Group 1680"/>
          <p:cNvGrpSpPr>
            <a:grpSpLocks/>
          </p:cNvGrpSpPr>
          <p:nvPr/>
        </p:nvGrpSpPr>
        <p:grpSpPr bwMode="auto">
          <a:xfrm>
            <a:off x="4645025" y="4911726"/>
            <a:ext cx="285750" cy="117475"/>
            <a:chOff x="2926" y="3094"/>
            <a:chExt cx="180" cy="74"/>
          </a:xfrm>
        </p:grpSpPr>
        <p:sp>
          <p:nvSpPr>
            <p:cNvPr id="44684" name="Freeform 1676"/>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5" name="Freeform 1677"/>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6" name="Freeform 1678"/>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87" name="Freeform 1679"/>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11" name="Group 1686"/>
          <p:cNvGrpSpPr>
            <a:grpSpLocks/>
          </p:cNvGrpSpPr>
          <p:nvPr/>
        </p:nvGrpSpPr>
        <p:grpSpPr bwMode="auto">
          <a:xfrm>
            <a:off x="4556125" y="4951413"/>
            <a:ext cx="487362" cy="122238"/>
            <a:chOff x="2870" y="3119"/>
            <a:chExt cx="307" cy="77"/>
          </a:xfrm>
        </p:grpSpPr>
        <p:sp>
          <p:nvSpPr>
            <p:cNvPr id="44689" name="Freeform 1681"/>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0" name="Freeform 1682"/>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1" name="Freeform 1683"/>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2" name="Freeform 1684"/>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3" name="Freeform 1685"/>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695" name="Freeform 1687"/>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6" name="Freeform 1688"/>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7" name="Freeform 1689"/>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8" name="Freeform 1690"/>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699" name="Freeform 1691"/>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60" name="Group 1696"/>
          <p:cNvGrpSpPr>
            <a:grpSpLocks/>
          </p:cNvGrpSpPr>
          <p:nvPr/>
        </p:nvGrpSpPr>
        <p:grpSpPr bwMode="auto">
          <a:xfrm>
            <a:off x="4705350" y="4872038"/>
            <a:ext cx="166687" cy="80963"/>
            <a:chOff x="2964" y="3069"/>
            <a:chExt cx="105" cy="51"/>
          </a:xfrm>
        </p:grpSpPr>
        <p:sp>
          <p:nvSpPr>
            <p:cNvPr id="44700" name="Freeform 1692"/>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1" name="Freeform 1693"/>
            <p:cNvSpPr>
              <a:spLocks/>
            </p:cNvSpPr>
            <p:nvPr/>
          </p:nvSpPr>
          <p:spPr bwMode="auto">
            <a:xfrm>
              <a:off x="2964" y="3105"/>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2" name="Freeform 1694"/>
            <p:cNvSpPr>
              <a:spLocks/>
            </p:cNvSpPr>
            <p:nvPr/>
          </p:nvSpPr>
          <p:spPr bwMode="auto">
            <a:xfrm>
              <a:off x="2964" y="3069"/>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3" name="Freeform 1695"/>
            <p:cNvSpPr>
              <a:spLocks/>
            </p:cNvSpPr>
            <p:nvPr/>
          </p:nvSpPr>
          <p:spPr bwMode="auto">
            <a:xfrm>
              <a:off x="2964" y="3105"/>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66" name="Group 1701"/>
          <p:cNvGrpSpPr>
            <a:grpSpLocks/>
          </p:cNvGrpSpPr>
          <p:nvPr/>
        </p:nvGrpSpPr>
        <p:grpSpPr bwMode="auto">
          <a:xfrm>
            <a:off x="4645025" y="4911726"/>
            <a:ext cx="285750" cy="117475"/>
            <a:chOff x="2926" y="3094"/>
            <a:chExt cx="180" cy="74"/>
          </a:xfrm>
        </p:grpSpPr>
        <p:sp>
          <p:nvSpPr>
            <p:cNvPr id="44705" name="Freeform 1697"/>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6" name="Freeform 1698"/>
            <p:cNvSpPr>
              <a:spLocks/>
            </p:cNvSpPr>
            <p:nvPr/>
          </p:nvSpPr>
          <p:spPr bwMode="auto">
            <a:xfrm>
              <a:off x="2926" y="3134"/>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7" name="Freeform 1699"/>
            <p:cNvSpPr>
              <a:spLocks/>
            </p:cNvSpPr>
            <p:nvPr/>
          </p:nvSpPr>
          <p:spPr bwMode="auto">
            <a:xfrm>
              <a:off x="2926" y="3094"/>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08" name="Freeform 1700"/>
            <p:cNvSpPr>
              <a:spLocks/>
            </p:cNvSpPr>
            <p:nvPr/>
          </p:nvSpPr>
          <p:spPr bwMode="auto">
            <a:xfrm>
              <a:off x="2926" y="3134"/>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71" name="Group 1707"/>
          <p:cNvGrpSpPr>
            <a:grpSpLocks/>
          </p:cNvGrpSpPr>
          <p:nvPr/>
        </p:nvGrpSpPr>
        <p:grpSpPr bwMode="auto">
          <a:xfrm>
            <a:off x="4556125" y="4951413"/>
            <a:ext cx="487362" cy="122238"/>
            <a:chOff x="2870" y="3119"/>
            <a:chExt cx="307" cy="77"/>
          </a:xfrm>
        </p:grpSpPr>
        <p:sp>
          <p:nvSpPr>
            <p:cNvPr id="44710" name="Freeform 1702"/>
            <p:cNvSpPr>
              <a:spLocks/>
            </p:cNvSpPr>
            <p:nvPr/>
          </p:nvSpPr>
          <p:spPr bwMode="auto">
            <a:xfrm>
              <a:off x="2886" y="3135"/>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1" name="Freeform 1703"/>
            <p:cNvSpPr>
              <a:spLocks/>
            </p:cNvSpPr>
            <p:nvPr/>
          </p:nvSpPr>
          <p:spPr bwMode="auto">
            <a:xfrm>
              <a:off x="2870" y="3119"/>
              <a:ext cx="291"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2" name="Freeform 1704"/>
            <p:cNvSpPr>
              <a:spLocks/>
            </p:cNvSpPr>
            <p:nvPr/>
          </p:nvSpPr>
          <p:spPr bwMode="auto">
            <a:xfrm>
              <a:off x="2870" y="3149"/>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3" name="Freeform 1705"/>
            <p:cNvSpPr>
              <a:spLocks/>
            </p:cNvSpPr>
            <p:nvPr/>
          </p:nvSpPr>
          <p:spPr bwMode="auto">
            <a:xfrm>
              <a:off x="2870" y="3119"/>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4" name="Freeform 1706"/>
            <p:cNvSpPr>
              <a:spLocks/>
            </p:cNvSpPr>
            <p:nvPr/>
          </p:nvSpPr>
          <p:spPr bwMode="auto">
            <a:xfrm>
              <a:off x="2870" y="3149"/>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16" name="Freeform 1708"/>
          <p:cNvSpPr>
            <a:spLocks/>
          </p:cNvSpPr>
          <p:nvPr/>
        </p:nvSpPr>
        <p:spPr bwMode="auto">
          <a:xfrm>
            <a:off x="4786313" y="500221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7" name="Freeform 1709"/>
          <p:cNvSpPr>
            <a:spLocks/>
          </p:cNvSpPr>
          <p:nvPr/>
        </p:nvSpPr>
        <p:spPr bwMode="auto">
          <a:xfrm>
            <a:off x="4959350" y="5021263"/>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8" name="Freeform 1710"/>
          <p:cNvSpPr>
            <a:spLocks/>
          </p:cNvSpPr>
          <p:nvPr/>
        </p:nvSpPr>
        <p:spPr bwMode="auto">
          <a:xfrm>
            <a:off x="4595813" y="5014913"/>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19" name="Freeform 1711"/>
          <p:cNvSpPr>
            <a:spLocks/>
          </p:cNvSpPr>
          <p:nvPr/>
        </p:nvSpPr>
        <p:spPr bwMode="auto">
          <a:xfrm>
            <a:off x="4687888" y="5002213"/>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0" name="Freeform 1712"/>
          <p:cNvSpPr>
            <a:spLocks/>
          </p:cNvSpPr>
          <p:nvPr/>
        </p:nvSpPr>
        <p:spPr bwMode="auto">
          <a:xfrm>
            <a:off x="4876800" y="5006976"/>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476" name="Group 1717"/>
          <p:cNvGrpSpPr>
            <a:grpSpLocks/>
          </p:cNvGrpSpPr>
          <p:nvPr/>
        </p:nvGrpSpPr>
        <p:grpSpPr bwMode="auto">
          <a:xfrm>
            <a:off x="4857750" y="5008563"/>
            <a:ext cx="166687" cy="80963"/>
            <a:chOff x="3060" y="3155"/>
            <a:chExt cx="105" cy="51"/>
          </a:xfrm>
        </p:grpSpPr>
        <p:sp>
          <p:nvSpPr>
            <p:cNvPr id="44721" name="Freeform 1713"/>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2" name="Freeform 1714"/>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3" name="Freeform 1715"/>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4" name="Freeform 1716"/>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82" name="Group 1722"/>
          <p:cNvGrpSpPr>
            <a:grpSpLocks/>
          </p:cNvGrpSpPr>
          <p:nvPr/>
        </p:nvGrpSpPr>
        <p:grpSpPr bwMode="auto">
          <a:xfrm>
            <a:off x="4797425" y="5048251"/>
            <a:ext cx="285750" cy="117475"/>
            <a:chOff x="3022" y="3180"/>
            <a:chExt cx="180" cy="74"/>
          </a:xfrm>
        </p:grpSpPr>
        <p:sp>
          <p:nvSpPr>
            <p:cNvPr id="44726" name="Freeform 1718"/>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7" name="Freeform 1719"/>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8" name="Freeform 1720"/>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29" name="Freeform 1721"/>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16" name="Group 1728"/>
          <p:cNvGrpSpPr>
            <a:grpSpLocks/>
          </p:cNvGrpSpPr>
          <p:nvPr/>
        </p:nvGrpSpPr>
        <p:grpSpPr bwMode="auto">
          <a:xfrm>
            <a:off x="4708525" y="5086351"/>
            <a:ext cx="487362" cy="123825"/>
            <a:chOff x="2966" y="3204"/>
            <a:chExt cx="307" cy="78"/>
          </a:xfrm>
        </p:grpSpPr>
        <p:sp>
          <p:nvSpPr>
            <p:cNvPr id="44731" name="Freeform 1723"/>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2" name="Freeform 1724"/>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3" name="Freeform 1725"/>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4" name="Freeform 1726"/>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5" name="Freeform 1727"/>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37" name="Freeform 1729"/>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8" name="Freeform 1730"/>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39" name="Freeform 1731"/>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0" name="Freeform 1732"/>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1" name="Freeform 1733"/>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22" name="Group 1738"/>
          <p:cNvGrpSpPr>
            <a:grpSpLocks/>
          </p:cNvGrpSpPr>
          <p:nvPr/>
        </p:nvGrpSpPr>
        <p:grpSpPr bwMode="auto">
          <a:xfrm>
            <a:off x="4857750" y="5008563"/>
            <a:ext cx="166687" cy="80963"/>
            <a:chOff x="3060" y="3155"/>
            <a:chExt cx="105" cy="51"/>
          </a:xfrm>
        </p:grpSpPr>
        <p:sp>
          <p:nvSpPr>
            <p:cNvPr id="44742" name="Freeform 1734"/>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3" name="Freeform 1735"/>
            <p:cNvSpPr>
              <a:spLocks/>
            </p:cNvSpPr>
            <p:nvPr/>
          </p:nvSpPr>
          <p:spPr bwMode="auto">
            <a:xfrm>
              <a:off x="3060" y="3191"/>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4"/>
                    <a:pt x="673" y="4"/>
                    <a:pt x="434" y="2"/>
                  </a:cubicBezTo>
                  <a:cubicBezTo>
                    <a:pt x="195" y="0"/>
                    <a:pt x="1" y="27"/>
                    <a:pt x="0" y="61"/>
                  </a:cubicBezTo>
                  <a:cubicBezTo>
                    <a:pt x="0" y="96"/>
                    <a:pt x="194" y="125"/>
                    <a:pt x="433" y="127"/>
                  </a:cubicBezTo>
                  <a:cubicBezTo>
                    <a:pt x="672" y="129"/>
                    <a:pt x="867" y="103"/>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4" name="Freeform 1736"/>
            <p:cNvSpPr>
              <a:spLocks/>
            </p:cNvSpPr>
            <p:nvPr/>
          </p:nvSpPr>
          <p:spPr bwMode="auto">
            <a:xfrm>
              <a:off x="3060" y="3155"/>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3"/>
                    <a:pt x="867" y="368"/>
                  </a:cubicBezTo>
                  <a:lnTo>
                    <a:pt x="869" y="68"/>
                  </a:lnTo>
                  <a:cubicBezTo>
                    <a:pt x="870" y="34"/>
                    <a:pt x="676" y="4"/>
                    <a:pt x="437" y="2"/>
                  </a:cubicBezTo>
                  <a:cubicBezTo>
                    <a:pt x="197" y="0"/>
                    <a:pt x="3" y="27"/>
                    <a:pt x="3" y="61"/>
                  </a:cubicBezTo>
                  <a:lnTo>
                    <a:pt x="0" y="361"/>
                  </a:lnTo>
                  <a:cubicBezTo>
                    <a:pt x="0" y="396"/>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5" name="Freeform 1737"/>
            <p:cNvSpPr>
              <a:spLocks/>
            </p:cNvSpPr>
            <p:nvPr/>
          </p:nvSpPr>
          <p:spPr bwMode="auto">
            <a:xfrm>
              <a:off x="3060" y="3191"/>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32" name="Group 1743"/>
          <p:cNvGrpSpPr>
            <a:grpSpLocks/>
          </p:cNvGrpSpPr>
          <p:nvPr/>
        </p:nvGrpSpPr>
        <p:grpSpPr bwMode="auto">
          <a:xfrm>
            <a:off x="4797425" y="5048251"/>
            <a:ext cx="285750" cy="117475"/>
            <a:chOff x="3022" y="3180"/>
            <a:chExt cx="180" cy="74"/>
          </a:xfrm>
        </p:grpSpPr>
        <p:sp>
          <p:nvSpPr>
            <p:cNvPr id="44747" name="Freeform 1739"/>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8" name="Freeform 1740"/>
            <p:cNvSpPr>
              <a:spLocks/>
            </p:cNvSpPr>
            <p:nvPr/>
          </p:nvSpPr>
          <p:spPr bwMode="auto">
            <a:xfrm>
              <a:off x="3022" y="3220"/>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0"/>
                    <a:pt x="1159" y="6"/>
                    <a:pt x="747" y="3"/>
                  </a:cubicBezTo>
                  <a:cubicBezTo>
                    <a:pt x="335" y="0"/>
                    <a:pt x="1" y="58"/>
                    <a:pt x="0" y="134"/>
                  </a:cubicBezTo>
                  <a:cubicBezTo>
                    <a:pt x="0" y="209"/>
                    <a:pt x="333" y="273"/>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49" name="Freeform 1741"/>
            <p:cNvSpPr>
              <a:spLocks/>
            </p:cNvSpPr>
            <p:nvPr/>
          </p:nvSpPr>
          <p:spPr bwMode="auto">
            <a:xfrm>
              <a:off x="3022" y="3180"/>
              <a:ext cx="180" cy="74"/>
            </a:xfrm>
            <a:custGeom>
              <a:avLst/>
              <a:gdLst/>
              <a:ahLst/>
              <a:cxnLst>
                <a:cxn ang="0">
                  <a:pos x="745" y="612"/>
                </a:cxn>
                <a:cxn ang="0">
                  <a:pos x="1492" y="481"/>
                </a:cxn>
                <a:cxn ang="0">
                  <a:pos x="1495" y="146"/>
                </a:cxn>
                <a:cxn ang="0">
                  <a:pos x="750" y="3"/>
                </a:cxn>
                <a:cxn ang="0">
                  <a:pos x="3" y="134"/>
                </a:cxn>
                <a:cxn ang="0">
                  <a:pos x="0" y="469"/>
                </a:cxn>
                <a:cxn ang="0">
                  <a:pos x="745" y="612"/>
                </a:cxn>
              </a:cxnLst>
              <a:rect l="0" t="0" r="r" b="b"/>
              <a:pathLst>
                <a:path w="1495" h="615">
                  <a:moveTo>
                    <a:pt x="745" y="612"/>
                  </a:moveTo>
                  <a:cubicBezTo>
                    <a:pt x="1157" y="615"/>
                    <a:pt x="1491" y="557"/>
                    <a:pt x="1492" y="481"/>
                  </a:cubicBezTo>
                  <a:lnTo>
                    <a:pt x="1495" y="146"/>
                  </a:lnTo>
                  <a:cubicBezTo>
                    <a:pt x="1495" y="71"/>
                    <a:pt x="1162" y="7"/>
                    <a:pt x="750" y="3"/>
                  </a:cubicBezTo>
                  <a:cubicBezTo>
                    <a:pt x="338" y="0"/>
                    <a:pt x="4" y="59"/>
                    <a:pt x="3" y="134"/>
                  </a:cubicBezTo>
                  <a:lnTo>
                    <a:pt x="0" y="469"/>
                  </a:lnTo>
                  <a:cubicBezTo>
                    <a:pt x="0" y="544"/>
                    <a:pt x="333" y="608"/>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0" name="Freeform 1742"/>
            <p:cNvSpPr>
              <a:spLocks/>
            </p:cNvSpPr>
            <p:nvPr/>
          </p:nvSpPr>
          <p:spPr bwMode="auto">
            <a:xfrm>
              <a:off x="3022" y="3220"/>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37" name="Group 1749"/>
          <p:cNvGrpSpPr>
            <a:grpSpLocks/>
          </p:cNvGrpSpPr>
          <p:nvPr/>
        </p:nvGrpSpPr>
        <p:grpSpPr bwMode="auto">
          <a:xfrm>
            <a:off x="4708525" y="5086351"/>
            <a:ext cx="487362" cy="123825"/>
            <a:chOff x="2966" y="3204"/>
            <a:chExt cx="307" cy="78"/>
          </a:xfrm>
        </p:grpSpPr>
        <p:sp>
          <p:nvSpPr>
            <p:cNvPr id="44752" name="Freeform 1744"/>
            <p:cNvSpPr>
              <a:spLocks/>
            </p:cNvSpPr>
            <p:nvPr/>
          </p:nvSpPr>
          <p:spPr bwMode="auto">
            <a:xfrm>
              <a:off x="2982" y="3221"/>
              <a:ext cx="291" cy="61"/>
            </a:xfrm>
            <a:custGeom>
              <a:avLst/>
              <a:gdLst/>
              <a:ahLst/>
              <a:cxnLst>
                <a:cxn ang="0">
                  <a:pos x="1208" y="505"/>
                </a:cxn>
                <a:cxn ang="0">
                  <a:pos x="2417" y="390"/>
                </a:cxn>
                <a:cxn ang="0">
                  <a:pos x="2419" y="140"/>
                </a:cxn>
                <a:cxn ang="0">
                  <a:pos x="1212" y="5"/>
                </a:cxn>
                <a:cxn ang="0">
                  <a:pos x="3" y="120"/>
                </a:cxn>
                <a:cxn ang="0">
                  <a:pos x="1" y="370"/>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1"/>
                    <a:pt x="3" y="120"/>
                  </a:cubicBezTo>
                  <a:lnTo>
                    <a:pt x="1" y="370"/>
                  </a:lnTo>
                  <a:cubicBezTo>
                    <a:pt x="0" y="439"/>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3" name="Freeform 1745"/>
            <p:cNvSpPr>
              <a:spLocks/>
            </p:cNvSpPr>
            <p:nvPr/>
          </p:nvSpPr>
          <p:spPr bwMode="auto">
            <a:xfrm>
              <a:off x="2966" y="3204"/>
              <a:ext cx="291"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4" name="Freeform 1746"/>
            <p:cNvSpPr>
              <a:spLocks/>
            </p:cNvSpPr>
            <p:nvPr/>
          </p:nvSpPr>
          <p:spPr bwMode="auto">
            <a:xfrm>
              <a:off x="2966" y="3234"/>
              <a:ext cx="290" cy="32"/>
            </a:xfrm>
            <a:custGeom>
              <a:avLst/>
              <a:gdLst/>
              <a:ahLst/>
              <a:cxnLst>
                <a:cxn ang="0">
                  <a:pos x="2417" y="141"/>
                </a:cxn>
                <a:cxn ang="0">
                  <a:pos x="1209" y="6"/>
                </a:cxn>
                <a:cxn ang="0">
                  <a:pos x="0" y="121"/>
                </a:cxn>
                <a:cxn ang="0">
                  <a:pos x="1207" y="256"/>
                </a:cxn>
                <a:cxn ang="0">
                  <a:pos x="2417" y="141"/>
                </a:cxn>
              </a:cxnLst>
              <a:rect l="0" t="0" r="r" b="b"/>
              <a:pathLst>
                <a:path w="2417" h="261">
                  <a:moveTo>
                    <a:pt x="2417" y="141"/>
                  </a:moveTo>
                  <a:cubicBezTo>
                    <a:pt x="2417" y="72"/>
                    <a:pt x="1877" y="11"/>
                    <a:pt x="1209" y="6"/>
                  </a:cubicBezTo>
                  <a:cubicBezTo>
                    <a:pt x="542" y="0"/>
                    <a:pt x="1" y="52"/>
                    <a:pt x="0" y="121"/>
                  </a:cubicBezTo>
                  <a:cubicBezTo>
                    <a:pt x="0" y="190"/>
                    <a:pt x="540" y="250"/>
                    <a:pt x="1207" y="256"/>
                  </a:cubicBezTo>
                  <a:cubicBezTo>
                    <a:pt x="1875" y="261"/>
                    <a:pt x="2416" y="210"/>
                    <a:pt x="2417" y="141"/>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5" name="Freeform 1747"/>
            <p:cNvSpPr>
              <a:spLocks/>
            </p:cNvSpPr>
            <p:nvPr/>
          </p:nvSpPr>
          <p:spPr bwMode="auto">
            <a:xfrm>
              <a:off x="2966" y="3204"/>
              <a:ext cx="290" cy="62"/>
            </a:xfrm>
            <a:custGeom>
              <a:avLst/>
              <a:gdLst/>
              <a:ahLst/>
              <a:cxnLst>
                <a:cxn ang="0">
                  <a:pos x="1207" y="506"/>
                </a:cxn>
                <a:cxn ang="0">
                  <a:pos x="2417" y="391"/>
                </a:cxn>
                <a:cxn ang="0">
                  <a:pos x="2419" y="141"/>
                </a:cxn>
                <a:cxn ang="0">
                  <a:pos x="1211" y="6"/>
                </a:cxn>
                <a:cxn ang="0">
                  <a:pos x="2" y="121"/>
                </a:cxn>
                <a:cxn ang="0">
                  <a:pos x="0" y="371"/>
                </a:cxn>
                <a:cxn ang="0">
                  <a:pos x="1207" y="506"/>
                </a:cxn>
              </a:cxnLst>
              <a:rect l="0" t="0" r="r" b="b"/>
              <a:pathLst>
                <a:path w="2419" h="511">
                  <a:moveTo>
                    <a:pt x="1207" y="506"/>
                  </a:moveTo>
                  <a:cubicBezTo>
                    <a:pt x="1875" y="511"/>
                    <a:pt x="2416" y="460"/>
                    <a:pt x="2417" y="391"/>
                  </a:cubicBezTo>
                  <a:lnTo>
                    <a:pt x="2419" y="141"/>
                  </a:lnTo>
                  <a:cubicBezTo>
                    <a:pt x="2419" y="72"/>
                    <a:pt x="1879" y="11"/>
                    <a:pt x="1211" y="6"/>
                  </a:cubicBezTo>
                  <a:cubicBezTo>
                    <a:pt x="544" y="0"/>
                    <a:pt x="3" y="52"/>
                    <a:pt x="2" y="121"/>
                  </a:cubicBezTo>
                  <a:lnTo>
                    <a:pt x="0" y="371"/>
                  </a:lnTo>
                  <a:cubicBezTo>
                    <a:pt x="0" y="440"/>
                    <a:pt x="540" y="500"/>
                    <a:pt x="1207" y="506"/>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6" name="Freeform 1748"/>
            <p:cNvSpPr>
              <a:spLocks/>
            </p:cNvSpPr>
            <p:nvPr/>
          </p:nvSpPr>
          <p:spPr bwMode="auto">
            <a:xfrm>
              <a:off x="2966" y="3234"/>
              <a:ext cx="290" cy="17"/>
            </a:xfrm>
            <a:custGeom>
              <a:avLst/>
              <a:gdLst/>
              <a:ahLst/>
              <a:cxnLst>
                <a:cxn ang="0">
                  <a:pos x="290" y="17"/>
                </a:cxn>
                <a:cxn ang="0">
                  <a:pos x="145" y="1"/>
                </a:cxn>
                <a:cxn ang="0">
                  <a:pos x="0" y="15"/>
                </a:cxn>
              </a:cxnLst>
              <a:rect l="0" t="0" r="r" b="b"/>
              <a:pathLst>
                <a:path w="290" h="17">
                  <a:moveTo>
                    <a:pt x="290" y="17"/>
                  </a:moveTo>
                  <a:cubicBezTo>
                    <a:pt x="290" y="9"/>
                    <a:pt x="225" y="2"/>
                    <a:pt x="145" y="1"/>
                  </a:cubicBezTo>
                  <a:cubicBezTo>
                    <a:pt x="65" y="0"/>
                    <a:pt x="0" y="7"/>
                    <a:pt x="0" y="15"/>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58" name="Freeform 1750"/>
          <p:cNvSpPr>
            <a:spLocks/>
          </p:cNvSpPr>
          <p:nvPr/>
        </p:nvSpPr>
        <p:spPr bwMode="auto">
          <a:xfrm>
            <a:off x="4938713" y="5138738"/>
            <a:ext cx="9525" cy="4763"/>
          </a:xfrm>
          <a:custGeom>
            <a:avLst/>
            <a:gdLst/>
            <a:ahLst/>
            <a:cxnLst>
              <a:cxn ang="0">
                <a:pos x="25" y="25"/>
              </a:cxn>
              <a:cxn ang="0">
                <a:pos x="50" y="13"/>
              </a:cxn>
              <a:cxn ang="0">
                <a:pos x="26" y="0"/>
              </a:cxn>
              <a:cxn ang="0">
                <a:pos x="0" y="13"/>
              </a:cxn>
              <a:cxn ang="0">
                <a:pos x="25" y="25"/>
              </a:cxn>
            </a:cxnLst>
            <a:rect l="0" t="0" r="r" b="b"/>
            <a:pathLst>
              <a:path w="51" h="26">
                <a:moveTo>
                  <a:pt x="25" y="25"/>
                </a:moveTo>
                <a:cubicBezTo>
                  <a:pt x="39" y="26"/>
                  <a:pt x="50" y="20"/>
                  <a:pt x="50" y="13"/>
                </a:cubicBezTo>
                <a:cubicBezTo>
                  <a:pt x="51" y="6"/>
                  <a:pt x="39" y="1"/>
                  <a:pt x="26" y="0"/>
                </a:cubicBezTo>
                <a:cubicBezTo>
                  <a:pt x="12" y="0"/>
                  <a:pt x="1" y="6"/>
                  <a:pt x="0" y="13"/>
                </a:cubicBezTo>
                <a:cubicBezTo>
                  <a:pt x="0" y="20"/>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59" name="Freeform 1751"/>
          <p:cNvSpPr>
            <a:spLocks/>
          </p:cNvSpPr>
          <p:nvPr/>
        </p:nvSpPr>
        <p:spPr bwMode="auto">
          <a:xfrm>
            <a:off x="5111750" y="5157788"/>
            <a:ext cx="14287" cy="7938"/>
          </a:xfrm>
          <a:custGeom>
            <a:avLst/>
            <a:gdLst/>
            <a:ahLst/>
            <a:cxnLst>
              <a:cxn ang="0">
                <a:pos x="37" y="42"/>
              </a:cxn>
              <a:cxn ang="0">
                <a:pos x="75" y="22"/>
              </a:cxn>
              <a:cxn ang="0">
                <a:pos x="37" y="0"/>
              </a:cxn>
              <a:cxn ang="0">
                <a:pos x="0" y="21"/>
              </a:cxn>
              <a:cxn ang="0">
                <a:pos x="37" y="42"/>
              </a:cxn>
            </a:cxnLst>
            <a:rect l="0" t="0" r="r" b="b"/>
            <a:pathLst>
              <a:path w="75" h="42">
                <a:moveTo>
                  <a:pt x="37" y="42"/>
                </a:moveTo>
                <a:cubicBezTo>
                  <a:pt x="58" y="42"/>
                  <a:pt x="75" y="33"/>
                  <a:pt x="75" y="22"/>
                </a:cubicBezTo>
                <a:cubicBezTo>
                  <a:pt x="75" y="10"/>
                  <a:pt x="58" y="1"/>
                  <a:pt x="37" y="0"/>
                </a:cubicBezTo>
                <a:cubicBezTo>
                  <a:pt x="17" y="0"/>
                  <a:pt x="0" y="9"/>
                  <a:pt x="0" y="21"/>
                </a:cubicBezTo>
                <a:cubicBezTo>
                  <a:pt x="0" y="33"/>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0" name="Freeform 1752"/>
          <p:cNvSpPr>
            <a:spLocks/>
          </p:cNvSpPr>
          <p:nvPr/>
        </p:nvSpPr>
        <p:spPr bwMode="auto">
          <a:xfrm>
            <a:off x="4748213" y="5151438"/>
            <a:ext cx="14287" cy="7938"/>
          </a:xfrm>
          <a:custGeom>
            <a:avLst/>
            <a:gdLst/>
            <a:ahLst/>
            <a:cxnLst>
              <a:cxn ang="0">
                <a:pos x="38" y="42"/>
              </a:cxn>
              <a:cxn ang="0">
                <a:pos x="75" y="21"/>
              </a:cxn>
              <a:cxn ang="0">
                <a:pos x="38" y="0"/>
              </a:cxn>
              <a:cxn ang="0">
                <a:pos x="0" y="21"/>
              </a:cxn>
              <a:cxn ang="0">
                <a:pos x="38" y="42"/>
              </a:cxn>
            </a:cxnLst>
            <a:rect l="0" t="0" r="r" b="b"/>
            <a:pathLst>
              <a:path w="76" h="42">
                <a:moveTo>
                  <a:pt x="38" y="42"/>
                </a:moveTo>
                <a:cubicBezTo>
                  <a:pt x="59" y="42"/>
                  <a:pt x="75" y="33"/>
                  <a:pt x="75" y="21"/>
                </a:cubicBezTo>
                <a:cubicBezTo>
                  <a:pt x="76" y="10"/>
                  <a:pt x="59" y="0"/>
                  <a:pt x="38" y="0"/>
                </a:cubicBezTo>
                <a:cubicBezTo>
                  <a:pt x="17" y="0"/>
                  <a:pt x="1" y="9"/>
                  <a:pt x="0" y="21"/>
                </a:cubicBezTo>
                <a:cubicBezTo>
                  <a:pt x="0" y="32"/>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1" name="Freeform 1753"/>
          <p:cNvSpPr>
            <a:spLocks/>
          </p:cNvSpPr>
          <p:nvPr/>
        </p:nvSpPr>
        <p:spPr bwMode="auto">
          <a:xfrm>
            <a:off x="4840288" y="5138738"/>
            <a:ext cx="12700" cy="7938"/>
          </a:xfrm>
          <a:custGeom>
            <a:avLst/>
            <a:gdLst/>
            <a:ahLst/>
            <a:cxnLst>
              <a:cxn ang="0">
                <a:pos x="33" y="42"/>
              </a:cxn>
              <a:cxn ang="0">
                <a:pos x="66" y="22"/>
              </a:cxn>
              <a:cxn ang="0">
                <a:pos x="33" y="0"/>
              </a:cxn>
              <a:cxn ang="0">
                <a:pos x="0" y="21"/>
              </a:cxn>
              <a:cxn ang="0">
                <a:pos x="33" y="42"/>
              </a:cxn>
            </a:cxnLst>
            <a:rect l="0" t="0" r="r" b="b"/>
            <a:pathLst>
              <a:path w="67" h="42">
                <a:moveTo>
                  <a:pt x="33" y="42"/>
                </a:moveTo>
                <a:cubicBezTo>
                  <a:pt x="51" y="42"/>
                  <a:pt x="66" y="33"/>
                  <a:pt x="66" y="22"/>
                </a:cubicBezTo>
                <a:cubicBezTo>
                  <a:pt x="67" y="10"/>
                  <a:pt x="52" y="1"/>
                  <a:pt x="33" y="0"/>
                </a:cubicBezTo>
                <a:cubicBezTo>
                  <a:pt x="15" y="0"/>
                  <a:pt x="0" y="10"/>
                  <a:pt x="0" y="21"/>
                </a:cubicBezTo>
                <a:cubicBezTo>
                  <a:pt x="0" y="33"/>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2" name="Freeform 1754"/>
          <p:cNvSpPr>
            <a:spLocks/>
          </p:cNvSpPr>
          <p:nvPr/>
        </p:nvSpPr>
        <p:spPr bwMode="auto">
          <a:xfrm>
            <a:off x="5029200" y="5143501"/>
            <a:ext cx="11112" cy="6350"/>
          </a:xfrm>
          <a:custGeom>
            <a:avLst/>
            <a:gdLst/>
            <a:ahLst/>
            <a:cxnLst>
              <a:cxn ang="0">
                <a:pos x="30" y="34"/>
              </a:cxn>
              <a:cxn ang="0">
                <a:pos x="59" y="17"/>
              </a:cxn>
              <a:cxn ang="0">
                <a:pos x="30" y="0"/>
              </a:cxn>
              <a:cxn ang="0">
                <a:pos x="0" y="17"/>
              </a:cxn>
              <a:cxn ang="0">
                <a:pos x="30" y="34"/>
              </a:cxn>
            </a:cxnLst>
            <a:rect l="0" t="0" r="r" b="b"/>
            <a:pathLst>
              <a:path w="59" h="34">
                <a:moveTo>
                  <a:pt x="30" y="34"/>
                </a:moveTo>
                <a:cubicBezTo>
                  <a:pt x="46" y="34"/>
                  <a:pt x="59" y="27"/>
                  <a:pt x="59" y="17"/>
                </a:cubicBezTo>
                <a:cubicBezTo>
                  <a:pt x="59" y="8"/>
                  <a:pt x="46" y="1"/>
                  <a:pt x="30" y="0"/>
                </a:cubicBezTo>
                <a:cubicBezTo>
                  <a:pt x="14" y="0"/>
                  <a:pt x="1" y="8"/>
                  <a:pt x="0" y="17"/>
                </a:cubicBezTo>
                <a:cubicBezTo>
                  <a:pt x="0" y="26"/>
                  <a:pt x="13" y="34"/>
                  <a:pt x="30" y="34"/>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43" name="Group 1759"/>
          <p:cNvGrpSpPr>
            <a:grpSpLocks/>
          </p:cNvGrpSpPr>
          <p:nvPr/>
        </p:nvGrpSpPr>
        <p:grpSpPr bwMode="auto">
          <a:xfrm>
            <a:off x="5010150" y="5145088"/>
            <a:ext cx="166687" cy="80963"/>
            <a:chOff x="3156" y="3241"/>
            <a:chExt cx="105" cy="51"/>
          </a:xfrm>
        </p:grpSpPr>
        <p:sp>
          <p:nvSpPr>
            <p:cNvPr id="44763" name="Freeform 1755"/>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4" name="Freeform 1756"/>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5" name="Freeform 1757"/>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6" name="Freeform 1758"/>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93" name="Group 1764"/>
          <p:cNvGrpSpPr>
            <a:grpSpLocks/>
          </p:cNvGrpSpPr>
          <p:nvPr/>
        </p:nvGrpSpPr>
        <p:grpSpPr bwMode="auto">
          <a:xfrm>
            <a:off x="4949825" y="5184776"/>
            <a:ext cx="285750" cy="117475"/>
            <a:chOff x="3118" y="3266"/>
            <a:chExt cx="180" cy="74"/>
          </a:xfrm>
        </p:grpSpPr>
        <p:sp>
          <p:nvSpPr>
            <p:cNvPr id="44768" name="Freeform 1760"/>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69" name="Freeform 1761"/>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0" name="Freeform 1762"/>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1" name="Freeform 1763"/>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498" name="Group 1770"/>
          <p:cNvGrpSpPr>
            <a:grpSpLocks/>
          </p:cNvGrpSpPr>
          <p:nvPr/>
        </p:nvGrpSpPr>
        <p:grpSpPr bwMode="auto">
          <a:xfrm>
            <a:off x="4860925" y="5224463"/>
            <a:ext cx="487362" cy="122238"/>
            <a:chOff x="3062" y="3291"/>
            <a:chExt cx="307" cy="77"/>
          </a:xfrm>
        </p:grpSpPr>
        <p:sp>
          <p:nvSpPr>
            <p:cNvPr id="44773" name="Freeform 1765"/>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4" name="Freeform 1766"/>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5" name="Freeform 1767"/>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6" name="Freeform 1768"/>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77" name="Freeform 1769"/>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779" name="Freeform 1771"/>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0" name="Freeform 1772"/>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1" name="Freeform 1773"/>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2" name="Freeform 1774"/>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3" name="Freeform 1775"/>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03" name="Group 1780"/>
          <p:cNvGrpSpPr>
            <a:grpSpLocks/>
          </p:cNvGrpSpPr>
          <p:nvPr/>
        </p:nvGrpSpPr>
        <p:grpSpPr bwMode="auto">
          <a:xfrm>
            <a:off x="5010150" y="5145088"/>
            <a:ext cx="166687" cy="80963"/>
            <a:chOff x="3156" y="3241"/>
            <a:chExt cx="105" cy="51"/>
          </a:xfrm>
        </p:grpSpPr>
        <p:sp>
          <p:nvSpPr>
            <p:cNvPr id="44784" name="Freeform 1776"/>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5" name="Freeform 1777"/>
            <p:cNvSpPr>
              <a:spLocks/>
            </p:cNvSpPr>
            <p:nvPr/>
          </p:nvSpPr>
          <p:spPr bwMode="auto">
            <a:xfrm>
              <a:off x="3156" y="3277"/>
              <a:ext cx="104" cy="15"/>
            </a:xfrm>
            <a:custGeom>
              <a:avLst/>
              <a:gdLst/>
              <a:ahLst/>
              <a:cxnLst>
                <a:cxn ang="0">
                  <a:pos x="867" y="68"/>
                </a:cxn>
                <a:cxn ang="0">
                  <a:pos x="434" y="2"/>
                </a:cxn>
                <a:cxn ang="0">
                  <a:pos x="0" y="61"/>
                </a:cxn>
                <a:cxn ang="0">
                  <a:pos x="433" y="127"/>
                </a:cxn>
                <a:cxn ang="0">
                  <a:pos x="867" y="68"/>
                </a:cxn>
              </a:cxnLst>
              <a:rect l="0" t="0" r="r" b="b"/>
              <a:pathLst>
                <a:path w="867" h="129">
                  <a:moveTo>
                    <a:pt x="867" y="68"/>
                  </a:moveTo>
                  <a:cubicBezTo>
                    <a:pt x="867" y="33"/>
                    <a:pt x="673" y="4"/>
                    <a:pt x="434" y="2"/>
                  </a:cubicBezTo>
                  <a:cubicBezTo>
                    <a:pt x="195" y="0"/>
                    <a:pt x="1" y="26"/>
                    <a:pt x="0" y="61"/>
                  </a:cubicBezTo>
                  <a:cubicBezTo>
                    <a:pt x="0" y="95"/>
                    <a:pt x="194" y="125"/>
                    <a:pt x="433" y="127"/>
                  </a:cubicBezTo>
                  <a:cubicBezTo>
                    <a:pt x="672" y="129"/>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6" name="Freeform 1778"/>
            <p:cNvSpPr>
              <a:spLocks/>
            </p:cNvSpPr>
            <p:nvPr/>
          </p:nvSpPr>
          <p:spPr bwMode="auto">
            <a:xfrm>
              <a:off x="3156" y="3241"/>
              <a:ext cx="105" cy="51"/>
            </a:xfrm>
            <a:custGeom>
              <a:avLst/>
              <a:gdLst/>
              <a:ahLst/>
              <a:cxnLst>
                <a:cxn ang="0">
                  <a:pos x="433" y="427"/>
                </a:cxn>
                <a:cxn ang="0">
                  <a:pos x="867" y="368"/>
                </a:cxn>
                <a:cxn ang="0">
                  <a:pos x="869" y="68"/>
                </a:cxn>
                <a:cxn ang="0">
                  <a:pos x="437" y="2"/>
                </a:cxn>
                <a:cxn ang="0">
                  <a:pos x="3" y="61"/>
                </a:cxn>
                <a:cxn ang="0">
                  <a:pos x="0" y="361"/>
                </a:cxn>
                <a:cxn ang="0">
                  <a:pos x="433" y="427"/>
                </a:cxn>
              </a:cxnLst>
              <a:rect l="0" t="0" r="r" b="b"/>
              <a:pathLst>
                <a:path w="870" h="429">
                  <a:moveTo>
                    <a:pt x="433" y="427"/>
                  </a:moveTo>
                  <a:cubicBezTo>
                    <a:pt x="672" y="429"/>
                    <a:pt x="867" y="402"/>
                    <a:pt x="867" y="368"/>
                  </a:cubicBezTo>
                  <a:lnTo>
                    <a:pt x="869" y="68"/>
                  </a:lnTo>
                  <a:cubicBezTo>
                    <a:pt x="870" y="33"/>
                    <a:pt x="676" y="4"/>
                    <a:pt x="437" y="2"/>
                  </a:cubicBezTo>
                  <a:cubicBezTo>
                    <a:pt x="197" y="0"/>
                    <a:pt x="3" y="26"/>
                    <a:pt x="3" y="61"/>
                  </a:cubicBezTo>
                  <a:lnTo>
                    <a:pt x="0" y="361"/>
                  </a:lnTo>
                  <a:cubicBezTo>
                    <a:pt x="0" y="395"/>
                    <a:pt x="194" y="425"/>
                    <a:pt x="433" y="427"/>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87" name="Freeform 1779"/>
            <p:cNvSpPr>
              <a:spLocks/>
            </p:cNvSpPr>
            <p:nvPr/>
          </p:nvSpPr>
          <p:spPr bwMode="auto">
            <a:xfrm>
              <a:off x="3156" y="3277"/>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11" name="Group 1785"/>
          <p:cNvGrpSpPr>
            <a:grpSpLocks/>
          </p:cNvGrpSpPr>
          <p:nvPr/>
        </p:nvGrpSpPr>
        <p:grpSpPr bwMode="auto">
          <a:xfrm>
            <a:off x="4949825" y="5184776"/>
            <a:ext cx="285750" cy="117475"/>
            <a:chOff x="3118" y="3266"/>
            <a:chExt cx="180" cy="74"/>
          </a:xfrm>
        </p:grpSpPr>
        <p:sp>
          <p:nvSpPr>
            <p:cNvPr id="44789" name="Freeform 1781"/>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0" name="Freeform 1782"/>
            <p:cNvSpPr>
              <a:spLocks/>
            </p:cNvSpPr>
            <p:nvPr/>
          </p:nvSpPr>
          <p:spPr bwMode="auto">
            <a:xfrm>
              <a:off x="3118" y="3306"/>
              <a:ext cx="179" cy="34"/>
            </a:xfrm>
            <a:custGeom>
              <a:avLst/>
              <a:gdLst/>
              <a:ahLst/>
              <a:cxnLst>
                <a:cxn ang="0">
                  <a:pos x="1492" y="147"/>
                </a:cxn>
                <a:cxn ang="0">
                  <a:pos x="747" y="4"/>
                </a:cxn>
                <a:cxn ang="0">
                  <a:pos x="0" y="135"/>
                </a:cxn>
                <a:cxn ang="0">
                  <a:pos x="745" y="277"/>
                </a:cxn>
                <a:cxn ang="0">
                  <a:pos x="1492" y="147"/>
                </a:cxn>
              </a:cxnLst>
              <a:rect l="0" t="0" r="r" b="b"/>
              <a:pathLst>
                <a:path w="1493" h="281">
                  <a:moveTo>
                    <a:pt x="1492" y="147"/>
                  </a:moveTo>
                  <a:cubicBezTo>
                    <a:pt x="1493" y="71"/>
                    <a:pt x="1159" y="7"/>
                    <a:pt x="747" y="4"/>
                  </a:cubicBezTo>
                  <a:cubicBezTo>
                    <a:pt x="335" y="0"/>
                    <a:pt x="1" y="59"/>
                    <a:pt x="0" y="135"/>
                  </a:cubicBezTo>
                  <a:cubicBezTo>
                    <a:pt x="0" y="210"/>
                    <a:pt x="333" y="274"/>
                    <a:pt x="745" y="277"/>
                  </a:cubicBezTo>
                  <a:cubicBezTo>
                    <a:pt x="1157" y="281"/>
                    <a:pt x="1491" y="222"/>
                    <a:pt x="1492" y="147"/>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1" name="Freeform 1783"/>
            <p:cNvSpPr>
              <a:spLocks/>
            </p:cNvSpPr>
            <p:nvPr/>
          </p:nvSpPr>
          <p:spPr bwMode="auto">
            <a:xfrm>
              <a:off x="3118" y="3266"/>
              <a:ext cx="180" cy="74"/>
            </a:xfrm>
            <a:custGeom>
              <a:avLst/>
              <a:gdLst/>
              <a:ahLst/>
              <a:cxnLst>
                <a:cxn ang="0">
                  <a:pos x="745" y="611"/>
                </a:cxn>
                <a:cxn ang="0">
                  <a:pos x="1492" y="481"/>
                </a:cxn>
                <a:cxn ang="0">
                  <a:pos x="1495" y="146"/>
                </a:cxn>
                <a:cxn ang="0">
                  <a:pos x="750" y="3"/>
                </a:cxn>
                <a:cxn ang="0">
                  <a:pos x="3" y="134"/>
                </a:cxn>
                <a:cxn ang="0">
                  <a:pos x="0" y="469"/>
                </a:cxn>
                <a:cxn ang="0">
                  <a:pos x="745" y="611"/>
                </a:cxn>
              </a:cxnLst>
              <a:rect l="0" t="0" r="r" b="b"/>
              <a:pathLst>
                <a:path w="1495" h="615">
                  <a:moveTo>
                    <a:pt x="745" y="611"/>
                  </a:moveTo>
                  <a:cubicBezTo>
                    <a:pt x="1157" y="615"/>
                    <a:pt x="1491" y="556"/>
                    <a:pt x="1492" y="481"/>
                  </a:cubicBezTo>
                  <a:lnTo>
                    <a:pt x="1495" y="146"/>
                  </a:lnTo>
                  <a:cubicBezTo>
                    <a:pt x="1495" y="70"/>
                    <a:pt x="1162" y="6"/>
                    <a:pt x="750" y="3"/>
                  </a:cubicBezTo>
                  <a:cubicBezTo>
                    <a:pt x="338" y="0"/>
                    <a:pt x="4" y="58"/>
                    <a:pt x="3" y="134"/>
                  </a:cubicBezTo>
                  <a:lnTo>
                    <a:pt x="0" y="469"/>
                  </a:lnTo>
                  <a:cubicBezTo>
                    <a:pt x="0" y="544"/>
                    <a:pt x="333" y="608"/>
                    <a:pt x="745" y="6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2" name="Freeform 1784"/>
            <p:cNvSpPr>
              <a:spLocks/>
            </p:cNvSpPr>
            <p:nvPr/>
          </p:nvSpPr>
          <p:spPr bwMode="auto">
            <a:xfrm>
              <a:off x="3118" y="3306"/>
              <a:ext cx="179" cy="18"/>
            </a:xfrm>
            <a:custGeom>
              <a:avLst/>
              <a:gdLst/>
              <a:ahLst/>
              <a:cxnLst>
                <a:cxn ang="0">
                  <a:pos x="179" y="18"/>
                </a:cxn>
                <a:cxn ang="0">
                  <a:pos x="90" y="0"/>
                </a:cxn>
                <a:cxn ang="0">
                  <a:pos x="0" y="16"/>
                </a:cxn>
              </a:cxnLst>
              <a:rect l="0" t="0" r="r" b="b"/>
              <a:pathLst>
                <a:path w="179" h="18">
                  <a:moveTo>
                    <a:pt x="179" y="18"/>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14" name="Group 1791"/>
          <p:cNvGrpSpPr>
            <a:grpSpLocks/>
          </p:cNvGrpSpPr>
          <p:nvPr/>
        </p:nvGrpSpPr>
        <p:grpSpPr bwMode="auto">
          <a:xfrm>
            <a:off x="4860925" y="5224463"/>
            <a:ext cx="487362" cy="122238"/>
            <a:chOff x="3062" y="3291"/>
            <a:chExt cx="307" cy="77"/>
          </a:xfrm>
        </p:grpSpPr>
        <p:sp>
          <p:nvSpPr>
            <p:cNvPr id="44794" name="Freeform 1786"/>
            <p:cNvSpPr>
              <a:spLocks/>
            </p:cNvSpPr>
            <p:nvPr/>
          </p:nvSpPr>
          <p:spPr bwMode="auto">
            <a:xfrm>
              <a:off x="3078" y="3307"/>
              <a:ext cx="291" cy="61"/>
            </a:xfrm>
            <a:custGeom>
              <a:avLst/>
              <a:gdLst/>
              <a:ahLst/>
              <a:cxnLst>
                <a:cxn ang="0">
                  <a:pos x="1208" y="506"/>
                </a:cxn>
                <a:cxn ang="0">
                  <a:pos x="2417" y="391"/>
                </a:cxn>
                <a:cxn ang="0">
                  <a:pos x="2419" y="141"/>
                </a:cxn>
                <a:cxn ang="0">
                  <a:pos x="1212" y="6"/>
                </a:cxn>
                <a:cxn ang="0">
                  <a:pos x="3" y="121"/>
                </a:cxn>
                <a:cxn ang="0">
                  <a:pos x="1" y="371"/>
                </a:cxn>
                <a:cxn ang="0">
                  <a:pos x="1208" y="506"/>
                </a:cxn>
              </a:cxnLst>
              <a:rect l="0" t="0" r="r" b="b"/>
              <a:pathLst>
                <a:path w="2420" h="511">
                  <a:moveTo>
                    <a:pt x="1208" y="506"/>
                  </a:moveTo>
                  <a:cubicBezTo>
                    <a:pt x="1875" y="511"/>
                    <a:pt x="2417" y="460"/>
                    <a:pt x="2417" y="391"/>
                  </a:cubicBezTo>
                  <a:lnTo>
                    <a:pt x="2419" y="141"/>
                  </a:lnTo>
                  <a:cubicBezTo>
                    <a:pt x="2420" y="72"/>
                    <a:pt x="1879" y="11"/>
                    <a:pt x="1212" y="6"/>
                  </a:cubicBezTo>
                  <a:cubicBezTo>
                    <a:pt x="544" y="0"/>
                    <a:pt x="3" y="52"/>
                    <a:pt x="3" y="121"/>
                  </a:cubicBezTo>
                  <a:lnTo>
                    <a:pt x="1" y="371"/>
                  </a:lnTo>
                  <a:cubicBezTo>
                    <a:pt x="0" y="440"/>
                    <a:pt x="540" y="500"/>
                    <a:pt x="1208" y="506"/>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5" name="Freeform 1787"/>
            <p:cNvSpPr>
              <a:spLocks/>
            </p:cNvSpPr>
            <p:nvPr/>
          </p:nvSpPr>
          <p:spPr bwMode="auto">
            <a:xfrm>
              <a:off x="3062" y="3291"/>
              <a:ext cx="291"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6" name="Freeform 1788"/>
            <p:cNvSpPr>
              <a:spLocks/>
            </p:cNvSpPr>
            <p:nvPr/>
          </p:nvSpPr>
          <p:spPr bwMode="auto">
            <a:xfrm>
              <a:off x="3062" y="3321"/>
              <a:ext cx="290" cy="31"/>
            </a:xfrm>
            <a:custGeom>
              <a:avLst/>
              <a:gdLst/>
              <a:ahLst/>
              <a:cxnLst>
                <a:cxn ang="0">
                  <a:pos x="2417" y="140"/>
                </a:cxn>
                <a:cxn ang="0">
                  <a:pos x="1209" y="5"/>
                </a:cxn>
                <a:cxn ang="0">
                  <a:pos x="0" y="121"/>
                </a:cxn>
                <a:cxn ang="0">
                  <a:pos x="1207" y="255"/>
                </a:cxn>
                <a:cxn ang="0">
                  <a:pos x="2417" y="140"/>
                </a:cxn>
              </a:cxnLst>
              <a:rect l="0" t="0" r="r" b="b"/>
              <a:pathLst>
                <a:path w="2417" h="261">
                  <a:moveTo>
                    <a:pt x="2417" y="140"/>
                  </a:moveTo>
                  <a:cubicBezTo>
                    <a:pt x="2417" y="71"/>
                    <a:pt x="1877" y="11"/>
                    <a:pt x="1209" y="5"/>
                  </a:cubicBezTo>
                  <a:cubicBezTo>
                    <a:pt x="542" y="0"/>
                    <a:pt x="1" y="52"/>
                    <a:pt x="0" y="121"/>
                  </a:cubicBezTo>
                  <a:cubicBezTo>
                    <a:pt x="0" y="190"/>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7" name="Freeform 1789"/>
            <p:cNvSpPr>
              <a:spLocks/>
            </p:cNvSpPr>
            <p:nvPr/>
          </p:nvSpPr>
          <p:spPr bwMode="auto">
            <a:xfrm>
              <a:off x="3062" y="3291"/>
              <a:ext cx="290" cy="61"/>
            </a:xfrm>
            <a:custGeom>
              <a:avLst/>
              <a:gdLst/>
              <a:ahLst/>
              <a:cxnLst>
                <a:cxn ang="0">
                  <a:pos x="1207" y="505"/>
                </a:cxn>
                <a:cxn ang="0">
                  <a:pos x="2417" y="390"/>
                </a:cxn>
                <a:cxn ang="0">
                  <a:pos x="2419" y="140"/>
                </a:cxn>
                <a:cxn ang="0">
                  <a:pos x="1211" y="5"/>
                </a:cxn>
                <a:cxn ang="0">
                  <a:pos x="2" y="121"/>
                </a:cxn>
                <a:cxn ang="0">
                  <a:pos x="0" y="371"/>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2"/>
                    <a:pt x="2" y="121"/>
                  </a:cubicBezTo>
                  <a:lnTo>
                    <a:pt x="0" y="371"/>
                  </a:lnTo>
                  <a:cubicBezTo>
                    <a:pt x="0" y="440"/>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798" name="Freeform 1790"/>
            <p:cNvSpPr>
              <a:spLocks/>
            </p:cNvSpPr>
            <p:nvPr/>
          </p:nvSpPr>
          <p:spPr bwMode="auto">
            <a:xfrm>
              <a:off x="3062" y="3321"/>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00" name="Freeform 1792"/>
          <p:cNvSpPr>
            <a:spLocks/>
          </p:cNvSpPr>
          <p:nvPr/>
        </p:nvSpPr>
        <p:spPr bwMode="auto">
          <a:xfrm>
            <a:off x="5091113" y="5275263"/>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20"/>
                  <a:pt x="50" y="13"/>
                </a:cubicBezTo>
                <a:cubicBezTo>
                  <a:pt x="51" y="6"/>
                  <a:pt x="39" y="0"/>
                  <a:pt x="26" y="0"/>
                </a:cubicBezTo>
                <a:cubicBezTo>
                  <a:pt x="12" y="0"/>
                  <a:pt x="1" y="6"/>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1" name="Freeform 1793"/>
          <p:cNvSpPr>
            <a:spLocks/>
          </p:cNvSpPr>
          <p:nvPr/>
        </p:nvSpPr>
        <p:spPr bwMode="auto">
          <a:xfrm>
            <a:off x="5264150" y="5294313"/>
            <a:ext cx="14287" cy="7938"/>
          </a:xfrm>
          <a:custGeom>
            <a:avLst/>
            <a:gdLst/>
            <a:ahLst/>
            <a:cxnLst>
              <a:cxn ang="0">
                <a:pos x="37" y="42"/>
              </a:cxn>
              <a:cxn ang="0">
                <a:pos x="75" y="21"/>
              </a:cxn>
              <a:cxn ang="0">
                <a:pos x="37" y="0"/>
              </a:cxn>
              <a:cxn ang="0">
                <a:pos x="0" y="21"/>
              </a:cxn>
              <a:cxn ang="0">
                <a:pos x="37" y="42"/>
              </a:cxn>
            </a:cxnLst>
            <a:rect l="0" t="0" r="r" b="b"/>
            <a:pathLst>
              <a:path w="75" h="42">
                <a:moveTo>
                  <a:pt x="37" y="42"/>
                </a:moveTo>
                <a:cubicBezTo>
                  <a:pt x="58" y="42"/>
                  <a:pt x="75" y="33"/>
                  <a:pt x="75" y="21"/>
                </a:cubicBezTo>
                <a:cubicBezTo>
                  <a:pt x="75" y="10"/>
                  <a:pt x="58" y="0"/>
                  <a:pt x="37" y="0"/>
                </a:cubicBezTo>
                <a:cubicBezTo>
                  <a:pt x="17" y="0"/>
                  <a:pt x="0" y="9"/>
                  <a:pt x="0" y="21"/>
                </a:cubicBezTo>
                <a:cubicBezTo>
                  <a:pt x="0" y="32"/>
                  <a:pt x="16" y="42"/>
                  <a:pt x="37"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2" name="Freeform 1794"/>
          <p:cNvSpPr>
            <a:spLocks/>
          </p:cNvSpPr>
          <p:nvPr/>
        </p:nvSpPr>
        <p:spPr bwMode="auto">
          <a:xfrm>
            <a:off x="4900613" y="5287963"/>
            <a:ext cx="14287" cy="7938"/>
          </a:xfrm>
          <a:custGeom>
            <a:avLst/>
            <a:gdLst/>
            <a:ahLst/>
            <a:cxnLst>
              <a:cxn ang="0">
                <a:pos x="38" y="41"/>
              </a:cxn>
              <a:cxn ang="0">
                <a:pos x="75" y="21"/>
              </a:cxn>
              <a:cxn ang="0">
                <a:pos x="38" y="0"/>
              </a:cxn>
              <a:cxn ang="0">
                <a:pos x="0" y="20"/>
              </a:cxn>
              <a:cxn ang="0">
                <a:pos x="38" y="41"/>
              </a:cxn>
            </a:cxnLst>
            <a:rect l="0" t="0" r="r" b="b"/>
            <a:pathLst>
              <a:path w="76" h="42">
                <a:moveTo>
                  <a:pt x="38" y="41"/>
                </a:moveTo>
                <a:cubicBezTo>
                  <a:pt x="59" y="42"/>
                  <a:pt x="75" y="32"/>
                  <a:pt x="75" y="21"/>
                </a:cubicBezTo>
                <a:cubicBezTo>
                  <a:pt x="76" y="9"/>
                  <a:pt x="59" y="0"/>
                  <a:pt x="38" y="0"/>
                </a:cubicBezTo>
                <a:cubicBezTo>
                  <a:pt x="17" y="0"/>
                  <a:pt x="1" y="9"/>
                  <a:pt x="0" y="20"/>
                </a:cubicBezTo>
                <a:cubicBezTo>
                  <a:pt x="0" y="32"/>
                  <a:pt x="17" y="41"/>
                  <a:pt x="38"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3" name="Freeform 1795"/>
          <p:cNvSpPr>
            <a:spLocks/>
          </p:cNvSpPr>
          <p:nvPr/>
        </p:nvSpPr>
        <p:spPr bwMode="auto">
          <a:xfrm>
            <a:off x="4992688" y="5275263"/>
            <a:ext cx="12700" cy="7938"/>
          </a:xfrm>
          <a:custGeom>
            <a:avLst/>
            <a:gdLst/>
            <a:ahLst/>
            <a:cxnLst>
              <a:cxn ang="0">
                <a:pos x="33" y="42"/>
              </a:cxn>
              <a:cxn ang="0">
                <a:pos x="66" y="21"/>
              </a:cxn>
              <a:cxn ang="0">
                <a:pos x="33" y="0"/>
              </a:cxn>
              <a:cxn ang="0">
                <a:pos x="0" y="21"/>
              </a:cxn>
              <a:cxn ang="0">
                <a:pos x="33" y="42"/>
              </a:cxn>
            </a:cxnLst>
            <a:rect l="0" t="0" r="r" b="b"/>
            <a:pathLst>
              <a:path w="67" h="42">
                <a:moveTo>
                  <a:pt x="33" y="42"/>
                </a:moveTo>
                <a:cubicBezTo>
                  <a:pt x="51" y="42"/>
                  <a:pt x="66" y="33"/>
                  <a:pt x="66" y="21"/>
                </a:cubicBezTo>
                <a:cubicBezTo>
                  <a:pt x="67" y="10"/>
                  <a:pt x="52" y="0"/>
                  <a:pt x="33" y="0"/>
                </a:cubicBezTo>
                <a:cubicBezTo>
                  <a:pt x="15" y="0"/>
                  <a:pt x="0" y="9"/>
                  <a:pt x="0" y="21"/>
                </a:cubicBezTo>
                <a:cubicBezTo>
                  <a:pt x="0" y="32"/>
                  <a:pt x="15" y="42"/>
                  <a:pt x="33"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4" name="Freeform 1796"/>
          <p:cNvSpPr>
            <a:spLocks/>
          </p:cNvSpPr>
          <p:nvPr/>
        </p:nvSpPr>
        <p:spPr bwMode="auto">
          <a:xfrm>
            <a:off x="5181600" y="5280026"/>
            <a:ext cx="11112" cy="6350"/>
          </a:xfrm>
          <a:custGeom>
            <a:avLst/>
            <a:gdLst/>
            <a:ahLst/>
            <a:cxnLst>
              <a:cxn ang="0">
                <a:pos x="30" y="33"/>
              </a:cxn>
              <a:cxn ang="0">
                <a:pos x="59" y="17"/>
              </a:cxn>
              <a:cxn ang="0">
                <a:pos x="30" y="0"/>
              </a:cxn>
              <a:cxn ang="0">
                <a:pos x="0" y="17"/>
              </a:cxn>
              <a:cxn ang="0">
                <a:pos x="30" y="33"/>
              </a:cxn>
            </a:cxnLst>
            <a:rect l="0" t="0" r="r" b="b"/>
            <a:pathLst>
              <a:path w="59" h="34">
                <a:moveTo>
                  <a:pt x="30" y="33"/>
                </a:moveTo>
                <a:cubicBezTo>
                  <a:pt x="46" y="34"/>
                  <a:pt x="59" y="26"/>
                  <a:pt x="59" y="17"/>
                </a:cubicBezTo>
                <a:cubicBezTo>
                  <a:pt x="59" y="8"/>
                  <a:pt x="46" y="0"/>
                  <a:pt x="30" y="0"/>
                </a:cubicBezTo>
                <a:cubicBezTo>
                  <a:pt x="14" y="0"/>
                  <a:pt x="1" y="7"/>
                  <a:pt x="0" y="17"/>
                </a:cubicBezTo>
                <a:cubicBezTo>
                  <a:pt x="0" y="26"/>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19" name="Group 1801"/>
          <p:cNvGrpSpPr>
            <a:grpSpLocks/>
          </p:cNvGrpSpPr>
          <p:nvPr/>
        </p:nvGrpSpPr>
        <p:grpSpPr bwMode="auto">
          <a:xfrm>
            <a:off x="5162550" y="5281613"/>
            <a:ext cx="166687" cy="80963"/>
            <a:chOff x="3252" y="3327"/>
            <a:chExt cx="105" cy="51"/>
          </a:xfrm>
        </p:grpSpPr>
        <p:sp>
          <p:nvSpPr>
            <p:cNvPr id="44805" name="Freeform 1797"/>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6" name="Freeform 1798"/>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7" name="Freeform 1799"/>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08" name="Freeform 1800"/>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53" name="Group 1806"/>
          <p:cNvGrpSpPr>
            <a:grpSpLocks/>
          </p:cNvGrpSpPr>
          <p:nvPr/>
        </p:nvGrpSpPr>
        <p:grpSpPr bwMode="auto">
          <a:xfrm>
            <a:off x="5102225" y="5321301"/>
            <a:ext cx="285750" cy="117475"/>
            <a:chOff x="3214" y="3352"/>
            <a:chExt cx="180" cy="74"/>
          </a:xfrm>
        </p:grpSpPr>
        <p:sp>
          <p:nvSpPr>
            <p:cNvPr id="44810" name="Freeform 1802"/>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1" name="Freeform 1803"/>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2" name="Freeform 1804"/>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3" name="Freeform 1805"/>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58" name="Group 1812"/>
          <p:cNvGrpSpPr>
            <a:grpSpLocks/>
          </p:cNvGrpSpPr>
          <p:nvPr/>
        </p:nvGrpSpPr>
        <p:grpSpPr bwMode="auto">
          <a:xfrm>
            <a:off x="5013325" y="5360988"/>
            <a:ext cx="487362" cy="122238"/>
            <a:chOff x="3158" y="3377"/>
            <a:chExt cx="307" cy="77"/>
          </a:xfrm>
        </p:grpSpPr>
        <p:sp>
          <p:nvSpPr>
            <p:cNvPr id="44815" name="Freeform 1807"/>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6" name="Freeform 1808"/>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7" name="Freeform 1809"/>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8" name="Freeform 1810"/>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19" name="Freeform 1811"/>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21" name="Freeform 1813"/>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2" name="Freeform 1814"/>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3" name="Freeform 1815"/>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4" name="Freeform 1816"/>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5" name="Freeform 1817"/>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564" name="Group 1822"/>
          <p:cNvGrpSpPr>
            <a:grpSpLocks/>
          </p:cNvGrpSpPr>
          <p:nvPr/>
        </p:nvGrpSpPr>
        <p:grpSpPr bwMode="auto">
          <a:xfrm>
            <a:off x="5162550" y="5281613"/>
            <a:ext cx="166687" cy="80963"/>
            <a:chOff x="3252" y="3327"/>
            <a:chExt cx="105" cy="51"/>
          </a:xfrm>
        </p:grpSpPr>
        <p:sp>
          <p:nvSpPr>
            <p:cNvPr id="44826" name="Freeform 1818"/>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7" name="Freeform 1819"/>
            <p:cNvSpPr>
              <a:spLocks/>
            </p:cNvSpPr>
            <p:nvPr/>
          </p:nvSpPr>
          <p:spPr bwMode="auto">
            <a:xfrm>
              <a:off x="3252" y="3363"/>
              <a:ext cx="104" cy="15"/>
            </a:xfrm>
            <a:custGeom>
              <a:avLst/>
              <a:gdLst/>
              <a:ahLst/>
              <a:cxnLst>
                <a:cxn ang="0">
                  <a:pos x="867" y="68"/>
                </a:cxn>
                <a:cxn ang="0">
                  <a:pos x="434" y="2"/>
                </a:cxn>
                <a:cxn ang="0">
                  <a:pos x="0" y="61"/>
                </a:cxn>
                <a:cxn ang="0">
                  <a:pos x="433" y="126"/>
                </a:cxn>
                <a:cxn ang="0">
                  <a:pos x="867" y="68"/>
                </a:cxn>
              </a:cxnLst>
              <a:rect l="0" t="0" r="r" b="b"/>
              <a:pathLst>
                <a:path w="867" h="128">
                  <a:moveTo>
                    <a:pt x="867" y="68"/>
                  </a:moveTo>
                  <a:cubicBezTo>
                    <a:pt x="867" y="33"/>
                    <a:pt x="673" y="4"/>
                    <a:pt x="434" y="2"/>
                  </a:cubicBezTo>
                  <a:cubicBezTo>
                    <a:pt x="195" y="0"/>
                    <a:pt x="1" y="26"/>
                    <a:pt x="0" y="61"/>
                  </a:cubicBezTo>
                  <a:cubicBezTo>
                    <a:pt x="0" y="95"/>
                    <a:pt x="194" y="125"/>
                    <a:pt x="433" y="126"/>
                  </a:cubicBezTo>
                  <a:cubicBezTo>
                    <a:pt x="672" y="128"/>
                    <a:pt x="867" y="102"/>
                    <a:pt x="867" y="68"/>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8" name="Freeform 1820"/>
            <p:cNvSpPr>
              <a:spLocks/>
            </p:cNvSpPr>
            <p:nvPr/>
          </p:nvSpPr>
          <p:spPr bwMode="auto">
            <a:xfrm>
              <a:off x="3252" y="3327"/>
              <a:ext cx="105" cy="51"/>
            </a:xfrm>
            <a:custGeom>
              <a:avLst/>
              <a:gdLst/>
              <a:ahLst/>
              <a:cxnLst>
                <a:cxn ang="0">
                  <a:pos x="433" y="426"/>
                </a:cxn>
                <a:cxn ang="0">
                  <a:pos x="867" y="368"/>
                </a:cxn>
                <a:cxn ang="0">
                  <a:pos x="869" y="67"/>
                </a:cxn>
                <a:cxn ang="0">
                  <a:pos x="437" y="1"/>
                </a:cxn>
                <a:cxn ang="0">
                  <a:pos x="3" y="60"/>
                </a:cxn>
                <a:cxn ang="0">
                  <a:pos x="0" y="361"/>
                </a:cxn>
                <a:cxn ang="0">
                  <a:pos x="433" y="426"/>
                </a:cxn>
              </a:cxnLst>
              <a:rect l="0" t="0" r="r" b="b"/>
              <a:pathLst>
                <a:path w="870" h="428">
                  <a:moveTo>
                    <a:pt x="433" y="426"/>
                  </a:moveTo>
                  <a:cubicBezTo>
                    <a:pt x="672" y="428"/>
                    <a:pt x="867" y="402"/>
                    <a:pt x="867" y="368"/>
                  </a:cubicBezTo>
                  <a:lnTo>
                    <a:pt x="869" y="67"/>
                  </a:lnTo>
                  <a:cubicBezTo>
                    <a:pt x="870" y="33"/>
                    <a:pt x="676" y="3"/>
                    <a:pt x="437" y="1"/>
                  </a:cubicBezTo>
                  <a:cubicBezTo>
                    <a:pt x="197" y="0"/>
                    <a:pt x="3" y="26"/>
                    <a:pt x="3" y="60"/>
                  </a:cubicBezTo>
                  <a:lnTo>
                    <a:pt x="0" y="361"/>
                  </a:lnTo>
                  <a:cubicBezTo>
                    <a:pt x="0" y="395"/>
                    <a:pt x="194" y="425"/>
                    <a:pt x="433" y="426"/>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29" name="Freeform 1821"/>
            <p:cNvSpPr>
              <a:spLocks/>
            </p:cNvSpPr>
            <p:nvPr/>
          </p:nvSpPr>
          <p:spPr bwMode="auto">
            <a:xfrm>
              <a:off x="3252" y="3363"/>
              <a:ext cx="104" cy="8"/>
            </a:xfrm>
            <a:custGeom>
              <a:avLst/>
              <a:gdLst/>
              <a:ahLst/>
              <a:cxnLst>
                <a:cxn ang="0">
                  <a:pos x="104" y="8"/>
                </a:cxn>
                <a:cxn ang="0">
                  <a:pos x="52" y="0"/>
                </a:cxn>
                <a:cxn ang="0">
                  <a:pos x="0" y="7"/>
                </a:cxn>
              </a:cxnLst>
              <a:rect l="0" t="0" r="r" b="b"/>
              <a:pathLst>
                <a:path w="104" h="8">
                  <a:moveTo>
                    <a:pt x="104" y="8"/>
                  </a:moveTo>
                  <a:cubicBezTo>
                    <a:pt x="104" y="4"/>
                    <a:pt x="81" y="0"/>
                    <a:pt x="52" y="0"/>
                  </a:cubicBezTo>
                  <a:cubicBezTo>
                    <a:pt x="24" y="0"/>
                    <a:pt x="0" y="3"/>
                    <a:pt x="0" y="7"/>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74" name="Group 1827"/>
          <p:cNvGrpSpPr>
            <a:grpSpLocks/>
          </p:cNvGrpSpPr>
          <p:nvPr/>
        </p:nvGrpSpPr>
        <p:grpSpPr bwMode="auto">
          <a:xfrm>
            <a:off x="5102225" y="5321301"/>
            <a:ext cx="285750" cy="117475"/>
            <a:chOff x="3214" y="3352"/>
            <a:chExt cx="180" cy="74"/>
          </a:xfrm>
        </p:grpSpPr>
        <p:sp>
          <p:nvSpPr>
            <p:cNvPr id="44831" name="Freeform 1823"/>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2" name="Freeform 1824"/>
            <p:cNvSpPr>
              <a:spLocks/>
            </p:cNvSpPr>
            <p:nvPr/>
          </p:nvSpPr>
          <p:spPr bwMode="auto">
            <a:xfrm>
              <a:off x="3214" y="3392"/>
              <a:ext cx="179" cy="34"/>
            </a:xfrm>
            <a:custGeom>
              <a:avLst/>
              <a:gdLst/>
              <a:ahLst/>
              <a:cxnLst>
                <a:cxn ang="0">
                  <a:pos x="1492" y="146"/>
                </a:cxn>
                <a:cxn ang="0">
                  <a:pos x="747" y="3"/>
                </a:cxn>
                <a:cxn ang="0">
                  <a:pos x="0" y="134"/>
                </a:cxn>
                <a:cxn ang="0">
                  <a:pos x="745" y="277"/>
                </a:cxn>
                <a:cxn ang="0">
                  <a:pos x="1492" y="146"/>
                </a:cxn>
              </a:cxnLst>
              <a:rect l="0" t="0" r="r" b="b"/>
              <a:pathLst>
                <a:path w="1493" h="280">
                  <a:moveTo>
                    <a:pt x="1492" y="146"/>
                  </a:moveTo>
                  <a:cubicBezTo>
                    <a:pt x="1493" y="71"/>
                    <a:pt x="1159" y="7"/>
                    <a:pt x="747" y="3"/>
                  </a:cubicBezTo>
                  <a:cubicBezTo>
                    <a:pt x="335" y="0"/>
                    <a:pt x="1" y="59"/>
                    <a:pt x="0" y="134"/>
                  </a:cubicBezTo>
                  <a:cubicBezTo>
                    <a:pt x="0" y="210"/>
                    <a:pt x="333" y="274"/>
                    <a:pt x="745" y="277"/>
                  </a:cubicBezTo>
                  <a:cubicBezTo>
                    <a:pt x="1157" y="280"/>
                    <a:pt x="1491" y="222"/>
                    <a:pt x="1492" y="1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3" name="Freeform 1825"/>
            <p:cNvSpPr>
              <a:spLocks/>
            </p:cNvSpPr>
            <p:nvPr/>
          </p:nvSpPr>
          <p:spPr bwMode="auto">
            <a:xfrm>
              <a:off x="3214" y="3352"/>
              <a:ext cx="180" cy="74"/>
            </a:xfrm>
            <a:custGeom>
              <a:avLst/>
              <a:gdLst/>
              <a:ahLst/>
              <a:cxnLst>
                <a:cxn ang="0">
                  <a:pos x="745" y="612"/>
                </a:cxn>
                <a:cxn ang="0">
                  <a:pos x="1492" y="481"/>
                </a:cxn>
                <a:cxn ang="0">
                  <a:pos x="1495" y="147"/>
                </a:cxn>
                <a:cxn ang="0">
                  <a:pos x="750" y="4"/>
                </a:cxn>
                <a:cxn ang="0">
                  <a:pos x="3" y="135"/>
                </a:cxn>
                <a:cxn ang="0">
                  <a:pos x="0" y="469"/>
                </a:cxn>
                <a:cxn ang="0">
                  <a:pos x="745" y="612"/>
                </a:cxn>
              </a:cxnLst>
              <a:rect l="0" t="0" r="r" b="b"/>
              <a:pathLst>
                <a:path w="1495" h="615">
                  <a:moveTo>
                    <a:pt x="745" y="612"/>
                  </a:moveTo>
                  <a:cubicBezTo>
                    <a:pt x="1157" y="615"/>
                    <a:pt x="1491" y="557"/>
                    <a:pt x="1492" y="481"/>
                  </a:cubicBezTo>
                  <a:lnTo>
                    <a:pt x="1495" y="147"/>
                  </a:lnTo>
                  <a:cubicBezTo>
                    <a:pt x="1495" y="71"/>
                    <a:pt x="1162" y="7"/>
                    <a:pt x="750" y="4"/>
                  </a:cubicBezTo>
                  <a:cubicBezTo>
                    <a:pt x="338" y="0"/>
                    <a:pt x="4" y="59"/>
                    <a:pt x="3" y="135"/>
                  </a:cubicBezTo>
                  <a:lnTo>
                    <a:pt x="0" y="469"/>
                  </a:lnTo>
                  <a:cubicBezTo>
                    <a:pt x="0" y="545"/>
                    <a:pt x="333" y="609"/>
                    <a:pt x="745" y="61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4" name="Freeform 1826"/>
            <p:cNvSpPr>
              <a:spLocks/>
            </p:cNvSpPr>
            <p:nvPr/>
          </p:nvSpPr>
          <p:spPr bwMode="auto">
            <a:xfrm>
              <a:off x="3214" y="3392"/>
              <a:ext cx="179" cy="17"/>
            </a:xfrm>
            <a:custGeom>
              <a:avLst/>
              <a:gdLst/>
              <a:ahLst/>
              <a:cxnLst>
                <a:cxn ang="0">
                  <a:pos x="179" y="17"/>
                </a:cxn>
                <a:cxn ang="0">
                  <a:pos x="90" y="0"/>
                </a:cxn>
                <a:cxn ang="0">
                  <a:pos x="0" y="16"/>
                </a:cxn>
              </a:cxnLst>
              <a:rect l="0" t="0" r="r" b="b"/>
              <a:pathLst>
                <a:path w="179" h="17">
                  <a:moveTo>
                    <a:pt x="179" y="17"/>
                  </a:moveTo>
                  <a:cubicBezTo>
                    <a:pt x="179" y="8"/>
                    <a:pt x="139" y="1"/>
                    <a:pt x="90" y="0"/>
                  </a:cubicBezTo>
                  <a:cubicBezTo>
                    <a:pt x="40" y="0"/>
                    <a:pt x="0" y="7"/>
                    <a:pt x="0" y="16"/>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26" name="Group 1833"/>
          <p:cNvGrpSpPr>
            <a:grpSpLocks/>
          </p:cNvGrpSpPr>
          <p:nvPr/>
        </p:nvGrpSpPr>
        <p:grpSpPr bwMode="auto">
          <a:xfrm>
            <a:off x="5013325" y="5360988"/>
            <a:ext cx="487362" cy="122238"/>
            <a:chOff x="3158" y="3377"/>
            <a:chExt cx="307" cy="77"/>
          </a:xfrm>
        </p:grpSpPr>
        <p:sp>
          <p:nvSpPr>
            <p:cNvPr id="44836" name="Freeform 1828"/>
            <p:cNvSpPr>
              <a:spLocks/>
            </p:cNvSpPr>
            <p:nvPr/>
          </p:nvSpPr>
          <p:spPr bwMode="auto">
            <a:xfrm>
              <a:off x="3174" y="3393"/>
              <a:ext cx="291" cy="61"/>
            </a:xfrm>
            <a:custGeom>
              <a:avLst/>
              <a:gdLst/>
              <a:ahLst/>
              <a:cxnLst>
                <a:cxn ang="0">
                  <a:pos x="1208" y="505"/>
                </a:cxn>
                <a:cxn ang="0">
                  <a:pos x="2417" y="390"/>
                </a:cxn>
                <a:cxn ang="0">
                  <a:pos x="2419" y="140"/>
                </a:cxn>
                <a:cxn ang="0">
                  <a:pos x="1212" y="5"/>
                </a:cxn>
                <a:cxn ang="0">
                  <a:pos x="3" y="121"/>
                </a:cxn>
                <a:cxn ang="0">
                  <a:pos x="1" y="371"/>
                </a:cxn>
                <a:cxn ang="0">
                  <a:pos x="1208" y="505"/>
                </a:cxn>
              </a:cxnLst>
              <a:rect l="0" t="0" r="r" b="b"/>
              <a:pathLst>
                <a:path w="2420" h="511">
                  <a:moveTo>
                    <a:pt x="1208" y="505"/>
                  </a:moveTo>
                  <a:cubicBezTo>
                    <a:pt x="1875" y="511"/>
                    <a:pt x="2417" y="459"/>
                    <a:pt x="2417" y="390"/>
                  </a:cubicBezTo>
                  <a:lnTo>
                    <a:pt x="2419" y="140"/>
                  </a:lnTo>
                  <a:cubicBezTo>
                    <a:pt x="2420" y="71"/>
                    <a:pt x="1879" y="11"/>
                    <a:pt x="1212" y="5"/>
                  </a:cubicBezTo>
                  <a:cubicBezTo>
                    <a:pt x="544" y="0"/>
                    <a:pt x="3" y="52"/>
                    <a:pt x="3" y="121"/>
                  </a:cubicBezTo>
                  <a:lnTo>
                    <a:pt x="1" y="371"/>
                  </a:lnTo>
                  <a:cubicBezTo>
                    <a:pt x="0" y="440"/>
                    <a:pt x="540" y="500"/>
                    <a:pt x="1208" y="505"/>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7" name="Freeform 1829"/>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8" name="Freeform 1830"/>
            <p:cNvSpPr>
              <a:spLocks/>
            </p:cNvSpPr>
            <p:nvPr/>
          </p:nvSpPr>
          <p:spPr bwMode="auto">
            <a:xfrm>
              <a:off x="3158" y="3407"/>
              <a:ext cx="290" cy="31"/>
            </a:xfrm>
            <a:custGeom>
              <a:avLst/>
              <a:gdLst/>
              <a:ahLst/>
              <a:cxnLst>
                <a:cxn ang="0">
                  <a:pos x="2417" y="140"/>
                </a:cxn>
                <a:cxn ang="0">
                  <a:pos x="1209" y="5"/>
                </a:cxn>
                <a:cxn ang="0">
                  <a:pos x="0" y="120"/>
                </a:cxn>
                <a:cxn ang="0">
                  <a:pos x="1207" y="255"/>
                </a:cxn>
                <a:cxn ang="0">
                  <a:pos x="2417" y="140"/>
                </a:cxn>
              </a:cxnLst>
              <a:rect l="0" t="0" r="r" b="b"/>
              <a:pathLst>
                <a:path w="2417" h="261">
                  <a:moveTo>
                    <a:pt x="2417" y="140"/>
                  </a:moveTo>
                  <a:cubicBezTo>
                    <a:pt x="2417" y="71"/>
                    <a:pt x="1877" y="11"/>
                    <a:pt x="1209" y="5"/>
                  </a:cubicBezTo>
                  <a:cubicBezTo>
                    <a:pt x="542" y="0"/>
                    <a:pt x="1" y="51"/>
                    <a:pt x="0" y="120"/>
                  </a:cubicBezTo>
                  <a:cubicBezTo>
                    <a:pt x="0" y="189"/>
                    <a:pt x="540" y="250"/>
                    <a:pt x="1207" y="255"/>
                  </a:cubicBezTo>
                  <a:cubicBezTo>
                    <a:pt x="1875" y="261"/>
                    <a:pt x="2416" y="209"/>
                    <a:pt x="2417" y="140"/>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39" name="Freeform 1831"/>
            <p:cNvSpPr>
              <a:spLocks/>
            </p:cNvSpPr>
            <p:nvPr/>
          </p:nvSpPr>
          <p:spPr bwMode="auto">
            <a:xfrm>
              <a:off x="3158" y="3377"/>
              <a:ext cx="290" cy="61"/>
            </a:xfrm>
            <a:custGeom>
              <a:avLst/>
              <a:gdLst/>
              <a:ahLst/>
              <a:cxnLst>
                <a:cxn ang="0">
                  <a:pos x="1207" y="505"/>
                </a:cxn>
                <a:cxn ang="0">
                  <a:pos x="2417" y="390"/>
                </a:cxn>
                <a:cxn ang="0">
                  <a:pos x="2419" y="140"/>
                </a:cxn>
                <a:cxn ang="0">
                  <a:pos x="1211" y="5"/>
                </a:cxn>
                <a:cxn ang="0">
                  <a:pos x="2" y="120"/>
                </a:cxn>
                <a:cxn ang="0">
                  <a:pos x="0" y="370"/>
                </a:cxn>
                <a:cxn ang="0">
                  <a:pos x="1207" y="505"/>
                </a:cxn>
              </a:cxnLst>
              <a:rect l="0" t="0" r="r" b="b"/>
              <a:pathLst>
                <a:path w="2419" h="511">
                  <a:moveTo>
                    <a:pt x="1207" y="505"/>
                  </a:moveTo>
                  <a:cubicBezTo>
                    <a:pt x="1875" y="511"/>
                    <a:pt x="2416" y="459"/>
                    <a:pt x="2417" y="390"/>
                  </a:cubicBezTo>
                  <a:lnTo>
                    <a:pt x="2419" y="140"/>
                  </a:lnTo>
                  <a:cubicBezTo>
                    <a:pt x="2419" y="71"/>
                    <a:pt x="1879" y="11"/>
                    <a:pt x="1211" y="5"/>
                  </a:cubicBezTo>
                  <a:cubicBezTo>
                    <a:pt x="544" y="0"/>
                    <a:pt x="3" y="51"/>
                    <a:pt x="2" y="120"/>
                  </a:cubicBezTo>
                  <a:lnTo>
                    <a:pt x="0" y="370"/>
                  </a:lnTo>
                  <a:cubicBezTo>
                    <a:pt x="0" y="439"/>
                    <a:pt x="540" y="500"/>
                    <a:pt x="1207" y="505"/>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0" name="Freeform 1832"/>
            <p:cNvSpPr>
              <a:spLocks/>
            </p:cNvSpPr>
            <p:nvPr/>
          </p:nvSpPr>
          <p:spPr bwMode="auto">
            <a:xfrm>
              <a:off x="3158" y="3407"/>
              <a:ext cx="290" cy="16"/>
            </a:xfrm>
            <a:custGeom>
              <a:avLst/>
              <a:gdLst/>
              <a:ahLst/>
              <a:cxnLst>
                <a:cxn ang="0">
                  <a:pos x="290" y="16"/>
                </a:cxn>
                <a:cxn ang="0">
                  <a:pos x="145" y="0"/>
                </a:cxn>
                <a:cxn ang="0">
                  <a:pos x="0" y="14"/>
                </a:cxn>
              </a:cxnLst>
              <a:rect l="0" t="0" r="r" b="b"/>
              <a:pathLst>
                <a:path w="290" h="16">
                  <a:moveTo>
                    <a:pt x="290" y="16"/>
                  </a:moveTo>
                  <a:cubicBezTo>
                    <a:pt x="290" y="8"/>
                    <a:pt x="225" y="1"/>
                    <a:pt x="145" y="0"/>
                  </a:cubicBezTo>
                  <a:cubicBezTo>
                    <a:pt x="65" y="0"/>
                    <a:pt x="0" y="6"/>
                    <a:pt x="0" y="14"/>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4842" name="Freeform 1834"/>
          <p:cNvSpPr>
            <a:spLocks/>
          </p:cNvSpPr>
          <p:nvPr/>
        </p:nvSpPr>
        <p:spPr bwMode="auto">
          <a:xfrm>
            <a:off x="5243513" y="5411788"/>
            <a:ext cx="9525" cy="4763"/>
          </a:xfrm>
          <a:custGeom>
            <a:avLst/>
            <a:gdLst/>
            <a:ahLst/>
            <a:cxnLst>
              <a:cxn ang="0">
                <a:pos x="25" y="25"/>
              </a:cxn>
              <a:cxn ang="0">
                <a:pos x="50" y="13"/>
              </a:cxn>
              <a:cxn ang="0">
                <a:pos x="26" y="0"/>
              </a:cxn>
              <a:cxn ang="0">
                <a:pos x="0" y="12"/>
              </a:cxn>
              <a:cxn ang="0">
                <a:pos x="25" y="25"/>
              </a:cxn>
            </a:cxnLst>
            <a:rect l="0" t="0" r="r" b="b"/>
            <a:pathLst>
              <a:path w="51" h="25">
                <a:moveTo>
                  <a:pt x="25" y="25"/>
                </a:moveTo>
                <a:cubicBezTo>
                  <a:pt x="39" y="25"/>
                  <a:pt x="50" y="19"/>
                  <a:pt x="50" y="13"/>
                </a:cubicBezTo>
                <a:cubicBezTo>
                  <a:pt x="51" y="6"/>
                  <a:pt x="39" y="0"/>
                  <a:pt x="26" y="0"/>
                </a:cubicBezTo>
                <a:cubicBezTo>
                  <a:pt x="12" y="0"/>
                  <a:pt x="1" y="5"/>
                  <a:pt x="0" y="12"/>
                </a:cubicBezTo>
                <a:cubicBezTo>
                  <a:pt x="0" y="19"/>
                  <a:pt x="12" y="25"/>
                  <a:pt x="25" y="25"/>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3" name="Freeform 1835"/>
          <p:cNvSpPr>
            <a:spLocks/>
          </p:cNvSpPr>
          <p:nvPr/>
        </p:nvSpPr>
        <p:spPr bwMode="auto">
          <a:xfrm>
            <a:off x="5416550" y="5430838"/>
            <a:ext cx="14287" cy="7938"/>
          </a:xfrm>
          <a:custGeom>
            <a:avLst/>
            <a:gdLst/>
            <a:ahLst/>
            <a:cxnLst>
              <a:cxn ang="0">
                <a:pos x="37" y="41"/>
              </a:cxn>
              <a:cxn ang="0">
                <a:pos x="75" y="21"/>
              </a:cxn>
              <a:cxn ang="0">
                <a:pos x="37" y="0"/>
              </a:cxn>
              <a:cxn ang="0">
                <a:pos x="0" y="20"/>
              </a:cxn>
              <a:cxn ang="0">
                <a:pos x="37" y="41"/>
              </a:cxn>
            </a:cxnLst>
            <a:rect l="0" t="0" r="r" b="b"/>
            <a:pathLst>
              <a:path w="75" h="42">
                <a:moveTo>
                  <a:pt x="37" y="41"/>
                </a:moveTo>
                <a:cubicBezTo>
                  <a:pt x="58" y="42"/>
                  <a:pt x="75" y="32"/>
                  <a:pt x="75" y="21"/>
                </a:cubicBezTo>
                <a:cubicBezTo>
                  <a:pt x="75" y="9"/>
                  <a:pt x="58" y="0"/>
                  <a:pt x="37" y="0"/>
                </a:cubicBezTo>
                <a:cubicBezTo>
                  <a:pt x="17" y="0"/>
                  <a:pt x="0" y="9"/>
                  <a:pt x="0" y="20"/>
                </a:cubicBezTo>
                <a:cubicBezTo>
                  <a:pt x="0" y="32"/>
                  <a:pt x="16" y="41"/>
                  <a:pt x="37"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4" name="Freeform 1836"/>
          <p:cNvSpPr>
            <a:spLocks/>
          </p:cNvSpPr>
          <p:nvPr/>
        </p:nvSpPr>
        <p:spPr bwMode="auto">
          <a:xfrm>
            <a:off x="5053013" y="5424488"/>
            <a:ext cx="14287" cy="7938"/>
          </a:xfrm>
          <a:custGeom>
            <a:avLst/>
            <a:gdLst/>
            <a:ahLst/>
            <a:cxnLst>
              <a:cxn ang="0">
                <a:pos x="38" y="42"/>
              </a:cxn>
              <a:cxn ang="0">
                <a:pos x="75" y="22"/>
              </a:cxn>
              <a:cxn ang="0">
                <a:pos x="38" y="0"/>
              </a:cxn>
              <a:cxn ang="0">
                <a:pos x="0" y="21"/>
              </a:cxn>
              <a:cxn ang="0">
                <a:pos x="38" y="42"/>
              </a:cxn>
            </a:cxnLst>
            <a:rect l="0" t="0" r="r" b="b"/>
            <a:pathLst>
              <a:path w="76" h="42">
                <a:moveTo>
                  <a:pt x="38" y="42"/>
                </a:moveTo>
                <a:cubicBezTo>
                  <a:pt x="59" y="42"/>
                  <a:pt x="75" y="33"/>
                  <a:pt x="75" y="22"/>
                </a:cubicBezTo>
                <a:cubicBezTo>
                  <a:pt x="76" y="10"/>
                  <a:pt x="59" y="1"/>
                  <a:pt x="38" y="0"/>
                </a:cubicBezTo>
                <a:cubicBezTo>
                  <a:pt x="17" y="0"/>
                  <a:pt x="1" y="9"/>
                  <a:pt x="0" y="21"/>
                </a:cubicBezTo>
                <a:cubicBezTo>
                  <a:pt x="0" y="33"/>
                  <a:pt x="17" y="42"/>
                  <a:pt x="38" y="42"/>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5" name="Freeform 1837"/>
          <p:cNvSpPr>
            <a:spLocks/>
          </p:cNvSpPr>
          <p:nvPr/>
        </p:nvSpPr>
        <p:spPr bwMode="auto">
          <a:xfrm>
            <a:off x="5145088" y="5411788"/>
            <a:ext cx="12700" cy="7938"/>
          </a:xfrm>
          <a:custGeom>
            <a:avLst/>
            <a:gdLst/>
            <a:ahLst/>
            <a:cxnLst>
              <a:cxn ang="0">
                <a:pos x="33" y="41"/>
              </a:cxn>
              <a:cxn ang="0">
                <a:pos x="66" y="21"/>
              </a:cxn>
              <a:cxn ang="0">
                <a:pos x="33" y="0"/>
              </a:cxn>
              <a:cxn ang="0">
                <a:pos x="0" y="20"/>
              </a:cxn>
              <a:cxn ang="0">
                <a:pos x="33" y="41"/>
              </a:cxn>
            </a:cxnLst>
            <a:rect l="0" t="0" r="r" b="b"/>
            <a:pathLst>
              <a:path w="67" h="42">
                <a:moveTo>
                  <a:pt x="33" y="41"/>
                </a:moveTo>
                <a:cubicBezTo>
                  <a:pt x="51" y="42"/>
                  <a:pt x="66" y="32"/>
                  <a:pt x="66" y="21"/>
                </a:cubicBezTo>
                <a:cubicBezTo>
                  <a:pt x="67" y="9"/>
                  <a:pt x="52" y="0"/>
                  <a:pt x="33" y="0"/>
                </a:cubicBezTo>
                <a:cubicBezTo>
                  <a:pt x="15" y="0"/>
                  <a:pt x="0" y="9"/>
                  <a:pt x="0" y="20"/>
                </a:cubicBezTo>
                <a:cubicBezTo>
                  <a:pt x="0" y="32"/>
                  <a:pt x="15" y="41"/>
                  <a:pt x="33" y="4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6" name="Freeform 1838"/>
          <p:cNvSpPr>
            <a:spLocks/>
          </p:cNvSpPr>
          <p:nvPr/>
        </p:nvSpPr>
        <p:spPr bwMode="auto">
          <a:xfrm>
            <a:off x="5334000" y="5416551"/>
            <a:ext cx="11112" cy="6350"/>
          </a:xfrm>
          <a:custGeom>
            <a:avLst/>
            <a:gdLst/>
            <a:ahLst/>
            <a:cxnLst>
              <a:cxn ang="0">
                <a:pos x="30" y="33"/>
              </a:cxn>
              <a:cxn ang="0">
                <a:pos x="59" y="17"/>
              </a:cxn>
              <a:cxn ang="0">
                <a:pos x="30" y="0"/>
              </a:cxn>
              <a:cxn ang="0">
                <a:pos x="0" y="16"/>
              </a:cxn>
              <a:cxn ang="0">
                <a:pos x="30" y="33"/>
              </a:cxn>
            </a:cxnLst>
            <a:rect l="0" t="0" r="r" b="b"/>
            <a:pathLst>
              <a:path w="59" h="33">
                <a:moveTo>
                  <a:pt x="30" y="33"/>
                </a:moveTo>
                <a:cubicBezTo>
                  <a:pt x="46" y="33"/>
                  <a:pt x="59" y="26"/>
                  <a:pt x="59" y="17"/>
                </a:cubicBezTo>
                <a:cubicBezTo>
                  <a:pt x="59" y="7"/>
                  <a:pt x="46" y="0"/>
                  <a:pt x="30" y="0"/>
                </a:cubicBezTo>
                <a:cubicBezTo>
                  <a:pt x="14" y="0"/>
                  <a:pt x="1" y="7"/>
                  <a:pt x="0" y="16"/>
                </a:cubicBezTo>
                <a:cubicBezTo>
                  <a:pt x="0" y="25"/>
                  <a:pt x="13" y="33"/>
                  <a:pt x="30" y="33"/>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532" name="Group 1843"/>
          <p:cNvGrpSpPr>
            <a:grpSpLocks/>
          </p:cNvGrpSpPr>
          <p:nvPr/>
        </p:nvGrpSpPr>
        <p:grpSpPr bwMode="auto">
          <a:xfrm>
            <a:off x="5778500" y="4840288"/>
            <a:ext cx="287337" cy="115888"/>
            <a:chOff x="3640" y="3049"/>
            <a:chExt cx="181" cy="73"/>
          </a:xfrm>
        </p:grpSpPr>
        <p:sp>
          <p:nvSpPr>
            <p:cNvPr id="44847" name="Freeform 1839"/>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8" name="Freeform 1840"/>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49" name="Freeform 1841"/>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0" name="Freeform 1842"/>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38" name="Group 1849"/>
          <p:cNvGrpSpPr>
            <a:grpSpLocks/>
          </p:cNvGrpSpPr>
          <p:nvPr/>
        </p:nvGrpSpPr>
        <p:grpSpPr bwMode="auto">
          <a:xfrm>
            <a:off x="5754688" y="4903788"/>
            <a:ext cx="342900" cy="93663"/>
            <a:chOff x="3625" y="3089"/>
            <a:chExt cx="216" cy="59"/>
          </a:xfrm>
        </p:grpSpPr>
        <p:sp>
          <p:nvSpPr>
            <p:cNvPr id="44852" name="Freeform 1844"/>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3" name="Freeform 1845"/>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4" name="Freeform 1846"/>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5" name="Freeform 1847"/>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6" name="Freeform 1848"/>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44" name="Group 1852"/>
          <p:cNvGrpSpPr>
            <a:grpSpLocks/>
          </p:cNvGrpSpPr>
          <p:nvPr/>
        </p:nvGrpSpPr>
        <p:grpSpPr bwMode="auto">
          <a:xfrm>
            <a:off x="5775325" y="4951413"/>
            <a:ext cx="288925" cy="28575"/>
            <a:chOff x="3638" y="3119"/>
            <a:chExt cx="182" cy="18"/>
          </a:xfrm>
        </p:grpSpPr>
        <p:sp>
          <p:nvSpPr>
            <p:cNvPr id="44858" name="Freeform 1850"/>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59" name="Freeform 1851"/>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55" name="Group 1855"/>
          <p:cNvGrpSpPr>
            <a:grpSpLocks/>
          </p:cNvGrpSpPr>
          <p:nvPr/>
        </p:nvGrpSpPr>
        <p:grpSpPr bwMode="auto">
          <a:xfrm>
            <a:off x="5783263" y="4953001"/>
            <a:ext cx="271462" cy="26988"/>
            <a:chOff x="3643" y="3120"/>
            <a:chExt cx="171" cy="17"/>
          </a:xfrm>
        </p:grpSpPr>
        <p:sp>
          <p:nvSpPr>
            <p:cNvPr id="44861" name="Freeform 1853"/>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2" name="Freeform 1854"/>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61" name="Group 1860"/>
          <p:cNvGrpSpPr>
            <a:grpSpLocks/>
          </p:cNvGrpSpPr>
          <p:nvPr/>
        </p:nvGrpSpPr>
        <p:grpSpPr bwMode="auto">
          <a:xfrm>
            <a:off x="5880100" y="4999038"/>
            <a:ext cx="287337" cy="115888"/>
            <a:chOff x="3704" y="3149"/>
            <a:chExt cx="181" cy="73"/>
          </a:xfrm>
        </p:grpSpPr>
        <p:sp>
          <p:nvSpPr>
            <p:cNvPr id="44864" name="Freeform 1856"/>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5" name="Freeform 1857"/>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6" name="Freeform 1858"/>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67" name="Freeform 1859"/>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68" name="Group 1866"/>
          <p:cNvGrpSpPr>
            <a:grpSpLocks/>
          </p:cNvGrpSpPr>
          <p:nvPr/>
        </p:nvGrpSpPr>
        <p:grpSpPr bwMode="auto">
          <a:xfrm>
            <a:off x="5857875" y="5062538"/>
            <a:ext cx="342900" cy="93663"/>
            <a:chOff x="3690" y="3189"/>
            <a:chExt cx="216" cy="59"/>
          </a:xfrm>
        </p:grpSpPr>
        <p:sp>
          <p:nvSpPr>
            <p:cNvPr id="44869" name="Freeform 1861"/>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0" name="Freeform 1862"/>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1" name="Freeform 1863"/>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2" name="Freeform 1864"/>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3" name="Freeform 1865"/>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74" name="Group 1869"/>
          <p:cNvGrpSpPr>
            <a:grpSpLocks/>
          </p:cNvGrpSpPr>
          <p:nvPr/>
        </p:nvGrpSpPr>
        <p:grpSpPr bwMode="auto">
          <a:xfrm>
            <a:off x="5878513" y="5110163"/>
            <a:ext cx="288925" cy="28575"/>
            <a:chOff x="3703" y="3219"/>
            <a:chExt cx="182" cy="18"/>
          </a:xfrm>
        </p:grpSpPr>
        <p:sp>
          <p:nvSpPr>
            <p:cNvPr id="44875" name="Freeform 1867"/>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6" name="Freeform 1868"/>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80" name="Group 1872"/>
          <p:cNvGrpSpPr>
            <a:grpSpLocks/>
          </p:cNvGrpSpPr>
          <p:nvPr/>
        </p:nvGrpSpPr>
        <p:grpSpPr bwMode="auto">
          <a:xfrm>
            <a:off x="5886450" y="5111751"/>
            <a:ext cx="271462" cy="26988"/>
            <a:chOff x="3708" y="3220"/>
            <a:chExt cx="171" cy="17"/>
          </a:xfrm>
        </p:grpSpPr>
        <p:sp>
          <p:nvSpPr>
            <p:cNvPr id="44878" name="Freeform 1870"/>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79" name="Freeform 1871"/>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79" name="Group 1877"/>
          <p:cNvGrpSpPr>
            <a:grpSpLocks/>
          </p:cNvGrpSpPr>
          <p:nvPr/>
        </p:nvGrpSpPr>
        <p:grpSpPr bwMode="auto">
          <a:xfrm>
            <a:off x="5753100" y="5157788"/>
            <a:ext cx="287337" cy="115888"/>
            <a:chOff x="3624" y="3249"/>
            <a:chExt cx="181" cy="73"/>
          </a:xfrm>
        </p:grpSpPr>
        <p:sp>
          <p:nvSpPr>
            <p:cNvPr id="44881" name="Freeform 1873"/>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2" name="Freeform 1874"/>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3" name="Freeform 1875"/>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4" name="Freeform 1876"/>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85" name="Group 1883"/>
          <p:cNvGrpSpPr>
            <a:grpSpLocks/>
          </p:cNvGrpSpPr>
          <p:nvPr/>
        </p:nvGrpSpPr>
        <p:grpSpPr bwMode="auto">
          <a:xfrm>
            <a:off x="5730875" y="5221288"/>
            <a:ext cx="342900" cy="93663"/>
            <a:chOff x="3610" y="3289"/>
            <a:chExt cx="216" cy="59"/>
          </a:xfrm>
        </p:grpSpPr>
        <p:sp>
          <p:nvSpPr>
            <p:cNvPr id="44886" name="Freeform 1878"/>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7" name="Freeform 1879"/>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8" name="Freeform 1880"/>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89" name="Freeform 1881"/>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0" name="Freeform 1882"/>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595" name="Group 1886"/>
          <p:cNvGrpSpPr>
            <a:grpSpLocks/>
          </p:cNvGrpSpPr>
          <p:nvPr/>
        </p:nvGrpSpPr>
        <p:grpSpPr bwMode="auto">
          <a:xfrm>
            <a:off x="5751513" y="5268913"/>
            <a:ext cx="288925" cy="28575"/>
            <a:chOff x="3623" y="3319"/>
            <a:chExt cx="182" cy="18"/>
          </a:xfrm>
        </p:grpSpPr>
        <p:sp>
          <p:nvSpPr>
            <p:cNvPr id="44892" name="Freeform 1884"/>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3" name="Freeform 1885"/>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00" name="Group 1889"/>
          <p:cNvGrpSpPr>
            <a:grpSpLocks/>
          </p:cNvGrpSpPr>
          <p:nvPr/>
        </p:nvGrpSpPr>
        <p:grpSpPr bwMode="auto">
          <a:xfrm>
            <a:off x="5759450" y="5270501"/>
            <a:ext cx="271462" cy="26988"/>
            <a:chOff x="3628" y="3320"/>
            <a:chExt cx="171" cy="17"/>
          </a:xfrm>
        </p:grpSpPr>
        <p:sp>
          <p:nvSpPr>
            <p:cNvPr id="44895" name="Freeform 1887"/>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6" name="Freeform 1888"/>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06" name="Group 1894"/>
          <p:cNvGrpSpPr>
            <a:grpSpLocks/>
          </p:cNvGrpSpPr>
          <p:nvPr/>
        </p:nvGrpSpPr>
        <p:grpSpPr bwMode="auto">
          <a:xfrm>
            <a:off x="5854700" y="5316538"/>
            <a:ext cx="287337" cy="115888"/>
            <a:chOff x="3688" y="3349"/>
            <a:chExt cx="181" cy="73"/>
          </a:xfrm>
        </p:grpSpPr>
        <p:sp>
          <p:nvSpPr>
            <p:cNvPr id="44898" name="Freeform 1890"/>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899" name="Freeform 1891"/>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0" name="Freeform 1892"/>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1" name="Freeform 1893"/>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86" name="Group 1900"/>
          <p:cNvGrpSpPr>
            <a:grpSpLocks/>
          </p:cNvGrpSpPr>
          <p:nvPr/>
        </p:nvGrpSpPr>
        <p:grpSpPr bwMode="auto">
          <a:xfrm>
            <a:off x="5832475" y="5380038"/>
            <a:ext cx="342900" cy="93663"/>
            <a:chOff x="3674" y="3389"/>
            <a:chExt cx="216" cy="59"/>
          </a:xfrm>
        </p:grpSpPr>
        <p:sp>
          <p:nvSpPr>
            <p:cNvPr id="44903" name="Freeform 1895"/>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4" name="Freeform 1896"/>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5" name="Freeform 1897"/>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6" name="Freeform 1898"/>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07" name="Freeform 1899"/>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597" name="Group 1903"/>
          <p:cNvGrpSpPr>
            <a:grpSpLocks/>
          </p:cNvGrpSpPr>
          <p:nvPr/>
        </p:nvGrpSpPr>
        <p:grpSpPr bwMode="auto">
          <a:xfrm>
            <a:off x="5853113" y="5427663"/>
            <a:ext cx="288925" cy="28575"/>
            <a:chOff x="3687" y="3419"/>
            <a:chExt cx="182" cy="18"/>
          </a:xfrm>
        </p:grpSpPr>
        <p:sp>
          <p:nvSpPr>
            <p:cNvPr id="44909" name="Freeform 1901"/>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0" name="Freeform 1902"/>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08" name="Group 1906"/>
          <p:cNvGrpSpPr>
            <a:grpSpLocks/>
          </p:cNvGrpSpPr>
          <p:nvPr/>
        </p:nvGrpSpPr>
        <p:grpSpPr bwMode="auto">
          <a:xfrm>
            <a:off x="5861050" y="5429251"/>
            <a:ext cx="271462" cy="26988"/>
            <a:chOff x="3692" y="3420"/>
            <a:chExt cx="171" cy="17"/>
          </a:xfrm>
        </p:grpSpPr>
        <p:sp>
          <p:nvSpPr>
            <p:cNvPr id="44912" name="Freeform 1904"/>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3" name="Freeform 1905"/>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14" name="Group 1911"/>
          <p:cNvGrpSpPr>
            <a:grpSpLocks/>
          </p:cNvGrpSpPr>
          <p:nvPr/>
        </p:nvGrpSpPr>
        <p:grpSpPr bwMode="auto">
          <a:xfrm>
            <a:off x="6165850" y="4846638"/>
            <a:ext cx="287337" cy="115888"/>
            <a:chOff x="3884" y="3053"/>
            <a:chExt cx="181" cy="73"/>
          </a:xfrm>
        </p:grpSpPr>
        <p:sp>
          <p:nvSpPr>
            <p:cNvPr id="44915" name="Freeform 1907"/>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6" name="Freeform 1908"/>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7" name="Freeform 1909"/>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18" name="Freeform 1910"/>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12" name="Group 1917"/>
          <p:cNvGrpSpPr>
            <a:grpSpLocks/>
          </p:cNvGrpSpPr>
          <p:nvPr/>
        </p:nvGrpSpPr>
        <p:grpSpPr bwMode="auto">
          <a:xfrm>
            <a:off x="6143625" y="4910138"/>
            <a:ext cx="344487" cy="93663"/>
            <a:chOff x="3870" y="3093"/>
            <a:chExt cx="217" cy="59"/>
          </a:xfrm>
        </p:grpSpPr>
        <p:sp>
          <p:nvSpPr>
            <p:cNvPr id="44920" name="Freeform 1912"/>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1" name="Freeform 1913"/>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2" name="Freeform 1914"/>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3" name="Freeform 1915"/>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4" name="Freeform 1916"/>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17" name="Group 1920"/>
          <p:cNvGrpSpPr>
            <a:grpSpLocks/>
          </p:cNvGrpSpPr>
          <p:nvPr/>
        </p:nvGrpSpPr>
        <p:grpSpPr bwMode="auto">
          <a:xfrm>
            <a:off x="6164263" y="4957763"/>
            <a:ext cx="288925" cy="28575"/>
            <a:chOff x="3883" y="3123"/>
            <a:chExt cx="182" cy="18"/>
          </a:xfrm>
        </p:grpSpPr>
        <p:sp>
          <p:nvSpPr>
            <p:cNvPr id="44926" name="Freeform 1918"/>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27" name="Freeform 1919"/>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22" name="Group 1923"/>
          <p:cNvGrpSpPr>
            <a:grpSpLocks/>
          </p:cNvGrpSpPr>
          <p:nvPr/>
        </p:nvGrpSpPr>
        <p:grpSpPr bwMode="auto">
          <a:xfrm>
            <a:off x="6172200" y="4959351"/>
            <a:ext cx="271462" cy="26988"/>
            <a:chOff x="3888" y="3124"/>
            <a:chExt cx="171" cy="17"/>
          </a:xfrm>
        </p:grpSpPr>
        <p:sp>
          <p:nvSpPr>
            <p:cNvPr id="44929" name="Freeform 1921"/>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0" name="Freeform 1922"/>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28" name="Group 1928"/>
          <p:cNvGrpSpPr>
            <a:grpSpLocks/>
          </p:cNvGrpSpPr>
          <p:nvPr/>
        </p:nvGrpSpPr>
        <p:grpSpPr bwMode="auto">
          <a:xfrm>
            <a:off x="6267450" y="5005388"/>
            <a:ext cx="287337" cy="115888"/>
            <a:chOff x="3948" y="3153"/>
            <a:chExt cx="181" cy="73"/>
          </a:xfrm>
        </p:grpSpPr>
        <p:sp>
          <p:nvSpPr>
            <p:cNvPr id="44932" name="Freeform 1924"/>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3" name="Freeform 1925"/>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4" name="Freeform 1926"/>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5" name="Freeform 1927"/>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34" name="Group 1934"/>
          <p:cNvGrpSpPr>
            <a:grpSpLocks/>
          </p:cNvGrpSpPr>
          <p:nvPr/>
        </p:nvGrpSpPr>
        <p:grpSpPr bwMode="auto">
          <a:xfrm>
            <a:off x="6245225" y="5068888"/>
            <a:ext cx="342900" cy="93663"/>
            <a:chOff x="3934" y="3193"/>
            <a:chExt cx="216" cy="59"/>
          </a:xfrm>
        </p:grpSpPr>
        <p:sp>
          <p:nvSpPr>
            <p:cNvPr id="44937" name="Freeform 1929"/>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8" name="Freeform 1930"/>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39" name="Freeform 1931"/>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0" name="Freeform 1932"/>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1" name="Freeform 1933"/>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39" name="Group 1937"/>
          <p:cNvGrpSpPr>
            <a:grpSpLocks/>
          </p:cNvGrpSpPr>
          <p:nvPr/>
        </p:nvGrpSpPr>
        <p:grpSpPr bwMode="auto">
          <a:xfrm>
            <a:off x="6265863" y="5116513"/>
            <a:ext cx="288925" cy="28575"/>
            <a:chOff x="3947" y="3223"/>
            <a:chExt cx="182" cy="18"/>
          </a:xfrm>
        </p:grpSpPr>
        <p:sp>
          <p:nvSpPr>
            <p:cNvPr id="44943" name="Freeform 1935"/>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4" name="Freeform 1936"/>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20" name="Group 1940"/>
          <p:cNvGrpSpPr>
            <a:grpSpLocks/>
          </p:cNvGrpSpPr>
          <p:nvPr/>
        </p:nvGrpSpPr>
        <p:grpSpPr bwMode="auto">
          <a:xfrm>
            <a:off x="6273800" y="5118101"/>
            <a:ext cx="271462" cy="26988"/>
            <a:chOff x="3952" y="3224"/>
            <a:chExt cx="171" cy="17"/>
          </a:xfrm>
        </p:grpSpPr>
        <p:sp>
          <p:nvSpPr>
            <p:cNvPr id="44946" name="Freeform 1938"/>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47" name="Freeform 1939"/>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26" name="Group 1945"/>
          <p:cNvGrpSpPr>
            <a:grpSpLocks/>
          </p:cNvGrpSpPr>
          <p:nvPr/>
        </p:nvGrpSpPr>
        <p:grpSpPr bwMode="auto">
          <a:xfrm>
            <a:off x="6191250" y="5157788"/>
            <a:ext cx="287337" cy="115888"/>
            <a:chOff x="3900" y="3249"/>
            <a:chExt cx="181" cy="73"/>
          </a:xfrm>
        </p:grpSpPr>
        <p:sp>
          <p:nvSpPr>
            <p:cNvPr id="44949" name="Freeform 1941"/>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0" name="Freeform 1942"/>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1" name="Freeform 1943"/>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2" name="Freeform 1944"/>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37" name="Group 1951"/>
          <p:cNvGrpSpPr>
            <a:grpSpLocks/>
          </p:cNvGrpSpPr>
          <p:nvPr/>
        </p:nvGrpSpPr>
        <p:grpSpPr bwMode="auto">
          <a:xfrm>
            <a:off x="6169025" y="5221288"/>
            <a:ext cx="342900" cy="93663"/>
            <a:chOff x="3886" y="3289"/>
            <a:chExt cx="216" cy="59"/>
          </a:xfrm>
        </p:grpSpPr>
        <p:sp>
          <p:nvSpPr>
            <p:cNvPr id="44954" name="Freeform 1946"/>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5" name="Freeform 1947"/>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6" name="Freeform 1948"/>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7" name="Freeform 1949"/>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58" name="Freeform 1950"/>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44" name="Group 1954"/>
          <p:cNvGrpSpPr>
            <a:grpSpLocks/>
          </p:cNvGrpSpPr>
          <p:nvPr/>
        </p:nvGrpSpPr>
        <p:grpSpPr bwMode="auto">
          <a:xfrm>
            <a:off x="6189663" y="5268913"/>
            <a:ext cx="288925" cy="28575"/>
            <a:chOff x="3899" y="3319"/>
            <a:chExt cx="182" cy="18"/>
          </a:xfrm>
        </p:grpSpPr>
        <p:sp>
          <p:nvSpPr>
            <p:cNvPr id="44960" name="Freeform 1952"/>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1" name="Freeform 1953"/>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50" name="Group 1957"/>
          <p:cNvGrpSpPr>
            <a:grpSpLocks/>
          </p:cNvGrpSpPr>
          <p:nvPr/>
        </p:nvGrpSpPr>
        <p:grpSpPr bwMode="auto">
          <a:xfrm>
            <a:off x="6197600" y="5270501"/>
            <a:ext cx="271462" cy="26988"/>
            <a:chOff x="3904" y="3320"/>
            <a:chExt cx="171" cy="17"/>
          </a:xfrm>
        </p:grpSpPr>
        <p:sp>
          <p:nvSpPr>
            <p:cNvPr id="44963" name="Freeform 1955"/>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4" name="Freeform 1956"/>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56" name="Group 1962"/>
          <p:cNvGrpSpPr>
            <a:grpSpLocks/>
          </p:cNvGrpSpPr>
          <p:nvPr/>
        </p:nvGrpSpPr>
        <p:grpSpPr bwMode="auto">
          <a:xfrm>
            <a:off x="6292850" y="5316538"/>
            <a:ext cx="287337" cy="115888"/>
            <a:chOff x="3964" y="3349"/>
            <a:chExt cx="181" cy="73"/>
          </a:xfrm>
        </p:grpSpPr>
        <p:sp>
          <p:nvSpPr>
            <p:cNvPr id="44966" name="Freeform 1958"/>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7" name="Freeform 1959"/>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8" name="Freeform 1960"/>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69" name="Freeform 1961"/>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61" name="Group 1968"/>
          <p:cNvGrpSpPr>
            <a:grpSpLocks/>
          </p:cNvGrpSpPr>
          <p:nvPr/>
        </p:nvGrpSpPr>
        <p:grpSpPr bwMode="auto">
          <a:xfrm>
            <a:off x="6270625" y="5380038"/>
            <a:ext cx="344487" cy="93663"/>
            <a:chOff x="3950" y="3389"/>
            <a:chExt cx="217" cy="59"/>
          </a:xfrm>
        </p:grpSpPr>
        <p:sp>
          <p:nvSpPr>
            <p:cNvPr id="44971" name="Freeform 1963"/>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2" name="Freeform 1964"/>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3" name="Freeform 1965"/>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4" name="Freeform 1966"/>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5" name="Freeform 1967"/>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66" name="Group 1971"/>
          <p:cNvGrpSpPr>
            <a:grpSpLocks/>
          </p:cNvGrpSpPr>
          <p:nvPr/>
        </p:nvGrpSpPr>
        <p:grpSpPr bwMode="auto">
          <a:xfrm>
            <a:off x="6291263" y="5427663"/>
            <a:ext cx="288925" cy="28575"/>
            <a:chOff x="3963" y="3419"/>
            <a:chExt cx="182" cy="18"/>
          </a:xfrm>
        </p:grpSpPr>
        <p:sp>
          <p:nvSpPr>
            <p:cNvPr id="44977" name="Freeform 1969"/>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78" name="Freeform 1970"/>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49" name="Group 1974"/>
          <p:cNvGrpSpPr>
            <a:grpSpLocks/>
          </p:cNvGrpSpPr>
          <p:nvPr/>
        </p:nvGrpSpPr>
        <p:grpSpPr bwMode="auto">
          <a:xfrm>
            <a:off x="6299200" y="5429251"/>
            <a:ext cx="271462" cy="26988"/>
            <a:chOff x="3968" y="3420"/>
            <a:chExt cx="171" cy="17"/>
          </a:xfrm>
        </p:grpSpPr>
        <p:sp>
          <p:nvSpPr>
            <p:cNvPr id="44980" name="Freeform 1972"/>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1" name="Freeform 1973"/>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55" name="Group 1979"/>
          <p:cNvGrpSpPr>
            <a:grpSpLocks/>
          </p:cNvGrpSpPr>
          <p:nvPr/>
        </p:nvGrpSpPr>
        <p:grpSpPr bwMode="auto">
          <a:xfrm>
            <a:off x="5778500" y="4840288"/>
            <a:ext cx="287337" cy="115888"/>
            <a:chOff x="3640" y="3049"/>
            <a:chExt cx="181" cy="73"/>
          </a:xfrm>
        </p:grpSpPr>
        <p:sp>
          <p:nvSpPr>
            <p:cNvPr id="44983" name="Freeform 1975"/>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4" name="Freeform 1976"/>
            <p:cNvSpPr>
              <a:spLocks/>
            </p:cNvSpPr>
            <p:nvPr/>
          </p:nvSpPr>
          <p:spPr bwMode="auto">
            <a:xfrm>
              <a:off x="3640" y="30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5" name="Freeform 1977"/>
            <p:cNvSpPr>
              <a:spLocks/>
            </p:cNvSpPr>
            <p:nvPr/>
          </p:nvSpPr>
          <p:spPr bwMode="auto">
            <a:xfrm>
              <a:off x="3640" y="30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6" name="Freeform 1978"/>
            <p:cNvSpPr>
              <a:spLocks/>
            </p:cNvSpPr>
            <p:nvPr/>
          </p:nvSpPr>
          <p:spPr bwMode="auto">
            <a:xfrm>
              <a:off x="3640" y="30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61" name="Group 1985"/>
          <p:cNvGrpSpPr>
            <a:grpSpLocks/>
          </p:cNvGrpSpPr>
          <p:nvPr/>
        </p:nvGrpSpPr>
        <p:grpSpPr bwMode="auto">
          <a:xfrm>
            <a:off x="5754688" y="4903788"/>
            <a:ext cx="342900" cy="93663"/>
            <a:chOff x="3625" y="3089"/>
            <a:chExt cx="216" cy="59"/>
          </a:xfrm>
        </p:grpSpPr>
        <p:sp>
          <p:nvSpPr>
            <p:cNvPr id="44988" name="Freeform 1980"/>
            <p:cNvSpPr>
              <a:spLocks/>
            </p:cNvSpPr>
            <p:nvPr/>
          </p:nvSpPr>
          <p:spPr bwMode="auto">
            <a:xfrm>
              <a:off x="3633" y="3097"/>
              <a:ext cx="208" cy="51"/>
            </a:xfrm>
            <a:custGeom>
              <a:avLst/>
              <a:gdLst/>
              <a:ahLst/>
              <a:cxnLst>
                <a:cxn ang="0">
                  <a:pos x="866" y="420"/>
                </a:cxn>
                <a:cxn ang="0">
                  <a:pos x="1734" y="334"/>
                </a:cxn>
                <a:cxn ang="0">
                  <a:pos x="1736" y="105"/>
                </a:cxn>
                <a:cxn ang="0">
                  <a:pos x="870" y="4"/>
                </a:cxn>
                <a:cxn ang="0">
                  <a:pos x="2" y="91"/>
                </a:cxn>
                <a:cxn ang="0">
                  <a:pos x="1" y="320"/>
                </a:cxn>
                <a:cxn ang="0">
                  <a:pos x="866" y="420"/>
                </a:cxn>
              </a:cxnLst>
              <a:rect l="0" t="0" r="r" b="b"/>
              <a:pathLst>
                <a:path w="1736" h="424">
                  <a:moveTo>
                    <a:pt x="866" y="420"/>
                  </a:moveTo>
                  <a:cubicBezTo>
                    <a:pt x="1345" y="424"/>
                    <a:pt x="1733" y="385"/>
                    <a:pt x="1734" y="334"/>
                  </a:cubicBezTo>
                  <a:lnTo>
                    <a:pt x="1736" y="105"/>
                  </a:lnTo>
                  <a:cubicBezTo>
                    <a:pt x="1736" y="53"/>
                    <a:pt x="1348" y="8"/>
                    <a:pt x="870" y="4"/>
                  </a:cubicBezTo>
                  <a:cubicBezTo>
                    <a:pt x="391" y="0"/>
                    <a:pt x="3" y="39"/>
                    <a:pt x="2" y="91"/>
                  </a:cubicBezTo>
                  <a:lnTo>
                    <a:pt x="1" y="320"/>
                  </a:lnTo>
                  <a:cubicBezTo>
                    <a:pt x="0" y="372"/>
                    <a:pt x="388" y="417"/>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89" name="Freeform 1981"/>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0" name="Freeform 1982"/>
            <p:cNvSpPr>
              <a:spLocks/>
            </p:cNvSpPr>
            <p:nvPr/>
          </p:nvSpPr>
          <p:spPr bwMode="auto">
            <a:xfrm>
              <a:off x="3625" y="3116"/>
              <a:ext cx="208" cy="24"/>
            </a:xfrm>
            <a:custGeom>
              <a:avLst/>
              <a:gdLst/>
              <a:ahLst/>
              <a:cxnLst>
                <a:cxn ang="0">
                  <a:pos x="1734" y="105"/>
                </a:cxn>
                <a:cxn ang="0">
                  <a:pos x="868" y="4"/>
                </a:cxn>
                <a:cxn ang="0">
                  <a:pos x="1" y="91"/>
                </a:cxn>
                <a:cxn ang="0">
                  <a:pos x="867" y="192"/>
                </a:cxn>
                <a:cxn ang="0">
                  <a:pos x="1734" y="105"/>
                </a:cxn>
              </a:cxnLst>
              <a:rect l="0" t="0" r="r" b="b"/>
              <a:pathLst>
                <a:path w="1735" h="196">
                  <a:moveTo>
                    <a:pt x="1734" y="105"/>
                  </a:moveTo>
                  <a:cubicBezTo>
                    <a:pt x="1735" y="53"/>
                    <a:pt x="1347" y="8"/>
                    <a:pt x="868" y="4"/>
                  </a:cubicBezTo>
                  <a:cubicBezTo>
                    <a:pt x="390" y="0"/>
                    <a:pt x="1" y="39"/>
                    <a:pt x="1" y="91"/>
                  </a:cubicBezTo>
                  <a:cubicBezTo>
                    <a:pt x="0" y="143"/>
                    <a:pt x="388" y="188"/>
                    <a:pt x="867" y="192"/>
                  </a:cubicBezTo>
                  <a:cubicBezTo>
                    <a:pt x="1345" y="196"/>
                    <a:pt x="1734"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1" name="Freeform 1983"/>
            <p:cNvSpPr>
              <a:spLocks/>
            </p:cNvSpPr>
            <p:nvPr/>
          </p:nvSpPr>
          <p:spPr bwMode="auto">
            <a:xfrm>
              <a:off x="3625" y="3089"/>
              <a:ext cx="208" cy="51"/>
            </a:xfrm>
            <a:custGeom>
              <a:avLst/>
              <a:gdLst/>
              <a:ahLst/>
              <a:cxnLst>
                <a:cxn ang="0">
                  <a:pos x="867" y="421"/>
                </a:cxn>
                <a:cxn ang="0">
                  <a:pos x="1734" y="334"/>
                </a:cxn>
                <a:cxn ang="0">
                  <a:pos x="1736" y="105"/>
                </a:cxn>
                <a:cxn ang="0">
                  <a:pos x="870" y="4"/>
                </a:cxn>
                <a:cxn ang="0">
                  <a:pos x="3" y="91"/>
                </a:cxn>
                <a:cxn ang="0">
                  <a:pos x="1" y="320"/>
                </a:cxn>
                <a:cxn ang="0">
                  <a:pos x="867" y="421"/>
                </a:cxn>
              </a:cxnLst>
              <a:rect l="0" t="0" r="r" b="b"/>
              <a:pathLst>
                <a:path w="1736" h="425">
                  <a:moveTo>
                    <a:pt x="867" y="421"/>
                  </a:moveTo>
                  <a:cubicBezTo>
                    <a:pt x="1345" y="425"/>
                    <a:pt x="1734" y="386"/>
                    <a:pt x="1734" y="334"/>
                  </a:cubicBezTo>
                  <a:lnTo>
                    <a:pt x="1736" y="105"/>
                  </a:lnTo>
                  <a:cubicBezTo>
                    <a:pt x="1736" y="53"/>
                    <a:pt x="1349" y="8"/>
                    <a:pt x="870" y="4"/>
                  </a:cubicBezTo>
                  <a:cubicBezTo>
                    <a:pt x="391" y="0"/>
                    <a:pt x="3" y="39"/>
                    <a:pt x="3" y="91"/>
                  </a:cubicBezTo>
                  <a:lnTo>
                    <a:pt x="1" y="320"/>
                  </a:lnTo>
                  <a:cubicBezTo>
                    <a:pt x="0" y="372"/>
                    <a:pt x="388" y="417"/>
                    <a:pt x="867"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2" name="Freeform 1984"/>
            <p:cNvSpPr>
              <a:spLocks/>
            </p:cNvSpPr>
            <p:nvPr/>
          </p:nvSpPr>
          <p:spPr bwMode="auto">
            <a:xfrm>
              <a:off x="3625" y="3116"/>
              <a:ext cx="208" cy="13"/>
            </a:xfrm>
            <a:custGeom>
              <a:avLst/>
              <a:gdLst/>
              <a:ahLst/>
              <a:cxnLst>
                <a:cxn ang="0">
                  <a:pos x="208" y="13"/>
                </a:cxn>
                <a:cxn ang="0">
                  <a:pos x="104" y="1"/>
                </a:cxn>
                <a:cxn ang="0">
                  <a:pos x="0" y="11"/>
                </a:cxn>
              </a:cxnLst>
              <a:rect l="0" t="0" r="r" b="b"/>
              <a:pathLst>
                <a:path w="208" h="13">
                  <a:moveTo>
                    <a:pt x="208" y="13"/>
                  </a:moveTo>
                  <a:cubicBezTo>
                    <a:pt x="208" y="6"/>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68" name="Group 1988"/>
          <p:cNvGrpSpPr>
            <a:grpSpLocks/>
          </p:cNvGrpSpPr>
          <p:nvPr/>
        </p:nvGrpSpPr>
        <p:grpSpPr bwMode="auto">
          <a:xfrm>
            <a:off x="5775325" y="4951413"/>
            <a:ext cx="288925" cy="28575"/>
            <a:chOff x="3638" y="3119"/>
            <a:chExt cx="182" cy="18"/>
          </a:xfrm>
        </p:grpSpPr>
        <p:sp>
          <p:nvSpPr>
            <p:cNvPr id="44994" name="Freeform 1986"/>
            <p:cNvSpPr>
              <a:spLocks/>
            </p:cNvSpPr>
            <p:nvPr/>
          </p:nvSpPr>
          <p:spPr bwMode="auto">
            <a:xfrm>
              <a:off x="3638" y="31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6" y="119"/>
                    <a:pt x="1517" y="80"/>
                  </a:cubicBezTo>
                  <a:cubicBezTo>
                    <a:pt x="1517" y="41"/>
                    <a:pt x="1178" y="7"/>
                    <a:pt x="759" y="3"/>
                  </a:cubicBezTo>
                  <a:cubicBezTo>
                    <a:pt x="340" y="0"/>
                    <a:pt x="0"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5" name="Freeform 1987"/>
            <p:cNvSpPr>
              <a:spLocks/>
            </p:cNvSpPr>
            <p:nvPr/>
          </p:nvSpPr>
          <p:spPr bwMode="auto">
            <a:xfrm>
              <a:off x="3638" y="31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74" name="Group 1991"/>
          <p:cNvGrpSpPr>
            <a:grpSpLocks/>
          </p:cNvGrpSpPr>
          <p:nvPr/>
        </p:nvGrpSpPr>
        <p:grpSpPr bwMode="auto">
          <a:xfrm>
            <a:off x="5783263" y="4953001"/>
            <a:ext cx="271462" cy="26988"/>
            <a:chOff x="3643" y="3120"/>
            <a:chExt cx="171" cy="17"/>
          </a:xfrm>
        </p:grpSpPr>
        <p:sp>
          <p:nvSpPr>
            <p:cNvPr id="44997" name="Freeform 1989"/>
            <p:cNvSpPr>
              <a:spLocks/>
            </p:cNvSpPr>
            <p:nvPr/>
          </p:nvSpPr>
          <p:spPr bwMode="auto">
            <a:xfrm>
              <a:off x="3643" y="31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5" y="140"/>
                    <a:pt x="1424" y="113"/>
                    <a:pt x="1425" y="76"/>
                  </a:cubicBezTo>
                  <a:cubicBezTo>
                    <a:pt x="1425" y="39"/>
                    <a:pt x="1106" y="7"/>
                    <a:pt x="713" y="3"/>
                  </a:cubicBezTo>
                  <a:cubicBezTo>
                    <a:pt x="319" y="0"/>
                    <a:pt x="0" y="28"/>
                    <a:pt x="0" y="64"/>
                  </a:cubicBezTo>
                  <a:cubicBezTo>
                    <a:pt x="0" y="101"/>
                    <a:pt x="318"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4998" name="Freeform 1990"/>
            <p:cNvSpPr>
              <a:spLocks/>
            </p:cNvSpPr>
            <p:nvPr/>
          </p:nvSpPr>
          <p:spPr bwMode="auto">
            <a:xfrm>
              <a:off x="3643" y="31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72" name="Group 1996"/>
          <p:cNvGrpSpPr>
            <a:grpSpLocks/>
          </p:cNvGrpSpPr>
          <p:nvPr/>
        </p:nvGrpSpPr>
        <p:grpSpPr bwMode="auto">
          <a:xfrm>
            <a:off x="5880100" y="4999038"/>
            <a:ext cx="287337" cy="115888"/>
            <a:chOff x="3704" y="3149"/>
            <a:chExt cx="181" cy="73"/>
          </a:xfrm>
        </p:grpSpPr>
        <p:sp>
          <p:nvSpPr>
            <p:cNvPr id="45000" name="Freeform 1992"/>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1" name="Freeform 1993"/>
            <p:cNvSpPr>
              <a:spLocks/>
            </p:cNvSpPr>
            <p:nvPr/>
          </p:nvSpPr>
          <p:spPr bwMode="auto">
            <a:xfrm>
              <a:off x="3704" y="3188"/>
              <a:ext cx="180" cy="34"/>
            </a:xfrm>
            <a:custGeom>
              <a:avLst/>
              <a:gdLst/>
              <a:ahLst/>
              <a:cxnLst>
                <a:cxn ang="0">
                  <a:pos x="1501" y="144"/>
                </a:cxn>
                <a:cxn ang="0">
                  <a:pos x="752" y="3"/>
                </a:cxn>
                <a:cxn ang="0">
                  <a:pos x="1" y="132"/>
                </a:cxn>
                <a:cxn ang="0">
                  <a:pos x="750" y="273"/>
                </a:cxn>
                <a:cxn ang="0">
                  <a:pos x="1501" y="144"/>
                </a:cxn>
              </a:cxnLst>
              <a:rect l="0" t="0" r="r" b="b"/>
              <a:pathLst>
                <a:path w="1501" h="276">
                  <a:moveTo>
                    <a:pt x="1501" y="144"/>
                  </a:moveTo>
                  <a:cubicBezTo>
                    <a:pt x="1501" y="70"/>
                    <a:pt x="1166" y="7"/>
                    <a:pt x="752" y="3"/>
                  </a:cubicBezTo>
                  <a:cubicBezTo>
                    <a:pt x="338" y="0"/>
                    <a:pt x="1" y="58"/>
                    <a:pt x="1" y="132"/>
                  </a:cubicBezTo>
                  <a:cubicBezTo>
                    <a:pt x="0" y="207"/>
                    <a:pt x="335" y="270"/>
                    <a:pt x="750" y="273"/>
                  </a:cubicBezTo>
                  <a:cubicBezTo>
                    <a:pt x="1164" y="276"/>
                    <a:pt x="1500" y="219"/>
                    <a:pt x="1501" y="144"/>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2" name="Freeform 1994"/>
            <p:cNvSpPr>
              <a:spLocks/>
            </p:cNvSpPr>
            <p:nvPr/>
          </p:nvSpPr>
          <p:spPr bwMode="auto">
            <a:xfrm>
              <a:off x="3704" y="3149"/>
              <a:ext cx="181" cy="73"/>
            </a:xfrm>
            <a:custGeom>
              <a:avLst/>
              <a:gdLst/>
              <a:ahLst/>
              <a:cxnLst>
                <a:cxn ang="0">
                  <a:pos x="750" y="603"/>
                </a:cxn>
                <a:cxn ang="0">
                  <a:pos x="1501" y="474"/>
                </a:cxn>
                <a:cxn ang="0">
                  <a:pos x="1503" y="144"/>
                </a:cxn>
                <a:cxn ang="0">
                  <a:pos x="755" y="3"/>
                </a:cxn>
                <a:cxn ang="0">
                  <a:pos x="3" y="132"/>
                </a:cxn>
                <a:cxn ang="0">
                  <a:pos x="1" y="462"/>
                </a:cxn>
                <a:cxn ang="0">
                  <a:pos x="750" y="603"/>
                </a:cxn>
              </a:cxnLst>
              <a:rect l="0" t="0" r="r" b="b"/>
              <a:pathLst>
                <a:path w="1504" h="606">
                  <a:moveTo>
                    <a:pt x="750" y="603"/>
                  </a:moveTo>
                  <a:cubicBezTo>
                    <a:pt x="1164" y="606"/>
                    <a:pt x="1500" y="549"/>
                    <a:pt x="1501" y="474"/>
                  </a:cubicBezTo>
                  <a:lnTo>
                    <a:pt x="1503" y="144"/>
                  </a:lnTo>
                  <a:cubicBezTo>
                    <a:pt x="1504" y="70"/>
                    <a:pt x="1169" y="6"/>
                    <a:pt x="755" y="3"/>
                  </a:cubicBezTo>
                  <a:cubicBezTo>
                    <a:pt x="340" y="0"/>
                    <a:pt x="4" y="58"/>
                    <a:pt x="3" y="132"/>
                  </a:cubicBezTo>
                  <a:lnTo>
                    <a:pt x="1" y="462"/>
                  </a:lnTo>
                  <a:cubicBezTo>
                    <a:pt x="0" y="537"/>
                    <a:pt x="335" y="600"/>
                    <a:pt x="750"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3" name="Freeform 1995"/>
            <p:cNvSpPr>
              <a:spLocks/>
            </p:cNvSpPr>
            <p:nvPr/>
          </p:nvSpPr>
          <p:spPr bwMode="auto">
            <a:xfrm>
              <a:off x="3704" y="31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78" name="Group 2002"/>
          <p:cNvGrpSpPr>
            <a:grpSpLocks/>
          </p:cNvGrpSpPr>
          <p:nvPr/>
        </p:nvGrpSpPr>
        <p:grpSpPr bwMode="auto">
          <a:xfrm>
            <a:off x="5857875" y="5062538"/>
            <a:ext cx="342900" cy="93663"/>
            <a:chOff x="3690" y="3189"/>
            <a:chExt cx="216" cy="59"/>
          </a:xfrm>
        </p:grpSpPr>
        <p:sp>
          <p:nvSpPr>
            <p:cNvPr id="45005" name="Freeform 1997"/>
            <p:cNvSpPr>
              <a:spLocks/>
            </p:cNvSpPr>
            <p:nvPr/>
          </p:nvSpPr>
          <p:spPr bwMode="auto">
            <a:xfrm>
              <a:off x="3698" y="3197"/>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6" name="Freeform 1998"/>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7" name="Freeform 1999"/>
            <p:cNvSpPr>
              <a:spLocks/>
            </p:cNvSpPr>
            <p:nvPr/>
          </p:nvSpPr>
          <p:spPr bwMode="auto">
            <a:xfrm>
              <a:off x="3690" y="3216"/>
              <a:ext cx="208" cy="24"/>
            </a:xfrm>
            <a:custGeom>
              <a:avLst/>
              <a:gdLst/>
              <a:ahLst/>
              <a:cxnLst>
                <a:cxn ang="0">
                  <a:pos x="1734" y="104"/>
                </a:cxn>
                <a:cxn ang="0">
                  <a:pos x="868" y="4"/>
                </a:cxn>
                <a:cxn ang="0">
                  <a:pos x="1" y="90"/>
                </a:cxn>
                <a:cxn ang="0">
                  <a:pos x="866" y="191"/>
                </a:cxn>
                <a:cxn ang="0">
                  <a:pos x="1734" y="104"/>
                </a:cxn>
              </a:cxnLst>
              <a:rect l="0" t="0" r="r" b="b"/>
              <a:pathLst>
                <a:path w="1734" h="195">
                  <a:moveTo>
                    <a:pt x="1734" y="104"/>
                  </a:moveTo>
                  <a:cubicBezTo>
                    <a:pt x="1734" y="53"/>
                    <a:pt x="1347" y="8"/>
                    <a:pt x="868" y="4"/>
                  </a:cubicBezTo>
                  <a:cubicBezTo>
                    <a:pt x="389" y="0"/>
                    <a:pt x="1" y="39"/>
                    <a:pt x="1" y="90"/>
                  </a:cubicBezTo>
                  <a:cubicBezTo>
                    <a:pt x="0" y="142"/>
                    <a:pt x="388" y="187"/>
                    <a:pt x="866" y="191"/>
                  </a:cubicBezTo>
                  <a:cubicBezTo>
                    <a:pt x="1345" y="195"/>
                    <a:pt x="1733" y="156"/>
                    <a:pt x="1734" y="104"/>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8" name="Freeform 2000"/>
            <p:cNvSpPr>
              <a:spLocks/>
            </p:cNvSpPr>
            <p:nvPr/>
          </p:nvSpPr>
          <p:spPr bwMode="auto">
            <a:xfrm>
              <a:off x="3690" y="3189"/>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09" name="Freeform 2001"/>
            <p:cNvSpPr>
              <a:spLocks/>
            </p:cNvSpPr>
            <p:nvPr/>
          </p:nvSpPr>
          <p:spPr bwMode="auto">
            <a:xfrm>
              <a:off x="3690" y="32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83" name="Group 2005"/>
          <p:cNvGrpSpPr>
            <a:grpSpLocks/>
          </p:cNvGrpSpPr>
          <p:nvPr/>
        </p:nvGrpSpPr>
        <p:grpSpPr bwMode="auto">
          <a:xfrm>
            <a:off x="5878513" y="5110163"/>
            <a:ext cx="288925" cy="28575"/>
            <a:chOff x="3703" y="3219"/>
            <a:chExt cx="182" cy="18"/>
          </a:xfrm>
        </p:grpSpPr>
        <p:sp>
          <p:nvSpPr>
            <p:cNvPr id="45011" name="Freeform 2003"/>
            <p:cNvSpPr>
              <a:spLocks/>
            </p:cNvSpPr>
            <p:nvPr/>
          </p:nvSpPr>
          <p:spPr bwMode="auto">
            <a:xfrm>
              <a:off x="3703" y="3219"/>
              <a:ext cx="182" cy="18"/>
            </a:xfrm>
            <a:custGeom>
              <a:avLst/>
              <a:gdLst/>
              <a:ahLst/>
              <a:cxnLst>
                <a:cxn ang="0">
                  <a:pos x="758" y="145"/>
                </a:cxn>
                <a:cxn ang="0">
                  <a:pos x="1516" y="80"/>
                </a:cxn>
                <a:cxn ang="0">
                  <a:pos x="759" y="3"/>
                </a:cxn>
                <a:cxn ang="0">
                  <a:pos x="0" y="68"/>
                </a:cxn>
                <a:cxn ang="0">
                  <a:pos x="758" y="145"/>
                </a:cxn>
              </a:cxnLst>
              <a:rect l="0" t="0" r="r" b="b"/>
              <a:pathLst>
                <a:path w="1517" h="149">
                  <a:moveTo>
                    <a:pt x="758" y="145"/>
                  </a:moveTo>
                  <a:cubicBezTo>
                    <a:pt x="1176" y="149"/>
                    <a:pt x="1516" y="120"/>
                    <a:pt x="1516" y="80"/>
                  </a:cubicBezTo>
                  <a:cubicBezTo>
                    <a:pt x="1517" y="41"/>
                    <a:pt x="1178" y="7"/>
                    <a:pt x="759" y="3"/>
                  </a:cubicBezTo>
                  <a:cubicBezTo>
                    <a:pt x="340" y="0"/>
                    <a:pt x="0" y="29"/>
                    <a:pt x="0" y="68"/>
                  </a:cubicBezTo>
                  <a:cubicBezTo>
                    <a:pt x="0" y="107"/>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2" name="Freeform 2004"/>
            <p:cNvSpPr>
              <a:spLocks/>
            </p:cNvSpPr>
            <p:nvPr/>
          </p:nvSpPr>
          <p:spPr bwMode="auto">
            <a:xfrm>
              <a:off x="3703" y="32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88" name="Group 2008"/>
          <p:cNvGrpSpPr>
            <a:grpSpLocks/>
          </p:cNvGrpSpPr>
          <p:nvPr/>
        </p:nvGrpSpPr>
        <p:grpSpPr bwMode="auto">
          <a:xfrm>
            <a:off x="5886450" y="5111751"/>
            <a:ext cx="271462" cy="26988"/>
            <a:chOff x="3708" y="3220"/>
            <a:chExt cx="171" cy="17"/>
          </a:xfrm>
        </p:grpSpPr>
        <p:sp>
          <p:nvSpPr>
            <p:cNvPr id="45014" name="Freeform 2006"/>
            <p:cNvSpPr>
              <a:spLocks/>
            </p:cNvSpPr>
            <p:nvPr/>
          </p:nvSpPr>
          <p:spPr bwMode="auto">
            <a:xfrm>
              <a:off x="3708" y="3220"/>
              <a:ext cx="171" cy="17"/>
            </a:xfrm>
            <a:custGeom>
              <a:avLst/>
              <a:gdLst/>
              <a:ahLst/>
              <a:cxnLst>
                <a:cxn ang="0">
                  <a:pos x="712" y="136"/>
                </a:cxn>
                <a:cxn ang="0">
                  <a:pos x="1425" y="75"/>
                </a:cxn>
                <a:cxn ang="0">
                  <a:pos x="714" y="3"/>
                </a:cxn>
                <a:cxn ang="0">
                  <a:pos x="0" y="64"/>
                </a:cxn>
                <a:cxn ang="0">
                  <a:pos x="712" y="136"/>
                </a:cxn>
              </a:cxnLst>
              <a:rect l="0" t="0" r="r" b="b"/>
              <a:pathLst>
                <a:path w="1426" h="139">
                  <a:moveTo>
                    <a:pt x="712" y="136"/>
                  </a:moveTo>
                  <a:cubicBezTo>
                    <a:pt x="1106" y="139"/>
                    <a:pt x="1425" y="112"/>
                    <a:pt x="1425" y="75"/>
                  </a:cubicBezTo>
                  <a:cubicBezTo>
                    <a:pt x="1426" y="38"/>
                    <a:pt x="1107" y="6"/>
                    <a:pt x="714" y="3"/>
                  </a:cubicBezTo>
                  <a:cubicBezTo>
                    <a:pt x="320" y="0"/>
                    <a:pt x="1" y="27"/>
                    <a:pt x="0" y="64"/>
                  </a:cubicBezTo>
                  <a:cubicBezTo>
                    <a:pt x="0" y="101"/>
                    <a:pt x="319"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5" name="Freeform 2007"/>
            <p:cNvSpPr>
              <a:spLocks/>
            </p:cNvSpPr>
            <p:nvPr/>
          </p:nvSpPr>
          <p:spPr bwMode="auto">
            <a:xfrm>
              <a:off x="3708" y="32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694" name="Group 2013"/>
          <p:cNvGrpSpPr>
            <a:grpSpLocks/>
          </p:cNvGrpSpPr>
          <p:nvPr/>
        </p:nvGrpSpPr>
        <p:grpSpPr bwMode="auto">
          <a:xfrm>
            <a:off x="5753100" y="5157788"/>
            <a:ext cx="287337" cy="115888"/>
            <a:chOff x="3624" y="3249"/>
            <a:chExt cx="181" cy="73"/>
          </a:xfrm>
        </p:grpSpPr>
        <p:sp>
          <p:nvSpPr>
            <p:cNvPr id="45017" name="Freeform 2009"/>
            <p:cNvSpPr>
              <a:spLocks/>
            </p:cNvSpPr>
            <p:nvPr/>
          </p:nvSpPr>
          <p:spPr bwMode="auto">
            <a:xfrm>
              <a:off x="3624" y="3249"/>
              <a:ext cx="181"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8" name="Freeform 2010"/>
            <p:cNvSpPr>
              <a:spLocks/>
            </p:cNvSpPr>
            <p:nvPr/>
          </p:nvSpPr>
          <p:spPr bwMode="auto">
            <a:xfrm>
              <a:off x="3624" y="3288"/>
              <a:ext cx="180" cy="34"/>
            </a:xfrm>
            <a:custGeom>
              <a:avLst/>
              <a:gdLst/>
              <a:ahLst/>
              <a:cxnLst>
                <a:cxn ang="0">
                  <a:pos x="1500" y="145"/>
                </a:cxn>
                <a:cxn ang="0">
                  <a:pos x="751" y="3"/>
                </a:cxn>
                <a:cxn ang="0">
                  <a:pos x="0" y="132"/>
                </a:cxn>
                <a:cxn ang="0">
                  <a:pos x="749" y="273"/>
                </a:cxn>
                <a:cxn ang="0">
                  <a:pos x="1500" y="145"/>
                </a:cxn>
              </a:cxnLst>
              <a:rect l="0" t="0" r="r" b="b"/>
              <a:pathLst>
                <a:path w="1501" h="277">
                  <a:moveTo>
                    <a:pt x="1500" y="145"/>
                  </a:moveTo>
                  <a:cubicBezTo>
                    <a:pt x="1501" y="70"/>
                    <a:pt x="1165" y="7"/>
                    <a:pt x="751" y="3"/>
                  </a:cubicBezTo>
                  <a:cubicBezTo>
                    <a:pt x="337" y="0"/>
                    <a:pt x="1" y="58"/>
                    <a:pt x="0" y="132"/>
                  </a:cubicBezTo>
                  <a:cubicBezTo>
                    <a:pt x="0" y="207"/>
                    <a:pt x="335" y="270"/>
                    <a:pt x="749" y="273"/>
                  </a:cubicBezTo>
                  <a:cubicBezTo>
                    <a:pt x="1163"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19" name="Freeform 2011"/>
            <p:cNvSpPr>
              <a:spLocks/>
            </p:cNvSpPr>
            <p:nvPr/>
          </p:nvSpPr>
          <p:spPr bwMode="auto">
            <a:xfrm>
              <a:off x="3624" y="3249"/>
              <a:ext cx="180" cy="73"/>
            </a:xfrm>
            <a:custGeom>
              <a:avLst/>
              <a:gdLst/>
              <a:ahLst/>
              <a:cxnLst>
                <a:cxn ang="0">
                  <a:pos x="749" y="603"/>
                </a:cxn>
                <a:cxn ang="0">
                  <a:pos x="1500" y="475"/>
                </a:cxn>
                <a:cxn ang="0">
                  <a:pos x="1503" y="145"/>
                </a:cxn>
                <a:cxn ang="0">
                  <a:pos x="754" y="3"/>
                </a:cxn>
                <a:cxn ang="0">
                  <a:pos x="3" y="132"/>
                </a:cxn>
                <a:cxn ang="0">
                  <a:pos x="0" y="462"/>
                </a:cxn>
                <a:cxn ang="0">
                  <a:pos x="749" y="603"/>
                </a:cxn>
              </a:cxnLst>
              <a:rect l="0" t="0" r="r" b="b"/>
              <a:pathLst>
                <a:path w="1503" h="607">
                  <a:moveTo>
                    <a:pt x="749" y="603"/>
                  </a:moveTo>
                  <a:cubicBezTo>
                    <a:pt x="1163" y="607"/>
                    <a:pt x="1500" y="549"/>
                    <a:pt x="1500" y="475"/>
                  </a:cubicBezTo>
                  <a:lnTo>
                    <a:pt x="1503" y="145"/>
                  </a:lnTo>
                  <a:cubicBezTo>
                    <a:pt x="1503" y="70"/>
                    <a:pt x="1168" y="7"/>
                    <a:pt x="754" y="3"/>
                  </a:cubicBezTo>
                  <a:cubicBezTo>
                    <a:pt x="340" y="0"/>
                    <a:pt x="3" y="58"/>
                    <a:pt x="3" y="132"/>
                  </a:cubicBezTo>
                  <a:lnTo>
                    <a:pt x="0" y="462"/>
                  </a:lnTo>
                  <a:cubicBezTo>
                    <a:pt x="0" y="537"/>
                    <a:pt x="335" y="600"/>
                    <a:pt x="749" y="603"/>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0" name="Freeform 2012"/>
            <p:cNvSpPr>
              <a:spLocks/>
            </p:cNvSpPr>
            <p:nvPr/>
          </p:nvSpPr>
          <p:spPr bwMode="auto">
            <a:xfrm>
              <a:off x="3624"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85" name="Group 2019"/>
          <p:cNvGrpSpPr>
            <a:grpSpLocks/>
          </p:cNvGrpSpPr>
          <p:nvPr/>
        </p:nvGrpSpPr>
        <p:grpSpPr bwMode="auto">
          <a:xfrm>
            <a:off x="5730875" y="5221288"/>
            <a:ext cx="342900" cy="93663"/>
            <a:chOff x="3610" y="3289"/>
            <a:chExt cx="216" cy="59"/>
          </a:xfrm>
        </p:grpSpPr>
        <p:sp>
          <p:nvSpPr>
            <p:cNvPr id="45022" name="Freeform 2014"/>
            <p:cNvSpPr>
              <a:spLocks/>
            </p:cNvSpPr>
            <p:nvPr/>
          </p:nvSpPr>
          <p:spPr bwMode="auto">
            <a:xfrm>
              <a:off x="3618" y="3297"/>
              <a:ext cx="208" cy="51"/>
            </a:xfrm>
            <a:custGeom>
              <a:avLst/>
              <a:gdLst/>
              <a:ahLst/>
              <a:cxnLst>
                <a:cxn ang="0">
                  <a:pos x="866" y="420"/>
                </a:cxn>
                <a:cxn ang="0">
                  <a:pos x="1734" y="333"/>
                </a:cxn>
                <a:cxn ang="0">
                  <a:pos x="1736" y="104"/>
                </a:cxn>
                <a:cxn ang="0">
                  <a:pos x="870" y="3"/>
                </a:cxn>
                <a:cxn ang="0">
                  <a:pos x="2" y="90"/>
                </a:cxn>
                <a:cxn ang="0">
                  <a:pos x="1" y="319"/>
                </a:cxn>
                <a:cxn ang="0">
                  <a:pos x="866" y="420"/>
                </a:cxn>
              </a:cxnLst>
              <a:rect l="0" t="0" r="r" b="b"/>
              <a:pathLst>
                <a:path w="1736" h="424">
                  <a:moveTo>
                    <a:pt x="866" y="420"/>
                  </a:moveTo>
                  <a:cubicBezTo>
                    <a:pt x="1345" y="424"/>
                    <a:pt x="1733" y="385"/>
                    <a:pt x="1734" y="333"/>
                  </a:cubicBezTo>
                  <a:lnTo>
                    <a:pt x="1736" y="104"/>
                  </a:lnTo>
                  <a:cubicBezTo>
                    <a:pt x="1736" y="52"/>
                    <a:pt x="1348" y="7"/>
                    <a:pt x="870" y="3"/>
                  </a:cubicBezTo>
                  <a:cubicBezTo>
                    <a:pt x="391" y="0"/>
                    <a:pt x="3" y="38"/>
                    <a:pt x="2" y="90"/>
                  </a:cubicBezTo>
                  <a:lnTo>
                    <a:pt x="1" y="319"/>
                  </a:lnTo>
                  <a:cubicBezTo>
                    <a:pt x="0" y="371"/>
                    <a:pt x="388" y="416"/>
                    <a:pt x="866"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3" name="Freeform 2015"/>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4" name="Freeform 2016"/>
            <p:cNvSpPr>
              <a:spLocks/>
            </p:cNvSpPr>
            <p:nvPr/>
          </p:nvSpPr>
          <p:spPr bwMode="auto">
            <a:xfrm>
              <a:off x="3610" y="3316"/>
              <a:ext cx="208" cy="24"/>
            </a:xfrm>
            <a:custGeom>
              <a:avLst/>
              <a:gdLst/>
              <a:ahLst/>
              <a:cxnLst>
                <a:cxn ang="0">
                  <a:pos x="1734" y="105"/>
                </a:cxn>
                <a:cxn ang="0">
                  <a:pos x="868" y="4"/>
                </a:cxn>
                <a:cxn ang="0">
                  <a:pos x="1" y="91"/>
                </a:cxn>
                <a:cxn ang="0">
                  <a:pos x="867" y="191"/>
                </a:cxn>
                <a:cxn ang="0">
                  <a:pos x="1734" y="105"/>
                </a:cxn>
              </a:cxnLst>
              <a:rect l="0" t="0" r="r" b="b"/>
              <a:pathLst>
                <a:path w="1735" h="195">
                  <a:moveTo>
                    <a:pt x="1734" y="105"/>
                  </a:moveTo>
                  <a:cubicBezTo>
                    <a:pt x="1735" y="53"/>
                    <a:pt x="1347" y="8"/>
                    <a:pt x="868" y="4"/>
                  </a:cubicBezTo>
                  <a:cubicBezTo>
                    <a:pt x="390" y="0"/>
                    <a:pt x="1" y="39"/>
                    <a:pt x="1" y="91"/>
                  </a:cubicBezTo>
                  <a:cubicBezTo>
                    <a:pt x="0" y="143"/>
                    <a:pt x="388" y="188"/>
                    <a:pt x="867" y="191"/>
                  </a:cubicBezTo>
                  <a:cubicBezTo>
                    <a:pt x="1345" y="195"/>
                    <a:pt x="1734" y="156"/>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5" name="Freeform 2017"/>
            <p:cNvSpPr>
              <a:spLocks/>
            </p:cNvSpPr>
            <p:nvPr/>
          </p:nvSpPr>
          <p:spPr bwMode="auto">
            <a:xfrm>
              <a:off x="3610" y="3289"/>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6" name="Freeform 2018"/>
            <p:cNvSpPr>
              <a:spLocks/>
            </p:cNvSpPr>
            <p:nvPr/>
          </p:nvSpPr>
          <p:spPr bwMode="auto">
            <a:xfrm>
              <a:off x="3610"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691" name="Group 2022"/>
          <p:cNvGrpSpPr>
            <a:grpSpLocks/>
          </p:cNvGrpSpPr>
          <p:nvPr/>
        </p:nvGrpSpPr>
        <p:grpSpPr bwMode="auto">
          <a:xfrm>
            <a:off x="5751513" y="5268913"/>
            <a:ext cx="288925" cy="28575"/>
            <a:chOff x="3623" y="3319"/>
            <a:chExt cx="182" cy="18"/>
          </a:xfrm>
        </p:grpSpPr>
        <p:sp>
          <p:nvSpPr>
            <p:cNvPr id="45028" name="Freeform 2020"/>
            <p:cNvSpPr>
              <a:spLocks/>
            </p:cNvSpPr>
            <p:nvPr/>
          </p:nvSpPr>
          <p:spPr bwMode="auto">
            <a:xfrm>
              <a:off x="3623" y="3319"/>
              <a:ext cx="182" cy="18"/>
            </a:xfrm>
            <a:custGeom>
              <a:avLst/>
              <a:gdLst/>
              <a:ahLst/>
              <a:cxnLst>
                <a:cxn ang="0">
                  <a:pos x="758" y="145"/>
                </a:cxn>
                <a:cxn ang="0">
                  <a:pos x="1517" y="81"/>
                </a:cxn>
                <a:cxn ang="0">
                  <a:pos x="759" y="4"/>
                </a:cxn>
                <a:cxn ang="0">
                  <a:pos x="0" y="69"/>
                </a:cxn>
                <a:cxn ang="0">
                  <a:pos x="758" y="145"/>
                </a:cxn>
              </a:cxnLst>
              <a:rect l="0" t="0" r="r" b="b"/>
              <a:pathLst>
                <a:path w="1517" h="149">
                  <a:moveTo>
                    <a:pt x="758" y="145"/>
                  </a:moveTo>
                  <a:cubicBezTo>
                    <a:pt x="1177" y="149"/>
                    <a:pt x="1516" y="120"/>
                    <a:pt x="1517" y="81"/>
                  </a:cubicBezTo>
                  <a:cubicBezTo>
                    <a:pt x="1517" y="42"/>
                    <a:pt x="1178" y="7"/>
                    <a:pt x="759" y="4"/>
                  </a:cubicBezTo>
                  <a:cubicBezTo>
                    <a:pt x="340" y="0"/>
                    <a:pt x="0" y="29"/>
                    <a:pt x="0" y="69"/>
                  </a:cubicBezTo>
                  <a:cubicBezTo>
                    <a:pt x="0" y="108"/>
                    <a:pt x="339" y="142"/>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29" name="Freeform 2021"/>
            <p:cNvSpPr>
              <a:spLocks/>
            </p:cNvSpPr>
            <p:nvPr/>
          </p:nvSpPr>
          <p:spPr bwMode="auto">
            <a:xfrm>
              <a:off x="3623"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2"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03" name="Group 2025"/>
          <p:cNvGrpSpPr>
            <a:grpSpLocks/>
          </p:cNvGrpSpPr>
          <p:nvPr/>
        </p:nvGrpSpPr>
        <p:grpSpPr bwMode="auto">
          <a:xfrm>
            <a:off x="5759450" y="5270501"/>
            <a:ext cx="271462" cy="26988"/>
            <a:chOff x="3628" y="3320"/>
            <a:chExt cx="171" cy="17"/>
          </a:xfrm>
        </p:grpSpPr>
        <p:sp>
          <p:nvSpPr>
            <p:cNvPr id="45031" name="Freeform 2023"/>
            <p:cNvSpPr>
              <a:spLocks/>
            </p:cNvSpPr>
            <p:nvPr/>
          </p:nvSpPr>
          <p:spPr bwMode="auto">
            <a:xfrm>
              <a:off x="3628" y="3320"/>
              <a:ext cx="171" cy="17"/>
            </a:xfrm>
            <a:custGeom>
              <a:avLst/>
              <a:gdLst/>
              <a:ahLst/>
              <a:cxnLst>
                <a:cxn ang="0">
                  <a:pos x="712" y="136"/>
                </a:cxn>
                <a:cxn ang="0">
                  <a:pos x="1425" y="76"/>
                </a:cxn>
                <a:cxn ang="0">
                  <a:pos x="713" y="3"/>
                </a:cxn>
                <a:cxn ang="0">
                  <a:pos x="0" y="64"/>
                </a:cxn>
                <a:cxn ang="0">
                  <a:pos x="712" y="136"/>
                </a:cxn>
              </a:cxnLst>
              <a:rect l="0" t="0" r="r" b="b"/>
              <a:pathLst>
                <a:path w="1425" h="140">
                  <a:moveTo>
                    <a:pt x="712" y="136"/>
                  </a:moveTo>
                  <a:cubicBezTo>
                    <a:pt x="1105" y="140"/>
                    <a:pt x="1424" y="112"/>
                    <a:pt x="1425" y="76"/>
                  </a:cubicBezTo>
                  <a:cubicBezTo>
                    <a:pt x="1425" y="39"/>
                    <a:pt x="1106" y="6"/>
                    <a:pt x="713" y="3"/>
                  </a:cubicBezTo>
                  <a:cubicBezTo>
                    <a:pt x="319" y="0"/>
                    <a:pt x="0" y="27"/>
                    <a:pt x="0" y="64"/>
                  </a:cubicBezTo>
                  <a:cubicBezTo>
                    <a:pt x="0" y="101"/>
                    <a:pt x="318" y="133"/>
                    <a:pt x="712" y="136"/>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2" name="Freeform 2024"/>
            <p:cNvSpPr>
              <a:spLocks/>
            </p:cNvSpPr>
            <p:nvPr/>
          </p:nvSpPr>
          <p:spPr bwMode="auto">
            <a:xfrm>
              <a:off x="3628"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8"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0" name="Group 2030"/>
          <p:cNvGrpSpPr>
            <a:grpSpLocks/>
          </p:cNvGrpSpPr>
          <p:nvPr/>
        </p:nvGrpSpPr>
        <p:grpSpPr bwMode="auto">
          <a:xfrm>
            <a:off x="5854700" y="5316538"/>
            <a:ext cx="287337" cy="115888"/>
            <a:chOff x="3688" y="3349"/>
            <a:chExt cx="181" cy="73"/>
          </a:xfrm>
        </p:grpSpPr>
        <p:sp>
          <p:nvSpPr>
            <p:cNvPr id="45034" name="Freeform 2026"/>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5" name="Freeform 2027"/>
            <p:cNvSpPr>
              <a:spLocks/>
            </p:cNvSpPr>
            <p:nvPr/>
          </p:nvSpPr>
          <p:spPr bwMode="auto">
            <a:xfrm>
              <a:off x="3688" y="3388"/>
              <a:ext cx="180" cy="34"/>
            </a:xfrm>
            <a:custGeom>
              <a:avLst/>
              <a:gdLst/>
              <a:ahLst/>
              <a:cxnLst>
                <a:cxn ang="0">
                  <a:pos x="1500" y="145"/>
                </a:cxn>
                <a:cxn ang="0">
                  <a:pos x="752" y="4"/>
                </a:cxn>
                <a:cxn ang="0">
                  <a:pos x="0" y="133"/>
                </a:cxn>
                <a:cxn ang="0">
                  <a:pos x="749" y="274"/>
                </a:cxn>
                <a:cxn ang="0">
                  <a:pos x="1500" y="145"/>
                </a:cxn>
              </a:cxnLst>
              <a:rect l="0" t="0" r="r" b="b"/>
              <a:pathLst>
                <a:path w="1501" h="277">
                  <a:moveTo>
                    <a:pt x="1500" y="145"/>
                  </a:moveTo>
                  <a:cubicBezTo>
                    <a:pt x="1501" y="70"/>
                    <a:pt x="1166" y="7"/>
                    <a:pt x="752" y="4"/>
                  </a:cubicBezTo>
                  <a:cubicBezTo>
                    <a:pt x="337" y="0"/>
                    <a:pt x="1" y="58"/>
                    <a:pt x="0" y="133"/>
                  </a:cubicBezTo>
                  <a:cubicBezTo>
                    <a:pt x="0" y="207"/>
                    <a:pt x="335" y="270"/>
                    <a:pt x="749" y="274"/>
                  </a:cubicBezTo>
                  <a:cubicBezTo>
                    <a:pt x="1164" y="277"/>
                    <a:pt x="1500" y="219"/>
                    <a:pt x="1500" y="145"/>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6" name="Freeform 2028"/>
            <p:cNvSpPr>
              <a:spLocks/>
            </p:cNvSpPr>
            <p:nvPr/>
          </p:nvSpPr>
          <p:spPr bwMode="auto">
            <a:xfrm>
              <a:off x="3688" y="3349"/>
              <a:ext cx="181" cy="73"/>
            </a:xfrm>
            <a:custGeom>
              <a:avLst/>
              <a:gdLst/>
              <a:ahLst/>
              <a:cxnLst>
                <a:cxn ang="0">
                  <a:pos x="749" y="604"/>
                </a:cxn>
                <a:cxn ang="0">
                  <a:pos x="1500" y="475"/>
                </a:cxn>
                <a:cxn ang="0">
                  <a:pos x="1503" y="145"/>
                </a:cxn>
                <a:cxn ang="0">
                  <a:pos x="754" y="4"/>
                </a:cxn>
                <a:cxn ang="0">
                  <a:pos x="3" y="133"/>
                </a:cxn>
                <a:cxn ang="0">
                  <a:pos x="0" y="463"/>
                </a:cxn>
                <a:cxn ang="0">
                  <a:pos x="749" y="604"/>
                </a:cxn>
              </a:cxnLst>
              <a:rect l="0" t="0" r="r" b="b"/>
              <a:pathLst>
                <a:path w="1504" h="607">
                  <a:moveTo>
                    <a:pt x="749" y="604"/>
                  </a:moveTo>
                  <a:cubicBezTo>
                    <a:pt x="1164" y="607"/>
                    <a:pt x="1500" y="549"/>
                    <a:pt x="1500" y="475"/>
                  </a:cubicBezTo>
                  <a:lnTo>
                    <a:pt x="1503" y="145"/>
                  </a:lnTo>
                  <a:cubicBezTo>
                    <a:pt x="1504" y="70"/>
                    <a:pt x="1168" y="7"/>
                    <a:pt x="754" y="4"/>
                  </a:cubicBezTo>
                  <a:cubicBezTo>
                    <a:pt x="340" y="0"/>
                    <a:pt x="4" y="58"/>
                    <a:pt x="3" y="133"/>
                  </a:cubicBezTo>
                  <a:lnTo>
                    <a:pt x="0" y="463"/>
                  </a:lnTo>
                  <a:cubicBezTo>
                    <a:pt x="0" y="537"/>
                    <a:pt x="335" y="600"/>
                    <a:pt x="749" y="604"/>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37" name="Freeform 2029"/>
            <p:cNvSpPr>
              <a:spLocks/>
            </p:cNvSpPr>
            <p:nvPr/>
          </p:nvSpPr>
          <p:spPr bwMode="auto">
            <a:xfrm>
              <a:off x="3688"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04" name="Group 2036"/>
          <p:cNvGrpSpPr>
            <a:grpSpLocks/>
          </p:cNvGrpSpPr>
          <p:nvPr/>
        </p:nvGrpSpPr>
        <p:grpSpPr bwMode="auto">
          <a:xfrm>
            <a:off x="5832475" y="5380038"/>
            <a:ext cx="342900" cy="93663"/>
            <a:chOff x="3674" y="3389"/>
            <a:chExt cx="216" cy="59"/>
          </a:xfrm>
        </p:grpSpPr>
        <p:sp>
          <p:nvSpPr>
            <p:cNvPr id="45039" name="Freeform 2031"/>
            <p:cNvSpPr>
              <a:spLocks/>
            </p:cNvSpPr>
            <p:nvPr/>
          </p:nvSpPr>
          <p:spPr bwMode="auto">
            <a:xfrm>
              <a:off x="3682" y="3397"/>
              <a:ext cx="208" cy="51"/>
            </a:xfrm>
            <a:custGeom>
              <a:avLst/>
              <a:gdLst/>
              <a:ahLst/>
              <a:cxnLst>
                <a:cxn ang="0">
                  <a:pos x="867" y="420"/>
                </a:cxn>
                <a:cxn ang="0">
                  <a:pos x="1734" y="334"/>
                </a:cxn>
                <a:cxn ang="0">
                  <a:pos x="1736" y="105"/>
                </a:cxn>
                <a:cxn ang="0">
                  <a:pos x="870" y="4"/>
                </a:cxn>
                <a:cxn ang="0">
                  <a:pos x="3" y="91"/>
                </a:cxn>
                <a:cxn ang="0">
                  <a:pos x="1" y="320"/>
                </a:cxn>
                <a:cxn ang="0">
                  <a:pos x="867" y="420"/>
                </a:cxn>
              </a:cxnLst>
              <a:rect l="0" t="0" r="r" b="b"/>
              <a:pathLst>
                <a:path w="1736" h="424">
                  <a:moveTo>
                    <a:pt x="867" y="420"/>
                  </a:moveTo>
                  <a:cubicBezTo>
                    <a:pt x="1345" y="424"/>
                    <a:pt x="1734" y="385"/>
                    <a:pt x="1734" y="334"/>
                  </a:cubicBezTo>
                  <a:lnTo>
                    <a:pt x="1736" y="105"/>
                  </a:lnTo>
                  <a:cubicBezTo>
                    <a:pt x="1736" y="53"/>
                    <a:pt x="1349" y="8"/>
                    <a:pt x="870" y="4"/>
                  </a:cubicBezTo>
                  <a:cubicBezTo>
                    <a:pt x="391" y="0"/>
                    <a:pt x="3" y="39"/>
                    <a:pt x="3" y="91"/>
                  </a:cubicBezTo>
                  <a:lnTo>
                    <a:pt x="1" y="320"/>
                  </a:lnTo>
                  <a:cubicBezTo>
                    <a:pt x="0" y="372"/>
                    <a:pt x="388" y="417"/>
                    <a:pt x="867" y="42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0" name="Freeform 2032"/>
            <p:cNvSpPr>
              <a:spLocks/>
            </p:cNvSpPr>
            <p:nvPr/>
          </p:nvSpPr>
          <p:spPr bwMode="auto">
            <a:xfrm>
              <a:off x="3674" y="3389"/>
              <a:ext cx="209"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1" name="Freeform 2033"/>
            <p:cNvSpPr>
              <a:spLocks/>
            </p:cNvSpPr>
            <p:nvPr/>
          </p:nvSpPr>
          <p:spPr bwMode="auto">
            <a:xfrm>
              <a:off x="3674" y="3416"/>
              <a:ext cx="208" cy="24"/>
            </a:xfrm>
            <a:custGeom>
              <a:avLst/>
              <a:gdLst/>
              <a:ahLst/>
              <a:cxnLst>
                <a:cxn ang="0">
                  <a:pos x="1734" y="105"/>
                </a:cxn>
                <a:cxn ang="0">
                  <a:pos x="868" y="4"/>
                </a:cxn>
                <a:cxn ang="0">
                  <a:pos x="0" y="91"/>
                </a:cxn>
                <a:cxn ang="0">
                  <a:pos x="866" y="192"/>
                </a:cxn>
                <a:cxn ang="0">
                  <a:pos x="1734" y="105"/>
                </a:cxn>
              </a:cxnLst>
              <a:rect l="0" t="0" r="r" b="b"/>
              <a:pathLst>
                <a:path w="1734" h="196">
                  <a:moveTo>
                    <a:pt x="1734" y="105"/>
                  </a:moveTo>
                  <a:cubicBezTo>
                    <a:pt x="1734" y="53"/>
                    <a:pt x="1346" y="8"/>
                    <a:pt x="868" y="4"/>
                  </a:cubicBezTo>
                  <a:cubicBezTo>
                    <a:pt x="389" y="0"/>
                    <a:pt x="1" y="39"/>
                    <a:pt x="0" y="91"/>
                  </a:cubicBezTo>
                  <a:cubicBezTo>
                    <a:pt x="0" y="143"/>
                    <a:pt x="387" y="188"/>
                    <a:pt x="866" y="192"/>
                  </a:cubicBezTo>
                  <a:cubicBezTo>
                    <a:pt x="1345" y="196"/>
                    <a:pt x="1733" y="157"/>
                    <a:pt x="1734" y="10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2" name="Freeform 2034"/>
            <p:cNvSpPr>
              <a:spLocks/>
            </p:cNvSpPr>
            <p:nvPr/>
          </p:nvSpPr>
          <p:spPr bwMode="auto">
            <a:xfrm>
              <a:off x="3674" y="3389"/>
              <a:ext cx="208" cy="51"/>
            </a:xfrm>
            <a:custGeom>
              <a:avLst/>
              <a:gdLst/>
              <a:ahLst/>
              <a:cxnLst>
                <a:cxn ang="0">
                  <a:pos x="866" y="421"/>
                </a:cxn>
                <a:cxn ang="0">
                  <a:pos x="1734" y="334"/>
                </a:cxn>
                <a:cxn ang="0">
                  <a:pos x="1735" y="105"/>
                </a:cxn>
                <a:cxn ang="0">
                  <a:pos x="869" y="4"/>
                </a:cxn>
                <a:cxn ang="0">
                  <a:pos x="2" y="91"/>
                </a:cxn>
                <a:cxn ang="0">
                  <a:pos x="0" y="320"/>
                </a:cxn>
                <a:cxn ang="0">
                  <a:pos x="866" y="421"/>
                </a:cxn>
              </a:cxnLst>
              <a:rect l="0" t="0" r="r" b="b"/>
              <a:pathLst>
                <a:path w="1736" h="425">
                  <a:moveTo>
                    <a:pt x="866" y="421"/>
                  </a:moveTo>
                  <a:cubicBezTo>
                    <a:pt x="1345" y="425"/>
                    <a:pt x="1733" y="386"/>
                    <a:pt x="1734" y="334"/>
                  </a:cubicBezTo>
                  <a:lnTo>
                    <a:pt x="1735" y="105"/>
                  </a:lnTo>
                  <a:cubicBezTo>
                    <a:pt x="1736" y="53"/>
                    <a:pt x="1348" y="8"/>
                    <a:pt x="869" y="4"/>
                  </a:cubicBezTo>
                  <a:cubicBezTo>
                    <a:pt x="391" y="0"/>
                    <a:pt x="3" y="39"/>
                    <a:pt x="2" y="91"/>
                  </a:cubicBezTo>
                  <a:lnTo>
                    <a:pt x="0" y="320"/>
                  </a:lnTo>
                  <a:cubicBezTo>
                    <a:pt x="0" y="372"/>
                    <a:pt x="387" y="417"/>
                    <a:pt x="866" y="42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3" name="Freeform 2035"/>
            <p:cNvSpPr>
              <a:spLocks/>
            </p:cNvSpPr>
            <p:nvPr/>
          </p:nvSpPr>
          <p:spPr bwMode="auto">
            <a:xfrm>
              <a:off x="3674"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09" name="Group 2039"/>
          <p:cNvGrpSpPr>
            <a:grpSpLocks/>
          </p:cNvGrpSpPr>
          <p:nvPr/>
        </p:nvGrpSpPr>
        <p:grpSpPr bwMode="auto">
          <a:xfrm>
            <a:off x="5853113" y="5427663"/>
            <a:ext cx="288925" cy="28575"/>
            <a:chOff x="3687" y="3419"/>
            <a:chExt cx="182" cy="18"/>
          </a:xfrm>
        </p:grpSpPr>
        <p:sp>
          <p:nvSpPr>
            <p:cNvPr id="45045" name="Freeform 2037"/>
            <p:cNvSpPr>
              <a:spLocks/>
            </p:cNvSpPr>
            <p:nvPr/>
          </p:nvSpPr>
          <p:spPr bwMode="auto">
            <a:xfrm>
              <a:off x="3687" y="3419"/>
              <a:ext cx="182" cy="18"/>
            </a:xfrm>
            <a:custGeom>
              <a:avLst/>
              <a:gdLst/>
              <a:ahLst/>
              <a:cxnLst>
                <a:cxn ang="0">
                  <a:pos x="758" y="145"/>
                </a:cxn>
                <a:cxn ang="0">
                  <a:pos x="1517" y="80"/>
                </a:cxn>
                <a:cxn ang="0">
                  <a:pos x="759" y="3"/>
                </a:cxn>
                <a:cxn ang="0">
                  <a:pos x="0" y="68"/>
                </a:cxn>
                <a:cxn ang="0">
                  <a:pos x="758" y="145"/>
                </a:cxn>
              </a:cxnLst>
              <a:rect l="0" t="0" r="r" b="b"/>
              <a:pathLst>
                <a:path w="1517" h="148">
                  <a:moveTo>
                    <a:pt x="758" y="145"/>
                  </a:moveTo>
                  <a:cubicBezTo>
                    <a:pt x="1177" y="148"/>
                    <a:pt x="1517" y="119"/>
                    <a:pt x="1517" y="80"/>
                  </a:cubicBezTo>
                  <a:cubicBezTo>
                    <a:pt x="1517" y="41"/>
                    <a:pt x="1178" y="7"/>
                    <a:pt x="759" y="3"/>
                  </a:cubicBezTo>
                  <a:cubicBezTo>
                    <a:pt x="341" y="0"/>
                    <a:pt x="1" y="29"/>
                    <a:pt x="0" y="68"/>
                  </a:cubicBezTo>
                  <a:cubicBezTo>
                    <a:pt x="0" y="107"/>
                    <a:pt x="339" y="141"/>
                    <a:pt x="758" y="145"/>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6" name="Freeform 2038"/>
            <p:cNvSpPr>
              <a:spLocks/>
            </p:cNvSpPr>
            <p:nvPr/>
          </p:nvSpPr>
          <p:spPr bwMode="auto">
            <a:xfrm>
              <a:off x="3687" y="34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15" name="Group 2042"/>
          <p:cNvGrpSpPr>
            <a:grpSpLocks/>
          </p:cNvGrpSpPr>
          <p:nvPr/>
        </p:nvGrpSpPr>
        <p:grpSpPr bwMode="auto">
          <a:xfrm>
            <a:off x="5861050" y="5429251"/>
            <a:ext cx="271462" cy="26988"/>
            <a:chOff x="3692" y="3420"/>
            <a:chExt cx="171" cy="17"/>
          </a:xfrm>
        </p:grpSpPr>
        <p:sp>
          <p:nvSpPr>
            <p:cNvPr id="45048" name="Freeform 2040"/>
            <p:cNvSpPr>
              <a:spLocks/>
            </p:cNvSpPr>
            <p:nvPr/>
          </p:nvSpPr>
          <p:spPr bwMode="auto">
            <a:xfrm>
              <a:off x="3692" y="3420"/>
              <a:ext cx="171" cy="17"/>
            </a:xfrm>
            <a:custGeom>
              <a:avLst/>
              <a:gdLst/>
              <a:ahLst/>
              <a:cxnLst>
                <a:cxn ang="0">
                  <a:pos x="712" y="137"/>
                </a:cxn>
                <a:cxn ang="0">
                  <a:pos x="1425" y="76"/>
                </a:cxn>
                <a:cxn ang="0">
                  <a:pos x="713" y="3"/>
                </a:cxn>
                <a:cxn ang="0">
                  <a:pos x="0" y="64"/>
                </a:cxn>
                <a:cxn ang="0">
                  <a:pos x="712" y="137"/>
                </a:cxn>
              </a:cxnLst>
              <a:rect l="0" t="0" r="r" b="b"/>
              <a:pathLst>
                <a:path w="1425" h="140">
                  <a:moveTo>
                    <a:pt x="712" y="137"/>
                  </a:moveTo>
                  <a:cubicBezTo>
                    <a:pt x="1106" y="140"/>
                    <a:pt x="1425" y="113"/>
                    <a:pt x="1425" y="76"/>
                  </a:cubicBezTo>
                  <a:cubicBezTo>
                    <a:pt x="1425" y="39"/>
                    <a:pt x="1107" y="7"/>
                    <a:pt x="713" y="3"/>
                  </a:cubicBezTo>
                  <a:cubicBezTo>
                    <a:pt x="320" y="0"/>
                    <a:pt x="0" y="28"/>
                    <a:pt x="0" y="64"/>
                  </a:cubicBezTo>
                  <a:cubicBezTo>
                    <a:pt x="0" y="101"/>
                    <a:pt x="319" y="134"/>
                    <a:pt x="712" y="137"/>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49" name="Freeform 2041"/>
            <p:cNvSpPr>
              <a:spLocks/>
            </p:cNvSpPr>
            <p:nvPr/>
          </p:nvSpPr>
          <p:spPr bwMode="auto">
            <a:xfrm>
              <a:off x="3692" y="34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4"/>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25" name="Group 2047"/>
          <p:cNvGrpSpPr>
            <a:grpSpLocks/>
          </p:cNvGrpSpPr>
          <p:nvPr/>
        </p:nvGrpSpPr>
        <p:grpSpPr bwMode="auto">
          <a:xfrm>
            <a:off x="6165850" y="4846638"/>
            <a:ext cx="287337" cy="115888"/>
            <a:chOff x="3884" y="3053"/>
            <a:chExt cx="181" cy="73"/>
          </a:xfrm>
        </p:grpSpPr>
        <p:sp>
          <p:nvSpPr>
            <p:cNvPr id="45051" name="Freeform 2043"/>
            <p:cNvSpPr>
              <a:spLocks/>
            </p:cNvSpPr>
            <p:nvPr/>
          </p:nvSpPr>
          <p:spPr bwMode="auto">
            <a:xfrm>
              <a:off x="3884" y="3053"/>
              <a:ext cx="181"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2" name="Freeform 2044"/>
            <p:cNvSpPr>
              <a:spLocks/>
            </p:cNvSpPr>
            <p:nvPr/>
          </p:nvSpPr>
          <p:spPr bwMode="auto">
            <a:xfrm>
              <a:off x="3884" y="3093"/>
              <a:ext cx="180" cy="33"/>
            </a:xfrm>
            <a:custGeom>
              <a:avLst/>
              <a:gdLst/>
              <a:ahLst/>
              <a:cxnLst>
                <a:cxn ang="0">
                  <a:pos x="751" y="72"/>
                </a:cxn>
                <a:cxn ang="0">
                  <a:pos x="376" y="1"/>
                </a:cxn>
                <a:cxn ang="0">
                  <a:pos x="1" y="66"/>
                </a:cxn>
                <a:cxn ang="0">
                  <a:pos x="375" y="136"/>
                </a:cxn>
                <a:cxn ang="0">
                  <a:pos x="751" y="72"/>
                </a:cxn>
              </a:cxnLst>
              <a:rect l="0" t="0" r="r" b="b"/>
              <a:pathLst>
                <a:path w="751" h="138">
                  <a:moveTo>
                    <a:pt x="751" y="72"/>
                  </a:moveTo>
                  <a:cubicBezTo>
                    <a:pt x="751" y="35"/>
                    <a:pt x="583" y="3"/>
                    <a:pt x="376" y="1"/>
                  </a:cubicBezTo>
                  <a:cubicBezTo>
                    <a:pt x="169" y="0"/>
                    <a:pt x="1" y="29"/>
                    <a:pt x="1" y="66"/>
                  </a:cubicBezTo>
                  <a:cubicBezTo>
                    <a:pt x="0" y="103"/>
                    <a:pt x="168" y="135"/>
                    <a:pt x="375" y="136"/>
                  </a:cubicBezTo>
                  <a:cubicBezTo>
                    <a:pt x="582" y="138"/>
                    <a:pt x="750" y="109"/>
                    <a:pt x="751"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3" name="Freeform 2045"/>
            <p:cNvSpPr>
              <a:spLocks/>
            </p:cNvSpPr>
            <p:nvPr/>
          </p:nvSpPr>
          <p:spPr bwMode="auto">
            <a:xfrm>
              <a:off x="3884" y="3053"/>
              <a:ext cx="180" cy="73"/>
            </a:xfrm>
            <a:custGeom>
              <a:avLst/>
              <a:gdLst/>
              <a:ahLst/>
              <a:cxnLst>
                <a:cxn ang="0">
                  <a:pos x="375" y="301"/>
                </a:cxn>
                <a:cxn ang="0">
                  <a:pos x="751" y="237"/>
                </a:cxn>
                <a:cxn ang="0">
                  <a:pos x="752" y="72"/>
                </a:cxn>
                <a:cxn ang="0">
                  <a:pos x="378" y="1"/>
                </a:cxn>
                <a:cxn ang="0">
                  <a:pos x="2" y="66"/>
                </a:cxn>
                <a:cxn ang="0">
                  <a:pos x="1" y="231"/>
                </a:cxn>
                <a:cxn ang="0">
                  <a:pos x="375" y="301"/>
                </a:cxn>
              </a:cxnLst>
              <a:rect l="0" t="0" r="r" b="b"/>
              <a:pathLst>
                <a:path w="752" h="303">
                  <a:moveTo>
                    <a:pt x="375" y="301"/>
                  </a:moveTo>
                  <a:cubicBezTo>
                    <a:pt x="582" y="303"/>
                    <a:pt x="750" y="274"/>
                    <a:pt x="751" y="237"/>
                  </a:cubicBezTo>
                  <a:lnTo>
                    <a:pt x="752" y="72"/>
                  </a:lnTo>
                  <a:cubicBezTo>
                    <a:pt x="752" y="35"/>
                    <a:pt x="585" y="3"/>
                    <a:pt x="378" y="1"/>
                  </a:cubicBezTo>
                  <a:cubicBezTo>
                    <a:pt x="170" y="0"/>
                    <a:pt x="2" y="29"/>
                    <a:pt x="2" y="66"/>
                  </a:cubicBezTo>
                  <a:lnTo>
                    <a:pt x="1" y="231"/>
                  </a:lnTo>
                  <a:cubicBezTo>
                    <a:pt x="0" y="268"/>
                    <a:pt x="168" y="300"/>
                    <a:pt x="375" y="301"/>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4" name="Freeform 2046"/>
            <p:cNvSpPr>
              <a:spLocks/>
            </p:cNvSpPr>
            <p:nvPr/>
          </p:nvSpPr>
          <p:spPr bwMode="auto">
            <a:xfrm>
              <a:off x="3884" y="30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30" name="Group 2053"/>
          <p:cNvGrpSpPr>
            <a:grpSpLocks/>
          </p:cNvGrpSpPr>
          <p:nvPr/>
        </p:nvGrpSpPr>
        <p:grpSpPr bwMode="auto">
          <a:xfrm>
            <a:off x="6143625" y="4910138"/>
            <a:ext cx="344487" cy="93663"/>
            <a:chOff x="3870" y="3093"/>
            <a:chExt cx="217" cy="59"/>
          </a:xfrm>
        </p:grpSpPr>
        <p:sp>
          <p:nvSpPr>
            <p:cNvPr id="45056" name="Freeform 2048"/>
            <p:cNvSpPr>
              <a:spLocks/>
            </p:cNvSpPr>
            <p:nvPr/>
          </p:nvSpPr>
          <p:spPr bwMode="auto">
            <a:xfrm>
              <a:off x="3878" y="3101"/>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7" name="Freeform 2049"/>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8" name="Freeform 2050"/>
            <p:cNvSpPr>
              <a:spLocks/>
            </p:cNvSpPr>
            <p:nvPr/>
          </p:nvSpPr>
          <p:spPr bwMode="auto">
            <a:xfrm>
              <a:off x="3870" y="3120"/>
              <a:ext cx="208" cy="24"/>
            </a:xfrm>
            <a:custGeom>
              <a:avLst/>
              <a:gdLst/>
              <a:ahLst/>
              <a:cxnLst>
                <a:cxn ang="0">
                  <a:pos x="867" y="52"/>
                </a:cxn>
                <a:cxn ang="0">
                  <a:pos x="434" y="2"/>
                </a:cxn>
                <a:cxn ang="0">
                  <a:pos x="1" y="45"/>
                </a:cxn>
                <a:cxn ang="0">
                  <a:pos x="433" y="95"/>
                </a:cxn>
                <a:cxn ang="0">
                  <a:pos x="867" y="52"/>
                </a:cxn>
              </a:cxnLst>
              <a:rect l="0" t="0" r="r" b="b"/>
              <a:pathLst>
                <a:path w="867" h="97">
                  <a:moveTo>
                    <a:pt x="867" y="52"/>
                  </a:moveTo>
                  <a:cubicBezTo>
                    <a:pt x="867" y="26"/>
                    <a:pt x="674" y="3"/>
                    <a:pt x="434" y="2"/>
                  </a:cubicBezTo>
                  <a:cubicBezTo>
                    <a:pt x="195" y="0"/>
                    <a:pt x="1" y="19"/>
                    <a:pt x="1" y="45"/>
                  </a:cubicBezTo>
                  <a:cubicBezTo>
                    <a:pt x="0" y="71"/>
                    <a:pt x="194" y="93"/>
                    <a:pt x="433" y="95"/>
                  </a:cubicBezTo>
                  <a:cubicBezTo>
                    <a:pt x="673" y="97"/>
                    <a:pt x="867" y="78"/>
                    <a:pt x="867"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59" name="Freeform 2051"/>
            <p:cNvSpPr>
              <a:spLocks/>
            </p:cNvSpPr>
            <p:nvPr/>
          </p:nvSpPr>
          <p:spPr bwMode="auto">
            <a:xfrm>
              <a:off x="3870" y="3093"/>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0" name="Freeform 2052"/>
            <p:cNvSpPr>
              <a:spLocks/>
            </p:cNvSpPr>
            <p:nvPr/>
          </p:nvSpPr>
          <p:spPr bwMode="auto">
            <a:xfrm>
              <a:off x="3870" y="31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36" name="Group 2056"/>
          <p:cNvGrpSpPr>
            <a:grpSpLocks/>
          </p:cNvGrpSpPr>
          <p:nvPr/>
        </p:nvGrpSpPr>
        <p:grpSpPr bwMode="auto">
          <a:xfrm>
            <a:off x="6164263" y="4957763"/>
            <a:ext cx="288925" cy="28575"/>
            <a:chOff x="3883" y="3123"/>
            <a:chExt cx="182" cy="18"/>
          </a:xfrm>
        </p:grpSpPr>
        <p:sp>
          <p:nvSpPr>
            <p:cNvPr id="45062" name="Freeform 2054"/>
            <p:cNvSpPr>
              <a:spLocks/>
            </p:cNvSpPr>
            <p:nvPr/>
          </p:nvSpPr>
          <p:spPr bwMode="auto">
            <a:xfrm>
              <a:off x="3883" y="3123"/>
              <a:ext cx="182" cy="18"/>
            </a:xfrm>
            <a:custGeom>
              <a:avLst/>
              <a:gdLst/>
              <a:ahLst/>
              <a:cxnLst>
                <a:cxn ang="0">
                  <a:pos x="379" y="73"/>
                </a:cxn>
                <a:cxn ang="0">
                  <a:pos x="758" y="40"/>
                </a:cxn>
                <a:cxn ang="0">
                  <a:pos x="380" y="2"/>
                </a:cxn>
                <a:cxn ang="0">
                  <a:pos x="0" y="34"/>
                </a:cxn>
                <a:cxn ang="0">
                  <a:pos x="379" y="73"/>
                </a:cxn>
              </a:cxnLst>
              <a:rect l="0" t="0" r="r" b="b"/>
              <a:pathLst>
                <a:path w="759" h="74">
                  <a:moveTo>
                    <a:pt x="379" y="73"/>
                  </a:moveTo>
                  <a:cubicBezTo>
                    <a:pt x="588" y="74"/>
                    <a:pt x="758" y="60"/>
                    <a:pt x="758" y="40"/>
                  </a:cubicBezTo>
                  <a:cubicBezTo>
                    <a:pt x="759" y="21"/>
                    <a:pt x="589" y="4"/>
                    <a:pt x="380" y="2"/>
                  </a:cubicBezTo>
                  <a:cubicBezTo>
                    <a:pt x="170" y="0"/>
                    <a:pt x="0" y="15"/>
                    <a:pt x="0" y="34"/>
                  </a:cubicBezTo>
                  <a:cubicBezTo>
                    <a:pt x="0" y="54"/>
                    <a:pt x="170" y="71"/>
                    <a:pt x="379" y="73"/>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3" name="Freeform 2055"/>
            <p:cNvSpPr>
              <a:spLocks/>
            </p:cNvSpPr>
            <p:nvPr/>
          </p:nvSpPr>
          <p:spPr bwMode="auto">
            <a:xfrm>
              <a:off x="3883" y="3123"/>
              <a:ext cx="182" cy="17"/>
            </a:xfrm>
            <a:custGeom>
              <a:avLst/>
              <a:gdLst/>
              <a:ahLst/>
              <a:cxnLst>
                <a:cxn ang="0">
                  <a:pos x="91" y="17"/>
                </a:cxn>
                <a:cxn ang="0">
                  <a:pos x="182" y="9"/>
                </a:cxn>
                <a:cxn ang="0">
                  <a:pos x="92" y="0"/>
                </a:cxn>
                <a:cxn ang="0">
                  <a:pos x="0" y="8"/>
                </a:cxn>
                <a:cxn ang="0">
                  <a:pos x="91" y="17"/>
                </a:cxn>
              </a:cxnLst>
              <a:rect l="0" t="0" r="r" b="b"/>
              <a:pathLst>
                <a:path w="182" h="17">
                  <a:moveTo>
                    <a:pt x="91" y="17"/>
                  </a:moveTo>
                  <a:cubicBezTo>
                    <a:pt x="141" y="17"/>
                    <a:pt x="182" y="14"/>
                    <a:pt x="182" y="9"/>
                  </a:cubicBezTo>
                  <a:cubicBezTo>
                    <a:pt x="182" y="5"/>
                    <a:pt x="142" y="1"/>
                    <a:pt x="92"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46" name="Group 2059"/>
          <p:cNvGrpSpPr>
            <a:grpSpLocks/>
          </p:cNvGrpSpPr>
          <p:nvPr/>
        </p:nvGrpSpPr>
        <p:grpSpPr bwMode="auto">
          <a:xfrm>
            <a:off x="6172200" y="4959351"/>
            <a:ext cx="271462" cy="26988"/>
            <a:chOff x="3888" y="3124"/>
            <a:chExt cx="171" cy="17"/>
          </a:xfrm>
        </p:grpSpPr>
        <p:sp>
          <p:nvSpPr>
            <p:cNvPr id="45065" name="Freeform 2057"/>
            <p:cNvSpPr>
              <a:spLocks/>
            </p:cNvSpPr>
            <p:nvPr/>
          </p:nvSpPr>
          <p:spPr bwMode="auto">
            <a:xfrm>
              <a:off x="3888" y="3124"/>
              <a:ext cx="171" cy="17"/>
            </a:xfrm>
            <a:custGeom>
              <a:avLst/>
              <a:gdLst/>
              <a:ahLst/>
              <a:cxnLst>
                <a:cxn ang="0">
                  <a:pos x="356" y="68"/>
                </a:cxn>
                <a:cxn ang="0">
                  <a:pos x="712" y="37"/>
                </a:cxn>
                <a:cxn ang="0">
                  <a:pos x="356" y="1"/>
                </a:cxn>
                <a:cxn ang="0">
                  <a:pos x="0" y="32"/>
                </a:cxn>
                <a:cxn ang="0">
                  <a:pos x="356" y="68"/>
                </a:cxn>
              </a:cxnLst>
              <a:rect l="0" t="0" r="r" b="b"/>
              <a:pathLst>
                <a:path w="713" h="69">
                  <a:moveTo>
                    <a:pt x="356" y="68"/>
                  </a:moveTo>
                  <a:cubicBezTo>
                    <a:pt x="553" y="69"/>
                    <a:pt x="712" y="56"/>
                    <a:pt x="712" y="37"/>
                  </a:cubicBezTo>
                  <a:cubicBezTo>
                    <a:pt x="713" y="19"/>
                    <a:pt x="553" y="3"/>
                    <a:pt x="356" y="1"/>
                  </a:cubicBezTo>
                  <a:cubicBezTo>
                    <a:pt x="160" y="0"/>
                    <a:pt x="0" y="13"/>
                    <a:pt x="0" y="32"/>
                  </a:cubicBezTo>
                  <a:cubicBezTo>
                    <a:pt x="0" y="50"/>
                    <a:pt x="159" y="66"/>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6" name="Freeform 2058"/>
            <p:cNvSpPr>
              <a:spLocks/>
            </p:cNvSpPr>
            <p:nvPr/>
          </p:nvSpPr>
          <p:spPr bwMode="auto">
            <a:xfrm>
              <a:off x="3888" y="3124"/>
              <a:ext cx="171" cy="16"/>
            </a:xfrm>
            <a:custGeom>
              <a:avLst/>
              <a:gdLst/>
              <a:ahLst/>
              <a:cxnLst>
                <a:cxn ang="0">
                  <a:pos x="86" y="16"/>
                </a:cxn>
                <a:cxn ang="0">
                  <a:pos x="171" y="9"/>
                </a:cxn>
                <a:cxn ang="0">
                  <a:pos x="86" y="0"/>
                </a:cxn>
                <a:cxn ang="0">
                  <a:pos x="0" y="8"/>
                </a:cxn>
                <a:cxn ang="0">
                  <a:pos x="86" y="16"/>
                </a:cxn>
              </a:cxnLst>
              <a:rect l="0" t="0" r="r" b="b"/>
              <a:pathLst>
                <a:path w="171" h="16">
                  <a:moveTo>
                    <a:pt x="86" y="16"/>
                  </a:moveTo>
                  <a:cubicBezTo>
                    <a:pt x="133" y="16"/>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51" name="Group 2064"/>
          <p:cNvGrpSpPr>
            <a:grpSpLocks/>
          </p:cNvGrpSpPr>
          <p:nvPr/>
        </p:nvGrpSpPr>
        <p:grpSpPr bwMode="auto">
          <a:xfrm>
            <a:off x="6267450" y="5005388"/>
            <a:ext cx="287337" cy="115888"/>
            <a:chOff x="3948" y="3153"/>
            <a:chExt cx="181" cy="73"/>
          </a:xfrm>
        </p:grpSpPr>
        <p:sp>
          <p:nvSpPr>
            <p:cNvPr id="45068" name="Freeform 2060"/>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69" name="Freeform 2061"/>
            <p:cNvSpPr>
              <a:spLocks/>
            </p:cNvSpPr>
            <p:nvPr/>
          </p:nvSpPr>
          <p:spPr bwMode="auto">
            <a:xfrm>
              <a:off x="3948" y="3192"/>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0" name="Freeform 2062"/>
            <p:cNvSpPr>
              <a:spLocks/>
            </p:cNvSpPr>
            <p:nvPr/>
          </p:nvSpPr>
          <p:spPr bwMode="auto">
            <a:xfrm>
              <a:off x="3948" y="3153"/>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1" name="Freeform 2063"/>
            <p:cNvSpPr>
              <a:spLocks/>
            </p:cNvSpPr>
            <p:nvPr/>
          </p:nvSpPr>
          <p:spPr bwMode="auto">
            <a:xfrm>
              <a:off x="3948" y="3192"/>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57" name="Group 2070"/>
          <p:cNvGrpSpPr>
            <a:grpSpLocks/>
          </p:cNvGrpSpPr>
          <p:nvPr/>
        </p:nvGrpSpPr>
        <p:grpSpPr bwMode="auto">
          <a:xfrm>
            <a:off x="6245225" y="5068888"/>
            <a:ext cx="342900" cy="93663"/>
            <a:chOff x="3934" y="3193"/>
            <a:chExt cx="216" cy="59"/>
          </a:xfrm>
        </p:grpSpPr>
        <p:sp>
          <p:nvSpPr>
            <p:cNvPr id="45073" name="Freeform 2065"/>
            <p:cNvSpPr>
              <a:spLocks/>
            </p:cNvSpPr>
            <p:nvPr/>
          </p:nvSpPr>
          <p:spPr bwMode="auto">
            <a:xfrm>
              <a:off x="3942" y="3201"/>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4" name="Freeform 2066"/>
            <p:cNvSpPr>
              <a:spLocks/>
            </p:cNvSpPr>
            <p:nvPr/>
          </p:nvSpPr>
          <p:spPr bwMode="auto">
            <a:xfrm>
              <a:off x="3934" y="3193"/>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5" name="Freeform 2067"/>
            <p:cNvSpPr>
              <a:spLocks/>
            </p:cNvSpPr>
            <p:nvPr/>
          </p:nvSpPr>
          <p:spPr bwMode="auto">
            <a:xfrm>
              <a:off x="3934" y="3220"/>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6" name="Freeform 2068"/>
            <p:cNvSpPr>
              <a:spLocks/>
            </p:cNvSpPr>
            <p:nvPr/>
          </p:nvSpPr>
          <p:spPr bwMode="auto">
            <a:xfrm>
              <a:off x="3934" y="3193"/>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77" name="Freeform 2069"/>
            <p:cNvSpPr>
              <a:spLocks/>
            </p:cNvSpPr>
            <p:nvPr/>
          </p:nvSpPr>
          <p:spPr bwMode="auto">
            <a:xfrm>
              <a:off x="3934" y="3220"/>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67" name="Group 2073"/>
          <p:cNvGrpSpPr>
            <a:grpSpLocks/>
          </p:cNvGrpSpPr>
          <p:nvPr/>
        </p:nvGrpSpPr>
        <p:grpSpPr bwMode="auto">
          <a:xfrm>
            <a:off x="6265863" y="5116513"/>
            <a:ext cx="288925" cy="28575"/>
            <a:chOff x="3947" y="3223"/>
            <a:chExt cx="182" cy="18"/>
          </a:xfrm>
        </p:grpSpPr>
        <p:sp>
          <p:nvSpPr>
            <p:cNvPr id="45079" name="Freeform 2071"/>
            <p:cNvSpPr>
              <a:spLocks/>
            </p:cNvSpPr>
            <p:nvPr/>
          </p:nvSpPr>
          <p:spPr bwMode="auto">
            <a:xfrm>
              <a:off x="3947" y="3223"/>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0" name="Freeform 2072"/>
            <p:cNvSpPr>
              <a:spLocks/>
            </p:cNvSpPr>
            <p:nvPr/>
          </p:nvSpPr>
          <p:spPr bwMode="auto">
            <a:xfrm>
              <a:off x="3947" y="3223"/>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5" name="Group 2076"/>
          <p:cNvGrpSpPr>
            <a:grpSpLocks/>
          </p:cNvGrpSpPr>
          <p:nvPr/>
        </p:nvGrpSpPr>
        <p:grpSpPr bwMode="auto">
          <a:xfrm>
            <a:off x="6273800" y="5118101"/>
            <a:ext cx="271462" cy="26988"/>
            <a:chOff x="3952" y="3224"/>
            <a:chExt cx="171" cy="17"/>
          </a:xfrm>
        </p:grpSpPr>
        <p:sp>
          <p:nvSpPr>
            <p:cNvPr id="45082" name="Freeform 2074"/>
            <p:cNvSpPr>
              <a:spLocks/>
            </p:cNvSpPr>
            <p:nvPr/>
          </p:nvSpPr>
          <p:spPr bwMode="auto">
            <a:xfrm>
              <a:off x="3952" y="3224"/>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3" name="Freeform 2075"/>
            <p:cNvSpPr>
              <a:spLocks/>
            </p:cNvSpPr>
            <p:nvPr/>
          </p:nvSpPr>
          <p:spPr bwMode="auto">
            <a:xfrm>
              <a:off x="3952" y="3224"/>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8" name="Group 2081"/>
          <p:cNvGrpSpPr>
            <a:grpSpLocks/>
          </p:cNvGrpSpPr>
          <p:nvPr/>
        </p:nvGrpSpPr>
        <p:grpSpPr bwMode="auto">
          <a:xfrm>
            <a:off x="6191250" y="5157788"/>
            <a:ext cx="287337" cy="115888"/>
            <a:chOff x="3900" y="3249"/>
            <a:chExt cx="181" cy="73"/>
          </a:xfrm>
        </p:grpSpPr>
        <p:sp>
          <p:nvSpPr>
            <p:cNvPr id="45085" name="Freeform 2077"/>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6" name="Freeform 2078"/>
            <p:cNvSpPr>
              <a:spLocks/>
            </p:cNvSpPr>
            <p:nvPr/>
          </p:nvSpPr>
          <p:spPr bwMode="auto">
            <a:xfrm>
              <a:off x="3900" y="3288"/>
              <a:ext cx="180" cy="34"/>
            </a:xfrm>
            <a:custGeom>
              <a:avLst/>
              <a:gdLst/>
              <a:ahLst/>
              <a:cxnLst>
                <a:cxn ang="0">
                  <a:pos x="750" y="72"/>
                </a:cxn>
                <a:cxn ang="0">
                  <a:pos x="376" y="2"/>
                </a:cxn>
                <a:cxn ang="0">
                  <a:pos x="0" y="66"/>
                </a:cxn>
                <a:cxn ang="0">
                  <a:pos x="375" y="137"/>
                </a:cxn>
                <a:cxn ang="0">
                  <a:pos x="750" y="72"/>
                </a:cxn>
              </a:cxnLst>
              <a:rect l="0" t="0" r="r" b="b"/>
              <a:pathLst>
                <a:path w="751" h="139">
                  <a:moveTo>
                    <a:pt x="750" y="72"/>
                  </a:moveTo>
                  <a:cubicBezTo>
                    <a:pt x="751" y="35"/>
                    <a:pt x="583" y="4"/>
                    <a:pt x="376" y="2"/>
                  </a:cubicBezTo>
                  <a:cubicBezTo>
                    <a:pt x="169" y="0"/>
                    <a:pt x="1" y="29"/>
                    <a:pt x="0" y="66"/>
                  </a:cubicBezTo>
                  <a:cubicBezTo>
                    <a:pt x="0" y="104"/>
                    <a:pt x="168" y="135"/>
                    <a:pt x="375" y="137"/>
                  </a:cubicBezTo>
                  <a:cubicBezTo>
                    <a:pt x="582" y="139"/>
                    <a:pt x="750" y="110"/>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7" name="Freeform 2079"/>
            <p:cNvSpPr>
              <a:spLocks/>
            </p:cNvSpPr>
            <p:nvPr/>
          </p:nvSpPr>
          <p:spPr bwMode="auto">
            <a:xfrm>
              <a:off x="3900" y="3249"/>
              <a:ext cx="181" cy="73"/>
            </a:xfrm>
            <a:custGeom>
              <a:avLst/>
              <a:gdLst/>
              <a:ahLst/>
              <a:cxnLst>
                <a:cxn ang="0">
                  <a:pos x="375" y="302"/>
                </a:cxn>
                <a:cxn ang="0">
                  <a:pos x="750" y="237"/>
                </a:cxn>
                <a:cxn ang="0">
                  <a:pos x="752" y="72"/>
                </a:cxn>
                <a:cxn ang="0">
                  <a:pos x="377" y="2"/>
                </a:cxn>
                <a:cxn ang="0">
                  <a:pos x="2" y="66"/>
                </a:cxn>
                <a:cxn ang="0">
                  <a:pos x="0" y="231"/>
                </a:cxn>
                <a:cxn ang="0">
                  <a:pos x="375" y="302"/>
                </a:cxn>
              </a:cxnLst>
              <a:rect l="0" t="0" r="r" b="b"/>
              <a:pathLst>
                <a:path w="752" h="304">
                  <a:moveTo>
                    <a:pt x="375" y="302"/>
                  </a:moveTo>
                  <a:cubicBezTo>
                    <a:pt x="582" y="304"/>
                    <a:pt x="750" y="275"/>
                    <a:pt x="750" y="237"/>
                  </a:cubicBezTo>
                  <a:lnTo>
                    <a:pt x="752" y="72"/>
                  </a:lnTo>
                  <a:cubicBezTo>
                    <a:pt x="752" y="35"/>
                    <a:pt x="584" y="4"/>
                    <a:pt x="377" y="2"/>
                  </a:cubicBezTo>
                  <a:cubicBezTo>
                    <a:pt x="170" y="0"/>
                    <a:pt x="2" y="29"/>
                    <a:pt x="2" y="66"/>
                  </a:cubicBezTo>
                  <a:lnTo>
                    <a:pt x="0" y="231"/>
                  </a:lnTo>
                  <a:cubicBezTo>
                    <a:pt x="0" y="269"/>
                    <a:pt x="168" y="300"/>
                    <a:pt x="375"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88" name="Freeform 2080"/>
            <p:cNvSpPr>
              <a:spLocks/>
            </p:cNvSpPr>
            <p:nvPr/>
          </p:nvSpPr>
          <p:spPr bwMode="auto">
            <a:xfrm>
              <a:off x="3900" y="32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19" name="Group 2087"/>
          <p:cNvGrpSpPr>
            <a:grpSpLocks/>
          </p:cNvGrpSpPr>
          <p:nvPr/>
        </p:nvGrpSpPr>
        <p:grpSpPr bwMode="auto">
          <a:xfrm>
            <a:off x="6169025" y="5221288"/>
            <a:ext cx="342900" cy="93663"/>
            <a:chOff x="3886" y="3289"/>
            <a:chExt cx="216" cy="59"/>
          </a:xfrm>
        </p:grpSpPr>
        <p:sp>
          <p:nvSpPr>
            <p:cNvPr id="45090" name="Freeform 2082"/>
            <p:cNvSpPr>
              <a:spLocks/>
            </p:cNvSpPr>
            <p:nvPr/>
          </p:nvSpPr>
          <p:spPr bwMode="auto">
            <a:xfrm>
              <a:off x="3894" y="3297"/>
              <a:ext cx="208" cy="51"/>
            </a:xfrm>
            <a:custGeom>
              <a:avLst/>
              <a:gdLst/>
              <a:ahLst/>
              <a:cxnLst>
                <a:cxn ang="0">
                  <a:pos x="433" y="210"/>
                </a:cxn>
                <a:cxn ang="0">
                  <a:pos x="867" y="167"/>
                </a:cxn>
                <a:cxn ang="0">
                  <a:pos x="868" y="52"/>
                </a:cxn>
                <a:cxn ang="0">
                  <a:pos x="435" y="2"/>
                </a:cxn>
                <a:cxn ang="0">
                  <a:pos x="1" y="45"/>
                </a:cxn>
                <a:cxn ang="0">
                  <a:pos x="1" y="160"/>
                </a:cxn>
                <a:cxn ang="0">
                  <a:pos x="433" y="210"/>
                </a:cxn>
              </a:cxnLst>
              <a:rect l="0" t="0" r="r" b="b"/>
              <a:pathLst>
                <a:path w="868" h="212">
                  <a:moveTo>
                    <a:pt x="433" y="210"/>
                  </a:moveTo>
                  <a:cubicBezTo>
                    <a:pt x="673" y="212"/>
                    <a:pt x="867" y="193"/>
                    <a:pt x="867" y="167"/>
                  </a:cubicBezTo>
                  <a:lnTo>
                    <a:pt x="868" y="52"/>
                  </a:lnTo>
                  <a:cubicBezTo>
                    <a:pt x="868" y="26"/>
                    <a:pt x="674" y="4"/>
                    <a:pt x="435" y="2"/>
                  </a:cubicBezTo>
                  <a:cubicBezTo>
                    <a:pt x="196" y="0"/>
                    <a:pt x="2" y="19"/>
                    <a:pt x="1" y="45"/>
                  </a:cubicBezTo>
                  <a:lnTo>
                    <a:pt x="1" y="160"/>
                  </a:lnTo>
                  <a:cubicBezTo>
                    <a:pt x="0" y="186"/>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1" name="Freeform 2083"/>
            <p:cNvSpPr>
              <a:spLocks/>
            </p:cNvSpPr>
            <p:nvPr/>
          </p:nvSpPr>
          <p:spPr bwMode="auto">
            <a:xfrm>
              <a:off x="3886" y="3289"/>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2" name="Freeform 2084"/>
            <p:cNvSpPr>
              <a:spLocks/>
            </p:cNvSpPr>
            <p:nvPr/>
          </p:nvSpPr>
          <p:spPr bwMode="auto">
            <a:xfrm>
              <a:off x="3886" y="3316"/>
              <a:ext cx="208" cy="24"/>
            </a:xfrm>
            <a:custGeom>
              <a:avLst/>
              <a:gdLst/>
              <a:ahLst/>
              <a:cxnLst>
                <a:cxn ang="0">
                  <a:pos x="867" y="53"/>
                </a:cxn>
                <a:cxn ang="0">
                  <a:pos x="434" y="2"/>
                </a:cxn>
                <a:cxn ang="0">
                  <a:pos x="0" y="46"/>
                </a:cxn>
                <a:cxn ang="0">
                  <a:pos x="433" y="96"/>
                </a:cxn>
                <a:cxn ang="0">
                  <a:pos x="867" y="53"/>
                </a:cxn>
              </a:cxnLst>
              <a:rect l="0" t="0" r="r" b="b"/>
              <a:pathLst>
                <a:path w="867" h="98">
                  <a:moveTo>
                    <a:pt x="867" y="53"/>
                  </a:moveTo>
                  <a:cubicBezTo>
                    <a:pt x="867" y="27"/>
                    <a:pt x="673" y="4"/>
                    <a:pt x="434" y="2"/>
                  </a:cubicBezTo>
                  <a:cubicBezTo>
                    <a:pt x="195" y="0"/>
                    <a:pt x="0" y="20"/>
                    <a:pt x="0" y="46"/>
                  </a:cubicBezTo>
                  <a:cubicBezTo>
                    <a:pt x="0" y="71"/>
                    <a:pt x="194" y="94"/>
                    <a:pt x="433" y="96"/>
                  </a:cubicBezTo>
                  <a:cubicBezTo>
                    <a:pt x="672" y="98"/>
                    <a:pt x="867" y="78"/>
                    <a:pt x="867" y="53"/>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3" name="Freeform 2085"/>
            <p:cNvSpPr>
              <a:spLocks/>
            </p:cNvSpPr>
            <p:nvPr/>
          </p:nvSpPr>
          <p:spPr bwMode="auto">
            <a:xfrm>
              <a:off x="3886" y="3289"/>
              <a:ext cx="208"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4" name="Freeform 2086"/>
            <p:cNvSpPr>
              <a:spLocks/>
            </p:cNvSpPr>
            <p:nvPr/>
          </p:nvSpPr>
          <p:spPr bwMode="auto">
            <a:xfrm>
              <a:off x="3886" y="33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23" name="Group 2090"/>
          <p:cNvGrpSpPr>
            <a:grpSpLocks/>
          </p:cNvGrpSpPr>
          <p:nvPr/>
        </p:nvGrpSpPr>
        <p:grpSpPr bwMode="auto">
          <a:xfrm>
            <a:off x="6189663" y="5268913"/>
            <a:ext cx="288925" cy="28575"/>
            <a:chOff x="3899" y="3319"/>
            <a:chExt cx="182" cy="18"/>
          </a:xfrm>
        </p:grpSpPr>
        <p:sp>
          <p:nvSpPr>
            <p:cNvPr id="45096" name="Freeform 2088"/>
            <p:cNvSpPr>
              <a:spLocks/>
            </p:cNvSpPr>
            <p:nvPr/>
          </p:nvSpPr>
          <p:spPr bwMode="auto">
            <a:xfrm>
              <a:off x="3899" y="3319"/>
              <a:ext cx="182" cy="18"/>
            </a:xfrm>
            <a:custGeom>
              <a:avLst/>
              <a:gdLst/>
              <a:ahLst/>
              <a:cxnLst>
                <a:cxn ang="0">
                  <a:pos x="379" y="72"/>
                </a:cxn>
                <a:cxn ang="0">
                  <a:pos x="758" y="40"/>
                </a:cxn>
                <a:cxn ang="0">
                  <a:pos x="379" y="2"/>
                </a:cxn>
                <a:cxn ang="0">
                  <a:pos x="0" y="34"/>
                </a:cxn>
                <a:cxn ang="0">
                  <a:pos x="379" y="72"/>
                </a:cxn>
              </a:cxnLst>
              <a:rect l="0" t="0" r="r" b="b"/>
              <a:pathLst>
                <a:path w="758" h="74">
                  <a:moveTo>
                    <a:pt x="379" y="72"/>
                  </a:moveTo>
                  <a:cubicBezTo>
                    <a:pt x="588" y="74"/>
                    <a:pt x="758" y="60"/>
                    <a:pt x="758" y="40"/>
                  </a:cubicBezTo>
                  <a:cubicBezTo>
                    <a:pt x="758" y="21"/>
                    <a:pt x="589" y="3"/>
                    <a:pt x="379" y="2"/>
                  </a:cubicBezTo>
                  <a:cubicBezTo>
                    <a:pt x="170" y="0"/>
                    <a:pt x="0" y="14"/>
                    <a:pt x="0" y="34"/>
                  </a:cubicBezTo>
                  <a:cubicBezTo>
                    <a:pt x="0" y="54"/>
                    <a:pt x="169" y="71"/>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097" name="Freeform 2089"/>
            <p:cNvSpPr>
              <a:spLocks/>
            </p:cNvSpPr>
            <p:nvPr/>
          </p:nvSpPr>
          <p:spPr bwMode="auto">
            <a:xfrm>
              <a:off x="3899" y="3319"/>
              <a:ext cx="182" cy="18"/>
            </a:xfrm>
            <a:custGeom>
              <a:avLst/>
              <a:gdLst/>
              <a:ahLst/>
              <a:cxnLst>
                <a:cxn ang="0">
                  <a:pos x="91" y="17"/>
                </a:cxn>
                <a:cxn ang="0">
                  <a:pos x="182" y="9"/>
                </a:cxn>
                <a:cxn ang="0">
                  <a:pos x="91" y="0"/>
                </a:cxn>
                <a:cxn ang="0">
                  <a:pos x="0" y="8"/>
                </a:cxn>
                <a:cxn ang="0">
                  <a:pos x="91" y="17"/>
                </a:cxn>
              </a:cxnLst>
              <a:rect l="0" t="0" r="r" b="b"/>
              <a:pathLst>
                <a:path w="182" h="18">
                  <a:moveTo>
                    <a:pt x="91" y="17"/>
                  </a:moveTo>
                  <a:cubicBezTo>
                    <a:pt x="141" y="18"/>
                    <a:pt x="182" y="14"/>
                    <a:pt x="182" y="9"/>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26" name="Group 2093"/>
          <p:cNvGrpSpPr>
            <a:grpSpLocks/>
          </p:cNvGrpSpPr>
          <p:nvPr/>
        </p:nvGrpSpPr>
        <p:grpSpPr bwMode="auto">
          <a:xfrm>
            <a:off x="6197600" y="5270501"/>
            <a:ext cx="271462" cy="26988"/>
            <a:chOff x="3904" y="3320"/>
            <a:chExt cx="171" cy="17"/>
          </a:xfrm>
        </p:grpSpPr>
        <p:sp>
          <p:nvSpPr>
            <p:cNvPr id="45099" name="Freeform 2091"/>
            <p:cNvSpPr>
              <a:spLocks/>
            </p:cNvSpPr>
            <p:nvPr/>
          </p:nvSpPr>
          <p:spPr bwMode="auto">
            <a:xfrm>
              <a:off x="3904" y="3320"/>
              <a:ext cx="171" cy="17"/>
            </a:xfrm>
            <a:custGeom>
              <a:avLst/>
              <a:gdLst/>
              <a:ahLst/>
              <a:cxnLst>
                <a:cxn ang="0">
                  <a:pos x="357" y="68"/>
                </a:cxn>
                <a:cxn ang="0">
                  <a:pos x="713" y="38"/>
                </a:cxn>
                <a:cxn ang="0">
                  <a:pos x="357" y="2"/>
                </a:cxn>
                <a:cxn ang="0">
                  <a:pos x="1" y="32"/>
                </a:cxn>
                <a:cxn ang="0">
                  <a:pos x="357" y="68"/>
                </a:cxn>
              </a:cxnLst>
              <a:rect l="0" t="0" r="r" b="b"/>
              <a:pathLst>
                <a:path w="713" h="70">
                  <a:moveTo>
                    <a:pt x="357" y="68"/>
                  </a:moveTo>
                  <a:cubicBezTo>
                    <a:pt x="553" y="70"/>
                    <a:pt x="713" y="56"/>
                    <a:pt x="713" y="38"/>
                  </a:cubicBezTo>
                  <a:cubicBezTo>
                    <a:pt x="713" y="20"/>
                    <a:pt x="554" y="3"/>
                    <a:pt x="357" y="2"/>
                  </a:cubicBezTo>
                  <a:cubicBezTo>
                    <a:pt x="160" y="0"/>
                    <a:pt x="1" y="14"/>
                    <a:pt x="1" y="32"/>
                  </a:cubicBezTo>
                  <a:cubicBezTo>
                    <a:pt x="0" y="51"/>
                    <a:pt x="160" y="67"/>
                    <a:pt x="357"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0" name="Freeform 2092"/>
            <p:cNvSpPr>
              <a:spLocks/>
            </p:cNvSpPr>
            <p:nvPr/>
          </p:nvSpPr>
          <p:spPr bwMode="auto">
            <a:xfrm>
              <a:off x="3904" y="3320"/>
              <a:ext cx="171" cy="17"/>
            </a:xfrm>
            <a:custGeom>
              <a:avLst/>
              <a:gdLst/>
              <a:ahLst/>
              <a:cxnLst>
                <a:cxn ang="0">
                  <a:pos x="86" y="16"/>
                </a:cxn>
                <a:cxn ang="0">
                  <a:pos x="171" y="9"/>
                </a:cxn>
                <a:cxn ang="0">
                  <a:pos x="86" y="0"/>
                </a:cxn>
                <a:cxn ang="0">
                  <a:pos x="0" y="7"/>
                </a:cxn>
                <a:cxn ang="0">
                  <a:pos x="86" y="16"/>
                </a:cxn>
              </a:cxnLst>
              <a:rect l="0" t="0" r="r" b="b"/>
              <a:pathLst>
                <a:path w="171" h="17">
                  <a:moveTo>
                    <a:pt x="86" y="16"/>
                  </a:moveTo>
                  <a:cubicBezTo>
                    <a:pt x="133" y="17"/>
                    <a:pt x="171" y="13"/>
                    <a:pt x="171" y="9"/>
                  </a:cubicBezTo>
                  <a:cubicBezTo>
                    <a:pt x="171" y="5"/>
                    <a:pt x="133" y="1"/>
                    <a:pt x="86" y="0"/>
                  </a:cubicBezTo>
                  <a:cubicBezTo>
                    <a:pt x="39" y="0"/>
                    <a:pt x="0" y="3"/>
                    <a:pt x="0" y="7"/>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0" name="Group 2098"/>
          <p:cNvGrpSpPr>
            <a:grpSpLocks/>
          </p:cNvGrpSpPr>
          <p:nvPr/>
        </p:nvGrpSpPr>
        <p:grpSpPr bwMode="auto">
          <a:xfrm>
            <a:off x="6292850" y="5316538"/>
            <a:ext cx="287337" cy="115888"/>
            <a:chOff x="3964" y="3349"/>
            <a:chExt cx="181" cy="73"/>
          </a:xfrm>
        </p:grpSpPr>
        <p:sp>
          <p:nvSpPr>
            <p:cNvPr id="45102" name="Freeform 2094"/>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3" name="Freeform 2095"/>
            <p:cNvSpPr>
              <a:spLocks/>
            </p:cNvSpPr>
            <p:nvPr/>
          </p:nvSpPr>
          <p:spPr bwMode="auto">
            <a:xfrm>
              <a:off x="3964" y="3388"/>
              <a:ext cx="180" cy="34"/>
            </a:xfrm>
            <a:custGeom>
              <a:avLst/>
              <a:gdLst/>
              <a:ahLst/>
              <a:cxnLst>
                <a:cxn ang="0">
                  <a:pos x="750" y="72"/>
                </a:cxn>
                <a:cxn ang="0">
                  <a:pos x="376" y="2"/>
                </a:cxn>
                <a:cxn ang="0">
                  <a:pos x="0" y="66"/>
                </a:cxn>
                <a:cxn ang="0">
                  <a:pos x="374" y="137"/>
                </a:cxn>
                <a:cxn ang="0">
                  <a:pos x="750" y="72"/>
                </a:cxn>
              </a:cxnLst>
              <a:rect l="0" t="0" r="r" b="b"/>
              <a:pathLst>
                <a:path w="750" h="138">
                  <a:moveTo>
                    <a:pt x="750" y="72"/>
                  </a:moveTo>
                  <a:cubicBezTo>
                    <a:pt x="750" y="35"/>
                    <a:pt x="583" y="3"/>
                    <a:pt x="376" y="2"/>
                  </a:cubicBezTo>
                  <a:cubicBezTo>
                    <a:pt x="168" y="0"/>
                    <a:pt x="0" y="29"/>
                    <a:pt x="0" y="66"/>
                  </a:cubicBezTo>
                  <a:cubicBezTo>
                    <a:pt x="0" y="103"/>
                    <a:pt x="167" y="135"/>
                    <a:pt x="374" y="137"/>
                  </a:cubicBezTo>
                  <a:cubicBezTo>
                    <a:pt x="582" y="138"/>
                    <a:pt x="750" y="109"/>
                    <a:pt x="750" y="72"/>
                  </a:cubicBezTo>
                </a:path>
              </a:pathLst>
            </a:custGeom>
            <a:solidFill>
              <a:srgbClr val="E4E4E4"/>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4" name="Freeform 2096"/>
            <p:cNvSpPr>
              <a:spLocks/>
            </p:cNvSpPr>
            <p:nvPr/>
          </p:nvSpPr>
          <p:spPr bwMode="auto">
            <a:xfrm>
              <a:off x="3964" y="3349"/>
              <a:ext cx="181" cy="73"/>
            </a:xfrm>
            <a:custGeom>
              <a:avLst/>
              <a:gdLst/>
              <a:ahLst/>
              <a:cxnLst>
                <a:cxn ang="0">
                  <a:pos x="374" y="302"/>
                </a:cxn>
                <a:cxn ang="0">
                  <a:pos x="750" y="237"/>
                </a:cxn>
                <a:cxn ang="0">
                  <a:pos x="751" y="72"/>
                </a:cxn>
                <a:cxn ang="0">
                  <a:pos x="377" y="2"/>
                </a:cxn>
                <a:cxn ang="0">
                  <a:pos x="1" y="66"/>
                </a:cxn>
                <a:cxn ang="0">
                  <a:pos x="0" y="231"/>
                </a:cxn>
                <a:cxn ang="0">
                  <a:pos x="374" y="302"/>
                </a:cxn>
              </a:cxnLst>
              <a:rect l="0" t="0" r="r" b="b"/>
              <a:pathLst>
                <a:path w="752" h="303">
                  <a:moveTo>
                    <a:pt x="374" y="302"/>
                  </a:moveTo>
                  <a:cubicBezTo>
                    <a:pt x="582" y="303"/>
                    <a:pt x="750" y="274"/>
                    <a:pt x="750" y="237"/>
                  </a:cubicBezTo>
                  <a:lnTo>
                    <a:pt x="751" y="72"/>
                  </a:lnTo>
                  <a:cubicBezTo>
                    <a:pt x="752" y="35"/>
                    <a:pt x="584" y="3"/>
                    <a:pt x="377" y="2"/>
                  </a:cubicBezTo>
                  <a:cubicBezTo>
                    <a:pt x="170" y="0"/>
                    <a:pt x="2" y="29"/>
                    <a:pt x="1" y="66"/>
                  </a:cubicBezTo>
                  <a:lnTo>
                    <a:pt x="0" y="231"/>
                  </a:lnTo>
                  <a:cubicBezTo>
                    <a:pt x="0" y="268"/>
                    <a:pt x="167" y="300"/>
                    <a:pt x="374" y="302"/>
                  </a:cubicBezTo>
                  <a:close/>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5" name="Freeform 2097"/>
            <p:cNvSpPr>
              <a:spLocks/>
            </p:cNvSpPr>
            <p:nvPr/>
          </p:nvSpPr>
          <p:spPr bwMode="auto">
            <a:xfrm>
              <a:off x="3964" y="3388"/>
              <a:ext cx="180" cy="18"/>
            </a:xfrm>
            <a:custGeom>
              <a:avLst/>
              <a:gdLst/>
              <a:ahLst/>
              <a:cxnLst>
                <a:cxn ang="0">
                  <a:pos x="180" y="18"/>
                </a:cxn>
                <a:cxn ang="0">
                  <a:pos x="90" y="1"/>
                </a:cxn>
                <a:cxn ang="0">
                  <a:pos x="0" y="16"/>
                </a:cxn>
              </a:cxnLst>
              <a:rect l="0" t="0" r="r" b="b"/>
              <a:pathLst>
                <a:path w="180" h="18">
                  <a:moveTo>
                    <a:pt x="180" y="18"/>
                  </a:moveTo>
                  <a:cubicBezTo>
                    <a:pt x="180" y="9"/>
                    <a:pt x="140" y="1"/>
                    <a:pt x="90" y="1"/>
                  </a:cubicBezTo>
                  <a:cubicBezTo>
                    <a:pt x="41" y="0"/>
                    <a:pt x="0" y="7"/>
                    <a:pt x="0" y="16"/>
                  </a:cubicBezTo>
                </a:path>
              </a:pathLst>
            </a:custGeom>
            <a:noFill/>
            <a:ln w="1" cap="rnd">
              <a:solidFill>
                <a:srgbClr val="333333"/>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1" name="Group 2104"/>
          <p:cNvGrpSpPr>
            <a:grpSpLocks/>
          </p:cNvGrpSpPr>
          <p:nvPr/>
        </p:nvGrpSpPr>
        <p:grpSpPr bwMode="auto">
          <a:xfrm>
            <a:off x="6270625" y="5380038"/>
            <a:ext cx="344487" cy="93663"/>
            <a:chOff x="3950" y="3389"/>
            <a:chExt cx="217" cy="59"/>
          </a:xfrm>
        </p:grpSpPr>
        <p:sp>
          <p:nvSpPr>
            <p:cNvPr id="45107" name="Freeform 2099"/>
            <p:cNvSpPr>
              <a:spLocks/>
            </p:cNvSpPr>
            <p:nvPr/>
          </p:nvSpPr>
          <p:spPr bwMode="auto">
            <a:xfrm>
              <a:off x="3958" y="3397"/>
              <a:ext cx="209" cy="51"/>
            </a:xfrm>
            <a:custGeom>
              <a:avLst/>
              <a:gdLst/>
              <a:ahLst/>
              <a:cxnLst>
                <a:cxn ang="0">
                  <a:pos x="433" y="210"/>
                </a:cxn>
                <a:cxn ang="0">
                  <a:pos x="867" y="167"/>
                </a:cxn>
                <a:cxn ang="0">
                  <a:pos x="868" y="52"/>
                </a:cxn>
                <a:cxn ang="0">
                  <a:pos x="435" y="2"/>
                </a:cxn>
                <a:cxn ang="0">
                  <a:pos x="1" y="45"/>
                </a:cxn>
                <a:cxn ang="0">
                  <a:pos x="0" y="160"/>
                </a:cxn>
                <a:cxn ang="0">
                  <a:pos x="433" y="210"/>
                </a:cxn>
              </a:cxnLst>
              <a:rect l="0" t="0" r="r" b="b"/>
              <a:pathLst>
                <a:path w="868" h="212">
                  <a:moveTo>
                    <a:pt x="433" y="210"/>
                  </a:moveTo>
                  <a:cubicBezTo>
                    <a:pt x="672" y="212"/>
                    <a:pt x="867" y="192"/>
                    <a:pt x="867" y="167"/>
                  </a:cubicBezTo>
                  <a:lnTo>
                    <a:pt x="868" y="52"/>
                  </a:lnTo>
                  <a:cubicBezTo>
                    <a:pt x="868" y="26"/>
                    <a:pt x="674" y="4"/>
                    <a:pt x="435" y="2"/>
                  </a:cubicBezTo>
                  <a:cubicBezTo>
                    <a:pt x="195" y="0"/>
                    <a:pt x="1" y="19"/>
                    <a:pt x="1" y="45"/>
                  </a:cubicBezTo>
                  <a:lnTo>
                    <a:pt x="0" y="160"/>
                  </a:lnTo>
                  <a:cubicBezTo>
                    <a:pt x="0" y="185"/>
                    <a:pt x="194" y="208"/>
                    <a:pt x="433" y="210"/>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8" name="Freeform 2100"/>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09" name="Freeform 2101"/>
            <p:cNvSpPr>
              <a:spLocks/>
            </p:cNvSpPr>
            <p:nvPr/>
          </p:nvSpPr>
          <p:spPr bwMode="auto">
            <a:xfrm>
              <a:off x="3950" y="3416"/>
              <a:ext cx="208" cy="24"/>
            </a:xfrm>
            <a:custGeom>
              <a:avLst/>
              <a:gdLst/>
              <a:ahLst/>
              <a:cxnLst>
                <a:cxn ang="0">
                  <a:pos x="866" y="52"/>
                </a:cxn>
                <a:cxn ang="0">
                  <a:pos x="434" y="2"/>
                </a:cxn>
                <a:cxn ang="0">
                  <a:pos x="0" y="45"/>
                </a:cxn>
                <a:cxn ang="0">
                  <a:pos x="433" y="96"/>
                </a:cxn>
                <a:cxn ang="0">
                  <a:pos x="866" y="52"/>
                </a:cxn>
              </a:cxnLst>
              <a:rect l="0" t="0" r="r" b="b"/>
              <a:pathLst>
                <a:path w="867" h="98">
                  <a:moveTo>
                    <a:pt x="866" y="52"/>
                  </a:moveTo>
                  <a:cubicBezTo>
                    <a:pt x="867" y="26"/>
                    <a:pt x="673" y="4"/>
                    <a:pt x="434" y="2"/>
                  </a:cubicBezTo>
                  <a:cubicBezTo>
                    <a:pt x="194" y="0"/>
                    <a:pt x="0" y="19"/>
                    <a:pt x="0" y="45"/>
                  </a:cubicBezTo>
                  <a:cubicBezTo>
                    <a:pt x="0" y="71"/>
                    <a:pt x="193" y="94"/>
                    <a:pt x="433" y="96"/>
                  </a:cubicBezTo>
                  <a:cubicBezTo>
                    <a:pt x="672" y="98"/>
                    <a:pt x="866" y="78"/>
                    <a:pt x="866" y="52"/>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0" name="Freeform 2102"/>
            <p:cNvSpPr>
              <a:spLocks/>
            </p:cNvSpPr>
            <p:nvPr/>
          </p:nvSpPr>
          <p:spPr bwMode="auto">
            <a:xfrm>
              <a:off x="3950" y="3389"/>
              <a:ext cx="209" cy="51"/>
            </a:xfrm>
            <a:custGeom>
              <a:avLst/>
              <a:gdLst/>
              <a:ahLst/>
              <a:cxnLst>
                <a:cxn ang="0">
                  <a:pos x="433" y="211"/>
                </a:cxn>
                <a:cxn ang="0">
                  <a:pos x="866" y="167"/>
                </a:cxn>
                <a:cxn ang="0">
                  <a:pos x="867" y="53"/>
                </a:cxn>
                <a:cxn ang="0">
                  <a:pos x="434" y="2"/>
                </a:cxn>
                <a:cxn ang="0">
                  <a:pos x="1" y="46"/>
                </a:cxn>
                <a:cxn ang="0">
                  <a:pos x="0" y="160"/>
                </a:cxn>
                <a:cxn ang="0">
                  <a:pos x="433" y="211"/>
                </a:cxn>
              </a:cxnLst>
              <a:rect l="0" t="0" r="r" b="b"/>
              <a:pathLst>
                <a:path w="868" h="213">
                  <a:moveTo>
                    <a:pt x="433" y="211"/>
                  </a:moveTo>
                  <a:cubicBezTo>
                    <a:pt x="672" y="213"/>
                    <a:pt x="866" y="193"/>
                    <a:pt x="866" y="167"/>
                  </a:cubicBezTo>
                  <a:lnTo>
                    <a:pt x="867" y="53"/>
                  </a:lnTo>
                  <a:cubicBezTo>
                    <a:pt x="868" y="27"/>
                    <a:pt x="674" y="4"/>
                    <a:pt x="434" y="2"/>
                  </a:cubicBezTo>
                  <a:cubicBezTo>
                    <a:pt x="195" y="0"/>
                    <a:pt x="1" y="20"/>
                    <a:pt x="1" y="46"/>
                  </a:cubicBezTo>
                  <a:lnTo>
                    <a:pt x="0" y="160"/>
                  </a:lnTo>
                  <a:cubicBezTo>
                    <a:pt x="0" y="186"/>
                    <a:pt x="193" y="209"/>
                    <a:pt x="433" y="211"/>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1" name="Freeform 2103"/>
            <p:cNvSpPr>
              <a:spLocks/>
            </p:cNvSpPr>
            <p:nvPr/>
          </p:nvSpPr>
          <p:spPr bwMode="auto">
            <a:xfrm>
              <a:off x="3950" y="3416"/>
              <a:ext cx="208" cy="13"/>
            </a:xfrm>
            <a:custGeom>
              <a:avLst/>
              <a:gdLst/>
              <a:ahLst/>
              <a:cxnLst>
                <a:cxn ang="0">
                  <a:pos x="208" y="13"/>
                </a:cxn>
                <a:cxn ang="0">
                  <a:pos x="104" y="1"/>
                </a:cxn>
                <a:cxn ang="0">
                  <a:pos x="0" y="11"/>
                </a:cxn>
              </a:cxnLst>
              <a:rect l="0" t="0" r="r" b="b"/>
              <a:pathLst>
                <a:path w="208" h="13">
                  <a:moveTo>
                    <a:pt x="208" y="13"/>
                  </a:moveTo>
                  <a:cubicBezTo>
                    <a:pt x="208" y="7"/>
                    <a:pt x="162" y="1"/>
                    <a:pt x="104" y="1"/>
                  </a:cubicBezTo>
                  <a:cubicBezTo>
                    <a:pt x="47" y="0"/>
                    <a:pt x="0" y="5"/>
                    <a:pt x="0" y="1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2" name="Group 2107"/>
          <p:cNvGrpSpPr>
            <a:grpSpLocks/>
          </p:cNvGrpSpPr>
          <p:nvPr/>
        </p:nvGrpSpPr>
        <p:grpSpPr bwMode="auto">
          <a:xfrm>
            <a:off x="6291263" y="5427663"/>
            <a:ext cx="288925" cy="28575"/>
            <a:chOff x="3963" y="3419"/>
            <a:chExt cx="182" cy="18"/>
          </a:xfrm>
        </p:grpSpPr>
        <p:sp>
          <p:nvSpPr>
            <p:cNvPr id="45113" name="Freeform 2105"/>
            <p:cNvSpPr>
              <a:spLocks/>
            </p:cNvSpPr>
            <p:nvPr/>
          </p:nvSpPr>
          <p:spPr bwMode="auto">
            <a:xfrm>
              <a:off x="3963" y="3419"/>
              <a:ext cx="182" cy="18"/>
            </a:xfrm>
            <a:custGeom>
              <a:avLst/>
              <a:gdLst/>
              <a:ahLst/>
              <a:cxnLst>
                <a:cxn ang="0">
                  <a:pos x="379" y="72"/>
                </a:cxn>
                <a:cxn ang="0">
                  <a:pos x="759" y="40"/>
                </a:cxn>
                <a:cxn ang="0">
                  <a:pos x="380" y="1"/>
                </a:cxn>
                <a:cxn ang="0">
                  <a:pos x="0" y="34"/>
                </a:cxn>
                <a:cxn ang="0">
                  <a:pos x="379" y="72"/>
                </a:cxn>
              </a:cxnLst>
              <a:rect l="0" t="0" r="r" b="b"/>
              <a:pathLst>
                <a:path w="759" h="74">
                  <a:moveTo>
                    <a:pt x="379" y="72"/>
                  </a:moveTo>
                  <a:cubicBezTo>
                    <a:pt x="589" y="74"/>
                    <a:pt x="759" y="59"/>
                    <a:pt x="759" y="40"/>
                  </a:cubicBezTo>
                  <a:cubicBezTo>
                    <a:pt x="759" y="20"/>
                    <a:pt x="589" y="3"/>
                    <a:pt x="380" y="1"/>
                  </a:cubicBezTo>
                  <a:cubicBezTo>
                    <a:pt x="171" y="0"/>
                    <a:pt x="1" y="14"/>
                    <a:pt x="0" y="34"/>
                  </a:cubicBezTo>
                  <a:cubicBezTo>
                    <a:pt x="0" y="53"/>
                    <a:pt x="170" y="70"/>
                    <a:pt x="379" y="7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4" name="Freeform 2106"/>
            <p:cNvSpPr>
              <a:spLocks/>
            </p:cNvSpPr>
            <p:nvPr/>
          </p:nvSpPr>
          <p:spPr bwMode="auto">
            <a:xfrm>
              <a:off x="3963" y="3419"/>
              <a:ext cx="182" cy="18"/>
            </a:xfrm>
            <a:custGeom>
              <a:avLst/>
              <a:gdLst/>
              <a:ahLst/>
              <a:cxnLst>
                <a:cxn ang="0">
                  <a:pos x="91" y="17"/>
                </a:cxn>
                <a:cxn ang="0">
                  <a:pos x="182" y="10"/>
                </a:cxn>
                <a:cxn ang="0">
                  <a:pos x="91" y="0"/>
                </a:cxn>
                <a:cxn ang="0">
                  <a:pos x="0" y="8"/>
                </a:cxn>
                <a:cxn ang="0">
                  <a:pos x="91" y="17"/>
                </a:cxn>
              </a:cxnLst>
              <a:rect l="0" t="0" r="r" b="b"/>
              <a:pathLst>
                <a:path w="182" h="18">
                  <a:moveTo>
                    <a:pt x="91" y="17"/>
                  </a:moveTo>
                  <a:cubicBezTo>
                    <a:pt x="142" y="18"/>
                    <a:pt x="182" y="14"/>
                    <a:pt x="182" y="10"/>
                  </a:cubicBezTo>
                  <a:cubicBezTo>
                    <a:pt x="182" y="5"/>
                    <a:pt x="142" y="1"/>
                    <a:pt x="91" y="0"/>
                  </a:cubicBezTo>
                  <a:cubicBezTo>
                    <a:pt x="41" y="0"/>
                    <a:pt x="0" y="3"/>
                    <a:pt x="0" y="8"/>
                  </a:cubicBezTo>
                  <a:cubicBezTo>
                    <a:pt x="0" y="13"/>
                    <a:pt x="41" y="17"/>
                    <a:pt x="91" y="17"/>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36" name="Group 2110"/>
          <p:cNvGrpSpPr>
            <a:grpSpLocks/>
          </p:cNvGrpSpPr>
          <p:nvPr/>
        </p:nvGrpSpPr>
        <p:grpSpPr bwMode="auto">
          <a:xfrm>
            <a:off x="6299200" y="5429251"/>
            <a:ext cx="271462" cy="26988"/>
            <a:chOff x="3968" y="3420"/>
            <a:chExt cx="171" cy="17"/>
          </a:xfrm>
        </p:grpSpPr>
        <p:sp>
          <p:nvSpPr>
            <p:cNvPr id="45116" name="Freeform 2108"/>
            <p:cNvSpPr>
              <a:spLocks/>
            </p:cNvSpPr>
            <p:nvPr/>
          </p:nvSpPr>
          <p:spPr bwMode="auto">
            <a:xfrm>
              <a:off x="3968" y="3420"/>
              <a:ext cx="171" cy="17"/>
            </a:xfrm>
            <a:custGeom>
              <a:avLst/>
              <a:gdLst/>
              <a:ahLst/>
              <a:cxnLst>
                <a:cxn ang="0">
                  <a:pos x="356" y="68"/>
                </a:cxn>
                <a:cxn ang="0">
                  <a:pos x="713" y="38"/>
                </a:cxn>
                <a:cxn ang="0">
                  <a:pos x="357" y="1"/>
                </a:cxn>
                <a:cxn ang="0">
                  <a:pos x="0" y="32"/>
                </a:cxn>
                <a:cxn ang="0">
                  <a:pos x="356" y="68"/>
                </a:cxn>
              </a:cxnLst>
              <a:rect l="0" t="0" r="r" b="b"/>
              <a:pathLst>
                <a:path w="713" h="70">
                  <a:moveTo>
                    <a:pt x="356" y="68"/>
                  </a:moveTo>
                  <a:cubicBezTo>
                    <a:pt x="553" y="70"/>
                    <a:pt x="713" y="56"/>
                    <a:pt x="713" y="38"/>
                  </a:cubicBezTo>
                  <a:cubicBezTo>
                    <a:pt x="713" y="19"/>
                    <a:pt x="554" y="3"/>
                    <a:pt x="357" y="1"/>
                  </a:cubicBezTo>
                  <a:cubicBezTo>
                    <a:pt x="160" y="0"/>
                    <a:pt x="0" y="14"/>
                    <a:pt x="0" y="32"/>
                  </a:cubicBezTo>
                  <a:cubicBezTo>
                    <a:pt x="0" y="50"/>
                    <a:pt x="160" y="67"/>
                    <a:pt x="356" y="68"/>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17" name="Freeform 2109"/>
            <p:cNvSpPr>
              <a:spLocks/>
            </p:cNvSpPr>
            <p:nvPr/>
          </p:nvSpPr>
          <p:spPr bwMode="auto">
            <a:xfrm>
              <a:off x="3968" y="3420"/>
              <a:ext cx="171" cy="17"/>
            </a:xfrm>
            <a:custGeom>
              <a:avLst/>
              <a:gdLst/>
              <a:ahLst/>
              <a:cxnLst>
                <a:cxn ang="0">
                  <a:pos x="86" y="16"/>
                </a:cxn>
                <a:cxn ang="0">
                  <a:pos x="171" y="9"/>
                </a:cxn>
                <a:cxn ang="0">
                  <a:pos x="86" y="0"/>
                </a:cxn>
                <a:cxn ang="0">
                  <a:pos x="0" y="8"/>
                </a:cxn>
                <a:cxn ang="0">
                  <a:pos x="86" y="16"/>
                </a:cxn>
              </a:cxnLst>
              <a:rect l="0" t="0" r="r" b="b"/>
              <a:pathLst>
                <a:path w="171" h="17">
                  <a:moveTo>
                    <a:pt x="86" y="16"/>
                  </a:moveTo>
                  <a:cubicBezTo>
                    <a:pt x="133" y="17"/>
                    <a:pt x="171" y="13"/>
                    <a:pt x="171" y="9"/>
                  </a:cubicBezTo>
                  <a:cubicBezTo>
                    <a:pt x="171" y="4"/>
                    <a:pt x="133" y="1"/>
                    <a:pt x="86" y="0"/>
                  </a:cubicBezTo>
                  <a:cubicBezTo>
                    <a:pt x="39" y="0"/>
                    <a:pt x="0" y="3"/>
                    <a:pt x="0" y="8"/>
                  </a:cubicBezTo>
                  <a:cubicBezTo>
                    <a:pt x="0" y="12"/>
                    <a:pt x="39" y="16"/>
                    <a:pt x="86" y="16"/>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1" name="Group 2149"/>
          <p:cNvGrpSpPr>
            <a:grpSpLocks/>
          </p:cNvGrpSpPr>
          <p:nvPr/>
        </p:nvGrpSpPr>
        <p:grpSpPr bwMode="auto">
          <a:xfrm>
            <a:off x="6859588" y="4881563"/>
            <a:ext cx="738187" cy="201613"/>
            <a:chOff x="4321" y="3075"/>
            <a:chExt cx="465" cy="127"/>
          </a:xfrm>
        </p:grpSpPr>
        <p:grpSp>
          <p:nvGrpSpPr>
            <p:cNvPr id="44772" name="Group 2129"/>
            <p:cNvGrpSpPr>
              <a:grpSpLocks/>
            </p:cNvGrpSpPr>
            <p:nvPr/>
          </p:nvGrpSpPr>
          <p:grpSpPr bwMode="auto">
            <a:xfrm>
              <a:off x="4321" y="3081"/>
              <a:ext cx="217" cy="121"/>
              <a:chOff x="4321" y="3081"/>
              <a:chExt cx="217" cy="121"/>
            </a:xfrm>
          </p:grpSpPr>
          <p:grpSp>
            <p:nvGrpSpPr>
              <p:cNvPr id="44778" name="Group 2116"/>
              <p:cNvGrpSpPr>
                <a:grpSpLocks/>
              </p:cNvGrpSpPr>
              <p:nvPr/>
            </p:nvGrpSpPr>
            <p:grpSpPr bwMode="auto">
              <a:xfrm>
                <a:off x="4321" y="3143"/>
                <a:ext cx="217" cy="59"/>
                <a:chOff x="4321" y="3143"/>
                <a:chExt cx="217" cy="59"/>
              </a:xfrm>
            </p:grpSpPr>
            <p:sp>
              <p:nvSpPr>
                <p:cNvPr id="45119" name="Freeform 2111"/>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0" name="Freeform 2112"/>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1" name="Freeform 2113"/>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2" name="Freeform 2114"/>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3" name="Freeform 2115"/>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88" name="Group 2119"/>
              <p:cNvGrpSpPr>
                <a:grpSpLocks/>
              </p:cNvGrpSpPr>
              <p:nvPr/>
            </p:nvGrpSpPr>
            <p:grpSpPr bwMode="auto">
              <a:xfrm>
                <a:off x="4334" y="3145"/>
                <a:ext cx="182" cy="18"/>
                <a:chOff x="4334" y="3145"/>
                <a:chExt cx="182" cy="18"/>
              </a:xfrm>
            </p:grpSpPr>
            <p:sp>
              <p:nvSpPr>
                <p:cNvPr id="45125" name="Freeform 2117"/>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6" name="Freeform 2118"/>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93" name="Group 2122"/>
              <p:cNvGrpSpPr>
                <a:grpSpLocks/>
              </p:cNvGrpSpPr>
              <p:nvPr/>
            </p:nvGrpSpPr>
            <p:grpSpPr bwMode="auto">
              <a:xfrm>
                <a:off x="4339" y="3146"/>
                <a:ext cx="171" cy="17"/>
                <a:chOff x="4339" y="3146"/>
                <a:chExt cx="171" cy="17"/>
              </a:xfrm>
            </p:grpSpPr>
            <p:sp>
              <p:nvSpPr>
                <p:cNvPr id="45128" name="Freeform 2120"/>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29" name="Freeform 2121"/>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799" name="Group 2127"/>
              <p:cNvGrpSpPr>
                <a:grpSpLocks/>
              </p:cNvGrpSpPr>
              <p:nvPr/>
            </p:nvGrpSpPr>
            <p:grpSpPr bwMode="auto">
              <a:xfrm>
                <a:off x="4373" y="3081"/>
                <a:ext cx="105" cy="78"/>
                <a:chOff x="4373" y="3081"/>
                <a:chExt cx="105" cy="78"/>
              </a:xfrm>
            </p:grpSpPr>
            <p:sp>
              <p:nvSpPr>
                <p:cNvPr id="45131" name="Freeform 2123"/>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2" name="Freeform 2124"/>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3" name="Freeform 2125"/>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4" name="Freeform 2126"/>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36" name="Freeform 2128"/>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4" name="Group 2148"/>
            <p:cNvGrpSpPr>
              <a:grpSpLocks/>
            </p:cNvGrpSpPr>
            <p:nvPr/>
          </p:nvGrpSpPr>
          <p:grpSpPr bwMode="auto">
            <a:xfrm>
              <a:off x="4570" y="3075"/>
              <a:ext cx="216" cy="121"/>
              <a:chOff x="4570" y="3075"/>
              <a:chExt cx="216" cy="121"/>
            </a:xfrm>
          </p:grpSpPr>
          <p:grpSp>
            <p:nvGrpSpPr>
              <p:cNvPr id="7747" name="Group 2135"/>
              <p:cNvGrpSpPr>
                <a:grpSpLocks/>
              </p:cNvGrpSpPr>
              <p:nvPr/>
            </p:nvGrpSpPr>
            <p:grpSpPr bwMode="auto">
              <a:xfrm>
                <a:off x="4570" y="3137"/>
                <a:ext cx="216" cy="59"/>
                <a:chOff x="4570" y="3137"/>
                <a:chExt cx="216" cy="59"/>
              </a:xfrm>
            </p:grpSpPr>
            <p:sp>
              <p:nvSpPr>
                <p:cNvPr id="45138" name="Freeform 213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39" name="Freeform 213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0" name="Freeform 213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1" name="Freeform 213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2" name="Freeform 213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48" name="Group 2138"/>
              <p:cNvGrpSpPr>
                <a:grpSpLocks/>
              </p:cNvGrpSpPr>
              <p:nvPr/>
            </p:nvGrpSpPr>
            <p:grpSpPr bwMode="auto">
              <a:xfrm>
                <a:off x="4583" y="3139"/>
                <a:ext cx="182" cy="18"/>
                <a:chOff x="4583" y="3139"/>
                <a:chExt cx="182" cy="18"/>
              </a:xfrm>
            </p:grpSpPr>
            <p:sp>
              <p:nvSpPr>
                <p:cNvPr id="45144" name="Freeform 213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5" name="Freeform 213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52" name="Group 2141"/>
              <p:cNvGrpSpPr>
                <a:grpSpLocks/>
              </p:cNvGrpSpPr>
              <p:nvPr/>
            </p:nvGrpSpPr>
            <p:grpSpPr bwMode="auto">
              <a:xfrm>
                <a:off x="4588" y="3140"/>
                <a:ext cx="171" cy="17"/>
                <a:chOff x="4588" y="3140"/>
                <a:chExt cx="171" cy="17"/>
              </a:xfrm>
            </p:grpSpPr>
            <p:sp>
              <p:nvSpPr>
                <p:cNvPr id="45147" name="Freeform 213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48" name="Freeform 214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55" name="Group 2146"/>
              <p:cNvGrpSpPr>
                <a:grpSpLocks/>
              </p:cNvGrpSpPr>
              <p:nvPr/>
            </p:nvGrpSpPr>
            <p:grpSpPr bwMode="auto">
              <a:xfrm>
                <a:off x="4622" y="3075"/>
                <a:ext cx="105" cy="78"/>
                <a:chOff x="4622" y="3075"/>
                <a:chExt cx="105" cy="78"/>
              </a:xfrm>
            </p:grpSpPr>
            <p:sp>
              <p:nvSpPr>
                <p:cNvPr id="45150" name="Freeform 214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1" name="Freeform 214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2" name="Freeform 214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3" name="Freeform 214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55" name="Freeform 2147"/>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756" name="Group 2188"/>
          <p:cNvGrpSpPr>
            <a:grpSpLocks/>
          </p:cNvGrpSpPr>
          <p:nvPr/>
        </p:nvGrpSpPr>
        <p:grpSpPr bwMode="auto">
          <a:xfrm>
            <a:off x="6859588" y="4881563"/>
            <a:ext cx="738187" cy="201613"/>
            <a:chOff x="4321" y="3075"/>
            <a:chExt cx="465" cy="127"/>
          </a:xfrm>
        </p:grpSpPr>
        <p:grpSp>
          <p:nvGrpSpPr>
            <p:cNvPr id="7760" name="Group 2168"/>
            <p:cNvGrpSpPr>
              <a:grpSpLocks/>
            </p:cNvGrpSpPr>
            <p:nvPr/>
          </p:nvGrpSpPr>
          <p:grpSpPr bwMode="auto">
            <a:xfrm>
              <a:off x="4321" y="3081"/>
              <a:ext cx="217" cy="121"/>
              <a:chOff x="4321" y="3081"/>
              <a:chExt cx="217" cy="121"/>
            </a:xfrm>
          </p:grpSpPr>
          <p:grpSp>
            <p:nvGrpSpPr>
              <p:cNvPr id="7763" name="Group 2155"/>
              <p:cNvGrpSpPr>
                <a:grpSpLocks/>
              </p:cNvGrpSpPr>
              <p:nvPr/>
            </p:nvGrpSpPr>
            <p:grpSpPr bwMode="auto">
              <a:xfrm>
                <a:off x="4321" y="3143"/>
                <a:ext cx="217" cy="59"/>
                <a:chOff x="4321" y="3143"/>
                <a:chExt cx="217" cy="59"/>
              </a:xfrm>
            </p:grpSpPr>
            <p:sp>
              <p:nvSpPr>
                <p:cNvPr id="45158" name="Freeform 2150"/>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59" name="Freeform 2151"/>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0" name="Freeform 2152"/>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1" name="Freeform 215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2" name="Freeform 2154"/>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67" name="Group 2158"/>
              <p:cNvGrpSpPr>
                <a:grpSpLocks/>
              </p:cNvGrpSpPr>
              <p:nvPr/>
            </p:nvGrpSpPr>
            <p:grpSpPr bwMode="auto">
              <a:xfrm>
                <a:off x="4334" y="3145"/>
                <a:ext cx="182" cy="18"/>
                <a:chOff x="4334" y="3145"/>
                <a:chExt cx="182" cy="18"/>
              </a:xfrm>
            </p:grpSpPr>
            <p:sp>
              <p:nvSpPr>
                <p:cNvPr id="45164" name="Freeform 2156"/>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5" name="Freeform 2157"/>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68" name="Group 2161"/>
              <p:cNvGrpSpPr>
                <a:grpSpLocks/>
              </p:cNvGrpSpPr>
              <p:nvPr/>
            </p:nvGrpSpPr>
            <p:grpSpPr bwMode="auto">
              <a:xfrm>
                <a:off x="4339" y="3146"/>
                <a:ext cx="171" cy="17"/>
                <a:chOff x="4339" y="3146"/>
                <a:chExt cx="171" cy="17"/>
              </a:xfrm>
            </p:grpSpPr>
            <p:sp>
              <p:nvSpPr>
                <p:cNvPr id="45167" name="Freeform 2159"/>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68" name="Freeform 2160"/>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72" name="Group 2166"/>
              <p:cNvGrpSpPr>
                <a:grpSpLocks/>
              </p:cNvGrpSpPr>
              <p:nvPr/>
            </p:nvGrpSpPr>
            <p:grpSpPr bwMode="auto">
              <a:xfrm>
                <a:off x="4373" y="3081"/>
                <a:ext cx="105" cy="78"/>
                <a:chOff x="4373" y="3081"/>
                <a:chExt cx="105" cy="78"/>
              </a:xfrm>
            </p:grpSpPr>
            <p:sp>
              <p:nvSpPr>
                <p:cNvPr id="45170" name="Freeform 2162"/>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1" name="Freeform 2163"/>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2" name="Freeform 216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3" name="Freeform 2165"/>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75" name="Freeform 2167"/>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75" name="Group 2187"/>
            <p:cNvGrpSpPr>
              <a:grpSpLocks/>
            </p:cNvGrpSpPr>
            <p:nvPr/>
          </p:nvGrpSpPr>
          <p:grpSpPr bwMode="auto">
            <a:xfrm>
              <a:off x="4570" y="3075"/>
              <a:ext cx="216" cy="121"/>
              <a:chOff x="4570" y="3075"/>
              <a:chExt cx="216" cy="121"/>
            </a:xfrm>
          </p:grpSpPr>
          <p:grpSp>
            <p:nvGrpSpPr>
              <p:cNvPr id="7779" name="Group 2174"/>
              <p:cNvGrpSpPr>
                <a:grpSpLocks/>
              </p:cNvGrpSpPr>
              <p:nvPr/>
            </p:nvGrpSpPr>
            <p:grpSpPr bwMode="auto">
              <a:xfrm>
                <a:off x="4570" y="3137"/>
                <a:ext cx="216" cy="59"/>
                <a:chOff x="4570" y="3137"/>
                <a:chExt cx="216" cy="59"/>
              </a:xfrm>
            </p:grpSpPr>
            <p:sp>
              <p:nvSpPr>
                <p:cNvPr id="45177" name="Freeform 2169"/>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8" name="Freeform 2170"/>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79" name="Freeform 2171"/>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0" name="Freeform 2172"/>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1" name="Freeform 2173"/>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87" name="Group 2177"/>
              <p:cNvGrpSpPr>
                <a:grpSpLocks/>
              </p:cNvGrpSpPr>
              <p:nvPr/>
            </p:nvGrpSpPr>
            <p:grpSpPr bwMode="auto">
              <a:xfrm>
                <a:off x="4583" y="3139"/>
                <a:ext cx="182" cy="18"/>
                <a:chOff x="4583" y="3139"/>
                <a:chExt cx="182" cy="18"/>
              </a:xfrm>
            </p:grpSpPr>
            <p:sp>
              <p:nvSpPr>
                <p:cNvPr id="45183" name="Freeform 2175"/>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4" name="Freeform 2176"/>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90" name="Group 2180"/>
              <p:cNvGrpSpPr>
                <a:grpSpLocks/>
              </p:cNvGrpSpPr>
              <p:nvPr/>
            </p:nvGrpSpPr>
            <p:grpSpPr bwMode="auto">
              <a:xfrm>
                <a:off x="4588" y="3140"/>
                <a:ext cx="171" cy="17"/>
                <a:chOff x="4588" y="3140"/>
                <a:chExt cx="171" cy="17"/>
              </a:xfrm>
            </p:grpSpPr>
            <p:sp>
              <p:nvSpPr>
                <p:cNvPr id="45186" name="Freeform 2178"/>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87" name="Freeform 2179"/>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794" name="Group 2185"/>
              <p:cNvGrpSpPr>
                <a:grpSpLocks/>
              </p:cNvGrpSpPr>
              <p:nvPr/>
            </p:nvGrpSpPr>
            <p:grpSpPr bwMode="auto">
              <a:xfrm>
                <a:off x="4622" y="3075"/>
                <a:ext cx="105" cy="78"/>
                <a:chOff x="4622" y="3075"/>
                <a:chExt cx="105" cy="78"/>
              </a:xfrm>
            </p:grpSpPr>
            <p:sp>
              <p:nvSpPr>
                <p:cNvPr id="45189" name="Freeform 2181"/>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0" name="Freeform 2182"/>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1" name="Freeform 2183"/>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2" name="Freeform 2184"/>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194" name="Freeform 2186"/>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798" name="Group 2227"/>
          <p:cNvGrpSpPr>
            <a:grpSpLocks/>
          </p:cNvGrpSpPr>
          <p:nvPr/>
        </p:nvGrpSpPr>
        <p:grpSpPr bwMode="auto">
          <a:xfrm>
            <a:off x="6859588" y="5021263"/>
            <a:ext cx="738187" cy="201613"/>
            <a:chOff x="4321" y="3163"/>
            <a:chExt cx="465" cy="127"/>
          </a:xfrm>
        </p:grpSpPr>
        <p:grpSp>
          <p:nvGrpSpPr>
            <p:cNvPr id="7801" name="Group 2207"/>
            <p:cNvGrpSpPr>
              <a:grpSpLocks/>
            </p:cNvGrpSpPr>
            <p:nvPr/>
          </p:nvGrpSpPr>
          <p:grpSpPr bwMode="auto">
            <a:xfrm>
              <a:off x="4321" y="3169"/>
              <a:ext cx="217" cy="121"/>
              <a:chOff x="4321" y="3169"/>
              <a:chExt cx="217" cy="121"/>
            </a:xfrm>
          </p:grpSpPr>
          <p:grpSp>
            <p:nvGrpSpPr>
              <p:cNvPr id="7805" name="Group 2194"/>
              <p:cNvGrpSpPr>
                <a:grpSpLocks/>
              </p:cNvGrpSpPr>
              <p:nvPr/>
            </p:nvGrpSpPr>
            <p:grpSpPr bwMode="auto">
              <a:xfrm>
                <a:off x="4321" y="3231"/>
                <a:ext cx="217" cy="59"/>
                <a:chOff x="4321" y="3231"/>
                <a:chExt cx="217" cy="59"/>
              </a:xfrm>
            </p:grpSpPr>
            <p:sp>
              <p:nvSpPr>
                <p:cNvPr id="45197" name="Freeform 2189"/>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8" name="Freeform 2190"/>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199" name="Freeform 2191"/>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0" name="Freeform 2192"/>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1" name="Freeform 2193"/>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09" name="Group 2197"/>
              <p:cNvGrpSpPr>
                <a:grpSpLocks/>
              </p:cNvGrpSpPr>
              <p:nvPr/>
            </p:nvGrpSpPr>
            <p:grpSpPr bwMode="auto">
              <a:xfrm>
                <a:off x="4334" y="3233"/>
                <a:ext cx="182" cy="18"/>
                <a:chOff x="4334" y="3233"/>
                <a:chExt cx="182" cy="18"/>
              </a:xfrm>
            </p:grpSpPr>
            <p:sp>
              <p:nvSpPr>
                <p:cNvPr id="45203" name="Freeform 2195"/>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4" name="Freeform 2196"/>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14" name="Group 2200"/>
              <p:cNvGrpSpPr>
                <a:grpSpLocks/>
              </p:cNvGrpSpPr>
              <p:nvPr/>
            </p:nvGrpSpPr>
            <p:grpSpPr bwMode="auto">
              <a:xfrm>
                <a:off x="4339" y="3234"/>
                <a:ext cx="171" cy="17"/>
                <a:chOff x="4339" y="3234"/>
                <a:chExt cx="171" cy="17"/>
              </a:xfrm>
            </p:grpSpPr>
            <p:sp>
              <p:nvSpPr>
                <p:cNvPr id="45206" name="Freeform 2198"/>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07" name="Freeform 2199"/>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20" name="Group 2205"/>
              <p:cNvGrpSpPr>
                <a:grpSpLocks/>
              </p:cNvGrpSpPr>
              <p:nvPr/>
            </p:nvGrpSpPr>
            <p:grpSpPr bwMode="auto">
              <a:xfrm>
                <a:off x="4373" y="3169"/>
                <a:ext cx="105" cy="79"/>
                <a:chOff x="4373" y="3169"/>
                <a:chExt cx="105" cy="79"/>
              </a:xfrm>
            </p:grpSpPr>
            <p:sp>
              <p:nvSpPr>
                <p:cNvPr id="45209" name="Freeform 2201"/>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0" name="Freeform 2202"/>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1" name="Freeform 2203"/>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2" name="Freeform 2204"/>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14" name="Freeform 2206"/>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30" name="Group 2226"/>
            <p:cNvGrpSpPr>
              <a:grpSpLocks/>
            </p:cNvGrpSpPr>
            <p:nvPr/>
          </p:nvGrpSpPr>
          <p:grpSpPr bwMode="auto">
            <a:xfrm>
              <a:off x="4570" y="3163"/>
              <a:ext cx="216" cy="121"/>
              <a:chOff x="4570" y="3163"/>
              <a:chExt cx="216" cy="121"/>
            </a:xfrm>
          </p:grpSpPr>
          <p:grpSp>
            <p:nvGrpSpPr>
              <p:cNvPr id="7809" name="Group 2213"/>
              <p:cNvGrpSpPr>
                <a:grpSpLocks/>
              </p:cNvGrpSpPr>
              <p:nvPr/>
            </p:nvGrpSpPr>
            <p:grpSpPr bwMode="auto">
              <a:xfrm>
                <a:off x="4570" y="3225"/>
                <a:ext cx="216" cy="59"/>
                <a:chOff x="4570" y="3225"/>
                <a:chExt cx="216" cy="59"/>
              </a:xfrm>
            </p:grpSpPr>
            <p:sp>
              <p:nvSpPr>
                <p:cNvPr id="45216" name="Freeform 220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7" name="Freeform 220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8" name="Freeform 221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19" name="Freeform 221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0" name="Freeform 221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14" name="Group 2216"/>
              <p:cNvGrpSpPr>
                <a:grpSpLocks/>
              </p:cNvGrpSpPr>
              <p:nvPr/>
            </p:nvGrpSpPr>
            <p:grpSpPr bwMode="auto">
              <a:xfrm>
                <a:off x="4583" y="3227"/>
                <a:ext cx="182" cy="18"/>
                <a:chOff x="4583" y="3227"/>
                <a:chExt cx="182" cy="18"/>
              </a:xfrm>
            </p:grpSpPr>
            <p:sp>
              <p:nvSpPr>
                <p:cNvPr id="45222" name="Freeform 221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3" name="Freeform 221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17" name="Group 2219"/>
              <p:cNvGrpSpPr>
                <a:grpSpLocks/>
              </p:cNvGrpSpPr>
              <p:nvPr/>
            </p:nvGrpSpPr>
            <p:grpSpPr bwMode="auto">
              <a:xfrm>
                <a:off x="4588" y="3228"/>
                <a:ext cx="171" cy="17"/>
                <a:chOff x="4588" y="3228"/>
                <a:chExt cx="171" cy="17"/>
              </a:xfrm>
            </p:grpSpPr>
            <p:sp>
              <p:nvSpPr>
                <p:cNvPr id="45225" name="Freeform 221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6" name="Freeform 221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20" name="Group 2224"/>
              <p:cNvGrpSpPr>
                <a:grpSpLocks/>
              </p:cNvGrpSpPr>
              <p:nvPr/>
            </p:nvGrpSpPr>
            <p:grpSpPr bwMode="auto">
              <a:xfrm>
                <a:off x="4622" y="3163"/>
                <a:ext cx="105" cy="79"/>
                <a:chOff x="4622" y="3163"/>
                <a:chExt cx="105" cy="79"/>
              </a:xfrm>
            </p:grpSpPr>
            <p:sp>
              <p:nvSpPr>
                <p:cNvPr id="45228" name="Freeform 222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29" name="Freeform 222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0" name="Freeform 222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1" name="Freeform 222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33" name="Freeform 2225"/>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824" name="Group 2266"/>
          <p:cNvGrpSpPr>
            <a:grpSpLocks/>
          </p:cNvGrpSpPr>
          <p:nvPr/>
        </p:nvGrpSpPr>
        <p:grpSpPr bwMode="auto">
          <a:xfrm>
            <a:off x="6859588" y="5160963"/>
            <a:ext cx="738187" cy="201613"/>
            <a:chOff x="4321" y="3251"/>
            <a:chExt cx="465" cy="127"/>
          </a:xfrm>
        </p:grpSpPr>
        <p:grpSp>
          <p:nvGrpSpPr>
            <p:cNvPr id="7829" name="Group 2246"/>
            <p:cNvGrpSpPr>
              <a:grpSpLocks/>
            </p:cNvGrpSpPr>
            <p:nvPr/>
          </p:nvGrpSpPr>
          <p:grpSpPr bwMode="auto">
            <a:xfrm>
              <a:off x="4321" y="3257"/>
              <a:ext cx="217" cy="121"/>
              <a:chOff x="4321" y="3257"/>
              <a:chExt cx="217" cy="121"/>
            </a:xfrm>
          </p:grpSpPr>
          <p:grpSp>
            <p:nvGrpSpPr>
              <p:cNvPr id="7832" name="Group 2233"/>
              <p:cNvGrpSpPr>
                <a:grpSpLocks/>
              </p:cNvGrpSpPr>
              <p:nvPr/>
            </p:nvGrpSpPr>
            <p:grpSpPr bwMode="auto">
              <a:xfrm>
                <a:off x="4321" y="3319"/>
                <a:ext cx="217" cy="59"/>
                <a:chOff x="4321" y="3319"/>
                <a:chExt cx="217" cy="59"/>
              </a:xfrm>
            </p:grpSpPr>
            <p:sp>
              <p:nvSpPr>
                <p:cNvPr id="45236" name="Freeform 2228"/>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7" name="Freeform 222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8" name="Freeform 2230"/>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39" name="Freeform 2231"/>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0" name="Freeform 2232"/>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35" name="Group 2236"/>
              <p:cNvGrpSpPr>
                <a:grpSpLocks/>
              </p:cNvGrpSpPr>
              <p:nvPr/>
            </p:nvGrpSpPr>
            <p:grpSpPr bwMode="auto">
              <a:xfrm>
                <a:off x="4334" y="3321"/>
                <a:ext cx="182" cy="18"/>
                <a:chOff x="4334" y="3321"/>
                <a:chExt cx="182" cy="18"/>
              </a:xfrm>
            </p:grpSpPr>
            <p:sp>
              <p:nvSpPr>
                <p:cNvPr id="45242" name="Freeform 2234"/>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3" name="Freeform 2235"/>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35" name="Group 2239"/>
              <p:cNvGrpSpPr>
                <a:grpSpLocks/>
              </p:cNvGrpSpPr>
              <p:nvPr/>
            </p:nvGrpSpPr>
            <p:grpSpPr bwMode="auto">
              <a:xfrm>
                <a:off x="4339" y="3322"/>
                <a:ext cx="171" cy="17"/>
                <a:chOff x="4339" y="3322"/>
                <a:chExt cx="171" cy="17"/>
              </a:xfrm>
            </p:grpSpPr>
            <p:sp>
              <p:nvSpPr>
                <p:cNvPr id="45245" name="Freeform 2237"/>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6" name="Freeform 2238"/>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41" name="Group 2244"/>
              <p:cNvGrpSpPr>
                <a:grpSpLocks/>
              </p:cNvGrpSpPr>
              <p:nvPr/>
            </p:nvGrpSpPr>
            <p:grpSpPr bwMode="auto">
              <a:xfrm>
                <a:off x="4373" y="3257"/>
                <a:ext cx="105" cy="78"/>
                <a:chOff x="4373" y="3257"/>
                <a:chExt cx="105" cy="78"/>
              </a:xfrm>
            </p:grpSpPr>
            <p:sp>
              <p:nvSpPr>
                <p:cNvPr id="45248" name="Freeform 224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49" name="Freeform 2241"/>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0" name="Freeform 2242"/>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1" name="Freeform 2243"/>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53" name="Freeform 2245"/>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51" name="Group 2265"/>
            <p:cNvGrpSpPr>
              <a:grpSpLocks/>
            </p:cNvGrpSpPr>
            <p:nvPr/>
          </p:nvGrpSpPr>
          <p:grpSpPr bwMode="auto">
            <a:xfrm>
              <a:off x="4570" y="3251"/>
              <a:ext cx="216" cy="121"/>
              <a:chOff x="4570" y="3251"/>
              <a:chExt cx="216" cy="121"/>
            </a:xfrm>
          </p:grpSpPr>
          <p:grpSp>
            <p:nvGrpSpPr>
              <p:cNvPr id="44857" name="Group 2252"/>
              <p:cNvGrpSpPr>
                <a:grpSpLocks/>
              </p:cNvGrpSpPr>
              <p:nvPr/>
            </p:nvGrpSpPr>
            <p:grpSpPr bwMode="auto">
              <a:xfrm>
                <a:off x="4570" y="3313"/>
                <a:ext cx="216" cy="59"/>
                <a:chOff x="4570" y="3313"/>
                <a:chExt cx="216" cy="59"/>
              </a:xfrm>
            </p:grpSpPr>
            <p:sp>
              <p:nvSpPr>
                <p:cNvPr id="45255" name="Freeform 2247"/>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6" name="Freeform 224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7" name="Freeform 2249"/>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8" name="Freeform 2250"/>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59" name="Freeform 2251"/>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0" name="Group 2255"/>
              <p:cNvGrpSpPr>
                <a:grpSpLocks/>
              </p:cNvGrpSpPr>
              <p:nvPr/>
            </p:nvGrpSpPr>
            <p:grpSpPr bwMode="auto">
              <a:xfrm>
                <a:off x="4583" y="3315"/>
                <a:ext cx="182" cy="18"/>
                <a:chOff x="4583" y="3315"/>
                <a:chExt cx="182" cy="18"/>
              </a:xfrm>
            </p:grpSpPr>
            <p:sp>
              <p:nvSpPr>
                <p:cNvPr id="45261" name="Freeform 2253"/>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2" name="Freeform 2254"/>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3" name="Group 2258"/>
              <p:cNvGrpSpPr>
                <a:grpSpLocks/>
              </p:cNvGrpSpPr>
              <p:nvPr/>
            </p:nvGrpSpPr>
            <p:grpSpPr bwMode="auto">
              <a:xfrm>
                <a:off x="4588" y="3316"/>
                <a:ext cx="171" cy="17"/>
                <a:chOff x="4588" y="3316"/>
                <a:chExt cx="171" cy="17"/>
              </a:xfrm>
            </p:grpSpPr>
            <p:sp>
              <p:nvSpPr>
                <p:cNvPr id="45264" name="Freeform 2256"/>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5" name="Freeform 2257"/>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68" name="Group 2263"/>
              <p:cNvGrpSpPr>
                <a:grpSpLocks/>
              </p:cNvGrpSpPr>
              <p:nvPr/>
            </p:nvGrpSpPr>
            <p:grpSpPr bwMode="auto">
              <a:xfrm>
                <a:off x="4622" y="3251"/>
                <a:ext cx="105" cy="78"/>
                <a:chOff x="4622" y="3251"/>
                <a:chExt cx="105" cy="78"/>
              </a:xfrm>
            </p:grpSpPr>
            <p:sp>
              <p:nvSpPr>
                <p:cNvPr id="45267" name="Freeform 225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8" name="Freeform 2260"/>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69" name="Freeform 2261"/>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0" name="Freeform 2262"/>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72" name="Freeform 2264"/>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4874" name="Group 2305"/>
          <p:cNvGrpSpPr>
            <a:grpSpLocks/>
          </p:cNvGrpSpPr>
          <p:nvPr/>
        </p:nvGrpSpPr>
        <p:grpSpPr bwMode="auto">
          <a:xfrm>
            <a:off x="6859588" y="5281613"/>
            <a:ext cx="738187" cy="201613"/>
            <a:chOff x="4321" y="3327"/>
            <a:chExt cx="465" cy="127"/>
          </a:xfrm>
        </p:grpSpPr>
        <p:grpSp>
          <p:nvGrpSpPr>
            <p:cNvPr id="44877" name="Group 2285"/>
            <p:cNvGrpSpPr>
              <a:grpSpLocks/>
            </p:cNvGrpSpPr>
            <p:nvPr/>
          </p:nvGrpSpPr>
          <p:grpSpPr bwMode="auto">
            <a:xfrm>
              <a:off x="4321" y="3333"/>
              <a:ext cx="217" cy="121"/>
              <a:chOff x="4321" y="3333"/>
              <a:chExt cx="217" cy="121"/>
            </a:xfrm>
          </p:grpSpPr>
          <p:grpSp>
            <p:nvGrpSpPr>
              <p:cNvPr id="44880" name="Group 2272"/>
              <p:cNvGrpSpPr>
                <a:grpSpLocks/>
              </p:cNvGrpSpPr>
              <p:nvPr/>
            </p:nvGrpSpPr>
            <p:grpSpPr bwMode="auto">
              <a:xfrm>
                <a:off x="4321" y="3395"/>
                <a:ext cx="217" cy="59"/>
                <a:chOff x="4321" y="3395"/>
                <a:chExt cx="217" cy="59"/>
              </a:xfrm>
            </p:grpSpPr>
            <p:sp>
              <p:nvSpPr>
                <p:cNvPr id="45275" name="Freeform 2267"/>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6" name="Freeform 2268"/>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7" name="Freeform 2269"/>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8" name="Freeform 2270"/>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79" name="Freeform 2271"/>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85" name="Group 2275"/>
              <p:cNvGrpSpPr>
                <a:grpSpLocks/>
              </p:cNvGrpSpPr>
              <p:nvPr/>
            </p:nvGrpSpPr>
            <p:grpSpPr bwMode="auto">
              <a:xfrm>
                <a:off x="4334" y="3397"/>
                <a:ext cx="182" cy="18"/>
                <a:chOff x="4334" y="3397"/>
                <a:chExt cx="182" cy="18"/>
              </a:xfrm>
            </p:grpSpPr>
            <p:sp>
              <p:nvSpPr>
                <p:cNvPr id="45281" name="Freeform 2273"/>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2" name="Freeform 2274"/>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1" name="Group 2278"/>
              <p:cNvGrpSpPr>
                <a:grpSpLocks/>
              </p:cNvGrpSpPr>
              <p:nvPr/>
            </p:nvGrpSpPr>
            <p:grpSpPr bwMode="auto">
              <a:xfrm>
                <a:off x="4339" y="3398"/>
                <a:ext cx="171" cy="17"/>
                <a:chOff x="4339" y="3398"/>
                <a:chExt cx="171" cy="17"/>
              </a:xfrm>
            </p:grpSpPr>
            <p:sp>
              <p:nvSpPr>
                <p:cNvPr id="45284" name="Freeform 2276"/>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5" name="Freeform 2277"/>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4" name="Group 2283"/>
              <p:cNvGrpSpPr>
                <a:grpSpLocks/>
              </p:cNvGrpSpPr>
              <p:nvPr/>
            </p:nvGrpSpPr>
            <p:grpSpPr bwMode="auto">
              <a:xfrm>
                <a:off x="4373" y="3333"/>
                <a:ext cx="105" cy="79"/>
                <a:chOff x="4373" y="3333"/>
                <a:chExt cx="105" cy="79"/>
              </a:xfrm>
            </p:grpSpPr>
            <p:sp>
              <p:nvSpPr>
                <p:cNvPr id="45287" name="Freeform 2279"/>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8" name="Freeform 2280"/>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89" name="Freeform 2281"/>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0" name="Freeform 2282"/>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292" name="Freeform 2284"/>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42" name="Group 2304"/>
            <p:cNvGrpSpPr>
              <a:grpSpLocks/>
            </p:cNvGrpSpPr>
            <p:nvPr/>
          </p:nvGrpSpPr>
          <p:grpSpPr bwMode="auto">
            <a:xfrm>
              <a:off x="4570" y="3327"/>
              <a:ext cx="216" cy="121"/>
              <a:chOff x="4570" y="3327"/>
              <a:chExt cx="216" cy="121"/>
            </a:xfrm>
          </p:grpSpPr>
          <p:grpSp>
            <p:nvGrpSpPr>
              <p:cNvPr id="7847" name="Group 2291"/>
              <p:cNvGrpSpPr>
                <a:grpSpLocks/>
              </p:cNvGrpSpPr>
              <p:nvPr/>
            </p:nvGrpSpPr>
            <p:grpSpPr bwMode="auto">
              <a:xfrm>
                <a:off x="4570" y="3389"/>
                <a:ext cx="216" cy="59"/>
                <a:chOff x="4570" y="3389"/>
                <a:chExt cx="216" cy="59"/>
              </a:xfrm>
            </p:grpSpPr>
            <p:sp>
              <p:nvSpPr>
                <p:cNvPr id="45294" name="Freeform 2286"/>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5" name="Freeform 2287"/>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6" name="Freeform 2288"/>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7" name="Freeform 228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298" name="Freeform 2290"/>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53" name="Group 2294"/>
              <p:cNvGrpSpPr>
                <a:grpSpLocks/>
              </p:cNvGrpSpPr>
              <p:nvPr/>
            </p:nvGrpSpPr>
            <p:grpSpPr bwMode="auto">
              <a:xfrm>
                <a:off x="4583" y="3391"/>
                <a:ext cx="182" cy="18"/>
                <a:chOff x="4583" y="3391"/>
                <a:chExt cx="182" cy="18"/>
              </a:xfrm>
            </p:grpSpPr>
            <p:sp>
              <p:nvSpPr>
                <p:cNvPr id="45300" name="Freeform 2292"/>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1" name="Freeform 2293"/>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55" name="Group 2297"/>
              <p:cNvGrpSpPr>
                <a:grpSpLocks/>
              </p:cNvGrpSpPr>
              <p:nvPr/>
            </p:nvGrpSpPr>
            <p:grpSpPr bwMode="auto">
              <a:xfrm>
                <a:off x="4588" y="3392"/>
                <a:ext cx="171" cy="17"/>
                <a:chOff x="4588" y="3392"/>
                <a:chExt cx="171" cy="17"/>
              </a:xfrm>
            </p:grpSpPr>
            <p:sp>
              <p:nvSpPr>
                <p:cNvPr id="45303" name="Freeform 2295"/>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4" name="Freeform 2296"/>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60" name="Group 2302"/>
              <p:cNvGrpSpPr>
                <a:grpSpLocks/>
              </p:cNvGrpSpPr>
              <p:nvPr/>
            </p:nvGrpSpPr>
            <p:grpSpPr bwMode="auto">
              <a:xfrm>
                <a:off x="4622" y="3327"/>
                <a:ext cx="105" cy="79"/>
                <a:chOff x="4622" y="3327"/>
                <a:chExt cx="105" cy="79"/>
              </a:xfrm>
            </p:grpSpPr>
            <p:sp>
              <p:nvSpPr>
                <p:cNvPr id="45306" name="Freeform 2298"/>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7" name="Freeform 2299"/>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8" name="Freeform 2300"/>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09" name="Freeform 2301"/>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11" name="Freeform 2303"/>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7866" name="Group 2324"/>
          <p:cNvGrpSpPr>
            <a:grpSpLocks/>
          </p:cNvGrpSpPr>
          <p:nvPr/>
        </p:nvGrpSpPr>
        <p:grpSpPr bwMode="auto">
          <a:xfrm>
            <a:off x="6859588" y="4891088"/>
            <a:ext cx="344487" cy="192088"/>
            <a:chOff x="4321" y="3081"/>
            <a:chExt cx="217" cy="121"/>
          </a:xfrm>
        </p:grpSpPr>
        <p:grpSp>
          <p:nvGrpSpPr>
            <p:cNvPr id="7868" name="Group 2311"/>
            <p:cNvGrpSpPr>
              <a:grpSpLocks/>
            </p:cNvGrpSpPr>
            <p:nvPr/>
          </p:nvGrpSpPr>
          <p:grpSpPr bwMode="auto">
            <a:xfrm>
              <a:off x="4321" y="3143"/>
              <a:ext cx="217" cy="59"/>
              <a:chOff x="4321" y="3143"/>
              <a:chExt cx="217" cy="59"/>
            </a:xfrm>
          </p:grpSpPr>
          <p:sp>
            <p:nvSpPr>
              <p:cNvPr id="45314" name="Freeform 230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5" name="Freeform 230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6" name="Freeform 230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7" name="Freeform 230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18" name="Freeform 231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897" name="Group 2314"/>
            <p:cNvGrpSpPr>
              <a:grpSpLocks/>
            </p:cNvGrpSpPr>
            <p:nvPr/>
          </p:nvGrpSpPr>
          <p:grpSpPr bwMode="auto">
            <a:xfrm>
              <a:off x="4334" y="3145"/>
              <a:ext cx="182" cy="18"/>
              <a:chOff x="4334" y="3145"/>
              <a:chExt cx="182" cy="18"/>
            </a:xfrm>
          </p:grpSpPr>
          <p:sp>
            <p:nvSpPr>
              <p:cNvPr id="45320" name="Freeform 231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1" name="Freeform 231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02" name="Group 2317"/>
            <p:cNvGrpSpPr>
              <a:grpSpLocks/>
            </p:cNvGrpSpPr>
            <p:nvPr/>
          </p:nvGrpSpPr>
          <p:grpSpPr bwMode="auto">
            <a:xfrm>
              <a:off x="4339" y="3146"/>
              <a:ext cx="171" cy="17"/>
              <a:chOff x="4339" y="3146"/>
              <a:chExt cx="171" cy="17"/>
            </a:xfrm>
          </p:grpSpPr>
          <p:sp>
            <p:nvSpPr>
              <p:cNvPr id="45323" name="Freeform 231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4" name="Freeform 231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08" name="Group 2322"/>
            <p:cNvGrpSpPr>
              <a:grpSpLocks/>
            </p:cNvGrpSpPr>
            <p:nvPr/>
          </p:nvGrpSpPr>
          <p:grpSpPr bwMode="auto">
            <a:xfrm>
              <a:off x="4373" y="3081"/>
              <a:ext cx="105" cy="78"/>
              <a:chOff x="4373" y="3081"/>
              <a:chExt cx="105" cy="78"/>
            </a:xfrm>
          </p:grpSpPr>
          <p:sp>
            <p:nvSpPr>
              <p:cNvPr id="45326" name="Freeform 231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7" name="Freeform 231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8" name="Freeform 232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29" name="Freeform 232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31" name="Freeform 232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11" name="Group 2343"/>
          <p:cNvGrpSpPr>
            <a:grpSpLocks/>
          </p:cNvGrpSpPr>
          <p:nvPr/>
        </p:nvGrpSpPr>
        <p:grpSpPr bwMode="auto">
          <a:xfrm>
            <a:off x="7254875" y="4881563"/>
            <a:ext cx="342900" cy="192088"/>
            <a:chOff x="4570" y="3075"/>
            <a:chExt cx="216" cy="121"/>
          </a:xfrm>
        </p:grpSpPr>
        <p:grpSp>
          <p:nvGrpSpPr>
            <p:cNvPr id="44914" name="Group 2330"/>
            <p:cNvGrpSpPr>
              <a:grpSpLocks/>
            </p:cNvGrpSpPr>
            <p:nvPr/>
          </p:nvGrpSpPr>
          <p:grpSpPr bwMode="auto">
            <a:xfrm>
              <a:off x="4570" y="3137"/>
              <a:ext cx="216" cy="59"/>
              <a:chOff x="4570" y="3137"/>
              <a:chExt cx="216" cy="59"/>
            </a:xfrm>
          </p:grpSpPr>
          <p:sp>
            <p:nvSpPr>
              <p:cNvPr id="45333" name="Freeform 232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4" name="Freeform 232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5" name="Freeform 232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6" name="Freeform 232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37" name="Freeform 232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19" name="Group 2333"/>
            <p:cNvGrpSpPr>
              <a:grpSpLocks/>
            </p:cNvGrpSpPr>
            <p:nvPr/>
          </p:nvGrpSpPr>
          <p:grpSpPr bwMode="auto">
            <a:xfrm>
              <a:off x="4583" y="3139"/>
              <a:ext cx="182" cy="18"/>
              <a:chOff x="4583" y="3139"/>
              <a:chExt cx="182" cy="18"/>
            </a:xfrm>
          </p:grpSpPr>
          <p:sp>
            <p:nvSpPr>
              <p:cNvPr id="45339" name="Freeform 233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0" name="Freeform 233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25" name="Group 2336"/>
            <p:cNvGrpSpPr>
              <a:grpSpLocks/>
            </p:cNvGrpSpPr>
            <p:nvPr/>
          </p:nvGrpSpPr>
          <p:grpSpPr bwMode="auto">
            <a:xfrm>
              <a:off x="4588" y="3140"/>
              <a:ext cx="171" cy="17"/>
              <a:chOff x="4588" y="3140"/>
              <a:chExt cx="171" cy="17"/>
            </a:xfrm>
          </p:grpSpPr>
          <p:sp>
            <p:nvSpPr>
              <p:cNvPr id="45342" name="Freeform 233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3" name="Freeform 233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73" name="Group 2341"/>
            <p:cNvGrpSpPr>
              <a:grpSpLocks/>
            </p:cNvGrpSpPr>
            <p:nvPr/>
          </p:nvGrpSpPr>
          <p:grpSpPr bwMode="auto">
            <a:xfrm>
              <a:off x="4622" y="3075"/>
              <a:ext cx="105" cy="78"/>
              <a:chOff x="4622" y="3075"/>
              <a:chExt cx="105" cy="78"/>
            </a:xfrm>
          </p:grpSpPr>
          <p:sp>
            <p:nvSpPr>
              <p:cNvPr id="45345" name="Freeform 233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6" name="Freeform 233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7" name="Freeform 233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48" name="Freeform 234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50" name="Freeform 234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79" name="Group 2349"/>
          <p:cNvGrpSpPr>
            <a:grpSpLocks/>
          </p:cNvGrpSpPr>
          <p:nvPr/>
        </p:nvGrpSpPr>
        <p:grpSpPr bwMode="auto">
          <a:xfrm>
            <a:off x="6859588" y="4989513"/>
            <a:ext cx="344487" cy="93663"/>
            <a:chOff x="4321" y="3143"/>
            <a:chExt cx="217" cy="59"/>
          </a:xfrm>
        </p:grpSpPr>
        <p:sp>
          <p:nvSpPr>
            <p:cNvPr id="45352" name="Freeform 234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3" name="Freeform 234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4" name="Freeform 234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5" name="Freeform 234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6" name="Freeform 234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81" name="Group 2352"/>
          <p:cNvGrpSpPr>
            <a:grpSpLocks/>
          </p:cNvGrpSpPr>
          <p:nvPr/>
        </p:nvGrpSpPr>
        <p:grpSpPr bwMode="auto">
          <a:xfrm>
            <a:off x="6880225" y="4992688"/>
            <a:ext cx="288925" cy="28575"/>
            <a:chOff x="4334" y="3145"/>
            <a:chExt cx="182" cy="18"/>
          </a:xfrm>
        </p:grpSpPr>
        <p:sp>
          <p:nvSpPr>
            <p:cNvPr id="45358" name="Freeform 235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59" name="Freeform 235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86" name="Group 2355"/>
          <p:cNvGrpSpPr>
            <a:grpSpLocks/>
          </p:cNvGrpSpPr>
          <p:nvPr/>
        </p:nvGrpSpPr>
        <p:grpSpPr bwMode="auto">
          <a:xfrm>
            <a:off x="6888163" y="4994276"/>
            <a:ext cx="271462" cy="26988"/>
            <a:chOff x="4339" y="3146"/>
            <a:chExt cx="171" cy="17"/>
          </a:xfrm>
        </p:grpSpPr>
        <p:sp>
          <p:nvSpPr>
            <p:cNvPr id="45361" name="Freeform 235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2" name="Freeform 235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92" name="Group 2360"/>
          <p:cNvGrpSpPr>
            <a:grpSpLocks/>
          </p:cNvGrpSpPr>
          <p:nvPr/>
        </p:nvGrpSpPr>
        <p:grpSpPr bwMode="auto">
          <a:xfrm>
            <a:off x="6942138" y="4891088"/>
            <a:ext cx="166687" cy="123825"/>
            <a:chOff x="4373" y="3081"/>
            <a:chExt cx="105" cy="78"/>
          </a:xfrm>
        </p:grpSpPr>
        <p:sp>
          <p:nvSpPr>
            <p:cNvPr id="45364" name="Freeform 235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5" name="Freeform 235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6" name="Freeform 235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67" name="Freeform 235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69" name="Freeform 236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894" name="Group 2367"/>
          <p:cNvGrpSpPr>
            <a:grpSpLocks/>
          </p:cNvGrpSpPr>
          <p:nvPr/>
        </p:nvGrpSpPr>
        <p:grpSpPr bwMode="auto">
          <a:xfrm>
            <a:off x="6859588" y="4989513"/>
            <a:ext cx="344487" cy="93663"/>
            <a:chOff x="4321" y="3143"/>
            <a:chExt cx="217" cy="59"/>
          </a:xfrm>
        </p:grpSpPr>
        <p:sp>
          <p:nvSpPr>
            <p:cNvPr id="45370" name="Freeform 236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1" name="Freeform 236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2" name="Freeform 236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3" name="Freeform 236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4" name="Freeform 236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895" name="Group 2370"/>
          <p:cNvGrpSpPr>
            <a:grpSpLocks/>
          </p:cNvGrpSpPr>
          <p:nvPr/>
        </p:nvGrpSpPr>
        <p:grpSpPr bwMode="auto">
          <a:xfrm>
            <a:off x="6880225" y="4992688"/>
            <a:ext cx="288925" cy="28575"/>
            <a:chOff x="4334" y="3145"/>
            <a:chExt cx="182" cy="18"/>
          </a:xfrm>
        </p:grpSpPr>
        <p:sp>
          <p:nvSpPr>
            <p:cNvPr id="45376" name="Freeform 236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77" name="Freeform 236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00" name="Group 2373"/>
          <p:cNvGrpSpPr>
            <a:grpSpLocks/>
          </p:cNvGrpSpPr>
          <p:nvPr/>
        </p:nvGrpSpPr>
        <p:grpSpPr bwMode="auto">
          <a:xfrm>
            <a:off x="6888163" y="4994276"/>
            <a:ext cx="271462" cy="26988"/>
            <a:chOff x="4339" y="3146"/>
            <a:chExt cx="171" cy="17"/>
          </a:xfrm>
        </p:grpSpPr>
        <p:sp>
          <p:nvSpPr>
            <p:cNvPr id="45379" name="Freeform 237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0" name="Freeform 237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28" name="Group 2378"/>
          <p:cNvGrpSpPr>
            <a:grpSpLocks/>
          </p:cNvGrpSpPr>
          <p:nvPr/>
        </p:nvGrpSpPr>
        <p:grpSpPr bwMode="auto">
          <a:xfrm>
            <a:off x="6942138" y="4891088"/>
            <a:ext cx="166687" cy="123825"/>
            <a:chOff x="4373" y="3081"/>
            <a:chExt cx="105" cy="78"/>
          </a:xfrm>
        </p:grpSpPr>
        <p:sp>
          <p:nvSpPr>
            <p:cNvPr id="45382" name="Freeform 237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3" name="Freeform 237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4" name="Freeform 237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5" name="Freeform 237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387" name="Freeform 237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31" name="Group 2385"/>
          <p:cNvGrpSpPr>
            <a:grpSpLocks/>
          </p:cNvGrpSpPr>
          <p:nvPr/>
        </p:nvGrpSpPr>
        <p:grpSpPr bwMode="auto">
          <a:xfrm>
            <a:off x="7254875" y="4979988"/>
            <a:ext cx="342900" cy="93663"/>
            <a:chOff x="4570" y="3137"/>
            <a:chExt cx="216" cy="59"/>
          </a:xfrm>
        </p:grpSpPr>
        <p:sp>
          <p:nvSpPr>
            <p:cNvPr id="45388" name="Freeform 238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89" name="Freeform 238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0" name="Freeform 238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1" name="Freeform 238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2" name="Freeform 238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36" name="Group 2388"/>
          <p:cNvGrpSpPr>
            <a:grpSpLocks/>
          </p:cNvGrpSpPr>
          <p:nvPr/>
        </p:nvGrpSpPr>
        <p:grpSpPr bwMode="auto">
          <a:xfrm>
            <a:off x="7275513" y="4983163"/>
            <a:ext cx="288925" cy="28575"/>
            <a:chOff x="4583" y="3139"/>
            <a:chExt cx="182" cy="18"/>
          </a:xfrm>
        </p:grpSpPr>
        <p:sp>
          <p:nvSpPr>
            <p:cNvPr id="45394" name="Freeform 238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5" name="Freeform 238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42" name="Group 2391"/>
          <p:cNvGrpSpPr>
            <a:grpSpLocks/>
          </p:cNvGrpSpPr>
          <p:nvPr/>
        </p:nvGrpSpPr>
        <p:grpSpPr bwMode="auto">
          <a:xfrm>
            <a:off x="7283450" y="4984751"/>
            <a:ext cx="271462" cy="26988"/>
            <a:chOff x="4588" y="3140"/>
            <a:chExt cx="171" cy="17"/>
          </a:xfrm>
        </p:grpSpPr>
        <p:sp>
          <p:nvSpPr>
            <p:cNvPr id="45397" name="Freeform 238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398" name="Freeform 239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45" name="Group 2396"/>
          <p:cNvGrpSpPr>
            <a:grpSpLocks/>
          </p:cNvGrpSpPr>
          <p:nvPr/>
        </p:nvGrpSpPr>
        <p:grpSpPr bwMode="auto">
          <a:xfrm>
            <a:off x="7337425" y="4881563"/>
            <a:ext cx="166687" cy="123825"/>
            <a:chOff x="4622" y="3075"/>
            <a:chExt cx="105" cy="78"/>
          </a:xfrm>
        </p:grpSpPr>
        <p:sp>
          <p:nvSpPr>
            <p:cNvPr id="45400" name="Freeform 239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1" name="Freeform 239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2" name="Freeform 239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3" name="Freeform 239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05" name="Freeform 239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48" name="Group 2403"/>
          <p:cNvGrpSpPr>
            <a:grpSpLocks/>
          </p:cNvGrpSpPr>
          <p:nvPr/>
        </p:nvGrpSpPr>
        <p:grpSpPr bwMode="auto">
          <a:xfrm>
            <a:off x="7254875" y="4979988"/>
            <a:ext cx="342900" cy="93663"/>
            <a:chOff x="4570" y="3137"/>
            <a:chExt cx="216" cy="59"/>
          </a:xfrm>
        </p:grpSpPr>
        <p:sp>
          <p:nvSpPr>
            <p:cNvPr id="45406" name="Freeform 239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7" name="Freeform 239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8" name="Freeform 240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09" name="Freeform 240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0" name="Freeform 240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53" name="Group 2406"/>
          <p:cNvGrpSpPr>
            <a:grpSpLocks/>
          </p:cNvGrpSpPr>
          <p:nvPr/>
        </p:nvGrpSpPr>
        <p:grpSpPr bwMode="auto">
          <a:xfrm>
            <a:off x="7275513" y="4983163"/>
            <a:ext cx="288925" cy="28575"/>
            <a:chOff x="4583" y="3139"/>
            <a:chExt cx="182" cy="18"/>
          </a:xfrm>
        </p:grpSpPr>
        <p:sp>
          <p:nvSpPr>
            <p:cNvPr id="45412" name="Freeform 240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3" name="Freeform 240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59" name="Group 2409"/>
          <p:cNvGrpSpPr>
            <a:grpSpLocks/>
          </p:cNvGrpSpPr>
          <p:nvPr/>
        </p:nvGrpSpPr>
        <p:grpSpPr bwMode="auto">
          <a:xfrm>
            <a:off x="7283450" y="4984751"/>
            <a:ext cx="271462" cy="26988"/>
            <a:chOff x="4588" y="3140"/>
            <a:chExt cx="171" cy="17"/>
          </a:xfrm>
        </p:grpSpPr>
        <p:sp>
          <p:nvSpPr>
            <p:cNvPr id="45415" name="Freeform 240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6" name="Freeform 240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06" name="Group 2414"/>
          <p:cNvGrpSpPr>
            <a:grpSpLocks/>
          </p:cNvGrpSpPr>
          <p:nvPr/>
        </p:nvGrpSpPr>
        <p:grpSpPr bwMode="auto">
          <a:xfrm>
            <a:off x="7337425" y="4881563"/>
            <a:ext cx="166687" cy="123825"/>
            <a:chOff x="4622" y="3075"/>
            <a:chExt cx="105" cy="78"/>
          </a:xfrm>
        </p:grpSpPr>
        <p:sp>
          <p:nvSpPr>
            <p:cNvPr id="45418" name="Freeform 241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19" name="Freeform 241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0" name="Freeform 241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1" name="Freeform 241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23" name="Freeform 241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08" name="Group 2434"/>
          <p:cNvGrpSpPr>
            <a:grpSpLocks/>
          </p:cNvGrpSpPr>
          <p:nvPr/>
        </p:nvGrpSpPr>
        <p:grpSpPr bwMode="auto">
          <a:xfrm>
            <a:off x="6859588" y="4891088"/>
            <a:ext cx="344487" cy="192088"/>
            <a:chOff x="4321" y="3081"/>
            <a:chExt cx="217" cy="121"/>
          </a:xfrm>
        </p:grpSpPr>
        <p:grpSp>
          <p:nvGrpSpPr>
            <p:cNvPr id="7913" name="Group 2421"/>
            <p:cNvGrpSpPr>
              <a:grpSpLocks/>
            </p:cNvGrpSpPr>
            <p:nvPr/>
          </p:nvGrpSpPr>
          <p:grpSpPr bwMode="auto">
            <a:xfrm>
              <a:off x="4321" y="3143"/>
              <a:ext cx="217" cy="59"/>
              <a:chOff x="4321" y="3143"/>
              <a:chExt cx="217" cy="59"/>
            </a:xfrm>
          </p:grpSpPr>
          <p:sp>
            <p:nvSpPr>
              <p:cNvPr id="45424" name="Freeform 2416"/>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5" name="Freeform 241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6" name="Freeform 2418"/>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7" name="Freeform 2419"/>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28" name="Freeform 2420"/>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19" name="Group 2424"/>
            <p:cNvGrpSpPr>
              <a:grpSpLocks/>
            </p:cNvGrpSpPr>
            <p:nvPr/>
          </p:nvGrpSpPr>
          <p:grpSpPr bwMode="auto">
            <a:xfrm>
              <a:off x="4334" y="3145"/>
              <a:ext cx="182" cy="18"/>
              <a:chOff x="4334" y="3145"/>
              <a:chExt cx="182" cy="18"/>
            </a:xfrm>
          </p:grpSpPr>
          <p:sp>
            <p:nvSpPr>
              <p:cNvPr id="45430" name="Freeform 2422"/>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1" name="Freeform 2423"/>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21" name="Group 2427"/>
            <p:cNvGrpSpPr>
              <a:grpSpLocks/>
            </p:cNvGrpSpPr>
            <p:nvPr/>
          </p:nvGrpSpPr>
          <p:grpSpPr bwMode="auto">
            <a:xfrm>
              <a:off x="4339" y="3146"/>
              <a:ext cx="171" cy="17"/>
              <a:chOff x="4339" y="3146"/>
              <a:chExt cx="171" cy="17"/>
            </a:xfrm>
          </p:grpSpPr>
          <p:sp>
            <p:nvSpPr>
              <p:cNvPr id="45433" name="Freeform 2425"/>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4" name="Freeform 2426"/>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26" name="Group 2432"/>
            <p:cNvGrpSpPr>
              <a:grpSpLocks/>
            </p:cNvGrpSpPr>
            <p:nvPr/>
          </p:nvGrpSpPr>
          <p:grpSpPr bwMode="auto">
            <a:xfrm>
              <a:off x="4373" y="3081"/>
              <a:ext cx="105" cy="78"/>
              <a:chOff x="4373" y="3081"/>
              <a:chExt cx="105" cy="78"/>
            </a:xfrm>
          </p:grpSpPr>
          <p:sp>
            <p:nvSpPr>
              <p:cNvPr id="45436" name="Freeform 242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7" name="Freeform 2429"/>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8" name="Freeform 2430"/>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39" name="Freeform 2431"/>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41" name="Freeform 2433"/>
            <p:cNvSpPr>
              <a:spLocks/>
            </p:cNvSpPr>
            <p:nvPr/>
          </p:nvSpPr>
          <p:spPr bwMode="auto">
            <a:xfrm>
              <a:off x="4382" y="3081"/>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32" name="Group 2453"/>
          <p:cNvGrpSpPr>
            <a:grpSpLocks/>
          </p:cNvGrpSpPr>
          <p:nvPr/>
        </p:nvGrpSpPr>
        <p:grpSpPr bwMode="auto">
          <a:xfrm>
            <a:off x="7254875" y="4881563"/>
            <a:ext cx="342900" cy="192088"/>
            <a:chOff x="4570" y="3075"/>
            <a:chExt cx="216" cy="121"/>
          </a:xfrm>
        </p:grpSpPr>
        <p:grpSp>
          <p:nvGrpSpPr>
            <p:cNvPr id="7934" name="Group 2440"/>
            <p:cNvGrpSpPr>
              <a:grpSpLocks/>
            </p:cNvGrpSpPr>
            <p:nvPr/>
          </p:nvGrpSpPr>
          <p:grpSpPr bwMode="auto">
            <a:xfrm>
              <a:off x="4570" y="3137"/>
              <a:ext cx="216" cy="59"/>
              <a:chOff x="4570" y="3137"/>
              <a:chExt cx="216" cy="59"/>
            </a:xfrm>
          </p:grpSpPr>
          <p:sp>
            <p:nvSpPr>
              <p:cNvPr id="45443" name="Freeform 2435"/>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4" name="Freeform 2436"/>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5" name="Freeform 2437"/>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6" name="Freeform 2438"/>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47" name="Freeform 2439"/>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62" name="Group 2443"/>
            <p:cNvGrpSpPr>
              <a:grpSpLocks/>
            </p:cNvGrpSpPr>
            <p:nvPr/>
          </p:nvGrpSpPr>
          <p:grpSpPr bwMode="auto">
            <a:xfrm>
              <a:off x="4583" y="3139"/>
              <a:ext cx="182" cy="18"/>
              <a:chOff x="4583" y="3139"/>
              <a:chExt cx="182" cy="18"/>
            </a:xfrm>
          </p:grpSpPr>
          <p:sp>
            <p:nvSpPr>
              <p:cNvPr id="45449" name="Freeform 2441"/>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0" name="Freeform 2442"/>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65" name="Group 2446"/>
            <p:cNvGrpSpPr>
              <a:grpSpLocks/>
            </p:cNvGrpSpPr>
            <p:nvPr/>
          </p:nvGrpSpPr>
          <p:grpSpPr bwMode="auto">
            <a:xfrm>
              <a:off x="4588" y="3140"/>
              <a:ext cx="171" cy="17"/>
              <a:chOff x="4588" y="3140"/>
              <a:chExt cx="171" cy="17"/>
            </a:xfrm>
          </p:grpSpPr>
          <p:sp>
            <p:nvSpPr>
              <p:cNvPr id="45452" name="Freeform 2444"/>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3" name="Freeform 2445"/>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0" name="Group 2451"/>
            <p:cNvGrpSpPr>
              <a:grpSpLocks/>
            </p:cNvGrpSpPr>
            <p:nvPr/>
          </p:nvGrpSpPr>
          <p:grpSpPr bwMode="auto">
            <a:xfrm>
              <a:off x="4622" y="3075"/>
              <a:ext cx="105" cy="78"/>
              <a:chOff x="4622" y="3075"/>
              <a:chExt cx="105" cy="78"/>
            </a:xfrm>
          </p:grpSpPr>
          <p:sp>
            <p:nvSpPr>
              <p:cNvPr id="45455" name="Freeform 2447"/>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6" name="Freeform 2448"/>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7" name="Freeform 2449"/>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58" name="Freeform 2450"/>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60" name="Freeform 2452"/>
            <p:cNvSpPr>
              <a:spLocks/>
            </p:cNvSpPr>
            <p:nvPr/>
          </p:nvSpPr>
          <p:spPr bwMode="auto">
            <a:xfrm>
              <a:off x="4631" y="3075"/>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6" name="Group 2459"/>
          <p:cNvGrpSpPr>
            <a:grpSpLocks/>
          </p:cNvGrpSpPr>
          <p:nvPr/>
        </p:nvGrpSpPr>
        <p:grpSpPr bwMode="auto">
          <a:xfrm>
            <a:off x="6859588" y="4989513"/>
            <a:ext cx="344487" cy="93663"/>
            <a:chOff x="4321" y="3143"/>
            <a:chExt cx="217" cy="59"/>
          </a:xfrm>
        </p:grpSpPr>
        <p:sp>
          <p:nvSpPr>
            <p:cNvPr id="45462" name="Freeform 2454"/>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3" name="Freeform 245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4" name="Freeform 2456"/>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5" name="Freeform 2457"/>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6" name="Freeform 2458"/>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79" name="Group 2462"/>
          <p:cNvGrpSpPr>
            <a:grpSpLocks/>
          </p:cNvGrpSpPr>
          <p:nvPr/>
        </p:nvGrpSpPr>
        <p:grpSpPr bwMode="auto">
          <a:xfrm>
            <a:off x="6880225" y="4992688"/>
            <a:ext cx="288925" cy="28575"/>
            <a:chOff x="4334" y="3145"/>
            <a:chExt cx="182" cy="18"/>
          </a:xfrm>
        </p:grpSpPr>
        <p:sp>
          <p:nvSpPr>
            <p:cNvPr id="45468" name="Freeform 2460"/>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69" name="Freeform 2461"/>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82" name="Group 2465"/>
          <p:cNvGrpSpPr>
            <a:grpSpLocks/>
          </p:cNvGrpSpPr>
          <p:nvPr/>
        </p:nvGrpSpPr>
        <p:grpSpPr bwMode="auto">
          <a:xfrm>
            <a:off x="6888163" y="4994276"/>
            <a:ext cx="271462" cy="26988"/>
            <a:chOff x="4339" y="3146"/>
            <a:chExt cx="171" cy="17"/>
          </a:xfrm>
        </p:grpSpPr>
        <p:sp>
          <p:nvSpPr>
            <p:cNvPr id="45471" name="Freeform 2463"/>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2" name="Freeform 2464"/>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87" name="Group 2470"/>
          <p:cNvGrpSpPr>
            <a:grpSpLocks/>
          </p:cNvGrpSpPr>
          <p:nvPr/>
        </p:nvGrpSpPr>
        <p:grpSpPr bwMode="auto">
          <a:xfrm>
            <a:off x="6942138" y="4891088"/>
            <a:ext cx="166687" cy="123825"/>
            <a:chOff x="4373" y="3081"/>
            <a:chExt cx="105" cy="78"/>
          </a:xfrm>
        </p:grpSpPr>
        <p:sp>
          <p:nvSpPr>
            <p:cNvPr id="45474" name="Freeform 246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5" name="Freeform 2467"/>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6" name="Freeform 2468"/>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77" name="Freeform 2469"/>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79" name="Freeform 2471"/>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39" name="Group 2477"/>
          <p:cNvGrpSpPr>
            <a:grpSpLocks/>
          </p:cNvGrpSpPr>
          <p:nvPr/>
        </p:nvGrpSpPr>
        <p:grpSpPr bwMode="auto">
          <a:xfrm>
            <a:off x="6859588" y="4989513"/>
            <a:ext cx="344487" cy="93663"/>
            <a:chOff x="4321" y="3143"/>
            <a:chExt cx="217" cy="59"/>
          </a:xfrm>
        </p:grpSpPr>
        <p:sp>
          <p:nvSpPr>
            <p:cNvPr id="45480" name="Freeform 2472"/>
            <p:cNvSpPr>
              <a:spLocks/>
            </p:cNvSpPr>
            <p:nvPr/>
          </p:nvSpPr>
          <p:spPr bwMode="auto">
            <a:xfrm>
              <a:off x="4329" y="3151"/>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1" name="Freeform 2473"/>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2" name="Freeform 2474"/>
            <p:cNvSpPr>
              <a:spLocks/>
            </p:cNvSpPr>
            <p:nvPr/>
          </p:nvSpPr>
          <p:spPr bwMode="auto">
            <a:xfrm>
              <a:off x="4321" y="3143"/>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3" name="Freeform 2475"/>
            <p:cNvSpPr>
              <a:spLocks/>
            </p:cNvSpPr>
            <p:nvPr/>
          </p:nvSpPr>
          <p:spPr bwMode="auto">
            <a:xfrm>
              <a:off x="4321" y="3143"/>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4" name="Freeform 2476"/>
            <p:cNvSpPr>
              <a:spLocks/>
            </p:cNvSpPr>
            <p:nvPr/>
          </p:nvSpPr>
          <p:spPr bwMode="auto">
            <a:xfrm>
              <a:off x="4321" y="3154"/>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5" name="Group 2480"/>
          <p:cNvGrpSpPr>
            <a:grpSpLocks/>
          </p:cNvGrpSpPr>
          <p:nvPr/>
        </p:nvGrpSpPr>
        <p:grpSpPr bwMode="auto">
          <a:xfrm>
            <a:off x="6880225" y="4992688"/>
            <a:ext cx="288925" cy="28575"/>
            <a:chOff x="4334" y="3145"/>
            <a:chExt cx="182" cy="18"/>
          </a:xfrm>
        </p:grpSpPr>
        <p:sp>
          <p:nvSpPr>
            <p:cNvPr id="45486" name="Freeform 2478"/>
            <p:cNvSpPr>
              <a:spLocks/>
            </p:cNvSpPr>
            <p:nvPr/>
          </p:nvSpPr>
          <p:spPr bwMode="auto">
            <a:xfrm>
              <a:off x="4334" y="3145"/>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87" name="Freeform 2479"/>
            <p:cNvSpPr>
              <a:spLocks/>
            </p:cNvSpPr>
            <p:nvPr/>
          </p:nvSpPr>
          <p:spPr bwMode="auto">
            <a:xfrm>
              <a:off x="4334" y="314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7" name="Group 2483"/>
          <p:cNvGrpSpPr>
            <a:grpSpLocks/>
          </p:cNvGrpSpPr>
          <p:nvPr/>
        </p:nvGrpSpPr>
        <p:grpSpPr bwMode="auto">
          <a:xfrm>
            <a:off x="6888163" y="4994276"/>
            <a:ext cx="271462" cy="26988"/>
            <a:chOff x="4339" y="3146"/>
            <a:chExt cx="171" cy="17"/>
          </a:xfrm>
        </p:grpSpPr>
        <p:sp>
          <p:nvSpPr>
            <p:cNvPr id="45489" name="Freeform 2481"/>
            <p:cNvSpPr>
              <a:spLocks/>
            </p:cNvSpPr>
            <p:nvPr/>
          </p:nvSpPr>
          <p:spPr bwMode="auto">
            <a:xfrm>
              <a:off x="4339" y="3146"/>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0" name="Freeform 2482"/>
            <p:cNvSpPr>
              <a:spLocks/>
            </p:cNvSpPr>
            <p:nvPr/>
          </p:nvSpPr>
          <p:spPr bwMode="auto">
            <a:xfrm>
              <a:off x="4339" y="3146"/>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48" name="Group 2488"/>
          <p:cNvGrpSpPr>
            <a:grpSpLocks/>
          </p:cNvGrpSpPr>
          <p:nvPr/>
        </p:nvGrpSpPr>
        <p:grpSpPr bwMode="auto">
          <a:xfrm>
            <a:off x="6942138" y="4891088"/>
            <a:ext cx="166687" cy="123825"/>
            <a:chOff x="4373" y="3081"/>
            <a:chExt cx="105" cy="78"/>
          </a:xfrm>
        </p:grpSpPr>
        <p:sp>
          <p:nvSpPr>
            <p:cNvPr id="45492" name="Freeform 2484"/>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3" name="Freeform 2485"/>
            <p:cNvSpPr>
              <a:spLocks/>
            </p:cNvSpPr>
            <p:nvPr/>
          </p:nvSpPr>
          <p:spPr bwMode="auto">
            <a:xfrm>
              <a:off x="4374" y="3081"/>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4" name="Freeform 2486"/>
            <p:cNvSpPr>
              <a:spLocks/>
            </p:cNvSpPr>
            <p:nvPr/>
          </p:nvSpPr>
          <p:spPr bwMode="auto">
            <a:xfrm>
              <a:off x="4373" y="3081"/>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5" name="Freeform 2487"/>
            <p:cNvSpPr>
              <a:spLocks/>
            </p:cNvSpPr>
            <p:nvPr/>
          </p:nvSpPr>
          <p:spPr bwMode="auto">
            <a:xfrm>
              <a:off x="4374" y="3089"/>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497" name="Freeform 2489"/>
          <p:cNvSpPr>
            <a:spLocks/>
          </p:cNvSpPr>
          <p:nvPr/>
        </p:nvSpPr>
        <p:spPr bwMode="auto">
          <a:xfrm>
            <a:off x="6956425" y="489108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7953" name="Group 2495"/>
          <p:cNvGrpSpPr>
            <a:grpSpLocks/>
          </p:cNvGrpSpPr>
          <p:nvPr/>
        </p:nvGrpSpPr>
        <p:grpSpPr bwMode="auto">
          <a:xfrm>
            <a:off x="7254875" y="4979988"/>
            <a:ext cx="342900" cy="93663"/>
            <a:chOff x="4570" y="3137"/>
            <a:chExt cx="216" cy="59"/>
          </a:xfrm>
        </p:grpSpPr>
        <p:sp>
          <p:nvSpPr>
            <p:cNvPr id="45498" name="Freeform 2490"/>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499" name="Freeform 249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0" name="Freeform 2492"/>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1" name="Freeform 2493"/>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2" name="Freeform 2494"/>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59" name="Group 2498"/>
          <p:cNvGrpSpPr>
            <a:grpSpLocks/>
          </p:cNvGrpSpPr>
          <p:nvPr/>
        </p:nvGrpSpPr>
        <p:grpSpPr bwMode="auto">
          <a:xfrm>
            <a:off x="7275513" y="4983163"/>
            <a:ext cx="288925" cy="28575"/>
            <a:chOff x="4583" y="3139"/>
            <a:chExt cx="182" cy="18"/>
          </a:xfrm>
        </p:grpSpPr>
        <p:sp>
          <p:nvSpPr>
            <p:cNvPr id="45504" name="Freeform 2496"/>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5" name="Freeform 2497"/>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61" name="Group 2501"/>
          <p:cNvGrpSpPr>
            <a:grpSpLocks/>
          </p:cNvGrpSpPr>
          <p:nvPr/>
        </p:nvGrpSpPr>
        <p:grpSpPr bwMode="auto">
          <a:xfrm>
            <a:off x="7283450" y="4984751"/>
            <a:ext cx="271462" cy="26988"/>
            <a:chOff x="4588" y="3140"/>
            <a:chExt cx="171" cy="17"/>
          </a:xfrm>
        </p:grpSpPr>
        <p:sp>
          <p:nvSpPr>
            <p:cNvPr id="45507" name="Freeform 2499"/>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08" name="Freeform 2500"/>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66" name="Group 2506"/>
          <p:cNvGrpSpPr>
            <a:grpSpLocks/>
          </p:cNvGrpSpPr>
          <p:nvPr/>
        </p:nvGrpSpPr>
        <p:grpSpPr bwMode="auto">
          <a:xfrm>
            <a:off x="7337425" y="4881563"/>
            <a:ext cx="166687" cy="123825"/>
            <a:chOff x="4622" y="3075"/>
            <a:chExt cx="105" cy="78"/>
          </a:xfrm>
        </p:grpSpPr>
        <p:sp>
          <p:nvSpPr>
            <p:cNvPr id="45510" name="Freeform 250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1" name="Freeform 2503"/>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2" name="Freeform 2504"/>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3" name="Freeform 2505"/>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15" name="Freeform 2507"/>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4993" name="Group 2513"/>
          <p:cNvGrpSpPr>
            <a:grpSpLocks/>
          </p:cNvGrpSpPr>
          <p:nvPr/>
        </p:nvGrpSpPr>
        <p:grpSpPr bwMode="auto">
          <a:xfrm>
            <a:off x="7254875" y="4979988"/>
            <a:ext cx="342900" cy="93663"/>
            <a:chOff x="4570" y="3137"/>
            <a:chExt cx="216" cy="59"/>
          </a:xfrm>
        </p:grpSpPr>
        <p:sp>
          <p:nvSpPr>
            <p:cNvPr id="45516" name="Freeform 2508"/>
            <p:cNvSpPr>
              <a:spLocks/>
            </p:cNvSpPr>
            <p:nvPr/>
          </p:nvSpPr>
          <p:spPr bwMode="auto">
            <a:xfrm>
              <a:off x="4578" y="3145"/>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7" name="Freeform 2509"/>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8" name="Freeform 2510"/>
            <p:cNvSpPr>
              <a:spLocks/>
            </p:cNvSpPr>
            <p:nvPr/>
          </p:nvSpPr>
          <p:spPr bwMode="auto">
            <a:xfrm>
              <a:off x="4570" y="3137"/>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19" name="Freeform 2511"/>
            <p:cNvSpPr>
              <a:spLocks/>
            </p:cNvSpPr>
            <p:nvPr/>
          </p:nvSpPr>
          <p:spPr bwMode="auto">
            <a:xfrm>
              <a:off x="4570" y="3137"/>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0" name="Freeform 2512"/>
            <p:cNvSpPr>
              <a:spLocks/>
            </p:cNvSpPr>
            <p:nvPr/>
          </p:nvSpPr>
          <p:spPr bwMode="auto">
            <a:xfrm>
              <a:off x="4570" y="3148"/>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96" name="Group 2516"/>
          <p:cNvGrpSpPr>
            <a:grpSpLocks/>
          </p:cNvGrpSpPr>
          <p:nvPr/>
        </p:nvGrpSpPr>
        <p:grpSpPr bwMode="auto">
          <a:xfrm>
            <a:off x="7275513" y="4983163"/>
            <a:ext cx="288925" cy="28575"/>
            <a:chOff x="4583" y="3139"/>
            <a:chExt cx="182" cy="18"/>
          </a:xfrm>
        </p:grpSpPr>
        <p:sp>
          <p:nvSpPr>
            <p:cNvPr id="45522" name="Freeform 2514"/>
            <p:cNvSpPr>
              <a:spLocks/>
            </p:cNvSpPr>
            <p:nvPr/>
          </p:nvSpPr>
          <p:spPr bwMode="auto">
            <a:xfrm>
              <a:off x="4583" y="3139"/>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3" name="Freeform 2515"/>
            <p:cNvSpPr>
              <a:spLocks/>
            </p:cNvSpPr>
            <p:nvPr/>
          </p:nvSpPr>
          <p:spPr bwMode="auto">
            <a:xfrm>
              <a:off x="4583" y="3139"/>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4999" name="Group 2519"/>
          <p:cNvGrpSpPr>
            <a:grpSpLocks/>
          </p:cNvGrpSpPr>
          <p:nvPr/>
        </p:nvGrpSpPr>
        <p:grpSpPr bwMode="auto">
          <a:xfrm>
            <a:off x="7283450" y="4984751"/>
            <a:ext cx="271462" cy="26988"/>
            <a:chOff x="4588" y="3140"/>
            <a:chExt cx="171" cy="17"/>
          </a:xfrm>
        </p:grpSpPr>
        <p:sp>
          <p:nvSpPr>
            <p:cNvPr id="45525" name="Freeform 2517"/>
            <p:cNvSpPr>
              <a:spLocks/>
            </p:cNvSpPr>
            <p:nvPr/>
          </p:nvSpPr>
          <p:spPr bwMode="auto">
            <a:xfrm>
              <a:off x="4588" y="3140"/>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6" name="Freeform 2518"/>
            <p:cNvSpPr>
              <a:spLocks/>
            </p:cNvSpPr>
            <p:nvPr/>
          </p:nvSpPr>
          <p:spPr bwMode="auto">
            <a:xfrm>
              <a:off x="4588" y="3140"/>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0"/>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04" name="Group 2524"/>
          <p:cNvGrpSpPr>
            <a:grpSpLocks/>
          </p:cNvGrpSpPr>
          <p:nvPr/>
        </p:nvGrpSpPr>
        <p:grpSpPr bwMode="auto">
          <a:xfrm>
            <a:off x="7337425" y="4881563"/>
            <a:ext cx="166687" cy="123825"/>
            <a:chOff x="4622" y="3075"/>
            <a:chExt cx="105" cy="78"/>
          </a:xfrm>
        </p:grpSpPr>
        <p:sp>
          <p:nvSpPr>
            <p:cNvPr id="45528" name="Freeform 2520"/>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29" name="Freeform 2521"/>
            <p:cNvSpPr>
              <a:spLocks/>
            </p:cNvSpPr>
            <p:nvPr/>
          </p:nvSpPr>
          <p:spPr bwMode="auto">
            <a:xfrm>
              <a:off x="4622" y="3075"/>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0" name="Freeform 2522"/>
            <p:cNvSpPr>
              <a:spLocks/>
            </p:cNvSpPr>
            <p:nvPr/>
          </p:nvSpPr>
          <p:spPr bwMode="auto">
            <a:xfrm>
              <a:off x="4622" y="3075"/>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1" name="Freeform 2523"/>
            <p:cNvSpPr>
              <a:spLocks/>
            </p:cNvSpPr>
            <p:nvPr/>
          </p:nvSpPr>
          <p:spPr bwMode="auto">
            <a:xfrm>
              <a:off x="4622" y="3083"/>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33" name="Freeform 2525"/>
          <p:cNvSpPr>
            <a:spLocks/>
          </p:cNvSpPr>
          <p:nvPr/>
        </p:nvSpPr>
        <p:spPr bwMode="auto">
          <a:xfrm>
            <a:off x="7351713" y="488156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10" name="Group 2544"/>
          <p:cNvGrpSpPr>
            <a:grpSpLocks/>
          </p:cNvGrpSpPr>
          <p:nvPr/>
        </p:nvGrpSpPr>
        <p:grpSpPr bwMode="auto">
          <a:xfrm>
            <a:off x="6859588" y="5030788"/>
            <a:ext cx="344487" cy="192088"/>
            <a:chOff x="4321" y="3169"/>
            <a:chExt cx="217" cy="121"/>
          </a:xfrm>
        </p:grpSpPr>
        <p:grpSp>
          <p:nvGrpSpPr>
            <p:cNvPr id="45013" name="Group 2531"/>
            <p:cNvGrpSpPr>
              <a:grpSpLocks/>
            </p:cNvGrpSpPr>
            <p:nvPr/>
          </p:nvGrpSpPr>
          <p:grpSpPr bwMode="auto">
            <a:xfrm>
              <a:off x="4321" y="3231"/>
              <a:ext cx="217" cy="59"/>
              <a:chOff x="4321" y="3231"/>
              <a:chExt cx="217" cy="59"/>
            </a:xfrm>
          </p:grpSpPr>
          <p:sp>
            <p:nvSpPr>
              <p:cNvPr id="45534" name="Freeform 2526"/>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5" name="Freeform 252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6" name="Freeform 2528"/>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7" name="Freeform 2529"/>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38" name="Freeform 2530"/>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16" name="Group 2534"/>
            <p:cNvGrpSpPr>
              <a:grpSpLocks/>
            </p:cNvGrpSpPr>
            <p:nvPr/>
          </p:nvGrpSpPr>
          <p:grpSpPr bwMode="auto">
            <a:xfrm>
              <a:off x="4334" y="3233"/>
              <a:ext cx="182" cy="18"/>
              <a:chOff x="4334" y="3233"/>
              <a:chExt cx="182" cy="18"/>
            </a:xfrm>
          </p:grpSpPr>
          <p:sp>
            <p:nvSpPr>
              <p:cNvPr id="45540" name="Freeform 2532"/>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1" name="Freeform 2533"/>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21" name="Group 2537"/>
            <p:cNvGrpSpPr>
              <a:grpSpLocks/>
            </p:cNvGrpSpPr>
            <p:nvPr/>
          </p:nvGrpSpPr>
          <p:grpSpPr bwMode="auto">
            <a:xfrm>
              <a:off x="4339" y="3234"/>
              <a:ext cx="171" cy="17"/>
              <a:chOff x="4339" y="3234"/>
              <a:chExt cx="171" cy="17"/>
            </a:xfrm>
          </p:grpSpPr>
          <p:sp>
            <p:nvSpPr>
              <p:cNvPr id="45543" name="Freeform 2535"/>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4" name="Freeform 2536"/>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72" name="Group 2542"/>
            <p:cNvGrpSpPr>
              <a:grpSpLocks/>
            </p:cNvGrpSpPr>
            <p:nvPr/>
          </p:nvGrpSpPr>
          <p:grpSpPr bwMode="auto">
            <a:xfrm>
              <a:off x="4373" y="3169"/>
              <a:ext cx="105" cy="79"/>
              <a:chOff x="4373" y="3169"/>
              <a:chExt cx="105" cy="79"/>
            </a:xfrm>
          </p:grpSpPr>
          <p:sp>
            <p:nvSpPr>
              <p:cNvPr id="45546" name="Freeform 253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7" name="Freeform 2539"/>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8" name="Freeform 2540"/>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49" name="Freeform 2541"/>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51" name="Freeform 2543"/>
            <p:cNvSpPr>
              <a:spLocks/>
            </p:cNvSpPr>
            <p:nvPr/>
          </p:nvSpPr>
          <p:spPr bwMode="auto">
            <a:xfrm>
              <a:off x="4382" y="3169"/>
              <a:ext cx="85" cy="14"/>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74" name="Group 2563"/>
          <p:cNvGrpSpPr>
            <a:grpSpLocks/>
          </p:cNvGrpSpPr>
          <p:nvPr/>
        </p:nvGrpSpPr>
        <p:grpSpPr bwMode="auto">
          <a:xfrm>
            <a:off x="7254875" y="5021263"/>
            <a:ext cx="342900" cy="192088"/>
            <a:chOff x="4570" y="3163"/>
            <a:chExt cx="216" cy="121"/>
          </a:xfrm>
        </p:grpSpPr>
        <p:grpSp>
          <p:nvGrpSpPr>
            <p:cNvPr id="7979" name="Group 2550"/>
            <p:cNvGrpSpPr>
              <a:grpSpLocks/>
            </p:cNvGrpSpPr>
            <p:nvPr/>
          </p:nvGrpSpPr>
          <p:grpSpPr bwMode="auto">
            <a:xfrm>
              <a:off x="4570" y="3225"/>
              <a:ext cx="216" cy="59"/>
              <a:chOff x="4570" y="3225"/>
              <a:chExt cx="216" cy="59"/>
            </a:xfrm>
          </p:grpSpPr>
          <p:sp>
            <p:nvSpPr>
              <p:cNvPr id="45553" name="Freeform 2545"/>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4" name="Freeform 2546"/>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5" name="Freeform 2547"/>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6" name="Freeform 2548"/>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57" name="Freeform 2549"/>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85" name="Group 2553"/>
            <p:cNvGrpSpPr>
              <a:grpSpLocks/>
            </p:cNvGrpSpPr>
            <p:nvPr/>
          </p:nvGrpSpPr>
          <p:grpSpPr bwMode="auto">
            <a:xfrm>
              <a:off x="4583" y="3227"/>
              <a:ext cx="182" cy="18"/>
              <a:chOff x="4583" y="3227"/>
              <a:chExt cx="182" cy="18"/>
            </a:xfrm>
          </p:grpSpPr>
          <p:sp>
            <p:nvSpPr>
              <p:cNvPr id="45559" name="Freeform 2551"/>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0" name="Freeform 2552"/>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87" name="Group 2556"/>
            <p:cNvGrpSpPr>
              <a:grpSpLocks/>
            </p:cNvGrpSpPr>
            <p:nvPr/>
          </p:nvGrpSpPr>
          <p:grpSpPr bwMode="auto">
            <a:xfrm>
              <a:off x="4588" y="3228"/>
              <a:ext cx="171" cy="17"/>
              <a:chOff x="4588" y="3228"/>
              <a:chExt cx="171" cy="17"/>
            </a:xfrm>
          </p:grpSpPr>
          <p:sp>
            <p:nvSpPr>
              <p:cNvPr id="45562" name="Freeform 2554"/>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3" name="Freeform 2555"/>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92" name="Group 2561"/>
            <p:cNvGrpSpPr>
              <a:grpSpLocks/>
            </p:cNvGrpSpPr>
            <p:nvPr/>
          </p:nvGrpSpPr>
          <p:grpSpPr bwMode="auto">
            <a:xfrm>
              <a:off x="4622" y="3163"/>
              <a:ext cx="105" cy="79"/>
              <a:chOff x="4622" y="3163"/>
              <a:chExt cx="105" cy="79"/>
            </a:xfrm>
          </p:grpSpPr>
          <p:sp>
            <p:nvSpPr>
              <p:cNvPr id="45565" name="Freeform 2557"/>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6" name="Freeform 2558"/>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7" name="Freeform 2559"/>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68" name="Freeform 2560"/>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70" name="Freeform 2562"/>
            <p:cNvSpPr>
              <a:spLocks/>
            </p:cNvSpPr>
            <p:nvPr/>
          </p:nvSpPr>
          <p:spPr bwMode="auto">
            <a:xfrm>
              <a:off x="4631" y="3163"/>
              <a:ext cx="85" cy="14"/>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7998" name="Group 2569"/>
          <p:cNvGrpSpPr>
            <a:grpSpLocks/>
          </p:cNvGrpSpPr>
          <p:nvPr/>
        </p:nvGrpSpPr>
        <p:grpSpPr bwMode="auto">
          <a:xfrm>
            <a:off x="6859588" y="5129213"/>
            <a:ext cx="344487" cy="93663"/>
            <a:chOff x="4321" y="3231"/>
            <a:chExt cx="217" cy="59"/>
          </a:xfrm>
        </p:grpSpPr>
        <p:sp>
          <p:nvSpPr>
            <p:cNvPr id="45572" name="Freeform 2564"/>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3" name="Freeform 256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4" name="Freeform 2566"/>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5" name="Freeform 2567"/>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6" name="Freeform 2568"/>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00" name="Group 2572"/>
          <p:cNvGrpSpPr>
            <a:grpSpLocks/>
          </p:cNvGrpSpPr>
          <p:nvPr/>
        </p:nvGrpSpPr>
        <p:grpSpPr bwMode="auto">
          <a:xfrm>
            <a:off x="6880225" y="5132388"/>
            <a:ext cx="288925" cy="28575"/>
            <a:chOff x="4334" y="3233"/>
            <a:chExt cx="182" cy="18"/>
          </a:xfrm>
        </p:grpSpPr>
        <p:sp>
          <p:nvSpPr>
            <p:cNvPr id="45578" name="Freeform 2570"/>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79" name="Freeform 2571"/>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05" name="Group 2575"/>
          <p:cNvGrpSpPr>
            <a:grpSpLocks/>
          </p:cNvGrpSpPr>
          <p:nvPr/>
        </p:nvGrpSpPr>
        <p:grpSpPr bwMode="auto">
          <a:xfrm>
            <a:off x="6888163" y="5133976"/>
            <a:ext cx="271462" cy="26988"/>
            <a:chOff x="4339" y="3234"/>
            <a:chExt cx="171" cy="17"/>
          </a:xfrm>
        </p:grpSpPr>
        <p:sp>
          <p:nvSpPr>
            <p:cNvPr id="45581" name="Freeform 2573"/>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2" name="Freeform 2574"/>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11" name="Group 2580"/>
          <p:cNvGrpSpPr>
            <a:grpSpLocks/>
          </p:cNvGrpSpPr>
          <p:nvPr/>
        </p:nvGrpSpPr>
        <p:grpSpPr bwMode="auto">
          <a:xfrm>
            <a:off x="6942138" y="5030788"/>
            <a:ext cx="166687" cy="125413"/>
            <a:chOff x="4373" y="3169"/>
            <a:chExt cx="105" cy="79"/>
          </a:xfrm>
        </p:grpSpPr>
        <p:sp>
          <p:nvSpPr>
            <p:cNvPr id="45584" name="Freeform 257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5" name="Freeform 2577"/>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6" name="Freeform 2578"/>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87" name="Freeform 2579"/>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589" name="Freeform 2581"/>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017" name="Group 2587"/>
          <p:cNvGrpSpPr>
            <a:grpSpLocks/>
          </p:cNvGrpSpPr>
          <p:nvPr/>
        </p:nvGrpSpPr>
        <p:grpSpPr bwMode="auto">
          <a:xfrm>
            <a:off x="6859588" y="5129213"/>
            <a:ext cx="344487" cy="93663"/>
            <a:chOff x="4321" y="3231"/>
            <a:chExt cx="217" cy="59"/>
          </a:xfrm>
        </p:grpSpPr>
        <p:sp>
          <p:nvSpPr>
            <p:cNvPr id="45590" name="Freeform 2582"/>
            <p:cNvSpPr>
              <a:spLocks/>
            </p:cNvSpPr>
            <p:nvPr/>
          </p:nvSpPr>
          <p:spPr bwMode="auto">
            <a:xfrm>
              <a:off x="4329" y="3239"/>
              <a:ext cx="209"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6"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1" name="Freeform 2583"/>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2" name="Freeform 2584"/>
            <p:cNvSpPr>
              <a:spLocks/>
            </p:cNvSpPr>
            <p:nvPr/>
          </p:nvSpPr>
          <p:spPr bwMode="auto">
            <a:xfrm>
              <a:off x="4321" y="3231"/>
              <a:ext cx="208" cy="23"/>
            </a:xfrm>
            <a:custGeom>
              <a:avLst/>
              <a:gdLst/>
              <a:ahLst/>
              <a:cxnLst>
                <a:cxn ang="0">
                  <a:pos x="1" y="45"/>
                </a:cxn>
                <a:cxn ang="0">
                  <a:pos x="434" y="96"/>
                </a:cxn>
                <a:cxn ang="0">
                  <a:pos x="867" y="52"/>
                </a:cxn>
                <a:cxn ang="0">
                  <a:pos x="434" y="2"/>
                </a:cxn>
                <a:cxn ang="0">
                  <a:pos x="1" y="45"/>
                </a:cxn>
              </a:cxnLst>
              <a:rect l="0" t="0" r="r" b="b"/>
              <a:pathLst>
                <a:path w="867" h="98">
                  <a:moveTo>
                    <a:pt x="1" y="45"/>
                  </a:moveTo>
                  <a:cubicBezTo>
                    <a:pt x="0" y="71"/>
                    <a:pt x="194" y="94"/>
                    <a:pt x="434" y="96"/>
                  </a:cubicBezTo>
                  <a:cubicBezTo>
                    <a:pt x="673" y="98"/>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3" name="Freeform 2585"/>
            <p:cNvSpPr>
              <a:spLocks/>
            </p:cNvSpPr>
            <p:nvPr/>
          </p:nvSpPr>
          <p:spPr bwMode="auto">
            <a:xfrm>
              <a:off x="4321" y="3231"/>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6"/>
                    <a:pt x="194" y="208"/>
                    <a:pt x="434" y="210"/>
                  </a:cubicBezTo>
                  <a:cubicBezTo>
                    <a:pt x="673" y="212"/>
                    <a:pt x="867" y="193"/>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4" name="Freeform 2586"/>
            <p:cNvSpPr>
              <a:spLocks/>
            </p:cNvSpPr>
            <p:nvPr/>
          </p:nvSpPr>
          <p:spPr bwMode="auto">
            <a:xfrm>
              <a:off x="4321" y="3242"/>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27" name="Group 2590"/>
          <p:cNvGrpSpPr>
            <a:grpSpLocks/>
          </p:cNvGrpSpPr>
          <p:nvPr/>
        </p:nvGrpSpPr>
        <p:grpSpPr bwMode="auto">
          <a:xfrm>
            <a:off x="6880225" y="5132388"/>
            <a:ext cx="288925" cy="28575"/>
            <a:chOff x="4334" y="3233"/>
            <a:chExt cx="182" cy="18"/>
          </a:xfrm>
        </p:grpSpPr>
        <p:sp>
          <p:nvSpPr>
            <p:cNvPr id="45596" name="Freeform 2588"/>
            <p:cNvSpPr>
              <a:spLocks/>
            </p:cNvSpPr>
            <p:nvPr/>
          </p:nvSpPr>
          <p:spPr bwMode="auto">
            <a:xfrm>
              <a:off x="4334" y="3233"/>
              <a:ext cx="182" cy="18"/>
            </a:xfrm>
            <a:custGeom>
              <a:avLst/>
              <a:gdLst/>
              <a:ahLst/>
              <a:cxnLst>
                <a:cxn ang="0">
                  <a:pos x="380" y="1"/>
                </a:cxn>
                <a:cxn ang="0">
                  <a:pos x="0" y="34"/>
                </a:cxn>
                <a:cxn ang="0">
                  <a:pos x="379" y="72"/>
                </a:cxn>
                <a:cxn ang="0">
                  <a:pos x="759" y="40"/>
                </a:cxn>
                <a:cxn ang="0">
                  <a:pos x="380" y="1"/>
                </a:cxn>
              </a:cxnLst>
              <a:rect l="0" t="0" r="r" b="b"/>
              <a:pathLst>
                <a:path w="759" h="74">
                  <a:moveTo>
                    <a:pt x="380" y="1"/>
                  </a:moveTo>
                  <a:cubicBezTo>
                    <a:pt x="170" y="0"/>
                    <a:pt x="0" y="14"/>
                    <a:pt x="0" y="34"/>
                  </a:cubicBezTo>
                  <a:cubicBezTo>
                    <a:pt x="0" y="53"/>
                    <a:pt x="170" y="70"/>
                    <a:pt x="379" y="72"/>
                  </a:cubicBezTo>
                  <a:cubicBezTo>
                    <a:pt x="589" y="74"/>
                    <a:pt x="758" y="59"/>
                    <a:pt x="759" y="40"/>
                  </a:cubicBezTo>
                  <a:cubicBezTo>
                    <a:pt x="759" y="20"/>
                    <a:pt x="589" y="3"/>
                    <a:pt x="380"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597" name="Freeform 2589"/>
            <p:cNvSpPr>
              <a:spLocks/>
            </p:cNvSpPr>
            <p:nvPr/>
          </p:nvSpPr>
          <p:spPr bwMode="auto">
            <a:xfrm>
              <a:off x="4334" y="3233"/>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2"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27" name="Group 2593"/>
          <p:cNvGrpSpPr>
            <a:grpSpLocks/>
          </p:cNvGrpSpPr>
          <p:nvPr/>
        </p:nvGrpSpPr>
        <p:grpSpPr bwMode="auto">
          <a:xfrm>
            <a:off x="6888163" y="5133976"/>
            <a:ext cx="271462" cy="26988"/>
            <a:chOff x="4339" y="3234"/>
            <a:chExt cx="171" cy="17"/>
          </a:xfrm>
        </p:grpSpPr>
        <p:sp>
          <p:nvSpPr>
            <p:cNvPr id="45599" name="Freeform 2591"/>
            <p:cNvSpPr>
              <a:spLocks/>
            </p:cNvSpPr>
            <p:nvPr/>
          </p:nvSpPr>
          <p:spPr bwMode="auto">
            <a:xfrm>
              <a:off x="4339" y="3234"/>
              <a:ext cx="171" cy="17"/>
            </a:xfrm>
            <a:custGeom>
              <a:avLst/>
              <a:gdLst/>
              <a:ahLst/>
              <a:cxnLst>
                <a:cxn ang="0">
                  <a:pos x="357" y="1"/>
                </a:cxn>
                <a:cxn ang="0">
                  <a:pos x="0" y="32"/>
                </a:cxn>
                <a:cxn ang="0">
                  <a:pos x="356" y="68"/>
                </a:cxn>
                <a:cxn ang="0">
                  <a:pos x="713" y="38"/>
                </a:cxn>
                <a:cxn ang="0">
                  <a:pos x="357" y="1"/>
                </a:cxn>
              </a:cxnLst>
              <a:rect l="0" t="0" r="r" b="b"/>
              <a:pathLst>
                <a:path w="713" h="70">
                  <a:moveTo>
                    <a:pt x="357" y="1"/>
                  </a:moveTo>
                  <a:cubicBezTo>
                    <a:pt x="160" y="0"/>
                    <a:pt x="0" y="14"/>
                    <a:pt x="0" y="32"/>
                  </a:cubicBezTo>
                  <a:cubicBezTo>
                    <a:pt x="0" y="50"/>
                    <a:pt x="159" y="67"/>
                    <a:pt x="356" y="68"/>
                  </a:cubicBezTo>
                  <a:cubicBezTo>
                    <a:pt x="553" y="70"/>
                    <a:pt x="712" y="56"/>
                    <a:pt x="713" y="38"/>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0" name="Freeform 2592"/>
            <p:cNvSpPr>
              <a:spLocks/>
            </p:cNvSpPr>
            <p:nvPr/>
          </p:nvSpPr>
          <p:spPr bwMode="auto">
            <a:xfrm>
              <a:off x="4339" y="3234"/>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30" name="Group 2598"/>
          <p:cNvGrpSpPr>
            <a:grpSpLocks/>
          </p:cNvGrpSpPr>
          <p:nvPr/>
        </p:nvGrpSpPr>
        <p:grpSpPr bwMode="auto">
          <a:xfrm>
            <a:off x="6942138" y="5030788"/>
            <a:ext cx="166687" cy="125413"/>
            <a:chOff x="4373" y="3169"/>
            <a:chExt cx="105" cy="79"/>
          </a:xfrm>
        </p:grpSpPr>
        <p:sp>
          <p:nvSpPr>
            <p:cNvPr id="45602" name="Freeform 2594"/>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3" name="Freeform 2595"/>
            <p:cNvSpPr>
              <a:spLocks/>
            </p:cNvSpPr>
            <p:nvPr/>
          </p:nvSpPr>
          <p:spPr bwMode="auto">
            <a:xfrm>
              <a:off x="4374" y="3169"/>
              <a:ext cx="104" cy="17"/>
            </a:xfrm>
            <a:custGeom>
              <a:avLst/>
              <a:gdLst/>
              <a:ahLst/>
              <a:cxnLst>
                <a:cxn ang="0">
                  <a:pos x="0" y="34"/>
                </a:cxn>
                <a:cxn ang="0">
                  <a:pos x="216" y="70"/>
                </a:cxn>
                <a:cxn ang="0">
                  <a:pos x="433" y="37"/>
                </a:cxn>
                <a:cxn ang="0">
                  <a:pos x="217" y="1"/>
                </a:cxn>
                <a:cxn ang="0">
                  <a:pos x="0" y="34"/>
                </a:cxn>
              </a:cxnLst>
              <a:rect l="0" t="0" r="r" b="b"/>
              <a:pathLst>
                <a:path w="433" h="71">
                  <a:moveTo>
                    <a:pt x="0" y="34"/>
                  </a:moveTo>
                  <a:cubicBezTo>
                    <a:pt x="0" y="53"/>
                    <a:pt x="97" y="69"/>
                    <a:pt x="216" y="70"/>
                  </a:cubicBezTo>
                  <a:cubicBezTo>
                    <a:pt x="336" y="71"/>
                    <a:pt x="433" y="57"/>
                    <a:pt x="433" y="37"/>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4" name="Freeform 2596"/>
            <p:cNvSpPr>
              <a:spLocks/>
            </p:cNvSpPr>
            <p:nvPr/>
          </p:nvSpPr>
          <p:spPr bwMode="auto">
            <a:xfrm>
              <a:off x="4373" y="3169"/>
              <a:ext cx="105" cy="79"/>
            </a:xfrm>
            <a:custGeom>
              <a:avLst/>
              <a:gdLst/>
              <a:ahLst/>
              <a:cxnLst>
                <a:cxn ang="0">
                  <a:pos x="219" y="1"/>
                </a:cxn>
                <a:cxn ang="0">
                  <a:pos x="2" y="34"/>
                </a:cxn>
                <a:cxn ang="0">
                  <a:pos x="0" y="289"/>
                </a:cxn>
                <a:cxn ang="0">
                  <a:pos x="216" y="326"/>
                </a:cxn>
                <a:cxn ang="0">
                  <a:pos x="433" y="292"/>
                </a:cxn>
                <a:cxn ang="0">
                  <a:pos x="435" y="37"/>
                </a:cxn>
                <a:cxn ang="0">
                  <a:pos x="219" y="1"/>
                </a:cxn>
              </a:cxnLst>
              <a:rect l="0" t="0" r="r" b="b"/>
              <a:pathLst>
                <a:path w="435" h="327">
                  <a:moveTo>
                    <a:pt x="219" y="1"/>
                  </a:moveTo>
                  <a:cubicBezTo>
                    <a:pt x="99" y="0"/>
                    <a:pt x="2" y="15"/>
                    <a:pt x="2" y="34"/>
                  </a:cubicBezTo>
                  <a:lnTo>
                    <a:pt x="0" y="289"/>
                  </a:lnTo>
                  <a:cubicBezTo>
                    <a:pt x="0" y="308"/>
                    <a:pt x="96" y="325"/>
                    <a:pt x="216" y="326"/>
                  </a:cubicBezTo>
                  <a:cubicBezTo>
                    <a:pt x="336" y="327"/>
                    <a:pt x="433" y="312"/>
                    <a:pt x="433" y="292"/>
                  </a:cubicBezTo>
                  <a:lnTo>
                    <a:pt x="435" y="37"/>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5" name="Freeform 2597"/>
            <p:cNvSpPr>
              <a:spLocks/>
            </p:cNvSpPr>
            <p:nvPr/>
          </p:nvSpPr>
          <p:spPr bwMode="auto">
            <a:xfrm>
              <a:off x="4374" y="3177"/>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07" name="Freeform 2599"/>
          <p:cNvSpPr>
            <a:spLocks/>
          </p:cNvSpPr>
          <p:nvPr/>
        </p:nvSpPr>
        <p:spPr bwMode="auto">
          <a:xfrm>
            <a:off x="6956425" y="5030788"/>
            <a:ext cx="134937" cy="22225"/>
          </a:xfrm>
          <a:custGeom>
            <a:avLst/>
            <a:gdLst/>
            <a:ahLst/>
            <a:cxnLst>
              <a:cxn ang="0">
                <a:pos x="178" y="1"/>
              </a:cxn>
              <a:cxn ang="0">
                <a:pos x="0" y="28"/>
              </a:cxn>
              <a:cxn ang="0">
                <a:pos x="177" y="59"/>
              </a:cxn>
              <a:cxn ang="0">
                <a:pos x="354" y="31"/>
              </a:cxn>
              <a:cxn ang="0">
                <a:pos x="178" y="1"/>
              </a:cxn>
            </a:cxnLst>
            <a:rect l="0" t="0" r="r" b="b"/>
            <a:pathLst>
              <a:path w="355" h="60">
                <a:moveTo>
                  <a:pt x="178" y="1"/>
                </a:moveTo>
                <a:cubicBezTo>
                  <a:pt x="80" y="0"/>
                  <a:pt x="0" y="12"/>
                  <a:pt x="0" y="28"/>
                </a:cubicBezTo>
                <a:cubicBezTo>
                  <a:pt x="0" y="44"/>
                  <a:pt x="79" y="58"/>
                  <a:pt x="177" y="59"/>
                </a:cubicBezTo>
                <a:cubicBezTo>
                  <a:pt x="275" y="60"/>
                  <a:pt x="354" y="47"/>
                  <a:pt x="354" y="31"/>
                </a:cubicBezTo>
                <a:cubicBezTo>
                  <a:pt x="355" y="15"/>
                  <a:pt x="275" y="1"/>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33" name="Group 2605"/>
          <p:cNvGrpSpPr>
            <a:grpSpLocks/>
          </p:cNvGrpSpPr>
          <p:nvPr/>
        </p:nvGrpSpPr>
        <p:grpSpPr bwMode="auto">
          <a:xfrm>
            <a:off x="7254875" y="5119688"/>
            <a:ext cx="342900" cy="93663"/>
            <a:chOff x="4570" y="3225"/>
            <a:chExt cx="216" cy="59"/>
          </a:xfrm>
        </p:grpSpPr>
        <p:sp>
          <p:nvSpPr>
            <p:cNvPr id="45608" name="Freeform 2600"/>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09" name="Freeform 260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0" name="Freeform 2602"/>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1" name="Freeform 2603"/>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2" name="Freeform 2604"/>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38" name="Group 2608"/>
          <p:cNvGrpSpPr>
            <a:grpSpLocks/>
          </p:cNvGrpSpPr>
          <p:nvPr/>
        </p:nvGrpSpPr>
        <p:grpSpPr bwMode="auto">
          <a:xfrm>
            <a:off x="7275513" y="5122863"/>
            <a:ext cx="288925" cy="28575"/>
            <a:chOff x="4583" y="3227"/>
            <a:chExt cx="182" cy="18"/>
          </a:xfrm>
        </p:grpSpPr>
        <p:sp>
          <p:nvSpPr>
            <p:cNvPr id="45614" name="Freeform 2606"/>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5" name="Freeform 2607"/>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44" name="Group 2611"/>
          <p:cNvGrpSpPr>
            <a:grpSpLocks/>
          </p:cNvGrpSpPr>
          <p:nvPr/>
        </p:nvGrpSpPr>
        <p:grpSpPr bwMode="auto">
          <a:xfrm>
            <a:off x="7283450" y="5124451"/>
            <a:ext cx="271462" cy="26988"/>
            <a:chOff x="4588" y="3228"/>
            <a:chExt cx="171" cy="17"/>
          </a:xfrm>
        </p:grpSpPr>
        <p:sp>
          <p:nvSpPr>
            <p:cNvPr id="45617" name="Freeform 2609"/>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18" name="Freeform 2610"/>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47" name="Group 2616"/>
          <p:cNvGrpSpPr>
            <a:grpSpLocks/>
          </p:cNvGrpSpPr>
          <p:nvPr/>
        </p:nvGrpSpPr>
        <p:grpSpPr bwMode="auto">
          <a:xfrm>
            <a:off x="7337425" y="5021263"/>
            <a:ext cx="166687" cy="125413"/>
            <a:chOff x="4622" y="3163"/>
            <a:chExt cx="105" cy="79"/>
          </a:xfrm>
        </p:grpSpPr>
        <p:sp>
          <p:nvSpPr>
            <p:cNvPr id="45620" name="Freeform 261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1" name="Freeform 2613"/>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2" name="Freeform 2614"/>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3" name="Freeform 2615"/>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25" name="Freeform 2617"/>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50" name="Group 2623"/>
          <p:cNvGrpSpPr>
            <a:grpSpLocks/>
          </p:cNvGrpSpPr>
          <p:nvPr/>
        </p:nvGrpSpPr>
        <p:grpSpPr bwMode="auto">
          <a:xfrm>
            <a:off x="7254875" y="5119688"/>
            <a:ext cx="342900" cy="93663"/>
            <a:chOff x="4570" y="3225"/>
            <a:chExt cx="216" cy="59"/>
          </a:xfrm>
        </p:grpSpPr>
        <p:sp>
          <p:nvSpPr>
            <p:cNvPr id="45626" name="Freeform 2618"/>
            <p:cNvSpPr>
              <a:spLocks/>
            </p:cNvSpPr>
            <p:nvPr/>
          </p:nvSpPr>
          <p:spPr bwMode="auto">
            <a:xfrm>
              <a:off x="4578" y="3233"/>
              <a:ext cx="208" cy="51"/>
            </a:xfrm>
            <a:custGeom>
              <a:avLst/>
              <a:gdLst/>
              <a:ahLst/>
              <a:cxnLst>
                <a:cxn ang="0">
                  <a:pos x="435" y="2"/>
                </a:cxn>
                <a:cxn ang="0">
                  <a:pos x="1" y="46"/>
                </a:cxn>
                <a:cxn ang="0">
                  <a:pos x="1" y="160"/>
                </a:cxn>
                <a:cxn ang="0">
                  <a:pos x="433" y="211"/>
                </a:cxn>
                <a:cxn ang="0">
                  <a:pos x="867" y="167"/>
                </a:cxn>
                <a:cxn ang="0">
                  <a:pos x="868" y="53"/>
                </a:cxn>
                <a:cxn ang="0">
                  <a:pos x="435" y="2"/>
                </a:cxn>
              </a:cxnLst>
              <a:rect l="0" t="0" r="r" b="b"/>
              <a:pathLst>
                <a:path w="868" h="213">
                  <a:moveTo>
                    <a:pt x="435" y="2"/>
                  </a:moveTo>
                  <a:cubicBezTo>
                    <a:pt x="196" y="0"/>
                    <a:pt x="2" y="20"/>
                    <a:pt x="1" y="46"/>
                  </a:cubicBezTo>
                  <a:lnTo>
                    <a:pt x="1" y="160"/>
                  </a:lnTo>
                  <a:cubicBezTo>
                    <a:pt x="0" y="186"/>
                    <a:pt x="194" y="209"/>
                    <a:pt x="433" y="211"/>
                  </a:cubicBezTo>
                  <a:cubicBezTo>
                    <a:pt x="673" y="213"/>
                    <a:pt x="867" y="193"/>
                    <a:pt x="867" y="167"/>
                  </a:cubicBezTo>
                  <a:lnTo>
                    <a:pt x="868" y="53"/>
                  </a:lnTo>
                  <a:cubicBezTo>
                    <a:pt x="868" y="27"/>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7" name="Freeform 2619"/>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8" name="Freeform 2620"/>
            <p:cNvSpPr>
              <a:spLocks/>
            </p:cNvSpPr>
            <p:nvPr/>
          </p:nvSpPr>
          <p:spPr bwMode="auto">
            <a:xfrm>
              <a:off x="4570" y="3225"/>
              <a:ext cx="208" cy="23"/>
            </a:xfrm>
            <a:custGeom>
              <a:avLst/>
              <a:gdLst/>
              <a:ahLst/>
              <a:cxnLst>
                <a:cxn ang="0">
                  <a:pos x="0" y="45"/>
                </a:cxn>
                <a:cxn ang="0">
                  <a:pos x="433" y="96"/>
                </a:cxn>
                <a:cxn ang="0">
                  <a:pos x="867" y="52"/>
                </a:cxn>
                <a:cxn ang="0">
                  <a:pos x="434" y="2"/>
                </a:cxn>
                <a:cxn ang="0">
                  <a:pos x="0" y="45"/>
                </a:cxn>
              </a:cxnLst>
              <a:rect l="0" t="0" r="r" b="b"/>
              <a:pathLst>
                <a:path w="867" h="98">
                  <a:moveTo>
                    <a:pt x="0" y="45"/>
                  </a:moveTo>
                  <a:cubicBezTo>
                    <a:pt x="0" y="71"/>
                    <a:pt x="194" y="94"/>
                    <a:pt x="433" y="96"/>
                  </a:cubicBezTo>
                  <a:cubicBezTo>
                    <a:pt x="672" y="98"/>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29" name="Freeform 2621"/>
            <p:cNvSpPr>
              <a:spLocks/>
            </p:cNvSpPr>
            <p:nvPr/>
          </p:nvSpPr>
          <p:spPr bwMode="auto">
            <a:xfrm>
              <a:off x="4570" y="3225"/>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7" y="193"/>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0" name="Freeform 2622"/>
            <p:cNvSpPr>
              <a:spLocks/>
            </p:cNvSpPr>
            <p:nvPr/>
          </p:nvSpPr>
          <p:spPr bwMode="auto">
            <a:xfrm>
              <a:off x="4570" y="3236"/>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7"/>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55" name="Group 2626"/>
          <p:cNvGrpSpPr>
            <a:grpSpLocks/>
          </p:cNvGrpSpPr>
          <p:nvPr/>
        </p:nvGrpSpPr>
        <p:grpSpPr bwMode="auto">
          <a:xfrm>
            <a:off x="7275513" y="5122863"/>
            <a:ext cx="288925" cy="28575"/>
            <a:chOff x="4583" y="3227"/>
            <a:chExt cx="182" cy="18"/>
          </a:xfrm>
        </p:grpSpPr>
        <p:sp>
          <p:nvSpPr>
            <p:cNvPr id="45632" name="Freeform 2624"/>
            <p:cNvSpPr>
              <a:spLocks/>
            </p:cNvSpPr>
            <p:nvPr/>
          </p:nvSpPr>
          <p:spPr bwMode="auto">
            <a:xfrm>
              <a:off x="4583" y="3227"/>
              <a:ext cx="182" cy="18"/>
            </a:xfrm>
            <a:custGeom>
              <a:avLst/>
              <a:gdLst/>
              <a:ahLst/>
              <a:cxnLst>
                <a:cxn ang="0">
                  <a:pos x="379" y="1"/>
                </a:cxn>
                <a:cxn ang="0">
                  <a:pos x="0" y="34"/>
                </a:cxn>
                <a:cxn ang="0">
                  <a:pos x="379" y="72"/>
                </a:cxn>
                <a:cxn ang="0">
                  <a:pos x="758" y="40"/>
                </a:cxn>
                <a:cxn ang="0">
                  <a:pos x="379" y="1"/>
                </a:cxn>
              </a:cxnLst>
              <a:rect l="0" t="0" r="r" b="b"/>
              <a:pathLst>
                <a:path w="758" h="74">
                  <a:moveTo>
                    <a:pt x="379" y="1"/>
                  </a:moveTo>
                  <a:cubicBezTo>
                    <a:pt x="170" y="0"/>
                    <a:pt x="0" y="14"/>
                    <a:pt x="0" y="34"/>
                  </a:cubicBezTo>
                  <a:cubicBezTo>
                    <a:pt x="0" y="53"/>
                    <a:pt x="169" y="70"/>
                    <a:pt x="379" y="72"/>
                  </a:cubicBezTo>
                  <a:cubicBezTo>
                    <a:pt x="588" y="74"/>
                    <a:pt x="758" y="59"/>
                    <a:pt x="758" y="40"/>
                  </a:cubicBezTo>
                  <a:cubicBezTo>
                    <a:pt x="758" y="20"/>
                    <a:pt x="589" y="3"/>
                    <a:pt x="379" y="1"/>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3" name="Freeform 2625"/>
            <p:cNvSpPr>
              <a:spLocks/>
            </p:cNvSpPr>
            <p:nvPr/>
          </p:nvSpPr>
          <p:spPr bwMode="auto">
            <a:xfrm>
              <a:off x="4583" y="3227"/>
              <a:ext cx="182" cy="18"/>
            </a:xfrm>
            <a:custGeom>
              <a:avLst/>
              <a:gdLst/>
              <a:ahLst/>
              <a:cxnLst>
                <a:cxn ang="0">
                  <a:pos x="91" y="0"/>
                </a:cxn>
                <a:cxn ang="0">
                  <a:pos x="0" y="8"/>
                </a:cxn>
                <a:cxn ang="0">
                  <a:pos x="91" y="17"/>
                </a:cxn>
                <a:cxn ang="0">
                  <a:pos x="182" y="10"/>
                </a:cxn>
                <a:cxn ang="0">
                  <a:pos x="91" y="0"/>
                </a:cxn>
              </a:cxnLst>
              <a:rect l="0" t="0" r="r" b="b"/>
              <a:pathLst>
                <a:path w="182" h="18">
                  <a:moveTo>
                    <a:pt x="91" y="0"/>
                  </a:moveTo>
                  <a:cubicBezTo>
                    <a:pt x="41" y="0"/>
                    <a:pt x="0" y="3"/>
                    <a:pt x="0" y="8"/>
                  </a:cubicBezTo>
                  <a:cubicBezTo>
                    <a:pt x="0" y="13"/>
                    <a:pt x="41" y="17"/>
                    <a:pt x="91" y="17"/>
                  </a:cubicBezTo>
                  <a:cubicBezTo>
                    <a:pt x="141" y="18"/>
                    <a:pt x="182" y="14"/>
                    <a:pt x="182" y="10"/>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38" name="Group 2629"/>
          <p:cNvGrpSpPr>
            <a:grpSpLocks/>
          </p:cNvGrpSpPr>
          <p:nvPr/>
        </p:nvGrpSpPr>
        <p:grpSpPr bwMode="auto">
          <a:xfrm>
            <a:off x="7283450" y="5124451"/>
            <a:ext cx="271462" cy="26988"/>
            <a:chOff x="4588" y="3228"/>
            <a:chExt cx="171" cy="17"/>
          </a:xfrm>
        </p:grpSpPr>
        <p:sp>
          <p:nvSpPr>
            <p:cNvPr id="45635" name="Freeform 2627"/>
            <p:cNvSpPr>
              <a:spLocks/>
            </p:cNvSpPr>
            <p:nvPr/>
          </p:nvSpPr>
          <p:spPr bwMode="auto">
            <a:xfrm>
              <a:off x="4588" y="3228"/>
              <a:ext cx="171" cy="17"/>
            </a:xfrm>
            <a:custGeom>
              <a:avLst/>
              <a:gdLst/>
              <a:ahLst/>
              <a:cxnLst>
                <a:cxn ang="0">
                  <a:pos x="357" y="1"/>
                </a:cxn>
                <a:cxn ang="0">
                  <a:pos x="1" y="32"/>
                </a:cxn>
                <a:cxn ang="0">
                  <a:pos x="357" y="68"/>
                </a:cxn>
                <a:cxn ang="0">
                  <a:pos x="713" y="38"/>
                </a:cxn>
                <a:cxn ang="0">
                  <a:pos x="357" y="1"/>
                </a:cxn>
              </a:cxnLst>
              <a:rect l="0" t="0" r="r" b="b"/>
              <a:pathLst>
                <a:path w="713" h="70">
                  <a:moveTo>
                    <a:pt x="357" y="1"/>
                  </a:moveTo>
                  <a:cubicBezTo>
                    <a:pt x="160" y="0"/>
                    <a:pt x="1" y="14"/>
                    <a:pt x="1" y="32"/>
                  </a:cubicBezTo>
                  <a:cubicBezTo>
                    <a:pt x="0" y="50"/>
                    <a:pt x="160" y="67"/>
                    <a:pt x="357" y="68"/>
                  </a:cubicBezTo>
                  <a:cubicBezTo>
                    <a:pt x="553" y="70"/>
                    <a:pt x="713" y="56"/>
                    <a:pt x="713" y="38"/>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6" name="Freeform 2628"/>
            <p:cNvSpPr>
              <a:spLocks/>
            </p:cNvSpPr>
            <p:nvPr/>
          </p:nvSpPr>
          <p:spPr bwMode="auto">
            <a:xfrm>
              <a:off x="4588" y="3228"/>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4"/>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44" name="Group 2634"/>
          <p:cNvGrpSpPr>
            <a:grpSpLocks/>
          </p:cNvGrpSpPr>
          <p:nvPr/>
        </p:nvGrpSpPr>
        <p:grpSpPr bwMode="auto">
          <a:xfrm>
            <a:off x="7337425" y="5021263"/>
            <a:ext cx="166687" cy="125413"/>
            <a:chOff x="4622" y="3163"/>
            <a:chExt cx="105" cy="79"/>
          </a:xfrm>
        </p:grpSpPr>
        <p:sp>
          <p:nvSpPr>
            <p:cNvPr id="45638" name="Freeform 2630"/>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39" name="Freeform 2631"/>
            <p:cNvSpPr>
              <a:spLocks/>
            </p:cNvSpPr>
            <p:nvPr/>
          </p:nvSpPr>
          <p:spPr bwMode="auto">
            <a:xfrm>
              <a:off x="4622" y="3163"/>
              <a:ext cx="105" cy="17"/>
            </a:xfrm>
            <a:custGeom>
              <a:avLst/>
              <a:gdLst/>
              <a:ahLst/>
              <a:cxnLst>
                <a:cxn ang="0">
                  <a:pos x="0" y="34"/>
                </a:cxn>
                <a:cxn ang="0">
                  <a:pos x="217" y="70"/>
                </a:cxn>
                <a:cxn ang="0">
                  <a:pos x="434" y="37"/>
                </a:cxn>
                <a:cxn ang="0">
                  <a:pos x="217" y="1"/>
                </a:cxn>
                <a:cxn ang="0">
                  <a:pos x="0" y="34"/>
                </a:cxn>
              </a:cxnLst>
              <a:rect l="0" t="0" r="r" b="b"/>
              <a:pathLst>
                <a:path w="434" h="71">
                  <a:moveTo>
                    <a:pt x="0" y="34"/>
                  </a:moveTo>
                  <a:cubicBezTo>
                    <a:pt x="0" y="53"/>
                    <a:pt x="97" y="69"/>
                    <a:pt x="217" y="70"/>
                  </a:cubicBezTo>
                  <a:cubicBezTo>
                    <a:pt x="336" y="71"/>
                    <a:pt x="434" y="57"/>
                    <a:pt x="434" y="37"/>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0" name="Freeform 2632"/>
            <p:cNvSpPr>
              <a:spLocks/>
            </p:cNvSpPr>
            <p:nvPr/>
          </p:nvSpPr>
          <p:spPr bwMode="auto">
            <a:xfrm>
              <a:off x="4622" y="3163"/>
              <a:ext cx="105" cy="79"/>
            </a:xfrm>
            <a:custGeom>
              <a:avLst/>
              <a:gdLst/>
              <a:ahLst/>
              <a:cxnLst>
                <a:cxn ang="0">
                  <a:pos x="219" y="1"/>
                </a:cxn>
                <a:cxn ang="0">
                  <a:pos x="2" y="34"/>
                </a:cxn>
                <a:cxn ang="0">
                  <a:pos x="0" y="289"/>
                </a:cxn>
                <a:cxn ang="0">
                  <a:pos x="217" y="326"/>
                </a:cxn>
                <a:cxn ang="0">
                  <a:pos x="434" y="292"/>
                </a:cxn>
                <a:cxn ang="0">
                  <a:pos x="436" y="37"/>
                </a:cxn>
                <a:cxn ang="0">
                  <a:pos x="219" y="1"/>
                </a:cxn>
              </a:cxnLst>
              <a:rect l="0" t="0" r="r" b="b"/>
              <a:pathLst>
                <a:path w="436" h="327">
                  <a:moveTo>
                    <a:pt x="219" y="1"/>
                  </a:moveTo>
                  <a:cubicBezTo>
                    <a:pt x="100" y="0"/>
                    <a:pt x="2" y="15"/>
                    <a:pt x="2" y="34"/>
                  </a:cubicBezTo>
                  <a:lnTo>
                    <a:pt x="0" y="289"/>
                  </a:lnTo>
                  <a:cubicBezTo>
                    <a:pt x="0" y="308"/>
                    <a:pt x="97" y="325"/>
                    <a:pt x="217" y="326"/>
                  </a:cubicBezTo>
                  <a:cubicBezTo>
                    <a:pt x="336" y="327"/>
                    <a:pt x="433" y="312"/>
                    <a:pt x="434" y="292"/>
                  </a:cubicBezTo>
                  <a:lnTo>
                    <a:pt x="436" y="37"/>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1" name="Freeform 2633"/>
            <p:cNvSpPr>
              <a:spLocks/>
            </p:cNvSpPr>
            <p:nvPr/>
          </p:nvSpPr>
          <p:spPr bwMode="auto">
            <a:xfrm>
              <a:off x="4622" y="3171"/>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43" name="Freeform 2635"/>
          <p:cNvSpPr>
            <a:spLocks/>
          </p:cNvSpPr>
          <p:nvPr/>
        </p:nvSpPr>
        <p:spPr bwMode="auto">
          <a:xfrm>
            <a:off x="7351713" y="5021263"/>
            <a:ext cx="134937" cy="22225"/>
          </a:xfrm>
          <a:custGeom>
            <a:avLst/>
            <a:gdLst/>
            <a:ahLst/>
            <a:cxnLst>
              <a:cxn ang="0">
                <a:pos x="177" y="1"/>
              </a:cxn>
              <a:cxn ang="0">
                <a:pos x="0" y="28"/>
              </a:cxn>
              <a:cxn ang="0">
                <a:pos x="177" y="59"/>
              </a:cxn>
              <a:cxn ang="0">
                <a:pos x="354" y="31"/>
              </a:cxn>
              <a:cxn ang="0">
                <a:pos x="177" y="1"/>
              </a:cxn>
            </a:cxnLst>
            <a:rect l="0" t="0" r="r" b="b"/>
            <a:pathLst>
              <a:path w="354" h="60">
                <a:moveTo>
                  <a:pt x="177" y="1"/>
                </a:moveTo>
                <a:cubicBezTo>
                  <a:pt x="79" y="0"/>
                  <a:pt x="0" y="12"/>
                  <a:pt x="0" y="28"/>
                </a:cubicBezTo>
                <a:cubicBezTo>
                  <a:pt x="0" y="44"/>
                  <a:pt x="79" y="58"/>
                  <a:pt x="177" y="59"/>
                </a:cubicBezTo>
                <a:cubicBezTo>
                  <a:pt x="274" y="60"/>
                  <a:pt x="354" y="47"/>
                  <a:pt x="354" y="31"/>
                </a:cubicBezTo>
                <a:cubicBezTo>
                  <a:pt x="354" y="15"/>
                  <a:pt x="275" y="1"/>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050" name="Group 2654"/>
          <p:cNvGrpSpPr>
            <a:grpSpLocks/>
          </p:cNvGrpSpPr>
          <p:nvPr/>
        </p:nvGrpSpPr>
        <p:grpSpPr bwMode="auto">
          <a:xfrm>
            <a:off x="6859588" y="5170488"/>
            <a:ext cx="344487" cy="192088"/>
            <a:chOff x="4321" y="3257"/>
            <a:chExt cx="217" cy="121"/>
          </a:xfrm>
        </p:grpSpPr>
        <p:grpSp>
          <p:nvGrpSpPr>
            <p:cNvPr id="8060" name="Group 2641"/>
            <p:cNvGrpSpPr>
              <a:grpSpLocks/>
            </p:cNvGrpSpPr>
            <p:nvPr/>
          </p:nvGrpSpPr>
          <p:grpSpPr bwMode="auto">
            <a:xfrm>
              <a:off x="4321" y="3319"/>
              <a:ext cx="217" cy="59"/>
              <a:chOff x="4321" y="3319"/>
              <a:chExt cx="217" cy="59"/>
            </a:xfrm>
          </p:grpSpPr>
          <p:sp>
            <p:nvSpPr>
              <p:cNvPr id="45644" name="Freeform 2636"/>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5" name="Freeform 263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6" name="Freeform 2638"/>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7" name="Freeform 2639"/>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48" name="Freeform 2640"/>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1" name="Group 2644"/>
            <p:cNvGrpSpPr>
              <a:grpSpLocks/>
            </p:cNvGrpSpPr>
            <p:nvPr/>
          </p:nvGrpSpPr>
          <p:grpSpPr bwMode="auto">
            <a:xfrm>
              <a:off x="4334" y="3321"/>
              <a:ext cx="182" cy="18"/>
              <a:chOff x="4334" y="3321"/>
              <a:chExt cx="182" cy="18"/>
            </a:xfrm>
          </p:grpSpPr>
          <p:sp>
            <p:nvSpPr>
              <p:cNvPr id="45650" name="Freeform 2642"/>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1" name="Freeform 2643"/>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4" name="Group 2647"/>
            <p:cNvGrpSpPr>
              <a:grpSpLocks/>
            </p:cNvGrpSpPr>
            <p:nvPr/>
          </p:nvGrpSpPr>
          <p:grpSpPr bwMode="auto">
            <a:xfrm>
              <a:off x="4339" y="3322"/>
              <a:ext cx="171" cy="17"/>
              <a:chOff x="4339" y="3322"/>
              <a:chExt cx="171" cy="17"/>
            </a:xfrm>
          </p:grpSpPr>
          <p:sp>
            <p:nvSpPr>
              <p:cNvPr id="45653" name="Freeform 2645"/>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4" name="Freeform 2646"/>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67" name="Group 2652"/>
            <p:cNvGrpSpPr>
              <a:grpSpLocks/>
            </p:cNvGrpSpPr>
            <p:nvPr/>
          </p:nvGrpSpPr>
          <p:grpSpPr bwMode="auto">
            <a:xfrm>
              <a:off x="4373" y="3257"/>
              <a:ext cx="105" cy="78"/>
              <a:chOff x="4373" y="3257"/>
              <a:chExt cx="105" cy="78"/>
            </a:xfrm>
          </p:grpSpPr>
          <p:sp>
            <p:nvSpPr>
              <p:cNvPr id="45656" name="Freeform 264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7" name="Freeform 2649"/>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8" name="Freeform 2650"/>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59" name="Freeform 2651"/>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61" name="Freeform 2653"/>
            <p:cNvSpPr>
              <a:spLocks/>
            </p:cNvSpPr>
            <p:nvPr/>
          </p:nvSpPr>
          <p:spPr bwMode="auto">
            <a:xfrm>
              <a:off x="4382" y="3257"/>
              <a:ext cx="85" cy="14"/>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72" name="Group 2673"/>
          <p:cNvGrpSpPr>
            <a:grpSpLocks/>
          </p:cNvGrpSpPr>
          <p:nvPr/>
        </p:nvGrpSpPr>
        <p:grpSpPr bwMode="auto">
          <a:xfrm>
            <a:off x="7254875" y="5160963"/>
            <a:ext cx="342900" cy="192088"/>
            <a:chOff x="4570" y="3251"/>
            <a:chExt cx="216" cy="121"/>
          </a:xfrm>
        </p:grpSpPr>
        <p:grpSp>
          <p:nvGrpSpPr>
            <p:cNvPr id="45078" name="Group 2660"/>
            <p:cNvGrpSpPr>
              <a:grpSpLocks/>
            </p:cNvGrpSpPr>
            <p:nvPr/>
          </p:nvGrpSpPr>
          <p:grpSpPr bwMode="auto">
            <a:xfrm>
              <a:off x="4570" y="3313"/>
              <a:ext cx="216" cy="59"/>
              <a:chOff x="4570" y="3313"/>
              <a:chExt cx="216" cy="59"/>
            </a:xfrm>
          </p:grpSpPr>
          <p:sp>
            <p:nvSpPr>
              <p:cNvPr id="45663" name="Freeform 2655"/>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4" name="Freeform 2656"/>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5" name="Freeform 2657"/>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6" name="Freeform 2658"/>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67" name="Freeform 2659"/>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1" name="Group 2663"/>
            <p:cNvGrpSpPr>
              <a:grpSpLocks/>
            </p:cNvGrpSpPr>
            <p:nvPr/>
          </p:nvGrpSpPr>
          <p:grpSpPr bwMode="auto">
            <a:xfrm>
              <a:off x="4583" y="3315"/>
              <a:ext cx="182" cy="18"/>
              <a:chOff x="4583" y="3315"/>
              <a:chExt cx="182" cy="18"/>
            </a:xfrm>
          </p:grpSpPr>
          <p:sp>
            <p:nvSpPr>
              <p:cNvPr id="45669" name="Freeform 2661"/>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0" name="Freeform 2662"/>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4" name="Group 2666"/>
            <p:cNvGrpSpPr>
              <a:grpSpLocks/>
            </p:cNvGrpSpPr>
            <p:nvPr/>
          </p:nvGrpSpPr>
          <p:grpSpPr bwMode="auto">
            <a:xfrm>
              <a:off x="4588" y="3316"/>
              <a:ext cx="171" cy="17"/>
              <a:chOff x="4588" y="3316"/>
              <a:chExt cx="171" cy="17"/>
            </a:xfrm>
          </p:grpSpPr>
          <p:sp>
            <p:nvSpPr>
              <p:cNvPr id="45672" name="Freeform 2664"/>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3" name="Freeform 2665"/>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71" name="Group 2671"/>
            <p:cNvGrpSpPr>
              <a:grpSpLocks/>
            </p:cNvGrpSpPr>
            <p:nvPr/>
          </p:nvGrpSpPr>
          <p:grpSpPr bwMode="auto">
            <a:xfrm>
              <a:off x="4622" y="3251"/>
              <a:ext cx="105" cy="78"/>
              <a:chOff x="4622" y="3251"/>
              <a:chExt cx="105" cy="78"/>
            </a:xfrm>
          </p:grpSpPr>
          <p:sp>
            <p:nvSpPr>
              <p:cNvPr id="45675" name="Freeform 2667"/>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6" name="Freeform 2668"/>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7" name="Freeform 2669"/>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78" name="Freeform 2670"/>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80" name="Freeform 2672"/>
            <p:cNvSpPr>
              <a:spLocks/>
            </p:cNvSpPr>
            <p:nvPr/>
          </p:nvSpPr>
          <p:spPr bwMode="auto">
            <a:xfrm>
              <a:off x="4631" y="3251"/>
              <a:ext cx="85" cy="14"/>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77" name="Group 2679"/>
          <p:cNvGrpSpPr>
            <a:grpSpLocks/>
          </p:cNvGrpSpPr>
          <p:nvPr/>
        </p:nvGrpSpPr>
        <p:grpSpPr bwMode="auto">
          <a:xfrm>
            <a:off x="6859588" y="5268913"/>
            <a:ext cx="344487" cy="93663"/>
            <a:chOff x="4321" y="3319"/>
            <a:chExt cx="217" cy="59"/>
          </a:xfrm>
        </p:grpSpPr>
        <p:sp>
          <p:nvSpPr>
            <p:cNvPr id="45682" name="Freeform 2674"/>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3" name="Freeform 267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4" name="Freeform 2676"/>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5" name="Freeform 2677"/>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6" name="Freeform 2678"/>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83" name="Group 2682"/>
          <p:cNvGrpSpPr>
            <a:grpSpLocks/>
          </p:cNvGrpSpPr>
          <p:nvPr/>
        </p:nvGrpSpPr>
        <p:grpSpPr bwMode="auto">
          <a:xfrm>
            <a:off x="6880225" y="5272088"/>
            <a:ext cx="288925" cy="28575"/>
            <a:chOff x="4334" y="3321"/>
            <a:chExt cx="182" cy="18"/>
          </a:xfrm>
        </p:grpSpPr>
        <p:sp>
          <p:nvSpPr>
            <p:cNvPr id="45688" name="Freeform 2680"/>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89" name="Freeform 2681"/>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093" name="Group 2685"/>
          <p:cNvGrpSpPr>
            <a:grpSpLocks/>
          </p:cNvGrpSpPr>
          <p:nvPr/>
        </p:nvGrpSpPr>
        <p:grpSpPr bwMode="auto">
          <a:xfrm>
            <a:off x="6888163" y="5273676"/>
            <a:ext cx="271462" cy="26988"/>
            <a:chOff x="4339" y="3322"/>
            <a:chExt cx="171" cy="17"/>
          </a:xfrm>
        </p:grpSpPr>
        <p:sp>
          <p:nvSpPr>
            <p:cNvPr id="45691" name="Freeform 2683"/>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2" name="Freeform 2684"/>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89" name="Group 2690"/>
          <p:cNvGrpSpPr>
            <a:grpSpLocks/>
          </p:cNvGrpSpPr>
          <p:nvPr/>
        </p:nvGrpSpPr>
        <p:grpSpPr bwMode="auto">
          <a:xfrm>
            <a:off x="6942138" y="5170488"/>
            <a:ext cx="166687" cy="123825"/>
            <a:chOff x="4373" y="3257"/>
            <a:chExt cx="105" cy="78"/>
          </a:xfrm>
        </p:grpSpPr>
        <p:sp>
          <p:nvSpPr>
            <p:cNvPr id="45694" name="Freeform 268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5" name="Freeform 2687"/>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6" name="Freeform 2688"/>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697" name="Freeform 2689"/>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699" name="Freeform 2691"/>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095" name="Group 2697"/>
          <p:cNvGrpSpPr>
            <a:grpSpLocks/>
          </p:cNvGrpSpPr>
          <p:nvPr/>
        </p:nvGrpSpPr>
        <p:grpSpPr bwMode="auto">
          <a:xfrm>
            <a:off x="6859588" y="5268913"/>
            <a:ext cx="344487" cy="93663"/>
            <a:chOff x="4321" y="3319"/>
            <a:chExt cx="217" cy="59"/>
          </a:xfrm>
        </p:grpSpPr>
        <p:sp>
          <p:nvSpPr>
            <p:cNvPr id="45700" name="Freeform 2692"/>
            <p:cNvSpPr>
              <a:spLocks/>
            </p:cNvSpPr>
            <p:nvPr/>
          </p:nvSpPr>
          <p:spPr bwMode="auto">
            <a:xfrm>
              <a:off x="4329" y="3327"/>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6"/>
                    <a:pt x="194" y="208"/>
                    <a:pt x="433" y="210"/>
                  </a:cubicBezTo>
                  <a:cubicBezTo>
                    <a:pt x="672" y="212"/>
                    <a:pt x="866"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1" name="Freeform 2693"/>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2" name="Freeform 2694"/>
            <p:cNvSpPr>
              <a:spLocks/>
            </p:cNvSpPr>
            <p:nvPr/>
          </p:nvSpPr>
          <p:spPr bwMode="auto">
            <a:xfrm>
              <a:off x="4321" y="3319"/>
              <a:ext cx="208" cy="23"/>
            </a:xfrm>
            <a:custGeom>
              <a:avLst/>
              <a:gdLst/>
              <a:ahLst/>
              <a:cxnLst>
                <a:cxn ang="0">
                  <a:pos x="1" y="45"/>
                </a:cxn>
                <a:cxn ang="0">
                  <a:pos x="434" y="95"/>
                </a:cxn>
                <a:cxn ang="0">
                  <a:pos x="867" y="52"/>
                </a:cxn>
                <a:cxn ang="0">
                  <a:pos x="434" y="2"/>
                </a:cxn>
                <a:cxn ang="0">
                  <a:pos x="1" y="45"/>
                </a:cxn>
              </a:cxnLst>
              <a:rect l="0" t="0" r="r" b="b"/>
              <a:pathLst>
                <a:path w="867" h="97">
                  <a:moveTo>
                    <a:pt x="1" y="45"/>
                  </a:moveTo>
                  <a:cubicBezTo>
                    <a:pt x="0" y="71"/>
                    <a:pt x="194" y="93"/>
                    <a:pt x="434" y="95"/>
                  </a:cubicBezTo>
                  <a:cubicBezTo>
                    <a:pt x="673" y="97"/>
                    <a:pt x="867" y="78"/>
                    <a:pt x="867" y="52"/>
                  </a:cubicBezTo>
                  <a:cubicBezTo>
                    <a:pt x="867" y="26"/>
                    <a:pt x="674" y="4"/>
                    <a:pt x="434" y="2"/>
                  </a:cubicBezTo>
                  <a:cubicBezTo>
                    <a:pt x="195" y="0"/>
                    <a:pt x="1" y="19"/>
                    <a:pt x="1"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3" name="Freeform 2695"/>
            <p:cNvSpPr>
              <a:spLocks/>
            </p:cNvSpPr>
            <p:nvPr/>
          </p:nvSpPr>
          <p:spPr bwMode="auto">
            <a:xfrm>
              <a:off x="4321" y="3319"/>
              <a:ext cx="208" cy="51"/>
            </a:xfrm>
            <a:custGeom>
              <a:avLst/>
              <a:gdLst/>
              <a:ahLst/>
              <a:cxnLst>
                <a:cxn ang="0">
                  <a:pos x="435" y="2"/>
                </a:cxn>
                <a:cxn ang="0">
                  <a:pos x="2" y="45"/>
                </a:cxn>
                <a:cxn ang="0">
                  <a:pos x="1" y="160"/>
                </a:cxn>
                <a:cxn ang="0">
                  <a:pos x="434" y="210"/>
                </a:cxn>
                <a:cxn ang="0">
                  <a:pos x="867" y="167"/>
                </a:cxn>
                <a:cxn ang="0">
                  <a:pos x="868" y="52"/>
                </a:cxn>
                <a:cxn ang="0">
                  <a:pos x="435" y="2"/>
                </a:cxn>
              </a:cxnLst>
              <a:rect l="0" t="0" r="r" b="b"/>
              <a:pathLst>
                <a:path w="868" h="212">
                  <a:moveTo>
                    <a:pt x="435" y="2"/>
                  </a:moveTo>
                  <a:cubicBezTo>
                    <a:pt x="196" y="0"/>
                    <a:pt x="2" y="19"/>
                    <a:pt x="2" y="45"/>
                  </a:cubicBezTo>
                  <a:lnTo>
                    <a:pt x="1" y="160"/>
                  </a:lnTo>
                  <a:cubicBezTo>
                    <a:pt x="0" y="185"/>
                    <a:pt x="194" y="208"/>
                    <a:pt x="434" y="210"/>
                  </a:cubicBezTo>
                  <a:cubicBezTo>
                    <a:pt x="673" y="212"/>
                    <a:pt x="867" y="192"/>
                    <a:pt x="867" y="167"/>
                  </a:cubicBezTo>
                  <a:lnTo>
                    <a:pt x="868" y="52"/>
                  </a:lnTo>
                  <a:cubicBezTo>
                    <a:pt x="868" y="26"/>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4" name="Freeform 2696"/>
            <p:cNvSpPr>
              <a:spLocks/>
            </p:cNvSpPr>
            <p:nvPr/>
          </p:nvSpPr>
          <p:spPr bwMode="auto">
            <a:xfrm>
              <a:off x="4321" y="3330"/>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098" name="Group 2700"/>
          <p:cNvGrpSpPr>
            <a:grpSpLocks/>
          </p:cNvGrpSpPr>
          <p:nvPr/>
        </p:nvGrpSpPr>
        <p:grpSpPr bwMode="auto">
          <a:xfrm>
            <a:off x="6880225" y="5272088"/>
            <a:ext cx="288925" cy="28575"/>
            <a:chOff x="4334" y="3321"/>
            <a:chExt cx="182" cy="18"/>
          </a:xfrm>
        </p:grpSpPr>
        <p:sp>
          <p:nvSpPr>
            <p:cNvPr id="45706" name="Freeform 2698"/>
            <p:cNvSpPr>
              <a:spLocks/>
            </p:cNvSpPr>
            <p:nvPr/>
          </p:nvSpPr>
          <p:spPr bwMode="auto">
            <a:xfrm>
              <a:off x="4334" y="3321"/>
              <a:ext cx="182" cy="18"/>
            </a:xfrm>
            <a:custGeom>
              <a:avLst/>
              <a:gdLst/>
              <a:ahLst/>
              <a:cxnLst>
                <a:cxn ang="0">
                  <a:pos x="380" y="2"/>
                </a:cxn>
                <a:cxn ang="0">
                  <a:pos x="0" y="34"/>
                </a:cxn>
                <a:cxn ang="0">
                  <a:pos x="379" y="73"/>
                </a:cxn>
                <a:cxn ang="0">
                  <a:pos x="759" y="40"/>
                </a:cxn>
                <a:cxn ang="0">
                  <a:pos x="380" y="2"/>
                </a:cxn>
              </a:cxnLst>
              <a:rect l="0" t="0" r="r" b="b"/>
              <a:pathLst>
                <a:path w="759" h="74">
                  <a:moveTo>
                    <a:pt x="380" y="2"/>
                  </a:moveTo>
                  <a:cubicBezTo>
                    <a:pt x="170" y="0"/>
                    <a:pt x="0" y="15"/>
                    <a:pt x="0" y="34"/>
                  </a:cubicBezTo>
                  <a:cubicBezTo>
                    <a:pt x="0" y="54"/>
                    <a:pt x="170" y="71"/>
                    <a:pt x="379" y="73"/>
                  </a:cubicBezTo>
                  <a:cubicBezTo>
                    <a:pt x="589" y="74"/>
                    <a:pt x="758" y="60"/>
                    <a:pt x="759" y="40"/>
                  </a:cubicBezTo>
                  <a:cubicBezTo>
                    <a:pt x="759" y="21"/>
                    <a:pt x="589" y="4"/>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07" name="Freeform 2699"/>
            <p:cNvSpPr>
              <a:spLocks/>
            </p:cNvSpPr>
            <p:nvPr/>
          </p:nvSpPr>
          <p:spPr bwMode="auto">
            <a:xfrm>
              <a:off x="4334" y="332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01" name="Group 2703"/>
          <p:cNvGrpSpPr>
            <a:grpSpLocks/>
          </p:cNvGrpSpPr>
          <p:nvPr/>
        </p:nvGrpSpPr>
        <p:grpSpPr bwMode="auto">
          <a:xfrm>
            <a:off x="6888163" y="5273676"/>
            <a:ext cx="271462" cy="26988"/>
            <a:chOff x="4339" y="3322"/>
            <a:chExt cx="171" cy="17"/>
          </a:xfrm>
        </p:grpSpPr>
        <p:sp>
          <p:nvSpPr>
            <p:cNvPr id="45709" name="Freeform 2701"/>
            <p:cNvSpPr>
              <a:spLocks/>
            </p:cNvSpPr>
            <p:nvPr/>
          </p:nvSpPr>
          <p:spPr bwMode="auto">
            <a:xfrm>
              <a:off x="4339" y="3322"/>
              <a:ext cx="171" cy="17"/>
            </a:xfrm>
            <a:custGeom>
              <a:avLst/>
              <a:gdLst/>
              <a:ahLst/>
              <a:cxnLst>
                <a:cxn ang="0">
                  <a:pos x="357" y="1"/>
                </a:cxn>
                <a:cxn ang="0">
                  <a:pos x="0" y="32"/>
                </a:cxn>
                <a:cxn ang="0">
                  <a:pos x="356" y="68"/>
                </a:cxn>
                <a:cxn ang="0">
                  <a:pos x="713" y="37"/>
                </a:cxn>
                <a:cxn ang="0">
                  <a:pos x="357" y="1"/>
                </a:cxn>
              </a:cxnLst>
              <a:rect l="0" t="0" r="r" b="b"/>
              <a:pathLst>
                <a:path w="713" h="69">
                  <a:moveTo>
                    <a:pt x="357" y="1"/>
                  </a:moveTo>
                  <a:cubicBezTo>
                    <a:pt x="160" y="0"/>
                    <a:pt x="0" y="13"/>
                    <a:pt x="0" y="32"/>
                  </a:cubicBezTo>
                  <a:cubicBezTo>
                    <a:pt x="0" y="50"/>
                    <a:pt x="159" y="66"/>
                    <a:pt x="356" y="68"/>
                  </a:cubicBezTo>
                  <a:cubicBezTo>
                    <a:pt x="553" y="69"/>
                    <a:pt x="712" y="56"/>
                    <a:pt x="713" y="37"/>
                  </a:cubicBezTo>
                  <a:cubicBezTo>
                    <a:pt x="713" y="19"/>
                    <a:pt x="553"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0" name="Freeform 2702"/>
            <p:cNvSpPr>
              <a:spLocks/>
            </p:cNvSpPr>
            <p:nvPr/>
          </p:nvSpPr>
          <p:spPr bwMode="auto">
            <a:xfrm>
              <a:off x="4339" y="3322"/>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06" name="Group 2708"/>
          <p:cNvGrpSpPr>
            <a:grpSpLocks/>
          </p:cNvGrpSpPr>
          <p:nvPr/>
        </p:nvGrpSpPr>
        <p:grpSpPr bwMode="auto">
          <a:xfrm>
            <a:off x="6942138" y="5170488"/>
            <a:ext cx="166687" cy="123825"/>
            <a:chOff x="4373" y="3257"/>
            <a:chExt cx="105" cy="78"/>
          </a:xfrm>
        </p:grpSpPr>
        <p:sp>
          <p:nvSpPr>
            <p:cNvPr id="45712" name="Freeform 2704"/>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3" name="Freeform 2705"/>
            <p:cNvSpPr>
              <a:spLocks/>
            </p:cNvSpPr>
            <p:nvPr/>
          </p:nvSpPr>
          <p:spPr bwMode="auto">
            <a:xfrm>
              <a:off x="4374" y="3257"/>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4"/>
                    <a:pt x="97" y="70"/>
                    <a:pt x="216" y="71"/>
                  </a:cubicBezTo>
                  <a:cubicBezTo>
                    <a:pt x="336" y="72"/>
                    <a:pt x="433" y="57"/>
                    <a:pt x="433" y="38"/>
                  </a:cubicBezTo>
                  <a:cubicBezTo>
                    <a:pt x="433" y="19"/>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4" name="Freeform 2706"/>
            <p:cNvSpPr>
              <a:spLocks/>
            </p:cNvSpPr>
            <p:nvPr/>
          </p:nvSpPr>
          <p:spPr bwMode="auto">
            <a:xfrm>
              <a:off x="4373" y="3257"/>
              <a:ext cx="105" cy="78"/>
            </a:xfrm>
            <a:custGeom>
              <a:avLst/>
              <a:gdLst/>
              <a:ahLst/>
              <a:cxnLst>
                <a:cxn ang="0">
                  <a:pos x="219" y="1"/>
                </a:cxn>
                <a:cxn ang="0">
                  <a:pos x="2" y="34"/>
                </a:cxn>
                <a:cxn ang="0">
                  <a:pos x="0" y="290"/>
                </a:cxn>
                <a:cxn ang="0">
                  <a:pos x="216" y="326"/>
                </a:cxn>
                <a:cxn ang="0">
                  <a:pos x="433" y="293"/>
                </a:cxn>
                <a:cxn ang="0">
                  <a:pos x="435" y="38"/>
                </a:cxn>
                <a:cxn ang="0">
                  <a:pos x="219" y="1"/>
                </a:cxn>
              </a:cxnLst>
              <a:rect l="0" t="0" r="r" b="b"/>
              <a:pathLst>
                <a:path w="435" h="327">
                  <a:moveTo>
                    <a:pt x="219" y="1"/>
                  </a:moveTo>
                  <a:cubicBezTo>
                    <a:pt x="99" y="0"/>
                    <a:pt x="2" y="15"/>
                    <a:pt x="2" y="34"/>
                  </a:cubicBezTo>
                  <a:lnTo>
                    <a:pt x="0" y="290"/>
                  </a:lnTo>
                  <a:cubicBezTo>
                    <a:pt x="0" y="309"/>
                    <a:pt x="96" y="325"/>
                    <a:pt x="216" y="326"/>
                  </a:cubicBezTo>
                  <a:cubicBezTo>
                    <a:pt x="336" y="327"/>
                    <a:pt x="433" y="312"/>
                    <a:pt x="433" y="293"/>
                  </a:cubicBezTo>
                  <a:lnTo>
                    <a:pt x="435" y="38"/>
                  </a:lnTo>
                  <a:cubicBezTo>
                    <a:pt x="435" y="19"/>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5" name="Freeform 2707"/>
            <p:cNvSpPr>
              <a:spLocks/>
            </p:cNvSpPr>
            <p:nvPr/>
          </p:nvSpPr>
          <p:spPr bwMode="auto">
            <a:xfrm>
              <a:off x="4374" y="3265"/>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17" name="Freeform 2709"/>
          <p:cNvSpPr>
            <a:spLocks/>
          </p:cNvSpPr>
          <p:nvPr/>
        </p:nvSpPr>
        <p:spPr bwMode="auto">
          <a:xfrm>
            <a:off x="6956425" y="5170488"/>
            <a:ext cx="134937" cy="22225"/>
          </a:xfrm>
          <a:custGeom>
            <a:avLst/>
            <a:gdLst/>
            <a:ahLst/>
            <a:cxnLst>
              <a:cxn ang="0">
                <a:pos x="178" y="0"/>
              </a:cxn>
              <a:cxn ang="0">
                <a:pos x="0" y="28"/>
              </a:cxn>
              <a:cxn ang="0">
                <a:pos x="177" y="59"/>
              </a:cxn>
              <a:cxn ang="0">
                <a:pos x="354" y="31"/>
              </a:cxn>
              <a:cxn ang="0">
                <a:pos x="178" y="0"/>
              </a:cxn>
            </a:cxnLst>
            <a:rect l="0" t="0" r="r" b="b"/>
            <a:pathLst>
              <a:path w="355" h="59">
                <a:moveTo>
                  <a:pt x="178" y="0"/>
                </a:moveTo>
                <a:cubicBezTo>
                  <a:pt x="80" y="0"/>
                  <a:pt x="0" y="12"/>
                  <a:pt x="0" y="28"/>
                </a:cubicBezTo>
                <a:cubicBezTo>
                  <a:pt x="0" y="44"/>
                  <a:pt x="79" y="58"/>
                  <a:pt x="177" y="59"/>
                </a:cubicBezTo>
                <a:cubicBezTo>
                  <a:pt x="275" y="59"/>
                  <a:pt x="354" y="47"/>
                  <a:pt x="354" y="31"/>
                </a:cubicBezTo>
                <a:cubicBezTo>
                  <a:pt x="355" y="15"/>
                  <a:pt x="275" y="1"/>
                  <a:pt x="178"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12" name="Group 2715"/>
          <p:cNvGrpSpPr>
            <a:grpSpLocks/>
          </p:cNvGrpSpPr>
          <p:nvPr/>
        </p:nvGrpSpPr>
        <p:grpSpPr bwMode="auto">
          <a:xfrm>
            <a:off x="7254875" y="5259388"/>
            <a:ext cx="342900" cy="93663"/>
            <a:chOff x="4570" y="3313"/>
            <a:chExt cx="216" cy="59"/>
          </a:xfrm>
        </p:grpSpPr>
        <p:sp>
          <p:nvSpPr>
            <p:cNvPr id="45718" name="Freeform 2710"/>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19" name="Freeform 271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0" name="Freeform 2712"/>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1" name="Freeform 2713"/>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2" name="Freeform 2714"/>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15" name="Group 2718"/>
          <p:cNvGrpSpPr>
            <a:grpSpLocks/>
          </p:cNvGrpSpPr>
          <p:nvPr/>
        </p:nvGrpSpPr>
        <p:grpSpPr bwMode="auto">
          <a:xfrm>
            <a:off x="7275513" y="5262563"/>
            <a:ext cx="288925" cy="28575"/>
            <a:chOff x="4583" y="3315"/>
            <a:chExt cx="182" cy="18"/>
          </a:xfrm>
        </p:grpSpPr>
        <p:sp>
          <p:nvSpPr>
            <p:cNvPr id="45724" name="Freeform 2716"/>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5" name="Freeform 2717"/>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18" name="Group 2721"/>
          <p:cNvGrpSpPr>
            <a:grpSpLocks/>
          </p:cNvGrpSpPr>
          <p:nvPr/>
        </p:nvGrpSpPr>
        <p:grpSpPr bwMode="auto">
          <a:xfrm>
            <a:off x="7283450" y="5264151"/>
            <a:ext cx="271462" cy="26988"/>
            <a:chOff x="4588" y="3316"/>
            <a:chExt cx="171" cy="17"/>
          </a:xfrm>
        </p:grpSpPr>
        <p:sp>
          <p:nvSpPr>
            <p:cNvPr id="45727" name="Freeform 2719"/>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28" name="Freeform 2720"/>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04" name="Group 2726"/>
          <p:cNvGrpSpPr>
            <a:grpSpLocks/>
          </p:cNvGrpSpPr>
          <p:nvPr/>
        </p:nvGrpSpPr>
        <p:grpSpPr bwMode="auto">
          <a:xfrm>
            <a:off x="7337425" y="5160963"/>
            <a:ext cx="166687" cy="123825"/>
            <a:chOff x="4622" y="3251"/>
            <a:chExt cx="105" cy="78"/>
          </a:xfrm>
        </p:grpSpPr>
        <p:sp>
          <p:nvSpPr>
            <p:cNvPr id="45730" name="Freeform 272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1" name="Freeform 2723"/>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2" name="Freeform 2724"/>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3" name="Freeform 2725"/>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35" name="Freeform 2727"/>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8110" name="Group 2733"/>
          <p:cNvGrpSpPr>
            <a:grpSpLocks/>
          </p:cNvGrpSpPr>
          <p:nvPr/>
        </p:nvGrpSpPr>
        <p:grpSpPr bwMode="auto">
          <a:xfrm>
            <a:off x="7254875" y="5259388"/>
            <a:ext cx="342900" cy="93663"/>
            <a:chOff x="4570" y="3313"/>
            <a:chExt cx="216" cy="59"/>
          </a:xfrm>
        </p:grpSpPr>
        <p:sp>
          <p:nvSpPr>
            <p:cNvPr id="45736" name="Freeform 2728"/>
            <p:cNvSpPr>
              <a:spLocks/>
            </p:cNvSpPr>
            <p:nvPr/>
          </p:nvSpPr>
          <p:spPr bwMode="auto">
            <a:xfrm>
              <a:off x="4578" y="3321"/>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6"/>
                    <a:pt x="194" y="208"/>
                    <a:pt x="433" y="210"/>
                  </a:cubicBezTo>
                  <a:cubicBezTo>
                    <a:pt x="673" y="212"/>
                    <a:pt x="867" y="193"/>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7" name="Freeform 2729"/>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8" name="Freeform 2730"/>
            <p:cNvSpPr>
              <a:spLocks/>
            </p:cNvSpPr>
            <p:nvPr/>
          </p:nvSpPr>
          <p:spPr bwMode="auto">
            <a:xfrm>
              <a:off x="4570" y="3313"/>
              <a:ext cx="208" cy="23"/>
            </a:xfrm>
            <a:custGeom>
              <a:avLst/>
              <a:gdLst/>
              <a:ahLst/>
              <a:cxnLst>
                <a:cxn ang="0">
                  <a:pos x="0" y="45"/>
                </a:cxn>
                <a:cxn ang="0">
                  <a:pos x="433" y="95"/>
                </a:cxn>
                <a:cxn ang="0">
                  <a:pos x="867" y="52"/>
                </a:cxn>
                <a:cxn ang="0">
                  <a:pos x="434" y="2"/>
                </a:cxn>
                <a:cxn ang="0">
                  <a:pos x="0" y="45"/>
                </a:cxn>
              </a:cxnLst>
              <a:rect l="0" t="0" r="r" b="b"/>
              <a:pathLst>
                <a:path w="867" h="97">
                  <a:moveTo>
                    <a:pt x="0" y="45"/>
                  </a:moveTo>
                  <a:cubicBezTo>
                    <a:pt x="0" y="71"/>
                    <a:pt x="194" y="93"/>
                    <a:pt x="433" y="95"/>
                  </a:cubicBezTo>
                  <a:cubicBezTo>
                    <a:pt x="672" y="97"/>
                    <a:pt x="867" y="78"/>
                    <a:pt x="867" y="52"/>
                  </a:cubicBezTo>
                  <a:cubicBezTo>
                    <a:pt x="867" y="26"/>
                    <a:pt x="673" y="4"/>
                    <a:pt x="434" y="2"/>
                  </a:cubicBezTo>
                  <a:cubicBezTo>
                    <a:pt x="194" y="0"/>
                    <a:pt x="0" y="19"/>
                    <a:pt x="0" y="45"/>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39" name="Freeform 2731"/>
            <p:cNvSpPr>
              <a:spLocks/>
            </p:cNvSpPr>
            <p:nvPr/>
          </p:nvSpPr>
          <p:spPr bwMode="auto">
            <a:xfrm>
              <a:off x="4570" y="3313"/>
              <a:ext cx="208"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7" y="192"/>
                    <a:pt x="867" y="167"/>
                  </a:cubicBezTo>
                  <a:lnTo>
                    <a:pt x="868" y="52"/>
                  </a:lnTo>
                  <a:cubicBezTo>
                    <a:pt x="868" y="26"/>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0" name="Freeform 2732"/>
            <p:cNvSpPr>
              <a:spLocks/>
            </p:cNvSpPr>
            <p:nvPr/>
          </p:nvSpPr>
          <p:spPr bwMode="auto">
            <a:xfrm>
              <a:off x="4570" y="3324"/>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16" name="Group 2736"/>
          <p:cNvGrpSpPr>
            <a:grpSpLocks/>
          </p:cNvGrpSpPr>
          <p:nvPr/>
        </p:nvGrpSpPr>
        <p:grpSpPr bwMode="auto">
          <a:xfrm>
            <a:off x="7275513" y="5262563"/>
            <a:ext cx="288925" cy="28575"/>
            <a:chOff x="4583" y="3315"/>
            <a:chExt cx="182" cy="18"/>
          </a:xfrm>
        </p:grpSpPr>
        <p:sp>
          <p:nvSpPr>
            <p:cNvPr id="45742" name="Freeform 2734"/>
            <p:cNvSpPr>
              <a:spLocks/>
            </p:cNvSpPr>
            <p:nvPr/>
          </p:nvSpPr>
          <p:spPr bwMode="auto">
            <a:xfrm>
              <a:off x="4583" y="3315"/>
              <a:ext cx="182" cy="18"/>
            </a:xfrm>
            <a:custGeom>
              <a:avLst/>
              <a:gdLst/>
              <a:ahLst/>
              <a:cxnLst>
                <a:cxn ang="0">
                  <a:pos x="379" y="2"/>
                </a:cxn>
                <a:cxn ang="0">
                  <a:pos x="0" y="34"/>
                </a:cxn>
                <a:cxn ang="0">
                  <a:pos x="379" y="73"/>
                </a:cxn>
                <a:cxn ang="0">
                  <a:pos x="758" y="40"/>
                </a:cxn>
                <a:cxn ang="0">
                  <a:pos x="379" y="2"/>
                </a:cxn>
              </a:cxnLst>
              <a:rect l="0" t="0" r="r" b="b"/>
              <a:pathLst>
                <a:path w="758" h="74">
                  <a:moveTo>
                    <a:pt x="379" y="2"/>
                  </a:moveTo>
                  <a:cubicBezTo>
                    <a:pt x="170" y="0"/>
                    <a:pt x="0" y="15"/>
                    <a:pt x="0" y="34"/>
                  </a:cubicBezTo>
                  <a:cubicBezTo>
                    <a:pt x="0" y="54"/>
                    <a:pt x="169" y="71"/>
                    <a:pt x="379" y="73"/>
                  </a:cubicBezTo>
                  <a:cubicBezTo>
                    <a:pt x="588" y="74"/>
                    <a:pt x="758" y="60"/>
                    <a:pt x="758" y="40"/>
                  </a:cubicBezTo>
                  <a:cubicBezTo>
                    <a:pt x="758" y="21"/>
                    <a:pt x="589" y="4"/>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3" name="Freeform 2735"/>
            <p:cNvSpPr>
              <a:spLocks/>
            </p:cNvSpPr>
            <p:nvPr/>
          </p:nvSpPr>
          <p:spPr bwMode="auto">
            <a:xfrm>
              <a:off x="4583" y="3315"/>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26" name="Group 2739"/>
          <p:cNvGrpSpPr>
            <a:grpSpLocks/>
          </p:cNvGrpSpPr>
          <p:nvPr/>
        </p:nvGrpSpPr>
        <p:grpSpPr bwMode="auto">
          <a:xfrm>
            <a:off x="7283450" y="5264151"/>
            <a:ext cx="271462" cy="26988"/>
            <a:chOff x="4588" y="3316"/>
            <a:chExt cx="171" cy="17"/>
          </a:xfrm>
        </p:grpSpPr>
        <p:sp>
          <p:nvSpPr>
            <p:cNvPr id="45745" name="Freeform 2737"/>
            <p:cNvSpPr>
              <a:spLocks/>
            </p:cNvSpPr>
            <p:nvPr/>
          </p:nvSpPr>
          <p:spPr bwMode="auto">
            <a:xfrm>
              <a:off x="4588" y="3316"/>
              <a:ext cx="171" cy="17"/>
            </a:xfrm>
            <a:custGeom>
              <a:avLst/>
              <a:gdLst/>
              <a:ahLst/>
              <a:cxnLst>
                <a:cxn ang="0">
                  <a:pos x="357" y="1"/>
                </a:cxn>
                <a:cxn ang="0">
                  <a:pos x="1" y="32"/>
                </a:cxn>
                <a:cxn ang="0">
                  <a:pos x="357" y="68"/>
                </a:cxn>
                <a:cxn ang="0">
                  <a:pos x="713" y="37"/>
                </a:cxn>
                <a:cxn ang="0">
                  <a:pos x="357" y="1"/>
                </a:cxn>
              </a:cxnLst>
              <a:rect l="0" t="0" r="r" b="b"/>
              <a:pathLst>
                <a:path w="713" h="69">
                  <a:moveTo>
                    <a:pt x="357" y="1"/>
                  </a:moveTo>
                  <a:cubicBezTo>
                    <a:pt x="160" y="0"/>
                    <a:pt x="1" y="13"/>
                    <a:pt x="1" y="32"/>
                  </a:cubicBezTo>
                  <a:cubicBezTo>
                    <a:pt x="0" y="50"/>
                    <a:pt x="160" y="66"/>
                    <a:pt x="357" y="68"/>
                  </a:cubicBezTo>
                  <a:cubicBezTo>
                    <a:pt x="553" y="69"/>
                    <a:pt x="713" y="56"/>
                    <a:pt x="713" y="37"/>
                  </a:cubicBezTo>
                  <a:cubicBezTo>
                    <a:pt x="713" y="19"/>
                    <a:pt x="554" y="3"/>
                    <a:pt x="357" y="1"/>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6" name="Freeform 2738"/>
            <p:cNvSpPr>
              <a:spLocks/>
            </p:cNvSpPr>
            <p:nvPr/>
          </p:nvSpPr>
          <p:spPr bwMode="auto">
            <a:xfrm>
              <a:off x="4588" y="3316"/>
              <a:ext cx="171" cy="17"/>
            </a:xfrm>
            <a:custGeom>
              <a:avLst/>
              <a:gdLst/>
              <a:ahLst/>
              <a:cxnLst>
                <a:cxn ang="0">
                  <a:pos x="86" y="0"/>
                </a:cxn>
                <a:cxn ang="0">
                  <a:pos x="0" y="8"/>
                </a:cxn>
                <a:cxn ang="0">
                  <a:pos x="86" y="16"/>
                </a:cxn>
                <a:cxn ang="0">
                  <a:pos x="171" y="9"/>
                </a:cxn>
                <a:cxn ang="0">
                  <a:pos x="86" y="0"/>
                </a:cxn>
              </a:cxnLst>
              <a:rect l="0" t="0" r="r" b="b"/>
              <a:pathLst>
                <a:path w="171" h="17">
                  <a:moveTo>
                    <a:pt x="86" y="0"/>
                  </a:moveTo>
                  <a:cubicBezTo>
                    <a:pt x="39" y="0"/>
                    <a:pt x="0" y="3"/>
                    <a:pt x="0" y="8"/>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24" name="Group 2744"/>
          <p:cNvGrpSpPr>
            <a:grpSpLocks/>
          </p:cNvGrpSpPr>
          <p:nvPr/>
        </p:nvGrpSpPr>
        <p:grpSpPr bwMode="auto">
          <a:xfrm>
            <a:off x="7337425" y="5160963"/>
            <a:ext cx="166687" cy="123825"/>
            <a:chOff x="4622" y="3251"/>
            <a:chExt cx="105" cy="78"/>
          </a:xfrm>
        </p:grpSpPr>
        <p:sp>
          <p:nvSpPr>
            <p:cNvPr id="45748" name="Freeform 2740"/>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49" name="Freeform 2741"/>
            <p:cNvSpPr>
              <a:spLocks/>
            </p:cNvSpPr>
            <p:nvPr/>
          </p:nvSpPr>
          <p:spPr bwMode="auto">
            <a:xfrm>
              <a:off x="4622" y="3251"/>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4"/>
                    <a:pt x="97" y="70"/>
                    <a:pt x="217" y="71"/>
                  </a:cubicBezTo>
                  <a:cubicBezTo>
                    <a:pt x="336" y="72"/>
                    <a:pt x="434" y="57"/>
                    <a:pt x="434" y="38"/>
                  </a:cubicBezTo>
                  <a:cubicBezTo>
                    <a:pt x="434" y="19"/>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0" name="Freeform 2742"/>
            <p:cNvSpPr>
              <a:spLocks/>
            </p:cNvSpPr>
            <p:nvPr/>
          </p:nvSpPr>
          <p:spPr bwMode="auto">
            <a:xfrm>
              <a:off x="4622" y="3251"/>
              <a:ext cx="105" cy="78"/>
            </a:xfrm>
            <a:custGeom>
              <a:avLst/>
              <a:gdLst/>
              <a:ahLst/>
              <a:cxnLst>
                <a:cxn ang="0">
                  <a:pos x="219" y="1"/>
                </a:cxn>
                <a:cxn ang="0">
                  <a:pos x="2" y="34"/>
                </a:cxn>
                <a:cxn ang="0">
                  <a:pos x="0" y="290"/>
                </a:cxn>
                <a:cxn ang="0">
                  <a:pos x="217" y="326"/>
                </a:cxn>
                <a:cxn ang="0">
                  <a:pos x="434" y="293"/>
                </a:cxn>
                <a:cxn ang="0">
                  <a:pos x="436" y="38"/>
                </a:cxn>
                <a:cxn ang="0">
                  <a:pos x="219" y="1"/>
                </a:cxn>
              </a:cxnLst>
              <a:rect l="0" t="0" r="r" b="b"/>
              <a:pathLst>
                <a:path w="436" h="327">
                  <a:moveTo>
                    <a:pt x="219" y="1"/>
                  </a:moveTo>
                  <a:cubicBezTo>
                    <a:pt x="100" y="0"/>
                    <a:pt x="2" y="15"/>
                    <a:pt x="2" y="34"/>
                  </a:cubicBezTo>
                  <a:lnTo>
                    <a:pt x="0" y="290"/>
                  </a:lnTo>
                  <a:cubicBezTo>
                    <a:pt x="0" y="309"/>
                    <a:pt x="97" y="325"/>
                    <a:pt x="217" y="326"/>
                  </a:cubicBezTo>
                  <a:cubicBezTo>
                    <a:pt x="336" y="327"/>
                    <a:pt x="433" y="312"/>
                    <a:pt x="434" y="293"/>
                  </a:cubicBezTo>
                  <a:lnTo>
                    <a:pt x="436" y="38"/>
                  </a:lnTo>
                  <a:cubicBezTo>
                    <a:pt x="436" y="19"/>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1" name="Freeform 2743"/>
            <p:cNvSpPr>
              <a:spLocks/>
            </p:cNvSpPr>
            <p:nvPr/>
          </p:nvSpPr>
          <p:spPr bwMode="auto">
            <a:xfrm>
              <a:off x="4622" y="3259"/>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53" name="Freeform 2745"/>
          <p:cNvSpPr>
            <a:spLocks/>
          </p:cNvSpPr>
          <p:nvPr/>
        </p:nvSpPr>
        <p:spPr bwMode="auto">
          <a:xfrm>
            <a:off x="7351713" y="5160963"/>
            <a:ext cx="134937" cy="22225"/>
          </a:xfrm>
          <a:custGeom>
            <a:avLst/>
            <a:gdLst/>
            <a:ahLst/>
            <a:cxnLst>
              <a:cxn ang="0">
                <a:pos x="177" y="0"/>
              </a:cxn>
              <a:cxn ang="0">
                <a:pos x="0" y="28"/>
              </a:cxn>
              <a:cxn ang="0">
                <a:pos x="177" y="59"/>
              </a:cxn>
              <a:cxn ang="0">
                <a:pos x="354" y="31"/>
              </a:cxn>
              <a:cxn ang="0">
                <a:pos x="177" y="0"/>
              </a:cxn>
            </a:cxnLst>
            <a:rect l="0" t="0" r="r" b="b"/>
            <a:pathLst>
              <a:path w="354" h="59">
                <a:moveTo>
                  <a:pt x="177" y="0"/>
                </a:moveTo>
                <a:cubicBezTo>
                  <a:pt x="79" y="0"/>
                  <a:pt x="0" y="12"/>
                  <a:pt x="0" y="28"/>
                </a:cubicBezTo>
                <a:cubicBezTo>
                  <a:pt x="0" y="44"/>
                  <a:pt x="79" y="58"/>
                  <a:pt x="177" y="59"/>
                </a:cubicBezTo>
                <a:cubicBezTo>
                  <a:pt x="274" y="59"/>
                  <a:pt x="354" y="47"/>
                  <a:pt x="354" y="31"/>
                </a:cubicBezTo>
                <a:cubicBezTo>
                  <a:pt x="354" y="15"/>
                  <a:pt x="275" y="1"/>
                  <a:pt x="177" y="0"/>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27" name="Group 2764"/>
          <p:cNvGrpSpPr>
            <a:grpSpLocks/>
          </p:cNvGrpSpPr>
          <p:nvPr/>
        </p:nvGrpSpPr>
        <p:grpSpPr bwMode="auto">
          <a:xfrm>
            <a:off x="6859588" y="5291138"/>
            <a:ext cx="344487" cy="192088"/>
            <a:chOff x="4321" y="3333"/>
            <a:chExt cx="217" cy="121"/>
          </a:xfrm>
        </p:grpSpPr>
        <p:grpSp>
          <p:nvGrpSpPr>
            <p:cNvPr id="45130" name="Group 2751"/>
            <p:cNvGrpSpPr>
              <a:grpSpLocks/>
            </p:cNvGrpSpPr>
            <p:nvPr/>
          </p:nvGrpSpPr>
          <p:grpSpPr bwMode="auto">
            <a:xfrm>
              <a:off x="4321" y="3395"/>
              <a:ext cx="217" cy="59"/>
              <a:chOff x="4321" y="3395"/>
              <a:chExt cx="217" cy="59"/>
            </a:xfrm>
          </p:grpSpPr>
          <p:sp>
            <p:nvSpPr>
              <p:cNvPr id="45754" name="Freeform 2746"/>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5" name="Freeform 274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6" name="Freeform 2748"/>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7" name="Freeform 2749"/>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58" name="Freeform 2750"/>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35" name="Group 2754"/>
            <p:cNvGrpSpPr>
              <a:grpSpLocks/>
            </p:cNvGrpSpPr>
            <p:nvPr/>
          </p:nvGrpSpPr>
          <p:grpSpPr bwMode="auto">
            <a:xfrm>
              <a:off x="4334" y="3397"/>
              <a:ext cx="182" cy="18"/>
              <a:chOff x="4334" y="3397"/>
              <a:chExt cx="182" cy="18"/>
            </a:xfrm>
          </p:grpSpPr>
          <p:sp>
            <p:nvSpPr>
              <p:cNvPr id="45760" name="Freeform 2752"/>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1" name="Freeform 2753"/>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37" name="Group 2757"/>
            <p:cNvGrpSpPr>
              <a:grpSpLocks/>
            </p:cNvGrpSpPr>
            <p:nvPr/>
          </p:nvGrpSpPr>
          <p:grpSpPr bwMode="auto">
            <a:xfrm>
              <a:off x="4339" y="3398"/>
              <a:ext cx="171" cy="17"/>
              <a:chOff x="4339" y="3398"/>
              <a:chExt cx="171" cy="17"/>
            </a:xfrm>
          </p:grpSpPr>
          <p:sp>
            <p:nvSpPr>
              <p:cNvPr id="45763" name="Freeform 2755"/>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4" name="Freeform 2756"/>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43" name="Group 2762"/>
            <p:cNvGrpSpPr>
              <a:grpSpLocks/>
            </p:cNvGrpSpPr>
            <p:nvPr/>
          </p:nvGrpSpPr>
          <p:grpSpPr bwMode="auto">
            <a:xfrm>
              <a:off x="4373" y="3333"/>
              <a:ext cx="105" cy="79"/>
              <a:chOff x="4373" y="3333"/>
              <a:chExt cx="105" cy="79"/>
            </a:xfrm>
          </p:grpSpPr>
          <p:sp>
            <p:nvSpPr>
              <p:cNvPr id="45766" name="Freeform 2758"/>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7" name="Freeform 2759"/>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8" name="Freeform 2760"/>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69" name="Freeform 2761"/>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71" name="Freeform 2763"/>
            <p:cNvSpPr>
              <a:spLocks/>
            </p:cNvSpPr>
            <p:nvPr/>
          </p:nvSpPr>
          <p:spPr bwMode="auto">
            <a:xfrm>
              <a:off x="4382" y="3333"/>
              <a:ext cx="85" cy="14"/>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46" name="Group 2783"/>
          <p:cNvGrpSpPr>
            <a:grpSpLocks/>
          </p:cNvGrpSpPr>
          <p:nvPr/>
        </p:nvGrpSpPr>
        <p:grpSpPr bwMode="auto">
          <a:xfrm>
            <a:off x="7254875" y="5281613"/>
            <a:ext cx="342900" cy="192088"/>
            <a:chOff x="4570" y="3327"/>
            <a:chExt cx="216" cy="121"/>
          </a:xfrm>
        </p:grpSpPr>
        <p:grpSp>
          <p:nvGrpSpPr>
            <p:cNvPr id="45149" name="Group 2770"/>
            <p:cNvGrpSpPr>
              <a:grpSpLocks/>
            </p:cNvGrpSpPr>
            <p:nvPr/>
          </p:nvGrpSpPr>
          <p:grpSpPr bwMode="auto">
            <a:xfrm>
              <a:off x="4570" y="3389"/>
              <a:ext cx="216" cy="59"/>
              <a:chOff x="4570" y="3389"/>
              <a:chExt cx="216" cy="59"/>
            </a:xfrm>
          </p:grpSpPr>
          <p:sp>
            <p:nvSpPr>
              <p:cNvPr id="45773" name="Freeform 2765"/>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4" name="Freeform 2766"/>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5" name="Freeform 2767"/>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6" name="Freeform 2768"/>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77" name="Freeform 2769"/>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37" name="Group 2773"/>
            <p:cNvGrpSpPr>
              <a:grpSpLocks/>
            </p:cNvGrpSpPr>
            <p:nvPr/>
          </p:nvGrpSpPr>
          <p:grpSpPr bwMode="auto">
            <a:xfrm>
              <a:off x="4583" y="3391"/>
              <a:ext cx="182" cy="18"/>
              <a:chOff x="4583" y="3391"/>
              <a:chExt cx="182" cy="18"/>
            </a:xfrm>
          </p:grpSpPr>
          <p:sp>
            <p:nvSpPr>
              <p:cNvPr id="45779" name="Freeform 2771"/>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0" name="Freeform 2772"/>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43" name="Group 2776"/>
            <p:cNvGrpSpPr>
              <a:grpSpLocks/>
            </p:cNvGrpSpPr>
            <p:nvPr/>
          </p:nvGrpSpPr>
          <p:grpSpPr bwMode="auto">
            <a:xfrm>
              <a:off x="4588" y="3392"/>
              <a:ext cx="171" cy="17"/>
              <a:chOff x="4588" y="3392"/>
              <a:chExt cx="171" cy="17"/>
            </a:xfrm>
          </p:grpSpPr>
          <p:sp>
            <p:nvSpPr>
              <p:cNvPr id="45782" name="Freeform 2774"/>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3" name="Freeform 2775"/>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45" name="Group 2781"/>
            <p:cNvGrpSpPr>
              <a:grpSpLocks/>
            </p:cNvGrpSpPr>
            <p:nvPr/>
          </p:nvGrpSpPr>
          <p:grpSpPr bwMode="auto">
            <a:xfrm>
              <a:off x="4622" y="3327"/>
              <a:ext cx="105" cy="79"/>
              <a:chOff x="4622" y="3327"/>
              <a:chExt cx="105" cy="79"/>
            </a:xfrm>
          </p:grpSpPr>
          <p:sp>
            <p:nvSpPr>
              <p:cNvPr id="45785" name="Freeform 2777"/>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6" name="Freeform 2778"/>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7" name="Freeform 2779"/>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88" name="Freeform 2780"/>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790" name="Freeform 2782"/>
            <p:cNvSpPr>
              <a:spLocks/>
            </p:cNvSpPr>
            <p:nvPr/>
          </p:nvSpPr>
          <p:spPr bwMode="auto">
            <a:xfrm>
              <a:off x="4631" y="3327"/>
              <a:ext cx="85" cy="14"/>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0" name="Group 2789"/>
          <p:cNvGrpSpPr>
            <a:grpSpLocks/>
          </p:cNvGrpSpPr>
          <p:nvPr/>
        </p:nvGrpSpPr>
        <p:grpSpPr bwMode="auto">
          <a:xfrm>
            <a:off x="6859588" y="5389563"/>
            <a:ext cx="344487" cy="93663"/>
            <a:chOff x="4321" y="3395"/>
            <a:chExt cx="217" cy="59"/>
          </a:xfrm>
        </p:grpSpPr>
        <p:sp>
          <p:nvSpPr>
            <p:cNvPr id="45792" name="Freeform 2784"/>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3" name="Freeform 278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4" name="Freeform 2786"/>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5" name="Freeform 2787"/>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6" name="Freeform 2788"/>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6" name="Group 2792"/>
          <p:cNvGrpSpPr>
            <a:grpSpLocks/>
          </p:cNvGrpSpPr>
          <p:nvPr/>
        </p:nvGrpSpPr>
        <p:grpSpPr bwMode="auto">
          <a:xfrm>
            <a:off x="6880225" y="5392738"/>
            <a:ext cx="288925" cy="28575"/>
            <a:chOff x="4334" y="3397"/>
            <a:chExt cx="182" cy="18"/>
          </a:xfrm>
        </p:grpSpPr>
        <p:sp>
          <p:nvSpPr>
            <p:cNvPr id="45798" name="Freeform 2790"/>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799" name="Freeform 2791"/>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58" name="Group 2795"/>
          <p:cNvGrpSpPr>
            <a:grpSpLocks/>
          </p:cNvGrpSpPr>
          <p:nvPr/>
        </p:nvGrpSpPr>
        <p:grpSpPr bwMode="auto">
          <a:xfrm>
            <a:off x="6888163" y="5394326"/>
            <a:ext cx="271462" cy="26988"/>
            <a:chOff x="4339" y="3398"/>
            <a:chExt cx="171" cy="17"/>
          </a:xfrm>
        </p:grpSpPr>
        <p:sp>
          <p:nvSpPr>
            <p:cNvPr id="45801" name="Freeform 2793"/>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2" name="Freeform 2794"/>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54" name="Group 2800"/>
          <p:cNvGrpSpPr>
            <a:grpSpLocks/>
          </p:cNvGrpSpPr>
          <p:nvPr/>
        </p:nvGrpSpPr>
        <p:grpSpPr bwMode="auto">
          <a:xfrm>
            <a:off x="6942138" y="5291138"/>
            <a:ext cx="166687" cy="125413"/>
            <a:chOff x="4373" y="3333"/>
            <a:chExt cx="105" cy="79"/>
          </a:xfrm>
        </p:grpSpPr>
        <p:sp>
          <p:nvSpPr>
            <p:cNvPr id="45804" name="Freeform 2796"/>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5" name="Freeform 2797"/>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6" name="Freeform 2798"/>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07" name="Freeform 2799"/>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09" name="Freeform 2801"/>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56" name="Group 2807"/>
          <p:cNvGrpSpPr>
            <a:grpSpLocks/>
          </p:cNvGrpSpPr>
          <p:nvPr/>
        </p:nvGrpSpPr>
        <p:grpSpPr bwMode="auto">
          <a:xfrm>
            <a:off x="6859588" y="5389563"/>
            <a:ext cx="344487" cy="93663"/>
            <a:chOff x="4321" y="3395"/>
            <a:chExt cx="217" cy="59"/>
          </a:xfrm>
        </p:grpSpPr>
        <p:sp>
          <p:nvSpPr>
            <p:cNvPr id="45810" name="Freeform 2802"/>
            <p:cNvSpPr>
              <a:spLocks/>
            </p:cNvSpPr>
            <p:nvPr/>
          </p:nvSpPr>
          <p:spPr bwMode="auto">
            <a:xfrm>
              <a:off x="4329" y="3403"/>
              <a:ext cx="209" cy="51"/>
            </a:xfrm>
            <a:custGeom>
              <a:avLst/>
              <a:gdLst/>
              <a:ahLst/>
              <a:cxnLst>
                <a:cxn ang="0">
                  <a:pos x="435" y="2"/>
                </a:cxn>
                <a:cxn ang="0">
                  <a:pos x="1" y="45"/>
                </a:cxn>
                <a:cxn ang="0">
                  <a:pos x="0" y="160"/>
                </a:cxn>
                <a:cxn ang="0">
                  <a:pos x="433" y="210"/>
                </a:cxn>
                <a:cxn ang="0">
                  <a:pos x="867" y="167"/>
                </a:cxn>
                <a:cxn ang="0">
                  <a:pos x="868" y="52"/>
                </a:cxn>
                <a:cxn ang="0">
                  <a:pos x="435" y="2"/>
                </a:cxn>
              </a:cxnLst>
              <a:rect l="0" t="0" r="r" b="b"/>
              <a:pathLst>
                <a:path w="868" h="212">
                  <a:moveTo>
                    <a:pt x="435" y="2"/>
                  </a:moveTo>
                  <a:cubicBezTo>
                    <a:pt x="195" y="0"/>
                    <a:pt x="1" y="19"/>
                    <a:pt x="1" y="45"/>
                  </a:cubicBezTo>
                  <a:lnTo>
                    <a:pt x="0" y="160"/>
                  </a:lnTo>
                  <a:cubicBezTo>
                    <a:pt x="0" y="185"/>
                    <a:pt x="194" y="208"/>
                    <a:pt x="433" y="210"/>
                  </a:cubicBezTo>
                  <a:cubicBezTo>
                    <a:pt x="672" y="212"/>
                    <a:pt x="866"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1" name="Freeform 2803"/>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2" name="Freeform 2804"/>
            <p:cNvSpPr>
              <a:spLocks/>
            </p:cNvSpPr>
            <p:nvPr/>
          </p:nvSpPr>
          <p:spPr bwMode="auto">
            <a:xfrm>
              <a:off x="4321" y="3395"/>
              <a:ext cx="208" cy="23"/>
            </a:xfrm>
            <a:custGeom>
              <a:avLst/>
              <a:gdLst/>
              <a:ahLst/>
              <a:cxnLst>
                <a:cxn ang="0">
                  <a:pos x="1" y="46"/>
                </a:cxn>
                <a:cxn ang="0">
                  <a:pos x="434" y="96"/>
                </a:cxn>
                <a:cxn ang="0">
                  <a:pos x="867" y="53"/>
                </a:cxn>
                <a:cxn ang="0">
                  <a:pos x="434" y="2"/>
                </a:cxn>
                <a:cxn ang="0">
                  <a:pos x="1" y="46"/>
                </a:cxn>
              </a:cxnLst>
              <a:rect l="0" t="0" r="r" b="b"/>
              <a:pathLst>
                <a:path w="867" h="98">
                  <a:moveTo>
                    <a:pt x="1" y="46"/>
                  </a:moveTo>
                  <a:cubicBezTo>
                    <a:pt x="0" y="72"/>
                    <a:pt x="194" y="94"/>
                    <a:pt x="434" y="96"/>
                  </a:cubicBezTo>
                  <a:cubicBezTo>
                    <a:pt x="673" y="98"/>
                    <a:pt x="867" y="79"/>
                    <a:pt x="867" y="53"/>
                  </a:cubicBezTo>
                  <a:cubicBezTo>
                    <a:pt x="867" y="27"/>
                    <a:pt x="674" y="4"/>
                    <a:pt x="434" y="2"/>
                  </a:cubicBezTo>
                  <a:cubicBezTo>
                    <a:pt x="195" y="0"/>
                    <a:pt x="1" y="20"/>
                    <a:pt x="1"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3" name="Freeform 2805"/>
            <p:cNvSpPr>
              <a:spLocks/>
            </p:cNvSpPr>
            <p:nvPr/>
          </p:nvSpPr>
          <p:spPr bwMode="auto">
            <a:xfrm>
              <a:off x="4321" y="3395"/>
              <a:ext cx="208" cy="51"/>
            </a:xfrm>
            <a:custGeom>
              <a:avLst/>
              <a:gdLst/>
              <a:ahLst/>
              <a:cxnLst>
                <a:cxn ang="0">
                  <a:pos x="435" y="2"/>
                </a:cxn>
                <a:cxn ang="0">
                  <a:pos x="2" y="46"/>
                </a:cxn>
                <a:cxn ang="0">
                  <a:pos x="1" y="160"/>
                </a:cxn>
                <a:cxn ang="0">
                  <a:pos x="434" y="211"/>
                </a:cxn>
                <a:cxn ang="0">
                  <a:pos x="867" y="167"/>
                </a:cxn>
                <a:cxn ang="0">
                  <a:pos x="868" y="53"/>
                </a:cxn>
                <a:cxn ang="0">
                  <a:pos x="435" y="2"/>
                </a:cxn>
              </a:cxnLst>
              <a:rect l="0" t="0" r="r" b="b"/>
              <a:pathLst>
                <a:path w="868" h="213">
                  <a:moveTo>
                    <a:pt x="435" y="2"/>
                  </a:moveTo>
                  <a:cubicBezTo>
                    <a:pt x="196" y="0"/>
                    <a:pt x="2" y="20"/>
                    <a:pt x="2" y="46"/>
                  </a:cubicBezTo>
                  <a:lnTo>
                    <a:pt x="1" y="160"/>
                  </a:lnTo>
                  <a:cubicBezTo>
                    <a:pt x="0" y="186"/>
                    <a:pt x="194" y="209"/>
                    <a:pt x="434" y="211"/>
                  </a:cubicBezTo>
                  <a:cubicBezTo>
                    <a:pt x="673" y="213"/>
                    <a:pt x="867" y="193"/>
                    <a:pt x="867" y="167"/>
                  </a:cubicBezTo>
                  <a:lnTo>
                    <a:pt x="868" y="53"/>
                  </a:lnTo>
                  <a:cubicBezTo>
                    <a:pt x="868" y="27"/>
                    <a:pt x="675"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4" name="Freeform 2806"/>
            <p:cNvSpPr>
              <a:spLocks/>
            </p:cNvSpPr>
            <p:nvPr/>
          </p:nvSpPr>
          <p:spPr bwMode="auto">
            <a:xfrm>
              <a:off x="4321" y="3406"/>
              <a:ext cx="208" cy="12"/>
            </a:xfrm>
            <a:custGeom>
              <a:avLst/>
              <a:gdLst/>
              <a:ahLst/>
              <a:cxnLst>
                <a:cxn ang="0">
                  <a:pos x="1" y="0"/>
                </a:cxn>
                <a:cxn ang="0">
                  <a:pos x="104" y="12"/>
                </a:cxn>
                <a:cxn ang="0">
                  <a:pos x="208" y="1"/>
                </a:cxn>
              </a:cxnLst>
              <a:rect l="0" t="0" r="r" b="b"/>
              <a:pathLst>
                <a:path w="208" h="12">
                  <a:moveTo>
                    <a:pt x="1"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57" name="Group 2810"/>
          <p:cNvGrpSpPr>
            <a:grpSpLocks/>
          </p:cNvGrpSpPr>
          <p:nvPr/>
        </p:nvGrpSpPr>
        <p:grpSpPr bwMode="auto">
          <a:xfrm>
            <a:off x="6880225" y="5392738"/>
            <a:ext cx="288925" cy="28575"/>
            <a:chOff x="4334" y="3397"/>
            <a:chExt cx="182" cy="18"/>
          </a:xfrm>
        </p:grpSpPr>
        <p:sp>
          <p:nvSpPr>
            <p:cNvPr id="45816" name="Freeform 2808"/>
            <p:cNvSpPr>
              <a:spLocks/>
            </p:cNvSpPr>
            <p:nvPr/>
          </p:nvSpPr>
          <p:spPr bwMode="auto">
            <a:xfrm>
              <a:off x="4334" y="3397"/>
              <a:ext cx="182" cy="18"/>
            </a:xfrm>
            <a:custGeom>
              <a:avLst/>
              <a:gdLst/>
              <a:ahLst/>
              <a:cxnLst>
                <a:cxn ang="0">
                  <a:pos x="380" y="2"/>
                </a:cxn>
                <a:cxn ang="0">
                  <a:pos x="0" y="34"/>
                </a:cxn>
                <a:cxn ang="0">
                  <a:pos x="379" y="72"/>
                </a:cxn>
                <a:cxn ang="0">
                  <a:pos x="759" y="40"/>
                </a:cxn>
                <a:cxn ang="0">
                  <a:pos x="380" y="2"/>
                </a:cxn>
              </a:cxnLst>
              <a:rect l="0" t="0" r="r" b="b"/>
              <a:pathLst>
                <a:path w="759" h="74">
                  <a:moveTo>
                    <a:pt x="380" y="2"/>
                  </a:moveTo>
                  <a:cubicBezTo>
                    <a:pt x="170" y="0"/>
                    <a:pt x="0" y="14"/>
                    <a:pt x="0" y="34"/>
                  </a:cubicBezTo>
                  <a:cubicBezTo>
                    <a:pt x="0" y="54"/>
                    <a:pt x="170" y="71"/>
                    <a:pt x="379" y="72"/>
                  </a:cubicBezTo>
                  <a:cubicBezTo>
                    <a:pt x="589" y="74"/>
                    <a:pt x="758" y="60"/>
                    <a:pt x="759" y="40"/>
                  </a:cubicBezTo>
                  <a:cubicBezTo>
                    <a:pt x="759" y="21"/>
                    <a:pt x="589" y="3"/>
                    <a:pt x="380"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17" name="Freeform 2809"/>
            <p:cNvSpPr>
              <a:spLocks/>
            </p:cNvSpPr>
            <p:nvPr/>
          </p:nvSpPr>
          <p:spPr bwMode="auto">
            <a:xfrm>
              <a:off x="4334" y="3397"/>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2"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63" name="Group 2813"/>
          <p:cNvGrpSpPr>
            <a:grpSpLocks/>
          </p:cNvGrpSpPr>
          <p:nvPr/>
        </p:nvGrpSpPr>
        <p:grpSpPr bwMode="auto">
          <a:xfrm>
            <a:off x="6888163" y="5394326"/>
            <a:ext cx="271462" cy="26988"/>
            <a:chOff x="4339" y="3398"/>
            <a:chExt cx="171" cy="17"/>
          </a:xfrm>
        </p:grpSpPr>
        <p:sp>
          <p:nvSpPr>
            <p:cNvPr id="45819" name="Freeform 2811"/>
            <p:cNvSpPr>
              <a:spLocks/>
            </p:cNvSpPr>
            <p:nvPr/>
          </p:nvSpPr>
          <p:spPr bwMode="auto">
            <a:xfrm>
              <a:off x="4339" y="3398"/>
              <a:ext cx="171" cy="17"/>
            </a:xfrm>
            <a:custGeom>
              <a:avLst/>
              <a:gdLst/>
              <a:ahLst/>
              <a:cxnLst>
                <a:cxn ang="0">
                  <a:pos x="357" y="2"/>
                </a:cxn>
                <a:cxn ang="0">
                  <a:pos x="0" y="32"/>
                </a:cxn>
                <a:cxn ang="0">
                  <a:pos x="356" y="68"/>
                </a:cxn>
                <a:cxn ang="0">
                  <a:pos x="713" y="38"/>
                </a:cxn>
                <a:cxn ang="0">
                  <a:pos x="357" y="2"/>
                </a:cxn>
              </a:cxnLst>
              <a:rect l="0" t="0" r="r" b="b"/>
              <a:pathLst>
                <a:path w="713" h="70">
                  <a:moveTo>
                    <a:pt x="357" y="2"/>
                  </a:moveTo>
                  <a:cubicBezTo>
                    <a:pt x="160" y="0"/>
                    <a:pt x="0" y="14"/>
                    <a:pt x="0" y="32"/>
                  </a:cubicBezTo>
                  <a:cubicBezTo>
                    <a:pt x="0" y="51"/>
                    <a:pt x="159" y="67"/>
                    <a:pt x="356" y="68"/>
                  </a:cubicBezTo>
                  <a:cubicBezTo>
                    <a:pt x="553" y="70"/>
                    <a:pt x="712" y="56"/>
                    <a:pt x="713" y="38"/>
                  </a:cubicBezTo>
                  <a:cubicBezTo>
                    <a:pt x="713" y="20"/>
                    <a:pt x="553"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0" name="Freeform 2812"/>
            <p:cNvSpPr>
              <a:spLocks/>
            </p:cNvSpPr>
            <p:nvPr/>
          </p:nvSpPr>
          <p:spPr bwMode="auto">
            <a:xfrm>
              <a:off x="4339" y="3398"/>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8"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66" name="Group 2818"/>
          <p:cNvGrpSpPr>
            <a:grpSpLocks/>
          </p:cNvGrpSpPr>
          <p:nvPr/>
        </p:nvGrpSpPr>
        <p:grpSpPr bwMode="auto">
          <a:xfrm>
            <a:off x="6942138" y="5291138"/>
            <a:ext cx="166687" cy="125413"/>
            <a:chOff x="4373" y="3333"/>
            <a:chExt cx="105" cy="79"/>
          </a:xfrm>
        </p:grpSpPr>
        <p:sp>
          <p:nvSpPr>
            <p:cNvPr id="45822" name="Freeform 2814"/>
            <p:cNvSpPr>
              <a:spLocks/>
            </p:cNvSpPr>
            <p:nvPr/>
          </p:nvSpPr>
          <p:spPr bwMode="auto">
            <a:xfrm>
              <a:off x="4373" y="3333"/>
              <a:ext cx="105" cy="79"/>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3" name="Freeform 2815"/>
            <p:cNvSpPr>
              <a:spLocks/>
            </p:cNvSpPr>
            <p:nvPr/>
          </p:nvSpPr>
          <p:spPr bwMode="auto">
            <a:xfrm>
              <a:off x="4374" y="3333"/>
              <a:ext cx="104" cy="17"/>
            </a:xfrm>
            <a:custGeom>
              <a:avLst/>
              <a:gdLst/>
              <a:ahLst/>
              <a:cxnLst>
                <a:cxn ang="0">
                  <a:pos x="0" y="34"/>
                </a:cxn>
                <a:cxn ang="0">
                  <a:pos x="216" y="71"/>
                </a:cxn>
                <a:cxn ang="0">
                  <a:pos x="433" y="38"/>
                </a:cxn>
                <a:cxn ang="0">
                  <a:pos x="217" y="1"/>
                </a:cxn>
                <a:cxn ang="0">
                  <a:pos x="0" y="34"/>
                </a:cxn>
              </a:cxnLst>
              <a:rect l="0" t="0" r="r" b="b"/>
              <a:pathLst>
                <a:path w="433" h="72">
                  <a:moveTo>
                    <a:pt x="0" y="34"/>
                  </a:moveTo>
                  <a:cubicBezTo>
                    <a:pt x="0" y="53"/>
                    <a:pt x="97" y="70"/>
                    <a:pt x="216" y="71"/>
                  </a:cubicBezTo>
                  <a:cubicBezTo>
                    <a:pt x="336" y="72"/>
                    <a:pt x="433" y="57"/>
                    <a:pt x="433" y="38"/>
                  </a:cubicBezTo>
                  <a:cubicBezTo>
                    <a:pt x="433" y="18"/>
                    <a:pt x="336" y="2"/>
                    <a:pt x="217" y="1"/>
                  </a:cubicBezTo>
                  <a:cubicBezTo>
                    <a:pt x="97"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4" name="Freeform 2816"/>
            <p:cNvSpPr>
              <a:spLocks/>
            </p:cNvSpPr>
            <p:nvPr/>
          </p:nvSpPr>
          <p:spPr bwMode="auto">
            <a:xfrm>
              <a:off x="4373" y="3333"/>
              <a:ext cx="105" cy="78"/>
            </a:xfrm>
            <a:custGeom>
              <a:avLst/>
              <a:gdLst/>
              <a:ahLst/>
              <a:cxnLst>
                <a:cxn ang="0">
                  <a:pos x="219" y="1"/>
                </a:cxn>
                <a:cxn ang="0">
                  <a:pos x="2" y="34"/>
                </a:cxn>
                <a:cxn ang="0">
                  <a:pos x="0" y="289"/>
                </a:cxn>
                <a:cxn ang="0">
                  <a:pos x="216" y="326"/>
                </a:cxn>
                <a:cxn ang="0">
                  <a:pos x="433" y="293"/>
                </a:cxn>
                <a:cxn ang="0">
                  <a:pos x="435" y="38"/>
                </a:cxn>
                <a:cxn ang="0">
                  <a:pos x="219" y="1"/>
                </a:cxn>
              </a:cxnLst>
              <a:rect l="0" t="0" r="r" b="b"/>
              <a:pathLst>
                <a:path w="435" h="327">
                  <a:moveTo>
                    <a:pt x="219" y="1"/>
                  </a:moveTo>
                  <a:cubicBezTo>
                    <a:pt x="99" y="0"/>
                    <a:pt x="2" y="15"/>
                    <a:pt x="2" y="34"/>
                  </a:cubicBezTo>
                  <a:lnTo>
                    <a:pt x="0" y="289"/>
                  </a:lnTo>
                  <a:cubicBezTo>
                    <a:pt x="0" y="309"/>
                    <a:pt x="96" y="325"/>
                    <a:pt x="216" y="326"/>
                  </a:cubicBezTo>
                  <a:cubicBezTo>
                    <a:pt x="336" y="327"/>
                    <a:pt x="433" y="312"/>
                    <a:pt x="433" y="293"/>
                  </a:cubicBezTo>
                  <a:lnTo>
                    <a:pt x="435" y="38"/>
                  </a:lnTo>
                  <a:cubicBezTo>
                    <a:pt x="435" y="18"/>
                    <a:pt x="338"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5" name="Freeform 2817"/>
            <p:cNvSpPr>
              <a:spLocks/>
            </p:cNvSpPr>
            <p:nvPr/>
          </p:nvSpPr>
          <p:spPr bwMode="auto">
            <a:xfrm>
              <a:off x="4374" y="3341"/>
              <a:ext cx="104" cy="9"/>
            </a:xfrm>
            <a:custGeom>
              <a:avLst/>
              <a:gdLst/>
              <a:ahLst/>
              <a:cxnLst>
                <a:cxn ang="0">
                  <a:pos x="0" y="0"/>
                </a:cxn>
                <a:cxn ang="0">
                  <a:pos x="51" y="9"/>
                </a:cxn>
                <a:cxn ang="0">
                  <a:pos x="104" y="1"/>
                </a:cxn>
              </a:cxnLst>
              <a:rect l="0" t="0" r="r" b="b"/>
              <a:pathLst>
                <a:path w="104" h="9">
                  <a:moveTo>
                    <a:pt x="0" y="0"/>
                  </a:moveTo>
                  <a:cubicBezTo>
                    <a:pt x="0" y="5"/>
                    <a:pt x="23" y="9"/>
                    <a:pt x="51" y="9"/>
                  </a:cubicBezTo>
                  <a:cubicBezTo>
                    <a:pt x="80" y="9"/>
                    <a:pt x="104" y="6"/>
                    <a:pt x="104"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27" name="Freeform 2819"/>
          <p:cNvSpPr>
            <a:spLocks/>
          </p:cNvSpPr>
          <p:nvPr/>
        </p:nvSpPr>
        <p:spPr bwMode="auto">
          <a:xfrm>
            <a:off x="6956425" y="5291138"/>
            <a:ext cx="134937" cy="22225"/>
          </a:xfrm>
          <a:custGeom>
            <a:avLst/>
            <a:gdLst/>
            <a:ahLst/>
            <a:cxnLst>
              <a:cxn ang="0">
                <a:pos x="178" y="1"/>
              </a:cxn>
              <a:cxn ang="0">
                <a:pos x="0" y="29"/>
              </a:cxn>
              <a:cxn ang="0">
                <a:pos x="177" y="59"/>
              </a:cxn>
              <a:cxn ang="0">
                <a:pos x="354" y="32"/>
              </a:cxn>
              <a:cxn ang="0">
                <a:pos x="178" y="1"/>
              </a:cxn>
            </a:cxnLst>
            <a:rect l="0" t="0" r="r" b="b"/>
            <a:pathLst>
              <a:path w="355" h="60">
                <a:moveTo>
                  <a:pt x="178" y="1"/>
                </a:moveTo>
                <a:cubicBezTo>
                  <a:pt x="80" y="0"/>
                  <a:pt x="0" y="13"/>
                  <a:pt x="0" y="29"/>
                </a:cubicBezTo>
                <a:cubicBezTo>
                  <a:pt x="0" y="45"/>
                  <a:pt x="79" y="59"/>
                  <a:pt x="177" y="59"/>
                </a:cubicBezTo>
                <a:cubicBezTo>
                  <a:pt x="275" y="60"/>
                  <a:pt x="354" y="48"/>
                  <a:pt x="354" y="32"/>
                </a:cubicBezTo>
                <a:cubicBezTo>
                  <a:pt x="355" y="15"/>
                  <a:pt x="275" y="2"/>
                  <a:pt x="178"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69" name="Group 2825"/>
          <p:cNvGrpSpPr>
            <a:grpSpLocks/>
          </p:cNvGrpSpPr>
          <p:nvPr/>
        </p:nvGrpSpPr>
        <p:grpSpPr bwMode="auto">
          <a:xfrm>
            <a:off x="7254875" y="5380038"/>
            <a:ext cx="342900" cy="93663"/>
            <a:chOff x="4570" y="3389"/>
            <a:chExt cx="216" cy="59"/>
          </a:xfrm>
        </p:grpSpPr>
        <p:sp>
          <p:nvSpPr>
            <p:cNvPr id="45828" name="Freeform 2820"/>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29" name="Freeform 282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0" name="Freeform 2822"/>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1" name="Freeform 2823"/>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2" name="Freeform 2824"/>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74" name="Group 2828"/>
          <p:cNvGrpSpPr>
            <a:grpSpLocks/>
          </p:cNvGrpSpPr>
          <p:nvPr/>
        </p:nvGrpSpPr>
        <p:grpSpPr bwMode="auto">
          <a:xfrm>
            <a:off x="7275513" y="5383213"/>
            <a:ext cx="288925" cy="28575"/>
            <a:chOff x="4583" y="3391"/>
            <a:chExt cx="182" cy="18"/>
          </a:xfrm>
        </p:grpSpPr>
        <p:sp>
          <p:nvSpPr>
            <p:cNvPr id="45834" name="Freeform 2826"/>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5" name="Freeform 2827"/>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76" name="Group 2831"/>
          <p:cNvGrpSpPr>
            <a:grpSpLocks/>
          </p:cNvGrpSpPr>
          <p:nvPr/>
        </p:nvGrpSpPr>
        <p:grpSpPr bwMode="auto">
          <a:xfrm>
            <a:off x="7283450" y="5384801"/>
            <a:ext cx="271462" cy="26988"/>
            <a:chOff x="4588" y="3392"/>
            <a:chExt cx="171" cy="17"/>
          </a:xfrm>
        </p:grpSpPr>
        <p:sp>
          <p:nvSpPr>
            <p:cNvPr id="45837" name="Freeform 2829"/>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38" name="Freeform 2830"/>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82" name="Group 2836"/>
          <p:cNvGrpSpPr>
            <a:grpSpLocks/>
          </p:cNvGrpSpPr>
          <p:nvPr/>
        </p:nvGrpSpPr>
        <p:grpSpPr bwMode="auto">
          <a:xfrm>
            <a:off x="7337425" y="5281613"/>
            <a:ext cx="166687" cy="125413"/>
            <a:chOff x="4622" y="3327"/>
            <a:chExt cx="105" cy="79"/>
          </a:xfrm>
        </p:grpSpPr>
        <p:sp>
          <p:nvSpPr>
            <p:cNvPr id="45840" name="Freeform 2832"/>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1" name="Freeform 2833"/>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2" name="Freeform 2834"/>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3" name="Freeform 2835"/>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45" name="Freeform 2837"/>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85" name="Group 2843"/>
          <p:cNvGrpSpPr>
            <a:grpSpLocks/>
          </p:cNvGrpSpPr>
          <p:nvPr/>
        </p:nvGrpSpPr>
        <p:grpSpPr bwMode="auto">
          <a:xfrm>
            <a:off x="7254875" y="5380038"/>
            <a:ext cx="342900" cy="93663"/>
            <a:chOff x="4570" y="3389"/>
            <a:chExt cx="216" cy="59"/>
          </a:xfrm>
        </p:grpSpPr>
        <p:sp>
          <p:nvSpPr>
            <p:cNvPr id="45846" name="Freeform 2838"/>
            <p:cNvSpPr>
              <a:spLocks/>
            </p:cNvSpPr>
            <p:nvPr/>
          </p:nvSpPr>
          <p:spPr bwMode="auto">
            <a:xfrm>
              <a:off x="4578" y="3397"/>
              <a:ext cx="208" cy="51"/>
            </a:xfrm>
            <a:custGeom>
              <a:avLst/>
              <a:gdLst/>
              <a:ahLst/>
              <a:cxnLst>
                <a:cxn ang="0">
                  <a:pos x="435" y="2"/>
                </a:cxn>
                <a:cxn ang="0">
                  <a:pos x="1" y="45"/>
                </a:cxn>
                <a:cxn ang="0">
                  <a:pos x="1" y="160"/>
                </a:cxn>
                <a:cxn ang="0">
                  <a:pos x="433" y="210"/>
                </a:cxn>
                <a:cxn ang="0">
                  <a:pos x="867" y="167"/>
                </a:cxn>
                <a:cxn ang="0">
                  <a:pos x="868" y="52"/>
                </a:cxn>
                <a:cxn ang="0">
                  <a:pos x="435" y="2"/>
                </a:cxn>
              </a:cxnLst>
              <a:rect l="0" t="0" r="r" b="b"/>
              <a:pathLst>
                <a:path w="868" h="212">
                  <a:moveTo>
                    <a:pt x="435" y="2"/>
                  </a:moveTo>
                  <a:cubicBezTo>
                    <a:pt x="196" y="0"/>
                    <a:pt x="2" y="19"/>
                    <a:pt x="1" y="45"/>
                  </a:cubicBezTo>
                  <a:lnTo>
                    <a:pt x="1" y="160"/>
                  </a:lnTo>
                  <a:cubicBezTo>
                    <a:pt x="0" y="185"/>
                    <a:pt x="194" y="208"/>
                    <a:pt x="433" y="210"/>
                  </a:cubicBezTo>
                  <a:cubicBezTo>
                    <a:pt x="673" y="212"/>
                    <a:pt x="867" y="192"/>
                    <a:pt x="867" y="167"/>
                  </a:cubicBezTo>
                  <a:lnTo>
                    <a:pt x="868" y="52"/>
                  </a:lnTo>
                  <a:cubicBezTo>
                    <a:pt x="868" y="26"/>
                    <a:pt x="674" y="4"/>
                    <a:pt x="435" y="2"/>
                  </a:cubicBezTo>
                  <a:close/>
                </a:path>
              </a:pathLst>
            </a:custGeom>
            <a:solidFill>
              <a:srgbClr val="3F6FB5"/>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7" name="Freeform 2839"/>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8" name="Freeform 2840"/>
            <p:cNvSpPr>
              <a:spLocks/>
            </p:cNvSpPr>
            <p:nvPr/>
          </p:nvSpPr>
          <p:spPr bwMode="auto">
            <a:xfrm>
              <a:off x="4570" y="3389"/>
              <a:ext cx="208" cy="23"/>
            </a:xfrm>
            <a:custGeom>
              <a:avLst/>
              <a:gdLst/>
              <a:ahLst/>
              <a:cxnLst>
                <a:cxn ang="0">
                  <a:pos x="0" y="46"/>
                </a:cxn>
                <a:cxn ang="0">
                  <a:pos x="433" y="96"/>
                </a:cxn>
                <a:cxn ang="0">
                  <a:pos x="867" y="53"/>
                </a:cxn>
                <a:cxn ang="0">
                  <a:pos x="434" y="2"/>
                </a:cxn>
                <a:cxn ang="0">
                  <a:pos x="0" y="46"/>
                </a:cxn>
              </a:cxnLst>
              <a:rect l="0" t="0" r="r" b="b"/>
              <a:pathLst>
                <a:path w="867" h="98">
                  <a:moveTo>
                    <a:pt x="0" y="46"/>
                  </a:moveTo>
                  <a:cubicBezTo>
                    <a:pt x="0" y="72"/>
                    <a:pt x="194" y="94"/>
                    <a:pt x="433" y="96"/>
                  </a:cubicBezTo>
                  <a:cubicBezTo>
                    <a:pt x="672" y="98"/>
                    <a:pt x="867" y="79"/>
                    <a:pt x="867" y="53"/>
                  </a:cubicBezTo>
                  <a:cubicBezTo>
                    <a:pt x="867" y="27"/>
                    <a:pt x="673" y="4"/>
                    <a:pt x="434" y="2"/>
                  </a:cubicBezTo>
                  <a:cubicBezTo>
                    <a:pt x="194" y="0"/>
                    <a:pt x="0" y="20"/>
                    <a:pt x="0" y="4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49" name="Freeform 2841"/>
            <p:cNvSpPr>
              <a:spLocks/>
            </p:cNvSpPr>
            <p:nvPr/>
          </p:nvSpPr>
          <p:spPr bwMode="auto">
            <a:xfrm>
              <a:off x="4570" y="3389"/>
              <a:ext cx="208" cy="51"/>
            </a:xfrm>
            <a:custGeom>
              <a:avLst/>
              <a:gdLst/>
              <a:ahLst/>
              <a:cxnLst>
                <a:cxn ang="0">
                  <a:pos x="435" y="2"/>
                </a:cxn>
                <a:cxn ang="0">
                  <a:pos x="1" y="46"/>
                </a:cxn>
                <a:cxn ang="0">
                  <a:pos x="0" y="160"/>
                </a:cxn>
                <a:cxn ang="0">
                  <a:pos x="433" y="211"/>
                </a:cxn>
                <a:cxn ang="0">
                  <a:pos x="867" y="167"/>
                </a:cxn>
                <a:cxn ang="0">
                  <a:pos x="868" y="53"/>
                </a:cxn>
                <a:cxn ang="0">
                  <a:pos x="435" y="2"/>
                </a:cxn>
              </a:cxnLst>
              <a:rect l="0" t="0" r="r" b="b"/>
              <a:pathLst>
                <a:path w="868" h="213">
                  <a:moveTo>
                    <a:pt x="435" y="2"/>
                  </a:moveTo>
                  <a:cubicBezTo>
                    <a:pt x="195" y="0"/>
                    <a:pt x="1" y="20"/>
                    <a:pt x="1" y="46"/>
                  </a:cubicBezTo>
                  <a:lnTo>
                    <a:pt x="0" y="160"/>
                  </a:lnTo>
                  <a:cubicBezTo>
                    <a:pt x="0" y="186"/>
                    <a:pt x="194" y="209"/>
                    <a:pt x="433" y="211"/>
                  </a:cubicBezTo>
                  <a:cubicBezTo>
                    <a:pt x="672" y="213"/>
                    <a:pt x="867" y="193"/>
                    <a:pt x="867" y="167"/>
                  </a:cubicBezTo>
                  <a:lnTo>
                    <a:pt x="868" y="53"/>
                  </a:lnTo>
                  <a:cubicBezTo>
                    <a:pt x="868" y="27"/>
                    <a:pt x="674" y="4"/>
                    <a:pt x="435" y="2"/>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0" name="Freeform 2842"/>
            <p:cNvSpPr>
              <a:spLocks/>
            </p:cNvSpPr>
            <p:nvPr/>
          </p:nvSpPr>
          <p:spPr bwMode="auto">
            <a:xfrm>
              <a:off x="4570" y="3400"/>
              <a:ext cx="208" cy="12"/>
            </a:xfrm>
            <a:custGeom>
              <a:avLst/>
              <a:gdLst/>
              <a:ahLst/>
              <a:cxnLst>
                <a:cxn ang="0">
                  <a:pos x="0" y="0"/>
                </a:cxn>
                <a:cxn ang="0">
                  <a:pos x="104" y="12"/>
                </a:cxn>
                <a:cxn ang="0">
                  <a:pos x="208" y="1"/>
                </a:cxn>
              </a:cxnLst>
              <a:rect l="0" t="0" r="r" b="b"/>
              <a:pathLst>
                <a:path w="208" h="12">
                  <a:moveTo>
                    <a:pt x="0" y="0"/>
                  </a:moveTo>
                  <a:cubicBezTo>
                    <a:pt x="0" y="6"/>
                    <a:pt x="47" y="11"/>
                    <a:pt x="104" y="12"/>
                  </a:cubicBezTo>
                  <a:cubicBezTo>
                    <a:pt x="162" y="12"/>
                    <a:pt x="208" y="8"/>
                    <a:pt x="208"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88" name="Group 2846"/>
          <p:cNvGrpSpPr>
            <a:grpSpLocks/>
          </p:cNvGrpSpPr>
          <p:nvPr/>
        </p:nvGrpSpPr>
        <p:grpSpPr bwMode="auto">
          <a:xfrm>
            <a:off x="7275513" y="5383213"/>
            <a:ext cx="288925" cy="28575"/>
            <a:chOff x="4583" y="3391"/>
            <a:chExt cx="182" cy="18"/>
          </a:xfrm>
        </p:grpSpPr>
        <p:sp>
          <p:nvSpPr>
            <p:cNvPr id="45852" name="Freeform 2844"/>
            <p:cNvSpPr>
              <a:spLocks/>
            </p:cNvSpPr>
            <p:nvPr/>
          </p:nvSpPr>
          <p:spPr bwMode="auto">
            <a:xfrm>
              <a:off x="4583" y="3391"/>
              <a:ext cx="182" cy="18"/>
            </a:xfrm>
            <a:custGeom>
              <a:avLst/>
              <a:gdLst/>
              <a:ahLst/>
              <a:cxnLst>
                <a:cxn ang="0">
                  <a:pos x="379" y="2"/>
                </a:cxn>
                <a:cxn ang="0">
                  <a:pos x="0" y="34"/>
                </a:cxn>
                <a:cxn ang="0">
                  <a:pos x="379" y="72"/>
                </a:cxn>
                <a:cxn ang="0">
                  <a:pos x="758" y="40"/>
                </a:cxn>
                <a:cxn ang="0">
                  <a:pos x="379" y="2"/>
                </a:cxn>
              </a:cxnLst>
              <a:rect l="0" t="0" r="r" b="b"/>
              <a:pathLst>
                <a:path w="758" h="74">
                  <a:moveTo>
                    <a:pt x="379" y="2"/>
                  </a:moveTo>
                  <a:cubicBezTo>
                    <a:pt x="170" y="0"/>
                    <a:pt x="0" y="14"/>
                    <a:pt x="0" y="34"/>
                  </a:cubicBezTo>
                  <a:cubicBezTo>
                    <a:pt x="0" y="54"/>
                    <a:pt x="169" y="71"/>
                    <a:pt x="379" y="72"/>
                  </a:cubicBezTo>
                  <a:cubicBezTo>
                    <a:pt x="588" y="74"/>
                    <a:pt x="758" y="60"/>
                    <a:pt x="758" y="40"/>
                  </a:cubicBezTo>
                  <a:cubicBezTo>
                    <a:pt x="758" y="21"/>
                    <a:pt x="589" y="3"/>
                    <a:pt x="379" y="2"/>
                  </a:cubicBezTo>
                </a:path>
              </a:pathLst>
            </a:custGeom>
            <a:solidFill>
              <a:srgbClr val="969696"/>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3" name="Freeform 2845"/>
            <p:cNvSpPr>
              <a:spLocks/>
            </p:cNvSpPr>
            <p:nvPr/>
          </p:nvSpPr>
          <p:spPr bwMode="auto">
            <a:xfrm>
              <a:off x="4583" y="3391"/>
              <a:ext cx="182" cy="18"/>
            </a:xfrm>
            <a:custGeom>
              <a:avLst/>
              <a:gdLst/>
              <a:ahLst/>
              <a:cxnLst>
                <a:cxn ang="0">
                  <a:pos x="91" y="0"/>
                </a:cxn>
                <a:cxn ang="0">
                  <a:pos x="0" y="8"/>
                </a:cxn>
                <a:cxn ang="0">
                  <a:pos x="91" y="17"/>
                </a:cxn>
                <a:cxn ang="0">
                  <a:pos x="182" y="9"/>
                </a:cxn>
                <a:cxn ang="0">
                  <a:pos x="91" y="0"/>
                </a:cxn>
              </a:cxnLst>
              <a:rect l="0" t="0" r="r" b="b"/>
              <a:pathLst>
                <a:path w="182" h="18">
                  <a:moveTo>
                    <a:pt x="91" y="0"/>
                  </a:moveTo>
                  <a:cubicBezTo>
                    <a:pt x="41" y="0"/>
                    <a:pt x="0" y="3"/>
                    <a:pt x="0" y="8"/>
                  </a:cubicBezTo>
                  <a:cubicBezTo>
                    <a:pt x="0" y="13"/>
                    <a:pt x="41" y="17"/>
                    <a:pt x="91" y="17"/>
                  </a:cubicBezTo>
                  <a:cubicBezTo>
                    <a:pt x="141" y="18"/>
                    <a:pt x="182" y="14"/>
                    <a:pt x="182" y="9"/>
                  </a:cubicBezTo>
                  <a:cubicBezTo>
                    <a:pt x="182" y="5"/>
                    <a:pt x="142" y="1"/>
                    <a:pt x="91" y="0"/>
                  </a:cubicBezTo>
                </a:path>
              </a:pathLst>
            </a:custGeom>
            <a:noFill/>
            <a:ln w="1" cap="rnd">
              <a:solidFill>
                <a:srgbClr val="80808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93" name="Group 2849"/>
          <p:cNvGrpSpPr>
            <a:grpSpLocks/>
          </p:cNvGrpSpPr>
          <p:nvPr/>
        </p:nvGrpSpPr>
        <p:grpSpPr bwMode="auto">
          <a:xfrm>
            <a:off x="7283450" y="5384801"/>
            <a:ext cx="271462" cy="26988"/>
            <a:chOff x="4588" y="3392"/>
            <a:chExt cx="171" cy="17"/>
          </a:xfrm>
        </p:grpSpPr>
        <p:sp>
          <p:nvSpPr>
            <p:cNvPr id="45855" name="Freeform 2847"/>
            <p:cNvSpPr>
              <a:spLocks/>
            </p:cNvSpPr>
            <p:nvPr/>
          </p:nvSpPr>
          <p:spPr bwMode="auto">
            <a:xfrm>
              <a:off x="4588" y="3392"/>
              <a:ext cx="171" cy="17"/>
            </a:xfrm>
            <a:custGeom>
              <a:avLst/>
              <a:gdLst/>
              <a:ahLst/>
              <a:cxnLst>
                <a:cxn ang="0">
                  <a:pos x="357" y="2"/>
                </a:cxn>
                <a:cxn ang="0">
                  <a:pos x="1" y="32"/>
                </a:cxn>
                <a:cxn ang="0">
                  <a:pos x="357" y="68"/>
                </a:cxn>
                <a:cxn ang="0">
                  <a:pos x="713" y="38"/>
                </a:cxn>
                <a:cxn ang="0">
                  <a:pos x="357" y="2"/>
                </a:cxn>
              </a:cxnLst>
              <a:rect l="0" t="0" r="r" b="b"/>
              <a:pathLst>
                <a:path w="713" h="70">
                  <a:moveTo>
                    <a:pt x="357" y="2"/>
                  </a:moveTo>
                  <a:cubicBezTo>
                    <a:pt x="160" y="0"/>
                    <a:pt x="1" y="14"/>
                    <a:pt x="1" y="32"/>
                  </a:cubicBezTo>
                  <a:cubicBezTo>
                    <a:pt x="0" y="51"/>
                    <a:pt x="160" y="67"/>
                    <a:pt x="357" y="68"/>
                  </a:cubicBezTo>
                  <a:cubicBezTo>
                    <a:pt x="553" y="70"/>
                    <a:pt x="713" y="56"/>
                    <a:pt x="713" y="38"/>
                  </a:cubicBezTo>
                  <a:cubicBezTo>
                    <a:pt x="713" y="20"/>
                    <a:pt x="554" y="3"/>
                    <a:pt x="357" y="2"/>
                  </a:cubicBezTo>
                </a:path>
              </a:pathLst>
            </a:custGeom>
            <a:solidFill>
              <a:srgbClr val="C0C0C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6" name="Freeform 2848"/>
            <p:cNvSpPr>
              <a:spLocks/>
            </p:cNvSpPr>
            <p:nvPr/>
          </p:nvSpPr>
          <p:spPr bwMode="auto">
            <a:xfrm>
              <a:off x="4588" y="3392"/>
              <a:ext cx="171" cy="17"/>
            </a:xfrm>
            <a:custGeom>
              <a:avLst/>
              <a:gdLst/>
              <a:ahLst/>
              <a:cxnLst>
                <a:cxn ang="0">
                  <a:pos x="86" y="0"/>
                </a:cxn>
                <a:cxn ang="0">
                  <a:pos x="0" y="7"/>
                </a:cxn>
                <a:cxn ang="0">
                  <a:pos x="86" y="16"/>
                </a:cxn>
                <a:cxn ang="0">
                  <a:pos x="171" y="9"/>
                </a:cxn>
                <a:cxn ang="0">
                  <a:pos x="86" y="0"/>
                </a:cxn>
              </a:cxnLst>
              <a:rect l="0" t="0" r="r" b="b"/>
              <a:pathLst>
                <a:path w="171" h="17">
                  <a:moveTo>
                    <a:pt x="86" y="0"/>
                  </a:moveTo>
                  <a:cubicBezTo>
                    <a:pt x="39" y="0"/>
                    <a:pt x="0" y="3"/>
                    <a:pt x="0" y="7"/>
                  </a:cubicBezTo>
                  <a:cubicBezTo>
                    <a:pt x="0" y="12"/>
                    <a:pt x="39" y="16"/>
                    <a:pt x="86" y="16"/>
                  </a:cubicBezTo>
                  <a:cubicBezTo>
                    <a:pt x="133" y="17"/>
                    <a:pt x="171" y="13"/>
                    <a:pt x="171" y="9"/>
                  </a:cubicBezTo>
                  <a:cubicBezTo>
                    <a:pt x="171" y="5"/>
                    <a:pt x="133" y="1"/>
                    <a:pt x="86" y="0"/>
                  </a:cubicBezTo>
                </a:path>
              </a:pathLst>
            </a:custGeom>
            <a:noFill/>
            <a:ln w="1" cap="rnd">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195" name="Group 2854"/>
          <p:cNvGrpSpPr>
            <a:grpSpLocks/>
          </p:cNvGrpSpPr>
          <p:nvPr/>
        </p:nvGrpSpPr>
        <p:grpSpPr bwMode="auto">
          <a:xfrm>
            <a:off x="7337425" y="5281613"/>
            <a:ext cx="166687" cy="125413"/>
            <a:chOff x="4622" y="3327"/>
            <a:chExt cx="105" cy="79"/>
          </a:xfrm>
        </p:grpSpPr>
        <p:sp>
          <p:nvSpPr>
            <p:cNvPr id="45858" name="Freeform 2850"/>
            <p:cNvSpPr>
              <a:spLocks/>
            </p:cNvSpPr>
            <p:nvPr/>
          </p:nvSpPr>
          <p:spPr bwMode="auto">
            <a:xfrm>
              <a:off x="4622" y="3327"/>
              <a:ext cx="105" cy="79"/>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59" name="Freeform 2851"/>
            <p:cNvSpPr>
              <a:spLocks/>
            </p:cNvSpPr>
            <p:nvPr/>
          </p:nvSpPr>
          <p:spPr bwMode="auto">
            <a:xfrm>
              <a:off x="4622" y="3327"/>
              <a:ext cx="105" cy="17"/>
            </a:xfrm>
            <a:custGeom>
              <a:avLst/>
              <a:gdLst/>
              <a:ahLst/>
              <a:cxnLst>
                <a:cxn ang="0">
                  <a:pos x="0" y="34"/>
                </a:cxn>
                <a:cxn ang="0">
                  <a:pos x="217" y="71"/>
                </a:cxn>
                <a:cxn ang="0">
                  <a:pos x="434" y="38"/>
                </a:cxn>
                <a:cxn ang="0">
                  <a:pos x="217" y="1"/>
                </a:cxn>
                <a:cxn ang="0">
                  <a:pos x="0" y="34"/>
                </a:cxn>
              </a:cxnLst>
              <a:rect l="0" t="0" r="r" b="b"/>
              <a:pathLst>
                <a:path w="434" h="72">
                  <a:moveTo>
                    <a:pt x="0" y="34"/>
                  </a:moveTo>
                  <a:cubicBezTo>
                    <a:pt x="0" y="53"/>
                    <a:pt x="97" y="70"/>
                    <a:pt x="217" y="71"/>
                  </a:cubicBezTo>
                  <a:cubicBezTo>
                    <a:pt x="336" y="72"/>
                    <a:pt x="434" y="57"/>
                    <a:pt x="434" y="38"/>
                  </a:cubicBezTo>
                  <a:cubicBezTo>
                    <a:pt x="434" y="18"/>
                    <a:pt x="337" y="2"/>
                    <a:pt x="217" y="1"/>
                  </a:cubicBezTo>
                  <a:cubicBezTo>
                    <a:pt x="98" y="0"/>
                    <a:pt x="0" y="15"/>
                    <a:pt x="0" y="34"/>
                  </a:cubicBezTo>
                </a:path>
              </a:pathLst>
            </a:custGeom>
            <a:solidFill>
              <a:srgbClr val="CDCDC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0" name="Freeform 2852"/>
            <p:cNvSpPr>
              <a:spLocks/>
            </p:cNvSpPr>
            <p:nvPr/>
          </p:nvSpPr>
          <p:spPr bwMode="auto">
            <a:xfrm>
              <a:off x="4622" y="3327"/>
              <a:ext cx="105" cy="78"/>
            </a:xfrm>
            <a:custGeom>
              <a:avLst/>
              <a:gdLst/>
              <a:ahLst/>
              <a:cxnLst>
                <a:cxn ang="0">
                  <a:pos x="219" y="1"/>
                </a:cxn>
                <a:cxn ang="0">
                  <a:pos x="2" y="34"/>
                </a:cxn>
                <a:cxn ang="0">
                  <a:pos x="0" y="289"/>
                </a:cxn>
                <a:cxn ang="0">
                  <a:pos x="217" y="326"/>
                </a:cxn>
                <a:cxn ang="0">
                  <a:pos x="434" y="293"/>
                </a:cxn>
                <a:cxn ang="0">
                  <a:pos x="436" y="38"/>
                </a:cxn>
                <a:cxn ang="0">
                  <a:pos x="219" y="1"/>
                </a:cxn>
              </a:cxnLst>
              <a:rect l="0" t="0" r="r" b="b"/>
              <a:pathLst>
                <a:path w="436" h="327">
                  <a:moveTo>
                    <a:pt x="219" y="1"/>
                  </a:moveTo>
                  <a:cubicBezTo>
                    <a:pt x="100" y="0"/>
                    <a:pt x="2" y="15"/>
                    <a:pt x="2" y="34"/>
                  </a:cubicBezTo>
                  <a:lnTo>
                    <a:pt x="0" y="289"/>
                  </a:lnTo>
                  <a:cubicBezTo>
                    <a:pt x="0" y="309"/>
                    <a:pt x="97" y="325"/>
                    <a:pt x="217" y="326"/>
                  </a:cubicBezTo>
                  <a:cubicBezTo>
                    <a:pt x="336" y="327"/>
                    <a:pt x="433" y="312"/>
                    <a:pt x="434" y="293"/>
                  </a:cubicBezTo>
                  <a:lnTo>
                    <a:pt x="436" y="38"/>
                  </a:lnTo>
                  <a:cubicBezTo>
                    <a:pt x="436" y="18"/>
                    <a:pt x="339" y="2"/>
                    <a:pt x="219" y="1"/>
                  </a:cubicBezTo>
                  <a:close/>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1" name="Freeform 2853"/>
            <p:cNvSpPr>
              <a:spLocks/>
            </p:cNvSpPr>
            <p:nvPr/>
          </p:nvSpPr>
          <p:spPr bwMode="auto">
            <a:xfrm>
              <a:off x="4622" y="3335"/>
              <a:ext cx="105" cy="9"/>
            </a:xfrm>
            <a:custGeom>
              <a:avLst/>
              <a:gdLst/>
              <a:ahLst/>
              <a:cxnLst>
                <a:cxn ang="0">
                  <a:pos x="0" y="0"/>
                </a:cxn>
                <a:cxn ang="0">
                  <a:pos x="53" y="9"/>
                </a:cxn>
                <a:cxn ang="0">
                  <a:pos x="105" y="1"/>
                </a:cxn>
              </a:cxnLst>
              <a:rect l="0" t="0" r="r" b="b"/>
              <a:pathLst>
                <a:path w="105" h="9">
                  <a:moveTo>
                    <a:pt x="0" y="0"/>
                  </a:moveTo>
                  <a:cubicBezTo>
                    <a:pt x="0" y="5"/>
                    <a:pt x="24" y="9"/>
                    <a:pt x="53" y="9"/>
                  </a:cubicBezTo>
                  <a:cubicBezTo>
                    <a:pt x="81" y="9"/>
                    <a:pt x="105" y="6"/>
                    <a:pt x="105" y="1"/>
                  </a:cubicBezTo>
                </a:path>
              </a:pathLst>
            </a:custGeom>
            <a:noFill/>
            <a:ln w="1" cap="rnd">
              <a:solidFill>
                <a:srgbClr val="969696"/>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63" name="Freeform 2855"/>
          <p:cNvSpPr>
            <a:spLocks/>
          </p:cNvSpPr>
          <p:nvPr/>
        </p:nvSpPr>
        <p:spPr bwMode="auto">
          <a:xfrm>
            <a:off x="7351713" y="5281613"/>
            <a:ext cx="134937" cy="22225"/>
          </a:xfrm>
          <a:custGeom>
            <a:avLst/>
            <a:gdLst/>
            <a:ahLst/>
            <a:cxnLst>
              <a:cxn ang="0">
                <a:pos x="177" y="1"/>
              </a:cxn>
              <a:cxn ang="0">
                <a:pos x="0" y="29"/>
              </a:cxn>
              <a:cxn ang="0">
                <a:pos x="177" y="59"/>
              </a:cxn>
              <a:cxn ang="0">
                <a:pos x="354" y="32"/>
              </a:cxn>
              <a:cxn ang="0">
                <a:pos x="177" y="1"/>
              </a:cxn>
            </a:cxnLst>
            <a:rect l="0" t="0" r="r" b="b"/>
            <a:pathLst>
              <a:path w="354" h="60">
                <a:moveTo>
                  <a:pt x="177" y="1"/>
                </a:moveTo>
                <a:cubicBezTo>
                  <a:pt x="79" y="0"/>
                  <a:pt x="0" y="13"/>
                  <a:pt x="0" y="29"/>
                </a:cubicBezTo>
                <a:cubicBezTo>
                  <a:pt x="0" y="45"/>
                  <a:pt x="79" y="59"/>
                  <a:pt x="177" y="59"/>
                </a:cubicBezTo>
                <a:cubicBezTo>
                  <a:pt x="274" y="60"/>
                  <a:pt x="354" y="48"/>
                  <a:pt x="354" y="32"/>
                </a:cubicBezTo>
                <a:cubicBezTo>
                  <a:pt x="354" y="15"/>
                  <a:pt x="275" y="2"/>
                  <a:pt x="177" y="1"/>
                </a:cubicBezTo>
              </a:path>
            </a:pathLst>
          </a:cu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196" name="Group 2877"/>
          <p:cNvGrpSpPr>
            <a:grpSpLocks/>
          </p:cNvGrpSpPr>
          <p:nvPr/>
        </p:nvGrpSpPr>
        <p:grpSpPr bwMode="auto">
          <a:xfrm>
            <a:off x="1323975" y="4567238"/>
            <a:ext cx="736600" cy="814388"/>
            <a:chOff x="834" y="2877"/>
            <a:chExt cx="464" cy="513"/>
          </a:xfrm>
        </p:grpSpPr>
        <p:grpSp>
          <p:nvGrpSpPr>
            <p:cNvPr id="45202" name="Group 2862"/>
            <p:cNvGrpSpPr>
              <a:grpSpLocks/>
            </p:cNvGrpSpPr>
            <p:nvPr/>
          </p:nvGrpSpPr>
          <p:grpSpPr bwMode="auto">
            <a:xfrm>
              <a:off x="834" y="3105"/>
              <a:ext cx="209" cy="277"/>
              <a:chOff x="834" y="3105"/>
              <a:chExt cx="209" cy="277"/>
            </a:xfrm>
          </p:grpSpPr>
          <p:grpSp>
            <p:nvGrpSpPr>
              <p:cNvPr id="45205" name="Group 2860"/>
              <p:cNvGrpSpPr>
                <a:grpSpLocks/>
              </p:cNvGrpSpPr>
              <p:nvPr/>
            </p:nvGrpSpPr>
            <p:grpSpPr bwMode="auto">
              <a:xfrm>
                <a:off x="834" y="3105"/>
                <a:ext cx="209" cy="277"/>
                <a:chOff x="834" y="3105"/>
                <a:chExt cx="209" cy="277"/>
              </a:xfrm>
            </p:grpSpPr>
            <p:sp>
              <p:nvSpPr>
                <p:cNvPr id="45864" name="Freeform 2856"/>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5" name="Freeform 2857"/>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6" name="Freeform 285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67" name="Freeform 2859"/>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69" name="Oval 2861"/>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08" name="Group 2869"/>
            <p:cNvGrpSpPr>
              <a:grpSpLocks/>
            </p:cNvGrpSpPr>
            <p:nvPr/>
          </p:nvGrpSpPr>
          <p:grpSpPr bwMode="auto">
            <a:xfrm>
              <a:off x="1091" y="3113"/>
              <a:ext cx="207" cy="277"/>
              <a:chOff x="1091" y="3113"/>
              <a:chExt cx="207" cy="277"/>
            </a:xfrm>
          </p:grpSpPr>
          <p:grpSp>
            <p:nvGrpSpPr>
              <p:cNvPr id="45213" name="Group 2867"/>
              <p:cNvGrpSpPr>
                <a:grpSpLocks/>
              </p:cNvGrpSpPr>
              <p:nvPr/>
            </p:nvGrpSpPr>
            <p:grpSpPr bwMode="auto">
              <a:xfrm>
                <a:off x="1091" y="3113"/>
                <a:ext cx="207" cy="277"/>
                <a:chOff x="1091" y="3113"/>
                <a:chExt cx="207" cy="277"/>
              </a:xfrm>
            </p:grpSpPr>
            <p:sp>
              <p:nvSpPr>
                <p:cNvPr id="45871" name="Freeform 2863"/>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2" name="Freeform 2864"/>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3" name="Freeform 2865"/>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4" name="Freeform 2866"/>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76" name="Oval 2868"/>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15" name="Group 2876"/>
            <p:cNvGrpSpPr>
              <a:grpSpLocks/>
            </p:cNvGrpSpPr>
            <p:nvPr/>
          </p:nvGrpSpPr>
          <p:grpSpPr bwMode="auto">
            <a:xfrm>
              <a:off x="962" y="2877"/>
              <a:ext cx="209" cy="277"/>
              <a:chOff x="962" y="2877"/>
              <a:chExt cx="209" cy="277"/>
            </a:xfrm>
          </p:grpSpPr>
          <p:grpSp>
            <p:nvGrpSpPr>
              <p:cNvPr id="8163" name="Group 2874"/>
              <p:cNvGrpSpPr>
                <a:grpSpLocks/>
              </p:cNvGrpSpPr>
              <p:nvPr/>
            </p:nvGrpSpPr>
            <p:grpSpPr bwMode="auto">
              <a:xfrm>
                <a:off x="962" y="2877"/>
                <a:ext cx="209" cy="277"/>
                <a:chOff x="962" y="2877"/>
                <a:chExt cx="209" cy="277"/>
              </a:xfrm>
            </p:grpSpPr>
            <p:sp>
              <p:nvSpPr>
                <p:cNvPr id="45878" name="Freeform 2870"/>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79" name="Freeform 2871"/>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0" name="Freeform 2872"/>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1" name="Freeform 2873"/>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83" name="Oval 2875"/>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8169" name="Group 2920"/>
          <p:cNvGrpSpPr>
            <a:grpSpLocks/>
          </p:cNvGrpSpPr>
          <p:nvPr/>
        </p:nvGrpSpPr>
        <p:grpSpPr bwMode="auto">
          <a:xfrm>
            <a:off x="1119188" y="4256088"/>
            <a:ext cx="1174750" cy="1187450"/>
            <a:chOff x="705" y="2681"/>
            <a:chExt cx="740" cy="748"/>
          </a:xfrm>
        </p:grpSpPr>
        <p:grpSp>
          <p:nvGrpSpPr>
            <p:cNvPr id="8171" name="Group 2884"/>
            <p:cNvGrpSpPr>
              <a:grpSpLocks/>
            </p:cNvGrpSpPr>
            <p:nvPr/>
          </p:nvGrpSpPr>
          <p:grpSpPr bwMode="auto">
            <a:xfrm>
              <a:off x="1236" y="3152"/>
              <a:ext cx="209" cy="277"/>
              <a:chOff x="1236" y="3152"/>
              <a:chExt cx="209" cy="277"/>
            </a:xfrm>
          </p:grpSpPr>
          <p:grpSp>
            <p:nvGrpSpPr>
              <p:cNvPr id="8176" name="Group 2882"/>
              <p:cNvGrpSpPr>
                <a:grpSpLocks/>
              </p:cNvGrpSpPr>
              <p:nvPr/>
            </p:nvGrpSpPr>
            <p:grpSpPr bwMode="auto">
              <a:xfrm>
                <a:off x="1236" y="3152"/>
                <a:ext cx="209" cy="277"/>
                <a:chOff x="1236" y="3152"/>
                <a:chExt cx="209" cy="277"/>
              </a:xfrm>
            </p:grpSpPr>
            <p:sp>
              <p:nvSpPr>
                <p:cNvPr id="45886" name="Freeform 28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7" name="Freeform 28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8" name="Freeform 28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89" name="Freeform 28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91" name="Oval 28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82" name="Group 2891"/>
            <p:cNvGrpSpPr>
              <a:grpSpLocks/>
            </p:cNvGrpSpPr>
            <p:nvPr/>
          </p:nvGrpSpPr>
          <p:grpSpPr bwMode="auto">
            <a:xfrm>
              <a:off x="975" y="3152"/>
              <a:ext cx="209" cy="277"/>
              <a:chOff x="975" y="3152"/>
              <a:chExt cx="209" cy="277"/>
            </a:xfrm>
          </p:grpSpPr>
          <p:grpSp>
            <p:nvGrpSpPr>
              <p:cNvPr id="8184" name="Group 2889"/>
              <p:cNvGrpSpPr>
                <a:grpSpLocks/>
              </p:cNvGrpSpPr>
              <p:nvPr/>
            </p:nvGrpSpPr>
            <p:grpSpPr bwMode="auto">
              <a:xfrm>
                <a:off x="975" y="3152"/>
                <a:ext cx="209" cy="277"/>
                <a:chOff x="975" y="3152"/>
                <a:chExt cx="209" cy="277"/>
              </a:xfrm>
            </p:grpSpPr>
            <p:sp>
              <p:nvSpPr>
                <p:cNvPr id="45893" name="Freeform 28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4" name="Freeform 28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5" name="Freeform 28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896" name="Freeform 28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898" name="Oval 28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8189" name="Group 2898"/>
            <p:cNvGrpSpPr>
              <a:grpSpLocks/>
            </p:cNvGrpSpPr>
            <p:nvPr/>
          </p:nvGrpSpPr>
          <p:grpSpPr bwMode="auto">
            <a:xfrm>
              <a:off x="705" y="3149"/>
              <a:ext cx="209" cy="277"/>
              <a:chOff x="705" y="3149"/>
              <a:chExt cx="209" cy="277"/>
            </a:xfrm>
          </p:grpSpPr>
          <p:grpSp>
            <p:nvGrpSpPr>
              <p:cNvPr id="45221" name="Group 2896"/>
              <p:cNvGrpSpPr>
                <a:grpSpLocks/>
              </p:cNvGrpSpPr>
              <p:nvPr/>
            </p:nvGrpSpPr>
            <p:grpSpPr bwMode="auto">
              <a:xfrm>
                <a:off x="705" y="3149"/>
                <a:ext cx="209" cy="277"/>
                <a:chOff x="705" y="3149"/>
                <a:chExt cx="209" cy="277"/>
              </a:xfrm>
            </p:grpSpPr>
            <p:sp>
              <p:nvSpPr>
                <p:cNvPr id="45900" name="Freeform 28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1" name="Freeform 28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2" name="Freeform 28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3" name="Freeform 28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05" name="Oval 28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24" name="Group 2905"/>
            <p:cNvGrpSpPr>
              <a:grpSpLocks/>
            </p:cNvGrpSpPr>
            <p:nvPr/>
          </p:nvGrpSpPr>
          <p:grpSpPr bwMode="auto">
            <a:xfrm>
              <a:off x="1124" y="2927"/>
              <a:ext cx="209" cy="277"/>
              <a:chOff x="1124" y="2927"/>
              <a:chExt cx="209" cy="277"/>
            </a:xfrm>
          </p:grpSpPr>
          <p:grpSp>
            <p:nvGrpSpPr>
              <p:cNvPr id="45227" name="Group 2903"/>
              <p:cNvGrpSpPr>
                <a:grpSpLocks/>
              </p:cNvGrpSpPr>
              <p:nvPr/>
            </p:nvGrpSpPr>
            <p:grpSpPr bwMode="auto">
              <a:xfrm>
                <a:off x="1124" y="2927"/>
                <a:ext cx="209" cy="277"/>
                <a:chOff x="1124" y="2927"/>
                <a:chExt cx="209" cy="277"/>
              </a:xfrm>
            </p:grpSpPr>
            <p:sp>
              <p:nvSpPr>
                <p:cNvPr id="45907" name="Freeform 28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8" name="Freeform 29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09" name="Freeform 29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0" name="Freeform 29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12" name="Oval 29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32" name="Group 2912"/>
            <p:cNvGrpSpPr>
              <a:grpSpLocks/>
            </p:cNvGrpSpPr>
            <p:nvPr/>
          </p:nvGrpSpPr>
          <p:grpSpPr bwMode="auto">
            <a:xfrm>
              <a:off x="851" y="2916"/>
              <a:ext cx="208" cy="277"/>
              <a:chOff x="851" y="2916"/>
              <a:chExt cx="208" cy="277"/>
            </a:xfrm>
          </p:grpSpPr>
          <p:grpSp>
            <p:nvGrpSpPr>
              <p:cNvPr id="45234" name="Group 2910"/>
              <p:cNvGrpSpPr>
                <a:grpSpLocks/>
              </p:cNvGrpSpPr>
              <p:nvPr/>
            </p:nvGrpSpPr>
            <p:grpSpPr bwMode="auto">
              <a:xfrm>
                <a:off x="851" y="2916"/>
                <a:ext cx="208" cy="277"/>
                <a:chOff x="851" y="2916"/>
                <a:chExt cx="208" cy="277"/>
              </a:xfrm>
            </p:grpSpPr>
            <p:sp>
              <p:nvSpPr>
                <p:cNvPr id="45914" name="Freeform 29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5" name="Freeform 29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6" name="Freeform 29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17" name="Freeform 29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19" name="Oval 29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35" name="Group 2919"/>
            <p:cNvGrpSpPr>
              <a:grpSpLocks/>
            </p:cNvGrpSpPr>
            <p:nvPr/>
          </p:nvGrpSpPr>
          <p:grpSpPr bwMode="auto">
            <a:xfrm>
              <a:off x="990" y="2681"/>
              <a:ext cx="209" cy="277"/>
              <a:chOff x="990" y="2681"/>
              <a:chExt cx="209" cy="277"/>
            </a:xfrm>
          </p:grpSpPr>
          <p:grpSp>
            <p:nvGrpSpPr>
              <p:cNvPr id="45241" name="Group 2917"/>
              <p:cNvGrpSpPr>
                <a:grpSpLocks/>
              </p:cNvGrpSpPr>
              <p:nvPr/>
            </p:nvGrpSpPr>
            <p:grpSpPr bwMode="auto">
              <a:xfrm>
                <a:off x="990" y="2681"/>
                <a:ext cx="209" cy="277"/>
                <a:chOff x="990" y="2681"/>
                <a:chExt cx="209" cy="277"/>
              </a:xfrm>
            </p:grpSpPr>
            <p:sp>
              <p:nvSpPr>
                <p:cNvPr id="45921" name="Freeform 29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2" name="Freeform 29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3" name="Freeform 29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24" name="Freeform 29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26" name="Oval 29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45244" name="Group 2927"/>
          <p:cNvGrpSpPr>
            <a:grpSpLocks/>
          </p:cNvGrpSpPr>
          <p:nvPr/>
        </p:nvGrpSpPr>
        <p:grpSpPr bwMode="auto">
          <a:xfrm>
            <a:off x="1323975" y="4929188"/>
            <a:ext cx="331787" cy="439738"/>
            <a:chOff x="834" y="3105"/>
            <a:chExt cx="209" cy="277"/>
          </a:xfrm>
        </p:grpSpPr>
        <p:grpSp>
          <p:nvGrpSpPr>
            <p:cNvPr id="45247" name="Group 2925"/>
            <p:cNvGrpSpPr>
              <a:grpSpLocks/>
            </p:cNvGrpSpPr>
            <p:nvPr/>
          </p:nvGrpSpPr>
          <p:grpSpPr bwMode="auto">
            <a:xfrm>
              <a:off x="834" y="3105"/>
              <a:ext cx="209" cy="277"/>
              <a:chOff x="834" y="3105"/>
              <a:chExt cx="209" cy="277"/>
            </a:xfrm>
          </p:grpSpPr>
          <p:sp>
            <p:nvSpPr>
              <p:cNvPr id="45929" name="Freeform 2921"/>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0" name="Freeform 2922"/>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1" name="Freeform 2923"/>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2" name="Freeform 2924"/>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34" name="Oval 2926"/>
            <p:cNvSpPr>
              <a:spLocks noChangeArrowheads="1"/>
            </p:cNvSpPr>
            <p:nvPr/>
          </p:nvSpPr>
          <p:spPr bwMode="auto">
            <a:xfrm>
              <a:off x="887" y="3111"/>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52" name="Group 2934"/>
          <p:cNvGrpSpPr>
            <a:grpSpLocks/>
          </p:cNvGrpSpPr>
          <p:nvPr/>
        </p:nvGrpSpPr>
        <p:grpSpPr bwMode="auto">
          <a:xfrm>
            <a:off x="1731963" y="4941888"/>
            <a:ext cx="328612" cy="439738"/>
            <a:chOff x="1091" y="3113"/>
            <a:chExt cx="207" cy="277"/>
          </a:xfrm>
        </p:grpSpPr>
        <p:grpSp>
          <p:nvGrpSpPr>
            <p:cNvPr id="45254" name="Group 2932"/>
            <p:cNvGrpSpPr>
              <a:grpSpLocks/>
            </p:cNvGrpSpPr>
            <p:nvPr/>
          </p:nvGrpSpPr>
          <p:grpSpPr bwMode="auto">
            <a:xfrm>
              <a:off x="1091" y="3113"/>
              <a:ext cx="207" cy="277"/>
              <a:chOff x="1091" y="3113"/>
              <a:chExt cx="207" cy="277"/>
            </a:xfrm>
          </p:grpSpPr>
          <p:sp>
            <p:nvSpPr>
              <p:cNvPr id="45936" name="Freeform 2928"/>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7" name="Freeform 2929"/>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8" name="Freeform 293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39" name="Freeform 2931"/>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41" name="Oval 2933"/>
            <p:cNvSpPr>
              <a:spLocks noChangeArrowheads="1"/>
            </p:cNvSpPr>
            <p:nvPr/>
          </p:nvSpPr>
          <p:spPr bwMode="auto">
            <a:xfrm>
              <a:off x="1143" y="3119"/>
              <a:ext cx="101"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60" name="Group 2941"/>
          <p:cNvGrpSpPr>
            <a:grpSpLocks/>
          </p:cNvGrpSpPr>
          <p:nvPr/>
        </p:nvGrpSpPr>
        <p:grpSpPr bwMode="auto">
          <a:xfrm>
            <a:off x="1527175" y="4567238"/>
            <a:ext cx="331787" cy="439738"/>
            <a:chOff x="962" y="2877"/>
            <a:chExt cx="209" cy="277"/>
          </a:xfrm>
        </p:grpSpPr>
        <p:grpSp>
          <p:nvGrpSpPr>
            <p:cNvPr id="45263" name="Group 2939"/>
            <p:cNvGrpSpPr>
              <a:grpSpLocks/>
            </p:cNvGrpSpPr>
            <p:nvPr/>
          </p:nvGrpSpPr>
          <p:grpSpPr bwMode="auto">
            <a:xfrm>
              <a:off x="962" y="2877"/>
              <a:ext cx="209" cy="277"/>
              <a:chOff x="962" y="2877"/>
              <a:chExt cx="209" cy="277"/>
            </a:xfrm>
          </p:grpSpPr>
          <p:sp>
            <p:nvSpPr>
              <p:cNvPr id="45943" name="Freeform 2935"/>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4" name="Freeform 2936"/>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5" name="Freeform 2937"/>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46" name="Freeform 2938"/>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48" name="Oval 2940"/>
            <p:cNvSpPr>
              <a:spLocks noChangeArrowheads="1"/>
            </p:cNvSpPr>
            <p:nvPr/>
          </p:nvSpPr>
          <p:spPr bwMode="auto">
            <a:xfrm>
              <a:off x="1014" y="288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66" name="Group 2946"/>
          <p:cNvGrpSpPr>
            <a:grpSpLocks/>
          </p:cNvGrpSpPr>
          <p:nvPr/>
        </p:nvGrpSpPr>
        <p:grpSpPr bwMode="auto">
          <a:xfrm>
            <a:off x="1323975" y="4929188"/>
            <a:ext cx="331787" cy="439738"/>
            <a:chOff x="834" y="3105"/>
            <a:chExt cx="209" cy="277"/>
          </a:xfrm>
        </p:grpSpPr>
        <p:sp>
          <p:nvSpPr>
            <p:cNvPr id="45950" name="Freeform 2942"/>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1" name="Freeform 2943"/>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2" name="Freeform 2944"/>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3" name="Freeform 2945"/>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55" name="Oval 2947"/>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1" name="Group 2952"/>
          <p:cNvGrpSpPr>
            <a:grpSpLocks/>
          </p:cNvGrpSpPr>
          <p:nvPr/>
        </p:nvGrpSpPr>
        <p:grpSpPr bwMode="auto">
          <a:xfrm>
            <a:off x="1323975" y="4929188"/>
            <a:ext cx="331787" cy="439738"/>
            <a:chOff x="834" y="3105"/>
            <a:chExt cx="209" cy="277"/>
          </a:xfrm>
        </p:grpSpPr>
        <p:sp>
          <p:nvSpPr>
            <p:cNvPr id="45956" name="Freeform 2948"/>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7" name="Freeform 2949"/>
            <p:cNvSpPr>
              <a:spLocks/>
            </p:cNvSpPr>
            <p:nvPr/>
          </p:nvSpPr>
          <p:spPr bwMode="auto">
            <a:xfrm>
              <a:off x="836" y="3105"/>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8"/>
                    <a:pt x="858" y="362"/>
                  </a:cubicBezTo>
                  <a:cubicBezTo>
                    <a:pt x="1332" y="366"/>
                    <a:pt x="1716" y="289"/>
                    <a:pt x="1717" y="190"/>
                  </a:cubicBezTo>
                  <a:cubicBezTo>
                    <a:pt x="1718" y="91"/>
                    <a:pt x="1334" y="7"/>
                    <a:pt x="860" y="4"/>
                  </a:cubicBezTo>
                  <a:cubicBezTo>
                    <a:pt x="386" y="0"/>
                    <a:pt x="1" y="77"/>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8" name="Freeform 2950"/>
            <p:cNvSpPr>
              <a:spLocks/>
            </p:cNvSpPr>
            <p:nvPr/>
          </p:nvSpPr>
          <p:spPr bwMode="auto">
            <a:xfrm>
              <a:off x="834" y="3105"/>
              <a:ext cx="209" cy="277"/>
            </a:xfrm>
            <a:custGeom>
              <a:avLst/>
              <a:gdLst/>
              <a:ahLst/>
              <a:cxnLst>
                <a:cxn ang="0">
                  <a:pos x="876" y="4"/>
                </a:cxn>
                <a:cxn ang="0">
                  <a:pos x="17" y="176"/>
                </a:cxn>
                <a:cxn ang="0">
                  <a:pos x="1" y="2117"/>
                </a:cxn>
                <a:cxn ang="0">
                  <a:pos x="858" y="2303"/>
                </a:cxn>
                <a:cxn ang="0">
                  <a:pos x="1718" y="2131"/>
                </a:cxn>
                <a:cxn ang="0">
                  <a:pos x="1733" y="190"/>
                </a:cxn>
                <a:cxn ang="0">
                  <a:pos x="876" y="4"/>
                </a:cxn>
              </a:cxnLst>
              <a:rect l="0" t="0" r="r" b="b"/>
              <a:pathLst>
                <a:path w="1734" h="2307">
                  <a:moveTo>
                    <a:pt x="876" y="4"/>
                  </a:moveTo>
                  <a:cubicBezTo>
                    <a:pt x="402" y="0"/>
                    <a:pt x="17" y="77"/>
                    <a:pt x="17" y="176"/>
                  </a:cubicBezTo>
                  <a:lnTo>
                    <a:pt x="1" y="2117"/>
                  </a:lnTo>
                  <a:cubicBezTo>
                    <a:pt x="0" y="2216"/>
                    <a:pt x="384" y="2300"/>
                    <a:pt x="858" y="2303"/>
                  </a:cubicBezTo>
                  <a:cubicBezTo>
                    <a:pt x="1332" y="2307"/>
                    <a:pt x="1717" y="2230"/>
                    <a:pt x="1718"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59" name="Freeform 2951"/>
            <p:cNvSpPr>
              <a:spLocks/>
            </p:cNvSpPr>
            <p:nvPr/>
          </p:nvSpPr>
          <p:spPr bwMode="auto">
            <a:xfrm>
              <a:off x="836" y="3126"/>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61" name="Oval 2953"/>
          <p:cNvSpPr>
            <a:spLocks noChangeArrowheads="1"/>
          </p:cNvSpPr>
          <p:nvPr/>
        </p:nvSpPr>
        <p:spPr bwMode="auto">
          <a:xfrm>
            <a:off x="1408113" y="49387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3" name="Group 2958"/>
          <p:cNvGrpSpPr>
            <a:grpSpLocks/>
          </p:cNvGrpSpPr>
          <p:nvPr/>
        </p:nvGrpSpPr>
        <p:grpSpPr bwMode="auto">
          <a:xfrm>
            <a:off x="1731963" y="4941888"/>
            <a:ext cx="328612" cy="439738"/>
            <a:chOff x="1091" y="3113"/>
            <a:chExt cx="207" cy="277"/>
          </a:xfrm>
        </p:grpSpPr>
        <p:sp>
          <p:nvSpPr>
            <p:cNvPr id="45962" name="Freeform 2954"/>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3" name="Freeform 2955"/>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4" name="Freeform 2956"/>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5" name="Freeform 2957"/>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67" name="Oval 2959"/>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74" name="Group 2964"/>
          <p:cNvGrpSpPr>
            <a:grpSpLocks/>
          </p:cNvGrpSpPr>
          <p:nvPr/>
        </p:nvGrpSpPr>
        <p:grpSpPr bwMode="auto">
          <a:xfrm>
            <a:off x="1731963" y="4941888"/>
            <a:ext cx="328612" cy="439738"/>
            <a:chOff x="1091" y="3113"/>
            <a:chExt cx="207" cy="277"/>
          </a:xfrm>
        </p:grpSpPr>
        <p:sp>
          <p:nvSpPr>
            <p:cNvPr id="45968" name="Freeform 2960"/>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69" name="Freeform 2961"/>
            <p:cNvSpPr>
              <a:spLocks/>
            </p:cNvSpPr>
            <p:nvPr/>
          </p:nvSpPr>
          <p:spPr bwMode="auto">
            <a:xfrm>
              <a:off x="1092" y="3113"/>
              <a:ext cx="206"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9"/>
                    <a:pt x="858" y="362"/>
                  </a:cubicBezTo>
                  <a:cubicBezTo>
                    <a:pt x="1332" y="366"/>
                    <a:pt x="1717" y="289"/>
                    <a:pt x="1718" y="190"/>
                  </a:cubicBezTo>
                  <a:cubicBezTo>
                    <a:pt x="1718" y="91"/>
                    <a:pt x="1335" y="8"/>
                    <a:pt x="861" y="4"/>
                  </a:cubicBezTo>
                  <a:cubicBezTo>
                    <a:pt x="387" y="0"/>
                    <a:pt x="2" y="78"/>
                    <a:pt x="1"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0" name="Freeform 2962"/>
            <p:cNvSpPr>
              <a:spLocks/>
            </p:cNvSpPr>
            <p:nvPr/>
          </p:nvSpPr>
          <p:spPr bwMode="auto">
            <a:xfrm>
              <a:off x="1091" y="3113"/>
              <a:ext cx="207" cy="277"/>
            </a:xfrm>
            <a:custGeom>
              <a:avLst/>
              <a:gdLst/>
              <a:ahLst/>
              <a:cxnLst>
                <a:cxn ang="0">
                  <a:pos x="876" y="4"/>
                </a:cxn>
                <a:cxn ang="0">
                  <a:pos x="16" y="176"/>
                </a:cxn>
                <a:cxn ang="0">
                  <a:pos x="0" y="2118"/>
                </a:cxn>
                <a:cxn ang="0">
                  <a:pos x="857" y="2304"/>
                </a:cxn>
                <a:cxn ang="0">
                  <a:pos x="1717" y="2132"/>
                </a:cxn>
                <a:cxn ang="0">
                  <a:pos x="1733" y="190"/>
                </a:cxn>
                <a:cxn ang="0">
                  <a:pos x="876" y="4"/>
                </a:cxn>
              </a:cxnLst>
              <a:rect l="0" t="0" r="r" b="b"/>
              <a:pathLst>
                <a:path w="1733" h="2308">
                  <a:moveTo>
                    <a:pt x="876" y="4"/>
                  </a:moveTo>
                  <a:cubicBezTo>
                    <a:pt x="402" y="0"/>
                    <a:pt x="17" y="78"/>
                    <a:pt x="16" y="176"/>
                  </a:cubicBezTo>
                  <a:lnTo>
                    <a:pt x="0" y="2118"/>
                  </a:lnTo>
                  <a:cubicBezTo>
                    <a:pt x="0" y="2217"/>
                    <a:pt x="383" y="2300"/>
                    <a:pt x="857" y="2304"/>
                  </a:cubicBezTo>
                  <a:cubicBezTo>
                    <a:pt x="1331" y="2308"/>
                    <a:pt x="1716" y="2231"/>
                    <a:pt x="1717" y="2132"/>
                  </a:cubicBezTo>
                  <a:lnTo>
                    <a:pt x="1733" y="190"/>
                  </a:lnTo>
                  <a:cubicBezTo>
                    <a:pt x="1733"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1" name="Freeform 2963"/>
            <p:cNvSpPr>
              <a:spLocks/>
            </p:cNvSpPr>
            <p:nvPr/>
          </p:nvSpPr>
          <p:spPr bwMode="auto">
            <a:xfrm>
              <a:off x="1092" y="3134"/>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73" name="Oval 2965"/>
          <p:cNvSpPr>
            <a:spLocks noChangeArrowheads="1"/>
          </p:cNvSpPr>
          <p:nvPr/>
        </p:nvSpPr>
        <p:spPr bwMode="auto">
          <a:xfrm>
            <a:off x="1814513" y="4951413"/>
            <a:ext cx="160337"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0" name="Group 2970"/>
          <p:cNvGrpSpPr>
            <a:grpSpLocks/>
          </p:cNvGrpSpPr>
          <p:nvPr/>
        </p:nvGrpSpPr>
        <p:grpSpPr bwMode="auto">
          <a:xfrm>
            <a:off x="1527175" y="4567238"/>
            <a:ext cx="331787" cy="439738"/>
            <a:chOff x="962" y="2877"/>
            <a:chExt cx="209" cy="277"/>
          </a:xfrm>
        </p:grpSpPr>
        <p:sp>
          <p:nvSpPr>
            <p:cNvPr id="45974" name="Freeform 2966"/>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5" name="Freeform 2967"/>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6" name="Freeform 2968"/>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77" name="Freeform 2969"/>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79" name="Oval 2971"/>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3" name="Group 2976"/>
          <p:cNvGrpSpPr>
            <a:grpSpLocks/>
          </p:cNvGrpSpPr>
          <p:nvPr/>
        </p:nvGrpSpPr>
        <p:grpSpPr bwMode="auto">
          <a:xfrm>
            <a:off x="1527175" y="4567238"/>
            <a:ext cx="331787" cy="439738"/>
            <a:chOff x="962" y="2877"/>
            <a:chExt cx="209" cy="277"/>
          </a:xfrm>
        </p:grpSpPr>
        <p:sp>
          <p:nvSpPr>
            <p:cNvPr id="45980" name="Freeform 2972"/>
            <p:cNvSpPr>
              <a:spLocks/>
            </p:cNvSpPr>
            <p:nvPr/>
          </p:nvSpPr>
          <p:spPr bwMode="auto">
            <a:xfrm>
              <a:off x="963" y="2877"/>
              <a:ext cx="208"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solidFill>
              <a:srgbClr val="333333"/>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1" name="Freeform 2973"/>
            <p:cNvSpPr>
              <a:spLocks/>
            </p:cNvSpPr>
            <p:nvPr/>
          </p:nvSpPr>
          <p:spPr bwMode="auto">
            <a:xfrm>
              <a:off x="964" y="287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8"/>
                    <a:pt x="857" y="362"/>
                  </a:cubicBezTo>
                  <a:cubicBezTo>
                    <a:pt x="1331" y="366"/>
                    <a:pt x="1716" y="289"/>
                    <a:pt x="1717" y="190"/>
                  </a:cubicBezTo>
                  <a:cubicBezTo>
                    <a:pt x="1718" y="91"/>
                    <a:pt x="1334" y="7"/>
                    <a:pt x="860" y="4"/>
                  </a:cubicBezTo>
                  <a:cubicBezTo>
                    <a:pt x="386" y="0"/>
                    <a:pt x="1" y="77"/>
                    <a:pt x="0" y="176"/>
                  </a:cubicBezTo>
                </a:path>
              </a:pathLst>
            </a:custGeom>
            <a:solidFill>
              <a:srgbClr val="5B5B5B"/>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2" name="Freeform 2974"/>
            <p:cNvSpPr>
              <a:spLocks/>
            </p:cNvSpPr>
            <p:nvPr/>
          </p:nvSpPr>
          <p:spPr bwMode="auto">
            <a:xfrm>
              <a:off x="962" y="2877"/>
              <a:ext cx="209" cy="277"/>
            </a:xfrm>
            <a:custGeom>
              <a:avLst/>
              <a:gdLst/>
              <a:ahLst/>
              <a:cxnLst>
                <a:cxn ang="0">
                  <a:pos x="876" y="4"/>
                </a:cxn>
                <a:cxn ang="0">
                  <a:pos x="16" y="176"/>
                </a:cxn>
                <a:cxn ang="0">
                  <a:pos x="1" y="2117"/>
                </a:cxn>
                <a:cxn ang="0">
                  <a:pos x="858" y="2303"/>
                </a:cxn>
                <a:cxn ang="0">
                  <a:pos x="1717" y="2131"/>
                </a:cxn>
                <a:cxn ang="0">
                  <a:pos x="1733" y="190"/>
                </a:cxn>
                <a:cxn ang="0">
                  <a:pos x="876" y="4"/>
                </a:cxn>
              </a:cxnLst>
              <a:rect l="0" t="0" r="r" b="b"/>
              <a:pathLst>
                <a:path w="1734" h="2307">
                  <a:moveTo>
                    <a:pt x="876" y="4"/>
                  </a:moveTo>
                  <a:cubicBezTo>
                    <a:pt x="402" y="0"/>
                    <a:pt x="17" y="77"/>
                    <a:pt x="16" y="176"/>
                  </a:cubicBezTo>
                  <a:lnTo>
                    <a:pt x="1" y="2117"/>
                  </a:lnTo>
                  <a:cubicBezTo>
                    <a:pt x="0" y="2216"/>
                    <a:pt x="383" y="2300"/>
                    <a:pt x="858" y="2303"/>
                  </a:cubicBezTo>
                  <a:cubicBezTo>
                    <a:pt x="1332" y="2307"/>
                    <a:pt x="1716" y="2230"/>
                    <a:pt x="1717" y="2131"/>
                  </a:cubicBezTo>
                  <a:lnTo>
                    <a:pt x="1733" y="190"/>
                  </a:lnTo>
                  <a:cubicBezTo>
                    <a:pt x="1734"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3" name="Freeform 2975"/>
            <p:cNvSpPr>
              <a:spLocks/>
            </p:cNvSpPr>
            <p:nvPr/>
          </p:nvSpPr>
          <p:spPr bwMode="auto">
            <a:xfrm>
              <a:off x="964" y="2898"/>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85" name="Oval 2977"/>
          <p:cNvSpPr>
            <a:spLocks noChangeArrowheads="1"/>
          </p:cNvSpPr>
          <p:nvPr/>
        </p:nvSpPr>
        <p:spPr bwMode="auto">
          <a:xfrm>
            <a:off x="1609725" y="45767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286" name="Group 2984"/>
          <p:cNvGrpSpPr>
            <a:grpSpLocks/>
          </p:cNvGrpSpPr>
          <p:nvPr/>
        </p:nvGrpSpPr>
        <p:grpSpPr bwMode="auto">
          <a:xfrm>
            <a:off x="1962150" y="5003801"/>
            <a:ext cx="331787" cy="439738"/>
            <a:chOff x="1236" y="3152"/>
            <a:chExt cx="209" cy="277"/>
          </a:xfrm>
        </p:grpSpPr>
        <p:grpSp>
          <p:nvGrpSpPr>
            <p:cNvPr id="45291" name="Group 2982"/>
            <p:cNvGrpSpPr>
              <a:grpSpLocks/>
            </p:cNvGrpSpPr>
            <p:nvPr/>
          </p:nvGrpSpPr>
          <p:grpSpPr bwMode="auto">
            <a:xfrm>
              <a:off x="1236" y="3152"/>
              <a:ext cx="209" cy="277"/>
              <a:chOff x="1236" y="3152"/>
              <a:chExt cx="209" cy="277"/>
            </a:xfrm>
          </p:grpSpPr>
          <p:sp>
            <p:nvSpPr>
              <p:cNvPr id="45986" name="Freeform 2978"/>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7" name="Freeform 2979"/>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8" name="Freeform 2980"/>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89" name="Freeform 2981"/>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91" name="Oval 2983"/>
            <p:cNvSpPr>
              <a:spLocks noChangeArrowheads="1"/>
            </p:cNvSpPr>
            <p:nvPr/>
          </p:nvSpPr>
          <p:spPr bwMode="auto">
            <a:xfrm>
              <a:off x="1289"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293" name="Group 2991"/>
          <p:cNvGrpSpPr>
            <a:grpSpLocks/>
          </p:cNvGrpSpPr>
          <p:nvPr/>
        </p:nvGrpSpPr>
        <p:grpSpPr bwMode="auto">
          <a:xfrm>
            <a:off x="1547813" y="5003801"/>
            <a:ext cx="331787" cy="439738"/>
            <a:chOff x="975" y="3152"/>
            <a:chExt cx="209" cy="277"/>
          </a:xfrm>
        </p:grpSpPr>
        <p:grpSp>
          <p:nvGrpSpPr>
            <p:cNvPr id="45299" name="Group 2989"/>
            <p:cNvGrpSpPr>
              <a:grpSpLocks/>
            </p:cNvGrpSpPr>
            <p:nvPr/>
          </p:nvGrpSpPr>
          <p:grpSpPr bwMode="auto">
            <a:xfrm>
              <a:off x="975" y="3152"/>
              <a:ext cx="209" cy="277"/>
              <a:chOff x="975" y="3152"/>
              <a:chExt cx="209" cy="277"/>
            </a:xfrm>
          </p:grpSpPr>
          <p:sp>
            <p:nvSpPr>
              <p:cNvPr id="45993" name="Freeform 2985"/>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4" name="Freeform 2986"/>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5" name="Freeform 2987"/>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5996" name="Freeform 2988"/>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5998" name="Oval 2990"/>
            <p:cNvSpPr>
              <a:spLocks noChangeArrowheads="1"/>
            </p:cNvSpPr>
            <p:nvPr/>
          </p:nvSpPr>
          <p:spPr bwMode="auto">
            <a:xfrm>
              <a:off x="1028" y="3158"/>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02" name="Group 2998"/>
          <p:cNvGrpSpPr>
            <a:grpSpLocks/>
          </p:cNvGrpSpPr>
          <p:nvPr/>
        </p:nvGrpSpPr>
        <p:grpSpPr bwMode="auto">
          <a:xfrm>
            <a:off x="1119188" y="4999038"/>
            <a:ext cx="331787" cy="439738"/>
            <a:chOff x="705" y="3149"/>
            <a:chExt cx="209" cy="277"/>
          </a:xfrm>
        </p:grpSpPr>
        <p:grpSp>
          <p:nvGrpSpPr>
            <p:cNvPr id="45305" name="Group 2996"/>
            <p:cNvGrpSpPr>
              <a:grpSpLocks/>
            </p:cNvGrpSpPr>
            <p:nvPr/>
          </p:nvGrpSpPr>
          <p:grpSpPr bwMode="auto">
            <a:xfrm>
              <a:off x="705" y="3149"/>
              <a:ext cx="209" cy="277"/>
              <a:chOff x="705" y="3149"/>
              <a:chExt cx="209" cy="277"/>
            </a:xfrm>
          </p:grpSpPr>
          <p:sp>
            <p:nvSpPr>
              <p:cNvPr id="46000" name="Freeform 299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1" name="Freeform 2993"/>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2" name="Freeform 299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3" name="Freeform 2995"/>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05" name="Oval 2997"/>
            <p:cNvSpPr>
              <a:spLocks noChangeArrowheads="1"/>
            </p:cNvSpPr>
            <p:nvPr/>
          </p:nvSpPr>
          <p:spPr bwMode="auto">
            <a:xfrm>
              <a:off x="758" y="3155"/>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10" name="Group 3005"/>
          <p:cNvGrpSpPr>
            <a:grpSpLocks/>
          </p:cNvGrpSpPr>
          <p:nvPr/>
        </p:nvGrpSpPr>
        <p:grpSpPr bwMode="auto">
          <a:xfrm>
            <a:off x="1784350" y="4646613"/>
            <a:ext cx="331787" cy="439738"/>
            <a:chOff x="1124" y="2927"/>
            <a:chExt cx="209" cy="277"/>
          </a:xfrm>
        </p:grpSpPr>
        <p:grpSp>
          <p:nvGrpSpPr>
            <p:cNvPr id="45312" name="Group 3003"/>
            <p:cNvGrpSpPr>
              <a:grpSpLocks/>
            </p:cNvGrpSpPr>
            <p:nvPr/>
          </p:nvGrpSpPr>
          <p:grpSpPr bwMode="auto">
            <a:xfrm>
              <a:off x="1124" y="2927"/>
              <a:ext cx="209" cy="277"/>
              <a:chOff x="1124" y="2927"/>
              <a:chExt cx="209" cy="277"/>
            </a:xfrm>
          </p:grpSpPr>
          <p:sp>
            <p:nvSpPr>
              <p:cNvPr id="46007" name="Freeform 2999"/>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8" name="Freeform 3000"/>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09" name="Freeform 3001"/>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0" name="Freeform 3002"/>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12" name="Oval 3004"/>
            <p:cNvSpPr>
              <a:spLocks noChangeArrowheads="1"/>
            </p:cNvSpPr>
            <p:nvPr/>
          </p:nvSpPr>
          <p:spPr bwMode="auto">
            <a:xfrm>
              <a:off x="1176" y="2933"/>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13" name="Group 3012"/>
          <p:cNvGrpSpPr>
            <a:grpSpLocks/>
          </p:cNvGrpSpPr>
          <p:nvPr/>
        </p:nvGrpSpPr>
        <p:grpSpPr bwMode="auto">
          <a:xfrm>
            <a:off x="1350963" y="4629151"/>
            <a:ext cx="330200" cy="439738"/>
            <a:chOff x="851" y="2916"/>
            <a:chExt cx="208" cy="277"/>
          </a:xfrm>
        </p:grpSpPr>
        <p:grpSp>
          <p:nvGrpSpPr>
            <p:cNvPr id="45319" name="Group 3010"/>
            <p:cNvGrpSpPr>
              <a:grpSpLocks/>
            </p:cNvGrpSpPr>
            <p:nvPr/>
          </p:nvGrpSpPr>
          <p:grpSpPr bwMode="auto">
            <a:xfrm>
              <a:off x="851" y="2916"/>
              <a:ext cx="208" cy="277"/>
              <a:chOff x="851" y="2916"/>
              <a:chExt cx="208" cy="277"/>
            </a:xfrm>
          </p:grpSpPr>
          <p:sp>
            <p:nvSpPr>
              <p:cNvPr id="46014" name="Freeform 3006"/>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5" name="Freeform 3007"/>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6" name="Freeform 3008"/>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17" name="Freeform 3009"/>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19" name="Oval 3011"/>
            <p:cNvSpPr>
              <a:spLocks noChangeArrowheads="1"/>
            </p:cNvSpPr>
            <p:nvPr/>
          </p:nvSpPr>
          <p:spPr bwMode="auto">
            <a:xfrm>
              <a:off x="903" y="2922"/>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22" name="Group 3019"/>
          <p:cNvGrpSpPr>
            <a:grpSpLocks/>
          </p:cNvGrpSpPr>
          <p:nvPr/>
        </p:nvGrpSpPr>
        <p:grpSpPr bwMode="auto">
          <a:xfrm>
            <a:off x="1571625" y="4256088"/>
            <a:ext cx="331787" cy="439738"/>
            <a:chOff x="990" y="2681"/>
            <a:chExt cx="209" cy="277"/>
          </a:xfrm>
        </p:grpSpPr>
        <p:grpSp>
          <p:nvGrpSpPr>
            <p:cNvPr id="45325" name="Group 3017"/>
            <p:cNvGrpSpPr>
              <a:grpSpLocks/>
            </p:cNvGrpSpPr>
            <p:nvPr/>
          </p:nvGrpSpPr>
          <p:grpSpPr bwMode="auto">
            <a:xfrm>
              <a:off x="990" y="2681"/>
              <a:ext cx="209" cy="277"/>
              <a:chOff x="990" y="2681"/>
              <a:chExt cx="209" cy="277"/>
            </a:xfrm>
          </p:grpSpPr>
          <p:sp>
            <p:nvSpPr>
              <p:cNvPr id="46021" name="Freeform 3013"/>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2" name="Freeform 3014"/>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3" name="Freeform 3015"/>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4" name="Freeform 3016"/>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26" name="Oval 3018"/>
            <p:cNvSpPr>
              <a:spLocks noChangeArrowheads="1"/>
            </p:cNvSpPr>
            <p:nvPr/>
          </p:nvSpPr>
          <p:spPr bwMode="auto">
            <a:xfrm>
              <a:off x="1043" y="2687"/>
              <a:ext cx="102" cy="27"/>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30" name="Group 3024"/>
          <p:cNvGrpSpPr>
            <a:grpSpLocks/>
          </p:cNvGrpSpPr>
          <p:nvPr/>
        </p:nvGrpSpPr>
        <p:grpSpPr bwMode="auto">
          <a:xfrm>
            <a:off x="1962150" y="5003801"/>
            <a:ext cx="331787" cy="439738"/>
            <a:chOff x="1236" y="3152"/>
            <a:chExt cx="209" cy="277"/>
          </a:xfrm>
        </p:grpSpPr>
        <p:sp>
          <p:nvSpPr>
            <p:cNvPr id="46028" name="Freeform 3020"/>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29" name="Freeform 3021"/>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0" name="Freeform 3022"/>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1" name="Freeform 3023"/>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33" name="Oval 3025"/>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32" name="Group 3030"/>
          <p:cNvGrpSpPr>
            <a:grpSpLocks/>
          </p:cNvGrpSpPr>
          <p:nvPr/>
        </p:nvGrpSpPr>
        <p:grpSpPr bwMode="auto">
          <a:xfrm>
            <a:off x="1962150" y="5003801"/>
            <a:ext cx="331787" cy="439738"/>
            <a:chOff x="1236" y="3152"/>
            <a:chExt cx="209" cy="277"/>
          </a:xfrm>
        </p:grpSpPr>
        <p:sp>
          <p:nvSpPr>
            <p:cNvPr id="46034" name="Freeform 3026"/>
            <p:cNvSpPr>
              <a:spLocks/>
            </p:cNvSpPr>
            <p:nvPr/>
          </p:nvSpPr>
          <p:spPr bwMode="auto">
            <a:xfrm>
              <a:off x="1236"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5" name="Freeform 3027"/>
            <p:cNvSpPr>
              <a:spLocks/>
            </p:cNvSpPr>
            <p:nvPr/>
          </p:nvSpPr>
          <p:spPr bwMode="auto">
            <a:xfrm>
              <a:off x="1238"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6" name="Freeform 3028"/>
            <p:cNvSpPr>
              <a:spLocks/>
            </p:cNvSpPr>
            <p:nvPr/>
          </p:nvSpPr>
          <p:spPr bwMode="auto">
            <a:xfrm>
              <a:off x="1236" y="3152"/>
              <a:ext cx="208"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37" name="Freeform 3029"/>
            <p:cNvSpPr>
              <a:spLocks/>
            </p:cNvSpPr>
            <p:nvPr/>
          </p:nvSpPr>
          <p:spPr bwMode="auto">
            <a:xfrm>
              <a:off x="1238"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39" name="Oval 3031"/>
          <p:cNvSpPr>
            <a:spLocks noChangeArrowheads="1"/>
          </p:cNvSpPr>
          <p:nvPr/>
        </p:nvSpPr>
        <p:spPr bwMode="auto">
          <a:xfrm>
            <a:off x="2046288"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38" name="Group 3036"/>
          <p:cNvGrpSpPr>
            <a:grpSpLocks/>
          </p:cNvGrpSpPr>
          <p:nvPr/>
        </p:nvGrpSpPr>
        <p:grpSpPr bwMode="auto">
          <a:xfrm>
            <a:off x="1547813" y="5003801"/>
            <a:ext cx="331787" cy="439738"/>
            <a:chOff x="975" y="3152"/>
            <a:chExt cx="209" cy="277"/>
          </a:xfrm>
        </p:grpSpPr>
        <p:sp>
          <p:nvSpPr>
            <p:cNvPr id="46040" name="Freeform 3032"/>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1" name="Freeform 3033"/>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2" name="Freeform 3034"/>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3" name="Freeform 3035"/>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45" name="Oval 3037"/>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1" name="Group 3042"/>
          <p:cNvGrpSpPr>
            <a:grpSpLocks/>
          </p:cNvGrpSpPr>
          <p:nvPr/>
        </p:nvGrpSpPr>
        <p:grpSpPr bwMode="auto">
          <a:xfrm>
            <a:off x="1547813" y="5003801"/>
            <a:ext cx="331787" cy="439738"/>
            <a:chOff x="975" y="3152"/>
            <a:chExt cx="209" cy="277"/>
          </a:xfrm>
        </p:grpSpPr>
        <p:sp>
          <p:nvSpPr>
            <p:cNvPr id="46046" name="Freeform 3038"/>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7" name="Freeform 3039"/>
            <p:cNvSpPr>
              <a:spLocks/>
            </p:cNvSpPr>
            <p:nvPr/>
          </p:nvSpPr>
          <p:spPr bwMode="auto">
            <a:xfrm>
              <a:off x="977" y="3152"/>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8" name="Freeform 3040"/>
            <p:cNvSpPr>
              <a:spLocks/>
            </p:cNvSpPr>
            <p:nvPr/>
          </p:nvSpPr>
          <p:spPr bwMode="auto">
            <a:xfrm>
              <a:off x="975" y="3152"/>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49" name="Freeform 3041"/>
            <p:cNvSpPr>
              <a:spLocks/>
            </p:cNvSpPr>
            <p:nvPr/>
          </p:nvSpPr>
          <p:spPr bwMode="auto">
            <a:xfrm>
              <a:off x="977" y="3173"/>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51" name="Oval 3043"/>
          <p:cNvSpPr>
            <a:spLocks noChangeArrowheads="1"/>
          </p:cNvSpPr>
          <p:nvPr/>
        </p:nvSpPr>
        <p:spPr bwMode="auto">
          <a:xfrm>
            <a:off x="1631950" y="501332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4" name="Group 3048"/>
          <p:cNvGrpSpPr>
            <a:grpSpLocks/>
          </p:cNvGrpSpPr>
          <p:nvPr/>
        </p:nvGrpSpPr>
        <p:grpSpPr bwMode="auto">
          <a:xfrm>
            <a:off x="1119188" y="4999038"/>
            <a:ext cx="331787" cy="439738"/>
            <a:chOff x="705" y="3149"/>
            <a:chExt cx="209" cy="277"/>
          </a:xfrm>
        </p:grpSpPr>
        <p:sp>
          <p:nvSpPr>
            <p:cNvPr id="46052" name="Freeform 3044"/>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3" name="Freeform 3045"/>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4" name="Freeform 3046"/>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5" name="Freeform 3047"/>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57" name="Oval 3049"/>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49" name="Group 3054"/>
          <p:cNvGrpSpPr>
            <a:grpSpLocks/>
          </p:cNvGrpSpPr>
          <p:nvPr/>
        </p:nvGrpSpPr>
        <p:grpSpPr bwMode="auto">
          <a:xfrm>
            <a:off x="1119188" y="4999038"/>
            <a:ext cx="331787" cy="439738"/>
            <a:chOff x="705" y="3149"/>
            <a:chExt cx="209" cy="277"/>
          </a:xfrm>
        </p:grpSpPr>
        <p:sp>
          <p:nvSpPr>
            <p:cNvPr id="46058" name="Freeform 3050"/>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59" name="Freeform 3051"/>
            <p:cNvSpPr>
              <a:spLocks/>
            </p:cNvSpPr>
            <p:nvPr/>
          </p:nvSpPr>
          <p:spPr bwMode="auto">
            <a:xfrm>
              <a:off x="707" y="3149"/>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0" name="Freeform 3052"/>
            <p:cNvSpPr>
              <a:spLocks/>
            </p:cNvSpPr>
            <p:nvPr/>
          </p:nvSpPr>
          <p:spPr bwMode="auto">
            <a:xfrm>
              <a:off x="705" y="3149"/>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1" name="Freeform 3053"/>
            <p:cNvSpPr>
              <a:spLocks/>
            </p:cNvSpPr>
            <p:nvPr/>
          </p:nvSpPr>
          <p:spPr bwMode="auto">
            <a:xfrm>
              <a:off x="707" y="3170"/>
              <a:ext cx="206" cy="23"/>
            </a:xfrm>
            <a:custGeom>
              <a:avLst/>
              <a:gdLst/>
              <a:ahLst/>
              <a:cxnLst>
                <a:cxn ang="0">
                  <a:pos x="1" y="0"/>
                </a:cxn>
                <a:cxn ang="0">
                  <a:pos x="103" y="22"/>
                </a:cxn>
                <a:cxn ang="0">
                  <a:pos x="206" y="1"/>
                </a:cxn>
              </a:cxnLst>
              <a:rect l="0" t="0" r="r" b="b"/>
              <a:pathLst>
                <a:path w="206" h="23">
                  <a:moveTo>
                    <a:pt x="1"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63" name="Oval 3055"/>
          <p:cNvSpPr>
            <a:spLocks noChangeArrowheads="1"/>
          </p:cNvSpPr>
          <p:nvPr/>
        </p:nvSpPr>
        <p:spPr bwMode="auto">
          <a:xfrm>
            <a:off x="1203325" y="500856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51" name="Group 3060"/>
          <p:cNvGrpSpPr>
            <a:grpSpLocks/>
          </p:cNvGrpSpPr>
          <p:nvPr/>
        </p:nvGrpSpPr>
        <p:grpSpPr bwMode="auto">
          <a:xfrm>
            <a:off x="1784350" y="4646613"/>
            <a:ext cx="331787" cy="439738"/>
            <a:chOff x="1124" y="2927"/>
            <a:chExt cx="209" cy="277"/>
          </a:xfrm>
        </p:grpSpPr>
        <p:sp>
          <p:nvSpPr>
            <p:cNvPr id="46064" name="Freeform 3056"/>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5" name="Freeform 3057"/>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6" name="Freeform 3058"/>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67" name="Freeform 3059"/>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69" name="Oval 3061"/>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57" name="Group 3066"/>
          <p:cNvGrpSpPr>
            <a:grpSpLocks/>
          </p:cNvGrpSpPr>
          <p:nvPr/>
        </p:nvGrpSpPr>
        <p:grpSpPr bwMode="auto">
          <a:xfrm>
            <a:off x="1784350" y="4646613"/>
            <a:ext cx="331787" cy="439738"/>
            <a:chOff x="1124" y="2927"/>
            <a:chExt cx="209" cy="277"/>
          </a:xfrm>
        </p:grpSpPr>
        <p:sp>
          <p:nvSpPr>
            <p:cNvPr id="46070" name="Freeform 3062"/>
            <p:cNvSpPr>
              <a:spLocks/>
            </p:cNvSpPr>
            <p:nvPr/>
          </p:nvSpPr>
          <p:spPr bwMode="auto">
            <a:xfrm>
              <a:off x="1125" y="2927"/>
              <a:ext cx="208"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1" name="Freeform 3063"/>
            <p:cNvSpPr>
              <a:spLocks/>
            </p:cNvSpPr>
            <p:nvPr/>
          </p:nvSpPr>
          <p:spPr bwMode="auto">
            <a:xfrm>
              <a:off x="1126" y="2927"/>
              <a:ext cx="207" cy="44"/>
            </a:xfrm>
            <a:custGeom>
              <a:avLst/>
              <a:gdLst/>
              <a:ahLst/>
              <a:cxnLst>
                <a:cxn ang="0">
                  <a:pos x="0" y="176"/>
                </a:cxn>
                <a:cxn ang="0">
                  <a:pos x="857" y="362"/>
                </a:cxn>
                <a:cxn ang="0">
                  <a:pos x="1717" y="190"/>
                </a:cxn>
                <a:cxn ang="0">
                  <a:pos x="860" y="4"/>
                </a:cxn>
                <a:cxn ang="0">
                  <a:pos x="0" y="176"/>
                </a:cxn>
              </a:cxnLst>
              <a:rect l="0" t="0" r="r" b="b"/>
              <a:pathLst>
                <a:path w="1718" h="366">
                  <a:moveTo>
                    <a:pt x="0" y="176"/>
                  </a:moveTo>
                  <a:cubicBezTo>
                    <a:pt x="0" y="275"/>
                    <a:pt x="383" y="359"/>
                    <a:pt x="857" y="362"/>
                  </a:cubicBezTo>
                  <a:cubicBezTo>
                    <a:pt x="1331" y="366"/>
                    <a:pt x="1716" y="289"/>
                    <a:pt x="1717" y="190"/>
                  </a:cubicBezTo>
                  <a:cubicBezTo>
                    <a:pt x="1718" y="91"/>
                    <a:pt x="1334" y="8"/>
                    <a:pt x="860" y="4"/>
                  </a:cubicBezTo>
                  <a:cubicBezTo>
                    <a:pt x="386" y="0"/>
                    <a:pt x="1" y="78"/>
                    <a:pt x="0"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2" name="Freeform 3064"/>
            <p:cNvSpPr>
              <a:spLocks/>
            </p:cNvSpPr>
            <p:nvPr/>
          </p:nvSpPr>
          <p:spPr bwMode="auto">
            <a:xfrm>
              <a:off x="1124" y="2927"/>
              <a:ext cx="209" cy="277"/>
            </a:xfrm>
            <a:custGeom>
              <a:avLst/>
              <a:gdLst/>
              <a:ahLst/>
              <a:cxnLst>
                <a:cxn ang="0">
                  <a:pos x="876" y="4"/>
                </a:cxn>
                <a:cxn ang="0">
                  <a:pos x="16" y="176"/>
                </a:cxn>
                <a:cxn ang="0">
                  <a:pos x="1" y="2118"/>
                </a:cxn>
                <a:cxn ang="0">
                  <a:pos x="858" y="2304"/>
                </a:cxn>
                <a:cxn ang="0">
                  <a:pos x="1717" y="2132"/>
                </a:cxn>
                <a:cxn ang="0">
                  <a:pos x="1733" y="190"/>
                </a:cxn>
                <a:cxn ang="0">
                  <a:pos x="876" y="4"/>
                </a:cxn>
              </a:cxnLst>
              <a:rect l="0" t="0" r="r" b="b"/>
              <a:pathLst>
                <a:path w="1734" h="2308">
                  <a:moveTo>
                    <a:pt x="876" y="4"/>
                  </a:moveTo>
                  <a:cubicBezTo>
                    <a:pt x="402" y="0"/>
                    <a:pt x="17" y="78"/>
                    <a:pt x="16" y="176"/>
                  </a:cubicBezTo>
                  <a:lnTo>
                    <a:pt x="1" y="2118"/>
                  </a:lnTo>
                  <a:cubicBezTo>
                    <a:pt x="0" y="2217"/>
                    <a:pt x="383" y="2300"/>
                    <a:pt x="858" y="2304"/>
                  </a:cubicBezTo>
                  <a:cubicBezTo>
                    <a:pt x="1332" y="2308"/>
                    <a:pt x="1716" y="2231"/>
                    <a:pt x="1717"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3" name="Freeform 3065"/>
            <p:cNvSpPr>
              <a:spLocks/>
            </p:cNvSpPr>
            <p:nvPr/>
          </p:nvSpPr>
          <p:spPr bwMode="auto">
            <a:xfrm>
              <a:off x="1126" y="2948"/>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75" name="Oval 3067"/>
          <p:cNvSpPr>
            <a:spLocks noChangeArrowheads="1"/>
          </p:cNvSpPr>
          <p:nvPr/>
        </p:nvSpPr>
        <p:spPr bwMode="auto">
          <a:xfrm>
            <a:off x="1866900" y="4656138"/>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0" name="Group 3072"/>
          <p:cNvGrpSpPr>
            <a:grpSpLocks/>
          </p:cNvGrpSpPr>
          <p:nvPr/>
        </p:nvGrpSpPr>
        <p:grpSpPr bwMode="auto">
          <a:xfrm>
            <a:off x="1350963" y="4629151"/>
            <a:ext cx="330200" cy="439738"/>
            <a:chOff x="851" y="2916"/>
            <a:chExt cx="208" cy="277"/>
          </a:xfrm>
        </p:grpSpPr>
        <p:sp>
          <p:nvSpPr>
            <p:cNvPr id="46076" name="Freeform 3068"/>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7" name="Freeform 3069"/>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8" name="Freeform 3070"/>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79" name="Freeform 3071"/>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81" name="Oval 3073"/>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3" name="Group 3078"/>
          <p:cNvGrpSpPr>
            <a:grpSpLocks/>
          </p:cNvGrpSpPr>
          <p:nvPr/>
        </p:nvGrpSpPr>
        <p:grpSpPr bwMode="auto">
          <a:xfrm>
            <a:off x="1350963" y="4629151"/>
            <a:ext cx="330200" cy="439738"/>
            <a:chOff x="851" y="2916"/>
            <a:chExt cx="208" cy="277"/>
          </a:xfrm>
        </p:grpSpPr>
        <p:sp>
          <p:nvSpPr>
            <p:cNvPr id="46082" name="Freeform 3074"/>
            <p:cNvSpPr>
              <a:spLocks/>
            </p:cNvSpPr>
            <p:nvPr/>
          </p:nvSpPr>
          <p:spPr bwMode="auto">
            <a:xfrm>
              <a:off x="851" y="2916"/>
              <a:ext cx="208"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3" name="Freeform 3075"/>
            <p:cNvSpPr>
              <a:spLocks/>
            </p:cNvSpPr>
            <p:nvPr/>
          </p:nvSpPr>
          <p:spPr bwMode="auto">
            <a:xfrm>
              <a:off x="852" y="2916"/>
              <a:ext cx="207" cy="44"/>
            </a:xfrm>
            <a:custGeom>
              <a:avLst/>
              <a:gdLst/>
              <a:ahLst/>
              <a:cxnLst>
                <a:cxn ang="0">
                  <a:pos x="1" y="176"/>
                </a:cxn>
                <a:cxn ang="0">
                  <a:pos x="858" y="362"/>
                </a:cxn>
                <a:cxn ang="0">
                  <a:pos x="1718" y="190"/>
                </a:cxn>
                <a:cxn ang="0">
                  <a:pos x="861" y="4"/>
                </a:cxn>
                <a:cxn ang="0">
                  <a:pos x="1" y="176"/>
                </a:cxn>
              </a:cxnLst>
              <a:rect l="0" t="0" r="r" b="b"/>
              <a:pathLst>
                <a:path w="1718" h="366">
                  <a:moveTo>
                    <a:pt x="1" y="176"/>
                  </a:moveTo>
                  <a:cubicBezTo>
                    <a:pt x="0" y="275"/>
                    <a:pt x="384" y="358"/>
                    <a:pt x="858" y="362"/>
                  </a:cubicBezTo>
                  <a:cubicBezTo>
                    <a:pt x="1332" y="366"/>
                    <a:pt x="1717" y="289"/>
                    <a:pt x="1718" y="190"/>
                  </a:cubicBezTo>
                  <a:cubicBezTo>
                    <a:pt x="1718" y="91"/>
                    <a:pt x="1335" y="7"/>
                    <a:pt x="861" y="4"/>
                  </a:cubicBezTo>
                  <a:cubicBezTo>
                    <a:pt x="387" y="0"/>
                    <a:pt x="2" y="77"/>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4" name="Freeform 3076"/>
            <p:cNvSpPr>
              <a:spLocks/>
            </p:cNvSpPr>
            <p:nvPr/>
          </p:nvSpPr>
          <p:spPr bwMode="auto">
            <a:xfrm>
              <a:off x="851" y="2916"/>
              <a:ext cx="207" cy="277"/>
            </a:xfrm>
            <a:custGeom>
              <a:avLst/>
              <a:gdLst/>
              <a:ahLst/>
              <a:cxnLst>
                <a:cxn ang="0">
                  <a:pos x="876" y="4"/>
                </a:cxn>
                <a:cxn ang="0">
                  <a:pos x="16" y="176"/>
                </a:cxn>
                <a:cxn ang="0">
                  <a:pos x="0" y="2117"/>
                </a:cxn>
                <a:cxn ang="0">
                  <a:pos x="857" y="2303"/>
                </a:cxn>
                <a:cxn ang="0">
                  <a:pos x="1717" y="2131"/>
                </a:cxn>
                <a:cxn ang="0">
                  <a:pos x="1733" y="190"/>
                </a:cxn>
                <a:cxn ang="0">
                  <a:pos x="876" y="4"/>
                </a:cxn>
              </a:cxnLst>
              <a:rect l="0" t="0" r="r" b="b"/>
              <a:pathLst>
                <a:path w="1733" h="2307">
                  <a:moveTo>
                    <a:pt x="876" y="4"/>
                  </a:moveTo>
                  <a:cubicBezTo>
                    <a:pt x="402" y="0"/>
                    <a:pt x="17" y="77"/>
                    <a:pt x="16" y="176"/>
                  </a:cubicBezTo>
                  <a:lnTo>
                    <a:pt x="0" y="2117"/>
                  </a:lnTo>
                  <a:cubicBezTo>
                    <a:pt x="0" y="2216"/>
                    <a:pt x="383" y="2300"/>
                    <a:pt x="857" y="2303"/>
                  </a:cubicBezTo>
                  <a:cubicBezTo>
                    <a:pt x="1331" y="2307"/>
                    <a:pt x="1716" y="2230"/>
                    <a:pt x="1717" y="2131"/>
                  </a:cubicBezTo>
                  <a:lnTo>
                    <a:pt x="1733" y="190"/>
                  </a:lnTo>
                  <a:cubicBezTo>
                    <a:pt x="1733" y="91"/>
                    <a:pt x="1350" y="7"/>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5" name="Freeform 3077"/>
            <p:cNvSpPr>
              <a:spLocks/>
            </p:cNvSpPr>
            <p:nvPr/>
          </p:nvSpPr>
          <p:spPr bwMode="auto">
            <a:xfrm>
              <a:off x="852" y="2937"/>
              <a:ext cx="206" cy="23"/>
            </a:xfrm>
            <a:custGeom>
              <a:avLst/>
              <a:gdLst/>
              <a:ahLst/>
              <a:cxnLst>
                <a:cxn ang="0">
                  <a:pos x="0" y="0"/>
                </a:cxn>
                <a:cxn ang="0">
                  <a:pos x="103" y="22"/>
                </a:cxn>
                <a:cxn ang="0">
                  <a:pos x="206" y="2"/>
                </a:cxn>
              </a:cxnLst>
              <a:rect l="0" t="0" r="r" b="b"/>
              <a:pathLst>
                <a:path w="206" h="23">
                  <a:moveTo>
                    <a:pt x="0" y="0"/>
                  </a:moveTo>
                  <a:cubicBezTo>
                    <a:pt x="0" y="12"/>
                    <a:pt x="46" y="22"/>
                    <a:pt x="103" y="22"/>
                  </a:cubicBezTo>
                  <a:cubicBezTo>
                    <a:pt x="160" y="23"/>
                    <a:pt x="206" y="13"/>
                    <a:pt x="206" y="2"/>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87" name="Oval 3079"/>
          <p:cNvSpPr>
            <a:spLocks noChangeArrowheads="1"/>
          </p:cNvSpPr>
          <p:nvPr/>
        </p:nvSpPr>
        <p:spPr bwMode="auto">
          <a:xfrm>
            <a:off x="1433513" y="4638676"/>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68" name="Group 3084"/>
          <p:cNvGrpSpPr>
            <a:grpSpLocks/>
          </p:cNvGrpSpPr>
          <p:nvPr/>
        </p:nvGrpSpPr>
        <p:grpSpPr bwMode="auto">
          <a:xfrm>
            <a:off x="1571625" y="4256088"/>
            <a:ext cx="331787" cy="439738"/>
            <a:chOff x="990" y="2681"/>
            <a:chExt cx="209" cy="277"/>
          </a:xfrm>
        </p:grpSpPr>
        <p:sp>
          <p:nvSpPr>
            <p:cNvPr id="46088" name="Freeform 3080"/>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89" name="Freeform 3081"/>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0" name="Freeform 3082"/>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1" name="Freeform 3083"/>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93" name="Oval 3085"/>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75" name="Group 3090"/>
          <p:cNvGrpSpPr>
            <a:grpSpLocks/>
          </p:cNvGrpSpPr>
          <p:nvPr/>
        </p:nvGrpSpPr>
        <p:grpSpPr bwMode="auto">
          <a:xfrm>
            <a:off x="1571625" y="4256088"/>
            <a:ext cx="331787" cy="439738"/>
            <a:chOff x="990" y="2681"/>
            <a:chExt cx="209" cy="277"/>
          </a:xfrm>
        </p:grpSpPr>
        <p:sp>
          <p:nvSpPr>
            <p:cNvPr id="46094" name="Freeform 3086"/>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solidFill>
              <a:srgbClr val="4D4D4D"/>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5" name="Freeform 3087"/>
            <p:cNvSpPr>
              <a:spLocks/>
            </p:cNvSpPr>
            <p:nvPr/>
          </p:nvSpPr>
          <p:spPr bwMode="auto">
            <a:xfrm>
              <a:off x="992" y="2681"/>
              <a:ext cx="207" cy="44"/>
            </a:xfrm>
            <a:custGeom>
              <a:avLst/>
              <a:gdLst/>
              <a:ahLst/>
              <a:cxnLst>
                <a:cxn ang="0">
                  <a:pos x="1" y="176"/>
                </a:cxn>
                <a:cxn ang="0">
                  <a:pos x="858" y="362"/>
                </a:cxn>
                <a:cxn ang="0">
                  <a:pos x="1717" y="190"/>
                </a:cxn>
                <a:cxn ang="0">
                  <a:pos x="860" y="4"/>
                </a:cxn>
                <a:cxn ang="0">
                  <a:pos x="1" y="176"/>
                </a:cxn>
              </a:cxnLst>
              <a:rect l="0" t="0" r="r" b="b"/>
              <a:pathLst>
                <a:path w="1718" h="366">
                  <a:moveTo>
                    <a:pt x="1" y="176"/>
                  </a:moveTo>
                  <a:cubicBezTo>
                    <a:pt x="0" y="275"/>
                    <a:pt x="383" y="359"/>
                    <a:pt x="858" y="362"/>
                  </a:cubicBezTo>
                  <a:cubicBezTo>
                    <a:pt x="1332" y="366"/>
                    <a:pt x="1716" y="289"/>
                    <a:pt x="1717" y="190"/>
                  </a:cubicBezTo>
                  <a:cubicBezTo>
                    <a:pt x="1718" y="91"/>
                    <a:pt x="1334" y="8"/>
                    <a:pt x="860" y="4"/>
                  </a:cubicBezTo>
                  <a:cubicBezTo>
                    <a:pt x="386" y="0"/>
                    <a:pt x="1" y="78"/>
                    <a:pt x="1" y="176"/>
                  </a:cubicBezTo>
                </a:path>
              </a:pathLst>
            </a:custGeom>
            <a:solidFill>
              <a:srgbClr val="70707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6" name="Freeform 3088"/>
            <p:cNvSpPr>
              <a:spLocks/>
            </p:cNvSpPr>
            <p:nvPr/>
          </p:nvSpPr>
          <p:spPr bwMode="auto">
            <a:xfrm>
              <a:off x="990" y="2681"/>
              <a:ext cx="209" cy="277"/>
            </a:xfrm>
            <a:custGeom>
              <a:avLst/>
              <a:gdLst/>
              <a:ahLst/>
              <a:cxnLst>
                <a:cxn ang="0">
                  <a:pos x="876" y="4"/>
                </a:cxn>
                <a:cxn ang="0">
                  <a:pos x="17" y="176"/>
                </a:cxn>
                <a:cxn ang="0">
                  <a:pos x="1" y="2118"/>
                </a:cxn>
                <a:cxn ang="0">
                  <a:pos x="858" y="2304"/>
                </a:cxn>
                <a:cxn ang="0">
                  <a:pos x="1718" y="2132"/>
                </a:cxn>
                <a:cxn ang="0">
                  <a:pos x="1733" y="190"/>
                </a:cxn>
                <a:cxn ang="0">
                  <a:pos x="876" y="4"/>
                </a:cxn>
              </a:cxnLst>
              <a:rect l="0" t="0" r="r" b="b"/>
              <a:pathLst>
                <a:path w="1734" h="2308">
                  <a:moveTo>
                    <a:pt x="876" y="4"/>
                  </a:moveTo>
                  <a:cubicBezTo>
                    <a:pt x="402" y="0"/>
                    <a:pt x="17" y="78"/>
                    <a:pt x="17" y="176"/>
                  </a:cubicBezTo>
                  <a:lnTo>
                    <a:pt x="1" y="2118"/>
                  </a:lnTo>
                  <a:cubicBezTo>
                    <a:pt x="0" y="2217"/>
                    <a:pt x="384" y="2300"/>
                    <a:pt x="858" y="2304"/>
                  </a:cubicBezTo>
                  <a:cubicBezTo>
                    <a:pt x="1332" y="2308"/>
                    <a:pt x="1717" y="2231"/>
                    <a:pt x="1718" y="2132"/>
                  </a:cubicBezTo>
                  <a:lnTo>
                    <a:pt x="1733" y="190"/>
                  </a:lnTo>
                  <a:cubicBezTo>
                    <a:pt x="1734" y="91"/>
                    <a:pt x="1350" y="8"/>
                    <a:pt x="876" y="4"/>
                  </a:cubicBezTo>
                  <a:close/>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46097" name="Freeform 3089"/>
            <p:cNvSpPr>
              <a:spLocks/>
            </p:cNvSpPr>
            <p:nvPr/>
          </p:nvSpPr>
          <p:spPr bwMode="auto">
            <a:xfrm>
              <a:off x="992" y="2702"/>
              <a:ext cx="206" cy="23"/>
            </a:xfrm>
            <a:custGeom>
              <a:avLst/>
              <a:gdLst/>
              <a:ahLst/>
              <a:cxnLst>
                <a:cxn ang="0">
                  <a:pos x="0" y="0"/>
                </a:cxn>
                <a:cxn ang="0">
                  <a:pos x="103" y="22"/>
                </a:cxn>
                <a:cxn ang="0">
                  <a:pos x="206" y="1"/>
                </a:cxn>
              </a:cxnLst>
              <a:rect l="0" t="0" r="r" b="b"/>
              <a:pathLst>
                <a:path w="206" h="23">
                  <a:moveTo>
                    <a:pt x="0" y="0"/>
                  </a:moveTo>
                  <a:cubicBezTo>
                    <a:pt x="0" y="12"/>
                    <a:pt x="46" y="22"/>
                    <a:pt x="103" y="22"/>
                  </a:cubicBezTo>
                  <a:cubicBezTo>
                    <a:pt x="160" y="23"/>
                    <a:pt x="206" y="13"/>
                    <a:pt x="206" y="1"/>
                  </a:cubicBezTo>
                </a:path>
              </a:pathLst>
            </a:custGeom>
            <a:noFill/>
            <a:ln w="1" cap="rnd">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099" name="Oval 3091"/>
          <p:cNvSpPr>
            <a:spLocks noChangeArrowheads="1"/>
          </p:cNvSpPr>
          <p:nvPr/>
        </p:nvSpPr>
        <p:spPr bwMode="auto">
          <a:xfrm>
            <a:off x="1655763" y="4265613"/>
            <a:ext cx="161925" cy="42863"/>
          </a:xfrm>
          <a:prstGeom prst="ellipse">
            <a:avLst/>
          </a:prstGeom>
          <a:solidFill>
            <a:srgbClr val="000000"/>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78" name="Group 3096"/>
          <p:cNvGrpSpPr>
            <a:grpSpLocks/>
          </p:cNvGrpSpPr>
          <p:nvPr/>
        </p:nvGrpSpPr>
        <p:grpSpPr bwMode="auto">
          <a:xfrm>
            <a:off x="6675438" y="1811338"/>
            <a:ext cx="1511300" cy="1165225"/>
            <a:chOff x="4205" y="1141"/>
            <a:chExt cx="952" cy="734"/>
          </a:xfrm>
        </p:grpSpPr>
        <p:sp>
          <p:nvSpPr>
            <p:cNvPr id="46100" name="Rectangle 3092"/>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1" name="Rectangle 3093"/>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2" name="Rectangle 3094"/>
            <p:cNvSpPr>
              <a:spLocks noChangeArrowheads="1"/>
            </p:cNvSpPr>
            <p:nvPr/>
          </p:nvSpPr>
          <p:spPr bwMode="auto">
            <a:xfrm>
              <a:off x="4205" y="1141"/>
              <a:ext cx="936" cy="72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3" name="Rectangle 3095"/>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81" name="Group 3099"/>
          <p:cNvGrpSpPr>
            <a:grpSpLocks/>
          </p:cNvGrpSpPr>
          <p:nvPr/>
        </p:nvGrpSpPr>
        <p:grpSpPr bwMode="auto">
          <a:xfrm>
            <a:off x="6862763" y="2132013"/>
            <a:ext cx="173037" cy="798513"/>
            <a:chOff x="4323" y="1343"/>
            <a:chExt cx="109" cy="503"/>
          </a:xfrm>
        </p:grpSpPr>
        <p:sp>
          <p:nvSpPr>
            <p:cNvPr id="46105" name="Rectangle 3097"/>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6" name="Rectangle 3098"/>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86" name="Group 3102"/>
          <p:cNvGrpSpPr>
            <a:grpSpLocks/>
          </p:cNvGrpSpPr>
          <p:nvPr/>
        </p:nvGrpSpPr>
        <p:grpSpPr bwMode="auto">
          <a:xfrm>
            <a:off x="7181850" y="2278063"/>
            <a:ext cx="173037" cy="655638"/>
            <a:chOff x="4524" y="1435"/>
            <a:chExt cx="109" cy="413"/>
          </a:xfrm>
        </p:grpSpPr>
        <p:sp>
          <p:nvSpPr>
            <p:cNvPr id="46108" name="Rectangle 3100"/>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09" name="Rectangle 3101"/>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93" name="Group 3105"/>
          <p:cNvGrpSpPr>
            <a:grpSpLocks/>
          </p:cNvGrpSpPr>
          <p:nvPr/>
        </p:nvGrpSpPr>
        <p:grpSpPr bwMode="auto">
          <a:xfrm>
            <a:off x="7496175" y="2405063"/>
            <a:ext cx="179387" cy="527050"/>
            <a:chOff x="4722" y="1515"/>
            <a:chExt cx="113" cy="332"/>
          </a:xfrm>
        </p:grpSpPr>
        <p:sp>
          <p:nvSpPr>
            <p:cNvPr id="46111" name="Rectangle 3103"/>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2" name="Rectangle 3104"/>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396" name="Group 3108"/>
          <p:cNvGrpSpPr>
            <a:grpSpLocks/>
          </p:cNvGrpSpPr>
          <p:nvPr/>
        </p:nvGrpSpPr>
        <p:grpSpPr bwMode="auto">
          <a:xfrm>
            <a:off x="7818438" y="2133601"/>
            <a:ext cx="177800" cy="800100"/>
            <a:chOff x="4925" y="1344"/>
            <a:chExt cx="112" cy="504"/>
          </a:xfrm>
        </p:grpSpPr>
        <p:sp>
          <p:nvSpPr>
            <p:cNvPr id="46114" name="Rectangle 3106"/>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5" name="Rectangle 3107"/>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117" name="Rectangle 3109"/>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18" name="Rectangle 3110"/>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19" name="Rectangle 3111"/>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20" name="Line 3112"/>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399" name="Group 3117"/>
          <p:cNvGrpSpPr>
            <a:grpSpLocks/>
          </p:cNvGrpSpPr>
          <p:nvPr/>
        </p:nvGrpSpPr>
        <p:grpSpPr bwMode="auto">
          <a:xfrm>
            <a:off x="6675438" y="1811338"/>
            <a:ext cx="1511300" cy="1165225"/>
            <a:chOff x="4205" y="1141"/>
            <a:chExt cx="952" cy="734"/>
          </a:xfrm>
        </p:grpSpPr>
        <p:sp>
          <p:nvSpPr>
            <p:cNvPr id="46121" name="Rectangle 3113"/>
            <p:cNvSpPr>
              <a:spLocks noChangeArrowheads="1"/>
            </p:cNvSpPr>
            <p:nvPr/>
          </p:nvSpPr>
          <p:spPr bwMode="auto">
            <a:xfrm>
              <a:off x="4221" y="1149"/>
              <a:ext cx="936" cy="726"/>
            </a:xfrm>
            <a:prstGeom prst="rect">
              <a:avLst/>
            </a:prstGeom>
            <a:solidFill>
              <a:srgbClr val="C0C0C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2" name="Rectangle 3114"/>
            <p:cNvSpPr>
              <a:spLocks noChangeArrowheads="1"/>
            </p:cNvSpPr>
            <p:nvPr/>
          </p:nvSpPr>
          <p:spPr bwMode="auto">
            <a:xfrm>
              <a:off x="4221" y="1149"/>
              <a:ext cx="936" cy="726"/>
            </a:xfrm>
            <a:prstGeom prst="rect">
              <a:avLst/>
            </a:prstGeom>
            <a:noFill/>
            <a:ln w="40" cap="rnd">
              <a:solidFill>
                <a:srgbClr val="C0C0C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3" name="Rectangle 3115"/>
            <p:cNvSpPr>
              <a:spLocks noChangeArrowheads="1"/>
            </p:cNvSpPr>
            <p:nvPr/>
          </p:nvSpPr>
          <p:spPr bwMode="auto">
            <a:xfrm>
              <a:off x="4205" y="1141"/>
              <a:ext cx="936" cy="726"/>
            </a:xfrm>
            <a:prstGeom prst="rect">
              <a:avLst/>
            </a:prstGeom>
            <a:solidFill>
              <a:schemeClr val="accent1">
                <a:lumMod val="20000"/>
                <a:lumOff val="80000"/>
              </a:schemeClr>
            </a:solidFill>
            <a:ln w="9525">
              <a:solidFill>
                <a:schemeClr val="accent1">
                  <a:lumMod val="20000"/>
                  <a:lumOff val="80000"/>
                </a:schemeClr>
              </a:solid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4" name="Rectangle 3116"/>
            <p:cNvSpPr>
              <a:spLocks noChangeArrowheads="1"/>
            </p:cNvSpPr>
            <p:nvPr/>
          </p:nvSpPr>
          <p:spPr bwMode="auto">
            <a:xfrm>
              <a:off x="4205" y="1141"/>
              <a:ext cx="936" cy="726"/>
            </a:xfrm>
            <a:prstGeom prst="rect">
              <a:avLst/>
            </a:prstGeom>
            <a:noFill/>
            <a:ln w="40" cap="rnd">
              <a:solidFill>
                <a:srgbClr val="3F6FB5"/>
              </a:solid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en-US" dirty="0"/>
            </a:p>
          </p:txBody>
        </p:sp>
      </p:grpSp>
      <p:grpSp>
        <p:nvGrpSpPr>
          <p:cNvPr id="45404" name="Group 3120"/>
          <p:cNvGrpSpPr>
            <a:grpSpLocks/>
          </p:cNvGrpSpPr>
          <p:nvPr/>
        </p:nvGrpSpPr>
        <p:grpSpPr bwMode="auto">
          <a:xfrm>
            <a:off x="6862763" y="2132013"/>
            <a:ext cx="173037" cy="798513"/>
            <a:chOff x="4323" y="1343"/>
            <a:chExt cx="109" cy="503"/>
          </a:xfrm>
        </p:grpSpPr>
        <p:sp>
          <p:nvSpPr>
            <p:cNvPr id="46126" name="Rectangle 3118"/>
            <p:cNvSpPr>
              <a:spLocks noChangeArrowheads="1"/>
            </p:cNvSpPr>
            <p:nvPr/>
          </p:nvSpPr>
          <p:spPr bwMode="auto">
            <a:xfrm>
              <a:off x="4331" y="1343"/>
              <a:ext cx="101" cy="50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27" name="Rectangle 3119"/>
            <p:cNvSpPr>
              <a:spLocks noChangeArrowheads="1"/>
            </p:cNvSpPr>
            <p:nvPr/>
          </p:nvSpPr>
          <p:spPr bwMode="auto">
            <a:xfrm>
              <a:off x="4323" y="1343"/>
              <a:ext cx="101" cy="503"/>
            </a:xfrm>
            <a:prstGeom prst="rect">
              <a:avLst/>
            </a:prstGeom>
            <a:solidFill>
              <a:srgbClr val="FF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1" name="Group 3123"/>
          <p:cNvGrpSpPr>
            <a:grpSpLocks/>
          </p:cNvGrpSpPr>
          <p:nvPr/>
        </p:nvGrpSpPr>
        <p:grpSpPr bwMode="auto">
          <a:xfrm>
            <a:off x="7181850" y="2278063"/>
            <a:ext cx="173037" cy="655638"/>
            <a:chOff x="4524" y="1435"/>
            <a:chExt cx="109" cy="413"/>
          </a:xfrm>
        </p:grpSpPr>
        <p:sp>
          <p:nvSpPr>
            <p:cNvPr id="46129" name="Rectangle 3121"/>
            <p:cNvSpPr>
              <a:spLocks noChangeArrowheads="1"/>
            </p:cNvSpPr>
            <p:nvPr/>
          </p:nvSpPr>
          <p:spPr bwMode="auto">
            <a:xfrm>
              <a:off x="4532" y="1435"/>
              <a:ext cx="101" cy="413"/>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0" name="Rectangle 3122"/>
            <p:cNvSpPr>
              <a:spLocks noChangeArrowheads="1"/>
            </p:cNvSpPr>
            <p:nvPr/>
          </p:nvSpPr>
          <p:spPr bwMode="auto">
            <a:xfrm>
              <a:off x="4524" y="1435"/>
              <a:ext cx="101" cy="413"/>
            </a:xfrm>
            <a:prstGeom prst="rect">
              <a:avLst/>
            </a:prstGeom>
            <a:solidFill>
              <a:srgbClr val="3F6FB5"/>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4" name="Group 3126"/>
          <p:cNvGrpSpPr>
            <a:grpSpLocks/>
          </p:cNvGrpSpPr>
          <p:nvPr/>
        </p:nvGrpSpPr>
        <p:grpSpPr bwMode="auto">
          <a:xfrm>
            <a:off x="7496175" y="2405063"/>
            <a:ext cx="179387" cy="527050"/>
            <a:chOff x="4722" y="1515"/>
            <a:chExt cx="113" cy="332"/>
          </a:xfrm>
        </p:grpSpPr>
        <p:sp>
          <p:nvSpPr>
            <p:cNvPr id="46132" name="Rectangle 3124"/>
            <p:cNvSpPr>
              <a:spLocks noChangeArrowheads="1"/>
            </p:cNvSpPr>
            <p:nvPr/>
          </p:nvSpPr>
          <p:spPr bwMode="auto">
            <a:xfrm>
              <a:off x="4730" y="1515"/>
              <a:ext cx="105" cy="332"/>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3" name="Rectangle 3125"/>
            <p:cNvSpPr>
              <a:spLocks noChangeArrowheads="1"/>
            </p:cNvSpPr>
            <p:nvPr/>
          </p:nvSpPr>
          <p:spPr bwMode="auto">
            <a:xfrm>
              <a:off x="4722" y="1515"/>
              <a:ext cx="105" cy="332"/>
            </a:xfrm>
            <a:prstGeom prst="rect">
              <a:avLst/>
            </a:prstGeom>
            <a:solidFill>
              <a:srgbClr val="99CC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45417" name="Group 3129"/>
          <p:cNvGrpSpPr>
            <a:grpSpLocks/>
          </p:cNvGrpSpPr>
          <p:nvPr/>
        </p:nvGrpSpPr>
        <p:grpSpPr bwMode="auto">
          <a:xfrm>
            <a:off x="7818438" y="2133601"/>
            <a:ext cx="177800" cy="800100"/>
            <a:chOff x="4925" y="1344"/>
            <a:chExt cx="112" cy="504"/>
          </a:xfrm>
        </p:grpSpPr>
        <p:sp>
          <p:nvSpPr>
            <p:cNvPr id="46135" name="Rectangle 3127"/>
            <p:cNvSpPr>
              <a:spLocks noChangeArrowheads="1"/>
            </p:cNvSpPr>
            <p:nvPr/>
          </p:nvSpPr>
          <p:spPr bwMode="auto">
            <a:xfrm>
              <a:off x="4933" y="1344"/>
              <a:ext cx="104" cy="504"/>
            </a:xfrm>
            <a:prstGeom prst="rect">
              <a:avLst/>
            </a:prstGeom>
            <a:solidFill>
              <a:srgbClr val="969696"/>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6" name="Rectangle 3128"/>
            <p:cNvSpPr>
              <a:spLocks noChangeArrowheads="1"/>
            </p:cNvSpPr>
            <p:nvPr/>
          </p:nvSpPr>
          <p:spPr bwMode="auto">
            <a:xfrm>
              <a:off x="4925" y="1344"/>
              <a:ext cx="104" cy="504"/>
            </a:xfrm>
            <a:prstGeom prst="rect">
              <a:avLst/>
            </a:prstGeom>
            <a:solidFill>
              <a:srgbClr val="FF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46138" name="Rectangle 3130"/>
          <p:cNvSpPr>
            <a:spLocks noChangeArrowheads="1"/>
          </p:cNvSpPr>
          <p:nvPr/>
        </p:nvSpPr>
        <p:spPr bwMode="auto">
          <a:xfrm>
            <a:off x="6707188" y="1843088"/>
            <a:ext cx="1423987" cy="168275"/>
          </a:xfrm>
          <a:prstGeom prst="rect">
            <a:avLst/>
          </a:prstGeom>
          <a:solidFill>
            <a:srgbClr val="BCCEE8"/>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139" name="Rectangle 3131"/>
          <p:cNvSpPr>
            <a:spLocks noChangeArrowheads="1"/>
          </p:cNvSpPr>
          <p:nvPr/>
        </p:nvSpPr>
        <p:spPr bwMode="auto">
          <a:xfrm>
            <a:off x="6761163" y="1854201"/>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FFFFFF"/>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0" name="Rectangle 3132"/>
          <p:cNvSpPr>
            <a:spLocks noChangeArrowheads="1"/>
          </p:cNvSpPr>
          <p:nvPr/>
        </p:nvSpPr>
        <p:spPr bwMode="auto">
          <a:xfrm>
            <a:off x="6756400" y="1849438"/>
            <a:ext cx="1390650" cy="17938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dirty="0" smtClean="0">
                <a:ln>
                  <a:noFill/>
                </a:ln>
                <a:solidFill>
                  <a:srgbClr val="000000"/>
                </a:solidFill>
                <a:effectLst/>
                <a:latin typeface="Tahoma" pitchFamily="34" charset="0"/>
                <a:cs typeface="Arial" pitchFamily="34" charset="0"/>
              </a:rPr>
              <a:t>DAILY PRODUCTION</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6141" name="Line 3133"/>
          <p:cNvSpPr>
            <a:spLocks noChangeShapeType="1"/>
          </p:cNvSpPr>
          <p:nvPr/>
        </p:nvSpPr>
        <p:spPr bwMode="auto">
          <a:xfrm>
            <a:off x="6705600" y="2273301"/>
            <a:ext cx="1420812" cy="1588"/>
          </a:xfrm>
          <a:prstGeom prst="line">
            <a:avLst/>
          </a:prstGeom>
          <a:noFill/>
          <a:ln w="8"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11" name="Rectangle 51"/>
          <p:cNvSpPr>
            <a:spLocks noGrp="1" noChangeArrowheads="1"/>
          </p:cNvSpPr>
          <p:nvPr>
            <p:ph type="title"/>
          </p:nvPr>
        </p:nvSpPr>
        <p:spPr/>
        <p:txBody>
          <a:bodyPr/>
          <a:lstStyle/>
          <a:p>
            <a:pPr eaLnBrk="1" hangingPunct="1"/>
            <a:r>
              <a:rPr lang="en-US" dirty="0" smtClean="0"/>
              <a:t>QAD in Repetitive Environments</a:t>
            </a:r>
          </a:p>
        </p:txBody>
      </p:sp>
      <p:grpSp>
        <p:nvGrpSpPr>
          <p:cNvPr id="2" name="Group 185"/>
          <p:cNvGrpSpPr/>
          <p:nvPr/>
        </p:nvGrpSpPr>
        <p:grpSpPr>
          <a:xfrm>
            <a:off x="827088" y="979488"/>
            <a:ext cx="7473950" cy="5130800"/>
            <a:chOff x="960438" y="1598613"/>
            <a:chExt cx="7473950" cy="5130800"/>
          </a:xfrm>
        </p:grpSpPr>
        <p:sp>
          <p:nvSpPr>
            <p:cNvPr id="12291" name="Rectangle 2"/>
            <p:cNvSpPr>
              <a:spLocks noChangeArrowheads="1"/>
            </p:cNvSpPr>
            <p:nvPr/>
          </p:nvSpPr>
          <p:spPr bwMode="auto">
            <a:xfrm>
              <a:off x="2484438" y="1598613"/>
              <a:ext cx="3116262"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Schedule</a:t>
              </a:r>
              <a:endParaRPr lang="en-US" sz="1200" dirty="0">
                <a:latin typeface="+mj-lt"/>
              </a:endParaRPr>
            </a:p>
          </p:txBody>
        </p:sp>
        <p:sp>
          <p:nvSpPr>
            <p:cNvPr id="12292" name="Rectangle 3"/>
            <p:cNvSpPr>
              <a:spLocks noChangeArrowheads="1"/>
            </p:cNvSpPr>
            <p:nvPr/>
          </p:nvSpPr>
          <p:spPr bwMode="auto">
            <a:xfrm>
              <a:off x="5937250" y="1598613"/>
              <a:ext cx="1262063"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Requirements</a:t>
              </a:r>
              <a:endParaRPr lang="en-US" sz="1200" dirty="0">
                <a:latin typeface="+mj-lt"/>
              </a:endParaRPr>
            </a:p>
          </p:txBody>
        </p:sp>
        <p:sp>
          <p:nvSpPr>
            <p:cNvPr id="12293" name="Rectangle 4"/>
            <p:cNvSpPr>
              <a:spLocks noChangeArrowheads="1"/>
            </p:cNvSpPr>
            <p:nvPr/>
          </p:nvSpPr>
          <p:spPr bwMode="auto">
            <a:xfrm>
              <a:off x="960438" y="1598613"/>
              <a:ext cx="1341437" cy="2422525"/>
            </a:xfrm>
            <a:prstGeom prst="rect">
              <a:avLst/>
            </a:prstGeom>
            <a:solidFill>
              <a:schemeClr val="accent1">
                <a:lumMod val="40000"/>
                <a:lumOff val="60000"/>
              </a:schemeClr>
            </a:solidFill>
            <a:ln w="12700">
              <a:noFill/>
              <a:miter lim="800000"/>
              <a:headEnd/>
              <a:tailEnd/>
            </a:ln>
          </p:spPr>
          <p:txBody>
            <a:bodyPr wrap="none" tIns="9144"/>
            <a:lstStyle/>
            <a:p>
              <a:pPr algn="l" eaLnBrk="0" hangingPunct="0"/>
              <a:r>
                <a:rPr lang="en-US" sz="1200" b="1" dirty="0">
                  <a:latin typeface="+mj-lt"/>
                </a:rPr>
                <a:t>Demand</a:t>
              </a:r>
              <a:endParaRPr lang="en-US" sz="1200" dirty="0">
                <a:latin typeface="+mj-lt"/>
              </a:endParaRPr>
            </a:p>
          </p:txBody>
        </p:sp>
        <p:grpSp>
          <p:nvGrpSpPr>
            <p:cNvPr id="3" name="Group 651"/>
            <p:cNvGrpSpPr>
              <a:grpSpLocks/>
            </p:cNvGrpSpPr>
            <p:nvPr/>
          </p:nvGrpSpPr>
          <p:grpSpPr bwMode="auto">
            <a:xfrm>
              <a:off x="998538" y="1824038"/>
              <a:ext cx="1255712" cy="2017712"/>
              <a:chOff x="0" y="1115"/>
              <a:chExt cx="791" cy="1271"/>
            </a:xfrm>
          </p:grpSpPr>
          <p:sp>
            <p:nvSpPr>
              <p:cNvPr id="12469" name="Rectangle 6"/>
              <p:cNvSpPr>
                <a:spLocks noChangeArrowheads="1"/>
              </p:cNvSpPr>
              <p:nvPr/>
            </p:nvSpPr>
            <p:spPr bwMode="auto">
              <a:xfrm>
                <a:off x="0" y="111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Sales Orders</a:t>
                </a:r>
              </a:p>
            </p:txBody>
          </p:sp>
          <p:sp>
            <p:nvSpPr>
              <p:cNvPr id="12470" name="Rectangle 7"/>
              <p:cNvSpPr>
                <a:spLocks noChangeArrowheads="1"/>
              </p:cNvSpPr>
              <p:nvPr/>
            </p:nvSpPr>
            <p:spPr bwMode="auto">
              <a:xfrm>
                <a:off x="25" y="1260"/>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Gross</a:t>
                </a:r>
              </a:p>
              <a:p>
                <a:pPr eaLnBrk="0" hangingPunct="0">
                  <a:lnSpc>
                    <a:spcPct val="75000"/>
                  </a:lnSpc>
                </a:pPr>
                <a:r>
                  <a:rPr lang="en-US" sz="1200" b="1" dirty="0">
                    <a:latin typeface="+mj-lt"/>
                  </a:rPr>
                  <a:t>Requirements</a:t>
                </a:r>
              </a:p>
            </p:txBody>
          </p:sp>
          <p:sp>
            <p:nvSpPr>
              <p:cNvPr id="12471" name="Rectangle 8"/>
              <p:cNvSpPr>
                <a:spLocks noChangeArrowheads="1"/>
              </p:cNvSpPr>
              <p:nvPr/>
            </p:nvSpPr>
            <p:spPr bwMode="auto">
              <a:xfrm>
                <a:off x="50" y="1479"/>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Customer’s</a:t>
                </a:r>
              </a:p>
              <a:p>
                <a:pPr eaLnBrk="0" hangingPunct="0">
                  <a:lnSpc>
                    <a:spcPct val="75000"/>
                  </a:lnSpc>
                </a:pPr>
                <a:r>
                  <a:rPr lang="en-US" sz="1200" b="1" dirty="0">
                    <a:latin typeface="+mj-lt"/>
                  </a:rPr>
                  <a:t>Scheduled</a:t>
                </a:r>
              </a:p>
              <a:p>
                <a:pPr eaLnBrk="0" hangingPunct="0">
                  <a:lnSpc>
                    <a:spcPct val="75000"/>
                  </a:lnSpc>
                </a:pPr>
                <a:r>
                  <a:rPr lang="en-US" sz="1200" b="1" dirty="0">
                    <a:latin typeface="+mj-lt"/>
                  </a:rPr>
                  <a:t>Requirements</a:t>
                </a:r>
              </a:p>
            </p:txBody>
          </p:sp>
          <p:sp>
            <p:nvSpPr>
              <p:cNvPr id="12472" name="Rectangle 9"/>
              <p:cNvSpPr>
                <a:spLocks noChangeArrowheads="1"/>
              </p:cNvSpPr>
              <p:nvPr/>
            </p:nvSpPr>
            <p:spPr bwMode="auto">
              <a:xfrm>
                <a:off x="75" y="1785"/>
                <a:ext cx="691" cy="345"/>
              </a:xfrm>
              <a:prstGeom prst="rect">
                <a:avLst/>
              </a:prstGeom>
              <a:solidFill>
                <a:schemeClr val="bg1"/>
              </a:solidFill>
              <a:ln w="12700">
                <a:solidFill>
                  <a:schemeClr val="tx1"/>
                </a:solidFill>
                <a:miter lim="800000"/>
                <a:headEnd/>
                <a:tailEnd/>
              </a:ln>
            </p:spPr>
            <p:txBody>
              <a:bodyPr wrap="none" lIns="90488" tIns="44450" rIns="90488" bIns="44450"/>
              <a:lstStyle/>
              <a:p>
                <a:pPr eaLnBrk="0" hangingPunct="0">
                  <a:lnSpc>
                    <a:spcPct val="75000"/>
                  </a:lnSpc>
                </a:pPr>
                <a:r>
                  <a:rPr lang="en-US" sz="1200" b="1" dirty="0">
                    <a:latin typeface="+mj-lt"/>
                  </a:rPr>
                  <a:t>Distribution</a:t>
                </a:r>
              </a:p>
              <a:p>
                <a:pPr eaLnBrk="0" hangingPunct="0">
                  <a:lnSpc>
                    <a:spcPct val="75000"/>
                  </a:lnSpc>
                </a:pPr>
                <a:r>
                  <a:rPr lang="en-US" sz="1200" b="1" dirty="0">
                    <a:latin typeface="+mj-lt"/>
                  </a:rPr>
                  <a:t>Center’s</a:t>
                </a:r>
              </a:p>
              <a:p>
                <a:pPr eaLnBrk="0" hangingPunct="0">
                  <a:lnSpc>
                    <a:spcPct val="75000"/>
                  </a:lnSpc>
                </a:pPr>
                <a:r>
                  <a:rPr lang="en-US" sz="1200" b="1" dirty="0">
                    <a:latin typeface="+mj-lt"/>
                  </a:rPr>
                  <a:t>Requirements</a:t>
                </a:r>
              </a:p>
            </p:txBody>
          </p:sp>
          <p:sp>
            <p:nvSpPr>
              <p:cNvPr id="12473" name="Rectangle 10"/>
              <p:cNvSpPr>
                <a:spLocks noChangeArrowheads="1"/>
              </p:cNvSpPr>
              <p:nvPr/>
            </p:nvSpPr>
            <p:spPr bwMode="auto">
              <a:xfrm>
                <a:off x="100" y="2098"/>
                <a:ext cx="691" cy="288"/>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dirty="0">
                    <a:latin typeface="+mj-lt"/>
                  </a:rPr>
                  <a:t>Forecast</a:t>
                </a:r>
              </a:p>
            </p:txBody>
          </p:sp>
        </p:grpSp>
        <p:sp>
          <p:nvSpPr>
            <p:cNvPr id="12295" name="Line 12"/>
            <p:cNvSpPr>
              <a:spLocks noChangeShapeType="1"/>
            </p:cNvSpPr>
            <p:nvPr/>
          </p:nvSpPr>
          <p:spPr bwMode="auto">
            <a:xfrm>
              <a:off x="2278063" y="2633663"/>
              <a:ext cx="271462"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7185" name="Rectangle 17"/>
            <p:cNvSpPr>
              <a:spLocks noChangeArrowheads="1"/>
            </p:cNvSpPr>
            <p:nvPr/>
          </p:nvSpPr>
          <p:spPr bwMode="auto">
            <a:xfrm>
              <a:off x="2792413" y="1820863"/>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smtClean="0">
                  <a:latin typeface="+mj-lt"/>
                </a:rPr>
                <a:t>MRP</a:t>
              </a:r>
              <a:endParaRPr lang="en-US" sz="1200" b="1" dirty="0">
                <a:latin typeface="+mj-lt"/>
              </a:endParaRPr>
            </a:p>
          </p:txBody>
        </p:sp>
        <p:sp>
          <p:nvSpPr>
            <p:cNvPr id="7186" name="Rectangle 18"/>
            <p:cNvSpPr>
              <a:spLocks noChangeArrowheads="1"/>
            </p:cNvSpPr>
            <p:nvPr/>
          </p:nvSpPr>
          <p:spPr bwMode="auto">
            <a:xfrm>
              <a:off x="3614738" y="2262188"/>
              <a:ext cx="1096962"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Line</a:t>
              </a:r>
            </a:p>
            <a:p>
              <a:pPr eaLnBrk="0" hangingPunct="0">
                <a:lnSpc>
                  <a:spcPct val="75000"/>
                </a:lnSpc>
                <a:defRPr/>
              </a:pPr>
              <a:r>
                <a:rPr lang="en-US" sz="1200" b="1" dirty="0">
                  <a:latin typeface="+mj-lt"/>
                </a:rPr>
                <a:t>Sequencing</a:t>
              </a:r>
            </a:p>
            <a:p>
              <a:pPr eaLnBrk="0" hangingPunct="0">
                <a:lnSpc>
                  <a:spcPct val="75000"/>
                </a:lnSpc>
                <a:defRPr/>
              </a:pPr>
              <a:endParaRPr lang="en-US" sz="1200" dirty="0">
                <a:latin typeface="+mj-lt"/>
              </a:endParaRPr>
            </a:p>
          </p:txBody>
        </p:sp>
        <p:sp>
          <p:nvSpPr>
            <p:cNvPr id="7191" name="Rectangle 23"/>
            <p:cNvSpPr>
              <a:spLocks noChangeArrowheads="1"/>
            </p:cNvSpPr>
            <p:nvPr/>
          </p:nvSpPr>
          <p:spPr bwMode="auto">
            <a:xfrm>
              <a:off x="6005513" y="2736850"/>
              <a:ext cx="1096962"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Explosion </a:t>
              </a:r>
            </a:p>
          </p:txBody>
        </p:sp>
        <p:sp>
          <p:nvSpPr>
            <p:cNvPr id="7195" name="Rectangle 27"/>
            <p:cNvSpPr>
              <a:spLocks noChangeArrowheads="1"/>
            </p:cNvSpPr>
            <p:nvPr/>
          </p:nvSpPr>
          <p:spPr bwMode="auto">
            <a:xfrm>
              <a:off x="6005513" y="3408363"/>
              <a:ext cx="1096962" cy="547687"/>
            </a:xfrm>
            <a:prstGeom prst="rect">
              <a:avLst/>
            </a:prstGeom>
            <a:solidFill>
              <a:schemeClr val="bg1"/>
            </a:solidFill>
            <a:ln w="12700">
              <a:solidFill>
                <a:schemeClr val="tx1"/>
              </a:solidFill>
              <a:miter lim="800000"/>
              <a:headEnd/>
              <a:tailEnd/>
            </a:ln>
            <a:effectLst/>
          </p:spPr>
          <p:txBody>
            <a:bodyPr wrap="none" lIns="27432" tIns="44450" rIns="27432"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Picklist</a:t>
              </a:r>
            </a:p>
            <a:p>
              <a:pPr eaLnBrk="0" hangingPunct="0">
                <a:lnSpc>
                  <a:spcPct val="75000"/>
                </a:lnSpc>
                <a:defRPr/>
              </a:pPr>
              <a:endParaRPr lang="en-US" sz="1200" dirty="0">
                <a:latin typeface="+mj-lt"/>
              </a:endParaRPr>
            </a:p>
          </p:txBody>
        </p:sp>
        <p:sp>
          <p:nvSpPr>
            <p:cNvPr id="12300" name="Rectangle 29"/>
            <p:cNvSpPr>
              <a:spLocks noChangeArrowheads="1"/>
            </p:cNvSpPr>
            <p:nvPr/>
          </p:nvSpPr>
          <p:spPr bwMode="auto">
            <a:xfrm>
              <a:off x="7321550" y="3408363"/>
              <a:ext cx="1096963" cy="547687"/>
            </a:xfrm>
            <a:prstGeom prst="rect">
              <a:avLst/>
            </a:prstGeom>
            <a:solidFill>
              <a:schemeClr val="bg1"/>
            </a:solidFill>
            <a:ln w="12700">
              <a:solidFill>
                <a:schemeClr val="tx1"/>
              </a:solidFill>
              <a:miter lim="800000"/>
              <a:headEnd/>
              <a:tailEnd/>
            </a:ln>
          </p:spPr>
          <p:txBody>
            <a:bodyPr wrap="none" lIns="90488" tIns="44450" rIns="90488" bIns="44450" anchor="ctr"/>
            <a:lstStyle/>
            <a:p>
              <a:pPr eaLnBrk="0" hangingPunct="0">
                <a:lnSpc>
                  <a:spcPct val="75000"/>
                </a:lnSpc>
              </a:pPr>
              <a:r>
                <a:rPr lang="en-US" sz="1200" b="1" dirty="0">
                  <a:latin typeface="+mj-lt"/>
                </a:rPr>
                <a:t>Inventory</a:t>
              </a:r>
            </a:p>
          </p:txBody>
        </p:sp>
        <p:sp>
          <p:nvSpPr>
            <p:cNvPr id="7200" name="Rectangle 32"/>
            <p:cNvSpPr>
              <a:spLocks noChangeArrowheads="1"/>
            </p:cNvSpPr>
            <p:nvPr/>
          </p:nvSpPr>
          <p:spPr bwMode="auto">
            <a:xfrm>
              <a:off x="4438650" y="2735263"/>
              <a:ext cx="1096963" cy="547687"/>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smtClean="0">
                  <a:latin typeface="+mj-lt"/>
                </a:rPr>
                <a:t>Schedule</a:t>
              </a:r>
              <a:endParaRPr lang="en-US" sz="1200" b="1" dirty="0">
                <a:latin typeface="+mj-lt"/>
              </a:endParaRPr>
            </a:p>
          </p:txBody>
        </p:sp>
        <p:sp>
          <p:nvSpPr>
            <p:cNvPr id="12302" name="Rectangle 35"/>
            <p:cNvSpPr>
              <a:spLocks noChangeArrowheads="1"/>
            </p:cNvSpPr>
            <p:nvPr/>
          </p:nvSpPr>
          <p:spPr bwMode="auto">
            <a:xfrm>
              <a:off x="4533900" y="4289425"/>
              <a:ext cx="3900488" cy="1192213"/>
            </a:xfrm>
            <a:prstGeom prst="rect">
              <a:avLst/>
            </a:prstGeom>
            <a:solidFill>
              <a:schemeClr val="accent1">
                <a:lumMod val="40000"/>
                <a:lumOff val="60000"/>
              </a:schemeClr>
            </a:solidFill>
            <a:ln w="12700">
              <a:noFill/>
              <a:miter lim="800000"/>
              <a:headEnd/>
              <a:tailEnd/>
            </a:ln>
          </p:spPr>
          <p:txBody>
            <a:bodyPr wrap="none" anchor="ctr"/>
            <a:lstStyle/>
            <a:p>
              <a:endParaRPr lang="en-US" dirty="0">
                <a:latin typeface="+mj-lt"/>
              </a:endParaRPr>
            </a:p>
          </p:txBody>
        </p:sp>
        <p:sp>
          <p:nvSpPr>
            <p:cNvPr id="12303" name="Rectangle 36"/>
            <p:cNvSpPr>
              <a:spLocks noChangeArrowheads="1"/>
            </p:cNvSpPr>
            <p:nvPr/>
          </p:nvSpPr>
          <p:spPr bwMode="auto">
            <a:xfrm>
              <a:off x="4575175" y="4346575"/>
              <a:ext cx="901700" cy="228600"/>
            </a:xfrm>
            <a:prstGeom prst="rect">
              <a:avLst/>
            </a:prstGeom>
            <a:noFill/>
            <a:ln w="12700">
              <a:noFill/>
              <a:miter lim="800000"/>
              <a:headEnd/>
              <a:tailEnd/>
            </a:ln>
          </p:spPr>
          <p:txBody>
            <a:bodyPr wrap="none" lIns="90488" tIns="44450" rIns="90488" bIns="44450"/>
            <a:lstStyle/>
            <a:p>
              <a:pPr algn="l" eaLnBrk="0" hangingPunct="0"/>
              <a:r>
                <a:rPr lang="en-US" sz="1200" b="1" dirty="0">
                  <a:latin typeface="+mj-lt"/>
                </a:rPr>
                <a:t>Reporting</a:t>
              </a:r>
            </a:p>
          </p:txBody>
        </p:sp>
        <p:sp>
          <p:nvSpPr>
            <p:cNvPr id="7205" name="Rectangle 37"/>
            <p:cNvSpPr>
              <a:spLocks noChangeArrowheads="1"/>
            </p:cNvSpPr>
            <p:nvPr/>
          </p:nvSpPr>
          <p:spPr bwMode="auto">
            <a:xfrm>
              <a:off x="4991100" y="4730750"/>
              <a:ext cx="1169670"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Repetitive</a:t>
              </a:r>
            </a:p>
            <a:p>
              <a:pPr eaLnBrk="0" hangingPunct="0">
                <a:lnSpc>
                  <a:spcPct val="75000"/>
                </a:lnSpc>
                <a:defRPr/>
              </a:pPr>
              <a:r>
                <a:rPr lang="en-US" sz="1200" b="1" dirty="0">
                  <a:latin typeface="+mj-lt"/>
                </a:rPr>
                <a:t>Reporting</a:t>
              </a:r>
            </a:p>
            <a:p>
              <a:pPr eaLnBrk="0" hangingPunct="0">
                <a:lnSpc>
                  <a:spcPct val="75000"/>
                </a:lnSpc>
                <a:defRPr/>
              </a:pPr>
              <a:endParaRPr lang="en-US" sz="1200" dirty="0">
                <a:latin typeface="+mj-lt"/>
              </a:endParaRPr>
            </a:p>
          </p:txBody>
        </p:sp>
        <p:sp>
          <p:nvSpPr>
            <p:cNvPr id="12305" name="Line 38"/>
            <p:cNvSpPr>
              <a:spLocks noChangeShapeType="1"/>
            </p:cNvSpPr>
            <p:nvPr/>
          </p:nvSpPr>
          <p:spPr bwMode="auto">
            <a:xfrm>
              <a:off x="4371975" y="4973638"/>
              <a:ext cx="612775"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12306" name="Line 39"/>
            <p:cNvSpPr>
              <a:spLocks noChangeShapeType="1"/>
            </p:cNvSpPr>
            <p:nvPr/>
          </p:nvSpPr>
          <p:spPr bwMode="auto">
            <a:xfrm flipV="1">
              <a:off x="6186678" y="4975225"/>
              <a:ext cx="322072" cy="8636"/>
            </a:xfrm>
            <a:prstGeom prst="line">
              <a:avLst/>
            </a:prstGeom>
            <a:noFill/>
            <a:ln w="31750">
              <a:solidFill>
                <a:schemeClr val="hlink"/>
              </a:solidFill>
              <a:round/>
              <a:headEnd/>
              <a:tailEnd/>
            </a:ln>
          </p:spPr>
          <p:txBody>
            <a:bodyPr/>
            <a:lstStyle/>
            <a:p>
              <a:endParaRPr lang="en-US" dirty="0">
                <a:latin typeface="+mj-lt"/>
              </a:endParaRPr>
            </a:p>
          </p:txBody>
        </p:sp>
        <p:sp>
          <p:nvSpPr>
            <p:cNvPr id="12307" name="Rectangle 41"/>
            <p:cNvSpPr>
              <a:spLocks noChangeArrowheads="1"/>
            </p:cNvSpPr>
            <p:nvPr/>
          </p:nvSpPr>
          <p:spPr bwMode="auto">
            <a:xfrm>
              <a:off x="4587875" y="5532438"/>
              <a:ext cx="1224695"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Finished Items</a:t>
              </a:r>
            </a:p>
          </p:txBody>
        </p:sp>
        <p:sp>
          <p:nvSpPr>
            <p:cNvPr id="12308" name="Line 42"/>
            <p:cNvSpPr>
              <a:spLocks noChangeShapeType="1"/>
            </p:cNvSpPr>
            <p:nvPr/>
          </p:nvSpPr>
          <p:spPr bwMode="auto">
            <a:xfrm>
              <a:off x="4394200" y="6107113"/>
              <a:ext cx="711200" cy="0"/>
            </a:xfrm>
            <a:prstGeom prst="line">
              <a:avLst/>
            </a:prstGeom>
            <a:noFill/>
            <a:ln w="31750">
              <a:solidFill>
                <a:schemeClr val="hlink"/>
              </a:solidFill>
              <a:round/>
              <a:headEnd/>
              <a:tailEnd type="triangle" w="med" len="med"/>
            </a:ln>
          </p:spPr>
          <p:txBody>
            <a:bodyPr/>
            <a:lstStyle/>
            <a:p>
              <a:endParaRPr lang="en-US" dirty="0">
                <a:latin typeface="+mj-lt"/>
              </a:endParaRPr>
            </a:p>
          </p:txBody>
        </p:sp>
        <p:sp>
          <p:nvSpPr>
            <p:cNvPr id="12309" name="Rectangle 47"/>
            <p:cNvSpPr>
              <a:spLocks noChangeArrowheads="1"/>
            </p:cNvSpPr>
            <p:nvPr/>
          </p:nvSpPr>
          <p:spPr bwMode="auto">
            <a:xfrm>
              <a:off x="6418263" y="4344988"/>
              <a:ext cx="908050" cy="228600"/>
            </a:xfrm>
            <a:prstGeom prst="rect">
              <a:avLst/>
            </a:prstGeom>
            <a:noFill/>
            <a:ln w="12700">
              <a:noFill/>
              <a:miter lim="800000"/>
              <a:headEnd/>
              <a:tailEnd/>
            </a:ln>
          </p:spPr>
          <p:txBody>
            <a:bodyPr wrap="none" lIns="90488" tIns="44450" rIns="90488" bIns="44450"/>
            <a:lstStyle/>
            <a:p>
              <a:pPr algn="l" eaLnBrk="0" hangingPunct="0"/>
              <a:r>
                <a:rPr lang="en-US" sz="1200" b="1" i="1" dirty="0">
                  <a:latin typeface="+mj-lt"/>
                </a:rPr>
                <a:t>Backflush</a:t>
              </a:r>
            </a:p>
          </p:txBody>
        </p:sp>
        <p:sp>
          <p:nvSpPr>
            <p:cNvPr id="7216" name="Rectangle 48"/>
            <p:cNvSpPr>
              <a:spLocks noChangeArrowheads="1"/>
            </p:cNvSpPr>
            <p:nvPr/>
          </p:nvSpPr>
          <p:spPr bwMode="auto">
            <a:xfrm>
              <a:off x="6521450" y="4714875"/>
              <a:ext cx="989013" cy="547688"/>
            </a:xfrm>
            <a:prstGeom prst="rect">
              <a:avLst/>
            </a:prstGeom>
            <a:solidFill>
              <a:schemeClr val="bg1"/>
            </a:solidFill>
            <a:ln w="12700">
              <a:solidFill>
                <a:schemeClr val="tx1"/>
              </a:solidFill>
              <a:miter lim="800000"/>
              <a:headEnd/>
              <a:tailEnd/>
            </a:ln>
            <a:effectLst/>
          </p:spPr>
          <p:txBody>
            <a:bodyPr wrap="none" lIns="90488" tIns="44450" rIns="90488" bIns="44450" anchor="ctr"/>
            <a:lstStyle/>
            <a:p>
              <a:pPr eaLnBrk="0" hangingPunct="0">
                <a:lnSpc>
                  <a:spcPct val="75000"/>
                </a:lnSpc>
                <a:defRPr/>
              </a:pPr>
              <a:r>
                <a:rPr lang="en-US" sz="1200" b="1" dirty="0">
                  <a:latin typeface="+mj-lt"/>
                </a:rPr>
                <a:t>Cumulative</a:t>
              </a:r>
            </a:p>
            <a:p>
              <a:pPr eaLnBrk="0" hangingPunct="0">
                <a:lnSpc>
                  <a:spcPct val="75000"/>
                </a:lnSpc>
                <a:defRPr/>
              </a:pPr>
              <a:r>
                <a:rPr lang="en-US" sz="1200" b="1" dirty="0">
                  <a:latin typeface="+mj-lt"/>
                </a:rPr>
                <a:t>Order </a:t>
              </a:r>
              <a:r>
                <a:rPr lang="en-US" sz="1200" b="1" dirty="0" smtClean="0">
                  <a:latin typeface="+mj-lt"/>
                </a:rPr>
                <a:t>Close</a:t>
              </a:r>
              <a:endParaRPr lang="en-US" sz="1200" b="1" dirty="0">
                <a:latin typeface="+mj-lt"/>
              </a:endParaRPr>
            </a:p>
          </p:txBody>
        </p:sp>
        <p:cxnSp>
          <p:nvCxnSpPr>
            <p:cNvPr id="12312" name="AutoShape 53"/>
            <p:cNvCxnSpPr>
              <a:cxnSpLocks noChangeShapeType="1"/>
              <a:stCxn id="12292" idx="2"/>
              <a:endCxn id="12327" idx="0"/>
            </p:cNvCxnSpPr>
            <p:nvPr/>
          </p:nvCxnSpPr>
          <p:spPr bwMode="auto">
            <a:xfrm rot="5400000">
              <a:off x="4503738" y="2208213"/>
              <a:ext cx="252412" cy="3878262"/>
            </a:xfrm>
            <a:prstGeom prst="bentConnector3">
              <a:avLst>
                <a:gd name="adj1" fmla="val 49685"/>
              </a:avLst>
            </a:prstGeom>
            <a:noFill/>
            <a:ln w="31750">
              <a:solidFill>
                <a:schemeClr val="hlink"/>
              </a:solidFill>
              <a:miter lim="800000"/>
              <a:headEnd/>
              <a:tailEnd type="triangle" w="med" len="med"/>
            </a:ln>
          </p:spPr>
        </p:cxnSp>
        <p:cxnSp>
          <p:nvCxnSpPr>
            <p:cNvPr id="12313" name="AutoShape 650"/>
            <p:cNvCxnSpPr>
              <a:cxnSpLocks noChangeShapeType="1"/>
              <a:stCxn id="12300" idx="2"/>
              <a:endCxn id="7205" idx="0"/>
            </p:cNvCxnSpPr>
            <p:nvPr/>
          </p:nvCxnSpPr>
          <p:spPr bwMode="auto">
            <a:xfrm rot="5400000">
              <a:off x="6335634" y="3196352"/>
              <a:ext cx="774700" cy="2294097"/>
            </a:xfrm>
            <a:prstGeom prst="bentConnector3">
              <a:avLst>
                <a:gd name="adj1" fmla="val 50000"/>
              </a:avLst>
            </a:prstGeom>
            <a:noFill/>
            <a:ln w="31750">
              <a:solidFill>
                <a:schemeClr val="hlink"/>
              </a:solidFill>
              <a:miter lim="800000"/>
              <a:headEnd/>
              <a:tailEnd type="triangle" w="med" len="med"/>
            </a:ln>
          </p:spPr>
        </p:cxnSp>
        <p:cxnSp>
          <p:nvCxnSpPr>
            <p:cNvPr id="12314" name="AutoShape 677"/>
            <p:cNvCxnSpPr>
              <a:cxnSpLocks noChangeShapeType="1"/>
              <a:stCxn id="7185" idx="1"/>
              <a:endCxn id="52513" idx="1"/>
            </p:cNvCxnSpPr>
            <p:nvPr/>
          </p:nvCxnSpPr>
          <p:spPr bwMode="auto">
            <a:xfrm rot="10800000" flipV="1">
              <a:off x="2740025" y="2095500"/>
              <a:ext cx="52388" cy="782638"/>
            </a:xfrm>
            <a:prstGeom prst="bentConnector3">
              <a:avLst>
                <a:gd name="adj1" fmla="val 536366"/>
              </a:avLst>
            </a:prstGeom>
            <a:noFill/>
            <a:ln w="31750">
              <a:solidFill>
                <a:schemeClr val="hlink"/>
              </a:solidFill>
              <a:miter lim="800000"/>
              <a:headEnd/>
              <a:tailEnd/>
            </a:ln>
          </p:spPr>
        </p:cxnSp>
        <p:cxnSp>
          <p:nvCxnSpPr>
            <p:cNvPr id="12315" name="AutoShape 679"/>
            <p:cNvCxnSpPr>
              <a:cxnSpLocks noChangeShapeType="1"/>
              <a:stCxn id="7185" idx="3"/>
              <a:endCxn id="7186" idx="0"/>
            </p:cNvCxnSpPr>
            <p:nvPr/>
          </p:nvCxnSpPr>
          <p:spPr bwMode="auto">
            <a:xfrm>
              <a:off x="3889375" y="2095500"/>
              <a:ext cx="274638" cy="166688"/>
            </a:xfrm>
            <a:prstGeom prst="bentConnector2">
              <a:avLst/>
            </a:prstGeom>
            <a:noFill/>
            <a:ln w="31750">
              <a:solidFill>
                <a:schemeClr val="hlink"/>
              </a:solidFill>
              <a:miter lim="800000"/>
              <a:headEnd/>
              <a:tailEnd/>
            </a:ln>
          </p:spPr>
        </p:cxnSp>
        <p:cxnSp>
          <p:nvCxnSpPr>
            <p:cNvPr id="12316" name="AutoShape 680"/>
            <p:cNvCxnSpPr>
              <a:cxnSpLocks noChangeShapeType="1"/>
              <a:stCxn id="7186" idx="3"/>
              <a:endCxn id="7200" idx="0"/>
            </p:cNvCxnSpPr>
            <p:nvPr/>
          </p:nvCxnSpPr>
          <p:spPr bwMode="auto">
            <a:xfrm>
              <a:off x="4711700" y="2536825"/>
              <a:ext cx="276225" cy="198438"/>
            </a:xfrm>
            <a:prstGeom prst="bentConnector2">
              <a:avLst/>
            </a:prstGeom>
            <a:noFill/>
            <a:ln w="31750">
              <a:solidFill>
                <a:schemeClr val="hlink"/>
              </a:solidFill>
              <a:miter lim="800000"/>
              <a:headEnd/>
              <a:tailEnd/>
            </a:ln>
          </p:spPr>
        </p:cxnSp>
        <p:cxnSp>
          <p:nvCxnSpPr>
            <p:cNvPr id="12317" name="AutoShape 682"/>
            <p:cNvCxnSpPr>
              <a:cxnSpLocks noChangeShapeType="1"/>
              <a:stCxn id="7200" idx="3"/>
              <a:endCxn id="7191" idx="1"/>
            </p:cNvCxnSpPr>
            <p:nvPr/>
          </p:nvCxnSpPr>
          <p:spPr bwMode="auto">
            <a:xfrm>
              <a:off x="5535613" y="3009900"/>
              <a:ext cx="469900" cy="1588"/>
            </a:xfrm>
            <a:prstGeom prst="bentConnector3">
              <a:avLst>
                <a:gd name="adj1" fmla="val 49662"/>
              </a:avLst>
            </a:prstGeom>
            <a:noFill/>
            <a:ln w="31750">
              <a:solidFill>
                <a:schemeClr val="hlink"/>
              </a:solidFill>
              <a:miter lim="800000"/>
              <a:headEnd/>
              <a:tailEnd type="triangle" w="med" len="med"/>
            </a:ln>
          </p:spPr>
        </p:cxnSp>
        <p:cxnSp>
          <p:nvCxnSpPr>
            <p:cNvPr id="12318" name="AutoShape 683"/>
            <p:cNvCxnSpPr>
              <a:cxnSpLocks noChangeShapeType="1"/>
              <a:stCxn id="7200" idx="3"/>
              <a:endCxn id="12327" idx="0"/>
            </p:cNvCxnSpPr>
            <p:nvPr/>
          </p:nvCxnSpPr>
          <p:spPr bwMode="auto">
            <a:xfrm flipH="1">
              <a:off x="2690813" y="3009900"/>
              <a:ext cx="2844800" cy="1263650"/>
            </a:xfrm>
            <a:prstGeom prst="bentConnector4">
              <a:avLst>
                <a:gd name="adj1" fmla="val -7981"/>
                <a:gd name="adj2" fmla="val 60681"/>
              </a:avLst>
            </a:prstGeom>
            <a:noFill/>
            <a:ln w="31750">
              <a:solidFill>
                <a:schemeClr val="hlink"/>
              </a:solidFill>
              <a:miter lim="800000"/>
              <a:headEnd/>
              <a:tailEnd type="triangle" w="med" len="med"/>
            </a:ln>
          </p:spPr>
        </p:cxnSp>
        <p:cxnSp>
          <p:nvCxnSpPr>
            <p:cNvPr id="12319" name="AutoShape 684"/>
            <p:cNvCxnSpPr>
              <a:cxnSpLocks noChangeShapeType="1"/>
              <a:stCxn id="7195" idx="3"/>
              <a:endCxn id="12300" idx="1"/>
            </p:cNvCxnSpPr>
            <p:nvPr/>
          </p:nvCxnSpPr>
          <p:spPr bwMode="auto">
            <a:xfrm>
              <a:off x="7102475" y="3683000"/>
              <a:ext cx="219075" cy="0"/>
            </a:xfrm>
            <a:prstGeom prst="straightConnector1">
              <a:avLst/>
            </a:prstGeom>
            <a:noFill/>
            <a:ln w="31750">
              <a:solidFill>
                <a:schemeClr val="hlink"/>
              </a:solidFill>
              <a:round/>
              <a:headEnd/>
              <a:tailEnd/>
            </a:ln>
          </p:spPr>
        </p:cxnSp>
        <p:cxnSp>
          <p:nvCxnSpPr>
            <p:cNvPr id="12320" name="AutoShape 685"/>
            <p:cNvCxnSpPr>
              <a:cxnSpLocks noChangeShapeType="1"/>
              <a:stCxn id="7195" idx="0"/>
              <a:endCxn id="7191" idx="2"/>
            </p:cNvCxnSpPr>
            <p:nvPr/>
          </p:nvCxnSpPr>
          <p:spPr bwMode="auto">
            <a:xfrm rot="16200000">
              <a:off x="6492875" y="3346451"/>
              <a:ext cx="123825" cy="0"/>
            </a:xfrm>
            <a:prstGeom prst="straightConnector1">
              <a:avLst/>
            </a:prstGeom>
            <a:noFill/>
            <a:ln w="31750">
              <a:solidFill>
                <a:schemeClr val="hlink"/>
              </a:solidFill>
              <a:round/>
              <a:headEnd/>
              <a:tailEnd/>
            </a:ln>
          </p:spPr>
        </p:cxnSp>
        <p:grpSp>
          <p:nvGrpSpPr>
            <p:cNvPr id="4" name="Group 826"/>
            <p:cNvGrpSpPr>
              <a:grpSpLocks/>
            </p:cNvGrpSpPr>
            <p:nvPr/>
          </p:nvGrpSpPr>
          <p:grpSpPr bwMode="auto">
            <a:xfrm>
              <a:off x="6240463" y="5734050"/>
              <a:ext cx="1081087" cy="661988"/>
              <a:chOff x="2691" y="2253"/>
              <a:chExt cx="1118" cy="685"/>
            </a:xfrm>
          </p:grpSpPr>
          <p:sp>
            <p:nvSpPr>
              <p:cNvPr id="12447" name="Freeform 827"/>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5" name="Group 828"/>
              <p:cNvGrpSpPr>
                <a:grpSpLocks/>
              </p:cNvGrpSpPr>
              <p:nvPr/>
            </p:nvGrpSpPr>
            <p:grpSpPr bwMode="auto">
              <a:xfrm>
                <a:off x="2819" y="2442"/>
                <a:ext cx="912" cy="437"/>
                <a:chOff x="2907" y="1465"/>
                <a:chExt cx="2098" cy="1582"/>
              </a:xfrm>
            </p:grpSpPr>
            <p:sp>
              <p:nvSpPr>
                <p:cNvPr id="12463" name="Freeform 829"/>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64" name="Freeform 830"/>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65" name="Freeform 831"/>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66" name="Freeform 832"/>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67" name="Freeform 833"/>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68" name="Freeform 834"/>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6" name="Group 835"/>
              <p:cNvGrpSpPr>
                <a:grpSpLocks/>
              </p:cNvGrpSpPr>
              <p:nvPr/>
            </p:nvGrpSpPr>
            <p:grpSpPr bwMode="auto">
              <a:xfrm>
                <a:off x="3056" y="2401"/>
                <a:ext cx="382" cy="143"/>
                <a:chOff x="3453" y="1318"/>
                <a:chExt cx="878" cy="519"/>
              </a:xfrm>
            </p:grpSpPr>
            <p:sp>
              <p:nvSpPr>
                <p:cNvPr id="12460" name="Freeform 836"/>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61" name="Freeform 837"/>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62" name="Freeform 838"/>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7" name="Group 839"/>
              <p:cNvGrpSpPr>
                <a:grpSpLocks/>
              </p:cNvGrpSpPr>
              <p:nvPr/>
            </p:nvGrpSpPr>
            <p:grpSpPr bwMode="auto">
              <a:xfrm>
                <a:off x="3040" y="2286"/>
                <a:ext cx="241" cy="82"/>
                <a:chOff x="3415" y="905"/>
                <a:chExt cx="554" cy="293"/>
              </a:xfrm>
            </p:grpSpPr>
            <p:sp>
              <p:nvSpPr>
                <p:cNvPr id="12458" name="Freeform 840"/>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59" name="Freeform 841"/>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8" name="Group 842"/>
              <p:cNvGrpSpPr>
                <a:grpSpLocks/>
              </p:cNvGrpSpPr>
              <p:nvPr/>
            </p:nvGrpSpPr>
            <p:grpSpPr bwMode="auto">
              <a:xfrm>
                <a:off x="2691" y="2253"/>
                <a:ext cx="1118" cy="685"/>
                <a:chOff x="2613" y="785"/>
                <a:chExt cx="2571" cy="2479"/>
              </a:xfrm>
            </p:grpSpPr>
            <p:sp>
              <p:nvSpPr>
                <p:cNvPr id="12456" name="Freeform 843"/>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57" name="Freeform 844"/>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52" name="Freeform 845"/>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9" name="Group 846"/>
              <p:cNvGrpSpPr>
                <a:grpSpLocks/>
              </p:cNvGrpSpPr>
              <p:nvPr/>
            </p:nvGrpSpPr>
            <p:grpSpPr bwMode="auto">
              <a:xfrm>
                <a:off x="3525" y="2468"/>
                <a:ext cx="163" cy="57"/>
                <a:chOff x="4532" y="1560"/>
                <a:chExt cx="375" cy="206"/>
              </a:xfrm>
            </p:grpSpPr>
            <p:sp>
              <p:nvSpPr>
                <p:cNvPr id="12454" name="Freeform 847"/>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55" name="Freeform 848"/>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10" name="Group 780"/>
            <p:cNvGrpSpPr>
              <a:grpSpLocks/>
            </p:cNvGrpSpPr>
            <p:nvPr/>
          </p:nvGrpSpPr>
          <p:grpSpPr bwMode="auto">
            <a:xfrm>
              <a:off x="5700713" y="5900738"/>
              <a:ext cx="1081087" cy="661987"/>
              <a:chOff x="2691" y="2253"/>
              <a:chExt cx="1118" cy="685"/>
            </a:xfrm>
          </p:grpSpPr>
          <p:sp>
            <p:nvSpPr>
              <p:cNvPr id="12425" name="Freeform 78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11" name="Group 782"/>
              <p:cNvGrpSpPr>
                <a:grpSpLocks/>
              </p:cNvGrpSpPr>
              <p:nvPr/>
            </p:nvGrpSpPr>
            <p:grpSpPr bwMode="auto">
              <a:xfrm>
                <a:off x="2819" y="2442"/>
                <a:ext cx="912" cy="437"/>
                <a:chOff x="2907" y="1465"/>
                <a:chExt cx="2098" cy="1582"/>
              </a:xfrm>
            </p:grpSpPr>
            <p:sp>
              <p:nvSpPr>
                <p:cNvPr id="12441" name="Freeform 78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42" name="Freeform 78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43" name="Freeform 78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44" name="Freeform 78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45" name="Freeform 78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46" name="Freeform 78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12" name="Group 789"/>
              <p:cNvGrpSpPr>
                <a:grpSpLocks/>
              </p:cNvGrpSpPr>
              <p:nvPr/>
            </p:nvGrpSpPr>
            <p:grpSpPr bwMode="auto">
              <a:xfrm>
                <a:off x="3056" y="2401"/>
                <a:ext cx="382" cy="143"/>
                <a:chOff x="3453" y="1318"/>
                <a:chExt cx="878" cy="519"/>
              </a:xfrm>
            </p:grpSpPr>
            <p:sp>
              <p:nvSpPr>
                <p:cNvPr id="12438" name="Freeform 79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39" name="Freeform 79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40" name="Freeform 79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13" name="Group 793"/>
              <p:cNvGrpSpPr>
                <a:grpSpLocks/>
              </p:cNvGrpSpPr>
              <p:nvPr/>
            </p:nvGrpSpPr>
            <p:grpSpPr bwMode="auto">
              <a:xfrm>
                <a:off x="3040" y="2286"/>
                <a:ext cx="241" cy="82"/>
                <a:chOff x="3415" y="905"/>
                <a:chExt cx="554" cy="293"/>
              </a:xfrm>
            </p:grpSpPr>
            <p:sp>
              <p:nvSpPr>
                <p:cNvPr id="12436" name="Freeform 79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37" name="Freeform 79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14" name="Group 796"/>
              <p:cNvGrpSpPr>
                <a:grpSpLocks/>
              </p:cNvGrpSpPr>
              <p:nvPr/>
            </p:nvGrpSpPr>
            <p:grpSpPr bwMode="auto">
              <a:xfrm>
                <a:off x="2691" y="2253"/>
                <a:ext cx="1118" cy="685"/>
                <a:chOff x="2613" y="785"/>
                <a:chExt cx="2571" cy="2479"/>
              </a:xfrm>
            </p:grpSpPr>
            <p:sp>
              <p:nvSpPr>
                <p:cNvPr id="12434" name="Freeform 79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35" name="Freeform 79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30" name="Freeform 79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15" name="Group 800"/>
              <p:cNvGrpSpPr>
                <a:grpSpLocks/>
              </p:cNvGrpSpPr>
              <p:nvPr/>
            </p:nvGrpSpPr>
            <p:grpSpPr bwMode="auto">
              <a:xfrm>
                <a:off x="3525" y="2468"/>
                <a:ext cx="163" cy="57"/>
                <a:chOff x="4532" y="1560"/>
                <a:chExt cx="375" cy="206"/>
              </a:xfrm>
            </p:grpSpPr>
            <p:sp>
              <p:nvSpPr>
                <p:cNvPr id="12432" name="Freeform 80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33" name="Freeform 80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16" name="Group 734"/>
            <p:cNvGrpSpPr>
              <a:grpSpLocks/>
            </p:cNvGrpSpPr>
            <p:nvPr/>
          </p:nvGrpSpPr>
          <p:grpSpPr bwMode="auto">
            <a:xfrm>
              <a:off x="5173663" y="6067425"/>
              <a:ext cx="1081087" cy="661988"/>
              <a:chOff x="2691" y="2253"/>
              <a:chExt cx="1118" cy="685"/>
            </a:xfrm>
          </p:grpSpPr>
          <p:sp>
            <p:nvSpPr>
              <p:cNvPr id="12403" name="Freeform 735"/>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17" name="Group 736"/>
              <p:cNvGrpSpPr>
                <a:grpSpLocks/>
              </p:cNvGrpSpPr>
              <p:nvPr/>
            </p:nvGrpSpPr>
            <p:grpSpPr bwMode="auto">
              <a:xfrm>
                <a:off x="2819" y="2442"/>
                <a:ext cx="912" cy="437"/>
                <a:chOff x="2907" y="1465"/>
                <a:chExt cx="2098" cy="1582"/>
              </a:xfrm>
            </p:grpSpPr>
            <p:sp>
              <p:nvSpPr>
                <p:cNvPr id="12419" name="Freeform 737"/>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20" name="Freeform 738"/>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2421" name="Freeform 739"/>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2422" name="Freeform 740"/>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2423" name="Freeform 741"/>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2424" name="Freeform 742"/>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18" name="Group 743"/>
              <p:cNvGrpSpPr>
                <a:grpSpLocks/>
              </p:cNvGrpSpPr>
              <p:nvPr/>
            </p:nvGrpSpPr>
            <p:grpSpPr bwMode="auto">
              <a:xfrm>
                <a:off x="3056" y="2401"/>
                <a:ext cx="382" cy="143"/>
                <a:chOff x="3453" y="1318"/>
                <a:chExt cx="878" cy="519"/>
              </a:xfrm>
            </p:grpSpPr>
            <p:sp>
              <p:nvSpPr>
                <p:cNvPr id="12416" name="Freeform 744"/>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17" name="Freeform 745"/>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2418" name="Freeform 746"/>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19" name="Group 747"/>
              <p:cNvGrpSpPr>
                <a:grpSpLocks/>
              </p:cNvGrpSpPr>
              <p:nvPr/>
            </p:nvGrpSpPr>
            <p:grpSpPr bwMode="auto">
              <a:xfrm>
                <a:off x="3040" y="2286"/>
                <a:ext cx="241" cy="82"/>
                <a:chOff x="3415" y="905"/>
                <a:chExt cx="554" cy="293"/>
              </a:xfrm>
            </p:grpSpPr>
            <p:sp>
              <p:nvSpPr>
                <p:cNvPr id="12414" name="Freeform 748"/>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2415" name="Freeform 749"/>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20" name="Group 750"/>
              <p:cNvGrpSpPr>
                <a:grpSpLocks/>
              </p:cNvGrpSpPr>
              <p:nvPr/>
            </p:nvGrpSpPr>
            <p:grpSpPr bwMode="auto">
              <a:xfrm>
                <a:off x="2691" y="2253"/>
                <a:ext cx="1118" cy="685"/>
                <a:chOff x="2613" y="785"/>
                <a:chExt cx="2571" cy="2479"/>
              </a:xfrm>
            </p:grpSpPr>
            <p:sp>
              <p:nvSpPr>
                <p:cNvPr id="12412" name="Freeform 751"/>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2413" name="Freeform 752"/>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2408" name="Freeform 753"/>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21" name="Group 754"/>
              <p:cNvGrpSpPr>
                <a:grpSpLocks/>
              </p:cNvGrpSpPr>
              <p:nvPr/>
            </p:nvGrpSpPr>
            <p:grpSpPr bwMode="auto">
              <a:xfrm>
                <a:off x="3525" y="2468"/>
                <a:ext cx="163" cy="57"/>
                <a:chOff x="4532" y="1560"/>
                <a:chExt cx="375" cy="206"/>
              </a:xfrm>
            </p:grpSpPr>
            <p:sp>
              <p:nvSpPr>
                <p:cNvPr id="12410" name="Freeform 755"/>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2411" name="Freeform 756"/>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sp>
          <p:nvSpPr>
            <p:cNvPr id="12324" name="Rectangle 56"/>
            <p:cNvSpPr>
              <a:spLocks noChangeArrowheads="1"/>
            </p:cNvSpPr>
            <p:nvPr/>
          </p:nvSpPr>
          <p:spPr bwMode="auto">
            <a:xfrm>
              <a:off x="1009650" y="4273550"/>
              <a:ext cx="3360738" cy="2414588"/>
            </a:xfrm>
            <a:prstGeom prst="rect">
              <a:avLst/>
            </a:prstGeom>
            <a:solidFill>
              <a:srgbClr val="FFFFFF"/>
            </a:solidFill>
            <a:ln w="9525">
              <a:noFill/>
              <a:miter lim="800000"/>
              <a:headEnd/>
              <a:tailEnd/>
            </a:ln>
          </p:spPr>
          <p:txBody>
            <a:bodyPr/>
            <a:lstStyle/>
            <a:p>
              <a:pPr algn="l" eaLnBrk="0" hangingPunct="0"/>
              <a:r>
                <a:rPr lang="en-US" sz="1200" b="1" dirty="0">
                  <a:latin typeface="+mj-lt"/>
                </a:rPr>
                <a:t>Production</a:t>
              </a:r>
              <a:endParaRPr lang="en-US" sz="1200" dirty="0">
                <a:latin typeface="+mj-lt"/>
              </a:endParaRPr>
            </a:p>
          </p:txBody>
        </p:sp>
        <p:grpSp>
          <p:nvGrpSpPr>
            <p:cNvPr id="22" name="Group 1311"/>
            <p:cNvGrpSpPr>
              <a:grpSpLocks/>
            </p:cNvGrpSpPr>
            <p:nvPr/>
          </p:nvGrpSpPr>
          <p:grpSpPr bwMode="auto">
            <a:xfrm>
              <a:off x="2679700" y="2489200"/>
              <a:ext cx="833438" cy="1042988"/>
              <a:chOff x="3876" y="461"/>
              <a:chExt cx="1087" cy="1360"/>
            </a:xfrm>
          </p:grpSpPr>
          <p:grpSp>
            <p:nvGrpSpPr>
              <p:cNvPr id="23" name="Group 1312"/>
              <p:cNvGrpSpPr>
                <a:grpSpLocks/>
              </p:cNvGrpSpPr>
              <p:nvPr/>
            </p:nvGrpSpPr>
            <p:grpSpPr bwMode="auto">
              <a:xfrm rot="278128">
                <a:off x="3956" y="523"/>
                <a:ext cx="670" cy="889"/>
                <a:chOff x="4208" y="671"/>
                <a:chExt cx="670" cy="889"/>
              </a:xfrm>
            </p:grpSpPr>
            <p:sp>
              <p:nvSpPr>
                <p:cNvPr id="52513" name="Rectangle 1313"/>
                <p:cNvSpPr>
                  <a:spLocks noChangeArrowheads="1"/>
                </p:cNvSpPr>
                <p:nvPr/>
              </p:nvSpPr>
              <p:spPr bwMode="auto">
                <a:xfrm rot="-293521">
                  <a:off x="4209" y="671"/>
                  <a:ext cx="669"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dirty="0">
                    <a:latin typeface="+mj-lt"/>
                  </a:endParaRPr>
                </a:p>
              </p:txBody>
            </p:sp>
            <p:grpSp>
              <p:nvGrpSpPr>
                <p:cNvPr id="24" name="Group 1314"/>
                <p:cNvGrpSpPr>
                  <a:grpSpLocks/>
                </p:cNvGrpSpPr>
                <p:nvPr/>
              </p:nvGrpSpPr>
              <p:grpSpPr bwMode="auto">
                <a:xfrm>
                  <a:off x="4278" y="789"/>
                  <a:ext cx="564" cy="694"/>
                  <a:chOff x="4278" y="789"/>
                  <a:chExt cx="564" cy="694"/>
                </a:xfrm>
              </p:grpSpPr>
              <p:grpSp>
                <p:nvGrpSpPr>
                  <p:cNvPr id="25" name="Group 1315"/>
                  <p:cNvGrpSpPr>
                    <a:grpSpLocks/>
                  </p:cNvGrpSpPr>
                  <p:nvPr/>
                </p:nvGrpSpPr>
                <p:grpSpPr bwMode="auto">
                  <a:xfrm rot="-289081">
                    <a:off x="4278" y="793"/>
                    <a:ext cx="558" cy="690"/>
                    <a:chOff x="5190" y="481"/>
                    <a:chExt cx="570" cy="1056"/>
                  </a:xfrm>
                </p:grpSpPr>
                <p:sp>
                  <p:nvSpPr>
                    <p:cNvPr id="12391" name="Line 1316"/>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2" name="Line 1317"/>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3" name="Line 1318"/>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4" name="Line 1319"/>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5" name="Line 1320"/>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6" name="Line 1321"/>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7" name="Line 1322"/>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8" name="Line 1323"/>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9" name="Line 1324"/>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0" name="Line 1325"/>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1" name="Line 1326"/>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402" name="Line 1327"/>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nvGrpSpPr>
                  <p:cNvPr id="26" name="Group 1328"/>
                  <p:cNvGrpSpPr>
                    <a:grpSpLocks/>
                  </p:cNvGrpSpPr>
                  <p:nvPr/>
                </p:nvGrpSpPr>
                <p:grpSpPr bwMode="auto">
                  <a:xfrm rot="-289081">
                    <a:off x="4284" y="789"/>
                    <a:ext cx="558" cy="690"/>
                    <a:chOff x="5190" y="481"/>
                    <a:chExt cx="570" cy="1056"/>
                  </a:xfrm>
                </p:grpSpPr>
                <p:sp>
                  <p:nvSpPr>
                    <p:cNvPr id="12379" name="Line 1329"/>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0" name="Line 1330"/>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1" name="Line 1331"/>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2" name="Line 1332"/>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3" name="Line 1333"/>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4" name="Line 1334"/>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5" name="Line 1335"/>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6" name="Line 1336"/>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7" name="Line 1337"/>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8" name="Line 1338"/>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89" name="Line 1339"/>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90" name="Line 1340"/>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grpSp>
          <p:grpSp>
            <p:nvGrpSpPr>
              <p:cNvPr id="27" name="Group 1341"/>
              <p:cNvGrpSpPr>
                <a:grpSpLocks/>
              </p:cNvGrpSpPr>
              <p:nvPr/>
            </p:nvGrpSpPr>
            <p:grpSpPr bwMode="auto">
              <a:xfrm>
                <a:off x="3876" y="831"/>
                <a:ext cx="670" cy="889"/>
                <a:chOff x="4208" y="671"/>
                <a:chExt cx="670" cy="889"/>
              </a:xfrm>
            </p:grpSpPr>
            <p:sp>
              <p:nvSpPr>
                <p:cNvPr id="52542" name="Rectangle 1342"/>
                <p:cNvSpPr>
                  <a:spLocks noChangeArrowheads="1"/>
                </p:cNvSpPr>
                <p:nvPr/>
              </p:nvSpPr>
              <p:spPr bwMode="auto">
                <a:xfrm rot="-293521">
                  <a:off x="4208" y="672"/>
                  <a:ext cx="671" cy="888"/>
                </a:xfrm>
                <a:prstGeom prst="rect">
                  <a:avLst/>
                </a:prstGeom>
                <a:solidFill>
                  <a:schemeClr val="bg1"/>
                </a:solidFill>
                <a:ln w="6350" algn="ctr">
                  <a:solidFill>
                    <a:schemeClr val="hlink"/>
                  </a:solidFill>
                  <a:miter lim="800000"/>
                  <a:headEnd/>
                  <a:tailEnd/>
                </a:ln>
                <a:effectLst>
                  <a:outerShdw dist="17961" dir="2700000" algn="ctr" rotWithShape="0">
                    <a:schemeClr val="bg2"/>
                  </a:outerShdw>
                </a:effectLst>
              </p:spPr>
              <p:txBody>
                <a:bodyPr wrap="none" tIns="91440" bIns="91440" anchor="ctr"/>
                <a:lstStyle/>
                <a:p>
                  <a:pPr>
                    <a:defRPr/>
                  </a:pPr>
                  <a:endParaRPr lang="en-US" dirty="0">
                    <a:latin typeface="+mj-lt"/>
                  </a:endParaRPr>
                </a:p>
              </p:txBody>
            </p:sp>
            <p:grpSp>
              <p:nvGrpSpPr>
                <p:cNvPr id="28" name="Group 1343"/>
                <p:cNvGrpSpPr>
                  <a:grpSpLocks/>
                </p:cNvGrpSpPr>
                <p:nvPr/>
              </p:nvGrpSpPr>
              <p:grpSpPr bwMode="auto">
                <a:xfrm>
                  <a:off x="4278" y="789"/>
                  <a:ext cx="564" cy="694"/>
                  <a:chOff x="4278" y="789"/>
                  <a:chExt cx="564" cy="694"/>
                </a:xfrm>
              </p:grpSpPr>
              <p:grpSp>
                <p:nvGrpSpPr>
                  <p:cNvPr id="29" name="Group 1344"/>
                  <p:cNvGrpSpPr>
                    <a:grpSpLocks/>
                  </p:cNvGrpSpPr>
                  <p:nvPr/>
                </p:nvGrpSpPr>
                <p:grpSpPr bwMode="auto">
                  <a:xfrm rot="-289081">
                    <a:off x="4278" y="793"/>
                    <a:ext cx="558" cy="690"/>
                    <a:chOff x="5190" y="481"/>
                    <a:chExt cx="570" cy="1056"/>
                  </a:xfrm>
                </p:grpSpPr>
                <p:sp>
                  <p:nvSpPr>
                    <p:cNvPr id="12363" name="Line 1345"/>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4" name="Line 1346"/>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5" name="Line 1347"/>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6" name="Line 1348"/>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7" name="Line 1349"/>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8" name="Line 1350"/>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9" name="Line 1351"/>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0" name="Line 1352"/>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1" name="Line 1353"/>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2" name="Line 1354"/>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3" name="Line 1355"/>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74" name="Line 1356"/>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nvGrpSpPr>
                  <p:cNvPr id="30" name="Group 1357"/>
                  <p:cNvGrpSpPr>
                    <a:grpSpLocks/>
                  </p:cNvGrpSpPr>
                  <p:nvPr/>
                </p:nvGrpSpPr>
                <p:grpSpPr bwMode="auto">
                  <a:xfrm rot="-289081">
                    <a:off x="4284" y="789"/>
                    <a:ext cx="558" cy="690"/>
                    <a:chOff x="5190" y="481"/>
                    <a:chExt cx="570" cy="1056"/>
                  </a:xfrm>
                </p:grpSpPr>
                <p:sp>
                  <p:nvSpPr>
                    <p:cNvPr id="12351" name="Line 1358"/>
                    <p:cNvSpPr>
                      <a:spLocks noChangeShapeType="1"/>
                    </p:cNvSpPr>
                    <p:nvPr/>
                  </p:nvSpPr>
                  <p:spPr bwMode="auto">
                    <a:xfrm>
                      <a:off x="5190" y="48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2" name="Line 1359"/>
                    <p:cNvSpPr>
                      <a:spLocks noChangeShapeType="1"/>
                    </p:cNvSpPr>
                    <p:nvPr/>
                  </p:nvSpPr>
                  <p:spPr bwMode="auto">
                    <a:xfrm>
                      <a:off x="5190" y="57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3" name="Line 1360"/>
                    <p:cNvSpPr>
                      <a:spLocks noChangeShapeType="1"/>
                    </p:cNvSpPr>
                    <p:nvPr/>
                  </p:nvSpPr>
                  <p:spPr bwMode="auto">
                    <a:xfrm>
                      <a:off x="5190" y="67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4" name="Line 1361"/>
                    <p:cNvSpPr>
                      <a:spLocks noChangeShapeType="1"/>
                    </p:cNvSpPr>
                    <p:nvPr/>
                  </p:nvSpPr>
                  <p:spPr bwMode="auto">
                    <a:xfrm>
                      <a:off x="5190" y="76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5" name="Line 1362"/>
                    <p:cNvSpPr>
                      <a:spLocks noChangeShapeType="1"/>
                    </p:cNvSpPr>
                    <p:nvPr/>
                  </p:nvSpPr>
                  <p:spPr bwMode="auto">
                    <a:xfrm>
                      <a:off x="5190" y="86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6" name="Line 1363"/>
                    <p:cNvSpPr>
                      <a:spLocks noChangeShapeType="1"/>
                    </p:cNvSpPr>
                    <p:nvPr/>
                  </p:nvSpPr>
                  <p:spPr bwMode="auto">
                    <a:xfrm>
                      <a:off x="5190" y="96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7" name="Line 1364"/>
                    <p:cNvSpPr>
                      <a:spLocks noChangeShapeType="1"/>
                    </p:cNvSpPr>
                    <p:nvPr/>
                  </p:nvSpPr>
                  <p:spPr bwMode="auto">
                    <a:xfrm>
                      <a:off x="5190" y="105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8" name="Line 1365"/>
                    <p:cNvSpPr>
                      <a:spLocks noChangeShapeType="1"/>
                    </p:cNvSpPr>
                    <p:nvPr/>
                  </p:nvSpPr>
                  <p:spPr bwMode="auto">
                    <a:xfrm>
                      <a:off x="5190" y="1153"/>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59" name="Line 1366"/>
                    <p:cNvSpPr>
                      <a:spLocks noChangeShapeType="1"/>
                    </p:cNvSpPr>
                    <p:nvPr/>
                  </p:nvSpPr>
                  <p:spPr bwMode="auto">
                    <a:xfrm>
                      <a:off x="5190" y="1249"/>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0" name="Line 1367"/>
                    <p:cNvSpPr>
                      <a:spLocks noChangeShapeType="1"/>
                    </p:cNvSpPr>
                    <p:nvPr/>
                  </p:nvSpPr>
                  <p:spPr bwMode="auto">
                    <a:xfrm>
                      <a:off x="5190" y="1345"/>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1" name="Line 1368"/>
                    <p:cNvSpPr>
                      <a:spLocks noChangeShapeType="1"/>
                    </p:cNvSpPr>
                    <p:nvPr/>
                  </p:nvSpPr>
                  <p:spPr bwMode="auto">
                    <a:xfrm>
                      <a:off x="5190" y="1441"/>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sp>
                  <p:nvSpPr>
                    <p:cNvPr id="12362" name="Line 1369"/>
                    <p:cNvSpPr>
                      <a:spLocks noChangeShapeType="1"/>
                    </p:cNvSpPr>
                    <p:nvPr/>
                  </p:nvSpPr>
                  <p:spPr bwMode="auto">
                    <a:xfrm>
                      <a:off x="5190" y="1537"/>
                      <a:ext cx="570" cy="0"/>
                    </a:xfrm>
                    <a:prstGeom prst="line">
                      <a:avLst/>
                    </a:prstGeom>
                    <a:noFill/>
                    <a:ln w="9525" cap="rnd">
                      <a:solidFill>
                        <a:schemeClr val="tx1"/>
                      </a:solidFill>
                      <a:prstDash val="sysDot"/>
                      <a:round/>
                      <a:headEnd/>
                      <a:tailEnd/>
                    </a:ln>
                  </p:spPr>
                  <p:txBody>
                    <a:bodyPr wrap="none" tIns="91440" bIns="91440" anchor="ctr"/>
                    <a:lstStyle/>
                    <a:p>
                      <a:endParaRPr lang="en-US" dirty="0">
                        <a:latin typeface="+mj-lt"/>
                      </a:endParaRPr>
                    </a:p>
                  </p:txBody>
                </p:sp>
              </p:grpSp>
            </p:grpSp>
          </p:grpSp>
          <p:grpSp>
            <p:nvGrpSpPr>
              <p:cNvPr id="31" name="Group 1370"/>
              <p:cNvGrpSpPr>
                <a:grpSpLocks/>
              </p:cNvGrpSpPr>
              <p:nvPr/>
            </p:nvGrpSpPr>
            <p:grpSpPr bwMode="auto">
              <a:xfrm>
                <a:off x="4229" y="461"/>
                <a:ext cx="734" cy="1360"/>
                <a:chOff x="3085" y="565"/>
                <a:chExt cx="734" cy="1360"/>
              </a:xfrm>
            </p:grpSpPr>
            <p:sp>
              <p:nvSpPr>
                <p:cNvPr id="52571" name="Text Box 1371"/>
                <p:cNvSpPr txBox="1">
                  <a:spLocks noChangeArrowheads="1"/>
                </p:cNvSpPr>
                <p:nvPr/>
              </p:nvSpPr>
              <p:spPr bwMode="auto">
                <a:xfrm rot="11067916">
                  <a:off x="3121" y="1126"/>
                  <a:ext cx="694" cy="248"/>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dirty="0">
                      <a:solidFill>
                        <a:schemeClr val="tx2"/>
                      </a:solidFill>
                      <a:latin typeface="+mj-lt"/>
                    </a:rPr>
                    <a:t>CCCCCCCCCCCCC</a:t>
                  </a:r>
                </a:p>
              </p:txBody>
            </p:sp>
            <p:sp>
              <p:nvSpPr>
                <p:cNvPr id="52572" name="Rectangle 1372"/>
                <p:cNvSpPr>
                  <a:spLocks noChangeArrowheads="1"/>
                </p:cNvSpPr>
                <p:nvPr/>
              </p:nvSpPr>
              <p:spPr bwMode="auto">
                <a:xfrm rot="274219">
                  <a:off x="3148" y="565"/>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dirty="0">
                    <a:latin typeface="+mj-lt"/>
                  </a:endParaRPr>
                </a:p>
              </p:txBody>
            </p:sp>
            <p:sp>
              <p:nvSpPr>
                <p:cNvPr id="52573" name="Rectangle 1373"/>
                <p:cNvSpPr>
                  <a:spLocks noChangeArrowheads="1"/>
                </p:cNvSpPr>
                <p:nvPr/>
              </p:nvSpPr>
              <p:spPr bwMode="auto">
                <a:xfrm rot="202688">
                  <a:off x="3092" y="1254"/>
                  <a:ext cx="671" cy="671"/>
                </a:xfrm>
                <a:prstGeom prst="rect">
                  <a:avLst/>
                </a:prstGeom>
                <a:solidFill>
                  <a:schemeClr val="bg1"/>
                </a:solidFill>
                <a:ln w="6350" algn="ctr">
                  <a:solidFill>
                    <a:schemeClr val="hlink"/>
                  </a:solidFill>
                  <a:miter lim="800000"/>
                  <a:headEnd/>
                  <a:tailEnd/>
                </a:ln>
                <a:effectLst/>
              </p:spPr>
              <p:txBody>
                <a:bodyPr wrap="none" tIns="91440" bIns="91440" anchor="ctr"/>
                <a:lstStyle/>
                <a:p>
                  <a:pPr>
                    <a:defRPr/>
                  </a:pPr>
                  <a:endParaRPr lang="en-US" dirty="0">
                    <a:latin typeface="+mj-lt"/>
                  </a:endParaRPr>
                </a:p>
              </p:txBody>
            </p:sp>
            <p:sp>
              <p:nvSpPr>
                <p:cNvPr id="52574" name="Text Box 1374"/>
                <p:cNvSpPr txBox="1">
                  <a:spLocks noChangeArrowheads="1"/>
                </p:cNvSpPr>
                <p:nvPr/>
              </p:nvSpPr>
              <p:spPr bwMode="auto">
                <a:xfrm rot="267916">
                  <a:off x="3084" y="1122"/>
                  <a:ext cx="694" cy="246"/>
                </a:xfrm>
                <a:prstGeom prst="rect">
                  <a:avLst/>
                </a:prstGeom>
                <a:noFill/>
                <a:ln w="9525" algn="ctr">
                  <a:noFill/>
                  <a:miter lim="800000"/>
                  <a:headEnd/>
                  <a:tailEnd/>
                </a:ln>
                <a:effectLst>
                  <a:outerShdw algn="ctr" rotWithShape="0">
                    <a:srgbClr val="DDDDDD"/>
                  </a:outerShdw>
                </a:effectLst>
              </p:spPr>
              <p:txBody>
                <a:bodyPr wrap="none" tIns="91440" bIns="91440" anchor="ctr"/>
                <a:lstStyle/>
                <a:p>
                  <a:pPr>
                    <a:spcBef>
                      <a:spcPct val="50000"/>
                    </a:spcBef>
                    <a:defRPr/>
                  </a:pPr>
                  <a:r>
                    <a:rPr lang="en-US" sz="500" dirty="0">
                      <a:solidFill>
                        <a:schemeClr val="hlink"/>
                      </a:solidFill>
                      <a:latin typeface="+mj-lt"/>
                    </a:rPr>
                    <a:t>CCCCCCCCCCCCC</a:t>
                  </a:r>
                </a:p>
              </p:txBody>
            </p:sp>
            <p:grpSp>
              <p:nvGrpSpPr>
                <p:cNvPr id="52512" name="Group 1375"/>
                <p:cNvGrpSpPr>
                  <a:grpSpLocks/>
                </p:cNvGrpSpPr>
                <p:nvPr/>
              </p:nvGrpSpPr>
              <p:grpSpPr bwMode="auto">
                <a:xfrm rot="180767">
                  <a:off x="3146" y="1334"/>
                  <a:ext cx="570" cy="531"/>
                  <a:chOff x="5190" y="1009"/>
                  <a:chExt cx="570" cy="570"/>
                </a:xfrm>
              </p:grpSpPr>
              <p:grpSp>
                <p:nvGrpSpPr>
                  <p:cNvPr id="52514" name="Group 1376"/>
                  <p:cNvGrpSpPr>
                    <a:grpSpLocks/>
                  </p:cNvGrpSpPr>
                  <p:nvPr/>
                </p:nvGrpSpPr>
                <p:grpSpPr bwMode="auto">
                  <a:xfrm>
                    <a:off x="5190" y="1103"/>
                    <a:ext cx="570" cy="432"/>
                    <a:chOff x="5190" y="1103"/>
                    <a:chExt cx="570" cy="432"/>
                  </a:xfrm>
                </p:grpSpPr>
                <p:sp>
                  <p:nvSpPr>
                    <p:cNvPr id="12343" name="Line 1377"/>
                    <p:cNvSpPr>
                      <a:spLocks noChangeShapeType="1"/>
                    </p:cNvSpPr>
                    <p:nvPr/>
                  </p:nvSpPr>
                  <p:spPr bwMode="auto">
                    <a:xfrm>
                      <a:off x="5190" y="1103"/>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4" name="Line 1378"/>
                    <p:cNvSpPr>
                      <a:spLocks noChangeShapeType="1"/>
                    </p:cNvSpPr>
                    <p:nvPr/>
                  </p:nvSpPr>
                  <p:spPr bwMode="auto">
                    <a:xfrm>
                      <a:off x="5190" y="1247"/>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5" name="Line 1379"/>
                    <p:cNvSpPr>
                      <a:spLocks noChangeShapeType="1"/>
                    </p:cNvSpPr>
                    <p:nvPr/>
                  </p:nvSpPr>
                  <p:spPr bwMode="auto">
                    <a:xfrm>
                      <a:off x="5190" y="1391"/>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6" name="Line 1380"/>
                    <p:cNvSpPr>
                      <a:spLocks noChangeShapeType="1"/>
                    </p:cNvSpPr>
                    <p:nvPr/>
                  </p:nvSpPr>
                  <p:spPr bwMode="auto">
                    <a:xfrm>
                      <a:off x="5190" y="1535"/>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grpSp>
              <p:sp>
                <p:nvSpPr>
                  <p:cNvPr id="12338" name="Line 1381"/>
                  <p:cNvSpPr>
                    <a:spLocks noChangeShapeType="1"/>
                  </p:cNvSpPr>
                  <p:nvPr/>
                </p:nvSpPr>
                <p:spPr bwMode="auto">
                  <a:xfrm rot="5400000">
                    <a:off x="5281"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39" name="Line 1382"/>
                  <p:cNvSpPr>
                    <a:spLocks noChangeShapeType="1"/>
                  </p:cNvSpPr>
                  <p:nvPr/>
                </p:nvSpPr>
                <p:spPr bwMode="auto">
                  <a:xfrm rot="5400000">
                    <a:off x="5185"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0" name="Line 1383"/>
                  <p:cNvSpPr>
                    <a:spLocks noChangeShapeType="1"/>
                  </p:cNvSpPr>
                  <p:nvPr/>
                </p:nvSpPr>
                <p:spPr bwMode="auto">
                  <a:xfrm rot="5400000">
                    <a:off x="5089"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1" name="Line 1384"/>
                  <p:cNvSpPr>
                    <a:spLocks noChangeShapeType="1"/>
                  </p:cNvSpPr>
                  <p:nvPr/>
                </p:nvSpPr>
                <p:spPr bwMode="auto">
                  <a:xfrm rot="5400000">
                    <a:off x="4993"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sp>
                <p:nvSpPr>
                  <p:cNvPr id="12342" name="Line 1385"/>
                  <p:cNvSpPr>
                    <a:spLocks noChangeShapeType="1"/>
                  </p:cNvSpPr>
                  <p:nvPr/>
                </p:nvSpPr>
                <p:spPr bwMode="auto">
                  <a:xfrm rot="5400000">
                    <a:off x="5377" y="1294"/>
                    <a:ext cx="570" cy="0"/>
                  </a:xfrm>
                  <a:prstGeom prst="line">
                    <a:avLst/>
                  </a:prstGeom>
                  <a:noFill/>
                  <a:ln w="9525">
                    <a:solidFill>
                      <a:srgbClr val="969696"/>
                    </a:solidFill>
                    <a:round/>
                    <a:headEnd/>
                    <a:tailEnd/>
                  </a:ln>
                </p:spPr>
                <p:txBody>
                  <a:bodyPr wrap="none" tIns="91440" bIns="91440" anchor="ctr"/>
                  <a:lstStyle/>
                  <a:p>
                    <a:endParaRPr lang="en-US" dirty="0">
                      <a:latin typeface="+mj-lt"/>
                    </a:endParaRPr>
                  </a:p>
                </p:txBody>
              </p:sp>
            </p:grpSp>
          </p:grpSp>
        </p:grpSp>
        <p:sp>
          <p:nvSpPr>
            <p:cNvPr id="12326" name="Rectangle 16"/>
            <p:cNvSpPr>
              <a:spLocks noChangeArrowheads="1"/>
            </p:cNvSpPr>
            <p:nvPr/>
          </p:nvSpPr>
          <p:spPr bwMode="auto">
            <a:xfrm>
              <a:off x="2657741" y="3587750"/>
              <a:ext cx="929744" cy="385234"/>
            </a:xfrm>
            <a:prstGeom prst="rect">
              <a:avLst/>
            </a:prstGeom>
            <a:noFill/>
            <a:ln w="12700">
              <a:noFill/>
              <a:miter lim="800000"/>
              <a:headEnd/>
              <a:tailEnd/>
            </a:ln>
          </p:spPr>
          <p:txBody>
            <a:bodyPr wrap="none" lIns="90488" tIns="44450" rIns="90488" bIns="44450">
              <a:spAutoFit/>
            </a:bodyPr>
            <a:lstStyle/>
            <a:p>
              <a:pPr eaLnBrk="0" hangingPunct="0">
                <a:lnSpc>
                  <a:spcPct val="80000"/>
                </a:lnSpc>
              </a:pPr>
              <a:r>
                <a:rPr lang="en-US" sz="1200" b="1" dirty="0">
                  <a:latin typeface="+mj-lt"/>
                </a:rPr>
                <a:t>Master</a:t>
              </a:r>
            </a:p>
            <a:p>
              <a:pPr eaLnBrk="0" hangingPunct="0">
                <a:lnSpc>
                  <a:spcPct val="80000"/>
                </a:lnSpc>
              </a:pPr>
              <a:r>
                <a:rPr lang="en-US" sz="1200" b="1" dirty="0">
                  <a:latin typeface="+mj-lt"/>
                </a:rPr>
                <a:t>Scheduler</a:t>
              </a:r>
            </a:p>
          </p:txBody>
        </p:sp>
        <p:sp>
          <p:nvSpPr>
            <p:cNvPr id="12327" name="Rectangle 649"/>
            <p:cNvSpPr>
              <a:spLocks noChangeArrowheads="1"/>
            </p:cNvSpPr>
            <p:nvPr/>
          </p:nvSpPr>
          <p:spPr bwMode="auto">
            <a:xfrm>
              <a:off x="1009650" y="4273550"/>
              <a:ext cx="3362325" cy="2416175"/>
            </a:xfrm>
            <a:prstGeom prst="rect">
              <a:avLst/>
            </a:prstGeom>
            <a:noFill/>
            <a:ln w="11113">
              <a:solidFill>
                <a:srgbClr val="000000"/>
              </a:solidFill>
              <a:miter lim="800000"/>
              <a:headEnd/>
              <a:tailEnd/>
            </a:ln>
          </p:spPr>
          <p:txBody>
            <a:bodyPr/>
            <a:lstStyle/>
            <a:p>
              <a:endParaRPr lang="en-US" dirty="0">
                <a:latin typeface="+mj-lt"/>
              </a:endParaRPr>
            </a:p>
          </p:txBody>
        </p:sp>
        <p:pic>
          <p:nvPicPr>
            <p:cNvPr id="12328" name="Picture 1389" descr="HubAssembly"/>
            <p:cNvPicPr>
              <a:picLocks noChangeAspect="1" noChangeArrowheads="1"/>
            </p:cNvPicPr>
            <p:nvPr/>
          </p:nvPicPr>
          <p:blipFill>
            <a:blip r:embed="rId3" cstate="print"/>
            <a:srcRect/>
            <a:stretch>
              <a:fillRect/>
            </a:stretch>
          </p:blipFill>
          <p:spPr bwMode="auto">
            <a:xfrm>
              <a:off x="1100138" y="4818063"/>
              <a:ext cx="3217862" cy="1581150"/>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5" name="Rectangle 151"/>
          <p:cNvSpPr>
            <a:spLocks noGrp="1" noChangeArrowheads="1"/>
          </p:cNvSpPr>
          <p:nvPr>
            <p:ph type="title"/>
          </p:nvPr>
        </p:nvSpPr>
        <p:spPr/>
        <p:txBody>
          <a:bodyPr/>
          <a:lstStyle/>
          <a:p>
            <a:pPr eaLnBrk="1" hangingPunct="1"/>
            <a:r>
              <a:rPr lang="en-US" dirty="0" smtClean="0"/>
              <a:t>Key Concepts</a:t>
            </a:r>
          </a:p>
        </p:txBody>
      </p:sp>
      <p:grpSp>
        <p:nvGrpSpPr>
          <p:cNvPr id="2" name="Group 81"/>
          <p:cNvGrpSpPr/>
          <p:nvPr/>
        </p:nvGrpSpPr>
        <p:grpSpPr>
          <a:xfrm>
            <a:off x="430213" y="231775"/>
            <a:ext cx="8286750" cy="5957888"/>
            <a:chOff x="725488" y="698500"/>
            <a:chExt cx="8286750" cy="5957888"/>
          </a:xfrm>
        </p:grpSpPr>
        <p:sp>
          <p:nvSpPr>
            <p:cNvPr id="13315" name="Rectangle 76"/>
            <p:cNvSpPr>
              <a:spLocks noChangeArrowheads="1"/>
            </p:cNvSpPr>
            <p:nvPr/>
          </p:nvSpPr>
          <p:spPr bwMode="auto">
            <a:xfrm>
              <a:off x="2185988" y="1738313"/>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Production Line 1</a:t>
              </a:r>
            </a:p>
          </p:txBody>
        </p:sp>
        <p:sp>
          <p:nvSpPr>
            <p:cNvPr id="13316" name="Rectangle 77"/>
            <p:cNvSpPr>
              <a:spLocks noChangeArrowheads="1"/>
            </p:cNvSpPr>
            <p:nvPr/>
          </p:nvSpPr>
          <p:spPr bwMode="auto">
            <a:xfrm>
              <a:off x="2168525" y="4514850"/>
              <a:ext cx="1450719" cy="274434"/>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Production Line 2</a:t>
              </a:r>
            </a:p>
          </p:txBody>
        </p:sp>
        <p:sp>
          <p:nvSpPr>
            <p:cNvPr id="13317" name="Line 78"/>
            <p:cNvSpPr>
              <a:spLocks noChangeShapeType="1"/>
            </p:cNvSpPr>
            <p:nvPr/>
          </p:nvSpPr>
          <p:spPr bwMode="auto">
            <a:xfrm>
              <a:off x="2233613" y="2520950"/>
              <a:ext cx="928687"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18" name="Rectangle 80"/>
            <p:cNvSpPr>
              <a:spLocks noChangeArrowheads="1"/>
            </p:cNvSpPr>
            <p:nvPr/>
          </p:nvSpPr>
          <p:spPr bwMode="auto">
            <a:xfrm>
              <a:off x="2182813" y="218916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19" name="Rectangle 81"/>
            <p:cNvSpPr>
              <a:spLocks noChangeArrowheads="1"/>
            </p:cNvSpPr>
            <p:nvPr/>
          </p:nvSpPr>
          <p:spPr bwMode="auto">
            <a:xfrm>
              <a:off x="2141538" y="49530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0" name="Rectangle 82"/>
            <p:cNvSpPr>
              <a:spLocks noChangeArrowheads="1"/>
            </p:cNvSpPr>
            <p:nvPr/>
          </p:nvSpPr>
          <p:spPr bwMode="auto">
            <a:xfrm>
              <a:off x="4459288" y="3644900"/>
              <a:ext cx="4552950" cy="1493229"/>
            </a:xfrm>
            <a:prstGeom prst="rect">
              <a:avLst/>
            </a:prstGeom>
            <a:noFill/>
            <a:ln w="12700">
              <a:noFill/>
              <a:miter lim="800000"/>
              <a:headEnd/>
              <a:tailEnd/>
            </a:ln>
          </p:spPr>
          <p:txBody>
            <a:bodyPr lIns="90488" tIns="44450" rIns="90488" bIns="44450">
              <a:spAutoFit/>
            </a:bodyPr>
            <a:lstStyle/>
            <a:p>
              <a:pPr marL="1828800" indent="-1828800" algn="l" eaLnBrk="0" hangingPunct="0">
                <a:lnSpc>
                  <a:spcPct val="85000"/>
                </a:lnSpc>
                <a:spcAft>
                  <a:spcPct val="20000"/>
                </a:spcAft>
              </a:pPr>
              <a:r>
                <a:rPr lang="en-US" sz="1200" b="1" dirty="0">
                  <a:latin typeface="+mj-lt"/>
                </a:rPr>
                <a:t>Site</a:t>
              </a:r>
              <a:r>
                <a:rPr lang="en-US" sz="1200" dirty="0">
                  <a:latin typeface="+mj-lt"/>
                </a:rPr>
                <a:t>	Inventory Planning Unit</a:t>
              </a:r>
            </a:p>
            <a:p>
              <a:pPr marL="1828800" indent="-1828800" algn="l" eaLnBrk="0" hangingPunct="0">
                <a:lnSpc>
                  <a:spcPct val="85000"/>
                </a:lnSpc>
                <a:spcAft>
                  <a:spcPct val="20000"/>
                </a:spcAft>
              </a:pPr>
              <a:r>
                <a:rPr lang="en-US" sz="1200" b="1" dirty="0">
                  <a:latin typeface="+mj-lt"/>
                </a:rPr>
                <a:t>Product</a:t>
              </a:r>
              <a:r>
                <a:rPr lang="en-US" sz="1200" dirty="0">
                  <a:latin typeface="+mj-lt"/>
                </a:rPr>
                <a:t> </a:t>
              </a:r>
              <a:r>
                <a:rPr lang="en-US" sz="1200" b="1" dirty="0">
                  <a:latin typeface="+mj-lt"/>
                </a:rPr>
                <a:t>Structure</a:t>
              </a:r>
              <a:r>
                <a:rPr lang="en-US" sz="1200" dirty="0">
                  <a:latin typeface="+mj-lt"/>
                </a:rPr>
                <a:t>	Components of Items</a:t>
              </a:r>
            </a:p>
            <a:p>
              <a:pPr marL="1828800" indent="-1828800" algn="l" eaLnBrk="0" hangingPunct="0">
                <a:lnSpc>
                  <a:spcPct val="85000"/>
                </a:lnSpc>
                <a:spcAft>
                  <a:spcPct val="20000"/>
                </a:spcAft>
              </a:pPr>
              <a:r>
                <a:rPr lang="en-US" sz="1200" b="1" dirty="0">
                  <a:latin typeface="+mj-lt"/>
                </a:rPr>
                <a:t>Routing</a:t>
              </a:r>
              <a:r>
                <a:rPr lang="en-US" sz="1200" dirty="0">
                  <a:latin typeface="+mj-lt"/>
                </a:rPr>
                <a:t>	Method of Making Items</a:t>
              </a:r>
            </a:p>
            <a:p>
              <a:pPr marL="1828800" indent="-1828800" algn="l" eaLnBrk="0" hangingPunct="0">
                <a:lnSpc>
                  <a:spcPct val="85000"/>
                </a:lnSpc>
                <a:spcAft>
                  <a:spcPct val="20000"/>
                </a:spcAft>
              </a:pPr>
              <a:r>
                <a:rPr lang="en-US" sz="1200" b="1" dirty="0">
                  <a:latin typeface="+mj-lt"/>
                </a:rPr>
                <a:t>Production</a:t>
              </a:r>
              <a:r>
                <a:rPr lang="en-US" sz="1200" dirty="0">
                  <a:latin typeface="+mj-lt"/>
                </a:rPr>
                <a:t> </a:t>
              </a:r>
              <a:r>
                <a:rPr lang="en-US" sz="1200" b="1" dirty="0">
                  <a:latin typeface="+mj-lt"/>
                </a:rPr>
                <a:t>Line</a:t>
              </a:r>
              <a:r>
                <a:rPr lang="en-US" sz="1200" dirty="0">
                  <a:latin typeface="+mj-lt"/>
                </a:rPr>
                <a:t>	Group of Machines or Work Centers with Capacity to Make Items</a:t>
              </a:r>
            </a:p>
            <a:p>
              <a:pPr marL="1828800" indent="-1828800" algn="l" eaLnBrk="0" hangingPunct="0">
                <a:lnSpc>
                  <a:spcPct val="85000"/>
                </a:lnSpc>
                <a:spcAft>
                  <a:spcPct val="20000"/>
                </a:spcAft>
              </a:pPr>
              <a:r>
                <a:rPr lang="en-US" sz="1200" b="1" dirty="0">
                  <a:latin typeface="+mj-lt"/>
                </a:rPr>
                <a:t>Cumulative</a:t>
              </a:r>
              <a:r>
                <a:rPr lang="en-US" sz="1200" dirty="0">
                  <a:latin typeface="+mj-lt"/>
                </a:rPr>
                <a:t> </a:t>
              </a:r>
              <a:r>
                <a:rPr lang="en-US" sz="1200" b="1" dirty="0">
                  <a:latin typeface="+mj-lt"/>
                </a:rPr>
                <a:t>Order</a:t>
              </a:r>
              <a:r>
                <a:rPr lang="en-US" sz="1200" dirty="0">
                  <a:latin typeface="+mj-lt"/>
                </a:rPr>
                <a:t>	A Record of the Items Made and Work Expended</a:t>
              </a:r>
            </a:p>
          </p:txBody>
        </p:sp>
        <p:sp>
          <p:nvSpPr>
            <p:cNvPr id="13321" name="Line 83"/>
            <p:cNvSpPr>
              <a:spLocks noChangeShapeType="1"/>
            </p:cNvSpPr>
            <p:nvPr/>
          </p:nvSpPr>
          <p:spPr bwMode="auto">
            <a:xfrm>
              <a:off x="5108575" y="3162300"/>
              <a:ext cx="928688"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22" name="Rectangle 84"/>
            <p:cNvSpPr>
              <a:spLocks noChangeArrowheads="1"/>
            </p:cNvSpPr>
            <p:nvPr/>
          </p:nvSpPr>
          <p:spPr bwMode="auto">
            <a:xfrm>
              <a:off x="5259388" y="2830513"/>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3" name="Line 85"/>
            <p:cNvSpPr>
              <a:spLocks noChangeShapeType="1"/>
            </p:cNvSpPr>
            <p:nvPr/>
          </p:nvSpPr>
          <p:spPr bwMode="auto">
            <a:xfrm>
              <a:off x="5130800" y="6097588"/>
              <a:ext cx="928688" cy="0"/>
            </a:xfrm>
            <a:prstGeom prst="line">
              <a:avLst/>
            </a:prstGeom>
            <a:noFill/>
            <a:ln w="25400">
              <a:solidFill>
                <a:schemeClr val="tx1"/>
              </a:solidFill>
              <a:round/>
              <a:headEnd/>
              <a:tailEnd type="triangle" w="med" len="med"/>
            </a:ln>
          </p:spPr>
          <p:txBody>
            <a:bodyPr/>
            <a:lstStyle/>
            <a:p>
              <a:endParaRPr lang="en-US" dirty="0">
                <a:latin typeface="+mj-lt"/>
              </a:endParaRPr>
            </a:p>
          </p:txBody>
        </p:sp>
        <p:sp>
          <p:nvSpPr>
            <p:cNvPr id="13324" name="Rectangle 86"/>
            <p:cNvSpPr>
              <a:spLocks noChangeArrowheads="1"/>
            </p:cNvSpPr>
            <p:nvPr/>
          </p:nvSpPr>
          <p:spPr bwMode="auto">
            <a:xfrm>
              <a:off x="5048250" y="5765800"/>
              <a:ext cx="751810" cy="274434"/>
            </a:xfrm>
            <a:prstGeom prst="rect">
              <a:avLst/>
            </a:prstGeom>
            <a:noFill/>
            <a:ln w="12700">
              <a:noFill/>
              <a:miter lim="800000"/>
              <a:headEnd/>
              <a:tailEnd/>
            </a:ln>
          </p:spPr>
          <p:txBody>
            <a:bodyPr wrap="none" lIns="90488" tIns="44450" rIns="90488" bIns="44450">
              <a:spAutoFit/>
            </a:bodyPr>
            <a:lstStyle/>
            <a:p>
              <a:pPr algn="l" eaLnBrk="0" hangingPunct="0"/>
              <a:r>
                <a:rPr lang="en-US" sz="1200" i="1" dirty="0">
                  <a:latin typeface="+mj-lt"/>
                </a:rPr>
                <a:t>Routing</a:t>
              </a:r>
            </a:p>
          </p:txBody>
        </p:sp>
        <p:sp>
          <p:nvSpPr>
            <p:cNvPr id="13326" name="AutoShape 157"/>
            <p:cNvSpPr>
              <a:spLocks noChangeArrowheads="1"/>
            </p:cNvSpPr>
            <p:nvPr/>
          </p:nvSpPr>
          <p:spPr bwMode="auto">
            <a:xfrm>
              <a:off x="744538" y="1809750"/>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smtClean="0">
                  <a:latin typeface="+mj-lt"/>
                </a:rPr>
                <a:t>Schedule </a:t>
              </a:r>
            </a:p>
            <a:p>
              <a:pPr algn="l"/>
              <a:r>
                <a:rPr lang="en-US" sz="1600" b="1" dirty="0" smtClean="0">
                  <a:latin typeface="+mj-lt"/>
                </a:rPr>
                <a:t>Order</a:t>
              </a:r>
              <a:endParaRPr lang="en-US" sz="1600" b="1" dirty="0">
                <a:latin typeface="+mj-lt"/>
              </a:endParaRPr>
            </a:p>
          </p:txBody>
        </p:sp>
        <p:sp>
          <p:nvSpPr>
            <p:cNvPr id="13327" name="AutoShape 158"/>
            <p:cNvSpPr>
              <a:spLocks noChangeArrowheads="1"/>
            </p:cNvSpPr>
            <p:nvPr/>
          </p:nvSpPr>
          <p:spPr bwMode="auto">
            <a:xfrm>
              <a:off x="6389688" y="2333625"/>
              <a:ext cx="1590675" cy="11430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Cumulative</a:t>
              </a:r>
            </a:p>
            <a:p>
              <a:pPr algn="l"/>
              <a:r>
                <a:rPr lang="en-US" sz="1600" b="1" dirty="0">
                  <a:latin typeface="+mj-lt"/>
                </a:rPr>
                <a:t>Order</a:t>
              </a:r>
            </a:p>
          </p:txBody>
        </p:sp>
        <p:sp>
          <p:nvSpPr>
            <p:cNvPr id="13328" name="AutoShape 159"/>
            <p:cNvSpPr>
              <a:spLocks noChangeArrowheads="1"/>
            </p:cNvSpPr>
            <p:nvPr/>
          </p:nvSpPr>
          <p:spPr bwMode="auto">
            <a:xfrm>
              <a:off x="725488" y="4454525"/>
              <a:ext cx="14509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Scheduled</a:t>
              </a:r>
            </a:p>
            <a:p>
              <a:pPr algn="l"/>
              <a:r>
                <a:rPr lang="en-US" sz="1600" b="1" dirty="0">
                  <a:latin typeface="+mj-lt"/>
                </a:rPr>
                <a:t>Order</a:t>
              </a:r>
            </a:p>
          </p:txBody>
        </p:sp>
        <p:sp>
          <p:nvSpPr>
            <p:cNvPr id="13329" name="AutoShape 160"/>
            <p:cNvSpPr>
              <a:spLocks noChangeArrowheads="1"/>
            </p:cNvSpPr>
            <p:nvPr/>
          </p:nvSpPr>
          <p:spPr bwMode="auto">
            <a:xfrm>
              <a:off x="6392863" y="5284788"/>
              <a:ext cx="1590675" cy="1371600"/>
            </a:xfrm>
            <a:prstGeom prst="flowChartMultidocument">
              <a:avLst/>
            </a:prstGeom>
            <a:solidFill>
              <a:schemeClr val="bg1"/>
            </a:solidFill>
            <a:ln w="31750">
              <a:solidFill>
                <a:schemeClr val="hlink"/>
              </a:solidFill>
              <a:miter lim="800000"/>
              <a:headEnd/>
              <a:tailEnd/>
            </a:ln>
          </p:spPr>
          <p:txBody>
            <a:bodyPr wrap="none" tIns="91440" bIns="91440"/>
            <a:lstStyle/>
            <a:p>
              <a:pPr algn="l"/>
              <a:r>
                <a:rPr lang="en-US" sz="1600" b="1" dirty="0">
                  <a:latin typeface="+mj-lt"/>
                </a:rPr>
                <a:t>Cumulative</a:t>
              </a:r>
            </a:p>
            <a:p>
              <a:pPr algn="l"/>
              <a:r>
                <a:rPr lang="en-US" sz="1600" b="1" dirty="0">
                  <a:latin typeface="+mj-lt"/>
                </a:rPr>
                <a:t>Order</a:t>
              </a:r>
            </a:p>
          </p:txBody>
        </p:sp>
        <p:sp>
          <p:nvSpPr>
            <p:cNvPr id="13330" name="Line 1144"/>
            <p:cNvSpPr>
              <a:spLocks noChangeShapeType="1"/>
            </p:cNvSpPr>
            <p:nvPr/>
          </p:nvSpPr>
          <p:spPr bwMode="auto">
            <a:xfrm>
              <a:off x="2166938" y="5378450"/>
              <a:ext cx="928687" cy="0"/>
            </a:xfrm>
            <a:prstGeom prst="line">
              <a:avLst/>
            </a:prstGeom>
            <a:noFill/>
            <a:ln w="25400">
              <a:solidFill>
                <a:schemeClr val="tx1"/>
              </a:solidFill>
              <a:round/>
              <a:headEnd/>
              <a:tailEnd type="triangle" w="med" len="med"/>
            </a:ln>
          </p:spPr>
          <p:txBody>
            <a:bodyPr/>
            <a:lstStyle/>
            <a:p>
              <a:endParaRPr lang="en-US" dirty="0">
                <a:latin typeface="+mj-lt"/>
              </a:endParaRPr>
            </a:p>
          </p:txBody>
        </p:sp>
        <p:grpSp>
          <p:nvGrpSpPr>
            <p:cNvPr id="3" name="Group 1147"/>
            <p:cNvGrpSpPr>
              <a:grpSpLocks/>
            </p:cNvGrpSpPr>
            <p:nvPr/>
          </p:nvGrpSpPr>
          <p:grpSpPr bwMode="auto">
            <a:xfrm>
              <a:off x="6256338" y="698500"/>
              <a:ext cx="2514600" cy="1492250"/>
              <a:chOff x="3815" y="440"/>
              <a:chExt cx="1584" cy="940"/>
            </a:xfrm>
          </p:grpSpPr>
          <p:grpSp>
            <p:nvGrpSpPr>
              <p:cNvPr id="4" name="Group 1146"/>
              <p:cNvGrpSpPr>
                <a:grpSpLocks/>
              </p:cNvGrpSpPr>
              <p:nvPr/>
            </p:nvGrpSpPr>
            <p:grpSpPr bwMode="auto">
              <a:xfrm>
                <a:off x="3815" y="440"/>
                <a:ext cx="1584" cy="923"/>
                <a:chOff x="3813" y="476"/>
                <a:chExt cx="1584" cy="923"/>
              </a:xfrm>
            </p:grpSpPr>
            <p:sp>
              <p:nvSpPr>
                <p:cNvPr id="13336" name="Rectangle 9"/>
                <p:cNvSpPr>
                  <a:spLocks noChangeArrowheads="1"/>
                </p:cNvSpPr>
                <p:nvPr/>
              </p:nvSpPr>
              <p:spPr bwMode="auto">
                <a:xfrm>
                  <a:off x="3813" y="476"/>
                  <a:ext cx="1584" cy="923"/>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5" name="Group 1145"/>
                <p:cNvGrpSpPr>
                  <a:grpSpLocks/>
                </p:cNvGrpSpPr>
                <p:nvPr/>
              </p:nvGrpSpPr>
              <p:grpSpPr bwMode="auto">
                <a:xfrm>
                  <a:off x="3985" y="521"/>
                  <a:ext cx="1239" cy="672"/>
                  <a:chOff x="3985" y="521"/>
                  <a:chExt cx="1239" cy="672"/>
                </a:xfrm>
              </p:grpSpPr>
              <p:grpSp>
                <p:nvGrpSpPr>
                  <p:cNvPr id="6" name="Group 1087"/>
                  <p:cNvGrpSpPr>
                    <a:grpSpLocks/>
                  </p:cNvGrpSpPr>
                  <p:nvPr/>
                </p:nvGrpSpPr>
                <p:grpSpPr bwMode="auto">
                  <a:xfrm>
                    <a:off x="4369" y="521"/>
                    <a:ext cx="413" cy="226"/>
                    <a:chOff x="2200" y="1365"/>
                    <a:chExt cx="2384" cy="1305"/>
                  </a:xfrm>
                </p:grpSpPr>
                <p:sp>
                  <p:nvSpPr>
                    <p:cNvPr id="13373" name="AutoShape 1088"/>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3374" name="AutoShape 1089"/>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75" name="AutoShape 1090"/>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76" name="AutoShape 1091"/>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3377" name="Oval 1092"/>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8" name="Oval 1093"/>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9" name="Oval 1094"/>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0" name="Oval 1095"/>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1" name="Oval 1096"/>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53321" name="AutoShape 1097"/>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3383" name="AutoShape 1098"/>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3384" name="AutoShape 1099"/>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85" name="Oval 1100"/>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6" name="Oval 1101"/>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7" name="Oval 1102"/>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8" name="Oval 1103"/>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89" name="Oval 1104"/>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90" name="Oval 1105"/>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3391" name="Oval 1106"/>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3392" name="AutoShape 1107"/>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3393" name="Oval 1108"/>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grpSp>
                <p:nvGrpSpPr>
                  <p:cNvPr id="7" name="Group 1128"/>
                  <p:cNvGrpSpPr>
                    <a:grpSpLocks/>
                  </p:cNvGrpSpPr>
                  <p:nvPr/>
                </p:nvGrpSpPr>
                <p:grpSpPr bwMode="auto">
                  <a:xfrm>
                    <a:off x="5142" y="976"/>
                    <a:ext cx="82" cy="217"/>
                    <a:chOff x="4936" y="2818"/>
                    <a:chExt cx="494" cy="1304"/>
                  </a:xfrm>
                </p:grpSpPr>
                <p:grpSp>
                  <p:nvGrpSpPr>
                    <p:cNvPr id="8" name="Group 1129"/>
                    <p:cNvGrpSpPr>
                      <a:grpSpLocks/>
                    </p:cNvGrpSpPr>
                    <p:nvPr/>
                  </p:nvGrpSpPr>
                  <p:grpSpPr bwMode="auto">
                    <a:xfrm>
                      <a:off x="4936" y="2818"/>
                      <a:ext cx="494" cy="1304"/>
                      <a:chOff x="4222" y="2752"/>
                      <a:chExt cx="494" cy="1304"/>
                    </a:xfrm>
                  </p:grpSpPr>
                  <p:sp>
                    <p:nvSpPr>
                      <p:cNvPr id="13365" name="AutoShape 1130"/>
                      <p:cNvSpPr>
                        <a:spLocks noChangeArrowheads="1"/>
                      </p:cNvSpPr>
                      <p:nvPr/>
                    </p:nvSpPr>
                    <p:spPr bwMode="auto">
                      <a:xfrm rot="-5400000">
                        <a:off x="4367" y="3289"/>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3366" name="AutoShape 1131"/>
                      <p:cNvSpPr>
                        <a:spLocks noChangeArrowheads="1"/>
                      </p:cNvSpPr>
                      <p:nvPr/>
                    </p:nvSpPr>
                    <p:spPr bwMode="auto">
                      <a:xfrm rot="-5400000">
                        <a:off x="4036" y="3238"/>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67" name="AutoShape 1132"/>
                      <p:cNvSpPr>
                        <a:spLocks noChangeArrowheads="1"/>
                      </p:cNvSpPr>
                      <p:nvPr/>
                    </p:nvSpPr>
                    <p:spPr bwMode="auto">
                      <a:xfrm rot="-5400000">
                        <a:off x="3706" y="3268"/>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68" name="Oval 1133"/>
                      <p:cNvSpPr>
                        <a:spLocks noChangeArrowheads="1"/>
                      </p:cNvSpPr>
                      <p:nvPr/>
                    </p:nvSpPr>
                    <p:spPr bwMode="auto">
                      <a:xfrm rot="-5400000">
                        <a:off x="4324" y="3407"/>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69" name="Oval 1134"/>
                      <p:cNvSpPr>
                        <a:spLocks noChangeArrowheads="1"/>
                      </p:cNvSpPr>
                      <p:nvPr/>
                    </p:nvSpPr>
                    <p:spPr bwMode="auto">
                      <a:xfrm rot="-5400000">
                        <a:off x="4265" y="3905"/>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0" name="Oval 1135"/>
                      <p:cNvSpPr>
                        <a:spLocks noChangeArrowheads="1"/>
                      </p:cNvSpPr>
                      <p:nvPr/>
                    </p:nvSpPr>
                    <p:spPr bwMode="auto">
                      <a:xfrm rot="-5400000">
                        <a:off x="4266" y="2870"/>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1" name="Oval 1136"/>
                      <p:cNvSpPr>
                        <a:spLocks noChangeArrowheads="1"/>
                      </p:cNvSpPr>
                      <p:nvPr/>
                    </p:nvSpPr>
                    <p:spPr bwMode="auto">
                      <a:xfrm rot="-5400000">
                        <a:off x="4311" y="3132"/>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72" name="Oval 1137"/>
                      <p:cNvSpPr>
                        <a:spLocks noChangeArrowheads="1"/>
                      </p:cNvSpPr>
                      <p:nvPr/>
                    </p:nvSpPr>
                    <p:spPr bwMode="auto">
                      <a:xfrm rot="-5400000">
                        <a:off x="4313" y="3670"/>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sp>
                  <p:nvSpPr>
                    <p:cNvPr id="13364" name="Oval 1138"/>
                    <p:cNvSpPr>
                      <a:spLocks noChangeArrowheads="1"/>
                    </p:cNvSpPr>
                    <p:nvPr/>
                  </p:nvSpPr>
                  <p:spPr bwMode="auto">
                    <a:xfrm>
                      <a:off x="4938" y="3204"/>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9" name="Group 1125"/>
                  <p:cNvGrpSpPr>
                    <a:grpSpLocks/>
                  </p:cNvGrpSpPr>
                  <p:nvPr/>
                </p:nvGrpSpPr>
                <p:grpSpPr bwMode="auto">
                  <a:xfrm>
                    <a:off x="4649" y="976"/>
                    <a:ext cx="209" cy="153"/>
                    <a:chOff x="3352" y="3002"/>
                    <a:chExt cx="1255" cy="924"/>
                  </a:xfrm>
                </p:grpSpPr>
                <p:sp>
                  <p:nvSpPr>
                    <p:cNvPr id="13361" name="AutoShape 1126"/>
                    <p:cNvSpPr>
                      <a:spLocks noChangeArrowheads="1"/>
                    </p:cNvSpPr>
                    <p:nvPr/>
                  </p:nvSpPr>
                  <p:spPr bwMode="auto">
                    <a:xfrm rot="-5400000">
                      <a:off x="3518" y="2836"/>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3362" name="Oval 1127"/>
                    <p:cNvSpPr>
                      <a:spLocks noChangeArrowheads="1"/>
                    </p:cNvSpPr>
                    <p:nvPr/>
                  </p:nvSpPr>
                  <p:spPr bwMode="auto">
                    <a:xfrm>
                      <a:off x="3366" y="3216"/>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10" name="Group 1115"/>
                  <p:cNvGrpSpPr>
                    <a:grpSpLocks/>
                  </p:cNvGrpSpPr>
                  <p:nvPr/>
                </p:nvGrpSpPr>
                <p:grpSpPr bwMode="auto">
                  <a:xfrm>
                    <a:off x="4325" y="976"/>
                    <a:ext cx="96" cy="217"/>
                    <a:chOff x="2362" y="2895"/>
                    <a:chExt cx="578" cy="1304"/>
                  </a:xfrm>
                </p:grpSpPr>
                <p:grpSp>
                  <p:nvGrpSpPr>
                    <p:cNvPr id="11" name="Group 1116"/>
                    <p:cNvGrpSpPr>
                      <a:grpSpLocks/>
                    </p:cNvGrpSpPr>
                    <p:nvPr/>
                  </p:nvGrpSpPr>
                  <p:grpSpPr bwMode="auto">
                    <a:xfrm>
                      <a:off x="2362" y="2895"/>
                      <a:ext cx="578" cy="1304"/>
                      <a:chOff x="2698" y="2751"/>
                      <a:chExt cx="578" cy="1304"/>
                    </a:xfrm>
                  </p:grpSpPr>
                  <p:sp>
                    <p:nvSpPr>
                      <p:cNvPr id="53341" name="AutoShape 1117"/>
                      <p:cNvSpPr>
                        <a:spLocks noChangeArrowheads="1"/>
                      </p:cNvSpPr>
                      <p:nvPr/>
                    </p:nvSpPr>
                    <p:spPr bwMode="auto">
                      <a:xfrm rot="189000000">
                        <a:off x="2437" y="3216"/>
                        <a:ext cx="1304" cy="373"/>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3355" name="AutoShape 1118"/>
                      <p:cNvSpPr>
                        <a:spLocks noChangeArrowheads="1"/>
                      </p:cNvSpPr>
                      <p:nvPr/>
                    </p:nvSpPr>
                    <p:spPr bwMode="auto">
                      <a:xfrm rot="-5400000">
                        <a:off x="2460" y="3238"/>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3356" name="Oval 1119"/>
                      <p:cNvSpPr>
                        <a:spLocks noChangeArrowheads="1"/>
                      </p:cNvSpPr>
                      <p:nvPr/>
                    </p:nvSpPr>
                    <p:spPr bwMode="auto">
                      <a:xfrm rot="-5400000">
                        <a:off x="3036" y="3394"/>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7" name="Oval 1120"/>
                      <p:cNvSpPr>
                        <a:spLocks noChangeArrowheads="1"/>
                      </p:cNvSpPr>
                      <p:nvPr/>
                    </p:nvSpPr>
                    <p:spPr bwMode="auto">
                      <a:xfrm rot="-5400000">
                        <a:off x="2972" y="39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8" name="Oval 1121"/>
                      <p:cNvSpPr>
                        <a:spLocks noChangeArrowheads="1"/>
                      </p:cNvSpPr>
                      <p:nvPr/>
                    </p:nvSpPr>
                    <p:spPr bwMode="auto">
                      <a:xfrm rot="-5400000">
                        <a:off x="2972" y="2887"/>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59" name="Oval 1122"/>
                      <p:cNvSpPr>
                        <a:spLocks noChangeArrowheads="1"/>
                      </p:cNvSpPr>
                      <p:nvPr/>
                    </p:nvSpPr>
                    <p:spPr bwMode="auto">
                      <a:xfrm rot="-5400000">
                        <a:off x="3021" y="3114"/>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3360" name="Oval 1123"/>
                      <p:cNvSpPr>
                        <a:spLocks noChangeArrowheads="1"/>
                      </p:cNvSpPr>
                      <p:nvPr/>
                    </p:nvSpPr>
                    <p:spPr bwMode="auto">
                      <a:xfrm rot="-5400000">
                        <a:off x="3023" y="3661"/>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sp>
                  <p:nvSpPr>
                    <p:cNvPr id="13353" name="Oval 1124"/>
                    <p:cNvSpPr>
                      <a:spLocks noChangeArrowheads="1"/>
                    </p:cNvSpPr>
                    <p:nvPr/>
                  </p:nvSpPr>
                  <p:spPr bwMode="auto">
                    <a:xfrm>
                      <a:off x="2376" y="3276"/>
                      <a:ext cx="78" cy="558"/>
                    </a:xfrm>
                    <a:prstGeom prst="ellipse">
                      <a:avLst/>
                    </a:prstGeom>
                    <a:solidFill>
                      <a:schemeClr val="tx1"/>
                    </a:solidFill>
                    <a:ln w="6350" algn="ctr">
                      <a:noFill/>
                      <a:round/>
                      <a:headEnd/>
                      <a:tailEnd/>
                    </a:ln>
                  </p:spPr>
                  <p:txBody>
                    <a:bodyPr wrap="none" anchor="ctr"/>
                    <a:lstStyle/>
                    <a:p>
                      <a:endParaRPr lang="en-US" dirty="0">
                        <a:latin typeface="+mj-lt"/>
                      </a:endParaRPr>
                    </a:p>
                  </p:txBody>
                </p:sp>
              </p:grpSp>
              <p:grpSp>
                <p:nvGrpSpPr>
                  <p:cNvPr id="12" name="Group 1109"/>
                  <p:cNvGrpSpPr>
                    <a:grpSpLocks/>
                  </p:cNvGrpSpPr>
                  <p:nvPr/>
                </p:nvGrpSpPr>
                <p:grpSpPr bwMode="auto">
                  <a:xfrm>
                    <a:off x="3985" y="976"/>
                    <a:ext cx="86" cy="155"/>
                    <a:chOff x="2332" y="2937"/>
                    <a:chExt cx="514" cy="932"/>
                  </a:xfrm>
                </p:grpSpPr>
                <p:sp>
                  <p:nvSpPr>
                    <p:cNvPr id="13347" name="AutoShape 1110"/>
                    <p:cNvSpPr>
                      <a:spLocks noChangeArrowheads="1"/>
                    </p:cNvSpPr>
                    <p:nvPr/>
                  </p:nvSpPr>
                  <p:spPr bwMode="auto">
                    <a:xfrm rot="-5400000">
                      <a:off x="2265" y="3287"/>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3348" name="Oval 1111"/>
                    <p:cNvSpPr>
                      <a:spLocks noChangeArrowheads="1"/>
                    </p:cNvSpPr>
                    <p:nvPr/>
                  </p:nvSpPr>
                  <p:spPr bwMode="auto">
                    <a:xfrm rot="-5400000">
                      <a:off x="2257" y="3363"/>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3349" name="Oval 1112"/>
                    <p:cNvSpPr>
                      <a:spLocks noChangeArrowheads="1"/>
                    </p:cNvSpPr>
                    <p:nvPr/>
                  </p:nvSpPr>
                  <p:spPr bwMode="auto">
                    <a:xfrm rot="-5400000">
                      <a:off x="2282" y="3362"/>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3350" name="AutoShape 1113"/>
                    <p:cNvSpPr>
                      <a:spLocks noChangeArrowheads="1"/>
                    </p:cNvSpPr>
                    <p:nvPr/>
                  </p:nvSpPr>
                  <p:spPr bwMode="auto">
                    <a:xfrm rot="-5400000">
                      <a:off x="2275" y="3227"/>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3351" name="Oval 1114"/>
                    <p:cNvSpPr>
                      <a:spLocks noChangeArrowheads="1"/>
                    </p:cNvSpPr>
                    <p:nvPr/>
                  </p:nvSpPr>
                  <p:spPr bwMode="auto">
                    <a:xfrm rot="-5400000">
                      <a:off x="2180" y="3373"/>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cxnSp>
                <p:nvCxnSpPr>
                  <p:cNvPr id="13343" name="AutoShape 1140"/>
                  <p:cNvCxnSpPr>
                    <a:cxnSpLocks noChangeShapeType="1"/>
                    <a:stCxn id="13376" idx="2"/>
                    <a:endCxn id="53341" idx="4"/>
                  </p:cNvCxnSpPr>
                  <p:nvPr/>
                </p:nvCxnSpPr>
                <p:spPr bwMode="auto">
                  <a:xfrm rot="5400000">
                    <a:off x="4367" y="738"/>
                    <a:ext cx="262" cy="215"/>
                  </a:xfrm>
                  <a:prstGeom prst="bentConnector3">
                    <a:avLst>
                      <a:gd name="adj1" fmla="val 49620"/>
                    </a:avLst>
                  </a:prstGeom>
                  <a:noFill/>
                  <a:ln w="31750">
                    <a:solidFill>
                      <a:schemeClr val="tx1"/>
                    </a:solidFill>
                    <a:miter lim="800000"/>
                    <a:headEnd/>
                    <a:tailEnd type="triangle" w="med" len="med"/>
                  </a:ln>
                </p:spPr>
              </p:cxnSp>
              <p:cxnSp>
                <p:nvCxnSpPr>
                  <p:cNvPr id="13344" name="AutoShape 1141"/>
                  <p:cNvCxnSpPr>
                    <a:cxnSpLocks noChangeShapeType="1"/>
                    <a:stCxn id="13376" idx="2"/>
                    <a:endCxn id="13361" idx="4"/>
                  </p:cNvCxnSpPr>
                  <p:nvPr/>
                </p:nvCxnSpPr>
                <p:spPr bwMode="auto">
                  <a:xfrm rot="16200000" flipH="1">
                    <a:off x="4548" y="772"/>
                    <a:ext cx="263" cy="149"/>
                  </a:xfrm>
                  <a:prstGeom prst="bentConnector3">
                    <a:avLst>
                      <a:gd name="adj1" fmla="val 49431"/>
                    </a:avLst>
                  </a:prstGeom>
                  <a:noFill/>
                  <a:ln w="31750">
                    <a:solidFill>
                      <a:schemeClr val="tx1"/>
                    </a:solidFill>
                    <a:miter lim="800000"/>
                    <a:headEnd/>
                    <a:tailEnd type="triangle" w="med" len="med"/>
                  </a:ln>
                </p:spPr>
              </p:cxnSp>
              <p:cxnSp>
                <p:nvCxnSpPr>
                  <p:cNvPr id="13345" name="AutoShape 1142"/>
                  <p:cNvCxnSpPr>
                    <a:cxnSpLocks noChangeShapeType="1"/>
                    <a:stCxn id="13376" idx="2"/>
                    <a:endCxn id="13367" idx="4"/>
                  </p:cNvCxnSpPr>
                  <p:nvPr/>
                </p:nvCxnSpPr>
                <p:spPr bwMode="auto">
                  <a:xfrm rot="16200000" flipH="1">
                    <a:off x="4754" y="566"/>
                    <a:ext cx="262" cy="560"/>
                  </a:xfrm>
                  <a:prstGeom prst="bentConnector3">
                    <a:avLst>
                      <a:gd name="adj1" fmla="val 49620"/>
                    </a:avLst>
                  </a:prstGeom>
                  <a:noFill/>
                  <a:ln w="31750">
                    <a:solidFill>
                      <a:schemeClr val="tx1"/>
                    </a:solidFill>
                    <a:miter lim="800000"/>
                    <a:headEnd/>
                    <a:tailEnd type="triangle" w="med" len="med"/>
                  </a:ln>
                </p:spPr>
              </p:cxnSp>
              <p:cxnSp>
                <p:nvCxnSpPr>
                  <p:cNvPr id="13346" name="AutoShape 1143"/>
                  <p:cNvCxnSpPr>
                    <a:cxnSpLocks noChangeShapeType="1"/>
                    <a:stCxn id="13376" idx="2"/>
                    <a:endCxn id="13347" idx="4"/>
                  </p:cNvCxnSpPr>
                  <p:nvPr/>
                </p:nvCxnSpPr>
                <p:spPr bwMode="auto">
                  <a:xfrm rot="5400000">
                    <a:off x="4198" y="569"/>
                    <a:ext cx="262" cy="553"/>
                  </a:xfrm>
                  <a:prstGeom prst="bentConnector3">
                    <a:avLst>
                      <a:gd name="adj1" fmla="val 49620"/>
                    </a:avLst>
                  </a:prstGeom>
                  <a:noFill/>
                  <a:ln w="31750">
                    <a:solidFill>
                      <a:schemeClr val="tx1"/>
                    </a:solidFill>
                    <a:miter lim="800000"/>
                    <a:headEnd/>
                    <a:tailEnd type="triangle" w="med" len="med"/>
                  </a:ln>
                </p:spPr>
              </p:cxnSp>
            </p:grpSp>
          </p:grpSp>
          <p:sp>
            <p:nvSpPr>
              <p:cNvPr id="13335" name="Rectangle 10"/>
              <p:cNvSpPr>
                <a:spLocks noChangeArrowheads="1"/>
              </p:cNvSpPr>
              <p:nvPr/>
            </p:nvSpPr>
            <p:spPr bwMode="auto">
              <a:xfrm>
                <a:off x="4119" y="1207"/>
                <a:ext cx="915" cy="173"/>
              </a:xfrm>
              <a:prstGeom prst="rect">
                <a:avLst/>
              </a:prstGeom>
              <a:noFill/>
              <a:ln w="12700">
                <a:noFill/>
                <a:miter lim="800000"/>
                <a:headEnd/>
                <a:tailEnd/>
              </a:ln>
            </p:spPr>
            <p:txBody>
              <a:bodyPr wrap="none" lIns="90488" tIns="44450" rIns="90488" bIns="44450">
                <a:spAutoFit/>
              </a:bodyPr>
              <a:lstStyle/>
              <a:p>
                <a:pPr algn="l" eaLnBrk="0" hangingPunct="0"/>
                <a:r>
                  <a:rPr lang="en-US" sz="1200" b="1" dirty="0">
                    <a:latin typeface="+mj-lt"/>
                  </a:rPr>
                  <a:t>Product Structure</a:t>
                </a:r>
              </a:p>
            </p:txBody>
          </p:sp>
        </p:grpSp>
        <p:pic>
          <p:nvPicPr>
            <p:cNvPr id="13332" name="Picture 1148" descr="HubAssembly"/>
            <p:cNvPicPr>
              <a:picLocks noChangeAspect="1" noChangeArrowheads="1"/>
            </p:cNvPicPr>
            <p:nvPr/>
          </p:nvPicPr>
          <p:blipFill>
            <a:blip r:embed="rId3" cstate="print"/>
            <a:srcRect/>
            <a:stretch>
              <a:fillRect/>
            </a:stretch>
          </p:blipFill>
          <p:spPr bwMode="auto">
            <a:xfrm>
              <a:off x="2000250" y="2036763"/>
              <a:ext cx="3198813" cy="1573212"/>
            </a:xfrm>
            <a:prstGeom prst="rect">
              <a:avLst/>
            </a:prstGeom>
            <a:noFill/>
            <a:ln w="9525">
              <a:noFill/>
              <a:miter lim="800000"/>
              <a:headEnd/>
              <a:tailEnd/>
            </a:ln>
          </p:spPr>
        </p:pic>
        <p:pic>
          <p:nvPicPr>
            <p:cNvPr id="13333" name="Picture 1182" descr="HubAssemblyLine_F"/>
            <p:cNvPicPr>
              <a:picLocks noChangeAspect="1" noChangeArrowheads="1"/>
            </p:cNvPicPr>
            <p:nvPr/>
          </p:nvPicPr>
          <p:blipFill>
            <a:blip r:embed="rId4" cstate="print"/>
            <a:srcRect/>
            <a:stretch>
              <a:fillRect/>
            </a:stretch>
          </p:blipFill>
          <p:spPr bwMode="auto">
            <a:xfrm>
              <a:off x="2000250" y="5008563"/>
              <a:ext cx="3198813" cy="1571625"/>
            </a:xfrm>
            <a:prstGeom prst="rect">
              <a:avLst/>
            </a:prstGeom>
            <a:noFill/>
            <a:ln w="9525">
              <a:noFill/>
              <a:miter lim="800000"/>
              <a:headEnd/>
              <a:tailEnd/>
            </a:ln>
          </p:spPr>
        </p:pic>
      </p:gr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42"/>
          <p:cNvSpPr>
            <a:spLocks noGrp="1" noChangeArrowheads="1"/>
          </p:cNvSpPr>
          <p:nvPr>
            <p:ph type="title"/>
          </p:nvPr>
        </p:nvSpPr>
        <p:spPr>
          <a:effectLst/>
        </p:spPr>
        <p:txBody>
          <a:bodyPr/>
          <a:lstStyle/>
          <a:p>
            <a:r>
              <a:rPr lang="en-US" dirty="0" smtClean="0">
                <a:solidFill>
                  <a:srgbClr val="4F4F4F"/>
                </a:solidFill>
                <a:latin typeface="Century Gothic" pitchFamily="34" charset="0"/>
                <a:cs typeface="Century Gothic" pitchFamily="34" charset="0"/>
              </a:rPr>
              <a:t>Key Events</a:t>
            </a:r>
          </a:p>
        </p:txBody>
      </p:sp>
      <p:sp>
        <p:nvSpPr>
          <p:cNvPr id="3075" name="Rectangle 3"/>
          <p:cNvSpPr>
            <a:spLocks noChangeArrowheads="1"/>
          </p:cNvSpPr>
          <p:nvPr/>
        </p:nvSpPr>
        <p:spPr bwMode="auto">
          <a:xfrm>
            <a:off x="2203133" y="3006725"/>
            <a:ext cx="1462087" cy="12795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Explode</a:t>
            </a:r>
          </a:p>
          <a:p>
            <a:pPr algn="ctr">
              <a:defRPr/>
            </a:pPr>
            <a:r>
              <a:rPr lang="en-US" sz="1600" b="1" dirty="0">
                <a:latin typeface="+mj-lt"/>
              </a:rPr>
              <a:t>Repetitive</a:t>
            </a:r>
          </a:p>
          <a:p>
            <a:pPr algn="ctr">
              <a:defRPr/>
            </a:pPr>
            <a:r>
              <a:rPr lang="en-US" sz="1600" b="1" dirty="0" smtClean="0">
                <a:latin typeface="+mj-lt"/>
              </a:rPr>
              <a:t>Schedule</a:t>
            </a:r>
            <a:endParaRPr lang="en-US" sz="1600" dirty="0">
              <a:latin typeface="+mj-lt"/>
            </a:endParaRPr>
          </a:p>
        </p:txBody>
      </p:sp>
      <p:sp>
        <p:nvSpPr>
          <p:cNvPr id="3080" name="Rectangle 8"/>
          <p:cNvSpPr>
            <a:spLocks noChangeArrowheads="1"/>
          </p:cNvSpPr>
          <p:nvPr/>
        </p:nvSpPr>
        <p:spPr bwMode="auto">
          <a:xfrm>
            <a:off x="194945" y="3006725"/>
            <a:ext cx="1462088" cy="12795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Schedule</a:t>
            </a:r>
          </a:p>
          <a:p>
            <a:pPr algn="ctr">
              <a:defRPr/>
            </a:pPr>
            <a:r>
              <a:rPr lang="en-US" sz="1600" b="1" dirty="0" smtClean="0">
                <a:latin typeface="+mj-lt"/>
              </a:rPr>
              <a:t>Maintenance</a:t>
            </a:r>
            <a:endParaRPr lang="en-US" sz="1600" dirty="0">
              <a:latin typeface="+mj-lt"/>
            </a:endParaRPr>
          </a:p>
        </p:txBody>
      </p:sp>
      <p:sp>
        <p:nvSpPr>
          <p:cNvPr id="3085" name="Rectangle 13"/>
          <p:cNvSpPr>
            <a:spLocks noChangeArrowheads="1"/>
          </p:cNvSpPr>
          <p:nvPr/>
        </p:nvSpPr>
        <p:spPr bwMode="auto">
          <a:xfrm>
            <a:off x="4185920" y="1216025"/>
            <a:ext cx="1538288" cy="1050925"/>
          </a:xfrm>
          <a:prstGeom prst="rect">
            <a:avLst/>
          </a:prstGeom>
          <a:solidFill>
            <a:schemeClr val="bg1"/>
          </a:solidFill>
          <a:ln w="12700">
            <a:solidFill>
              <a:schemeClr val="tx1"/>
            </a:solidFill>
            <a:miter lim="800000"/>
            <a:headEnd/>
            <a:tailEnd/>
          </a:ln>
          <a:effectLst/>
        </p:spPr>
        <p:txBody>
          <a:bodyPr wrap="none" lIns="0" tIns="0" rIns="0" bIns="0" anchor="ctr"/>
          <a:lstStyle/>
          <a:p>
            <a:pPr algn="ctr">
              <a:defRPr/>
            </a:pPr>
            <a:r>
              <a:rPr lang="en-US" sz="1600" b="1" dirty="0">
                <a:latin typeface="+mj-lt"/>
              </a:rPr>
              <a:t>Repetitive</a:t>
            </a:r>
          </a:p>
          <a:p>
            <a:pPr algn="ctr">
              <a:defRPr/>
            </a:pPr>
            <a:r>
              <a:rPr lang="en-US" sz="1600" b="1" dirty="0" smtClean="0">
                <a:latin typeface="+mj-lt"/>
              </a:rPr>
              <a:t>Picklist</a:t>
            </a:r>
            <a:endParaRPr lang="en-US" sz="1600" b="1" dirty="0">
              <a:latin typeface="+mj-lt"/>
            </a:endParaRPr>
          </a:p>
        </p:txBody>
      </p:sp>
      <p:sp>
        <p:nvSpPr>
          <p:cNvPr id="3078" name="Rectangle 16"/>
          <p:cNvSpPr>
            <a:spLocks noChangeArrowheads="1"/>
          </p:cNvSpPr>
          <p:nvPr/>
        </p:nvSpPr>
        <p:spPr bwMode="auto">
          <a:xfrm>
            <a:off x="7149782" y="3317875"/>
            <a:ext cx="1851978" cy="660400"/>
          </a:xfrm>
          <a:prstGeom prst="rect">
            <a:avLst/>
          </a:prstGeom>
          <a:solidFill>
            <a:schemeClr val="bg1"/>
          </a:solidFill>
          <a:ln w="12700">
            <a:solidFill>
              <a:schemeClr val="tx1"/>
            </a:solidFill>
            <a:miter lim="800000"/>
            <a:headEnd/>
            <a:tailEnd/>
          </a:ln>
          <a:effectLst/>
        </p:spPr>
        <p:txBody>
          <a:bodyPr wrap="none" anchor="ctr"/>
          <a:lstStyle/>
          <a:p>
            <a:pPr algn="ctr">
              <a:defRPr/>
            </a:pPr>
            <a:r>
              <a:rPr lang="en-US" sz="1600" b="1" dirty="0" smtClean="0">
                <a:latin typeface="+mj-lt"/>
              </a:rPr>
              <a:t>Report (backflush)</a:t>
            </a:r>
            <a:endParaRPr lang="en-US" sz="1600" b="1" dirty="0">
              <a:latin typeface="+mj-lt"/>
            </a:endParaRPr>
          </a:p>
        </p:txBody>
      </p:sp>
      <p:sp>
        <p:nvSpPr>
          <p:cNvPr id="3079" name="Rectangle 20"/>
          <p:cNvSpPr>
            <a:spLocks noChangeArrowheads="1"/>
          </p:cNvSpPr>
          <p:nvPr/>
        </p:nvSpPr>
        <p:spPr bwMode="auto">
          <a:xfrm>
            <a:off x="6063933" y="1146175"/>
            <a:ext cx="1663700" cy="1190625"/>
          </a:xfrm>
          <a:prstGeom prst="rect">
            <a:avLst/>
          </a:prstGeom>
          <a:solidFill>
            <a:schemeClr val="bg1"/>
          </a:solidFill>
          <a:ln w="38100">
            <a:solidFill>
              <a:schemeClr val="hlink"/>
            </a:solidFill>
            <a:miter lim="800000"/>
            <a:headEnd/>
            <a:tailEnd/>
          </a:ln>
        </p:spPr>
        <p:txBody>
          <a:bodyPr wrap="none" anchor="ctr"/>
          <a:lstStyle/>
          <a:p>
            <a:pPr algn="ctr" eaLnBrk="0" hangingPunct="0">
              <a:defRPr/>
            </a:pPr>
            <a:r>
              <a:rPr lang="en-US" sz="1600" b="1" dirty="0">
                <a:latin typeface="+mj-lt"/>
              </a:rPr>
              <a:t>Inventory</a:t>
            </a:r>
          </a:p>
        </p:txBody>
      </p:sp>
      <p:sp>
        <p:nvSpPr>
          <p:cNvPr id="2" name="Rectangle 24"/>
          <p:cNvSpPr>
            <a:spLocks noChangeArrowheads="1"/>
          </p:cNvSpPr>
          <p:nvPr/>
        </p:nvSpPr>
        <p:spPr bwMode="auto">
          <a:xfrm>
            <a:off x="1693545" y="1622425"/>
            <a:ext cx="1254125" cy="582613"/>
          </a:xfrm>
          <a:prstGeom prst="rect">
            <a:avLst/>
          </a:prstGeom>
          <a:noFill/>
          <a:ln w="12700">
            <a:noFill/>
            <a:miter lim="800000"/>
            <a:headEnd/>
            <a:tailEnd/>
          </a:ln>
        </p:spPr>
        <p:txBody>
          <a:bodyPr wrap="none" lIns="90488" tIns="44450" rIns="90488" bIns="44450">
            <a:spAutoFit/>
          </a:bodyPr>
          <a:lstStyle/>
          <a:p>
            <a:pPr algn="ctr" eaLnBrk="0" hangingPunct="0">
              <a:defRPr/>
            </a:pPr>
            <a:r>
              <a:rPr lang="en-US" sz="1600" b="1" dirty="0">
                <a:latin typeface="+mj-lt"/>
              </a:rPr>
              <a:t>Master</a:t>
            </a:r>
          </a:p>
          <a:p>
            <a:pPr algn="ctr" eaLnBrk="0" hangingPunct="0">
              <a:defRPr/>
            </a:pPr>
            <a:r>
              <a:rPr lang="en-US" sz="1600" b="1" dirty="0">
                <a:latin typeface="+mj-lt"/>
              </a:rPr>
              <a:t>Scheduled</a:t>
            </a:r>
          </a:p>
        </p:txBody>
      </p:sp>
      <p:sp>
        <p:nvSpPr>
          <p:cNvPr id="3081" name="Rectangle 25"/>
          <p:cNvSpPr>
            <a:spLocks noChangeArrowheads="1"/>
          </p:cNvSpPr>
          <p:nvPr/>
        </p:nvSpPr>
        <p:spPr bwMode="auto">
          <a:xfrm>
            <a:off x="896620" y="5080000"/>
            <a:ext cx="2846388" cy="822325"/>
          </a:xfrm>
          <a:prstGeom prst="rect">
            <a:avLst/>
          </a:prstGeom>
          <a:noFill/>
          <a:ln w="12700">
            <a:noFill/>
            <a:miter lim="800000"/>
            <a:headEnd/>
            <a:tailEnd/>
          </a:ln>
        </p:spPr>
        <p:txBody>
          <a:bodyPr wrap="none" lIns="90488" tIns="44450" rIns="90488" bIns="44450">
            <a:spAutoFit/>
          </a:bodyPr>
          <a:lstStyle/>
          <a:p>
            <a:pPr algn="ctr" eaLnBrk="0" hangingPunct="0">
              <a:defRPr/>
            </a:pPr>
            <a:r>
              <a:rPr lang="en-US" sz="1600" b="1" dirty="0">
                <a:latin typeface="+mj-lt"/>
              </a:rPr>
              <a:t>Component Requirements</a:t>
            </a:r>
          </a:p>
          <a:p>
            <a:pPr algn="ctr" eaLnBrk="0" hangingPunct="0">
              <a:defRPr/>
            </a:pPr>
            <a:r>
              <a:rPr lang="en-US" sz="1600" b="1" dirty="0">
                <a:latin typeface="+mj-lt"/>
              </a:rPr>
              <a:t>Operation Schedule Set</a:t>
            </a:r>
          </a:p>
          <a:p>
            <a:pPr algn="ctr" eaLnBrk="0" hangingPunct="0">
              <a:defRPr/>
            </a:pPr>
            <a:r>
              <a:rPr lang="en-US" sz="1600" b="1" dirty="0">
                <a:latin typeface="+mj-lt"/>
              </a:rPr>
              <a:t>Capacity Loaded</a:t>
            </a:r>
          </a:p>
        </p:txBody>
      </p:sp>
      <p:sp>
        <p:nvSpPr>
          <p:cNvPr id="3098" name="AutoShape 26"/>
          <p:cNvSpPr>
            <a:spLocks noChangeArrowheads="1"/>
          </p:cNvSpPr>
          <p:nvPr/>
        </p:nvSpPr>
        <p:spPr bwMode="auto">
          <a:xfrm rot="16200000" flipH="1">
            <a:off x="2022158" y="4495800"/>
            <a:ext cx="609600" cy="444500"/>
          </a:xfrm>
          <a:prstGeom prst="rightArrow">
            <a:avLst>
              <a:gd name="adj1" fmla="val 50000"/>
              <a:gd name="adj2" fmla="val 68590"/>
            </a:avLst>
          </a:prstGeom>
          <a:solidFill>
            <a:schemeClr val="tx2"/>
          </a:solidFill>
          <a:ln w="12700">
            <a:solidFill>
              <a:srgbClr val="365E9A"/>
            </a:solidFill>
            <a:miter lim="800000"/>
            <a:headEnd/>
            <a:tailEnd/>
          </a:ln>
          <a:effectLst/>
        </p:spPr>
        <p:txBody>
          <a:bodyPr wrap="none" anchor="ctr"/>
          <a:lstStyle/>
          <a:p>
            <a:pPr algn="ctr">
              <a:defRPr/>
            </a:pPr>
            <a:endParaRPr lang="en-US" dirty="0">
              <a:latin typeface="+mj-lt"/>
            </a:endParaRPr>
          </a:p>
        </p:txBody>
      </p:sp>
      <p:sp>
        <p:nvSpPr>
          <p:cNvPr id="3115" name="AutoShape 43"/>
          <p:cNvSpPr>
            <a:spLocks noChangeArrowheads="1"/>
          </p:cNvSpPr>
          <p:nvPr/>
        </p:nvSpPr>
        <p:spPr bwMode="auto">
          <a:xfrm rot="5400000" flipH="1">
            <a:off x="2022158" y="2390775"/>
            <a:ext cx="609600" cy="444500"/>
          </a:xfrm>
          <a:prstGeom prst="rightArrow">
            <a:avLst>
              <a:gd name="adj1" fmla="val 50000"/>
              <a:gd name="adj2" fmla="val 68590"/>
            </a:avLst>
          </a:prstGeom>
          <a:solidFill>
            <a:schemeClr val="tx2"/>
          </a:solidFill>
          <a:ln w="12700">
            <a:solidFill>
              <a:srgbClr val="365E9A"/>
            </a:solidFill>
            <a:miter lim="800000"/>
            <a:headEnd/>
            <a:tailEnd/>
          </a:ln>
          <a:effectLst/>
        </p:spPr>
        <p:txBody>
          <a:bodyPr wrap="none" anchor="ctr"/>
          <a:lstStyle/>
          <a:p>
            <a:pPr algn="ctr">
              <a:defRPr/>
            </a:pPr>
            <a:endParaRPr lang="en-US" dirty="0">
              <a:latin typeface="+mj-lt"/>
            </a:endParaRPr>
          </a:p>
        </p:txBody>
      </p:sp>
      <p:cxnSp>
        <p:nvCxnSpPr>
          <p:cNvPr id="23565" name="AutoShape 44"/>
          <p:cNvCxnSpPr>
            <a:cxnSpLocks noChangeShapeType="1"/>
            <a:stCxn id="3085" idx="1"/>
            <a:endCxn id="3075" idx="0"/>
          </p:cNvCxnSpPr>
          <p:nvPr/>
        </p:nvCxnSpPr>
        <p:spPr bwMode="auto">
          <a:xfrm rot="10800000" flipV="1">
            <a:off x="2934970" y="1741487"/>
            <a:ext cx="1250950" cy="1265238"/>
          </a:xfrm>
          <a:prstGeom prst="bentConnector2">
            <a:avLst/>
          </a:prstGeom>
          <a:noFill/>
          <a:ln w="31750">
            <a:solidFill>
              <a:schemeClr val="tx1"/>
            </a:solidFill>
            <a:miter lim="800000"/>
            <a:headEnd/>
            <a:tailEnd/>
          </a:ln>
        </p:spPr>
      </p:cxnSp>
      <p:cxnSp>
        <p:nvCxnSpPr>
          <p:cNvPr id="23566" name="AutoShape 46"/>
          <p:cNvCxnSpPr>
            <a:cxnSpLocks noChangeShapeType="1"/>
            <a:stCxn id="3080" idx="3"/>
            <a:endCxn id="3075" idx="1"/>
          </p:cNvCxnSpPr>
          <p:nvPr/>
        </p:nvCxnSpPr>
        <p:spPr bwMode="auto">
          <a:xfrm>
            <a:off x="1657032" y="3646487"/>
            <a:ext cx="546100" cy="0"/>
          </a:xfrm>
          <a:prstGeom prst="straightConnector1">
            <a:avLst/>
          </a:prstGeom>
          <a:noFill/>
          <a:ln w="31750">
            <a:solidFill>
              <a:schemeClr val="tx1"/>
            </a:solidFill>
            <a:round/>
            <a:headEnd/>
            <a:tailEnd type="triangle" w="med" len="med"/>
          </a:ln>
        </p:spPr>
      </p:cxnSp>
      <p:cxnSp>
        <p:nvCxnSpPr>
          <p:cNvPr id="23567" name="AutoShape 47"/>
          <p:cNvCxnSpPr>
            <a:cxnSpLocks noChangeShapeType="1"/>
            <a:stCxn id="3075" idx="3"/>
            <a:endCxn id="3078" idx="1"/>
          </p:cNvCxnSpPr>
          <p:nvPr/>
        </p:nvCxnSpPr>
        <p:spPr bwMode="auto">
          <a:xfrm>
            <a:off x="3665220" y="3646488"/>
            <a:ext cx="3484562" cy="1587"/>
          </a:xfrm>
          <a:prstGeom prst="bentConnector3">
            <a:avLst>
              <a:gd name="adj1" fmla="val 50000"/>
            </a:avLst>
          </a:prstGeom>
          <a:noFill/>
          <a:ln w="31750">
            <a:solidFill>
              <a:schemeClr val="tx1"/>
            </a:solidFill>
            <a:miter lim="800000"/>
            <a:headEnd/>
            <a:tailEnd type="triangle" w="med" len="med"/>
          </a:ln>
        </p:spPr>
      </p:cxnSp>
      <p:cxnSp>
        <p:nvCxnSpPr>
          <p:cNvPr id="23568" name="AutoShape 48"/>
          <p:cNvCxnSpPr>
            <a:cxnSpLocks noChangeShapeType="1"/>
            <a:stCxn id="3085" idx="3"/>
            <a:endCxn id="3079" idx="1"/>
          </p:cNvCxnSpPr>
          <p:nvPr/>
        </p:nvCxnSpPr>
        <p:spPr bwMode="auto">
          <a:xfrm>
            <a:off x="5724208" y="1741487"/>
            <a:ext cx="320675" cy="0"/>
          </a:xfrm>
          <a:prstGeom prst="straightConnector1">
            <a:avLst/>
          </a:prstGeom>
          <a:noFill/>
          <a:ln w="31750">
            <a:solidFill>
              <a:schemeClr val="tx1"/>
            </a:solidFill>
            <a:round/>
            <a:headEnd/>
            <a:tailEnd/>
          </a:ln>
        </p:spPr>
      </p:cxnSp>
      <p:cxnSp>
        <p:nvCxnSpPr>
          <p:cNvPr id="23569" name="AutoShape 49"/>
          <p:cNvCxnSpPr>
            <a:cxnSpLocks noChangeShapeType="1"/>
            <a:stCxn id="3124" idx="0"/>
            <a:endCxn id="3079" idx="2"/>
          </p:cNvCxnSpPr>
          <p:nvPr/>
        </p:nvCxnSpPr>
        <p:spPr bwMode="auto">
          <a:xfrm rot="16200000">
            <a:off x="6065520" y="1731963"/>
            <a:ext cx="206375" cy="1454150"/>
          </a:xfrm>
          <a:prstGeom prst="bentConnector3">
            <a:avLst>
              <a:gd name="adj1" fmla="val 54616"/>
            </a:avLst>
          </a:prstGeom>
          <a:noFill/>
          <a:ln w="31750">
            <a:solidFill>
              <a:schemeClr val="tx1"/>
            </a:solidFill>
            <a:miter lim="800000"/>
            <a:headEnd/>
            <a:tailEnd/>
          </a:ln>
        </p:spPr>
      </p:cxnSp>
      <p:sp>
        <p:nvSpPr>
          <p:cNvPr id="3090" name="Rectangle 51"/>
          <p:cNvSpPr>
            <a:spLocks noChangeArrowheads="1"/>
          </p:cNvSpPr>
          <p:nvPr/>
        </p:nvSpPr>
        <p:spPr bwMode="auto">
          <a:xfrm>
            <a:off x="4023995" y="2562225"/>
            <a:ext cx="2833688" cy="2036763"/>
          </a:xfrm>
          <a:prstGeom prst="rect">
            <a:avLst/>
          </a:prstGeom>
          <a:solidFill>
            <a:srgbClr val="FFFFFF"/>
          </a:solidFill>
          <a:ln w="9525">
            <a:noFill/>
            <a:miter lim="800000"/>
            <a:headEnd/>
            <a:tailEnd/>
          </a:ln>
        </p:spPr>
        <p:txBody>
          <a:bodyPr/>
          <a:lstStyle/>
          <a:p>
            <a:pPr eaLnBrk="0" hangingPunct="0">
              <a:defRPr/>
            </a:pPr>
            <a:endParaRPr lang="en-US" sz="1200" dirty="0">
              <a:latin typeface="+mj-lt"/>
            </a:endParaRPr>
          </a:p>
        </p:txBody>
      </p:sp>
      <p:sp>
        <p:nvSpPr>
          <p:cNvPr id="3124" name="Rectangle 52"/>
          <p:cNvSpPr>
            <a:spLocks noChangeArrowheads="1"/>
          </p:cNvSpPr>
          <p:nvPr/>
        </p:nvSpPr>
        <p:spPr bwMode="auto">
          <a:xfrm>
            <a:off x="4023995" y="2562225"/>
            <a:ext cx="2835275" cy="2038350"/>
          </a:xfrm>
          <a:prstGeom prst="rect">
            <a:avLst/>
          </a:prstGeom>
          <a:solidFill>
            <a:schemeClr val="bg1"/>
          </a:solidFill>
          <a:ln w="11176">
            <a:solidFill>
              <a:srgbClr val="000000"/>
            </a:solidFill>
            <a:miter lim="800000"/>
            <a:headEnd/>
            <a:tailEnd/>
          </a:ln>
          <a:effectLst/>
        </p:spPr>
        <p:txBody>
          <a:bodyPr/>
          <a:lstStyle/>
          <a:p>
            <a:pPr algn="ctr">
              <a:defRPr/>
            </a:pPr>
            <a:endParaRPr lang="en-US" dirty="0">
              <a:latin typeface="+mj-lt"/>
            </a:endParaRPr>
          </a:p>
        </p:txBody>
      </p:sp>
      <p:pic>
        <p:nvPicPr>
          <p:cNvPr id="23572" name="Picture 517" descr="HubAssembly"/>
          <p:cNvPicPr>
            <a:picLocks noChangeAspect="1" noChangeArrowheads="1"/>
          </p:cNvPicPr>
          <p:nvPr/>
        </p:nvPicPr>
        <p:blipFill>
          <a:blip r:embed="rId3" cstate="print"/>
          <a:srcRect/>
          <a:stretch>
            <a:fillRect/>
          </a:stretch>
        </p:blipFill>
        <p:spPr bwMode="auto">
          <a:xfrm>
            <a:off x="4100195" y="2895600"/>
            <a:ext cx="2693987" cy="1323975"/>
          </a:xfrm>
          <a:prstGeom prst="rect">
            <a:avLst/>
          </a:prstGeom>
          <a:noFill/>
          <a:ln w="9525">
            <a:noFill/>
            <a:miter lim="800000"/>
            <a:headEnd/>
            <a:tailEnd/>
          </a:ln>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 name="Rectangle 18"/>
          <p:cNvSpPr>
            <a:spLocks noGrp="1" noChangeArrowheads="1"/>
          </p:cNvSpPr>
          <p:nvPr>
            <p:ph type="title"/>
          </p:nvPr>
        </p:nvSpPr>
        <p:spPr/>
        <p:txBody>
          <a:bodyPr/>
          <a:lstStyle/>
          <a:p>
            <a:pPr eaLnBrk="1" hangingPunct="1"/>
            <a:r>
              <a:rPr lang="en-US" dirty="0" smtClean="0"/>
              <a:t>Repetitive Schedule Explosion</a:t>
            </a:r>
          </a:p>
        </p:txBody>
      </p:sp>
      <p:graphicFrame>
        <p:nvGraphicFramePr>
          <p:cNvPr id="1026" name="Object 4">
            <a:hlinkClick r:id="" action="ppaction://ole?verb=0"/>
          </p:cNvPr>
          <p:cNvGraphicFramePr>
            <a:graphicFrameLocks/>
          </p:cNvGraphicFramePr>
          <p:nvPr/>
        </p:nvGraphicFramePr>
        <p:xfrm>
          <a:off x="1989138" y="4122738"/>
          <a:ext cx="792162" cy="719137"/>
        </p:xfrm>
        <a:graphic>
          <a:graphicData uri="http://schemas.openxmlformats.org/presentationml/2006/ole">
            <p:oleObj spid="_x0000_s561154" r:id="rId4" imgW="834840" imgH="757080" progId="">
              <p:embed/>
            </p:oleObj>
          </a:graphicData>
        </a:graphic>
      </p:graphicFrame>
      <p:sp>
        <p:nvSpPr>
          <p:cNvPr id="11270" name="Rectangle 6"/>
          <p:cNvSpPr>
            <a:spLocks noChangeArrowheads="1"/>
          </p:cNvSpPr>
          <p:nvPr/>
        </p:nvSpPr>
        <p:spPr bwMode="auto">
          <a:xfrm>
            <a:off x="1685925" y="2973388"/>
            <a:ext cx="1259961" cy="520655"/>
          </a:xfrm>
          <a:prstGeom prst="rect">
            <a:avLst/>
          </a:prstGeom>
          <a:noFill/>
          <a:ln w="12700">
            <a:solidFill>
              <a:schemeClr val="tx1"/>
            </a:solidFill>
            <a:miter lim="800000"/>
            <a:headEnd/>
            <a:tailEnd/>
          </a:ln>
          <a:effectLst/>
        </p:spPr>
        <p:txBody>
          <a:bodyPr wrap="none" lIns="90488" tIns="44450" rIns="90488" bIns="44450">
            <a:spAutoFit/>
          </a:bodyPr>
          <a:lstStyle/>
          <a:p>
            <a:pPr algn="l" eaLnBrk="0" hangingPunct="0">
              <a:defRPr/>
            </a:pPr>
            <a:r>
              <a:rPr lang="en-US" b="1" dirty="0">
                <a:latin typeface="+mj-lt"/>
              </a:rPr>
              <a:t>Item </a:t>
            </a:r>
            <a:r>
              <a:rPr lang="en-US" b="1" dirty="0" smtClean="0">
                <a:latin typeface="+mj-lt"/>
              </a:rPr>
              <a:t>P</a:t>
            </a:r>
            <a:endParaRPr lang="en-US" b="1" dirty="0">
              <a:latin typeface="+mj-lt"/>
            </a:endParaRPr>
          </a:p>
        </p:txBody>
      </p:sp>
      <p:sp>
        <p:nvSpPr>
          <p:cNvPr id="11274" name="Rectangle 10"/>
          <p:cNvSpPr>
            <a:spLocks noChangeArrowheads="1"/>
          </p:cNvSpPr>
          <p:nvPr/>
        </p:nvSpPr>
        <p:spPr bwMode="auto">
          <a:xfrm>
            <a:off x="4787900" y="209708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274320" tIns="44450" rIns="90488" bIns="44450" anchor="ctr"/>
          <a:lstStyle/>
          <a:p>
            <a:pPr algn="l" eaLnBrk="0" hangingPunct="0">
              <a:defRPr/>
            </a:pPr>
            <a:r>
              <a:rPr lang="en-US" sz="1600" b="1" dirty="0">
                <a:latin typeface="+mj-lt"/>
              </a:rPr>
              <a:t>10 - Create Item - 1 Hr</a:t>
            </a:r>
          </a:p>
          <a:p>
            <a:pPr algn="l" eaLnBrk="0" hangingPunct="0">
              <a:defRPr/>
            </a:pPr>
            <a:r>
              <a:rPr lang="en-US" sz="1600" b="1" dirty="0">
                <a:latin typeface="+mj-lt"/>
              </a:rPr>
              <a:t>20 - Add Cover    - 1 Hr</a:t>
            </a:r>
          </a:p>
          <a:p>
            <a:pPr algn="l" eaLnBrk="0" hangingPunct="0">
              <a:defRPr/>
            </a:pPr>
            <a:r>
              <a:rPr lang="en-US" sz="1600" b="1" dirty="0">
                <a:latin typeface="+mj-lt"/>
              </a:rPr>
              <a:t>30 - Package       - 1 hr</a:t>
            </a:r>
          </a:p>
        </p:txBody>
      </p:sp>
      <p:sp>
        <p:nvSpPr>
          <p:cNvPr id="11277" name="Rectangle 13"/>
          <p:cNvSpPr>
            <a:spLocks noChangeArrowheads="1"/>
          </p:cNvSpPr>
          <p:nvPr/>
        </p:nvSpPr>
        <p:spPr bwMode="auto">
          <a:xfrm>
            <a:off x="4787900" y="3436938"/>
            <a:ext cx="3198813" cy="914400"/>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none" lIns="90488" tIns="44450" rIns="90488" bIns="44450" anchor="ctr"/>
          <a:lstStyle/>
          <a:p>
            <a:pPr algn="l" eaLnBrk="0" hangingPunct="0">
              <a:defRPr/>
            </a:pPr>
            <a:r>
              <a:rPr lang="en-US" sz="1600" b="1" dirty="0">
                <a:latin typeface="+mj-lt"/>
              </a:rPr>
              <a:t>Create 100 Item - Wednesday</a:t>
            </a:r>
          </a:p>
          <a:p>
            <a:pPr algn="l" eaLnBrk="0" hangingPunct="0">
              <a:defRPr/>
            </a:pPr>
            <a:r>
              <a:rPr lang="en-US" sz="1600" b="1" dirty="0">
                <a:latin typeface="+mj-lt"/>
              </a:rPr>
              <a:t>Add Cover 100    - Thursday</a:t>
            </a:r>
          </a:p>
          <a:p>
            <a:pPr algn="l" eaLnBrk="0" hangingPunct="0">
              <a:defRPr/>
            </a:pPr>
            <a:r>
              <a:rPr lang="en-US" sz="1600" b="1" dirty="0">
                <a:latin typeface="+mj-lt"/>
              </a:rPr>
              <a:t>Package 100       - Friday</a:t>
            </a:r>
          </a:p>
        </p:txBody>
      </p:sp>
      <p:cxnSp>
        <p:nvCxnSpPr>
          <p:cNvPr id="1032" name="AutoShape 33"/>
          <p:cNvCxnSpPr>
            <a:cxnSpLocks noChangeShapeType="1"/>
            <a:stCxn id="11270" idx="3"/>
            <a:endCxn id="11274" idx="1"/>
          </p:cNvCxnSpPr>
          <p:nvPr/>
        </p:nvCxnSpPr>
        <p:spPr bwMode="auto">
          <a:xfrm flipV="1">
            <a:off x="2945886" y="2554288"/>
            <a:ext cx="1842014" cy="679428"/>
          </a:xfrm>
          <a:prstGeom prst="bentConnector3">
            <a:avLst>
              <a:gd name="adj1" fmla="val 50000"/>
            </a:avLst>
          </a:prstGeom>
          <a:noFill/>
          <a:ln w="31750">
            <a:solidFill>
              <a:schemeClr val="tx1"/>
            </a:solidFill>
            <a:miter lim="800000"/>
            <a:headEnd/>
            <a:tailEnd type="triangle" w="med" len="med"/>
          </a:ln>
        </p:spPr>
      </p:cxnSp>
      <p:cxnSp>
        <p:nvCxnSpPr>
          <p:cNvPr id="1033" name="AutoShape 34"/>
          <p:cNvCxnSpPr>
            <a:cxnSpLocks noChangeShapeType="1"/>
            <a:stCxn id="11270" idx="3"/>
            <a:endCxn id="11277" idx="1"/>
          </p:cNvCxnSpPr>
          <p:nvPr/>
        </p:nvCxnSpPr>
        <p:spPr bwMode="auto">
          <a:xfrm>
            <a:off x="2945886" y="3233716"/>
            <a:ext cx="1842014" cy="660422"/>
          </a:xfrm>
          <a:prstGeom prst="bentConnector3">
            <a:avLst>
              <a:gd name="adj1" fmla="val 50000"/>
            </a:avLst>
          </a:prstGeom>
          <a:noFill/>
          <a:ln w="31750">
            <a:solidFill>
              <a:schemeClr val="tx1"/>
            </a:solidFill>
            <a:miter lim="800000"/>
            <a:headEnd/>
            <a:tailEnd type="triangle" w="med" len="med"/>
          </a:ln>
        </p:spPr>
      </p:cxnSp>
      <p:cxnSp>
        <p:nvCxnSpPr>
          <p:cNvPr id="1034" name="AutoShape 35"/>
          <p:cNvCxnSpPr>
            <a:cxnSpLocks noChangeShapeType="1"/>
            <a:stCxn id="11270" idx="2"/>
            <a:endCxn id="11337" idx="4"/>
          </p:cNvCxnSpPr>
          <p:nvPr/>
        </p:nvCxnSpPr>
        <p:spPr bwMode="auto">
          <a:xfrm rot="5400000">
            <a:off x="1434612" y="3422419"/>
            <a:ext cx="809670" cy="952918"/>
          </a:xfrm>
          <a:prstGeom prst="bentConnector3">
            <a:avLst>
              <a:gd name="adj1" fmla="val 50000"/>
            </a:avLst>
          </a:prstGeom>
          <a:noFill/>
          <a:ln w="31750">
            <a:solidFill>
              <a:schemeClr val="tx1"/>
            </a:solidFill>
            <a:miter lim="800000"/>
            <a:headEnd/>
            <a:tailEnd type="triangle" w="med" len="med"/>
          </a:ln>
        </p:spPr>
      </p:cxnSp>
      <p:cxnSp>
        <p:nvCxnSpPr>
          <p:cNvPr id="1036" name="AutoShape 38"/>
          <p:cNvCxnSpPr>
            <a:cxnSpLocks noChangeShapeType="1"/>
          </p:cNvCxnSpPr>
          <p:nvPr/>
        </p:nvCxnSpPr>
        <p:spPr bwMode="auto">
          <a:xfrm rot="16200000" flipH="1">
            <a:off x="1992427" y="3829734"/>
            <a:ext cx="654164" cy="341"/>
          </a:xfrm>
          <a:prstGeom prst="bentConnector3">
            <a:avLst>
              <a:gd name="adj1" fmla="val 50000"/>
            </a:avLst>
          </a:prstGeom>
          <a:noFill/>
          <a:ln w="31750">
            <a:solidFill>
              <a:schemeClr val="tx1"/>
            </a:solidFill>
            <a:miter lim="800000"/>
            <a:headEnd/>
            <a:tailEnd type="triangle" w="med" len="med"/>
          </a:ln>
        </p:spPr>
      </p:cxnSp>
      <p:grpSp>
        <p:nvGrpSpPr>
          <p:cNvPr id="2" name="Group 40"/>
          <p:cNvGrpSpPr>
            <a:grpSpLocks/>
          </p:cNvGrpSpPr>
          <p:nvPr/>
        </p:nvGrpSpPr>
        <p:grpSpPr bwMode="auto">
          <a:xfrm>
            <a:off x="2820988" y="4173538"/>
            <a:ext cx="1081087" cy="661987"/>
            <a:chOff x="2691" y="2253"/>
            <a:chExt cx="1118" cy="685"/>
          </a:xfrm>
        </p:grpSpPr>
        <p:sp>
          <p:nvSpPr>
            <p:cNvPr id="1060" name="Freeform 41"/>
            <p:cNvSpPr>
              <a:spLocks/>
            </p:cNvSpPr>
            <p:nvPr/>
          </p:nvSpPr>
          <p:spPr bwMode="auto">
            <a:xfrm>
              <a:off x="2708" y="2260"/>
              <a:ext cx="1083" cy="668"/>
            </a:xfrm>
            <a:custGeom>
              <a:avLst/>
              <a:gdLst>
                <a:gd name="T0" fmla="*/ 0 w 1704"/>
                <a:gd name="T1" fmla="*/ 582 h 1052"/>
                <a:gd name="T2" fmla="*/ 18 w 1704"/>
                <a:gd name="T3" fmla="*/ 164 h 1052"/>
                <a:gd name="T4" fmla="*/ 158 w 1704"/>
                <a:gd name="T5" fmla="*/ 120 h 1052"/>
                <a:gd name="T6" fmla="*/ 356 w 1704"/>
                <a:gd name="T7" fmla="*/ 68 h 1052"/>
                <a:gd name="T8" fmla="*/ 420 w 1704"/>
                <a:gd name="T9" fmla="*/ 62 h 1052"/>
                <a:gd name="T10" fmla="*/ 644 w 1704"/>
                <a:gd name="T11" fmla="*/ 0 h 1052"/>
                <a:gd name="T12" fmla="*/ 772 w 1704"/>
                <a:gd name="T13" fmla="*/ 60 h 1052"/>
                <a:gd name="T14" fmla="*/ 1120 w 1704"/>
                <a:gd name="T15" fmla="*/ 204 h 1052"/>
                <a:gd name="T16" fmla="*/ 1368 w 1704"/>
                <a:gd name="T17" fmla="*/ 280 h 1052"/>
                <a:gd name="T18" fmla="*/ 1662 w 1704"/>
                <a:gd name="T19" fmla="*/ 362 h 1052"/>
                <a:gd name="T20" fmla="*/ 1704 w 1704"/>
                <a:gd name="T21" fmla="*/ 386 h 1052"/>
                <a:gd name="T22" fmla="*/ 1668 w 1704"/>
                <a:gd name="T23" fmla="*/ 450 h 1052"/>
                <a:gd name="T24" fmla="*/ 1658 w 1704"/>
                <a:gd name="T25" fmla="*/ 644 h 1052"/>
                <a:gd name="T26" fmla="*/ 1678 w 1704"/>
                <a:gd name="T27" fmla="*/ 782 h 1052"/>
                <a:gd name="T28" fmla="*/ 1663 w 1704"/>
                <a:gd name="T29" fmla="*/ 859 h 1052"/>
                <a:gd name="T30" fmla="*/ 1520 w 1704"/>
                <a:gd name="T31" fmla="*/ 904 h 1052"/>
                <a:gd name="T32" fmla="*/ 1312 w 1704"/>
                <a:gd name="T33" fmla="*/ 934 h 1052"/>
                <a:gd name="T34" fmla="*/ 1210 w 1704"/>
                <a:gd name="T35" fmla="*/ 968 h 1052"/>
                <a:gd name="T36" fmla="*/ 980 w 1704"/>
                <a:gd name="T37" fmla="*/ 1052 h 1052"/>
                <a:gd name="T38" fmla="*/ 756 w 1704"/>
                <a:gd name="T39" fmla="*/ 932 h 1052"/>
                <a:gd name="T40" fmla="*/ 440 w 1704"/>
                <a:gd name="T41" fmla="*/ 790 h 1052"/>
                <a:gd name="T42" fmla="*/ 270 w 1704"/>
                <a:gd name="T43" fmla="*/ 708 h 1052"/>
                <a:gd name="T44" fmla="*/ 120 w 1704"/>
                <a:gd name="T45" fmla="*/ 646 h 1052"/>
                <a:gd name="T46" fmla="*/ 0 w 1704"/>
                <a:gd name="T47" fmla="*/ 582 h 105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704"/>
                <a:gd name="T73" fmla="*/ 0 h 1052"/>
                <a:gd name="T74" fmla="*/ 1704 w 1704"/>
                <a:gd name="T75" fmla="*/ 1052 h 105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704" h="1052">
                  <a:moveTo>
                    <a:pt x="0" y="582"/>
                  </a:moveTo>
                  <a:lnTo>
                    <a:pt x="18" y="164"/>
                  </a:lnTo>
                  <a:lnTo>
                    <a:pt x="158" y="120"/>
                  </a:lnTo>
                  <a:lnTo>
                    <a:pt x="356" y="68"/>
                  </a:lnTo>
                  <a:lnTo>
                    <a:pt x="420" y="62"/>
                  </a:lnTo>
                  <a:lnTo>
                    <a:pt x="644" y="0"/>
                  </a:lnTo>
                  <a:lnTo>
                    <a:pt x="772" y="60"/>
                  </a:lnTo>
                  <a:lnTo>
                    <a:pt x="1120" y="204"/>
                  </a:lnTo>
                  <a:lnTo>
                    <a:pt x="1368" y="280"/>
                  </a:lnTo>
                  <a:lnTo>
                    <a:pt x="1662" y="362"/>
                  </a:lnTo>
                  <a:lnTo>
                    <a:pt x="1704" y="386"/>
                  </a:lnTo>
                  <a:lnTo>
                    <a:pt x="1668" y="450"/>
                  </a:lnTo>
                  <a:lnTo>
                    <a:pt x="1658" y="644"/>
                  </a:lnTo>
                  <a:lnTo>
                    <a:pt x="1678" y="782"/>
                  </a:lnTo>
                  <a:lnTo>
                    <a:pt x="1663" y="859"/>
                  </a:lnTo>
                  <a:lnTo>
                    <a:pt x="1520" y="904"/>
                  </a:lnTo>
                  <a:lnTo>
                    <a:pt x="1312" y="934"/>
                  </a:lnTo>
                  <a:lnTo>
                    <a:pt x="1210" y="968"/>
                  </a:lnTo>
                  <a:lnTo>
                    <a:pt x="980" y="1052"/>
                  </a:lnTo>
                  <a:lnTo>
                    <a:pt x="756" y="932"/>
                  </a:lnTo>
                  <a:lnTo>
                    <a:pt x="440" y="790"/>
                  </a:lnTo>
                  <a:lnTo>
                    <a:pt x="270" y="708"/>
                  </a:lnTo>
                  <a:lnTo>
                    <a:pt x="120" y="646"/>
                  </a:lnTo>
                  <a:lnTo>
                    <a:pt x="0" y="582"/>
                  </a:lnTo>
                  <a:close/>
                </a:path>
              </a:pathLst>
            </a:custGeom>
            <a:solidFill>
              <a:srgbClr val="B3773B"/>
            </a:solidFill>
            <a:ln w="9525">
              <a:noFill/>
              <a:round/>
              <a:headEnd/>
              <a:tailEnd/>
            </a:ln>
          </p:spPr>
          <p:txBody>
            <a:bodyPr/>
            <a:lstStyle/>
            <a:p>
              <a:endParaRPr lang="en-US" dirty="0">
                <a:latin typeface="+mj-lt"/>
              </a:endParaRPr>
            </a:p>
          </p:txBody>
        </p:sp>
        <p:grpSp>
          <p:nvGrpSpPr>
            <p:cNvPr id="3" name="Group 42"/>
            <p:cNvGrpSpPr>
              <a:grpSpLocks/>
            </p:cNvGrpSpPr>
            <p:nvPr/>
          </p:nvGrpSpPr>
          <p:grpSpPr bwMode="auto">
            <a:xfrm>
              <a:off x="2819" y="2442"/>
              <a:ext cx="912" cy="437"/>
              <a:chOff x="2907" y="1465"/>
              <a:chExt cx="2098" cy="1582"/>
            </a:xfrm>
          </p:grpSpPr>
          <p:sp>
            <p:nvSpPr>
              <p:cNvPr id="1076" name="Freeform 43"/>
              <p:cNvSpPr>
                <a:spLocks/>
              </p:cNvSpPr>
              <p:nvPr/>
            </p:nvSpPr>
            <p:spPr bwMode="auto">
              <a:xfrm>
                <a:off x="2907" y="1465"/>
                <a:ext cx="1144" cy="720"/>
              </a:xfrm>
              <a:custGeom>
                <a:avLst/>
                <a:gdLst>
                  <a:gd name="T0" fmla="*/ 0 w 421"/>
                  <a:gd name="T1" fmla="*/ 0 h 265"/>
                  <a:gd name="T2" fmla="*/ 84 w 421"/>
                  <a:gd name="T3" fmla="*/ 48 h 265"/>
                  <a:gd name="T4" fmla="*/ 159 w 421"/>
                  <a:gd name="T5" fmla="*/ 95 h 265"/>
                  <a:gd name="T6" fmla="*/ 257 w 421"/>
                  <a:gd name="T7" fmla="*/ 153 h 265"/>
                  <a:gd name="T8" fmla="*/ 361 w 421"/>
                  <a:gd name="T9" fmla="*/ 213 h 265"/>
                  <a:gd name="T10" fmla="*/ 421 w 421"/>
                  <a:gd name="T11" fmla="*/ 251 h 265"/>
                  <a:gd name="T12" fmla="*/ 415 w 421"/>
                  <a:gd name="T13" fmla="*/ 265 h 265"/>
                  <a:gd name="T14" fmla="*/ 399 w 421"/>
                  <a:gd name="T15" fmla="*/ 263 h 265"/>
                  <a:gd name="T16" fmla="*/ 335 w 421"/>
                  <a:gd name="T17" fmla="*/ 217 h 265"/>
                  <a:gd name="T18" fmla="*/ 233 w 421"/>
                  <a:gd name="T19" fmla="*/ 159 h 265"/>
                  <a:gd name="T20" fmla="*/ 128 w 421"/>
                  <a:gd name="T21" fmla="*/ 91 h 265"/>
                  <a:gd name="T22" fmla="*/ 36 w 421"/>
                  <a:gd name="T23" fmla="*/ 34 h 265"/>
                  <a:gd name="T24" fmla="*/ 30 w 421"/>
                  <a:gd name="T25" fmla="*/ 36 h 265"/>
                  <a:gd name="T26" fmla="*/ 0 w 421"/>
                  <a:gd name="T27" fmla="*/ 0 h 26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21"/>
                  <a:gd name="T43" fmla="*/ 0 h 265"/>
                  <a:gd name="T44" fmla="*/ 421 w 421"/>
                  <a:gd name="T45" fmla="*/ 265 h 26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21" h="265">
                    <a:moveTo>
                      <a:pt x="0" y="0"/>
                    </a:moveTo>
                    <a:lnTo>
                      <a:pt x="84" y="48"/>
                    </a:lnTo>
                    <a:lnTo>
                      <a:pt x="159" y="95"/>
                    </a:lnTo>
                    <a:lnTo>
                      <a:pt x="257" y="153"/>
                    </a:lnTo>
                    <a:lnTo>
                      <a:pt x="361" y="213"/>
                    </a:lnTo>
                    <a:lnTo>
                      <a:pt x="421" y="251"/>
                    </a:lnTo>
                    <a:lnTo>
                      <a:pt x="415" y="265"/>
                    </a:lnTo>
                    <a:lnTo>
                      <a:pt x="399" y="263"/>
                    </a:lnTo>
                    <a:lnTo>
                      <a:pt x="335" y="217"/>
                    </a:lnTo>
                    <a:lnTo>
                      <a:pt x="233" y="159"/>
                    </a:lnTo>
                    <a:lnTo>
                      <a:pt x="128" y="91"/>
                    </a:lnTo>
                    <a:lnTo>
                      <a:pt x="36" y="34"/>
                    </a:lnTo>
                    <a:lnTo>
                      <a:pt x="30" y="36"/>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077" name="Freeform 44"/>
              <p:cNvSpPr>
                <a:spLocks/>
              </p:cNvSpPr>
              <p:nvPr/>
            </p:nvSpPr>
            <p:spPr bwMode="auto">
              <a:xfrm>
                <a:off x="4151" y="1793"/>
                <a:ext cx="854" cy="332"/>
              </a:xfrm>
              <a:custGeom>
                <a:avLst/>
                <a:gdLst>
                  <a:gd name="T0" fmla="*/ 4 w 314"/>
                  <a:gd name="T1" fmla="*/ 104 h 122"/>
                  <a:gd name="T2" fmla="*/ 126 w 314"/>
                  <a:gd name="T3" fmla="*/ 60 h 122"/>
                  <a:gd name="T4" fmla="*/ 224 w 314"/>
                  <a:gd name="T5" fmla="*/ 26 h 122"/>
                  <a:gd name="T6" fmla="*/ 314 w 314"/>
                  <a:gd name="T7" fmla="*/ 0 h 122"/>
                  <a:gd name="T8" fmla="*/ 310 w 314"/>
                  <a:gd name="T9" fmla="*/ 12 h 122"/>
                  <a:gd name="T10" fmla="*/ 264 w 314"/>
                  <a:gd name="T11" fmla="*/ 32 h 122"/>
                  <a:gd name="T12" fmla="*/ 256 w 314"/>
                  <a:gd name="T13" fmla="*/ 30 h 122"/>
                  <a:gd name="T14" fmla="*/ 116 w 314"/>
                  <a:gd name="T15" fmla="*/ 80 h 122"/>
                  <a:gd name="T16" fmla="*/ 110 w 314"/>
                  <a:gd name="T17" fmla="*/ 80 h 122"/>
                  <a:gd name="T18" fmla="*/ 12 w 314"/>
                  <a:gd name="T19" fmla="*/ 122 h 122"/>
                  <a:gd name="T20" fmla="*/ 0 w 314"/>
                  <a:gd name="T21" fmla="*/ 112 h 122"/>
                  <a:gd name="T22" fmla="*/ 4 w 314"/>
                  <a:gd name="T23" fmla="*/ 104 h 12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4"/>
                  <a:gd name="T37" fmla="*/ 0 h 122"/>
                  <a:gd name="T38" fmla="*/ 314 w 314"/>
                  <a:gd name="T39" fmla="*/ 122 h 12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4" h="122">
                    <a:moveTo>
                      <a:pt x="4" y="104"/>
                    </a:moveTo>
                    <a:lnTo>
                      <a:pt x="126" y="60"/>
                    </a:lnTo>
                    <a:lnTo>
                      <a:pt x="224" y="26"/>
                    </a:lnTo>
                    <a:lnTo>
                      <a:pt x="314" y="0"/>
                    </a:lnTo>
                    <a:lnTo>
                      <a:pt x="310" y="12"/>
                    </a:lnTo>
                    <a:lnTo>
                      <a:pt x="264" y="32"/>
                    </a:lnTo>
                    <a:lnTo>
                      <a:pt x="256" y="30"/>
                    </a:lnTo>
                    <a:lnTo>
                      <a:pt x="116" y="80"/>
                    </a:lnTo>
                    <a:lnTo>
                      <a:pt x="110" y="80"/>
                    </a:lnTo>
                    <a:lnTo>
                      <a:pt x="12" y="122"/>
                    </a:lnTo>
                    <a:lnTo>
                      <a:pt x="0" y="112"/>
                    </a:lnTo>
                    <a:lnTo>
                      <a:pt x="4" y="104"/>
                    </a:lnTo>
                    <a:close/>
                  </a:path>
                </a:pathLst>
              </a:custGeom>
              <a:solidFill>
                <a:srgbClr val="663300"/>
              </a:solidFill>
              <a:ln w="9525">
                <a:noFill/>
                <a:round/>
                <a:headEnd/>
                <a:tailEnd/>
              </a:ln>
            </p:spPr>
            <p:txBody>
              <a:bodyPr/>
              <a:lstStyle/>
              <a:p>
                <a:endParaRPr lang="en-US" dirty="0">
                  <a:latin typeface="+mj-lt"/>
                </a:endParaRPr>
              </a:p>
            </p:txBody>
          </p:sp>
          <p:sp>
            <p:nvSpPr>
              <p:cNvPr id="1078" name="Freeform 45"/>
              <p:cNvSpPr>
                <a:spLocks/>
              </p:cNvSpPr>
              <p:nvPr/>
            </p:nvSpPr>
            <p:spPr bwMode="auto">
              <a:xfrm>
                <a:off x="4197" y="2261"/>
                <a:ext cx="305" cy="323"/>
              </a:xfrm>
              <a:custGeom>
                <a:avLst/>
                <a:gdLst>
                  <a:gd name="T0" fmla="*/ 0 w 112"/>
                  <a:gd name="T1" fmla="*/ 0 h 119"/>
                  <a:gd name="T2" fmla="*/ 48 w 112"/>
                  <a:gd name="T3" fmla="*/ 37 h 119"/>
                  <a:gd name="T4" fmla="*/ 94 w 112"/>
                  <a:gd name="T5" fmla="*/ 87 h 119"/>
                  <a:gd name="T6" fmla="*/ 112 w 112"/>
                  <a:gd name="T7" fmla="*/ 107 h 119"/>
                  <a:gd name="T8" fmla="*/ 104 w 112"/>
                  <a:gd name="T9" fmla="*/ 119 h 119"/>
                  <a:gd name="T10" fmla="*/ 56 w 112"/>
                  <a:gd name="T11" fmla="*/ 73 h 119"/>
                  <a:gd name="T12" fmla="*/ 2 w 112"/>
                  <a:gd name="T13" fmla="*/ 7 h 119"/>
                  <a:gd name="T14" fmla="*/ 0 w 112"/>
                  <a:gd name="T15" fmla="*/ 0 h 119"/>
                  <a:gd name="T16" fmla="*/ 0 60000 65536"/>
                  <a:gd name="T17" fmla="*/ 0 60000 65536"/>
                  <a:gd name="T18" fmla="*/ 0 60000 65536"/>
                  <a:gd name="T19" fmla="*/ 0 60000 65536"/>
                  <a:gd name="T20" fmla="*/ 0 60000 65536"/>
                  <a:gd name="T21" fmla="*/ 0 60000 65536"/>
                  <a:gd name="T22" fmla="*/ 0 60000 65536"/>
                  <a:gd name="T23" fmla="*/ 0 60000 65536"/>
                  <a:gd name="T24" fmla="*/ 0 w 112"/>
                  <a:gd name="T25" fmla="*/ 0 h 119"/>
                  <a:gd name="T26" fmla="*/ 112 w 112"/>
                  <a:gd name="T27" fmla="*/ 119 h 11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2" h="119">
                    <a:moveTo>
                      <a:pt x="0" y="0"/>
                    </a:moveTo>
                    <a:lnTo>
                      <a:pt x="48" y="37"/>
                    </a:lnTo>
                    <a:lnTo>
                      <a:pt x="94" y="87"/>
                    </a:lnTo>
                    <a:lnTo>
                      <a:pt x="112" y="107"/>
                    </a:lnTo>
                    <a:lnTo>
                      <a:pt x="104" y="119"/>
                    </a:lnTo>
                    <a:lnTo>
                      <a:pt x="56" y="73"/>
                    </a:lnTo>
                    <a:lnTo>
                      <a:pt x="2" y="7"/>
                    </a:lnTo>
                    <a:lnTo>
                      <a:pt x="0" y="0"/>
                    </a:lnTo>
                    <a:close/>
                  </a:path>
                </a:pathLst>
              </a:custGeom>
              <a:solidFill>
                <a:srgbClr val="663300"/>
              </a:solidFill>
              <a:ln w="9525">
                <a:noFill/>
                <a:round/>
                <a:headEnd/>
                <a:tailEnd/>
              </a:ln>
            </p:spPr>
            <p:txBody>
              <a:bodyPr/>
              <a:lstStyle/>
              <a:p>
                <a:endParaRPr lang="en-US" dirty="0">
                  <a:latin typeface="+mj-lt"/>
                </a:endParaRPr>
              </a:p>
            </p:txBody>
          </p:sp>
          <p:sp>
            <p:nvSpPr>
              <p:cNvPr id="1079" name="Freeform 46"/>
              <p:cNvSpPr>
                <a:spLocks/>
              </p:cNvSpPr>
              <p:nvPr/>
            </p:nvSpPr>
            <p:spPr bwMode="auto">
              <a:xfrm>
                <a:off x="4706" y="2060"/>
                <a:ext cx="271" cy="522"/>
              </a:xfrm>
              <a:custGeom>
                <a:avLst/>
                <a:gdLst>
                  <a:gd name="T0" fmla="*/ 34 w 100"/>
                  <a:gd name="T1" fmla="*/ 106 h 192"/>
                  <a:gd name="T2" fmla="*/ 6 w 100"/>
                  <a:gd name="T3" fmla="*/ 150 h 192"/>
                  <a:gd name="T4" fmla="*/ 0 w 100"/>
                  <a:gd name="T5" fmla="*/ 144 h 192"/>
                  <a:gd name="T6" fmla="*/ 4 w 100"/>
                  <a:gd name="T7" fmla="*/ 126 h 192"/>
                  <a:gd name="T8" fmla="*/ 32 w 100"/>
                  <a:gd name="T9" fmla="*/ 82 h 192"/>
                  <a:gd name="T10" fmla="*/ 64 w 100"/>
                  <a:gd name="T11" fmla="*/ 42 h 192"/>
                  <a:gd name="T12" fmla="*/ 92 w 100"/>
                  <a:gd name="T13" fmla="*/ 0 h 192"/>
                  <a:gd name="T14" fmla="*/ 96 w 100"/>
                  <a:gd name="T15" fmla="*/ 12 h 192"/>
                  <a:gd name="T16" fmla="*/ 74 w 100"/>
                  <a:gd name="T17" fmla="*/ 50 h 192"/>
                  <a:gd name="T18" fmla="*/ 44 w 100"/>
                  <a:gd name="T19" fmla="*/ 90 h 192"/>
                  <a:gd name="T20" fmla="*/ 68 w 100"/>
                  <a:gd name="T21" fmla="*/ 122 h 192"/>
                  <a:gd name="T22" fmla="*/ 90 w 100"/>
                  <a:gd name="T23" fmla="*/ 160 h 192"/>
                  <a:gd name="T24" fmla="*/ 100 w 100"/>
                  <a:gd name="T25" fmla="*/ 192 h 192"/>
                  <a:gd name="T26" fmla="*/ 70 w 100"/>
                  <a:gd name="T27" fmla="*/ 152 h 192"/>
                  <a:gd name="T28" fmla="*/ 48 w 100"/>
                  <a:gd name="T29" fmla="*/ 118 h 192"/>
                  <a:gd name="T30" fmla="*/ 34 w 100"/>
                  <a:gd name="T31" fmla="*/ 106 h 19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00"/>
                  <a:gd name="T49" fmla="*/ 0 h 192"/>
                  <a:gd name="T50" fmla="*/ 100 w 100"/>
                  <a:gd name="T51" fmla="*/ 192 h 19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00" h="192">
                    <a:moveTo>
                      <a:pt x="34" y="106"/>
                    </a:moveTo>
                    <a:lnTo>
                      <a:pt x="6" y="150"/>
                    </a:lnTo>
                    <a:lnTo>
                      <a:pt x="0" y="144"/>
                    </a:lnTo>
                    <a:lnTo>
                      <a:pt x="4" y="126"/>
                    </a:lnTo>
                    <a:lnTo>
                      <a:pt x="32" y="82"/>
                    </a:lnTo>
                    <a:lnTo>
                      <a:pt x="64" y="42"/>
                    </a:lnTo>
                    <a:lnTo>
                      <a:pt x="92" y="0"/>
                    </a:lnTo>
                    <a:lnTo>
                      <a:pt x="96" y="12"/>
                    </a:lnTo>
                    <a:lnTo>
                      <a:pt x="74" y="50"/>
                    </a:lnTo>
                    <a:lnTo>
                      <a:pt x="44" y="90"/>
                    </a:lnTo>
                    <a:lnTo>
                      <a:pt x="68" y="122"/>
                    </a:lnTo>
                    <a:lnTo>
                      <a:pt x="90" y="160"/>
                    </a:lnTo>
                    <a:lnTo>
                      <a:pt x="100" y="192"/>
                    </a:lnTo>
                    <a:lnTo>
                      <a:pt x="70" y="152"/>
                    </a:lnTo>
                    <a:lnTo>
                      <a:pt x="48" y="118"/>
                    </a:lnTo>
                    <a:lnTo>
                      <a:pt x="34" y="106"/>
                    </a:lnTo>
                    <a:close/>
                  </a:path>
                </a:pathLst>
              </a:custGeom>
              <a:solidFill>
                <a:srgbClr val="663300"/>
              </a:solidFill>
              <a:ln w="9525">
                <a:noFill/>
                <a:round/>
                <a:headEnd/>
                <a:tailEnd/>
              </a:ln>
            </p:spPr>
            <p:txBody>
              <a:bodyPr/>
              <a:lstStyle/>
              <a:p>
                <a:endParaRPr lang="en-US" dirty="0">
                  <a:latin typeface="+mj-lt"/>
                </a:endParaRPr>
              </a:p>
            </p:txBody>
          </p:sp>
          <p:sp>
            <p:nvSpPr>
              <p:cNvPr id="1080" name="Freeform 47"/>
              <p:cNvSpPr>
                <a:spLocks/>
              </p:cNvSpPr>
              <p:nvPr/>
            </p:nvSpPr>
            <p:spPr bwMode="auto">
              <a:xfrm>
                <a:off x="4176" y="2503"/>
                <a:ext cx="190" cy="435"/>
              </a:xfrm>
              <a:custGeom>
                <a:avLst/>
                <a:gdLst>
                  <a:gd name="T0" fmla="*/ 62 w 70"/>
                  <a:gd name="T1" fmla="*/ 0 h 160"/>
                  <a:gd name="T2" fmla="*/ 70 w 70"/>
                  <a:gd name="T3" fmla="*/ 10 h 160"/>
                  <a:gd name="T4" fmla="*/ 34 w 70"/>
                  <a:gd name="T5" fmla="*/ 88 h 160"/>
                  <a:gd name="T6" fmla="*/ 10 w 70"/>
                  <a:gd name="T7" fmla="*/ 160 h 160"/>
                  <a:gd name="T8" fmla="*/ 0 w 70"/>
                  <a:gd name="T9" fmla="*/ 160 h 160"/>
                  <a:gd name="T10" fmla="*/ 0 w 70"/>
                  <a:gd name="T11" fmla="*/ 148 h 160"/>
                  <a:gd name="T12" fmla="*/ 24 w 70"/>
                  <a:gd name="T13" fmla="*/ 80 h 160"/>
                  <a:gd name="T14" fmla="*/ 52 w 70"/>
                  <a:gd name="T15" fmla="*/ 26 h 160"/>
                  <a:gd name="T16" fmla="*/ 62 w 70"/>
                  <a:gd name="T17" fmla="*/ 0 h 16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0"/>
                  <a:gd name="T28" fmla="*/ 0 h 160"/>
                  <a:gd name="T29" fmla="*/ 70 w 70"/>
                  <a:gd name="T30" fmla="*/ 160 h 16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0" h="160">
                    <a:moveTo>
                      <a:pt x="62" y="0"/>
                    </a:moveTo>
                    <a:lnTo>
                      <a:pt x="70" y="10"/>
                    </a:lnTo>
                    <a:lnTo>
                      <a:pt x="34" y="88"/>
                    </a:lnTo>
                    <a:lnTo>
                      <a:pt x="10" y="160"/>
                    </a:lnTo>
                    <a:lnTo>
                      <a:pt x="0" y="160"/>
                    </a:lnTo>
                    <a:lnTo>
                      <a:pt x="0" y="148"/>
                    </a:lnTo>
                    <a:lnTo>
                      <a:pt x="24" y="80"/>
                    </a:lnTo>
                    <a:lnTo>
                      <a:pt x="52" y="26"/>
                    </a:lnTo>
                    <a:lnTo>
                      <a:pt x="62" y="0"/>
                    </a:lnTo>
                    <a:close/>
                  </a:path>
                </a:pathLst>
              </a:custGeom>
              <a:solidFill>
                <a:srgbClr val="663300"/>
              </a:solidFill>
              <a:ln w="9525">
                <a:noFill/>
                <a:round/>
                <a:headEnd/>
                <a:tailEnd/>
              </a:ln>
            </p:spPr>
            <p:txBody>
              <a:bodyPr/>
              <a:lstStyle/>
              <a:p>
                <a:endParaRPr lang="en-US" dirty="0">
                  <a:latin typeface="+mj-lt"/>
                </a:endParaRPr>
              </a:p>
            </p:txBody>
          </p:sp>
          <p:sp>
            <p:nvSpPr>
              <p:cNvPr id="1081" name="Freeform 48"/>
              <p:cNvSpPr>
                <a:spLocks/>
              </p:cNvSpPr>
              <p:nvPr/>
            </p:nvSpPr>
            <p:spPr bwMode="auto">
              <a:xfrm>
                <a:off x="3996" y="2261"/>
                <a:ext cx="82" cy="786"/>
              </a:xfrm>
              <a:custGeom>
                <a:avLst/>
                <a:gdLst>
                  <a:gd name="T0" fmla="*/ 22 w 30"/>
                  <a:gd name="T1" fmla="*/ 0 h 289"/>
                  <a:gd name="T2" fmla="*/ 30 w 30"/>
                  <a:gd name="T3" fmla="*/ 6 h 289"/>
                  <a:gd name="T4" fmla="*/ 22 w 30"/>
                  <a:gd name="T5" fmla="*/ 66 h 289"/>
                  <a:gd name="T6" fmla="*/ 22 w 30"/>
                  <a:gd name="T7" fmla="*/ 72 h 289"/>
                  <a:gd name="T8" fmla="*/ 16 w 30"/>
                  <a:gd name="T9" fmla="*/ 179 h 289"/>
                  <a:gd name="T10" fmla="*/ 18 w 30"/>
                  <a:gd name="T11" fmla="*/ 279 h 289"/>
                  <a:gd name="T12" fmla="*/ 12 w 30"/>
                  <a:gd name="T13" fmla="*/ 289 h 289"/>
                  <a:gd name="T14" fmla="*/ 0 w 30"/>
                  <a:gd name="T15" fmla="*/ 283 h 289"/>
                  <a:gd name="T16" fmla="*/ 0 w 30"/>
                  <a:gd name="T17" fmla="*/ 219 h 289"/>
                  <a:gd name="T18" fmla="*/ 6 w 30"/>
                  <a:gd name="T19" fmla="*/ 109 h 289"/>
                  <a:gd name="T20" fmla="*/ 12 w 30"/>
                  <a:gd name="T21" fmla="*/ 26 h 289"/>
                  <a:gd name="T22" fmla="*/ 22 w 30"/>
                  <a:gd name="T23" fmla="*/ 0 h 28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0"/>
                  <a:gd name="T37" fmla="*/ 0 h 289"/>
                  <a:gd name="T38" fmla="*/ 30 w 30"/>
                  <a:gd name="T39" fmla="*/ 289 h 289"/>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0" h="289">
                    <a:moveTo>
                      <a:pt x="22" y="0"/>
                    </a:moveTo>
                    <a:lnTo>
                      <a:pt x="30" y="6"/>
                    </a:lnTo>
                    <a:lnTo>
                      <a:pt x="22" y="66"/>
                    </a:lnTo>
                    <a:lnTo>
                      <a:pt x="22" y="72"/>
                    </a:lnTo>
                    <a:lnTo>
                      <a:pt x="16" y="179"/>
                    </a:lnTo>
                    <a:lnTo>
                      <a:pt x="18" y="279"/>
                    </a:lnTo>
                    <a:lnTo>
                      <a:pt x="12" y="289"/>
                    </a:lnTo>
                    <a:lnTo>
                      <a:pt x="0" y="283"/>
                    </a:lnTo>
                    <a:lnTo>
                      <a:pt x="0" y="219"/>
                    </a:lnTo>
                    <a:lnTo>
                      <a:pt x="6" y="109"/>
                    </a:lnTo>
                    <a:lnTo>
                      <a:pt x="12" y="26"/>
                    </a:lnTo>
                    <a:lnTo>
                      <a:pt x="22" y="0"/>
                    </a:lnTo>
                    <a:close/>
                  </a:path>
                </a:pathLst>
              </a:custGeom>
              <a:solidFill>
                <a:srgbClr val="663300"/>
              </a:solidFill>
              <a:ln w="9525">
                <a:noFill/>
                <a:round/>
                <a:headEnd/>
                <a:tailEnd/>
              </a:ln>
            </p:spPr>
            <p:txBody>
              <a:bodyPr/>
              <a:lstStyle/>
              <a:p>
                <a:endParaRPr lang="en-US" dirty="0">
                  <a:latin typeface="+mj-lt"/>
                </a:endParaRPr>
              </a:p>
            </p:txBody>
          </p:sp>
        </p:grpSp>
        <p:grpSp>
          <p:nvGrpSpPr>
            <p:cNvPr id="4" name="Group 49"/>
            <p:cNvGrpSpPr>
              <a:grpSpLocks/>
            </p:cNvGrpSpPr>
            <p:nvPr/>
          </p:nvGrpSpPr>
          <p:grpSpPr bwMode="auto">
            <a:xfrm>
              <a:off x="3056" y="2401"/>
              <a:ext cx="382" cy="143"/>
              <a:chOff x="3453" y="1318"/>
              <a:chExt cx="878" cy="519"/>
            </a:xfrm>
          </p:grpSpPr>
          <p:sp>
            <p:nvSpPr>
              <p:cNvPr id="1073" name="Freeform 50"/>
              <p:cNvSpPr>
                <a:spLocks/>
              </p:cNvSpPr>
              <p:nvPr/>
            </p:nvSpPr>
            <p:spPr bwMode="auto">
              <a:xfrm>
                <a:off x="3621" y="1318"/>
                <a:ext cx="710" cy="448"/>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074" name="Freeform 51"/>
              <p:cNvSpPr>
                <a:spLocks/>
              </p:cNvSpPr>
              <p:nvPr/>
            </p:nvSpPr>
            <p:spPr bwMode="auto">
              <a:xfrm>
                <a:off x="3502" y="1388"/>
                <a:ext cx="709" cy="449"/>
              </a:xfrm>
              <a:custGeom>
                <a:avLst/>
                <a:gdLst>
                  <a:gd name="T0" fmla="*/ 22 w 261"/>
                  <a:gd name="T1" fmla="*/ 0 h 165"/>
                  <a:gd name="T2" fmla="*/ 30 w 261"/>
                  <a:gd name="T3" fmla="*/ 6 h 165"/>
                  <a:gd name="T4" fmla="*/ 32 w 261"/>
                  <a:gd name="T5" fmla="*/ 18 h 165"/>
                  <a:gd name="T6" fmla="*/ 44 w 261"/>
                  <a:gd name="T7" fmla="*/ 24 h 165"/>
                  <a:gd name="T8" fmla="*/ 56 w 261"/>
                  <a:gd name="T9" fmla="*/ 26 h 165"/>
                  <a:gd name="T10" fmla="*/ 68 w 261"/>
                  <a:gd name="T11" fmla="*/ 26 h 165"/>
                  <a:gd name="T12" fmla="*/ 80 w 261"/>
                  <a:gd name="T13" fmla="*/ 30 h 165"/>
                  <a:gd name="T14" fmla="*/ 84 w 261"/>
                  <a:gd name="T15" fmla="*/ 44 h 165"/>
                  <a:gd name="T16" fmla="*/ 76 w 261"/>
                  <a:gd name="T17" fmla="*/ 54 h 165"/>
                  <a:gd name="T18" fmla="*/ 80 w 261"/>
                  <a:gd name="T19" fmla="*/ 61 h 165"/>
                  <a:gd name="T20" fmla="*/ 93 w 261"/>
                  <a:gd name="T21" fmla="*/ 61 h 165"/>
                  <a:gd name="T22" fmla="*/ 105 w 261"/>
                  <a:gd name="T23" fmla="*/ 61 h 165"/>
                  <a:gd name="T24" fmla="*/ 121 w 261"/>
                  <a:gd name="T25" fmla="*/ 61 h 165"/>
                  <a:gd name="T26" fmla="*/ 133 w 261"/>
                  <a:gd name="T27" fmla="*/ 65 h 165"/>
                  <a:gd name="T28" fmla="*/ 141 w 261"/>
                  <a:gd name="T29" fmla="*/ 77 h 165"/>
                  <a:gd name="T30" fmla="*/ 135 w 261"/>
                  <a:gd name="T31" fmla="*/ 89 h 165"/>
                  <a:gd name="T32" fmla="*/ 143 w 261"/>
                  <a:gd name="T33" fmla="*/ 97 h 165"/>
                  <a:gd name="T34" fmla="*/ 159 w 261"/>
                  <a:gd name="T35" fmla="*/ 101 h 165"/>
                  <a:gd name="T36" fmla="*/ 175 w 261"/>
                  <a:gd name="T37" fmla="*/ 101 h 165"/>
                  <a:gd name="T38" fmla="*/ 187 w 261"/>
                  <a:gd name="T39" fmla="*/ 101 h 165"/>
                  <a:gd name="T40" fmla="*/ 201 w 261"/>
                  <a:gd name="T41" fmla="*/ 103 h 165"/>
                  <a:gd name="T42" fmla="*/ 211 w 261"/>
                  <a:gd name="T43" fmla="*/ 111 h 165"/>
                  <a:gd name="T44" fmla="*/ 205 w 261"/>
                  <a:gd name="T45" fmla="*/ 123 h 165"/>
                  <a:gd name="T46" fmla="*/ 215 w 261"/>
                  <a:gd name="T47" fmla="*/ 129 h 165"/>
                  <a:gd name="T48" fmla="*/ 231 w 261"/>
                  <a:gd name="T49" fmla="*/ 129 h 165"/>
                  <a:gd name="T50" fmla="*/ 249 w 261"/>
                  <a:gd name="T51" fmla="*/ 135 h 165"/>
                  <a:gd name="T52" fmla="*/ 259 w 261"/>
                  <a:gd name="T53" fmla="*/ 145 h 165"/>
                  <a:gd name="T54" fmla="*/ 261 w 261"/>
                  <a:gd name="T55" fmla="*/ 157 h 165"/>
                  <a:gd name="T56" fmla="*/ 247 w 261"/>
                  <a:gd name="T57" fmla="*/ 165 h 165"/>
                  <a:gd name="T58" fmla="*/ 235 w 261"/>
                  <a:gd name="T59" fmla="*/ 161 h 165"/>
                  <a:gd name="T60" fmla="*/ 235 w 261"/>
                  <a:gd name="T61" fmla="*/ 149 h 165"/>
                  <a:gd name="T62" fmla="*/ 223 w 261"/>
                  <a:gd name="T63" fmla="*/ 145 h 165"/>
                  <a:gd name="T64" fmla="*/ 211 w 261"/>
                  <a:gd name="T65" fmla="*/ 143 h 165"/>
                  <a:gd name="T66" fmla="*/ 199 w 261"/>
                  <a:gd name="T67" fmla="*/ 143 h 165"/>
                  <a:gd name="T68" fmla="*/ 187 w 261"/>
                  <a:gd name="T69" fmla="*/ 143 h 165"/>
                  <a:gd name="T70" fmla="*/ 175 w 261"/>
                  <a:gd name="T71" fmla="*/ 137 h 165"/>
                  <a:gd name="T72" fmla="*/ 177 w 261"/>
                  <a:gd name="T73" fmla="*/ 123 h 165"/>
                  <a:gd name="T74" fmla="*/ 175 w 261"/>
                  <a:gd name="T75" fmla="*/ 115 h 165"/>
                  <a:gd name="T76" fmla="*/ 163 w 261"/>
                  <a:gd name="T77" fmla="*/ 115 h 165"/>
                  <a:gd name="T78" fmla="*/ 151 w 261"/>
                  <a:gd name="T79" fmla="*/ 115 h 165"/>
                  <a:gd name="T80" fmla="*/ 135 w 261"/>
                  <a:gd name="T81" fmla="*/ 115 h 165"/>
                  <a:gd name="T82" fmla="*/ 123 w 261"/>
                  <a:gd name="T83" fmla="*/ 109 h 165"/>
                  <a:gd name="T84" fmla="*/ 117 w 261"/>
                  <a:gd name="T85" fmla="*/ 97 h 165"/>
                  <a:gd name="T86" fmla="*/ 117 w 261"/>
                  <a:gd name="T87" fmla="*/ 85 h 165"/>
                  <a:gd name="T88" fmla="*/ 119 w 261"/>
                  <a:gd name="T89" fmla="*/ 73 h 165"/>
                  <a:gd name="T90" fmla="*/ 105 w 261"/>
                  <a:gd name="T91" fmla="*/ 67 h 165"/>
                  <a:gd name="T92" fmla="*/ 93 w 261"/>
                  <a:gd name="T93" fmla="*/ 69 h 165"/>
                  <a:gd name="T94" fmla="*/ 80 w 261"/>
                  <a:gd name="T95" fmla="*/ 69 h 165"/>
                  <a:gd name="T96" fmla="*/ 64 w 261"/>
                  <a:gd name="T97" fmla="*/ 65 h 165"/>
                  <a:gd name="T98" fmla="*/ 56 w 261"/>
                  <a:gd name="T99" fmla="*/ 54 h 165"/>
                  <a:gd name="T100" fmla="*/ 56 w 261"/>
                  <a:gd name="T101" fmla="*/ 42 h 165"/>
                  <a:gd name="T102" fmla="*/ 52 w 261"/>
                  <a:gd name="T103" fmla="*/ 34 h 165"/>
                  <a:gd name="T104" fmla="*/ 40 w 261"/>
                  <a:gd name="T105" fmla="*/ 30 h 165"/>
                  <a:gd name="T106" fmla="*/ 24 w 261"/>
                  <a:gd name="T107" fmla="*/ 28 h 165"/>
                  <a:gd name="T108" fmla="*/ 12 w 261"/>
                  <a:gd name="T109" fmla="*/ 22 h 165"/>
                  <a:gd name="T110" fmla="*/ 0 w 261"/>
                  <a:gd name="T111" fmla="*/ 12 h 165"/>
                  <a:gd name="T112" fmla="*/ 14 w 261"/>
                  <a:gd name="T113" fmla="*/ 0 h 16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1"/>
                  <a:gd name="T172" fmla="*/ 0 h 165"/>
                  <a:gd name="T173" fmla="*/ 261 w 261"/>
                  <a:gd name="T174" fmla="*/ 165 h 16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1" h="165">
                    <a:moveTo>
                      <a:pt x="14" y="0"/>
                    </a:moveTo>
                    <a:lnTo>
                      <a:pt x="22" y="0"/>
                    </a:lnTo>
                    <a:lnTo>
                      <a:pt x="28" y="0"/>
                    </a:lnTo>
                    <a:lnTo>
                      <a:pt x="30" y="6"/>
                    </a:lnTo>
                    <a:lnTo>
                      <a:pt x="34" y="12"/>
                    </a:lnTo>
                    <a:lnTo>
                      <a:pt x="32" y="18"/>
                    </a:lnTo>
                    <a:lnTo>
                      <a:pt x="38" y="22"/>
                    </a:lnTo>
                    <a:lnTo>
                      <a:pt x="44" y="24"/>
                    </a:lnTo>
                    <a:lnTo>
                      <a:pt x="50" y="26"/>
                    </a:lnTo>
                    <a:lnTo>
                      <a:pt x="56" y="26"/>
                    </a:lnTo>
                    <a:lnTo>
                      <a:pt x="62" y="26"/>
                    </a:lnTo>
                    <a:lnTo>
                      <a:pt x="68" y="26"/>
                    </a:lnTo>
                    <a:lnTo>
                      <a:pt x="74" y="28"/>
                    </a:lnTo>
                    <a:lnTo>
                      <a:pt x="80" y="30"/>
                    </a:lnTo>
                    <a:lnTo>
                      <a:pt x="84" y="38"/>
                    </a:lnTo>
                    <a:lnTo>
                      <a:pt x="84" y="44"/>
                    </a:lnTo>
                    <a:lnTo>
                      <a:pt x="76" y="48"/>
                    </a:lnTo>
                    <a:lnTo>
                      <a:pt x="76" y="54"/>
                    </a:lnTo>
                    <a:lnTo>
                      <a:pt x="74" y="59"/>
                    </a:lnTo>
                    <a:lnTo>
                      <a:pt x="80" y="61"/>
                    </a:lnTo>
                    <a:lnTo>
                      <a:pt x="87" y="61"/>
                    </a:lnTo>
                    <a:lnTo>
                      <a:pt x="93" y="61"/>
                    </a:lnTo>
                    <a:lnTo>
                      <a:pt x="99" y="61"/>
                    </a:lnTo>
                    <a:lnTo>
                      <a:pt x="105" y="61"/>
                    </a:lnTo>
                    <a:lnTo>
                      <a:pt x="113" y="61"/>
                    </a:lnTo>
                    <a:lnTo>
                      <a:pt x="121" y="61"/>
                    </a:lnTo>
                    <a:lnTo>
                      <a:pt x="127" y="61"/>
                    </a:lnTo>
                    <a:lnTo>
                      <a:pt x="133" y="65"/>
                    </a:lnTo>
                    <a:lnTo>
                      <a:pt x="139" y="71"/>
                    </a:lnTo>
                    <a:lnTo>
                      <a:pt x="141" y="77"/>
                    </a:lnTo>
                    <a:lnTo>
                      <a:pt x="137" y="83"/>
                    </a:lnTo>
                    <a:lnTo>
                      <a:pt x="135" y="89"/>
                    </a:lnTo>
                    <a:lnTo>
                      <a:pt x="135" y="95"/>
                    </a:lnTo>
                    <a:lnTo>
                      <a:pt x="143" y="97"/>
                    </a:lnTo>
                    <a:lnTo>
                      <a:pt x="149" y="101"/>
                    </a:lnTo>
                    <a:lnTo>
                      <a:pt x="159" y="101"/>
                    </a:lnTo>
                    <a:lnTo>
                      <a:pt x="167" y="101"/>
                    </a:lnTo>
                    <a:lnTo>
                      <a:pt x="175" y="101"/>
                    </a:lnTo>
                    <a:lnTo>
                      <a:pt x="181" y="101"/>
                    </a:lnTo>
                    <a:lnTo>
                      <a:pt x="187" y="101"/>
                    </a:lnTo>
                    <a:lnTo>
                      <a:pt x="195" y="101"/>
                    </a:lnTo>
                    <a:lnTo>
                      <a:pt x="201" y="103"/>
                    </a:lnTo>
                    <a:lnTo>
                      <a:pt x="207" y="105"/>
                    </a:lnTo>
                    <a:lnTo>
                      <a:pt x="211" y="111"/>
                    </a:lnTo>
                    <a:lnTo>
                      <a:pt x="211" y="117"/>
                    </a:lnTo>
                    <a:lnTo>
                      <a:pt x="205" y="123"/>
                    </a:lnTo>
                    <a:lnTo>
                      <a:pt x="207" y="129"/>
                    </a:lnTo>
                    <a:lnTo>
                      <a:pt x="215" y="129"/>
                    </a:lnTo>
                    <a:lnTo>
                      <a:pt x="223" y="129"/>
                    </a:lnTo>
                    <a:lnTo>
                      <a:pt x="231" y="129"/>
                    </a:lnTo>
                    <a:lnTo>
                      <a:pt x="241" y="131"/>
                    </a:lnTo>
                    <a:lnTo>
                      <a:pt x="249" y="135"/>
                    </a:lnTo>
                    <a:lnTo>
                      <a:pt x="255" y="139"/>
                    </a:lnTo>
                    <a:lnTo>
                      <a:pt x="259" y="145"/>
                    </a:lnTo>
                    <a:lnTo>
                      <a:pt x="261" y="151"/>
                    </a:lnTo>
                    <a:lnTo>
                      <a:pt x="261" y="157"/>
                    </a:lnTo>
                    <a:lnTo>
                      <a:pt x="255" y="161"/>
                    </a:lnTo>
                    <a:lnTo>
                      <a:pt x="247" y="165"/>
                    </a:lnTo>
                    <a:lnTo>
                      <a:pt x="241" y="165"/>
                    </a:lnTo>
                    <a:lnTo>
                      <a:pt x="235" y="161"/>
                    </a:lnTo>
                    <a:lnTo>
                      <a:pt x="235" y="155"/>
                    </a:lnTo>
                    <a:lnTo>
                      <a:pt x="235" y="149"/>
                    </a:lnTo>
                    <a:lnTo>
                      <a:pt x="229" y="145"/>
                    </a:lnTo>
                    <a:lnTo>
                      <a:pt x="223" y="145"/>
                    </a:lnTo>
                    <a:lnTo>
                      <a:pt x="217" y="143"/>
                    </a:lnTo>
                    <a:lnTo>
                      <a:pt x="211" y="143"/>
                    </a:lnTo>
                    <a:lnTo>
                      <a:pt x="205" y="143"/>
                    </a:lnTo>
                    <a:lnTo>
                      <a:pt x="199" y="143"/>
                    </a:lnTo>
                    <a:lnTo>
                      <a:pt x="193" y="143"/>
                    </a:lnTo>
                    <a:lnTo>
                      <a:pt x="187" y="143"/>
                    </a:lnTo>
                    <a:lnTo>
                      <a:pt x="181" y="139"/>
                    </a:lnTo>
                    <a:lnTo>
                      <a:pt x="175" y="137"/>
                    </a:lnTo>
                    <a:lnTo>
                      <a:pt x="175" y="129"/>
                    </a:lnTo>
                    <a:lnTo>
                      <a:pt x="177" y="123"/>
                    </a:lnTo>
                    <a:lnTo>
                      <a:pt x="183" y="119"/>
                    </a:lnTo>
                    <a:lnTo>
                      <a:pt x="175" y="115"/>
                    </a:lnTo>
                    <a:lnTo>
                      <a:pt x="169" y="115"/>
                    </a:lnTo>
                    <a:lnTo>
                      <a:pt x="163" y="115"/>
                    </a:lnTo>
                    <a:lnTo>
                      <a:pt x="157" y="115"/>
                    </a:lnTo>
                    <a:lnTo>
                      <a:pt x="151" y="115"/>
                    </a:lnTo>
                    <a:lnTo>
                      <a:pt x="143" y="115"/>
                    </a:lnTo>
                    <a:lnTo>
                      <a:pt x="135" y="115"/>
                    </a:lnTo>
                    <a:lnTo>
                      <a:pt x="129" y="111"/>
                    </a:lnTo>
                    <a:lnTo>
                      <a:pt x="123" y="109"/>
                    </a:lnTo>
                    <a:lnTo>
                      <a:pt x="119" y="103"/>
                    </a:lnTo>
                    <a:lnTo>
                      <a:pt x="117" y="97"/>
                    </a:lnTo>
                    <a:lnTo>
                      <a:pt x="117" y="91"/>
                    </a:lnTo>
                    <a:lnTo>
                      <a:pt x="117" y="85"/>
                    </a:lnTo>
                    <a:lnTo>
                      <a:pt x="117" y="79"/>
                    </a:lnTo>
                    <a:lnTo>
                      <a:pt x="119" y="73"/>
                    </a:lnTo>
                    <a:lnTo>
                      <a:pt x="111" y="69"/>
                    </a:lnTo>
                    <a:lnTo>
                      <a:pt x="105" y="67"/>
                    </a:lnTo>
                    <a:lnTo>
                      <a:pt x="99" y="69"/>
                    </a:lnTo>
                    <a:lnTo>
                      <a:pt x="93" y="69"/>
                    </a:lnTo>
                    <a:lnTo>
                      <a:pt x="86" y="69"/>
                    </a:lnTo>
                    <a:lnTo>
                      <a:pt x="80" y="69"/>
                    </a:lnTo>
                    <a:lnTo>
                      <a:pt x="74" y="69"/>
                    </a:lnTo>
                    <a:lnTo>
                      <a:pt x="64" y="65"/>
                    </a:lnTo>
                    <a:lnTo>
                      <a:pt x="58" y="61"/>
                    </a:lnTo>
                    <a:lnTo>
                      <a:pt x="56" y="54"/>
                    </a:lnTo>
                    <a:lnTo>
                      <a:pt x="56" y="48"/>
                    </a:lnTo>
                    <a:lnTo>
                      <a:pt x="56" y="42"/>
                    </a:lnTo>
                    <a:lnTo>
                      <a:pt x="58" y="36"/>
                    </a:lnTo>
                    <a:lnTo>
                      <a:pt x="52" y="34"/>
                    </a:lnTo>
                    <a:lnTo>
                      <a:pt x="46" y="30"/>
                    </a:lnTo>
                    <a:lnTo>
                      <a:pt x="40" y="30"/>
                    </a:lnTo>
                    <a:lnTo>
                      <a:pt x="30" y="28"/>
                    </a:lnTo>
                    <a:lnTo>
                      <a:pt x="24" y="28"/>
                    </a:lnTo>
                    <a:lnTo>
                      <a:pt x="18" y="28"/>
                    </a:lnTo>
                    <a:lnTo>
                      <a:pt x="12" y="22"/>
                    </a:lnTo>
                    <a:lnTo>
                      <a:pt x="6" y="20"/>
                    </a:lnTo>
                    <a:lnTo>
                      <a:pt x="0" y="12"/>
                    </a:lnTo>
                    <a:lnTo>
                      <a:pt x="0" y="6"/>
                    </a:lnTo>
                    <a:lnTo>
                      <a:pt x="14" y="0"/>
                    </a:lnTo>
                    <a:close/>
                  </a:path>
                </a:pathLst>
              </a:custGeom>
              <a:noFill/>
              <a:ln w="9525">
                <a:noFill/>
                <a:round/>
                <a:headEnd/>
                <a:tailEnd/>
              </a:ln>
            </p:spPr>
            <p:txBody>
              <a:bodyPr/>
              <a:lstStyle/>
              <a:p>
                <a:endParaRPr lang="en-US" dirty="0">
                  <a:latin typeface="+mj-lt"/>
                </a:endParaRPr>
              </a:p>
            </p:txBody>
          </p:sp>
          <p:sp>
            <p:nvSpPr>
              <p:cNvPr id="1075" name="Freeform 52"/>
              <p:cNvSpPr>
                <a:spLocks/>
              </p:cNvSpPr>
              <p:nvPr/>
            </p:nvSpPr>
            <p:spPr bwMode="auto">
              <a:xfrm>
                <a:off x="3453" y="1524"/>
                <a:ext cx="261" cy="193"/>
              </a:xfrm>
              <a:custGeom>
                <a:avLst/>
                <a:gdLst>
                  <a:gd name="T0" fmla="*/ 24 w 96"/>
                  <a:gd name="T1" fmla="*/ 0 h 71"/>
                  <a:gd name="T2" fmla="*/ 34 w 96"/>
                  <a:gd name="T3" fmla="*/ 3 h 71"/>
                  <a:gd name="T4" fmla="*/ 38 w 96"/>
                  <a:gd name="T5" fmla="*/ 9 h 71"/>
                  <a:gd name="T6" fmla="*/ 40 w 96"/>
                  <a:gd name="T7" fmla="*/ 15 h 71"/>
                  <a:gd name="T8" fmla="*/ 40 w 96"/>
                  <a:gd name="T9" fmla="*/ 21 h 71"/>
                  <a:gd name="T10" fmla="*/ 44 w 96"/>
                  <a:gd name="T11" fmla="*/ 27 h 71"/>
                  <a:gd name="T12" fmla="*/ 50 w 96"/>
                  <a:gd name="T13" fmla="*/ 31 h 71"/>
                  <a:gd name="T14" fmla="*/ 56 w 96"/>
                  <a:gd name="T15" fmla="*/ 33 h 71"/>
                  <a:gd name="T16" fmla="*/ 64 w 96"/>
                  <a:gd name="T17" fmla="*/ 35 h 71"/>
                  <a:gd name="T18" fmla="*/ 70 w 96"/>
                  <a:gd name="T19" fmla="*/ 37 h 71"/>
                  <a:gd name="T20" fmla="*/ 78 w 96"/>
                  <a:gd name="T21" fmla="*/ 37 h 71"/>
                  <a:gd name="T22" fmla="*/ 84 w 96"/>
                  <a:gd name="T23" fmla="*/ 41 h 71"/>
                  <a:gd name="T24" fmla="*/ 90 w 96"/>
                  <a:gd name="T25" fmla="*/ 43 h 71"/>
                  <a:gd name="T26" fmla="*/ 94 w 96"/>
                  <a:gd name="T27" fmla="*/ 49 h 71"/>
                  <a:gd name="T28" fmla="*/ 96 w 96"/>
                  <a:gd name="T29" fmla="*/ 55 h 71"/>
                  <a:gd name="T30" fmla="*/ 96 w 96"/>
                  <a:gd name="T31" fmla="*/ 61 h 71"/>
                  <a:gd name="T32" fmla="*/ 90 w 96"/>
                  <a:gd name="T33" fmla="*/ 67 h 71"/>
                  <a:gd name="T34" fmla="*/ 84 w 96"/>
                  <a:gd name="T35" fmla="*/ 71 h 71"/>
                  <a:gd name="T36" fmla="*/ 78 w 96"/>
                  <a:gd name="T37" fmla="*/ 71 h 71"/>
                  <a:gd name="T38" fmla="*/ 72 w 96"/>
                  <a:gd name="T39" fmla="*/ 71 h 71"/>
                  <a:gd name="T40" fmla="*/ 66 w 96"/>
                  <a:gd name="T41" fmla="*/ 65 h 71"/>
                  <a:gd name="T42" fmla="*/ 66 w 96"/>
                  <a:gd name="T43" fmla="*/ 59 h 71"/>
                  <a:gd name="T44" fmla="*/ 62 w 96"/>
                  <a:gd name="T45" fmla="*/ 53 h 71"/>
                  <a:gd name="T46" fmla="*/ 56 w 96"/>
                  <a:gd name="T47" fmla="*/ 51 h 71"/>
                  <a:gd name="T48" fmla="*/ 50 w 96"/>
                  <a:gd name="T49" fmla="*/ 51 h 71"/>
                  <a:gd name="T50" fmla="*/ 44 w 96"/>
                  <a:gd name="T51" fmla="*/ 51 h 71"/>
                  <a:gd name="T52" fmla="*/ 38 w 96"/>
                  <a:gd name="T53" fmla="*/ 49 h 71"/>
                  <a:gd name="T54" fmla="*/ 32 w 96"/>
                  <a:gd name="T55" fmla="*/ 47 h 71"/>
                  <a:gd name="T56" fmla="*/ 26 w 96"/>
                  <a:gd name="T57" fmla="*/ 45 h 71"/>
                  <a:gd name="T58" fmla="*/ 20 w 96"/>
                  <a:gd name="T59" fmla="*/ 41 h 71"/>
                  <a:gd name="T60" fmla="*/ 18 w 96"/>
                  <a:gd name="T61" fmla="*/ 35 h 71"/>
                  <a:gd name="T62" fmla="*/ 16 w 96"/>
                  <a:gd name="T63" fmla="*/ 29 h 71"/>
                  <a:gd name="T64" fmla="*/ 10 w 96"/>
                  <a:gd name="T65" fmla="*/ 27 h 71"/>
                  <a:gd name="T66" fmla="*/ 6 w 96"/>
                  <a:gd name="T67" fmla="*/ 21 h 71"/>
                  <a:gd name="T68" fmla="*/ 0 w 96"/>
                  <a:gd name="T69" fmla="*/ 17 h 71"/>
                  <a:gd name="T70" fmla="*/ 6 w 96"/>
                  <a:gd name="T71" fmla="*/ 13 h 71"/>
                  <a:gd name="T72" fmla="*/ 10 w 96"/>
                  <a:gd name="T73" fmla="*/ 7 h 71"/>
                  <a:gd name="T74" fmla="*/ 16 w 96"/>
                  <a:gd name="T75" fmla="*/ 5 h 71"/>
                  <a:gd name="T76" fmla="*/ 24 w 96"/>
                  <a:gd name="T77" fmla="*/ 0 h 7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
                  <a:gd name="T118" fmla="*/ 0 h 71"/>
                  <a:gd name="T119" fmla="*/ 96 w 96"/>
                  <a:gd name="T120" fmla="*/ 71 h 7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 h="71">
                    <a:moveTo>
                      <a:pt x="24" y="0"/>
                    </a:moveTo>
                    <a:lnTo>
                      <a:pt x="34" y="3"/>
                    </a:lnTo>
                    <a:lnTo>
                      <a:pt x="38" y="9"/>
                    </a:lnTo>
                    <a:lnTo>
                      <a:pt x="40" y="15"/>
                    </a:lnTo>
                    <a:lnTo>
                      <a:pt x="40" y="21"/>
                    </a:lnTo>
                    <a:lnTo>
                      <a:pt x="44" y="27"/>
                    </a:lnTo>
                    <a:lnTo>
                      <a:pt x="50" y="31"/>
                    </a:lnTo>
                    <a:lnTo>
                      <a:pt x="56" y="33"/>
                    </a:lnTo>
                    <a:lnTo>
                      <a:pt x="64" y="35"/>
                    </a:lnTo>
                    <a:lnTo>
                      <a:pt x="70" y="37"/>
                    </a:lnTo>
                    <a:lnTo>
                      <a:pt x="78" y="37"/>
                    </a:lnTo>
                    <a:lnTo>
                      <a:pt x="84" y="41"/>
                    </a:lnTo>
                    <a:lnTo>
                      <a:pt x="90" y="43"/>
                    </a:lnTo>
                    <a:lnTo>
                      <a:pt x="94" y="49"/>
                    </a:lnTo>
                    <a:lnTo>
                      <a:pt x="96" y="55"/>
                    </a:lnTo>
                    <a:lnTo>
                      <a:pt x="96" y="61"/>
                    </a:lnTo>
                    <a:lnTo>
                      <a:pt x="90" y="67"/>
                    </a:lnTo>
                    <a:lnTo>
                      <a:pt x="84" y="71"/>
                    </a:lnTo>
                    <a:lnTo>
                      <a:pt x="78" y="71"/>
                    </a:lnTo>
                    <a:lnTo>
                      <a:pt x="72" y="71"/>
                    </a:lnTo>
                    <a:lnTo>
                      <a:pt x="66" y="65"/>
                    </a:lnTo>
                    <a:lnTo>
                      <a:pt x="66" y="59"/>
                    </a:lnTo>
                    <a:lnTo>
                      <a:pt x="62" y="53"/>
                    </a:lnTo>
                    <a:lnTo>
                      <a:pt x="56" y="51"/>
                    </a:lnTo>
                    <a:lnTo>
                      <a:pt x="50" y="51"/>
                    </a:lnTo>
                    <a:lnTo>
                      <a:pt x="44" y="51"/>
                    </a:lnTo>
                    <a:lnTo>
                      <a:pt x="38" y="49"/>
                    </a:lnTo>
                    <a:lnTo>
                      <a:pt x="32" y="47"/>
                    </a:lnTo>
                    <a:lnTo>
                      <a:pt x="26" y="45"/>
                    </a:lnTo>
                    <a:lnTo>
                      <a:pt x="20" y="41"/>
                    </a:lnTo>
                    <a:lnTo>
                      <a:pt x="18" y="35"/>
                    </a:lnTo>
                    <a:lnTo>
                      <a:pt x="16" y="29"/>
                    </a:lnTo>
                    <a:lnTo>
                      <a:pt x="10" y="27"/>
                    </a:lnTo>
                    <a:lnTo>
                      <a:pt x="6" y="21"/>
                    </a:lnTo>
                    <a:lnTo>
                      <a:pt x="0" y="17"/>
                    </a:lnTo>
                    <a:lnTo>
                      <a:pt x="6" y="13"/>
                    </a:lnTo>
                    <a:lnTo>
                      <a:pt x="10" y="7"/>
                    </a:lnTo>
                    <a:lnTo>
                      <a:pt x="16" y="5"/>
                    </a:lnTo>
                    <a:lnTo>
                      <a:pt x="24" y="0"/>
                    </a:lnTo>
                    <a:close/>
                  </a:path>
                </a:pathLst>
              </a:custGeom>
              <a:noFill/>
              <a:ln w="9525">
                <a:noFill/>
                <a:round/>
                <a:headEnd/>
                <a:tailEnd/>
              </a:ln>
            </p:spPr>
            <p:txBody>
              <a:bodyPr/>
              <a:lstStyle/>
              <a:p>
                <a:endParaRPr lang="en-US" dirty="0">
                  <a:latin typeface="+mj-lt"/>
                </a:endParaRPr>
              </a:p>
            </p:txBody>
          </p:sp>
        </p:grpSp>
        <p:grpSp>
          <p:nvGrpSpPr>
            <p:cNvPr id="5" name="Group 53"/>
            <p:cNvGrpSpPr>
              <a:grpSpLocks/>
            </p:cNvGrpSpPr>
            <p:nvPr/>
          </p:nvGrpSpPr>
          <p:grpSpPr bwMode="auto">
            <a:xfrm>
              <a:off x="3040" y="2286"/>
              <a:ext cx="241" cy="82"/>
              <a:chOff x="3415" y="905"/>
              <a:chExt cx="554" cy="293"/>
            </a:xfrm>
          </p:grpSpPr>
          <p:sp>
            <p:nvSpPr>
              <p:cNvPr id="1071" name="Freeform 54"/>
              <p:cNvSpPr>
                <a:spLocks/>
              </p:cNvSpPr>
              <p:nvPr/>
            </p:nvSpPr>
            <p:spPr bwMode="auto">
              <a:xfrm>
                <a:off x="3529" y="905"/>
                <a:ext cx="440" cy="293"/>
              </a:xfrm>
              <a:custGeom>
                <a:avLst/>
                <a:gdLst>
                  <a:gd name="T0" fmla="*/ 14 w 162"/>
                  <a:gd name="T1" fmla="*/ 0 h 108"/>
                  <a:gd name="T2" fmla="*/ 19 w 162"/>
                  <a:gd name="T3" fmla="*/ 4 h 108"/>
                  <a:gd name="T4" fmla="*/ 20 w 162"/>
                  <a:gd name="T5" fmla="*/ 12 h 108"/>
                  <a:gd name="T6" fmla="*/ 27 w 162"/>
                  <a:gd name="T7" fmla="*/ 16 h 108"/>
                  <a:gd name="T8" fmla="*/ 35 w 162"/>
                  <a:gd name="T9" fmla="*/ 17 h 108"/>
                  <a:gd name="T10" fmla="*/ 42 w 162"/>
                  <a:gd name="T11" fmla="*/ 17 h 108"/>
                  <a:gd name="T12" fmla="*/ 50 w 162"/>
                  <a:gd name="T13" fmla="*/ 20 h 108"/>
                  <a:gd name="T14" fmla="*/ 52 w 162"/>
                  <a:gd name="T15" fmla="*/ 29 h 108"/>
                  <a:gd name="T16" fmla="*/ 47 w 162"/>
                  <a:gd name="T17" fmla="*/ 35 h 108"/>
                  <a:gd name="T18" fmla="*/ 50 w 162"/>
                  <a:gd name="T19" fmla="*/ 41 h 108"/>
                  <a:gd name="T20" fmla="*/ 58 w 162"/>
                  <a:gd name="T21" fmla="*/ 41 h 108"/>
                  <a:gd name="T22" fmla="*/ 66 w 162"/>
                  <a:gd name="T23" fmla="*/ 41 h 108"/>
                  <a:gd name="T24" fmla="*/ 76 w 162"/>
                  <a:gd name="T25" fmla="*/ 41 h 108"/>
                  <a:gd name="T26" fmla="*/ 83 w 162"/>
                  <a:gd name="T27" fmla="*/ 43 h 108"/>
                  <a:gd name="T28" fmla="*/ 88 w 162"/>
                  <a:gd name="T29" fmla="*/ 51 h 108"/>
                  <a:gd name="T30" fmla="*/ 84 w 162"/>
                  <a:gd name="T31" fmla="*/ 59 h 108"/>
                  <a:gd name="T32" fmla="*/ 89 w 162"/>
                  <a:gd name="T33" fmla="*/ 64 h 108"/>
                  <a:gd name="T34" fmla="*/ 99 w 162"/>
                  <a:gd name="T35" fmla="*/ 67 h 108"/>
                  <a:gd name="T36" fmla="*/ 109 w 162"/>
                  <a:gd name="T37" fmla="*/ 67 h 108"/>
                  <a:gd name="T38" fmla="*/ 116 w 162"/>
                  <a:gd name="T39" fmla="*/ 67 h 108"/>
                  <a:gd name="T40" fmla="*/ 125 w 162"/>
                  <a:gd name="T41" fmla="*/ 68 h 108"/>
                  <a:gd name="T42" fmla="*/ 131 w 162"/>
                  <a:gd name="T43" fmla="*/ 73 h 108"/>
                  <a:gd name="T44" fmla="*/ 128 w 162"/>
                  <a:gd name="T45" fmla="*/ 81 h 108"/>
                  <a:gd name="T46" fmla="*/ 134 w 162"/>
                  <a:gd name="T47" fmla="*/ 85 h 108"/>
                  <a:gd name="T48" fmla="*/ 144 w 162"/>
                  <a:gd name="T49" fmla="*/ 85 h 108"/>
                  <a:gd name="T50" fmla="*/ 155 w 162"/>
                  <a:gd name="T51" fmla="*/ 89 h 108"/>
                  <a:gd name="T52" fmla="*/ 161 w 162"/>
                  <a:gd name="T53" fmla="*/ 95 h 108"/>
                  <a:gd name="T54" fmla="*/ 162 w 162"/>
                  <a:gd name="T55" fmla="*/ 103 h 108"/>
                  <a:gd name="T56" fmla="*/ 154 w 162"/>
                  <a:gd name="T57" fmla="*/ 108 h 108"/>
                  <a:gd name="T58" fmla="*/ 146 w 162"/>
                  <a:gd name="T59" fmla="*/ 106 h 108"/>
                  <a:gd name="T60" fmla="*/ 146 w 162"/>
                  <a:gd name="T61" fmla="*/ 98 h 108"/>
                  <a:gd name="T62" fmla="*/ 139 w 162"/>
                  <a:gd name="T63" fmla="*/ 95 h 108"/>
                  <a:gd name="T64" fmla="*/ 131 w 162"/>
                  <a:gd name="T65" fmla="*/ 94 h 108"/>
                  <a:gd name="T66" fmla="*/ 124 w 162"/>
                  <a:gd name="T67" fmla="*/ 94 h 108"/>
                  <a:gd name="T68" fmla="*/ 116 w 162"/>
                  <a:gd name="T69" fmla="*/ 94 h 108"/>
                  <a:gd name="T70" fmla="*/ 109 w 162"/>
                  <a:gd name="T71" fmla="*/ 90 h 108"/>
                  <a:gd name="T72" fmla="*/ 110 w 162"/>
                  <a:gd name="T73" fmla="*/ 81 h 108"/>
                  <a:gd name="T74" fmla="*/ 109 w 162"/>
                  <a:gd name="T75" fmla="*/ 76 h 108"/>
                  <a:gd name="T76" fmla="*/ 102 w 162"/>
                  <a:gd name="T77" fmla="*/ 76 h 108"/>
                  <a:gd name="T78" fmla="*/ 94 w 162"/>
                  <a:gd name="T79" fmla="*/ 76 h 108"/>
                  <a:gd name="T80" fmla="*/ 84 w 162"/>
                  <a:gd name="T81" fmla="*/ 76 h 108"/>
                  <a:gd name="T82" fmla="*/ 77 w 162"/>
                  <a:gd name="T83" fmla="*/ 72 h 108"/>
                  <a:gd name="T84" fmla="*/ 73 w 162"/>
                  <a:gd name="T85" fmla="*/ 64 h 108"/>
                  <a:gd name="T86" fmla="*/ 73 w 162"/>
                  <a:gd name="T87" fmla="*/ 56 h 108"/>
                  <a:gd name="T88" fmla="*/ 74 w 162"/>
                  <a:gd name="T89" fmla="*/ 48 h 108"/>
                  <a:gd name="T90" fmla="*/ 66 w 162"/>
                  <a:gd name="T91" fmla="*/ 44 h 108"/>
                  <a:gd name="T92" fmla="*/ 58 w 162"/>
                  <a:gd name="T93" fmla="*/ 46 h 108"/>
                  <a:gd name="T94" fmla="*/ 50 w 162"/>
                  <a:gd name="T95" fmla="*/ 46 h 108"/>
                  <a:gd name="T96" fmla="*/ 40 w 162"/>
                  <a:gd name="T97" fmla="*/ 43 h 108"/>
                  <a:gd name="T98" fmla="*/ 35 w 162"/>
                  <a:gd name="T99" fmla="*/ 35 h 108"/>
                  <a:gd name="T100" fmla="*/ 35 w 162"/>
                  <a:gd name="T101" fmla="*/ 28 h 108"/>
                  <a:gd name="T102" fmla="*/ 32 w 162"/>
                  <a:gd name="T103" fmla="*/ 22 h 108"/>
                  <a:gd name="T104" fmla="*/ 25 w 162"/>
                  <a:gd name="T105" fmla="*/ 20 h 108"/>
                  <a:gd name="T106" fmla="*/ 15 w 162"/>
                  <a:gd name="T107" fmla="*/ 18 h 108"/>
                  <a:gd name="T108" fmla="*/ 8 w 162"/>
                  <a:gd name="T109" fmla="*/ 15 h 108"/>
                  <a:gd name="T110" fmla="*/ 0 w 162"/>
                  <a:gd name="T111" fmla="*/ 8 h 108"/>
                  <a:gd name="T112" fmla="*/ 9 w 162"/>
                  <a:gd name="T113" fmla="*/ 0 h 10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2"/>
                  <a:gd name="T172" fmla="*/ 0 h 108"/>
                  <a:gd name="T173" fmla="*/ 162 w 162"/>
                  <a:gd name="T174" fmla="*/ 108 h 10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2" h="108">
                    <a:moveTo>
                      <a:pt x="9" y="0"/>
                    </a:moveTo>
                    <a:lnTo>
                      <a:pt x="14" y="0"/>
                    </a:lnTo>
                    <a:lnTo>
                      <a:pt x="18" y="0"/>
                    </a:lnTo>
                    <a:lnTo>
                      <a:pt x="19" y="4"/>
                    </a:lnTo>
                    <a:lnTo>
                      <a:pt x="21" y="8"/>
                    </a:lnTo>
                    <a:lnTo>
                      <a:pt x="20" y="12"/>
                    </a:lnTo>
                    <a:lnTo>
                      <a:pt x="24" y="15"/>
                    </a:lnTo>
                    <a:lnTo>
                      <a:pt x="27" y="16"/>
                    </a:lnTo>
                    <a:lnTo>
                      <a:pt x="31" y="17"/>
                    </a:lnTo>
                    <a:lnTo>
                      <a:pt x="35" y="17"/>
                    </a:lnTo>
                    <a:lnTo>
                      <a:pt x="39" y="17"/>
                    </a:lnTo>
                    <a:lnTo>
                      <a:pt x="42" y="17"/>
                    </a:lnTo>
                    <a:lnTo>
                      <a:pt x="46" y="18"/>
                    </a:lnTo>
                    <a:lnTo>
                      <a:pt x="50" y="20"/>
                    </a:lnTo>
                    <a:lnTo>
                      <a:pt x="52" y="25"/>
                    </a:lnTo>
                    <a:lnTo>
                      <a:pt x="52" y="29"/>
                    </a:lnTo>
                    <a:lnTo>
                      <a:pt x="47" y="31"/>
                    </a:lnTo>
                    <a:lnTo>
                      <a:pt x="47" y="35"/>
                    </a:lnTo>
                    <a:lnTo>
                      <a:pt x="46" y="39"/>
                    </a:lnTo>
                    <a:lnTo>
                      <a:pt x="50" y="41"/>
                    </a:lnTo>
                    <a:lnTo>
                      <a:pt x="55" y="41"/>
                    </a:lnTo>
                    <a:lnTo>
                      <a:pt x="58" y="41"/>
                    </a:lnTo>
                    <a:lnTo>
                      <a:pt x="62" y="41"/>
                    </a:lnTo>
                    <a:lnTo>
                      <a:pt x="66" y="41"/>
                    </a:lnTo>
                    <a:lnTo>
                      <a:pt x="71" y="41"/>
                    </a:lnTo>
                    <a:lnTo>
                      <a:pt x="76" y="41"/>
                    </a:lnTo>
                    <a:lnTo>
                      <a:pt x="79" y="41"/>
                    </a:lnTo>
                    <a:lnTo>
                      <a:pt x="83" y="43"/>
                    </a:lnTo>
                    <a:lnTo>
                      <a:pt x="87" y="47"/>
                    </a:lnTo>
                    <a:lnTo>
                      <a:pt x="88" y="51"/>
                    </a:lnTo>
                    <a:lnTo>
                      <a:pt x="86" y="55"/>
                    </a:lnTo>
                    <a:lnTo>
                      <a:pt x="84" y="59"/>
                    </a:lnTo>
                    <a:lnTo>
                      <a:pt x="84" y="63"/>
                    </a:lnTo>
                    <a:lnTo>
                      <a:pt x="89" y="64"/>
                    </a:lnTo>
                    <a:lnTo>
                      <a:pt x="93" y="67"/>
                    </a:lnTo>
                    <a:lnTo>
                      <a:pt x="99" y="67"/>
                    </a:lnTo>
                    <a:lnTo>
                      <a:pt x="104" y="67"/>
                    </a:lnTo>
                    <a:lnTo>
                      <a:pt x="109" y="67"/>
                    </a:lnTo>
                    <a:lnTo>
                      <a:pt x="113" y="67"/>
                    </a:lnTo>
                    <a:lnTo>
                      <a:pt x="116" y="67"/>
                    </a:lnTo>
                    <a:lnTo>
                      <a:pt x="121" y="67"/>
                    </a:lnTo>
                    <a:lnTo>
                      <a:pt x="125" y="68"/>
                    </a:lnTo>
                    <a:lnTo>
                      <a:pt x="129" y="69"/>
                    </a:lnTo>
                    <a:lnTo>
                      <a:pt x="131" y="73"/>
                    </a:lnTo>
                    <a:lnTo>
                      <a:pt x="131" y="77"/>
                    </a:lnTo>
                    <a:lnTo>
                      <a:pt x="128" y="81"/>
                    </a:lnTo>
                    <a:lnTo>
                      <a:pt x="129" y="85"/>
                    </a:lnTo>
                    <a:lnTo>
                      <a:pt x="134" y="85"/>
                    </a:lnTo>
                    <a:lnTo>
                      <a:pt x="139" y="85"/>
                    </a:lnTo>
                    <a:lnTo>
                      <a:pt x="144" y="85"/>
                    </a:lnTo>
                    <a:lnTo>
                      <a:pt x="150" y="86"/>
                    </a:lnTo>
                    <a:lnTo>
                      <a:pt x="155" y="89"/>
                    </a:lnTo>
                    <a:lnTo>
                      <a:pt x="158" y="91"/>
                    </a:lnTo>
                    <a:lnTo>
                      <a:pt x="161" y="95"/>
                    </a:lnTo>
                    <a:lnTo>
                      <a:pt x="162" y="99"/>
                    </a:lnTo>
                    <a:lnTo>
                      <a:pt x="162" y="103"/>
                    </a:lnTo>
                    <a:lnTo>
                      <a:pt x="158" y="106"/>
                    </a:lnTo>
                    <a:lnTo>
                      <a:pt x="154" y="108"/>
                    </a:lnTo>
                    <a:lnTo>
                      <a:pt x="150" y="108"/>
                    </a:lnTo>
                    <a:lnTo>
                      <a:pt x="146" y="106"/>
                    </a:lnTo>
                    <a:lnTo>
                      <a:pt x="146" y="102"/>
                    </a:lnTo>
                    <a:lnTo>
                      <a:pt x="146" y="98"/>
                    </a:lnTo>
                    <a:lnTo>
                      <a:pt x="142" y="95"/>
                    </a:lnTo>
                    <a:lnTo>
                      <a:pt x="139" y="95"/>
                    </a:lnTo>
                    <a:lnTo>
                      <a:pt x="135" y="94"/>
                    </a:lnTo>
                    <a:lnTo>
                      <a:pt x="131" y="94"/>
                    </a:lnTo>
                    <a:lnTo>
                      <a:pt x="128" y="94"/>
                    </a:lnTo>
                    <a:lnTo>
                      <a:pt x="124" y="94"/>
                    </a:lnTo>
                    <a:lnTo>
                      <a:pt x="120" y="94"/>
                    </a:lnTo>
                    <a:lnTo>
                      <a:pt x="116" y="94"/>
                    </a:lnTo>
                    <a:lnTo>
                      <a:pt x="113" y="91"/>
                    </a:lnTo>
                    <a:lnTo>
                      <a:pt x="109" y="90"/>
                    </a:lnTo>
                    <a:lnTo>
                      <a:pt x="109" y="85"/>
                    </a:lnTo>
                    <a:lnTo>
                      <a:pt x="110" y="81"/>
                    </a:lnTo>
                    <a:lnTo>
                      <a:pt x="114" y="78"/>
                    </a:lnTo>
                    <a:lnTo>
                      <a:pt x="109" y="76"/>
                    </a:lnTo>
                    <a:lnTo>
                      <a:pt x="105" y="76"/>
                    </a:lnTo>
                    <a:lnTo>
                      <a:pt x="102" y="76"/>
                    </a:lnTo>
                    <a:lnTo>
                      <a:pt x="98" y="76"/>
                    </a:lnTo>
                    <a:lnTo>
                      <a:pt x="94" y="76"/>
                    </a:lnTo>
                    <a:lnTo>
                      <a:pt x="89" y="76"/>
                    </a:lnTo>
                    <a:lnTo>
                      <a:pt x="84" y="76"/>
                    </a:lnTo>
                    <a:lnTo>
                      <a:pt x="81" y="73"/>
                    </a:lnTo>
                    <a:lnTo>
                      <a:pt x="77" y="72"/>
                    </a:lnTo>
                    <a:lnTo>
                      <a:pt x="74" y="68"/>
                    </a:lnTo>
                    <a:lnTo>
                      <a:pt x="73" y="64"/>
                    </a:lnTo>
                    <a:lnTo>
                      <a:pt x="73" y="60"/>
                    </a:lnTo>
                    <a:lnTo>
                      <a:pt x="73" y="56"/>
                    </a:lnTo>
                    <a:lnTo>
                      <a:pt x="73" y="52"/>
                    </a:lnTo>
                    <a:lnTo>
                      <a:pt x="74" y="48"/>
                    </a:lnTo>
                    <a:lnTo>
                      <a:pt x="69" y="46"/>
                    </a:lnTo>
                    <a:lnTo>
                      <a:pt x="66" y="44"/>
                    </a:lnTo>
                    <a:lnTo>
                      <a:pt x="62" y="46"/>
                    </a:lnTo>
                    <a:lnTo>
                      <a:pt x="58" y="46"/>
                    </a:lnTo>
                    <a:lnTo>
                      <a:pt x="53" y="46"/>
                    </a:lnTo>
                    <a:lnTo>
                      <a:pt x="50" y="46"/>
                    </a:lnTo>
                    <a:lnTo>
                      <a:pt x="46" y="46"/>
                    </a:lnTo>
                    <a:lnTo>
                      <a:pt x="40" y="43"/>
                    </a:lnTo>
                    <a:lnTo>
                      <a:pt x="36" y="41"/>
                    </a:lnTo>
                    <a:lnTo>
                      <a:pt x="35" y="35"/>
                    </a:lnTo>
                    <a:lnTo>
                      <a:pt x="35" y="31"/>
                    </a:lnTo>
                    <a:lnTo>
                      <a:pt x="35" y="28"/>
                    </a:lnTo>
                    <a:lnTo>
                      <a:pt x="36" y="24"/>
                    </a:lnTo>
                    <a:lnTo>
                      <a:pt x="32" y="22"/>
                    </a:lnTo>
                    <a:lnTo>
                      <a:pt x="29" y="20"/>
                    </a:lnTo>
                    <a:lnTo>
                      <a:pt x="25" y="20"/>
                    </a:lnTo>
                    <a:lnTo>
                      <a:pt x="19" y="18"/>
                    </a:lnTo>
                    <a:lnTo>
                      <a:pt x="15" y="18"/>
                    </a:lnTo>
                    <a:lnTo>
                      <a:pt x="11" y="18"/>
                    </a:lnTo>
                    <a:lnTo>
                      <a:pt x="8" y="15"/>
                    </a:lnTo>
                    <a:lnTo>
                      <a:pt x="4" y="13"/>
                    </a:lnTo>
                    <a:lnTo>
                      <a:pt x="0" y="8"/>
                    </a:lnTo>
                    <a:lnTo>
                      <a:pt x="0" y="4"/>
                    </a:lnTo>
                    <a:lnTo>
                      <a:pt x="9" y="0"/>
                    </a:lnTo>
                    <a:close/>
                  </a:path>
                </a:pathLst>
              </a:custGeom>
              <a:noFill/>
              <a:ln w="9525">
                <a:noFill/>
                <a:round/>
                <a:headEnd/>
                <a:tailEnd/>
              </a:ln>
            </p:spPr>
            <p:txBody>
              <a:bodyPr/>
              <a:lstStyle/>
              <a:p>
                <a:endParaRPr lang="en-US" dirty="0">
                  <a:latin typeface="+mj-lt"/>
                </a:endParaRPr>
              </a:p>
            </p:txBody>
          </p:sp>
          <p:sp>
            <p:nvSpPr>
              <p:cNvPr id="1072" name="Freeform 55"/>
              <p:cNvSpPr>
                <a:spLocks/>
              </p:cNvSpPr>
              <p:nvPr/>
            </p:nvSpPr>
            <p:spPr bwMode="auto">
              <a:xfrm>
                <a:off x="3415" y="948"/>
                <a:ext cx="179" cy="147"/>
              </a:xfrm>
              <a:custGeom>
                <a:avLst/>
                <a:gdLst>
                  <a:gd name="T0" fmla="*/ 17 w 66"/>
                  <a:gd name="T1" fmla="*/ 0 h 54"/>
                  <a:gd name="T2" fmla="*/ 23 w 66"/>
                  <a:gd name="T3" fmla="*/ 3 h 54"/>
                  <a:gd name="T4" fmla="*/ 26 w 66"/>
                  <a:gd name="T5" fmla="*/ 7 h 54"/>
                  <a:gd name="T6" fmla="*/ 28 w 66"/>
                  <a:gd name="T7" fmla="*/ 12 h 54"/>
                  <a:gd name="T8" fmla="*/ 28 w 66"/>
                  <a:gd name="T9" fmla="*/ 16 h 54"/>
                  <a:gd name="T10" fmla="*/ 30 w 66"/>
                  <a:gd name="T11" fmla="*/ 21 h 54"/>
                  <a:gd name="T12" fmla="*/ 34 w 66"/>
                  <a:gd name="T13" fmla="*/ 24 h 54"/>
                  <a:gd name="T14" fmla="*/ 39 w 66"/>
                  <a:gd name="T15" fmla="*/ 25 h 54"/>
                  <a:gd name="T16" fmla="*/ 44 w 66"/>
                  <a:gd name="T17" fmla="*/ 27 h 54"/>
                  <a:gd name="T18" fmla="*/ 48 w 66"/>
                  <a:gd name="T19" fmla="*/ 28 h 54"/>
                  <a:gd name="T20" fmla="*/ 54 w 66"/>
                  <a:gd name="T21" fmla="*/ 28 h 54"/>
                  <a:gd name="T22" fmla="*/ 58 w 66"/>
                  <a:gd name="T23" fmla="*/ 31 h 54"/>
                  <a:gd name="T24" fmla="*/ 62 w 66"/>
                  <a:gd name="T25" fmla="*/ 33 h 54"/>
                  <a:gd name="T26" fmla="*/ 65 w 66"/>
                  <a:gd name="T27" fmla="*/ 37 h 54"/>
                  <a:gd name="T28" fmla="*/ 66 w 66"/>
                  <a:gd name="T29" fmla="*/ 42 h 54"/>
                  <a:gd name="T30" fmla="*/ 66 w 66"/>
                  <a:gd name="T31" fmla="*/ 46 h 54"/>
                  <a:gd name="T32" fmla="*/ 62 w 66"/>
                  <a:gd name="T33" fmla="*/ 51 h 54"/>
                  <a:gd name="T34" fmla="*/ 58 w 66"/>
                  <a:gd name="T35" fmla="*/ 54 h 54"/>
                  <a:gd name="T36" fmla="*/ 54 w 66"/>
                  <a:gd name="T37" fmla="*/ 54 h 54"/>
                  <a:gd name="T38" fmla="*/ 50 w 66"/>
                  <a:gd name="T39" fmla="*/ 54 h 54"/>
                  <a:gd name="T40" fmla="*/ 45 w 66"/>
                  <a:gd name="T41" fmla="*/ 49 h 54"/>
                  <a:gd name="T42" fmla="*/ 45 w 66"/>
                  <a:gd name="T43" fmla="*/ 45 h 54"/>
                  <a:gd name="T44" fmla="*/ 43 w 66"/>
                  <a:gd name="T45" fmla="*/ 40 h 54"/>
                  <a:gd name="T46" fmla="*/ 39 w 66"/>
                  <a:gd name="T47" fmla="*/ 39 h 54"/>
                  <a:gd name="T48" fmla="*/ 34 w 66"/>
                  <a:gd name="T49" fmla="*/ 39 h 54"/>
                  <a:gd name="T50" fmla="*/ 30 w 66"/>
                  <a:gd name="T51" fmla="*/ 39 h 54"/>
                  <a:gd name="T52" fmla="*/ 26 w 66"/>
                  <a:gd name="T53" fmla="*/ 37 h 54"/>
                  <a:gd name="T54" fmla="*/ 22 w 66"/>
                  <a:gd name="T55" fmla="*/ 36 h 54"/>
                  <a:gd name="T56" fmla="*/ 18 w 66"/>
                  <a:gd name="T57" fmla="*/ 34 h 54"/>
                  <a:gd name="T58" fmla="*/ 14 w 66"/>
                  <a:gd name="T59" fmla="*/ 31 h 54"/>
                  <a:gd name="T60" fmla="*/ 12 w 66"/>
                  <a:gd name="T61" fmla="*/ 27 h 54"/>
                  <a:gd name="T62" fmla="*/ 11 w 66"/>
                  <a:gd name="T63" fmla="*/ 22 h 54"/>
                  <a:gd name="T64" fmla="*/ 7 w 66"/>
                  <a:gd name="T65" fmla="*/ 21 h 54"/>
                  <a:gd name="T66" fmla="*/ 4 w 66"/>
                  <a:gd name="T67" fmla="*/ 16 h 54"/>
                  <a:gd name="T68" fmla="*/ 0 w 66"/>
                  <a:gd name="T69" fmla="*/ 13 h 54"/>
                  <a:gd name="T70" fmla="*/ 4 w 66"/>
                  <a:gd name="T71" fmla="*/ 10 h 54"/>
                  <a:gd name="T72" fmla="*/ 7 w 66"/>
                  <a:gd name="T73" fmla="*/ 6 h 54"/>
                  <a:gd name="T74" fmla="*/ 11 w 66"/>
                  <a:gd name="T75" fmla="*/ 4 h 54"/>
                  <a:gd name="T76" fmla="*/ 17 w 66"/>
                  <a:gd name="T77" fmla="*/ 0 h 5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66"/>
                  <a:gd name="T118" fmla="*/ 0 h 54"/>
                  <a:gd name="T119" fmla="*/ 66 w 66"/>
                  <a:gd name="T120" fmla="*/ 54 h 5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66" h="54">
                    <a:moveTo>
                      <a:pt x="17" y="0"/>
                    </a:moveTo>
                    <a:lnTo>
                      <a:pt x="23" y="3"/>
                    </a:lnTo>
                    <a:lnTo>
                      <a:pt x="26" y="7"/>
                    </a:lnTo>
                    <a:lnTo>
                      <a:pt x="28" y="12"/>
                    </a:lnTo>
                    <a:lnTo>
                      <a:pt x="28" y="16"/>
                    </a:lnTo>
                    <a:lnTo>
                      <a:pt x="30" y="21"/>
                    </a:lnTo>
                    <a:lnTo>
                      <a:pt x="34" y="24"/>
                    </a:lnTo>
                    <a:lnTo>
                      <a:pt x="39" y="25"/>
                    </a:lnTo>
                    <a:lnTo>
                      <a:pt x="44" y="27"/>
                    </a:lnTo>
                    <a:lnTo>
                      <a:pt x="48" y="28"/>
                    </a:lnTo>
                    <a:lnTo>
                      <a:pt x="54" y="28"/>
                    </a:lnTo>
                    <a:lnTo>
                      <a:pt x="58" y="31"/>
                    </a:lnTo>
                    <a:lnTo>
                      <a:pt x="62" y="33"/>
                    </a:lnTo>
                    <a:lnTo>
                      <a:pt x="65" y="37"/>
                    </a:lnTo>
                    <a:lnTo>
                      <a:pt x="66" y="42"/>
                    </a:lnTo>
                    <a:lnTo>
                      <a:pt x="66" y="46"/>
                    </a:lnTo>
                    <a:lnTo>
                      <a:pt x="62" y="51"/>
                    </a:lnTo>
                    <a:lnTo>
                      <a:pt x="58" y="54"/>
                    </a:lnTo>
                    <a:lnTo>
                      <a:pt x="54" y="54"/>
                    </a:lnTo>
                    <a:lnTo>
                      <a:pt x="50" y="54"/>
                    </a:lnTo>
                    <a:lnTo>
                      <a:pt x="45" y="49"/>
                    </a:lnTo>
                    <a:lnTo>
                      <a:pt x="45" y="45"/>
                    </a:lnTo>
                    <a:lnTo>
                      <a:pt x="43" y="40"/>
                    </a:lnTo>
                    <a:lnTo>
                      <a:pt x="39" y="39"/>
                    </a:lnTo>
                    <a:lnTo>
                      <a:pt x="34" y="39"/>
                    </a:lnTo>
                    <a:lnTo>
                      <a:pt x="30" y="39"/>
                    </a:lnTo>
                    <a:lnTo>
                      <a:pt x="26" y="37"/>
                    </a:lnTo>
                    <a:lnTo>
                      <a:pt x="22" y="36"/>
                    </a:lnTo>
                    <a:lnTo>
                      <a:pt x="18" y="34"/>
                    </a:lnTo>
                    <a:lnTo>
                      <a:pt x="14" y="31"/>
                    </a:lnTo>
                    <a:lnTo>
                      <a:pt x="12" y="27"/>
                    </a:lnTo>
                    <a:lnTo>
                      <a:pt x="11" y="22"/>
                    </a:lnTo>
                    <a:lnTo>
                      <a:pt x="7" y="21"/>
                    </a:lnTo>
                    <a:lnTo>
                      <a:pt x="4" y="16"/>
                    </a:lnTo>
                    <a:lnTo>
                      <a:pt x="0" y="13"/>
                    </a:lnTo>
                    <a:lnTo>
                      <a:pt x="4" y="10"/>
                    </a:lnTo>
                    <a:lnTo>
                      <a:pt x="7" y="6"/>
                    </a:lnTo>
                    <a:lnTo>
                      <a:pt x="11" y="4"/>
                    </a:lnTo>
                    <a:lnTo>
                      <a:pt x="17" y="0"/>
                    </a:lnTo>
                    <a:close/>
                  </a:path>
                </a:pathLst>
              </a:custGeom>
              <a:noFill/>
              <a:ln w="9525">
                <a:noFill/>
                <a:round/>
                <a:headEnd/>
                <a:tailEnd/>
              </a:ln>
            </p:spPr>
            <p:txBody>
              <a:bodyPr/>
              <a:lstStyle/>
              <a:p>
                <a:endParaRPr lang="en-US" dirty="0">
                  <a:latin typeface="+mj-lt"/>
                </a:endParaRPr>
              </a:p>
            </p:txBody>
          </p:sp>
        </p:grpSp>
        <p:grpSp>
          <p:nvGrpSpPr>
            <p:cNvPr id="6" name="Group 56"/>
            <p:cNvGrpSpPr>
              <a:grpSpLocks/>
            </p:cNvGrpSpPr>
            <p:nvPr/>
          </p:nvGrpSpPr>
          <p:grpSpPr bwMode="auto">
            <a:xfrm>
              <a:off x="2691" y="2253"/>
              <a:ext cx="1118" cy="685"/>
              <a:chOff x="2613" y="785"/>
              <a:chExt cx="2571" cy="2479"/>
            </a:xfrm>
          </p:grpSpPr>
          <p:sp>
            <p:nvSpPr>
              <p:cNvPr id="1069" name="Freeform 57"/>
              <p:cNvSpPr>
                <a:spLocks/>
              </p:cNvSpPr>
              <p:nvPr/>
            </p:nvSpPr>
            <p:spPr bwMode="auto">
              <a:xfrm>
                <a:off x="2613" y="785"/>
                <a:ext cx="2571" cy="2479"/>
              </a:xfrm>
              <a:custGeom>
                <a:avLst/>
                <a:gdLst>
                  <a:gd name="T0" fmla="*/ 28 w 946"/>
                  <a:gd name="T1" fmla="*/ 202 h 912"/>
                  <a:gd name="T2" fmla="*/ 22 w 946"/>
                  <a:gd name="T3" fmla="*/ 360 h 912"/>
                  <a:gd name="T4" fmla="*/ 44 w 946"/>
                  <a:gd name="T5" fmla="*/ 517 h 912"/>
                  <a:gd name="T6" fmla="*/ 166 w 946"/>
                  <a:gd name="T7" fmla="*/ 603 h 912"/>
                  <a:gd name="T8" fmla="*/ 271 w 946"/>
                  <a:gd name="T9" fmla="*/ 685 h 912"/>
                  <a:gd name="T10" fmla="*/ 419 w 946"/>
                  <a:gd name="T11" fmla="*/ 785 h 912"/>
                  <a:gd name="T12" fmla="*/ 525 w 946"/>
                  <a:gd name="T13" fmla="*/ 870 h 912"/>
                  <a:gd name="T14" fmla="*/ 559 w 946"/>
                  <a:gd name="T15" fmla="*/ 882 h 912"/>
                  <a:gd name="T16" fmla="*/ 667 w 946"/>
                  <a:gd name="T17" fmla="*/ 821 h 912"/>
                  <a:gd name="T18" fmla="*/ 748 w 946"/>
                  <a:gd name="T19" fmla="*/ 783 h 912"/>
                  <a:gd name="T20" fmla="*/ 832 w 946"/>
                  <a:gd name="T21" fmla="*/ 763 h 912"/>
                  <a:gd name="T22" fmla="*/ 902 w 946"/>
                  <a:gd name="T23" fmla="*/ 733 h 912"/>
                  <a:gd name="T24" fmla="*/ 906 w 946"/>
                  <a:gd name="T25" fmla="*/ 639 h 912"/>
                  <a:gd name="T26" fmla="*/ 900 w 946"/>
                  <a:gd name="T27" fmla="*/ 501 h 912"/>
                  <a:gd name="T28" fmla="*/ 902 w 946"/>
                  <a:gd name="T29" fmla="*/ 391 h 912"/>
                  <a:gd name="T30" fmla="*/ 914 w 946"/>
                  <a:gd name="T31" fmla="*/ 334 h 912"/>
                  <a:gd name="T32" fmla="*/ 687 w 946"/>
                  <a:gd name="T33" fmla="*/ 226 h 912"/>
                  <a:gd name="T34" fmla="*/ 513 w 946"/>
                  <a:gd name="T35" fmla="*/ 124 h 912"/>
                  <a:gd name="T36" fmla="*/ 367 w 946"/>
                  <a:gd name="T37" fmla="*/ 28 h 912"/>
                  <a:gd name="T38" fmla="*/ 333 w 946"/>
                  <a:gd name="T39" fmla="*/ 32 h 912"/>
                  <a:gd name="T40" fmla="*/ 239 w 946"/>
                  <a:gd name="T41" fmla="*/ 68 h 912"/>
                  <a:gd name="T42" fmla="*/ 146 w 946"/>
                  <a:gd name="T43" fmla="*/ 106 h 912"/>
                  <a:gd name="T44" fmla="*/ 140 w 946"/>
                  <a:gd name="T45" fmla="*/ 86 h 912"/>
                  <a:gd name="T46" fmla="*/ 257 w 946"/>
                  <a:gd name="T47" fmla="*/ 46 h 912"/>
                  <a:gd name="T48" fmla="*/ 351 w 946"/>
                  <a:gd name="T49" fmla="*/ 0 h 912"/>
                  <a:gd name="T50" fmla="*/ 395 w 946"/>
                  <a:gd name="T51" fmla="*/ 20 h 912"/>
                  <a:gd name="T52" fmla="*/ 535 w 946"/>
                  <a:gd name="T53" fmla="*/ 118 h 912"/>
                  <a:gd name="T54" fmla="*/ 695 w 946"/>
                  <a:gd name="T55" fmla="*/ 212 h 912"/>
                  <a:gd name="T56" fmla="*/ 866 w 946"/>
                  <a:gd name="T57" fmla="*/ 286 h 912"/>
                  <a:gd name="T58" fmla="*/ 946 w 946"/>
                  <a:gd name="T59" fmla="*/ 334 h 912"/>
                  <a:gd name="T60" fmla="*/ 926 w 946"/>
                  <a:gd name="T61" fmla="*/ 383 h 912"/>
                  <a:gd name="T62" fmla="*/ 914 w 946"/>
                  <a:gd name="T63" fmla="*/ 557 h 912"/>
                  <a:gd name="T64" fmla="*/ 924 w 946"/>
                  <a:gd name="T65" fmla="*/ 721 h 912"/>
                  <a:gd name="T66" fmla="*/ 912 w 946"/>
                  <a:gd name="T67" fmla="*/ 755 h 912"/>
                  <a:gd name="T68" fmla="*/ 790 w 946"/>
                  <a:gd name="T69" fmla="*/ 795 h 912"/>
                  <a:gd name="T70" fmla="*/ 675 w 946"/>
                  <a:gd name="T71" fmla="*/ 829 h 912"/>
                  <a:gd name="T72" fmla="*/ 553 w 946"/>
                  <a:gd name="T73" fmla="*/ 906 h 912"/>
                  <a:gd name="T74" fmla="*/ 517 w 946"/>
                  <a:gd name="T75" fmla="*/ 896 h 912"/>
                  <a:gd name="T76" fmla="*/ 433 w 946"/>
                  <a:gd name="T77" fmla="*/ 813 h 912"/>
                  <a:gd name="T78" fmla="*/ 315 w 946"/>
                  <a:gd name="T79" fmla="*/ 737 h 912"/>
                  <a:gd name="T80" fmla="*/ 208 w 946"/>
                  <a:gd name="T81" fmla="*/ 657 h 912"/>
                  <a:gd name="T82" fmla="*/ 120 w 946"/>
                  <a:gd name="T83" fmla="*/ 593 h 912"/>
                  <a:gd name="T84" fmla="*/ 12 w 946"/>
                  <a:gd name="T85" fmla="*/ 515 h 912"/>
                  <a:gd name="T86" fmla="*/ 6 w 946"/>
                  <a:gd name="T87" fmla="*/ 463 h 912"/>
                  <a:gd name="T88" fmla="*/ 8 w 946"/>
                  <a:gd name="T89" fmla="*/ 260 h 91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46"/>
                  <a:gd name="T136" fmla="*/ 0 h 912"/>
                  <a:gd name="T137" fmla="*/ 946 w 946"/>
                  <a:gd name="T138" fmla="*/ 912 h 91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46" h="912">
                    <a:moveTo>
                      <a:pt x="20" y="196"/>
                    </a:moveTo>
                    <a:lnTo>
                      <a:pt x="28" y="202"/>
                    </a:lnTo>
                    <a:lnTo>
                      <a:pt x="24" y="354"/>
                    </a:lnTo>
                    <a:lnTo>
                      <a:pt x="22" y="360"/>
                    </a:lnTo>
                    <a:lnTo>
                      <a:pt x="28" y="501"/>
                    </a:lnTo>
                    <a:lnTo>
                      <a:pt x="44" y="517"/>
                    </a:lnTo>
                    <a:lnTo>
                      <a:pt x="100" y="563"/>
                    </a:lnTo>
                    <a:lnTo>
                      <a:pt x="166" y="603"/>
                    </a:lnTo>
                    <a:lnTo>
                      <a:pt x="208" y="637"/>
                    </a:lnTo>
                    <a:lnTo>
                      <a:pt x="271" y="685"/>
                    </a:lnTo>
                    <a:lnTo>
                      <a:pt x="331" y="727"/>
                    </a:lnTo>
                    <a:lnTo>
                      <a:pt x="419" y="785"/>
                    </a:lnTo>
                    <a:lnTo>
                      <a:pt x="493" y="838"/>
                    </a:lnTo>
                    <a:lnTo>
                      <a:pt x="525" y="870"/>
                    </a:lnTo>
                    <a:lnTo>
                      <a:pt x="541" y="884"/>
                    </a:lnTo>
                    <a:lnTo>
                      <a:pt x="559" y="882"/>
                    </a:lnTo>
                    <a:lnTo>
                      <a:pt x="601" y="856"/>
                    </a:lnTo>
                    <a:lnTo>
                      <a:pt x="667" y="821"/>
                    </a:lnTo>
                    <a:lnTo>
                      <a:pt x="710" y="795"/>
                    </a:lnTo>
                    <a:lnTo>
                      <a:pt x="748" y="783"/>
                    </a:lnTo>
                    <a:lnTo>
                      <a:pt x="802" y="773"/>
                    </a:lnTo>
                    <a:lnTo>
                      <a:pt x="832" y="763"/>
                    </a:lnTo>
                    <a:lnTo>
                      <a:pt x="878" y="747"/>
                    </a:lnTo>
                    <a:lnTo>
                      <a:pt x="902" y="733"/>
                    </a:lnTo>
                    <a:lnTo>
                      <a:pt x="910" y="685"/>
                    </a:lnTo>
                    <a:lnTo>
                      <a:pt x="906" y="639"/>
                    </a:lnTo>
                    <a:lnTo>
                      <a:pt x="900" y="569"/>
                    </a:lnTo>
                    <a:lnTo>
                      <a:pt x="900" y="501"/>
                    </a:lnTo>
                    <a:lnTo>
                      <a:pt x="902" y="443"/>
                    </a:lnTo>
                    <a:lnTo>
                      <a:pt x="902" y="391"/>
                    </a:lnTo>
                    <a:lnTo>
                      <a:pt x="914" y="356"/>
                    </a:lnTo>
                    <a:lnTo>
                      <a:pt x="914" y="334"/>
                    </a:lnTo>
                    <a:lnTo>
                      <a:pt x="902" y="320"/>
                    </a:lnTo>
                    <a:lnTo>
                      <a:pt x="687" y="226"/>
                    </a:lnTo>
                    <a:lnTo>
                      <a:pt x="611" y="186"/>
                    </a:lnTo>
                    <a:lnTo>
                      <a:pt x="513" y="124"/>
                    </a:lnTo>
                    <a:lnTo>
                      <a:pt x="431" y="70"/>
                    </a:lnTo>
                    <a:lnTo>
                      <a:pt x="367" y="28"/>
                    </a:lnTo>
                    <a:lnTo>
                      <a:pt x="355" y="24"/>
                    </a:lnTo>
                    <a:lnTo>
                      <a:pt x="333" y="32"/>
                    </a:lnTo>
                    <a:lnTo>
                      <a:pt x="287" y="50"/>
                    </a:lnTo>
                    <a:lnTo>
                      <a:pt x="239" y="68"/>
                    </a:lnTo>
                    <a:lnTo>
                      <a:pt x="194" y="80"/>
                    </a:lnTo>
                    <a:lnTo>
                      <a:pt x="146" y="106"/>
                    </a:lnTo>
                    <a:lnTo>
                      <a:pt x="138" y="98"/>
                    </a:lnTo>
                    <a:lnTo>
                      <a:pt x="140" y="86"/>
                    </a:lnTo>
                    <a:lnTo>
                      <a:pt x="198" y="64"/>
                    </a:lnTo>
                    <a:lnTo>
                      <a:pt x="257" y="46"/>
                    </a:lnTo>
                    <a:lnTo>
                      <a:pt x="305" y="26"/>
                    </a:lnTo>
                    <a:lnTo>
                      <a:pt x="351" y="0"/>
                    </a:lnTo>
                    <a:lnTo>
                      <a:pt x="367" y="2"/>
                    </a:lnTo>
                    <a:lnTo>
                      <a:pt x="395" y="20"/>
                    </a:lnTo>
                    <a:lnTo>
                      <a:pt x="461" y="72"/>
                    </a:lnTo>
                    <a:lnTo>
                      <a:pt x="535" y="118"/>
                    </a:lnTo>
                    <a:lnTo>
                      <a:pt x="621" y="176"/>
                    </a:lnTo>
                    <a:lnTo>
                      <a:pt x="695" y="212"/>
                    </a:lnTo>
                    <a:lnTo>
                      <a:pt x="774" y="244"/>
                    </a:lnTo>
                    <a:lnTo>
                      <a:pt x="866" y="286"/>
                    </a:lnTo>
                    <a:lnTo>
                      <a:pt x="940" y="322"/>
                    </a:lnTo>
                    <a:lnTo>
                      <a:pt x="946" y="334"/>
                    </a:lnTo>
                    <a:lnTo>
                      <a:pt x="944" y="340"/>
                    </a:lnTo>
                    <a:lnTo>
                      <a:pt x="926" y="383"/>
                    </a:lnTo>
                    <a:lnTo>
                      <a:pt x="918" y="457"/>
                    </a:lnTo>
                    <a:lnTo>
                      <a:pt x="914" y="557"/>
                    </a:lnTo>
                    <a:lnTo>
                      <a:pt x="926" y="653"/>
                    </a:lnTo>
                    <a:lnTo>
                      <a:pt x="924" y="721"/>
                    </a:lnTo>
                    <a:lnTo>
                      <a:pt x="920" y="749"/>
                    </a:lnTo>
                    <a:lnTo>
                      <a:pt x="912" y="755"/>
                    </a:lnTo>
                    <a:lnTo>
                      <a:pt x="858" y="775"/>
                    </a:lnTo>
                    <a:lnTo>
                      <a:pt x="790" y="795"/>
                    </a:lnTo>
                    <a:lnTo>
                      <a:pt x="722" y="809"/>
                    </a:lnTo>
                    <a:lnTo>
                      <a:pt x="675" y="829"/>
                    </a:lnTo>
                    <a:lnTo>
                      <a:pt x="603" y="876"/>
                    </a:lnTo>
                    <a:lnTo>
                      <a:pt x="553" y="906"/>
                    </a:lnTo>
                    <a:lnTo>
                      <a:pt x="535" y="912"/>
                    </a:lnTo>
                    <a:lnTo>
                      <a:pt x="517" y="896"/>
                    </a:lnTo>
                    <a:lnTo>
                      <a:pt x="483" y="856"/>
                    </a:lnTo>
                    <a:lnTo>
                      <a:pt x="433" y="813"/>
                    </a:lnTo>
                    <a:lnTo>
                      <a:pt x="371" y="771"/>
                    </a:lnTo>
                    <a:lnTo>
                      <a:pt x="315" y="737"/>
                    </a:lnTo>
                    <a:lnTo>
                      <a:pt x="261" y="695"/>
                    </a:lnTo>
                    <a:lnTo>
                      <a:pt x="208" y="657"/>
                    </a:lnTo>
                    <a:lnTo>
                      <a:pt x="166" y="621"/>
                    </a:lnTo>
                    <a:lnTo>
                      <a:pt x="120" y="593"/>
                    </a:lnTo>
                    <a:lnTo>
                      <a:pt x="56" y="551"/>
                    </a:lnTo>
                    <a:lnTo>
                      <a:pt x="12" y="515"/>
                    </a:lnTo>
                    <a:lnTo>
                      <a:pt x="0" y="501"/>
                    </a:lnTo>
                    <a:lnTo>
                      <a:pt x="6" y="463"/>
                    </a:lnTo>
                    <a:lnTo>
                      <a:pt x="10" y="348"/>
                    </a:lnTo>
                    <a:lnTo>
                      <a:pt x="8" y="260"/>
                    </a:lnTo>
                    <a:lnTo>
                      <a:pt x="20" y="196"/>
                    </a:lnTo>
                    <a:close/>
                  </a:path>
                </a:pathLst>
              </a:custGeom>
              <a:solidFill>
                <a:srgbClr val="000000"/>
              </a:solidFill>
              <a:ln w="9525">
                <a:noFill/>
                <a:round/>
                <a:headEnd/>
                <a:tailEnd/>
              </a:ln>
            </p:spPr>
            <p:txBody>
              <a:bodyPr/>
              <a:lstStyle/>
              <a:p>
                <a:endParaRPr lang="en-US" dirty="0">
                  <a:latin typeface="+mj-lt"/>
                </a:endParaRPr>
              </a:p>
            </p:txBody>
          </p:sp>
          <p:sp>
            <p:nvSpPr>
              <p:cNvPr id="1070" name="Freeform 58"/>
              <p:cNvSpPr>
                <a:spLocks/>
              </p:cNvSpPr>
              <p:nvPr/>
            </p:nvSpPr>
            <p:spPr bwMode="auto">
              <a:xfrm>
                <a:off x="2641" y="1019"/>
                <a:ext cx="390" cy="399"/>
              </a:xfrm>
              <a:custGeom>
                <a:avLst/>
                <a:gdLst>
                  <a:gd name="T0" fmla="*/ 355 w 390"/>
                  <a:gd name="T1" fmla="*/ 0 h 399"/>
                  <a:gd name="T2" fmla="*/ 314 w 390"/>
                  <a:gd name="T3" fmla="*/ 13 h 399"/>
                  <a:gd name="T4" fmla="*/ 293 w 390"/>
                  <a:gd name="T5" fmla="*/ 22 h 399"/>
                  <a:gd name="T6" fmla="*/ 278 w 390"/>
                  <a:gd name="T7" fmla="*/ 28 h 399"/>
                  <a:gd name="T8" fmla="*/ 233 w 390"/>
                  <a:gd name="T9" fmla="*/ 52 h 399"/>
                  <a:gd name="T10" fmla="*/ 188 w 390"/>
                  <a:gd name="T11" fmla="*/ 79 h 399"/>
                  <a:gd name="T12" fmla="*/ 155 w 390"/>
                  <a:gd name="T13" fmla="*/ 88 h 399"/>
                  <a:gd name="T14" fmla="*/ 116 w 390"/>
                  <a:gd name="T15" fmla="*/ 106 h 399"/>
                  <a:gd name="T16" fmla="*/ 85 w 390"/>
                  <a:gd name="T17" fmla="*/ 115 h 399"/>
                  <a:gd name="T18" fmla="*/ 62 w 390"/>
                  <a:gd name="T19" fmla="*/ 121 h 399"/>
                  <a:gd name="T20" fmla="*/ 35 w 390"/>
                  <a:gd name="T21" fmla="*/ 130 h 399"/>
                  <a:gd name="T22" fmla="*/ 19 w 390"/>
                  <a:gd name="T23" fmla="*/ 136 h 399"/>
                  <a:gd name="T24" fmla="*/ 8 w 390"/>
                  <a:gd name="T25" fmla="*/ 172 h 399"/>
                  <a:gd name="T26" fmla="*/ 4 w 390"/>
                  <a:gd name="T27" fmla="*/ 246 h 399"/>
                  <a:gd name="T28" fmla="*/ 10 w 390"/>
                  <a:gd name="T29" fmla="*/ 343 h 399"/>
                  <a:gd name="T30" fmla="*/ 43 w 390"/>
                  <a:gd name="T31" fmla="*/ 391 h 399"/>
                  <a:gd name="T32" fmla="*/ 49 w 390"/>
                  <a:gd name="T33" fmla="*/ 327 h 399"/>
                  <a:gd name="T34" fmla="*/ 55 w 390"/>
                  <a:gd name="T35" fmla="*/ 246 h 399"/>
                  <a:gd name="T36" fmla="*/ 61 w 390"/>
                  <a:gd name="T37" fmla="*/ 171 h 399"/>
                  <a:gd name="T38" fmla="*/ 79 w 390"/>
                  <a:gd name="T39" fmla="*/ 168 h 399"/>
                  <a:gd name="T40" fmla="*/ 157 w 390"/>
                  <a:gd name="T41" fmla="*/ 129 h 399"/>
                  <a:gd name="T42" fmla="*/ 196 w 390"/>
                  <a:gd name="T43" fmla="*/ 111 h 399"/>
                  <a:gd name="T44" fmla="*/ 223 w 390"/>
                  <a:gd name="T45" fmla="*/ 102 h 399"/>
                  <a:gd name="T46" fmla="*/ 254 w 390"/>
                  <a:gd name="T47" fmla="*/ 93 h 399"/>
                  <a:gd name="T48" fmla="*/ 305 w 390"/>
                  <a:gd name="T49" fmla="*/ 78 h 399"/>
                  <a:gd name="T50" fmla="*/ 331 w 390"/>
                  <a:gd name="T51" fmla="*/ 69 h 399"/>
                  <a:gd name="T52" fmla="*/ 361 w 390"/>
                  <a:gd name="T53" fmla="*/ 54 h 399"/>
                  <a:gd name="T54" fmla="*/ 385 w 390"/>
                  <a:gd name="T55" fmla="*/ 40 h 399"/>
                  <a:gd name="T56" fmla="*/ 379 w 390"/>
                  <a:gd name="T57" fmla="*/ 25 h 399"/>
                  <a:gd name="T58" fmla="*/ 370 w 390"/>
                  <a:gd name="T59" fmla="*/ 18 h 399"/>
                  <a:gd name="T60" fmla="*/ 355 w 390"/>
                  <a:gd name="T61" fmla="*/ 0 h 39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90"/>
                  <a:gd name="T94" fmla="*/ 0 h 399"/>
                  <a:gd name="T95" fmla="*/ 390 w 390"/>
                  <a:gd name="T96" fmla="*/ 399 h 39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90" h="399">
                    <a:moveTo>
                      <a:pt x="355" y="0"/>
                    </a:moveTo>
                    <a:cubicBezTo>
                      <a:pt x="342" y="5"/>
                      <a:pt x="328" y="11"/>
                      <a:pt x="314" y="13"/>
                    </a:cubicBezTo>
                    <a:cubicBezTo>
                      <a:pt x="307" y="17"/>
                      <a:pt x="301" y="20"/>
                      <a:pt x="293" y="22"/>
                    </a:cubicBezTo>
                    <a:cubicBezTo>
                      <a:pt x="281" y="28"/>
                      <a:pt x="287" y="26"/>
                      <a:pt x="278" y="28"/>
                    </a:cubicBezTo>
                    <a:cubicBezTo>
                      <a:pt x="264" y="35"/>
                      <a:pt x="248" y="49"/>
                      <a:pt x="233" y="52"/>
                    </a:cubicBezTo>
                    <a:cubicBezTo>
                      <a:pt x="227" y="56"/>
                      <a:pt x="192" y="78"/>
                      <a:pt x="188" y="79"/>
                    </a:cubicBezTo>
                    <a:cubicBezTo>
                      <a:pt x="179" y="84"/>
                      <a:pt x="166" y="87"/>
                      <a:pt x="155" y="88"/>
                    </a:cubicBezTo>
                    <a:cubicBezTo>
                      <a:pt x="142" y="93"/>
                      <a:pt x="129" y="103"/>
                      <a:pt x="116" y="106"/>
                    </a:cubicBezTo>
                    <a:cubicBezTo>
                      <a:pt x="106" y="111"/>
                      <a:pt x="96" y="113"/>
                      <a:pt x="85" y="115"/>
                    </a:cubicBezTo>
                    <a:cubicBezTo>
                      <a:pt x="78" y="118"/>
                      <a:pt x="70" y="120"/>
                      <a:pt x="62" y="121"/>
                    </a:cubicBezTo>
                    <a:cubicBezTo>
                      <a:pt x="53" y="125"/>
                      <a:pt x="45" y="128"/>
                      <a:pt x="35" y="130"/>
                    </a:cubicBezTo>
                    <a:cubicBezTo>
                      <a:pt x="30" y="134"/>
                      <a:pt x="26" y="135"/>
                      <a:pt x="19" y="136"/>
                    </a:cubicBezTo>
                    <a:cubicBezTo>
                      <a:pt x="6" y="144"/>
                      <a:pt x="11" y="159"/>
                      <a:pt x="8" y="172"/>
                    </a:cubicBezTo>
                    <a:cubicBezTo>
                      <a:pt x="6" y="198"/>
                      <a:pt x="5" y="216"/>
                      <a:pt x="4" y="246"/>
                    </a:cubicBezTo>
                    <a:cubicBezTo>
                      <a:pt x="5" y="280"/>
                      <a:pt x="4" y="311"/>
                      <a:pt x="10" y="343"/>
                    </a:cubicBezTo>
                    <a:cubicBezTo>
                      <a:pt x="11" y="399"/>
                      <a:pt x="0" y="399"/>
                      <a:pt x="43" y="391"/>
                    </a:cubicBezTo>
                    <a:cubicBezTo>
                      <a:pt x="53" y="372"/>
                      <a:pt x="46" y="348"/>
                      <a:pt x="49" y="327"/>
                    </a:cubicBezTo>
                    <a:cubicBezTo>
                      <a:pt x="51" y="300"/>
                      <a:pt x="50" y="273"/>
                      <a:pt x="55" y="246"/>
                    </a:cubicBezTo>
                    <a:cubicBezTo>
                      <a:pt x="56" y="231"/>
                      <a:pt x="57" y="177"/>
                      <a:pt x="61" y="171"/>
                    </a:cubicBezTo>
                    <a:cubicBezTo>
                      <a:pt x="64" y="166"/>
                      <a:pt x="79" y="168"/>
                      <a:pt x="79" y="168"/>
                    </a:cubicBezTo>
                    <a:cubicBezTo>
                      <a:pt x="103" y="156"/>
                      <a:pt x="130" y="134"/>
                      <a:pt x="157" y="129"/>
                    </a:cubicBezTo>
                    <a:cubicBezTo>
                      <a:pt x="167" y="121"/>
                      <a:pt x="183" y="113"/>
                      <a:pt x="196" y="111"/>
                    </a:cubicBezTo>
                    <a:cubicBezTo>
                      <a:pt x="203" y="105"/>
                      <a:pt x="214" y="104"/>
                      <a:pt x="223" y="102"/>
                    </a:cubicBezTo>
                    <a:cubicBezTo>
                      <a:pt x="232" y="97"/>
                      <a:pt x="244" y="94"/>
                      <a:pt x="254" y="93"/>
                    </a:cubicBezTo>
                    <a:cubicBezTo>
                      <a:pt x="268" y="86"/>
                      <a:pt x="290" y="81"/>
                      <a:pt x="305" y="78"/>
                    </a:cubicBezTo>
                    <a:cubicBezTo>
                      <a:pt x="313" y="75"/>
                      <a:pt x="323" y="70"/>
                      <a:pt x="331" y="69"/>
                    </a:cubicBezTo>
                    <a:cubicBezTo>
                      <a:pt x="340" y="63"/>
                      <a:pt x="350" y="56"/>
                      <a:pt x="361" y="54"/>
                    </a:cubicBezTo>
                    <a:cubicBezTo>
                      <a:pt x="368" y="49"/>
                      <a:pt x="377" y="44"/>
                      <a:pt x="385" y="40"/>
                    </a:cubicBezTo>
                    <a:cubicBezTo>
                      <a:pt x="390" y="33"/>
                      <a:pt x="385" y="29"/>
                      <a:pt x="379" y="25"/>
                    </a:cubicBezTo>
                    <a:cubicBezTo>
                      <a:pt x="376" y="23"/>
                      <a:pt x="370" y="18"/>
                      <a:pt x="370" y="18"/>
                    </a:cubicBezTo>
                    <a:cubicBezTo>
                      <a:pt x="367" y="10"/>
                      <a:pt x="363" y="3"/>
                      <a:pt x="355" y="0"/>
                    </a:cubicBezTo>
                    <a:close/>
                  </a:path>
                </a:pathLst>
              </a:custGeom>
              <a:solidFill>
                <a:schemeClr val="tx1"/>
              </a:solidFill>
              <a:ln w="38100" cap="flat" cmpd="sng">
                <a:noFill/>
                <a:prstDash val="solid"/>
                <a:round/>
                <a:headEnd type="none" w="med" len="med"/>
                <a:tailEnd type="none" w="med" len="med"/>
              </a:ln>
            </p:spPr>
            <p:txBody>
              <a:bodyPr wrap="none" anchor="ctr"/>
              <a:lstStyle/>
              <a:p>
                <a:endParaRPr lang="en-US" dirty="0">
                  <a:latin typeface="+mj-lt"/>
                </a:endParaRPr>
              </a:p>
            </p:txBody>
          </p:sp>
        </p:grpSp>
        <p:sp>
          <p:nvSpPr>
            <p:cNvPr id="1065" name="Freeform 59"/>
            <p:cNvSpPr>
              <a:spLocks/>
            </p:cNvSpPr>
            <p:nvPr/>
          </p:nvSpPr>
          <p:spPr bwMode="auto">
            <a:xfrm>
              <a:off x="3534" y="2472"/>
              <a:ext cx="145" cy="46"/>
            </a:xfrm>
            <a:custGeom>
              <a:avLst/>
              <a:gdLst>
                <a:gd name="T0" fmla="*/ 70 w 229"/>
                <a:gd name="T1" fmla="*/ 73 h 73"/>
                <a:gd name="T2" fmla="*/ 0 w 229"/>
                <a:gd name="T3" fmla="*/ 21 h 73"/>
                <a:gd name="T4" fmla="*/ 108 w 229"/>
                <a:gd name="T5" fmla="*/ 0 h 73"/>
                <a:gd name="T6" fmla="*/ 229 w 229"/>
                <a:gd name="T7" fmla="*/ 45 h 73"/>
                <a:gd name="T8" fmla="*/ 0 60000 65536"/>
                <a:gd name="T9" fmla="*/ 0 60000 65536"/>
                <a:gd name="T10" fmla="*/ 0 60000 65536"/>
                <a:gd name="T11" fmla="*/ 0 60000 65536"/>
                <a:gd name="T12" fmla="*/ 0 w 229"/>
                <a:gd name="T13" fmla="*/ 0 h 73"/>
                <a:gd name="T14" fmla="*/ 229 w 229"/>
                <a:gd name="T15" fmla="*/ 73 h 73"/>
              </a:gdLst>
              <a:ahLst/>
              <a:cxnLst>
                <a:cxn ang="T8">
                  <a:pos x="T0" y="T1"/>
                </a:cxn>
                <a:cxn ang="T9">
                  <a:pos x="T2" y="T3"/>
                </a:cxn>
                <a:cxn ang="T10">
                  <a:pos x="T4" y="T5"/>
                </a:cxn>
                <a:cxn ang="T11">
                  <a:pos x="T6" y="T7"/>
                </a:cxn>
              </a:cxnLst>
              <a:rect l="T12" t="T13" r="T14" b="T15"/>
              <a:pathLst>
                <a:path w="229" h="73">
                  <a:moveTo>
                    <a:pt x="70" y="73"/>
                  </a:moveTo>
                  <a:lnTo>
                    <a:pt x="0" y="21"/>
                  </a:lnTo>
                  <a:lnTo>
                    <a:pt x="108" y="0"/>
                  </a:lnTo>
                  <a:lnTo>
                    <a:pt x="229" y="45"/>
                  </a:lnTo>
                </a:path>
              </a:pathLst>
            </a:custGeom>
            <a:noFill/>
            <a:ln w="9525">
              <a:noFill/>
              <a:round/>
              <a:headEnd/>
              <a:tailEnd/>
            </a:ln>
          </p:spPr>
          <p:txBody>
            <a:bodyPr/>
            <a:lstStyle/>
            <a:p>
              <a:endParaRPr lang="en-US" dirty="0">
                <a:latin typeface="+mj-lt"/>
              </a:endParaRPr>
            </a:p>
          </p:txBody>
        </p:sp>
        <p:grpSp>
          <p:nvGrpSpPr>
            <p:cNvPr id="7" name="Group 60"/>
            <p:cNvGrpSpPr>
              <a:grpSpLocks/>
            </p:cNvGrpSpPr>
            <p:nvPr/>
          </p:nvGrpSpPr>
          <p:grpSpPr bwMode="auto">
            <a:xfrm>
              <a:off x="3525" y="2468"/>
              <a:ext cx="163" cy="57"/>
              <a:chOff x="4532" y="1560"/>
              <a:chExt cx="375" cy="206"/>
            </a:xfrm>
          </p:grpSpPr>
          <p:sp>
            <p:nvSpPr>
              <p:cNvPr id="1067" name="Freeform 61"/>
              <p:cNvSpPr>
                <a:spLocks/>
              </p:cNvSpPr>
              <p:nvPr/>
            </p:nvSpPr>
            <p:spPr bwMode="auto">
              <a:xfrm>
                <a:off x="4630" y="1560"/>
                <a:ext cx="277" cy="206"/>
              </a:xfrm>
              <a:custGeom>
                <a:avLst/>
                <a:gdLst>
                  <a:gd name="T0" fmla="*/ 28 w 102"/>
                  <a:gd name="T1" fmla="*/ 0 h 76"/>
                  <a:gd name="T2" fmla="*/ 102 w 102"/>
                  <a:gd name="T3" fmla="*/ 40 h 76"/>
                  <a:gd name="T4" fmla="*/ 98 w 102"/>
                  <a:gd name="T5" fmla="*/ 48 h 76"/>
                  <a:gd name="T6" fmla="*/ 88 w 102"/>
                  <a:gd name="T7" fmla="*/ 60 h 76"/>
                  <a:gd name="T8" fmla="*/ 6 w 102"/>
                  <a:gd name="T9" fmla="*/ 76 h 76"/>
                  <a:gd name="T10" fmla="*/ 0 w 102"/>
                  <a:gd name="T11" fmla="*/ 64 h 76"/>
                  <a:gd name="T12" fmla="*/ 72 w 102"/>
                  <a:gd name="T13" fmla="*/ 42 h 76"/>
                  <a:gd name="T14" fmla="*/ 10 w 102"/>
                  <a:gd name="T15" fmla="*/ 12 h 76"/>
                  <a:gd name="T16" fmla="*/ 14 w 102"/>
                  <a:gd name="T17" fmla="*/ 4 h 76"/>
                  <a:gd name="T18" fmla="*/ 28 w 102"/>
                  <a:gd name="T19" fmla="*/ 0 h 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2"/>
                  <a:gd name="T31" fmla="*/ 0 h 76"/>
                  <a:gd name="T32" fmla="*/ 102 w 102"/>
                  <a:gd name="T33" fmla="*/ 76 h 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2" h="76">
                    <a:moveTo>
                      <a:pt x="28" y="0"/>
                    </a:moveTo>
                    <a:lnTo>
                      <a:pt x="102" y="40"/>
                    </a:lnTo>
                    <a:lnTo>
                      <a:pt x="98" y="48"/>
                    </a:lnTo>
                    <a:lnTo>
                      <a:pt x="88" y="60"/>
                    </a:lnTo>
                    <a:lnTo>
                      <a:pt x="6" y="76"/>
                    </a:lnTo>
                    <a:lnTo>
                      <a:pt x="0" y="64"/>
                    </a:lnTo>
                    <a:lnTo>
                      <a:pt x="72" y="42"/>
                    </a:lnTo>
                    <a:lnTo>
                      <a:pt x="10" y="12"/>
                    </a:lnTo>
                    <a:lnTo>
                      <a:pt x="14" y="4"/>
                    </a:lnTo>
                    <a:lnTo>
                      <a:pt x="28" y="0"/>
                    </a:lnTo>
                    <a:close/>
                  </a:path>
                </a:pathLst>
              </a:custGeom>
              <a:noFill/>
              <a:ln w="9525">
                <a:noFill/>
                <a:round/>
                <a:headEnd/>
                <a:tailEnd/>
              </a:ln>
            </p:spPr>
            <p:txBody>
              <a:bodyPr/>
              <a:lstStyle/>
              <a:p>
                <a:endParaRPr lang="en-US" dirty="0">
                  <a:latin typeface="+mj-lt"/>
                </a:endParaRPr>
              </a:p>
            </p:txBody>
          </p:sp>
          <p:sp>
            <p:nvSpPr>
              <p:cNvPr id="1068" name="Freeform 62"/>
              <p:cNvSpPr>
                <a:spLocks/>
              </p:cNvSpPr>
              <p:nvPr/>
            </p:nvSpPr>
            <p:spPr bwMode="auto">
              <a:xfrm>
                <a:off x="4532" y="1573"/>
                <a:ext cx="212" cy="182"/>
              </a:xfrm>
              <a:custGeom>
                <a:avLst/>
                <a:gdLst>
                  <a:gd name="T0" fmla="*/ 64 w 78"/>
                  <a:gd name="T1" fmla="*/ 0 h 67"/>
                  <a:gd name="T2" fmla="*/ 20 w 78"/>
                  <a:gd name="T3" fmla="*/ 9 h 67"/>
                  <a:gd name="T4" fmla="*/ 0 w 78"/>
                  <a:gd name="T5" fmla="*/ 15 h 67"/>
                  <a:gd name="T6" fmla="*/ 4 w 78"/>
                  <a:gd name="T7" fmla="*/ 25 h 67"/>
                  <a:gd name="T8" fmla="*/ 38 w 78"/>
                  <a:gd name="T9" fmla="*/ 67 h 67"/>
                  <a:gd name="T10" fmla="*/ 56 w 78"/>
                  <a:gd name="T11" fmla="*/ 61 h 67"/>
                  <a:gd name="T12" fmla="*/ 28 w 78"/>
                  <a:gd name="T13" fmla="*/ 21 h 67"/>
                  <a:gd name="T14" fmla="*/ 78 w 78"/>
                  <a:gd name="T15" fmla="*/ 11 h 67"/>
                  <a:gd name="T16" fmla="*/ 64 w 78"/>
                  <a:gd name="T17" fmla="*/ 0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8"/>
                  <a:gd name="T28" fmla="*/ 0 h 67"/>
                  <a:gd name="T29" fmla="*/ 78 w 78"/>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8" h="67">
                    <a:moveTo>
                      <a:pt x="64" y="0"/>
                    </a:moveTo>
                    <a:lnTo>
                      <a:pt x="20" y="9"/>
                    </a:lnTo>
                    <a:lnTo>
                      <a:pt x="0" y="15"/>
                    </a:lnTo>
                    <a:lnTo>
                      <a:pt x="4" y="25"/>
                    </a:lnTo>
                    <a:lnTo>
                      <a:pt x="38" y="67"/>
                    </a:lnTo>
                    <a:lnTo>
                      <a:pt x="56" y="61"/>
                    </a:lnTo>
                    <a:lnTo>
                      <a:pt x="28" y="21"/>
                    </a:lnTo>
                    <a:lnTo>
                      <a:pt x="78" y="11"/>
                    </a:lnTo>
                    <a:lnTo>
                      <a:pt x="64" y="0"/>
                    </a:lnTo>
                    <a:close/>
                  </a:path>
                </a:pathLst>
              </a:custGeom>
              <a:noFill/>
              <a:ln w="9525">
                <a:noFill/>
                <a:round/>
                <a:headEnd/>
                <a:tailEnd/>
              </a:ln>
            </p:spPr>
            <p:txBody>
              <a:bodyPr/>
              <a:lstStyle/>
              <a:p>
                <a:endParaRPr lang="en-US" dirty="0">
                  <a:latin typeface="+mj-lt"/>
                </a:endParaRPr>
              </a:p>
            </p:txBody>
          </p:sp>
        </p:grpSp>
      </p:grpSp>
      <p:grpSp>
        <p:nvGrpSpPr>
          <p:cNvPr id="8" name="Group 63"/>
          <p:cNvGrpSpPr>
            <a:grpSpLocks/>
          </p:cNvGrpSpPr>
          <p:nvPr/>
        </p:nvGrpSpPr>
        <p:grpSpPr bwMode="auto">
          <a:xfrm>
            <a:off x="1154113" y="4303713"/>
            <a:ext cx="655637" cy="358775"/>
            <a:chOff x="2200" y="1365"/>
            <a:chExt cx="2384" cy="1305"/>
          </a:xfrm>
        </p:grpSpPr>
        <p:sp>
          <p:nvSpPr>
            <p:cNvPr id="1039" name="AutoShape 64"/>
            <p:cNvSpPr>
              <a:spLocks noChangeArrowheads="1"/>
            </p:cNvSpPr>
            <p:nvPr/>
          </p:nvSpPr>
          <p:spPr bwMode="auto">
            <a:xfrm rot="-5400000">
              <a:off x="4235" y="1903"/>
              <a:ext cx="467" cy="231"/>
            </a:xfrm>
            <a:prstGeom prst="can">
              <a:avLst>
                <a:gd name="adj" fmla="val 29380"/>
              </a:avLst>
            </a:prstGeom>
            <a:pattFill prst="wdDnDiag">
              <a:fgClr>
                <a:srgbClr val="C0C0C0"/>
              </a:fgClr>
              <a:bgClr>
                <a:schemeClr val="bg2"/>
              </a:bgClr>
            </a:pattFill>
            <a:ln w="1270">
              <a:solidFill>
                <a:srgbClr val="333333"/>
              </a:solidFill>
              <a:round/>
              <a:headEnd/>
              <a:tailEnd/>
            </a:ln>
          </p:spPr>
          <p:txBody>
            <a:bodyPr wrap="none" tIns="91440" bIns="91440" anchor="ctr"/>
            <a:lstStyle/>
            <a:p>
              <a:endParaRPr lang="en-US" dirty="0">
                <a:latin typeface="+mj-lt"/>
              </a:endParaRPr>
            </a:p>
          </p:txBody>
        </p:sp>
        <p:sp>
          <p:nvSpPr>
            <p:cNvPr id="1040" name="AutoShape 65"/>
            <p:cNvSpPr>
              <a:spLocks noChangeArrowheads="1"/>
            </p:cNvSpPr>
            <p:nvPr/>
          </p:nvSpPr>
          <p:spPr bwMode="auto">
            <a:xfrm rot="-5400000">
              <a:off x="3904" y="1852"/>
              <a:ext cx="806" cy="330"/>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41" name="AutoShape 66"/>
            <p:cNvSpPr>
              <a:spLocks noChangeArrowheads="1"/>
            </p:cNvSpPr>
            <p:nvPr/>
          </p:nvSpPr>
          <p:spPr bwMode="auto">
            <a:xfrm rot="-5400000">
              <a:off x="3574" y="1882"/>
              <a:ext cx="1304" cy="271"/>
            </a:xfrm>
            <a:prstGeom prst="can">
              <a:avLst>
                <a:gd name="adj" fmla="val 50000"/>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42" name="AutoShape 67"/>
            <p:cNvSpPr>
              <a:spLocks noChangeArrowheads="1"/>
            </p:cNvSpPr>
            <p:nvPr/>
          </p:nvSpPr>
          <p:spPr bwMode="auto">
            <a:xfrm rot="-5400000">
              <a:off x="3104" y="1390"/>
              <a:ext cx="924" cy="1255"/>
            </a:xfrm>
            <a:prstGeom prst="can">
              <a:avLst>
                <a:gd name="adj" fmla="val 14613"/>
              </a:avLst>
            </a:prstGeom>
            <a:solidFill>
              <a:srgbClr val="333333"/>
            </a:solidFill>
            <a:ln w="1270">
              <a:solidFill>
                <a:schemeClr val="tx1"/>
              </a:solidFill>
              <a:round/>
              <a:headEnd/>
              <a:tailEnd/>
            </a:ln>
          </p:spPr>
          <p:txBody>
            <a:bodyPr vert="eaVert" wrap="none" tIns="91440" bIns="91440" anchor="ctr"/>
            <a:lstStyle/>
            <a:p>
              <a:endParaRPr lang="en-US" sz="3200" dirty="0">
                <a:latin typeface="+mj-lt"/>
              </a:endParaRPr>
            </a:p>
          </p:txBody>
        </p:sp>
        <p:sp>
          <p:nvSpPr>
            <p:cNvPr id="1043" name="Oval 68"/>
            <p:cNvSpPr>
              <a:spLocks noChangeArrowheads="1"/>
            </p:cNvSpPr>
            <p:nvPr/>
          </p:nvSpPr>
          <p:spPr bwMode="auto">
            <a:xfrm rot="-5400000">
              <a:off x="4192" y="2021"/>
              <a:ext cx="29" cy="1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4" name="Oval 69"/>
            <p:cNvSpPr>
              <a:spLocks noChangeArrowheads="1"/>
            </p:cNvSpPr>
            <p:nvPr/>
          </p:nvSpPr>
          <p:spPr bwMode="auto">
            <a:xfrm rot="-5400000">
              <a:off x="4133" y="2519"/>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5" name="Oval 70"/>
            <p:cNvSpPr>
              <a:spLocks noChangeArrowheads="1"/>
            </p:cNvSpPr>
            <p:nvPr/>
          </p:nvSpPr>
          <p:spPr bwMode="auto">
            <a:xfrm rot="-5400000">
              <a:off x="4134" y="1484"/>
              <a:ext cx="41"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6" name="Oval 71"/>
            <p:cNvSpPr>
              <a:spLocks noChangeArrowheads="1"/>
            </p:cNvSpPr>
            <p:nvPr/>
          </p:nvSpPr>
          <p:spPr bwMode="auto">
            <a:xfrm rot="-5400000">
              <a:off x="4179" y="1746"/>
              <a:ext cx="36" cy="20"/>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47" name="Oval 72"/>
            <p:cNvSpPr>
              <a:spLocks noChangeArrowheads="1"/>
            </p:cNvSpPr>
            <p:nvPr/>
          </p:nvSpPr>
          <p:spPr bwMode="auto">
            <a:xfrm rot="-5400000">
              <a:off x="4181" y="2284"/>
              <a:ext cx="33" cy="19"/>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1337" name="AutoShape 73"/>
            <p:cNvSpPr>
              <a:spLocks noChangeArrowheads="1"/>
            </p:cNvSpPr>
            <p:nvPr/>
          </p:nvSpPr>
          <p:spPr bwMode="auto">
            <a:xfrm rot="189000000">
              <a:off x="2307" y="1830"/>
              <a:ext cx="1305" cy="375"/>
            </a:xfrm>
            <a:prstGeom prst="can">
              <a:avLst>
                <a:gd name="adj" fmla="val 50000"/>
              </a:avLst>
            </a:prstGeom>
            <a:solidFill>
              <a:srgbClr val="333333"/>
            </a:solidFill>
            <a:ln w="1270">
              <a:solidFill>
                <a:schemeClr val="tx1"/>
              </a:solidFill>
              <a:round/>
              <a:headEnd/>
              <a:tailEnd/>
            </a:ln>
            <a:effectLst>
              <a:outerShdw dist="12700" dir="5400000" algn="ctr" rotWithShape="0">
                <a:srgbClr val="1C1C1C"/>
              </a:outerShdw>
            </a:effectLst>
          </p:spPr>
          <p:txBody>
            <a:bodyPr wrap="none" tIns="91440" bIns="91440" anchor="ctr"/>
            <a:lstStyle/>
            <a:p>
              <a:pPr>
                <a:defRPr/>
              </a:pPr>
              <a:endParaRPr lang="en-US" dirty="0">
                <a:latin typeface="+mj-lt"/>
              </a:endParaRPr>
            </a:p>
          </p:txBody>
        </p:sp>
        <p:sp>
          <p:nvSpPr>
            <p:cNvPr id="1049" name="AutoShape 74"/>
            <p:cNvSpPr>
              <a:spLocks noChangeArrowheads="1"/>
            </p:cNvSpPr>
            <p:nvPr/>
          </p:nvSpPr>
          <p:spPr bwMode="auto">
            <a:xfrm rot="-5400000">
              <a:off x="2328" y="1852"/>
              <a:ext cx="806" cy="330"/>
            </a:xfrm>
            <a:prstGeom prst="can">
              <a:avLst>
                <a:gd name="adj" fmla="val 44995"/>
              </a:avLst>
            </a:prstGeom>
            <a:pattFill prst="wdUpDiag">
              <a:fgClr>
                <a:srgbClr val="DDDDDD"/>
              </a:fgClr>
              <a:bgClr>
                <a:schemeClr val="bg2"/>
              </a:bgClr>
            </a:pattFill>
            <a:ln w="1270">
              <a:solidFill>
                <a:srgbClr val="969696"/>
              </a:solidFill>
              <a:round/>
              <a:headEnd/>
              <a:tailEnd/>
            </a:ln>
          </p:spPr>
          <p:txBody>
            <a:bodyPr wrap="none" tIns="91440" bIns="91440" anchor="ctr"/>
            <a:lstStyle/>
            <a:p>
              <a:endParaRPr lang="en-US" dirty="0">
                <a:latin typeface="+mj-lt"/>
              </a:endParaRPr>
            </a:p>
          </p:txBody>
        </p:sp>
        <p:sp>
          <p:nvSpPr>
            <p:cNvPr id="1050" name="AutoShape 75"/>
            <p:cNvSpPr>
              <a:spLocks noChangeArrowheads="1"/>
            </p:cNvSpPr>
            <p:nvPr/>
          </p:nvSpPr>
          <p:spPr bwMode="auto">
            <a:xfrm rot="-5400000">
              <a:off x="2133" y="1901"/>
              <a:ext cx="932" cy="231"/>
            </a:xfrm>
            <a:prstGeom prst="can">
              <a:avLst>
                <a:gd name="adj" fmla="val 44995"/>
              </a:avLst>
            </a:prstGeom>
            <a:solidFill>
              <a:srgbClr val="333333"/>
            </a:solidFill>
            <a:ln w="1270">
              <a:solidFill>
                <a:schemeClr val="tx1"/>
              </a:solidFill>
              <a:round/>
              <a:headEnd/>
              <a:tailEnd/>
            </a:ln>
          </p:spPr>
          <p:txBody>
            <a:bodyPr wrap="none" tIns="91440" bIns="91440" anchor="ctr"/>
            <a:lstStyle/>
            <a:p>
              <a:endParaRPr lang="en-US" dirty="0">
                <a:latin typeface="+mj-lt"/>
              </a:endParaRPr>
            </a:p>
          </p:txBody>
        </p:sp>
        <p:sp>
          <p:nvSpPr>
            <p:cNvPr id="1051" name="Oval 76"/>
            <p:cNvSpPr>
              <a:spLocks noChangeArrowheads="1"/>
            </p:cNvSpPr>
            <p:nvPr/>
          </p:nvSpPr>
          <p:spPr bwMode="auto">
            <a:xfrm rot="-5400000">
              <a:off x="2904" y="2008"/>
              <a:ext cx="29" cy="18"/>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2" name="Oval 77"/>
            <p:cNvSpPr>
              <a:spLocks noChangeArrowheads="1"/>
            </p:cNvSpPr>
            <p:nvPr/>
          </p:nvSpPr>
          <p:spPr bwMode="auto">
            <a:xfrm rot="-5400000">
              <a:off x="2840" y="2515"/>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3" name="Oval 78"/>
            <p:cNvSpPr>
              <a:spLocks noChangeArrowheads="1"/>
            </p:cNvSpPr>
            <p:nvPr/>
          </p:nvSpPr>
          <p:spPr bwMode="auto">
            <a:xfrm rot="-5400000">
              <a:off x="2840" y="1501"/>
              <a:ext cx="42" cy="26"/>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4" name="Oval 79"/>
            <p:cNvSpPr>
              <a:spLocks noChangeArrowheads="1"/>
            </p:cNvSpPr>
            <p:nvPr/>
          </p:nvSpPr>
          <p:spPr bwMode="auto">
            <a:xfrm rot="-5400000">
              <a:off x="2889" y="1728"/>
              <a:ext cx="37" cy="23"/>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5" name="Oval 80"/>
            <p:cNvSpPr>
              <a:spLocks noChangeArrowheads="1"/>
            </p:cNvSpPr>
            <p:nvPr/>
          </p:nvSpPr>
          <p:spPr bwMode="auto">
            <a:xfrm rot="-5400000">
              <a:off x="2891" y="2275"/>
              <a:ext cx="34" cy="2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sp>
          <p:nvSpPr>
            <p:cNvPr id="1056" name="Oval 81"/>
            <p:cNvSpPr>
              <a:spLocks noChangeArrowheads="1"/>
            </p:cNvSpPr>
            <p:nvPr/>
          </p:nvSpPr>
          <p:spPr bwMode="auto">
            <a:xfrm rot="-5400000">
              <a:off x="2125" y="1977"/>
              <a:ext cx="817" cy="77"/>
            </a:xfrm>
            <a:prstGeom prst="ellipse">
              <a:avLst/>
            </a:prstGeom>
            <a:solidFill>
              <a:srgbClr val="969696"/>
            </a:solidFill>
            <a:ln w="1270" algn="ctr">
              <a:solidFill>
                <a:srgbClr val="808080"/>
              </a:solidFill>
              <a:round/>
              <a:headEnd/>
              <a:tailEnd/>
            </a:ln>
          </p:spPr>
          <p:txBody>
            <a:bodyPr wrap="none" tIns="91440" bIns="91440" anchor="ctr"/>
            <a:lstStyle/>
            <a:p>
              <a:endParaRPr lang="en-US" dirty="0">
                <a:latin typeface="+mj-lt"/>
              </a:endParaRPr>
            </a:p>
          </p:txBody>
        </p:sp>
        <p:sp>
          <p:nvSpPr>
            <p:cNvPr id="1057" name="Oval 82"/>
            <p:cNvSpPr>
              <a:spLocks noChangeArrowheads="1"/>
            </p:cNvSpPr>
            <p:nvPr/>
          </p:nvSpPr>
          <p:spPr bwMode="auto">
            <a:xfrm rot="-5400000">
              <a:off x="2150" y="1976"/>
              <a:ext cx="766" cy="72"/>
            </a:xfrm>
            <a:prstGeom prst="ellipse">
              <a:avLst/>
            </a:prstGeom>
            <a:solidFill>
              <a:srgbClr val="C0C0C0"/>
            </a:solidFill>
            <a:ln w="1270" algn="ctr">
              <a:solidFill>
                <a:schemeClr val="bg1"/>
              </a:solidFill>
              <a:round/>
              <a:headEnd/>
              <a:tailEnd/>
            </a:ln>
          </p:spPr>
          <p:txBody>
            <a:bodyPr wrap="none" tIns="91440" bIns="91440" anchor="ctr"/>
            <a:lstStyle/>
            <a:p>
              <a:endParaRPr lang="en-US" dirty="0">
                <a:latin typeface="+mj-lt"/>
              </a:endParaRPr>
            </a:p>
          </p:txBody>
        </p:sp>
        <p:sp>
          <p:nvSpPr>
            <p:cNvPr id="1058" name="AutoShape 83"/>
            <p:cNvSpPr>
              <a:spLocks noChangeArrowheads="1"/>
            </p:cNvSpPr>
            <p:nvPr/>
          </p:nvSpPr>
          <p:spPr bwMode="auto">
            <a:xfrm rot="-5400000">
              <a:off x="2143" y="1841"/>
              <a:ext cx="467" cy="354"/>
            </a:xfrm>
            <a:prstGeom prst="can">
              <a:avLst>
                <a:gd name="adj" fmla="val 21468"/>
              </a:avLst>
            </a:prstGeom>
            <a:pattFill prst="dotDmnd">
              <a:fgClr>
                <a:srgbClr val="C0C0C0"/>
              </a:fgClr>
              <a:bgClr>
                <a:schemeClr val="bg1"/>
              </a:bgClr>
            </a:pattFill>
            <a:ln w="1270">
              <a:solidFill>
                <a:srgbClr val="969696"/>
              </a:solidFill>
              <a:round/>
              <a:headEnd/>
              <a:tailEnd/>
            </a:ln>
          </p:spPr>
          <p:txBody>
            <a:bodyPr wrap="none" tIns="91440" bIns="91440" anchor="ctr"/>
            <a:lstStyle/>
            <a:p>
              <a:endParaRPr lang="en-US" dirty="0">
                <a:latin typeface="+mj-lt"/>
              </a:endParaRPr>
            </a:p>
          </p:txBody>
        </p:sp>
        <p:sp>
          <p:nvSpPr>
            <p:cNvPr id="1059" name="Oval 84"/>
            <p:cNvSpPr>
              <a:spLocks noChangeArrowheads="1"/>
            </p:cNvSpPr>
            <p:nvPr/>
          </p:nvSpPr>
          <p:spPr bwMode="auto">
            <a:xfrm rot="-5400000">
              <a:off x="2048" y="1987"/>
              <a:ext cx="383" cy="62"/>
            </a:xfrm>
            <a:prstGeom prst="ellipse">
              <a:avLst/>
            </a:prstGeom>
            <a:solidFill>
              <a:schemeClr val="tx1"/>
            </a:solidFill>
            <a:ln w="9525" algn="ctr">
              <a:noFill/>
              <a:round/>
              <a:headEnd/>
              <a:tailEnd/>
            </a:ln>
          </p:spPr>
          <p:txBody>
            <a:bodyPr wrap="none" tIns="91440" bIns="91440" anchor="ctr"/>
            <a:lstStyle/>
            <a:p>
              <a:endParaRPr lang="en-US" dirty="0">
                <a:latin typeface="+mj-lt"/>
              </a:endParaRPr>
            </a:p>
          </p:txBody>
        </p:sp>
      </p:grpSp>
      <p:cxnSp>
        <p:nvCxnSpPr>
          <p:cNvPr id="101" name="AutoShape 35"/>
          <p:cNvCxnSpPr>
            <a:cxnSpLocks noChangeShapeType="1"/>
            <a:stCxn id="11270" idx="2"/>
            <a:endCxn id="1069" idx="23"/>
          </p:cNvCxnSpPr>
          <p:nvPr/>
        </p:nvCxnSpPr>
        <p:spPr bwMode="auto">
          <a:xfrm rot="16200000" flipH="1">
            <a:off x="2358854" y="3451094"/>
            <a:ext cx="712885" cy="798781"/>
          </a:xfrm>
          <a:prstGeom prst="bentConnector4">
            <a:avLst>
              <a:gd name="adj1" fmla="val 57011"/>
              <a:gd name="adj2" fmla="val 100396"/>
            </a:avLst>
          </a:prstGeom>
          <a:noFill/>
          <a:ln w="31750">
            <a:solidFill>
              <a:schemeClr val="tx1"/>
            </a:solidFill>
            <a:miter lim="800000"/>
            <a:headEnd/>
            <a:tailEnd type="triangle" w="med" len="med"/>
          </a:ln>
        </p:spPr>
      </p:cxnSp>
      <p:sp>
        <p:nvSpPr>
          <p:cNvPr id="59" name="TextBox 58"/>
          <p:cNvSpPr txBox="1"/>
          <p:nvPr/>
        </p:nvSpPr>
        <p:spPr>
          <a:xfrm>
            <a:off x="560832" y="1158240"/>
            <a:ext cx="7936992" cy="954107"/>
          </a:xfrm>
          <a:prstGeom prst="rect">
            <a:avLst/>
          </a:prstGeom>
          <a:noFill/>
        </p:spPr>
        <p:txBody>
          <a:bodyPr wrap="square" rtlCol="0">
            <a:spAutoFit/>
          </a:bodyPr>
          <a:lstStyle/>
          <a:p>
            <a:pPr algn="l"/>
            <a:r>
              <a:rPr lang="en-US" sz="2800" dirty="0" smtClean="0">
                <a:solidFill>
                  <a:srgbClr val="000099"/>
                </a:solidFill>
                <a:latin typeface="Arial" pitchFamily="34" charset="0"/>
                <a:cs typeface="Arial" pitchFamily="34" charset="0"/>
              </a:rPr>
              <a:t>10/hour, work 10 hour/day, need 100 on Friday</a:t>
            </a:r>
            <a:endParaRPr lang="en-US" sz="2800" dirty="0">
              <a:solidFill>
                <a:srgbClr val="000099"/>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64" descr="SHOT0000.png"/>
          <p:cNvPicPr>
            <a:picLocks noChangeAspect="1"/>
          </p:cNvPicPr>
          <p:nvPr/>
        </p:nvPicPr>
        <p:blipFill>
          <a:blip r:embed="rId4" cstate="print"/>
          <a:srcRect/>
          <a:stretch>
            <a:fillRect/>
          </a:stretch>
        </p:blipFill>
        <p:spPr bwMode="auto">
          <a:xfrm>
            <a:off x="449263" y="1087229"/>
            <a:ext cx="8251825" cy="3662363"/>
          </a:xfrm>
          <a:prstGeom prst="rect">
            <a:avLst/>
          </a:prstGeom>
          <a:noFill/>
          <a:ln w="9525">
            <a:noFill/>
            <a:miter lim="800000"/>
            <a:headEnd/>
            <a:tailEnd/>
          </a:ln>
        </p:spPr>
      </p:pic>
      <p:sp>
        <p:nvSpPr>
          <p:cNvPr id="1072" name="Rectangle 226"/>
          <p:cNvSpPr>
            <a:spLocks noGrp="1" noChangeArrowheads="1"/>
          </p:cNvSpPr>
          <p:nvPr>
            <p:ph type="title"/>
          </p:nvPr>
        </p:nvSpPr>
        <p:spPr/>
        <p:txBody>
          <a:bodyPr>
            <a:normAutofit/>
          </a:bodyPr>
          <a:lstStyle/>
          <a:p>
            <a:pPr eaLnBrk="1" hangingPunct="1"/>
            <a:r>
              <a:rPr lang="en-US" dirty="0" smtClean="0">
                <a:solidFill>
                  <a:schemeClr val="tx2"/>
                </a:solidFill>
              </a:rPr>
              <a:t>Repetitive Picklist Cycle</a:t>
            </a:r>
          </a:p>
        </p:txBody>
      </p:sp>
      <p:sp>
        <p:nvSpPr>
          <p:cNvPr id="1029" name="Rectangle 3"/>
          <p:cNvSpPr>
            <a:spLocks noChangeArrowheads="1"/>
          </p:cNvSpPr>
          <p:nvPr/>
        </p:nvSpPr>
        <p:spPr bwMode="auto">
          <a:xfrm>
            <a:off x="5780088" y="1665079"/>
            <a:ext cx="3017837" cy="1600200"/>
          </a:xfrm>
          <a:prstGeom prst="rect">
            <a:avLst/>
          </a:prstGeom>
          <a:solidFill>
            <a:schemeClr val="bg1"/>
          </a:solidFill>
          <a:ln w="31750">
            <a:solidFill>
              <a:schemeClr val="tx1"/>
            </a:solidFill>
            <a:miter lim="800000"/>
            <a:headEnd/>
            <a:tailEnd/>
          </a:ln>
        </p:spPr>
        <p:txBody>
          <a:bodyPr wrap="none" anchor="ctr"/>
          <a:lstStyle/>
          <a:p>
            <a:endParaRPr lang="en-US" dirty="0">
              <a:latin typeface="+mj-lt"/>
            </a:endParaRPr>
          </a:p>
        </p:txBody>
      </p:sp>
      <p:sp>
        <p:nvSpPr>
          <p:cNvPr id="1030" name="Rectangle 6"/>
          <p:cNvSpPr>
            <a:spLocks noChangeArrowheads="1"/>
          </p:cNvSpPr>
          <p:nvPr/>
        </p:nvSpPr>
        <p:spPr bwMode="auto">
          <a:xfrm>
            <a:off x="7115887" y="1769854"/>
            <a:ext cx="1567738" cy="520655"/>
          </a:xfrm>
          <a:prstGeom prst="rect">
            <a:avLst/>
          </a:prstGeom>
          <a:noFill/>
          <a:ln w="12700">
            <a:noFill/>
            <a:miter lim="800000"/>
            <a:headEnd/>
            <a:tailEnd/>
          </a:ln>
        </p:spPr>
        <p:txBody>
          <a:bodyPr wrap="none" lIns="90488" tIns="44450" rIns="90488" bIns="44450">
            <a:spAutoFit/>
          </a:bodyPr>
          <a:lstStyle/>
          <a:p>
            <a:pPr algn="r" eaLnBrk="0" hangingPunct="0">
              <a:tabLst>
                <a:tab pos="1371600" algn="r"/>
              </a:tabLst>
            </a:pPr>
            <a:r>
              <a:rPr lang="en-US" sz="1400" b="1" dirty="0">
                <a:latin typeface="+mj-lt"/>
              </a:rPr>
              <a:t>	Stock</a:t>
            </a:r>
          </a:p>
          <a:p>
            <a:pPr algn="r" eaLnBrk="0" hangingPunct="0">
              <a:tabLst>
                <a:tab pos="1371600" algn="r"/>
              </a:tabLst>
            </a:pPr>
            <a:r>
              <a:rPr lang="en-US" sz="1400" b="1" dirty="0">
                <a:latin typeface="+mj-lt"/>
              </a:rPr>
              <a:t>	Room Inventory</a:t>
            </a:r>
          </a:p>
        </p:txBody>
      </p:sp>
      <p:graphicFrame>
        <p:nvGraphicFramePr>
          <p:cNvPr id="1026" name="Object 8">
            <a:hlinkClick r:id="" action="ppaction://ole?verb=0"/>
          </p:cNvPr>
          <p:cNvGraphicFramePr>
            <a:graphicFrameLocks/>
          </p:cNvGraphicFramePr>
          <p:nvPr/>
        </p:nvGraphicFramePr>
        <p:xfrm>
          <a:off x="6607175" y="2368342"/>
          <a:ext cx="836613" cy="758825"/>
        </p:xfrm>
        <a:graphic>
          <a:graphicData uri="http://schemas.openxmlformats.org/presentationml/2006/ole">
            <p:oleObj spid="_x0000_s562178" r:id="rId5" imgW="834840" imgH="757080" progId="">
              <p:embed/>
            </p:oleObj>
          </a:graphicData>
        </a:graphic>
      </p:graphicFrame>
      <p:sp>
        <p:nvSpPr>
          <p:cNvPr id="5176" name="Rectangle 56"/>
          <p:cNvSpPr>
            <a:spLocks noChangeArrowheads="1"/>
          </p:cNvSpPr>
          <p:nvPr/>
        </p:nvSpPr>
        <p:spPr bwMode="auto">
          <a:xfrm>
            <a:off x="70342" y="4484479"/>
            <a:ext cx="1929946"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nSpc>
                <a:spcPct val="85000"/>
              </a:lnSpc>
              <a:defRPr/>
            </a:pPr>
            <a:r>
              <a:rPr lang="en-US" sz="1400" dirty="0">
                <a:latin typeface="+mj-lt"/>
              </a:rPr>
              <a:t>Repetitive Picklist Calculation (18.22.3.1)</a:t>
            </a:r>
          </a:p>
        </p:txBody>
      </p:sp>
      <p:sp>
        <p:nvSpPr>
          <p:cNvPr id="1033" name="Rectangle 59"/>
          <p:cNvSpPr>
            <a:spLocks noChangeArrowheads="1"/>
          </p:cNvSpPr>
          <p:nvPr/>
        </p:nvSpPr>
        <p:spPr bwMode="auto">
          <a:xfrm>
            <a:off x="196887" y="5216317"/>
            <a:ext cx="1941513" cy="823912"/>
          </a:xfrm>
          <a:prstGeom prst="rect">
            <a:avLst/>
          </a:prstGeom>
          <a:noFill/>
          <a:ln w="12700">
            <a:noFill/>
            <a:miter lim="800000"/>
            <a:headEnd/>
            <a:tailEnd/>
          </a:ln>
        </p:spPr>
        <p:txBody>
          <a:bodyPr lIns="0" tIns="44450" rIns="0" bIns="44450"/>
          <a:lstStyle/>
          <a:p>
            <a:pPr marL="228600" indent="-228600" algn="l" eaLnBrk="0" hangingPunct="0">
              <a:lnSpc>
                <a:spcPct val="90000"/>
              </a:lnSpc>
              <a:buFontTx/>
              <a:buAutoNum type="arabicPeriod"/>
              <a:tabLst>
                <a:tab pos="1371600" algn="r"/>
              </a:tabLst>
            </a:pPr>
            <a:r>
              <a:rPr lang="en-US" sz="1400" dirty="0">
                <a:latin typeface="+mj-lt"/>
              </a:rPr>
              <a:t>	Calculate Amount Needed at Work Center. Detail Allocate Inventory.</a:t>
            </a:r>
          </a:p>
        </p:txBody>
      </p:sp>
      <p:sp>
        <p:nvSpPr>
          <p:cNvPr id="5181" name="Rectangle 61"/>
          <p:cNvSpPr>
            <a:spLocks noChangeArrowheads="1"/>
          </p:cNvSpPr>
          <p:nvPr/>
        </p:nvSpPr>
        <p:spPr bwMode="auto">
          <a:xfrm>
            <a:off x="2263775" y="4484479"/>
            <a:ext cx="1714500"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gn="l">
              <a:lnSpc>
                <a:spcPct val="85000"/>
              </a:lnSpc>
              <a:defRPr/>
            </a:pPr>
            <a:r>
              <a:rPr lang="en-US" sz="1400" dirty="0">
                <a:latin typeface="+mj-lt"/>
              </a:rPr>
              <a:t>Repetitive Picklist Print (18.22.3.5)</a:t>
            </a:r>
          </a:p>
        </p:txBody>
      </p:sp>
      <p:sp>
        <p:nvSpPr>
          <p:cNvPr id="1035" name="Rectangle 64"/>
          <p:cNvSpPr>
            <a:spLocks noChangeArrowheads="1"/>
          </p:cNvSpPr>
          <p:nvPr/>
        </p:nvSpPr>
        <p:spPr bwMode="auto">
          <a:xfrm>
            <a:off x="2259013" y="5216317"/>
            <a:ext cx="1719262" cy="301625"/>
          </a:xfrm>
          <a:prstGeom prst="rect">
            <a:avLst/>
          </a:prstGeom>
          <a:noFill/>
          <a:ln w="12700">
            <a:noFill/>
            <a:miter lim="800000"/>
            <a:headEnd/>
            <a:tailEnd/>
          </a:ln>
        </p:spPr>
        <p:txBody>
          <a:bodyPr wrap="none" lIns="90488" tIns="44450" rIns="90488" bIns="44450"/>
          <a:lstStyle/>
          <a:p>
            <a:pPr marL="228600" indent="-228600" algn="l" eaLnBrk="0" hangingPunct="0">
              <a:buFontTx/>
              <a:buAutoNum type="arabicPeriod" startAt="2"/>
              <a:tabLst>
                <a:tab pos="1371600" algn="r"/>
              </a:tabLst>
            </a:pPr>
            <a:r>
              <a:rPr lang="en-US" sz="1400" dirty="0">
                <a:latin typeface="+mj-lt"/>
              </a:rPr>
              <a:t>Print Picklist</a:t>
            </a:r>
          </a:p>
        </p:txBody>
      </p:sp>
      <p:sp>
        <p:nvSpPr>
          <p:cNvPr id="5186" name="Rectangle 66"/>
          <p:cNvSpPr>
            <a:spLocks noChangeArrowheads="1"/>
          </p:cNvSpPr>
          <p:nvPr/>
        </p:nvSpPr>
        <p:spPr bwMode="auto">
          <a:xfrm>
            <a:off x="4184649" y="4484479"/>
            <a:ext cx="1944846" cy="666750"/>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lIns="45720" tIns="0" rIns="45720" bIns="0" anchor="ctr"/>
          <a:lstStyle/>
          <a:p>
            <a:pPr algn="l">
              <a:lnSpc>
                <a:spcPct val="85000"/>
              </a:lnSpc>
              <a:defRPr/>
            </a:pPr>
            <a:r>
              <a:rPr lang="en-US" sz="1400" dirty="0">
                <a:latin typeface="+mj-lt"/>
              </a:rPr>
              <a:t>Repetitive Picklist Transfer (18.22.3.6)</a:t>
            </a:r>
          </a:p>
        </p:txBody>
      </p:sp>
      <p:sp>
        <p:nvSpPr>
          <p:cNvPr id="1037" name="Rectangle 69"/>
          <p:cNvSpPr>
            <a:spLocks noChangeArrowheads="1"/>
          </p:cNvSpPr>
          <p:nvPr/>
        </p:nvSpPr>
        <p:spPr bwMode="auto">
          <a:xfrm>
            <a:off x="4171950" y="5216317"/>
            <a:ext cx="1719263" cy="301625"/>
          </a:xfrm>
          <a:prstGeom prst="rect">
            <a:avLst/>
          </a:prstGeom>
          <a:noFill/>
          <a:ln w="12700">
            <a:noFill/>
            <a:miter lim="800000"/>
            <a:headEnd/>
            <a:tailEnd/>
          </a:ln>
        </p:spPr>
        <p:txBody>
          <a:bodyPr wrap="none" lIns="90488" tIns="44450" rIns="90488" bIns="44450"/>
          <a:lstStyle/>
          <a:p>
            <a:pPr marL="228600" indent="-228600" algn="l" eaLnBrk="0" hangingPunct="0">
              <a:buFontTx/>
              <a:buAutoNum type="arabicPeriod" startAt="3"/>
              <a:tabLst>
                <a:tab pos="1371600" algn="r"/>
              </a:tabLst>
            </a:pPr>
            <a:r>
              <a:rPr lang="en-US" sz="1400" dirty="0">
                <a:latin typeface="+mj-lt"/>
              </a:rPr>
              <a:t>Transfer Inventory</a:t>
            </a:r>
          </a:p>
        </p:txBody>
      </p:sp>
      <p:sp>
        <p:nvSpPr>
          <p:cNvPr id="5193" name="Rectangle 73"/>
          <p:cNvSpPr>
            <a:spLocks noChangeArrowheads="1"/>
          </p:cNvSpPr>
          <p:nvPr/>
        </p:nvSpPr>
        <p:spPr bwMode="auto">
          <a:xfrm>
            <a:off x="5291138" y="3571667"/>
            <a:ext cx="1692466" cy="739775"/>
          </a:xfrm>
          <a:prstGeom prst="rect">
            <a:avLst/>
          </a:prstGeom>
          <a:solidFill>
            <a:schemeClr val="bg1"/>
          </a:solidFill>
          <a:ln w="12700">
            <a:solidFill>
              <a:schemeClr val="tx1"/>
            </a:solidFill>
            <a:miter lim="800000"/>
            <a:headEnd/>
            <a:tailEnd/>
          </a:ln>
          <a:effectLst>
            <a:outerShdw dist="35921" dir="2700000" algn="ctr" rotWithShape="0">
              <a:schemeClr val="bg2"/>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10</a:t>
            </a:r>
            <a:endParaRPr lang="en-US" sz="1400" dirty="0">
              <a:latin typeface="+mj-lt"/>
            </a:endParaRPr>
          </a:p>
          <a:p>
            <a:pPr algn="l" eaLnBrk="0" hangingPunct="0">
              <a:tabLst>
                <a:tab pos="1371600" algn="r"/>
              </a:tabLst>
              <a:defRPr/>
            </a:pPr>
            <a:r>
              <a:rPr lang="en-US" sz="1400" dirty="0">
                <a:latin typeface="+mj-lt"/>
              </a:rPr>
              <a:t>On Hand:	70</a:t>
            </a:r>
          </a:p>
          <a:p>
            <a:pPr algn="l" eaLnBrk="0" hangingPunct="0">
              <a:tabLst>
                <a:tab pos="1371600" algn="r"/>
              </a:tabLst>
              <a:defRPr/>
            </a:pPr>
            <a:r>
              <a:rPr lang="en-US" sz="1400" dirty="0">
                <a:latin typeface="+mj-lt"/>
              </a:rPr>
              <a:t>Need:	30</a:t>
            </a:r>
          </a:p>
        </p:txBody>
      </p:sp>
      <p:sp>
        <p:nvSpPr>
          <p:cNvPr id="5194" name="Rectangle 74"/>
          <p:cNvSpPr>
            <a:spLocks noChangeArrowheads="1"/>
          </p:cNvSpPr>
          <p:nvPr/>
        </p:nvSpPr>
        <p:spPr bwMode="auto">
          <a:xfrm>
            <a:off x="6180138" y="4270167"/>
            <a:ext cx="1758060" cy="73977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20</a:t>
            </a:r>
            <a:endParaRPr lang="en-US" sz="1400" dirty="0">
              <a:latin typeface="+mj-lt"/>
            </a:endParaRPr>
          </a:p>
          <a:p>
            <a:pPr algn="l" eaLnBrk="0" hangingPunct="0">
              <a:tabLst>
                <a:tab pos="1371600" algn="r"/>
              </a:tabLst>
              <a:defRPr/>
            </a:pPr>
            <a:r>
              <a:rPr lang="en-US" sz="1400" dirty="0">
                <a:latin typeface="+mj-lt"/>
              </a:rPr>
              <a:t>On Hand:	50</a:t>
            </a:r>
          </a:p>
          <a:p>
            <a:pPr algn="l" eaLnBrk="0" hangingPunct="0">
              <a:tabLst>
                <a:tab pos="1371600" algn="r"/>
              </a:tabLst>
              <a:defRPr/>
            </a:pPr>
            <a:r>
              <a:rPr lang="en-US" sz="1400" dirty="0">
                <a:latin typeface="+mj-lt"/>
              </a:rPr>
              <a:t>Need:	50</a:t>
            </a:r>
          </a:p>
        </p:txBody>
      </p:sp>
      <p:sp>
        <p:nvSpPr>
          <p:cNvPr id="5195" name="Rectangle 75"/>
          <p:cNvSpPr>
            <a:spLocks noChangeArrowheads="1"/>
          </p:cNvSpPr>
          <p:nvPr/>
        </p:nvSpPr>
        <p:spPr bwMode="auto">
          <a:xfrm>
            <a:off x="7171747" y="4968667"/>
            <a:ext cx="1771283" cy="73977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square" lIns="90488" tIns="44450" rIns="90488" bIns="44450">
            <a:spAutoFit/>
          </a:bodyPr>
          <a:lstStyle/>
          <a:p>
            <a:pPr algn="l" eaLnBrk="0" hangingPunct="0">
              <a:tabLst>
                <a:tab pos="1371600" algn="r"/>
              </a:tabLst>
              <a:defRPr/>
            </a:pPr>
            <a:r>
              <a:rPr lang="en-US" sz="1400" b="1" dirty="0">
                <a:latin typeface="+mj-lt"/>
              </a:rPr>
              <a:t>Operation	30</a:t>
            </a:r>
            <a:endParaRPr lang="en-US" sz="1400" dirty="0">
              <a:latin typeface="+mj-lt"/>
            </a:endParaRPr>
          </a:p>
          <a:p>
            <a:pPr algn="l" eaLnBrk="0" hangingPunct="0">
              <a:tabLst>
                <a:tab pos="1371600" algn="r"/>
              </a:tabLst>
              <a:defRPr/>
            </a:pPr>
            <a:r>
              <a:rPr lang="en-US" sz="1400" dirty="0">
                <a:latin typeface="+mj-lt"/>
              </a:rPr>
              <a:t>On Hand:	20</a:t>
            </a:r>
          </a:p>
          <a:p>
            <a:pPr algn="l" eaLnBrk="0" hangingPunct="0">
              <a:tabLst>
                <a:tab pos="1371600" algn="r"/>
              </a:tabLst>
              <a:defRPr/>
            </a:pPr>
            <a:r>
              <a:rPr lang="en-US" sz="1400" dirty="0">
                <a:latin typeface="+mj-lt"/>
              </a:rPr>
              <a:t>Need:	80</a:t>
            </a:r>
          </a:p>
        </p:txBody>
      </p:sp>
      <p:sp>
        <p:nvSpPr>
          <p:cNvPr id="5201" name="Rectangle 81"/>
          <p:cNvSpPr>
            <a:spLocks noChangeArrowheads="1"/>
          </p:cNvSpPr>
          <p:nvPr/>
        </p:nvSpPr>
        <p:spPr bwMode="auto">
          <a:xfrm>
            <a:off x="172084" y="3465304"/>
            <a:ext cx="1719263" cy="530225"/>
          </a:xfrm>
          <a:prstGeom prst="rect">
            <a:avLst/>
          </a:prstGeom>
          <a:solidFill>
            <a:schemeClr val="bg1"/>
          </a:solidFill>
          <a:ln w="12700">
            <a:solidFill>
              <a:schemeClr val="tx1"/>
            </a:solidFill>
            <a:miter lim="800000"/>
            <a:headEnd/>
            <a:tailEnd/>
          </a:ln>
          <a:effectLst>
            <a:outerShdw dist="50800" dir="2700000" algn="ctr" rotWithShape="0">
              <a:schemeClr val="bg1">
                <a:lumMod val="75000"/>
              </a:schemeClr>
            </a:outerShdw>
          </a:effectLst>
        </p:spPr>
        <p:txBody>
          <a:bodyPr wrap="none" anchor="ctr"/>
          <a:lstStyle/>
          <a:p>
            <a:pPr eaLnBrk="0" hangingPunct="0">
              <a:defRPr/>
            </a:pPr>
            <a:r>
              <a:rPr lang="en-US" sz="1400" b="1" dirty="0">
                <a:latin typeface="+mj-lt"/>
              </a:rPr>
              <a:t>Need for 100 Ds</a:t>
            </a:r>
            <a:endParaRPr lang="en-US" sz="1400" dirty="0">
              <a:latin typeface="+mj-lt"/>
            </a:endParaRPr>
          </a:p>
        </p:txBody>
      </p:sp>
      <p:graphicFrame>
        <p:nvGraphicFramePr>
          <p:cNvPr id="5352" name="Group 232"/>
          <p:cNvGraphicFramePr>
            <a:graphicFrameLocks noGrp="1"/>
          </p:cNvGraphicFramePr>
          <p:nvPr/>
        </p:nvGraphicFramePr>
        <p:xfrm>
          <a:off x="5048250" y="1088817"/>
          <a:ext cx="1562100" cy="1128713"/>
        </p:xfrm>
        <a:graphic>
          <a:graphicData uri="http://schemas.openxmlformats.org/drawingml/2006/table">
            <a:tbl>
              <a:tblPr/>
              <a:tblGrid>
                <a:gridCol w="520700"/>
                <a:gridCol w="520700"/>
                <a:gridCol w="520700"/>
              </a:tblGrid>
              <a:tr h="3460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QTY.</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Item</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Lot #</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30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A</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70-31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19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50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B</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40-19</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80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C</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11-5111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1064" name="AutoShape 218"/>
          <p:cNvCxnSpPr>
            <a:cxnSpLocks noChangeShapeType="1"/>
            <a:stCxn id="5176" idx="3"/>
            <a:endCxn id="5181" idx="1"/>
          </p:cNvCxnSpPr>
          <p:nvPr/>
        </p:nvCxnSpPr>
        <p:spPr bwMode="auto">
          <a:xfrm>
            <a:off x="2000288" y="4817854"/>
            <a:ext cx="263487" cy="1588"/>
          </a:xfrm>
          <a:prstGeom prst="straightConnector1">
            <a:avLst/>
          </a:prstGeom>
          <a:noFill/>
          <a:ln w="31750">
            <a:solidFill>
              <a:schemeClr val="tx1"/>
            </a:solidFill>
            <a:round/>
            <a:headEnd/>
            <a:tailEnd type="triangle" w="med" len="med"/>
          </a:ln>
        </p:spPr>
      </p:cxnSp>
      <p:cxnSp>
        <p:nvCxnSpPr>
          <p:cNvPr id="1065" name="AutoShape 219"/>
          <p:cNvCxnSpPr>
            <a:cxnSpLocks noChangeShapeType="1"/>
            <a:stCxn id="5181" idx="3"/>
            <a:endCxn id="5186" idx="1"/>
          </p:cNvCxnSpPr>
          <p:nvPr/>
        </p:nvCxnSpPr>
        <p:spPr bwMode="auto">
          <a:xfrm>
            <a:off x="3978275" y="4817854"/>
            <a:ext cx="206374" cy="1588"/>
          </a:xfrm>
          <a:prstGeom prst="straightConnector1">
            <a:avLst/>
          </a:prstGeom>
          <a:noFill/>
          <a:ln w="31750">
            <a:solidFill>
              <a:schemeClr val="tx1"/>
            </a:solidFill>
            <a:round/>
            <a:headEnd/>
            <a:tailEnd type="triangle" w="med" len="med"/>
          </a:ln>
        </p:spPr>
      </p:cxnSp>
      <p:cxnSp>
        <p:nvCxnSpPr>
          <p:cNvPr id="1066" name="AutoShape 220"/>
          <p:cNvCxnSpPr>
            <a:cxnSpLocks noChangeShapeType="1"/>
            <a:stCxn id="5201" idx="2"/>
            <a:endCxn id="5176" idx="0"/>
          </p:cNvCxnSpPr>
          <p:nvPr/>
        </p:nvCxnSpPr>
        <p:spPr bwMode="auto">
          <a:xfrm rot="16200000" flipH="1">
            <a:off x="789040" y="4238204"/>
            <a:ext cx="488950" cy="3599"/>
          </a:xfrm>
          <a:prstGeom prst="straightConnector1">
            <a:avLst/>
          </a:prstGeom>
          <a:noFill/>
          <a:ln w="31750">
            <a:solidFill>
              <a:schemeClr val="tx1"/>
            </a:solidFill>
            <a:round/>
            <a:headEnd/>
            <a:tailEnd type="triangle" w="med" len="med"/>
          </a:ln>
        </p:spPr>
      </p:cxnSp>
      <p:cxnSp>
        <p:nvCxnSpPr>
          <p:cNvPr id="1067" name="AutoShape 221"/>
          <p:cNvCxnSpPr>
            <a:cxnSpLocks noChangeShapeType="1"/>
            <a:stCxn id="5181" idx="0"/>
            <a:endCxn id="1087" idx="1"/>
          </p:cNvCxnSpPr>
          <p:nvPr/>
        </p:nvCxnSpPr>
        <p:spPr bwMode="auto">
          <a:xfrm rot="16200000">
            <a:off x="2571750" y="2098467"/>
            <a:ext cx="2935287" cy="1836738"/>
          </a:xfrm>
          <a:prstGeom prst="bentConnector2">
            <a:avLst/>
          </a:prstGeom>
          <a:noFill/>
          <a:ln w="31750">
            <a:solidFill>
              <a:schemeClr val="tx1"/>
            </a:solidFill>
            <a:miter lim="800000"/>
            <a:headEnd/>
            <a:tailEnd type="triangle" w="med" len="med"/>
          </a:ln>
        </p:spPr>
      </p:cxnSp>
      <p:cxnSp>
        <p:nvCxnSpPr>
          <p:cNvPr id="1068" name="AutoShape 222"/>
          <p:cNvCxnSpPr>
            <a:cxnSpLocks noChangeShapeType="1"/>
            <a:stCxn id="5186" idx="0"/>
            <a:endCxn id="1029" idx="1"/>
          </p:cNvCxnSpPr>
          <p:nvPr/>
        </p:nvCxnSpPr>
        <p:spPr bwMode="auto">
          <a:xfrm rot="5400000" flipH="1" flipV="1">
            <a:off x="4458930" y="3163321"/>
            <a:ext cx="2019300" cy="623016"/>
          </a:xfrm>
          <a:prstGeom prst="bentConnector2">
            <a:avLst/>
          </a:prstGeom>
          <a:noFill/>
          <a:ln w="31750">
            <a:solidFill>
              <a:schemeClr val="tx1"/>
            </a:solidFill>
            <a:miter lim="800000"/>
            <a:headEnd/>
            <a:tailEnd type="triangle" w="med" len="med"/>
          </a:ln>
        </p:spPr>
      </p:cxnSp>
      <p:cxnSp>
        <p:nvCxnSpPr>
          <p:cNvPr id="1069" name="AutoShape 223"/>
          <p:cNvCxnSpPr>
            <a:cxnSpLocks noChangeShapeType="1"/>
            <a:endCxn id="5195" idx="0"/>
          </p:cNvCxnSpPr>
          <p:nvPr/>
        </p:nvCxnSpPr>
        <p:spPr bwMode="auto">
          <a:xfrm rot="5400000">
            <a:off x="7198645" y="4008137"/>
            <a:ext cx="1819275" cy="101785"/>
          </a:xfrm>
          <a:prstGeom prst="bentConnector3">
            <a:avLst>
              <a:gd name="adj1" fmla="val 50000"/>
            </a:avLst>
          </a:prstGeom>
          <a:noFill/>
          <a:ln w="31750">
            <a:solidFill>
              <a:schemeClr val="tx1"/>
            </a:solidFill>
            <a:miter lim="800000"/>
            <a:headEnd/>
            <a:tailEnd type="triangle" w="med" len="med"/>
          </a:ln>
        </p:spPr>
      </p:cxnSp>
      <p:cxnSp>
        <p:nvCxnSpPr>
          <p:cNvPr id="1070" name="AutoShape 224"/>
          <p:cNvCxnSpPr>
            <a:cxnSpLocks noChangeShapeType="1"/>
            <a:endCxn id="5194" idx="0"/>
          </p:cNvCxnSpPr>
          <p:nvPr/>
        </p:nvCxnSpPr>
        <p:spPr bwMode="auto">
          <a:xfrm rot="16200000" flipH="1">
            <a:off x="6471221" y="3682220"/>
            <a:ext cx="1143000" cy="32894"/>
          </a:xfrm>
          <a:prstGeom prst="bentConnector3">
            <a:avLst>
              <a:gd name="adj1" fmla="val 50000"/>
            </a:avLst>
          </a:prstGeom>
          <a:noFill/>
          <a:ln w="31750">
            <a:solidFill>
              <a:schemeClr val="tx1"/>
            </a:solidFill>
            <a:miter lim="800000"/>
            <a:headEnd/>
            <a:tailEnd type="triangle" w="med" len="med"/>
          </a:ln>
        </p:spPr>
      </p:cxnSp>
      <p:cxnSp>
        <p:nvCxnSpPr>
          <p:cNvPr id="1071" name="AutoShape 225"/>
          <p:cNvCxnSpPr>
            <a:cxnSpLocks noChangeShapeType="1"/>
            <a:endCxn id="5193" idx="0"/>
          </p:cNvCxnSpPr>
          <p:nvPr/>
        </p:nvCxnSpPr>
        <p:spPr bwMode="auto">
          <a:xfrm rot="5400000">
            <a:off x="5949205" y="3316920"/>
            <a:ext cx="442914" cy="66581"/>
          </a:xfrm>
          <a:prstGeom prst="bentConnector3">
            <a:avLst>
              <a:gd name="adj1" fmla="val 50000"/>
            </a:avLst>
          </a:prstGeom>
          <a:noFill/>
          <a:ln w="31750">
            <a:solidFill>
              <a:schemeClr val="tx1"/>
            </a:solidFill>
            <a:miter lim="800000"/>
            <a:headEnd/>
            <a:tailEnd type="triangle" w="med" len="med"/>
          </a:ln>
        </p:spPr>
      </p:cxnSp>
      <p:pic>
        <p:nvPicPr>
          <p:cNvPr id="1073" name="Picture 233" descr="BikeTireHubAssembly"/>
          <p:cNvPicPr>
            <a:picLocks noChangeAspect="1" noChangeArrowheads="1"/>
          </p:cNvPicPr>
          <p:nvPr/>
        </p:nvPicPr>
        <p:blipFill>
          <a:blip r:embed="rId6" cstate="print"/>
          <a:srcRect/>
          <a:stretch>
            <a:fillRect/>
          </a:stretch>
        </p:blipFill>
        <p:spPr bwMode="auto">
          <a:xfrm rot="8100000">
            <a:off x="5843588" y="2404854"/>
            <a:ext cx="714375" cy="701675"/>
          </a:xfrm>
          <a:prstGeom prst="rect">
            <a:avLst/>
          </a:prstGeom>
          <a:noFill/>
          <a:ln w="9525">
            <a:noFill/>
            <a:miter lim="800000"/>
            <a:headEnd/>
            <a:tailEnd/>
          </a:ln>
        </p:spPr>
      </p:pic>
      <p:sp>
        <p:nvSpPr>
          <p:cNvPr id="1087" name="Rectangle 13"/>
          <p:cNvSpPr>
            <a:spLocks noChangeArrowheads="1"/>
          </p:cNvSpPr>
          <p:nvPr/>
        </p:nvSpPr>
        <p:spPr bwMode="auto">
          <a:xfrm>
            <a:off x="4957763" y="795129"/>
            <a:ext cx="1765300" cy="150812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088" name="Rectangle 51"/>
          <p:cNvSpPr>
            <a:spLocks noChangeArrowheads="1"/>
          </p:cNvSpPr>
          <p:nvPr/>
        </p:nvSpPr>
        <p:spPr bwMode="auto">
          <a:xfrm>
            <a:off x="5051426" y="825292"/>
            <a:ext cx="1579563" cy="250825"/>
          </a:xfrm>
          <a:prstGeom prst="rect">
            <a:avLst/>
          </a:prstGeom>
          <a:noFill/>
          <a:ln w="12700">
            <a:noFill/>
            <a:miter lim="800000"/>
            <a:headEnd/>
            <a:tailEnd/>
          </a:ln>
        </p:spPr>
        <p:txBody>
          <a:bodyPr lIns="0" tIns="0" rIns="0" bIns="0"/>
          <a:lstStyle/>
          <a:p>
            <a:pPr eaLnBrk="0" hangingPunct="0"/>
            <a:r>
              <a:rPr lang="en-US" sz="1300" b="1" dirty="0">
                <a:latin typeface="+mj-lt"/>
              </a:rPr>
              <a:t>Repetitive Picklist</a:t>
            </a:r>
          </a:p>
        </p:txBody>
      </p:sp>
      <p:sp>
        <p:nvSpPr>
          <p:cNvPr id="1075" name="AutoShape 234"/>
          <p:cNvSpPr>
            <a:spLocks noChangeAspect="1" noChangeArrowheads="1" noTextEdit="1"/>
          </p:cNvSpPr>
          <p:nvPr/>
        </p:nvSpPr>
        <p:spPr bwMode="auto">
          <a:xfrm>
            <a:off x="7518400" y="2328654"/>
            <a:ext cx="1120775" cy="820738"/>
          </a:xfrm>
          <a:prstGeom prst="rect">
            <a:avLst/>
          </a:prstGeom>
          <a:noFill/>
          <a:ln w="9525">
            <a:noFill/>
            <a:miter lim="800000"/>
            <a:headEnd/>
            <a:tailEnd/>
          </a:ln>
        </p:spPr>
        <p:txBody>
          <a:bodyPr/>
          <a:lstStyle/>
          <a:p>
            <a:endParaRPr lang="en-US" dirty="0">
              <a:latin typeface="+mj-lt"/>
            </a:endParaRPr>
          </a:p>
        </p:txBody>
      </p:sp>
      <p:sp>
        <p:nvSpPr>
          <p:cNvPr id="1076" name="Rectangle 236"/>
          <p:cNvSpPr>
            <a:spLocks noChangeArrowheads="1"/>
          </p:cNvSpPr>
          <p:nvPr/>
        </p:nvSpPr>
        <p:spPr bwMode="auto">
          <a:xfrm>
            <a:off x="7550150" y="2360404"/>
            <a:ext cx="1030288" cy="731838"/>
          </a:xfrm>
          <a:prstGeom prst="rect">
            <a:avLst/>
          </a:prstGeom>
          <a:solidFill>
            <a:srgbClr val="B3773B"/>
          </a:solidFill>
          <a:ln w="9525">
            <a:noFill/>
            <a:miter lim="800000"/>
            <a:headEnd/>
            <a:tailEnd/>
          </a:ln>
        </p:spPr>
        <p:txBody>
          <a:bodyPr/>
          <a:lstStyle/>
          <a:p>
            <a:endParaRPr lang="en-US" dirty="0">
              <a:latin typeface="+mj-lt"/>
            </a:endParaRPr>
          </a:p>
        </p:txBody>
      </p:sp>
      <p:sp>
        <p:nvSpPr>
          <p:cNvPr id="1077" name="Freeform 237"/>
          <p:cNvSpPr>
            <a:spLocks/>
          </p:cNvSpPr>
          <p:nvPr/>
        </p:nvSpPr>
        <p:spPr bwMode="auto">
          <a:xfrm>
            <a:off x="7550150" y="2354054"/>
            <a:ext cx="1036638" cy="12700"/>
          </a:xfrm>
          <a:custGeom>
            <a:avLst/>
            <a:gdLst>
              <a:gd name="T0" fmla="*/ 653 w 2612"/>
              <a:gd name="T1" fmla="*/ 4 h 35"/>
              <a:gd name="T2" fmla="*/ 649 w 2612"/>
              <a:gd name="T3" fmla="*/ 0 h 35"/>
              <a:gd name="T4" fmla="*/ 0 w 2612"/>
              <a:gd name="T5" fmla="*/ 0 h 35"/>
              <a:gd name="T6" fmla="*/ 0 w 2612"/>
              <a:gd name="T7" fmla="*/ 8 h 35"/>
              <a:gd name="T8" fmla="*/ 649 w 2612"/>
              <a:gd name="T9" fmla="*/ 8 h 35"/>
              <a:gd name="T10" fmla="*/ 644 w 2612"/>
              <a:gd name="T11" fmla="*/ 4 h 35"/>
              <a:gd name="T12" fmla="*/ 653 w 2612"/>
              <a:gd name="T13" fmla="*/ 4 h 35"/>
              <a:gd name="T14" fmla="*/ 653 w 2612"/>
              <a:gd name="T15" fmla="*/ 0 h 35"/>
              <a:gd name="T16" fmla="*/ 649 w 2612"/>
              <a:gd name="T17" fmla="*/ 0 h 35"/>
              <a:gd name="T18" fmla="*/ 653 w 2612"/>
              <a:gd name="T19" fmla="*/ 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2"/>
              <a:gd name="T31" fmla="*/ 0 h 35"/>
              <a:gd name="T32" fmla="*/ 2612 w 261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2" h="35">
                <a:moveTo>
                  <a:pt x="2612" y="17"/>
                </a:moveTo>
                <a:lnTo>
                  <a:pt x="2594" y="0"/>
                </a:lnTo>
                <a:lnTo>
                  <a:pt x="0" y="0"/>
                </a:lnTo>
                <a:lnTo>
                  <a:pt x="0" y="35"/>
                </a:lnTo>
                <a:lnTo>
                  <a:pt x="2594" y="35"/>
                </a:lnTo>
                <a:lnTo>
                  <a:pt x="2577" y="17"/>
                </a:lnTo>
                <a:lnTo>
                  <a:pt x="2612" y="17"/>
                </a:lnTo>
                <a:lnTo>
                  <a:pt x="2612" y="0"/>
                </a:lnTo>
                <a:lnTo>
                  <a:pt x="2594" y="0"/>
                </a:lnTo>
                <a:lnTo>
                  <a:pt x="2612" y="17"/>
                </a:lnTo>
                <a:close/>
              </a:path>
            </a:pathLst>
          </a:custGeom>
          <a:solidFill>
            <a:srgbClr val="000000"/>
          </a:solidFill>
          <a:ln w="9525">
            <a:noFill/>
            <a:round/>
            <a:headEnd/>
            <a:tailEnd/>
          </a:ln>
        </p:spPr>
        <p:txBody>
          <a:bodyPr/>
          <a:lstStyle/>
          <a:p>
            <a:endParaRPr lang="en-US" dirty="0">
              <a:latin typeface="+mj-lt"/>
            </a:endParaRPr>
          </a:p>
        </p:txBody>
      </p:sp>
      <p:sp>
        <p:nvSpPr>
          <p:cNvPr id="1078" name="Freeform 238"/>
          <p:cNvSpPr>
            <a:spLocks/>
          </p:cNvSpPr>
          <p:nvPr/>
        </p:nvSpPr>
        <p:spPr bwMode="auto">
          <a:xfrm>
            <a:off x="8572500" y="2360404"/>
            <a:ext cx="14288" cy="738188"/>
          </a:xfrm>
          <a:custGeom>
            <a:avLst/>
            <a:gdLst>
              <a:gd name="T0" fmla="*/ 4 w 35"/>
              <a:gd name="T1" fmla="*/ 465 h 1863"/>
              <a:gd name="T2" fmla="*/ 9 w 35"/>
              <a:gd name="T3" fmla="*/ 461 h 1863"/>
              <a:gd name="T4" fmla="*/ 9 w 35"/>
              <a:gd name="T5" fmla="*/ 0 h 1863"/>
              <a:gd name="T6" fmla="*/ 0 w 35"/>
              <a:gd name="T7" fmla="*/ 0 h 1863"/>
              <a:gd name="T8" fmla="*/ 0 w 35"/>
              <a:gd name="T9" fmla="*/ 461 h 1863"/>
              <a:gd name="T10" fmla="*/ 4 w 35"/>
              <a:gd name="T11" fmla="*/ 456 h 1863"/>
              <a:gd name="T12" fmla="*/ 4 w 35"/>
              <a:gd name="T13" fmla="*/ 465 h 1863"/>
              <a:gd name="T14" fmla="*/ 9 w 35"/>
              <a:gd name="T15" fmla="*/ 465 h 1863"/>
              <a:gd name="T16" fmla="*/ 9 w 35"/>
              <a:gd name="T17" fmla="*/ 461 h 1863"/>
              <a:gd name="T18" fmla="*/ 4 w 35"/>
              <a:gd name="T19" fmla="*/ 465 h 18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1863"/>
              <a:gd name="T32" fmla="*/ 35 w 35"/>
              <a:gd name="T33" fmla="*/ 1863 h 18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1863">
                <a:moveTo>
                  <a:pt x="17" y="1863"/>
                </a:moveTo>
                <a:lnTo>
                  <a:pt x="35" y="1846"/>
                </a:lnTo>
                <a:lnTo>
                  <a:pt x="35" y="0"/>
                </a:lnTo>
                <a:lnTo>
                  <a:pt x="0" y="0"/>
                </a:lnTo>
                <a:lnTo>
                  <a:pt x="0" y="1846"/>
                </a:lnTo>
                <a:lnTo>
                  <a:pt x="17" y="1828"/>
                </a:lnTo>
                <a:lnTo>
                  <a:pt x="17" y="1863"/>
                </a:lnTo>
                <a:lnTo>
                  <a:pt x="35" y="1863"/>
                </a:lnTo>
                <a:lnTo>
                  <a:pt x="35" y="1846"/>
                </a:lnTo>
                <a:lnTo>
                  <a:pt x="17" y="1863"/>
                </a:lnTo>
                <a:close/>
              </a:path>
            </a:pathLst>
          </a:custGeom>
          <a:solidFill>
            <a:srgbClr val="000000"/>
          </a:solidFill>
          <a:ln w="9525">
            <a:noFill/>
            <a:round/>
            <a:headEnd/>
            <a:tailEnd/>
          </a:ln>
        </p:spPr>
        <p:txBody>
          <a:bodyPr/>
          <a:lstStyle/>
          <a:p>
            <a:endParaRPr lang="en-US" dirty="0">
              <a:latin typeface="+mj-lt"/>
            </a:endParaRPr>
          </a:p>
        </p:txBody>
      </p:sp>
      <p:sp>
        <p:nvSpPr>
          <p:cNvPr id="1079" name="Freeform 239"/>
          <p:cNvSpPr>
            <a:spLocks/>
          </p:cNvSpPr>
          <p:nvPr/>
        </p:nvSpPr>
        <p:spPr bwMode="auto">
          <a:xfrm>
            <a:off x="7543800" y="3085892"/>
            <a:ext cx="1036638" cy="12700"/>
          </a:xfrm>
          <a:custGeom>
            <a:avLst/>
            <a:gdLst>
              <a:gd name="T0" fmla="*/ 0 w 2612"/>
              <a:gd name="T1" fmla="*/ 4 h 35"/>
              <a:gd name="T2" fmla="*/ 5 w 2612"/>
              <a:gd name="T3" fmla="*/ 8 h 35"/>
              <a:gd name="T4" fmla="*/ 653 w 2612"/>
              <a:gd name="T5" fmla="*/ 8 h 35"/>
              <a:gd name="T6" fmla="*/ 653 w 2612"/>
              <a:gd name="T7" fmla="*/ 0 h 35"/>
              <a:gd name="T8" fmla="*/ 5 w 2612"/>
              <a:gd name="T9" fmla="*/ 0 h 35"/>
              <a:gd name="T10" fmla="*/ 9 w 2612"/>
              <a:gd name="T11" fmla="*/ 4 h 35"/>
              <a:gd name="T12" fmla="*/ 0 w 2612"/>
              <a:gd name="T13" fmla="*/ 4 h 35"/>
              <a:gd name="T14" fmla="*/ 0 w 2612"/>
              <a:gd name="T15" fmla="*/ 8 h 35"/>
              <a:gd name="T16" fmla="*/ 5 w 2612"/>
              <a:gd name="T17" fmla="*/ 8 h 35"/>
              <a:gd name="T18" fmla="*/ 0 w 2612"/>
              <a:gd name="T19" fmla="*/ 4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12"/>
              <a:gd name="T31" fmla="*/ 0 h 35"/>
              <a:gd name="T32" fmla="*/ 2612 w 2612"/>
              <a:gd name="T33" fmla="*/ 35 h 3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12" h="35">
                <a:moveTo>
                  <a:pt x="0" y="18"/>
                </a:moveTo>
                <a:lnTo>
                  <a:pt x="18" y="35"/>
                </a:lnTo>
                <a:lnTo>
                  <a:pt x="2612" y="35"/>
                </a:lnTo>
                <a:lnTo>
                  <a:pt x="2612" y="0"/>
                </a:lnTo>
                <a:lnTo>
                  <a:pt x="18" y="0"/>
                </a:lnTo>
                <a:lnTo>
                  <a:pt x="35" y="18"/>
                </a:lnTo>
                <a:lnTo>
                  <a:pt x="0" y="18"/>
                </a:lnTo>
                <a:lnTo>
                  <a:pt x="0" y="35"/>
                </a:lnTo>
                <a:lnTo>
                  <a:pt x="18" y="35"/>
                </a:lnTo>
                <a:lnTo>
                  <a:pt x="0" y="18"/>
                </a:lnTo>
                <a:close/>
              </a:path>
            </a:pathLst>
          </a:custGeom>
          <a:solidFill>
            <a:srgbClr val="000000"/>
          </a:solidFill>
          <a:ln w="9525">
            <a:noFill/>
            <a:round/>
            <a:headEnd/>
            <a:tailEnd/>
          </a:ln>
        </p:spPr>
        <p:txBody>
          <a:bodyPr/>
          <a:lstStyle/>
          <a:p>
            <a:endParaRPr lang="en-US" dirty="0">
              <a:latin typeface="+mj-lt"/>
            </a:endParaRPr>
          </a:p>
        </p:txBody>
      </p:sp>
      <p:sp>
        <p:nvSpPr>
          <p:cNvPr id="1080" name="Freeform 240"/>
          <p:cNvSpPr>
            <a:spLocks/>
          </p:cNvSpPr>
          <p:nvPr/>
        </p:nvSpPr>
        <p:spPr bwMode="auto">
          <a:xfrm>
            <a:off x="7543800" y="2354054"/>
            <a:ext cx="12700" cy="738188"/>
          </a:xfrm>
          <a:custGeom>
            <a:avLst/>
            <a:gdLst>
              <a:gd name="T0" fmla="*/ 4 w 35"/>
              <a:gd name="T1" fmla="*/ 0 h 1863"/>
              <a:gd name="T2" fmla="*/ 0 w 35"/>
              <a:gd name="T3" fmla="*/ 4 h 1863"/>
              <a:gd name="T4" fmla="*/ 0 w 35"/>
              <a:gd name="T5" fmla="*/ 465 h 1863"/>
              <a:gd name="T6" fmla="*/ 8 w 35"/>
              <a:gd name="T7" fmla="*/ 465 h 1863"/>
              <a:gd name="T8" fmla="*/ 8 w 35"/>
              <a:gd name="T9" fmla="*/ 4 h 1863"/>
              <a:gd name="T10" fmla="*/ 4 w 35"/>
              <a:gd name="T11" fmla="*/ 9 h 1863"/>
              <a:gd name="T12" fmla="*/ 4 w 35"/>
              <a:gd name="T13" fmla="*/ 0 h 1863"/>
              <a:gd name="T14" fmla="*/ 0 w 35"/>
              <a:gd name="T15" fmla="*/ 0 h 1863"/>
              <a:gd name="T16" fmla="*/ 0 w 35"/>
              <a:gd name="T17" fmla="*/ 4 h 1863"/>
              <a:gd name="T18" fmla="*/ 4 w 35"/>
              <a:gd name="T19" fmla="*/ 0 h 186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
              <a:gd name="T31" fmla="*/ 0 h 1863"/>
              <a:gd name="T32" fmla="*/ 35 w 35"/>
              <a:gd name="T33" fmla="*/ 1863 h 186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 h="1863">
                <a:moveTo>
                  <a:pt x="18" y="0"/>
                </a:moveTo>
                <a:lnTo>
                  <a:pt x="0" y="17"/>
                </a:lnTo>
                <a:lnTo>
                  <a:pt x="0" y="1863"/>
                </a:lnTo>
                <a:lnTo>
                  <a:pt x="35" y="1863"/>
                </a:lnTo>
                <a:lnTo>
                  <a:pt x="35" y="17"/>
                </a:lnTo>
                <a:lnTo>
                  <a:pt x="18" y="35"/>
                </a:lnTo>
                <a:lnTo>
                  <a:pt x="18" y="0"/>
                </a:lnTo>
                <a:lnTo>
                  <a:pt x="0" y="0"/>
                </a:lnTo>
                <a:lnTo>
                  <a:pt x="0" y="17"/>
                </a:lnTo>
                <a:lnTo>
                  <a:pt x="18" y="0"/>
                </a:lnTo>
                <a:close/>
              </a:path>
            </a:pathLst>
          </a:custGeom>
          <a:solidFill>
            <a:srgbClr val="000000"/>
          </a:solidFill>
          <a:ln w="9525">
            <a:noFill/>
            <a:round/>
            <a:headEnd/>
            <a:tailEnd/>
          </a:ln>
        </p:spPr>
        <p:txBody>
          <a:bodyPr/>
          <a:lstStyle/>
          <a:p>
            <a:endParaRPr lang="en-US" dirty="0">
              <a:latin typeface="+mj-lt"/>
            </a:endParaRPr>
          </a:p>
        </p:txBody>
      </p:sp>
      <p:sp>
        <p:nvSpPr>
          <p:cNvPr id="1081" name="Freeform 241"/>
          <p:cNvSpPr>
            <a:spLocks/>
          </p:cNvSpPr>
          <p:nvPr/>
        </p:nvSpPr>
        <p:spPr bwMode="auto">
          <a:xfrm>
            <a:off x="7546975" y="2357229"/>
            <a:ext cx="381000" cy="363538"/>
          </a:xfrm>
          <a:custGeom>
            <a:avLst/>
            <a:gdLst>
              <a:gd name="T0" fmla="*/ 237 w 960"/>
              <a:gd name="T1" fmla="*/ 220 h 915"/>
              <a:gd name="T2" fmla="*/ 240 w 960"/>
              <a:gd name="T3" fmla="*/ 222 h 915"/>
              <a:gd name="T4" fmla="*/ 6 w 960"/>
              <a:gd name="T5" fmla="*/ 0 h 915"/>
              <a:gd name="T6" fmla="*/ 0 w 960"/>
              <a:gd name="T7" fmla="*/ 6 h 915"/>
              <a:gd name="T8" fmla="*/ 234 w 960"/>
              <a:gd name="T9" fmla="*/ 228 h 915"/>
              <a:gd name="T10" fmla="*/ 237 w 960"/>
              <a:gd name="T11" fmla="*/ 229 h 915"/>
              <a:gd name="T12" fmla="*/ 234 w 960"/>
              <a:gd name="T13" fmla="*/ 228 h 915"/>
              <a:gd name="T14" fmla="*/ 235 w 960"/>
              <a:gd name="T15" fmla="*/ 229 h 915"/>
              <a:gd name="T16" fmla="*/ 237 w 960"/>
              <a:gd name="T17" fmla="*/ 229 h 915"/>
              <a:gd name="T18" fmla="*/ 237 w 960"/>
              <a:gd name="T19" fmla="*/ 220 h 91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60"/>
              <a:gd name="T31" fmla="*/ 0 h 915"/>
              <a:gd name="T32" fmla="*/ 960 w 960"/>
              <a:gd name="T33" fmla="*/ 915 h 91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60" h="915">
                <a:moveTo>
                  <a:pt x="947" y="881"/>
                </a:moveTo>
                <a:lnTo>
                  <a:pt x="960" y="886"/>
                </a:lnTo>
                <a:lnTo>
                  <a:pt x="25" y="0"/>
                </a:lnTo>
                <a:lnTo>
                  <a:pt x="0" y="25"/>
                </a:lnTo>
                <a:lnTo>
                  <a:pt x="935" y="910"/>
                </a:lnTo>
                <a:lnTo>
                  <a:pt x="947" y="915"/>
                </a:lnTo>
                <a:lnTo>
                  <a:pt x="935" y="910"/>
                </a:lnTo>
                <a:lnTo>
                  <a:pt x="940" y="915"/>
                </a:lnTo>
                <a:lnTo>
                  <a:pt x="947" y="915"/>
                </a:lnTo>
                <a:lnTo>
                  <a:pt x="947" y="881"/>
                </a:lnTo>
                <a:close/>
              </a:path>
            </a:pathLst>
          </a:custGeom>
          <a:solidFill>
            <a:srgbClr val="000000"/>
          </a:solidFill>
          <a:ln w="9525">
            <a:noFill/>
            <a:round/>
            <a:headEnd/>
            <a:tailEnd/>
          </a:ln>
        </p:spPr>
        <p:txBody>
          <a:bodyPr/>
          <a:lstStyle/>
          <a:p>
            <a:endParaRPr lang="en-US" dirty="0">
              <a:latin typeface="+mj-lt"/>
            </a:endParaRPr>
          </a:p>
        </p:txBody>
      </p:sp>
      <p:sp>
        <p:nvSpPr>
          <p:cNvPr id="1082" name="Freeform 242"/>
          <p:cNvSpPr>
            <a:spLocks/>
          </p:cNvSpPr>
          <p:nvPr/>
        </p:nvSpPr>
        <p:spPr bwMode="auto">
          <a:xfrm>
            <a:off x="7923213" y="2706479"/>
            <a:ext cx="285750" cy="14288"/>
          </a:xfrm>
          <a:custGeom>
            <a:avLst/>
            <a:gdLst>
              <a:gd name="T0" fmla="*/ 174 w 719"/>
              <a:gd name="T1" fmla="*/ 1 h 36"/>
              <a:gd name="T2" fmla="*/ 177 w 719"/>
              <a:gd name="T3" fmla="*/ 0 h 36"/>
              <a:gd name="T4" fmla="*/ 0 w 719"/>
              <a:gd name="T5" fmla="*/ 1 h 36"/>
              <a:gd name="T6" fmla="*/ 0 w 719"/>
              <a:gd name="T7" fmla="*/ 9 h 36"/>
              <a:gd name="T8" fmla="*/ 177 w 719"/>
              <a:gd name="T9" fmla="*/ 9 h 36"/>
              <a:gd name="T10" fmla="*/ 180 w 719"/>
              <a:gd name="T11" fmla="*/ 7 h 36"/>
              <a:gd name="T12" fmla="*/ 177 w 719"/>
              <a:gd name="T13" fmla="*/ 9 h 36"/>
              <a:gd name="T14" fmla="*/ 179 w 719"/>
              <a:gd name="T15" fmla="*/ 9 h 36"/>
              <a:gd name="T16" fmla="*/ 180 w 719"/>
              <a:gd name="T17" fmla="*/ 7 h 36"/>
              <a:gd name="T18" fmla="*/ 174 w 719"/>
              <a:gd name="T19" fmla="*/ 1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9"/>
              <a:gd name="T31" fmla="*/ 0 h 36"/>
              <a:gd name="T32" fmla="*/ 719 w 719"/>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9" h="36">
                <a:moveTo>
                  <a:pt x="697" y="5"/>
                </a:moveTo>
                <a:lnTo>
                  <a:pt x="708" y="0"/>
                </a:lnTo>
                <a:lnTo>
                  <a:pt x="0" y="2"/>
                </a:lnTo>
                <a:lnTo>
                  <a:pt x="0" y="36"/>
                </a:lnTo>
                <a:lnTo>
                  <a:pt x="708" y="35"/>
                </a:lnTo>
                <a:lnTo>
                  <a:pt x="719" y="30"/>
                </a:lnTo>
                <a:lnTo>
                  <a:pt x="708" y="35"/>
                </a:lnTo>
                <a:lnTo>
                  <a:pt x="714" y="35"/>
                </a:lnTo>
                <a:lnTo>
                  <a:pt x="719" y="30"/>
                </a:lnTo>
                <a:lnTo>
                  <a:pt x="697" y="5"/>
                </a:lnTo>
                <a:close/>
              </a:path>
            </a:pathLst>
          </a:custGeom>
          <a:solidFill>
            <a:srgbClr val="000000"/>
          </a:solidFill>
          <a:ln w="9525">
            <a:noFill/>
            <a:round/>
            <a:headEnd/>
            <a:tailEnd/>
          </a:ln>
        </p:spPr>
        <p:txBody>
          <a:bodyPr/>
          <a:lstStyle/>
          <a:p>
            <a:endParaRPr lang="en-US" dirty="0">
              <a:latin typeface="+mj-lt"/>
            </a:endParaRPr>
          </a:p>
        </p:txBody>
      </p:sp>
      <p:sp>
        <p:nvSpPr>
          <p:cNvPr id="1083" name="Freeform 243"/>
          <p:cNvSpPr>
            <a:spLocks/>
          </p:cNvSpPr>
          <p:nvPr/>
        </p:nvSpPr>
        <p:spPr bwMode="auto">
          <a:xfrm>
            <a:off x="8199438" y="2360404"/>
            <a:ext cx="388938" cy="358775"/>
          </a:xfrm>
          <a:custGeom>
            <a:avLst/>
            <a:gdLst>
              <a:gd name="T0" fmla="*/ 242 w 982"/>
              <a:gd name="T1" fmla="*/ 3 h 904"/>
              <a:gd name="T2" fmla="*/ 239 w 982"/>
              <a:gd name="T3" fmla="*/ 0 h 904"/>
              <a:gd name="T4" fmla="*/ 0 w 982"/>
              <a:gd name="T5" fmla="*/ 220 h 904"/>
              <a:gd name="T6" fmla="*/ 5 w 982"/>
              <a:gd name="T7" fmla="*/ 226 h 904"/>
              <a:gd name="T8" fmla="*/ 245 w 982"/>
              <a:gd name="T9" fmla="*/ 6 h 904"/>
              <a:gd name="T10" fmla="*/ 242 w 982"/>
              <a:gd name="T11" fmla="*/ 3 h 904"/>
              <a:gd name="T12" fmla="*/ 0 60000 65536"/>
              <a:gd name="T13" fmla="*/ 0 60000 65536"/>
              <a:gd name="T14" fmla="*/ 0 60000 65536"/>
              <a:gd name="T15" fmla="*/ 0 60000 65536"/>
              <a:gd name="T16" fmla="*/ 0 60000 65536"/>
              <a:gd name="T17" fmla="*/ 0 60000 65536"/>
              <a:gd name="T18" fmla="*/ 0 w 982"/>
              <a:gd name="T19" fmla="*/ 0 h 904"/>
              <a:gd name="T20" fmla="*/ 982 w 982"/>
              <a:gd name="T21" fmla="*/ 904 h 904"/>
            </a:gdLst>
            <a:ahLst/>
            <a:cxnLst>
              <a:cxn ang="T12">
                <a:pos x="T0" y="T1"/>
              </a:cxn>
              <a:cxn ang="T13">
                <a:pos x="T2" y="T3"/>
              </a:cxn>
              <a:cxn ang="T14">
                <a:pos x="T4" y="T5"/>
              </a:cxn>
              <a:cxn ang="T15">
                <a:pos x="T6" y="T7"/>
              </a:cxn>
              <a:cxn ang="T16">
                <a:pos x="T8" y="T9"/>
              </a:cxn>
              <a:cxn ang="T17">
                <a:pos x="T10" y="T11"/>
              </a:cxn>
            </a:cxnLst>
            <a:rect l="T18" t="T19" r="T20" b="T21"/>
            <a:pathLst>
              <a:path w="982" h="904">
                <a:moveTo>
                  <a:pt x="971" y="13"/>
                </a:moveTo>
                <a:lnTo>
                  <a:pt x="959" y="0"/>
                </a:lnTo>
                <a:lnTo>
                  <a:pt x="0" y="879"/>
                </a:lnTo>
                <a:lnTo>
                  <a:pt x="22" y="904"/>
                </a:lnTo>
                <a:lnTo>
                  <a:pt x="982" y="25"/>
                </a:lnTo>
                <a:lnTo>
                  <a:pt x="971" y="13"/>
                </a:lnTo>
                <a:close/>
              </a:path>
            </a:pathLst>
          </a:custGeom>
          <a:solidFill>
            <a:srgbClr val="000000"/>
          </a:solidFill>
          <a:ln w="9525">
            <a:noFill/>
            <a:round/>
            <a:headEnd/>
            <a:tailEnd/>
          </a:ln>
        </p:spPr>
        <p:txBody>
          <a:bodyPr/>
          <a:lstStyle/>
          <a:p>
            <a:endParaRPr lang="en-US" dirty="0">
              <a:latin typeface="+mj-lt"/>
            </a:endParaRPr>
          </a:p>
        </p:txBody>
      </p:sp>
      <p:sp>
        <p:nvSpPr>
          <p:cNvPr id="1084" name="Freeform 244"/>
          <p:cNvSpPr>
            <a:spLocks/>
          </p:cNvSpPr>
          <p:nvPr/>
        </p:nvSpPr>
        <p:spPr bwMode="auto">
          <a:xfrm>
            <a:off x="7543800" y="2708067"/>
            <a:ext cx="381000" cy="387350"/>
          </a:xfrm>
          <a:custGeom>
            <a:avLst/>
            <a:gdLst>
              <a:gd name="T0" fmla="*/ 237 w 960"/>
              <a:gd name="T1" fmla="*/ 0 h 977"/>
              <a:gd name="T2" fmla="*/ 234 w 960"/>
              <a:gd name="T3" fmla="*/ 1 h 977"/>
              <a:gd name="T4" fmla="*/ 0 w 960"/>
              <a:gd name="T5" fmla="*/ 238 h 977"/>
              <a:gd name="T6" fmla="*/ 6 w 960"/>
              <a:gd name="T7" fmla="*/ 244 h 977"/>
              <a:gd name="T8" fmla="*/ 240 w 960"/>
              <a:gd name="T9" fmla="*/ 7 h 977"/>
              <a:gd name="T10" fmla="*/ 237 w 960"/>
              <a:gd name="T11" fmla="*/ 9 h 977"/>
              <a:gd name="T12" fmla="*/ 237 w 960"/>
              <a:gd name="T13" fmla="*/ 0 h 977"/>
              <a:gd name="T14" fmla="*/ 235 w 960"/>
              <a:gd name="T15" fmla="*/ 0 h 977"/>
              <a:gd name="T16" fmla="*/ 234 w 960"/>
              <a:gd name="T17" fmla="*/ 1 h 977"/>
              <a:gd name="T18" fmla="*/ 237 w 960"/>
              <a:gd name="T19" fmla="*/ 0 h 97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60"/>
              <a:gd name="T31" fmla="*/ 0 h 977"/>
              <a:gd name="T32" fmla="*/ 960 w 960"/>
              <a:gd name="T33" fmla="*/ 977 h 97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60" h="977">
                <a:moveTo>
                  <a:pt x="947" y="0"/>
                </a:moveTo>
                <a:lnTo>
                  <a:pt x="935" y="5"/>
                </a:lnTo>
                <a:lnTo>
                  <a:pt x="0" y="952"/>
                </a:lnTo>
                <a:lnTo>
                  <a:pt x="25" y="977"/>
                </a:lnTo>
                <a:lnTo>
                  <a:pt x="960" y="30"/>
                </a:lnTo>
                <a:lnTo>
                  <a:pt x="947" y="35"/>
                </a:lnTo>
                <a:lnTo>
                  <a:pt x="947" y="0"/>
                </a:lnTo>
                <a:lnTo>
                  <a:pt x="940" y="0"/>
                </a:lnTo>
                <a:lnTo>
                  <a:pt x="935" y="5"/>
                </a:lnTo>
                <a:lnTo>
                  <a:pt x="947" y="0"/>
                </a:lnTo>
                <a:close/>
              </a:path>
            </a:pathLst>
          </a:custGeom>
          <a:solidFill>
            <a:srgbClr val="000000"/>
          </a:solidFill>
          <a:ln w="9525">
            <a:noFill/>
            <a:round/>
            <a:headEnd/>
            <a:tailEnd/>
          </a:ln>
        </p:spPr>
        <p:txBody>
          <a:bodyPr/>
          <a:lstStyle/>
          <a:p>
            <a:endParaRPr lang="en-US" dirty="0">
              <a:latin typeface="+mj-lt"/>
            </a:endParaRPr>
          </a:p>
        </p:txBody>
      </p:sp>
      <p:sp>
        <p:nvSpPr>
          <p:cNvPr id="1085" name="Freeform 245"/>
          <p:cNvSpPr>
            <a:spLocks/>
          </p:cNvSpPr>
          <p:nvPr/>
        </p:nvSpPr>
        <p:spPr bwMode="auto">
          <a:xfrm>
            <a:off x="7920038" y="2708067"/>
            <a:ext cx="295275" cy="14288"/>
          </a:xfrm>
          <a:custGeom>
            <a:avLst/>
            <a:gdLst>
              <a:gd name="T0" fmla="*/ 186 w 745"/>
              <a:gd name="T1" fmla="*/ 1 h 36"/>
              <a:gd name="T2" fmla="*/ 183 w 745"/>
              <a:gd name="T3" fmla="*/ 0 h 36"/>
              <a:gd name="T4" fmla="*/ 0 w 745"/>
              <a:gd name="T5" fmla="*/ 0 h 36"/>
              <a:gd name="T6" fmla="*/ 0 w 745"/>
              <a:gd name="T7" fmla="*/ 9 h 36"/>
              <a:gd name="T8" fmla="*/ 183 w 745"/>
              <a:gd name="T9" fmla="*/ 9 h 36"/>
              <a:gd name="T10" fmla="*/ 180 w 745"/>
              <a:gd name="T11" fmla="*/ 8 h 36"/>
              <a:gd name="T12" fmla="*/ 186 w 745"/>
              <a:gd name="T13" fmla="*/ 1 h 36"/>
              <a:gd name="T14" fmla="*/ 185 w 745"/>
              <a:gd name="T15" fmla="*/ 0 h 36"/>
              <a:gd name="T16" fmla="*/ 183 w 745"/>
              <a:gd name="T17" fmla="*/ 0 h 36"/>
              <a:gd name="T18" fmla="*/ 186 w 745"/>
              <a:gd name="T19" fmla="*/ 1 h 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45"/>
              <a:gd name="T31" fmla="*/ 0 h 36"/>
              <a:gd name="T32" fmla="*/ 745 w 745"/>
              <a:gd name="T33" fmla="*/ 36 h 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45" h="36">
                <a:moveTo>
                  <a:pt x="745" y="6"/>
                </a:moveTo>
                <a:lnTo>
                  <a:pt x="733" y="1"/>
                </a:lnTo>
                <a:lnTo>
                  <a:pt x="0" y="0"/>
                </a:lnTo>
                <a:lnTo>
                  <a:pt x="0" y="35"/>
                </a:lnTo>
                <a:lnTo>
                  <a:pt x="733" y="36"/>
                </a:lnTo>
                <a:lnTo>
                  <a:pt x="720" y="31"/>
                </a:lnTo>
                <a:lnTo>
                  <a:pt x="745" y="6"/>
                </a:lnTo>
                <a:lnTo>
                  <a:pt x="740" y="1"/>
                </a:lnTo>
                <a:lnTo>
                  <a:pt x="733" y="1"/>
                </a:lnTo>
                <a:lnTo>
                  <a:pt x="745" y="6"/>
                </a:lnTo>
                <a:close/>
              </a:path>
            </a:pathLst>
          </a:custGeom>
          <a:solidFill>
            <a:srgbClr val="000000"/>
          </a:solidFill>
          <a:ln w="9525">
            <a:noFill/>
            <a:round/>
            <a:headEnd/>
            <a:tailEnd/>
          </a:ln>
        </p:spPr>
        <p:txBody>
          <a:bodyPr/>
          <a:lstStyle/>
          <a:p>
            <a:endParaRPr lang="en-US" dirty="0">
              <a:latin typeface="+mj-lt"/>
            </a:endParaRPr>
          </a:p>
        </p:txBody>
      </p:sp>
      <p:sp>
        <p:nvSpPr>
          <p:cNvPr id="1086" name="Freeform 246"/>
          <p:cNvSpPr>
            <a:spLocks/>
          </p:cNvSpPr>
          <p:nvPr/>
        </p:nvSpPr>
        <p:spPr bwMode="auto">
          <a:xfrm>
            <a:off x="8205788" y="2709654"/>
            <a:ext cx="381000" cy="379413"/>
          </a:xfrm>
          <a:custGeom>
            <a:avLst/>
            <a:gdLst>
              <a:gd name="T0" fmla="*/ 237 w 960"/>
              <a:gd name="T1" fmla="*/ 236 h 954"/>
              <a:gd name="T2" fmla="*/ 240 w 960"/>
              <a:gd name="T3" fmla="*/ 233 h 954"/>
              <a:gd name="T4" fmla="*/ 6 w 960"/>
              <a:gd name="T5" fmla="*/ 0 h 954"/>
              <a:gd name="T6" fmla="*/ 0 w 960"/>
              <a:gd name="T7" fmla="*/ 6 h 954"/>
              <a:gd name="T8" fmla="*/ 234 w 960"/>
              <a:gd name="T9" fmla="*/ 239 h 954"/>
              <a:gd name="T10" fmla="*/ 237 w 960"/>
              <a:gd name="T11" fmla="*/ 236 h 954"/>
              <a:gd name="T12" fmla="*/ 0 60000 65536"/>
              <a:gd name="T13" fmla="*/ 0 60000 65536"/>
              <a:gd name="T14" fmla="*/ 0 60000 65536"/>
              <a:gd name="T15" fmla="*/ 0 60000 65536"/>
              <a:gd name="T16" fmla="*/ 0 60000 65536"/>
              <a:gd name="T17" fmla="*/ 0 60000 65536"/>
              <a:gd name="T18" fmla="*/ 0 w 960"/>
              <a:gd name="T19" fmla="*/ 0 h 954"/>
              <a:gd name="T20" fmla="*/ 960 w 960"/>
              <a:gd name="T21" fmla="*/ 954 h 954"/>
            </a:gdLst>
            <a:ahLst/>
            <a:cxnLst>
              <a:cxn ang="T12">
                <a:pos x="T0" y="T1"/>
              </a:cxn>
              <a:cxn ang="T13">
                <a:pos x="T2" y="T3"/>
              </a:cxn>
              <a:cxn ang="T14">
                <a:pos x="T4" y="T5"/>
              </a:cxn>
              <a:cxn ang="T15">
                <a:pos x="T6" y="T7"/>
              </a:cxn>
              <a:cxn ang="T16">
                <a:pos x="T8" y="T9"/>
              </a:cxn>
              <a:cxn ang="T17">
                <a:pos x="T10" y="T11"/>
              </a:cxn>
            </a:cxnLst>
            <a:rect l="T18" t="T19" r="T20" b="T21"/>
            <a:pathLst>
              <a:path w="960" h="954">
                <a:moveTo>
                  <a:pt x="947" y="941"/>
                </a:moveTo>
                <a:lnTo>
                  <a:pt x="960" y="929"/>
                </a:lnTo>
                <a:lnTo>
                  <a:pt x="25" y="0"/>
                </a:lnTo>
                <a:lnTo>
                  <a:pt x="0" y="25"/>
                </a:lnTo>
                <a:lnTo>
                  <a:pt x="935" y="954"/>
                </a:lnTo>
                <a:lnTo>
                  <a:pt x="947" y="941"/>
                </a:lnTo>
                <a:close/>
              </a:path>
            </a:pathLst>
          </a:custGeom>
          <a:solidFill>
            <a:srgbClr val="000000"/>
          </a:solidFill>
          <a:ln w="9525">
            <a:noFill/>
            <a:round/>
            <a:headEnd/>
            <a:tailEnd/>
          </a:ln>
        </p:spPr>
        <p:txBody>
          <a:bodyPr/>
          <a:lstStyle/>
          <a:p>
            <a:endParaRPr lang="en-US" dirty="0">
              <a:latin typeface="+mj-lt"/>
            </a:endParaRPr>
          </a:p>
        </p:txBody>
      </p:sp>
      <p:graphicFrame>
        <p:nvGraphicFramePr>
          <p:cNvPr id="44" name="Group 232"/>
          <p:cNvGraphicFramePr>
            <a:graphicFrameLocks noGrp="1"/>
          </p:cNvGraphicFramePr>
          <p:nvPr/>
        </p:nvGraphicFramePr>
        <p:xfrm>
          <a:off x="5048250" y="1124424"/>
          <a:ext cx="1562100" cy="1128713"/>
        </p:xfrm>
        <a:graphic>
          <a:graphicData uri="http://schemas.openxmlformats.org/drawingml/2006/table">
            <a:tbl>
              <a:tblPr/>
              <a:tblGrid>
                <a:gridCol w="520700"/>
                <a:gridCol w="520700"/>
                <a:gridCol w="520700"/>
              </a:tblGrid>
              <a:tr h="346075">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QTY.</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Item</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Lot #</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30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A</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70-31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1938">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50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B</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40-19</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r h="260350">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80</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C</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000" b="0" i="0" u="none" strike="noStrike" cap="none" normalizeH="0" baseline="0" dirty="0" smtClean="0">
                          <a:ln>
                            <a:noFill/>
                          </a:ln>
                          <a:solidFill>
                            <a:schemeClr val="tx1"/>
                          </a:solidFill>
                          <a:effectLst/>
                          <a:latin typeface="Tahoma" pitchFamily="34" charset="0"/>
                        </a:rPr>
                        <a:t>11-5111</a:t>
                      </a:r>
                    </a:p>
                  </a:txBody>
                  <a:tcPr marL="0" marR="0" marT="0" marB="0" anchor="ctr" horzOverflow="overflow">
                    <a:lnL w="12700" cap="flat" cmpd="sng" algn="ctr">
                      <a:solidFill>
                        <a:schemeClr val="tx2"/>
                      </a:solidFill>
                      <a:prstDash val="solid"/>
                      <a:round/>
                      <a:headEnd type="none" w="med" len="med"/>
                      <a:tailEnd type="none" w="med" len="med"/>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normAutofit/>
          </a:bodyPr>
          <a:lstStyle/>
          <a:p>
            <a:pPr>
              <a:buFont typeface="Wingdings" pitchFamily="2" charset="2"/>
              <a:buChar char="§"/>
            </a:pPr>
            <a:r>
              <a:rPr lang="en-US" b="1" dirty="0" smtClean="0">
                <a:solidFill>
                  <a:srgbClr val="0070C0"/>
                </a:solidFill>
              </a:rPr>
              <a:t>Planning Overview</a:t>
            </a:r>
          </a:p>
          <a:p>
            <a:pPr>
              <a:spcBef>
                <a:spcPts val="1200"/>
              </a:spcBef>
              <a:buFont typeface="Wingdings" pitchFamily="2" charset="2"/>
              <a:buChar char="§"/>
            </a:pPr>
            <a:r>
              <a:rPr lang="en-US" dirty="0" smtClean="0"/>
              <a:t>Production Planning</a:t>
            </a:r>
          </a:p>
          <a:p>
            <a:pPr>
              <a:spcBef>
                <a:spcPts val="1200"/>
              </a:spcBef>
              <a:buFont typeface="Wingdings" pitchFamily="2" charset="2"/>
              <a:buChar char="§"/>
            </a:pPr>
            <a:r>
              <a:rPr lang="en-US" dirty="0" smtClean="0"/>
              <a:t>End-Item Planning</a:t>
            </a:r>
          </a:p>
          <a:p>
            <a:pPr>
              <a:spcBef>
                <a:spcPts val="1200"/>
              </a:spcBef>
              <a:buFont typeface="Wingdings" pitchFamily="2" charset="2"/>
              <a:buChar char="§"/>
            </a:pPr>
            <a:r>
              <a:rPr lang="en-US" dirty="0" smtClean="0"/>
              <a:t>Component Item Planning</a:t>
            </a:r>
          </a:p>
        </p:txBody>
      </p:sp>
      <p:sp>
        <p:nvSpPr>
          <p:cNvPr id="4099" name="Rectangle 2"/>
          <p:cNvSpPr>
            <a:spLocks noGrp="1" noChangeArrowheads="1"/>
          </p:cNvSpPr>
          <p:nvPr>
            <p:ph type="title"/>
          </p:nvPr>
        </p:nvSpPr>
        <p:spPr/>
        <p:txBody>
          <a:bodyPr/>
          <a:lstStyle/>
          <a:p>
            <a:pPr eaLnBrk="1" hangingPunct="1"/>
            <a:r>
              <a:rPr lang="en-US" dirty="0" smtClean="0"/>
              <a:t>Planning Concepts</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60"/>
          <p:cNvSpPr>
            <a:spLocks noGrp="1" noChangeArrowheads="1"/>
          </p:cNvSpPr>
          <p:nvPr>
            <p:ph type="title"/>
          </p:nvPr>
        </p:nvSpPr>
        <p:spPr/>
        <p:txBody>
          <a:bodyPr/>
          <a:lstStyle/>
          <a:p>
            <a:pPr eaLnBrk="1" hangingPunct="1"/>
            <a:r>
              <a:rPr lang="en-US" dirty="0" smtClean="0">
                <a:solidFill>
                  <a:schemeClr val="tx2"/>
                </a:solidFill>
              </a:rPr>
              <a:t>Repetitive Reporting</a:t>
            </a:r>
          </a:p>
        </p:txBody>
      </p:sp>
      <p:grpSp>
        <p:nvGrpSpPr>
          <p:cNvPr id="2" name="Group 31"/>
          <p:cNvGrpSpPr/>
          <p:nvPr/>
        </p:nvGrpSpPr>
        <p:grpSpPr>
          <a:xfrm>
            <a:off x="203200" y="2170113"/>
            <a:ext cx="8732838" cy="2503487"/>
            <a:chOff x="203200" y="2741613"/>
            <a:chExt cx="8732838" cy="2503487"/>
          </a:xfrm>
        </p:grpSpPr>
        <p:sp>
          <p:nvSpPr>
            <p:cNvPr id="17466" name="Line 58"/>
            <p:cNvSpPr>
              <a:spLocks noChangeShapeType="1"/>
            </p:cNvSpPr>
            <p:nvPr/>
          </p:nvSpPr>
          <p:spPr bwMode="auto">
            <a:xfrm>
              <a:off x="909638" y="5245100"/>
              <a:ext cx="7312025" cy="0"/>
            </a:xfrm>
            <a:prstGeom prst="line">
              <a:avLst/>
            </a:prstGeom>
            <a:noFill/>
            <a:ln w="190500">
              <a:solidFill>
                <a:schemeClr val="hlink"/>
              </a:solidFill>
              <a:round/>
              <a:headEnd/>
              <a:tailEnd type="triangle" w="med" len="med"/>
            </a:ln>
            <a:effectLst>
              <a:outerShdw dist="35921" dir="2700000" algn="ctr" rotWithShape="0">
                <a:srgbClr val="5F5F5F"/>
              </a:outerShdw>
            </a:effectLst>
          </p:spPr>
          <p:txBody>
            <a:bodyPr/>
            <a:lstStyle/>
            <a:p>
              <a:pPr>
                <a:defRPr/>
              </a:pPr>
              <a:endParaRPr lang="en-US" dirty="0">
                <a:latin typeface="+mj-lt"/>
              </a:endParaRPr>
            </a:p>
          </p:txBody>
        </p:sp>
        <p:grpSp>
          <p:nvGrpSpPr>
            <p:cNvPr id="3" name="Group 129"/>
            <p:cNvGrpSpPr>
              <a:grpSpLocks/>
            </p:cNvGrpSpPr>
            <p:nvPr/>
          </p:nvGrpSpPr>
          <p:grpSpPr bwMode="auto">
            <a:xfrm>
              <a:off x="203200" y="2741613"/>
              <a:ext cx="2770188" cy="1868487"/>
              <a:chOff x="278" y="1727"/>
              <a:chExt cx="1745" cy="1177"/>
            </a:xfrm>
          </p:grpSpPr>
          <p:sp>
            <p:nvSpPr>
              <p:cNvPr id="15384" name="Rectangle 31"/>
              <p:cNvSpPr>
                <a:spLocks noChangeArrowheads="1"/>
              </p:cNvSpPr>
              <p:nvPr/>
            </p:nvSpPr>
            <p:spPr bwMode="auto">
              <a:xfrm>
                <a:off x="61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10</a:t>
                </a:r>
              </a:p>
            </p:txBody>
          </p:sp>
          <p:grpSp>
            <p:nvGrpSpPr>
              <p:cNvPr id="4" name="Group 114"/>
              <p:cNvGrpSpPr>
                <a:grpSpLocks/>
              </p:cNvGrpSpPr>
              <p:nvPr/>
            </p:nvGrpSpPr>
            <p:grpSpPr bwMode="auto">
              <a:xfrm>
                <a:off x="278" y="1727"/>
                <a:ext cx="1745" cy="884"/>
                <a:chOff x="278" y="1663"/>
                <a:chExt cx="1745" cy="884"/>
              </a:xfrm>
            </p:grpSpPr>
            <p:sp>
              <p:nvSpPr>
                <p:cNvPr id="17517" name="Rectangle 109"/>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15" name="Rectangle 10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16" name="Rectangle 10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89" name="AutoShape 10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90" name="AutoShape 110"/>
                <p:cNvCxnSpPr>
                  <a:cxnSpLocks noChangeShapeType="1"/>
                  <a:stCxn id="17517" idx="2"/>
                  <a:endCxn id="1751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91" name="AutoShape 111"/>
                <p:cNvCxnSpPr>
                  <a:cxnSpLocks noChangeShapeType="1"/>
                  <a:stCxn id="17517" idx="2"/>
                  <a:endCxn id="1751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5" name="Group 131"/>
            <p:cNvGrpSpPr>
              <a:grpSpLocks/>
            </p:cNvGrpSpPr>
            <p:nvPr/>
          </p:nvGrpSpPr>
          <p:grpSpPr bwMode="auto">
            <a:xfrm>
              <a:off x="6165850" y="2741613"/>
              <a:ext cx="2770188" cy="1868487"/>
              <a:chOff x="3734" y="1727"/>
              <a:chExt cx="1745" cy="1177"/>
            </a:xfrm>
          </p:grpSpPr>
          <p:sp>
            <p:nvSpPr>
              <p:cNvPr id="15376" name="Rectangle 33"/>
              <p:cNvSpPr>
                <a:spLocks noChangeArrowheads="1"/>
              </p:cNvSpPr>
              <p:nvPr/>
            </p:nvSpPr>
            <p:spPr bwMode="auto">
              <a:xfrm>
                <a:off x="4074"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30</a:t>
                </a:r>
              </a:p>
            </p:txBody>
          </p:sp>
          <p:grpSp>
            <p:nvGrpSpPr>
              <p:cNvPr id="6" name="Group 115"/>
              <p:cNvGrpSpPr>
                <a:grpSpLocks/>
              </p:cNvGrpSpPr>
              <p:nvPr/>
            </p:nvGrpSpPr>
            <p:grpSpPr bwMode="auto">
              <a:xfrm>
                <a:off x="3734" y="1727"/>
                <a:ext cx="1745" cy="884"/>
                <a:chOff x="278" y="1663"/>
                <a:chExt cx="1745" cy="884"/>
              </a:xfrm>
            </p:grpSpPr>
            <p:sp>
              <p:nvSpPr>
                <p:cNvPr id="17524" name="Rectangle 116"/>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25" name="Rectangle 117"/>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26" name="Rectangle 118"/>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81" name="AutoShape 119"/>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82" name="AutoShape 120"/>
                <p:cNvCxnSpPr>
                  <a:cxnSpLocks noChangeShapeType="1"/>
                  <a:stCxn id="17524" idx="2"/>
                  <a:endCxn id="17525"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83" name="AutoShape 121"/>
                <p:cNvCxnSpPr>
                  <a:cxnSpLocks noChangeShapeType="1"/>
                  <a:stCxn id="17524" idx="2"/>
                  <a:endCxn id="17526"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nvGrpSpPr>
            <p:cNvPr id="7" name="Group 130"/>
            <p:cNvGrpSpPr>
              <a:grpSpLocks/>
            </p:cNvGrpSpPr>
            <p:nvPr/>
          </p:nvGrpSpPr>
          <p:grpSpPr bwMode="auto">
            <a:xfrm>
              <a:off x="3182938" y="2741613"/>
              <a:ext cx="2770187" cy="1868487"/>
              <a:chOff x="2005" y="1727"/>
              <a:chExt cx="1745" cy="1177"/>
            </a:xfrm>
          </p:grpSpPr>
          <p:sp>
            <p:nvSpPr>
              <p:cNvPr id="15368" name="Rectangle 32"/>
              <p:cNvSpPr>
                <a:spLocks noChangeArrowheads="1"/>
              </p:cNvSpPr>
              <p:nvPr/>
            </p:nvSpPr>
            <p:spPr bwMode="auto">
              <a:xfrm>
                <a:off x="2343" y="2675"/>
                <a:ext cx="1060" cy="229"/>
              </a:xfrm>
              <a:prstGeom prst="rect">
                <a:avLst/>
              </a:prstGeom>
              <a:noFill/>
              <a:ln w="12700">
                <a:noFill/>
                <a:miter lim="800000"/>
                <a:headEnd/>
                <a:tailEnd/>
              </a:ln>
            </p:spPr>
            <p:txBody>
              <a:bodyPr wrap="none" lIns="90488" tIns="44450" rIns="90488" bIns="44450">
                <a:spAutoFit/>
              </a:bodyPr>
              <a:lstStyle/>
              <a:p>
                <a:pPr algn="l" eaLnBrk="0" hangingPunct="0"/>
                <a:r>
                  <a:rPr lang="en-US" sz="1800" b="1" dirty="0">
                    <a:latin typeface="+mj-lt"/>
                  </a:rPr>
                  <a:t>Operation 20</a:t>
                </a:r>
              </a:p>
            </p:txBody>
          </p:sp>
          <p:grpSp>
            <p:nvGrpSpPr>
              <p:cNvPr id="8" name="Group 122"/>
              <p:cNvGrpSpPr>
                <a:grpSpLocks/>
              </p:cNvGrpSpPr>
              <p:nvPr/>
            </p:nvGrpSpPr>
            <p:grpSpPr bwMode="auto">
              <a:xfrm>
                <a:off x="2005" y="1727"/>
                <a:ext cx="1745" cy="884"/>
                <a:chOff x="278" y="1663"/>
                <a:chExt cx="1745" cy="884"/>
              </a:xfrm>
            </p:grpSpPr>
            <p:sp>
              <p:nvSpPr>
                <p:cNvPr id="17531" name="Rectangle 123"/>
                <p:cNvSpPr>
                  <a:spLocks noChangeArrowheads="1"/>
                </p:cNvSpPr>
                <p:nvPr/>
              </p:nvSpPr>
              <p:spPr bwMode="auto">
                <a:xfrm>
                  <a:off x="862" y="1663"/>
                  <a:ext cx="576"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Reject</a:t>
                  </a:r>
                </a:p>
              </p:txBody>
            </p:sp>
            <p:sp>
              <p:nvSpPr>
                <p:cNvPr id="17532" name="Rectangle 124"/>
                <p:cNvSpPr>
                  <a:spLocks noChangeArrowheads="1"/>
                </p:cNvSpPr>
                <p:nvPr/>
              </p:nvSpPr>
              <p:spPr bwMode="auto">
                <a:xfrm>
                  <a:off x="278" y="2259"/>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In</a:t>
                  </a:r>
                </a:p>
              </p:txBody>
            </p:sp>
            <p:sp>
              <p:nvSpPr>
                <p:cNvPr id="17533" name="Rectangle 125"/>
                <p:cNvSpPr>
                  <a:spLocks noChangeArrowheads="1"/>
                </p:cNvSpPr>
                <p:nvPr/>
              </p:nvSpPr>
              <p:spPr bwMode="auto">
                <a:xfrm>
                  <a:off x="1591" y="2258"/>
                  <a:ext cx="432" cy="288"/>
                </a:xfrm>
                <a:prstGeom prst="rect">
                  <a:avLst/>
                </a:prstGeom>
                <a:solidFill>
                  <a:schemeClr val="bg1"/>
                </a:solidFill>
                <a:ln w="12700">
                  <a:solidFill>
                    <a:schemeClr val="tx1"/>
                  </a:solidFill>
                  <a:miter lim="800000"/>
                  <a:headEnd/>
                  <a:tailEnd/>
                </a:ln>
                <a:effectLst>
                  <a:outerShdw dist="28398" dir="1593903" algn="ctr" rotWithShape="0">
                    <a:schemeClr val="bg2"/>
                  </a:outerShdw>
                </a:effectLst>
              </p:spPr>
              <p:txBody>
                <a:bodyPr wrap="none" lIns="90488" tIns="44450" rIns="90488" bIns="44450" anchor="ctr" anchorCtr="1"/>
                <a:lstStyle/>
                <a:p>
                  <a:pPr algn="l" eaLnBrk="0" hangingPunct="0">
                    <a:defRPr/>
                  </a:pPr>
                  <a:r>
                    <a:rPr lang="en-US" sz="1600" b="1" dirty="0">
                      <a:latin typeface="+mj-lt"/>
                    </a:rPr>
                    <a:t>Out</a:t>
                  </a:r>
                </a:p>
              </p:txBody>
            </p:sp>
            <p:sp>
              <p:nvSpPr>
                <p:cNvPr id="15373" name="AutoShape 126"/>
                <p:cNvSpPr>
                  <a:spLocks noChangeArrowheads="1"/>
                </p:cNvSpPr>
                <p:nvPr/>
              </p:nvSpPr>
              <p:spPr bwMode="auto">
                <a:xfrm>
                  <a:off x="709" y="1951"/>
                  <a:ext cx="882" cy="543"/>
                </a:xfrm>
                <a:custGeom>
                  <a:avLst/>
                  <a:gdLst>
                    <a:gd name="T0" fmla="*/ 441 w 21600"/>
                    <a:gd name="T1" fmla="*/ 0 h 21600"/>
                    <a:gd name="T2" fmla="*/ 0 w 21600"/>
                    <a:gd name="T3" fmla="*/ 451 h 21600"/>
                    <a:gd name="T4" fmla="*/ 441 w 21600"/>
                    <a:gd name="T5" fmla="*/ 495 h 21600"/>
                    <a:gd name="T6" fmla="*/ 882 w 21600"/>
                    <a:gd name="T7" fmla="*/ 451 h 21600"/>
                    <a:gd name="T8" fmla="*/ 17694720 60000 65536"/>
                    <a:gd name="T9" fmla="*/ 11796480 60000 65536"/>
                    <a:gd name="T10" fmla="*/ 5898240 60000 65536"/>
                    <a:gd name="T11" fmla="*/ 0 60000 65536"/>
                    <a:gd name="T12" fmla="*/ 808 w 21600"/>
                    <a:gd name="T13" fmla="*/ 16190 h 21600"/>
                    <a:gd name="T14" fmla="*/ 20792 w 21600"/>
                    <a:gd name="T15" fmla="*/ 19691 h 21600"/>
                  </a:gdLst>
                  <a:ahLst/>
                  <a:cxnLst>
                    <a:cxn ang="T8">
                      <a:pos x="T0" y="T1"/>
                    </a:cxn>
                    <a:cxn ang="T9">
                      <a:pos x="T2" y="T3"/>
                    </a:cxn>
                    <a:cxn ang="T10">
                      <a:pos x="T4" y="T5"/>
                    </a:cxn>
                    <a:cxn ang="T11">
                      <a:pos x="T6" y="T7"/>
                    </a:cxn>
                  </a:cxnLst>
                  <a:rect l="T12" t="T13" r="T14" b="T15"/>
                  <a:pathLst>
                    <a:path w="21600" h="21600">
                      <a:moveTo>
                        <a:pt x="10800" y="0"/>
                      </a:moveTo>
                      <a:lnTo>
                        <a:pt x="8587" y="2824"/>
                      </a:lnTo>
                      <a:lnTo>
                        <a:pt x="9748" y="2824"/>
                      </a:lnTo>
                      <a:lnTo>
                        <a:pt x="9748" y="16180"/>
                      </a:lnTo>
                      <a:lnTo>
                        <a:pt x="1701" y="16180"/>
                      </a:lnTo>
                      <a:lnTo>
                        <a:pt x="1701" y="14253"/>
                      </a:lnTo>
                      <a:lnTo>
                        <a:pt x="0" y="17927"/>
                      </a:lnTo>
                      <a:lnTo>
                        <a:pt x="1701" y="21600"/>
                      </a:lnTo>
                      <a:lnTo>
                        <a:pt x="1701" y="19673"/>
                      </a:lnTo>
                      <a:lnTo>
                        <a:pt x="19899" y="19673"/>
                      </a:lnTo>
                      <a:lnTo>
                        <a:pt x="19899" y="21600"/>
                      </a:lnTo>
                      <a:lnTo>
                        <a:pt x="21600" y="17927"/>
                      </a:lnTo>
                      <a:lnTo>
                        <a:pt x="19899" y="14253"/>
                      </a:lnTo>
                      <a:lnTo>
                        <a:pt x="19899" y="16180"/>
                      </a:lnTo>
                      <a:lnTo>
                        <a:pt x="11852" y="16180"/>
                      </a:lnTo>
                      <a:lnTo>
                        <a:pt x="11852" y="2824"/>
                      </a:lnTo>
                      <a:lnTo>
                        <a:pt x="13013" y="2824"/>
                      </a:lnTo>
                      <a:close/>
                    </a:path>
                  </a:pathLst>
                </a:custGeom>
                <a:solidFill>
                  <a:schemeClr val="hlink"/>
                </a:solidFill>
                <a:ln w="9525" algn="ctr">
                  <a:solidFill>
                    <a:schemeClr val="tx1"/>
                  </a:solidFill>
                  <a:miter lim="800000"/>
                  <a:headEnd/>
                  <a:tailEnd/>
                </a:ln>
              </p:spPr>
              <p:txBody>
                <a:bodyPr wrap="none" lIns="0" tIns="0" rIns="0" bIns="0" anchor="ctr"/>
                <a:lstStyle/>
                <a:p>
                  <a:endParaRPr lang="en-US" dirty="0">
                    <a:latin typeface="+mj-lt"/>
                  </a:endParaRPr>
                </a:p>
              </p:txBody>
            </p:sp>
            <p:cxnSp>
              <p:nvCxnSpPr>
                <p:cNvPr id="15374" name="AutoShape 127"/>
                <p:cNvCxnSpPr>
                  <a:cxnSpLocks noChangeShapeType="1"/>
                  <a:stCxn id="17531" idx="2"/>
                  <a:endCxn id="17532" idx="3"/>
                </p:cNvCxnSpPr>
                <p:nvPr/>
              </p:nvCxnSpPr>
              <p:spPr bwMode="auto">
                <a:xfrm rot="5400000">
                  <a:off x="704" y="1957"/>
                  <a:ext cx="452" cy="440"/>
                </a:xfrm>
                <a:prstGeom prst="bentConnector2">
                  <a:avLst/>
                </a:prstGeom>
                <a:noFill/>
                <a:ln w="31750">
                  <a:noFill/>
                  <a:miter lim="800000"/>
                  <a:headEnd type="triangle" w="med" len="med"/>
                  <a:tailEnd type="triangle" w="med" len="med"/>
                </a:ln>
              </p:spPr>
            </p:cxnSp>
            <p:cxnSp>
              <p:nvCxnSpPr>
                <p:cNvPr id="15375" name="AutoShape 128"/>
                <p:cNvCxnSpPr>
                  <a:cxnSpLocks noChangeShapeType="1"/>
                  <a:stCxn id="17531" idx="2"/>
                  <a:endCxn id="17533" idx="1"/>
                </p:cNvCxnSpPr>
                <p:nvPr/>
              </p:nvCxnSpPr>
              <p:spPr bwMode="auto">
                <a:xfrm rot="16200000" flipH="1">
                  <a:off x="1145" y="1956"/>
                  <a:ext cx="451" cy="441"/>
                </a:xfrm>
                <a:prstGeom prst="bentConnector2">
                  <a:avLst/>
                </a:prstGeom>
                <a:noFill/>
                <a:ln w="31750">
                  <a:noFill/>
                  <a:miter lim="800000"/>
                  <a:headEnd type="triangle" w="med" len="med"/>
                  <a:tailEnd type="triangle" w="med" len="med"/>
                </a:ln>
              </p:spPr>
            </p:cxnSp>
          </p:grpSp>
        </p:grpSp>
      </p:gr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Content Placeholder 59"/>
          <p:cNvSpPr>
            <a:spLocks noGrp="1"/>
          </p:cNvSpPr>
          <p:nvPr>
            <p:ph idx="1"/>
          </p:nvPr>
        </p:nvSpPr>
        <p:spPr/>
        <p:txBody>
          <a:bodyPr/>
          <a:lstStyle/>
          <a:p>
            <a:pPr>
              <a:buFont typeface="Wingdings" pitchFamily="2" charset="2"/>
              <a:buChar char="§"/>
            </a:pPr>
            <a:r>
              <a:rPr lang="en-US" dirty="0" smtClean="0"/>
              <a:t>Used to report production activity</a:t>
            </a:r>
          </a:p>
          <a:p>
            <a:pPr>
              <a:spcBef>
                <a:spcPts val="1800"/>
              </a:spcBef>
              <a:buFont typeface="Wingdings" pitchFamily="2" charset="2"/>
              <a:buChar char="§"/>
            </a:pPr>
            <a:r>
              <a:rPr lang="en-US" dirty="0" smtClean="0"/>
              <a:t>The system:</a:t>
            </a:r>
          </a:p>
          <a:p>
            <a:pPr lvl="1"/>
            <a:r>
              <a:rPr lang="en-US" dirty="0" smtClean="0"/>
              <a:t>Backflushes component inventory, labor, and burden</a:t>
            </a:r>
          </a:p>
          <a:p>
            <a:pPr lvl="1"/>
            <a:r>
              <a:rPr lang="en-US" dirty="0" smtClean="0"/>
              <a:t>Moves the quantity processed into the queue for the next operation</a:t>
            </a:r>
          </a:p>
          <a:p>
            <a:pPr lvl="1"/>
            <a:r>
              <a:rPr lang="en-US" dirty="0" smtClean="0"/>
              <a:t>Receives completed items into inventory</a:t>
            </a:r>
          </a:p>
          <a:p>
            <a:pPr>
              <a:spcBef>
                <a:spcPts val="1800"/>
              </a:spcBef>
              <a:buFont typeface="Wingdings" pitchFamily="2" charset="2"/>
              <a:buChar char="§"/>
            </a:pPr>
            <a:r>
              <a:rPr lang="en-US" dirty="0" smtClean="0"/>
              <a:t>The transactions are recorded against specific employees, items, operations, and production lines</a:t>
            </a:r>
            <a:endParaRPr lang="en-US" dirty="0"/>
          </a:p>
        </p:txBody>
      </p:sp>
      <p:sp>
        <p:nvSpPr>
          <p:cNvPr id="1031" name="Rectangle 18"/>
          <p:cNvSpPr>
            <a:spLocks noGrp="1" noChangeArrowheads="1"/>
          </p:cNvSpPr>
          <p:nvPr>
            <p:ph type="title"/>
          </p:nvPr>
        </p:nvSpPr>
        <p:spPr/>
        <p:txBody>
          <a:bodyPr/>
          <a:lstStyle/>
          <a:p>
            <a:r>
              <a:rPr lang="en-US" dirty="0" smtClean="0"/>
              <a:t>Transaction Backflush </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Setup</a:t>
            </a:r>
          </a:p>
        </p:txBody>
      </p:sp>
      <p:sp>
        <p:nvSpPr>
          <p:cNvPr id="4" name="Content Placeholder 3"/>
          <p:cNvSpPr>
            <a:spLocks noGrp="1"/>
          </p:cNvSpPr>
          <p:nvPr>
            <p:ph idx="1"/>
          </p:nvPr>
        </p:nvSpPr>
        <p:spPr/>
        <p:txBody>
          <a:bodyPr/>
          <a:lstStyle/>
          <a:p>
            <a:pPr>
              <a:buFont typeface="Wingdings" pitchFamily="2" charset="2"/>
              <a:buChar char="§"/>
            </a:pPr>
            <a:r>
              <a:rPr lang="en-US" dirty="0" smtClean="0"/>
              <a:t>Repetitive Control (18.22.24)</a:t>
            </a:r>
          </a:p>
          <a:p>
            <a:pPr>
              <a:spcBef>
                <a:spcPts val="1800"/>
              </a:spcBef>
              <a:buFont typeface="Wingdings" pitchFamily="2" charset="2"/>
              <a:buChar char="§"/>
            </a:pPr>
            <a:r>
              <a:rPr lang="en-US" dirty="0" smtClean="0"/>
              <a:t>Production Line Maintenance (18.22.1.1)</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Repetitive Control</a:t>
            </a:r>
          </a:p>
        </p:txBody>
      </p:sp>
      <p:pic>
        <p:nvPicPr>
          <p:cNvPr id="598018" name="Picture 2" descr="C:\Users\qgl\AppData\Local\Temp\SNAGHTML165cb926.PNG"/>
          <p:cNvPicPr>
            <a:picLocks noChangeAspect="1" noChangeArrowheads="1"/>
          </p:cNvPicPr>
          <p:nvPr/>
        </p:nvPicPr>
        <p:blipFill>
          <a:blip r:embed="rId3" cstate="print"/>
          <a:srcRect/>
          <a:stretch>
            <a:fillRect/>
          </a:stretch>
        </p:blipFill>
        <p:spPr bwMode="auto">
          <a:xfrm>
            <a:off x="1313815" y="1023620"/>
            <a:ext cx="5320173" cy="4523740"/>
          </a:xfrm>
          <a:prstGeom prst="rect">
            <a:avLst/>
          </a:prstGeom>
          <a:noFill/>
        </p:spPr>
      </p:pic>
      <p:sp>
        <p:nvSpPr>
          <p:cNvPr id="6" name="Rectangle 11"/>
          <p:cNvSpPr>
            <a:spLocks noChangeArrowheads="1"/>
          </p:cNvSpPr>
          <p:nvPr/>
        </p:nvSpPr>
        <p:spPr bwMode="auto">
          <a:xfrm>
            <a:off x="1941975" y="2616265"/>
            <a:ext cx="1583546" cy="35045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r>
              <a:rPr lang="en-US" dirty="0" smtClean="0"/>
              <a:t>Production Line Maintenance</a:t>
            </a:r>
          </a:p>
        </p:txBody>
      </p:sp>
      <p:pic>
        <p:nvPicPr>
          <p:cNvPr id="576514" name="Picture 2" descr="C:\Users\qgl\AppData\Local\Temp\SNAGHTMLc51c7c1.PNG"/>
          <p:cNvPicPr>
            <a:picLocks noChangeAspect="1" noChangeArrowheads="1"/>
          </p:cNvPicPr>
          <p:nvPr/>
        </p:nvPicPr>
        <p:blipFill>
          <a:blip r:embed="rId3" cstate="print"/>
          <a:srcRect/>
          <a:stretch>
            <a:fillRect/>
          </a:stretch>
        </p:blipFill>
        <p:spPr bwMode="auto">
          <a:xfrm>
            <a:off x="978535" y="981075"/>
            <a:ext cx="7162800" cy="5057775"/>
          </a:xfrm>
          <a:prstGeom prst="rect">
            <a:avLst/>
          </a:prstGeom>
          <a:noFill/>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marL="514350" indent="-514350"/>
            <a:r>
              <a:rPr lang="en-US" dirty="0" smtClean="0"/>
              <a:t>Create repetitive schedules</a:t>
            </a:r>
          </a:p>
          <a:p>
            <a:pPr marL="514350" indent="-514350">
              <a:spcBef>
                <a:spcPts val="1200"/>
              </a:spcBef>
            </a:pPr>
            <a:r>
              <a:rPr lang="en-US" dirty="0" smtClean="0"/>
              <a:t>Explode schedules</a:t>
            </a:r>
          </a:p>
          <a:p>
            <a:pPr marL="514350" indent="-514350">
              <a:spcBef>
                <a:spcPts val="1200"/>
              </a:spcBef>
            </a:pPr>
            <a:r>
              <a:rPr lang="en-US" dirty="0" smtClean="0"/>
              <a:t>Calculate repetitive picklist</a:t>
            </a:r>
          </a:p>
          <a:p>
            <a:pPr marL="514350" indent="-514350">
              <a:spcBef>
                <a:spcPts val="1200"/>
              </a:spcBef>
            </a:pPr>
            <a:r>
              <a:rPr lang="en-US" dirty="0" smtClean="0"/>
              <a:t>Print repetitive picklist</a:t>
            </a:r>
          </a:p>
          <a:p>
            <a:pPr marL="514350" indent="-514350">
              <a:spcBef>
                <a:spcPts val="1200"/>
              </a:spcBef>
            </a:pPr>
            <a:r>
              <a:rPr lang="en-US" dirty="0" smtClean="0"/>
              <a:t>Transfer repetitive picklist</a:t>
            </a:r>
          </a:p>
          <a:p>
            <a:pPr marL="514350" indent="-514350">
              <a:spcBef>
                <a:spcPts val="1200"/>
              </a:spcBef>
            </a:pPr>
            <a:r>
              <a:rPr lang="en-US" dirty="0" smtClean="0"/>
              <a:t>Backflush transactions</a:t>
            </a:r>
          </a:p>
          <a:p>
            <a:endParaRPr lang="en-US" dirty="0"/>
          </a:p>
        </p:txBody>
      </p:sp>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Example Scenario</a:t>
            </a:r>
          </a:p>
        </p:txBody>
      </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2178" name="Picture 2" descr="C:\Users\qgl\AppData\Local\Temp\SNAGHTMLac2c681.PNG"/>
          <p:cNvPicPr>
            <a:picLocks noChangeAspect="1" noChangeArrowheads="1"/>
          </p:cNvPicPr>
          <p:nvPr/>
        </p:nvPicPr>
        <p:blipFill>
          <a:blip r:embed="rId3" cstate="print"/>
          <a:srcRect/>
          <a:stretch>
            <a:fillRect/>
          </a:stretch>
        </p:blipFill>
        <p:spPr bwMode="auto">
          <a:xfrm>
            <a:off x="40640" y="815976"/>
            <a:ext cx="9144000" cy="5783464"/>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Repetitive Schedules Process Map</a:t>
            </a:r>
          </a:p>
        </p:txBody>
      </p:sp>
      <p:sp>
        <p:nvSpPr>
          <p:cNvPr id="10" name="Rounded Rectangle 9"/>
          <p:cNvSpPr/>
          <p:nvPr/>
        </p:nvSpPr>
        <p:spPr>
          <a:xfrm>
            <a:off x="1424940" y="3550920"/>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1" name="Straight Arrow Connector 10"/>
          <p:cNvCxnSpPr>
            <a:stCxn id="15" idx="3"/>
          </p:cNvCxnSpPr>
          <p:nvPr/>
        </p:nvCxnSpPr>
        <p:spPr>
          <a:xfrm>
            <a:off x="3444240" y="3844290"/>
            <a:ext cx="4655820" cy="1524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Rounded Rectangle 14"/>
          <p:cNvSpPr/>
          <p:nvPr/>
        </p:nvSpPr>
        <p:spPr>
          <a:xfrm>
            <a:off x="2522220" y="3550920"/>
            <a:ext cx="922020" cy="586740"/>
          </a:xfrm>
          <a:prstGeom prst="roundRect">
            <a:avLst/>
          </a:prstGeom>
          <a:noFill/>
          <a:ln w="349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20" name="Straight Arrow Connector 19"/>
          <p:cNvCxnSpPr>
            <a:stCxn id="10" idx="3"/>
            <a:endCxn id="15" idx="1"/>
          </p:cNvCxnSpPr>
          <p:nvPr/>
        </p:nvCxnSpPr>
        <p:spPr>
          <a:xfrm>
            <a:off x="2346960" y="3844290"/>
            <a:ext cx="175260" cy="0"/>
          </a:xfrm>
          <a:prstGeom prst="straightConnector1">
            <a:avLst/>
          </a:prstGeom>
          <a:ln w="349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Oval 22"/>
          <p:cNvSpPr/>
          <p:nvPr/>
        </p:nvSpPr>
        <p:spPr>
          <a:xfrm>
            <a:off x="8107680" y="3535680"/>
            <a:ext cx="914400" cy="6248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8562" name="Picture 2" descr="C:\Users\qgl\AppData\Local\Temp\SNAGHTMLb595184.PNG"/>
          <p:cNvPicPr>
            <a:picLocks noChangeAspect="1" noChangeArrowheads="1"/>
          </p:cNvPicPr>
          <p:nvPr/>
        </p:nvPicPr>
        <p:blipFill>
          <a:blip r:embed="rId3" cstate="print"/>
          <a:srcRect/>
          <a:stretch>
            <a:fillRect/>
          </a:stretch>
        </p:blipFill>
        <p:spPr bwMode="auto">
          <a:xfrm>
            <a:off x="0" y="911543"/>
            <a:ext cx="9335503" cy="5103177"/>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Creating Repetitive Schedules</a:t>
            </a:r>
          </a:p>
        </p:txBody>
      </p:sp>
      <p:sp>
        <p:nvSpPr>
          <p:cNvPr id="6" name="Rectangle 11"/>
          <p:cNvSpPr>
            <a:spLocks noChangeArrowheads="1"/>
          </p:cNvSpPr>
          <p:nvPr/>
        </p:nvSpPr>
        <p:spPr bwMode="auto">
          <a:xfrm>
            <a:off x="7833360" y="2387601"/>
            <a:ext cx="1310640" cy="40639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2194559" y="3972560"/>
            <a:ext cx="1168401" cy="1859279"/>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78564" name="Picture 4" descr="C:\Users\qgl\AppData\Local\Temp\SNAGHTMLb5bae05.PNG"/>
          <p:cNvPicPr>
            <a:picLocks noChangeAspect="1" noChangeArrowheads="1"/>
          </p:cNvPicPr>
          <p:nvPr/>
        </p:nvPicPr>
        <p:blipFill>
          <a:blip r:embed="rId4" cstate="print"/>
          <a:srcRect/>
          <a:stretch>
            <a:fillRect/>
          </a:stretch>
        </p:blipFill>
        <p:spPr bwMode="auto">
          <a:xfrm>
            <a:off x="5012055" y="2621597"/>
            <a:ext cx="2348118" cy="2041843"/>
          </a:xfrm>
          <a:prstGeom prst="rect">
            <a:avLst/>
          </a:prstGeom>
          <a:noFill/>
        </p:spPr>
      </p:pic>
      <p:sp>
        <p:nvSpPr>
          <p:cNvPr id="16" name="Rectangle 11"/>
          <p:cNvSpPr>
            <a:spLocks noChangeArrowheads="1"/>
          </p:cNvSpPr>
          <p:nvPr/>
        </p:nvSpPr>
        <p:spPr bwMode="auto">
          <a:xfrm>
            <a:off x="5974079" y="2682240"/>
            <a:ext cx="1229361" cy="1838960"/>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578566" name="Picture 6" descr="C:\Users\qgl\AppData\Local\Temp\SNAGHTMLb5c9c1b.PNG"/>
          <p:cNvPicPr>
            <a:picLocks noChangeAspect="1" noChangeArrowheads="1"/>
          </p:cNvPicPr>
          <p:nvPr/>
        </p:nvPicPr>
        <p:blipFill>
          <a:blip r:embed="rId5" cstate="print"/>
          <a:srcRect/>
          <a:stretch>
            <a:fillRect/>
          </a:stretch>
        </p:blipFill>
        <p:spPr bwMode="auto">
          <a:xfrm>
            <a:off x="4465697" y="4823459"/>
            <a:ext cx="2250063" cy="2034541"/>
          </a:xfrm>
          <a:prstGeom prst="rect">
            <a:avLst/>
          </a:prstGeom>
          <a:noFill/>
        </p:spPr>
      </p:pic>
      <p:sp>
        <p:nvSpPr>
          <p:cNvPr id="11" name="Rectangle 11"/>
          <p:cNvSpPr>
            <a:spLocks noChangeArrowheads="1"/>
          </p:cNvSpPr>
          <p:nvPr/>
        </p:nvSpPr>
        <p:spPr bwMode="auto">
          <a:xfrm>
            <a:off x="5344159" y="4846320"/>
            <a:ext cx="1229361" cy="18389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Exploding Repetitive Schedules</a:t>
            </a:r>
          </a:p>
        </p:txBody>
      </p:sp>
      <p:pic>
        <p:nvPicPr>
          <p:cNvPr id="576514" name="Picture 2" descr="C:\Users\qgl\AppData\Local\Temp\SNAGHTMLb6acd68.PNG"/>
          <p:cNvPicPr>
            <a:picLocks noChangeAspect="1" noChangeArrowheads="1"/>
          </p:cNvPicPr>
          <p:nvPr/>
        </p:nvPicPr>
        <p:blipFill>
          <a:blip r:embed="rId3" cstate="print"/>
          <a:srcRect/>
          <a:stretch>
            <a:fillRect/>
          </a:stretch>
        </p:blipFill>
        <p:spPr bwMode="auto">
          <a:xfrm>
            <a:off x="284480" y="805497"/>
            <a:ext cx="6429375" cy="3648076"/>
          </a:xfrm>
          <a:prstGeom prst="rect">
            <a:avLst/>
          </a:prstGeom>
          <a:noFill/>
        </p:spPr>
      </p:pic>
      <p:pic>
        <p:nvPicPr>
          <p:cNvPr id="576516" name="Picture 4" descr="C:\Users\qgl\AppData\Local\Temp\SNAGHTMLb6bea1b.PNG"/>
          <p:cNvPicPr>
            <a:picLocks noChangeAspect="1" noChangeArrowheads="1"/>
          </p:cNvPicPr>
          <p:nvPr/>
        </p:nvPicPr>
        <p:blipFill>
          <a:blip r:embed="rId4" cstate="print"/>
          <a:srcRect/>
          <a:stretch>
            <a:fillRect/>
          </a:stretch>
        </p:blipFill>
        <p:spPr bwMode="auto">
          <a:xfrm>
            <a:off x="406400" y="3902393"/>
            <a:ext cx="8537095" cy="3077528"/>
          </a:xfrm>
          <a:prstGeom prst="rect">
            <a:avLst/>
          </a:prstGeom>
          <a:noFill/>
        </p:spPr>
      </p:pic>
    </p:spTree>
  </p:cSld>
  <p:clrMapOvr>
    <a:masterClrMapping/>
  </p:clrMapOvr>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Calculating Picklists</a:t>
            </a:r>
          </a:p>
        </p:txBody>
      </p:sp>
      <p:pic>
        <p:nvPicPr>
          <p:cNvPr id="574466" name="Picture 2" descr="C:\Users\qgl\AppData\Local\Temp\SNAGHTMLb86c5da.PNG"/>
          <p:cNvPicPr>
            <a:picLocks noChangeAspect="1" noChangeArrowheads="1"/>
          </p:cNvPicPr>
          <p:nvPr/>
        </p:nvPicPr>
        <p:blipFill>
          <a:blip r:embed="rId3" cstate="print"/>
          <a:srcRect/>
          <a:stretch>
            <a:fillRect/>
          </a:stretch>
        </p:blipFill>
        <p:spPr bwMode="auto">
          <a:xfrm>
            <a:off x="1263015" y="802322"/>
            <a:ext cx="6286500" cy="5657851"/>
          </a:xfrm>
          <a:prstGeom prst="rect">
            <a:avLst/>
          </a:prstGeom>
          <a:noFill/>
        </p:spPr>
      </p:pic>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Planning Overview</a:t>
            </a:r>
            <a:endParaRPr lang="en-US" dirty="0"/>
          </a:p>
        </p:txBody>
      </p:sp>
      <p:sp>
        <p:nvSpPr>
          <p:cNvPr id="498901" name="Rectangle 213"/>
          <p:cNvSpPr>
            <a:spLocks noChangeArrowheads="1"/>
          </p:cNvSpPr>
          <p:nvPr/>
        </p:nvSpPr>
        <p:spPr bwMode="auto">
          <a:xfrm>
            <a:off x="2753450" y="1364486"/>
            <a:ext cx="2843213"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r>
              <a:rPr lang="en-US" sz="1800" dirty="0">
                <a:latin typeface="+mj-lt"/>
              </a:rPr>
              <a:t>Product Line Planning</a:t>
            </a:r>
          </a:p>
        </p:txBody>
      </p:sp>
      <p:sp>
        <p:nvSpPr>
          <p:cNvPr id="498908" name="Rectangle 220"/>
          <p:cNvSpPr>
            <a:spLocks noChangeArrowheads="1"/>
          </p:cNvSpPr>
          <p:nvPr/>
        </p:nvSpPr>
        <p:spPr bwMode="auto">
          <a:xfrm>
            <a:off x="2753450" y="2942461"/>
            <a:ext cx="2843213" cy="1096963"/>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107763"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b="0" dirty="0">
              <a:latin typeface="+mj-lt"/>
            </a:endParaRPr>
          </a:p>
        </p:txBody>
      </p:sp>
      <p:sp>
        <p:nvSpPr>
          <p:cNvPr id="498909" name="Rectangle 221"/>
          <p:cNvSpPr>
            <a:spLocks noChangeArrowheads="1"/>
          </p:cNvSpPr>
          <p:nvPr/>
        </p:nvSpPr>
        <p:spPr bwMode="auto">
          <a:xfrm>
            <a:off x="2801074" y="3044142"/>
            <a:ext cx="1347790" cy="915907"/>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75" name="Text Box 222"/>
          <p:cNvSpPr txBox="1">
            <a:spLocks noChangeArrowheads="1"/>
          </p:cNvSpPr>
          <p:nvPr/>
        </p:nvSpPr>
        <p:spPr bwMode="auto">
          <a:xfrm>
            <a:off x="2697888" y="3280599"/>
            <a:ext cx="1579562"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Forecasting</a:t>
            </a:r>
          </a:p>
        </p:txBody>
      </p:sp>
      <p:sp>
        <p:nvSpPr>
          <p:cNvPr id="498923" name="Rectangle 235"/>
          <p:cNvSpPr>
            <a:spLocks noChangeArrowheads="1"/>
          </p:cNvSpPr>
          <p:nvPr/>
        </p:nvSpPr>
        <p:spPr bwMode="auto">
          <a:xfrm>
            <a:off x="6157050" y="1434336"/>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77" name="Text Box 237"/>
          <p:cNvSpPr txBox="1">
            <a:spLocks noChangeArrowheads="1"/>
          </p:cNvSpPr>
          <p:nvPr/>
        </p:nvSpPr>
        <p:spPr bwMode="auto">
          <a:xfrm>
            <a:off x="6661875" y="1658174"/>
            <a:ext cx="1579563" cy="646331"/>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Resource Planning</a:t>
            </a:r>
          </a:p>
        </p:txBody>
      </p:sp>
      <p:sp>
        <p:nvSpPr>
          <p:cNvPr id="498926" name="Rectangle 238"/>
          <p:cNvSpPr>
            <a:spLocks noChangeArrowheads="1"/>
          </p:cNvSpPr>
          <p:nvPr/>
        </p:nvSpPr>
        <p:spPr bwMode="auto">
          <a:xfrm>
            <a:off x="6157050" y="3023024"/>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79" name="Text Box 239"/>
          <p:cNvSpPr txBox="1">
            <a:spLocks noChangeArrowheads="1"/>
          </p:cNvSpPr>
          <p:nvPr/>
        </p:nvSpPr>
        <p:spPr bwMode="auto">
          <a:xfrm>
            <a:off x="6438701" y="3038514"/>
            <a:ext cx="1981200" cy="923330"/>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Rough-Cut Capacity Planning</a:t>
            </a:r>
          </a:p>
        </p:txBody>
      </p:sp>
      <p:sp>
        <p:nvSpPr>
          <p:cNvPr id="498928" name="Rectangle 240"/>
          <p:cNvSpPr>
            <a:spLocks noChangeArrowheads="1"/>
          </p:cNvSpPr>
          <p:nvPr/>
        </p:nvSpPr>
        <p:spPr bwMode="auto">
          <a:xfrm>
            <a:off x="6157050" y="4656796"/>
            <a:ext cx="2482850" cy="9620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defRPr/>
            </a:pPr>
            <a:endParaRPr lang="en-US" dirty="0">
              <a:latin typeface="+mj-lt"/>
            </a:endParaRPr>
          </a:p>
        </p:txBody>
      </p:sp>
      <p:sp>
        <p:nvSpPr>
          <p:cNvPr id="7181" name="Text Box 241"/>
          <p:cNvSpPr txBox="1">
            <a:spLocks noChangeArrowheads="1"/>
          </p:cNvSpPr>
          <p:nvPr/>
        </p:nvSpPr>
        <p:spPr bwMode="auto">
          <a:xfrm>
            <a:off x="6685024" y="4943697"/>
            <a:ext cx="1579563"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CRP</a:t>
            </a:r>
          </a:p>
        </p:txBody>
      </p:sp>
      <p:cxnSp>
        <p:nvCxnSpPr>
          <p:cNvPr id="7182" name="AutoShape 242"/>
          <p:cNvCxnSpPr>
            <a:cxnSpLocks noChangeShapeType="1"/>
            <a:stCxn id="498901" idx="2"/>
            <a:endCxn id="498908" idx="0"/>
          </p:cNvCxnSpPr>
          <p:nvPr/>
        </p:nvCxnSpPr>
        <p:spPr bwMode="auto">
          <a:xfrm>
            <a:off x="4175850" y="2461449"/>
            <a:ext cx="0" cy="481012"/>
          </a:xfrm>
          <a:prstGeom prst="straightConnector1">
            <a:avLst/>
          </a:prstGeom>
          <a:noFill/>
          <a:ln w="38100">
            <a:solidFill>
              <a:srgbClr val="5B8177"/>
            </a:solidFill>
            <a:round/>
            <a:headEnd/>
            <a:tailEnd type="triangle" w="med" len="med"/>
          </a:ln>
        </p:spPr>
      </p:cxnSp>
      <p:cxnSp>
        <p:nvCxnSpPr>
          <p:cNvPr id="7183" name="AutoShape 243"/>
          <p:cNvCxnSpPr>
            <a:cxnSpLocks noChangeShapeType="1"/>
            <a:stCxn id="498908" idx="2"/>
            <a:endCxn id="498934" idx="0"/>
          </p:cNvCxnSpPr>
          <p:nvPr/>
        </p:nvCxnSpPr>
        <p:spPr bwMode="auto">
          <a:xfrm>
            <a:off x="4175850" y="4039424"/>
            <a:ext cx="0" cy="536575"/>
          </a:xfrm>
          <a:prstGeom prst="straightConnector1">
            <a:avLst/>
          </a:prstGeom>
          <a:noFill/>
          <a:ln w="38100">
            <a:solidFill>
              <a:srgbClr val="5B8177"/>
            </a:solidFill>
            <a:round/>
            <a:headEnd/>
            <a:tailEnd type="triangle" w="med" len="med"/>
          </a:ln>
        </p:spPr>
      </p:cxnSp>
      <p:sp>
        <p:nvSpPr>
          <p:cNvPr id="498932" name="Rectangle 244"/>
          <p:cNvSpPr>
            <a:spLocks noChangeArrowheads="1"/>
          </p:cNvSpPr>
          <p:nvPr/>
        </p:nvSpPr>
        <p:spPr bwMode="auto">
          <a:xfrm>
            <a:off x="4261575" y="3059936"/>
            <a:ext cx="1273175" cy="900113"/>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85" name="Text Box 245"/>
          <p:cNvSpPr txBox="1">
            <a:spLocks noChangeArrowheads="1"/>
          </p:cNvSpPr>
          <p:nvPr/>
        </p:nvSpPr>
        <p:spPr bwMode="auto">
          <a:xfrm>
            <a:off x="4083775" y="3051999"/>
            <a:ext cx="1579563" cy="923330"/>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Master</a:t>
            </a:r>
            <a:br>
              <a:rPr lang="en-US" sz="1800" dirty="0">
                <a:latin typeface="+mj-lt"/>
              </a:rPr>
            </a:br>
            <a:r>
              <a:rPr lang="en-US" sz="1800" dirty="0">
                <a:latin typeface="+mj-lt"/>
              </a:rPr>
              <a:t>Production</a:t>
            </a:r>
            <a:br>
              <a:rPr lang="en-US" sz="1800" dirty="0">
                <a:latin typeface="+mj-lt"/>
              </a:rPr>
            </a:br>
            <a:r>
              <a:rPr lang="en-US" sz="1800" dirty="0">
                <a:latin typeface="+mj-lt"/>
              </a:rPr>
              <a:t>Schedule</a:t>
            </a:r>
          </a:p>
        </p:txBody>
      </p:sp>
      <p:sp>
        <p:nvSpPr>
          <p:cNvPr id="498934" name="Rectangle 246"/>
          <p:cNvSpPr>
            <a:spLocks noChangeArrowheads="1"/>
          </p:cNvSpPr>
          <p:nvPr/>
        </p:nvSpPr>
        <p:spPr bwMode="auto">
          <a:xfrm>
            <a:off x="2753450" y="4575999"/>
            <a:ext cx="2843213" cy="1096962"/>
          </a:xfrm>
          <a:prstGeom prst="rect">
            <a:avLst/>
          </a:prstGeom>
          <a:gradFill>
            <a:gsLst>
              <a:gs pos="0">
                <a:srgbClr val="8488C4"/>
              </a:gs>
              <a:gs pos="53000">
                <a:srgbClr val="D4DEFF"/>
              </a:gs>
              <a:gs pos="83000">
                <a:srgbClr val="D4DEFF"/>
              </a:gs>
              <a:gs pos="100000">
                <a:srgbClr val="96AB94"/>
              </a:gs>
            </a:gsLst>
            <a:lin ang="5400000" scaled="0"/>
          </a:gradFill>
          <a:ln w="12700">
            <a:solidFill>
              <a:schemeClr val="tx1"/>
            </a:solidFill>
            <a:miter lim="800000"/>
            <a:headEnd/>
            <a:tailEnd/>
          </a:ln>
          <a:effectLst>
            <a:outerShdw dist="88900" dir="2700000" algn="ctr" rotWithShape="0">
              <a:schemeClr val="tx1">
                <a:lumMod val="75000"/>
                <a:lumOff val="25000"/>
              </a:schemeClr>
            </a:outerShdw>
          </a:effectLst>
        </p:spPr>
        <p:txBody>
          <a:bodyPr wrap="none" lIns="85725" tIns="42862" rIns="85725" bIns="42862" anchor="ctr"/>
          <a:lstStyle/>
          <a:p>
            <a:pPr algn="ctr" defTabSz="792163" eaLnBrk="0" hangingPunct="0">
              <a:defRPr/>
            </a:pPr>
            <a:endParaRPr lang="en-US" sz="1600" b="0" dirty="0">
              <a:latin typeface="+mj-lt"/>
            </a:endParaRPr>
          </a:p>
        </p:txBody>
      </p:sp>
      <p:sp>
        <p:nvSpPr>
          <p:cNvPr id="498935" name="Rectangle 247"/>
          <p:cNvSpPr>
            <a:spLocks noChangeArrowheads="1"/>
          </p:cNvSpPr>
          <p:nvPr/>
        </p:nvSpPr>
        <p:spPr bwMode="auto">
          <a:xfrm>
            <a:off x="2875688" y="4693474"/>
            <a:ext cx="1273175" cy="900112"/>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88" name="Text Box 248"/>
          <p:cNvSpPr txBox="1">
            <a:spLocks noChangeArrowheads="1"/>
          </p:cNvSpPr>
          <p:nvPr/>
        </p:nvSpPr>
        <p:spPr bwMode="auto">
          <a:xfrm>
            <a:off x="2983832" y="5022424"/>
            <a:ext cx="1034717"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DRP</a:t>
            </a:r>
          </a:p>
        </p:txBody>
      </p:sp>
      <p:sp>
        <p:nvSpPr>
          <p:cNvPr id="498937" name="Rectangle 249"/>
          <p:cNvSpPr>
            <a:spLocks noChangeArrowheads="1"/>
          </p:cNvSpPr>
          <p:nvPr/>
        </p:nvSpPr>
        <p:spPr bwMode="auto">
          <a:xfrm>
            <a:off x="4261575" y="4693474"/>
            <a:ext cx="1273175" cy="900112"/>
          </a:xfrm>
          <a:prstGeom prst="rect">
            <a:avLst/>
          </a:prstGeom>
          <a:solidFill>
            <a:schemeClr val="accent1">
              <a:lumMod val="20000"/>
              <a:lumOff val="80000"/>
            </a:schemeClr>
          </a:solidFill>
          <a:ln w="3175">
            <a:solidFill>
              <a:schemeClr val="bg2"/>
            </a:solidFill>
            <a:miter lim="800000"/>
            <a:headEnd/>
            <a:tailEnd/>
          </a:ln>
          <a:effectLst>
            <a:outerShdw dist="35921" dir="2700000" algn="ctr" rotWithShape="0">
              <a:schemeClr val="tx1">
                <a:lumMod val="75000"/>
                <a:lumOff val="25000"/>
              </a:schemeClr>
            </a:outerShdw>
          </a:effectLst>
        </p:spPr>
        <p:txBody>
          <a:bodyPr wrap="none" anchor="ctr"/>
          <a:lstStyle/>
          <a:p>
            <a:pPr>
              <a:defRPr/>
            </a:pPr>
            <a:endParaRPr lang="en-US" dirty="0">
              <a:latin typeface="+mj-lt"/>
            </a:endParaRPr>
          </a:p>
        </p:txBody>
      </p:sp>
      <p:sp>
        <p:nvSpPr>
          <p:cNvPr id="7190" name="Text Box 250"/>
          <p:cNvSpPr txBox="1">
            <a:spLocks noChangeArrowheads="1"/>
          </p:cNvSpPr>
          <p:nvPr/>
        </p:nvSpPr>
        <p:spPr bwMode="auto">
          <a:xfrm>
            <a:off x="4355432" y="5046488"/>
            <a:ext cx="1022684"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MRP</a:t>
            </a:r>
          </a:p>
        </p:txBody>
      </p:sp>
      <p:cxnSp>
        <p:nvCxnSpPr>
          <p:cNvPr id="7191" name="AutoShape 251"/>
          <p:cNvCxnSpPr>
            <a:cxnSpLocks noChangeShapeType="1"/>
            <a:stCxn id="498901" idx="3"/>
            <a:endCxn id="498923" idx="1"/>
          </p:cNvCxnSpPr>
          <p:nvPr/>
        </p:nvCxnSpPr>
        <p:spPr bwMode="auto">
          <a:xfrm>
            <a:off x="5596663" y="1913761"/>
            <a:ext cx="560387" cy="1588"/>
          </a:xfrm>
          <a:prstGeom prst="straightConnector1">
            <a:avLst/>
          </a:prstGeom>
          <a:noFill/>
          <a:ln w="38100">
            <a:solidFill>
              <a:schemeClr val="tx1">
                <a:lumMod val="75000"/>
                <a:lumOff val="25000"/>
              </a:schemeClr>
            </a:solidFill>
            <a:round/>
            <a:headEnd/>
            <a:tailEnd type="triangle" w="med" len="med"/>
          </a:ln>
        </p:spPr>
      </p:cxnSp>
      <p:cxnSp>
        <p:nvCxnSpPr>
          <p:cNvPr id="7192" name="AutoShape 252"/>
          <p:cNvCxnSpPr>
            <a:cxnSpLocks noChangeShapeType="1"/>
            <a:stCxn id="7185" idx="3"/>
            <a:endCxn id="498926" idx="1"/>
          </p:cNvCxnSpPr>
          <p:nvPr/>
        </p:nvCxnSpPr>
        <p:spPr bwMode="auto">
          <a:xfrm flipV="1">
            <a:off x="5663338" y="3504037"/>
            <a:ext cx="493712" cy="9627"/>
          </a:xfrm>
          <a:prstGeom prst="straightConnector1">
            <a:avLst/>
          </a:prstGeom>
          <a:noFill/>
          <a:ln w="38100">
            <a:solidFill>
              <a:schemeClr val="tx1">
                <a:lumMod val="75000"/>
                <a:lumOff val="25000"/>
              </a:schemeClr>
            </a:solidFill>
            <a:round/>
            <a:headEnd/>
            <a:tailEnd type="triangle" w="med" len="med"/>
          </a:ln>
        </p:spPr>
      </p:cxnSp>
      <p:cxnSp>
        <p:nvCxnSpPr>
          <p:cNvPr id="7193" name="AutoShape 253"/>
          <p:cNvCxnSpPr>
            <a:cxnSpLocks noChangeShapeType="1"/>
            <a:stCxn id="498937" idx="3"/>
            <a:endCxn id="498928" idx="1"/>
          </p:cNvCxnSpPr>
          <p:nvPr/>
        </p:nvCxnSpPr>
        <p:spPr bwMode="auto">
          <a:xfrm flipV="1">
            <a:off x="5534750" y="5137809"/>
            <a:ext cx="622300" cy="5721"/>
          </a:xfrm>
          <a:prstGeom prst="straightConnector1">
            <a:avLst/>
          </a:prstGeom>
          <a:noFill/>
          <a:ln w="38100">
            <a:solidFill>
              <a:schemeClr val="tx1">
                <a:lumMod val="75000"/>
                <a:lumOff val="25000"/>
              </a:schemeClr>
            </a:solidFill>
            <a:round/>
            <a:headEnd/>
            <a:tailEnd type="triangle" w="med" len="med"/>
          </a:ln>
        </p:spPr>
      </p:cxnSp>
      <p:sp>
        <p:nvSpPr>
          <p:cNvPr id="7194" name="Text Box 254"/>
          <p:cNvSpPr txBox="1">
            <a:spLocks noChangeArrowheads="1"/>
          </p:cNvSpPr>
          <p:nvPr/>
        </p:nvSpPr>
        <p:spPr bwMode="auto">
          <a:xfrm>
            <a:off x="488088" y="3177411"/>
            <a:ext cx="1981200" cy="369332"/>
          </a:xfrm>
          <a:prstGeom prst="rect">
            <a:avLst/>
          </a:prstGeom>
          <a:noFill/>
          <a:ln w="38100">
            <a:noFill/>
            <a:miter lim="800000"/>
            <a:headEnd/>
            <a:tailEnd/>
          </a:ln>
        </p:spPr>
        <p:txBody>
          <a:bodyPr>
            <a:spAutoFit/>
          </a:bodyPr>
          <a:lstStyle/>
          <a:p>
            <a:pPr algn="ctr" eaLnBrk="0" hangingPunct="0">
              <a:spcBef>
                <a:spcPct val="50000"/>
              </a:spcBef>
            </a:pPr>
            <a:r>
              <a:rPr lang="en-US" sz="1800" dirty="0">
                <a:latin typeface="+mj-lt"/>
              </a:rPr>
              <a:t>End-Item Plans</a:t>
            </a:r>
          </a:p>
        </p:txBody>
      </p:sp>
      <p:sp>
        <p:nvSpPr>
          <p:cNvPr id="7195" name="Text Box 255"/>
          <p:cNvSpPr txBox="1">
            <a:spLocks noChangeArrowheads="1"/>
          </p:cNvSpPr>
          <p:nvPr/>
        </p:nvSpPr>
        <p:spPr bwMode="auto">
          <a:xfrm>
            <a:off x="196770" y="1805811"/>
            <a:ext cx="2272518" cy="369332"/>
          </a:xfrm>
          <a:prstGeom prst="rect">
            <a:avLst/>
          </a:prstGeom>
          <a:noFill/>
          <a:ln w="38100">
            <a:noFill/>
            <a:miter lim="800000"/>
            <a:headEnd/>
            <a:tailEnd/>
          </a:ln>
        </p:spPr>
        <p:txBody>
          <a:bodyPr wrap="square">
            <a:spAutoFit/>
          </a:bodyPr>
          <a:lstStyle/>
          <a:p>
            <a:pPr algn="ctr" eaLnBrk="0" hangingPunct="0">
              <a:spcBef>
                <a:spcPct val="50000"/>
              </a:spcBef>
            </a:pPr>
            <a:r>
              <a:rPr lang="en-US" sz="1800" dirty="0">
                <a:latin typeface="+mj-lt"/>
              </a:rPr>
              <a:t>Production Plans</a:t>
            </a:r>
          </a:p>
        </p:txBody>
      </p:sp>
      <p:sp>
        <p:nvSpPr>
          <p:cNvPr id="7196" name="Text Box 256"/>
          <p:cNvSpPr txBox="1">
            <a:spLocks noChangeArrowheads="1"/>
          </p:cNvSpPr>
          <p:nvPr/>
        </p:nvSpPr>
        <p:spPr bwMode="auto">
          <a:xfrm>
            <a:off x="231494" y="4880799"/>
            <a:ext cx="2237794" cy="646331"/>
          </a:xfrm>
          <a:prstGeom prst="rect">
            <a:avLst/>
          </a:prstGeom>
          <a:noFill/>
          <a:ln w="38100">
            <a:noFill/>
            <a:miter lim="800000"/>
            <a:headEnd/>
            <a:tailEnd/>
          </a:ln>
        </p:spPr>
        <p:txBody>
          <a:bodyPr wrap="square">
            <a:spAutoFit/>
          </a:bodyPr>
          <a:lstStyle/>
          <a:p>
            <a:pPr algn="ctr" eaLnBrk="0" hangingPunct="0">
              <a:spcBef>
                <a:spcPct val="50000"/>
              </a:spcBef>
            </a:pPr>
            <a:r>
              <a:rPr lang="en-US" sz="1800" dirty="0" smtClean="0">
                <a:latin typeface="+mj-lt"/>
              </a:rPr>
              <a:t>Component-Item </a:t>
            </a:r>
            <a:r>
              <a:rPr lang="en-US" sz="1800" dirty="0">
                <a:latin typeface="+mj-lt"/>
              </a:rPr>
              <a:t>Plans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Printing Picklists</a:t>
            </a:r>
          </a:p>
        </p:txBody>
      </p:sp>
      <p:pic>
        <p:nvPicPr>
          <p:cNvPr id="572418" name="Picture 2" descr="C:\Users\qgl\AppData\Local\Temp\SNAGHTMLf79c053.PNG"/>
          <p:cNvPicPr>
            <a:picLocks noChangeAspect="1" noChangeArrowheads="1"/>
          </p:cNvPicPr>
          <p:nvPr/>
        </p:nvPicPr>
        <p:blipFill>
          <a:blip r:embed="rId3" cstate="print"/>
          <a:srcRect/>
          <a:stretch>
            <a:fillRect/>
          </a:stretch>
        </p:blipFill>
        <p:spPr bwMode="auto">
          <a:xfrm>
            <a:off x="318135" y="782637"/>
            <a:ext cx="6486525" cy="2609851"/>
          </a:xfrm>
          <a:prstGeom prst="rect">
            <a:avLst/>
          </a:prstGeom>
          <a:noFill/>
        </p:spPr>
      </p:pic>
      <p:pic>
        <p:nvPicPr>
          <p:cNvPr id="572420" name="Picture 4" descr="C:\Users\qgl\AppData\Local\Temp\SNAGHTMLf79f20c.PNG"/>
          <p:cNvPicPr>
            <a:picLocks noChangeAspect="1" noChangeArrowheads="1"/>
          </p:cNvPicPr>
          <p:nvPr/>
        </p:nvPicPr>
        <p:blipFill>
          <a:blip r:embed="rId4" cstate="print"/>
          <a:srcRect/>
          <a:stretch>
            <a:fillRect/>
          </a:stretch>
        </p:blipFill>
        <p:spPr bwMode="auto">
          <a:xfrm>
            <a:off x="2644775" y="2104072"/>
            <a:ext cx="5715000" cy="4962526"/>
          </a:xfrm>
          <a:prstGeom prst="rect">
            <a:avLst/>
          </a:prstGeom>
          <a:noFill/>
        </p:spPr>
      </p:pic>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0370" name="Picture 2" descr="C:\Users\qgl\AppData\Local\Temp\SNAGHTMLf8959a5.PNG"/>
          <p:cNvPicPr>
            <a:picLocks noChangeAspect="1" noChangeArrowheads="1"/>
          </p:cNvPicPr>
          <p:nvPr/>
        </p:nvPicPr>
        <p:blipFill>
          <a:blip r:embed="rId3" cstate="print"/>
          <a:srcRect/>
          <a:stretch>
            <a:fillRect/>
          </a:stretch>
        </p:blipFill>
        <p:spPr bwMode="auto">
          <a:xfrm>
            <a:off x="490855" y="889952"/>
            <a:ext cx="8229600" cy="5124451"/>
          </a:xfrm>
          <a:prstGeom prst="rect">
            <a:avLst/>
          </a:prstGeom>
          <a:noFill/>
        </p:spPr>
      </p:pic>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Transferring Picklists</a:t>
            </a:r>
          </a:p>
        </p:txBody>
      </p:sp>
      <p:sp>
        <p:nvSpPr>
          <p:cNvPr id="8" name="Rectangle 11"/>
          <p:cNvSpPr>
            <a:spLocks noChangeArrowheads="1"/>
          </p:cNvSpPr>
          <p:nvPr/>
        </p:nvSpPr>
        <p:spPr bwMode="auto">
          <a:xfrm>
            <a:off x="4348480" y="1681545"/>
            <a:ext cx="1168400" cy="39109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1"/>
          <p:cNvSpPr>
            <a:spLocks noGrp="1" noChangeArrowheads="1"/>
          </p:cNvSpPr>
          <p:nvPr>
            <p:ph type="title"/>
          </p:nvPr>
        </p:nvSpPr>
        <p:spPr/>
        <p:txBody>
          <a:bodyPr/>
          <a:lstStyle/>
          <a:p>
            <a:r>
              <a:rPr lang="en-US" dirty="0" smtClean="0">
                <a:solidFill>
                  <a:srgbClr val="4F4F4F"/>
                </a:solidFill>
                <a:latin typeface="Century Gothic" pitchFamily="34" charset="0"/>
                <a:cs typeface="Century Gothic" pitchFamily="34" charset="0"/>
              </a:rPr>
              <a:t>Backflushing Transactions</a:t>
            </a:r>
          </a:p>
        </p:txBody>
      </p:sp>
      <p:pic>
        <p:nvPicPr>
          <p:cNvPr id="564226" name="Picture 2" descr="C:\Users\qgl\AppData\Local\Temp\SNAGHTML10ce0065.PNG"/>
          <p:cNvPicPr>
            <a:picLocks noChangeAspect="1" noChangeArrowheads="1"/>
          </p:cNvPicPr>
          <p:nvPr/>
        </p:nvPicPr>
        <p:blipFill>
          <a:blip r:embed="rId3" cstate="print"/>
          <a:srcRect/>
          <a:stretch>
            <a:fillRect/>
          </a:stretch>
        </p:blipFill>
        <p:spPr bwMode="auto">
          <a:xfrm>
            <a:off x="968375" y="943292"/>
            <a:ext cx="6924675" cy="4876801"/>
          </a:xfrm>
          <a:prstGeom prst="rect">
            <a:avLst/>
          </a:prstGeom>
          <a:noFill/>
        </p:spPr>
      </p:pic>
      <p:sp>
        <p:nvSpPr>
          <p:cNvPr id="5" name="Rectangle 11"/>
          <p:cNvSpPr>
            <a:spLocks noChangeArrowheads="1"/>
          </p:cNvSpPr>
          <p:nvPr/>
        </p:nvSpPr>
        <p:spPr bwMode="auto">
          <a:xfrm>
            <a:off x="1036320" y="1620585"/>
            <a:ext cx="4297680" cy="180333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ectangle 11"/>
          <p:cNvSpPr>
            <a:spLocks noChangeArrowheads="1"/>
          </p:cNvSpPr>
          <p:nvPr/>
        </p:nvSpPr>
        <p:spPr bwMode="auto">
          <a:xfrm>
            <a:off x="1239520" y="4221545"/>
            <a:ext cx="2204720" cy="117341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2163" name="Picture 4"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a:ln>
            <a:noFill/>
          </a:ln>
        </p:spPr>
        <p:txBody>
          <a:bodyPr>
            <a:normAutofit/>
          </a:bodyPr>
          <a:lstStyle/>
          <a:p>
            <a:pPr>
              <a:buFont typeface="Wingdings" pitchFamily="2" charset="2"/>
              <a:buChar char="§"/>
            </a:pPr>
            <a:r>
              <a:rPr lang="en-US" dirty="0" smtClean="0"/>
              <a:t>Planning Concepts</a:t>
            </a:r>
          </a:p>
          <a:p>
            <a:pPr>
              <a:spcBef>
                <a:spcPts val="1200"/>
              </a:spcBef>
              <a:buFont typeface="Wingdings" pitchFamily="2" charset="2"/>
              <a:buChar char="§"/>
            </a:pPr>
            <a:r>
              <a:rPr lang="en-US" dirty="0" smtClean="0"/>
              <a:t>Production Order Concepts</a:t>
            </a:r>
          </a:p>
          <a:p>
            <a:pPr>
              <a:spcBef>
                <a:spcPts val="1200"/>
              </a:spcBef>
              <a:buFont typeface="Wingdings" pitchFamily="2" charset="2"/>
              <a:buChar char="§"/>
            </a:pPr>
            <a:r>
              <a:rPr lang="en-US" dirty="0" smtClean="0"/>
              <a:t>Example Scenario (Planning-Discrete Production Order)</a:t>
            </a:r>
          </a:p>
          <a:p>
            <a:pPr>
              <a:spcBef>
                <a:spcPts val="1200"/>
              </a:spcBef>
              <a:buFont typeface="Wingdings" pitchFamily="2" charset="2"/>
              <a:buChar char="§"/>
            </a:pPr>
            <a:r>
              <a:rPr lang="en-US" i="1" dirty="0" smtClean="0"/>
              <a:t>Optional: </a:t>
            </a:r>
            <a:r>
              <a:rPr lang="en-US" dirty="0" smtClean="0"/>
              <a:t>Repetitive Schedules</a:t>
            </a:r>
          </a:p>
          <a:p>
            <a:pPr>
              <a:spcBef>
                <a:spcPts val="1200"/>
              </a:spcBef>
              <a:buFont typeface="Wingdings" pitchFamily="2" charset="2"/>
              <a:buChar char="§"/>
            </a:pPr>
            <a:r>
              <a:rPr lang="en-US" b="1" dirty="0" smtClean="0">
                <a:solidFill>
                  <a:srgbClr val="0070C0"/>
                </a:solidFill>
              </a:rPr>
              <a:t>Mastery Questions</a:t>
            </a:r>
          </a:p>
        </p:txBody>
      </p:sp>
      <p:sp>
        <p:nvSpPr>
          <p:cNvPr id="4099" name="Rectangle 2"/>
          <p:cNvSpPr>
            <a:spLocks noGrp="1" noChangeArrowheads="1"/>
          </p:cNvSpPr>
          <p:nvPr>
            <p:ph type="title"/>
          </p:nvPr>
        </p:nvSpPr>
        <p:spPr/>
        <p:txBody>
          <a:bodyPr/>
          <a:lstStyle/>
          <a:p>
            <a:r>
              <a:rPr lang="en-US" dirty="0" smtClean="0"/>
              <a:t>Mastery Questions</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itle 24"/>
          <p:cNvSpPr>
            <a:spLocks noGrp="1"/>
          </p:cNvSpPr>
          <p:nvPr>
            <p:ph type="title" idx="4294967295"/>
          </p:nvPr>
        </p:nvSpPr>
        <p:spPr>
          <a:xfrm>
            <a:off x="447040" y="182563"/>
            <a:ext cx="7782560" cy="717550"/>
          </a:xfrm>
        </p:spPr>
        <p:txBody>
          <a:bodyPr>
            <a:normAutofit/>
          </a:bodyPr>
          <a:lstStyle/>
          <a:p>
            <a:r>
              <a:rPr lang="en-US" dirty="0" smtClean="0"/>
              <a:t>Mastery Questions</a:t>
            </a:r>
            <a:endParaRPr lang="en-US" dirty="0"/>
          </a:p>
        </p:txBody>
      </p:sp>
      <p:graphicFrame>
        <p:nvGraphicFramePr>
          <p:cNvPr id="27" name="Table 26"/>
          <p:cNvGraphicFramePr>
            <a:graphicFrameLocks noGrp="1"/>
          </p:cNvGraphicFramePr>
          <p:nvPr/>
        </p:nvGraphicFramePr>
        <p:xfrm>
          <a:off x="215900" y="1503680"/>
          <a:ext cx="8724900" cy="4876802"/>
        </p:xfrm>
        <a:graphic>
          <a:graphicData uri="http://schemas.openxmlformats.org/drawingml/2006/table">
            <a:tbl>
              <a:tblPr firstRow="1" bandRow="1">
                <a:tableStyleId>{5C22544A-7EE6-4342-B048-85BDC9FD1C3A}</a:tableStyleId>
              </a:tblPr>
              <a:tblGrid>
                <a:gridCol w="1993900"/>
                <a:gridCol w="673100"/>
                <a:gridCol w="495300"/>
                <a:gridCol w="711200"/>
                <a:gridCol w="635000"/>
                <a:gridCol w="762000"/>
                <a:gridCol w="660400"/>
                <a:gridCol w="850900"/>
                <a:gridCol w="635000"/>
                <a:gridCol w="635000"/>
                <a:gridCol w="673100"/>
              </a:tblGrid>
              <a:tr h="696686">
                <a:tc>
                  <a:txBody>
                    <a:bodyPr/>
                    <a:lstStyle/>
                    <a:p>
                      <a:pPr algn="l"/>
                      <a:r>
                        <a:rPr lang="en-US" dirty="0" smtClean="0"/>
                        <a:t>   Period</a:t>
                      </a:r>
                      <a:endParaRPr lang="en-US" dirty="0"/>
                    </a:p>
                  </a:txBody>
                  <a:tcPr marL="0" marR="0" marT="0" marB="0" anchor="ctr">
                    <a:solidFill>
                      <a:srgbClr val="00B0F0"/>
                    </a:solidFill>
                  </a:tcPr>
                </a:tc>
                <a:tc>
                  <a:txBody>
                    <a:bodyPr/>
                    <a:lstStyle/>
                    <a:p>
                      <a:pPr algn="ctr"/>
                      <a:r>
                        <a:rPr lang="en-US" dirty="0" smtClean="0"/>
                        <a:t>1</a:t>
                      </a:r>
                      <a:endParaRPr lang="en-US" dirty="0"/>
                    </a:p>
                  </a:txBody>
                  <a:tcPr marL="0" marR="0" marT="0" marB="0" anchor="ctr">
                    <a:solidFill>
                      <a:srgbClr val="00B0F0"/>
                    </a:solidFill>
                  </a:tcPr>
                </a:tc>
                <a:tc>
                  <a:txBody>
                    <a:bodyPr/>
                    <a:lstStyle/>
                    <a:p>
                      <a:pPr algn="ctr"/>
                      <a:r>
                        <a:rPr lang="en-US" dirty="0" smtClean="0"/>
                        <a:t>2</a:t>
                      </a:r>
                      <a:endParaRPr lang="en-US" dirty="0"/>
                    </a:p>
                  </a:txBody>
                  <a:tcPr marL="0" marR="0" marT="0" marB="0" anchor="ctr">
                    <a:solidFill>
                      <a:srgbClr val="00B0F0"/>
                    </a:solidFill>
                  </a:tcPr>
                </a:tc>
                <a:tc>
                  <a:txBody>
                    <a:bodyPr/>
                    <a:lstStyle/>
                    <a:p>
                      <a:pPr algn="ctr"/>
                      <a:r>
                        <a:rPr lang="en-US" dirty="0" smtClean="0"/>
                        <a:t>3</a:t>
                      </a:r>
                      <a:endParaRPr lang="en-US" dirty="0"/>
                    </a:p>
                  </a:txBody>
                  <a:tcPr marL="0" marR="0" marT="0" marB="0" anchor="ctr">
                    <a:solidFill>
                      <a:srgbClr val="00B0F0"/>
                    </a:solidFill>
                  </a:tcPr>
                </a:tc>
                <a:tc>
                  <a:txBody>
                    <a:bodyPr/>
                    <a:lstStyle/>
                    <a:p>
                      <a:pPr algn="ctr"/>
                      <a:r>
                        <a:rPr lang="en-US" dirty="0" smtClean="0"/>
                        <a:t>4</a:t>
                      </a:r>
                      <a:endParaRPr lang="en-US" dirty="0"/>
                    </a:p>
                  </a:txBody>
                  <a:tcPr marL="0" marR="0" marT="0" marB="0" anchor="ctr">
                    <a:solidFill>
                      <a:srgbClr val="00B0F0"/>
                    </a:solidFill>
                  </a:tcPr>
                </a:tc>
                <a:tc>
                  <a:txBody>
                    <a:bodyPr/>
                    <a:lstStyle/>
                    <a:p>
                      <a:pPr algn="ctr"/>
                      <a:r>
                        <a:rPr lang="en-US" dirty="0" smtClean="0"/>
                        <a:t>5</a:t>
                      </a:r>
                      <a:endParaRPr lang="en-US" dirty="0"/>
                    </a:p>
                  </a:txBody>
                  <a:tcPr marL="0" marR="0" marT="0" marB="0" anchor="ctr">
                    <a:solidFill>
                      <a:srgbClr val="00B0F0"/>
                    </a:solidFill>
                  </a:tcPr>
                </a:tc>
                <a:tc>
                  <a:txBody>
                    <a:bodyPr/>
                    <a:lstStyle/>
                    <a:p>
                      <a:pPr algn="ctr"/>
                      <a:r>
                        <a:rPr lang="en-US" dirty="0" smtClean="0"/>
                        <a:t>6</a:t>
                      </a:r>
                      <a:endParaRPr lang="en-US" dirty="0"/>
                    </a:p>
                  </a:txBody>
                  <a:tcPr marL="0" marR="0" marT="0" marB="0" anchor="ctr">
                    <a:solidFill>
                      <a:srgbClr val="00B0F0"/>
                    </a:solidFill>
                  </a:tcPr>
                </a:tc>
                <a:tc>
                  <a:txBody>
                    <a:bodyPr/>
                    <a:lstStyle/>
                    <a:p>
                      <a:pPr algn="ctr"/>
                      <a:r>
                        <a:rPr lang="en-US" dirty="0" smtClean="0"/>
                        <a:t>7</a:t>
                      </a:r>
                      <a:endParaRPr lang="en-US" dirty="0"/>
                    </a:p>
                  </a:txBody>
                  <a:tcPr marL="0" marR="0" marT="0" marB="0" anchor="ctr">
                    <a:solidFill>
                      <a:srgbClr val="00B0F0"/>
                    </a:solidFill>
                  </a:tcPr>
                </a:tc>
                <a:tc>
                  <a:txBody>
                    <a:bodyPr/>
                    <a:lstStyle/>
                    <a:p>
                      <a:pPr algn="ctr"/>
                      <a:r>
                        <a:rPr lang="en-US" dirty="0" smtClean="0"/>
                        <a:t>8</a:t>
                      </a:r>
                      <a:endParaRPr lang="en-US" dirty="0"/>
                    </a:p>
                  </a:txBody>
                  <a:tcPr marL="0" marR="0" marT="0" marB="0" anchor="ctr">
                    <a:solidFill>
                      <a:srgbClr val="00B0F0"/>
                    </a:solidFill>
                  </a:tcPr>
                </a:tc>
                <a:tc>
                  <a:txBody>
                    <a:bodyPr/>
                    <a:lstStyle/>
                    <a:p>
                      <a:pPr algn="ctr"/>
                      <a:r>
                        <a:rPr lang="en-US" dirty="0" smtClean="0"/>
                        <a:t>9</a:t>
                      </a:r>
                      <a:endParaRPr lang="en-US" dirty="0"/>
                    </a:p>
                  </a:txBody>
                  <a:tcPr marL="0" marR="0" marT="0" marB="0" anchor="ctr">
                    <a:solidFill>
                      <a:srgbClr val="00B0F0"/>
                    </a:solidFill>
                  </a:tcPr>
                </a:tc>
                <a:tc>
                  <a:txBody>
                    <a:bodyPr/>
                    <a:lstStyle/>
                    <a:p>
                      <a:pPr algn="ctr"/>
                      <a:r>
                        <a:rPr lang="en-US" dirty="0" smtClean="0"/>
                        <a:t>10</a:t>
                      </a:r>
                      <a:endParaRPr lang="en-US" dirty="0"/>
                    </a:p>
                  </a:txBody>
                  <a:tcPr marL="0" marR="0" marT="0" marB="0" anchor="ctr">
                    <a:solidFill>
                      <a:srgbClr val="00B0F0"/>
                    </a:solidFill>
                  </a:tcPr>
                </a:tc>
              </a:tr>
              <a:tr h="696686">
                <a:tc>
                  <a:txBody>
                    <a:bodyPr/>
                    <a:lstStyle/>
                    <a:p>
                      <a:r>
                        <a:rPr lang="en-US" b="1" dirty="0" smtClean="0">
                          <a:solidFill>
                            <a:schemeClr val="bg1"/>
                          </a:solidFill>
                        </a:rPr>
                        <a:t>   Demand</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35</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30</a:t>
                      </a:r>
                      <a:endParaRPr lang="en-US" b="1" dirty="0">
                        <a:solidFill>
                          <a:schemeClr val="bg1"/>
                        </a:solidFill>
                      </a:endParaRPr>
                    </a:p>
                  </a:txBody>
                  <a:tcPr marL="0" marR="0" marT="0" marB="0" anchor="ctr">
                    <a:solidFill>
                      <a:srgbClr val="00B0F0"/>
                    </a:solidFill>
                  </a:tcPr>
                </a:tc>
                <a:tc>
                  <a:txBody>
                    <a:bodyPr/>
                    <a:lstStyle/>
                    <a:p>
                      <a:pPr algn="ctr"/>
                      <a:r>
                        <a:rPr lang="en-US" b="1" dirty="0" smtClean="0">
                          <a:solidFill>
                            <a:schemeClr val="bg1"/>
                          </a:solidFill>
                        </a:rPr>
                        <a:t>25</a:t>
                      </a:r>
                      <a:endParaRPr lang="en-US" b="1" dirty="0">
                        <a:solidFill>
                          <a:schemeClr val="bg1"/>
                        </a:solidFill>
                      </a:endParaRPr>
                    </a:p>
                  </a:txBody>
                  <a:tcPr marL="0" marR="0" marT="0" marB="0" anchor="ctr">
                    <a:solidFill>
                      <a:srgbClr val="00B0F0"/>
                    </a:solidFill>
                  </a:tcPr>
                </a:tc>
              </a:tr>
              <a:tr h="696686">
                <a:tc>
                  <a:txBody>
                    <a:bodyPr/>
                    <a:lstStyle/>
                    <a:p>
                      <a:r>
                        <a:rPr lang="en-US" dirty="0" smtClean="0"/>
                        <a:t>   LFL</a:t>
                      </a:r>
                      <a:endParaRPr lang="en-US" dirty="0"/>
                    </a:p>
                  </a:txBody>
                  <a:tcPr marL="0" marR="0" marT="0" marB="0" anchor="ctr"/>
                </a:tc>
                <a:tc>
                  <a:txBody>
                    <a:bodyPr/>
                    <a:lstStyle/>
                    <a:p>
                      <a:pPr algn="ctr"/>
                      <a:r>
                        <a:rPr lang="en-US" b="1" dirty="0" smtClean="0"/>
                        <a:t>25</a:t>
                      </a: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FOQ=35</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a:t>
                      </a:r>
                    </a:p>
                    <a:p>
                      <a:r>
                        <a:rPr lang="en-US" dirty="0" smtClean="0"/>
                        <a:t>   2 periods</a:t>
                      </a:r>
                      <a:endParaRPr lang="en-US" dirty="0"/>
                    </a:p>
                  </a:txBody>
                  <a:tcPr marL="0" marR="0" marT="0" marB="0" anchor="ctr"/>
                </a:tc>
                <a:tc>
                  <a:txBody>
                    <a:bodyPr/>
                    <a:lstStyle/>
                    <a:p>
                      <a:pPr algn="ctr"/>
                      <a:r>
                        <a:rPr lang="en-US" b="1" dirty="0" smtClean="0"/>
                        <a:t>55</a:t>
                      </a: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POQ-2 periods</a:t>
                      </a:r>
                    </a:p>
                    <a:p>
                      <a:r>
                        <a:rPr lang="en-US" dirty="0" smtClean="0"/>
                        <a:t>   Min. Qty. = 60</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r h="696686">
                <a:tc>
                  <a:txBody>
                    <a:bodyPr/>
                    <a:lstStyle/>
                    <a:p>
                      <a:r>
                        <a:rPr lang="en-US" dirty="0" smtClean="0"/>
                        <a:t>   POQ-2 periods</a:t>
                      </a:r>
                    </a:p>
                    <a:p>
                      <a:r>
                        <a:rPr lang="en-US" dirty="0" smtClean="0"/>
                        <a:t>   Multi. Qty. = 25</a:t>
                      </a:r>
                      <a:endParaRPr lang="en-US"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c>
                  <a:txBody>
                    <a:bodyPr/>
                    <a:lstStyle/>
                    <a:p>
                      <a:pPr algn="ctr"/>
                      <a:endParaRPr lang="en-US" b="1" dirty="0"/>
                    </a:p>
                  </a:txBody>
                  <a:tcPr marL="0" marR="0" marT="0" marB="0" anchor="ctr"/>
                </a:tc>
              </a:tr>
            </a:tbl>
          </a:graphicData>
        </a:graphic>
      </p:graphicFrame>
      <p:sp>
        <p:nvSpPr>
          <p:cNvPr id="28" name="Title 24"/>
          <p:cNvSpPr txBox="1">
            <a:spLocks/>
          </p:cNvSpPr>
          <p:nvPr/>
        </p:nvSpPr>
        <p:spPr>
          <a:xfrm>
            <a:off x="396240" y="944881"/>
            <a:ext cx="8229600" cy="548639"/>
          </a:xfrm>
          <a:prstGeom prst="rect">
            <a:avLst/>
          </a:prstGeom>
        </p:spPr>
        <p:txBody>
          <a:bodyPr vert="horz" lIns="91440" tIns="45720" rIns="91440" bIns="45720" rtlCol="0" anchor="ctr">
            <a:normAutofit/>
          </a:bodyPr>
          <a:lstStyle/>
          <a:p>
            <a:pPr marL="457200" marR="0" lvl="0" indent="-457200" algn="l" defTabSz="457200" rtl="0" eaLnBrk="1" fontAlgn="auto" latinLnBrk="0" hangingPunct="1">
              <a:lnSpc>
                <a:spcPct val="100000"/>
              </a:lnSpc>
              <a:spcBef>
                <a:spcPct val="0"/>
              </a:spcBef>
              <a:spcAft>
                <a:spcPts val="0"/>
              </a:spcAft>
              <a:buClrTx/>
              <a:buSzTx/>
              <a:buFont typeface="+mj-lt"/>
              <a:buAutoNum type="arabicPeriod"/>
              <a:tabLst/>
              <a:defRPr/>
            </a:pPr>
            <a:r>
              <a:rPr kumimoji="0" lang="en-US" sz="2400" b="0" i="0" u="none" strike="noStrike" kern="1200" cap="none" spc="0" normalizeH="0" baseline="0" noProof="0" dirty="0" smtClean="0">
                <a:ln>
                  <a:noFill/>
                </a:ln>
                <a:solidFill>
                  <a:schemeClr val="tx2">
                    <a:lumMod val="75000"/>
                    <a:lumOff val="25000"/>
                  </a:schemeClr>
                </a:solidFill>
                <a:effectLst/>
                <a:uLnTx/>
                <a:uFillTx/>
                <a:latin typeface="Century Gothic"/>
                <a:ea typeface="+mj-ea"/>
                <a:cs typeface="Century Gothic"/>
              </a:rPr>
              <a:t>Order Policy and Modifier Exercise</a:t>
            </a:r>
            <a:endParaRPr kumimoji="0" lang="en-US" sz="2400" b="0" i="0" u="none" strike="noStrike" kern="1200" cap="none" spc="0" normalizeH="0" baseline="0" noProof="0" dirty="0">
              <a:ln>
                <a:noFill/>
              </a:ln>
              <a:solidFill>
                <a:schemeClr val="tx2">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2"/>
              <a:defRPr/>
            </a:pPr>
            <a:r>
              <a:rPr lang="en-US" sz="2800" b="0" dirty="0" smtClean="0">
                <a:solidFill>
                  <a:schemeClr val="tx1">
                    <a:lumMod val="75000"/>
                    <a:lumOff val="25000"/>
                  </a:schemeClr>
                </a:solidFill>
                <a:latin typeface="Century Gothic"/>
                <a:cs typeface="Century Gothic"/>
              </a:rPr>
              <a:t>Which of the following is not a source of demand?</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Sales Forecast	</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Production Forecast</a:t>
            </a:r>
          </a:p>
          <a:p>
            <a:pPr marL="971550" lvl="1" indent="-514350" defTabSz="457200" fontAlgn="auto">
              <a:spcBef>
                <a:spcPct val="20000"/>
              </a:spcBef>
              <a:spcAft>
                <a:spcPts val="1200"/>
              </a:spcAft>
              <a:buClr>
                <a:schemeClr val="accent6"/>
              </a:buClr>
              <a:buFont typeface="+mj-lt"/>
              <a:buAutoNum type="alphaLcPeriod"/>
              <a:defRPr/>
            </a:pPr>
            <a:r>
              <a:rPr lang="en-US" altLang="zh-CN" sz="2400" b="0" dirty="0" smtClean="0">
                <a:solidFill>
                  <a:schemeClr val="tx1">
                    <a:lumMod val="75000"/>
                    <a:lumOff val="25000"/>
                  </a:schemeClr>
                </a:solidFill>
                <a:latin typeface="Century Gothic"/>
                <a:cs typeface="Century Gothic"/>
              </a:rPr>
              <a:t>Purchase </a:t>
            </a:r>
            <a:r>
              <a:rPr lang="en-US" sz="2400" b="0" dirty="0" smtClean="0">
                <a:solidFill>
                  <a:schemeClr val="tx1">
                    <a:lumMod val="75000"/>
                    <a:lumOff val="25000"/>
                  </a:schemeClr>
                </a:solidFill>
                <a:latin typeface="Century Gothic"/>
                <a:cs typeface="Century Gothic"/>
              </a:rPr>
              <a:t>Order</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Safety Stock	</a:t>
            </a: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3"/>
              <a:defRPr/>
            </a:pPr>
            <a:r>
              <a:rPr lang="en-US" sz="2800" b="0" dirty="0" smtClean="0">
                <a:solidFill>
                  <a:schemeClr val="tx1">
                    <a:lumMod val="75000"/>
                    <a:lumOff val="25000"/>
                  </a:schemeClr>
                </a:solidFill>
                <a:latin typeface="Century Gothic"/>
                <a:cs typeface="Century Gothic"/>
              </a:rPr>
              <a:t>Which of the following is not an output of MRP?</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Action messages	</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Planned work orders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Planned purchase orders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Sales orders</a:t>
            </a:r>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indent="-514350" defTabSz="457200" fontAlgn="auto">
              <a:spcBef>
                <a:spcPct val="20000"/>
              </a:spcBef>
              <a:spcAft>
                <a:spcPts val="0"/>
              </a:spcAft>
              <a:buClr>
                <a:schemeClr val="accent6"/>
              </a:buClr>
              <a:buFont typeface="+mj-lt"/>
              <a:buAutoNum type="arabicPeriod" startAt="4"/>
              <a:defRPr/>
            </a:pPr>
            <a:r>
              <a:rPr lang="en-US" sz="2800" b="0" dirty="0" smtClean="0">
                <a:solidFill>
                  <a:schemeClr val="tx1">
                    <a:lumMod val="75000"/>
                    <a:lumOff val="25000"/>
                  </a:schemeClr>
                </a:solidFill>
                <a:latin typeface="Century Gothic"/>
                <a:cs typeface="Century Gothic"/>
              </a:rPr>
              <a:t>Which of the following statements about sales forecasts is </a:t>
            </a:r>
            <a:r>
              <a:rPr lang="en-US" sz="2800" dirty="0" smtClean="0">
                <a:solidFill>
                  <a:schemeClr val="tx1">
                    <a:lumMod val="75000"/>
                    <a:lumOff val="25000"/>
                  </a:schemeClr>
                </a:solidFill>
                <a:latin typeface="Century Gothic"/>
                <a:cs typeface="Century Gothic"/>
              </a:rPr>
              <a:t>incorrect</a:t>
            </a:r>
            <a:r>
              <a:rPr lang="en-US" sz="2800" b="0" dirty="0" smtClean="0">
                <a:solidFill>
                  <a:schemeClr val="tx1">
                    <a:lumMod val="75000"/>
                    <a:lumOff val="25000"/>
                  </a:schemeClr>
                </a:solidFill>
                <a:latin typeface="Century Gothic"/>
                <a:cs typeface="Century Gothic"/>
              </a:rPr>
              <a:t>?</a:t>
            </a:r>
          </a:p>
          <a:p>
            <a:pPr marL="971550" lvl="1" indent="-514350" defTabSz="457200" fontAlgn="auto">
              <a:spcBef>
                <a:spcPts val="18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Forecasts can be consumed by sales order	s</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Forecasts must be accurate</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The demand that does not consume the forecast is regarded as abnormal demand</a:t>
            </a:r>
          </a:p>
          <a:p>
            <a:pPr marL="971550" lvl="1" indent="-514350" defTabSz="457200" fontAlgn="auto">
              <a:spcBef>
                <a:spcPct val="20000"/>
              </a:spcBef>
              <a:spcAft>
                <a:spcPts val="1200"/>
              </a:spcAft>
              <a:buClr>
                <a:schemeClr val="accent6"/>
              </a:buClr>
              <a:buFont typeface="+mj-lt"/>
              <a:buAutoNum type="alphaLcPeriod"/>
              <a:defRPr/>
            </a:pPr>
            <a:r>
              <a:rPr lang="en-US" sz="2400" b="0" dirty="0" smtClean="0">
                <a:solidFill>
                  <a:schemeClr val="tx1">
                    <a:lumMod val="75000"/>
                    <a:lumOff val="25000"/>
                  </a:schemeClr>
                </a:solidFill>
                <a:latin typeface="Century Gothic"/>
                <a:cs typeface="Century Gothic"/>
              </a:rPr>
              <a:t>The net forecast is the forecasted amount not sold in any given week</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
        <p:nvSpPr>
          <p:cNvPr id="5" name="Content Placeholder 2"/>
          <p:cNvSpPr txBox="1">
            <a:spLocks/>
          </p:cNvSpPr>
          <p:nvPr/>
        </p:nvSpPr>
        <p:spPr>
          <a:xfrm>
            <a:off x="457200" y="1046481"/>
            <a:ext cx="8229600" cy="5303520"/>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5"/>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 manually entered work order has a default status of:</a:t>
            </a:r>
          </a:p>
          <a:p>
            <a:pPr marL="971550" marR="0" lvl="1" indent="-514350" algn="l" defTabSz="457200" rtl="0" eaLnBrk="1" fontAlgn="auto" latinLnBrk="0" hangingPunct="1">
              <a:lnSpc>
                <a:spcPct val="100000"/>
              </a:lnSpc>
              <a:spcBef>
                <a:spcPts val="1800"/>
              </a:spcBef>
              <a:spcAft>
                <a:spcPts val="1200"/>
              </a:spcAft>
              <a:buClr>
                <a:schemeClr val="accent6"/>
              </a:buClr>
              <a:buSzTx/>
              <a:buFont typeface="+mj-lt"/>
              <a:buAutoNum type="alphaLcPeriod"/>
              <a:tabLst/>
              <a:defRPr/>
            </a:pPr>
            <a:r>
              <a:rPr lang="en-US" sz="2400" b="0" noProof="0" dirty="0" smtClean="0">
                <a:solidFill>
                  <a:schemeClr val="tx1">
                    <a:lumMod val="75000"/>
                    <a:lumOff val="25000"/>
                  </a:schemeClr>
                </a:solidFill>
                <a:latin typeface="Century Gothic"/>
                <a:cs typeface="Century Gothic"/>
              </a:rPr>
              <a:t>Released</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Blank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Firm Planned</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36342</TotalTime>
  <Words>10035</Words>
  <Application>Microsoft Office PowerPoint</Application>
  <PresentationFormat>On-screen Show (4:3)</PresentationFormat>
  <Paragraphs>1473</Paragraphs>
  <Slides>101</Slides>
  <Notes>101</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101</vt:i4>
      </vt:variant>
    </vt:vector>
  </HeadingPairs>
  <TitlesOfParts>
    <vt:vector size="103" baseType="lpstr">
      <vt:lpstr>1_EX06PP_template</vt:lpstr>
      <vt:lpstr>QAD 2010 Template</vt:lpstr>
      <vt:lpstr>QAD Enterprise Applications Enterprise Edition</vt:lpstr>
      <vt:lpstr>Plan-to-Perform Process</vt:lpstr>
      <vt:lpstr>Objectives</vt:lpstr>
      <vt:lpstr>Objectives – Continued </vt:lpstr>
      <vt:lpstr>QAD EE Plan-to-Perform Functions</vt:lpstr>
      <vt:lpstr>Topics</vt:lpstr>
      <vt:lpstr>Topics</vt:lpstr>
      <vt:lpstr>Planning Concepts</vt:lpstr>
      <vt:lpstr>Planning Overview</vt:lpstr>
      <vt:lpstr>Planning Concepts</vt:lpstr>
      <vt:lpstr>Production Planning</vt:lpstr>
      <vt:lpstr>Planning Concepts</vt:lpstr>
      <vt:lpstr>End-Item Planning</vt:lpstr>
      <vt:lpstr>End-Item Forecast</vt:lpstr>
      <vt:lpstr>Forecast Terminology </vt:lpstr>
      <vt:lpstr>Forecast Consumption</vt:lpstr>
      <vt:lpstr>Master Schedule</vt:lpstr>
      <vt:lpstr>Planning Concepts</vt:lpstr>
      <vt:lpstr>Component Item Planning</vt:lpstr>
      <vt:lpstr>MRP</vt:lpstr>
      <vt:lpstr>Item Planning Parameters</vt:lpstr>
      <vt:lpstr>Time Periods</vt:lpstr>
      <vt:lpstr>Planned Orders</vt:lpstr>
      <vt:lpstr>Action Messages</vt:lpstr>
      <vt:lpstr>Topics</vt:lpstr>
      <vt:lpstr>Key Concepts</vt:lpstr>
      <vt:lpstr>Work Orders</vt:lpstr>
      <vt:lpstr>Work Order Type</vt:lpstr>
      <vt:lpstr>Work Order Status</vt:lpstr>
      <vt:lpstr>Work Order Types and Status</vt:lpstr>
      <vt:lpstr>Work Order Bill of Materials</vt:lpstr>
      <vt:lpstr>Work Order Routing</vt:lpstr>
      <vt:lpstr>Work Order Life Cycle</vt:lpstr>
      <vt:lpstr>Work Order Release</vt:lpstr>
      <vt:lpstr>Components Issue</vt:lpstr>
      <vt:lpstr>Shop Floor Control</vt:lpstr>
      <vt:lpstr>Operation Status</vt:lpstr>
      <vt:lpstr>Work Order Receipt</vt:lpstr>
      <vt:lpstr>Work Order Close</vt:lpstr>
      <vt:lpstr>Topics</vt:lpstr>
      <vt:lpstr>Example Scenario</vt:lpstr>
      <vt:lpstr>Example Scenario – Continued </vt:lpstr>
      <vt:lpstr>Creating a Master Production Schedule</vt:lpstr>
      <vt:lpstr>Forecasting Demand</vt:lpstr>
      <vt:lpstr>Setting the Forecast Consumption Rule</vt:lpstr>
      <vt:lpstr>Creating a Sales Order</vt:lpstr>
      <vt:lpstr>Creating a Sales Order – Continued </vt:lpstr>
      <vt:lpstr>Reviewing the Forecast Worksheet </vt:lpstr>
      <vt:lpstr>Viewing the Master Schedule Summary</vt:lpstr>
      <vt:lpstr>Running MRP</vt:lpstr>
      <vt:lpstr>Viewing MRP Calculation Results</vt:lpstr>
      <vt:lpstr>Modifying the Master Schedule</vt:lpstr>
      <vt:lpstr>Scheduling Production</vt:lpstr>
      <vt:lpstr>Planning Components</vt:lpstr>
      <vt:lpstr>Understanding Component Statuses</vt:lpstr>
      <vt:lpstr>Checking Component Status</vt:lpstr>
      <vt:lpstr>Preparing Purchased Components</vt:lpstr>
      <vt:lpstr>Placing Purchase Orders</vt:lpstr>
      <vt:lpstr>Receiving Purchased Components</vt:lpstr>
      <vt:lpstr>Preparing Manufactured Components</vt:lpstr>
      <vt:lpstr>Processing Unplanned Receipts</vt:lpstr>
      <vt:lpstr>Working with Discrete Production Orders</vt:lpstr>
      <vt:lpstr>Discrete Work Order Process Map</vt:lpstr>
      <vt:lpstr>Reviewing MRP Action Messages</vt:lpstr>
      <vt:lpstr>Verifying Component Availability</vt:lpstr>
      <vt:lpstr>Releasing Work Orders</vt:lpstr>
      <vt:lpstr>Printing a Picklist and Routing</vt:lpstr>
      <vt:lpstr>Issuing Work Order Components</vt:lpstr>
      <vt:lpstr>Reporting Labor</vt:lpstr>
      <vt:lpstr>Receiving and Closing Work Orders</vt:lpstr>
      <vt:lpstr>Exercise</vt:lpstr>
      <vt:lpstr>Topics</vt:lpstr>
      <vt:lpstr>Repetitive Scheduling</vt:lpstr>
      <vt:lpstr>Repetitive Production</vt:lpstr>
      <vt:lpstr>QAD in Repetitive Environments</vt:lpstr>
      <vt:lpstr>Key Concepts</vt:lpstr>
      <vt:lpstr>Key Events</vt:lpstr>
      <vt:lpstr>Repetitive Schedule Explosion</vt:lpstr>
      <vt:lpstr>Repetitive Picklist Cycle</vt:lpstr>
      <vt:lpstr>Repetitive Reporting</vt:lpstr>
      <vt:lpstr>Transaction Backflush </vt:lpstr>
      <vt:lpstr>Setup</vt:lpstr>
      <vt:lpstr>Repetitive Control</vt:lpstr>
      <vt:lpstr>Production Line Maintenance</vt:lpstr>
      <vt:lpstr>Example Scenario</vt:lpstr>
      <vt:lpstr>Repetitive Schedules Process Map</vt:lpstr>
      <vt:lpstr>Creating Repetitive Schedules</vt:lpstr>
      <vt:lpstr>Exploding Repetitive Schedules</vt:lpstr>
      <vt:lpstr>Calculating Picklists</vt:lpstr>
      <vt:lpstr>Printing Picklists</vt:lpstr>
      <vt:lpstr>Transferring Picklists</vt:lpstr>
      <vt:lpstr>Backflushing Transactions</vt:lpstr>
      <vt:lpstr>Exercise</vt:lpstr>
      <vt:lpstr>Mastery Questions</vt:lpstr>
      <vt:lpstr>Mastery Questions</vt:lpstr>
      <vt:lpstr>Slide 96</vt:lpstr>
      <vt:lpstr>Slide 97</vt:lpstr>
      <vt:lpstr>Slide 98</vt:lpstr>
      <vt:lpstr>Slide 99</vt:lpstr>
      <vt:lpstr>Slide 100</vt:lpstr>
      <vt:lpstr>Slide 101</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Mary Li</cp:lastModifiedBy>
  <cp:revision>1387</cp:revision>
  <cp:lastPrinted>2001-05-04T21:55:40Z</cp:lastPrinted>
  <dcterms:created xsi:type="dcterms:W3CDTF">1998-03-17T23:27:45Z</dcterms:created>
  <dcterms:modified xsi:type="dcterms:W3CDTF">2015-09-02T06:10:59Z</dcterms:modified>
</cp:coreProperties>
</file>