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comments/comment19.xml" ContentType="application/vnd.openxmlformats-officedocument.presentationml.comment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77.xml" ContentType="application/vnd.openxmlformats-officedocument.presentationml.slide+xml"/>
  <Override PartName="/ppt/diagrams/colors4.xml" ContentType="application/vnd.openxmlformats-officedocument.drawingml.diagramColor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diagrams/drawing3.xml" ContentType="application/vnd.ms-office.drawingml.diagramDrawing+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diagrams/quickStyle3.xml" ContentType="application/vnd.openxmlformats-officedocument.drawingml.diagramStyle+xml"/>
  <Override PartName="/ppt/notesSlides/notesSlide57.xml" ContentType="application/vnd.openxmlformats-officedocument.presentationml.notesSlide+xml"/>
  <Override PartName="/ppt/comments/comment38.xml" ContentType="application/vnd.openxmlformats-officedocument.presentationml.comments+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diagrams/layout6.xml" ContentType="application/vnd.openxmlformats-officedocument.drawingml.diagramLayout+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omments/comment30.xml" ContentType="application/vnd.openxmlformats-officedocument.presentationml.comments+xml"/>
  <Override PartName="/ppt/notesSlides/notesSlide60.xml" ContentType="application/vnd.openxmlformats-officedocument.presentationml.notesSlide+xml"/>
  <Override PartName="/ppt/comments/comment41.xml" ContentType="application/vnd.openxmlformats-officedocument.presentationml.comments+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49.xml" ContentType="application/vnd.openxmlformats-officedocument.presentationml.slide+xml"/>
  <Override PartName="/ppt/notesSlides/notesSlide4.xml" ContentType="application/vnd.openxmlformats-officedocument.presentationml.notesSlide+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notesSlides/notesSlide69.xml" ContentType="application/vnd.openxmlformats-officedocument.presentationml.notesSlide+xml"/>
  <Override PartName="/ppt/comments/comment39.xml" ContentType="application/vnd.openxmlformats-officedocument.presentationml.comment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comments/comment28.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comments/comment17.xml" ContentType="application/vnd.openxmlformats-officedocument.presentationml.comments+xml"/>
  <Override PartName="/ppt/notesSlides/notesSlide36.xml" ContentType="application/vnd.openxmlformats-officedocument.presentationml.notesSlide+xml"/>
  <Override PartName="/ppt/comments/comment35.xml" ContentType="application/vnd.openxmlformats-officedocument.presentationml.comments+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comments/comment6.xml" ContentType="application/vnd.openxmlformats-officedocument.presentationml.comments+xml"/>
  <Override PartName="/ppt/comments/comment13.xml" ContentType="application/vnd.openxmlformats-officedocument.presentationml.comments+xml"/>
  <Override PartName="/ppt/notesSlides/notesSlide25.xml" ContentType="application/vnd.openxmlformats-officedocument.presentationml.notesSlide+xml"/>
  <Override PartName="/ppt/comments/comment24.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s/comment31.xml" ContentType="application/vnd.openxmlformats-officedocument.presentationml.comments+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comments/comment20.xml" ContentType="application/vnd.openxmlformats-officedocument.presentationml.comments+xml"/>
  <Override PartName="/ppt/diagrams/layout3.xml" ContentType="application/vnd.openxmlformats-officedocument.drawingml.diagramLayout+xml"/>
  <Override PartName="/ppt/notesSlides/notesSlide50.xml" ContentType="application/vnd.openxmlformats-officedocument.presentationml.notesSlide+xml"/>
  <Override PartName="/ppt/diagrams/data4.xml" ContentType="application/vnd.openxmlformats-officedocument.drawingml.diagramData+xml"/>
  <Override PartName="/ppt/slides/slide79.xml" ContentType="application/vnd.openxmlformats-officedocument.presentationml.slide+xml"/>
  <Override PartName="/ppt/notesSlides/notesSlide10.xml" ContentType="application/vnd.openxmlformats-officedocument.presentationml.notesSlide+xml"/>
  <Override PartName="/ppt/diagrams/colors6.xml" ContentType="application/vnd.openxmlformats-officedocument.drawingml.diagramColor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diagrams/drawing5.xml" ContentType="application/vnd.ms-office.drawingml.diagramDrawing+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diagrams/colors2.xml" ContentType="application/vnd.openxmlformats-officedocument.drawingml.diagramColors+xml"/>
  <Override PartName="/ppt/comments/comment29.xml" ContentType="application/vnd.openxmlformats-officedocument.presentationml.comments+xml"/>
  <Override PartName="/ppt/diagrams/quickStyle5.xml" ContentType="application/vnd.openxmlformats-officedocument.drawingml.diagramStyl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omments/comment18.xml" ContentType="application/vnd.openxmlformats-officedocument.presentationml.comments+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comments/comment36.xml" ContentType="application/vnd.openxmlformats-officedocument.presentationml.comments+xml"/>
  <Override PartName="/ppt/notesSlides/notesSlide77.xml" ContentType="application/vnd.openxmlformats-officedocument.presentationml.notesSlide+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comments/comment7.xml" ContentType="application/vnd.openxmlformats-officedocument.presentationml.comments+xml"/>
  <Override PartName="/ppt/diagrams/quickStyle1.xml" ContentType="application/vnd.openxmlformats-officedocument.drawingml.diagramStyle+xml"/>
  <Override PartName="/ppt/notesSlides/notesSlide37.xml" ContentType="application/vnd.openxmlformats-officedocument.presentationml.notesSlide+xml"/>
  <Override PartName="/ppt/comments/comment25.xml" ContentType="application/vnd.openxmlformats-officedocument.presentationml.comments+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comments/comment14.xml" ContentType="application/vnd.openxmlformats-officedocument.presentationml.comments+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comments/comment32.xml" ContentType="application/vnd.openxmlformats-officedocument.presentationml.comment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21.xml" ContentType="application/vnd.openxmlformats-officedocument.presentationml.comments+xml"/>
  <Override PartName="/ppt/notesSlides/notesSlide51.xml" ContentType="application/vnd.openxmlformats-officedocument.presentationml.notesSlide+xml"/>
  <Override PartName="/ppt/diagrams/layout4.xml" ContentType="application/vnd.openxmlformats-officedocument.drawingml.diagramLayout+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40.xml" ContentType="application/vnd.openxmlformats-officedocument.presentationml.notesSlide+xml"/>
  <Override PartName="/ppt/diagrams/data5.xml" ContentType="application/vnd.openxmlformats-officedocument.drawingml.diagramData+xml"/>
  <Override PartName="/ppt/notesSlides/notesSlide6.xml" ContentType="application/vnd.openxmlformats-officedocument.presentationml.notesSlide+xml"/>
  <Override PartName="/ppt/diagrams/drawing6.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diagrams/quickStyle2.xml" ContentType="application/vnd.openxmlformats-officedocument.drawingml.diagramStyle+xml"/>
  <Override PartName="/ppt/notesSlides/notesSlide67.xml" ContentType="application/vnd.openxmlformats-officedocument.presentationml.notesSlide+xml"/>
  <Override PartName="/ppt/comments/comment37.xml" ContentType="application/vnd.openxmlformats-officedocument.presentationml.comments+xml"/>
  <Override PartName="/ppt/slides/slide43.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s/slide32.xml" ContentType="application/vnd.openxmlformats-officedocument.presentationml.slide+xml"/>
  <Override PartName="/ppt/comments/comment15.xml" ContentType="application/vnd.openxmlformats-officedocument.presentationml.comments+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diagrams/layout5.xml" ContentType="application/vnd.openxmlformats-officedocument.drawingml.diagramLayout+xml"/>
  <Override PartName="/ppt/diagrams/data6.xml" ContentType="application/vnd.openxmlformats-officedocument.drawingml.diagramData+xml"/>
  <Override PartName="/ppt/notesSlides/notesSlide70.xml" ContentType="application/vnd.openxmlformats-officedocument.presentationml.notesSlide+xml"/>
  <Override PartName="/ppt/comments/comment40.xml" ContentType="application/vnd.openxmlformats-officedocument.presentationml.comments+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53.xml" ContentType="application/vnd.openxmlformats-officedocument.presentationml.notesSlide+xml"/>
  <Override PartName="/ppt/slides/slide40.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diagrams/layout2.xml" ContentType="application/vnd.openxmlformats-officedocument.drawingml.diagramLayout+xml"/>
  <Override PartName="/ppt/diagrams/data3.xml" ContentType="application/vnd.openxmlformats-officedocument.drawingml.diagramData+xml"/>
  <Override PartName="/ppt/diagrams/colors5.xml" ContentType="application/vnd.openxmlformats-officedocument.drawingml.diagramColors+xml"/>
  <Override PartName="/ppt/slides/slide7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diagrams/drawing4.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0" r:id="rId1"/>
    <p:sldMasterId id="2147483773" r:id="rId2"/>
  </p:sldMasterIdLst>
  <p:notesMasterIdLst>
    <p:notesMasterId r:id="rId88"/>
  </p:notesMasterIdLst>
  <p:handoutMasterIdLst>
    <p:handoutMasterId r:id="rId89"/>
  </p:handoutMasterIdLst>
  <p:sldIdLst>
    <p:sldId id="610" r:id="rId3"/>
    <p:sldId id="942" r:id="rId4"/>
    <p:sldId id="931" r:id="rId5"/>
    <p:sldId id="612" r:id="rId6"/>
    <p:sldId id="611" r:id="rId7"/>
    <p:sldId id="897" r:id="rId8"/>
    <p:sldId id="798" r:id="rId9"/>
    <p:sldId id="883" r:id="rId10"/>
    <p:sldId id="882" r:id="rId11"/>
    <p:sldId id="809" r:id="rId12"/>
    <p:sldId id="813" r:id="rId13"/>
    <p:sldId id="814" r:id="rId14"/>
    <p:sldId id="898" r:id="rId15"/>
    <p:sldId id="940" r:id="rId16"/>
    <p:sldId id="895" r:id="rId17"/>
    <p:sldId id="884" r:id="rId18"/>
    <p:sldId id="902" r:id="rId19"/>
    <p:sldId id="932" r:id="rId20"/>
    <p:sldId id="803" r:id="rId21"/>
    <p:sldId id="933" r:id="rId22"/>
    <p:sldId id="934" r:id="rId23"/>
    <p:sldId id="935" r:id="rId24"/>
    <p:sldId id="821" r:id="rId25"/>
    <p:sldId id="822" r:id="rId26"/>
    <p:sldId id="824" r:id="rId27"/>
    <p:sldId id="832" r:id="rId28"/>
    <p:sldId id="831" r:id="rId29"/>
    <p:sldId id="834" r:id="rId30"/>
    <p:sldId id="891" r:id="rId31"/>
    <p:sldId id="885" r:id="rId32"/>
    <p:sldId id="616" r:id="rId33"/>
    <p:sldId id="889" r:id="rId34"/>
    <p:sldId id="855" r:id="rId35"/>
    <p:sldId id="861" r:id="rId36"/>
    <p:sldId id="617" r:id="rId37"/>
    <p:sldId id="618" r:id="rId38"/>
    <p:sldId id="857" r:id="rId39"/>
    <p:sldId id="859" r:id="rId40"/>
    <p:sldId id="892" r:id="rId41"/>
    <p:sldId id="886" r:id="rId42"/>
    <p:sldId id="619" r:id="rId43"/>
    <p:sldId id="904" r:id="rId44"/>
    <p:sldId id="900" r:id="rId45"/>
    <p:sldId id="901" r:id="rId46"/>
    <p:sldId id="905" r:id="rId47"/>
    <p:sldId id="887" r:id="rId48"/>
    <p:sldId id="620" r:id="rId49"/>
    <p:sldId id="623" r:id="rId50"/>
    <p:sldId id="941" r:id="rId51"/>
    <p:sldId id="907" r:id="rId52"/>
    <p:sldId id="624" r:id="rId53"/>
    <p:sldId id="869" r:id="rId54"/>
    <p:sldId id="945" r:id="rId55"/>
    <p:sldId id="868" r:id="rId56"/>
    <p:sldId id="870" r:id="rId57"/>
    <p:sldId id="873" r:id="rId58"/>
    <p:sldId id="866" r:id="rId59"/>
    <p:sldId id="938" r:id="rId60"/>
    <p:sldId id="874" r:id="rId61"/>
    <p:sldId id="643" r:id="rId62"/>
    <p:sldId id="875" r:id="rId63"/>
    <p:sldId id="936" r:id="rId64"/>
    <p:sldId id="867" r:id="rId65"/>
    <p:sldId id="877" r:id="rId66"/>
    <p:sldId id="878" r:id="rId67"/>
    <p:sldId id="906" r:id="rId68"/>
    <p:sldId id="909" r:id="rId69"/>
    <p:sldId id="943" r:id="rId70"/>
    <p:sldId id="913" r:id="rId71"/>
    <p:sldId id="914" r:id="rId72"/>
    <p:sldId id="915" r:id="rId73"/>
    <p:sldId id="916" r:id="rId74"/>
    <p:sldId id="917" r:id="rId75"/>
    <p:sldId id="944" r:id="rId76"/>
    <p:sldId id="937" r:id="rId77"/>
    <p:sldId id="919" r:id="rId78"/>
    <p:sldId id="920" r:id="rId79"/>
    <p:sldId id="921" r:id="rId80"/>
    <p:sldId id="922" r:id="rId81"/>
    <p:sldId id="880" r:id="rId82"/>
    <p:sldId id="926" r:id="rId83"/>
    <p:sldId id="928" r:id="rId84"/>
    <p:sldId id="929" r:id="rId85"/>
    <p:sldId id="930" r:id="rId86"/>
    <p:sldId id="924" r:id="rId87"/>
  </p:sldIdLst>
  <p:sldSz cx="9144000" cy="6858000" type="screen4x3"/>
  <p:notesSz cx="6985000" cy="9271000"/>
  <p:defaultTextStyle>
    <a:defPPr>
      <a:defRPr lang="en-US"/>
    </a:defPPr>
    <a:lvl1pPr algn="l" rtl="0" fontAlgn="base">
      <a:spcBef>
        <a:spcPct val="0"/>
      </a:spcBef>
      <a:spcAft>
        <a:spcPct val="0"/>
      </a:spcAft>
      <a:defRPr sz="3200" b="1" kern="1200">
        <a:solidFill>
          <a:schemeClr val="tx1"/>
        </a:solidFill>
        <a:latin typeface="Tahoma" pitchFamily="34" charset="0"/>
        <a:ea typeface="+mn-ea"/>
        <a:cs typeface="+mn-cs"/>
      </a:defRPr>
    </a:lvl1pPr>
    <a:lvl2pPr marL="457200" algn="l" rtl="0" fontAlgn="base">
      <a:spcBef>
        <a:spcPct val="0"/>
      </a:spcBef>
      <a:spcAft>
        <a:spcPct val="0"/>
      </a:spcAft>
      <a:defRPr sz="3200" b="1" kern="1200">
        <a:solidFill>
          <a:schemeClr val="tx1"/>
        </a:solidFill>
        <a:latin typeface="Tahoma" pitchFamily="34" charset="0"/>
        <a:ea typeface="+mn-ea"/>
        <a:cs typeface="+mn-cs"/>
      </a:defRPr>
    </a:lvl2pPr>
    <a:lvl3pPr marL="914400" algn="l" rtl="0" fontAlgn="base">
      <a:spcBef>
        <a:spcPct val="0"/>
      </a:spcBef>
      <a:spcAft>
        <a:spcPct val="0"/>
      </a:spcAft>
      <a:defRPr sz="3200" b="1" kern="1200">
        <a:solidFill>
          <a:schemeClr val="tx1"/>
        </a:solidFill>
        <a:latin typeface="Tahoma" pitchFamily="34" charset="0"/>
        <a:ea typeface="+mn-ea"/>
        <a:cs typeface="+mn-cs"/>
      </a:defRPr>
    </a:lvl3pPr>
    <a:lvl4pPr marL="1371600" algn="l" rtl="0" fontAlgn="base">
      <a:spcBef>
        <a:spcPct val="0"/>
      </a:spcBef>
      <a:spcAft>
        <a:spcPct val="0"/>
      </a:spcAft>
      <a:defRPr sz="3200" b="1" kern="1200">
        <a:solidFill>
          <a:schemeClr val="tx1"/>
        </a:solidFill>
        <a:latin typeface="Tahoma" pitchFamily="34" charset="0"/>
        <a:ea typeface="+mn-ea"/>
        <a:cs typeface="+mn-cs"/>
      </a:defRPr>
    </a:lvl4pPr>
    <a:lvl5pPr marL="1828800" algn="l" rtl="0" fontAlgn="base">
      <a:spcBef>
        <a:spcPct val="0"/>
      </a:spcBef>
      <a:spcAft>
        <a:spcPct val="0"/>
      </a:spcAft>
      <a:defRPr sz="3200" b="1" kern="1200">
        <a:solidFill>
          <a:schemeClr val="tx1"/>
        </a:solidFill>
        <a:latin typeface="Tahoma" pitchFamily="34" charset="0"/>
        <a:ea typeface="+mn-ea"/>
        <a:cs typeface="+mn-cs"/>
      </a:defRPr>
    </a:lvl5pPr>
    <a:lvl6pPr marL="2286000" algn="l" defTabSz="914400" rtl="0" eaLnBrk="1" latinLnBrk="0" hangingPunct="1">
      <a:defRPr sz="3200" b="1" kern="1200">
        <a:solidFill>
          <a:schemeClr val="tx1"/>
        </a:solidFill>
        <a:latin typeface="Tahoma" pitchFamily="34" charset="0"/>
        <a:ea typeface="+mn-ea"/>
        <a:cs typeface="+mn-cs"/>
      </a:defRPr>
    </a:lvl6pPr>
    <a:lvl7pPr marL="2743200" algn="l" defTabSz="914400" rtl="0" eaLnBrk="1" latinLnBrk="0" hangingPunct="1">
      <a:defRPr sz="3200" b="1" kern="1200">
        <a:solidFill>
          <a:schemeClr val="tx1"/>
        </a:solidFill>
        <a:latin typeface="Tahoma" pitchFamily="34" charset="0"/>
        <a:ea typeface="+mn-ea"/>
        <a:cs typeface="+mn-cs"/>
      </a:defRPr>
    </a:lvl7pPr>
    <a:lvl8pPr marL="3200400" algn="l" defTabSz="914400" rtl="0" eaLnBrk="1" latinLnBrk="0" hangingPunct="1">
      <a:defRPr sz="3200" b="1" kern="1200">
        <a:solidFill>
          <a:schemeClr val="tx1"/>
        </a:solidFill>
        <a:latin typeface="Tahoma" pitchFamily="34" charset="0"/>
        <a:ea typeface="+mn-ea"/>
        <a:cs typeface="+mn-cs"/>
      </a:defRPr>
    </a:lvl8pPr>
    <a:lvl9pPr marL="3657600" algn="l" defTabSz="914400" rtl="0" eaLnBrk="1" latinLnBrk="0" hangingPunct="1">
      <a:defRPr sz="3200" b="1"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0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DCCA2"/>
    <a:srgbClr val="D6CDAE"/>
    <a:srgbClr val="FF0000"/>
    <a:srgbClr val="D8E1C9"/>
    <a:srgbClr val="DDDDDD"/>
    <a:srgbClr val="C7BC93"/>
    <a:srgbClr val="FFFFCC"/>
    <a:srgbClr val="8E7F4A"/>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381" autoAdjust="0"/>
    <p:restoredTop sz="68500" autoAdjust="0"/>
  </p:normalViewPr>
  <p:slideViewPr>
    <p:cSldViewPr snapToGrid="0">
      <p:cViewPr>
        <p:scale>
          <a:sx n="75" d="100"/>
          <a:sy n="75" d="100"/>
        </p:scale>
        <p:origin x="-2556" y="60"/>
      </p:cViewPr>
      <p:guideLst>
        <p:guide orient="horz" pos="2191"/>
        <p:guide pos="5759"/>
        <p:guide pos="2860"/>
        <p:guide pos="52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75" d="100"/>
          <a:sy n="75" d="100"/>
        </p:scale>
        <p:origin x="-1296" y="62"/>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slide" Target="slides/slide74.xml"/><Relationship Id="rId84" Type="http://schemas.openxmlformats.org/officeDocument/2006/relationships/slide" Target="slides/slide82.xml"/><Relationship Id="rId89" Type="http://schemas.openxmlformats.org/officeDocument/2006/relationships/handoutMaster" Target="handoutMasters/handout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commentAuthors" Target="commentAuthor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notesMaster" Target="notesMasters/notesMaster1.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1-11T15:39:37.881" idx="106">
    <p:pos x="3296" y="179"/>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1-10T14:34:54.812" idx="103">
    <p:pos x="3252" y="182"/>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4-09-16T12:50:03.678" idx="77">
    <p:pos x="2656" y="179"/>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4-09-01T16:59:44.960" idx="96">
    <p:pos x="3609" y="182"/>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4-11-04T17:33:16.580" idx="101">
    <p:pos x="3521" y="177"/>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4-09-01T17:00:14.978" idx="14">
    <p:pos x="3332" y="182"/>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4-09-01T17:00:52.291" idx="16">
    <p:pos x="3266" y="182"/>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4-09-02T11:23:32.537" idx="56">
    <p:pos x="1444" y="182"/>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4-09-01T16:38:11.961" idx="28">
    <p:pos x="1196" y="182"/>
    <p:text>H1</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4-09-01T17:30:00.129" idx="31">
    <p:pos x="3037" y="178"/>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4-09-01T17:47:51.549" idx="50">
    <p:pos x="1225" y="182"/>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10-22T17:08:33.097" idx="95">
    <p:pos x="3059" y="179"/>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4-09-01T17:30:13.121" idx="32">
    <p:pos x="3456" y="178"/>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4-09-01T17:47:04.096" idx="49">
    <p:pos x="4105" y="182"/>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4-09-01T17:46:57.520" idx="48">
    <p:pos x="3113" y="182"/>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4-09-01T17:46:03.003" idx="45">
    <p:pos x="3893" y="182"/>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4-09-02T11:24:51.092" idx="57">
    <p:pos x="1444" y="182"/>
    <p:text>H2</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4-09-01T16:38:11.961" idx="29">
    <p:pos x="2523" y="153"/>
    <p:text>H1</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4-09-01T17:45:22.727" idx="41">
    <p:pos x="3420" y="182"/>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4-09-22T13:13:34.985" idx="93">
    <p:pos x="3763" y="186"/>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4-09-01T17:45:32.470" idx="66">
    <p:pos x="3274" y="182"/>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4-09-02T11:24:51.092" idx="73">
    <p:pos x="1444" y="182"/>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4-09-01T16:38:04.147" idx="2">
    <p:pos x="2895" y="182"/>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4-09-01T16:38:11.961" idx="30">
    <p:pos x="3570" y="153"/>
    <p:text>H1</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4-09-01T17:41:00.528" idx="33">
    <p:pos x="2756" y="182"/>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4-09-01T17:41:10.406" idx="104">
    <p:pos x="3777" y="182"/>
    <p:text>H2</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4-09-16T12:50:25.877" idx="78">
    <p:pos x="2656" y="179"/>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4-09-01T17:41:38.661" idx="36">
    <p:pos x="4156" y="182"/>
    <p:text>H2</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4-09-01T17:41:51.572" idx="37">
    <p:pos x="3945" y="182"/>
    <p:text>H2</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4-09-02T11:24:51.092" idx="74">
    <p:pos x="1444" y="182"/>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4-09-01T16:38:11.961" idx="79">
    <p:pos x="3570" y="153"/>
    <p:text>H1</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4-09-01T16:38:11.961" idx="107">
    <p:pos x="3570" y="153"/>
    <p:text>H1</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4-09-01T17:10:52.515" idx="85">
    <p:pos x="2151" y="182"/>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4-09-01T16:38:11.961" idx="3">
    <p:pos x="1196" y="182"/>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4-09-02T11:24:51.092" idx="88">
    <p:pos x="1444" y="182"/>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4-09-01T17:42:06.219" idx="38">
    <p:pos x="1305" y="182"/>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4-09-01T17:15:20.330" idx="21">
    <p:pos x="2982" y="182"/>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4-09-01T17:15:44.736" idx="23">
    <p:pos x="3019" y="182"/>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4-09-01T17:16:06.223" idx="24">
    <p:pos x="4717" y="182"/>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4-09-01T16:38:11.961" idx="64">
    <p:pos x="3435" y="124"/>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4-11-18T15:29:01.657" idx="102">
    <p:pos x="3857" y="182"/>
    <p:text>H2</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6EBC9C4-77CB-4A99-A027-F8F60B402295}" type="doc">
      <dgm:prSet loTypeId="urn:microsoft.com/office/officeart/2005/8/layout/process5" loCatId="process" qsTypeId="urn:microsoft.com/office/officeart/2005/8/quickstyle/simple1" qsCatId="simple" csTypeId="urn:microsoft.com/office/officeart/2005/8/colors/accent1_2" csCatId="accent1" phldr="1"/>
      <dgm:spPr/>
    </dgm:pt>
    <dgm:pt modelId="{324FBE36-87F7-4642-9F7F-F594AB91A4A8}">
      <dgm:prSet phldrT="[Text]" custT="1"/>
      <dgm:spPr>
        <a:solidFill>
          <a:schemeClr val="bg1">
            <a:lumMod val="65000"/>
          </a:schemeClr>
        </a:solidFill>
        <a:ln w="31750">
          <a:solidFill>
            <a:srgbClr val="0070C0"/>
          </a:solidFill>
          <a:prstDash val="dash"/>
        </a:ln>
      </dgm:spPr>
      <dgm:t>
        <a:bodyPr/>
        <a:lstStyle/>
        <a:p>
          <a:r>
            <a:rPr lang="en-US" sz="2000" dirty="0" smtClean="0"/>
            <a:t>Approve MRP Planned Order</a:t>
          </a:r>
          <a:endParaRPr lang="en-US" sz="2000" dirty="0"/>
        </a:p>
      </dgm:t>
    </dgm:pt>
    <dgm:pt modelId="{9B0221B4-4B7D-4B88-97B0-A75EF24DCA06}" type="parTrans" cxnId="{74388D88-3E24-4F5D-BFAA-8CA0A5002A2D}">
      <dgm:prSet/>
      <dgm:spPr/>
      <dgm:t>
        <a:bodyPr/>
        <a:lstStyle/>
        <a:p>
          <a:endParaRPr lang="en-US"/>
        </a:p>
      </dgm:t>
    </dgm:pt>
    <dgm:pt modelId="{84A83579-4660-4622-991F-80EB0945A914}" type="sibTrans" cxnId="{74388D88-3E24-4F5D-BFAA-8CA0A5002A2D}">
      <dgm:prSet/>
      <dgm:spPr>
        <a:solidFill>
          <a:schemeClr val="bg1">
            <a:lumMod val="50000"/>
          </a:schemeClr>
        </a:solidFill>
        <a:ln>
          <a:solidFill>
            <a:schemeClr val="tx1"/>
          </a:solidFill>
          <a:prstDash val="dash"/>
        </a:ln>
      </dgm:spPr>
      <dgm:t>
        <a:bodyPr/>
        <a:lstStyle/>
        <a:p>
          <a:endParaRPr lang="en-US"/>
        </a:p>
      </dgm:t>
    </dgm:pt>
    <dgm:pt modelId="{A8A1C687-5EE0-45D7-81E8-DE1694DCB7F8}">
      <dgm:prSet phldrT="[Text]" custT="1"/>
      <dgm:spPr>
        <a:ln w="31750">
          <a:solidFill>
            <a:srgbClr val="0070C0"/>
          </a:solidFill>
          <a:prstDash val="dash"/>
        </a:ln>
      </dgm:spPr>
      <dgm:t>
        <a:bodyPr/>
        <a:lstStyle/>
        <a:p>
          <a:r>
            <a:rPr lang="en-US" sz="2000" dirty="0" smtClean="0"/>
            <a:t>Approve Requisition</a:t>
          </a:r>
          <a:endParaRPr lang="en-US" sz="2000" dirty="0"/>
        </a:p>
      </dgm:t>
    </dgm:pt>
    <dgm:pt modelId="{676091E6-B56A-4C5E-92BE-39796F56B8A8}" type="parTrans" cxnId="{E15BA129-4FA4-460B-A636-BC1D4670A519}">
      <dgm:prSet/>
      <dgm:spPr/>
      <dgm:t>
        <a:bodyPr/>
        <a:lstStyle/>
        <a:p>
          <a:endParaRPr lang="en-US"/>
        </a:p>
      </dgm:t>
    </dgm:pt>
    <dgm:pt modelId="{C468BDF3-026B-4D0E-A169-C4C2DACA3027}" type="sibTrans" cxnId="{E15BA129-4FA4-460B-A636-BC1D4670A519}">
      <dgm:prSet/>
      <dgm:spPr/>
      <dgm:t>
        <a:bodyPr/>
        <a:lstStyle/>
        <a:p>
          <a:endParaRPr lang="en-US"/>
        </a:p>
      </dgm:t>
    </dgm:pt>
    <dgm:pt modelId="{13C5A8C2-A533-441B-B77B-BB55B8CF06D0}">
      <dgm:prSet phldrT="[Text]" custT="1"/>
      <dgm:spPr/>
      <dgm:t>
        <a:bodyPr/>
        <a:lstStyle/>
        <a:p>
          <a:r>
            <a:rPr lang="en-US" sz="2000" dirty="0" smtClean="0"/>
            <a:t>Associate Requisition to PO</a:t>
          </a:r>
          <a:endParaRPr lang="en-US" sz="2000" dirty="0"/>
        </a:p>
      </dgm:t>
    </dgm:pt>
    <dgm:pt modelId="{A18281A8-C1A8-4AE1-9131-B587EA255303}" type="parTrans" cxnId="{92245879-510A-41A6-884F-FCDDCF249AEF}">
      <dgm:prSet/>
      <dgm:spPr/>
      <dgm:t>
        <a:bodyPr/>
        <a:lstStyle/>
        <a:p>
          <a:endParaRPr lang="en-US"/>
        </a:p>
      </dgm:t>
    </dgm:pt>
    <dgm:pt modelId="{C2BF8893-8994-4975-A194-5FFCB0DCE32C}" type="sibTrans" cxnId="{92245879-510A-41A6-884F-FCDDCF249AEF}">
      <dgm:prSet/>
      <dgm:spPr/>
      <dgm:t>
        <a:bodyPr/>
        <a:lstStyle/>
        <a:p>
          <a:endParaRPr lang="en-US"/>
        </a:p>
      </dgm:t>
    </dgm:pt>
    <dgm:pt modelId="{7FAE7236-9701-4EFF-A4E6-F6E6AE7DD390}">
      <dgm:prSet phldrT="[Text]" custT="1"/>
      <dgm:spPr/>
      <dgm:t>
        <a:bodyPr/>
        <a:lstStyle/>
        <a:p>
          <a:r>
            <a:rPr lang="en-US" sz="2000" dirty="0" smtClean="0"/>
            <a:t>Receive PO Delivery</a:t>
          </a:r>
          <a:endParaRPr lang="en-US" sz="2000" dirty="0"/>
        </a:p>
      </dgm:t>
    </dgm:pt>
    <dgm:pt modelId="{BCDF0E7C-956D-437E-9306-4542D1904BD0}" type="parTrans" cxnId="{398654A4-7B1F-4E03-B031-D5ABAD4DD54A}">
      <dgm:prSet/>
      <dgm:spPr/>
      <dgm:t>
        <a:bodyPr/>
        <a:lstStyle/>
        <a:p>
          <a:endParaRPr lang="en-US"/>
        </a:p>
      </dgm:t>
    </dgm:pt>
    <dgm:pt modelId="{2C3C1E0D-E254-438B-8308-B2A3198490AC}" type="sibTrans" cxnId="{398654A4-7B1F-4E03-B031-D5ABAD4DD54A}">
      <dgm:prSet/>
      <dgm:spPr/>
      <dgm:t>
        <a:bodyPr/>
        <a:lstStyle/>
        <a:p>
          <a:endParaRPr lang="en-US"/>
        </a:p>
      </dgm:t>
    </dgm:pt>
    <dgm:pt modelId="{EB9A4E89-503C-421A-AC21-EFDBFF56D6D0}">
      <dgm:prSet phldrT="[Text]" custT="1"/>
      <dgm:spPr/>
      <dgm:t>
        <a:bodyPr/>
        <a:lstStyle/>
        <a:p>
          <a:r>
            <a:rPr lang="en-US" sz="2000" dirty="0" smtClean="0"/>
            <a:t>Process Supplier Invoice</a:t>
          </a:r>
          <a:endParaRPr lang="en-US" sz="2000" dirty="0"/>
        </a:p>
      </dgm:t>
    </dgm:pt>
    <dgm:pt modelId="{61A83B7E-DCCA-4EF9-8ED4-48D4251971FB}" type="sibTrans" cxnId="{A7FF48DA-A17E-4B57-AE07-E9BF658723A1}">
      <dgm:prSet/>
      <dgm:spPr/>
      <dgm:t>
        <a:bodyPr/>
        <a:lstStyle/>
        <a:p>
          <a:endParaRPr lang="en-US"/>
        </a:p>
      </dgm:t>
    </dgm:pt>
    <dgm:pt modelId="{4DEEA61E-B3C8-4EB9-90EA-5A9F352DA538}" type="parTrans" cxnId="{A7FF48DA-A17E-4B57-AE07-E9BF658723A1}">
      <dgm:prSet/>
      <dgm:spPr/>
      <dgm:t>
        <a:bodyPr/>
        <a:lstStyle/>
        <a:p>
          <a:endParaRPr lang="en-US"/>
        </a:p>
      </dgm:t>
    </dgm:pt>
    <dgm:pt modelId="{C61E1599-B96B-4736-8956-2821669EB255}">
      <dgm:prSet phldrT="[Text]" custT="1"/>
      <dgm:spPr/>
      <dgm:t>
        <a:bodyPr/>
        <a:lstStyle/>
        <a:p>
          <a:r>
            <a:rPr lang="en-US" sz="2000" dirty="0" smtClean="0"/>
            <a:t>Process Payment</a:t>
          </a:r>
          <a:endParaRPr lang="en-US" sz="2000" dirty="0"/>
        </a:p>
      </dgm:t>
    </dgm:pt>
    <dgm:pt modelId="{EF75B018-4DAE-4536-ABD0-3887F9B18F50}" type="parTrans" cxnId="{4CD2AD3E-96AA-4DB7-B4DF-9ED322B5411F}">
      <dgm:prSet/>
      <dgm:spPr/>
      <dgm:t>
        <a:bodyPr/>
        <a:lstStyle/>
        <a:p>
          <a:endParaRPr lang="en-US"/>
        </a:p>
      </dgm:t>
    </dgm:pt>
    <dgm:pt modelId="{EBB82CC5-C7F7-48D0-9423-B5E63C0929FC}" type="sibTrans" cxnId="{4CD2AD3E-96AA-4DB7-B4DF-9ED322B5411F}">
      <dgm:prSet/>
      <dgm:spPr/>
      <dgm:t>
        <a:bodyPr/>
        <a:lstStyle/>
        <a:p>
          <a:endParaRPr lang="en-US"/>
        </a:p>
      </dgm:t>
    </dgm:pt>
    <dgm:pt modelId="{BB3611F2-E815-48BE-AD98-7B011CE02584}">
      <dgm:prSet phldrT="[Text]"/>
      <dgm:spPr>
        <a:solidFill>
          <a:schemeClr val="accent1"/>
        </a:solidFill>
      </dgm:spPr>
      <dgm:t>
        <a:bodyPr/>
        <a:lstStyle/>
        <a:p>
          <a:r>
            <a:rPr lang="en-US" dirty="0" smtClean="0"/>
            <a:t>Create/Maintain Purchase Requisition</a:t>
          </a:r>
          <a:endParaRPr lang="en-US" dirty="0"/>
        </a:p>
      </dgm:t>
    </dgm:pt>
    <dgm:pt modelId="{09C7D979-5C7A-4D4D-A3E3-4A7092CE5F97}" type="parTrans" cxnId="{4727895B-8EF7-4235-AD64-81BC3405DE00}">
      <dgm:prSet/>
      <dgm:spPr/>
      <dgm:t>
        <a:bodyPr/>
        <a:lstStyle/>
        <a:p>
          <a:endParaRPr lang="en-US"/>
        </a:p>
      </dgm:t>
    </dgm:pt>
    <dgm:pt modelId="{39CF7F6B-D19A-4FD9-A606-5008AF03D146}" type="sibTrans" cxnId="{4727895B-8EF7-4235-AD64-81BC3405DE00}">
      <dgm:prSet/>
      <dgm:spPr/>
      <dgm:t>
        <a:bodyPr/>
        <a:lstStyle/>
        <a:p>
          <a:endParaRPr lang="en-US"/>
        </a:p>
      </dgm:t>
    </dgm:pt>
    <dgm:pt modelId="{686DD2D2-6A1E-48D3-A014-F480C408C4D1}" type="pres">
      <dgm:prSet presAssocID="{86EBC9C4-77CB-4A99-A027-F8F60B402295}" presName="diagram" presStyleCnt="0">
        <dgm:presLayoutVars>
          <dgm:dir/>
          <dgm:resizeHandles val="exact"/>
        </dgm:presLayoutVars>
      </dgm:prSet>
      <dgm:spPr/>
    </dgm:pt>
    <dgm:pt modelId="{70342392-3994-4A4A-993F-BCCC27DD9B0C}" type="pres">
      <dgm:prSet presAssocID="{324FBE36-87F7-4642-9F7F-F594AB91A4A8}" presName="node" presStyleLbl="node1" presStyleIdx="0" presStyleCnt="7">
        <dgm:presLayoutVars>
          <dgm:bulletEnabled val="1"/>
        </dgm:presLayoutVars>
      </dgm:prSet>
      <dgm:spPr/>
      <dgm:t>
        <a:bodyPr/>
        <a:lstStyle/>
        <a:p>
          <a:endParaRPr lang="en-US"/>
        </a:p>
      </dgm:t>
    </dgm:pt>
    <dgm:pt modelId="{7341A1A8-1C5C-49B5-B93A-8CFA92FDD5B7}" type="pres">
      <dgm:prSet presAssocID="{84A83579-4660-4622-991F-80EB0945A914}" presName="sibTrans" presStyleLbl="sibTrans2D1" presStyleIdx="0" presStyleCnt="6"/>
      <dgm:spPr/>
      <dgm:t>
        <a:bodyPr/>
        <a:lstStyle/>
        <a:p>
          <a:endParaRPr lang="en-US"/>
        </a:p>
      </dgm:t>
    </dgm:pt>
    <dgm:pt modelId="{8F07F577-950D-47B3-94DD-470803F04501}" type="pres">
      <dgm:prSet presAssocID="{84A83579-4660-4622-991F-80EB0945A914}" presName="connectorText" presStyleLbl="sibTrans2D1" presStyleIdx="0" presStyleCnt="6"/>
      <dgm:spPr/>
      <dgm:t>
        <a:bodyPr/>
        <a:lstStyle/>
        <a:p>
          <a:endParaRPr lang="en-US"/>
        </a:p>
      </dgm:t>
    </dgm:pt>
    <dgm:pt modelId="{C046C259-6D49-4EF1-A8B9-9317D4ED92F4}" type="pres">
      <dgm:prSet presAssocID="{BB3611F2-E815-48BE-AD98-7B011CE02584}" presName="node" presStyleLbl="node1" presStyleIdx="1" presStyleCnt="7">
        <dgm:presLayoutVars>
          <dgm:bulletEnabled val="1"/>
        </dgm:presLayoutVars>
      </dgm:prSet>
      <dgm:spPr/>
      <dgm:t>
        <a:bodyPr/>
        <a:lstStyle/>
        <a:p>
          <a:endParaRPr lang="en-US"/>
        </a:p>
      </dgm:t>
    </dgm:pt>
    <dgm:pt modelId="{57D6C8D2-E9BE-4C44-862A-C5D651B8B4F4}" type="pres">
      <dgm:prSet presAssocID="{39CF7F6B-D19A-4FD9-A606-5008AF03D146}" presName="sibTrans" presStyleLbl="sibTrans2D1" presStyleIdx="1" presStyleCnt="6"/>
      <dgm:spPr/>
      <dgm:t>
        <a:bodyPr/>
        <a:lstStyle/>
        <a:p>
          <a:endParaRPr lang="en-US"/>
        </a:p>
      </dgm:t>
    </dgm:pt>
    <dgm:pt modelId="{C0645981-62CC-4005-AFFC-66C129AB5EE8}" type="pres">
      <dgm:prSet presAssocID="{39CF7F6B-D19A-4FD9-A606-5008AF03D146}" presName="connectorText" presStyleLbl="sibTrans2D1" presStyleIdx="1" presStyleCnt="6"/>
      <dgm:spPr/>
      <dgm:t>
        <a:bodyPr/>
        <a:lstStyle/>
        <a:p>
          <a:endParaRPr lang="en-US"/>
        </a:p>
      </dgm:t>
    </dgm:pt>
    <dgm:pt modelId="{7B9A53DE-5F1A-43EA-AA4A-A2A19EB984AA}" type="pres">
      <dgm:prSet presAssocID="{A8A1C687-5EE0-45D7-81E8-DE1694DCB7F8}" presName="node" presStyleLbl="node1" presStyleIdx="2" presStyleCnt="7">
        <dgm:presLayoutVars>
          <dgm:bulletEnabled val="1"/>
        </dgm:presLayoutVars>
      </dgm:prSet>
      <dgm:spPr/>
      <dgm:t>
        <a:bodyPr/>
        <a:lstStyle/>
        <a:p>
          <a:endParaRPr lang="en-US"/>
        </a:p>
      </dgm:t>
    </dgm:pt>
    <dgm:pt modelId="{169EC887-4AE8-431B-8605-35E5FBDF27D2}" type="pres">
      <dgm:prSet presAssocID="{C468BDF3-026B-4D0E-A169-C4C2DACA3027}" presName="sibTrans" presStyleLbl="sibTrans2D1" presStyleIdx="2" presStyleCnt="6"/>
      <dgm:spPr/>
      <dgm:t>
        <a:bodyPr/>
        <a:lstStyle/>
        <a:p>
          <a:endParaRPr lang="en-US"/>
        </a:p>
      </dgm:t>
    </dgm:pt>
    <dgm:pt modelId="{0AD698E6-1346-4FE7-8AA5-800C2B3EC2E5}" type="pres">
      <dgm:prSet presAssocID="{C468BDF3-026B-4D0E-A169-C4C2DACA3027}" presName="connectorText" presStyleLbl="sibTrans2D1" presStyleIdx="2" presStyleCnt="6"/>
      <dgm:spPr/>
      <dgm:t>
        <a:bodyPr/>
        <a:lstStyle/>
        <a:p>
          <a:endParaRPr lang="en-US"/>
        </a:p>
      </dgm:t>
    </dgm:pt>
    <dgm:pt modelId="{F3381396-44AE-40C4-B1DA-96FE7A09AEE5}" type="pres">
      <dgm:prSet presAssocID="{13C5A8C2-A533-441B-B77B-BB55B8CF06D0}" presName="node" presStyleLbl="node1" presStyleIdx="3" presStyleCnt="7">
        <dgm:presLayoutVars>
          <dgm:bulletEnabled val="1"/>
        </dgm:presLayoutVars>
      </dgm:prSet>
      <dgm:spPr/>
      <dgm:t>
        <a:bodyPr/>
        <a:lstStyle/>
        <a:p>
          <a:endParaRPr lang="en-US"/>
        </a:p>
      </dgm:t>
    </dgm:pt>
    <dgm:pt modelId="{3FDFA6FA-A1D3-4067-9301-32D664009B1A}" type="pres">
      <dgm:prSet presAssocID="{C2BF8893-8994-4975-A194-5FFCB0DCE32C}" presName="sibTrans" presStyleLbl="sibTrans2D1" presStyleIdx="3" presStyleCnt="6"/>
      <dgm:spPr/>
      <dgm:t>
        <a:bodyPr/>
        <a:lstStyle/>
        <a:p>
          <a:endParaRPr lang="en-US"/>
        </a:p>
      </dgm:t>
    </dgm:pt>
    <dgm:pt modelId="{43AD1A27-D930-4BBD-8C92-3BEBD87706B8}" type="pres">
      <dgm:prSet presAssocID="{C2BF8893-8994-4975-A194-5FFCB0DCE32C}" presName="connectorText" presStyleLbl="sibTrans2D1" presStyleIdx="3" presStyleCnt="6"/>
      <dgm:spPr/>
      <dgm:t>
        <a:bodyPr/>
        <a:lstStyle/>
        <a:p>
          <a:endParaRPr lang="en-US"/>
        </a:p>
      </dgm:t>
    </dgm:pt>
    <dgm:pt modelId="{E83ADA7E-7607-480F-BBCD-429B907A10C3}" type="pres">
      <dgm:prSet presAssocID="{7FAE7236-9701-4EFF-A4E6-F6E6AE7DD390}" presName="node" presStyleLbl="node1" presStyleIdx="4" presStyleCnt="7">
        <dgm:presLayoutVars>
          <dgm:bulletEnabled val="1"/>
        </dgm:presLayoutVars>
      </dgm:prSet>
      <dgm:spPr/>
      <dgm:t>
        <a:bodyPr/>
        <a:lstStyle/>
        <a:p>
          <a:endParaRPr lang="en-US"/>
        </a:p>
      </dgm:t>
    </dgm:pt>
    <dgm:pt modelId="{AEA2719C-289B-41FE-95B2-BE77662A1D74}" type="pres">
      <dgm:prSet presAssocID="{2C3C1E0D-E254-438B-8308-B2A3198490AC}" presName="sibTrans" presStyleLbl="sibTrans2D1" presStyleIdx="4" presStyleCnt="6"/>
      <dgm:spPr/>
      <dgm:t>
        <a:bodyPr/>
        <a:lstStyle/>
        <a:p>
          <a:endParaRPr lang="en-US"/>
        </a:p>
      </dgm:t>
    </dgm:pt>
    <dgm:pt modelId="{64BC85A1-DCF7-4223-A491-AA91160EDDB1}" type="pres">
      <dgm:prSet presAssocID="{2C3C1E0D-E254-438B-8308-B2A3198490AC}" presName="connectorText" presStyleLbl="sibTrans2D1" presStyleIdx="4" presStyleCnt="6"/>
      <dgm:spPr/>
      <dgm:t>
        <a:bodyPr/>
        <a:lstStyle/>
        <a:p>
          <a:endParaRPr lang="en-US"/>
        </a:p>
      </dgm:t>
    </dgm:pt>
    <dgm:pt modelId="{ECBA50A0-3A4B-461E-B84F-9776DA1AF993}" type="pres">
      <dgm:prSet presAssocID="{EB9A4E89-503C-421A-AC21-EFDBFF56D6D0}" presName="node" presStyleLbl="node1" presStyleIdx="5" presStyleCnt="7" custLinFactX="41434" custLinFactY="62764" custLinFactNeighborX="100000" custLinFactNeighborY="100000">
        <dgm:presLayoutVars>
          <dgm:bulletEnabled val="1"/>
        </dgm:presLayoutVars>
      </dgm:prSet>
      <dgm:spPr/>
      <dgm:t>
        <a:bodyPr/>
        <a:lstStyle/>
        <a:p>
          <a:endParaRPr lang="en-US"/>
        </a:p>
      </dgm:t>
    </dgm:pt>
    <dgm:pt modelId="{42F50497-62E1-4261-B81A-A5C21FA0A8CB}" type="pres">
      <dgm:prSet presAssocID="{61A83B7E-DCCA-4EF9-8ED4-48D4251971FB}" presName="sibTrans" presStyleLbl="sibTrans2D1" presStyleIdx="5" presStyleCnt="6"/>
      <dgm:spPr/>
      <dgm:t>
        <a:bodyPr/>
        <a:lstStyle/>
        <a:p>
          <a:endParaRPr lang="en-US"/>
        </a:p>
      </dgm:t>
    </dgm:pt>
    <dgm:pt modelId="{4CB59B67-9F2D-4641-AA4F-7584AA555823}" type="pres">
      <dgm:prSet presAssocID="{61A83B7E-DCCA-4EF9-8ED4-48D4251971FB}" presName="connectorText" presStyleLbl="sibTrans2D1" presStyleIdx="5" presStyleCnt="6"/>
      <dgm:spPr/>
      <dgm:t>
        <a:bodyPr/>
        <a:lstStyle/>
        <a:p>
          <a:endParaRPr lang="en-US"/>
        </a:p>
      </dgm:t>
    </dgm:pt>
    <dgm:pt modelId="{975CBAEB-77C7-48F9-8A18-F63899700EA2}" type="pres">
      <dgm:prSet presAssocID="{C61E1599-B96B-4736-8956-2821669EB255}" presName="node" presStyleLbl="node1" presStyleIdx="6" presStyleCnt="7" custLinFactX="100000" custLinFactNeighborX="180463" custLinFactNeighborY="-3112">
        <dgm:presLayoutVars>
          <dgm:bulletEnabled val="1"/>
        </dgm:presLayoutVars>
      </dgm:prSet>
      <dgm:spPr/>
      <dgm:t>
        <a:bodyPr/>
        <a:lstStyle/>
        <a:p>
          <a:endParaRPr lang="en-US"/>
        </a:p>
      </dgm:t>
    </dgm:pt>
  </dgm:ptLst>
  <dgm:cxnLst>
    <dgm:cxn modelId="{29ADA4BE-9A67-49E8-B227-0443D0A774A7}" type="presOf" srcId="{7FAE7236-9701-4EFF-A4E6-F6E6AE7DD390}" destId="{E83ADA7E-7607-480F-BBCD-429B907A10C3}" srcOrd="0" destOrd="0" presId="urn:microsoft.com/office/officeart/2005/8/layout/process5"/>
    <dgm:cxn modelId="{4555EF6B-9D09-462F-B686-0CC954B5EA55}" type="presOf" srcId="{39CF7F6B-D19A-4FD9-A606-5008AF03D146}" destId="{C0645981-62CC-4005-AFFC-66C129AB5EE8}" srcOrd="1" destOrd="0" presId="urn:microsoft.com/office/officeart/2005/8/layout/process5"/>
    <dgm:cxn modelId="{37F27540-DA78-496A-B892-DE7DC3F5BE72}" type="presOf" srcId="{61A83B7E-DCCA-4EF9-8ED4-48D4251971FB}" destId="{42F50497-62E1-4261-B81A-A5C21FA0A8CB}" srcOrd="0" destOrd="0" presId="urn:microsoft.com/office/officeart/2005/8/layout/process5"/>
    <dgm:cxn modelId="{EEE76FF6-EF3F-4F7C-8D92-D4B01D80ED86}" type="presOf" srcId="{EB9A4E89-503C-421A-AC21-EFDBFF56D6D0}" destId="{ECBA50A0-3A4B-461E-B84F-9776DA1AF993}" srcOrd="0" destOrd="0" presId="urn:microsoft.com/office/officeart/2005/8/layout/process5"/>
    <dgm:cxn modelId="{781BEA60-340E-4387-B3C4-DD8DA67ECE6F}" type="presOf" srcId="{2C3C1E0D-E254-438B-8308-B2A3198490AC}" destId="{AEA2719C-289B-41FE-95B2-BE77662A1D74}" srcOrd="0" destOrd="0" presId="urn:microsoft.com/office/officeart/2005/8/layout/process5"/>
    <dgm:cxn modelId="{E6B37D31-8AE7-456D-84D5-9217D3311B59}" type="presOf" srcId="{C468BDF3-026B-4D0E-A169-C4C2DACA3027}" destId="{0AD698E6-1346-4FE7-8AA5-800C2B3EC2E5}" srcOrd="1" destOrd="0" presId="urn:microsoft.com/office/officeart/2005/8/layout/process5"/>
    <dgm:cxn modelId="{3E416A33-165C-4910-95CB-342C0B25D456}" type="presOf" srcId="{C61E1599-B96B-4736-8956-2821669EB255}" destId="{975CBAEB-77C7-48F9-8A18-F63899700EA2}" srcOrd="0" destOrd="0" presId="urn:microsoft.com/office/officeart/2005/8/layout/process5"/>
    <dgm:cxn modelId="{63342293-8277-4D2E-83BD-7C0E11FECEF5}" type="presOf" srcId="{61A83B7E-DCCA-4EF9-8ED4-48D4251971FB}" destId="{4CB59B67-9F2D-4641-AA4F-7584AA555823}" srcOrd="1" destOrd="0" presId="urn:microsoft.com/office/officeart/2005/8/layout/process5"/>
    <dgm:cxn modelId="{BE80F1B7-14CB-4978-9BAF-ADE400B27478}" type="presOf" srcId="{324FBE36-87F7-4642-9F7F-F594AB91A4A8}" destId="{70342392-3994-4A4A-993F-BCCC27DD9B0C}" srcOrd="0" destOrd="0" presId="urn:microsoft.com/office/officeart/2005/8/layout/process5"/>
    <dgm:cxn modelId="{65D053F6-F2E4-4047-A952-726BE892F473}" type="presOf" srcId="{13C5A8C2-A533-441B-B77B-BB55B8CF06D0}" destId="{F3381396-44AE-40C4-B1DA-96FE7A09AEE5}" srcOrd="0" destOrd="0" presId="urn:microsoft.com/office/officeart/2005/8/layout/process5"/>
    <dgm:cxn modelId="{4727895B-8EF7-4235-AD64-81BC3405DE00}" srcId="{86EBC9C4-77CB-4A99-A027-F8F60B402295}" destId="{BB3611F2-E815-48BE-AD98-7B011CE02584}" srcOrd="1" destOrd="0" parTransId="{09C7D979-5C7A-4D4D-A3E3-4A7092CE5F97}" sibTransId="{39CF7F6B-D19A-4FD9-A606-5008AF03D146}"/>
    <dgm:cxn modelId="{4CD2AD3E-96AA-4DB7-B4DF-9ED322B5411F}" srcId="{86EBC9C4-77CB-4A99-A027-F8F60B402295}" destId="{C61E1599-B96B-4736-8956-2821669EB255}" srcOrd="6" destOrd="0" parTransId="{EF75B018-4DAE-4536-ABD0-3887F9B18F50}" sibTransId="{EBB82CC5-C7F7-48D0-9423-B5E63C0929FC}"/>
    <dgm:cxn modelId="{398654A4-7B1F-4E03-B031-D5ABAD4DD54A}" srcId="{86EBC9C4-77CB-4A99-A027-F8F60B402295}" destId="{7FAE7236-9701-4EFF-A4E6-F6E6AE7DD390}" srcOrd="4" destOrd="0" parTransId="{BCDF0E7C-956D-437E-9306-4542D1904BD0}" sibTransId="{2C3C1E0D-E254-438B-8308-B2A3198490AC}"/>
    <dgm:cxn modelId="{4B6BC56D-8770-4BC0-AA53-F2C425F1AC07}" type="presOf" srcId="{86EBC9C4-77CB-4A99-A027-F8F60B402295}" destId="{686DD2D2-6A1E-48D3-A014-F480C408C4D1}" srcOrd="0" destOrd="0" presId="urn:microsoft.com/office/officeart/2005/8/layout/process5"/>
    <dgm:cxn modelId="{92245879-510A-41A6-884F-FCDDCF249AEF}" srcId="{86EBC9C4-77CB-4A99-A027-F8F60B402295}" destId="{13C5A8C2-A533-441B-B77B-BB55B8CF06D0}" srcOrd="3" destOrd="0" parTransId="{A18281A8-C1A8-4AE1-9131-B587EA255303}" sibTransId="{C2BF8893-8994-4975-A194-5FFCB0DCE32C}"/>
    <dgm:cxn modelId="{74388D88-3E24-4F5D-BFAA-8CA0A5002A2D}" srcId="{86EBC9C4-77CB-4A99-A027-F8F60B402295}" destId="{324FBE36-87F7-4642-9F7F-F594AB91A4A8}" srcOrd="0" destOrd="0" parTransId="{9B0221B4-4B7D-4B88-97B0-A75EF24DCA06}" sibTransId="{84A83579-4660-4622-991F-80EB0945A914}"/>
    <dgm:cxn modelId="{15AED84E-02CA-4643-BD5C-59341EAB3DF0}" type="presOf" srcId="{A8A1C687-5EE0-45D7-81E8-DE1694DCB7F8}" destId="{7B9A53DE-5F1A-43EA-AA4A-A2A19EB984AA}" srcOrd="0" destOrd="0" presId="urn:microsoft.com/office/officeart/2005/8/layout/process5"/>
    <dgm:cxn modelId="{E15BA129-4FA4-460B-A636-BC1D4670A519}" srcId="{86EBC9C4-77CB-4A99-A027-F8F60B402295}" destId="{A8A1C687-5EE0-45D7-81E8-DE1694DCB7F8}" srcOrd="2" destOrd="0" parTransId="{676091E6-B56A-4C5E-92BE-39796F56B8A8}" sibTransId="{C468BDF3-026B-4D0E-A169-C4C2DACA3027}"/>
    <dgm:cxn modelId="{EB2921B9-1554-45ED-A658-DCE084673493}" type="presOf" srcId="{84A83579-4660-4622-991F-80EB0945A914}" destId="{8F07F577-950D-47B3-94DD-470803F04501}" srcOrd="1" destOrd="0" presId="urn:microsoft.com/office/officeart/2005/8/layout/process5"/>
    <dgm:cxn modelId="{3BCDB298-7F67-473A-8FEA-97923DAACA7A}" type="presOf" srcId="{2C3C1E0D-E254-438B-8308-B2A3198490AC}" destId="{64BC85A1-DCF7-4223-A491-AA91160EDDB1}" srcOrd="1" destOrd="0" presId="urn:microsoft.com/office/officeart/2005/8/layout/process5"/>
    <dgm:cxn modelId="{E311F656-537F-473C-A335-DA5BEC0D6E9F}" type="presOf" srcId="{C2BF8893-8994-4975-A194-5FFCB0DCE32C}" destId="{3FDFA6FA-A1D3-4067-9301-32D664009B1A}" srcOrd="0" destOrd="0" presId="urn:microsoft.com/office/officeart/2005/8/layout/process5"/>
    <dgm:cxn modelId="{DF43D666-3DE6-4106-A377-91C73035F1C1}" type="presOf" srcId="{84A83579-4660-4622-991F-80EB0945A914}" destId="{7341A1A8-1C5C-49B5-B93A-8CFA92FDD5B7}" srcOrd="0" destOrd="0" presId="urn:microsoft.com/office/officeart/2005/8/layout/process5"/>
    <dgm:cxn modelId="{44147F6D-E727-4FDB-B837-C56F05840D15}" type="presOf" srcId="{C468BDF3-026B-4D0E-A169-C4C2DACA3027}" destId="{169EC887-4AE8-431B-8605-35E5FBDF27D2}" srcOrd="0" destOrd="0" presId="urn:microsoft.com/office/officeart/2005/8/layout/process5"/>
    <dgm:cxn modelId="{714470E5-829F-4F87-BA50-71912158044D}" type="presOf" srcId="{39CF7F6B-D19A-4FD9-A606-5008AF03D146}" destId="{57D6C8D2-E9BE-4C44-862A-C5D651B8B4F4}" srcOrd="0" destOrd="0" presId="urn:microsoft.com/office/officeart/2005/8/layout/process5"/>
    <dgm:cxn modelId="{D4504B50-3559-4AA7-902E-C5D1621B3BD8}" type="presOf" srcId="{BB3611F2-E815-48BE-AD98-7B011CE02584}" destId="{C046C259-6D49-4EF1-A8B9-9317D4ED92F4}" srcOrd="0" destOrd="0" presId="urn:microsoft.com/office/officeart/2005/8/layout/process5"/>
    <dgm:cxn modelId="{6AF90D5A-5FC1-4445-A8C3-1F9DAC9D3469}" type="presOf" srcId="{C2BF8893-8994-4975-A194-5FFCB0DCE32C}" destId="{43AD1A27-D930-4BBD-8C92-3BEBD87706B8}" srcOrd="1" destOrd="0" presId="urn:microsoft.com/office/officeart/2005/8/layout/process5"/>
    <dgm:cxn modelId="{A7FF48DA-A17E-4B57-AE07-E9BF658723A1}" srcId="{86EBC9C4-77CB-4A99-A027-F8F60B402295}" destId="{EB9A4E89-503C-421A-AC21-EFDBFF56D6D0}" srcOrd="5" destOrd="0" parTransId="{4DEEA61E-B3C8-4EB9-90EA-5A9F352DA538}" sibTransId="{61A83B7E-DCCA-4EF9-8ED4-48D4251971FB}"/>
    <dgm:cxn modelId="{DD190C0C-0A54-4972-BEB6-E390A80BA243}" type="presParOf" srcId="{686DD2D2-6A1E-48D3-A014-F480C408C4D1}" destId="{70342392-3994-4A4A-993F-BCCC27DD9B0C}" srcOrd="0" destOrd="0" presId="urn:microsoft.com/office/officeart/2005/8/layout/process5"/>
    <dgm:cxn modelId="{6B332682-A8E8-4BCA-8DCC-B88605ABC391}" type="presParOf" srcId="{686DD2D2-6A1E-48D3-A014-F480C408C4D1}" destId="{7341A1A8-1C5C-49B5-B93A-8CFA92FDD5B7}" srcOrd="1" destOrd="0" presId="urn:microsoft.com/office/officeart/2005/8/layout/process5"/>
    <dgm:cxn modelId="{2DA8209D-E0E5-490A-BD14-33C787B6328F}" type="presParOf" srcId="{7341A1A8-1C5C-49B5-B93A-8CFA92FDD5B7}" destId="{8F07F577-950D-47B3-94DD-470803F04501}" srcOrd="0" destOrd="0" presId="urn:microsoft.com/office/officeart/2005/8/layout/process5"/>
    <dgm:cxn modelId="{2A410C3A-47C6-4AC7-B5FF-1B1FA669B831}" type="presParOf" srcId="{686DD2D2-6A1E-48D3-A014-F480C408C4D1}" destId="{C046C259-6D49-4EF1-A8B9-9317D4ED92F4}" srcOrd="2" destOrd="0" presId="urn:microsoft.com/office/officeart/2005/8/layout/process5"/>
    <dgm:cxn modelId="{547E6FD7-1651-4B52-96D7-6E22D59AA052}" type="presParOf" srcId="{686DD2D2-6A1E-48D3-A014-F480C408C4D1}" destId="{57D6C8D2-E9BE-4C44-862A-C5D651B8B4F4}" srcOrd="3" destOrd="0" presId="urn:microsoft.com/office/officeart/2005/8/layout/process5"/>
    <dgm:cxn modelId="{6D7E43DD-D604-4BFB-9171-8AAECCB3A4DB}" type="presParOf" srcId="{57D6C8D2-E9BE-4C44-862A-C5D651B8B4F4}" destId="{C0645981-62CC-4005-AFFC-66C129AB5EE8}" srcOrd="0" destOrd="0" presId="urn:microsoft.com/office/officeart/2005/8/layout/process5"/>
    <dgm:cxn modelId="{FEF75177-2222-4707-8BBD-2F2B94BE36C0}" type="presParOf" srcId="{686DD2D2-6A1E-48D3-A014-F480C408C4D1}" destId="{7B9A53DE-5F1A-43EA-AA4A-A2A19EB984AA}" srcOrd="4" destOrd="0" presId="urn:microsoft.com/office/officeart/2005/8/layout/process5"/>
    <dgm:cxn modelId="{F4289FAC-42BD-4E3B-A4D9-F8EA30096386}" type="presParOf" srcId="{686DD2D2-6A1E-48D3-A014-F480C408C4D1}" destId="{169EC887-4AE8-431B-8605-35E5FBDF27D2}" srcOrd="5" destOrd="0" presId="urn:microsoft.com/office/officeart/2005/8/layout/process5"/>
    <dgm:cxn modelId="{F434CBCA-70C6-4A5F-8C9F-A0C2876E198A}" type="presParOf" srcId="{169EC887-4AE8-431B-8605-35E5FBDF27D2}" destId="{0AD698E6-1346-4FE7-8AA5-800C2B3EC2E5}" srcOrd="0" destOrd="0" presId="urn:microsoft.com/office/officeart/2005/8/layout/process5"/>
    <dgm:cxn modelId="{D3D567BC-A9EA-42D6-8B7E-8169ED09E3F3}" type="presParOf" srcId="{686DD2D2-6A1E-48D3-A014-F480C408C4D1}" destId="{F3381396-44AE-40C4-B1DA-96FE7A09AEE5}" srcOrd="6" destOrd="0" presId="urn:microsoft.com/office/officeart/2005/8/layout/process5"/>
    <dgm:cxn modelId="{A5772E8D-06F6-429A-802A-E711D04792B4}" type="presParOf" srcId="{686DD2D2-6A1E-48D3-A014-F480C408C4D1}" destId="{3FDFA6FA-A1D3-4067-9301-32D664009B1A}" srcOrd="7" destOrd="0" presId="urn:microsoft.com/office/officeart/2005/8/layout/process5"/>
    <dgm:cxn modelId="{EFEBD87C-7F73-46A6-BBB8-00FDF85D76D8}" type="presParOf" srcId="{3FDFA6FA-A1D3-4067-9301-32D664009B1A}" destId="{43AD1A27-D930-4BBD-8C92-3BEBD87706B8}" srcOrd="0" destOrd="0" presId="urn:microsoft.com/office/officeart/2005/8/layout/process5"/>
    <dgm:cxn modelId="{79112B67-0CB8-47FE-849A-D4869873D892}" type="presParOf" srcId="{686DD2D2-6A1E-48D3-A014-F480C408C4D1}" destId="{E83ADA7E-7607-480F-BBCD-429B907A10C3}" srcOrd="8" destOrd="0" presId="urn:microsoft.com/office/officeart/2005/8/layout/process5"/>
    <dgm:cxn modelId="{60F5B3FC-09E9-48E4-A3C9-E6CF99240092}" type="presParOf" srcId="{686DD2D2-6A1E-48D3-A014-F480C408C4D1}" destId="{AEA2719C-289B-41FE-95B2-BE77662A1D74}" srcOrd="9" destOrd="0" presId="urn:microsoft.com/office/officeart/2005/8/layout/process5"/>
    <dgm:cxn modelId="{4DFE1E65-588A-490A-A8A5-0B74D32DCFDB}" type="presParOf" srcId="{AEA2719C-289B-41FE-95B2-BE77662A1D74}" destId="{64BC85A1-DCF7-4223-A491-AA91160EDDB1}" srcOrd="0" destOrd="0" presId="urn:microsoft.com/office/officeart/2005/8/layout/process5"/>
    <dgm:cxn modelId="{20B70AA0-1F98-4055-B33F-2D98F36BDD21}" type="presParOf" srcId="{686DD2D2-6A1E-48D3-A014-F480C408C4D1}" destId="{ECBA50A0-3A4B-461E-B84F-9776DA1AF993}" srcOrd="10" destOrd="0" presId="urn:microsoft.com/office/officeart/2005/8/layout/process5"/>
    <dgm:cxn modelId="{E43C4454-34AF-44AA-86FC-6C7C4A6F6E4B}" type="presParOf" srcId="{686DD2D2-6A1E-48D3-A014-F480C408C4D1}" destId="{42F50497-62E1-4261-B81A-A5C21FA0A8CB}" srcOrd="11" destOrd="0" presId="urn:microsoft.com/office/officeart/2005/8/layout/process5"/>
    <dgm:cxn modelId="{B8666160-B461-42AB-B28A-4C8384507C3F}" type="presParOf" srcId="{42F50497-62E1-4261-B81A-A5C21FA0A8CB}" destId="{4CB59B67-9F2D-4641-AA4F-7584AA555823}" srcOrd="0" destOrd="0" presId="urn:microsoft.com/office/officeart/2005/8/layout/process5"/>
    <dgm:cxn modelId="{29A1E566-52CB-4A61-8E4A-CCB25EBF78D5}" type="presParOf" srcId="{686DD2D2-6A1E-48D3-A014-F480C408C4D1}" destId="{975CBAEB-77C7-48F9-8A18-F63899700EA2}" srcOrd="12" destOrd="0" presId="urn:microsoft.com/office/officeart/2005/8/layout/process5"/>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6EBC9C4-77CB-4A99-A027-F8F60B402295}" type="doc">
      <dgm:prSet loTypeId="urn:microsoft.com/office/officeart/2005/8/layout/process5" loCatId="process" qsTypeId="urn:microsoft.com/office/officeart/2005/8/quickstyle/simple1" qsCatId="simple" csTypeId="urn:microsoft.com/office/officeart/2005/8/colors/accent1_2" csCatId="accent1" phldr="1"/>
      <dgm:spPr/>
    </dgm:pt>
    <dgm:pt modelId="{324FBE36-87F7-4642-9F7F-F594AB91A4A8}">
      <dgm:prSet phldrT="[Text]" custT="1"/>
      <dgm:spPr>
        <a:solidFill>
          <a:schemeClr val="bg1">
            <a:lumMod val="65000"/>
          </a:schemeClr>
        </a:solidFill>
        <a:ln w="31750">
          <a:solidFill>
            <a:srgbClr val="0070C0"/>
          </a:solidFill>
          <a:prstDash val="dash"/>
        </a:ln>
      </dgm:spPr>
      <dgm:t>
        <a:bodyPr/>
        <a:lstStyle/>
        <a:p>
          <a:r>
            <a:rPr lang="en-US" sz="2000" dirty="0" smtClean="0"/>
            <a:t>Approve MRP Planned Order</a:t>
          </a:r>
          <a:endParaRPr lang="en-US" sz="2000" dirty="0"/>
        </a:p>
      </dgm:t>
    </dgm:pt>
    <dgm:pt modelId="{9B0221B4-4B7D-4B88-97B0-A75EF24DCA06}" type="parTrans" cxnId="{74388D88-3E24-4F5D-BFAA-8CA0A5002A2D}">
      <dgm:prSet/>
      <dgm:spPr/>
      <dgm:t>
        <a:bodyPr/>
        <a:lstStyle/>
        <a:p>
          <a:endParaRPr lang="en-US"/>
        </a:p>
      </dgm:t>
    </dgm:pt>
    <dgm:pt modelId="{84A83579-4660-4622-991F-80EB0945A914}" type="sibTrans" cxnId="{74388D88-3E24-4F5D-BFAA-8CA0A5002A2D}">
      <dgm:prSet/>
      <dgm:spPr>
        <a:solidFill>
          <a:schemeClr val="bg1">
            <a:lumMod val="50000"/>
          </a:schemeClr>
        </a:solidFill>
        <a:ln>
          <a:solidFill>
            <a:schemeClr val="tx1"/>
          </a:solidFill>
          <a:prstDash val="dash"/>
        </a:ln>
      </dgm:spPr>
      <dgm:t>
        <a:bodyPr/>
        <a:lstStyle/>
        <a:p>
          <a:endParaRPr lang="en-US"/>
        </a:p>
      </dgm:t>
    </dgm:pt>
    <dgm:pt modelId="{7FAE7236-9701-4EFF-A4E6-F6E6AE7DD390}">
      <dgm:prSet phldrT="[Text]" custT="1"/>
      <dgm:spPr/>
      <dgm:t>
        <a:bodyPr/>
        <a:lstStyle/>
        <a:p>
          <a:r>
            <a:rPr lang="en-US" sz="2000" dirty="0" smtClean="0"/>
            <a:t>Receive PO Delivery</a:t>
          </a:r>
          <a:endParaRPr lang="en-US" sz="2000" dirty="0"/>
        </a:p>
      </dgm:t>
    </dgm:pt>
    <dgm:pt modelId="{BCDF0E7C-956D-437E-9306-4542D1904BD0}" type="parTrans" cxnId="{398654A4-7B1F-4E03-B031-D5ABAD4DD54A}">
      <dgm:prSet/>
      <dgm:spPr/>
      <dgm:t>
        <a:bodyPr/>
        <a:lstStyle/>
        <a:p>
          <a:endParaRPr lang="en-US"/>
        </a:p>
      </dgm:t>
    </dgm:pt>
    <dgm:pt modelId="{2C3C1E0D-E254-438B-8308-B2A3198490AC}" type="sibTrans" cxnId="{398654A4-7B1F-4E03-B031-D5ABAD4DD54A}">
      <dgm:prSet/>
      <dgm:spPr/>
      <dgm:t>
        <a:bodyPr/>
        <a:lstStyle/>
        <a:p>
          <a:endParaRPr lang="en-US"/>
        </a:p>
      </dgm:t>
    </dgm:pt>
    <dgm:pt modelId="{EB9A4E89-503C-421A-AC21-EFDBFF56D6D0}">
      <dgm:prSet phldrT="[Text]" custT="1"/>
      <dgm:spPr/>
      <dgm:t>
        <a:bodyPr/>
        <a:lstStyle/>
        <a:p>
          <a:r>
            <a:rPr lang="en-US" sz="2000" dirty="0" smtClean="0"/>
            <a:t>Process Supplier Invoice</a:t>
          </a:r>
          <a:endParaRPr lang="en-US" sz="2000" dirty="0"/>
        </a:p>
      </dgm:t>
    </dgm:pt>
    <dgm:pt modelId="{61A83B7E-DCCA-4EF9-8ED4-48D4251971FB}" type="sibTrans" cxnId="{A7FF48DA-A17E-4B57-AE07-E9BF658723A1}">
      <dgm:prSet/>
      <dgm:spPr/>
      <dgm:t>
        <a:bodyPr/>
        <a:lstStyle/>
        <a:p>
          <a:endParaRPr lang="en-US"/>
        </a:p>
      </dgm:t>
    </dgm:pt>
    <dgm:pt modelId="{4DEEA61E-B3C8-4EB9-90EA-5A9F352DA538}" type="parTrans" cxnId="{A7FF48DA-A17E-4B57-AE07-E9BF658723A1}">
      <dgm:prSet/>
      <dgm:spPr/>
      <dgm:t>
        <a:bodyPr/>
        <a:lstStyle/>
        <a:p>
          <a:endParaRPr lang="en-US"/>
        </a:p>
      </dgm:t>
    </dgm:pt>
    <dgm:pt modelId="{C61E1599-B96B-4736-8956-2821669EB255}">
      <dgm:prSet phldrT="[Text]" custT="1"/>
      <dgm:spPr/>
      <dgm:t>
        <a:bodyPr/>
        <a:lstStyle/>
        <a:p>
          <a:r>
            <a:rPr lang="en-US" sz="2000" dirty="0" smtClean="0"/>
            <a:t>Process Payment</a:t>
          </a:r>
          <a:endParaRPr lang="en-US" sz="2000" dirty="0"/>
        </a:p>
      </dgm:t>
    </dgm:pt>
    <dgm:pt modelId="{EF75B018-4DAE-4536-ABD0-3887F9B18F50}" type="parTrans" cxnId="{4CD2AD3E-96AA-4DB7-B4DF-9ED322B5411F}">
      <dgm:prSet/>
      <dgm:spPr/>
      <dgm:t>
        <a:bodyPr/>
        <a:lstStyle/>
        <a:p>
          <a:endParaRPr lang="en-US"/>
        </a:p>
      </dgm:t>
    </dgm:pt>
    <dgm:pt modelId="{EBB82CC5-C7F7-48D0-9423-B5E63C0929FC}" type="sibTrans" cxnId="{4CD2AD3E-96AA-4DB7-B4DF-9ED322B5411F}">
      <dgm:prSet/>
      <dgm:spPr/>
      <dgm:t>
        <a:bodyPr/>
        <a:lstStyle/>
        <a:p>
          <a:endParaRPr lang="en-US"/>
        </a:p>
      </dgm:t>
    </dgm:pt>
    <dgm:pt modelId="{BB3611F2-E815-48BE-AD98-7B011CE02584}">
      <dgm:prSet phldrT="[Text]"/>
      <dgm:spPr>
        <a:solidFill>
          <a:schemeClr val="accent1"/>
        </a:solidFill>
      </dgm:spPr>
      <dgm:t>
        <a:bodyPr/>
        <a:lstStyle/>
        <a:p>
          <a:r>
            <a:rPr lang="en-US" dirty="0" smtClean="0"/>
            <a:t>Create/Maintain Blanket Order</a:t>
          </a:r>
          <a:endParaRPr lang="en-US" dirty="0"/>
        </a:p>
      </dgm:t>
    </dgm:pt>
    <dgm:pt modelId="{09C7D979-5C7A-4D4D-A3E3-4A7092CE5F97}" type="parTrans" cxnId="{4727895B-8EF7-4235-AD64-81BC3405DE00}">
      <dgm:prSet/>
      <dgm:spPr/>
      <dgm:t>
        <a:bodyPr/>
        <a:lstStyle/>
        <a:p>
          <a:endParaRPr lang="en-US"/>
        </a:p>
      </dgm:t>
    </dgm:pt>
    <dgm:pt modelId="{39CF7F6B-D19A-4FD9-A606-5008AF03D146}" type="sibTrans" cxnId="{4727895B-8EF7-4235-AD64-81BC3405DE00}">
      <dgm:prSet/>
      <dgm:spPr/>
      <dgm:t>
        <a:bodyPr/>
        <a:lstStyle/>
        <a:p>
          <a:endParaRPr lang="en-US"/>
        </a:p>
      </dgm:t>
    </dgm:pt>
    <dgm:pt modelId="{13C5A8C2-A533-441B-B77B-BB55B8CF06D0}">
      <dgm:prSet phldrT="[Text]" custT="1"/>
      <dgm:spPr/>
      <dgm:t>
        <a:bodyPr/>
        <a:lstStyle/>
        <a:p>
          <a:r>
            <a:rPr lang="en-US" sz="2000" dirty="0" smtClean="0"/>
            <a:t>Release Blanket Order to PO</a:t>
          </a:r>
          <a:endParaRPr lang="en-US" sz="2000" dirty="0"/>
        </a:p>
      </dgm:t>
    </dgm:pt>
    <dgm:pt modelId="{C2BF8893-8994-4975-A194-5FFCB0DCE32C}" type="sibTrans" cxnId="{92245879-510A-41A6-884F-FCDDCF249AEF}">
      <dgm:prSet/>
      <dgm:spPr/>
      <dgm:t>
        <a:bodyPr/>
        <a:lstStyle/>
        <a:p>
          <a:endParaRPr lang="en-US"/>
        </a:p>
      </dgm:t>
    </dgm:pt>
    <dgm:pt modelId="{A18281A8-C1A8-4AE1-9131-B587EA255303}" type="parTrans" cxnId="{92245879-510A-41A6-884F-FCDDCF249AEF}">
      <dgm:prSet/>
      <dgm:spPr/>
      <dgm:t>
        <a:bodyPr/>
        <a:lstStyle/>
        <a:p>
          <a:endParaRPr lang="en-US"/>
        </a:p>
      </dgm:t>
    </dgm:pt>
    <dgm:pt modelId="{686DD2D2-6A1E-48D3-A014-F480C408C4D1}" type="pres">
      <dgm:prSet presAssocID="{86EBC9C4-77CB-4A99-A027-F8F60B402295}" presName="diagram" presStyleCnt="0">
        <dgm:presLayoutVars>
          <dgm:dir/>
          <dgm:resizeHandles val="exact"/>
        </dgm:presLayoutVars>
      </dgm:prSet>
      <dgm:spPr/>
    </dgm:pt>
    <dgm:pt modelId="{70342392-3994-4A4A-993F-BCCC27DD9B0C}" type="pres">
      <dgm:prSet presAssocID="{324FBE36-87F7-4642-9F7F-F594AB91A4A8}" presName="node" presStyleLbl="node1" presStyleIdx="0" presStyleCnt="6">
        <dgm:presLayoutVars>
          <dgm:bulletEnabled val="1"/>
        </dgm:presLayoutVars>
      </dgm:prSet>
      <dgm:spPr/>
      <dgm:t>
        <a:bodyPr/>
        <a:lstStyle/>
        <a:p>
          <a:endParaRPr lang="en-US"/>
        </a:p>
      </dgm:t>
    </dgm:pt>
    <dgm:pt modelId="{7341A1A8-1C5C-49B5-B93A-8CFA92FDD5B7}" type="pres">
      <dgm:prSet presAssocID="{84A83579-4660-4622-991F-80EB0945A914}" presName="sibTrans" presStyleLbl="sibTrans2D1" presStyleIdx="0" presStyleCnt="5"/>
      <dgm:spPr/>
      <dgm:t>
        <a:bodyPr/>
        <a:lstStyle/>
        <a:p>
          <a:endParaRPr lang="en-US"/>
        </a:p>
      </dgm:t>
    </dgm:pt>
    <dgm:pt modelId="{8F07F577-950D-47B3-94DD-470803F04501}" type="pres">
      <dgm:prSet presAssocID="{84A83579-4660-4622-991F-80EB0945A914}" presName="connectorText" presStyleLbl="sibTrans2D1" presStyleIdx="0" presStyleCnt="5"/>
      <dgm:spPr/>
      <dgm:t>
        <a:bodyPr/>
        <a:lstStyle/>
        <a:p>
          <a:endParaRPr lang="en-US"/>
        </a:p>
      </dgm:t>
    </dgm:pt>
    <dgm:pt modelId="{C046C259-6D49-4EF1-A8B9-9317D4ED92F4}" type="pres">
      <dgm:prSet presAssocID="{BB3611F2-E815-48BE-AD98-7B011CE02584}" presName="node" presStyleLbl="node1" presStyleIdx="1" presStyleCnt="6">
        <dgm:presLayoutVars>
          <dgm:bulletEnabled val="1"/>
        </dgm:presLayoutVars>
      </dgm:prSet>
      <dgm:spPr/>
      <dgm:t>
        <a:bodyPr/>
        <a:lstStyle/>
        <a:p>
          <a:endParaRPr lang="en-US"/>
        </a:p>
      </dgm:t>
    </dgm:pt>
    <dgm:pt modelId="{57D6C8D2-E9BE-4C44-862A-C5D651B8B4F4}" type="pres">
      <dgm:prSet presAssocID="{39CF7F6B-D19A-4FD9-A606-5008AF03D146}" presName="sibTrans" presStyleLbl="sibTrans2D1" presStyleIdx="1" presStyleCnt="5"/>
      <dgm:spPr/>
      <dgm:t>
        <a:bodyPr/>
        <a:lstStyle/>
        <a:p>
          <a:endParaRPr lang="en-US"/>
        </a:p>
      </dgm:t>
    </dgm:pt>
    <dgm:pt modelId="{C0645981-62CC-4005-AFFC-66C129AB5EE8}" type="pres">
      <dgm:prSet presAssocID="{39CF7F6B-D19A-4FD9-A606-5008AF03D146}" presName="connectorText" presStyleLbl="sibTrans2D1" presStyleIdx="1" presStyleCnt="5"/>
      <dgm:spPr/>
      <dgm:t>
        <a:bodyPr/>
        <a:lstStyle/>
        <a:p>
          <a:endParaRPr lang="en-US"/>
        </a:p>
      </dgm:t>
    </dgm:pt>
    <dgm:pt modelId="{F3381396-44AE-40C4-B1DA-96FE7A09AEE5}" type="pres">
      <dgm:prSet presAssocID="{13C5A8C2-A533-441B-B77B-BB55B8CF06D0}" presName="node" presStyleLbl="node1" presStyleIdx="2" presStyleCnt="6">
        <dgm:presLayoutVars>
          <dgm:bulletEnabled val="1"/>
        </dgm:presLayoutVars>
      </dgm:prSet>
      <dgm:spPr/>
      <dgm:t>
        <a:bodyPr/>
        <a:lstStyle/>
        <a:p>
          <a:endParaRPr lang="en-US"/>
        </a:p>
      </dgm:t>
    </dgm:pt>
    <dgm:pt modelId="{3FDFA6FA-A1D3-4067-9301-32D664009B1A}" type="pres">
      <dgm:prSet presAssocID="{C2BF8893-8994-4975-A194-5FFCB0DCE32C}" presName="sibTrans" presStyleLbl="sibTrans2D1" presStyleIdx="2" presStyleCnt="5"/>
      <dgm:spPr/>
      <dgm:t>
        <a:bodyPr/>
        <a:lstStyle/>
        <a:p>
          <a:endParaRPr lang="en-US"/>
        </a:p>
      </dgm:t>
    </dgm:pt>
    <dgm:pt modelId="{43AD1A27-D930-4BBD-8C92-3BEBD87706B8}" type="pres">
      <dgm:prSet presAssocID="{C2BF8893-8994-4975-A194-5FFCB0DCE32C}" presName="connectorText" presStyleLbl="sibTrans2D1" presStyleIdx="2" presStyleCnt="5"/>
      <dgm:spPr/>
      <dgm:t>
        <a:bodyPr/>
        <a:lstStyle/>
        <a:p>
          <a:endParaRPr lang="en-US"/>
        </a:p>
      </dgm:t>
    </dgm:pt>
    <dgm:pt modelId="{E83ADA7E-7607-480F-BBCD-429B907A10C3}" type="pres">
      <dgm:prSet presAssocID="{7FAE7236-9701-4EFF-A4E6-F6E6AE7DD390}" presName="node" presStyleLbl="node1" presStyleIdx="3" presStyleCnt="6" custLinFactNeighborY="-7430">
        <dgm:presLayoutVars>
          <dgm:bulletEnabled val="1"/>
        </dgm:presLayoutVars>
      </dgm:prSet>
      <dgm:spPr/>
      <dgm:t>
        <a:bodyPr/>
        <a:lstStyle/>
        <a:p>
          <a:endParaRPr lang="en-US"/>
        </a:p>
      </dgm:t>
    </dgm:pt>
    <dgm:pt modelId="{AEA2719C-289B-41FE-95B2-BE77662A1D74}" type="pres">
      <dgm:prSet presAssocID="{2C3C1E0D-E254-438B-8308-B2A3198490AC}" presName="sibTrans" presStyleLbl="sibTrans2D1" presStyleIdx="3" presStyleCnt="5"/>
      <dgm:spPr/>
      <dgm:t>
        <a:bodyPr/>
        <a:lstStyle/>
        <a:p>
          <a:endParaRPr lang="en-US"/>
        </a:p>
      </dgm:t>
    </dgm:pt>
    <dgm:pt modelId="{64BC85A1-DCF7-4223-A491-AA91160EDDB1}" type="pres">
      <dgm:prSet presAssocID="{2C3C1E0D-E254-438B-8308-B2A3198490AC}" presName="connectorText" presStyleLbl="sibTrans2D1" presStyleIdx="3" presStyleCnt="5"/>
      <dgm:spPr/>
      <dgm:t>
        <a:bodyPr/>
        <a:lstStyle/>
        <a:p>
          <a:endParaRPr lang="en-US"/>
        </a:p>
      </dgm:t>
    </dgm:pt>
    <dgm:pt modelId="{ECBA50A0-3A4B-461E-B84F-9776DA1AF993}" type="pres">
      <dgm:prSet presAssocID="{EB9A4E89-503C-421A-AC21-EFDBFF56D6D0}" presName="node" presStyleLbl="node1" presStyleIdx="4" presStyleCnt="6" custLinFactNeighborX="2153" custLinFactNeighborY="-8267">
        <dgm:presLayoutVars>
          <dgm:bulletEnabled val="1"/>
        </dgm:presLayoutVars>
      </dgm:prSet>
      <dgm:spPr/>
      <dgm:t>
        <a:bodyPr/>
        <a:lstStyle/>
        <a:p>
          <a:endParaRPr lang="en-US"/>
        </a:p>
      </dgm:t>
    </dgm:pt>
    <dgm:pt modelId="{42F50497-62E1-4261-B81A-A5C21FA0A8CB}" type="pres">
      <dgm:prSet presAssocID="{61A83B7E-DCCA-4EF9-8ED4-48D4251971FB}" presName="sibTrans" presStyleLbl="sibTrans2D1" presStyleIdx="4" presStyleCnt="5"/>
      <dgm:spPr/>
      <dgm:t>
        <a:bodyPr/>
        <a:lstStyle/>
        <a:p>
          <a:endParaRPr lang="en-US"/>
        </a:p>
      </dgm:t>
    </dgm:pt>
    <dgm:pt modelId="{4CB59B67-9F2D-4641-AA4F-7584AA555823}" type="pres">
      <dgm:prSet presAssocID="{61A83B7E-DCCA-4EF9-8ED4-48D4251971FB}" presName="connectorText" presStyleLbl="sibTrans2D1" presStyleIdx="4" presStyleCnt="5"/>
      <dgm:spPr/>
      <dgm:t>
        <a:bodyPr/>
        <a:lstStyle/>
        <a:p>
          <a:endParaRPr lang="en-US"/>
        </a:p>
      </dgm:t>
    </dgm:pt>
    <dgm:pt modelId="{975CBAEB-77C7-48F9-8A18-F63899700EA2}" type="pres">
      <dgm:prSet presAssocID="{C61E1599-B96B-4736-8956-2821669EB255}" presName="node" presStyleLbl="node1" presStyleIdx="5" presStyleCnt="6" custLinFactNeighborX="-933" custLinFactNeighborY="-8266">
        <dgm:presLayoutVars>
          <dgm:bulletEnabled val="1"/>
        </dgm:presLayoutVars>
      </dgm:prSet>
      <dgm:spPr/>
      <dgm:t>
        <a:bodyPr/>
        <a:lstStyle/>
        <a:p>
          <a:endParaRPr lang="en-US"/>
        </a:p>
      </dgm:t>
    </dgm:pt>
  </dgm:ptLst>
  <dgm:cxnLst>
    <dgm:cxn modelId="{A7FF48DA-A17E-4B57-AE07-E9BF658723A1}" srcId="{86EBC9C4-77CB-4A99-A027-F8F60B402295}" destId="{EB9A4E89-503C-421A-AC21-EFDBFF56D6D0}" srcOrd="4" destOrd="0" parTransId="{4DEEA61E-B3C8-4EB9-90EA-5A9F352DA538}" sibTransId="{61A83B7E-DCCA-4EF9-8ED4-48D4251971FB}"/>
    <dgm:cxn modelId="{646942A0-22E5-4295-892A-23D0E51198C7}" type="presOf" srcId="{324FBE36-87F7-4642-9F7F-F594AB91A4A8}" destId="{70342392-3994-4A4A-993F-BCCC27DD9B0C}" srcOrd="0" destOrd="0" presId="urn:microsoft.com/office/officeart/2005/8/layout/process5"/>
    <dgm:cxn modelId="{BA15B5D4-225D-4527-98B5-B77CEAB50F32}" type="presOf" srcId="{61A83B7E-DCCA-4EF9-8ED4-48D4251971FB}" destId="{42F50497-62E1-4261-B81A-A5C21FA0A8CB}" srcOrd="0" destOrd="0" presId="urn:microsoft.com/office/officeart/2005/8/layout/process5"/>
    <dgm:cxn modelId="{45E47F82-F2BE-40BD-B3D3-296060D1C41D}" type="presOf" srcId="{BB3611F2-E815-48BE-AD98-7B011CE02584}" destId="{C046C259-6D49-4EF1-A8B9-9317D4ED92F4}" srcOrd="0" destOrd="0" presId="urn:microsoft.com/office/officeart/2005/8/layout/process5"/>
    <dgm:cxn modelId="{67B2F05E-6EAD-430E-AA7D-090C6CDDAB69}" type="presOf" srcId="{C2BF8893-8994-4975-A194-5FFCB0DCE32C}" destId="{3FDFA6FA-A1D3-4067-9301-32D664009B1A}" srcOrd="0" destOrd="0" presId="urn:microsoft.com/office/officeart/2005/8/layout/process5"/>
    <dgm:cxn modelId="{92245879-510A-41A6-884F-FCDDCF249AEF}" srcId="{86EBC9C4-77CB-4A99-A027-F8F60B402295}" destId="{13C5A8C2-A533-441B-B77B-BB55B8CF06D0}" srcOrd="2" destOrd="0" parTransId="{A18281A8-C1A8-4AE1-9131-B587EA255303}" sibTransId="{C2BF8893-8994-4975-A194-5FFCB0DCE32C}"/>
    <dgm:cxn modelId="{CBE0617B-7007-4FD3-8DA3-9D9D3281AA05}" type="presOf" srcId="{EB9A4E89-503C-421A-AC21-EFDBFF56D6D0}" destId="{ECBA50A0-3A4B-461E-B84F-9776DA1AF993}" srcOrd="0" destOrd="0" presId="urn:microsoft.com/office/officeart/2005/8/layout/process5"/>
    <dgm:cxn modelId="{F377A9CC-3DFE-4598-B7AE-A0DE2F1128FB}" type="presOf" srcId="{2C3C1E0D-E254-438B-8308-B2A3198490AC}" destId="{AEA2719C-289B-41FE-95B2-BE77662A1D74}" srcOrd="0" destOrd="0" presId="urn:microsoft.com/office/officeart/2005/8/layout/process5"/>
    <dgm:cxn modelId="{63208F9C-87BA-400F-A955-D9FDCBA847A0}" type="presOf" srcId="{C61E1599-B96B-4736-8956-2821669EB255}" destId="{975CBAEB-77C7-48F9-8A18-F63899700EA2}" srcOrd="0" destOrd="0" presId="urn:microsoft.com/office/officeart/2005/8/layout/process5"/>
    <dgm:cxn modelId="{6F3155F0-8ADE-4988-8D99-575DD586BEBA}" type="presOf" srcId="{84A83579-4660-4622-991F-80EB0945A914}" destId="{7341A1A8-1C5C-49B5-B93A-8CFA92FDD5B7}" srcOrd="0" destOrd="0" presId="urn:microsoft.com/office/officeart/2005/8/layout/process5"/>
    <dgm:cxn modelId="{660AD467-B60C-4FDF-94F0-C4A3D1D8819D}" type="presOf" srcId="{39CF7F6B-D19A-4FD9-A606-5008AF03D146}" destId="{57D6C8D2-E9BE-4C44-862A-C5D651B8B4F4}" srcOrd="0" destOrd="0" presId="urn:microsoft.com/office/officeart/2005/8/layout/process5"/>
    <dgm:cxn modelId="{C2DE374D-2910-44B0-84A6-6EB92DDB412D}" type="presOf" srcId="{84A83579-4660-4622-991F-80EB0945A914}" destId="{8F07F577-950D-47B3-94DD-470803F04501}" srcOrd="1" destOrd="0" presId="urn:microsoft.com/office/officeart/2005/8/layout/process5"/>
    <dgm:cxn modelId="{4727895B-8EF7-4235-AD64-81BC3405DE00}" srcId="{86EBC9C4-77CB-4A99-A027-F8F60B402295}" destId="{BB3611F2-E815-48BE-AD98-7B011CE02584}" srcOrd="1" destOrd="0" parTransId="{09C7D979-5C7A-4D4D-A3E3-4A7092CE5F97}" sibTransId="{39CF7F6B-D19A-4FD9-A606-5008AF03D146}"/>
    <dgm:cxn modelId="{74388D88-3E24-4F5D-BFAA-8CA0A5002A2D}" srcId="{86EBC9C4-77CB-4A99-A027-F8F60B402295}" destId="{324FBE36-87F7-4642-9F7F-F594AB91A4A8}" srcOrd="0" destOrd="0" parTransId="{9B0221B4-4B7D-4B88-97B0-A75EF24DCA06}" sibTransId="{84A83579-4660-4622-991F-80EB0945A914}"/>
    <dgm:cxn modelId="{4CD2AD3E-96AA-4DB7-B4DF-9ED322B5411F}" srcId="{86EBC9C4-77CB-4A99-A027-F8F60B402295}" destId="{C61E1599-B96B-4736-8956-2821669EB255}" srcOrd="5" destOrd="0" parTransId="{EF75B018-4DAE-4536-ABD0-3887F9B18F50}" sibTransId="{EBB82CC5-C7F7-48D0-9423-B5E63C0929FC}"/>
    <dgm:cxn modelId="{398654A4-7B1F-4E03-B031-D5ABAD4DD54A}" srcId="{86EBC9C4-77CB-4A99-A027-F8F60B402295}" destId="{7FAE7236-9701-4EFF-A4E6-F6E6AE7DD390}" srcOrd="3" destOrd="0" parTransId="{BCDF0E7C-956D-437E-9306-4542D1904BD0}" sibTransId="{2C3C1E0D-E254-438B-8308-B2A3198490AC}"/>
    <dgm:cxn modelId="{ED1801DB-0518-491B-9534-C405230BADF8}" type="presOf" srcId="{C2BF8893-8994-4975-A194-5FFCB0DCE32C}" destId="{43AD1A27-D930-4BBD-8C92-3BEBD87706B8}" srcOrd="1" destOrd="0" presId="urn:microsoft.com/office/officeart/2005/8/layout/process5"/>
    <dgm:cxn modelId="{84F8057C-4B61-46BA-BD0C-7A41D0B0BE38}" type="presOf" srcId="{7FAE7236-9701-4EFF-A4E6-F6E6AE7DD390}" destId="{E83ADA7E-7607-480F-BBCD-429B907A10C3}" srcOrd="0" destOrd="0" presId="urn:microsoft.com/office/officeart/2005/8/layout/process5"/>
    <dgm:cxn modelId="{4FE3847A-A9D8-435C-BE98-E2181B7A049E}" type="presOf" srcId="{86EBC9C4-77CB-4A99-A027-F8F60B402295}" destId="{686DD2D2-6A1E-48D3-A014-F480C408C4D1}" srcOrd="0" destOrd="0" presId="urn:microsoft.com/office/officeart/2005/8/layout/process5"/>
    <dgm:cxn modelId="{B428EE4E-2778-45F3-AA8B-547AEFC3406F}" type="presOf" srcId="{39CF7F6B-D19A-4FD9-A606-5008AF03D146}" destId="{C0645981-62CC-4005-AFFC-66C129AB5EE8}" srcOrd="1" destOrd="0" presId="urn:microsoft.com/office/officeart/2005/8/layout/process5"/>
    <dgm:cxn modelId="{F6F28E27-7A8F-4C75-AAEB-A3D0D4493733}" type="presOf" srcId="{13C5A8C2-A533-441B-B77B-BB55B8CF06D0}" destId="{F3381396-44AE-40C4-B1DA-96FE7A09AEE5}" srcOrd="0" destOrd="0" presId="urn:microsoft.com/office/officeart/2005/8/layout/process5"/>
    <dgm:cxn modelId="{EFB6FF15-799D-4479-8A32-2402EBC142E9}" type="presOf" srcId="{61A83B7E-DCCA-4EF9-8ED4-48D4251971FB}" destId="{4CB59B67-9F2D-4641-AA4F-7584AA555823}" srcOrd="1" destOrd="0" presId="urn:microsoft.com/office/officeart/2005/8/layout/process5"/>
    <dgm:cxn modelId="{DB87AE4A-845F-4849-9ABA-43E19B143833}" type="presOf" srcId="{2C3C1E0D-E254-438B-8308-B2A3198490AC}" destId="{64BC85A1-DCF7-4223-A491-AA91160EDDB1}" srcOrd="1" destOrd="0" presId="urn:microsoft.com/office/officeart/2005/8/layout/process5"/>
    <dgm:cxn modelId="{8E828BE0-09A4-45FB-95B6-EC2F6178FC5D}" type="presParOf" srcId="{686DD2D2-6A1E-48D3-A014-F480C408C4D1}" destId="{70342392-3994-4A4A-993F-BCCC27DD9B0C}" srcOrd="0" destOrd="0" presId="urn:microsoft.com/office/officeart/2005/8/layout/process5"/>
    <dgm:cxn modelId="{B156EA7E-B43E-4E1C-B432-55A4F187A4FB}" type="presParOf" srcId="{686DD2D2-6A1E-48D3-A014-F480C408C4D1}" destId="{7341A1A8-1C5C-49B5-B93A-8CFA92FDD5B7}" srcOrd="1" destOrd="0" presId="urn:microsoft.com/office/officeart/2005/8/layout/process5"/>
    <dgm:cxn modelId="{1950632C-48A4-4DD4-92CD-380BC2B7B178}" type="presParOf" srcId="{7341A1A8-1C5C-49B5-B93A-8CFA92FDD5B7}" destId="{8F07F577-950D-47B3-94DD-470803F04501}" srcOrd="0" destOrd="0" presId="urn:microsoft.com/office/officeart/2005/8/layout/process5"/>
    <dgm:cxn modelId="{20525656-477F-4070-98E1-82AB8ADB2244}" type="presParOf" srcId="{686DD2D2-6A1E-48D3-A014-F480C408C4D1}" destId="{C046C259-6D49-4EF1-A8B9-9317D4ED92F4}" srcOrd="2" destOrd="0" presId="urn:microsoft.com/office/officeart/2005/8/layout/process5"/>
    <dgm:cxn modelId="{5AB2DDE0-44AE-4F59-9594-EBA713105A49}" type="presParOf" srcId="{686DD2D2-6A1E-48D3-A014-F480C408C4D1}" destId="{57D6C8D2-E9BE-4C44-862A-C5D651B8B4F4}" srcOrd="3" destOrd="0" presId="urn:microsoft.com/office/officeart/2005/8/layout/process5"/>
    <dgm:cxn modelId="{DAA1F490-BD52-4C5B-AA5C-AD14C640DA4E}" type="presParOf" srcId="{57D6C8D2-E9BE-4C44-862A-C5D651B8B4F4}" destId="{C0645981-62CC-4005-AFFC-66C129AB5EE8}" srcOrd="0" destOrd="0" presId="urn:microsoft.com/office/officeart/2005/8/layout/process5"/>
    <dgm:cxn modelId="{9092A7D5-68FD-46E5-8273-9F4283F74E8E}" type="presParOf" srcId="{686DD2D2-6A1E-48D3-A014-F480C408C4D1}" destId="{F3381396-44AE-40C4-B1DA-96FE7A09AEE5}" srcOrd="4" destOrd="0" presId="urn:microsoft.com/office/officeart/2005/8/layout/process5"/>
    <dgm:cxn modelId="{A914419E-9F4A-43D8-88EF-F2CA15E98883}" type="presParOf" srcId="{686DD2D2-6A1E-48D3-A014-F480C408C4D1}" destId="{3FDFA6FA-A1D3-4067-9301-32D664009B1A}" srcOrd="5" destOrd="0" presId="urn:microsoft.com/office/officeart/2005/8/layout/process5"/>
    <dgm:cxn modelId="{F62C715B-AF3F-4D67-B467-F47B48868758}" type="presParOf" srcId="{3FDFA6FA-A1D3-4067-9301-32D664009B1A}" destId="{43AD1A27-D930-4BBD-8C92-3BEBD87706B8}" srcOrd="0" destOrd="0" presId="urn:microsoft.com/office/officeart/2005/8/layout/process5"/>
    <dgm:cxn modelId="{11CCBD40-F2AF-43C1-9B9B-25DAA55B2E01}" type="presParOf" srcId="{686DD2D2-6A1E-48D3-A014-F480C408C4D1}" destId="{E83ADA7E-7607-480F-BBCD-429B907A10C3}" srcOrd="6" destOrd="0" presId="urn:microsoft.com/office/officeart/2005/8/layout/process5"/>
    <dgm:cxn modelId="{A253EBBE-78FC-4F92-B557-74C8438C5EEC}" type="presParOf" srcId="{686DD2D2-6A1E-48D3-A014-F480C408C4D1}" destId="{AEA2719C-289B-41FE-95B2-BE77662A1D74}" srcOrd="7" destOrd="0" presId="urn:microsoft.com/office/officeart/2005/8/layout/process5"/>
    <dgm:cxn modelId="{85E10B58-752E-40F9-A32B-F5586197ED0E}" type="presParOf" srcId="{AEA2719C-289B-41FE-95B2-BE77662A1D74}" destId="{64BC85A1-DCF7-4223-A491-AA91160EDDB1}" srcOrd="0" destOrd="0" presId="urn:microsoft.com/office/officeart/2005/8/layout/process5"/>
    <dgm:cxn modelId="{E0000C10-88AA-4F2D-98E0-22D2A61D94E5}" type="presParOf" srcId="{686DD2D2-6A1E-48D3-A014-F480C408C4D1}" destId="{ECBA50A0-3A4B-461E-B84F-9776DA1AF993}" srcOrd="8" destOrd="0" presId="urn:microsoft.com/office/officeart/2005/8/layout/process5"/>
    <dgm:cxn modelId="{B4DB988A-DEA5-496C-8E0F-C016E9C10BC0}" type="presParOf" srcId="{686DD2D2-6A1E-48D3-A014-F480C408C4D1}" destId="{42F50497-62E1-4261-B81A-A5C21FA0A8CB}" srcOrd="9" destOrd="0" presId="urn:microsoft.com/office/officeart/2005/8/layout/process5"/>
    <dgm:cxn modelId="{98335F92-EFFD-42E8-AA33-4A56CFD07D79}" type="presParOf" srcId="{42F50497-62E1-4261-B81A-A5C21FA0A8CB}" destId="{4CB59B67-9F2D-4641-AA4F-7584AA555823}" srcOrd="0" destOrd="0" presId="urn:microsoft.com/office/officeart/2005/8/layout/process5"/>
    <dgm:cxn modelId="{8FCFF22C-73A5-40C6-898C-73BB477346B2}" type="presParOf" srcId="{686DD2D2-6A1E-48D3-A014-F480C408C4D1}" destId="{975CBAEB-77C7-48F9-8A18-F63899700EA2}" srcOrd="10" destOrd="0" presId="urn:microsoft.com/office/officeart/2005/8/layout/process5"/>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E2D43E-233D-4387-85AA-BDA23A19AB2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D9798AD2-4BA5-4739-A020-26B936DDD819}">
      <dgm:prSet phldrT="[Text]" custT="1"/>
      <dgm:spPr/>
      <dgm:t>
        <a:bodyPr/>
        <a:lstStyle/>
        <a:p>
          <a:r>
            <a:rPr lang="en-US" sz="1400" b="1" dirty="0" smtClean="0"/>
            <a:t>Set </a:t>
          </a:r>
          <a:r>
            <a:rPr lang="en-US" sz="1400" b="1" dirty="0" smtClean="0"/>
            <a:t>Supplier Schedules</a:t>
          </a:r>
          <a:endParaRPr lang="en-US" sz="1400" b="1" dirty="0"/>
        </a:p>
      </dgm:t>
    </dgm:pt>
    <dgm:pt modelId="{C7EB16B1-2C6E-400A-80C3-12C3D93FB0C8}" type="parTrans" cxnId="{B96B5F96-5C15-4304-B91A-485462EB9098}">
      <dgm:prSet/>
      <dgm:spPr/>
      <dgm:t>
        <a:bodyPr/>
        <a:lstStyle/>
        <a:p>
          <a:endParaRPr lang="en-US"/>
        </a:p>
      </dgm:t>
    </dgm:pt>
    <dgm:pt modelId="{C304A420-9882-4AC6-B5B5-437E42B10D24}" type="sibTrans" cxnId="{B96B5F96-5C15-4304-B91A-485462EB9098}">
      <dgm:prSet/>
      <dgm:spPr/>
      <dgm:t>
        <a:bodyPr/>
        <a:lstStyle/>
        <a:p>
          <a:endParaRPr lang="en-US"/>
        </a:p>
      </dgm:t>
    </dgm:pt>
    <dgm:pt modelId="{0891E068-7DC7-437D-B449-265E5659B13F}">
      <dgm:prSet phldrT="[Text]" custT="1"/>
      <dgm:spPr/>
      <dgm:t>
        <a:bodyPr/>
        <a:lstStyle/>
        <a:p>
          <a:r>
            <a:rPr lang="en-US" sz="1800" b="1" dirty="0" smtClean="0"/>
            <a:t>Set </a:t>
          </a:r>
          <a:r>
            <a:rPr lang="en-US" sz="1800" b="1" dirty="0" smtClean="0"/>
            <a:t>control parameters</a:t>
          </a:r>
          <a:endParaRPr lang="en-US" sz="1800" b="1" dirty="0"/>
        </a:p>
      </dgm:t>
    </dgm:pt>
    <dgm:pt modelId="{DA233217-C0BA-4674-84A3-456587ECE9B9}" type="parTrans" cxnId="{6D0C1E0A-F1E5-47F6-8ED7-787BB9C42403}">
      <dgm:prSet/>
      <dgm:spPr/>
      <dgm:t>
        <a:bodyPr/>
        <a:lstStyle/>
        <a:p>
          <a:endParaRPr lang="en-US"/>
        </a:p>
      </dgm:t>
    </dgm:pt>
    <dgm:pt modelId="{25D7E173-760D-4A6C-8389-B3386E899DBF}" type="sibTrans" cxnId="{6D0C1E0A-F1E5-47F6-8ED7-787BB9C42403}">
      <dgm:prSet/>
      <dgm:spPr/>
      <dgm:t>
        <a:bodyPr/>
        <a:lstStyle/>
        <a:p>
          <a:endParaRPr lang="en-US"/>
        </a:p>
      </dgm:t>
    </dgm:pt>
    <dgm:pt modelId="{6D524EB5-C358-4B9A-84AE-EEE9918F3BEC}">
      <dgm:prSet phldrT="[Text]" custT="1"/>
      <dgm:spPr/>
      <dgm:t>
        <a:bodyPr/>
        <a:lstStyle/>
        <a:p>
          <a:r>
            <a:rPr lang="en-US" sz="1400" b="1" dirty="0" smtClean="0"/>
            <a:t>Process </a:t>
          </a:r>
          <a:r>
            <a:rPr lang="en-US" sz="1400" b="1" dirty="0" smtClean="0"/>
            <a:t>Supplier Schedules</a:t>
          </a:r>
          <a:endParaRPr lang="en-US" sz="1400" dirty="0"/>
        </a:p>
      </dgm:t>
    </dgm:pt>
    <dgm:pt modelId="{54D32E67-29F6-42A6-90BE-BE1A640528C0}" type="parTrans" cxnId="{87059DD6-F1BB-4318-A118-43F2C4D31C01}">
      <dgm:prSet/>
      <dgm:spPr/>
      <dgm:t>
        <a:bodyPr/>
        <a:lstStyle/>
        <a:p>
          <a:endParaRPr lang="en-US"/>
        </a:p>
      </dgm:t>
    </dgm:pt>
    <dgm:pt modelId="{15719521-3A81-4933-950F-577F9814DDB8}" type="sibTrans" cxnId="{87059DD6-F1BB-4318-A118-43F2C4D31C01}">
      <dgm:prSet/>
      <dgm:spPr/>
      <dgm:t>
        <a:bodyPr/>
        <a:lstStyle/>
        <a:p>
          <a:endParaRPr lang="en-US"/>
        </a:p>
      </dgm:t>
    </dgm:pt>
    <dgm:pt modelId="{F0BBFBB4-D84B-4A6C-8902-8B63992C32FD}">
      <dgm:prSet phldrT="[Text]" custT="1"/>
      <dgm:spPr/>
      <dgm:t>
        <a:bodyPr/>
        <a:lstStyle/>
        <a:p>
          <a:r>
            <a:rPr lang="en-US" sz="1800" b="1" dirty="0" smtClean="0"/>
            <a:t>Calculate </a:t>
          </a:r>
          <a:r>
            <a:rPr lang="en-US" sz="1800" b="1" dirty="0" smtClean="0"/>
            <a:t>net change in MRP</a:t>
          </a:r>
          <a:endParaRPr lang="en-US" sz="1800" b="1" dirty="0"/>
        </a:p>
      </dgm:t>
    </dgm:pt>
    <dgm:pt modelId="{A8036514-D4F3-465B-B753-D444FA35E741}" type="parTrans" cxnId="{1329FFB2-BFD5-4EFC-B4B2-969C033726AF}">
      <dgm:prSet/>
      <dgm:spPr/>
      <dgm:t>
        <a:bodyPr/>
        <a:lstStyle/>
        <a:p>
          <a:endParaRPr lang="en-US"/>
        </a:p>
      </dgm:t>
    </dgm:pt>
    <dgm:pt modelId="{01602F73-FF8D-4332-AC92-FEF3F7B10778}" type="sibTrans" cxnId="{1329FFB2-BFD5-4EFC-B4B2-969C033726AF}">
      <dgm:prSet/>
      <dgm:spPr/>
      <dgm:t>
        <a:bodyPr/>
        <a:lstStyle/>
        <a:p>
          <a:endParaRPr lang="en-US"/>
        </a:p>
      </dgm:t>
    </dgm:pt>
    <dgm:pt modelId="{211C7A17-AEBC-4A8C-BD32-46F6FDA82A97}">
      <dgm:prSet phldrT="[Text]" custT="1"/>
      <dgm:spPr/>
      <dgm:t>
        <a:bodyPr/>
        <a:lstStyle/>
        <a:p>
          <a:r>
            <a:rPr lang="en-US" sz="1400" b="1" dirty="0" smtClean="0"/>
            <a:t>Receive </a:t>
          </a:r>
          <a:r>
            <a:rPr lang="en-US" sz="1400" b="1" dirty="0" smtClean="0"/>
            <a:t>Scheduled Orders</a:t>
          </a:r>
          <a:endParaRPr lang="en-US" sz="1400" b="1" dirty="0"/>
        </a:p>
      </dgm:t>
    </dgm:pt>
    <dgm:pt modelId="{FF69F4F8-428F-47A1-92B0-EEDF5D99347D}" type="parTrans" cxnId="{C4F74FF9-76DC-4AA2-98FA-80ADD6AA438A}">
      <dgm:prSet/>
      <dgm:spPr/>
      <dgm:t>
        <a:bodyPr/>
        <a:lstStyle/>
        <a:p>
          <a:endParaRPr lang="en-US"/>
        </a:p>
      </dgm:t>
    </dgm:pt>
    <dgm:pt modelId="{E2A39D30-7CB2-48D7-A446-D5CC96D2F0C1}" type="sibTrans" cxnId="{C4F74FF9-76DC-4AA2-98FA-80ADD6AA438A}">
      <dgm:prSet/>
      <dgm:spPr/>
      <dgm:t>
        <a:bodyPr/>
        <a:lstStyle/>
        <a:p>
          <a:endParaRPr lang="en-US"/>
        </a:p>
      </dgm:t>
    </dgm:pt>
    <dgm:pt modelId="{7E355A22-BBE3-447C-BE9D-ECB6DD31C025}">
      <dgm:prSet phldrT="[Text]" custT="1"/>
      <dgm:spPr/>
      <dgm:t>
        <a:bodyPr/>
        <a:lstStyle/>
        <a:p>
          <a:r>
            <a:rPr lang="en-US" sz="1800" b="1" dirty="0" smtClean="0"/>
            <a:t>Create </a:t>
          </a:r>
          <a:r>
            <a:rPr lang="en-US" sz="1800" b="1" dirty="0" smtClean="0"/>
            <a:t>PO </a:t>
          </a:r>
          <a:r>
            <a:rPr lang="en-US" sz="1800" b="1" dirty="0" smtClean="0"/>
            <a:t>shippers</a:t>
          </a:r>
          <a:endParaRPr lang="en-US" sz="1800" dirty="0"/>
        </a:p>
      </dgm:t>
    </dgm:pt>
    <dgm:pt modelId="{2646F12A-8D19-4B63-86FB-1A52FA04C0DD}" type="parTrans" cxnId="{4AC3AF3E-57CB-402E-A29E-53852AF82674}">
      <dgm:prSet/>
      <dgm:spPr/>
      <dgm:t>
        <a:bodyPr/>
        <a:lstStyle/>
        <a:p>
          <a:endParaRPr lang="en-US"/>
        </a:p>
      </dgm:t>
    </dgm:pt>
    <dgm:pt modelId="{31EE6D3C-C2E6-4E43-89CE-4FD1FE5672B8}" type="sibTrans" cxnId="{4AC3AF3E-57CB-402E-A29E-53852AF82674}">
      <dgm:prSet/>
      <dgm:spPr/>
      <dgm:t>
        <a:bodyPr/>
        <a:lstStyle/>
        <a:p>
          <a:endParaRPr lang="en-US"/>
        </a:p>
      </dgm:t>
    </dgm:pt>
    <dgm:pt modelId="{0AD64737-B986-49A4-ABD1-F0ADFDA80CC0}">
      <dgm:prSet phldrT="[Text]" custT="1"/>
      <dgm:spPr/>
      <dgm:t>
        <a:bodyPr/>
        <a:lstStyle/>
        <a:p>
          <a:r>
            <a:rPr lang="en-US" sz="1800" b="1" dirty="0" smtClean="0"/>
            <a:t>Create </a:t>
          </a:r>
          <a:r>
            <a:rPr lang="en-US" sz="1800" b="1" dirty="0" smtClean="0"/>
            <a:t>supplier scheduled </a:t>
          </a:r>
          <a:r>
            <a:rPr lang="en-US" sz="1800" b="1" dirty="0" smtClean="0"/>
            <a:t>orders</a:t>
          </a:r>
          <a:endParaRPr lang="en-US" sz="1800" b="1" dirty="0"/>
        </a:p>
      </dgm:t>
    </dgm:pt>
    <dgm:pt modelId="{C518BBE0-1120-420E-AEC0-61D10CD6DCD9}" type="parTrans" cxnId="{DD72FD75-893A-4E3A-B8C3-0443CA2D3CD2}">
      <dgm:prSet/>
      <dgm:spPr/>
      <dgm:t>
        <a:bodyPr/>
        <a:lstStyle/>
        <a:p>
          <a:endParaRPr lang="en-US"/>
        </a:p>
      </dgm:t>
    </dgm:pt>
    <dgm:pt modelId="{AE461610-8E8B-489F-9337-14A5A1E4899D}" type="sibTrans" cxnId="{DD72FD75-893A-4E3A-B8C3-0443CA2D3CD2}">
      <dgm:prSet/>
      <dgm:spPr/>
      <dgm:t>
        <a:bodyPr/>
        <a:lstStyle/>
        <a:p>
          <a:endParaRPr lang="en-US"/>
        </a:p>
      </dgm:t>
    </dgm:pt>
    <dgm:pt modelId="{2FE4CD79-479F-46E1-9F19-FF1CEBA93DB1}">
      <dgm:prSet phldrT="[Text]" custT="1"/>
      <dgm:spPr/>
      <dgm:t>
        <a:bodyPr/>
        <a:lstStyle/>
        <a:p>
          <a:r>
            <a:rPr lang="en-US" sz="1800" b="1" dirty="0" smtClean="0"/>
            <a:t>Assign </a:t>
          </a:r>
          <a:r>
            <a:rPr lang="en-US" sz="1800" b="1" dirty="0" smtClean="0"/>
            <a:t>MRP percentages to </a:t>
          </a:r>
          <a:r>
            <a:rPr lang="en-US" sz="1800" b="1" dirty="0" smtClean="0"/>
            <a:t>orders</a:t>
          </a:r>
          <a:endParaRPr lang="en-US" sz="1800" b="1" dirty="0"/>
        </a:p>
      </dgm:t>
    </dgm:pt>
    <dgm:pt modelId="{B2750D7F-C8CE-4C1E-947A-0087BA4C44BA}" type="parTrans" cxnId="{388EB632-BBF3-49F7-ADAB-DC949B8A6740}">
      <dgm:prSet/>
      <dgm:spPr/>
      <dgm:t>
        <a:bodyPr/>
        <a:lstStyle/>
        <a:p>
          <a:endParaRPr lang="en-US"/>
        </a:p>
      </dgm:t>
    </dgm:pt>
    <dgm:pt modelId="{0D2DDB42-390C-4C43-9083-3A3B3A491E2A}" type="sibTrans" cxnId="{388EB632-BBF3-49F7-ADAB-DC949B8A6740}">
      <dgm:prSet/>
      <dgm:spPr/>
      <dgm:t>
        <a:bodyPr/>
        <a:lstStyle/>
        <a:p>
          <a:endParaRPr lang="en-US"/>
        </a:p>
      </dgm:t>
    </dgm:pt>
    <dgm:pt modelId="{CB940636-B7BC-428F-A81A-4C4D2892CDD6}">
      <dgm:prSet phldrT="[Text]" custT="1"/>
      <dgm:spPr/>
      <dgm:t>
        <a:bodyPr/>
        <a:lstStyle/>
        <a:p>
          <a:r>
            <a:rPr lang="en-US" sz="1800" b="1" dirty="0" smtClean="0"/>
            <a:t>Transmit </a:t>
          </a:r>
          <a:r>
            <a:rPr lang="en-US" sz="1800" b="1" dirty="0" smtClean="0"/>
            <a:t>supplier schedules</a:t>
          </a:r>
          <a:endParaRPr lang="en-US" sz="1800" dirty="0"/>
        </a:p>
      </dgm:t>
    </dgm:pt>
    <dgm:pt modelId="{8437DA38-15D5-40D2-8010-17C4BD85EB6C}" type="parTrans" cxnId="{CAE897B6-F2FB-4702-A1CA-CCF298AEC27C}">
      <dgm:prSet/>
      <dgm:spPr/>
      <dgm:t>
        <a:bodyPr/>
        <a:lstStyle/>
        <a:p>
          <a:endParaRPr lang="en-US"/>
        </a:p>
      </dgm:t>
    </dgm:pt>
    <dgm:pt modelId="{ECDF98C3-FF7B-46EC-9785-EB369A48CFCB}" type="sibTrans" cxnId="{CAE897B6-F2FB-4702-A1CA-CCF298AEC27C}">
      <dgm:prSet/>
      <dgm:spPr/>
      <dgm:t>
        <a:bodyPr/>
        <a:lstStyle/>
        <a:p>
          <a:endParaRPr lang="en-US"/>
        </a:p>
      </dgm:t>
    </dgm:pt>
    <dgm:pt modelId="{164AEF36-F49D-4B48-BA7C-3694EAB699F1}">
      <dgm:prSet phldrT="[Text]" custT="1"/>
      <dgm:spPr/>
      <dgm:t>
        <a:bodyPr/>
        <a:lstStyle/>
        <a:p>
          <a:r>
            <a:rPr lang="en-US" sz="1800" b="1" dirty="0" smtClean="0"/>
            <a:t>Receive </a:t>
          </a:r>
          <a:r>
            <a:rPr lang="en-US" sz="1800" b="1" dirty="0" smtClean="0"/>
            <a:t>PO </a:t>
          </a:r>
          <a:r>
            <a:rPr lang="en-US" sz="1800" b="1" dirty="0" smtClean="0"/>
            <a:t>shippers</a:t>
          </a:r>
          <a:endParaRPr lang="en-US" sz="1800" dirty="0"/>
        </a:p>
      </dgm:t>
    </dgm:pt>
    <dgm:pt modelId="{D94BB65B-3B9E-487D-B1E3-1B6556BD212F}" type="parTrans" cxnId="{47B459D4-D7FD-45DA-871A-39A15533B2A0}">
      <dgm:prSet/>
      <dgm:spPr/>
      <dgm:t>
        <a:bodyPr/>
        <a:lstStyle/>
        <a:p>
          <a:endParaRPr lang="en-US"/>
        </a:p>
      </dgm:t>
    </dgm:pt>
    <dgm:pt modelId="{0331869B-5587-4823-96E6-7107FBBE1F1E}" type="sibTrans" cxnId="{47B459D4-D7FD-45DA-871A-39A15533B2A0}">
      <dgm:prSet/>
      <dgm:spPr/>
      <dgm:t>
        <a:bodyPr/>
        <a:lstStyle/>
        <a:p>
          <a:endParaRPr lang="en-US"/>
        </a:p>
      </dgm:t>
    </dgm:pt>
    <dgm:pt modelId="{91816FE6-EE4F-4CFF-8992-7F38CF81F6F3}">
      <dgm:prSet phldrT="[Text]" custT="1"/>
      <dgm:spPr/>
      <dgm:t>
        <a:bodyPr/>
        <a:lstStyle/>
        <a:p>
          <a:r>
            <a:rPr lang="en-US" sz="1800" b="1" dirty="0" smtClean="0"/>
            <a:t>Create scheduled </a:t>
          </a:r>
          <a:r>
            <a:rPr lang="en-US" sz="1800" b="1" dirty="0" smtClean="0"/>
            <a:t>release</a:t>
          </a:r>
          <a:endParaRPr lang="en-US" sz="1800" dirty="0"/>
        </a:p>
      </dgm:t>
    </dgm:pt>
    <dgm:pt modelId="{587A334E-ABF0-4183-B113-F61BB3A3CED7}" type="parTrans" cxnId="{64B75876-8604-4C2E-9DF0-53BDCDC5554C}">
      <dgm:prSet/>
      <dgm:spPr/>
      <dgm:t>
        <a:bodyPr/>
        <a:lstStyle/>
        <a:p>
          <a:endParaRPr lang="en-US"/>
        </a:p>
      </dgm:t>
    </dgm:pt>
    <dgm:pt modelId="{2C74473D-1951-404C-A1F1-AF01E8B8E7AA}" type="sibTrans" cxnId="{64B75876-8604-4C2E-9DF0-53BDCDC5554C}">
      <dgm:prSet/>
      <dgm:spPr/>
      <dgm:t>
        <a:bodyPr/>
        <a:lstStyle/>
        <a:p>
          <a:endParaRPr lang="en-US"/>
        </a:p>
      </dgm:t>
    </dgm:pt>
    <dgm:pt modelId="{E7247CCD-084D-46BB-B8DE-54528DF56CE2}" type="pres">
      <dgm:prSet presAssocID="{E6E2D43E-233D-4387-85AA-BDA23A19AB2B}" presName="linearFlow" presStyleCnt="0">
        <dgm:presLayoutVars>
          <dgm:dir/>
          <dgm:animLvl val="lvl"/>
          <dgm:resizeHandles val="exact"/>
        </dgm:presLayoutVars>
      </dgm:prSet>
      <dgm:spPr/>
      <dgm:t>
        <a:bodyPr/>
        <a:lstStyle/>
        <a:p>
          <a:endParaRPr lang="en-US"/>
        </a:p>
      </dgm:t>
    </dgm:pt>
    <dgm:pt modelId="{7491076F-3E74-4619-83BE-422B0B720646}" type="pres">
      <dgm:prSet presAssocID="{D9798AD2-4BA5-4739-A020-26B936DDD819}" presName="composite" presStyleCnt="0"/>
      <dgm:spPr/>
    </dgm:pt>
    <dgm:pt modelId="{D91C3434-2FF8-4295-82A8-2D7904B502B7}" type="pres">
      <dgm:prSet presAssocID="{D9798AD2-4BA5-4739-A020-26B936DDD819}" presName="parentText" presStyleLbl="alignNode1" presStyleIdx="0" presStyleCnt="3">
        <dgm:presLayoutVars>
          <dgm:chMax val="1"/>
          <dgm:bulletEnabled val="1"/>
        </dgm:presLayoutVars>
      </dgm:prSet>
      <dgm:spPr/>
      <dgm:t>
        <a:bodyPr/>
        <a:lstStyle/>
        <a:p>
          <a:endParaRPr lang="en-US"/>
        </a:p>
      </dgm:t>
    </dgm:pt>
    <dgm:pt modelId="{06BE3BFB-15A8-4CD1-BF8C-7892923D99FE}" type="pres">
      <dgm:prSet presAssocID="{D9798AD2-4BA5-4739-A020-26B936DDD819}" presName="descendantText" presStyleLbl="alignAcc1" presStyleIdx="0" presStyleCnt="3">
        <dgm:presLayoutVars>
          <dgm:bulletEnabled val="1"/>
        </dgm:presLayoutVars>
      </dgm:prSet>
      <dgm:spPr/>
      <dgm:t>
        <a:bodyPr/>
        <a:lstStyle/>
        <a:p>
          <a:endParaRPr lang="en-US"/>
        </a:p>
      </dgm:t>
    </dgm:pt>
    <dgm:pt modelId="{57EDF1D4-10AE-42CD-94C0-E77B027BB87E}" type="pres">
      <dgm:prSet presAssocID="{C304A420-9882-4AC6-B5B5-437E42B10D24}" presName="sp" presStyleCnt="0"/>
      <dgm:spPr/>
    </dgm:pt>
    <dgm:pt modelId="{ED5B664A-51A7-435B-B68B-E5C74830AC1A}" type="pres">
      <dgm:prSet presAssocID="{6D524EB5-C358-4B9A-84AE-EEE9918F3BEC}" presName="composite" presStyleCnt="0"/>
      <dgm:spPr/>
    </dgm:pt>
    <dgm:pt modelId="{36A0A33D-D575-46C4-8607-1C1C44B45A1E}" type="pres">
      <dgm:prSet presAssocID="{6D524EB5-C358-4B9A-84AE-EEE9918F3BEC}" presName="parentText" presStyleLbl="alignNode1" presStyleIdx="1" presStyleCnt="3">
        <dgm:presLayoutVars>
          <dgm:chMax val="1"/>
          <dgm:bulletEnabled val="1"/>
        </dgm:presLayoutVars>
      </dgm:prSet>
      <dgm:spPr/>
      <dgm:t>
        <a:bodyPr/>
        <a:lstStyle/>
        <a:p>
          <a:endParaRPr lang="en-US"/>
        </a:p>
      </dgm:t>
    </dgm:pt>
    <dgm:pt modelId="{954FA915-96DD-4F4F-8735-6DAAB13DB70E}" type="pres">
      <dgm:prSet presAssocID="{6D524EB5-C358-4B9A-84AE-EEE9918F3BEC}" presName="descendantText" presStyleLbl="alignAcc1" presStyleIdx="1" presStyleCnt="3">
        <dgm:presLayoutVars>
          <dgm:bulletEnabled val="1"/>
        </dgm:presLayoutVars>
      </dgm:prSet>
      <dgm:spPr/>
      <dgm:t>
        <a:bodyPr/>
        <a:lstStyle/>
        <a:p>
          <a:endParaRPr lang="en-US"/>
        </a:p>
      </dgm:t>
    </dgm:pt>
    <dgm:pt modelId="{95502115-60F1-4417-9C48-E4E9F6702E33}" type="pres">
      <dgm:prSet presAssocID="{15719521-3A81-4933-950F-577F9814DDB8}" presName="sp" presStyleCnt="0"/>
      <dgm:spPr/>
    </dgm:pt>
    <dgm:pt modelId="{55E88620-3F19-4585-9EDC-03CC8268F299}" type="pres">
      <dgm:prSet presAssocID="{211C7A17-AEBC-4A8C-BD32-46F6FDA82A97}" presName="composite" presStyleCnt="0"/>
      <dgm:spPr/>
    </dgm:pt>
    <dgm:pt modelId="{17ACDDBC-B0F8-407E-9006-E7F673E4E3CB}" type="pres">
      <dgm:prSet presAssocID="{211C7A17-AEBC-4A8C-BD32-46F6FDA82A97}" presName="parentText" presStyleLbl="alignNode1" presStyleIdx="2" presStyleCnt="3">
        <dgm:presLayoutVars>
          <dgm:chMax val="1"/>
          <dgm:bulletEnabled val="1"/>
        </dgm:presLayoutVars>
      </dgm:prSet>
      <dgm:spPr/>
      <dgm:t>
        <a:bodyPr/>
        <a:lstStyle/>
        <a:p>
          <a:endParaRPr lang="en-US"/>
        </a:p>
      </dgm:t>
    </dgm:pt>
    <dgm:pt modelId="{2454609C-8491-499B-882A-3EBA40AE28A1}" type="pres">
      <dgm:prSet presAssocID="{211C7A17-AEBC-4A8C-BD32-46F6FDA82A97}" presName="descendantText" presStyleLbl="alignAcc1" presStyleIdx="2" presStyleCnt="3">
        <dgm:presLayoutVars>
          <dgm:bulletEnabled val="1"/>
        </dgm:presLayoutVars>
      </dgm:prSet>
      <dgm:spPr/>
      <dgm:t>
        <a:bodyPr/>
        <a:lstStyle/>
        <a:p>
          <a:endParaRPr lang="en-US"/>
        </a:p>
      </dgm:t>
    </dgm:pt>
  </dgm:ptLst>
  <dgm:cxnLst>
    <dgm:cxn modelId="{B96B5F96-5C15-4304-B91A-485462EB9098}" srcId="{E6E2D43E-233D-4387-85AA-BDA23A19AB2B}" destId="{D9798AD2-4BA5-4739-A020-26B936DDD819}" srcOrd="0" destOrd="0" parTransId="{C7EB16B1-2C6E-400A-80C3-12C3D93FB0C8}" sibTransId="{C304A420-9882-4AC6-B5B5-437E42B10D24}"/>
    <dgm:cxn modelId="{88E678EE-3A0F-4120-BDC4-CDC1579822F0}" type="presOf" srcId="{0AD64737-B986-49A4-ABD1-F0ADFDA80CC0}" destId="{06BE3BFB-15A8-4CD1-BF8C-7892923D99FE}" srcOrd="0" destOrd="1" presId="urn:microsoft.com/office/officeart/2005/8/layout/chevron2"/>
    <dgm:cxn modelId="{5E908D4E-9AA4-4BA0-8616-5952CAAAF6EF}" type="presOf" srcId="{F0BBFBB4-D84B-4A6C-8902-8B63992C32FD}" destId="{954FA915-96DD-4F4F-8735-6DAAB13DB70E}" srcOrd="0" destOrd="0" presId="urn:microsoft.com/office/officeart/2005/8/layout/chevron2"/>
    <dgm:cxn modelId="{17F64FF5-1437-4F53-AFED-A56392609554}" type="presOf" srcId="{CB940636-B7BC-428F-A81A-4C4D2892CDD6}" destId="{954FA915-96DD-4F4F-8735-6DAAB13DB70E}" srcOrd="0" destOrd="2" presId="urn:microsoft.com/office/officeart/2005/8/layout/chevron2"/>
    <dgm:cxn modelId="{E0405128-698B-4EAE-ABD0-EDEDC4376C24}" type="presOf" srcId="{6D524EB5-C358-4B9A-84AE-EEE9918F3BEC}" destId="{36A0A33D-D575-46C4-8607-1C1C44B45A1E}" srcOrd="0" destOrd="0" presId="urn:microsoft.com/office/officeart/2005/8/layout/chevron2"/>
    <dgm:cxn modelId="{9FDB0694-920B-4332-8E4B-085A43A3AF9D}" type="presOf" srcId="{211C7A17-AEBC-4A8C-BD32-46F6FDA82A97}" destId="{17ACDDBC-B0F8-407E-9006-E7F673E4E3CB}" srcOrd="0" destOrd="0" presId="urn:microsoft.com/office/officeart/2005/8/layout/chevron2"/>
    <dgm:cxn modelId="{C4F74FF9-76DC-4AA2-98FA-80ADD6AA438A}" srcId="{E6E2D43E-233D-4387-85AA-BDA23A19AB2B}" destId="{211C7A17-AEBC-4A8C-BD32-46F6FDA82A97}" srcOrd="2" destOrd="0" parTransId="{FF69F4F8-428F-47A1-92B0-EEDF5D99347D}" sibTransId="{E2A39D30-7CB2-48D7-A446-D5CC96D2F0C1}"/>
    <dgm:cxn modelId="{FBE53BDE-0BB0-4441-A1D8-937416CEB830}" type="presOf" srcId="{D9798AD2-4BA5-4739-A020-26B936DDD819}" destId="{D91C3434-2FF8-4295-82A8-2D7904B502B7}" srcOrd="0" destOrd="0" presId="urn:microsoft.com/office/officeart/2005/8/layout/chevron2"/>
    <dgm:cxn modelId="{6D0C1E0A-F1E5-47F6-8ED7-787BB9C42403}" srcId="{D9798AD2-4BA5-4739-A020-26B936DDD819}" destId="{0891E068-7DC7-437D-B449-265E5659B13F}" srcOrd="0" destOrd="0" parTransId="{DA233217-C0BA-4674-84A3-456587ECE9B9}" sibTransId="{25D7E173-760D-4A6C-8389-B3386E899DBF}"/>
    <dgm:cxn modelId="{2E379CFF-1496-47F3-A14F-C785C1865AB4}" type="presOf" srcId="{0891E068-7DC7-437D-B449-265E5659B13F}" destId="{06BE3BFB-15A8-4CD1-BF8C-7892923D99FE}" srcOrd="0" destOrd="0" presId="urn:microsoft.com/office/officeart/2005/8/layout/chevron2"/>
    <dgm:cxn modelId="{4C95DED3-E4ED-4484-B6BD-E41B6307FCA3}" type="presOf" srcId="{2FE4CD79-479F-46E1-9F19-FF1CEBA93DB1}" destId="{06BE3BFB-15A8-4CD1-BF8C-7892923D99FE}" srcOrd="0" destOrd="2" presId="urn:microsoft.com/office/officeart/2005/8/layout/chevron2"/>
    <dgm:cxn modelId="{87059DD6-F1BB-4318-A118-43F2C4D31C01}" srcId="{E6E2D43E-233D-4387-85AA-BDA23A19AB2B}" destId="{6D524EB5-C358-4B9A-84AE-EEE9918F3BEC}" srcOrd="1" destOrd="0" parTransId="{54D32E67-29F6-42A6-90BE-BE1A640528C0}" sibTransId="{15719521-3A81-4933-950F-577F9814DDB8}"/>
    <dgm:cxn modelId="{FDE98B3C-E235-483C-BECB-B96B1DAEDEC1}" type="presOf" srcId="{7E355A22-BBE3-447C-BE9D-ECB6DD31C025}" destId="{2454609C-8491-499B-882A-3EBA40AE28A1}" srcOrd="0" destOrd="0" presId="urn:microsoft.com/office/officeart/2005/8/layout/chevron2"/>
    <dgm:cxn modelId="{47B459D4-D7FD-45DA-871A-39A15533B2A0}" srcId="{211C7A17-AEBC-4A8C-BD32-46F6FDA82A97}" destId="{164AEF36-F49D-4B48-BA7C-3694EAB699F1}" srcOrd="1" destOrd="0" parTransId="{D94BB65B-3B9E-487D-B1E3-1B6556BD212F}" sibTransId="{0331869B-5587-4823-96E6-7107FBBE1F1E}"/>
    <dgm:cxn modelId="{4AC3AF3E-57CB-402E-A29E-53852AF82674}" srcId="{211C7A17-AEBC-4A8C-BD32-46F6FDA82A97}" destId="{7E355A22-BBE3-447C-BE9D-ECB6DD31C025}" srcOrd="0" destOrd="0" parTransId="{2646F12A-8D19-4B63-86FB-1A52FA04C0DD}" sibTransId="{31EE6D3C-C2E6-4E43-89CE-4FD1FE5672B8}"/>
    <dgm:cxn modelId="{64B75876-8604-4C2E-9DF0-53BDCDC5554C}" srcId="{6D524EB5-C358-4B9A-84AE-EEE9918F3BEC}" destId="{91816FE6-EE4F-4CFF-8992-7F38CF81F6F3}" srcOrd="1" destOrd="0" parTransId="{587A334E-ABF0-4183-B113-F61BB3A3CED7}" sibTransId="{2C74473D-1951-404C-A1F1-AF01E8B8E7AA}"/>
    <dgm:cxn modelId="{DABE6EB6-79C7-4AE7-BA60-BBCF468377BF}" type="presOf" srcId="{91816FE6-EE4F-4CFF-8992-7F38CF81F6F3}" destId="{954FA915-96DD-4F4F-8735-6DAAB13DB70E}" srcOrd="0" destOrd="1" presId="urn:microsoft.com/office/officeart/2005/8/layout/chevron2"/>
    <dgm:cxn modelId="{388EB632-BBF3-49F7-ADAB-DC949B8A6740}" srcId="{D9798AD2-4BA5-4739-A020-26B936DDD819}" destId="{2FE4CD79-479F-46E1-9F19-FF1CEBA93DB1}" srcOrd="2" destOrd="0" parTransId="{B2750D7F-C8CE-4C1E-947A-0087BA4C44BA}" sibTransId="{0D2DDB42-390C-4C43-9083-3A3B3A491E2A}"/>
    <dgm:cxn modelId="{36E7B508-48BA-4F96-8948-6B318D8B3EC3}" type="presOf" srcId="{164AEF36-F49D-4B48-BA7C-3694EAB699F1}" destId="{2454609C-8491-499B-882A-3EBA40AE28A1}" srcOrd="0" destOrd="1" presId="urn:microsoft.com/office/officeart/2005/8/layout/chevron2"/>
    <dgm:cxn modelId="{DD72FD75-893A-4E3A-B8C3-0443CA2D3CD2}" srcId="{D9798AD2-4BA5-4739-A020-26B936DDD819}" destId="{0AD64737-B986-49A4-ABD1-F0ADFDA80CC0}" srcOrd="1" destOrd="0" parTransId="{C518BBE0-1120-420E-AEC0-61D10CD6DCD9}" sibTransId="{AE461610-8E8B-489F-9337-14A5A1E4899D}"/>
    <dgm:cxn modelId="{1329FFB2-BFD5-4EFC-B4B2-969C033726AF}" srcId="{6D524EB5-C358-4B9A-84AE-EEE9918F3BEC}" destId="{F0BBFBB4-D84B-4A6C-8902-8B63992C32FD}" srcOrd="0" destOrd="0" parTransId="{A8036514-D4F3-465B-B753-D444FA35E741}" sibTransId="{01602F73-FF8D-4332-AC92-FEF3F7B10778}"/>
    <dgm:cxn modelId="{CAE897B6-F2FB-4702-A1CA-CCF298AEC27C}" srcId="{6D524EB5-C358-4B9A-84AE-EEE9918F3BEC}" destId="{CB940636-B7BC-428F-A81A-4C4D2892CDD6}" srcOrd="2" destOrd="0" parTransId="{8437DA38-15D5-40D2-8010-17C4BD85EB6C}" sibTransId="{ECDF98C3-FF7B-46EC-9785-EB369A48CFCB}"/>
    <dgm:cxn modelId="{A29978B0-DEE8-4534-949E-5E8AE99E3FF8}" type="presOf" srcId="{E6E2D43E-233D-4387-85AA-BDA23A19AB2B}" destId="{E7247CCD-084D-46BB-B8DE-54528DF56CE2}" srcOrd="0" destOrd="0" presId="urn:microsoft.com/office/officeart/2005/8/layout/chevron2"/>
    <dgm:cxn modelId="{2AAD5B43-7DC5-4FE0-9484-41AB49D7CD7E}" type="presParOf" srcId="{E7247CCD-084D-46BB-B8DE-54528DF56CE2}" destId="{7491076F-3E74-4619-83BE-422B0B720646}" srcOrd="0" destOrd="0" presId="urn:microsoft.com/office/officeart/2005/8/layout/chevron2"/>
    <dgm:cxn modelId="{80F64576-2111-419D-8CDA-85E575562EC0}" type="presParOf" srcId="{7491076F-3E74-4619-83BE-422B0B720646}" destId="{D91C3434-2FF8-4295-82A8-2D7904B502B7}" srcOrd="0" destOrd="0" presId="urn:microsoft.com/office/officeart/2005/8/layout/chevron2"/>
    <dgm:cxn modelId="{C5696AA5-4EA4-4FF4-B0A2-368436BB34A7}" type="presParOf" srcId="{7491076F-3E74-4619-83BE-422B0B720646}" destId="{06BE3BFB-15A8-4CD1-BF8C-7892923D99FE}" srcOrd="1" destOrd="0" presId="urn:microsoft.com/office/officeart/2005/8/layout/chevron2"/>
    <dgm:cxn modelId="{D0B66D82-034A-4B64-8E5B-B865751C5A72}" type="presParOf" srcId="{E7247CCD-084D-46BB-B8DE-54528DF56CE2}" destId="{57EDF1D4-10AE-42CD-94C0-E77B027BB87E}" srcOrd="1" destOrd="0" presId="urn:microsoft.com/office/officeart/2005/8/layout/chevron2"/>
    <dgm:cxn modelId="{B4982ACF-1497-41B6-8AFD-3345BACD7F1B}" type="presParOf" srcId="{E7247CCD-084D-46BB-B8DE-54528DF56CE2}" destId="{ED5B664A-51A7-435B-B68B-E5C74830AC1A}" srcOrd="2" destOrd="0" presId="urn:microsoft.com/office/officeart/2005/8/layout/chevron2"/>
    <dgm:cxn modelId="{4718E211-FF77-4DC1-9CBD-5EDABF66D86B}" type="presParOf" srcId="{ED5B664A-51A7-435B-B68B-E5C74830AC1A}" destId="{36A0A33D-D575-46C4-8607-1C1C44B45A1E}" srcOrd="0" destOrd="0" presId="urn:microsoft.com/office/officeart/2005/8/layout/chevron2"/>
    <dgm:cxn modelId="{BAF74EA7-A8BA-4DC4-9650-E277A71FB4D3}" type="presParOf" srcId="{ED5B664A-51A7-435B-B68B-E5C74830AC1A}" destId="{954FA915-96DD-4F4F-8735-6DAAB13DB70E}" srcOrd="1" destOrd="0" presId="urn:microsoft.com/office/officeart/2005/8/layout/chevron2"/>
    <dgm:cxn modelId="{3BEFEE07-6DE7-4A46-B6EE-7326F67C357C}" type="presParOf" srcId="{E7247CCD-084D-46BB-B8DE-54528DF56CE2}" destId="{95502115-60F1-4417-9C48-E4E9F6702E33}" srcOrd="3" destOrd="0" presId="urn:microsoft.com/office/officeart/2005/8/layout/chevron2"/>
    <dgm:cxn modelId="{7A45E6E7-4983-4681-8554-362FE77F7C51}" type="presParOf" srcId="{E7247CCD-084D-46BB-B8DE-54528DF56CE2}" destId="{55E88620-3F19-4585-9EDC-03CC8268F299}" srcOrd="4" destOrd="0" presId="urn:microsoft.com/office/officeart/2005/8/layout/chevron2"/>
    <dgm:cxn modelId="{7F1E5C5E-75B1-4972-B269-71F9174243FF}" type="presParOf" srcId="{55E88620-3F19-4585-9EDC-03CC8268F299}" destId="{17ACDDBC-B0F8-407E-9006-E7F673E4E3CB}" srcOrd="0" destOrd="0" presId="urn:microsoft.com/office/officeart/2005/8/layout/chevron2"/>
    <dgm:cxn modelId="{47B575EE-6541-424F-A560-11BCB1A9E236}" type="presParOf" srcId="{55E88620-3F19-4585-9EDC-03CC8268F299}" destId="{2454609C-8491-499B-882A-3EBA40AE28A1}" srcOrd="1" destOrd="0" presId="urn:microsoft.com/office/officeart/2005/8/layout/chevron2"/>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6E2D43E-233D-4387-85AA-BDA23A19AB2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D9798AD2-4BA5-4739-A020-26B936DDD819}">
      <dgm:prSet phldrT="[Text]" custT="1"/>
      <dgm:spPr/>
      <dgm:t>
        <a:bodyPr/>
        <a:lstStyle/>
        <a:p>
          <a:r>
            <a:rPr lang="en-US" sz="1400" b="1" dirty="0" smtClean="0"/>
            <a:t>Set </a:t>
          </a:r>
          <a:r>
            <a:rPr lang="en-US" sz="1400" b="1" dirty="0" smtClean="0"/>
            <a:t>Scheduling Data</a:t>
          </a:r>
          <a:endParaRPr lang="en-US" sz="1400" b="1" dirty="0"/>
        </a:p>
      </dgm:t>
    </dgm:pt>
    <dgm:pt modelId="{C7EB16B1-2C6E-400A-80C3-12C3D93FB0C8}" type="parTrans" cxnId="{B96B5F96-5C15-4304-B91A-485462EB9098}">
      <dgm:prSet/>
      <dgm:spPr/>
      <dgm:t>
        <a:bodyPr/>
        <a:lstStyle/>
        <a:p>
          <a:endParaRPr lang="en-US"/>
        </a:p>
      </dgm:t>
    </dgm:pt>
    <dgm:pt modelId="{C304A420-9882-4AC6-B5B5-437E42B10D24}" type="sibTrans" cxnId="{B96B5F96-5C15-4304-B91A-485462EB9098}">
      <dgm:prSet/>
      <dgm:spPr/>
      <dgm:t>
        <a:bodyPr/>
        <a:lstStyle/>
        <a:p>
          <a:endParaRPr lang="en-US"/>
        </a:p>
      </dgm:t>
    </dgm:pt>
    <dgm:pt modelId="{0891E068-7DC7-437D-B449-265E5659B13F}">
      <dgm:prSet phldrT="[Text]" custT="1"/>
      <dgm:spPr/>
      <dgm:t>
        <a:bodyPr/>
        <a:lstStyle/>
        <a:p>
          <a:r>
            <a:rPr lang="en-US" sz="1800" b="1" dirty="0" smtClean="0"/>
            <a:t>Set </a:t>
          </a:r>
          <a:r>
            <a:rPr lang="en-US" sz="1800" b="1" dirty="0" smtClean="0"/>
            <a:t>control parameters</a:t>
          </a:r>
          <a:endParaRPr lang="en-US" sz="1800" b="1" dirty="0"/>
        </a:p>
      </dgm:t>
    </dgm:pt>
    <dgm:pt modelId="{DA233217-C0BA-4674-84A3-456587ECE9B9}" type="parTrans" cxnId="{6D0C1E0A-F1E5-47F6-8ED7-787BB9C42403}">
      <dgm:prSet/>
      <dgm:spPr/>
      <dgm:t>
        <a:bodyPr/>
        <a:lstStyle/>
        <a:p>
          <a:endParaRPr lang="en-US"/>
        </a:p>
      </dgm:t>
    </dgm:pt>
    <dgm:pt modelId="{25D7E173-760D-4A6C-8389-B3386E899DBF}" type="sibTrans" cxnId="{6D0C1E0A-F1E5-47F6-8ED7-787BB9C42403}">
      <dgm:prSet/>
      <dgm:spPr/>
      <dgm:t>
        <a:bodyPr/>
        <a:lstStyle/>
        <a:p>
          <a:endParaRPr lang="en-US"/>
        </a:p>
      </dgm:t>
    </dgm:pt>
    <dgm:pt modelId="{6D524EB5-C358-4B9A-84AE-EEE9918F3BEC}">
      <dgm:prSet phldrT="[Text]" custT="1"/>
      <dgm:spPr>
        <a:solidFill>
          <a:schemeClr val="bg1">
            <a:lumMod val="85000"/>
          </a:schemeClr>
        </a:solidFill>
      </dgm:spPr>
      <dgm:t>
        <a:bodyPr/>
        <a:lstStyle/>
        <a:p>
          <a:r>
            <a:rPr lang="en-US" sz="1400" b="1" dirty="0" smtClean="0"/>
            <a:t>Process </a:t>
          </a:r>
          <a:r>
            <a:rPr lang="en-US" sz="1400" b="1" dirty="0" smtClean="0"/>
            <a:t>Supplier Schedules</a:t>
          </a:r>
          <a:endParaRPr lang="en-US" sz="1400" dirty="0"/>
        </a:p>
      </dgm:t>
    </dgm:pt>
    <dgm:pt modelId="{54D32E67-29F6-42A6-90BE-BE1A640528C0}" type="parTrans" cxnId="{87059DD6-F1BB-4318-A118-43F2C4D31C01}">
      <dgm:prSet/>
      <dgm:spPr/>
      <dgm:t>
        <a:bodyPr/>
        <a:lstStyle/>
        <a:p>
          <a:endParaRPr lang="en-US"/>
        </a:p>
      </dgm:t>
    </dgm:pt>
    <dgm:pt modelId="{15719521-3A81-4933-950F-577F9814DDB8}" type="sibTrans" cxnId="{87059DD6-F1BB-4318-A118-43F2C4D31C01}">
      <dgm:prSet/>
      <dgm:spPr/>
      <dgm:t>
        <a:bodyPr/>
        <a:lstStyle/>
        <a:p>
          <a:endParaRPr lang="en-US"/>
        </a:p>
      </dgm:t>
    </dgm:pt>
    <dgm:pt modelId="{F0BBFBB4-D84B-4A6C-8902-8B63992C32FD}">
      <dgm:prSet phldrT="[Text]" custT="1"/>
      <dgm:spPr>
        <a:solidFill>
          <a:schemeClr val="bg1">
            <a:lumMod val="85000"/>
          </a:schemeClr>
        </a:solidFill>
      </dgm:spPr>
      <dgm:t>
        <a:bodyPr/>
        <a:lstStyle/>
        <a:p>
          <a:r>
            <a:rPr lang="en-US" sz="1800" b="1" dirty="0" smtClean="0">
              <a:solidFill>
                <a:schemeClr val="bg1">
                  <a:lumMod val="50000"/>
                </a:schemeClr>
              </a:solidFill>
            </a:rPr>
            <a:t>Create scheduled </a:t>
          </a:r>
          <a:r>
            <a:rPr lang="en-US" sz="1800" b="1" dirty="0" smtClean="0">
              <a:solidFill>
                <a:schemeClr val="bg1">
                  <a:lumMod val="50000"/>
                </a:schemeClr>
              </a:solidFill>
            </a:rPr>
            <a:t>release</a:t>
          </a:r>
          <a:endParaRPr lang="en-US" sz="1800" dirty="0">
            <a:solidFill>
              <a:schemeClr val="bg1">
                <a:lumMod val="50000"/>
              </a:schemeClr>
            </a:solidFill>
          </a:endParaRPr>
        </a:p>
      </dgm:t>
    </dgm:pt>
    <dgm:pt modelId="{A8036514-D4F3-465B-B753-D444FA35E741}" type="parTrans" cxnId="{1329FFB2-BFD5-4EFC-B4B2-969C033726AF}">
      <dgm:prSet/>
      <dgm:spPr/>
      <dgm:t>
        <a:bodyPr/>
        <a:lstStyle/>
        <a:p>
          <a:endParaRPr lang="en-US"/>
        </a:p>
      </dgm:t>
    </dgm:pt>
    <dgm:pt modelId="{01602F73-FF8D-4332-AC92-FEF3F7B10778}" type="sibTrans" cxnId="{1329FFB2-BFD5-4EFC-B4B2-969C033726AF}">
      <dgm:prSet/>
      <dgm:spPr/>
      <dgm:t>
        <a:bodyPr/>
        <a:lstStyle/>
        <a:p>
          <a:endParaRPr lang="en-US"/>
        </a:p>
      </dgm:t>
    </dgm:pt>
    <dgm:pt modelId="{211C7A17-AEBC-4A8C-BD32-46F6FDA82A97}">
      <dgm:prSet phldrT="[Text]" custT="1"/>
      <dgm:spPr>
        <a:solidFill>
          <a:schemeClr val="bg1">
            <a:lumMod val="85000"/>
          </a:schemeClr>
        </a:solidFill>
      </dgm:spPr>
      <dgm:t>
        <a:bodyPr/>
        <a:lstStyle/>
        <a:p>
          <a:r>
            <a:rPr lang="en-US" sz="1400" b="1" dirty="0" smtClean="0"/>
            <a:t>Receive </a:t>
          </a:r>
          <a:r>
            <a:rPr lang="en-US" sz="1400" b="1" dirty="0" smtClean="0"/>
            <a:t>Scheduled Orders</a:t>
          </a:r>
          <a:endParaRPr lang="en-US" sz="1400" b="1" dirty="0"/>
        </a:p>
      </dgm:t>
    </dgm:pt>
    <dgm:pt modelId="{FF69F4F8-428F-47A1-92B0-EEDF5D99347D}" type="parTrans" cxnId="{C4F74FF9-76DC-4AA2-98FA-80ADD6AA438A}">
      <dgm:prSet/>
      <dgm:spPr/>
      <dgm:t>
        <a:bodyPr/>
        <a:lstStyle/>
        <a:p>
          <a:endParaRPr lang="en-US"/>
        </a:p>
      </dgm:t>
    </dgm:pt>
    <dgm:pt modelId="{E2A39D30-7CB2-48D7-A446-D5CC96D2F0C1}" type="sibTrans" cxnId="{C4F74FF9-76DC-4AA2-98FA-80ADD6AA438A}">
      <dgm:prSet/>
      <dgm:spPr/>
      <dgm:t>
        <a:bodyPr/>
        <a:lstStyle/>
        <a:p>
          <a:endParaRPr lang="en-US"/>
        </a:p>
      </dgm:t>
    </dgm:pt>
    <dgm:pt modelId="{7E355A22-BBE3-447C-BE9D-ECB6DD31C025}">
      <dgm:prSet phldrT="[Text]" custT="1"/>
      <dgm:spPr>
        <a:solidFill>
          <a:schemeClr val="bg1">
            <a:lumMod val="85000"/>
          </a:schemeClr>
        </a:solidFill>
      </dgm:spPr>
      <dgm:t>
        <a:bodyPr/>
        <a:lstStyle/>
        <a:p>
          <a:r>
            <a:rPr lang="en-US" sz="1800" b="1" dirty="0" smtClean="0">
              <a:solidFill>
                <a:schemeClr val="bg1">
                  <a:lumMod val="50000"/>
                </a:schemeClr>
              </a:solidFill>
            </a:rPr>
            <a:t>Create </a:t>
          </a:r>
          <a:r>
            <a:rPr lang="en-US" sz="1800" b="1" dirty="0" smtClean="0">
              <a:solidFill>
                <a:schemeClr val="bg1">
                  <a:lumMod val="50000"/>
                </a:schemeClr>
              </a:solidFill>
            </a:rPr>
            <a:t>PO </a:t>
          </a:r>
          <a:r>
            <a:rPr lang="en-US" sz="1800" b="1" dirty="0" smtClean="0">
              <a:solidFill>
                <a:schemeClr val="bg1">
                  <a:lumMod val="50000"/>
                </a:schemeClr>
              </a:solidFill>
            </a:rPr>
            <a:t>shippers</a:t>
          </a:r>
          <a:endParaRPr lang="en-US" sz="1800" dirty="0">
            <a:solidFill>
              <a:schemeClr val="bg1">
                <a:lumMod val="50000"/>
              </a:schemeClr>
            </a:solidFill>
          </a:endParaRPr>
        </a:p>
      </dgm:t>
    </dgm:pt>
    <dgm:pt modelId="{2646F12A-8D19-4B63-86FB-1A52FA04C0DD}" type="parTrans" cxnId="{4AC3AF3E-57CB-402E-A29E-53852AF82674}">
      <dgm:prSet/>
      <dgm:spPr/>
      <dgm:t>
        <a:bodyPr/>
        <a:lstStyle/>
        <a:p>
          <a:endParaRPr lang="en-US"/>
        </a:p>
      </dgm:t>
    </dgm:pt>
    <dgm:pt modelId="{31EE6D3C-C2E6-4E43-89CE-4FD1FE5672B8}" type="sibTrans" cxnId="{4AC3AF3E-57CB-402E-A29E-53852AF82674}">
      <dgm:prSet/>
      <dgm:spPr/>
      <dgm:t>
        <a:bodyPr/>
        <a:lstStyle/>
        <a:p>
          <a:endParaRPr lang="en-US"/>
        </a:p>
      </dgm:t>
    </dgm:pt>
    <dgm:pt modelId="{0AD64737-B986-49A4-ABD1-F0ADFDA80CC0}">
      <dgm:prSet phldrT="[Text]" custT="1"/>
      <dgm:spPr/>
      <dgm:t>
        <a:bodyPr/>
        <a:lstStyle/>
        <a:p>
          <a:r>
            <a:rPr lang="en-US" sz="1800" b="1" dirty="0" smtClean="0"/>
            <a:t>Create </a:t>
          </a:r>
          <a:r>
            <a:rPr lang="en-US" sz="1800" b="1" dirty="0" smtClean="0"/>
            <a:t>supplier scheduled </a:t>
          </a:r>
          <a:r>
            <a:rPr lang="en-US" sz="1800" b="1" dirty="0" smtClean="0"/>
            <a:t>orders</a:t>
          </a:r>
          <a:endParaRPr lang="en-US" sz="1800" b="1" dirty="0"/>
        </a:p>
      </dgm:t>
    </dgm:pt>
    <dgm:pt modelId="{C518BBE0-1120-420E-AEC0-61D10CD6DCD9}" type="parTrans" cxnId="{DD72FD75-893A-4E3A-B8C3-0443CA2D3CD2}">
      <dgm:prSet/>
      <dgm:spPr/>
      <dgm:t>
        <a:bodyPr/>
        <a:lstStyle/>
        <a:p>
          <a:endParaRPr lang="en-US"/>
        </a:p>
      </dgm:t>
    </dgm:pt>
    <dgm:pt modelId="{AE461610-8E8B-489F-9337-14A5A1E4899D}" type="sibTrans" cxnId="{DD72FD75-893A-4E3A-B8C3-0443CA2D3CD2}">
      <dgm:prSet/>
      <dgm:spPr/>
      <dgm:t>
        <a:bodyPr/>
        <a:lstStyle/>
        <a:p>
          <a:endParaRPr lang="en-US"/>
        </a:p>
      </dgm:t>
    </dgm:pt>
    <dgm:pt modelId="{2FE4CD79-479F-46E1-9F19-FF1CEBA93DB1}">
      <dgm:prSet phldrT="[Text]" custT="1"/>
      <dgm:spPr/>
      <dgm:t>
        <a:bodyPr/>
        <a:lstStyle/>
        <a:p>
          <a:r>
            <a:rPr lang="en-US" sz="1800" b="1" dirty="0" smtClean="0"/>
            <a:t>Assign </a:t>
          </a:r>
          <a:r>
            <a:rPr lang="en-US" sz="1800" b="1" dirty="0" smtClean="0"/>
            <a:t>MRP percentages to </a:t>
          </a:r>
          <a:r>
            <a:rPr lang="en-US" sz="1800" b="1" dirty="0" smtClean="0"/>
            <a:t>orders</a:t>
          </a:r>
          <a:endParaRPr lang="en-US" sz="1800" b="1" dirty="0"/>
        </a:p>
      </dgm:t>
    </dgm:pt>
    <dgm:pt modelId="{B2750D7F-C8CE-4C1E-947A-0087BA4C44BA}" type="parTrans" cxnId="{388EB632-BBF3-49F7-ADAB-DC949B8A6740}">
      <dgm:prSet/>
      <dgm:spPr/>
      <dgm:t>
        <a:bodyPr/>
        <a:lstStyle/>
        <a:p>
          <a:endParaRPr lang="en-US"/>
        </a:p>
      </dgm:t>
    </dgm:pt>
    <dgm:pt modelId="{0D2DDB42-390C-4C43-9083-3A3B3A491E2A}" type="sibTrans" cxnId="{388EB632-BBF3-49F7-ADAB-DC949B8A6740}">
      <dgm:prSet/>
      <dgm:spPr/>
      <dgm:t>
        <a:bodyPr/>
        <a:lstStyle/>
        <a:p>
          <a:endParaRPr lang="en-US"/>
        </a:p>
      </dgm:t>
    </dgm:pt>
    <dgm:pt modelId="{CB940636-B7BC-428F-A81A-4C4D2892CDD6}">
      <dgm:prSet phldrT="[Text]" custT="1"/>
      <dgm:spPr>
        <a:solidFill>
          <a:schemeClr val="bg1">
            <a:lumMod val="85000"/>
          </a:schemeClr>
        </a:solidFill>
      </dgm:spPr>
      <dgm:t>
        <a:bodyPr/>
        <a:lstStyle/>
        <a:p>
          <a:r>
            <a:rPr lang="en-US" sz="1800" dirty="0" smtClean="0">
              <a:solidFill>
                <a:schemeClr val="bg1">
                  <a:lumMod val="50000"/>
                </a:schemeClr>
              </a:solidFill>
            </a:rPr>
            <a:t> </a:t>
          </a:r>
          <a:r>
            <a:rPr lang="en-US" sz="1800" b="1" dirty="0" smtClean="0">
              <a:solidFill>
                <a:schemeClr val="bg1">
                  <a:lumMod val="50000"/>
                </a:schemeClr>
              </a:solidFill>
            </a:rPr>
            <a:t>Transmit </a:t>
          </a:r>
          <a:r>
            <a:rPr lang="en-US" sz="1800" b="1" dirty="0" smtClean="0">
              <a:solidFill>
                <a:schemeClr val="bg1">
                  <a:lumMod val="50000"/>
                </a:schemeClr>
              </a:solidFill>
            </a:rPr>
            <a:t>supplier schedules</a:t>
          </a:r>
          <a:endParaRPr lang="en-US" sz="1800" dirty="0">
            <a:solidFill>
              <a:schemeClr val="bg1">
                <a:lumMod val="50000"/>
              </a:schemeClr>
            </a:solidFill>
          </a:endParaRPr>
        </a:p>
      </dgm:t>
    </dgm:pt>
    <dgm:pt modelId="{8437DA38-15D5-40D2-8010-17C4BD85EB6C}" type="parTrans" cxnId="{CAE897B6-F2FB-4702-A1CA-CCF298AEC27C}">
      <dgm:prSet/>
      <dgm:spPr/>
      <dgm:t>
        <a:bodyPr/>
        <a:lstStyle/>
        <a:p>
          <a:endParaRPr lang="en-US"/>
        </a:p>
      </dgm:t>
    </dgm:pt>
    <dgm:pt modelId="{ECDF98C3-FF7B-46EC-9785-EB369A48CFCB}" type="sibTrans" cxnId="{CAE897B6-F2FB-4702-A1CA-CCF298AEC27C}">
      <dgm:prSet/>
      <dgm:spPr/>
      <dgm:t>
        <a:bodyPr/>
        <a:lstStyle/>
        <a:p>
          <a:endParaRPr lang="en-US"/>
        </a:p>
      </dgm:t>
    </dgm:pt>
    <dgm:pt modelId="{164AEF36-F49D-4B48-BA7C-3694EAB699F1}">
      <dgm:prSet phldrT="[Text]" custT="1"/>
      <dgm:spPr>
        <a:solidFill>
          <a:schemeClr val="bg1">
            <a:lumMod val="85000"/>
          </a:schemeClr>
        </a:solidFill>
      </dgm:spPr>
      <dgm:t>
        <a:bodyPr/>
        <a:lstStyle/>
        <a:p>
          <a:r>
            <a:rPr lang="en-US" sz="1800" b="1" dirty="0" smtClean="0">
              <a:solidFill>
                <a:schemeClr val="bg1">
                  <a:lumMod val="50000"/>
                </a:schemeClr>
              </a:solidFill>
            </a:rPr>
            <a:t>Receive </a:t>
          </a:r>
          <a:r>
            <a:rPr lang="en-US" sz="1800" b="1" dirty="0" smtClean="0">
              <a:solidFill>
                <a:schemeClr val="bg1">
                  <a:lumMod val="50000"/>
                </a:schemeClr>
              </a:solidFill>
            </a:rPr>
            <a:t>PO </a:t>
          </a:r>
          <a:r>
            <a:rPr lang="en-US" sz="1800" b="1" dirty="0" smtClean="0">
              <a:solidFill>
                <a:schemeClr val="bg1">
                  <a:lumMod val="50000"/>
                </a:schemeClr>
              </a:solidFill>
            </a:rPr>
            <a:t>shippers</a:t>
          </a:r>
          <a:endParaRPr lang="en-US" sz="1800" dirty="0">
            <a:solidFill>
              <a:schemeClr val="bg1">
                <a:lumMod val="50000"/>
              </a:schemeClr>
            </a:solidFill>
          </a:endParaRPr>
        </a:p>
      </dgm:t>
    </dgm:pt>
    <dgm:pt modelId="{D94BB65B-3B9E-487D-B1E3-1B6556BD212F}" type="parTrans" cxnId="{47B459D4-D7FD-45DA-871A-39A15533B2A0}">
      <dgm:prSet/>
      <dgm:spPr/>
      <dgm:t>
        <a:bodyPr/>
        <a:lstStyle/>
        <a:p>
          <a:endParaRPr lang="en-US"/>
        </a:p>
      </dgm:t>
    </dgm:pt>
    <dgm:pt modelId="{0331869B-5587-4823-96E6-7107FBBE1F1E}" type="sibTrans" cxnId="{47B459D4-D7FD-45DA-871A-39A15533B2A0}">
      <dgm:prSet/>
      <dgm:spPr/>
      <dgm:t>
        <a:bodyPr/>
        <a:lstStyle/>
        <a:p>
          <a:endParaRPr lang="en-US"/>
        </a:p>
      </dgm:t>
    </dgm:pt>
    <dgm:pt modelId="{E7247CCD-084D-46BB-B8DE-54528DF56CE2}" type="pres">
      <dgm:prSet presAssocID="{E6E2D43E-233D-4387-85AA-BDA23A19AB2B}" presName="linearFlow" presStyleCnt="0">
        <dgm:presLayoutVars>
          <dgm:dir/>
          <dgm:animLvl val="lvl"/>
          <dgm:resizeHandles val="exact"/>
        </dgm:presLayoutVars>
      </dgm:prSet>
      <dgm:spPr/>
      <dgm:t>
        <a:bodyPr/>
        <a:lstStyle/>
        <a:p>
          <a:endParaRPr lang="en-US"/>
        </a:p>
      </dgm:t>
    </dgm:pt>
    <dgm:pt modelId="{7491076F-3E74-4619-83BE-422B0B720646}" type="pres">
      <dgm:prSet presAssocID="{D9798AD2-4BA5-4739-A020-26B936DDD819}" presName="composite" presStyleCnt="0"/>
      <dgm:spPr/>
    </dgm:pt>
    <dgm:pt modelId="{D91C3434-2FF8-4295-82A8-2D7904B502B7}" type="pres">
      <dgm:prSet presAssocID="{D9798AD2-4BA5-4739-A020-26B936DDD819}" presName="parentText" presStyleLbl="alignNode1" presStyleIdx="0" presStyleCnt="3">
        <dgm:presLayoutVars>
          <dgm:chMax val="1"/>
          <dgm:bulletEnabled val="1"/>
        </dgm:presLayoutVars>
      </dgm:prSet>
      <dgm:spPr/>
      <dgm:t>
        <a:bodyPr/>
        <a:lstStyle/>
        <a:p>
          <a:endParaRPr lang="en-US"/>
        </a:p>
      </dgm:t>
    </dgm:pt>
    <dgm:pt modelId="{06BE3BFB-15A8-4CD1-BF8C-7892923D99FE}" type="pres">
      <dgm:prSet presAssocID="{D9798AD2-4BA5-4739-A020-26B936DDD819}" presName="descendantText" presStyleLbl="alignAcc1" presStyleIdx="0" presStyleCnt="3">
        <dgm:presLayoutVars>
          <dgm:bulletEnabled val="1"/>
        </dgm:presLayoutVars>
      </dgm:prSet>
      <dgm:spPr/>
      <dgm:t>
        <a:bodyPr/>
        <a:lstStyle/>
        <a:p>
          <a:endParaRPr lang="en-US"/>
        </a:p>
      </dgm:t>
    </dgm:pt>
    <dgm:pt modelId="{57EDF1D4-10AE-42CD-94C0-E77B027BB87E}" type="pres">
      <dgm:prSet presAssocID="{C304A420-9882-4AC6-B5B5-437E42B10D24}" presName="sp" presStyleCnt="0"/>
      <dgm:spPr/>
    </dgm:pt>
    <dgm:pt modelId="{ED5B664A-51A7-435B-B68B-E5C74830AC1A}" type="pres">
      <dgm:prSet presAssocID="{6D524EB5-C358-4B9A-84AE-EEE9918F3BEC}" presName="composite" presStyleCnt="0"/>
      <dgm:spPr/>
    </dgm:pt>
    <dgm:pt modelId="{36A0A33D-D575-46C4-8607-1C1C44B45A1E}" type="pres">
      <dgm:prSet presAssocID="{6D524EB5-C358-4B9A-84AE-EEE9918F3BEC}" presName="parentText" presStyleLbl="alignNode1" presStyleIdx="1" presStyleCnt="3">
        <dgm:presLayoutVars>
          <dgm:chMax val="1"/>
          <dgm:bulletEnabled val="1"/>
        </dgm:presLayoutVars>
      </dgm:prSet>
      <dgm:spPr/>
      <dgm:t>
        <a:bodyPr/>
        <a:lstStyle/>
        <a:p>
          <a:endParaRPr lang="en-US"/>
        </a:p>
      </dgm:t>
    </dgm:pt>
    <dgm:pt modelId="{954FA915-96DD-4F4F-8735-6DAAB13DB70E}" type="pres">
      <dgm:prSet presAssocID="{6D524EB5-C358-4B9A-84AE-EEE9918F3BEC}" presName="descendantText" presStyleLbl="alignAcc1" presStyleIdx="1" presStyleCnt="3">
        <dgm:presLayoutVars>
          <dgm:bulletEnabled val="1"/>
        </dgm:presLayoutVars>
      </dgm:prSet>
      <dgm:spPr/>
      <dgm:t>
        <a:bodyPr/>
        <a:lstStyle/>
        <a:p>
          <a:endParaRPr lang="en-US"/>
        </a:p>
      </dgm:t>
    </dgm:pt>
    <dgm:pt modelId="{95502115-60F1-4417-9C48-E4E9F6702E33}" type="pres">
      <dgm:prSet presAssocID="{15719521-3A81-4933-950F-577F9814DDB8}" presName="sp" presStyleCnt="0"/>
      <dgm:spPr/>
    </dgm:pt>
    <dgm:pt modelId="{55E88620-3F19-4585-9EDC-03CC8268F299}" type="pres">
      <dgm:prSet presAssocID="{211C7A17-AEBC-4A8C-BD32-46F6FDA82A97}" presName="composite" presStyleCnt="0"/>
      <dgm:spPr/>
    </dgm:pt>
    <dgm:pt modelId="{17ACDDBC-B0F8-407E-9006-E7F673E4E3CB}" type="pres">
      <dgm:prSet presAssocID="{211C7A17-AEBC-4A8C-BD32-46F6FDA82A97}" presName="parentText" presStyleLbl="alignNode1" presStyleIdx="2" presStyleCnt="3">
        <dgm:presLayoutVars>
          <dgm:chMax val="1"/>
          <dgm:bulletEnabled val="1"/>
        </dgm:presLayoutVars>
      </dgm:prSet>
      <dgm:spPr/>
      <dgm:t>
        <a:bodyPr/>
        <a:lstStyle/>
        <a:p>
          <a:endParaRPr lang="en-US"/>
        </a:p>
      </dgm:t>
    </dgm:pt>
    <dgm:pt modelId="{2454609C-8491-499B-882A-3EBA40AE28A1}" type="pres">
      <dgm:prSet presAssocID="{211C7A17-AEBC-4A8C-BD32-46F6FDA82A97}" presName="descendantText" presStyleLbl="alignAcc1" presStyleIdx="2" presStyleCnt="3">
        <dgm:presLayoutVars>
          <dgm:bulletEnabled val="1"/>
        </dgm:presLayoutVars>
      </dgm:prSet>
      <dgm:spPr/>
      <dgm:t>
        <a:bodyPr/>
        <a:lstStyle/>
        <a:p>
          <a:endParaRPr lang="en-US"/>
        </a:p>
      </dgm:t>
    </dgm:pt>
  </dgm:ptLst>
  <dgm:cxnLst>
    <dgm:cxn modelId="{B96B5F96-5C15-4304-B91A-485462EB9098}" srcId="{E6E2D43E-233D-4387-85AA-BDA23A19AB2B}" destId="{D9798AD2-4BA5-4739-A020-26B936DDD819}" srcOrd="0" destOrd="0" parTransId="{C7EB16B1-2C6E-400A-80C3-12C3D93FB0C8}" sibTransId="{C304A420-9882-4AC6-B5B5-437E42B10D24}"/>
    <dgm:cxn modelId="{15926A50-0B17-4048-B2B6-73AE05E6C8AB}" type="presOf" srcId="{164AEF36-F49D-4B48-BA7C-3694EAB699F1}" destId="{2454609C-8491-499B-882A-3EBA40AE28A1}" srcOrd="0" destOrd="1" presId="urn:microsoft.com/office/officeart/2005/8/layout/chevron2"/>
    <dgm:cxn modelId="{C4F74FF9-76DC-4AA2-98FA-80ADD6AA438A}" srcId="{E6E2D43E-233D-4387-85AA-BDA23A19AB2B}" destId="{211C7A17-AEBC-4A8C-BD32-46F6FDA82A97}" srcOrd="2" destOrd="0" parTransId="{FF69F4F8-428F-47A1-92B0-EEDF5D99347D}" sibTransId="{E2A39D30-7CB2-48D7-A446-D5CC96D2F0C1}"/>
    <dgm:cxn modelId="{6D0C1E0A-F1E5-47F6-8ED7-787BB9C42403}" srcId="{D9798AD2-4BA5-4739-A020-26B936DDD819}" destId="{0891E068-7DC7-437D-B449-265E5659B13F}" srcOrd="0" destOrd="0" parTransId="{DA233217-C0BA-4674-84A3-456587ECE9B9}" sibTransId="{25D7E173-760D-4A6C-8389-B3386E899DBF}"/>
    <dgm:cxn modelId="{87059DD6-F1BB-4318-A118-43F2C4D31C01}" srcId="{E6E2D43E-233D-4387-85AA-BDA23A19AB2B}" destId="{6D524EB5-C358-4B9A-84AE-EEE9918F3BEC}" srcOrd="1" destOrd="0" parTransId="{54D32E67-29F6-42A6-90BE-BE1A640528C0}" sibTransId="{15719521-3A81-4933-950F-577F9814DDB8}"/>
    <dgm:cxn modelId="{2F852828-BF53-40C6-8E28-375392709522}" type="presOf" srcId="{F0BBFBB4-D84B-4A6C-8902-8B63992C32FD}" destId="{954FA915-96DD-4F4F-8735-6DAAB13DB70E}" srcOrd="0" destOrd="0" presId="urn:microsoft.com/office/officeart/2005/8/layout/chevron2"/>
    <dgm:cxn modelId="{72665F59-664F-485D-B621-8075E7619177}" type="presOf" srcId="{0AD64737-B986-49A4-ABD1-F0ADFDA80CC0}" destId="{06BE3BFB-15A8-4CD1-BF8C-7892923D99FE}" srcOrd="0" destOrd="1" presId="urn:microsoft.com/office/officeart/2005/8/layout/chevron2"/>
    <dgm:cxn modelId="{47B459D4-D7FD-45DA-871A-39A15533B2A0}" srcId="{211C7A17-AEBC-4A8C-BD32-46F6FDA82A97}" destId="{164AEF36-F49D-4B48-BA7C-3694EAB699F1}" srcOrd="1" destOrd="0" parTransId="{D94BB65B-3B9E-487D-B1E3-1B6556BD212F}" sibTransId="{0331869B-5587-4823-96E6-7107FBBE1F1E}"/>
    <dgm:cxn modelId="{82CA899C-AA53-4423-9A70-576E26D4FD7D}" type="presOf" srcId="{E6E2D43E-233D-4387-85AA-BDA23A19AB2B}" destId="{E7247CCD-084D-46BB-B8DE-54528DF56CE2}" srcOrd="0" destOrd="0" presId="urn:microsoft.com/office/officeart/2005/8/layout/chevron2"/>
    <dgm:cxn modelId="{7FE6D5FD-9FFD-492B-86E3-193BEC89B2E8}" type="presOf" srcId="{D9798AD2-4BA5-4739-A020-26B936DDD819}" destId="{D91C3434-2FF8-4295-82A8-2D7904B502B7}" srcOrd="0" destOrd="0" presId="urn:microsoft.com/office/officeart/2005/8/layout/chevron2"/>
    <dgm:cxn modelId="{9AE877EA-D0C6-4E8B-8DBD-66E031F680E5}" type="presOf" srcId="{6D524EB5-C358-4B9A-84AE-EEE9918F3BEC}" destId="{36A0A33D-D575-46C4-8607-1C1C44B45A1E}" srcOrd="0" destOrd="0" presId="urn:microsoft.com/office/officeart/2005/8/layout/chevron2"/>
    <dgm:cxn modelId="{4AC3AF3E-57CB-402E-A29E-53852AF82674}" srcId="{211C7A17-AEBC-4A8C-BD32-46F6FDA82A97}" destId="{7E355A22-BBE3-447C-BE9D-ECB6DD31C025}" srcOrd="0" destOrd="0" parTransId="{2646F12A-8D19-4B63-86FB-1A52FA04C0DD}" sibTransId="{31EE6D3C-C2E6-4E43-89CE-4FD1FE5672B8}"/>
    <dgm:cxn modelId="{6E3EEC51-B5BF-4EB0-8F58-EBA44B2B49B3}" type="presOf" srcId="{0891E068-7DC7-437D-B449-265E5659B13F}" destId="{06BE3BFB-15A8-4CD1-BF8C-7892923D99FE}" srcOrd="0" destOrd="0" presId="urn:microsoft.com/office/officeart/2005/8/layout/chevron2"/>
    <dgm:cxn modelId="{C12F605F-9957-4243-84FC-E276E158B7C6}" type="presOf" srcId="{CB940636-B7BC-428F-A81A-4C4D2892CDD6}" destId="{954FA915-96DD-4F4F-8735-6DAAB13DB70E}" srcOrd="0" destOrd="1" presId="urn:microsoft.com/office/officeart/2005/8/layout/chevron2"/>
    <dgm:cxn modelId="{381A654B-F16A-4BCC-B682-36CDD0C6C89B}" type="presOf" srcId="{211C7A17-AEBC-4A8C-BD32-46F6FDA82A97}" destId="{17ACDDBC-B0F8-407E-9006-E7F673E4E3CB}" srcOrd="0" destOrd="0" presId="urn:microsoft.com/office/officeart/2005/8/layout/chevron2"/>
    <dgm:cxn modelId="{388EB632-BBF3-49F7-ADAB-DC949B8A6740}" srcId="{D9798AD2-4BA5-4739-A020-26B936DDD819}" destId="{2FE4CD79-479F-46E1-9F19-FF1CEBA93DB1}" srcOrd="2" destOrd="0" parTransId="{B2750D7F-C8CE-4C1E-947A-0087BA4C44BA}" sibTransId="{0D2DDB42-390C-4C43-9083-3A3B3A491E2A}"/>
    <dgm:cxn modelId="{786DC88A-D069-4E19-B1EA-8F3F30FC581A}" type="presOf" srcId="{7E355A22-BBE3-447C-BE9D-ECB6DD31C025}" destId="{2454609C-8491-499B-882A-3EBA40AE28A1}" srcOrd="0" destOrd="0" presId="urn:microsoft.com/office/officeart/2005/8/layout/chevron2"/>
    <dgm:cxn modelId="{DD72FD75-893A-4E3A-B8C3-0443CA2D3CD2}" srcId="{D9798AD2-4BA5-4739-A020-26B936DDD819}" destId="{0AD64737-B986-49A4-ABD1-F0ADFDA80CC0}" srcOrd="1" destOrd="0" parTransId="{C518BBE0-1120-420E-AEC0-61D10CD6DCD9}" sibTransId="{AE461610-8E8B-489F-9337-14A5A1E4899D}"/>
    <dgm:cxn modelId="{96934B3E-20D2-493F-9D32-128C5E5C1647}" type="presOf" srcId="{2FE4CD79-479F-46E1-9F19-FF1CEBA93DB1}" destId="{06BE3BFB-15A8-4CD1-BF8C-7892923D99FE}" srcOrd="0" destOrd="2" presId="urn:microsoft.com/office/officeart/2005/8/layout/chevron2"/>
    <dgm:cxn modelId="{1329FFB2-BFD5-4EFC-B4B2-969C033726AF}" srcId="{6D524EB5-C358-4B9A-84AE-EEE9918F3BEC}" destId="{F0BBFBB4-D84B-4A6C-8902-8B63992C32FD}" srcOrd="0" destOrd="0" parTransId="{A8036514-D4F3-465B-B753-D444FA35E741}" sibTransId="{01602F73-FF8D-4332-AC92-FEF3F7B10778}"/>
    <dgm:cxn modelId="{CAE897B6-F2FB-4702-A1CA-CCF298AEC27C}" srcId="{6D524EB5-C358-4B9A-84AE-EEE9918F3BEC}" destId="{CB940636-B7BC-428F-A81A-4C4D2892CDD6}" srcOrd="1" destOrd="0" parTransId="{8437DA38-15D5-40D2-8010-17C4BD85EB6C}" sibTransId="{ECDF98C3-FF7B-46EC-9785-EB369A48CFCB}"/>
    <dgm:cxn modelId="{1C15807D-F409-4A5A-B26F-2F7EC66F8D3B}" type="presParOf" srcId="{E7247CCD-084D-46BB-B8DE-54528DF56CE2}" destId="{7491076F-3E74-4619-83BE-422B0B720646}" srcOrd="0" destOrd="0" presId="urn:microsoft.com/office/officeart/2005/8/layout/chevron2"/>
    <dgm:cxn modelId="{2DC6C7EF-392E-4F83-B486-86A236815A61}" type="presParOf" srcId="{7491076F-3E74-4619-83BE-422B0B720646}" destId="{D91C3434-2FF8-4295-82A8-2D7904B502B7}" srcOrd="0" destOrd="0" presId="urn:microsoft.com/office/officeart/2005/8/layout/chevron2"/>
    <dgm:cxn modelId="{0A9F2AD6-2A3C-421A-9972-914FDC0FEB47}" type="presParOf" srcId="{7491076F-3E74-4619-83BE-422B0B720646}" destId="{06BE3BFB-15A8-4CD1-BF8C-7892923D99FE}" srcOrd="1" destOrd="0" presId="urn:microsoft.com/office/officeart/2005/8/layout/chevron2"/>
    <dgm:cxn modelId="{AAAF368A-ECFC-43F4-B211-9182F7513B27}" type="presParOf" srcId="{E7247CCD-084D-46BB-B8DE-54528DF56CE2}" destId="{57EDF1D4-10AE-42CD-94C0-E77B027BB87E}" srcOrd="1" destOrd="0" presId="urn:microsoft.com/office/officeart/2005/8/layout/chevron2"/>
    <dgm:cxn modelId="{26548AA2-427F-476D-A37A-E93FF073E2BE}" type="presParOf" srcId="{E7247CCD-084D-46BB-B8DE-54528DF56CE2}" destId="{ED5B664A-51A7-435B-B68B-E5C74830AC1A}" srcOrd="2" destOrd="0" presId="urn:microsoft.com/office/officeart/2005/8/layout/chevron2"/>
    <dgm:cxn modelId="{451A8586-F4D0-48C6-BC1C-9DAA0AA90CDC}" type="presParOf" srcId="{ED5B664A-51A7-435B-B68B-E5C74830AC1A}" destId="{36A0A33D-D575-46C4-8607-1C1C44B45A1E}" srcOrd="0" destOrd="0" presId="urn:microsoft.com/office/officeart/2005/8/layout/chevron2"/>
    <dgm:cxn modelId="{1CB53433-3B09-4267-9DF9-0FEF8E02F4A4}" type="presParOf" srcId="{ED5B664A-51A7-435B-B68B-E5C74830AC1A}" destId="{954FA915-96DD-4F4F-8735-6DAAB13DB70E}" srcOrd="1" destOrd="0" presId="urn:microsoft.com/office/officeart/2005/8/layout/chevron2"/>
    <dgm:cxn modelId="{682E4B6C-1697-4243-ABC0-B6FC87C8938E}" type="presParOf" srcId="{E7247CCD-084D-46BB-B8DE-54528DF56CE2}" destId="{95502115-60F1-4417-9C48-E4E9F6702E33}" srcOrd="3" destOrd="0" presId="urn:microsoft.com/office/officeart/2005/8/layout/chevron2"/>
    <dgm:cxn modelId="{BE2AA896-5FE3-4618-B542-A42D3ED49AC7}" type="presParOf" srcId="{E7247CCD-084D-46BB-B8DE-54528DF56CE2}" destId="{55E88620-3F19-4585-9EDC-03CC8268F299}" srcOrd="4" destOrd="0" presId="urn:microsoft.com/office/officeart/2005/8/layout/chevron2"/>
    <dgm:cxn modelId="{FB0627C4-EF31-4E0E-8FFC-DE2EB7441485}" type="presParOf" srcId="{55E88620-3F19-4585-9EDC-03CC8268F299}" destId="{17ACDDBC-B0F8-407E-9006-E7F673E4E3CB}" srcOrd="0" destOrd="0" presId="urn:microsoft.com/office/officeart/2005/8/layout/chevron2"/>
    <dgm:cxn modelId="{FAE45EB0-3BAD-4D15-B305-C5C04B46A5AB}" type="presParOf" srcId="{55E88620-3F19-4585-9EDC-03CC8268F299}" destId="{2454609C-8491-499B-882A-3EBA40AE28A1}" srcOrd="1" destOrd="0" presId="urn:microsoft.com/office/officeart/2005/8/layout/chevron2"/>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E6E2D43E-233D-4387-85AA-BDA23A19AB2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D9798AD2-4BA5-4739-A020-26B936DDD819}">
      <dgm:prSet phldrT="[Text]" custT="1"/>
      <dgm:spPr>
        <a:solidFill>
          <a:schemeClr val="bg1">
            <a:lumMod val="85000"/>
          </a:schemeClr>
        </a:solidFill>
        <a:ln>
          <a:solidFill>
            <a:srgbClr val="0070C0"/>
          </a:solidFill>
        </a:ln>
      </dgm:spPr>
      <dgm:t>
        <a:bodyPr/>
        <a:lstStyle/>
        <a:p>
          <a:r>
            <a:rPr lang="en-US" sz="1400" b="1" dirty="0" smtClean="0"/>
            <a:t>Set </a:t>
          </a:r>
          <a:r>
            <a:rPr lang="en-US" sz="1400" b="1" dirty="0" smtClean="0"/>
            <a:t>Scheduling Data</a:t>
          </a:r>
          <a:endParaRPr lang="en-US" sz="1400" b="1" dirty="0"/>
        </a:p>
      </dgm:t>
    </dgm:pt>
    <dgm:pt modelId="{C7EB16B1-2C6E-400A-80C3-12C3D93FB0C8}" type="parTrans" cxnId="{B96B5F96-5C15-4304-B91A-485462EB9098}">
      <dgm:prSet/>
      <dgm:spPr/>
      <dgm:t>
        <a:bodyPr/>
        <a:lstStyle/>
        <a:p>
          <a:endParaRPr lang="en-US"/>
        </a:p>
      </dgm:t>
    </dgm:pt>
    <dgm:pt modelId="{C304A420-9882-4AC6-B5B5-437E42B10D24}" type="sibTrans" cxnId="{B96B5F96-5C15-4304-B91A-485462EB9098}">
      <dgm:prSet/>
      <dgm:spPr/>
      <dgm:t>
        <a:bodyPr/>
        <a:lstStyle/>
        <a:p>
          <a:endParaRPr lang="en-US"/>
        </a:p>
      </dgm:t>
    </dgm:pt>
    <dgm:pt modelId="{0891E068-7DC7-437D-B449-265E5659B13F}">
      <dgm:prSet phldrT="[Text]" custT="1"/>
      <dgm:spPr>
        <a:solidFill>
          <a:schemeClr val="bg1">
            <a:lumMod val="85000"/>
          </a:schemeClr>
        </a:solidFill>
        <a:ln>
          <a:solidFill>
            <a:srgbClr val="0070C0"/>
          </a:solidFill>
        </a:ln>
      </dgm:spPr>
      <dgm:t>
        <a:bodyPr/>
        <a:lstStyle/>
        <a:p>
          <a:r>
            <a:rPr lang="en-US" sz="1800" b="1" dirty="0" smtClean="0">
              <a:solidFill>
                <a:schemeClr val="tx2">
                  <a:lumMod val="50000"/>
                  <a:lumOff val="50000"/>
                </a:schemeClr>
              </a:solidFill>
            </a:rPr>
            <a:t>Set </a:t>
          </a:r>
          <a:r>
            <a:rPr lang="en-US" sz="1800" b="1" dirty="0" smtClean="0">
              <a:solidFill>
                <a:schemeClr val="tx2">
                  <a:lumMod val="50000"/>
                  <a:lumOff val="50000"/>
                </a:schemeClr>
              </a:solidFill>
            </a:rPr>
            <a:t>control parameters</a:t>
          </a:r>
          <a:endParaRPr lang="en-US" sz="1800" b="1" dirty="0">
            <a:solidFill>
              <a:schemeClr val="tx2">
                <a:lumMod val="50000"/>
                <a:lumOff val="50000"/>
              </a:schemeClr>
            </a:solidFill>
          </a:endParaRPr>
        </a:p>
      </dgm:t>
    </dgm:pt>
    <dgm:pt modelId="{DA233217-C0BA-4674-84A3-456587ECE9B9}" type="parTrans" cxnId="{6D0C1E0A-F1E5-47F6-8ED7-787BB9C42403}">
      <dgm:prSet/>
      <dgm:spPr/>
      <dgm:t>
        <a:bodyPr/>
        <a:lstStyle/>
        <a:p>
          <a:endParaRPr lang="en-US"/>
        </a:p>
      </dgm:t>
    </dgm:pt>
    <dgm:pt modelId="{25D7E173-760D-4A6C-8389-B3386E899DBF}" type="sibTrans" cxnId="{6D0C1E0A-F1E5-47F6-8ED7-787BB9C42403}">
      <dgm:prSet/>
      <dgm:spPr/>
      <dgm:t>
        <a:bodyPr/>
        <a:lstStyle/>
        <a:p>
          <a:endParaRPr lang="en-US"/>
        </a:p>
      </dgm:t>
    </dgm:pt>
    <dgm:pt modelId="{6D524EB5-C358-4B9A-84AE-EEE9918F3BEC}">
      <dgm:prSet phldrT="[Text]" custT="1"/>
      <dgm:spPr/>
      <dgm:t>
        <a:bodyPr/>
        <a:lstStyle/>
        <a:p>
          <a:r>
            <a:rPr lang="en-US" sz="1400" b="1" dirty="0" smtClean="0"/>
            <a:t>Process </a:t>
          </a:r>
          <a:r>
            <a:rPr lang="en-US" sz="1400" b="1" dirty="0" smtClean="0"/>
            <a:t>Supplier Schedules</a:t>
          </a:r>
          <a:endParaRPr lang="en-US" sz="1400" dirty="0"/>
        </a:p>
      </dgm:t>
    </dgm:pt>
    <dgm:pt modelId="{54D32E67-29F6-42A6-90BE-BE1A640528C0}" type="parTrans" cxnId="{87059DD6-F1BB-4318-A118-43F2C4D31C01}">
      <dgm:prSet/>
      <dgm:spPr/>
      <dgm:t>
        <a:bodyPr/>
        <a:lstStyle/>
        <a:p>
          <a:endParaRPr lang="en-US"/>
        </a:p>
      </dgm:t>
    </dgm:pt>
    <dgm:pt modelId="{15719521-3A81-4933-950F-577F9814DDB8}" type="sibTrans" cxnId="{87059DD6-F1BB-4318-A118-43F2C4D31C01}">
      <dgm:prSet/>
      <dgm:spPr/>
      <dgm:t>
        <a:bodyPr/>
        <a:lstStyle/>
        <a:p>
          <a:endParaRPr lang="en-US"/>
        </a:p>
      </dgm:t>
    </dgm:pt>
    <dgm:pt modelId="{F0BBFBB4-D84B-4A6C-8902-8B63992C32FD}">
      <dgm:prSet phldrT="[Text]" custT="1"/>
      <dgm:spPr/>
      <dgm:t>
        <a:bodyPr/>
        <a:lstStyle/>
        <a:p>
          <a:r>
            <a:rPr lang="en-US" sz="1800" b="1" dirty="0" smtClean="0"/>
            <a:t>Calculate </a:t>
          </a:r>
          <a:r>
            <a:rPr lang="en-US" sz="1800" b="1" dirty="0" smtClean="0"/>
            <a:t>net change in MRP</a:t>
          </a:r>
          <a:endParaRPr lang="en-US" sz="1800" dirty="0"/>
        </a:p>
      </dgm:t>
    </dgm:pt>
    <dgm:pt modelId="{A8036514-D4F3-465B-B753-D444FA35E741}" type="parTrans" cxnId="{1329FFB2-BFD5-4EFC-B4B2-969C033726AF}">
      <dgm:prSet/>
      <dgm:spPr/>
      <dgm:t>
        <a:bodyPr/>
        <a:lstStyle/>
        <a:p>
          <a:endParaRPr lang="en-US"/>
        </a:p>
      </dgm:t>
    </dgm:pt>
    <dgm:pt modelId="{01602F73-FF8D-4332-AC92-FEF3F7B10778}" type="sibTrans" cxnId="{1329FFB2-BFD5-4EFC-B4B2-969C033726AF}">
      <dgm:prSet/>
      <dgm:spPr/>
      <dgm:t>
        <a:bodyPr/>
        <a:lstStyle/>
        <a:p>
          <a:endParaRPr lang="en-US"/>
        </a:p>
      </dgm:t>
    </dgm:pt>
    <dgm:pt modelId="{211C7A17-AEBC-4A8C-BD32-46F6FDA82A97}">
      <dgm:prSet phldrT="[Text]" custT="1"/>
      <dgm:spPr>
        <a:solidFill>
          <a:schemeClr val="bg1">
            <a:lumMod val="85000"/>
          </a:schemeClr>
        </a:solidFill>
      </dgm:spPr>
      <dgm:t>
        <a:bodyPr/>
        <a:lstStyle/>
        <a:p>
          <a:r>
            <a:rPr lang="en-US" sz="1400" b="1" dirty="0" smtClean="0"/>
            <a:t>Receive </a:t>
          </a:r>
          <a:r>
            <a:rPr lang="en-US" sz="1400" b="1" dirty="0" smtClean="0"/>
            <a:t>Scheduled Orders</a:t>
          </a:r>
          <a:endParaRPr lang="en-US" sz="1400" b="1" dirty="0"/>
        </a:p>
      </dgm:t>
    </dgm:pt>
    <dgm:pt modelId="{FF69F4F8-428F-47A1-92B0-EEDF5D99347D}" type="parTrans" cxnId="{C4F74FF9-76DC-4AA2-98FA-80ADD6AA438A}">
      <dgm:prSet/>
      <dgm:spPr/>
      <dgm:t>
        <a:bodyPr/>
        <a:lstStyle/>
        <a:p>
          <a:endParaRPr lang="en-US"/>
        </a:p>
      </dgm:t>
    </dgm:pt>
    <dgm:pt modelId="{E2A39D30-7CB2-48D7-A446-D5CC96D2F0C1}" type="sibTrans" cxnId="{C4F74FF9-76DC-4AA2-98FA-80ADD6AA438A}">
      <dgm:prSet/>
      <dgm:spPr/>
      <dgm:t>
        <a:bodyPr/>
        <a:lstStyle/>
        <a:p>
          <a:endParaRPr lang="en-US"/>
        </a:p>
      </dgm:t>
    </dgm:pt>
    <dgm:pt modelId="{7E355A22-BBE3-447C-BE9D-ECB6DD31C025}">
      <dgm:prSet phldrT="[Text]" custT="1"/>
      <dgm:spPr>
        <a:solidFill>
          <a:schemeClr val="bg1">
            <a:lumMod val="85000"/>
            <a:alpha val="90000"/>
          </a:schemeClr>
        </a:solidFill>
      </dgm:spPr>
      <dgm:t>
        <a:bodyPr/>
        <a:lstStyle/>
        <a:p>
          <a:r>
            <a:rPr lang="en-US" sz="1800" b="1" dirty="0" smtClean="0">
              <a:solidFill>
                <a:schemeClr val="bg1">
                  <a:lumMod val="50000"/>
                </a:schemeClr>
              </a:solidFill>
            </a:rPr>
            <a:t>Create </a:t>
          </a:r>
          <a:r>
            <a:rPr lang="en-US" sz="1800" b="1" dirty="0" smtClean="0">
              <a:solidFill>
                <a:schemeClr val="bg1">
                  <a:lumMod val="50000"/>
                </a:schemeClr>
              </a:solidFill>
            </a:rPr>
            <a:t>PO </a:t>
          </a:r>
          <a:r>
            <a:rPr lang="en-US" sz="1800" b="1" dirty="0" smtClean="0">
              <a:solidFill>
                <a:schemeClr val="bg1">
                  <a:lumMod val="50000"/>
                </a:schemeClr>
              </a:solidFill>
            </a:rPr>
            <a:t>shippers</a:t>
          </a:r>
          <a:endParaRPr lang="en-US" sz="1800" dirty="0">
            <a:solidFill>
              <a:schemeClr val="bg1">
                <a:lumMod val="50000"/>
              </a:schemeClr>
            </a:solidFill>
          </a:endParaRPr>
        </a:p>
      </dgm:t>
    </dgm:pt>
    <dgm:pt modelId="{2646F12A-8D19-4B63-86FB-1A52FA04C0DD}" type="parTrans" cxnId="{4AC3AF3E-57CB-402E-A29E-53852AF82674}">
      <dgm:prSet/>
      <dgm:spPr/>
      <dgm:t>
        <a:bodyPr/>
        <a:lstStyle/>
        <a:p>
          <a:endParaRPr lang="en-US"/>
        </a:p>
      </dgm:t>
    </dgm:pt>
    <dgm:pt modelId="{31EE6D3C-C2E6-4E43-89CE-4FD1FE5672B8}" type="sibTrans" cxnId="{4AC3AF3E-57CB-402E-A29E-53852AF82674}">
      <dgm:prSet/>
      <dgm:spPr/>
      <dgm:t>
        <a:bodyPr/>
        <a:lstStyle/>
        <a:p>
          <a:endParaRPr lang="en-US"/>
        </a:p>
      </dgm:t>
    </dgm:pt>
    <dgm:pt modelId="{0AD64737-B986-49A4-ABD1-F0ADFDA80CC0}">
      <dgm:prSet phldrT="[Text]" custT="1"/>
      <dgm:spPr>
        <a:solidFill>
          <a:schemeClr val="bg1">
            <a:lumMod val="85000"/>
          </a:schemeClr>
        </a:solidFill>
        <a:ln>
          <a:solidFill>
            <a:srgbClr val="0070C0"/>
          </a:solidFill>
        </a:ln>
      </dgm:spPr>
      <dgm:t>
        <a:bodyPr/>
        <a:lstStyle/>
        <a:p>
          <a:r>
            <a:rPr lang="en-US" sz="1800" b="1" dirty="0" smtClean="0">
              <a:solidFill>
                <a:schemeClr val="tx2">
                  <a:lumMod val="50000"/>
                  <a:lumOff val="50000"/>
                </a:schemeClr>
              </a:solidFill>
            </a:rPr>
            <a:t>Create </a:t>
          </a:r>
          <a:r>
            <a:rPr lang="en-US" sz="1800" b="1" dirty="0" smtClean="0">
              <a:solidFill>
                <a:schemeClr val="tx2">
                  <a:lumMod val="50000"/>
                  <a:lumOff val="50000"/>
                </a:schemeClr>
              </a:solidFill>
            </a:rPr>
            <a:t>supplier scheduled </a:t>
          </a:r>
          <a:r>
            <a:rPr lang="en-US" sz="1800" b="1" dirty="0" smtClean="0">
              <a:solidFill>
                <a:schemeClr val="tx2">
                  <a:lumMod val="50000"/>
                  <a:lumOff val="50000"/>
                </a:schemeClr>
              </a:solidFill>
            </a:rPr>
            <a:t>orders</a:t>
          </a:r>
          <a:endParaRPr lang="en-US" sz="1800" b="1" dirty="0">
            <a:solidFill>
              <a:schemeClr val="tx2">
                <a:lumMod val="50000"/>
                <a:lumOff val="50000"/>
              </a:schemeClr>
            </a:solidFill>
          </a:endParaRPr>
        </a:p>
      </dgm:t>
    </dgm:pt>
    <dgm:pt modelId="{C518BBE0-1120-420E-AEC0-61D10CD6DCD9}" type="parTrans" cxnId="{DD72FD75-893A-4E3A-B8C3-0443CA2D3CD2}">
      <dgm:prSet/>
      <dgm:spPr/>
      <dgm:t>
        <a:bodyPr/>
        <a:lstStyle/>
        <a:p>
          <a:endParaRPr lang="en-US"/>
        </a:p>
      </dgm:t>
    </dgm:pt>
    <dgm:pt modelId="{AE461610-8E8B-489F-9337-14A5A1E4899D}" type="sibTrans" cxnId="{DD72FD75-893A-4E3A-B8C3-0443CA2D3CD2}">
      <dgm:prSet/>
      <dgm:spPr/>
      <dgm:t>
        <a:bodyPr/>
        <a:lstStyle/>
        <a:p>
          <a:endParaRPr lang="en-US"/>
        </a:p>
      </dgm:t>
    </dgm:pt>
    <dgm:pt modelId="{2FE4CD79-479F-46E1-9F19-FF1CEBA93DB1}">
      <dgm:prSet phldrT="[Text]" custT="1"/>
      <dgm:spPr>
        <a:solidFill>
          <a:schemeClr val="bg1">
            <a:lumMod val="85000"/>
          </a:schemeClr>
        </a:solidFill>
        <a:ln>
          <a:solidFill>
            <a:srgbClr val="0070C0"/>
          </a:solidFill>
        </a:ln>
      </dgm:spPr>
      <dgm:t>
        <a:bodyPr/>
        <a:lstStyle/>
        <a:p>
          <a:r>
            <a:rPr lang="en-US" sz="1800" b="1" dirty="0" smtClean="0">
              <a:solidFill>
                <a:schemeClr val="tx2">
                  <a:lumMod val="50000"/>
                  <a:lumOff val="50000"/>
                </a:schemeClr>
              </a:solidFill>
            </a:rPr>
            <a:t>Assign </a:t>
          </a:r>
          <a:r>
            <a:rPr lang="en-US" sz="1800" b="1" dirty="0" smtClean="0">
              <a:solidFill>
                <a:schemeClr val="tx2">
                  <a:lumMod val="50000"/>
                  <a:lumOff val="50000"/>
                </a:schemeClr>
              </a:solidFill>
            </a:rPr>
            <a:t>MRP percentages to </a:t>
          </a:r>
          <a:r>
            <a:rPr lang="en-US" sz="1800" b="1" dirty="0" smtClean="0">
              <a:solidFill>
                <a:schemeClr val="tx2">
                  <a:lumMod val="50000"/>
                  <a:lumOff val="50000"/>
                </a:schemeClr>
              </a:solidFill>
            </a:rPr>
            <a:t>orders</a:t>
          </a:r>
          <a:endParaRPr lang="en-US" sz="1800" b="1" dirty="0">
            <a:solidFill>
              <a:schemeClr val="tx2">
                <a:lumMod val="50000"/>
                <a:lumOff val="50000"/>
              </a:schemeClr>
            </a:solidFill>
          </a:endParaRPr>
        </a:p>
      </dgm:t>
    </dgm:pt>
    <dgm:pt modelId="{B2750D7F-C8CE-4C1E-947A-0087BA4C44BA}" type="parTrans" cxnId="{388EB632-BBF3-49F7-ADAB-DC949B8A6740}">
      <dgm:prSet/>
      <dgm:spPr/>
      <dgm:t>
        <a:bodyPr/>
        <a:lstStyle/>
        <a:p>
          <a:endParaRPr lang="en-US"/>
        </a:p>
      </dgm:t>
    </dgm:pt>
    <dgm:pt modelId="{0D2DDB42-390C-4C43-9083-3A3B3A491E2A}" type="sibTrans" cxnId="{388EB632-BBF3-49F7-ADAB-DC949B8A6740}">
      <dgm:prSet/>
      <dgm:spPr/>
      <dgm:t>
        <a:bodyPr/>
        <a:lstStyle/>
        <a:p>
          <a:endParaRPr lang="en-US"/>
        </a:p>
      </dgm:t>
    </dgm:pt>
    <dgm:pt modelId="{CB940636-B7BC-428F-A81A-4C4D2892CDD6}">
      <dgm:prSet phldrT="[Text]" custT="1"/>
      <dgm:spPr/>
      <dgm:t>
        <a:bodyPr/>
        <a:lstStyle/>
        <a:p>
          <a:r>
            <a:rPr lang="en-US" sz="1800" b="1" dirty="0" smtClean="0"/>
            <a:t>Transmit </a:t>
          </a:r>
          <a:r>
            <a:rPr lang="en-US" sz="1800" b="1" dirty="0" smtClean="0"/>
            <a:t>supplier schedules</a:t>
          </a:r>
          <a:endParaRPr lang="en-US" sz="1800" dirty="0"/>
        </a:p>
      </dgm:t>
    </dgm:pt>
    <dgm:pt modelId="{8437DA38-15D5-40D2-8010-17C4BD85EB6C}" type="parTrans" cxnId="{CAE897B6-F2FB-4702-A1CA-CCF298AEC27C}">
      <dgm:prSet/>
      <dgm:spPr/>
      <dgm:t>
        <a:bodyPr/>
        <a:lstStyle/>
        <a:p>
          <a:endParaRPr lang="en-US"/>
        </a:p>
      </dgm:t>
    </dgm:pt>
    <dgm:pt modelId="{ECDF98C3-FF7B-46EC-9785-EB369A48CFCB}" type="sibTrans" cxnId="{CAE897B6-F2FB-4702-A1CA-CCF298AEC27C}">
      <dgm:prSet/>
      <dgm:spPr/>
      <dgm:t>
        <a:bodyPr/>
        <a:lstStyle/>
        <a:p>
          <a:endParaRPr lang="en-US"/>
        </a:p>
      </dgm:t>
    </dgm:pt>
    <dgm:pt modelId="{164AEF36-F49D-4B48-BA7C-3694EAB699F1}">
      <dgm:prSet phldrT="[Text]" custT="1"/>
      <dgm:spPr>
        <a:solidFill>
          <a:schemeClr val="bg1">
            <a:lumMod val="85000"/>
            <a:alpha val="90000"/>
          </a:schemeClr>
        </a:solidFill>
      </dgm:spPr>
      <dgm:t>
        <a:bodyPr/>
        <a:lstStyle/>
        <a:p>
          <a:r>
            <a:rPr lang="en-US" sz="1800" b="1" dirty="0" smtClean="0">
              <a:solidFill>
                <a:schemeClr val="bg1">
                  <a:lumMod val="50000"/>
                </a:schemeClr>
              </a:solidFill>
            </a:rPr>
            <a:t>Receive </a:t>
          </a:r>
          <a:r>
            <a:rPr lang="en-US" sz="1800" b="1" dirty="0" smtClean="0">
              <a:solidFill>
                <a:schemeClr val="bg1">
                  <a:lumMod val="50000"/>
                </a:schemeClr>
              </a:solidFill>
            </a:rPr>
            <a:t>PO </a:t>
          </a:r>
          <a:r>
            <a:rPr lang="en-US" sz="1800" b="1" dirty="0" smtClean="0">
              <a:solidFill>
                <a:schemeClr val="bg1">
                  <a:lumMod val="50000"/>
                </a:schemeClr>
              </a:solidFill>
            </a:rPr>
            <a:t>shippers</a:t>
          </a:r>
          <a:endParaRPr lang="en-US" sz="1800" dirty="0">
            <a:solidFill>
              <a:schemeClr val="bg1">
                <a:lumMod val="50000"/>
              </a:schemeClr>
            </a:solidFill>
          </a:endParaRPr>
        </a:p>
      </dgm:t>
    </dgm:pt>
    <dgm:pt modelId="{D94BB65B-3B9E-487D-B1E3-1B6556BD212F}" type="parTrans" cxnId="{47B459D4-D7FD-45DA-871A-39A15533B2A0}">
      <dgm:prSet/>
      <dgm:spPr/>
      <dgm:t>
        <a:bodyPr/>
        <a:lstStyle/>
        <a:p>
          <a:endParaRPr lang="en-US"/>
        </a:p>
      </dgm:t>
    </dgm:pt>
    <dgm:pt modelId="{0331869B-5587-4823-96E6-7107FBBE1F1E}" type="sibTrans" cxnId="{47B459D4-D7FD-45DA-871A-39A15533B2A0}">
      <dgm:prSet/>
      <dgm:spPr/>
      <dgm:t>
        <a:bodyPr/>
        <a:lstStyle/>
        <a:p>
          <a:endParaRPr lang="en-US"/>
        </a:p>
      </dgm:t>
    </dgm:pt>
    <dgm:pt modelId="{CCF8C259-AFBC-446C-B882-7A2E87A09E14}">
      <dgm:prSet phldrT="[Text]" custT="1"/>
      <dgm:spPr/>
      <dgm:t>
        <a:bodyPr/>
        <a:lstStyle/>
        <a:p>
          <a:r>
            <a:rPr lang="en-US" sz="1800" b="1" dirty="0" smtClean="0"/>
            <a:t>Create scheduled </a:t>
          </a:r>
          <a:r>
            <a:rPr lang="en-US" sz="1800" b="1" dirty="0" smtClean="0"/>
            <a:t>release</a:t>
          </a:r>
          <a:endParaRPr lang="en-US" sz="1800" dirty="0"/>
        </a:p>
      </dgm:t>
    </dgm:pt>
    <dgm:pt modelId="{255EB8BE-F961-4DDA-AEE4-E191D28A3869}" type="parTrans" cxnId="{16A66463-EA4C-497F-8804-B81E289DE265}">
      <dgm:prSet/>
      <dgm:spPr/>
      <dgm:t>
        <a:bodyPr/>
        <a:lstStyle/>
        <a:p>
          <a:endParaRPr lang="en-US"/>
        </a:p>
      </dgm:t>
    </dgm:pt>
    <dgm:pt modelId="{6E4198E5-5A15-491A-A16A-05C7FE82469C}" type="sibTrans" cxnId="{16A66463-EA4C-497F-8804-B81E289DE265}">
      <dgm:prSet/>
      <dgm:spPr/>
      <dgm:t>
        <a:bodyPr/>
        <a:lstStyle/>
        <a:p>
          <a:endParaRPr lang="en-US"/>
        </a:p>
      </dgm:t>
    </dgm:pt>
    <dgm:pt modelId="{E7247CCD-084D-46BB-B8DE-54528DF56CE2}" type="pres">
      <dgm:prSet presAssocID="{E6E2D43E-233D-4387-85AA-BDA23A19AB2B}" presName="linearFlow" presStyleCnt="0">
        <dgm:presLayoutVars>
          <dgm:dir/>
          <dgm:animLvl val="lvl"/>
          <dgm:resizeHandles val="exact"/>
        </dgm:presLayoutVars>
      </dgm:prSet>
      <dgm:spPr/>
      <dgm:t>
        <a:bodyPr/>
        <a:lstStyle/>
        <a:p>
          <a:endParaRPr lang="en-US"/>
        </a:p>
      </dgm:t>
    </dgm:pt>
    <dgm:pt modelId="{7491076F-3E74-4619-83BE-422B0B720646}" type="pres">
      <dgm:prSet presAssocID="{D9798AD2-4BA5-4739-A020-26B936DDD819}" presName="composite" presStyleCnt="0"/>
      <dgm:spPr/>
    </dgm:pt>
    <dgm:pt modelId="{D91C3434-2FF8-4295-82A8-2D7904B502B7}" type="pres">
      <dgm:prSet presAssocID="{D9798AD2-4BA5-4739-A020-26B936DDD819}" presName="parentText" presStyleLbl="alignNode1" presStyleIdx="0" presStyleCnt="3">
        <dgm:presLayoutVars>
          <dgm:chMax val="1"/>
          <dgm:bulletEnabled val="1"/>
        </dgm:presLayoutVars>
      </dgm:prSet>
      <dgm:spPr/>
      <dgm:t>
        <a:bodyPr/>
        <a:lstStyle/>
        <a:p>
          <a:endParaRPr lang="en-US"/>
        </a:p>
      </dgm:t>
    </dgm:pt>
    <dgm:pt modelId="{06BE3BFB-15A8-4CD1-BF8C-7892923D99FE}" type="pres">
      <dgm:prSet presAssocID="{D9798AD2-4BA5-4739-A020-26B936DDD819}" presName="descendantText" presStyleLbl="alignAcc1" presStyleIdx="0" presStyleCnt="3">
        <dgm:presLayoutVars>
          <dgm:bulletEnabled val="1"/>
        </dgm:presLayoutVars>
      </dgm:prSet>
      <dgm:spPr/>
      <dgm:t>
        <a:bodyPr/>
        <a:lstStyle/>
        <a:p>
          <a:endParaRPr lang="en-US"/>
        </a:p>
      </dgm:t>
    </dgm:pt>
    <dgm:pt modelId="{57EDF1D4-10AE-42CD-94C0-E77B027BB87E}" type="pres">
      <dgm:prSet presAssocID="{C304A420-9882-4AC6-B5B5-437E42B10D24}" presName="sp" presStyleCnt="0"/>
      <dgm:spPr/>
    </dgm:pt>
    <dgm:pt modelId="{ED5B664A-51A7-435B-B68B-E5C74830AC1A}" type="pres">
      <dgm:prSet presAssocID="{6D524EB5-C358-4B9A-84AE-EEE9918F3BEC}" presName="composite" presStyleCnt="0"/>
      <dgm:spPr/>
    </dgm:pt>
    <dgm:pt modelId="{36A0A33D-D575-46C4-8607-1C1C44B45A1E}" type="pres">
      <dgm:prSet presAssocID="{6D524EB5-C358-4B9A-84AE-EEE9918F3BEC}" presName="parentText" presStyleLbl="alignNode1" presStyleIdx="1" presStyleCnt="3">
        <dgm:presLayoutVars>
          <dgm:chMax val="1"/>
          <dgm:bulletEnabled val="1"/>
        </dgm:presLayoutVars>
      </dgm:prSet>
      <dgm:spPr/>
      <dgm:t>
        <a:bodyPr/>
        <a:lstStyle/>
        <a:p>
          <a:endParaRPr lang="en-US"/>
        </a:p>
      </dgm:t>
    </dgm:pt>
    <dgm:pt modelId="{954FA915-96DD-4F4F-8735-6DAAB13DB70E}" type="pres">
      <dgm:prSet presAssocID="{6D524EB5-C358-4B9A-84AE-EEE9918F3BEC}" presName="descendantText" presStyleLbl="alignAcc1" presStyleIdx="1" presStyleCnt="3">
        <dgm:presLayoutVars>
          <dgm:bulletEnabled val="1"/>
        </dgm:presLayoutVars>
      </dgm:prSet>
      <dgm:spPr/>
      <dgm:t>
        <a:bodyPr/>
        <a:lstStyle/>
        <a:p>
          <a:endParaRPr lang="en-US"/>
        </a:p>
      </dgm:t>
    </dgm:pt>
    <dgm:pt modelId="{95502115-60F1-4417-9C48-E4E9F6702E33}" type="pres">
      <dgm:prSet presAssocID="{15719521-3A81-4933-950F-577F9814DDB8}" presName="sp" presStyleCnt="0"/>
      <dgm:spPr/>
    </dgm:pt>
    <dgm:pt modelId="{55E88620-3F19-4585-9EDC-03CC8268F299}" type="pres">
      <dgm:prSet presAssocID="{211C7A17-AEBC-4A8C-BD32-46F6FDA82A97}" presName="composite" presStyleCnt="0"/>
      <dgm:spPr/>
    </dgm:pt>
    <dgm:pt modelId="{17ACDDBC-B0F8-407E-9006-E7F673E4E3CB}" type="pres">
      <dgm:prSet presAssocID="{211C7A17-AEBC-4A8C-BD32-46F6FDA82A97}" presName="parentText" presStyleLbl="alignNode1" presStyleIdx="2" presStyleCnt="3">
        <dgm:presLayoutVars>
          <dgm:chMax val="1"/>
          <dgm:bulletEnabled val="1"/>
        </dgm:presLayoutVars>
      </dgm:prSet>
      <dgm:spPr/>
      <dgm:t>
        <a:bodyPr/>
        <a:lstStyle/>
        <a:p>
          <a:endParaRPr lang="en-US"/>
        </a:p>
      </dgm:t>
    </dgm:pt>
    <dgm:pt modelId="{2454609C-8491-499B-882A-3EBA40AE28A1}" type="pres">
      <dgm:prSet presAssocID="{211C7A17-AEBC-4A8C-BD32-46F6FDA82A97}" presName="descendantText" presStyleLbl="alignAcc1" presStyleIdx="2" presStyleCnt="3">
        <dgm:presLayoutVars>
          <dgm:bulletEnabled val="1"/>
        </dgm:presLayoutVars>
      </dgm:prSet>
      <dgm:spPr/>
      <dgm:t>
        <a:bodyPr/>
        <a:lstStyle/>
        <a:p>
          <a:endParaRPr lang="en-US"/>
        </a:p>
      </dgm:t>
    </dgm:pt>
  </dgm:ptLst>
  <dgm:cxnLst>
    <dgm:cxn modelId="{B96B5F96-5C15-4304-B91A-485462EB9098}" srcId="{E6E2D43E-233D-4387-85AA-BDA23A19AB2B}" destId="{D9798AD2-4BA5-4739-A020-26B936DDD819}" srcOrd="0" destOrd="0" parTransId="{C7EB16B1-2C6E-400A-80C3-12C3D93FB0C8}" sibTransId="{C304A420-9882-4AC6-B5B5-437E42B10D24}"/>
    <dgm:cxn modelId="{66397972-F223-4CD7-AD09-E54F4116FFF7}" type="presOf" srcId="{164AEF36-F49D-4B48-BA7C-3694EAB699F1}" destId="{2454609C-8491-499B-882A-3EBA40AE28A1}" srcOrd="0" destOrd="1" presId="urn:microsoft.com/office/officeart/2005/8/layout/chevron2"/>
    <dgm:cxn modelId="{16A66463-EA4C-497F-8804-B81E289DE265}" srcId="{6D524EB5-C358-4B9A-84AE-EEE9918F3BEC}" destId="{CCF8C259-AFBC-446C-B882-7A2E87A09E14}" srcOrd="1" destOrd="0" parTransId="{255EB8BE-F961-4DDA-AEE4-E191D28A3869}" sibTransId="{6E4198E5-5A15-491A-A16A-05C7FE82469C}"/>
    <dgm:cxn modelId="{C4F74FF9-76DC-4AA2-98FA-80ADD6AA438A}" srcId="{E6E2D43E-233D-4387-85AA-BDA23A19AB2B}" destId="{211C7A17-AEBC-4A8C-BD32-46F6FDA82A97}" srcOrd="2" destOrd="0" parTransId="{FF69F4F8-428F-47A1-92B0-EEDF5D99347D}" sibTransId="{E2A39D30-7CB2-48D7-A446-D5CC96D2F0C1}"/>
    <dgm:cxn modelId="{6D0C1E0A-F1E5-47F6-8ED7-787BB9C42403}" srcId="{D9798AD2-4BA5-4739-A020-26B936DDD819}" destId="{0891E068-7DC7-437D-B449-265E5659B13F}" srcOrd="0" destOrd="0" parTransId="{DA233217-C0BA-4674-84A3-456587ECE9B9}" sibTransId="{25D7E173-760D-4A6C-8389-B3386E899DBF}"/>
    <dgm:cxn modelId="{A12A9333-3CC2-4A5F-B701-86590191A184}" type="presOf" srcId="{CB940636-B7BC-428F-A81A-4C4D2892CDD6}" destId="{954FA915-96DD-4F4F-8735-6DAAB13DB70E}" srcOrd="0" destOrd="2" presId="urn:microsoft.com/office/officeart/2005/8/layout/chevron2"/>
    <dgm:cxn modelId="{87059DD6-F1BB-4318-A118-43F2C4D31C01}" srcId="{E6E2D43E-233D-4387-85AA-BDA23A19AB2B}" destId="{6D524EB5-C358-4B9A-84AE-EEE9918F3BEC}" srcOrd="1" destOrd="0" parTransId="{54D32E67-29F6-42A6-90BE-BE1A640528C0}" sibTransId="{15719521-3A81-4933-950F-577F9814DDB8}"/>
    <dgm:cxn modelId="{755ACD5B-2F0D-493B-9699-67F0F0545EE1}" type="presOf" srcId="{F0BBFBB4-D84B-4A6C-8902-8B63992C32FD}" destId="{954FA915-96DD-4F4F-8735-6DAAB13DB70E}" srcOrd="0" destOrd="0" presId="urn:microsoft.com/office/officeart/2005/8/layout/chevron2"/>
    <dgm:cxn modelId="{FDE4ECD1-C57A-43C0-8786-978CBBE7CB02}" type="presOf" srcId="{0891E068-7DC7-437D-B449-265E5659B13F}" destId="{06BE3BFB-15A8-4CD1-BF8C-7892923D99FE}" srcOrd="0" destOrd="0" presId="urn:microsoft.com/office/officeart/2005/8/layout/chevron2"/>
    <dgm:cxn modelId="{6E7853E7-7634-4297-85EA-FE317C651C5F}" type="presOf" srcId="{E6E2D43E-233D-4387-85AA-BDA23A19AB2B}" destId="{E7247CCD-084D-46BB-B8DE-54528DF56CE2}" srcOrd="0" destOrd="0" presId="urn:microsoft.com/office/officeart/2005/8/layout/chevron2"/>
    <dgm:cxn modelId="{777AB98E-2183-470E-BFFA-7EC9E3EB7597}" type="presOf" srcId="{0AD64737-B986-49A4-ABD1-F0ADFDA80CC0}" destId="{06BE3BFB-15A8-4CD1-BF8C-7892923D99FE}" srcOrd="0" destOrd="1" presId="urn:microsoft.com/office/officeart/2005/8/layout/chevron2"/>
    <dgm:cxn modelId="{47B459D4-D7FD-45DA-871A-39A15533B2A0}" srcId="{211C7A17-AEBC-4A8C-BD32-46F6FDA82A97}" destId="{164AEF36-F49D-4B48-BA7C-3694EAB699F1}" srcOrd="1" destOrd="0" parTransId="{D94BB65B-3B9E-487D-B1E3-1B6556BD212F}" sibTransId="{0331869B-5587-4823-96E6-7107FBBE1F1E}"/>
    <dgm:cxn modelId="{4AC3AF3E-57CB-402E-A29E-53852AF82674}" srcId="{211C7A17-AEBC-4A8C-BD32-46F6FDA82A97}" destId="{7E355A22-BBE3-447C-BE9D-ECB6DD31C025}" srcOrd="0" destOrd="0" parTransId="{2646F12A-8D19-4B63-86FB-1A52FA04C0DD}" sibTransId="{31EE6D3C-C2E6-4E43-89CE-4FD1FE5672B8}"/>
    <dgm:cxn modelId="{5ABC916D-9E99-4B97-A538-03C9F2453CA3}" type="presOf" srcId="{6D524EB5-C358-4B9A-84AE-EEE9918F3BEC}" destId="{36A0A33D-D575-46C4-8607-1C1C44B45A1E}" srcOrd="0" destOrd="0" presId="urn:microsoft.com/office/officeart/2005/8/layout/chevron2"/>
    <dgm:cxn modelId="{C3F763F7-6622-429B-BE36-DF2A1F82F284}" type="presOf" srcId="{CCF8C259-AFBC-446C-B882-7A2E87A09E14}" destId="{954FA915-96DD-4F4F-8735-6DAAB13DB70E}" srcOrd="0" destOrd="1" presId="urn:microsoft.com/office/officeart/2005/8/layout/chevron2"/>
    <dgm:cxn modelId="{2ED758A2-ED5E-4220-8288-9E92486335FE}" type="presOf" srcId="{D9798AD2-4BA5-4739-A020-26B936DDD819}" destId="{D91C3434-2FF8-4295-82A8-2D7904B502B7}" srcOrd="0" destOrd="0" presId="urn:microsoft.com/office/officeart/2005/8/layout/chevron2"/>
    <dgm:cxn modelId="{35C7DD4B-D812-4C07-8BB4-905D3EC83FA3}" type="presOf" srcId="{7E355A22-BBE3-447C-BE9D-ECB6DD31C025}" destId="{2454609C-8491-499B-882A-3EBA40AE28A1}" srcOrd="0" destOrd="0" presId="urn:microsoft.com/office/officeart/2005/8/layout/chevron2"/>
    <dgm:cxn modelId="{388EB632-BBF3-49F7-ADAB-DC949B8A6740}" srcId="{D9798AD2-4BA5-4739-A020-26B936DDD819}" destId="{2FE4CD79-479F-46E1-9F19-FF1CEBA93DB1}" srcOrd="2" destOrd="0" parTransId="{B2750D7F-C8CE-4C1E-947A-0087BA4C44BA}" sibTransId="{0D2DDB42-390C-4C43-9083-3A3B3A491E2A}"/>
    <dgm:cxn modelId="{A3963BF4-A8D0-44EF-91C4-785CD0C6C496}" type="presOf" srcId="{2FE4CD79-479F-46E1-9F19-FF1CEBA93DB1}" destId="{06BE3BFB-15A8-4CD1-BF8C-7892923D99FE}" srcOrd="0" destOrd="2" presId="urn:microsoft.com/office/officeart/2005/8/layout/chevron2"/>
    <dgm:cxn modelId="{DD72FD75-893A-4E3A-B8C3-0443CA2D3CD2}" srcId="{D9798AD2-4BA5-4739-A020-26B936DDD819}" destId="{0AD64737-B986-49A4-ABD1-F0ADFDA80CC0}" srcOrd="1" destOrd="0" parTransId="{C518BBE0-1120-420E-AEC0-61D10CD6DCD9}" sibTransId="{AE461610-8E8B-489F-9337-14A5A1E4899D}"/>
    <dgm:cxn modelId="{4D97181B-3FB9-4F50-A98C-8BDFB96D1A68}" type="presOf" srcId="{211C7A17-AEBC-4A8C-BD32-46F6FDA82A97}" destId="{17ACDDBC-B0F8-407E-9006-E7F673E4E3CB}" srcOrd="0" destOrd="0" presId="urn:microsoft.com/office/officeart/2005/8/layout/chevron2"/>
    <dgm:cxn modelId="{1329FFB2-BFD5-4EFC-B4B2-969C033726AF}" srcId="{6D524EB5-C358-4B9A-84AE-EEE9918F3BEC}" destId="{F0BBFBB4-D84B-4A6C-8902-8B63992C32FD}" srcOrd="0" destOrd="0" parTransId="{A8036514-D4F3-465B-B753-D444FA35E741}" sibTransId="{01602F73-FF8D-4332-AC92-FEF3F7B10778}"/>
    <dgm:cxn modelId="{CAE897B6-F2FB-4702-A1CA-CCF298AEC27C}" srcId="{6D524EB5-C358-4B9A-84AE-EEE9918F3BEC}" destId="{CB940636-B7BC-428F-A81A-4C4D2892CDD6}" srcOrd="2" destOrd="0" parTransId="{8437DA38-15D5-40D2-8010-17C4BD85EB6C}" sibTransId="{ECDF98C3-FF7B-46EC-9785-EB369A48CFCB}"/>
    <dgm:cxn modelId="{4C5F78F1-4892-46DD-B2EF-5DC27EAC4FE8}" type="presParOf" srcId="{E7247CCD-084D-46BB-B8DE-54528DF56CE2}" destId="{7491076F-3E74-4619-83BE-422B0B720646}" srcOrd="0" destOrd="0" presId="urn:microsoft.com/office/officeart/2005/8/layout/chevron2"/>
    <dgm:cxn modelId="{89B54755-B7B5-49E2-81AB-D39477A87BA7}" type="presParOf" srcId="{7491076F-3E74-4619-83BE-422B0B720646}" destId="{D91C3434-2FF8-4295-82A8-2D7904B502B7}" srcOrd="0" destOrd="0" presId="urn:microsoft.com/office/officeart/2005/8/layout/chevron2"/>
    <dgm:cxn modelId="{72AC2C54-0007-47DE-AEAC-C674FF75CAB6}" type="presParOf" srcId="{7491076F-3E74-4619-83BE-422B0B720646}" destId="{06BE3BFB-15A8-4CD1-BF8C-7892923D99FE}" srcOrd="1" destOrd="0" presId="urn:microsoft.com/office/officeart/2005/8/layout/chevron2"/>
    <dgm:cxn modelId="{34819B89-AD58-4CE2-9D28-DFC6D7AA1B30}" type="presParOf" srcId="{E7247CCD-084D-46BB-B8DE-54528DF56CE2}" destId="{57EDF1D4-10AE-42CD-94C0-E77B027BB87E}" srcOrd="1" destOrd="0" presId="urn:microsoft.com/office/officeart/2005/8/layout/chevron2"/>
    <dgm:cxn modelId="{E47AD961-E0BB-4C90-92D7-49C36897E32F}" type="presParOf" srcId="{E7247CCD-084D-46BB-B8DE-54528DF56CE2}" destId="{ED5B664A-51A7-435B-B68B-E5C74830AC1A}" srcOrd="2" destOrd="0" presId="urn:microsoft.com/office/officeart/2005/8/layout/chevron2"/>
    <dgm:cxn modelId="{5DCA0D81-71C3-4535-8267-92A679CEF0D0}" type="presParOf" srcId="{ED5B664A-51A7-435B-B68B-E5C74830AC1A}" destId="{36A0A33D-D575-46C4-8607-1C1C44B45A1E}" srcOrd="0" destOrd="0" presId="urn:microsoft.com/office/officeart/2005/8/layout/chevron2"/>
    <dgm:cxn modelId="{2F569553-301C-4211-AC16-A208146D876B}" type="presParOf" srcId="{ED5B664A-51A7-435B-B68B-E5C74830AC1A}" destId="{954FA915-96DD-4F4F-8735-6DAAB13DB70E}" srcOrd="1" destOrd="0" presId="urn:microsoft.com/office/officeart/2005/8/layout/chevron2"/>
    <dgm:cxn modelId="{9ED21415-62E4-452E-8EC9-08FB4997313F}" type="presParOf" srcId="{E7247CCD-084D-46BB-B8DE-54528DF56CE2}" destId="{95502115-60F1-4417-9C48-E4E9F6702E33}" srcOrd="3" destOrd="0" presId="urn:microsoft.com/office/officeart/2005/8/layout/chevron2"/>
    <dgm:cxn modelId="{6E57C309-6DDC-4882-8A91-6421CA320B17}" type="presParOf" srcId="{E7247CCD-084D-46BB-B8DE-54528DF56CE2}" destId="{55E88620-3F19-4585-9EDC-03CC8268F299}" srcOrd="4" destOrd="0" presId="urn:microsoft.com/office/officeart/2005/8/layout/chevron2"/>
    <dgm:cxn modelId="{E3474193-45B2-4338-84DB-3494A302C30E}" type="presParOf" srcId="{55E88620-3F19-4585-9EDC-03CC8268F299}" destId="{17ACDDBC-B0F8-407E-9006-E7F673E4E3CB}" srcOrd="0" destOrd="0" presId="urn:microsoft.com/office/officeart/2005/8/layout/chevron2"/>
    <dgm:cxn modelId="{410F33AB-06D0-4153-841E-5CDBC3E1ABA3}" type="presParOf" srcId="{55E88620-3F19-4585-9EDC-03CC8268F299}" destId="{2454609C-8491-499B-882A-3EBA40AE28A1}" srcOrd="1" destOrd="0" presId="urn:microsoft.com/office/officeart/2005/8/layout/chevron2"/>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6E2D43E-233D-4387-85AA-BDA23A19AB2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US"/>
        </a:p>
      </dgm:t>
    </dgm:pt>
    <dgm:pt modelId="{D9798AD2-4BA5-4739-A020-26B936DDD819}">
      <dgm:prSet phldrT="[Text]" custT="1"/>
      <dgm:spPr>
        <a:solidFill>
          <a:schemeClr val="bg1">
            <a:lumMod val="75000"/>
          </a:schemeClr>
        </a:solidFill>
        <a:ln>
          <a:solidFill>
            <a:srgbClr val="0070C0"/>
          </a:solidFill>
        </a:ln>
      </dgm:spPr>
      <dgm:t>
        <a:bodyPr/>
        <a:lstStyle/>
        <a:p>
          <a:r>
            <a:rPr lang="en-US" sz="1400" b="1" dirty="0" smtClean="0"/>
            <a:t>Set </a:t>
          </a:r>
          <a:r>
            <a:rPr lang="en-US" sz="1400" b="1" dirty="0" smtClean="0"/>
            <a:t>Scheduling Data</a:t>
          </a:r>
          <a:endParaRPr lang="en-US" sz="1400" b="1" dirty="0"/>
        </a:p>
      </dgm:t>
    </dgm:pt>
    <dgm:pt modelId="{C7EB16B1-2C6E-400A-80C3-12C3D93FB0C8}" type="parTrans" cxnId="{B96B5F96-5C15-4304-B91A-485462EB9098}">
      <dgm:prSet/>
      <dgm:spPr/>
      <dgm:t>
        <a:bodyPr/>
        <a:lstStyle/>
        <a:p>
          <a:endParaRPr lang="en-US"/>
        </a:p>
      </dgm:t>
    </dgm:pt>
    <dgm:pt modelId="{C304A420-9882-4AC6-B5B5-437E42B10D24}" type="sibTrans" cxnId="{B96B5F96-5C15-4304-B91A-485462EB9098}">
      <dgm:prSet/>
      <dgm:spPr/>
      <dgm:t>
        <a:bodyPr/>
        <a:lstStyle/>
        <a:p>
          <a:endParaRPr lang="en-US"/>
        </a:p>
      </dgm:t>
    </dgm:pt>
    <dgm:pt modelId="{0891E068-7DC7-437D-B449-265E5659B13F}">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Set </a:t>
          </a:r>
          <a:r>
            <a:rPr lang="en-US" sz="1800" b="1" dirty="0" smtClean="0">
              <a:solidFill>
                <a:schemeClr val="tx2">
                  <a:lumMod val="50000"/>
                  <a:lumOff val="50000"/>
                </a:schemeClr>
              </a:solidFill>
            </a:rPr>
            <a:t>control parameters</a:t>
          </a:r>
          <a:endParaRPr lang="en-US" sz="1800" b="1" dirty="0">
            <a:solidFill>
              <a:schemeClr val="tx2">
                <a:lumMod val="50000"/>
                <a:lumOff val="50000"/>
              </a:schemeClr>
            </a:solidFill>
          </a:endParaRPr>
        </a:p>
      </dgm:t>
    </dgm:pt>
    <dgm:pt modelId="{DA233217-C0BA-4674-84A3-456587ECE9B9}" type="parTrans" cxnId="{6D0C1E0A-F1E5-47F6-8ED7-787BB9C42403}">
      <dgm:prSet/>
      <dgm:spPr/>
      <dgm:t>
        <a:bodyPr/>
        <a:lstStyle/>
        <a:p>
          <a:endParaRPr lang="en-US"/>
        </a:p>
      </dgm:t>
    </dgm:pt>
    <dgm:pt modelId="{25D7E173-760D-4A6C-8389-B3386E899DBF}" type="sibTrans" cxnId="{6D0C1E0A-F1E5-47F6-8ED7-787BB9C42403}">
      <dgm:prSet/>
      <dgm:spPr/>
      <dgm:t>
        <a:bodyPr/>
        <a:lstStyle/>
        <a:p>
          <a:endParaRPr lang="en-US"/>
        </a:p>
      </dgm:t>
    </dgm:pt>
    <dgm:pt modelId="{6D524EB5-C358-4B9A-84AE-EEE9918F3BEC}">
      <dgm:prSet phldrT="[Text]" custT="1"/>
      <dgm:spPr>
        <a:solidFill>
          <a:schemeClr val="bg1">
            <a:lumMod val="75000"/>
          </a:schemeClr>
        </a:solidFill>
        <a:ln>
          <a:solidFill>
            <a:srgbClr val="0070C0"/>
          </a:solidFill>
        </a:ln>
      </dgm:spPr>
      <dgm:t>
        <a:bodyPr/>
        <a:lstStyle/>
        <a:p>
          <a:r>
            <a:rPr lang="en-US" sz="1400" b="1" dirty="0" smtClean="0"/>
            <a:t>Process </a:t>
          </a:r>
          <a:r>
            <a:rPr lang="en-US" sz="1400" b="1" dirty="0" smtClean="0"/>
            <a:t>Supplier Schedules</a:t>
          </a:r>
          <a:endParaRPr lang="en-US" sz="1400" dirty="0"/>
        </a:p>
      </dgm:t>
    </dgm:pt>
    <dgm:pt modelId="{54D32E67-29F6-42A6-90BE-BE1A640528C0}" type="parTrans" cxnId="{87059DD6-F1BB-4318-A118-43F2C4D31C01}">
      <dgm:prSet/>
      <dgm:spPr/>
      <dgm:t>
        <a:bodyPr/>
        <a:lstStyle/>
        <a:p>
          <a:endParaRPr lang="en-US"/>
        </a:p>
      </dgm:t>
    </dgm:pt>
    <dgm:pt modelId="{15719521-3A81-4933-950F-577F9814DDB8}" type="sibTrans" cxnId="{87059DD6-F1BB-4318-A118-43F2C4D31C01}">
      <dgm:prSet/>
      <dgm:spPr/>
      <dgm:t>
        <a:bodyPr/>
        <a:lstStyle/>
        <a:p>
          <a:endParaRPr lang="en-US"/>
        </a:p>
      </dgm:t>
    </dgm:pt>
    <dgm:pt modelId="{F0BBFBB4-D84B-4A6C-8902-8B63992C32FD}">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Calculate </a:t>
          </a:r>
          <a:r>
            <a:rPr lang="en-US" sz="1800" b="1" dirty="0" smtClean="0">
              <a:solidFill>
                <a:schemeClr val="tx2">
                  <a:lumMod val="50000"/>
                  <a:lumOff val="50000"/>
                </a:schemeClr>
              </a:solidFill>
            </a:rPr>
            <a:t>net change in MRP</a:t>
          </a:r>
          <a:endParaRPr lang="en-US" sz="1800" dirty="0">
            <a:solidFill>
              <a:schemeClr val="tx2">
                <a:lumMod val="50000"/>
                <a:lumOff val="50000"/>
              </a:schemeClr>
            </a:solidFill>
          </a:endParaRPr>
        </a:p>
      </dgm:t>
    </dgm:pt>
    <dgm:pt modelId="{A8036514-D4F3-465B-B753-D444FA35E741}" type="parTrans" cxnId="{1329FFB2-BFD5-4EFC-B4B2-969C033726AF}">
      <dgm:prSet/>
      <dgm:spPr/>
      <dgm:t>
        <a:bodyPr/>
        <a:lstStyle/>
        <a:p>
          <a:endParaRPr lang="en-US"/>
        </a:p>
      </dgm:t>
    </dgm:pt>
    <dgm:pt modelId="{01602F73-FF8D-4332-AC92-FEF3F7B10778}" type="sibTrans" cxnId="{1329FFB2-BFD5-4EFC-B4B2-969C033726AF}">
      <dgm:prSet/>
      <dgm:spPr/>
      <dgm:t>
        <a:bodyPr/>
        <a:lstStyle/>
        <a:p>
          <a:endParaRPr lang="en-US"/>
        </a:p>
      </dgm:t>
    </dgm:pt>
    <dgm:pt modelId="{211C7A17-AEBC-4A8C-BD32-46F6FDA82A97}">
      <dgm:prSet phldrT="[Text]" custT="1"/>
      <dgm:spPr/>
      <dgm:t>
        <a:bodyPr/>
        <a:lstStyle/>
        <a:p>
          <a:r>
            <a:rPr lang="en-US" sz="1400" b="1" dirty="0" smtClean="0"/>
            <a:t>Receive </a:t>
          </a:r>
          <a:r>
            <a:rPr lang="en-US" sz="1400" b="1" dirty="0" smtClean="0"/>
            <a:t>Scheduled Orders</a:t>
          </a:r>
          <a:endParaRPr lang="en-US" sz="1400" b="1" dirty="0"/>
        </a:p>
      </dgm:t>
    </dgm:pt>
    <dgm:pt modelId="{FF69F4F8-428F-47A1-92B0-EEDF5D99347D}" type="parTrans" cxnId="{C4F74FF9-76DC-4AA2-98FA-80ADD6AA438A}">
      <dgm:prSet/>
      <dgm:spPr/>
      <dgm:t>
        <a:bodyPr/>
        <a:lstStyle/>
        <a:p>
          <a:endParaRPr lang="en-US"/>
        </a:p>
      </dgm:t>
    </dgm:pt>
    <dgm:pt modelId="{E2A39D30-7CB2-48D7-A446-D5CC96D2F0C1}" type="sibTrans" cxnId="{C4F74FF9-76DC-4AA2-98FA-80ADD6AA438A}">
      <dgm:prSet/>
      <dgm:spPr/>
      <dgm:t>
        <a:bodyPr/>
        <a:lstStyle/>
        <a:p>
          <a:endParaRPr lang="en-US"/>
        </a:p>
      </dgm:t>
    </dgm:pt>
    <dgm:pt modelId="{7E355A22-BBE3-447C-BE9D-ECB6DD31C025}">
      <dgm:prSet phldrT="[Text]" custT="1"/>
      <dgm:spPr/>
      <dgm:t>
        <a:bodyPr/>
        <a:lstStyle/>
        <a:p>
          <a:r>
            <a:rPr lang="en-US" sz="1800" b="1" dirty="0" smtClean="0"/>
            <a:t>Create </a:t>
          </a:r>
          <a:r>
            <a:rPr lang="en-US" sz="1800" b="1" dirty="0" smtClean="0"/>
            <a:t>PO </a:t>
          </a:r>
          <a:r>
            <a:rPr lang="en-US" sz="1800" b="1" dirty="0" smtClean="0"/>
            <a:t>shippers</a:t>
          </a:r>
          <a:endParaRPr lang="en-US" sz="1800" dirty="0"/>
        </a:p>
      </dgm:t>
    </dgm:pt>
    <dgm:pt modelId="{2646F12A-8D19-4B63-86FB-1A52FA04C0DD}" type="parTrans" cxnId="{4AC3AF3E-57CB-402E-A29E-53852AF82674}">
      <dgm:prSet/>
      <dgm:spPr/>
      <dgm:t>
        <a:bodyPr/>
        <a:lstStyle/>
        <a:p>
          <a:endParaRPr lang="en-US"/>
        </a:p>
      </dgm:t>
    </dgm:pt>
    <dgm:pt modelId="{31EE6D3C-C2E6-4E43-89CE-4FD1FE5672B8}" type="sibTrans" cxnId="{4AC3AF3E-57CB-402E-A29E-53852AF82674}">
      <dgm:prSet/>
      <dgm:spPr/>
      <dgm:t>
        <a:bodyPr/>
        <a:lstStyle/>
        <a:p>
          <a:endParaRPr lang="en-US"/>
        </a:p>
      </dgm:t>
    </dgm:pt>
    <dgm:pt modelId="{0AD64737-B986-49A4-ABD1-F0ADFDA80CC0}">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Create </a:t>
          </a:r>
          <a:r>
            <a:rPr lang="en-US" sz="1800" b="1" dirty="0" smtClean="0">
              <a:solidFill>
                <a:schemeClr val="tx2">
                  <a:lumMod val="50000"/>
                  <a:lumOff val="50000"/>
                </a:schemeClr>
              </a:solidFill>
            </a:rPr>
            <a:t>supplier scheduled </a:t>
          </a:r>
          <a:r>
            <a:rPr lang="en-US" sz="1800" b="1" dirty="0" smtClean="0">
              <a:solidFill>
                <a:schemeClr val="tx2">
                  <a:lumMod val="50000"/>
                  <a:lumOff val="50000"/>
                </a:schemeClr>
              </a:solidFill>
            </a:rPr>
            <a:t>orders</a:t>
          </a:r>
          <a:endParaRPr lang="en-US" sz="1800" b="1" dirty="0">
            <a:solidFill>
              <a:schemeClr val="tx2">
                <a:lumMod val="50000"/>
                <a:lumOff val="50000"/>
              </a:schemeClr>
            </a:solidFill>
          </a:endParaRPr>
        </a:p>
      </dgm:t>
    </dgm:pt>
    <dgm:pt modelId="{C518BBE0-1120-420E-AEC0-61D10CD6DCD9}" type="parTrans" cxnId="{DD72FD75-893A-4E3A-B8C3-0443CA2D3CD2}">
      <dgm:prSet/>
      <dgm:spPr/>
      <dgm:t>
        <a:bodyPr/>
        <a:lstStyle/>
        <a:p>
          <a:endParaRPr lang="en-US"/>
        </a:p>
      </dgm:t>
    </dgm:pt>
    <dgm:pt modelId="{AE461610-8E8B-489F-9337-14A5A1E4899D}" type="sibTrans" cxnId="{DD72FD75-893A-4E3A-B8C3-0443CA2D3CD2}">
      <dgm:prSet/>
      <dgm:spPr/>
      <dgm:t>
        <a:bodyPr/>
        <a:lstStyle/>
        <a:p>
          <a:endParaRPr lang="en-US"/>
        </a:p>
      </dgm:t>
    </dgm:pt>
    <dgm:pt modelId="{2FE4CD79-479F-46E1-9F19-FF1CEBA93DB1}">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Assign </a:t>
          </a:r>
          <a:r>
            <a:rPr lang="en-US" sz="1800" b="1" dirty="0" smtClean="0">
              <a:solidFill>
                <a:schemeClr val="tx2">
                  <a:lumMod val="50000"/>
                  <a:lumOff val="50000"/>
                </a:schemeClr>
              </a:solidFill>
            </a:rPr>
            <a:t>MRP percentages to </a:t>
          </a:r>
          <a:r>
            <a:rPr lang="en-US" sz="1800" b="1" dirty="0" smtClean="0">
              <a:solidFill>
                <a:schemeClr val="tx2">
                  <a:lumMod val="50000"/>
                  <a:lumOff val="50000"/>
                </a:schemeClr>
              </a:solidFill>
            </a:rPr>
            <a:t>orders</a:t>
          </a:r>
          <a:endParaRPr lang="en-US" sz="1800" b="1" dirty="0">
            <a:solidFill>
              <a:schemeClr val="tx2">
                <a:lumMod val="50000"/>
                <a:lumOff val="50000"/>
              </a:schemeClr>
            </a:solidFill>
          </a:endParaRPr>
        </a:p>
      </dgm:t>
    </dgm:pt>
    <dgm:pt modelId="{B2750D7F-C8CE-4C1E-947A-0087BA4C44BA}" type="parTrans" cxnId="{388EB632-BBF3-49F7-ADAB-DC949B8A6740}">
      <dgm:prSet/>
      <dgm:spPr/>
      <dgm:t>
        <a:bodyPr/>
        <a:lstStyle/>
        <a:p>
          <a:endParaRPr lang="en-US"/>
        </a:p>
      </dgm:t>
    </dgm:pt>
    <dgm:pt modelId="{0D2DDB42-390C-4C43-9083-3A3B3A491E2A}" type="sibTrans" cxnId="{388EB632-BBF3-49F7-ADAB-DC949B8A6740}">
      <dgm:prSet/>
      <dgm:spPr/>
      <dgm:t>
        <a:bodyPr/>
        <a:lstStyle/>
        <a:p>
          <a:endParaRPr lang="en-US"/>
        </a:p>
      </dgm:t>
    </dgm:pt>
    <dgm:pt modelId="{CB940636-B7BC-428F-A81A-4C4D2892CDD6}">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Transmit </a:t>
          </a:r>
          <a:r>
            <a:rPr lang="en-US" sz="1800" b="1" dirty="0" smtClean="0">
              <a:solidFill>
                <a:schemeClr val="tx2">
                  <a:lumMod val="50000"/>
                  <a:lumOff val="50000"/>
                </a:schemeClr>
              </a:solidFill>
            </a:rPr>
            <a:t>supplier schedules</a:t>
          </a:r>
          <a:endParaRPr lang="en-US" sz="1800" dirty="0">
            <a:solidFill>
              <a:schemeClr val="tx2">
                <a:lumMod val="50000"/>
                <a:lumOff val="50000"/>
              </a:schemeClr>
            </a:solidFill>
          </a:endParaRPr>
        </a:p>
      </dgm:t>
    </dgm:pt>
    <dgm:pt modelId="{8437DA38-15D5-40D2-8010-17C4BD85EB6C}" type="parTrans" cxnId="{CAE897B6-F2FB-4702-A1CA-CCF298AEC27C}">
      <dgm:prSet/>
      <dgm:spPr/>
      <dgm:t>
        <a:bodyPr/>
        <a:lstStyle/>
        <a:p>
          <a:endParaRPr lang="en-US"/>
        </a:p>
      </dgm:t>
    </dgm:pt>
    <dgm:pt modelId="{ECDF98C3-FF7B-46EC-9785-EB369A48CFCB}" type="sibTrans" cxnId="{CAE897B6-F2FB-4702-A1CA-CCF298AEC27C}">
      <dgm:prSet/>
      <dgm:spPr/>
      <dgm:t>
        <a:bodyPr/>
        <a:lstStyle/>
        <a:p>
          <a:endParaRPr lang="en-US"/>
        </a:p>
      </dgm:t>
    </dgm:pt>
    <dgm:pt modelId="{164AEF36-F49D-4B48-BA7C-3694EAB699F1}">
      <dgm:prSet phldrT="[Text]" custT="1"/>
      <dgm:spPr/>
      <dgm:t>
        <a:bodyPr/>
        <a:lstStyle/>
        <a:p>
          <a:r>
            <a:rPr lang="en-US" sz="1800" b="1" dirty="0" smtClean="0"/>
            <a:t>Receive </a:t>
          </a:r>
          <a:r>
            <a:rPr lang="en-US" sz="1800" b="1" dirty="0" smtClean="0"/>
            <a:t>PO </a:t>
          </a:r>
          <a:r>
            <a:rPr lang="en-US" sz="1800" b="1" dirty="0" smtClean="0"/>
            <a:t>shippers</a:t>
          </a:r>
          <a:endParaRPr lang="en-US" sz="1800" dirty="0"/>
        </a:p>
      </dgm:t>
    </dgm:pt>
    <dgm:pt modelId="{D94BB65B-3B9E-487D-B1E3-1B6556BD212F}" type="parTrans" cxnId="{47B459D4-D7FD-45DA-871A-39A15533B2A0}">
      <dgm:prSet/>
      <dgm:spPr/>
      <dgm:t>
        <a:bodyPr/>
        <a:lstStyle/>
        <a:p>
          <a:endParaRPr lang="en-US"/>
        </a:p>
      </dgm:t>
    </dgm:pt>
    <dgm:pt modelId="{0331869B-5587-4823-96E6-7107FBBE1F1E}" type="sibTrans" cxnId="{47B459D4-D7FD-45DA-871A-39A15533B2A0}">
      <dgm:prSet/>
      <dgm:spPr/>
      <dgm:t>
        <a:bodyPr/>
        <a:lstStyle/>
        <a:p>
          <a:endParaRPr lang="en-US"/>
        </a:p>
      </dgm:t>
    </dgm:pt>
    <dgm:pt modelId="{948667D8-A6A0-48AA-95AD-E89BFA74FC1F}">
      <dgm:prSet phldrT="[Text]" custT="1"/>
      <dgm:spPr>
        <a:solidFill>
          <a:schemeClr val="bg1">
            <a:lumMod val="75000"/>
          </a:schemeClr>
        </a:solidFill>
        <a:ln>
          <a:solidFill>
            <a:srgbClr val="0070C0"/>
          </a:solidFill>
        </a:ln>
      </dgm:spPr>
      <dgm:t>
        <a:bodyPr/>
        <a:lstStyle/>
        <a:p>
          <a:r>
            <a:rPr lang="en-US" sz="1800" b="1" dirty="0" smtClean="0">
              <a:solidFill>
                <a:schemeClr val="tx2">
                  <a:lumMod val="50000"/>
                  <a:lumOff val="50000"/>
                </a:schemeClr>
              </a:solidFill>
            </a:rPr>
            <a:t>Create scheduled </a:t>
          </a:r>
          <a:r>
            <a:rPr lang="en-US" sz="1800" b="1" dirty="0" smtClean="0">
              <a:solidFill>
                <a:schemeClr val="tx2">
                  <a:lumMod val="50000"/>
                  <a:lumOff val="50000"/>
                </a:schemeClr>
              </a:solidFill>
            </a:rPr>
            <a:t>release</a:t>
          </a:r>
          <a:endParaRPr lang="en-US" sz="1800" dirty="0">
            <a:solidFill>
              <a:schemeClr val="tx2">
                <a:lumMod val="50000"/>
                <a:lumOff val="50000"/>
              </a:schemeClr>
            </a:solidFill>
          </a:endParaRPr>
        </a:p>
      </dgm:t>
    </dgm:pt>
    <dgm:pt modelId="{CB09837D-DFCE-4880-9E6B-D960766ADC79}" type="parTrans" cxnId="{77B8EF97-2DEE-452C-A555-8CD31E4EECBA}">
      <dgm:prSet/>
      <dgm:spPr/>
      <dgm:t>
        <a:bodyPr/>
        <a:lstStyle/>
        <a:p>
          <a:endParaRPr lang="en-US"/>
        </a:p>
      </dgm:t>
    </dgm:pt>
    <dgm:pt modelId="{A7AF5D7A-732C-4E57-A32D-04C7923730DD}" type="sibTrans" cxnId="{77B8EF97-2DEE-452C-A555-8CD31E4EECBA}">
      <dgm:prSet/>
      <dgm:spPr/>
      <dgm:t>
        <a:bodyPr/>
        <a:lstStyle/>
        <a:p>
          <a:endParaRPr lang="en-US"/>
        </a:p>
      </dgm:t>
    </dgm:pt>
    <dgm:pt modelId="{E7247CCD-084D-46BB-B8DE-54528DF56CE2}" type="pres">
      <dgm:prSet presAssocID="{E6E2D43E-233D-4387-85AA-BDA23A19AB2B}" presName="linearFlow" presStyleCnt="0">
        <dgm:presLayoutVars>
          <dgm:dir/>
          <dgm:animLvl val="lvl"/>
          <dgm:resizeHandles val="exact"/>
        </dgm:presLayoutVars>
      </dgm:prSet>
      <dgm:spPr/>
      <dgm:t>
        <a:bodyPr/>
        <a:lstStyle/>
        <a:p>
          <a:endParaRPr lang="en-US"/>
        </a:p>
      </dgm:t>
    </dgm:pt>
    <dgm:pt modelId="{7491076F-3E74-4619-83BE-422B0B720646}" type="pres">
      <dgm:prSet presAssocID="{D9798AD2-4BA5-4739-A020-26B936DDD819}" presName="composite" presStyleCnt="0"/>
      <dgm:spPr/>
    </dgm:pt>
    <dgm:pt modelId="{D91C3434-2FF8-4295-82A8-2D7904B502B7}" type="pres">
      <dgm:prSet presAssocID="{D9798AD2-4BA5-4739-A020-26B936DDD819}" presName="parentText" presStyleLbl="alignNode1" presStyleIdx="0" presStyleCnt="3">
        <dgm:presLayoutVars>
          <dgm:chMax val="1"/>
          <dgm:bulletEnabled val="1"/>
        </dgm:presLayoutVars>
      </dgm:prSet>
      <dgm:spPr/>
      <dgm:t>
        <a:bodyPr/>
        <a:lstStyle/>
        <a:p>
          <a:endParaRPr lang="en-US"/>
        </a:p>
      </dgm:t>
    </dgm:pt>
    <dgm:pt modelId="{06BE3BFB-15A8-4CD1-BF8C-7892923D99FE}" type="pres">
      <dgm:prSet presAssocID="{D9798AD2-4BA5-4739-A020-26B936DDD819}" presName="descendantText" presStyleLbl="alignAcc1" presStyleIdx="0" presStyleCnt="3">
        <dgm:presLayoutVars>
          <dgm:bulletEnabled val="1"/>
        </dgm:presLayoutVars>
      </dgm:prSet>
      <dgm:spPr/>
      <dgm:t>
        <a:bodyPr/>
        <a:lstStyle/>
        <a:p>
          <a:endParaRPr lang="en-US"/>
        </a:p>
      </dgm:t>
    </dgm:pt>
    <dgm:pt modelId="{57EDF1D4-10AE-42CD-94C0-E77B027BB87E}" type="pres">
      <dgm:prSet presAssocID="{C304A420-9882-4AC6-B5B5-437E42B10D24}" presName="sp" presStyleCnt="0"/>
      <dgm:spPr/>
    </dgm:pt>
    <dgm:pt modelId="{ED5B664A-51A7-435B-B68B-E5C74830AC1A}" type="pres">
      <dgm:prSet presAssocID="{6D524EB5-C358-4B9A-84AE-EEE9918F3BEC}" presName="composite" presStyleCnt="0"/>
      <dgm:spPr/>
    </dgm:pt>
    <dgm:pt modelId="{36A0A33D-D575-46C4-8607-1C1C44B45A1E}" type="pres">
      <dgm:prSet presAssocID="{6D524EB5-C358-4B9A-84AE-EEE9918F3BEC}" presName="parentText" presStyleLbl="alignNode1" presStyleIdx="1" presStyleCnt="3">
        <dgm:presLayoutVars>
          <dgm:chMax val="1"/>
          <dgm:bulletEnabled val="1"/>
        </dgm:presLayoutVars>
      </dgm:prSet>
      <dgm:spPr/>
      <dgm:t>
        <a:bodyPr/>
        <a:lstStyle/>
        <a:p>
          <a:endParaRPr lang="en-US"/>
        </a:p>
      </dgm:t>
    </dgm:pt>
    <dgm:pt modelId="{954FA915-96DD-4F4F-8735-6DAAB13DB70E}" type="pres">
      <dgm:prSet presAssocID="{6D524EB5-C358-4B9A-84AE-EEE9918F3BEC}" presName="descendantText" presStyleLbl="alignAcc1" presStyleIdx="1" presStyleCnt="3">
        <dgm:presLayoutVars>
          <dgm:bulletEnabled val="1"/>
        </dgm:presLayoutVars>
      </dgm:prSet>
      <dgm:spPr/>
      <dgm:t>
        <a:bodyPr/>
        <a:lstStyle/>
        <a:p>
          <a:endParaRPr lang="en-US"/>
        </a:p>
      </dgm:t>
    </dgm:pt>
    <dgm:pt modelId="{95502115-60F1-4417-9C48-E4E9F6702E33}" type="pres">
      <dgm:prSet presAssocID="{15719521-3A81-4933-950F-577F9814DDB8}" presName="sp" presStyleCnt="0"/>
      <dgm:spPr/>
    </dgm:pt>
    <dgm:pt modelId="{55E88620-3F19-4585-9EDC-03CC8268F299}" type="pres">
      <dgm:prSet presAssocID="{211C7A17-AEBC-4A8C-BD32-46F6FDA82A97}" presName="composite" presStyleCnt="0"/>
      <dgm:spPr/>
    </dgm:pt>
    <dgm:pt modelId="{17ACDDBC-B0F8-407E-9006-E7F673E4E3CB}" type="pres">
      <dgm:prSet presAssocID="{211C7A17-AEBC-4A8C-BD32-46F6FDA82A97}" presName="parentText" presStyleLbl="alignNode1" presStyleIdx="2" presStyleCnt="3">
        <dgm:presLayoutVars>
          <dgm:chMax val="1"/>
          <dgm:bulletEnabled val="1"/>
        </dgm:presLayoutVars>
      </dgm:prSet>
      <dgm:spPr/>
      <dgm:t>
        <a:bodyPr/>
        <a:lstStyle/>
        <a:p>
          <a:endParaRPr lang="en-US"/>
        </a:p>
      </dgm:t>
    </dgm:pt>
    <dgm:pt modelId="{2454609C-8491-499B-882A-3EBA40AE28A1}" type="pres">
      <dgm:prSet presAssocID="{211C7A17-AEBC-4A8C-BD32-46F6FDA82A97}" presName="descendantText" presStyleLbl="alignAcc1" presStyleIdx="2" presStyleCnt="3">
        <dgm:presLayoutVars>
          <dgm:bulletEnabled val="1"/>
        </dgm:presLayoutVars>
      </dgm:prSet>
      <dgm:spPr/>
      <dgm:t>
        <a:bodyPr/>
        <a:lstStyle/>
        <a:p>
          <a:endParaRPr lang="en-US"/>
        </a:p>
      </dgm:t>
    </dgm:pt>
  </dgm:ptLst>
  <dgm:cxnLst>
    <dgm:cxn modelId="{B5C42491-FD8B-4174-8135-C00ADF7FAD82}" type="presOf" srcId="{E6E2D43E-233D-4387-85AA-BDA23A19AB2B}" destId="{E7247CCD-084D-46BB-B8DE-54528DF56CE2}" srcOrd="0" destOrd="0" presId="urn:microsoft.com/office/officeart/2005/8/layout/chevron2"/>
    <dgm:cxn modelId="{A21A1C16-E993-4B53-9732-74BA998E133C}" type="presOf" srcId="{948667D8-A6A0-48AA-95AD-E89BFA74FC1F}" destId="{954FA915-96DD-4F4F-8735-6DAAB13DB70E}" srcOrd="0" destOrd="1" presId="urn:microsoft.com/office/officeart/2005/8/layout/chevron2"/>
    <dgm:cxn modelId="{B96B5F96-5C15-4304-B91A-485462EB9098}" srcId="{E6E2D43E-233D-4387-85AA-BDA23A19AB2B}" destId="{D9798AD2-4BA5-4739-A020-26B936DDD819}" srcOrd="0" destOrd="0" parTransId="{C7EB16B1-2C6E-400A-80C3-12C3D93FB0C8}" sibTransId="{C304A420-9882-4AC6-B5B5-437E42B10D24}"/>
    <dgm:cxn modelId="{A5A44052-5F78-44CF-BB95-77BFFFD68D58}" type="presOf" srcId="{211C7A17-AEBC-4A8C-BD32-46F6FDA82A97}" destId="{17ACDDBC-B0F8-407E-9006-E7F673E4E3CB}" srcOrd="0" destOrd="0" presId="urn:microsoft.com/office/officeart/2005/8/layout/chevron2"/>
    <dgm:cxn modelId="{55C10C5C-8F42-49B3-BC14-7B0034D33FB4}" type="presOf" srcId="{D9798AD2-4BA5-4739-A020-26B936DDD819}" destId="{D91C3434-2FF8-4295-82A8-2D7904B502B7}" srcOrd="0" destOrd="0" presId="urn:microsoft.com/office/officeart/2005/8/layout/chevron2"/>
    <dgm:cxn modelId="{44D2B5B0-3410-4781-9741-D122176D5041}" type="presOf" srcId="{CB940636-B7BC-428F-A81A-4C4D2892CDD6}" destId="{954FA915-96DD-4F4F-8735-6DAAB13DB70E}" srcOrd="0" destOrd="2" presId="urn:microsoft.com/office/officeart/2005/8/layout/chevron2"/>
    <dgm:cxn modelId="{77B8EF97-2DEE-452C-A555-8CD31E4EECBA}" srcId="{6D524EB5-C358-4B9A-84AE-EEE9918F3BEC}" destId="{948667D8-A6A0-48AA-95AD-E89BFA74FC1F}" srcOrd="1" destOrd="0" parTransId="{CB09837D-DFCE-4880-9E6B-D960766ADC79}" sibTransId="{A7AF5D7A-732C-4E57-A32D-04C7923730DD}"/>
    <dgm:cxn modelId="{BDD0B790-DE37-40C7-BA5A-60F0DF3E52D4}" type="presOf" srcId="{164AEF36-F49D-4B48-BA7C-3694EAB699F1}" destId="{2454609C-8491-499B-882A-3EBA40AE28A1}" srcOrd="0" destOrd="1" presId="urn:microsoft.com/office/officeart/2005/8/layout/chevron2"/>
    <dgm:cxn modelId="{C4F74FF9-76DC-4AA2-98FA-80ADD6AA438A}" srcId="{E6E2D43E-233D-4387-85AA-BDA23A19AB2B}" destId="{211C7A17-AEBC-4A8C-BD32-46F6FDA82A97}" srcOrd="2" destOrd="0" parTransId="{FF69F4F8-428F-47A1-92B0-EEDF5D99347D}" sibTransId="{E2A39D30-7CB2-48D7-A446-D5CC96D2F0C1}"/>
    <dgm:cxn modelId="{3230A231-59E9-4B2B-96FE-A0A2A4CECBE3}" type="presOf" srcId="{0891E068-7DC7-437D-B449-265E5659B13F}" destId="{06BE3BFB-15A8-4CD1-BF8C-7892923D99FE}" srcOrd="0" destOrd="0" presId="urn:microsoft.com/office/officeart/2005/8/layout/chevron2"/>
    <dgm:cxn modelId="{6D0C1E0A-F1E5-47F6-8ED7-787BB9C42403}" srcId="{D9798AD2-4BA5-4739-A020-26B936DDD819}" destId="{0891E068-7DC7-437D-B449-265E5659B13F}" srcOrd="0" destOrd="0" parTransId="{DA233217-C0BA-4674-84A3-456587ECE9B9}" sibTransId="{25D7E173-760D-4A6C-8389-B3386E899DBF}"/>
    <dgm:cxn modelId="{8AE0231A-F034-40C4-B1FD-1EA3B0C82CF6}" type="presOf" srcId="{7E355A22-BBE3-447C-BE9D-ECB6DD31C025}" destId="{2454609C-8491-499B-882A-3EBA40AE28A1}" srcOrd="0" destOrd="0" presId="urn:microsoft.com/office/officeart/2005/8/layout/chevron2"/>
    <dgm:cxn modelId="{87059DD6-F1BB-4318-A118-43F2C4D31C01}" srcId="{E6E2D43E-233D-4387-85AA-BDA23A19AB2B}" destId="{6D524EB5-C358-4B9A-84AE-EEE9918F3BEC}" srcOrd="1" destOrd="0" parTransId="{54D32E67-29F6-42A6-90BE-BE1A640528C0}" sibTransId="{15719521-3A81-4933-950F-577F9814DDB8}"/>
    <dgm:cxn modelId="{668D786A-381D-41F5-9483-A9DCAF31E197}" type="presOf" srcId="{2FE4CD79-479F-46E1-9F19-FF1CEBA93DB1}" destId="{06BE3BFB-15A8-4CD1-BF8C-7892923D99FE}" srcOrd="0" destOrd="2" presId="urn:microsoft.com/office/officeart/2005/8/layout/chevron2"/>
    <dgm:cxn modelId="{5ACEBF12-88FD-48C3-B44B-DD196504A84E}" type="presOf" srcId="{0AD64737-B986-49A4-ABD1-F0ADFDA80CC0}" destId="{06BE3BFB-15A8-4CD1-BF8C-7892923D99FE}" srcOrd="0" destOrd="1" presId="urn:microsoft.com/office/officeart/2005/8/layout/chevron2"/>
    <dgm:cxn modelId="{47B459D4-D7FD-45DA-871A-39A15533B2A0}" srcId="{211C7A17-AEBC-4A8C-BD32-46F6FDA82A97}" destId="{164AEF36-F49D-4B48-BA7C-3694EAB699F1}" srcOrd="1" destOrd="0" parTransId="{D94BB65B-3B9E-487D-B1E3-1B6556BD212F}" sibTransId="{0331869B-5587-4823-96E6-7107FBBE1F1E}"/>
    <dgm:cxn modelId="{4AC3AF3E-57CB-402E-A29E-53852AF82674}" srcId="{211C7A17-AEBC-4A8C-BD32-46F6FDA82A97}" destId="{7E355A22-BBE3-447C-BE9D-ECB6DD31C025}" srcOrd="0" destOrd="0" parTransId="{2646F12A-8D19-4B63-86FB-1A52FA04C0DD}" sibTransId="{31EE6D3C-C2E6-4E43-89CE-4FD1FE5672B8}"/>
    <dgm:cxn modelId="{388EB632-BBF3-49F7-ADAB-DC949B8A6740}" srcId="{D9798AD2-4BA5-4739-A020-26B936DDD819}" destId="{2FE4CD79-479F-46E1-9F19-FF1CEBA93DB1}" srcOrd="2" destOrd="0" parTransId="{B2750D7F-C8CE-4C1E-947A-0087BA4C44BA}" sibTransId="{0D2DDB42-390C-4C43-9083-3A3B3A491E2A}"/>
    <dgm:cxn modelId="{DD72FD75-893A-4E3A-B8C3-0443CA2D3CD2}" srcId="{D9798AD2-4BA5-4739-A020-26B936DDD819}" destId="{0AD64737-B986-49A4-ABD1-F0ADFDA80CC0}" srcOrd="1" destOrd="0" parTransId="{C518BBE0-1120-420E-AEC0-61D10CD6DCD9}" sibTransId="{AE461610-8E8B-489F-9337-14A5A1E4899D}"/>
    <dgm:cxn modelId="{28111B32-E9A8-43B8-AFFE-5C0047802CD4}" type="presOf" srcId="{F0BBFBB4-D84B-4A6C-8902-8B63992C32FD}" destId="{954FA915-96DD-4F4F-8735-6DAAB13DB70E}" srcOrd="0" destOrd="0" presId="urn:microsoft.com/office/officeart/2005/8/layout/chevron2"/>
    <dgm:cxn modelId="{1329FFB2-BFD5-4EFC-B4B2-969C033726AF}" srcId="{6D524EB5-C358-4B9A-84AE-EEE9918F3BEC}" destId="{F0BBFBB4-D84B-4A6C-8902-8B63992C32FD}" srcOrd="0" destOrd="0" parTransId="{A8036514-D4F3-465B-B753-D444FA35E741}" sibTransId="{01602F73-FF8D-4332-AC92-FEF3F7B10778}"/>
    <dgm:cxn modelId="{CAE897B6-F2FB-4702-A1CA-CCF298AEC27C}" srcId="{6D524EB5-C358-4B9A-84AE-EEE9918F3BEC}" destId="{CB940636-B7BC-428F-A81A-4C4D2892CDD6}" srcOrd="2" destOrd="0" parTransId="{8437DA38-15D5-40D2-8010-17C4BD85EB6C}" sibTransId="{ECDF98C3-FF7B-46EC-9785-EB369A48CFCB}"/>
    <dgm:cxn modelId="{22F81BD7-75A8-4588-89DA-E43AEB717AFA}" type="presOf" srcId="{6D524EB5-C358-4B9A-84AE-EEE9918F3BEC}" destId="{36A0A33D-D575-46C4-8607-1C1C44B45A1E}" srcOrd="0" destOrd="0" presId="urn:microsoft.com/office/officeart/2005/8/layout/chevron2"/>
    <dgm:cxn modelId="{A96CF412-3A75-46D2-8871-3A69E9FD1A85}" type="presParOf" srcId="{E7247CCD-084D-46BB-B8DE-54528DF56CE2}" destId="{7491076F-3E74-4619-83BE-422B0B720646}" srcOrd="0" destOrd="0" presId="urn:microsoft.com/office/officeart/2005/8/layout/chevron2"/>
    <dgm:cxn modelId="{8F3A83BC-9393-4854-AB4B-83B902E9754D}" type="presParOf" srcId="{7491076F-3E74-4619-83BE-422B0B720646}" destId="{D91C3434-2FF8-4295-82A8-2D7904B502B7}" srcOrd="0" destOrd="0" presId="urn:microsoft.com/office/officeart/2005/8/layout/chevron2"/>
    <dgm:cxn modelId="{356C9B7A-884A-4CE2-B11B-88C68541F3F2}" type="presParOf" srcId="{7491076F-3E74-4619-83BE-422B0B720646}" destId="{06BE3BFB-15A8-4CD1-BF8C-7892923D99FE}" srcOrd="1" destOrd="0" presId="urn:microsoft.com/office/officeart/2005/8/layout/chevron2"/>
    <dgm:cxn modelId="{B170C860-D7EA-4580-8251-B0936A8E758F}" type="presParOf" srcId="{E7247CCD-084D-46BB-B8DE-54528DF56CE2}" destId="{57EDF1D4-10AE-42CD-94C0-E77B027BB87E}" srcOrd="1" destOrd="0" presId="urn:microsoft.com/office/officeart/2005/8/layout/chevron2"/>
    <dgm:cxn modelId="{C52FAE45-1F25-4FB6-803D-EA8450BDC4C8}" type="presParOf" srcId="{E7247CCD-084D-46BB-B8DE-54528DF56CE2}" destId="{ED5B664A-51A7-435B-B68B-E5C74830AC1A}" srcOrd="2" destOrd="0" presId="urn:microsoft.com/office/officeart/2005/8/layout/chevron2"/>
    <dgm:cxn modelId="{B1AAEF69-56C5-47D9-8AF5-E86FF6E43EC6}" type="presParOf" srcId="{ED5B664A-51A7-435B-B68B-E5C74830AC1A}" destId="{36A0A33D-D575-46C4-8607-1C1C44B45A1E}" srcOrd="0" destOrd="0" presId="urn:microsoft.com/office/officeart/2005/8/layout/chevron2"/>
    <dgm:cxn modelId="{EAE86A03-DDB0-4937-8DB0-0533CABC93C8}" type="presParOf" srcId="{ED5B664A-51A7-435B-B68B-E5C74830AC1A}" destId="{954FA915-96DD-4F4F-8735-6DAAB13DB70E}" srcOrd="1" destOrd="0" presId="urn:microsoft.com/office/officeart/2005/8/layout/chevron2"/>
    <dgm:cxn modelId="{0550DD71-7018-477D-8C86-F5A25DBD93BB}" type="presParOf" srcId="{E7247CCD-084D-46BB-B8DE-54528DF56CE2}" destId="{95502115-60F1-4417-9C48-E4E9F6702E33}" srcOrd="3" destOrd="0" presId="urn:microsoft.com/office/officeart/2005/8/layout/chevron2"/>
    <dgm:cxn modelId="{23542FF2-99AA-4AD0-A9E8-2F0B0835778A}" type="presParOf" srcId="{E7247CCD-084D-46BB-B8DE-54528DF56CE2}" destId="{55E88620-3F19-4585-9EDC-03CC8268F299}" srcOrd="4" destOrd="0" presId="urn:microsoft.com/office/officeart/2005/8/layout/chevron2"/>
    <dgm:cxn modelId="{98E3CFE9-1B3F-4089-A2F5-DAF1D673641D}" type="presParOf" srcId="{55E88620-3F19-4585-9EDC-03CC8268F299}" destId="{17ACDDBC-B0F8-407E-9006-E7F673E4E3CB}" srcOrd="0" destOrd="0" presId="urn:microsoft.com/office/officeart/2005/8/layout/chevron2"/>
    <dgm:cxn modelId="{E6ED7B29-671D-40C4-9B57-974835603B92}" type="presParOf" srcId="{55E88620-3F19-4585-9EDC-03CC8268F299}" destId="{2454609C-8491-499B-882A-3EBA40AE28A1}" srcOrd="1" destOrd="0" presId="urn:microsoft.com/office/officeart/2005/8/layout/chevron2"/>
  </dgm:cxnLst>
  <dgm:bg/>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1.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6199" cy="462995"/>
          </a:xfrm>
          <a:prstGeom prst="rect">
            <a:avLst/>
          </a:prstGeom>
          <a:noFill/>
          <a:ln w="38100">
            <a:noFill/>
            <a:miter lim="800000"/>
            <a:headEnd/>
            <a:tailEnd/>
          </a:ln>
          <a:effectLst/>
        </p:spPr>
        <p:txBody>
          <a:bodyPr vert="horz" wrap="square" lIns="92883" tIns="46442" rIns="92883" bIns="46442" numCol="1" anchor="t" anchorCtr="0" compatLnSpc="1">
            <a:prstTxWarp prst="textNoShape">
              <a:avLst/>
            </a:prstTxWarp>
          </a:bodyPr>
          <a:lstStyle>
            <a:lvl1pPr defTabSz="929252" eaLnBrk="0" hangingPunct="0">
              <a:defRPr sz="1200" b="0">
                <a:latin typeface="Arial" charset="0"/>
              </a:defRPr>
            </a:lvl1pPr>
          </a:lstStyle>
          <a:p>
            <a:pPr>
              <a:defRPr/>
            </a:pPr>
            <a:endParaRPr lang="en-US"/>
          </a:p>
        </p:txBody>
      </p:sp>
      <p:sp>
        <p:nvSpPr>
          <p:cNvPr id="41987" name="Rectangle 3"/>
          <p:cNvSpPr>
            <a:spLocks noGrp="1" noChangeArrowheads="1"/>
          </p:cNvSpPr>
          <p:nvPr>
            <p:ph type="dt" sz="quarter" idx="1"/>
          </p:nvPr>
        </p:nvSpPr>
        <p:spPr bwMode="auto">
          <a:xfrm>
            <a:off x="3958801" y="0"/>
            <a:ext cx="3026199" cy="462995"/>
          </a:xfrm>
          <a:prstGeom prst="rect">
            <a:avLst/>
          </a:prstGeom>
          <a:noFill/>
          <a:ln w="38100">
            <a:noFill/>
            <a:miter lim="800000"/>
            <a:headEnd/>
            <a:tailEnd/>
          </a:ln>
          <a:effectLst/>
        </p:spPr>
        <p:txBody>
          <a:bodyPr vert="horz" wrap="square" lIns="92883" tIns="46442" rIns="92883" bIns="46442" numCol="1" anchor="t" anchorCtr="0" compatLnSpc="1">
            <a:prstTxWarp prst="textNoShape">
              <a:avLst/>
            </a:prstTxWarp>
          </a:bodyPr>
          <a:lstStyle>
            <a:lvl1pPr algn="r" defTabSz="929252" eaLnBrk="0" hangingPunct="0">
              <a:defRPr sz="1200" b="0">
                <a:latin typeface="Arial" charset="0"/>
              </a:defRPr>
            </a:lvl1pPr>
          </a:lstStyle>
          <a:p>
            <a:pPr>
              <a:defRPr/>
            </a:pPr>
            <a:endParaRPr lang="en-US"/>
          </a:p>
        </p:txBody>
      </p:sp>
      <p:sp>
        <p:nvSpPr>
          <p:cNvPr id="41988" name="Rectangle 4"/>
          <p:cNvSpPr>
            <a:spLocks noGrp="1" noChangeArrowheads="1"/>
          </p:cNvSpPr>
          <p:nvPr>
            <p:ph type="ftr" sz="quarter" idx="2"/>
          </p:nvPr>
        </p:nvSpPr>
        <p:spPr bwMode="auto">
          <a:xfrm>
            <a:off x="0" y="8808005"/>
            <a:ext cx="3026199" cy="462995"/>
          </a:xfrm>
          <a:prstGeom prst="rect">
            <a:avLst/>
          </a:prstGeom>
          <a:noFill/>
          <a:ln w="38100">
            <a:noFill/>
            <a:miter lim="800000"/>
            <a:headEnd/>
            <a:tailEnd/>
          </a:ln>
          <a:effectLst/>
        </p:spPr>
        <p:txBody>
          <a:bodyPr vert="horz" wrap="square" lIns="92883" tIns="46442" rIns="92883" bIns="46442" numCol="1" anchor="b" anchorCtr="0" compatLnSpc="1">
            <a:prstTxWarp prst="textNoShape">
              <a:avLst/>
            </a:prstTxWarp>
          </a:bodyPr>
          <a:lstStyle>
            <a:lvl1pPr defTabSz="929252" eaLnBrk="0" hangingPunct="0">
              <a:defRPr sz="1200" b="0">
                <a:latin typeface="Arial" charset="0"/>
              </a:defRPr>
            </a:lvl1pPr>
          </a:lstStyle>
          <a:p>
            <a:pPr>
              <a:defRPr/>
            </a:pPr>
            <a:endParaRPr lang="en-US"/>
          </a:p>
        </p:txBody>
      </p:sp>
      <p:sp>
        <p:nvSpPr>
          <p:cNvPr id="41989" name="Rectangle 5"/>
          <p:cNvSpPr>
            <a:spLocks noGrp="1" noChangeArrowheads="1"/>
          </p:cNvSpPr>
          <p:nvPr>
            <p:ph type="sldNum" sz="quarter" idx="3"/>
          </p:nvPr>
        </p:nvSpPr>
        <p:spPr bwMode="auto">
          <a:xfrm>
            <a:off x="3958801" y="8808005"/>
            <a:ext cx="3026199" cy="462995"/>
          </a:xfrm>
          <a:prstGeom prst="rect">
            <a:avLst/>
          </a:prstGeom>
          <a:noFill/>
          <a:ln w="38100">
            <a:noFill/>
            <a:miter lim="800000"/>
            <a:headEnd/>
            <a:tailEnd/>
          </a:ln>
          <a:effectLst/>
        </p:spPr>
        <p:txBody>
          <a:bodyPr vert="horz" wrap="square" lIns="92883" tIns="46442" rIns="92883" bIns="46442" numCol="1" anchor="b" anchorCtr="0" compatLnSpc="1">
            <a:prstTxWarp prst="textNoShape">
              <a:avLst/>
            </a:prstTxWarp>
          </a:bodyPr>
          <a:lstStyle>
            <a:lvl1pPr algn="r" defTabSz="929252" eaLnBrk="0" hangingPunct="0">
              <a:defRPr sz="1200" b="0">
                <a:latin typeface="Arial" charset="0"/>
              </a:defRPr>
            </a:lvl1pPr>
          </a:lstStyle>
          <a:p>
            <a:pPr>
              <a:defRPr/>
            </a:pPr>
            <a:fld id="{40A1D6FC-0782-4EFA-9230-2734F45F7614}"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6199" cy="462995"/>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lvl1pPr defTabSz="929252" eaLnBrk="0" hangingPunct="0">
              <a:defRPr sz="1000" b="0">
                <a:latin typeface="Arial" charset="0"/>
              </a:defRPr>
            </a:lvl1pPr>
          </a:lstStyle>
          <a:p>
            <a:pPr>
              <a:defRPr/>
            </a:pPr>
            <a:endParaRPr lang="en-US"/>
          </a:p>
        </p:txBody>
      </p:sp>
      <p:sp>
        <p:nvSpPr>
          <p:cNvPr id="5123" name="Rectangle 3"/>
          <p:cNvSpPr>
            <a:spLocks noGrp="1" noChangeArrowheads="1"/>
          </p:cNvSpPr>
          <p:nvPr>
            <p:ph type="dt" idx="1"/>
          </p:nvPr>
        </p:nvSpPr>
        <p:spPr bwMode="auto">
          <a:xfrm>
            <a:off x="3958801" y="0"/>
            <a:ext cx="3026199" cy="462995"/>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lvl1pPr algn="r" defTabSz="929252" eaLnBrk="0" hangingPunct="0">
              <a:defRPr sz="1000" b="0">
                <a:latin typeface="Arial" charset="0"/>
              </a:defRPr>
            </a:lvl1pPr>
          </a:lstStyle>
          <a:p>
            <a:pPr>
              <a:defRPr/>
            </a:pPr>
            <a:endParaRPr lang="en-US"/>
          </a:p>
        </p:txBody>
      </p:sp>
      <p:sp>
        <p:nvSpPr>
          <p:cNvPr id="134148" name="Rectangle 4"/>
          <p:cNvSpPr>
            <a:spLocks noGrp="1" noRot="1" noChangeAspect="1" noChangeArrowheads="1" noTextEdit="1"/>
          </p:cNvSpPr>
          <p:nvPr>
            <p:ph type="sldImg" idx="2"/>
          </p:nvPr>
        </p:nvSpPr>
        <p:spPr bwMode="auto">
          <a:xfrm>
            <a:off x="1174750" y="695325"/>
            <a:ext cx="4637088" cy="3476625"/>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017" y="4403210"/>
            <a:ext cx="5122968" cy="4171711"/>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08005"/>
            <a:ext cx="3026199" cy="462995"/>
          </a:xfrm>
          <a:prstGeom prst="rect">
            <a:avLst/>
          </a:prstGeom>
          <a:noFill/>
          <a:ln w="9525">
            <a:noFill/>
            <a:miter lim="800000"/>
            <a:headEnd/>
            <a:tailEnd/>
          </a:ln>
          <a:effectLst/>
        </p:spPr>
        <p:txBody>
          <a:bodyPr vert="horz" wrap="square" lIns="92883" tIns="46442" rIns="92883" bIns="46442" numCol="1" anchor="b" anchorCtr="0" compatLnSpc="1">
            <a:prstTxWarp prst="textNoShape">
              <a:avLst/>
            </a:prstTxWarp>
          </a:bodyPr>
          <a:lstStyle>
            <a:lvl1pPr defTabSz="929252" eaLnBrk="0" hangingPunct="0">
              <a:defRPr sz="800" b="0">
                <a:latin typeface="Arial" charset="0"/>
              </a:defRPr>
            </a:lvl1pPr>
          </a:lstStyle>
          <a:p>
            <a:pPr>
              <a:defRPr/>
            </a:pPr>
            <a:endParaRPr lang="en-US"/>
          </a:p>
        </p:txBody>
      </p:sp>
      <p:sp>
        <p:nvSpPr>
          <p:cNvPr id="5127" name="Rectangle 7"/>
          <p:cNvSpPr>
            <a:spLocks noGrp="1" noChangeArrowheads="1"/>
          </p:cNvSpPr>
          <p:nvPr>
            <p:ph type="sldNum" sz="quarter" idx="5"/>
          </p:nvPr>
        </p:nvSpPr>
        <p:spPr bwMode="auto">
          <a:xfrm>
            <a:off x="3958801" y="8808005"/>
            <a:ext cx="3026199" cy="462995"/>
          </a:xfrm>
          <a:prstGeom prst="rect">
            <a:avLst/>
          </a:prstGeom>
          <a:noFill/>
          <a:ln w="9525">
            <a:noFill/>
            <a:miter lim="800000"/>
            <a:headEnd/>
            <a:tailEnd/>
          </a:ln>
          <a:effectLst/>
        </p:spPr>
        <p:txBody>
          <a:bodyPr vert="horz" wrap="square" lIns="92883" tIns="46442" rIns="92883" bIns="46442" numCol="1" anchor="b" anchorCtr="0" compatLnSpc="1">
            <a:prstTxWarp prst="textNoShape">
              <a:avLst/>
            </a:prstTxWarp>
          </a:bodyPr>
          <a:lstStyle>
            <a:lvl1pPr algn="r" defTabSz="929252" eaLnBrk="0" hangingPunct="0">
              <a:defRPr sz="800" b="0">
                <a:latin typeface="Arial" charset="0"/>
              </a:defRPr>
            </a:lvl1pPr>
          </a:lstStyle>
          <a:p>
            <a:pPr>
              <a:defRPr/>
            </a:pPr>
            <a:fld id="{99DBD494-AC1C-4869-B4CD-EBA2A798FA9B}"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company’s Finance Department is generally responsible for creating </a:t>
            </a:r>
            <a:r>
              <a:rPr lang="en-US" baseline="0" dirty="0" smtClean="0"/>
              <a:t>supplier records in the system using Supplier Create. </a:t>
            </a:r>
            <a:endParaRPr lang="en-US" altLang="zh-CN" baseline="0" dirty="0" smtClean="0"/>
          </a:p>
          <a:p>
            <a:endParaRPr lang="en-US" baseline="0" dirty="0" smtClean="0"/>
          </a:p>
          <a:p>
            <a:r>
              <a:rPr lang="en-US" dirty="0" smtClean="0"/>
              <a:t>Logistics staff</a:t>
            </a:r>
            <a:r>
              <a:rPr lang="en-US" baseline="0" dirty="0" smtClean="0"/>
              <a:t> can then</a:t>
            </a:r>
            <a:r>
              <a:rPr lang="en-US" dirty="0" smtClean="0"/>
              <a:t> </a:t>
            </a:r>
            <a:r>
              <a:rPr lang="en-US" dirty="0" smtClean="0"/>
              <a:t>use </a:t>
            </a:r>
            <a:r>
              <a:rPr lang="en-US" sz="1200" kern="1200" baseline="0" dirty="0" smtClean="0">
                <a:solidFill>
                  <a:schemeClr val="tx1"/>
                </a:solidFill>
                <a:latin typeface="Times New Roman" pitchFamily="18" charset="0"/>
                <a:ea typeface="+mn-ea"/>
                <a:cs typeface="+mn-cs"/>
              </a:rPr>
              <a:t>Supplier Data Maintenance to review and modify the supplier data.</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855FB00A-2601-478E-BD3E-C3300B812323}" type="slidenum">
              <a:rPr lang="en-US" smtClean="0"/>
              <a:pPr/>
              <a:t>11</a:t>
            </a:fld>
            <a:endParaRPr lang="en-US" smtClean="0"/>
          </a:p>
        </p:txBody>
      </p:sp>
      <p:sp>
        <p:nvSpPr>
          <p:cNvPr id="14438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438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Enter information obtained from the supplier, Bridgeville Industries, about the keyboard in Supplier Item Maintenance (1.19). The supplier’s corresponding item number for QMI item 60003 is </a:t>
            </a:r>
            <a:r>
              <a:rPr lang="en-US" altLang="zh-CN" sz="1200" kern="1200" baseline="0" dirty="0" smtClean="0">
                <a:solidFill>
                  <a:schemeClr val="tx1"/>
                </a:solidFill>
                <a:latin typeface="Times New Roman" pitchFamily="18" charset="0"/>
                <a:ea typeface="+mn-ea"/>
                <a:cs typeface="+mn-cs"/>
              </a:rPr>
              <a:t>BI</a:t>
            </a:r>
            <a:r>
              <a:rPr lang="en-US" sz="1200" kern="1200" baseline="0" dirty="0" smtClean="0">
                <a:solidFill>
                  <a:schemeClr val="tx1"/>
                </a:solidFill>
                <a:latin typeface="Times New Roman" pitchFamily="18" charset="0"/>
                <a:ea typeface="+mn-ea"/>
                <a:cs typeface="+mn-cs"/>
              </a:rPr>
              <a:t>32520.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Typically, suppliers do not use the same numbering scheme that their customers do. By entering the supplier item information in the system, the buyer can use either the supplier’s item number or their own company’s item number on purchase orders. The system then recognizes both numbers as belonging to the same item.</a:t>
            </a:r>
          </a:p>
          <a:p>
            <a:endParaRPr lang="en-US" sz="800" dirty="0" smtClean="0"/>
          </a:p>
          <a:p>
            <a:r>
              <a:rPr lang="en-US" sz="1200" b="1" i="1" kern="1200" baseline="0" dirty="0" smtClean="0">
                <a:solidFill>
                  <a:schemeClr val="tx1"/>
                </a:solidFill>
                <a:latin typeface="Times New Roman" pitchFamily="18" charset="0"/>
                <a:ea typeface="+mn-ea"/>
                <a:cs typeface="+mn-cs"/>
              </a:rPr>
              <a:t>Important: </a:t>
            </a:r>
            <a:r>
              <a:rPr lang="en-US" sz="1200" b="0" i="0" kern="1200" baseline="0" dirty="0" smtClean="0">
                <a:solidFill>
                  <a:schemeClr val="tx1"/>
                </a:solidFill>
                <a:latin typeface="Times New Roman" pitchFamily="18" charset="0"/>
                <a:ea typeface="+mn-ea"/>
                <a:cs typeface="+mn-cs"/>
              </a:rPr>
              <a:t>The ability to use the Supplier Item Browse to search for an item or supplier is a </a:t>
            </a:r>
            <a:r>
              <a:rPr lang="en-US" sz="1200" kern="1200" baseline="0" dirty="0" smtClean="0">
                <a:solidFill>
                  <a:schemeClr val="tx1"/>
                </a:solidFill>
                <a:latin typeface="Times New Roman" pitchFamily="18" charset="0"/>
                <a:ea typeface="+mn-ea"/>
                <a:cs typeface="+mn-cs"/>
              </a:rPr>
              <a:t>powerful feature. This feature lets you search for all suppliers that can supply an item, or all the items that you purchase from each supplier.</a:t>
            </a:r>
            <a:endParaRPr lang="en-US" sz="800"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a:lnSpc>
                <a:spcPct val="150000"/>
              </a:lnSpc>
            </a:pPr>
            <a:r>
              <a:rPr lang="en-US" sz="1200" kern="1200" baseline="0" dirty="0" smtClean="0">
                <a:solidFill>
                  <a:schemeClr val="tx1"/>
                </a:solidFill>
                <a:latin typeface="Times New Roman" pitchFamily="18" charset="0"/>
                <a:ea typeface="+mn-ea"/>
                <a:cs typeface="+mn-cs"/>
              </a:rPr>
              <a:t>The settings in Purchasing Control affect the purchasing process. Use the Ship-To field to specify the default site code where most shipments are received. The site code is linked to QMI’s company address record. This code lets the system print the ship-to address on all purchase orders. The </a:t>
            </a:r>
            <a:r>
              <a:rPr lang="en-US" altLang="zh-CN" sz="1200" kern="1200" baseline="0" dirty="0" smtClean="0">
                <a:solidFill>
                  <a:schemeClr val="tx1"/>
                </a:solidFill>
                <a:latin typeface="Times New Roman" pitchFamily="18" charset="0"/>
                <a:ea typeface="+mn-ea"/>
                <a:cs typeface="+mn-cs"/>
              </a:rPr>
              <a:t>s</a:t>
            </a:r>
            <a:r>
              <a:rPr lang="en-US" sz="1200" kern="1200" baseline="0" dirty="0" smtClean="0">
                <a:solidFill>
                  <a:schemeClr val="tx1"/>
                </a:solidFill>
                <a:latin typeface="Times New Roman" pitchFamily="18" charset="0"/>
                <a:ea typeface="+mn-ea"/>
                <a:cs typeface="+mn-cs"/>
              </a:rPr>
              <a:t>hip-to address can be modified on each purchase order line, if necessary. </a:t>
            </a:r>
          </a:p>
          <a:p>
            <a:pPr>
              <a:lnSpc>
                <a:spcPct val="150000"/>
              </a:lnSpc>
            </a:pPr>
            <a:endParaRPr lang="en-US" sz="1200" kern="1200" baseline="0" dirty="0" smtClean="0">
              <a:solidFill>
                <a:schemeClr val="tx1"/>
              </a:solidFill>
              <a:latin typeface="Times New Roman" pitchFamily="18" charset="0"/>
              <a:ea typeface="+mn-ea"/>
              <a:cs typeface="+mn-cs"/>
            </a:endParaRPr>
          </a:p>
          <a:p>
            <a:pPr>
              <a:lnSpc>
                <a:spcPct val="150000"/>
              </a:lnSpc>
            </a:pPr>
            <a:r>
              <a:rPr lang="en-US" sz="1200" kern="1200" baseline="0" dirty="0" smtClean="0">
                <a:solidFill>
                  <a:schemeClr val="tx1"/>
                </a:solidFill>
                <a:latin typeface="Times New Roman" pitchFamily="18" charset="0"/>
                <a:ea typeface="+mn-ea"/>
                <a:cs typeface="+mn-cs"/>
              </a:rPr>
              <a:t>In the QMI training data, the PO Prefix field is set to P10 and the Receiver Prefix field is set to R10. Since the Receiver Type field is set to 1, each line item on the PO generates a receiver. Therefore, receiver numbers index differently than PO numbers.</a:t>
            </a:r>
          </a:p>
          <a:p>
            <a:pPr>
              <a:lnSpc>
                <a:spcPct val="150000"/>
              </a:lnSpc>
            </a:pPr>
            <a:endParaRPr lang="en-US" sz="1200" kern="1200" baseline="0" dirty="0" smtClean="0">
              <a:solidFill>
                <a:schemeClr val="tx1"/>
              </a:solidFill>
              <a:latin typeface="Times New Roman" pitchFamily="18" charset="0"/>
              <a:ea typeface="+mn-ea"/>
              <a:cs typeface="+mn-cs"/>
            </a:endParaRPr>
          </a:p>
          <a:p>
            <a:pPr>
              <a:lnSpc>
                <a:spcPct val="150000"/>
              </a:lnSpc>
            </a:pPr>
            <a:r>
              <a:rPr lang="en-US" sz="1200" kern="1200" baseline="0" dirty="0" smtClean="0">
                <a:solidFill>
                  <a:schemeClr val="tx1"/>
                </a:solidFill>
                <a:latin typeface="Times New Roman" pitchFamily="18" charset="0"/>
                <a:ea typeface="+mn-ea"/>
                <a:cs typeface="+mn-cs"/>
              </a:rPr>
              <a:t>All the fields on the right, except Keep Booking History, are unchecked. </a:t>
            </a:r>
          </a:p>
          <a:p>
            <a:pPr>
              <a:lnSpc>
                <a:spcPct val="150000"/>
              </a:lnSpc>
            </a:pPr>
            <a:endParaRPr lang="en-US" sz="1200" kern="1200" baseline="0" dirty="0" smtClean="0">
              <a:solidFill>
                <a:schemeClr val="tx1"/>
              </a:solidFill>
              <a:latin typeface="Times New Roman" pitchFamily="18" charset="0"/>
              <a:ea typeface="+mn-ea"/>
              <a:cs typeface="+mn-cs"/>
            </a:endParaRPr>
          </a:p>
          <a:p>
            <a:pPr>
              <a:lnSpc>
                <a:spcPct val="150000"/>
              </a:lnSpc>
            </a:pPr>
            <a:r>
              <a:rPr lang="en-US" sz="1200" kern="1200" baseline="0" dirty="0" smtClean="0">
                <a:solidFill>
                  <a:schemeClr val="tx1"/>
                </a:solidFill>
                <a:latin typeface="Times New Roman" pitchFamily="18" charset="0"/>
                <a:ea typeface="+mn-ea"/>
                <a:cs typeface="+mn-cs"/>
              </a:rPr>
              <a:t>The tolerance fields set the limits for </a:t>
            </a:r>
            <a:r>
              <a:rPr lang="en-US" sz="1200" kern="1200" baseline="0" dirty="0" err="1" smtClean="0">
                <a:solidFill>
                  <a:schemeClr val="tx1"/>
                </a:solidFill>
                <a:latin typeface="Times New Roman" pitchFamily="18" charset="0"/>
                <a:ea typeface="+mn-ea"/>
                <a:cs typeface="+mn-cs"/>
              </a:rPr>
              <a:t>overshipments</a:t>
            </a:r>
            <a:r>
              <a:rPr lang="en-US" sz="1200" kern="1200" baseline="0" dirty="0" smtClean="0">
                <a:solidFill>
                  <a:schemeClr val="tx1"/>
                </a:solidFill>
                <a:latin typeface="Times New Roman" pitchFamily="18" charset="0"/>
                <a:ea typeface="+mn-ea"/>
                <a:cs typeface="+mn-cs"/>
              </a:rPr>
              <a:t>. The settings indicate that any item receipt with a count 10% greater than the PO quantity or a value of 100 currency units greater than the PO value is rejected.</a:t>
            </a:r>
          </a:p>
          <a:p>
            <a:pPr>
              <a:lnSpc>
                <a:spcPct val="150000"/>
              </a:lnSpc>
            </a:pPr>
            <a:endParaRPr lang="en-US" sz="1200" kern="1200" baseline="0" dirty="0" smtClean="0">
              <a:solidFill>
                <a:schemeClr val="tx1"/>
              </a:solidFill>
              <a:latin typeface="Times New Roman" pitchFamily="18" charset="0"/>
              <a:ea typeface="+mn-ea"/>
              <a:cs typeface="+mn-cs"/>
            </a:endParaRPr>
          </a:p>
          <a:p>
            <a:pPr>
              <a:lnSpc>
                <a:spcPct val="150000"/>
              </a:lnSpc>
            </a:pPr>
            <a:r>
              <a:rPr lang="en-US" sz="1200" kern="1200" baseline="0" dirty="0" smtClean="0">
                <a:solidFill>
                  <a:schemeClr val="tx1"/>
                </a:solidFill>
                <a:latin typeface="Times New Roman" pitchFamily="18" charset="0"/>
                <a:ea typeface="+mn-ea"/>
                <a:cs typeface="+mn-cs"/>
              </a:rPr>
              <a:t>The single entry line format lets you customize due dates, sites, tax statuses, and other information for each line item on a purchase order. The Multiple entry feature lets you enter basic information, such as the item number, quantity, and price, for several lines on a single screen.</a:t>
            </a:r>
          </a:p>
          <a:p>
            <a:pPr>
              <a:lnSpc>
                <a:spcPct val="150000"/>
              </a:lnSpc>
            </a:pPr>
            <a:endParaRPr lang="en-US" sz="1200" kern="1200" baseline="0" dirty="0" smtClean="0">
              <a:solidFill>
                <a:schemeClr val="tx1"/>
              </a:solidFill>
              <a:latin typeface="Times New Roman" pitchFamily="18" charset="0"/>
              <a:ea typeface="+mn-ea"/>
              <a:cs typeface="+mn-cs"/>
            </a:endParaRPr>
          </a:p>
          <a:p>
            <a:pPr>
              <a:lnSpc>
                <a:spcPct val="150000"/>
              </a:lnSpc>
            </a:pPr>
            <a:r>
              <a:rPr lang="en-US" sz="1200" kern="1200" baseline="0" dirty="0" smtClean="0">
                <a:solidFill>
                  <a:schemeClr val="tx1"/>
                </a:solidFill>
                <a:latin typeface="Times New Roman" pitchFamily="18" charset="0"/>
                <a:ea typeface="+mn-ea"/>
                <a:cs typeface="+mn-cs"/>
              </a:rPr>
              <a:t>PO header and line comments are used to add significant detail to a purchase order header (for the entire order), or to the line item detail (which applies to a specific line only). The control settings let you set the defaults for each new order.</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QAD Enterprise Application has predefined process maps, which map real-world business</a:t>
            </a:r>
            <a:r>
              <a:rPr lang="en-US" baseline="0" dirty="0" smtClean="0"/>
              <a:t> processes</a:t>
            </a:r>
            <a:r>
              <a:rPr lang="en-US" dirty="0" smtClean="0"/>
              <a:t>. You can use the pre-delivered</a:t>
            </a:r>
            <a:r>
              <a:rPr lang="en-US" baseline="0" dirty="0" smtClean="0"/>
              <a:t> Procure-to-Pay process map or you can create your own process maps that fit your business environment.</a:t>
            </a:r>
          </a:p>
          <a:p>
            <a:endParaRPr lang="en-US" baseline="0" dirty="0" smtClean="0"/>
          </a:p>
          <a:p>
            <a:r>
              <a:rPr lang="en-US" baseline="0" dirty="0" smtClean="0"/>
              <a:t>This training course only discusses the fundamental steps in Procure-to-Pay, as the simplified process flow in the next slide shows.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18D52D68-FAE6-4DAD-BFB0-2EE0F94BCDF6}" type="slidenum">
              <a:rPr lang="en-US" smtClean="0"/>
              <a:pPr/>
              <a:t>15</a:t>
            </a:fld>
            <a:endParaRPr lang="en-US" smtClean="0"/>
          </a:p>
        </p:txBody>
      </p:sp>
      <p:sp>
        <p:nvSpPr>
          <p:cNvPr id="15974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974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buNone/>
            </a:pPr>
            <a:r>
              <a:rPr lang="en-US" sz="1200" dirty="0" smtClean="0"/>
              <a:t>The example shows the following purchasing activities:</a:t>
            </a:r>
          </a:p>
          <a:p>
            <a:pPr>
              <a:buNone/>
            </a:pPr>
            <a:endParaRPr lang="en-US" sz="1200" dirty="0" smtClean="0"/>
          </a:p>
          <a:p>
            <a:pPr marL="228600" indent="-228600">
              <a:buFont typeface="+mj-lt"/>
              <a:buAutoNum type="arabicPeriod"/>
            </a:pPr>
            <a:r>
              <a:rPr lang="en-US" sz="1200" dirty="0" smtClean="0"/>
              <a:t>Create a purchase order to buy the components (items 60001, 60002, 60003, and 60005) in sufficient quantities to build ten medical ultrasound devices.</a:t>
            </a:r>
          </a:p>
          <a:p>
            <a:pPr marL="228600" indent="-228600">
              <a:buFont typeface="+mj-lt"/>
              <a:buAutoNum type="arabicPeriod"/>
            </a:pPr>
            <a:r>
              <a:rPr lang="en-US" sz="1200" dirty="0" smtClean="0"/>
              <a:t>Receive the items into inventory.</a:t>
            </a:r>
          </a:p>
          <a:p>
            <a:pPr marL="228600" indent="-228600">
              <a:buFont typeface="+mj-lt"/>
              <a:buAutoNum type="arabicPeriod"/>
            </a:pPr>
            <a:r>
              <a:rPr lang="en-US" sz="1200" dirty="0" smtClean="0"/>
              <a:t>Process</a:t>
            </a:r>
            <a:r>
              <a:rPr lang="en-US" sz="1200" baseline="0" dirty="0" smtClean="0"/>
              <a:t> the PO return.</a:t>
            </a:r>
            <a:endParaRPr lang="en-US" sz="1200" dirty="0" smtClean="0"/>
          </a:p>
          <a:p>
            <a:pPr marL="228600" indent="-228600">
              <a:buFont typeface="+mj-lt"/>
              <a:buAutoNum type="arabicPeriod"/>
            </a:pPr>
            <a:r>
              <a:rPr lang="en-US" sz="1200" dirty="0" smtClean="0"/>
              <a:t>Process the supplier invoice.</a:t>
            </a:r>
          </a:p>
          <a:p>
            <a:pPr marL="228600" indent="-228600">
              <a:buFont typeface="+mj-lt"/>
              <a:buAutoNum type="arabicPeriod"/>
            </a:pPr>
            <a:r>
              <a:rPr lang="en-US" altLang="zh-CN" sz="1200" dirty="0" smtClean="0"/>
              <a:t>Process the payment to the supplier.</a:t>
            </a:r>
          </a:p>
          <a:p>
            <a:pPr marL="0" indent="-228600">
              <a:buFont typeface="+mj-lt"/>
              <a:buNone/>
            </a:pPr>
            <a:r>
              <a:rPr lang="en-US" altLang="zh-CN" sz="1200" b="1" dirty="0" smtClean="0"/>
              <a:t>Note:</a:t>
            </a:r>
            <a:r>
              <a:rPr lang="en-US" altLang="zh-CN" sz="1200" b="1" baseline="0" dirty="0" smtClean="0"/>
              <a:t> </a:t>
            </a:r>
            <a:r>
              <a:rPr lang="en-US" altLang="zh-CN" sz="1200" b="0" baseline="0" dirty="0" smtClean="0"/>
              <a:t> This section only covers the PO creation, receipt, and return processes. For </a:t>
            </a:r>
            <a:r>
              <a:rPr lang="en-US" altLang="zh-CN" sz="1200" b="0" baseline="0" dirty="0" smtClean="0"/>
              <a:t>more information on the supplier </a:t>
            </a:r>
            <a:r>
              <a:rPr lang="en-US" altLang="zh-CN" sz="1200" b="0" baseline="0" dirty="0" smtClean="0"/>
              <a:t>invoice and payment processes, see </a:t>
            </a:r>
            <a:r>
              <a:rPr lang="en-US" altLang="zh-CN" sz="1200" b="0" i="1" baseline="0" dirty="0" smtClean="0"/>
              <a:t>Processing </a:t>
            </a:r>
            <a:r>
              <a:rPr lang="en-US" altLang="zh-CN" sz="1200" b="0" i="1" baseline="0" dirty="0" smtClean="0"/>
              <a:t>Invoices </a:t>
            </a:r>
            <a:r>
              <a:rPr lang="en-US" altLang="zh-CN" sz="1200" b="0" i="1" baseline="0" dirty="0" smtClean="0"/>
              <a:t>and </a:t>
            </a:r>
            <a:r>
              <a:rPr lang="en-US" altLang="zh-CN" sz="1200" b="0" i="1" baseline="0" dirty="0" smtClean="0"/>
              <a:t>Payments</a:t>
            </a:r>
            <a:r>
              <a:rPr lang="en-US" altLang="zh-CN" sz="1200" b="0" baseline="0" dirty="0" smtClean="0"/>
              <a:t>.</a:t>
            </a:r>
            <a:endParaRPr lang="en-US" altLang="zh-CN" sz="1200" b="1"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18</a:t>
            </a:fld>
            <a:endParaRPr lang="en-US"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dirty="0" smtClean="0"/>
              <a:t>There</a:t>
            </a:r>
            <a:r>
              <a:rPr lang="en-US" sz="800" baseline="0" dirty="0" smtClean="0"/>
              <a:t> are t</a:t>
            </a:r>
            <a:r>
              <a:rPr lang="en-US" sz="800" dirty="0" smtClean="0"/>
              <a:t>hree elements</a:t>
            </a:r>
            <a:r>
              <a:rPr lang="en-US" sz="800" baseline="0" dirty="0" smtClean="0"/>
              <a:t> of a purchase order:</a:t>
            </a:r>
          </a:p>
          <a:p>
            <a:pPr lvl="1">
              <a:buFont typeface="Arial" pitchFamily="34" charset="0"/>
              <a:buChar char="•"/>
            </a:pPr>
            <a:r>
              <a:rPr lang="en-US" sz="800" baseline="0" dirty="0" smtClean="0"/>
              <a:t> Header</a:t>
            </a:r>
          </a:p>
          <a:p>
            <a:pPr lvl="1">
              <a:buFont typeface="Arial" pitchFamily="34" charset="0"/>
              <a:buChar char="•"/>
            </a:pPr>
            <a:r>
              <a:rPr lang="en-US" sz="800" baseline="0" dirty="0" smtClean="0"/>
              <a:t> Line Items</a:t>
            </a:r>
          </a:p>
          <a:p>
            <a:pPr lvl="1">
              <a:buFont typeface="Arial" pitchFamily="34" charset="0"/>
              <a:buChar char="•"/>
            </a:pPr>
            <a:r>
              <a:rPr lang="en-US" sz="800" baseline="0" dirty="0" smtClean="0"/>
              <a:t> Trailer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19</a:t>
            </a:fld>
            <a:endParaRPr lang="en-US"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lvl="1" algn="l">
              <a:buFont typeface="Arial" pitchFamily="34" charset="0"/>
              <a:buNone/>
            </a:pPr>
            <a:r>
              <a:rPr lang="en-US" sz="800" dirty="0" smtClean="0"/>
              <a:t>To create a discrete purchase order, use the </a:t>
            </a:r>
            <a:r>
              <a:rPr lang="en-US" sz="800" baseline="0" dirty="0" smtClean="0"/>
              <a:t>Create Purchase Order node in the Manage Discrete Purchasing process map. The menu collection gathers the menus related to purchase orders.</a:t>
            </a:r>
          </a:p>
          <a:p>
            <a:pPr marL="0" lvl="1" algn="l">
              <a:buFont typeface="Arial" pitchFamily="34" charset="0"/>
              <a:buNone/>
            </a:pPr>
            <a:endParaRPr lang="en-US" sz="800" baseline="0" dirty="0" smtClean="0"/>
          </a:p>
          <a:p>
            <a:pPr marL="0" lvl="1" algn="l">
              <a:buFont typeface="Arial" pitchFamily="34" charset="0"/>
              <a:buNone/>
            </a:pPr>
            <a:r>
              <a:rPr lang="en-US" sz="800" b="1" baseline="0" dirty="0" smtClean="0"/>
              <a:t>Header Information</a:t>
            </a:r>
          </a:p>
          <a:p>
            <a:pPr marL="182880" lvl="1" indent="-182880" algn="l">
              <a:buFont typeface="Arial" pitchFamily="34" charset="0"/>
              <a:buChar char="•"/>
            </a:pPr>
            <a:r>
              <a:rPr lang="en-US" sz="800" dirty="0" smtClean="0"/>
              <a:t> The</a:t>
            </a:r>
            <a:r>
              <a:rPr lang="en-US" sz="800" baseline="0" dirty="0" smtClean="0"/>
              <a:t> purchase order number can either be system-generated or manually entered.</a:t>
            </a:r>
          </a:p>
          <a:p>
            <a:pPr marL="182880" lvl="1" indent="-182880" algn="l">
              <a:buFont typeface="Arial" pitchFamily="34" charset="0"/>
              <a:buChar char="•"/>
            </a:pPr>
            <a:r>
              <a:rPr lang="en-US" sz="800" baseline="0" dirty="0" smtClean="0"/>
              <a:t> The supplier is 10S1002.</a:t>
            </a:r>
          </a:p>
          <a:p>
            <a:pPr marL="182880" lvl="1" indent="-182880" algn="l">
              <a:buFont typeface="Arial" pitchFamily="34" charset="0"/>
              <a:buChar char="•"/>
            </a:pPr>
            <a:r>
              <a:rPr lang="en-US" sz="800" baseline="0" dirty="0" smtClean="0"/>
              <a:t> The dates entered in the header default to the item lines.</a:t>
            </a:r>
          </a:p>
          <a:p>
            <a:pPr marL="182880" lvl="1" indent="-182880" algn="l">
              <a:buFont typeface="Arial" pitchFamily="34" charset="0"/>
              <a:buChar char="•"/>
            </a:pPr>
            <a:r>
              <a:rPr lang="en-US" sz="800" baseline="0" dirty="0" smtClean="0"/>
              <a:t> </a:t>
            </a:r>
            <a:r>
              <a:rPr lang="en-US" sz="800" dirty="0" smtClean="0"/>
              <a:t>The tax data defaults from Global Tax Management and is not normally modified in Purchase Order Maintenance.</a:t>
            </a:r>
            <a:endParaRPr lang="en-US" sz="30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20</a:t>
            </a:fld>
            <a:endParaRPr lang="en-US"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lvl="1" algn="l">
              <a:buFont typeface="Arial" pitchFamily="34" charset="0"/>
              <a:buNone/>
            </a:pPr>
            <a:r>
              <a:rPr lang="en-US" sz="800" b="1" dirty="0" smtClean="0"/>
              <a:t>Item Line Information</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Each line indicates a particular item to order, the order quantity, and the price.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The</a:t>
            </a:r>
            <a:r>
              <a:rPr lang="en-US" sz="800" baseline="0" dirty="0" smtClean="0"/>
              <a:t> l</a:t>
            </a:r>
            <a:r>
              <a:rPr lang="en-US" sz="800" dirty="0" smtClean="0"/>
              <a:t>ine details include any exceptions to the header information, such as a delivery date or receiving site, that apply to this line item only and not to the whole order.</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21</a:t>
            </a:fld>
            <a:endParaRPr lang="en-US"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sz="800" b="1" dirty="0" smtClean="0"/>
              <a:t>Trailer</a:t>
            </a:r>
            <a:r>
              <a:rPr lang="en-US" sz="800" b="1" baseline="0" dirty="0" smtClean="0"/>
              <a:t> Information</a:t>
            </a:r>
            <a:endParaRPr lang="en-US" sz="800" b="1" dirty="0" smtClean="0"/>
          </a:p>
          <a:p>
            <a:pPr marL="182880" indent="-182880">
              <a:buFont typeface="Arial" pitchFamily="34" charset="0"/>
              <a:buChar char="•"/>
            </a:pPr>
            <a:r>
              <a:rPr lang="en-US" sz="800" kern="1200" baseline="0" dirty="0" smtClean="0">
                <a:solidFill>
                  <a:schemeClr val="tx1"/>
                </a:solidFill>
                <a:latin typeface="Times New Roman" pitchFamily="18" charset="0"/>
                <a:ea typeface="+mn-ea"/>
                <a:cs typeface="+mn-cs"/>
              </a:rPr>
              <a:t>The trailer information contains tax and order status information for all line items. </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kern="1200" baseline="0" dirty="0" smtClean="0">
                <a:solidFill>
                  <a:schemeClr val="tx1"/>
                </a:solidFill>
                <a:latin typeface="Times New Roman" pitchFamily="18" charset="0"/>
                <a:ea typeface="+mn-ea"/>
                <a:cs typeface="+mn-cs"/>
              </a:rPr>
              <a:t>The revision number in the trailer enables you to track how many changes were made to the order.</a:t>
            </a:r>
            <a:endParaRPr lang="en-US" sz="800" dirty="0" smtClean="0"/>
          </a:p>
          <a:p>
            <a:pPr marL="182880" indent="-182880">
              <a:buFont typeface="Arial" pitchFamily="34" charset="0"/>
              <a:buChar char="•"/>
            </a:pPr>
            <a:r>
              <a:rPr lang="en-US" sz="800" kern="1200" baseline="0" dirty="0" smtClean="0">
                <a:solidFill>
                  <a:schemeClr val="tx1"/>
                </a:solidFill>
                <a:latin typeface="Times New Roman" pitchFamily="18" charset="0"/>
                <a:ea typeface="+mn-ea"/>
                <a:cs typeface="+mn-cs"/>
              </a:rPr>
              <a:t>The Print PO field in the trailer allows you to print the PO using Purchase Order Print, which is also available in the Create Purchase Order menu collection.</a:t>
            </a:r>
          </a:p>
          <a:p>
            <a:pPr marL="182880" indent="-182880">
              <a:buFont typeface="Arial" pitchFamily="34" charset="0"/>
              <a:buChar char="•"/>
            </a:pPr>
            <a:r>
              <a:rPr lang="en-US" sz="800" kern="1200" baseline="0" dirty="0" smtClean="0">
                <a:solidFill>
                  <a:schemeClr val="tx1"/>
                </a:solidFill>
                <a:latin typeface="Times New Roman" pitchFamily="18" charset="0"/>
                <a:ea typeface="+mn-ea"/>
                <a:cs typeface="+mn-cs"/>
              </a:rPr>
              <a:t>A blank status indicates that the order is open. You can manually close an order by changing the status to X or C.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22</a:t>
            </a:fld>
            <a:endParaRPr lang="en-US"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sz="800" dirty="0" smtClean="0"/>
              <a:t>You</a:t>
            </a:r>
            <a:r>
              <a:rPr lang="en-US" sz="800" baseline="0" dirty="0" smtClean="0"/>
              <a:t> can review purchase orders using the Purchase Order by Supplier/Order Report within the Create Purchase Order menu collection, or using the Purchase Order Browse, as shown in the slide. The browse provides more functions than the ability to view purchase orders. From the browse, you can also create POs or modify existing </a:t>
            </a:r>
            <a:r>
              <a:rPr lang="en-US" sz="800" baseline="0" dirty="0" err="1" smtClean="0"/>
              <a:t>POs.</a:t>
            </a:r>
            <a:endParaRPr lang="en-US" sz="800"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23</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Open Purchase</a:t>
            </a:r>
            <a:r>
              <a:rPr lang="en-US" sz="800" baseline="0" dirty="0" smtClean="0"/>
              <a:t> Order Receipts from Home &gt; Procure-to-Pay &gt; Manage Discrete Purchasing &gt; Receive Material(s).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24</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baseline="0" dirty="0" smtClean="0"/>
              <a:t>Enter the purchase order number and select the Receive All field. By selecting Receive All, the receiving personnel do not need to receive the items line by line.</a:t>
            </a:r>
          </a:p>
          <a:p>
            <a:endParaRPr lang="en-US" sz="80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If the </a:t>
            </a:r>
            <a:r>
              <a:rPr lang="en-US" altLang="zh-CN" sz="800" dirty="0" smtClean="0"/>
              <a:t>Receive</a:t>
            </a:r>
            <a:r>
              <a:rPr lang="en-US" altLang="zh-CN" sz="800" baseline="0" dirty="0" smtClean="0"/>
              <a:t> All field is selected, the system automatically fills the Receipt Quantity field. You can also review the PO lines to be processed by responding Yes when you are asked whether to display the PO lines to be received.</a:t>
            </a:r>
            <a:endParaRPr lang="en-US" sz="800"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25</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dirty="0" smtClean="0"/>
              <a:t>If,</a:t>
            </a:r>
            <a:r>
              <a:rPr lang="en-US" sz="800" baseline="0" dirty="0" smtClean="0"/>
              <a:t> for </a:t>
            </a:r>
            <a:r>
              <a:rPr lang="en-US" sz="800" dirty="0" smtClean="0"/>
              <a:t>some reason, the company </a:t>
            </a:r>
            <a:r>
              <a:rPr lang="en-US" sz="800" baseline="0" dirty="0" smtClean="0"/>
              <a:t>just received a portion of the items they ordered, the receiving staff can also use the Purchase Order Receipts to process the partial receipts. Ensure that the Receive All field is cleared so that staff can manually enter the receipt quantity in the subsequent frame.</a:t>
            </a:r>
          </a:p>
          <a:p>
            <a:endParaRPr lang="en-US" sz="80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Since Receive All is not selected, the Receipt Quantity field shows</a:t>
            </a:r>
            <a:r>
              <a:rPr lang="en-US" sz="800" baseline="0" dirty="0" smtClean="0"/>
              <a:t> zero in the slide example. Enter the line number and the quantity received.</a:t>
            </a:r>
            <a:endParaRPr lang="en-US" sz="800"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26</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A purchase order return indicates that you are returning materials to a supplier. The material can be taken from inspection, inventory, or work in process (WIP). The system generates receiving history that you can match against the supplier invoice in Accounts Payable.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There are two ways to return goods to a supplier. If the purchase order still exists, use Purchase Order Returns in the process maps; or use Purchase Order Maintenance to enter a new line for the items to be returned. Use negative numbers to indicate returned quantities. Receive items in Purchase Order Receipts.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This guide discusses the return of goods to the supplier using Purchase Order Returns.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27</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Returning materials against a closed or canceled PO reopens it.  Click Yes to proceed.</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If the return is just part of a purchase, clear the Return All option. </a:t>
            </a:r>
          </a:p>
          <a:p>
            <a:pPr marL="1828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Select the Return to Replace field if </a:t>
            </a:r>
            <a:r>
              <a:rPr lang="en-US" sz="1200" b="0" kern="1200" dirty="0" smtClean="0">
                <a:solidFill>
                  <a:schemeClr val="tx1"/>
                </a:solidFill>
                <a:latin typeface="Times New Roman" pitchFamily="18" charset="0"/>
                <a:ea typeface="+mn-ea"/>
                <a:cs typeface="+mn-cs"/>
              </a:rPr>
              <a:t>the item must be replaced. The system adds another line to the original PO for the returned quantity.</a:t>
            </a:r>
          </a:p>
          <a:p>
            <a:pPr marL="1828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The RTV number is a form of receiver number and is unique. Enter a receiver number on the receipt transaction only if the Receiver Type field is set to 0 or 1 in Purchasing Control. Some companies use different receiver numbers when recording returns. When</a:t>
            </a:r>
            <a:r>
              <a:rPr lang="en-US" sz="800" baseline="0" dirty="0" smtClean="0"/>
              <a:t> left blank, t</a:t>
            </a:r>
            <a:r>
              <a:rPr lang="en-US" sz="800" dirty="0" smtClean="0"/>
              <a:t>he system automatically</a:t>
            </a:r>
            <a:r>
              <a:rPr lang="en-US" sz="800" baseline="0" dirty="0" smtClean="0"/>
              <a:t> generates a number.</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28</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In this example, you are going to return 2 each of item 60001 received</a:t>
            </a:r>
            <a:r>
              <a:rPr lang="en-US" sz="800" baseline="0" dirty="0" smtClean="0"/>
              <a:t> from P1010008. The process is similar to that of receiving a PO in Purchase Order Receipts.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dirty="0" smtClean="0"/>
              <a:t>If the Supplier Performance</a:t>
            </a:r>
            <a:r>
              <a:rPr lang="en-US" sz="800" baseline="0" dirty="0" smtClean="0"/>
              <a:t> function is enabled in Supplier Performance Control, you are prompted to complete the Supplier Performance Data frame.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aseline="0" dirty="0" smtClean="0"/>
              <a:t>The return process is finished. You can print the document for the return using Purchase Return Document Print. You can then use Transactions Detail Inquiry (3.21.1) to see how the return affects the GL transaction.</a:t>
            </a:r>
            <a:endParaRPr lang="en-US" sz="800"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29</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b="1" dirty="0" smtClean="0"/>
              <a:t>Exercise 1: Settings for </a:t>
            </a:r>
            <a:r>
              <a:rPr lang="en-US" sz="800" b="1" dirty="0" smtClean="0"/>
              <a:t>the Purchasing</a:t>
            </a:r>
            <a:r>
              <a:rPr lang="en-US" sz="800" b="1" baseline="0" dirty="0" smtClean="0"/>
              <a:t> </a:t>
            </a:r>
            <a:r>
              <a:rPr lang="en-US" sz="800" b="1" baseline="0" dirty="0" smtClean="0"/>
              <a:t>Function</a:t>
            </a:r>
          </a:p>
          <a:p>
            <a:endParaRPr lang="en-US" sz="500" b="1" baseline="0" dirty="0" smtClean="0"/>
          </a:p>
          <a:p>
            <a:pPr marL="228600" indent="-228600">
              <a:buFont typeface="+mj-lt"/>
              <a:buAutoNum type="arabicPeriod"/>
            </a:pPr>
            <a:r>
              <a:rPr lang="en-US" sz="500" baseline="0" dirty="0" smtClean="0"/>
              <a:t>Use Supplier Data Maintenance to verify supplier data as follows:</a:t>
            </a:r>
            <a:br>
              <a:rPr lang="en-US" sz="500" baseline="0" dirty="0" smtClean="0"/>
            </a:br>
            <a:r>
              <a:rPr lang="en-US" sz="500" baseline="0" dirty="0" smtClean="0">
                <a:latin typeface="Calibri"/>
                <a:ea typeface="宋体"/>
              </a:rPr>
              <a:t>Supplier:10S1002</a:t>
            </a:r>
            <a:br>
              <a:rPr lang="en-US" sz="500" baseline="0" dirty="0" smtClean="0">
                <a:latin typeface="Calibri"/>
                <a:ea typeface="宋体"/>
              </a:rPr>
            </a:br>
            <a:r>
              <a:rPr lang="en-US" sz="500" baseline="0" dirty="0" smtClean="0">
                <a:latin typeface="Calibri"/>
                <a:ea typeface="宋体"/>
              </a:rPr>
              <a:t>Name: Bridgeville Industries</a:t>
            </a:r>
            <a:br>
              <a:rPr lang="en-US" sz="500" baseline="0" dirty="0" smtClean="0">
                <a:latin typeface="Calibri"/>
                <a:ea typeface="宋体"/>
              </a:rPr>
            </a:br>
            <a:r>
              <a:rPr lang="en-US" sz="500" baseline="0" dirty="0" smtClean="0">
                <a:latin typeface="Calibri"/>
                <a:ea typeface="宋体"/>
              </a:rPr>
              <a:t>Cr Terms:	30D (1 month)</a:t>
            </a:r>
            <a:br>
              <a:rPr lang="en-US" sz="500" baseline="0" dirty="0" smtClean="0">
                <a:latin typeface="Calibri"/>
                <a:ea typeface="宋体"/>
              </a:rPr>
            </a:br>
            <a:r>
              <a:rPr lang="en-US" sz="500" baseline="0" dirty="0" smtClean="0">
                <a:latin typeface="Calibri"/>
                <a:ea typeface="宋体"/>
              </a:rPr>
              <a:t>Partial OK: No</a:t>
            </a:r>
            <a:br>
              <a:rPr lang="en-US" sz="500" baseline="0" dirty="0" smtClean="0">
                <a:latin typeface="Calibri"/>
                <a:ea typeface="宋体"/>
              </a:rPr>
            </a:br>
            <a:endParaRPr lang="en-US" sz="500" baseline="0" dirty="0" smtClean="0">
              <a:latin typeface="Calibri"/>
              <a:ea typeface="宋体"/>
            </a:endParaRPr>
          </a:p>
          <a:p>
            <a:pPr marL="228600" indent="-228600">
              <a:buFont typeface="+mj-lt"/>
              <a:buAutoNum type="arabicPeriod"/>
            </a:pPr>
            <a:r>
              <a:rPr lang="en-US" sz="1000" kern="1200" baseline="0" dirty="0" smtClean="0">
                <a:solidFill>
                  <a:schemeClr val="tx1"/>
                </a:solidFill>
                <a:latin typeface="Times New Roman" pitchFamily="18" charset="0"/>
                <a:ea typeface="+mn-ea"/>
                <a:cs typeface="+mn-cs"/>
              </a:rPr>
              <a:t>Use Supplier Item Maintenance to create a record that cross-references item numbers 60001 and 60002 to your supplier’s item numbers.</a:t>
            </a:r>
            <a:br>
              <a:rPr lang="en-US" sz="1000" kern="1200" baseline="0" dirty="0" smtClean="0">
                <a:solidFill>
                  <a:schemeClr val="tx1"/>
                </a:solidFill>
                <a:latin typeface="Times New Roman" pitchFamily="18" charset="0"/>
                <a:ea typeface="+mn-ea"/>
                <a:cs typeface="+mn-cs"/>
              </a:rPr>
            </a:br>
            <a:r>
              <a:rPr lang="en-US" sz="1000" b="1" kern="1200" baseline="0" dirty="0" smtClean="0">
                <a:solidFill>
                  <a:schemeClr val="tx1"/>
                </a:solidFill>
                <a:latin typeface="Times New Roman" pitchFamily="18" charset="0"/>
                <a:ea typeface="+mn-ea"/>
                <a:cs typeface="+mn-cs"/>
              </a:rPr>
              <a:t>I</a:t>
            </a:r>
            <a:r>
              <a:rPr lang="en-US" sz="500" b="1" baseline="0" dirty="0" smtClean="0">
                <a:latin typeface="Calibri"/>
                <a:ea typeface="宋体"/>
              </a:rPr>
              <a:t>tem Number: 60001</a:t>
            </a:r>
            <a:r>
              <a:rPr lang="en-US" sz="500" baseline="0" dirty="0" smtClean="0">
                <a:latin typeface="Calibri"/>
                <a:ea typeface="宋体"/>
              </a:rPr>
              <a:t/>
            </a:r>
            <a:br>
              <a:rPr lang="en-US" sz="500" baseline="0" dirty="0" smtClean="0">
                <a:latin typeface="Calibri"/>
                <a:ea typeface="宋体"/>
              </a:rPr>
            </a:br>
            <a:r>
              <a:rPr lang="en-US" sz="500" baseline="0" dirty="0" smtClean="0">
                <a:latin typeface="Calibri"/>
                <a:ea typeface="宋体"/>
              </a:rPr>
              <a:t>Supplier: 10S1002</a:t>
            </a:r>
            <a:br>
              <a:rPr lang="en-US" sz="500" baseline="0" dirty="0" smtClean="0">
                <a:latin typeface="Calibri"/>
                <a:ea typeface="宋体"/>
              </a:rPr>
            </a:br>
            <a:r>
              <a:rPr lang="en-US" sz="500" baseline="0" dirty="0" smtClean="0">
                <a:latin typeface="Calibri"/>
                <a:ea typeface="宋体"/>
              </a:rPr>
              <a:t>Supplier Item: SCC60001</a:t>
            </a:r>
            <a:br>
              <a:rPr lang="en-US" sz="500" baseline="0" dirty="0" smtClean="0">
                <a:latin typeface="Calibri"/>
                <a:ea typeface="宋体"/>
              </a:rPr>
            </a:br>
            <a:r>
              <a:rPr lang="en-US" sz="500" baseline="0" dirty="0" smtClean="0">
                <a:latin typeface="Calibri"/>
                <a:ea typeface="宋体"/>
              </a:rPr>
              <a:t>Unit of Measure: EA</a:t>
            </a:r>
            <a:br>
              <a:rPr lang="en-US" sz="500" baseline="0" dirty="0" smtClean="0">
                <a:latin typeface="Calibri"/>
                <a:ea typeface="宋体"/>
              </a:rPr>
            </a:br>
            <a:r>
              <a:rPr lang="en-US" sz="500" baseline="0" dirty="0" smtClean="0">
                <a:latin typeface="Calibri"/>
                <a:ea typeface="宋体"/>
              </a:rPr>
              <a:t>Supplier Lead Time: 5</a:t>
            </a:r>
            <a:br>
              <a:rPr lang="en-US" sz="500" baseline="0" dirty="0" smtClean="0">
                <a:latin typeface="Calibri"/>
                <a:ea typeface="宋体"/>
              </a:rPr>
            </a:br>
            <a:r>
              <a:rPr lang="en-US" sz="500" baseline="0" dirty="0" smtClean="0">
                <a:latin typeface="Calibri"/>
                <a:ea typeface="宋体"/>
              </a:rPr>
              <a:t>Currency: USD</a:t>
            </a:r>
            <a:br>
              <a:rPr lang="en-US" sz="500" baseline="0" dirty="0" smtClean="0">
                <a:latin typeface="Calibri"/>
                <a:ea typeface="宋体"/>
              </a:rPr>
            </a:br>
            <a:r>
              <a:rPr lang="en-US" sz="500" baseline="0" dirty="0" smtClean="0">
                <a:latin typeface="Calibri"/>
                <a:ea typeface="宋体"/>
              </a:rPr>
              <a:t>Quote Price: 120</a:t>
            </a:r>
            <a:br>
              <a:rPr lang="en-US" sz="500" baseline="0" dirty="0" smtClean="0">
                <a:latin typeface="Calibri"/>
                <a:ea typeface="宋体"/>
              </a:rPr>
            </a:br>
            <a:r>
              <a:rPr lang="en-US" sz="500" baseline="0" dirty="0" smtClean="0">
                <a:latin typeface="Calibri"/>
                <a:ea typeface="宋体"/>
              </a:rPr>
              <a:t>Quote Quantity: 5</a:t>
            </a:r>
            <a:br>
              <a:rPr lang="en-US" sz="500" baseline="0" dirty="0" smtClean="0">
                <a:latin typeface="Calibri"/>
                <a:ea typeface="宋体"/>
              </a:rPr>
            </a:br>
            <a:r>
              <a:rPr lang="en-US" sz="500" baseline="0" dirty="0" smtClean="0">
                <a:latin typeface="Calibri"/>
                <a:ea typeface="宋体"/>
              </a:rPr>
              <a:t/>
            </a:r>
            <a:br>
              <a:rPr lang="en-US" sz="500" baseline="0" dirty="0" smtClean="0">
                <a:latin typeface="Calibri"/>
                <a:ea typeface="宋体"/>
              </a:rPr>
            </a:br>
            <a:r>
              <a:rPr lang="en-US" sz="500" b="1" baseline="0" dirty="0" smtClean="0">
                <a:latin typeface="Calibri"/>
                <a:ea typeface="宋体"/>
              </a:rPr>
              <a:t>Item Number: 60002</a:t>
            </a:r>
            <a:r>
              <a:rPr lang="en-US" sz="500" baseline="0" dirty="0" smtClean="0">
                <a:latin typeface="Calibri"/>
                <a:ea typeface="宋体"/>
              </a:rPr>
              <a:t/>
            </a:r>
            <a:br>
              <a:rPr lang="en-US" sz="500" baseline="0" dirty="0" smtClean="0">
                <a:latin typeface="Calibri"/>
                <a:ea typeface="宋体"/>
              </a:rPr>
            </a:br>
            <a:r>
              <a:rPr lang="en-US" sz="500" baseline="0" dirty="0" smtClean="0">
                <a:latin typeface="Calibri"/>
                <a:ea typeface="宋体"/>
              </a:rPr>
              <a:t>Supplier: 10S1002</a:t>
            </a:r>
            <a:br>
              <a:rPr lang="en-US" sz="500" baseline="0" dirty="0" smtClean="0">
                <a:latin typeface="Calibri"/>
                <a:ea typeface="宋体"/>
              </a:rPr>
            </a:br>
            <a:r>
              <a:rPr lang="en-US" sz="500" baseline="0" dirty="0" smtClean="0">
                <a:latin typeface="Calibri"/>
                <a:ea typeface="宋体"/>
              </a:rPr>
              <a:t>Supplier Item: SCC60002</a:t>
            </a:r>
            <a:br>
              <a:rPr lang="en-US" sz="500" baseline="0" dirty="0" smtClean="0">
                <a:latin typeface="Calibri"/>
                <a:ea typeface="宋体"/>
              </a:rPr>
            </a:br>
            <a:r>
              <a:rPr lang="en-US" sz="500" baseline="0" dirty="0" smtClean="0">
                <a:latin typeface="Calibri"/>
                <a:ea typeface="宋体"/>
              </a:rPr>
              <a:t>Unit of Measure: EA</a:t>
            </a:r>
            <a:br>
              <a:rPr lang="en-US" sz="500" baseline="0" dirty="0" smtClean="0">
                <a:latin typeface="Calibri"/>
                <a:ea typeface="宋体"/>
              </a:rPr>
            </a:br>
            <a:r>
              <a:rPr lang="en-US" sz="500" baseline="0" dirty="0" smtClean="0">
                <a:latin typeface="Calibri"/>
                <a:ea typeface="宋体"/>
              </a:rPr>
              <a:t>Supplier Lead Time: 5</a:t>
            </a:r>
            <a:br>
              <a:rPr lang="en-US" sz="500" baseline="0" dirty="0" smtClean="0">
                <a:latin typeface="Calibri"/>
                <a:ea typeface="宋体"/>
              </a:rPr>
            </a:br>
            <a:r>
              <a:rPr lang="en-US" sz="500" baseline="0" dirty="0" smtClean="0">
                <a:latin typeface="Calibri"/>
                <a:ea typeface="宋体"/>
              </a:rPr>
              <a:t>Currency: USD</a:t>
            </a:r>
            <a:br>
              <a:rPr lang="en-US" sz="500" baseline="0" dirty="0" smtClean="0">
                <a:latin typeface="Calibri"/>
                <a:ea typeface="宋体"/>
              </a:rPr>
            </a:br>
            <a:r>
              <a:rPr lang="en-US" sz="500" baseline="0" dirty="0" smtClean="0">
                <a:latin typeface="Calibri"/>
                <a:ea typeface="宋体"/>
              </a:rPr>
              <a:t>Quote Price: 122</a:t>
            </a:r>
            <a:br>
              <a:rPr lang="en-US" sz="500" baseline="0" dirty="0" smtClean="0">
                <a:latin typeface="Calibri"/>
                <a:ea typeface="宋体"/>
              </a:rPr>
            </a:br>
            <a:r>
              <a:rPr lang="en-US" sz="500" baseline="0" dirty="0" smtClean="0">
                <a:latin typeface="Calibri"/>
                <a:ea typeface="宋体"/>
              </a:rPr>
              <a:t>Quote Quantity: 5</a:t>
            </a:r>
          </a:p>
          <a:p>
            <a:pPr marL="228600" indent="-228600">
              <a:buFont typeface="+mj-lt"/>
              <a:buAutoNum type="arabicPeriod"/>
            </a:pPr>
            <a:endParaRPr lang="en-US" sz="500" baseline="0" dirty="0" smtClean="0">
              <a:latin typeface="Calibri"/>
              <a:ea typeface="宋体"/>
            </a:endParaRPr>
          </a:p>
          <a:p>
            <a:pPr marL="228600" indent="-228600">
              <a:buFont typeface="+mj-lt"/>
              <a:buAutoNum type="arabicPeriod"/>
            </a:pPr>
            <a:r>
              <a:rPr lang="en-US" sz="1000" kern="1200" baseline="0" dirty="0" smtClean="0">
                <a:solidFill>
                  <a:schemeClr val="tx1"/>
                </a:solidFill>
                <a:latin typeface="Times New Roman" pitchFamily="18" charset="0"/>
                <a:ea typeface="+mn-ea"/>
                <a:cs typeface="+mn-cs"/>
              </a:rPr>
              <a:t>Open Purchasing Control to verify settings as follows:</a:t>
            </a:r>
            <a:br>
              <a:rPr lang="en-US" sz="1000" kern="1200" baseline="0" dirty="0" smtClean="0">
                <a:solidFill>
                  <a:schemeClr val="tx1"/>
                </a:solidFill>
                <a:latin typeface="Times New Roman" pitchFamily="18" charset="0"/>
                <a:ea typeface="+mn-ea"/>
                <a:cs typeface="+mn-cs"/>
              </a:rPr>
            </a:br>
            <a:r>
              <a:rPr lang="en-US" sz="500" baseline="0" dirty="0" smtClean="0">
                <a:latin typeface="Calibri"/>
                <a:ea typeface="宋体"/>
              </a:rPr>
              <a:t>Ship To: 10-100</a:t>
            </a:r>
            <a:br>
              <a:rPr lang="en-US" sz="500" baseline="0" dirty="0" smtClean="0">
                <a:latin typeface="Calibri"/>
                <a:ea typeface="宋体"/>
              </a:rPr>
            </a:br>
            <a:r>
              <a:rPr lang="en-US" sz="500" baseline="0" dirty="0" smtClean="0">
                <a:latin typeface="Calibri"/>
                <a:ea typeface="宋体"/>
              </a:rPr>
              <a:t>PO Prefix: P10</a:t>
            </a:r>
            <a:br>
              <a:rPr lang="en-US" sz="500" baseline="0" dirty="0" smtClean="0">
                <a:latin typeface="Calibri"/>
                <a:ea typeface="宋体"/>
              </a:rPr>
            </a:br>
            <a:r>
              <a:rPr lang="en-US" sz="500" baseline="0" dirty="0" smtClean="0">
                <a:latin typeface="Calibri"/>
                <a:ea typeface="宋体"/>
              </a:rPr>
              <a:t>Receiver Prefix: R10</a:t>
            </a:r>
            <a:br>
              <a:rPr lang="en-US" sz="500" baseline="0" dirty="0" smtClean="0">
                <a:latin typeface="Calibri"/>
                <a:ea typeface="宋体"/>
              </a:rPr>
            </a:br>
            <a:r>
              <a:rPr lang="en-US" sz="500" baseline="0" dirty="0" err="1" smtClean="0">
                <a:latin typeface="Calibri"/>
                <a:ea typeface="宋体"/>
              </a:rPr>
              <a:t>Ln</a:t>
            </a:r>
            <a:r>
              <a:rPr lang="en-US" sz="500" baseline="0" dirty="0" smtClean="0">
                <a:latin typeface="Calibri"/>
                <a:ea typeface="宋体"/>
              </a:rPr>
              <a:t> Format S/M: Single</a:t>
            </a:r>
            <a:br>
              <a:rPr lang="en-US" sz="500" baseline="0" dirty="0" smtClean="0">
                <a:latin typeface="Calibri"/>
                <a:ea typeface="宋体"/>
              </a:rPr>
            </a:br>
            <a:r>
              <a:rPr lang="en-US" sz="500" baseline="0" dirty="0" smtClean="0">
                <a:latin typeface="Calibri"/>
                <a:ea typeface="宋体"/>
              </a:rPr>
              <a:t>PO Header Comments: No</a:t>
            </a:r>
            <a:br>
              <a:rPr lang="en-US" sz="500" baseline="0" dirty="0" smtClean="0">
                <a:latin typeface="Calibri"/>
                <a:ea typeface="宋体"/>
              </a:rPr>
            </a:br>
            <a:r>
              <a:rPr lang="en-US" sz="500" baseline="0" dirty="0" smtClean="0">
                <a:latin typeface="Calibri"/>
                <a:ea typeface="宋体"/>
              </a:rPr>
              <a:t>PO Line Comments: No	</a:t>
            </a:r>
          </a:p>
          <a:p>
            <a:pPr marR="0" algn="l" rtl="0"/>
            <a:endParaRPr lang="en-US" sz="500" baseline="0" dirty="0" smtClean="0">
              <a:latin typeface="Calibri"/>
              <a:ea typeface="宋体"/>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dirty="0" smtClean="0"/>
              <a:t>Exercise 2: Discrete Purchase Order Process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500" b="1" baseline="0" dirty="0" smtClean="0"/>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1000" kern="1200" baseline="0" dirty="0" smtClean="0">
                <a:solidFill>
                  <a:schemeClr val="tx1"/>
                </a:solidFill>
                <a:latin typeface="Times New Roman" pitchFamily="18" charset="0"/>
                <a:ea typeface="+mn-ea"/>
                <a:cs typeface="+mn-cs"/>
              </a:rPr>
              <a:t>Use Purchase Order Maintenance (under Home &gt; Procure-to-Pay &gt; Manage Discrete Purchasing &gt; Create Purchase Order) to place an order buying items 60001 and 60002 from supplier 10S1002. The quantity is 10 for each item. The ship-to address is 10-100. </a:t>
            </a:r>
            <a:br>
              <a:rPr lang="en-US" sz="1000" kern="1200" baseline="0" dirty="0" smtClean="0">
                <a:solidFill>
                  <a:schemeClr val="tx1"/>
                </a:solidFill>
                <a:latin typeface="Times New Roman" pitchFamily="18" charset="0"/>
                <a:ea typeface="+mn-ea"/>
                <a:cs typeface="+mn-cs"/>
              </a:rPr>
            </a:br>
            <a:endParaRPr lang="en-US" sz="1000" kern="1200" baseline="0" dirty="0" smtClean="0">
              <a:solidFill>
                <a:schemeClr val="tx1"/>
              </a:solidFill>
              <a:latin typeface="Times New Roman" pitchFamily="18" charset="0"/>
              <a:ea typeface="+mn-ea"/>
              <a:cs typeface="+mn-cs"/>
            </a:endParaRP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500" baseline="0" dirty="0" smtClean="0">
                <a:latin typeface="Calibri"/>
                <a:ea typeface="宋体"/>
              </a:rPr>
              <a:t>Find </a:t>
            </a:r>
            <a:r>
              <a:rPr lang="en-US" sz="1000" kern="1200" baseline="0" dirty="0" smtClean="0">
                <a:solidFill>
                  <a:schemeClr val="tx1"/>
                </a:solidFill>
                <a:latin typeface="Times New Roman" pitchFamily="18" charset="0"/>
                <a:ea typeface="+mn-ea"/>
                <a:cs typeface="+mn-cs"/>
              </a:rPr>
              <a:t>Purchase Order Receipts in the Procure-to-Pay process maps and use it to record the receipts of all components against the purchase order created in Step 1. Leave the Receiver field blank to let the system generate the receiver number.</a:t>
            </a:r>
            <a:br>
              <a:rPr lang="en-US" sz="1000" kern="1200" baseline="0" dirty="0" smtClean="0">
                <a:solidFill>
                  <a:schemeClr val="tx1"/>
                </a:solidFill>
                <a:latin typeface="Times New Roman" pitchFamily="18" charset="0"/>
                <a:ea typeface="+mn-ea"/>
                <a:cs typeface="+mn-cs"/>
              </a:rPr>
            </a:br>
            <a:r>
              <a:rPr lang="en-US" sz="1000" kern="1200" baseline="0" dirty="0" smtClean="0">
                <a:solidFill>
                  <a:schemeClr val="tx1"/>
                </a:solidFill>
                <a:latin typeface="Times New Roman" pitchFamily="18" charset="0"/>
                <a:ea typeface="+mn-ea"/>
                <a:cs typeface="+mn-cs"/>
              </a:rPr>
              <a:t/>
            </a:r>
            <a:br>
              <a:rPr lang="en-US" sz="1000" kern="1200" baseline="0" dirty="0" smtClean="0">
                <a:solidFill>
                  <a:schemeClr val="tx1"/>
                </a:solidFill>
                <a:latin typeface="Times New Roman" pitchFamily="18" charset="0"/>
                <a:ea typeface="+mn-ea"/>
                <a:cs typeface="+mn-cs"/>
              </a:rPr>
            </a:br>
            <a:r>
              <a:rPr lang="en-US" sz="1000" b="1" kern="1200" baseline="0" dirty="0" smtClean="0">
                <a:solidFill>
                  <a:schemeClr val="tx1"/>
                </a:solidFill>
                <a:latin typeface="Times New Roman" pitchFamily="18" charset="0"/>
                <a:ea typeface="+mn-ea"/>
                <a:cs typeface="+mn-cs"/>
              </a:rPr>
              <a:t>Note: </a:t>
            </a:r>
            <a:r>
              <a:rPr lang="en-US" sz="1000" b="0" kern="1200" baseline="0" dirty="0" smtClean="0">
                <a:solidFill>
                  <a:schemeClr val="tx1"/>
                </a:solidFill>
                <a:latin typeface="Times New Roman" pitchFamily="18" charset="0"/>
                <a:ea typeface="+mn-ea"/>
                <a:cs typeface="+mn-cs"/>
              </a:rPr>
              <a:t>The generated receiver number is displayed on the last screen of the receiving process. Record the number, which you will need for creating the supplier invoice. You can also use Purchase Receipt Document Print to print the receiver.</a:t>
            </a:r>
            <a:br>
              <a:rPr lang="en-US" sz="1000" b="0" kern="1200" baseline="0" dirty="0" smtClean="0">
                <a:solidFill>
                  <a:schemeClr val="tx1"/>
                </a:solidFill>
                <a:latin typeface="Times New Roman" pitchFamily="18" charset="0"/>
                <a:ea typeface="+mn-ea"/>
                <a:cs typeface="+mn-cs"/>
              </a:rPr>
            </a:br>
            <a:endParaRPr lang="en-US" sz="1000" b="0" kern="1200" baseline="0" dirty="0" smtClean="0">
              <a:solidFill>
                <a:schemeClr val="tx1"/>
              </a:solidFill>
              <a:latin typeface="Times New Roman" pitchFamily="18" charset="0"/>
              <a:ea typeface="+mn-ea"/>
              <a:cs typeface="+mn-cs"/>
            </a:endParaRPr>
          </a:p>
          <a:p>
            <a:pPr marL="228600" marR="0" indent="-228600" algn="l" defTabSz="914400" rtl="0" eaLnBrk="0" fontAlgn="base" latinLnBrk="0" hangingPunct="0">
              <a:lnSpc>
                <a:spcPct val="100000"/>
              </a:lnSpc>
              <a:spcBef>
                <a:spcPct val="30000"/>
              </a:spcBef>
              <a:spcAft>
                <a:spcPct val="0"/>
              </a:spcAft>
              <a:buClrTx/>
              <a:buSzTx/>
              <a:buFontTx/>
              <a:buAutoNum type="arabicPeriod"/>
              <a:tabLst/>
              <a:defRPr/>
            </a:pPr>
            <a:r>
              <a:rPr lang="en-US" sz="500" b="0" baseline="0" dirty="0" smtClean="0"/>
              <a:t>Use </a:t>
            </a:r>
            <a:r>
              <a:rPr lang="en-US" sz="1000" kern="1200" baseline="0" dirty="0" smtClean="0">
                <a:solidFill>
                  <a:schemeClr val="tx1"/>
                </a:solidFill>
                <a:latin typeface="Times New Roman" pitchFamily="18" charset="0"/>
                <a:ea typeface="+mn-ea"/>
                <a:cs typeface="+mn-cs"/>
              </a:rPr>
              <a:t>Inventory Detail by Item Browse to review the inventory levels for your component items.</a:t>
            </a:r>
            <a:br>
              <a:rPr lang="en-US" sz="1000" kern="1200" baseline="0" dirty="0" smtClean="0">
                <a:solidFill>
                  <a:schemeClr val="tx1"/>
                </a:solidFill>
                <a:latin typeface="Times New Roman" pitchFamily="18" charset="0"/>
                <a:ea typeface="+mn-ea"/>
                <a:cs typeface="+mn-cs"/>
              </a:rPr>
            </a:br>
            <a:endParaRPr lang="en-US" sz="1000" kern="1200" baseline="0" dirty="0" smtClean="0">
              <a:solidFill>
                <a:schemeClr val="tx1"/>
              </a:solidFill>
              <a:latin typeface="Times New Roman" pitchFamily="18" charset="0"/>
              <a:ea typeface="+mn-ea"/>
              <a:cs typeface="+mn-cs"/>
            </a:endParaRPr>
          </a:p>
          <a:p>
            <a:r>
              <a:rPr lang="en-US" sz="1000" b="1" kern="1200" baseline="0" dirty="0" smtClean="0">
                <a:solidFill>
                  <a:schemeClr val="tx1"/>
                </a:solidFill>
                <a:latin typeface="Times New Roman" pitchFamily="18" charset="0"/>
                <a:ea typeface="+mn-ea"/>
                <a:cs typeface="+mn-cs"/>
              </a:rPr>
              <a:t>Note: </a:t>
            </a:r>
            <a:r>
              <a:rPr lang="en-US" sz="1000" b="0" kern="1200" baseline="0" dirty="0" smtClean="0">
                <a:solidFill>
                  <a:schemeClr val="tx1"/>
                </a:solidFill>
                <a:latin typeface="Times New Roman" pitchFamily="18" charset="0"/>
                <a:ea typeface="+mn-ea"/>
                <a:cs typeface="+mn-cs"/>
              </a:rPr>
              <a:t>For exercises on processing supplier invoices and payments, see </a:t>
            </a:r>
            <a:r>
              <a:rPr lang="en-US" sz="1200" i="1" kern="1200" dirty="0" smtClean="0">
                <a:solidFill>
                  <a:schemeClr val="tx1"/>
                </a:solidFill>
                <a:latin typeface="Times New Roman" pitchFamily="18" charset="0"/>
                <a:ea typeface="+mn-ea"/>
                <a:cs typeface="+mn-cs"/>
              </a:rPr>
              <a:t>Processing Invoices and Payments</a:t>
            </a:r>
            <a:r>
              <a:rPr lang="en-US" sz="1000" b="0" kern="1200" baseline="0" dirty="0" smtClean="0">
                <a:solidFill>
                  <a:schemeClr val="tx1"/>
                </a:solidFill>
                <a:latin typeface="Times New Roman" pitchFamily="18" charset="0"/>
                <a:ea typeface="+mn-ea"/>
                <a:cs typeface="+mn-cs"/>
              </a:rPr>
              <a:t>.</a:t>
            </a:r>
            <a:endParaRPr lang="en-US" sz="1000" b="1" kern="1200" baseline="0" dirty="0" smtClean="0">
              <a:solidFill>
                <a:schemeClr val="tx1"/>
              </a:solidFill>
              <a:latin typeface="Times New Roman" pitchFamily="18"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functionalities in the Purchasing module of QAD EE are not limited to those </a:t>
            </a:r>
            <a:r>
              <a:rPr lang="en-US" baseline="0" dirty="0" smtClean="0"/>
              <a:t>listed in this training guide. The Purchasing module also includes features such as consignment, EDI, </a:t>
            </a:r>
            <a:r>
              <a:rPr lang="en-US" baseline="0" dirty="0" err="1" smtClean="0"/>
              <a:t>Kanban</a:t>
            </a:r>
            <a:r>
              <a:rPr lang="en-US" baseline="0" dirty="0" smtClean="0"/>
              <a:t>, and supplier management. This training guide introduces discrete purchasing and supplier scheduled purchasing. The optional standard requisition and blanket order processes are also covered in this guide.</a:t>
            </a:r>
          </a:p>
          <a:p>
            <a:endParaRPr lang="en-US" baseline="0" dirty="0" smtClean="0"/>
          </a:p>
          <a:p>
            <a:r>
              <a:rPr lang="en-US" baseline="0" dirty="0" smtClean="0"/>
              <a:t>For information on the other Purchasing module features, see the relevant training guide or user guide.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31</a:t>
            </a:fld>
            <a:endParaRPr lang="en-US"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A requisition is a record stating that an item is needed. Requisitions specify the quantity, date needed, and place of delivery. A requisition is often the first step of a purchase, although you can issue a purchase order without a requisition. Some companies require multiple approvals before requisitions become orders. Once the requisition’s information is transferred to a purchase order or a blanket order, the requisition is deleted.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dirty="0" smtClean="0"/>
              <a:t>Note:</a:t>
            </a:r>
            <a:r>
              <a:rPr lang="en-US" sz="800" dirty="0" smtClean="0"/>
              <a:t> QAD EE offers two requisition modules: Purchase Requisitions and Global Requisitions. Both are located in the Purchasing folder under the Supply Chain menu. Global Requisitions offer considerably more functionality (and more complexity). You need a clear understanding of the differences between the two before making an implementation decision. You can only use one requisition module at a time, and there are consequences associated with changing modules. This course discusses Purchase Requisitions only.</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Clear the Using GRS option in </a:t>
            </a:r>
            <a:r>
              <a:rPr lang="en-US" dirty="0" smtClean="0"/>
              <a:t>Requisition Control (5.2.1.24) to enable standard</a:t>
            </a:r>
            <a:r>
              <a:rPr lang="en-US" baseline="0" dirty="0" smtClean="0"/>
              <a:t> requisitions.</a:t>
            </a:r>
          </a:p>
          <a:p>
            <a:pPr lvl="0">
              <a:buFont typeface="Arial" pitchFamily="34" charset="0"/>
              <a:buNone/>
            </a:pPr>
            <a:endParaRPr lang="en-US" baseline="0" dirty="0" smtClean="0"/>
          </a:p>
          <a:p>
            <a:pPr marL="0" marR="0" lvl="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baseline="0" dirty="0" smtClean="0"/>
              <a:t>The Requisition Prefix and Next Requisition Number fields define the requisition number format. If you specify values, the system uses this defined format to generate the requisition number when you create a requisition. </a:t>
            </a:r>
          </a:p>
          <a:p>
            <a:pPr marL="0" marR="0" lvl="0" indent="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baseline="0" dirty="0" smtClean="0"/>
          </a:p>
          <a:p>
            <a:pPr marL="0" marR="0" lvl="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baseline="0" dirty="0" smtClean="0"/>
              <a:t>The other fields on this screen relate to GRS.</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kern="1200" baseline="0" dirty="0" smtClean="0">
                <a:solidFill>
                  <a:schemeClr val="tx1"/>
                </a:solidFill>
                <a:latin typeface="Times New Roman" pitchFamily="18" charset="0"/>
                <a:ea typeface="+mn-ea"/>
                <a:cs typeface="+mn-cs"/>
              </a:rPr>
              <a:t>Setting Purchasing Control</a:t>
            </a:r>
          </a:p>
          <a:p>
            <a:endParaRPr lang="en-US" sz="1200" b="1" kern="1200" baseline="0" dirty="0" smtClean="0">
              <a:solidFill>
                <a:schemeClr val="tx1"/>
              </a:solidFill>
              <a:latin typeface="Times New Roman" pitchFamily="18" charset="0"/>
              <a:ea typeface="+mn-ea"/>
              <a:cs typeface="+mn-cs"/>
            </a:endParaRPr>
          </a:p>
          <a:p>
            <a:r>
              <a:rPr lang="en-US" sz="1200" b="1" kern="1200" baseline="0" dirty="0" err="1" smtClean="0">
                <a:solidFill>
                  <a:schemeClr val="tx1"/>
                </a:solidFill>
                <a:latin typeface="Times New Roman" pitchFamily="18" charset="0"/>
                <a:ea typeface="+mn-ea"/>
                <a:cs typeface="+mn-cs"/>
              </a:rPr>
              <a:t>Apprvd</a:t>
            </a:r>
            <a:r>
              <a:rPr lang="en-US" sz="1200" b="1" kern="1200" baseline="0" dirty="0" smtClean="0">
                <a:solidFill>
                  <a:schemeClr val="tx1"/>
                </a:solidFill>
                <a:latin typeface="Times New Roman" pitchFamily="18" charset="0"/>
                <a:ea typeface="+mn-ea"/>
                <a:cs typeface="+mn-cs"/>
              </a:rPr>
              <a:t> </a:t>
            </a:r>
            <a:r>
              <a:rPr lang="en-US" sz="1200" b="1" kern="1200" baseline="0" dirty="0" err="1" smtClean="0">
                <a:solidFill>
                  <a:schemeClr val="tx1"/>
                </a:solidFill>
                <a:latin typeface="Times New Roman" pitchFamily="18" charset="0"/>
                <a:ea typeface="+mn-ea"/>
                <a:cs typeface="+mn-cs"/>
              </a:rPr>
              <a:t>Reqs</a:t>
            </a:r>
            <a:r>
              <a:rPr lang="en-US" sz="1200" b="1" kern="1200" baseline="0" dirty="0" smtClean="0">
                <a:solidFill>
                  <a:schemeClr val="tx1"/>
                </a:solidFill>
                <a:latin typeface="Times New Roman" pitchFamily="18" charset="0"/>
                <a:ea typeface="+mn-ea"/>
                <a:cs typeface="+mn-cs"/>
              </a:rPr>
              <a:t> for POs: </a:t>
            </a:r>
            <a:r>
              <a:rPr lang="en-US" sz="1200" kern="1200" baseline="0" dirty="0" smtClean="0">
                <a:solidFill>
                  <a:schemeClr val="tx1"/>
                </a:solidFill>
                <a:latin typeface="Times New Roman" pitchFamily="18" charset="0"/>
                <a:ea typeface="+mn-ea"/>
                <a:cs typeface="+mn-cs"/>
              </a:rPr>
              <a:t>Indicate whether purchases approval is required before entering a purchase order. When set to Yes, ensure that the requisition to be referenced is printed and approved. Requisitions that require approval cannot be referenced on a purchase order or on a blanket order until they are approved.</a:t>
            </a:r>
          </a:p>
          <a:p>
            <a:endParaRPr lang="en-US" sz="1200" kern="1200" baseline="0" dirty="0" smtClean="0">
              <a:solidFill>
                <a:schemeClr val="tx1"/>
              </a:solidFill>
              <a:latin typeface="Times New Roman" pitchFamily="18" charset="0"/>
              <a:ea typeface="+mn-ea"/>
              <a:cs typeface="+mn-cs"/>
            </a:endParaRP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Setting Approval Levels</a:t>
            </a:r>
            <a:endParaRPr lang="en-US" sz="1200" kern="1200" baseline="0" dirty="0" smtClean="0">
              <a:solidFill>
                <a:schemeClr val="tx1"/>
              </a:solidFill>
              <a:latin typeface="Times New Roman" pitchFamily="18" charset="0"/>
              <a:ea typeface="+mn-ea"/>
              <a:cs typeface="+mn-cs"/>
            </a:endParaRPr>
          </a:p>
          <a:p>
            <a:r>
              <a:rPr lang="en-US" dirty="0" smtClean="0"/>
              <a:t>Use </a:t>
            </a:r>
            <a:r>
              <a:rPr lang="en-US" sz="1200" kern="1200" baseline="0" dirty="0" smtClean="0">
                <a:solidFill>
                  <a:schemeClr val="tx1"/>
                </a:solidFill>
                <a:latin typeface="Times New Roman" pitchFamily="18" charset="0"/>
                <a:ea typeface="+mn-ea"/>
                <a:cs typeface="+mn-cs"/>
              </a:rPr>
              <a:t>Purchase Approvals Maintenance (5.1.1) </a:t>
            </a:r>
            <a:r>
              <a:rPr lang="en-US" dirty="0" smtClean="0"/>
              <a:t>to define</a:t>
            </a:r>
            <a:r>
              <a:rPr lang="en-US" baseline="0" dirty="0" smtClean="0"/>
              <a:t> the approval level for a site, product line, or purchase account. </a:t>
            </a:r>
            <a:r>
              <a:rPr lang="en-US" sz="1200" kern="1200" baseline="0" dirty="0" smtClean="0">
                <a:solidFill>
                  <a:schemeClr val="tx1"/>
                </a:solidFill>
                <a:latin typeface="Times New Roman" pitchFamily="18" charset="0"/>
                <a:ea typeface="+mn-ea"/>
                <a:cs typeface="+mn-cs"/>
              </a:rPr>
              <a:t>Small purchases may require a different supervisor’s approval than large purchases.</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It is not necessary to use purchase approvals for everything you buy. Only set up approval codes for things that require an approved requisition before purchasing. For example, you can require approvals on all capital equipment purchases but not for raw materials.</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C950BD70-E726-44DC-A38F-57C28CD8BEB4}" type="slidenum">
              <a:rPr lang="en-US" smtClean="0"/>
              <a:pPr/>
              <a:t>35</a:t>
            </a:fld>
            <a:endParaRPr lang="en-US" smtClean="0"/>
          </a:p>
        </p:txBody>
      </p:sp>
      <p:sp>
        <p:nvSpPr>
          <p:cNvPr id="13824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8244"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You can create standard requisitions manually using Purchase Requisition Maintenance or by approving an MRP planned order using Planned Purchase Order Approval. The system refers to requisitions by requisition number.</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Approval Process</a:t>
            </a:r>
          </a:p>
          <a:p>
            <a:r>
              <a:rPr lang="en-US" sz="1200" kern="1200" baseline="0" dirty="0" smtClean="0">
                <a:solidFill>
                  <a:schemeClr val="tx1"/>
                </a:solidFill>
                <a:latin typeface="Times New Roman" pitchFamily="18" charset="0"/>
                <a:ea typeface="+mn-ea"/>
                <a:cs typeface="+mn-cs"/>
              </a:rPr>
              <a:t>Companies using requisitions can choose to go through a requisition approval process. Approval levels can be defined to establish approval requirements by product line, site, requestor, and purchase expense account. Then, whenever a requisition is created, it is automatically assigned an approval code. This arrangement determines the approval level based on the requisition cost. The approval level indicates the person who must sign off on the requisition before the item can be purchased. You can record multiple approval levels for each requisition.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For example, a $50,000 purchase needs regional manager approval, but the purchasing and division managers must sign off first before the requisition is sent to the regional manager.</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Associate Requisition to PO</a:t>
            </a:r>
          </a:p>
          <a:p>
            <a:r>
              <a:rPr lang="en-US" sz="1200" b="0" kern="1200" baseline="0" dirty="0" smtClean="0">
                <a:solidFill>
                  <a:schemeClr val="tx1"/>
                </a:solidFill>
                <a:latin typeface="Times New Roman" pitchFamily="18" charset="0"/>
                <a:ea typeface="+mn-ea"/>
                <a:cs typeface="+mn-cs"/>
              </a:rPr>
              <a:t>You can reference the requisition number for a new PO line in Purchase Order Maintenance.</a:t>
            </a:r>
          </a:p>
          <a:p>
            <a:endParaRPr lang="en-US" sz="1200" b="0"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kern="1200" baseline="0" dirty="0" smtClean="0">
                <a:solidFill>
                  <a:schemeClr val="tx1"/>
                </a:solidFill>
                <a:latin typeface="Times New Roman" pitchFamily="18" charset="0"/>
                <a:ea typeface="+mn-ea"/>
                <a:cs typeface="+mn-cs"/>
              </a:rPr>
              <a:t>Note: </a:t>
            </a:r>
            <a:r>
              <a:rPr lang="en-US" sz="1200" b="0" dirty="0" smtClean="0"/>
              <a:t>T</a:t>
            </a:r>
            <a:r>
              <a:rPr lang="en-US" sz="1200" b="0" kern="1200" baseline="0" dirty="0" smtClean="0">
                <a:solidFill>
                  <a:schemeClr val="tx1"/>
                </a:solidFill>
                <a:latin typeface="Times New Roman" pitchFamily="18" charset="0"/>
                <a:ea typeface="+mn-ea"/>
                <a:cs typeface="+mn-cs"/>
              </a:rPr>
              <a:t>he PO receipt process is the same as that for the Discrete Purchase Order process. For </a:t>
            </a:r>
            <a:r>
              <a:rPr lang="en-US" sz="1200" b="0" kern="1200" baseline="0" dirty="0" smtClean="0">
                <a:solidFill>
                  <a:schemeClr val="tx1"/>
                </a:solidFill>
                <a:latin typeface="Times New Roman" pitchFamily="18" charset="0"/>
                <a:ea typeface="+mn-ea"/>
                <a:cs typeface="+mn-cs"/>
              </a:rPr>
              <a:t>more information on the </a:t>
            </a:r>
            <a:r>
              <a:rPr lang="en-US" sz="1200" b="0" kern="1200" baseline="0" dirty="0" smtClean="0">
                <a:solidFill>
                  <a:schemeClr val="tx1"/>
                </a:solidFill>
                <a:latin typeface="Times New Roman" pitchFamily="18" charset="0"/>
                <a:ea typeface="+mn-ea"/>
                <a:cs typeface="+mn-cs"/>
              </a:rPr>
              <a:t>supplier invoice and payment processes, see </a:t>
            </a:r>
            <a:r>
              <a:rPr lang="en-US" sz="1200" b="0" i="1" kern="1200" baseline="0" dirty="0" smtClean="0">
                <a:solidFill>
                  <a:schemeClr val="tx1"/>
                </a:solidFill>
                <a:latin typeface="Times New Roman" pitchFamily="18" charset="0"/>
                <a:ea typeface="+mn-ea"/>
                <a:cs typeface="+mn-cs"/>
              </a:rPr>
              <a:t>Processing </a:t>
            </a:r>
            <a:r>
              <a:rPr lang="en-US" sz="1200" b="0" i="1" kern="1200" baseline="0" dirty="0" smtClean="0">
                <a:solidFill>
                  <a:schemeClr val="tx1"/>
                </a:solidFill>
                <a:latin typeface="Times New Roman" pitchFamily="18" charset="0"/>
                <a:ea typeface="+mn-ea"/>
                <a:cs typeface="+mn-cs"/>
              </a:rPr>
              <a:t>Invoices </a:t>
            </a:r>
            <a:r>
              <a:rPr lang="en-US" sz="1200" b="0" i="1" kern="1200" baseline="0" dirty="0" smtClean="0">
                <a:solidFill>
                  <a:schemeClr val="tx1"/>
                </a:solidFill>
                <a:latin typeface="Times New Roman" pitchFamily="18" charset="0"/>
                <a:ea typeface="+mn-ea"/>
                <a:cs typeface="+mn-cs"/>
              </a:rPr>
              <a:t>and </a:t>
            </a:r>
            <a:r>
              <a:rPr lang="en-US" sz="1200" b="0" i="1" kern="1200" baseline="0" dirty="0" smtClean="0">
                <a:solidFill>
                  <a:schemeClr val="tx1"/>
                </a:solidFill>
                <a:latin typeface="Times New Roman" pitchFamily="18" charset="0"/>
                <a:ea typeface="+mn-ea"/>
                <a:cs typeface="+mn-cs"/>
              </a:rPr>
              <a:t>Payments</a:t>
            </a:r>
            <a:r>
              <a:rPr lang="en-US" sz="1200" b="0" kern="1200" baseline="0" dirty="0" smtClean="0">
                <a:solidFill>
                  <a:schemeClr val="tx1"/>
                </a:solidFill>
                <a:latin typeface="Times New Roman" pitchFamily="18" charset="0"/>
                <a:ea typeface="+mn-ea"/>
                <a:cs typeface="+mn-cs"/>
              </a:rPr>
              <a:t>.</a:t>
            </a:r>
            <a:endParaRPr lang="en-US" sz="800"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Create standard requisitions manually using Purchase Requisition Maintenance (5.1.4) or by approving an MRP planned order using Planned Purchase Order Approval (23.11). The system refers to requisitions by requisition number.</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Setting  the Print Requisition field to Yes allows you to print the approved requisition later using Approved Requisition Print (5.1.17).</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When a requisition is created, either manually or through MRP, the system determines the approval level. Approval codes can be set up for supervisors, sites, product lines, and purchase accounts in Purchase Approvals Maintenance (5.1.1).  If the item in the requisition requires approval, the system determines the Approval Code based on the setting in Purchase Approvals Maintenance. If the item does not require approval, the Approved field is set to Yes by default and the requisition status is approved  after you create it.</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a:t>
            </a:r>
            <a:r>
              <a:rPr lang="en-US" baseline="0" dirty="0" smtClean="0"/>
              <a:t>Requisition Approval Maintenance (5.1.16) to approve </a:t>
            </a:r>
            <a:r>
              <a:rPr lang="en-US" dirty="0" smtClean="0"/>
              <a:t>requisitions</a:t>
            </a:r>
            <a:r>
              <a:rPr lang="en-US" baseline="0" dirty="0" smtClean="0"/>
              <a:t> that require approval.</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a:t>
            </a:r>
            <a:r>
              <a:rPr lang="en-US" baseline="0" dirty="0" smtClean="0"/>
              <a:t> creating a PO or a blanket order, enter the requisition number in the </a:t>
            </a:r>
            <a:r>
              <a:rPr lang="en-US" baseline="0" dirty="0" err="1" smtClean="0"/>
              <a:t>Req</a:t>
            </a:r>
            <a:r>
              <a:rPr lang="en-US" baseline="0" dirty="0" smtClean="0"/>
              <a:t> field in the Lines data frame. The item, quantity, and price information in the PO line default from the referenced requisition.</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39</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000" b="1" dirty="0" smtClean="0"/>
              <a:t>Exercise 1: Settings for Standard Requisitions</a:t>
            </a:r>
            <a:endParaRPr lang="en-US" sz="1000" b="1" baseline="0" dirty="0" smtClean="0"/>
          </a:p>
          <a:p>
            <a:endParaRPr lang="en-US" sz="800" b="1" baseline="0" dirty="0" smtClean="0"/>
          </a:p>
          <a:p>
            <a:pPr marL="228600" indent="-228600">
              <a:buFont typeface="+mj-lt"/>
              <a:buNone/>
            </a:pPr>
            <a:r>
              <a:rPr lang="en-US" sz="800" baseline="0" dirty="0" smtClean="0"/>
              <a:t>1. Enable Standard Requisitions by deselecting the Using GRS field in </a:t>
            </a:r>
            <a:r>
              <a:rPr lang="en-US" sz="800" dirty="0" smtClean="0"/>
              <a:t>Requisition Control (5.2.1.24)</a:t>
            </a:r>
            <a:r>
              <a:rPr lang="en-US" sz="800" baseline="0" dirty="0" smtClean="0"/>
              <a:t>.</a:t>
            </a:r>
          </a:p>
          <a:p>
            <a:pPr marL="228600" indent="-228600">
              <a:buFont typeface="+mj-lt"/>
              <a:buNone/>
            </a:pPr>
            <a:endParaRPr lang="en-US" sz="800" baseline="0" dirty="0" smtClean="0"/>
          </a:p>
          <a:p>
            <a:r>
              <a:rPr lang="en-US" sz="800" dirty="0" smtClean="0"/>
              <a:t>2. </a:t>
            </a:r>
            <a:r>
              <a:rPr lang="en-US" sz="800" kern="1200" baseline="0" dirty="0" smtClean="0">
                <a:solidFill>
                  <a:schemeClr val="tx1"/>
                </a:solidFill>
                <a:latin typeface="Times New Roman" pitchFamily="18" charset="0"/>
                <a:ea typeface="+mn-ea"/>
                <a:cs typeface="+mn-cs"/>
              </a:rPr>
              <a:t>Select the </a:t>
            </a:r>
            <a:r>
              <a:rPr lang="en-US" sz="800" kern="1200" baseline="0" dirty="0" err="1" smtClean="0">
                <a:solidFill>
                  <a:schemeClr val="tx1"/>
                </a:solidFill>
                <a:latin typeface="Times New Roman" pitchFamily="18" charset="0"/>
                <a:ea typeface="+mn-ea"/>
                <a:cs typeface="+mn-cs"/>
              </a:rPr>
              <a:t>Apprvd</a:t>
            </a:r>
            <a:r>
              <a:rPr lang="en-US" sz="800" kern="1200" baseline="0" dirty="0" smtClean="0">
                <a:solidFill>
                  <a:schemeClr val="tx1"/>
                </a:solidFill>
                <a:latin typeface="Times New Roman" pitchFamily="18" charset="0"/>
                <a:ea typeface="+mn-ea"/>
                <a:cs typeface="+mn-cs"/>
              </a:rPr>
              <a:t> </a:t>
            </a:r>
            <a:r>
              <a:rPr lang="en-US" sz="800" kern="1200" baseline="0" dirty="0" err="1" smtClean="0">
                <a:solidFill>
                  <a:schemeClr val="tx1"/>
                </a:solidFill>
                <a:latin typeface="Times New Roman" pitchFamily="18" charset="0"/>
                <a:ea typeface="+mn-ea"/>
                <a:cs typeface="+mn-cs"/>
              </a:rPr>
              <a:t>Reqs</a:t>
            </a:r>
            <a:r>
              <a:rPr lang="en-US" sz="800" kern="1200" baseline="0" dirty="0" smtClean="0">
                <a:solidFill>
                  <a:schemeClr val="tx1"/>
                </a:solidFill>
                <a:latin typeface="Times New Roman" pitchFamily="18" charset="0"/>
                <a:ea typeface="+mn-ea"/>
                <a:cs typeface="+mn-cs"/>
              </a:rPr>
              <a:t> for POs field in Purchasing Control (5.24) to indicate </a:t>
            </a:r>
            <a:r>
              <a:rPr lang="en-US" sz="1200" kern="1200" baseline="0" dirty="0" smtClean="0">
                <a:solidFill>
                  <a:schemeClr val="tx1"/>
                </a:solidFill>
                <a:latin typeface="Times New Roman" pitchFamily="18" charset="0"/>
                <a:ea typeface="+mn-ea"/>
                <a:cs typeface="+mn-cs"/>
              </a:rPr>
              <a:t>that purchase approval is required before creating a purchase order for site 10-100.</a:t>
            </a:r>
          </a:p>
          <a:p>
            <a:endParaRPr lang="en-US" sz="1200" kern="1200" baseline="0" dirty="0" smtClean="0">
              <a:solidFill>
                <a:schemeClr val="tx1"/>
              </a:solidFill>
              <a:latin typeface="Times New Roman" pitchFamily="18" charset="0"/>
              <a:ea typeface="+mn-ea"/>
              <a:cs typeface="+mn-cs"/>
            </a:endParaRPr>
          </a:p>
          <a:p>
            <a:pPr marL="182880" indent="-182880"/>
            <a:r>
              <a:rPr lang="en-US" sz="1200" kern="1200" baseline="0" dirty="0" smtClean="0">
                <a:solidFill>
                  <a:schemeClr val="tx1"/>
                </a:solidFill>
                <a:latin typeface="Times New Roman" pitchFamily="18" charset="0"/>
                <a:ea typeface="+mn-ea"/>
                <a:cs typeface="+mn-cs"/>
              </a:rPr>
              <a:t>3. Set approval levels as follows using Purchase Approvals Maintenance (5.1.1):</a:t>
            </a:r>
            <a:br>
              <a:rPr lang="en-US" sz="1200" kern="1200" baseline="0" dirty="0" smtClean="0">
                <a:solidFill>
                  <a:schemeClr val="tx1"/>
                </a:solidFill>
                <a:latin typeface="Times New Roman" pitchFamily="18" charset="0"/>
                <a:ea typeface="+mn-ea"/>
                <a:cs typeface="+mn-cs"/>
              </a:rPr>
            </a:br>
            <a:r>
              <a:rPr lang="en-US" sz="1200" baseline="0" dirty="0" smtClean="0">
                <a:latin typeface="Calibri"/>
                <a:ea typeface="宋体"/>
              </a:rPr>
              <a:t>Approval Code: Apprv01</a:t>
            </a:r>
            <a:br>
              <a:rPr lang="en-US" sz="1200" baseline="0" dirty="0" smtClean="0">
                <a:latin typeface="Calibri"/>
                <a:ea typeface="宋体"/>
              </a:rPr>
            </a:br>
            <a:r>
              <a:rPr lang="en-US" sz="1200" baseline="0" dirty="0" smtClean="0">
                <a:latin typeface="Calibri"/>
                <a:ea typeface="宋体"/>
              </a:rPr>
              <a:t>Site: 10-100</a:t>
            </a:r>
            <a:br>
              <a:rPr lang="en-US" sz="1200" baseline="0" dirty="0" smtClean="0">
                <a:latin typeface="Calibri"/>
                <a:ea typeface="宋体"/>
              </a:rPr>
            </a:br>
            <a:r>
              <a:rPr lang="en-US" sz="1200" baseline="0" dirty="0" smtClean="0">
                <a:latin typeface="Calibri"/>
                <a:ea typeface="宋体"/>
              </a:rPr>
              <a:t>Maximum Amount &amp; Approver: 2000 for demo; 5000 for mfg	</a:t>
            </a:r>
          </a:p>
          <a:p>
            <a:pPr marL="182880" indent="-182880"/>
            <a:endParaRPr lang="en-US" sz="1200" baseline="0" dirty="0" smtClean="0">
              <a:latin typeface="Times New Roman"/>
              <a:ea typeface="宋体"/>
            </a:endParaRPr>
          </a:p>
          <a:p>
            <a:r>
              <a:rPr lang="en-US" sz="1200" b="1" kern="1200" baseline="0" dirty="0" smtClean="0">
                <a:solidFill>
                  <a:schemeClr val="tx1"/>
                </a:solidFill>
                <a:latin typeface="Times New Roman" pitchFamily="18" charset="0"/>
                <a:ea typeface="+mn-ea"/>
                <a:cs typeface="+mn-cs"/>
              </a:rPr>
              <a:t>Note: </a:t>
            </a:r>
            <a:r>
              <a:rPr lang="en-US" sz="1200" b="0" kern="1200" baseline="0" dirty="0" smtClean="0">
                <a:solidFill>
                  <a:schemeClr val="tx1"/>
                </a:solidFill>
                <a:latin typeface="Times New Roman" pitchFamily="18" charset="0"/>
                <a:ea typeface="+mn-ea"/>
                <a:cs typeface="+mn-cs"/>
              </a:rPr>
              <a:t>In this exercise, set the site to 10-100 and leave the other fields blank. All purchases that are shipped to site 10-100 require approval.</a:t>
            </a:r>
          </a:p>
          <a:p>
            <a:endParaRPr lang="en-US" sz="1200" b="1" kern="1200" baseline="0" dirty="0" smtClean="0">
              <a:solidFill>
                <a:schemeClr val="tx1"/>
              </a:solidFill>
              <a:latin typeface="Times New Roman" pitchFamily="18" charset="0"/>
              <a:ea typeface="+mn-ea"/>
              <a:cs typeface="+mn-cs"/>
            </a:endParaRPr>
          </a:p>
          <a:p>
            <a:pPr marR="0" algn="l" rtl="0"/>
            <a:endParaRPr lang="en-US" sz="800" baseline="0" dirty="0" smtClean="0">
              <a:latin typeface="Calibri"/>
              <a:ea typeface="宋体"/>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000" b="1" dirty="0" smtClean="0"/>
              <a:t>Exercise 2: Purchase Requisition Process</a:t>
            </a:r>
          </a:p>
          <a:p>
            <a:pPr marR="0" algn="l" rtl="0"/>
            <a:endParaRPr lang="en-US" sz="800" b="0" baseline="0" dirty="0" smtClean="0">
              <a:latin typeface="Calibri"/>
              <a:ea typeface="宋体"/>
            </a:endParaRPr>
          </a:p>
          <a:p>
            <a:pPr marL="228600" marR="0" indent="-228600" algn="l" rtl="0">
              <a:buAutoNum type="arabicPeriod"/>
            </a:pPr>
            <a:r>
              <a:rPr lang="en-US" sz="800" b="0" baseline="0" dirty="0" smtClean="0">
                <a:latin typeface="Calibri"/>
                <a:ea typeface="宋体"/>
              </a:rPr>
              <a:t>Create a purchase requisition using Purchase Requisition Maintenance (5.1.4).</a:t>
            </a:r>
            <a:br>
              <a:rPr lang="en-US" sz="800" b="0" baseline="0" dirty="0" smtClean="0">
                <a:latin typeface="Calibri"/>
                <a:ea typeface="宋体"/>
              </a:rPr>
            </a:br>
            <a:r>
              <a:rPr lang="en-US" sz="800" baseline="0" dirty="0" smtClean="0">
                <a:latin typeface="Calibri"/>
                <a:ea typeface="宋体"/>
              </a:rPr>
              <a:t>Requisition Number: &lt;blank&gt; Leave blank for the system to generate.</a:t>
            </a:r>
            <a:br>
              <a:rPr lang="en-US" sz="800" baseline="0" dirty="0" smtClean="0">
                <a:latin typeface="Calibri"/>
                <a:ea typeface="宋体"/>
              </a:rPr>
            </a:br>
            <a:r>
              <a:rPr lang="en-US" sz="800" baseline="0" dirty="0" smtClean="0">
                <a:latin typeface="Calibri"/>
                <a:ea typeface="宋体"/>
              </a:rPr>
              <a:t>Item Number: 60008</a:t>
            </a:r>
            <a:br>
              <a:rPr lang="en-US" sz="800" baseline="0" dirty="0" smtClean="0">
                <a:latin typeface="Calibri"/>
                <a:ea typeface="宋体"/>
              </a:rPr>
            </a:br>
            <a:r>
              <a:rPr lang="en-US" sz="800" baseline="0" dirty="0" smtClean="0">
                <a:latin typeface="Calibri"/>
                <a:ea typeface="宋体"/>
              </a:rPr>
              <a:t>Quantity: 	10</a:t>
            </a:r>
            <a:br>
              <a:rPr lang="en-US" sz="800" baseline="0" dirty="0" smtClean="0">
                <a:latin typeface="Calibri"/>
                <a:ea typeface="宋体"/>
              </a:rPr>
            </a:br>
            <a:r>
              <a:rPr lang="en-US" sz="800" baseline="0" dirty="0" smtClean="0">
                <a:latin typeface="Calibri"/>
                <a:ea typeface="宋体"/>
              </a:rPr>
              <a:t>Approval Code: Apprv01</a:t>
            </a:r>
            <a:br>
              <a:rPr lang="en-US" sz="800" baseline="0" dirty="0" smtClean="0">
                <a:latin typeface="Calibri"/>
                <a:ea typeface="宋体"/>
              </a:rPr>
            </a:br>
            <a:r>
              <a:rPr lang="en-US" sz="800" baseline="0" dirty="0" smtClean="0">
                <a:latin typeface="Calibri"/>
                <a:ea typeface="宋体"/>
              </a:rPr>
              <a:t>Approved: No</a:t>
            </a:r>
            <a:br>
              <a:rPr lang="en-US" sz="800" baseline="0" dirty="0" smtClean="0">
                <a:latin typeface="Calibri"/>
                <a:ea typeface="宋体"/>
              </a:rPr>
            </a:br>
            <a:endParaRPr lang="en-US" sz="800" baseline="0" dirty="0" smtClean="0">
              <a:latin typeface="Calibri"/>
              <a:ea typeface="宋体"/>
            </a:endParaRPr>
          </a:p>
          <a:p>
            <a:pPr marL="228600" marR="0" indent="-228600" algn="l" rtl="0">
              <a:buAutoNum type="arabicPeriod"/>
            </a:pPr>
            <a:r>
              <a:rPr lang="en-US" sz="800" b="0" baseline="0" dirty="0" smtClean="0">
                <a:latin typeface="Calibri"/>
                <a:ea typeface="宋体"/>
              </a:rPr>
              <a:t>Log out of the system and log back in using the user ID </a:t>
            </a:r>
            <a:r>
              <a:rPr lang="en-US" sz="800" b="0" i="1" baseline="0" dirty="0" smtClean="0">
                <a:latin typeface="Calibri"/>
                <a:ea typeface="宋体"/>
              </a:rPr>
              <a:t>mfg</a:t>
            </a:r>
            <a:r>
              <a:rPr lang="en-US" sz="800" b="0" baseline="0" dirty="0" smtClean="0">
                <a:latin typeface="Calibri"/>
                <a:ea typeface="宋体"/>
              </a:rPr>
              <a:t> (Password: &lt;blank</a:t>
            </a:r>
            <a:r>
              <a:rPr lang="en-US" sz="800" b="0" baseline="0" dirty="0" smtClean="0">
                <a:latin typeface="Calibri"/>
                <a:ea typeface="宋体"/>
              </a:rPr>
              <a:t>&gt;). </a:t>
            </a:r>
          </a:p>
          <a:p>
            <a:pPr marL="228600" marR="0" indent="-228600" algn="l" rtl="0">
              <a:buAutoNum type="arabicPeriod"/>
            </a:pPr>
            <a:endParaRPr lang="en-US" sz="800" b="0" baseline="0" dirty="0" smtClean="0">
              <a:latin typeface="Calibri"/>
              <a:ea typeface="宋体"/>
            </a:endParaRPr>
          </a:p>
          <a:p>
            <a:pPr marL="228600" marR="0" indent="-228600" algn="l" rtl="0">
              <a:buAutoNum type="arabicPeriod"/>
            </a:pPr>
            <a:r>
              <a:rPr lang="en-US" sz="800" b="0" baseline="0" dirty="0" smtClean="0">
                <a:latin typeface="Calibri"/>
                <a:ea typeface="宋体"/>
              </a:rPr>
              <a:t>Approve </a:t>
            </a:r>
            <a:r>
              <a:rPr lang="en-US" sz="800" b="0" baseline="0" dirty="0" smtClean="0">
                <a:latin typeface="Calibri"/>
                <a:ea typeface="宋体"/>
              </a:rPr>
              <a:t>the requisition using Requisition Approval Maintenance (5.1.16). </a:t>
            </a:r>
            <a:endParaRPr lang="en-US" sz="800" b="0" baseline="0" dirty="0" smtClean="0">
              <a:latin typeface="Calibri"/>
              <a:ea typeface="宋体"/>
            </a:endParaRPr>
          </a:p>
          <a:p>
            <a:pPr marL="228600" marR="0" indent="-228600" algn="l" rtl="0">
              <a:buAutoNum type="arabicPeriod"/>
            </a:pPr>
            <a:endParaRPr lang="en-US" sz="800" b="0" baseline="0" dirty="0" smtClean="0">
              <a:latin typeface="Calibri"/>
              <a:ea typeface="宋体"/>
            </a:endParaRPr>
          </a:p>
          <a:p>
            <a:pPr marL="228600" marR="0" indent="-228600" algn="l" rtl="0">
              <a:buAutoNum type="arabicPeriod"/>
            </a:pPr>
            <a:r>
              <a:rPr lang="en-US" sz="800" b="0" baseline="0" dirty="0" smtClean="0">
                <a:latin typeface="Calibri"/>
                <a:ea typeface="宋体"/>
              </a:rPr>
              <a:t>After approving the requisition, </a:t>
            </a:r>
            <a:r>
              <a:rPr lang="en-US" sz="800" b="0" baseline="0" dirty="0" smtClean="0">
                <a:latin typeface="Calibri"/>
                <a:ea typeface="宋体"/>
              </a:rPr>
              <a:t>log off </a:t>
            </a:r>
            <a:r>
              <a:rPr lang="en-US" sz="800" b="0" baseline="0" dirty="0" smtClean="0">
                <a:latin typeface="Calibri"/>
                <a:ea typeface="宋体"/>
              </a:rPr>
              <a:t>as the user </a:t>
            </a:r>
            <a:r>
              <a:rPr lang="en-US" sz="800" b="0" i="1" baseline="0" dirty="0" smtClean="0">
                <a:latin typeface="Calibri"/>
                <a:ea typeface="宋体"/>
              </a:rPr>
              <a:t>mfg</a:t>
            </a:r>
            <a:r>
              <a:rPr lang="en-US" sz="800" b="0" baseline="0" dirty="0" smtClean="0">
                <a:latin typeface="Calibri"/>
                <a:ea typeface="宋体"/>
              </a:rPr>
              <a:t> and </a:t>
            </a:r>
            <a:r>
              <a:rPr lang="en-US" sz="800" b="0" baseline="0" dirty="0" smtClean="0">
                <a:latin typeface="Calibri"/>
                <a:ea typeface="宋体"/>
              </a:rPr>
              <a:t>log back in as the user </a:t>
            </a:r>
            <a:r>
              <a:rPr lang="en-US" sz="800" b="0" i="1" baseline="0" dirty="0" smtClean="0">
                <a:latin typeface="Calibri"/>
                <a:ea typeface="宋体"/>
              </a:rPr>
              <a:t>demo</a:t>
            </a:r>
            <a:r>
              <a:rPr lang="en-US" sz="800" b="0" baseline="0" dirty="0" smtClean="0">
                <a:latin typeface="Calibri"/>
                <a:ea typeface="宋体"/>
              </a:rPr>
              <a:t>.</a:t>
            </a:r>
            <a:br>
              <a:rPr lang="en-US" sz="800" b="0" baseline="0" dirty="0" smtClean="0">
                <a:latin typeface="Calibri"/>
                <a:ea typeface="宋体"/>
              </a:rPr>
            </a:br>
            <a:endParaRPr lang="en-US" sz="800" b="0" baseline="0" dirty="0" smtClean="0">
              <a:latin typeface="Calibri"/>
              <a:ea typeface="宋体"/>
            </a:endParaRPr>
          </a:p>
          <a:p>
            <a:pPr marL="228600" marR="0" indent="-228600" algn="l" rtl="0">
              <a:buAutoNum type="arabicPeriod"/>
            </a:pPr>
            <a:r>
              <a:rPr lang="en-US" sz="800" b="0" baseline="0" dirty="0" smtClean="0">
                <a:latin typeface="Calibri"/>
                <a:ea typeface="宋体"/>
              </a:rPr>
              <a:t>Create a purchase order and reference the requisition in the PO line data.</a:t>
            </a:r>
            <a:br>
              <a:rPr lang="en-US" sz="800" b="0" baseline="0" dirty="0" smtClean="0">
                <a:latin typeface="Calibri"/>
                <a:ea typeface="宋体"/>
              </a:rPr>
            </a:br>
            <a:r>
              <a:rPr lang="en-US" sz="800" b="0" baseline="0" dirty="0" smtClean="0">
                <a:latin typeface="Calibri"/>
                <a:ea typeface="宋体"/>
              </a:rPr>
              <a:t/>
            </a:r>
            <a:br>
              <a:rPr lang="en-US" sz="800" b="0" baseline="0" dirty="0" smtClean="0">
                <a:latin typeface="Calibri"/>
                <a:ea typeface="宋体"/>
              </a:rPr>
            </a:br>
            <a:r>
              <a:rPr lang="en-US" sz="800" b="1" baseline="0" dirty="0" smtClean="0"/>
              <a:t>Header</a:t>
            </a:r>
            <a:br>
              <a:rPr lang="en-US" sz="800" b="1" baseline="0" dirty="0" smtClean="0"/>
            </a:br>
            <a:r>
              <a:rPr lang="en-US" sz="800" baseline="0" dirty="0" smtClean="0">
                <a:latin typeface="Calibri"/>
                <a:ea typeface="宋体"/>
              </a:rPr>
              <a:t>Purchase Order: &lt;blank&gt; Leave it for the system to generate.</a:t>
            </a:r>
            <a:br>
              <a:rPr lang="en-US" sz="800" baseline="0" dirty="0" smtClean="0">
                <a:latin typeface="Calibri"/>
                <a:ea typeface="宋体"/>
              </a:rPr>
            </a:br>
            <a:r>
              <a:rPr lang="en-US" sz="800" baseline="0" dirty="0" smtClean="0">
                <a:latin typeface="Calibri"/>
                <a:ea typeface="宋体"/>
              </a:rPr>
              <a:t>Supplier</a:t>
            </a:r>
            <a:r>
              <a:rPr lang="en-US" altLang="zh-CN" sz="800" baseline="0" dirty="0" smtClean="0">
                <a:latin typeface="Calibri"/>
                <a:ea typeface="宋体"/>
              </a:rPr>
              <a:t>: </a:t>
            </a:r>
            <a:r>
              <a:rPr lang="en-US" sz="800" baseline="0" dirty="0" smtClean="0">
                <a:latin typeface="Calibri"/>
                <a:ea typeface="宋体"/>
              </a:rPr>
              <a:t>10S1002</a:t>
            </a:r>
            <a:br>
              <a:rPr lang="en-US" sz="800" baseline="0" dirty="0" smtClean="0">
                <a:latin typeface="Calibri"/>
                <a:ea typeface="宋体"/>
              </a:rPr>
            </a:br>
            <a:r>
              <a:rPr lang="en-US" sz="800" baseline="0" dirty="0" smtClean="0">
                <a:latin typeface="Calibri"/>
                <a:ea typeface="宋体"/>
              </a:rPr>
              <a:t>Ship-To: 10-100</a:t>
            </a:r>
            <a:br>
              <a:rPr lang="en-US" sz="800" baseline="0" dirty="0" smtClean="0">
                <a:latin typeface="Calibri"/>
                <a:ea typeface="宋体"/>
              </a:rPr>
            </a:br>
            <a:r>
              <a:rPr lang="en-US" sz="800" baseline="0" dirty="0" smtClean="0">
                <a:latin typeface="Calibri"/>
                <a:ea typeface="宋体"/>
              </a:rPr>
              <a:t/>
            </a:r>
            <a:br>
              <a:rPr lang="en-US" sz="800" baseline="0" dirty="0" smtClean="0">
                <a:latin typeface="Calibri"/>
                <a:ea typeface="宋体"/>
              </a:rPr>
            </a:br>
            <a:r>
              <a:rPr lang="en-US" altLang="zh-CN" sz="800" b="1" baseline="0" dirty="0" smtClean="0"/>
              <a:t>Lines</a:t>
            </a:r>
            <a:br>
              <a:rPr lang="en-US" altLang="zh-CN" sz="800" b="1" baseline="0" dirty="0" smtClean="0"/>
            </a:br>
            <a:r>
              <a:rPr lang="en-US" sz="800" baseline="0" dirty="0" smtClean="0">
                <a:latin typeface="Calibri"/>
                <a:ea typeface="宋体"/>
              </a:rPr>
              <a:t>Line Number: 1</a:t>
            </a:r>
            <a:br>
              <a:rPr lang="en-US" sz="800" baseline="0" dirty="0" smtClean="0">
                <a:latin typeface="Calibri"/>
                <a:ea typeface="宋体"/>
              </a:rPr>
            </a:br>
            <a:r>
              <a:rPr lang="en-US" sz="800" baseline="0" dirty="0" err="1" smtClean="0">
                <a:latin typeface="Calibri"/>
                <a:ea typeface="宋体"/>
              </a:rPr>
              <a:t>Req</a:t>
            </a:r>
            <a:r>
              <a:rPr lang="en-US" sz="800" baseline="0" dirty="0" smtClean="0">
                <a:latin typeface="Calibri"/>
                <a:ea typeface="宋体"/>
              </a:rPr>
              <a:t>: Enter the requisition number that the system generated.</a:t>
            </a:r>
            <a:br>
              <a:rPr lang="en-US" sz="800" baseline="0" dirty="0" smtClean="0">
                <a:latin typeface="Calibri"/>
                <a:ea typeface="宋体"/>
              </a:rPr>
            </a:br>
            <a:r>
              <a:rPr lang="en-US" sz="800" baseline="0" dirty="0" smtClean="0">
                <a:latin typeface="Calibri"/>
                <a:ea typeface="宋体"/>
              </a:rPr>
              <a:t>Item Number: 60008</a:t>
            </a:r>
            <a:br>
              <a:rPr lang="en-US" sz="800" baseline="0" dirty="0" smtClean="0">
                <a:latin typeface="Calibri"/>
                <a:ea typeface="宋体"/>
              </a:rPr>
            </a:br>
            <a:r>
              <a:rPr lang="en-US" sz="800" baseline="0" dirty="0" smtClean="0">
                <a:latin typeface="Calibri"/>
                <a:ea typeface="宋体"/>
              </a:rPr>
              <a:t>Quantity Ordered: 10	</a:t>
            </a:r>
            <a:br>
              <a:rPr lang="en-US" sz="800" baseline="0" dirty="0" smtClean="0">
                <a:latin typeface="Calibri"/>
                <a:ea typeface="宋体"/>
              </a:rPr>
            </a:br>
            <a:endParaRPr lang="en-US" sz="800" baseline="0" dirty="0" smtClean="0">
              <a:latin typeface="Calibri"/>
              <a:ea typeface="宋体"/>
            </a:endParaRPr>
          </a:p>
          <a:p>
            <a:pPr marL="228600" marR="0" indent="-228600" algn="l" rtl="0">
              <a:buAutoNum type="arabicPeriod"/>
            </a:pPr>
            <a:r>
              <a:rPr lang="en-US" sz="800" b="0" baseline="0" dirty="0" smtClean="0">
                <a:latin typeface="Calibri"/>
                <a:ea typeface="宋体"/>
              </a:rPr>
              <a:t>Receive the PO using Purchase Order Receipts (5.13.1).</a:t>
            </a:r>
            <a:br>
              <a:rPr lang="en-US" sz="800" b="0" baseline="0" dirty="0" smtClean="0">
                <a:latin typeface="Calibri"/>
                <a:ea typeface="宋体"/>
              </a:rPr>
            </a:br>
            <a:endParaRPr lang="en-US" sz="800" b="0" baseline="0" dirty="0" smtClean="0">
              <a:latin typeface="Calibri"/>
              <a:ea typeface="宋体"/>
            </a:endParaRPr>
          </a:p>
          <a:p>
            <a:pPr marR="0" algn="l" rtl="0"/>
            <a:r>
              <a:rPr lang="en-US" sz="800" b="1" baseline="0" dirty="0" smtClean="0">
                <a:latin typeface="Calibri"/>
                <a:ea typeface="宋体"/>
              </a:rPr>
              <a:t>Note: </a:t>
            </a:r>
            <a:r>
              <a:rPr lang="en-US" sz="800" b="0" baseline="0" dirty="0" smtClean="0">
                <a:latin typeface="Calibri"/>
                <a:ea typeface="宋体"/>
              </a:rPr>
              <a:t>For exercises on processing supplier invoices and payments, see </a:t>
            </a:r>
            <a:r>
              <a:rPr lang="en-US" sz="800" b="0" i="1" baseline="0" dirty="0" smtClean="0">
                <a:latin typeface="Calibri"/>
                <a:ea typeface="宋体"/>
              </a:rPr>
              <a:t>Processing </a:t>
            </a:r>
            <a:r>
              <a:rPr lang="en-US" sz="800" b="0" i="1" baseline="0" dirty="0" smtClean="0">
                <a:latin typeface="Calibri"/>
                <a:ea typeface="宋体"/>
              </a:rPr>
              <a:t>Invoices </a:t>
            </a:r>
            <a:r>
              <a:rPr lang="en-US" sz="800" b="0" i="1" baseline="0" dirty="0" smtClean="0">
                <a:latin typeface="Calibri"/>
                <a:ea typeface="宋体"/>
              </a:rPr>
              <a:t>and </a:t>
            </a:r>
            <a:r>
              <a:rPr lang="en-US" sz="800" b="0" i="1" baseline="0" dirty="0" smtClean="0">
                <a:latin typeface="Calibri"/>
                <a:ea typeface="宋体"/>
              </a:rPr>
              <a:t>Payments</a:t>
            </a:r>
            <a:r>
              <a:rPr lang="en-US" sz="800" b="0" baseline="0" dirty="0" smtClean="0">
                <a:latin typeface="Calibri"/>
                <a:ea typeface="宋体"/>
              </a:rPr>
              <a:t>.</a:t>
            </a:r>
            <a:endParaRPr lang="en-US" sz="800" b="1" baseline="0" dirty="0" smtClean="0">
              <a:latin typeface="Calibri"/>
              <a:ea typeface="宋体"/>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78765FE7-046A-41CF-ACB2-DD188DBE93BA}" type="slidenum">
              <a:rPr lang="en-US" smtClean="0"/>
              <a:pPr/>
              <a:t>41</a:t>
            </a:fld>
            <a:endParaRPr lang="en-US" smtClean="0"/>
          </a:p>
        </p:txBody>
      </p:sp>
      <p:sp>
        <p:nvSpPr>
          <p:cNvPr id="13926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926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Use blanket orders to request multiple deliveries of stock items, where an ongoing relationship with the supplier is assumed, but the exact delivery dates are unknown. Quantities and due dates can be entered up to the time that a blanket order becomes a purchase order.</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For example, QMI buys all of its components from Bridgeville Industries. Each week, the requirements change and are too small to obtain quantity discounts. The purchasing manager negotiates an annual contract with Bridgeville Industries to get better pricing based on the estimated annual usage of the purchased items. This pricing is then documented using a blanket order.</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Each week, a discrete purchase order is released from the blanket order for the following week’s requirements. A weekly release is just an example; the actual release cycle is user defined. The blanket order tracks the totals ordered to date.</a:t>
            </a:r>
            <a:endParaRPr lang="en-US" sz="800"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C950BD70-E726-44DC-A38F-57C28CD8BEB4}" type="slidenum">
              <a:rPr lang="en-US" smtClean="0"/>
              <a:pPr/>
              <a:t>42</a:t>
            </a:fld>
            <a:endParaRPr lang="en-US" smtClean="0"/>
          </a:p>
        </p:txBody>
      </p:sp>
      <p:sp>
        <p:nvSpPr>
          <p:cNvPr id="13824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8244"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b="1" dirty="0" smtClean="0"/>
              <a:t>Note: </a:t>
            </a:r>
            <a:r>
              <a:rPr lang="en-US" sz="800" b="0" dirty="0" smtClean="0"/>
              <a:t>T</a:t>
            </a:r>
            <a:r>
              <a:rPr lang="en-US" sz="800" b="0" kern="1200" baseline="0" dirty="0" smtClean="0">
                <a:solidFill>
                  <a:schemeClr val="tx1"/>
                </a:solidFill>
                <a:latin typeface="Times New Roman" pitchFamily="18" charset="0"/>
                <a:ea typeface="+mn-ea"/>
                <a:cs typeface="+mn-cs"/>
              </a:rPr>
              <a:t>he PO receipt process for blanket orders is the same as that used for discrete purchase orders. For </a:t>
            </a:r>
            <a:r>
              <a:rPr lang="en-US" sz="800" b="0" kern="1200" baseline="0" dirty="0" smtClean="0">
                <a:solidFill>
                  <a:schemeClr val="tx1"/>
                </a:solidFill>
                <a:latin typeface="Times New Roman" pitchFamily="18" charset="0"/>
                <a:ea typeface="+mn-ea"/>
                <a:cs typeface="+mn-cs"/>
              </a:rPr>
              <a:t>information on the supplier </a:t>
            </a:r>
            <a:r>
              <a:rPr lang="en-US" sz="800" b="0" kern="1200" baseline="0" dirty="0" smtClean="0">
                <a:solidFill>
                  <a:schemeClr val="tx1"/>
                </a:solidFill>
                <a:latin typeface="Times New Roman" pitchFamily="18" charset="0"/>
                <a:ea typeface="+mn-ea"/>
                <a:cs typeface="+mn-cs"/>
              </a:rPr>
              <a:t>invoice and payment processes, see </a:t>
            </a:r>
            <a:r>
              <a:rPr lang="en-US" sz="800" b="0" i="1" kern="1200" baseline="0" dirty="0" smtClean="0">
                <a:solidFill>
                  <a:schemeClr val="tx1"/>
                </a:solidFill>
                <a:latin typeface="Times New Roman" pitchFamily="18" charset="0"/>
                <a:ea typeface="+mn-ea"/>
                <a:cs typeface="+mn-cs"/>
              </a:rPr>
              <a:t>Processing Invoices and Payments</a:t>
            </a:r>
            <a:r>
              <a:rPr lang="en-US" sz="800" b="0" kern="1200" baseline="0" dirty="0" smtClean="0">
                <a:solidFill>
                  <a:schemeClr val="tx1"/>
                </a:solidFill>
                <a:latin typeface="Times New Roman" pitchFamily="18" charset="0"/>
                <a:ea typeface="+mn-ea"/>
                <a:cs typeface="+mn-cs"/>
              </a:rPr>
              <a:t>.</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 </a:t>
            </a:r>
            <a:r>
              <a:rPr lang="en-US" baseline="0" dirty="0" smtClean="0"/>
              <a:t>record or modify blanket orders, go to Home &gt; Procure-to-Pay &gt; Manage Discrete Purchasing &gt; Create Blanket Order. The use of blanket orders saves time when a company places periodic or recurring orders for the same item.</a:t>
            </a:r>
          </a:p>
          <a:p>
            <a:endParaRPr lang="en-US" baseline="0" dirty="0" smtClean="0"/>
          </a:p>
          <a:p>
            <a:r>
              <a:rPr lang="en-US" baseline="0" dirty="0" smtClean="0"/>
              <a:t>In addition, quantities and due dates can be entered on blanket orders up to the time when you release them to </a:t>
            </a:r>
            <a:r>
              <a:rPr lang="en-US" baseline="0" dirty="0" err="1" smtClean="0"/>
              <a:t>POs.</a:t>
            </a:r>
            <a:endParaRPr lang="en-US" b="0" baseline="0" dirty="0" smtClean="0"/>
          </a:p>
          <a:p>
            <a:endParaRPr lang="en-US" baseline="0" dirty="0" smtClean="0"/>
          </a:p>
          <a:p>
            <a:r>
              <a:rPr lang="en-US" sz="1200" kern="1200" baseline="0" dirty="0" smtClean="0">
                <a:solidFill>
                  <a:schemeClr val="tx1"/>
                </a:solidFill>
                <a:latin typeface="Times New Roman" pitchFamily="18" charset="0"/>
                <a:ea typeface="+mn-ea"/>
                <a:cs typeface="+mn-cs"/>
              </a:rPr>
              <a:t>You can set up a blanket order in one of two ways: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Irregular: when deliveries are irregular or of varying quantities, set Release = No and </a:t>
            </a:r>
            <a:r>
              <a:rPr lang="en-US" sz="1200" kern="1200" baseline="0" dirty="0" err="1" smtClean="0">
                <a:solidFill>
                  <a:schemeClr val="tx1"/>
                </a:solidFill>
                <a:latin typeface="Times New Roman" pitchFamily="18" charset="0"/>
                <a:ea typeface="+mn-ea"/>
                <a:cs typeface="+mn-cs"/>
              </a:rPr>
              <a:t>Recurr</a:t>
            </a:r>
            <a:r>
              <a:rPr lang="en-US" sz="1200" kern="1200" baseline="0" dirty="0" smtClean="0">
                <a:solidFill>
                  <a:schemeClr val="tx1"/>
                </a:solidFill>
                <a:latin typeface="Times New Roman" pitchFamily="18" charset="0"/>
                <a:ea typeface="+mn-ea"/>
                <a:cs typeface="+mn-cs"/>
              </a:rPr>
              <a:t> = No. </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When you need a delivery, set Release = Yes and enter the Qty to </a:t>
            </a:r>
            <a:r>
              <a:rPr lang="en-US" sz="1200" kern="1200" baseline="0" dirty="0" err="1" smtClean="0">
                <a:solidFill>
                  <a:schemeClr val="tx1"/>
                </a:solidFill>
                <a:latin typeface="Times New Roman" pitchFamily="18" charset="0"/>
                <a:ea typeface="+mn-ea"/>
                <a:cs typeface="+mn-cs"/>
              </a:rPr>
              <a:t>Rel</a:t>
            </a:r>
            <a:r>
              <a:rPr lang="en-US" sz="1200" kern="1200" baseline="0" dirty="0" smtClean="0">
                <a:solidFill>
                  <a:schemeClr val="tx1"/>
                </a:solidFill>
                <a:latin typeface="Times New Roman" pitchFamily="18" charset="0"/>
                <a:ea typeface="+mn-ea"/>
                <a:cs typeface="+mn-cs"/>
              </a:rPr>
              <a:t> (Quantity to Release) in the Lines area of the blanket order, then release it to a PO.</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Recurring: when deliveries are regular, recurring, and of the same size, set </a:t>
            </a:r>
            <a:r>
              <a:rPr lang="en-US" sz="1200" kern="1200" baseline="0" dirty="0" err="1" smtClean="0">
                <a:solidFill>
                  <a:schemeClr val="tx1"/>
                </a:solidFill>
                <a:latin typeface="Times New Roman" pitchFamily="18" charset="0"/>
                <a:ea typeface="+mn-ea"/>
                <a:cs typeface="+mn-cs"/>
              </a:rPr>
              <a:t>Recurr</a:t>
            </a:r>
            <a:r>
              <a:rPr lang="en-US" sz="1200" kern="1200" baseline="0" dirty="0" smtClean="0">
                <a:solidFill>
                  <a:schemeClr val="tx1"/>
                </a:solidFill>
                <a:latin typeface="Times New Roman" pitchFamily="18" charset="0"/>
                <a:ea typeface="+mn-ea"/>
                <a:cs typeface="+mn-cs"/>
              </a:rPr>
              <a:t> = Yes and Release = Yes and enter the Qty to </a:t>
            </a:r>
            <a:r>
              <a:rPr lang="en-US" sz="1200" kern="1200" baseline="0" dirty="0" err="1" smtClean="0">
                <a:solidFill>
                  <a:schemeClr val="tx1"/>
                </a:solidFill>
                <a:latin typeface="Times New Roman" pitchFamily="18" charset="0"/>
                <a:ea typeface="+mn-ea"/>
                <a:cs typeface="+mn-cs"/>
              </a:rPr>
              <a:t>Rel</a:t>
            </a:r>
            <a:r>
              <a:rPr lang="en-US" sz="1200" kern="1200" baseline="0" dirty="0" smtClean="0">
                <a:solidFill>
                  <a:schemeClr val="tx1"/>
                </a:solidFill>
                <a:latin typeface="Times New Roman" pitchFamily="18" charset="0"/>
                <a:ea typeface="+mn-ea"/>
                <a:cs typeface="+mn-cs"/>
              </a:rPr>
              <a:t> (Quantity to Release) in the Lines area of the blanket order.</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Go to Home &gt; Procure-to-Pay</a:t>
            </a:r>
            <a:r>
              <a:rPr lang="en-US" baseline="0" dirty="0" smtClean="0"/>
              <a:t> &gt; Manage Discrete Purchasing &gt; Release Blanket Order to PO  to release the blanket order. </a:t>
            </a:r>
          </a:p>
          <a:p>
            <a:pPr>
              <a:buFont typeface="Arial" pitchFamily="34" charset="0"/>
              <a:buNone/>
            </a:pPr>
            <a:r>
              <a:rPr lang="en-US" baseline="0" dirty="0" smtClean="0"/>
              <a:t>The releasing </a:t>
            </a:r>
            <a:r>
              <a:rPr lang="en-US" dirty="0" smtClean="0"/>
              <a:t>generates a purchase order from the specified line items in a blanket order. All receipts are processed against this PO. </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45</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228600" marR="0" indent="-228600" algn="l" rtl="0">
              <a:buFont typeface="+mj-lt"/>
              <a:buAutoNum type="arabicPeriod"/>
            </a:pPr>
            <a:r>
              <a:rPr lang="en-US" sz="800" b="0" baseline="0" dirty="0" smtClean="0">
                <a:latin typeface="Calibri"/>
                <a:ea typeface="宋体"/>
              </a:rPr>
              <a:t>Go to Purchasing Control and verify that the </a:t>
            </a:r>
            <a:r>
              <a:rPr lang="en-US" sz="800" b="0" baseline="0" dirty="0" err="1" smtClean="0">
                <a:latin typeface="Calibri"/>
                <a:ea typeface="宋体"/>
              </a:rPr>
              <a:t>Apprvd</a:t>
            </a:r>
            <a:r>
              <a:rPr lang="en-US" sz="800" b="0" baseline="0" dirty="0" smtClean="0">
                <a:latin typeface="Calibri"/>
                <a:ea typeface="宋体"/>
              </a:rPr>
              <a:t> </a:t>
            </a:r>
            <a:r>
              <a:rPr lang="en-US" sz="800" b="0" baseline="0" dirty="0" err="1" smtClean="0">
                <a:latin typeface="Calibri"/>
                <a:ea typeface="宋体"/>
              </a:rPr>
              <a:t>Reqs</a:t>
            </a:r>
            <a:r>
              <a:rPr lang="en-US" sz="800" b="0" baseline="0" dirty="0" smtClean="0">
                <a:latin typeface="Calibri"/>
                <a:ea typeface="宋体"/>
              </a:rPr>
              <a:t> for POs field for site 10-100 is set to No. </a:t>
            </a:r>
            <a:br>
              <a:rPr lang="en-US" sz="800" b="0" baseline="0" dirty="0" smtClean="0">
                <a:latin typeface="Calibri"/>
                <a:ea typeface="宋体"/>
              </a:rPr>
            </a:br>
            <a:endParaRPr lang="en-US" sz="800" b="0" baseline="0" dirty="0" smtClean="0">
              <a:latin typeface="Calibri"/>
              <a:ea typeface="宋体"/>
            </a:endParaRPr>
          </a:p>
          <a:p>
            <a:pPr marL="228600" marR="0" indent="-228600" algn="l" rtl="0">
              <a:buFont typeface="+mj-lt"/>
              <a:buAutoNum type="arabicPeriod"/>
            </a:pPr>
            <a:r>
              <a:rPr lang="en-US" sz="800" b="0" baseline="0" dirty="0" smtClean="0">
                <a:latin typeface="Calibri"/>
                <a:ea typeface="宋体"/>
              </a:rPr>
              <a:t>Locate Create Blanket Order in the Procure-to-Pay process maps and create a blanket order as follows:</a:t>
            </a:r>
            <a:br>
              <a:rPr lang="en-US" sz="800" b="0" baseline="0" dirty="0" smtClean="0">
                <a:latin typeface="Calibri"/>
                <a:ea typeface="宋体"/>
              </a:rPr>
            </a:br>
            <a:r>
              <a:rPr lang="en-US" sz="800" b="0" baseline="0" dirty="0" smtClean="0">
                <a:latin typeface="Calibri"/>
                <a:ea typeface="宋体"/>
              </a:rPr>
              <a:t/>
            </a:r>
            <a:br>
              <a:rPr lang="en-US" sz="800" b="0" baseline="0" dirty="0" smtClean="0">
                <a:latin typeface="Calibri"/>
                <a:ea typeface="宋体"/>
              </a:rPr>
            </a:br>
            <a:r>
              <a:rPr lang="en-US" sz="800" b="1" baseline="0" dirty="0" smtClean="0">
                <a:latin typeface="Calibri"/>
                <a:ea typeface="宋体"/>
              </a:rPr>
              <a:t>Header</a:t>
            </a:r>
            <a:br>
              <a:rPr lang="en-US" sz="800" b="1" baseline="0" dirty="0" smtClean="0">
                <a:latin typeface="Calibri"/>
                <a:ea typeface="宋体"/>
              </a:rPr>
            </a:br>
            <a:r>
              <a:rPr lang="en-US" sz="800" baseline="0" dirty="0" smtClean="0">
                <a:latin typeface="Calibri"/>
                <a:ea typeface="宋体"/>
              </a:rPr>
              <a:t>Purchase Order: &lt;blank&gt; Leave it blank for the system to generate.</a:t>
            </a:r>
            <a:br>
              <a:rPr lang="en-US" sz="800" baseline="0" dirty="0" smtClean="0">
                <a:latin typeface="Calibri"/>
                <a:ea typeface="宋体"/>
              </a:rPr>
            </a:br>
            <a:r>
              <a:rPr lang="en-US" sz="800" baseline="0" dirty="0" smtClean="0">
                <a:latin typeface="Calibri"/>
                <a:ea typeface="宋体"/>
              </a:rPr>
              <a:t>Supplier: 10S1002</a:t>
            </a:r>
            <a:br>
              <a:rPr lang="en-US" sz="800" baseline="0" dirty="0" smtClean="0">
                <a:latin typeface="Calibri"/>
                <a:ea typeface="宋体"/>
              </a:rPr>
            </a:br>
            <a:r>
              <a:rPr lang="en-US" sz="800" baseline="0" dirty="0" smtClean="0">
                <a:latin typeface="Calibri"/>
                <a:ea typeface="宋体"/>
              </a:rPr>
              <a:t>Ship-To: 10-100</a:t>
            </a:r>
            <a:br>
              <a:rPr lang="en-US" sz="800" baseline="0" dirty="0" smtClean="0">
                <a:latin typeface="Calibri"/>
                <a:ea typeface="宋体"/>
              </a:rPr>
            </a:br>
            <a:r>
              <a:rPr lang="en-US" sz="800" baseline="0" dirty="0" smtClean="0">
                <a:latin typeface="Calibri"/>
                <a:ea typeface="宋体"/>
              </a:rPr>
              <a:t>Blanket Start: Default to today.</a:t>
            </a:r>
            <a:br>
              <a:rPr lang="en-US" sz="800" baseline="0" dirty="0" smtClean="0">
                <a:latin typeface="Calibri"/>
                <a:ea typeface="宋体"/>
              </a:rPr>
            </a:br>
            <a:r>
              <a:rPr lang="en-US" sz="800" baseline="0" dirty="0" smtClean="0">
                <a:latin typeface="Calibri"/>
                <a:ea typeface="宋体"/>
              </a:rPr>
              <a:t>Blanket End: Set it to one month from today. </a:t>
            </a:r>
            <a:br>
              <a:rPr lang="en-US" sz="800" baseline="0" dirty="0" smtClean="0">
                <a:latin typeface="Calibri"/>
                <a:ea typeface="宋体"/>
              </a:rPr>
            </a:br>
            <a:r>
              <a:rPr lang="en-US" sz="800" baseline="0" dirty="0" smtClean="0">
                <a:latin typeface="Calibri"/>
                <a:ea typeface="宋体"/>
              </a:rPr>
              <a:t>Release: Yes</a:t>
            </a:r>
            <a:br>
              <a:rPr lang="en-US" sz="800" baseline="0" dirty="0" smtClean="0">
                <a:latin typeface="Calibri"/>
                <a:ea typeface="宋体"/>
              </a:rPr>
            </a:br>
            <a:r>
              <a:rPr lang="en-US" sz="800" baseline="0" dirty="0" smtClean="0">
                <a:latin typeface="Calibri"/>
                <a:ea typeface="宋体"/>
              </a:rPr>
              <a:t/>
            </a:r>
            <a:br>
              <a:rPr lang="en-US" sz="800" baseline="0" dirty="0" smtClean="0">
                <a:latin typeface="Calibri"/>
                <a:ea typeface="宋体"/>
              </a:rPr>
            </a:br>
            <a:r>
              <a:rPr lang="en-US" sz="800" b="1" baseline="0" dirty="0" smtClean="0">
                <a:latin typeface="Calibri"/>
                <a:ea typeface="宋体"/>
              </a:rPr>
              <a:t>Lines</a:t>
            </a:r>
            <a:br>
              <a:rPr lang="en-US" sz="800" b="1" baseline="0" dirty="0" smtClean="0">
                <a:latin typeface="Calibri"/>
                <a:ea typeface="宋体"/>
              </a:rPr>
            </a:br>
            <a:r>
              <a:rPr lang="en-US" sz="800" baseline="0" dirty="0" err="1" smtClean="0">
                <a:latin typeface="Calibri"/>
                <a:ea typeface="宋体"/>
              </a:rPr>
              <a:t>Ln</a:t>
            </a:r>
            <a:r>
              <a:rPr lang="en-US" sz="800" baseline="0" dirty="0" smtClean="0">
                <a:latin typeface="Calibri"/>
                <a:ea typeface="宋体"/>
              </a:rPr>
              <a:t>: 1</a:t>
            </a:r>
            <a:br>
              <a:rPr lang="en-US" sz="800" baseline="0" dirty="0" smtClean="0">
                <a:latin typeface="Calibri"/>
                <a:ea typeface="宋体"/>
              </a:rPr>
            </a:br>
            <a:r>
              <a:rPr lang="en-US" sz="800" baseline="0" dirty="0" smtClean="0">
                <a:latin typeface="Calibri"/>
                <a:ea typeface="宋体"/>
              </a:rPr>
              <a:t>Site: 10-100</a:t>
            </a:r>
            <a:br>
              <a:rPr lang="en-US" sz="800" baseline="0" dirty="0" smtClean="0">
                <a:latin typeface="Calibri"/>
                <a:ea typeface="宋体"/>
              </a:rPr>
            </a:br>
            <a:r>
              <a:rPr lang="en-US" sz="800" baseline="0" dirty="0" smtClean="0">
                <a:latin typeface="Calibri"/>
                <a:ea typeface="宋体"/>
              </a:rPr>
              <a:t>Item Number: 60050</a:t>
            </a:r>
            <a:br>
              <a:rPr lang="en-US" sz="800" baseline="0" dirty="0" smtClean="0">
                <a:latin typeface="Calibri"/>
                <a:ea typeface="宋体"/>
              </a:rPr>
            </a:br>
            <a:r>
              <a:rPr lang="en-US" sz="800" baseline="0" dirty="0" smtClean="0">
                <a:latin typeface="Calibri"/>
                <a:ea typeface="宋体"/>
              </a:rPr>
              <a:t>Quantity: 200</a:t>
            </a:r>
            <a:br>
              <a:rPr lang="en-US" sz="800" baseline="0" dirty="0" smtClean="0">
                <a:latin typeface="Calibri"/>
                <a:ea typeface="宋体"/>
              </a:rPr>
            </a:br>
            <a:r>
              <a:rPr lang="en-US" sz="800" baseline="0" dirty="0" smtClean="0">
                <a:latin typeface="Calibri"/>
                <a:ea typeface="宋体"/>
              </a:rPr>
              <a:t>Quantity to </a:t>
            </a:r>
            <a:r>
              <a:rPr lang="en-US" sz="800" baseline="0" dirty="0" err="1" smtClean="0">
                <a:latin typeface="Calibri"/>
                <a:ea typeface="宋体"/>
              </a:rPr>
              <a:t>Rel</a:t>
            </a:r>
            <a:r>
              <a:rPr lang="en-US" sz="800" baseline="0" dirty="0" smtClean="0">
                <a:latin typeface="Calibri"/>
                <a:ea typeface="宋体"/>
              </a:rPr>
              <a:t>: 10</a:t>
            </a:r>
            <a:br>
              <a:rPr lang="en-US" sz="800" baseline="0" dirty="0" smtClean="0">
                <a:latin typeface="Calibri"/>
                <a:ea typeface="宋体"/>
              </a:rPr>
            </a:br>
            <a:endParaRPr lang="en-US" sz="800" baseline="0" dirty="0" smtClean="0">
              <a:latin typeface="Calibri"/>
              <a:ea typeface="宋体"/>
            </a:endParaRPr>
          </a:p>
          <a:p>
            <a:pPr marL="228600" marR="0" indent="-228600" algn="l" rtl="0">
              <a:buFont typeface="+mj-lt"/>
              <a:buAutoNum type="arabicPeriod"/>
            </a:pPr>
            <a:r>
              <a:rPr lang="en-US" sz="800" b="0" baseline="0" dirty="0" smtClean="0">
                <a:latin typeface="Calibri"/>
                <a:ea typeface="宋体"/>
              </a:rPr>
              <a:t>Release this blanket order to a purchase order using Release Blanket Order to PO in the Procure-to-Pay process maps. </a:t>
            </a:r>
            <a:br>
              <a:rPr lang="en-US" sz="800" b="0" baseline="0" dirty="0" smtClean="0">
                <a:latin typeface="Calibri"/>
                <a:ea typeface="宋体"/>
              </a:rPr>
            </a:br>
            <a:r>
              <a:rPr lang="en-US" sz="800" b="0" baseline="0" dirty="0" smtClean="0">
                <a:latin typeface="Calibri"/>
                <a:ea typeface="宋体"/>
              </a:rPr>
              <a:t>- The system creates a PO using the data specified in the blanket order. </a:t>
            </a:r>
            <a:br>
              <a:rPr lang="en-US" sz="800" b="0" baseline="0" dirty="0" smtClean="0">
                <a:latin typeface="Calibri"/>
                <a:ea typeface="宋体"/>
              </a:rPr>
            </a:br>
            <a:r>
              <a:rPr lang="en-US" sz="800" b="0" baseline="0" dirty="0" smtClean="0">
                <a:latin typeface="Calibri"/>
                <a:ea typeface="宋体"/>
              </a:rPr>
              <a:t>- The purchase order number is generated according to the settings in Purchasing Control. Record the PO number for later use in PO receipt, invoice, and payment.</a:t>
            </a:r>
            <a:br>
              <a:rPr lang="en-US" sz="800" b="0" baseline="0" dirty="0" smtClean="0">
                <a:latin typeface="Calibri"/>
                <a:ea typeface="宋体"/>
              </a:rPr>
            </a:br>
            <a:r>
              <a:rPr lang="en-US" sz="800" b="0" baseline="0" dirty="0" smtClean="0">
                <a:latin typeface="Calibri"/>
                <a:ea typeface="宋体"/>
              </a:rPr>
              <a:t>- The release quantity (ten) is defaulted from the Quantity to </a:t>
            </a:r>
            <a:r>
              <a:rPr lang="en-US" sz="800" b="0" baseline="0" dirty="0" err="1" smtClean="0">
                <a:latin typeface="Calibri"/>
                <a:ea typeface="宋体"/>
              </a:rPr>
              <a:t>Rel</a:t>
            </a:r>
            <a:r>
              <a:rPr lang="en-US" sz="800" b="0" baseline="0" dirty="0" smtClean="0">
                <a:latin typeface="Calibri"/>
                <a:ea typeface="宋体"/>
              </a:rPr>
              <a:t> field that you entered in Step 2. </a:t>
            </a:r>
            <a:br>
              <a:rPr lang="en-US" sz="800" b="0" baseline="0" dirty="0" smtClean="0">
                <a:latin typeface="Calibri"/>
                <a:ea typeface="宋体"/>
              </a:rPr>
            </a:br>
            <a:endParaRPr lang="en-US" sz="800" b="0" baseline="0" dirty="0" smtClean="0">
              <a:latin typeface="Calibri"/>
              <a:ea typeface="宋体"/>
            </a:endParaRPr>
          </a:p>
          <a:p>
            <a:pPr marL="228600" marR="0" indent="-228600" algn="l" rtl="0">
              <a:buFont typeface="+mj-lt"/>
              <a:buAutoNum type="arabicPeriod"/>
            </a:pPr>
            <a:r>
              <a:rPr lang="en-US" sz="800" b="0" baseline="0" dirty="0" smtClean="0">
                <a:latin typeface="Calibri"/>
                <a:ea typeface="宋体"/>
              </a:rPr>
              <a:t>Receive the PO using Purchase Order Receipts in the process maps.</a:t>
            </a:r>
            <a:br>
              <a:rPr lang="en-US" sz="800" b="0" baseline="0" dirty="0" smtClean="0">
                <a:latin typeface="Calibri"/>
                <a:ea typeface="宋体"/>
              </a:rPr>
            </a:br>
            <a:endParaRPr lang="en-US" sz="800" b="0" baseline="0" dirty="0" smtClean="0">
              <a:latin typeface="Calibri"/>
              <a:ea typeface="宋体"/>
            </a:endParaRPr>
          </a:p>
          <a:p>
            <a:pPr marR="0" algn="l" rtl="0"/>
            <a:r>
              <a:rPr lang="en-US" sz="800" baseline="0" dirty="0" smtClean="0">
                <a:latin typeface="Times New Roman"/>
                <a:ea typeface="宋体"/>
              </a:rPr>
              <a:t>If time allows, practice this process again by continuing to release the remaining quantity of the blanket order to PO. </a:t>
            </a:r>
          </a:p>
          <a:p>
            <a:pPr marR="0" algn="l" rtl="0"/>
            <a:r>
              <a:rPr lang="en-US" sz="800" baseline="0" dirty="0" smtClean="0">
                <a:latin typeface="Times New Roman"/>
                <a:ea typeface="宋体"/>
              </a:rPr>
              <a:t>Before releasing the rest, go to Blanket Order Maintenance to set Release to Yes in the header and enter the Quantity to </a:t>
            </a:r>
            <a:r>
              <a:rPr lang="en-US" sz="800" baseline="0" dirty="0" err="1" smtClean="0">
                <a:latin typeface="Times New Roman"/>
                <a:ea typeface="宋体"/>
              </a:rPr>
              <a:t>Rel</a:t>
            </a:r>
            <a:r>
              <a:rPr lang="en-US" sz="800" baseline="0" dirty="0" smtClean="0">
                <a:latin typeface="Times New Roman"/>
                <a:ea typeface="宋体"/>
              </a:rPr>
              <a:t> value for Line 1. Otherwise, the release cannot be processed.</a:t>
            </a:r>
          </a:p>
          <a:p>
            <a:pPr marR="0" algn="l" rtl="0"/>
            <a:endParaRPr lang="en-US" sz="800" baseline="0" dirty="0" smtClean="0">
              <a:latin typeface="Times New Roman"/>
              <a:ea typeface="宋体"/>
            </a:endParaRPr>
          </a:p>
          <a:p>
            <a:pPr marR="0" algn="l" rtl="0"/>
            <a:r>
              <a:rPr lang="en-US" sz="800" b="1" baseline="0" dirty="0" smtClean="0">
                <a:latin typeface="Times New Roman"/>
                <a:ea typeface="宋体"/>
              </a:rPr>
              <a:t>Note: </a:t>
            </a:r>
            <a:r>
              <a:rPr lang="en-US" sz="800" b="0" baseline="0" dirty="0" smtClean="0">
                <a:latin typeface="Calibri"/>
                <a:ea typeface="宋体"/>
              </a:rPr>
              <a:t>For exercises on processing supplier invoices and payments, see Processing Invoices and Payments.</a:t>
            </a:r>
            <a:endParaRPr lang="en-US" sz="800" b="1" baseline="0" dirty="0" smtClean="0">
              <a:latin typeface="Times New Roman"/>
              <a:ea typeface="宋体"/>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47</a:t>
            </a:fld>
            <a:endParaRPr lang="en-US"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Supplier schedules are cumulative, schedule-driven purchase orders with multiple line items from which releases of requirements and due dates are issued. Supplier schedules are typically used by companies with long-term supplier contracts that require regular weekly or daily deliveries. The schedules specify, for the near term, dates and even hours of delivery, and also update MRP and the supplier regarding long-term plans.</a:t>
            </a:r>
            <a:endParaRPr lang="en-US" sz="800"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smtClean="0"/>
              <a:t>Note: </a:t>
            </a:r>
            <a:r>
              <a:rPr lang="en-US" sz="1200" b="0" kern="1200" baseline="0" dirty="0" smtClean="0">
                <a:solidFill>
                  <a:schemeClr val="tx1"/>
                </a:solidFill>
                <a:latin typeface="Times New Roman" pitchFamily="18" charset="0"/>
                <a:ea typeface="+mn-ea"/>
                <a:cs typeface="+mn-cs"/>
              </a:rPr>
              <a:t>For </a:t>
            </a:r>
            <a:r>
              <a:rPr lang="en-US" sz="1200" b="0" kern="1200" baseline="0" dirty="0" smtClean="0">
                <a:solidFill>
                  <a:schemeClr val="tx1"/>
                </a:solidFill>
                <a:latin typeface="Times New Roman" pitchFamily="18" charset="0"/>
                <a:ea typeface="+mn-ea"/>
                <a:cs typeface="+mn-cs"/>
              </a:rPr>
              <a:t>information on the supplier </a:t>
            </a:r>
            <a:r>
              <a:rPr lang="en-US" sz="1200" b="0" kern="1200" baseline="0" dirty="0" smtClean="0">
                <a:solidFill>
                  <a:schemeClr val="tx1"/>
                </a:solidFill>
                <a:latin typeface="Times New Roman" pitchFamily="18" charset="0"/>
                <a:ea typeface="+mn-ea"/>
                <a:cs typeface="+mn-cs"/>
              </a:rPr>
              <a:t>invoice and payment processes, see </a:t>
            </a:r>
            <a:r>
              <a:rPr lang="en-US" sz="1200" b="0" i="1" kern="1200" baseline="0" dirty="0" smtClean="0">
                <a:solidFill>
                  <a:schemeClr val="tx1"/>
                </a:solidFill>
                <a:latin typeface="Times New Roman" pitchFamily="18" charset="0"/>
                <a:ea typeface="+mn-ea"/>
                <a:cs typeface="+mn-cs"/>
              </a:rPr>
              <a:t>Processing Invoices and Payments</a:t>
            </a:r>
            <a:r>
              <a:rPr lang="en-US" sz="1200" b="0" kern="1200" baseline="0" dirty="0" smtClean="0">
                <a:solidFill>
                  <a:schemeClr val="tx1"/>
                </a:solidFill>
                <a:latin typeface="Times New Roman" pitchFamily="18" charset="0"/>
                <a:ea typeface="+mn-ea"/>
                <a:cs typeface="+mn-cs"/>
              </a:rPr>
              <a:t>.</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Times New Roman" pitchFamily="18" charset="0"/>
                <a:ea typeface="+mn-ea"/>
                <a:cs typeface="+mn-cs"/>
              </a:rPr>
              <a:t>This slide shows the process map that the class is going to use in an example scenario. </a:t>
            </a:r>
            <a:endParaRPr lang="en-US" sz="1200" kern="1200" dirty="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buNone/>
            </a:pPr>
            <a:r>
              <a:rPr lang="en-US" sz="1200" dirty="0" smtClean="0"/>
              <a:t>The example shows the following purchasing activities:</a:t>
            </a:r>
          </a:p>
          <a:p>
            <a:pPr>
              <a:buNone/>
            </a:pPr>
            <a:endParaRPr lang="en-US" sz="1200" dirty="0" smtClean="0"/>
          </a:p>
          <a:p>
            <a:pPr marL="228600" indent="-228600">
              <a:buFont typeface="+mj-lt"/>
              <a:buAutoNum type="arabicPeriod"/>
            </a:pPr>
            <a:r>
              <a:rPr lang="en-US" sz="1200" dirty="0" smtClean="0"/>
              <a:t>Set </a:t>
            </a:r>
            <a:r>
              <a:rPr lang="en-US" sz="1200" dirty="0" smtClean="0"/>
              <a:t>up schedules.</a:t>
            </a:r>
          </a:p>
          <a:p>
            <a:pPr marL="228600" indent="-228600">
              <a:buFont typeface="+mj-lt"/>
              <a:buAutoNum type="arabicPeriod"/>
            </a:pPr>
            <a:endParaRPr lang="en-US" sz="1200" dirty="0" smtClean="0"/>
          </a:p>
          <a:p>
            <a:pPr marL="228600" indent="-228600">
              <a:buFont typeface="+mj-lt"/>
              <a:buAutoNum type="arabicPeriod"/>
            </a:pPr>
            <a:r>
              <a:rPr lang="en-US" sz="1200" dirty="0" smtClean="0"/>
              <a:t>Transmit</a:t>
            </a:r>
            <a:r>
              <a:rPr lang="en-US" sz="1200" baseline="0" dirty="0" smtClean="0"/>
              <a:t> schedules </a:t>
            </a:r>
            <a:r>
              <a:rPr lang="en-US" sz="1200" baseline="0" dirty="0" smtClean="0"/>
              <a:t>to the supplier (print schedules).</a:t>
            </a:r>
            <a:endParaRPr lang="en-US" sz="1200" dirty="0" smtClean="0"/>
          </a:p>
          <a:p>
            <a:pPr marL="228600" indent="-228600">
              <a:buFont typeface="+mj-lt"/>
              <a:buAutoNum type="arabicPeriod"/>
            </a:pPr>
            <a:endParaRPr lang="en-US" sz="1200" dirty="0" smtClean="0"/>
          </a:p>
          <a:p>
            <a:pPr marL="228600" indent="-228600">
              <a:buFont typeface="+mj-lt"/>
              <a:buAutoNum type="arabicPeriod"/>
            </a:pPr>
            <a:r>
              <a:rPr lang="en-US" sz="1200" dirty="0" smtClean="0"/>
              <a:t>Create </a:t>
            </a:r>
            <a:r>
              <a:rPr lang="en-US" sz="1200" dirty="0" smtClean="0"/>
              <a:t>PO shippers.</a:t>
            </a:r>
          </a:p>
          <a:p>
            <a:pPr marL="228600" indent="-228600">
              <a:buFont typeface="+mj-lt"/>
              <a:buAutoNum type="arabicPeriod"/>
            </a:pPr>
            <a:endParaRPr lang="en-US" sz="1200" dirty="0" smtClean="0"/>
          </a:p>
          <a:p>
            <a:pPr marL="228600" indent="-228600">
              <a:buFont typeface="+mj-lt"/>
              <a:buAutoNum type="arabicPeriod"/>
            </a:pPr>
            <a:r>
              <a:rPr lang="en-US" altLang="zh-CN" sz="1200" dirty="0" smtClean="0"/>
              <a:t>Receive </a:t>
            </a:r>
            <a:r>
              <a:rPr lang="en-US" altLang="zh-CN" sz="1200" dirty="0" smtClean="0"/>
              <a:t>PO shippers.</a:t>
            </a:r>
          </a:p>
          <a:p>
            <a:pPr marL="228600" indent="-228600">
              <a:buFont typeface="+mj-lt"/>
              <a:buAutoNum type="arabicPeriod"/>
            </a:pPr>
            <a:endParaRPr lang="en-US" altLang="zh-CN" sz="1200" dirty="0" smtClean="0"/>
          </a:p>
          <a:p>
            <a:pPr marL="228600" indent="-228600">
              <a:buFont typeface="+mj-lt"/>
              <a:buAutoNum type="arabicPeriod"/>
            </a:pPr>
            <a:r>
              <a:rPr lang="en-US" altLang="zh-CN" sz="1200" dirty="0" smtClean="0"/>
              <a:t>Process</a:t>
            </a:r>
            <a:r>
              <a:rPr lang="en-US" altLang="zh-CN" sz="1200" baseline="0" dirty="0" smtClean="0"/>
              <a:t> </a:t>
            </a:r>
            <a:r>
              <a:rPr lang="en-US" altLang="zh-CN" sz="1200" dirty="0" smtClean="0"/>
              <a:t>PO </a:t>
            </a:r>
            <a:r>
              <a:rPr lang="en-US" altLang="zh-CN" sz="1200" dirty="0" smtClean="0"/>
              <a:t>returns.</a:t>
            </a:r>
          </a:p>
          <a:p>
            <a:pPr marL="228600" indent="-228600">
              <a:buFont typeface="+mj-lt"/>
              <a:buAutoNum type="arabicPeriod"/>
            </a:pPr>
            <a:endParaRPr lang="en-US" altLang="zh-CN" sz="1200" dirty="0" smtClean="0"/>
          </a:p>
          <a:p>
            <a:pPr marL="228600" indent="-228600">
              <a:buFont typeface="+mj-lt"/>
              <a:buAutoNum type="arabicPeriod"/>
            </a:pPr>
            <a:r>
              <a:rPr lang="en-US" altLang="zh-CN" sz="1200" dirty="0" smtClean="0"/>
              <a:t>Process</a:t>
            </a:r>
            <a:r>
              <a:rPr lang="en-US" altLang="zh-CN" sz="1200" baseline="0" dirty="0" smtClean="0"/>
              <a:t> </a:t>
            </a:r>
            <a:r>
              <a:rPr lang="en-US" altLang="zh-CN" sz="1200" baseline="0" dirty="0" smtClean="0"/>
              <a:t>supplier invoices.</a:t>
            </a:r>
          </a:p>
          <a:p>
            <a:pPr marL="228600" indent="-228600">
              <a:buFont typeface="+mj-lt"/>
              <a:buAutoNum type="arabicPeriod"/>
            </a:pPr>
            <a:endParaRPr lang="en-US" altLang="zh-CN" sz="1200" baseline="0" dirty="0" smtClean="0"/>
          </a:p>
          <a:p>
            <a:pPr marL="228600" indent="-228600">
              <a:buFont typeface="+mj-lt"/>
              <a:buAutoNum type="arabicPeriod"/>
            </a:pPr>
            <a:r>
              <a:rPr lang="en-US" altLang="zh-CN" sz="1200" baseline="0" dirty="0" smtClean="0"/>
              <a:t>Process </a:t>
            </a:r>
            <a:r>
              <a:rPr lang="en-US" altLang="zh-CN" sz="1200" baseline="0" dirty="0" smtClean="0"/>
              <a:t>payments.</a:t>
            </a:r>
          </a:p>
          <a:p>
            <a:pPr marL="228600" indent="-228600">
              <a:buFont typeface="+mj-lt"/>
              <a:buAutoNum type="arabicPeriod"/>
            </a:pPr>
            <a:endParaRPr lang="en-US" altLang="zh-CN" sz="1200" baseline="0" dirty="0" smtClean="0"/>
          </a:p>
          <a:p>
            <a:pPr marL="228600" indent="-228600">
              <a:buFont typeface="+mj-lt"/>
              <a:buNone/>
            </a:pPr>
            <a:r>
              <a:rPr lang="en-US" altLang="zh-CN" sz="1200" b="1" baseline="0" dirty="0" smtClean="0"/>
              <a:t>Note: </a:t>
            </a:r>
            <a:r>
              <a:rPr lang="en-US" altLang="zh-CN" sz="1200" b="0" baseline="0" dirty="0" smtClean="0"/>
              <a:t>The return process is the same as that used for the discrete purchase order process, and is not discussed in this section. For information on the supplier invoice and payment processes, see </a:t>
            </a:r>
            <a:r>
              <a:rPr lang="en-US" altLang="zh-CN" sz="1200" b="0" i="1" baseline="0" dirty="0" smtClean="0"/>
              <a:t>Processing Invoices and Payments</a:t>
            </a:r>
            <a:r>
              <a:rPr lang="en-US" altLang="zh-CN" sz="1200" b="0" baseline="0" dirty="0" smtClean="0"/>
              <a:t>.</a:t>
            </a:r>
            <a:endParaRPr lang="en-US" altLang="zh-CN" sz="1200" b="1"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Supplier Schedules Control</a:t>
            </a:r>
          </a:p>
          <a:p>
            <a:r>
              <a:rPr lang="en-US" dirty="0" smtClean="0"/>
              <a:t>To</a:t>
            </a:r>
            <a:r>
              <a:rPr lang="en-US" baseline="0" dirty="0" smtClean="0"/>
              <a:t> allow the system to generate date-based release IDs, set Generate Date Based Release ID to Yes in Supplier Schedule Control.</a:t>
            </a:r>
            <a:endParaRPr lang="en-US" dirty="0" smtClean="0"/>
          </a:p>
          <a:p>
            <a:endParaRPr lang="en-US" dirty="0" smtClean="0"/>
          </a:p>
          <a:p>
            <a:r>
              <a:rPr lang="en-US" b="1" dirty="0" smtClean="0"/>
              <a:t>ERS</a:t>
            </a:r>
            <a:r>
              <a:rPr lang="en-US" b="1" baseline="0" dirty="0" smtClean="0"/>
              <a:t> Control</a:t>
            </a:r>
            <a:endParaRPr lang="en-US" b="1" dirty="0" smtClean="0"/>
          </a:p>
          <a:p>
            <a:r>
              <a:rPr lang="en-US" dirty="0" smtClean="0"/>
              <a:t>Set Enable Shipping Schedule to Yes in</a:t>
            </a:r>
            <a:r>
              <a:rPr lang="en-US" baseline="0" dirty="0" smtClean="0"/>
              <a:t> Supplier Shipping Schedule Control (5.5.7.24). Otherwise, you cannot generate planning or shipping schedules. </a:t>
            </a:r>
          </a:p>
          <a:p>
            <a:r>
              <a:rPr lang="en-US" baseline="0" dirty="0" smtClean="0"/>
              <a:t>Use other fields in this menu to set the default values for supplier scheduled orders. You can also ignore the settings here and set them when creating scheduled orders.</a:t>
            </a:r>
          </a:p>
          <a:p>
            <a:endParaRPr lang="en-US" baseline="0" dirty="0" smtClean="0"/>
          </a:p>
          <a:p>
            <a:r>
              <a:rPr lang="en-US" b="1" baseline="0" dirty="0" smtClean="0"/>
              <a:t>Supplier Calendar Maintenance</a:t>
            </a:r>
          </a:p>
          <a:p>
            <a:r>
              <a:rPr lang="en-US" b="0" dirty="0" smtClean="0"/>
              <a:t>The</a:t>
            </a:r>
            <a:r>
              <a:rPr lang="en-US" b="0" baseline="0" dirty="0" smtClean="0"/>
              <a:t> s</a:t>
            </a:r>
            <a:r>
              <a:rPr lang="en-US" b="0" dirty="0" smtClean="0"/>
              <a:t>upplier calendar defines</a:t>
            </a:r>
            <a:r>
              <a:rPr lang="en-US" b="0" baseline="0" dirty="0" smtClean="0"/>
              <a:t> the </a:t>
            </a:r>
            <a:r>
              <a:rPr lang="en-US" dirty="0" smtClean="0"/>
              <a:t>supplier's standard workweek and exceptions to the normal calendar such as scheduled shutdown periods and holidays. MRP considers these calendars when generating scheduled releases.</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There is no demand</a:t>
            </a:r>
            <a:r>
              <a:rPr lang="en-US" b="0" baseline="0" dirty="0" smtClean="0"/>
              <a:t> for item 60031 in this training environment. You need to create demand by forecasting.</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Order Data</a:t>
            </a:r>
          </a:p>
          <a:p>
            <a:r>
              <a:rPr lang="en-US" b="0" baseline="0" dirty="0" smtClean="0"/>
              <a:t>Contains the shipping and credit information for the whole order, most of which defaults from the supplier record. Select the schedule format: printed, EDI, and Fax to ensure that the schedules are displayed correctly.</a:t>
            </a:r>
          </a:p>
          <a:p>
            <a:endParaRPr lang="en-US" b="0" baseline="0" dirty="0" smtClean="0"/>
          </a:p>
          <a:p>
            <a:r>
              <a:rPr lang="en-US" b="1" baseline="0" dirty="0" smtClean="0"/>
              <a:t>Order Line Item Data Frame 1/2</a:t>
            </a:r>
            <a:endParaRPr lang="en-US" b="1" dirty="0" smtClean="0"/>
          </a:p>
          <a:p>
            <a:r>
              <a:rPr lang="en-US" dirty="0" smtClean="0"/>
              <a:t>Contains line-item</a:t>
            </a:r>
            <a:r>
              <a:rPr lang="en-US" baseline="0" dirty="0" smtClean="0"/>
              <a:t> details, ship-to data, schedule details, and optional comments. </a:t>
            </a:r>
            <a:r>
              <a:rPr lang="en-US" dirty="0" smtClean="0"/>
              <a:t>One or more line items can be entered. In the first part of Order Line Item Data frame, you can enter a fixed cost.</a:t>
            </a:r>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smtClean="0"/>
              <a:t>Order Line Item Data Frame 2/2</a:t>
            </a:r>
            <a:endParaRPr lang="en-US" b="1" dirty="0" smtClean="0"/>
          </a:p>
          <a:p>
            <a:endParaRPr lang="en-US" baseline="0" dirty="0" smtClean="0"/>
          </a:p>
          <a:p>
            <a:r>
              <a:rPr lang="en-US" dirty="0" smtClean="0"/>
              <a:t>The second part of the Order Line Item Data frame contains the scheduling and delivery information. </a:t>
            </a:r>
          </a:p>
          <a:p>
            <a:endParaRPr lang="en-US" dirty="0" smtClean="0"/>
          </a:p>
          <a:p>
            <a:r>
              <a:rPr lang="en-US" dirty="0" smtClean="0"/>
              <a:t>The scheduling</a:t>
            </a:r>
            <a:r>
              <a:rPr lang="en-US" baseline="0" dirty="0" smtClean="0"/>
              <a:t> information defaults from the settings in Supplier Shipping Schedule Control. You can override the default values by entering specific values for this order. </a:t>
            </a:r>
          </a:p>
          <a:p>
            <a:endParaRPr lang="en-US" baseline="0" dirty="0" smtClean="0"/>
          </a:p>
          <a:p>
            <a:r>
              <a:rPr lang="en-US" sz="1200" b="0" kern="1200" dirty="0" smtClean="0">
                <a:solidFill>
                  <a:schemeClr val="tx1"/>
                </a:solidFill>
                <a:latin typeface="Times New Roman" pitchFamily="18" charset="0"/>
                <a:ea typeface="+mn-ea"/>
                <a:cs typeface="+mn-cs"/>
              </a:rPr>
              <a:t>Use the Scheduled</a:t>
            </a:r>
            <a:r>
              <a:rPr lang="en-US" sz="1200" b="0" kern="1200" baseline="0" dirty="0" smtClean="0">
                <a:solidFill>
                  <a:schemeClr val="tx1"/>
                </a:solidFill>
                <a:latin typeface="Times New Roman" pitchFamily="18" charset="0"/>
                <a:ea typeface="+mn-ea"/>
                <a:cs typeface="+mn-cs"/>
              </a:rPr>
              <a:t> Days, Schedule Weeks, and Schedule Months fields to s</a:t>
            </a:r>
            <a:r>
              <a:rPr lang="en-US" sz="1200" b="0" kern="1200" dirty="0" smtClean="0">
                <a:solidFill>
                  <a:schemeClr val="tx1"/>
                </a:solidFill>
                <a:latin typeface="Times New Roman" pitchFamily="18" charset="0"/>
                <a:ea typeface="+mn-ea"/>
                <a:cs typeface="+mn-cs"/>
              </a:rPr>
              <a:t>pecify the number of days/weeks/months of discrete data to output when you print a schedule using Schedule Print or export a schedule using Supplier Shipping Schedule. The</a:t>
            </a:r>
            <a:r>
              <a:rPr lang="en-US" sz="1200" b="0" kern="1200" baseline="0" dirty="0" smtClean="0">
                <a:solidFill>
                  <a:schemeClr val="tx1"/>
                </a:solidFill>
                <a:latin typeface="Times New Roman" pitchFamily="18" charset="0"/>
                <a:ea typeface="+mn-ea"/>
                <a:cs typeface="+mn-cs"/>
              </a:rPr>
              <a:t> values are </a:t>
            </a:r>
            <a:r>
              <a:rPr lang="en-US" sz="1200" b="0" kern="1200" dirty="0" smtClean="0">
                <a:solidFill>
                  <a:schemeClr val="tx1"/>
                </a:solidFill>
                <a:latin typeface="Times New Roman" pitchFamily="18" charset="0"/>
                <a:ea typeface="+mn-ea"/>
                <a:cs typeface="+mn-cs"/>
              </a:rPr>
              <a:t>used by Schedule Update from MRP and the supplier schedule export functions to define how to bucket data before being output.</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Scheduled Order MRP % Maintenance to allocate order percentages among suppliers for the same item.</a:t>
            </a:r>
          </a:p>
          <a:p>
            <a:endParaRPr lang="en-US" dirty="0" smtClean="0"/>
          </a:p>
          <a:p>
            <a:r>
              <a:rPr lang="en-US" dirty="0" smtClean="0"/>
              <a:t>Schedule Update from MRP uses these percentages to allocate MRP planned orders for the scheduled order among suppliers. If </a:t>
            </a:r>
            <a:r>
              <a:rPr lang="en-US" baseline="0" dirty="0" smtClean="0"/>
              <a:t>multiple suppliers supply the same item, ensure that the cumulative percentage in this frame is 100%.</a:t>
            </a:r>
          </a:p>
          <a:p>
            <a:endParaRPr lang="en-US" baseline="0" dirty="0" smtClean="0"/>
          </a:p>
          <a:p>
            <a:r>
              <a:rPr lang="en-US" dirty="0" smtClean="0"/>
              <a:t>For example, you can indicate that 60% of the quantities for a given item should be from supplier A and that 40% of the quantities should be from supplier B. Percentages must equal either 100% for each item or be 0%. If 0%, the system does not allocate planned orders for the scheduled order. </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Once you know the MRP demand, you can take the MRP requirements and determine the due dates and quantities for each scheduled order item by supplier. With this information, you are ready to produce a new active schedule release.</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A release is a set of item quantities and requirement dates identified by a release ID number</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The release is what you send to your supplier</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Use Net Change Materials Plan to calculate demand and plan supply for items that have changed since MRP was last run. </a:t>
            </a:r>
          </a:p>
          <a:p>
            <a:pPr>
              <a:buFont typeface="Arial" pitchFamily="34" charset="0"/>
              <a:buNone/>
            </a:pPr>
            <a:r>
              <a:rPr lang="en-US" dirty="0" smtClean="0"/>
              <a:t/>
            </a:r>
            <a:br>
              <a:rPr lang="en-US" dirty="0" smtClean="0"/>
            </a:br>
            <a:r>
              <a:rPr lang="en-US" dirty="0" smtClean="0"/>
              <a:t>MRP lets you plan supply to meet demand for purchased and manufactured items in a time-phased manner. It uses a site's master schedule and all other sources of demand and supply to: </a:t>
            </a:r>
          </a:p>
          <a:p>
            <a:pPr marL="182880" indent="-182880">
              <a:buFont typeface="Arial" pitchFamily="34" charset="0"/>
              <a:buChar char="•"/>
            </a:pPr>
            <a:r>
              <a:rPr lang="en-US" dirty="0" smtClean="0"/>
              <a:t> Calculate gross requirements and projected on-hand inventory </a:t>
            </a:r>
          </a:p>
          <a:p>
            <a:pPr marL="182880" indent="-182880">
              <a:buFont typeface="Arial" pitchFamily="34" charset="0"/>
              <a:buChar char="•"/>
            </a:pPr>
            <a:r>
              <a:rPr lang="en-US" dirty="0" smtClean="0"/>
              <a:t> Schedule and plan orders </a:t>
            </a:r>
          </a:p>
          <a:p>
            <a:pPr marL="182880" indent="-182880">
              <a:buFont typeface="Arial" pitchFamily="34" charset="0"/>
              <a:buChar char="•"/>
            </a:pPr>
            <a:r>
              <a:rPr lang="en-US" dirty="0" smtClean="0"/>
              <a:t> Produce action messages for managing the materials plan </a:t>
            </a:r>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Schedule</a:t>
            </a:r>
            <a:r>
              <a:rPr lang="en-US" baseline="0" dirty="0" smtClean="0"/>
              <a:t> Update from MRP to automatically create a release of a supplier schedule. </a:t>
            </a:r>
          </a:p>
          <a:p>
            <a:pPr>
              <a:buFont typeface="Arial" pitchFamily="34" charset="0"/>
              <a:buNone/>
            </a:pPr>
            <a:endParaRPr lang="en-US" baseline="0" dirty="0" smtClean="0"/>
          </a:p>
          <a:p>
            <a:pPr>
              <a:buFont typeface="Arial" pitchFamily="34" charset="0"/>
              <a:buNone/>
            </a:pPr>
            <a:r>
              <a:rPr lang="en-US" baseline="0" dirty="0" smtClean="0"/>
              <a:t>If the Generate Shipping Schedules is set to No, no shipping schedule is generated, even though you have set the order line to generate shipping schedule from MRP when creating the order. </a:t>
            </a:r>
          </a:p>
          <a:p>
            <a:pPr>
              <a:buFont typeface="Arial" pitchFamily="34" charset="0"/>
              <a:buNone/>
            </a:pPr>
            <a:endParaRPr lang="en-US" baseline="0" dirty="0" smtClean="0"/>
          </a:p>
          <a:p>
            <a:pPr>
              <a:buFont typeface="Arial" pitchFamily="34" charset="0"/>
              <a:buNone/>
            </a:pPr>
            <a:r>
              <a:rPr lang="en-US" baseline="0" dirty="0" smtClean="0"/>
              <a:t>Set the Update field to Yes to run this program in update mode, which updates the records in the database. When set to No, the program runs in report-only mode without updating the database.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sz="1200" kern="1200" baseline="0" dirty="0" smtClean="0">
                <a:solidFill>
                  <a:schemeClr val="tx1"/>
                </a:solidFill>
                <a:latin typeface="Times New Roman" pitchFamily="18" charset="0"/>
                <a:ea typeface="+mn-ea"/>
                <a:cs typeface="+mn-cs"/>
              </a:rPr>
              <a:t>Scheduled releases can be transmitted in various ways. Choose a format that your supplier accepts.</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Once you receive notification of the shipment, you have three ways to process/receive the shipment:</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Import, verify, receive, and confirm the ASN</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Manually create, receive, and confirm a shipper</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Create a direct receipt using the Purchasing module</a:t>
            </a:r>
          </a:p>
          <a:p>
            <a:endParaRPr lang="en-US" sz="1200" b="0" kern="1200" baseline="0" dirty="0" smtClean="0">
              <a:solidFill>
                <a:schemeClr val="tx1"/>
              </a:solidFill>
              <a:latin typeface="Times New Roman" pitchFamily="18" charset="0"/>
              <a:ea typeface="+mn-ea"/>
              <a:cs typeface="+mn-cs"/>
            </a:endParaRPr>
          </a:p>
          <a:p>
            <a:r>
              <a:rPr lang="en-US" sz="1200" b="0" kern="1200" baseline="0" dirty="0" smtClean="0">
                <a:solidFill>
                  <a:schemeClr val="tx1"/>
                </a:solidFill>
                <a:latin typeface="Times New Roman" pitchFamily="18" charset="0"/>
                <a:ea typeface="+mn-ea"/>
                <a:cs typeface="+mn-cs"/>
              </a:rPr>
              <a:t>This guide discusses </a:t>
            </a:r>
            <a:r>
              <a:rPr lang="en-US" sz="1200" b="0" kern="1200" baseline="0" dirty="0" smtClean="0">
                <a:solidFill>
                  <a:schemeClr val="tx1"/>
                </a:solidFill>
                <a:latin typeface="Times New Roman" pitchFamily="18" charset="0"/>
                <a:ea typeface="+mn-ea"/>
                <a:cs typeface="+mn-cs"/>
              </a:rPr>
              <a:t>receipts using the shipper </a:t>
            </a:r>
            <a:r>
              <a:rPr lang="en-US" sz="1200" b="0" kern="1200" baseline="0" dirty="0" smtClean="0">
                <a:solidFill>
                  <a:schemeClr val="tx1"/>
                </a:solidFill>
                <a:latin typeface="Times New Roman" pitchFamily="18" charset="0"/>
                <a:ea typeface="+mn-ea"/>
                <a:cs typeface="+mn-cs"/>
              </a:rPr>
              <a:t>method only.</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PO Shipper Maintenance</a:t>
            </a:r>
            <a:r>
              <a:rPr lang="en-US" baseline="0" dirty="0" smtClean="0"/>
              <a:t> to create a shipper. </a:t>
            </a:r>
          </a:p>
          <a:p>
            <a:endParaRPr lang="en-US" baseline="0" dirty="0" smtClean="0"/>
          </a:p>
          <a:p>
            <a:r>
              <a:rPr lang="en-US" sz="1200" kern="1200" baseline="0" dirty="0" smtClean="0">
                <a:solidFill>
                  <a:schemeClr val="tx1"/>
                </a:solidFill>
                <a:latin typeface="Times New Roman" pitchFamily="18" charset="0"/>
                <a:ea typeface="+mn-ea"/>
                <a:cs typeface="+mn-cs"/>
              </a:rPr>
              <a:t>The shipment ID can be an ASN number already in the system, a number obtained through a barcode reading of a shipping label, or a number entered manually from the receiving document.</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PO Shipper Receipts to confirm the receipt</a:t>
            </a:r>
            <a:r>
              <a:rPr lang="en-US" baseline="0" dirty="0" smtClean="0"/>
              <a:t> of </a:t>
            </a:r>
            <a:r>
              <a:rPr lang="en-US" dirty="0" smtClean="0"/>
              <a:t>shipment. </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66</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b="1" dirty="0" smtClean="0"/>
              <a:t>Exercise 1: Settings for Supplier Schedules</a:t>
            </a:r>
            <a:endParaRPr lang="en-US" sz="800" b="1" baseline="0" dirty="0" smtClean="0"/>
          </a:p>
          <a:p>
            <a:endParaRPr lang="en-US" sz="300" b="1" baseline="0" dirty="0" smtClean="0"/>
          </a:p>
          <a:p>
            <a:pPr marL="228600" indent="-228600">
              <a:buFont typeface="+mj-lt"/>
              <a:buAutoNum type="arabicPeriod"/>
            </a:pPr>
            <a:r>
              <a:rPr lang="en-US" sz="300" baseline="0" dirty="0" smtClean="0"/>
              <a:t>Open Supplier Schedule Control and verify that the Generate Date Based Release ID field is set to Yes.</a:t>
            </a:r>
            <a:br>
              <a:rPr lang="en-US" sz="300" baseline="0" dirty="0" smtClean="0"/>
            </a:br>
            <a:endParaRPr lang="en-US" sz="300" baseline="0" dirty="0" smtClean="0"/>
          </a:p>
          <a:p>
            <a:pPr marL="228600" indent="-228600">
              <a:buFont typeface="+mj-lt"/>
              <a:buAutoNum type="arabicPeriod"/>
            </a:pPr>
            <a:r>
              <a:rPr lang="en-US" sz="300" dirty="0" smtClean="0"/>
              <a:t>Open </a:t>
            </a:r>
            <a:r>
              <a:rPr lang="en-US" sz="1200" kern="1200" baseline="0" dirty="0" smtClean="0">
                <a:solidFill>
                  <a:schemeClr val="tx1"/>
                </a:solidFill>
                <a:latin typeface="Times New Roman" pitchFamily="18" charset="0"/>
                <a:ea typeface="+mn-ea"/>
                <a:cs typeface="+mn-cs"/>
              </a:rPr>
              <a:t>Supplier Shipping Schedule Control and set the following fields and leave the others as default:</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Enable Shipping Schedule: Yes</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Firm Days: 5</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Schedule Days: 5</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Schedule Weeks: 4</a:t>
            </a:r>
            <a:br>
              <a:rPr lang="en-US" sz="1200" kern="1200" baseline="0" dirty="0" smtClean="0">
                <a:solidFill>
                  <a:schemeClr val="tx1"/>
                </a:solidFill>
                <a:latin typeface="Times New Roman" pitchFamily="18" charset="0"/>
                <a:ea typeface="+mn-ea"/>
                <a:cs typeface="+mn-cs"/>
              </a:rPr>
            </a:br>
            <a:r>
              <a:rPr lang="en-US" sz="800" baseline="0" dirty="0" smtClean="0">
                <a:latin typeface="Calibri"/>
                <a:ea typeface="宋体"/>
              </a:rPr>
              <a:t>Schedule Months: 2</a:t>
            </a:r>
            <a:br>
              <a:rPr lang="en-US" sz="800" baseline="0" dirty="0" smtClean="0">
                <a:latin typeface="Calibri"/>
                <a:ea typeface="宋体"/>
              </a:rPr>
            </a:br>
            <a:endParaRPr lang="en-US" sz="800" baseline="0" dirty="0" smtClean="0">
              <a:latin typeface="Calibri"/>
              <a:ea typeface="宋体"/>
            </a:endParaRP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baseline="0" dirty="0" smtClean="0">
                <a:latin typeface="Calibri"/>
                <a:ea typeface="宋体"/>
              </a:rPr>
              <a:t>Entering a demand for a quantity of 500 for item 60031 in the current week using Forecast Maintenance.</a:t>
            </a:r>
            <a:br>
              <a:rPr lang="en-US" sz="800" baseline="0" dirty="0" smtClean="0">
                <a:latin typeface="Calibri"/>
                <a:ea typeface="宋体"/>
              </a:rPr>
            </a:br>
            <a:endParaRPr lang="en-US" sz="800" baseline="0" dirty="0" smtClean="0">
              <a:latin typeface="Calibri"/>
              <a:ea typeface="宋体"/>
            </a:endParaRP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baseline="0" dirty="0" smtClean="0">
                <a:latin typeface="Calibri"/>
                <a:ea typeface="宋体"/>
              </a:rPr>
              <a:t>Create a scheduled order for item 60031 using Supplier Scheduled Order Maintenance, accessed from the process map.</a:t>
            </a:r>
            <a:br>
              <a:rPr lang="en-US" sz="800" baseline="0" dirty="0" smtClean="0">
                <a:latin typeface="Calibri"/>
                <a:ea typeface="宋体"/>
              </a:rPr>
            </a:br>
            <a:r>
              <a:rPr lang="en-US" sz="800" baseline="0" dirty="0" smtClean="0">
                <a:latin typeface="Calibri"/>
                <a:ea typeface="宋体"/>
              </a:rPr>
              <a:t/>
            </a:r>
            <a:br>
              <a:rPr lang="en-US" sz="800" baseline="0" dirty="0" smtClean="0">
                <a:latin typeface="Calibri"/>
                <a:ea typeface="宋体"/>
              </a:rPr>
            </a:br>
            <a:r>
              <a:rPr lang="en-US" sz="800" b="1" baseline="0" dirty="0" smtClean="0">
                <a:latin typeface="Calibri"/>
                <a:ea typeface="宋体"/>
              </a:rPr>
              <a:t>Header</a:t>
            </a:r>
            <a:br>
              <a:rPr lang="en-US" sz="800" b="1" baseline="0" dirty="0" smtClean="0">
                <a:latin typeface="Calibri"/>
                <a:ea typeface="宋体"/>
              </a:rPr>
            </a:br>
            <a:r>
              <a:rPr lang="en-US" sz="800" baseline="0" dirty="0" smtClean="0">
                <a:latin typeface="Calibri"/>
                <a:ea typeface="宋体"/>
              </a:rPr>
              <a:t>Purchase Order: &lt;blank&gt; Leave it blank for the system to generate.</a:t>
            </a:r>
            <a:br>
              <a:rPr lang="en-US" sz="800" baseline="0" dirty="0" smtClean="0">
                <a:latin typeface="Calibri"/>
                <a:ea typeface="宋体"/>
              </a:rPr>
            </a:br>
            <a:r>
              <a:rPr lang="en-US" sz="800" baseline="0" dirty="0" smtClean="0">
                <a:latin typeface="Calibri"/>
                <a:ea typeface="宋体"/>
              </a:rPr>
              <a:t>Supplier: 10S1002</a:t>
            </a:r>
            <a:br>
              <a:rPr lang="en-US" sz="800" baseline="0" dirty="0" smtClean="0">
                <a:latin typeface="Calibri"/>
                <a:ea typeface="宋体"/>
              </a:rPr>
            </a:br>
            <a:r>
              <a:rPr lang="en-US" sz="800" baseline="0" dirty="0" smtClean="0">
                <a:latin typeface="Calibri"/>
                <a:ea typeface="宋体"/>
              </a:rPr>
              <a:t>Print Schedules: Yes</a:t>
            </a:r>
            <a:br>
              <a:rPr lang="en-US" sz="800" baseline="0" dirty="0" smtClean="0">
                <a:latin typeface="Calibri"/>
                <a:ea typeface="宋体"/>
              </a:rPr>
            </a:br>
            <a:r>
              <a:rPr lang="en-US" sz="800" baseline="0" dirty="0" smtClean="0">
                <a:latin typeface="Calibri"/>
                <a:ea typeface="宋体"/>
              </a:rPr>
              <a:t/>
            </a:r>
            <a:br>
              <a:rPr lang="en-US" sz="800" baseline="0" dirty="0" smtClean="0">
                <a:latin typeface="Calibri"/>
                <a:ea typeface="宋体"/>
              </a:rPr>
            </a:br>
            <a:r>
              <a:rPr lang="en-US" sz="800" b="1" baseline="0" dirty="0" smtClean="0">
                <a:latin typeface="Calibri"/>
                <a:ea typeface="宋体"/>
              </a:rPr>
              <a:t>Order Line Data</a:t>
            </a:r>
            <a:br>
              <a:rPr lang="en-US" sz="800" b="1" baseline="0" dirty="0" smtClean="0">
                <a:latin typeface="Calibri"/>
                <a:ea typeface="宋体"/>
              </a:rPr>
            </a:br>
            <a:r>
              <a:rPr lang="en-US" sz="800" baseline="0" dirty="0" smtClean="0">
                <a:latin typeface="Calibri"/>
                <a:ea typeface="宋体"/>
              </a:rPr>
              <a:t>Item Number: 60031</a:t>
            </a:r>
            <a:br>
              <a:rPr lang="en-US" sz="800" baseline="0" dirty="0" smtClean="0">
                <a:latin typeface="Calibri"/>
                <a:ea typeface="宋体"/>
              </a:rPr>
            </a:br>
            <a:r>
              <a:rPr lang="en-US" sz="800" baseline="0" dirty="0" smtClean="0">
                <a:latin typeface="Calibri"/>
                <a:ea typeface="宋体"/>
              </a:rPr>
              <a:t>Ship-To Site: 10-100</a:t>
            </a:r>
            <a:br>
              <a:rPr lang="en-US" sz="800" baseline="0" dirty="0" smtClean="0">
                <a:latin typeface="Calibri"/>
                <a:ea typeface="宋体"/>
              </a:rPr>
            </a:br>
            <a:r>
              <a:rPr lang="en-US" sz="800" baseline="0" dirty="0" smtClean="0">
                <a:latin typeface="Calibri"/>
                <a:ea typeface="宋体"/>
              </a:rPr>
              <a:t>Firm Days	: 5 </a:t>
            </a:r>
            <a:br>
              <a:rPr lang="en-US" sz="800" baseline="0" dirty="0" smtClean="0">
                <a:latin typeface="Calibri"/>
                <a:ea typeface="宋体"/>
              </a:rPr>
            </a:br>
            <a:r>
              <a:rPr lang="en-US" sz="800" baseline="0" dirty="0" smtClean="0">
                <a:latin typeface="Calibri"/>
                <a:ea typeface="宋体"/>
              </a:rPr>
              <a:t>Schedule Days: 5 </a:t>
            </a:r>
            <a:br>
              <a:rPr lang="en-US" sz="800" baseline="0" dirty="0" smtClean="0">
                <a:latin typeface="Calibri"/>
                <a:ea typeface="宋体"/>
              </a:rPr>
            </a:br>
            <a:r>
              <a:rPr lang="en-US" sz="800" baseline="0" dirty="0" smtClean="0">
                <a:latin typeface="Calibri"/>
                <a:ea typeface="宋体"/>
              </a:rPr>
              <a:t>Schedule Weeks: 4</a:t>
            </a:r>
            <a:br>
              <a:rPr lang="en-US" sz="800" baseline="0" dirty="0" smtClean="0">
                <a:latin typeface="Calibri"/>
                <a:ea typeface="宋体"/>
              </a:rPr>
            </a:br>
            <a:r>
              <a:rPr lang="en-US" sz="800" baseline="0" dirty="0" smtClean="0">
                <a:latin typeface="Calibri"/>
                <a:ea typeface="宋体"/>
              </a:rPr>
              <a:t>Schedule Months: 2</a:t>
            </a:r>
            <a:br>
              <a:rPr lang="en-US" sz="800" baseline="0" dirty="0" smtClean="0">
                <a:latin typeface="Calibri"/>
                <a:ea typeface="宋体"/>
              </a:rPr>
            </a:br>
            <a:r>
              <a:rPr lang="en-US" sz="800" b="0" baseline="0" dirty="0" smtClean="0">
                <a:latin typeface="Calibri"/>
                <a:ea typeface="宋体"/>
              </a:rPr>
              <a:t>Ship Delivery Pattern Code: 10</a:t>
            </a:r>
            <a:br>
              <a:rPr lang="en-US" sz="800" b="0" baseline="0" dirty="0" smtClean="0">
                <a:latin typeface="Calibri"/>
                <a:ea typeface="宋体"/>
              </a:rPr>
            </a:br>
            <a:endParaRPr lang="en-US" sz="800" baseline="0" dirty="0" smtClean="0">
              <a:latin typeface="Calibri"/>
              <a:ea typeface="宋体"/>
            </a:endParaRPr>
          </a:p>
          <a:p>
            <a:pPr marL="228600" indent="-228600">
              <a:buFont typeface="+mj-lt"/>
              <a:buNone/>
            </a:pPr>
            <a:r>
              <a:rPr lang="en-US" sz="800" b="1" baseline="0" dirty="0" smtClean="0">
                <a:latin typeface="Calibri"/>
                <a:ea typeface="宋体"/>
              </a:rPr>
              <a:t>Notes:</a:t>
            </a:r>
            <a:endParaRPr lang="en-US" sz="800" b="0" baseline="0" dirty="0" smtClean="0">
              <a:latin typeface="Calibri"/>
              <a:ea typeface="宋体"/>
            </a:endParaRPr>
          </a:p>
          <a:p>
            <a:pPr marR="0" lvl="1" algn="l" rtl="0">
              <a:buFont typeface="Arial" pitchFamily="34" charset="0"/>
              <a:buChar char="•"/>
            </a:pPr>
            <a:r>
              <a:rPr lang="en-US" sz="800" b="0" baseline="0" dirty="0" smtClean="0">
                <a:latin typeface="Calibri"/>
                <a:ea typeface="宋体"/>
              </a:rPr>
              <a:t> Record the generated PO number for later use in the procedures that follow.</a:t>
            </a:r>
          </a:p>
          <a:p>
            <a:pPr marR="0" lvl="1" algn="l" rtl="0">
              <a:buFont typeface="Arial" pitchFamily="34" charset="0"/>
              <a:buChar char="•"/>
            </a:pPr>
            <a:r>
              <a:rPr lang="en-US" sz="800" b="0" baseline="0" dirty="0" smtClean="0">
                <a:latin typeface="Calibri"/>
                <a:ea typeface="宋体"/>
              </a:rPr>
              <a:t> In your business model, you can transmit schedules to your supplier in EDI format; then, select EDI Schedules instead of Print Schedules. This training guide only discusses the use of hard copy schedules.</a:t>
            </a:r>
            <a:br>
              <a:rPr lang="en-US" sz="800" b="0" baseline="0" dirty="0" smtClean="0">
                <a:latin typeface="Calibri"/>
                <a:ea typeface="宋体"/>
              </a:rPr>
            </a:br>
            <a:endParaRPr lang="en-US" sz="800" b="0" baseline="0" dirty="0" smtClean="0">
              <a:latin typeface="Calibri"/>
              <a:ea typeface="宋体"/>
            </a:endParaRPr>
          </a:p>
          <a:p>
            <a:pPr marL="228600" marR="0" indent="-228600" algn="l" rtl="0">
              <a:buFont typeface="+mj-lt"/>
              <a:buAutoNum type="arabicPeriod" startAt="5"/>
            </a:pPr>
            <a:r>
              <a:rPr lang="en-US" sz="800" b="0" baseline="0" dirty="0" smtClean="0">
                <a:latin typeface="Calibri"/>
                <a:ea typeface="宋体"/>
              </a:rPr>
              <a:t>Assign a 100% MRP percentage to the scheduled order using Scheduled Order MRP % Maintenance.</a:t>
            </a:r>
          </a:p>
          <a:p>
            <a:pPr marL="228600" marR="0" indent="-228600" algn="l" rtl="0">
              <a:buFont typeface="+mj-lt"/>
              <a:buNone/>
            </a:pPr>
            <a:endParaRPr lang="en-US" sz="800" b="0" baseline="0" dirty="0" smtClean="0">
              <a:latin typeface="Calibri"/>
              <a:ea typeface="宋体"/>
            </a:endParaRPr>
          </a:p>
          <a:p>
            <a:pPr marR="0" algn="l" rtl="0"/>
            <a:endParaRPr lang="en-US" sz="800" b="0" baseline="0" dirty="0" smtClean="0">
              <a:latin typeface="Calibri"/>
              <a:ea typeface="宋体"/>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dirty="0" smtClean="0"/>
              <a:t>Exercise 2: Processing Supplier Schedules</a:t>
            </a:r>
          </a:p>
          <a:p>
            <a:pPr marR="0" algn="l" rtl="0"/>
            <a:endParaRPr lang="en-US" sz="300" b="0" baseline="0" dirty="0" smtClean="0">
              <a:latin typeface="Calibri"/>
              <a:ea typeface="宋体"/>
            </a:endParaRPr>
          </a:p>
          <a:p>
            <a:pPr marL="228600" marR="0" indent="-228600" algn="l" rtl="0">
              <a:buFont typeface="+mj-lt"/>
              <a:buAutoNum type="arabicPeriod"/>
            </a:pPr>
            <a:r>
              <a:rPr lang="en-US" sz="300" b="0" baseline="0" dirty="0" smtClean="0">
                <a:latin typeface="Calibri"/>
                <a:ea typeface="宋体"/>
              </a:rPr>
              <a:t>Run MRP to update the net change for site 10-100 using Net Change Materials Plan, assessed from the process map. In the Output field, enter any value other than the listed output.</a:t>
            </a:r>
            <a:br>
              <a:rPr lang="en-US" sz="300" b="0" baseline="0" dirty="0" smtClean="0">
                <a:latin typeface="Calibri"/>
                <a:ea typeface="宋体"/>
              </a:rPr>
            </a:br>
            <a:r>
              <a:rPr lang="en-US" sz="300" b="1" baseline="0" dirty="0" smtClean="0">
                <a:latin typeface="Calibri"/>
                <a:ea typeface="宋体"/>
              </a:rPr>
              <a:t>Note: </a:t>
            </a:r>
            <a:r>
              <a:rPr lang="en-US" sz="300" b="0" baseline="0" dirty="0" smtClean="0">
                <a:latin typeface="Calibri"/>
                <a:ea typeface="宋体"/>
              </a:rPr>
              <a:t>This step aims to create a demand in MRP for item 60031 because there is no demand for item 60031 in this training system.</a:t>
            </a:r>
            <a:br>
              <a:rPr lang="en-US" sz="300" b="0" baseline="0" dirty="0" smtClean="0">
                <a:latin typeface="Calibri"/>
                <a:ea typeface="宋体"/>
              </a:rPr>
            </a:br>
            <a:endParaRPr lang="en-US" sz="300" b="0" baseline="0" dirty="0" smtClean="0">
              <a:latin typeface="Calibri"/>
              <a:ea typeface="宋体"/>
            </a:endParaRPr>
          </a:p>
          <a:p>
            <a:pPr marL="228600" marR="0" indent="-228600" algn="l" rtl="0">
              <a:buFont typeface="+mj-lt"/>
              <a:buAutoNum type="arabicPeriod"/>
            </a:pPr>
            <a:r>
              <a:rPr lang="en-US" sz="300" b="0" baseline="0" dirty="0" smtClean="0">
                <a:latin typeface="Calibri"/>
                <a:ea typeface="宋体"/>
              </a:rPr>
              <a:t>Create a release of the scheduled supplier using </a:t>
            </a:r>
            <a:r>
              <a:rPr lang="en-US" sz="1200" kern="1200" baseline="0" dirty="0" smtClean="0">
                <a:solidFill>
                  <a:schemeClr val="tx1"/>
                </a:solidFill>
                <a:latin typeface="Times New Roman" pitchFamily="18" charset="0"/>
                <a:ea typeface="+mn-ea"/>
                <a:cs typeface="+mn-cs"/>
              </a:rPr>
              <a:t>Schedule Update from MRP</a:t>
            </a:r>
            <a:r>
              <a:rPr lang="en-US" sz="300" b="0" baseline="0" dirty="0" smtClean="0">
                <a:latin typeface="Calibri"/>
                <a:ea typeface="宋体"/>
              </a:rPr>
              <a:t>.</a:t>
            </a:r>
            <a:br>
              <a:rPr lang="en-US" sz="300" b="0" baseline="0" dirty="0" smtClean="0">
                <a:latin typeface="Calibri"/>
                <a:ea typeface="宋体"/>
              </a:rPr>
            </a:br>
            <a:r>
              <a:rPr lang="en-US" sz="300" b="0" baseline="0" dirty="0" smtClean="0">
                <a:latin typeface="Calibri"/>
                <a:ea typeface="宋体"/>
              </a:rPr>
              <a:t>Purchase Order: Enter the PO number generated in Supplier Scheduled Order Maintenance</a:t>
            </a:r>
            <a:br>
              <a:rPr lang="en-US" sz="300" b="0" baseline="0" dirty="0" smtClean="0">
                <a:latin typeface="Calibri"/>
                <a:ea typeface="宋体"/>
              </a:rPr>
            </a:br>
            <a:r>
              <a:rPr lang="en-US" sz="300" b="0" baseline="0" dirty="0" smtClean="0">
                <a:latin typeface="Calibri"/>
                <a:ea typeface="宋体"/>
              </a:rPr>
              <a:t>Generate Shipping Schedule: Yes</a:t>
            </a:r>
            <a:br>
              <a:rPr lang="en-US" sz="300" b="0" baseline="0" dirty="0" smtClean="0">
                <a:latin typeface="Calibri"/>
                <a:ea typeface="宋体"/>
              </a:rPr>
            </a:br>
            <a:r>
              <a:rPr lang="en-US" sz="300" b="0" baseline="0" dirty="0" smtClean="0">
                <a:latin typeface="Calibri"/>
                <a:ea typeface="宋体"/>
              </a:rPr>
              <a:t>Report Detail/Summary: Detail</a:t>
            </a:r>
            <a:br>
              <a:rPr lang="en-US" sz="300" b="0" baseline="0" dirty="0" smtClean="0">
                <a:latin typeface="Calibri"/>
                <a:ea typeface="宋体"/>
              </a:rPr>
            </a:br>
            <a:r>
              <a:rPr lang="en-US" sz="300" baseline="0" dirty="0" smtClean="0">
                <a:latin typeface="Calibri"/>
                <a:ea typeface="宋体"/>
              </a:rPr>
              <a:t>Print Exceptions Only: No</a:t>
            </a:r>
            <a:br>
              <a:rPr lang="en-US" sz="300" baseline="0" dirty="0" smtClean="0">
                <a:latin typeface="Calibri"/>
                <a:ea typeface="宋体"/>
              </a:rPr>
            </a:br>
            <a:r>
              <a:rPr lang="en-US" sz="300" baseline="0" dirty="0" smtClean="0">
                <a:latin typeface="Calibri"/>
                <a:ea typeface="宋体"/>
              </a:rPr>
              <a:t>Update: Yes</a:t>
            </a:r>
            <a:br>
              <a:rPr lang="en-US" sz="300" baseline="0" dirty="0" smtClean="0">
                <a:latin typeface="Calibri"/>
                <a:ea typeface="宋体"/>
              </a:rPr>
            </a:br>
            <a:r>
              <a:rPr lang="en-US" sz="300" baseline="0" dirty="0" smtClean="0">
                <a:latin typeface="Calibri"/>
                <a:ea typeface="宋体"/>
              </a:rPr>
              <a:t>Output: Page</a:t>
            </a:r>
            <a:br>
              <a:rPr lang="en-US" sz="300" baseline="0" dirty="0" smtClean="0">
                <a:latin typeface="Calibri"/>
                <a:ea typeface="宋体"/>
              </a:rPr>
            </a:br>
            <a:endParaRPr lang="en-US" sz="300" baseline="0" dirty="0" smtClean="0">
              <a:latin typeface="Calibri"/>
              <a:ea typeface="宋体"/>
            </a:endParaRPr>
          </a:p>
          <a:p>
            <a:pPr marL="228600" marR="0" indent="-228600" algn="l" rtl="0">
              <a:buFont typeface="+mj-lt"/>
              <a:buAutoNum type="arabicPeriod"/>
            </a:pPr>
            <a:r>
              <a:rPr lang="en-US" sz="300" b="0" baseline="0" dirty="0" smtClean="0">
                <a:latin typeface="Calibri"/>
                <a:ea typeface="宋体"/>
              </a:rPr>
              <a:t>Assume that you need to send a copy of printed schedules to your supplier. Use Schedule Print to print out the shipping schedules.</a:t>
            </a:r>
            <a:br>
              <a:rPr lang="en-US" sz="300" b="0" baseline="0" dirty="0" smtClean="0">
                <a:latin typeface="Calibri"/>
                <a:ea typeface="宋体"/>
              </a:rPr>
            </a:br>
            <a:endParaRPr lang="en-US" sz="300" b="0" baseline="0" dirty="0" smtClean="0">
              <a:latin typeface="Calibri"/>
              <a:ea typeface="宋体"/>
            </a:endParaRPr>
          </a:p>
          <a:p>
            <a:pPr marR="0" algn="l" rtl="0"/>
            <a:endParaRPr lang="en-US" sz="300" b="0" baseline="0" dirty="0" smtClean="0">
              <a:latin typeface="Calibri"/>
              <a:ea typeface="宋体"/>
            </a:endParaRPr>
          </a:p>
          <a:p>
            <a:pPr marR="0" algn="l" rtl="0"/>
            <a:r>
              <a:rPr lang="en-US" sz="300" b="1" baseline="0" dirty="0" smtClean="0">
                <a:latin typeface="Calibri"/>
                <a:ea typeface="宋体"/>
              </a:rPr>
              <a:t>Exercise 3: Supplier Scheduled Order Receipt</a:t>
            </a:r>
          </a:p>
          <a:p>
            <a:pPr marR="0" algn="l" rtl="0"/>
            <a:endParaRPr lang="en-US" sz="300" b="0" baseline="0" dirty="0" smtClean="0">
              <a:latin typeface="Calibri"/>
              <a:ea typeface="宋体"/>
            </a:endParaRPr>
          </a:p>
          <a:p>
            <a:pPr marL="228600" marR="0" indent="-228600" algn="l" rtl="0">
              <a:buFont typeface="+mj-lt"/>
              <a:buAutoNum type="arabicPeriod"/>
            </a:pPr>
            <a:r>
              <a:rPr lang="en-US" sz="300" b="0" baseline="0" dirty="0" smtClean="0">
                <a:latin typeface="Calibri"/>
                <a:ea typeface="宋体"/>
              </a:rPr>
              <a:t>Assume that you have received 100 of the purchase identified in SHIP1010012. Use </a:t>
            </a:r>
            <a:r>
              <a:rPr lang="en-US" sz="700" dirty="0" smtClean="0"/>
              <a:t>PO Shipper Maintenance to</a:t>
            </a:r>
            <a:r>
              <a:rPr lang="en-US" sz="700" baseline="0" dirty="0" smtClean="0"/>
              <a:t> create </a:t>
            </a:r>
            <a:r>
              <a:rPr lang="en-US" sz="300" b="0" baseline="0" dirty="0" smtClean="0">
                <a:latin typeface="Calibri"/>
                <a:ea typeface="宋体"/>
              </a:rPr>
              <a:t>a PO shipper to record the materials received</a:t>
            </a:r>
            <a:r>
              <a:rPr lang="en-US" sz="800" baseline="0" dirty="0" smtClean="0"/>
              <a:t>. </a:t>
            </a:r>
            <a:endParaRPr lang="en-US" sz="300" baseline="0" dirty="0" smtClean="0">
              <a:latin typeface="Calibri"/>
              <a:ea typeface="宋体"/>
            </a:endParaRP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300" b="0" baseline="0" dirty="0" smtClean="0">
                <a:latin typeface="Calibri"/>
                <a:ea typeface="宋体"/>
              </a:rPr>
              <a:t>Receive the purchase using PO Shipper Receipt.</a:t>
            </a:r>
          </a:p>
          <a:p>
            <a:pPr marL="228600" marR="0" indent="-228600" algn="l" defTabSz="914400" rtl="0" eaLnBrk="0" fontAlgn="base" latinLnBrk="0" hangingPunct="0">
              <a:lnSpc>
                <a:spcPct val="100000"/>
              </a:lnSpc>
              <a:spcBef>
                <a:spcPct val="30000"/>
              </a:spcBef>
              <a:spcAft>
                <a:spcPct val="0"/>
              </a:spcAft>
              <a:buClrTx/>
              <a:buSzTx/>
              <a:buFont typeface="+mj-lt"/>
              <a:buNone/>
              <a:tabLst/>
              <a:defRPr/>
            </a:pPr>
            <a:endParaRPr lang="en-US" sz="300" b="0" baseline="0" dirty="0" smtClean="0">
              <a:latin typeface="Calibri"/>
              <a:ea typeface="宋体"/>
            </a:endParaRPr>
          </a:p>
          <a:p>
            <a:pPr marR="0" algn="l" rtl="0"/>
            <a:r>
              <a:rPr lang="en-US" sz="700" b="1" baseline="0" dirty="0" smtClean="0">
                <a:latin typeface="Calibri"/>
                <a:ea typeface="宋体"/>
              </a:rPr>
              <a:t>Note: </a:t>
            </a:r>
            <a:r>
              <a:rPr lang="en-US" sz="700" b="0" baseline="0" dirty="0" smtClean="0">
                <a:latin typeface="Calibri"/>
                <a:ea typeface="宋体"/>
              </a:rPr>
              <a:t>For exercises on processing supplier invoices and payments, see Processing Invoices and Payments.</a:t>
            </a:r>
            <a:endParaRPr lang="en-US" sz="300" baseline="0" dirty="0" smtClean="0">
              <a:latin typeface="Times New Roman"/>
              <a:ea typeface="宋体"/>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When you receive a supplier invoice, you create a version of the invoice in your system, and then process the invoice in one of two ways:</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 Use receiver matching to match the invoice quantities against the original amounts on the purchase order.</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 Use financial matching to allocate the invoice amount to accounts (not covered in this guide).</a:t>
            </a:r>
          </a:p>
          <a:p>
            <a:pPr marL="182880" indent="-182880">
              <a:buFont typeface="Arial" pitchFamily="34" charset="0"/>
              <a:buNone/>
            </a:pP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Financial matching is used for payments for products or services that have not been processed through the purchasing cycle. The invoice amounts are not matched against purchase order amounts. Instead, they are posted to an Unmatched Invoices account, and then allocated directly to a cost account. These invoices </a:t>
            </a:r>
            <a:r>
              <a:rPr lang="en-US" sz="1200" kern="1200" baseline="0" dirty="0" smtClean="0">
                <a:solidFill>
                  <a:schemeClr val="tx1"/>
                </a:solidFill>
                <a:latin typeface="Times New Roman" pitchFamily="18" charset="0"/>
                <a:ea typeface="+mn-ea"/>
                <a:cs typeface="+mn-cs"/>
              </a:rPr>
              <a:t>are typically one-time </a:t>
            </a:r>
            <a:r>
              <a:rPr lang="en-US" sz="1200" kern="1200" baseline="0" dirty="0" smtClean="0">
                <a:solidFill>
                  <a:schemeClr val="tx1"/>
                </a:solidFill>
                <a:latin typeface="Times New Roman" pitchFamily="18" charset="0"/>
                <a:ea typeface="+mn-ea"/>
                <a:cs typeface="+mn-cs"/>
              </a:rPr>
              <a:t>payments to suppliers for occasional goods or services, or payments for utilities, such as telephone bills and electricity, for which orders are not used.</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69</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baseline="0" dirty="0" smtClean="0"/>
              <a:t>Use the Create Supplier Invoice for Matching process map node to create supplier invoices for POs for which you have processed receipts.</a:t>
            </a:r>
            <a:br>
              <a:rPr lang="en-US" sz="800" baseline="0" dirty="0" smtClean="0"/>
            </a:br>
            <a:endParaRPr lang="en-US" sz="80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In the General</a:t>
            </a:r>
            <a:r>
              <a:rPr lang="en-US" sz="800" baseline="0" dirty="0" smtClean="0"/>
              <a:t> tab, enter the following information and the other information defaults from the PO and the supplier record:</a:t>
            </a:r>
            <a:br>
              <a:rPr lang="en-US" sz="800" baseline="0" dirty="0" smtClean="0"/>
            </a:br>
            <a:endParaRPr lang="en-US" sz="800" baseline="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Reference: Usually the number of the invoice that you received from the supplier</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800" baseline="0" dirty="0" smtClean="0"/>
              <a:t>PO Number</a:t>
            </a:r>
            <a:br>
              <a:rPr lang="en-US" sz="800" baseline="0" dirty="0" smtClean="0"/>
            </a:br>
            <a:endParaRPr lang="en-US" sz="800" baseline="0"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None/>
              <a:tabLst/>
              <a:defRPr/>
            </a:pPr>
            <a:r>
              <a:rPr lang="en-US" sz="800" baseline="0" dirty="0" smtClean="0"/>
              <a:t>Click Matching at the bottom left of the window to match the supplier invoice to the shipper.</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Supplier: </a:t>
            </a:r>
            <a:r>
              <a:rPr lang="en-US" dirty="0" smtClean="0"/>
              <a:t>Provider of goods or services; individual seller with whom the buyer does business, as opposed to vendors, which is a generic term referring to all sellers in the marketplace.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Supplier Item:</a:t>
            </a:r>
            <a:r>
              <a:rPr lang="en-US" dirty="0" smtClean="0"/>
              <a:t> The item number that the supplier uses to identify an item.</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Requisition:</a:t>
            </a:r>
            <a:r>
              <a:rPr lang="en-US" dirty="0" smtClean="0"/>
              <a:t> A statement that someone needs a certain amount of an item by a certain time.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requisition lists what items are needed, how many, where, and when.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Purchase Order (PO): </a:t>
            </a:r>
            <a:r>
              <a:rPr lang="en-US" dirty="0" smtClean="0"/>
              <a:t>A contract with a supplier to purchase a specific quantity of items to be delivered at an agreed upon date for a set price. A purchase order should include the order quantity, description, price, discounts, payment terms, transportation terms, and all other terms pertinent to the purchase and its execution.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Blanket Purchase Order:</a:t>
            </a:r>
            <a:r>
              <a:rPr lang="en-US" dirty="0" smtClean="0"/>
              <a:t> A long-term commitment to a supplier for products against which short-term releases are generated to satisfy requirements. When a need arises, a release is made against the blanket order to generate a purchase order.</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Supplier Scheduled Order:</a:t>
            </a:r>
            <a:r>
              <a:rPr lang="en-US" b="0" dirty="0" smtClean="0"/>
              <a:t>  A cumulative and schedule-driven purchase order </a:t>
            </a:r>
            <a:r>
              <a:rPr lang="en-US" sz="1200" kern="1200" baseline="0" dirty="0" smtClean="0">
                <a:solidFill>
                  <a:schemeClr val="tx1"/>
                </a:solidFill>
                <a:latin typeface="Times New Roman" pitchFamily="18" charset="0"/>
                <a:ea typeface="+mn-ea"/>
                <a:cs typeface="+mn-cs"/>
              </a:rPr>
              <a:t>with multiple line items from which releases of requirements and due dates are issued.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1"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1" i="1" kern="1200" baseline="0" dirty="0" smtClean="0">
                <a:solidFill>
                  <a:schemeClr val="tx1"/>
                </a:solidFill>
                <a:latin typeface="Times New Roman" pitchFamily="18" charset="0"/>
                <a:ea typeface="+mn-ea"/>
                <a:cs typeface="+mn-cs"/>
              </a:rPr>
              <a:t>Note: </a:t>
            </a:r>
            <a:r>
              <a:rPr lang="en-US" sz="1200" b="0" i="0" kern="1200" baseline="0" dirty="0" smtClean="0">
                <a:solidFill>
                  <a:schemeClr val="tx1"/>
                </a:solidFill>
                <a:latin typeface="Times New Roman" pitchFamily="18" charset="0"/>
                <a:ea typeface="+mn-ea"/>
                <a:cs typeface="+mn-cs"/>
              </a:rPr>
              <a:t>For more terminologies, see the QAD Glossary in the QAD Document Library.</a:t>
            </a:r>
            <a:endParaRPr lang="en-US" b="1" i="1"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70</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Use Create Receiver Matching or the Matching button on Supplier Invoice Create screen to match the invoice with the receiver.</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Receiver Matching function compares the amounts payable on invoices with quantities and prices on received purchase orders. If the invoiced items and quantities match the receiver, the matching can be finalized and the supplier invoice is released for payment.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Before matching, you can use the information in the Receiver Matching grids to display variances. GL transactions for variances are then created as a result of finished matches, and you can investigate these data and take appropriate action, such as requesting credit notes. Invoices can then be approved and released for payment.</a:t>
            </a:r>
            <a:endParaRPr lang="en-US" sz="800" dirty="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71</a:t>
            </a:fld>
            <a:endParaRPr lang="en-US"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In the Process Supplier Invoices process map, click View Matching</a:t>
            </a:r>
            <a:r>
              <a:rPr lang="en-US" sz="800" baseline="0" dirty="0" smtClean="0"/>
              <a:t> Report to view the </a:t>
            </a:r>
            <a:r>
              <a:rPr lang="en-US" sz="800" dirty="0" smtClean="0"/>
              <a:t>results.</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In QAD Enterprise Financials, you process supplier payments in the same way as customer payments. You can:</a:t>
            </a:r>
          </a:p>
          <a:p>
            <a:endParaRPr lang="en-US" sz="1200" kern="1200" baseline="0" dirty="0" smtClean="0">
              <a:solidFill>
                <a:schemeClr val="tx1"/>
              </a:solidFill>
              <a:latin typeface="Times New Roman" pitchFamily="18" charset="0"/>
              <a:ea typeface="+mn-ea"/>
              <a:cs typeface="+mn-cs"/>
            </a:endParaRPr>
          </a:p>
          <a:p>
            <a:pPr>
              <a:buFont typeface="Arial" pitchFamily="34" charset="0"/>
              <a:buChar char="•"/>
            </a:pPr>
            <a:r>
              <a:rPr lang="en-US" sz="1200" kern="1200" baseline="0" dirty="0" smtClean="0">
                <a:solidFill>
                  <a:schemeClr val="tx1"/>
                </a:solidFill>
                <a:latin typeface="Times New Roman" pitchFamily="18" charset="0"/>
                <a:ea typeface="+mn-ea"/>
                <a:cs typeface="+mn-cs"/>
              </a:rPr>
              <a:t> Use Supplier Payment Create (28.9.3.1) to create manual AP payments for paper-based documents</a:t>
            </a:r>
          </a:p>
          <a:p>
            <a:pPr>
              <a:buFont typeface="Arial" pitchFamily="34" charset="0"/>
              <a:buChar char="•"/>
            </a:pPr>
            <a:r>
              <a:rPr lang="en-US" sz="1200" kern="1200" baseline="0" dirty="0" smtClean="0">
                <a:solidFill>
                  <a:schemeClr val="tx1"/>
                </a:solidFill>
                <a:latin typeface="Times New Roman" pitchFamily="18" charset="0"/>
                <a:ea typeface="+mn-ea"/>
                <a:cs typeface="+mn-cs"/>
              </a:rPr>
              <a:t> Use Supplier Payment Selection Create (28.9.4.1) to create electronic AP payments containing electronic files for transfer to your bank.</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72</a:t>
            </a:fld>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Supplier payments are associated with status codes, which are used to manage the payment process through final collection and updating of accounts. You process the payment by changing the payment status from one status to the next in the sequence that meets your business requirements. Different payment instruments follow different status sequences. The number of statuses you need depends on your particular implementation.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To complete the process, you can create a banking entry to record the payment. However, in some countries, such as the US, payments are created directly at the Paid status, without using banking entry.</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Use Supplier Payment Status Create (28.9.1.1.1) to set up payment statuses for each stage.</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73</a:t>
            </a:fld>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74</a:t>
            </a:fld>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Supplier Activity Dashboard</a:t>
            </a:r>
            <a:r>
              <a:rPr lang="en-US" baseline="0" dirty="0" smtClean="0"/>
              <a:t> to check the open items for payment. In the dashboard, you can view all supplier payment and invoice information, including open items and payments and drill down to the details of the invoices and credit notes. </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75</a:t>
            </a:fld>
            <a:endParaRPr 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a:t>
            </a:r>
            <a:r>
              <a:rPr lang="en-US" dirty="0" smtClean="0"/>
              <a:t>Supplier</a:t>
            </a:r>
            <a:r>
              <a:rPr lang="en-US" baseline="0" dirty="0" smtClean="0"/>
              <a:t> Payment Create </a:t>
            </a:r>
            <a:r>
              <a:rPr lang="en-US" baseline="0" dirty="0" smtClean="0"/>
              <a:t>to create a supplier payment.</a:t>
            </a:r>
          </a:p>
          <a:p>
            <a:endParaRPr lang="en-US" dirty="0" smtClean="0"/>
          </a:p>
          <a:p>
            <a:r>
              <a:rPr lang="en-US" baseline="0" dirty="0" smtClean="0"/>
              <a:t>Enter the supplier code and set the status to For Collection. You can see that the bank information is auto-filled. The values default from the supplier record. </a:t>
            </a:r>
          </a:p>
          <a:p>
            <a:endParaRPr lang="en-US" baseline="0" dirty="0" smtClean="0"/>
          </a:p>
          <a:p>
            <a:r>
              <a:rPr lang="en-US" baseline="0" dirty="0" smtClean="0"/>
              <a:t>To associate this payment with the invoice for the PO, click Allocate and select the invoice.</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76</a:t>
            </a:fld>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77</a:t>
            </a:fld>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When you get the notification that the bank has paid the money to the supplier, you can go to </a:t>
            </a:r>
            <a:r>
              <a:rPr lang="en-US" sz="1200" b="0" kern="1200" baseline="0" dirty="0" smtClean="0">
                <a:solidFill>
                  <a:schemeClr val="tx1"/>
                </a:solidFill>
                <a:latin typeface="Times New Roman" pitchFamily="18" charset="0"/>
                <a:ea typeface="+mn-ea"/>
                <a:cs typeface="+mn-cs"/>
              </a:rPr>
              <a:t>Supplier Payment Mass Change </a:t>
            </a:r>
            <a:r>
              <a:rPr lang="en-US" sz="1200" kern="1200" dirty="0" smtClean="0">
                <a:solidFill>
                  <a:schemeClr val="tx1"/>
                </a:solidFill>
                <a:latin typeface="Times New Roman" pitchFamily="18" charset="0"/>
                <a:ea typeface="+mn-ea"/>
                <a:cs typeface="+mn-cs"/>
              </a:rPr>
              <a:t>(using the Change Status process </a:t>
            </a:r>
            <a:r>
              <a:rPr lang="en-US" sz="1200" kern="1200" smtClean="0">
                <a:solidFill>
                  <a:schemeClr val="tx1"/>
                </a:solidFill>
                <a:latin typeface="Times New Roman" pitchFamily="18" charset="0"/>
                <a:ea typeface="+mn-ea"/>
                <a:cs typeface="+mn-cs"/>
              </a:rPr>
              <a:t>map node) </a:t>
            </a:r>
            <a:r>
              <a:rPr lang="en-US" sz="1200" kern="1200" baseline="0" smtClean="0">
                <a:solidFill>
                  <a:schemeClr val="tx1"/>
                </a:solidFill>
                <a:latin typeface="Times New Roman" pitchFamily="18" charset="0"/>
                <a:ea typeface="+mn-ea"/>
                <a:cs typeface="+mn-cs"/>
              </a:rPr>
              <a:t>to </a:t>
            </a:r>
            <a:r>
              <a:rPr lang="en-US" sz="1200" kern="1200" baseline="0" dirty="0" smtClean="0">
                <a:solidFill>
                  <a:schemeClr val="tx1"/>
                </a:solidFill>
                <a:latin typeface="Times New Roman" pitchFamily="18" charset="0"/>
                <a:ea typeface="+mn-ea"/>
                <a:cs typeface="+mn-cs"/>
              </a:rPr>
              <a:t>change the payment status to Paid. Now, the payment process is complete.</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78</a:t>
            </a:fld>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79</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000" b="1" baseline="0" dirty="0" smtClean="0"/>
              <a:t>Exercise: Supplier Invoice and AP Payment Process</a:t>
            </a:r>
          </a:p>
          <a:p>
            <a:endParaRPr lang="en-US" sz="800" b="1" baseline="0" dirty="0" smtClean="0"/>
          </a:p>
          <a:p>
            <a:pPr marL="228600" indent="-228600">
              <a:buFont typeface="+mj-lt"/>
              <a:buAutoNum type="arabicPeriod"/>
            </a:pPr>
            <a:r>
              <a:rPr lang="en-US" sz="800" b="0" baseline="0" dirty="0" smtClean="0"/>
              <a:t>Open the Process Supplier Invoices process map and create a supplier invoice for a received PO that you processed earlier in this training session.</a:t>
            </a:r>
            <a:endParaRPr lang="en-US" sz="800" baseline="0" dirty="0" smtClean="0">
              <a:latin typeface="Times New Roman"/>
              <a:ea typeface="宋体"/>
            </a:endParaRPr>
          </a:p>
          <a:p>
            <a:pPr marL="228600" marR="0" indent="-228600" algn="l" rtl="0">
              <a:buFont typeface="+mj-lt"/>
              <a:buAutoNum type="arabicPeriod"/>
            </a:pPr>
            <a:r>
              <a:rPr lang="en-US" sz="800" baseline="0" dirty="0" smtClean="0">
                <a:latin typeface="Calibri"/>
                <a:ea typeface="宋体"/>
              </a:rPr>
              <a:t>Use the Create Receiver Matching process map node  to match the supplier invoice with the receiver that the system generated during PO receipt.</a:t>
            </a:r>
          </a:p>
          <a:p>
            <a:pPr marL="228600" marR="0" indent="-228600" algn="l" rtl="0">
              <a:buFont typeface="+mj-lt"/>
              <a:buAutoNum type="arabicPeriod"/>
            </a:pPr>
            <a:r>
              <a:rPr lang="en-US" sz="800" baseline="0" dirty="0" smtClean="0">
                <a:latin typeface="Times New Roman"/>
                <a:ea typeface="宋体"/>
              </a:rPr>
              <a:t>View the invoices open for payment using Supplier Activity Dashboard.</a:t>
            </a:r>
          </a:p>
          <a:p>
            <a:pPr marL="228600" marR="0" indent="-228600" algn="l" rtl="0">
              <a:buFont typeface="+mj-lt"/>
              <a:buAutoNum type="arabicPeriod"/>
            </a:pPr>
            <a:r>
              <a:rPr lang="en-US" sz="800" dirty="0" smtClean="0"/>
              <a:t>Use the Process Payables process map </a:t>
            </a:r>
            <a:r>
              <a:rPr lang="en-US" sz="800" baseline="0" dirty="0" smtClean="0"/>
              <a:t>to create a supplier payment and allocate it to the invoice created against the PO receipt.</a:t>
            </a:r>
          </a:p>
          <a:p>
            <a:pPr marL="228600" marR="0" indent="-228600" algn="l" rtl="0">
              <a:buFont typeface="+mj-lt"/>
              <a:buAutoNum type="arabicPeriod"/>
            </a:pPr>
            <a:r>
              <a:rPr lang="en-US" sz="800" baseline="0" dirty="0" smtClean="0">
                <a:latin typeface="Times New Roman"/>
                <a:ea typeface="宋体"/>
              </a:rPr>
              <a:t>Assume that you have finished the payment through the bank. It is time to close the payment by changing the supplier payment to Paid status using the Change Status node in the process map.</a:t>
            </a:r>
            <a:endParaRPr lang="en-US" sz="300" baseline="0" dirty="0" smtClean="0">
              <a:latin typeface="Times New Roman"/>
              <a:ea typeface="宋体"/>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a:t>
            </a:fld>
            <a:endParaRPr 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18D52D68-FAE6-4DAD-BFB0-2EE0F94BCDF6}" type="slidenum">
              <a:rPr lang="en-US" smtClean="0"/>
              <a:pPr/>
              <a:t>80</a:t>
            </a:fld>
            <a:endParaRPr lang="en-US" smtClean="0"/>
          </a:p>
        </p:txBody>
      </p:sp>
      <p:sp>
        <p:nvSpPr>
          <p:cNvPr id="15974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974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81</a:t>
            </a:fld>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82</a:t>
            </a:fld>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83</a:t>
            </a:fld>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84</a:t>
            </a:fld>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85</a:t>
            </a:fld>
            <a:endParaRPr lang="en-US"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228600" indent="-228600">
              <a:buNone/>
            </a:pPr>
            <a:endParaRPr lang="en-US" sz="80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609600"/>
            <a:ext cx="81534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7"/>
          <p:cNvSpPr>
            <a:spLocks noGrp="1" noChangeArrowheads="1"/>
          </p:cNvSpPr>
          <p:nvPr>
            <p:ph type="ftr" sz="quarter" idx="10"/>
          </p:nvPr>
        </p:nvSpPr>
        <p:spPr/>
        <p:txBody>
          <a:bodyPr/>
          <a:lstStyle>
            <a:lvl1pPr>
              <a:defRPr/>
            </a:lvl1pPr>
          </a:lstStyle>
          <a:p>
            <a:pPr>
              <a:defRPr/>
            </a:pPr>
            <a:r>
              <a:rPr lang="en-US" smtClean="0"/>
              <a:t>82</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82</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609600"/>
            <a:ext cx="81534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7"/>
          <p:cNvSpPr>
            <a:spLocks noGrp="1" noChangeArrowheads="1"/>
          </p:cNvSpPr>
          <p:nvPr>
            <p:ph type="ftr" sz="quarter" idx="10"/>
          </p:nvPr>
        </p:nvSpPr>
        <p:spPr/>
        <p:txBody>
          <a:bodyPr/>
          <a:lstStyle>
            <a:lvl1pPr>
              <a:defRPr/>
            </a:lvl1pPr>
          </a:lstStyle>
          <a:p>
            <a:pPr>
              <a:defRPr/>
            </a:pPr>
            <a:r>
              <a:rPr lang="en-US" smtClean="0"/>
              <a:t>82</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smtClean="0"/>
              <a:t>82</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3.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95972" name="Text Box 4"/>
          <p:cNvSpPr txBox="1">
            <a:spLocks noChangeArrowheads="1"/>
          </p:cNvSpPr>
          <p:nvPr/>
        </p:nvSpPr>
        <p:spPr bwMode="auto">
          <a:xfrm>
            <a:off x="66675" y="6584950"/>
            <a:ext cx="1143000" cy="244475"/>
          </a:xfrm>
          <a:prstGeom prst="rect">
            <a:avLst/>
          </a:prstGeom>
          <a:noFill/>
          <a:ln w="9525">
            <a:noFill/>
            <a:miter lim="800000"/>
            <a:headEnd/>
            <a:tailEnd/>
          </a:ln>
          <a:effectLst/>
        </p:spPr>
        <p:txBody>
          <a:bodyPr>
            <a:spAutoFit/>
          </a:bodyPr>
          <a:lstStyle/>
          <a:p>
            <a:pPr>
              <a:spcBef>
                <a:spcPct val="50000"/>
              </a:spcBef>
              <a:defRPr/>
            </a:pPr>
            <a:r>
              <a:rPr lang="en-US" sz="1000" b="0">
                <a:solidFill>
                  <a:schemeClr val="bg2"/>
                </a:solidFill>
              </a:rPr>
              <a:t>QAD Proprietary</a:t>
            </a:r>
          </a:p>
        </p:txBody>
      </p:sp>
      <p:pic>
        <p:nvPicPr>
          <p:cNvPr id="3077" name="Picture 5"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595975" name="Rectangle 7"/>
          <p:cNvSpPr>
            <a:spLocks noGrp="1" noChangeArrowheads="1"/>
          </p:cNvSpPr>
          <p:nvPr>
            <p:ph type="ftr" sz="quarter" idx="3"/>
          </p:nvPr>
        </p:nvSpPr>
        <p:spPr bwMode="auto">
          <a:xfrm>
            <a:off x="7389813" y="6648450"/>
            <a:ext cx="175418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atin typeface="Arial" charset="0"/>
              </a:defRPr>
            </a:lvl1pPr>
          </a:lstStyle>
          <a:p>
            <a:pPr>
              <a:defRPr/>
            </a:pPr>
            <a:r>
              <a:rPr lang="en-US" smtClean="0"/>
              <a:t>82</a:t>
            </a:r>
            <a:endParaRPr lang="en-US" dirty="0"/>
          </a:p>
        </p:txBody>
      </p:sp>
    </p:spTree>
  </p:cSld>
  <p:clrMap bg1="lt1" tx1="dk1" bg2="lt2" tx2="dk2" accent1="accent1" accent2="accent2" accent3="accent3" accent4="accent4" accent5="accent5" accent6="accent6" hlink="hlink" folHlink="folHlink"/>
  <p:sldLayoutIdLst>
    <p:sldLayoutId id="2147483771"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2" r:id="rId12"/>
  </p:sldLayoutIdLst>
  <p:hf sldNum="0" hdr="0" ft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2"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82</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Lst>
  <p:timing>
    <p:tnLst>
      <p:par>
        <p:cTn id="1" dur="indefinite" restart="never" nodeType="tmRoot"/>
      </p:par>
    </p:tnLst>
  </p:timing>
  <p:hf sldNum="0"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7.xml"/><Relationship Id="rId5" Type="http://schemas.openxmlformats.org/officeDocument/2006/relationships/comments" Target="../comments/comment5.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7.xml"/><Relationship Id="rId4" Type="http://schemas.openxmlformats.org/officeDocument/2006/relationships/comments" Target="../comments/comment6.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comments" Target="../comments/comment7.xml"/></Relationships>
</file>

<file path=ppt/slides/_rels/slide13.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comments" Target="../comments/comment9.xml"/><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comments" Target="../comments/comment11.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7.xml"/><Relationship Id="rId1" Type="http://schemas.openxmlformats.org/officeDocument/2006/relationships/vmlDrawing" Target="../drawings/vmlDrawing1.vml"/><Relationship Id="rId5" Type="http://schemas.openxmlformats.org/officeDocument/2006/relationships/comments" Target="../comments/comment12.xml"/><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comments" Target="../comments/comment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7.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comments" Target="../comments/comment13.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3.xml"/><Relationship Id="rId1" Type="http://schemas.openxmlformats.org/officeDocument/2006/relationships/slideLayout" Target="../slideLayouts/slideLayout14.xml"/><Relationship Id="rId4" Type="http://schemas.openxmlformats.org/officeDocument/2006/relationships/comments" Target="../comments/comment14.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4.xml"/><Relationship Id="rId4" Type="http://schemas.openxmlformats.org/officeDocument/2006/relationships/image" Target="../media/image29.png"/></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5.xml"/><Relationship Id="rId1" Type="http://schemas.openxmlformats.org/officeDocument/2006/relationships/slideLayout" Target="../slideLayouts/slideLayout14.xml"/><Relationship Id="rId5" Type="http://schemas.openxmlformats.org/officeDocument/2006/relationships/image" Target="../media/image32.png"/><Relationship Id="rId4" Type="http://schemas.openxmlformats.org/officeDocument/2006/relationships/image" Target="../media/image31.pn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14.xml"/><Relationship Id="rId4" Type="http://schemas.openxmlformats.org/officeDocument/2006/relationships/comments" Target="../comments/comment15.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14.xml"/><Relationship Id="rId4" Type="http://schemas.openxmlformats.org/officeDocument/2006/relationships/image" Target="../media/image37.png"/></Relationships>
</file>

<file path=ppt/slides/_rels/slide2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9.xml"/><Relationship Id="rId1" Type="http://schemas.openxmlformats.org/officeDocument/2006/relationships/slideLayout" Target="../slideLayouts/slideLayout17.xml"/><Relationship Id="rId4" Type="http://schemas.openxmlformats.org/officeDocument/2006/relationships/comments" Target="../comments/comment1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comments" Target="../comments/comment2.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comments" Target="../comments/comment19.xml"/><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14.xml"/><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diagramData" Target="../diagrams/data1.xml"/><Relationship Id="rId7" Type="http://schemas.openxmlformats.org/officeDocument/2006/relationships/comments" Target="../comments/comment20.xml"/><Relationship Id="rId2" Type="http://schemas.openxmlformats.org/officeDocument/2006/relationships/notesSlide" Target="../notesSlides/notesSlide35.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6.xml"/><Relationship Id="rId1" Type="http://schemas.openxmlformats.org/officeDocument/2006/relationships/slideLayout" Target="../slideLayouts/slideLayout14.xml"/><Relationship Id="rId4" Type="http://schemas.openxmlformats.org/officeDocument/2006/relationships/comments" Target="../comments/comment21.xml"/></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7.xml"/><Relationship Id="rId1" Type="http://schemas.openxmlformats.org/officeDocument/2006/relationships/slideLayout" Target="../slideLayouts/slideLayout14.xml"/><Relationship Id="rId4" Type="http://schemas.openxmlformats.org/officeDocument/2006/relationships/comments" Target="../comments/comment22.xml"/></Relationships>
</file>

<file path=ppt/slides/_rels/slide3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38.xml"/><Relationship Id="rId1" Type="http://schemas.openxmlformats.org/officeDocument/2006/relationships/slideLayout" Target="../slideLayouts/slideLayout14.xml"/><Relationship Id="rId4" Type="http://schemas.openxmlformats.org/officeDocument/2006/relationships/comments" Target="../comments/comment23.xml"/></Relationships>
</file>

<file path=ppt/slides/_rels/slide3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9.xml"/><Relationship Id="rId1" Type="http://schemas.openxmlformats.org/officeDocument/2006/relationships/slideLayout" Target="../slideLayouts/slideLayout17.xml"/><Relationship Id="rId4" Type="http://schemas.openxmlformats.org/officeDocument/2006/relationships/comments" Target="../comments/comment24.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3" Type="http://schemas.openxmlformats.org/officeDocument/2006/relationships/comments" Target="../comments/comment26.xml"/><Relationship Id="rId2" Type="http://schemas.openxmlformats.org/officeDocument/2006/relationships/notesSlide" Target="../notesSlides/notesSlide41.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diagramData" Target="../diagrams/data2.xml"/><Relationship Id="rId7" Type="http://schemas.openxmlformats.org/officeDocument/2006/relationships/comments" Target="../comments/comment27.xml"/><Relationship Id="rId2" Type="http://schemas.openxmlformats.org/officeDocument/2006/relationships/notesSlide" Target="../notesSlides/notesSlide42.xml"/><Relationship Id="rId1" Type="http://schemas.openxmlformats.org/officeDocument/2006/relationships/slideLayout" Target="../slideLayouts/slideLayout1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3.xml"/><Relationship Id="rId1" Type="http://schemas.openxmlformats.org/officeDocument/2006/relationships/slideLayout" Target="../slideLayouts/slideLayout14.xml"/><Relationship Id="rId4" Type="http://schemas.openxmlformats.org/officeDocument/2006/relationships/comments" Target="../comments/comment28.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5.xml"/><Relationship Id="rId1" Type="http://schemas.openxmlformats.org/officeDocument/2006/relationships/slideLayout" Target="../slideLayouts/slideLayout17.xml"/><Relationship Id="rId4" Type="http://schemas.openxmlformats.org/officeDocument/2006/relationships/comments" Target="../comments/comment29.xml"/></Relationships>
</file>

<file path=ppt/slides/_rels/slide46.xml.rels><?xml version="1.0" encoding="UTF-8" standalone="yes"?>
<Relationships xmlns="http://schemas.openxmlformats.org/package/2006/relationships"><Relationship Id="rId3" Type="http://schemas.openxmlformats.org/officeDocument/2006/relationships/comments" Target="../comments/comment30.xml"/><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comments" Target="../comments/comment31.xml"/><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diagramData" Target="../diagrams/data3.xml"/><Relationship Id="rId2" Type="http://schemas.openxmlformats.org/officeDocument/2006/relationships/notesSlide" Target="../notesSlides/notesSlide48.xml"/><Relationship Id="rId1" Type="http://schemas.openxmlformats.org/officeDocument/2006/relationships/slideLayout" Target="../slideLayouts/slideLayout1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9.xml"/><Relationship Id="rId1" Type="http://schemas.openxmlformats.org/officeDocument/2006/relationships/slideLayout" Target="../slideLayouts/slideLayout17.xml"/><Relationship Id="rId4" Type="http://schemas.openxmlformats.org/officeDocument/2006/relationships/comments" Target="../comments/comment32.xml"/></Relationships>
</file>

<file path=ppt/slides/_rels/slide5.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0.xml"/><Relationship Id="rId1" Type="http://schemas.openxmlformats.org/officeDocument/2006/relationships/slideLayout" Target="../slideLayouts/slideLayout14.xml"/><Relationship Id="rId6" Type="http://schemas.openxmlformats.org/officeDocument/2006/relationships/comments" Target="../comments/comment33.xml"/><Relationship Id="rId5" Type="http://schemas.openxmlformats.org/officeDocument/2006/relationships/image" Target="../media/image19.png"/><Relationship Id="rId4" Type="http://schemas.openxmlformats.org/officeDocument/2006/relationships/image" Target="../media/image20.png"/></Relationships>
</file>

<file path=ppt/slides/_rels/slide51.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diagramData" Target="../diagrams/data4.xml"/><Relationship Id="rId2" Type="http://schemas.openxmlformats.org/officeDocument/2006/relationships/notesSlide" Target="../notesSlides/notesSlide51.xml"/><Relationship Id="rId1" Type="http://schemas.openxmlformats.org/officeDocument/2006/relationships/slideLayout" Target="../slideLayouts/slideLayout1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2.xml"/><Relationship Id="rId1" Type="http://schemas.openxmlformats.org/officeDocument/2006/relationships/slideLayout" Target="../slideLayouts/slideLayout17.xml"/><Relationship Id="rId5" Type="http://schemas.openxmlformats.org/officeDocument/2006/relationships/image" Target="../media/image50.png"/><Relationship Id="rId4" Type="http://schemas.openxmlformats.org/officeDocument/2006/relationships/image" Target="../media/image49.png"/></Relationships>
</file>

<file path=ppt/slides/_rels/slide5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4.xml"/><Relationship Id="rId1" Type="http://schemas.openxmlformats.org/officeDocument/2006/relationships/slideLayout" Target="../slideLayouts/slideLayout17.xml"/><Relationship Id="rId4" Type="http://schemas.openxmlformats.org/officeDocument/2006/relationships/image" Target="../media/image53.png"/></Relationships>
</file>

<file path=ppt/slides/_rels/slide5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5.xml"/><Relationship Id="rId1" Type="http://schemas.openxmlformats.org/officeDocument/2006/relationships/slideLayout" Target="../slideLayouts/slideLayout17.xml"/><Relationship Id="rId4" Type="http://schemas.openxmlformats.org/officeDocument/2006/relationships/image" Target="../media/image55.png"/></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6.xml"/><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diagramData" Target="../diagrams/data5.xml"/><Relationship Id="rId7" Type="http://schemas.openxmlformats.org/officeDocument/2006/relationships/comments" Target="../comments/comment34.xml"/><Relationship Id="rId2" Type="http://schemas.openxmlformats.org/officeDocument/2006/relationships/notesSlide" Target="../notesSlides/notesSlide57.xml"/><Relationship Id="rId1" Type="http://schemas.openxmlformats.org/officeDocument/2006/relationships/slideLayout" Target="../slideLayouts/slideLayout17.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8.xml"/><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0.xml"/><Relationship Id="rId1" Type="http://schemas.openxmlformats.org/officeDocument/2006/relationships/slideLayout" Target="../slideLayouts/slideLayout2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2.xml"/><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diagramData" Target="../diagrams/data6.xml"/><Relationship Id="rId7" Type="http://schemas.openxmlformats.org/officeDocument/2006/relationships/comments" Target="../comments/comment35.xml"/><Relationship Id="rId2" Type="http://schemas.openxmlformats.org/officeDocument/2006/relationships/notesSlide" Target="../notesSlides/notesSlide63.xml"/><Relationship Id="rId1" Type="http://schemas.openxmlformats.org/officeDocument/2006/relationships/slideLayout" Target="../slideLayouts/slideLayout17.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4.xml"/><Relationship Id="rId1" Type="http://schemas.openxmlformats.org/officeDocument/2006/relationships/slideLayout" Target="../slideLayouts/slideLayout14.xml"/><Relationship Id="rId4" Type="http://schemas.openxmlformats.org/officeDocument/2006/relationships/image" Target="../media/image62.png"/></Relationships>
</file>

<file path=ppt/slides/_rels/slide6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5.xml"/><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66.xml"/><Relationship Id="rId1" Type="http://schemas.openxmlformats.org/officeDocument/2006/relationships/slideLayout" Target="../slideLayouts/slideLayout17.xml"/><Relationship Id="rId4" Type="http://schemas.openxmlformats.org/officeDocument/2006/relationships/comments" Target="../comments/comment36.xml"/></Relationships>
</file>

<file path=ppt/slides/_rels/slide67.xml.rels><?xml version="1.0" encoding="UTF-8" standalone="yes"?>
<Relationships xmlns="http://schemas.openxmlformats.org/package/2006/relationships"><Relationship Id="rId3" Type="http://schemas.openxmlformats.org/officeDocument/2006/relationships/comments" Target="../comments/comment37.xml"/><Relationship Id="rId2" Type="http://schemas.openxmlformats.org/officeDocument/2006/relationships/notesSlide" Target="../notesSlides/notesSlide67.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8.xml"/><Relationship Id="rId1" Type="http://schemas.openxmlformats.org/officeDocument/2006/relationships/slideLayout" Target="../slideLayouts/slideLayout14.xml"/><Relationship Id="rId4" Type="http://schemas.openxmlformats.org/officeDocument/2006/relationships/comments" Target="../comments/comment38.xml"/></Relationships>
</file>

<file path=ppt/slides/_rels/slide6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9.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0.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1.xml"/><Relationship Id="rId1" Type="http://schemas.openxmlformats.org/officeDocument/2006/relationships/slideLayout" Target="../slideLayouts/slideLayout14.xml"/></Relationships>
</file>

<file path=ppt/slides/_rels/slide72.xml.rels><?xml version="1.0" encoding="UTF-8" standalone="yes"?>
<Relationships xmlns="http://schemas.openxmlformats.org/package/2006/relationships"><Relationship Id="rId3" Type="http://schemas.openxmlformats.org/officeDocument/2006/relationships/comments" Target="../comments/comment39.xml"/><Relationship Id="rId2" Type="http://schemas.openxmlformats.org/officeDocument/2006/relationships/notesSlide" Target="../notesSlides/notesSlide72.xml"/><Relationship Id="rId1" Type="http://schemas.openxmlformats.org/officeDocument/2006/relationships/slideLayout" Target="../slideLayouts/slideLayout1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4.xml"/><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5.xml"/><Relationship Id="rId1" Type="http://schemas.openxmlformats.org/officeDocument/2006/relationships/slideLayout" Target="../slideLayouts/slideLayout14.xml"/></Relationships>
</file>

<file path=ppt/slides/_rels/slide7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6.xml"/><Relationship Id="rId1" Type="http://schemas.openxmlformats.org/officeDocument/2006/relationships/slideLayout" Target="../slideLayouts/slideLayout14.xml"/></Relationships>
</file>

<file path=ppt/slides/_rels/slide7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7.xml"/><Relationship Id="rId1" Type="http://schemas.openxmlformats.org/officeDocument/2006/relationships/slideLayout" Target="../slideLayouts/slideLayout14.xml"/></Relationships>
</file>

<file path=ppt/slides/_rels/slide7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8.xml"/><Relationship Id="rId1" Type="http://schemas.openxmlformats.org/officeDocument/2006/relationships/slideLayout" Target="../slideLayouts/slideLayout14.xml"/></Relationships>
</file>

<file path=ppt/slides/_rels/slide7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9.xml"/><Relationship Id="rId1" Type="http://schemas.openxmlformats.org/officeDocument/2006/relationships/slideLayout" Target="../slideLayouts/slideLayout17.xml"/><Relationship Id="rId4" Type="http://schemas.openxmlformats.org/officeDocument/2006/relationships/comments" Target="../comments/comment4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comments" Target="../comments/comment41.xml"/><Relationship Id="rId2" Type="http://schemas.openxmlformats.org/officeDocument/2006/relationships/notesSlide" Target="../notesSlides/notesSlide80.xml"/><Relationship Id="rId1" Type="http://schemas.openxmlformats.org/officeDocument/2006/relationships/slideLayout" Target="../slideLayouts/slideLayout17.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199" y="607452"/>
            <a:ext cx="8375715" cy="705411"/>
          </a:xfrm>
        </p:spPr>
        <p:txBody>
          <a:bodyPr>
            <a:normAutofit fontScale="90000"/>
          </a:bodyPr>
          <a:lstStyle/>
          <a:p>
            <a:pPr eaLnBrk="1" hangingPunct="1"/>
            <a:r>
              <a:rPr lang="en-US" dirty="0" smtClean="0"/>
              <a:t>QAD Enterprise Applications Enterprise Edition</a:t>
            </a:r>
          </a:p>
        </p:txBody>
      </p:sp>
      <p:sp>
        <p:nvSpPr>
          <p:cNvPr id="7171" name="Rectangle 3"/>
          <p:cNvSpPr>
            <a:spLocks noGrp="1" noChangeArrowheads="1"/>
          </p:cNvSpPr>
          <p:nvPr>
            <p:ph type="body" sz="quarter" idx="10"/>
          </p:nvPr>
        </p:nvSpPr>
        <p:spPr/>
        <p:txBody>
          <a:bodyPr/>
          <a:lstStyle/>
          <a:p>
            <a:pPr eaLnBrk="1" hangingPunct="1"/>
            <a:r>
              <a:rPr lang="en-US" sz="2800" dirty="0" smtClean="0"/>
              <a:t>Quick Start</a:t>
            </a:r>
          </a:p>
        </p:txBody>
      </p:sp>
      <p:sp>
        <p:nvSpPr>
          <p:cNvPr id="4" name="TextBox 3"/>
          <p:cNvSpPr txBox="1"/>
          <p:nvPr/>
        </p:nvSpPr>
        <p:spPr>
          <a:xfrm>
            <a:off x="466725" y="2476500"/>
            <a:ext cx="4211955" cy="461665"/>
          </a:xfrm>
          <a:prstGeom prst="rect">
            <a:avLst/>
          </a:prstGeom>
          <a:noFill/>
        </p:spPr>
        <p:txBody>
          <a:bodyPr wrap="square" rtlCol="0">
            <a:spAutoFit/>
          </a:bodyPr>
          <a:lstStyle/>
          <a:p>
            <a:r>
              <a:rPr lang="en-US" altLang="zh-CN" sz="2400" dirty="0" smtClean="0">
                <a:solidFill>
                  <a:srgbClr val="0070C0"/>
                </a:solidFill>
                <a:latin typeface="+mj-lt"/>
              </a:rPr>
              <a:t>Procure-to-Pay Process</a:t>
            </a:r>
            <a:endParaRPr lang="en-US" sz="2400" dirty="0">
              <a:solidFill>
                <a:srgbClr val="0070C0"/>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Setting Supplier Data</a:t>
            </a:r>
            <a:endParaRPr lang="en-US" dirty="0"/>
          </a:p>
        </p:txBody>
      </p:sp>
      <p:pic>
        <p:nvPicPr>
          <p:cNvPr id="338946" name="Picture 2" descr="C:\Users\qgl\AppData\Local\Temp\SNAGHTML10724f7c.PNG"/>
          <p:cNvPicPr>
            <a:picLocks noChangeAspect="1" noChangeArrowheads="1"/>
          </p:cNvPicPr>
          <p:nvPr/>
        </p:nvPicPr>
        <p:blipFill>
          <a:blip r:embed="rId3" cstate="print"/>
          <a:srcRect/>
          <a:stretch>
            <a:fillRect/>
          </a:stretch>
        </p:blipFill>
        <p:spPr bwMode="auto">
          <a:xfrm>
            <a:off x="237471" y="825972"/>
            <a:ext cx="6611815" cy="5245995"/>
          </a:xfrm>
          <a:prstGeom prst="rect">
            <a:avLst/>
          </a:prstGeom>
          <a:noFill/>
        </p:spPr>
      </p:pic>
      <p:pic>
        <p:nvPicPr>
          <p:cNvPr id="21508" name="Picture 5" descr="Region Capture.PNG"/>
          <p:cNvPicPr>
            <a:picLocks noChangeAspect="1"/>
          </p:cNvPicPr>
          <p:nvPr/>
        </p:nvPicPr>
        <p:blipFill>
          <a:blip r:embed="rId4" cstate="print"/>
          <a:srcRect/>
          <a:stretch>
            <a:fillRect/>
          </a:stretch>
        </p:blipFill>
        <p:spPr bwMode="auto">
          <a:xfrm>
            <a:off x="1625331" y="1924221"/>
            <a:ext cx="7225792" cy="4763182"/>
          </a:xfrm>
          <a:prstGeom prst="rect">
            <a:avLst/>
          </a:prstGeom>
          <a:noFill/>
          <a:ln w="9525">
            <a:solidFill>
              <a:schemeClr val="tx1">
                <a:lumMod val="75000"/>
                <a:lumOff val="25000"/>
              </a:schemeClr>
            </a:solid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Adding a Supplier Item</a:t>
            </a:r>
            <a:endParaRPr lang="en-US" dirty="0"/>
          </a:p>
        </p:txBody>
      </p:sp>
      <p:pic>
        <p:nvPicPr>
          <p:cNvPr id="342024" name="Picture 8" descr="C:\Users\qgl\AppData\Local\Temp\SNAGHTML10e0ff5c.PNG"/>
          <p:cNvPicPr>
            <a:picLocks noChangeAspect="1" noChangeArrowheads="1"/>
          </p:cNvPicPr>
          <p:nvPr/>
        </p:nvPicPr>
        <p:blipFill>
          <a:blip r:embed="rId3" cstate="print"/>
          <a:srcRect/>
          <a:stretch>
            <a:fillRect/>
          </a:stretch>
        </p:blipFill>
        <p:spPr bwMode="auto">
          <a:xfrm>
            <a:off x="491239" y="796903"/>
            <a:ext cx="8120325" cy="5731303"/>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altLang="zh-CN" dirty="0" smtClean="0"/>
              <a:t>Verifying </a:t>
            </a:r>
            <a:r>
              <a:rPr lang="en-US" dirty="0" smtClean="0"/>
              <a:t>Purchase Control Settings</a:t>
            </a:r>
          </a:p>
        </p:txBody>
      </p:sp>
      <p:pic>
        <p:nvPicPr>
          <p:cNvPr id="27652" name="Picture 5" descr="Region Capture.PNG"/>
          <p:cNvPicPr>
            <a:picLocks noChangeAspect="1"/>
          </p:cNvPicPr>
          <p:nvPr/>
        </p:nvPicPr>
        <p:blipFill>
          <a:blip r:embed="rId3" cstate="print"/>
          <a:srcRect/>
          <a:stretch>
            <a:fillRect/>
          </a:stretch>
        </p:blipFill>
        <p:spPr bwMode="auto">
          <a:xfrm>
            <a:off x="754707" y="831092"/>
            <a:ext cx="6988757" cy="5511244"/>
          </a:xfrm>
          <a:prstGeom prst="rect">
            <a:avLst/>
          </a:prstGeom>
          <a:noFill/>
          <a:ln w="9525">
            <a:noFill/>
            <a:miter lim="800000"/>
            <a:headEnd/>
            <a:tailEnd/>
          </a:ln>
        </p:spPr>
      </p:pic>
      <p:sp>
        <p:nvSpPr>
          <p:cNvPr id="5" name="Rectangle 11"/>
          <p:cNvSpPr>
            <a:spLocks noChangeArrowheads="1"/>
          </p:cNvSpPr>
          <p:nvPr/>
        </p:nvSpPr>
        <p:spPr bwMode="auto">
          <a:xfrm>
            <a:off x="2180492" y="1887415"/>
            <a:ext cx="1875693" cy="328248"/>
          </a:xfrm>
          <a:prstGeom prst="rect">
            <a:avLst/>
          </a:prstGeom>
          <a:noFill/>
          <a:ln w="28575" algn="ctr">
            <a:solidFill>
              <a:srgbClr val="A50021"/>
            </a:solidFill>
            <a:miter lim="800000"/>
            <a:headEnd/>
            <a:tailEnd/>
          </a:ln>
        </p:spPr>
        <p:txBody>
          <a:bodyPr wrap="none" tIns="91440" bIns="91440" anchor="ctr"/>
          <a:lstStyle/>
          <a:p>
            <a:endParaRPr lang="en-US"/>
          </a:p>
        </p:txBody>
      </p:sp>
      <p:sp>
        <p:nvSpPr>
          <p:cNvPr id="6" name="Rectangle 11"/>
          <p:cNvSpPr>
            <a:spLocks noChangeArrowheads="1"/>
          </p:cNvSpPr>
          <p:nvPr/>
        </p:nvSpPr>
        <p:spPr bwMode="auto">
          <a:xfrm>
            <a:off x="1284641" y="4674837"/>
            <a:ext cx="1371601" cy="257908"/>
          </a:xfrm>
          <a:prstGeom prst="rect">
            <a:avLst/>
          </a:prstGeom>
          <a:noFill/>
          <a:ln w="28575" algn="ctr">
            <a:solidFill>
              <a:srgbClr val="A50021"/>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eaLnBrk="1" hangingPunct="1">
              <a:buFont typeface="Wingdings" pitchFamily="2" charset="2"/>
              <a:buChar char="§"/>
            </a:pPr>
            <a:r>
              <a:rPr lang="en-US" altLang="zh-CN" b="1" dirty="0" smtClean="0">
                <a:solidFill>
                  <a:srgbClr val="0070C0"/>
                </a:solidFill>
              </a:rPr>
              <a:t>Procure-to-Pay Process Flow</a:t>
            </a:r>
          </a:p>
          <a:p>
            <a:pPr marL="347663" lvl="1" indent="-347663">
              <a:buFont typeface="Wingdings" pitchFamily="2" charset="2"/>
              <a:buChar char="§"/>
            </a:pPr>
            <a:r>
              <a:rPr lang="en-US" altLang="zh-CN" sz="2800" dirty="0" smtClean="0"/>
              <a:t>Using Discrete Purchase Orders</a:t>
            </a:r>
          </a:p>
          <a:p>
            <a:pPr marL="347663" lvl="1" indent="-347663">
              <a:buFont typeface="Wingdings" pitchFamily="2" charset="2"/>
              <a:buChar char="§"/>
            </a:pPr>
            <a:r>
              <a:rPr lang="en-US" altLang="zh-CN" sz="2800" i="1" dirty="0" smtClean="0"/>
              <a:t>Optional: </a:t>
            </a:r>
            <a:r>
              <a:rPr lang="en-US" altLang="zh-CN" sz="2800" dirty="0" smtClean="0"/>
              <a:t>Using Standard Requisition</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a:p>
            <a:pPr eaLnBrk="1" hangingPunct="1">
              <a:buNone/>
            </a:pPr>
            <a:endParaRPr lang="en-US" altLang="zh-CN" sz="24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Procure-to-Pay Process Flow</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dirty="0" smtClean="0"/>
              <a:t>Predefined Process Maps</a:t>
            </a:r>
          </a:p>
        </p:txBody>
      </p:sp>
      <p:pic>
        <p:nvPicPr>
          <p:cNvPr id="577538" name="Picture 2" descr="C:\Users\qgl\AppData\Local\Temp\SNAGHTML111db46.PNG"/>
          <p:cNvPicPr>
            <a:picLocks noChangeAspect="1" noChangeArrowheads="1"/>
          </p:cNvPicPr>
          <p:nvPr/>
        </p:nvPicPr>
        <p:blipFill>
          <a:blip r:embed="rId3" cstate="print"/>
          <a:srcRect/>
          <a:stretch>
            <a:fillRect/>
          </a:stretch>
        </p:blipFill>
        <p:spPr bwMode="auto">
          <a:xfrm>
            <a:off x="225022" y="821803"/>
            <a:ext cx="5341881" cy="5746570"/>
          </a:xfrm>
          <a:prstGeom prst="rect">
            <a:avLst/>
          </a:prstGeom>
          <a:noFill/>
        </p:spPr>
      </p:pic>
      <p:pic>
        <p:nvPicPr>
          <p:cNvPr id="577540" name="Picture 4" descr="C:\Users\qgl\AppData\Local\Temp\SNAGHTML11421b8.PNG"/>
          <p:cNvPicPr>
            <a:picLocks noChangeAspect="1" noChangeArrowheads="1"/>
          </p:cNvPicPr>
          <p:nvPr/>
        </p:nvPicPr>
        <p:blipFill>
          <a:blip r:embed="rId4" cstate="print"/>
          <a:srcRect/>
          <a:stretch>
            <a:fillRect/>
          </a:stretch>
        </p:blipFill>
        <p:spPr bwMode="auto">
          <a:xfrm>
            <a:off x="2066552" y="1415006"/>
            <a:ext cx="7077448" cy="4430210"/>
          </a:xfrm>
          <a:prstGeom prst="rect">
            <a:avLst/>
          </a:prstGeom>
          <a:noFill/>
        </p:spPr>
      </p:pic>
      <p:pic>
        <p:nvPicPr>
          <p:cNvPr id="577542" name="Picture 6" descr="C:\Users\qgl\AppData\Local\Temp\SNAGHTML118060e.PNG"/>
          <p:cNvPicPr>
            <a:picLocks noChangeAspect="1" noChangeArrowheads="1"/>
          </p:cNvPicPr>
          <p:nvPr/>
        </p:nvPicPr>
        <p:blipFill>
          <a:blip r:embed="rId5" cstate="print"/>
          <a:srcRect/>
          <a:stretch>
            <a:fillRect/>
          </a:stretch>
        </p:blipFill>
        <p:spPr bwMode="auto">
          <a:xfrm>
            <a:off x="197378" y="2417340"/>
            <a:ext cx="7542548" cy="4214954"/>
          </a:xfrm>
          <a:prstGeom prst="rect">
            <a:avLst/>
          </a:prstGeom>
          <a:noFill/>
        </p:spPr>
      </p:pic>
      <p:pic>
        <p:nvPicPr>
          <p:cNvPr id="577544" name="Picture 8" descr="C:\Users\qgl\AppData\Local\Temp\SNAGHTML119c3ff.PNG"/>
          <p:cNvPicPr>
            <a:picLocks noChangeAspect="1" noChangeArrowheads="1"/>
          </p:cNvPicPr>
          <p:nvPr/>
        </p:nvPicPr>
        <p:blipFill>
          <a:blip r:embed="rId6" cstate="print"/>
          <a:srcRect/>
          <a:stretch>
            <a:fillRect/>
          </a:stretch>
        </p:blipFill>
        <p:spPr bwMode="auto">
          <a:xfrm>
            <a:off x="3500822" y="2738288"/>
            <a:ext cx="5643178" cy="4119712"/>
          </a:xfrm>
          <a:prstGeom prst="rect">
            <a:avLst/>
          </a:prstGeom>
          <a:noFill/>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77538"/>
                                        </p:tgtEl>
                                        <p:attrNameLst>
                                          <p:attrName>style.visibility</p:attrName>
                                        </p:attrNameLst>
                                      </p:cBhvr>
                                      <p:to>
                                        <p:strVal val="visible"/>
                                      </p:to>
                                    </p:set>
                                    <p:anim calcmode="lin" valueType="num">
                                      <p:cBhvr additive="base">
                                        <p:cTn id="7" dur="500" fill="hold"/>
                                        <p:tgtEl>
                                          <p:spTgt spid="577538"/>
                                        </p:tgtEl>
                                        <p:attrNameLst>
                                          <p:attrName>ppt_x</p:attrName>
                                        </p:attrNameLst>
                                      </p:cBhvr>
                                      <p:tavLst>
                                        <p:tav tm="0">
                                          <p:val>
                                            <p:strVal val="#ppt_x"/>
                                          </p:val>
                                        </p:tav>
                                        <p:tav tm="100000">
                                          <p:val>
                                            <p:strVal val="#ppt_x"/>
                                          </p:val>
                                        </p:tav>
                                      </p:tavLst>
                                    </p:anim>
                                    <p:anim calcmode="lin" valueType="num">
                                      <p:cBhvr additive="base">
                                        <p:cTn id="8" dur="500" fill="hold"/>
                                        <p:tgtEl>
                                          <p:spTgt spid="5775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77540"/>
                                        </p:tgtEl>
                                        <p:attrNameLst>
                                          <p:attrName>style.visibility</p:attrName>
                                        </p:attrNameLst>
                                      </p:cBhvr>
                                      <p:to>
                                        <p:strVal val="visible"/>
                                      </p:to>
                                    </p:set>
                                    <p:anim calcmode="lin" valueType="num">
                                      <p:cBhvr additive="base">
                                        <p:cTn id="13" dur="500" fill="hold"/>
                                        <p:tgtEl>
                                          <p:spTgt spid="577540"/>
                                        </p:tgtEl>
                                        <p:attrNameLst>
                                          <p:attrName>ppt_x</p:attrName>
                                        </p:attrNameLst>
                                      </p:cBhvr>
                                      <p:tavLst>
                                        <p:tav tm="0">
                                          <p:val>
                                            <p:strVal val="#ppt_x"/>
                                          </p:val>
                                        </p:tav>
                                        <p:tav tm="100000">
                                          <p:val>
                                            <p:strVal val="#ppt_x"/>
                                          </p:val>
                                        </p:tav>
                                      </p:tavLst>
                                    </p:anim>
                                    <p:anim calcmode="lin" valueType="num">
                                      <p:cBhvr additive="base">
                                        <p:cTn id="14" dur="500" fill="hold"/>
                                        <p:tgtEl>
                                          <p:spTgt spid="57754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77542"/>
                                        </p:tgtEl>
                                        <p:attrNameLst>
                                          <p:attrName>style.visibility</p:attrName>
                                        </p:attrNameLst>
                                      </p:cBhvr>
                                      <p:to>
                                        <p:strVal val="visible"/>
                                      </p:to>
                                    </p:set>
                                    <p:anim calcmode="lin" valueType="num">
                                      <p:cBhvr additive="base">
                                        <p:cTn id="19" dur="500" fill="hold"/>
                                        <p:tgtEl>
                                          <p:spTgt spid="577542"/>
                                        </p:tgtEl>
                                        <p:attrNameLst>
                                          <p:attrName>ppt_x</p:attrName>
                                        </p:attrNameLst>
                                      </p:cBhvr>
                                      <p:tavLst>
                                        <p:tav tm="0">
                                          <p:val>
                                            <p:strVal val="#ppt_x"/>
                                          </p:val>
                                        </p:tav>
                                        <p:tav tm="100000">
                                          <p:val>
                                            <p:strVal val="#ppt_x"/>
                                          </p:val>
                                        </p:tav>
                                      </p:tavLst>
                                    </p:anim>
                                    <p:anim calcmode="lin" valueType="num">
                                      <p:cBhvr additive="base">
                                        <p:cTn id="20" dur="500" fill="hold"/>
                                        <p:tgtEl>
                                          <p:spTgt spid="57754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77544"/>
                                        </p:tgtEl>
                                        <p:attrNameLst>
                                          <p:attrName>style.visibility</p:attrName>
                                        </p:attrNameLst>
                                      </p:cBhvr>
                                      <p:to>
                                        <p:strVal val="visible"/>
                                      </p:to>
                                    </p:set>
                                    <p:anim calcmode="lin" valueType="num">
                                      <p:cBhvr additive="base">
                                        <p:cTn id="25" dur="500" fill="hold"/>
                                        <p:tgtEl>
                                          <p:spTgt spid="577544"/>
                                        </p:tgtEl>
                                        <p:attrNameLst>
                                          <p:attrName>ppt_x</p:attrName>
                                        </p:attrNameLst>
                                      </p:cBhvr>
                                      <p:tavLst>
                                        <p:tav tm="0">
                                          <p:val>
                                            <p:strVal val="#ppt_x"/>
                                          </p:val>
                                        </p:tav>
                                        <p:tav tm="100000">
                                          <p:val>
                                            <p:strVal val="#ppt_x"/>
                                          </p:val>
                                        </p:tav>
                                      </p:tavLst>
                                    </p:anim>
                                    <p:anim calcmode="lin" valueType="num">
                                      <p:cBhvr additive="base">
                                        <p:cTn id="26" dur="500" fill="hold"/>
                                        <p:tgtEl>
                                          <p:spTgt spid="5775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Simplified Process Flow</a:t>
            </a:r>
            <a:endParaRPr lang="en-US" dirty="0"/>
          </a:p>
        </p:txBody>
      </p:sp>
      <p:sp>
        <p:nvSpPr>
          <p:cNvPr id="22" name="Rounded Rectangle 21"/>
          <p:cNvSpPr/>
          <p:nvPr/>
        </p:nvSpPr>
        <p:spPr>
          <a:xfrm>
            <a:off x="154786" y="2522019"/>
            <a:ext cx="1543688" cy="1093872"/>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Requisition</a:t>
            </a:r>
            <a:endParaRPr lang="en-US" sz="1800" b="0" dirty="0">
              <a:solidFill>
                <a:schemeClr val="tx1"/>
              </a:solidFill>
              <a:latin typeface="Arial" pitchFamily="34" charset="0"/>
              <a:cs typeface="Arial" pitchFamily="34" charset="0"/>
            </a:endParaRPr>
          </a:p>
        </p:txBody>
      </p:sp>
      <p:sp>
        <p:nvSpPr>
          <p:cNvPr id="26" name="Rounded Rectangle 25"/>
          <p:cNvSpPr/>
          <p:nvPr/>
        </p:nvSpPr>
        <p:spPr>
          <a:xfrm>
            <a:off x="162406" y="4297479"/>
            <a:ext cx="1543688" cy="1093872"/>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Blanket Order</a:t>
            </a:r>
            <a:endParaRPr lang="en-US" sz="1800" b="0" dirty="0">
              <a:solidFill>
                <a:schemeClr val="tx1"/>
              </a:solidFill>
              <a:latin typeface="Arial" pitchFamily="34" charset="0"/>
              <a:cs typeface="Arial" pitchFamily="34" charset="0"/>
            </a:endParaRPr>
          </a:p>
        </p:txBody>
      </p:sp>
      <p:cxnSp>
        <p:nvCxnSpPr>
          <p:cNvPr id="30" name="Shape 29"/>
          <p:cNvCxnSpPr>
            <a:stCxn id="26" idx="3"/>
            <a:endCxn id="33" idx="2"/>
          </p:cNvCxnSpPr>
          <p:nvPr/>
        </p:nvCxnSpPr>
        <p:spPr>
          <a:xfrm flipV="1">
            <a:off x="1706094" y="4499811"/>
            <a:ext cx="839184" cy="344604"/>
          </a:xfrm>
          <a:prstGeom prst="bentConnector2">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33" name="Rounded Rectangle 32"/>
          <p:cNvSpPr/>
          <p:nvPr/>
        </p:nvSpPr>
        <p:spPr>
          <a:xfrm>
            <a:off x="1773434" y="3405939"/>
            <a:ext cx="1543688" cy="1093872"/>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Discrete Purchase Order</a:t>
            </a:r>
            <a:endParaRPr lang="en-US" sz="1800" b="0" dirty="0">
              <a:solidFill>
                <a:schemeClr val="tx1"/>
              </a:solidFill>
              <a:latin typeface="Arial" pitchFamily="34" charset="0"/>
              <a:cs typeface="Arial" pitchFamily="34" charset="0"/>
            </a:endParaRPr>
          </a:p>
        </p:txBody>
      </p:sp>
      <p:cxnSp>
        <p:nvCxnSpPr>
          <p:cNvPr id="39" name="Straight Arrow Connector 38"/>
          <p:cNvCxnSpPr>
            <a:stCxn id="33" idx="3"/>
            <a:endCxn id="41" idx="1"/>
          </p:cNvCxnSpPr>
          <p:nvPr/>
        </p:nvCxnSpPr>
        <p:spPr>
          <a:xfrm flipV="1">
            <a:off x="3317122" y="3937635"/>
            <a:ext cx="346599" cy="15240"/>
          </a:xfrm>
          <a:prstGeom prst="straightConnector1">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sp>
        <p:nvSpPr>
          <p:cNvPr id="41" name="Rounded Rectangle 40"/>
          <p:cNvSpPr/>
          <p:nvPr/>
        </p:nvSpPr>
        <p:spPr>
          <a:xfrm>
            <a:off x="3663721" y="3390699"/>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PO Receipt</a:t>
            </a:r>
            <a:endParaRPr lang="en-US" sz="1800" b="0" dirty="0">
              <a:solidFill>
                <a:schemeClr val="tx1"/>
              </a:solidFill>
              <a:latin typeface="Arial" pitchFamily="34" charset="0"/>
              <a:cs typeface="Arial" pitchFamily="34" charset="0"/>
            </a:endParaRPr>
          </a:p>
        </p:txBody>
      </p:sp>
      <p:sp>
        <p:nvSpPr>
          <p:cNvPr id="42" name="Rounded Rectangle 41"/>
          <p:cNvSpPr/>
          <p:nvPr/>
        </p:nvSpPr>
        <p:spPr>
          <a:xfrm>
            <a:off x="2410086" y="1241859"/>
            <a:ext cx="1543688" cy="1093872"/>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Supplier Scheduled Order</a:t>
            </a:r>
            <a:endParaRPr lang="en-US" sz="1800" b="0" dirty="0">
              <a:solidFill>
                <a:schemeClr val="tx1"/>
              </a:solidFill>
              <a:latin typeface="Arial" pitchFamily="34" charset="0"/>
              <a:cs typeface="Arial" pitchFamily="34" charset="0"/>
            </a:endParaRPr>
          </a:p>
        </p:txBody>
      </p:sp>
      <p:cxnSp>
        <p:nvCxnSpPr>
          <p:cNvPr id="47" name="Shape 46"/>
          <p:cNvCxnSpPr>
            <a:stCxn id="42" idx="3"/>
            <a:endCxn id="41" idx="0"/>
          </p:cNvCxnSpPr>
          <p:nvPr/>
        </p:nvCxnSpPr>
        <p:spPr>
          <a:xfrm>
            <a:off x="3953774" y="1788795"/>
            <a:ext cx="481791" cy="1601904"/>
          </a:xfrm>
          <a:prstGeom prst="bentConnector2">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48" name="Oval 47"/>
          <p:cNvSpPr/>
          <p:nvPr/>
        </p:nvSpPr>
        <p:spPr>
          <a:xfrm>
            <a:off x="381800" y="1442085"/>
            <a:ext cx="1082040" cy="685800"/>
          </a:xfrm>
          <a:prstGeom prst="ellipse">
            <a:avLst/>
          </a:prstGeom>
          <a:solidFill>
            <a:schemeClr val="accent2">
              <a:lumMod val="60000"/>
              <a:lumOff val="40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dirty="0" smtClean="0">
                <a:latin typeface="Arial" pitchFamily="34" charset="0"/>
                <a:cs typeface="Arial" pitchFamily="34" charset="0"/>
              </a:rPr>
              <a:t>MRP</a:t>
            </a:r>
            <a:endParaRPr lang="en-US" sz="1800" dirty="0">
              <a:latin typeface="Arial" pitchFamily="34" charset="0"/>
              <a:cs typeface="Arial" pitchFamily="34" charset="0"/>
            </a:endParaRPr>
          </a:p>
        </p:txBody>
      </p:sp>
      <p:cxnSp>
        <p:nvCxnSpPr>
          <p:cNvPr id="59" name="Straight Arrow Connector 58"/>
          <p:cNvCxnSpPr>
            <a:stCxn id="22" idx="2"/>
            <a:endCxn id="26" idx="0"/>
          </p:cNvCxnSpPr>
          <p:nvPr/>
        </p:nvCxnSpPr>
        <p:spPr>
          <a:xfrm>
            <a:off x="926630" y="3615891"/>
            <a:ext cx="7620" cy="681588"/>
          </a:xfrm>
          <a:prstGeom prst="straightConnector1">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63" name="Shape 62"/>
          <p:cNvCxnSpPr>
            <a:stCxn id="22" idx="3"/>
            <a:endCxn id="33" idx="0"/>
          </p:cNvCxnSpPr>
          <p:nvPr/>
        </p:nvCxnSpPr>
        <p:spPr>
          <a:xfrm>
            <a:off x="1698474" y="3068955"/>
            <a:ext cx="846804" cy="336984"/>
          </a:xfrm>
          <a:prstGeom prst="bentConnector2">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65" name="Straight Arrow Connector 64"/>
          <p:cNvCxnSpPr>
            <a:stCxn id="48" idx="6"/>
            <a:endCxn id="42" idx="1"/>
          </p:cNvCxnSpPr>
          <p:nvPr/>
        </p:nvCxnSpPr>
        <p:spPr>
          <a:xfrm>
            <a:off x="1463840" y="1784985"/>
            <a:ext cx="946246" cy="3810"/>
          </a:xfrm>
          <a:prstGeom prst="straightConnector1">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67" name="Straight Arrow Connector 66"/>
          <p:cNvCxnSpPr>
            <a:stCxn id="48" idx="4"/>
            <a:endCxn id="22" idx="0"/>
          </p:cNvCxnSpPr>
          <p:nvPr/>
        </p:nvCxnSpPr>
        <p:spPr>
          <a:xfrm>
            <a:off x="922820" y="2127885"/>
            <a:ext cx="3810" cy="394134"/>
          </a:xfrm>
          <a:prstGeom prst="straightConnector1">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cxnSp>
        <p:nvCxnSpPr>
          <p:cNvPr id="71" name="Straight Arrow Connector 70"/>
          <p:cNvCxnSpPr>
            <a:stCxn id="41" idx="3"/>
            <a:endCxn id="75" idx="1"/>
          </p:cNvCxnSpPr>
          <p:nvPr/>
        </p:nvCxnSpPr>
        <p:spPr>
          <a:xfrm>
            <a:off x="5207409" y="3937635"/>
            <a:ext cx="364397" cy="0"/>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75" name="Rounded Rectangle 74"/>
          <p:cNvSpPr/>
          <p:nvPr/>
        </p:nvSpPr>
        <p:spPr>
          <a:xfrm>
            <a:off x="5571806" y="3390699"/>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Supplier Invoice</a:t>
            </a:r>
            <a:endParaRPr lang="en-US" sz="1800" b="0" dirty="0">
              <a:solidFill>
                <a:schemeClr val="tx1"/>
              </a:solidFill>
              <a:latin typeface="Arial" pitchFamily="34" charset="0"/>
              <a:cs typeface="Arial" pitchFamily="34" charset="0"/>
            </a:endParaRPr>
          </a:p>
        </p:txBody>
      </p:sp>
      <p:cxnSp>
        <p:nvCxnSpPr>
          <p:cNvPr id="79" name="Straight Arrow Connector 78"/>
          <p:cNvCxnSpPr>
            <a:stCxn id="75" idx="3"/>
            <a:endCxn id="81" idx="1"/>
          </p:cNvCxnSpPr>
          <p:nvPr/>
        </p:nvCxnSpPr>
        <p:spPr>
          <a:xfrm>
            <a:off x="7115494" y="3937635"/>
            <a:ext cx="338452" cy="7620"/>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81" name="Rounded Rectangle 80"/>
          <p:cNvSpPr/>
          <p:nvPr/>
        </p:nvSpPr>
        <p:spPr>
          <a:xfrm>
            <a:off x="7453946" y="3398319"/>
            <a:ext cx="1543688" cy="1093872"/>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Account Payables</a:t>
            </a:r>
            <a:endParaRPr lang="en-US" sz="1800" b="0" dirty="0">
              <a:solidFill>
                <a:schemeClr val="tx1"/>
              </a:solidFill>
              <a:latin typeface="Arial" pitchFamily="34" charset="0"/>
              <a:cs typeface="Arial" pitchFamily="34" charset="0"/>
            </a:endParaRPr>
          </a:p>
        </p:txBody>
      </p:sp>
      <p:cxnSp>
        <p:nvCxnSpPr>
          <p:cNvPr id="84" name="Straight Arrow Connector 83"/>
          <p:cNvCxnSpPr>
            <a:stCxn id="41" idx="2"/>
            <a:endCxn id="87" idx="0"/>
          </p:cNvCxnSpPr>
          <p:nvPr/>
        </p:nvCxnSpPr>
        <p:spPr>
          <a:xfrm>
            <a:off x="4435565" y="4484571"/>
            <a:ext cx="0" cy="689208"/>
          </a:xfrm>
          <a:prstGeom prst="straightConnector1">
            <a:avLst/>
          </a:prstGeom>
          <a:ln w="19050">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87" name="Rounded Rectangle 86"/>
          <p:cNvSpPr/>
          <p:nvPr/>
        </p:nvSpPr>
        <p:spPr>
          <a:xfrm>
            <a:off x="3663721" y="5173779"/>
            <a:ext cx="1543688" cy="1093872"/>
          </a:xfrm>
          <a:prstGeom prst="roundRect">
            <a:avLst/>
          </a:prstGeom>
          <a:solidFill>
            <a:schemeClr val="accent1">
              <a:lumMod val="60000"/>
              <a:lumOff val="40000"/>
            </a:schemeClr>
          </a:solidFill>
          <a:ln w="3810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PO Return</a:t>
            </a:r>
            <a:endParaRPr lang="en-US" sz="1800" b="0" dirty="0">
              <a:solidFill>
                <a:schemeClr val="tx1"/>
              </a:solidFill>
              <a:latin typeface="Arial" pitchFamily="34" charset="0"/>
              <a:cs typeface="Arial" pitchFamily="34" charset="0"/>
            </a:endParaRPr>
          </a:p>
        </p:txBody>
      </p:sp>
      <p:sp>
        <p:nvSpPr>
          <p:cNvPr id="92" name="TextBox 91"/>
          <p:cNvSpPr txBox="1"/>
          <p:nvPr/>
        </p:nvSpPr>
        <p:spPr>
          <a:xfrm>
            <a:off x="7524750" y="6015475"/>
            <a:ext cx="1390650" cy="276999"/>
          </a:xfrm>
          <a:prstGeom prst="rect">
            <a:avLst/>
          </a:prstGeom>
          <a:noFill/>
        </p:spPr>
        <p:txBody>
          <a:bodyPr wrap="square" rtlCol="0">
            <a:spAutoFit/>
          </a:bodyPr>
          <a:lstStyle/>
          <a:p>
            <a:r>
              <a:rPr lang="en-US" sz="1200" b="0" dirty="0" smtClean="0">
                <a:latin typeface="Arial" pitchFamily="34" charset="0"/>
                <a:cs typeface="Arial" pitchFamily="34" charset="0"/>
              </a:rPr>
              <a:t>Optional</a:t>
            </a:r>
            <a:endParaRPr lang="en-US" sz="1200" b="0" dirty="0">
              <a:latin typeface="Arial" pitchFamily="34" charset="0"/>
              <a:cs typeface="Arial" pitchFamily="34" charset="0"/>
            </a:endParaRPr>
          </a:p>
        </p:txBody>
      </p:sp>
      <p:sp>
        <p:nvSpPr>
          <p:cNvPr id="44" name="Rounded Rectangle 43"/>
          <p:cNvSpPr/>
          <p:nvPr/>
        </p:nvSpPr>
        <p:spPr>
          <a:xfrm>
            <a:off x="6868160" y="5984240"/>
            <a:ext cx="531400" cy="325120"/>
          </a:xfrm>
          <a:prstGeom prst="roundRect">
            <a:avLst/>
          </a:prstGeom>
          <a:noFill/>
          <a:ln w="22225">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b="0"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marL="342900" lvl="1" indent="-342900">
              <a:buFont typeface="Wingdings" pitchFamily="2" charset="2"/>
              <a:buChar char="§"/>
            </a:pPr>
            <a:r>
              <a:rPr lang="en-US" altLang="zh-CN" sz="2800" dirty="0" smtClean="0"/>
              <a:t>Procure-to-Pay Process Flow</a:t>
            </a:r>
          </a:p>
          <a:p>
            <a:pPr eaLnBrk="1" hangingPunct="1">
              <a:buFont typeface="Wingdings" pitchFamily="2" charset="2"/>
              <a:buChar char="§"/>
            </a:pPr>
            <a:r>
              <a:rPr lang="en-US" altLang="zh-CN" b="1" dirty="0" smtClean="0">
                <a:solidFill>
                  <a:srgbClr val="0070C0"/>
                </a:solidFill>
              </a:rPr>
              <a:t>Using Discrete Purchase Orders</a:t>
            </a:r>
          </a:p>
          <a:p>
            <a:pPr marL="347663" lvl="1" indent="-347663">
              <a:buFont typeface="Wingdings" pitchFamily="2" charset="2"/>
              <a:buChar char="§"/>
            </a:pPr>
            <a:r>
              <a:rPr lang="en-US" altLang="zh-CN" sz="2800" i="1" dirty="0" smtClean="0"/>
              <a:t>Optional: </a:t>
            </a:r>
            <a:r>
              <a:rPr lang="en-US" altLang="zh-CN" sz="2800" dirty="0" smtClean="0"/>
              <a:t>Using Standard Requisition</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Review</a:t>
            </a:r>
          </a:p>
        </p:txBody>
      </p:sp>
      <p:sp>
        <p:nvSpPr>
          <p:cNvPr id="8194" name="Rectangle 2"/>
          <p:cNvSpPr>
            <a:spLocks noGrp="1" noChangeArrowheads="1"/>
          </p:cNvSpPr>
          <p:nvPr>
            <p:ph type="title"/>
          </p:nvPr>
        </p:nvSpPr>
        <p:spPr/>
        <p:txBody>
          <a:bodyPr>
            <a:noAutofit/>
          </a:bodyPr>
          <a:lstStyle/>
          <a:p>
            <a:pPr eaLnBrk="1" hangingPunct="1"/>
            <a:r>
              <a:rPr lang="en-US" dirty="0" smtClean="0"/>
              <a:t>Using Discrete Purchase Orders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altLang="zh-CN" dirty="0" smtClean="0"/>
              <a:t>Example Scenario</a:t>
            </a:r>
            <a:endParaRPr lang="en-US" dirty="0" smtClean="0"/>
          </a:p>
        </p:txBody>
      </p:sp>
      <p:grpSp>
        <p:nvGrpSpPr>
          <p:cNvPr id="17" name="Group 16"/>
          <p:cNvGrpSpPr/>
          <p:nvPr/>
        </p:nvGrpSpPr>
        <p:grpSpPr>
          <a:xfrm>
            <a:off x="6583639" y="1872187"/>
            <a:ext cx="2423505" cy="1165653"/>
            <a:chOff x="6319479" y="1028907"/>
            <a:chExt cx="2423505" cy="1165653"/>
          </a:xfrm>
        </p:grpSpPr>
        <p:pic>
          <p:nvPicPr>
            <p:cNvPr id="540674" name="Picture 2"/>
            <p:cNvPicPr>
              <a:picLocks noChangeAspect="1" noChangeArrowheads="1"/>
            </p:cNvPicPr>
            <p:nvPr/>
          </p:nvPicPr>
          <p:blipFill>
            <a:blip r:embed="rId3" cstate="print"/>
            <a:srcRect/>
            <a:stretch>
              <a:fillRect/>
            </a:stretch>
          </p:blipFill>
          <p:spPr bwMode="auto">
            <a:xfrm>
              <a:off x="6547156" y="1028907"/>
              <a:ext cx="2195828" cy="1165653"/>
            </a:xfrm>
            <a:prstGeom prst="rect">
              <a:avLst/>
            </a:prstGeom>
            <a:noFill/>
            <a:ln w="9525">
              <a:noFill/>
              <a:miter lim="800000"/>
              <a:headEnd/>
              <a:tailEnd/>
            </a:ln>
          </p:spPr>
        </p:pic>
        <p:sp>
          <p:nvSpPr>
            <p:cNvPr id="11" name="TextBox 10"/>
            <p:cNvSpPr txBox="1"/>
            <p:nvPr/>
          </p:nvSpPr>
          <p:spPr>
            <a:xfrm>
              <a:off x="6319479" y="1101468"/>
              <a:ext cx="1788201" cy="338554"/>
            </a:xfrm>
            <a:prstGeom prst="rect">
              <a:avLst/>
            </a:prstGeom>
            <a:noFill/>
          </p:spPr>
          <p:txBody>
            <a:bodyPr wrap="square" rtlCol="0">
              <a:spAutoFit/>
            </a:bodyPr>
            <a:lstStyle/>
            <a:p>
              <a:r>
                <a:rPr lang="en-US" sz="1600" b="0" dirty="0" smtClean="0"/>
                <a:t>Supplier 10S1002</a:t>
              </a:r>
              <a:endParaRPr lang="en-US" sz="1600" b="0" dirty="0"/>
            </a:p>
          </p:txBody>
        </p:sp>
      </p:grpSp>
      <p:pic>
        <p:nvPicPr>
          <p:cNvPr id="540675" name="Picture 3"/>
          <p:cNvPicPr>
            <a:picLocks noChangeAspect="1" noChangeArrowheads="1"/>
          </p:cNvPicPr>
          <p:nvPr/>
        </p:nvPicPr>
        <p:blipFill>
          <a:blip r:embed="rId4" cstate="print"/>
          <a:srcRect/>
          <a:stretch>
            <a:fillRect/>
          </a:stretch>
        </p:blipFill>
        <p:spPr bwMode="auto">
          <a:xfrm>
            <a:off x="5150167" y="2668533"/>
            <a:ext cx="731837" cy="1150937"/>
          </a:xfrm>
          <a:prstGeom prst="rect">
            <a:avLst/>
          </a:prstGeom>
          <a:noFill/>
          <a:ln w="9525">
            <a:noFill/>
            <a:miter lim="800000"/>
            <a:headEnd/>
            <a:tailEnd/>
          </a:ln>
        </p:spPr>
      </p:pic>
      <p:grpSp>
        <p:nvGrpSpPr>
          <p:cNvPr id="16" name="Group 15"/>
          <p:cNvGrpSpPr/>
          <p:nvPr/>
        </p:nvGrpSpPr>
        <p:grpSpPr>
          <a:xfrm>
            <a:off x="380682" y="2671763"/>
            <a:ext cx="1945957" cy="1356645"/>
            <a:chOff x="482282" y="4134803"/>
            <a:chExt cx="1945957" cy="1356645"/>
          </a:xfrm>
        </p:grpSpPr>
        <p:pic>
          <p:nvPicPr>
            <p:cNvPr id="540676" name="Picture 4"/>
            <p:cNvPicPr>
              <a:picLocks noChangeAspect="1" noChangeArrowheads="1"/>
            </p:cNvPicPr>
            <p:nvPr/>
          </p:nvPicPr>
          <p:blipFill>
            <a:blip r:embed="rId5" cstate="print"/>
            <a:srcRect/>
            <a:stretch>
              <a:fillRect/>
            </a:stretch>
          </p:blipFill>
          <p:spPr bwMode="auto">
            <a:xfrm>
              <a:off x="482282" y="4134803"/>
              <a:ext cx="1945957" cy="1356645"/>
            </a:xfrm>
            <a:prstGeom prst="rect">
              <a:avLst/>
            </a:prstGeom>
            <a:noFill/>
            <a:ln w="9525">
              <a:noFill/>
              <a:miter lim="800000"/>
              <a:headEnd/>
              <a:tailEnd/>
            </a:ln>
          </p:spPr>
        </p:pic>
        <p:sp>
          <p:nvSpPr>
            <p:cNvPr id="15" name="TextBox 14"/>
            <p:cNvSpPr txBox="1"/>
            <p:nvPr/>
          </p:nvSpPr>
          <p:spPr>
            <a:xfrm>
              <a:off x="693754" y="4353119"/>
              <a:ext cx="586406" cy="338554"/>
            </a:xfrm>
            <a:prstGeom prst="rect">
              <a:avLst/>
            </a:prstGeom>
            <a:noFill/>
          </p:spPr>
          <p:txBody>
            <a:bodyPr wrap="square" rtlCol="0">
              <a:spAutoFit/>
            </a:bodyPr>
            <a:lstStyle/>
            <a:p>
              <a:r>
                <a:rPr lang="en-US" sz="1600" b="0" dirty="0" smtClean="0"/>
                <a:t>QMI</a:t>
              </a:r>
              <a:endParaRPr lang="en-US" sz="1600" b="0" dirty="0"/>
            </a:p>
          </p:txBody>
        </p:sp>
      </p:grpSp>
      <p:cxnSp>
        <p:nvCxnSpPr>
          <p:cNvPr id="21" name="Shape 20"/>
          <p:cNvCxnSpPr>
            <a:stCxn id="540676" idx="0"/>
          </p:cNvCxnSpPr>
          <p:nvPr/>
        </p:nvCxnSpPr>
        <p:spPr>
          <a:xfrm rot="5400000" flipH="1" flipV="1">
            <a:off x="3755469" y="-146287"/>
            <a:ext cx="416243" cy="5219859"/>
          </a:xfrm>
          <a:prstGeom prst="curved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1711919" y="1932048"/>
            <a:ext cx="2275881" cy="338554"/>
          </a:xfrm>
          <a:prstGeom prst="rect">
            <a:avLst/>
          </a:prstGeom>
          <a:noFill/>
        </p:spPr>
        <p:txBody>
          <a:bodyPr wrap="square" rtlCol="0">
            <a:spAutoFit/>
          </a:bodyPr>
          <a:lstStyle/>
          <a:p>
            <a:r>
              <a:rPr lang="en-US" sz="1600" dirty="0" smtClean="0">
                <a:solidFill>
                  <a:schemeClr val="accent6">
                    <a:lumMod val="75000"/>
                  </a:schemeClr>
                </a:solidFill>
              </a:rPr>
              <a:t>1. Purchase Order</a:t>
            </a:r>
            <a:endParaRPr lang="en-US" sz="1600" dirty="0">
              <a:solidFill>
                <a:schemeClr val="accent6">
                  <a:lumMod val="75000"/>
                </a:schemeClr>
              </a:solidFill>
            </a:endParaRPr>
          </a:p>
        </p:txBody>
      </p:sp>
      <p:cxnSp>
        <p:nvCxnSpPr>
          <p:cNvPr id="24" name="Curved Connector 23"/>
          <p:cNvCxnSpPr/>
          <p:nvPr/>
        </p:nvCxnSpPr>
        <p:spPr>
          <a:xfrm rot="10800000" flipV="1">
            <a:off x="2458720" y="3119120"/>
            <a:ext cx="4419600" cy="345440"/>
          </a:xfrm>
          <a:prstGeom prst="curvedConnector3">
            <a:avLst>
              <a:gd name="adj1" fmla="val 4172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2722839" y="2996308"/>
            <a:ext cx="2275881" cy="338554"/>
          </a:xfrm>
          <a:prstGeom prst="rect">
            <a:avLst/>
          </a:prstGeom>
          <a:noFill/>
        </p:spPr>
        <p:txBody>
          <a:bodyPr wrap="square" rtlCol="0">
            <a:spAutoFit/>
          </a:bodyPr>
          <a:lstStyle/>
          <a:p>
            <a:r>
              <a:rPr lang="en-US" sz="1600" b="0" dirty="0" smtClean="0">
                <a:solidFill>
                  <a:schemeClr val="tx2">
                    <a:lumMod val="50000"/>
                    <a:lumOff val="50000"/>
                  </a:schemeClr>
                </a:solidFill>
              </a:rPr>
              <a:t>Delivery &amp; Invoice</a:t>
            </a:r>
            <a:endParaRPr lang="en-US" sz="1600" b="0" dirty="0">
              <a:solidFill>
                <a:schemeClr val="tx2">
                  <a:lumMod val="50000"/>
                  <a:lumOff val="50000"/>
                </a:schemeClr>
              </a:solidFill>
            </a:endParaRPr>
          </a:p>
        </p:txBody>
      </p:sp>
      <p:sp>
        <p:nvSpPr>
          <p:cNvPr id="26" name="TextBox 25"/>
          <p:cNvSpPr txBox="1"/>
          <p:nvPr/>
        </p:nvSpPr>
        <p:spPr>
          <a:xfrm>
            <a:off x="487639" y="4108828"/>
            <a:ext cx="2918501" cy="584775"/>
          </a:xfrm>
          <a:prstGeom prst="rect">
            <a:avLst/>
          </a:prstGeom>
          <a:noFill/>
        </p:spPr>
        <p:txBody>
          <a:bodyPr wrap="square" rtlCol="0">
            <a:spAutoFit/>
          </a:bodyPr>
          <a:lstStyle/>
          <a:p>
            <a:r>
              <a:rPr lang="en-US" sz="1600" dirty="0" smtClean="0">
                <a:solidFill>
                  <a:schemeClr val="accent6">
                    <a:lumMod val="75000"/>
                  </a:schemeClr>
                </a:solidFill>
              </a:rPr>
              <a:t>2. PO Receipt</a:t>
            </a:r>
          </a:p>
          <a:p>
            <a:r>
              <a:rPr lang="en-US" sz="1600" dirty="0" smtClean="0">
                <a:solidFill>
                  <a:schemeClr val="accent6">
                    <a:lumMod val="75000"/>
                  </a:schemeClr>
                </a:solidFill>
              </a:rPr>
              <a:t>4. Supplier Invoice Create</a:t>
            </a:r>
            <a:endParaRPr lang="en-US" sz="1600" dirty="0">
              <a:solidFill>
                <a:schemeClr val="accent6">
                  <a:lumMod val="75000"/>
                </a:schemeClr>
              </a:solidFill>
            </a:endParaRPr>
          </a:p>
        </p:txBody>
      </p:sp>
      <p:sp>
        <p:nvSpPr>
          <p:cNvPr id="81" name="TextBox 80"/>
          <p:cNvSpPr txBox="1"/>
          <p:nvPr/>
        </p:nvSpPr>
        <p:spPr>
          <a:xfrm>
            <a:off x="4256999" y="4789548"/>
            <a:ext cx="2509561" cy="338554"/>
          </a:xfrm>
          <a:prstGeom prst="rect">
            <a:avLst/>
          </a:prstGeom>
          <a:noFill/>
        </p:spPr>
        <p:txBody>
          <a:bodyPr wrap="square" rtlCol="0">
            <a:spAutoFit/>
          </a:bodyPr>
          <a:lstStyle/>
          <a:p>
            <a:r>
              <a:rPr lang="en-US" sz="1600" dirty="0" smtClean="0">
                <a:solidFill>
                  <a:schemeClr val="accent6">
                    <a:lumMod val="75000"/>
                  </a:schemeClr>
                </a:solidFill>
              </a:rPr>
              <a:t>5. Payment</a:t>
            </a:r>
            <a:endParaRPr lang="en-US" sz="1600" dirty="0">
              <a:solidFill>
                <a:schemeClr val="accent6">
                  <a:lumMod val="75000"/>
                </a:schemeClr>
              </a:solidFill>
            </a:endParaRPr>
          </a:p>
        </p:txBody>
      </p:sp>
      <p:grpSp>
        <p:nvGrpSpPr>
          <p:cNvPr id="93" name="Group 92"/>
          <p:cNvGrpSpPr/>
          <p:nvPr/>
        </p:nvGrpSpPr>
        <p:grpSpPr>
          <a:xfrm>
            <a:off x="1290320" y="3037840"/>
            <a:ext cx="6618910" cy="2159000"/>
            <a:chOff x="1290320" y="3037840"/>
            <a:chExt cx="6618910" cy="2159000"/>
          </a:xfrm>
        </p:grpSpPr>
        <p:cxnSp>
          <p:nvCxnSpPr>
            <p:cNvPr id="78" name="Shape 77"/>
            <p:cNvCxnSpPr>
              <a:endCxn id="540674" idx="2"/>
            </p:cNvCxnSpPr>
            <p:nvPr/>
          </p:nvCxnSpPr>
          <p:spPr>
            <a:xfrm flipV="1">
              <a:off x="1290320" y="3037840"/>
              <a:ext cx="6618910" cy="2143760"/>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flipH="1" flipV="1">
              <a:off x="1300480" y="4754880"/>
              <a:ext cx="2540" cy="44196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cxnSp>
        <p:nvCxnSpPr>
          <p:cNvPr id="20" name="Curved Connector 19"/>
          <p:cNvCxnSpPr/>
          <p:nvPr/>
        </p:nvCxnSpPr>
        <p:spPr>
          <a:xfrm flipV="1">
            <a:off x="2143760" y="3322320"/>
            <a:ext cx="5516880" cy="660400"/>
          </a:xfrm>
          <a:prstGeom prst="curvedConnector3">
            <a:avLst>
              <a:gd name="adj1" fmla="val 10046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4013159" y="4068188"/>
            <a:ext cx="2509561" cy="338554"/>
          </a:xfrm>
          <a:prstGeom prst="rect">
            <a:avLst/>
          </a:prstGeom>
          <a:noFill/>
        </p:spPr>
        <p:txBody>
          <a:bodyPr wrap="square" rtlCol="0">
            <a:spAutoFit/>
          </a:bodyPr>
          <a:lstStyle/>
          <a:p>
            <a:r>
              <a:rPr lang="en-US" sz="1600" dirty="0" smtClean="0">
                <a:solidFill>
                  <a:schemeClr val="accent6">
                    <a:lumMod val="75000"/>
                  </a:schemeClr>
                </a:solidFill>
              </a:rPr>
              <a:t>3. Return PO</a:t>
            </a:r>
            <a:endParaRPr lang="en-US" sz="1600" dirty="0">
              <a:solidFill>
                <a:schemeClr val="accent6">
                  <a:lumMod val="75000"/>
                </a:schemeClr>
              </a:solidFill>
            </a:endParaRPr>
          </a:p>
        </p:txBody>
      </p:sp>
      <p:sp>
        <p:nvSpPr>
          <p:cNvPr id="94" name="Flowchart: Document 93"/>
          <p:cNvSpPr/>
          <p:nvPr/>
        </p:nvSpPr>
        <p:spPr>
          <a:xfrm>
            <a:off x="3870960" y="1432560"/>
            <a:ext cx="1965960" cy="1082040"/>
          </a:xfrm>
          <a:prstGeom prst="flowChartDocument">
            <a:avLst/>
          </a:prstGeom>
          <a:solidFill>
            <a:schemeClr val="bg1">
              <a:lumMod val="95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buAutoNum type="arabicPeriod"/>
            </a:pPr>
            <a:r>
              <a:rPr lang="en-US" sz="1400" b="0" dirty="0" smtClean="0">
                <a:solidFill>
                  <a:schemeClr val="tx1"/>
                </a:solidFill>
              </a:rPr>
              <a:t>Item 60001 x 10</a:t>
            </a:r>
          </a:p>
          <a:p>
            <a:pPr marL="342900" indent="-342900">
              <a:buAutoNum type="arabicPeriod"/>
            </a:pPr>
            <a:r>
              <a:rPr lang="en-US" sz="1400" b="0" dirty="0" smtClean="0">
                <a:solidFill>
                  <a:schemeClr val="tx1"/>
                </a:solidFill>
              </a:rPr>
              <a:t>Item 60002 x 10</a:t>
            </a:r>
          </a:p>
          <a:p>
            <a:pPr marL="342900" indent="-342900">
              <a:buAutoNum type="arabicPeriod"/>
            </a:pPr>
            <a:r>
              <a:rPr lang="en-US" sz="1400" b="0" dirty="0" smtClean="0">
                <a:solidFill>
                  <a:schemeClr val="tx1"/>
                </a:solidFill>
              </a:rPr>
              <a:t>Item 60003 x 10</a:t>
            </a:r>
          </a:p>
          <a:p>
            <a:pPr marL="342900" indent="-342900">
              <a:buAutoNum type="arabicPeriod"/>
            </a:pPr>
            <a:r>
              <a:rPr lang="en-US" sz="1400" b="0" dirty="0" smtClean="0">
                <a:solidFill>
                  <a:schemeClr val="tx1"/>
                </a:solidFill>
              </a:rPr>
              <a:t>Item 60005 x 10</a:t>
            </a:r>
            <a:endParaRPr lang="en-US" sz="1400" b="0" dirty="0">
              <a:solidFill>
                <a:schemeClr val="tx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Creating Purchase Orders</a:t>
            </a:r>
            <a:endParaRPr lang="en-US" dirty="0"/>
          </a:p>
        </p:txBody>
      </p:sp>
      <p:graphicFrame>
        <p:nvGraphicFramePr>
          <p:cNvPr id="1026" name="Object 4"/>
          <p:cNvGraphicFramePr>
            <a:graphicFrameLocks noChangeAspect="1"/>
          </p:cNvGraphicFramePr>
          <p:nvPr/>
        </p:nvGraphicFramePr>
        <p:xfrm>
          <a:off x="2668490" y="1059392"/>
          <a:ext cx="3822700" cy="4727575"/>
        </p:xfrm>
        <a:graphic>
          <a:graphicData uri="http://schemas.openxmlformats.org/presentationml/2006/ole">
            <p:oleObj spid="_x0000_s379906" name="Clip" r:id="rId4" imgW="2826720" imgH="3497040" progId="">
              <p:embed/>
            </p:oleObj>
          </a:graphicData>
        </a:graphic>
      </p:graphicFrame>
      <p:cxnSp>
        <p:nvCxnSpPr>
          <p:cNvPr id="1041" name="AutoShape 6"/>
          <p:cNvCxnSpPr>
            <a:cxnSpLocks noChangeShapeType="1"/>
            <a:stCxn id="163850" idx="2"/>
            <a:endCxn id="1042" idx="1"/>
          </p:cNvCxnSpPr>
          <p:nvPr/>
        </p:nvCxnSpPr>
        <p:spPr bwMode="auto">
          <a:xfrm rot="16200000" flipH="1">
            <a:off x="3762278" y="4472516"/>
            <a:ext cx="2171699" cy="685800"/>
          </a:xfrm>
          <a:prstGeom prst="bentConnector2">
            <a:avLst/>
          </a:prstGeom>
          <a:noFill/>
          <a:ln w="57150" cap="rnd">
            <a:solidFill>
              <a:srgbClr val="003366"/>
            </a:solidFill>
            <a:prstDash val="sysDot"/>
            <a:miter lim="800000"/>
            <a:headEnd/>
            <a:tailEnd/>
          </a:ln>
        </p:spPr>
      </p:cxnSp>
      <p:sp>
        <p:nvSpPr>
          <p:cNvPr id="1042" name="Rectangle 7"/>
          <p:cNvSpPr>
            <a:spLocks noChangeArrowheads="1"/>
          </p:cNvSpPr>
          <p:nvPr/>
        </p:nvSpPr>
        <p:spPr bwMode="auto">
          <a:xfrm>
            <a:off x="5191027" y="5634566"/>
            <a:ext cx="1447800" cy="533400"/>
          </a:xfrm>
          <a:prstGeom prst="rect">
            <a:avLst/>
          </a:prstGeom>
          <a:solidFill>
            <a:srgbClr val="FFFFFF"/>
          </a:solidFill>
          <a:ln w="28575">
            <a:solidFill>
              <a:srgbClr val="003366"/>
            </a:solidFill>
            <a:miter lim="800000"/>
            <a:headEnd/>
            <a:tailEnd/>
          </a:ln>
          <a:effectLst>
            <a:outerShdw dist="107950" dir="2700000" algn="ctr" rotWithShape="0">
              <a:schemeClr val="tx1">
                <a:lumMod val="75000"/>
                <a:lumOff val="25000"/>
              </a:schemeClr>
            </a:outerShdw>
          </a:effectLst>
        </p:spPr>
        <p:txBody>
          <a:bodyPr wrap="none" anchor="ctr"/>
          <a:lstStyle/>
          <a:p>
            <a:pPr algn="ctr" eaLnBrk="0" hangingPunct="0"/>
            <a:r>
              <a:rPr kumimoji="1" lang="en-US" sz="1800" dirty="0">
                <a:latin typeface="+mj-lt"/>
              </a:rPr>
              <a:t>Line Item</a:t>
            </a:r>
          </a:p>
        </p:txBody>
      </p:sp>
      <p:sp>
        <p:nvSpPr>
          <p:cNvPr id="163848" name="Rectangle 8"/>
          <p:cNvSpPr>
            <a:spLocks noChangeArrowheads="1"/>
          </p:cNvSpPr>
          <p:nvPr/>
        </p:nvSpPr>
        <p:spPr bwMode="auto">
          <a:xfrm>
            <a:off x="3438427" y="833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Purchase</a:t>
            </a:r>
          </a:p>
          <a:p>
            <a:pPr algn="ctr" eaLnBrk="0" hangingPunct="0">
              <a:defRPr/>
            </a:pPr>
            <a:r>
              <a:rPr kumimoji="1" lang="en-US" sz="2400" dirty="0">
                <a:latin typeface="+mj-lt"/>
              </a:rPr>
              <a:t>Order</a:t>
            </a:r>
          </a:p>
        </p:txBody>
      </p:sp>
      <p:sp>
        <p:nvSpPr>
          <p:cNvPr id="163850" name="Rectangle 10"/>
          <p:cNvSpPr>
            <a:spLocks noChangeArrowheads="1"/>
          </p:cNvSpPr>
          <p:nvPr/>
        </p:nvSpPr>
        <p:spPr bwMode="auto">
          <a:xfrm>
            <a:off x="34384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Line Items</a:t>
            </a:r>
          </a:p>
          <a:p>
            <a:pPr algn="ctr" eaLnBrk="0" hangingPunct="0">
              <a:defRPr/>
            </a:pPr>
            <a:r>
              <a:rPr kumimoji="1" lang="en-US" sz="2400" dirty="0">
                <a:latin typeface="+mj-lt"/>
              </a:rPr>
              <a:t>(Body)</a:t>
            </a:r>
          </a:p>
        </p:txBody>
      </p:sp>
      <p:cxnSp>
        <p:nvCxnSpPr>
          <p:cNvPr id="1032" name="AutoShape 11"/>
          <p:cNvCxnSpPr>
            <a:cxnSpLocks noChangeShapeType="1"/>
            <a:stCxn id="163848" idx="2"/>
            <a:endCxn id="163850" idx="0"/>
          </p:cNvCxnSpPr>
          <p:nvPr/>
        </p:nvCxnSpPr>
        <p:spPr bwMode="auto">
          <a:xfrm rot="5400000">
            <a:off x="4062314" y="2281768"/>
            <a:ext cx="885825" cy="0"/>
          </a:xfrm>
          <a:prstGeom prst="straightConnector1">
            <a:avLst/>
          </a:prstGeom>
          <a:noFill/>
          <a:ln w="57150">
            <a:solidFill>
              <a:srgbClr val="003366"/>
            </a:solidFill>
            <a:round/>
            <a:headEnd/>
            <a:tailEnd/>
          </a:ln>
        </p:spPr>
      </p:cxnSp>
      <p:sp>
        <p:nvSpPr>
          <p:cNvPr id="163853" name="Rectangle 13"/>
          <p:cNvSpPr>
            <a:spLocks noChangeArrowheads="1"/>
          </p:cNvSpPr>
          <p:nvPr/>
        </p:nvSpPr>
        <p:spPr bwMode="auto">
          <a:xfrm>
            <a:off x="61816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Trailer</a:t>
            </a:r>
          </a:p>
          <a:p>
            <a:pPr algn="ctr" eaLnBrk="0" hangingPunct="0">
              <a:defRPr/>
            </a:pPr>
            <a:r>
              <a:rPr kumimoji="1" lang="en-US" sz="2400" dirty="0">
                <a:latin typeface="+mj-lt"/>
              </a:rPr>
              <a:t>(Footer)</a:t>
            </a:r>
          </a:p>
        </p:txBody>
      </p:sp>
      <p:cxnSp>
        <p:nvCxnSpPr>
          <p:cNvPr id="1034" name="AutoShape 14"/>
          <p:cNvCxnSpPr>
            <a:cxnSpLocks noChangeShapeType="1"/>
            <a:stCxn id="163848" idx="2"/>
            <a:endCxn id="163853" idx="0"/>
          </p:cNvCxnSpPr>
          <p:nvPr/>
        </p:nvCxnSpPr>
        <p:spPr bwMode="auto">
          <a:xfrm rot="16200000" flipH="1">
            <a:off x="5433914" y="910168"/>
            <a:ext cx="885825" cy="2743200"/>
          </a:xfrm>
          <a:prstGeom prst="bentConnector3">
            <a:avLst>
              <a:gd name="adj1" fmla="val 50000"/>
            </a:avLst>
          </a:prstGeom>
          <a:noFill/>
          <a:ln w="57150">
            <a:solidFill>
              <a:srgbClr val="003366"/>
            </a:solidFill>
            <a:miter lim="800000"/>
            <a:headEnd/>
            <a:tailEnd/>
          </a:ln>
        </p:spPr>
      </p:cxnSp>
      <p:sp>
        <p:nvSpPr>
          <p:cNvPr id="163856" name="Rectangle 16"/>
          <p:cNvSpPr>
            <a:spLocks noChangeArrowheads="1"/>
          </p:cNvSpPr>
          <p:nvPr/>
        </p:nvSpPr>
        <p:spPr bwMode="auto">
          <a:xfrm>
            <a:off x="6952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Header</a:t>
            </a:r>
          </a:p>
        </p:txBody>
      </p:sp>
      <p:cxnSp>
        <p:nvCxnSpPr>
          <p:cNvPr id="1036" name="AutoShape 17"/>
          <p:cNvCxnSpPr>
            <a:cxnSpLocks noChangeShapeType="1"/>
            <a:stCxn id="163848" idx="2"/>
            <a:endCxn id="163856" idx="0"/>
          </p:cNvCxnSpPr>
          <p:nvPr/>
        </p:nvCxnSpPr>
        <p:spPr bwMode="auto">
          <a:xfrm rot="5400000">
            <a:off x="2690714" y="910168"/>
            <a:ext cx="885825" cy="2743200"/>
          </a:xfrm>
          <a:prstGeom prst="bentConnector3">
            <a:avLst>
              <a:gd name="adj1" fmla="val 50000"/>
            </a:avLst>
          </a:prstGeom>
          <a:noFill/>
          <a:ln w="57150">
            <a:solidFill>
              <a:srgbClr val="003366"/>
            </a:solidFill>
            <a:miter lim="800000"/>
            <a:headEnd/>
            <a:tailEnd/>
          </a:ln>
        </p:spPr>
      </p:cxnSp>
      <p:sp>
        <p:nvSpPr>
          <p:cNvPr id="163859" name="Rectangle 19"/>
          <p:cNvSpPr>
            <a:spLocks noChangeArrowheads="1"/>
          </p:cNvSpPr>
          <p:nvPr/>
        </p:nvSpPr>
        <p:spPr bwMode="auto">
          <a:xfrm>
            <a:off x="5191027" y="4262967"/>
            <a:ext cx="1447800" cy="5334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1800" dirty="0">
                <a:latin typeface="+mj-lt"/>
              </a:rPr>
              <a:t>Line Item</a:t>
            </a:r>
          </a:p>
        </p:txBody>
      </p:sp>
      <p:cxnSp>
        <p:nvCxnSpPr>
          <p:cNvPr id="1038" name="AutoShape 20"/>
          <p:cNvCxnSpPr>
            <a:cxnSpLocks noChangeShapeType="1"/>
            <a:stCxn id="163850" idx="2"/>
            <a:endCxn id="163859" idx="1"/>
          </p:cNvCxnSpPr>
          <p:nvPr/>
        </p:nvCxnSpPr>
        <p:spPr bwMode="auto">
          <a:xfrm rot="16200000" flipH="1">
            <a:off x="4448078" y="3801004"/>
            <a:ext cx="785812" cy="671513"/>
          </a:xfrm>
          <a:prstGeom prst="bentConnector2">
            <a:avLst/>
          </a:prstGeom>
          <a:noFill/>
          <a:ln w="57150">
            <a:solidFill>
              <a:srgbClr val="003366"/>
            </a:solidFill>
            <a:miter lim="800000"/>
            <a:headEnd/>
            <a:tailEnd/>
          </a:ln>
        </p:spPr>
      </p:cxnSp>
      <p:sp>
        <p:nvSpPr>
          <p:cNvPr id="163862" name="Rectangle 22"/>
          <p:cNvSpPr>
            <a:spLocks noChangeArrowheads="1"/>
          </p:cNvSpPr>
          <p:nvPr/>
        </p:nvSpPr>
        <p:spPr bwMode="auto">
          <a:xfrm>
            <a:off x="5191027" y="4948767"/>
            <a:ext cx="1447800" cy="5334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1800" dirty="0">
                <a:latin typeface="+mj-lt"/>
              </a:rPr>
              <a:t>Line Item</a:t>
            </a:r>
          </a:p>
        </p:txBody>
      </p:sp>
      <p:cxnSp>
        <p:nvCxnSpPr>
          <p:cNvPr id="1040" name="AutoShape 23"/>
          <p:cNvCxnSpPr>
            <a:cxnSpLocks noChangeShapeType="1"/>
            <a:stCxn id="163850" idx="2"/>
            <a:endCxn id="163862" idx="1"/>
          </p:cNvCxnSpPr>
          <p:nvPr/>
        </p:nvCxnSpPr>
        <p:spPr bwMode="auto">
          <a:xfrm rot="16200000" flipH="1">
            <a:off x="4105177" y="4129617"/>
            <a:ext cx="1485900" cy="685800"/>
          </a:xfrm>
          <a:prstGeom prst="bentConnector2">
            <a:avLst/>
          </a:prstGeom>
          <a:noFill/>
          <a:ln w="57150">
            <a:solidFill>
              <a:srgbClr val="003366"/>
            </a:solidFill>
            <a:miter lim="800000"/>
            <a:headEnd/>
            <a:tailEnd/>
          </a:ln>
        </p:spPr>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Creating Purchase Orders—Header</a:t>
            </a:r>
            <a:endParaRPr lang="en-US" dirty="0"/>
          </a:p>
        </p:txBody>
      </p:sp>
      <p:pic>
        <p:nvPicPr>
          <p:cNvPr id="320518" name="Picture 6" descr="C:\Users\qgl\AppData\Local\Temp\SNAGHTML10ecb01.PNG"/>
          <p:cNvPicPr>
            <a:picLocks noChangeAspect="1" noChangeArrowheads="1"/>
          </p:cNvPicPr>
          <p:nvPr/>
        </p:nvPicPr>
        <p:blipFill>
          <a:blip r:embed="rId3" cstate="print"/>
          <a:srcRect/>
          <a:stretch>
            <a:fillRect/>
          </a:stretch>
        </p:blipFill>
        <p:spPr bwMode="auto">
          <a:xfrm>
            <a:off x="240775" y="768150"/>
            <a:ext cx="8810625" cy="6124575"/>
          </a:xfrm>
          <a:prstGeom prst="rect">
            <a:avLst/>
          </a:prstGeom>
          <a:noFill/>
        </p:spPr>
      </p:pic>
      <p:sp>
        <p:nvSpPr>
          <p:cNvPr id="20" name="Oval 19"/>
          <p:cNvSpPr/>
          <p:nvPr/>
        </p:nvSpPr>
        <p:spPr>
          <a:xfrm>
            <a:off x="5660020" y="1111170"/>
            <a:ext cx="2060294" cy="729205"/>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ounded Rectangle 25"/>
          <p:cNvSpPr/>
          <p:nvPr/>
        </p:nvSpPr>
        <p:spPr>
          <a:xfrm>
            <a:off x="2604302" y="4502551"/>
            <a:ext cx="3917277" cy="908955"/>
          </a:xfrm>
          <a:prstGeom prst="round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The details in Header default to the item lines</a:t>
            </a:r>
            <a:endParaRPr lang="en-US"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Procure-to-Pay Process</a:t>
            </a:r>
          </a:p>
        </p:txBody>
      </p:sp>
      <p:sp>
        <p:nvSpPr>
          <p:cNvPr id="33" name="Content Placeholder 55"/>
          <p:cNvSpPr>
            <a:spLocks noGrp="1"/>
          </p:cNvSpPr>
          <p:nvPr>
            <p:ph idx="1"/>
          </p:nvPr>
        </p:nvSpPr>
        <p:spPr>
          <a:xfrm>
            <a:off x="457200" y="983050"/>
            <a:ext cx="8229600" cy="5424523"/>
          </a:xfrm>
        </p:spPr>
        <p:txBody>
          <a:bodyPr/>
          <a:lstStyle/>
          <a:p>
            <a:pPr>
              <a:buNone/>
            </a:pPr>
            <a:r>
              <a:rPr lang="en-US" dirty="0" smtClean="0"/>
              <a:t> </a:t>
            </a:r>
            <a:endParaRPr lang="en-US" dirty="0"/>
          </a:p>
        </p:txBody>
      </p:sp>
      <p:sp>
        <p:nvSpPr>
          <p:cNvPr id="34" name="Rectangle 69"/>
          <p:cNvSpPr>
            <a:spLocks noChangeArrowheads="1"/>
          </p:cNvSpPr>
          <p:nvPr/>
        </p:nvSpPr>
        <p:spPr bwMode="auto">
          <a:xfrm>
            <a:off x="8891588" y="2097463"/>
            <a:ext cx="252412" cy="1722437"/>
          </a:xfrm>
          <a:prstGeom prst="rect">
            <a:avLst/>
          </a:prstGeom>
          <a:solidFill>
            <a:schemeClr val="bg1">
              <a:alpha val="50195"/>
            </a:schemeClr>
          </a:solidFill>
          <a:ln w="38100">
            <a:noFill/>
            <a:miter lim="800000"/>
            <a:headEnd/>
            <a:tailEnd/>
          </a:ln>
        </p:spPr>
        <p:txBody>
          <a:bodyPr wrap="none" anchor="ctr"/>
          <a:lstStyle/>
          <a:p>
            <a:endParaRPr lang="en-US">
              <a:latin typeface="+mj-lt"/>
            </a:endParaRPr>
          </a:p>
        </p:txBody>
      </p:sp>
      <p:sp>
        <p:nvSpPr>
          <p:cNvPr id="35" name="Rectangle 45"/>
          <p:cNvSpPr>
            <a:spLocks noChangeArrowheads="1"/>
          </p:cNvSpPr>
          <p:nvPr/>
        </p:nvSpPr>
        <p:spPr bwMode="auto">
          <a:xfrm>
            <a:off x="4318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a:latin typeface="+mj-lt"/>
            </a:endParaRPr>
          </a:p>
        </p:txBody>
      </p:sp>
      <p:sp>
        <p:nvSpPr>
          <p:cNvPr id="36" name="Rectangle 46"/>
          <p:cNvSpPr>
            <a:spLocks noChangeArrowheads="1"/>
          </p:cNvSpPr>
          <p:nvPr/>
        </p:nvSpPr>
        <p:spPr bwMode="auto">
          <a:xfrm>
            <a:off x="33782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a:latin typeface="+mj-lt"/>
            </a:endParaRPr>
          </a:p>
        </p:txBody>
      </p:sp>
      <p:sp>
        <p:nvSpPr>
          <p:cNvPr id="37" name="Rectangle 47"/>
          <p:cNvSpPr>
            <a:spLocks noChangeArrowheads="1"/>
          </p:cNvSpPr>
          <p:nvPr/>
        </p:nvSpPr>
        <p:spPr bwMode="auto">
          <a:xfrm>
            <a:off x="630555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a:latin typeface="+mj-lt"/>
            </a:endParaRPr>
          </a:p>
        </p:txBody>
      </p:sp>
      <p:sp>
        <p:nvSpPr>
          <p:cNvPr id="38" name="Rectangle 48"/>
          <p:cNvSpPr>
            <a:spLocks noChangeArrowheads="1"/>
          </p:cNvSpPr>
          <p:nvPr/>
        </p:nvSpPr>
        <p:spPr bwMode="auto">
          <a:xfrm>
            <a:off x="3698698" y="1687253"/>
            <a:ext cx="1902188" cy="426400"/>
          </a:xfrm>
          <a:prstGeom prst="rect">
            <a:avLst/>
          </a:prstGeom>
          <a:no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rPr>
              <a:t>Procure-to-Pay</a:t>
            </a:r>
            <a:endParaRPr lang="en-US" sz="2000" b="0" dirty="0">
              <a:solidFill>
                <a:schemeClr val="tx1">
                  <a:lumMod val="75000"/>
                  <a:lumOff val="25000"/>
                </a:schemeClr>
              </a:solidFill>
            </a:endParaRPr>
          </a:p>
        </p:txBody>
      </p:sp>
      <p:sp>
        <p:nvSpPr>
          <p:cNvPr id="52" name="Rectangle 49"/>
          <p:cNvSpPr>
            <a:spLocks noChangeArrowheads="1"/>
          </p:cNvSpPr>
          <p:nvPr/>
        </p:nvSpPr>
        <p:spPr bwMode="auto">
          <a:xfrm>
            <a:off x="623888" y="1710113"/>
            <a:ext cx="22352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latin typeface="+mj-lt"/>
              </a:rPr>
              <a:t>Quote-to-Cash</a:t>
            </a:r>
            <a:endParaRPr lang="en-US" sz="2000" b="0" dirty="0">
              <a:solidFill>
                <a:schemeClr val="tx1">
                  <a:lumMod val="75000"/>
                  <a:lumOff val="25000"/>
                </a:schemeClr>
              </a:solidFill>
              <a:latin typeface="+mj-lt"/>
            </a:endParaRPr>
          </a:p>
        </p:txBody>
      </p:sp>
      <p:sp>
        <p:nvSpPr>
          <p:cNvPr id="55" name="Rectangle 51"/>
          <p:cNvSpPr>
            <a:spLocks noChangeArrowheads="1"/>
          </p:cNvSpPr>
          <p:nvPr/>
        </p:nvSpPr>
        <p:spPr bwMode="auto">
          <a:xfrm>
            <a:off x="6495947" y="1786313"/>
            <a:ext cx="2156040"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latin typeface="+mj-lt"/>
              </a:rPr>
              <a:t>Plan-to-Perform</a:t>
            </a:r>
            <a:endParaRPr lang="en-US" sz="2000" b="0" dirty="0">
              <a:solidFill>
                <a:schemeClr val="tx1">
                  <a:lumMod val="75000"/>
                  <a:lumOff val="25000"/>
                </a:schemeClr>
              </a:solidFill>
              <a:latin typeface="+mj-lt"/>
            </a:endParaRPr>
          </a:p>
        </p:txBody>
      </p:sp>
      <p:sp>
        <p:nvSpPr>
          <p:cNvPr id="60" name="Oval 67"/>
          <p:cNvSpPr>
            <a:spLocks noChangeArrowheads="1"/>
          </p:cNvSpPr>
          <p:nvPr/>
        </p:nvSpPr>
        <p:spPr bwMode="auto">
          <a:xfrm>
            <a:off x="18415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a:latin typeface="+mj-lt"/>
            </a:endParaRPr>
          </a:p>
        </p:txBody>
      </p:sp>
      <p:sp>
        <p:nvSpPr>
          <p:cNvPr id="64" name="Text Box 68"/>
          <p:cNvSpPr txBox="1">
            <a:spLocks noChangeArrowheads="1"/>
          </p:cNvSpPr>
          <p:nvPr/>
        </p:nvSpPr>
        <p:spPr bwMode="auto">
          <a:xfrm>
            <a:off x="203216" y="1542301"/>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7</a:t>
            </a:r>
            <a:endParaRPr lang="en-US" sz="1800" dirty="0">
              <a:solidFill>
                <a:schemeClr val="bg1"/>
              </a:solidFill>
              <a:latin typeface="+mj-lt"/>
            </a:endParaRPr>
          </a:p>
        </p:txBody>
      </p:sp>
      <p:sp>
        <p:nvSpPr>
          <p:cNvPr id="65" name="Oval 70"/>
          <p:cNvSpPr>
            <a:spLocks noChangeArrowheads="1"/>
          </p:cNvSpPr>
          <p:nvPr/>
        </p:nvSpPr>
        <p:spPr bwMode="auto">
          <a:xfrm>
            <a:off x="309880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a:latin typeface="+mj-lt"/>
            </a:endParaRPr>
          </a:p>
        </p:txBody>
      </p:sp>
      <p:sp>
        <p:nvSpPr>
          <p:cNvPr id="66" name="Text Box 71"/>
          <p:cNvSpPr txBox="1">
            <a:spLocks noChangeArrowheads="1"/>
          </p:cNvSpPr>
          <p:nvPr/>
        </p:nvSpPr>
        <p:spPr bwMode="auto">
          <a:xfrm>
            <a:off x="3126179" y="1533988"/>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8</a:t>
            </a:r>
            <a:endParaRPr lang="en-US" sz="1800" dirty="0">
              <a:solidFill>
                <a:schemeClr val="bg1"/>
              </a:solidFill>
              <a:latin typeface="+mj-lt"/>
            </a:endParaRPr>
          </a:p>
        </p:txBody>
      </p:sp>
      <p:sp>
        <p:nvSpPr>
          <p:cNvPr id="67" name="Oval 73"/>
          <p:cNvSpPr>
            <a:spLocks noChangeArrowheads="1"/>
          </p:cNvSpPr>
          <p:nvPr/>
        </p:nvSpPr>
        <p:spPr bwMode="auto">
          <a:xfrm>
            <a:off x="6027738" y="1462463"/>
            <a:ext cx="477837" cy="477837"/>
          </a:xfrm>
          <a:prstGeom prst="ellipse">
            <a:avLst/>
          </a:prstGeom>
          <a:solidFill>
            <a:schemeClr val="accent1"/>
          </a:solidFill>
          <a:ln w="38100">
            <a:solidFill>
              <a:schemeClr val="accent1"/>
            </a:solidFill>
            <a:round/>
            <a:headEnd/>
            <a:tailEnd/>
          </a:ln>
        </p:spPr>
        <p:txBody>
          <a:bodyPr wrap="none" anchor="ctr"/>
          <a:lstStyle/>
          <a:p>
            <a:endParaRPr lang="en-US">
              <a:latin typeface="+mj-lt"/>
            </a:endParaRPr>
          </a:p>
        </p:txBody>
      </p:sp>
      <p:sp>
        <p:nvSpPr>
          <p:cNvPr id="68" name="Text Box 74"/>
          <p:cNvSpPr txBox="1">
            <a:spLocks noChangeArrowheads="1"/>
          </p:cNvSpPr>
          <p:nvPr/>
        </p:nvSpPr>
        <p:spPr bwMode="auto">
          <a:xfrm>
            <a:off x="6071743" y="1533988"/>
            <a:ext cx="438514"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9</a:t>
            </a:r>
            <a:endParaRPr lang="en-US" sz="1800" dirty="0">
              <a:solidFill>
                <a:schemeClr val="bg1"/>
              </a:solidFill>
              <a:latin typeface="+mj-lt"/>
            </a:endParaRPr>
          </a:p>
        </p:txBody>
      </p:sp>
      <p:sp>
        <p:nvSpPr>
          <p:cNvPr id="69" name="AutoShape 83"/>
          <p:cNvSpPr>
            <a:spLocks noChangeArrowheads="1"/>
          </p:cNvSpPr>
          <p:nvPr/>
        </p:nvSpPr>
        <p:spPr bwMode="auto">
          <a:xfrm>
            <a:off x="2928971" y="2470968"/>
            <a:ext cx="693738"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a:latin typeface="+mj-lt"/>
            </a:endParaRPr>
          </a:p>
        </p:txBody>
      </p:sp>
      <p:sp>
        <p:nvSpPr>
          <p:cNvPr id="70" name="AutoShape 84"/>
          <p:cNvSpPr>
            <a:spLocks noChangeArrowheads="1"/>
          </p:cNvSpPr>
          <p:nvPr/>
        </p:nvSpPr>
        <p:spPr bwMode="auto">
          <a:xfrm>
            <a:off x="5738813" y="2470968"/>
            <a:ext cx="693737"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a:latin typeface="+mj-lt"/>
            </a:endParaRPr>
          </a:p>
        </p:txBody>
      </p:sp>
      <p:pic>
        <p:nvPicPr>
          <p:cNvPr id="71" name="Picture 70" descr="factory_.png"/>
          <p:cNvPicPr>
            <a:picLocks noChangeAspect="1"/>
          </p:cNvPicPr>
          <p:nvPr/>
        </p:nvPicPr>
        <p:blipFill>
          <a:blip r:embed="rId3" cstate="print"/>
          <a:stretch>
            <a:fillRect/>
          </a:stretch>
        </p:blipFill>
        <p:spPr>
          <a:xfrm>
            <a:off x="7153894" y="2293506"/>
            <a:ext cx="821706" cy="821706"/>
          </a:xfrm>
          <a:prstGeom prst="rect">
            <a:avLst/>
          </a:prstGeom>
        </p:spPr>
      </p:pic>
      <p:pic>
        <p:nvPicPr>
          <p:cNvPr id="72" name="Picture 4" descr="公司职员图标"/>
          <p:cNvPicPr>
            <a:picLocks noChangeAspect="1" noChangeArrowheads="1"/>
          </p:cNvPicPr>
          <p:nvPr/>
        </p:nvPicPr>
        <p:blipFill>
          <a:blip r:embed="rId4" cstate="print"/>
          <a:srcRect/>
          <a:stretch>
            <a:fillRect/>
          </a:stretch>
        </p:blipFill>
        <p:spPr bwMode="auto">
          <a:xfrm>
            <a:off x="1046481" y="2132331"/>
            <a:ext cx="1036320" cy="1036320"/>
          </a:xfrm>
          <a:prstGeom prst="rect">
            <a:avLst/>
          </a:prstGeom>
          <a:noFill/>
        </p:spPr>
      </p:pic>
      <p:pic>
        <p:nvPicPr>
          <p:cNvPr id="73" name="Picture 2" descr="shopping cart icon"/>
          <p:cNvPicPr>
            <a:picLocks noChangeAspect="1" noChangeArrowheads="1"/>
          </p:cNvPicPr>
          <p:nvPr/>
        </p:nvPicPr>
        <p:blipFill>
          <a:blip r:embed="rId5" cstate="print"/>
          <a:srcRect/>
          <a:stretch>
            <a:fillRect/>
          </a:stretch>
        </p:blipFill>
        <p:spPr bwMode="auto">
          <a:xfrm>
            <a:off x="4164330" y="2324101"/>
            <a:ext cx="815339" cy="815339"/>
          </a:xfrm>
          <a:prstGeom prst="rect">
            <a:avLst/>
          </a:prstGeom>
          <a:noFill/>
        </p:spPr>
      </p:pic>
      <p:sp>
        <p:nvSpPr>
          <p:cNvPr id="74" name="Rectangle 82"/>
          <p:cNvSpPr>
            <a:spLocks noChangeArrowheads="1"/>
          </p:cNvSpPr>
          <p:nvPr/>
        </p:nvSpPr>
        <p:spPr bwMode="auto">
          <a:xfrm>
            <a:off x="5862320" y="1135450"/>
            <a:ext cx="3119120" cy="2651125"/>
          </a:xfrm>
          <a:prstGeom prst="rect">
            <a:avLst/>
          </a:prstGeom>
          <a:solidFill>
            <a:schemeClr val="bg1">
              <a:alpha val="84000"/>
            </a:schemeClr>
          </a:solidFill>
          <a:ln w="38100">
            <a:noFill/>
            <a:miter lim="800000"/>
            <a:headEnd/>
            <a:tailEnd/>
          </a:ln>
        </p:spPr>
        <p:txBody>
          <a:bodyPr wrap="none" anchor="ctr"/>
          <a:lstStyle/>
          <a:p>
            <a:endParaRPr lang="en-US"/>
          </a:p>
        </p:txBody>
      </p:sp>
      <p:sp>
        <p:nvSpPr>
          <p:cNvPr id="75" name="Rectangle 82"/>
          <p:cNvSpPr>
            <a:spLocks noChangeArrowheads="1"/>
          </p:cNvSpPr>
          <p:nvPr/>
        </p:nvSpPr>
        <p:spPr bwMode="auto">
          <a:xfrm>
            <a:off x="153869" y="1074490"/>
            <a:ext cx="2894131" cy="2651125"/>
          </a:xfrm>
          <a:prstGeom prst="rect">
            <a:avLst/>
          </a:prstGeom>
          <a:solidFill>
            <a:schemeClr val="bg1">
              <a:alpha val="84000"/>
            </a:schemeClr>
          </a:solidFill>
          <a:ln w="38100">
            <a:no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0194" name="Picture 2" descr="C:\Users\qgl\AppData\Local\Temp\SNAGHTML1cdf733.PNG"/>
          <p:cNvPicPr>
            <a:picLocks noChangeAspect="1" noChangeArrowheads="1"/>
          </p:cNvPicPr>
          <p:nvPr/>
        </p:nvPicPr>
        <p:blipFill>
          <a:blip r:embed="rId3" cstate="print"/>
          <a:srcRect/>
          <a:stretch>
            <a:fillRect/>
          </a:stretch>
        </p:blipFill>
        <p:spPr bwMode="auto">
          <a:xfrm>
            <a:off x="294472" y="841275"/>
            <a:ext cx="8814239" cy="5385905"/>
          </a:xfrm>
          <a:prstGeom prst="rect">
            <a:avLst/>
          </a:prstGeom>
          <a:noFill/>
        </p:spPr>
      </p:pic>
      <p:sp>
        <p:nvSpPr>
          <p:cNvPr id="19" name="Title 18"/>
          <p:cNvSpPr>
            <a:spLocks noGrp="1"/>
          </p:cNvSpPr>
          <p:nvPr>
            <p:ph type="title"/>
          </p:nvPr>
        </p:nvSpPr>
        <p:spPr/>
        <p:txBody>
          <a:bodyPr>
            <a:normAutofit/>
          </a:bodyPr>
          <a:lstStyle/>
          <a:p>
            <a:r>
              <a:rPr lang="en-US" dirty="0" smtClean="0"/>
              <a:t>Creating Purchase Orders—Lines</a:t>
            </a:r>
            <a:endParaRPr lang="en-US" dirty="0"/>
          </a:p>
        </p:txBody>
      </p:sp>
      <p:sp>
        <p:nvSpPr>
          <p:cNvPr id="6" name="Rectangle 5"/>
          <p:cNvSpPr/>
          <p:nvPr/>
        </p:nvSpPr>
        <p:spPr>
          <a:xfrm>
            <a:off x="277793" y="1875568"/>
            <a:ext cx="8623140" cy="99495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ounded Rectangular Callout 8"/>
          <p:cNvSpPr/>
          <p:nvPr/>
        </p:nvSpPr>
        <p:spPr>
          <a:xfrm>
            <a:off x="2445634" y="1111170"/>
            <a:ext cx="2774547" cy="846978"/>
          </a:xfrm>
          <a:prstGeom prst="wedgeRoundRectCallout">
            <a:avLst>
              <a:gd name="adj1" fmla="val 64714"/>
              <a:gd name="adj2" fmla="val 123711"/>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Price defaults from the settings in Item Master Maintenance</a:t>
            </a:r>
            <a:endParaRPr lang="en-US" sz="1800" dirty="0"/>
          </a:p>
        </p:txBody>
      </p:sp>
      <p:sp>
        <p:nvSpPr>
          <p:cNvPr id="10" name="Rounded Rectangular Callout 9"/>
          <p:cNvSpPr/>
          <p:nvPr/>
        </p:nvSpPr>
        <p:spPr>
          <a:xfrm>
            <a:off x="223296" y="3032567"/>
            <a:ext cx="2774547" cy="846978"/>
          </a:xfrm>
          <a:prstGeom prst="wedgeRoundRectCallout">
            <a:avLst>
              <a:gd name="adj1" fmla="val 73891"/>
              <a:gd name="adj2" fmla="val 54015"/>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The dates for item line can be different from that in header</a:t>
            </a:r>
            <a:endParaRPr lang="en-US" sz="1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42" name="Picture 2" descr="C:\Users\qgl\AppData\Local\Temp\SNAGHTML1cfa913.PNG"/>
          <p:cNvPicPr>
            <a:picLocks noChangeAspect="1" noChangeArrowheads="1"/>
          </p:cNvPicPr>
          <p:nvPr/>
        </p:nvPicPr>
        <p:blipFill>
          <a:blip r:embed="rId3" cstate="print"/>
          <a:srcRect/>
          <a:stretch>
            <a:fillRect/>
          </a:stretch>
        </p:blipFill>
        <p:spPr bwMode="auto">
          <a:xfrm>
            <a:off x="537540" y="1030849"/>
            <a:ext cx="8269314" cy="4999561"/>
          </a:xfrm>
          <a:prstGeom prst="rect">
            <a:avLst/>
          </a:prstGeom>
          <a:noFill/>
        </p:spPr>
      </p:pic>
      <p:sp>
        <p:nvSpPr>
          <p:cNvPr id="19" name="Title 18"/>
          <p:cNvSpPr>
            <a:spLocks noGrp="1"/>
          </p:cNvSpPr>
          <p:nvPr>
            <p:ph type="title"/>
          </p:nvPr>
        </p:nvSpPr>
        <p:spPr/>
        <p:txBody>
          <a:bodyPr>
            <a:normAutofit/>
          </a:bodyPr>
          <a:lstStyle/>
          <a:p>
            <a:r>
              <a:rPr lang="en-US" dirty="0" smtClean="0"/>
              <a:t>Creating Purchase Orders—Trailer</a:t>
            </a:r>
            <a:endParaRPr lang="en-US" dirty="0"/>
          </a:p>
        </p:txBody>
      </p:sp>
      <p:sp>
        <p:nvSpPr>
          <p:cNvPr id="7" name="Rectangle 6"/>
          <p:cNvSpPr/>
          <p:nvPr/>
        </p:nvSpPr>
        <p:spPr>
          <a:xfrm>
            <a:off x="925975" y="4757664"/>
            <a:ext cx="1157468" cy="265749"/>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ular Callout 7"/>
          <p:cNvSpPr/>
          <p:nvPr/>
        </p:nvSpPr>
        <p:spPr>
          <a:xfrm>
            <a:off x="2997843" y="3102015"/>
            <a:ext cx="2002419" cy="846978"/>
          </a:xfrm>
          <a:prstGeom prst="wedgeRoundRectCallout">
            <a:avLst>
              <a:gd name="adj1" fmla="val 50947"/>
              <a:gd name="adj2" fmla="val 146943"/>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Blank: Open</a:t>
            </a:r>
          </a:p>
          <a:p>
            <a:r>
              <a:rPr lang="en-US" sz="1800" dirty="0" smtClean="0"/>
              <a:t>X: Cancel</a:t>
            </a:r>
          </a:p>
          <a:p>
            <a:r>
              <a:rPr lang="en-US" sz="1800" dirty="0" smtClean="0"/>
              <a:t>C: Close</a:t>
            </a:r>
            <a:endParaRPr lang="en-US" sz="1800" dirty="0"/>
          </a:p>
        </p:txBody>
      </p:sp>
      <p:sp>
        <p:nvSpPr>
          <p:cNvPr id="9" name="Rectangle 8"/>
          <p:cNvSpPr/>
          <p:nvPr/>
        </p:nvSpPr>
        <p:spPr>
          <a:xfrm>
            <a:off x="4838218" y="4780813"/>
            <a:ext cx="1157468" cy="265749"/>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868100" y="4259953"/>
            <a:ext cx="1273215" cy="2426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42370" name="Picture 2"/>
          <p:cNvPicPr>
            <a:picLocks noChangeAspect="1" noChangeArrowheads="1"/>
          </p:cNvPicPr>
          <p:nvPr/>
        </p:nvPicPr>
        <p:blipFill>
          <a:blip r:embed="rId4"/>
          <a:srcRect/>
          <a:stretch>
            <a:fillRect/>
          </a:stretch>
        </p:blipFill>
        <p:spPr bwMode="auto">
          <a:xfrm>
            <a:off x="2371725" y="1770063"/>
            <a:ext cx="4400550" cy="331628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4292" name="Picture 4" descr="C:\Users\qgl\AppData\Local\Temp\SNAGHTMLfc77669.PNG"/>
          <p:cNvPicPr>
            <a:picLocks noChangeAspect="1" noChangeArrowheads="1"/>
          </p:cNvPicPr>
          <p:nvPr/>
        </p:nvPicPr>
        <p:blipFill>
          <a:blip r:embed="rId3" cstate="print"/>
          <a:srcRect/>
          <a:stretch>
            <a:fillRect/>
          </a:stretch>
        </p:blipFill>
        <p:spPr bwMode="auto">
          <a:xfrm>
            <a:off x="53961" y="1210701"/>
            <a:ext cx="9090039" cy="4495618"/>
          </a:xfrm>
          <a:prstGeom prst="rect">
            <a:avLst/>
          </a:prstGeom>
          <a:noFill/>
        </p:spPr>
      </p:pic>
      <p:sp>
        <p:nvSpPr>
          <p:cNvPr id="19" name="Title 18"/>
          <p:cNvSpPr>
            <a:spLocks noGrp="1"/>
          </p:cNvSpPr>
          <p:nvPr>
            <p:ph type="title"/>
          </p:nvPr>
        </p:nvSpPr>
        <p:spPr/>
        <p:txBody>
          <a:bodyPr>
            <a:normAutofit/>
          </a:bodyPr>
          <a:lstStyle/>
          <a:p>
            <a:r>
              <a:rPr lang="en-US" dirty="0" smtClean="0"/>
              <a:t>Viewing Purchase Orders</a:t>
            </a:r>
            <a:endParaRPr lang="en-US" dirty="0"/>
          </a:p>
        </p:txBody>
      </p:sp>
      <p:sp>
        <p:nvSpPr>
          <p:cNvPr id="7" name="Rectangle 6"/>
          <p:cNvSpPr/>
          <p:nvPr/>
        </p:nvSpPr>
        <p:spPr>
          <a:xfrm>
            <a:off x="1979270" y="2570049"/>
            <a:ext cx="4606725" cy="75188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ular Callout 7"/>
          <p:cNvSpPr/>
          <p:nvPr/>
        </p:nvSpPr>
        <p:spPr>
          <a:xfrm>
            <a:off x="6713316" y="2916820"/>
            <a:ext cx="2002419" cy="846978"/>
          </a:xfrm>
          <a:prstGeom prst="wedgeRoundRectCallout">
            <a:avLst>
              <a:gd name="adj1" fmla="val 34184"/>
              <a:gd name="adj2" fmla="val -185138"/>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Create a PO or modify an existing PO</a:t>
            </a:r>
            <a:endParaRPr lang="en-US" sz="1600" dirty="0"/>
          </a:p>
        </p:txBody>
      </p:sp>
      <p:sp>
        <p:nvSpPr>
          <p:cNvPr id="9" name="Rectangle 8"/>
          <p:cNvSpPr/>
          <p:nvPr/>
        </p:nvSpPr>
        <p:spPr>
          <a:xfrm>
            <a:off x="7974957" y="1377856"/>
            <a:ext cx="1169043" cy="346771"/>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ounded Rectangular Callout 9"/>
          <p:cNvSpPr/>
          <p:nvPr/>
        </p:nvSpPr>
        <p:spPr>
          <a:xfrm>
            <a:off x="0" y="2812647"/>
            <a:ext cx="2002419" cy="846978"/>
          </a:xfrm>
          <a:prstGeom prst="wedgeRoundRectCallout">
            <a:avLst>
              <a:gd name="adj1" fmla="val 49790"/>
              <a:gd name="adj2" fmla="val -131840"/>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Use filters to search for orders</a:t>
            </a:r>
            <a:endParaRPr lang="en-US" sz="16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Receiving the Purchase</a:t>
            </a:r>
            <a:endParaRPr lang="en-US" dirty="0"/>
          </a:p>
        </p:txBody>
      </p:sp>
      <p:pic>
        <p:nvPicPr>
          <p:cNvPr id="510978" name="Picture 2" descr="C:\Users\qgl\AppData\Local\Temp\SNAGHTML54836d3.PNG"/>
          <p:cNvPicPr>
            <a:picLocks noChangeAspect="1" noChangeArrowheads="1"/>
          </p:cNvPicPr>
          <p:nvPr/>
        </p:nvPicPr>
        <p:blipFill>
          <a:blip r:embed="rId3" cstate="print"/>
          <a:srcRect/>
          <a:stretch>
            <a:fillRect/>
          </a:stretch>
        </p:blipFill>
        <p:spPr bwMode="auto">
          <a:xfrm>
            <a:off x="329194" y="798653"/>
            <a:ext cx="7981950" cy="7058026"/>
          </a:xfrm>
          <a:prstGeom prst="rect">
            <a:avLst/>
          </a:prstGeom>
          <a:noFill/>
        </p:spPr>
      </p:pic>
      <p:sp>
        <p:nvSpPr>
          <p:cNvPr id="7" name="Rectangle 6"/>
          <p:cNvSpPr/>
          <p:nvPr/>
        </p:nvSpPr>
        <p:spPr>
          <a:xfrm>
            <a:off x="4813450" y="5463250"/>
            <a:ext cx="1182236" cy="844953"/>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8930" name="Picture 2" descr="C:\Users\qgl\AppData\Local\Temp\SNAGHTML54b3676.PNG"/>
          <p:cNvPicPr>
            <a:picLocks noChangeAspect="1" noChangeArrowheads="1"/>
          </p:cNvPicPr>
          <p:nvPr/>
        </p:nvPicPr>
        <p:blipFill>
          <a:blip r:embed="rId3" cstate="print"/>
          <a:srcRect/>
          <a:stretch>
            <a:fillRect/>
          </a:stretch>
        </p:blipFill>
        <p:spPr bwMode="auto">
          <a:xfrm>
            <a:off x="340770" y="820134"/>
            <a:ext cx="7601962" cy="2362904"/>
          </a:xfrm>
          <a:prstGeom prst="rect">
            <a:avLst/>
          </a:prstGeom>
          <a:noFill/>
        </p:spPr>
      </p:pic>
      <p:sp>
        <p:nvSpPr>
          <p:cNvPr id="5" name="Title 4"/>
          <p:cNvSpPr>
            <a:spLocks noGrp="1"/>
          </p:cNvSpPr>
          <p:nvPr>
            <p:ph type="title"/>
          </p:nvPr>
        </p:nvSpPr>
        <p:spPr/>
        <p:txBody>
          <a:bodyPr>
            <a:normAutofit/>
          </a:bodyPr>
          <a:lstStyle/>
          <a:p>
            <a:r>
              <a:rPr lang="en-US" dirty="0" smtClean="0"/>
              <a:t>Receiving All</a:t>
            </a:r>
            <a:endParaRPr lang="en-US" dirty="0"/>
          </a:p>
        </p:txBody>
      </p:sp>
      <p:sp>
        <p:nvSpPr>
          <p:cNvPr id="7" name="Rectangle 6"/>
          <p:cNvSpPr/>
          <p:nvPr/>
        </p:nvSpPr>
        <p:spPr>
          <a:xfrm>
            <a:off x="5917932" y="2220495"/>
            <a:ext cx="1391921" cy="4267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08932" name="Picture 4" descr="C:\Users\qgl\AppData\Local\Temp\SNAGHTML54f0855.PNG"/>
          <p:cNvPicPr>
            <a:picLocks noChangeAspect="1" noChangeArrowheads="1"/>
          </p:cNvPicPr>
          <p:nvPr/>
        </p:nvPicPr>
        <p:blipFill>
          <a:blip r:embed="rId4" cstate="print"/>
          <a:srcRect/>
          <a:stretch>
            <a:fillRect/>
          </a:stretch>
        </p:blipFill>
        <p:spPr bwMode="auto">
          <a:xfrm>
            <a:off x="630136" y="2655283"/>
            <a:ext cx="7437418" cy="4596256"/>
          </a:xfrm>
          <a:prstGeom prst="rect">
            <a:avLst/>
          </a:prstGeom>
          <a:noFill/>
        </p:spPr>
      </p:pic>
      <p:sp>
        <p:nvSpPr>
          <p:cNvPr id="11" name="Rectangle 10"/>
          <p:cNvSpPr/>
          <p:nvPr/>
        </p:nvSpPr>
        <p:spPr>
          <a:xfrm>
            <a:off x="3887474" y="3889563"/>
            <a:ext cx="2270257" cy="1238022"/>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Curved Right Arrow 8"/>
          <p:cNvSpPr/>
          <p:nvPr/>
        </p:nvSpPr>
        <p:spPr>
          <a:xfrm rot="2151909">
            <a:off x="4324144" y="1752658"/>
            <a:ext cx="1223586" cy="2293583"/>
          </a:xfrm>
          <a:prstGeom prst="curvedRightArrow">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6882" name="Picture 2" descr="C:\Users\qgl\AppData\Local\Temp\SNAGHTML551a37b.PNG"/>
          <p:cNvPicPr>
            <a:picLocks noChangeAspect="1" noChangeArrowheads="1"/>
          </p:cNvPicPr>
          <p:nvPr/>
        </p:nvPicPr>
        <p:blipFill>
          <a:blip r:embed="rId3" cstate="print"/>
          <a:srcRect/>
          <a:stretch>
            <a:fillRect/>
          </a:stretch>
        </p:blipFill>
        <p:spPr bwMode="auto">
          <a:xfrm>
            <a:off x="387069" y="758623"/>
            <a:ext cx="7645761" cy="2541585"/>
          </a:xfrm>
          <a:prstGeom prst="rect">
            <a:avLst/>
          </a:prstGeom>
          <a:noFill/>
        </p:spPr>
      </p:pic>
      <p:sp>
        <p:nvSpPr>
          <p:cNvPr id="5" name="Title 4"/>
          <p:cNvSpPr>
            <a:spLocks noGrp="1"/>
          </p:cNvSpPr>
          <p:nvPr>
            <p:ph type="title"/>
          </p:nvPr>
        </p:nvSpPr>
        <p:spPr/>
        <p:txBody>
          <a:bodyPr>
            <a:normAutofit/>
          </a:bodyPr>
          <a:lstStyle/>
          <a:p>
            <a:r>
              <a:rPr lang="en-US" dirty="0" smtClean="0"/>
              <a:t>Receiving a Partial Order</a:t>
            </a:r>
            <a:endParaRPr lang="en-US" dirty="0"/>
          </a:p>
        </p:txBody>
      </p:sp>
      <p:sp>
        <p:nvSpPr>
          <p:cNvPr id="8" name="Rectangle 7"/>
          <p:cNvSpPr/>
          <p:nvPr/>
        </p:nvSpPr>
        <p:spPr>
          <a:xfrm>
            <a:off x="6309361" y="2320980"/>
            <a:ext cx="1097280" cy="3860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06884" name="Picture 4" descr="C:\Users\qgl\AppData\Local\Temp\SNAGHTML553028b.PNG"/>
          <p:cNvPicPr>
            <a:picLocks noChangeAspect="1" noChangeArrowheads="1"/>
          </p:cNvPicPr>
          <p:nvPr/>
        </p:nvPicPr>
        <p:blipFill>
          <a:blip r:embed="rId4" cstate="print"/>
          <a:srcRect/>
          <a:stretch>
            <a:fillRect/>
          </a:stretch>
        </p:blipFill>
        <p:spPr bwMode="auto">
          <a:xfrm>
            <a:off x="664861" y="2725837"/>
            <a:ext cx="8277225" cy="2857500"/>
          </a:xfrm>
          <a:prstGeom prst="rect">
            <a:avLst/>
          </a:prstGeom>
          <a:noFill/>
        </p:spPr>
      </p:pic>
      <p:sp>
        <p:nvSpPr>
          <p:cNvPr id="9" name="Rectangle 8"/>
          <p:cNvSpPr/>
          <p:nvPr/>
        </p:nvSpPr>
        <p:spPr>
          <a:xfrm>
            <a:off x="4190034" y="3912242"/>
            <a:ext cx="2615879" cy="149313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06886" name="Picture 6" descr="C:\Users\qgl\AppData\Local\Temp\SNAGHTML5541041.PNG"/>
          <p:cNvPicPr>
            <a:picLocks noChangeAspect="1" noChangeArrowheads="1"/>
          </p:cNvPicPr>
          <p:nvPr/>
        </p:nvPicPr>
        <p:blipFill>
          <a:blip r:embed="rId5" cstate="print"/>
          <a:srcRect/>
          <a:stretch>
            <a:fillRect/>
          </a:stretch>
        </p:blipFill>
        <p:spPr bwMode="auto">
          <a:xfrm>
            <a:off x="173619" y="5124449"/>
            <a:ext cx="7858125" cy="1733551"/>
          </a:xfrm>
          <a:prstGeom prst="rect">
            <a:avLst/>
          </a:prstGeom>
          <a:noFill/>
        </p:spPr>
      </p:pic>
      <p:sp>
        <p:nvSpPr>
          <p:cNvPr id="10" name="Rectangle 9"/>
          <p:cNvSpPr/>
          <p:nvPr/>
        </p:nvSpPr>
        <p:spPr>
          <a:xfrm>
            <a:off x="428263" y="5173883"/>
            <a:ext cx="2349662" cy="60188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Curved Right Arrow 10"/>
          <p:cNvSpPr/>
          <p:nvPr/>
        </p:nvSpPr>
        <p:spPr>
          <a:xfrm rot="2599676">
            <a:off x="4659809" y="1532740"/>
            <a:ext cx="1223586" cy="2293583"/>
          </a:xfrm>
          <a:prstGeom prst="curvedRightArrow">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12" name="Curved Right Arrow 11"/>
          <p:cNvSpPr/>
          <p:nvPr/>
        </p:nvSpPr>
        <p:spPr>
          <a:xfrm rot="3442460">
            <a:off x="2229125" y="3106898"/>
            <a:ext cx="1223586" cy="2293583"/>
          </a:xfrm>
          <a:prstGeom prst="curvedRightArrow">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Returning the Purchase</a:t>
            </a:r>
            <a:endParaRPr lang="en-US" dirty="0"/>
          </a:p>
        </p:txBody>
      </p:sp>
      <p:pic>
        <p:nvPicPr>
          <p:cNvPr id="504834" name="Picture 2" descr="C:\Users\qgl\AppData\Local\Temp\SNAGHTML56f079a.PNG"/>
          <p:cNvPicPr>
            <a:picLocks noChangeAspect="1" noChangeArrowheads="1"/>
          </p:cNvPicPr>
          <p:nvPr/>
        </p:nvPicPr>
        <p:blipFill>
          <a:blip r:embed="rId3" cstate="print"/>
          <a:srcRect/>
          <a:stretch>
            <a:fillRect/>
          </a:stretch>
        </p:blipFill>
        <p:spPr bwMode="auto">
          <a:xfrm>
            <a:off x="190500" y="873406"/>
            <a:ext cx="8953500" cy="5324475"/>
          </a:xfrm>
          <a:prstGeom prst="rect">
            <a:avLst/>
          </a:prstGeom>
          <a:noFill/>
        </p:spPr>
      </p:pic>
      <p:sp>
        <p:nvSpPr>
          <p:cNvPr id="8" name="Rectangle 7"/>
          <p:cNvSpPr/>
          <p:nvPr/>
        </p:nvSpPr>
        <p:spPr>
          <a:xfrm>
            <a:off x="4236334" y="2928393"/>
            <a:ext cx="1134319" cy="77550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2792" name="Picture 8" descr="C:\Users\qgl\AppData\Local\Temp\SNAGHTML6103800.PNG"/>
          <p:cNvPicPr>
            <a:picLocks noChangeAspect="1" noChangeArrowheads="1"/>
          </p:cNvPicPr>
          <p:nvPr/>
        </p:nvPicPr>
        <p:blipFill>
          <a:blip r:embed="rId3" cstate="print"/>
          <a:srcRect/>
          <a:stretch>
            <a:fillRect/>
          </a:stretch>
        </p:blipFill>
        <p:spPr bwMode="auto">
          <a:xfrm>
            <a:off x="572264" y="4057409"/>
            <a:ext cx="7620000" cy="2314575"/>
          </a:xfrm>
          <a:prstGeom prst="rect">
            <a:avLst/>
          </a:prstGeom>
          <a:noFill/>
        </p:spPr>
      </p:pic>
      <p:pic>
        <p:nvPicPr>
          <p:cNvPr id="502788" name="Picture 4" descr="C:\Users\qgl\AppData\Local\Temp\SNAGHTML5915c20.PNG"/>
          <p:cNvPicPr>
            <a:picLocks noChangeAspect="1" noChangeArrowheads="1"/>
          </p:cNvPicPr>
          <p:nvPr/>
        </p:nvPicPr>
        <p:blipFill>
          <a:blip r:embed="rId4" cstate="print"/>
          <a:srcRect/>
          <a:stretch>
            <a:fillRect/>
          </a:stretch>
        </p:blipFill>
        <p:spPr bwMode="auto">
          <a:xfrm>
            <a:off x="572265" y="814748"/>
            <a:ext cx="7058025" cy="3133726"/>
          </a:xfrm>
          <a:prstGeom prst="rect">
            <a:avLst/>
          </a:prstGeom>
          <a:noFill/>
        </p:spPr>
      </p:pic>
      <p:sp>
        <p:nvSpPr>
          <p:cNvPr id="5" name="Title 4"/>
          <p:cNvSpPr>
            <a:spLocks noGrp="1"/>
          </p:cNvSpPr>
          <p:nvPr>
            <p:ph type="title"/>
          </p:nvPr>
        </p:nvSpPr>
        <p:spPr/>
        <p:txBody>
          <a:bodyPr>
            <a:normAutofit/>
          </a:bodyPr>
          <a:lstStyle/>
          <a:p>
            <a:r>
              <a:rPr lang="en-US" dirty="0" smtClean="0"/>
              <a:t>Returning the Purchase</a:t>
            </a:r>
            <a:endParaRPr lang="en-US" dirty="0"/>
          </a:p>
        </p:txBody>
      </p:sp>
      <p:sp>
        <p:nvSpPr>
          <p:cNvPr id="7" name="Rectangle 6"/>
          <p:cNvSpPr/>
          <p:nvPr/>
        </p:nvSpPr>
        <p:spPr>
          <a:xfrm>
            <a:off x="1908465" y="2186171"/>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1</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 name="Rectangle 9"/>
          <p:cNvSpPr/>
          <p:nvPr/>
        </p:nvSpPr>
        <p:spPr>
          <a:xfrm>
            <a:off x="4501714" y="4958566"/>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2</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3" name="Rectangle 12"/>
          <p:cNvSpPr/>
          <p:nvPr/>
        </p:nvSpPr>
        <p:spPr>
          <a:xfrm>
            <a:off x="6204031" y="5208607"/>
            <a:ext cx="1157468" cy="6134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1145894" y="4988688"/>
            <a:ext cx="1632030" cy="3935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2558006" y="3055716"/>
            <a:ext cx="2419108" cy="567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8690" name="Picture 2" descr="C:\Users\qgl\AppData\Local\Temp\SNAGHTML6120a1d.PNG"/>
          <p:cNvPicPr>
            <a:picLocks noChangeAspect="1" noChangeArrowheads="1"/>
          </p:cNvPicPr>
          <p:nvPr/>
        </p:nvPicPr>
        <p:blipFill>
          <a:blip r:embed="rId3" cstate="print"/>
          <a:srcRect/>
          <a:stretch>
            <a:fillRect/>
          </a:stretch>
        </p:blipFill>
        <p:spPr bwMode="auto">
          <a:xfrm>
            <a:off x="320644" y="934393"/>
            <a:ext cx="8626586" cy="5385384"/>
          </a:xfrm>
          <a:prstGeom prst="rect">
            <a:avLst/>
          </a:prstGeom>
          <a:noFill/>
        </p:spPr>
      </p:pic>
      <p:sp>
        <p:nvSpPr>
          <p:cNvPr id="5" name="Title 4"/>
          <p:cNvSpPr>
            <a:spLocks noGrp="1"/>
          </p:cNvSpPr>
          <p:nvPr>
            <p:ph type="title"/>
          </p:nvPr>
        </p:nvSpPr>
        <p:spPr/>
        <p:txBody>
          <a:bodyPr>
            <a:normAutofit/>
          </a:bodyPr>
          <a:lstStyle/>
          <a:p>
            <a:r>
              <a:rPr lang="en-US" dirty="0" smtClean="0"/>
              <a:t>Returning the Purchase</a:t>
            </a:r>
            <a:endParaRPr lang="en-US" dirty="0"/>
          </a:p>
        </p:txBody>
      </p:sp>
      <p:sp>
        <p:nvSpPr>
          <p:cNvPr id="7" name="Rectangle 6"/>
          <p:cNvSpPr/>
          <p:nvPr/>
        </p:nvSpPr>
        <p:spPr>
          <a:xfrm>
            <a:off x="391667" y="1310484"/>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3</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 name="Rectangle 7"/>
          <p:cNvSpPr/>
          <p:nvPr/>
        </p:nvSpPr>
        <p:spPr>
          <a:xfrm>
            <a:off x="532436" y="2696901"/>
            <a:ext cx="8206450" cy="312517"/>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ounded Rectangular Callout 8"/>
          <p:cNvSpPr/>
          <p:nvPr/>
        </p:nvSpPr>
        <p:spPr>
          <a:xfrm>
            <a:off x="2650601" y="1446834"/>
            <a:ext cx="2002419" cy="846978"/>
          </a:xfrm>
          <a:prstGeom prst="wedgeRoundRectCallout">
            <a:avLst>
              <a:gd name="adj1" fmla="val 111641"/>
              <a:gd name="adj2" fmla="val 85446"/>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t>Return 2 EA of item 60001</a:t>
            </a:r>
            <a:endParaRPr lang="en-US" sz="1800" dirty="0"/>
          </a:p>
        </p:txBody>
      </p:sp>
      <p:pic>
        <p:nvPicPr>
          <p:cNvPr id="498694" name="Picture 6" descr="C:\Users\qgl\AppData\Local\Temp\SNAGHTML616c5cd.PNG"/>
          <p:cNvPicPr>
            <a:picLocks noChangeAspect="1" noChangeArrowheads="1"/>
          </p:cNvPicPr>
          <p:nvPr/>
        </p:nvPicPr>
        <p:blipFill>
          <a:blip r:embed="rId4" cstate="print"/>
          <a:srcRect/>
          <a:stretch>
            <a:fillRect/>
          </a:stretch>
        </p:blipFill>
        <p:spPr bwMode="auto">
          <a:xfrm>
            <a:off x="1209675" y="4258479"/>
            <a:ext cx="7934325" cy="2276475"/>
          </a:xfrm>
          <a:prstGeom prst="rect">
            <a:avLst/>
          </a:prstGeom>
          <a:noFill/>
        </p:spPr>
      </p:pic>
      <p:sp>
        <p:nvSpPr>
          <p:cNvPr id="10" name="Rectangle 9"/>
          <p:cNvSpPr/>
          <p:nvPr/>
        </p:nvSpPr>
        <p:spPr>
          <a:xfrm>
            <a:off x="2938097" y="4343051"/>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4</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1" name="Rounded Rectangular Callout 10"/>
          <p:cNvSpPr/>
          <p:nvPr/>
        </p:nvSpPr>
        <p:spPr>
          <a:xfrm>
            <a:off x="2650601" y="6022598"/>
            <a:ext cx="3148315" cy="835402"/>
          </a:xfrm>
          <a:prstGeom prst="wedgeRoundRectCallout">
            <a:avLst>
              <a:gd name="adj1" fmla="val 47479"/>
              <a:gd name="adj2" fmla="val 10284"/>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Displayed when Supplier Performance is enabled</a:t>
            </a:r>
            <a:endParaRPr lang="en-US" sz="18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QAD EE Procure-to-Pay Functions</a:t>
            </a:r>
          </a:p>
        </p:txBody>
      </p:sp>
      <p:pic>
        <p:nvPicPr>
          <p:cNvPr id="16" name="Picture 2"/>
          <p:cNvPicPr>
            <a:picLocks noChangeAspect="1" noChangeArrowheads="1"/>
          </p:cNvPicPr>
          <p:nvPr/>
        </p:nvPicPr>
        <p:blipFill>
          <a:blip r:embed="rId3" cstate="print"/>
          <a:srcRect/>
          <a:stretch>
            <a:fillRect/>
          </a:stretch>
        </p:blipFill>
        <p:spPr bwMode="auto">
          <a:xfrm>
            <a:off x="325120" y="855028"/>
            <a:ext cx="8343900" cy="5562028"/>
          </a:xfrm>
          <a:prstGeom prst="rect">
            <a:avLst/>
          </a:prstGeom>
          <a:noFill/>
          <a:ln w="9525">
            <a:noFill/>
            <a:miter lim="800000"/>
            <a:headEnd/>
            <a:tailEnd/>
          </a:ln>
        </p:spPr>
      </p:pic>
      <p:grpSp>
        <p:nvGrpSpPr>
          <p:cNvPr id="14" name="Group 13"/>
          <p:cNvGrpSpPr/>
          <p:nvPr/>
        </p:nvGrpSpPr>
        <p:grpSpPr>
          <a:xfrm rot="1235175">
            <a:off x="10915313" y="2690122"/>
            <a:ext cx="1076960" cy="1453896"/>
            <a:chOff x="4571997" y="1371600"/>
            <a:chExt cx="3047999" cy="4114800"/>
          </a:xfrm>
          <a:effectLst>
            <a:outerShdw blurRad="50800" dist="38100" dir="2700000" algn="tl" rotWithShape="0">
              <a:prstClr val="black">
                <a:alpha val="40000"/>
              </a:prstClr>
            </a:outerShdw>
          </a:effectLst>
        </p:grpSpPr>
        <p:grpSp>
          <p:nvGrpSpPr>
            <p:cNvPr id="15" name="Inside-right pages with text"/>
            <p:cNvGrpSpPr/>
            <p:nvPr/>
          </p:nvGrpSpPr>
          <p:grpSpPr>
            <a:xfrm>
              <a:off x="4572000" y="1371600"/>
              <a:ext cx="3044952" cy="4114800"/>
              <a:chOff x="4572000" y="1371600"/>
              <a:chExt cx="3044952" cy="4114800"/>
            </a:xfrm>
          </p:grpSpPr>
          <p:grpSp>
            <p:nvGrpSpPr>
              <p:cNvPr id="25" name="Inside-right"/>
              <p:cNvGrpSpPr/>
              <p:nvPr/>
            </p:nvGrpSpPr>
            <p:grpSpPr>
              <a:xfrm rot="10800000">
                <a:off x="4572000" y="1371600"/>
                <a:ext cx="3044952" cy="4114800"/>
                <a:chOff x="1527048" y="1371600"/>
                <a:chExt cx="3044952" cy="4114800"/>
              </a:xfrm>
            </p:grpSpPr>
            <p:sp>
              <p:nvSpPr>
                <p:cNvPr id="34" name="Rounded Rectangle 33"/>
                <p:cNvSpPr/>
                <p:nvPr/>
              </p:nvSpPr>
              <p:spPr>
                <a:xfrm>
                  <a:off x="1527048" y="1371600"/>
                  <a:ext cx="3044952" cy="4114800"/>
                </a:xfrm>
                <a:prstGeom prst="roundRect">
                  <a:avLst>
                    <a:gd name="adj" fmla="val 1580"/>
                  </a:avLst>
                </a:prstGeom>
                <a:gradFill flip="none" rotWithShape="1">
                  <a:gsLst>
                    <a:gs pos="0">
                      <a:schemeClr val="accent2">
                        <a:lumMod val="75000"/>
                      </a:schemeClr>
                    </a:gs>
                    <a:gs pos="100000">
                      <a:schemeClr val="accent2">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5" name="Rectangle 34"/>
                <p:cNvSpPr/>
                <p:nvPr/>
              </p:nvSpPr>
              <p:spPr>
                <a:xfrm>
                  <a:off x="1691640" y="1449324"/>
                  <a:ext cx="2880360" cy="3959352"/>
                </a:xfrm>
                <a:prstGeom prst="rect">
                  <a:avLst/>
                </a:prstGeom>
                <a:gradFill flip="none" rotWithShape="1">
                  <a:gsLst>
                    <a:gs pos="0">
                      <a:schemeClr val="bg1">
                        <a:lumMod val="65000"/>
                      </a:schemeClr>
                    </a:gs>
                    <a:gs pos="5000">
                      <a:schemeClr val="bg1"/>
                    </a:gs>
                    <a:gs pos="18000">
                      <a:schemeClr val="bg1">
                        <a:lumMod val="95000"/>
                      </a:schemeClr>
                    </a:gs>
                    <a:gs pos="38000">
                      <a:schemeClr val="bg1"/>
                    </a:gs>
                    <a:gs pos="100000">
                      <a:schemeClr val="bg1"/>
                    </a:gs>
                  </a:gsLst>
                  <a:lin ang="10800000" scaled="1"/>
                  <a:tileRect/>
                </a:gra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26" name="TextBox 25"/>
              <p:cNvSpPr txBox="1"/>
              <p:nvPr/>
            </p:nvSpPr>
            <p:spPr>
              <a:xfrm>
                <a:off x="5181600" y="2667000"/>
                <a:ext cx="1676400" cy="1655024"/>
              </a:xfrm>
              <a:prstGeom prst="rect">
                <a:avLst/>
              </a:prstGeom>
              <a:noFill/>
            </p:spPr>
            <p:txBody>
              <a:bodyPr wrap="square" rtlCol="0">
                <a:spAutoFit/>
              </a:bodyPr>
              <a:lstStyle/>
              <a:p>
                <a:pPr algn="ctr"/>
                <a:endParaRPr lang="en-US" dirty="0">
                  <a:solidFill>
                    <a:prstClr val="black"/>
                  </a:solidFill>
                  <a:latin typeface="Vivaldi" pitchFamily="66" charset="0"/>
                </a:endParaRPr>
              </a:p>
            </p:txBody>
          </p:sp>
          <p:grpSp>
            <p:nvGrpSpPr>
              <p:cNvPr id="27" name="Group 167"/>
              <p:cNvGrpSpPr/>
              <p:nvPr/>
            </p:nvGrpSpPr>
            <p:grpSpPr>
              <a:xfrm>
                <a:off x="7162800" y="1453896"/>
                <a:ext cx="246855" cy="3950208"/>
                <a:chOff x="7162800" y="1453896"/>
                <a:chExt cx="246855" cy="3950208"/>
              </a:xfrm>
            </p:grpSpPr>
            <p:cxnSp>
              <p:nvCxnSpPr>
                <p:cNvPr id="28" name="Straight Connector 27"/>
                <p:cNvCxnSpPr/>
                <p:nvPr/>
              </p:nvCxnSpPr>
              <p:spPr>
                <a:xfrm rot="5400000">
                  <a:off x="5263102"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5400000">
                  <a:off x="5318266"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5400000">
                  <a:off x="5356763"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5395260"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5433757"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5400000">
                  <a:off x="5188490" y="3428206"/>
                  <a:ext cx="3950208" cy="1588"/>
                </a:xfrm>
                <a:prstGeom prst="line">
                  <a:avLst/>
                </a:prstGeom>
                <a:ln w="952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cxnSp>
          </p:grpSp>
        </p:grpSp>
        <p:sp>
          <p:nvSpPr>
            <p:cNvPr id="17" name="Rounded Rectangle 16"/>
            <p:cNvSpPr/>
            <p:nvPr/>
          </p:nvSpPr>
          <p:spPr>
            <a:xfrm>
              <a:off x="4571997" y="1371600"/>
              <a:ext cx="3047999" cy="4114800"/>
            </a:xfrm>
            <a:prstGeom prst="roundRect">
              <a:avLst>
                <a:gd name="adj" fmla="val 2196"/>
              </a:avLst>
            </a:prstGeom>
            <a:gradFill flip="none" rotWithShape="1">
              <a:gsLst>
                <a:gs pos="0">
                  <a:srgbClr val="8488C4"/>
                </a:gs>
                <a:gs pos="53000">
                  <a:srgbClr val="D4DEFF"/>
                </a:gs>
                <a:gs pos="83000">
                  <a:srgbClr val="D4DEFF"/>
                </a:gs>
                <a:gs pos="100000">
                  <a:srgbClr val="96AB94"/>
                </a:gs>
              </a:gsLst>
              <a:lin ang="0" scaled="0"/>
              <a:tileRect/>
            </a:gradFill>
            <a:ln>
              <a:noFill/>
            </a:ln>
            <a:effectLst/>
            <a:scene3d>
              <a:camera prst="orthographicFront"/>
              <a:lightRig rig="threePt" dir="t"/>
            </a:scene3d>
            <a:sp3d>
              <a:bevelT w="50800" h="508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8" name="Rounded Rectangle 17"/>
            <p:cNvSpPr/>
            <p:nvPr/>
          </p:nvSpPr>
          <p:spPr>
            <a:xfrm>
              <a:off x="4572000" y="1371600"/>
              <a:ext cx="667512" cy="4114800"/>
            </a:xfrm>
            <a:prstGeom prst="roundRect">
              <a:avLst>
                <a:gd name="adj" fmla="val 2196"/>
              </a:avLst>
            </a:prstGeom>
            <a:gradFill flip="none" rotWithShape="1">
              <a:gsLst>
                <a:gs pos="0">
                  <a:schemeClr val="tx1">
                    <a:alpha val="50000"/>
                  </a:schemeClr>
                </a:gs>
                <a:gs pos="100000">
                  <a:schemeClr val="tx1">
                    <a:alpha val="0"/>
                  </a:schemeClr>
                </a:gs>
              </a:gsLst>
              <a:lin ang="108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Rounded Rectangle 18"/>
            <p:cNvSpPr/>
            <p:nvPr/>
          </p:nvSpPr>
          <p:spPr>
            <a:xfrm>
              <a:off x="4572000" y="3886200"/>
              <a:ext cx="667512" cy="73152"/>
            </a:xfrm>
            <a:prstGeom prst="roundRect">
              <a:avLst>
                <a:gd name="adj" fmla="val 50000"/>
              </a:avLst>
            </a:prstGeom>
            <a:gradFill>
              <a:gsLst>
                <a:gs pos="0">
                  <a:srgbClr val="8488C4"/>
                </a:gs>
                <a:gs pos="53000">
                  <a:srgbClr val="D4DEFF"/>
                </a:gs>
                <a:gs pos="83000">
                  <a:srgbClr val="D4DEFF"/>
                </a:gs>
                <a:gs pos="100000">
                  <a:srgbClr val="96AB94"/>
                </a:gs>
              </a:gsLst>
              <a:lin ang="8100000" scaled="0"/>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0" name="Rounded Rectangle 19"/>
            <p:cNvSpPr/>
            <p:nvPr/>
          </p:nvSpPr>
          <p:spPr>
            <a:xfrm>
              <a:off x="4572000" y="4953000"/>
              <a:ext cx="667512" cy="73152"/>
            </a:xfrm>
            <a:prstGeom prst="roundRect">
              <a:avLst>
                <a:gd name="adj" fmla="val 50000"/>
              </a:avLst>
            </a:prstGeom>
            <a:gradFill>
              <a:gsLst>
                <a:gs pos="0">
                  <a:srgbClr val="8488C4"/>
                </a:gs>
                <a:gs pos="53000">
                  <a:srgbClr val="D4DEFF"/>
                </a:gs>
                <a:gs pos="83000">
                  <a:srgbClr val="D4DEFF"/>
                </a:gs>
                <a:gs pos="100000">
                  <a:srgbClr val="96AB94"/>
                </a:gs>
              </a:gsLst>
              <a:lin ang="8100000" scaled="0"/>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ounded Rectangle 20"/>
            <p:cNvSpPr/>
            <p:nvPr/>
          </p:nvSpPr>
          <p:spPr>
            <a:xfrm>
              <a:off x="4572000" y="2819400"/>
              <a:ext cx="667512" cy="73152"/>
            </a:xfrm>
            <a:prstGeom prst="roundRect">
              <a:avLst>
                <a:gd name="adj" fmla="val 50000"/>
              </a:avLst>
            </a:prstGeom>
            <a:gradFill>
              <a:gsLst>
                <a:gs pos="0">
                  <a:srgbClr val="8488C4"/>
                </a:gs>
                <a:gs pos="53000">
                  <a:srgbClr val="D4DEFF"/>
                </a:gs>
                <a:gs pos="83000">
                  <a:srgbClr val="D4DEFF"/>
                </a:gs>
                <a:gs pos="100000">
                  <a:srgbClr val="96AB94"/>
                </a:gs>
              </a:gsLst>
              <a:lin ang="8100000" scaled="0"/>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Rounded Rectangle 21"/>
            <p:cNvSpPr/>
            <p:nvPr/>
          </p:nvSpPr>
          <p:spPr>
            <a:xfrm>
              <a:off x="4572000" y="1752600"/>
              <a:ext cx="667512" cy="73152"/>
            </a:xfrm>
            <a:prstGeom prst="roundRect">
              <a:avLst>
                <a:gd name="adj" fmla="val 50000"/>
              </a:avLst>
            </a:prstGeom>
            <a:gradFill>
              <a:gsLst>
                <a:gs pos="0">
                  <a:srgbClr val="8488C4"/>
                </a:gs>
                <a:gs pos="53000">
                  <a:srgbClr val="D4DEFF"/>
                </a:gs>
                <a:gs pos="83000">
                  <a:srgbClr val="D4DEFF"/>
                </a:gs>
                <a:gs pos="100000">
                  <a:srgbClr val="96AB94"/>
                </a:gs>
              </a:gsLst>
              <a:lin ang="8100000" scaled="0"/>
            </a:gradFill>
            <a:ln>
              <a:noFill/>
            </a:ln>
            <a:effectLst/>
            <a:scene3d>
              <a:camera prst="orthographicFront"/>
              <a:lightRig rig="soft" dir="t"/>
            </a:scene3d>
            <a:sp3d>
              <a:bevelT w="381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23" name="Picture 2"/>
            <p:cNvPicPr>
              <a:picLocks noChangeAspect="1" noChangeArrowheads="1"/>
            </p:cNvPicPr>
            <p:nvPr/>
          </p:nvPicPr>
          <p:blipFill>
            <a:blip r:embed="rId4" cstate="print"/>
            <a:srcRect/>
            <a:stretch>
              <a:fillRect/>
            </a:stretch>
          </p:blipFill>
          <p:spPr bwMode="auto">
            <a:xfrm>
              <a:off x="5707380" y="1952816"/>
              <a:ext cx="1143000" cy="427037"/>
            </a:xfrm>
            <a:prstGeom prst="rect">
              <a:avLst/>
            </a:prstGeom>
            <a:noFill/>
            <a:ln w="9525">
              <a:noFill/>
              <a:miter lim="800000"/>
              <a:headEnd/>
              <a:tailEnd/>
            </a:ln>
          </p:spPr>
        </p:pic>
        <p:sp>
          <p:nvSpPr>
            <p:cNvPr id="24" name="TextBox 23"/>
            <p:cNvSpPr txBox="1"/>
            <p:nvPr/>
          </p:nvSpPr>
          <p:spPr>
            <a:xfrm>
              <a:off x="5262113" y="2651759"/>
              <a:ext cx="2271623" cy="1175938"/>
            </a:xfrm>
            <a:prstGeom prst="rect">
              <a:avLst/>
            </a:prstGeom>
            <a:noFill/>
          </p:spPr>
          <p:txBody>
            <a:bodyPr wrap="square" rtlCol="0">
              <a:spAutoFit/>
            </a:bodyPr>
            <a:lstStyle/>
            <a:p>
              <a:pPr algn="r"/>
              <a:r>
                <a:rPr lang="en-US" sz="900" dirty="0" smtClean="0">
                  <a:solidFill>
                    <a:schemeClr val="accent1">
                      <a:lumMod val="75000"/>
                    </a:schemeClr>
                  </a:solidFill>
                  <a:latin typeface="+mj-lt"/>
                </a:rPr>
                <a:t>Quick Start </a:t>
              </a:r>
            </a:p>
            <a:p>
              <a:pPr algn="r"/>
              <a:endParaRPr lang="en-US" sz="600" dirty="0" smtClean="0">
                <a:solidFill>
                  <a:schemeClr val="accent1">
                    <a:lumMod val="75000"/>
                  </a:schemeClr>
                </a:solidFill>
                <a:latin typeface="+mj-lt"/>
              </a:endParaRPr>
            </a:p>
            <a:p>
              <a:pPr algn="r"/>
              <a:r>
                <a:rPr lang="en-US" sz="600" dirty="0" smtClean="0">
                  <a:solidFill>
                    <a:schemeClr val="accent1">
                      <a:lumMod val="75000"/>
                    </a:schemeClr>
                  </a:solidFill>
                  <a:latin typeface="+mj-lt"/>
                </a:rPr>
                <a:t>Training Guide</a:t>
              </a:r>
              <a:endParaRPr lang="en-US" sz="600" dirty="0">
                <a:solidFill>
                  <a:schemeClr val="accent1">
                    <a:lumMod val="75000"/>
                  </a:schemeClr>
                </a:solidFill>
                <a:latin typeface="+mj-lt"/>
              </a:endParaRPr>
            </a:p>
          </p:txBody>
        </p:sp>
      </p:grpSp>
      <p:sp>
        <p:nvSpPr>
          <p:cNvPr id="36" name="Oval 35"/>
          <p:cNvSpPr/>
          <p:nvPr/>
        </p:nvSpPr>
        <p:spPr>
          <a:xfrm>
            <a:off x="1434084" y="2987040"/>
            <a:ext cx="896112" cy="566928"/>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Oval 36"/>
          <p:cNvSpPr/>
          <p:nvPr/>
        </p:nvSpPr>
        <p:spPr>
          <a:xfrm>
            <a:off x="1431036" y="882396"/>
            <a:ext cx="896112" cy="566928"/>
          </a:xfrm>
          <a:prstGeom prst="ellipse">
            <a:avLst/>
          </a:prstGeom>
          <a:noFill/>
          <a:ln w="38100">
            <a:solidFill>
              <a:srgbClr val="0070C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38" name="Straight Arrow Connector 37"/>
          <p:cNvCxnSpPr>
            <a:stCxn id="36" idx="6"/>
            <a:endCxn id="43" idx="2"/>
          </p:cNvCxnSpPr>
          <p:nvPr/>
        </p:nvCxnSpPr>
        <p:spPr>
          <a:xfrm>
            <a:off x="2330196" y="3270504"/>
            <a:ext cx="3317748" cy="0"/>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
        <p:nvSpPr>
          <p:cNvPr id="43" name="Oval 42"/>
          <p:cNvSpPr/>
          <p:nvPr/>
        </p:nvSpPr>
        <p:spPr>
          <a:xfrm>
            <a:off x="5647944" y="2987040"/>
            <a:ext cx="896112" cy="566928"/>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4" name="Oval 43"/>
          <p:cNvSpPr/>
          <p:nvPr/>
        </p:nvSpPr>
        <p:spPr>
          <a:xfrm>
            <a:off x="7766304" y="2994660"/>
            <a:ext cx="896112" cy="566928"/>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6" name="Oval 45"/>
          <p:cNvSpPr/>
          <p:nvPr/>
        </p:nvSpPr>
        <p:spPr>
          <a:xfrm>
            <a:off x="7758684" y="1577340"/>
            <a:ext cx="896112" cy="566928"/>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50" name="Straight Connector 49"/>
          <p:cNvCxnSpPr>
            <a:stCxn id="37" idx="6"/>
          </p:cNvCxnSpPr>
          <p:nvPr/>
        </p:nvCxnSpPr>
        <p:spPr>
          <a:xfrm flipV="1">
            <a:off x="2327148" y="1164336"/>
            <a:ext cx="592836" cy="1524"/>
          </a:xfrm>
          <a:prstGeom prst="line">
            <a:avLst/>
          </a:prstGeom>
          <a:ln w="38100">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a:off x="2932176" y="1158240"/>
            <a:ext cx="0" cy="2121408"/>
          </a:xfrm>
          <a:prstGeom prst="line">
            <a:avLst/>
          </a:prstGeom>
          <a:ln w="38100">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53" name="Straight Arrow Connector 52"/>
          <p:cNvCxnSpPr>
            <a:stCxn id="43" idx="6"/>
            <a:endCxn id="44" idx="2"/>
          </p:cNvCxnSpPr>
          <p:nvPr/>
        </p:nvCxnSpPr>
        <p:spPr>
          <a:xfrm>
            <a:off x="6544056" y="3270504"/>
            <a:ext cx="1222248" cy="7620"/>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6" name="Straight Arrow Connector 55"/>
          <p:cNvCxnSpPr>
            <a:stCxn id="44" idx="0"/>
            <a:endCxn id="46" idx="4"/>
          </p:cNvCxnSpPr>
          <p:nvPr/>
        </p:nvCxnSpPr>
        <p:spPr>
          <a:xfrm flipH="1" flipV="1">
            <a:off x="8206740" y="2144268"/>
            <a:ext cx="7620" cy="850392"/>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
        <p:nvSpPr>
          <p:cNvPr id="41" name="Oval 40"/>
          <p:cNvSpPr/>
          <p:nvPr/>
        </p:nvSpPr>
        <p:spPr>
          <a:xfrm>
            <a:off x="5647944" y="2280985"/>
            <a:ext cx="896112" cy="566928"/>
          </a:xfrm>
          <a:prstGeom prst="ellipse">
            <a:avLst/>
          </a:prstGeom>
          <a:noFill/>
          <a:ln w="38100">
            <a:solidFill>
              <a:srgbClr val="0070C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42" name="Straight Arrow Connector 41"/>
          <p:cNvCxnSpPr>
            <a:stCxn id="43" idx="0"/>
            <a:endCxn id="41" idx="4"/>
          </p:cNvCxnSpPr>
          <p:nvPr/>
        </p:nvCxnSpPr>
        <p:spPr>
          <a:xfrm flipV="1">
            <a:off x="6096000" y="2847913"/>
            <a:ext cx="0" cy="139127"/>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marL="342900" lvl="1" indent="-342900">
              <a:buFont typeface="Wingdings" pitchFamily="2" charset="2"/>
              <a:buChar char="§"/>
            </a:pPr>
            <a:r>
              <a:rPr lang="en-US" altLang="zh-CN" sz="2800" dirty="0" smtClean="0"/>
              <a:t>Procure-to-Pay Process Flow</a:t>
            </a:r>
          </a:p>
          <a:p>
            <a:pPr eaLnBrk="1" hangingPunct="1">
              <a:buFont typeface="Wingdings" pitchFamily="2" charset="2"/>
              <a:buChar char="§"/>
            </a:pPr>
            <a:r>
              <a:rPr lang="en-US" altLang="zh-CN" dirty="0" smtClean="0"/>
              <a:t>Using Discrete Purchase Orders</a:t>
            </a:r>
          </a:p>
          <a:p>
            <a:pPr marL="347663" lvl="1" indent="-347663">
              <a:buFont typeface="Wingdings" pitchFamily="2" charset="2"/>
              <a:buChar char="§"/>
            </a:pPr>
            <a:r>
              <a:rPr lang="en-US" altLang="zh-CN" sz="2800" b="1" i="1" dirty="0" smtClean="0">
                <a:solidFill>
                  <a:srgbClr val="0070C0"/>
                </a:solidFill>
              </a:rPr>
              <a:t>Optional: </a:t>
            </a:r>
            <a:r>
              <a:rPr lang="en-US" altLang="zh-CN" sz="2800" b="1" dirty="0" smtClean="0">
                <a:solidFill>
                  <a:srgbClr val="0070C0"/>
                </a:solidFill>
              </a:rPr>
              <a:t>Using Standard Requisition</a:t>
            </a:r>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Font typeface="Wingdings" pitchFamily="2" charset="2"/>
              <a:buChar char="§"/>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i="1" dirty="0" smtClean="0"/>
              <a:t>Optional: Using Standard Requisition</a:t>
            </a:r>
            <a:endParaRPr lang="en-US"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Requisition Life Cycle</a:t>
            </a:r>
            <a:endParaRPr lang="en-US" dirty="0"/>
          </a:p>
        </p:txBody>
      </p:sp>
      <p:grpSp>
        <p:nvGrpSpPr>
          <p:cNvPr id="37" name="Group 36"/>
          <p:cNvGrpSpPr/>
          <p:nvPr/>
        </p:nvGrpSpPr>
        <p:grpSpPr>
          <a:xfrm>
            <a:off x="1402488" y="1006789"/>
            <a:ext cx="6329362" cy="4995863"/>
            <a:chOff x="1166813" y="1647825"/>
            <a:chExt cx="6329362" cy="4995863"/>
          </a:xfrm>
        </p:grpSpPr>
        <p:sp>
          <p:nvSpPr>
            <p:cNvPr id="13316" name="AutoShape 4"/>
            <p:cNvSpPr>
              <a:spLocks noChangeArrowheads="1"/>
            </p:cNvSpPr>
            <p:nvPr/>
          </p:nvSpPr>
          <p:spPr bwMode="auto">
            <a:xfrm>
              <a:off x="1166813" y="1647825"/>
              <a:ext cx="1379537" cy="788988"/>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Requisition</a:t>
              </a:r>
            </a:p>
          </p:txBody>
        </p:sp>
        <p:sp>
          <p:nvSpPr>
            <p:cNvPr id="13317" name="AutoShape 5"/>
            <p:cNvSpPr>
              <a:spLocks noChangeArrowheads="1"/>
            </p:cNvSpPr>
            <p:nvPr/>
          </p:nvSpPr>
          <p:spPr bwMode="auto">
            <a:xfrm>
              <a:off x="5943600" y="5835650"/>
              <a:ext cx="1552575" cy="788988"/>
            </a:xfrm>
            <a:prstGeom prst="roundRect">
              <a:avLst>
                <a:gd name="adj" fmla="val 16667"/>
              </a:avLst>
            </a:prstGeom>
            <a:solidFill>
              <a:srgbClr val="FFFFFF"/>
            </a:solidFill>
            <a:ln w="38100">
              <a:solidFill>
                <a:srgbClr val="003366"/>
              </a:solidFill>
              <a:round/>
              <a:headEnd/>
              <a:tailEnd/>
            </a:ln>
          </p:spPr>
          <p:txBody>
            <a:bodyPr anchor="ctr"/>
            <a:lstStyle/>
            <a:p>
              <a:pPr algn="ctr" eaLnBrk="0" hangingPunct="0"/>
              <a:r>
                <a:rPr lang="en-US" sz="1800" dirty="0">
                  <a:latin typeface="+mj-lt"/>
                </a:rPr>
                <a:t>Purchase Order</a:t>
              </a:r>
            </a:p>
          </p:txBody>
        </p:sp>
        <p:sp>
          <p:nvSpPr>
            <p:cNvPr id="13318" name="AutoShape 6"/>
            <p:cNvSpPr>
              <a:spLocks noChangeArrowheads="1"/>
            </p:cNvSpPr>
            <p:nvPr/>
          </p:nvSpPr>
          <p:spPr bwMode="auto">
            <a:xfrm>
              <a:off x="4040188" y="3100388"/>
              <a:ext cx="938212" cy="804862"/>
            </a:xfrm>
            <a:prstGeom prst="flowChartDecision">
              <a:avLst/>
            </a:prstGeom>
            <a:solidFill>
              <a:srgbClr val="FFFFFF"/>
            </a:solidFill>
            <a:ln w="12700">
              <a:solidFill>
                <a:schemeClr val="tx1"/>
              </a:solidFill>
              <a:miter lim="800000"/>
              <a:headEnd/>
              <a:tailEnd/>
            </a:ln>
          </p:spPr>
          <p:txBody>
            <a:bodyPr wrap="none" anchor="ctr"/>
            <a:lstStyle/>
            <a:p>
              <a:endParaRPr lang="en-US">
                <a:latin typeface="+mj-lt"/>
              </a:endParaRPr>
            </a:p>
          </p:txBody>
        </p:sp>
        <p:sp>
          <p:nvSpPr>
            <p:cNvPr id="13319" name="AutoShape 7"/>
            <p:cNvSpPr>
              <a:spLocks noChangeArrowheads="1"/>
            </p:cNvSpPr>
            <p:nvPr/>
          </p:nvSpPr>
          <p:spPr bwMode="auto">
            <a:xfrm>
              <a:off x="4040188" y="4470400"/>
              <a:ext cx="938212" cy="803275"/>
            </a:xfrm>
            <a:prstGeom prst="flowChartDecision">
              <a:avLst/>
            </a:prstGeom>
            <a:solidFill>
              <a:srgbClr val="FFFFFF"/>
            </a:solidFill>
            <a:ln w="12700">
              <a:solidFill>
                <a:schemeClr val="tx1"/>
              </a:solidFill>
              <a:miter lim="800000"/>
              <a:headEnd/>
              <a:tailEnd/>
            </a:ln>
          </p:spPr>
          <p:txBody>
            <a:bodyPr wrap="none" anchor="ctr"/>
            <a:lstStyle/>
            <a:p>
              <a:endParaRPr lang="en-US">
                <a:latin typeface="+mj-lt"/>
              </a:endParaRPr>
            </a:p>
          </p:txBody>
        </p:sp>
        <p:sp>
          <p:nvSpPr>
            <p:cNvPr id="13320" name="AutoShape 8"/>
            <p:cNvSpPr>
              <a:spLocks noChangeArrowheads="1"/>
            </p:cNvSpPr>
            <p:nvPr/>
          </p:nvSpPr>
          <p:spPr bwMode="auto">
            <a:xfrm>
              <a:off x="4041775" y="5838825"/>
              <a:ext cx="938213" cy="804863"/>
            </a:xfrm>
            <a:prstGeom prst="flowChartDecision">
              <a:avLst/>
            </a:prstGeom>
            <a:solidFill>
              <a:srgbClr val="FFFFFF"/>
            </a:solidFill>
            <a:ln w="12700">
              <a:solidFill>
                <a:schemeClr val="tx1"/>
              </a:solidFill>
              <a:miter lim="800000"/>
              <a:headEnd/>
              <a:tailEnd/>
            </a:ln>
          </p:spPr>
          <p:txBody>
            <a:bodyPr wrap="none" anchor="ctr"/>
            <a:lstStyle/>
            <a:p>
              <a:endParaRPr lang="en-US">
                <a:latin typeface="+mj-lt"/>
              </a:endParaRPr>
            </a:p>
          </p:txBody>
        </p:sp>
        <p:cxnSp>
          <p:nvCxnSpPr>
            <p:cNvPr id="13321" name="AutoShape 9"/>
            <p:cNvCxnSpPr>
              <a:cxnSpLocks noChangeShapeType="1"/>
              <a:stCxn id="153617" idx="2"/>
              <a:endCxn id="13318" idx="0"/>
            </p:cNvCxnSpPr>
            <p:nvPr/>
          </p:nvCxnSpPr>
          <p:spPr bwMode="auto">
            <a:xfrm flipH="1">
              <a:off x="4510088" y="2535238"/>
              <a:ext cx="1587" cy="565150"/>
            </a:xfrm>
            <a:prstGeom prst="straightConnector1">
              <a:avLst/>
            </a:prstGeom>
            <a:noFill/>
            <a:ln w="12700">
              <a:solidFill>
                <a:schemeClr val="tx1"/>
              </a:solidFill>
              <a:round/>
              <a:headEnd/>
              <a:tailEnd type="triangle" w="med" len="med"/>
            </a:ln>
          </p:spPr>
        </p:cxnSp>
        <p:cxnSp>
          <p:nvCxnSpPr>
            <p:cNvPr id="13322" name="AutoShape 10"/>
            <p:cNvCxnSpPr>
              <a:cxnSpLocks noChangeShapeType="1"/>
              <a:stCxn id="13318" idx="2"/>
              <a:endCxn id="13319" idx="0"/>
            </p:cNvCxnSpPr>
            <p:nvPr/>
          </p:nvCxnSpPr>
          <p:spPr bwMode="auto">
            <a:xfrm>
              <a:off x="4510088" y="3905250"/>
              <a:ext cx="0" cy="565150"/>
            </a:xfrm>
            <a:prstGeom prst="straightConnector1">
              <a:avLst/>
            </a:prstGeom>
            <a:noFill/>
            <a:ln w="12700">
              <a:solidFill>
                <a:schemeClr val="tx1"/>
              </a:solidFill>
              <a:round/>
              <a:headEnd/>
              <a:tailEnd type="triangle" w="med" len="med"/>
            </a:ln>
          </p:spPr>
        </p:cxnSp>
        <p:cxnSp>
          <p:nvCxnSpPr>
            <p:cNvPr id="13323" name="AutoShape 11"/>
            <p:cNvCxnSpPr>
              <a:cxnSpLocks noChangeShapeType="1"/>
              <a:stCxn id="13319" idx="2"/>
              <a:endCxn id="13320" idx="0"/>
            </p:cNvCxnSpPr>
            <p:nvPr/>
          </p:nvCxnSpPr>
          <p:spPr bwMode="auto">
            <a:xfrm>
              <a:off x="4510088" y="5273675"/>
              <a:ext cx="1587" cy="565150"/>
            </a:xfrm>
            <a:prstGeom prst="straightConnector1">
              <a:avLst/>
            </a:prstGeom>
            <a:noFill/>
            <a:ln w="12700">
              <a:solidFill>
                <a:schemeClr val="tx1"/>
              </a:solidFill>
              <a:round/>
              <a:headEnd/>
              <a:tailEnd type="triangle" w="med" len="med"/>
            </a:ln>
          </p:spPr>
        </p:cxnSp>
        <p:cxnSp>
          <p:nvCxnSpPr>
            <p:cNvPr id="13324" name="AutoShape 12"/>
            <p:cNvCxnSpPr>
              <a:cxnSpLocks noChangeShapeType="1"/>
              <a:stCxn id="13320" idx="1"/>
              <a:endCxn id="13319" idx="1"/>
            </p:cNvCxnSpPr>
            <p:nvPr/>
          </p:nvCxnSpPr>
          <p:spPr bwMode="auto">
            <a:xfrm rot="10800000">
              <a:off x="4040188" y="4873625"/>
              <a:ext cx="1587" cy="1368425"/>
            </a:xfrm>
            <a:prstGeom prst="bentConnector3">
              <a:avLst>
                <a:gd name="adj1" fmla="val 14500005"/>
              </a:avLst>
            </a:prstGeom>
            <a:noFill/>
            <a:ln w="12700">
              <a:solidFill>
                <a:schemeClr val="tx1"/>
              </a:solidFill>
              <a:miter lim="800000"/>
              <a:headEnd/>
              <a:tailEnd/>
            </a:ln>
          </p:spPr>
        </p:cxnSp>
        <p:cxnSp>
          <p:nvCxnSpPr>
            <p:cNvPr id="13325" name="AutoShape 13"/>
            <p:cNvCxnSpPr>
              <a:cxnSpLocks noChangeShapeType="1"/>
              <a:stCxn id="13319" idx="1"/>
              <a:endCxn id="13318" idx="1"/>
            </p:cNvCxnSpPr>
            <p:nvPr/>
          </p:nvCxnSpPr>
          <p:spPr bwMode="auto">
            <a:xfrm rot="10800000" flipH="1">
              <a:off x="4040188" y="3503613"/>
              <a:ext cx="1587" cy="1370012"/>
            </a:xfrm>
            <a:prstGeom prst="bentConnector3">
              <a:avLst>
                <a:gd name="adj1" fmla="val -14400005"/>
              </a:avLst>
            </a:prstGeom>
            <a:noFill/>
            <a:ln w="12700">
              <a:solidFill>
                <a:schemeClr val="tx1"/>
              </a:solidFill>
              <a:miter lim="800000"/>
              <a:headEnd/>
              <a:tailEnd/>
            </a:ln>
          </p:spPr>
        </p:cxnSp>
        <p:cxnSp>
          <p:nvCxnSpPr>
            <p:cNvPr id="13326" name="AutoShape 14"/>
            <p:cNvCxnSpPr>
              <a:cxnSpLocks noChangeShapeType="1"/>
              <a:stCxn id="13318" idx="1"/>
              <a:endCxn id="153617" idx="1"/>
            </p:cNvCxnSpPr>
            <p:nvPr/>
          </p:nvCxnSpPr>
          <p:spPr bwMode="auto">
            <a:xfrm rot="10800000" flipH="1">
              <a:off x="4040188" y="2133600"/>
              <a:ext cx="1587" cy="1370013"/>
            </a:xfrm>
            <a:prstGeom prst="bentConnector3">
              <a:avLst>
                <a:gd name="adj1" fmla="val -14400005"/>
              </a:avLst>
            </a:prstGeom>
            <a:noFill/>
            <a:ln w="12700">
              <a:solidFill>
                <a:schemeClr val="tx1"/>
              </a:solidFill>
              <a:miter lim="800000"/>
              <a:headEnd/>
              <a:tailEnd/>
            </a:ln>
          </p:spPr>
        </p:cxnSp>
        <p:sp>
          <p:nvSpPr>
            <p:cNvPr id="13327" name="Line 15"/>
            <p:cNvSpPr>
              <a:spLocks noChangeShapeType="1"/>
            </p:cNvSpPr>
            <p:nvPr/>
          </p:nvSpPr>
          <p:spPr bwMode="auto">
            <a:xfrm>
              <a:off x="2562225" y="1803400"/>
              <a:ext cx="1855788" cy="0"/>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53617" name="AutoShape 17"/>
            <p:cNvSpPr>
              <a:spLocks noChangeArrowheads="1"/>
            </p:cNvSpPr>
            <p:nvPr/>
          </p:nvSpPr>
          <p:spPr bwMode="auto">
            <a:xfrm>
              <a:off x="4041775" y="1731963"/>
              <a:ext cx="938213" cy="803275"/>
            </a:xfrm>
            <a:prstGeom prst="flowChartDecision">
              <a:avLst/>
            </a:prstGeom>
            <a:solidFill>
              <a:srgbClr val="FFFFFF"/>
            </a:solidFill>
            <a:ln w="12700">
              <a:solidFill>
                <a:schemeClr val="tx1"/>
              </a:solidFill>
              <a:miter lim="800000"/>
              <a:headEnd/>
              <a:tailEnd/>
            </a:ln>
          </p:spPr>
          <p:txBody>
            <a:bodyPr wrap="none" anchor="ctr"/>
            <a:lstStyle/>
            <a:p>
              <a:endParaRPr lang="en-US">
                <a:latin typeface="+mj-lt"/>
              </a:endParaRPr>
            </a:p>
          </p:txBody>
        </p:sp>
        <p:sp>
          <p:nvSpPr>
            <p:cNvPr id="13329" name="Text Box 18"/>
            <p:cNvSpPr txBox="1">
              <a:spLocks noChangeArrowheads="1"/>
            </p:cNvSpPr>
            <p:nvPr/>
          </p:nvSpPr>
          <p:spPr bwMode="auto">
            <a:xfrm>
              <a:off x="2522538" y="2157413"/>
              <a:ext cx="1414170" cy="369332"/>
            </a:xfrm>
            <a:prstGeom prst="rect">
              <a:avLst/>
            </a:prstGeom>
            <a:noFill/>
            <a:ln w="12700">
              <a:noFill/>
              <a:miter lim="800000"/>
              <a:headEnd/>
              <a:tailEnd/>
            </a:ln>
          </p:spPr>
          <p:txBody>
            <a:bodyPr wrap="none">
              <a:spAutoFit/>
            </a:bodyPr>
            <a:lstStyle/>
            <a:p>
              <a:pPr eaLnBrk="0" hangingPunct="0">
                <a:spcBef>
                  <a:spcPct val="50000"/>
                </a:spcBef>
              </a:pPr>
              <a:r>
                <a:rPr lang="en-US" sz="1800">
                  <a:latin typeface="+mj-lt"/>
                </a:rPr>
                <a:t>Approval 1</a:t>
              </a:r>
            </a:p>
          </p:txBody>
        </p:sp>
        <p:sp>
          <p:nvSpPr>
            <p:cNvPr id="13330" name="Text Box 19"/>
            <p:cNvSpPr txBox="1">
              <a:spLocks noChangeArrowheads="1"/>
            </p:cNvSpPr>
            <p:nvPr/>
          </p:nvSpPr>
          <p:spPr bwMode="auto">
            <a:xfrm>
              <a:off x="2503488" y="3198813"/>
              <a:ext cx="1414170" cy="369332"/>
            </a:xfrm>
            <a:prstGeom prst="rect">
              <a:avLst/>
            </a:prstGeom>
            <a:noFill/>
            <a:ln w="12700">
              <a:noFill/>
              <a:miter lim="800000"/>
              <a:headEnd/>
              <a:tailEnd/>
            </a:ln>
          </p:spPr>
          <p:txBody>
            <a:bodyPr wrap="none">
              <a:spAutoFit/>
            </a:bodyPr>
            <a:lstStyle/>
            <a:p>
              <a:pPr eaLnBrk="0" hangingPunct="0">
                <a:spcBef>
                  <a:spcPct val="50000"/>
                </a:spcBef>
              </a:pPr>
              <a:r>
                <a:rPr lang="en-US" sz="1800">
                  <a:latin typeface="+mj-lt"/>
                </a:rPr>
                <a:t>Approval 2</a:t>
              </a:r>
            </a:p>
          </p:txBody>
        </p:sp>
        <p:sp>
          <p:nvSpPr>
            <p:cNvPr id="13331" name="Text Box 20"/>
            <p:cNvSpPr txBox="1">
              <a:spLocks noChangeArrowheads="1"/>
            </p:cNvSpPr>
            <p:nvPr/>
          </p:nvSpPr>
          <p:spPr bwMode="auto">
            <a:xfrm>
              <a:off x="2513013" y="4578350"/>
              <a:ext cx="1414170" cy="369332"/>
            </a:xfrm>
            <a:prstGeom prst="rect">
              <a:avLst/>
            </a:prstGeom>
            <a:noFill/>
            <a:ln w="12700">
              <a:noFill/>
              <a:miter lim="800000"/>
              <a:headEnd/>
              <a:tailEnd/>
            </a:ln>
          </p:spPr>
          <p:txBody>
            <a:bodyPr wrap="none">
              <a:spAutoFit/>
            </a:bodyPr>
            <a:lstStyle/>
            <a:p>
              <a:pPr eaLnBrk="0" hangingPunct="0">
                <a:spcBef>
                  <a:spcPct val="50000"/>
                </a:spcBef>
              </a:pPr>
              <a:r>
                <a:rPr lang="en-US" sz="1800">
                  <a:latin typeface="+mj-lt"/>
                </a:rPr>
                <a:t>Approval 3</a:t>
              </a:r>
            </a:p>
          </p:txBody>
        </p:sp>
        <p:sp>
          <p:nvSpPr>
            <p:cNvPr id="13332" name="Text Box 21"/>
            <p:cNvSpPr txBox="1">
              <a:spLocks noChangeArrowheads="1"/>
            </p:cNvSpPr>
            <p:nvPr/>
          </p:nvSpPr>
          <p:spPr bwMode="auto">
            <a:xfrm>
              <a:off x="2503488" y="5948363"/>
              <a:ext cx="1414170" cy="369332"/>
            </a:xfrm>
            <a:prstGeom prst="rect">
              <a:avLst/>
            </a:prstGeom>
            <a:noFill/>
            <a:ln w="12700">
              <a:noFill/>
              <a:miter lim="800000"/>
              <a:headEnd/>
              <a:tailEnd/>
            </a:ln>
          </p:spPr>
          <p:txBody>
            <a:bodyPr wrap="none">
              <a:spAutoFit/>
            </a:bodyPr>
            <a:lstStyle/>
            <a:p>
              <a:pPr eaLnBrk="0" hangingPunct="0">
                <a:spcBef>
                  <a:spcPct val="50000"/>
                </a:spcBef>
              </a:pPr>
              <a:r>
                <a:rPr lang="en-US" sz="1800">
                  <a:latin typeface="+mj-lt"/>
                </a:rPr>
                <a:t>Approval 4</a:t>
              </a:r>
            </a:p>
          </p:txBody>
        </p:sp>
        <p:sp>
          <p:nvSpPr>
            <p:cNvPr id="13333" name="Text Box 22"/>
            <p:cNvSpPr txBox="1">
              <a:spLocks noChangeArrowheads="1"/>
            </p:cNvSpPr>
            <p:nvPr/>
          </p:nvSpPr>
          <p:spPr bwMode="auto">
            <a:xfrm>
              <a:off x="4271963" y="5326063"/>
              <a:ext cx="521297"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OK</a:t>
              </a:r>
            </a:p>
          </p:txBody>
        </p:sp>
        <p:cxnSp>
          <p:nvCxnSpPr>
            <p:cNvPr id="13334" name="AutoShape 23"/>
            <p:cNvCxnSpPr>
              <a:cxnSpLocks noChangeShapeType="1"/>
              <a:stCxn id="13320" idx="3"/>
              <a:endCxn id="13317" idx="1"/>
            </p:cNvCxnSpPr>
            <p:nvPr/>
          </p:nvCxnSpPr>
          <p:spPr bwMode="auto">
            <a:xfrm flipV="1">
              <a:off x="4979988" y="6229350"/>
              <a:ext cx="949325" cy="12700"/>
            </a:xfrm>
            <a:prstGeom prst="straightConnector1">
              <a:avLst/>
            </a:prstGeom>
            <a:noFill/>
            <a:ln w="12700">
              <a:solidFill>
                <a:schemeClr val="tx1"/>
              </a:solidFill>
              <a:round/>
              <a:headEnd/>
              <a:tailEnd type="triangle" w="med" len="med"/>
            </a:ln>
          </p:spPr>
        </p:cxnSp>
        <p:sp>
          <p:nvSpPr>
            <p:cNvPr id="13335" name="Text Box 24"/>
            <p:cNvSpPr txBox="1">
              <a:spLocks noChangeArrowheads="1"/>
            </p:cNvSpPr>
            <p:nvPr/>
          </p:nvSpPr>
          <p:spPr bwMode="auto">
            <a:xfrm>
              <a:off x="5164138" y="6065838"/>
              <a:ext cx="521297"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OK</a:t>
              </a:r>
            </a:p>
          </p:txBody>
        </p:sp>
        <p:sp>
          <p:nvSpPr>
            <p:cNvPr id="13336" name="Text Box 25"/>
            <p:cNvSpPr txBox="1">
              <a:spLocks noChangeArrowheads="1"/>
            </p:cNvSpPr>
            <p:nvPr/>
          </p:nvSpPr>
          <p:spPr bwMode="auto">
            <a:xfrm>
              <a:off x="3627438" y="5326063"/>
              <a:ext cx="550151"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NO</a:t>
              </a:r>
            </a:p>
          </p:txBody>
        </p:sp>
        <p:sp>
          <p:nvSpPr>
            <p:cNvPr id="13337" name="Text Box 26"/>
            <p:cNvSpPr txBox="1">
              <a:spLocks noChangeArrowheads="1"/>
            </p:cNvSpPr>
            <p:nvPr/>
          </p:nvSpPr>
          <p:spPr bwMode="auto">
            <a:xfrm>
              <a:off x="3598863" y="3943350"/>
              <a:ext cx="550151"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NO</a:t>
              </a:r>
            </a:p>
          </p:txBody>
        </p:sp>
        <p:sp>
          <p:nvSpPr>
            <p:cNvPr id="13338" name="Text Box 27"/>
            <p:cNvSpPr txBox="1">
              <a:spLocks noChangeArrowheads="1"/>
            </p:cNvSpPr>
            <p:nvPr/>
          </p:nvSpPr>
          <p:spPr bwMode="auto">
            <a:xfrm>
              <a:off x="4275138" y="2586038"/>
              <a:ext cx="521297"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OK</a:t>
              </a:r>
            </a:p>
          </p:txBody>
        </p:sp>
        <p:sp>
          <p:nvSpPr>
            <p:cNvPr id="13339" name="Text Box 28"/>
            <p:cNvSpPr txBox="1">
              <a:spLocks noChangeArrowheads="1"/>
            </p:cNvSpPr>
            <p:nvPr/>
          </p:nvSpPr>
          <p:spPr bwMode="auto">
            <a:xfrm>
              <a:off x="4316413" y="3943350"/>
              <a:ext cx="521297" cy="369332"/>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OK</a:t>
              </a:r>
            </a:p>
          </p:txBody>
        </p:sp>
        <p:sp>
          <p:nvSpPr>
            <p:cNvPr id="13340" name="Line 29"/>
            <p:cNvSpPr>
              <a:spLocks noChangeShapeType="1"/>
            </p:cNvSpPr>
            <p:nvPr/>
          </p:nvSpPr>
          <p:spPr bwMode="auto">
            <a:xfrm flipV="1">
              <a:off x="3854450" y="5773738"/>
              <a:ext cx="0" cy="266700"/>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3341" name="Line 30"/>
            <p:cNvSpPr>
              <a:spLocks noChangeShapeType="1"/>
            </p:cNvSpPr>
            <p:nvPr/>
          </p:nvSpPr>
          <p:spPr bwMode="auto">
            <a:xfrm flipV="1">
              <a:off x="3852863" y="4881563"/>
              <a:ext cx="0" cy="266700"/>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3342" name="Line 31"/>
            <p:cNvSpPr>
              <a:spLocks noChangeShapeType="1"/>
            </p:cNvSpPr>
            <p:nvPr/>
          </p:nvSpPr>
          <p:spPr bwMode="auto">
            <a:xfrm flipV="1">
              <a:off x="3852863" y="4332288"/>
              <a:ext cx="0" cy="268287"/>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3343" name="Line 32"/>
            <p:cNvSpPr>
              <a:spLocks noChangeShapeType="1"/>
            </p:cNvSpPr>
            <p:nvPr/>
          </p:nvSpPr>
          <p:spPr bwMode="auto">
            <a:xfrm flipV="1">
              <a:off x="3852863" y="3549650"/>
              <a:ext cx="0" cy="268288"/>
            </a:xfrm>
            <a:prstGeom prst="line">
              <a:avLst/>
            </a:prstGeom>
            <a:noFill/>
            <a:ln w="12700">
              <a:solidFill>
                <a:schemeClr val="tx1"/>
              </a:solidFill>
              <a:round/>
              <a:headEnd/>
              <a:tailEnd type="triangle" w="med" len="med"/>
            </a:ln>
          </p:spPr>
          <p:txBody>
            <a:bodyPr wrap="none" anchor="ctr"/>
            <a:lstStyle/>
            <a:p>
              <a:endParaRPr lang="en-US">
                <a:latin typeface="+mj-lt"/>
              </a:endParaRPr>
            </a:p>
          </p:txBody>
        </p:sp>
        <p:grpSp>
          <p:nvGrpSpPr>
            <p:cNvPr id="13344" name="Group 33"/>
            <p:cNvGrpSpPr>
              <a:grpSpLocks/>
            </p:cNvGrpSpPr>
            <p:nvPr/>
          </p:nvGrpSpPr>
          <p:grpSpPr bwMode="auto">
            <a:xfrm>
              <a:off x="3616327" y="2193925"/>
              <a:ext cx="550396" cy="1125538"/>
              <a:chOff x="2046" y="873"/>
              <a:chExt cx="421" cy="821"/>
            </a:xfrm>
          </p:grpSpPr>
          <p:sp>
            <p:nvSpPr>
              <p:cNvPr id="13345" name="Text Box 34"/>
              <p:cNvSpPr txBox="1">
                <a:spLocks noChangeArrowheads="1"/>
              </p:cNvSpPr>
              <p:nvPr/>
            </p:nvSpPr>
            <p:spPr bwMode="auto">
              <a:xfrm>
                <a:off x="2046" y="1158"/>
                <a:ext cx="421" cy="269"/>
              </a:xfrm>
              <a:prstGeom prst="rect">
                <a:avLst/>
              </a:prstGeom>
              <a:solidFill>
                <a:schemeClr val="bg1"/>
              </a:solidFill>
              <a:ln w="12700">
                <a:solidFill>
                  <a:schemeClr val="tx1"/>
                </a:solidFill>
                <a:miter lim="800000"/>
                <a:headEnd/>
                <a:tailEnd/>
              </a:ln>
            </p:spPr>
            <p:txBody>
              <a:bodyPr wrap="none">
                <a:spAutoFit/>
              </a:bodyPr>
              <a:lstStyle/>
              <a:p>
                <a:pPr eaLnBrk="0" hangingPunct="0"/>
                <a:r>
                  <a:rPr lang="en-US" sz="1800">
                    <a:latin typeface="+mj-lt"/>
                  </a:rPr>
                  <a:t>NO</a:t>
                </a:r>
              </a:p>
            </p:txBody>
          </p:sp>
          <p:sp>
            <p:nvSpPr>
              <p:cNvPr id="13346" name="Line 35"/>
              <p:cNvSpPr>
                <a:spLocks noChangeShapeType="1"/>
              </p:cNvSpPr>
              <p:nvPr/>
            </p:nvSpPr>
            <p:spPr bwMode="auto">
              <a:xfrm flipV="1">
                <a:off x="2228" y="1499"/>
                <a:ext cx="0" cy="195"/>
              </a:xfrm>
              <a:prstGeom prst="line">
                <a:avLst/>
              </a:prstGeom>
              <a:noFill/>
              <a:ln w="12700">
                <a:solidFill>
                  <a:schemeClr val="tx1"/>
                </a:solidFill>
                <a:round/>
                <a:headEnd/>
                <a:tailEnd type="triangle" w="med" len="med"/>
              </a:ln>
            </p:spPr>
            <p:txBody>
              <a:bodyPr wrap="none" anchor="ctr"/>
              <a:lstStyle/>
              <a:p>
                <a:endParaRPr lang="en-US">
                  <a:latin typeface="+mj-lt"/>
                </a:endParaRPr>
              </a:p>
            </p:txBody>
          </p:sp>
          <p:sp>
            <p:nvSpPr>
              <p:cNvPr id="13347" name="Line 36"/>
              <p:cNvSpPr>
                <a:spLocks noChangeShapeType="1"/>
              </p:cNvSpPr>
              <p:nvPr/>
            </p:nvSpPr>
            <p:spPr bwMode="auto">
              <a:xfrm flipV="1">
                <a:off x="2227" y="873"/>
                <a:ext cx="0" cy="195"/>
              </a:xfrm>
              <a:prstGeom prst="line">
                <a:avLst/>
              </a:prstGeom>
              <a:noFill/>
              <a:ln w="12700">
                <a:solidFill>
                  <a:schemeClr val="tx1"/>
                </a:solidFill>
                <a:round/>
                <a:headEnd/>
                <a:tailEnd type="triangle" w="med" len="med"/>
              </a:ln>
            </p:spPr>
            <p:txBody>
              <a:bodyPr wrap="none" anchor="ctr"/>
              <a:lstStyle/>
              <a:p>
                <a:endParaRPr lang="en-US">
                  <a:latin typeface="+mj-lt"/>
                </a:endParaRPr>
              </a:p>
            </p:txBody>
          </p:sp>
        </p:gr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Setup</a:t>
            </a:r>
          </a:p>
        </p:txBody>
      </p:sp>
      <p:sp>
        <p:nvSpPr>
          <p:cNvPr id="5" name="Content Placeholder 4"/>
          <p:cNvSpPr>
            <a:spLocks noGrp="1"/>
          </p:cNvSpPr>
          <p:nvPr>
            <p:ph idx="1"/>
          </p:nvPr>
        </p:nvSpPr>
        <p:spPr/>
        <p:txBody>
          <a:bodyPr/>
          <a:lstStyle/>
          <a:p>
            <a:r>
              <a:rPr lang="en-US" dirty="0" smtClean="0"/>
              <a:t>Enabling  standard requisitions</a:t>
            </a:r>
          </a:p>
          <a:p>
            <a:r>
              <a:rPr lang="en-US" dirty="0" smtClean="0"/>
              <a:t>Setting up Purchasing Control</a:t>
            </a:r>
          </a:p>
          <a:p>
            <a:r>
              <a:rPr lang="en-US" dirty="0" smtClean="0"/>
              <a:t>Setting up approvals</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Enabling Standard </a:t>
            </a:r>
            <a:r>
              <a:rPr lang="en-US" dirty="0" smtClean="0"/>
              <a:t>Requisition</a:t>
            </a:r>
            <a:endParaRPr lang="en-US" dirty="0" smtClean="0"/>
          </a:p>
        </p:txBody>
      </p:sp>
      <p:pic>
        <p:nvPicPr>
          <p:cNvPr id="623618" name="Picture 2" descr="C:\Users\qgl\AppData\Local\Temp\SNAGHTMLb1387a0.PNG"/>
          <p:cNvPicPr>
            <a:picLocks noChangeAspect="1" noChangeArrowheads="1"/>
          </p:cNvPicPr>
          <p:nvPr/>
        </p:nvPicPr>
        <p:blipFill>
          <a:blip r:embed="rId3" cstate="print"/>
          <a:srcRect/>
          <a:stretch>
            <a:fillRect/>
          </a:stretch>
        </p:blipFill>
        <p:spPr bwMode="auto">
          <a:xfrm>
            <a:off x="531495" y="993140"/>
            <a:ext cx="6240702" cy="3406140"/>
          </a:xfrm>
          <a:prstGeom prst="rect">
            <a:avLst/>
          </a:prstGeom>
          <a:noFill/>
        </p:spPr>
      </p:pic>
      <p:sp>
        <p:nvSpPr>
          <p:cNvPr id="6" name="Oval 5"/>
          <p:cNvSpPr/>
          <p:nvPr/>
        </p:nvSpPr>
        <p:spPr>
          <a:xfrm>
            <a:off x="1381760" y="1828800"/>
            <a:ext cx="1676400" cy="41656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ular Callout 6"/>
          <p:cNvSpPr/>
          <p:nvPr/>
        </p:nvSpPr>
        <p:spPr>
          <a:xfrm>
            <a:off x="4780342" y="1608880"/>
            <a:ext cx="2951546" cy="937552"/>
          </a:xfrm>
          <a:prstGeom prst="wedgeRoundRectCallout">
            <a:avLst>
              <a:gd name="adj1" fmla="val -108796"/>
              <a:gd name="adj2" fmla="val -5261"/>
              <a:gd name="adj3" fmla="val 16667"/>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Clear this box to enable standard requisitions</a:t>
            </a:r>
            <a:endParaRPr lang="en-US" sz="18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a:bodyPr>
          <a:lstStyle/>
          <a:p>
            <a:pPr eaLnBrk="1" hangingPunct="1"/>
            <a:r>
              <a:rPr lang="en-US" dirty="0" smtClean="0"/>
              <a:t>Setting Up Requisitions</a:t>
            </a:r>
          </a:p>
        </p:txBody>
      </p:sp>
      <p:pic>
        <p:nvPicPr>
          <p:cNvPr id="642050" name="Picture 2" descr="C:\Users\qgl\AppData\Local\Temp\SNAGHTMLf6e9d87.PNG"/>
          <p:cNvPicPr>
            <a:picLocks noChangeAspect="1" noChangeArrowheads="1"/>
          </p:cNvPicPr>
          <p:nvPr/>
        </p:nvPicPr>
        <p:blipFill>
          <a:blip r:embed="rId3" cstate="print"/>
          <a:srcRect/>
          <a:stretch>
            <a:fillRect/>
          </a:stretch>
        </p:blipFill>
        <p:spPr bwMode="auto">
          <a:xfrm>
            <a:off x="135256" y="825501"/>
            <a:ext cx="6603556" cy="5179060"/>
          </a:xfrm>
          <a:prstGeom prst="rect">
            <a:avLst/>
          </a:prstGeom>
          <a:noFill/>
          <a:ln>
            <a:solidFill>
              <a:schemeClr val="tx1">
                <a:lumMod val="75000"/>
                <a:lumOff val="25000"/>
              </a:schemeClr>
            </a:solidFill>
          </a:ln>
        </p:spPr>
      </p:pic>
      <p:sp>
        <p:nvSpPr>
          <p:cNvPr id="5" name="Oval 4"/>
          <p:cNvSpPr/>
          <p:nvPr/>
        </p:nvSpPr>
        <p:spPr>
          <a:xfrm>
            <a:off x="233680" y="3505200"/>
            <a:ext cx="1676400" cy="41656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7" name="Picture 4" descr="C:\Users\qgl\AppData\Local\Temp\SNAGHTMLb9bfd4e.PNG"/>
          <p:cNvPicPr>
            <a:picLocks noChangeAspect="1" noChangeArrowheads="1"/>
          </p:cNvPicPr>
          <p:nvPr/>
        </p:nvPicPr>
        <p:blipFill>
          <a:blip r:embed="rId4" cstate="print"/>
          <a:srcRect/>
          <a:stretch>
            <a:fillRect/>
          </a:stretch>
        </p:blipFill>
        <p:spPr bwMode="auto">
          <a:xfrm>
            <a:off x="3051176" y="1641793"/>
            <a:ext cx="5969976" cy="4677728"/>
          </a:xfrm>
          <a:prstGeom prst="rect">
            <a:avLst/>
          </a:prstGeom>
          <a:noFill/>
          <a:ln>
            <a:solidFill>
              <a:schemeClr val="tx1">
                <a:lumMod val="75000"/>
                <a:lumOff val="25000"/>
              </a:schemeClr>
            </a:solidFill>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Requisition Process Flow </a:t>
            </a:r>
            <a:endParaRPr lang="en-US" dirty="0"/>
          </a:p>
        </p:txBody>
      </p:sp>
      <p:graphicFrame>
        <p:nvGraphicFramePr>
          <p:cNvPr id="21" name="Diagram 20"/>
          <p:cNvGraphicFramePr/>
          <p:nvPr/>
        </p:nvGraphicFramePr>
        <p:xfrm>
          <a:off x="284480" y="853440"/>
          <a:ext cx="8676640" cy="54934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2" name="TextBox 31"/>
          <p:cNvSpPr txBox="1"/>
          <p:nvPr/>
        </p:nvSpPr>
        <p:spPr>
          <a:xfrm>
            <a:off x="1189154" y="6003884"/>
            <a:ext cx="1390650" cy="276999"/>
          </a:xfrm>
          <a:prstGeom prst="rect">
            <a:avLst/>
          </a:prstGeom>
          <a:noFill/>
        </p:spPr>
        <p:txBody>
          <a:bodyPr wrap="square" rtlCol="0">
            <a:spAutoFit/>
          </a:bodyPr>
          <a:lstStyle/>
          <a:p>
            <a:r>
              <a:rPr lang="en-US" sz="1200" b="0" dirty="0" smtClean="0">
                <a:latin typeface="Arial" pitchFamily="34" charset="0"/>
                <a:cs typeface="Arial" pitchFamily="34" charset="0"/>
              </a:rPr>
              <a:t>Optional</a:t>
            </a:r>
            <a:endParaRPr lang="en-US" sz="1200" b="0" dirty="0">
              <a:latin typeface="Arial" pitchFamily="34" charset="0"/>
              <a:cs typeface="Arial" pitchFamily="34" charset="0"/>
            </a:endParaRPr>
          </a:p>
        </p:txBody>
      </p:sp>
      <p:sp>
        <p:nvSpPr>
          <p:cNvPr id="33" name="Rounded Rectangle 32"/>
          <p:cNvSpPr/>
          <p:nvPr/>
        </p:nvSpPr>
        <p:spPr>
          <a:xfrm>
            <a:off x="497840" y="5984240"/>
            <a:ext cx="531400" cy="325120"/>
          </a:xfrm>
          <a:prstGeom prst="roundRect">
            <a:avLst/>
          </a:prstGeom>
          <a:noFill/>
          <a:ln w="1905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b="0"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Creating Purchase Requisitions</a:t>
            </a:r>
          </a:p>
        </p:txBody>
      </p:sp>
      <p:pic>
        <p:nvPicPr>
          <p:cNvPr id="386052" name="Picture 4" descr="C:\Users\qgl\AppData\Local\Temp\SNAGHTMLb9ac2af.PNG"/>
          <p:cNvPicPr>
            <a:picLocks noChangeAspect="1" noChangeArrowheads="1"/>
          </p:cNvPicPr>
          <p:nvPr/>
        </p:nvPicPr>
        <p:blipFill>
          <a:blip r:embed="rId3" cstate="print"/>
          <a:srcRect/>
          <a:stretch>
            <a:fillRect/>
          </a:stretch>
        </p:blipFill>
        <p:spPr bwMode="auto">
          <a:xfrm>
            <a:off x="1029335" y="830897"/>
            <a:ext cx="7027545" cy="5707870"/>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Approving Requisitions</a:t>
            </a:r>
          </a:p>
        </p:txBody>
      </p:sp>
      <p:pic>
        <p:nvPicPr>
          <p:cNvPr id="635906" name="Picture 2" descr="C:\Users\qgl\AppData\Local\Temp\SNAGHTMLba92f27.PNG"/>
          <p:cNvPicPr>
            <a:picLocks noChangeAspect="1" noChangeArrowheads="1"/>
          </p:cNvPicPr>
          <p:nvPr/>
        </p:nvPicPr>
        <p:blipFill>
          <a:blip r:embed="rId3" cstate="print"/>
          <a:srcRect/>
          <a:stretch>
            <a:fillRect/>
          </a:stretch>
        </p:blipFill>
        <p:spPr bwMode="auto">
          <a:xfrm>
            <a:off x="318116" y="1079816"/>
            <a:ext cx="8825884" cy="4894263"/>
          </a:xfrm>
          <a:prstGeom prst="rect">
            <a:avLst/>
          </a:prstGeom>
          <a:noFill/>
        </p:spPr>
      </p:pic>
      <p:sp>
        <p:nvSpPr>
          <p:cNvPr id="6" name="Oval 5"/>
          <p:cNvSpPr/>
          <p:nvPr/>
        </p:nvSpPr>
        <p:spPr>
          <a:xfrm>
            <a:off x="7325360" y="5212080"/>
            <a:ext cx="1676400" cy="73152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a:bodyPr>
          <a:lstStyle/>
          <a:p>
            <a:pPr eaLnBrk="1" hangingPunct="1"/>
            <a:r>
              <a:rPr lang="en-US" dirty="0" smtClean="0"/>
              <a:t>Creating a PO with a Requisition</a:t>
            </a:r>
          </a:p>
        </p:txBody>
      </p:sp>
      <p:pic>
        <p:nvPicPr>
          <p:cNvPr id="640002" name="Picture 2" descr="C:\Users\qgl\AppData\Local\Temp\SNAGHTMLbb8e30b.PNG"/>
          <p:cNvPicPr>
            <a:picLocks noChangeAspect="1" noChangeArrowheads="1"/>
          </p:cNvPicPr>
          <p:nvPr/>
        </p:nvPicPr>
        <p:blipFill>
          <a:blip r:embed="rId3" cstate="print"/>
          <a:srcRect/>
          <a:stretch>
            <a:fillRect/>
          </a:stretch>
        </p:blipFill>
        <p:spPr bwMode="auto">
          <a:xfrm>
            <a:off x="314960" y="921473"/>
            <a:ext cx="8625840" cy="5434943"/>
          </a:xfrm>
          <a:prstGeom prst="rect">
            <a:avLst/>
          </a:prstGeom>
          <a:noFill/>
        </p:spPr>
      </p:pic>
      <p:sp>
        <p:nvSpPr>
          <p:cNvPr id="7" name="Oval 6"/>
          <p:cNvSpPr/>
          <p:nvPr/>
        </p:nvSpPr>
        <p:spPr>
          <a:xfrm>
            <a:off x="1412240" y="2712720"/>
            <a:ext cx="1676400" cy="73152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0" indent="0">
              <a:buNone/>
            </a:pPr>
            <a:r>
              <a:rPr lang="en-US" dirty="0" smtClean="0"/>
              <a:t>When you finish this section, you should be able to:</a:t>
            </a:r>
          </a:p>
          <a:p>
            <a:pPr>
              <a:spcBef>
                <a:spcPts val="1200"/>
              </a:spcBef>
            </a:pPr>
            <a:r>
              <a:rPr lang="en-US" dirty="0" smtClean="0"/>
              <a:t>Describe the purchase flow</a:t>
            </a:r>
          </a:p>
          <a:p>
            <a:pPr>
              <a:spcBef>
                <a:spcPts val="1200"/>
              </a:spcBef>
            </a:pPr>
            <a:r>
              <a:rPr lang="en-US" dirty="0" smtClean="0"/>
              <a:t>Know how to use a discrete purchase order</a:t>
            </a:r>
          </a:p>
          <a:p>
            <a:pPr>
              <a:spcBef>
                <a:spcPts val="1200"/>
              </a:spcBef>
            </a:pPr>
            <a:r>
              <a:rPr lang="en-US" dirty="0" smtClean="0"/>
              <a:t>Describe:</a:t>
            </a:r>
          </a:p>
          <a:p>
            <a:pPr lvl="1"/>
            <a:r>
              <a:rPr lang="en-US" dirty="0" smtClean="0"/>
              <a:t>the purchase requisition flow</a:t>
            </a:r>
          </a:p>
          <a:p>
            <a:pPr lvl="1"/>
            <a:r>
              <a:rPr lang="en-US" dirty="0" smtClean="0"/>
              <a:t>the blanket order flow</a:t>
            </a:r>
          </a:p>
          <a:p>
            <a:pPr lvl="1"/>
            <a:r>
              <a:rPr lang="en-US" dirty="0" smtClean="0"/>
              <a:t>the supplier scheduled flow</a:t>
            </a:r>
          </a:p>
          <a:p>
            <a:endParaRPr lang="en-US" dirty="0"/>
          </a:p>
        </p:txBody>
      </p:sp>
      <p:sp>
        <p:nvSpPr>
          <p:cNvPr id="9218" name="Rectangle 2"/>
          <p:cNvSpPr>
            <a:spLocks noGrp="1" noChangeArrowheads="1"/>
          </p:cNvSpPr>
          <p:nvPr>
            <p:ph type="title"/>
          </p:nvPr>
        </p:nvSpPr>
        <p:spPr/>
        <p:txBody>
          <a:bodyPr/>
          <a:lstStyle/>
          <a:p>
            <a:pPr eaLnBrk="1" hangingPunct="1"/>
            <a:r>
              <a:rPr lang="en-US" dirty="0" smtClean="0"/>
              <a:t>Objectives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eaLnBrk="1" hangingPunct="1">
              <a:buFont typeface="Wingdings" pitchFamily="2" charset="2"/>
              <a:buChar char="§"/>
            </a:pPr>
            <a:r>
              <a:rPr lang="en-US" altLang="zh-CN" dirty="0" smtClean="0"/>
              <a:t>Terminology</a:t>
            </a:r>
          </a:p>
          <a:p>
            <a:pPr marL="342900" lvl="1" indent="-342900">
              <a:buFont typeface="Wingdings" pitchFamily="2" charset="2"/>
              <a:buChar char="§"/>
            </a:pPr>
            <a:r>
              <a:rPr lang="en-US" altLang="zh-CN" sz="2800" dirty="0" smtClean="0"/>
              <a:t>Setup</a:t>
            </a:r>
          </a:p>
          <a:p>
            <a:pPr marL="342900" lvl="1" indent="-342900">
              <a:buFont typeface="Wingdings" pitchFamily="2" charset="2"/>
              <a:buChar char="§"/>
            </a:pPr>
            <a:r>
              <a:rPr lang="en-US" altLang="zh-CN" sz="2800" dirty="0" smtClean="0"/>
              <a:t>Procure-to-Pay Process Flow</a:t>
            </a:r>
          </a:p>
          <a:p>
            <a:pPr eaLnBrk="1" hangingPunct="1">
              <a:buFont typeface="Wingdings" pitchFamily="2" charset="2"/>
              <a:buChar char="§"/>
            </a:pPr>
            <a:r>
              <a:rPr lang="en-US" altLang="zh-CN" dirty="0" smtClean="0"/>
              <a:t>Using Discrete Purchase Orders</a:t>
            </a:r>
          </a:p>
          <a:p>
            <a:pPr marL="347663" lvl="1" indent="-347663">
              <a:buFont typeface="Wingdings" pitchFamily="2" charset="2"/>
              <a:buChar char="§"/>
            </a:pPr>
            <a:r>
              <a:rPr lang="en-US" altLang="zh-CN" sz="2800" i="1" dirty="0" smtClean="0"/>
              <a:t>Optional: </a:t>
            </a:r>
            <a:r>
              <a:rPr lang="en-US" altLang="zh-CN" sz="2800" dirty="0" smtClean="0"/>
              <a:t>Using Standard Requisition</a:t>
            </a:r>
          </a:p>
          <a:p>
            <a:pPr marL="347663" lvl="1" indent="-347663">
              <a:buFont typeface="Wingdings" pitchFamily="2" charset="2"/>
              <a:buChar char="§"/>
            </a:pPr>
            <a:r>
              <a:rPr lang="en-US" altLang="zh-CN" sz="2800" b="1" i="1" dirty="0" smtClean="0">
                <a:solidFill>
                  <a:srgbClr val="0070C0"/>
                </a:solidFill>
              </a:rPr>
              <a:t>Optional: </a:t>
            </a:r>
            <a:r>
              <a:rPr lang="en-US" altLang="zh-CN" sz="2800" b="1" dirty="0" smtClean="0">
                <a:solidFill>
                  <a:srgbClr val="0070C0"/>
                </a:solidFill>
              </a:rPr>
              <a:t>Using Blanket Orders</a:t>
            </a:r>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None/>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i="1" dirty="0" smtClean="0"/>
              <a:t>Optional: </a:t>
            </a:r>
            <a:r>
              <a:rPr lang="en-US" dirty="0" smtClean="0"/>
              <a:t>Using Blanket Orders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lang="en-US" dirty="0" smtClean="0"/>
              <a:t>Blanket Order Life Cycle</a:t>
            </a:r>
            <a:endParaRPr lang="en-US" dirty="0"/>
          </a:p>
        </p:txBody>
      </p:sp>
      <p:sp>
        <p:nvSpPr>
          <p:cNvPr id="16393" name="AutoShape 6"/>
          <p:cNvSpPr>
            <a:spLocks noChangeArrowheads="1"/>
          </p:cNvSpPr>
          <p:nvPr/>
        </p:nvSpPr>
        <p:spPr bwMode="auto">
          <a:xfrm>
            <a:off x="548640" y="1497150"/>
            <a:ext cx="250952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smtClean="0">
                <a:latin typeface="+mj-lt"/>
              </a:rPr>
              <a:t>Create Blanket </a:t>
            </a:r>
            <a:r>
              <a:rPr lang="en-US" sz="1800" dirty="0">
                <a:latin typeface="+mj-lt"/>
              </a:rPr>
              <a:t>Order</a:t>
            </a:r>
          </a:p>
        </p:txBody>
      </p:sp>
      <p:sp>
        <p:nvSpPr>
          <p:cNvPr id="16394" name="AutoShape 7"/>
          <p:cNvSpPr>
            <a:spLocks noChangeArrowheads="1"/>
          </p:cNvSpPr>
          <p:nvPr/>
        </p:nvSpPr>
        <p:spPr bwMode="auto">
          <a:xfrm>
            <a:off x="4184650" y="1497150"/>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Release to PO</a:t>
            </a:r>
          </a:p>
        </p:txBody>
      </p:sp>
      <p:cxnSp>
        <p:nvCxnSpPr>
          <p:cNvPr id="16395" name="AutoShape 8"/>
          <p:cNvCxnSpPr>
            <a:cxnSpLocks noChangeShapeType="1"/>
            <a:endCxn id="16394" idx="1"/>
          </p:cNvCxnSpPr>
          <p:nvPr/>
        </p:nvCxnSpPr>
        <p:spPr bwMode="auto">
          <a:xfrm flipV="1">
            <a:off x="3637280" y="1954350"/>
            <a:ext cx="547370" cy="16690"/>
          </a:xfrm>
          <a:prstGeom prst="straightConnector1">
            <a:avLst/>
          </a:prstGeom>
          <a:noFill/>
          <a:ln w="38100">
            <a:solidFill>
              <a:srgbClr val="003366"/>
            </a:solidFill>
            <a:round/>
            <a:headEnd/>
            <a:tailEnd type="triangle" w="med" len="med"/>
          </a:ln>
        </p:spPr>
      </p:cxnSp>
      <p:sp>
        <p:nvSpPr>
          <p:cNvPr id="16396" name="AutoShape 9"/>
          <p:cNvSpPr>
            <a:spLocks noChangeArrowheads="1"/>
          </p:cNvSpPr>
          <p:nvPr/>
        </p:nvSpPr>
        <p:spPr bwMode="auto">
          <a:xfrm>
            <a:off x="4184650" y="2233750"/>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Release to PO</a:t>
            </a:r>
          </a:p>
        </p:txBody>
      </p:sp>
      <p:sp>
        <p:nvSpPr>
          <p:cNvPr id="16397" name="AutoShape 10"/>
          <p:cNvSpPr>
            <a:spLocks noChangeArrowheads="1"/>
          </p:cNvSpPr>
          <p:nvPr/>
        </p:nvSpPr>
        <p:spPr bwMode="auto">
          <a:xfrm>
            <a:off x="4184650" y="2968763"/>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Release to PO</a:t>
            </a:r>
          </a:p>
        </p:txBody>
      </p:sp>
      <p:sp>
        <p:nvSpPr>
          <p:cNvPr id="16398" name="AutoShape 11"/>
          <p:cNvSpPr>
            <a:spLocks noChangeArrowheads="1"/>
          </p:cNvSpPr>
          <p:nvPr/>
        </p:nvSpPr>
        <p:spPr bwMode="auto">
          <a:xfrm>
            <a:off x="4184650" y="3703775"/>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Release to PO</a:t>
            </a:r>
          </a:p>
        </p:txBody>
      </p:sp>
      <p:sp>
        <p:nvSpPr>
          <p:cNvPr id="16399" name="AutoShape 12"/>
          <p:cNvSpPr>
            <a:spLocks noChangeArrowheads="1"/>
          </p:cNvSpPr>
          <p:nvPr/>
        </p:nvSpPr>
        <p:spPr bwMode="auto">
          <a:xfrm>
            <a:off x="4184650" y="4438788"/>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Release to PO</a:t>
            </a:r>
          </a:p>
        </p:txBody>
      </p:sp>
      <p:sp>
        <p:nvSpPr>
          <p:cNvPr id="16400" name="AutoShape 13"/>
          <p:cNvSpPr>
            <a:spLocks noChangeArrowheads="1"/>
          </p:cNvSpPr>
          <p:nvPr/>
        </p:nvSpPr>
        <p:spPr bwMode="auto">
          <a:xfrm>
            <a:off x="4184650" y="5173800"/>
            <a:ext cx="1676400" cy="914400"/>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Release to PO</a:t>
            </a:r>
          </a:p>
        </p:txBody>
      </p:sp>
      <p:cxnSp>
        <p:nvCxnSpPr>
          <p:cNvPr id="16404" name="AutoShape 17"/>
          <p:cNvCxnSpPr>
            <a:cxnSpLocks noChangeShapeType="1"/>
            <a:endCxn id="16400" idx="1"/>
          </p:cNvCxnSpPr>
          <p:nvPr/>
        </p:nvCxnSpPr>
        <p:spPr bwMode="auto">
          <a:xfrm rot="16200000" flipH="1">
            <a:off x="2083525" y="3529875"/>
            <a:ext cx="3665040" cy="537210"/>
          </a:xfrm>
          <a:prstGeom prst="bentConnector2">
            <a:avLst/>
          </a:prstGeom>
          <a:noFill/>
          <a:ln w="38100">
            <a:solidFill>
              <a:srgbClr val="003366"/>
            </a:solidFill>
            <a:miter lim="800000"/>
            <a:headEnd/>
            <a:tailEnd type="triangle" w="med" len="med"/>
          </a:ln>
        </p:spPr>
      </p:cxnSp>
      <p:sp>
        <p:nvSpPr>
          <p:cNvPr id="16389" name="Line 19"/>
          <p:cNvSpPr>
            <a:spLocks noChangeShapeType="1"/>
          </p:cNvSpPr>
          <p:nvPr/>
        </p:nvSpPr>
        <p:spPr bwMode="auto">
          <a:xfrm>
            <a:off x="5973763" y="1438413"/>
            <a:ext cx="1698625" cy="0"/>
          </a:xfrm>
          <a:prstGeom prst="line">
            <a:avLst/>
          </a:prstGeom>
          <a:noFill/>
          <a:ln w="38100">
            <a:solidFill>
              <a:srgbClr val="003366"/>
            </a:solidFill>
            <a:round/>
            <a:headEnd/>
            <a:tailEnd/>
          </a:ln>
        </p:spPr>
        <p:txBody>
          <a:bodyPr wrap="none" anchor="ctr"/>
          <a:lstStyle/>
          <a:p>
            <a:endParaRPr lang="en-US">
              <a:latin typeface="+mj-lt"/>
            </a:endParaRPr>
          </a:p>
        </p:txBody>
      </p:sp>
      <p:sp>
        <p:nvSpPr>
          <p:cNvPr id="16390" name="Line 20"/>
          <p:cNvSpPr>
            <a:spLocks noChangeShapeType="1"/>
          </p:cNvSpPr>
          <p:nvPr/>
        </p:nvSpPr>
        <p:spPr bwMode="auto">
          <a:xfrm>
            <a:off x="5972175" y="6083438"/>
            <a:ext cx="1698625" cy="0"/>
          </a:xfrm>
          <a:prstGeom prst="line">
            <a:avLst/>
          </a:prstGeom>
          <a:noFill/>
          <a:ln w="38100">
            <a:solidFill>
              <a:srgbClr val="003366"/>
            </a:solidFill>
            <a:round/>
            <a:headEnd/>
            <a:tailEnd/>
          </a:ln>
        </p:spPr>
        <p:txBody>
          <a:bodyPr wrap="none" anchor="ctr"/>
          <a:lstStyle/>
          <a:p>
            <a:endParaRPr lang="en-US">
              <a:latin typeface="+mj-lt"/>
            </a:endParaRPr>
          </a:p>
        </p:txBody>
      </p:sp>
      <p:sp>
        <p:nvSpPr>
          <p:cNvPr id="16391" name="Text Box 21"/>
          <p:cNvSpPr txBox="1">
            <a:spLocks noChangeArrowheads="1"/>
          </p:cNvSpPr>
          <p:nvPr/>
        </p:nvSpPr>
        <p:spPr bwMode="auto">
          <a:xfrm>
            <a:off x="6183313" y="979625"/>
            <a:ext cx="1263487" cy="369332"/>
          </a:xfrm>
          <a:prstGeom prst="rect">
            <a:avLst/>
          </a:prstGeom>
          <a:noFill/>
          <a:ln w="12700">
            <a:noFill/>
            <a:miter lim="800000"/>
            <a:headEnd/>
            <a:tailEnd/>
          </a:ln>
        </p:spPr>
        <p:txBody>
          <a:bodyPr wrap="none">
            <a:spAutoFit/>
          </a:bodyPr>
          <a:lstStyle/>
          <a:p>
            <a:pPr eaLnBrk="0" hangingPunct="0"/>
            <a:r>
              <a:rPr lang="en-US" sz="1800">
                <a:latin typeface="+mj-lt"/>
              </a:rPr>
              <a:t>Start Date</a:t>
            </a:r>
          </a:p>
        </p:txBody>
      </p:sp>
      <p:sp>
        <p:nvSpPr>
          <p:cNvPr id="16392" name="Text Box 22"/>
          <p:cNvSpPr txBox="1">
            <a:spLocks noChangeArrowheads="1"/>
          </p:cNvSpPr>
          <p:nvPr/>
        </p:nvSpPr>
        <p:spPr bwMode="auto">
          <a:xfrm>
            <a:off x="6184900" y="5624650"/>
            <a:ext cx="1189749" cy="369332"/>
          </a:xfrm>
          <a:prstGeom prst="rect">
            <a:avLst/>
          </a:prstGeom>
          <a:noFill/>
          <a:ln w="12700">
            <a:noFill/>
            <a:miter lim="800000"/>
            <a:headEnd/>
            <a:tailEnd/>
          </a:ln>
        </p:spPr>
        <p:txBody>
          <a:bodyPr wrap="none">
            <a:spAutoFit/>
          </a:bodyPr>
          <a:lstStyle/>
          <a:p>
            <a:pPr eaLnBrk="0" hangingPunct="0"/>
            <a:r>
              <a:rPr lang="en-US" sz="1800">
                <a:latin typeface="+mj-lt"/>
              </a:rPr>
              <a:t>End Date</a:t>
            </a:r>
          </a:p>
        </p:txBody>
      </p:sp>
      <p:cxnSp>
        <p:nvCxnSpPr>
          <p:cNvPr id="59" name="Straight Arrow Connector 58"/>
          <p:cNvCxnSpPr/>
          <p:nvPr/>
        </p:nvCxnSpPr>
        <p:spPr>
          <a:xfrm>
            <a:off x="3647440" y="2713810"/>
            <a:ext cx="558800" cy="6530"/>
          </a:xfrm>
          <a:prstGeom prst="straightConnector1">
            <a:avLst/>
          </a:prstGeom>
          <a:ln w="31750">
            <a:solidFill>
              <a:schemeClr val="accent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0" name="Straight Arrow Connector 59"/>
          <p:cNvCxnSpPr/>
          <p:nvPr/>
        </p:nvCxnSpPr>
        <p:spPr>
          <a:xfrm>
            <a:off x="3639820" y="4176850"/>
            <a:ext cx="558800" cy="6530"/>
          </a:xfrm>
          <a:prstGeom prst="straightConnector1">
            <a:avLst/>
          </a:prstGeom>
          <a:ln w="31750">
            <a:solidFill>
              <a:schemeClr val="accent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2" name="Straight Arrow Connector 61"/>
          <p:cNvCxnSpPr/>
          <p:nvPr/>
        </p:nvCxnSpPr>
        <p:spPr>
          <a:xfrm>
            <a:off x="3632200" y="4908370"/>
            <a:ext cx="558800" cy="6530"/>
          </a:xfrm>
          <a:prstGeom prst="straightConnector1">
            <a:avLst/>
          </a:prstGeom>
          <a:ln w="31750">
            <a:solidFill>
              <a:schemeClr val="accent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33" name="Group 32"/>
          <p:cNvGrpSpPr/>
          <p:nvPr/>
        </p:nvGrpSpPr>
        <p:grpSpPr>
          <a:xfrm>
            <a:off x="1803399" y="2411550"/>
            <a:ext cx="2381251" cy="1014910"/>
            <a:chOff x="1803399" y="2411550"/>
            <a:chExt cx="2381251" cy="1014910"/>
          </a:xfrm>
        </p:grpSpPr>
        <p:cxnSp>
          <p:nvCxnSpPr>
            <p:cNvPr id="58" name="Straight Arrow Connector 57"/>
            <p:cNvCxnSpPr>
              <a:endCxn id="16397" idx="1"/>
            </p:cNvCxnSpPr>
            <p:nvPr/>
          </p:nvCxnSpPr>
          <p:spPr>
            <a:xfrm>
              <a:off x="3073400" y="3423920"/>
              <a:ext cx="1111250" cy="2043"/>
            </a:xfrm>
            <a:prstGeom prst="straightConnector1">
              <a:avLst/>
            </a:prstGeom>
            <a:ln w="31750">
              <a:solidFill>
                <a:schemeClr val="accent1">
                  <a:lumMod val="50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7" name="Shape 26"/>
            <p:cNvCxnSpPr>
              <a:stCxn id="16393" idx="2"/>
            </p:cNvCxnSpPr>
            <p:nvPr/>
          </p:nvCxnSpPr>
          <p:spPr>
            <a:xfrm rot="16200000" flipH="1">
              <a:off x="2167166" y="2047783"/>
              <a:ext cx="1014910" cy="1742443"/>
            </a:xfrm>
            <a:prstGeom prst="bentConnector2">
              <a:avLst/>
            </a:prstGeom>
            <a:ln w="31750">
              <a:solidFill>
                <a:schemeClr val="accent1">
                  <a:lumMod val="50000"/>
                </a:schemeClr>
              </a:solidFill>
            </a:ln>
            <a:effectLst/>
          </p:spPr>
          <p:style>
            <a:lnRef idx="2">
              <a:schemeClr val="accent1"/>
            </a:lnRef>
            <a:fillRef idx="0">
              <a:schemeClr val="accent1"/>
            </a:fillRef>
            <a:effectRef idx="1">
              <a:schemeClr val="accent1"/>
            </a:effectRef>
            <a:fontRef idx="minor">
              <a:schemeClr val="tx1"/>
            </a:fontRef>
          </p:style>
        </p:cxn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Blanket Order Process Flow </a:t>
            </a:r>
            <a:endParaRPr lang="en-US" dirty="0"/>
          </a:p>
        </p:txBody>
      </p:sp>
      <p:graphicFrame>
        <p:nvGraphicFramePr>
          <p:cNvPr id="21" name="Diagram 20"/>
          <p:cNvGraphicFramePr/>
          <p:nvPr/>
        </p:nvGraphicFramePr>
        <p:xfrm>
          <a:off x="284480" y="853440"/>
          <a:ext cx="8676640" cy="46939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2" name="TextBox 31"/>
          <p:cNvSpPr txBox="1"/>
          <p:nvPr/>
        </p:nvSpPr>
        <p:spPr>
          <a:xfrm>
            <a:off x="1154430" y="6027050"/>
            <a:ext cx="1390650" cy="276999"/>
          </a:xfrm>
          <a:prstGeom prst="rect">
            <a:avLst/>
          </a:prstGeom>
          <a:noFill/>
        </p:spPr>
        <p:txBody>
          <a:bodyPr wrap="square" rtlCol="0">
            <a:spAutoFit/>
          </a:bodyPr>
          <a:lstStyle/>
          <a:p>
            <a:r>
              <a:rPr lang="en-US" sz="1200" b="0" dirty="0" smtClean="0">
                <a:latin typeface="Arial" pitchFamily="34" charset="0"/>
                <a:cs typeface="Arial" pitchFamily="34" charset="0"/>
              </a:rPr>
              <a:t>Optional</a:t>
            </a:r>
            <a:endParaRPr lang="en-US" sz="1200" b="0" dirty="0">
              <a:latin typeface="Arial" pitchFamily="34" charset="0"/>
              <a:cs typeface="Arial" pitchFamily="34" charset="0"/>
            </a:endParaRPr>
          </a:p>
        </p:txBody>
      </p:sp>
      <p:sp>
        <p:nvSpPr>
          <p:cNvPr id="33" name="Rounded Rectangle 32"/>
          <p:cNvSpPr/>
          <p:nvPr/>
        </p:nvSpPr>
        <p:spPr>
          <a:xfrm>
            <a:off x="497840" y="5984240"/>
            <a:ext cx="531400" cy="325120"/>
          </a:xfrm>
          <a:prstGeom prst="roundRect">
            <a:avLst/>
          </a:prstGeom>
          <a:noFill/>
          <a:ln w="22225">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b="0"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5922" name="Picture 2" descr="C:\Users\qgl\AppData\Local\Temp\SNAGHTMLc113561.PNG"/>
          <p:cNvPicPr>
            <a:picLocks noChangeAspect="1" noChangeArrowheads="1"/>
          </p:cNvPicPr>
          <p:nvPr/>
        </p:nvPicPr>
        <p:blipFill>
          <a:blip r:embed="rId3" cstate="print"/>
          <a:srcRect/>
          <a:stretch>
            <a:fillRect/>
          </a:stretch>
        </p:blipFill>
        <p:spPr bwMode="auto">
          <a:xfrm>
            <a:off x="468091" y="912249"/>
            <a:ext cx="8211915" cy="5500125"/>
          </a:xfrm>
          <a:prstGeom prst="rect">
            <a:avLst/>
          </a:prstGeom>
          <a:noFill/>
        </p:spPr>
      </p:pic>
      <p:sp>
        <p:nvSpPr>
          <p:cNvPr id="15362" name="Rectangle 2"/>
          <p:cNvSpPr>
            <a:spLocks noGrp="1" noChangeArrowheads="1"/>
          </p:cNvSpPr>
          <p:nvPr>
            <p:ph type="title"/>
          </p:nvPr>
        </p:nvSpPr>
        <p:spPr/>
        <p:txBody>
          <a:bodyPr>
            <a:normAutofit/>
          </a:bodyPr>
          <a:lstStyle/>
          <a:p>
            <a:pPr eaLnBrk="1" hangingPunct="1"/>
            <a:r>
              <a:rPr lang="en-US" dirty="0" smtClean="0"/>
              <a:t>Creating a Blanket Order</a:t>
            </a:r>
          </a:p>
        </p:txBody>
      </p:sp>
      <p:sp>
        <p:nvSpPr>
          <p:cNvPr id="8" name="Rectangle 7"/>
          <p:cNvSpPr/>
          <p:nvPr/>
        </p:nvSpPr>
        <p:spPr>
          <a:xfrm>
            <a:off x="763929" y="5729468"/>
            <a:ext cx="1215342" cy="532436"/>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ular Callout 6"/>
          <p:cNvSpPr/>
          <p:nvPr/>
        </p:nvSpPr>
        <p:spPr>
          <a:xfrm>
            <a:off x="4699319" y="3148313"/>
            <a:ext cx="2453835" cy="1006997"/>
          </a:xfrm>
          <a:prstGeom prst="wedgeRoundRectCallout">
            <a:avLst>
              <a:gd name="adj1" fmla="val -52641"/>
              <a:gd name="adj2" fmla="val 120706"/>
              <a:gd name="adj3" fmla="val 16667"/>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An optional code identifying release frequency</a:t>
            </a:r>
            <a:endParaRPr lang="en-US" sz="1800" dirty="0"/>
          </a:p>
        </p:txBody>
      </p:sp>
      <p:sp>
        <p:nvSpPr>
          <p:cNvPr id="9" name="Rounded Rectangular Callout 8"/>
          <p:cNvSpPr/>
          <p:nvPr/>
        </p:nvSpPr>
        <p:spPr>
          <a:xfrm>
            <a:off x="3935391" y="5128069"/>
            <a:ext cx="4085865" cy="1539431"/>
          </a:xfrm>
          <a:prstGeom prst="wedgeRoundRectCallout">
            <a:avLst>
              <a:gd name="adj1" fmla="val -95593"/>
              <a:gd name="adj2" fmla="val -5073"/>
              <a:gd name="adj3" fmla="val 16667"/>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t>Release: indicating whether  ready for release to PO</a:t>
            </a:r>
          </a:p>
          <a:p>
            <a:endParaRPr lang="en-US" sz="1800" dirty="0" smtClean="0"/>
          </a:p>
          <a:p>
            <a:r>
              <a:rPr lang="en-US" sz="1800" dirty="0" smtClean="0"/>
              <a:t>Recur: for recurring demand of the same quantity</a:t>
            </a:r>
            <a:endParaRPr lang="en-US" sz="18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normAutofit/>
          </a:bodyPr>
          <a:lstStyle/>
          <a:p>
            <a:pPr eaLnBrk="1" hangingPunct="1"/>
            <a:r>
              <a:rPr lang="en-US" dirty="0" smtClean="0"/>
              <a:t>Releasing a Blanket Order</a:t>
            </a:r>
          </a:p>
        </p:txBody>
      </p:sp>
      <p:pic>
        <p:nvPicPr>
          <p:cNvPr id="463874" name="Picture 2" descr="C:\Users\qgl\AppData\Local\Temp\SNAGHTMLc2c3458.PNG"/>
          <p:cNvPicPr>
            <a:picLocks noChangeAspect="1" noChangeArrowheads="1"/>
          </p:cNvPicPr>
          <p:nvPr/>
        </p:nvPicPr>
        <p:blipFill>
          <a:blip r:embed="rId3" cstate="print"/>
          <a:srcRect/>
          <a:stretch>
            <a:fillRect/>
          </a:stretch>
        </p:blipFill>
        <p:spPr bwMode="auto">
          <a:xfrm>
            <a:off x="606986" y="1108758"/>
            <a:ext cx="7277725" cy="3289622"/>
          </a:xfrm>
          <a:prstGeom prst="rect">
            <a:avLst/>
          </a:prstGeom>
          <a:noFill/>
        </p:spPr>
      </p:pic>
      <p:sp>
        <p:nvSpPr>
          <p:cNvPr id="5" name="Rounded Rectangular Callout 4"/>
          <p:cNvSpPr/>
          <p:nvPr/>
        </p:nvSpPr>
        <p:spPr>
          <a:xfrm>
            <a:off x="671329" y="4525701"/>
            <a:ext cx="2801076" cy="1006997"/>
          </a:xfrm>
          <a:prstGeom prst="wedgeRoundRectCallout">
            <a:avLst>
              <a:gd name="adj1" fmla="val -1401"/>
              <a:gd name="adj2" fmla="val -154006"/>
              <a:gd name="adj3" fmla="val 16667"/>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600" dirty="0" smtClean="0"/>
              <a:t>Filter out the blanket order(s) to release</a:t>
            </a:r>
            <a:endParaRPr lang="en-US" sz="16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marL="342900" lvl="1" indent="-342900">
              <a:buFont typeface="Wingdings" pitchFamily="2" charset="2"/>
              <a:buChar char="§"/>
            </a:pPr>
            <a:r>
              <a:rPr lang="en-US" altLang="zh-CN" sz="2800" dirty="0" smtClean="0"/>
              <a:t>Procure-to-Pay Process Flow</a:t>
            </a:r>
          </a:p>
          <a:p>
            <a:pPr eaLnBrk="1" hangingPunct="1">
              <a:buFont typeface="Wingdings" pitchFamily="2" charset="2"/>
              <a:buChar char="§"/>
            </a:pPr>
            <a:r>
              <a:rPr lang="en-US" altLang="zh-CN" dirty="0" smtClean="0"/>
              <a:t>Using Discrete Purchase Orders</a:t>
            </a:r>
          </a:p>
          <a:p>
            <a:pPr marL="347663" lvl="1" indent="-347663">
              <a:buFont typeface="Wingdings" pitchFamily="2" charset="2"/>
              <a:buChar char="§"/>
            </a:pPr>
            <a:r>
              <a:rPr lang="en-US" altLang="zh-CN" sz="2800" i="1" dirty="0" smtClean="0"/>
              <a:t>Optional: </a:t>
            </a:r>
            <a:r>
              <a:rPr lang="en-US" altLang="zh-CN" sz="2800" dirty="0" smtClean="0"/>
              <a:t>Using Standard Requisition</a:t>
            </a:r>
          </a:p>
          <a:p>
            <a:pPr marL="347663" lvl="1" indent="-347663">
              <a:buFont typeface="Wingdings" pitchFamily="2" charset="2"/>
              <a:buChar char="§"/>
            </a:pPr>
            <a:r>
              <a:rPr lang="en-US" altLang="zh-CN" sz="2800" i="1" dirty="0" smtClean="0"/>
              <a:t>Optional: </a:t>
            </a:r>
            <a:r>
              <a:rPr lang="en-US" altLang="zh-CN" sz="2800" dirty="0" smtClean="0"/>
              <a:t>Using Blanket Orders</a:t>
            </a:r>
          </a:p>
          <a:p>
            <a:pPr marL="347663" lvl="1" indent="-347663">
              <a:buFont typeface="Wingdings" pitchFamily="2" charset="2"/>
              <a:buChar char="§"/>
            </a:pPr>
            <a:r>
              <a:rPr lang="en-US" altLang="zh-CN" sz="2800" b="1" i="1" dirty="0" smtClean="0">
                <a:solidFill>
                  <a:srgbClr val="0070C0"/>
                </a:solidFill>
              </a:rPr>
              <a:t>Optional: </a:t>
            </a:r>
            <a:r>
              <a:rPr lang="en-US" altLang="zh-CN" sz="2800" b="1" dirty="0" smtClean="0">
                <a:solidFill>
                  <a:srgbClr val="0070C0"/>
                </a:solidFill>
              </a:rPr>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Font typeface="Wingdings" pitchFamily="2" charset="2"/>
              <a:buChar char="§"/>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i="1" dirty="0" smtClean="0"/>
              <a:t>Optional: </a:t>
            </a:r>
            <a:r>
              <a:rPr lang="en-US" dirty="0" smtClean="0"/>
              <a:t>Using Supplier Schedules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Supplier Schedules</a:t>
            </a:r>
            <a:endParaRPr lang="en-US" dirty="0"/>
          </a:p>
        </p:txBody>
      </p:sp>
      <p:grpSp>
        <p:nvGrpSpPr>
          <p:cNvPr id="17412" name="Group 9"/>
          <p:cNvGrpSpPr>
            <a:grpSpLocks/>
          </p:cNvGrpSpPr>
          <p:nvPr/>
        </p:nvGrpSpPr>
        <p:grpSpPr bwMode="auto">
          <a:xfrm>
            <a:off x="1670050" y="1245522"/>
            <a:ext cx="5808663" cy="4591050"/>
            <a:chOff x="439" y="715"/>
            <a:chExt cx="3659" cy="2892"/>
          </a:xfrm>
        </p:grpSpPr>
        <p:sp>
          <p:nvSpPr>
            <p:cNvPr id="17413" name="AutoShape 10"/>
            <p:cNvSpPr>
              <a:spLocks noChangeArrowheads="1"/>
            </p:cNvSpPr>
            <p:nvPr/>
          </p:nvSpPr>
          <p:spPr bwMode="auto">
            <a:xfrm>
              <a:off x="439" y="71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Supplier</a:t>
              </a:r>
            </a:p>
            <a:p>
              <a:pPr algn="ctr" eaLnBrk="0" hangingPunct="0"/>
              <a:r>
                <a:rPr lang="en-US" sz="1800">
                  <a:latin typeface="+mj-lt"/>
                </a:rPr>
                <a:t>Schedule</a:t>
              </a:r>
            </a:p>
          </p:txBody>
        </p:sp>
        <p:sp>
          <p:nvSpPr>
            <p:cNvPr id="17414" name="AutoShape 11"/>
            <p:cNvSpPr>
              <a:spLocks noChangeArrowheads="1"/>
            </p:cNvSpPr>
            <p:nvPr/>
          </p:nvSpPr>
          <p:spPr bwMode="auto">
            <a:xfrm>
              <a:off x="3042" y="71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1</a:t>
              </a:r>
            </a:p>
          </p:txBody>
        </p:sp>
        <p:cxnSp>
          <p:nvCxnSpPr>
            <p:cNvPr id="17415" name="AutoShape 12"/>
            <p:cNvCxnSpPr>
              <a:cxnSpLocks noChangeShapeType="1"/>
              <a:stCxn id="17413" idx="3"/>
              <a:endCxn id="17414" idx="1"/>
            </p:cNvCxnSpPr>
            <p:nvPr/>
          </p:nvCxnSpPr>
          <p:spPr bwMode="auto">
            <a:xfrm>
              <a:off x="1507" y="1003"/>
              <a:ext cx="1523" cy="0"/>
            </a:xfrm>
            <a:prstGeom prst="straightConnector1">
              <a:avLst/>
            </a:prstGeom>
            <a:noFill/>
            <a:ln w="38100">
              <a:solidFill>
                <a:srgbClr val="003366"/>
              </a:solidFill>
              <a:round/>
              <a:headEnd/>
              <a:tailEnd type="triangle" w="med" len="med"/>
            </a:ln>
          </p:spPr>
        </p:cxnSp>
        <p:sp>
          <p:nvSpPr>
            <p:cNvPr id="17416" name="AutoShape 13"/>
            <p:cNvSpPr>
              <a:spLocks noChangeArrowheads="1"/>
            </p:cNvSpPr>
            <p:nvPr/>
          </p:nvSpPr>
          <p:spPr bwMode="auto">
            <a:xfrm>
              <a:off x="3042" y="1179"/>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2</a:t>
              </a:r>
            </a:p>
          </p:txBody>
        </p:sp>
        <p:sp>
          <p:nvSpPr>
            <p:cNvPr id="17417" name="AutoShape 14"/>
            <p:cNvSpPr>
              <a:spLocks noChangeArrowheads="1"/>
            </p:cNvSpPr>
            <p:nvPr/>
          </p:nvSpPr>
          <p:spPr bwMode="auto">
            <a:xfrm>
              <a:off x="3042" y="1642"/>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3</a:t>
              </a:r>
            </a:p>
          </p:txBody>
        </p:sp>
        <p:sp>
          <p:nvSpPr>
            <p:cNvPr id="17418" name="AutoShape 15"/>
            <p:cNvSpPr>
              <a:spLocks noChangeArrowheads="1"/>
            </p:cNvSpPr>
            <p:nvPr/>
          </p:nvSpPr>
          <p:spPr bwMode="auto">
            <a:xfrm>
              <a:off x="3042" y="210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4</a:t>
              </a:r>
            </a:p>
          </p:txBody>
        </p:sp>
        <p:sp>
          <p:nvSpPr>
            <p:cNvPr id="17419" name="AutoShape 16"/>
            <p:cNvSpPr>
              <a:spLocks noChangeArrowheads="1"/>
            </p:cNvSpPr>
            <p:nvPr/>
          </p:nvSpPr>
          <p:spPr bwMode="auto">
            <a:xfrm>
              <a:off x="3042" y="2568"/>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5</a:t>
              </a:r>
            </a:p>
          </p:txBody>
        </p:sp>
        <p:sp>
          <p:nvSpPr>
            <p:cNvPr id="17420" name="AutoShape 17"/>
            <p:cNvSpPr>
              <a:spLocks noChangeArrowheads="1"/>
            </p:cNvSpPr>
            <p:nvPr/>
          </p:nvSpPr>
          <p:spPr bwMode="auto">
            <a:xfrm>
              <a:off x="3042" y="3031"/>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a:latin typeface="+mj-lt"/>
                </a:rPr>
                <a:t>Week </a:t>
              </a:r>
              <a:r>
                <a:rPr lang="en-US" sz="1800">
                  <a:solidFill>
                    <a:srgbClr val="A50021"/>
                  </a:solidFill>
                  <a:latin typeface="+mj-lt"/>
                </a:rPr>
                <a:t>N</a:t>
              </a:r>
            </a:p>
          </p:txBody>
        </p:sp>
        <p:cxnSp>
          <p:nvCxnSpPr>
            <p:cNvPr id="17421" name="AutoShape 18"/>
            <p:cNvCxnSpPr>
              <a:cxnSpLocks noChangeShapeType="1"/>
              <a:stCxn id="17413" idx="3"/>
              <a:endCxn id="17416" idx="1"/>
            </p:cNvCxnSpPr>
            <p:nvPr/>
          </p:nvCxnSpPr>
          <p:spPr bwMode="auto">
            <a:xfrm>
              <a:off x="1507" y="1003"/>
              <a:ext cx="1523" cy="464"/>
            </a:xfrm>
            <a:prstGeom prst="bentConnector3">
              <a:avLst>
                <a:gd name="adj1" fmla="val 49968"/>
              </a:avLst>
            </a:prstGeom>
            <a:noFill/>
            <a:ln w="38100">
              <a:solidFill>
                <a:srgbClr val="003366"/>
              </a:solidFill>
              <a:miter lim="800000"/>
              <a:headEnd/>
              <a:tailEnd type="triangle" w="med" len="med"/>
            </a:ln>
          </p:spPr>
        </p:cxnSp>
        <p:cxnSp>
          <p:nvCxnSpPr>
            <p:cNvPr id="17422" name="AutoShape 19"/>
            <p:cNvCxnSpPr>
              <a:cxnSpLocks noChangeShapeType="1"/>
              <a:stCxn id="17413" idx="3"/>
              <a:endCxn id="17417" idx="1"/>
            </p:cNvCxnSpPr>
            <p:nvPr/>
          </p:nvCxnSpPr>
          <p:spPr bwMode="auto">
            <a:xfrm>
              <a:off x="1507" y="1003"/>
              <a:ext cx="1523" cy="927"/>
            </a:xfrm>
            <a:prstGeom prst="bentConnector3">
              <a:avLst>
                <a:gd name="adj1" fmla="val 49968"/>
              </a:avLst>
            </a:prstGeom>
            <a:noFill/>
            <a:ln w="38100">
              <a:solidFill>
                <a:srgbClr val="003366"/>
              </a:solidFill>
              <a:miter lim="800000"/>
              <a:headEnd/>
              <a:tailEnd type="triangle" w="med" len="med"/>
            </a:ln>
          </p:spPr>
        </p:cxnSp>
        <p:cxnSp>
          <p:nvCxnSpPr>
            <p:cNvPr id="17423" name="AutoShape 20"/>
            <p:cNvCxnSpPr>
              <a:cxnSpLocks noChangeShapeType="1"/>
              <a:stCxn id="17413" idx="3"/>
              <a:endCxn id="17419" idx="1"/>
            </p:cNvCxnSpPr>
            <p:nvPr/>
          </p:nvCxnSpPr>
          <p:spPr bwMode="auto">
            <a:xfrm>
              <a:off x="1507" y="1003"/>
              <a:ext cx="1523" cy="1853"/>
            </a:xfrm>
            <a:prstGeom prst="bentConnector3">
              <a:avLst>
                <a:gd name="adj1" fmla="val 49968"/>
              </a:avLst>
            </a:prstGeom>
            <a:noFill/>
            <a:ln w="38100">
              <a:solidFill>
                <a:srgbClr val="003366"/>
              </a:solidFill>
              <a:miter lim="800000"/>
              <a:headEnd/>
              <a:tailEnd type="triangle" w="med" len="med"/>
            </a:ln>
          </p:spPr>
        </p:cxnSp>
        <p:cxnSp>
          <p:nvCxnSpPr>
            <p:cNvPr id="17424" name="AutoShape 21"/>
            <p:cNvCxnSpPr>
              <a:cxnSpLocks noChangeShapeType="1"/>
              <a:stCxn id="17413" idx="3"/>
              <a:endCxn id="17420" idx="1"/>
            </p:cNvCxnSpPr>
            <p:nvPr/>
          </p:nvCxnSpPr>
          <p:spPr bwMode="auto">
            <a:xfrm>
              <a:off x="1507" y="1003"/>
              <a:ext cx="1523" cy="2316"/>
            </a:xfrm>
            <a:prstGeom prst="bentConnector3">
              <a:avLst>
                <a:gd name="adj1" fmla="val 49968"/>
              </a:avLst>
            </a:prstGeom>
            <a:noFill/>
            <a:ln w="38100">
              <a:solidFill>
                <a:srgbClr val="003366"/>
              </a:solidFill>
              <a:miter lim="800000"/>
              <a:headEnd/>
              <a:tailEnd type="triangle" w="med" len="med"/>
            </a:ln>
          </p:spPr>
        </p:cxnSp>
        <p:cxnSp>
          <p:nvCxnSpPr>
            <p:cNvPr id="17425" name="AutoShape 22"/>
            <p:cNvCxnSpPr>
              <a:cxnSpLocks noChangeShapeType="1"/>
              <a:stCxn id="17413" idx="3"/>
              <a:endCxn id="17418" idx="1"/>
            </p:cNvCxnSpPr>
            <p:nvPr/>
          </p:nvCxnSpPr>
          <p:spPr bwMode="auto">
            <a:xfrm>
              <a:off x="1507" y="1003"/>
              <a:ext cx="1523" cy="1390"/>
            </a:xfrm>
            <a:prstGeom prst="bentConnector3">
              <a:avLst>
                <a:gd name="adj1" fmla="val 49968"/>
              </a:avLst>
            </a:prstGeom>
            <a:noFill/>
            <a:ln w="38100">
              <a:solidFill>
                <a:srgbClr val="003366"/>
              </a:solidFill>
              <a:miter lim="800000"/>
              <a:headEnd/>
              <a:tailEnd type="triangle" w="med" len="med"/>
            </a:ln>
          </p:spPr>
        </p:cxn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Supplier Schedules Process</a:t>
            </a:r>
          </a:p>
        </p:txBody>
      </p:sp>
      <p:graphicFrame>
        <p:nvGraphicFramePr>
          <p:cNvPr id="5" name="Diagram 4"/>
          <p:cNvGraphicFramePr/>
          <p:nvPr/>
        </p:nvGraphicFramePr>
        <p:xfrm>
          <a:off x="934720" y="1026160"/>
          <a:ext cx="7254240" cy="5323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Supplier Schedules Process Map</a:t>
            </a:r>
          </a:p>
        </p:txBody>
      </p:sp>
      <p:pic>
        <p:nvPicPr>
          <p:cNvPr id="515074" name="Picture 2" descr="C:\Users\qgl\AppData\Local\Temp\SNAGHTML1afe00a.PNG"/>
          <p:cNvPicPr>
            <a:picLocks noChangeAspect="1" noChangeArrowheads="1"/>
          </p:cNvPicPr>
          <p:nvPr/>
        </p:nvPicPr>
        <p:blipFill>
          <a:blip r:embed="rId3" cstate="print"/>
          <a:srcRect/>
          <a:stretch>
            <a:fillRect/>
          </a:stretch>
        </p:blipFill>
        <p:spPr bwMode="auto">
          <a:xfrm>
            <a:off x="954232" y="995422"/>
            <a:ext cx="7069710" cy="5428527"/>
          </a:xfrm>
          <a:prstGeom prst="rect">
            <a:avLst/>
          </a:prstGeom>
          <a:noFill/>
        </p:spPr>
      </p:pic>
      <p:grpSp>
        <p:nvGrpSpPr>
          <p:cNvPr id="28" name="Group 27"/>
          <p:cNvGrpSpPr/>
          <p:nvPr/>
        </p:nvGrpSpPr>
        <p:grpSpPr>
          <a:xfrm>
            <a:off x="1377387" y="2858947"/>
            <a:ext cx="5104436" cy="2708476"/>
            <a:chOff x="1377387" y="2858947"/>
            <a:chExt cx="5104436" cy="2708476"/>
          </a:xfrm>
        </p:grpSpPr>
        <p:cxnSp>
          <p:nvCxnSpPr>
            <p:cNvPr id="10" name="Straight Connector 9"/>
            <p:cNvCxnSpPr/>
            <p:nvPr/>
          </p:nvCxnSpPr>
          <p:spPr>
            <a:xfrm>
              <a:off x="1377387" y="2882096"/>
              <a:ext cx="1215342" cy="0"/>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2581154" y="2858947"/>
              <a:ext cx="0" cy="879676"/>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2558005" y="3738623"/>
              <a:ext cx="3912243" cy="0"/>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6470248" y="3750197"/>
              <a:ext cx="11575" cy="1805651"/>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1388962" y="2882096"/>
              <a:ext cx="0" cy="1655180"/>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1377387" y="4560425"/>
              <a:ext cx="3855013" cy="11575"/>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p:cNvCxnSpPr/>
            <p:nvPr/>
          </p:nvCxnSpPr>
          <p:spPr>
            <a:xfrm>
              <a:off x="5197033" y="4583575"/>
              <a:ext cx="0" cy="972273"/>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5208608" y="5567423"/>
              <a:ext cx="1273215" cy="0"/>
            </a:xfrm>
            <a:prstGeom prst="line">
              <a:avLst/>
            </a:prstGeom>
            <a:ln w="28575">
              <a:solidFill>
                <a:srgbClr val="0070C0"/>
              </a:solidFill>
            </a:ln>
            <a:effectLst/>
          </p:spPr>
          <p:style>
            <a:lnRef idx="2">
              <a:schemeClr val="accent1"/>
            </a:lnRef>
            <a:fillRef idx="0">
              <a:schemeClr val="accent1"/>
            </a:fillRef>
            <a:effectRef idx="1">
              <a:schemeClr val="accent1"/>
            </a:effectRef>
            <a:fontRef idx="minor">
              <a:schemeClr val="tx1"/>
            </a:fontRef>
          </p:style>
        </p:cxnSp>
      </p:grpSp>
      <p:sp>
        <p:nvSpPr>
          <p:cNvPr id="30" name="Oval 29"/>
          <p:cNvSpPr/>
          <p:nvPr/>
        </p:nvSpPr>
        <p:spPr>
          <a:xfrm>
            <a:off x="6654800" y="3820160"/>
            <a:ext cx="1158240" cy="66040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6654800" y="5588000"/>
            <a:ext cx="1158240" cy="66040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Line Callout 1 33"/>
          <p:cNvSpPr/>
          <p:nvPr/>
        </p:nvSpPr>
        <p:spPr>
          <a:xfrm>
            <a:off x="467360" y="4795520"/>
            <a:ext cx="1645920" cy="497840"/>
          </a:xfrm>
          <a:prstGeom prst="borderCallout1">
            <a:avLst>
              <a:gd name="adj1" fmla="val -7781"/>
              <a:gd name="adj2" fmla="val 23174"/>
              <a:gd name="adj3" fmla="val -97704"/>
              <a:gd name="adj4" fmla="val 58242"/>
            </a:avLst>
          </a:prstGeom>
          <a:solidFill>
            <a:schemeClr val="accent1"/>
          </a:solidFill>
          <a:ln w="222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bg1"/>
                </a:solidFill>
              </a:rPr>
              <a:t>Processing</a:t>
            </a:r>
            <a:endParaRPr lang="en-US" sz="2000" dirty="0">
              <a:solidFill>
                <a:schemeClr val="bg1"/>
              </a:solidFill>
            </a:endParaRPr>
          </a:p>
        </p:txBody>
      </p:sp>
      <p:sp>
        <p:nvSpPr>
          <p:cNvPr id="36" name="Line Callout 1 35"/>
          <p:cNvSpPr/>
          <p:nvPr/>
        </p:nvSpPr>
        <p:spPr>
          <a:xfrm>
            <a:off x="4104640" y="5831840"/>
            <a:ext cx="1645920" cy="497840"/>
          </a:xfrm>
          <a:prstGeom prst="borderCallout1">
            <a:avLst>
              <a:gd name="adj1" fmla="val 26913"/>
              <a:gd name="adj2" fmla="val 100335"/>
              <a:gd name="adj3" fmla="val 6378"/>
              <a:gd name="adj4" fmla="val 155156"/>
            </a:avLst>
          </a:prstGeom>
          <a:solidFill>
            <a:schemeClr val="accent1"/>
          </a:solidFill>
          <a:ln w="222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bg1"/>
                </a:solidFill>
              </a:rPr>
              <a:t>Setting</a:t>
            </a:r>
            <a:endParaRPr lang="en-US" sz="2000" dirty="0">
              <a:solidFill>
                <a:schemeClr val="bg1"/>
              </a:solidFill>
            </a:endParaRPr>
          </a:p>
        </p:txBody>
      </p:sp>
      <p:sp>
        <p:nvSpPr>
          <p:cNvPr id="37" name="Line Callout 1 36"/>
          <p:cNvSpPr/>
          <p:nvPr/>
        </p:nvSpPr>
        <p:spPr>
          <a:xfrm>
            <a:off x="6431280" y="2814320"/>
            <a:ext cx="1645920" cy="497840"/>
          </a:xfrm>
          <a:prstGeom prst="borderCallout1">
            <a:avLst>
              <a:gd name="adj1" fmla="val 202423"/>
              <a:gd name="adj2" fmla="val 47249"/>
              <a:gd name="adj3" fmla="val 98215"/>
              <a:gd name="adj4" fmla="val 67502"/>
            </a:avLst>
          </a:prstGeom>
          <a:solidFill>
            <a:schemeClr val="accent1"/>
          </a:solidFill>
          <a:ln w="22225">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solidFill>
                  <a:schemeClr val="bg1"/>
                </a:solidFill>
              </a:rPr>
              <a:t>Receiving</a:t>
            </a:r>
            <a:endParaRPr lang="en-US" sz="2000" dirty="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eaLnBrk="1" hangingPunct="1">
              <a:buFont typeface="Wingdings" pitchFamily="2" charset="2"/>
              <a:buChar char="§"/>
            </a:pPr>
            <a:r>
              <a:rPr lang="en-US" altLang="zh-CN" dirty="0" smtClean="0"/>
              <a:t>Procure-to-Pay Process Flow</a:t>
            </a:r>
          </a:p>
          <a:p>
            <a:pPr marL="347663" lvl="1" indent="-347663">
              <a:buFont typeface="Wingdings" pitchFamily="2" charset="2"/>
              <a:buChar char="§"/>
            </a:pPr>
            <a:r>
              <a:rPr lang="en-US" altLang="zh-CN" sz="2800" dirty="0" smtClean="0"/>
              <a:t>Using Discrete </a:t>
            </a:r>
            <a:r>
              <a:rPr lang="en-US" altLang="zh-CN" sz="2800" smtClean="0"/>
              <a:t>Purchase Orders</a:t>
            </a:r>
            <a:endParaRPr lang="en-US" altLang="zh-CN" sz="2800" dirty="0" smtClean="0"/>
          </a:p>
          <a:p>
            <a:pPr marL="347663" lvl="1" indent="-347663">
              <a:buFont typeface="Wingdings" pitchFamily="2" charset="2"/>
              <a:buChar char="§"/>
            </a:pPr>
            <a:r>
              <a:rPr lang="en-US" altLang="zh-CN" sz="2800" i="1" dirty="0" smtClean="0"/>
              <a:t>Optional: </a:t>
            </a:r>
            <a:r>
              <a:rPr lang="en-US" altLang="zh-CN" sz="2800" dirty="0" smtClean="0"/>
              <a:t>Using Standard Requisition</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eaLnBrk="1" hangingPunct="1">
              <a:buFont typeface="Wingdings" pitchFamily="2" charset="2"/>
              <a:buChar char="§"/>
            </a:pPr>
            <a:r>
              <a:rPr lang="en-US" altLang="zh-CN" dirty="0" smtClean="0"/>
              <a:t>Mastery Questions</a:t>
            </a:r>
          </a:p>
          <a:p>
            <a:pPr eaLnBrk="1" hangingPunct="1">
              <a:buNone/>
            </a:pPr>
            <a:endParaRPr lang="en-US" altLang="zh-CN" sz="24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altLang="zh-CN" dirty="0" smtClean="0"/>
              <a:t>Example Scenario</a:t>
            </a:r>
            <a:endParaRPr lang="en-US" dirty="0" smtClean="0"/>
          </a:p>
        </p:txBody>
      </p:sp>
      <p:grpSp>
        <p:nvGrpSpPr>
          <p:cNvPr id="2" name="Group 16"/>
          <p:cNvGrpSpPr/>
          <p:nvPr/>
        </p:nvGrpSpPr>
        <p:grpSpPr>
          <a:xfrm>
            <a:off x="6583639" y="1872187"/>
            <a:ext cx="2423505" cy="1165653"/>
            <a:chOff x="6319479" y="1028907"/>
            <a:chExt cx="2423505" cy="1165653"/>
          </a:xfrm>
        </p:grpSpPr>
        <p:pic>
          <p:nvPicPr>
            <p:cNvPr id="540674" name="Picture 2"/>
            <p:cNvPicPr>
              <a:picLocks noChangeAspect="1" noChangeArrowheads="1"/>
            </p:cNvPicPr>
            <p:nvPr/>
          </p:nvPicPr>
          <p:blipFill>
            <a:blip r:embed="rId3" cstate="print"/>
            <a:srcRect/>
            <a:stretch>
              <a:fillRect/>
            </a:stretch>
          </p:blipFill>
          <p:spPr bwMode="auto">
            <a:xfrm>
              <a:off x="6547156" y="1028907"/>
              <a:ext cx="2195828" cy="1165653"/>
            </a:xfrm>
            <a:prstGeom prst="rect">
              <a:avLst/>
            </a:prstGeom>
            <a:noFill/>
            <a:ln w="9525">
              <a:noFill/>
              <a:miter lim="800000"/>
              <a:headEnd/>
              <a:tailEnd/>
            </a:ln>
          </p:spPr>
        </p:pic>
        <p:sp>
          <p:nvSpPr>
            <p:cNvPr id="11" name="TextBox 10"/>
            <p:cNvSpPr txBox="1"/>
            <p:nvPr/>
          </p:nvSpPr>
          <p:spPr>
            <a:xfrm>
              <a:off x="6319479" y="1101468"/>
              <a:ext cx="1788201" cy="338554"/>
            </a:xfrm>
            <a:prstGeom prst="rect">
              <a:avLst/>
            </a:prstGeom>
            <a:noFill/>
          </p:spPr>
          <p:txBody>
            <a:bodyPr wrap="square" rtlCol="0">
              <a:spAutoFit/>
            </a:bodyPr>
            <a:lstStyle/>
            <a:p>
              <a:r>
                <a:rPr lang="en-US" sz="1600" b="0" dirty="0" smtClean="0"/>
                <a:t>Supplier 10S1002</a:t>
              </a:r>
              <a:endParaRPr lang="en-US" sz="1600" b="0" dirty="0"/>
            </a:p>
          </p:txBody>
        </p:sp>
      </p:grpSp>
      <p:grpSp>
        <p:nvGrpSpPr>
          <p:cNvPr id="3" name="Group 15"/>
          <p:cNvGrpSpPr/>
          <p:nvPr/>
        </p:nvGrpSpPr>
        <p:grpSpPr>
          <a:xfrm>
            <a:off x="380682" y="2671763"/>
            <a:ext cx="1945957" cy="1356645"/>
            <a:chOff x="482282" y="4134803"/>
            <a:chExt cx="1945957" cy="1356645"/>
          </a:xfrm>
        </p:grpSpPr>
        <p:pic>
          <p:nvPicPr>
            <p:cNvPr id="540676" name="Picture 4"/>
            <p:cNvPicPr>
              <a:picLocks noChangeAspect="1" noChangeArrowheads="1"/>
            </p:cNvPicPr>
            <p:nvPr/>
          </p:nvPicPr>
          <p:blipFill>
            <a:blip r:embed="rId4" cstate="print"/>
            <a:srcRect/>
            <a:stretch>
              <a:fillRect/>
            </a:stretch>
          </p:blipFill>
          <p:spPr bwMode="auto">
            <a:xfrm>
              <a:off x="482282" y="4134803"/>
              <a:ext cx="1945957" cy="1356645"/>
            </a:xfrm>
            <a:prstGeom prst="rect">
              <a:avLst/>
            </a:prstGeom>
            <a:noFill/>
            <a:ln w="9525">
              <a:noFill/>
              <a:miter lim="800000"/>
              <a:headEnd/>
              <a:tailEnd/>
            </a:ln>
          </p:spPr>
        </p:pic>
        <p:sp>
          <p:nvSpPr>
            <p:cNvPr id="15" name="TextBox 14"/>
            <p:cNvSpPr txBox="1"/>
            <p:nvPr/>
          </p:nvSpPr>
          <p:spPr>
            <a:xfrm>
              <a:off x="693754" y="4353119"/>
              <a:ext cx="586406" cy="338554"/>
            </a:xfrm>
            <a:prstGeom prst="rect">
              <a:avLst/>
            </a:prstGeom>
            <a:noFill/>
          </p:spPr>
          <p:txBody>
            <a:bodyPr wrap="square" rtlCol="0">
              <a:spAutoFit/>
            </a:bodyPr>
            <a:lstStyle/>
            <a:p>
              <a:r>
                <a:rPr lang="en-US" sz="1600" b="0" dirty="0" smtClean="0"/>
                <a:t>QMI</a:t>
              </a:r>
              <a:endParaRPr lang="en-US" sz="1600" b="0" dirty="0"/>
            </a:p>
          </p:txBody>
        </p:sp>
      </p:grpSp>
      <p:cxnSp>
        <p:nvCxnSpPr>
          <p:cNvPr id="21" name="Shape 20"/>
          <p:cNvCxnSpPr>
            <a:stCxn id="540676" idx="0"/>
          </p:cNvCxnSpPr>
          <p:nvPr/>
        </p:nvCxnSpPr>
        <p:spPr>
          <a:xfrm rot="5400000" flipH="1" flipV="1">
            <a:off x="3755469" y="-146287"/>
            <a:ext cx="416243" cy="5219859"/>
          </a:xfrm>
          <a:prstGeom prst="curved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126959" y="2135248"/>
            <a:ext cx="2565441" cy="338554"/>
          </a:xfrm>
          <a:prstGeom prst="rect">
            <a:avLst/>
          </a:prstGeom>
          <a:noFill/>
        </p:spPr>
        <p:txBody>
          <a:bodyPr wrap="square" rtlCol="0">
            <a:spAutoFit/>
          </a:bodyPr>
          <a:lstStyle/>
          <a:p>
            <a:r>
              <a:rPr lang="en-US" sz="1600" dirty="0" smtClean="0">
                <a:solidFill>
                  <a:schemeClr val="accent6">
                    <a:lumMod val="75000"/>
                  </a:schemeClr>
                </a:solidFill>
              </a:rPr>
              <a:t>1. Set up schedules</a:t>
            </a:r>
            <a:endParaRPr lang="en-US" sz="1600" dirty="0">
              <a:solidFill>
                <a:schemeClr val="accent6">
                  <a:lumMod val="75000"/>
                </a:schemeClr>
              </a:solidFill>
            </a:endParaRPr>
          </a:p>
        </p:txBody>
      </p:sp>
      <p:cxnSp>
        <p:nvCxnSpPr>
          <p:cNvPr id="24" name="Curved Connector 23"/>
          <p:cNvCxnSpPr/>
          <p:nvPr/>
        </p:nvCxnSpPr>
        <p:spPr>
          <a:xfrm rot="10800000" flipV="1">
            <a:off x="2458720" y="3119120"/>
            <a:ext cx="4419600" cy="345440"/>
          </a:xfrm>
          <a:prstGeom prst="curvedConnector3">
            <a:avLst>
              <a:gd name="adj1" fmla="val 4172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2722839" y="2996308"/>
            <a:ext cx="2275881" cy="338554"/>
          </a:xfrm>
          <a:prstGeom prst="rect">
            <a:avLst/>
          </a:prstGeom>
          <a:noFill/>
        </p:spPr>
        <p:txBody>
          <a:bodyPr wrap="square" rtlCol="0">
            <a:spAutoFit/>
          </a:bodyPr>
          <a:lstStyle/>
          <a:p>
            <a:r>
              <a:rPr lang="en-US" sz="1600" b="0" dirty="0" smtClean="0">
                <a:solidFill>
                  <a:schemeClr val="tx2">
                    <a:lumMod val="50000"/>
                    <a:lumOff val="50000"/>
                  </a:schemeClr>
                </a:solidFill>
              </a:rPr>
              <a:t>Delivery &amp; Invoice</a:t>
            </a:r>
            <a:endParaRPr lang="en-US" sz="1600" b="0" dirty="0">
              <a:solidFill>
                <a:schemeClr val="tx2">
                  <a:lumMod val="50000"/>
                  <a:lumOff val="50000"/>
                </a:schemeClr>
              </a:solidFill>
            </a:endParaRPr>
          </a:p>
        </p:txBody>
      </p:sp>
      <p:sp>
        <p:nvSpPr>
          <p:cNvPr id="81" name="TextBox 80"/>
          <p:cNvSpPr txBox="1"/>
          <p:nvPr/>
        </p:nvSpPr>
        <p:spPr>
          <a:xfrm>
            <a:off x="4256999" y="4789548"/>
            <a:ext cx="2509561" cy="338554"/>
          </a:xfrm>
          <a:prstGeom prst="rect">
            <a:avLst/>
          </a:prstGeom>
          <a:noFill/>
        </p:spPr>
        <p:txBody>
          <a:bodyPr wrap="square" rtlCol="0">
            <a:spAutoFit/>
          </a:bodyPr>
          <a:lstStyle/>
          <a:p>
            <a:r>
              <a:rPr lang="en-US" sz="1600" dirty="0" smtClean="0">
                <a:solidFill>
                  <a:schemeClr val="accent6">
                    <a:lumMod val="75000"/>
                  </a:schemeClr>
                </a:solidFill>
              </a:rPr>
              <a:t>7. Payment</a:t>
            </a:r>
            <a:endParaRPr lang="en-US" sz="1600" dirty="0">
              <a:solidFill>
                <a:schemeClr val="accent6">
                  <a:lumMod val="75000"/>
                </a:schemeClr>
              </a:solidFill>
            </a:endParaRPr>
          </a:p>
        </p:txBody>
      </p:sp>
      <p:grpSp>
        <p:nvGrpSpPr>
          <p:cNvPr id="4" name="Group 92"/>
          <p:cNvGrpSpPr/>
          <p:nvPr/>
        </p:nvGrpSpPr>
        <p:grpSpPr>
          <a:xfrm>
            <a:off x="1290320" y="3037840"/>
            <a:ext cx="6618910" cy="2159000"/>
            <a:chOff x="1290320" y="3037840"/>
            <a:chExt cx="6618910" cy="2159000"/>
          </a:xfrm>
        </p:grpSpPr>
        <p:cxnSp>
          <p:nvCxnSpPr>
            <p:cNvPr id="78" name="Shape 77"/>
            <p:cNvCxnSpPr>
              <a:endCxn id="540674" idx="2"/>
            </p:cNvCxnSpPr>
            <p:nvPr/>
          </p:nvCxnSpPr>
          <p:spPr>
            <a:xfrm flipV="1">
              <a:off x="1290320" y="3037840"/>
              <a:ext cx="6618910" cy="2143760"/>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0" name="Straight Connector 89"/>
            <p:cNvCxnSpPr/>
            <p:nvPr/>
          </p:nvCxnSpPr>
          <p:spPr>
            <a:xfrm flipH="1" flipV="1">
              <a:off x="1300480" y="4754880"/>
              <a:ext cx="2540" cy="44196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grpSp>
      <p:sp>
        <p:nvSpPr>
          <p:cNvPr id="20" name="TextBox 19"/>
          <p:cNvSpPr txBox="1"/>
          <p:nvPr/>
        </p:nvSpPr>
        <p:spPr>
          <a:xfrm>
            <a:off x="2976881" y="1576448"/>
            <a:ext cx="3616960" cy="338554"/>
          </a:xfrm>
          <a:prstGeom prst="rect">
            <a:avLst/>
          </a:prstGeom>
          <a:noFill/>
        </p:spPr>
        <p:txBody>
          <a:bodyPr wrap="square" rtlCol="0">
            <a:spAutoFit/>
          </a:bodyPr>
          <a:lstStyle/>
          <a:p>
            <a:r>
              <a:rPr lang="en-US" sz="1600" dirty="0" smtClean="0">
                <a:solidFill>
                  <a:schemeClr val="accent6">
                    <a:lumMod val="75000"/>
                  </a:schemeClr>
                </a:solidFill>
              </a:rPr>
              <a:t>2. Transmit </a:t>
            </a:r>
            <a:r>
              <a:rPr lang="en-US" sz="1600" dirty="0" smtClean="0">
                <a:solidFill>
                  <a:schemeClr val="accent6">
                    <a:lumMod val="75000"/>
                  </a:schemeClr>
                </a:solidFill>
              </a:rPr>
              <a:t>schedules </a:t>
            </a:r>
            <a:r>
              <a:rPr lang="en-US" sz="1600" dirty="0" smtClean="0">
                <a:solidFill>
                  <a:schemeClr val="accent6">
                    <a:lumMod val="75000"/>
                  </a:schemeClr>
                </a:solidFill>
              </a:rPr>
              <a:t>to supplier</a:t>
            </a:r>
            <a:endParaRPr lang="en-US" sz="1600" dirty="0">
              <a:solidFill>
                <a:schemeClr val="accent6">
                  <a:lumMod val="75000"/>
                </a:schemeClr>
              </a:solidFill>
            </a:endParaRPr>
          </a:p>
        </p:txBody>
      </p:sp>
      <p:cxnSp>
        <p:nvCxnSpPr>
          <p:cNvPr id="27" name="Curved Connector 26"/>
          <p:cNvCxnSpPr/>
          <p:nvPr/>
        </p:nvCxnSpPr>
        <p:spPr>
          <a:xfrm flipV="1">
            <a:off x="2174240" y="3251200"/>
            <a:ext cx="5516880" cy="660400"/>
          </a:xfrm>
          <a:prstGeom prst="curvedConnector3">
            <a:avLst>
              <a:gd name="adj1" fmla="val 10046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4043639" y="3997068"/>
            <a:ext cx="2509561" cy="338554"/>
          </a:xfrm>
          <a:prstGeom prst="rect">
            <a:avLst/>
          </a:prstGeom>
          <a:noFill/>
        </p:spPr>
        <p:txBody>
          <a:bodyPr wrap="square" rtlCol="0">
            <a:spAutoFit/>
          </a:bodyPr>
          <a:lstStyle/>
          <a:p>
            <a:r>
              <a:rPr lang="en-US" sz="1600" dirty="0" smtClean="0">
                <a:solidFill>
                  <a:schemeClr val="accent6">
                    <a:lumMod val="75000"/>
                  </a:schemeClr>
                </a:solidFill>
              </a:rPr>
              <a:t>5. Return PO</a:t>
            </a:r>
            <a:endParaRPr lang="en-US" sz="1600" dirty="0">
              <a:solidFill>
                <a:schemeClr val="accent6">
                  <a:lumMod val="75000"/>
                </a:schemeClr>
              </a:solidFill>
            </a:endParaRPr>
          </a:p>
        </p:txBody>
      </p:sp>
      <p:sp>
        <p:nvSpPr>
          <p:cNvPr id="94" name="Flowchart: Document 93"/>
          <p:cNvSpPr/>
          <p:nvPr/>
        </p:nvSpPr>
        <p:spPr>
          <a:xfrm>
            <a:off x="3322320" y="1910080"/>
            <a:ext cx="1965960" cy="655320"/>
          </a:xfrm>
          <a:prstGeom prst="flowChartDocument">
            <a:avLst/>
          </a:prstGeom>
          <a:solidFill>
            <a:schemeClr val="bg1">
              <a:lumMod val="95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r>
              <a:rPr lang="en-US" sz="1400" b="0" dirty="0" smtClean="0">
                <a:solidFill>
                  <a:schemeClr val="tx1"/>
                </a:solidFill>
              </a:rPr>
              <a:t>Item 60031</a:t>
            </a:r>
            <a:endParaRPr lang="en-US" sz="1400" b="0" dirty="0">
              <a:solidFill>
                <a:schemeClr val="tx1"/>
              </a:solidFill>
            </a:endParaRPr>
          </a:p>
        </p:txBody>
      </p:sp>
      <p:sp>
        <p:nvSpPr>
          <p:cNvPr id="26" name="TextBox 25"/>
          <p:cNvSpPr txBox="1"/>
          <p:nvPr/>
        </p:nvSpPr>
        <p:spPr>
          <a:xfrm>
            <a:off x="487639" y="4108828"/>
            <a:ext cx="2918501" cy="830997"/>
          </a:xfrm>
          <a:prstGeom prst="rect">
            <a:avLst/>
          </a:prstGeom>
          <a:solidFill>
            <a:schemeClr val="bg1"/>
          </a:solidFill>
        </p:spPr>
        <p:txBody>
          <a:bodyPr wrap="square" rtlCol="0">
            <a:spAutoFit/>
          </a:bodyPr>
          <a:lstStyle/>
          <a:p>
            <a:r>
              <a:rPr lang="en-US" sz="1600" dirty="0" smtClean="0">
                <a:solidFill>
                  <a:schemeClr val="accent6">
                    <a:lumMod val="75000"/>
                  </a:schemeClr>
                </a:solidFill>
              </a:rPr>
              <a:t>3. Create PO shipper</a:t>
            </a:r>
          </a:p>
          <a:p>
            <a:r>
              <a:rPr lang="en-US" sz="1600" dirty="0" smtClean="0">
                <a:solidFill>
                  <a:schemeClr val="accent6">
                    <a:lumMod val="75000"/>
                  </a:schemeClr>
                </a:solidFill>
              </a:rPr>
              <a:t>4. Receive PO shipper</a:t>
            </a:r>
          </a:p>
          <a:p>
            <a:r>
              <a:rPr lang="en-US" sz="1600" dirty="0" smtClean="0">
                <a:solidFill>
                  <a:schemeClr val="accent6">
                    <a:lumMod val="75000"/>
                  </a:schemeClr>
                </a:solidFill>
              </a:rPr>
              <a:t>6. Process supplier invoice</a:t>
            </a:r>
            <a:endParaRPr lang="en-US" sz="1600" dirty="0">
              <a:solidFill>
                <a:schemeClr val="accent6">
                  <a:lumMod val="75000"/>
                </a:schemeClr>
              </a:solidFill>
            </a:endParaRPr>
          </a:p>
        </p:txBody>
      </p:sp>
      <p:pic>
        <p:nvPicPr>
          <p:cNvPr id="540675" name="Picture 3"/>
          <p:cNvPicPr>
            <a:picLocks noChangeAspect="1" noChangeArrowheads="1"/>
          </p:cNvPicPr>
          <p:nvPr/>
        </p:nvPicPr>
        <p:blipFill>
          <a:blip r:embed="rId5" cstate="print"/>
          <a:srcRect/>
          <a:stretch>
            <a:fillRect/>
          </a:stretch>
        </p:blipFill>
        <p:spPr bwMode="auto">
          <a:xfrm>
            <a:off x="5150167" y="2668533"/>
            <a:ext cx="731837" cy="1150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smtClean="0"/>
              <a:t>Setting Scheduling Data</a:t>
            </a:r>
          </a:p>
        </p:txBody>
      </p:sp>
      <p:graphicFrame>
        <p:nvGraphicFramePr>
          <p:cNvPr id="5" name="Diagram 4"/>
          <p:cNvGraphicFramePr/>
          <p:nvPr/>
        </p:nvGraphicFramePr>
        <p:xfrm>
          <a:off x="934720" y="1026160"/>
          <a:ext cx="7254240" cy="5323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Setting Control Parameters</a:t>
            </a:r>
            <a:endParaRPr lang="en-US" dirty="0"/>
          </a:p>
        </p:txBody>
      </p:sp>
      <p:pic>
        <p:nvPicPr>
          <p:cNvPr id="449540" name="Picture 4"/>
          <p:cNvPicPr>
            <a:picLocks noChangeAspect="1" noChangeArrowheads="1"/>
          </p:cNvPicPr>
          <p:nvPr/>
        </p:nvPicPr>
        <p:blipFill>
          <a:blip r:embed="rId3" cstate="print"/>
          <a:srcRect/>
          <a:stretch>
            <a:fillRect/>
          </a:stretch>
        </p:blipFill>
        <p:spPr bwMode="auto">
          <a:xfrm>
            <a:off x="5253514" y="1073392"/>
            <a:ext cx="2843399" cy="2800961"/>
          </a:xfrm>
          <a:prstGeom prst="rect">
            <a:avLst/>
          </a:prstGeom>
          <a:solidFill>
            <a:schemeClr val="accent1">
              <a:lumMod val="60000"/>
              <a:lumOff val="40000"/>
            </a:schemeClr>
          </a:solidFill>
          <a:ln w="9525">
            <a:noFill/>
            <a:miter lim="800000"/>
            <a:headEnd/>
            <a:tailEnd/>
          </a:ln>
        </p:spPr>
      </p:pic>
      <p:grpSp>
        <p:nvGrpSpPr>
          <p:cNvPr id="8" name="Group 7"/>
          <p:cNvGrpSpPr/>
          <p:nvPr/>
        </p:nvGrpSpPr>
        <p:grpSpPr>
          <a:xfrm>
            <a:off x="429548" y="1083203"/>
            <a:ext cx="3585675" cy="1545513"/>
            <a:chOff x="216535" y="1235392"/>
            <a:chExt cx="3924300" cy="1619251"/>
          </a:xfrm>
        </p:grpSpPr>
        <p:pic>
          <p:nvPicPr>
            <p:cNvPr id="504834" name="Picture 2" descr="C:\Users\qgl\AppData\Local\Temp\SNAGHTML10815cc5.PNG"/>
            <p:cNvPicPr>
              <a:picLocks noChangeAspect="1" noChangeArrowheads="1"/>
            </p:cNvPicPr>
            <p:nvPr/>
          </p:nvPicPr>
          <p:blipFill>
            <a:blip r:embed="rId4" cstate="print"/>
            <a:srcRect/>
            <a:stretch>
              <a:fillRect/>
            </a:stretch>
          </p:blipFill>
          <p:spPr bwMode="auto">
            <a:xfrm>
              <a:off x="216535" y="1235392"/>
              <a:ext cx="3924300" cy="1619251"/>
            </a:xfrm>
            <a:prstGeom prst="rect">
              <a:avLst/>
            </a:prstGeom>
            <a:noFill/>
          </p:spPr>
        </p:pic>
        <p:sp>
          <p:nvSpPr>
            <p:cNvPr id="7" name="Rectangle 11"/>
            <p:cNvSpPr>
              <a:spLocks noChangeArrowheads="1"/>
            </p:cNvSpPr>
            <p:nvPr/>
          </p:nvSpPr>
          <p:spPr bwMode="auto">
            <a:xfrm>
              <a:off x="436881" y="1940560"/>
              <a:ext cx="2123439" cy="386080"/>
            </a:xfrm>
            <a:prstGeom prst="rect">
              <a:avLst/>
            </a:prstGeom>
            <a:noFill/>
            <a:ln w="28575" algn="ctr">
              <a:solidFill>
                <a:srgbClr val="FF0000"/>
              </a:solidFill>
              <a:miter lim="800000"/>
              <a:headEnd/>
              <a:tailEnd/>
            </a:ln>
          </p:spPr>
          <p:txBody>
            <a:bodyPr wrap="none" tIns="91440" bIns="91440" anchor="ctr"/>
            <a:lstStyle/>
            <a:p>
              <a:endParaRPr lang="en-US"/>
            </a:p>
          </p:txBody>
        </p:sp>
      </p:grpSp>
      <p:pic>
        <p:nvPicPr>
          <p:cNvPr id="375810" name="Picture 2" descr="C:\Users\qgl\AppData\Local\Temp\SNAGHTMLff3ffd4.PNG"/>
          <p:cNvPicPr>
            <a:picLocks noChangeAspect="1" noChangeArrowheads="1"/>
          </p:cNvPicPr>
          <p:nvPr/>
        </p:nvPicPr>
        <p:blipFill>
          <a:blip r:embed="rId5" cstate="print"/>
          <a:srcRect/>
          <a:stretch>
            <a:fillRect/>
          </a:stretch>
        </p:blipFill>
        <p:spPr bwMode="auto">
          <a:xfrm>
            <a:off x="1187927" y="2644760"/>
            <a:ext cx="3662595" cy="3483057"/>
          </a:xfrm>
          <a:prstGeom prst="rect">
            <a:avLst/>
          </a:prstGeom>
          <a:noFill/>
          <a:effectLst/>
        </p:spPr>
      </p:pic>
      <p:sp>
        <p:nvSpPr>
          <p:cNvPr id="10" name="Rectangle 11"/>
          <p:cNvSpPr>
            <a:spLocks noChangeArrowheads="1"/>
          </p:cNvSpPr>
          <p:nvPr/>
        </p:nvSpPr>
        <p:spPr bwMode="auto">
          <a:xfrm>
            <a:off x="1425910" y="3363360"/>
            <a:ext cx="2038650" cy="446639"/>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9586" name="Picture 2" descr="C:\Users\qgl\AppData\Local\Temp\SNAGHTMLb8c00a8.PNG"/>
          <p:cNvPicPr>
            <a:picLocks noChangeAspect="1" noChangeArrowheads="1"/>
          </p:cNvPicPr>
          <p:nvPr/>
        </p:nvPicPr>
        <p:blipFill>
          <a:blip r:embed="rId3" cstate="print"/>
          <a:srcRect/>
          <a:stretch>
            <a:fillRect/>
          </a:stretch>
        </p:blipFill>
        <p:spPr bwMode="auto">
          <a:xfrm>
            <a:off x="511175" y="973137"/>
            <a:ext cx="7962265" cy="4878032"/>
          </a:xfrm>
          <a:prstGeom prst="rect">
            <a:avLst/>
          </a:prstGeom>
          <a:noFill/>
        </p:spPr>
      </p:pic>
      <p:sp>
        <p:nvSpPr>
          <p:cNvPr id="6" name="Title 5"/>
          <p:cNvSpPr>
            <a:spLocks noGrp="1"/>
          </p:cNvSpPr>
          <p:nvPr>
            <p:ph type="title"/>
          </p:nvPr>
        </p:nvSpPr>
        <p:spPr/>
        <p:txBody>
          <a:bodyPr>
            <a:normAutofit/>
          </a:bodyPr>
          <a:lstStyle/>
          <a:p>
            <a:r>
              <a:rPr lang="en-US" dirty="0" smtClean="0"/>
              <a:t>Creating Demand</a:t>
            </a:r>
            <a:endParaRPr lang="en-US" dirty="0"/>
          </a:p>
        </p:txBody>
      </p:sp>
      <p:sp>
        <p:nvSpPr>
          <p:cNvPr id="10" name="Rectangle 11"/>
          <p:cNvSpPr>
            <a:spLocks noChangeArrowheads="1"/>
          </p:cNvSpPr>
          <p:nvPr/>
        </p:nvSpPr>
        <p:spPr bwMode="auto">
          <a:xfrm>
            <a:off x="2543510" y="3637681"/>
            <a:ext cx="1774490" cy="32472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11" name="TextBox 10"/>
          <p:cNvSpPr txBox="1"/>
          <p:nvPr/>
        </p:nvSpPr>
        <p:spPr>
          <a:xfrm>
            <a:off x="548640" y="5791201"/>
            <a:ext cx="8077200" cy="584775"/>
          </a:xfrm>
          <a:prstGeom prst="rect">
            <a:avLst/>
          </a:prstGeom>
          <a:noFill/>
        </p:spPr>
        <p:txBody>
          <a:bodyPr wrap="square" rtlCol="0">
            <a:spAutoFit/>
          </a:bodyPr>
          <a:lstStyle/>
          <a:p>
            <a:r>
              <a:rPr lang="en-US" sz="1600" dirty="0" smtClean="0">
                <a:solidFill>
                  <a:srgbClr val="0070C0"/>
                </a:solidFill>
              </a:rPr>
              <a:t>* </a:t>
            </a:r>
            <a:r>
              <a:rPr lang="en-US" sz="1600" b="0" dirty="0" smtClean="0">
                <a:solidFill>
                  <a:srgbClr val="0070C0"/>
                </a:solidFill>
              </a:rPr>
              <a:t>This step aims at creating demand for item 60031 so that MRP can generate the schedule against this demand.</a:t>
            </a:r>
            <a:endParaRPr lang="en-US" sz="1600" b="0" dirty="0">
              <a:solidFill>
                <a:srgbClr val="0070C0"/>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6882" name="Picture 2" descr="C:\Users\qgl\AppData\Local\Temp\SNAGHTMLb2f0d91.PNG"/>
          <p:cNvPicPr>
            <a:picLocks noChangeAspect="1" noChangeArrowheads="1"/>
          </p:cNvPicPr>
          <p:nvPr/>
        </p:nvPicPr>
        <p:blipFill>
          <a:blip r:embed="rId3" cstate="print"/>
          <a:srcRect/>
          <a:stretch>
            <a:fillRect/>
          </a:stretch>
        </p:blipFill>
        <p:spPr bwMode="auto">
          <a:xfrm>
            <a:off x="541655" y="904240"/>
            <a:ext cx="7286625" cy="4857751"/>
          </a:xfrm>
          <a:prstGeom prst="rect">
            <a:avLst/>
          </a:prstGeom>
          <a:noFill/>
        </p:spPr>
      </p:pic>
      <p:sp>
        <p:nvSpPr>
          <p:cNvPr id="6" name="Title 5"/>
          <p:cNvSpPr>
            <a:spLocks noGrp="1"/>
          </p:cNvSpPr>
          <p:nvPr>
            <p:ph type="title"/>
          </p:nvPr>
        </p:nvSpPr>
        <p:spPr/>
        <p:txBody>
          <a:bodyPr>
            <a:normAutofit/>
          </a:bodyPr>
          <a:lstStyle/>
          <a:p>
            <a:r>
              <a:rPr lang="en-US" dirty="0" smtClean="0"/>
              <a:t>Creating Supplier Scheduled </a:t>
            </a:r>
            <a:r>
              <a:rPr lang="en-US" dirty="0" smtClean="0"/>
              <a:t>Orders</a:t>
            </a:r>
            <a:endParaRPr lang="en-US" dirty="0"/>
          </a:p>
        </p:txBody>
      </p:sp>
      <p:sp>
        <p:nvSpPr>
          <p:cNvPr id="13" name="Rectangular Callout 12"/>
          <p:cNvSpPr/>
          <p:nvPr/>
        </p:nvSpPr>
        <p:spPr>
          <a:xfrm>
            <a:off x="563412" y="1473479"/>
            <a:ext cx="1591985" cy="706980"/>
          </a:xfrm>
          <a:prstGeom prst="wedgeRectCallout">
            <a:avLst>
              <a:gd name="adj1" fmla="val 26946"/>
              <a:gd name="adj2" fmla="val 48380"/>
            </a:avLst>
          </a:prstGeom>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solidFill>
                  <a:schemeClr val="bg1"/>
                </a:solidFill>
              </a:rPr>
              <a:t>Order data</a:t>
            </a:r>
            <a:endParaRPr lang="en-US" sz="1800" dirty="0">
              <a:solidFill>
                <a:schemeClr val="bg1"/>
              </a:solidFill>
            </a:endParaRPr>
          </a:p>
        </p:txBody>
      </p:sp>
      <p:pic>
        <p:nvPicPr>
          <p:cNvPr id="506884" name="Picture 4" descr="C:\Users\qgl\AppData\Local\Temp\SNAGHTMLb311c9f.PNG"/>
          <p:cNvPicPr>
            <a:picLocks noChangeAspect="1" noChangeArrowheads="1"/>
          </p:cNvPicPr>
          <p:nvPr/>
        </p:nvPicPr>
        <p:blipFill>
          <a:blip r:embed="rId4" cstate="print"/>
          <a:srcRect/>
          <a:stretch>
            <a:fillRect/>
          </a:stretch>
        </p:blipFill>
        <p:spPr bwMode="auto">
          <a:xfrm>
            <a:off x="3002915" y="2601277"/>
            <a:ext cx="6141085" cy="4099437"/>
          </a:xfrm>
          <a:prstGeom prst="rect">
            <a:avLst/>
          </a:prstGeom>
          <a:noFill/>
        </p:spPr>
      </p:pic>
      <p:sp>
        <p:nvSpPr>
          <p:cNvPr id="14" name="Rectangular Callout 13"/>
          <p:cNvSpPr/>
          <p:nvPr/>
        </p:nvSpPr>
        <p:spPr>
          <a:xfrm>
            <a:off x="4261117" y="3544477"/>
            <a:ext cx="1591985" cy="706980"/>
          </a:xfrm>
          <a:prstGeom prst="wedgeRectCallout">
            <a:avLst>
              <a:gd name="adj1" fmla="val 26946"/>
              <a:gd name="adj2" fmla="val 48380"/>
            </a:avLst>
          </a:prstGeom>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solidFill>
                  <a:schemeClr val="bg1"/>
                </a:solidFill>
              </a:rPr>
              <a:t>Line data</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4834" name="Picture 2" descr="C:\Users\qgl\AppData\Local\Temp\SNAGHTMLb33160a.PNG"/>
          <p:cNvPicPr>
            <a:picLocks noChangeAspect="1" noChangeArrowheads="1"/>
          </p:cNvPicPr>
          <p:nvPr/>
        </p:nvPicPr>
        <p:blipFill>
          <a:blip r:embed="rId3" cstate="print"/>
          <a:srcRect/>
          <a:stretch>
            <a:fillRect/>
          </a:stretch>
        </p:blipFill>
        <p:spPr bwMode="auto">
          <a:xfrm>
            <a:off x="277495" y="1011872"/>
            <a:ext cx="6791325" cy="4162426"/>
          </a:xfrm>
          <a:prstGeom prst="rect">
            <a:avLst/>
          </a:prstGeom>
          <a:noFill/>
        </p:spPr>
      </p:pic>
      <p:sp>
        <p:nvSpPr>
          <p:cNvPr id="6" name="Title 5"/>
          <p:cNvSpPr>
            <a:spLocks noGrp="1"/>
          </p:cNvSpPr>
          <p:nvPr>
            <p:ph type="title"/>
          </p:nvPr>
        </p:nvSpPr>
        <p:spPr/>
        <p:txBody>
          <a:bodyPr>
            <a:normAutofit/>
          </a:bodyPr>
          <a:lstStyle/>
          <a:p>
            <a:r>
              <a:rPr lang="en-US" dirty="0" smtClean="0"/>
              <a:t>Creating Supplier Scheduled </a:t>
            </a:r>
            <a:r>
              <a:rPr lang="en-US" dirty="0" smtClean="0"/>
              <a:t>Orders</a:t>
            </a:r>
            <a:endParaRPr lang="en-US" dirty="0"/>
          </a:p>
        </p:txBody>
      </p:sp>
      <p:sp>
        <p:nvSpPr>
          <p:cNvPr id="8" name="Rectangle 11"/>
          <p:cNvSpPr>
            <a:spLocks noChangeArrowheads="1"/>
          </p:cNvSpPr>
          <p:nvPr/>
        </p:nvSpPr>
        <p:spPr bwMode="auto">
          <a:xfrm>
            <a:off x="370233" y="2634917"/>
            <a:ext cx="1631287" cy="982044"/>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12" name="Rectangular Callout 11"/>
          <p:cNvSpPr/>
          <p:nvPr/>
        </p:nvSpPr>
        <p:spPr>
          <a:xfrm>
            <a:off x="2111923" y="1562581"/>
            <a:ext cx="2714720" cy="760275"/>
          </a:xfrm>
          <a:prstGeom prst="wedgeRectCallout">
            <a:avLst>
              <a:gd name="adj1" fmla="val -46758"/>
              <a:gd name="adj2" fmla="val 7727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smtClean="0">
                <a:solidFill>
                  <a:schemeClr val="bg1"/>
                </a:solidFill>
              </a:rPr>
              <a:t>Schedule information</a:t>
            </a:r>
            <a:endParaRPr lang="en-US" sz="1800" dirty="0">
              <a:solidFill>
                <a:schemeClr val="bg1"/>
              </a:solidFill>
            </a:endParaRPr>
          </a:p>
        </p:txBody>
      </p:sp>
      <p:pic>
        <p:nvPicPr>
          <p:cNvPr id="504836" name="Picture 4" descr="C:\Users\qgl\AppData\Local\Temp\SNAGHTMLb3c09da.PNG"/>
          <p:cNvPicPr>
            <a:picLocks noChangeAspect="1" noChangeArrowheads="1"/>
          </p:cNvPicPr>
          <p:nvPr/>
        </p:nvPicPr>
        <p:blipFill>
          <a:blip r:embed="rId4" cstate="print"/>
          <a:srcRect/>
          <a:stretch>
            <a:fillRect/>
          </a:stretch>
        </p:blipFill>
        <p:spPr bwMode="auto">
          <a:xfrm>
            <a:off x="3133725" y="2395855"/>
            <a:ext cx="6010275" cy="4181475"/>
          </a:xfrm>
          <a:prstGeom prst="rect">
            <a:avLst/>
          </a:prstGeom>
          <a:noFill/>
        </p:spPr>
      </p:pic>
      <p:sp>
        <p:nvSpPr>
          <p:cNvPr id="16" name="Rectangular Callout 15"/>
          <p:cNvSpPr/>
          <p:nvPr/>
        </p:nvSpPr>
        <p:spPr>
          <a:xfrm>
            <a:off x="5510463" y="3313559"/>
            <a:ext cx="2518865" cy="1018572"/>
          </a:xfrm>
          <a:prstGeom prst="wedgeRectCallout">
            <a:avLst>
              <a:gd name="adj1" fmla="val -4002"/>
              <a:gd name="adj2" fmla="val 15008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smtClean="0">
                <a:solidFill>
                  <a:schemeClr val="bg1"/>
                </a:solidFill>
              </a:rPr>
              <a:t>Displayed only when Shipping Schedule is </a:t>
            </a:r>
            <a:r>
              <a:rPr lang="en-US" sz="1800" dirty="0" smtClean="0">
                <a:solidFill>
                  <a:schemeClr val="bg1"/>
                </a:solidFill>
              </a:rPr>
              <a:t>enabled</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Assigning MRP Percentages to </a:t>
            </a:r>
            <a:r>
              <a:rPr lang="en-US" dirty="0" smtClean="0"/>
              <a:t>Orders</a:t>
            </a:r>
            <a:endParaRPr lang="en-US" dirty="0"/>
          </a:p>
        </p:txBody>
      </p:sp>
      <p:pic>
        <p:nvPicPr>
          <p:cNvPr id="502786" name="Picture 2" descr="C:\Users\qgl\AppData\Local\Temp\SNAGHTMLb3e32dd.PNG"/>
          <p:cNvPicPr>
            <a:picLocks noChangeAspect="1" noChangeArrowheads="1"/>
          </p:cNvPicPr>
          <p:nvPr/>
        </p:nvPicPr>
        <p:blipFill>
          <a:blip r:embed="rId3" cstate="print"/>
          <a:srcRect/>
          <a:stretch>
            <a:fillRect/>
          </a:stretch>
        </p:blipFill>
        <p:spPr bwMode="auto">
          <a:xfrm>
            <a:off x="714375" y="1150302"/>
            <a:ext cx="7223830" cy="4417378"/>
          </a:xfrm>
          <a:prstGeom prst="rect">
            <a:avLst/>
          </a:prstGeom>
          <a:noFill/>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Processing Supplier Schedules</a:t>
            </a:r>
          </a:p>
        </p:txBody>
      </p:sp>
      <p:graphicFrame>
        <p:nvGraphicFramePr>
          <p:cNvPr id="5" name="Diagram 4"/>
          <p:cNvGraphicFramePr/>
          <p:nvPr/>
        </p:nvGraphicFramePr>
        <p:xfrm>
          <a:off x="934720" y="1026160"/>
          <a:ext cx="7254240" cy="5323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Calculating Net Change</a:t>
            </a:r>
            <a:endParaRPr lang="en-US" dirty="0"/>
          </a:p>
        </p:txBody>
      </p:sp>
      <p:pic>
        <p:nvPicPr>
          <p:cNvPr id="441346" name="Picture 2" descr="C:\Users\qgl\AppData\Local\Temp\SNAGHTML25d8a74d.PNG"/>
          <p:cNvPicPr>
            <a:picLocks noChangeAspect="1" noChangeArrowheads="1"/>
          </p:cNvPicPr>
          <p:nvPr/>
        </p:nvPicPr>
        <p:blipFill>
          <a:blip r:embed="rId3" cstate="print"/>
          <a:srcRect/>
          <a:stretch>
            <a:fillRect/>
          </a:stretch>
        </p:blipFill>
        <p:spPr bwMode="auto">
          <a:xfrm>
            <a:off x="747427" y="1100498"/>
            <a:ext cx="6226824" cy="2364833"/>
          </a:xfrm>
          <a:prstGeom prst="rect">
            <a:avLst/>
          </a:prstGeom>
          <a:noFill/>
        </p:spPr>
      </p:pic>
      <p:sp>
        <p:nvSpPr>
          <p:cNvPr id="5" name="Rectangle 11"/>
          <p:cNvSpPr>
            <a:spLocks noChangeArrowheads="1"/>
          </p:cNvSpPr>
          <p:nvPr/>
        </p:nvSpPr>
        <p:spPr bwMode="auto">
          <a:xfrm>
            <a:off x="1983071" y="1770760"/>
            <a:ext cx="2123440" cy="259615"/>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7" name="Rectangle 11"/>
          <p:cNvSpPr>
            <a:spLocks noChangeArrowheads="1"/>
          </p:cNvSpPr>
          <p:nvPr/>
        </p:nvSpPr>
        <p:spPr bwMode="auto">
          <a:xfrm>
            <a:off x="5344160" y="2580640"/>
            <a:ext cx="1463040" cy="23368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11" name="Rectangular Callout 10"/>
          <p:cNvSpPr/>
          <p:nvPr/>
        </p:nvSpPr>
        <p:spPr>
          <a:xfrm>
            <a:off x="557443" y="3096741"/>
            <a:ext cx="2714720" cy="896139"/>
          </a:xfrm>
          <a:prstGeom prst="wedgeRectCallout">
            <a:avLst>
              <a:gd name="adj1" fmla="val 41193"/>
              <a:gd name="adj2" fmla="val -158521"/>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smtClean="0">
                <a:solidFill>
                  <a:schemeClr val="bg1"/>
                </a:solidFill>
              </a:rPr>
              <a:t>Calculate net change for site 10-100</a:t>
            </a:r>
            <a:endParaRPr lang="en-US" sz="1800" dirty="0">
              <a:solidFill>
                <a:schemeClr val="bg1"/>
              </a:solidFill>
            </a:endParaRPr>
          </a:p>
        </p:txBody>
      </p:sp>
      <p:sp>
        <p:nvSpPr>
          <p:cNvPr id="12" name="Rectangular Callout 11"/>
          <p:cNvSpPr/>
          <p:nvPr/>
        </p:nvSpPr>
        <p:spPr>
          <a:xfrm>
            <a:off x="4321743" y="3516759"/>
            <a:ext cx="2518865" cy="628521"/>
          </a:xfrm>
          <a:prstGeom prst="wedgeRectCallout">
            <a:avLst>
              <a:gd name="adj1" fmla="val 36334"/>
              <a:gd name="adj2" fmla="val -169843"/>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800" dirty="0" smtClean="0">
                <a:solidFill>
                  <a:schemeClr val="bg1"/>
                </a:solidFill>
              </a:rPr>
              <a:t>Enter a file name as the output</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6646" name="Picture 6" descr="C:\Users\qgl\AppData\Local\Temp\SNAGHTMLb9fa2ef.PNG"/>
          <p:cNvPicPr>
            <a:picLocks noChangeAspect="1" noChangeArrowheads="1"/>
          </p:cNvPicPr>
          <p:nvPr/>
        </p:nvPicPr>
        <p:blipFill>
          <a:blip r:embed="rId3" cstate="print"/>
          <a:srcRect/>
          <a:stretch>
            <a:fillRect/>
          </a:stretch>
        </p:blipFill>
        <p:spPr bwMode="auto">
          <a:xfrm>
            <a:off x="815974" y="993140"/>
            <a:ext cx="7098951" cy="4777740"/>
          </a:xfrm>
          <a:prstGeom prst="rect">
            <a:avLst/>
          </a:prstGeom>
          <a:noFill/>
        </p:spPr>
      </p:pic>
      <p:sp>
        <p:nvSpPr>
          <p:cNvPr id="6" name="Title 5"/>
          <p:cNvSpPr>
            <a:spLocks noGrp="1"/>
          </p:cNvSpPr>
          <p:nvPr>
            <p:ph type="title"/>
          </p:nvPr>
        </p:nvSpPr>
        <p:spPr/>
        <p:txBody>
          <a:bodyPr>
            <a:normAutofit/>
          </a:bodyPr>
          <a:lstStyle/>
          <a:p>
            <a:r>
              <a:rPr lang="en-US" dirty="0" smtClean="0"/>
              <a:t>Creating </a:t>
            </a:r>
            <a:r>
              <a:rPr lang="en-US" dirty="0" smtClean="0"/>
              <a:t>Scheduled Releases</a:t>
            </a:r>
            <a:endParaRPr lang="en-US" dirty="0"/>
          </a:p>
        </p:txBody>
      </p:sp>
      <p:sp>
        <p:nvSpPr>
          <p:cNvPr id="7" name="Rectangle 11"/>
          <p:cNvSpPr>
            <a:spLocks noChangeArrowheads="1"/>
          </p:cNvSpPr>
          <p:nvPr/>
        </p:nvSpPr>
        <p:spPr bwMode="auto">
          <a:xfrm>
            <a:off x="3315100" y="5102192"/>
            <a:ext cx="1191535" cy="254213"/>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5" name="Rectangle 11"/>
          <p:cNvSpPr>
            <a:spLocks noChangeArrowheads="1"/>
          </p:cNvSpPr>
          <p:nvPr/>
        </p:nvSpPr>
        <p:spPr bwMode="auto">
          <a:xfrm>
            <a:off x="2226911" y="3619366"/>
            <a:ext cx="2429562" cy="297042"/>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b="1" dirty="0" smtClean="0">
                <a:solidFill>
                  <a:srgbClr val="0070C0"/>
                </a:solidFill>
              </a:rPr>
              <a:t>Terminology</a:t>
            </a:r>
          </a:p>
          <a:p>
            <a:pPr>
              <a:buFont typeface="Wingdings" pitchFamily="2" charset="2"/>
              <a:buChar char="§"/>
            </a:pPr>
            <a:r>
              <a:rPr lang="en-US" altLang="zh-CN" dirty="0" smtClean="0"/>
              <a:t>Setup</a:t>
            </a:r>
          </a:p>
          <a:p>
            <a:pPr>
              <a:buFont typeface="Wingdings" pitchFamily="2" charset="2"/>
              <a:buChar char="§"/>
            </a:pPr>
            <a:r>
              <a:rPr lang="en-US" altLang="zh-CN" dirty="0" smtClean="0"/>
              <a:t>Procure-to-Pay Process Flow</a:t>
            </a:r>
          </a:p>
          <a:p>
            <a:pPr marL="347663" lvl="1" indent="-347663">
              <a:buFont typeface="Wingdings" pitchFamily="2" charset="2"/>
              <a:buChar char="§"/>
            </a:pPr>
            <a:r>
              <a:rPr lang="en-US" altLang="zh-CN" sz="2800" dirty="0" smtClean="0"/>
              <a:t>Using Discrete Purchase Orders</a:t>
            </a:r>
          </a:p>
          <a:p>
            <a:pPr marL="347663" lvl="1" indent="-347663">
              <a:buFont typeface="Wingdings" pitchFamily="2" charset="2"/>
              <a:buChar char="§"/>
            </a:pPr>
            <a:r>
              <a:rPr lang="en-US" altLang="zh-CN" sz="2800" i="1" dirty="0" smtClean="0"/>
              <a:t>Optional: </a:t>
            </a:r>
            <a:r>
              <a:rPr lang="en-US" altLang="zh-CN" sz="2800" dirty="0" smtClean="0"/>
              <a:t>Using Standard Requisition</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p:txBody>
      </p:sp>
      <p:sp>
        <p:nvSpPr>
          <p:cNvPr id="8194" name="Rectangle 2"/>
          <p:cNvSpPr>
            <a:spLocks noGrp="1" noChangeArrowheads="1"/>
          </p:cNvSpPr>
          <p:nvPr>
            <p:ph type="title"/>
          </p:nvPr>
        </p:nvSpPr>
        <p:spPr/>
        <p:txBody>
          <a:bodyPr>
            <a:noAutofit/>
          </a:bodyPr>
          <a:lstStyle/>
          <a:p>
            <a:pPr eaLnBrk="1" hangingPunct="1"/>
            <a:r>
              <a:rPr lang="en-US" dirty="0" smtClean="0"/>
              <a:t>Terminology</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4594" name="Picture 2" descr="C:\Users\qgl\AppData\Local\Temp\SNAGHTMLbb1a0dd.PNG"/>
          <p:cNvPicPr>
            <a:picLocks noChangeAspect="1" noChangeArrowheads="1"/>
          </p:cNvPicPr>
          <p:nvPr/>
        </p:nvPicPr>
        <p:blipFill>
          <a:blip r:embed="rId3" cstate="print"/>
          <a:srcRect/>
          <a:stretch>
            <a:fillRect/>
          </a:stretch>
        </p:blipFill>
        <p:spPr bwMode="auto">
          <a:xfrm>
            <a:off x="887095" y="228282"/>
            <a:ext cx="7439025" cy="6772276"/>
          </a:xfrm>
          <a:prstGeom prst="rect">
            <a:avLst/>
          </a:prstGeom>
          <a:noFill/>
        </p:spPr>
      </p:pic>
      <p:sp>
        <p:nvSpPr>
          <p:cNvPr id="39942" name="Rectangle 11"/>
          <p:cNvSpPr>
            <a:spLocks noChangeArrowheads="1"/>
          </p:cNvSpPr>
          <p:nvPr/>
        </p:nvSpPr>
        <p:spPr bwMode="auto">
          <a:xfrm>
            <a:off x="1129323" y="4978400"/>
            <a:ext cx="2133600" cy="20320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9" name="Rectangle 11"/>
          <p:cNvSpPr>
            <a:spLocks noChangeArrowheads="1"/>
          </p:cNvSpPr>
          <p:nvPr/>
        </p:nvSpPr>
        <p:spPr bwMode="auto">
          <a:xfrm>
            <a:off x="844842" y="3738880"/>
            <a:ext cx="5627077" cy="203200"/>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14" name="Rectangle 11"/>
          <p:cNvSpPr>
            <a:spLocks noChangeArrowheads="1"/>
          </p:cNvSpPr>
          <p:nvPr/>
        </p:nvSpPr>
        <p:spPr bwMode="auto">
          <a:xfrm>
            <a:off x="1180122" y="6075680"/>
            <a:ext cx="4590757" cy="274320"/>
          </a:xfrm>
          <a:prstGeom prst="rect">
            <a:avLst/>
          </a:prstGeom>
          <a:noFill/>
          <a:ln w="28575" algn="ctr">
            <a:solidFill>
              <a:srgbClr val="FF00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p:txBody>
          <a:bodyPr/>
          <a:lstStyle/>
          <a:p>
            <a:pPr>
              <a:buFont typeface="Wingdings" pitchFamily="2" charset="2"/>
              <a:buChar char="§"/>
            </a:pPr>
            <a:r>
              <a:rPr lang="en-US" dirty="0" smtClean="0"/>
              <a:t>Printed schedules</a:t>
            </a:r>
          </a:p>
          <a:p>
            <a:pPr>
              <a:buFont typeface="Wingdings" pitchFamily="2" charset="2"/>
              <a:buChar char="§"/>
            </a:pPr>
            <a:r>
              <a:rPr lang="en-US" dirty="0" smtClean="0"/>
              <a:t>Schedules in fax format</a:t>
            </a:r>
          </a:p>
          <a:p>
            <a:pPr>
              <a:buFont typeface="Wingdings" pitchFamily="2" charset="2"/>
              <a:buChar char="§"/>
            </a:pPr>
            <a:r>
              <a:rPr lang="en-US" dirty="0" smtClean="0"/>
              <a:t>Schedules in EDI format</a:t>
            </a:r>
            <a:endParaRPr lang="en-US" dirty="0"/>
          </a:p>
        </p:txBody>
      </p:sp>
      <p:sp>
        <p:nvSpPr>
          <p:cNvPr id="6" name="Title 5"/>
          <p:cNvSpPr>
            <a:spLocks noGrp="1"/>
          </p:cNvSpPr>
          <p:nvPr>
            <p:ph type="title"/>
          </p:nvPr>
        </p:nvSpPr>
        <p:spPr/>
        <p:txBody>
          <a:bodyPr>
            <a:normAutofit/>
          </a:bodyPr>
          <a:lstStyle/>
          <a:p>
            <a:r>
              <a:rPr lang="en-US" dirty="0" smtClean="0"/>
              <a:t>Transmitting Supplier Schedules </a:t>
            </a:r>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0498" name="Picture 2" descr="C:\Users\qgl\AppData\Local\Temp\SNAGHTMLbb40367.PNG"/>
          <p:cNvPicPr>
            <a:picLocks noChangeAspect="1" noChangeArrowheads="1"/>
          </p:cNvPicPr>
          <p:nvPr/>
        </p:nvPicPr>
        <p:blipFill>
          <a:blip r:embed="rId3" cstate="print"/>
          <a:srcRect/>
          <a:stretch>
            <a:fillRect/>
          </a:stretch>
        </p:blipFill>
        <p:spPr bwMode="auto">
          <a:xfrm>
            <a:off x="755014" y="1121092"/>
            <a:ext cx="6743065" cy="4622102"/>
          </a:xfrm>
          <a:prstGeom prst="rect">
            <a:avLst/>
          </a:prstGeom>
          <a:noFill/>
        </p:spPr>
      </p:pic>
      <p:sp>
        <p:nvSpPr>
          <p:cNvPr id="6" name="Title 5"/>
          <p:cNvSpPr>
            <a:spLocks noGrp="1"/>
          </p:cNvSpPr>
          <p:nvPr>
            <p:ph type="title"/>
          </p:nvPr>
        </p:nvSpPr>
        <p:spPr/>
        <p:txBody>
          <a:bodyPr>
            <a:normAutofit/>
          </a:bodyPr>
          <a:lstStyle/>
          <a:p>
            <a:r>
              <a:rPr lang="en-US" dirty="0" smtClean="0"/>
              <a:t>Printing Supplier Schedules</a:t>
            </a:r>
            <a:endParaRPr lang="en-US" dirty="0"/>
          </a:p>
        </p:txBody>
      </p:sp>
      <p:sp>
        <p:nvSpPr>
          <p:cNvPr id="7" name="Rectangle 11"/>
          <p:cNvSpPr>
            <a:spLocks noChangeArrowheads="1"/>
          </p:cNvSpPr>
          <p:nvPr/>
        </p:nvSpPr>
        <p:spPr bwMode="auto">
          <a:xfrm>
            <a:off x="2036544" y="3370180"/>
            <a:ext cx="1468656" cy="264693"/>
          </a:xfrm>
          <a:prstGeom prst="rect">
            <a:avLst/>
          </a:prstGeom>
          <a:noFill/>
          <a:ln w="28575" algn="ctr">
            <a:solidFill>
              <a:srgbClr val="FF0000"/>
            </a:solidFill>
            <a:miter lim="800000"/>
            <a:headEnd/>
            <a:tailEnd/>
          </a:ln>
        </p:spPr>
        <p:txBody>
          <a:bodyPr wrap="none" tIns="91440" bIns="91440" anchor="ctr"/>
          <a:lstStyle/>
          <a:p>
            <a:endParaRPr lang="en-US"/>
          </a:p>
        </p:txBody>
      </p:sp>
      <p:sp>
        <p:nvSpPr>
          <p:cNvPr id="9" name="Rectangular Callout 8"/>
          <p:cNvSpPr/>
          <p:nvPr/>
        </p:nvSpPr>
        <p:spPr>
          <a:xfrm>
            <a:off x="4281618" y="1846179"/>
            <a:ext cx="4192624" cy="1083604"/>
          </a:xfrm>
          <a:prstGeom prst="wedgeRectCallout">
            <a:avLst>
              <a:gd name="adj1" fmla="val -69052"/>
              <a:gd name="adj2" fmla="val 89461"/>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4: Supplier Schedules</a:t>
            </a:r>
          </a:p>
          <a:p>
            <a:r>
              <a:rPr lang="en-US" sz="1800" dirty="0" smtClean="0">
                <a:solidFill>
                  <a:schemeClr val="bg1"/>
                </a:solidFill>
              </a:rPr>
              <a:t>5: Supplier Planning Schedules</a:t>
            </a:r>
          </a:p>
          <a:p>
            <a:r>
              <a:rPr lang="en-US" sz="1800" dirty="0" smtClean="0">
                <a:solidFill>
                  <a:schemeClr val="bg1"/>
                </a:solidFill>
              </a:rPr>
              <a:t>6. Supplier Shipping Schedule</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Receiving Scheduled Orders</a:t>
            </a:r>
          </a:p>
        </p:txBody>
      </p:sp>
      <p:graphicFrame>
        <p:nvGraphicFramePr>
          <p:cNvPr id="5" name="Diagram 4"/>
          <p:cNvGraphicFramePr/>
          <p:nvPr/>
        </p:nvGraphicFramePr>
        <p:xfrm>
          <a:off x="934720" y="1026160"/>
          <a:ext cx="7254240" cy="53238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6402" name="Picture 2" descr="C:\Users\qgl\AppData\Local\Temp\SNAGHTMLbb6ccdd.PNG"/>
          <p:cNvPicPr>
            <a:picLocks noChangeAspect="1" noChangeArrowheads="1"/>
          </p:cNvPicPr>
          <p:nvPr/>
        </p:nvPicPr>
        <p:blipFill>
          <a:blip r:embed="rId3" cstate="print"/>
          <a:srcRect/>
          <a:stretch>
            <a:fillRect/>
          </a:stretch>
        </p:blipFill>
        <p:spPr bwMode="auto">
          <a:xfrm>
            <a:off x="450215" y="820737"/>
            <a:ext cx="6648450" cy="5076826"/>
          </a:xfrm>
          <a:prstGeom prst="rect">
            <a:avLst/>
          </a:prstGeom>
          <a:noFill/>
        </p:spPr>
      </p:pic>
      <p:sp>
        <p:nvSpPr>
          <p:cNvPr id="43010" name="Rectangle 2"/>
          <p:cNvSpPr>
            <a:spLocks noGrp="1" noChangeArrowheads="1"/>
          </p:cNvSpPr>
          <p:nvPr>
            <p:ph type="title"/>
          </p:nvPr>
        </p:nvSpPr>
        <p:spPr/>
        <p:txBody>
          <a:bodyPr/>
          <a:lstStyle/>
          <a:p>
            <a:pPr eaLnBrk="1" hangingPunct="1"/>
            <a:r>
              <a:rPr lang="en-US" dirty="0" smtClean="0"/>
              <a:t>Creating PO </a:t>
            </a:r>
            <a:r>
              <a:rPr lang="en-US" dirty="0" smtClean="0"/>
              <a:t>Shippers</a:t>
            </a:r>
            <a:endParaRPr lang="en-US" dirty="0" smtClean="0"/>
          </a:p>
        </p:txBody>
      </p:sp>
      <p:sp>
        <p:nvSpPr>
          <p:cNvPr id="6" name="Rectangle 5"/>
          <p:cNvSpPr/>
          <p:nvPr/>
        </p:nvSpPr>
        <p:spPr>
          <a:xfrm>
            <a:off x="506892" y="1582408"/>
            <a:ext cx="2244414" cy="65074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ular Callout 10"/>
          <p:cNvSpPr/>
          <p:nvPr/>
        </p:nvSpPr>
        <p:spPr>
          <a:xfrm>
            <a:off x="4638555" y="982479"/>
            <a:ext cx="4192624" cy="1083604"/>
          </a:xfrm>
          <a:prstGeom prst="wedgeRectCallout">
            <a:avLst>
              <a:gd name="adj1" fmla="val -93133"/>
              <a:gd name="adj2" fmla="val 25104"/>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The combination of supplier and shipper ID uniquely identifies a shipper </a:t>
            </a:r>
            <a:r>
              <a:rPr lang="en-US" sz="1800" dirty="0" smtClean="0">
                <a:solidFill>
                  <a:schemeClr val="bg1"/>
                </a:solidFill>
              </a:rPr>
              <a:t>record</a:t>
            </a:r>
            <a:endParaRPr lang="en-US" sz="1800" dirty="0">
              <a:solidFill>
                <a:schemeClr val="bg1"/>
              </a:solidFill>
            </a:endParaRPr>
          </a:p>
        </p:txBody>
      </p:sp>
      <p:pic>
        <p:nvPicPr>
          <p:cNvPr id="486406" name="Picture 6" descr="C:\Users\qgl\AppData\Local\Temp\SNAGHTMLbba6258.PNG"/>
          <p:cNvPicPr>
            <a:picLocks noChangeAspect="1" noChangeArrowheads="1"/>
          </p:cNvPicPr>
          <p:nvPr/>
        </p:nvPicPr>
        <p:blipFill>
          <a:blip r:embed="rId4" cstate="print"/>
          <a:srcRect/>
          <a:stretch>
            <a:fillRect/>
          </a:stretch>
        </p:blipFill>
        <p:spPr bwMode="auto">
          <a:xfrm>
            <a:off x="3010535" y="1971674"/>
            <a:ext cx="5638800" cy="4886326"/>
          </a:xfrm>
          <a:prstGeom prst="rect">
            <a:avLst/>
          </a:prstGeom>
          <a:noFill/>
        </p:spPr>
      </p:pic>
      <p:sp>
        <p:nvSpPr>
          <p:cNvPr id="7" name="Rectangle 6"/>
          <p:cNvSpPr/>
          <p:nvPr/>
        </p:nvSpPr>
        <p:spPr>
          <a:xfrm>
            <a:off x="3048781" y="4118778"/>
            <a:ext cx="3583776" cy="1591142"/>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4354" name="Picture 2" descr="C:\Users\qgl\AppData\Local\Temp\SNAGHTMLbbfa80e.PNG"/>
          <p:cNvPicPr>
            <a:picLocks noChangeAspect="1" noChangeArrowheads="1"/>
          </p:cNvPicPr>
          <p:nvPr/>
        </p:nvPicPr>
        <p:blipFill>
          <a:blip r:embed="rId3" cstate="print"/>
          <a:srcRect/>
          <a:stretch>
            <a:fillRect/>
          </a:stretch>
        </p:blipFill>
        <p:spPr bwMode="auto">
          <a:xfrm>
            <a:off x="714374" y="1093152"/>
            <a:ext cx="6865641" cy="4057968"/>
          </a:xfrm>
          <a:prstGeom prst="rect">
            <a:avLst/>
          </a:prstGeom>
          <a:noFill/>
        </p:spPr>
      </p:pic>
      <p:sp>
        <p:nvSpPr>
          <p:cNvPr id="43010" name="Rectangle 2"/>
          <p:cNvSpPr>
            <a:spLocks noGrp="1" noChangeArrowheads="1"/>
          </p:cNvSpPr>
          <p:nvPr>
            <p:ph type="title"/>
          </p:nvPr>
        </p:nvSpPr>
        <p:spPr/>
        <p:txBody>
          <a:bodyPr/>
          <a:lstStyle/>
          <a:p>
            <a:pPr eaLnBrk="1" hangingPunct="1"/>
            <a:r>
              <a:rPr lang="en-US" dirty="0" smtClean="0"/>
              <a:t>Receiving </a:t>
            </a:r>
            <a:r>
              <a:rPr lang="en-US" dirty="0" smtClean="0"/>
              <a:t>Shippers</a:t>
            </a:r>
            <a:endParaRPr lang="en-US" dirty="0" smtClean="0"/>
          </a:p>
        </p:txBody>
      </p:sp>
      <p:sp>
        <p:nvSpPr>
          <p:cNvPr id="5" name="Rectangle 4"/>
          <p:cNvSpPr/>
          <p:nvPr/>
        </p:nvSpPr>
        <p:spPr>
          <a:xfrm>
            <a:off x="799732" y="1965144"/>
            <a:ext cx="1897169" cy="65074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457200" y="891610"/>
            <a:ext cx="8686800" cy="5424523"/>
          </a:xfrm>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endParaRPr lang="en-US" altLang="zh-CN" dirty="0" smtClean="0"/>
          </a:p>
          <a:p>
            <a:pPr marL="342900" lvl="1" indent="-342900">
              <a:buFont typeface="Wingdings" pitchFamily="2" charset="2"/>
              <a:buChar char="§"/>
            </a:pPr>
            <a:r>
              <a:rPr lang="en-US" altLang="zh-CN" sz="2800" dirty="0" smtClean="0"/>
              <a:t>Procure-to-Pay Process Flow</a:t>
            </a:r>
          </a:p>
          <a:p>
            <a:pPr eaLnBrk="1" hangingPunct="1">
              <a:buFont typeface="Wingdings" pitchFamily="2" charset="2"/>
              <a:buChar char="§"/>
            </a:pPr>
            <a:r>
              <a:rPr lang="en-US" altLang="zh-CN" dirty="0" smtClean="0"/>
              <a:t>Using Discrete Purchase </a:t>
            </a:r>
            <a:r>
              <a:rPr lang="en-US" altLang="zh-CN" dirty="0" smtClean="0"/>
              <a:t>Orders</a:t>
            </a:r>
            <a:endParaRPr lang="en-US" altLang="zh-CN" dirty="0" smtClean="0"/>
          </a:p>
          <a:p>
            <a:pPr marL="347663" lvl="1" indent="-347663">
              <a:buFont typeface="Wingdings" pitchFamily="2" charset="2"/>
              <a:buChar char="§"/>
            </a:pPr>
            <a:r>
              <a:rPr lang="en-US" altLang="zh-CN" sz="2800" i="1" dirty="0" smtClean="0"/>
              <a:t>Optional: </a:t>
            </a:r>
            <a:r>
              <a:rPr lang="en-US" altLang="zh-CN" sz="2800" dirty="0" smtClean="0"/>
              <a:t>Using Standard Requisition</a:t>
            </a:r>
          </a:p>
          <a:p>
            <a:pPr marL="347663" lvl="1" indent="-347663">
              <a:buFont typeface="Wingdings" pitchFamily="2" charset="2"/>
              <a:buChar char="§"/>
            </a:pPr>
            <a:r>
              <a:rPr lang="en-US" altLang="zh-CN" sz="2800" i="1" dirty="0" smtClean="0"/>
              <a:t>Optional: </a:t>
            </a:r>
            <a:r>
              <a:rPr lang="en-US" altLang="zh-CN" sz="2800" dirty="0" smtClean="0"/>
              <a:t>Using Blanket </a:t>
            </a:r>
            <a:r>
              <a:rPr lang="en-US" altLang="zh-CN" sz="2800" dirty="0" smtClean="0"/>
              <a:t>Orders</a:t>
            </a:r>
            <a:endParaRPr lang="en-US" altLang="zh-CN" sz="2800"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b="1" dirty="0" smtClean="0">
                <a:solidFill>
                  <a:srgbClr val="0070C0"/>
                </a:solidFill>
              </a:rPr>
              <a:t>Processing </a:t>
            </a:r>
            <a:r>
              <a:rPr lang="en-US" altLang="zh-CN" sz="2800" b="1" dirty="0" smtClean="0">
                <a:solidFill>
                  <a:srgbClr val="0070C0"/>
                </a:solidFill>
              </a:rPr>
              <a:t>Invoices </a:t>
            </a:r>
            <a:r>
              <a:rPr lang="en-US" altLang="zh-CN" sz="2800" b="1" dirty="0" smtClean="0">
                <a:solidFill>
                  <a:srgbClr val="0070C0"/>
                </a:solidFill>
              </a:rPr>
              <a:t>and </a:t>
            </a:r>
            <a:r>
              <a:rPr lang="en-US" altLang="zh-CN" sz="2800" b="1" dirty="0" smtClean="0">
                <a:solidFill>
                  <a:srgbClr val="0070C0"/>
                </a:solidFill>
              </a:rPr>
              <a:t>Payments</a:t>
            </a:r>
            <a:endParaRPr lang="en-US" altLang="zh-CN" sz="2800" b="1" dirty="0" smtClean="0">
              <a:solidFill>
                <a:srgbClr val="0070C0"/>
              </a:solidFill>
            </a:endParaRPr>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Font typeface="Wingdings" pitchFamily="2" charset="2"/>
              <a:buChar char="§"/>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Processing </a:t>
            </a:r>
            <a:r>
              <a:rPr lang="en-US" dirty="0" smtClean="0"/>
              <a:t>Invoices </a:t>
            </a:r>
            <a:r>
              <a:rPr lang="en-US" dirty="0" smtClean="0"/>
              <a:t>and </a:t>
            </a:r>
            <a:r>
              <a:rPr lang="en-US" dirty="0" smtClean="0"/>
              <a:t>Payments</a:t>
            </a:r>
            <a:endParaRPr lang="en-US" dirty="0" smtClean="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dirty="0" smtClean="0"/>
              <a:t>Supplier Invoice Process Map</a:t>
            </a:r>
          </a:p>
        </p:txBody>
      </p:sp>
      <p:pic>
        <p:nvPicPr>
          <p:cNvPr id="482306" name="Picture 2" descr="C:\Users\qgl\AppData\Local\Temp\SNAGHTML354b52.PNG"/>
          <p:cNvPicPr>
            <a:picLocks noChangeAspect="1" noChangeArrowheads="1"/>
          </p:cNvPicPr>
          <p:nvPr/>
        </p:nvPicPr>
        <p:blipFill>
          <a:blip r:embed="rId3" cstate="print"/>
          <a:srcRect/>
          <a:stretch>
            <a:fillRect/>
          </a:stretch>
        </p:blipFill>
        <p:spPr bwMode="auto">
          <a:xfrm>
            <a:off x="141429" y="837563"/>
            <a:ext cx="8960356" cy="5461638"/>
          </a:xfrm>
          <a:prstGeom prst="rect">
            <a:avLst/>
          </a:prstGeom>
          <a:noFill/>
        </p:spPr>
      </p:pic>
      <p:sp>
        <p:nvSpPr>
          <p:cNvPr id="6" name="Rounded Rectangle 5"/>
          <p:cNvSpPr/>
          <p:nvPr/>
        </p:nvSpPr>
        <p:spPr>
          <a:xfrm>
            <a:off x="3688080" y="3393440"/>
            <a:ext cx="955040" cy="599440"/>
          </a:xfrm>
          <a:prstGeom prst="roundRect">
            <a:avLst/>
          </a:prstGeom>
          <a:noFill/>
          <a:ln w="317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ounded Rectangle 6"/>
          <p:cNvSpPr/>
          <p:nvPr/>
        </p:nvSpPr>
        <p:spPr>
          <a:xfrm>
            <a:off x="2590800" y="3393440"/>
            <a:ext cx="955040" cy="599440"/>
          </a:xfrm>
          <a:prstGeom prst="roundRect">
            <a:avLst/>
          </a:prstGeom>
          <a:noFill/>
          <a:ln w="317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2590800" y="4846320"/>
            <a:ext cx="952500" cy="586740"/>
          </a:xfrm>
          <a:prstGeom prst="roundRect">
            <a:avLst/>
          </a:prstGeom>
          <a:noFill/>
          <a:ln w="317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Arrow Connector 9"/>
          <p:cNvCxnSpPr>
            <a:stCxn id="6" idx="1"/>
            <a:endCxn id="7" idx="3"/>
          </p:cNvCxnSpPr>
          <p:nvPr/>
        </p:nvCxnSpPr>
        <p:spPr>
          <a:xfrm flipH="1">
            <a:off x="3545840" y="3693160"/>
            <a:ext cx="142240" cy="0"/>
          </a:xfrm>
          <a:prstGeom prst="straightConnector1">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a:stCxn id="7" idx="2"/>
            <a:endCxn id="8" idx="0"/>
          </p:cNvCxnSpPr>
          <p:nvPr/>
        </p:nvCxnSpPr>
        <p:spPr>
          <a:xfrm flipH="1">
            <a:off x="3067050" y="3992880"/>
            <a:ext cx="1270" cy="853440"/>
          </a:xfrm>
          <a:prstGeom prst="straightConnector1">
            <a:avLst/>
          </a:prstGeom>
          <a:ln w="2857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Creating Supplier </a:t>
            </a:r>
            <a:r>
              <a:rPr lang="en-US" dirty="0" smtClean="0"/>
              <a:t>Invoices</a:t>
            </a:r>
            <a:endParaRPr lang="en-US" dirty="0"/>
          </a:p>
        </p:txBody>
      </p:sp>
      <p:pic>
        <p:nvPicPr>
          <p:cNvPr id="476162" name="Picture 2" descr="C:\Users\qgl\AppData\Local\Temp\SNAGHTMLbd2b76a.PNG"/>
          <p:cNvPicPr>
            <a:picLocks noChangeAspect="1" noChangeArrowheads="1"/>
          </p:cNvPicPr>
          <p:nvPr/>
        </p:nvPicPr>
        <p:blipFill>
          <a:blip r:embed="rId3" cstate="print"/>
          <a:srcRect/>
          <a:stretch>
            <a:fillRect/>
          </a:stretch>
        </p:blipFill>
        <p:spPr bwMode="auto">
          <a:xfrm>
            <a:off x="602615" y="833755"/>
            <a:ext cx="7190105" cy="5958041"/>
          </a:xfrm>
          <a:prstGeom prst="rect">
            <a:avLst/>
          </a:prstGeom>
          <a:noFill/>
        </p:spPr>
      </p:pic>
      <p:sp>
        <p:nvSpPr>
          <p:cNvPr id="6" name="Rectangle 5"/>
          <p:cNvSpPr/>
          <p:nvPr/>
        </p:nvSpPr>
        <p:spPr>
          <a:xfrm>
            <a:off x="600221" y="6197600"/>
            <a:ext cx="964419" cy="41656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Arial" pitchFamily="34" charset="0"/>
              <a:buChar char="•"/>
            </a:pPr>
            <a:r>
              <a:rPr lang="en-US" altLang="zh-CN" dirty="0" smtClean="0"/>
              <a:t>Supplier</a:t>
            </a:r>
          </a:p>
          <a:p>
            <a:pPr>
              <a:buFont typeface="Arial" pitchFamily="34" charset="0"/>
              <a:buChar char="•"/>
            </a:pPr>
            <a:r>
              <a:rPr lang="en-US" altLang="zh-CN" dirty="0" smtClean="0"/>
              <a:t>Supplier Item</a:t>
            </a:r>
            <a:endParaRPr lang="en-US" dirty="0" smtClean="0"/>
          </a:p>
          <a:p>
            <a:pPr>
              <a:buFont typeface="Arial" pitchFamily="34" charset="0"/>
              <a:buChar char="•"/>
            </a:pPr>
            <a:r>
              <a:rPr lang="en-US" altLang="zh-CN" dirty="0" smtClean="0"/>
              <a:t>Requisition</a:t>
            </a:r>
          </a:p>
          <a:p>
            <a:pPr>
              <a:buFont typeface="Arial" pitchFamily="34" charset="0"/>
              <a:buChar char="•"/>
            </a:pPr>
            <a:r>
              <a:rPr lang="en-US" altLang="zh-CN" dirty="0" smtClean="0"/>
              <a:t>Purchase Order</a:t>
            </a:r>
          </a:p>
          <a:p>
            <a:pPr>
              <a:buFont typeface="Arial" pitchFamily="34" charset="0"/>
              <a:buChar char="•"/>
            </a:pPr>
            <a:r>
              <a:rPr lang="en-US" altLang="zh-CN" dirty="0" smtClean="0"/>
              <a:t>Blanket Order</a:t>
            </a:r>
          </a:p>
          <a:p>
            <a:pPr>
              <a:buFont typeface="Arial" pitchFamily="34" charset="0"/>
              <a:buChar char="•"/>
            </a:pPr>
            <a:r>
              <a:rPr lang="en-US" altLang="zh-CN" dirty="0" smtClean="0"/>
              <a:t>Supplier Scheduled Order</a:t>
            </a:r>
          </a:p>
        </p:txBody>
      </p:sp>
      <p:sp>
        <p:nvSpPr>
          <p:cNvPr id="8194" name="Rectangle 2"/>
          <p:cNvSpPr>
            <a:spLocks noGrp="1" noChangeArrowheads="1"/>
          </p:cNvSpPr>
          <p:nvPr>
            <p:ph type="title"/>
          </p:nvPr>
        </p:nvSpPr>
        <p:spPr/>
        <p:txBody>
          <a:bodyPr>
            <a:noAutofit/>
          </a:bodyPr>
          <a:lstStyle/>
          <a:p>
            <a:pPr eaLnBrk="1" hangingPunct="1"/>
            <a:r>
              <a:rPr lang="en-US" dirty="0" smtClean="0"/>
              <a:t>T</a:t>
            </a:r>
            <a:r>
              <a:rPr lang="en-US" altLang="zh-CN" dirty="0" smtClean="0"/>
              <a:t>erminology</a:t>
            </a:r>
            <a:endParaRPr lang="en-US" dirty="0" smtClean="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a:buFont typeface="Wingdings" pitchFamily="2" charset="2"/>
              <a:buChar char="§"/>
            </a:pPr>
            <a:endParaRPr lang="en-US" dirty="0"/>
          </a:p>
        </p:txBody>
      </p:sp>
      <p:sp>
        <p:nvSpPr>
          <p:cNvPr id="5" name="Title 4"/>
          <p:cNvSpPr>
            <a:spLocks noGrp="1"/>
          </p:cNvSpPr>
          <p:nvPr>
            <p:ph type="title"/>
          </p:nvPr>
        </p:nvSpPr>
        <p:spPr/>
        <p:txBody>
          <a:bodyPr>
            <a:normAutofit/>
          </a:bodyPr>
          <a:lstStyle/>
          <a:p>
            <a:r>
              <a:rPr lang="en-US" dirty="0" smtClean="0"/>
              <a:t>Matching Supplier </a:t>
            </a:r>
            <a:r>
              <a:rPr lang="en-US" dirty="0" smtClean="0"/>
              <a:t>Invoices</a:t>
            </a:r>
            <a:endParaRPr lang="en-US" dirty="0"/>
          </a:p>
        </p:txBody>
      </p:sp>
      <p:pic>
        <p:nvPicPr>
          <p:cNvPr id="474116" name="Picture 4" descr="C:\Users\qgl\AppData\Local\Temp\SNAGHTMLbd718fa.PNG"/>
          <p:cNvPicPr>
            <a:picLocks noChangeAspect="1" noChangeArrowheads="1"/>
          </p:cNvPicPr>
          <p:nvPr/>
        </p:nvPicPr>
        <p:blipFill>
          <a:blip r:embed="rId3" cstate="print"/>
          <a:srcRect/>
          <a:stretch>
            <a:fillRect/>
          </a:stretch>
        </p:blipFill>
        <p:spPr bwMode="auto">
          <a:xfrm>
            <a:off x="343350" y="805815"/>
            <a:ext cx="8617770" cy="5920105"/>
          </a:xfrm>
          <a:prstGeom prst="rect">
            <a:avLst/>
          </a:prstGeom>
          <a:noFill/>
        </p:spPr>
      </p:pic>
      <p:sp>
        <p:nvSpPr>
          <p:cNvPr id="7" name="Rectangle 6"/>
          <p:cNvSpPr/>
          <p:nvPr/>
        </p:nvSpPr>
        <p:spPr>
          <a:xfrm>
            <a:off x="437661" y="6258560"/>
            <a:ext cx="1187939" cy="38608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7255021" y="6248400"/>
            <a:ext cx="822179" cy="386080"/>
          </a:xfrm>
          <a:prstGeom prst="rect">
            <a:avLst/>
          </a:prstGeom>
          <a:noFill/>
          <a:ln w="2540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Viewing </a:t>
            </a:r>
            <a:r>
              <a:rPr lang="en-US" dirty="0" smtClean="0"/>
              <a:t>the Matching </a:t>
            </a:r>
            <a:r>
              <a:rPr lang="en-US" dirty="0" smtClean="0"/>
              <a:t>Report</a:t>
            </a:r>
            <a:endParaRPr lang="en-US" dirty="0"/>
          </a:p>
        </p:txBody>
      </p:sp>
      <p:pic>
        <p:nvPicPr>
          <p:cNvPr id="472066" name="Picture 2" descr="C:\Users\qgl\AppData\Local\Temp\SNAGHTMLbdbbaa5.PNG"/>
          <p:cNvPicPr>
            <a:picLocks noChangeAspect="1" noChangeArrowheads="1"/>
          </p:cNvPicPr>
          <p:nvPr/>
        </p:nvPicPr>
        <p:blipFill>
          <a:blip r:embed="rId3" cstate="print"/>
          <a:srcRect/>
          <a:stretch>
            <a:fillRect/>
          </a:stretch>
        </p:blipFill>
        <p:spPr bwMode="auto">
          <a:xfrm>
            <a:off x="267335" y="1057275"/>
            <a:ext cx="8861469" cy="2783205"/>
          </a:xfrm>
          <a:prstGeom prst="rect">
            <a:avLst/>
          </a:prstGeom>
          <a:noFill/>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5"/>
          <p:cNvSpPr>
            <a:spLocks noGrp="1" noChangeArrowheads="1"/>
          </p:cNvSpPr>
          <p:nvPr>
            <p:ph idx="1"/>
          </p:nvPr>
        </p:nvSpPr>
        <p:spPr>
          <a:noFill/>
        </p:spPr>
        <p:txBody>
          <a:bodyPr/>
          <a:lstStyle/>
          <a:p>
            <a:pPr>
              <a:lnSpc>
                <a:spcPct val="80000"/>
              </a:lnSpc>
              <a:buNone/>
            </a:pPr>
            <a:r>
              <a:rPr lang="en-US" sz="2400" b="1" dirty="0" smtClean="0"/>
              <a:t>AP Payment Instruments</a:t>
            </a:r>
          </a:p>
          <a:p>
            <a:pPr eaLnBrk="1" hangingPunct="1">
              <a:lnSpc>
                <a:spcPct val="80000"/>
              </a:lnSpc>
            </a:pPr>
            <a:r>
              <a:rPr lang="en-US" sz="2400" dirty="0" smtClean="0"/>
              <a:t>Electronic Transfer</a:t>
            </a:r>
          </a:p>
          <a:p>
            <a:pPr lvl="1" eaLnBrk="1" hangingPunct="1">
              <a:lnSpc>
                <a:spcPct val="80000"/>
              </a:lnSpc>
            </a:pPr>
            <a:r>
              <a:rPr lang="en-US" sz="2000" dirty="0" smtClean="0"/>
              <a:t>Use Payment Selection Execute</a:t>
            </a:r>
          </a:p>
          <a:p>
            <a:pPr lvl="1" eaLnBrk="1" hangingPunct="1">
              <a:lnSpc>
                <a:spcPct val="80000"/>
              </a:lnSpc>
            </a:pPr>
            <a:r>
              <a:rPr lang="en-US" sz="2000" dirty="0" smtClean="0"/>
              <a:t>Uses EDI for Payment format transformation</a:t>
            </a:r>
          </a:p>
          <a:p>
            <a:pPr lvl="1" eaLnBrk="1" hangingPunct="1">
              <a:lnSpc>
                <a:spcPct val="80000"/>
              </a:lnSpc>
            </a:pPr>
            <a:endParaRPr lang="en-US" sz="2000" dirty="0" smtClean="0"/>
          </a:p>
          <a:p>
            <a:pPr eaLnBrk="1" hangingPunct="1">
              <a:lnSpc>
                <a:spcPct val="80000"/>
              </a:lnSpc>
            </a:pPr>
            <a:r>
              <a:rPr lang="en-US" sz="2400" dirty="0" smtClean="0"/>
              <a:t>Check Payment</a:t>
            </a:r>
          </a:p>
          <a:p>
            <a:pPr lvl="1" eaLnBrk="1" hangingPunct="1">
              <a:lnSpc>
                <a:spcPct val="80000"/>
              </a:lnSpc>
            </a:pPr>
            <a:r>
              <a:rPr lang="en-US" sz="2000" dirty="0" smtClean="0"/>
              <a:t>Use Supplier Check Print</a:t>
            </a:r>
          </a:p>
          <a:p>
            <a:pPr lvl="1" eaLnBrk="1" hangingPunct="1">
              <a:lnSpc>
                <a:spcPct val="80000"/>
              </a:lnSpc>
            </a:pPr>
            <a:r>
              <a:rPr lang="en-US" sz="2000" dirty="0" smtClean="0"/>
              <a:t>With or without Payment-in-Process (PIP) account; with PIP is recommended</a:t>
            </a:r>
          </a:p>
          <a:p>
            <a:pPr lvl="1" eaLnBrk="1" hangingPunct="1">
              <a:lnSpc>
                <a:spcPct val="80000"/>
              </a:lnSpc>
            </a:pPr>
            <a:endParaRPr lang="en-US" sz="2000" dirty="0" smtClean="0"/>
          </a:p>
          <a:p>
            <a:pPr eaLnBrk="1" hangingPunct="1">
              <a:lnSpc>
                <a:spcPct val="80000"/>
              </a:lnSpc>
            </a:pPr>
            <a:r>
              <a:rPr lang="en-US" sz="2400" dirty="0" smtClean="0"/>
              <a:t>Other Payment Instruments</a:t>
            </a:r>
          </a:p>
          <a:p>
            <a:pPr lvl="1" eaLnBrk="1" hangingPunct="1">
              <a:lnSpc>
                <a:spcPct val="80000"/>
              </a:lnSpc>
            </a:pPr>
            <a:r>
              <a:rPr lang="en-US" sz="2000" dirty="0" smtClean="0"/>
              <a:t>Drafts, similar to checks</a:t>
            </a:r>
          </a:p>
          <a:p>
            <a:pPr lvl="1" eaLnBrk="1" hangingPunct="1">
              <a:lnSpc>
                <a:spcPct val="80000"/>
              </a:lnSpc>
            </a:pPr>
            <a:r>
              <a:rPr lang="en-US" sz="2000" dirty="0" smtClean="0"/>
              <a:t>Paper transfers, similar to electronic transfer</a:t>
            </a:r>
          </a:p>
          <a:p>
            <a:pPr lvl="1" eaLnBrk="1" hangingPunct="1">
              <a:lnSpc>
                <a:spcPct val="80000"/>
              </a:lnSpc>
            </a:pPr>
            <a:r>
              <a:rPr lang="en-US" sz="2000" dirty="0" smtClean="0"/>
              <a:t>Promissory notes/summary statements, similar to checks</a:t>
            </a:r>
          </a:p>
          <a:p>
            <a:pPr lvl="1" eaLnBrk="1" hangingPunct="1">
              <a:lnSpc>
                <a:spcPct val="80000"/>
              </a:lnSpc>
            </a:pPr>
            <a:r>
              <a:rPr lang="en-US" sz="2000" dirty="0" smtClean="0"/>
              <a:t>Cash, processed directly in Bank/Cash entry</a:t>
            </a:r>
            <a:endParaRPr lang="en-US" sz="1800" dirty="0" smtClean="0"/>
          </a:p>
        </p:txBody>
      </p:sp>
      <p:sp>
        <p:nvSpPr>
          <p:cNvPr id="12292" name="Rectangle 7"/>
          <p:cNvSpPr>
            <a:spLocks noGrp="1" noChangeArrowheads="1"/>
          </p:cNvSpPr>
          <p:nvPr>
            <p:ph type="title"/>
          </p:nvPr>
        </p:nvSpPr>
        <p:spPr>
          <a:noFill/>
        </p:spPr>
        <p:txBody>
          <a:bodyPr/>
          <a:lstStyle/>
          <a:p>
            <a:pPr eaLnBrk="1" hangingPunct="1"/>
            <a:r>
              <a:rPr lang="en-US" dirty="0" smtClean="0"/>
              <a:t>Processing AP</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070554" y="182880"/>
            <a:ext cx="4616245" cy="708730"/>
          </a:xfrm>
          <a:noFill/>
        </p:spPr>
        <p:txBody>
          <a:bodyPr/>
          <a:lstStyle/>
          <a:p>
            <a:r>
              <a:rPr lang="en-IE" dirty="0" smtClean="0"/>
              <a:t>AP Payment Statuses</a:t>
            </a:r>
            <a:endParaRPr lang="en-US" dirty="0"/>
          </a:p>
        </p:txBody>
      </p:sp>
      <p:sp>
        <p:nvSpPr>
          <p:cNvPr id="5" name="Line 70"/>
          <p:cNvSpPr>
            <a:spLocks noChangeShapeType="1"/>
          </p:cNvSpPr>
          <p:nvPr/>
        </p:nvSpPr>
        <p:spPr bwMode="auto">
          <a:xfrm>
            <a:off x="5114925" y="5488294"/>
            <a:ext cx="0" cy="188912"/>
          </a:xfrm>
          <a:prstGeom prst="line">
            <a:avLst/>
          </a:prstGeom>
          <a:noFill/>
          <a:ln w="12700">
            <a:solidFill>
              <a:schemeClr val="tx1"/>
            </a:solidFill>
            <a:round/>
            <a:headEnd/>
            <a:tailEnd type="triangle" w="med" len="med"/>
          </a:ln>
          <a:effectLst/>
        </p:spPr>
        <p:txBody>
          <a:bodyPr/>
          <a:lstStyle/>
          <a:p>
            <a:endParaRPr lang="en-US"/>
          </a:p>
        </p:txBody>
      </p:sp>
      <p:sp>
        <p:nvSpPr>
          <p:cNvPr id="6" name="Line 71"/>
          <p:cNvSpPr>
            <a:spLocks noChangeShapeType="1"/>
          </p:cNvSpPr>
          <p:nvPr/>
        </p:nvSpPr>
        <p:spPr bwMode="auto">
          <a:xfrm>
            <a:off x="2214563" y="885826"/>
            <a:ext cx="0" cy="205556"/>
          </a:xfrm>
          <a:prstGeom prst="line">
            <a:avLst/>
          </a:prstGeom>
          <a:noFill/>
          <a:ln w="12700">
            <a:solidFill>
              <a:schemeClr val="tx1"/>
            </a:solidFill>
            <a:round/>
            <a:headEnd/>
            <a:tailEnd type="triangle" w="med" len="med"/>
          </a:ln>
          <a:effectLst/>
        </p:spPr>
        <p:txBody>
          <a:bodyPr/>
          <a:lstStyle/>
          <a:p>
            <a:endParaRPr lang="en-US"/>
          </a:p>
        </p:txBody>
      </p:sp>
      <p:sp>
        <p:nvSpPr>
          <p:cNvPr id="7" name="Line 72"/>
          <p:cNvSpPr>
            <a:spLocks noChangeShapeType="1"/>
          </p:cNvSpPr>
          <p:nvPr/>
        </p:nvSpPr>
        <p:spPr bwMode="auto">
          <a:xfrm>
            <a:off x="2214563" y="1657760"/>
            <a:ext cx="0" cy="269875"/>
          </a:xfrm>
          <a:prstGeom prst="line">
            <a:avLst/>
          </a:prstGeom>
          <a:noFill/>
          <a:ln w="12700">
            <a:solidFill>
              <a:schemeClr val="tx1"/>
            </a:solidFill>
            <a:round/>
            <a:headEnd/>
            <a:tailEnd type="triangle" w="med" len="med"/>
          </a:ln>
          <a:effectLst/>
        </p:spPr>
        <p:txBody>
          <a:bodyPr/>
          <a:lstStyle/>
          <a:p>
            <a:endParaRPr lang="en-US"/>
          </a:p>
        </p:txBody>
      </p:sp>
      <p:sp>
        <p:nvSpPr>
          <p:cNvPr id="8" name="Freeform 73"/>
          <p:cNvSpPr>
            <a:spLocks/>
          </p:cNvSpPr>
          <p:nvPr/>
        </p:nvSpPr>
        <p:spPr bwMode="auto">
          <a:xfrm>
            <a:off x="2224088" y="2595666"/>
            <a:ext cx="2328862" cy="185737"/>
          </a:xfrm>
          <a:custGeom>
            <a:avLst/>
            <a:gdLst/>
            <a:ahLst/>
            <a:cxnLst>
              <a:cxn ang="0">
                <a:pos x="0" y="0"/>
              </a:cxn>
              <a:cxn ang="0">
                <a:pos x="1440" y="0"/>
              </a:cxn>
              <a:cxn ang="0">
                <a:pos x="1440" y="201"/>
              </a:cxn>
            </a:cxnLst>
            <a:rect l="0" t="0" r="r" b="b"/>
            <a:pathLst>
              <a:path w="1440" h="201">
                <a:moveTo>
                  <a:pt x="0" y="0"/>
                </a:moveTo>
                <a:lnTo>
                  <a:pt x="1440" y="0"/>
                </a:lnTo>
                <a:lnTo>
                  <a:pt x="1440" y="201"/>
                </a:lnTo>
              </a:path>
            </a:pathLst>
          </a:custGeom>
          <a:noFill/>
          <a:ln w="12700" cap="flat" cmpd="sng">
            <a:solidFill>
              <a:schemeClr val="tx1"/>
            </a:solidFill>
            <a:prstDash val="solid"/>
            <a:round/>
            <a:headEnd type="none" w="med" len="med"/>
            <a:tailEnd type="triangle" w="med" len="med"/>
          </a:ln>
          <a:effectLst/>
        </p:spPr>
        <p:txBody>
          <a:bodyPr/>
          <a:lstStyle/>
          <a:p>
            <a:endParaRPr lang="en-US"/>
          </a:p>
        </p:txBody>
      </p:sp>
      <p:sp>
        <p:nvSpPr>
          <p:cNvPr id="9" name="Line 74"/>
          <p:cNvSpPr>
            <a:spLocks noChangeShapeType="1"/>
          </p:cNvSpPr>
          <p:nvPr/>
        </p:nvSpPr>
        <p:spPr bwMode="auto">
          <a:xfrm>
            <a:off x="2214563" y="2497394"/>
            <a:ext cx="0" cy="314633"/>
          </a:xfrm>
          <a:prstGeom prst="line">
            <a:avLst/>
          </a:prstGeom>
          <a:noFill/>
          <a:ln w="12700">
            <a:solidFill>
              <a:schemeClr val="tx1"/>
            </a:solidFill>
            <a:round/>
            <a:headEnd/>
            <a:tailEnd type="triangle" w="med" len="med"/>
          </a:ln>
          <a:effectLst/>
        </p:spPr>
        <p:txBody>
          <a:bodyPr/>
          <a:lstStyle/>
          <a:p>
            <a:endParaRPr lang="en-US"/>
          </a:p>
        </p:txBody>
      </p:sp>
      <p:sp>
        <p:nvSpPr>
          <p:cNvPr id="10" name="Line 75"/>
          <p:cNvSpPr>
            <a:spLocks noChangeShapeType="1"/>
          </p:cNvSpPr>
          <p:nvPr/>
        </p:nvSpPr>
        <p:spPr bwMode="auto">
          <a:xfrm>
            <a:off x="4543425" y="3377023"/>
            <a:ext cx="0" cy="269875"/>
          </a:xfrm>
          <a:prstGeom prst="line">
            <a:avLst/>
          </a:prstGeom>
          <a:noFill/>
          <a:ln w="12700">
            <a:solidFill>
              <a:schemeClr val="tx1"/>
            </a:solidFill>
            <a:round/>
            <a:headEnd/>
            <a:tailEnd type="triangle" w="med" len="med"/>
          </a:ln>
          <a:effectLst/>
        </p:spPr>
        <p:txBody>
          <a:bodyPr/>
          <a:lstStyle/>
          <a:p>
            <a:endParaRPr lang="en-US"/>
          </a:p>
        </p:txBody>
      </p:sp>
      <p:sp>
        <p:nvSpPr>
          <p:cNvPr id="11" name="AutoShape 76"/>
          <p:cNvSpPr>
            <a:spLocks noChangeArrowheads="1"/>
          </p:cNvSpPr>
          <p:nvPr/>
        </p:nvSpPr>
        <p:spPr bwMode="auto">
          <a:xfrm>
            <a:off x="1190625" y="301625"/>
            <a:ext cx="2049463" cy="576263"/>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Initial</a:t>
            </a:r>
          </a:p>
        </p:txBody>
      </p:sp>
      <p:sp>
        <p:nvSpPr>
          <p:cNvPr id="12" name="AutoShape 77"/>
          <p:cNvSpPr>
            <a:spLocks noChangeArrowheads="1"/>
          </p:cNvSpPr>
          <p:nvPr/>
        </p:nvSpPr>
        <p:spPr bwMode="auto">
          <a:xfrm>
            <a:off x="1190625" y="1081498"/>
            <a:ext cx="2049463" cy="576262"/>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dirty="0">
                <a:latin typeface="Arial" charset="0"/>
              </a:rPr>
              <a:t>Allocated</a:t>
            </a:r>
          </a:p>
        </p:txBody>
      </p:sp>
      <p:sp>
        <p:nvSpPr>
          <p:cNvPr id="13" name="AutoShape 78"/>
          <p:cNvSpPr>
            <a:spLocks noChangeArrowheads="1"/>
          </p:cNvSpPr>
          <p:nvPr/>
        </p:nvSpPr>
        <p:spPr bwMode="auto">
          <a:xfrm>
            <a:off x="1190625" y="1905769"/>
            <a:ext cx="2049463" cy="576262"/>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dirty="0">
                <a:latin typeface="Arial" charset="0"/>
              </a:rPr>
              <a:t>Accepted</a:t>
            </a:r>
          </a:p>
        </p:txBody>
      </p:sp>
      <p:sp>
        <p:nvSpPr>
          <p:cNvPr id="18" name="AutoShape 83"/>
          <p:cNvSpPr>
            <a:spLocks noChangeArrowheads="1"/>
          </p:cNvSpPr>
          <p:nvPr/>
        </p:nvSpPr>
        <p:spPr bwMode="auto">
          <a:xfrm>
            <a:off x="4100513" y="5685144"/>
            <a:ext cx="2049462" cy="576262"/>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dirty="0">
                <a:latin typeface="Arial" charset="0"/>
              </a:rPr>
              <a:t>Banking Entry</a:t>
            </a:r>
          </a:p>
        </p:txBody>
      </p:sp>
      <p:sp>
        <p:nvSpPr>
          <p:cNvPr id="19" name="AutoShape 84"/>
          <p:cNvSpPr>
            <a:spLocks noChangeArrowheads="1"/>
          </p:cNvSpPr>
          <p:nvPr/>
        </p:nvSpPr>
        <p:spPr bwMode="auto">
          <a:xfrm>
            <a:off x="3505200" y="2792516"/>
            <a:ext cx="2049463" cy="576262"/>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Conditional Collection</a:t>
            </a:r>
          </a:p>
        </p:txBody>
      </p:sp>
      <p:sp>
        <p:nvSpPr>
          <p:cNvPr id="20" name="Freeform 85"/>
          <p:cNvSpPr>
            <a:spLocks/>
          </p:cNvSpPr>
          <p:nvPr/>
        </p:nvSpPr>
        <p:spPr bwMode="auto">
          <a:xfrm>
            <a:off x="2200275" y="3260622"/>
            <a:ext cx="2362200" cy="1195388"/>
          </a:xfrm>
          <a:custGeom>
            <a:avLst/>
            <a:gdLst/>
            <a:ahLst/>
            <a:cxnLst>
              <a:cxn ang="0">
                <a:pos x="0" y="0"/>
              </a:cxn>
              <a:cxn ang="0">
                <a:pos x="0" y="822"/>
              </a:cxn>
              <a:cxn ang="0">
                <a:pos x="1518" y="822"/>
              </a:cxn>
              <a:cxn ang="0">
                <a:pos x="1518" y="597"/>
              </a:cxn>
            </a:cxnLst>
            <a:rect l="0" t="0" r="r" b="b"/>
            <a:pathLst>
              <a:path w="1518" h="822">
                <a:moveTo>
                  <a:pt x="0" y="0"/>
                </a:moveTo>
                <a:lnTo>
                  <a:pt x="0" y="822"/>
                </a:lnTo>
                <a:lnTo>
                  <a:pt x="1518" y="822"/>
                </a:lnTo>
                <a:lnTo>
                  <a:pt x="1518" y="597"/>
                </a:lnTo>
              </a:path>
            </a:pathLst>
          </a:custGeom>
          <a:noFill/>
          <a:ln w="12700" cap="flat" cmpd="sng">
            <a:solidFill>
              <a:schemeClr val="tx1"/>
            </a:solidFill>
            <a:prstDash val="solid"/>
            <a:round/>
            <a:headEnd type="none" w="med" len="med"/>
            <a:tailEnd type="none" w="med" len="med"/>
          </a:ln>
          <a:effectLst/>
        </p:spPr>
        <p:txBody>
          <a:bodyPr/>
          <a:lstStyle/>
          <a:p>
            <a:endParaRPr lang="en-US"/>
          </a:p>
        </p:txBody>
      </p:sp>
      <p:sp>
        <p:nvSpPr>
          <p:cNvPr id="21" name="Line 86"/>
          <p:cNvSpPr>
            <a:spLocks noChangeShapeType="1"/>
          </p:cNvSpPr>
          <p:nvPr/>
        </p:nvSpPr>
        <p:spPr bwMode="auto">
          <a:xfrm>
            <a:off x="4532978" y="4451401"/>
            <a:ext cx="1328738" cy="0"/>
          </a:xfrm>
          <a:prstGeom prst="line">
            <a:avLst/>
          </a:prstGeom>
          <a:noFill/>
          <a:ln w="12700">
            <a:solidFill>
              <a:schemeClr val="tx1"/>
            </a:solidFill>
            <a:round/>
            <a:headEnd/>
            <a:tailEnd type="triangle" w="med" len="med"/>
          </a:ln>
          <a:effectLst/>
        </p:spPr>
        <p:txBody>
          <a:bodyPr/>
          <a:lstStyle/>
          <a:p>
            <a:endParaRPr lang="en-US"/>
          </a:p>
        </p:txBody>
      </p:sp>
      <p:sp>
        <p:nvSpPr>
          <p:cNvPr id="22" name="Line 87"/>
          <p:cNvSpPr>
            <a:spLocks noChangeShapeType="1"/>
          </p:cNvSpPr>
          <p:nvPr/>
        </p:nvSpPr>
        <p:spPr bwMode="auto">
          <a:xfrm>
            <a:off x="3300413" y="4449352"/>
            <a:ext cx="0" cy="269875"/>
          </a:xfrm>
          <a:prstGeom prst="line">
            <a:avLst/>
          </a:prstGeom>
          <a:noFill/>
          <a:ln w="12700">
            <a:solidFill>
              <a:schemeClr val="tx1"/>
            </a:solidFill>
            <a:round/>
            <a:headEnd/>
            <a:tailEnd type="triangle" w="med" len="med"/>
          </a:ln>
          <a:effectLst/>
        </p:spPr>
        <p:txBody>
          <a:bodyPr/>
          <a:lstStyle/>
          <a:p>
            <a:endParaRPr lang="en-US"/>
          </a:p>
        </p:txBody>
      </p:sp>
      <p:sp>
        <p:nvSpPr>
          <p:cNvPr id="23" name="Freeform 88"/>
          <p:cNvSpPr>
            <a:spLocks/>
          </p:cNvSpPr>
          <p:nvPr/>
        </p:nvSpPr>
        <p:spPr bwMode="auto">
          <a:xfrm>
            <a:off x="3295650" y="4481207"/>
            <a:ext cx="3657600" cy="976312"/>
          </a:xfrm>
          <a:custGeom>
            <a:avLst/>
            <a:gdLst/>
            <a:ahLst/>
            <a:cxnLst>
              <a:cxn ang="0">
                <a:pos x="0" y="468"/>
              </a:cxn>
              <a:cxn ang="0">
                <a:pos x="0" y="615"/>
              </a:cxn>
              <a:cxn ang="0">
                <a:pos x="2304" y="615"/>
              </a:cxn>
              <a:cxn ang="0">
                <a:pos x="2304" y="0"/>
              </a:cxn>
            </a:cxnLst>
            <a:rect l="0" t="0" r="r" b="b"/>
            <a:pathLst>
              <a:path w="2304" h="615">
                <a:moveTo>
                  <a:pt x="0" y="468"/>
                </a:moveTo>
                <a:lnTo>
                  <a:pt x="0" y="615"/>
                </a:lnTo>
                <a:lnTo>
                  <a:pt x="2304" y="615"/>
                </a:lnTo>
                <a:lnTo>
                  <a:pt x="2304" y="0"/>
                </a:lnTo>
              </a:path>
            </a:pathLst>
          </a:custGeom>
          <a:noFill/>
          <a:ln w="12700" cap="flat" cmpd="sng">
            <a:solidFill>
              <a:schemeClr val="tx1"/>
            </a:solidFill>
            <a:prstDash val="solid"/>
            <a:round/>
            <a:headEnd type="none" w="med" len="med"/>
            <a:tailEnd type="none" w="med" len="med"/>
          </a:ln>
          <a:effectLst/>
        </p:spPr>
        <p:txBody>
          <a:bodyPr/>
          <a:lstStyle/>
          <a:p>
            <a:endParaRPr lang="en-US"/>
          </a:p>
        </p:txBody>
      </p:sp>
      <p:cxnSp>
        <p:nvCxnSpPr>
          <p:cNvPr id="24" name="AutoShape 89"/>
          <p:cNvCxnSpPr>
            <a:cxnSpLocks noChangeShapeType="1"/>
            <a:stCxn id="13" idx="3"/>
            <a:endCxn id="11" idx="3"/>
          </p:cNvCxnSpPr>
          <p:nvPr/>
        </p:nvCxnSpPr>
        <p:spPr bwMode="auto">
          <a:xfrm flipV="1">
            <a:off x="3240088" y="589757"/>
            <a:ext cx="1588" cy="1604143"/>
          </a:xfrm>
          <a:prstGeom prst="bentConnector3">
            <a:avLst>
              <a:gd name="adj1" fmla="val 26159517"/>
            </a:avLst>
          </a:prstGeom>
          <a:noFill/>
          <a:ln w="12700">
            <a:solidFill>
              <a:schemeClr val="tx1"/>
            </a:solidFill>
            <a:miter lim="800000"/>
            <a:headEnd/>
            <a:tailEnd type="triangle" w="med" len="med"/>
          </a:ln>
          <a:effectLst/>
        </p:spPr>
      </p:cxnSp>
      <p:sp>
        <p:nvSpPr>
          <p:cNvPr id="25" name="Line 90"/>
          <p:cNvSpPr>
            <a:spLocks noChangeShapeType="1"/>
          </p:cNvSpPr>
          <p:nvPr/>
        </p:nvSpPr>
        <p:spPr bwMode="auto">
          <a:xfrm>
            <a:off x="3241675" y="1375185"/>
            <a:ext cx="396875" cy="0"/>
          </a:xfrm>
          <a:prstGeom prst="line">
            <a:avLst/>
          </a:prstGeom>
          <a:noFill/>
          <a:ln w="12700">
            <a:solidFill>
              <a:schemeClr val="tx1"/>
            </a:solidFill>
            <a:round/>
            <a:headEnd/>
            <a:tailEnd type="triangle" w="med" len="med"/>
          </a:ln>
          <a:effectLst/>
        </p:spPr>
        <p:txBody>
          <a:bodyPr/>
          <a:lstStyle/>
          <a:p>
            <a:endParaRPr lang="en-US"/>
          </a:p>
        </p:txBody>
      </p:sp>
      <p:sp>
        <p:nvSpPr>
          <p:cNvPr id="17" name="AutoShape 82"/>
          <p:cNvSpPr>
            <a:spLocks noChangeArrowheads="1"/>
          </p:cNvSpPr>
          <p:nvPr/>
        </p:nvSpPr>
        <p:spPr bwMode="auto">
          <a:xfrm>
            <a:off x="5905500" y="4222750"/>
            <a:ext cx="2049463" cy="576263"/>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Bounced</a:t>
            </a:r>
          </a:p>
        </p:txBody>
      </p:sp>
      <p:sp>
        <p:nvSpPr>
          <p:cNvPr id="15" name="AutoShape 80"/>
          <p:cNvSpPr>
            <a:spLocks noChangeArrowheads="1"/>
          </p:cNvSpPr>
          <p:nvPr/>
        </p:nvSpPr>
        <p:spPr bwMode="auto">
          <a:xfrm>
            <a:off x="2276475" y="4739864"/>
            <a:ext cx="2049463" cy="576263"/>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Paid</a:t>
            </a:r>
          </a:p>
        </p:txBody>
      </p:sp>
      <p:sp>
        <p:nvSpPr>
          <p:cNvPr id="16" name="AutoShape 81"/>
          <p:cNvSpPr>
            <a:spLocks noChangeArrowheads="1"/>
          </p:cNvSpPr>
          <p:nvPr/>
        </p:nvSpPr>
        <p:spPr bwMode="auto">
          <a:xfrm>
            <a:off x="3524250" y="3638038"/>
            <a:ext cx="2049463" cy="576263"/>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Paid Conditionally</a:t>
            </a:r>
          </a:p>
        </p:txBody>
      </p:sp>
      <p:sp>
        <p:nvSpPr>
          <p:cNvPr id="14" name="AutoShape 79"/>
          <p:cNvSpPr>
            <a:spLocks noChangeArrowheads="1"/>
          </p:cNvSpPr>
          <p:nvPr/>
        </p:nvSpPr>
        <p:spPr bwMode="auto">
          <a:xfrm>
            <a:off x="1189038" y="2789341"/>
            <a:ext cx="2049462" cy="576262"/>
          </a:xfrm>
          <a:prstGeom prst="roundRect">
            <a:avLst>
              <a:gd name="adj" fmla="val 16667"/>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n-US" sz="1400">
                <a:latin typeface="Arial" charset="0"/>
              </a:rPr>
              <a:t>For Collection</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7"/>
          <p:cNvSpPr>
            <a:spLocks noGrp="1" noChangeArrowheads="1"/>
          </p:cNvSpPr>
          <p:nvPr>
            <p:ph type="title"/>
          </p:nvPr>
        </p:nvSpPr>
        <p:spPr>
          <a:noFill/>
        </p:spPr>
        <p:txBody>
          <a:bodyPr/>
          <a:lstStyle/>
          <a:p>
            <a:pPr eaLnBrk="1" hangingPunct="1"/>
            <a:r>
              <a:rPr lang="en-US" dirty="0" smtClean="0"/>
              <a:t>Supplier Payment Process Map</a:t>
            </a:r>
          </a:p>
        </p:txBody>
      </p:sp>
      <p:sp>
        <p:nvSpPr>
          <p:cNvPr id="29" name="Rectangle 28"/>
          <p:cNvSpPr/>
          <p:nvPr/>
        </p:nvSpPr>
        <p:spPr>
          <a:xfrm>
            <a:off x="1724025" y="2228850"/>
            <a:ext cx="590550" cy="2794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ular Callout 8"/>
          <p:cNvSpPr/>
          <p:nvPr/>
        </p:nvSpPr>
        <p:spPr>
          <a:xfrm>
            <a:off x="5829180" y="1828799"/>
            <a:ext cx="2390895" cy="866535"/>
          </a:xfrm>
          <a:prstGeom prst="wedgeRectCallout">
            <a:avLst>
              <a:gd name="adj1" fmla="val -75397"/>
              <a:gd name="adj2" fmla="val 40874"/>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View records open for payment</a:t>
            </a:r>
            <a:endParaRPr lang="en-US" sz="1800" dirty="0">
              <a:solidFill>
                <a:schemeClr val="bg1"/>
              </a:solidFill>
            </a:endParaRPr>
          </a:p>
        </p:txBody>
      </p:sp>
      <p:pic>
        <p:nvPicPr>
          <p:cNvPr id="465922" name="Picture 2" descr="C:\Users\qgl\AppData\Local\Temp\SNAGHTML403794.PNG"/>
          <p:cNvPicPr>
            <a:picLocks noChangeAspect="1" noChangeArrowheads="1"/>
          </p:cNvPicPr>
          <p:nvPr/>
        </p:nvPicPr>
        <p:blipFill>
          <a:blip r:embed="rId3" cstate="print"/>
          <a:srcRect/>
          <a:stretch>
            <a:fillRect/>
          </a:stretch>
        </p:blipFill>
        <p:spPr bwMode="auto">
          <a:xfrm>
            <a:off x="409575" y="847725"/>
            <a:ext cx="8315325" cy="6010275"/>
          </a:xfrm>
          <a:prstGeom prst="rect">
            <a:avLst/>
          </a:prstGeom>
          <a:noFill/>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3874" name="Picture 2" descr="C:\Users\qgl\AppData\Local\Temp\SNAGHTML1641fb7.PNG"/>
          <p:cNvPicPr>
            <a:picLocks noChangeAspect="1" noChangeArrowheads="1"/>
          </p:cNvPicPr>
          <p:nvPr/>
        </p:nvPicPr>
        <p:blipFill>
          <a:blip r:embed="rId3" cstate="print"/>
          <a:srcRect/>
          <a:stretch>
            <a:fillRect/>
          </a:stretch>
        </p:blipFill>
        <p:spPr bwMode="auto">
          <a:xfrm>
            <a:off x="196215" y="961073"/>
            <a:ext cx="8991299" cy="4047808"/>
          </a:xfrm>
          <a:prstGeom prst="rect">
            <a:avLst/>
          </a:prstGeom>
          <a:noFill/>
        </p:spPr>
      </p:pic>
      <p:sp>
        <p:nvSpPr>
          <p:cNvPr id="12292" name="Rectangle 7"/>
          <p:cNvSpPr>
            <a:spLocks noGrp="1" noChangeArrowheads="1"/>
          </p:cNvSpPr>
          <p:nvPr>
            <p:ph type="title"/>
          </p:nvPr>
        </p:nvSpPr>
        <p:spPr>
          <a:noFill/>
        </p:spPr>
        <p:txBody>
          <a:bodyPr/>
          <a:lstStyle/>
          <a:p>
            <a:pPr eaLnBrk="1" hangingPunct="1"/>
            <a:r>
              <a:rPr lang="en-US" dirty="0" smtClean="0"/>
              <a:t>Using Supplier Activity Dashboard</a:t>
            </a:r>
          </a:p>
        </p:txBody>
      </p:sp>
      <p:sp>
        <p:nvSpPr>
          <p:cNvPr id="29" name="Rectangle 28"/>
          <p:cNvSpPr/>
          <p:nvPr/>
        </p:nvSpPr>
        <p:spPr>
          <a:xfrm>
            <a:off x="1724025" y="2228850"/>
            <a:ext cx="590550" cy="2794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ular Callout 7"/>
          <p:cNvSpPr/>
          <p:nvPr/>
        </p:nvSpPr>
        <p:spPr>
          <a:xfrm>
            <a:off x="1838840" y="5173979"/>
            <a:ext cx="2676645" cy="866535"/>
          </a:xfrm>
          <a:prstGeom prst="wedgeRectCallout">
            <a:avLst>
              <a:gd name="adj1" fmla="val 59524"/>
              <a:gd name="adj2" fmla="val -149289"/>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Double-click to view the details</a:t>
            </a:r>
            <a:endParaRPr lang="en-US" sz="1800" dirty="0">
              <a:solidFill>
                <a:schemeClr val="bg1"/>
              </a:solidFill>
            </a:endParaRPr>
          </a:p>
        </p:txBody>
      </p:sp>
      <p:sp>
        <p:nvSpPr>
          <p:cNvPr id="9" name="Rectangular Callout 8"/>
          <p:cNvSpPr/>
          <p:nvPr/>
        </p:nvSpPr>
        <p:spPr>
          <a:xfrm>
            <a:off x="5829180" y="1828799"/>
            <a:ext cx="2390895" cy="866535"/>
          </a:xfrm>
          <a:prstGeom prst="wedgeRectCallout">
            <a:avLst>
              <a:gd name="adj1" fmla="val -75397"/>
              <a:gd name="adj2" fmla="val 40874"/>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View records open for payment</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qgl\AppData\Local\Temp\SNAGHTML165d12a.PNG"/>
          <p:cNvPicPr>
            <a:picLocks noChangeAspect="1" noChangeArrowheads="1"/>
          </p:cNvPicPr>
          <p:nvPr/>
        </p:nvPicPr>
        <p:blipFill>
          <a:blip r:embed="rId3" cstate="print"/>
          <a:srcRect/>
          <a:stretch>
            <a:fillRect/>
          </a:stretch>
        </p:blipFill>
        <p:spPr bwMode="auto">
          <a:xfrm>
            <a:off x="826135" y="934402"/>
            <a:ext cx="7342505" cy="5231678"/>
          </a:xfrm>
          <a:prstGeom prst="rect">
            <a:avLst/>
          </a:prstGeom>
          <a:noFill/>
        </p:spPr>
      </p:pic>
      <p:sp>
        <p:nvSpPr>
          <p:cNvPr id="12292" name="Rectangle 7"/>
          <p:cNvSpPr>
            <a:spLocks noGrp="1" noChangeArrowheads="1"/>
          </p:cNvSpPr>
          <p:nvPr>
            <p:ph type="title"/>
          </p:nvPr>
        </p:nvSpPr>
        <p:spPr>
          <a:noFill/>
        </p:spPr>
        <p:txBody>
          <a:bodyPr/>
          <a:lstStyle/>
          <a:p>
            <a:pPr eaLnBrk="1" hangingPunct="1"/>
            <a:r>
              <a:rPr lang="en-US" dirty="0" smtClean="0"/>
              <a:t>Creating Supplier </a:t>
            </a:r>
            <a:r>
              <a:rPr lang="en-US" dirty="0" smtClean="0"/>
              <a:t>Payments</a:t>
            </a:r>
            <a:endParaRPr lang="en-US" dirty="0" smtClean="0"/>
          </a:p>
        </p:txBody>
      </p:sp>
      <p:sp>
        <p:nvSpPr>
          <p:cNvPr id="28" name="Rectangle 27"/>
          <p:cNvSpPr/>
          <p:nvPr/>
        </p:nvSpPr>
        <p:spPr>
          <a:xfrm>
            <a:off x="1270000" y="2042160"/>
            <a:ext cx="3342640" cy="3251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4714240" y="4368800"/>
            <a:ext cx="3322320" cy="2743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608320" y="5455920"/>
            <a:ext cx="2011680" cy="59944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ular Callout 6"/>
          <p:cNvSpPr/>
          <p:nvPr/>
        </p:nvSpPr>
        <p:spPr>
          <a:xfrm>
            <a:off x="2314455" y="4972050"/>
            <a:ext cx="2676645" cy="914159"/>
          </a:xfrm>
          <a:prstGeom prst="wedgeRectCallout">
            <a:avLst>
              <a:gd name="adj1" fmla="val 71837"/>
              <a:gd name="adj2" fmla="val 22877"/>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Allocate the payment to an invoice</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qgl\AppData\Local\Temp\SNAGHTML166be17.PNG"/>
          <p:cNvPicPr>
            <a:picLocks noChangeAspect="1" noChangeArrowheads="1"/>
          </p:cNvPicPr>
          <p:nvPr/>
        </p:nvPicPr>
        <p:blipFill>
          <a:blip r:embed="rId3" cstate="print"/>
          <a:srcRect/>
          <a:stretch>
            <a:fillRect/>
          </a:stretch>
        </p:blipFill>
        <p:spPr bwMode="auto">
          <a:xfrm>
            <a:off x="653415" y="892492"/>
            <a:ext cx="6801485" cy="5471681"/>
          </a:xfrm>
          <a:prstGeom prst="rect">
            <a:avLst/>
          </a:prstGeom>
          <a:noFill/>
        </p:spPr>
      </p:pic>
      <p:sp>
        <p:nvSpPr>
          <p:cNvPr id="12292" name="Rectangle 7"/>
          <p:cNvSpPr>
            <a:spLocks noGrp="1" noChangeArrowheads="1"/>
          </p:cNvSpPr>
          <p:nvPr>
            <p:ph type="title"/>
          </p:nvPr>
        </p:nvSpPr>
        <p:spPr>
          <a:noFill/>
        </p:spPr>
        <p:txBody>
          <a:bodyPr/>
          <a:lstStyle/>
          <a:p>
            <a:r>
              <a:rPr lang="en-US" dirty="0" smtClean="0"/>
              <a:t>Allocating Payment to </a:t>
            </a:r>
            <a:r>
              <a:rPr lang="en-US" dirty="0" smtClean="0"/>
              <a:t>a Supplier </a:t>
            </a:r>
            <a:r>
              <a:rPr lang="en-US" dirty="0" smtClean="0"/>
              <a:t>Invoice</a:t>
            </a:r>
          </a:p>
        </p:txBody>
      </p:sp>
      <p:sp>
        <p:nvSpPr>
          <p:cNvPr id="28" name="Rectangle 27"/>
          <p:cNvSpPr/>
          <p:nvPr/>
        </p:nvSpPr>
        <p:spPr>
          <a:xfrm>
            <a:off x="1168400" y="4927600"/>
            <a:ext cx="314960" cy="3048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7732" name="Picture 4" descr="C:\Users\qgl\AppData\Local\Temp\SNAGHTML16cf898.PNG"/>
          <p:cNvPicPr>
            <a:picLocks noChangeAspect="1" noChangeArrowheads="1"/>
          </p:cNvPicPr>
          <p:nvPr/>
        </p:nvPicPr>
        <p:blipFill>
          <a:blip r:embed="rId3" cstate="print"/>
          <a:srcRect/>
          <a:stretch>
            <a:fillRect/>
          </a:stretch>
        </p:blipFill>
        <p:spPr bwMode="auto">
          <a:xfrm>
            <a:off x="342677" y="802640"/>
            <a:ext cx="8608283" cy="6266631"/>
          </a:xfrm>
          <a:prstGeom prst="rect">
            <a:avLst/>
          </a:prstGeom>
          <a:noFill/>
        </p:spPr>
      </p:pic>
      <p:sp>
        <p:nvSpPr>
          <p:cNvPr id="12292" name="Rectangle 7"/>
          <p:cNvSpPr>
            <a:spLocks noGrp="1" noChangeArrowheads="1"/>
          </p:cNvSpPr>
          <p:nvPr>
            <p:ph type="title"/>
          </p:nvPr>
        </p:nvSpPr>
        <p:spPr>
          <a:noFill/>
        </p:spPr>
        <p:txBody>
          <a:bodyPr/>
          <a:lstStyle/>
          <a:p>
            <a:r>
              <a:rPr lang="en-US" dirty="0" smtClean="0"/>
              <a:t>Completing Payment</a:t>
            </a:r>
          </a:p>
        </p:txBody>
      </p:sp>
      <p:sp>
        <p:nvSpPr>
          <p:cNvPr id="28" name="Rectangle 27"/>
          <p:cNvSpPr/>
          <p:nvPr/>
        </p:nvSpPr>
        <p:spPr>
          <a:xfrm>
            <a:off x="546100" y="6261100"/>
            <a:ext cx="4337050" cy="25971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ular Callout 4"/>
          <p:cNvSpPr/>
          <p:nvPr/>
        </p:nvSpPr>
        <p:spPr>
          <a:xfrm>
            <a:off x="5695830" y="5057775"/>
            <a:ext cx="2743320" cy="590550"/>
          </a:xfrm>
          <a:prstGeom prst="wedgeRectCallout">
            <a:avLst>
              <a:gd name="adj1" fmla="val -78686"/>
              <a:gd name="adj2" fmla="val 152941"/>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Change status to Paid</a:t>
            </a:r>
            <a:endParaRPr lang="en-US" sz="1800" dirty="0">
              <a:solidFill>
                <a:schemeClr val="bg1"/>
              </a:solidFill>
            </a:endParaRPr>
          </a:p>
        </p:txBody>
      </p:sp>
      <p:sp>
        <p:nvSpPr>
          <p:cNvPr id="7" name="Rectangular Callout 6"/>
          <p:cNvSpPr/>
          <p:nvPr/>
        </p:nvSpPr>
        <p:spPr>
          <a:xfrm>
            <a:off x="2552579" y="3600450"/>
            <a:ext cx="3248145" cy="762000"/>
          </a:xfrm>
          <a:prstGeom prst="wedgeRectCallout">
            <a:avLst>
              <a:gd name="adj1" fmla="val -95815"/>
              <a:gd name="adj2" fmla="val -83403"/>
            </a:avLst>
          </a:prstGeom>
          <a:solidFill>
            <a:schemeClr val="accent1"/>
          </a:solidFill>
          <a:ln>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bg1"/>
                </a:solidFill>
              </a:rPr>
              <a:t>Changing status for multiple items is supported</a:t>
            </a:r>
            <a:endParaRPr lang="en-US" sz="1800" dirty="0">
              <a:solidFill>
                <a:schemeClr val="bg1"/>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eaLnBrk="1" hangingPunct="1">
              <a:buFont typeface="Wingdings" pitchFamily="2" charset="2"/>
              <a:buChar char="§"/>
            </a:pPr>
            <a:r>
              <a:rPr lang="en-US" altLang="zh-CN" dirty="0" smtClean="0"/>
              <a:t>Terminology</a:t>
            </a:r>
          </a:p>
          <a:p>
            <a:pPr>
              <a:buFont typeface="Wingdings" pitchFamily="2" charset="2"/>
              <a:buChar char="§"/>
            </a:pPr>
            <a:r>
              <a:rPr lang="en-US" altLang="zh-CN" b="1" dirty="0" smtClean="0">
                <a:solidFill>
                  <a:srgbClr val="0070C0"/>
                </a:solidFill>
              </a:rPr>
              <a:t>Setup</a:t>
            </a:r>
          </a:p>
          <a:p>
            <a:pPr>
              <a:buFont typeface="Wingdings" pitchFamily="2" charset="2"/>
              <a:buChar char="§"/>
            </a:pPr>
            <a:r>
              <a:rPr lang="en-US" altLang="zh-CN" dirty="0" smtClean="0"/>
              <a:t>Procure-to-Pay Process Flow</a:t>
            </a:r>
          </a:p>
          <a:p>
            <a:pPr marL="347663" lvl="1" indent="-347663">
              <a:buFont typeface="Wingdings" pitchFamily="2" charset="2"/>
              <a:buChar char="§"/>
            </a:pPr>
            <a:r>
              <a:rPr lang="en-US" altLang="zh-CN" sz="2800" dirty="0" smtClean="0"/>
              <a:t>Using Discrete Purchase Orders</a:t>
            </a:r>
          </a:p>
          <a:p>
            <a:pPr marL="347663" lvl="1" indent="-347663">
              <a:buFont typeface="Wingdings" pitchFamily="2" charset="2"/>
              <a:buChar char="§"/>
            </a:pPr>
            <a:r>
              <a:rPr lang="en-US" altLang="zh-CN" sz="2800" i="1" dirty="0" smtClean="0"/>
              <a:t>Optional: </a:t>
            </a:r>
            <a:r>
              <a:rPr lang="en-US" altLang="zh-CN" sz="2800" dirty="0" smtClean="0"/>
              <a:t>Using Standard Requisition</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Blanket Orders</a:t>
            </a:r>
            <a:endParaRPr lang="en-US" altLang="zh-CN" sz="2800" b="1" dirty="0" smtClean="0"/>
          </a:p>
          <a:p>
            <a:pPr marL="347663" lvl="1" indent="-347663">
              <a:buFont typeface="Wingdings" pitchFamily="2" charset="2"/>
              <a:buChar char="§"/>
            </a:pPr>
            <a:r>
              <a:rPr lang="en-US" altLang="zh-CN" sz="2800" i="1" dirty="0" smtClean="0"/>
              <a:t>Optional: </a:t>
            </a:r>
            <a:r>
              <a:rPr lang="en-US" altLang="zh-CN" sz="2800" dirty="0" smtClean="0"/>
              <a:t>Using Supplier Schedules</a:t>
            </a:r>
          </a:p>
          <a:p>
            <a:pPr marL="347663" lvl="1" indent="-347663">
              <a:buFont typeface="Wingdings" pitchFamily="2" charset="2"/>
              <a:buChar char="§"/>
            </a:pPr>
            <a:r>
              <a:rPr lang="en-US" altLang="zh-CN" sz="2800" dirty="0" smtClean="0"/>
              <a:t>Processing Invoices and Payments</a:t>
            </a:r>
            <a:endParaRPr lang="en-US" altLang="zh-CN" sz="2800" b="1" dirty="0" smtClean="0"/>
          </a:p>
          <a:p>
            <a:pPr>
              <a:buFont typeface="Wingdings" pitchFamily="2" charset="2"/>
              <a:buChar char="§"/>
            </a:pPr>
            <a:r>
              <a:rPr lang="en-US" altLang="zh-CN" dirty="0" smtClean="0"/>
              <a:t>Mastery Questions</a:t>
            </a:r>
          </a:p>
        </p:txBody>
      </p:sp>
      <p:sp>
        <p:nvSpPr>
          <p:cNvPr id="8194" name="Rectangle 2"/>
          <p:cNvSpPr>
            <a:spLocks noGrp="1" noChangeArrowheads="1"/>
          </p:cNvSpPr>
          <p:nvPr>
            <p:ph type="title"/>
          </p:nvPr>
        </p:nvSpPr>
        <p:spPr/>
        <p:txBody>
          <a:bodyPr>
            <a:noAutofit/>
          </a:bodyPr>
          <a:lstStyle/>
          <a:p>
            <a:pPr eaLnBrk="1" hangingPunct="1"/>
            <a:r>
              <a:rPr lang="en-US" dirty="0" smtClean="0"/>
              <a:t>Setup</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Mastery Questions</a:t>
            </a:r>
            <a:endParaRPr lang="en-US" dirty="0"/>
          </a:p>
        </p:txBody>
      </p:sp>
      <p:sp>
        <p:nvSpPr>
          <p:cNvPr id="27" name="Content Placeholder 2"/>
          <p:cNvSpPr txBox="1">
            <a:spLocks/>
          </p:cNvSpPr>
          <p:nvPr/>
        </p:nvSpPr>
        <p:spPr>
          <a:xfrm>
            <a:off x="436880" y="1062182"/>
            <a:ext cx="8229600" cy="4999951"/>
          </a:xfrm>
          <a:prstGeom prst="rect">
            <a:avLst/>
          </a:prstGeom>
        </p:spPr>
        <p:txBody>
          <a:bodyPr>
            <a:normAutofit/>
          </a:bodyPr>
          <a:lstStyle/>
          <a:p>
            <a:pPr marL="514350" marR="0" lvl="0" indent="-514350" algn="l" defTabSz="457200" rtl="0" eaLnBrk="1" fontAlgn="auto" latinLnBrk="0" hangingPunct="1">
              <a:lnSpc>
                <a:spcPct val="100000"/>
              </a:lnSpc>
              <a:spcBef>
                <a:spcPts val="0"/>
              </a:spcBef>
              <a:spcAft>
                <a:spcPts val="0"/>
              </a:spcAft>
              <a:buClr>
                <a:schemeClr val="accent6"/>
              </a:buClr>
              <a:buSzTx/>
              <a:buFont typeface="+mj-lt"/>
              <a:buAutoNum type="arabi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Your company purchases a key component from a long-term supplier. You know exactly how many components you need for the next </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two </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weeks and a rough demand for that item for the next </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two </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months. </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What </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type of purchase order should you use? </a:t>
            </a:r>
          </a:p>
          <a:p>
            <a:pPr marL="971550" marR="0" lvl="1" indent="-514350" algn="l" defTabSz="457200" rtl="0" eaLnBrk="1" fontAlgn="auto" latinLnBrk="0" hangingPunct="1">
              <a:lnSpc>
                <a:spcPct val="100000"/>
              </a:lnSpc>
              <a:spcBef>
                <a:spcPts val="12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Blanket order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Supplier schedules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Discrete order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Advanced Ship Notice	</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63600"/>
            <a:ext cx="8229600" cy="5452533"/>
          </a:xfrm>
        </p:spPr>
        <p:txBody>
          <a:bodyPr>
            <a:normAutofit/>
          </a:bodyPr>
          <a:lstStyle/>
          <a:p>
            <a:pPr marL="514350" indent="-514350">
              <a:buFont typeface="+mj-lt"/>
              <a:buAutoNum type="arabicPeriod" startAt="2"/>
            </a:pPr>
            <a:r>
              <a:rPr lang="en-US" sz="2400" dirty="0" smtClean="0"/>
              <a:t>As a purchasing manager, you want to negotiate a discounted price with a supplier for a component based on a rough annual usage quantity, but the exact quantity and delivery dates for each month are yet to be determined. What type of purchase order should you use? </a:t>
            </a:r>
          </a:p>
          <a:p>
            <a:pPr marL="971550" lvl="1" indent="-514350">
              <a:spcBef>
                <a:spcPts val="1200"/>
              </a:spcBef>
              <a:spcAft>
                <a:spcPts val="1200"/>
              </a:spcAft>
              <a:buFont typeface="+mj-lt"/>
              <a:buAutoNum type="alphaLcPeriod"/>
            </a:pPr>
            <a:r>
              <a:rPr lang="en-US" dirty="0" smtClean="0"/>
              <a:t>Recurring purchase order	</a:t>
            </a:r>
          </a:p>
          <a:p>
            <a:pPr marL="971550" lvl="1" indent="-514350">
              <a:spcAft>
                <a:spcPts val="1200"/>
              </a:spcAft>
              <a:buFont typeface="+mj-lt"/>
              <a:buAutoNum type="alphaLcPeriod"/>
            </a:pPr>
            <a:r>
              <a:rPr lang="en-US" dirty="0" smtClean="0"/>
              <a:t>Discrete purchase order	</a:t>
            </a:r>
          </a:p>
          <a:p>
            <a:pPr marL="971550" lvl="1" indent="-514350">
              <a:spcAft>
                <a:spcPts val="1200"/>
              </a:spcAft>
              <a:buFont typeface="+mj-lt"/>
              <a:buAutoNum type="alphaLcPeriod"/>
            </a:pPr>
            <a:r>
              <a:rPr lang="en-US" dirty="0" smtClean="0"/>
              <a:t>Supplier schedules	</a:t>
            </a:r>
          </a:p>
          <a:p>
            <a:pPr marL="971550" lvl="1" indent="-514350">
              <a:spcAft>
                <a:spcPts val="1200"/>
              </a:spcAft>
              <a:buFont typeface="+mj-lt"/>
              <a:buAutoNum type="alphaLcPeriod"/>
            </a:pPr>
            <a:r>
              <a:rPr lang="en-US" dirty="0" smtClean="0"/>
              <a:t>Blanket order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07440"/>
            <a:ext cx="8229600" cy="5208693"/>
          </a:xfrm>
        </p:spPr>
        <p:txBody>
          <a:bodyPr>
            <a:normAutofit/>
          </a:bodyPr>
          <a:lstStyle/>
          <a:p>
            <a:pPr marL="514350" lvl="0" indent="-514350">
              <a:buFont typeface="+mj-lt"/>
              <a:buAutoNum type="arabicPeriod" startAt="3"/>
            </a:pPr>
            <a:r>
              <a:rPr lang="en-US" dirty="0" smtClean="0"/>
              <a:t>A purchase </a:t>
            </a:r>
            <a:r>
              <a:rPr lang="en-US" dirty="0" smtClean="0"/>
              <a:t>includes the following steps with the exception of:</a:t>
            </a:r>
            <a:endParaRPr lang="en-US" dirty="0" smtClean="0"/>
          </a:p>
          <a:p>
            <a:pPr marL="971550" lvl="1" indent="-514350">
              <a:lnSpc>
                <a:spcPct val="90000"/>
              </a:lnSpc>
              <a:spcBef>
                <a:spcPts val="1200"/>
              </a:spcBef>
              <a:spcAft>
                <a:spcPts val="1200"/>
              </a:spcAft>
              <a:buFont typeface="+mj-lt"/>
              <a:buAutoNum type="alphaLcPeriod"/>
            </a:pPr>
            <a:r>
              <a:rPr lang="en-US" dirty="0" smtClean="0"/>
              <a:t>Requisition, which is often the first step</a:t>
            </a:r>
          </a:p>
          <a:p>
            <a:pPr marL="971550" lvl="1" indent="-514350">
              <a:lnSpc>
                <a:spcPct val="90000"/>
              </a:lnSpc>
              <a:spcAft>
                <a:spcPts val="1200"/>
              </a:spcAft>
              <a:buFont typeface="+mj-lt"/>
              <a:buAutoNum type="alphaLcPeriod"/>
            </a:pPr>
            <a:r>
              <a:rPr lang="en-US" dirty="0" smtClean="0"/>
              <a:t>Order, whether it is a purchase order, a blanket order, or a supplier schedule. </a:t>
            </a:r>
          </a:p>
          <a:p>
            <a:pPr marL="971550" lvl="1" indent="-514350">
              <a:lnSpc>
                <a:spcPct val="90000"/>
              </a:lnSpc>
              <a:spcAft>
                <a:spcPts val="1200"/>
              </a:spcAft>
              <a:buFont typeface="+mj-lt"/>
              <a:buAutoNum type="alphaLcPeriod"/>
            </a:pPr>
            <a:r>
              <a:rPr lang="en-US" dirty="0" smtClean="0"/>
              <a:t>Record. When the goods are returned to the supplier, a record is made called a receiver. </a:t>
            </a:r>
          </a:p>
          <a:p>
            <a:pPr marL="971550" lvl="1" indent="-514350">
              <a:lnSpc>
                <a:spcPct val="90000"/>
              </a:lnSpc>
              <a:spcAft>
                <a:spcPts val="1200"/>
              </a:spcAft>
              <a:buFont typeface="+mj-lt"/>
              <a:buAutoNum type="alphaLcPeriod"/>
            </a:pPr>
            <a:r>
              <a:rPr lang="en-US" dirty="0" smtClean="0"/>
              <a:t>AP payment, which influences the GL account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07440"/>
            <a:ext cx="8229600" cy="5208693"/>
          </a:xfrm>
        </p:spPr>
        <p:txBody>
          <a:bodyPr>
            <a:normAutofit fontScale="92500" lnSpcReduction="20000"/>
          </a:bodyPr>
          <a:lstStyle/>
          <a:p>
            <a:pPr marL="514350" lvl="0" indent="-514350">
              <a:buFont typeface="+mj-lt"/>
              <a:buAutoNum type="arabicPeriod" startAt="4"/>
            </a:pPr>
            <a:r>
              <a:rPr lang="en-US" sz="3000" dirty="0" smtClean="0"/>
              <a:t>A purchase </a:t>
            </a:r>
            <a:r>
              <a:rPr lang="en-US" sz="3000" dirty="0" smtClean="0"/>
              <a:t>order contains several main sections. Which </a:t>
            </a:r>
            <a:r>
              <a:rPr lang="en-US" sz="3000" dirty="0" smtClean="0"/>
              <a:t>section is not part of a PO?</a:t>
            </a:r>
            <a:endParaRPr lang="en-US" dirty="0" smtClean="0"/>
          </a:p>
          <a:p>
            <a:pPr marL="971550" lvl="1" indent="-514350">
              <a:spcBef>
                <a:spcPts val="1800"/>
              </a:spcBef>
              <a:spcAft>
                <a:spcPts val="1200"/>
              </a:spcAft>
              <a:buFont typeface="+mj-lt"/>
              <a:buAutoNum type="alphaLcPeriod"/>
            </a:pPr>
            <a:r>
              <a:rPr lang="en-US" sz="2600" dirty="0" smtClean="0"/>
              <a:t>The </a:t>
            </a:r>
            <a:r>
              <a:rPr lang="en-US" sz="2600" dirty="0" smtClean="0"/>
              <a:t>header, which contains data, including </a:t>
            </a:r>
            <a:r>
              <a:rPr lang="en-US" sz="2600" dirty="0" smtClean="0"/>
              <a:t>the PO number, the </a:t>
            </a:r>
            <a:r>
              <a:rPr lang="en-US" sz="2600" dirty="0" smtClean="0"/>
              <a:t>supplier</a:t>
            </a:r>
            <a:r>
              <a:rPr lang="en-US" sz="2600" dirty="0" smtClean="0"/>
              <a:t>, and the buyer, </a:t>
            </a:r>
            <a:r>
              <a:rPr lang="en-US" sz="2600" dirty="0" smtClean="0"/>
              <a:t>that applies </a:t>
            </a:r>
            <a:r>
              <a:rPr lang="en-US" sz="2600" dirty="0" smtClean="0"/>
              <a:t>to the entire order.</a:t>
            </a:r>
          </a:p>
          <a:p>
            <a:pPr marL="971550" lvl="1" indent="-514350">
              <a:spcAft>
                <a:spcPts val="1200"/>
              </a:spcAft>
              <a:buFont typeface="+mj-lt"/>
              <a:buAutoNum type="alphaLcPeriod"/>
            </a:pPr>
            <a:r>
              <a:rPr lang="en-US" sz="2600" dirty="0" smtClean="0"/>
              <a:t>The line </a:t>
            </a:r>
            <a:r>
              <a:rPr lang="en-US" sz="2600" dirty="0" smtClean="0"/>
              <a:t>items, which specify </a:t>
            </a:r>
            <a:r>
              <a:rPr lang="en-US" sz="2600" dirty="0" smtClean="0"/>
              <a:t>the detailed </a:t>
            </a:r>
            <a:r>
              <a:rPr lang="en-US" sz="2600" dirty="0" smtClean="0"/>
              <a:t>items </a:t>
            </a:r>
            <a:r>
              <a:rPr lang="en-US" sz="2600" dirty="0" smtClean="0"/>
              <a:t>being purchased. </a:t>
            </a:r>
          </a:p>
          <a:p>
            <a:pPr marL="971550" lvl="1" indent="-514350">
              <a:spcAft>
                <a:spcPts val="1200"/>
              </a:spcAft>
              <a:buFont typeface="+mj-lt"/>
              <a:buAutoNum type="alphaLcPeriod"/>
            </a:pPr>
            <a:r>
              <a:rPr lang="en-US" sz="2600" dirty="0" smtClean="0"/>
              <a:t>The </a:t>
            </a:r>
            <a:r>
              <a:rPr lang="en-US" sz="2600" dirty="0" smtClean="0"/>
              <a:t>trailer, which includes data that applies </a:t>
            </a:r>
            <a:r>
              <a:rPr lang="en-US" sz="2600" dirty="0" smtClean="0"/>
              <a:t>to the entire order such as taxes and shipping charges. </a:t>
            </a:r>
          </a:p>
          <a:p>
            <a:pPr marL="971550" lvl="1" indent="-514350">
              <a:spcAft>
                <a:spcPts val="1200"/>
              </a:spcAft>
              <a:buFont typeface="+mj-lt"/>
              <a:buAutoNum type="alphaLcPeriod"/>
            </a:pPr>
            <a:r>
              <a:rPr lang="en-US" sz="2600" dirty="0" smtClean="0"/>
              <a:t>The </a:t>
            </a:r>
            <a:r>
              <a:rPr lang="en-US" sz="2600" dirty="0" smtClean="0"/>
              <a:t>routing, which lists </a:t>
            </a:r>
            <a:r>
              <a:rPr lang="en-US" sz="2600" dirty="0" smtClean="0"/>
              <a:t>the operations required to complete the order.</a:t>
            </a:r>
          </a:p>
          <a:p>
            <a:pPr marL="854075" lvl="0" indent="-457200">
              <a:buNone/>
            </a:pPr>
            <a:r>
              <a:rPr lang="en-US" dirty="0" smtClean="0"/>
              <a:t>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514350" indent="-514350">
              <a:buFont typeface="+mj-lt"/>
              <a:buAutoNum type="arabicPeriod" startAt="5"/>
            </a:pPr>
            <a:r>
              <a:rPr lang="en-US" dirty="0" smtClean="0"/>
              <a:t>For </a:t>
            </a:r>
            <a:r>
              <a:rPr lang="en-US" dirty="0" smtClean="0"/>
              <a:t>ease of tracking, suppliers </a:t>
            </a:r>
            <a:r>
              <a:rPr lang="en-US" dirty="0" smtClean="0"/>
              <a:t>usually use the same item numbering scheme </a:t>
            </a:r>
            <a:r>
              <a:rPr lang="en-US" dirty="0" smtClean="0"/>
              <a:t>as their </a:t>
            </a:r>
            <a:r>
              <a:rPr lang="en-US" dirty="0" smtClean="0"/>
              <a:t>customers </a:t>
            </a:r>
            <a:r>
              <a:rPr lang="en-US" dirty="0" smtClean="0"/>
              <a:t>use. </a:t>
            </a:r>
            <a:endParaRPr lang="en-US" sz="3000" dirty="0" smtClean="0"/>
          </a:p>
          <a:p>
            <a:pPr marL="971550" lvl="1" indent="-514350">
              <a:lnSpc>
                <a:spcPct val="90000"/>
              </a:lnSpc>
              <a:spcBef>
                <a:spcPts val="1800"/>
              </a:spcBef>
              <a:spcAft>
                <a:spcPts val="1200"/>
              </a:spcAft>
              <a:buFont typeface="+mj-lt"/>
              <a:buAutoNum type="alphaLcPeriod"/>
            </a:pPr>
            <a:r>
              <a:rPr lang="en-US" dirty="0" smtClean="0"/>
              <a:t>True</a:t>
            </a:r>
          </a:p>
          <a:p>
            <a:pPr marL="971550" lvl="1" indent="-514350">
              <a:lnSpc>
                <a:spcPct val="90000"/>
              </a:lnSpc>
              <a:spcAft>
                <a:spcPts val="1200"/>
              </a:spcAft>
              <a:buFont typeface="+mj-lt"/>
              <a:buAutoNum type="alphaLcPeriod"/>
            </a:pPr>
            <a:r>
              <a:rPr lang="en-US" dirty="0" smtClean="0"/>
              <a:t>False</a:t>
            </a:r>
          </a:p>
          <a:p>
            <a:pPr marL="854075" lvl="0" indent="-457200">
              <a:buNone/>
            </a:pPr>
            <a:r>
              <a:rPr lang="en-US" dirty="0" smtClean="0"/>
              <a:t>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0880" y="1005840"/>
            <a:ext cx="7995920" cy="5310293"/>
          </a:xfrm>
        </p:spPr>
        <p:txBody>
          <a:bodyPr/>
          <a:lstStyle/>
          <a:p>
            <a:pPr marL="514350" indent="-514350">
              <a:buAutoNum type="arabicPeriod"/>
            </a:pPr>
            <a:r>
              <a:rPr lang="en-US" dirty="0" smtClean="0"/>
              <a:t>b</a:t>
            </a:r>
          </a:p>
          <a:p>
            <a:pPr marL="514350" indent="-514350">
              <a:buAutoNum type="arabicPeriod"/>
            </a:pPr>
            <a:r>
              <a:rPr lang="en-US" dirty="0" smtClean="0"/>
              <a:t>d</a:t>
            </a:r>
          </a:p>
          <a:p>
            <a:pPr marL="514350" indent="-514350">
              <a:buAutoNum type="arabicPeriod"/>
            </a:pPr>
            <a:r>
              <a:rPr lang="en-US" dirty="0" smtClean="0"/>
              <a:t>c</a:t>
            </a:r>
          </a:p>
          <a:p>
            <a:pPr marL="514350" indent="-514350">
              <a:buAutoNum type="arabicPeriod"/>
            </a:pPr>
            <a:r>
              <a:rPr lang="en-US" dirty="0" smtClean="0"/>
              <a:t>d</a:t>
            </a:r>
          </a:p>
          <a:p>
            <a:pPr marL="514350" indent="-514350">
              <a:buAutoNum type="arabicPeriod"/>
            </a:pPr>
            <a:r>
              <a:rPr lang="en-US" dirty="0" smtClean="0"/>
              <a:t>b</a:t>
            </a:r>
          </a:p>
          <a:p>
            <a:pPr marL="514350" indent="-514350">
              <a:buAutoNum type="arabicPeriod"/>
            </a:pPr>
            <a:endParaRPr lang="en-US" dirty="0"/>
          </a:p>
        </p:txBody>
      </p:sp>
      <p:sp>
        <p:nvSpPr>
          <p:cNvPr id="5" name="Title 4"/>
          <p:cNvSpPr>
            <a:spLocks noGrp="1"/>
          </p:cNvSpPr>
          <p:nvPr>
            <p:ph type="title"/>
          </p:nvPr>
        </p:nvSpPr>
        <p:spPr/>
        <p:txBody>
          <a:bodyPr>
            <a:normAutofit/>
          </a:bodyPr>
          <a:lstStyle/>
          <a:p>
            <a:r>
              <a:rPr lang="en-US" dirty="0" smtClean="0"/>
              <a:t>Answers for Mastery Questions</a:t>
            </a: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marL="347663" lvl="1" indent="-347663">
              <a:buFont typeface="Wingdings" pitchFamily="2" charset="2"/>
              <a:buChar char="§"/>
            </a:pPr>
            <a:r>
              <a:rPr lang="en-US" altLang="zh-CN" sz="2800" dirty="0" smtClean="0"/>
              <a:t>Setting Supplier Data</a:t>
            </a:r>
          </a:p>
          <a:p>
            <a:pPr marL="347663" lvl="1" indent="-347663">
              <a:buFont typeface="Wingdings" pitchFamily="2" charset="2"/>
              <a:buChar char="§"/>
            </a:pPr>
            <a:r>
              <a:rPr lang="en-US" altLang="zh-CN" sz="2800" dirty="0" smtClean="0"/>
              <a:t>Adding Supplier Item</a:t>
            </a:r>
          </a:p>
          <a:p>
            <a:pPr marL="347663" lvl="1" indent="-347663">
              <a:buFont typeface="Wingdings" pitchFamily="2" charset="2"/>
              <a:buChar char="§"/>
            </a:pPr>
            <a:r>
              <a:rPr lang="en-US" altLang="zh-CN" sz="2800" dirty="0" smtClean="0"/>
              <a:t>Setting Purchasing Controls</a:t>
            </a:r>
          </a:p>
        </p:txBody>
      </p:sp>
      <p:sp>
        <p:nvSpPr>
          <p:cNvPr id="8194" name="Rectangle 2"/>
          <p:cNvSpPr>
            <a:spLocks noGrp="1" noChangeArrowheads="1"/>
          </p:cNvSpPr>
          <p:nvPr>
            <p:ph type="title"/>
          </p:nvPr>
        </p:nvSpPr>
        <p:spPr/>
        <p:txBody>
          <a:bodyPr>
            <a:noAutofit/>
          </a:bodyPr>
          <a:lstStyle/>
          <a:p>
            <a:pPr eaLnBrk="1" hangingPunct="1"/>
            <a:r>
              <a:rPr lang="en-US" dirty="0" smtClean="0"/>
              <a:t>Setup</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60732</TotalTime>
  <Words>6341</Words>
  <Application>Microsoft Office PowerPoint</Application>
  <PresentationFormat>On-screen Show (4:3)</PresentationFormat>
  <Paragraphs>822</Paragraphs>
  <Slides>85</Slides>
  <Notes>85</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85</vt:i4>
      </vt:variant>
    </vt:vector>
  </HeadingPairs>
  <TitlesOfParts>
    <vt:vector size="88" baseType="lpstr">
      <vt:lpstr>1_EX06PP_template</vt:lpstr>
      <vt:lpstr>QAD 2010 Template</vt:lpstr>
      <vt:lpstr>Clip</vt:lpstr>
      <vt:lpstr>QAD Enterprise Applications Enterprise Edition</vt:lpstr>
      <vt:lpstr>Procure-to-Pay Process</vt:lpstr>
      <vt:lpstr>QAD EE Procure-to-Pay Functions</vt:lpstr>
      <vt:lpstr>Objectives</vt:lpstr>
      <vt:lpstr>Topics</vt:lpstr>
      <vt:lpstr>Terminology</vt:lpstr>
      <vt:lpstr>Terminology</vt:lpstr>
      <vt:lpstr>Setup</vt:lpstr>
      <vt:lpstr>Setup</vt:lpstr>
      <vt:lpstr>Setting Supplier Data</vt:lpstr>
      <vt:lpstr>Adding a Supplier Item</vt:lpstr>
      <vt:lpstr>Verifying Purchase Control Settings</vt:lpstr>
      <vt:lpstr>Procure-to-Pay Process Flow</vt:lpstr>
      <vt:lpstr>Predefined Process Maps</vt:lpstr>
      <vt:lpstr>Simplified Process Flow</vt:lpstr>
      <vt:lpstr>Using Discrete Purchase Orders</vt:lpstr>
      <vt:lpstr>Example Scenario</vt:lpstr>
      <vt:lpstr>Creating Purchase Orders</vt:lpstr>
      <vt:lpstr>Creating Purchase Orders—Header</vt:lpstr>
      <vt:lpstr>Creating Purchase Orders—Lines</vt:lpstr>
      <vt:lpstr>Creating Purchase Orders—Trailer</vt:lpstr>
      <vt:lpstr>Viewing Purchase Orders</vt:lpstr>
      <vt:lpstr>Receiving the Purchase</vt:lpstr>
      <vt:lpstr>Receiving All</vt:lpstr>
      <vt:lpstr>Receiving a Partial Order</vt:lpstr>
      <vt:lpstr>Returning the Purchase</vt:lpstr>
      <vt:lpstr>Returning the Purchase</vt:lpstr>
      <vt:lpstr>Returning the Purchase</vt:lpstr>
      <vt:lpstr>Exercise</vt:lpstr>
      <vt:lpstr>Optional: Using Standard Requisition</vt:lpstr>
      <vt:lpstr>Requisition Life Cycle</vt:lpstr>
      <vt:lpstr>Setup</vt:lpstr>
      <vt:lpstr>Enabling Standard Requisition</vt:lpstr>
      <vt:lpstr>Setting Up Requisitions</vt:lpstr>
      <vt:lpstr>Requisition Process Flow </vt:lpstr>
      <vt:lpstr>Creating Purchase Requisitions</vt:lpstr>
      <vt:lpstr>Approving Requisitions</vt:lpstr>
      <vt:lpstr>Creating a PO with a Requisition</vt:lpstr>
      <vt:lpstr>Exercise</vt:lpstr>
      <vt:lpstr>Optional: Using Blanket Orders</vt:lpstr>
      <vt:lpstr>Blanket Order Life Cycle</vt:lpstr>
      <vt:lpstr>Blanket Order Process Flow </vt:lpstr>
      <vt:lpstr>Creating a Blanket Order</vt:lpstr>
      <vt:lpstr>Releasing a Blanket Order</vt:lpstr>
      <vt:lpstr>Exercise</vt:lpstr>
      <vt:lpstr>Optional: Using Supplier Schedules</vt:lpstr>
      <vt:lpstr>Supplier Schedules</vt:lpstr>
      <vt:lpstr>Supplier Schedules Process</vt:lpstr>
      <vt:lpstr>Supplier Schedules Process Map</vt:lpstr>
      <vt:lpstr>Example Scenario</vt:lpstr>
      <vt:lpstr>Setting Scheduling Data</vt:lpstr>
      <vt:lpstr>Setting Control Parameters</vt:lpstr>
      <vt:lpstr>Creating Demand</vt:lpstr>
      <vt:lpstr>Creating Supplier Scheduled Orders</vt:lpstr>
      <vt:lpstr>Creating Supplier Scheduled Orders</vt:lpstr>
      <vt:lpstr>Assigning MRP Percentages to Orders</vt:lpstr>
      <vt:lpstr>Processing Supplier Schedules</vt:lpstr>
      <vt:lpstr>Calculating Net Change</vt:lpstr>
      <vt:lpstr>Creating Scheduled Releases</vt:lpstr>
      <vt:lpstr>Slide 60</vt:lpstr>
      <vt:lpstr>Transmitting Supplier Schedules </vt:lpstr>
      <vt:lpstr>Printing Supplier Schedules</vt:lpstr>
      <vt:lpstr>Receiving Scheduled Orders</vt:lpstr>
      <vt:lpstr>Creating PO Shippers</vt:lpstr>
      <vt:lpstr>Receiving Shippers</vt:lpstr>
      <vt:lpstr>Exercise</vt:lpstr>
      <vt:lpstr>Processing Invoices and Payments</vt:lpstr>
      <vt:lpstr>Supplier Invoice Process Map</vt:lpstr>
      <vt:lpstr>Creating Supplier Invoices</vt:lpstr>
      <vt:lpstr>Matching Supplier Invoices</vt:lpstr>
      <vt:lpstr>Viewing the Matching Report</vt:lpstr>
      <vt:lpstr>Processing AP</vt:lpstr>
      <vt:lpstr>AP Payment Statuses</vt:lpstr>
      <vt:lpstr>Supplier Payment Process Map</vt:lpstr>
      <vt:lpstr>Using Supplier Activity Dashboard</vt:lpstr>
      <vt:lpstr>Creating Supplier Payments</vt:lpstr>
      <vt:lpstr>Allocating Payment to a Supplier Invoice</vt:lpstr>
      <vt:lpstr>Completing Payment</vt:lpstr>
      <vt:lpstr>Exercise</vt:lpstr>
      <vt:lpstr>Mastery Questions</vt:lpstr>
      <vt:lpstr>Slide 81</vt:lpstr>
      <vt:lpstr>Slide 82</vt:lpstr>
      <vt:lpstr>Slide 83</vt:lpstr>
      <vt:lpstr>Slide 84</vt:lpstr>
      <vt:lpstr>Answers for Mastery Questions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ymg</cp:lastModifiedBy>
  <cp:revision>1501</cp:revision>
  <cp:lastPrinted>2001-05-04T21:55:40Z</cp:lastPrinted>
  <dcterms:created xsi:type="dcterms:W3CDTF">1998-03-17T23:27:45Z</dcterms:created>
  <dcterms:modified xsi:type="dcterms:W3CDTF">2015-07-07T13:36:14Z</dcterms:modified>
</cp:coreProperties>
</file>