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51" r:id="rId1"/>
    <p:sldMasterId id="2147483663" r:id="rId2"/>
  </p:sldMasterIdLst>
  <p:notesMasterIdLst>
    <p:notesMasterId r:id="rId15"/>
  </p:notesMasterIdLst>
  <p:handoutMasterIdLst>
    <p:handoutMasterId r:id="rId16"/>
  </p:handoutMasterIdLst>
  <p:sldIdLst>
    <p:sldId id="265" r:id="rId3"/>
    <p:sldId id="457" r:id="rId4"/>
    <p:sldId id="375" r:id="rId5"/>
    <p:sldId id="464" r:id="rId6"/>
    <p:sldId id="471" r:id="rId7"/>
    <p:sldId id="466" r:id="rId8"/>
    <p:sldId id="467" r:id="rId9"/>
    <p:sldId id="462" r:id="rId10"/>
    <p:sldId id="468" r:id="rId11"/>
    <p:sldId id="469" r:id="rId12"/>
    <p:sldId id="470" r:id="rId13"/>
    <p:sldId id="460" r:id="rId14"/>
  </p:sldIdLst>
  <p:sldSz cx="9144000" cy="6858000" type="screen4x3"/>
  <p:notesSz cx="6858000" cy="9144000"/>
  <p:embeddedFontLst>
    <p:embeddedFont>
      <p:font typeface="Century Gothic" pitchFamily="34" charset="0"/>
      <p:regular r:id="rId17"/>
      <p:bold r:id="rId18"/>
      <p:italic r:id="rId19"/>
      <p:boldItalic r:id="rId20"/>
    </p:embeddedFont>
    <p:embeddedFont>
      <p:font typeface="Tahoma" pitchFamily="34" charset="0"/>
      <p:regular r:id="rId21"/>
      <p:bold r:id="rId22"/>
    </p:embeddedFont>
    <p:embeddedFont>
      <p:font typeface="Forte" pitchFamily="66" charset="0"/>
      <p:regular r:id="rId23"/>
    </p:embeddedFont>
    <p:embeddedFont>
      <p:font typeface="Arial Black" pitchFamily="34" charset="0"/>
      <p:bold r:id="rId24"/>
    </p:embeddedFont>
    <p:embeddedFont>
      <p:font typeface="Webdings" pitchFamily="18" charset="2"/>
      <p:regular r:id="rId25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99FF"/>
    <a:srgbClr val="336600"/>
    <a:srgbClr val="008000"/>
    <a:srgbClr val="FF7575"/>
    <a:srgbClr val="FF3300"/>
    <a:srgbClr val="DDDDDD"/>
    <a:srgbClr val="C0C0C0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9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08" y="232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395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395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395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fld id="{C7E4E9A6-A452-45A4-8C6B-848F25BAC80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18B87C45-14F4-4118-B0C5-A90A842F69E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5D0D64-23C3-4C2A-B248-D01ED3BA0F20}" type="slidenum">
              <a:rPr lang="en-US"/>
              <a:pPr/>
              <a:t>1</a:t>
            </a:fld>
            <a:endParaRPr lang="en-US"/>
          </a:p>
        </p:txBody>
      </p:sp>
      <p:sp>
        <p:nvSpPr>
          <p:cNvPr id="24064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BCE81B-EE42-4578-B8B9-13C1FCD02685}" type="slidenum">
              <a:rPr lang="en-US"/>
              <a:pPr/>
              <a:t>11</a:t>
            </a:fld>
            <a:endParaRPr lang="en-US"/>
          </a:p>
        </p:txBody>
      </p:sp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lvl="2"/>
            <a:r>
              <a:rPr lang="en-US">
                <a:solidFill>
                  <a:srgbClr val="000000"/>
                </a:solidFill>
              </a:rPr>
              <a:t>Memo items are expensed or capitalized on receipt, depending on the purchases account for the line items. Memo items do not update inventory. </a:t>
            </a:r>
          </a:p>
          <a:p>
            <a:r>
              <a:rPr lang="en-US">
                <a:solidFill>
                  <a:srgbClr val="000000"/>
                </a:solidFill>
              </a:rPr>
              <a:t>Non-inventory (memo) items are those items not listed in the item master.</a:t>
            </a:r>
          </a:p>
          <a:p>
            <a:r>
              <a:rPr lang="en-US">
                <a:solidFill>
                  <a:srgbClr val="000000"/>
                </a:solidFill>
              </a:rPr>
              <a:t>Memo items have no effect on MRP and do not update inventory.</a:t>
            </a:r>
          </a:p>
          <a:p>
            <a:r>
              <a:rPr lang="en-US">
                <a:solidFill>
                  <a:srgbClr val="000000"/>
                </a:solidFill>
              </a:rPr>
              <a:t>You can obtain inventory items through a memo purchase, for example, for as-needed production materials and inventory for non-production departments.</a:t>
            </a:r>
            <a:endParaRPr lang="en-US"/>
          </a:p>
          <a:p>
            <a:r>
              <a:rPr lang="en-US"/>
              <a:t>You can cost or expense these items in the PO Control File (5.24). </a:t>
            </a:r>
            <a:r>
              <a:rPr lang="en-US">
                <a:solidFill>
                  <a:srgbClr val="000000"/>
                </a:solidFill>
              </a:rPr>
              <a:t>Memo items are expensed or capitalized on receipt, depending on the purchases account for the line items.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7686BF-DA3A-44CC-AE8A-A6FD4DC532E4}" type="slidenum">
              <a:rPr lang="en-US"/>
              <a:pPr/>
              <a:t>3</a:t>
            </a:fld>
            <a:endParaRPr lang="en-US"/>
          </a:p>
        </p:txBody>
      </p:sp>
      <p:sp>
        <p:nvSpPr>
          <p:cNvPr id="22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-114300"/>
            <a:r>
              <a:rPr lang="en-US"/>
              <a:t>At setup: </a:t>
            </a:r>
          </a:p>
          <a:p>
            <a:pPr marL="114300" indent="-114300">
              <a:buFontTx/>
              <a:buChar char="•"/>
            </a:pPr>
            <a:r>
              <a:rPr lang="en-US"/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/>
              <a:t>Create address codes to match the site codes; otherwise the system does not know where to send the orders</a:t>
            </a:r>
          </a:p>
          <a:p>
            <a:pPr marL="114300" indent="-114300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36B41F-48F3-4E8F-80B5-6C80416571F9}" type="slidenum">
              <a:rPr lang="en-US"/>
              <a:pPr/>
              <a:t>4</a:t>
            </a:fld>
            <a:endParaRPr lang="en-US"/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-114300"/>
            <a:r>
              <a:rPr lang="en-US"/>
              <a:t>At setup: </a:t>
            </a:r>
          </a:p>
          <a:p>
            <a:pPr marL="114300" indent="-114300">
              <a:buFontTx/>
              <a:buChar char="•"/>
            </a:pPr>
            <a:r>
              <a:rPr lang="en-US"/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/>
              <a:t>Create address codes to match the site codes; otherwise the system does not know where to send the orders</a:t>
            </a:r>
          </a:p>
          <a:p>
            <a:pPr marL="114300" indent="-114300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F82A20-E874-45B7-9BAC-AF55F147A290}" type="slidenum">
              <a:rPr lang="en-US"/>
              <a:pPr/>
              <a:t>5</a:t>
            </a:fld>
            <a:endParaRPr lang="en-US"/>
          </a:p>
        </p:txBody>
      </p:sp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-114300"/>
            <a:r>
              <a:rPr lang="en-US"/>
              <a:t>At setup: </a:t>
            </a:r>
          </a:p>
          <a:p>
            <a:pPr marL="114300" indent="-114300">
              <a:buFontTx/>
              <a:buChar char="•"/>
            </a:pPr>
            <a:r>
              <a:rPr lang="en-US"/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/>
              <a:t>Create address codes to match the site codes; otherwise the system does not know where to send the orders</a:t>
            </a:r>
          </a:p>
          <a:p>
            <a:pPr marL="114300" indent="-114300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AAAF5B-46A9-411C-8431-BEDEDD3E848A}" type="slidenum">
              <a:rPr lang="en-US"/>
              <a:pPr/>
              <a:t>6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-114300"/>
            <a:r>
              <a:rPr lang="en-US"/>
              <a:t>At setup: </a:t>
            </a:r>
          </a:p>
          <a:p>
            <a:pPr marL="114300" indent="-114300">
              <a:buFontTx/>
              <a:buChar char="•"/>
            </a:pPr>
            <a:r>
              <a:rPr lang="en-US"/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/>
              <a:t>Create address codes to match the site codes; otherwise the system does not know where to send the orders</a:t>
            </a:r>
          </a:p>
          <a:p>
            <a:pPr marL="114300" indent="-114300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3FBEF1-61DF-4366-BCBD-DC0DCB1E919F}" type="slidenum">
              <a:rPr lang="en-US"/>
              <a:pPr/>
              <a:t>7</a:t>
            </a:fld>
            <a:endParaRPr lang="en-US"/>
          </a:p>
        </p:txBody>
      </p:sp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14300" indent="-114300"/>
            <a:r>
              <a:rPr lang="en-US"/>
              <a:t>At setup: </a:t>
            </a:r>
          </a:p>
          <a:p>
            <a:pPr marL="114300" indent="-114300">
              <a:buFontTx/>
              <a:buChar char="•"/>
            </a:pPr>
            <a:r>
              <a:rPr lang="en-US"/>
              <a:t>create prefixes, to make all requisition and PO number unique across the network.</a:t>
            </a:r>
          </a:p>
          <a:p>
            <a:pPr marL="114300" indent="-114300">
              <a:buFontTx/>
              <a:buChar char="•"/>
            </a:pPr>
            <a:r>
              <a:rPr lang="en-US"/>
              <a:t>Create address codes to match the site codes; otherwise the system does not know where to send the orders</a:t>
            </a:r>
          </a:p>
          <a:p>
            <a:pPr marL="114300" indent="-114300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FE1BE2-89A9-42C5-BE47-3D56C64AA3CC}" type="slidenum">
              <a:rPr lang="en-US"/>
              <a:pPr/>
              <a:t>8</a:t>
            </a:fld>
            <a:endParaRPr lang="en-US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lvl="2"/>
            <a:r>
              <a:rPr lang="en-US">
                <a:solidFill>
                  <a:srgbClr val="000000"/>
                </a:solidFill>
              </a:rPr>
              <a:t>Memo items are expensed or capitalized on receipt, depending on the purchases account for the line items. Memo items do not update inventory. </a:t>
            </a:r>
          </a:p>
          <a:p>
            <a:r>
              <a:rPr lang="en-US">
                <a:solidFill>
                  <a:srgbClr val="000000"/>
                </a:solidFill>
              </a:rPr>
              <a:t>Non-inventory (memo) items are those items not listed in the item master.</a:t>
            </a:r>
          </a:p>
          <a:p>
            <a:r>
              <a:rPr lang="en-US">
                <a:solidFill>
                  <a:srgbClr val="000000"/>
                </a:solidFill>
              </a:rPr>
              <a:t>Memo items have no effect on MRP and do not update inventory.</a:t>
            </a:r>
          </a:p>
          <a:p>
            <a:r>
              <a:rPr lang="en-US">
                <a:solidFill>
                  <a:srgbClr val="000000"/>
                </a:solidFill>
              </a:rPr>
              <a:t>You can obtain inventory items through a memo purchase, for example, for as-needed production materials and inventory for non-production departments.</a:t>
            </a:r>
            <a:endParaRPr lang="en-US"/>
          </a:p>
          <a:p>
            <a:r>
              <a:rPr lang="en-US"/>
              <a:t>You can cost or expense these items in the PO Control File (5.24). </a:t>
            </a:r>
            <a:r>
              <a:rPr lang="en-US">
                <a:solidFill>
                  <a:srgbClr val="000000"/>
                </a:solidFill>
              </a:rPr>
              <a:t>Memo items are expensed or capitalized on receipt, depending on the purchases account for the line items.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770D2F-DAD9-40D3-92B1-C469B4EC11F7}" type="slidenum">
              <a:rPr lang="en-US"/>
              <a:pPr/>
              <a:t>9</a:t>
            </a:fld>
            <a:endParaRPr lang="en-US"/>
          </a:p>
        </p:txBody>
      </p:sp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lvl="2"/>
            <a:r>
              <a:rPr lang="en-US">
                <a:solidFill>
                  <a:srgbClr val="000000"/>
                </a:solidFill>
              </a:rPr>
              <a:t>Memo items are expensed or capitalized on receipt, depending on the purchases account for the line items. Memo items do not update inventory. </a:t>
            </a:r>
          </a:p>
          <a:p>
            <a:r>
              <a:rPr lang="en-US">
                <a:solidFill>
                  <a:srgbClr val="000000"/>
                </a:solidFill>
              </a:rPr>
              <a:t>Non-inventory (memo) items are those items not listed in the item master.</a:t>
            </a:r>
          </a:p>
          <a:p>
            <a:r>
              <a:rPr lang="en-US">
                <a:solidFill>
                  <a:srgbClr val="000000"/>
                </a:solidFill>
              </a:rPr>
              <a:t>Memo items have no effect on MRP and do not update inventory.</a:t>
            </a:r>
          </a:p>
          <a:p>
            <a:r>
              <a:rPr lang="en-US">
                <a:solidFill>
                  <a:srgbClr val="000000"/>
                </a:solidFill>
              </a:rPr>
              <a:t>You can obtain inventory items through a memo purchase, for example, for as-needed production materials and inventory for non-production departments.</a:t>
            </a:r>
            <a:endParaRPr lang="en-US"/>
          </a:p>
          <a:p>
            <a:r>
              <a:rPr lang="en-US"/>
              <a:t>You can cost or expense these items in the PO Control File (5.24). </a:t>
            </a:r>
            <a:r>
              <a:rPr lang="en-US">
                <a:solidFill>
                  <a:srgbClr val="000000"/>
                </a:solidFill>
              </a:rPr>
              <a:t>Memo items are expensed or capitalized on receipt, depending on the purchases account for the line items.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863875-4E69-4386-841A-52FDD0863612}" type="slidenum">
              <a:rPr lang="en-US"/>
              <a:pPr/>
              <a:t>10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lvl="2"/>
            <a:r>
              <a:rPr lang="en-US">
                <a:solidFill>
                  <a:srgbClr val="000000"/>
                </a:solidFill>
              </a:rPr>
              <a:t>Memo items are expensed or capitalized on receipt, depending on the purchases account for the line items. Memo items do not update inventory. </a:t>
            </a:r>
          </a:p>
          <a:p>
            <a:r>
              <a:rPr lang="en-US">
                <a:solidFill>
                  <a:srgbClr val="000000"/>
                </a:solidFill>
              </a:rPr>
              <a:t>Non-inventory (memo) items are those items not listed in the item master.</a:t>
            </a:r>
          </a:p>
          <a:p>
            <a:r>
              <a:rPr lang="en-US">
                <a:solidFill>
                  <a:srgbClr val="000000"/>
                </a:solidFill>
              </a:rPr>
              <a:t>Memo items have no effect on MRP and do not update inventory.</a:t>
            </a:r>
          </a:p>
          <a:p>
            <a:r>
              <a:rPr lang="en-US">
                <a:solidFill>
                  <a:srgbClr val="000000"/>
                </a:solidFill>
              </a:rPr>
              <a:t>You can obtain inventory items through a memo purchase, for example, for as-needed production materials and inventory for non-production departments.</a:t>
            </a:r>
            <a:endParaRPr lang="en-US"/>
          </a:p>
          <a:p>
            <a:r>
              <a:rPr lang="en-US"/>
              <a:t>You can cost or expense these items in the PO Control File (5.24). </a:t>
            </a:r>
            <a:r>
              <a:rPr lang="en-US">
                <a:solidFill>
                  <a:srgbClr val="000000"/>
                </a:solidFill>
              </a:rPr>
              <a:t>Memo items are expensed or capitalized on receipt, depending on the purchases account for the line items.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eB-WCR-BC-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0821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eB-WCR-BC-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eB-WCR-BC-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1" name="Rectangle 3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r>
              <a:rPr lang="en-US" b="1" dirty="0" smtClean="0"/>
              <a:t>Identify some key business considerations before setting up work centers, routings, and WO subcontracting in QAD Enterprise Applications </a:t>
            </a:r>
          </a:p>
          <a:p>
            <a:r>
              <a:rPr lang="en-US" dirty="0" smtClean="0"/>
              <a:t>Set up departments, work centers, comments, standard operations, routings, and processes in QAD Enterprise Applications</a:t>
            </a:r>
          </a:p>
          <a:p>
            <a:r>
              <a:rPr lang="en-US" dirty="0" smtClean="0"/>
              <a:t>Process subcontract operations in QAD Enterprise Applications</a:t>
            </a:r>
            <a:endParaRPr lang="en-US" dirty="0"/>
          </a:p>
        </p:txBody>
      </p:sp>
      <p:sp>
        <p:nvSpPr>
          <p:cNvPr id="13348" name="Rectangle 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WCR-BC-010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33" name="Group 53"/>
          <p:cNvGrpSpPr>
            <a:grpSpLocks/>
          </p:cNvGrpSpPr>
          <p:nvPr/>
        </p:nvGrpSpPr>
        <p:grpSpPr bwMode="auto">
          <a:xfrm>
            <a:off x="522288" y="1466850"/>
            <a:ext cx="3481387" cy="2911475"/>
            <a:chOff x="1832" y="1579"/>
            <a:chExt cx="2193" cy="1834"/>
          </a:xfrm>
        </p:grpSpPr>
        <p:sp>
          <p:nvSpPr>
            <p:cNvPr id="276548" name="Rectangle 68"/>
            <p:cNvSpPr>
              <a:spLocks noChangeArrowheads="1"/>
            </p:cNvSpPr>
            <p:nvPr/>
          </p:nvSpPr>
          <p:spPr bwMode="auto">
            <a:xfrm>
              <a:off x="1832" y="1579"/>
              <a:ext cx="2193" cy="1834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anchor="ctr">
              <a:spAutoFit/>
              <a:flatTx/>
            </a:bodyPr>
            <a:lstStyle/>
            <a:p>
              <a:endParaRPr lang="en-US"/>
            </a:p>
          </p:txBody>
        </p:sp>
        <p:grpSp>
          <p:nvGrpSpPr>
            <p:cNvPr id="276534" name="Group 54"/>
            <p:cNvGrpSpPr>
              <a:grpSpLocks/>
            </p:cNvGrpSpPr>
            <p:nvPr/>
          </p:nvGrpSpPr>
          <p:grpSpPr bwMode="auto">
            <a:xfrm>
              <a:off x="2026" y="1835"/>
              <a:ext cx="657" cy="1123"/>
              <a:chOff x="1971" y="1835"/>
              <a:chExt cx="657" cy="1123"/>
            </a:xfrm>
          </p:grpSpPr>
          <p:sp>
            <p:nvSpPr>
              <p:cNvPr id="276535" name="Rectangle 55"/>
              <p:cNvSpPr>
                <a:spLocks noChangeArrowheads="1"/>
              </p:cNvSpPr>
              <p:nvPr/>
            </p:nvSpPr>
            <p:spPr bwMode="auto">
              <a:xfrm>
                <a:off x="1971" y="1956"/>
                <a:ext cx="657" cy="884"/>
              </a:xfrm>
              <a:prstGeom prst="rect">
                <a:avLst/>
              </a:prstGeom>
              <a:pattFill prst="lgCheck">
                <a:fgClr>
                  <a:srgbClr val="FFFF00"/>
                </a:fgClr>
                <a:bgClr>
                  <a:srgbClr val="FFFFFF"/>
                </a:bgClr>
              </a:patt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36" name="Rectangle 56"/>
              <p:cNvSpPr>
                <a:spLocks noChangeArrowheads="1"/>
              </p:cNvSpPr>
              <p:nvPr/>
            </p:nvSpPr>
            <p:spPr bwMode="auto">
              <a:xfrm>
                <a:off x="2223" y="1835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37" name="Rectangle 57"/>
              <p:cNvSpPr>
                <a:spLocks noChangeArrowheads="1"/>
              </p:cNvSpPr>
              <p:nvPr/>
            </p:nvSpPr>
            <p:spPr bwMode="auto">
              <a:xfrm>
                <a:off x="2122" y="2144"/>
                <a:ext cx="353" cy="506"/>
              </a:xfrm>
              <a:prstGeom prst="rect">
                <a:avLst/>
              </a:prstGeom>
              <a:solidFill>
                <a:srgbClr val="FF99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38" name="Rectangle 58"/>
              <p:cNvSpPr>
                <a:spLocks noChangeArrowheads="1"/>
              </p:cNvSpPr>
              <p:nvPr/>
            </p:nvSpPr>
            <p:spPr bwMode="auto">
              <a:xfrm>
                <a:off x="2223" y="2756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39" name="Line 59"/>
              <p:cNvSpPr>
                <a:spLocks noChangeShapeType="1"/>
              </p:cNvSpPr>
              <p:nvPr/>
            </p:nvSpPr>
            <p:spPr bwMode="auto">
              <a:xfrm>
                <a:off x="2298" y="2056"/>
                <a:ext cx="0" cy="62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40" name="Line 60"/>
              <p:cNvSpPr>
                <a:spLocks noChangeShapeType="1"/>
              </p:cNvSpPr>
              <p:nvPr/>
            </p:nvSpPr>
            <p:spPr bwMode="auto">
              <a:xfrm flipV="1">
                <a:off x="2298" y="2665"/>
                <a:ext cx="0" cy="76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76541" name="Group 61"/>
            <p:cNvGrpSpPr>
              <a:grpSpLocks/>
            </p:cNvGrpSpPr>
            <p:nvPr/>
          </p:nvGrpSpPr>
          <p:grpSpPr bwMode="auto">
            <a:xfrm>
              <a:off x="3070" y="1835"/>
              <a:ext cx="658" cy="1123"/>
              <a:chOff x="3035" y="1835"/>
              <a:chExt cx="658" cy="1123"/>
            </a:xfrm>
          </p:grpSpPr>
          <p:sp>
            <p:nvSpPr>
              <p:cNvPr id="276542" name="Rectangle 62"/>
              <p:cNvSpPr>
                <a:spLocks noChangeArrowheads="1"/>
              </p:cNvSpPr>
              <p:nvPr/>
            </p:nvSpPr>
            <p:spPr bwMode="auto">
              <a:xfrm>
                <a:off x="3035" y="1956"/>
                <a:ext cx="658" cy="884"/>
              </a:xfrm>
              <a:prstGeom prst="rect">
                <a:avLst/>
              </a:prstGeom>
              <a:pattFill prst="openDmnd">
                <a:fgClr>
                  <a:schemeClr val="accent1"/>
                </a:fgClr>
                <a:bgClr>
                  <a:srgbClr val="FFFFFF"/>
                </a:bgClr>
              </a:patt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43" name="Rectangle 63"/>
              <p:cNvSpPr>
                <a:spLocks noChangeArrowheads="1"/>
              </p:cNvSpPr>
              <p:nvPr/>
            </p:nvSpPr>
            <p:spPr bwMode="auto">
              <a:xfrm>
                <a:off x="3287" y="1835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44" name="Rectangle 64"/>
              <p:cNvSpPr>
                <a:spLocks noChangeArrowheads="1"/>
              </p:cNvSpPr>
              <p:nvPr/>
            </p:nvSpPr>
            <p:spPr bwMode="auto">
              <a:xfrm>
                <a:off x="3186" y="2144"/>
                <a:ext cx="353" cy="506"/>
              </a:xfrm>
              <a:prstGeom prst="rect">
                <a:avLst/>
              </a:prstGeom>
              <a:solidFill>
                <a:schemeClr val="hlink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45" name="Rectangle 65"/>
              <p:cNvSpPr>
                <a:spLocks noChangeArrowheads="1"/>
              </p:cNvSpPr>
              <p:nvPr/>
            </p:nvSpPr>
            <p:spPr bwMode="auto">
              <a:xfrm>
                <a:off x="3287" y="2756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46" name="Line 66"/>
              <p:cNvSpPr>
                <a:spLocks noChangeShapeType="1"/>
              </p:cNvSpPr>
              <p:nvPr/>
            </p:nvSpPr>
            <p:spPr bwMode="auto">
              <a:xfrm>
                <a:off x="3363" y="2056"/>
                <a:ext cx="0" cy="6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547" name="Line 67"/>
              <p:cNvSpPr>
                <a:spLocks noChangeShapeType="1"/>
              </p:cNvSpPr>
              <p:nvPr/>
            </p:nvSpPr>
            <p:spPr bwMode="auto">
              <a:xfrm flipV="1">
                <a:off x="3363" y="2665"/>
                <a:ext cx="0" cy="7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276518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Burden/Labor Rates</a:t>
            </a:r>
          </a:p>
        </p:txBody>
      </p:sp>
      <p:sp>
        <p:nvSpPr>
          <p:cNvPr id="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WCR-BC-100</a:t>
            </a:r>
          </a:p>
        </p:txBody>
      </p:sp>
      <p:sp>
        <p:nvSpPr>
          <p:cNvPr id="276498" name="Text Box 18"/>
          <p:cNvSpPr txBox="1">
            <a:spLocks noChangeArrowheads="1"/>
          </p:cNvSpPr>
          <p:nvPr/>
        </p:nvSpPr>
        <p:spPr bwMode="auto">
          <a:xfrm>
            <a:off x="4565650" y="1266825"/>
            <a:ext cx="3946525" cy="191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27013" indent="-227013" algn="l" eaLnBrk="0" hangingPunct="0">
              <a:spcBef>
                <a:spcPct val="20000"/>
              </a:spcBef>
            </a:pPr>
            <a:r>
              <a:rPr lang="en-US" sz="2600" b="1" dirty="0">
                <a:latin typeface="+mj-lt"/>
              </a:rPr>
              <a:t>Burden costs use</a:t>
            </a:r>
          </a:p>
          <a:p>
            <a:pPr marL="227013" indent="-227013" algn="l" eaLnBrk="0" hangingPunct="0">
              <a:spcBef>
                <a:spcPct val="20000"/>
              </a:spcBef>
              <a:buSzPct val="125000"/>
              <a:buFont typeface="Wingdings" pitchFamily="2" charset="2"/>
              <a:buChar char="ü"/>
            </a:pPr>
            <a:r>
              <a:rPr lang="en-US" sz="2600" b="1" dirty="0">
                <a:solidFill>
                  <a:srgbClr val="C0C0C0"/>
                </a:solidFill>
                <a:latin typeface="+mj-lt"/>
              </a:rPr>
              <a:t>Machine burden rate</a:t>
            </a:r>
            <a:endParaRPr lang="en-US" sz="2600" b="1" dirty="0">
              <a:latin typeface="+mj-lt"/>
            </a:endParaRPr>
          </a:p>
          <a:p>
            <a:pPr marL="227013" indent="-227013" algn="l" eaLnBrk="0" hangingPunct="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</a:rPr>
              <a:t>Labor burden rate</a:t>
            </a:r>
          </a:p>
          <a:p>
            <a:pPr marL="227013" indent="-227013" algn="l" eaLnBrk="0" hangingPunct="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</a:rPr>
              <a:t>Labor burden %</a:t>
            </a:r>
          </a:p>
        </p:txBody>
      </p:sp>
      <p:sp>
        <p:nvSpPr>
          <p:cNvPr id="276499" name="Text Box 19"/>
          <p:cNvSpPr txBox="1">
            <a:spLocks noChangeArrowheads="1"/>
          </p:cNvSpPr>
          <p:nvPr/>
        </p:nvSpPr>
        <p:spPr bwMode="auto">
          <a:xfrm>
            <a:off x="447675" y="4686300"/>
            <a:ext cx="8218488" cy="1193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7013" indent="-227013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latin typeface="+mj-lt"/>
              </a:rPr>
              <a:t>Labor burden rate equals </a:t>
            </a:r>
          </a:p>
          <a:p>
            <a:pPr marL="227013" indent="-227013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000" dirty="0">
                <a:solidFill>
                  <a:schemeClr val="hlink"/>
                </a:solidFill>
                <a:latin typeface="+mj-lt"/>
              </a:rPr>
              <a:t>(standard setup hours/order quantity </a:t>
            </a:r>
            <a:r>
              <a:rPr lang="en-US" sz="2000" b="1" dirty="0">
                <a:solidFill>
                  <a:schemeClr val="hlink"/>
                </a:solidFill>
                <a:latin typeface="+mj-lt"/>
              </a:rPr>
              <a:t>+</a:t>
            </a:r>
            <a:r>
              <a:rPr lang="en-US" sz="2000" dirty="0">
                <a:solidFill>
                  <a:schemeClr val="hlink"/>
                </a:solidFill>
                <a:latin typeface="+mj-lt"/>
              </a:rPr>
              <a:t> standard run hours)</a:t>
            </a:r>
            <a:br>
              <a:rPr lang="en-US" sz="2000" dirty="0">
                <a:solidFill>
                  <a:schemeClr val="hlink"/>
                </a:solidFill>
                <a:latin typeface="+mj-lt"/>
              </a:rPr>
            </a:br>
            <a:r>
              <a:rPr lang="en-US" sz="2000" b="1" dirty="0">
                <a:solidFill>
                  <a:schemeClr val="hlink"/>
                </a:solidFill>
                <a:latin typeface="+mj-lt"/>
              </a:rPr>
              <a:t>x</a:t>
            </a:r>
            <a:r>
              <a:rPr lang="en-US" sz="2000" dirty="0">
                <a:solidFill>
                  <a:schemeClr val="hlink"/>
                </a:solidFill>
                <a:latin typeface="+mj-lt"/>
              </a:rPr>
              <a:t> work center labor burden rate</a:t>
            </a:r>
          </a:p>
        </p:txBody>
      </p:sp>
      <p:sp>
        <p:nvSpPr>
          <p:cNvPr id="276500" name="AutoShape 20"/>
          <p:cNvSpPr>
            <a:spLocks noChangeArrowheads="1"/>
          </p:cNvSpPr>
          <p:nvPr/>
        </p:nvSpPr>
        <p:spPr bwMode="auto">
          <a:xfrm>
            <a:off x="4119563" y="2290763"/>
            <a:ext cx="434975" cy="290512"/>
          </a:xfrm>
          <a:prstGeom prst="rightArrow">
            <a:avLst>
              <a:gd name="adj1" fmla="val 50000"/>
              <a:gd name="adj2" fmla="val 37432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589" name="Group 61"/>
          <p:cNvGrpSpPr>
            <a:grpSpLocks/>
          </p:cNvGrpSpPr>
          <p:nvPr/>
        </p:nvGrpSpPr>
        <p:grpSpPr bwMode="auto">
          <a:xfrm>
            <a:off x="522288" y="1466850"/>
            <a:ext cx="3481387" cy="2911475"/>
            <a:chOff x="1832" y="1579"/>
            <a:chExt cx="2193" cy="1834"/>
          </a:xfrm>
        </p:grpSpPr>
        <p:sp>
          <p:nvSpPr>
            <p:cNvPr id="278604" name="Rectangle 76"/>
            <p:cNvSpPr>
              <a:spLocks noChangeArrowheads="1"/>
            </p:cNvSpPr>
            <p:nvPr/>
          </p:nvSpPr>
          <p:spPr bwMode="auto">
            <a:xfrm>
              <a:off x="1832" y="1579"/>
              <a:ext cx="2193" cy="1834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anchor="ctr">
              <a:spAutoFit/>
              <a:flatTx/>
            </a:bodyPr>
            <a:lstStyle/>
            <a:p>
              <a:endParaRPr lang="en-US"/>
            </a:p>
          </p:txBody>
        </p:sp>
        <p:grpSp>
          <p:nvGrpSpPr>
            <p:cNvPr id="278590" name="Group 62"/>
            <p:cNvGrpSpPr>
              <a:grpSpLocks/>
            </p:cNvGrpSpPr>
            <p:nvPr/>
          </p:nvGrpSpPr>
          <p:grpSpPr bwMode="auto">
            <a:xfrm>
              <a:off x="2026" y="1835"/>
              <a:ext cx="657" cy="1123"/>
              <a:chOff x="1971" y="1835"/>
              <a:chExt cx="657" cy="1123"/>
            </a:xfrm>
          </p:grpSpPr>
          <p:sp>
            <p:nvSpPr>
              <p:cNvPr id="278591" name="Rectangle 63"/>
              <p:cNvSpPr>
                <a:spLocks noChangeArrowheads="1"/>
              </p:cNvSpPr>
              <p:nvPr/>
            </p:nvSpPr>
            <p:spPr bwMode="auto">
              <a:xfrm>
                <a:off x="1971" y="1956"/>
                <a:ext cx="657" cy="884"/>
              </a:xfrm>
              <a:prstGeom prst="rect">
                <a:avLst/>
              </a:prstGeom>
              <a:pattFill prst="lgCheck">
                <a:fgClr>
                  <a:srgbClr val="FFFF00"/>
                </a:fgClr>
                <a:bgClr>
                  <a:srgbClr val="FFFFFF"/>
                </a:bgClr>
              </a:patt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592" name="Rectangle 64"/>
              <p:cNvSpPr>
                <a:spLocks noChangeArrowheads="1"/>
              </p:cNvSpPr>
              <p:nvPr/>
            </p:nvSpPr>
            <p:spPr bwMode="auto">
              <a:xfrm>
                <a:off x="2223" y="1835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593" name="Rectangle 65"/>
              <p:cNvSpPr>
                <a:spLocks noChangeArrowheads="1"/>
              </p:cNvSpPr>
              <p:nvPr/>
            </p:nvSpPr>
            <p:spPr bwMode="auto">
              <a:xfrm>
                <a:off x="2122" y="2144"/>
                <a:ext cx="353" cy="506"/>
              </a:xfrm>
              <a:prstGeom prst="rect">
                <a:avLst/>
              </a:prstGeom>
              <a:solidFill>
                <a:srgbClr val="FF99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594" name="Rectangle 66"/>
              <p:cNvSpPr>
                <a:spLocks noChangeArrowheads="1"/>
              </p:cNvSpPr>
              <p:nvPr/>
            </p:nvSpPr>
            <p:spPr bwMode="auto">
              <a:xfrm>
                <a:off x="2223" y="2756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595" name="Line 67"/>
              <p:cNvSpPr>
                <a:spLocks noChangeShapeType="1"/>
              </p:cNvSpPr>
              <p:nvPr/>
            </p:nvSpPr>
            <p:spPr bwMode="auto">
              <a:xfrm>
                <a:off x="2298" y="2056"/>
                <a:ext cx="0" cy="62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596" name="Line 68"/>
              <p:cNvSpPr>
                <a:spLocks noChangeShapeType="1"/>
              </p:cNvSpPr>
              <p:nvPr/>
            </p:nvSpPr>
            <p:spPr bwMode="auto">
              <a:xfrm flipV="1">
                <a:off x="2298" y="2665"/>
                <a:ext cx="0" cy="76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78597" name="Group 69"/>
            <p:cNvGrpSpPr>
              <a:grpSpLocks/>
            </p:cNvGrpSpPr>
            <p:nvPr/>
          </p:nvGrpSpPr>
          <p:grpSpPr bwMode="auto">
            <a:xfrm>
              <a:off x="3070" y="1835"/>
              <a:ext cx="658" cy="1123"/>
              <a:chOff x="3035" y="1835"/>
              <a:chExt cx="658" cy="1123"/>
            </a:xfrm>
          </p:grpSpPr>
          <p:sp>
            <p:nvSpPr>
              <p:cNvPr id="278598" name="Rectangle 70"/>
              <p:cNvSpPr>
                <a:spLocks noChangeArrowheads="1"/>
              </p:cNvSpPr>
              <p:nvPr/>
            </p:nvSpPr>
            <p:spPr bwMode="auto">
              <a:xfrm>
                <a:off x="3035" y="1956"/>
                <a:ext cx="658" cy="884"/>
              </a:xfrm>
              <a:prstGeom prst="rect">
                <a:avLst/>
              </a:prstGeom>
              <a:pattFill prst="openDmnd">
                <a:fgClr>
                  <a:schemeClr val="accent1"/>
                </a:fgClr>
                <a:bgClr>
                  <a:srgbClr val="FFFFFF"/>
                </a:bgClr>
              </a:patt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599" name="Rectangle 71"/>
              <p:cNvSpPr>
                <a:spLocks noChangeArrowheads="1"/>
              </p:cNvSpPr>
              <p:nvPr/>
            </p:nvSpPr>
            <p:spPr bwMode="auto">
              <a:xfrm>
                <a:off x="3287" y="1835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600" name="Rectangle 72"/>
              <p:cNvSpPr>
                <a:spLocks noChangeArrowheads="1"/>
              </p:cNvSpPr>
              <p:nvPr/>
            </p:nvSpPr>
            <p:spPr bwMode="auto">
              <a:xfrm>
                <a:off x="3186" y="2144"/>
                <a:ext cx="353" cy="506"/>
              </a:xfrm>
              <a:prstGeom prst="rect">
                <a:avLst/>
              </a:prstGeom>
              <a:solidFill>
                <a:schemeClr val="hlink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601" name="Rectangle 73"/>
              <p:cNvSpPr>
                <a:spLocks noChangeArrowheads="1"/>
              </p:cNvSpPr>
              <p:nvPr/>
            </p:nvSpPr>
            <p:spPr bwMode="auto">
              <a:xfrm>
                <a:off x="3287" y="2756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602" name="Line 74"/>
              <p:cNvSpPr>
                <a:spLocks noChangeShapeType="1"/>
              </p:cNvSpPr>
              <p:nvPr/>
            </p:nvSpPr>
            <p:spPr bwMode="auto">
              <a:xfrm>
                <a:off x="3363" y="2056"/>
                <a:ext cx="0" cy="6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603" name="Line 75"/>
              <p:cNvSpPr>
                <a:spLocks noChangeShapeType="1"/>
              </p:cNvSpPr>
              <p:nvPr/>
            </p:nvSpPr>
            <p:spPr bwMode="auto">
              <a:xfrm flipV="1">
                <a:off x="3363" y="2665"/>
                <a:ext cx="0" cy="7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278563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Burden/Labor Rates</a:t>
            </a:r>
          </a:p>
        </p:txBody>
      </p:sp>
      <p:sp>
        <p:nvSpPr>
          <p:cNvPr id="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WCR-BC-110</a:t>
            </a:r>
          </a:p>
        </p:txBody>
      </p:sp>
      <p:sp>
        <p:nvSpPr>
          <p:cNvPr id="278546" name="Text Box 18"/>
          <p:cNvSpPr txBox="1">
            <a:spLocks noChangeArrowheads="1"/>
          </p:cNvSpPr>
          <p:nvPr/>
        </p:nvSpPr>
        <p:spPr bwMode="auto">
          <a:xfrm>
            <a:off x="4565650" y="1270000"/>
            <a:ext cx="3946525" cy="191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27013" indent="-227013" algn="l" eaLnBrk="0" hangingPunct="0">
              <a:spcBef>
                <a:spcPct val="20000"/>
              </a:spcBef>
            </a:pPr>
            <a:r>
              <a:rPr lang="en-US" sz="2600" b="1" dirty="0">
                <a:latin typeface="+mj-lt"/>
              </a:rPr>
              <a:t>Burden costs use</a:t>
            </a:r>
          </a:p>
          <a:p>
            <a:pPr marL="227013" indent="-227013" algn="l" eaLnBrk="0" hangingPunct="0">
              <a:spcBef>
                <a:spcPct val="20000"/>
              </a:spcBef>
              <a:buSzPct val="125000"/>
              <a:buFont typeface="Wingdings" pitchFamily="2" charset="2"/>
              <a:buChar char="ü"/>
            </a:pPr>
            <a:r>
              <a:rPr lang="en-US" sz="2600" b="1" dirty="0">
                <a:solidFill>
                  <a:srgbClr val="C0C0C0"/>
                </a:solidFill>
                <a:latin typeface="+mj-lt"/>
              </a:rPr>
              <a:t>Machine burden rate</a:t>
            </a:r>
          </a:p>
          <a:p>
            <a:pPr marL="227013" indent="-227013" algn="l" eaLnBrk="0" hangingPunct="0">
              <a:spcBef>
                <a:spcPct val="20000"/>
              </a:spcBef>
              <a:buSzPct val="125000"/>
              <a:buFont typeface="Wingdings" pitchFamily="2" charset="2"/>
              <a:buChar char="ü"/>
            </a:pPr>
            <a:r>
              <a:rPr lang="en-US" sz="2600" b="1" dirty="0">
                <a:solidFill>
                  <a:srgbClr val="C0C0C0"/>
                </a:solidFill>
                <a:latin typeface="+mj-lt"/>
              </a:rPr>
              <a:t>Labor burden rate</a:t>
            </a:r>
          </a:p>
          <a:p>
            <a:pPr marL="227013" indent="-227013" algn="l" eaLnBrk="0" hangingPunct="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</a:rPr>
              <a:t>Labor burden %</a:t>
            </a:r>
          </a:p>
        </p:txBody>
      </p:sp>
      <p:sp>
        <p:nvSpPr>
          <p:cNvPr id="278547" name="Text Box 19"/>
          <p:cNvSpPr txBox="1">
            <a:spLocks noChangeArrowheads="1"/>
          </p:cNvSpPr>
          <p:nvPr/>
        </p:nvSpPr>
        <p:spPr bwMode="auto">
          <a:xfrm>
            <a:off x="185738" y="4445000"/>
            <a:ext cx="8780462" cy="175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7013" indent="-227013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400" b="1">
                <a:latin typeface="+mj-lt"/>
              </a:rPr>
              <a:t>Labor burden percent equals</a:t>
            </a:r>
            <a:endParaRPr lang="en-US" sz="2400" b="1">
              <a:solidFill>
                <a:schemeClr val="accent2"/>
              </a:solidFill>
              <a:latin typeface="+mj-lt"/>
            </a:endParaRPr>
          </a:p>
          <a:p>
            <a:pPr marL="227013" indent="-227013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000">
                <a:solidFill>
                  <a:schemeClr val="hlink"/>
                </a:solidFill>
                <a:latin typeface="+mj-lt"/>
              </a:rPr>
              <a:t>(standard setup hours </a:t>
            </a:r>
            <a:r>
              <a:rPr lang="en-US" sz="2000" b="1">
                <a:solidFill>
                  <a:schemeClr val="hlink"/>
                </a:solidFill>
                <a:latin typeface="+mj-lt"/>
              </a:rPr>
              <a:t>x</a:t>
            </a:r>
            <a:r>
              <a:rPr lang="en-US" sz="2000">
                <a:solidFill>
                  <a:schemeClr val="hlink"/>
                </a:solidFill>
                <a:latin typeface="+mj-lt"/>
              </a:rPr>
              <a:t> work center setup rate </a:t>
            </a:r>
            <a:r>
              <a:rPr lang="en-US" sz="2000" b="1">
                <a:solidFill>
                  <a:schemeClr val="hlink"/>
                </a:solidFill>
                <a:latin typeface="+mj-lt"/>
              </a:rPr>
              <a:t>x</a:t>
            </a:r>
            <a:r>
              <a:rPr lang="en-US" sz="2000">
                <a:solidFill>
                  <a:schemeClr val="hlink"/>
                </a:solidFill>
                <a:latin typeface="+mj-lt"/>
              </a:rPr>
              <a:t> labor burden %)</a:t>
            </a:r>
          </a:p>
          <a:p>
            <a:pPr marL="227013" indent="-227013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000" b="1">
                <a:solidFill>
                  <a:schemeClr val="hlink"/>
                </a:solidFill>
                <a:latin typeface="+mj-lt"/>
              </a:rPr>
              <a:t>+</a:t>
            </a:r>
          </a:p>
          <a:p>
            <a:pPr marL="227013" indent="-227013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000">
                <a:solidFill>
                  <a:schemeClr val="hlink"/>
                </a:solidFill>
                <a:latin typeface="+mj-lt"/>
              </a:rPr>
              <a:t> (standard run hours </a:t>
            </a:r>
            <a:r>
              <a:rPr lang="en-US" sz="2000" b="1">
                <a:solidFill>
                  <a:schemeClr val="hlink"/>
                </a:solidFill>
                <a:latin typeface="+mj-lt"/>
              </a:rPr>
              <a:t>x</a:t>
            </a:r>
            <a:r>
              <a:rPr lang="en-US" sz="2000">
                <a:solidFill>
                  <a:schemeClr val="hlink"/>
                </a:solidFill>
                <a:latin typeface="+mj-lt"/>
              </a:rPr>
              <a:t> work center labor rate </a:t>
            </a:r>
            <a:r>
              <a:rPr lang="en-US" sz="2000" b="1">
                <a:solidFill>
                  <a:schemeClr val="hlink"/>
                </a:solidFill>
                <a:latin typeface="+mj-lt"/>
              </a:rPr>
              <a:t>x</a:t>
            </a:r>
            <a:r>
              <a:rPr lang="en-US" sz="2000">
                <a:solidFill>
                  <a:schemeClr val="hlink"/>
                </a:solidFill>
                <a:latin typeface="+mj-lt"/>
              </a:rPr>
              <a:t> labor burden %)</a:t>
            </a:r>
          </a:p>
        </p:txBody>
      </p:sp>
      <p:sp>
        <p:nvSpPr>
          <p:cNvPr id="278548" name="AutoShape 20"/>
          <p:cNvSpPr>
            <a:spLocks noChangeArrowheads="1"/>
          </p:cNvSpPr>
          <p:nvPr/>
        </p:nvSpPr>
        <p:spPr bwMode="auto">
          <a:xfrm>
            <a:off x="4140200" y="2794000"/>
            <a:ext cx="434975" cy="290513"/>
          </a:xfrm>
          <a:prstGeom prst="rightArrow">
            <a:avLst>
              <a:gd name="adj1" fmla="val 50000"/>
              <a:gd name="adj2" fmla="val 37432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4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13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work centers and routings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r>
              <a:rPr lang="en-US" dirty="0" smtClean="0"/>
              <a:t>Set up departments, work centers, comments, standard operations, routings, and processes in QAD Enterprise Applications </a:t>
            </a:r>
          </a:p>
          <a:p>
            <a:r>
              <a:rPr lang="en-US" dirty="0" smtClean="0"/>
              <a:t>Process subcontract operations in QAD Enterprise Applications</a:t>
            </a:r>
            <a:endParaRPr lang="en-US" dirty="0"/>
          </a:p>
        </p:txBody>
      </p:sp>
      <p:sp>
        <p:nvSpPr>
          <p:cNvPr id="251943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WCR-BC-120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007" name="Rectangle 17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Repetitive</a:t>
            </a:r>
          </a:p>
          <a:p>
            <a:r>
              <a:rPr lang="en-US"/>
              <a:t>Shop Floor Control</a:t>
            </a:r>
          </a:p>
          <a:p>
            <a:r>
              <a:rPr lang="en-US"/>
              <a:t>Subcontracting</a:t>
            </a:r>
          </a:p>
          <a:p>
            <a:r>
              <a:rPr lang="en-US"/>
              <a:t>Capacity Requirements Planning</a:t>
            </a:r>
          </a:p>
          <a:p>
            <a:r>
              <a:rPr lang="en-US"/>
              <a:t>Burden/Labor Rates</a:t>
            </a:r>
          </a:p>
        </p:txBody>
      </p:sp>
      <p:sp>
        <p:nvSpPr>
          <p:cNvPr id="248872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Issues</a:t>
            </a:r>
            <a:endParaRPr lang="en-US" sz="2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WCR-BC-020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21" name="Rectangle 3101"/>
          <p:cNvSpPr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Repetitive and Shop Floor Control</a:t>
            </a:r>
            <a:endParaRPr lang="en-US"/>
          </a:p>
        </p:txBody>
      </p:sp>
      <p:sp>
        <p:nvSpPr>
          <p:cNvPr id="460" name="Footer Placeholder 2"/>
          <p:cNvSpPr>
            <a:spLocks noGrp="1"/>
          </p:cNvSpPr>
          <p:nvPr>
            <p:ph type="ftr" sz="quarter" idx="10"/>
          </p:nvPr>
        </p:nvSpPr>
        <p:spPr>
          <a:effectLst/>
        </p:spPr>
        <p:txBody>
          <a:bodyPr/>
          <a:lstStyle/>
          <a:p>
            <a:r>
              <a:rPr lang="en-US" smtClean="0"/>
              <a:t>WCR-BC-030</a:t>
            </a:r>
            <a:endParaRPr lang="en-US"/>
          </a:p>
        </p:txBody>
      </p:sp>
      <p:sp>
        <p:nvSpPr>
          <p:cNvPr id="136396" name="Text Box 204"/>
          <p:cNvSpPr txBox="1">
            <a:spLocks noChangeArrowheads="1"/>
          </p:cNvSpPr>
          <p:nvPr/>
        </p:nvSpPr>
        <p:spPr bwMode="auto">
          <a:xfrm>
            <a:off x="674688" y="809624"/>
            <a:ext cx="8139112" cy="7739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46038" tIns="17462" rIns="46038" bIns="17462">
            <a:spAutoFit/>
          </a:bodyPr>
          <a:lstStyle/>
          <a:p>
            <a:pPr marL="227013" indent="-227013" algn="l" defTabSz="825500" eaLnBrk="0" hangingPunct="0"/>
            <a:r>
              <a:rPr lang="en-US" sz="2400" dirty="0">
                <a:latin typeface="+mj-lt"/>
              </a:rPr>
              <a:t>The repetitive and shop floor control modules in QAD Enterprise Applications require routing operations</a:t>
            </a:r>
            <a:endParaRPr lang="en-US" sz="2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461" name="Group 460"/>
          <p:cNvGrpSpPr/>
          <p:nvPr/>
        </p:nvGrpSpPr>
        <p:grpSpPr>
          <a:xfrm>
            <a:off x="650875" y="2066929"/>
            <a:ext cx="7815263" cy="3830641"/>
            <a:chOff x="650875" y="2066929"/>
            <a:chExt cx="7815263" cy="3830641"/>
          </a:xfrm>
        </p:grpSpPr>
        <p:grpSp>
          <p:nvGrpSpPr>
            <p:cNvPr id="264223" name="Group 3103"/>
            <p:cNvGrpSpPr>
              <a:grpSpLocks/>
            </p:cNvGrpSpPr>
            <p:nvPr/>
          </p:nvGrpSpPr>
          <p:grpSpPr bwMode="auto">
            <a:xfrm>
              <a:off x="6638925" y="2066929"/>
              <a:ext cx="1550988" cy="1182689"/>
              <a:chOff x="4182" y="1308"/>
              <a:chExt cx="977" cy="745"/>
            </a:xfrm>
            <a:effectLst/>
          </p:grpSpPr>
          <p:sp>
            <p:nvSpPr>
              <p:cNvPr id="264224" name="Rectangle 3104"/>
              <p:cNvSpPr>
                <a:spLocks noChangeArrowheads="1"/>
              </p:cNvSpPr>
              <p:nvPr/>
            </p:nvSpPr>
            <p:spPr bwMode="auto">
              <a:xfrm>
                <a:off x="4202" y="1327"/>
                <a:ext cx="936" cy="726"/>
              </a:xfrm>
              <a:prstGeom prst="rect">
                <a:avLst/>
              </a:prstGeom>
              <a:pattFill prst="lgGrid">
                <a:fgClr>
                  <a:schemeClr val="accent1"/>
                </a:fgClr>
                <a:bgClr>
                  <a:srgbClr val="FFFFFF"/>
                </a:bgClr>
              </a:pattFill>
              <a:ln w="63500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28398" dir="1593903" algn="ctr" rotWithShape="0">
                  <a:srgbClr val="C0C0C0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25" name="Rectangle 3105"/>
              <p:cNvSpPr>
                <a:spLocks noChangeArrowheads="1"/>
              </p:cNvSpPr>
              <p:nvPr/>
            </p:nvSpPr>
            <p:spPr bwMode="auto">
              <a:xfrm>
                <a:off x="4320" y="1530"/>
                <a:ext cx="101" cy="503"/>
              </a:xfrm>
              <a:prstGeom prst="rect">
                <a:avLst/>
              </a:prstGeom>
              <a:solidFill>
                <a:srgbClr val="FFCC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26" name="Rectangle 3106"/>
              <p:cNvSpPr>
                <a:spLocks noChangeArrowheads="1"/>
              </p:cNvSpPr>
              <p:nvPr/>
            </p:nvSpPr>
            <p:spPr bwMode="auto">
              <a:xfrm>
                <a:off x="4521" y="1621"/>
                <a:ext cx="101" cy="413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27" name="Rectangle 3107"/>
              <p:cNvSpPr>
                <a:spLocks noChangeArrowheads="1"/>
              </p:cNvSpPr>
              <p:nvPr/>
            </p:nvSpPr>
            <p:spPr bwMode="auto">
              <a:xfrm>
                <a:off x="4719" y="1702"/>
                <a:ext cx="105" cy="332"/>
              </a:xfrm>
              <a:prstGeom prst="rect">
                <a:avLst/>
              </a:prstGeom>
              <a:solidFill>
                <a:srgbClr val="99CC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28" name="Rectangle 3108"/>
              <p:cNvSpPr>
                <a:spLocks noChangeArrowheads="1"/>
              </p:cNvSpPr>
              <p:nvPr/>
            </p:nvSpPr>
            <p:spPr bwMode="auto">
              <a:xfrm>
                <a:off x="4922" y="1530"/>
                <a:ext cx="104" cy="504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29" name="Text Box 3109"/>
              <p:cNvSpPr txBox="1">
                <a:spLocks noChangeArrowheads="1"/>
              </p:cNvSpPr>
              <p:nvPr/>
            </p:nvSpPr>
            <p:spPr bwMode="auto">
              <a:xfrm>
                <a:off x="4182" y="1308"/>
                <a:ext cx="977" cy="106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91440" rIns="0" bIns="91440" anchor="ctr"/>
              <a:lstStyle/>
              <a:p>
                <a:pPr>
                  <a:spcBef>
                    <a:spcPct val="50000"/>
                  </a:spcBef>
                </a:pPr>
                <a:r>
                  <a:rPr lang="en-US" sz="1200" b="1" dirty="0">
                    <a:latin typeface="+mj-lt"/>
                  </a:rPr>
                  <a:t>DAILY PRODUCTION</a:t>
                </a:r>
              </a:p>
            </p:txBody>
          </p:sp>
          <p:sp>
            <p:nvSpPr>
              <p:cNvPr id="264230" name="Line 3110"/>
              <p:cNvSpPr>
                <a:spLocks noChangeShapeType="1"/>
              </p:cNvSpPr>
              <p:nvPr/>
            </p:nvSpPr>
            <p:spPr bwMode="auto">
              <a:xfrm>
                <a:off x="4221" y="1618"/>
                <a:ext cx="89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sp>
          <p:nvSpPr>
            <p:cNvPr id="264231" name="AutoShape 3111"/>
            <p:cNvSpPr>
              <a:spLocks noChangeArrowheads="1"/>
            </p:cNvSpPr>
            <p:nvPr/>
          </p:nvSpPr>
          <p:spPr bwMode="auto">
            <a:xfrm>
              <a:off x="749300" y="3748093"/>
              <a:ext cx="7716838" cy="728663"/>
            </a:xfrm>
            <a:prstGeom prst="cube">
              <a:avLst>
                <a:gd name="adj" fmla="val 88671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grpSp>
          <p:nvGrpSpPr>
            <p:cNvPr id="264232" name="Group 3112"/>
            <p:cNvGrpSpPr>
              <a:grpSpLocks/>
            </p:cNvGrpSpPr>
            <p:nvPr/>
          </p:nvGrpSpPr>
          <p:grpSpPr bwMode="auto">
            <a:xfrm>
              <a:off x="5167313" y="3822706"/>
              <a:ext cx="736600" cy="461963"/>
              <a:chOff x="3409" y="2118"/>
              <a:chExt cx="464" cy="291"/>
            </a:xfrm>
            <a:effectLst/>
          </p:grpSpPr>
          <p:sp>
            <p:nvSpPr>
              <p:cNvPr id="264233" name="AutoShape 3113"/>
              <p:cNvSpPr>
                <a:spLocks noChangeArrowheads="1"/>
              </p:cNvSpPr>
              <p:nvPr/>
            </p:nvSpPr>
            <p:spPr bwMode="auto">
              <a:xfrm rot="210627715">
                <a:off x="3796" y="2239"/>
                <a:ext cx="104" cy="51"/>
              </a:xfrm>
              <a:prstGeom prst="can">
                <a:avLst>
                  <a:gd name="adj" fmla="val 29380"/>
                </a:avLst>
              </a:prstGeom>
              <a:pattFill prst="dkVert">
                <a:fgClr>
                  <a:srgbClr val="C0C0C0"/>
                </a:fgClr>
                <a:bgClr>
                  <a:schemeClr val="bg2"/>
                </a:bgClr>
              </a:pattFill>
              <a:ln w="1270">
                <a:solidFill>
                  <a:srgbClr val="333333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34" name="AutoShape 3114"/>
              <p:cNvSpPr>
                <a:spLocks noChangeArrowheads="1"/>
              </p:cNvSpPr>
              <p:nvPr/>
            </p:nvSpPr>
            <p:spPr bwMode="auto">
              <a:xfrm rot="189027715">
                <a:off x="3722" y="2228"/>
                <a:ext cx="179" cy="73"/>
              </a:xfrm>
              <a:prstGeom prst="can">
                <a:avLst>
                  <a:gd name="adj" fmla="val 4499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35" name="AutoShape 3115"/>
              <p:cNvSpPr>
                <a:spLocks noChangeArrowheads="1"/>
              </p:cNvSpPr>
              <p:nvPr/>
            </p:nvSpPr>
            <p:spPr bwMode="auto">
              <a:xfrm rot="189027715">
                <a:off x="3649" y="2234"/>
                <a:ext cx="290" cy="60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36" name="AutoShape 3116"/>
              <p:cNvSpPr>
                <a:spLocks noChangeArrowheads="1"/>
              </p:cNvSpPr>
              <p:nvPr/>
            </p:nvSpPr>
            <p:spPr bwMode="auto">
              <a:xfrm rot="189027715">
                <a:off x="3545" y="2126"/>
                <a:ext cx="206" cy="276"/>
              </a:xfrm>
              <a:prstGeom prst="can">
                <a:avLst>
                  <a:gd name="adj" fmla="val 1441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eaVert" wrap="none" tIns="91440" bIns="91440" anchor="ctr"/>
              <a:lstStyle/>
              <a:p>
                <a:endParaRPr lang="en-US" sz="3200">
                  <a:latin typeface="Forte" pitchFamily="66" charset="0"/>
                </a:endParaRPr>
              </a:p>
            </p:txBody>
          </p:sp>
          <p:sp>
            <p:nvSpPr>
              <p:cNvPr id="264237" name="Oval 3117"/>
              <p:cNvSpPr>
                <a:spLocks noChangeArrowheads="1"/>
              </p:cNvSpPr>
              <p:nvPr/>
            </p:nvSpPr>
            <p:spPr bwMode="auto">
              <a:xfrm rot="189027715">
                <a:off x="3787" y="2265"/>
                <a:ext cx="6" cy="3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38" name="Oval 3118"/>
              <p:cNvSpPr>
                <a:spLocks noChangeArrowheads="1"/>
              </p:cNvSpPr>
              <p:nvPr/>
            </p:nvSpPr>
            <p:spPr bwMode="auto">
              <a:xfrm rot="189027715">
                <a:off x="3772" y="2375"/>
                <a:ext cx="9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39" name="Oval 3119"/>
              <p:cNvSpPr>
                <a:spLocks noChangeArrowheads="1"/>
              </p:cNvSpPr>
              <p:nvPr/>
            </p:nvSpPr>
            <p:spPr bwMode="auto">
              <a:xfrm rot="189027715">
                <a:off x="3776" y="2146"/>
                <a:ext cx="9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0" name="Oval 3120"/>
              <p:cNvSpPr>
                <a:spLocks noChangeArrowheads="1"/>
              </p:cNvSpPr>
              <p:nvPr/>
            </p:nvSpPr>
            <p:spPr bwMode="auto">
              <a:xfrm rot="189027715">
                <a:off x="3785" y="2203"/>
                <a:ext cx="8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1" name="Oval 3121"/>
              <p:cNvSpPr>
                <a:spLocks noChangeArrowheads="1"/>
              </p:cNvSpPr>
              <p:nvPr/>
            </p:nvSpPr>
            <p:spPr bwMode="auto">
              <a:xfrm rot="189027715">
                <a:off x="3783" y="2323"/>
                <a:ext cx="7" cy="4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2" name="AutoShape 3122"/>
              <p:cNvSpPr>
                <a:spLocks noChangeArrowheads="1"/>
              </p:cNvSpPr>
              <p:nvPr/>
            </p:nvSpPr>
            <p:spPr bwMode="auto">
              <a:xfrm rot="16227715">
                <a:off x="3369" y="2222"/>
                <a:ext cx="290" cy="82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3" name="AutoShape 3123"/>
              <p:cNvSpPr>
                <a:spLocks noChangeArrowheads="1"/>
              </p:cNvSpPr>
              <p:nvPr/>
            </p:nvSpPr>
            <p:spPr bwMode="auto">
              <a:xfrm rot="189027715">
                <a:off x="3373" y="2227"/>
                <a:ext cx="180" cy="72"/>
              </a:xfrm>
              <a:prstGeom prst="can">
                <a:avLst>
                  <a:gd name="adj" fmla="val 44995"/>
                </a:avLst>
              </a:prstGeom>
              <a:pattFill prst="dkHorz">
                <a:fgClr>
                  <a:srgbClr val="DDDDDD"/>
                </a:fgClr>
                <a:bgClr>
                  <a:schemeClr val="bg2"/>
                </a:bgClr>
              </a:pattFill>
              <a:ln w="1270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4" name="AutoShape 3124"/>
              <p:cNvSpPr>
                <a:spLocks noChangeArrowheads="1"/>
              </p:cNvSpPr>
              <p:nvPr/>
            </p:nvSpPr>
            <p:spPr bwMode="auto">
              <a:xfrm rot="189027715">
                <a:off x="3330" y="2238"/>
                <a:ext cx="208" cy="50"/>
              </a:xfrm>
              <a:prstGeom prst="can">
                <a:avLst>
                  <a:gd name="adj" fmla="val 4499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5" name="Oval 3125"/>
              <p:cNvSpPr>
                <a:spLocks noChangeArrowheads="1"/>
              </p:cNvSpPr>
              <p:nvPr/>
            </p:nvSpPr>
            <p:spPr bwMode="auto">
              <a:xfrm rot="189027715">
                <a:off x="3502" y="2261"/>
                <a:ext cx="6" cy="4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6" name="Oval 3126"/>
              <p:cNvSpPr>
                <a:spLocks noChangeArrowheads="1"/>
              </p:cNvSpPr>
              <p:nvPr/>
            </p:nvSpPr>
            <p:spPr bwMode="auto">
              <a:xfrm rot="189027715">
                <a:off x="3486" y="2374"/>
                <a:ext cx="10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7" name="Oval 3127"/>
              <p:cNvSpPr>
                <a:spLocks noChangeArrowheads="1"/>
              </p:cNvSpPr>
              <p:nvPr/>
            </p:nvSpPr>
            <p:spPr bwMode="auto">
              <a:xfrm rot="189027715">
                <a:off x="3489" y="2149"/>
                <a:ext cx="10" cy="6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8" name="Oval 3128"/>
              <p:cNvSpPr>
                <a:spLocks noChangeArrowheads="1"/>
              </p:cNvSpPr>
              <p:nvPr/>
            </p:nvSpPr>
            <p:spPr bwMode="auto">
              <a:xfrm rot="189027715">
                <a:off x="3499" y="2199"/>
                <a:ext cx="8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49" name="Oval 3129"/>
              <p:cNvSpPr>
                <a:spLocks noChangeArrowheads="1"/>
              </p:cNvSpPr>
              <p:nvPr/>
            </p:nvSpPr>
            <p:spPr bwMode="auto">
              <a:xfrm rot="189027715">
                <a:off x="3498" y="2321"/>
                <a:ext cx="8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50" name="Oval 3130"/>
              <p:cNvSpPr>
                <a:spLocks noChangeArrowheads="1"/>
              </p:cNvSpPr>
              <p:nvPr/>
            </p:nvSpPr>
            <p:spPr bwMode="auto">
              <a:xfrm rot="189027715">
                <a:off x="3329" y="2254"/>
                <a:ext cx="182" cy="17"/>
              </a:xfrm>
              <a:prstGeom prst="ellipse">
                <a:avLst/>
              </a:prstGeom>
              <a:solidFill>
                <a:srgbClr val="969696"/>
              </a:solidFill>
              <a:ln w="1270" algn="ctr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51" name="Oval 3131"/>
              <p:cNvSpPr>
                <a:spLocks noChangeArrowheads="1"/>
              </p:cNvSpPr>
              <p:nvPr/>
            </p:nvSpPr>
            <p:spPr bwMode="auto">
              <a:xfrm rot="189027715">
                <a:off x="3334" y="2255"/>
                <a:ext cx="171" cy="16"/>
              </a:xfrm>
              <a:prstGeom prst="ellipse">
                <a:avLst/>
              </a:prstGeom>
              <a:solidFill>
                <a:srgbClr val="C0C0C0"/>
              </a:solidFill>
              <a:ln w="127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264252" name="Group 3132"/>
            <p:cNvGrpSpPr>
              <a:grpSpLocks/>
            </p:cNvGrpSpPr>
            <p:nvPr/>
          </p:nvGrpSpPr>
          <p:grpSpPr bwMode="auto">
            <a:xfrm>
              <a:off x="6081713" y="3822706"/>
              <a:ext cx="835025" cy="461963"/>
              <a:chOff x="4037" y="2118"/>
              <a:chExt cx="526" cy="291"/>
            </a:xfrm>
            <a:effectLst/>
          </p:grpSpPr>
          <p:sp>
            <p:nvSpPr>
              <p:cNvPr id="264253" name="AutoShape 3133"/>
              <p:cNvSpPr>
                <a:spLocks noChangeArrowheads="1"/>
              </p:cNvSpPr>
              <p:nvPr/>
            </p:nvSpPr>
            <p:spPr bwMode="auto">
              <a:xfrm rot="210627715">
                <a:off x="4486" y="2239"/>
                <a:ext cx="104" cy="51"/>
              </a:xfrm>
              <a:prstGeom prst="can">
                <a:avLst>
                  <a:gd name="adj" fmla="val 29380"/>
                </a:avLst>
              </a:prstGeom>
              <a:pattFill prst="dkVert">
                <a:fgClr>
                  <a:srgbClr val="C0C0C0"/>
                </a:fgClr>
                <a:bgClr>
                  <a:schemeClr val="bg2"/>
                </a:bgClr>
              </a:pattFill>
              <a:ln w="1270">
                <a:solidFill>
                  <a:srgbClr val="333333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54" name="AutoShape 3134"/>
              <p:cNvSpPr>
                <a:spLocks noChangeArrowheads="1"/>
              </p:cNvSpPr>
              <p:nvPr/>
            </p:nvSpPr>
            <p:spPr bwMode="auto">
              <a:xfrm rot="189027715">
                <a:off x="4412" y="2228"/>
                <a:ext cx="179" cy="73"/>
              </a:xfrm>
              <a:prstGeom prst="can">
                <a:avLst>
                  <a:gd name="adj" fmla="val 4499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55" name="AutoShape 3135"/>
              <p:cNvSpPr>
                <a:spLocks noChangeArrowheads="1"/>
              </p:cNvSpPr>
              <p:nvPr/>
            </p:nvSpPr>
            <p:spPr bwMode="auto">
              <a:xfrm rot="189027715">
                <a:off x="4339" y="2234"/>
                <a:ext cx="290" cy="60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56" name="AutoShape 3136"/>
              <p:cNvSpPr>
                <a:spLocks noChangeArrowheads="1"/>
              </p:cNvSpPr>
              <p:nvPr/>
            </p:nvSpPr>
            <p:spPr bwMode="auto">
              <a:xfrm rot="189027715">
                <a:off x="4235" y="2126"/>
                <a:ext cx="206" cy="276"/>
              </a:xfrm>
              <a:prstGeom prst="can">
                <a:avLst>
                  <a:gd name="adj" fmla="val 1441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eaVert" wrap="none" tIns="91440" bIns="91440" anchor="ctr"/>
              <a:lstStyle/>
              <a:p>
                <a:endParaRPr lang="en-US" sz="3200">
                  <a:latin typeface="Forte" pitchFamily="66" charset="0"/>
                </a:endParaRPr>
              </a:p>
            </p:txBody>
          </p:sp>
          <p:sp>
            <p:nvSpPr>
              <p:cNvPr id="264257" name="Oval 3137"/>
              <p:cNvSpPr>
                <a:spLocks noChangeArrowheads="1"/>
              </p:cNvSpPr>
              <p:nvPr/>
            </p:nvSpPr>
            <p:spPr bwMode="auto">
              <a:xfrm rot="189027715">
                <a:off x="4477" y="2265"/>
                <a:ext cx="6" cy="3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58" name="Oval 3138"/>
              <p:cNvSpPr>
                <a:spLocks noChangeArrowheads="1"/>
              </p:cNvSpPr>
              <p:nvPr/>
            </p:nvSpPr>
            <p:spPr bwMode="auto">
              <a:xfrm rot="189027715">
                <a:off x="4462" y="2375"/>
                <a:ext cx="9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59" name="Oval 3139"/>
              <p:cNvSpPr>
                <a:spLocks noChangeArrowheads="1"/>
              </p:cNvSpPr>
              <p:nvPr/>
            </p:nvSpPr>
            <p:spPr bwMode="auto">
              <a:xfrm rot="189027715">
                <a:off x="4466" y="2146"/>
                <a:ext cx="9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0" name="Oval 3140"/>
              <p:cNvSpPr>
                <a:spLocks noChangeArrowheads="1"/>
              </p:cNvSpPr>
              <p:nvPr/>
            </p:nvSpPr>
            <p:spPr bwMode="auto">
              <a:xfrm rot="189027715">
                <a:off x="4475" y="2203"/>
                <a:ext cx="8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1" name="Oval 3141"/>
              <p:cNvSpPr>
                <a:spLocks noChangeArrowheads="1"/>
              </p:cNvSpPr>
              <p:nvPr/>
            </p:nvSpPr>
            <p:spPr bwMode="auto">
              <a:xfrm rot="189027715">
                <a:off x="4473" y="2323"/>
                <a:ext cx="7" cy="4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2" name="AutoShape 3142"/>
              <p:cNvSpPr>
                <a:spLocks noChangeArrowheads="1"/>
              </p:cNvSpPr>
              <p:nvPr/>
            </p:nvSpPr>
            <p:spPr bwMode="auto">
              <a:xfrm rot="16227715">
                <a:off x="4059" y="2222"/>
                <a:ext cx="290" cy="82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3" name="AutoShape 3143" descr="Dark horizontal"/>
              <p:cNvSpPr>
                <a:spLocks noChangeArrowheads="1"/>
              </p:cNvSpPr>
              <p:nvPr/>
            </p:nvSpPr>
            <p:spPr bwMode="auto">
              <a:xfrm rot="189027715">
                <a:off x="4063" y="2227"/>
                <a:ext cx="180" cy="72"/>
              </a:xfrm>
              <a:prstGeom prst="can">
                <a:avLst>
                  <a:gd name="adj" fmla="val 44995"/>
                </a:avLst>
              </a:prstGeom>
              <a:pattFill prst="dkHorz">
                <a:fgClr>
                  <a:srgbClr val="DDDDDD"/>
                </a:fgClr>
                <a:bgClr>
                  <a:schemeClr val="bg2"/>
                </a:bgClr>
              </a:pattFill>
              <a:ln w="1270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4" name="AutoShape 3144"/>
              <p:cNvSpPr>
                <a:spLocks noChangeArrowheads="1"/>
              </p:cNvSpPr>
              <p:nvPr/>
            </p:nvSpPr>
            <p:spPr bwMode="auto">
              <a:xfrm rot="189027715">
                <a:off x="4020" y="2238"/>
                <a:ext cx="208" cy="50"/>
              </a:xfrm>
              <a:prstGeom prst="can">
                <a:avLst>
                  <a:gd name="adj" fmla="val 4499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5" name="Oval 3145"/>
              <p:cNvSpPr>
                <a:spLocks noChangeArrowheads="1"/>
              </p:cNvSpPr>
              <p:nvPr/>
            </p:nvSpPr>
            <p:spPr bwMode="auto">
              <a:xfrm rot="189027715">
                <a:off x="4192" y="2261"/>
                <a:ext cx="6" cy="4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6" name="Oval 3146"/>
              <p:cNvSpPr>
                <a:spLocks noChangeArrowheads="1"/>
              </p:cNvSpPr>
              <p:nvPr/>
            </p:nvSpPr>
            <p:spPr bwMode="auto">
              <a:xfrm rot="189027715">
                <a:off x="4176" y="2374"/>
                <a:ext cx="10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7" name="Oval 3147"/>
              <p:cNvSpPr>
                <a:spLocks noChangeArrowheads="1"/>
              </p:cNvSpPr>
              <p:nvPr/>
            </p:nvSpPr>
            <p:spPr bwMode="auto">
              <a:xfrm rot="189027715">
                <a:off x="4179" y="2149"/>
                <a:ext cx="10" cy="6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8" name="Oval 3148"/>
              <p:cNvSpPr>
                <a:spLocks noChangeArrowheads="1"/>
              </p:cNvSpPr>
              <p:nvPr/>
            </p:nvSpPr>
            <p:spPr bwMode="auto">
              <a:xfrm rot="189027715">
                <a:off x="4189" y="2199"/>
                <a:ext cx="8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69" name="Oval 3149"/>
              <p:cNvSpPr>
                <a:spLocks noChangeArrowheads="1"/>
              </p:cNvSpPr>
              <p:nvPr/>
            </p:nvSpPr>
            <p:spPr bwMode="auto">
              <a:xfrm rot="189027715">
                <a:off x="4188" y="2321"/>
                <a:ext cx="8" cy="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70" name="Oval 3150"/>
              <p:cNvSpPr>
                <a:spLocks noChangeArrowheads="1"/>
              </p:cNvSpPr>
              <p:nvPr/>
            </p:nvSpPr>
            <p:spPr bwMode="auto">
              <a:xfrm rot="189027715">
                <a:off x="4019" y="2254"/>
                <a:ext cx="182" cy="17"/>
              </a:xfrm>
              <a:prstGeom prst="ellipse">
                <a:avLst/>
              </a:prstGeom>
              <a:solidFill>
                <a:srgbClr val="969696"/>
              </a:solidFill>
              <a:ln w="1270" algn="ctr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71" name="Oval 3151"/>
              <p:cNvSpPr>
                <a:spLocks noChangeArrowheads="1"/>
              </p:cNvSpPr>
              <p:nvPr/>
            </p:nvSpPr>
            <p:spPr bwMode="auto">
              <a:xfrm rot="189027715">
                <a:off x="4024" y="2255"/>
                <a:ext cx="171" cy="16"/>
              </a:xfrm>
              <a:prstGeom prst="ellipse">
                <a:avLst/>
              </a:prstGeom>
              <a:solidFill>
                <a:srgbClr val="C0C0C0"/>
              </a:solidFill>
              <a:ln w="127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72" name="AutoShape 3152"/>
              <p:cNvSpPr>
                <a:spLocks noChangeArrowheads="1"/>
              </p:cNvSpPr>
              <p:nvPr/>
            </p:nvSpPr>
            <p:spPr bwMode="auto">
              <a:xfrm rot="232227715">
                <a:off x="4024" y="2224"/>
                <a:ext cx="104" cy="78"/>
              </a:xfrm>
              <a:prstGeom prst="can">
                <a:avLst>
                  <a:gd name="adj" fmla="val 21468"/>
                </a:avLst>
              </a:prstGeom>
              <a:pattFill prst="dotDmnd">
                <a:fgClr>
                  <a:srgbClr val="C0C0C0"/>
                </a:fgClr>
                <a:bgClr>
                  <a:schemeClr val="bg1"/>
                </a:bgClr>
              </a:pattFill>
              <a:ln w="1270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73" name="Oval 3153"/>
              <p:cNvSpPr>
                <a:spLocks noChangeArrowheads="1"/>
              </p:cNvSpPr>
              <p:nvPr/>
            </p:nvSpPr>
            <p:spPr bwMode="auto">
              <a:xfrm rot="189027715">
                <a:off x="4001" y="2256"/>
                <a:ext cx="85" cy="14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264274" name="Group 3154"/>
            <p:cNvGrpSpPr>
              <a:grpSpLocks/>
            </p:cNvGrpSpPr>
            <p:nvPr/>
          </p:nvGrpSpPr>
          <p:grpSpPr bwMode="auto">
            <a:xfrm rot="2649964">
              <a:off x="7180263" y="3622680"/>
              <a:ext cx="611188" cy="792163"/>
              <a:chOff x="726" y="1329"/>
              <a:chExt cx="1827" cy="2241"/>
            </a:xfrm>
            <a:effectLst/>
          </p:grpSpPr>
          <p:sp>
            <p:nvSpPr>
              <p:cNvPr id="264275" name="AutoShape 3155"/>
              <p:cNvSpPr>
                <a:spLocks noChangeArrowheads="1"/>
              </p:cNvSpPr>
              <p:nvPr/>
            </p:nvSpPr>
            <p:spPr bwMode="auto">
              <a:xfrm rot="207977754">
                <a:off x="2181" y="1697"/>
                <a:ext cx="467" cy="231"/>
              </a:xfrm>
              <a:prstGeom prst="can">
                <a:avLst>
                  <a:gd name="adj" fmla="val 29380"/>
                </a:avLst>
              </a:prstGeom>
              <a:pattFill prst="dkVert">
                <a:fgClr>
                  <a:srgbClr val="C0C0C0"/>
                </a:fgClr>
                <a:bgClr>
                  <a:schemeClr val="bg2"/>
                </a:bgClr>
              </a:pattFill>
              <a:ln w="1270">
                <a:solidFill>
                  <a:srgbClr val="333333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76" name="AutoShape 3156"/>
              <p:cNvSpPr>
                <a:spLocks noChangeArrowheads="1"/>
              </p:cNvSpPr>
              <p:nvPr/>
            </p:nvSpPr>
            <p:spPr bwMode="auto">
              <a:xfrm rot="186377754">
                <a:off x="1894" y="1759"/>
                <a:ext cx="806" cy="330"/>
              </a:xfrm>
              <a:prstGeom prst="can">
                <a:avLst>
                  <a:gd name="adj" fmla="val 4499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77" name="AutoShape 3157"/>
              <p:cNvSpPr>
                <a:spLocks noChangeArrowheads="1"/>
              </p:cNvSpPr>
              <p:nvPr/>
            </p:nvSpPr>
            <p:spPr bwMode="auto">
              <a:xfrm rot="186377754">
                <a:off x="1587" y="1845"/>
                <a:ext cx="1304" cy="271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78" name="AutoShape 3158"/>
              <p:cNvSpPr>
                <a:spLocks noChangeArrowheads="1"/>
              </p:cNvSpPr>
              <p:nvPr/>
            </p:nvSpPr>
            <p:spPr bwMode="auto">
              <a:xfrm rot="186377754">
                <a:off x="1300" y="1809"/>
                <a:ext cx="924" cy="1255"/>
              </a:xfrm>
              <a:prstGeom prst="can">
                <a:avLst>
                  <a:gd name="adj" fmla="val 14613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eaVert" wrap="none" tIns="91440" bIns="91440" anchor="ctr"/>
              <a:lstStyle/>
              <a:p>
                <a:endParaRPr lang="en-US" sz="3200">
                  <a:latin typeface="Forte" pitchFamily="66" charset="0"/>
                </a:endParaRPr>
              </a:p>
            </p:txBody>
          </p:sp>
          <p:sp>
            <p:nvSpPr>
              <p:cNvPr id="264279" name="Oval 3159"/>
              <p:cNvSpPr>
                <a:spLocks noChangeArrowheads="1"/>
              </p:cNvSpPr>
              <p:nvPr/>
            </p:nvSpPr>
            <p:spPr bwMode="auto">
              <a:xfrm rot="186377754">
                <a:off x="2218" y="1994"/>
                <a:ext cx="29" cy="16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0" name="Oval 3160"/>
              <p:cNvSpPr>
                <a:spLocks noChangeArrowheads="1"/>
              </p:cNvSpPr>
              <p:nvPr/>
            </p:nvSpPr>
            <p:spPr bwMode="auto">
              <a:xfrm rot="186377754">
                <a:off x="2521" y="2389"/>
                <a:ext cx="41" cy="23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1" name="Oval 3161"/>
              <p:cNvSpPr>
                <a:spLocks noChangeArrowheads="1"/>
              </p:cNvSpPr>
              <p:nvPr/>
            </p:nvSpPr>
            <p:spPr bwMode="auto">
              <a:xfrm rot="186377754">
                <a:off x="1806" y="1640"/>
                <a:ext cx="41" cy="23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2" name="Oval 3162"/>
              <p:cNvSpPr>
                <a:spLocks noChangeArrowheads="1"/>
              </p:cNvSpPr>
              <p:nvPr/>
            </p:nvSpPr>
            <p:spPr bwMode="auto">
              <a:xfrm rot="186377754">
                <a:off x="2019" y="1801"/>
                <a:ext cx="36" cy="20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3" name="Oval 3163"/>
              <p:cNvSpPr>
                <a:spLocks noChangeArrowheads="1"/>
              </p:cNvSpPr>
              <p:nvPr/>
            </p:nvSpPr>
            <p:spPr bwMode="auto">
              <a:xfrm rot="186377754">
                <a:off x="2392" y="2189"/>
                <a:ext cx="33" cy="19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4" name="Text Box 3164"/>
              <p:cNvSpPr txBox="1">
                <a:spLocks noChangeArrowheads="1"/>
              </p:cNvSpPr>
              <p:nvPr/>
            </p:nvSpPr>
            <p:spPr bwMode="auto">
              <a:xfrm rot="191777754">
                <a:off x="1465" y="2189"/>
                <a:ext cx="629" cy="48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40161" dir="4293903" algn="ctr" rotWithShape="0">
                  <a:schemeClr val="tx1"/>
                </a:outerShdw>
              </a:effectLst>
            </p:spPr>
            <p:txBody>
              <a:bodyPr wrap="none" lIns="0" tIns="0" rIns="0" bIns="0" anchor="ctr" anchorCtr="1"/>
              <a:lstStyle/>
              <a:p>
                <a:pPr algn="l">
                  <a:lnSpc>
                    <a:spcPct val="75000"/>
                  </a:lnSpc>
                </a:pPr>
                <a:endParaRPr lang="en-US" sz="800">
                  <a:solidFill>
                    <a:schemeClr val="bg2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264285" name="AutoShape 3165"/>
              <p:cNvSpPr>
                <a:spLocks noChangeArrowheads="1"/>
              </p:cNvSpPr>
              <p:nvPr/>
            </p:nvSpPr>
            <p:spPr bwMode="auto">
              <a:xfrm rot="186377754">
                <a:off x="669" y="2669"/>
                <a:ext cx="1304" cy="375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6" name="AutoShape 3166" descr="Dark horizontal"/>
              <p:cNvSpPr>
                <a:spLocks noChangeArrowheads="1"/>
              </p:cNvSpPr>
              <p:nvPr/>
            </p:nvSpPr>
            <p:spPr bwMode="auto">
              <a:xfrm rot="186377754">
                <a:off x="755" y="2848"/>
                <a:ext cx="806" cy="330"/>
              </a:xfrm>
              <a:prstGeom prst="can">
                <a:avLst>
                  <a:gd name="adj" fmla="val 44995"/>
                </a:avLst>
              </a:prstGeom>
              <a:pattFill prst="dkHorz">
                <a:fgClr>
                  <a:srgbClr val="DDDDDD"/>
                </a:fgClr>
                <a:bgClr>
                  <a:schemeClr val="bg2"/>
                </a:bgClr>
              </a:pattFill>
              <a:ln w="1270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7" name="AutoShape 3167"/>
              <p:cNvSpPr>
                <a:spLocks noChangeArrowheads="1"/>
              </p:cNvSpPr>
              <p:nvPr/>
            </p:nvSpPr>
            <p:spPr bwMode="auto">
              <a:xfrm rot="186377754">
                <a:off x="597" y="2988"/>
                <a:ext cx="932" cy="231"/>
              </a:xfrm>
              <a:prstGeom prst="can">
                <a:avLst>
                  <a:gd name="adj" fmla="val 4499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8" name="Oval 3168"/>
              <p:cNvSpPr>
                <a:spLocks noChangeArrowheads="1"/>
              </p:cNvSpPr>
              <p:nvPr/>
            </p:nvSpPr>
            <p:spPr bwMode="auto">
              <a:xfrm rot="186377754">
                <a:off x="1279" y="2874"/>
                <a:ext cx="29" cy="18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89" name="Oval 3169"/>
              <p:cNvSpPr>
                <a:spLocks noChangeArrowheads="1"/>
              </p:cNvSpPr>
              <p:nvPr/>
            </p:nvSpPr>
            <p:spPr bwMode="auto">
              <a:xfrm rot="186377754">
                <a:off x="1584" y="3279"/>
                <a:ext cx="42" cy="26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90" name="Oval 3170"/>
              <p:cNvSpPr>
                <a:spLocks noChangeArrowheads="1"/>
              </p:cNvSpPr>
              <p:nvPr/>
            </p:nvSpPr>
            <p:spPr bwMode="auto">
              <a:xfrm rot="186377754">
                <a:off x="883" y="2546"/>
                <a:ext cx="42" cy="26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91" name="Oval 3171"/>
              <p:cNvSpPr>
                <a:spLocks noChangeArrowheads="1"/>
              </p:cNvSpPr>
              <p:nvPr/>
            </p:nvSpPr>
            <p:spPr bwMode="auto">
              <a:xfrm rot="186377754">
                <a:off x="1075" y="2678"/>
                <a:ext cx="37" cy="23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92" name="Oval 3172"/>
              <p:cNvSpPr>
                <a:spLocks noChangeArrowheads="1"/>
              </p:cNvSpPr>
              <p:nvPr/>
            </p:nvSpPr>
            <p:spPr bwMode="auto">
              <a:xfrm rot="186377754">
                <a:off x="1455" y="3074"/>
                <a:ext cx="34" cy="22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93" name="Oval 3173"/>
              <p:cNvSpPr>
                <a:spLocks noChangeArrowheads="1"/>
              </p:cNvSpPr>
              <p:nvPr/>
            </p:nvSpPr>
            <p:spPr bwMode="auto">
              <a:xfrm rot="186377754">
                <a:off x="606" y="3109"/>
                <a:ext cx="817" cy="77"/>
              </a:xfrm>
              <a:prstGeom prst="ellipse">
                <a:avLst/>
              </a:prstGeom>
              <a:solidFill>
                <a:srgbClr val="969696"/>
              </a:solidFill>
              <a:ln w="1270" algn="ctr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94" name="Oval 3174"/>
              <p:cNvSpPr>
                <a:spLocks noChangeArrowheads="1"/>
              </p:cNvSpPr>
              <p:nvPr/>
            </p:nvSpPr>
            <p:spPr bwMode="auto">
              <a:xfrm rot="186377754">
                <a:off x="628" y="3110"/>
                <a:ext cx="766" cy="72"/>
              </a:xfrm>
              <a:prstGeom prst="ellipse">
                <a:avLst/>
              </a:prstGeom>
              <a:solidFill>
                <a:srgbClr val="C0C0C0"/>
              </a:solidFill>
              <a:ln w="127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95" name="AutoShape 3175"/>
              <p:cNvSpPr>
                <a:spLocks noChangeArrowheads="1"/>
              </p:cNvSpPr>
              <p:nvPr/>
            </p:nvSpPr>
            <p:spPr bwMode="auto">
              <a:xfrm rot="229577754">
                <a:off x="669" y="3081"/>
                <a:ext cx="467" cy="354"/>
              </a:xfrm>
              <a:prstGeom prst="can">
                <a:avLst>
                  <a:gd name="adj" fmla="val 21468"/>
                </a:avLst>
              </a:prstGeom>
              <a:pattFill prst="dotDmnd">
                <a:fgClr>
                  <a:srgbClr val="C0C0C0"/>
                </a:fgClr>
                <a:bgClr>
                  <a:schemeClr val="bg1"/>
                </a:bgClr>
              </a:pattFill>
              <a:ln w="1270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64296" name="Oval 3176"/>
              <p:cNvSpPr>
                <a:spLocks noChangeArrowheads="1"/>
              </p:cNvSpPr>
              <p:nvPr/>
            </p:nvSpPr>
            <p:spPr bwMode="auto">
              <a:xfrm rot="186377754">
                <a:off x="612" y="3322"/>
                <a:ext cx="383" cy="62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264297" name="Group 3177"/>
            <p:cNvGrpSpPr>
              <a:grpSpLocks/>
            </p:cNvGrpSpPr>
            <p:nvPr/>
          </p:nvGrpSpPr>
          <p:grpSpPr bwMode="auto">
            <a:xfrm>
              <a:off x="2827338" y="3832231"/>
              <a:ext cx="635000" cy="461963"/>
              <a:chOff x="1847" y="2124"/>
              <a:chExt cx="400" cy="291"/>
            </a:xfrm>
            <a:effectLst/>
          </p:grpSpPr>
          <p:grpSp>
            <p:nvGrpSpPr>
              <p:cNvPr id="264298" name="Group 3178"/>
              <p:cNvGrpSpPr>
                <a:grpSpLocks/>
              </p:cNvGrpSpPr>
              <p:nvPr/>
            </p:nvGrpSpPr>
            <p:grpSpPr bwMode="auto">
              <a:xfrm>
                <a:off x="1847" y="2124"/>
                <a:ext cx="400" cy="291"/>
                <a:chOff x="1847" y="1565"/>
                <a:chExt cx="400" cy="291"/>
              </a:xfrm>
            </p:grpSpPr>
            <p:sp>
              <p:nvSpPr>
                <p:cNvPr id="264299" name="AutoShape 3179" descr="Dark vertical"/>
                <p:cNvSpPr>
                  <a:spLocks noChangeArrowheads="1"/>
                </p:cNvSpPr>
                <p:nvPr/>
              </p:nvSpPr>
              <p:spPr bwMode="auto">
                <a:xfrm rot="210627715">
                  <a:off x="2170" y="1686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Vert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0" name="AutoShape 3180"/>
                <p:cNvSpPr>
                  <a:spLocks noChangeArrowheads="1"/>
                </p:cNvSpPr>
                <p:nvPr/>
              </p:nvSpPr>
              <p:spPr bwMode="auto">
                <a:xfrm rot="189027715">
                  <a:off x="2096" y="1675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1" name="AutoShape 3181"/>
                <p:cNvSpPr>
                  <a:spLocks noChangeArrowheads="1"/>
                </p:cNvSpPr>
                <p:nvPr/>
              </p:nvSpPr>
              <p:spPr bwMode="auto">
                <a:xfrm rot="189027715">
                  <a:off x="2023" y="1681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2" name="AutoShape 3182"/>
                <p:cNvSpPr>
                  <a:spLocks noChangeArrowheads="1"/>
                </p:cNvSpPr>
                <p:nvPr/>
              </p:nvSpPr>
              <p:spPr bwMode="auto">
                <a:xfrm rot="189027715">
                  <a:off x="1919" y="1573"/>
                  <a:ext cx="206" cy="276"/>
                </a:xfrm>
                <a:prstGeom prst="can">
                  <a:avLst>
                    <a:gd name="adj" fmla="val 1441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tIns="91440" bIns="91440" anchor="ctr"/>
                <a:lstStyle/>
                <a:p>
                  <a:endParaRPr lang="en-US" sz="3200">
                    <a:latin typeface="Forte" pitchFamily="66" charset="0"/>
                  </a:endParaRPr>
                </a:p>
              </p:txBody>
            </p:sp>
            <p:sp>
              <p:nvSpPr>
                <p:cNvPr id="264303" name="Oval 3183"/>
                <p:cNvSpPr>
                  <a:spLocks noChangeArrowheads="1"/>
                </p:cNvSpPr>
                <p:nvPr/>
              </p:nvSpPr>
              <p:spPr bwMode="auto">
                <a:xfrm rot="189027715">
                  <a:off x="2161" y="1712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4" name="Oval 3184"/>
                <p:cNvSpPr>
                  <a:spLocks noChangeArrowheads="1"/>
                </p:cNvSpPr>
                <p:nvPr/>
              </p:nvSpPr>
              <p:spPr bwMode="auto">
                <a:xfrm rot="189027715">
                  <a:off x="2146" y="1822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5" name="Oval 3185"/>
                <p:cNvSpPr>
                  <a:spLocks noChangeArrowheads="1"/>
                </p:cNvSpPr>
                <p:nvPr/>
              </p:nvSpPr>
              <p:spPr bwMode="auto">
                <a:xfrm rot="189027715">
                  <a:off x="2150" y="1593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6" name="Oval 3186"/>
                <p:cNvSpPr>
                  <a:spLocks noChangeArrowheads="1"/>
                </p:cNvSpPr>
                <p:nvPr/>
              </p:nvSpPr>
              <p:spPr bwMode="auto">
                <a:xfrm rot="189027715">
                  <a:off x="2159" y="1650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7" name="Oval 3187"/>
                <p:cNvSpPr>
                  <a:spLocks noChangeArrowheads="1"/>
                </p:cNvSpPr>
                <p:nvPr/>
              </p:nvSpPr>
              <p:spPr bwMode="auto">
                <a:xfrm rot="189027715">
                  <a:off x="2157" y="1770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8" name="AutoShape 3188"/>
                <p:cNvSpPr>
                  <a:spLocks noChangeArrowheads="1"/>
                </p:cNvSpPr>
                <p:nvPr/>
              </p:nvSpPr>
              <p:spPr bwMode="auto">
                <a:xfrm rot="189027715">
                  <a:off x="1743" y="1669"/>
                  <a:ext cx="290" cy="82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09" name="Oval 3189"/>
                <p:cNvSpPr>
                  <a:spLocks noChangeArrowheads="1"/>
                </p:cNvSpPr>
                <p:nvPr/>
              </p:nvSpPr>
              <p:spPr bwMode="auto">
                <a:xfrm rot="189027715">
                  <a:off x="1876" y="1708"/>
                  <a:ext cx="6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10" name="Oval 3190"/>
                <p:cNvSpPr>
                  <a:spLocks noChangeArrowheads="1"/>
                </p:cNvSpPr>
                <p:nvPr/>
              </p:nvSpPr>
              <p:spPr bwMode="auto">
                <a:xfrm rot="189027715">
                  <a:off x="1860" y="1821"/>
                  <a:ext cx="10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11" name="Oval 3191"/>
                <p:cNvSpPr>
                  <a:spLocks noChangeArrowheads="1"/>
                </p:cNvSpPr>
                <p:nvPr/>
              </p:nvSpPr>
              <p:spPr bwMode="auto">
                <a:xfrm rot="189027715">
                  <a:off x="1863" y="1596"/>
                  <a:ext cx="10" cy="6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12" name="Oval 3192"/>
                <p:cNvSpPr>
                  <a:spLocks noChangeArrowheads="1"/>
                </p:cNvSpPr>
                <p:nvPr/>
              </p:nvSpPr>
              <p:spPr bwMode="auto">
                <a:xfrm rot="189027715">
                  <a:off x="1873" y="16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13" name="Oval 3193"/>
                <p:cNvSpPr>
                  <a:spLocks noChangeArrowheads="1"/>
                </p:cNvSpPr>
                <p:nvPr/>
              </p:nvSpPr>
              <p:spPr bwMode="auto">
                <a:xfrm rot="189027715">
                  <a:off x="1872" y="1768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</p:grpSp>
          <p:sp>
            <p:nvSpPr>
              <p:cNvPr id="264314" name="Oval 3194"/>
              <p:cNvSpPr>
                <a:spLocks noChangeArrowheads="1"/>
              </p:cNvSpPr>
              <p:nvPr/>
            </p:nvSpPr>
            <p:spPr bwMode="auto">
              <a:xfrm>
                <a:off x="1849" y="2184"/>
                <a:ext cx="28" cy="169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264315" name="Group 3195"/>
            <p:cNvGrpSpPr>
              <a:grpSpLocks/>
            </p:cNvGrpSpPr>
            <p:nvPr/>
          </p:nvGrpSpPr>
          <p:grpSpPr bwMode="auto">
            <a:xfrm>
              <a:off x="2044700" y="3814768"/>
              <a:ext cx="498475" cy="460375"/>
              <a:chOff x="1242" y="2113"/>
              <a:chExt cx="314" cy="290"/>
            </a:xfrm>
            <a:effectLst/>
          </p:grpSpPr>
          <p:grpSp>
            <p:nvGrpSpPr>
              <p:cNvPr id="264316" name="Group 3196"/>
              <p:cNvGrpSpPr>
                <a:grpSpLocks/>
              </p:cNvGrpSpPr>
              <p:nvPr/>
            </p:nvGrpSpPr>
            <p:grpSpPr bwMode="auto">
              <a:xfrm>
                <a:off x="1242" y="2113"/>
                <a:ext cx="314" cy="290"/>
                <a:chOff x="1242" y="1554"/>
                <a:chExt cx="314" cy="290"/>
              </a:xfrm>
            </p:grpSpPr>
            <p:sp>
              <p:nvSpPr>
                <p:cNvPr id="264317" name="AutoShape 3197"/>
                <p:cNvSpPr>
                  <a:spLocks noChangeArrowheads="1"/>
                </p:cNvSpPr>
                <p:nvPr/>
              </p:nvSpPr>
              <p:spPr bwMode="auto">
                <a:xfrm rot="189027715">
                  <a:off x="1381" y="1669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18" name="AutoShape 3198"/>
                <p:cNvSpPr>
                  <a:spLocks noChangeArrowheads="1"/>
                </p:cNvSpPr>
                <p:nvPr/>
              </p:nvSpPr>
              <p:spPr bwMode="auto">
                <a:xfrm rot="189027715">
                  <a:off x="1277" y="1561"/>
                  <a:ext cx="206" cy="276"/>
                </a:xfrm>
                <a:prstGeom prst="can">
                  <a:avLst>
                    <a:gd name="adj" fmla="val 1441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tIns="91440" bIns="91440" anchor="ctr"/>
                <a:lstStyle/>
                <a:p>
                  <a:endParaRPr lang="en-US" sz="3200">
                    <a:latin typeface="Forte" pitchFamily="66" charset="0"/>
                  </a:endParaRPr>
                </a:p>
              </p:txBody>
            </p:sp>
            <p:sp>
              <p:nvSpPr>
                <p:cNvPr id="264319" name="Oval 3199"/>
                <p:cNvSpPr>
                  <a:spLocks noChangeArrowheads="1"/>
                </p:cNvSpPr>
                <p:nvPr/>
              </p:nvSpPr>
              <p:spPr bwMode="auto">
                <a:xfrm rot="189027715">
                  <a:off x="1519" y="1700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20" name="Oval 3200"/>
                <p:cNvSpPr>
                  <a:spLocks noChangeArrowheads="1"/>
                </p:cNvSpPr>
                <p:nvPr/>
              </p:nvSpPr>
              <p:spPr bwMode="auto">
                <a:xfrm rot="189027715">
                  <a:off x="1504" y="1810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21" name="Oval 3201"/>
                <p:cNvSpPr>
                  <a:spLocks noChangeArrowheads="1"/>
                </p:cNvSpPr>
                <p:nvPr/>
              </p:nvSpPr>
              <p:spPr bwMode="auto">
                <a:xfrm rot="189027715">
                  <a:off x="1508" y="1581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22" name="Oval 3202"/>
                <p:cNvSpPr>
                  <a:spLocks noChangeArrowheads="1"/>
                </p:cNvSpPr>
                <p:nvPr/>
              </p:nvSpPr>
              <p:spPr bwMode="auto">
                <a:xfrm rot="189027715">
                  <a:off x="1517" y="1638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23" name="Oval 3203"/>
                <p:cNvSpPr>
                  <a:spLocks noChangeArrowheads="1"/>
                </p:cNvSpPr>
                <p:nvPr/>
              </p:nvSpPr>
              <p:spPr bwMode="auto">
                <a:xfrm rot="189027715">
                  <a:off x="1515" y="1758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</p:grpSp>
          <p:sp>
            <p:nvSpPr>
              <p:cNvPr id="264324" name="Oval 3204"/>
              <p:cNvSpPr>
                <a:spLocks noChangeArrowheads="1"/>
              </p:cNvSpPr>
              <p:nvPr/>
            </p:nvSpPr>
            <p:spPr bwMode="auto">
              <a:xfrm>
                <a:off x="1242" y="2196"/>
                <a:ext cx="28" cy="132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264325" name="Group 3205"/>
            <p:cNvGrpSpPr>
              <a:grpSpLocks/>
            </p:cNvGrpSpPr>
            <p:nvPr/>
          </p:nvGrpSpPr>
          <p:grpSpPr bwMode="auto">
            <a:xfrm>
              <a:off x="1349375" y="3871918"/>
              <a:ext cx="438150" cy="327025"/>
              <a:chOff x="636" y="2149"/>
              <a:chExt cx="276" cy="206"/>
            </a:xfrm>
            <a:effectLst/>
          </p:grpSpPr>
          <p:sp>
            <p:nvSpPr>
              <p:cNvPr id="264326" name="AutoShape 3206"/>
              <p:cNvSpPr>
                <a:spLocks noChangeArrowheads="1"/>
              </p:cNvSpPr>
              <p:nvPr/>
            </p:nvSpPr>
            <p:spPr bwMode="auto">
              <a:xfrm rot="189027715">
                <a:off x="671" y="2114"/>
                <a:ext cx="206" cy="276"/>
              </a:xfrm>
              <a:prstGeom prst="can">
                <a:avLst>
                  <a:gd name="adj" fmla="val 14415"/>
                </a:avLst>
              </a:prstGeom>
              <a:solidFill>
                <a:srgbClr val="333333"/>
              </a:solidFill>
              <a:ln w="127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eaVert" wrap="none" tIns="91440" bIns="91440" anchor="ctr"/>
              <a:lstStyle/>
              <a:p>
                <a:endParaRPr lang="en-US" sz="3200">
                  <a:latin typeface="Forte" pitchFamily="66" charset="0"/>
                </a:endParaRPr>
              </a:p>
            </p:txBody>
          </p:sp>
          <p:sp>
            <p:nvSpPr>
              <p:cNvPr id="264327" name="Oval 3207"/>
              <p:cNvSpPr>
                <a:spLocks noChangeArrowheads="1"/>
              </p:cNvSpPr>
              <p:nvPr/>
            </p:nvSpPr>
            <p:spPr bwMode="auto">
              <a:xfrm>
                <a:off x="636" y="2185"/>
                <a:ext cx="27" cy="132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264328" name="Group 3208"/>
            <p:cNvGrpSpPr>
              <a:grpSpLocks/>
            </p:cNvGrpSpPr>
            <p:nvPr/>
          </p:nvGrpSpPr>
          <p:grpSpPr bwMode="auto">
            <a:xfrm>
              <a:off x="3479800" y="2325692"/>
              <a:ext cx="1549400" cy="3506791"/>
              <a:chOff x="2279" y="1175"/>
              <a:chExt cx="976" cy="2209"/>
            </a:xfrm>
            <a:effectLst/>
          </p:grpSpPr>
          <p:grpSp>
            <p:nvGrpSpPr>
              <p:cNvPr id="264329" name="Group 3209"/>
              <p:cNvGrpSpPr>
                <a:grpSpLocks/>
              </p:cNvGrpSpPr>
              <p:nvPr/>
            </p:nvGrpSpPr>
            <p:grpSpPr bwMode="auto">
              <a:xfrm>
                <a:off x="2279" y="1175"/>
                <a:ext cx="976" cy="1505"/>
                <a:chOff x="2279" y="1175"/>
                <a:chExt cx="976" cy="1505"/>
              </a:xfrm>
            </p:grpSpPr>
            <p:grpSp>
              <p:nvGrpSpPr>
                <p:cNvPr id="264330" name="Group 3210"/>
                <p:cNvGrpSpPr>
                  <a:grpSpLocks/>
                </p:cNvGrpSpPr>
                <p:nvPr/>
              </p:nvGrpSpPr>
              <p:grpSpPr bwMode="auto">
                <a:xfrm>
                  <a:off x="2597" y="1175"/>
                  <a:ext cx="328" cy="654"/>
                  <a:chOff x="2597" y="1175"/>
                  <a:chExt cx="328" cy="654"/>
                </a:xfrm>
              </p:grpSpPr>
              <p:sp>
                <p:nvSpPr>
                  <p:cNvPr id="264331" name="Freeform 3211"/>
                  <p:cNvSpPr>
                    <a:spLocks/>
                  </p:cNvSpPr>
                  <p:nvPr/>
                </p:nvSpPr>
                <p:spPr bwMode="auto">
                  <a:xfrm>
                    <a:off x="2597" y="1386"/>
                    <a:ext cx="328" cy="443"/>
                  </a:xfrm>
                  <a:custGeom>
                    <a:avLst/>
                    <a:gdLst/>
                    <a:ahLst/>
                    <a:cxnLst>
                      <a:cxn ang="0">
                        <a:pos x="117" y="442"/>
                      </a:cxn>
                      <a:cxn ang="0">
                        <a:pos x="131" y="443"/>
                      </a:cxn>
                      <a:cxn ang="0">
                        <a:pos x="145" y="443"/>
                      </a:cxn>
                      <a:cxn ang="0">
                        <a:pos x="159" y="443"/>
                      </a:cxn>
                      <a:cxn ang="0">
                        <a:pos x="172" y="443"/>
                      </a:cxn>
                      <a:cxn ang="0">
                        <a:pos x="186" y="442"/>
                      </a:cxn>
                      <a:cxn ang="0">
                        <a:pos x="200" y="441"/>
                      </a:cxn>
                      <a:cxn ang="0">
                        <a:pos x="214" y="439"/>
                      </a:cxn>
                      <a:cxn ang="0">
                        <a:pos x="228" y="437"/>
                      </a:cxn>
                      <a:cxn ang="0">
                        <a:pos x="241" y="435"/>
                      </a:cxn>
                      <a:cxn ang="0">
                        <a:pos x="255" y="432"/>
                      </a:cxn>
                      <a:cxn ang="0">
                        <a:pos x="268" y="430"/>
                      </a:cxn>
                      <a:cxn ang="0">
                        <a:pos x="282" y="426"/>
                      </a:cxn>
                      <a:cxn ang="0">
                        <a:pos x="279" y="420"/>
                      </a:cxn>
                      <a:cxn ang="0">
                        <a:pos x="276" y="413"/>
                      </a:cxn>
                      <a:cxn ang="0">
                        <a:pos x="274" y="407"/>
                      </a:cxn>
                      <a:cxn ang="0">
                        <a:pos x="272" y="399"/>
                      </a:cxn>
                      <a:cxn ang="0">
                        <a:pos x="271" y="393"/>
                      </a:cxn>
                      <a:cxn ang="0">
                        <a:pos x="268" y="385"/>
                      </a:cxn>
                      <a:cxn ang="0">
                        <a:pos x="267" y="377"/>
                      </a:cxn>
                      <a:cxn ang="0">
                        <a:pos x="265" y="370"/>
                      </a:cxn>
                      <a:cxn ang="0">
                        <a:pos x="263" y="361"/>
                      </a:cxn>
                      <a:cxn ang="0">
                        <a:pos x="261" y="352"/>
                      </a:cxn>
                      <a:cxn ang="0">
                        <a:pos x="259" y="342"/>
                      </a:cxn>
                      <a:cxn ang="0">
                        <a:pos x="256" y="332"/>
                      </a:cxn>
                      <a:cxn ang="0">
                        <a:pos x="253" y="322"/>
                      </a:cxn>
                      <a:cxn ang="0">
                        <a:pos x="250" y="310"/>
                      </a:cxn>
                      <a:cxn ang="0">
                        <a:pos x="246" y="298"/>
                      </a:cxn>
                      <a:cxn ang="0">
                        <a:pos x="241" y="285"/>
                      </a:cxn>
                      <a:cxn ang="0">
                        <a:pos x="262" y="255"/>
                      </a:cxn>
                      <a:cxn ang="0">
                        <a:pos x="282" y="218"/>
                      </a:cxn>
                      <a:cxn ang="0">
                        <a:pos x="297" y="183"/>
                      </a:cxn>
                      <a:cxn ang="0">
                        <a:pos x="300" y="153"/>
                      </a:cxn>
                      <a:cxn ang="0">
                        <a:pos x="312" y="159"/>
                      </a:cxn>
                      <a:cxn ang="0">
                        <a:pos x="321" y="138"/>
                      </a:cxn>
                      <a:cxn ang="0">
                        <a:pos x="327" y="98"/>
                      </a:cxn>
                      <a:cxn ang="0">
                        <a:pos x="328" y="59"/>
                      </a:cxn>
                      <a:cxn ang="0">
                        <a:pos x="324" y="29"/>
                      </a:cxn>
                      <a:cxn ang="0">
                        <a:pos x="324" y="3"/>
                      </a:cxn>
                      <a:cxn ang="0">
                        <a:pos x="301" y="0"/>
                      </a:cxn>
                      <a:cxn ang="0">
                        <a:pos x="13" y="6"/>
                      </a:cxn>
                      <a:cxn ang="0">
                        <a:pos x="3" y="47"/>
                      </a:cxn>
                      <a:cxn ang="0">
                        <a:pos x="0" y="77"/>
                      </a:cxn>
                      <a:cxn ang="0">
                        <a:pos x="3" y="99"/>
                      </a:cxn>
                      <a:cxn ang="0">
                        <a:pos x="4" y="131"/>
                      </a:cxn>
                      <a:cxn ang="0">
                        <a:pos x="13" y="158"/>
                      </a:cxn>
                      <a:cxn ang="0">
                        <a:pos x="21" y="159"/>
                      </a:cxn>
                      <a:cxn ang="0">
                        <a:pos x="27" y="155"/>
                      </a:cxn>
                      <a:cxn ang="0">
                        <a:pos x="36" y="183"/>
                      </a:cxn>
                      <a:cxn ang="0">
                        <a:pos x="40" y="212"/>
                      </a:cxn>
                      <a:cxn ang="0">
                        <a:pos x="58" y="243"/>
                      </a:cxn>
                      <a:cxn ang="0">
                        <a:pos x="87" y="287"/>
                      </a:cxn>
                      <a:cxn ang="0">
                        <a:pos x="63" y="434"/>
                      </a:cxn>
                      <a:cxn ang="0">
                        <a:pos x="77" y="437"/>
                      </a:cxn>
                      <a:cxn ang="0">
                        <a:pos x="90" y="439"/>
                      </a:cxn>
                      <a:cxn ang="0">
                        <a:pos x="103" y="441"/>
                      </a:cxn>
                      <a:cxn ang="0">
                        <a:pos x="117" y="442"/>
                      </a:cxn>
                    </a:cxnLst>
                    <a:rect l="0" t="0" r="r" b="b"/>
                    <a:pathLst>
                      <a:path w="328" h="443">
                        <a:moveTo>
                          <a:pt x="117" y="442"/>
                        </a:moveTo>
                        <a:lnTo>
                          <a:pt x="131" y="443"/>
                        </a:lnTo>
                        <a:lnTo>
                          <a:pt x="145" y="443"/>
                        </a:lnTo>
                        <a:lnTo>
                          <a:pt x="159" y="443"/>
                        </a:lnTo>
                        <a:lnTo>
                          <a:pt x="172" y="443"/>
                        </a:lnTo>
                        <a:lnTo>
                          <a:pt x="186" y="442"/>
                        </a:lnTo>
                        <a:lnTo>
                          <a:pt x="200" y="441"/>
                        </a:lnTo>
                        <a:lnTo>
                          <a:pt x="214" y="439"/>
                        </a:lnTo>
                        <a:lnTo>
                          <a:pt x="228" y="437"/>
                        </a:lnTo>
                        <a:lnTo>
                          <a:pt x="241" y="435"/>
                        </a:lnTo>
                        <a:lnTo>
                          <a:pt x="255" y="432"/>
                        </a:lnTo>
                        <a:lnTo>
                          <a:pt x="268" y="430"/>
                        </a:lnTo>
                        <a:lnTo>
                          <a:pt x="282" y="426"/>
                        </a:lnTo>
                        <a:lnTo>
                          <a:pt x="279" y="420"/>
                        </a:lnTo>
                        <a:lnTo>
                          <a:pt x="276" y="413"/>
                        </a:lnTo>
                        <a:lnTo>
                          <a:pt x="274" y="407"/>
                        </a:lnTo>
                        <a:lnTo>
                          <a:pt x="272" y="399"/>
                        </a:lnTo>
                        <a:lnTo>
                          <a:pt x="271" y="393"/>
                        </a:lnTo>
                        <a:lnTo>
                          <a:pt x="268" y="385"/>
                        </a:lnTo>
                        <a:lnTo>
                          <a:pt x="267" y="377"/>
                        </a:lnTo>
                        <a:lnTo>
                          <a:pt x="265" y="370"/>
                        </a:lnTo>
                        <a:lnTo>
                          <a:pt x="263" y="361"/>
                        </a:lnTo>
                        <a:lnTo>
                          <a:pt x="261" y="352"/>
                        </a:lnTo>
                        <a:lnTo>
                          <a:pt x="259" y="342"/>
                        </a:lnTo>
                        <a:lnTo>
                          <a:pt x="256" y="332"/>
                        </a:lnTo>
                        <a:lnTo>
                          <a:pt x="253" y="322"/>
                        </a:lnTo>
                        <a:lnTo>
                          <a:pt x="250" y="310"/>
                        </a:lnTo>
                        <a:lnTo>
                          <a:pt x="246" y="298"/>
                        </a:lnTo>
                        <a:lnTo>
                          <a:pt x="241" y="285"/>
                        </a:lnTo>
                        <a:lnTo>
                          <a:pt x="262" y="255"/>
                        </a:lnTo>
                        <a:lnTo>
                          <a:pt x="282" y="218"/>
                        </a:lnTo>
                        <a:lnTo>
                          <a:pt x="297" y="183"/>
                        </a:lnTo>
                        <a:lnTo>
                          <a:pt x="300" y="153"/>
                        </a:lnTo>
                        <a:lnTo>
                          <a:pt x="312" y="159"/>
                        </a:lnTo>
                        <a:lnTo>
                          <a:pt x="321" y="138"/>
                        </a:lnTo>
                        <a:lnTo>
                          <a:pt x="327" y="98"/>
                        </a:lnTo>
                        <a:lnTo>
                          <a:pt x="328" y="59"/>
                        </a:lnTo>
                        <a:lnTo>
                          <a:pt x="324" y="29"/>
                        </a:lnTo>
                        <a:lnTo>
                          <a:pt x="324" y="3"/>
                        </a:lnTo>
                        <a:lnTo>
                          <a:pt x="301" y="0"/>
                        </a:lnTo>
                        <a:lnTo>
                          <a:pt x="13" y="6"/>
                        </a:lnTo>
                        <a:lnTo>
                          <a:pt x="3" y="47"/>
                        </a:lnTo>
                        <a:lnTo>
                          <a:pt x="0" y="77"/>
                        </a:lnTo>
                        <a:lnTo>
                          <a:pt x="3" y="99"/>
                        </a:lnTo>
                        <a:lnTo>
                          <a:pt x="4" y="131"/>
                        </a:lnTo>
                        <a:lnTo>
                          <a:pt x="13" y="158"/>
                        </a:lnTo>
                        <a:lnTo>
                          <a:pt x="21" y="159"/>
                        </a:lnTo>
                        <a:lnTo>
                          <a:pt x="27" y="155"/>
                        </a:lnTo>
                        <a:lnTo>
                          <a:pt x="36" y="183"/>
                        </a:lnTo>
                        <a:lnTo>
                          <a:pt x="40" y="212"/>
                        </a:lnTo>
                        <a:lnTo>
                          <a:pt x="58" y="243"/>
                        </a:lnTo>
                        <a:lnTo>
                          <a:pt x="87" y="287"/>
                        </a:lnTo>
                        <a:lnTo>
                          <a:pt x="63" y="434"/>
                        </a:lnTo>
                        <a:lnTo>
                          <a:pt x="77" y="437"/>
                        </a:lnTo>
                        <a:lnTo>
                          <a:pt x="90" y="439"/>
                        </a:lnTo>
                        <a:lnTo>
                          <a:pt x="103" y="441"/>
                        </a:lnTo>
                        <a:lnTo>
                          <a:pt x="117" y="442"/>
                        </a:lnTo>
                        <a:close/>
                      </a:path>
                    </a:pathLst>
                  </a:custGeom>
                  <a:solidFill>
                    <a:srgbClr val="FFCC99"/>
                  </a:solidFill>
                  <a:ln w="3175">
                    <a:solidFill>
                      <a:srgbClr val="FFB66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264332" name="Group 3212"/>
                  <p:cNvGrpSpPr>
                    <a:grpSpLocks/>
                  </p:cNvGrpSpPr>
                  <p:nvPr/>
                </p:nvGrpSpPr>
                <p:grpSpPr bwMode="auto">
                  <a:xfrm>
                    <a:off x="2603" y="1175"/>
                    <a:ext cx="319" cy="419"/>
                    <a:chOff x="2603" y="1175"/>
                    <a:chExt cx="319" cy="419"/>
                  </a:xfrm>
                </p:grpSpPr>
                <p:sp>
                  <p:nvSpPr>
                    <p:cNvPr id="264333" name="Freeform 3213"/>
                    <p:cNvSpPr>
                      <a:spLocks/>
                    </p:cNvSpPr>
                    <p:nvPr/>
                  </p:nvSpPr>
                  <p:spPr bwMode="auto">
                    <a:xfrm>
                      <a:off x="2603" y="1175"/>
                      <a:ext cx="319" cy="419"/>
                    </a:xfrm>
                    <a:custGeom>
                      <a:avLst/>
                      <a:gdLst/>
                      <a:ahLst/>
                      <a:cxnLst>
                        <a:cxn ang="0">
                          <a:pos x="137" y="178"/>
                        </a:cxn>
                        <a:cxn ang="0">
                          <a:pos x="108" y="209"/>
                        </a:cxn>
                        <a:cxn ang="0">
                          <a:pos x="79" y="240"/>
                        </a:cxn>
                        <a:cxn ang="0">
                          <a:pos x="52" y="272"/>
                        </a:cxn>
                        <a:cxn ang="0">
                          <a:pos x="29" y="305"/>
                        </a:cxn>
                        <a:cxn ang="0">
                          <a:pos x="17" y="343"/>
                        </a:cxn>
                        <a:cxn ang="0">
                          <a:pos x="14" y="380"/>
                        </a:cxn>
                        <a:cxn ang="0">
                          <a:pos x="11" y="417"/>
                        </a:cxn>
                        <a:cxn ang="0">
                          <a:pos x="8" y="456"/>
                        </a:cxn>
                        <a:cxn ang="0">
                          <a:pos x="3" y="493"/>
                        </a:cxn>
                        <a:cxn ang="0">
                          <a:pos x="0" y="532"/>
                        </a:cxn>
                        <a:cxn ang="0">
                          <a:pos x="29" y="619"/>
                        </a:cxn>
                        <a:cxn ang="0">
                          <a:pos x="58" y="707"/>
                        </a:cxn>
                        <a:cxn ang="0">
                          <a:pos x="87" y="795"/>
                        </a:cxn>
                        <a:cxn ang="0">
                          <a:pos x="117" y="883"/>
                        </a:cxn>
                        <a:cxn ang="0">
                          <a:pos x="146" y="971"/>
                        </a:cxn>
                        <a:cxn ang="0">
                          <a:pos x="217" y="1015"/>
                        </a:cxn>
                        <a:cxn ang="0">
                          <a:pos x="308" y="1029"/>
                        </a:cxn>
                        <a:cxn ang="0">
                          <a:pos x="399" y="1034"/>
                        </a:cxn>
                        <a:cxn ang="0">
                          <a:pos x="492" y="1029"/>
                        </a:cxn>
                        <a:cxn ang="0">
                          <a:pos x="586" y="1015"/>
                        </a:cxn>
                        <a:cxn ang="0">
                          <a:pos x="659" y="969"/>
                        </a:cxn>
                        <a:cxn ang="0">
                          <a:pos x="685" y="876"/>
                        </a:cxn>
                        <a:cxn ang="0">
                          <a:pos x="710" y="782"/>
                        </a:cxn>
                        <a:cxn ang="0">
                          <a:pos x="736" y="689"/>
                        </a:cxn>
                        <a:cxn ang="0">
                          <a:pos x="761" y="597"/>
                        </a:cxn>
                        <a:cxn ang="0">
                          <a:pos x="787" y="504"/>
                        </a:cxn>
                        <a:cxn ang="0">
                          <a:pos x="783" y="449"/>
                        </a:cxn>
                        <a:cxn ang="0">
                          <a:pos x="784" y="393"/>
                        </a:cxn>
                        <a:cxn ang="0">
                          <a:pos x="784" y="338"/>
                        </a:cxn>
                        <a:cxn ang="0">
                          <a:pos x="776" y="284"/>
                        </a:cxn>
                        <a:cxn ang="0">
                          <a:pos x="753" y="229"/>
                        </a:cxn>
                        <a:cxn ang="0">
                          <a:pos x="717" y="172"/>
                        </a:cxn>
                        <a:cxn ang="0">
                          <a:pos x="678" y="118"/>
                        </a:cxn>
                        <a:cxn ang="0">
                          <a:pos x="634" y="71"/>
                        </a:cxn>
                        <a:cxn ang="0">
                          <a:pos x="576" y="34"/>
                        </a:cxn>
                        <a:cxn ang="0">
                          <a:pos x="497" y="9"/>
                        </a:cxn>
                        <a:cxn ang="0">
                          <a:pos x="410" y="5"/>
                        </a:cxn>
                        <a:cxn ang="0">
                          <a:pos x="355" y="22"/>
                        </a:cxn>
                        <a:cxn ang="0">
                          <a:pos x="305" y="45"/>
                        </a:cxn>
                        <a:cxn ang="0">
                          <a:pos x="257" y="74"/>
                        </a:cxn>
                        <a:cxn ang="0">
                          <a:pos x="208" y="111"/>
                        </a:cxn>
                        <a:cxn ang="0">
                          <a:pos x="155" y="156"/>
                        </a:cxn>
                      </a:cxnLst>
                      <a:rect l="0" t="0" r="r" b="b"/>
                      <a:pathLst>
                        <a:path w="787" h="1034">
                          <a:moveTo>
                            <a:pt x="155" y="156"/>
                          </a:moveTo>
                          <a:lnTo>
                            <a:pt x="146" y="167"/>
                          </a:lnTo>
                          <a:lnTo>
                            <a:pt x="137" y="178"/>
                          </a:lnTo>
                          <a:lnTo>
                            <a:pt x="128" y="188"/>
                          </a:lnTo>
                          <a:lnTo>
                            <a:pt x="117" y="199"/>
                          </a:lnTo>
                          <a:lnTo>
                            <a:pt x="108" y="209"/>
                          </a:lnTo>
                          <a:lnTo>
                            <a:pt x="99" y="219"/>
                          </a:lnTo>
                          <a:lnTo>
                            <a:pt x="88" y="230"/>
                          </a:lnTo>
                          <a:lnTo>
                            <a:pt x="79" y="240"/>
                          </a:lnTo>
                          <a:lnTo>
                            <a:pt x="70" y="251"/>
                          </a:lnTo>
                          <a:lnTo>
                            <a:pt x="61" y="261"/>
                          </a:lnTo>
                          <a:lnTo>
                            <a:pt x="52" y="272"/>
                          </a:lnTo>
                          <a:lnTo>
                            <a:pt x="44" y="283"/>
                          </a:lnTo>
                          <a:lnTo>
                            <a:pt x="37" y="294"/>
                          </a:lnTo>
                          <a:lnTo>
                            <a:pt x="29" y="305"/>
                          </a:lnTo>
                          <a:lnTo>
                            <a:pt x="23" y="318"/>
                          </a:lnTo>
                          <a:lnTo>
                            <a:pt x="18" y="330"/>
                          </a:lnTo>
                          <a:lnTo>
                            <a:pt x="17" y="343"/>
                          </a:lnTo>
                          <a:lnTo>
                            <a:pt x="16" y="355"/>
                          </a:lnTo>
                          <a:lnTo>
                            <a:pt x="15" y="368"/>
                          </a:lnTo>
                          <a:lnTo>
                            <a:pt x="14" y="380"/>
                          </a:lnTo>
                          <a:lnTo>
                            <a:pt x="13" y="393"/>
                          </a:lnTo>
                          <a:lnTo>
                            <a:pt x="12" y="405"/>
                          </a:lnTo>
                          <a:lnTo>
                            <a:pt x="11" y="417"/>
                          </a:lnTo>
                          <a:lnTo>
                            <a:pt x="10" y="431"/>
                          </a:lnTo>
                          <a:lnTo>
                            <a:pt x="9" y="443"/>
                          </a:lnTo>
                          <a:lnTo>
                            <a:pt x="8" y="456"/>
                          </a:lnTo>
                          <a:lnTo>
                            <a:pt x="6" y="468"/>
                          </a:lnTo>
                          <a:lnTo>
                            <a:pt x="4" y="481"/>
                          </a:lnTo>
                          <a:lnTo>
                            <a:pt x="3" y="493"/>
                          </a:lnTo>
                          <a:lnTo>
                            <a:pt x="2" y="507"/>
                          </a:lnTo>
                          <a:lnTo>
                            <a:pt x="1" y="519"/>
                          </a:lnTo>
                          <a:lnTo>
                            <a:pt x="0" y="532"/>
                          </a:lnTo>
                          <a:lnTo>
                            <a:pt x="10" y="561"/>
                          </a:lnTo>
                          <a:lnTo>
                            <a:pt x="20" y="590"/>
                          </a:lnTo>
                          <a:lnTo>
                            <a:pt x="29" y="619"/>
                          </a:lnTo>
                          <a:lnTo>
                            <a:pt x="40" y="649"/>
                          </a:lnTo>
                          <a:lnTo>
                            <a:pt x="49" y="678"/>
                          </a:lnTo>
                          <a:lnTo>
                            <a:pt x="58" y="707"/>
                          </a:lnTo>
                          <a:lnTo>
                            <a:pt x="69" y="736"/>
                          </a:lnTo>
                          <a:lnTo>
                            <a:pt x="78" y="766"/>
                          </a:lnTo>
                          <a:lnTo>
                            <a:pt x="87" y="795"/>
                          </a:lnTo>
                          <a:lnTo>
                            <a:pt x="98" y="824"/>
                          </a:lnTo>
                          <a:lnTo>
                            <a:pt x="107" y="853"/>
                          </a:lnTo>
                          <a:lnTo>
                            <a:pt x="117" y="883"/>
                          </a:lnTo>
                          <a:lnTo>
                            <a:pt x="127" y="912"/>
                          </a:lnTo>
                          <a:lnTo>
                            <a:pt x="136" y="941"/>
                          </a:lnTo>
                          <a:lnTo>
                            <a:pt x="146" y="971"/>
                          </a:lnTo>
                          <a:lnTo>
                            <a:pt x="156" y="1000"/>
                          </a:lnTo>
                          <a:lnTo>
                            <a:pt x="187" y="1008"/>
                          </a:lnTo>
                          <a:lnTo>
                            <a:pt x="217" y="1015"/>
                          </a:lnTo>
                          <a:lnTo>
                            <a:pt x="248" y="1021"/>
                          </a:lnTo>
                          <a:lnTo>
                            <a:pt x="278" y="1026"/>
                          </a:lnTo>
                          <a:lnTo>
                            <a:pt x="308" y="1029"/>
                          </a:lnTo>
                          <a:lnTo>
                            <a:pt x="339" y="1032"/>
                          </a:lnTo>
                          <a:lnTo>
                            <a:pt x="369" y="1033"/>
                          </a:lnTo>
                          <a:lnTo>
                            <a:pt x="399" y="1034"/>
                          </a:lnTo>
                          <a:lnTo>
                            <a:pt x="431" y="1033"/>
                          </a:lnTo>
                          <a:lnTo>
                            <a:pt x="461" y="1032"/>
                          </a:lnTo>
                          <a:lnTo>
                            <a:pt x="492" y="1029"/>
                          </a:lnTo>
                          <a:lnTo>
                            <a:pt x="523" y="1026"/>
                          </a:lnTo>
                          <a:lnTo>
                            <a:pt x="554" y="1021"/>
                          </a:lnTo>
                          <a:lnTo>
                            <a:pt x="586" y="1015"/>
                          </a:lnTo>
                          <a:lnTo>
                            <a:pt x="618" y="1008"/>
                          </a:lnTo>
                          <a:lnTo>
                            <a:pt x="650" y="1000"/>
                          </a:lnTo>
                          <a:lnTo>
                            <a:pt x="659" y="969"/>
                          </a:lnTo>
                          <a:lnTo>
                            <a:pt x="668" y="938"/>
                          </a:lnTo>
                          <a:lnTo>
                            <a:pt x="676" y="907"/>
                          </a:lnTo>
                          <a:lnTo>
                            <a:pt x="685" y="876"/>
                          </a:lnTo>
                          <a:lnTo>
                            <a:pt x="693" y="845"/>
                          </a:lnTo>
                          <a:lnTo>
                            <a:pt x="702" y="814"/>
                          </a:lnTo>
                          <a:lnTo>
                            <a:pt x="710" y="782"/>
                          </a:lnTo>
                          <a:lnTo>
                            <a:pt x="719" y="751"/>
                          </a:lnTo>
                          <a:lnTo>
                            <a:pt x="727" y="720"/>
                          </a:lnTo>
                          <a:lnTo>
                            <a:pt x="736" y="689"/>
                          </a:lnTo>
                          <a:lnTo>
                            <a:pt x="745" y="658"/>
                          </a:lnTo>
                          <a:lnTo>
                            <a:pt x="753" y="627"/>
                          </a:lnTo>
                          <a:lnTo>
                            <a:pt x="761" y="597"/>
                          </a:lnTo>
                          <a:lnTo>
                            <a:pt x="771" y="566"/>
                          </a:lnTo>
                          <a:lnTo>
                            <a:pt x="779" y="535"/>
                          </a:lnTo>
                          <a:lnTo>
                            <a:pt x="787" y="504"/>
                          </a:lnTo>
                          <a:lnTo>
                            <a:pt x="785" y="485"/>
                          </a:lnTo>
                          <a:lnTo>
                            <a:pt x="784" y="466"/>
                          </a:lnTo>
                          <a:lnTo>
                            <a:pt x="783" y="449"/>
                          </a:lnTo>
                          <a:lnTo>
                            <a:pt x="783" y="430"/>
                          </a:lnTo>
                          <a:lnTo>
                            <a:pt x="784" y="411"/>
                          </a:lnTo>
                          <a:lnTo>
                            <a:pt x="784" y="393"/>
                          </a:lnTo>
                          <a:lnTo>
                            <a:pt x="785" y="375"/>
                          </a:lnTo>
                          <a:lnTo>
                            <a:pt x="785" y="356"/>
                          </a:lnTo>
                          <a:lnTo>
                            <a:pt x="784" y="338"/>
                          </a:lnTo>
                          <a:lnTo>
                            <a:pt x="782" y="320"/>
                          </a:lnTo>
                          <a:lnTo>
                            <a:pt x="780" y="301"/>
                          </a:lnTo>
                          <a:lnTo>
                            <a:pt x="776" y="284"/>
                          </a:lnTo>
                          <a:lnTo>
                            <a:pt x="771" y="265"/>
                          </a:lnTo>
                          <a:lnTo>
                            <a:pt x="763" y="246"/>
                          </a:lnTo>
                          <a:lnTo>
                            <a:pt x="753" y="229"/>
                          </a:lnTo>
                          <a:lnTo>
                            <a:pt x="742" y="210"/>
                          </a:lnTo>
                          <a:lnTo>
                            <a:pt x="729" y="190"/>
                          </a:lnTo>
                          <a:lnTo>
                            <a:pt x="717" y="172"/>
                          </a:lnTo>
                          <a:lnTo>
                            <a:pt x="704" y="153"/>
                          </a:lnTo>
                          <a:lnTo>
                            <a:pt x="692" y="134"/>
                          </a:lnTo>
                          <a:lnTo>
                            <a:pt x="678" y="118"/>
                          </a:lnTo>
                          <a:lnTo>
                            <a:pt x="665" y="101"/>
                          </a:lnTo>
                          <a:lnTo>
                            <a:pt x="650" y="86"/>
                          </a:lnTo>
                          <a:lnTo>
                            <a:pt x="634" y="71"/>
                          </a:lnTo>
                          <a:lnTo>
                            <a:pt x="616" y="58"/>
                          </a:lnTo>
                          <a:lnTo>
                            <a:pt x="596" y="45"/>
                          </a:lnTo>
                          <a:lnTo>
                            <a:pt x="576" y="34"/>
                          </a:lnTo>
                          <a:lnTo>
                            <a:pt x="552" y="24"/>
                          </a:lnTo>
                          <a:lnTo>
                            <a:pt x="526" y="16"/>
                          </a:lnTo>
                          <a:lnTo>
                            <a:pt x="497" y="9"/>
                          </a:lnTo>
                          <a:lnTo>
                            <a:pt x="466" y="4"/>
                          </a:lnTo>
                          <a:lnTo>
                            <a:pt x="431" y="0"/>
                          </a:lnTo>
                          <a:lnTo>
                            <a:pt x="410" y="5"/>
                          </a:lnTo>
                          <a:lnTo>
                            <a:pt x="391" y="10"/>
                          </a:lnTo>
                          <a:lnTo>
                            <a:pt x="372" y="15"/>
                          </a:lnTo>
                          <a:lnTo>
                            <a:pt x="355" y="22"/>
                          </a:lnTo>
                          <a:lnTo>
                            <a:pt x="337" y="29"/>
                          </a:lnTo>
                          <a:lnTo>
                            <a:pt x="321" y="37"/>
                          </a:lnTo>
                          <a:lnTo>
                            <a:pt x="305" y="45"/>
                          </a:lnTo>
                          <a:lnTo>
                            <a:pt x="288" y="54"/>
                          </a:lnTo>
                          <a:lnTo>
                            <a:pt x="273" y="64"/>
                          </a:lnTo>
                          <a:lnTo>
                            <a:pt x="257" y="74"/>
                          </a:lnTo>
                          <a:lnTo>
                            <a:pt x="241" y="86"/>
                          </a:lnTo>
                          <a:lnTo>
                            <a:pt x="224" y="97"/>
                          </a:lnTo>
                          <a:lnTo>
                            <a:pt x="208" y="111"/>
                          </a:lnTo>
                          <a:lnTo>
                            <a:pt x="191" y="125"/>
                          </a:lnTo>
                          <a:lnTo>
                            <a:pt x="173" y="140"/>
                          </a:lnTo>
                          <a:lnTo>
                            <a:pt x="155" y="156"/>
                          </a:lnTo>
                          <a:close/>
                        </a:path>
                      </a:pathLst>
                    </a:custGeom>
                    <a:solidFill>
                      <a:srgbClr val="191919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34" name="Freeform 3214"/>
                    <p:cNvSpPr>
                      <a:spLocks/>
                    </p:cNvSpPr>
                    <p:nvPr/>
                  </p:nvSpPr>
                  <p:spPr bwMode="auto">
                    <a:xfrm>
                      <a:off x="2655" y="1251"/>
                      <a:ext cx="43" cy="69"/>
                    </a:xfrm>
                    <a:custGeom>
                      <a:avLst/>
                      <a:gdLst/>
                      <a:ahLst/>
                      <a:cxnLst>
                        <a:cxn ang="0">
                          <a:pos x="101" y="168"/>
                        </a:cxn>
                        <a:cxn ang="0">
                          <a:pos x="105" y="165"/>
                        </a:cxn>
                        <a:cxn ang="0">
                          <a:pos x="9" y="0"/>
                        </a:cxn>
                        <a:cxn ang="0">
                          <a:pos x="0" y="6"/>
                        </a:cxn>
                        <a:cxn ang="0">
                          <a:pos x="97" y="171"/>
                        </a:cxn>
                        <a:cxn ang="0">
                          <a:pos x="101" y="168"/>
                        </a:cxn>
                      </a:cxnLst>
                      <a:rect l="0" t="0" r="r" b="b"/>
                      <a:pathLst>
                        <a:path w="105" h="171">
                          <a:moveTo>
                            <a:pt x="101" y="168"/>
                          </a:moveTo>
                          <a:lnTo>
                            <a:pt x="105" y="165"/>
                          </a:lnTo>
                          <a:lnTo>
                            <a:pt x="9" y="0"/>
                          </a:lnTo>
                          <a:lnTo>
                            <a:pt x="0" y="6"/>
                          </a:lnTo>
                          <a:lnTo>
                            <a:pt x="97" y="171"/>
                          </a:lnTo>
                          <a:lnTo>
                            <a:pt x="101" y="168"/>
                          </a:lnTo>
                          <a:close/>
                        </a:path>
                      </a:pathLst>
                    </a:custGeom>
                    <a:solidFill>
                      <a:srgbClr val="FFCC99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4335" name="Group 3215"/>
                <p:cNvGrpSpPr>
                  <a:grpSpLocks/>
                </p:cNvGrpSpPr>
                <p:nvPr/>
              </p:nvGrpSpPr>
              <p:grpSpPr bwMode="auto">
                <a:xfrm>
                  <a:off x="2279" y="1787"/>
                  <a:ext cx="976" cy="893"/>
                  <a:chOff x="2279" y="1787"/>
                  <a:chExt cx="976" cy="893"/>
                </a:xfrm>
              </p:grpSpPr>
              <p:sp>
                <p:nvSpPr>
                  <p:cNvPr id="264336" name="Freeform 3216"/>
                  <p:cNvSpPr>
                    <a:spLocks/>
                  </p:cNvSpPr>
                  <p:nvPr/>
                </p:nvSpPr>
                <p:spPr bwMode="auto">
                  <a:xfrm>
                    <a:off x="2409" y="1787"/>
                    <a:ext cx="695" cy="893"/>
                  </a:xfrm>
                  <a:custGeom>
                    <a:avLst/>
                    <a:gdLst/>
                    <a:ahLst/>
                    <a:cxnLst>
                      <a:cxn ang="0">
                        <a:pos x="1667" y="98"/>
                      </a:cxn>
                      <a:cxn ang="0">
                        <a:pos x="1569" y="76"/>
                      </a:cxn>
                      <a:cxn ang="0">
                        <a:pos x="1471" y="55"/>
                      </a:cxn>
                      <a:cxn ang="0">
                        <a:pos x="1372" y="39"/>
                      </a:cxn>
                      <a:cxn ang="0">
                        <a:pos x="1272" y="24"/>
                      </a:cxn>
                      <a:cxn ang="0">
                        <a:pos x="1171" y="13"/>
                      </a:cxn>
                      <a:cxn ang="0">
                        <a:pos x="1068" y="6"/>
                      </a:cxn>
                      <a:cxn ang="0">
                        <a:pos x="965" y="1"/>
                      </a:cxn>
                      <a:cxn ang="0">
                        <a:pos x="859" y="1"/>
                      </a:cxn>
                      <a:cxn ang="0">
                        <a:pos x="752" y="6"/>
                      </a:cxn>
                      <a:cxn ang="0">
                        <a:pos x="642" y="14"/>
                      </a:cxn>
                      <a:cxn ang="0">
                        <a:pos x="531" y="26"/>
                      </a:cxn>
                      <a:cxn ang="0">
                        <a:pos x="417" y="44"/>
                      </a:cxn>
                      <a:cxn ang="0">
                        <a:pos x="302" y="67"/>
                      </a:cxn>
                      <a:cxn ang="0">
                        <a:pos x="183" y="95"/>
                      </a:cxn>
                      <a:cxn ang="0">
                        <a:pos x="62" y="128"/>
                      </a:cxn>
                      <a:cxn ang="0">
                        <a:pos x="7" y="211"/>
                      </a:cxn>
                      <a:cxn ang="0">
                        <a:pos x="21" y="340"/>
                      </a:cxn>
                      <a:cxn ang="0">
                        <a:pos x="39" y="468"/>
                      </a:cxn>
                      <a:cxn ang="0">
                        <a:pos x="59" y="597"/>
                      </a:cxn>
                      <a:cxn ang="0">
                        <a:pos x="80" y="725"/>
                      </a:cxn>
                      <a:cxn ang="0">
                        <a:pos x="104" y="854"/>
                      </a:cxn>
                      <a:cxn ang="0">
                        <a:pos x="130" y="982"/>
                      </a:cxn>
                      <a:cxn ang="0">
                        <a:pos x="157" y="1111"/>
                      </a:cxn>
                      <a:cxn ang="0">
                        <a:pos x="185" y="1239"/>
                      </a:cxn>
                      <a:cxn ang="0">
                        <a:pos x="214" y="1368"/>
                      </a:cxn>
                      <a:cxn ang="0">
                        <a:pos x="243" y="1497"/>
                      </a:cxn>
                      <a:cxn ang="0">
                        <a:pos x="272" y="1625"/>
                      </a:cxn>
                      <a:cxn ang="0">
                        <a:pos x="300" y="1755"/>
                      </a:cxn>
                      <a:cxn ang="0">
                        <a:pos x="329" y="1883"/>
                      </a:cxn>
                      <a:cxn ang="0">
                        <a:pos x="356" y="2012"/>
                      </a:cxn>
                      <a:cxn ang="0">
                        <a:pos x="382" y="2140"/>
                      </a:cxn>
                      <a:cxn ang="0">
                        <a:pos x="1449" y="2205"/>
                      </a:cxn>
                      <a:cxn ang="0">
                        <a:pos x="1466" y="2073"/>
                      </a:cxn>
                      <a:cxn ang="0">
                        <a:pos x="1486" y="1942"/>
                      </a:cxn>
                      <a:cxn ang="0">
                        <a:pos x="1507" y="1811"/>
                      </a:cxn>
                      <a:cxn ang="0">
                        <a:pos x="1529" y="1678"/>
                      </a:cxn>
                      <a:cxn ang="0">
                        <a:pos x="1550" y="1546"/>
                      </a:cxn>
                      <a:cxn ang="0">
                        <a:pos x="1572" y="1415"/>
                      </a:cxn>
                      <a:cxn ang="0">
                        <a:pos x="1595" y="1282"/>
                      </a:cxn>
                      <a:cxn ang="0">
                        <a:pos x="1616" y="1150"/>
                      </a:cxn>
                      <a:cxn ang="0">
                        <a:pos x="1636" y="1019"/>
                      </a:cxn>
                      <a:cxn ang="0">
                        <a:pos x="1655" y="888"/>
                      </a:cxn>
                      <a:cxn ang="0">
                        <a:pos x="1672" y="756"/>
                      </a:cxn>
                      <a:cxn ang="0">
                        <a:pos x="1686" y="627"/>
                      </a:cxn>
                      <a:cxn ang="0">
                        <a:pos x="1699" y="496"/>
                      </a:cxn>
                      <a:cxn ang="0">
                        <a:pos x="1708" y="366"/>
                      </a:cxn>
                      <a:cxn ang="0">
                        <a:pos x="1713" y="238"/>
                      </a:cxn>
                      <a:cxn ang="0">
                        <a:pos x="1715" y="110"/>
                      </a:cxn>
                    </a:cxnLst>
                    <a:rect l="0" t="0" r="r" b="b"/>
                    <a:pathLst>
                      <a:path w="1715" h="2205">
                        <a:moveTo>
                          <a:pt x="1715" y="110"/>
                        </a:moveTo>
                        <a:lnTo>
                          <a:pt x="1667" y="98"/>
                        </a:lnTo>
                        <a:lnTo>
                          <a:pt x="1618" y="87"/>
                        </a:lnTo>
                        <a:lnTo>
                          <a:pt x="1569" y="76"/>
                        </a:lnTo>
                        <a:lnTo>
                          <a:pt x="1520" y="66"/>
                        </a:lnTo>
                        <a:lnTo>
                          <a:pt x="1471" y="55"/>
                        </a:lnTo>
                        <a:lnTo>
                          <a:pt x="1422" y="47"/>
                        </a:lnTo>
                        <a:lnTo>
                          <a:pt x="1372" y="39"/>
                        </a:lnTo>
                        <a:lnTo>
                          <a:pt x="1322" y="32"/>
                        </a:lnTo>
                        <a:lnTo>
                          <a:pt x="1272" y="24"/>
                        </a:lnTo>
                        <a:lnTo>
                          <a:pt x="1222" y="18"/>
                        </a:lnTo>
                        <a:lnTo>
                          <a:pt x="1171" y="13"/>
                        </a:lnTo>
                        <a:lnTo>
                          <a:pt x="1120" y="9"/>
                        </a:lnTo>
                        <a:lnTo>
                          <a:pt x="1068" y="6"/>
                        </a:lnTo>
                        <a:lnTo>
                          <a:pt x="1016" y="4"/>
                        </a:lnTo>
                        <a:lnTo>
                          <a:pt x="965" y="1"/>
                        </a:lnTo>
                        <a:lnTo>
                          <a:pt x="912" y="0"/>
                        </a:lnTo>
                        <a:lnTo>
                          <a:pt x="859" y="1"/>
                        </a:lnTo>
                        <a:lnTo>
                          <a:pt x="806" y="3"/>
                        </a:lnTo>
                        <a:lnTo>
                          <a:pt x="752" y="6"/>
                        </a:lnTo>
                        <a:lnTo>
                          <a:pt x="697" y="9"/>
                        </a:lnTo>
                        <a:lnTo>
                          <a:pt x="642" y="14"/>
                        </a:lnTo>
                        <a:lnTo>
                          <a:pt x="587" y="19"/>
                        </a:lnTo>
                        <a:lnTo>
                          <a:pt x="531" y="26"/>
                        </a:lnTo>
                        <a:lnTo>
                          <a:pt x="474" y="35"/>
                        </a:lnTo>
                        <a:lnTo>
                          <a:pt x="417" y="44"/>
                        </a:lnTo>
                        <a:lnTo>
                          <a:pt x="360" y="54"/>
                        </a:lnTo>
                        <a:lnTo>
                          <a:pt x="302" y="67"/>
                        </a:lnTo>
                        <a:lnTo>
                          <a:pt x="243" y="80"/>
                        </a:lnTo>
                        <a:lnTo>
                          <a:pt x="183" y="95"/>
                        </a:lnTo>
                        <a:lnTo>
                          <a:pt x="123" y="110"/>
                        </a:lnTo>
                        <a:lnTo>
                          <a:pt x="62" y="128"/>
                        </a:lnTo>
                        <a:lnTo>
                          <a:pt x="0" y="147"/>
                        </a:lnTo>
                        <a:lnTo>
                          <a:pt x="7" y="211"/>
                        </a:lnTo>
                        <a:lnTo>
                          <a:pt x="13" y="275"/>
                        </a:lnTo>
                        <a:lnTo>
                          <a:pt x="21" y="340"/>
                        </a:lnTo>
                        <a:lnTo>
                          <a:pt x="30" y="404"/>
                        </a:lnTo>
                        <a:lnTo>
                          <a:pt x="39" y="468"/>
                        </a:lnTo>
                        <a:lnTo>
                          <a:pt x="48" y="532"/>
                        </a:lnTo>
                        <a:lnTo>
                          <a:pt x="59" y="597"/>
                        </a:lnTo>
                        <a:lnTo>
                          <a:pt x="69" y="661"/>
                        </a:lnTo>
                        <a:lnTo>
                          <a:pt x="80" y="725"/>
                        </a:lnTo>
                        <a:lnTo>
                          <a:pt x="92" y="789"/>
                        </a:lnTo>
                        <a:lnTo>
                          <a:pt x="104" y="854"/>
                        </a:lnTo>
                        <a:lnTo>
                          <a:pt x="118" y="918"/>
                        </a:lnTo>
                        <a:lnTo>
                          <a:pt x="130" y="982"/>
                        </a:lnTo>
                        <a:lnTo>
                          <a:pt x="144" y="1047"/>
                        </a:lnTo>
                        <a:lnTo>
                          <a:pt x="157" y="1111"/>
                        </a:lnTo>
                        <a:lnTo>
                          <a:pt x="172" y="1175"/>
                        </a:lnTo>
                        <a:lnTo>
                          <a:pt x="185" y="1239"/>
                        </a:lnTo>
                        <a:lnTo>
                          <a:pt x="200" y="1304"/>
                        </a:lnTo>
                        <a:lnTo>
                          <a:pt x="214" y="1368"/>
                        </a:lnTo>
                        <a:lnTo>
                          <a:pt x="229" y="1432"/>
                        </a:lnTo>
                        <a:lnTo>
                          <a:pt x="243" y="1497"/>
                        </a:lnTo>
                        <a:lnTo>
                          <a:pt x="258" y="1561"/>
                        </a:lnTo>
                        <a:lnTo>
                          <a:pt x="272" y="1625"/>
                        </a:lnTo>
                        <a:lnTo>
                          <a:pt x="287" y="1690"/>
                        </a:lnTo>
                        <a:lnTo>
                          <a:pt x="300" y="1755"/>
                        </a:lnTo>
                        <a:lnTo>
                          <a:pt x="315" y="1819"/>
                        </a:lnTo>
                        <a:lnTo>
                          <a:pt x="329" y="1883"/>
                        </a:lnTo>
                        <a:lnTo>
                          <a:pt x="343" y="1948"/>
                        </a:lnTo>
                        <a:lnTo>
                          <a:pt x="356" y="2012"/>
                        </a:lnTo>
                        <a:lnTo>
                          <a:pt x="370" y="2076"/>
                        </a:lnTo>
                        <a:lnTo>
                          <a:pt x="382" y="2140"/>
                        </a:lnTo>
                        <a:lnTo>
                          <a:pt x="394" y="2205"/>
                        </a:lnTo>
                        <a:lnTo>
                          <a:pt x="1449" y="2205"/>
                        </a:lnTo>
                        <a:lnTo>
                          <a:pt x="1457" y="2139"/>
                        </a:lnTo>
                        <a:lnTo>
                          <a:pt x="1466" y="2073"/>
                        </a:lnTo>
                        <a:lnTo>
                          <a:pt x="1476" y="2008"/>
                        </a:lnTo>
                        <a:lnTo>
                          <a:pt x="1486" y="1942"/>
                        </a:lnTo>
                        <a:lnTo>
                          <a:pt x="1496" y="1876"/>
                        </a:lnTo>
                        <a:lnTo>
                          <a:pt x="1507" y="1811"/>
                        </a:lnTo>
                        <a:lnTo>
                          <a:pt x="1517" y="1744"/>
                        </a:lnTo>
                        <a:lnTo>
                          <a:pt x="1529" y="1678"/>
                        </a:lnTo>
                        <a:lnTo>
                          <a:pt x="1539" y="1613"/>
                        </a:lnTo>
                        <a:lnTo>
                          <a:pt x="1550" y="1546"/>
                        </a:lnTo>
                        <a:lnTo>
                          <a:pt x="1562" y="1480"/>
                        </a:lnTo>
                        <a:lnTo>
                          <a:pt x="1572" y="1415"/>
                        </a:lnTo>
                        <a:lnTo>
                          <a:pt x="1584" y="1348"/>
                        </a:lnTo>
                        <a:lnTo>
                          <a:pt x="1595" y="1282"/>
                        </a:lnTo>
                        <a:lnTo>
                          <a:pt x="1605" y="1217"/>
                        </a:lnTo>
                        <a:lnTo>
                          <a:pt x="1616" y="1150"/>
                        </a:lnTo>
                        <a:lnTo>
                          <a:pt x="1626" y="1085"/>
                        </a:lnTo>
                        <a:lnTo>
                          <a:pt x="1636" y="1019"/>
                        </a:lnTo>
                        <a:lnTo>
                          <a:pt x="1646" y="953"/>
                        </a:lnTo>
                        <a:lnTo>
                          <a:pt x="1655" y="888"/>
                        </a:lnTo>
                        <a:lnTo>
                          <a:pt x="1663" y="823"/>
                        </a:lnTo>
                        <a:lnTo>
                          <a:pt x="1672" y="756"/>
                        </a:lnTo>
                        <a:lnTo>
                          <a:pt x="1680" y="691"/>
                        </a:lnTo>
                        <a:lnTo>
                          <a:pt x="1686" y="627"/>
                        </a:lnTo>
                        <a:lnTo>
                          <a:pt x="1693" y="561"/>
                        </a:lnTo>
                        <a:lnTo>
                          <a:pt x="1699" y="496"/>
                        </a:lnTo>
                        <a:lnTo>
                          <a:pt x="1704" y="432"/>
                        </a:lnTo>
                        <a:lnTo>
                          <a:pt x="1708" y="366"/>
                        </a:lnTo>
                        <a:lnTo>
                          <a:pt x="1711" y="302"/>
                        </a:lnTo>
                        <a:lnTo>
                          <a:pt x="1713" y="238"/>
                        </a:lnTo>
                        <a:lnTo>
                          <a:pt x="1715" y="175"/>
                        </a:lnTo>
                        <a:lnTo>
                          <a:pt x="1715" y="11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solidFill>
                      <a:srgbClr val="2F538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4337" name="Freeform 3217"/>
                  <p:cNvSpPr>
                    <a:spLocks/>
                  </p:cNvSpPr>
                  <p:nvPr/>
                </p:nvSpPr>
                <p:spPr bwMode="auto">
                  <a:xfrm rot="-124732">
                    <a:off x="2279" y="1854"/>
                    <a:ext cx="215" cy="605"/>
                  </a:xfrm>
                  <a:custGeom>
                    <a:avLst/>
                    <a:gdLst/>
                    <a:ahLst/>
                    <a:cxnLst>
                      <a:cxn ang="0">
                        <a:pos x="336" y="34"/>
                      </a:cxn>
                      <a:cxn ang="0">
                        <a:pos x="314" y="103"/>
                      </a:cxn>
                      <a:cxn ang="0">
                        <a:pos x="293" y="171"/>
                      </a:cxn>
                      <a:cxn ang="0">
                        <a:pos x="271" y="239"/>
                      </a:cxn>
                      <a:cxn ang="0">
                        <a:pos x="251" y="307"/>
                      </a:cxn>
                      <a:cxn ang="0">
                        <a:pos x="230" y="376"/>
                      </a:cxn>
                      <a:cxn ang="0">
                        <a:pos x="208" y="444"/>
                      </a:cxn>
                      <a:cxn ang="0">
                        <a:pos x="187" y="512"/>
                      </a:cxn>
                      <a:cxn ang="0">
                        <a:pos x="166" y="580"/>
                      </a:cxn>
                      <a:cxn ang="0">
                        <a:pos x="145" y="648"/>
                      </a:cxn>
                      <a:cxn ang="0">
                        <a:pos x="123" y="717"/>
                      </a:cxn>
                      <a:cxn ang="0">
                        <a:pos x="102" y="785"/>
                      </a:cxn>
                      <a:cxn ang="0">
                        <a:pos x="82" y="854"/>
                      </a:cxn>
                      <a:cxn ang="0">
                        <a:pos x="60" y="921"/>
                      </a:cxn>
                      <a:cxn ang="0">
                        <a:pos x="39" y="989"/>
                      </a:cxn>
                      <a:cxn ang="0">
                        <a:pos x="17" y="1058"/>
                      </a:cxn>
                      <a:cxn ang="0">
                        <a:pos x="3" y="1119"/>
                      </a:cxn>
                      <a:cxn ang="0">
                        <a:pos x="0" y="1173"/>
                      </a:cxn>
                      <a:cxn ang="0">
                        <a:pos x="4" y="1224"/>
                      </a:cxn>
                      <a:cxn ang="0">
                        <a:pos x="15" y="1273"/>
                      </a:cxn>
                      <a:cxn ang="0">
                        <a:pos x="32" y="1321"/>
                      </a:cxn>
                      <a:cxn ang="0">
                        <a:pos x="55" y="1369"/>
                      </a:cxn>
                      <a:cxn ang="0">
                        <a:pos x="83" y="1416"/>
                      </a:cxn>
                      <a:cxn ang="0">
                        <a:pos x="116" y="1462"/>
                      </a:cxn>
                      <a:cxn ang="0">
                        <a:pos x="162" y="1490"/>
                      </a:cxn>
                      <a:cxn ang="0">
                        <a:pos x="218" y="1488"/>
                      </a:cxn>
                      <a:cxn ang="0">
                        <a:pos x="270" y="1470"/>
                      </a:cxn>
                      <a:cxn ang="0">
                        <a:pos x="320" y="1444"/>
                      </a:cxn>
                      <a:cxn ang="0">
                        <a:pos x="368" y="1411"/>
                      </a:cxn>
                      <a:cxn ang="0">
                        <a:pos x="415" y="1376"/>
                      </a:cxn>
                      <a:cxn ang="0">
                        <a:pos x="461" y="1344"/>
                      </a:cxn>
                      <a:cxn ang="0">
                        <a:pos x="508" y="1318"/>
                      </a:cxn>
                      <a:cxn ang="0">
                        <a:pos x="525" y="1266"/>
                      </a:cxn>
                      <a:cxn ang="0">
                        <a:pos x="514" y="1182"/>
                      </a:cxn>
                      <a:cxn ang="0">
                        <a:pos x="502" y="1099"/>
                      </a:cxn>
                      <a:cxn ang="0">
                        <a:pos x="491" y="1017"/>
                      </a:cxn>
                      <a:cxn ang="0">
                        <a:pos x="480" y="937"/>
                      </a:cxn>
                      <a:cxn ang="0">
                        <a:pos x="467" y="856"/>
                      </a:cxn>
                      <a:cxn ang="0">
                        <a:pos x="456" y="775"/>
                      </a:cxn>
                      <a:cxn ang="0">
                        <a:pos x="444" y="695"/>
                      </a:cxn>
                      <a:cxn ang="0">
                        <a:pos x="432" y="614"/>
                      </a:cxn>
                      <a:cxn ang="0">
                        <a:pos x="421" y="534"/>
                      </a:cxn>
                      <a:cxn ang="0">
                        <a:pos x="409" y="453"/>
                      </a:cxn>
                      <a:cxn ang="0">
                        <a:pos x="397" y="372"/>
                      </a:cxn>
                      <a:cxn ang="0">
                        <a:pos x="385" y="292"/>
                      </a:cxn>
                      <a:cxn ang="0">
                        <a:pos x="374" y="210"/>
                      </a:cxn>
                      <a:cxn ang="0">
                        <a:pos x="363" y="127"/>
                      </a:cxn>
                      <a:cxn ang="0">
                        <a:pos x="351" y="43"/>
                      </a:cxn>
                    </a:cxnLst>
                    <a:rect l="0" t="0" r="r" b="b"/>
                    <a:pathLst>
                      <a:path w="530" h="1491">
                        <a:moveTo>
                          <a:pt x="346" y="0"/>
                        </a:moveTo>
                        <a:lnTo>
                          <a:pt x="336" y="34"/>
                        </a:lnTo>
                        <a:lnTo>
                          <a:pt x="325" y="69"/>
                        </a:lnTo>
                        <a:lnTo>
                          <a:pt x="314" y="103"/>
                        </a:lnTo>
                        <a:lnTo>
                          <a:pt x="303" y="137"/>
                        </a:lnTo>
                        <a:lnTo>
                          <a:pt x="293" y="171"/>
                        </a:lnTo>
                        <a:lnTo>
                          <a:pt x="283" y="205"/>
                        </a:lnTo>
                        <a:lnTo>
                          <a:pt x="271" y="239"/>
                        </a:lnTo>
                        <a:lnTo>
                          <a:pt x="261" y="273"/>
                        </a:lnTo>
                        <a:lnTo>
                          <a:pt x="251" y="307"/>
                        </a:lnTo>
                        <a:lnTo>
                          <a:pt x="240" y="341"/>
                        </a:lnTo>
                        <a:lnTo>
                          <a:pt x="230" y="376"/>
                        </a:lnTo>
                        <a:lnTo>
                          <a:pt x="218" y="410"/>
                        </a:lnTo>
                        <a:lnTo>
                          <a:pt x="208" y="444"/>
                        </a:lnTo>
                        <a:lnTo>
                          <a:pt x="198" y="478"/>
                        </a:lnTo>
                        <a:lnTo>
                          <a:pt x="187" y="512"/>
                        </a:lnTo>
                        <a:lnTo>
                          <a:pt x="177" y="546"/>
                        </a:lnTo>
                        <a:lnTo>
                          <a:pt x="166" y="580"/>
                        </a:lnTo>
                        <a:lnTo>
                          <a:pt x="155" y="614"/>
                        </a:lnTo>
                        <a:lnTo>
                          <a:pt x="145" y="648"/>
                        </a:lnTo>
                        <a:lnTo>
                          <a:pt x="134" y="682"/>
                        </a:lnTo>
                        <a:lnTo>
                          <a:pt x="123" y="717"/>
                        </a:lnTo>
                        <a:lnTo>
                          <a:pt x="113" y="751"/>
                        </a:lnTo>
                        <a:lnTo>
                          <a:pt x="102" y="785"/>
                        </a:lnTo>
                        <a:lnTo>
                          <a:pt x="92" y="819"/>
                        </a:lnTo>
                        <a:lnTo>
                          <a:pt x="82" y="854"/>
                        </a:lnTo>
                        <a:lnTo>
                          <a:pt x="70" y="888"/>
                        </a:lnTo>
                        <a:lnTo>
                          <a:pt x="60" y="921"/>
                        </a:lnTo>
                        <a:lnTo>
                          <a:pt x="49" y="955"/>
                        </a:lnTo>
                        <a:lnTo>
                          <a:pt x="39" y="989"/>
                        </a:lnTo>
                        <a:lnTo>
                          <a:pt x="28" y="1024"/>
                        </a:lnTo>
                        <a:lnTo>
                          <a:pt x="17" y="1058"/>
                        </a:lnTo>
                        <a:lnTo>
                          <a:pt x="7" y="1092"/>
                        </a:lnTo>
                        <a:lnTo>
                          <a:pt x="3" y="1119"/>
                        </a:lnTo>
                        <a:lnTo>
                          <a:pt x="1" y="1146"/>
                        </a:lnTo>
                        <a:lnTo>
                          <a:pt x="0" y="1173"/>
                        </a:lnTo>
                        <a:lnTo>
                          <a:pt x="1" y="1198"/>
                        </a:lnTo>
                        <a:lnTo>
                          <a:pt x="4" y="1224"/>
                        </a:lnTo>
                        <a:lnTo>
                          <a:pt x="9" y="1249"/>
                        </a:lnTo>
                        <a:lnTo>
                          <a:pt x="15" y="1273"/>
                        </a:lnTo>
                        <a:lnTo>
                          <a:pt x="22" y="1297"/>
                        </a:lnTo>
                        <a:lnTo>
                          <a:pt x="32" y="1321"/>
                        </a:lnTo>
                        <a:lnTo>
                          <a:pt x="43" y="1345"/>
                        </a:lnTo>
                        <a:lnTo>
                          <a:pt x="55" y="1369"/>
                        </a:lnTo>
                        <a:lnTo>
                          <a:pt x="68" y="1393"/>
                        </a:lnTo>
                        <a:lnTo>
                          <a:pt x="83" y="1416"/>
                        </a:lnTo>
                        <a:lnTo>
                          <a:pt x="98" y="1438"/>
                        </a:lnTo>
                        <a:lnTo>
                          <a:pt x="116" y="1462"/>
                        </a:lnTo>
                        <a:lnTo>
                          <a:pt x="133" y="1485"/>
                        </a:lnTo>
                        <a:lnTo>
                          <a:pt x="162" y="1490"/>
                        </a:lnTo>
                        <a:lnTo>
                          <a:pt x="190" y="1491"/>
                        </a:lnTo>
                        <a:lnTo>
                          <a:pt x="218" y="1488"/>
                        </a:lnTo>
                        <a:lnTo>
                          <a:pt x="244" y="1481"/>
                        </a:lnTo>
                        <a:lnTo>
                          <a:pt x="270" y="1470"/>
                        </a:lnTo>
                        <a:lnTo>
                          <a:pt x="295" y="1458"/>
                        </a:lnTo>
                        <a:lnTo>
                          <a:pt x="320" y="1444"/>
                        </a:lnTo>
                        <a:lnTo>
                          <a:pt x="345" y="1428"/>
                        </a:lnTo>
                        <a:lnTo>
                          <a:pt x="368" y="1411"/>
                        </a:lnTo>
                        <a:lnTo>
                          <a:pt x="392" y="1394"/>
                        </a:lnTo>
                        <a:lnTo>
                          <a:pt x="415" y="1376"/>
                        </a:lnTo>
                        <a:lnTo>
                          <a:pt x="438" y="1360"/>
                        </a:lnTo>
                        <a:lnTo>
                          <a:pt x="461" y="1344"/>
                        </a:lnTo>
                        <a:lnTo>
                          <a:pt x="484" y="1329"/>
                        </a:lnTo>
                        <a:lnTo>
                          <a:pt x="508" y="1318"/>
                        </a:lnTo>
                        <a:lnTo>
                          <a:pt x="530" y="1309"/>
                        </a:lnTo>
                        <a:lnTo>
                          <a:pt x="525" y="1266"/>
                        </a:lnTo>
                        <a:lnTo>
                          <a:pt x="519" y="1225"/>
                        </a:lnTo>
                        <a:lnTo>
                          <a:pt x="514" y="1182"/>
                        </a:lnTo>
                        <a:lnTo>
                          <a:pt x="508" y="1141"/>
                        </a:lnTo>
                        <a:lnTo>
                          <a:pt x="502" y="1099"/>
                        </a:lnTo>
                        <a:lnTo>
                          <a:pt x="496" y="1059"/>
                        </a:lnTo>
                        <a:lnTo>
                          <a:pt x="491" y="1017"/>
                        </a:lnTo>
                        <a:lnTo>
                          <a:pt x="485" y="977"/>
                        </a:lnTo>
                        <a:lnTo>
                          <a:pt x="480" y="937"/>
                        </a:lnTo>
                        <a:lnTo>
                          <a:pt x="473" y="896"/>
                        </a:lnTo>
                        <a:lnTo>
                          <a:pt x="467" y="856"/>
                        </a:lnTo>
                        <a:lnTo>
                          <a:pt x="462" y="815"/>
                        </a:lnTo>
                        <a:lnTo>
                          <a:pt x="456" y="775"/>
                        </a:lnTo>
                        <a:lnTo>
                          <a:pt x="450" y="734"/>
                        </a:lnTo>
                        <a:lnTo>
                          <a:pt x="444" y="695"/>
                        </a:lnTo>
                        <a:lnTo>
                          <a:pt x="438" y="654"/>
                        </a:lnTo>
                        <a:lnTo>
                          <a:pt x="432" y="614"/>
                        </a:lnTo>
                        <a:lnTo>
                          <a:pt x="427" y="575"/>
                        </a:lnTo>
                        <a:lnTo>
                          <a:pt x="421" y="534"/>
                        </a:lnTo>
                        <a:lnTo>
                          <a:pt x="414" y="494"/>
                        </a:lnTo>
                        <a:lnTo>
                          <a:pt x="409" y="453"/>
                        </a:lnTo>
                        <a:lnTo>
                          <a:pt x="403" y="413"/>
                        </a:lnTo>
                        <a:lnTo>
                          <a:pt x="397" y="372"/>
                        </a:lnTo>
                        <a:lnTo>
                          <a:pt x="392" y="332"/>
                        </a:lnTo>
                        <a:lnTo>
                          <a:pt x="385" y="292"/>
                        </a:lnTo>
                        <a:lnTo>
                          <a:pt x="380" y="250"/>
                        </a:lnTo>
                        <a:lnTo>
                          <a:pt x="374" y="210"/>
                        </a:lnTo>
                        <a:lnTo>
                          <a:pt x="369" y="168"/>
                        </a:lnTo>
                        <a:lnTo>
                          <a:pt x="363" y="127"/>
                        </a:lnTo>
                        <a:lnTo>
                          <a:pt x="357" y="84"/>
                        </a:lnTo>
                        <a:lnTo>
                          <a:pt x="351" y="43"/>
                        </a:lnTo>
                        <a:lnTo>
                          <a:pt x="346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solidFill>
                      <a:srgbClr val="2F5389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4338" name="Freeform 3218"/>
                  <p:cNvSpPr>
                    <a:spLocks/>
                  </p:cNvSpPr>
                  <p:nvPr/>
                </p:nvSpPr>
                <p:spPr bwMode="auto">
                  <a:xfrm>
                    <a:off x="3046" y="1832"/>
                    <a:ext cx="209" cy="617"/>
                  </a:xfrm>
                  <a:custGeom>
                    <a:avLst/>
                    <a:gdLst/>
                    <a:ahLst/>
                    <a:cxnLst>
                      <a:cxn ang="0">
                        <a:pos x="163" y="35"/>
                      </a:cxn>
                      <a:cxn ang="0">
                        <a:pos x="185" y="104"/>
                      </a:cxn>
                      <a:cxn ang="0">
                        <a:pos x="206" y="174"/>
                      </a:cxn>
                      <a:cxn ang="0">
                        <a:pos x="228" y="243"/>
                      </a:cxn>
                      <a:cxn ang="0">
                        <a:pos x="251" y="313"/>
                      </a:cxn>
                      <a:cxn ang="0">
                        <a:pos x="274" y="385"/>
                      </a:cxn>
                      <a:cxn ang="0">
                        <a:pos x="297" y="456"/>
                      </a:cxn>
                      <a:cxn ang="0">
                        <a:pos x="319" y="527"/>
                      </a:cxn>
                      <a:cxn ang="0">
                        <a:pos x="341" y="599"/>
                      </a:cxn>
                      <a:cxn ang="0">
                        <a:pos x="364" y="670"/>
                      </a:cxn>
                      <a:cxn ang="0">
                        <a:pos x="387" y="741"/>
                      </a:cxn>
                      <a:cxn ang="0">
                        <a:pos x="410" y="812"/>
                      </a:cxn>
                      <a:cxn ang="0">
                        <a:pos x="433" y="883"/>
                      </a:cxn>
                      <a:cxn ang="0">
                        <a:pos x="454" y="952"/>
                      </a:cxn>
                      <a:cxn ang="0">
                        <a:pos x="476" y="1022"/>
                      </a:cxn>
                      <a:cxn ang="0">
                        <a:pos x="498" y="1091"/>
                      </a:cxn>
                      <a:cxn ang="0">
                        <a:pos x="512" y="1152"/>
                      </a:cxn>
                      <a:cxn ang="0">
                        <a:pos x="515" y="1206"/>
                      </a:cxn>
                      <a:cxn ang="0">
                        <a:pos x="511" y="1257"/>
                      </a:cxn>
                      <a:cxn ang="0">
                        <a:pos x="500" y="1307"/>
                      </a:cxn>
                      <a:cxn ang="0">
                        <a:pos x="483" y="1354"/>
                      </a:cxn>
                      <a:cxn ang="0">
                        <a:pos x="460" y="1402"/>
                      </a:cxn>
                      <a:cxn ang="0">
                        <a:pos x="433" y="1449"/>
                      </a:cxn>
                      <a:cxn ang="0">
                        <a:pos x="399" y="1495"/>
                      </a:cxn>
                      <a:cxn ang="0">
                        <a:pos x="353" y="1523"/>
                      </a:cxn>
                      <a:cxn ang="0">
                        <a:pos x="299" y="1521"/>
                      </a:cxn>
                      <a:cxn ang="0">
                        <a:pos x="248" y="1504"/>
                      </a:cxn>
                      <a:cxn ang="0">
                        <a:pos x="201" y="1477"/>
                      </a:cxn>
                      <a:cxn ang="0">
                        <a:pos x="156" y="1445"/>
                      </a:cxn>
                      <a:cxn ang="0">
                        <a:pos x="112" y="1409"/>
                      </a:cxn>
                      <a:cxn ang="0">
                        <a:pos x="68" y="1377"/>
                      </a:cxn>
                      <a:cxn ang="0">
                        <a:pos x="23" y="1351"/>
                      </a:cxn>
                      <a:cxn ang="0">
                        <a:pos x="5" y="1300"/>
                      </a:cxn>
                      <a:cxn ang="0">
                        <a:pos x="16" y="1216"/>
                      </a:cxn>
                      <a:cxn ang="0">
                        <a:pos x="26" y="1131"/>
                      </a:cxn>
                      <a:cxn ang="0">
                        <a:pos x="35" y="1047"/>
                      </a:cxn>
                      <a:cxn ang="0">
                        <a:pos x="45" y="964"/>
                      </a:cxn>
                      <a:cxn ang="0">
                        <a:pos x="54" y="880"/>
                      </a:cxn>
                      <a:cxn ang="0">
                        <a:pos x="63" y="797"/>
                      </a:cxn>
                      <a:cxn ang="0">
                        <a:pos x="72" y="713"/>
                      </a:cxn>
                      <a:cxn ang="0">
                        <a:pos x="81" y="630"/>
                      </a:cxn>
                      <a:cxn ang="0">
                        <a:pos x="89" y="546"/>
                      </a:cxn>
                      <a:cxn ang="0">
                        <a:pos x="99" y="463"/>
                      </a:cxn>
                      <a:cxn ang="0">
                        <a:pos x="108" y="379"/>
                      </a:cxn>
                      <a:cxn ang="0">
                        <a:pos x="117" y="296"/>
                      </a:cxn>
                      <a:cxn ang="0">
                        <a:pos x="127" y="212"/>
                      </a:cxn>
                      <a:cxn ang="0">
                        <a:pos x="137" y="127"/>
                      </a:cxn>
                      <a:cxn ang="0">
                        <a:pos x="147" y="43"/>
                      </a:cxn>
                    </a:cxnLst>
                    <a:rect l="0" t="0" r="r" b="b"/>
                    <a:pathLst>
                      <a:path w="515" h="1525">
                        <a:moveTo>
                          <a:pt x="153" y="0"/>
                        </a:moveTo>
                        <a:lnTo>
                          <a:pt x="163" y="35"/>
                        </a:lnTo>
                        <a:lnTo>
                          <a:pt x="174" y="69"/>
                        </a:lnTo>
                        <a:lnTo>
                          <a:pt x="185" y="104"/>
                        </a:lnTo>
                        <a:lnTo>
                          <a:pt x="196" y="138"/>
                        </a:lnTo>
                        <a:lnTo>
                          <a:pt x="206" y="174"/>
                        </a:lnTo>
                        <a:lnTo>
                          <a:pt x="218" y="208"/>
                        </a:lnTo>
                        <a:lnTo>
                          <a:pt x="228" y="243"/>
                        </a:lnTo>
                        <a:lnTo>
                          <a:pt x="240" y="278"/>
                        </a:lnTo>
                        <a:lnTo>
                          <a:pt x="251" y="313"/>
                        </a:lnTo>
                        <a:lnTo>
                          <a:pt x="262" y="349"/>
                        </a:lnTo>
                        <a:lnTo>
                          <a:pt x="274" y="385"/>
                        </a:lnTo>
                        <a:lnTo>
                          <a:pt x="285" y="420"/>
                        </a:lnTo>
                        <a:lnTo>
                          <a:pt x="297" y="456"/>
                        </a:lnTo>
                        <a:lnTo>
                          <a:pt x="308" y="492"/>
                        </a:lnTo>
                        <a:lnTo>
                          <a:pt x="319" y="527"/>
                        </a:lnTo>
                        <a:lnTo>
                          <a:pt x="331" y="562"/>
                        </a:lnTo>
                        <a:lnTo>
                          <a:pt x="341" y="599"/>
                        </a:lnTo>
                        <a:lnTo>
                          <a:pt x="353" y="634"/>
                        </a:lnTo>
                        <a:lnTo>
                          <a:pt x="364" y="670"/>
                        </a:lnTo>
                        <a:lnTo>
                          <a:pt x="375" y="705"/>
                        </a:lnTo>
                        <a:lnTo>
                          <a:pt x="387" y="741"/>
                        </a:lnTo>
                        <a:lnTo>
                          <a:pt x="398" y="777"/>
                        </a:lnTo>
                        <a:lnTo>
                          <a:pt x="410" y="812"/>
                        </a:lnTo>
                        <a:lnTo>
                          <a:pt x="421" y="847"/>
                        </a:lnTo>
                        <a:lnTo>
                          <a:pt x="433" y="883"/>
                        </a:lnTo>
                        <a:lnTo>
                          <a:pt x="443" y="918"/>
                        </a:lnTo>
                        <a:lnTo>
                          <a:pt x="454" y="952"/>
                        </a:lnTo>
                        <a:lnTo>
                          <a:pt x="465" y="987"/>
                        </a:lnTo>
                        <a:lnTo>
                          <a:pt x="476" y="1022"/>
                        </a:lnTo>
                        <a:lnTo>
                          <a:pt x="486" y="1057"/>
                        </a:lnTo>
                        <a:lnTo>
                          <a:pt x="498" y="1091"/>
                        </a:lnTo>
                        <a:lnTo>
                          <a:pt x="508" y="1125"/>
                        </a:lnTo>
                        <a:lnTo>
                          <a:pt x="512" y="1152"/>
                        </a:lnTo>
                        <a:lnTo>
                          <a:pt x="514" y="1179"/>
                        </a:lnTo>
                        <a:lnTo>
                          <a:pt x="515" y="1206"/>
                        </a:lnTo>
                        <a:lnTo>
                          <a:pt x="514" y="1231"/>
                        </a:lnTo>
                        <a:lnTo>
                          <a:pt x="511" y="1257"/>
                        </a:lnTo>
                        <a:lnTo>
                          <a:pt x="506" y="1282"/>
                        </a:lnTo>
                        <a:lnTo>
                          <a:pt x="500" y="1307"/>
                        </a:lnTo>
                        <a:lnTo>
                          <a:pt x="493" y="1331"/>
                        </a:lnTo>
                        <a:lnTo>
                          <a:pt x="483" y="1354"/>
                        </a:lnTo>
                        <a:lnTo>
                          <a:pt x="472" y="1378"/>
                        </a:lnTo>
                        <a:lnTo>
                          <a:pt x="460" y="1402"/>
                        </a:lnTo>
                        <a:lnTo>
                          <a:pt x="447" y="1426"/>
                        </a:lnTo>
                        <a:lnTo>
                          <a:pt x="433" y="1449"/>
                        </a:lnTo>
                        <a:lnTo>
                          <a:pt x="417" y="1472"/>
                        </a:lnTo>
                        <a:lnTo>
                          <a:pt x="399" y="1495"/>
                        </a:lnTo>
                        <a:lnTo>
                          <a:pt x="382" y="1518"/>
                        </a:lnTo>
                        <a:lnTo>
                          <a:pt x="353" y="1523"/>
                        </a:lnTo>
                        <a:lnTo>
                          <a:pt x="325" y="1525"/>
                        </a:lnTo>
                        <a:lnTo>
                          <a:pt x="299" y="1521"/>
                        </a:lnTo>
                        <a:lnTo>
                          <a:pt x="273" y="1514"/>
                        </a:lnTo>
                        <a:lnTo>
                          <a:pt x="248" y="1504"/>
                        </a:lnTo>
                        <a:lnTo>
                          <a:pt x="224" y="1491"/>
                        </a:lnTo>
                        <a:lnTo>
                          <a:pt x="201" y="1477"/>
                        </a:lnTo>
                        <a:lnTo>
                          <a:pt x="179" y="1461"/>
                        </a:lnTo>
                        <a:lnTo>
                          <a:pt x="156" y="1445"/>
                        </a:lnTo>
                        <a:lnTo>
                          <a:pt x="134" y="1427"/>
                        </a:lnTo>
                        <a:lnTo>
                          <a:pt x="112" y="1409"/>
                        </a:lnTo>
                        <a:lnTo>
                          <a:pt x="90" y="1393"/>
                        </a:lnTo>
                        <a:lnTo>
                          <a:pt x="68" y="1377"/>
                        </a:lnTo>
                        <a:lnTo>
                          <a:pt x="46" y="1363"/>
                        </a:lnTo>
                        <a:lnTo>
                          <a:pt x="23" y="1351"/>
                        </a:lnTo>
                        <a:lnTo>
                          <a:pt x="0" y="1342"/>
                        </a:lnTo>
                        <a:lnTo>
                          <a:pt x="5" y="1300"/>
                        </a:lnTo>
                        <a:lnTo>
                          <a:pt x="11" y="1257"/>
                        </a:lnTo>
                        <a:lnTo>
                          <a:pt x="16" y="1216"/>
                        </a:lnTo>
                        <a:lnTo>
                          <a:pt x="21" y="1173"/>
                        </a:lnTo>
                        <a:lnTo>
                          <a:pt x="26" y="1131"/>
                        </a:lnTo>
                        <a:lnTo>
                          <a:pt x="31" y="1089"/>
                        </a:lnTo>
                        <a:lnTo>
                          <a:pt x="35" y="1047"/>
                        </a:lnTo>
                        <a:lnTo>
                          <a:pt x="41" y="1005"/>
                        </a:lnTo>
                        <a:lnTo>
                          <a:pt x="45" y="964"/>
                        </a:lnTo>
                        <a:lnTo>
                          <a:pt x="50" y="921"/>
                        </a:lnTo>
                        <a:lnTo>
                          <a:pt x="54" y="880"/>
                        </a:lnTo>
                        <a:lnTo>
                          <a:pt x="59" y="838"/>
                        </a:lnTo>
                        <a:lnTo>
                          <a:pt x="63" y="797"/>
                        </a:lnTo>
                        <a:lnTo>
                          <a:pt x="68" y="754"/>
                        </a:lnTo>
                        <a:lnTo>
                          <a:pt x="72" y="713"/>
                        </a:lnTo>
                        <a:lnTo>
                          <a:pt x="77" y="671"/>
                        </a:lnTo>
                        <a:lnTo>
                          <a:pt x="81" y="630"/>
                        </a:lnTo>
                        <a:lnTo>
                          <a:pt x="85" y="588"/>
                        </a:lnTo>
                        <a:lnTo>
                          <a:pt x="89" y="546"/>
                        </a:lnTo>
                        <a:lnTo>
                          <a:pt x="93" y="504"/>
                        </a:lnTo>
                        <a:lnTo>
                          <a:pt x="99" y="463"/>
                        </a:lnTo>
                        <a:lnTo>
                          <a:pt x="103" y="421"/>
                        </a:lnTo>
                        <a:lnTo>
                          <a:pt x="108" y="379"/>
                        </a:lnTo>
                        <a:lnTo>
                          <a:pt x="112" y="337"/>
                        </a:lnTo>
                        <a:lnTo>
                          <a:pt x="117" y="296"/>
                        </a:lnTo>
                        <a:lnTo>
                          <a:pt x="121" y="253"/>
                        </a:lnTo>
                        <a:lnTo>
                          <a:pt x="127" y="212"/>
                        </a:lnTo>
                        <a:lnTo>
                          <a:pt x="132" y="169"/>
                        </a:lnTo>
                        <a:lnTo>
                          <a:pt x="137" y="127"/>
                        </a:lnTo>
                        <a:lnTo>
                          <a:pt x="142" y="85"/>
                        </a:lnTo>
                        <a:lnTo>
                          <a:pt x="147" y="43"/>
                        </a:lnTo>
                        <a:lnTo>
                          <a:pt x="153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solidFill>
                      <a:srgbClr val="2F538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339" name="Group 3219"/>
              <p:cNvGrpSpPr>
                <a:grpSpLocks/>
              </p:cNvGrpSpPr>
              <p:nvPr/>
            </p:nvGrpSpPr>
            <p:grpSpPr bwMode="auto">
              <a:xfrm>
                <a:off x="2470" y="2680"/>
                <a:ext cx="602" cy="704"/>
                <a:chOff x="2469" y="2680"/>
                <a:chExt cx="602" cy="704"/>
              </a:xfrm>
            </p:grpSpPr>
            <p:sp>
              <p:nvSpPr>
                <p:cNvPr id="264340" name="Freeform 3220"/>
                <p:cNvSpPr>
                  <a:spLocks/>
                </p:cNvSpPr>
                <p:nvPr/>
              </p:nvSpPr>
              <p:spPr bwMode="auto">
                <a:xfrm>
                  <a:off x="2469" y="2680"/>
                  <a:ext cx="602" cy="704"/>
                </a:xfrm>
                <a:custGeom>
                  <a:avLst/>
                  <a:gdLst/>
                  <a:ahLst/>
                  <a:cxnLst>
                    <a:cxn ang="0">
                      <a:pos x="80" y="23"/>
                    </a:cxn>
                    <a:cxn ang="0">
                      <a:pos x="64" y="58"/>
                    </a:cxn>
                    <a:cxn ang="0">
                      <a:pos x="52" y="92"/>
                    </a:cxn>
                    <a:cxn ang="0">
                      <a:pos x="41" y="127"/>
                    </a:cxn>
                    <a:cxn ang="0">
                      <a:pos x="33" y="162"/>
                    </a:cxn>
                    <a:cxn ang="0">
                      <a:pos x="26" y="197"/>
                    </a:cxn>
                    <a:cxn ang="0">
                      <a:pos x="19" y="231"/>
                    </a:cxn>
                    <a:cxn ang="0">
                      <a:pos x="13" y="266"/>
                    </a:cxn>
                    <a:cxn ang="0">
                      <a:pos x="0" y="495"/>
                    </a:cxn>
                    <a:cxn ang="0">
                      <a:pos x="2" y="527"/>
                    </a:cxn>
                    <a:cxn ang="0">
                      <a:pos x="4" y="558"/>
                    </a:cxn>
                    <a:cxn ang="0">
                      <a:pos x="6" y="589"/>
                    </a:cxn>
                    <a:cxn ang="0">
                      <a:pos x="8" y="620"/>
                    </a:cxn>
                    <a:cxn ang="0">
                      <a:pos x="10" y="652"/>
                    </a:cxn>
                    <a:cxn ang="0">
                      <a:pos x="12" y="683"/>
                    </a:cxn>
                    <a:cxn ang="0">
                      <a:pos x="31" y="704"/>
                    </a:cxn>
                    <a:cxn ang="0">
                      <a:pos x="85" y="704"/>
                    </a:cxn>
                    <a:cxn ang="0">
                      <a:pos x="138" y="704"/>
                    </a:cxn>
                    <a:cxn ang="0">
                      <a:pos x="192" y="704"/>
                    </a:cxn>
                    <a:cxn ang="0">
                      <a:pos x="245" y="704"/>
                    </a:cxn>
                    <a:cxn ang="0">
                      <a:pos x="299" y="704"/>
                    </a:cxn>
                    <a:cxn ang="0">
                      <a:pos x="352" y="704"/>
                    </a:cxn>
                    <a:cxn ang="0">
                      <a:pos x="406" y="704"/>
                    </a:cxn>
                    <a:cxn ang="0">
                      <a:pos x="459" y="704"/>
                    </a:cxn>
                    <a:cxn ang="0">
                      <a:pos x="513" y="704"/>
                    </a:cxn>
                    <a:cxn ang="0">
                      <a:pos x="566" y="704"/>
                    </a:cxn>
                    <a:cxn ang="0">
                      <a:pos x="586" y="684"/>
                    </a:cxn>
                    <a:cxn ang="0">
                      <a:pos x="589" y="654"/>
                    </a:cxn>
                    <a:cxn ang="0">
                      <a:pos x="591" y="624"/>
                    </a:cxn>
                    <a:cxn ang="0">
                      <a:pos x="594" y="594"/>
                    </a:cxn>
                    <a:cxn ang="0">
                      <a:pos x="597" y="564"/>
                    </a:cxn>
                    <a:cxn ang="0">
                      <a:pos x="600" y="534"/>
                    </a:cxn>
                    <a:cxn ang="0">
                      <a:pos x="602" y="504"/>
                    </a:cxn>
                    <a:cxn ang="0">
                      <a:pos x="591" y="269"/>
                    </a:cxn>
                    <a:cxn ang="0">
                      <a:pos x="585" y="235"/>
                    </a:cxn>
                    <a:cxn ang="0">
                      <a:pos x="579" y="200"/>
                    </a:cxn>
                    <a:cxn ang="0">
                      <a:pos x="572" y="165"/>
                    </a:cxn>
                    <a:cxn ang="0">
                      <a:pos x="565" y="130"/>
                    </a:cxn>
                    <a:cxn ang="0">
                      <a:pos x="557" y="93"/>
                    </a:cxn>
                    <a:cxn ang="0">
                      <a:pos x="548" y="54"/>
                    </a:cxn>
                    <a:cxn ang="0">
                      <a:pos x="538" y="14"/>
                    </a:cxn>
                    <a:cxn ang="0">
                      <a:pos x="506" y="0"/>
                    </a:cxn>
                    <a:cxn ang="0">
                      <a:pos x="465" y="0"/>
                    </a:cxn>
                    <a:cxn ang="0">
                      <a:pos x="423" y="0"/>
                    </a:cxn>
                    <a:cxn ang="0">
                      <a:pos x="382" y="0"/>
                    </a:cxn>
                    <a:cxn ang="0">
                      <a:pos x="340" y="0"/>
                    </a:cxn>
                    <a:cxn ang="0">
                      <a:pos x="299" y="0"/>
                    </a:cxn>
                    <a:cxn ang="0">
                      <a:pos x="258" y="0"/>
                    </a:cxn>
                    <a:cxn ang="0">
                      <a:pos x="216" y="0"/>
                    </a:cxn>
                    <a:cxn ang="0">
                      <a:pos x="175" y="0"/>
                    </a:cxn>
                    <a:cxn ang="0">
                      <a:pos x="133" y="0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602" h="704">
                      <a:moveTo>
                        <a:pt x="92" y="0"/>
                      </a:moveTo>
                      <a:lnTo>
                        <a:pt x="86" y="11"/>
                      </a:lnTo>
                      <a:lnTo>
                        <a:pt x="80" y="23"/>
                      </a:lnTo>
                      <a:lnTo>
                        <a:pt x="74" y="34"/>
                      </a:lnTo>
                      <a:lnTo>
                        <a:pt x="69" y="46"/>
                      </a:lnTo>
                      <a:lnTo>
                        <a:pt x="64" y="58"/>
                      </a:lnTo>
                      <a:lnTo>
                        <a:pt x="60" y="69"/>
                      </a:lnTo>
                      <a:lnTo>
                        <a:pt x="56" y="81"/>
                      </a:lnTo>
                      <a:lnTo>
                        <a:pt x="52" y="92"/>
                      </a:lnTo>
                      <a:lnTo>
                        <a:pt x="48" y="104"/>
                      </a:lnTo>
                      <a:lnTo>
                        <a:pt x="45" y="116"/>
                      </a:lnTo>
                      <a:lnTo>
                        <a:pt x="41" y="127"/>
                      </a:lnTo>
                      <a:lnTo>
                        <a:pt x="38" y="139"/>
                      </a:lnTo>
                      <a:lnTo>
                        <a:pt x="36" y="150"/>
                      </a:lnTo>
                      <a:lnTo>
                        <a:pt x="33" y="162"/>
                      </a:lnTo>
                      <a:lnTo>
                        <a:pt x="30" y="174"/>
                      </a:lnTo>
                      <a:lnTo>
                        <a:pt x="28" y="185"/>
                      </a:lnTo>
                      <a:lnTo>
                        <a:pt x="26" y="197"/>
                      </a:lnTo>
                      <a:lnTo>
                        <a:pt x="24" y="208"/>
                      </a:lnTo>
                      <a:lnTo>
                        <a:pt x="22" y="220"/>
                      </a:lnTo>
                      <a:lnTo>
                        <a:pt x="19" y="231"/>
                      </a:lnTo>
                      <a:lnTo>
                        <a:pt x="17" y="243"/>
                      </a:lnTo>
                      <a:lnTo>
                        <a:pt x="15" y="254"/>
                      </a:lnTo>
                      <a:lnTo>
                        <a:pt x="13" y="266"/>
                      </a:lnTo>
                      <a:lnTo>
                        <a:pt x="11" y="278"/>
                      </a:lnTo>
                      <a:lnTo>
                        <a:pt x="9" y="289"/>
                      </a:lnTo>
                      <a:lnTo>
                        <a:pt x="0" y="495"/>
                      </a:lnTo>
                      <a:lnTo>
                        <a:pt x="0" y="506"/>
                      </a:lnTo>
                      <a:lnTo>
                        <a:pt x="1" y="516"/>
                      </a:lnTo>
                      <a:lnTo>
                        <a:pt x="2" y="527"/>
                      </a:lnTo>
                      <a:lnTo>
                        <a:pt x="2" y="537"/>
                      </a:lnTo>
                      <a:lnTo>
                        <a:pt x="3" y="547"/>
                      </a:lnTo>
                      <a:lnTo>
                        <a:pt x="4" y="558"/>
                      </a:lnTo>
                      <a:lnTo>
                        <a:pt x="4" y="569"/>
                      </a:lnTo>
                      <a:lnTo>
                        <a:pt x="5" y="579"/>
                      </a:lnTo>
                      <a:lnTo>
                        <a:pt x="6" y="589"/>
                      </a:lnTo>
                      <a:lnTo>
                        <a:pt x="6" y="600"/>
                      </a:lnTo>
                      <a:lnTo>
                        <a:pt x="7" y="610"/>
                      </a:lnTo>
                      <a:lnTo>
                        <a:pt x="8" y="620"/>
                      </a:lnTo>
                      <a:lnTo>
                        <a:pt x="8" y="631"/>
                      </a:lnTo>
                      <a:lnTo>
                        <a:pt x="9" y="642"/>
                      </a:lnTo>
                      <a:lnTo>
                        <a:pt x="10" y="652"/>
                      </a:lnTo>
                      <a:lnTo>
                        <a:pt x="11" y="663"/>
                      </a:lnTo>
                      <a:lnTo>
                        <a:pt x="11" y="673"/>
                      </a:lnTo>
                      <a:lnTo>
                        <a:pt x="12" y="683"/>
                      </a:lnTo>
                      <a:lnTo>
                        <a:pt x="12" y="694"/>
                      </a:lnTo>
                      <a:lnTo>
                        <a:pt x="13" y="704"/>
                      </a:lnTo>
                      <a:lnTo>
                        <a:pt x="31" y="704"/>
                      </a:lnTo>
                      <a:lnTo>
                        <a:pt x="49" y="704"/>
                      </a:lnTo>
                      <a:lnTo>
                        <a:pt x="67" y="704"/>
                      </a:lnTo>
                      <a:lnTo>
                        <a:pt x="85" y="704"/>
                      </a:lnTo>
                      <a:lnTo>
                        <a:pt x="102" y="704"/>
                      </a:lnTo>
                      <a:lnTo>
                        <a:pt x="120" y="704"/>
                      </a:lnTo>
                      <a:lnTo>
                        <a:pt x="138" y="704"/>
                      </a:lnTo>
                      <a:lnTo>
                        <a:pt x="156" y="704"/>
                      </a:lnTo>
                      <a:lnTo>
                        <a:pt x="174" y="704"/>
                      </a:lnTo>
                      <a:lnTo>
                        <a:pt x="192" y="704"/>
                      </a:lnTo>
                      <a:lnTo>
                        <a:pt x="209" y="704"/>
                      </a:lnTo>
                      <a:lnTo>
                        <a:pt x="228" y="704"/>
                      </a:lnTo>
                      <a:lnTo>
                        <a:pt x="245" y="704"/>
                      </a:lnTo>
                      <a:lnTo>
                        <a:pt x="263" y="704"/>
                      </a:lnTo>
                      <a:lnTo>
                        <a:pt x="281" y="704"/>
                      </a:lnTo>
                      <a:lnTo>
                        <a:pt x="299" y="704"/>
                      </a:lnTo>
                      <a:lnTo>
                        <a:pt x="316" y="704"/>
                      </a:lnTo>
                      <a:lnTo>
                        <a:pt x="334" y="704"/>
                      </a:lnTo>
                      <a:lnTo>
                        <a:pt x="352" y="704"/>
                      </a:lnTo>
                      <a:lnTo>
                        <a:pt x="370" y="704"/>
                      </a:lnTo>
                      <a:lnTo>
                        <a:pt x="388" y="704"/>
                      </a:lnTo>
                      <a:lnTo>
                        <a:pt x="406" y="704"/>
                      </a:lnTo>
                      <a:lnTo>
                        <a:pt x="424" y="704"/>
                      </a:lnTo>
                      <a:lnTo>
                        <a:pt x="441" y="704"/>
                      </a:lnTo>
                      <a:lnTo>
                        <a:pt x="459" y="704"/>
                      </a:lnTo>
                      <a:lnTo>
                        <a:pt x="477" y="704"/>
                      </a:lnTo>
                      <a:lnTo>
                        <a:pt x="495" y="704"/>
                      </a:lnTo>
                      <a:lnTo>
                        <a:pt x="513" y="704"/>
                      </a:lnTo>
                      <a:lnTo>
                        <a:pt x="531" y="704"/>
                      </a:lnTo>
                      <a:lnTo>
                        <a:pt x="549" y="704"/>
                      </a:lnTo>
                      <a:lnTo>
                        <a:pt x="566" y="704"/>
                      </a:lnTo>
                      <a:lnTo>
                        <a:pt x="584" y="704"/>
                      </a:lnTo>
                      <a:lnTo>
                        <a:pt x="585" y="694"/>
                      </a:lnTo>
                      <a:lnTo>
                        <a:pt x="586" y="684"/>
                      </a:lnTo>
                      <a:lnTo>
                        <a:pt x="587" y="674"/>
                      </a:lnTo>
                      <a:lnTo>
                        <a:pt x="588" y="664"/>
                      </a:lnTo>
                      <a:lnTo>
                        <a:pt x="589" y="654"/>
                      </a:lnTo>
                      <a:lnTo>
                        <a:pt x="589" y="644"/>
                      </a:lnTo>
                      <a:lnTo>
                        <a:pt x="590" y="634"/>
                      </a:lnTo>
                      <a:lnTo>
                        <a:pt x="591" y="624"/>
                      </a:lnTo>
                      <a:lnTo>
                        <a:pt x="592" y="614"/>
                      </a:lnTo>
                      <a:lnTo>
                        <a:pt x="594" y="604"/>
                      </a:lnTo>
                      <a:lnTo>
                        <a:pt x="594" y="594"/>
                      </a:lnTo>
                      <a:lnTo>
                        <a:pt x="595" y="584"/>
                      </a:lnTo>
                      <a:lnTo>
                        <a:pt x="596" y="574"/>
                      </a:lnTo>
                      <a:lnTo>
                        <a:pt x="597" y="564"/>
                      </a:lnTo>
                      <a:lnTo>
                        <a:pt x="598" y="554"/>
                      </a:lnTo>
                      <a:lnTo>
                        <a:pt x="599" y="544"/>
                      </a:lnTo>
                      <a:lnTo>
                        <a:pt x="600" y="534"/>
                      </a:lnTo>
                      <a:lnTo>
                        <a:pt x="600" y="524"/>
                      </a:lnTo>
                      <a:lnTo>
                        <a:pt x="601" y="514"/>
                      </a:lnTo>
                      <a:lnTo>
                        <a:pt x="602" y="504"/>
                      </a:lnTo>
                      <a:lnTo>
                        <a:pt x="596" y="292"/>
                      </a:lnTo>
                      <a:lnTo>
                        <a:pt x="594" y="280"/>
                      </a:lnTo>
                      <a:lnTo>
                        <a:pt x="591" y="269"/>
                      </a:lnTo>
                      <a:lnTo>
                        <a:pt x="589" y="258"/>
                      </a:lnTo>
                      <a:lnTo>
                        <a:pt x="587" y="246"/>
                      </a:lnTo>
                      <a:lnTo>
                        <a:pt x="585" y="235"/>
                      </a:lnTo>
                      <a:lnTo>
                        <a:pt x="583" y="223"/>
                      </a:lnTo>
                      <a:lnTo>
                        <a:pt x="581" y="212"/>
                      </a:lnTo>
                      <a:lnTo>
                        <a:pt x="579" y="200"/>
                      </a:lnTo>
                      <a:lnTo>
                        <a:pt x="577" y="189"/>
                      </a:lnTo>
                      <a:lnTo>
                        <a:pt x="575" y="177"/>
                      </a:lnTo>
                      <a:lnTo>
                        <a:pt x="572" y="165"/>
                      </a:lnTo>
                      <a:lnTo>
                        <a:pt x="570" y="154"/>
                      </a:lnTo>
                      <a:lnTo>
                        <a:pt x="567" y="142"/>
                      </a:lnTo>
                      <a:lnTo>
                        <a:pt x="565" y="130"/>
                      </a:lnTo>
                      <a:lnTo>
                        <a:pt x="562" y="118"/>
                      </a:lnTo>
                      <a:lnTo>
                        <a:pt x="560" y="105"/>
                      </a:lnTo>
                      <a:lnTo>
                        <a:pt x="557" y="93"/>
                      </a:lnTo>
                      <a:lnTo>
                        <a:pt x="554" y="80"/>
                      </a:lnTo>
                      <a:lnTo>
                        <a:pt x="551" y="67"/>
                      </a:lnTo>
                      <a:lnTo>
                        <a:pt x="548" y="54"/>
                      </a:lnTo>
                      <a:lnTo>
                        <a:pt x="545" y="41"/>
                      </a:lnTo>
                      <a:lnTo>
                        <a:pt x="541" y="28"/>
                      </a:lnTo>
                      <a:lnTo>
                        <a:pt x="538" y="14"/>
                      </a:lnTo>
                      <a:lnTo>
                        <a:pt x="534" y="0"/>
                      </a:lnTo>
                      <a:lnTo>
                        <a:pt x="520" y="0"/>
                      </a:lnTo>
                      <a:lnTo>
                        <a:pt x="506" y="0"/>
                      </a:lnTo>
                      <a:lnTo>
                        <a:pt x="492" y="0"/>
                      </a:lnTo>
                      <a:lnTo>
                        <a:pt x="478" y="0"/>
                      </a:lnTo>
                      <a:lnTo>
                        <a:pt x="465" y="0"/>
                      </a:lnTo>
                      <a:lnTo>
                        <a:pt x="451" y="0"/>
                      </a:lnTo>
                      <a:lnTo>
                        <a:pt x="437" y="0"/>
                      </a:lnTo>
                      <a:lnTo>
                        <a:pt x="423" y="0"/>
                      </a:lnTo>
                      <a:lnTo>
                        <a:pt x="410" y="0"/>
                      </a:lnTo>
                      <a:lnTo>
                        <a:pt x="395" y="0"/>
                      </a:lnTo>
                      <a:lnTo>
                        <a:pt x="382" y="0"/>
                      </a:lnTo>
                      <a:lnTo>
                        <a:pt x="368" y="0"/>
                      </a:lnTo>
                      <a:lnTo>
                        <a:pt x="354" y="0"/>
                      </a:lnTo>
                      <a:lnTo>
                        <a:pt x="340" y="0"/>
                      </a:lnTo>
                      <a:lnTo>
                        <a:pt x="327" y="0"/>
                      </a:lnTo>
                      <a:lnTo>
                        <a:pt x="313" y="0"/>
                      </a:lnTo>
                      <a:lnTo>
                        <a:pt x="299" y="0"/>
                      </a:lnTo>
                      <a:lnTo>
                        <a:pt x="285" y="0"/>
                      </a:lnTo>
                      <a:lnTo>
                        <a:pt x="271" y="0"/>
                      </a:lnTo>
                      <a:lnTo>
                        <a:pt x="258" y="0"/>
                      </a:lnTo>
                      <a:lnTo>
                        <a:pt x="244" y="0"/>
                      </a:lnTo>
                      <a:lnTo>
                        <a:pt x="230" y="0"/>
                      </a:lnTo>
                      <a:lnTo>
                        <a:pt x="216" y="0"/>
                      </a:lnTo>
                      <a:lnTo>
                        <a:pt x="203" y="0"/>
                      </a:lnTo>
                      <a:lnTo>
                        <a:pt x="189" y="0"/>
                      </a:lnTo>
                      <a:lnTo>
                        <a:pt x="175" y="0"/>
                      </a:lnTo>
                      <a:lnTo>
                        <a:pt x="161" y="0"/>
                      </a:lnTo>
                      <a:lnTo>
                        <a:pt x="147" y="0"/>
                      </a:lnTo>
                      <a:lnTo>
                        <a:pt x="133" y="0"/>
                      </a:lnTo>
                      <a:lnTo>
                        <a:pt x="120" y="0"/>
                      </a:lnTo>
                      <a:lnTo>
                        <a:pt x="106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6350">
                  <a:solidFill>
                    <a:srgbClr val="254169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4341" name="AutoShape 3221"/>
                <p:cNvSpPr>
                  <a:spLocks noChangeArrowheads="1"/>
                </p:cNvSpPr>
                <p:nvPr/>
              </p:nvSpPr>
              <p:spPr bwMode="auto">
                <a:xfrm rot="10800000">
                  <a:off x="2539" y="2698"/>
                  <a:ext cx="479" cy="42"/>
                </a:xfrm>
                <a:custGeom>
                  <a:avLst/>
                  <a:gdLst>
                    <a:gd name="G0" fmla="+- 496 0 0"/>
                    <a:gd name="G1" fmla="+- 21600 0 496"/>
                    <a:gd name="G2" fmla="*/ 496 1 2"/>
                    <a:gd name="G3" fmla="+- 21600 0 G2"/>
                    <a:gd name="G4" fmla="+/ 496 21600 2"/>
                    <a:gd name="G5" fmla="+/ G1 0 2"/>
                    <a:gd name="G6" fmla="*/ 21600 21600 496"/>
                    <a:gd name="G7" fmla="*/ G6 1 2"/>
                    <a:gd name="G8" fmla="+- 21600 0 G7"/>
                    <a:gd name="G9" fmla="*/ 21600 1 2"/>
                    <a:gd name="G10" fmla="+- 496 0 G9"/>
                    <a:gd name="G11" fmla="?: G10 G8 0"/>
                    <a:gd name="G12" fmla="?: G10 G7 21600"/>
                    <a:gd name="T0" fmla="*/ 21352 w 21600"/>
                    <a:gd name="T1" fmla="*/ 10800 h 21600"/>
                    <a:gd name="T2" fmla="*/ 10800 w 21600"/>
                    <a:gd name="T3" fmla="*/ 21600 h 21600"/>
                    <a:gd name="T4" fmla="*/ 248 w 21600"/>
                    <a:gd name="T5" fmla="*/ 10800 h 21600"/>
                    <a:gd name="T6" fmla="*/ 10800 w 21600"/>
                    <a:gd name="T7" fmla="*/ 0 h 21600"/>
                    <a:gd name="T8" fmla="*/ 2048 w 21600"/>
                    <a:gd name="T9" fmla="*/ 2048 h 21600"/>
                    <a:gd name="T10" fmla="*/ 19552 w 21600"/>
                    <a:gd name="T11" fmla="*/ 19552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496" y="21600"/>
                      </a:lnTo>
                      <a:lnTo>
                        <a:pt x="21104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42" name="Line 3222"/>
                <p:cNvSpPr>
                  <a:spLocks noChangeShapeType="1"/>
                </p:cNvSpPr>
                <p:nvPr/>
              </p:nvSpPr>
              <p:spPr bwMode="auto">
                <a:xfrm>
                  <a:off x="2529" y="2751"/>
                  <a:ext cx="491" cy="0"/>
                </a:xfrm>
                <a:prstGeom prst="line">
                  <a:avLst/>
                </a:prstGeom>
                <a:noFill/>
                <a:ln w="3810">
                  <a:solidFill>
                    <a:srgbClr val="254169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43" name="Rectangle 3223"/>
                <p:cNvSpPr>
                  <a:spLocks noChangeArrowheads="1"/>
                </p:cNvSpPr>
                <p:nvPr/>
              </p:nvSpPr>
              <p:spPr bwMode="auto">
                <a:xfrm>
                  <a:off x="2762" y="2683"/>
                  <a:ext cx="27" cy="73"/>
                </a:xfrm>
                <a:prstGeom prst="rect">
                  <a:avLst/>
                </a:prstGeom>
                <a:solidFill>
                  <a:schemeClr val="hlink"/>
                </a:solidFill>
                <a:ln w="3810" algn="ctr">
                  <a:solidFill>
                    <a:srgbClr val="254169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44" name="Rectangle 3224"/>
                <p:cNvSpPr>
                  <a:spLocks noChangeArrowheads="1"/>
                </p:cNvSpPr>
                <p:nvPr/>
              </p:nvSpPr>
              <p:spPr bwMode="auto">
                <a:xfrm>
                  <a:off x="2568" y="2684"/>
                  <a:ext cx="27" cy="73"/>
                </a:xfrm>
                <a:prstGeom prst="rect">
                  <a:avLst/>
                </a:prstGeom>
                <a:solidFill>
                  <a:schemeClr val="hlink"/>
                </a:solidFill>
                <a:ln w="3810" algn="ctr">
                  <a:solidFill>
                    <a:srgbClr val="254169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  <p:sp>
              <p:nvSpPr>
                <p:cNvPr id="264345" name="Rectangle 3225"/>
                <p:cNvSpPr>
                  <a:spLocks noChangeArrowheads="1"/>
                </p:cNvSpPr>
                <p:nvPr/>
              </p:nvSpPr>
              <p:spPr bwMode="auto">
                <a:xfrm>
                  <a:off x="2972" y="2684"/>
                  <a:ext cx="27" cy="73"/>
                </a:xfrm>
                <a:prstGeom prst="rect">
                  <a:avLst/>
                </a:prstGeom>
                <a:solidFill>
                  <a:schemeClr val="hlink"/>
                </a:solidFill>
                <a:ln w="3810" algn="ctr">
                  <a:solidFill>
                    <a:srgbClr val="254169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64346" name="AutoShape 3226"/>
            <p:cNvSpPr>
              <a:spLocks noChangeArrowheads="1"/>
            </p:cNvSpPr>
            <p:nvPr/>
          </p:nvSpPr>
          <p:spPr bwMode="auto">
            <a:xfrm>
              <a:off x="650875" y="5162557"/>
              <a:ext cx="7612063" cy="735013"/>
            </a:xfrm>
            <a:prstGeom prst="cube">
              <a:avLst>
                <a:gd name="adj" fmla="val 84231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grpSp>
          <p:nvGrpSpPr>
            <p:cNvPr id="264347" name="Group 3227"/>
            <p:cNvGrpSpPr>
              <a:grpSpLocks/>
            </p:cNvGrpSpPr>
            <p:nvPr/>
          </p:nvGrpSpPr>
          <p:grpSpPr bwMode="auto">
            <a:xfrm>
              <a:off x="2525713" y="5122869"/>
              <a:ext cx="1395413" cy="620713"/>
              <a:chOff x="1297" y="2937"/>
              <a:chExt cx="879" cy="391"/>
            </a:xfrm>
            <a:effectLst/>
          </p:grpSpPr>
          <p:grpSp>
            <p:nvGrpSpPr>
              <p:cNvPr id="264348" name="Group 3228"/>
              <p:cNvGrpSpPr>
                <a:grpSpLocks/>
              </p:cNvGrpSpPr>
              <p:nvPr/>
            </p:nvGrpSpPr>
            <p:grpSpPr bwMode="auto">
              <a:xfrm>
                <a:off x="1598" y="2937"/>
                <a:ext cx="578" cy="391"/>
                <a:chOff x="1494" y="2860"/>
                <a:chExt cx="578" cy="391"/>
              </a:xfrm>
            </p:grpSpPr>
            <p:grpSp>
              <p:nvGrpSpPr>
                <p:cNvPr id="264349" name="Group 3229"/>
                <p:cNvGrpSpPr>
                  <a:grpSpLocks/>
                </p:cNvGrpSpPr>
                <p:nvPr/>
              </p:nvGrpSpPr>
              <p:grpSpPr bwMode="auto">
                <a:xfrm>
                  <a:off x="1494" y="2860"/>
                  <a:ext cx="290" cy="103"/>
                  <a:chOff x="1494" y="2860"/>
                  <a:chExt cx="290" cy="103"/>
                </a:xfrm>
              </p:grpSpPr>
              <p:grpSp>
                <p:nvGrpSpPr>
                  <p:cNvPr id="264350" name="Group 3230"/>
                  <p:cNvGrpSpPr>
                    <a:grpSpLocks/>
                  </p:cNvGrpSpPr>
                  <p:nvPr/>
                </p:nvGrpSpPr>
                <p:grpSpPr bwMode="auto">
                  <a:xfrm rot="5400000">
                    <a:off x="1587" y="2767"/>
                    <a:ext cx="103" cy="290"/>
                    <a:chOff x="1592" y="1650"/>
                    <a:chExt cx="60" cy="290"/>
                  </a:xfrm>
                </p:grpSpPr>
                <p:sp>
                  <p:nvSpPr>
                    <p:cNvPr id="264351" name="AutoShape 3231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477" y="1765"/>
                      <a:ext cx="290" cy="60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52" name="Oval 3232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5" y="1796"/>
                      <a:ext cx="6" cy="3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53" name="Oval 3233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0" y="1906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54" name="Oval 3234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4" y="1677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55" name="Oval 3235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3" y="173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56" name="Oval 3236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1" y="1854"/>
                      <a:ext cx="7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4357" name="Oval 3237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865"/>
                    <a:ext cx="121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358" name="Group 3238"/>
                <p:cNvGrpSpPr>
                  <a:grpSpLocks/>
                </p:cNvGrpSpPr>
                <p:nvPr/>
              </p:nvGrpSpPr>
              <p:grpSpPr bwMode="auto">
                <a:xfrm>
                  <a:off x="1590" y="2956"/>
                  <a:ext cx="290" cy="103"/>
                  <a:chOff x="1494" y="2860"/>
                  <a:chExt cx="290" cy="103"/>
                </a:xfrm>
              </p:grpSpPr>
              <p:grpSp>
                <p:nvGrpSpPr>
                  <p:cNvPr id="264359" name="Group 3239"/>
                  <p:cNvGrpSpPr>
                    <a:grpSpLocks/>
                  </p:cNvGrpSpPr>
                  <p:nvPr/>
                </p:nvGrpSpPr>
                <p:grpSpPr bwMode="auto">
                  <a:xfrm rot="5400000">
                    <a:off x="1587" y="2767"/>
                    <a:ext cx="103" cy="290"/>
                    <a:chOff x="1592" y="1650"/>
                    <a:chExt cx="60" cy="290"/>
                  </a:xfrm>
                </p:grpSpPr>
                <p:sp>
                  <p:nvSpPr>
                    <p:cNvPr id="264360" name="AutoShape 3240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477" y="1765"/>
                      <a:ext cx="290" cy="60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61" name="Oval 3241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5" y="1796"/>
                      <a:ext cx="6" cy="3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62" name="Oval 3242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0" y="1906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63" name="Oval 3243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4" y="1677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64" name="Oval 3244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3" y="173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65" name="Oval 3245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1" y="1854"/>
                      <a:ext cx="7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4366" name="Oval 3246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865"/>
                    <a:ext cx="121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367" name="Group 3247"/>
                <p:cNvGrpSpPr>
                  <a:grpSpLocks/>
                </p:cNvGrpSpPr>
                <p:nvPr/>
              </p:nvGrpSpPr>
              <p:grpSpPr bwMode="auto">
                <a:xfrm>
                  <a:off x="1686" y="3052"/>
                  <a:ext cx="290" cy="103"/>
                  <a:chOff x="1494" y="2860"/>
                  <a:chExt cx="290" cy="103"/>
                </a:xfrm>
              </p:grpSpPr>
              <p:grpSp>
                <p:nvGrpSpPr>
                  <p:cNvPr id="264368" name="Group 3248"/>
                  <p:cNvGrpSpPr>
                    <a:grpSpLocks/>
                  </p:cNvGrpSpPr>
                  <p:nvPr/>
                </p:nvGrpSpPr>
                <p:grpSpPr bwMode="auto">
                  <a:xfrm rot="5400000">
                    <a:off x="1587" y="2767"/>
                    <a:ext cx="103" cy="290"/>
                    <a:chOff x="1592" y="1650"/>
                    <a:chExt cx="60" cy="290"/>
                  </a:xfrm>
                </p:grpSpPr>
                <p:sp>
                  <p:nvSpPr>
                    <p:cNvPr id="264369" name="AutoShape 3249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477" y="1765"/>
                      <a:ext cx="290" cy="60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70" name="Oval 3250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5" y="1796"/>
                      <a:ext cx="6" cy="3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71" name="Oval 3251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0" y="1906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72" name="Oval 3252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4" y="1677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73" name="Oval 3253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3" y="173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74" name="Oval 3254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1" y="1854"/>
                      <a:ext cx="7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4375" name="Oval 3255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865"/>
                    <a:ext cx="121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376" name="Group 3256"/>
                <p:cNvGrpSpPr>
                  <a:grpSpLocks/>
                </p:cNvGrpSpPr>
                <p:nvPr/>
              </p:nvGrpSpPr>
              <p:grpSpPr bwMode="auto">
                <a:xfrm>
                  <a:off x="1782" y="3148"/>
                  <a:ext cx="290" cy="103"/>
                  <a:chOff x="1494" y="2860"/>
                  <a:chExt cx="290" cy="103"/>
                </a:xfrm>
              </p:grpSpPr>
              <p:grpSp>
                <p:nvGrpSpPr>
                  <p:cNvPr id="264377" name="Group 3257"/>
                  <p:cNvGrpSpPr>
                    <a:grpSpLocks/>
                  </p:cNvGrpSpPr>
                  <p:nvPr/>
                </p:nvGrpSpPr>
                <p:grpSpPr bwMode="auto">
                  <a:xfrm rot="5400000">
                    <a:off x="1587" y="2767"/>
                    <a:ext cx="103" cy="290"/>
                    <a:chOff x="1592" y="1650"/>
                    <a:chExt cx="60" cy="290"/>
                  </a:xfrm>
                </p:grpSpPr>
                <p:sp>
                  <p:nvSpPr>
                    <p:cNvPr id="264378" name="AutoShape 3258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477" y="1765"/>
                      <a:ext cx="290" cy="60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79" name="Oval 3259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5" y="1796"/>
                      <a:ext cx="6" cy="3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80" name="Oval 3260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0" y="1906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81" name="Oval 3261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4" y="1677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82" name="Oval 3262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3" y="173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83" name="Oval 3263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1" y="1854"/>
                      <a:ext cx="7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4384" name="Oval 3264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865"/>
                    <a:ext cx="121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385" name="Group 3265"/>
              <p:cNvGrpSpPr>
                <a:grpSpLocks/>
              </p:cNvGrpSpPr>
              <p:nvPr/>
            </p:nvGrpSpPr>
            <p:grpSpPr bwMode="auto">
              <a:xfrm>
                <a:off x="1297" y="2937"/>
                <a:ext cx="578" cy="391"/>
                <a:chOff x="1878" y="3244"/>
                <a:chExt cx="578" cy="391"/>
              </a:xfrm>
            </p:grpSpPr>
            <p:grpSp>
              <p:nvGrpSpPr>
                <p:cNvPr id="264386" name="Group 3266"/>
                <p:cNvGrpSpPr>
                  <a:grpSpLocks/>
                </p:cNvGrpSpPr>
                <p:nvPr/>
              </p:nvGrpSpPr>
              <p:grpSpPr bwMode="auto">
                <a:xfrm>
                  <a:off x="1878" y="3244"/>
                  <a:ext cx="290" cy="103"/>
                  <a:chOff x="1494" y="2860"/>
                  <a:chExt cx="290" cy="103"/>
                </a:xfrm>
              </p:grpSpPr>
              <p:grpSp>
                <p:nvGrpSpPr>
                  <p:cNvPr id="264387" name="Group 3267"/>
                  <p:cNvGrpSpPr>
                    <a:grpSpLocks/>
                  </p:cNvGrpSpPr>
                  <p:nvPr/>
                </p:nvGrpSpPr>
                <p:grpSpPr bwMode="auto">
                  <a:xfrm rot="5400000">
                    <a:off x="1587" y="2767"/>
                    <a:ext cx="103" cy="290"/>
                    <a:chOff x="1592" y="1650"/>
                    <a:chExt cx="60" cy="290"/>
                  </a:xfrm>
                </p:grpSpPr>
                <p:sp>
                  <p:nvSpPr>
                    <p:cNvPr id="264388" name="AutoShape 3268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477" y="1765"/>
                      <a:ext cx="290" cy="60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89" name="Oval 3269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5" y="1796"/>
                      <a:ext cx="6" cy="3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90" name="Oval 3270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0" y="1906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91" name="Oval 3271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4" y="1677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92" name="Oval 3272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3" y="173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93" name="Oval 3273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1" y="1854"/>
                      <a:ext cx="7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4394" name="Oval 3274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865"/>
                    <a:ext cx="121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395" name="Group 3275"/>
                <p:cNvGrpSpPr>
                  <a:grpSpLocks/>
                </p:cNvGrpSpPr>
                <p:nvPr/>
              </p:nvGrpSpPr>
              <p:grpSpPr bwMode="auto">
                <a:xfrm>
                  <a:off x="1974" y="3340"/>
                  <a:ext cx="290" cy="103"/>
                  <a:chOff x="1494" y="2860"/>
                  <a:chExt cx="290" cy="103"/>
                </a:xfrm>
              </p:grpSpPr>
              <p:grpSp>
                <p:nvGrpSpPr>
                  <p:cNvPr id="264396" name="Group 3276"/>
                  <p:cNvGrpSpPr>
                    <a:grpSpLocks/>
                  </p:cNvGrpSpPr>
                  <p:nvPr/>
                </p:nvGrpSpPr>
                <p:grpSpPr bwMode="auto">
                  <a:xfrm rot="5400000">
                    <a:off x="1587" y="2767"/>
                    <a:ext cx="103" cy="290"/>
                    <a:chOff x="1592" y="1650"/>
                    <a:chExt cx="60" cy="290"/>
                  </a:xfrm>
                </p:grpSpPr>
                <p:sp>
                  <p:nvSpPr>
                    <p:cNvPr id="264397" name="AutoShape 3277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477" y="1765"/>
                      <a:ext cx="290" cy="60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98" name="Oval 3278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5" y="1796"/>
                      <a:ext cx="6" cy="3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399" name="Oval 3279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0" y="1906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00" name="Oval 3280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4" y="1677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01" name="Oval 3281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3" y="173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02" name="Oval 3282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1" y="1854"/>
                      <a:ext cx="7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4403" name="Oval 3283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865"/>
                    <a:ext cx="121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04" name="Group 3284"/>
                <p:cNvGrpSpPr>
                  <a:grpSpLocks/>
                </p:cNvGrpSpPr>
                <p:nvPr/>
              </p:nvGrpSpPr>
              <p:grpSpPr bwMode="auto">
                <a:xfrm>
                  <a:off x="2070" y="3436"/>
                  <a:ext cx="290" cy="103"/>
                  <a:chOff x="1494" y="2860"/>
                  <a:chExt cx="290" cy="103"/>
                </a:xfrm>
              </p:grpSpPr>
              <p:grpSp>
                <p:nvGrpSpPr>
                  <p:cNvPr id="264405" name="Group 3285"/>
                  <p:cNvGrpSpPr>
                    <a:grpSpLocks/>
                  </p:cNvGrpSpPr>
                  <p:nvPr/>
                </p:nvGrpSpPr>
                <p:grpSpPr bwMode="auto">
                  <a:xfrm rot="5400000">
                    <a:off x="1587" y="2767"/>
                    <a:ext cx="103" cy="290"/>
                    <a:chOff x="1592" y="1650"/>
                    <a:chExt cx="60" cy="290"/>
                  </a:xfrm>
                </p:grpSpPr>
                <p:sp>
                  <p:nvSpPr>
                    <p:cNvPr id="264406" name="AutoShape 3286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477" y="1765"/>
                      <a:ext cx="290" cy="60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07" name="Oval 3287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5" y="1796"/>
                      <a:ext cx="6" cy="3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08" name="Oval 3288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0" y="1906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09" name="Oval 3289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4" y="1677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10" name="Oval 3290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3" y="173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11" name="Oval 3291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1" y="1854"/>
                      <a:ext cx="7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4412" name="Oval 3292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865"/>
                    <a:ext cx="121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13" name="Group 3293"/>
                <p:cNvGrpSpPr>
                  <a:grpSpLocks/>
                </p:cNvGrpSpPr>
                <p:nvPr/>
              </p:nvGrpSpPr>
              <p:grpSpPr bwMode="auto">
                <a:xfrm>
                  <a:off x="2166" y="3532"/>
                  <a:ext cx="290" cy="103"/>
                  <a:chOff x="1494" y="2860"/>
                  <a:chExt cx="290" cy="103"/>
                </a:xfrm>
              </p:grpSpPr>
              <p:grpSp>
                <p:nvGrpSpPr>
                  <p:cNvPr id="264414" name="Group 3294"/>
                  <p:cNvGrpSpPr>
                    <a:grpSpLocks/>
                  </p:cNvGrpSpPr>
                  <p:nvPr/>
                </p:nvGrpSpPr>
                <p:grpSpPr bwMode="auto">
                  <a:xfrm rot="5400000">
                    <a:off x="1587" y="2767"/>
                    <a:ext cx="103" cy="290"/>
                    <a:chOff x="1592" y="1650"/>
                    <a:chExt cx="60" cy="290"/>
                  </a:xfrm>
                </p:grpSpPr>
                <p:sp>
                  <p:nvSpPr>
                    <p:cNvPr id="264415" name="AutoShape 3295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477" y="1765"/>
                      <a:ext cx="290" cy="60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16" name="Oval 3296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5" y="1796"/>
                      <a:ext cx="6" cy="3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17" name="Oval 3297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0" y="1906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18" name="Oval 3298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04" y="1677"/>
                      <a:ext cx="9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19" name="Oval 3299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3" y="173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420" name="Oval 3300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1611" y="1854"/>
                      <a:ext cx="7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tIns="91440" bIns="9144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4421" name="Oval 3301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865"/>
                    <a:ext cx="121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4422" name="Group 3302"/>
            <p:cNvGrpSpPr>
              <a:grpSpLocks/>
            </p:cNvGrpSpPr>
            <p:nvPr/>
          </p:nvGrpSpPr>
          <p:grpSpPr bwMode="auto">
            <a:xfrm>
              <a:off x="4044950" y="5159382"/>
              <a:ext cx="1423988" cy="582613"/>
              <a:chOff x="2044" y="2960"/>
              <a:chExt cx="897" cy="367"/>
            </a:xfrm>
            <a:effectLst/>
          </p:grpSpPr>
          <p:grpSp>
            <p:nvGrpSpPr>
              <p:cNvPr id="264423" name="Group 3303"/>
              <p:cNvGrpSpPr>
                <a:grpSpLocks/>
              </p:cNvGrpSpPr>
              <p:nvPr/>
            </p:nvGrpSpPr>
            <p:grpSpPr bwMode="auto">
              <a:xfrm>
                <a:off x="2044" y="2969"/>
                <a:ext cx="578" cy="342"/>
                <a:chOff x="2129" y="2969"/>
                <a:chExt cx="578" cy="342"/>
              </a:xfrm>
            </p:grpSpPr>
            <p:grpSp>
              <p:nvGrpSpPr>
                <p:cNvPr id="264424" name="Group 3304"/>
                <p:cNvGrpSpPr>
                  <a:grpSpLocks/>
                </p:cNvGrpSpPr>
                <p:nvPr/>
              </p:nvGrpSpPr>
              <p:grpSpPr bwMode="auto">
                <a:xfrm rot="16200000">
                  <a:off x="2219" y="2879"/>
                  <a:ext cx="109" cy="290"/>
                  <a:chOff x="2234" y="1662"/>
                  <a:chExt cx="109" cy="290"/>
                </a:xfrm>
              </p:grpSpPr>
              <p:sp>
                <p:nvSpPr>
                  <p:cNvPr id="264425" name="AutoShape 3305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266" y="1782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wdDnDiag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26" name="AutoShape 330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92" y="177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27" name="AutoShape 330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19" y="177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28" name="Oval 330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7" y="180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29" name="Oval 330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2" y="191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30" name="Oval 331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6" y="168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31" name="Oval 331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5" y="17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32" name="Oval 331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3" y="186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33" name="Group 3313"/>
                <p:cNvGrpSpPr>
                  <a:grpSpLocks/>
                </p:cNvGrpSpPr>
                <p:nvPr/>
              </p:nvGrpSpPr>
              <p:grpSpPr bwMode="auto">
                <a:xfrm rot="16200000">
                  <a:off x="2315" y="2945"/>
                  <a:ext cx="109" cy="290"/>
                  <a:chOff x="2234" y="1662"/>
                  <a:chExt cx="109" cy="290"/>
                </a:xfrm>
              </p:grpSpPr>
              <p:sp>
                <p:nvSpPr>
                  <p:cNvPr id="264434" name="AutoShape 3314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266" y="1782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wdDnDiag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35" name="AutoShape 331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92" y="177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36" name="AutoShape 331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19" y="177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37" name="Oval 331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7" y="180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38" name="Oval 331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2" y="191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39" name="Oval 331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6" y="168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40" name="Oval 332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5" y="17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41" name="Oval 332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3" y="186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42" name="Group 3322"/>
                <p:cNvGrpSpPr>
                  <a:grpSpLocks/>
                </p:cNvGrpSpPr>
                <p:nvPr/>
              </p:nvGrpSpPr>
              <p:grpSpPr bwMode="auto">
                <a:xfrm rot="16200000">
                  <a:off x="2411" y="3026"/>
                  <a:ext cx="109" cy="290"/>
                  <a:chOff x="2234" y="1662"/>
                  <a:chExt cx="109" cy="290"/>
                </a:xfrm>
              </p:grpSpPr>
              <p:sp>
                <p:nvSpPr>
                  <p:cNvPr id="264443" name="AutoShape 3323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266" y="1782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wdDnDiag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44" name="AutoShape 332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92" y="177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45" name="AutoShape 332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19" y="177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46" name="Oval 332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7" y="180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47" name="Oval 332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2" y="191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48" name="Oval 332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6" y="168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49" name="Oval 332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5" y="17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50" name="Oval 333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3" y="186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51" name="Group 3331"/>
                <p:cNvGrpSpPr>
                  <a:grpSpLocks/>
                </p:cNvGrpSpPr>
                <p:nvPr/>
              </p:nvGrpSpPr>
              <p:grpSpPr bwMode="auto">
                <a:xfrm rot="16200000">
                  <a:off x="2507" y="3112"/>
                  <a:ext cx="109" cy="290"/>
                  <a:chOff x="2234" y="1662"/>
                  <a:chExt cx="109" cy="290"/>
                </a:xfrm>
              </p:grpSpPr>
              <p:sp>
                <p:nvSpPr>
                  <p:cNvPr id="264452" name="AutoShape 3332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266" y="1782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wdDnDiag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53" name="AutoShape 333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92" y="177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54" name="AutoShape 333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19" y="177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55" name="Oval 333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7" y="180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56" name="Oval 333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2" y="191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57" name="Oval 333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6" y="168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58" name="Oval 333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5" y="17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59" name="Oval 333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3" y="186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460" name="Group 3340"/>
              <p:cNvGrpSpPr>
                <a:grpSpLocks/>
              </p:cNvGrpSpPr>
              <p:nvPr/>
            </p:nvGrpSpPr>
            <p:grpSpPr bwMode="auto">
              <a:xfrm>
                <a:off x="2363" y="2960"/>
                <a:ext cx="578" cy="367"/>
                <a:chOff x="2513" y="2960"/>
                <a:chExt cx="578" cy="367"/>
              </a:xfrm>
            </p:grpSpPr>
            <p:grpSp>
              <p:nvGrpSpPr>
                <p:cNvPr id="264461" name="Group 3341"/>
                <p:cNvGrpSpPr>
                  <a:grpSpLocks/>
                </p:cNvGrpSpPr>
                <p:nvPr/>
              </p:nvGrpSpPr>
              <p:grpSpPr bwMode="auto">
                <a:xfrm rot="16200000">
                  <a:off x="2603" y="2870"/>
                  <a:ext cx="109" cy="290"/>
                  <a:chOff x="2234" y="1662"/>
                  <a:chExt cx="109" cy="290"/>
                </a:xfrm>
              </p:grpSpPr>
              <p:sp>
                <p:nvSpPr>
                  <p:cNvPr id="264462" name="AutoShape 3342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266" y="1782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wdDnDiag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63" name="AutoShape 334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92" y="177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64" name="AutoShape 334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19" y="177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65" name="Oval 334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7" y="180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66" name="Oval 334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2" y="191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67" name="Oval 334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6" y="168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68" name="Oval 334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5" y="17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69" name="Oval 334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3" y="186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70" name="Group 3350"/>
                <p:cNvGrpSpPr>
                  <a:grpSpLocks/>
                </p:cNvGrpSpPr>
                <p:nvPr/>
              </p:nvGrpSpPr>
              <p:grpSpPr bwMode="auto">
                <a:xfrm rot="16200000">
                  <a:off x="2699" y="2956"/>
                  <a:ext cx="109" cy="290"/>
                  <a:chOff x="2234" y="1662"/>
                  <a:chExt cx="109" cy="290"/>
                </a:xfrm>
              </p:grpSpPr>
              <p:sp>
                <p:nvSpPr>
                  <p:cNvPr id="264471" name="AutoShape 3351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266" y="1782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wdDnDiag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72" name="AutoShape 335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92" y="177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73" name="AutoShape 335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19" y="177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74" name="Oval 335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7" y="180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75" name="Oval 335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2" y="191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76" name="Oval 335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6" y="168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77" name="Oval 335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5" y="17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78" name="Oval 335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3" y="186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79" name="Group 3359"/>
                <p:cNvGrpSpPr>
                  <a:grpSpLocks/>
                </p:cNvGrpSpPr>
                <p:nvPr/>
              </p:nvGrpSpPr>
              <p:grpSpPr bwMode="auto">
                <a:xfrm rot="16200000">
                  <a:off x="2795" y="3042"/>
                  <a:ext cx="109" cy="290"/>
                  <a:chOff x="2234" y="1662"/>
                  <a:chExt cx="109" cy="290"/>
                </a:xfrm>
              </p:grpSpPr>
              <p:sp>
                <p:nvSpPr>
                  <p:cNvPr id="264480" name="AutoShape 3360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266" y="1782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wdDnDiag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81" name="AutoShape 336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92" y="177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82" name="AutoShape 336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19" y="177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83" name="Oval 336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7" y="180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84" name="Oval 336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2" y="191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85" name="Oval 336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6" y="168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86" name="Oval 336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5" y="17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87" name="Oval 336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3" y="186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488" name="Group 3368"/>
                <p:cNvGrpSpPr>
                  <a:grpSpLocks/>
                </p:cNvGrpSpPr>
                <p:nvPr/>
              </p:nvGrpSpPr>
              <p:grpSpPr bwMode="auto">
                <a:xfrm rot="16200000">
                  <a:off x="2891" y="3128"/>
                  <a:ext cx="109" cy="290"/>
                  <a:chOff x="2234" y="1662"/>
                  <a:chExt cx="109" cy="290"/>
                </a:xfrm>
              </p:grpSpPr>
              <p:sp>
                <p:nvSpPr>
                  <p:cNvPr id="264489" name="AutoShape 3369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266" y="1782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wdDnDiag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90" name="AutoShape 337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92" y="177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91" name="AutoShape 337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119" y="177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92" name="Oval 337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7" y="180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93" name="Oval 337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2" y="191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94" name="Oval 337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46" y="168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95" name="Oval 337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5" y="17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96" name="Oval 337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253" y="186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4497" name="Group 3377"/>
            <p:cNvGrpSpPr>
              <a:grpSpLocks/>
            </p:cNvGrpSpPr>
            <p:nvPr/>
          </p:nvGrpSpPr>
          <p:grpSpPr bwMode="auto">
            <a:xfrm>
              <a:off x="5707063" y="5122869"/>
              <a:ext cx="912813" cy="631826"/>
              <a:chOff x="3280" y="2937"/>
              <a:chExt cx="575" cy="398"/>
            </a:xfrm>
            <a:effectLst/>
          </p:grpSpPr>
          <p:grpSp>
            <p:nvGrpSpPr>
              <p:cNvPr id="264498" name="Group 3378"/>
              <p:cNvGrpSpPr>
                <a:grpSpLocks/>
              </p:cNvGrpSpPr>
              <p:nvPr/>
            </p:nvGrpSpPr>
            <p:grpSpPr bwMode="auto">
              <a:xfrm>
                <a:off x="3296" y="2937"/>
                <a:ext cx="299" cy="198"/>
                <a:chOff x="3348" y="2929"/>
                <a:chExt cx="299" cy="198"/>
              </a:xfrm>
            </p:grpSpPr>
            <p:grpSp>
              <p:nvGrpSpPr>
                <p:cNvPr id="264499" name="Group 3379"/>
                <p:cNvGrpSpPr>
                  <a:grpSpLocks/>
                </p:cNvGrpSpPr>
                <p:nvPr/>
              </p:nvGrpSpPr>
              <p:grpSpPr bwMode="auto">
                <a:xfrm rot="-5400000">
                  <a:off x="3417" y="2860"/>
                  <a:ext cx="98" cy="235"/>
                  <a:chOff x="3505" y="1684"/>
                  <a:chExt cx="98" cy="235"/>
                </a:xfrm>
              </p:grpSpPr>
              <p:sp>
                <p:nvSpPr>
                  <p:cNvPr id="264500" name="AutoShape 338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69" y="1764"/>
                    <a:ext cx="180" cy="72"/>
                  </a:xfrm>
                  <a:prstGeom prst="can">
                    <a:avLst>
                      <a:gd name="adj" fmla="val 44995"/>
                    </a:avLst>
                  </a:prstGeom>
                  <a:pattFill prst="dkVert">
                    <a:fgClr>
                      <a:srgbClr val="DDDDDD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01" name="AutoShape 338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02" name="Oval 338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8" y="179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03" name="Oval 338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2" y="191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04" name="Oval 338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5" y="168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05" name="Oval 338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5" y="173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06" name="Oval 338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4" y="185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07" name="Oval 338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08" name="Oval 338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3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509" name="Group 3389"/>
                <p:cNvGrpSpPr>
                  <a:grpSpLocks/>
                </p:cNvGrpSpPr>
                <p:nvPr/>
              </p:nvGrpSpPr>
              <p:grpSpPr bwMode="auto">
                <a:xfrm rot="-5400000">
                  <a:off x="3481" y="2960"/>
                  <a:ext cx="98" cy="235"/>
                  <a:chOff x="3505" y="1684"/>
                  <a:chExt cx="98" cy="235"/>
                </a:xfrm>
              </p:grpSpPr>
              <p:sp>
                <p:nvSpPr>
                  <p:cNvPr id="264510" name="AutoShape 339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69" y="1764"/>
                    <a:ext cx="180" cy="72"/>
                  </a:xfrm>
                  <a:prstGeom prst="can">
                    <a:avLst>
                      <a:gd name="adj" fmla="val 44995"/>
                    </a:avLst>
                  </a:prstGeom>
                  <a:pattFill prst="dkVert">
                    <a:fgClr>
                      <a:srgbClr val="DDDDDD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11" name="AutoShape 339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12" name="Oval 339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8" y="179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13" name="Oval 339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2" y="191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14" name="Oval 339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5" y="168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15" name="Oval 339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5" y="173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16" name="Oval 339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4" y="185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17" name="Oval 339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18" name="Oval 339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3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519" name="Group 3399"/>
              <p:cNvGrpSpPr>
                <a:grpSpLocks/>
              </p:cNvGrpSpPr>
              <p:nvPr/>
            </p:nvGrpSpPr>
            <p:grpSpPr bwMode="auto">
              <a:xfrm>
                <a:off x="3280" y="3137"/>
                <a:ext cx="299" cy="198"/>
                <a:chOff x="3348" y="2929"/>
                <a:chExt cx="299" cy="198"/>
              </a:xfrm>
            </p:grpSpPr>
            <p:grpSp>
              <p:nvGrpSpPr>
                <p:cNvPr id="264520" name="Group 3400"/>
                <p:cNvGrpSpPr>
                  <a:grpSpLocks/>
                </p:cNvGrpSpPr>
                <p:nvPr/>
              </p:nvGrpSpPr>
              <p:grpSpPr bwMode="auto">
                <a:xfrm rot="-5400000">
                  <a:off x="3417" y="2860"/>
                  <a:ext cx="98" cy="235"/>
                  <a:chOff x="3505" y="1684"/>
                  <a:chExt cx="98" cy="235"/>
                </a:xfrm>
              </p:grpSpPr>
              <p:sp>
                <p:nvSpPr>
                  <p:cNvPr id="264521" name="AutoShape 340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69" y="1764"/>
                    <a:ext cx="180" cy="72"/>
                  </a:xfrm>
                  <a:prstGeom prst="can">
                    <a:avLst>
                      <a:gd name="adj" fmla="val 44995"/>
                    </a:avLst>
                  </a:prstGeom>
                  <a:pattFill prst="dkVert">
                    <a:fgClr>
                      <a:srgbClr val="DDDDDD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22" name="AutoShape 340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23" name="Oval 340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8" y="179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24" name="Oval 340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2" y="191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25" name="Oval 340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5" y="168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26" name="Oval 340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5" y="173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27" name="Oval 340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4" y="185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28" name="Oval 340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29" name="Oval 340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3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530" name="Group 3410"/>
                <p:cNvGrpSpPr>
                  <a:grpSpLocks/>
                </p:cNvGrpSpPr>
                <p:nvPr/>
              </p:nvGrpSpPr>
              <p:grpSpPr bwMode="auto">
                <a:xfrm rot="-5400000">
                  <a:off x="3481" y="2960"/>
                  <a:ext cx="98" cy="235"/>
                  <a:chOff x="3505" y="1684"/>
                  <a:chExt cx="98" cy="235"/>
                </a:xfrm>
              </p:grpSpPr>
              <p:sp>
                <p:nvSpPr>
                  <p:cNvPr id="264531" name="AutoShape 341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69" y="1764"/>
                    <a:ext cx="180" cy="72"/>
                  </a:xfrm>
                  <a:prstGeom prst="can">
                    <a:avLst>
                      <a:gd name="adj" fmla="val 44995"/>
                    </a:avLst>
                  </a:prstGeom>
                  <a:pattFill prst="dkVert">
                    <a:fgClr>
                      <a:srgbClr val="DDDDDD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32" name="AutoShape 341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33" name="Oval 341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8" y="179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34" name="Oval 341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2" y="191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35" name="Oval 341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5" y="168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36" name="Oval 341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5" y="173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37" name="Oval 341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4" y="185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38" name="Oval 341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39" name="Oval 341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3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540" name="Group 3420"/>
              <p:cNvGrpSpPr>
                <a:grpSpLocks/>
              </p:cNvGrpSpPr>
              <p:nvPr/>
            </p:nvGrpSpPr>
            <p:grpSpPr bwMode="auto">
              <a:xfrm>
                <a:off x="3540" y="2941"/>
                <a:ext cx="299" cy="198"/>
                <a:chOff x="3348" y="2929"/>
                <a:chExt cx="299" cy="198"/>
              </a:xfrm>
            </p:grpSpPr>
            <p:grpSp>
              <p:nvGrpSpPr>
                <p:cNvPr id="264541" name="Group 3421"/>
                <p:cNvGrpSpPr>
                  <a:grpSpLocks/>
                </p:cNvGrpSpPr>
                <p:nvPr/>
              </p:nvGrpSpPr>
              <p:grpSpPr bwMode="auto">
                <a:xfrm rot="-5400000">
                  <a:off x="3417" y="2860"/>
                  <a:ext cx="98" cy="235"/>
                  <a:chOff x="3505" y="1684"/>
                  <a:chExt cx="98" cy="235"/>
                </a:xfrm>
              </p:grpSpPr>
              <p:sp>
                <p:nvSpPr>
                  <p:cNvPr id="264542" name="AutoShape 342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69" y="1764"/>
                    <a:ext cx="180" cy="72"/>
                  </a:xfrm>
                  <a:prstGeom prst="can">
                    <a:avLst>
                      <a:gd name="adj" fmla="val 44995"/>
                    </a:avLst>
                  </a:prstGeom>
                  <a:pattFill prst="dkVert">
                    <a:fgClr>
                      <a:srgbClr val="DDDDDD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43" name="AutoShape 342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44" name="Oval 342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8" y="179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45" name="Oval 342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2" y="191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46" name="Oval 342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5" y="168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47" name="Oval 342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5" y="173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48" name="Oval 342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4" y="185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49" name="Oval 342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50" name="Oval 343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3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551" name="Group 3431"/>
                <p:cNvGrpSpPr>
                  <a:grpSpLocks/>
                </p:cNvGrpSpPr>
                <p:nvPr/>
              </p:nvGrpSpPr>
              <p:grpSpPr bwMode="auto">
                <a:xfrm rot="-5400000">
                  <a:off x="3481" y="2960"/>
                  <a:ext cx="98" cy="235"/>
                  <a:chOff x="3505" y="1684"/>
                  <a:chExt cx="98" cy="235"/>
                </a:xfrm>
              </p:grpSpPr>
              <p:sp>
                <p:nvSpPr>
                  <p:cNvPr id="264552" name="AutoShape 343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69" y="1764"/>
                    <a:ext cx="180" cy="72"/>
                  </a:xfrm>
                  <a:prstGeom prst="can">
                    <a:avLst>
                      <a:gd name="adj" fmla="val 44995"/>
                    </a:avLst>
                  </a:prstGeom>
                  <a:pattFill prst="dkVert">
                    <a:fgClr>
                      <a:srgbClr val="DDDDDD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53" name="AutoShape 343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54" name="Oval 343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8" y="179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55" name="Oval 343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2" y="191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56" name="Oval 343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5" y="168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57" name="Oval 343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5" y="173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58" name="Oval 343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4" y="185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59" name="Oval 343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60" name="Oval 344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3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561" name="Group 3441"/>
              <p:cNvGrpSpPr>
                <a:grpSpLocks/>
              </p:cNvGrpSpPr>
              <p:nvPr/>
            </p:nvGrpSpPr>
            <p:grpSpPr bwMode="auto">
              <a:xfrm>
                <a:off x="3556" y="3137"/>
                <a:ext cx="299" cy="198"/>
                <a:chOff x="3348" y="2929"/>
                <a:chExt cx="299" cy="198"/>
              </a:xfrm>
            </p:grpSpPr>
            <p:grpSp>
              <p:nvGrpSpPr>
                <p:cNvPr id="264562" name="Group 3442"/>
                <p:cNvGrpSpPr>
                  <a:grpSpLocks/>
                </p:cNvGrpSpPr>
                <p:nvPr/>
              </p:nvGrpSpPr>
              <p:grpSpPr bwMode="auto">
                <a:xfrm rot="-5400000">
                  <a:off x="3417" y="2860"/>
                  <a:ext cx="98" cy="235"/>
                  <a:chOff x="3505" y="1684"/>
                  <a:chExt cx="98" cy="235"/>
                </a:xfrm>
              </p:grpSpPr>
              <p:sp>
                <p:nvSpPr>
                  <p:cNvPr id="264563" name="AutoShape 344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69" y="1764"/>
                    <a:ext cx="180" cy="72"/>
                  </a:xfrm>
                  <a:prstGeom prst="can">
                    <a:avLst>
                      <a:gd name="adj" fmla="val 44995"/>
                    </a:avLst>
                  </a:prstGeom>
                  <a:pattFill prst="dkVert">
                    <a:fgClr>
                      <a:srgbClr val="DDDDDD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64" name="AutoShape 344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65" name="Oval 344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8" y="179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66" name="Oval 344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2" y="191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67" name="Oval 344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5" y="168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68" name="Oval 344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5" y="173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69" name="Oval 344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4" y="185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70" name="Oval 345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71" name="Oval 345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3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572" name="Group 3452"/>
                <p:cNvGrpSpPr>
                  <a:grpSpLocks/>
                </p:cNvGrpSpPr>
                <p:nvPr/>
              </p:nvGrpSpPr>
              <p:grpSpPr bwMode="auto">
                <a:xfrm rot="-5400000">
                  <a:off x="3481" y="2960"/>
                  <a:ext cx="98" cy="235"/>
                  <a:chOff x="3505" y="1684"/>
                  <a:chExt cx="98" cy="235"/>
                </a:xfrm>
              </p:grpSpPr>
              <p:sp>
                <p:nvSpPr>
                  <p:cNvPr id="264573" name="AutoShape 345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69" y="1764"/>
                    <a:ext cx="180" cy="72"/>
                  </a:xfrm>
                  <a:prstGeom prst="can">
                    <a:avLst>
                      <a:gd name="adj" fmla="val 44995"/>
                    </a:avLst>
                  </a:prstGeom>
                  <a:pattFill prst="dkVert">
                    <a:fgClr>
                      <a:srgbClr val="DDDDDD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74" name="AutoShape 345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75" name="Oval 345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8" y="179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76" name="Oval 345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2" y="191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77" name="Oval 345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85" y="168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78" name="Oval 345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5" y="173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79" name="Oval 345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594" y="185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80" name="Oval 346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2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81" name="Oval 346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43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4582" name="Group 3462"/>
            <p:cNvGrpSpPr>
              <a:grpSpLocks/>
            </p:cNvGrpSpPr>
            <p:nvPr/>
          </p:nvGrpSpPr>
          <p:grpSpPr bwMode="auto">
            <a:xfrm>
              <a:off x="6854819" y="5168903"/>
              <a:ext cx="727075" cy="585788"/>
              <a:chOff x="4094" y="2966"/>
              <a:chExt cx="458" cy="369"/>
            </a:xfrm>
            <a:effectLst/>
          </p:grpSpPr>
          <p:grpSp>
            <p:nvGrpSpPr>
              <p:cNvPr id="264583" name="Group 3463"/>
              <p:cNvGrpSpPr>
                <a:grpSpLocks/>
              </p:cNvGrpSpPr>
              <p:nvPr/>
            </p:nvGrpSpPr>
            <p:grpSpPr bwMode="auto">
              <a:xfrm>
                <a:off x="4094" y="2966"/>
                <a:ext cx="458" cy="117"/>
                <a:chOff x="4094" y="2966"/>
                <a:chExt cx="458" cy="117"/>
              </a:xfrm>
            </p:grpSpPr>
            <p:grpSp>
              <p:nvGrpSpPr>
                <p:cNvPr id="264584" name="Group 3464"/>
                <p:cNvGrpSpPr>
                  <a:grpSpLocks/>
                </p:cNvGrpSpPr>
                <p:nvPr/>
              </p:nvGrpSpPr>
              <p:grpSpPr bwMode="auto">
                <a:xfrm rot="5400000">
                  <a:off x="4142" y="2923"/>
                  <a:ext cx="112" cy="208"/>
                  <a:chOff x="4133" y="1696"/>
                  <a:chExt cx="112" cy="208"/>
                </a:xfrm>
              </p:grpSpPr>
              <p:sp>
                <p:nvSpPr>
                  <p:cNvPr id="264585" name="AutoShape 346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86" name="Oval 346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87" name="Oval 346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88" name="AutoShape 3468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89" name="Oval 346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590" name="Group 3470"/>
                <p:cNvGrpSpPr>
                  <a:grpSpLocks/>
                </p:cNvGrpSpPr>
                <p:nvPr/>
              </p:nvGrpSpPr>
              <p:grpSpPr bwMode="auto">
                <a:xfrm rot="5400000">
                  <a:off x="4392" y="2918"/>
                  <a:ext cx="112" cy="208"/>
                  <a:chOff x="4133" y="1696"/>
                  <a:chExt cx="112" cy="208"/>
                </a:xfrm>
              </p:grpSpPr>
              <p:sp>
                <p:nvSpPr>
                  <p:cNvPr id="264591" name="AutoShape 3471"/>
                  <p:cNvSpPr>
                    <a:spLocks noChangeArrowheads="1"/>
                  </p:cNvSpPr>
                  <p:nvPr/>
                </p:nvSpPr>
                <p:spPr bwMode="auto">
                  <a:xfrm rot="16227715">
                    <a:off x="411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92" name="Oval 347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93" name="Oval 347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94" name="AutoShape 3474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95" name="Oval 347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596" name="Group 3476"/>
              <p:cNvGrpSpPr>
                <a:grpSpLocks/>
              </p:cNvGrpSpPr>
              <p:nvPr/>
            </p:nvGrpSpPr>
            <p:grpSpPr bwMode="auto">
              <a:xfrm>
                <a:off x="4108" y="2966"/>
                <a:ext cx="432" cy="86"/>
                <a:chOff x="4108" y="2966"/>
                <a:chExt cx="432" cy="86"/>
              </a:xfrm>
            </p:grpSpPr>
            <p:grpSp>
              <p:nvGrpSpPr>
                <p:cNvPr id="264597" name="Group 3477"/>
                <p:cNvGrpSpPr>
                  <a:grpSpLocks/>
                </p:cNvGrpSpPr>
                <p:nvPr/>
              </p:nvGrpSpPr>
              <p:grpSpPr bwMode="auto">
                <a:xfrm rot="5400000">
                  <a:off x="4158" y="2921"/>
                  <a:ext cx="81" cy="182"/>
                  <a:chOff x="4133" y="1709"/>
                  <a:chExt cx="81" cy="182"/>
                </a:xfrm>
              </p:grpSpPr>
              <p:sp>
                <p:nvSpPr>
                  <p:cNvPr id="264599" name="Oval 347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00" name="Oval 3480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01" name="AutoShape 3481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02" name="Oval 348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03" name="Group 3483"/>
                <p:cNvGrpSpPr>
                  <a:grpSpLocks/>
                </p:cNvGrpSpPr>
                <p:nvPr/>
              </p:nvGrpSpPr>
              <p:grpSpPr bwMode="auto">
                <a:xfrm rot="5400000">
                  <a:off x="4408" y="2916"/>
                  <a:ext cx="81" cy="182"/>
                  <a:chOff x="4133" y="1709"/>
                  <a:chExt cx="81" cy="182"/>
                </a:xfrm>
              </p:grpSpPr>
              <p:sp>
                <p:nvSpPr>
                  <p:cNvPr id="264605" name="Oval 348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06" name="Oval 348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07" name="AutoShape 3487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08" name="Oval 348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609" name="Group 3489"/>
              <p:cNvGrpSpPr>
                <a:grpSpLocks/>
              </p:cNvGrpSpPr>
              <p:nvPr/>
            </p:nvGrpSpPr>
            <p:grpSpPr bwMode="auto">
              <a:xfrm>
                <a:off x="4095" y="3053"/>
                <a:ext cx="456" cy="119"/>
                <a:chOff x="4095" y="2965"/>
                <a:chExt cx="456" cy="119"/>
              </a:xfrm>
            </p:grpSpPr>
            <p:grpSp>
              <p:nvGrpSpPr>
                <p:cNvPr id="264610" name="Group 3490"/>
                <p:cNvGrpSpPr>
                  <a:grpSpLocks/>
                </p:cNvGrpSpPr>
                <p:nvPr/>
              </p:nvGrpSpPr>
              <p:grpSpPr bwMode="auto">
                <a:xfrm rot="5400000">
                  <a:off x="4143" y="2924"/>
                  <a:ext cx="112" cy="208"/>
                  <a:chOff x="4133" y="1696"/>
                  <a:chExt cx="112" cy="208"/>
                </a:xfrm>
              </p:grpSpPr>
              <p:sp>
                <p:nvSpPr>
                  <p:cNvPr id="264611" name="AutoShape 3491"/>
                  <p:cNvSpPr>
                    <a:spLocks noChangeArrowheads="1"/>
                  </p:cNvSpPr>
                  <p:nvPr/>
                </p:nvSpPr>
                <p:spPr bwMode="auto">
                  <a:xfrm rot="16227715">
                    <a:off x="411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12" name="Oval 349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13" name="Oval 3493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14" name="AutoShape 3494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15" name="Oval 349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16" name="Group 3496"/>
                <p:cNvGrpSpPr>
                  <a:grpSpLocks/>
                </p:cNvGrpSpPr>
                <p:nvPr/>
              </p:nvGrpSpPr>
              <p:grpSpPr bwMode="auto">
                <a:xfrm rot="5400000">
                  <a:off x="4391" y="2917"/>
                  <a:ext cx="112" cy="208"/>
                  <a:chOff x="4133" y="1696"/>
                  <a:chExt cx="112" cy="208"/>
                </a:xfrm>
              </p:grpSpPr>
              <p:sp>
                <p:nvSpPr>
                  <p:cNvPr id="264617" name="AutoShape 3497"/>
                  <p:cNvSpPr>
                    <a:spLocks noChangeArrowheads="1"/>
                  </p:cNvSpPr>
                  <p:nvPr/>
                </p:nvSpPr>
                <p:spPr bwMode="auto">
                  <a:xfrm rot="16227715">
                    <a:off x="411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18" name="Oval 349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19" name="Oval 349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20" name="AutoShape 3500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21" name="Oval 350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622" name="Group 3502"/>
              <p:cNvGrpSpPr>
                <a:grpSpLocks/>
              </p:cNvGrpSpPr>
              <p:nvPr/>
            </p:nvGrpSpPr>
            <p:grpSpPr bwMode="auto">
              <a:xfrm>
                <a:off x="4094" y="3141"/>
                <a:ext cx="457" cy="118"/>
                <a:chOff x="4094" y="2965"/>
                <a:chExt cx="457" cy="118"/>
              </a:xfrm>
            </p:grpSpPr>
            <p:grpSp>
              <p:nvGrpSpPr>
                <p:cNvPr id="264623" name="Group 3503"/>
                <p:cNvGrpSpPr>
                  <a:grpSpLocks/>
                </p:cNvGrpSpPr>
                <p:nvPr/>
              </p:nvGrpSpPr>
              <p:grpSpPr bwMode="auto">
                <a:xfrm rot="5400000">
                  <a:off x="4142" y="2923"/>
                  <a:ext cx="112" cy="208"/>
                  <a:chOff x="4133" y="1696"/>
                  <a:chExt cx="112" cy="208"/>
                </a:xfrm>
              </p:grpSpPr>
              <p:sp>
                <p:nvSpPr>
                  <p:cNvPr id="264624" name="AutoShape 350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25" name="Oval 350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26" name="Oval 3506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27" name="AutoShape 3507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28" name="Oval 350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29" name="Group 3509"/>
                <p:cNvGrpSpPr>
                  <a:grpSpLocks/>
                </p:cNvGrpSpPr>
                <p:nvPr/>
              </p:nvGrpSpPr>
              <p:grpSpPr bwMode="auto">
                <a:xfrm rot="5400000">
                  <a:off x="4391" y="2917"/>
                  <a:ext cx="112" cy="208"/>
                  <a:chOff x="4133" y="1696"/>
                  <a:chExt cx="112" cy="208"/>
                </a:xfrm>
              </p:grpSpPr>
              <p:sp>
                <p:nvSpPr>
                  <p:cNvPr id="264630" name="AutoShape 3510"/>
                  <p:cNvSpPr>
                    <a:spLocks noChangeArrowheads="1"/>
                  </p:cNvSpPr>
                  <p:nvPr/>
                </p:nvSpPr>
                <p:spPr bwMode="auto">
                  <a:xfrm rot="16227715">
                    <a:off x="411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31" name="Oval 351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32" name="Oval 351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33" name="AutoShape 3513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34" name="Oval 351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635" name="Group 3515"/>
              <p:cNvGrpSpPr>
                <a:grpSpLocks/>
              </p:cNvGrpSpPr>
              <p:nvPr/>
            </p:nvGrpSpPr>
            <p:grpSpPr bwMode="auto">
              <a:xfrm>
                <a:off x="4094" y="3218"/>
                <a:ext cx="458" cy="117"/>
                <a:chOff x="4094" y="2966"/>
                <a:chExt cx="458" cy="117"/>
              </a:xfrm>
            </p:grpSpPr>
            <p:grpSp>
              <p:nvGrpSpPr>
                <p:cNvPr id="264636" name="Group 3516"/>
                <p:cNvGrpSpPr>
                  <a:grpSpLocks/>
                </p:cNvGrpSpPr>
                <p:nvPr/>
              </p:nvGrpSpPr>
              <p:grpSpPr bwMode="auto">
                <a:xfrm rot="5400000">
                  <a:off x="4142" y="2923"/>
                  <a:ext cx="112" cy="208"/>
                  <a:chOff x="4133" y="1696"/>
                  <a:chExt cx="112" cy="208"/>
                </a:xfrm>
              </p:grpSpPr>
              <p:sp>
                <p:nvSpPr>
                  <p:cNvPr id="264637" name="AutoShape 3517"/>
                  <p:cNvSpPr>
                    <a:spLocks noChangeArrowheads="1"/>
                  </p:cNvSpPr>
                  <p:nvPr/>
                </p:nvSpPr>
                <p:spPr bwMode="auto">
                  <a:xfrm rot="16227715">
                    <a:off x="411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38" name="Oval 351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39" name="Oval 351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40" name="AutoShape 3520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41" name="Oval 3521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42" name="Group 3522"/>
                <p:cNvGrpSpPr>
                  <a:grpSpLocks/>
                </p:cNvGrpSpPr>
                <p:nvPr/>
              </p:nvGrpSpPr>
              <p:grpSpPr bwMode="auto">
                <a:xfrm rot="5400000">
                  <a:off x="4392" y="2918"/>
                  <a:ext cx="112" cy="208"/>
                  <a:chOff x="4133" y="1696"/>
                  <a:chExt cx="112" cy="208"/>
                </a:xfrm>
              </p:grpSpPr>
              <p:sp>
                <p:nvSpPr>
                  <p:cNvPr id="264643" name="AutoShape 3523"/>
                  <p:cNvSpPr>
                    <a:spLocks noChangeArrowheads="1"/>
                  </p:cNvSpPr>
                  <p:nvPr/>
                </p:nvSpPr>
                <p:spPr bwMode="auto">
                  <a:xfrm rot="16227715">
                    <a:off x="4116" y="1775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44" name="Oval 352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15" y="1791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45" name="Oval 352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120" y="1792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46" name="AutoShape 3526"/>
                  <p:cNvSpPr>
                    <a:spLocks noChangeArrowheads="1"/>
                  </p:cNvSpPr>
                  <p:nvPr/>
                </p:nvSpPr>
                <p:spPr bwMode="auto">
                  <a:xfrm rot="232227715">
                    <a:off x="4120" y="1761"/>
                    <a:ext cx="104" cy="78"/>
                  </a:xfrm>
                  <a:prstGeom prst="can">
                    <a:avLst>
                      <a:gd name="adj" fmla="val 21468"/>
                    </a:avLst>
                  </a:prstGeom>
                  <a:pattFill prst="dotDmnd">
                    <a:fgClr>
                      <a:srgbClr val="C0C0C0"/>
                    </a:fgClr>
                    <a:bgClr>
                      <a:schemeClr val="bg1"/>
                    </a:bgClr>
                  </a:pattFill>
                  <a:ln w="127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47" name="Oval 352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97" y="1793"/>
                    <a:ext cx="85" cy="1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4648" name="Group 3528"/>
            <p:cNvGrpSpPr>
              <a:grpSpLocks/>
            </p:cNvGrpSpPr>
            <p:nvPr/>
          </p:nvGrpSpPr>
          <p:grpSpPr bwMode="auto">
            <a:xfrm>
              <a:off x="1116013" y="4541844"/>
              <a:ext cx="1169988" cy="1185864"/>
              <a:chOff x="570" y="2571"/>
              <a:chExt cx="737" cy="747"/>
            </a:xfrm>
            <a:effectLst/>
          </p:grpSpPr>
          <p:grpSp>
            <p:nvGrpSpPr>
              <p:cNvPr id="264649" name="Group 3529"/>
              <p:cNvGrpSpPr>
                <a:grpSpLocks/>
              </p:cNvGrpSpPr>
              <p:nvPr/>
            </p:nvGrpSpPr>
            <p:grpSpPr bwMode="auto">
              <a:xfrm>
                <a:off x="699" y="2767"/>
                <a:ext cx="462" cy="512"/>
                <a:chOff x="703" y="2783"/>
                <a:chExt cx="462" cy="512"/>
              </a:xfrm>
            </p:grpSpPr>
            <p:grpSp>
              <p:nvGrpSpPr>
                <p:cNvPr id="264650" name="Group 3530"/>
                <p:cNvGrpSpPr>
                  <a:grpSpLocks/>
                </p:cNvGrpSpPr>
                <p:nvPr/>
              </p:nvGrpSpPr>
              <p:grpSpPr bwMode="auto">
                <a:xfrm>
                  <a:off x="703" y="3011"/>
                  <a:ext cx="206" cy="276"/>
                  <a:chOff x="923" y="2543"/>
                  <a:chExt cx="206" cy="276"/>
                </a:xfrm>
              </p:grpSpPr>
              <p:sp>
                <p:nvSpPr>
                  <p:cNvPr id="264651" name="AutoShape 3531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52" name="Oval 3532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53" name="Group 3533"/>
                <p:cNvGrpSpPr>
                  <a:grpSpLocks/>
                </p:cNvGrpSpPr>
                <p:nvPr/>
              </p:nvGrpSpPr>
              <p:grpSpPr bwMode="auto">
                <a:xfrm>
                  <a:off x="959" y="3019"/>
                  <a:ext cx="206" cy="276"/>
                  <a:chOff x="923" y="2543"/>
                  <a:chExt cx="206" cy="276"/>
                </a:xfrm>
              </p:grpSpPr>
              <p:sp>
                <p:nvSpPr>
                  <p:cNvPr id="264654" name="AutoShape 3534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55" name="Oval 3535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56" name="Group 3536"/>
                <p:cNvGrpSpPr>
                  <a:grpSpLocks/>
                </p:cNvGrpSpPr>
                <p:nvPr/>
              </p:nvGrpSpPr>
              <p:grpSpPr bwMode="auto">
                <a:xfrm>
                  <a:off x="831" y="2783"/>
                  <a:ext cx="206" cy="276"/>
                  <a:chOff x="923" y="2543"/>
                  <a:chExt cx="206" cy="276"/>
                </a:xfrm>
              </p:grpSpPr>
              <p:sp>
                <p:nvSpPr>
                  <p:cNvPr id="264657" name="AutoShape 3537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58" name="Oval 3538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4659" name="Group 3539"/>
              <p:cNvGrpSpPr>
                <a:grpSpLocks/>
              </p:cNvGrpSpPr>
              <p:nvPr/>
            </p:nvGrpSpPr>
            <p:grpSpPr bwMode="auto">
              <a:xfrm>
                <a:off x="570" y="2571"/>
                <a:ext cx="737" cy="747"/>
                <a:chOff x="570" y="2571"/>
                <a:chExt cx="737" cy="747"/>
              </a:xfrm>
            </p:grpSpPr>
            <p:grpSp>
              <p:nvGrpSpPr>
                <p:cNvPr id="264660" name="Group 3540"/>
                <p:cNvGrpSpPr>
                  <a:grpSpLocks/>
                </p:cNvGrpSpPr>
                <p:nvPr/>
              </p:nvGrpSpPr>
              <p:grpSpPr bwMode="auto">
                <a:xfrm>
                  <a:off x="1101" y="3042"/>
                  <a:ext cx="206" cy="276"/>
                  <a:chOff x="923" y="2543"/>
                  <a:chExt cx="206" cy="276"/>
                </a:xfrm>
              </p:grpSpPr>
              <p:sp>
                <p:nvSpPr>
                  <p:cNvPr id="264661" name="AutoShape 3541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4D4D4D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62" name="Oval 3542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63" name="Group 3543"/>
                <p:cNvGrpSpPr>
                  <a:grpSpLocks/>
                </p:cNvGrpSpPr>
                <p:nvPr/>
              </p:nvGrpSpPr>
              <p:grpSpPr bwMode="auto">
                <a:xfrm>
                  <a:off x="840" y="3042"/>
                  <a:ext cx="206" cy="276"/>
                  <a:chOff x="923" y="2543"/>
                  <a:chExt cx="206" cy="276"/>
                </a:xfrm>
              </p:grpSpPr>
              <p:sp>
                <p:nvSpPr>
                  <p:cNvPr id="264664" name="AutoShape 3544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4D4D4D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65" name="Oval 3545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66" name="Group 3546"/>
                <p:cNvGrpSpPr>
                  <a:grpSpLocks/>
                </p:cNvGrpSpPr>
                <p:nvPr/>
              </p:nvGrpSpPr>
              <p:grpSpPr bwMode="auto">
                <a:xfrm>
                  <a:off x="570" y="3039"/>
                  <a:ext cx="206" cy="276"/>
                  <a:chOff x="923" y="2543"/>
                  <a:chExt cx="206" cy="276"/>
                </a:xfrm>
              </p:grpSpPr>
              <p:sp>
                <p:nvSpPr>
                  <p:cNvPr id="264667" name="AutoShape 3547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4D4D4D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68" name="Oval 3548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69" name="Group 3549"/>
                <p:cNvGrpSpPr>
                  <a:grpSpLocks/>
                </p:cNvGrpSpPr>
                <p:nvPr/>
              </p:nvGrpSpPr>
              <p:grpSpPr bwMode="auto">
                <a:xfrm>
                  <a:off x="989" y="2817"/>
                  <a:ext cx="206" cy="276"/>
                  <a:chOff x="923" y="2543"/>
                  <a:chExt cx="206" cy="276"/>
                </a:xfrm>
              </p:grpSpPr>
              <p:sp>
                <p:nvSpPr>
                  <p:cNvPr id="264670" name="AutoShape 3550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4D4D4D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71" name="Oval 3551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72" name="Group 3552"/>
                <p:cNvGrpSpPr>
                  <a:grpSpLocks/>
                </p:cNvGrpSpPr>
                <p:nvPr/>
              </p:nvGrpSpPr>
              <p:grpSpPr bwMode="auto">
                <a:xfrm>
                  <a:off x="715" y="2806"/>
                  <a:ext cx="206" cy="276"/>
                  <a:chOff x="923" y="2543"/>
                  <a:chExt cx="206" cy="276"/>
                </a:xfrm>
              </p:grpSpPr>
              <p:sp>
                <p:nvSpPr>
                  <p:cNvPr id="264673" name="AutoShape 3553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4D4D4D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74" name="Oval 3554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4675" name="Group 3555"/>
                <p:cNvGrpSpPr>
                  <a:grpSpLocks/>
                </p:cNvGrpSpPr>
                <p:nvPr/>
              </p:nvGrpSpPr>
              <p:grpSpPr bwMode="auto">
                <a:xfrm>
                  <a:off x="855" y="2571"/>
                  <a:ext cx="206" cy="276"/>
                  <a:chOff x="923" y="2543"/>
                  <a:chExt cx="206" cy="276"/>
                </a:xfrm>
              </p:grpSpPr>
              <p:sp>
                <p:nvSpPr>
                  <p:cNvPr id="264676" name="AutoShape 3556"/>
                  <p:cNvSpPr>
                    <a:spLocks noChangeArrowheads="1"/>
                  </p:cNvSpPr>
                  <p:nvPr/>
                </p:nvSpPr>
                <p:spPr bwMode="auto">
                  <a:xfrm rot="194427715">
                    <a:off x="923" y="2543"/>
                    <a:ext cx="206" cy="276"/>
                  </a:xfrm>
                  <a:prstGeom prst="can">
                    <a:avLst>
                      <a:gd name="adj" fmla="val 20872"/>
                    </a:avLst>
                  </a:prstGeom>
                  <a:solidFill>
                    <a:srgbClr val="4D4D4D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 sz="3200">
                      <a:latin typeface="Forte" pitchFamily="66" charset="0"/>
                    </a:endParaRPr>
                  </a:p>
                </p:txBody>
              </p:sp>
              <p:sp>
                <p:nvSpPr>
                  <p:cNvPr id="264677" name="Oval 3557"/>
                  <p:cNvSpPr>
                    <a:spLocks noChangeArrowheads="1"/>
                  </p:cNvSpPr>
                  <p:nvPr/>
                </p:nvSpPr>
                <p:spPr bwMode="auto">
                  <a:xfrm>
                    <a:off x="974" y="2549"/>
                    <a:ext cx="102" cy="27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tIns="91440" bIns="9144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046" name="Rectangle 24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Repetitive and Shop Floor Control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WCR-BC-040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09600" y="1912938"/>
            <a:ext cx="8001000" cy="4164012"/>
            <a:chOff x="609600" y="1989138"/>
            <a:chExt cx="8001000" cy="4164012"/>
          </a:xfrm>
        </p:grpSpPr>
        <p:sp>
          <p:nvSpPr>
            <p:cNvPr id="265824" name="Rectangle 608"/>
            <p:cNvSpPr>
              <a:spLocks noChangeArrowheads="1"/>
            </p:cNvSpPr>
            <p:nvPr/>
          </p:nvSpPr>
          <p:spPr bwMode="auto">
            <a:xfrm>
              <a:off x="609600" y="1989138"/>
              <a:ext cx="8001000" cy="416401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65822" name="Text Box 606"/>
            <p:cNvSpPr txBox="1">
              <a:spLocks noChangeArrowheads="1"/>
            </p:cNvSpPr>
            <p:nvPr/>
          </p:nvSpPr>
          <p:spPr bwMode="auto">
            <a:xfrm>
              <a:off x="871538" y="2044700"/>
              <a:ext cx="7559675" cy="88582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65100" indent="-165100" algn="l" eaLnBrk="0" hangingPunct="0"/>
              <a:r>
                <a:rPr lang="en-US" sz="2600" b="1" dirty="0">
                  <a:latin typeface="+mj-lt"/>
                </a:rPr>
                <a:t>When may routing operations </a:t>
              </a:r>
              <a:r>
                <a:rPr lang="en-US" sz="2600" b="1" u="sng" dirty="0">
                  <a:latin typeface="+mj-lt"/>
                </a:rPr>
                <a:t>not</a:t>
              </a:r>
              <a:r>
                <a:rPr lang="en-US" sz="2600" b="1" dirty="0">
                  <a:latin typeface="+mj-lt"/>
                </a:rPr>
                <a:t> be required?</a:t>
              </a:r>
            </a:p>
          </p:txBody>
        </p:sp>
        <p:sp>
          <p:nvSpPr>
            <p:cNvPr id="265823" name="Text Box 607"/>
            <p:cNvSpPr txBox="1">
              <a:spLocks noChangeArrowheads="1"/>
            </p:cNvSpPr>
            <p:nvPr/>
          </p:nvSpPr>
          <p:spPr bwMode="auto">
            <a:xfrm>
              <a:off x="838200" y="2914650"/>
              <a:ext cx="7467600" cy="31947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52425" indent="-352425" algn="l" eaLnBrk="0" hangingPunct="0">
                <a:spcBef>
                  <a:spcPct val="40000"/>
                </a:spcBef>
                <a:buClr>
                  <a:schemeClr val="accent2"/>
                </a:buClr>
                <a:buFont typeface="Wingdings" pitchFamily="2" charset="2"/>
                <a:buChar char="à"/>
              </a:pPr>
              <a:r>
                <a:rPr lang="en-US" sz="21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When control of manufacturing processes and related costs and capacities is not required or desired</a:t>
              </a:r>
            </a:p>
            <a:p>
              <a:pPr marL="352425" indent="-352425" algn="l" eaLnBrk="0" hangingPunct="0">
                <a:spcBef>
                  <a:spcPct val="40000"/>
                </a:spcBef>
                <a:buClr>
                  <a:schemeClr val="accent2"/>
                </a:buClr>
                <a:buFont typeface="Wingdings" pitchFamily="2" charset="2"/>
                <a:buChar char="à"/>
              </a:pPr>
              <a:r>
                <a:rPr lang="en-US" sz="21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When item lead times are very short</a:t>
              </a:r>
            </a:p>
            <a:p>
              <a:pPr marL="352425" indent="-352425" algn="l" eaLnBrk="0" hangingPunct="0">
                <a:spcBef>
                  <a:spcPct val="40000"/>
                </a:spcBef>
                <a:buClr>
                  <a:schemeClr val="accent2"/>
                </a:buClr>
                <a:buFont typeface="Wingdings" pitchFamily="2" charset="2"/>
                <a:buChar char="à"/>
              </a:pPr>
              <a:r>
                <a:rPr lang="en-US" sz="21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If the total item cost is mostly material and overhead and the labor component is low</a:t>
              </a:r>
            </a:p>
            <a:p>
              <a:pPr marL="352425" indent="-352425" algn="l" eaLnBrk="0" hangingPunct="0">
                <a:spcBef>
                  <a:spcPct val="40000"/>
                </a:spcBef>
                <a:buClr>
                  <a:schemeClr val="accent2"/>
                </a:buClr>
                <a:buFont typeface="Wingdings" pitchFamily="2" charset="2"/>
                <a:buChar char="à"/>
              </a:pPr>
              <a:r>
                <a:rPr lang="en-US" sz="21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If capacity is easily managed</a:t>
              </a:r>
            </a:p>
            <a:p>
              <a:pPr marL="352425" indent="-352425" algn="l" eaLnBrk="0" hangingPunct="0">
                <a:spcBef>
                  <a:spcPct val="40000"/>
                </a:spcBef>
                <a:buClr>
                  <a:schemeClr val="accent2"/>
                </a:buClr>
                <a:buFont typeface="Wingdings" pitchFamily="2" charset="2"/>
                <a:buChar char="à"/>
              </a:pPr>
              <a:r>
                <a:rPr lang="en-US" sz="21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When the repetitive module is not in use</a:t>
              </a:r>
            </a:p>
          </p:txBody>
        </p:sp>
      </p:grpSp>
      <p:sp>
        <p:nvSpPr>
          <p:cNvPr id="285047" name="Text Box 2423"/>
          <p:cNvSpPr txBox="1">
            <a:spLocks noChangeArrowheads="1"/>
          </p:cNvSpPr>
          <p:nvPr/>
        </p:nvSpPr>
        <p:spPr bwMode="auto">
          <a:xfrm>
            <a:off x="674688" y="809624"/>
            <a:ext cx="8139112" cy="7739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46038" tIns="17462" rIns="46038" bIns="17462">
            <a:spAutoFit/>
          </a:bodyPr>
          <a:lstStyle/>
          <a:p>
            <a:pPr marL="227013" indent="-227013" algn="l" defTabSz="825500" eaLnBrk="0" hangingPunct="0"/>
            <a:r>
              <a:rPr lang="en-US" sz="2400" dirty="0">
                <a:solidFill>
                  <a:srgbClr val="000000"/>
                </a:solidFill>
                <a:latin typeface="+mj-lt"/>
              </a:rPr>
              <a:t>The repetitive and shop floor control modules in QAD Enterprise Applications require routing operations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636" name="Rectangle 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Subcontracting</a:t>
            </a:r>
          </a:p>
        </p:txBody>
      </p:sp>
      <p:sp>
        <p:nvSpPr>
          <p:cNvPr id="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WCR-BC-050</a:t>
            </a:r>
          </a:p>
        </p:txBody>
      </p:sp>
      <p:cxnSp>
        <p:nvCxnSpPr>
          <p:cNvPr id="280588" name="AutoShape 12"/>
          <p:cNvCxnSpPr>
            <a:cxnSpLocks noChangeShapeType="1"/>
            <a:stCxn id="280606" idx="3"/>
            <a:endCxn id="280613" idx="1"/>
          </p:cNvCxnSpPr>
          <p:nvPr/>
        </p:nvCxnSpPr>
        <p:spPr bwMode="auto">
          <a:xfrm>
            <a:off x="3195638" y="2378075"/>
            <a:ext cx="2717800" cy="65087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80590" name="AutoShape 14"/>
          <p:cNvCxnSpPr>
            <a:cxnSpLocks noChangeShapeType="1"/>
            <a:stCxn id="280613" idx="1"/>
            <a:endCxn id="280608" idx="3"/>
          </p:cNvCxnSpPr>
          <p:nvPr/>
        </p:nvCxnSpPr>
        <p:spPr bwMode="auto">
          <a:xfrm rot="10800000" flipV="1">
            <a:off x="3198813" y="3028950"/>
            <a:ext cx="2714625" cy="1625600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0580" name="Text Box 4"/>
          <p:cNvSpPr txBox="1">
            <a:spLocks noChangeArrowheads="1"/>
          </p:cNvSpPr>
          <p:nvPr/>
        </p:nvSpPr>
        <p:spPr bwMode="auto">
          <a:xfrm>
            <a:off x="3830638" y="4824413"/>
            <a:ext cx="1468438" cy="18256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1800" b="1">
                <a:solidFill>
                  <a:schemeClr val="hlink"/>
                </a:solidFill>
                <a:latin typeface="+mj-lt"/>
              </a:rPr>
              <a:t>Receiving</a:t>
            </a:r>
          </a:p>
        </p:txBody>
      </p:sp>
      <p:sp>
        <p:nvSpPr>
          <p:cNvPr id="280625" name="Text Box 49"/>
          <p:cNvSpPr txBox="1">
            <a:spLocks noChangeArrowheads="1"/>
          </p:cNvSpPr>
          <p:nvPr/>
        </p:nvSpPr>
        <p:spPr bwMode="auto">
          <a:xfrm>
            <a:off x="3825876" y="1925638"/>
            <a:ext cx="1471613" cy="18256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1800" b="1" dirty="0">
                <a:solidFill>
                  <a:schemeClr val="hlink"/>
                </a:solidFill>
                <a:latin typeface="+mj-lt"/>
              </a:rPr>
              <a:t>Purchasing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5473701" y="1141413"/>
            <a:ext cx="2741613" cy="3365500"/>
            <a:chOff x="5473701" y="1141413"/>
            <a:chExt cx="2741613" cy="3365500"/>
          </a:xfrm>
        </p:grpSpPr>
        <p:sp>
          <p:nvSpPr>
            <p:cNvPr id="280585" name="Rectangle 9"/>
            <p:cNvSpPr>
              <a:spLocks noChangeArrowheads="1"/>
            </p:cNvSpPr>
            <p:nvPr/>
          </p:nvSpPr>
          <p:spPr bwMode="auto">
            <a:xfrm>
              <a:off x="5473701" y="1158875"/>
              <a:ext cx="2741613" cy="334803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0586" name="Text Box 10"/>
            <p:cNvSpPr txBox="1">
              <a:spLocks noChangeArrowheads="1"/>
            </p:cNvSpPr>
            <p:nvPr/>
          </p:nvSpPr>
          <p:spPr bwMode="auto">
            <a:xfrm>
              <a:off x="5983288" y="1141413"/>
              <a:ext cx="1736725" cy="36512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1600" b="1">
                  <a:latin typeface="+mj-lt"/>
                </a:rPr>
                <a:t>Western Tumble</a:t>
              </a:r>
            </a:p>
            <a:p>
              <a:pPr eaLnBrk="0" hangingPunct="0"/>
              <a:r>
                <a:rPr lang="en-US" sz="1600" b="1">
                  <a:latin typeface="+mj-lt"/>
                </a:rPr>
                <a:t>Deburr Incorporated</a:t>
              </a: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5932488" y="2114550"/>
              <a:ext cx="1828800" cy="2263775"/>
              <a:chOff x="5932488" y="2114550"/>
              <a:chExt cx="1828800" cy="2263775"/>
            </a:xfrm>
          </p:grpSpPr>
          <p:sp>
            <p:nvSpPr>
              <p:cNvPr id="280589" name="Rectangle 13"/>
              <p:cNvSpPr>
                <a:spLocks noChangeArrowheads="1"/>
              </p:cNvSpPr>
              <p:nvPr/>
            </p:nvSpPr>
            <p:spPr bwMode="auto">
              <a:xfrm>
                <a:off x="6203951" y="3921125"/>
                <a:ext cx="1279525" cy="4572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Operation 2</a:t>
                </a:r>
              </a:p>
            </p:txBody>
          </p:sp>
          <p:sp>
            <p:nvSpPr>
              <p:cNvPr id="280613" name="Rectangle 37"/>
              <p:cNvSpPr>
                <a:spLocks noChangeArrowheads="1"/>
              </p:cNvSpPr>
              <p:nvPr/>
            </p:nvSpPr>
            <p:spPr bwMode="auto">
              <a:xfrm>
                <a:off x="5932488" y="2114550"/>
                <a:ext cx="1828800" cy="1828800"/>
              </a:xfrm>
              <a:prstGeom prst="rect">
                <a:avLst/>
              </a:prstGeom>
              <a:noFill/>
              <a:ln w="381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280664" name="Group 88"/>
              <p:cNvGrpSpPr>
                <a:grpSpLocks/>
              </p:cNvGrpSpPr>
              <p:nvPr/>
            </p:nvGrpSpPr>
            <p:grpSpPr bwMode="auto">
              <a:xfrm>
                <a:off x="6137276" y="2384425"/>
                <a:ext cx="1363663" cy="1250950"/>
                <a:chOff x="2450" y="1940"/>
                <a:chExt cx="859" cy="788"/>
              </a:xfrm>
            </p:grpSpPr>
            <p:grpSp>
              <p:nvGrpSpPr>
                <p:cNvPr id="280665" name="Group 89"/>
                <p:cNvGrpSpPr>
                  <a:grpSpLocks/>
                </p:cNvGrpSpPr>
                <p:nvPr/>
              </p:nvGrpSpPr>
              <p:grpSpPr bwMode="auto">
                <a:xfrm>
                  <a:off x="2684" y="1940"/>
                  <a:ext cx="377" cy="377"/>
                  <a:chOff x="3764" y="3189"/>
                  <a:chExt cx="782" cy="782"/>
                </a:xfrm>
              </p:grpSpPr>
              <p:sp>
                <p:nvSpPr>
                  <p:cNvPr id="280666" name="Oval 90"/>
                  <p:cNvSpPr>
                    <a:spLocks noChangeArrowheads="1"/>
                  </p:cNvSpPr>
                  <p:nvPr/>
                </p:nvSpPr>
                <p:spPr bwMode="auto">
                  <a:xfrm>
                    <a:off x="3764" y="3189"/>
                    <a:ext cx="782" cy="782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5715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67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3874" y="3300"/>
                    <a:ext cx="561" cy="561"/>
                  </a:xfrm>
                  <a:prstGeom prst="ellipse">
                    <a:avLst/>
                  </a:prstGeom>
                  <a:solidFill>
                    <a:schemeClr val="bg2"/>
                  </a:solidFill>
                  <a:ln w="38100">
                    <a:solidFill>
                      <a:schemeClr val="bg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0668" name="Group 92"/>
                <p:cNvGrpSpPr>
                  <a:grpSpLocks/>
                </p:cNvGrpSpPr>
                <p:nvPr/>
              </p:nvGrpSpPr>
              <p:grpSpPr bwMode="auto">
                <a:xfrm>
                  <a:off x="2450" y="2351"/>
                  <a:ext cx="377" cy="377"/>
                  <a:chOff x="3764" y="3189"/>
                  <a:chExt cx="782" cy="782"/>
                </a:xfrm>
              </p:grpSpPr>
              <p:sp>
                <p:nvSpPr>
                  <p:cNvPr id="280669" name="Oval 93"/>
                  <p:cNvSpPr>
                    <a:spLocks noChangeArrowheads="1"/>
                  </p:cNvSpPr>
                  <p:nvPr/>
                </p:nvSpPr>
                <p:spPr bwMode="auto">
                  <a:xfrm>
                    <a:off x="3764" y="3189"/>
                    <a:ext cx="782" cy="782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5715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70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3874" y="3300"/>
                    <a:ext cx="561" cy="561"/>
                  </a:xfrm>
                  <a:prstGeom prst="ellipse">
                    <a:avLst/>
                  </a:prstGeom>
                  <a:solidFill>
                    <a:schemeClr val="bg2"/>
                  </a:solidFill>
                  <a:ln w="38100">
                    <a:solidFill>
                      <a:schemeClr val="bg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0671" name="Group 95"/>
                <p:cNvGrpSpPr>
                  <a:grpSpLocks/>
                </p:cNvGrpSpPr>
                <p:nvPr/>
              </p:nvGrpSpPr>
              <p:grpSpPr bwMode="auto">
                <a:xfrm>
                  <a:off x="2932" y="2351"/>
                  <a:ext cx="377" cy="377"/>
                  <a:chOff x="3840" y="2091"/>
                  <a:chExt cx="377" cy="377"/>
                </a:xfrm>
              </p:grpSpPr>
              <p:sp>
                <p:nvSpPr>
                  <p:cNvPr id="280672" name="Oval 96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2091"/>
                    <a:ext cx="377" cy="377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5715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73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3893" y="2145"/>
                    <a:ext cx="270" cy="270"/>
                  </a:xfrm>
                  <a:prstGeom prst="ellipse">
                    <a:avLst/>
                  </a:prstGeom>
                  <a:solidFill>
                    <a:schemeClr val="bg2"/>
                  </a:solidFill>
                  <a:ln w="38100">
                    <a:solidFill>
                      <a:schemeClr val="bg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53" name="Group 52"/>
          <p:cNvGrpSpPr/>
          <p:nvPr/>
        </p:nvGrpSpPr>
        <p:grpSpPr>
          <a:xfrm>
            <a:off x="900113" y="1031875"/>
            <a:ext cx="2741613" cy="5045076"/>
            <a:chOff x="900113" y="1031875"/>
            <a:chExt cx="2741613" cy="5045076"/>
          </a:xfrm>
        </p:grpSpPr>
        <p:sp>
          <p:nvSpPr>
            <p:cNvPr id="280582" name="Rectangle 6"/>
            <p:cNvSpPr>
              <a:spLocks noChangeArrowheads="1"/>
            </p:cNvSpPr>
            <p:nvPr/>
          </p:nvSpPr>
          <p:spPr bwMode="auto">
            <a:xfrm>
              <a:off x="900113" y="1160463"/>
              <a:ext cx="2741613" cy="491648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0583" name="Text Box 7"/>
            <p:cNvSpPr txBox="1">
              <a:spLocks noChangeArrowheads="1"/>
            </p:cNvSpPr>
            <p:nvPr/>
          </p:nvSpPr>
          <p:spPr bwMode="auto">
            <a:xfrm>
              <a:off x="1511301" y="1031875"/>
              <a:ext cx="1554163" cy="3365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eaLnBrk="0" hangingPunct="0"/>
              <a:r>
                <a:rPr lang="en-US" sz="1600" b="1" dirty="0">
                  <a:latin typeface="+mj-lt"/>
                </a:rPr>
                <a:t>Your Company</a:t>
              </a: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1347788" y="1463675"/>
              <a:ext cx="1828800" cy="2274888"/>
              <a:chOff x="1347788" y="1463675"/>
              <a:chExt cx="1828800" cy="2274888"/>
            </a:xfrm>
          </p:grpSpPr>
          <p:sp>
            <p:nvSpPr>
              <p:cNvPr id="280587" name="Rectangle 11"/>
              <p:cNvSpPr>
                <a:spLocks noChangeArrowheads="1"/>
              </p:cNvSpPr>
              <p:nvPr/>
            </p:nvSpPr>
            <p:spPr bwMode="auto">
              <a:xfrm>
                <a:off x="1684338" y="3281363"/>
                <a:ext cx="1189038" cy="4572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Operation 1</a:t>
                </a:r>
              </a:p>
            </p:txBody>
          </p:sp>
          <p:sp>
            <p:nvSpPr>
              <p:cNvPr id="280606" name="Rectangle 30"/>
              <p:cNvSpPr>
                <a:spLocks noChangeArrowheads="1"/>
              </p:cNvSpPr>
              <p:nvPr/>
            </p:nvSpPr>
            <p:spPr bwMode="auto">
              <a:xfrm>
                <a:off x="1347788" y="1463675"/>
                <a:ext cx="1828800" cy="1828800"/>
              </a:xfrm>
              <a:prstGeom prst="rect">
                <a:avLst/>
              </a:prstGeom>
              <a:noFill/>
              <a:ln w="38100">
                <a:solidFill>
                  <a:schemeClr val="tx2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280674" name="Group 98"/>
              <p:cNvGrpSpPr>
                <a:grpSpLocks/>
              </p:cNvGrpSpPr>
              <p:nvPr/>
            </p:nvGrpSpPr>
            <p:grpSpPr bwMode="auto">
              <a:xfrm>
                <a:off x="1620838" y="1844675"/>
                <a:ext cx="1350963" cy="938213"/>
                <a:chOff x="1110" y="1208"/>
                <a:chExt cx="665" cy="462"/>
              </a:xfrm>
            </p:grpSpPr>
            <p:grpSp>
              <p:nvGrpSpPr>
                <p:cNvPr id="280675" name="Group 99"/>
                <p:cNvGrpSpPr>
                  <a:grpSpLocks/>
                </p:cNvGrpSpPr>
                <p:nvPr/>
              </p:nvGrpSpPr>
              <p:grpSpPr bwMode="auto">
                <a:xfrm>
                  <a:off x="1110" y="1208"/>
                  <a:ext cx="270" cy="462"/>
                  <a:chOff x="1971" y="1835"/>
                  <a:chExt cx="657" cy="1123"/>
                </a:xfrm>
              </p:grpSpPr>
              <p:sp>
                <p:nvSpPr>
                  <p:cNvPr id="280676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1971" y="1956"/>
                    <a:ext cx="657" cy="884"/>
                  </a:xfrm>
                  <a:prstGeom prst="rect">
                    <a:avLst/>
                  </a:prstGeom>
                  <a:pattFill prst="lgCheck">
                    <a:fgClr>
                      <a:srgbClr val="FFFF00"/>
                    </a:fgClr>
                    <a:bgClr>
                      <a:srgbClr val="FFFFFF"/>
                    </a:bgClr>
                  </a:pattFill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77" name="Rectangle 101"/>
                  <p:cNvSpPr>
                    <a:spLocks noChangeArrowheads="1"/>
                  </p:cNvSpPr>
                  <p:nvPr/>
                </p:nvSpPr>
                <p:spPr bwMode="auto">
                  <a:xfrm>
                    <a:off x="2223" y="1835"/>
                    <a:ext cx="151" cy="202"/>
                  </a:xfrm>
                  <a:prstGeom prst="rect">
                    <a:avLst/>
                  </a:prstGeom>
                  <a:solidFill>
                    <a:schemeClr val="tx1"/>
                  </a:solidFill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78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2122" y="2144"/>
                    <a:ext cx="353" cy="506"/>
                  </a:xfrm>
                  <a:prstGeom prst="rect">
                    <a:avLst/>
                  </a:prstGeom>
                  <a:solidFill>
                    <a:srgbClr val="FF9900"/>
                  </a:solidFill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79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2223" y="2756"/>
                    <a:ext cx="151" cy="202"/>
                  </a:xfrm>
                  <a:prstGeom prst="rect">
                    <a:avLst/>
                  </a:prstGeom>
                  <a:solidFill>
                    <a:schemeClr val="tx1"/>
                  </a:solidFill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80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2298" y="2056"/>
                    <a:ext cx="0" cy="62"/>
                  </a:xfrm>
                  <a:prstGeom prst="line">
                    <a:avLst/>
                  </a:prstGeom>
                  <a:noFill/>
                  <a:ln w="44450">
                    <a:solidFill>
                      <a:srgbClr val="FFCC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81" name="Line 10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98" y="2665"/>
                    <a:ext cx="0" cy="76"/>
                  </a:xfrm>
                  <a:prstGeom prst="line">
                    <a:avLst/>
                  </a:prstGeom>
                  <a:noFill/>
                  <a:ln w="44450">
                    <a:solidFill>
                      <a:srgbClr val="FFCC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0682" name="Group 106"/>
                <p:cNvGrpSpPr>
                  <a:grpSpLocks/>
                </p:cNvGrpSpPr>
                <p:nvPr/>
              </p:nvGrpSpPr>
              <p:grpSpPr bwMode="auto">
                <a:xfrm>
                  <a:off x="1504" y="1208"/>
                  <a:ext cx="271" cy="462"/>
                  <a:chOff x="3035" y="1835"/>
                  <a:chExt cx="658" cy="1123"/>
                </a:xfrm>
              </p:grpSpPr>
              <p:sp>
                <p:nvSpPr>
                  <p:cNvPr id="280683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3035" y="1956"/>
                    <a:ext cx="658" cy="884"/>
                  </a:xfrm>
                  <a:prstGeom prst="rect">
                    <a:avLst/>
                  </a:prstGeom>
                  <a:pattFill prst="openDmnd">
                    <a:fgClr>
                      <a:schemeClr val="accent1"/>
                    </a:fgClr>
                    <a:bgClr>
                      <a:srgbClr val="FFFFFF"/>
                    </a:bgClr>
                  </a:pattFill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84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3287" y="1835"/>
                    <a:ext cx="151" cy="202"/>
                  </a:xfrm>
                  <a:prstGeom prst="rect">
                    <a:avLst/>
                  </a:prstGeom>
                  <a:solidFill>
                    <a:schemeClr val="tx1"/>
                  </a:solidFill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85" name="Rectangle 109"/>
                  <p:cNvSpPr>
                    <a:spLocks noChangeArrowheads="1"/>
                  </p:cNvSpPr>
                  <p:nvPr/>
                </p:nvSpPr>
                <p:spPr bwMode="auto">
                  <a:xfrm>
                    <a:off x="3186" y="2144"/>
                    <a:ext cx="353" cy="506"/>
                  </a:xfrm>
                  <a:prstGeom prst="rect">
                    <a:avLst/>
                  </a:prstGeom>
                  <a:solidFill>
                    <a:schemeClr val="hlink"/>
                  </a:solidFill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86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3287" y="2756"/>
                    <a:ext cx="151" cy="202"/>
                  </a:xfrm>
                  <a:prstGeom prst="rect">
                    <a:avLst/>
                  </a:prstGeom>
                  <a:solidFill>
                    <a:schemeClr val="tx1"/>
                  </a:solidFill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87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3363" y="2056"/>
                    <a:ext cx="0" cy="6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0688" name="Line 1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3" y="2665"/>
                    <a:ext cx="0" cy="7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0" name="Group 49"/>
            <p:cNvGrpSpPr/>
            <p:nvPr/>
          </p:nvGrpSpPr>
          <p:grpSpPr>
            <a:xfrm>
              <a:off x="1350963" y="3740150"/>
              <a:ext cx="1828800" cy="2265363"/>
              <a:chOff x="1350963" y="3740150"/>
              <a:chExt cx="1828800" cy="2265363"/>
            </a:xfrm>
          </p:grpSpPr>
          <p:sp>
            <p:nvSpPr>
              <p:cNvPr id="280592" name="Rectangle 16"/>
              <p:cNvSpPr>
                <a:spLocks noChangeArrowheads="1"/>
              </p:cNvSpPr>
              <p:nvPr/>
            </p:nvSpPr>
            <p:spPr bwMode="auto">
              <a:xfrm>
                <a:off x="1677988" y="5548313"/>
                <a:ext cx="1189038" cy="4572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Operation 3</a:t>
                </a:r>
              </a:p>
            </p:txBody>
          </p:sp>
          <p:sp>
            <p:nvSpPr>
              <p:cNvPr id="280608" name="Rectangle 32"/>
              <p:cNvSpPr>
                <a:spLocks noChangeArrowheads="1"/>
              </p:cNvSpPr>
              <p:nvPr/>
            </p:nvSpPr>
            <p:spPr bwMode="auto">
              <a:xfrm>
                <a:off x="1350963" y="3740150"/>
                <a:ext cx="1828800" cy="1828800"/>
              </a:xfrm>
              <a:prstGeom prst="rect">
                <a:avLst/>
              </a:prstGeom>
              <a:noFill/>
              <a:ln w="381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1915879" y="4022313"/>
                <a:ext cx="571500" cy="1314450"/>
                <a:chOff x="4230102" y="5286669"/>
                <a:chExt cx="571500" cy="1314450"/>
              </a:xfrm>
            </p:grpSpPr>
            <p:sp>
              <p:nvSpPr>
                <p:cNvPr id="47" name="Cube 46"/>
                <p:cNvSpPr/>
                <p:nvPr/>
              </p:nvSpPr>
              <p:spPr>
                <a:xfrm>
                  <a:off x="4230102" y="5286669"/>
                  <a:ext cx="323850" cy="1162050"/>
                </a:xfrm>
                <a:prstGeom prst="cube">
                  <a:avLst>
                    <a:gd name="adj" fmla="val 48530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Cube 47"/>
                <p:cNvSpPr/>
                <p:nvPr/>
              </p:nvSpPr>
              <p:spPr>
                <a:xfrm>
                  <a:off x="4477752" y="5439069"/>
                  <a:ext cx="323850" cy="1162050"/>
                </a:xfrm>
                <a:prstGeom prst="cube">
                  <a:avLst>
                    <a:gd name="adj" fmla="val 4853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900113" y="1041400"/>
            <a:ext cx="7315201" cy="5045076"/>
            <a:chOff x="900113" y="1041400"/>
            <a:chExt cx="7315201" cy="5045076"/>
          </a:xfrm>
        </p:grpSpPr>
        <p:sp>
          <p:nvSpPr>
            <p:cNvPr id="269500" name="Rectangle 188"/>
            <p:cNvSpPr>
              <a:spLocks noChangeArrowheads="1"/>
            </p:cNvSpPr>
            <p:nvPr/>
          </p:nvSpPr>
          <p:spPr bwMode="auto">
            <a:xfrm>
              <a:off x="5473701" y="1168400"/>
              <a:ext cx="2741613" cy="3348038"/>
            </a:xfrm>
            <a:prstGeom prst="rect">
              <a:avLst/>
            </a:prstGeom>
            <a:noFill/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269501" name="AutoShape 189"/>
            <p:cNvCxnSpPr>
              <a:cxnSpLocks noChangeShapeType="1"/>
              <a:stCxn id="269505" idx="3"/>
              <a:endCxn id="269511" idx="1"/>
            </p:cNvCxnSpPr>
            <p:nvPr/>
          </p:nvCxnSpPr>
          <p:spPr bwMode="auto">
            <a:xfrm>
              <a:off x="3195638" y="2387600"/>
              <a:ext cx="2717800" cy="650875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rgbClr val="C0C0C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9502" name="Rectangle 190"/>
            <p:cNvSpPr>
              <a:spLocks noChangeArrowheads="1"/>
            </p:cNvSpPr>
            <p:nvPr/>
          </p:nvSpPr>
          <p:spPr bwMode="auto">
            <a:xfrm>
              <a:off x="900113" y="1169988"/>
              <a:ext cx="2741613" cy="4916488"/>
            </a:xfrm>
            <a:prstGeom prst="rect">
              <a:avLst/>
            </a:prstGeom>
            <a:noFill/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503" name="Text Box 191"/>
            <p:cNvSpPr txBox="1">
              <a:spLocks noChangeArrowheads="1"/>
            </p:cNvSpPr>
            <p:nvPr/>
          </p:nvSpPr>
          <p:spPr bwMode="auto">
            <a:xfrm>
              <a:off x="1511301" y="1041400"/>
              <a:ext cx="1554163" cy="3365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eaLnBrk="0" hangingPunct="0"/>
              <a:r>
                <a:rPr lang="en-US" sz="1600" b="1" dirty="0">
                  <a:solidFill>
                    <a:srgbClr val="DDDDDD"/>
                  </a:solidFill>
                  <a:latin typeface="+mj-lt"/>
                </a:rPr>
                <a:t>Your Company</a:t>
              </a:r>
            </a:p>
          </p:txBody>
        </p:sp>
        <p:cxnSp>
          <p:nvCxnSpPr>
            <p:cNvPr id="269506" name="AutoShape 194"/>
            <p:cNvCxnSpPr>
              <a:cxnSpLocks noChangeShapeType="1"/>
              <a:stCxn id="269511" idx="1"/>
              <a:endCxn id="269508" idx="3"/>
            </p:cNvCxnSpPr>
            <p:nvPr/>
          </p:nvCxnSpPr>
          <p:spPr bwMode="auto">
            <a:xfrm rot="10800000" flipV="1">
              <a:off x="3198813" y="3038475"/>
              <a:ext cx="2714625" cy="162560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rgbClr val="C0C0C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9509" name="Text Box 197"/>
            <p:cNvSpPr txBox="1">
              <a:spLocks noChangeArrowheads="1"/>
            </p:cNvSpPr>
            <p:nvPr/>
          </p:nvSpPr>
          <p:spPr bwMode="auto">
            <a:xfrm>
              <a:off x="5983288" y="1150938"/>
              <a:ext cx="1736725" cy="36512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1600" b="1">
                  <a:solidFill>
                    <a:srgbClr val="DDDDDD"/>
                  </a:solidFill>
                  <a:latin typeface="+mj-lt"/>
                </a:rPr>
                <a:t>Western Tumble</a:t>
              </a:r>
            </a:p>
            <a:p>
              <a:pPr eaLnBrk="0" hangingPunct="0"/>
              <a:r>
                <a:rPr lang="en-US" sz="1600" b="1">
                  <a:solidFill>
                    <a:srgbClr val="DDDDDD"/>
                  </a:solidFill>
                  <a:latin typeface="+mj-lt"/>
                </a:rPr>
                <a:t>Deburr Incorporated</a:t>
              </a: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5932488" y="2124075"/>
              <a:ext cx="1828800" cy="2263775"/>
              <a:chOff x="5932488" y="2124075"/>
              <a:chExt cx="1828800" cy="2263775"/>
            </a:xfrm>
          </p:grpSpPr>
          <p:sp>
            <p:nvSpPr>
              <p:cNvPr id="269510" name="Rectangle 198"/>
              <p:cNvSpPr>
                <a:spLocks noChangeArrowheads="1"/>
              </p:cNvSpPr>
              <p:nvPr/>
            </p:nvSpPr>
            <p:spPr bwMode="auto">
              <a:xfrm>
                <a:off x="6203951" y="3930650"/>
                <a:ext cx="1279525" cy="4572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/>
                <a:r>
                  <a:rPr lang="en-US" sz="1800" b="1">
                    <a:solidFill>
                      <a:srgbClr val="DDDDDD"/>
                    </a:solidFill>
                    <a:latin typeface="+mj-lt"/>
                  </a:rPr>
                  <a:t>Operation 2</a:t>
                </a:r>
              </a:p>
            </p:txBody>
          </p:sp>
          <p:sp>
            <p:nvSpPr>
              <p:cNvPr id="269511" name="Rectangle 199"/>
              <p:cNvSpPr>
                <a:spLocks noChangeArrowheads="1"/>
              </p:cNvSpPr>
              <p:nvPr/>
            </p:nvSpPr>
            <p:spPr bwMode="auto">
              <a:xfrm>
                <a:off x="5932488" y="2124075"/>
                <a:ext cx="1828800" cy="1828800"/>
              </a:xfrm>
              <a:prstGeom prst="rect">
                <a:avLst/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269517" name="Group 205"/>
              <p:cNvGrpSpPr>
                <a:grpSpLocks/>
              </p:cNvGrpSpPr>
              <p:nvPr/>
            </p:nvGrpSpPr>
            <p:grpSpPr bwMode="auto">
              <a:xfrm>
                <a:off x="6137276" y="2393950"/>
                <a:ext cx="1363663" cy="1250950"/>
                <a:chOff x="2450" y="1940"/>
                <a:chExt cx="859" cy="788"/>
              </a:xfrm>
            </p:grpSpPr>
            <p:grpSp>
              <p:nvGrpSpPr>
                <p:cNvPr id="269518" name="Group 206"/>
                <p:cNvGrpSpPr>
                  <a:grpSpLocks/>
                </p:cNvGrpSpPr>
                <p:nvPr/>
              </p:nvGrpSpPr>
              <p:grpSpPr bwMode="auto">
                <a:xfrm>
                  <a:off x="2684" y="1940"/>
                  <a:ext cx="377" cy="377"/>
                  <a:chOff x="3764" y="3189"/>
                  <a:chExt cx="782" cy="782"/>
                </a:xfrm>
              </p:grpSpPr>
              <p:sp>
                <p:nvSpPr>
                  <p:cNvPr id="269519" name="Oval 207"/>
                  <p:cNvSpPr>
                    <a:spLocks noChangeArrowheads="1"/>
                  </p:cNvSpPr>
                  <p:nvPr/>
                </p:nvSpPr>
                <p:spPr bwMode="auto">
                  <a:xfrm>
                    <a:off x="3764" y="3189"/>
                    <a:ext cx="782" cy="782"/>
                  </a:xfrm>
                  <a:prstGeom prst="ellipse">
                    <a:avLst/>
                  </a:prstGeom>
                  <a:solidFill>
                    <a:srgbClr val="969696"/>
                  </a:solidFill>
                  <a:ln w="57150">
                    <a:solidFill>
                      <a:srgbClr val="C0C0C0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20" name="Oval 208"/>
                  <p:cNvSpPr>
                    <a:spLocks noChangeArrowheads="1"/>
                  </p:cNvSpPr>
                  <p:nvPr/>
                </p:nvSpPr>
                <p:spPr bwMode="auto">
                  <a:xfrm>
                    <a:off x="3874" y="3300"/>
                    <a:ext cx="561" cy="561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9521" name="Group 209"/>
                <p:cNvGrpSpPr>
                  <a:grpSpLocks/>
                </p:cNvGrpSpPr>
                <p:nvPr/>
              </p:nvGrpSpPr>
              <p:grpSpPr bwMode="auto">
                <a:xfrm>
                  <a:off x="2450" y="2351"/>
                  <a:ext cx="377" cy="377"/>
                  <a:chOff x="3764" y="3189"/>
                  <a:chExt cx="782" cy="782"/>
                </a:xfrm>
              </p:grpSpPr>
              <p:sp>
                <p:nvSpPr>
                  <p:cNvPr id="269522" name="Oval 210"/>
                  <p:cNvSpPr>
                    <a:spLocks noChangeArrowheads="1"/>
                  </p:cNvSpPr>
                  <p:nvPr/>
                </p:nvSpPr>
                <p:spPr bwMode="auto">
                  <a:xfrm>
                    <a:off x="3764" y="3189"/>
                    <a:ext cx="782" cy="782"/>
                  </a:xfrm>
                  <a:prstGeom prst="ellipse">
                    <a:avLst/>
                  </a:prstGeom>
                  <a:solidFill>
                    <a:srgbClr val="969696"/>
                  </a:solidFill>
                  <a:ln w="57150">
                    <a:solidFill>
                      <a:srgbClr val="C0C0C0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23" name="Oval 211"/>
                  <p:cNvSpPr>
                    <a:spLocks noChangeArrowheads="1"/>
                  </p:cNvSpPr>
                  <p:nvPr/>
                </p:nvSpPr>
                <p:spPr bwMode="auto">
                  <a:xfrm>
                    <a:off x="3874" y="3300"/>
                    <a:ext cx="561" cy="561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9524" name="Group 212"/>
                <p:cNvGrpSpPr>
                  <a:grpSpLocks/>
                </p:cNvGrpSpPr>
                <p:nvPr/>
              </p:nvGrpSpPr>
              <p:grpSpPr bwMode="auto">
                <a:xfrm>
                  <a:off x="2932" y="2351"/>
                  <a:ext cx="377" cy="377"/>
                  <a:chOff x="3840" y="2091"/>
                  <a:chExt cx="377" cy="377"/>
                </a:xfrm>
              </p:grpSpPr>
              <p:sp>
                <p:nvSpPr>
                  <p:cNvPr id="269525" name="Oval 213"/>
                  <p:cNvSpPr>
                    <a:spLocks noChangeArrowheads="1"/>
                  </p:cNvSpPr>
                  <p:nvPr/>
                </p:nvSpPr>
                <p:spPr bwMode="auto">
                  <a:xfrm>
                    <a:off x="3840" y="2091"/>
                    <a:ext cx="377" cy="37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57150">
                    <a:solidFill>
                      <a:srgbClr val="C0C0C0"/>
                    </a:solidFill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26" name="Oval 214"/>
                  <p:cNvSpPr>
                    <a:spLocks noChangeArrowheads="1"/>
                  </p:cNvSpPr>
                  <p:nvPr/>
                </p:nvSpPr>
                <p:spPr bwMode="auto">
                  <a:xfrm>
                    <a:off x="3893" y="2145"/>
                    <a:ext cx="270" cy="270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4" name="Group 53"/>
            <p:cNvGrpSpPr/>
            <p:nvPr/>
          </p:nvGrpSpPr>
          <p:grpSpPr>
            <a:xfrm>
              <a:off x="1347788" y="1473200"/>
              <a:ext cx="1828800" cy="2274888"/>
              <a:chOff x="1347788" y="1473200"/>
              <a:chExt cx="1828800" cy="2274888"/>
            </a:xfrm>
          </p:grpSpPr>
          <p:sp>
            <p:nvSpPr>
              <p:cNvPr id="269504" name="Rectangle 192"/>
              <p:cNvSpPr>
                <a:spLocks noChangeArrowheads="1"/>
              </p:cNvSpPr>
              <p:nvPr/>
            </p:nvSpPr>
            <p:spPr bwMode="auto">
              <a:xfrm>
                <a:off x="1684338" y="3290888"/>
                <a:ext cx="1189038" cy="4572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eaLnBrk="0" hangingPunct="0"/>
                <a:r>
                  <a:rPr lang="en-US" sz="1800" b="1">
                    <a:solidFill>
                      <a:srgbClr val="DDDDDD"/>
                    </a:solidFill>
                    <a:latin typeface="+mj-lt"/>
                  </a:rPr>
                  <a:t>Operation 1</a:t>
                </a:r>
              </a:p>
            </p:txBody>
          </p:sp>
          <p:sp>
            <p:nvSpPr>
              <p:cNvPr id="269505" name="Rectangle 193"/>
              <p:cNvSpPr>
                <a:spLocks noChangeArrowheads="1"/>
              </p:cNvSpPr>
              <p:nvPr/>
            </p:nvSpPr>
            <p:spPr bwMode="auto">
              <a:xfrm>
                <a:off x="1347788" y="1473200"/>
                <a:ext cx="1828800" cy="1828800"/>
              </a:xfrm>
              <a:prstGeom prst="rect">
                <a:avLst/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269527" name="Group 215"/>
              <p:cNvGrpSpPr>
                <a:grpSpLocks/>
              </p:cNvGrpSpPr>
              <p:nvPr/>
            </p:nvGrpSpPr>
            <p:grpSpPr bwMode="auto">
              <a:xfrm>
                <a:off x="1620838" y="1854200"/>
                <a:ext cx="1350963" cy="938213"/>
                <a:chOff x="1110" y="1208"/>
                <a:chExt cx="665" cy="462"/>
              </a:xfrm>
            </p:grpSpPr>
            <p:grpSp>
              <p:nvGrpSpPr>
                <p:cNvPr id="269528" name="Group 216"/>
                <p:cNvGrpSpPr>
                  <a:grpSpLocks/>
                </p:cNvGrpSpPr>
                <p:nvPr/>
              </p:nvGrpSpPr>
              <p:grpSpPr bwMode="auto">
                <a:xfrm>
                  <a:off x="1110" y="1208"/>
                  <a:ext cx="270" cy="462"/>
                  <a:chOff x="1971" y="1835"/>
                  <a:chExt cx="657" cy="1123"/>
                </a:xfrm>
              </p:grpSpPr>
              <p:sp>
                <p:nvSpPr>
                  <p:cNvPr id="269529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1971" y="1956"/>
                    <a:ext cx="657" cy="884"/>
                  </a:xfrm>
                  <a:prstGeom prst="rect">
                    <a:avLst/>
                  </a:prstGeom>
                  <a:pattFill prst="lgCheck">
                    <a:fgClr>
                      <a:srgbClr val="C0C0C0"/>
                    </a:fgClr>
                    <a:bgClr>
                      <a:srgbClr val="FFFFFF"/>
                    </a:bgClr>
                  </a:pattFill>
                  <a:ln w="25400">
                    <a:solidFill>
                      <a:srgbClr val="80808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30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2223" y="1835"/>
                    <a:ext cx="151" cy="202"/>
                  </a:xfrm>
                  <a:prstGeom prst="rect">
                    <a:avLst/>
                  </a:prstGeom>
                  <a:solidFill>
                    <a:srgbClr val="5F5F5F"/>
                  </a:solidFill>
                  <a:ln w="38100">
                    <a:solidFill>
                      <a:srgbClr val="80808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31" name="Rectangle 219"/>
                  <p:cNvSpPr>
                    <a:spLocks noChangeArrowheads="1"/>
                  </p:cNvSpPr>
                  <p:nvPr/>
                </p:nvSpPr>
                <p:spPr bwMode="auto">
                  <a:xfrm>
                    <a:off x="2122" y="2144"/>
                    <a:ext cx="353" cy="506"/>
                  </a:xfrm>
                  <a:prstGeom prst="rect">
                    <a:avLst/>
                  </a:prstGeom>
                  <a:solidFill>
                    <a:srgbClr val="C0C0C0"/>
                  </a:solidFill>
                  <a:ln w="2540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32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2223" y="2756"/>
                    <a:ext cx="151" cy="202"/>
                  </a:xfrm>
                  <a:prstGeom prst="rect">
                    <a:avLst/>
                  </a:prstGeom>
                  <a:solidFill>
                    <a:srgbClr val="5F5F5F"/>
                  </a:solidFill>
                  <a:ln w="38100">
                    <a:solidFill>
                      <a:srgbClr val="80808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33" name="Line 221"/>
                  <p:cNvSpPr>
                    <a:spLocks noChangeShapeType="1"/>
                  </p:cNvSpPr>
                  <p:nvPr/>
                </p:nvSpPr>
                <p:spPr bwMode="auto">
                  <a:xfrm>
                    <a:off x="2298" y="2056"/>
                    <a:ext cx="0" cy="62"/>
                  </a:xfrm>
                  <a:prstGeom prst="line">
                    <a:avLst/>
                  </a:prstGeom>
                  <a:noFill/>
                  <a:ln w="44450">
                    <a:solidFill>
                      <a:srgbClr val="C0C0C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34" name="Line 2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98" y="2665"/>
                    <a:ext cx="0" cy="76"/>
                  </a:xfrm>
                  <a:prstGeom prst="line">
                    <a:avLst/>
                  </a:prstGeom>
                  <a:noFill/>
                  <a:ln w="44450">
                    <a:solidFill>
                      <a:srgbClr val="C0C0C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9535" name="Group 223"/>
                <p:cNvGrpSpPr>
                  <a:grpSpLocks/>
                </p:cNvGrpSpPr>
                <p:nvPr/>
              </p:nvGrpSpPr>
              <p:grpSpPr bwMode="auto">
                <a:xfrm>
                  <a:off x="1504" y="1208"/>
                  <a:ext cx="271" cy="462"/>
                  <a:chOff x="3035" y="1835"/>
                  <a:chExt cx="658" cy="1123"/>
                </a:xfrm>
              </p:grpSpPr>
              <p:sp>
                <p:nvSpPr>
                  <p:cNvPr id="269536" name="Rectangle 224"/>
                  <p:cNvSpPr>
                    <a:spLocks noChangeArrowheads="1"/>
                  </p:cNvSpPr>
                  <p:nvPr/>
                </p:nvSpPr>
                <p:spPr bwMode="auto">
                  <a:xfrm>
                    <a:off x="3035" y="1956"/>
                    <a:ext cx="658" cy="884"/>
                  </a:xfrm>
                  <a:prstGeom prst="rect">
                    <a:avLst/>
                  </a:prstGeom>
                  <a:pattFill prst="openDmnd">
                    <a:fgClr>
                      <a:schemeClr val="accent1"/>
                    </a:fgClr>
                    <a:bgClr>
                      <a:srgbClr val="FFFFFF"/>
                    </a:bgClr>
                  </a:pattFill>
                  <a:ln w="25400">
                    <a:solidFill>
                      <a:srgbClr val="80808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37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3287" y="1835"/>
                    <a:ext cx="151" cy="202"/>
                  </a:xfrm>
                  <a:prstGeom prst="rect">
                    <a:avLst/>
                  </a:prstGeom>
                  <a:solidFill>
                    <a:srgbClr val="5F5F5F"/>
                  </a:solidFill>
                  <a:ln w="38100">
                    <a:solidFill>
                      <a:srgbClr val="80808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38" name="Rectangle 226"/>
                  <p:cNvSpPr>
                    <a:spLocks noChangeArrowheads="1"/>
                  </p:cNvSpPr>
                  <p:nvPr/>
                </p:nvSpPr>
                <p:spPr bwMode="auto">
                  <a:xfrm>
                    <a:off x="3186" y="2144"/>
                    <a:ext cx="353" cy="506"/>
                  </a:xfrm>
                  <a:prstGeom prst="rect">
                    <a:avLst/>
                  </a:prstGeom>
                  <a:solidFill>
                    <a:srgbClr val="969696"/>
                  </a:solidFill>
                  <a:ln w="2540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39" name="Rectangle 227"/>
                  <p:cNvSpPr>
                    <a:spLocks noChangeArrowheads="1"/>
                  </p:cNvSpPr>
                  <p:nvPr/>
                </p:nvSpPr>
                <p:spPr bwMode="auto">
                  <a:xfrm>
                    <a:off x="3287" y="2756"/>
                    <a:ext cx="151" cy="202"/>
                  </a:xfrm>
                  <a:prstGeom prst="rect">
                    <a:avLst/>
                  </a:prstGeom>
                  <a:solidFill>
                    <a:srgbClr val="5F5F5F"/>
                  </a:solidFill>
                  <a:ln w="38100">
                    <a:solidFill>
                      <a:srgbClr val="80808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40" name="Line 228"/>
                  <p:cNvSpPr>
                    <a:spLocks noChangeShapeType="1"/>
                  </p:cNvSpPr>
                  <p:nvPr/>
                </p:nvSpPr>
                <p:spPr bwMode="auto">
                  <a:xfrm>
                    <a:off x="3363" y="2056"/>
                    <a:ext cx="0" cy="62"/>
                  </a:xfrm>
                  <a:prstGeom prst="line">
                    <a:avLst/>
                  </a:prstGeom>
                  <a:noFill/>
                  <a:ln w="3810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9541" name="Line 2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3" y="2665"/>
                    <a:ext cx="0" cy="76"/>
                  </a:xfrm>
                  <a:prstGeom prst="line">
                    <a:avLst/>
                  </a:prstGeom>
                  <a:noFill/>
                  <a:ln w="38100">
                    <a:solidFill>
                      <a:srgbClr val="96969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3" name="Group 52"/>
            <p:cNvGrpSpPr/>
            <p:nvPr/>
          </p:nvGrpSpPr>
          <p:grpSpPr>
            <a:xfrm>
              <a:off x="1350963" y="3749675"/>
              <a:ext cx="1828800" cy="2265363"/>
              <a:chOff x="1350963" y="3749675"/>
              <a:chExt cx="1828800" cy="2265363"/>
            </a:xfrm>
          </p:grpSpPr>
          <p:sp>
            <p:nvSpPr>
              <p:cNvPr id="269507" name="Rectangle 195"/>
              <p:cNvSpPr>
                <a:spLocks noChangeArrowheads="1"/>
              </p:cNvSpPr>
              <p:nvPr/>
            </p:nvSpPr>
            <p:spPr bwMode="auto">
              <a:xfrm>
                <a:off x="1677988" y="5557838"/>
                <a:ext cx="1189038" cy="4572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eaLnBrk="0" hangingPunct="0"/>
                <a:r>
                  <a:rPr lang="en-US" sz="1800" b="1">
                    <a:solidFill>
                      <a:srgbClr val="DDDDDD"/>
                    </a:solidFill>
                    <a:latin typeface="+mj-lt"/>
                  </a:rPr>
                  <a:t>Operation 3</a:t>
                </a:r>
              </a:p>
            </p:txBody>
          </p:sp>
          <p:sp>
            <p:nvSpPr>
              <p:cNvPr id="269508" name="Rectangle 196"/>
              <p:cNvSpPr>
                <a:spLocks noChangeArrowheads="1"/>
              </p:cNvSpPr>
              <p:nvPr/>
            </p:nvSpPr>
            <p:spPr bwMode="auto">
              <a:xfrm>
                <a:off x="1350963" y="3749675"/>
                <a:ext cx="1828800" cy="1828800"/>
              </a:xfrm>
              <a:prstGeom prst="rect">
                <a:avLst/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0" name="Cube 49"/>
              <p:cNvSpPr/>
              <p:nvPr/>
            </p:nvSpPr>
            <p:spPr>
              <a:xfrm>
                <a:off x="1915879" y="3999747"/>
                <a:ext cx="323850" cy="1162050"/>
              </a:xfrm>
              <a:prstGeom prst="cube">
                <a:avLst>
                  <a:gd name="adj" fmla="val 4853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Cube 50"/>
              <p:cNvSpPr/>
              <p:nvPr/>
            </p:nvSpPr>
            <p:spPr>
              <a:xfrm>
                <a:off x="2163529" y="4152147"/>
                <a:ext cx="323850" cy="1162050"/>
              </a:xfrm>
              <a:prstGeom prst="cube">
                <a:avLst>
                  <a:gd name="adj" fmla="val 4853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69423" name="Rectangle 1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Subcontracting</a:t>
            </a:r>
          </a:p>
        </p:txBody>
      </p:sp>
      <p:sp>
        <p:nvSpPr>
          <p:cNvPr id="4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WCR-BC-060</a:t>
            </a:r>
          </a:p>
        </p:txBody>
      </p:sp>
      <p:sp>
        <p:nvSpPr>
          <p:cNvPr id="269329" name="Text Box 17"/>
          <p:cNvSpPr txBox="1">
            <a:spLocks noChangeArrowheads="1"/>
          </p:cNvSpPr>
          <p:nvPr/>
        </p:nvSpPr>
        <p:spPr bwMode="auto">
          <a:xfrm>
            <a:off x="3335338" y="1670050"/>
            <a:ext cx="301625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rgbClr val="C0C0C0"/>
            </a:outerShdw>
          </a:effectLst>
        </p:spPr>
        <p:txBody>
          <a:bodyPr anchor="ctr"/>
          <a:lstStyle/>
          <a:p>
            <a:pPr algn="l" eaLnBrk="0" hangingPunct="0"/>
            <a:r>
              <a:rPr lang="en-US" sz="1800" b="1" dirty="0">
                <a:solidFill>
                  <a:schemeClr val="hlink"/>
                </a:solidFill>
                <a:latin typeface="+mj-lt"/>
              </a:rPr>
              <a:t>Set up at least one department for outside work.</a:t>
            </a:r>
          </a:p>
        </p:txBody>
      </p:sp>
      <p:sp>
        <p:nvSpPr>
          <p:cNvPr id="269330" name="Text Box 18"/>
          <p:cNvSpPr txBox="1">
            <a:spLocks noChangeArrowheads="1"/>
          </p:cNvSpPr>
          <p:nvPr/>
        </p:nvSpPr>
        <p:spPr bwMode="auto">
          <a:xfrm>
            <a:off x="3335338" y="3121025"/>
            <a:ext cx="301625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rgbClr val="C0C0C0"/>
            </a:outerShdw>
          </a:effectLst>
        </p:spPr>
        <p:txBody>
          <a:bodyPr anchor="ctr"/>
          <a:lstStyle/>
          <a:p>
            <a:pPr algn="l" eaLnBrk="0" hangingPunct="0"/>
            <a:r>
              <a:rPr lang="en-US" sz="1800" b="1">
                <a:solidFill>
                  <a:schemeClr val="hlink"/>
                </a:solidFill>
                <a:latin typeface="+mj-lt"/>
              </a:rPr>
              <a:t>Set up at least one work center for each type of subcontract operation.</a:t>
            </a:r>
          </a:p>
        </p:txBody>
      </p:sp>
      <p:sp>
        <p:nvSpPr>
          <p:cNvPr id="269415" name="Text Box 103"/>
          <p:cNvSpPr txBox="1">
            <a:spLocks noChangeArrowheads="1"/>
          </p:cNvSpPr>
          <p:nvPr/>
        </p:nvSpPr>
        <p:spPr bwMode="auto">
          <a:xfrm>
            <a:off x="3335338" y="4848225"/>
            <a:ext cx="301625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rgbClr val="C0C0C0"/>
            </a:outerShdw>
          </a:effectLst>
        </p:spPr>
        <p:txBody>
          <a:bodyPr anchor="ctr"/>
          <a:lstStyle/>
          <a:p>
            <a:pPr algn="l" eaLnBrk="0" hangingPunct="0"/>
            <a:r>
              <a:rPr lang="en-US" sz="1800" b="1">
                <a:solidFill>
                  <a:schemeClr val="hlink"/>
                </a:solidFill>
                <a:latin typeface="+mj-lt"/>
              </a:rPr>
              <a:t>Set up subcontracting operations in routings.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9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9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9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9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9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9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9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9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9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9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29" grpId="0" animBg="1" autoUpdateAnimBg="0"/>
      <p:bldP spid="269330" grpId="0" animBg="1" autoUpdateAnimBg="0"/>
      <p:bldP spid="269415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94" name="Rectangle 34"/>
          <p:cNvSpPr>
            <a:spLocks noChangeArrowheads="1"/>
          </p:cNvSpPr>
          <p:nvPr/>
        </p:nvSpPr>
        <p:spPr bwMode="auto">
          <a:xfrm>
            <a:off x="2784475" y="2106612"/>
            <a:ext cx="3481388" cy="2785378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square" anchor="ctr">
            <a:spAutoFit/>
            <a:flatTx/>
          </a:bodyPr>
          <a:lstStyle/>
          <a:p>
            <a:endParaRPr lang="en-US" sz="17500" dirty="0">
              <a:latin typeface="+mj-lt"/>
            </a:endParaRPr>
          </a:p>
        </p:txBody>
      </p:sp>
      <p:sp>
        <p:nvSpPr>
          <p:cNvPr id="271417" name="Rectangle 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Capacity Requirements Planning (CRP)</a:t>
            </a:r>
          </a:p>
        </p:txBody>
      </p:sp>
      <p:sp>
        <p:nvSpPr>
          <p:cNvPr id="2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WCR-BC-070</a:t>
            </a:r>
          </a:p>
        </p:txBody>
      </p:sp>
      <p:grpSp>
        <p:nvGrpSpPr>
          <p:cNvPr id="271419" name="Group 59"/>
          <p:cNvGrpSpPr>
            <a:grpSpLocks/>
          </p:cNvGrpSpPr>
          <p:nvPr/>
        </p:nvGrpSpPr>
        <p:grpSpPr bwMode="auto">
          <a:xfrm>
            <a:off x="3092450" y="2513013"/>
            <a:ext cx="1042988" cy="1782762"/>
            <a:chOff x="1971" y="1835"/>
            <a:chExt cx="657" cy="1123"/>
          </a:xfrm>
        </p:grpSpPr>
        <p:sp>
          <p:nvSpPr>
            <p:cNvPr id="271381" name="Rectangle 21"/>
            <p:cNvSpPr>
              <a:spLocks noChangeArrowheads="1"/>
            </p:cNvSpPr>
            <p:nvPr/>
          </p:nvSpPr>
          <p:spPr bwMode="auto">
            <a:xfrm>
              <a:off x="1971" y="1956"/>
              <a:ext cx="657" cy="884"/>
            </a:xfrm>
            <a:prstGeom prst="rect">
              <a:avLst/>
            </a:prstGeom>
            <a:pattFill prst="lgCheck">
              <a:fgClr>
                <a:srgbClr val="FFFF00"/>
              </a:fgClr>
              <a:bgClr>
                <a:srgbClr val="FFFFFF"/>
              </a:bgClr>
            </a:patt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71382" name="Rectangle 22"/>
            <p:cNvSpPr>
              <a:spLocks noChangeArrowheads="1"/>
            </p:cNvSpPr>
            <p:nvPr/>
          </p:nvSpPr>
          <p:spPr bwMode="auto">
            <a:xfrm>
              <a:off x="2223" y="1835"/>
              <a:ext cx="151" cy="202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1383" name="Rectangle 23"/>
            <p:cNvSpPr>
              <a:spLocks noChangeArrowheads="1"/>
            </p:cNvSpPr>
            <p:nvPr/>
          </p:nvSpPr>
          <p:spPr bwMode="auto">
            <a:xfrm>
              <a:off x="2122" y="2144"/>
              <a:ext cx="353" cy="506"/>
            </a:xfrm>
            <a:prstGeom prst="rect">
              <a:avLst/>
            </a:prstGeom>
            <a:solidFill>
              <a:srgbClr val="FF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1384" name="Rectangle 24"/>
            <p:cNvSpPr>
              <a:spLocks noChangeArrowheads="1"/>
            </p:cNvSpPr>
            <p:nvPr/>
          </p:nvSpPr>
          <p:spPr bwMode="auto">
            <a:xfrm>
              <a:off x="2223" y="2756"/>
              <a:ext cx="151" cy="202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1385" name="Line 25"/>
            <p:cNvSpPr>
              <a:spLocks noChangeShapeType="1"/>
            </p:cNvSpPr>
            <p:nvPr/>
          </p:nvSpPr>
          <p:spPr bwMode="auto">
            <a:xfrm>
              <a:off x="2298" y="2056"/>
              <a:ext cx="0" cy="62"/>
            </a:xfrm>
            <a:prstGeom prst="line">
              <a:avLst/>
            </a:prstGeom>
            <a:noFill/>
            <a:ln w="4445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1386" name="Line 26"/>
            <p:cNvSpPr>
              <a:spLocks noChangeShapeType="1"/>
            </p:cNvSpPr>
            <p:nvPr/>
          </p:nvSpPr>
          <p:spPr bwMode="auto">
            <a:xfrm flipV="1">
              <a:off x="2298" y="2665"/>
              <a:ext cx="0" cy="76"/>
            </a:xfrm>
            <a:prstGeom prst="line">
              <a:avLst/>
            </a:prstGeom>
            <a:noFill/>
            <a:ln w="4445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71418" name="Group 58"/>
          <p:cNvGrpSpPr>
            <a:grpSpLocks/>
          </p:cNvGrpSpPr>
          <p:nvPr/>
        </p:nvGrpSpPr>
        <p:grpSpPr bwMode="auto">
          <a:xfrm>
            <a:off x="4749800" y="2513013"/>
            <a:ext cx="1044575" cy="1782762"/>
            <a:chOff x="3035" y="1835"/>
            <a:chExt cx="658" cy="1123"/>
          </a:xfrm>
        </p:grpSpPr>
        <p:sp>
          <p:nvSpPr>
            <p:cNvPr id="271387" name="Rectangle 27"/>
            <p:cNvSpPr>
              <a:spLocks noChangeArrowheads="1"/>
            </p:cNvSpPr>
            <p:nvPr/>
          </p:nvSpPr>
          <p:spPr bwMode="auto">
            <a:xfrm>
              <a:off x="3035" y="1956"/>
              <a:ext cx="658" cy="884"/>
            </a:xfrm>
            <a:prstGeom prst="rect">
              <a:avLst/>
            </a:prstGeom>
            <a:pattFill prst="openDmnd">
              <a:fgClr>
                <a:schemeClr val="accent1"/>
              </a:fgClr>
              <a:bgClr>
                <a:srgbClr val="FFFFFF"/>
              </a:bgClr>
            </a:patt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71388" name="Rectangle 28"/>
            <p:cNvSpPr>
              <a:spLocks noChangeArrowheads="1"/>
            </p:cNvSpPr>
            <p:nvPr/>
          </p:nvSpPr>
          <p:spPr bwMode="auto">
            <a:xfrm>
              <a:off x="3287" y="1835"/>
              <a:ext cx="151" cy="202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1389" name="Rectangle 29"/>
            <p:cNvSpPr>
              <a:spLocks noChangeArrowheads="1"/>
            </p:cNvSpPr>
            <p:nvPr/>
          </p:nvSpPr>
          <p:spPr bwMode="auto">
            <a:xfrm>
              <a:off x="3186" y="2144"/>
              <a:ext cx="353" cy="506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1390" name="Rectangle 30"/>
            <p:cNvSpPr>
              <a:spLocks noChangeArrowheads="1"/>
            </p:cNvSpPr>
            <p:nvPr/>
          </p:nvSpPr>
          <p:spPr bwMode="auto">
            <a:xfrm>
              <a:off x="3287" y="2756"/>
              <a:ext cx="151" cy="202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1391" name="Line 31"/>
            <p:cNvSpPr>
              <a:spLocks noChangeShapeType="1"/>
            </p:cNvSpPr>
            <p:nvPr/>
          </p:nvSpPr>
          <p:spPr bwMode="auto">
            <a:xfrm>
              <a:off x="3363" y="2056"/>
              <a:ext cx="0" cy="6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1392" name="Line 32"/>
            <p:cNvSpPr>
              <a:spLocks noChangeShapeType="1"/>
            </p:cNvSpPr>
            <p:nvPr/>
          </p:nvSpPr>
          <p:spPr bwMode="auto">
            <a:xfrm flipV="1">
              <a:off x="3363" y="2665"/>
              <a:ext cx="0" cy="76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71398" name="Text Box 38"/>
          <p:cNvSpPr txBox="1">
            <a:spLocks noChangeArrowheads="1"/>
          </p:cNvSpPr>
          <p:nvPr/>
        </p:nvSpPr>
        <p:spPr bwMode="auto">
          <a:xfrm>
            <a:off x="1704975" y="1201738"/>
            <a:ext cx="5453737" cy="430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2200" b="1" dirty="0">
                <a:latin typeface="+mj-lt"/>
              </a:rPr>
              <a:t>Work centers are the basic unit for CRP</a:t>
            </a:r>
          </a:p>
        </p:txBody>
      </p:sp>
      <p:sp>
        <p:nvSpPr>
          <p:cNvPr id="271399" name="Text Box 39"/>
          <p:cNvSpPr txBox="1">
            <a:spLocks noChangeArrowheads="1"/>
          </p:cNvSpPr>
          <p:nvPr/>
        </p:nvSpPr>
        <p:spPr bwMode="auto">
          <a:xfrm>
            <a:off x="1704975" y="4994275"/>
            <a:ext cx="614944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b="1" dirty="0">
                <a:latin typeface="+mj-lt"/>
              </a:rPr>
              <a:t>Work center capacity equals</a:t>
            </a:r>
          </a:p>
          <a:p>
            <a:pPr eaLnBrk="0" hangingPunct="0"/>
            <a:r>
              <a:rPr lang="en-US" sz="1000" dirty="0">
                <a:solidFill>
                  <a:schemeClr val="hlink"/>
                </a:solidFill>
                <a:latin typeface="+mj-lt"/>
              </a:rPr>
              <a:t/>
            </a:r>
            <a:br>
              <a:rPr lang="en-US" sz="1000" dirty="0">
                <a:solidFill>
                  <a:schemeClr val="hlink"/>
                </a:solidFill>
                <a:latin typeface="+mj-lt"/>
              </a:rPr>
            </a:br>
            <a:r>
              <a:rPr lang="en-US" sz="2000" dirty="0">
                <a:solidFill>
                  <a:schemeClr val="hlink"/>
                </a:solidFill>
                <a:latin typeface="+mj-lt"/>
              </a:rPr>
              <a:t>calendar hours available </a:t>
            </a:r>
            <a:r>
              <a:rPr lang="en-US" sz="2000" b="1" dirty="0">
                <a:solidFill>
                  <a:schemeClr val="hlink"/>
                </a:solidFill>
                <a:latin typeface="+mj-lt"/>
              </a:rPr>
              <a:t>x</a:t>
            </a:r>
            <a:r>
              <a:rPr lang="en-US" sz="2000" dirty="0">
                <a:solidFill>
                  <a:schemeClr val="hlink"/>
                </a:solidFill>
                <a:latin typeface="+mj-lt"/>
              </a:rPr>
              <a:t> number of machines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186" name="Group 114"/>
          <p:cNvGrpSpPr>
            <a:grpSpLocks/>
          </p:cNvGrpSpPr>
          <p:nvPr/>
        </p:nvGrpSpPr>
        <p:grpSpPr bwMode="auto">
          <a:xfrm>
            <a:off x="522288" y="1466850"/>
            <a:ext cx="3481387" cy="2911475"/>
            <a:chOff x="1832" y="1579"/>
            <a:chExt cx="2193" cy="1834"/>
          </a:xfrm>
        </p:grpSpPr>
        <p:sp>
          <p:nvSpPr>
            <p:cNvPr id="259201" name="Rectangle 129"/>
            <p:cNvSpPr>
              <a:spLocks noChangeArrowheads="1"/>
            </p:cNvSpPr>
            <p:nvPr/>
          </p:nvSpPr>
          <p:spPr bwMode="auto">
            <a:xfrm>
              <a:off x="1832" y="1579"/>
              <a:ext cx="2193" cy="1834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anchor="ctr">
              <a:spAutoFit/>
              <a:flatTx/>
            </a:bodyPr>
            <a:lstStyle/>
            <a:p>
              <a:endParaRPr lang="en-US"/>
            </a:p>
          </p:txBody>
        </p:sp>
        <p:grpSp>
          <p:nvGrpSpPr>
            <p:cNvPr id="259187" name="Group 115"/>
            <p:cNvGrpSpPr>
              <a:grpSpLocks/>
            </p:cNvGrpSpPr>
            <p:nvPr/>
          </p:nvGrpSpPr>
          <p:grpSpPr bwMode="auto">
            <a:xfrm>
              <a:off x="2026" y="1835"/>
              <a:ext cx="657" cy="1123"/>
              <a:chOff x="1971" y="1835"/>
              <a:chExt cx="657" cy="1123"/>
            </a:xfrm>
          </p:grpSpPr>
          <p:sp>
            <p:nvSpPr>
              <p:cNvPr id="259188" name="Rectangle 116"/>
              <p:cNvSpPr>
                <a:spLocks noChangeArrowheads="1"/>
              </p:cNvSpPr>
              <p:nvPr/>
            </p:nvSpPr>
            <p:spPr bwMode="auto">
              <a:xfrm>
                <a:off x="1971" y="1956"/>
                <a:ext cx="657" cy="884"/>
              </a:xfrm>
              <a:prstGeom prst="rect">
                <a:avLst/>
              </a:prstGeom>
              <a:pattFill prst="lgCheck">
                <a:fgClr>
                  <a:srgbClr val="FFFF00"/>
                </a:fgClr>
                <a:bgClr>
                  <a:srgbClr val="FFFFFF"/>
                </a:bgClr>
              </a:patt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89" name="Rectangle 117"/>
              <p:cNvSpPr>
                <a:spLocks noChangeArrowheads="1"/>
              </p:cNvSpPr>
              <p:nvPr/>
            </p:nvSpPr>
            <p:spPr bwMode="auto">
              <a:xfrm>
                <a:off x="2223" y="1835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90" name="Rectangle 118"/>
              <p:cNvSpPr>
                <a:spLocks noChangeArrowheads="1"/>
              </p:cNvSpPr>
              <p:nvPr/>
            </p:nvSpPr>
            <p:spPr bwMode="auto">
              <a:xfrm>
                <a:off x="2122" y="2144"/>
                <a:ext cx="353" cy="506"/>
              </a:xfrm>
              <a:prstGeom prst="rect">
                <a:avLst/>
              </a:prstGeom>
              <a:solidFill>
                <a:srgbClr val="FF99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91" name="Rectangle 119"/>
              <p:cNvSpPr>
                <a:spLocks noChangeArrowheads="1"/>
              </p:cNvSpPr>
              <p:nvPr/>
            </p:nvSpPr>
            <p:spPr bwMode="auto">
              <a:xfrm>
                <a:off x="2223" y="2756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92" name="Line 120"/>
              <p:cNvSpPr>
                <a:spLocks noChangeShapeType="1"/>
              </p:cNvSpPr>
              <p:nvPr/>
            </p:nvSpPr>
            <p:spPr bwMode="auto">
              <a:xfrm>
                <a:off x="2298" y="2056"/>
                <a:ext cx="0" cy="62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93" name="Line 121"/>
              <p:cNvSpPr>
                <a:spLocks noChangeShapeType="1"/>
              </p:cNvSpPr>
              <p:nvPr/>
            </p:nvSpPr>
            <p:spPr bwMode="auto">
              <a:xfrm flipV="1">
                <a:off x="2298" y="2665"/>
                <a:ext cx="0" cy="76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59194" name="Group 122"/>
            <p:cNvGrpSpPr>
              <a:grpSpLocks/>
            </p:cNvGrpSpPr>
            <p:nvPr/>
          </p:nvGrpSpPr>
          <p:grpSpPr bwMode="auto">
            <a:xfrm>
              <a:off x="3070" y="1835"/>
              <a:ext cx="658" cy="1123"/>
              <a:chOff x="3035" y="1835"/>
              <a:chExt cx="658" cy="1123"/>
            </a:xfrm>
          </p:grpSpPr>
          <p:sp>
            <p:nvSpPr>
              <p:cNvPr id="259195" name="Rectangle 123"/>
              <p:cNvSpPr>
                <a:spLocks noChangeArrowheads="1"/>
              </p:cNvSpPr>
              <p:nvPr/>
            </p:nvSpPr>
            <p:spPr bwMode="auto">
              <a:xfrm>
                <a:off x="3035" y="1956"/>
                <a:ext cx="658" cy="884"/>
              </a:xfrm>
              <a:prstGeom prst="rect">
                <a:avLst/>
              </a:prstGeom>
              <a:pattFill prst="openDmnd">
                <a:fgClr>
                  <a:schemeClr val="accent1"/>
                </a:fgClr>
                <a:bgClr>
                  <a:srgbClr val="FFFFFF"/>
                </a:bgClr>
              </a:patt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96" name="Rectangle 124"/>
              <p:cNvSpPr>
                <a:spLocks noChangeArrowheads="1"/>
              </p:cNvSpPr>
              <p:nvPr/>
            </p:nvSpPr>
            <p:spPr bwMode="auto">
              <a:xfrm>
                <a:off x="3287" y="1835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97" name="Rectangle 125"/>
              <p:cNvSpPr>
                <a:spLocks noChangeArrowheads="1"/>
              </p:cNvSpPr>
              <p:nvPr/>
            </p:nvSpPr>
            <p:spPr bwMode="auto">
              <a:xfrm>
                <a:off x="3186" y="2144"/>
                <a:ext cx="353" cy="506"/>
              </a:xfrm>
              <a:prstGeom prst="rect">
                <a:avLst/>
              </a:prstGeom>
              <a:solidFill>
                <a:schemeClr val="hlink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98" name="Rectangle 126"/>
              <p:cNvSpPr>
                <a:spLocks noChangeArrowheads="1"/>
              </p:cNvSpPr>
              <p:nvPr/>
            </p:nvSpPr>
            <p:spPr bwMode="auto">
              <a:xfrm>
                <a:off x="3287" y="2756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199" name="Line 127"/>
              <p:cNvSpPr>
                <a:spLocks noChangeShapeType="1"/>
              </p:cNvSpPr>
              <p:nvPr/>
            </p:nvSpPr>
            <p:spPr bwMode="auto">
              <a:xfrm>
                <a:off x="3363" y="2056"/>
                <a:ext cx="0" cy="6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200" name="Line 128"/>
              <p:cNvSpPr>
                <a:spLocks noChangeShapeType="1"/>
              </p:cNvSpPr>
              <p:nvPr/>
            </p:nvSpPr>
            <p:spPr bwMode="auto">
              <a:xfrm flipV="1">
                <a:off x="3363" y="2665"/>
                <a:ext cx="0" cy="7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259166" name="Rectangle 9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Burden/Labor Rates</a:t>
            </a:r>
          </a:p>
        </p:txBody>
      </p:sp>
      <p:sp>
        <p:nvSpPr>
          <p:cNvPr id="2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WCR-BC-080</a:t>
            </a:r>
          </a:p>
        </p:txBody>
      </p:sp>
      <p:sp>
        <p:nvSpPr>
          <p:cNvPr id="259153" name="Text Box 81"/>
          <p:cNvSpPr txBox="1">
            <a:spLocks noChangeArrowheads="1"/>
          </p:cNvSpPr>
          <p:nvPr/>
        </p:nvSpPr>
        <p:spPr bwMode="auto">
          <a:xfrm>
            <a:off x="4565650" y="1266825"/>
            <a:ext cx="3844925" cy="2393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27013" indent="-227013" algn="l" eaLnBrk="0" hangingPunct="0">
              <a:spcBef>
                <a:spcPct val="20000"/>
              </a:spcBef>
            </a:pPr>
            <a:r>
              <a:rPr lang="en-US" sz="2600" b="1" dirty="0">
                <a:latin typeface="+mj-lt"/>
              </a:rPr>
              <a:t>Burden costs use</a:t>
            </a:r>
          </a:p>
          <a:p>
            <a:pPr marL="227013" indent="-227013" algn="l" eaLnBrk="0" hangingPunct="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n-US" sz="2600" b="1" dirty="0">
                <a:latin typeface="+mj-lt"/>
              </a:rPr>
              <a:t>Machine burden rate</a:t>
            </a:r>
          </a:p>
          <a:p>
            <a:pPr marL="227013" indent="-227013" algn="l" eaLnBrk="0" hangingPunct="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n-US" sz="2600" b="1" dirty="0">
                <a:latin typeface="+mj-lt"/>
              </a:rPr>
              <a:t>Labor burden rate</a:t>
            </a:r>
          </a:p>
          <a:p>
            <a:pPr marL="227013" indent="-227013" algn="l" eaLnBrk="0" hangingPunct="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n-US" sz="2600" b="1" dirty="0">
                <a:latin typeface="+mj-lt"/>
              </a:rPr>
              <a:t>Labor burden %</a:t>
            </a:r>
          </a:p>
          <a:p>
            <a:pPr marL="227013" indent="-227013" algn="l" eaLnBrk="0" hangingPunct="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n-US" sz="2600" b="1" dirty="0">
                <a:latin typeface="+mj-lt"/>
              </a:rPr>
              <a:t>Labor rates</a:t>
            </a:r>
          </a:p>
        </p:txBody>
      </p:sp>
      <p:sp>
        <p:nvSpPr>
          <p:cNvPr id="259154" name="Text Box 82"/>
          <p:cNvSpPr txBox="1">
            <a:spLocks noChangeArrowheads="1"/>
          </p:cNvSpPr>
          <p:nvPr/>
        </p:nvSpPr>
        <p:spPr bwMode="auto">
          <a:xfrm>
            <a:off x="1558925" y="4932363"/>
            <a:ext cx="6011863" cy="898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600" b="1">
                <a:solidFill>
                  <a:schemeClr val="hlink"/>
                </a:solidFill>
                <a:latin typeface="+mj-lt"/>
              </a:rPr>
              <a:t>The system uses these elements in calculating item costs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153" grpId="0" autoUpdateAnimBg="0"/>
      <p:bldP spid="25915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496" name="Group 64"/>
          <p:cNvGrpSpPr>
            <a:grpSpLocks/>
          </p:cNvGrpSpPr>
          <p:nvPr/>
        </p:nvGrpSpPr>
        <p:grpSpPr bwMode="auto">
          <a:xfrm>
            <a:off x="522288" y="1466850"/>
            <a:ext cx="3481387" cy="2911475"/>
            <a:chOff x="1832" y="1579"/>
            <a:chExt cx="2193" cy="1834"/>
          </a:xfrm>
        </p:grpSpPr>
        <p:sp>
          <p:nvSpPr>
            <p:cNvPr id="274511" name="Rectangle 79"/>
            <p:cNvSpPr>
              <a:spLocks noChangeArrowheads="1"/>
            </p:cNvSpPr>
            <p:nvPr/>
          </p:nvSpPr>
          <p:spPr bwMode="auto">
            <a:xfrm>
              <a:off x="1832" y="1579"/>
              <a:ext cx="2193" cy="1834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anchor="ctr">
              <a:spAutoFit/>
              <a:flatTx/>
            </a:bodyPr>
            <a:lstStyle/>
            <a:p>
              <a:endParaRPr lang="en-US"/>
            </a:p>
          </p:txBody>
        </p:sp>
        <p:grpSp>
          <p:nvGrpSpPr>
            <p:cNvPr id="274497" name="Group 65"/>
            <p:cNvGrpSpPr>
              <a:grpSpLocks/>
            </p:cNvGrpSpPr>
            <p:nvPr/>
          </p:nvGrpSpPr>
          <p:grpSpPr bwMode="auto">
            <a:xfrm>
              <a:off x="2026" y="1835"/>
              <a:ext cx="657" cy="1123"/>
              <a:chOff x="1971" y="1835"/>
              <a:chExt cx="657" cy="1123"/>
            </a:xfrm>
          </p:grpSpPr>
          <p:sp>
            <p:nvSpPr>
              <p:cNvPr id="274498" name="Rectangle 66"/>
              <p:cNvSpPr>
                <a:spLocks noChangeArrowheads="1"/>
              </p:cNvSpPr>
              <p:nvPr/>
            </p:nvSpPr>
            <p:spPr bwMode="auto">
              <a:xfrm>
                <a:off x="1971" y="1956"/>
                <a:ext cx="657" cy="884"/>
              </a:xfrm>
              <a:prstGeom prst="rect">
                <a:avLst/>
              </a:prstGeom>
              <a:pattFill prst="lgCheck">
                <a:fgClr>
                  <a:srgbClr val="FFFF00"/>
                </a:fgClr>
                <a:bgClr>
                  <a:srgbClr val="FFFFFF"/>
                </a:bgClr>
              </a:patt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499" name="Rectangle 67"/>
              <p:cNvSpPr>
                <a:spLocks noChangeArrowheads="1"/>
              </p:cNvSpPr>
              <p:nvPr/>
            </p:nvSpPr>
            <p:spPr bwMode="auto">
              <a:xfrm>
                <a:off x="2223" y="1835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00" name="Rectangle 68"/>
              <p:cNvSpPr>
                <a:spLocks noChangeArrowheads="1"/>
              </p:cNvSpPr>
              <p:nvPr/>
            </p:nvSpPr>
            <p:spPr bwMode="auto">
              <a:xfrm>
                <a:off x="2122" y="2144"/>
                <a:ext cx="353" cy="506"/>
              </a:xfrm>
              <a:prstGeom prst="rect">
                <a:avLst/>
              </a:prstGeom>
              <a:solidFill>
                <a:srgbClr val="FF99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01" name="Rectangle 69"/>
              <p:cNvSpPr>
                <a:spLocks noChangeArrowheads="1"/>
              </p:cNvSpPr>
              <p:nvPr/>
            </p:nvSpPr>
            <p:spPr bwMode="auto">
              <a:xfrm>
                <a:off x="2223" y="2756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02" name="Line 70"/>
              <p:cNvSpPr>
                <a:spLocks noChangeShapeType="1"/>
              </p:cNvSpPr>
              <p:nvPr/>
            </p:nvSpPr>
            <p:spPr bwMode="auto">
              <a:xfrm>
                <a:off x="2298" y="2056"/>
                <a:ext cx="0" cy="62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03" name="Line 71"/>
              <p:cNvSpPr>
                <a:spLocks noChangeShapeType="1"/>
              </p:cNvSpPr>
              <p:nvPr/>
            </p:nvSpPr>
            <p:spPr bwMode="auto">
              <a:xfrm flipV="1">
                <a:off x="2298" y="2665"/>
                <a:ext cx="0" cy="76"/>
              </a:xfrm>
              <a:prstGeom prst="line">
                <a:avLst/>
              </a:prstGeom>
              <a:noFill/>
              <a:ln w="44450">
                <a:solidFill>
                  <a:srgbClr val="FFCC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74504" name="Group 72"/>
            <p:cNvGrpSpPr>
              <a:grpSpLocks/>
            </p:cNvGrpSpPr>
            <p:nvPr/>
          </p:nvGrpSpPr>
          <p:grpSpPr bwMode="auto">
            <a:xfrm>
              <a:off x="3070" y="1835"/>
              <a:ext cx="658" cy="1123"/>
              <a:chOff x="3035" y="1835"/>
              <a:chExt cx="658" cy="1123"/>
            </a:xfrm>
          </p:grpSpPr>
          <p:sp>
            <p:nvSpPr>
              <p:cNvPr id="274505" name="Rectangle 73"/>
              <p:cNvSpPr>
                <a:spLocks noChangeArrowheads="1"/>
              </p:cNvSpPr>
              <p:nvPr/>
            </p:nvSpPr>
            <p:spPr bwMode="auto">
              <a:xfrm>
                <a:off x="3035" y="1956"/>
                <a:ext cx="658" cy="884"/>
              </a:xfrm>
              <a:prstGeom prst="rect">
                <a:avLst/>
              </a:prstGeom>
              <a:pattFill prst="openDmnd">
                <a:fgClr>
                  <a:schemeClr val="accent1"/>
                </a:fgClr>
                <a:bgClr>
                  <a:srgbClr val="FFFFFF"/>
                </a:bgClr>
              </a:patt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06" name="Rectangle 74"/>
              <p:cNvSpPr>
                <a:spLocks noChangeArrowheads="1"/>
              </p:cNvSpPr>
              <p:nvPr/>
            </p:nvSpPr>
            <p:spPr bwMode="auto">
              <a:xfrm>
                <a:off x="3287" y="1835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07" name="Rectangle 75"/>
              <p:cNvSpPr>
                <a:spLocks noChangeArrowheads="1"/>
              </p:cNvSpPr>
              <p:nvPr/>
            </p:nvSpPr>
            <p:spPr bwMode="auto">
              <a:xfrm>
                <a:off x="3186" y="2144"/>
                <a:ext cx="353" cy="506"/>
              </a:xfrm>
              <a:prstGeom prst="rect">
                <a:avLst/>
              </a:prstGeom>
              <a:solidFill>
                <a:schemeClr val="hlink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08" name="Rectangle 76"/>
              <p:cNvSpPr>
                <a:spLocks noChangeArrowheads="1"/>
              </p:cNvSpPr>
              <p:nvPr/>
            </p:nvSpPr>
            <p:spPr bwMode="auto">
              <a:xfrm>
                <a:off x="3287" y="2756"/>
                <a:ext cx="151" cy="202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09" name="Line 77"/>
              <p:cNvSpPr>
                <a:spLocks noChangeShapeType="1"/>
              </p:cNvSpPr>
              <p:nvPr/>
            </p:nvSpPr>
            <p:spPr bwMode="auto">
              <a:xfrm>
                <a:off x="3363" y="2056"/>
                <a:ext cx="0" cy="6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510" name="Line 78"/>
              <p:cNvSpPr>
                <a:spLocks noChangeShapeType="1"/>
              </p:cNvSpPr>
              <p:nvPr/>
            </p:nvSpPr>
            <p:spPr bwMode="auto">
              <a:xfrm flipV="1">
                <a:off x="3363" y="2665"/>
                <a:ext cx="0" cy="7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274477" name="Rectangle 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Burden/Labor Rates</a:t>
            </a:r>
          </a:p>
        </p:txBody>
      </p:sp>
      <p:sp>
        <p:nvSpPr>
          <p:cNvPr id="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WCR-BC-090</a:t>
            </a:r>
          </a:p>
        </p:txBody>
      </p:sp>
      <p:sp>
        <p:nvSpPr>
          <p:cNvPr id="274450" name="Text Box 18"/>
          <p:cNvSpPr txBox="1">
            <a:spLocks noChangeArrowheads="1"/>
          </p:cNvSpPr>
          <p:nvPr/>
        </p:nvSpPr>
        <p:spPr bwMode="auto">
          <a:xfrm>
            <a:off x="4565650" y="1266825"/>
            <a:ext cx="3844925" cy="191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27013" indent="-227013" algn="l" eaLnBrk="0" hangingPunct="0">
              <a:spcBef>
                <a:spcPct val="20000"/>
              </a:spcBef>
            </a:pPr>
            <a:r>
              <a:rPr lang="en-US" sz="2600" b="1" dirty="0">
                <a:latin typeface="+mj-lt"/>
              </a:rPr>
              <a:t>Burden costs use</a:t>
            </a:r>
          </a:p>
          <a:p>
            <a:pPr marL="227013" indent="-227013" algn="l" eaLnBrk="0" hangingPunct="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</a:rPr>
              <a:t>Machine burden rate</a:t>
            </a:r>
          </a:p>
          <a:p>
            <a:pPr marL="227013" indent="-227013" algn="l" eaLnBrk="0" hangingPunct="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</a:rPr>
              <a:t>Labor burden rate</a:t>
            </a:r>
          </a:p>
          <a:p>
            <a:pPr marL="227013" indent="-227013" algn="l" eaLnBrk="0" hangingPunct="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</a:rPr>
              <a:t>Labor burden %</a:t>
            </a:r>
          </a:p>
        </p:txBody>
      </p:sp>
      <p:sp>
        <p:nvSpPr>
          <p:cNvPr id="274451" name="Text Box 19"/>
          <p:cNvSpPr txBox="1">
            <a:spLocks noChangeArrowheads="1"/>
          </p:cNvSpPr>
          <p:nvPr/>
        </p:nvSpPr>
        <p:spPr bwMode="auto">
          <a:xfrm>
            <a:off x="450850" y="4683125"/>
            <a:ext cx="8220075" cy="15132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7013" indent="-227013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latin typeface="+mj-lt"/>
              </a:rPr>
              <a:t>Machine burden rate equals</a:t>
            </a:r>
          </a:p>
          <a:p>
            <a:pPr marL="227013" indent="-227013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000" dirty="0">
                <a:solidFill>
                  <a:schemeClr val="hlink"/>
                </a:solidFill>
                <a:latin typeface="+mj-lt"/>
              </a:rPr>
              <a:t>(standard setup hours </a:t>
            </a:r>
            <a:r>
              <a:rPr lang="en-US" sz="2000" b="1" dirty="0">
                <a:solidFill>
                  <a:schemeClr val="hlink"/>
                </a:solidFill>
                <a:latin typeface="+mj-lt"/>
              </a:rPr>
              <a:t>x</a:t>
            </a:r>
            <a:r>
              <a:rPr lang="en-US" sz="2000" dirty="0">
                <a:solidFill>
                  <a:schemeClr val="hlink"/>
                </a:solidFill>
                <a:latin typeface="+mj-lt"/>
              </a:rPr>
              <a:t> number of machines </a:t>
            </a:r>
            <a:r>
              <a:rPr lang="en-US" sz="2000" b="1" dirty="0">
                <a:solidFill>
                  <a:schemeClr val="hlink"/>
                </a:solidFill>
                <a:latin typeface="+mj-lt"/>
              </a:rPr>
              <a:t>+</a:t>
            </a:r>
            <a:r>
              <a:rPr lang="en-US" sz="2000" dirty="0">
                <a:solidFill>
                  <a:schemeClr val="hlink"/>
                </a:solidFill>
                <a:latin typeface="+mj-lt"/>
              </a:rPr>
              <a:t> standard run hours)</a:t>
            </a:r>
            <a:br>
              <a:rPr lang="en-US" sz="2000" dirty="0">
                <a:solidFill>
                  <a:schemeClr val="hlink"/>
                </a:solidFill>
                <a:latin typeface="+mj-lt"/>
              </a:rPr>
            </a:br>
            <a:r>
              <a:rPr lang="en-US" sz="2000" b="1" dirty="0">
                <a:solidFill>
                  <a:schemeClr val="hlink"/>
                </a:solidFill>
                <a:latin typeface="+mj-lt"/>
              </a:rPr>
              <a:t>x</a:t>
            </a:r>
            <a:r>
              <a:rPr lang="en-US" sz="2000" dirty="0">
                <a:solidFill>
                  <a:schemeClr val="hlink"/>
                </a:solidFill>
                <a:latin typeface="+mj-lt"/>
              </a:rPr>
              <a:t> work center machine burden rate</a:t>
            </a:r>
          </a:p>
        </p:txBody>
      </p:sp>
      <p:sp>
        <p:nvSpPr>
          <p:cNvPr id="274452" name="AutoShape 20"/>
          <p:cNvSpPr>
            <a:spLocks noChangeArrowheads="1"/>
          </p:cNvSpPr>
          <p:nvPr/>
        </p:nvSpPr>
        <p:spPr bwMode="auto">
          <a:xfrm>
            <a:off x="4119563" y="1819275"/>
            <a:ext cx="434975" cy="290513"/>
          </a:xfrm>
          <a:prstGeom prst="rightArrow">
            <a:avLst>
              <a:gd name="adj1" fmla="val 50000"/>
              <a:gd name="adj2" fmla="val 37432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51" grpId="0" autoUpdateAnimBg="0"/>
    </p:bld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7316</TotalTime>
  <Words>1068</Words>
  <Application>Microsoft PowerPoint</Application>
  <PresentationFormat>On-screen Show (4:3)</PresentationFormat>
  <Paragraphs>137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Century Gothic</vt:lpstr>
      <vt:lpstr>Tahoma</vt:lpstr>
      <vt:lpstr>Forte</vt:lpstr>
      <vt:lpstr>Arial Black</vt:lpstr>
      <vt:lpstr>Wingdings</vt:lpstr>
      <vt:lpstr>Webdings</vt:lpstr>
      <vt:lpstr>Times New Roman</vt:lpstr>
      <vt:lpstr>Lucida Grande</vt:lpstr>
      <vt:lpstr>1_EX06PP_template</vt:lpstr>
      <vt:lpstr>QAD 2010 Template</vt:lpstr>
      <vt:lpstr>Business Considerations</vt:lpstr>
      <vt:lpstr>Business Issues</vt:lpstr>
      <vt:lpstr>Repetitive and Shop Floor Control</vt:lpstr>
      <vt:lpstr>Repetitive and Shop Floor Control</vt:lpstr>
      <vt:lpstr>Subcontracting</vt:lpstr>
      <vt:lpstr>Subcontracting</vt:lpstr>
      <vt:lpstr>Capacity Requirements Planning (CRP)</vt:lpstr>
      <vt:lpstr>Burden/Labor Rates</vt:lpstr>
      <vt:lpstr>Burden/Labor Rates</vt:lpstr>
      <vt:lpstr>Burden/Labor Rates</vt:lpstr>
      <vt:lpstr>Burden/Labor Rates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njm</cp:lastModifiedBy>
  <cp:revision>346</cp:revision>
  <cp:lastPrinted>1998-07-07T12:05:34Z</cp:lastPrinted>
  <dcterms:created xsi:type="dcterms:W3CDTF">1998-02-18T21:36:34Z</dcterms:created>
  <dcterms:modified xsi:type="dcterms:W3CDTF">2011-01-26T01:03:03Z</dcterms:modified>
</cp:coreProperties>
</file>