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75" r:id="rId1"/>
  </p:sldMasterIdLst>
  <p:notesMasterIdLst>
    <p:notesMasterId r:id="rId20"/>
  </p:notesMasterIdLst>
  <p:handoutMasterIdLst>
    <p:handoutMasterId r:id="rId21"/>
  </p:handoutMasterIdLst>
  <p:sldIdLst>
    <p:sldId id="281" r:id="rId2"/>
    <p:sldId id="411" r:id="rId3"/>
    <p:sldId id="545" r:id="rId4"/>
    <p:sldId id="546" r:id="rId5"/>
    <p:sldId id="547" r:id="rId6"/>
    <p:sldId id="548" r:id="rId7"/>
    <p:sldId id="549" r:id="rId8"/>
    <p:sldId id="566" r:id="rId9"/>
    <p:sldId id="494" r:id="rId10"/>
    <p:sldId id="569" r:id="rId11"/>
    <p:sldId id="570" r:id="rId12"/>
    <p:sldId id="553" r:id="rId13"/>
    <p:sldId id="555" r:id="rId14"/>
    <p:sldId id="557" r:id="rId15"/>
    <p:sldId id="558" r:id="rId16"/>
    <p:sldId id="561" r:id="rId17"/>
    <p:sldId id="565" r:id="rId18"/>
    <p:sldId id="568" r:id="rId19"/>
  </p:sldIdLst>
  <p:sldSz cx="9144000" cy="6858000" type="screen4x3"/>
  <p:notesSz cx="6991350" cy="9282113"/>
  <p:embeddedFontLst>
    <p:embeddedFont>
      <p:font typeface="Century Gothic" pitchFamily="34" charset="0"/>
      <p:regular r:id="rId22"/>
      <p:bold r:id="rId23"/>
      <p:italic r:id="rId24"/>
      <p:boldItalic r:id="rId25"/>
    </p:embeddedFont>
    <p:embeddedFont>
      <p:font typeface="Tahoma" pitchFamily="34" charset="0"/>
      <p:regular r:id="rId26"/>
      <p:bold r:id="rId27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EF"/>
    <a:srgbClr val="FFEBEB"/>
    <a:srgbClr val="FFE5E5"/>
    <a:srgbClr val="C3FFE1"/>
    <a:srgbClr val="FF3300"/>
    <a:srgbClr val="99CCFF"/>
    <a:srgbClr val="FFCC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921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02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34" d="100"/>
          <a:sy n="34" d="100"/>
        </p:scale>
        <p:origin x="-1518" y="-90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b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570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570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b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570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1">
                <a:latin typeface="Arial" charset="0"/>
              </a:defRPr>
            </a:lvl1pPr>
          </a:lstStyle>
          <a:p>
            <a:fld id="{B03E616C-5512-410C-A30A-FC97C22CC1B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fld id="{A3847065-8450-4D77-82C0-0FADC3D6B05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eB-WCR-PR-</a:t>
            </a:r>
            <a:endParaRPr 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eB-WCR-PR-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some key business considerations before setting up work centers, routings, and WO subcontracting in QAD Enterprise Applications 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departments, work centers, comments, standard operations, routings, and processes in QAD Enterprise Applications</a:t>
            </a:r>
          </a:p>
          <a:p>
            <a:r>
              <a:rPr lang="en-US" b="1" dirty="0" smtClean="0"/>
              <a:t>Process subcontract operations in QAD Enterprise Applications</a:t>
            </a:r>
            <a:endParaRPr lang="en-US" b="1" dirty="0" smtClean="0"/>
          </a:p>
        </p:txBody>
      </p:sp>
      <p:sp>
        <p:nvSpPr>
          <p:cNvPr id="3077" name="Rectangle 5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Subcontract Operations</a:t>
            </a:r>
            <a:endParaRPr lang="en-US" smtClean="0"/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eB-WCR-PR-010</a:t>
            </a:r>
            <a:endParaRPr lang="en-US"/>
          </a:p>
        </p:txBody>
      </p:sp>
      <p:sp>
        <p:nvSpPr>
          <p:cNvPr id="3075" name="Rectangle 22"/>
          <p:cNvSpPr>
            <a:spLocks noChangeArrowheads="1"/>
          </p:cNvSpPr>
          <p:nvPr/>
        </p:nvSpPr>
        <p:spPr bwMode="auto">
          <a:xfrm>
            <a:off x="2152650" y="5176838"/>
            <a:ext cx="6019800" cy="68580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35975" y="2797175"/>
            <a:ext cx="3465513" cy="1524000"/>
          </a:xfrm>
          <a:noFill/>
        </p:spPr>
      </p:pic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Subcontract  Purchase Order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eB-WCR-PR-095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37150" y="1959850"/>
            <a:ext cx="6866667" cy="2714286"/>
          </a:xfrm>
          <a:prstGeom prst="rect">
            <a:avLst/>
          </a:prstGeom>
          <a:noFill/>
          <a:ln>
            <a:noFill/>
          </a:ln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Subcontract Process: </a:t>
            </a:r>
            <a:r>
              <a:rPr lang="en-US" sz="2000" smtClean="0"/>
              <a:t>Subcontract Routing Op PO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eB-WCR-PR-100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Order Dispatch Report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eB-WCR-PR-110</a:t>
            </a:r>
          </a:p>
        </p:txBody>
      </p:sp>
      <p:pic>
        <p:nvPicPr>
          <p:cNvPr id="14340" name="Picture 37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75125" y="1937563"/>
            <a:ext cx="6780953" cy="27142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Order WIP Cost Report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eB-WCR-PR-130</a:t>
            </a:r>
          </a:p>
        </p:txBody>
      </p:sp>
      <p:pic>
        <p:nvPicPr>
          <p:cNvPr id="15364" name="Picture 3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233800" y="1618663"/>
            <a:ext cx="6676191" cy="38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Order Cost Report</a:t>
            </a:r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eB-WCR-PR-150</a:t>
            </a:r>
          </a:p>
        </p:txBody>
      </p:sp>
      <p:pic>
        <p:nvPicPr>
          <p:cNvPr id="16388" name="Picture 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8250" y="1375388"/>
            <a:ext cx="6654800" cy="407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Purchase Order Receipts (1 of 2)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eB-WCR-PR-180</a:t>
            </a:r>
          </a:p>
        </p:txBody>
      </p:sp>
      <p:pic>
        <p:nvPicPr>
          <p:cNvPr id="17412" name="Picture 2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57438" y="2218238"/>
            <a:ext cx="7419048" cy="2238095"/>
          </a:xfrm>
          <a:prstGeom prst="rect">
            <a:avLst/>
          </a:prstGeom>
          <a:noFill/>
          <a:ln>
            <a:noFill/>
          </a:ln>
        </p:spPr>
      </p:pic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5980238" y="3165150"/>
            <a:ext cx="1495425" cy="285750"/>
          </a:xfrm>
          <a:prstGeom prst="rect">
            <a:avLst/>
          </a:prstGeom>
          <a:noFill/>
          <a:ln w="25400" algn="ctr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Purchase Order Receipts (2 of 2)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eB-WCR-PR-190</a:t>
            </a:r>
          </a:p>
        </p:txBody>
      </p:sp>
      <p:pic>
        <p:nvPicPr>
          <p:cNvPr id="18436" name="Picture 2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08250" y="1187563"/>
            <a:ext cx="8114286" cy="49714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eB-WCR-PR-220</a:t>
            </a:r>
          </a:p>
        </p:txBody>
      </p:sp>
      <p:pic>
        <p:nvPicPr>
          <p:cNvPr id="5" name="Picture 4" descr="ha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3832"/>
            <a:ext cx="9144000" cy="345033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Identify some key business issues you need to consider before setting up work centers and routings in QAD Enterprise Applications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the shop calendar, departments, work centers, comments, standard operations, routings, and processes in QAD Enterprise Applications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subcontract operations in QAD Enterprise Applications</a:t>
            </a:r>
            <a:endParaRPr lang="en-US" dirty="0" smtClean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  <a:endParaRPr lang="en-US" smtClean="0"/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eB-WCR-PR-230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14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Department for outside operations</a:t>
            </a:r>
          </a:p>
          <a:p>
            <a:pPr eaLnBrk="1" hangingPunct="1"/>
            <a:r>
              <a:rPr lang="en-US" smtClean="0"/>
              <a:t>Work centers for outside operations</a:t>
            </a:r>
          </a:p>
          <a:p>
            <a:pPr eaLnBrk="1" hangingPunct="1"/>
            <a:r>
              <a:rPr lang="en-US" smtClean="0"/>
              <a:t>Subcontract routing operations</a:t>
            </a:r>
          </a:p>
        </p:txBody>
      </p:sp>
      <p:sp>
        <p:nvSpPr>
          <p:cNvPr id="4099" name="Rectangle 14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Subcontracting Requirements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eB-WCR-PR-020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Department Maintenance:</a:t>
            </a:r>
            <a:endParaRPr lang="en-US" sz="2000" smtClean="0"/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eB-WCR-PR-030</a:t>
            </a:r>
          </a:p>
        </p:txBody>
      </p:sp>
      <p:sp>
        <p:nvSpPr>
          <p:cNvPr id="5124" name="Rectangle 33"/>
          <p:cNvSpPr>
            <a:spLocks noChangeArrowheads="1"/>
          </p:cNvSpPr>
          <p:nvPr/>
        </p:nvSpPr>
        <p:spPr bwMode="auto">
          <a:xfrm>
            <a:off x="477838" y="947275"/>
            <a:ext cx="3981450" cy="3968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5A87C6"/>
                </a:solidFill>
                <a:latin typeface="+mj-lt"/>
              </a:rPr>
              <a:t>Subcontracting Requirements</a:t>
            </a:r>
          </a:p>
        </p:txBody>
      </p:sp>
      <p:pic>
        <p:nvPicPr>
          <p:cNvPr id="5125" name="Picture 3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64688" y="1388600"/>
            <a:ext cx="5209524" cy="47809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Department for outside operations</a:t>
            </a:r>
          </a:p>
          <a:p>
            <a:r>
              <a:rPr lang="en-US" b="1" dirty="0" smtClean="0"/>
              <a:t>Work centers for outside operations</a:t>
            </a:r>
          </a:p>
          <a:p>
            <a:r>
              <a:rPr lang="en-US" dirty="0" smtClean="0"/>
              <a:t>Subcontract routing operations</a:t>
            </a:r>
            <a:endParaRPr lang="en-US" dirty="0" smtClean="0"/>
          </a:p>
        </p:txBody>
      </p:sp>
      <p:sp>
        <p:nvSpPr>
          <p:cNvPr id="6147" name="Rectangle 2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Subcontracting Requirements</a:t>
            </a:r>
            <a:endParaRPr lang="en-US" smtClean="0"/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eB-WCR-PR-040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Center Maintenance:</a:t>
            </a:r>
            <a:endParaRPr lang="en-US" smtClean="0"/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eB-WCR-PR-050</a:t>
            </a:r>
            <a:endParaRPr lang="en-US"/>
          </a:p>
        </p:txBody>
      </p:sp>
      <p:sp>
        <p:nvSpPr>
          <p:cNvPr id="7172" name="Rectangle 29"/>
          <p:cNvSpPr>
            <a:spLocks noChangeArrowheads="1"/>
          </p:cNvSpPr>
          <p:nvPr/>
        </p:nvSpPr>
        <p:spPr bwMode="auto">
          <a:xfrm>
            <a:off x="477838" y="1042275"/>
            <a:ext cx="3981450" cy="3968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5A87C6"/>
                </a:solidFill>
                <a:latin typeface="+mj-lt"/>
              </a:rPr>
              <a:t>Subcontracting Requirements</a:t>
            </a:r>
          </a:p>
        </p:txBody>
      </p:sp>
      <p:pic>
        <p:nvPicPr>
          <p:cNvPr id="7173" name="Picture 3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63413" y="1727351"/>
            <a:ext cx="5219048" cy="4104762"/>
          </a:xfrm>
          <a:prstGeom prst="rect">
            <a:avLst/>
          </a:prstGeom>
          <a:noFill/>
          <a:ln>
            <a:noFill/>
          </a:ln>
        </p:spPr>
      </p:pic>
      <p:sp>
        <p:nvSpPr>
          <p:cNvPr id="7174" name="Rectangle 5"/>
          <p:cNvSpPr>
            <a:spLocks noChangeArrowheads="1"/>
          </p:cNvSpPr>
          <p:nvPr/>
        </p:nvSpPr>
        <p:spPr bwMode="auto">
          <a:xfrm>
            <a:off x="2114549" y="5407176"/>
            <a:ext cx="1626863" cy="226137"/>
          </a:xfrm>
          <a:prstGeom prst="rect">
            <a:avLst/>
          </a:prstGeom>
          <a:noFill/>
          <a:ln w="25400" algn="ctr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5" name="Rectangle 6"/>
          <p:cNvSpPr>
            <a:spLocks noChangeArrowheads="1"/>
          </p:cNvSpPr>
          <p:nvPr/>
        </p:nvSpPr>
        <p:spPr bwMode="auto">
          <a:xfrm>
            <a:off x="5143500" y="4642712"/>
            <a:ext cx="1871338" cy="1018463"/>
          </a:xfrm>
          <a:prstGeom prst="rect">
            <a:avLst/>
          </a:prstGeom>
          <a:noFill/>
          <a:ln w="25400" algn="ctr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2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Department for outside operations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Work centers for outside operations</a:t>
            </a:r>
          </a:p>
          <a:p>
            <a:r>
              <a:rPr lang="en-US" b="1" dirty="0" smtClean="0"/>
              <a:t>Subcontract routing operations</a:t>
            </a:r>
            <a:endParaRPr lang="en-US" b="1" dirty="0" smtClean="0"/>
          </a:p>
        </p:txBody>
      </p:sp>
      <p:sp>
        <p:nvSpPr>
          <p:cNvPr id="8195" name="Rectangle 2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Subcontracting Requirements</a:t>
            </a:r>
            <a:endParaRPr lang="en-US" smtClean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eB-WCR-PR-060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7" name="Rectangle 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 Maintenance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eB-WCR-PR-070</a:t>
            </a:r>
          </a:p>
        </p:txBody>
      </p:sp>
      <p:pic>
        <p:nvPicPr>
          <p:cNvPr id="9219" name="Picture 4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69538" y="1218863"/>
            <a:ext cx="6790477" cy="5209524"/>
          </a:xfrm>
          <a:prstGeom prst="rect">
            <a:avLst/>
          </a:prstGeom>
          <a:noFill/>
          <a:ln>
            <a:noFill/>
          </a:ln>
        </p:spPr>
      </p:pic>
      <p:sp>
        <p:nvSpPr>
          <p:cNvPr id="344078" name="Text Box 14"/>
          <p:cNvSpPr txBox="1">
            <a:spLocks noChangeArrowheads="1"/>
          </p:cNvSpPr>
          <p:nvPr/>
        </p:nvSpPr>
        <p:spPr bwMode="auto">
          <a:xfrm>
            <a:off x="5657400" y="2869863"/>
            <a:ext cx="1970088" cy="349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latin typeface="+mj-lt"/>
              </a:rPr>
              <a:t>Subcontract fields</a:t>
            </a:r>
          </a:p>
        </p:txBody>
      </p:sp>
      <p:sp>
        <p:nvSpPr>
          <p:cNvPr id="9221" name="Rectangle 15"/>
          <p:cNvSpPr>
            <a:spLocks noChangeArrowheads="1"/>
          </p:cNvSpPr>
          <p:nvPr/>
        </p:nvSpPr>
        <p:spPr bwMode="auto">
          <a:xfrm>
            <a:off x="5339900" y="3977938"/>
            <a:ext cx="1169988" cy="225425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9222" name="AutoShape 16"/>
          <p:cNvCxnSpPr>
            <a:cxnSpLocks noChangeShapeType="1"/>
            <a:stCxn id="344078" idx="3"/>
            <a:endCxn id="9221" idx="3"/>
          </p:cNvCxnSpPr>
          <p:nvPr/>
        </p:nvCxnSpPr>
        <p:spPr bwMode="auto">
          <a:xfrm flipH="1">
            <a:off x="6509888" y="3044488"/>
            <a:ext cx="1117600" cy="1046163"/>
          </a:xfrm>
          <a:prstGeom prst="bentConnector3">
            <a:avLst>
              <a:gd name="adj1" fmla="val -20455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9223" name="Rectangle 17"/>
          <p:cNvSpPr>
            <a:spLocks noChangeArrowheads="1"/>
          </p:cNvSpPr>
          <p:nvPr/>
        </p:nvSpPr>
        <p:spPr bwMode="auto">
          <a:xfrm>
            <a:off x="5643113" y="5130463"/>
            <a:ext cx="1744662" cy="200025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224" name="Rectangle 18"/>
          <p:cNvSpPr>
            <a:spLocks noChangeArrowheads="1"/>
          </p:cNvSpPr>
          <p:nvPr/>
        </p:nvSpPr>
        <p:spPr bwMode="auto">
          <a:xfrm>
            <a:off x="5295450" y="5613063"/>
            <a:ext cx="2141538" cy="196850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9225" name="AutoShape 19"/>
          <p:cNvCxnSpPr>
            <a:cxnSpLocks noChangeShapeType="1"/>
            <a:stCxn id="344078" idx="3"/>
            <a:endCxn id="9223" idx="3"/>
          </p:cNvCxnSpPr>
          <p:nvPr/>
        </p:nvCxnSpPr>
        <p:spPr bwMode="auto">
          <a:xfrm flipH="1">
            <a:off x="7387775" y="3044488"/>
            <a:ext cx="239713" cy="2185988"/>
          </a:xfrm>
          <a:prstGeom prst="bentConnector3">
            <a:avLst>
              <a:gd name="adj1" fmla="val -95364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9226" name="AutoShape 20"/>
          <p:cNvCxnSpPr>
            <a:cxnSpLocks noChangeShapeType="1"/>
            <a:stCxn id="344078" idx="3"/>
            <a:endCxn id="9224" idx="3"/>
          </p:cNvCxnSpPr>
          <p:nvPr/>
        </p:nvCxnSpPr>
        <p:spPr bwMode="auto">
          <a:xfrm flipH="1">
            <a:off x="7436988" y="3044488"/>
            <a:ext cx="190500" cy="2667000"/>
          </a:xfrm>
          <a:prstGeom prst="bentConnector3">
            <a:avLst>
              <a:gd name="adj1" fmla="val -12000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9228" name="Rectangle 39"/>
          <p:cNvSpPr>
            <a:spLocks noChangeArrowheads="1"/>
          </p:cNvSpPr>
          <p:nvPr/>
        </p:nvSpPr>
        <p:spPr bwMode="auto">
          <a:xfrm>
            <a:off x="477838" y="766425"/>
            <a:ext cx="5000625" cy="3968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000" b="1" dirty="0">
                <a:solidFill>
                  <a:srgbClr val="5A87C6"/>
                </a:solidFill>
                <a:latin typeface="+mj-lt"/>
              </a:rPr>
              <a:t>Subcontracting Requirements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 Maintenance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eB-WCR-PR-080</a:t>
            </a:r>
          </a:p>
        </p:txBody>
      </p:sp>
      <p:sp>
        <p:nvSpPr>
          <p:cNvPr id="10244" name="Rectangle 36"/>
          <p:cNvSpPr>
            <a:spLocks noChangeArrowheads="1"/>
          </p:cNvSpPr>
          <p:nvPr/>
        </p:nvSpPr>
        <p:spPr bwMode="auto">
          <a:xfrm>
            <a:off x="477838" y="764325"/>
            <a:ext cx="5915025" cy="3968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000" b="1" dirty="0">
                <a:solidFill>
                  <a:srgbClr val="5A87C6"/>
                </a:solidFill>
                <a:latin typeface="+mj-lt"/>
              </a:rPr>
              <a:t>Subcontracting Requirements (continued)</a:t>
            </a:r>
          </a:p>
        </p:txBody>
      </p:sp>
      <p:pic>
        <p:nvPicPr>
          <p:cNvPr id="10245" name="Picture 7" descr="RoutingMaintenance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532138" y="1164375"/>
            <a:ext cx="6409524" cy="52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10246" name="Rectangle 8"/>
          <p:cNvSpPr>
            <a:spLocks noChangeArrowheads="1"/>
          </p:cNvSpPr>
          <p:nvPr/>
        </p:nvSpPr>
        <p:spPr bwMode="auto">
          <a:xfrm>
            <a:off x="1879800" y="5352200"/>
            <a:ext cx="4845050" cy="925513"/>
          </a:xfrm>
          <a:prstGeom prst="rect">
            <a:avLst/>
          </a:prstGeom>
          <a:noFill/>
          <a:ln w="25400" algn="ctr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7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Purchase Order Maintenance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eB-WCR-PR-090</a:t>
            </a:r>
          </a:p>
        </p:txBody>
      </p:sp>
      <p:pic>
        <p:nvPicPr>
          <p:cNvPr id="11268" name="Picture 7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92175" y="809100"/>
            <a:ext cx="8352382" cy="5619048"/>
          </a:xfrm>
          <a:prstGeom prst="rect">
            <a:avLst/>
          </a:prstGeom>
          <a:noFill/>
          <a:ln>
            <a:noFill/>
          </a:ln>
        </p:spPr>
      </p:pic>
      <p:sp>
        <p:nvSpPr>
          <p:cNvPr id="11269" name="Rectangle 4"/>
          <p:cNvSpPr>
            <a:spLocks noChangeArrowheads="1"/>
          </p:cNvSpPr>
          <p:nvPr/>
        </p:nvSpPr>
        <p:spPr bwMode="auto">
          <a:xfrm>
            <a:off x="504825" y="2847975"/>
            <a:ext cx="7724776" cy="561975"/>
          </a:xfrm>
          <a:prstGeom prst="rect">
            <a:avLst/>
          </a:prstGeom>
          <a:noFill/>
          <a:ln w="25400" algn="ctr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13928</TotalTime>
  <Words>238</Words>
  <Application>Microsoft Office PowerPoint</Application>
  <PresentationFormat>On-screen Show (4:3)</PresentationFormat>
  <Paragraphs>57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Century Gothic</vt:lpstr>
      <vt:lpstr>Wingdings</vt:lpstr>
      <vt:lpstr>Tahoma</vt:lpstr>
      <vt:lpstr>Lucida Grande</vt:lpstr>
      <vt:lpstr>QAD 2010 Template</vt:lpstr>
      <vt:lpstr>Process Subcontract Operations</vt:lpstr>
      <vt:lpstr>Subcontracting Requirements</vt:lpstr>
      <vt:lpstr>Department Maintenance:</vt:lpstr>
      <vt:lpstr>Subcontracting Requirements</vt:lpstr>
      <vt:lpstr>Work Center Maintenance:</vt:lpstr>
      <vt:lpstr>Subcontracting Requirements</vt:lpstr>
      <vt:lpstr>Routing Maintenance</vt:lpstr>
      <vt:lpstr>Routing Maintenance</vt:lpstr>
      <vt:lpstr>Purchase Order Maintenance</vt:lpstr>
      <vt:lpstr>Subcontract  Purchase Order</vt:lpstr>
      <vt:lpstr>Subcontract Process: Subcontract Routing Op PO</vt:lpstr>
      <vt:lpstr>Work Order Dispatch Report</vt:lpstr>
      <vt:lpstr>Work Order WIP Cost Report</vt:lpstr>
      <vt:lpstr>Work Order Cost Report</vt:lpstr>
      <vt:lpstr>Purchase Order Receipts (1 of 2)</vt:lpstr>
      <vt:lpstr>Purchase Order Receipts (2 of 2)</vt:lpstr>
      <vt:lpstr>Exercise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njm</cp:lastModifiedBy>
  <cp:revision>433</cp:revision>
  <cp:lastPrinted>2001-02-26T18:57:50Z</cp:lastPrinted>
  <dcterms:created xsi:type="dcterms:W3CDTF">1998-02-18T21:36:34Z</dcterms:created>
  <dcterms:modified xsi:type="dcterms:W3CDTF">2011-01-25T01:17:18Z</dcterms:modified>
</cp:coreProperties>
</file>