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18" r:id="rId2"/>
  </p:sldMasterIdLst>
  <p:notesMasterIdLst>
    <p:notesMasterId r:id="rId28"/>
  </p:notesMasterIdLst>
  <p:handoutMasterIdLst>
    <p:handoutMasterId r:id="rId29"/>
  </p:handoutMasterIdLst>
  <p:sldIdLst>
    <p:sldId id="362" r:id="rId3"/>
    <p:sldId id="333" r:id="rId4"/>
    <p:sldId id="334" r:id="rId5"/>
    <p:sldId id="335" r:id="rId6"/>
    <p:sldId id="356" r:id="rId7"/>
    <p:sldId id="337" r:id="rId8"/>
    <p:sldId id="338" r:id="rId9"/>
    <p:sldId id="339" r:id="rId10"/>
    <p:sldId id="358" r:id="rId11"/>
    <p:sldId id="340" r:id="rId12"/>
    <p:sldId id="341" r:id="rId13"/>
    <p:sldId id="344" r:id="rId14"/>
    <p:sldId id="342" r:id="rId15"/>
    <p:sldId id="343" r:id="rId16"/>
    <p:sldId id="346" r:id="rId17"/>
    <p:sldId id="345" r:id="rId18"/>
    <p:sldId id="347" r:id="rId19"/>
    <p:sldId id="348" r:id="rId20"/>
    <p:sldId id="349" r:id="rId21"/>
    <p:sldId id="359" r:id="rId22"/>
    <p:sldId id="360" r:id="rId23"/>
    <p:sldId id="352" r:id="rId24"/>
    <p:sldId id="361" r:id="rId25"/>
    <p:sldId id="354" r:id="rId26"/>
    <p:sldId id="355" r:id="rId2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8F8F8"/>
    <a:srgbClr val="FFFFFF"/>
    <a:srgbClr val="CCECFF"/>
    <a:srgbClr val="FF7C80"/>
    <a:srgbClr val="FF0000"/>
    <a:srgbClr val="3366FF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1086" y="-96"/>
      </p:cViewPr>
      <p:guideLst>
        <p:guide orient="horz" pos="1313"/>
        <p:guide pos="4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181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180D548-3923-424D-BD7E-51E5711C9C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8AF5989-5448-4ABB-9BA5-01BD2E6BF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512E9A-FA36-45DF-91D5-C1794631619C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94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794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415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PC-AC-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PC-AC-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 Structures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Inventory Accounts</a:t>
            </a:r>
            <a:endParaRPr lang="en-US" dirty="0"/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PC-AC-090</a:t>
            </a:r>
            <a:endParaRPr lang="en-US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805740"/>
            <a:ext cx="6086475" cy="4303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1300163" y="5143143"/>
            <a:ext cx="3352800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 algn="l" eaLnBrk="0" hangingPunct="0">
              <a:spcBef>
                <a:spcPct val="50000"/>
              </a:spcBef>
              <a:buFontTx/>
              <a:buChar char="•"/>
            </a:pPr>
            <a:r>
              <a:rPr lang="en-US" sz="1400" b="1" dirty="0">
                <a:latin typeface="+mj-lt"/>
              </a:rPr>
              <a:t> Inventory</a:t>
            </a:r>
            <a:r>
              <a:rPr lang="en-US" sz="1400" dirty="0">
                <a:latin typeface="+mj-lt"/>
              </a:rPr>
              <a:t>: To track inventory </a:t>
            </a:r>
            <a:r>
              <a:rPr lang="en-US" sz="1400" dirty="0" smtClean="0">
                <a:latin typeface="+mj-lt"/>
              </a:rPr>
              <a:t>balances </a:t>
            </a:r>
            <a:r>
              <a:rPr lang="en-US" sz="1400" dirty="0">
                <a:latin typeface="+mj-lt"/>
              </a:rPr>
              <a:t>for balance sheet</a:t>
            </a:r>
          </a:p>
          <a:p>
            <a:pPr marL="119063" indent="-119063" algn="l" eaLnBrk="0" hangingPunct="0">
              <a:spcBef>
                <a:spcPct val="50000"/>
              </a:spcBef>
              <a:buFontTx/>
              <a:buChar char="•"/>
            </a:pPr>
            <a:r>
              <a:rPr lang="en-US" sz="1400" dirty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Inventory Discrepancy</a:t>
            </a:r>
            <a:r>
              <a:rPr lang="en-US" sz="1400" dirty="0">
                <a:latin typeface="+mj-lt"/>
              </a:rPr>
              <a:t>: Adjustments </a:t>
            </a:r>
            <a:r>
              <a:rPr lang="en-US" sz="1400" dirty="0" smtClean="0">
                <a:latin typeface="+mj-lt"/>
              </a:rPr>
              <a:t>from </a:t>
            </a:r>
            <a:r>
              <a:rPr lang="en-US" sz="1400" dirty="0">
                <a:latin typeface="+mj-lt"/>
              </a:rPr>
              <a:t>cycle counts and physical counts</a:t>
            </a: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4748213" y="5143143"/>
            <a:ext cx="33528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Scrap</a:t>
            </a:r>
            <a:r>
              <a:rPr lang="en-US" sz="1400" dirty="0">
                <a:latin typeface="+mj-lt"/>
              </a:rPr>
              <a:t>: From work orders and quality </a:t>
            </a:r>
            <a:r>
              <a:rPr lang="en-US" sz="1400" dirty="0" smtClean="0">
                <a:latin typeface="+mj-lt"/>
              </a:rPr>
              <a:t>orders</a:t>
            </a:r>
            <a:endParaRPr lang="en-US" sz="1400" dirty="0">
              <a:latin typeface="+mj-lt"/>
            </a:endParaRPr>
          </a:p>
          <a:p>
            <a:pPr marL="119063" indent="-119063"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Cost Revaluation</a:t>
            </a:r>
            <a:r>
              <a:rPr lang="en-US" sz="1400" dirty="0">
                <a:latin typeface="+mj-lt"/>
              </a:rPr>
              <a:t>: Resulting from </a:t>
            </a:r>
            <a:r>
              <a:rPr lang="en-US" sz="1400" dirty="0" smtClean="0">
                <a:latin typeface="+mj-lt"/>
              </a:rPr>
              <a:t>standard </a:t>
            </a:r>
            <a:r>
              <a:rPr lang="en-US" sz="1400" dirty="0">
                <a:latin typeface="+mj-lt"/>
              </a:rPr>
              <a:t>costs changing</a:t>
            </a:r>
          </a:p>
        </p:txBody>
      </p:sp>
      <p:sp>
        <p:nvSpPr>
          <p:cNvPr id="21511" name="Rectangle 6"/>
          <p:cNvSpPr>
            <a:spLocks noChangeArrowheads="1"/>
          </p:cNvSpPr>
          <p:nvPr/>
        </p:nvSpPr>
        <p:spPr bwMode="auto">
          <a:xfrm>
            <a:off x="1562100" y="3663240"/>
            <a:ext cx="4762500" cy="13430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Inventory Account Maintenance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PC-AC-100</a:t>
            </a:r>
            <a:endParaRPr lang="en-US"/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1038225" y="5295900"/>
            <a:ext cx="1381125" cy="61118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 sz="2800"/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5975" y="1083729"/>
            <a:ext cx="4960938" cy="500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2543175" y="1769529"/>
            <a:ext cx="3152775" cy="8667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Purchasing Accounts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PC-AC-110</a:t>
            </a:r>
            <a:endParaRPr lang="en-US"/>
          </a:p>
        </p:txBody>
      </p:sp>
      <p:pic>
        <p:nvPicPr>
          <p:cNvPr id="2355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225" y="1056741"/>
            <a:ext cx="6164263" cy="4810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5943600" y="1864778"/>
            <a:ext cx="2514600" cy="284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latin typeface="+mj-lt"/>
              </a:rPr>
              <a:t>Purchases </a:t>
            </a:r>
            <a:r>
              <a:rPr lang="en-US" sz="1400" dirty="0">
                <a:latin typeface="+mj-lt"/>
              </a:rPr>
              <a:t>Non-Inventory</a:t>
            </a:r>
          </a:p>
        </p:txBody>
      </p:sp>
      <p:sp>
        <p:nvSpPr>
          <p:cNvPr id="60420" name="Text Box 3"/>
          <p:cNvSpPr txBox="1">
            <a:spLocks noChangeArrowheads="1"/>
          </p:cNvSpPr>
          <p:nvPr/>
        </p:nvSpPr>
        <p:spPr bwMode="auto">
          <a:xfrm>
            <a:off x="5943600" y="2234666"/>
            <a:ext cx="2514600" cy="476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PO Receipts Accrual </a:t>
            </a:r>
            <a:r>
              <a:rPr lang="en-US" sz="1400" dirty="0">
                <a:latin typeface="+mj-lt"/>
              </a:rPr>
              <a:t>(inventory items)</a:t>
            </a:r>
          </a:p>
        </p:txBody>
      </p:sp>
      <p:sp>
        <p:nvSpPr>
          <p:cNvPr id="60421" name="Text Box 4"/>
          <p:cNvSpPr txBox="1">
            <a:spLocks noChangeArrowheads="1"/>
          </p:cNvSpPr>
          <p:nvPr/>
        </p:nvSpPr>
        <p:spPr bwMode="auto">
          <a:xfrm>
            <a:off x="5943600" y="2787116"/>
            <a:ext cx="2514600" cy="6683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Overhead Applied Fixed </a:t>
            </a:r>
            <a:r>
              <a:rPr lang="en-US" sz="1400" dirty="0">
                <a:latin typeface="+mj-lt"/>
              </a:rPr>
              <a:t>OH applied at PO Receipts and WO Receipt</a:t>
            </a:r>
          </a:p>
        </p:txBody>
      </p:sp>
      <p:sp>
        <p:nvSpPr>
          <p:cNvPr id="60422" name="Text Box 5"/>
          <p:cNvSpPr txBox="1">
            <a:spLocks noChangeArrowheads="1"/>
          </p:cNvSpPr>
          <p:nvPr/>
        </p:nvSpPr>
        <p:spPr bwMode="auto">
          <a:xfrm>
            <a:off x="5943600" y="3539591"/>
            <a:ext cx="2514600" cy="6740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PO Price Variance </a:t>
            </a:r>
            <a:r>
              <a:rPr lang="en-US" sz="1400" dirty="0">
                <a:latin typeface="+mj-lt"/>
              </a:rPr>
              <a:t>PO price </a:t>
            </a:r>
            <a:r>
              <a:rPr lang="en-US" sz="1400" dirty="0" err="1">
                <a:latin typeface="+mj-lt"/>
              </a:rPr>
              <a:t>vs</a:t>
            </a:r>
            <a:r>
              <a:rPr lang="en-US" sz="1400" dirty="0">
                <a:latin typeface="+mj-lt"/>
              </a:rPr>
              <a:t> std price at PO Receipt</a:t>
            </a:r>
          </a:p>
        </p:txBody>
      </p:sp>
      <p:sp>
        <p:nvSpPr>
          <p:cNvPr id="60424" name="Text Box 7"/>
          <p:cNvSpPr txBox="1">
            <a:spLocks noChangeArrowheads="1"/>
          </p:cNvSpPr>
          <p:nvPr/>
        </p:nvSpPr>
        <p:spPr bwMode="auto">
          <a:xfrm>
            <a:off x="5943600" y="4101566"/>
            <a:ext cx="2514600" cy="6683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>
                <a:latin typeface="+mj-lt"/>
              </a:rPr>
              <a:t>AP Usage Variance </a:t>
            </a:r>
            <a:r>
              <a:rPr lang="en-US" sz="1400">
                <a:latin typeface="+mj-lt"/>
              </a:rPr>
              <a:t>PO quantity vs invoice quantity at vouchering</a:t>
            </a:r>
          </a:p>
        </p:txBody>
      </p:sp>
      <p:sp>
        <p:nvSpPr>
          <p:cNvPr id="60425" name="Text Box 8"/>
          <p:cNvSpPr txBox="1">
            <a:spLocks noChangeArrowheads="1"/>
          </p:cNvSpPr>
          <p:nvPr/>
        </p:nvSpPr>
        <p:spPr bwMode="auto">
          <a:xfrm>
            <a:off x="5943600" y="4854041"/>
            <a:ext cx="2514600" cy="6740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>
                <a:latin typeface="+mj-lt"/>
              </a:rPr>
              <a:t>AP Rate Variance </a:t>
            </a:r>
            <a:r>
              <a:rPr lang="en-US" sz="1400">
                <a:latin typeface="+mj-lt"/>
              </a:rPr>
              <a:t>PO rate vs invoice rate at vouchering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Sales Accounts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PC-AC-120</a:t>
            </a:r>
            <a:endParaRPr lang="en-US"/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093959"/>
            <a:ext cx="5895975" cy="4933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444" name="Text Box 3"/>
          <p:cNvSpPr txBox="1">
            <a:spLocks noChangeArrowheads="1"/>
          </p:cNvSpPr>
          <p:nvPr/>
        </p:nvSpPr>
        <p:spPr bwMode="auto">
          <a:xfrm>
            <a:off x="6381750" y="2065509"/>
            <a:ext cx="1828800" cy="523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Sales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</a:t>
            </a:r>
            <a:r>
              <a:rPr lang="en-US" sz="1400" dirty="0">
                <a:latin typeface="+mj-lt"/>
              </a:rPr>
              <a:t>Gross</a:t>
            </a:r>
            <a:endParaRPr lang="en-US" sz="1600" dirty="0">
              <a:latin typeface="+mj-lt"/>
            </a:endParaRPr>
          </a:p>
        </p:txBody>
      </p:sp>
      <p:sp>
        <p:nvSpPr>
          <p:cNvPr id="61445" name="Text Box 4"/>
          <p:cNvSpPr txBox="1">
            <a:spLocks noChangeArrowheads="1"/>
          </p:cNvSpPr>
          <p:nvPr/>
        </p:nvSpPr>
        <p:spPr bwMode="auto">
          <a:xfrm>
            <a:off x="6381750" y="2668759"/>
            <a:ext cx="1828800" cy="523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Sales Disc 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	Line Item</a:t>
            </a:r>
            <a:endParaRPr lang="en-US" sz="1600" dirty="0">
              <a:latin typeface="+mj-lt"/>
            </a:endParaRPr>
          </a:p>
        </p:txBody>
      </p:sp>
      <p:sp>
        <p:nvSpPr>
          <p:cNvPr id="61446" name="Text Box 5"/>
          <p:cNvSpPr txBox="1">
            <a:spLocks noChangeArrowheads="1"/>
          </p:cNvSpPr>
          <p:nvPr/>
        </p:nvSpPr>
        <p:spPr bwMode="auto">
          <a:xfrm>
            <a:off x="6381750" y="3265659"/>
            <a:ext cx="1828800" cy="19240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112713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latin typeface="+mj-lt"/>
              </a:rPr>
              <a:t> COGS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Material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Labor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Burden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Overhead</a:t>
            </a:r>
          </a:p>
          <a:p>
            <a:pPr marL="169863" lvl="1" indent="168275"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dirty="0">
                <a:latin typeface="+mj-lt"/>
              </a:rPr>
              <a:t>Subcontract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Sales Account Maintenance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PC-AC-130</a:t>
            </a:r>
            <a:endParaRPr lang="en-US"/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4525" y="1139115"/>
            <a:ext cx="5314950" cy="4862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2495550" y="1948740"/>
            <a:ext cx="3152775" cy="8667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Product Line Work Order Accounts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PC-AC-140</a:t>
            </a:r>
            <a:endParaRPr lang="en-US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1663" y="1129414"/>
            <a:ext cx="5391150" cy="4984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3492" name="Text Box 3"/>
          <p:cNvSpPr txBox="1">
            <a:spLocks noChangeArrowheads="1"/>
          </p:cNvSpPr>
          <p:nvPr/>
        </p:nvSpPr>
        <p:spPr bwMode="auto">
          <a:xfrm>
            <a:off x="6534150" y="3969451"/>
            <a:ext cx="1914525" cy="7381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Cost of Production</a:t>
            </a:r>
            <a:br>
              <a:rPr lang="en-US" sz="1400" b="1" dirty="0">
                <a:latin typeface="+mj-lt"/>
              </a:rPr>
            </a:br>
            <a:r>
              <a:rPr lang="en-US" sz="1400" dirty="0">
                <a:latin typeface="+mj-lt"/>
              </a:rPr>
              <a:t>Clearing acct for subcontract costs</a:t>
            </a:r>
            <a:endParaRPr lang="en-US" sz="1600" dirty="0">
              <a:latin typeface="+mj-lt"/>
            </a:endParaRPr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2095500" y="4852101"/>
            <a:ext cx="4276725" cy="2190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Purchasing Accounts Maintenance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PC-AC-150</a:t>
            </a:r>
            <a:endParaRPr lang="en-US"/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1113" y="1040513"/>
            <a:ext cx="6581775" cy="473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1857375" y="1997775"/>
            <a:ext cx="3648075" cy="952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Account Maintenance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PC-AC-160</a:t>
            </a:r>
            <a:endParaRPr lang="en-US"/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8763" y="1072616"/>
            <a:ext cx="6338887" cy="485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2200275" y="1953678"/>
            <a:ext cx="3381375" cy="657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Service Accounts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PC-AC-170</a:t>
            </a:r>
            <a:endParaRPr lang="en-US"/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7363" y="1113186"/>
            <a:ext cx="5619750" cy="4697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6325" name="Text Box 4"/>
          <p:cNvSpPr txBox="1">
            <a:spLocks noChangeArrowheads="1"/>
          </p:cNvSpPr>
          <p:nvPr/>
        </p:nvSpPr>
        <p:spPr bwMode="auto">
          <a:xfrm>
            <a:off x="6284913" y="2024411"/>
            <a:ext cx="2159176" cy="14157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tIns="91440" bIns="91440">
            <a:spAutoFit/>
          </a:bodyPr>
          <a:lstStyle/>
          <a:p>
            <a:pPr algn="l">
              <a:defRPr/>
            </a:pPr>
            <a:r>
              <a:rPr lang="en-US" sz="1600" dirty="0">
                <a:latin typeface="+mj-lt"/>
              </a:rPr>
              <a:t>Not directly related to product costing but uses cost data to track service items and returns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Consignment Accounts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PC-AC-180</a:t>
            </a:r>
            <a:endParaRPr lang="en-US"/>
          </a:p>
        </p:txBody>
      </p:sp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3050" y="1071381"/>
            <a:ext cx="6057900" cy="4811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7349" name="Text Box 4"/>
          <p:cNvSpPr txBox="1">
            <a:spLocks noChangeArrowheads="1"/>
          </p:cNvSpPr>
          <p:nvPr/>
        </p:nvSpPr>
        <p:spPr bwMode="auto">
          <a:xfrm>
            <a:off x="5824538" y="2095319"/>
            <a:ext cx="2378075" cy="215443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1440" bIns="91440">
            <a:spAutoFit/>
          </a:bodyPr>
          <a:lstStyle/>
          <a:p>
            <a:pPr algn="l">
              <a:defRPr/>
            </a:pPr>
            <a:r>
              <a:rPr lang="en-US" sz="1600" dirty="0">
                <a:latin typeface="+mj-lt"/>
              </a:rPr>
              <a:t>Not directly related to product costing but uses cost data to track value of inventory held at a customer location or supplier inventory held at our location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Structures Topics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PC-AC-010</a:t>
            </a:r>
          </a:p>
        </p:txBody>
      </p:sp>
      <p:sp>
        <p:nvSpPr>
          <p:cNvPr id="13316" name="AutoShape 3"/>
          <p:cNvSpPr>
            <a:spLocks noChangeArrowheads="1"/>
          </p:cNvSpPr>
          <p:nvPr/>
        </p:nvSpPr>
        <p:spPr bwMode="auto">
          <a:xfrm>
            <a:off x="962025" y="16287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31718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Reference</a:t>
            </a:r>
            <a:endParaRPr lang="en-US" b="1" dirty="0">
              <a:latin typeface="+mj-lt"/>
            </a:endParaRPr>
          </a:p>
        </p:txBody>
      </p:sp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31718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GL Accounting Structure</a:t>
            </a:r>
            <a:endParaRPr lang="en-US" b="1" dirty="0">
              <a:latin typeface="+mj-lt"/>
            </a:endParaRPr>
          </a:p>
        </p:txBody>
      </p:sp>
      <p:sp>
        <p:nvSpPr>
          <p:cNvPr id="143368" name="Rectangle 8"/>
          <p:cNvSpPr>
            <a:spLocks noChangeArrowheads="1"/>
          </p:cNvSpPr>
          <p:nvPr/>
        </p:nvSpPr>
        <p:spPr bwMode="auto">
          <a:xfrm>
            <a:off x="3171825" y="40100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Accounts</a:t>
            </a:r>
            <a:endParaRPr lang="en-US" b="1" dirty="0">
              <a:latin typeface="+mj-lt"/>
            </a:endParaRPr>
          </a:p>
        </p:txBody>
      </p:sp>
      <p:sp>
        <p:nvSpPr>
          <p:cNvPr id="13323" name="Text Box 10"/>
          <p:cNvSpPr txBox="1">
            <a:spLocks noChangeArrowheads="1"/>
          </p:cNvSpPr>
          <p:nvPr/>
        </p:nvSpPr>
        <p:spPr bwMode="auto">
          <a:xfrm>
            <a:off x="5476875" y="1597025"/>
            <a:ext cx="283845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Entity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Account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Sub-account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Cost Center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Project</a:t>
            </a:r>
            <a:endParaRPr lang="en-US" sz="1600" b="1" dirty="0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Accounts: Summary (1 of 2)</a:t>
            </a:r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PC-AC-190</a:t>
            </a:r>
            <a:endParaRPr lang="en-US"/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911225" y="1591373"/>
            <a:ext cx="2057400" cy="358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Inventory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Inv </a:t>
            </a:r>
            <a:r>
              <a:rPr lang="en-US" sz="1400" dirty="0" err="1">
                <a:latin typeface="+mj-lt"/>
              </a:rPr>
              <a:t>Discrep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Scrap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Work in Process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Method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Cost Revalue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Sales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Sales Disc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(Tax) Exempt Sales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Material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Labor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Burden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Overhead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COGS Subcontract</a:t>
            </a:r>
          </a:p>
          <a:p>
            <a:pPr algn="r" eaLnBrk="0" hangingPunct="0">
              <a:spcBef>
                <a:spcPct val="50000"/>
              </a:spcBef>
            </a:pPr>
            <a:endParaRPr lang="en-US" sz="1600" dirty="0">
              <a:latin typeface="+mj-lt"/>
            </a:endParaRPr>
          </a:p>
        </p:txBody>
      </p:sp>
      <p:sp>
        <p:nvSpPr>
          <p:cNvPr id="31748" name="Text Box 8"/>
          <p:cNvSpPr txBox="1">
            <a:spLocks noChangeArrowheads="1"/>
          </p:cNvSpPr>
          <p:nvPr/>
        </p:nvSpPr>
        <p:spPr bwMode="auto">
          <a:xfrm>
            <a:off x="5480050" y="1599311"/>
            <a:ext cx="3219450" cy="343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Inventory Transactions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Inventory Counts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Receipt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Work Orders, </a:t>
            </a:r>
            <a:r>
              <a:rPr lang="en-US" sz="1400" dirty="0" err="1">
                <a:latin typeface="+mj-lt"/>
              </a:rPr>
              <a:t>Backflush</a:t>
            </a:r>
            <a:r>
              <a:rPr lang="en-US" sz="1400" dirty="0">
                <a:latin typeface="+mj-lt"/>
              </a:rPr>
              <a:t>, Rep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Close, Cum Order Close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GL Cost Change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Invoice Post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Invoice Post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Invoice Post (Canadian)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SO Shipment</a:t>
            </a:r>
          </a:p>
        </p:txBody>
      </p:sp>
      <p:sp>
        <p:nvSpPr>
          <p:cNvPr id="31749" name="Text Box 20"/>
          <p:cNvSpPr txBox="1">
            <a:spLocks noChangeArrowheads="1"/>
          </p:cNvSpPr>
          <p:nvPr/>
        </p:nvSpPr>
        <p:spPr bwMode="auto">
          <a:xfrm>
            <a:off x="3652838" y="1591373"/>
            <a:ext cx="2057400" cy="321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Asset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Asset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Income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Income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endParaRPr lang="en-US" sz="1600">
              <a:latin typeface="+mj-lt"/>
            </a:endParaRPr>
          </a:p>
        </p:txBody>
      </p:sp>
      <p:sp>
        <p:nvSpPr>
          <p:cNvPr id="31750" name="Text Box 21"/>
          <p:cNvSpPr txBox="1">
            <a:spLocks noChangeArrowheads="1"/>
          </p:cNvSpPr>
          <p:nvPr/>
        </p:nvSpPr>
        <p:spPr bwMode="auto">
          <a:xfrm>
            <a:off x="904875" y="1224661"/>
            <a:ext cx="148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Account</a:t>
            </a:r>
            <a:endParaRPr lang="en-US" sz="1800" dirty="0">
              <a:latin typeface="+mj-lt"/>
            </a:endParaRPr>
          </a:p>
        </p:txBody>
      </p:sp>
      <p:sp>
        <p:nvSpPr>
          <p:cNvPr id="31751" name="Line 23"/>
          <p:cNvSpPr>
            <a:spLocks noChangeShapeType="1"/>
          </p:cNvSpPr>
          <p:nvPr/>
        </p:nvSpPr>
        <p:spPr bwMode="auto">
          <a:xfrm>
            <a:off x="912813" y="1616773"/>
            <a:ext cx="7315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2" name="Text Box 25"/>
          <p:cNvSpPr txBox="1">
            <a:spLocks noChangeArrowheads="1"/>
          </p:cNvSpPr>
          <p:nvPr/>
        </p:nvSpPr>
        <p:spPr bwMode="auto">
          <a:xfrm>
            <a:off x="3656013" y="1224661"/>
            <a:ext cx="952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Type</a:t>
            </a:r>
            <a:endParaRPr lang="en-US" sz="1800">
              <a:latin typeface="+mj-lt"/>
            </a:endParaRPr>
          </a:p>
        </p:txBody>
      </p:sp>
      <p:sp>
        <p:nvSpPr>
          <p:cNvPr id="31753" name="Text Box 27"/>
          <p:cNvSpPr txBox="1">
            <a:spLocks noChangeArrowheads="1"/>
          </p:cNvSpPr>
          <p:nvPr/>
        </p:nvSpPr>
        <p:spPr bwMode="auto">
          <a:xfrm>
            <a:off x="5484813" y="1224661"/>
            <a:ext cx="952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Use</a:t>
            </a:r>
            <a:endParaRPr lang="en-US" sz="1800">
              <a:latin typeface="+mj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8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Line Accounts: Summary (2 of 2)</a:t>
            </a:r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PC-AC-200</a:t>
            </a:r>
            <a:endParaRPr lang="en-US"/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909638" y="1648523"/>
            <a:ext cx="23622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Purchases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Receipts (Accrued AP)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Overhead Applied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Price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AP Usage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AP Rate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Floor Stock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Material Usage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Material Rate Variance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Cost of Production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Subcontract Usage </a:t>
            </a:r>
            <a:r>
              <a:rPr lang="en-US" sz="1400" dirty="0" err="1">
                <a:latin typeface="+mj-lt"/>
              </a:rPr>
              <a:t>Var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Subcontract Rate </a:t>
            </a:r>
            <a:r>
              <a:rPr lang="en-US" sz="1400" dirty="0" err="1">
                <a:latin typeface="+mj-lt"/>
              </a:rPr>
              <a:t>Var</a:t>
            </a:r>
            <a:endParaRPr lang="en-US" sz="1600" dirty="0">
              <a:latin typeface="+mj-lt"/>
            </a:endParaRPr>
          </a:p>
        </p:txBody>
      </p:sp>
      <p:sp>
        <p:nvSpPr>
          <p:cNvPr id="32772" name="Text Box 8"/>
          <p:cNvSpPr txBox="1">
            <a:spLocks noChangeArrowheads="1"/>
          </p:cNvSpPr>
          <p:nvPr/>
        </p:nvSpPr>
        <p:spPr bwMode="auto">
          <a:xfrm>
            <a:off x="5476875" y="1650111"/>
            <a:ext cx="302895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PO Receipt (Non-Inventory)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Receipt, Voucher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Receipt, WO Receipt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PO Receipt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Voucher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Voucher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Close, Cum Order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Close, Cum Order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Issue, WO Close, Repetitive </a:t>
            </a:r>
            <a:r>
              <a:rPr lang="en-US" sz="1400" dirty="0" err="1">
                <a:latin typeface="+mj-lt"/>
              </a:rPr>
              <a:t>Backflush</a:t>
            </a:r>
            <a:r>
              <a:rPr lang="en-US" sz="1400" dirty="0">
                <a:latin typeface="+mj-lt"/>
              </a:rPr>
              <a:t>, Rework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Unplanned Issues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Close, Cum Order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WO Close, PO Receipt</a:t>
            </a:r>
          </a:p>
        </p:txBody>
      </p:sp>
      <p:sp>
        <p:nvSpPr>
          <p:cNvPr id="32773" name="Text Box 16"/>
          <p:cNvSpPr txBox="1">
            <a:spLocks noChangeArrowheads="1"/>
          </p:cNvSpPr>
          <p:nvPr/>
        </p:nvSpPr>
        <p:spPr bwMode="auto">
          <a:xfrm>
            <a:off x="3663950" y="1648523"/>
            <a:ext cx="1133475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Liability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Asset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/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Expense</a:t>
            </a:r>
            <a:endParaRPr lang="en-US" sz="1600">
              <a:latin typeface="+mj-lt"/>
            </a:endParaRPr>
          </a:p>
        </p:txBody>
      </p:sp>
      <p:sp>
        <p:nvSpPr>
          <p:cNvPr id="32774" name="Text Box 17"/>
          <p:cNvSpPr txBox="1">
            <a:spLocks noChangeArrowheads="1"/>
          </p:cNvSpPr>
          <p:nvPr/>
        </p:nvSpPr>
        <p:spPr bwMode="auto">
          <a:xfrm>
            <a:off x="904875" y="1224661"/>
            <a:ext cx="148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Account</a:t>
            </a:r>
            <a:endParaRPr lang="en-US" sz="1800">
              <a:latin typeface="+mj-lt"/>
            </a:endParaRPr>
          </a:p>
        </p:txBody>
      </p:sp>
      <p:sp>
        <p:nvSpPr>
          <p:cNvPr id="32775" name="Line 18"/>
          <p:cNvSpPr>
            <a:spLocks noChangeShapeType="1"/>
          </p:cNvSpPr>
          <p:nvPr/>
        </p:nvSpPr>
        <p:spPr bwMode="auto">
          <a:xfrm>
            <a:off x="923925" y="1619948"/>
            <a:ext cx="7315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2776" name="Text Box 20"/>
          <p:cNvSpPr txBox="1">
            <a:spLocks noChangeArrowheads="1"/>
          </p:cNvSpPr>
          <p:nvPr/>
        </p:nvSpPr>
        <p:spPr bwMode="auto">
          <a:xfrm>
            <a:off x="5484813" y="1224661"/>
            <a:ext cx="952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Use</a:t>
            </a:r>
            <a:endParaRPr lang="en-US" sz="1800">
              <a:latin typeface="+mj-lt"/>
            </a:endParaRPr>
          </a:p>
        </p:txBody>
      </p:sp>
      <p:sp>
        <p:nvSpPr>
          <p:cNvPr id="32777" name="Text Box 21"/>
          <p:cNvSpPr txBox="1">
            <a:spLocks noChangeArrowheads="1"/>
          </p:cNvSpPr>
          <p:nvPr/>
        </p:nvSpPr>
        <p:spPr bwMode="auto">
          <a:xfrm>
            <a:off x="3656013" y="1224661"/>
            <a:ext cx="952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Type</a:t>
            </a:r>
            <a:endParaRPr lang="en-US" sz="1800">
              <a:latin typeface="+mj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Department Maintenance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PC-AC-210</a:t>
            </a:r>
            <a:endParaRPr lang="en-US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638" y="1116537"/>
            <a:ext cx="5673725" cy="4781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0661" name="Text Box 4"/>
          <p:cNvSpPr txBox="1">
            <a:spLocks noChangeArrowheads="1"/>
          </p:cNvSpPr>
          <p:nvPr/>
        </p:nvSpPr>
        <p:spPr bwMode="auto">
          <a:xfrm>
            <a:off x="5962650" y="1865837"/>
            <a:ext cx="2743200" cy="549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COP </a:t>
            </a:r>
            <a:r>
              <a:rPr lang="en-US" sz="1400" dirty="0">
                <a:latin typeface="+mj-lt"/>
              </a:rPr>
              <a:t>Misc production expense (downtime, breaks)</a:t>
            </a:r>
          </a:p>
        </p:txBody>
      </p:sp>
      <p:sp>
        <p:nvSpPr>
          <p:cNvPr id="70662" name="Text Box 5"/>
          <p:cNvSpPr txBox="1">
            <a:spLocks noChangeArrowheads="1"/>
          </p:cNvSpPr>
          <p:nvPr/>
        </p:nvSpPr>
        <p:spPr bwMode="auto">
          <a:xfrm>
            <a:off x="5962650" y="2484962"/>
            <a:ext cx="2743200" cy="304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>
                <a:latin typeface="+mj-lt"/>
              </a:rPr>
              <a:t> Labor </a:t>
            </a:r>
            <a:r>
              <a:rPr lang="en-US" sz="1400">
                <a:latin typeface="+mj-lt"/>
              </a:rPr>
              <a:t>Absorption</a:t>
            </a:r>
          </a:p>
        </p:txBody>
      </p:sp>
      <p:sp>
        <p:nvSpPr>
          <p:cNvPr id="70663" name="Text Box 6"/>
          <p:cNvSpPr txBox="1">
            <a:spLocks noChangeArrowheads="1"/>
          </p:cNvSpPr>
          <p:nvPr/>
        </p:nvSpPr>
        <p:spPr bwMode="auto">
          <a:xfrm>
            <a:off x="5962650" y="2869137"/>
            <a:ext cx="2743200" cy="304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>
                <a:latin typeface="+mj-lt"/>
              </a:rPr>
              <a:t> Burden </a:t>
            </a:r>
            <a:r>
              <a:rPr lang="en-US" sz="1400">
                <a:latin typeface="+mj-lt"/>
              </a:rPr>
              <a:t>Absorption</a:t>
            </a:r>
          </a:p>
        </p:txBody>
      </p:sp>
      <p:sp>
        <p:nvSpPr>
          <p:cNvPr id="70664" name="Text Box 7"/>
          <p:cNvSpPr txBox="1">
            <a:spLocks noChangeArrowheads="1"/>
          </p:cNvSpPr>
          <p:nvPr/>
        </p:nvSpPr>
        <p:spPr bwMode="auto">
          <a:xfrm>
            <a:off x="5962650" y="3253312"/>
            <a:ext cx="2743200" cy="11719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Labor &amp; Burden Usage Variance </a:t>
            </a:r>
            <a:r>
              <a:rPr lang="en-US" sz="1400" dirty="0">
                <a:latin typeface="+mj-lt"/>
              </a:rPr>
              <a:t>Quantity variance; posted at SFC or WO Receipt; default set in WO Control File</a:t>
            </a:r>
          </a:p>
        </p:txBody>
      </p:sp>
      <p:sp>
        <p:nvSpPr>
          <p:cNvPr id="70665" name="Text Box 8"/>
          <p:cNvSpPr txBox="1">
            <a:spLocks noChangeArrowheads="1"/>
          </p:cNvSpPr>
          <p:nvPr/>
        </p:nvSpPr>
        <p:spPr bwMode="auto">
          <a:xfrm>
            <a:off x="5962650" y="4510614"/>
            <a:ext cx="2743200" cy="11902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  <a:defRPr/>
            </a:pPr>
            <a:r>
              <a:rPr lang="en-US" sz="1400" b="1" dirty="0">
                <a:latin typeface="+mj-lt"/>
              </a:rPr>
              <a:t> Labor &amp; Burden Rate Variance </a:t>
            </a:r>
            <a:r>
              <a:rPr lang="en-US" sz="1400" dirty="0">
                <a:latin typeface="+mj-lt"/>
              </a:rPr>
              <a:t>Price/rate variance; posted at SFC or WO Receipt; default set in WO Control File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Department Accounts: Summary</a:t>
            </a:r>
          </a:p>
        </p:txBody>
      </p:sp>
      <p:sp>
        <p:nvSpPr>
          <p:cNvPr id="34819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PC-AC-220</a:t>
            </a:r>
            <a:endParaRPr lang="en-US"/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582613" y="1700205"/>
            <a:ext cx="22844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Cost of Production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Labor (Absorbed)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/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Burden (Absorbed)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/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Labor Usage Variance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Labor Rate Variance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Burden Usage Variance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Burden Rate Variance</a:t>
            </a: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4240213" y="1692267"/>
            <a:ext cx="4389437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>
                <a:latin typeface="+mj-lt"/>
              </a:rPr>
              <a:t>Non-Prod Labor, SFC Transfer, Downtime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Repetitive Backflush/Rework,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WO Acctg Close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Repetitive Backflush/Rework,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WO Acctg Close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WO Receipt, Cum Order Acctg Close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WO Receipt, Repetitive Backflush/Rework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WO Receipt, Cum Order Acctg Close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SFC, WO Receipt, Repetitive Backflush/Rework</a:t>
            </a:r>
          </a:p>
        </p:txBody>
      </p:sp>
      <p:sp>
        <p:nvSpPr>
          <p:cNvPr id="34822" name="Text Box 9"/>
          <p:cNvSpPr txBox="1">
            <a:spLocks noChangeArrowheads="1"/>
          </p:cNvSpPr>
          <p:nvPr/>
        </p:nvSpPr>
        <p:spPr bwMode="auto">
          <a:xfrm>
            <a:off x="2932113" y="1690680"/>
            <a:ext cx="1044575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/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/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Expense</a:t>
            </a:r>
          </a:p>
        </p:txBody>
      </p:sp>
      <p:sp>
        <p:nvSpPr>
          <p:cNvPr id="34823" name="Text Box 10"/>
          <p:cNvSpPr txBox="1">
            <a:spLocks noChangeArrowheads="1"/>
          </p:cNvSpPr>
          <p:nvPr/>
        </p:nvSpPr>
        <p:spPr bwMode="auto">
          <a:xfrm>
            <a:off x="582613" y="1222367"/>
            <a:ext cx="148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Account</a:t>
            </a:r>
            <a:endParaRPr lang="en-US" sz="1800">
              <a:latin typeface="+mj-lt"/>
            </a:endParaRPr>
          </a:p>
        </p:txBody>
      </p:sp>
      <p:sp>
        <p:nvSpPr>
          <p:cNvPr id="34824" name="Line 11"/>
          <p:cNvSpPr>
            <a:spLocks noChangeShapeType="1"/>
          </p:cNvSpPr>
          <p:nvPr/>
        </p:nvSpPr>
        <p:spPr bwMode="auto">
          <a:xfrm>
            <a:off x="623888" y="1614480"/>
            <a:ext cx="7899400" cy="15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5" name="Text Box 12"/>
          <p:cNvSpPr txBox="1">
            <a:spLocks noChangeArrowheads="1"/>
          </p:cNvSpPr>
          <p:nvPr/>
        </p:nvSpPr>
        <p:spPr bwMode="auto">
          <a:xfrm>
            <a:off x="4237038" y="1222367"/>
            <a:ext cx="95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Use</a:t>
            </a:r>
            <a:endParaRPr lang="en-US" sz="1800">
              <a:latin typeface="+mj-lt"/>
            </a:endParaRPr>
          </a:p>
        </p:txBody>
      </p:sp>
      <p:sp>
        <p:nvSpPr>
          <p:cNvPr id="34826" name="Text Box 13"/>
          <p:cNvSpPr txBox="1">
            <a:spLocks noChangeArrowheads="1"/>
          </p:cNvSpPr>
          <p:nvPr/>
        </p:nvSpPr>
        <p:spPr bwMode="auto">
          <a:xfrm>
            <a:off x="2930525" y="1222367"/>
            <a:ext cx="95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Type</a:t>
            </a:r>
            <a:endParaRPr lang="en-US" sz="1800">
              <a:latin typeface="+mj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Site Maintenance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PC-AC-230</a:t>
            </a:r>
            <a:endParaRPr lang="en-US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713" y="1127826"/>
            <a:ext cx="5362575" cy="487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2468" name="Text Box 3"/>
          <p:cNvSpPr txBox="1">
            <a:spLocks noChangeArrowheads="1"/>
          </p:cNvSpPr>
          <p:nvPr/>
        </p:nvSpPr>
        <p:spPr bwMode="auto">
          <a:xfrm>
            <a:off x="6092410" y="2781933"/>
            <a:ext cx="2309467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457200" algn="l"/>
              </a:tabLst>
              <a:defRPr/>
            </a:pPr>
            <a:r>
              <a:rPr lang="en-US" sz="1600" dirty="0">
                <a:latin typeface="+mj-lt"/>
              </a:rPr>
              <a:t>Used to book cost variance when a transfer between sites results in a cost </a:t>
            </a:r>
            <a:r>
              <a:rPr lang="en-US" sz="1600" dirty="0" smtClean="0">
                <a:latin typeface="+mj-lt"/>
              </a:rPr>
              <a:t>difference</a:t>
            </a:r>
            <a:endParaRPr lang="en-US" sz="1600" dirty="0">
              <a:latin typeface="+mj-lt"/>
            </a:endParaRPr>
          </a:p>
        </p:txBody>
      </p:sp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2066925" y="4880676"/>
            <a:ext cx="4591050" cy="2952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43948" y="196132"/>
            <a:ext cx="8229600" cy="71652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Quality Management Control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PC-AC-240</a:t>
            </a:r>
            <a:endParaRPr lang="en-US"/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9750" y="1624533"/>
            <a:ext cx="5504762" cy="2666667"/>
          </a:xfrm>
          <a:prstGeom prst="rect">
            <a:avLst/>
          </a:prstGeom>
          <a:noFill/>
          <a:ln>
            <a:noFill/>
          </a:ln>
        </p:spPr>
      </p:pic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2314575" y="3215208"/>
            <a:ext cx="2495550" cy="6000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Rectangle 5"/>
          <p:cNvSpPr>
            <a:spLocks noChangeArrowheads="1"/>
          </p:cNvSpPr>
          <p:nvPr/>
        </p:nvSpPr>
        <p:spPr bwMode="auto">
          <a:xfrm>
            <a:off x="4743450" y="6457950"/>
            <a:ext cx="3460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2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Structure</a:t>
            </a:r>
            <a:endParaRPr lang="en-US" b="0" smtClean="0"/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PC-AC-020</a:t>
            </a:r>
          </a:p>
        </p:txBody>
      </p:sp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619125" y="2887660"/>
            <a:ext cx="8134350" cy="5953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844550" y="3130547"/>
            <a:ext cx="7450759" cy="335989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Entity (4) / Account (8) /  Sub-Account (8) /  Cost Center (4)  /  Project (8)</a:t>
            </a:r>
          </a:p>
        </p:txBody>
      </p:sp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3357737" y="1296985"/>
            <a:ext cx="1790700" cy="1089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 dirty="0">
                <a:latin typeface="+mj-lt"/>
              </a:rPr>
              <a:t>Responsibility</a:t>
            </a:r>
          </a:p>
          <a:p>
            <a:pPr eaLnBrk="0" hangingPunct="0">
              <a:defRPr/>
            </a:pPr>
            <a:r>
              <a:rPr lang="en-US" sz="1600" b="1" dirty="0">
                <a:latin typeface="+mj-lt"/>
              </a:rPr>
              <a:t>Center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</a:t>
            </a:r>
            <a:r>
              <a:rPr lang="en-US" sz="1400" dirty="0">
                <a:latin typeface="+mj-lt"/>
              </a:rPr>
              <a:t>Divisional or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Product Line</a:t>
            </a:r>
          </a:p>
        </p:txBody>
      </p:sp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650871" y="1296985"/>
            <a:ext cx="1790700" cy="1089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>
                <a:latin typeface="+mj-lt"/>
              </a:rPr>
              <a:t>Financial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Unit</a:t>
            </a:r>
            <a:r>
              <a:rPr lang="en-US" sz="1800" b="1">
                <a:latin typeface="+mj-lt"/>
              </a:rPr>
              <a:t/>
            </a:r>
            <a:br>
              <a:rPr lang="en-US" sz="1800" b="1">
                <a:latin typeface="+mj-lt"/>
              </a:rPr>
            </a:br>
            <a:r>
              <a:rPr lang="en-US" sz="1400">
                <a:latin typeface="+mj-lt"/>
              </a:rPr>
              <a:t>Financial reports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&amp; tax returns</a:t>
            </a:r>
            <a:endParaRPr lang="en-US" b="1">
              <a:latin typeface="+mj-lt"/>
            </a:endParaRPr>
          </a:p>
        </p:txBody>
      </p:sp>
      <p:sp>
        <p:nvSpPr>
          <p:cNvPr id="144390" name="Rectangle 6"/>
          <p:cNvSpPr>
            <a:spLocks noChangeArrowheads="1"/>
          </p:cNvSpPr>
          <p:nvPr/>
        </p:nvSpPr>
        <p:spPr bwMode="auto">
          <a:xfrm>
            <a:off x="5281613" y="4025897"/>
            <a:ext cx="1790700" cy="9445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>
                <a:latin typeface="+mj-lt"/>
              </a:rPr>
              <a:t>Responsibility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Center</a:t>
            </a:r>
            <a:endParaRPr lang="en-US" b="1">
              <a:latin typeface="+mj-lt"/>
            </a:endParaRPr>
          </a:p>
        </p:txBody>
      </p:sp>
      <p:sp>
        <p:nvSpPr>
          <p:cNvPr id="144391" name="Rectangle 7"/>
          <p:cNvSpPr>
            <a:spLocks noChangeArrowheads="1"/>
          </p:cNvSpPr>
          <p:nvPr/>
        </p:nvSpPr>
        <p:spPr bwMode="auto">
          <a:xfrm>
            <a:off x="1747485" y="4063997"/>
            <a:ext cx="1790700" cy="5667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>
                <a:latin typeface="+mj-lt"/>
              </a:rPr>
              <a:t>Type of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Transaction</a:t>
            </a:r>
            <a:endParaRPr lang="en-US" b="1">
              <a:latin typeface="+mj-lt"/>
            </a:endParaRPr>
          </a:p>
        </p:txBody>
      </p:sp>
      <p:sp>
        <p:nvSpPr>
          <p:cNvPr id="14345" name="AutoShape 8"/>
          <p:cNvSpPr>
            <a:spLocks noChangeArrowheads="1"/>
          </p:cNvSpPr>
          <p:nvPr/>
        </p:nvSpPr>
        <p:spPr bwMode="auto">
          <a:xfrm rot="16200000">
            <a:off x="1522939" y="2238372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46" name="AutoShape 9"/>
          <p:cNvSpPr>
            <a:spLocks noChangeArrowheads="1"/>
          </p:cNvSpPr>
          <p:nvPr/>
        </p:nvSpPr>
        <p:spPr bwMode="auto">
          <a:xfrm rot="16200000">
            <a:off x="4072112" y="2238372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47" name="AutoShape 10"/>
          <p:cNvSpPr>
            <a:spLocks noChangeArrowheads="1"/>
          </p:cNvSpPr>
          <p:nvPr/>
        </p:nvSpPr>
        <p:spPr bwMode="auto">
          <a:xfrm rot="16200000">
            <a:off x="7135813" y="2238372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48" name="AutoShape 11"/>
          <p:cNvSpPr>
            <a:spLocks noChangeArrowheads="1"/>
          </p:cNvSpPr>
          <p:nvPr/>
        </p:nvSpPr>
        <p:spPr bwMode="auto">
          <a:xfrm rot="16200000" flipH="1">
            <a:off x="2472972" y="3370260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49" name="AutoShape 12"/>
          <p:cNvSpPr>
            <a:spLocks noChangeArrowheads="1"/>
          </p:cNvSpPr>
          <p:nvPr/>
        </p:nvSpPr>
        <p:spPr bwMode="auto">
          <a:xfrm rot="16200000" flipH="1">
            <a:off x="6022975" y="3370260"/>
            <a:ext cx="330200" cy="8001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4350" name="Rectangle 13"/>
          <p:cNvSpPr>
            <a:spLocks noChangeArrowheads="1"/>
          </p:cNvSpPr>
          <p:nvPr/>
        </p:nvSpPr>
        <p:spPr bwMode="auto">
          <a:xfrm>
            <a:off x="844550" y="2863847"/>
            <a:ext cx="6992300" cy="36676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 xxxx         xxxxxxxx           xxxxxxxx                 xxxx             xxxxxxxx</a:t>
            </a:r>
          </a:p>
        </p:txBody>
      </p:sp>
      <p:sp>
        <p:nvSpPr>
          <p:cNvPr id="14351" name="Text Box 14"/>
          <p:cNvSpPr txBox="1">
            <a:spLocks noChangeArrowheads="1"/>
          </p:cNvSpPr>
          <p:nvPr/>
        </p:nvSpPr>
        <p:spPr bwMode="auto">
          <a:xfrm>
            <a:off x="1691922" y="4638672"/>
            <a:ext cx="971550" cy="97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Asset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Liability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Income</a:t>
            </a:r>
          </a:p>
        </p:txBody>
      </p:sp>
      <p:sp>
        <p:nvSpPr>
          <p:cNvPr id="14353" name="Text Box 16"/>
          <p:cNvSpPr txBox="1">
            <a:spLocks noChangeArrowheads="1"/>
          </p:cNvSpPr>
          <p:nvPr/>
        </p:nvSpPr>
        <p:spPr bwMode="auto">
          <a:xfrm>
            <a:off x="2739672" y="4638672"/>
            <a:ext cx="1371600" cy="76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Expense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Statistical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r>
              <a:rPr lang="en-US" sz="1400">
                <a:latin typeface="+mj-lt"/>
              </a:rPr>
              <a:t> Memo</a:t>
            </a:r>
          </a:p>
        </p:txBody>
      </p:sp>
      <p:sp>
        <p:nvSpPr>
          <p:cNvPr id="14354" name="Text Box 17"/>
          <p:cNvSpPr txBox="1">
            <a:spLocks noChangeArrowheads="1"/>
          </p:cNvSpPr>
          <p:nvPr/>
        </p:nvSpPr>
        <p:spPr bwMode="auto">
          <a:xfrm>
            <a:off x="5629275" y="4581522"/>
            <a:ext cx="1390650" cy="53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"/>
              </a:spcBef>
            </a:pPr>
            <a:r>
              <a:rPr lang="en-US" sz="1400">
                <a:latin typeface="+mj-lt"/>
              </a:rPr>
              <a:t>Department</a:t>
            </a:r>
          </a:p>
          <a:p>
            <a:pPr algn="l" eaLnBrk="0" hangingPunct="0">
              <a:spcBef>
                <a:spcPct val="5000"/>
              </a:spcBef>
              <a:buFontTx/>
              <a:buChar char="•"/>
            </a:pPr>
            <a:endParaRPr lang="en-US" sz="1400">
              <a:latin typeface="+mj-lt"/>
            </a:endParaRPr>
          </a:p>
        </p:txBody>
      </p:sp>
      <p:sp>
        <p:nvSpPr>
          <p:cNvPr id="14355" name="Text Box 18"/>
          <p:cNvSpPr txBox="1">
            <a:spLocks noChangeArrowheads="1"/>
          </p:cNvSpPr>
          <p:nvPr/>
        </p:nvSpPr>
        <p:spPr bwMode="auto">
          <a:xfrm>
            <a:off x="322263" y="5478460"/>
            <a:ext cx="8202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</a:pPr>
            <a:r>
              <a:rPr lang="en-US" sz="1800" b="1" dirty="0">
                <a:latin typeface="+mj-lt"/>
              </a:rPr>
              <a:t> 32 positions; 28 available for identification of transactions</a:t>
            </a:r>
            <a:endParaRPr lang="en-US" sz="1600" b="1" dirty="0">
              <a:latin typeface="+mj-lt"/>
            </a:endParaRPr>
          </a:p>
        </p:txBody>
      </p:sp>
      <p:sp>
        <p:nvSpPr>
          <p:cNvPr id="144403" name="Rectangle 19"/>
          <p:cNvSpPr>
            <a:spLocks noChangeArrowheads="1"/>
          </p:cNvSpPr>
          <p:nvPr/>
        </p:nvSpPr>
        <p:spPr bwMode="auto">
          <a:xfrm>
            <a:off x="6407150" y="1296985"/>
            <a:ext cx="1790700" cy="1089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600" b="1">
                <a:latin typeface="+mj-lt"/>
              </a:rPr>
              <a:t>Responsibility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Center</a:t>
            </a:r>
            <a:r>
              <a:rPr lang="en-US" sz="1800" b="1">
                <a:latin typeface="+mj-lt"/>
              </a:rPr>
              <a:t/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 </a:t>
            </a:r>
            <a:r>
              <a:rPr lang="en-US" sz="1400">
                <a:latin typeface="+mj-lt"/>
              </a:rPr>
              <a:t>Special Activities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(across all accts)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Structures Topics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PC-AC-030</a:t>
            </a:r>
          </a:p>
        </p:txBody>
      </p:sp>
      <p:sp>
        <p:nvSpPr>
          <p:cNvPr id="15364" name="AutoShape 3"/>
          <p:cNvSpPr>
            <a:spLocks noChangeArrowheads="1"/>
          </p:cNvSpPr>
          <p:nvPr/>
        </p:nvSpPr>
        <p:spPr bwMode="auto">
          <a:xfrm>
            <a:off x="962025" y="281559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Text Box 10"/>
          <p:cNvSpPr txBox="1">
            <a:spLocks noChangeArrowheads="1"/>
          </p:cNvSpPr>
          <p:nvPr/>
        </p:nvSpPr>
        <p:spPr bwMode="auto">
          <a:xfrm>
            <a:off x="5476875" y="2768600"/>
            <a:ext cx="28384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GL Reference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Distribution Lines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GL Account Flow</a:t>
            </a:r>
            <a:endParaRPr lang="en-US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1718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Reference</a:t>
            </a:r>
            <a:endParaRPr lang="en-US" b="1" dirty="0">
              <a:latin typeface="+mj-lt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31718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GL Accounting Structure</a:t>
            </a:r>
            <a:endParaRPr lang="en-US" b="1" dirty="0">
              <a:latin typeface="+mj-lt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171825" y="40100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Accounts</a:t>
            </a:r>
            <a:endParaRPr lang="en-US" b="1" dirty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Reference Number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PC-AC-040</a:t>
            </a:r>
          </a:p>
        </p:txBody>
      </p:sp>
      <p:grpSp>
        <p:nvGrpSpPr>
          <p:cNvPr id="16388" name="Group 39"/>
          <p:cNvGrpSpPr>
            <a:grpSpLocks/>
          </p:cNvGrpSpPr>
          <p:nvPr/>
        </p:nvGrpSpPr>
        <p:grpSpPr bwMode="auto">
          <a:xfrm>
            <a:off x="252413" y="1617663"/>
            <a:ext cx="8631237" cy="2197100"/>
            <a:chOff x="165" y="1007"/>
            <a:chExt cx="5437" cy="1384"/>
          </a:xfrm>
        </p:grpSpPr>
        <p:pic>
          <p:nvPicPr>
            <p:cNvPr id="16402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" y="1007"/>
              <a:ext cx="5432" cy="7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640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1" y="1679"/>
              <a:ext cx="5431" cy="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16389" name="Group 25"/>
          <p:cNvGrpSpPr>
            <a:grpSpLocks/>
          </p:cNvGrpSpPr>
          <p:nvPr/>
        </p:nvGrpSpPr>
        <p:grpSpPr bwMode="auto">
          <a:xfrm>
            <a:off x="217488" y="3197225"/>
            <a:ext cx="4668837" cy="2967355"/>
            <a:chOff x="217488" y="3197225"/>
            <a:chExt cx="4668838" cy="2967355"/>
          </a:xfrm>
        </p:grpSpPr>
        <p:sp>
          <p:nvSpPr>
            <p:cNvPr id="167942" name="Rectangle 6"/>
            <p:cNvSpPr>
              <a:spLocks noChangeArrowheads="1"/>
            </p:cNvSpPr>
            <p:nvPr/>
          </p:nvSpPr>
          <p:spPr bwMode="auto">
            <a:xfrm>
              <a:off x="2154238" y="3898900"/>
              <a:ext cx="2162773" cy="70788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dirty="0">
                  <a:latin typeface="+mj-lt"/>
                </a:rPr>
                <a:t>GL Reference</a:t>
              </a:r>
            </a:p>
            <a:p>
              <a:pPr>
                <a:defRPr/>
              </a:pPr>
              <a:r>
                <a:rPr lang="en-US" dirty="0">
                  <a:latin typeface="+mj-lt"/>
                </a:rPr>
                <a:t>IC100803000001</a:t>
              </a:r>
            </a:p>
          </p:txBody>
        </p:sp>
        <p:sp>
          <p:nvSpPr>
            <p:cNvPr id="16391" name="Rectangle 17"/>
            <p:cNvSpPr>
              <a:spLocks noChangeArrowheads="1"/>
            </p:cNvSpPr>
            <p:nvPr/>
          </p:nvSpPr>
          <p:spPr bwMode="auto">
            <a:xfrm>
              <a:off x="217488" y="3197225"/>
              <a:ext cx="844550" cy="2921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6392" name="AutoShape 19"/>
            <p:cNvCxnSpPr>
              <a:cxnSpLocks noChangeShapeType="1"/>
              <a:stCxn id="16391" idx="2"/>
              <a:endCxn id="167942" idx="1"/>
            </p:cNvCxnSpPr>
            <p:nvPr/>
          </p:nvCxnSpPr>
          <p:spPr bwMode="auto">
            <a:xfrm rot="16200000" flipH="1">
              <a:off x="1015241" y="3113846"/>
              <a:ext cx="763518" cy="1514475"/>
            </a:xfrm>
            <a:prstGeom prst="bentConnector2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6393" name="Text Box 20"/>
            <p:cNvSpPr txBox="1">
              <a:spLocks noChangeArrowheads="1"/>
            </p:cNvSpPr>
            <p:nvPr/>
          </p:nvSpPr>
          <p:spPr bwMode="auto">
            <a:xfrm>
              <a:off x="757238" y="5523230"/>
              <a:ext cx="2032000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Transaction 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Type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16394" name="Text Box 21"/>
            <p:cNvSpPr txBox="1">
              <a:spLocks noChangeArrowheads="1"/>
            </p:cNvSpPr>
            <p:nvPr/>
          </p:nvSpPr>
          <p:spPr bwMode="auto">
            <a:xfrm>
              <a:off x="2217738" y="5114651"/>
              <a:ext cx="1387475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Effective 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Date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16395" name="Rectangle 25"/>
            <p:cNvSpPr>
              <a:spLocks noChangeArrowheads="1"/>
            </p:cNvSpPr>
            <p:nvPr/>
          </p:nvSpPr>
          <p:spPr bwMode="auto">
            <a:xfrm>
              <a:off x="3054351" y="4794250"/>
              <a:ext cx="203200" cy="1397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6" name="Rectangle 26"/>
            <p:cNvSpPr>
              <a:spLocks noChangeArrowheads="1"/>
            </p:cNvSpPr>
            <p:nvPr/>
          </p:nvSpPr>
          <p:spPr bwMode="auto">
            <a:xfrm>
              <a:off x="4021138" y="5614988"/>
              <a:ext cx="266700" cy="1905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7" name="Rectangle 27"/>
            <p:cNvSpPr>
              <a:spLocks noChangeArrowheads="1"/>
            </p:cNvSpPr>
            <p:nvPr/>
          </p:nvSpPr>
          <p:spPr bwMode="auto">
            <a:xfrm>
              <a:off x="4054476" y="4819650"/>
              <a:ext cx="203200" cy="1397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8" name="Text Box 34"/>
            <p:cNvSpPr txBox="1">
              <a:spLocks noChangeArrowheads="1"/>
            </p:cNvSpPr>
            <p:nvPr/>
          </p:nvSpPr>
          <p:spPr bwMode="auto">
            <a:xfrm>
              <a:off x="3394076" y="4785721"/>
              <a:ext cx="1492250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Transaction 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Number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16399" name="AutoShape 36"/>
            <p:cNvSpPr>
              <a:spLocks/>
            </p:cNvSpPr>
            <p:nvPr/>
          </p:nvSpPr>
          <p:spPr bwMode="auto">
            <a:xfrm rot="5400000">
              <a:off x="2634684" y="4368483"/>
              <a:ext cx="635000" cy="828675"/>
            </a:xfrm>
            <a:prstGeom prst="rightBrace">
              <a:avLst>
                <a:gd name="adj1" fmla="val 0"/>
                <a:gd name="adj2" fmla="val 51148"/>
              </a:avLst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6400" name="AutoShape 37"/>
            <p:cNvSpPr>
              <a:spLocks/>
            </p:cNvSpPr>
            <p:nvPr/>
          </p:nvSpPr>
          <p:spPr bwMode="auto">
            <a:xfrm rot="5400000">
              <a:off x="3627838" y="4196926"/>
              <a:ext cx="304705" cy="819150"/>
            </a:xfrm>
            <a:prstGeom prst="rightBrace">
              <a:avLst>
                <a:gd name="adj1" fmla="val 0"/>
                <a:gd name="adj2" fmla="val 50000"/>
              </a:avLst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6401" name="Line 38"/>
            <p:cNvSpPr>
              <a:spLocks noChangeShapeType="1"/>
            </p:cNvSpPr>
            <p:nvPr/>
          </p:nvSpPr>
          <p:spPr bwMode="auto">
            <a:xfrm flipV="1">
              <a:off x="2316198" y="4533900"/>
              <a:ext cx="1906" cy="990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Distribution Lines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PC-AC-050</a:t>
            </a:r>
          </a:p>
        </p:txBody>
      </p:sp>
      <p:pic>
        <p:nvPicPr>
          <p:cNvPr id="17413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5" y="1603725"/>
            <a:ext cx="7981950" cy="2990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4280" name="Text Box 35"/>
          <p:cNvSpPr txBox="1">
            <a:spLocks noChangeArrowheads="1"/>
          </p:cNvSpPr>
          <p:nvPr/>
        </p:nvSpPr>
        <p:spPr bwMode="auto">
          <a:xfrm>
            <a:off x="1238250" y="4778372"/>
            <a:ext cx="1568450" cy="3667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 dirty="0" err="1"/>
              <a:t>Distrib</a:t>
            </a:r>
            <a:r>
              <a:rPr lang="en-US" sz="1800" dirty="0"/>
              <a:t>. Lines</a:t>
            </a:r>
            <a:endParaRPr lang="en-US" sz="2400" dirty="0"/>
          </a:p>
        </p:txBody>
      </p:sp>
      <p:cxnSp>
        <p:nvCxnSpPr>
          <p:cNvPr id="17415" name="AutoShape 38"/>
          <p:cNvCxnSpPr>
            <a:cxnSpLocks noChangeShapeType="1"/>
            <a:stCxn id="54280" idx="1"/>
          </p:cNvCxnSpPr>
          <p:nvPr/>
        </p:nvCxnSpPr>
        <p:spPr bwMode="auto">
          <a:xfrm rot="10800000">
            <a:off x="833438" y="4302122"/>
            <a:ext cx="404812" cy="660400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5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</a:t>
            </a:r>
            <a:r>
              <a:rPr lang="en-US" dirty="0" smtClean="0"/>
              <a:t> Account Setup Flow</a:t>
            </a:r>
            <a:endParaRPr lang="en-US" dirty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PC-AC-060</a:t>
            </a:r>
            <a:endParaRPr lang="en-US"/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257175" y="3273420"/>
            <a:ext cx="6000750" cy="304800"/>
          </a:xfrm>
          <a:prstGeom prst="rect">
            <a:avLst/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(Optional)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40" name="Rectangle 7"/>
          <p:cNvSpPr>
            <a:spLocks noChangeArrowheads="1"/>
          </p:cNvSpPr>
          <p:nvPr/>
        </p:nvSpPr>
        <p:spPr bwMode="auto">
          <a:xfrm>
            <a:off x="7239000" y="5178420"/>
            <a:ext cx="3810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8441" name="AutoShape 8"/>
          <p:cNvCxnSpPr>
            <a:cxnSpLocks noChangeShapeType="1"/>
            <a:stCxn id="148490" idx="0"/>
            <a:endCxn id="148498" idx="2"/>
          </p:cNvCxnSpPr>
          <p:nvPr/>
        </p:nvCxnSpPr>
        <p:spPr bwMode="auto">
          <a:xfrm rot="16200000" flipV="1">
            <a:off x="2841449" y="3584747"/>
            <a:ext cx="414867" cy="29164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42" name="AutoShape 9"/>
          <p:cNvCxnSpPr>
            <a:cxnSpLocks noChangeShapeType="1"/>
            <a:stCxn id="148490" idx="0"/>
            <a:endCxn id="148504" idx="2"/>
          </p:cNvCxnSpPr>
          <p:nvPr/>
        </p:nvCxnSpPr>
        <p:spPr bwMode="auto">
          <a:xfrm rot="5400000" flipH="1" flipV="1">
            <a:off x="4474986" y="4877148"/>
            <a:ext cx="405342" cy="34113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48490" name="Rectangle 10"/>
          <p:cNvSpPr>
            <a:spLocks noChangeArrowheads="1"/>
          </p:cNvSpPr>
          <p:nvPr/>
        </p:nvSpPr>
        <p:spPr bwMode="auto">
          <a:xfrm>
            <a:off x="258939" y="5250387"/>
            <a:ext cx="84963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 smtClean="0">
                <a:latin typeface="+mj-lt"/>
              </a:rPr>
              <a:t>Domain/Account Control (36.9.24)</a:t>
            </a:r>
            <a:br>
              <a:rPr lang="en-US" sz="1800" b="1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General defaults</a:t>
            </a:r>
            <a:endParaRPr lang="en-US" sz="1800" b="1" dirty="0">
              <a:latin typeface="+mj-lt"/>
            </a:endParaRPr>
          </a:p>
        </p:txBody>
      </p:sp>
      <p:cxnSp>
        <p:nvCxnSpPr>
          <p:cNvPr id="18445" name="AutoShape 12"/>
          <p:cNvCxnSpPr>
            <a:cxnSpLocks noChangeShapeType="1"/>
            <a:stCxn id="18450" idx="0"/>
            <a:endCxn id="148517" idx="2"/>
          </p:cNvCxnSpPr>
          <p:nvPr/>
        </p:nvCxnSpPr>
        <p:spPr bwMode="auto">
          <a:xfrm rot="16200000" flipV="1">
            <a:off x="509688" y="3416395"/>
            <a:ext cx="685257" cy="344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8446" name="AutoShape 13"/>
          <p:cNvCxnSpPr>
            <a:cxnSpLocks noChangeShapeType="1"/>
            <a:stCxn id="18451" idx="0"/>
            <a:endCxn id="148495" idx="2"/>
          </p:cNvCxnSpPr>
          <p:nvPr/>
        </p:nvCxnSpPr>
        <p:spPr bwMode="auto">
          <a:xfrm rot="16200000" flipV="1">
            <a:off x="2049611" y="3413267"/>
            <a:ext cx="699384" cy="11521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148495" name="Rectangle 15"/>
          <p:cNvSpPr>
            <a:spLocks noChangeArrowheads="1"/>
          </p:cNvSpPr>
          <p:nvPr/>
        </p:nvSpPr>
        <p:spPr bwMode="auto">
          <a:xfrm>
            <a:off x="1575615" y="2164461"/>
            <a:ext cx="1635854" cy="904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rIns="0" anchor="ctr"/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smtClean="0">
                <a:latin typeface="+mj-lt"/>
              </a:rPr>
              <a:t>PL Sales Accts (1.2.17)</a:t>
            </a:r>
            <a:br>
              <a:rPr lang="en-US" sz="1200" b="1" dirty="0" smtClean="0">
                <a:latin typeface="+mj-lt"/>
              </a:rPr>
            </a:br>
            <a:r>
              <a:rPr lang="en-US" sz="1200" dirty="0" smtClean="0">
                <a:latin typeface="+mj-lt"/>
              </a:rPr>
              <a:t>Default per channel, site, </a:t>
            </a:r>
            <a:r>
              <a:rPr lang="en-US" sz="1200" dirty="0" err="1" smtClean="0">
                <a:latin typeface="+mj-lt"/>
              </a:rPr>
              <a:t>cust</a:t>
            </a:r>
            <a:r>
              <a:rPr lang="en-US" sz="1200" dirty="0" smtClean="0">
                <a:latin typeface="+mj-lt"/>
              </a:rPr>
              <a:t> type, PL</a:t>
            </a:r>
            <a:endParaRPr lang="en-US" sz="1200" b="1" dirty="0">
              <a:latin typeface="+mj-lt"/>
            </a:endParaRPr>
          </a:p>
        </p:txBody>
      </p:sp>
      <p:sp>
        <p:nvSpPr>
          <p:cNvPr id="148498" name="Rectangle 18"/>
          <p:cNvSpPr>
            <a:spLocks noChangeArrowheads="1"/>
          </p:cNvSpPr>
          <p:nvPr/>
        </p:nvSpPr>
        <p:spPr bwMode="auto">
          <a:xfrm>
            <a:off x="257175" y="3749670"/>
            <a:ext cx="2667000" cy="1085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400" b="1" dirty="0" smtClean="0">
                <a:latin typeface="+mj-lt"/>
              </a:rPr>
              <a:t>Product Line Accts. (1.2.1)</a:t>
            </a:r>
            <a:br>
              <a:rPr lang="en-US" sz="1400" b="1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Defaults for items</a:t>
            </a:r>
            <a:endParaRPr lang="en-US" sz="1400" b="1" dirty="0">
              <a:latin typeface="+mj-lt"/>
            </a:endParaRPr>
          </a:p>
        </p:txBody>
      </p:sp>
      <p:sp>
        <p:nvSpPr>
          <p:cNvPr id="18450" name="Rectangle 20"/>
          <p:cNvSpPr>
            <a:spLocks noChangeArrowheads="1"/>
          </p:cNvSpPr>
          <p:nvPr/>
        </p:nvSpPr>
        <p:spPr bwMode="auto">
          <a:xfrm>
            <a:off x="800100" y="3759195"/>
            <a:ext cx="1047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1" name="Rectangle 21"/>
          <p:cNvSpPr>
            <a:spLocks noChangeArrowheads="1"/>
          </p:cNvSpPr>
          <p:nvPr/>
        </p:nvSpPr>
        <p:spPr bwMode="auto">
          <a:xfrm>
            <a:off x="2352675" y="3768720"/>
            <a:ext cx="1047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8504" name="Rectangle 24"/>
          <p:cNvSpPr>
            <a:spLocks noChangeArrowheads="1"/>
          </p:cNvSpPr>
          <p:nvPr/>
        </p:nvSpPr>
        <p:spPr bwMode="auto">
          <a:xfrm>
            <a:off x="3533775" y="3759195"/>
            <a:ext cx="2628900" cy="1085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400" b="1" dirty="0" smtClean="0">
                <a:latin typeface="+mj-lt"/>
              </a:rPr>
              <a:t>Dept. Accts. </a:t>
            </a:r>
            <a:br>
              <a:rPr lang="en-US" sz="1400" b="1" dirty="0" smtClean="0">
                <a:latin typeface="+mj-lt"/>
              </a:rPr>
            </a:br>
            <a:r>
              <a:rPr lang="en-US" sz="1400" b="1" dirty="0" smtClean="0">
                <a:latin typeface="+mj-lt"/>
              </a:rPr>
              <a:t>(14.1)</a:t>
            </a:r>
            <a:br>
              <a:rPr lang="en-US" sz="1400" b="1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Defaults for work center</a:t>
            </a:r>
            <a:endParaRPr lang="en-US" sz="1400" b="1" dirty="0">
              <a:latin typeface="+mj-lt"/>
            </a:endParaRPr>
          </a:p>
        </p:txBody>
      </p:sp>
      <p:cxnSp>
        <p:nvCxnSpPr>
          <p:cNvPr id="18453" name="AutoShape 26"/>
          <p:cNvCxnSpPr>
            <a:cxnSpLocks noChangeShapeType="1"/>
            <a:stCxn id="148508" idx="0"/>
            <a:endCxn id="18479" idx="2"/>
          </p:cNvCxnSpPr>
          <p:nvPr/>
        </p:nvCxnSpPr>
        <p:spPr bwMode="auto">
          <a:xfrm rot="16200000" flipV="1">
            <a:off x="7306520" y="1873205"/>
            <a:ext cx="273753" cy="30875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48508" name="Rectangle 28"/>
          <p:cNvSpPr>
            <a:spLocks noChangeArrowheads="1"/>
          </p:cNvSpPr>
          <p:nvPr/>
        </p:nvSpPr>
        <p:spPr bwMode="auto">
          <a:xfrm>
            <a:off x="6410325" y="2164461"/>
            <a:ext cx="2374900" cy="14779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Customer Accts (2.1.1)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Supplier Accts (2.3.1)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Site Accts (1.1.13)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Inv. Control (3.24)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200" b="1" dirty="0" smtClean="0">
                <a:latin typeface="+mj-lt"/>
              </a:rPr>
              <a:t> Quality Mgmt (19.24)</a:t>
            </a:r>
            <a:endParaRPr lang="en-US" sz="1200" b="1" dirty="0">
              <a:latin typeface="+mj-lt"/>
            </a:endParaRPr>
          </a:p>
        </p:txBody>
      </p:sp>
      <p:sp>
        <p:nvSpPr>
          <p:cNvPr id="148510" name="Rectangle 30"/>
          <p:cNvSpPr>
            <a:spLocks noChangeArrowheads="1"/>
          </p:cNvSpPr>
          <p:nvPr/>
        </p:nvSpPr>
        <p:spPr bwMode="auto">
          <a:xfrm>
            <a:off x="3343275" y="2164461"/>
            <a:ext cx="1438275" cy="904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rIns="0" anchor="ctr"/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smtClean="0">
                <a:latin typeface="+mj-lt"/>
              </a:rPr>
              <a:t>PO Accts (1.2.5)</a:t>
            </a:r>
            <a:br>
              <a:rPr lang="en-US" sz="1200" b="1" dirty="0" smtClean="0">
                <a:latin typeface="+mj-lt"/>
              </a:rPr>
            </a:br>
            <a:r>
              <a:rPr lang="en-US" sz="1200" dirty="0" smtClean="0">
                <a:latin typeface="+mj-lt"/>
              </a:rPr>
              <a:t>Default per PO Acct. &amp; Variances</a:t>
            </a:r>
            <a:endParaRPr lang="en-US" sz="1200" b="1" dirty="0">
              <a:latin typeface="+mj-lt"/>
            </a:endParaRPr>
          </a:p>
        </p:txBody>
      </p:sp>
      <p:sp>
        <p:nvSpPr>
          <p:cNvPr id="148513" name="Rectangle 33"/>
          <p:cNvSpPr>
            <a:spLocks noChangeArrowheads="1"/>
          </p:cNvSpPr>
          <p:nvPr/>
        </p:nvSpPr>
        <p:spPr bwMode="auto">
          <a:xfrm>
            <a:off x="4914900" y="2164461"/>
            <a:ext cx="1352550" cy="904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rIns="0" anchor="ctr"/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smtClean="0">
                <a:latin typeface="+mj-lt"/>
              </a:rPr>
              <a:t>WO Accts (1.2.9)</a:t>
            </a:r>
            <a:br>
              <a:rPr lang="en-US" sz="1200" b="1" dirty="0" smtClean="0">
                <a:latin typeface="+mj-lt"/>
              </a:rPr>
            </a:br>
            <a:r>
              <a:rPr lang="en-US" sz="1200" dirty="0" smtClean="0">
                <a:latin typeface="+mj-lt"/>
              </a:rPr>
              <a:t>Default per WO by Site</a:t>
            </a:r>
            <a:endParaRPr lang="en-US" sz="1200" b="1" dirty="0">
              <a:latin typeface="+mj-lt"/>
            </a:endParaRPr>
          </a:p>
        </p:txBody>
      </p:sp>
      <p:sp>
        <p:nvSpPr>
          <p:cNvPr id="148517" name="Rectangle 37"/>
          <p:cNvSpPr>
            <a:spLocks noChangeArrowheads="1"/>
          </p:cNvSpPr>
          <p:nvPr/>
        </p:nvSpPr>
        <p:spPr bwMode="auto">
          <a:xfrm>
            <a:off x="264211" y="2164461"/>
            <a:ext cx="1175866" cy="9094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rIns="0" anchor="ctr"/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smtClean="0">
                <a:latin typeface="+mj-lt"/>
              </a:rPr>
              <a:t>PL Inv Accts (1.2.13) Default per Site/Location</a:t>
            </a:r>
            <a:endParaRPr lang="en-US" sz="1200" b="1" dirty="0">
              <a:latin typeface="+mj-lt"/>
            </a:endParaRPr>
          </a:p>
        </p:txBody>
      </p:sp>
      <p:cxnSp>
        <p:nvCxnSpPr>
          <p:cNvPr id="18464" name="AutoShape 40"/>
          <p:cNvCxnSpPr>
            <a:cxnSpLocks noChangeShapeType="1"/>
            <a:stCxn id="148498" idx="1"/>
            <a:endCxn id="148524" idx="1"/>
          </p:cNvCxnSpPr>
          <p:nvPr/>
        </p:nvCxnSpPr>
        <p:spPr bwMode="auto">
          <a:xfrm rot="10800000" flipH="1">
            <a:off x="257175" y="1482721"/>
            <a:ext cx="38100" cy="2809875"/>
          </a:xfrm>
          <a:prstGeom prst="bentConnector3">
            <a:avLst>
              <a:gd name="adj1" fmla="val -40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65" name="AutoShape 41"/>
          <p:cNvCxnSpPr>
            <a:cxnSpLocks noChangeShapeType="1"/>
            <a:stCxn id="148504" idx="0"/>
            <a:endCxn id="148524" idx="2"/>
          </p:cNvCxnSpPr>
          <p:nvPr/>
        </p:nvCxnSpPr>
        <p:spPr bwMode="auto">
          <a:xfrm rot="16200000" flipV="1">
            <a:off x="3763567" y="2674536"/>
            <a:ext cx="1857375" cy="311943"/>
          </a:xfrm>
          <a:prstGeom prst="bentConnector3">
            <a:avLst>
              <a:gd name="adj1" fmla="val 9295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66" name="AutoShape 42"/>
          <p:cNvCxnSpPr>
            <a:cxnSpLocks noChangeShapeType="1"/>
            <a:stCxn id="148490" idx="3"/>
            <a:endCxn id="148508" idx="3"/>
          </p:cNvCxnSpPr>
          <p:nvPr/>
        </p:nvCxnSpPr>
        <p:spPr bwMode="auto">
          <a:xfrm flipV="1">
            <a:off x="8755239" y="2903442"/>
            <a:ext cx="29986" cy="2766045"/>
          </a:xfrm>
          <a:prstGeom prst="bentConnector3">
            <a:avLst>
              <a:gd name="adj1" fmla="val 862356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48524" name="Rectangle 44"/>
          <p:cNvSpPr>
            <a:spLocks noChangeArrowheads="1"/>
          </p:cNvSpPr>
          <p:nvPr/>
        </p:nvSpPr>
        <p:spPr bwMode="auto">
          <a:xfrm>
            <a:off x="295275" y="1063620"/>
            <a:ext cx="8482013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 smtClean="0">
                <a:latin typeface="+mj-lt"/>
              </a:rPr>
              <a:t>Transactions</a:t>
            </a:r>
            <a:br>
              <a:rPr lang="en-US" sz="1800" b="1" dirty="0" smtClean="0">
                <a:latin typeface="+mj-lt"/>
              </a:rPr>
            </a:br>
            <a:r>
              <a:rPr lang="en-US" sz="1800" b="1" dirty="0" smtClean="0">
                <a:latin typeface="+mj-lt"/>
              </a:rPr>
              <a:t>PO, SO, WO, etc.</a:t>
            </a:r>
            <a:br>
              <a:rPr lang="en-US" sz="1800" b="1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(at this level, the default accounts may still be over-ridden)</a:t>
            </a:r>
            <a:endParaRPr lang="en-US" sz="1800" b="1" dirty="0">
              <a:latin typeface="+mj-lt"/>
            </a:endParaRPr>
          </a:p>
        </p:txBody>
      </p:sp>
      <p:sp>
        <p:nvSpPr>
          <p:cNvPr id="18476" name="Rectangle 46"/>
          <p:cNvSpPr>
            <a:spLocks noChangeArrowheads="1"/>
          </p:cNvSpPr>
          <p:nvPr/>
        </p:nvSpPr>
        <p:spPr bwMode="auto">
          <a:xfrm>
            <a:off x="1042837" y="1758945"/>
            <a:ext cx="10505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77" name="Rectangle 47"/>
          <p:cNvSpPr>
            <a:spLocks noChangeArrowheads="1"/>
          </p:cNvSpPr>
          <p:nvPr/>
        </p:nvSpPr>
        <p:spPr bwMode="auto">
          <a:xfrm>
            <a:off x="2550141" y="1755770"/>
            <a:ext cx="10505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79" name="Rectangle 49"/>
          <p:cNvSpPr>
            <a:spLocks noChangeArrowheads="1"/>
          </p:cNvSpPr>
          <p:nvPr/>
        </p:nvSpPr>
        <p:spPr bwMode="auto">
          <a:xfrm>
            <a:off x="7236488" y="1747833"/>
            <a:ext cx="10505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8468" name="AutoShape 50"/>
          <p:cNvCxnSpPr>
            <a:cxnSpLocks noChangeShapeType="1"/>
            <a:stCxn id="148495" idx="0"/>
            <a:endCxn id="18477" idx="2"/>
          </p:cNvCxnSpPr>
          <p:nvPr/>
        </p:nvCxnSpPr>
        <p:spPr bwMode="auto">
          <a:xfrm rot="5400000" flipH="1" flipV="1">
            <a:off x="2365197" y="1926990"/>
            <a:ext cx="265816" cy="20912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8469" name="Text Box 51"/>
          <p:cNvSpPr txBox="1">
            <a:spLocks noChangeArrowheads="1"/>
          </p:cNvSpPr>
          <p:nvPr/>
        </p:nvSpPr>
        <p:spPr bwMode="auto">
          <a:xfrm>
            <a:off x="50800" y="754063"/>
            <a:ext cx="92075" cy="92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endParaRPr lang="en-US" sz="2800"/>
          </a:p>
        </p:txBody>
      </p:sp>
      <p:sp>
        <p:nvSpPr>
          <p:cNvPr id="18470" name="Text Box 52"/>
          <p:cNvSpPr txBox="1">
            <a:spLocks noChangeArrowheads="1"/>
          </p:cNvSpPr>
          <p:nvPr/>
        </p:nvSpPr>
        <p:spPr bwMode="auto">
          <a:xfrm>
            <a:off x="-61913" y="915988"/>
            <a:ext cx="92076" cy="92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endParaRPr lang="en-US" sz="2800"/>
          </a:p>
        </p:txBody>
      </p:sp>
      <p:cxnSp>
        <p:nvCxnSpPr>
          <p:cNvPr id="18471" name="AutoShape 53"/>
          <p:cNvCxnSpPr>
            <a:cxnSpLocks noChangeShapeType="1"/>
            <a:stCxn id="148517" idx="0"/>
            <a:endCxn id="18476" idx="2"/>
          </p:cNvCxnSpPr>
          <p:nvPr/>
        </p:nvCxnSpPr>
        <p:spPr bwMode="auto">
          <a:xfrm rot="5400000" flipH="1" flipV="1">
            <a:off x="842434" y="1911531"/>
            <a:ext cx="262641" cy="24322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72" name="AutoShape 54"/>
          <p:cNvCxnSpPr>
            <a:cxnSpLocks noChangeShapeType="1"/>
            <a:stCxn id="148510" idx="0"/>
            <a:endCxn id="148524" idx="2"/>
          </p:cNvCxnSpPr>
          <p:nvPr/>
        </p:nvCxnSpPr>
        <p:spPr bwMode="auto">
          <a:xfrm rot="5400000" flipH="1" flipV="1">
            <a:off x="4168027" y="1796207"/>
            <a:ext cx="262641" cy="47386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73" name="AutoShape 55"/>
          <p:cNvCxnSpPr>
            <a:cxnSpLocks noChangeShapeType="1"/>
            <a:stCxn id="148513" idx="0"/>
            <a:endCxn id="18479" idx="2"/>
          </p:cNvCxnSpPr>
          <p:nvPr/>
        </p:nvCxnSpPr>
        <p:spPr bwMode="auto">
          <a:xfrm rot="5400000" flipH="1" flipV="1">
            <a:off x="6303219" y="1178665"/>
            <a:ext cx="273753" cy="169784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Structures Topics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PC-AC-070</a:t>
            </a:r>
          </a:p>
        </p:txBody>
      </p:sp>
      <p:sp>
        <p:nvSpPr>
          <p:cNvPr id="19460" name="AutoShape 3"/>
          <p:cNvSpPr>
            <a:spLocks noChangeArrowheads="1"/>
          </p:cNvSpPr>
          <p:nvPr/>
        </p:nvSpPr>
        <p:spPr bwMode="auto">
          <a:xfrm>
            <a:off x="962025" y="403479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7" name="Text Box 10"/>
          <p:cNvSpPr txBox="1">
            <a:spLocks noChangeArrowheads="1"/>
          </p:cNvSpPr>
          <p:nvPr/>
        </p:nvSpPr>
        <p:spPr bwMode="auto">
          <a:xfrm>
            <a:off x="5476875" y="3995420"/>
            <a:ext cx="28384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Product Line Accounts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Department Accounts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Site Accounts</a:t>
            </a:r>
            <a:endParaRPr lang="en-US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171825" y="279463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Reference</a:t>
            </a:r>
            <a:endParaRPr lang="en-US" b="1" dirty="0">
              <a:latin typeface="+mj-lt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1718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GL Accounting Structure</a:t>
            </a:r>
            <a:endParaRPr lang="en-US" b="1" dirty="0">
              <a:latin typeface="+mj-lt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171825" y="399478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b="1" dirty="0" smtClean="0">
                <a:latin typeface="+mj-lt"/>
              </a:rPr>
              <a:t>Accounts</a:t>
            </a:r>
            <a:endParaRPr lang="en-US" b="1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Product Line and Department Accounts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PC-AC-080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17538" y="1221494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Product Line Accounts</a:t>
            </a:r>
            <a:endParaRPr lang="en-US" sz="1800">
              <a:latin typeface="+mj-lt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55638" y="1598966"/>
            <a:ext cx="12954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smtClean="0">
                <a:latin typeface="+mj-lt"/>
              </a:rPr>
              <a:t>Sales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Sales 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Sales Discount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Exempt Sales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Material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Labor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Burden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Overhead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COGS </a:t>
            </a:r>
            <a:r>
              <a:rPr lang="en-US" sz="1400" dirty="0" smtClean="0">
                <a:latin typeface="+mj-lt"/>
              </a:rPr>
              <a:t>Subcontract</a:t>
            </a:r>
            <a:endParaRPr lang="en-US" sz="1400" dirty="0">
              <a:latin typeface="+mj-lt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141538" y="1597202"/>
            <a:ext cx="1524000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</a:t>
            </a:r>
            <a:r>
              <a:rPr lang="en-US" sz="1600" b="1" dirty="0" smtClean="0">
                <a:latin typeface="+mj-lt"/>
              </a:rPr>
              <a:t>Order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Floor Stock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Material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Material Rate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Mix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Cost of Production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Subcontract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Subcontract Rate </a:t>
            </a:r>
            <a:r>
              <a:rPr lang="en-US" sz="1400" dirty="0" smtClean="0">
                <a:latin typeface="+mj-lt"/>
              </a:rPr>
              <a:t>Variance</a:t>
            </a:r>
            <a:endParaRPr lang="en-US" sz="1400" dirty="0">
              <a:latin typeface="+mj-lt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646488" y="1598966"/>
            <a:ext cx="129540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smtClean="0">
                <a:latin typeface="+mj-lt"/>
              </a:rPr>
              <a:t>Inventory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Inventory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Inventory Discrepancy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Scrap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WIP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Method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Cost </a:t>
            </a:r>
            <a:r>
              <a:rPr lang="en-US" sz="1400" dirty="0" smtClean="0">
                <a:latin typeface="+mj-lt"/>
              </a:rPr>
              <a:t>Revalue</a:t>
            </a:r>
            <a:endParaRPr lang="en-US" sz="1400" dirty="0">
              <a:latin typeface="+mj-lt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5189538" y="1598966"/>
            <a:ext cx="1295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smtClean="0">
                <a:latin typeface="+mj-lt"/>
              </a:rPr>
              <a:t>Purchasing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Purchases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PO Receipts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Overhead Applied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PO Price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AP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AP Rate </a:t>
            </a:r>
            <a:r>
              <a:rPr lang="en-US" sz="1400" dirty="0" smtClean="0">
                <a:latin typeface="+mj-lt"/>
              </a:rPr>
              <a:t>Variance</a:t>
            </a:r>
            <a:endParaRPr lang="en-US" sz="1400" dirty="0">
              <a:latin typeface="+mj-lt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6656388" y="1598966"/>
            <a:ext cx="1457325" cy="410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smtClean="0">
                <a:latin typeface="+mj-lt"/>
              </a:rPr>
              <a:t>Department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Cost of Production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Labor Absorbed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Burden Absorbed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Labor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Labor Rate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Burden Usage Variance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Burden Rate </a:t>
            </a:r>
            <a:r>
              <a:rPr lang="en-US" sz="1400" dirty="0" smtClean="0">
                <a:latin typeface="+mj-lt"/>
              </a:rPr>
              <a:t>Variance</a:t>
            </a:r>
            <a:endParaRPr lang="en-US" sz="1400" dirty="0">
              <a:latin typeface="+mj-lt"/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6675438" y="1221494"/>
            <a:ext cx="215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Dept.  Accounts</a:t>
            </a:r>
            <a:endParaRPr lang="en-US" sz="1800">
              <a:latin typeface="+mj-lt"/>
            </a:endParaRPr>
          </a:p>
        </p:txBody>
      </p:sp>
      <p:sp>
        <p:nvSpPr>
          <p:cNvPr id="20497" name="Line 17"/>
          <p:cNvSpPr>
            <a:spLocks noChangeShapeType="1"/>
          </p:cNvSpPr>
          <p:nvPr/>
        </p:nvSpPr>
        <p:spPr bwMode="auto">
          <a:xfrm>
            <a:off x="735013" y="1598172"/>
            <a:ext cx="5673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8" name="Line 18"/>
          <p:cNvSpPr>
            <a:spLocks noChangeShapeType="1"/>
          </p:cNvSpPr>
          <p:nvPr/>
        </p:nvSpPr>
        <p:spPr bwMode="auto">
          <a:xfrm>
            <a:off x="6751638" y="1598172"/>
            <a:ext cx="1790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2071</TotalTime>
  <Words>665</Words>
  <Application>Microsoft Office PowerPoint</Application>
  <PresentationFormat>On-screen Show (4:3)</PresentationFormat>
  <Paragraphs>201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1_EX06PP_template</vt:lpstr>
      <vt:lpstr>QAD 2010 Template</vt:lpstr>
      <vt:lpstr>Account Structures</vt:lpstr>
      <vt:lpstr>Accounting Structures Topics</vt:lpstr>
      <vt:lpstr>Accounting Structure</vt:lpstr>
      <vt:lpstr>Accounting Structures Topics</vt:lpstr>
      <vt:lpstr>Gl Reference Number</vt:lpstr>
      <vt:lpstr>Distribution Lines</vt:lpstr>
      <vt:lpstr>GL Account Setup Flow</vt:lpstr>
      <vt:lpstr>Accounting Structures Topics</vt:lpstr>
      <vt:lpstr>Product Line and Department Accounts</vt:lpstr>
      <vt:lpstr>Product Line Inventory Accounts</vt:lpstr>
      <vt:lpstr>Inventory Account Maintenance</vt:lpstr>
      <vt:lpstr>Product Line Purchasing Accounts</vt:lpstr>
      <vt:lpstr>Product Line Sales Accounts</vt:lpstr>
      <vt:lpstr>Sales Account Maintenance</vt:lpstr>
      <vt:lpstr>Product Line Work Order Accounts</vt:lpstr>
      <vt:lpstr>Purchasing Accounts Maintenance</vt:lpstr>
      <vt:lpstr>Work Order Account Maintenance</vt:lpstr>
      <vt:lpstr>Product Line Service Accounts</vt:lpstr>
      <vt:lpstr>Product Line Consignment Accounts</vt:lpstr>
      <vt:lpstr>Product Line Accounts: Summary (1 of 2)</vt:lpstr>
      <vt:lpstr>Product Line Accounts: Summary (2 of 2)</vt:lpstr>
      <vt:lpstr>Department Maintenance</vt:lpstr>
      <vt:lpstr>Department Accounts: Summary</vt:lpstr>
      <vt:lpstr>Site Maintenance</vt:lpstr>
      <vt:lpstr>Quality Management Control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Costing and  Cost Management</dc:title>
  <dc:creator>Roberta Gage Ricard</dc:creator>
  <cp:lastModifiedBy>Helen Ernst</cp:lastModifiedBy>
  <cp:revision>168</cp:revision>
  <cp:lastPrinted>2000-07-13T19:18:00Z</cp:lastPrinted>
  <dcterms:created xsi:type="dcterms:W3CDTF">2000-01-18T23:35:43Z</dcterms:created>
  <dcterms:modified xsi:type="dcterms:W3CDTF">2012-08-16T01:05:53Z</dcterms:modified>
</cp:coreProperties>
</file>