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>
  <p:sldMasterIdLst>
    <p:sldMasterId id="2147483734" r:id="rId1"/>
  </p:sldMasterIdLst>
  <p:notesMasterIdLst>
    <p:notesMasterId r:id="rId42"/>
  </p:notesMasterIdLst>
  <p:handoutMasterIdLst>
    <p:handoutMasterId r:id="rId43"/>
  </p:handoutMasterIdLst>
  <p:sldIdLst>
    <p:sldId id="313" r:id="rId2"/>
    <p:sldId id="314" r:id="rId3"/>
    <p:sldId id="337" r:id="rId4"/>
    <p:sldId id="315" r:id="rId5"/>
    <p:sldId id="338" r:id="rId6"/>
    <p:sldId id="316" r:id="rId7"/>
    <p:sldId id="322" r:id="rId8"/>
    <p:sldId id="345" r:id="rId9"/>
    <p:sldId id="323" r:id="rId10"/>
    <p:sldId id="324" r:id="rId11"/>
    <p:sldId id="346" r:id="rId12"/>
    <p:sldId id="325" r:id="rId13"/>
    <p:sldId id="347" r:id="rId14"/>
    <p:sldId id="326" r:id="rId15"/>
    <p:sldId id="348" r:id="rId16"/>
    <p:sldId id="328" r:id="rId17"/>
    <p:sldId id="359" r:id="rId18"/>
    <p:sldId id="349" r:id="rId19"/>
    <p:sldId id="329" r:id="rId20"/>
    <p:sldId id="350" r:id="rId21"/>
    <p:sldId id="351" r:id="rId22"/>
    <p:sldId id="330" r:id="rId23"/>
    <p:sldId id="331" r:id="rId24"/>
    <p:sldId id="360" r:id="rId25"/>
    <p:sldId id="352" r:id="rId26"/>
    <p:sldId id="353" r:id="rId27"/>
    <p:sldId id="332" r:id="rId28"/>
    <p:sldId id="361" r:id="rId29"/>
    <p:sldId id="354" r:id="rId30"/>
    <p:sldId id="362" r:id="rId31"/>
    <p:sldId id="333" r:id="rId32"/>
    <p:sldId id="355" r:id="rId33"/>
    <p:sldId id="356" r:id="rId34"/>
    <p:sldId id="357" r:id="rId35"/>
    <p:sldId id="358" r:id="rId36"/>
    <p:sldId id="363" r:id="rId37"/>
    <p:sldId id="366" r:id="rId38"/>
    <p:sldId id="334" r:id="rId39"/>
    <p:sldId id="335" r:id="rId40"/>
    <p:sldId id="336" r:id="rId41"/>
  </p:sldIdLst>
  <p:sldSz cx="9144000" cy="6858000" type="screen4x3"/>
  <p:notesSz cx="7315200" cy="9601200"/>
  <p:embeddedFontLst>
    <p:embeddedFont>
      <p:font typeface="Century Gothic" pitchFamily="34" charset="0"/>
      <p:regular r:id="rId44"/>
      <p:bold r:id="rId45"/>
      <p:italic r:id="rId46"/>
      <p:boldItalic r:id="rId47"/>
    </p:embeddedFont>
    <p:embeddedFont>
      <p:font typeface="宋体" pitchFamily="2" charset="-122"/>
      <p:regular r:id="rId48"/>
    </p:embeddedFont>
    <p:embeddedFont>
      <p:font typeface="Webdings" pitchFamily="18" charset="2"/>
      <p:regular r:id="rId49"/>
    </p:embeddedFont>
    <p:embeddedFont>
      <p:font typeface="Tahoma" pitchFamily="34" charset="0"/>
      <p:regular r:id="rId50"/>
      <p:bold r:id="rId51"/>
    </p:embeddedFont>
  </p:embeddedFont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5A87C6"/>
    <a:srgbClr val="0099FF"/>
    <a:srgbClr val="000099"/>
    <a:srgbClr val="006600"/>
    <a:srgbClr val="FFCC00"/>
    <a:srgbClr val="9900CC"/>
    <a:srgbClr val="FF0000"/>
    <a:srgbClr val="DDDDD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629" autoAdjust="0"/>
    <p:restoredTop sz="94660"/>
  </p:normalViewPr>
  <p:slideViewPr>
    <p:cSldViewPr snapToGrid="0">
      <p:cViewPr>
        <p:scale>
          <a:sx n="82" d="100"/>
          <a:sy n="82" d="100"/>
        </p:scale>
        <p:origin x="-300" y="114"/>
      </p:cViewPr>
      <p:guideLst>
        <p:guide orient="horz" pos="2161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font" Target="fonts/font4.fntdata"/><Relationship Id="rId50" Type="http://schemas.openxmlformats.org/officeDocument/2006/relationships/font" Target="fonts/font7.fntdata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3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2.fntdata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6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font" Target="fonts/font1.fntdata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Relationship Id="rId48" Type="http://schemas.openxmlformats.org/officeDocument/2006/relationships/font" Target="fonts/font5.fntdata"/><Relationship Id="rId8" Type="http://schemas.openxmlformats.org/officeDocument/2006/relationships/slide" Target="slides/slide7.xml"/><Relationship Id="rId51" Type="http://schemas.openxmlformats.org/officeDocument/2006/relationships/font" Target="fonts/font8.fntdata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l" defTabSz="966788" eaLnBrk="0" hangingPunct="0">
              <a:defRPr sz="1300">
                <a:latin typeface="宋体" pitchFamily="2" charset="-122"/>
              </a:defRPr>
            </a:lvl1pPr>
          </a:lstStyle>
          <a:p>
            <a:pPr>
              <a:defRPr/>
            </a:pPr>
            <a:r>
              <a:rPr lang="en-US"/>
              <a:t>Cat McGlothlin Gurkweitz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4963" y="0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 eaLnBrk="0" hangingPunct="0">
              <a:defRPr sz="1300">
                <a:latin typeface="宋体" pitchFamily="2" charset="-122"/>
              </a:defRPr>
            </a:lvl1pPr>
          </a:lstStyle>
          <a:p>
            <a:fld id="{BB64BBDC-58F1-4230-9086-B74704DED68E}" type="datetime1">
              <a:rPr lang="en-US"/>
              <a:pPr/>
              <a:t>9/6/2012</a:t>
            </a:fld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1775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l" defTabSz="966788" eaLnBrk="0" hangingPunct="0">
              <a:defRPr sz="1300">
                <a:latin typeface="宋体" pitchFamily="2" charset="-122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4963" y="9121775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 eaLnBrk="0" hangingPunct="0">
              <a:defRPr sz="1300">
                <a:latin typeface="宋体" pitchFamily="2" charset="-122"/>
              </a:defRPr>
            </a:lvl1pPr>
          </a:lstStyle>
          <a:p>
            <a:fld id="{43A48B56-AA31-4FAE-8562-10A9E176F8E9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l" defTabSz="966788" eaLnBrk="0" hangingPunct="0">
              <a:defRPr sz="1300">
                <a:latin typeface="宋体" pitchFamily="2" charset="-122"/>
              </a:defRPr>
            </a:lvl1pPr>
          </a:lstStyle>
          <a:p>
            <a:endParaRPr lang="en-US"/>
          </a:p>
        </p:txBody>
      </p:sp>
      <p:sp>
        <p:nvSpPr>
          <p:cNvPr id="54275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4725" y="4560888"/>
            <a:ext cx="5365750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4144963" y="0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 defTabSz="966788" eaLnBrk="0" hangingPunct="0">
              <a:defRPr sz="1300">
                <a:latin typeface="宋体" pitchFamily="2" charset="-122"/>
              </a:defRPr>
            </a:lvl1pPr>
          </a:lstStyle>
          <a:p>
            <a:fld id="{A161EABF-D9AE-4C9A-B6DD-9973E7EF476D}" type="datetime1">
              <a:rPr lang="en-US"/>
              <a:pPr/>
              <a:t>9/6/2012</a:t>
            </a:fld>
            <a:endParaRPr lang="en-US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1775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l" defTabSz="966788" eaLnBrk="0" hangingPunct="0">
              <a:defRPr sz="1300">
                <a:latin typeface="宋体" pitchFamily="2" charset="-122"/>
              </a:defRPr>
            </a:lvl1pPr>
          </a:lstStyle>
          <a:p>
            <a:endParaRPr lang="en-US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4963" y="9121775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 defTabSz="966788" eaLnBrk="0" hangingPunct="0">
              <a:defRPr sz="1300">
                <a:latin typeface="宋体" pitchFamily="2" charset="-122"/>
              </a:defRPr>
            </a:lvl1pPr>
          </a:lstStyle>
          <a:p>
            <a:fld id="{30230507-B4E3-4FA2-885D-AE1D8DFC2683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318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523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2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3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3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34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4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4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2008-CS-SU-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2008-CS-SU-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2008-CS-SU-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2008-CS-SU-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2008-CS-SU-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2008-CS-SU-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2008-CS-SU-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ebdings" pitchFamily="18" charset="2"/>
              <a:buNone/>
            </a:pPr>
            <a:r>
              <a:rPr lang="en-US" altLang="zh-CN" dirty="0" smtClean="0">
                <a:ea typeface="宋体" pitchFamily="2" charset="-122"/>
              </a:rPr>
              <a:t>In this section you learn how to:</a:t>
            </a:r>
          </a:p>
          <a:p>
            <a:pPr eaLnBrk="1" hangingPunct="1"/>
            <a:r>
              <a:rPr lang="en-US" altLang="zh-CN" dirty="0" smtClean="0">
                <a:solidFill>
                  <a:schemeClr val="folHlink"/>
                </a:solidFill>
                <a:ea typeface="宋体" pitchFamily="2" charset="-122"/>
              </a:rPr>
              <a:t>Identify key business considerations before setting up Customer Schedules in QAD Enterprise Applications</a:t>
            </a:r>
          </a:p>
          <a:p>
            <a:pPr eaLnBrk="1" hangingPunct="1"/>
            <a:r>
              <a:rPr lang="en-US" altLang="zh-CN" dirty="0" smtClean="0">
                <a:ea typeface="宋体" pitchFamily="2" charset="-122"/>
              </a:rPr>
              <a:t>Set up Customer Schedules in QAD Enterprise Applications</a:t>
            </a:r>
          </a:p>
          <a:p>
            <a:pPr eaLnBrk="1" hangingPunct="1"/>
            <a:r>
              <a:rPr lang="en-US" altLang="zh-CN" dirty="0" smtClean="0">
                <a:solidFill>
                  <a:schemeClr val="folHlink"/>
                </a:solidFill>
                <a:ea typeface="宋体" pitchFamily="2" charset="-122"/>
              </a:rPr>
              <a:t>Process Customer Schedules in QAD Enterprise Applications</a:t>
            </a:r>
          </a:p>
          <a:p>
            <a:pPr eaLnBrk="1" hangingPunct="1"/>
            <a:r>
              <a:rPr lang="en-US" altLang="zh-CN" dirty="0" smtClean="0">
                <a:solidFill>
                  <a:schemeClr val="folHlink"/>
                </a:solidFill>
                <a:ea typeface="宋体" pitchFamily="2" charset="-122"/>
              </a:rPr>
              <a:t>Process Customer Schedule Shipments</a:t>
            </a:r>
          </a:p>
          <a:p>
            <a:pPr eaLnBrk="1" hangingPunct="1"/>
            <a:endParaRPr lang="en-US" altLang="zh-CN" dirty="0" smtClean="0">
              <a:solidFill>
                <a:schemeClr val="folHlink"/>
              </a:solidFill>
              <a:ea typeface="宋体" pitchFamily="2" charset="-122"/>
            </a:endParaRPr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>
                <a:ea typeface="宋体" pitchFamily="2" charset="-122"/>
              </a:rPr>
              <a:t>Set Up Customer Schedules</a:t>
            </a:r>
          </a:p>
        </p:txBody>
      </p:sp>
      <p:sp>
        <p:nvSpPr>
          <p:cNvPr id="30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CS-SU-010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818752" y="891610"/>
            <a:ext cx="6868048" cy="542452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Item Records</a:t>
            </a:r>
          </a:p>
          <a:p>
            <a:r>
              <a:rPr lang="en-US" dirty="0" smtClean="0"/>
              <a:t>Customer Calendars *</a:t>
            </a:r>
          </a:p>
          <a:p>
            <a:r>
              <a:rPr lang="en-US" b="1" dirty="0" smtClean="0"/>
              <a:t>Customer Order Periods *</a:t>
            </a:r>
          </a:p>
          <a:p>
            <a:r>
              <a:rPr lang="en-US" dirty="0" smtClean="0"/>
              <a:t>Dock Addresses</a:t>
            </a:r>
          </a:p>
          <a:p>
            <a:r>
              <a:rPr lang="en-US" dirty="0" smtClean="0"/>
              <a:t>Shipping Label Templates *</a:t>
            </a:r>
          </a:p>
          <a:p>
            <a:r>
              <a:rPr lang="en-US" dirty="0" smtClean="0"/>
              <a:t>Control Settings </a:t>
            </a:r>
          </a:p>
          <a:p>
            <a:r>
              <a:rPr lang="en-US" dirty="0" smtClean="0"/>
              <a:t>Requirement Detail Categories *</a:t>
            </a:r>
          </a:p>
          <a:p>
            <a:r>
              <a:rPr lang="en-US" dirty="0" smtClean="0"/>
              <a:t>Configured Messages *</a:t>
            </a:r>
          </a:p>
          <a:p>
            <a:r>
              <a:rPr lang="en-US" dirty="0" smtClean="0"/>
              <a:t>Scheduled Orders</a:t>
            </a:r>
          </a:p>
          <a:p>
            <a:endParaRPr lang="en-US" dirty="0" smtClean="0"/>
          </a:p>
          <a:p>
            <a:r>
              <a:rPr lang="en-US" dirty="0" smtClean="0"/>
              <a:t>* (Optional)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21509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Customer Schedules Setup</a:t>
            </a:r>
          </a:p>
        </p:txBody>
      </p:sp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CS-SU-190</a:t>
            </a:r>
          </a:p>
        </p:txBody>
      </p:sp>
      <p:sp>
        <p:nvSpPr>
          <p:cNvPr id="101381" name="Line 5"/>
          <p:cNvSpPr>
            <a:spLocks noChangeShapeType="1"/>
          </p:cNvSpPr>
          <p:nvPr/>
        </p:nvSpPr>
        <p:spPr bwMode="auto">
          <a:xfrm>
            <a:off x="1104900" y="724437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Customer Order Period Maintenance</a:t>
            </a:r>
          </a:p>
        </p:txBody>
      </p:sp>
      <p:sp>
        <p:nvSpPr>
          <p:cNvPr id="2253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CS-SU-200</a:t>
            </a:r>
          </a:p>
        </p:txBody>
      </p:sp>
      <p:pic>
        <p:nvPicPr>
          <p:cNvPr id="22531" name="Picture 10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49904" y="1023151"/>
            <a:ext cx="6634163" cy="489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4935" name="Text Box 7"/>
          <p:cNvSpPr txBox="1">
            <a:spLocks noChangeArrowheads="1"/>
          </p:cNvSpPr>
          <p:nvPr/>
        </p:nvSpPr>
        <p:spPr bwMode="auto">
          <a:xfrm>
            <a:off x="4672484" y="3163785"/>
            <a:ext cx="2676347" cy="646331"/>
          </a:xfrm>
          <a:prstGeom prst="rect">
            <a:avLst/>
          </a:prstGeom>
          <a:solidFill>
            <a:schemeClr val="bg1"/>
          </a:solidFill>
          <a:ln w="6350">
            <a:solidFill>
              <a:srgbClr val="5A87C6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square" anchor="ctr">
            <a:spAutoFit/>
          </a:bodyPr>
          <a:lstStyle/>
          <a:p>
            <a:pPr eaLnBrk="0" hangingPunct="0"/>
            <a:r>
              <a:rPr kumimoji="1" lang="en-US" altLang="zh-CN" sz="1800" dirty="0">
                <a:latin typeface="+mj-lt"/>
                <a:ea typeface="宋体" pitchFamily="2" charset="-122"/>
              </a:rPr>
              <a:t>Can be weekly</a:t>
            </a:r>
          </a:p>
          <a:p>
            <a:pPr eaLnBrk="0" hangingPunct="0"/>
            <a:r>
              <a:rPr kumimoji="1" lang="en-US" altLang="zh-CN" sz="1800" dirty="0">
                <a:latin typeface="+mj-lt"/>
                <a:ea typeface="宋体" pitchFamily="2" charset="-122"/>
              </a:rPr>
              <a:t>or monthly</a:t>
            </a:r>
            <a:endParaRPr kumimoji="1" lang="en-US" altLang="zh-CN" sz="1800" b="1" dirty="0">
              <a:latin typeface="+mj-lt"/>
              <a:ea typeface="宋体" pitchFamily="2" charset="-122"/>
            </a:endParaRPr>
          </a:p>
        </p:txBody>
      </p:sp>
      <p:sp>
        <p:nvSpPr>
          <p:cNvPr id="22534" name="Rectangle 8"/>
          <p:cNvSpPr>
            <a:spLocks noChangeArrowheads="1"/>
          </p:cNvSpPr>
          <p:nvPr/>
        </p:nvSpPr>
        <p:spPr bwMode="auto">
          <a:xfrm>
            <a:off x="1397542" y="2264576"/>
            <a:ext cx="301625" cy="146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zh-CN" altLang="en-US">
              <a:latin typeface="+mj-lt"/>
              <a:ea typeface="宋体" pitchFamily="2" charset="-122"/>
            </a:endParaRPr>
          </a:p>
        </p:txBody>
      </p:sp>
      <p:cxnSp>
        <p:nvCxnSpPr>
          <p:cNvPr id="22535" name="AutoShape 9"/>
          <p:cNvCxnSpPr>
            <a:cxnSpLocks noChangeShapeType="1"/>
            <a:stCxn id="124935" idx="1"/>
          </p:cNvCxnSpPr>
          <p:nvPr/>
        </p:nvCxnSpPr>
        <p:spPr bwMode="auto">
          <a:xfrm rot="10800000">
            <a:off x="2226222" y="2448727"/>
            <a:ext cx="2446263" cy="1038224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818752" y="891610"/>
            <a:ext cx="6868048" cy="542452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Item Records</a:t>
            </a:r>
          </a:p>
          <a:p>
            <a:r>
              <a:rPr lang="en-US" dirty="0" smtClean="0"/>
              <a:t>Customer Calendars *</a:t>
            </a:r>
          </a:p>
          <a:p>
            <a:r>
              <a:rPr lang="en-US" dirty="0" smtClean="0"/>
              <a:t>Customer Order Periods *</a:t>
            </a:r>
          </a:p>
          <a:p>
            <a:r>
              <a:rPr lang="en-US" b="1" dirty="0" smtClean="0"/>
              <a:t>Dock Addresses</a:t>
            </a:r>
          </a:p>
          <a:p>
            <a:r>
              <a:rPr lang="en-US" dirty="0" smtClean="0"/>
              <a:t>Shipping Label Templates *</a:t>
            </a:r>
          </a:p>
          <a:p>
            <a:r>
              <a:rPr lang="en-US" dirty="0" smtClean="0"/>
              <a:t>Control Settings </a:t>
            </a:r>
          </a:p>
          <a:p>
            <a:r>
              <a:rPr lang="en-US" dirty="0" smtClean="0"/>
              <a:t>Requirement Detail Categories *</a:t>
            </a:r>
          </a:p>
          <a:p>
            <a:r>
              <a:rPr lang="en-US" dirty="0" smtClean="0"/>
              <a:t>Configured Messages *</a:t>
            </a:r>
          </a:p>
          <a:p>
            <a:r>
              <a:rPr lang="en-US" dirty="0" smtClean="0"/>
              <a:t>Scheduled Orders</a:t>
            </a:r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* (Optional)</a:t>
            </a:r>
          </a:p>
          <a:p>
            <a:endParaRPr lang="en-US" dirty="0"/>
          </a:p>
        </p:txBody>
      </p:sp>
      <p:sp>
        <p:nvSpPr>
          <p:cNvPr id="2355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Customer Schedules Setup</a:t>
            </a:r>
          </a:p>
        </p:txBody>
      </p:sp>
      <p:sp>
        <p:nvSpPr>
          <p:cNvPr id="2355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CS-SU-210</a:t>
            </a:r>
          </a:p>
        </p:txBody>
      </p:sp>
      <p:sp>
        <p:nvSpPr>
          <p:cNvPr id="102405" name="Line 5"/>
          <p:cNvSpPr>
            <a:spLocks noChangeShapeType="1"/>
          </p:cNvSpPr>
          <p:nvPr/>
        </p:nvSpPr>
        <p:spPr bwMode="auto">
          <a:xfrm>
            <a:off x="1104900" y="724437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Dock Maintenance</a:t>
            </a:r>
          </a:p>
        </p:txBody>
      </p:sp>
      <p:sp>
        <p:nvSpPr>
          <p:cNvPr id="2457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CS-SU-220</a:t>
            </a:r>
          </a:p>
        </p:txBody>
      </p:sp>
      <p:pic>
        <p:nvPicPr>
          <p:cNvPr id="24580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1358" y="1010488"/>
            <a:ext cx="7258050" cy="4957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5960" name="AutoShape 8"/>
          <p:cNvSpPr>
            <a:spLocks noChangeArrowheads="1"/>
          </p:cNvSpPr>
          <p:nvPr/>
        </p:nvSpPr>
        <p:spPr bwMode="auto">
          <a:xfrm>
            <a:off x="3647583" y="2468250"/>
            <a:ext cx="2563500" cy="715089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5A87C6"/>
            </a:solidFill>
            <a:round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square" anchor="ctr">
            <a:spAutoFit/>
          </a:bodyPr>
          <a:lstStyle/>
          <a:p>
            <a:pPr eaLnBrk="0" hangingPunct="0"/>
            <a:r>
              <a:rPr kumimoji="1" lang="en-US" altLang="zh-CN" sz="1800">
                <a:latin typeface="+mj-lt"/>
                <a:ea typeface="宋体" pitchFamily="2" charset="-122"/>
              </a:rPr>
              <a:t>Ship-To / Dock</a:t>
            </a:r>
          </a:p>
          <a:p>
            <a:pPr eaLnBrk="0" hangingPunct="0"/>
            <a:r>
              <a:rPr kumimoji="1" lang="en-US" altLang="zh-CN" sz="1800">
                <a:latin typeface="+mj-lt"/>
                <a:ea typeface="宋体" pitchFamily="2" charset="-122"/>
              </a:rPr>
              <a:t>Relationship</a:t>
            </a:r>
            <a:endParaRPr kumimoji="1" lang="en-US" altLang="zh-CN" sz="1800" b="1">
              <a:latin typeface="+mj-lt"/>
              <a:ea typeface="宋体" pitchFamily="2" charset="-122"/>
            </a:endParaRPr>
          </a:p>
        </p:txBody>
      </p:sp>
      <p:sp>
        <p:nvSpPr>
          <p:cNvPr id="24583" name="Rectangle 9"/>
          <p:cNvSpPr>
            <a:spLocks noChangeArrowheads="1"/>
          </p:cNvSpPr>
          <p:nvPr/>
        </p:nvSpPr>
        <p:spPr bwMode="auto">
          <a:xfrm>
            <a:off x="2264858" y="3237750"/>
            <a:ext cx="219075" cy="1555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zh-CN" altLang="en-US">
              <a:latin typeface="+mj-lt"/>
              <a:ea typeface="宋体" pitchFamily="2" charset="-122"/>
            </a:endParaRPr>
          </a:p>
        </p:txBody>
      </p:sp>
      <p:sp>
        <p:nvSpPr>
          <p:cNvPr id="24584" name="Rectangle 10"/>
          <p:cNvSpPr>
            <a:spLocks noChangeArrowheads="1"/>
          </p:cNvSpPr>
          <p:nvPr/>
        </p:nvSpPr>
        <p:spPr bwMode="auto">
          <a:xfrm>
            <a:off x="1258383" y="1847100"/>
            <a:ext cx="576263" cy="2206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zh-CN" altLang="en-US">
              <a:latin typeface="+mj-lt"/>
              <a:ea typeface="宋体" pitchFamily="2" charset="-122"/>
            </a:endParaRPr>
          </a:p>
        </p:txBody>
      </p:sp>
      <p:cxnSp>
        <p:nvCxnSpPr>
          <p:cNvPr id="24585" name="AutoShape 11"/>
          <p:cNvCxnSpPr>
            <a:cxnSpLocks noChangeShapeType="1"/>
            <a:stCxn id="125960" idx="2"/>
          </p:cNvCxnSpPr>
          <p:nvPr/>
        </p:nvCxnSpPr>
        <p:spPr bwMode="auto">
          <a:xfrm rot="5400000">
            <a:off x="3790055" y="2257065"/>
            <a:ext cx="213004" cy="2065553"/>
          </a:xfrm>
          <a:prstGeom prst="bentConnector2">
            <a:avLst/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cxnSp>
        <p:nvCxnSpPr>
          <p:cNvPr id="24586" name="AutoShape 12"/>
          <p:cNvCxnSpPr>
            <a:cxnSpLocks noChangeShapeType="1"/>
            <a:stCxn id="125960" idx="0"/>
          </p:cNvCxnSpPr>
          <p:nvPr/>
        </p:nvCxnSpPr>
        <p:spPr bwMode="auto">
          <a:xfrm rot="16200000" flipV="1">
            <a:off x="3270357" y="809274"/>
            <a:ext cx="649498" cy="2668454"/>
          </a:xfrm>
          <a:prstGeom prst="bentConnector2">
            <a:avLst/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Exercises</a:t>
            </a:r>
          </a:p>
        </p:txBody>
      </p:sp>
      <p:sp>
        <p:nvSpPr>
          <p:cNvPr id="2560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CS-SU-230</a:t>
            </a:r>
          </a:p>
        </p:txBody>
      </p:sp>
      <p:pic>
        <p:nvPicPr>
          <p:cNvPr id="25604" name="Picture 4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2134290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Site Ship-from ID Maintenance</a:t>
            </a:r>
          </a:p>
        </p:txBody>
      </p:sp>
      <p:sp>
        <p:nvSpPr>
          <p:cNvPr id="2765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CS-SU-250</a:t>
            </a:r>
          </a:p>
        </p:txBody>
      </p:sp>
      <p:pic>
        <p:nvPicPr>
          <p:cNvPr id="27652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327" y="2111991"/>
            <a:ext cx="7827962" cy="261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3084513" y="6343650"/>
            <a:ext cx="2954337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 altLang="zh-CN" sz="1200" b="1" i="1">
                <a:solidFill>
                  <a:srgbClr val="1A7BB2"/>
                </a:solidFill>
                <a:latin typeface="Arial" charset="0"/>
                <a:ea typeface="宋体" pitchFamily="2" charset="-122"/>
              </a:rPr>
              <a:t>Site Ship-from ID Maintenance (7.3.10)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818752" y="891610"/>
            <a:ext cx="6868048" cy="542452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Item Records</a:t>
            </a:r>
          </a:p>
          <a:p>
            <a:r>
              <a:rPr lang="en-US" dirty="0" smtClean="0"/>
              <a:t>Customer Calendars *</a:t>
            </a:r>
          </a:p>
          <a:p>
            <a:r>
              <a:rPr lang="en-US" dirty="0" smtClean="0"/>
              <a:t>Customer Order Periods *</a:t>
            </a:r>
          </a:p>
          <a:p>
            <a:r>
              <a:rPr lang="en-US" dirty="0" smtClean="0"/>
              <a:t>Dock Addresses</a:t>
            </a:r>
          </a:p>
          <a:p>
            <a:r>
              <a:rPr lang="en-US" b="1" dirty="0" smtClean="0"/>
              <a:t>Shipping Label Templates *</a:t>
            </a:r>
          </a:p>
          <a:p>
            <a:r>
              <a:rPr lang="en-US" dirty="0" smtClean="0"/>
              <a:t>Control Settings </a:t>
            </a:r>
          </a:p>
          <a:p>
            <a:r>
              <a:rPr lang="en-US" dirty="0" smtClean="0"/>
              <a:t>Requirement Detail Categories *</a:t>
            </a:r>
          </a:p>
          <a:p>
            <a:r>
              <a:rPr lang="en-US" dirty="0" smtClean="0"/>
              <a:t>Configured Messages *</a:t>
            </a:r>
          </a:p>
          <a:p>
            <a:r>
              <a:rPr lang="en-US" dirty="0" smtClean="0"/>
              <a:t>Scheduled Orders</a:t>
            </a:r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* (Optional)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2867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Customer Schedules Setup</a:t>
            </a:r>
          </a:p>
        </p:txBody>
      </p:sp>
      <p:sp>
        <p:nvSpPr>
          <p:cNvPr id="286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CS-SU-260</a:t>
            </a:r>
          </a:p>
        </p:txBody>
      </p:sp>
      <p:sp>
        <p:nvSpPr>
          <p:cNvPr id="105477" name="Line 5"/>
          <p:cNvSpPr>
            <a:spLocks noChangeShapeType="1"/>
          </p:cNvSpPr>
          <p:nvPr/>
        </p:nvSpPr>
        <p:spPr bwMode="auto">
          <a:xfrm>
            <a:off x="1104900" y="73448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You can print shipping labels for:</a:t>
            </a:r>
          </a:p>
          <a:p>
            <a:pPr lvl="1" eaLnBrk="1" hangingPunct="1"/>
            <a:r>
              <a:rPr lang="en-US" altLang="zh-CN" smtClean="0">
                <a:ea typeface="宋体" pitchFamily="2" charset="-122"/>
              </a:rPr>
              <a:t>Single-item number containers (contains a single item)</a:t>
            </a:r>
          </a:p>
          <a:p>
            <a:pPr lvl="1" eaLnBrk="1" hangingPunct="1"/>
            <a:r>
              <a:rPr lang="en-US" altLang="zh-CN" smtClean="0">
                <a:ea typeface="宋体" pitchFamily="2" charset="-122"/>
              </a:rPr>
              <a:t>Master containers (e.g., pallets) of single-item number sub-containers (each containing all the same item)</a:t>
            </a:r>
          </a:p>
          <a:p>
            <a:pPr lvl="1" eaLnBrk="1" hangingPunct="1"/>
            <a:r>
              <a:rPr lang="en-US" altLang="zh-CN" smtClean="0">
                <a:ea typeface="宋体" pitchFamily="2" charset="-122"/>
              </a:rPr>
              <a:t>Mixed content containers (different items on the same pallet)</a:t>
            </a:r>
          </a:p>
        </p:txBody>
      </p:sp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Shipping Label Templates</a:t>
            </a:r>
          </a:p>
        </p:txBody>
      </p:sp>
      <p:sp>
        <p:nvSpPr>
          <p:cNvPr id="296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CS-SU-265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2800" smtClean="0">
                <a:ea typeface="宋体" pitchFamily="2" charset="-122"/>
              </a:rPr>
              <a:t>Shipping Label Definition Maintenance</a:t>
            </a:r>
          </a:p>
        </p:txBody>
      </p:sp>
      <p:sp>
        <p:nvSpPr>
          <p:cNvPr id="307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CS-SU-270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647700" y="1042742"/>
            <a:ext cx="7931150" cy="4829175"/>
            <a:chOff x="647700" y="972406"/>
            <a:chExt cx="7931150" cy="4829175"/>
          </a:xfrm>
        </p:grpSpPr>
        <p:pic>
          <p:nvPicPr>
            <p:cNvPr id="30724" name="Picture 4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47700" y="972406"/>
              <a:ext cx="7827963" cy="39560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725" name="Picture 5" descr="Region Capture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963613" y="3548919"/>
              <a:ext cx="7332662" cy="12938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0726" name="Picture 6" descr="Region Capture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328738" y="4676044"/>
              <a:ext cx="7250112" cy="11255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808702" y="891610"/>
            <a:ext cx="6878097" cy="542452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Item Records</a:t>
            </a:r>
          </a:p>
          <a:p>
            <a:r>
              <a:rPr lang="en-US" dirty="0" smtClean="0"/>
              <a:t>Customer Calendars *</a:t>
            </a:r>
          </a:p>
          <a:p>
            <a:r>
              <a:rPr lang="en-US" dirty="0" smtClean="0"/>
              <a:t>Customer Order Periods *</a:t>
            </a:r>
          </a:p>
          <a:p>
            <a:r>
              <a:rPr lang="en-US" dirty="0" smtClean="0"/>
              <a:t>Dock Addresses</a:t>
            </a:r>
          </a:p>
          <a:p>
            <a:r>
              <a:rPr lang="en-US" dirty="0" smtClean="0"/>
              <a:t>Shipping Label Templates *</a:t>
            </a:r>
          </a:p>
          <a:p>
            <a:r>
              <a:rPr lang="en-US" b="1" dirty="0" smtClean="0"/>
              <a:t>Control Settings </a:t>
            </a:r>
          </a:p>
          <a:p>
            <a:r>
              <a:rPr lang="en-US" dirty="0" smtClean="0"/>
              <a:t>Requirement Detail Categories *</a:t>
            </a:r>
          </a:p>
          <a:p>
            <a:r>
              <a:rPr lang="en-US" dirty="0" smtClean="0"/>
              <a:t>Configured Messages *</a:t>
            </a:r>
          </a:p>
          <a:p>
            <a:r>
              <a:rPr lang="en-US" dirty="0" smtClean="0"/>
              <a:t>Scheduled Orders</a:t>
            </a:r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* (Optional)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31749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Customer Schedules Setup</a:t>
            </a:r>
          </a:p>
        </p:txBody>
      </p:sp>
      <p:sp>
        <p:nvSpPr>
          <p:cNvPr id="317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CS-SU-280</a:t>
            </a:r>
          </a:p>
        </p:txBody>
      </p:sp>
      <p:sp>
        <p:nvSpPr>
          <p:cNvPr id="106501" name="Line 5"/>
          <p:cNvSpPr>
            <a:spLocks noChangeShapeType="1"/>
          </p:cNvSpPr>
          <p:nvPr/>
        </p:nvSpPr>
        <p:spPr bwMode="auto">
          <a:xfrm>
            <a:off x="1104900" y="724437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818752" y="891610"/>
            <a:ext cx="6868048" cy="542452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Item Records</a:t>
            </a:r>
          </a:p>
          <a:p>
            <a:r>
              <a:rPr lang="en-US" dirty="0" smtClean="0"/>
              <a:t>Customer Calendars *</a:t>
            </a:r>
          </a:p>
          <a:p>
            <a:r>
              <a:rPr lang="en-US" dirty="0" smtClean="0"/>
              <a:t>Customer Order Periods *</a:t>
            </a:r>
          </a:p>
          <a:p>
            <a:r>
              <a:rPr lang="en-US" dirty="0" smtClean="0"/>
              <a:t>Dock Addresses</a:t>
            </a:r>
          </a:p>
          <a:p>
            <a:r>
              <a:rPr lang="en-US" dirty="0" smtClean="0"/>
              <a:t>Shipping Label Templates *</a:t>
            </a:r>
          </a:p>
          <a:p>
            <a:r>
              <a:rPr lang="en-US" dirty="0" smtClean="0"/>
              <a:t>Control Settings</a:t>
            </a:r>
          </a:p>
          <a:p>
            <a:r>
              <a:rPr lang="en-US" dirty="0" smtClean="0"/>
              <a:t>Requirement Detail Categories *</a:t>
            </a:r>
          </a:p>
          <a:p>
            <a:r>
              <a:rPr lang="en-US" dirty="0" smtClean="0"/>
              <a:t>Configured Messages *</a:t>
            </a:r>
          </a:p>
          <a:p>
            <a:r>
              <a:rPr lang="en-US" dirty="0" smtClean="0"/>
              <a:t>Scheduled Orders</a:t>
            </a:r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* (Optional)</a:t>
            </a:r>
            <a:endParaRPr lang="en-US" dirty="0"/>
          </a:p>
        </p:txBody>
      </p:sp>
      <p:sp>
        <p:nvSpPr>
          <p:cNvPr id="410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Customer Schedules Setup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CS-SU-020</a:t>
            </a:r>
          </a:p>
        </p:txBody>
      </p:sp>
      <p:sp>
        <p:nvSpPr>
          <p:cNvPr id="91141" name="Line 5"/>
          <p:cNvSpPr>
            <a:spLocks noChangeShapeType="1"/>
          </p:cNvSpPr>
          <p:nvPr/>
        </p:nvSpPr>
        <p:spPr bwMode="auto">
          <a:xfrm>
            <a:off x="1104900" y="724437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Customer Schedules Control </a:t>
            </a:r>
          </a:p>
        </p:txBody>
      </p:sp>
      <p:sp>
        <p:nvSpPr>
          <p:cNvPr id="327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CS-SU-290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150725" y="1130522"/>
            <a:ext cx="8639730" cy="4841875"/>
            <a:chOff x="50245" y="1492250"/>
            <a:chExt cx="8639730" cy="4841875"/>
          </a:xfrm>
        </p:grpSpPr>
        <p:pic>
          <p:nvPicPr>
            <p:cNvPr id="32772" name="Picture 4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47650" y="1492250"/>
              <a:ext cx="8442325" cy="4841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9030" name="AutoShape 6"/>
            <p:cNvSpPr>
              <a:spLocks noChangeArrowheads="1"/>
            </p:cNvSpPr>
            <p:nvPr/>
          </p:nvSpPr>
          <p:spPr bwMode="auto">
            <a:xfrm>
              <a:off x="50245" y="2538016"/>
              <a:ext cx="1687694" cy="1021556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6350">
              <a:solidFill>
                <a:srgbClr val="5A87C6"/>
              </a:solidFill>
              <a:round/>
              <a:headEnd/>
              <a:tailEnd/>
            </a:ln>
            <a:effectLst>
              <a:outerShdw dist="762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square" anchor="ctr">
              <a:spAutoFit/>
            </a:bodyPr>
            <a:lstStyle/>
            <a:p>
              <a:pPr eaLnBrk="0" hangingPunct="0"/>
              <a:r>
                <a:rPr kumimoji="1" lang="en-US" altLang="zh-CN" sz="1800">
                  <a:latin typeface="+mj-lt"/>
                  <a:ea typeface="宋体" pitchFamily="2" charset="-122"/>
                </a:rPr>
                <a:t>NRM</a:t>
              </a:r>
            </a:p>
            <a:p>
              <a:pPr eaLnBrk="0" hangingPunct="0"/>
              <a:r>
                <a:rPr kumimoji="1" lang="en-US" altLang="zh-CN" sz="1800">
                  <a:latin typeface="+mj-lt"/>
                  <a:ea typeface="宋体" pitchFamily="2" charset="-122"/>
                </a:rPr>
                <a:t>Sequence</a:t>
              </a:r>
            </a:p>
            <a:p>
              <a:pPr eaLnBrk="0" hangingPunct="0"/>
              <a:r>
                <a:rPr kumimoji="1" lang="en-US" altLang="zh-CN" sz="1800">
                  <a:latin typeface="+mj-lt"/>
                  <a:ea typeface="宋体" pitchFamily="2" charset="-122"/>
                </a:rPr>
                <a:t>Code</a:t>
              </a:r>
              <a:endParaRPr kumimoji="1" lang="en-US" altLang="zh-CN" sz="1800" b="1">
                <a:latin typeface="+mj-lt"/>
                <a:ea typeface="宋体" pitchFamily="2" charset="-122"/>
              </a:endParaRPr>
            </a:p>
          </p:txBody>
        </p:sp>
        <p:sp>
          <p:nvSpPr>
            <p:cNvPr id="32775" name="Rectangle 7"/>
            <p:cNvSpPr>
              <a:spLocks noChangeArrowheads="1"/>
            </p:cNvSpPr>
            <p:nvPr/>
          </p:nvSpPr>
          <p:spPr bwMode="auto">
            <a:xfrm>
              <a:off x="2243138" y="2571750"/>
              <a:ext cx="4521200" cy="722313"/>
            </a:xfrm>
            <a:prstGeom prst="rect">
              <a:avLst/>
            </a:prstGeom>
            <a:noFill/>
            <a:ln w="28575" algn="ctr">
              <a:solidFill>
                <a:srgbClr val="5A87C6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zh-CN" altLang="en-US">
                <a:latin typeface="+mj-lt"/>
                <a:ea typeface="宋体" pitchFamily="2" charset="-122"/>
              </a:endParaRPr>
            </a:p>
          </p:txBody>
        </p:sp>
        <p:cxnSp>
          <p:nvCxnSpPr>
            <p:cNvPr id="32776" name="AutoShape 8"/>
            <p:cNvCxnSpPr>
              <a:cxnSpLocks noChangeShapeType="1"/>
              <a:stCxn id="129030" idx="3"/>
              <a:endCxn id="32775" idx="1"/>
            </p:cNvCxnSpPr>
            <p:nvPr/>
          </p:nvCxnSpPr>
          <p:spPr bwMode="auto">
            <a:xfrm flipV="1">
              <a:off x="1737939" y="2932907"/>
              <a:ext cx="505199" cy="115887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Container/Shipper Control</a:t>
            </a:r>
          </a:p>
        </p:txBody>
      </p:sp>
      <p:sp>
        <p:nvSpPr>
          <p:cNvPr id="337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CS-SU-300</a:t>
            </a:r>
          </a:p>
        </p:txBody>
      </p:sp>
      <p:pic>
        <p:nvPicPr>
          <p:cNvPr id="33796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7562" y="1101966"/>
            <a:ext cx="8096250" cy="4741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0054" name="Text Box 6"/>
          <p:cNvSpPr txBox="1">
            <a:spLocks noChangeArrowheads="1"/>
          </p:cNvSpPr>
          <p:nvPr/>
        </p:nvSpPr>
        <p:spPr bwMode="auto">
          <a:xfrm>
            <a:off x="3486779" y="2880650"/>
            <a:ext cx="4602878" cy="646331"/>
          </a:xfrm>
          <a:prstGeom prst="rect">
            <a:avLst/>
          </a:prstGeom>
          <a:solidFill>
            <a:schemeClr val="bg1"/>
          </a:solidFill>
          <a:ln w="6350">
            <a:solidFill>
              <a:srgbClr val="5A87C6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square" anchor="ctr">
            <a:spAutoFit/>
          </a:bodyPr>
          <a:lstStyle/>
          <a:p>
            <a:pPr eaLnBrk="0" hangingPunct="0"/>
            <a:r>
              <a:rPr kumimoji="1" lang="en-US" altLang="zh-CN" sz="1800">
                <a:latin typeface="+mj-lt"/>
                <a:ea typeface="宋体" pitchFamily="2" charset="-122"/>
              </a:rPr>
              <a:t>Identifies location of template files</a:t>
            </a:r>
          </a:p>
          <a:p>
            <a:pPr eaLnBrk="0" hangingPunct="0"/>
            <a:r>
              <a:rPr kumimoji="1" lang="en-US" altLang="zh-CN" sz="1800">
                <a:latin typeface="+mj-lt"/>
                <a:ea typeface="宋体" pitchFamily="2" charset="-122"/>
              </a:rPr>
              <a:t>for shipping labels</a:t>
            </a:r>
            <a:endParaRPr kumimoji="1" lang="en-US" altLang="zh-CN" sz="1800" b="1">
              <a:latin typeface="+mj-lt"/>
              <a:ea typeface="宋体" pitchFamily="2" charset="-122"/>
            </a:endParaRPr>
          </a:p>
        </p:txBody>
      </p:sp>
      <p:sp>
        <p:nvSpPr>
          <p:cNvPr id="33799" name="Rectangle 7"/>
          <p:cNvSpPr>
            <a:spLocks noChangeArrowheads="1"/>
          </p:cNvSpPr>
          <p:nvPr/>
        </p:nvSpPr>
        <p:spPr bwMode="auto">
          <a:xfrm>
            <a:off x="2767050" y="3846753"/>
            <a:ext cx="5643562" cy="844550"/>
          </a:xfrm>
          <a:prstGeom prst="rect">
            <a:avLst/>
          </a:prstGeom>
          <a:noFill/>
          <a:ln w="28575" algn="ctr">
            <a:solidFill>
              <a:srgbClr val="5A87C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zh-CN" altLang="en-US">
              <a:latin typeface="+mj-lt"/>
              <a:ea typeface="宋体" pitchFamily="2" charset="-122"/>
            </a:endParaRPr>
          </a:p>
        </p:txBody>
      </p:sp>
      <p:cxnSp>
        <p:nvCxnSpPr>
          <p:cNvPr id="33800" name="AutoShape 9"/>
          <p:cNvCxnSpPr>
            <a:cxnSpLocks noChangeShapeType="1"/>
            <a:stCxn id="130054" idx="3"/>
            <a:endCxn id="33799" idx="3"/>
          </p:cNvCxnSpPr>
          <p:nvPr/>
        </p:nvCxnSpPr>
        <p:spPr bwMode="auto">
          <a:xfrm>
            <a:off x="8089657" y="3203816"/>
            <a:ext cx="320955" cy="1065212"/>
          </a:xfrm>
          <a:prstGeom prst="bentConnector3">
            <a:avLst>
              <a:gd name="adj1" fmla="val 171225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Exercises</a:t>
            </a:r>
          </a:p>
        </p:txBody>
      </p:sp>
      <p:sp>
        <p:nvSpPr>
          <p:cNvPr id="348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CS-SU-310</a:t>
            </a:r>
          </a:p>
        </p:txBody>
      </p:sp>
      <p:pic>
        <p:nvPicPr>
          <p:cNvPr id="34820" name="Picture 4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2123196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808702" y="891610"/>
            <a:ext cx="6878097" cy="542452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Item Records</a:t>
            </a:r>
          </a:p>
          <a:p>
            <a:r>
              <a:rPr lang="en-US" dirty="0" smtClean="0"/>
              <a:t>Customer Calendars *</a:t>
            </a:r>
          </a:p>
          <a:p>
            <a:r>
              <a:rPr lang="en-US" dirty="0" smtClean="0"/>
              <a:t>Customer Order Periods *</a:t>
            </a:r>
          </a:p>
          <a:p>
            <a:r>
              <a:rPr lang="en-US" dirty="0" smtClean="0"/>
              <a:t>Dock Addresses</a:t>
            </a:r>
          </a:p>
          <a:p>
            <a:r>
              <a:rPr lang="en-US" dirty="0" smtClean="0"/>
              <a:t>Shipping Label Templates *</a:t>
            </a:r>
          </a:p>
          <a:p>
            <a:r>
              <a:rPr lang="en-US" dirty="0" smtClean="0"/>
              <a:t>Control Settings </a:t>
            </a:r>
          </a:p>
          <a:p>
            <a:r>
              <a:rPr lang="en-US" b="1" dirty="0" smtClean="0"/>
              <a:t>Requirement Detail Categories *</a:t>
            </a:r>
          </a:p>
          <a:p>
            <a:r>
              <a:rPr lang="en-US" dirty="0" smtClean="0"/>
              <a:t>Configured Messages *</a:t>
            </a:r>
          </a:p>
          <a:p>
            <a:r>
              <a:rPr lang="en-US" dirty="0" smtClean="0"/>
              <a:t>Scheduled Orders</a:t>
            </a:r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* (Optional)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35845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Customer Schedules Setup</a:t>
            </a:r>
          </a:p>
        </p:txBody>
      </p:sp>
      <p:sp>
        <p:nvSpPr>
          <p:cNvPr id="358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CS-SU-320</a:t>
            </a:r>
          </a:p>
        </p:txBody>
      </p:sp>
      <p:sp>
        <p:nvSpPr>
          <p:cNvPr id="108549" name="Line 5"/>
          <p:cNvSpPr>
            <a:spLocks noChangeShapeType="1"/>
          </p:cNvSpPr>
          <p:nvPr/>
        </p:nvSpPr>
        <p:spPr bwMode="auto">
          <a:xfrm>
            <a:off x="1104900" y="73448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8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eaLnBrk="1" hangingPunct="1"/>
            <a:r>
              <a:rPr lang="en-US" altLang="zh-CN" sz="2400" dirty="0" smtClean="0">
                <a:ea typeface="宋体" pitchFamily="2" charset="-122"/>
              </a:rPr>
              <a:t>Create requirement detail categories that contain special information associated with the schedules such as:</a:t>
            </a:r>
          </a:p>
          <a:p>
            <a:pPr lvl="1" eaLnBrk="1" hangingPunct="1"/>
            <a:r>
              <a:rPr lang="en-US" altLang="zh-CN" sz="2000" dirty="0" smtClean="0">
                <a:ea typeface="宋体" pitchFamily="2" charset="-122"/>
              </a:rPr>
              <a:t>Special markings required by the customer for items shipped</a:t>
            </a:r>
          </a:p>
          <a:p>
            <a:pPr lvl="1" eaLnBrk="1" hangingPunct="1"/>
            <a:r>
              <a:rPr lang="en-US" altLang="zh-CN" sz="2000" dirty="0" smtClean="0">
                <a:ea typeface="宋体" pitchFamily="2" charset="-122"/>
              </a:rPr>
              <a:t>Specific information needed on bar code labels for packaging</a:t>
            </a:r>
          </a:p>
          <a:p>
            <a:pPr lvl="1" eaLnBrk="1" hangingPunct="1"/>
            <a:r>
              <a:rPr lang="en-US" altLang="zh-CN" sz="2000" dirty="0" smtClean="0">
                <a:ea typeface="宋体" pitchFamily="2" charset="-122"/>
              </a:rPr>
              <a:t>Requirements tied to authorization numbers such as release authorization number (RAN), </a:t>
            </a:r>
            <a:r>
              <a:rPr lang="en-US" altLang="zh-CN" sz="2000" dirty="0" err="1" smtClean="0">
                <a:ea typeface="宋体" pitchFamily="2" charset="-122"/>
              </a:rPr>
              <a:t>kanban</a:t>
            </a:r>
            <a:r>
              <a:rPr lang="en-US" altLang="zh-CN" sz="2000" dirty="0" smtClean="0">
                <a:ea typeface="宋体" pitchFamily="2" charset="-122"/>
              </a:rPr>
              <a:t> number, pull signal with a number</a:t>
            </a:r>
          </a:p>
          <a:p>
            <a:pPr eaLnBrk="1" hangingPunct="1"/>
            <a:r>
              <a:rPr lang="en-US" altLang="zh-CN" sz="2400" dirty="0" smtClean="0">
                <a:ea typeface="宋体" pitchFamily="2" charset="-122"/>
              </a:rPr>
              <a:t>Each schedule can have multiple sets of requirement detail categories</a:t>
            </a:r>
          </a:p>
          <a:p>
            <a:pPr eaLnBrk="1" hangingPunct="1"/>
            <a:r>
              <a:rPr lang="en-US" altLang="zh-CN" sz="2400" dirty="0" smtClean="0">
                <a:ea typeface="宋体" pitchFamily="2" charset="-122"/>
              </a:rPr>
              <a:t>Add requirement detail categories to a schedule in:</a:t>
            </a:r>
          </a:p>
          <a:p>
            <a:pPr lvl="1" eaLnBrk="1" hangingPunct="1"/>
            <a:r>
              <a:rPr lang="en-US" altLang="zh-CN" sz="2000" dirty="0" smtClean="0">
                <a:ea typeface="宋体" pitchFamily="2" charset="-122"/>
              </a:rPr>
              <a:t>Customer Plan Schedule Maintenance (7.5.1)</a:t>
            </a:r>
          </a:p>
          <a:p>
            <a:pPr lvl="1" eaLnBrk="1" hangingPunct="1"/>
            <a:r>
              <a:rPr lang="en-US" altLang="zh-CN" sz="2000" dirty="0" smtClean="0">
                <a:ea typeface="宋体" pitchFamily="2" charset="-122"/>
              </a:rPr>
              <a:t>Customer Ship Schedule Maintenance (7.5.2)</a:t>
            </a:r>
          </a:p>
        </p:txBody>
      </p:sp>
      <p:sp>
        <p:nvSpPr>
          <p:cNvPr id="368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Retirement Detail Categories</a:t>
            </a:r>
          </a:p>
        </p:txBody>
      </p:sp>
      <p:sp>
        <p:nvSpPr>
          <p:cNvPr id="368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CS-SU-325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Generalized Codes Maintenance</a:t>
            </a:r>
          </a:p>
        </p:txBody>
      </p:sp>
      <p:sp>
        <p:nvSpPr>
          <p:cNvPr id="378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CS-SU-330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2062163"/>
            <a:ext cx="7770813" cy="273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1494" y="978242"/>
            <a:ext cx="7608887" cy="460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fr-FR" sz="2800" smtClean="0"/>
              <a:t>Requirement Detail Maintenance Frame</a:t>
            </a:r>
            <a:endParaRPr lang="en-US" altLang="zh-CN" sz="2800" smtClean="0">
              <a:ea typeface="宋体" pitchFamily="2" charset="-122"/>
            </a:endParaRPr>
          </a:p>
        </p:txBody>
      </p:sp>
      <p:sp>
        <p:nvSpPr>
          <p:cNvPr id="389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CS-SU-340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24325" y="2625283"/>
            <a:ext cx="7666037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5497953" y="5187427"/>
            <a:ext cx="3116810" cy="369332"/>
          </a:xfrm>
          <a:prstGeom prst="rect">
            <a:avLst/>
          </a:prstGeom>
          <a:solidFill>
            <a:schemeClr val="bg1"/>
          </a:solidFill>
          <a:ln w="6350">
            <a:solidFill>
              <a:srgbClr val="5A87C6"/>
            </a:solidFill>
            <a:miter lim="800000"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square" anchor="ctr">
            <a:spAutoFit/>
          </a:bodyPr>
          <a:lstStyle/>
          <a:p>
            <a:pPr eaLnBrk="0" hangingPunct="0"/>
            <a:r>
              <a:rPr kumimoji="1" lang="en-US" altLang="zh-CN" sz="1800" dirty="0" smtClean="0">
                <a:latin typeface="+mj-lt"/>
                <a:ea typeface="宋体" pitchFamily="2" charset="-122"/>
              </a:rPr>
              <a:t> </a:t>
            </a:r>
            <a:r>
              <a:rPr kumimoji="1" lang="en-US" altLang="zh-CN" sz="1800" dirty="0" err="1" smtClean="0">
                <a:latin typeface="+mj-lt"/>
                <a:ea typeface="宋体" pitchFamily="2" charset="-122"/>
              </a:rPr>
              <a:t>Rqm</a:t>
            </a:r>
            <a:r>
              <a:rPr kumimoji="1" lang="en-US" altLang="zh-CN" sz="1800" dirty="0" smtClean="0">
                <a:latin typeface="+mj-lt"/>
                <a:ea typeface="宋体" pitchFamily="2" charset="-122"/>
              </a:rPr>
              <a:t> </a:t>
            </a:r>
            <a:r>
              <a:rPr kumimoji="1" lang="en-US" altLang="zh-CN" sz="1800" dirty="0" err="1" smtClean="0">
                <a:latin typeface="+mj-lt"/>
                <a:ea typeface="宋体" pitchFamily="2" charset="-122"/>
              </a:rPr>
              <a:t>Det</a:t>
            </a:r>
            <a:r>
              <a:rPr kumimoji="1" lang="en-US" altLang="zh-CN" sz="1800" dirty="0" smtClean="0">
                <a:latin typeface="+mj-lt"/>
                <a:ea typeface="宋体" pitchFamily="2" charset="-122"/>
              </a:rPr>
              <a:t> is checked</a:t>
            </a:r>
            <a:endParaRPr kumimoji="1" lang="en-US" altLang="zh-CN" sz="1800" b="1" dirty="0">
              <a:latin typeface="+mj-lt"/>
              <a:ea typeface="宋体" pitchFamily="2" charset="-122"/>
            </a:endParaRPr>
          </a:p>
        </p:txBody>
      </p:sp>
      <p:cxnSp>
        <p:nvCxnSpPr>
          <p:cNvPr id="9" name="AutoShape 8"/>
          <p:cNvCxnSpPr>
            <a:cxnSpLocks noChangeShapeType="1"/>
          </p:cNvCxnSpPr>
          <p:nvPr/>
        </p:nvCxnSpPr>
        <p:spPr bwMode="auto">
          <a:xfrm flipH="1" flipV="1">
            <a:off x="7303624" y="4143737"/>
            <a:ext cx="1299566" cy="1149303"/>
          </a:xfrm>
          <a:prstGeom prst="bentConnector3">
            <a:avLst>
              <a:gd name="adj1" fmla="val -17590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818752" y="891610"/>
            <a:ext cx="6868048" cy="542452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Item Records</a:t>
            </a:r>
          </a:p>
          <a:p>
            <a:r>
              <a:rPr lang="en-US" dirty="0" smtClean="0"/>
              <a:t>Customer Calendars *</a:t>
            </a:r>
          </a:p>
          <a:p>
            <a:r>
              <a:rPr lang="en-US" dirty="0" smtClean="0"/>
              <a:t>Customer Order Periods *</a:t>
            </a:r>
          </a:p>
          <a:p>
            <a:r>
              <a:rPr lang="en-US" dirty="0" smtClean="0"/>
              <a:t>Dock Addresses</a:t>
            </a:r>
          </a:p>
          <a:p>
            <a:r>
              <a:rPr lang="en-US" dirty="0" smtClean="0"/>
              <a:t>Shipping Label Templates *</a:t>
            </a:r>
          </a:p>
          <a:p>
            <a:r>
              <a:rPr lang="en-US" dirty="0" smtClean="0"/>
              <a:t>Control Settings </a:t>
            </a:r>
          </a:p>
          <a:p>
            <a:r>
              <a:rPr lang="en-US" dirty="0" smtClean="0"/>
              <a:t>Requirement Detail Categories *</a:t>
            </a:r>
          </a:p>
          <a:p>
            <a:r>
              <a:rPr lang="en-US" b="1" dirty="0" smtClean="0"/>
              <a:t>Configured Messages *</a:t>
            </a:r>
          </a:p>
          <a:p>
            <a:r>
              <a:rPr lang="en-US" dirty="0" smtClean="0"/>
              <a:t>Scheduled Orders</a:t>
            </a:r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* (Optional)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39941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Customer Schedules Setup</a:t>
            </a:r>
          </a:p>
        </p:txBody>
      </p:sp>
      <p:sp>
        <p:nvSpPr>
          <p:cNvPr id="399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CS-SU-350</a:t>
            </a:r>
          </a:p>
        </p:txBody>
      </p:sp>
      <p:sp>
        <p:nvSpPr>
          <p:cNvPr id="109573" name="Line 5"/>
          <p:cNvSpPr>
            <a:spLocks noChangeShapeType="1"/>
          </p:cNvSpPr>
          <p:nvPr/>
        </p:nvSpPr>
        <p:spPr bwMode="auto">
          <a:xfrm>
            <a:off x="1104900" y="724437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>
                <a:ea typeface="宋体" pitchFamily="2" charset="-122"/>
              </a:rPr>
              <a:t>Lets you verify the structure and content of newly created shippers</a:t>
            </a:r>
          </a:p>
          <a:p>
            <a:pPr lvl="1" eaLnBrk="1" hangingPunct="1"/>
            <a:r>
              <a:rPr lang="en-US" altLang="zh-CN" dirty="0" smtClean="0">
                <a:ea typeface="宋体" pitchFamily="2" charset="-122"/>
              </a:rPr>
              <a:t>Able to verify both automatically created shippers and manually created shippers</a:t>
            </a:r>
          </a:p>
          <a:p>
            <a:pPr lvl="1" eaLnBrk="1" hangingPunct="1"/>
            <a:r>
              <a:rPr lang="en-US" altLang="zh-CN" dirty="0" smtClean="0">
                <a:ea typeface="宋体" pitchFamily="2" charset="-122"/>
              </a:rPr>
              <a:t>Alerts you to potential shipping problems that need to be corrected before shipment</a:t>
            </a:r>
          </a:p>
          <a:p>
            <a:pPr lvl="1" eaLnBrk="1" hangingPunct="1"/>
            <a:r>
              <a:rPr lang="en-US" altLang="zh-CN" dirty="0" smtClean="0">
                <a:ea typeface="宋体" pitchFamily="2" charset="-122"/>
              </a:rPr>
              <a:t>Able to tailor conditional error processing to meet specific business rules</a:t>
            </a:r>
          </a:p>
        </p:txBody>
      </p:sp>
      <p:sp>
        <p:nvSpPr>
          <p:cNvPr id="409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Configured Messages</a:t>
            </a:r>
          </a:p>
        </p:txBody>
      </p:sp>
      <p:sp>
        <p:nvSpPr>
          <p:cNvPr id="409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CS-SU-355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Configured Message Maintenance</a:t>
            </a:r>
          </a:p>
        </p:txBody>
      </p:sp>
      <p:sp>
        <p:nvSpPr>
          <p:cNvPr id="419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CS-SU-360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646673" y="1907708"/>
            <a:ext cx="7837487" cy="3008312"/>
            <a:chOff x="696913" y="2008188"/>
            <a:chExt cx="7837487" cy="3008312"/>
          </a:xfrm>
        </p:grpSpPr>
        <p:pic>
          <p:nvPicPr>
            <p:cNvPr id="41988" name="Picture 4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96913" y="2008188"/>
              <a:ext cx="7837487" cy="30083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3126" name="Text Box 6"/>
            <p:cNvSpPr txBox="1">
              <a:spLocks noChangeArrowheads="1"/>
            </p:cNvSpPr>
            <p:nvPr/>
          </p:nvSpPr>
          <p:spPr bwMode="auto">
            <a:xfrm>
              <a:off x="4761096" y="4086479"/>
              <a:ext cx="3116810" cy="64633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rgbClr val="5A87C6"/>
              </a:solidFill>
              <a:miter lim="800000"/>
              <a:headEnd/>
              <a:tailEnd/>
            </a:ln>
            <a:effectLst>
              <a:outerShdw dist="762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square" anchor="ctr">
              <a:spAutoFit/>
            </a:bodyPr>
            <a:lstStyle/>
            <a:p>
              <a:pPr eaLnBrk="0" hangingPunct="0"/>
              <a:r>
                <a:rPr kumimoji="1" lang="en-US" altLang="zh-CN" sz="1800" dirty="0">
                  <a:latin typeface="+mj-lt"/>
                  <a:ea typeface="宋体" pitchFamily="2" charset="-122"/>
                </a:rPr>
                <a:t>Can be customer</a:t>
              </a:r>
            </a:p>
            <a:p>
              <a:pPr eaLnBrk="0" hangingPunct="0"/>
              <a:r>
                <a:rPr kumimoji="1" lang="en-US" altLang="zh-CN" sz="1800" dirty="0">
                  <a:latin typeface="+mj-lt"/>
                  <a:ea typeface="宋体" pitchFamily="2" charset="-122"/>
                </a:rPr>
                <a:t>code or ship-to code</a:t>
              </a:r>
              <a:endParaRPr kumimoji="1" lang="en-US" altLang="zh-CN" sz="1800" b="1" dirty="0">
                <a:latin typeface="+mj-lt"/>
                <a:ea typeface="宋体" pitchFamily="2" charset="-122"/>
              </a:endParaRPr>
            </a:p>
          </p:txBody>
        </p:sp>
        <p:sp>
          <p:nvSpPr>
            <p:cNvPr id="41991" name="Rectangle 7"/>
            <p:cNvSpPr>
              <a:spLocks noChangeArrowheads="1"/>
            </p:cNvSpPr>
            <p:nvPr/>
          </p:nvSpPr>
          <p:spPr bwMode="auto">
            <a:xfrm>
              <a:off x="2633663" y="2981325"/>
              <a:ext cx="347662" cy="1555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zh-CN" altLang="en-US">
                <a:latin typeface="+mj-lt"/>
                <a:ea typeface="宋体" pitchFamily="2" charset="-122"/>
              </a:endParaRPr>
            </a:p>
          </p:txBody>
        </p:sp>
        <p:cxnSp>
          <p:nvCxnSpPr>
            <p:cNvPr id="41992" name="AutoShape 8"/>
            <p:cNvCxnSpPr>
              <a:cxnSpLocks noChangeShapeType="1"/>
              <a:stCxn id="133126" idx="1"/>
            </p:cNvCxnSpPr>
            <p:nvPr/>
          </p:nvCxnSpPr>
          <p:spPr bwMode="auto">
            <a:xfrm rot="10800000">
              <a:off x="3014504" y="3768129"/>
              <a:ext cx="1746592" cy="641517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Customer Schedules Business Process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CS-SU-025</a:t>
            </a:r>
          </a:p>
        </p:txBody>
      </p:sp>
      <p:pic>
        <p:nvPicPr>
          <p:cNvPr id="5124" name="Picture 4" descr="deliver_3_1 IMAG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87906" y="958174"/>
            <a:ext cx="5749925" cy="4913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zh-CN" sz="2000" dirty="0" smtClean="0">
                <a:ea typeface="宋体" pitchFamily="2" charset="-122"/>
              </a:rPr>
              <a:t>You can use one of the five sample verification programs that come with QAD Enterprise Applications</a:t>
            </a:r>
          </a:p>
          <a:p>
            <a:pPr eaLnBrk="1" hangingPunct="1">
              <a:lnSpc>
                <a:spcPct val="80000"/>
              </a:lnSpc>
            </a:pPr>
            <a:endParaRPr lang="en-US" altLang="zh-CN" sz="2000" dirty="0" smtClean="0">
              <a:ea typeface="宋体" pitchFamily="2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zh-CN" sz="2000" dirty="0" smtClean="0">
                <a:ea typeface="宋体" pitchFamily="2" charset="-122"/>
              </a:rPr>
              <a:t>Execution File	Description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zh-CN" sz="1800" dirty="0" smtClean="0">
                <a:ea typeface="宋体" pitchFamily="2" charset="-122"/>
              </a:rPr>
              <a:t>rcvrfc01.p	Sample container quantity verification program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zh-CN" sz="1800" dirty="0" smtClean="0">
                <a:ea typeface="宋体" pitchFamily="2" charset="-122"/>
              </a:rPr>
              <a:t>rcvrfi01.p		Sample item containerization verification 						program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zh-CN" sz="1800" dirty="0" smtClean="0">
                <a:ea typeface="宋体" pitchFamily="2" charset="-122"/>
              </a:rPr>
              <a:t>rcvrfc02.p	Sample container empty verification program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zh-CN" sz="1800" dirty="0" smtClean="0">
                <a:ea typeface="宋体" pitchFamily="2" charset="-122"/>
              </a:rPr>
              <a:t>rcvrfc03.p	Sample containerization level verification program</a:t>
            </a:r>
          </a:p>
          <a:p>
            <a:pPr lvl="1" eaLnBrk="1" hangingPunct="1">
              <a:lnSpc>
                <a:spcPct val="80000"/>
              </a:lnSpc>
            </a:pPr>
            <a:r>
              <a:rPr lang="en-US" altLang="zh-CN" sz="1800" dirty="0" smtClean="0">
                <a:ea typeface="宋体" pitchFamily="2" charset="-122"/>
              </a:rPr>
              <a:t>rcvrfi02.p		Sample container has same order/line verification 			        program</a:t>
            </a:r>
          </a:p>
          <a:p>
            <a:pPr eaLnBrk="1" hangingPunct="1">
              <a:lnSpc>
                <a:spcPct val="80000"/>
              </a:lnSpc>
            </a:pPr>
            <a:endParaRPr lang="en-US" altLang="zh-CN" sz="2000" dirty="0" smtClean="0">
              <a:ea typeface="宋体" pitchFamily="2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zh-CN" sz="2000" dirty="0" smtClean="0">
                <a:ea typeface="宋体" pitchFamily="2" charset="-122"/>
              </a:rPr>
              <a:t>You can also use custom, user-defined programs</a:t>
            </a:r>
          </a:p>
          <a:p>
            <a:pPr eaLnBrk="1" hangingPunct="1">
              <a:lnSpc>
                <a:spcPct val="80000"/>
              </a:lnSpc>
            </a:pPr>
            <a:r>
              <a:rPr lang="en-US" altLang="zh-CN" sz="2000" dirty="0" smtClean="0">
                <a:ea typeface="宋体" pitchFamily="2" charset="-122"/>
              </a:rPr>
              <a:t>For consistency, standard messages should be used when writing your own custom Progress programs</a:t>
            </a:r>
          </a:p>
          <a:p>
            <a:pPr eaLnBrk="1" hangingPunct="1">
              <a:lnSpc>
                <a:spcPct val="80000"/>
              </a:lnSpc>
            </a:pPr>
            <a:r>
              <a:rPr lang="en-US" altLang="zh-CN" sz="2000" dirty="0" smtClean="0">
                <a:ea typeface="宋体" pitchFamily="2" charset="-122"/>
              </a:rPr>
              <a:t>These are accessed using the include file </a:t>
            </a:r>
            <a:r>
              <a:rPr lang="en-US" altLang="zh-CN" sz="2000" dirty="0" err="1" smtClean="0">
                <a:ea typeface="宋体" pitchFamily="2" charset="-122"/>
              </a:rPr>
              <a:t>mfmsg.i</a:t>
            </a:r>
            <a:endParaRPr lang="en-US" altLang="zh-CN" sz="2000" dirty="0" smtClean="0">
              <a:ea typeface="宋体" pitchFamily="2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en-US" altLang="zh-CN" sz="2000" dirty="0" smtClean="0">
                <a:ea typeface="宋体" pitchFamily="2" charset="-122"/>
              </a:rPr>
              <a:t>Pass the message number and a severity indicator to display the message</a:t>
            </a:r>
          </a:p>
        </p:txBody>
      </p:sp>
      <p:sp>
        <p:nvSpPr>
          <p:cNvPr id="430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Execution File</a:t>
            </a:r>
          </a:p>
        </p:txBody>
      </p:sp>
      <p:sp>
        <p:nvSpPr>
          <p:cNvPr id="430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CS-SU-365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818752" y="891610"/>
            <a:ext cx="6868048" cy="542452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Item Records</a:t>
            </a:r>
          </a:p>
          <a:p>
            <a:r>
              <a:rPr lang="en-US" dirty="0" smtClean="0"/>
              <a:t>Customer Calendars *</a:t>
            </a:r>
          </a:p>
          <a:p>
            <a:r>
              <a:rPr lang="en-US" dirty="0" smtClean="0"/>
              <a:t>Customer Order Periods *</a:t>
            </a:r>
          </a:p>
          <a:p>
            <a:r>
              <a:rPr lang="en-US" dirty="0" smtClean="0"/>
              <a:t>Dock Addresses</a:t>
            </a:r>
          </a:p>
          <a:p>
            <a:r>
              <a:rPr lang="en-US" dirty="0" smtClean="0"/>
              <a:t>Shipping Label Templates *</a:t>
            </a:r>
          </a:p>
          <a:p>
            <a:r>
              <a:rPr lang="en-US" dirty="0" smtClean="0"/>
              <a:t>Control Settings </a:t>
            </a:r>
          </a:p>
          <a:p>
            <a:r>
              <a:rPr lang="en-US" dirty="0" smtClean="0"/>
              <a:t>Requirement Detail Categories *</a:t>
            </a:r>
          </a:p>
          <a:p>
            <a:r>
              <a:rPr lang="en-US" dirty="0" smtClean="0"/>
              <a:t>Configured Messages *</a:t>
            </a:r>
          </a:p>
          <a:p>
            <a:r>
              <a:rPr lang="en-US" b="1" dirty="0" smtClean="0"/>
              <a:t>Scheduled Orders</a:t>
            </a:r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* (Optional)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403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Customer Schedules Setup</a:t>
            </a:r>
          </a:p>
        </p:txBody>
      </p:sp>
      <p:sp>
        <p:nvSpPr>
          <p:cNvPr id="440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CS-SU-370</a:t>
            </a:r>
          </a:p>
        </p:txBody>
      </p:sp>
      <p:sp>
        <p:nvSpPr>
          <p:cNvPr id="110597" name="Line 5"/>
          <p:cNvSpPr>
            <a:spLocks noChangeShapeType="1"/>
          </p:cNvSpPr>
          <p:nvPr/>
        </p:nvSpPr>
        <p:spPr bwMode="auto">
          <a:xfrm>
            <a:off x="1104900" y="724437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altLang="zh-CN" sz="2800" dirty="0" smtClean="0">
                <a:ea typeface="宋体" pitchFamily="2" charset="-122"/>
              </a:rPr>
              <a:t>Customer Scheduled Order Maintenance: Header</a:t>
            </a:r>
          </a:p>
        </p:txBody>
      </p:sp>
      <p:sp>
        <p:nvSpPr>
          <p:cNvPr id="450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CS-SU-380</a:t>
            </a:r>
          </a:p>
        </p:txBody>
      </p:sp>
      <p:grpSp>
        <p:nvGrpSpPr>
          <p:cNvPr id="17" name="Group 16"/>
          <p:cNvGrpSpPr/>
          <p:nvPr/>
        </p:nvGrpSpPr>
        <p:grpSpPr>
          <a:xfrm>
            <a:off x="541115" y="1127292"/>
            <a:ext cx="8044321" cy="4973637"/>
            <a:chOff x="541115" y="1398588"/>
            <a:chExt cx="8044321" cy="4973637"/>
          </a:xfrm>
        </p:grpSpPr>
        <p:pic>
          <p:nvPicPr>
            <p:cNvPr id="45060" name="Picture 4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66763" y="1398588"/>
              <a:ext cx="7416800" cy="49736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4150" name="AutoShape 6"/>
            <p:cNvSpPr>
              <a:spLocks noChangeArrowheads="1"/>
            </p:cNvSpPr>
            <p:nvPr/>
          </p:nvSpPr>
          <p:spPr bwMode="auto">
            <a:xfrm>
              <a:off x="5395965" y="1823641"/>
              <a:ext cx="3162243" cy="1021556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12700">
              <a:solidFill>
                <a:srgbClr val="5A87C6"/>
              </a:solidFill>
              <a:round/>
              <a:headEnd/>
              <a:tailEnd/>
            </a:ln>
            <a:effectLst>
              <a:outerShdw dist="762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square" anchor="ctr">
              <a:spAutoFit/>
            </a:bodyPr>
            <a:lstStyle/>
            <a:p>
              <a:pPr eaLnBrk="0" hangingPunct="0"/>
              <a:r>
                <a:rPr kumimoji="1" lang="en-US" altLang="zh-CN" sz="1800">
                  <a:latin typeface="+mj-lt"/>
                  <a:ea typeface="宋体" pitchFamily="2" charset="-122"/>
                </a:rPr>
                <a:t>Defaults from Trading</a:t>
              </a:r>
            </a:p>
            <a:p>
              <a:pPr eaLnBrk="0" hangingPunct="0"/>
              <a:r>
                <a:rPr kumimoji="1" lang="en-US" altLang="zh-CN" sz="1800">
                  <a:latin typeface="+mj-lt"/>
                  <a:ea typeface="宋体" pitchFamily="2" charset="-122"/>
                </a:rPr>
                <a:t>Partner Parameters</a:t>
              </a:r>
            </a:p>
            <a:p>
              <a:pPr eaLnBrk="0" hangingPunct="0"/>
              <a:r>
                <a:rPr kumimoji="1" lang="en-US" altLang="zh-CN" sz="1800">
                  <a:latin typeface="+mj-lt"/>
                  <a:ea typeface="宋体" pitchFamily="2" charset="-122"/>
                </a:rPr>
                <a:t>Maintenance</a:t>
              </a:r>
              <a:endParaRPr kumimoji="1" lang="en-US" altLang="zh-CN" sz="1800" b="1">
                <a:latin typeface="+mj-lt"/>
                <a:ea typeface="宋体" pitchFamily="2" charset="-122"/>
              </a:endParaRPr>
            </a:p>
          </p:txBody>
        </p:sp>
        <p:sp>
          <p:nvSpPr>
            <p:cNvPr id="45063" name="Rectangle 7"/>
            <p:cNvSpPr>
              <a:spLocks noChangeArrowheads="1"/>
            </p:cNvSpPr>
            <p:nvPr/>
          </p:nvSpPr>
          <p:spPr bwMode="auto">
            <a:xfrm>
              <a:off x="4351338" y="4248150"/>
              <a:ext cx="1198562" cy="384175"/>
            </a:xfrm>
            <a:prstGeom prst="rect">
              <a:avLst/>
            </a:prstGeom>
            <a:noFill/>
            <a:ln w="28575" algn="ctr">
              <a:solidFill>
                <a:srgbClr val="5A87C6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zh-CN" altLang="en-US">
                <a:latin typeface="+mj-lt"/>
                <a:ea typeface="宋体" pitchFamily="2" charset="-122"/>
              </a:endParaRPr>
            </a:p>
          </p:txBody>
        </p:sp>
        <p:cxnSp>
          <p:nvCxnSpPr>
            <p:cNvPr id="45064" name="AutoShape 8"/>
            <p:cNvCxnSpPr>
              <a:cxnSpLocks noChangeShapeType="1"/>
              <a:stCxn id="134150" idx="3"/>
              <a:endCxn id="45063" idx="3"/>
            </p:cNvCxnSpPr>
            <p:nvPr/>
          </p:nvCxnSpPr>
          <p:spPr bwMode="auto">
            <a:xfrm flipH="1">
              <a:off x="5549900" y="2334419"/>
              <a:ext cx="3008308" cy="2105819"/>
            </a:xfrm>
            <a:prstGeom prst="bentConnector3">
              <a:avLst>
                <a:gd name="adj1" fmla="val -7599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sp>
          <p:nvSpPr>
            <p:cNvPr id="134153" name="AutoShape 9"/>
            <p:cNvSpPr>
              <a:spLocks noChangeArrowheads="1"/>
            </p:cNvSpPr>
            <p:nvPr/>
          </p:nvSpPr>
          <p:spPr bwMode="auto">
            <a:xfrm>
              <a:off x="5124659" y="5636062"/>
              <a:ext cx="3460777" cy="715089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12700">
              <a:solidFill>
                <a:srgbClr val="5A87C6"/>
              </a:solidFill>
              <a:round/>
              <a:headEnd/>
              <a:tailEnd/>
            </a:ln>
            <a:effectLst>
              <a:outerShdw dist="762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square" anchor="ctr">
              <a:spAutoFit/>
            </a:bodyPr>
            <a:lstStyle/>
            <a:p>
              <a:pPr eaLnBrk="0" hangingPunct="0"/>
              <a:r>
                <a:rPr kumimoji="1" lang="en-US" altLang="zh-CN" sz="1800">
                  <a:latin typeface="+mj-lt"/>
                  <a:ea typeface="宋体" pitchFamily="2" charset="-122"/>
                </a:rPr>
                <a:t>Controls noncumulative</a:t>
              </a:r>
            </a:p>
            <a:p>
              <a:pPr eaLnBrk="0" hangingPunct="0"/>
              <a:r>
                <a:rPr kumimoji="1" lang="en-US" altLang="zh-CN" sz="1800">
                  <a:latin typeface="+mj-lt"/>
                  <a:ea typeface="宋体" pitchFamily="2" charset="-122"/>
                </a:rPr>
                <a:t>schedules</a:t>
              </a:r>
              <a:endParaRPr kumimoji="1" lang="en-US" altLang="zh-CN" sz="1800" b="1">
                <a:latin typeface="+mj-lt"/>
                <a:ea typeface="宋体" pitchFamily="2" charset="-122"/>
              </a:endParaRPr>
            </a:p>
          </p:txBody>
        </p:sp>
        <p:sp>
          <p:nvSpPr>
            <p:cNvPr id="45066" name="Rectangle 10"/>
            <p:cNvSpPr>
              <a:spLocks noChangeArrowheads="1"/>
            </p:cNvSpPr>
            <p:nvPr/>
          </p:nvSpPr>
          <p:spPr bwMode="auto">
            <a:xfrm>
              <a:off x="4506913" y="5314950"/>
              <a:ext cx="1423987" cy="225425"/>
            </a:xfrm>
            <a:prstGeom prst="rect">
              <a:avLst/>
            </a:prstGeom>
            <a:noFill/>
            <a:ln w="28575" algn="ctr">
              <a:solidFill>
                <a:srgbClr val="5A87C6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zh-CN" altLang="en-US">
                <a:latin typeface="+mj-lt"/>
                <a:ea typeface="宋体" pitchFamily="2" charset="-122"/>
              </a:endParaRPr>
            </a:p>
          </p:txBody>
        </p:sp>
        <p:cxnSp>
          <p:nvCxnSpPr>
            <p:cNvPr id="45067" name="AutoShape 11"/>
            <p:cNvCxnSpPr>
              <a:cxnSpLocks noChangeShapeType="1"/>
              <a:stCxn id="134153" idx="3"/>
              <a:endCxn id="45066" idx="3"/>
            </p:cNvCxnSpPr>
            <p:nvPr/>
          </p:nvCxnSpPr>
          <p:spPr bwMode="auto">
            <a:xfrm flipH="1" flipV="1">
              <a:off x="5930900" y="5427663"/>
              <a:ext cx="2654536" cy="565944"/>
            </a:xfrm>
            <a:prstGeom prst="bentConnector3">
              <a:avLst>
                <a:gd name="adj1" fmla="val -8612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sp>
          <p:nvSpPr>
            <p:cNvPr id="134156" name="Text Box 12"/>
            <p:cNvSpPr txBox="1">
              <a:spLocks noChangeArrowheads="1"/>
            </p:cNvSpPr>
            <p:nvPr/>
          </p:nvSpPr>
          <p:spPr bwMode="auto">
            <a:xfrm>
              <a:off x="541115" y="3357066"/>
              <a:ext cx="3093336" cy="92333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5A87C6"/>
              </a:solidFill>
              <a:miter lim="800000"/>
              <a:headEnd/>
              <a:tailEnd/>
            </a:ln>
            <a:effectLst>
              <a:outerShdw dist="762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square" anchor="ctr">
              <a:spAutoFit/>
            </a:bodyPr>
            <a:lstStyle/>
            <a:p>
              <a:pPr eaLnBrk="0" hangingPunct="0"/>
              <a:r>
                <a:rPr kumimoji="1" lang="en-US" altLang="zh-CN" sz="1800" dirty="0">
                  <a:latin typeface="+mj-lt"/>
                  <a:ea typeface="宋体" pitchFamily="2" charset="-122"/>
                </a:rPr>
                <a:t>Defaults from</a:t>
              </a:r>
            </a:p>
            <a:p>
              <a:pPr eaLnBrk="0" hangingPunct="0"/>
              <a:r>
                <a:rPr kumimoji="1" lang="en-US" altLang="zh-CN" sz="1800" dirty="0">
                  <a:latin typeface="+mj-lt"/>
                  <a:ea typeface="宋体" pitchFamily="2" charset="-122"/>
                </a:rPr>
                <a:t>Customer </a:t>
              </a:r>
              <a:r>
                <a:rPr kumimoji="1" lang="en-US" altLang="zh-CN" sz="1800" dirty="0" err="1" smtClean="0">
                  <a:latin typeface="+mj-lt"/>
                  <a:ea typeface="宋体" pitchFamily="2" charset="-122"/>
                </a:rPr>
                <a:t>Sched</a:t>
              </a:r>
              <a:r>
                <a:rPr kumimoji="1" lang="en-US" altLang="zh-CN" sz="1800" dirty="0" smtClean="0">
                  <a:latin typeface="+mj-lt"/>
                  <a:ea typeface="宋体" pitchFamily="2" charset="-122"/>
                </a:rPr>
                <a:t>/Shipper Acct</a:t>
              </a:r>
              <a:r>
                <a:rPr kumimoji="1" lang="en-US" altLang="zh-CN" sz="1800" dirty="0">
                  <a:latin typeface="+mj-lt"/>
                  <a:ea typeface="宋体" pitchFamily="2" charset="-122"/>
                </a:rPr>
                <a:t> </a:t>
              </a:r>
              <a:r>
                <a:rPr kumimoji="1" lang="en-US" altLang="zh-CN" sz="1800" dirty="0" smtClean="0">
                  <a:latin typeface="+mj-lt"/>
                  <a:ea typeface="宋体" pitchFamily="2" charset="-122"/>
                </a:rPr>
                <a:t>Control</a:t>
              </a:r>
              <a:endParaRPr kumimoji="1" lang="en-US" altLang="zh-CN" sz="1800" b="1" dirty="0">
                <a:latin typeface="+mj-lt"/>
                <a:ea typeface="宋体" pitchFamily="2" charset="-122"/>
              </a:endParaRPr>
            </a:p>
          </p:txBody>
        </p:sp>
        <p:sp>
          <p:nvSpPr>
            <p:cNvPr id="45069" name="Rectangle 13"/>
            <p:cNvSpPr>
              <a:spLocks noChangeArrowheads="1"/>
            </p:cNvSpPr>
            <p:nvPr/>
          </p:nvSpPr>
          <p:spPr bwMode="auto">
            <a:xfrm>
              <a:off x="1052513" y="4930775"/>
              <a:ext cx="593725" cy="13811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zh-CN" altLang="en-US">
                <a:latin typeface="+mj-lt"/>
                <a:ea typeface="宋体" pitchFamily="2" charset="-122"/>
              </a:endParaRPr>
            </a:p>
          </p:txBody>
        </p:sp>
        <p:cxnSp>
          <p:nvCxnSpPr>
            <p:cNvPr id="45070" name="AutoShape 14"/>
            <p:cNvCxnSpPr>
              <a:cxnSpLocks noChangeShapeType="1"/>
              <a:stCxn id="134156" idx="1"/>
              <a:endCxn id="45069" idx="1"/>
            </p:cNvCxnSpPr>
            <p:nvPr/>
          </p:nvCxnSpPr>
          <p:spPr bwMode="auto">
            <a:xfrm rot="10800000" flipH="1" flipV="1">
              <a:off x="541115" y="3818730"/>
              <a:ext cx="511398" cy="1181101"/>
            </a:xfrm>
            <a:prstGeom prst="bentConnector3">
              <a:avLst>
                <a:gd name="adj1" fmla="val -44701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sp>
          <p:nvSpPr>
            <p:cNvPr id="45071" name="Rectangle 10"/>
            <p:cNvSpPr>
              <a:spLocks noChangeArrowheads="1"/>
            </p:cNvSpPr>
            <p:nvPr/>
          </p:nvSpPr>
          <p:spPr bwMode="auto">
            <a:xfrm>
              <a:off x="731838" y="5548313"/>
              <a:ext cx="1423987" cy="225425"/>
            </a:xfrm>
            <a:prstGeom prst="rect">
              <a:avLst/>
            </a:prstGeom>
            <a:noFill/>
            <a:ln w="28575" algn="ctr">
              <a:solidFill>
                <a:srgbClr val="5A87C6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zh-CN" altLang="en-US">
                <a:latin typeface="+mj-lt"/>
                <a:ea typeface="宋体" pitchFamily="2" charset="-122"/>
              </a:endParaRPr>
            </a:p>
          </p:txBody>
        </p:sp>
        <p:cxnSp>
          <p:nvCxnSpPr>
            <p:cNvPr id="45072" name="AutoShape 11"/>
            <p:cNvCxnSpPr>
              <a:cxnSpLocks noChangeShapeType="1"/>
              <a:stCxn id="134153" idx="1"/>
              <a:endCxn id="45071" idx="3"/>
            </p:cNvCxnSpPr>
            <p:nvPr/>
          </p:nvCxnSpPr>
          <p:spPr bwMode="auto">
            <a:xfrm rot="10800000">
              <a:off x="2155825" y="5661027"/>
              <a:ext cx="2968834" cy="332581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altLang="zh-CN" sz="2800" smtClean="0">
                <a:ea typeface="宋体" pitchFamily="2" charset="-122"/>
              </a:rPr>
              <a:t>Customer Scheduled Order Maintenance: Tax Data Frame</a:t>
            </a:r>
          </a:p>
        </p:txBody>
      </p:sp>
      <p:sp>
        <p:nvSpPr>
          <p:cNvPr id="460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CS-SU-390</a:t>
            </a:r>
          </a:p>
        </p:txBody>
      </p:sp>
      <p:pic>
        <p:nvPicPr>
          <p:cNvPr id="46084" name="Picture 4" descr="Region Captur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71538" y="1052267"/>
            <a:ext cx="7380287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5" name="Text Box 5"/>
          <p:cNvSpPr txBox="1">
            <a:spLocks noChangeArrowheads="1"/>
          </p:cNvSpPr>
          <p:nvPr/>
        </p:nvSpPr>
        <p:spPr bwMode="auto">
          <a:xfrm>
            <a:off x="2695575" y="6299200"/>
            <a:ext cx="3732213" cy="3698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 altLang="zh-CN" sz="1200" b="1" i="1">
                <a:solidFill>
                  <a:srgbClr val="1A7BB2"/>
                </a:solidFill>
                <a:latin typeface="Arial" charset="0"/>
                <a:ea typeface="宋体" pitchFamily="2" charset="-122"/>
              </a:rPr>
              <a:t>Customer Scheduled Order Maintenance (7.3.13)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688" y="915788"/>
            <a:ext cx="7380287" cy="509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7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it-IT" sz="2800" smtClean="0"/>
              <a:t>Non-Cumulative Quantity Accounting Data Frame</a:t>
            </a:r>
            <a:endParaRPr lang="en-US" altLang="zh-CN" sz="2800" smtClean="0">
              <a:ea typeface="宋体" pitchFamily="2" charset="-122"/>
            </a:endParaRPr>
          </a:p>
        </p:txBody>
      </p:sp>
      <p:sp>
        <p:nvSpPr>
          <p:cNvPr id="471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CS-SU-400</a:t>
            </a:r>
          </a:p>
        </p:txBody>
      </p:sp>
      <p:sp>
        <p:nvSpPr>
          <p:cNvPr id="47110" name="Rectangle 6"/>
          <p:cNvSpPr>
            <a:spLocks noChangeArrowheads="1"/>
          </p:cNvSpPr>
          <p:nvPr/>
        </p:nvSpPr>
        <p:spPr bwMode="auto">
          <a:xfrm>
            <a:off x="4020963" y="4931594"/>
            <a:ext cx="1619250" cy="209550"/>
          </a:xfrm>
          <a:prstGeom prst="rect">
            <a:avLst/>
          </a:prstGeom>
          <a:noFill/>
          <a:ln w="28575" algn="ctr">
            <a:solidFill>
              <a:srgbClr val="5A87C6"/>
            </a:solidFill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zh-CN" altLang="en-US">
              <a:latin typeface="+mj-lt"/>
              <a:ea typeface="宋体" pitchFamily="2" charset="-122"/>
            </a:endParaRPr>
          </a:p>
        </p:txBody>
      </p:sp>
      <p:sp>
        <p:nvSpPr>
          <p:cNvPr id="136199" name="AutoShape 7"/>
          <p:cNvSpPr>
            <a:spLocks noChangeArrowheads="1"/>
          </p:cNvSpPr>
          <p:nvPr/>
        </p:nvSpPr>
        <p:spPr bwMode="auto">
          <a:xfrm>
            <a:off x="5266976" y="3304844"/>
            <a:ext cx="2054323" cy="715089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2700">
            <a:solidFill>
              <a:srgbClr val="5A87C6"/>
            </a:solidFill>
            <a:round/>
            <a:headEnd/>
            <a:tailEnd/>
          </a:ln>
          <a:effectLst>
            <a:outerShdw dist="76200" dir="2700000" algn="ctr" rotWithShape="0">
              <a:schemeClr val="bg1">
                <a:lumMod val="75000"/>
              </a:schemeClr>
            </a:outerShdw>
          </a:effectLst>
        </p:spPr>
        <p:txBody>
          <a:bodyPr wrap="square" anchor="ctr">
            <a:spAutoFit/>
          </a:bodyPr>
          <a:lstStyle/>
          <a:p>
            <a:pPr eaLnBrk="0" hangingPunct="0"/>
            <a:r>
              <a:rPr kumimoji="1" lang="en-US" altLang="zh-CN" sz="1800" dirty="0">
                <a:latin typeface="+mj-lt"/>
                <a:ea typeface="宋体" pitchFamily="2" charset="-122"/>
              </a:rPr>
              <a:t>Displays if</a:t>
            </a:r>
          </a:p>
          <a:p>
            <a:pPr eaLnBrk="0" hangingPunct="0"/>
            <a:r>
              <a:rPr kumimoji="1" lang="en-US" altLang="zh-CN" sz="1800" dirty="0">
                <a:latin typeface="+mj-lt"/>
                <a:ea typeface="宋体" pitchFamily="2" charset="-122"/>
              </a:rPr>
              <a:t>Set to </a:t>
            </a:r>
            <a:r>
              <a:rPr kumimoji="1" lang="en-US" altLang="zh-CN" sz="1800" dirty="0" smtClean="0">
                <a:latin typeface="+mj-lt"/>
                <a:ea typeface="宋体" pitchFamily="2" charset="-122"/>
              </a:rPr>
              <a:t>Req</a:t>
            </a:r>
            <a:endParaRPr kumimoji="1" lang="en-US" altLang="zh-CN" sz="1800" b="1" dirty="0">
              <a:latin typeface="+mj-lt"/>
              <a:ea typeface="宋体" pitchFamily="2" charset="-122"/>
            </a:endParaRPr>
          </a:p>
        </p:txBody>
      </p:sp>
      <p:cxnSp>
        <p:nvCxnSpPr>
          <p:cNvPr id="47112" name="AutoShape 8"/>
          <p:cNvCxnSpPr>
            <a:cxnSpLocks noChangeShapeType="1"/>
            <a:stCxn id="136199" idx="3"/>
            <a:endCxn id="47110" idx="3"/>
          </p:cNvCxnSpPr>
          <p:nvPr/>
        </p:nvCxnSpPr>
        <p:spPr bwMode="auto">
          <a:xfrm flipH="1">
            <a:off x="5640213" y="3662389"/>
            <a:ext cx="1681086" cy="1373980"/>
          </a:xfrm>
          <a:prstGeom prst="bentConnector3">
            <a:avLst>
              <a:gd name="adj1" fmla="val -13598"/>
            </a:avLst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38525" y="1943703"/>
            <a:ext cx="5705475" cy="933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en-US" altLang="zh-CN" sz="2800" smtClean="0">
                <a:ea typeface="宋体" pitchFamily="2" charset="-122"/>
              </a:rPr>
              <a:t>Customer Scheduled Order Maintenance: Line Item Data</a:t>
            </a:r>
          </a:p>
        </p:txBody>
      </p:sp>
      <p:sp>
        <p:nvSpPr>
          <p:cNvPr id="4813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CS-SU-410</a:t>
            </a:r>
          </a:p>
        </p:txBody>
      </p:sp>
      <p:pic>
        <p:nvPicPr>
          <p:cNvPr id="48133" name="Picture 7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4442" y="1998829"/>
            <a:ext cx="7694612" cy="2894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Order Line Item Data: First Frame</a:t>
            </a:r>
          </a:p>
        </p:txBody>
      </p:sp>
      <p:sp>
        <p:nvSpPr>
          <p:cNvPr id="49155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CS-SU-420</a:t>
            </a:r>
          </a:p>
        </p:txBody>
      </p:sp>
      <p:pic>
        <p:nvPicPr>
          <p:cNvPr id="49156" name="Picture 3" descr="Region Capture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2457" y="1155455"/>
            <a:ext cx="7637462" cy="467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>
                <a:ea typeface="宋体" pitchFamily="2" charset="-122"/>
              </a:rPr>
              <a:t>Order Line Item Data: Second Frame</a:t>
            </a:r>
          </a:p>
        </p:txBody>
      </p:sp>
      <p:sp>
        <p:nvSpPr>
          <p:cNvPr id="50179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CS-SU-430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778977" y="966542"/>
            <a:ext cx="7581900" cy="5024438"/>
            <a:chOff x="849313" y="1428750"/>
            <a:chExt cx="7581900" cy="5024438"/>
          </a:xfrm>
        </p:grpSpPr>
        <p:pic>
          <p:nvPicPr>
            <p:cNvPr id="50180" name="Picture 3" descr="Region Capture.pn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849313" y="1428750"/>
              <a:ext cx="7581900" cy="50244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Text Box 17"/>
            <p:cNvSpPr txBox="1">
              <a:spLocks noChangeArrowheads="1"/>
            </p:cNvSpPr>
            <p:nvPr/>
          </p:nvSpPr>
          <p:spPr bwMode="auto">
            <a:xfrm>
              <a:off x="1688121" y="3692416"/>
              <a:ext cx="2314505" cy="646331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5A87C6"/>
              </a:solidFill>
              <a:miter lim="800000"/>
              <a:headEnd/>
              <a:tailEnd/>
            </a:ln>
            <a:effectLst>
              <a:outerShdw dist="63500" dir="2700000" algn="tl" rotWithShape="0">
                <a:schemeClr val="bg1">
                  <a:lumMod val="75000"/>
                </a:schemeClr>
              </a:outerShdw>
            </a:effectLst>
          </p:spPr>
          <p:txBody>
            <a:bodyPr wrap="square" anchor="ctr">
              <a:spAutoFit/>
            </a:bodyPr>
            <a:lstStyle/>
            <a:p>
              <a:pPr eaLnBrk="0" hangingPunct="0"/>
              <a:r>
                <a:rPr kumimoji="1" lang="en-US" altLang="zh-CN" sz="1800" dirty="0">
                  <a:latin typeface="+mj-lt"/>
                  <a:ea typeface="宋体" pitchFamily="2" charset="-122"/>
                </a:rPr>
                <a:t>Must exist in </a:t>
              </a:r>
            </a:p>
            <a:p>
              <a:pPr eaLnBrk="0" hangingPunct="0"/>
              <a:r>
                <a:rPr kumimoji="1" lang="en-US" altLang="zh-CN" sz="1800" dirty="0">
                  <a:latin typeface="+mj-lt"/>
                  <a:ea typeface="宋体" pitchFamily="2" charset="-122"/>
                </a:rPr>
                <a:t>Item </a:t>
              </a:r>
              <a:r>
                <a:rPr kumimoji="1" lang="en-US" altLang="zh-CN" sz="1800" dirty="0" smtClean="0">
                  <a:latin typeface="+mj-lt"/>
                  <a:ea typeface="宋体" pitchFamily="2" charset="-122"/>
                </a:rPr>
                <a:t>Master</a:t>
              </a:r>
              <a:endParaRPr kumimoji="1" lang="en-US" altLang="zh-CN" sz="1800" b="1" dirty="0">
                <a:latin typeface="+mj-lt"/>
                <a:ea typeface="宋体" pitchFamily="2" charset="-122"/>
              </a:endParaRPr>
            </a:p>
          </p:txBody>
        </p:sp>
        <p:sp>
          <p:nvSpPr>
            <p:cNvPr id="50183" name="Rectangle 7"/>
            <p:cNvSpPr>
              <a:spLocks noChangeArrowheads="1"/>
            </p:cNvSpPr>
            <p:nvPr/>
          </p:nvSpPr>
          <p:spPr bwMode="auto">
            <a:xfrm>
              <a:off x="1252538" y="5857875"/>
              <a:ext cx="784225" cy="260350"/>
            </a:xfrm>
            <a:prstGeom prst="rect">
              <a:avLst/>
            </a:prstGeom>
            <a:noFill/>
            <a:ln w="9525" algn="ctr">
              <a:noFill/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zh-CN" altLang="en-US">
                <a:latin typeface="+mj-lt"/>
                <a:ea typeface="宋体" pitchFamily="2" charset="-122"/>
              </a:endParaRPr>
            </a:p>
          </p:txBody>
        </p:sp>
        <p:cxnSp>
          <p:nvCxnSpPr>
            <p:cNvPr id="50184" name="Shape 9"/>
            <p:cNvCxnSpPr>
              <a:cxnSpLocks noChangeShapeType="1"/>
              <a:stCxn id="7" idx="1"/>
              <a:endCxn id="50183" idx="1"/>
            </p:cNvCxnSpPr>
            <p:nvPr/>
          </p:nvCxnSpPr>
          <p:spPr bwMode="auto">
            <a:xfrm rot="10800000" flipV="1">
              <a:off x="1252539" y="4015582"/>
              <a:ext cx="435583" cy="1972468"/>
            </a:xfrm>
            <a:prstGeom prst="bentConnector3">
              <a:avLst>
                <a:gd name="adj1" fmla="val 152481"/>
              </a:avLst>
            </a:prstGeom>
            <a:noFill/>
            <a:ln w="28575" algn="ctr">
              <a:solidFill>
                <a:srgbClr val="5A87C6"/>
              </a:solidFill>
              <a:round/>
              <a:headEnd/>
              <a:tailEnd type="arrow" w="med" len="med"/>
            </a:ln>
          </p:spPr>
        </p:cxnSp>
        <p:sp>
          <p:nvSpPr>
            <p:cNvPr id="13" name="Text Box 17"/>
            <p:cNvSpPr txBox="1">
              <a:spLocks noChangeArrowheads="1"/>
            </p:cNvSpPr>
            <p:nvPr/>
          </p:nvSpPr>
          <p:spPr bwMode="auto">
            <a:xfrm>
              <a:off x="5194995" y="2067222"/>
              <a:ext cx="2770745" cy="92333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5A87C6"/>
              </a:solidFill>
              <a:miter lim="800000"/>
              <a:headEnd/>
              <a:tailEnd/>
            </a:ln>
            <a:effectLst>
              <a:outerShdw dist="63500" dir="2700000" algn="tl" rotWithShape="0">
                <a:schemeClr val="bg1">
                  <a:lumMod val="75000"/>
                </a:schemeClr>
              </a:outerShdw>
            </a:effectLst>
          </p:spPr>
          <p:txBody>
            <a:bodyPr wrap="square" anchor="ctr">
              <a:spAutoFit/>
            </a:bodyPr>
            <a:lstStyle/>
            <a:p>
              <a:pPr eaLnBrk="0" hangingPunct="0">
                <a:defRPr/>
              </a:pPr>
              <a:r>
                <a:rPr kumimoji="1" lang="en-US" sz="1800" dirty="0">
                  <a:latin typeface="+mj-lt"/>
                </a:rPr>
                <a:t>Must be set up in</a:t>
              </a:r>
            </a:p>
            <a:p>
              <a:pPr eaLnBrk="0" hangingPunct="0">
                <a:defRPr/>
              </a:pPr>
              <a:r>
                <a:rPr kumimoji="1" lang="en-US" sz="1800" dirty="0">
                  <a:latin typeface="+mj-lt"/>
                </a:rPr>
                <a:t>Dock Maintenance</a:t>
              </a:r>
            </a:p>
            <a:p>
              <a:pPr eaLnBrk="0" hangingPunct="0">
                <a:defRPr/>
              </a:pPr>
              <a:r>
                <a:rPr kumimoji="1" lang="en-US" sz="1800" dirty="0">
                  <a:latin typeface="+mj-lt"/>
                </a:rPr>
                <a:t>(7.3.6)</a:t>
              </a:r>
            </a:p>
          </p:txBody>
        </p:sp>
        <p:sp>
          <p:nvSpPr>
            <p:cNvPr id="50186" name="Rectangle 13"/>
            <p:cNvSpPr>
              <a:spLocks noChangeArrowheads="1"/>
            </p:cNvSpPr>
            <p:nvPr/>
          </p:nvSpPr>
          <p:spPr bwMode="auto">
            <a:xfrm>
              <a:off x="3954463" y="4495800"/>
              <a:ext cx="1204912" cy="211138"/>
            </a:xfrm>
            <a:prstGeom prst="rect">
              <a:avLst/>
            </a:prstGeom>
            <a:noFill/>
            <a:ln w="9525" algn="ctr">
              <a:noFill/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zh-CN" altLang="en-US">
                <a:latin typeface="+mj-lt"/>
                <a:ea typeface="宋体" pitchFamily="2" charset="-122"/>
              </a:endParaRPr>
            </a:p>
          </p:txBody>
        </p:sp>
        <p:cxnSp>
          <p:nvCxnSpPr>
            <p:cNvPr id="50187" name="Elbow Connector 15"/>
            <p:cNvCxnSpPr>
              <a:cxnSpLocks noChangeShapeType="1"/>
              <a:stCxn id="13" idx="2"/>
              <a:endCxn id="50186" idx="0"/>
            </p:cNvCxnSpPr>
            <p:nvPr/>
          </p:nvCxnSpPr>
          <p:spPr bwMode="auto">
            <a:xfrm rot="5400000">
              <a:off x="4816020" y="2731452"/>
              <a:ext cx="1505248" cy="2023449"/>
            </a:xfrm>
            <a:prstGeom prst="bentConnector3">
              <a:avLst>
                <a:gd name="adj1" fmla="val 28638"/>
              </a:avLst>
            </a:prstGeom>
            <a:noFill/>
            <a:ln w="28575" algn="ctr">
              <a:solidFill>
                <a:srgbClr val="5A87C6"/>
              </a:solidFill>
              <a:round/>
              <a:headEnd/>
              <a:tailEnd type="arrow" w="med" len="med"/>
            </a:ln>
          </p:spPr>
        </p:cxnSp>
        <p:sp>
          <p:nvSpPr>
            <p:cNvPr id="17" name="Text Box 17"/>
            <p:cNvSpPr txBox="1">
              <a:spLocks noChangeArrowheads="1"/>
            </p:cNvSpPr>
            <p:nvPr/>
          </p:nvSpPr>
          <p:spPr bwMode="auto">
            <a:xfrm>
              <a:off x="4783014" y="3744804"/>
              <a:ext cx="3380498" cy="646331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5A87C6"/>
              </a:solidFill>
              <a:miter lim="800000"/>
              <a:headEnd/>
              <a:tailEnd/>
            </a:ln>
            <a:effectLst>
              <a:outerShdw dist="63500" dir="2700000" algn="tl" rotWithShape="0">
                <a:schemeClr val="bg1">
                  <a:lumMod val="75000"/>
                </a:schemeClr>
              </a:outerShdw>
            </a:effectLst>
          </p:spPr>
          <p:txBody>
            <a:bodyPr wrap="square" anchor="ctr">
              <a:spAutoFit/>
            </a:bodyPr>
            <a:lstStyle/>
            <a:p>
              <a:pPr eaLnBrk="0" hangingPunct="0">
                <a:defRPr/>
              </a:pPr>
              <a:r>
                <a:rPr kumimoji="1" lang="en-US" sz="1800" dirty="0">
                  <a:latin typeface="+mj-lt"/>
                </a:rPr>
                <a:t>Date shipment quantities </a:t>
              </a:r>
            </a:p>
            <a:p>
              <a:pPr eaLnBrk="0" hangingPunct="0">
                <a:defRPr/>
              </a:pPr>
              <a:r>
                <a:rPr kumimoji="1" lang="en-US" sz="1800" dirty="0">
                  <a:latin typeface="+mj-lt"/>
                </a:rPr>
                <a:t>started to accumulate</a:t>
              </a:r>
            </a:p>
          </p:txBody>
        </p:sp>
        <p:sp>
          <p:nvSpPr>
            <p:cNvPr id="50189" name="Rectangle 17"/>
            <p:cNvSpPr>
              <a:spLocks noChangeArrowheads="1"/>
            </p:cNvSpPr>
            <p:nvPr/>
          </p:nvSpPr>
          <p:spPr bwMode="auto">
            <a:xfrm>
              <a:off x="6784975" y="5678488"/>
              <a:ext cx="893763" cy="211137"/>
            </a:xfrm>
            <a:prstGeom prst="rect">
              <a:avLst/>
            </a:prstGeom>
            <a:noFill/>
            <a:ln w="9525" algn="ctr">
              <a:noFill/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zh-CN" altLang="en-US">
                <a:latin typeface="+mj-lt"/>
                <a:ea typeface="宋体" pitchFamily="2" charset="-122"/>
              </a:endParaRPr>
            </a:p>
          </p:txBody>
        </p:sp>
        <p:cxnSp>
          <p:nvCxnSpPr>
            <p:cNvPr id="50190" name="Elbow Connector 19"/>
            <p:cNvCxnSpPr>
              <a:cxnSpLocks noChangeShapeType="1"/>
              <a:stCxn id="17" idx="3"/>
              <a:endCxn id="50189" idx="3"/>
            </p:cNvCxnSpPr>
            <p:nvPr/>
          </p:nvCxnSpPr>
          <p:spPr bwMode="auto">
            <a:xfrm flipH="1">
              <a:off x="7678738" y="4067970"/>
              <a:ext cx="484774" cy="1716087"/>
            </a:xfrm>
            <a:prstGeom prst="bentConnector3">
              <a:avLst>
                <a:gd name="adj1" fmla="val -78248"/>
              </a:avLst>
            </a:prstGeom>
            <a:noFill/>
            <a:ln w="28575" algn="ctr">
              <a:solidFill>
                <a:srgbClr val="5A87C6"/>
              </a:solidFill>
              <a:round/>
              <a:headEnd/>
              <a:tailEnd type="arrow" w="med" len="med"/>
            </a:ln>
          </p:spPr>
        </p:cxnSp>
      </p:grp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Exercises</a:t>
            </a:r>
          </a:p>
        </p:txBody>
      </p:sp>
      <p:sp>
        <p:nvSpPr>
          <p:cNvPr id="5120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CS-SU-440</a:t>
            </a:r>
          </a:p>
        </p:txBody>
      </p:sp>
      <p:pic>
        <p:nvPicPr>
          <p:cNvPr id="51204" name="Picture 4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2105192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818752" y="891610"/>
            <a:ext cx="6868048" cy="542452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Item Records</a:t>
            </a:r>
          </a:p>
          <a:p>
            <a:r>
              <a:rPr lang="en-US" dirty="0" smtClean="0"/>
              <a:t>Customer Records</a:t>
            </a:r>
          </a:p>
          <a:p>
            <a:r>
              <a:rPr lang="en-US" dirty="0" smtClean="0"/>
              <a:t>Customer Calendars *</a:t>
            </a:r>
          </a:p>
          <a:p>
            <a:r>
              <a:rPr lang="en-US" dirty="0" smtClean="0"/>
              <a:t>Customer Order Periods *</a:t>
            </a:r>
          </a:p>
          <a:p>
            <a:r>
              <a:rPr lang="en-US" dirty="0" smtClean="0"/>
              <a:t>Dock Addresses</a:t>
            </a:r>
          </a:p>
          <a:p>
            <a:r>
              <a:rPr lang="en-US" dirty="0" smtClean="0"/>
              <a:t>Site Ship-From IDs *</a:t>
            </a:r>
          </a:p>
          <a:p>
            <a:r>
              <a:rPr lang="en-US" dirty="0" smtClean="0"/>
              <a:t>Shipping Label Templates *</a:t>
            </a:r>
          </a:p>
          <a:p>
            <a:r>
              <a:rPr lang="en-US" dirty="0" smtClean="0"/>
              <a:t>Control Setting</a:t>
            </a:r>
          </a:p>
          <a:p>
            <a:r>
              <a:rPr lang="en-US" dirty="0" smtClean="0"/>
              <a:t>Requirement Detail Categories *</a:t>
            </a:r>
          </a:p>
          <a:p>
            <a:r>
              <a:rPr lang="en-US" dirty="0" smtClean="0"/>
              <a:t>Configured Messages *</a:t>
            </a:r>
          </a:p>
          <a:p>
            <a:r>
              <a:rPr lang="en-US" dirty="0" smtClean="0"/>
              <a:t>Scheduled Orders</a:t>
            </a:r>
          </a:p>
          <a:p>
            <a:endParaRPr lang="en-US" dirty="0" smtClean="0"/>
          </a:p>
          <a:p>
            <a:r>
              <a:rPr lang="en-US" dirty="0" smtClean="0"/>
              <a:t>* (Optional)</a:t>
            </a:r>
          </a:p>
          <a:p>
            <a:endParaRPr lang="en-US" dirty="0"/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Customer Schedules Setup Summary</a:t>
            </a:r>
          </a:p>
        </p:txBody>
      </p:sp>
      <p:sp>
        <p:nvSpPr>
          <p:cNvPr id="5222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CS-SU-450</a:t>
            </a:r>
          </a:p>
        </p:txBody>
      </p:sp>
      <p:sp>
        <p:nvSpPr>
          <p:cNvPr id="112645" name="Line 5"/>
          <p:cNvSpPr>
            <a:spLocks noChangeShapeType="1"/>
          </p:cNvSpPr>
          <p:nvPr/>
        </p:nvSpPr>
        <p:spPr bwMode="auto">
          <a:xfrm>
            <a:off x="1104900" y="724437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808702" y="891610"/>
            <a:ext cx="6878097" cy="5424523"/>
          </a:xfrm>
        </p:spPr>
        <p:txBody>
          <a:bodyPr>
            <a:normAutofit lnSpcReduction="10000"/>
          </a:bodyPr>
          <a:lstStyle/>
          <a:p>
            <a:r>
              <a:rPr lang="en-US" b="1" dirty="0" smtClean="0"/>
              <a:t>Item Records</a:t>
            </a:r>
          </a:p>
          <a:p>
            <a:r>
              <a:rPr lang="en-US" dirty="0" smtClean="0"/>
              <a:t>Customer Calendars *</a:t>
            </a:r>
          </a:p>
          <a:p>
            <a:r>
              <a:rPr lang="en-US" dirty="0" smtClean="0"/>
              <a:t>Customer Order Periods *</a:t>
            </a:r>
          </a:p>
          <a:p>
            <a:r>
              <a:rPr lang="en-US" dirty="0" smtClean="0"/>
              <a:t>Dock Addresses</a:t>
            </a:r>
          </a:p>
          <a:p>
            <a:r>
              <a:rPr lang="en-US" dirty="0" smtClean="0"/>
              <a:t>Shipping Label Templates *</a:t>
            </a:r>
          </a:p>
          <a:p>
            <a:r>
              <a:rPr lang="en-US" dirty="0" smtClean="0"/>
              <a:t>Control Settings</a:t>
            </a:r>
          </a:p>
          <a:p>
            <a:r>
              <a:rPr lang="en-US" dirty="0" smtClean="0"/>
              <a:t>Requirement Detail Categories *</a:t>
            </a:r>
          </a:p>
          <a:p>
            <a:r>
              <a:rPr lang="en-US" dirty="0" smtClean="0"/>
              <a:t>Configured Messages *</a:t>
            </a:r>
          </a:p>
          <a:p>
            <a:r>
              <a:rPr lang="en-US" dirty="0" smtClean="0"/>
              <a:t>Scheduled Orders</a:t>
            </a:r>
          </a:p>
          <a:p>
            <a:endParaRPr lang="en-US" dirty="0" smtClean="0"/>
          </a:p>
          <a:p>
            <a:pPr>
              <a:buNone/>
            </a:pPr>
            <a:r>
              <a:rPr lang="en-US" dirty="0" smtClean="0"/>
              <a:t>* (Optional)</a:t>
            </a:r>
          </a:p>
          <a:p>
            <a:endParaRPr lang="en-US" dirty="0"/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Customer Schedules Setup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CS-SU-030</a:t>
            </a:r>
          </a:p>
        </p:txBody>
      </p:sp>
      <p:sp>
        <p:nvSpPr>
          <p:cNvPr id="92166" name="Line 6"/>
          <p:cNvSpPr>
            <a:spLocks noChangeShapeType="1"/>
          </p:cNvSpPr>
          <p:nvPr/>
        </p:nvSpPr>
        <p:spPr bwMode="auto">
          <a:xfrm>
            <a:off x="1104900" y="73448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>
                <a:ea typeface="宋体" pitchFamily="2" charset="-122"/>
              </a:rPr>
              <a:t>Introduction to Customer Schedules</a:t>
            </a:r>
          </a:p>
          <a:p>
            <a:pPr eaLnBrk="1" hangingPunct="1"/>
            <a:r>
              <a:rPr lang="en-US" altLang="zh-CN" dirty="0" smtClean="0">
                <a:ea typeface="宋体" pitchFamily="2" charset="-122"/>
              </a:rPr>
              <a:t>Business Considerations</a:t>
            </a:r>
          </a:p>
          <a:p>
            <a:pPr eaLnBrk="1" hangingPunct="1"/>
            <a:r>
              <a:rPr lang="en-US" altLang="zh-CN" dirty="0" smtClean="0">
                <a:ea typeface="宋体" pitchFamily="2" charset="-122"/>
              </a:rPr>
              <a:t>Set Up Customer Schedules</a:t>
            </a:r>
          </a:p>
          <a:p>
            <a:pPr eaLnBrk="1" hangingPunct="1"/>
            <a:r>
              <a:rPr lang="en-US" altLang="zh-CN" dirty="0" smtClean="0">
                <a:ea typeface="宋体" pitchFamily="2" charset="-122"/>
              </a:rPr>
              <a:t>Process Customer Schedules</a:t>
            </a:r>
          </a:p>
          <a:p>
            <a:pPr eaLnBrk="1" hangingPunct="1"/>
            <a:r>
              <a:rPr lang="en-US" altLang="zh-CN" dirty="0" smtClean="0">
                <a:ea typeface="宋体" pitchFamily="2" charset="-122"/>
              </a:rPr>
              <a:t>Process Customer Schedule Shipments</a:t>
            </a:r>
          </a:p>
          <a:p>
            <a:pPr eaLnBrk="1" hangingPunct="1"/>
            <a:endParaRPr lang="zh-CN" altLang="en-US" dirty="0" smtClean="0">
              <a:ea typeface="宋体" pitchFamily="2" charset="-122"/>
            </a:endParaRPr>
          </a:p>
        </p:txBody>
      </p:sp>
      <p:sp>
        <p:nvSpPr>
          <p:cNvPr id="532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Course Overview</a:t>
            </a:r>
          </a:p>
        </p:txBody>
      </p:sp>
      <p:sp>
        <p:nvSpPr>
          <p:cNvPr id="5325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CS-SU-460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Customer Item Maintenance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CS-SU-040</a:t>
            </a: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3235325" y="6327775"/>
            <a:ext cx="265430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 altLang="zh-CN" sz="1200" b="1" i="1">
                <a:solidFill>
                  <a:srgbClr val="1A7BB2"/>
                </a:solidFill>
                <a:latin typeface="Arial" charset="0"/>
                <a:ea typeface="宋体" pitchFamily="2" charset="-122"/>
              </a:rPr>
              <a:t>Customer Item Maintenance (1.16)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652463" y="1080319"/>
            <a:ext cx="7837487" cy="4857750"/>
            <a:chOff x="652463" y="1552575"/>
            <a:chExt cx="7837487" cy="4857750"/>
          </a:xfrm>
        </p:grpSpPr>
        <p:pic>
          <p:nvPicPr>
            <p:cNvPr id="7172" name="Picture 4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52463" y="1552575"/>
              <a:ext cx="7837487" cy="4857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174" name="Rectangle 6"/>
            <p:cNvSpPr>
              <a:spLocks noChangeArrowheads="1"/>
            </p:cNvSpPr>
            <p:nvPr/>
          </p:nvSpPr>
          <p:spPr bwMode="auto">
            <a:xfrm>
              <a:off x="1298575" y="2935288"/>
              <a:ext cx="795338" cy="192087"/>
            </a:xfrm>
            <a:prstGeom prst="rect">
              <a:avLst/>
            </a:prstGeom>
            <a:noFill/>
            <a:ln w="28575" algn="ctr">
              <a:solidFill>
                <a:schemeClr val="tx2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zh-CN" altLang="en-US">
                <a:latin typeface="+mj-lt"/>
                <a:ea typeface="宋体" pitchFamily="2" charset="-122"/>
              </a:endParaRPr>
            </a:p>
          </p:txBody>
        </p:sp>
        <p:sp>
          <p:nvSpPr>
            <p:cNvPr id="7175" name="Rectangle 10"/>
            <p:cNvSpPr>
              <a:spLocks noChangeArrowheads="1"/>
            </p:cNvSpPr>
            <p:nvPr/>
          </p:nvSpPr>
          <p:spPr bwMode="auto">
            <a:xfrm>
              <a:off x="968375" y="3325813"/>
              <a:ext cx="1116013" cy="184150"/>
            </a:xfrm>
            <a:prstGeom prst="rect">
              <a:avLst/>
            </a:prstGeom>
            <a:noFill/>
            <a:ln w="28575" algn="ctr">
              <a:solidFill>
                <a:schemeClr val="tx2"/>
              </a:solidFill>
              <a:miter lim="800000"/>
              <a:headEnd/>
              <a:tailEnd/>
            </a:ln>
          </p:spPr>
          <p:txBody>
            <a:bodyPr wrap="none" tIns="91440" bIns="91440" anchor="ctr"/>
            <a:lstStyle/>
            <a:p>
              <a:endParaRPr lang="zh-CN" altLang="en-US">
                <a:latin typeface="+mj-lt"/>
                <a:ea typeface="宋体" pitchFamily="2" charset="-122"/>
              </a:endParaRPr>
            </a:p>
          </p:txBody>
        </p:sp>
        <p:sp>
          <p:nvSpPr>
            <p:cNvPr id="115723" name="AutoShape 11"/>
            <p:cNvSpPr>
              <a:spLocks noChangeArrowheads="1"/>
            </p:cNvSpPr>
            <p:nvPr/>
          </p:nvSpPr>
          <p:spPr bwMode="auto">
            <a:xfrm>
              <a:off x="4526690" y="3072250"/>
              <a:ext cx="2456913" cy="715089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6350">
              <a:solidFill>
                <a:srgbClr val="5A87C6"/>
              </a:solidFill>
              <a:round/>
              <a:headEnd/>
              <a:tailEnd/>
            </a:ln>
            <a:effectLst>
              <a:outerShdw dist="762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square" anchor="ctr">
              <a:spAutoFit/>
            </a:bodyPr>
            <a:lstStyle/>
            <a:p>
              <a:pPr eaLnBrk="0" hangingPunct="0"/>
              <a:r>
                <a:rPr kumimoji="1" lang="en-US" altLang="zh-CN" sz="1800" dirty="0">
                  <a:latin typeface="+mj-lt"/>
                  <a:ea typeface="宋体" pitchFamily="2" charset="-122"/>
                </a:rPr>
                <a:t>Must exist in</a:t>
              </a:r>
            </a:p>
            <a:p>
              <a:pPr eaLnBrk="0" hangingPunct="0"/>
              <a:r>
                <a:rPr kumimoji="1" lang="en-US" altLang="zh-CN" sz="1800" dirty="0">
                  <a:latin typeface="+mj-lt"/>
                  <a:ea typeface="宋体" pitchFamily="2" charset="-122"/>
                </a:rPr>
                <a:t>Item </a:t>
              </a:r>
              <a:r>
                <a:rPr kumimoji="1" lang="en-US" altLang="zh-CN" sz="1800" dirty="0" smtClean="0">
                  <a:latin typeface="+mj-lt"/>
                  <a:ea typeface="宋体" pitchFamily="2" charset="-122"/>
                </a:rPr>
                <a:t>Master</a:t>
              </a:r>
              <a:endParaRPr kumimoji="1" lang="en-US" altLang="zh-CN" sz="1800" b="1" dirty="0">
                <a:latin typeface="+mj-lt"/>
                <a:ea typeface="宋体" pitchFamily="2" charset="-122"/>
              </a:endParaRPr>
            </a:p>
          </p:txBody>
        </p:sp>
        <p:cxnSp>
          <p:nvCxnSpPr>
            <p:cNvPr id="7177" name="AutoShape 12"/>
            <p:cNvCxnSpPr>
              <a:cxnSpLocks noChangeShapeType="1"/>
              <a:stCxn id="115723" idx="1"/>
              <a:endCxn id="7174" idx="3"/>
            </p:cNvCxnSpPr>
            <p:nvPr/>
          </p:nvCxnSpPr>
          <p:spPr bwMode="auto">
            <a:xfrm rot="10800000">
              <a:off x="2093914" y="3031333"/>
              <a:ext cx="2432777" cy="398463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  <p:sp>
          <p:nvSpPr>
            <p:cNvPr id="115726" name="AutoShape 14"/>
            <p:cNvSpPr>
              <a:spLocks noChangeArrowheads="1"/>
            </p:cNvSpPr>
            <p:nvPr/>
          </p:nvSpPr>
          <p:spPr bwMode="auto">
            <a:xfrm>
              <a:off x="3990304" y="4362887"/>
              <a:ext cx="3495717" cy="715089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6350">
              <a:solidFill>
                <a:srgbClr val="5A87C6"/>
              </a:solidFill>
              <a:round/>
              <a:headEnd/>
              <a:tailEnd/>
            </a:ln>
            <a:effectLst>
              <a:outerShdw dist="762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square" anchor="ctr">
              <a:spAutoFit/>
            </a:bodyPr>
            <a:lstStyle/>
            <a:p>
              <a:pPr eaLnBrk="0" hangingPunct="0"/>
              <a:r>
                <a:rPr kumimoji="1" lang="en-US" altLang="zh-CN" sz="1800" dirty="0">
                  <a:latin typeface="+mj-lt"/>
                  <a:ea typeface="宋体" pitchFamily="2" charset="-122"/>
                </a:rPr>
                <a:t>Prints on Customer</a:t>
              </a:r>
            </a:p>
            <a:p>
              <a:pPr eaLnBrk="0" hangingPunct="0"/>
              <a:r>
                <a:rPr kumimoji="1" lang="en-US" altLang="zh-CN" sz="1800" dirty="0">
                  <a:latin typeface="+mj-lt"/>
                  <a:ea typeface="宋体" pitchFamily="2" charset="-122"/>
                </a:rPr>
                <a:t>Schedule Shipper </a:t>
              </a:r>
              <a:r>
                <a:rPr kumimoji="1" lang="en-US" altLang="zh-CN" sz="1800" dirty="0" smtClean="0">
                  <a:latin typeface="+mj-lt"/>
                  <a:ea typeface="宋体" pitchFamily="2" charset="-122"/>
                </a:rPr>
                <a:t>and </a:t>
              </a:r>
              <a:r>
                <a:rPr kumimoji="1" lang="en-US" altLang="zh-CN" sz="1800" dirty="0">
                  <a:latin typeface="+mj-lt"/>
                  <a:ea typeface="宋体" pitchFamily="2" charset="-122"/>
                </a:rPr>
                <a:t>ASNs</a:t>
              </a:r>
              <a:endParaRPr kumimoji="1" lang="en-US" altLang="zh-CN" sz="1800" b="1" dirty="0">
                <a:latin typeface="+mj-lt"/>
                <a:ea typeface="宋体" pitchFamily="2" charset="-122"/>
              </a:endParaRPr>
            </a:p>
          </p:txBody>
        </p:sp>
        <p:cxnSp>
          <p:nvCxnSpPr>
            <p:cNvPr id="7179" name="AutoShape 17"/>
            <p:cNvCxnSpPr>
              <a:cxnSpLocks noChangeShapeType="1"/>
              <a:stCxn id="115726" idx="1"/>
              <a:endCxn id="7175" idx="3"/>
            </p:cNvCxnSpPr>
            <p:nvPr/>
          </p:nvCxnSpPr>
          <p:spPr bwMode="auto">
            <a:xfrm rot="10800000">
              <a:off x="2084388" y="3417888"/>
              <a:ext cx="1905916" cy="1302544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Exercises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CS-SU-050</a:t>
            </a:r>
          </a:p>
        </p:txBody>
      </p:sp>
      <p:pic>
        <p:nvPicPr>
          <p:cNvPr id="8196" name="Picture 4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2074525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818752" y="891610"/>
            <a:ext cx="6868048" cy="542452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Item Records</a:t>
            </a:r>
          </a:p>
          <a:p>
            <a:r>
              <a:rPr lang="en-US" b="1" dirty="0" smtClean="0"/>
              <a:t>Customer Calendars *</a:t>
            </a:r>
          </a:p>
          <a:p>
            <a:r>
              <a:rPr lang="en-US" dirty="0" smtClean="0"/>
              <a:t>Customer Order Periods *</a:t>
            </a:r>
          </a:p>
          <a:p>
            <a:r>
              <a:rPr lang="en-US" dirty="0" smtClean="0"/>
              <a:t>Dock Addresses</a:t>
            </a:r>
          </a:p>
          <a:p>
            <a:r>
              <a:rPr lang="en-US" dirty="0" smtClean="0"/>
              <a:t>Site Ship-From IDs *</a:t>
            </a:r>
          </a:p>
          <a:p>
            <a:r>
              <a:rPr lang="en-US" dirty="0" smtClean="0"/>
              <a:t>Shipping Label Templates *</a:t>
            </a:r>
          </a:p>
          <a:p>
            <a:r>
              <a:rPr lang="en-US" dirty="0" smtClean="0"/>
              <a:t>Control Settings</a:t>
            </a:r>
          </a:p>
          <a:p>
            <a:r>
              <a:rPr lang="en-US" dirty="0" smtClean="0"/>
              <a:t>Requirement Detail Categories *</a:t>
            </a:r>
          </a:p>
          <a:p>
            <a:r>
              <a:rPr lang="en-US" dirty="0" smtClean="0"/>
              <a:t>Configured Messages *</a:t>
            </a:r>
          </a:p>
          <a:p>
            <a:r>
              <a:rPr lang="en-US" dirty="0" smtClean="0"/>
              <a:t>Scheduled Orders</a:t>
            </a:r>
          </a:p>
          <a:p>
            <a:endParaRPr lang="en-US" dirty="0" smtClean="0"/>
          </a:p>
          <a:p>
            <a:r>
              <a:rPr lang="en-US" dirty="0" smtClean="0"/>
              <a:t>* (Optional)</a:t>
            </a:r>
          </a:p>
          <a:p>
            <a:endParaRPr lang="en-US" dirty="0"/>
          </a:p>
        </p:txBody>
      </p:sp>
      <p:sp>
        <p:nvSpPr>
          <p:cNvPr id="1843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Customer Schedules Setup</a:t>
            </a:r>
          </a:p>
        </p:txBody>
      </p:sp>
      <p:sp>
        <p:nvSpPr>
          <p:cNvPr id="184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CS-SU-160</a:t>
            </a:r>
          </a:p>
        </p:txBody>
      </p:sp>
      <p:sp>
        <p:nvSpPr>
          <p:cNvPr id="99333" name="Line 5"/>
          <p:cNvSpPr>
            <a:spLocks noChangeShapeType="1"/>
          </p:cNvSpPr>
          <p:nvPr/>
        </p:nvSpPr>
        <p:spPr bwMode="auto">
          <a:xfrm>
            <a:off x="1104900" y="724437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Customer Calendar Maintenance</a:t>
            </a:r>
          </a:p>
        </p:txBody>
      </p:sp>
      <p:sp>
        <p:nvSpPr>
          <p:cNvPr id="194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CS-SU-170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1016000" y="1025840"/>
            <a:ext cx="7091363" cy="4867275"/>
            <a:chOff x="1016000" y="1538288"/>
            <a:chExt cx="7091363" cy="4867275"/>
          </a:xfrm>
        </p:grpSpPr>
        <p:pic>
          <p:nvPicPr>
            <p:cNvPr id="19460" name="Picture 4" descr="Region Capture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016000" y="1538288"/>
              <a:ext cx="7091363" cy="48672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3910" name="Text Box 6"/>
            <p:cNvSpPr txBox="1">
              <a:spLocks noChangeArrowheads="1"/>
            </p:cNvSpPr>
            <p:nvPr/>
          </p:nvSpPr>
          <p:spPr bwMode="auto">
            <a:xfrm>
              <a:off x="4049487" y="3537634"/>
              <a:ext cx="3708586" cy="64633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rgbClr val="5A87C6"/>
              </a:solidFill>
              <a:miter lim="800000"/>
              <a:headEnd/>
              <a:tailEnd/>
            </a:ln>
            <a:effectLst>
              <a:outerShdw dist="76200" dir="2700000" algn="ctr" rotWithShape="0">
                <a:schemeClr val="bg1">
                  <a:lumMod val="75000"/>
                </a:schemeClr>
              </a:outerShdw>
            </a:effectLst>
          </p:spPr>
          <p:txBody>
            <a:bodyPr wrap="square" anchor="ctr">
              <a:spAutoFit/>
            </a:bodyPr>
            <a:lstStyle/>
            <a:p>
              <a:pPr eaLnBrk="0" hangingPunct="0"/>
              <a:r>
                <a:rPr kumimoji="1" lang="en-US" altLang="zh-CN" sz="1800">
                  <a:latin typeface="+mj-lt"/>
                  <a:ea typeface="宋体" pitchFamily="2" charset="-122"/>
                </a:rPr>
                <a:t>Defaults to 8 hours per day,</a:t>
              </a:r>
            </a:p>
            <a:p>
              <a:pPr eaLnBrk="0" hangingPunct="0"/>
              <a:r>
                <a:rPr kumimoji="1" lang="en-US" altLang="zh-CN" sz="1800">
                  <a:latin typeface="+mj-lt"/>
                  <a:ea typeface="宋体" pitchFamily="2" charset="-122"/>
                </a:rPr>
                <a:t>Monday through Friday</a:t>
              </a:r>
              <a:endParaRPr kumimoji="1" lang="en-US" altLang="zh-CN" sz="1800" b="1">
                <a:latin typeface="+mj-lt"/>
                <a:ea typeface="宋体" pitchFamily="2" charset="-122"/>
              </a:endParaRPr>
            </a:p>
          </p:txBody>
        </p:sp>
        <p:sp>
          <p:nvSpPr>
            <p:cNvPr id="19463" name="AutoShape 7"/>
            <p:cNvSpPr>
              <a:spLocks/>
            </p:cNvSpPr>
            <p:nvPr/>
          </p:nvSpPr>
          <p:spPr bwMode="auto">
            <a:xfrm>
              <a:off x="2893925" y="3155181"/>
              <a:ext cx="319175" cy="1699393"/>
            </a:xfrm>
            <a:prstGeom prst="rightBrace">
              <a:avLst>
                <a:gd name="adj1" fmla="val 132169"/>
                <a:gd name="adj2" fmla="val 50000"/>
              </a:avLst>
            </a:prstGeom>
            <a:noFill/>
            <a:ln w="19050">
              <a:solidFill>
                <a:srgbClr val="5A87C6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zh-CN" altLang="en-US">
                <a:latin typeface="+mj-lt"/>
                <a:ea typeface="宋体" pitchFamily="2" charset="-122"/>
              </a:endParaRPr>
            </a:p>
          </p:txBody>
        </p:sp>
        <p:cxnSp>
          <p:nvCxnSpPr>
            <p:cNvPr id="19464" name="AutoShape 8"/>
            <p:cNvCxnSpPr>
              <a:cxnSpLocks noChangeShapeType="1"/>
              <a:stCxn id="123910" idx="2"/>
              <a:endCxn id="19463" idx="1"/>
            </p:cNvCxnSpPr>
            <p:nvPr/>
          </p:nvCxnSpPr>
          <p:spPr bwMode="auto">
            <a:xfrm rot="5400000" flipH="1">
              <a:off x="4468896" y="2749082"/>
              <a:ext cx="179087" cy="2690680"/>
            </a:xfrm>
            <a:prstGeom prst="bentConnector4">
              <a:avLst>
                <a:gd name="adj1" fmla="val -502107"/>
                <a:gd name="adj2" fmla="val 80399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>
                <a:ea typeface="宋体" pitchFamily="2" charset="-122"/>
              </a:rPr>
              <a:t>Exercises</a:t>
            </a:r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altLang="zh-CN" smtClean="0">
                <a:latin typeface="Arial" charset="0"/>
                <a:ea typeface="宋体" pitchFamily="2" charset="-122"/>
              </a:rPr>
              <a:t>CS-SU-180</a:t>
            </a:r>
          </a:p>
        </p:txBody>
      </p:sp>
      <p:pic>
        <p:nvPicPr>
          <p:cNvPr id="20484" name="Picture 4" descr="h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2112625"/>
            <a:ext cx="714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2247</TotalTime>
  <Words>884</Words>
  <Application>Microsoft Office PowerPoint</Application>
  <PresentationFormat>On-screen Show (4:3)</PresentationFormat>
  <Paragraphs>280</Paragraphs>
  <Slides>40</Slides>
  <Notes>40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7" baseType="lpstr">
      <vt:lpstr>Arial</vt:lpstr>
      <vt:lpstr>Century Gothic</vt:lpstr>
      <vt:lpstr>宋体</vt:lpstr>
      <vt:lpstr>Webdings</vt:lpstr>
      <vt:lpstr>Tahoma</vt:lpstr>
      <vt:lpstr>Lucida Grande</vt:lpstr>
      <vt:lpstr>QAD 2010 Template</vt:lpstr>
      <vt:lpstr>Set Up Customer Schedules</vt:lpstr>
      <vt:lpstr>Customer Schedules Setup</vt:lpstr>
      <vt:lpstr>Customer Schedules Business Process</vt:lpstr>
      <vt:lpstr>Customer Schedules Setup</vt:lpstr>
      <vt:lpstr>Customer Item Maintenance</vt:lpstr>
      <vt:lpstr>Exercises</vt:lpstr>
      <vt:lpstr>Customer Schedules Setup</vt:lpstr>
      <vt:lpstr>Customer Calendar Maintenance</vt:lpstr>
      <vt:lpstr>Exercises</vt:lpstr>
      <vt:lpstr>Customer Schedules Setup</vt:lpstr>
      <vt:lpstr>Customer Order Period Maintenance</vt:lpstr>
      <vt:lpstr>Customer Schedules Setup</vt:lpstr>
      <vt:lpstr>Dock Maintenance</vt:lpstr>
      <vt:lpstr>Exercises</vt:lpstr>
      <vt:lpstr>Site Ship-from ID Maintenance</vt:lpstr>
      <vt:lpstr>Customer Schedules Setup</vt:lpstr>
      <vt:lpstr>Shipping Label Templates</vt:lpstr>
      <vt:lpstr>Shipping Label Definition Maintenance</vt:lpstr>
      <vt:lpstr>Customer Schedules Setup</vt:lpstr>
      <vt:lpstr>Customer Schedules Control </vt:lpstr>
      <vt:lpstr>Container/Shipper Control</vt:lpstr>
      <vt:lpstr>Exercises</vt:lpstr>
      <vt:lpstr>Customer Schedules Setup</vt:lpstr>
      <vt:lpstr>Retirement Detail Categories</vt:lpstr>
      <vt:lpstr>Generalized Codes Maintenance</vt:lpstr>
      <vt:lpstr>Requirement Detail Maintenance Frame</vt:lpstr>
      <vt:lpstr>Customer Schedules Setup</vt:lpstr>
      <vt:lpstr>Configured Messages</vt:lpstr>
      <vt:lpstr>Configured Message Maintenance</vt:lpstr>
      <vt:lpstr>Execution File</vt:lpstr>
      <vt:lpstr>Customer Schedules Setup</vt:lpstr>
      <vt:lpstr>Customer Scheduled Order Maintenance: Header</vt:lpstr>
      <vt:lpstr>Customer Scheduled Order Maintenance: Tax Data Frame</vt:lpstr>
      <vt:lpstr>Non-Cumulative Quantity Accounting Data Frame</vt:lpstr>
      <vt:lpstr>Customer Scheduled Order Maintenance: Line Item Data</vt:lpstr>
      <vt:lpstr>Order Line Item Data: First Frame</vt:lpstr>
      <vt:lpstr>Order Line Item Data: Second Frame</vt:lpstr>
      <vt:lpstr>Exercises</vt:lpstr>
      <vt:lpstr>Customer Schedules Setup Summary</vt:lpstr>
      <vt:lpstr>Course Overview</vt:lpstr>
    </vt:vector>
  </TitlesOfParts>
  <Manager>Vance Giboney</Manager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Cat McGlothlin Gurkweitz</dc:creator>
  <cp:lastModifiedBy>Helen Ernst</cp:lastModifiedBy>
  <cp:revision>263</cp:revision>
  <cp:lastPrinted>2000-12-21T17:36:16Z</cp:lastPrinted>
  <dcterms:created xsi:type="dcterms:W3CDTF">2000-12-07T01:55:49Z</dcterms:created>
  <dcterms:modified xsi:type="dcterms:W3CDTF">2012-09-07T03:42:32Z</dcterms:modified>
</cp:coreProperties>
</file>