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98" r:id="rId1"/>
  </p:sldMasterIdLst>
  <p:notesMasterIdLst>
    <p:notesMasterId r:id="rId17"/>
  </p:notesMasterIdLst>
  <p:handoutMasterIdLst>
    <p:handoutMasterId r:id="rId18"/>
  </p:handoutMasterIdLst>
  <p:sldIdLst>
    <p:sldId id="323" r:id="rId2"/>
    <p:sldId id="324" r:id="rId3"/>
    <p:sldId id="331" r:id="rId4"/>
    <p:sldId id="327" r:id="rId5"/>
    <p:sldId id="332" r:id="rId6"/>
    <p:sldId id="328" r:id="rId7"/>
    <p:sldId id="315" r:id="rId8"/>
    <p:sldId id="333" r:id="rId9"/>
    <p:sldId id="316" r:id="rId10"/>
    <p:sldId id="318" r:id="rId11"/>
    <p:sldId id="319" r:id="rId12"/>
    <p:sldId id="329" r:id="rId13"/>
    <p:sldId id="321" r:id="rId14"/>
    <p:sldId id="334" r:id="rId15"/>
    <p:sldId id="330" r:id="rId16"/>
  </p:sldIdLst>
  <p:sldSz cx="9144000" cy="6858000" type="screen4x3"/>
  <p:notesSz cx="7315200" cy="9601200"/>
  <p:embeddedFontLst>
    <p:embeddedFont>
      <p:font typeface="Tahoma" pitchFamily="34" charset="0"/>
      <p:regular r:id="rId19"/>
      <p:bold r:id="rId20"/>
    </p:embeddedFont>
    <p:embeddedFont>
      <p:font typeface="Century Gothic" pitchFamily="34" charset="0"/>
      <p:regular r:id="rId21"/>
      <p:bold r:id="rId22"/>
      <p:italic r:id="rId23"/>
      <p:boldItalic r:id="rId24"/>
    </p:embeddedFont>
    <p:embeddedFont>
      <p:font typeface="Webdings" pitchFamily="18" charset="2"/>
      <p:regular r:id="rId25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699FF"/>
    <a:srgbClr val="FF0000"/>
    <a:srgbClr val="00CCFF"/>
    <a:srgbClr val="C0C0C0"/>
    <a:srgbClr val="808080"/>
    <a:srgbClr val="6600CC"/>
    <a:srgbClr val="00CC99"/>
    <a:srgbClr val="CC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24" autoAdjust="0"/>
    <p:restoredTop sz="95767" autoAdjust="0"/>
  </p:normalViewPr>
  <p:slideViewPr>
    <p:cSldViewPr snapToGrid="0">
      <p:cViewPr varScale="1">
        <p:scale>
          <a:sx n="96" d="100"/>
          <a:sy n="96" d="100"/>
        </p:scale>
        <p:origin x="-41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font" Target="fonts/font3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82EAFE08-3DCF-46CF-B459-C07ED63123E3}" type="datetime1">
              <a:rPr lang="en-US"/>
              <a:pPr/>
              <a:t>12/7/2010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F128D2B3-648D-4124-8C92-0D33639A419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18435" name="Rectangle 9"/>
          <p:cNvSpPr>
            <a:spLocks noChangeArrowheads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3890E8EF-564F-4453-BEB7-024FDB857C90}" type="datetime1">
              <a:rPr lang="en-US"/>
              <a:pPr/>
              <a:t>12/7/2010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BFB5F216-805B-4DBE-8FE4-EBBDD7FFC26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2008-CS-EDI-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2008-CS-EDI-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2008-CS-EDI-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2008-CS-EDI-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2008-CS-EDI-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2008-CS-EDI-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2008-CS-EDI-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EDI eCommerce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CS-EDI-010</a:t>
            </a:r>
          </a:p>
        </p:txBody>
      </p:sp>
      <p:sp>
        <p:nvSpPr>
          <p:cNvPr id="3076" name="Rectangle 5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Configure EDI eCommerce Control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Trading Partner Parameters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Exporting ASNs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96262" name="Line 6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35.1 – Profile Data Frame</a:t>
            </a:r>
            <a:endParaRPr lang="en-US" dirty="0"/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CS-EDI-120</a:t>
            </a:r>
          </a:p>
        </p:txBody>
      </p:sp>
      <p:pic>
        <p:nvPicPr>
          <p:cNvPr id="12292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1700" y="768350"/>
            <a:ext cx="7327900" cy="586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7054" name="AutoShape 14"/>
          <p:cNvSpPr>
            <a:spLocks noChangeArrowheads="1"/>
          </p:cNvSpPr>
          <p:nvPr/>
        </p:nvSpPr>
        <p:spPr bwMode="auto">
          <a:xfrm>
            <a:off x="914400" y="2587485"/>
            <a:ext cx="7312025" cy="2351088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CC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7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5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n-NO" dirty="0" smtClean="0"/>
              <a:t>35.1 – ASN Header Data Frame</a:t>
            </a:r>
            <a:endParaRPr lang="en-US" dirty="0"/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CS-EDI-130</a:t>
            </a:r>
          </a:p>
        </p:txBody>
      </p:sp>
      <p:pic>
        <p:nvPicPr>
          <p:cNvPr id="13316" name="Picture 8" descr="35-1-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2110202"/>
            <a:ext cx="8043863" cy="268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Configure EDI eCommerce Control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Trading Partner Parameters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>
                <a:latin typeface="+mj-lt"/>
              </a:rPr>
              <a:t>Exporting ASNs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434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EDI</a:t>
            </a:r>
          </a:p>
        </p:txBody>
      </p:sp>
      <p:sp>
        <p:nvSpPr>
          <p:cNvPr id="1434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CS-EDI-140</a:t>
            </a:r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35.2 – Site Ship-from ID Maintenance</a:t>
            </a:r>
            <a:endParaRPr lang="en-US" dirty="0"/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CS-EDI-145</a:t>
            </a:r>
          </a:p>
        </p:txBody>
      </p:sp>
      <p:pic>
        <p:nvPicPr>
          <p:cNvPr id="15364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3925" y="854075"/>
            <a:ext cx="7102475" cy="586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126" name="AutoShape 14"/>
          <p:cNvSpPr>
            <a:spLocks noChangeArrowheads="1"/>
          </p:cNvSpPr>
          <p:nvPr/>
        </p:nvSpPr>
        <p:spPr bwMode="auto">
          <a:xfrm>
            <a:off x="3001963" y="1569412"/>
            <a:ext cx="3173412" cy="519113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6600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6176964" y="788362"/>
            <a:ext cx="2324101" cy="1049338"/>
            <a:chOff x="3891" y="290"/>
            <a:chExt cx="1464" cy="661"/>
          </a:xfrm>
        </p:grpSpPr>
        <p:sp>
          <p:nvSpPr>
            <p:cNvPr id="90129" name="AutoShape 17"/>
            <p:cNvSpPr>
              <a:spLocks noChangeArrowheads="1"/>
            </p:cNvSpPr>
            <p:nvPr/>
          </p:nvSpPr>
          <p:spPr bwMode="auto">
            <a:xfrm>
              <a:off x="4291" y="290"/>
              <a:ext cx="1054" cy="291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9050">
              <a:solidFill>
                <a:srgbClr val="6600CC"/>
              </a:solidFill>
              <a:round/>
              <a:headEnd/>
              <a:tailEnd/>
            </a:ln>
            <a:effectLst>
              <a:outerShdw dist="107763" dir="2700000" algn="ctr" rotWithShape="0">
                <a:srgbClr val="6600CC"/>
              </a:outerShdw>
            </a:effectLst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5374" name="AutoShape 18"/>
            <p:cNvSpPr>
              <a:spLocks noChangeArrowheads="1"/>
            </p:cNvSpPr>
            <p:nvPr/>
          </p:nvSpPr>
          <p:spPr bwMode="auto">
            <a:xfrm>
              <a:off x="4265" y="292"/>
              <a:ext cx="1090" cy="257"/>
            </a:xfrm>
            <a:prstGeom prst="roundRect">
              <a:avLst>
                <a:gd name="adj" fmla="val 16667"/>
              </a:avLst>
            </a:prstGeom>
            <a:noFill/>
            <a:ln w="38100">
              <a:noFill/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eaLnBrk="0" hangingPunct="0"/>
              <a:r>
                <a:rPr kumimoji="1" lang="en-US" sz="1800">
                  <a:latin typeface="+mj-lt"/>
                </a:rPr>
                <a:t>User assigned</a:t>
              </a:r>
            </a:p>
          </p:txBody>
        </p:sp>
        <p:cxnSp>
          <p:nvCxnSpPr>
            <p:cNvPr id="15375" name="AutoShape 19"/>
            <p:cNvCxnSpPr>
              <a:cxnSpLocks noChangeShapeType="1"/>
              <a:stCxn id="90129" idx="2"/>
              <a:endCxn id="90126" idx="3"/>
            </p:cNvCxnSpPr>
            <p:nvPr/>
          </p:nvCxnSpPr>
          <p:spPr bwMode="auto">
            <a:xfrm rot="5400000">
              <a:off x="4169" y="302"/>
              <a:ext cx="371" cy="928"/>
            </a:xfrm>
            <a:prstGeom prst="bentConnector2">
              <a:avLst/>
            </a:prstGeom>
            <a:noFill/>
            <a:ln w="38100">
              <a:solidFill>
                <a:srgbClr val="6600CC"/>
              </a:solidFill>
              <a:miter lim="800000"/>
              <a:headEnd/>
              <a:tailEnd type="triangle" w="med" len="med"/>
            </a:ln>
          </p:spPr>
        </p:cxnSp>
      </p:grpSp>
      <p:sp>
        <p:nvSpPr>
          <p:cNvPr id="90132" name="AutoShape 20"/>
          <p:cNvSpPr>
            <a:spLocks noChangeArrowheads="1"/>
          </p:cNvSpPr>
          <p:nvPr/>
        </p:nvSpPr>
        <p:spPr bwMode="auto">
          <a:xfrm>
            <a:off x="2057400" y="2136909"/>
            <a:ext cx="2214563" cy="536575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4271963" y="2414722"/>
            <a:ext cx="1708150" cy="1314450"/>
            <a:chOff x="2691" y="1327"/>
            <a:chExt cx="1076" cy="828"/>
          </a:xfrm>
        </p:grpSpPr>
        <p:grpSp>
          <p:nvGrpSpPr>
            <p:cNvPr id="15369" name="Group 22"/>
            <p:cNvGrpSpPr>
              <a:grpSpLocks/>
            </p:cNvGrpSpPr>
            <p:nvPr/>
          </p:nvGrpSpPr>
          <p:grpSpPr bwMode="auto">
            <a:xfrm>
              <a:off x="2929" y="1705"/>
              <a:ext cx="838" cy="450"/>
              <a:chOff x="2735" y="1993"/>
              <a:chExt cx="838" cy="450"/>
            </a:xfrm>
          </p:grpSpPr>
          <p:sp>
            <p:nvSpPr>
              <p:cNvPr id="90135" name="AutoShape 23"/>
              <p:cNvSpPr>
                <a:spLocks noChangeArrowheads="1"/>
              </p:cNvSpPr>
              <p:nvPr/>
            </p:nvSpPr>
            <p:spPr bwMode="auto">
              <a:xfrm>
                <a:off x="2782" y="2036"/>
                <a:ext cx="763" cy="363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19050">
                <a:solidFill>
                  <a:srgbClr val="FF0000"/>
                </a:solidFill>
                <a:round/>
                <a:headEnd/>
                <a:tailEnd/>
              </a:ln>
              <a:effectLst>
                <a:outerShdw dist="107763" dir="2700000" algn="ctr" rotWithShape="0">
                  <a:srgbClr val="FF0000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5372" name="AutoShape 24"/>
              <p:cNvSpPr>
                <a:spLocks noChangeArrowheads="1"/>
              </p:cNvSpPr>
              <p:nvPr/>
            </p:nvSpPr>
            <p:spPr bwMode="auto">
              <a:xfrm>
                <a:off x="2735" y="1993"/>
                <a:ext cx="838" cy="45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kumimoji="1" lang="en-US" sz="1800">
                    <a:latin typeface="+mj-lt"/>
                  </a:rPr>
                  <a:t>Customer</a:t>
                </a:r>
              </a:p>
              <a:p>
                <a:pPr eaLnBrk="0" hangingPunct="0"/>
                <a:r>
                  <a:rPr kumimoji="1" lang="en-US" sz="1800">
                    <a:latin typeface="+mj-lt"/>
                  </a:rPr>
                  <a:t>assigned</a:t>
                </a:r>
              </a:p>
            </p:txBody>
          </p:sp>
        </p:grpSp>
        <p:cxnSp>
          <p:nvCxnSpPr>
            <p:cNvPr id="15370" name="AutoShape 25"/>
            <p:cNvCxnSpPr>
              <a:cxnSpLocks noChangeShapeType="1"/>
              <a:stCxn id="90135" idx="0"/>
              <a:endCxn id="90132" idx="3"/>
            </p:cNvCxnSpPr>
            <p:nvPr/>
          </p:nvCxnSpPr>
          <p:spPr bwMode="auto">
            <a:xfrm rot="16200000" flipV="1">
              <a:off x="2814" y="1204"/>
              <a:ext cx="421" cy="667"/>
            </a:xfrm>
            <a:prstGeom prst="bentConnector2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0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90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6" grpId="0" animBg="1"/>
      <p:bldP spid="9013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Shipment ASN Export</a:t>
            </a:r>
          </a:p>
        </p:txBody>
      </p:sp>
      <p:sp>
        <p:nvSpPr>
          <p:cNvPr id="1638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CS-EDI-150</a:t>
            </a:r>
          </a:p>
        </p:txBody>
      </p:sp>
      <p:pic>
        <p:nvPicPr>
          <p:cNvPr id="16388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1288851"/>
            <a:ext cx="7467600" cy="444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EDI Setup Summary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CS-EDI-160</a:t>
            </a:r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Configure EDI eCommerce Control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Trading Partner Parameters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Exporting ASNs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4453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 smtClean="0">
                <a:latin typeface="+mj-lt"/>
              </a:rPr>
              <a:t>Configure EDI eCommerce Control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+mj-lt"/>
              </a:rPr>
              <a:t>Trading </a:t>
            </a:r>
            <a:r>
              <a:rPr lang="en-US" sz="2400" dirty="0">
                <a:latin typeface="+mj-lt"/>
              </a:rPr>
              <a:t>Partner Parameters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 smtClean="0">
                <a:latin typeface="+mj-lt"/>
              </a:rPr>
              <a:t>Exporting ASNs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EDI eCommerce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CS-EDI-020</a:t>
            </a:r>
          </a:p>
        </p:txBody>
      </p:sp>
      <p:sp>
        <p:nvSpPr>
          <p:cNvPr id="97284" name="Line 4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EDI eCommerce Control</a:t>
            </a:r>
          </a:p>
        </p:txBody>
      </p:sp>
      <p:sp>
        <p:nvSpPr>
          <p:cNvPr id="512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CS-EDI-030</a:t>
            </a:r>
          </a:p>
        </p:txBody>
      </p:sp>
      <p:pic>
        <p:nvPicPr>
          <p:cNvPr id="512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138" y="972456"/>
            <a:ext cx="7197725" cy="4979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Specify selection criteria</a:t>
            </a:r>
          </a:p>
          <a:p>
            <a:pPr eaLnBrk="1" hangingPunct="1"/>
            <a:r>
              <a:rPr lang="en-US" smtClean="0"/>
              <a:t>System selects data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Export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CS-EDI-070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Document Import</a:t>
            </a:r>
          </a:p>
        </p:txBody>
      </p:sp>
      <p:sp>
        <p:nvSpPr>
          <p:cNvPr id="717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CS-EDI-080</a:t>
            </a:r>
          </a:p>
        </p:txBody>
      </p:sp>
      <p:pic>
        <p:nvPicPr>
          <p:cNvPr id="7172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8237" y="1448083"/>
            <a:ext cx="8220075" cy="400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1819275" y="159543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Configure EDI eCommerce Control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>
                <a:latin typeface="+mj-lt"/>
              </a:rPr>
              <a:t>Trading Partner Parameters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Exporting ASNs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81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Set up EDI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CS-EDI-090</a:t>
            </a:r>
          </a:p>
        </p:txBody>
      </p:sp>
      <p:sp>
        <p:nvSpPr>
          <p:cNvPr id="101381" name="Line 5"/>
          <p:cNvSpPr>
            <a:spLocks noChangeShapeType="1"/>
          </p:cNvSpPr>
          <p:nvPr/>
        </p:nvSpPr>
        <p:spPr bwMode="auto">
          <a:xfrm>
            <a:off x="1104900" y="159861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35.1 – Trading Partner Parameters Maintenance</a:t>
            </a:r>
            <a:endParaRPr lang="en-US" dirty="0"/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CS-EDI-100</a:t>
            </a:r>
          </a:p>
        </p:txBody>
      </p:sp>
      <p:pic>
        <p:nvPicPr>
          <p:cNvPr id="9220" name="Picture 23" descr="35_1"/>
          <p:cNvPicPr>
            <a:picLocks noChangeAspect="1" noChangeArrowheads="1"/>
          </p:cNvPicPr>
          <p:nvPr/>
        </p:nvPicPr>
        <p:blipFill>
          <a:blip r:embed="rId2" cstate="print"/>
          <a:srcRect r="31219" b="25000"/>
          <a:stretch>
            <a:fillRect/>
          </a:stretch>
        </p:blipFill>
        <p:spPr bwMode="auto">
          <a:xfrm>
            <a:off x="834888" y="1104972"/>
            <a:ext cx="803275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Group 10"/>
          <p:cNvGrpSpPr/>
          <p:nvPr/>
        </p:nvGrpSpPr>
        <p:grpSpPr>
          <a:xfrm>
            <a:off x="1916530" y="1590196"/>
            <a:ext cx="4935537" cy="527050"/>
            <a:chOff x="2135188" y="1868488"/>
            <a:chExt cx="4935537" cy="527050"/>
          </a:xfrm>
        </p:grpSpPr>
        <p:sp>
          <p:nvSpPr>
            <p:cNvPr id="81944" name="AutoShape 24"/>
            <p:cNvSpPr>
              <a:spLocks noChangeArrowheads="1"/>
            </p:cNvSpPr>
            <p:nvPr/>
          </p:nvSpPr>
          <p:spPr bwMode="auto">
            <a:xfrm>
              <a:off x="2135188" y="1962150"/>
              <a:ext cx="1760537" cy="433388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" name="Group 25"/>
            <p:cNvGrpSpPr>
              <a:grpSpLocks/>
            </p:cNvGrpSpPr>
            <p:nvPr/>
          </p:nvGrpSpPr>
          <p:grpSpPr bwMode="auto">
            <a:xfrm>
              <a:off x="3886200" y="1868488"/>
              <a:ext cx="3184525" cy="498475"/>
              <a:chOff x="2448" y="1177"/>
              <a:chExt cx="2006" cy="314"/>
            </a:xfrm>
          </p:grpSpPr>
          <p:grpSp>
            <p:nvGrpSpPr>
              <p:cNvPr id="9223" name="Group 26"/>
              <p:cNvGrpSpPr>
                <a:grpSpLocks/>
              </p:cNvGrpSpPr>
              <p:nvPr/>
            </p:nvGrpSpPr>
            <p:grpSpPr bwMode="auto">
              <a:xfrm>
                <a:off x="3239" y="1177"/>
                <a:ext cx="1215" cy="314"/>
                <a:chOff x="3185" y="1104"/>
                <a:chExt cx="1215" cy="314"/>
              </a:xfrm>
            </p:grpSpPr>
            <p:sp>
              <p:nvSpPr>
                <p:cNvPr id="81947" name="AutoShape 27"/>
                <p:cNvSpPr>
                  <a:spLocks noChangeArrowheads="1"/>
                </p:cNvSpPr>
                <p:nvPr/>
              </p:nvSpPr>
              <p:spPr bwMode="auto">
                <a:xfrm>
                  <a:off x="3216" y="1104"/>
                  <a:ext cx="1184" cy="314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effectLst>
                  <a:outerShdw dist="107763" dir="2700000" algn="ctr" rotWithShape="0">
                    <a:srgbClr val="FFE98D"/>
                  </a:outerShdw>
                </a:effectLst>
              </p:spPr>
              <p:txBody>
                <a:bodyPr wrap="none" anchor="ctr"/>
                <a:lstStyle/>
                <a:p>
                  <a:endParaRPr lang="en-US">
                    <a:latin typeface="+mj-lt"/>
                  </a:endParaRPr>
                </a:p>
              </p:txBody>
            </p:sp>
            <p:sp>
              <p:nvSpPr>
                <p:cNvPr id="9226" name="AutoShape 28"/>
                <p:cNvSpPr>
                  <a:spLocks noChangeArrowheads="1"/>
                </p:cNvSpPr>
                <p:nvPr/>
              </p:nvSpPr>
              <p:spPr bwMode="auto">
                <a:xfrm>
                  <a:off x="3185" y="1139"/>
                  <a:ext cx="1210" cy="257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noFill/>
                  <a:round/>
                  <a:headEnd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kumimoji="1" lang="en-US" sz="1800">
                      <a:latin typeface="+mj-lt"/>
                    </a:rPr>
                    <a:t>Reference only</a:t>
                  </a:r>
                  <a:endParaRPr kumimoji="1" lang="en-US" sz="1800" b="1">
                    <a:latin typeface="+mj-lt"/>
                  </a:endParaRPr>
                </a:p>
              </p:txBody>
            </p:sp>
          </p:grpSp>
          <p:sp>
            <p:nvSpPr>
              <p:cNvPr id="9224" name="Line 29"/>
              <p:cNvSpPr>
                <a:spLocks noChangeShapeType="1"/>
              </p:cNvSpPr>
              <p:nvPr/>
            </p:nvSpPr>
            <p:spPr bwMode="auto">
              <a:xfrm flipH="1">
                <a:off x="2448" y="1344"/>
                <a:ext cx="816" cy="0"/>
              </a:xfrm>
              <a:prstGeom prst="line">
                <a:avLst/>
              </a:prstGeom>
              <a:noFill/>
              <a:ln w="38100">
                <a:solidFill>
                  <a:srgbClr val="FFFF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Trading Partner Parameter Maintenance</a:t>
            </a:r>
            <a:endParaRPr lang="en-US" dirty="0"/>
          </a:p>
        </p:txBody>
      </p:sp>
      <p:sp>
        <p:nvSpPr>
          <p:cNvPr id="102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CS-EDI-100</a:t>
            </a:r>
          </a:p>
        </p:txBody>
      </p:sp>
      <p:pic>
        <p:nvPicPr>
          <p:cNvPr id="10244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3913" y="1210164"/>
            <a:ext cx="7496175" cy="479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35.1 – Export Document Control Frame</a:t>
            </a:r>
            <a:endParaRPr lang="en-US" dirty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CS-EDI-110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42947" y="801688"/>
            <a:ext cx="7715250" cy="6310312"/>
            <a:chOff x="514350" y="801688"/>
            <a:chExt cx="7715250" cy="6310312"/>
          </a:xfrm>
        </p:grpSpPr>
        <p:pic>
          <p:nvPicPr>
            <p:cNvPr id="11268" name="Picture 22" descr="35_1"/>
            <p:cNvPicPr>
              <a:picLocks noChangeAspect="1" noChangeArrowheads="1"/>
            </p:cNvPicPr>
            <p:nvPr/>
          </p:nvPicPr>
          <p:blipFill>
            <a:blip r:embed="rId2" cstate="print"/>
            <a:srcRect r="31219" b="25000"/>
            <a:stretch>
              <a:fillRect/>
            </a:stretch>
          </p:blipFill>
          <p:spPr bwMode="auto">
            <a:xfrm>
              <a:off x="514350" y="801688"/>
              <a:ext cx="7715250" cy="6310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967" name="AutoShape 23"/>
            <p:cNvSpPr>
              <a:spLocks noChangeArrowheads="1"/>
            </p:cNvSpPr>
            <p:nvPr/>
          </p:nvSpPr>
          <p:spPr bwMode="auto">
            <a:xfrm>
              <a:off x="516840" y="2637180"/>
              <a:ext cx="7051675" cy="1428750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968" name="AutoShape 24"/>
            <p:cNvSpPr>
              <a:spLocks noChangeArrowheads="1"/>
            </p:cNvSpPr>
            <p:nvPr/>
          </p:nvSpPr>
          <p:spPr bwMode="auto">
            <a:xfrm>
              <a:off x="3902769" y="2915475"/>
              <a:ext cx="1898650" cy="1084263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00CC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grpSp>
          <p:nvGrpSpPr>
            <p:cNvPr id="2" name="Group 30"/>
            <p:cNvGrpSpPr>
              <a:grpSpLocks/>
            </p:cNvGrpSpPr>
            <p:nvPr/>
          </p:nvGrpSpPr>
          <p:grpSpPr bwMode="auto">
            <a:xfrm>
              <a:off x="5801424" y="1848675"/>
              <a:ext cx="1365251" cy="1598613"/>
              <a:chOff x="3836" y="1008"/>
              <a:chExt cx="860" cy="1007"/>
            </a:xfrm>
          </p:grpSpPr>
          <p:sp>
            <p:nvSpPr>
              <p:cNvPr id="82971" name="AutoShape 27"/>
              <p:cNvSpPr>
                <a:spLocks noChangeArrowheads="1"/>
              </p:cNvSpPr>
              <p:nvPr/>
            </p:nvSpPr>
            <p:spPr bwMode="auto">
              <a:xfrm>
                <a:off x="3984" y="1008"/>
                <a:ext cx="712" cy="453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19050">
                <a:solidFill>
                  <a:srgbClr val="00CC99"/>
                </a:solidFill>
                <a:round/>
                <a:headEnd/>
                <a:tailEnd/>
              </a:ln>
              <a:effectLst>
                <a:outerShdw dist="107763" dir="2700000" algn="ctr" rotWithShape="0">
                  <a:srgbClr val="00CC99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1273" name="AutoShape 28"/>
              <p:cNvSpPr>
                <a:spLocks noChangeArrowheads="1"/>
              </p:cNvSpPr>
              <p:nvPr/>
            </p:nvSpPr>
            <p:spPr bwMode="auto">
              <a:xfrm>
                <a:off x="3970" y="1024"/>
                <a:ext cx="700" cy="450"/>
              </a:xfrm>
              <a:prstGeom prst="roundRect">
                <a:avLst>
                  <a:gd name="adj" fmla="val 16667"/>
                </a:avLst>
              </a:prstGeom>
              <a:noFill/>
              <a:ln w="38100">
                <a:noFill/>
                <a:round/>
                <a:headEnd/>
                <a:tailEnd/>
              </a:ln>
            </p:spPr>
            <p:txBody>
              <a:bodyPr wrap="none" anchor="ctr">
                <a:spAutoFit/>
              </a:bodyPr>
              <a:lstStyle/>
              <a:p>
                <a:pPr eaLnBrk="0" hangingPunct="0"/>
                <a:r>
                  <a:rPr kumimoji="1" lang="en-US" sz="1800">
                    <a:latin typeface="+mj-lt"/>
                  </a:rPr>
                  <a:t>Enables</a:t>
                </a:r>
              </a:p>
              <a:p>
                <a:pPr eaLnBrk="0" hangingPunct="0"/>
                <a:r>
                  <a:rPr kumimoji="1" lang="en-US" sz="1800">
                    <a:latin typeface="+mj-lt"/>
                  </a:rPr>
                  <a:t>EDI</a:t>
                </a:r>
              </a:p>
            </p:txBody>
          </p:sp>
          <p:cxnSp>
            <p:nvCxnSpPr>
              <p:cNvPr id="11274" name="AutoShape 29"/>
              <p:cNvCxnSpPr>
                <a:cxnSpLocks noChangeShapeType="1"/>
                <a:stCxn id="82971" idx="2"/>
                <a:endCxn id="82968" idx="3"/>
              </p:cNvCxnSpPr>
              <p:nvPr/>
            </p:nvCxnSpPr>
            <p:spPr bwMode="auto">
              <a:xfrm rot="5400000">
                <a:off x="3811" y="1486"/>
                <a:ext cx="554" cy="504"/>
              </a:xfrm>
              <a:prstGeom prst="bentConnector2">
                <a:avLst/>
              </a:prstGeom>
              <a:noFill/>
              <a:ln w="38100">
                <a:solidFill>
                  <a:srgbClr val="00CC99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1829</TotalTime>
  <Words>134</Words>
  <Application>Microsoft Office PowerPoint</Application>
  <PresentationFormat>On-screen Show (4:3)</PresentationFormat>
  <Paragraphs>68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2" baseType="lpstr">
      <vt:lpstr>Tahoma</vt:lpstr>
      <vt:lpstr>Arial</vt:lpstr>
      <vt:lpstr>Times New Roman</vt:lpstr>
      <vt:lpstr>Century Gothic</vt:lpstr>
      <vt:lpstr>Webdings</vt:lpstr>
      <vt:lpstr>Lucida Grande</vt:lpstr>
      <vt:lpstr>QAD 2010 Template</vt:lpstr>
      <vt:lpstr>Set up EDI eCommerce</vt:lpstr>
      <vt:lpstr>Set up EDI eCommerce</vt:lpstr>
      <vt:lpstr>EDI eCommerce Control</vt:lpstr>
      <vt:lpstr>Document Export</vt:lpstr>
      <vt:lpstr>Document Import</vt:lpstr>
      <vt:lpstr>Set up EDI</vt:lpstr>
      <vt:lpstr>35.1 – Trading Partner Parameters Maintenance</vt:lpstr>
      <vt:lpstr>Trading Partner Parameter Maintenance</vt:lpstr>
      <vt:lpstr>35.1 – Export Document Control Frame</vt:lpstr>
      <vt:lpstr>35.1 – Profile Data Frame</vt:lpstr>
      <vt:lpstr>35.1 – ASN Header Data Frame</vt:lpstr>
      <vt:lpstr>Set up EDI</vt:lpstr>
      <vt:lpstr>35.2 – Site Ship-from ID Maintenance</vt:lpstr>
      <vt:lpstr>Shipment ASN Export</vt:lpstr>
      <vt:lpstr>EDI Setup Summary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283</cp:revision>
  <cp:lastPrinted>2001-01-03T19:10:18Z</cp:lastPrinted>
  <dcterms:created xsi:type="dcterms:W3CDTF">2000-12-08T00:37:54Z</dcterms:created>
  <dcterms:modified xsi:type="dcterms:W3CDTF">2010-12-07T15:53:06Z</dcterms:modified>
</cp:coreProperties>
</file>