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98" r:id="rId1"/>
  </p:sldMasterIdLst>
  <p:notesMasterIdLst>
    <p:notesMasterId r:id="rId27"/>
  </p:notesMasterIdLst>
  <p:handoutMasterIdLst>
    <p:handoutMasterId r:id="rId28"/>
  </p:handoutMasterIdLst>
  <p:sldIdLst>
    <p:sldId id="292" r:id="rId2"/>
    <p:sldId id="293" r:id="rId3"/>
    <p:sldId id="294" r:id="rId4"/>
    <p:sldId id="304" r:id="rId5"/>
    <p:sldId id="295" r:id="rId6"/>
    <p:sldId id="305" r:id="rId7"/>
    <p:sldId id="313" r:id="rId8"/>
    <p:sldId id="314" r:id="rId9"/>
    <p:sldId id="315" r:id="rId10"/>
    <p:sldId id="316" r:id="rId11"/>
    <p:sldId id="299" r:id="rId12"/>
    <p:sldId id="306" r:id="rId13"/>
    <p:sldId id="300" r:id="rId14"/>
    <p:sldId id="296" r:id="rId15"/>
    <p:sldId id="307" r:id="rId16"/>
    <p:sldId id="301" r:id="rId17"/>
    <p:sldId id="302" r:id="rId18"/>
    <p:sldId id="308" r:id="rId19"/>
    <p:sldId id="309" r:id="rId20"/>
    <p:sldId id="297" r:id="rId21"/>
    <p:sldId id="310" r:id="rId22"/>
    <p:sldId id="311" r:id="rId23"/>
    <p:sldId id="312" r:id="rId24"/>
    <p:sldId id="298" r:id="rId25"/>
    <p:sldId id="303" r:id="rId26"/>
  </p:sldIdLst>
  <p:sldSz cx="9144000" cy="6858000" type="screen4x3"/>
  <p:notesSz cx="7315200" cy="9601200"/>
  <p:embeddedFontLst>
    <p:embeddedFont>
      <p:font typeface="Century Gothic" pitchFamily="34" charset="0"/>
      <p:regular r:id="rId29"/>
      <p:bold r:id="rId30"/>
      <p:italic r:id="rId31"/>
      <p:boldItalic r:id="rId32"/>
    </p:embeddedFont>
    <p:embeddedFont>
      <p:font typeface="宋体" pitchFamily="2" charset="-122"/>
      <p:regular r:id="rId33"/>
    </p:embeddedFont>
    <p:embeddedFont>
      <p:font typeface="Webdings" pitchFamily="18" charset="2"/>
      <p:regular r:id="rId34"/>
    </p:embeddedFont>
    <p:embeddedFont>
      <p:font typeface="Tahoma" pitchFamily="34" charset="0"/>
      <p:regular r:id="rId35"/>
      <p:bold r:id="rId36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5A87C6"/>
    <a:srgbClr val="0099FF"/>
    <a:srgbClr val="000099"/>
    <a:srgbClr val="006600"/>
    <a:srgbClr val="FFCC00"/>
    <a:srgbClr val="009900"/>
    <a:srgbClr val="800080"/>
    <a:srgbClr val="FF99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60"/>
        <p:guide pos="287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2.fntdata"/><Relationship Id="rId35" Type="http://schemas.openxmlformats.org/officeDocument/2006/relationships/font" Target="fonts/font7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 smtClean="0">
                <a:latin typeface="宋体" pitchFamily="2" charset="-122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宋体" pitchFamily="2" charset="-122"/>
              </a:defRPr>
            </a:lvl1pPr>
          </a:lstStyle>
          <a:p>
            <a:fld id="{D7F13E85-9005-49CB-B80C-0AE725F70977}" type="datetime1">
              <a:rPr lang="en-US"/>
              <a:pPr/>
              <a:t>2/8/2011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 smtClean="0">
                <a:latin typeface="宋体" pitchFamily="2" charset="-122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宋体" pitchFamily="2" charset="-122"/>
              </a:defRPr>
            </a:lvl1pPr>
          </a:lstStyle>
          <a:p>
            <a:fld id="{615E75C8-78F2-4E85-BCB1-B6881DEA8F38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宋体" pitchFamily="2" charset="-122"/>
              </a:defRPr>
            </a:lvl1pPr>
          </a:lstStyle>
          <a:p>
            <a:endParaRPr lang="en-US"/>
          </a:p>
        </p:txBody>
      </p:sp>
      <p:sp>
        <p:nvSpPr>
          <p:cNvPr id="2867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宋体" pitchFamily="2" charset="-122"/>
              </a:defRPr>
            </a:lvl1pPr>
          </a:lstStyle>
          <a:p>
            <a:fld id="{527554FA-0520-4F23-A6E6-9564CF0B38E8}" type="datetime1">
              <a:rPr lang="en-US"/>
              <a:pPr/>
              <a:t>2/8/2011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宋体" pitchFamily="2" charset="-122"/>
              </a:defRPr>
            </a:lvl1pPr>
          </a:lstStyle>
          <a:p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宋体" pitchFamily="2" charset="-122"/>
              </a:defRPr>
            </a:lvl1pPr>
          </a:lstStyle>
          <a:p>
            <a:fld id="{E830C127-DE25-4B72-B53B-08EE4B264614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CS-PR-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CS-PR-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altLang="zh-CN" smtClean="0">
                <a:ea typeface="宋体" pitchFamily="2" charset="-122"/>
              </a:rPr>
              <a:t>In this section you learn how to:</a:t>
            </a:r>
          </a:p>
          <a:p>
            <a:pPr eaLnBrk="1" hangingPunct="1"/>
            <a:r>
              <a:rPr lang="en-US" altLang="zh-CN" smtClean="0">
                <a:solidFill>
                  <a:schemeClr val="folHlink"/>
                </a:solidFill>
                <a:ea typeface="宋体" pitchFamily="2" charset="-122"/>
              </a:rPr>
              <a:t>Identify key business considerations before setting up Customer Schedules in QAD Enterprise Applications</a:t>
            </a:r>
          </a:p>
          <a:p>
            <a:pPr eaLnBrk="1" hangingPunct="1"/>
            <a:r>
              <a:rPr lang="en-US" altLang="zh-CN" smtClean="0">
                <a:solidFill>
                  <a:schemeClr val="folHlink"/>
                </a:solidFill>
                <a:ea typeface="宋体" pitchFamily="2" charset="-122"/>
              </a:rPr>
              <a:t>Set up Customer Schedules in QAD Enterprise Applications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Process Customer Schedules in QAD Enterprise Applications</a:t>
            </a:r>
          </a:p>
          <a:p>
            <a:pPr eaLnBrk="1" hangingPunct="1"/>
            <a:r>
              <a:rPr lang="en-US" altLang="zh-CN" smtClean="0">
                <a:solidFill>
                  <a:schemeClr val="folHlink"/>
                </a:solidFill>
                <a:ea typeface="宋体" pitchFamily="2" charset="-122"/>
              </a:rPr>
              <a:t>Process Customer Schedule Shipments</a:t>
            </a:r>
          </a:p>
          <a:p>
            <a:pPr eaLnBrk="1" hangingPunct="1"/>
            <a:endParaRPr lang="en-US" altLang="zh-CN" smtClean="0">
              <a:solidFill>
                <a:schemeClr val="folHlink"/>
              </a:solidFill>
              <a:ea typeface="宋体" pitchFamily="2" charset="-122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Process Customer Schedules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CS-PR-010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Resource Authorization Data Frame</a:t>
            </a:r>
          </a:p>
        </p:txBody>
      </p:sp>
      <p:sp>
        <p:nvSpPr>
          <p:cNvPr id="12291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CS-PR-100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  <p:pic>
        <p:nvPicPr>
          <p:cNvPr id="12292" name="Picture 3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9113" y="1467091"/>
            <a:ext cx="8105775" cy="408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Exercises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CS-PR-110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  <p:pic>
        <p:nvPicPr>
          <p:cNvPr id="13316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1075" y="2123719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Ship Schedule Maintenance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CS-PR-120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  <p:pic>
        <p:nvPicPr>
          <p:cNvPr id="14340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0827" y="2050583"/>
            <a:ext cx="8453437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Exercises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CS-PR-130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  <p:pic>
        <p:nvPicPr>
          <p:cNvPr id="15364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81075" y="2121627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18752" y="891610"/>
            <a:ext cx="6868048" cy="5424523"/>
          </a:xfrm>
        </p:spPr>
        <p:txBody>
          <a:bodyPr/>
          <a:lstStyle/>
          <a:p>
            <a:r>
              <a:rPr lang="en-US" dirty="0" smtClean="0"/>
              <a:t>Receive Schedule Release</a:t>
            </a:r>
          </a:p>
          <a:p>
            <a:r>
              <a:rPr lang="en-US" dirty="0" smtClean="0"/>
              <a:t>Enter or Verify the Schedule</a:t>
            </a:r>
          </a:p>
          <a:p>
            <a:r>
              <a:rPr lang="en-US" b="1" dirty="0" smtClean="0"/>
              <a:t>Create Required Ship Schedule</a:t>
            </a:r>
          </a:p>
          <a:p>
            <a:r>
              <a:rPr lang="en-US" dirty="0" smtClean="0"/>
              <a:t>Run MRP</a:t>
            </a:r>
          </a:p>
          <a:p>
            <a:endParaRPr lang="en-US" dirty="0"/>
          </a:p>
        </p:txBody>
      </p:sp>
      <p:sp>
        <p:nvSpPr>
          <p:cNvPr id="1638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Processing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CS-PR-140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  <p:sp>
        <p:nvSpPr>
          <p:cNvPr id="66565" name="Line 5"/>
          <p:cNvSpPr>
            <a:spLocks noChangeShapeType="1"/>
          </p:cNvSpPr>
          <p:nvPr/>
        </p:nvSpPr>
        <p:spPr bwMode="auto">
          <a:xfrm>
            <a:off x="1104900" y="73448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Required Ship Schedule Update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CS-PR-150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  <p:pic>
        <p:nvPicPr>
          <p:cNvPr id="17412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0550" y="1421613"/>
            <a:ext cx="7942263" cy="427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 Calculation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CS-PR-160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567279" y="1360784"/>
            <a:ext cx="7989888" cy="4156075"/>
            <a:chOff x="587375" y="1843088"/>
            <a:chExt cx="7989888" cy="4156075"/>
          </a:xfrm>
        </p:grpSpPr>
        <p:grpSp>
          <p:nvGrpSpPr>
            <p:cNvPr id="18436" name="Group 4"/>
            <p:cNvGrpSpPr>
              <a:grpSpLocks/>
            </p:cNvGrpSpPr>
            <p:nvPr/>
          </p:nvGrpSpPr>
          <p:grpSpPr bwMode="auto">
            <a:xfrm>
              <a:off x="3225800" y="2867025"/>
              <a:ext cx="5241925" cy="3128963"/>
              <a:chOff x="2080" y="1578"/>
              <a:chExt cx="3302" cy="1971"/>
            </a:xfrm>
          </p:grpSpPr>
          <p:grpSp>
            <p:nvGrpSpPr>
              <p:cNvPr id="18461" name="Group 5"/>
              <p:cNvGrpSpPr>
                <a:grpSpLocks/>
              </p:cNvGrpSpPr>
              <p:nvPr/>
            </p:nvGrpSpPr>
            <p:grpSpPr bwMode="auto">
              <a:xfrm>
                <a:off x="2080" y="1578"/>
                <a:ext cx="3302" cy="1971"/>
                <a:chOff x="2080" y="1578"/>
                <a:chExt cx="3302" cy="1971"/>
              </a:xfrm>
            </p:grpSpPr>
            <p:sp>
              <p:nvSpPr>
                <p:cNvPr id="18466" name="Rectangle 6"/>
                <p:cNvSpPr>
                  <a:spLocks noChangeArrowheads="1"/>
                </p:cNvSpPr>
                <p:nvPr/>
              </p:nvSpPr>
              <p:spPr bwMode="auto">
                <a:xfrm>
                  <a:off x="2080" y="1578"/>
                  <a:ext cx="314" cy="197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67" name="Rectangle 7"/>
                <p:cNvSpPr>
                  <a:spLocks noChangeArrowheads="1"/>
                </p:cNvSpPr>
                <p:nvPr/>
              </p:nvSpPr>
              <p:spPr bwMode="auto">
                <a:xfrm>
                  <a:off x="2393" y="1578"/>
                  <a:ext cx="314" cy="197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68" name="Rectangle 8"/>
                <p:cNvSpPr>
                  <a:spLocks noChangeArrowheads="1"/>
                </p:cNvSpPr>
                <p:nvPr/>
              </p:nvSpPr>
              <p:spPr bwMode="auto">
                <a:xfrm>
                  <a:off x="2707" y="1578"/>
                  <a:ext cx="314" cy="197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69" name="Rectangle 9"/>
                <p:cNvSpPr>
                  <a:spLocks noChangeArrowheads="1"/>
                </p:cNvSpPr>
                <p:nvPr/>
              </p:nvSpPr>
              <p:spPr bwMode="auto">
                <a:xfrm>
                  <a:off x="3021" y="1578"/>
                  <a:ext cx="314" cy="197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70" name="Rectangle 10"/>
                <p:cNvSpPr>
                  <a:spLocks noChangeArrowheads="1"/>
                </p:cNvSpPr>
                <p:nvPr/>
              </p:nvSpPr>
              <p:spPr bwMode="auto">
                <a:xfrm>
                  <a:off x="3335" y="1578"/>
                  <a:ext cx="314" cy="197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71" name="Rectangle 11"/>
                <p:cNvSpPr>
                  <a:spLocks noChangeArrowheads="1"/>
                </p:cNvSpPr>
                <p:nvPr/>
              </p:nvSpPr>
              <p:spPr bwMode="auto">
                <a:xfrm>
                  <a:off x="3813" y="1578"/>
                  <a:ext cx="314" cy="197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72" name="Rectangle 12"/>
                <p:cNvSpPr>
                  <a:spLocks noChangeArrowheads="1"/>
                </p:cNvSpPr>
                <p:nvPr/>
              </p:nvSpPr>
              <p:spPr bwMode="auto">
                <a:xfrm>
                  <a:off x="4132" y="1578"/>
                  <a:ext cx="314" cy="197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73" name="Rectangle 13"/>
                <p:cNvSpPr>
                  <a:spLocks noChangeArrowheads="1"/>
                </p:cNvSpPr>
                <p:nvPr/>
              </p:nvSpPr>
              <p:spPr bwMode="auto">
                <a:xfrm>
                  <a:off x="4446" y="1578"/>
                  <a:ext cx="314" cy="197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74" name="Rectangle 14"/>
                <p:cNvSpPr>
                  <a:spLocks noChangeArrowheads="1"/>
                </p:cNvSpPr>
                <p:nvPr/>
              </p:nvSpPr>
              <p:spPr bwMode="auto">
                <a:xfrm>
                  <a:off x="4760" y="1578"/>
                  <a:ext cx="314" cy="197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sp>
              <p:nvSpPr>
                <p:cNvPr id="18475" name="Rectangle 15"/>
                <p:cNvSpPr>
                  <a:spLocks noChangeArrowheads="1"/>
                </p:cNvSpPr>
                <p:nvPr/>
              </p:nvSpPr>
              <p:spPr bwMode="auto">
                <a:xfrm>
                  <a:off x="5068" y="1578"/>
                  <a:ext cx="314" cy="1971"/>
                </a:xfrm>
                <a:prstGeom prst="rect">
                  <a:avLst/>
                </a:prstGeom>
                <a:solidFill>
                  <a:schemeClr val="bg1"/>
                </a:solidFill>
                <a:ln w="1905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</p:grpSp>
          <p:sp>
            <p:nvSpPr>
              <p:cNvPr id="18462" name="Line 16"/>
              <p:cNvSpPr>
                <a:spLocks noChangeShapeType="1"/>
              </p:cNvSpPr>
              <p:nvPr/>
            </p:nvSpPr>
            <p:spPr bwMode="auto">
              <a:xfrm>
                <a:off x="2080" y="2853"/>
                <a:ext cx="33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3" name="Line 17"/>
              <p:cNvSpPr>
                <a:spLocks noChangeShapeType="1"/>
              </p:cNvSpPr>
              <p:nvPr/>
            </p:nvSpPr>
            <p:spPr bwMode="auto">
              <a:xfrm>
                <a:off x="2080" y="3189"/>
                <a:ext cx="33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4" name="Line 18"/>
              <p:cNvSpPr>
                <a:spLocks noChangeShapeType="1"/>
              </p:cNvSpPr>
              <p:nvPr/>
            </p:nvSpPr>
            <p:spPr bwMode="auto">
              <a:xfrm>
                <a:off x="2080" y="2175"/>
                <a:ext cx="3296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  <p:sp>
            <p:nvSpPr>
              <p:cNvPr id="18465" name="Line 19"/>
              <p:cNvSpPr>
                <a:spLocks noChangeShapeType="1"/>
              </p:cNvSpPr>
              <p:nvPr/>
            </p:nvSpPr>
            <p:spPr bwMode="auto">
              <a:xfrm>
                <a:off x="2080" y="2511"/>
                <a:ext cx="33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latin typeface="+mj-lt"/>
                </a:endParaRPr>
              </a:p>
            </p:txBody>
          </p:sp>
        </p:grpSp>
        <p:sp>
          <p:nvSpPr>
            <p:cNvPr id="71700" name="Rectangle 20"/>
            <p:cNvSpPr>
              <a:spLocks noChangeArrowheads="1"/>
            </p:cNvSpPr>
            <p:nvPr/>
          </p:nvSpPr>
          <p:spPr bwMode="auto">
            <a:xfrm>
              <a:off x="600075" y="2881313"/>
              <a:ext cx="2103141" cy="86536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zh-CN" sz="1400">
                  <a:latin typeface="+mj-lt"/>
                  <a:ea typeface="宋体" pitchFamily="2" charset="-122"/>
                </a:rPr>
                <a:t>1.  Incoming Ship/Plan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altLang="zh-CN" sz="1400">
                  <a:latin typeface="+mj-lt"/>
                  <a:ea typeface="宋体" pitchFamily="2" charset="-122"/>
                </a:rPr>
                <a:t>     Schedule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altLang="zh-CN" sz="1400">
                  <a:solidFill>
                    <a:srgbClr val="0066FF"/>
                  </a:solidFill>
                  <a:latin typeface="+mj-lt"/>
                  <a:ea typeface="宋体" pitchFamily="2" charset="-122"/>
                </a:rPr>
                <a:t>         Qty:  750</a:t>
              </a:r>
              <a:br>
                <a:rPr kumimoji="1" lang="en-US" altLang="zh-CN" sz="1400">
                  <a:solidFill>
                    <a:srgbClr val="0066FF"/>
                  </a:solidFill>
                  <a:latin typeface="+mj-lt"/>
                  <a:ea typeface="宋体" pitchFamily="2" charset="-122"/>
                </a:rPr>
              </a:br>
              <a:r>
                <a:rPr kumimoji="1" lang="en-US" altLang="zh-CN" sz="1400">
                  <a:solidFill>
                    <a:srgbClr val="0066FF"/>
                  </a:solidFill>
                  <a:latin typeface="+mj-lt"/>
                  <a:ea typeface="宋体" pitchFamily="2" charset="-122"/>
                </a:rPr>
                <a:t>        Due:  4/22</a:t>
              </a:r>
              <a:endParaRPr kumimoji="1" lang="en-US" altLang="zh-CN" sz="1400">
                <a:latin typeface="+mj-lt"/>
                <a:ea typeface="宋体" pitchFamily="2" charset="-122"/>
              </a:endParaRPr>
            </a:p>
          </p:txBody>
        </p:sp>
        <p:sp>
          <p:nvSpPr>
            <p:cNvPr id="71701" name="Rectangle 21"/>
            <p:cNvSpPr>
              <a:spLocks noChangeArrowheads="1"/>
            </p:cNvSpPr>
            <p:nvPr/>
          </p:nvSpPr>
          <p:spPr bwMode="auto">
            <a:xfrm>
              <a:off x="587375" y="3844925"/>
              <a:ext cx="2234587" cy="4775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zh-CN" sz="1400">
                  <a:latin typeface="+mj-lt"/>
                  <a:ea typeface="宋体" pitchFamily="2" charset="-122"/>
                </a:rPr>
                <a:t>2.  Ship/Delivery Pattern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altLang="zh-CN" sz="1400">
                  <a:solidFill>
                    <a:srgbClr val="0066FF"/>
                  </a:solidFill>
                  <a:latin typeface="+mj-lt"/>
                  <a:ea typeface="宋体" pitchFamily="2" charset="-122"/>
                </a:rPr>
                <a:t>        1/2 MW</a:t>
              </a:r>
              <a:endParaRPr kumimoji="1" lang="en-US" altLang="zh-CN" sz="1400">
                <a:latin typeface="+mj-lt"/>
                <a:ea typeface="宋体" pitchFamily="2" charset="-122"/>
              </a:endParaRPr>
            </a:p>
          </p:txBody>
        </p:sp>
        <p:sp>
          <p:nvSpPr>
            <p:cNvPr id="71702" name="Rectangle 22"/>
            <p:cNvSpPr>
              <a:spLocks noChangeArrowheads="1"/>
            </p:cNvSpPr>
            <p:nvPr/>
          </p:nvSpPr>
          <p:spPr bwMode="auto">
            <a:xfrm>
              <a:off x="587375" y="4379913"/>
              <a:ext cx="2199321" cy="4775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zh-CN" sz="1400">
                  <a:latin typeface="+mj-lt"/>
                  <a:ea typeface="宋体" pitchFamily="2" charset="-122"/>
                </a:rPr>
                <a:t>3.  Ship-To Calendar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altLang="zh-CN" sz="1400">
                  <a:latin typeface="+mj-lt"/>
                  <a:ea typeface="宋体" pitchFamily="2" charset="-122"/>
                </a:rPr>
                <a:t>         </a:t>
              </a:r>
              <a:r>
                <a:rPr kumimoji="1" lang="en-US" altLang="zh-CN" sz="1400">
                  <a:solidFill>
                    <a:srgbClr val="0066FF"/>
                  </a:solidFill>
                  <a:latin typeface="+mj-lt"/>
                  <a:ea typeface="宋体" pitchFamily="2" charset="-122"/>
                </a:rPr>
                <a:t>Closed 4/19 - 4/23</a:t>
              </a:r>
              <a:endParaRPr kumimoji="1" lang="en-US" altLang="zh-CN" sz="1400">
                <a:latin typeface="+mj-lt"/>
                <a:ea typeface="宋体" pitchFamily="2" charset="-122"/>
              </a:endParaRPr>
            </a:p>
          </p:txBody>
        </p:sp>
        <p:sp>
          <p:nvSpPr>
            <p:cNvPr id="71703" name="Rectangle 23"/>
            <p:cNvSpPr>
              <a:spLocks noChangeArrowheads="1"/>
            </p:cNvSpPr>
            <p:nvPr/>
          </p:nvSpPr>
          <p:spPr bwMode="auto">
            <a:xfrm>
              <a:off x="587375" y="4911725"/>
              <a:ext cx="2162452" cy="4775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zh-CN" sz="1400">
                  <a:latin typeface="+mj-lt"/>
                  <a:ea typeface="宋体" pitchFamily="2" charset="-122"/>
                </a:rPr>
                <a:t>4.  Transport Lead Time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altLang="zh-CN" sz="1400">
                  <a:solidFill>
                    <a:srgbClr val="0066FF"/>
                  </a:solidFill>
                  <a:latin typeface="+mj-lt"/>
                  <a:ea typeface="宋体" pitchFamily="2" charset="-122"/>
                </a:rPr>
                <a:t>         2 days</a:t>
              </a:r>
              <a:endParaRPr kumimoji="1" lang="en-US" altLang="zh-CN" sz="1400">
                <a:latin typeface="+mj-lt"/>
                <a:ea typeface="宋体" pitchFamily="2" charset="-122"/>
              </a:endParaRPr>
            </a:p>
          </p:txBody>
        </p:sp>
        <p:sp>
          <p:nvSpPr>
            <p:cNvPr id="71704" name="Rectangle 24"/>
            <p:cNvSpPr>
              <a:spLocks noChangeArrowheads="1"/>
            </p:cNvSpPr>
            <p:nvPr/>
          </p:nvSpPr>
          <p:spPr bwMode="auto">
            <a:xfrm>
              <a:off x="596900" y="5411788"/>
              <a:ext cx="1723230" cy="47756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>
                <a:lnSpc>
                  <a:spcPct val="90000"/>
                </a:lnSpc>
              </a:pPr>
              <a:r>
                <a:rPr kumimoji="1" lang="en-US" altLang="zh-CN" sz="1400">
                  <a:latin typeface="+mj-lt"/>
                  <a:ea typeface="宋体" pitchFamily="2" charset="-122"/>
                </a:rPr>
                <a:t>5.  Standard Pack</a:t>
              </a:r>
            </a:p>
            <a:p>
              <a:pPr algn="l" eaLnBrk="0" hangingPunct="0">
                <a:lnSpc>
                  <a:spcPct val="90000"/>
                </a:lnSpc>
              </a:pPr>
              <a:r>
                <a:rPr kumimoji="1" lang="en-US" altLang="zh-CN" sz="1400">
                  <a:latin typeface="+mj-lt"/>
                  <a:ea typeface="宋体" pitchFamily="2" charset="-122"/>
                </a:rPr>
                <a:t>         </a:t>
              </a:r>
              <a:r>
                <a:rPr kumimoji="1" lang="en-US" altLang="zh-CN" sz="1400">
                  <a:solidFill>
                    <a:srgbClr val="0066FF"/>
                  </a:solidFill>
                  <a:latin typeface="+mj-lt"/>
                  <a:ea typeface="宋体" pitchFamily="2" charset="-122"/>
                </a:rPr>
                <a:t>500</a:t>
              </a:r>
              <a:endParaRPr kumimoji="1" lang="en-US" altLang="zh-CN" sz="1400">
                <a:latin typeface="+mj-lt"/>
                <a:ea typeface="宋体" pitchFamily="2" charset="-122"/>
              </a:endParaRPr>
            </a:p>
          </p:txBody>
        </p:sp>
        <p:sp>
          <p:nvSpPr>
            <p:cNvPr id="71705" name="Rectangle 25"/>
            <p:cNvSpPr>
              <a:spLocks noChangeArrowheads="1"/>
            </p:cNvSpPr>
            <p:nvPr/>
          </p:nvSpPr>
          <p:spPr bwMode="auto">
            <a:xfrm>
              <a:off x="7485063" y="2876550"/>
              <a:ext cx="474662" cy="936625"/>
            </a:xfrm>
            <a:prstGeom prst="rect">
              <a:avLst/>
            </a:prstGeom>
            <a:solidFill>
              <a:srgbClr val="CFD9D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kumimoji="1" lang="en-US" altLang="zh-CN" sz="1200" b="1">
                  <a:latin typeface="+mj-lt"/>
                  <a:ea typeface="宋体" pitchFamily="2" charset="-122"/>
                </a:rPr>
                <a:t>750</a:t>
              </a:r>
              <a:endParaRPr lang="en-US" altLang="zh-CN" sz="2400">
                <a:latin typeface="+mj-lt"/>
                <a:ea typeface="宋体" pitchFamily="2" charset="-122"/>
              </a:endParaRPr>
            </a:p>
          </p:txBody>
        </p:sp>
        <p:grpSp>
          <p:nvGrpSpPr>
            <p:cNvPr id="18443" name="Group 26"/>
            <p:cNvGrpSpPr>
              <a:grpSpLocks/>
            </p:cNvGrpSpPr>
            <p:nvPr/>
          </p:nvGrpSpPr>
          <p:grpSpPr bwMode="auto">
            <a:xfrm>
              <a:off x="3222625" y="1843088"/>
              <a:ext cx="5354638" cy="769937"/>
              <a:chOff x="2078" y="933"/>
              <a:chExt cx="3373" cy="485"/>
            </a:xfrm>
          </p:grpSpPr>
          <p:sp>
            <p:nvSpPr>
              <p:cNvPr id="18458" name="Rectangle 27"/>
              <p:cNvSpPr>
                <a:spLocks noChangeArrowheads="1"/>
              </p:cNvSpPr>
              <p:nvPr/>
            </p:nvSpPr>
            <p:spPr bwMode="auto">
              <a:xfrm>
                <a:off x="3805" y="1235"/>
                <a:ext cx="1646" cy="18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altLang="zh-CN" sz="1300" b="1">
                    <a:solidFill>
                      <a:srgbClr val="0066FF"/>
                    </a:solidFill>
                    <a:latin typeface="+mj-lt"/>
                    <a:ea typeface="宋体" pitchFamily="2" charset="-122"/>
                  </a:rPr>
                  <a:t>4/19    4/20    4/21   4/22   4/23</a:t>
                </a:r>
                <a:endParaRPr kumimoji="1" lang="en-US" altLang="zh-CN" sz="1300" b="1">
                  <a:latin typeface="+mj-lt"/>
                  <a:ea typeface="宋体" pitchFamily="2" charset="-122"/>
                </a:endParaRPr>
              </a:p>
            </p:txBody>
          </p:sp>
          <p:sp>
            <p:nvSpPr>
              <p:cNvPr id="18459" name="Rectangle 28"/>
              <p:cNvSpPr>
                <a:spLocks noChangeArrowheads="1"/>
              </p:cNvSpPr>
              <p:nvPr/>
            </p:nvSpPr>
            <p:spPr bwMode="auto">
              <a:xfrm>
                <a:off x="2345" y="933"/>
                <a:ext cx="2621" cy="270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eaLnBrk="0" hangingPunct="0"/>
                <a:r>
                  <a:rPr kumimoji="1" lang="en-US" altLang="zh-CN" sz="2200" b="1">
                    <a:solidFill>
                      <a:schemeClr val="tx2"/>
                    </a:solidFill>
                    <a:latin typeface="+mj-lt"/>
                    <a:ea typeface="宋体" pitchFamily="2" charset="-122"/>
                  </a:rPr>
                  <a:t>Ship Date and Quantity Logic</a:t>
                </a:r>
              </a:p>
            </p:txBody>
          </p:sp>
          <p:sp>
            <p:nvSpPr>
              <p:cNvPr id="18460" name="Rectangle 29"/>
              <p:cNvSpPr>
                <a:spLocks noChangeArrowheads="1"/>
              </p:cNvSpPr>
              <p:nvPr/>
            </p:nvSpPr>
            <p:spPr bwMode="auto">
              <a:xfrm>
                <a:off x="2078" y="1235"/>
                <a:ext cx="1646" cy="183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 wrap="none" lIns="90488" tIns="44450" rIns="90488" bIns="44450">
                <a:spAutoFit/>
              </a:bodyPr>
              <a:lstStyle/>
              <a:p>
                <a:pPr algn="l" eaLnBrk="0" hangingPunct="0"/>
                <a:r>
                  <a:rPr kumimoji="1" lang="en-US" altLang="zh-CN" sz="1300" b="1">
                    <a:solidFill>
                      <a:srgbClr val="0066FF"/>
                    </a:solidFill>
                    <a:latin typeface="+mj-lt"/>
                    <a:ea typeface="宋体" pitchFamily="2" charset="-122"/>
                  </a:rPr>
                  <a:t>4/12    4/13    4/14   4/15   4/16</a:t>
                </a:r>
                <a:endParaRPr kumimoji="1" lang="en-US" altLang="zh-CN" sz="1300" b="1">
                  <a:latin typeface="+mj-lt"/>
                  <a:ea typeface="宋体" pitchFamily="2" charset="-122"/>
                </a:endParaRPr>
              </a:p>
            </p:txBody>
          </p:sp>
        </p:grpSp>
        <p:sp>
          <p:nvSpPr>
            <p:cNvPr id="71710" name="Rectangle 30"/>
            <p:cNvSpPr>
              <a:spLocks noChangeArrowheads="1"/>
            </p:cNvSpPr>
            <p:nvPr/>
          </p:nvSpPr>
          <p:spPr bwMode="auto">
            <a:xfrm>
              <a:off x="6988175" y="3821113"/>
              <a:ext cx="481013" cy="523875"/>
            </a:xfrm>
            <a:prstGeom prst="rect">
              <a:avLst/>
            </a:prstGeom>
            <a:solidFill>
              <a:srgbClr val="CFD9D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kumimoji="1" lang="en-US" altLang="zh-CN" sz="1200" b="1">
                  <a:solidFill>
                    <a:schemeClr val="tx2"/>
                  </a:solidFill>
                  <a:latin typeface="+mj-lt"/>
                  <a:ea typeface="宋体" pitchFamily="2" charset="-122"/>
                </a:rPr>
                <a:t>375</a:t>
              </a:r>
            </a:p>
          </p:txBody>
        </p:sp>
        <p:sp>
          <p:nvSpPr>
            <p:cNvPr id="18445" name="Rectangle 31"/>
            <p:cNvSpPr>
              <a:spLocks noChangeArrowheads="1"/>
            </p:cNvSpPr>
            <p:nvPr/>
          </p:nvSpPr>
          <p:spPr bwMode="auto">
            <a:xfrm>
              <a:off x="6038850" y="2570163"/>
              <a:ext cx="2245809" cy="2898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altLang="zh-CN" sz="1300" b="1">
                  <a:latin typeface="+mj-lt"/>
                  <a:ea typeface="宋体" pitchFamily="2" charset="-122"/>
                </a:rPr>
                <a:t>M         T       W       Th        F</a:t>
              </a:r>
            </a:p>
          </p:txBody>
        </p:sp>
        <p:sp>
          <p:nvSpPr>
            <p:cNvPr id="18446" name="Line 32"/>
            <p:cNvSpPr>
              <a:spLocks noChangeShapeType="1"/>
            </p:cNvSpPr>
            <p:nvPr/>
          </p:nvSpPr>
          <p:spPr bwMode="auto">
            <a:xfrm>
              <a:off x="3243263" y="5999163"/>
              <a:ext cx="51816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8447" name="Rectangle 33"/>
            <p:cNvSpPr>
              <a:spLocks noChangeArrowheads="1"/>
            </p:cNvSpPr>
            <p:nvPr/>
          </p:nvSpPr>
          <p:spPr bwMode="auto">
            <a:xfrm>
              <a:off x="3297238" y="2570163"/>
              <a:ext cx="2245809" cy="28982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altLang="zh-CN" sz="1300" b="1">
                  <a:latin typeface="+mj-lt"/>
                  <a:ea typeface="宋体" pitchFamily="2" charset="-122"/>
                </a:rPr>
                <a:t>M         T       W       Th        F</a:t>
              </a:r>
            </a:p>
          </p:txBody>
        </p:sp>
        <p:sp>
          <p:nvSpPr>
            <p:cNvPr id="71714" name="Freeform 34"/>
            <p:cNvSpPr>
              <a:spLocks/>
            </p:cNvSpPr>
            <p:nvPr/>
          </p:nvSpPr>
          <p:spPr bwMode="auto">
            <a:xfrm>
              <a:off x="7108825" y="3584575"/>
              <a:ext cx="550863" cy="252413"/>
            </a:xfrm>
            <a:custGeom>
              <a:avLst/>
              <a:gdLst/>
              <a:ahLst/>
              <a:cxnLst>
                <a:cxn ang="0">
                  <a:pos x="17" y="158"/>
                </a:cxn>
                <a:cxn ang="0">
                  <a:pos x="147" y="118"/>
                </a:cxn>
                <a:cxn ang="0">
                  <a:pos x="118" y="107"/>
                </a:cxn>
                <a:cxn ang="0">
                  <a:pos x="124" y="101"/>
                </a:cxn>
                <a:cxn ang="0">
                  <a:pos x="131" y="93"/>
                </a:cxn>
                <a:cxn ang="0">
                  <a:pos x="139" y="86"/>
                </a:cxn>
                <a:cxn ang="0">
                  <a:pos x="149" y="79"/>
                </a:cxn>
                <a:cxn ang="0">
                  <a:pos x="161" y="72"/>
                </a:cxn>
                <a:cxn ang="0">
                  <a:pos x="171" y="64"/>
                </a:cxn>
                <a:cxn ang="0">
                  <a:pos x="181" y="57"/>
                </a:cxn>
                <a:cxn ang="0">
                  <a:pos x="193" y="50"/>
                </a:cxn>
                <a:cxn ang="0">
                  <a:pos x="207" y="43"/>
                </a:cxn>
                <a:cxn ang="0">
                  <a:pos x="220" y="38"/>
                </a:cxn>
                <a:cxn ang="0">
                  <a:pos x="232" y="32"/>
                </a:cxn>
                <a:cxn ang="0">
                  <a:pos x="245" y="26"/>
                </a:cxn>
                <a:cxn ang="0">
                  <a:pos x="258" y="22"/>
                </a:cxn>
                <a:cxn ang="0">
                  <a:pos x="271" y="16"/>
                </a:cxn>
                <a:cxn ang="0">
                  <a:pos x="286" y="13"/>
                </a:cxn>
                <a:cxn ang="0">
                  <a:pos x="299" y="9"/>
                </a:cxn>
                <a:cxn ang="0">
                  <a:pos x="313" y="5"/>
                </a:cxn>
                <a:cxn ang="0">
                  <a:pos x="323" y="4"/>
                </a:cxn>
                <a:cxn ang="0">
                  <a:pos x="334" y="2"/>
                </a:cxn>
                <a:cxn ang="0">
                  <a:pos x="346" y="1"/>
                </a:cxn>
                <a:cxn ang="0">
                  <a:pos x="336" y="0"/>
                </a:cxn>
                <a:cxn ang="0">
                  <a:pos x="326" y="0"/>
                </a:cxn>
                <a:cxn ang="0">
                  <a:pos x="313" y="1"/>
                </a:cxn>
                <a:cxn ang="0">
                  <a:pos x="300" y="1"/>
                </a:cxn>
                <a:cxn ang="0">
                  <a:pos x="284" y="1"/>
                </a:cxn>
                <a:cxn ang="0">
                  <a:pos x="270" y="4"/>
                </a:cxn>
                <a:cxn ang="0">
                  <a:pos x="256" y="6"/>
                </a:cxn>
                <a:cxn ang="0">
                  <a:pos x="241" y="6"/>
                </a:cxn>
                <a:cxn ang="0">
                  <a:pos x="227" y="8"/>
                </a:cxn>
                <a:cxn ang="0">
                  <a:pos x="214" y="10"/>
                </a:cxn>
                <a:cxn ang="0">
                  <a:pos x="198" y="11"/>
                </a:cxn>
                <a:cxn ang="0">
                  <a:pos x="188" y="13"/>
                </a:cxn>
                <a:cxn ang="0">
                  <a:pos x="172" y="16"/>
                </a:cxn>
                <a:cxn ang="0">
                  <a:pos x="159" y="18"/>
                </a:cxn>
                <a:cxn ang="0">
                  <a:pos x="145" y="21"/>
                </a:cxn>
                <a:cxn ang="0">
                  <a:pos x="131" y="24"/>
                </a:cxn>
                <a:cxn ang="0">
                  <a:pos x="120" y="28"/>
                </a:cxn>
                <a:cxn ang="0">
                  <a:pos x="107" y="31"/>
                </a:cxn>
                <a:cxn ang="0">
                  <a:pos x="95" y="35"/>
                </a:cxn>
                <a:cxn ang="0">
                  <a:pos x="85" y="39"/>
                </a:cxn>
                <a:cxn ang="0">
                  <a:pos x="71" y="46"/>
                </a:cxn>
                <a:cxn ang="0">
                  <a:pos x="59" y="53"/>
                </a:cxn>
                <a:cxn ang="0">
                  <a:pos x="47" y="60"/>
                </a:cxn>
                <a:cxn ang="0">
                  <a:pos x="38" y="67"/>
                </a:cxn>
                <a:cxn ang="0">
                  <a:pos x="31" y="77"/>
                </a:cxn>
                <a:cxn ang="0">
                  <a:pos x="0" y="66"/>
                </a:cxn>
                <a:cxn ang="0">
                  <a:pos x="17" y="158"/>
                </a:cxn>
              </a:cxnLst>
              <a:rect l="0" t="0" r="r" b="b"/>
              <a:pathLst>
                <a:path w="347" h="159">
                  <a:moveTo>
                    <a:pt x="17" y="158"/>
                  </a:moveTo>
                  <a:lnTo>
                    <a:pt x="147" y="118"/>
                  </a:lnTo>
                  <a:lnTo>
                    <a:pt x="118" y="107"/>
                  </a:lnTo>
                  <a:lnTo>
                    <a:pt x="124" y="101"/>
                  </a:lnTo>
                  <a:lnTo>
                    <a:pt x="131" y="93"/>
                  </a:lnTo>
                  <a:lnTo>
                    <a:pt x="139" y="86"/>
                  </a:lnTo>
                  <a:lnTo>
                    <a:pt x="149" y="79"/>
                  </a:lnTo>
                  <a:lnTo>
                    <a:pt x="161" y="72"/>
                  </a:lnTo>
                  <a:lnTo>
                    <a:pt x="171" y="64"/>
                  </a:lnTo>
                  <a:lnTo>
                    <a:pt x="181" y="57"/>
                  </a:lnTo>
                  <a:lnTo>
                    <a:pt x="193" y="50"/>
                  </a:lnTo>
                  <a:lnTo>
                    <a:pt x="207" y="43"/>
                  </a:lnTo>
                  <a:lnTo>
                    <a:pt x="220" y="38"/>
                  </a:lnTo>
                  <a:lnTo>
                    <a:pt x="232" y="32"/>
                  </a:lnTo>
                  <a:lnTo>
                    <a:pt x="245" y="26"/>
                  </a:lnTo>
                  <a:lnTo>
                    <a:pt x="258" y="22"/>
                  </a:lnTo>
                  <a:lnTo>
                    <a:pt x="271" y="16"/>
                  </a:lnTo>
                  <a:lnTo>
                    <a:pt x="286" y="13"/>
                  </a:lnTo>
                  <a:lnTo>
                    <a:pt x="299" y="9"/>
                  </a:lnTo>
                  <a:lnTo>
                    <a:pt x="313" y="5"/>
                  </a:lnTo>
                  <a:lnTo>
                    <a:pt x="323" y="4"/>
                  </a:lnTo>
                  <a:lnTo>
                    <a:pt x="334" y="2"/>
                  </a:lnTo>
                  <a:lnTo>
                    <a:pt x="346" y="1"/>
                  </a:lnTo>
                  <a:lnTo>
                    <a:pt x="336" y="0"/>
                  </a:lnTo>
                  <a:lnTo>
                    <a:pt x="326" y="0"/>
                  </a:lnTo>
                  <a:lnTo>
                    <a:pt x="313" y="1"/>
                  </a:lnTo>
                  <a:lnTo>
                    <a:pt x="300" y="1"/>
                  </a:lnTo>
                  <a:lnTo>
                    <a:pt x="284" y="1"/>
                  </a:lnTo>
                  <a:lnTo>
                    <a:pt x="270" y="4"/>
                  </a:lnTo>
                  <a:lnTo>
                    <a:pt x="256" y="6"/>
                  </a:lnTo>
                  <a:lnTo>
                    <a:pt x="241" y="6"/>
                  </a:lnTo>
                  <a:lnTo>
                    <a:pt x="227" y="8"/>
                  </a:lnTo>
                  <a:lnTo>
                    <a:pt x="214" y="10"/>
                  </a:lnTo>
                  <a:lnTo>
                    <a:pt x="198" y="11"/>
                  </a:lnTo>
                  <a:lnTo>
                    <a:pt x="188" y="13"/>
                  </a:lnTo>
                  <a:lnTo>
                    <a:pt x="172" y="16"/>
                  </a:lnTo>
                  <a:lnTo>
                    <a:pt x="159" y="18"/>
                  </a:lnTo>
                  <a:lnTo>
                    <a:pt x="145" y="21"/>
                  </a:lnTo>
                  <a:lnTo>
                    <a:pt x="131" y="24"/>
                  </a:lnTo>
                  <a:lnTo>
                    <a:pt x="120" y="28"/>
                  </a:lnTo>
                  <a:lnTo>
                    <a:pt x="107" y="31"/>
                  </a:lnTo>
                  <a:lnTo>
                    <a:pt x="95" y="35"/>
                  </a:lnTo>
                  <a:lnTo>
                    <a:pt x="85" y="39"/>
                  </a:lnTo>
                  <a:lnTo>
                    <a:pt x="71" y="46"/>
                  </a:lnTo>
                  <a:lnTo>
                    <a:pt x="59" y="53"/>
                  </a:lnTo>
                  <a:lnTo>
                    <a:pt x="47" y="60"/>
                  </a:lnTo>
                  <a:lnTo>
                    <a:pt x="38" y="67"/>
                  </a:lnTo>
                  <a:lnTo>
                    <a:pt x="31" y="77"/>
                  </a:lnTo>
                  <a:lnTo>
                    <a:pt x="0" y="66"/>
                  </a:lnTo>
                  <a:lnTo>
                    <a:pt x="17" y="158"/>
                  </a:lnTo>
                </a:path>
              </a:pathLst>
            </a:custGeom>
            <a:solidFill>
              <a:srgbClr val="FF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+mj-lt"/>
                <a:ea typeface="宋体" pitchFamily="2" charset="-122"/>
              </a:endParaRPr>
            </a:p>
          </p:txBody>
        </p:sp>
        <p:sp>
          <p:nvSpPr>
            <p:cNvPr id="71715" name="Rectangle 35"/>
            <p:cNvSpPr>
              <a:spLocks noChangeArrowheads="1"/>
            </p:cNvSpPr>
            <p:nvPr/>
          </p:nvSpPr>
          <p:spPr bwMode="auto">
            <a:xfrm>
              <a:off x="4227513" y="5432425"/>
              <a:ext cx="482600" cy="554038"/>
            </a:xfrm>
            <a:prstGeom prst="rect">
              <a:avLst/>
            </a:prstGeom>
            <a:solidFill>
              <a:srgbClr val="CFD9D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r>
                <a:rPr kumimoji="1" lang="en-US" altLang="zh-CN" sz="1200" b="1">
                  <a:latin typeface="+mj-lt"/>
                  <a:ea typeface="宋体" pitchFamily="2" charset="-122"/>
                </a:rPr>
                <a:t>1000</a:t>
              </a:r>
              <a:endParaRPr lang="en-US" altLang="zh-CN" sz="2400">
                <a:latin typeface="+mj-lt"/>
                <a:ea typeface="宋体" pitchFamily="2" charset="-122"/>
              </a:endParaRPr>
            </a:p>
          </p:txBody>
        </p:sp>
        <p:sp>
          <p:nvSpPr>
            <p:cNvPr id="71716" name="Freeform 36"/>
            <p:cNvSpPr>
              <a:spLocks/>
            </p:cNvSpPr>
            <p:nvPr/>
          </p:nvSpPr>
          <p:spPr bwMode="auto">
            <a:xfrm>
              <a:off x="4278313" y="4564063"/>
              <a:ext cx="865187" cy="257175"/>
            </a:xfrm>
            <a:custGeom>
              <a:avLst/>
              <a:gdLst/>
              <a:ahLst/>
              <a:cxnLst>
                <a:cxn ang="0">
                  <a:pos x="62" y="271"/>
                </a:cxn>
                <a:cxn ang="0">
                  <a:pos x="536" y="202"/>
                </a:cxn>
                <a:cxn ang="0">
                  <a:pos x="429" y="184"/>
                </a:cxn>
                <a:cxn ang="0">
                  <a:pos x="453" y="173"/>
                </a:cxn>
                <a:cxn ang="0">
                  <a:pos x="478" y="159"/>
                </a:cxn>
                <a:cxn ang="0">
                  <a:pos x="507" y="147"/>
                </a:cxn>
                <a:cxn ang="0">
                  <a:pos x="544" y="135"/>
                </a:cxn>
                <a:cxn ang="0">
                  <a:pos x="585" y="123"/>
                </a:cxn>
                <a:cxn ang="0">
                  <a:pos x="622" y="111"/>
                </a:cxn>
                <a:cxn ang="0">
                  <a:pos x="659" y="98"/>
                </a:cxn>
                <a:cxn ang="0">
                  <a:pos x="705" y="85"/>
                </a:cxn>
                <a:cxn ang="0">
                  <a:pos x="754" y="74"/>
                </a:cxn>
                <a:cxn ang="0">
                  <a:pos x="804" y="64"/>
                </a:cxn>
                <a:cxn ang="0">
                  <a:pos x="845" y="55"/>
                </a:cxn>
                <a:cxn ang="0">
                  <a:pos x="894" y="45"/>
                </a:cxn>
                <a:cxn ang="0">
                  <a:pos x="940" y="38"/>
                </a:cxn>
                <a:cxn ang="0">
                  <a:pos x="989" y="28"/>
                </a:cxn>
                <a:cxn ang="0">
                  <a:pos x="1043" y="22"/>
                </a:cxn>
                <a:cxn ang="0">
                  <a:pos x="1088" y="15"/>
                </a:cxn>
                <a:cxn ang="0">
                  <a:pos x="1141" y="9"/>
                </a:cxn>
                <a:cxn ang="0">
                  <a:pos x="1179" y="7"/>
                </a:cxn>
                <a:cxn ang="0">
                  <a:pos x="1216" y="4"/>
                </a:cxn>
                <a:cxn ang="0">
                  <a:pos x="1261" y="1"/>
                </a:cxn>
                <a:cxn ang="0">
                  <a:pos x="1224" y="0"/>
                </a:cxn>
                <a:cxn ang="0">
                  <a:pos x="1187" y="0"/>
                </a:cxn>
                <a:cxn ang="0">
                  <a:pos x="1141" y="1"/>
                </a:cxn>
                <a:cxn ang="0">
                  <a:pos x="1092" y="2"/>
                </a:cxn>
                <a:cxn ang="0">
                  <a:pos x="1034" y="1"/>
                </a:cxn>
                <a:cxn ang="0">
                  <a:pos x="985" y="6"/>
                </a:cxn>
                <a:cxn ang="0">
                  <a:pos x="931" y="10"/>
                </a:cxn>
                <a:cxn ang="0">
                  <a:pos x="878" y="10"/>
                </a:cxn>
                <a:cxn ang="0">
                  <a:pos x="828" y="13"/>
                </a:cxn>
                <a:cxn ang="0">
                  <a:pos x="779" y="17"/>
                </a:cxn>
                <a:cxn ang="0">
                  <a:pos x="721" y="18"/>
                </a:cxn>
                <a:cxn ang="0">
                  <a:pos x="684" y="22"/>
                </a:cxn>
                <a:cxn ang="0">
                  <a:pos x="626" y="27"/>
                </a:cxn>
                <a:cxn ang="0">
                  <a:pos x="581" y="32"/>
                </a:cxn>
                <a:cxn ang="0">
                  <a:pos x="527" y="36"/>
                </a:cxn>
                <a:cxn ang="0">
                  <a:pos x="478" y="41"/>
                </a:cxn>
                <a:cxn ang="0">
                  <a:pos x="437" y="47"/>
                </a:cxn>
                <a:cxn ang="0">
                  <a:pos x="391" y="53"/>
                </a:cxn>
                <a:cxn ang="0">
                  <a:pos x="346" y="60"/>
                </a:cxn>
                <a:cxn ang="0">
                  <a:pos x="309" y="67"/>
                </a:cxn>
                <a:cxn ang="0">
                  <a:pos x="260" y="79"/>
                </a:cxn>
                <a:cxn ang="0">
                  <a:pos x="214" y="91"/>
                </a:cxn>
                <a:cxn ang="0">
                  <a:pos x="173" y="103"/>
                </a:cxn>
                <a:cxn ang="0">
                  <a:pos x="140" y="115"/>
                </a:cxn>
                <a:cxn ang="0">
                  <a:pos x="111" y="132"/>
                </a:cxn>
                <a:cxn ang="0">
                  <a:pos x="0" y="113"/>
                </a:cxn>
                <a:cxn ang="0">
                  <a:pos x="62" y="271"/>
                </a:cxn>
              </a:cxnLst>
              <a:rect l="0" t="0" r="r" b="b"/>
              <a:pathLst>
                <a:path w="1262" h="272">
                  <a:moveTo>
                    <a:pt x="62" y="271"/>
                  </a:moveTo>
                  <a:lnTo>
                    <a:pt x="536" y="202"/>
                  </a:lnTo>
                  <a:lnTo>
                    <a:pt x="429" y="184"/>
                  </a:lnTo>
                  <a:lnTo>
                    <a:pt x="453" y="173"/>
                  </a:lnTo>
                  <a:lnTo>
                    <a:pt x="478" y="159"/>
                  </a:lnTo>
                  <a:lnTo>
                    <a:pt x="507" y="147"/>
                  </a:lnTo>
                  <a:lnTo>
                    <a:pt x="544" y="135"/>
                  </a:lnTo>
                  <a:lnTo>
                    <a:pt x="585" y="123"/>
                  </a:lnTo>
                  <a:lnTo>
                    <a:pt x="622" y="111"/>
                  </a:lnTo>
                  <a:lnTo>
                    <a:pt x="659" y="98"/>
                  </a:lnTo>
                  <a:lnTo>
                    <a:pt x="705" y="85"/>
                  </a:lnTo>
                  <a:lnTo>
                    <a:pt x="754" y="74"/>
                  </a:lnTo>
                  <a:lnTo>
                    <a:pt x="804" y="64"/>
                  </a:lnTo>
                  <a:lnTo>
                    <a:pt x="845" y="55"/>
                  </a:lnTo>
                  <a:lnTo>
                    <a:pt x="894" y="45"/>
                  </a:lnTo>
                  <a:lnTo>
                    <a:pt x="940" y="38"/>
                  </a:lnTo>
                  <a:lnTo>
                    <a:pt x="989" y="28"/>
                  </a:lnTo>
                  <a:lnTo>
                    <a:pt x="1043" y="22"/>
                  </a:lnTo>
                  <a:lnTo>
                    <a:pt x="1088" y="15"/>
                  </a:lnTo>
                  <a:lnTo>
                    <a:pt x="1141" y="9"/>
                  </a:lnTo>
                  <a:lnTo>
                    <a:pt x="1179" y="7"/>
                  </a:lnTo>
                  <a:lnTo>
                    <a:pt x="1216" y="4"/>
                  </a:lnTo>
                  <a:lnTo>
                    <a:pt x="1261" y="1"/>
                  </a:lnTo>
                  <a:lnTo>
                    <a:pt x="1224" y="0"/>
                  </a:lnTo>
                  <a:lnTo>
                    <a:pt x="1187" y="0"/>
                  </a:lnTo>
                  <a:lnTo>
                    <a:pt x="1141" y="1"/>
                  </a:lnTo>
                  <a:lnTo>
                    <a:pt x="1092" y="2"/>
                  </a:lnTo>
                  <a:lnTo>
                    <a:pt x="1034" y="1"/>
                  </a:lnTo>
                  <a:lnTo>
                    <a:pt x="985" y="6"/>
                  </a:lnTo>
                  <a:lnTo>
                    <a:pt x="931" y="10"/>
                  </a:lnTo>
                  <a:lnTo>
                    <a:pt x="878" y="10"/>
                  </a:lnTo>
                  <a:lnTo>
                    <a:pt x="828" y="13"/>
                  </a:lnTo>
                  <a:lnTo>
                    <a:pt x="779" y="17"/>
                  </a:lnTo>
                  <a:lnTo>
                    <a:pt x="721" y="18"/>
                  </a:lnTo>
                  <a:lnTo>
                    <a:pt x="684" y="22"/>
                  </a:lnTo>
                  <a:lnTo>
                    <a:pt x="626" y="27"/>
                  </a:lnTo>
                  <a:lnTo>
                    <a:pt x="581" y="32"/>
                  </a:lnTo>
                  <a:lnTo>
                    <a:pt x="527" y="36"/>
                  </a:lnTo>
                  <a:lnTo>
                    <a:pt x="478" y="41"/>
                  </a:lnTo>
                  <a:lnTo>
                    <a:pt x="437" y="47"/>
                  </a:lnTo>
                  <a:lnTo>
                    <a:pt x="391" y="53"/>
                  </a:lnTo>
                  <a:lnTo>
                    <a:pt x="346" y="60"/>
                  </a:lnTo>
                  <a:lnTo>
                    <a:pt x="309" y="67"/>
                  </a:lnTo>
                  <a:lnTo>
                    <a:pt x="260" y="79"/>
                  </a:lnTo>
                  <a:lnTo>
                    <a:pt x="214" y="91"/>
                  </a:lnTo>
                  <a:lnTo>
                    <a:pt x="173" y="103"/>
                  </a:lnTo>
                  <a:lnTo>
                    <a:pt x="140" y="115"/>
                  </a:lnTo>
                  <a:lnTo>
                    <a:pt x="111" y="132"/>
                  </a:lnTo>
                  <a:lnTo>
                    <a:pt x="0" y="113"/>
                  </a:lnTo>
                  <a:lnTo>
                    <a:pt x="62" y="271"/>
                  </a:lnTo>
                </a:path>
              </a:pathLst>
            </a:custGeom>
            <a:solidFill>
              <a:srgbClr val="FF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+mj-lt"/>
                <a:ea typeface="宋体" pitchFamily="2" charset="-122"/>
              </a:endParaRPr>
            </a:p>
          </p:txBody>
        </p:sp>
        <p:sp>
          <p:nvSpPr>
            <p:cNvPr id="71717" name="Rectangle 37"/>
            <p:cNvSpPr>
              <a:spLocks noChangeArrowheads="1"/>
            </p:cNvSpPr>
            <p:nvPr/>
          </p:nvSpPr>
          <p:spPr bwMode="auto">
            <a:xfrm>
              <a:off x="5988050" y="3821113"/>
              <a:ext cx="476250" cy="517525"/>
            </a:xfrm>
            <a:prstGeom prst="rect">
              <a:avLst/>
            </a:prstGeom>
            <a:solidFill>
              <a:srgbClr val="CFD9D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kumimoji="1" lang="en-US" altLang="zh-CN" sz="1200" b="1">
                  <a:solidFill>
                    <a:schemeClr val="tx2"/>
                  </a:solidFill>
                  <a:latin typeface="+mj-lt"/>
                  <a:ea typeface="宋体" pitchFamily="2" charset="-122"/>
                </a:rPr>
                <a:t>375</a:t>
              </a:r>
            </a:p>
          </p:txBody>
        </p:sp>
        <p:sp>
          <p:nvSpPr>
            <p:cNvPr id="71718" name="Freeform 38"/>
            <p:cNvSpPr>
              <a:spLocks/>
            </p:cNvSpPr>
            <p:nvPr/>
          </p:nvSpPr>
          <p:spPr bwMode="auto">
            <a:xfrm>
              <a:off x="6372225" y="3965575"/>
              <a:ext cx="550863" cy="252413"/>
            </a:xfrm>
            <a:custGeom>
              <a:avLst/>
              <a:gdLst/>
              <a:ahLst/>
              <a:cxnLst>
                <a:cxn ang="0">
                  <a:pos x="17" y="158"/>
                </a:cxn>
                <a:cxn ang="0">
                  <a:pos x="147" y="118"/>
                </a:cxn>
                <a:cxn ang="0">
                  <a:pos x="118" y="107"/>
                </a:cxn>
                <a:cxn ang="0">
                  <a:pos x="124" y="101"/>
                </a:cxn>
                <a:cxn ang="0">
                  <a:pos x="131" y="93"/>
                </a:cxn>
                <a:cxn ang="0">
                  <a:pos x="139" y="86"/>
                </a:cxn>
                <a:cxn ang="0">
                  <a:pos x="149" y="79"/>
                </a:cxn>
                <a:cxn ang="0">
                  <a:pos x="161" y="72"/>
                </a:cxn>
                <a:cxn ang="0">
                  <a:pos x="171" y="64"/>
                </a:cxn>
                <a:cxn ang="0">
                  <a:pos x="181" y="57"/>
                </a:cxn>
                <a:cxn ang="0">
                  <a:pos x="193" y="50"/>
                </a:cxn>
                <a:cxn ang="0">
                  <a:pos x="207" y="43"/>
                </a:cxn>
                <a:cxn ang="0">
                  <a:pos x="220" y="38"/>
                </a:cxn>
                <a:cxn ang="0">
                  <a:pos x="232" y="32"/>
                </a:cxn>
                <a:cxn ang="0">
                  <a:pos x="245" y="26"/>
                </a:cxn>
                <a:cxn ang="0">
                  <a:pos x="258" y="22"/>
                </a:cxn>
                <a:cxn ang="0">
                  <a:pos x="271" y="16"/>
                </a:cxn>
                <a:cxn ang="0">
                  <a:pos x="286" y="13"/>
                </a:cxn>
                <a:cxn ang="0">
                  <a:pos x="299" y="9"/>
                </a:cxn>
                <a:cxn ang="0">
                  <a:pos x="313" y="5"/>
                </a:cxn>
                <a:cxn ang="0">
                  <a:pos x="323" y="4"/>
                </a:cxn>
                <a:cxn ang="0">
                  <a:pos x="334" y="2"/>
                </a:cxn>
                <a:cxn ang="0">
                  <a:pos x="346" y="1"/>
                </a:cxn>
                <a:cxn ang="0">
                  <a:pos x="336" y="0"/>
                </a:cxn>
                <a:cxn ang="0">
                  <a:pos x="326" y="0"/>
                </a:cxn>
                <a:cxn ang="0">
                  <a:pos x="313" y="1"/>
                </a:cxn>
                <a:cxn ang="0">
                  <a:pos x="300" y="1"/>
                </a:cxn>
                <a:cxn ang="0">
                  <a:pos x="284" y="1"/>
                </a:cxn>
                <a:cxn ang="0">
                  <a:pos x="270" y="4"/>
                </a:cxn>
                <a:cxn ang="0">
                  <a:pos x="256" y="6"/>
                </a:cxn>
                <a:cxn ang="0">
                  <a:pos x="241" y="6"/>
                </a:cxn>
                <a:cxn ang="0">
                  <a:pos x="227" y="8"/>
                </a:cxn>
                <a:cxn ang="0">
                  <a:pos x="214" y="10"/>
                </a:cxn>
                <a:cxn ang="0">
                  <a:pos x="198" y="11"/>
                </a:cxn>
                <a:cxn ang="0">
                  <a:pos x="188" y="13"/>
                </a:cxn>
                <a:cxn ang="0">
                  <a:pos x="172" y="16"/>
                </a:cxn>
                <a:cxn ang="0">
                  <a:pos x="159" y="18"/>
                </a:cxn>
                <a:cxn ang="0">
                  <a:pos x="145" y="21"/>
                </a:cxn>
                <a:cxn ang="0">
                  <a:pos x="131" y="24"/>
                </a:cxn>
                <a:cxn ang="0">
                  <a:pos x="120" y="28"/>
                </a:cxn>
                <a:cxn ang="0">
                  <a:pos x="107" y="31"/>
                </a:cxn>
                <a:cxn ang="0">
                  <a:pos x="95" y="35"/>
                </a:cxn>
                <a:cxn ang="0">
                  <a:pos x="85" y="39"/>
                </a:cxn>
                <a:cxn ang="0">
                  <a:pos x="71" y="46"/>
                </a:cxn>
                <a:cxn ang="0">
                  <a:pos x="59" y="53"/>
                </a:cxn>
                <a:cxn ang="0">
                  <a:pos x="47" y="60"/>
                </a:cxn>
                <a:cxn ang="0">
                  <a:pos x="38" y="67"/>
                </a:cxn>
                <a:cxn ang="0">
                  <a:pos x="31" y="77"/>
                </a:cxn>
                <a:cxn ang="0">
                  <a:pos x="0" y="66"/>
                </a:cxn>
                <a:cxn ang="0">
                  <a:pos x="17" y="158"/>
                </a:cxn>
              </a:cxnLst>
              <a:rect l="0" t="0" r="r" b="b"/>
              <a:pathLst>
                <a:path w="347" h="159">
                  <a:moveTo>
                    <a:pt x="17" y="158"/>
                  </a:moveTo>
                  <a:lnTo>
                    <a:pt x="147" y="118"/>
                  </a:lnTo>
                  <a:lnTo>
                    <a:pt x="118" y="107"/>
                  </a:lnTo>
                  <a:lnTo>
                    <a:pt x="124" y="101"/>
                  </a:lnTo>
                  <a:lnTo>
                    <a:pt x="131" y="93"/>
                  </a:lnTo>
                  <a:lnTo>
                    <a:pt x="139" y="86"/>
                  </a:lnTo>
                  <a:lnTo>
                    <a:pt x="149" y="79"/>
                  </a:lnTo>
                  <a:lnTo>
                    <a:pt x="161" y="72"/>
                  </a:lnTo>
                  <a:lnTo>
                    <a:pt x="171" y="64"/>
                  </a:lnTo>
                  <a:lnTo>
                    <a:pt x="181" y="57"/>
                  </a:lnTo>
                  <a:lnTo>
                    <a:pt x="193" y="50"/>
                  </a:lnTo>
                  <a:lnTo>
                    <a:pt x="207" y="43"/>
                  </a:lnTo>
                  <a:lnTo>
                    <a:pt x="220" y="38"/>
                  </a:lnTo>
                  <a:lnTo>
                    <a:pt x="232" y="32"/>
                  </a:lnTo>
                  <a:lnTo>
                    <a:pt x="245" y="26"/>
                  </a:lnTo>
                  <a:lnTo>
                    <a:pt x="258" y="22"/>
                  </a:lnTo>
                  <a:lnTo>
                    <a:pt x="271" y="16"/>
                  </a:lnTo>
                  <a:lnTo>
                    <a:pt x="286" y="13"/>
                  </a:lnTo>
                  <a:lnTo>
                    <a:pt x="299" y="9"/>
                  </a:lnTo>
                  <a:lnTo>
                    <a:pt x="313" y="5"/>
                  </a:lnTo>
                  <a:lnTo>
                    <a:pt x="323" y="4"/>
                  </a:lnTo>
                  <a:lnTo>
                    <a:pt x="334" y="2"/>
                  </a:lnTo>
                  <a:lnTo>
                    <a:pt x="346" y="1"/>
                  </a:lnTo>
                  <a:lnTo>
                    <a:pt x="336" y="0"/>
                  </a:lnTo>
                  <a:lnTo>
                    <a:pt x="326" y="0"/>
                  </a:lnTo>
                  <a:lnTo>
                    <a:pt x="313" y="1"/>
                  </a:lnTo>
                  <a:lnTo>
                    <a:pt x="300" y="1"/>
                  </a:lnTo>
                  <a:lnTo>
                    <a:pt x="284" y="1"/>
                  </a:lnTo>
                  <a:lnTo>
                    <a:pt x="270" y="4"/>
                  </a:lnTo>
                  <a:lnTo>
                    <a:pt x="256" y="6"/>
                  </a:lnTo>
                  <a:lnTo>
                    <a:pt x="241" y="6"/>
                  </a:lnTo>
                  <a:lnTo>
                    <a:pt x="227" y="8"/>
                  </a:lnTo>
                  <a:lnTo>
                    <a:pt x="214" y="10"/>
                  </a:lnTo>
                  <a:lnTo>
                    <a:pt x="198" y="11"/>
                  </a:lnTo>
                  <a:lnTo>
                    <a:pt x="188" y="13"/>
                  </a:lnTo>
                  <a:lnTo>
                    <a:pt x="172" y="16"/>
                  </a:lnTo>
                  <a:lnTo>
                    <a:pt x="159" y="18"/>
                  </a:lnTo>
                  <a:lnTo>
                    <a:pt x="145" y="21"/>
                  </a:lnTo>
                  <a:lnTo>
                    <a:pt x="131" y="24"/>
                  </a:lnTo>
                  <a:lnTo>
                    <a:pt x="120" y="28"/>
                  </a:lnTo>
                  <a:lnTo>
                    <a:pt x="107" y="31"/>
                  </a:lnTo>
                  <a:lnTo>
                    <a:pt x="95" y="35"/>
                  </a:lnTo>
                  <a:lnTo>
                    <a:pt x="85" y="39"/>
                  </a:lnTo>
                  <a:lnTo>
                    <a:pt x="71" y="46"/>
                  </a:lnTo>
                  <a:lnTo>
                    <a:pt x="59" y="53"/>
                  </a:lnTo>
                  <a:lnTo>
                    <a:pt x="47" y="60"/>
                  </a:lnTo>
                  <a:lnTo>
                    <a:pt x="38" y="67"/>
                  </a:lnTo>
                  <a:lnTo>
                    <a:pt x="31" y="77"/>
                  </a:lnTo>
                  <a:lnTo>
                    <a:pt x="0" y="66"/>
                  </a:lnTo>
                  <a:lnTo>
                    <a:pt x="17" y="158"/>
                  </a:lnTo>
                </a:path>
              </a:pathLst>
            </a:custGeom>
            <a:solidFill>
              <a:srgbClr val="FF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+mj-lt"/>
                <a:ea typeface="宋体" pitchFamily="2" charset="-122"/>
              </a:endParaRPr>
            </a:p>
          </p:txBody>
        </p:sp>
        <p:sp>
          <p:nvSpPr>
            <p:cNvPr id="71719" name="Rectangle 39"/>
            <p:cNvSpPr>
              <a:spLocks noChangeArrowheads="1"/>
            </p:cNvSpPr>
            <p:nvPr/>
          </p:nvSpPr>
          <p:spPr bwMode="auto">
            <a:xfrm>
              <a:off x="5226050" y="4356100"/>
              <a:ext cx="484188" cy="525463"/>
            </a:xfrm>
            <a:prstGeom prst="rect">
              <a:avLst/>
            </a:prstGeom>
            <a:solidFill>
              <a:srgbClr val="CFD9D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kumimoji="1" lang="en-US" altLang="zh-CN" sz="1200" b="1">
                  <a:solidFill>
                    <a:schemeClr val="tx2"/>
                  </a:solidFill>
                  <a:latin typeface="+mj-lt"/>
                  <a:ea typeface="宋体" pitchFamily="2" charset="-122"/>
                </a:rPr>
                <a:t>375/</a:t>
              </a:r>
            </a:p>
            <a:p>
              <a:pPr eaLnBrk="0" hangingPunct="0"/>
              <a:r>
                <a:rPr kumimoji="1" lang="en-US" altLang="zh-CN" sz="1200" b="1">
                  <a:solidFill>
                    <a:schemeClr val="tx2"/>
                  </a:solidFill>
                  <a:latin typeface="+mj-lt"/>
                  <a:ea typeface="宋体" pitchFamily="2" charset="-122"/>
                </a:rPr>
                <a:t>375</a:t>
              </a:r>
            </a:p>
          </p:txBody>
        </p:sp>
        <p:sp>
          <p:nvSpPr>
            <p:cNvPr id="71720" name="Rectangle 40"/>
            <p:cNvSpPr>
              <a:spLocks noChangeArrowheads="1"/>
            </p:cNvSpPr>
            <p:nvPr/>
          </p:nvSpPr>
          <p:spPr bwMode="auto">
            <a:xfrm>
              <a:off x="4227513" y="4897438"/>
              <a:ext cx="484187" cy="520700"/>
            </a:xfrm>
            <a:prstGeom prst="rect">
              <a:avLst/>
            </a:prstGeom>
            <a:solidFill>
              <a:srgbClr val="CFD9D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0488" tIns="44450" rIns="90488" bIns="44450" anchor="ctr"/>
            <a:lstStyle/>
            <a:p>
              <a:pPr eaLnBrk="0" hangingPunct="0"/>
              <a:r>
                <a:rPr kumimoji="1" lang="en-US" altLang="zh-CN" sz="1200" b="1">
                  <a:solidFill>
                    <a:schemeClr val="tx2"/>
                  </a:solidFill>
                  <a:latin typeface="+mj-lt"/>
                  <a:ea typeface="宋体" pitchFamily="2" charset="-122"/>
                </a:rPr>
                <a:t>375/</a:t>
              </a:r>
            </a:p>
            <a:p>
              <a:pPr eaLnBrk="0" hangingPunct="0"/>
              <a:r>
                <a:rPr kumimoji="1" lang="en-US" altLang="zh-CN" sz="1200" b="1">
                  <a:solidFill>
                    <a:schemeClr val="tx2"/>
                  </a:solidFill>
                  <a:latin typeface="+mj-lt"/>
                  <a:ea typeface="宋体" pitchFamily="2" charset="-122"/>
                </a:rPr>
                <a:t>375</a:t>
              </a:r>
            </a:p>
          </p:txBody>
        </p:sp>
        <p:sp>
          <p:nvSpPr>
            <p:cNvPr id="71721" name="AutoShape 41"/>
            <p:cNvSpPr>
              <a:spLocks noChangeArrowheads="1"/>
            </p:cNvSpPr>
            <p:nvPr/>
          </p:nvSpPr>
          <p:spPr bwMode="auto">
            <a:xfrm rot="16200000" flipH="1">
              <a:off x="4319588" y="5318125"/>
              <a:ext cx="215900" cy="263525"/>
            </a:xfrm>
            <a:prstGeom prst="rightArrow">
              <a:avLst>
                <a:gd name="adj1" fmla="val 75000"/>
                <a:gd name="adj2" fmla="val 50005"/>
              </a:avLst>
            </a:prstGeom>
            <a:solidFill>
              <a:srgbClr val="FF00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sp>
          <p:nvSpPr>
            <p:cNvPr id="18456" name="Rectangle 42"/>
            <p:cNvSpPr>
              <a:spLocks noChangeArrowheads="1"/>
            </p:cNvSpPr>
            <p:nvPr/>
          </p:nvSpPr>
          <p:spPr bwMode="auto">
            <a:xfrm>
              <a:off x="5719763" y="2860675"/>
              <a:ext cx="260350" cy="3136900"/>
            </a:xfrm>
            <a:prstGeom prst="rect">
              <a:avLst/>
            </a:prstGeom>
            <a:solidFill>
              <a:srgbClr val="CFD9DF"/>
            </a:solidFill>
            <a:ln w="635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eaLnBrk="0" hangingPunct="0"/>
              <a:endParaRPr lang="zh-CN" altLang="en-US" sz="2400">
                <a:latin typeface="+mj-lt"/>
                <a:ea typeface="宋体" pitchFamily="2" charset="-122"/>
              </a:endParaRPr>
            </a:p>
          </p:txBody>
        </p:sp>
        <p:sp>
          <p:nvSpPr>
            <p:cNvPr id="71723" name="Freeform 43"/>
            <p:cNvSpPr>
              <a:spLocks/>
            </p:cNvSpPr>
            <p:nvPr/>
          </p:nvSpPr>
          <p:spPr bwMode="auto">
            <a:xfrm>
              <a:off x="5367338" y="4064000"/>
              <a:ext cx="550862" cy="252413"/>
            </a:xfrm>
            <a:custGeom>
              <a:avLst/>
              <a:gdLst/>
              <a:ahLst/>
              <a:cxnLst>
                <a:cxn ang="0">
                  <a:pos x="17" y="158"/>
                </a:cxn>
                <a:cxn ang="0">
                  <a:pos x="147" y="118"/>
                </a:cxn>
                <a:cxn ang="0">
                  <a:pos x="118" y="107"/>
                </a:cxn>
                <a:cxn ang="0">
                  <a:pos x="124" y="101"/>
                </a:cxn>
                <a:cxn ang="0">
                  <a:pos x="131" y="93"/>
                </a:cxn>
                <a:cxn ang="0">
                  <a:pos x="139" y="86"/>
                </a:cxn>
                <a:cxn ang="0">
                  <a:pos x="149" y="79"/>
                </a:cxn>
                <a:cxn ang="0">
                  <a:pos x="161" y="72"/>
                </a:cxn>
                <a:cxn ang="0">
                  <a:pos x="171" y="64"/>
                </a:cxn>
                <a:cxn ang="0">
                  <a:pos x="181" y="57"/>
                </a:cxn>
                <a:cxn ang="0">
                  <a:pos x="193" y="50"/>
                </a:cxn>
                <a:cxn ang="0">
                  <a:pos x="207" y="43"/>
                </a:cxn>
                <a:cxn ang="0">
                  <a:pos x="220" y="38"/>
                </a:cxn>
                <a:cxn ang="0">
                  <a:pos x="232" y="32"/>
                </a:cxn>
                <a:cxn ang="0">
                  <a:pos x="245" y="26"/>
                </a:cxn>
                <a:cxn ang="0">
                  <a:pos x="258" y="22"/>
                </a:cxn>
                <a:cxn ang="0">
                  <a:pos x="271" y="16"/>
                </a:cxn>
                <a:cxn ang="0">
                  <a:pos x="286" y="13"/>
                </a:cxn>
                <a:cxn ang="0">
                  <a:pos x="299" y="9"/>
                </a:cxn>
                <a:cxn ang="0">
                  <a:pos x="313" y="5"/>
                </a:cxn>
                <a:cxn ang="0">
                  <a:pos x="323" y="4"/>
                </a:cxn>
                <a:cxn ang="0">
                  <a:pos x="334" y="2"/>
                </a:cxn>
                <a:cxn ang="0">
                  <a:pos x="346" y="1"/>
                </a:cxn>
                <a:cxn ang="0">
                  <a:pos x="336" y="0"/>
                </a:cxn>
                <a:cxn ang="0">
                  <a:pos x="326" y="0"/>
                </a:cxn>
                <a:cxn ang="0">
                  <a:pos x="313" y="1"/>
                </a:cxn>
                <a:cxn ang="0">
                  <a:pos x="300" y="1"/>
                </a:cxn>
                <a:cxn ang="0">
                  <a:pos x="284" y="1"/>
                </a:cxn>
                <a:cxn ang="0">
                  <a:pos x="270" y="4"/>
                </a:cxn>
                <a:cxn ang="0">
                  <a:pos x="256" y="6"/>
                </a:cxn>
                <a:cxn ang="0">
                  <a:pos x="241" y="6"/>
                </a:cxn>
                <a:cxn ang="0">
                  <a:pos x="227" y="8"/>
                </a:cxn>
                <a:cxn ang="0">
                  <a:pos x="214" y="10"/>
                </a:cxn>
                <a:cxn ang="0">
                  <a:pos x="198" y="11"/>
                </a:cxn>
                <a:cxn ang="0">
                  <a:pos x="188" y="13"/>
                </a:cxn>
                <a:cxn ang="0">
                  <a:pos x="172" y="16"/>
                </a:cxn>
                <a:cxn ang="0">
                  <a:pos x="159" y="18"/>
                </a:cxn>
                <a:cxn ang="0">
                  <a:pos x="145" y="21"/>
                </a:cxn>
                <a:cxn ang="0">
                  <a:pos x="131" y="24"/>
                </a:cxn>
                <a:cxn ang="0">
                  <a:pos x="120" y="28"/>
                </a:cxn>
                <a:cxn ang="0">
                  <a:pos x="107" y="31"/>
                </a:cxn>
                <a:cxn ang="0">
                  <a:pos x="95" y="35"/>
                </a:cxn>
                <a:cxn ang="0">
                  <a:pos x="85" y="39"/>
                </a:cxn>
                <a:cxn ang="0">
                  <a:pos x="71" y="46"/>
                </a:cxn>
                <a:cxn ang="0">
                  <a:pos x="59" y="53"/>
                </a:cxn>
                <a:cxn ang="0">
                  <a:pos x="47" y="60"/>
                </a:cxn>
                <a:cxn ang="0">
                  <a:pos x="38" y="67"/>
                </a:cxn>
                <a:cxn ang="0">
                  <a:pos x="31" y="77"/>
                </a:cxn>
                <a:cxn ang="0">
                  <a:pos x="0" y="66"/>
                </a:cxn>
                <a:cxn ang="0">
                  <a:pos x="17" y="158"/>
                </a:cxn>
              </a:cxnLst>
              <a:rect l="0" t="0" r="r" b="b"/>
              <a:pathLst>
                <a:path w="347" h="159">
                  <a:moveTo>
                    <a:pt x="17" y="158"/>
                  </a:moveTo>
                  <a:lnTo>
                    <a:pt x="147" y="118"/>
                  </a:lnTo>
                  <a:lnTo>
                    <a:pt x="118" y="107"/>
                  </a:lnTo>
                  <a:lnTo>
                    <a:pt x="124" y="101"/>
                  </a:lnTo>
                  <a:lnTo>
                    <a:pt x="131" y="93"/>
                  </a:lnTo>
                  <a:lnTo>
                    <a:pt x="139" y="86"/>
                  </a:lnTo>
                  <a:lnTo>
                    <a:pt x="149" y="79"/>
                  </a:lnTo>
                  <a:lnTo>
                    <a:pt x="161" y="72"/>
                  </a:lnTo>
                  <a:lnTo>
                    <a:pt x="171" y="64"/>
                  </a:lnTo>
                  <a:lnTo>
                    <a:pt x="181" y="57"/>
                  </a:lnTo>
                  <a:lnTo>
                    <a:pt x="193" y="50"/>
                  </a:lnTo>
                  <a:lnTo>
                    <a:pt x="207" y="43"/>
                  </a:lnTo>
                  <a:lnTo>
                    <a:pt x="220" y="38"/>
                  </a:lnTo>
                  <a:lnTo>
                    <a:pt x="232" y="32"/>
                  </a:lnTo>
                  <a:lnTo>
                    <a:pt x="245" y="26"/>
                  </a:lnTo>
                  <a:lnTo>
                    <a:pt x="258" y="22"/>
                  </a:lnTo>
                  <a:lnTo>
                    <a:pt x="271" y="16"/>
                  </a:lnTo>
                  <a:lnTo>
                    <a:pt x="286" y="13"/>
                  </a:lnTo>
                  <a:lnTo>
                    <a:pt x="299" y="9"/>
                  </a:lnTo>
                  <a:lnTo>
                    <a:pt x="313" y="5"/>
                  </a:lnTo>
                  <a:lnTo>
                    <a:pt x="323" y="4"/>
                  </a:lnTo>
                  <a:lnTo>
                    <a:pt x="334" y="2"/>
                  </a:lnTo>
                  <a:lnTo>
                    <a:pt x="346" y="1"/>
                  </a:lnTo>
                  <a:lnTo>
                    <a:pt x="336" y="0"/>
                  </a:lnTo>
                  <a:lnTo>
                    <a:pt x="326" y="0"/>
                  </a:lnTo>
                  <a:lnTo>
                    <a:pt x="313" y="1"/>
                  </a:lnTo>
                  <a:lnTo>
                    <a:pt x="300" y="1"/>
                  </a:lnTo>
                  <a:lnTo>
                    <a:pt x="284" y="1"/>
                  </a:lnTo>
                  <a:lnTo>
                    <a:pt x="270" y="4"/>
                  </a:lnTo>
                  <a:lnTo>
                    <a:pt x="256" y="6"/>
                  </a:lnTo>
                  <a:lnTo>
                    <a:pt x="241" y="6"/>
                  </a:lnTo>
                  <a:lnTo>
                    <a:pt x="227" y="8"/>
                  </a:lnTo>
                  <a:lnTo>
                    <a:pt x="214" y="10"/>
                  </a:lnTo>
                  <a:lnTo>
                    <a:pt x="198" y="11"/>
                  </a:lnTo>
                  <a:lnTo>
                    <a:pt x="188" y="13"/>
                  </a:lnTo>
                  <a:lnTo>
                    <a:pt x="172" y="16"/>
                  </a:lnTo>
                  <a:lnTo>
                    <a:pt x="159" y="18"/>
                  </a:lnTo>
                  <a:lnTo>
                    <a:pt x="145" y="21"/>
                  </a:lnTo>
                  <a:lnTo>
                    <a:pt x="131" y="24"/>
                  </a:lnTo>
                  <a:lnTo>
                    <a:pt x="120" y="28"/>
                  </a:lnTo>
                  <a:lnTo>
                    <a:pt x="107" y="31"/>
                  </a:lnTo>
                  <a:lnTo>
                    <a:pt x="95" y="35"/>
                  </a:lnTo>
                  <a:lnTo>
                    <a:pt x="85" y="39"/>
                  </a:lnTo>
                  <a:lnTo>
                    <a:pt x="71" y="46"/>
                  </a:lnTo>
                  <a:lnTo>
                    <a:pt x="59" y="53"/>
                  </a:lnTo>
                  <a:lnTo>
                    <a:pt x="47" y="60"/>
                  </a:lnTo>
                  <a:lnTo>
                    <a:pt x="38" y="67"/>
                  </a:lnTo>
                  <a:lnTo>
                    <a:pt x="31" y="77"/>
                  </a:lnTo>
                  <a:lnTo>
                    <a:pt x="0" y="66"/>
                  </a:lnTo>
                  <a:lnTo>
                    <a:pt x="17" y="158"/>
                  </a:lnTo>
                </a:path>
              </a:pathLst>
            </a:custGeom>
            <a:solidFill>
              <a:srgbClr val="FF0000"/>
            </a:solidFill>
            <a:ln w="12700" cap="rnd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latin typeface="+mj-lt"/>
                <a:ea typeface="宋体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Exercises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CS-PR-170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  <p:pic>
        <p:nvPicPr>
          <p:cNvPr id="19460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123" y="2110533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smtClean="0">
                <a:ea typeface="宋体" pitchFamily="2" charset="-122"/>
              </a:rPr>
              <a:t>Selective Required Ship Schedule Update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CS-PR-180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468331" y="1235334"/>
            <a:ext cx="8201025" cy="4394200"/>
            <a:chOff x="498475" y="1657350"/>
            <a:chExt cx="8201025" cy="4394200"/>
          </a:xfrm>
        </p:grpSpPr>
        <p:pic>
          <p:nvPicPr>
            <p:cNvPr id="20484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98475" y="1657350"/>
              <a:ext cx="8201025" cy="43942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0902" name="AutoShape 6"/>
            <p:cNvSpPr>
              <a:spLocks noChangeArrowheads="1"/>
            </p:cNvSpPr>
            <p:nvPr/>
          </p:nvSpPr>
          <p:spPr bwMode="auto">
            <a:xfrm>
              <a:off x="4624353" y="4251762"/>
              <a:ext cx="2791329" cy="71508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Set to No to</a:t>
              </a:r>
            </a:p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preview changes</a:t>
              </a:r>
            </a:p>
          </p:txBody>
        </p:sp>
        <p:sp>
          <p:nvSpPr>
            <p:cNvPr id="20487" name="Rectangle 7"/>
            <p:cNvSpPr>
              <a:spLocks noChangeArrowheads="1"/>
            </p:cNvSpPr>
            <p:nvPr/>
          </p:nvSpPr>
          <p:spPr bwMode="auto">
            <a:xfrm>
              <a:off x="3744913" y="5683250"/>
              <a:ext cx="165100" cy="14763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20488" name="AutoShape 8"/>
            <p:cNvCxnSpPr>
              <a:cxnSpLocks noChangeShapeType="1"/>
              <a:stCxn id="80902" idx="1"/>
              <a:endCxn id="20487" idx="3"/>
            </p:cNvCxnSpPr>
            <p:nvPr/>
          </p:nvCxnSpPr>
          <p:spPr bwMode="auto">
            <a:xfrm rot="10800000" flipV="1">
              <a:off x="3910013" y="4609307"/>
              <a:ext cx="714340" cy="1147762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Required Ship Schedule Maintenance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CS-PR-190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55656" y="1396884"/>
            <a:ext cx="8415337" cy="4117618"/>
            <a:chOff x="446088" y="2070100"/>
            <a:chExt cx="8415337" cy="4117618"/>
          </a:xfrm>
        </p:grpSpPr>
        <p:pic>
          <p:nvPicPr>
            <p:cNvPr id="21508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46088" y="2070100"/>
              <a:ext cx="8415337" cy="29194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1926" name="AutoShape 6"/>
            <p:cNvSpPr>
              <a:spLocks noChangeArrowheads="1"/>
            </p:cNvSpPr>
            <p:nvPr/>
          </p:nvSpPr>
          <p:spPr bwMode="auto">
            <a:xfrm>
              <a:off x="3959047" y="4859695"/>
              <a:ext cx="4697363" cy="1328023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algn="l" eaLnBrk="0" hangingPunct="0"/>
              <a:r>
                <a:rPr kumimoji="1" lang="en-US" altLang="zh-CN" sz="1800" dirty="0">
                  <a:latin typeface="+mj-lt"/>
                  <a:ea typeface="宋体" pitchFamily="2" charset="-122"/>
                </a:rPr>
                <a:t>To call up active RSS:</a:t>
              </a:r>
            </a:p>
            <a:p>
              <a:pPr algn="l" eaLnBrk="0" hangingPunct="0"/>
              <a:r>
                <a:rPr kumimoji="1" lang="en-US" altLang="zh-CN" sz="1800" dirty="0">
                  <a:latin typeface="+mj-lt"/>
                  <a:ea typeface="宋体" pitchFamily="2" charset="-122"/>
                </a:rPr>
                <a:t>1. Enter order </a:t>
              </a:r>
              <a:r>
                <a:rPr kumimoji="1" lang="en-US" altLang="zh-CN" sz="1800" dirty="0" smtClean="0">
                  <a:latin typeface="+mj-lt"/>
                  <a:ea typeface="宋体" pitchFamily="2" charset="-122"/>
                </a:rPr>
                <a:t>number</a:t>
              </a:r>
              <a:endParaRPr kumimoji="1" lang="en-US" altLang="zh-CN" sz="1800" dirty="0">
                <a:latin typeface="+mj-lt"/>
                <a:ea typeface="宋体" pitchFamily="2" charset="-122"/>
              </a:endParaRPr>
            </a:p>
            <a:p>
              <a:pPr algn="l" eaLnBrk="0" hangingPunct="0"/>
              <a:r>
                <a:rPr kumimoji="1" lang="en-US" altLang="zh-CN" sz="1800" dirty="0">
                  <a:latin typeface="+mj-lt"/>
                  <a:ea typeface="宋体" pitchFamily="2" charset="-122"/>
                </a:rPr>
                <a:t>2. Enter line number (if multiple lines</a:t>
              </a:r>
              <a:r>
                <a:rPr kumimoji="1" lang="en-US" altLang="zh-CN" sz="1800" dirty="0" smtClean="0">
                  <a:latin typeface="+mj-lt"/>
                  <a:ea typeface="宋体" pitchFamily="2" charset="-122"/>
                </a:rPr>
                <a:t>)</a:t>
              </a:r>
              <a:endParaRPr kumimoji="1" lang="en-US" altLang="zh-CN" sz="1800" dirty="0">
                <a:latin typeface="+mj-lt"/>
                <a:ea typeface="宋体" pitchFamily="2" charset="-122"/>
              </a:endParaRPr>
            </a:p>
            <a:p>
              <a:pPr algn="l" eaLnBrk="0" hangingPunct="0"/>
              <a:r>
                <a:rPr kumimoji="1" lang="en-US" altLang="zh-CN" sz="1800" dirty="0">
                  <a:latin typeface="+mj-lt"/>
                  <a:ea typeface="宋体" pitchFamily="2" charset="-122"/>
                </a:rPr>
                <a:t>3. Press Next </a:t>
              </a:r>
              <a:r>
                <a:rPr kumimoji="1" lang="en-US" altLang="zh-CN" sz="1800" dirty="0" smtClean="0">
                  <a:latin typeface="+mj-lt"/>
                  <a:ea typeface="宋体" pitchFamily="2" charset="-122"/>
                </a:rPr>
                <a:t>twice</a:t>
              </a:r>
              <a:endParaRPr kumimoji="1" lang="en-US" altLang="zh-CN" sz="1800" dirty="0">
                <a:latin typeface="+mj-lt"/>
                <a:ea typeface="宋体" pitchFamily="2" charset="-122"/>
              </a:endParaRPr>
            </a:p>
          </p:txBody>
        </p:sp>
        <p:sp>
          <p:nvSpPr>
            <p:cNvPr id="21511" name="Rectangle 8"/>
            <p:cNvSpPr>
              <a:spLocks noChangeArrowheads="1"/>
            </p:cNvSpPr>
            <p:nvPr/>
          </p:nvSpPr>
          <p:spPr bwMode="auto">
            <a:xfrm>
              <a:off x="4586288" y="3155950"/>
              <a:ext cx="1179512" cy="1555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sp>
          <p:nvSpPr>
            <p:cNvPr id="21512" name="Rectangle 9"/>
            <p:cNvSpPr>
              <a:spLocks noChangeArrowheads="1"/>
            </p:cNvSpPr>
            <p:nvPr/>
          </p:nvSpPr>
          <p:spPr bwMode="auto">
            <a:xfrm>
              <a:off x="7791450" y="3189288"/>
              <a:ext cx="574675" cy="13811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21513" name="AutoShape 10"/>
            <p:cNvCxnSpPr>
              <a:cxnSpLocks noChangeShapeType="1"/>
              <a:stCxn id="81926" idx="0"/>
              <a:endCxn id="21511" idx="2"/>
            </p:cNvCxnSpPr>
            <p:nvPr/>
          </p:nvCxnSpPr>
          <p:spPr bwMode="auto">
            <a:xfrm rot="16200000" flipV="1">
              <a:off x="4967802" y="3519767"/>
              <a:ext cx="1548170" cy="1131685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cxnSp>
          <p:nvCxnSpPr>
            <p:cNvPr id="21514" name="AutoShape 11"/>
            <p:cNvCxnSpPr>
              <a:cxnSpLocks noChangeShapeType="1"/>
              <a:stCxn id="81926" idx="0"/>
              <a:endCxn id="21512" idx="2"/>
            </p:cNvCxnSpPr>
            <p:nvPr/>
          </p:nvCxnSpPr>
          <p:spPr bwMode="auto">
            <a:xfrm rot="5400000" flipH="1" flipV="1">
              <a:off x="6427111" y="3208019"/>
              <a:ext cx="1532295" cy="1771059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808702" y="891610"/>
            <a:ext cx="6878097" cy="5424523"/>
          </a:xfrm>
        </p:spPr>
        <p:txBody>
          <a:bodyPr/>
          <a:lstStyle/>
          <a:p>
            <a:r>
              <a:rPr lang="en-US" dirty="0" smtClean="0"/>
              <a:t>Receive Schedule Release</a:t>
            </a:r>
          </a:p>
          <a:p>
            <a:r>
              <a:rPr lang="en-US" dirty="0" smtClean="0"/>
              <a:t>Enter or Verify the Schedule</a:t>
            </a:r>
          </a:p>
          <a:p>
            <a:r>
              <a:rPr lang="en-US" dirty="0" smtClean="0"/>
              <a:t>Create Required Ship Schedule</a:t>
            </a:r>
          </a:p>
          <a:p>
            <a:r>
              <a:rPr lang="en-US" dirty="0" smtClean="0"/>
              <a:t>Run MRP</a:t>
            </a:r>
          </a:p>
          <a:p>
            <a:endParaRPr lang="en-US" dirty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Processing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CS-PR-020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  <p:sp>
        <p:nvSpPr>
          <p:cNvPr id="63493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18752" y="891610"/>
            <a:ext cx="6868048" cy="5424523"/>
          </a:xfrm>
        </p:spPr>
        <p:txBody>
          <a:bodyPr/>
          <a:lstStyle/>
          <a:p>
            <a:r>
              <a:rPr lang="en-US" dirty="0" smtClean="0"/>
              <a:t>Receive Schedule Release</a:t>
            </a:r>
          </a:p>
          <a:p>
            <a:r>
              <a:rPr lang="en-US" dirty="0" smtClean="0"/>
              <a:t>Enter or Verify the Schedule</a:t>
            </a:r>
          </a:p>
          <a:p>
            <a:r>
              <a:rPr lang="en-US" dirty="0" smtClean="0"/>
              <a:t>Create Required Ship Schedule</a:t>
            </a:r>
          </a:p>
          <a:p>
            <a:r>
              <a:rPr lang="en-US" b="1" dirty="0" smtClean="0"/>
              <a:t>Run MRP</a:t>
            </a:r>
          </a:p>
          <a:p>
            <a:endParaRPr lang="en-US" dirty="0"/>
          </a:p>
        </p:txBody>
      </p:sp>
      <p:sp>
        <p:nvSpPr>
          <p:cNvPr id="2253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Processing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CS-PR-200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  <p:sp>
        <p:nvSpPr>
          <p:cNvPr id="67589" name="Line 5"/>
          <p:cNvSpPr>
            <a:spLocks noChangeShapeType="1"/>
          </p:cNvSpPr>
          <p:nvPr/>
        </p:nvSpPr>
        <p:spPr bwMode="auto">
          <a:xfrm>
            <a:off x="1104900" y="73448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Net Change Materials Plan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CS-PR-210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638698" y="1077649"/>
            <a:ext cx="7847013" cy="4848225"/>
            <a:chOff x="638698" y="1077649"/>
            <a:chExt cx="7847013" cy="4848225"/>
          </a:xfrm>
        </p:grpSpPr>
        <p:grpSp>
          <p:nvGrpSpPr>
            <p:cNvPr id="11" name="Group 10"/>
            <p:cNvGrpSpPr/>
            <p:nvPr/>
          </p:nvGrpSpPr>
          <p:grpSpPr>
            <a:xfrm>
              <a:off x="638698" y="1077649"/>
              <a:ext cx="7847013" cy="4848225"/>
              <a:chOff x="628650" y="1509713"/>
              <a:chExt cx="7847013" cy="4848225"/>
            </a:xfrm>
          </p:grpSpPr>
          <p:pic>
            <p:nvPicPr>
              <p:cNvPr id="23556" name="Picture 4" descr="Region Capture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28650" y="1509713"/>
                <a:ext cx="7847013" cy="48482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23558" name="Group 10"/>
              <p:cNvGrpSpPr>
                <a:grpSpLocks/>
              </p:cNvGrpSpPr>
              <p:nvPr/>
            </p:nvGrpSpPr>
            <p:grpSpPr bwMode="auto">
              <a:xfrm>
                <a:off x="1858963" y="2249488"/>
                <a:ext cx="3197225" cy="1887537"/>
                <a:chOff x="1171" y="1417"/>
                <a:chExt cx="2014" cy="1189"/>
              </a:xfrm>
            </p:grpSpPr>
            <p:sp>
              <p:nvSpPr>
                <p:cNvPr id="82950" name="AutoShape 6"/>
                <p:cNvSpPr>
                  <a:spLocks noChangeArrowheads="1"/>
                </p:cNvSpPr>
                <p:nvPr/>
              </p:nvSpPr>
              <p:spPr bwMode="auto">
                <a:xfrm>
                  <a:off x="1171" y="2327"/>
                  <a:ext cx="2014" cy="279"/>
                </a:xfrm>
                <a:prstGeom prst="roundRect">
                  <a:avLst>
                    <a:gd name="adj" fmla="val 16667"/>
                  </a:avLst>
                </a:prstGeom>
                <a:solidFill>
                  <a:schemeClr val="bg1"/>
                </a:solidFill>
                <a:ln w="12700">
                  <a:solidFill>
                    <a:schemeClr val="accent1"/>
                  </a:solidFill>
                  <a:round/>
                  <a:headEnd/>
                  <a:tailEnd/>
                </a:ln>
                <a:effectLst>
                  <a:outerShdw dist="76200" dir="2700000" algn="ctr" rotWithShape="0">
                    <a:schemeClr val="bg1">
                      <a:lumMod val="75000"/>
                    </a:schemeClr>
                  </a:outerShdw>
                </a:effectLst>
              </p:spPr>
              <p:txBody>
                <a:bodyPr wrap="square">
                  <a:spAutoFit/>
                </a:bodyPr>
                <a:lstStyle/>
                <a:p>
                  <a:pPr eaLnBrk="0" hangingPunct="0">
                    <a:defRPr/>
                  </a:pPr>
                  <a:r>
                    <a:rPr lang="en-US" sz="2000">
                      <a:latin typeface="+mj-lt"/>
                    </a:rPr>
                    <a:t>Ship-from location(s)</a:t>
                  </a:r>
                </a:p>
              </p:txBody>
            </p:sp>
            <p:sp>
              <p:nvSpPr>
                <p:cNvPr id="23560" name="Rectangle 7"/>
                <p:cNvSpPr>
                  <a:spLocks noChangeArrowheads="1"/>
                </p:cNvSpPr>
                <p:nvPr/>
              </p:nvSpPr>
              <p:spPr bwMode="auto">
                <a:xfrm>
                  <a:off x="1279" y="1417"/>
                  <a:ext cx="1906" cy="173"/>
                </a:xfrm>
                <a:prstGeom prst="rect">
                  <a:avLst/>
                </a:prstGeom>
                <a:noFill/>
                <a:ln w="9525" algn="ctr">
                  <a:noFill/>
                  <a:miter lim="800000"/>
                  <a:headEnd/>
                  <a:tailEnd/>
                </a:ln>
              </p:spPr>
              <p:txBody>
                <a:bodyPr wrap="none" tIns="91440" bIns="91440" anchor="ctr"/>
                <a:lstStyle/>
                <a:p>
                  <a:endParaRPr lang="zh-CN" altLang="en-US">
                    <a:latin typeface="+mj-lt"/>
                    <a:ea typeface="宋体" pitchFamily="2" charset="-122"/>
                  </a:endParaRPr>
                </a:p>
              </p:txBody>
            </p:sp>
            <p:cxnSp>
              <p:nvCxnSpPr>
                <p:cNvPr id="23561" name="AutoShape 8"/>
                <p:cNvCxnSpPr>
                  <a:cxnSpLocks noChangeShapeType="1"/>
                  <a:stCxn id="82950" idx="1"/>
                  <a:endCxn id="23560" idx="1"/>
                </p:cNvCxnSpPr>
                <p:nvPr/>
              </p:nvCxnSpPr>
              <p:spPr bwMode="auto">
                <a:xfrm rot="10800000" flipH="1">
                  <a:off x="1171" y="1504"/>
                  <a:ext cx="108" cy="963"/>
                </a:xfrm>
                <a:prstGeom prst="bentConnector3">
                  <a:avLst>
                    <a:gd name="adj1" fmla="val -133319"/>
                  </a:avLst>
                </a:prstGeom>
                <a:noFill/>
                <a:ln w="38100">
                  <a:solidFill>
                    <a:srgbClr val="5A87C6"/>
                  </a:solidFill>
                  <a:miter lim="800000"/>
                  <a:headEnd/>
                  <a:tailEnd type="triangle" w="med" len="med"/>
                </a:ln>
              </p:spPr>
            </p:cxnSp>
            <p:cxnSp>
              <p:nvCxnSpPr>
                <p:cNvPr id="23562" name="AutoShape 9"/>
                <p:cNvCxnSpPr>
                  <a:cxnSpLocks noChangeShapeType="1"/>
                  <a:stCxn id="82950" idx="3"/>
                  <a:endCxn id="12" idx="3"/>
                </p:cNvCxnSpPr>
                <p:nvPr/>
              </p:nvCxnSpPr>
              <p:spPr bwMode="auto">
                <a:xfrm flipH="1" flipV="1">
                  <a:off x="3133" y="1506"/>
                  <a:ext cx="52" cy="960"/>
                </a:xfrm>
                <a:prstGeom prst="bentConnector3">
                  <a:avLst>
                    <a:gd name="adj1" fmla="val -277920"/>
                  </a:avLst>
                </a:prstGeom>
                <a:noFill/>
                <a:ln w="38100">
                  <a:solidFill>
                    <a:srgbClr val="5A87C6"/>
                  </a:solidFill>
                  <a:miter lim="800000"/>
                  <a:headEnd/>
                  <a:tailEnd type="triangle" w="med" len="med"/>
                </a:ln>
              </p:spPr>
            </p:cxnSp>
          </p:grpSp>
        </p:grpSp>
        <p:sp>
          <p:nvSpPr>
            <p:cNvPr id="12" name="Rectangle 11"/>
            <p:cNvSpPr/>
            <p:nvPr/>
          </p:nvSpPr>
          <p:spPr>
            <a:xfrm>
              <a:off x="4793064" y="1879042"/>
              <a:ext cx="190918" cy="160773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Regenerate Materials Plan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CS-PR-220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  <p:pic>
        <p:nvPicPr>
          <p:cNvPr id="24580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3461" y="1089844"/>
            <a:ext cx="783748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Selective Materials Plan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CS-PR-230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  <p:pic>
        <p:nvPicPr>
          <p:cNvPr id="25604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3461" y="1061325"/>
            <a:ext cx="7837487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Receive Schedule Release</a:t>
            </a:r>
          </a:p>
          <a:p>
            <a:r>
              <a:rPr lang="en-US" dirty="0" smtClean="0"/>
              <a:t>Enter or Verify the Schedule</a:t>
            </a:r>
          </a:p>
          <a:p>
            <a:r>
              <a:rPr lang="en-US" dirty="0" smtClean="0"/>
              <a:t>Create Required Ship Schedule</a:t>
            </a:r>
          </a:p>
          <a:p>
            <a:r>
              <a:rPr lang="en-US" dirty="0" smtClean="0"/>
              <a:t>Run MRP</a:t>
            </a:r>
          </a:p>
          <a:p>
            <a:pPr>
              <a:buNone/>
            </a:pPr>
            <a:endParaRPr lang="en-US" dirty="0"/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smtClean="0">
                <a:ea typeface="宋体" pitchFamily="2" charset="-122"/>
              </a:rPr>
              <a:t>Customer Schedules Processing Summary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CS-PR-240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pitchFamily="2" charset="-122"/>
              </a:rPr>
              <a:t>Introduction to Customer Schedules</a:t>
            </a:r>
          </a:p>
          <a:p>
            <a:pPr eaLnBrk="1" hangingPunct="1"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pitchFamily="2" charset="-122"/>
              </a:rPr>
              <a:t>Business Considerations</a:t>
            </a:r>
          </a:p>
          <a:p>
            <a:pPr eaLnBrk="1" hangingPunct="1"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pitchFamily="2" charset="-122"/>
              </a:rPr>
              <a:t>Set up Customer Schedules</a:t>
            </a:r>
          </a:p>
          <a:p>
            <a:pPr eaLnBrk="1" hangingPunct="1">
              <a:buClr>
                <a:schemeClr val="hlink"/>
              </a:buClr>
              <a:buSzPct val="125000"/>
              <a:buFont typeface="Wingdings" pitchFamily="2" charset="2"/>
              <a:buChar char="ü"/>
            </a:pPr>
            <a:r>
              <a:rPr lang="en-US" altLang="zh-CN" smtClean="0">
                <a:ea typeface="宋体" pitchFamily="2" charset="-122"/>
              </a:rPr>
              <a:t>Process Customer Schedules</a:t>
            </a:r>
          </a:p>
          <a:p>
            <a:pPr eaLnBrk="1" hangingPunct="1"/>
            <a:r>
              <a:rPr lang="en-US" altLang="zh-CN" smtClean="0">
                <a:ea typeface="宋体" pitchFamily="2" charset="-122"/>
              </a:rPr>
              <a:t>Process Customer Schedules Shipments</a:t>
            </a:r>
          </a:p>
          <a:p>
            <a:pPr eaLnBrk="1" hangingPunct="1"/>
            <a:endParaRPr lang="zh-CN" altLang="en-US" smtClean="0">
              <a:ea typeface="宋体" pitchFamily="2" charset="-122"/>
            </a:endParaRP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Course Overview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CS-PR-250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18752" y="891610"/>
            <a:ext cx="6868048" cy="5424523"/>
          </a:xfrm>
        </p:spPr>
        <p:txBody>
          <a:bodyPr/>
          <a:lstStyle/>
          <a:p>
            <a:r>
              <a:rPr lang="en-US" b="1" dirty="0" smtClean="0"/>
              <a:t>Receive Schedule Release</a:t>
            </a:r>
          </a:p>
          <a:p>
            <a:r>
              <a:rPr lang="en-US" dirty="0" smtClean="0"/>
              <a:t>Enter or Verify the Schedule</a:t>
            </a:r>
          </a:p>
          <a:p>
            <a:r>
              <a:rPr lang="en-US" dirty="0" smtClean="0"/>
              <a:t>Create Required Ship Schedule</a:t>
            </a:r>
          </a:p>
          <a:p>
            <a:r>
              <a:rPr lang="en-US" dirty="0" smtClean="0"/>
              <a:t>Run MRP</a:t>
            </a:r>
          </a:p>
          <a:p>
            <a:endParaRPr lang="en-US" dirty="0"/>
          </a:p>
        </p:txBody>
      </p:sp>
      <p:sp>
        <p:nvSpPr>
          <p:cNvPr id="512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Processing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CS-PR-030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  <p:sp>
        <p:nvSpPr>
          <p:cNvPr id="64517" name="Line 5"/>
          <p:cNvSpPr>
            <a:spLocks noChangeShapeType="1"/>
          </p:cNvSpPr>
          <p:nvPr/>
        </p:nvSpPr>
        <p:spPr bwMode="auto">
          <a:xfrm>
            <a:off x="1104900" y="73448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Document Import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CS-PR-040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  <p:pic>
        <p:nvPicPr>
          <p:cNvPr id="6148" name="Picture 5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3912" y="1463411"/>
            <a:ext cx="8080375" cy="39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08702" y="891610"/>
            <a:ext cx="6878097" cy="5424523"/>
          </a:xfrm>
        </p:spPr>
        <p:txBody>
          <a:bodyPr/>
          <a:lstStyle/>
          <a:p>
            <a:r>
              <a:rPr lang="en-US" dirty="0" smtClean="0"/>
              <a:t>Receive Schedule Release</a:t>
            </a:r>
          </a:p>
          <a:p>
            <a:r>
              <a:rPr lang="en-US" b="1" dirty="0" smtClean="0"/>
              <a:t>Enter or Verify the Schedule</a:t>
            </a:r>
          </a:p>
          <a:p>
            <a:r>
              <a:rPr lang="en-US" dirty="0" smtClean="0"/>
              <a:t>Create Required Ship Schedule</a:t>
            </a:r>
          </a:p>
          <a:p>
            <a:r>
              <a:rPr lang="en-US" dirty="0" smtClean="0"/>
              <a:t>Run MRP</a:t>
            </a:r>
          </a:p>
          <a:p>
            <a:endParaRPr lang="en-US" dirty="0"/>
          </a:p>
        </p:txBody>
      </p:sp>
      <p:sp>
        <p:nvSpPr>
          <p:cNvPr id="7173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Processing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CS-PR-050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  <p:sp>
        <p:nvSpPr>
          <p:cNvPr id="65541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Plan Schedule Maintenance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CS-PR-060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  <p:pic>
        <p:nvPicPr>
          <p:cNvPr id="819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8698" y="1097745"/>
            <a:ext cx="7847013" cy="484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Receipts Frame</a:t>
            </a:r>
          </a:p>
        </p:txBody>
      </p:sp>
      <p:sp>
        <p:nvSpPr>
          <p:cNvPr id="921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CS-PR-070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  <p:pic>
        <p:nvPicPr>
          <p:cNvPr id="9220" name="Picture 4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363" y="976104"/>
            <a:ext cx="8164512" cy="497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Schedule Detail Data Frame</a:t>
            </a:r>
          </a:p>
        </p:txBody>
      </p:sp>
      <p:sp>
        <p:nvSpPr>
          <p:cNvPr id="10243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CS-PR-080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  <p:pic>
        <p:nvPicPr>
          <p:cNvPr id="10244" name="Picture 3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1688" y="1097800"/>
            <a:ext cx="7526337" cy="473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smtClean="0">
                <a:ea typeface="宋体" pitchFamily="2" charset="-122"/>
              </a:rPr>
              <a:t>Requirement Detail Maintenance Frame</a:t>
            </a:r>
          </a:p>
        </p:txBody>
      </p:sp>
      <p:sp>
        <p:nvSpPr>
          <p:cNvPr id="11267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CS-PR-090</a:t>
            </a:r>
            <a:endParaRPr lang="en-US" altLang="zh-CN">
              <a:latin typeface="Arial" charset="0"/>
              <a:ea typeface="宋体" pitchFamily="2" charset="-122"/>
            </a:endParaRPr>
          </a:p>
        </p:txBody>
      </p:sp>
      <p:pic>
        <p:nvPicPr>
          <p:cNvPr id="11268" name="Picture 3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1363" y="1285051"/>
            <a:ext cx="7042150" cy="4335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655</TotalTime>
  <Words>354</Words>
  <Application>Microsoft Office PowerPoint</Application>
  <PresentationFormat>On-screen Show (4:3)</PresentationFormat>
  <Paragraphs>115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3" baseType="lpstr">
      <vt:lpstr>Arial</vt:lpstr>
      <vt:lpstr>Century Gothic</vt:lpstr>
      <vt:lpstr>宋体</vt:lpstr>
      <vt:lpstr>Webdings</vt:lpstr>
      <vt:lpstr>Tahoma</vt:lpstr>
      <vt:lpstr>Wingdings</vt:lpstr>
      <vt:lpstr>Lucida Grande</vt:lpstr>
      <vt:lpstr>QAD 2010 Template</vt:lpstr>
      <vt:lpstr>Process Customer Schedules</vt:lpstr>
      <vt:lpstr>Customer Schedules Processing</vt:lpstr>
      <vt:lpstr>Customer Schedules Processing</vt:lpstr>
      <vt:lpstr>Document Import</vt:lpstr>
      <vt:lpstr>Customer Schedules Processing</vt:lpstr>
      <vt:lpstr>Customer Plan Schedule Maintenance</vt:lpstr>
      <vt:lpstr>Customer Receipts Frame</vt:lpstr>
      <vt:lpstr>Schedule Detail Data Frame</vt:lpstr>
      <vt:lpstr>Requirement Detail Maintenance Frame</vt:lpstr>
      <vt:lpstr>Resource Authorization Data Frame</vt:lpstr>
      <vt:lpstr>Exercises</vt:lpstr>
      <vt:lpstr>Customer Ship Schedule Maintenance</vt:lpstr>
      <vt:lpstr>Exercises</vt:lpstr>
      <vt:lpstr>Customer Schedules Processing</vt:lpstr>
      <vt:lpstr>Required Ship Schedule Update</vt:lpstr>
      <vt:lpstr>Customer Schedule Calculation</vt:lpstr>
      <vt:lpstr>Exercises</vt:lpstr>
      <vt:lpstr>Selective Required Ship Schedule Update</vt:lpstr>
      <vt:lpstr>Required Ship Schedule Maintenance</vt:lpstr>
      <vt:lpstr>Customer Schedules Processing</vt:lpstr>
      <vt:lpstr>Net Change Materials Plan</vt:lpstr>
      <vt:lpstr>Regenerate Materials Plan</vt:lpstr>
      <vt:lpstr>Selective Materials Plan</vt:lpstr>
      <vt:lpstr>Customer Schedules Processing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mdf</cp:lastModifiedBy>
  <cp:revision>112</cp:revision>
  <dcterms:created xsi:type="dcterms:W3CDTF">2000-12-08T00:37:54Z</dcterms:created>
  <dcterms:modified xsi:type="dcterms:W3CDTF">2011-02-08T21:29:00Z</dcterms:modified>
</cp:coreProperties>
</file>