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Default Extension="vml" ContentType="application/vnd.openxmlformats-officedocument.vmlDrawing"/>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p:sldMasterIdLst>
    <p:sldMasterId id="2147483702" r:id="rId1"/>
  </p:sldMasterIdLst>
  <p:notesMasterIdLst>
    <p:notesMasterId r:id="rId15"/>
  </p:notesMasterIdLst>
  <p:handoutMasterIdLst>
    <p:handoutMasterId r:id="rId16"/>
  </p:handoutMasterIdLst>
  <p:sldIdLst>
    <p:sldId id="257" r:id="rId2"/>
    <p:sldId id="280" r:id="rId3"/>
    <p:sldId id="256" r:id="rId4"/>
    <p:sldId id="270" r:id="rId5"/>
    <p:sldId id="271" r:id="rId6"/>
    <p:sldId id="279" r:id="rId7"/>
    <p:sldId id="272" r:id="rId8"/>
    <p:sldId id="273" r:id="rId9"/>
    <p:sldId id="274" r:id="rId10"/>
    <p:sldId id="275" r:id="rId11"/>
    <p:sldId id="276" r:id="rId12"/>
    <p:sldId id="277" r:id="rId13"/>
    <p:sldId id="278" r:id="rId14"/>
  </p:sldIdLst>
  <p:sldSz cx="9144000" cy="6858000" type="screen4x3"/>
  <p:notesSz cx="6858000" cy="9144000"/>
  <p:embeddedFontLst>
    <p:embeddedFont>
      <p:font typeface="Century Gothic" pitchFamily="34" charset="0"/>
      <p:regular r:id="rId17"/>
      <p:bold r:id="rId18"/>
      <p:italic r:id="rId19"/>
      <p:boldItalic r:id="rId20"/>
    </p:embeddedFont>
    <p:embeddedFont>
      <p:font typeface="宋体" pitchFamily="2" charset="-122"/>
      <p:regular r:id="rId21"/>
    </p:embeddedFont>
    <p:embeddedFont>
      <p:font typeface="Tahoma" pitchFamily="34" charset="0"/>
      <p:regular r:id="rId22"/>
      <p:bold r:id="rId23"/>
    </p:embeddedFont>
    <p:embeddedFont>
      <p:font typeface="Webdings" pitchFamily="18" charset="2"/>
      <p:regular r:id="rId24"/>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5788BE"/>
    <a:srgbClr val="000099"/>
    <a:srgbClr val="006600"/>
    <a:srgbClr val="FFCC00"/>
    <a:srgbClr val="009900"/>
    <a:srgbClr val="800080"/>
    <a:srgbClr val="FF9933"/>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1" d="100"/>
          <a:sy n="61" d="100"/>
        </p:scale>
        <p:origin x="-1134" y="-84"/>
      </p:cViewPr>
      <p:guideLst>
        <p:guide orient="horz" pos="2159"/>
        <p:guide pos="2884"/>
      </p:guideLst>
    </p:cSldViewPr>
  </p:slideViewPr>
  <p:notesTextViewPr>
    <p:cViewPr>
      <p:scale>
        <a:sx n="100" d="100"/>
        <a:sy n="100" d="100"/>
      </p:scale>
      <p:origin x="0" y="0"/>
    </p:cViewPr>
  </p:notesTextViewPr>
  <p:sorterViewPr>
    <p:cViewPr>
      <p:scale>
        <a:sx n="75" d="100"/>
        <a:sy n="75"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7.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1026"/>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pPr>
              <a:defRPr/>
            </a:pPr>
            <a:r>
              <a:rPr lang="en-US"/>
              <a:t>Cat McGlothlin Gurkweitz</a:t>
            </a:r>
          </a:p>
        </p:txBody>
      </p:sp>
      <p:sp>
        <p:nvSpPr>
          <p:cNvPr id="14339" name="Rectangle 1027"/>
          <p:cNvSpPr>
            <a:spLocks noGrp="1" noChangeArrowheads="1"/>
          </p:cNvSpPr>
          <p:nvPr>
            <p:ph type="dt" sz="quarter"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3BEDD2F8-4E33-4A40-9286-55AEBEA18257}" type="datetime1">
              <a:rPr lang="zh-CN" altLang="en-US"/>
              <a:pPr/>
              <a:t>2012/9/6</a:t>
            </a:fld>
            <a:endParaRPr lang="en-US" altLang="zh-CN"/>
          </a:p>
        </p:txBody>
      </p:sp>
      <p:sp>
        <p:nvSpPr>
          <p:cNvPr id="14340" name="Rectangle 1028"/>
          <p:cNvSpPr>
            <a:spLocks noGrp="1" noChangeArrowheads="1"/>
          </p:cNvSpPr>
          <p:nvPr>
            <p:ph type="ftr" sz="quarter" idx="2"/>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pPr>
              <a:defRPr/>
            </a:pPr>
            <a:r>
              <a:rPr lang="en-US"/>
              <a:t>Title goes here</a:t>
            </a:r>
          </a:p>
        </p:txBody>
      </p:sp>
      <p:sp>
        <p:nvSpPr>
          <p:cNvPr id="14341" name="Rectangle 1029"/>
          <p:cNvSpPr>
            <a:spLocks noGrp="1" noChangeArrowheads="1"/>
          </p:cNvSpPr>
          <p:nvPr>
            <p:ph type="sldNum" sz="quarter" idx="3"/>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58B7C752-D13D-46A3-9E8E-30D81203646A}" type="slidenum">
              <a:rPr lang="zh-CN" altLang="en-US"/>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l" eaLnBrk="0" hangingPunct="0">
              <a:defRPr sz="1200">
                <a:latin typeface="Times New Roman" pitchFamily="18" charset="0"/>
              </a:defRPr>
            </a:lvl1pPr>
          </a:lstStyle>
          <a:p>
            <a:endParaRPr lang="zh-CN" altLang="en-US"/>
          </a:p>
        </p:txBody>
      </p:sp>
      <p:sp>
        <p:nvSpPr>
          <p:cNvPr id="16387" name="Rectangle 9"/>
          <p:cNvSpPr>
            <a:spLocks noGrp="1" noRot="1" noChangeAspect="1" noChangeArrowheads="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2059" name="Rectangle 11"/>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eaLnBrk="0" hangingPunct="0">
              <a:defRPr sz="1200">
                <a:latin typeface="Times New Roman" pitchFamily="18" charset="0"/>
              </a:defRPr>
            </a:lvl1pPr>
          </a:lstStyle>
          <a:p>
            <a:fld id="{FB923FDD-CBFD-4A6F-A621-CD1C3A021C4F}" type="datetime1">
              <a:rPr lang="zh-CN" altLang="en-US"/>
              <a:pPr/>
              <a:t>2012/9/6</a:t>
            </a:fld>
            <a:endParaRPr lang="en-US" altLang="zh-CN"/>
          </a:p>
        </p:txBody>
      </p:sp>
      <p:sp>
        <p:nvSpPr>
          <p:cNvPr id="2060" name="Rectangle 12"/>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l" eaLnBrk="0" hangingPunct="0">
              <a:defRPr sz="1200">
                <a:latin typeface="Times New Roman" pitchFamily="18" charset="0"/>
              </a:defRPr>
            </a:lvl1pPr>
          </a:lstStyle>
          <a:p>
            <a:endParaRPr lang="zh-CN" altLang="en-US"/>
          </a:p>
        </p:txBody>
      </p:sp>
      <p:sp>
        <p:nvSpPr>
          <p:cNvPr id="2061" name="Rectangle 13"/>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eaLnBrk="0" hangingPunct="0">
              <a:defRPr sz="1200">
                <a:latin typeface="Times New Roman" pitchFamily="18" charset="0"/>
              </a:defRPr>
            </a:lvl1pPr>
          </a:lstStyle>
          <a:p>
            <a:fld id="{14279B2C-C83B-4272-8E9A-61B4D7BB0BAA}" type="slidenum">
              <a:rPr lang="zh-CN" altLang="en-US"/>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Rot="1" noChangeAspect="1" noChangeArrowheads="1" noTextEdit="1"/>
          </p:cNvSpPr>
          <p:nvPr>
            <p:ph type="sldImg"/>
          </p:nvPr>
        </p:nvSpPr>
        <p:spPr>
          <a:ln/>
        </p:spPr>
      </p:sp>
      <p:sp>
        <p:nvSpPr>
          <p:cNvPr id="2662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Rot="1" noChangeAspect="1" noChangeArrowheads="1" noTextEdit="1"/>
          </p:cNvSpPr>
          <p:nvPr>
            <p:ph type="sldImg"/>
          </p:nvPr>
        </p:nvSpPr>
        <p:spPr>
          <a:ln/>
        </p:spPr>
      </p:sp>
      <p:sp>
        <p:nvSpPr>
          <p:cNvPr id="28675"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Rot="1" noChangeAspect="1" noChangeArrowheads="1" noTextEdit="1"/>
          </p:cNvSpPr>
          <p:nvPr>
            <p:ph type="sldImg"/>
          </p:nvPr>
        </p:nvSpPr>
        <p:spPr>
          <a:ln/>
        </p:spPr>
      </p:sp>
      <p:sp>
        <p:nvSpPr>
          <p:cNvPr id="2969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Rot="1" noChangeAspect="1" noChangeArrowheads="1" noTextEdit="1"/>
          </p:cNvSpPr>
          <p:nvPr>
            <p:ph type="sldImg"/>
          </p:nvPr>
        </p:nvSpPr>
        <p:spPr>
          <a:ln/>
        </p:spPr>
      </p:sp>
      <p:sp>
        <p:nvSpPr>
          <p:cNvPr id="2048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Rot="1" noChangeAspect="1" noChangeArrowheads="1" noTextEdit="1"/>
          </p:cNvSpPr>
          <p:nvPr>
            <p:ph type="sldImg"/>
          </p:nvPr>
        </p:nvSpPr>
        <p:spPr>
          <a:ln/>
        </p:spPr>
      </p:sp>
      <p:sp>
        <p:nvSpPr>
          <p:cNvPr id="22531"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Rot="1" noChangeAspect="1" noChangeArrowheads="1" noTextEdit="1"/>
          </p:cNvSpPr>
          <p:nvPr>
            <p:ph type="sldImg"/>
          </p:nvPr>
        </p:nvSpPr>
        <p:spPr>
          <a:ln/>
        </p:spPr>
      </p:sp>
      <p:sp>
        <p:nvSpPr>
          <p:cNvPr id="23555"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p:spPr>
        <p:txBody>
          <a:bodyPr/>
          <a:lstStyle/>
          <a:p>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CS-IN-</a:t>
            </a:r>
            <a:endParaRPr lang="en-US"/>
          </a:p>
        </p:txBody>
      </p:sp>
    </p:spTree>
    <p:extLst>
      <p:ext uri="{BB962C8B-B14F-4D97-AF65-F5344CB8AC3E}">
        <p14:creationId xmlns:p14="http://schemas.microsoft.com/office/powerpoint/2010/main" xmlns="" val="7067509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38914" name="Rectangle 2"/>
          <p:cNvSpPr>
            <a:spLocks noGrp="1" noChangeArrowheads="1"/>
          </p:cNvSpPr>
          <p:nvPr>
            <p:ph type="ctrTitle"/>
          </p:nvPr>
        </p:nvSpPr>
        <p:spPr>
          <a:xfrm>
            <a:off x="1219200" y="4648200"/>
            <a:ext cx="7467600" cy="762000"/>
          </a:xfrm>
        </p:spPr>
        <p:txBody>
          <a:bodyPr/>
          <a:lstStyle>
            <a:lvl1pPr algn="r">
              <a:defRPr sz="2800"/>
            </a:lvl1pPr>
          </a:lstStyle>
          <a:p>
            <a:r>
              <a:rPr lang="en-US"/>
              <a:t>Click to edit Master title style</a:t>
            </a:r>
          </a:p>
        </p:txBody>
      </p:sp>
      <p:sp>
        <p:nvSpPr>
          <p:cNvPr id="38915" name="Rectangle 3"/>
          <p:cNvSpPr>
            <a:spLocks noGrp="1" noChangeArrowheads="1"/>
          </p:cNvSpPr>
          <p:nvPr>
            <p:ph type="subTitle" idx="1"/>
          </p:nvPr>
        </p:nvSpPr>
        <p:spPr>
          <a:xfrm>
            <a:off x="1219200" y="5410200"/>
            <a:ext cx="7467600" cy="762000"/>
          </a:xfrm>
        </p:spPr>
        <p:txBody>
          <a:bodyPr tIns="45720" bIns="45720"/>
          <a:lstStyle>
            <a:lvl1pPr marL="0" indent="0" algn="r">
              <a:buFont typeface="Webdings" pitchFamily="18" charset="2"/>
              <a:buNone/>
              <a:defRPr sz="2000" b="1"/>
            </a:lvl1pPr>
          </a:lstStyle>
          <a:p>
            <a:r>
              <a:rPr lang="en-US"/>
              <a:t>Click to edit Master subtitle style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10100" y="1500188"/>
            <a:ext cx="4000500" cy="5053012"/>
          </a:xfrm>
        </p:spPr>
        <p:txBody>
          <a:bodyPr/>
          <a:lstStyle/>
          <a:p>
            <a:pPr lvl="0"/>
            <a:endParaRPr lang="en-US" noProof="0" smtClean="0"/>
          </a:p>
        </p:txBody>
      </p:sp>
      <p:sp>
        <p:nvSpPr>
          <p:cNvPr id="5" name="Rectangle 8"/>
          <p:cNvSpPr>
            <a:spLocks noGrp="1" noChangeArrowheads="1"/>
          </p:cNvSpPr>
          <p:nvPr>
            <p:ph type="ftr" sz="quarter" idx="10"/>
          </p:nvPr>
        </p:nvSpPr>
        <p:spPr>
          <a:ln/>
        </p:spPr>
        <p:txBody>
          <a:bodyPr/>
          <a:lstStyle>
            <a:lvl1pPr>
              <a:defRPr/>
            </a:lvl1pPr>
          </a:lstStyle>
          <a:p>
            <a:pPr>
              <a:defRPr/>
            </a:pPr>
            <a:r>
              <a:rPr lang="en-US" smtClean="0"/>
              <a:t>CS-IN-</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CS-IN-</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4.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33"/>
          <p:cNvSpPr>
            <a:spLocks noGrp="1" noChangeArrowheads="1"/>
          </p:cNvSpPr>
          <p:nvPr>
            <p:ph type="title"/>
          </p:nvPr>
        </p:nvSpPr>
        <p:spPr/>
        <p:txBody>
          <a:bodyPr/>
          <a:lstStyle/>
          <a:p>
            <a:pPr eaLnBrk="1" hangingPunct="1"/>
            <a:r>
              <a:rPr lang="en-US" altLang="zh-CN" dirty="0" smtClean="0">
                <a:ea typeface="宋体" pitchFamily="2" charset="-122"/>
              </a:rPr>
              <a:t>Customer </a:t>
            </a:r>
            <a:r>
              <a:rPr lang="en-US" altLang="zh-CN" dirty="0" smtClean="0">
                <a:ea typeface="宋体" pitchFamily="2" charset="-122"/>
              </a:rPr>
              <a:t>Schedules: Introduction</a:t>
            </a:r>
            <a:endParaRPr lang="en-US" altLang="zh-CN" dirty="0" smtClean="0">
              <a:ea typeface="宋体" pitchFamily="2" charset="-122"/>
            </a:endParaRPr>
          </a:p>
        </p:txBody>
      </p:sp>
      <p:sp>
        <p:nvSpPr>
          <p:cNvPr id="4" name="Text Placeholder 3"/>
          <p:cNvSpPr>
            <a:spLocks noGrp="1"/>
          </p:cNvSpPr>
          <p:nvPr>
            <p:ph type="body" sz="quarter" idx="10"/>
          </p:nvPr>
        </p:nvSpPr>
        <p:spPr/>
        <p:txBody>
          <a:bodyPr/>
          <a:lstStyle/>
          <a:p>
            <a:r>
              <a:rPr lang="en-US" dirty="0" smtClean="0"/>
              <a:t>QAD Enterprise Applications Enterprise Edition</a:t>
            </a:r>
            <a:endParaRPr lang="en-US" dirty="0"/>
          </a:p>
        </p:txBody>
      </p:sp>
      <p:sp>
        <p:nvSpPr>
          <p:cNvPr id="5" name="Text Placeholder 4"/>
          <p:cNvSpPr>
            <a:spLocks noGrp="1"/>
          </p:cNvSpPr>
          <p:nvPr>
            <p:ph type="body" sz="quarter" idx="11"/>
          </p:nvPr>
        </p:nvSpPr>
        <p:spPr/>
        <p:txBody>
          <a:bodyPr/>
          <a:lstStyle/>
          <a:p>
            <a:r>
              <a:rPr lang="en-US" dirty="0" smtClean="0"/>
              <a:t>Training Guide</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808702" y="891610"/>
            <a:ext cx="6878097" cy="5424523"/>
          </a:xfrm>
        </p:spPr>
        <p:txBody>
          <a:bodyPr/>
          <a:lstStyle/>
          <a:p>
            <a:r>
              <a:rPr lang="en-US" dirty="0" smtClean="0"/>
              <a:t>Shipment Entry</a:t>
            </a:r>
          </a:p>
          <a:p>
            <a:r>
              <a:rPr lang="en-US" dirty="0" smtClean="0"/>
              <a:t>QAD Gateway Programs</a:t>
            </a:r>
          </a:p>
          <a:p>
            <a:r>
              <a:rPr lang="en-US" dirty="0" smtClean="0"/>
              <a:t>EDI/Ecommerce Enabling Software</a:t>
            </a:r>
          </a:p>
          <a:p>
            <a:r>
              <a:rPr lang="en-US" dirty="0" smtClean="0"/>
              <a:t>ASNs or Invoice</a:t>
            </a:r>
          </a:p>
          <a:p>
            <a:pPr lvl="1"/>
            <a:r>
              <a:rPr lang="en-US" dirty="0" smtClean="0"/>
              <a:t>If entering an ASN manually in a back-up system, the QAD Gateway programs will not be used</a:t>
            </a:r>
            <a:endParaRPr lang="en-US" dirty="0"/>
          </a:p>
        </p:txBody>
      </p:sp>
      <p:sp>
        <p:nvSpPr>
          <p:cNvPr id="12291" name="Rectangle 2"/>
          <p:cNvSpPr>
            <a:spLocks noGrp="1" noChangeArrowheads="1"/>
          </p:cNvSpPr>
          <p:nvPr>
            <p:ph type="title"/>
          </p:nvPr>
        </p:nvSpPr>
        <p:spPr/>
        <p:txBody>
          <a:bodyPr/>
          <a:lstStyle/>
          <a:p>
            <a:pPr eaLnBrk="1" hangingPunct="1"/>
            <a:r>
              <a:rPr lang="en-US" altLang="zh-CN" smtClean="0">
                <a:ea typeface="宋体" pitchFamily="2" charset="-122"/>
              </a:rPr>
              <a:t>Outgoing Information Flow</a:t>
            </a:r>
          </a:p>
        </p:txBody>
      </p:sp>
      <p:sp>
        <p:nvSpPr>
          <p:cNvPr id="12290" name="Footer Placeholder 3"/>
          <p:cNvSpPr>
            <a:spLocks noGrp="1"/>
          </p:cNvSpPr>
          <p:nvPr>
            <p:ph type="ftr" sz="quarter" idx="10"/>
          </p:nvPr>
        </p:nvSpPr>
        <p:spPr>
          <a:noFill/>
        </p:spPr>
        <p:txBody>
          <a:bodyPr/>
          <a:lstStyle/>
          <a:p>
            <a:r>
              <a:rPr lang="en-US" altLang="zh-CN" smtClean="0">
                <a:ea typeface="宋体" pitchFamily="2" charset="-122"/>
              </a:rPr>
              <a:t>CS-IN-100</a:t>
            </a:r>
          </a:p>
        </p:txBody>
      </p:sp>
      <p:sp>
        <p:nvSpPr>
          <p:cNvPr id="48133" name="Line 5"/>
          <p:cNvSpPr>
            <a:spLocks noChangeShapeType="1"/>
          </p:cNvSpPr>
          <p:nvPr/>
        </p:nvSpPr>
        <p:spPr bwMode="auto">
          <a:xfrm>
            <a:off x="1104900" y="764629"/>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808702" y="891610"/>
            <a:ext cx="6878097" cy="5424523"/>
          </a:xfrm>
        </p:spPr>
        <p:txBody>
          <a:bodyPr/>
          <a:lstStyle/>
          <a:p>
            <a:r>
              <a:rPr lang="en-US" dirty="0" smtClean="0"/>
              <a:t>Customer</a:t>
            </a:r>
          </a:p>
          <a:p>
            <a:pPr lvl="1"/>
            <a:r>
              <a:rPr lang="en-US" dirty="0" smtClean="0"/>
              <a:t>Schedule Release (830/862)</a:t>
            </a:r>
          </a:p>
          <a:p>
            <a:r>
              <a:rPr lang="en-US" dirty="0" smtClean="0"/>
              <a:t>Supplier</a:t>
            </a:r>
          </a:p>
          <a:p>
            <a:pPr lvl="1"/>
            <a:r>
              <a:rPr lang="en-US" dirty="0" smtClean="0"/>
              <a:t>Create RSS</a:t>
            </a:r>
          </a:p>
          <a:p>
            <a:pPr lvl="1"/>
            <a:r>
              <a:rPr lang="en-US" dirty="0" smtClean="0"/>
              <a:t>Run MRP</a:t>
            </a:r>
          </a:p>
          <a:p>
            <a:pPr lvl="1"/>
            <a:r>
              <a:rPr lang="en-US" dirty="0" smtClean="0"/>
              <a:t>Create/Confirm</a:t>
            </a:r>
          </a:p>
          <a:p>
            <a:pPr lvl="1"/>
            <a:r>
              <a:rPr lang="en-US" dirty="0" smtClean="0"/>
              <a:t>Shipper</a:t>
            </a:r>
          </a:p>
          <a:p>
            <a:pPr lvl="1"/>
            <a:r>
              <a:rPr lang="en-US" dirty="0" smtClean="0"/>
              <a:t>Send Shipment (ASN/Invoice)</a:t>
            </a:r>
          </a:p>
          <a:p>
            <a:r>
              <a:rPr lang="en-US" dirty="0" smtClean="0"/>
              <a:t>Customer</a:t>
            </a:r>
          </a:p>
          <a:p>
            <a:pPr lvl="1"/>
            <a:r>
              <a:rPr lang="en-US" dirty="0" smtClean="0"/>
              <a:t>Receive Shipment</a:t>
            </a:r>
          </a:p>
          <a:p>
            <a:endParaRPr lang="en-US" dirty="0"/>
          </a:p>
        </p:txBody>
      </p:sp>
      <p:sp>
        <p:nvSpPr>
          <p:cNvPr id="13315" name="Rectangle 2"/>
          <p:cNvSpPr>
            <a:spLocks noGrp="1" noChangeArrowheads="1"/>
          </p:cNvSpPr>
          <p:nvPr>
            <p:ph type="title"/>
          </p:nvPr>
        </p:nvSpPr>
        <p:spPr/>
        <p:txBody>
          <a:bodyPr/>
          <a:lstStyle/>
          <a:p>
            <a:pPr eaLnBrk="1" hangingPunct="1"/>
            <a:r>
              <a:rPr lang="en-US" altLang="zh-CN" smtClean="0">
                <a:ea typeface="宋体" pitchFamily="2" charset="-122"/>
              </a:rPr>
              <a:t>Customer Schedules Life Cycle</a:t>
            </a:r>
          </a:p>
        </p:txBody>
      </p:sp>
      <p:sp>
        <p:nvSpPr>
          <p:cNvPr id="13314" name="Footer Placeholder 3"/>
          <p:cNvSpPr>
            <a:spLocks noGrp="1"/>
          </p:cNvSpPr>
          <p:nvPr>
            <p:ph type="ftr" sz="quarter" idx="10"/>
          </p:nvPr>
        </p:nvSpPr>
        <p:spPr>
          <a:noFill/>
        </p:spPr>
        <p:txBody>
          <a:bodyPr/>
          <a:lstStyle/>
          <a:p>
            <a:r>
              <a:rPr lang="en-US" altLang="zh-CN" smtClean="0">
                <a:ea typeface="宋体" pitchFamily="2" charset="-122"/>
              </a:rPr>
              <a:t>CS-IN-110</a:t>
            </a:r>
          </a:p>
        </p:txBody>
      </p:sp>
      <p:sp>
        <p:nvSpPr>
          <p:cNvPr id="49157" name="Line 5"/>
          <p:cNvSpPr>
            <a:spLocks noChangeShapeType="1"/>
          </p:cNvSpPr>
          <p:nvPr/>
        </p:nvSpPr>
        <p:spPr bwMode="auto">
          <a:xfrm>
            <a:off x="1104900" y="724437"/>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buFont typeface="Webdings" pitchFamily="18" charset="2"/>
              <a:buNone/>
            </a:pPr>
            <a:r>
              <a:rPr lang="en-US" altLang="zh-CN" smtClean="0">
                <a:ea typeface="宋体" pitchFamily="2" charset="-122"/>
              </a:rPr>
              <a:t>In this class you learn how to:</a:t>
            </a:r>
          </a:p>
          <a:p>
            <a:pPr eaLnBrk="1" hangingPunct="1"/>
            <a:r>
              <a:rPr lang="en-US" altLang="zh-CN" smtClean="0">
                <a:ea typeface="宋体" pitchFamily="2" charset="-122"/>
              </a:rPr>
              <a:t>Identify key business considerations before setting up Customer Schedules in QAD Enterprise Applications</a:t>
            </a:r>
          </a:p>
          <a:p>
            <a:pPr eaLnBrk="1" hangingPunct="1"/>
            <a:r>
              <a:rPr lang="en-US" altLang="zh-CN" smtClean="0">
                <a:ea typeface="宋体" pitchFamily="2" charset="-122"/>
              </a:rPr>
              <a:t>Set up Customer Schedules in QAD Enterprise Applications</a:t>
            </a:r>
          </a:p>
          <a:p>
            <a:pPr eaLnBrk="1" hangingPunct="1"/>
            <a:r>
              <a:rPr lang="en-US" altLang="zh-CN" smtClean="0">
                <a:ea typeface="宋体" pitchFamily="2" charset="-122"/>
              </a:rPr>
              <a:t>Process Customer Schedules in QAD Enterprise Applications</a:t>
            </a:r>
          </a:p>
          <a:p>
            <a:pPr eaLnBrk="1" hangingPunct="1"/>
            <a:r>
              <a:rPr lang="en-US" altLang="zh-CN" smtClean="0">
                <a:ea typeface="宋体" pitchFamily="2" charset="-122"/>
              </a:rPr>
              <a:t>Process Customer Schedule Shipments</a:t>
            </a:r>
          </a:p>
        </p:txBody>
      </p:sp>
      <p:sp>
        <p:nvSpPr>
          <p:cNvPr id="14339" name="Rectangle 2"/>
          <p:cNvSpPr>
            <a:spLocks noGrp="1" noChangeArrowheads="1"/>
          </p:cNvSpPr>
          <p:nvPr>
            <p:ph type="title"/>
          </p:nvPr>
        </p:nvSpPr>
        <p:spPr/>
        <p:txBody>
          <a:bodyPr/>
          <a:lstStyle/>
          <a:p>
            <a:pPr eaLnBrk="1" hangingPunct="1"/>
            <a:r>
              <a:rPr lang="en-US" altLang="zh-CN" smtClean="0">
                <a:ea typeface="宋体" pitchFamily="2" charset="-122"/>
              </a:rPr>
              <a:t>Course Objectives</a:t>
            </a:r>
          </a:p>
        </p:txBody>
      </p:sp>
      <p:sp>
        <p:nvSpPr>
          <p:cNvPr id="14338" name="Footer Placeholder 3"/>
          <p:cNvSpPr>
            <a:spLocks noGrp="1"/>
          </p:cNvSpPr>
          <p:nvPr>
            <p:ph type="ftr" sz="quarter" idx="10"/>
          </p:nvPr>
        </p:nvSpPr>
        <p:spPr>
          <a:noFill/>
        </p:spPr>
        <p:txBody>
          <a:bodyPr/>
          <a:lstStyle/>
          <a:p>
            <a:r>
              <a:rPr lang="en-US" altLang="zh-CN" smtClean="0">
                <a:ea typeface="宋体" pitchFamily="2" charset="-122"/>
              </a:rPr>
              <a:t>CS-IN-120</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buClr>
                <a:schemeClr val="hlink"/>
              </a:buClr>
              <a:buSzPct val="125000"/>
              <a:buFont typeface="Wingdings" pitchFamily="2" charset="2"/>
              <a:buChar char="ü"/>
            </a:pPr>
            <a:r>
              <a:rPr lang="en-US" altLang="zh-CN" dirty="0" smtClean="0">
                <a:ea typeface="宋体" pitchFamily="2" charset="-122"/>
              </a:rPr>
              <a:t>Introduction to Customer Schedules</a:t>
            </a:r>
          </a:p>
          <a:p>
            <a:pPr eaLnBrk="1" hangingPunct="1"/>
            <a:r>
              <a:rPr lang="en-US" altLang="zh-CN" dirty="0" smtClean="0">
                <a:ea typeface="宋体" pitchFamily="2" charset="-122"/>
              </a:rPr>
              <a:t>Business Considerations</a:t>
            </a:r>
          </a:p>
          <a:p>
            <a:pPr eaLnBrk="1" hangingPunct="1"/>
            <a:r>
              <a:rPr lang="en-US" altLang="zh-CN" dirty="0" smtClean="0">
                <a:ea typeface="宋体" pitchFamily="2" charset="-122"/>
              </a:rPr>
              <a:t>Set </a:t>
            </a:r>
            <a:r>
              <a:rPr lang="en-US" altLang="zh-CN" dirty="0" smtClean="0">
                <a:ea typeface="宋体" pitchFamily="2" charset="-122"/>
              </a:rPr>
              <a:t>Up </a:t>
            </a:r>
            <a:r>
              <a:rPr lang="en-US" altLang="zh-CN" dirty="0" smtClean="0">
                <a:ea typeface="宋体" pitchFamily="2" charset="-122"/>
              </a:rPr>
              <a:t>Customer Schedules</a:t>
            </a:r>
          </a:p>
          <a:p>
            <a:pPr eaLnBrk="1" hangingPunct="1"/>
            <a:r>
              <a:rPr lang="en-US" altLang="zh-CN" dirty="0" smtClean="0">
                <a:ea typeface="宋体" pitchFamily="2" charset="-122"/>
              </a:rPr>
              <a:t>Process Customer Schedules</a:t>
            </a:r>
          </a:p>
          <a:p>
            <a:pPr eaLnBrk="1" hangingPunct="1"/>
            <a:r>
              <a:rPr lang="en-US" altLang="zh-CN" dirty="0" smtClean="0">
                <a:ea typeface="宋体" pitchFamily="2" charset="-122"/>
              </a:rPr>
              <a:t>Process Customer Schedule Shipments</a:t>
            </a:r>
          </a:p>
          <a:p>
            <a:pPr eaLnBrk="1" hangingPunct="1"/>
            <a:endParaRPr lang="zh-CN" altLang="en-US" dirty="0" smtClean="0">
              <a:ea typeface="宋体" pitchFamily="2" charset="-122"/>
            </a:endParaRPr>
          </a:p>
        </p:txBody>
      </p:sp>
      <p:sp>
        <p:nvSpPr>
          <p:cNvPr id="15363" name="Rectangle 2"/>
          <p:cNvSpPr>
            <a:spLocks noGrp="1" noChangeArrowheads="1"/>
          </p:cNvSpPr>
          <p:nvPr>
            <p:ph type="title"/>
          </p:nvPr>
        </p:nvSpPr>
        <p:spPr/>
        <p:txBody>
          <a:bodyPr/>
          <a:lstStyle/>
          <a:p>
            <a:pPr eaLnBrk="1" hangingPunct="1"/>
            <a:r>
              <a:rPr lang="en-US" altLang="zh-CN" smtClean="0">
                <a:ea typeface="宋体" pitchFamily="2" charset="-122"/>
              </a:rPr>
              <a:t>Course Overview</a:t>
            </a:r>
          </a:p>
        </p:txBody>
      </p:sp>
      <p:sp>
        <p:nvSpPr>
          <p:cNvPr id="15362" name="Footer Placeholder 3"/>
          <p:cNvSpPr>
            <a:spLocks noGrp="1"/>
          </p:cNvSpPr>
          <p:nvPr>
            <p:ph type="ftr" sz="quarter" idx="10"/>
          </p:nvPr>
        </p:nvSpPr>
        <p:spPr>
          <a:noFill/>
        </p:spPr>
        <p:txBody>
          <a:bodyPr/>
          <a:lstStyle/>
          <a:p>
            <a:r>
              <a:rPr lang="en-US" altLang="zh-CN" smtClean="0">
                <a:ea typeface="宋体" pitchFamily="2" charset="-122"/>
              </a:rPr>
              <a:t>CS-IN-130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 name="Title 73"/>
          <p:cNvSpPr>
            <a:spLocks noGrp="1"/>
          </p:cNvSpPr>
          <p:nvPr>
            <p:ph type="title"/>
          </p:nvPr>
        </p:nvSpPr>
        <p:spPr/>
        <p:txBody>
          <a:bodyPr/>
          <a:lstStyle/>
          <a:p>
            <a:r>
              <a:rPr lang="en-US" dirty="0" smtClean="0"/>
              <a:t>Facilities</a:t>
            </a:r>
            <a:endParaRPr lang="en-US" dirty="0"/>
          </a:p>
        </p:txBody>
      </p:sp>
      <p:sp>
        <p:nvSpPr>
          <p:cNvPr id="7170" name="Footer Placeholder 1"/>
          <p:cNvSpPr>
            <a:spLocks noGrp="1"/>
          </p:cNvSpPr>
          <p:nvPr>
            <p:ph type="ftr" sz="quarter" idx="10"/>
          </p:nvPr>
        </p:nvSpPr>
        <p:spPr>
          <a:noFill/>
        </p:spPr>
        <p:txBody>
          <a:bodyPr/>
          <a:lstStyle/>
          <a:p>
            <a:r>
              <a:rPr lang="en-US" altLang="zh-CN" smtClean="0">
                <a:ea typeface="宋体" pitchFamily="2" charset="-122"/>
              </a:rPr>
              <a:t>CS-IN-030</a:t>
            </a:r>
          </a:p>
        </p:txBody>
      </p:sp>
      <p:grpSp>
        <p:nvGrpSpPr>
          <p:cNvPr id="7171" name="Group 19"/>
          <p:cNvGrpSpPr>
            <a:grpSpLocks/>
          </p:cNvGrpSpPr>
          <p:nvPr/>
        </p:nvGrpSpPr>
        <p:grpSpPr bwMode="auto">
          <a:xfrm>
            <a:off x="609003" y="906088"/>
            <a:ext cx="7931150" cy="5092700"/>
            <a:chOff x="314" y="729"/>
            <a:chExt cx="4996" cy="3208"/>
          </a:xfrm>
        </p:grpSpPr>
        <p:grpSp>
          <p:nvGrpSpPr>
            <p:cNvPr id="7178" name="Group 20"/>
            <p:cNvGrpSpPr>
              <a:grpSpLocks/>
            </p:cNvGrpSpPr>
            <p:nvPr/>
          </p:nvGrpSpPr>
          <p:grpSpPr bwMode="auto">
            <a:xfrm>
              <a:off x="314" y="729"/>
              <a:ext cx="1167" cy="1000"/>
              <a:chOff x="314" y="912"/>
              <a:chExt cx="1167" cy="1000"/>
            </a:xfrm>
          </p:grpSpPr>
          <p:pic>
            <p:nvPicPr>
              <p:cNvPr id="7240" name="Picture 21"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7241" name="Text Box 22"/>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Telephone/Fax</a:t>
                </a:r>
              </a:p>
            </p:txBody>
          </p:sp>
        </p:grpSp>
        <p:grpSp>
          <p:nvGrpSpPr>
            <p:cNvPr id="7179" name="Group 23"/>
            <p:cNvGrpSpPr>
              <a:grpSpLocks/>
            </p:cNvGrpSpPr>
            <p:nvPr/>
          </p:nvGrpSpPr>
          <p:grpSpPr bwMode="auto">
            <a:xfrm>
              <a:off x="2439" y="767"/>
              <a:ext cx="917" cy="962"/>
              <a:chOff x="2439" y="950"/>
              <a:chExt cx="917" cy="962"/>
            </a:xfrm>
          </p:grpSpPr>
          <p:pic>
            <p:nvPicPr>
              <p:cNvPr id="7238" name="Picture 24"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7239" name="Text Box 25"/>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Class Hours</a:t>
                </a:r>
              </a:p>
            </p:txBody>
          </p:sp>
        </p:grpSp>
        <p:sp>
          <p:nvSpPr>
            <p:cNvPr id="7180" name="Rectangle 26"/>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kumimoji="1" lang="en-US" altLang="zh-CN" sz="4800" b="1">
                  <a:solidFill>
                    <a:srgbClr val="FF3300"/>
                  </a:solidFill>
                  <a:latin typeface="+mj-lt"/>
                  <a:ea typeface="宋体" pitchFamily="2" charset="-122"/>
                </a:rPr>
                <a:t>EXIT</a:t>
              </a:r>
            </a:p>
          </p:txBody>
        </p:sp>
        <p:grpSp>
          <p:nvGrpSpPr>
            <p:cNvPr id="7181" name="Group 27"/>
            <p:cNvGrpSpPr>
              <a:grpSpLocks/>
            </p:cNvGrpSpPr>
            <p:nvPr/>
          </p:nvGrpSpPr>
          <p:grpSpPr bwMode="auto">
            <a:xfrm>
              <a:off x="490" y="1872"/>
              <a:ext cx="816" cy="913"/>
              <a:chOff x="490" y="1872"/>
              <a:chExt cx="816" cy="913"/>
            </a:xfrm>
          </p:grpSpPr>
          <p:sp>
            <p:nvSpPr>
              <p:cNvPr id="7231" name="Text Box 28"/>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Messages</a:t>
                </a:r>
              </a:p>
            </p:txBody>
          </p:sp>
          <p:grpSp>
            <p:nvGrpSpPr>
              <p:cNvPr id="7232" name="Group 29"/>
              <p:cNvGrpSpPr>
                <a:grpSpLocks/>
              </p:cNvGrpSpPr>
              <p:nvPr/>
            </p:nvGrpSpPr>
            <p:grpSpPr bwMode="auto">
              <a:xfrm>
                <a:off x="567" y="1872"/>
                <a:ext cx="681" cy="679"/>
                <a:chOff x="567" y="1891"/>
                <a:chExt cx="681" cy="679"/>
              </a:xfrm>
            </p:grpSpPr>
            <p:sp>
              <p:nvSpPr>
                <p:cNvPr id="7233" name="AutoShape 30"/>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234" name="Group 31"/>
                <p:cNvGrpSpPr>
                  <a:grpSpLocks/>
                </p:cNvGrpSpPr>
                <p:nvPr/>
              </p:nvGrpSpPr>
              <p:grpSpPr bwMode="auto">
                <a:xfrm>
                  <a:off x="658" y="2064"/>
                  <a:ext cx="494" cy="366"/>
                  <a:chOff x="1581" y="2706"/>
                  <a:chExt cx="494" cy="366"/>
                </a:xfrm>
              </p:grpSpPr>
              <p:sp>
                <p:nvSpPr>
                  <p:cNvPr id="7235" name="Rectangle 32"/>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zh-CN" altLang="en-US">
                      <a:latin typeface="+mj-lt"/>
                      <a:ea typeface="宋体" pitchFamily="2" charset="-122"/>
                    </a:endParaRPr>
                  </a:p>
                </p:txBody>
              </p:sp>
              <p:sp>
                <p:nvSpPr>
                  <p:cNvPr id="7236" name="Rectangle 33"/>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zh-CN" altLang="en-US">
                      <a:latin typeface="+mj-lt"/>
                      <a:ea typeface="宋体" pitchFamily="2" charset="-122"/>
                    </a:endParaRPr>
                  </a:p>
                </p:txBody>
              </p:sp>
              <p:sp>
                <p:nvSpPr>
                  <p:cNvPr id="7237" name="Freeform 34"/>
                  <p:cNvSpPr>
                    <a:spLocks/>
                  </p:cNvSpPr>
                  <p:nvPr/>
                </p:nvSpPr>
                <p:spPr bwMode="auto">
                  <a:xfrm>
                    <a:off x="1609" y="2733"/>
                    <a:ext cx="438" cy="311"/>
                  </a:xfrm>
                  <a:custGeom>
                    <a:avLst/>
                    <a:gdLst>
                      <a:gd name="T0" fmla="*/ 7 w 1755"/>
                      <a:gd name="T1" fmla="*/ 0 h 1242"/>
                      <a:gd name="T2" fmla="*/ 46 w 1755"/>
                      <a:gd name="T3" fmla="*/ 39 h 1242"/>
                      <a:gd name="T4" fmla="*/ 47 w 1755"/>
                      <a:gd name="T5" fmla="*/ 41 h 1242"/>
                      <a:gd name="T6" fmla="*/ 49 w 1755"/>
                      <a:gd name="T7" fmla="*/ 42 h 1242"/>
                      <a:gd name="T8" fmla="*/ 50 w 1755"/>
                      <a:gd name="T9" fmla="*/ 43 h 1242"/>
                      <a:gd name="T10" fmla="*/ 51 w 1755"/>
                      <a:gd name="T11" fmla="*/ 43 h 1242"/>
                      <a:gd name="T12" fmla="*/ 53 w 1755"/>
                      <a:gd name="T13" fmla="*/ 44 h 1242"/>
                      <a:gd name="T14" fmla="*/ 55 w 1755"/>
                      <a:gd name="T15" fmla="*/ 44 h 1242"/>
                      <a:gd name="T16" fmla="*/ 56 w 1755"/>
                      <a:gd name="T17" fmla="*/ 44 h 1242"/>
                      <a:gd name="T18" fmla="*/ 58 w 1755"/>
                      <a:gd name="T19" fmla="*/ 43 h 1242"/>
                      <a:gd name="T20" fmla="*/ 59 w 1755"/>
                      <a:gd name="T21" fmla="*/ 43 h 1242"/>
                      <a:gd name="T22" fmla="*/ 61 w 1755"/>
                      <a:gd name="T23" fmla="*/ 42 h 1242"/>
                      <a:gd name="T24" fmla="*/ 62 w 1755"/>
                      <a:gd name="T25" fmla="*/ 40 h 1242"/>
                      <a:gd name="T26" fmla="*/ 63 w 1755"/>
                      <a:gd name="T27" fmla="*/ 39 h 1242"/>
                      <a:gd name="T28" fmla="*/ 102 w 1755"/>
                      <a:gd name="T29" fmla="*/ 0 h 1242"/>
                      <a:gd name="T30" fmla="*/ 109 w 1755"/>
                      <a:gd name="T31" fmla="*/ 0 h 1242"/>
                      <a:gd name="T32" fmla="*/ 109 w 1755"/>
                      <a:gd name="T33" fmla="*/ 7 h 1242"/>
                      <a:gd name="T34" fmla="*/ 78 w 1755"/>
                      <a:gd name="T35" fmla="*/ 39 h 1242"/>
                      <a:gd name="T36" fmla="*/ 109 w 1755"/>
                      <a:gd name="T37" fmla="*/ 71 h 1242"/>
                      <a:gd name="T38" fmla="*/ 109 w 1755"/>
                      <a:gd name="T39" fmla="*/ 78 h 1242"/>
                      <a:gd name="T40" fmla="*/ 102 w 1755"/>
                      <a:gd name="T41" fmla="*/ 78 h 1242"/>
                      <a:gd name="T42" fmla="*/ 70 w 1755"/>
                      <a:gd name="T43" fmla="*/ 46 h 1242"/>
                      <a:gd name="T44" fmla="*/ 69 w 1755"/>
                      <a:gd name="T45" fmla="*/ 48 h 1242"/>
                      <a:gd name="T46" fmla="*/ 67 w 1755"/>
                      <a:gd name="T47" fmla="*/ 49 h 1242"/>
                      <a:gd name="T48" fmla="*/ 66 w 1755"/>
                      <a:gd name="T49" fmla="*/ 50 h 1242"/>
                      <a:gd name="T50" fmla="*/ 64 w 1755"/>
                      <a:gd name="T51" fmla="*/ 52 h 1242"/>
                      <a:gd name="T52" fmla="*/ 62 w 1755"/>
                      <a:gd name="T53" fmla="*/ 53 h 1242"/>
                      <a:gd name="T54" fmla="*/ 60 w 1755"/>
                      <a:gd name="T55" fmla="*/ 54 h 1242"/>
                      <a:gd name="T56" fmla="*/ 57 w 1755"/>
                      <a:gd name="T57" fmla="*/ 54 h 1242"/>
                      <a:gd name="T58" fmla="*/ 55 w 1755"/>
                      <a:gd name="T59" fmla="*/ 54 h 1242"/>
                      <a:gd name="T60" fmla="*/ 52 w 1755"/>
                      <a:gd name="T61" fmla="*/ 54 h 1242"/>
                      <a:gd name="T62" fmla="*/ 50 w 1755"/>
                      <a:gd name="T63" fmla="*/ 54 h 1242"/>
                      <a:gd name="T64" fmla="*/ 48 w 1755"/>
                      <a:gd name="T65" fmla="*/ 53 h 1242"/>
                      <a:gd name="T66" fmla="*/ 46 w 1755"/>
                      <a:gd name="T67" fmla="*/ 52 h 1242"/>
                      <a:gd name="T68" fmla="*/ 44 w 1755"/>
                      <a:gd name="T69" fmla="*/ 51 h 1242"/>
                      <a:gd name="T70" fmla="*/ 42 w 1755"/>
                      <a:gd name="T71" fmla="*/ 49 h 1242"/>
                      <a:gd name="T72" fmla="*/ 41 w 1755"/>
                      <a:gd name="T73" fmla="*/ 48 h 1242"/>
                      <a:gd name="T74" fmla="*/ 39 w 1755"/>
                      <a:gd name="T75" fmla="*/ 46 h 1242"/>
                      <a:gd name="T76" fmla="*/ 7 w 1755"/>
                      <a:gd name="T77" fmla="*/ 78 h 1242"/>
                      <a:gd name="T78" fmla="*/ 0 w 1755"/>
                      <a:gd name="T79" fmla="*/ 78 h 1242"/>
                      <a:gd name="T80" fmla="*/ 0 w 1755"/>
                      <a:gd name="T81" fmla="*/ 71 h 1242"/>
                      <a:gd name="T82" fmla="*/ 32 w 1755"/>
                      <a:gd name="T83" fmla="*/ 39 h 1242"/>
                      <a:gd name="T84" fmla="*/ 0 w 1755"/>
                      <a:gd name="T85" fmla="*/ 7 h 1242"/>
                      <a:gd name="T86" fmla="*/ 0 w 1755"/>
                      <a:gd name="T87" fmla="*/ 0 h 1242"/>
                      <a:gd name="T88" fmla="*/ 7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7182" name="Group 35"/>
            <p:cNvGrpSpPr>
              <a:grpSpLocks/>
            </p:cNvGrpSpPr>
            <p:nvPr/>
          </p:nvGrpSpPr>
          <p:grpSpPr bwMode="auto">
            <a:xfrm>
              <a:off x="2535" y="1872"/>
              <a:ext cx="681" cy="908"/>
              <a:chOff x="2535" y="1872"/>
              <a:chExt cx="681" cy="908"/>
            </a:xfrm>
          </p:grpSpPr>
          <p:sp>
            <p:nvSpPr>
              <p:cNvPr id="7223" name="Text Box 36"/>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Breaks</a:t>
                </a:r>
              </a:p>
            </p:txBody>
          </p:sp>
          <p:grpSp>
            <p:nvGrpSpPr>
              <p:cNvPr id="7224" name="Group 37"/>
              <p:cNvGrpSpPr>
                <a:grpSpLocks/>
              </p:cNvGrpSpPr>
              <p:nvPr/>
            </p:nvGrpSpPr>
            <p:grpSpPr bwMode="auto">
              <a:xfrm>
                <a:off x="2535" y="1872"/>
                <a:ext cx="681" cy="679"/>
                <a:chOff x="2535" y="1872"/>
                <a:chExt cx="681" cy="679"/>
              </a:xfrm>
            </p:grpSpPr>
            <p:sp>
              <p:nvSpPr>
                <p:cNvPr id="7225" name="AutoShape 38"/>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226" name="Group 39"/>
                <p:cNvGrpSpPr>
                  <a:grpSpLocks/>
                </p:cNvGrpSpPr>
                <p:nvPr/>
              </p:nvGrpSpPr>
              <p:grpSpPr bwMode="auto">
                <a:xfrm>
                  <a:off x="2615" y="2064"/>
                  <a:ext cx="505" cy="295"/>
                  <a:chOff x="2643" y="2080"/>
                  <a:chExt cx="505" cy="295"/>
                </a:xfrm>
              </p:grpSpPr>
              <p:sp>
                <p:nvSpPr>
                  <p:cNvPr id="7227" name="Freeform 40"/>
                  <p:cNvSpPr>
                    <a:spLocks/>
                  </p:cNvSpPr>
                  <p:nvPr/>
                </p:nvSpPr>
                <p:spPr bwMode="auto">
                  <a:xfrm>
                    <a:off x="2643" y="2326"/>
                    <a:ext cx="505" cy="49"/>
                  </a:xfrm>
                  <a:custGeom>
                    <a:avLst/>
                    <a:gdLst>
                      <a:gd name="T0" fmla="*/ 0 w 2021"/>
                      <a:gd name="T1" fmla="*/ 0 h 196"/>
                      <a:gd name="T2" fmla="*/ 126 w 2021"/>
                      <a:gd name="T3" fmla="*/ 0 h 196"/>
                      <a:gd name="T4" fmla="*/ 126 w 2021"/>
                      <a:gd name="T5" fmla="*/ 6 h 196"/>
                      <a:gd name="T6" fmla="*/ 126 w 2021"/>
                      <a:gd name="T7" fmla="*/ 7 h 196"/>
                      <a:gd name="T8" fmla="*/ 126 w 2021"/>
                      <a:gd name="T9" fmla="*/ 7 h 196"/>
                      <a:gd name="T10" fmla="*/ 126 w 2021"/>
                      <a:gd name="T11" fmla="*/ 8 h 196"/>
                      <a:gd name="T12" fmla="*/ 125 w 2021"/>
                      <a:gd name="T13" fmla="*/ 9 h 196"/>
                      <a:gd name="T14" fmla="*/ 124 w 2021"/>
                      <a:gd name="T15" fmla="*/ 10 h 196"/>
                      <a:gd name="T16" fmla="*/ 124 w 2021"/>
                      <a:gd name="T17" fmla="*/ 10 h 196"/>
                      <a:gd name="T18" fmla="*/ 123 w 2021"/>
                      <a:gd name="T19" fmla="*/ 11 h 196"/>
                      <a:gd name="T20" fmla="*/ 122 w 2021"/>
                      <a:gd name="T21" fmla="*/ 11 h 196"/>
                      <a:gd name="T22" fmla="*/ 121 w 2021"/>
                      <a:gd name="T23" fmla="*/ 12 h 196"/>
                      <a:gd name="T24" fmla="*/ 120 w 2021"/>
                      <a:gd name="T25" fmla="*/ 12 h 196"/>
                      <a:gd name="T26" fmla="*/ 119 w 2021"/>
                      <a:gd name="T27" fmla="*/ 12 h 196"/>
                      <a:gd name="T28" fmla="*/ 119 w 2021"/>
                      <a:gd name="T29" fmla="*/ 12 h 196"/>
                      <a:gd name="T30" fmla="*/ 118 w 2021"/>
                      <a:gd name="T31" fmla="*/ 12 h 196"/>
                      <a:gd name="T32" fmla="*/ 117 w 2021"/>
                      <a:gd name="T33" fmla="*/ 12 h 196"/>
                      <a:gd name="T34" fmla="*/ 9 w 2021"/>
                      <a:gd name="T35" fmla="*/ 12 h 196"/>
                      <a:gd name="T36" fmla="*/ 8 w 2021"/>
                      <a:gd name="T37" fmla="*/ 12 h 196"/>
                      <a:gd name="T38" fmla="*/ 7 w 2021"/>
                      <a:gd name="T39" fmla="*/ 12 h 196"/>
                      <a:gd name="T40" fmla="*/ 6 w 2021"/>
                      <a:gd name="T41" fmla="*/ 12 h 196"/>
                      <a:gd name="T42" fmla="*/ 5 w 2021"/>
                      <a:gd name="T43" fmla="*/ 12 h 196"/>
                      <a:gd name="T44" fmla="*/ 4 w 2021"/>
                      <a:gd name="T45" fmla="*/ 11 h 196"/>
                      <a:gd name="T46" fmla="*/ 3 w 2021"/>
                      <a:gd name="T47" fmla="*/ 11 h 196"/>
                      <a:gd name="T48" fmla="*/ 2 w 2021"/>
                      <a:gd name="T49" fmla="*/ 11 h 196"/>
                      <a:gd name="T50" fmla="*/ 2 w 2021"/>
                      <a:gd name="T51" fmla="*/ 10 h 196"/>
                      <a:gd name="T52" fmla="*/ 1 w 2021"/>
                      <a:gd name="T53" fmla="*/ 9 h 196"/>
                      <a:gd name="T54" fmla="*/ 0 w 2021"/>
                      <a:gd name="T55" fmla="*/ 9 h 196"/>
                      <a:gd name="T56" fmla="*/ 0 w 2021"/>
                      <a:gd name="T57" fmla="*/ 8 h 196"/>
                      <a:gd name="T58" fmla="*/ 0 w 2021"/>
                      <a:gd name="T59" fmla="*/ 7 h 196"/>
                      <a:gd name="T60" fmla="*/ 0 w 2021"/>
                      <a:gd name="T61" fmla="*/ 6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7228" name="Group 41"/>
                  <p:cNvGrpSpPr>
                    <a:grpSpLocks/>
                  </p:cNvGrpSpPr>
                  <p:nvPr/>
                </p:nvGrpSpPr>
                <p:grpSpPr bwMode="auto">
                  <a:xfrm>
                    <a:off x="2754" y="2080"/>
                    <a:ext cx="373" cy="234"/>
                    <a:chOff x="2754" y="2080"/>
                    <a:chExt cx="373" cy="234"/>
                  </a:xfrm>
                </p:grpSpPr>
                <p:sp>
                  <p:nvSpPr>
                    <p:cNvPr id="7229" name="Freeform 42"/>
                    <p:cNvSpPr>
                      <a:spLocks/>
                    </p:cNvSpPr>
                    <p:nvPr/>
                  </p:nvSpPr>
                  <p:spPr bwMode="auto">
                    <a:xfrm>
                      <a:off x="2754" y="2080"/>
                      <a:ext cx="283" cy="234"/>
                    </a:xfrm>
                    <a:custGeom>
                      <a:avLst/>
                      <a:gdLst>
                        <a:gd name="T0" fmla="*/ 0 w 1132"/>
                        <a:gd name="T1" fmla="*/ 0 h 935"/>
                        <a:gd name="T2" fmla="*/ 71 w 1132"/>
                        <a:gd name="T3" fmla="*/ 0 h 935"/>
                        <a:gd name="T4" fmla="*/ 71 w 1132"/>
                        <a:gd name="T5" fmla="*/ 52 h 935"/>
                        <a:gd name="T6" fmla="*/ 71 w 1132"/>
                        <a:gd name="T7" fmla="*/ 53 h 935"/>
                        <a:gd name="T8" fmla="*/ 71 w 1132"/>
                        <a:gd name="T9" fmla="*/ 54 h 935"/>
                        <a:gd name="T10" fmla="*/ 70 w 1132"/>
                        <a:gd name="T11" fmla="*/ 55 h 935"/>
                        <a:gd name="T12" fmla="*/ 70 w 1132"/>
                        <a:gd name="T13" fmla="*/ 56 h 935"/>
                        <a:gd name="T14" fmla="*/ 70 w 1132"/>
                        <a:gd name="T15" fmla="*/ 56 h 935"/>
                        <a:gd name="T16" fmla="*/ 69 w 1132"/>
                        <a:gd name="T17" fmla="*/ 57 h 935"/>
                        <a:gd name="T18" fmla="*/ 68 w 1132"/>
                        <a:gd name="T19" fmla="*/ 57 h 935"/>
                        <a:gd name="T20" fmla="*/ 68 w 1132"/>
                        <a:gd name="T21" fmla="*/ 58 h 935"/>
                        <a:gd name="T22" fmla="*/ 67 w 1132"/>
                        <a:gd name="T23" fmla="*/ 58 h 935"/>
                        <a:gd name="T24" fmla="*/ 66 w 1132"/>
                        <a:gd name="T25" fmla="*/ 58 h 935"/>
                        <a:gd name="T26" fmla="*/ 65 w 1132"/>
                        <a:gd name="T27" fmla="*/ 59 h 935"/>
                        <a:gd name="T28" fmla="*/ 65 w 1132"/>
                        <a:gd name="T29" fmla="*/ 59 h 935"/>
                        <a:gd name="T30" fmla="*/ 6 w 1132"/>
                        <a:gd name="T31" fmla="*/ 59 h 935"/>
                        <a:gd name="T32" fmla="*/ 5 w 1132"/>
                        <a:gd name="T33" fmla="*/ 58 h 935"/>
                        <a:gd name="T34" fmla="*/ 5 w 1132"/>
                        <a:gd name="T35" fmla="*/ 58 h 935"/>
                        <a:gd name="T36" fmla="*/ 4 w 1132"/>
                        <a:gd name="T37" fmla="*/ 58 h 935"/>
                        <a:gd name="T38" fmla="*/ 4 w 1132"/>
                        <a:gd name="T39" fmla="*/ 58 h 935"/>
                        <a:gd name="T40" fmla="*/ 3 w 1132"/>
                        <a:gd name="T41" fmla="*/ 58 h 935"/>
                        <a:gd name="T42" fmla="*/ 2 w 1132"/>
                        <a:gd name="T43" fmla="*/ 57 h 935"/>
                        <a:gd name="T44" fmla="*/ 2 w 1132"/>
                        <a:gd name="T45" fmla="*/ 57 h 935"/>
                        <a:gd name="T46" fmla="*/ 1 w 1132"/>
                        <a:gd name="T47" fmla="*/ 56 h 935"/>
                        <a:gd name="T48" fmla="*/ 1 w 1132"/>
                        <a:gd name="T49" fmla="*/ 56 h 935"/>
                        <a:gd name="T50" fmla="*/ 1 w 1132"/>
                        <a:gd name="T51" fmla="*/ 56 h 935"/>
                        <a:gd name="T52" fmla="*/ 1 w 1132"/>
                        <a:gd name="T53" fmla="*/ 55 h 935"/>
                        <a:gd name="T54" fmla="*/ 0 w 1132"/>
                        <a:gd name="T55" fmla="*/ 55 h 935"/>
                        <a:gd name="T56" fmla="*/ 0 w 1132"/>
                        <a:gd name="T57" fmla="*/ 54 h 935"/>
                        <a:gd name="T58" fmla="*/ 0 w 1132"/>
                        <a:gd name="T59" fmla="*/ 53 h 935"/>
                        <a:gd name="T60" fmla="*/ 0 w 1132"/>
                        <a:gd name="T61" fmla="*/ 53 h 935"/>
                        <a:gd name="T62" fmla="*/ 0 w 1132"/>
                        <a:gd name="T63" fmla="*/ 52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7230" name="Freeform 43"/>
                    <p:cNvSpPr>
                      <a:spLocks/>
                    </p:cNvSpPr>
                    <p:nvPr/>
                  </p:nvSpPr>
                  <p:spPr bwMode="auto">
                    <a:xfrm>
                      <a:off x="3036" y="2080"/>
                      <a:ext cx="91" cy="172"/>
                    </a:xfrm>
                    <a:custGeom>
                      <a:avLst/>
                      <a:gdLst>
                        <a:gd name="T0" fmla="*/ 3 w 364"/>
                        <a:gd name="T1" fmla="*/ 0 h 689"/>
                        <a:gd name="T2" fmla="*/ 8 w 364"/>
                        <a:gd name="T3" fmla="*/ 1 h 689"/>
                        <a:gd name="T4" fmla="*/ 11 w 364"/>
                        <a:gd name="T5" fmla="*/ 3 h 689"/>
                        <a:gd name="T6" fmla="*/ 15 w 364"/>
                        <a:gd name="T7" fmla="*/ 5 h 689"/>
                        <a:gd name="T8" fmla="*/ 18 w 364"/>
                        <a:gd name="T9" fmla="*/ 8 h 689"/>
                        <a:gd name="T10" fmla="*/ 20 w 364"/>
                        <a:gd name="T11" fmla="*/ 11 h 689"/>
                        <a:gd name="T12" fmla="*/ 22 w 364"/>
                        <a:gd name="T13" fmla="*/ 15 h 689"/>
                        <a:gd name="T14" fmla="*/ 23 w 364"/>
                        <a:gd name="T15" fmla="*/ 20 h 689"/>
                        <a:gd name="T16" fmla="*/ 23 w 364"/>
                        <a:gd name="T17" fmla="*/ 24 h 689"/>
                        <a:gd name="T18" fmla="*/ 22 w 364"/>
                        <a:gd name="T19" fmla="*/ 26 h 689"/>
                        <a:gd name="T20" fmla="*/ 22 w 364"/>
                        <a:gd name="T21" fmla="*/ 28 h 689"/>
                        <a:gd name="T22" fmla="*/ 21 w 364"/>
                        <a:gd name="T23" fmla="*/ 30 h 689"/>
                        <a:gd name="T24" fmla="*/ 20 w 364"/>
                        <a:gd name="T25" fmla="*/ 32 h 689"/>
                        <a:gd name="T26" fmla="*/ 19 w 364"/>
                        <a:gd name="T27" fmla="*/ 34 h 689"/>
                        <a:gd name="T28" fmla="*/ 17 w 364"/>
                        <a:gd name="T29" fmla="*/ 36 h 689"/>
                        <a:gd name="T30" fmla="*/ 15 w 364"/>
                        <a:gd name="T31" fmla="*/ 37 h 689"/>
                        <a:gd name="T32" fmla="*/ 13 w 364"/>
                        <a:gd name="T33" fmla="*/ 39 h 689"/>
                        <a:gd name="T34" fmla="*/ 11 w 364"/>
                        <a:gd name="T35" fmla="*/ 40 h 689"/>
                        <a:gd name="T36" fmla="*/ 9 w 364"/>
                        <a:gd name="T37" fmla="*/ 41 h 689"/>
                        <a:gd name="T38" fmla="*/ 6 w 364"/>
                        <a:gd name="T39" fmla="*/ 42 h 689"/>
                        <a:gd name="T40" fmla="*/ 4 w 364"/>
                        <a:gd name="T41" fmla="*/ 43 h 689"/>
                        <a:gd name="T42" fmla="*/ 1 w 364"/>
                        <a:gd name="T43" fmla="*/ 43 h 689"/>
                        <a:gd name="T44" fmla="*/ 0 w 364"/>
                        <a:gd name="T45" fmla="*/ 34 h 689"/>
                        <a:gd name="T46" fmla="*/ 2 w 364"/>
                        <a:gd name="T47" fmla="*/ 34 h 689"/>
                        <a:gd name="T48" fmla="*/ 4 w 364"/>
                        <a:gd name="T49" fmla="*/ 33 h 689"/>
                        <a:gd name="T50" fmla="*/ 6 w 364"/>
                        <a:gd name="T51" fmla="*/ 33 h 689"/>
                        <a:gd name="T52" fmla="*/ 8 w 364"/>
                        <a:gd name="T53" fmla="*/ 32 h 689"/>
                        <a:gd name="T54" fmla="*/ 10 w 364"/>
                        <a:gd name="T55" fmla="*/ 30 h 689"/>
                        <a:gd name="T56" fmla="*/ 11 w 364"/>
                        <a:gd name="T57" fmla="*/ 29 h 689"/>
                        <a:gd name="T58" fmla="*/ 12 w 364"/>
                        <a:gd name="T59" fmla="*/ 28 h 689"/>
                        <a:gd name="T60" fmla="*/ 12 w 364"/>
                        <a:gd name="T61" fmla="*/ 26 h 689"/>
                        <a:gd name="T62" fmla="*/ 13 w 364"/>
                        <a:gd name="T63" fmla="*/ 24 h 689"/>
                        <a:gd name="T64" fmla="*/ 13 w 364"/>
                        <a:gd name="T65" fmla="*/ 22 h 689"/>
                        <a:gd name="T66" fmla="*/ 13 w 364"/>
                        <a:gd name="T67" fmla="*/ 19 h 689"/>
                        <a:gd name="T68" fmla="*/ 13 w 364"/>
                        <a:gd name="T69" fmla="*/ 17 h 689"/>
                        <a:gd name="T70" fmla="*/ 12 w 364"/>
                        <a:gd name="T71" fmla="*/ 15 h 689"/>
                        <a:gd name="T72" fmla="*/ 11 w 364"/>
                        <a:gd name="T73" fmla="*/ 14 h 689"/>
                        <a:gd name="T74" fmla="*/ 9 w 364"/>
                        <a:gd name="T75" fmla="*/ 12 h 689"/>
                        <a:gd name="T76" fmla="*/ 7 w 364"/>
                        <a:gd name="T77" fmla="*/ 11 h 689"/>
                        <a:gd name="T78" fmla="*/ 4 w 364"/>
                        <a:gd name="T79" fmla="*/ 9 h 689"/>
                        <a:gd name="T80" fmla="*/ 0 w 364"/>
                        <a:gd name="T81" fmla="*/ 9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7183" name="Group 44"/>
            <p:cNvGrpSpPr>
              <a:grpSpLocks/>
            </p:cNvGrpSpPr>
            <p:nvPr/>
          </p:nvGrpSpPr>
          <p:grpSpPr bwMode="auto">
            <a:xfrm>
              <a:off x="4389" y="768"/>
              <a:ext cx="921" cy="961"/>
              <a:chOff x="4389" y="768"/>
              <a:chExt cx="921" cy="961"/>
            </a:xfrm>
          </p:grpSpPr>
          <p:sp>
            <p:nvSpPr>
              <p:cNvPr id="7219" name="Text Box 45"/>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Emergency</a:t>
                </a:r>
              </a:p>
            </p:txBody>
          </p:sp>
          <p:grpSp>
            <p:nvGrpSpPr>
              <p:cNvPr id="7220" name="Group 46"/>
              <p:cNvGrpSpPr>
                <a:grpSpLocks/>
              </p:cNvGrpSpPr>
              <p:nvPr/>
            </p:nvGrpSpPr>
            <p:grpSpPr bwMode="auto">
              <a:xfrm>
                <a:off x="4503" y="768"/>
                <a:ext cx="681" cy="679"/>
                <a:chOff x="3639" y="768"/>
                <a:chExt cx="681" cy="679"/>
              </a:xfrm>
            </p:grpSpPr>
            <p:sp>
              <p:nvSpPr>
                <p:cNvPr id="7221" name="AutoShape 47"/>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sp>
              <p:nvSpPr>
                <p:cNvPr id="7222" name="Freeform 48"/>
                <p:cNvSpPr>
                  <a:spLocks/>
                </p:cNvSpPr>
                <p:nvPr/>
              </p:nvSpPr>
              <p:spPr bwMode="auto">
                <a:xfrm>
                  <a:off x="3696" y="816"/>
                  <a:ext cx="573" cy="573"/>
                </a:xfrm>
                <a:custGeom>
                  <a:avLst/>
                  <a:gdLst>
                    <a:gd name="T0" fmla="*/ 48 w 2290"/>
                    <a:gd name="T1" fmla="*/ 0 h 2290"/>
                    <a:gd name="T2" fmla="*/ 96 w 2290"/>
                    <a:gd name="T3" fmla="*/ 0 h 2290"/>
                    <a:gd name="T4" fmla="*/ 96 w 2290"/>
                    <a:gd name="T5" fmla="*/ 48 h 2290"/>
                    <a:gd name="T6" fmla="*/ 143 w 2290"/>
                    <a:gd name="T7" fmla="*/ 48 h 2290"/>
                    <a:gd name="T8" fmla="*/ 143 w 2290"/>
                    <a:gd name="T9" fmla="*/ 96 h 2290"/>
                    <a:gd name="T10" fmla="*/ 96 w 2290"/>
                    <a:gd name="T11" fmla="*/ 96 h 2290"/>
                    <a:gd name="T12" fmla="*/ 96 w 2290"/>
                    <a:gd name="T13" fmla="*/ 143 h 2290"/>
                    <a:gd name="T14" fmla="*/ 48 w 2290"/>
                    <a:gd name="T15" fmla="*/ 143 h 2290"/>
                    <a:gd name="T16" fmla="*/ 48 w 2290"/>
                    <a:gd name="T17" fmla="*/ 96 h 2290"/>
                    <a:gd name="T18" fmla="*/ 0 w 2290"/>
                    <a:gd name="T19" fmla="*/ 96 h 2290"/>
                    <a:gd name="T20" fmla="*/ 0 w 2290"/>
                    <a:gd name="T21" fmla="*/ 48 h 2290"/>
                    <a:gd name="T22" fmla="*/ 48 w 2290"/>
                    <a:gd name="T23" fmla="*/ 48 h 2290"/>
                    <a:gd name="T24" fmla="*/ 48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7184" name="Group 49"/>
            <p:cNvGrpSpPr>
              <a:grpSpLocks/>
            </p:cNvGrpSpPr>
            <p:nvPr/>
          </p:nvGrpSpPr>
          <p:grpSpPr bwMode="auto">
            <a:xfrm>
              <a:off x="4488" y="3000"/>
              <a:ext cx="724" cy="935"/>
              <a:chOff x="4488" y="2928"/>
              <a:chExt cx="724" cy="935"/>
            </a:xfrm>
          </p:grpSpPr>
          <p:sp>
            <p:nvSpPr>
              <p:cNvPr id="7204" name="Text Box 50"/>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Smoking</a:t>
                </a:r>
              </a:p>
            </p:txBody>
          </p:sp>
          <p:grpSp>
            <p:nvGrpSpPr>
              <p:cNvPr id="7205" name="Group 51"/>
              <p:cNvGrpSpPr>
                <a:grpSpLocks/>
              </p:cNvGrpSpPr>
              <p:nvPr/>
            </p:nvGrpSpPr>
            <p:grpSpPr bwMode="auto">
              <a:xfrm>
                <a:off x="4512" y="2928"/>
                <a:ext cx="681" cy="679"/>
                <a:chOff x="3504" y="3024"/>
                <a:chExt cx="681" cy="679"/>
              </a:xfrm>
            </p:grpSpPr>
            <p:sp>
              <p:nvSpPr>
                <p:cNvPr id="7206" name="AutoShape 52"/>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207" name="Group 53"/>
                <p:cNvGrpSpPr>
                  <a:grpSpLocks/>
                </p:cNvGrpSpPr>
                <p:nvPr/>
              </p:nvGrpSpPr>
              <p:grpSpPr bwMode="auto">
                <a:xfrm>
                  <a:off x="3587" y="3100"/>
                  <a:ext cx="541" cy="548"/>
                  <a:chOff x="4578" y="3040"/>
                  <a:chExt cx="541" cy="548"/>
                </a:xfrm>
              </p:grpSpPr>
              <p:grpSp>
                <p:nvGrpSpPr>
                  <p:cNvPr id="7208" name="Group 54"/>
                  <p:cNvGrpSpPr>
                    <a:grpSpLocks/>
                  </p:cNvGrpSpPr>
                  <p:nvPr/>
                </p:nvGrpSpPr>
                <p:grpSpPr bwMode="auto">
                  <a:xfrm>
                    <a:off x="4682" y="3171"/>
                    <a:ext cx="337" cy="213"/>
                    <a:chOff x="4682" y="3171"/>
                    <a:chExt cx="337" cy="213"/>
                  </a:xfrm>
                </p:grpSpPr>
                <p:grpSp>
                  <p:nvGrpSpPr>
                    <p:cNvPr id="7212" name="Group 55"/>
                    <p:cNvGrpSpPr>
                      <a:grpSpLocks/>
                    </p:cNvGrpSpPr>
                    <p:nvPr/>
                  </p:nvGrpSpPr>
                  <p:grpSpPr bwMode="auto">
                    <a:xfrm>
                      <a:off x="4682" y="3335"/>
                      <a:ext cx="337" cy="49"/>
                      <a:chOff x="4682" y="3335"/>
                      <a:chExt cx="337" cy="49"/>
                    </a:xfrm>
                  </p:grpSpPr>
                  <p:sp>
                    <p:nvSpPr>
                      <p:cNvPr id="7216" name="Rectangle 56"/>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zh-CN" altLang="en-US">
                          <a:latin typeface="+mj-lt"/>
                          <a:ea typeface="宋体" pitchFamily="2" charset="-122"/>
                        </a:endParaRPr>
                      </a:p>
                    </p:txBody>
                  </p:sp>
                  <p:sp>
                    <p:nvSpPr>
                      <p:cNvPr id="7217" name="Rectangle 57"/>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zh-CN" altLang="en-US">
                          <a:latin typeface="+mj-lt"/>
                          <a:ea typeface="宋体" pitchFamily="2" charset="-122"/>
                        </a:endParaRPr>
                      </a:p>
                    </p:txBody>
                  </p:sp>
                  <p:sp>
                    <p:nvSpPr>
                      <p:cNvPr id="7218" name="Rectangle 58"/>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zh-CN" altLang="en-US">
                          <a:latin typeface="+mj-lt"/>
                          <a:ea typeface="宋体" pitchFamily="2" charset="-122"/>
                        </a:endParaRPr>
                      </a:p>
                    </p:txBody>
                  </p:sp>
                </p:grpSp>
                <p:grpSp>
                  <p:nvGrpSpPr>
                    <p:cNvPr id="7213" name="Group 59"/>
                    <p:cNvGrpSpPr>
                      <a:grpSpLocks/>
                    </p:cNvGrpSpPr>
                    <p:nvPr/>
                  </p:nvGrpSpPr>
                  <p:grpSpPr bwMode="auto">
                    <a:xfrm>
                      <a:off x="4822" y="3171"/>
                      <a:ext cx="197" cy="158"/>
                      <a:chOff x="4822" y="3171"/>
                      <a:chExt cx="197" cy="158"/>
                    </a:xfrm>
                  </p:grpSpPr>
                  <p:sp>
                    <p:nvSpPr>
                      <p:cNvPr id="7214" name="Freeform 60"/>
                      <p:cNvSpPr>
                        <a:spLocks/>
                      </p:cNvSpPr>
                      <p:nvPr/>
                    </p:nvSpPr>
                    <p:spPr bwMode="auto">
                      <a:xfrm>
                        <a:off x="4907" y="3177"/>
                        <a:ext cx="112" cy="152"/>
                      </a:xfrm>
                      <a:custGeom>
                        <a:avLst/>
                        <a:gdLst>
                          <a:gd name="T0" fmla="*/ 1 w 336"/>
                          <a:gd name="T1" fmla="*/ 0 h 456"/>
                          <a:gd name="T2" fmla="*/ 5 w 336"/>
                          <a:gd name="T3" fmla="*/ 1 h 456"/>
                          <a:gd name="T4" fmla="*/ 8 w 336"/>
                          <a:gd name="T5" fmla="*/ 3 h 456"/>
                          <a:gd name="T6" fmla="*/ 11 w 336"/>
                          <a:gd name="T7" fmla="*/ 5 h 456"/>
                          <a:gd name="T8" fmla="*/ 12 w 336"/>
                          <a:gd name="T9" fmla="*/ 7 h 456"/>
                          <a:gd name="T10" fmla="*/ 14 w 336"/>
                          <a:gd name="T11" fmla="*/ 10 h 456"/>
                          <a:gd name="T12" fmla="*/ 14 w 336"/>
                          <a:gd name="T13" fmla="*/ 13 h 456"/>
                          <a:gd name="T14" fmla="*/ 15 w 336"/>
                          <a:gd name="T15" fmla="*/ 15 h 456"/>
                          <a:gd name="T16" fmla="*/ 14 w 336"/>
                          <a:gd name="T17" fmla="*/ 17 h 456"/>
                          <a:gd name="T18" fmla="*/ 23 w 336"/>
                          <a:gd name="T19" fmla="*/ 17 h 456"/>
                          <a:gd name="T20" fmla="*/ 25 w 336"/>
                          <a:gd name="T21" fmla="*/ 18 h 456"/>
                          <a:gd name="T22" fmla="*/ 29 w 336"/>
                          <a:gd name="T23" fmla="*/ 19 h 456"/>
                          <a:gd name="T24" fmla="*/ 32 w 336"/>
                          <a:gd name="T25" fmla="*/ 21 h 456"/>
                          <a:gd name="T26" fmla="*/ 35 w 336"/>
                          <a:gd name="T27" fmla="*/ 23 h 456"/>
                          <a:gd name="T28" fmla="*/ 36 w 336"/>
                          <a:gd name="T29" fmla="*/ 26 h 456"/>
                          <a:gd name="T30" fmla="*/ 37 w 336"/>
                          <a:gd name="T31" fmla="*/ 29 h 456"/>
                          <a:gd name="T32" fmla="*/ 37 w 336"/>
                          <a:gd name="T33" fmla="*/ 32 h 456"/>
                          <a:gd name="T34" fmla="*/ 31 w 336"/>
                          <a:gd name="T35" fmla="*/ 51 h 456"/>
                          <a:gd name="T36" fmla="*/ 31 w 336"/>
                          <a:gd name="T37" fmla="*/ 31 h 456"/>
                          <a:gd name="T38" fmla="*/ 30 w 336"/>
                          <a:gd name="T39" fmla="*/ 29 h 456"/>
                          <a:gd name="T40" fmla="*/ 30 w 336"/>
                          <a:gd name="T41" fmla="*/ 27 h 456"/>
                          <a:gd name="T42" fmla="*/ 28 w 336"/>
                          <a:gd name="T43" fmla="*/ 25 h 456"/>
                          <a:gd name="T44" fmla="*/ 26 w 336"/>
                          <a:gd name="T45" fmla="*/ 24 h 456"/>
                          <a:gd name="T46" fmla="*/ 24 w 336"/>
                          <a:gd name="T47" fmla="*/ 23 h 456"/>
                          <a:gd name="T48" fmla="*/ 22 w 336"/>
                          <a:gd name="T49" fmla="*/ 23 h 456"/>
                          <a:gd name="T50" fmla="*/ 5 w 336"/>
                          <a:gd name="T51" fmla="*/ 23 h 456"/>
                          <a:gd name="T52" fmla="*/ 7 w 336"/>
                          <a:gd name="T53" fmla="*/ 21 h 456"/>
                          <a:gd name="T54" fmla="*/ 8 w 336"/>
                          <a:gd name="T55" fmla="*/ 19 h 456"/>
                          <a:gd name="T56" fmla="*/ 9 w 336"/>
                          <a:gd name="T57" fmla="*/ 17 h 456"/>
                          <a:gd name="T58" fmla="*/ 9 w 336"/>
                          <a:gd name="T59" fmla="*/ 14 h 456"/>
                          <a:gd name="T60" fmla="*/ 8 w 336"/>
                          <a:gd name="T61" fmla="*/ 11 h 456"/>
                          <a:gd name="T62" fmla="*/ 7 w 336"/>
                          <a:gd name="T63" fmla="*/ 9 h 456"/>
                          <a:gd name="T64" fmla="*/ 4 w 336"/>
                          <a:gd name="T65" fmla="*/ 7 h 456"/>
                          <a:gd name="T66" fmla="*/ 2 w 336"/>
                          <a:gd name="T67" fmla="*/ 6 h 456"/>
                          <a:gd name="T68" fmla="*/ 0 w 336"/>
                          <a:gd name="T69" fmla="*/ 6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7215" name="Freeform 61"/>
                      <p:cNvSpPr>
                        <a:spLocks/>
                      </p:cNvSpPr>
                      <p:nvPr/>
                    </p:nvSpPr>
                    <p:spPr bwMode="auto">
                      <a:xfrm>
                        <a:off x="4822" y="3171"/>
                        <a:ext cx="169" cy="158"/>
                      </a:xfrm>
                      <a:custGeom>
                        <a:avLst/>
                        <a:gdLst>
                          <a:gd name="T0" fmla="*/ 15 w 507"/>
                          <a:gd name="T1" fmla="*/ 6 h 474"/>
                          <a:gd name="T2" fmla="*/ 13 w 507"/>
                          <a:gd name="T3" fmla="*/ 6 h 474"/>
                          <a:gd name="T4" fmla="*/ 11 w 507"/>
                          <a:gd name="T5" fmla="*/ 6 h 474"/>
                          <a:gd name="T6" fmla="*/ 9 w 507"/>
                          <a:gd name="T7" fmla="*/ 8 h 474"/>
                          <a:gd name="T8" fmla="*/ 7 w 507"/>
                          <a:gd name="T9" fmla="*/ 9 h 474"/>
                          <a:gd name="T10" fmla="*/ 6 w 507"/>
                          <a:gd name="T11" fmla="*/ 11 h 474"/>
                          <a:gd name="T12" fmla="*/ 6 w 507"/>
                          <a:gd name="T13" fmla="*/ 13 h 474"/>
                          <a:gd name="T14" fmla="*/ 5 w 507"/>
                          <a:gd name="T15" fmla="*/ 15 h 474"/>
                          <a:gd name="T16" fmla="*/ 5 w 507"/>
                          <a:gd name="T17" fmla="*/ 17 h 474"/>
                          <a:gd name="T18" fmla="*/ 6 w 507"/>
                          <a:gd name="T19" fmla="*/ 19 h 474"/>
                          <a:gd name="T20" fmla="*/ 7 w 507"/>
                          <a:gd name="T21" fmla="*/ 21 h 474"/>
                          <a:gd name="T22" fmla="*/ 8 w 507"/>
                          <a:gd name="T23" fmla="*/ 22 h 474"/>
                          <a:gd name="T24" fmla="*/ 10 w 507"/>
                          <a:gd name="T25" fmla="*/ 23 h 474"/>
                          <a:gd name="T26" fmla="*/ 12 w 507"/>
                          <a:gd name="T27" fmla="*/ 24 h 474"/>
                          <a:gd name="T28" fmla="*/ 14 w 507"/>
                          <a:gd name="T29" fmla="*/ 24 h 474"/>
                          <a:gd name="T30" fmla="*/ 23 w 507"/>
                          <a:gd name="T31" fmla="*/ 25 h 474"/>
                          <a:gd name="T32" fmla="*/ 22 w 507"/>
                          <a:gd name="T33" fmla="*/ 26 h 474"/>
                          <a:gd name="T34" fmla="*/ 22 w 507"/>
                          <a:gd name="T35" fmla="*/ 28 h 474"/>
                          <a:gd name="T36" fmla="*/ 22 w 507"/>
                          <a:gd name="T37" fmla="*/ 29 h 474"/>
                          <a:gd name="T38" fmla="*/ 23 w 507"/>
                          <a:gd name="T39" fmla="*/ 31 h 474"/>
                          <a:gd name="T40" fmla="*/ 25 w 507"/>
                          <a:gd name="T41" fmla="*/ 32 h 474"/>
                          <a:gd name="T42" fmla="*/ 48 w 507"/>
                          <a:gd name="T43" fmla="*/ 32 h 474"/>
                          <a:gd name="T44" fmla="*/ 50 w 507"/>
                          <a:gd name="T45" fmla="*/ 33 h 474"/>
                          <a:gd name="T46" fmla="*/ 51 w 507"/>
                          <a:gd name="T47" fmla="*/ 33 h 474"/>
                          <a:gd name="T48" fmla="*/ 53 w 507"/>
                          <a:gd name="T49" fmla="*/ 34 h 474"/>
                          <a:gd name="T50" fmla="*/ 54 w 507"/>
                          <a:gd name="T51" fmla="*/ 35 h 474"/>
                          <a:gd name="T52" fmla="*/ 55 w 507"/>
                          <a:gd name="T53" fmla="*/ 37 h 474"/>
                          <a:gd name="T54" fmla="*/ 56 w 507"/>
                          <a:gd name="T55" fmla="*/ 39 h 474"/>
                          <a:gd name="T56" fmla="*/ 56 w 507"/>
                          <a:gd name="T57" fmla="*/ 41 h 474"/>
                          <a:gd name="T58" fmla="*/ 50 w 507"/>
                          <a:gd name="T59" fmla="*/ 53 h 474"/>
                          <a:gd name="T60" fmla="*/ 50 w 507"/>
                          <a:gd name="T61" fmla="*/ 40 h 474"/>
                          <a:gd name="T62" fmla="*/ 50 w 507"/>
                          <a:gd name="T63" fmla="*/ 39 h 474"/>
                          <a:gd name="T64" fmla="*/ 49 w 507"/>
                          <a:gd name="T65" fmla="*/ 38 h 474"/>
                          <a:gd name="T66" fmla="*/ 48 w 507"/>
                          <a:gd name="T67" fmla="*/ 38 h 474"/>
                          <a:gd name="T68" fmla="*/ 47 w 507"/>
                          <a:gd name="T69" fmla="*/ 38 h 474"/>
                          <a:gd name="T70" fmla="*/ 25 w 507"/>
                          <a:gd name="T71" fmla="*/ 38 h 474"/>
                          <a:gd name="T72" fmla="*/ 22 w 507"/>
                          <a:gd name="T73" fmla="*/ 37 h 474"/>
                          <a:gd name="T74" fmla="*/ 20 w 507"/>
                          <a:gd name="T75" fmla="*/ 35 h 474"/>
                          <a:gd name="T76" fmla="*/ 19 w 507"/>
                          <a:gd name="T77" fmla="*/ 34 h 474"/>
                          <a:gd name="T78" fmla="*/ 18 w 507"/>
                          <a:gd name="T79" fmla="*/ 33 h 474"/>
                          <a:gd name="T80" fmla="*/ 17 w 507"/>
                          <a:gd name="T81" fmla="*/ 31 h 474"/>
                          <a:gd name="T82" fmla="*/ 16 w 507"/>
                          <a:gd name="T83" fmla="*/ 30 h 474"/>
                          <a:gd name="T84" fmla="*/ 13 w 507"/>
                          <a:gd name="T85" fmla="*/ 30 h 474"/>
                          <a:gd name="T86" fmla="*/ 11 w 507"/>
                          <a:gd name="T87" fmla="*/ 30 h 474"/>
                          <a:gd name="T88" fmla="*/ 9 w 507"/>
                          <a:gd name="T89" fmla="*/ 29 h 474"/>
                          <a:gd name="T90" fmla="*/ 7 w 507"/>
                          <a:gd name="T91" fmla="*/ 28 h 474"/>
                          <a:gd name="T92" fmla="*/ 5 w 507"/>
                          <a:gd name="T93" fmla="*/ 27 h 474"/>
                          <a:gd name="T94" fmla="*/ 4 w 507"/>
                          <a:gd name="T95" fmla="*/ 25 h 474"/>
                          <a:gd name="T96" fmla="*/ 2 w 507"/>
                          <a:gd name="T97" fmla="*/ 23 h 474"/>
                          <a:gd name="T98" fmla="*/ 2 w 507"/>
                          <a:gd name="T99" fmla="*/ 22 h 474"/>
                          <a:gd name="T100" fmla="*/ 1 w 507"/>
                          <a:gd name="T101" fmla="*/ 20 h 474"/>
                          <a:gd name="T102" fmla="*/ 0 w 507"/>
                          <a:gd name="T103" fmla="*/ 18 h 474"/>
                          <a:gd name="T104" fmla="*/ 0 w 507"/>
                          <a:gd name="T105" fmla="*/ 16 h 474"/>
                          <a:gd name="T106" fmla="*/ 0 w 507"/>
                          <a:gd name="T107" fmla="*/ 14 h 474"/>
                          <a:gd name="T108" fmla="*/ 1 w 507"/>
                          <a:gd name="T109" fmla="*/ 11 h 474"/>
                          <a:gd name="T110" fmla="*/ 1 w 507"/>
                          <a:gd name="T111" fmla="*/ 9 h 474"/>
                          <a:gd name="T112" fmla="*/ 2 w 507"/>
                          <a:gd name="T113" fmla="*/ 7 h 474"/>
                          <a:gd name="T114" fmla="*/ 4 w 507"/>
                          <a:gd name="T115" fmla="*/ 5 h 474"/>
                          <a:gd name="T116" fmla="*/ 6 w 507"/>
                          <a:gd name="T117" fmla="*/ 3 h 474"/>
                          <a:gd name="T118" fmla="*/ 8 w 507"/>
                          <a:gd name="T119" fmla="*/ 2 h 474"/>
                          <a:gd name="T120" fmla="*/ 10 w 507"/>
                          <a:gd name="T121" fmla="*/ 1 h 474"/>
                          <a:gd name="T122" fmla="*/ 12 w 507"/>
                          <a:gd name="T123" fmla="*/ 0 h 474"/>
                          <a:gd name="T124" fmla="*/ 15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7209" name="Group 62"/>
                  <p:cNvGrpSpPr>
                    <a:grpSpLocks/>
                  </p:cNvGrpSpPr>
                  <p:nvPr/>
                </p:nvGrpSpPr>
                <p:grpSpPr bwMode="auto">
                  <a:xfrm>
                    <a:off x="4578" y="3040"/>
                    <a:ext cx="541" cy="548"/>
                    <a:chOff x="4578" y="3040"/>
                    <a:chExt cx="541" cy="548"/>
                  </a:xfrm>
                </p:grpSpPr>
                <p:sp>
                  <p:nvSpPr>
                    <p:cNvPr id="7210" name="Line 63"/>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7211" name="Oval 64"/>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zh-CN" altLang="en-US">
                        <a:latin typeface="+mj-lt"/>
                        <a:ea typeface="宋体" pitchFamily="2" charset="-122"/>
                      </a:endParaRPr>
                    </a:p>
                  </p:txBody>
                </p:sp>
              </p:grpSp>
            </p:grpSp>
          </p:grpSp>
        </p:grpSp>
        <p:grpSp>
          <p:nvGrpSpPr>
            <p:cNvPr id="7185" name="Group 65"/>
            <p:cNvGrpSpPr>
              <a:grpSpLocks/>
            </p:cNvGrpSpPr>
            <p:nvPr/>
          </p:nvGrpSpPr>
          <p:grpSpPr bwMode="auto">
            <a:xfrm>
              <a:off x="2544" y="3017"/>
              <a:ext cx="681" cy="918"/>
              <a:chOff x="2544" y="3017"/>
              <a:chExt cx="681" cy="918"/>
            </a:xfrm>
          </p:grpSpPr>
          <p:sp>
            <p:nvSpPr>
              <p:cNvPr id="7198" name="Text Box 66"/>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Parking</a:t>
                </a:r>
              </a:p>
            </p:txBody>
          </p:sp>
          <p:grpSp>
            <p:nvGrpSpPr>
              <p:cNvPr id="7199" name="Group 67"/>
              <p:cNvGrpSpPr>
                <a:grpSpLocks/>
              </p:cNvGrpSpPr>
              <p:nvPr/>
            </p:nvGrpSpPr>
            <p:grpSpPr bwMode="auto">
              <a:xfrm>
                <a:off x="2544" y="3017"/>
                <a:ext cx="681" cy="679"/>
                <a:chOff x="2544" y="3017"/>
                <a:chExt cx="681" cy="679"/>
              </a:xfrm>
            </p:grpSpPr>
            <p:sp>
              <p:nvSpPr>
                <p:cNvPr id="7200" name="AutoShape 68"/>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201" name="Group 69"/>
                <p:cNvGrpSpPr>
                  <a:grpSpLocks/>
                </p:cNvGrpSpPr>
                <p:nvPr/>
              </p:nvGrpSpPr>
              <p:grpSpPr bwMode="auto">
                <a:xfrm>
                  <a:off x="2697" y="3120"/>
                  <a:ext cx="375" cy="497"/>
                  <a:chOff x="2712" y="3093"/>
                  <a:chExt cx="375" cy="497"/>
                </a:xfrm>
              </p:grpSpPr>
              <p:sp>
                <p:nvSpPr>
                  <p:cNvPr id="7202" name="Freeform 70"/>
                  <p:cNvSpPr>
                    <a:spLocks/>
                  </p:cNvSpPr>
                  <p:nvPr/>
                </p:nvSpPr>
                <p:spPr bwMode="auto">
                  <a:xfrm>
                    <a:off x="2712" y="3093"/>
                    <a:ext cx="375" cy="497"/>
                  </a:xfrm>
                  <a:custGeom>
                    <a:avLst/>
                    <a:gdLst>
                      <a:gd name="T0" fmla="*/ 0 w 1503"/>
                      <a:gd name="T1" fmla="*/ 0 h 1989"/>
                      <a:gd name="T2" fmla="*/ 62 w 1503"/>
                      <a:gd name="T3" fmla="*/ 0 h 1989"/>
                      <a:gd name="T4" fmla="*/ 67 w 1503"/>
                      <a:gd name="T5" fmla="*/ 1 h 1989"/>
                      <a:gd name="T6" fmla="*/ 71 w 1503"/>
                      <a:gd name="T7" fmla="*/ 2 h 1989"/>
                      <a:gd name="T8" fmla="*/ 75 w 1503"/>
                      <a:gd name="T9" fmla="*/ 4 h 1989"/>
                      <a:gd name="T10" fmla="*/ 79 w 1503"/>
                      <a:gd name="T11" fmla="*/ 5 h 1989"/>
                      <a:gd name="T12" fmla="*/ 82 w 1503"/>
                      <a:gd name="T13" fmla="*/ 8 h 1989"/>
                      <a:gd name="T14" fmla="*/ 85 w 1503"/>
                      <a:gd name="T15" fmla="*/ 11 h 1989"/>
                      <a:gd name="T16" fmla="*/ 88 w 1503"/>
                      <a:gd name="T17" fmla="*/ 15 h 1989"/>
                      <a:gd name="T18" fmla="*/ 90 w 1503"/>
                      <a:gd name="T19" fmla="*/ 19 h 1989"/>
                      <a:gd name="T20" fmla="*/ 92 w 1503"/>
                      <a:gd name="T21" fmla="*/ 24 h 1989"/>
                      <a:gd name="T22" fmla="*/ 93 w 1503"/>
                      <a:gd name="T23" fmla="*/ 27 h 1989"/>
                      <a:gd name="T24" fmla="*/ 93 w 1503"/>
                      <a:gd name="T25" fmla="*/ 31 h 1989"/>
                      <a:gd name="T26" fmla="*/ 94 w 1503"/>
                      <a:gd name="T27" fmla="*/ 34 h 1989"/>
                      <a:gd name="T28" fmla="*/ 94 w 1503"/>
                      <a:gd name="T29" fmla="*/ 38 h 1989"/>
                      <a:gd name="T30" fmla="*/ 94 w 1503"/>
                      <a:gd name="T31" fmla="*/ 41 h 1989"/>
                      <a:gd name="T32" fmla="*/ 93 w 1503"/>
                      <a:gd name="T33" fmla="*/ 45 h 1989"/>
                      <a:gd name="T34" fmla="*/ 93 w 1503"/>
                      <a:gd name="T35" fmla="*/ 48 h 1989"/>
                      <a:gd name="T36" fmla="*/ 92 w 1503"/>
                      <a:gd name="T37" fmla="*/ 52 h 1989"/>
                      <a:gd name="T38" fmla="*/ 91 w 1503"/>
                      <a:gd name="T39" fmla="*/ 56 h 1989"/>
                      <a:gd name="T40" fmla="*/ 89 w 1503"/>
                      <a:gd name="T41" fmla="*/ 60 h 1989"/>
                      <a:gd name="T42" fmla="*/ 87 w 1503"/>
                      <a:gd name="T43" fmla="*/ 64 h 1989"/>
                      <a:gd name="T44" fmla="*/ 85 w 1503"/>
                      <a:gd name="T45" fmla="*/ 67 h 1989"/>
                      <a:gd name="T46" fmla="*/ 82 w 1503"/>
                      <a:gd name="T47" fmla="*/ 70 h 1989"/>
                      <a:gd name="T48" fmla="*/ 80 w 1503"/>
                      <a:gd name="T49" fmla="*/ 72 h 1989"/>
                      <a:gd name="T50" fmla="*/ 76 w 1503"/>
                      <a:gd name="T51" fmla="*/ 75 h 1989"/>
                      <a:gd name="T52" fmla="*/ 72 w 1503"/>
                      <a:gd name="T53" fmla="*/ 77 h 1989"/>
                      <a:gd name="T54" fmla="*/ 69 w 1503"/>
                      <a:gd name="T55" fmla="*/ 78 h 1989"/>
                      <a:gd name="T56" fmla="*/ 66 w 1503"/>
                      <a:gd name="T57" fmla="*/ 79 h 1989"/>
                      <a:gd name="T58" fmla="*/ 61 w 1503"/>
                      <a:gd name="T59" fmla="*/ 79 h 1989"/>
                      <a:gd name="T60" fmla="*/ 59 w 1503"/>
                      <a:gd name="T61" fmla="*/ 79 h 1989"/>
                      <a:gd name="T62" fmla="*/ 25 w 1503"/>
                      <a:gd name="T63" fmla="*/ 79 h 1989"/>
                      <a:gd name="T64" fmla="*/ 25 w 1503"/>
                      <a:gd name="T65" fmla="*/ 124 h 1989"/>
                      <a:gd name="T66" fmla="*/ 0 w 1503"/>
                      <a:gd name="T67" fmla="*/ 124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7203" name="Freeform 71"/>
                  <p:cNvSpPr>
                    <a:spLocks/>
                  </p:cNvSpPr>
                  <p:nvPr/>
                </p:nvSpPr>
                <p:spPr bwMode="auto">
                  <a:xfrm>
                    <a:off x="2812" y="3175"/>
                    <a:ext cx="175" cy="142"/>
                  </a:xfrm>
                  <a:custGeom>
                    <a:avLst/>
                    <a:gdLst>
                      <a:gd name="T0" fmla="*/ 0 w 702"/>
                      <a:gd name="T1" fmla="*/ 0 h 569"/>
                      <a:gd name="T2" fmla="*/ 0 w 702"/>
                      <a:gd name="T3" fmla="*/ 35 h 569"/>
                      <a:gd name="T4" fmla="*/ 31 w 702"/>
                      <a:gd name="T5" fmla="*/ 35 h 569"/>
                      <a:gd name="T6" fmla="*/ 32 w 702"/>
                      <a:gd name="T7" fmla="*/ 35 h 569"/>
                      <a:gd name="T8" fmla="*/ 33 w 702"/>
                      <a:gd name="T9" fmla="*/ 35 h 569"/>
                      <a:gd name="T10" fmla="*/ 35 w 702"/>
                      <a:gd name="T11" fmla="*/ 35 h 569"/>
                      <a:gd name="T12" fmla="*/ 36 w 702"/>
                      <a:gd name="T13" fmla="*/ 34 h 569"/>
                      <a:gd name="T14" fmla="*/ 38 w 702"/>
                      <a:gd name="T15" fmla="*/ 33 h 569"/>
                      <a:gd name="T16" fmla="*/ 39 w 702"/>
                      <a:gd name="T17" fmla="*/ 32 h 569"/>
                      <a:gd name="T18" fmla="*/ 40 w 702"/>
                      <a:gd name="T19" fmla="*/ 30 h 569"/>
                      <a:gd name="T20" fmla="*/ 41 w 702"/>
                      <a:gd name="T21" fmla="*/ 29 h 569"/>
                      <a:gd name="T22" fmla="*/ 42 w 702"/>
                      <a:gd name="T23" fmla="*/ 27 h 569"/>
                      <a:gd name="T24" fmla="*/ 42 w 702"/>
                      <a:gd name="T25" fmla="*/ 26 h 569"/>
                      <a:gd name="T26" fmla="*/ 43 w 702"/>
                      <a:gd name="T27" fmla="*/ 24 h 569"/>
                      <a:gd name="T28" fmla="*/ 43 w 702"/>
                      <a:gd name="T29" fmla="*/ 23 h 569"/>
                      <a:gd name="T30" fmla="*/ 43 w 702"/>
                      <a:gd name="T31" fmla="*/ 21 h 569"/>
                      <a:gd name="T32" fmla="*/ 44 w 702"/>
                      <a:gd name="T33" fmla="*/ 19 h 569"/>
                      <a:gd name="T34" fmla="*/ 44 w 702"/>
                      <a:gd name="T35" fmla="*/ 18 h 569"/>
                      <a:gd name="T36" fmla="*/ 44 w 702"/>
                      <a:gd name="T37" fmla="*/ 16 h 569"/>
                      <a:gd name="T38" fmla="*/ 43 w 702"/>
                      <a:gd name="T39" fmla="*/ 14 h 569"/>
                      <a:gd name="T40" fmla="*/ 43 w 702"/>
                      <a:gd name="T41" fmla="*/ 12 h 569"/>
                      <a:gd name="T42" fmla="*/ 42 w 702"/>
                      <a:gd name="T43" fmla="*/ 11 h 569"/>
                      <a:gd name="T44" fmla="*/ 42 w 702"/>
                      <a:gd name="T45" fmla="*/ 9 h 569"/>
                      <a:gd name="T46" fmla="*/ 41 w 702"/>
                      <a:gd name="T47" fmla="*/ 8 h 569"/>
                      <a:gd name="T48" fmla="*/ 40 w 702"/>
                      <a:gd name="T49" fmla="*/ 6 h 569"/>
                      <a:gd name="T50" fmla="*/ 39 w 702"/>
                      <a:gd name="T51" fmla="*/ 5 h 569"/>
                      <a:gd name="T52" fmla="*/ 38 w 702"/>
                      <a:gd name="T53" fmla="*/ 4 h 569"/>
                      <a:gd name="T54" fmla="*/ 37 w 702"/>
                      <a:gd name="T55" fmla="*/ 3 h 569"/>
                      <a:gd name="T56" fmla="*/ 36 w 702"/>
                      <a:gd name="T57" fmla="*/ 2 h 569"/>
                      <a:gd name="T58" fmla="*/ 34 w 702"/>
                      <a:gd name="T59" fmla="*/ 1 h 569"/>
                      <a:gd name="T60" fmla="*/ 33 w 702"/>
                      <a:gd name="T61" fmla="*/ 0 h 569"/>
                      <a:gd name="T62" fmla="*/ 31 w 702"/>
                      <a:gd name="T63" fmla="*/ 0 h 569"/>
                      <a:gd name="T64" fmla="*/ 29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7186" name="Group 72"/>
            <p:cNvGrpSpPr>
              <a:grpSpLocks/>
            </p:cNvGrpSpPr>
            <p:nvPr/>
          </p:nvGrpSpPr>
          <p:grpSpPr bwMode="auto">
            <a:xfrm>
              <a:off x="481" y="3024"/>
              <a:ext cx="833" cy="913"/>
              <a:chOff x="481" y="3024"/>
              <a:chExt cx="833" cy="913"/>
            </a:xfrm>
          </p:grpSpPr>
          <p:sp>
            <p:nvSpPr>
              <p:cNvPr id="7187" name="Text Box 73"/>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kumimoji="1" lang="en-US" altLang="zh-CN" sz="1800" b="1">
                    <a:latin typeface="+mj-lt"/>
                    <a:ea typeface="宋体" pitchFamily="2" charset="-122"/>
                  </a:rPr>
                  <a:t>Restrooms</a:t>
                </a:r>
              </a:p>
            </p:txBody>
          </p:sp>
          <p:grpSp>
            <p:nvGrpSpPr>
              <p:cNvPr id="7188" name="Group 74"/>
              <p:cNvGrpSpPr>
                <a:grpSpLocks/>
              </p:cNvGrpSpPr>
              <p:nvPr/>
            </p:nvGrpSpPr>
            <p:grpSpPr bwMode="auto">
              <a:xfrm>
                <a:off x="567" y="3024"/>
                <a:ext cx="681" cy="679"/>
                <a:chOff x="1440" y="3024"/>
                <a:chExt cx="681" cy="679"/>
              </a:xfrm>
            </p:grpSpPr>
            <p:sp>
              <p:nvSpPr>
                <p:cNvPr id="7189" name="AutoShape 75"/>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zh-CN" altLang="en-US">
                    <a:latin typeface="+mj-lt"/>
                    <a:ea typeface="宋体" pitchFamily="2" charset="-122"/>
                  </a:endParaRPr>
                </a:p>
              </p:txBody>
            </p:sp>
            <p:grpSp>
              <p:nvGrpSpPr>
                <p:cNvPr id="7190" name="Group 76"/>
                <p:cNvGrpSpPr>
                  <a:grpSpLocks/>
                </p:cNvGrpSpPr>
                <p:nvPr/>
              </p:nvGrpSpPr>
              <p:grpSpPr bwMode="auto">
                <a:xfrm>
                  <a:off x="1505" y="3103"/>
                  <a:ext cx="559" cy="545"/>
                  <a:chOff x="625" y="3069"/>
                  <a:chExt cx="559" cy="545"/>
                </a:xfrm>
              </p:grpSpPr>
              <p:grpSp>
                <p:nvGrpSpPr>
                  <p:cNvPr id="7191" name="Group 77"/>
                  <p:cNvGrpSpPr>
                    <a:grpSpLocks/>
                  </p:cNvGrpSpPr>
                  <p:nvPr/>
                </p:nvGrpSpPr>
                <p:grpSpPr bwMode="auto">
                  <a:xfrm>
                    <a:off x="625" y="3075"/>
                    <a:ext cx="209" cy="539"/>
                    <a:chOff x="625" y="3075"/>
                    <a:chExt cx="209" cy="539"/>
                  </a:xfrm>
                </p:grpSpPr>
                <p:sp>
                  <p:nvSpPr>
                    <p:cNvPr id="7196" name="Freeform 78"/>
                    <p:cNvSpPr>
                      <a:spLocks/>
                    </p:cNvSpPr>
                    <p:nvPr/>
                  </p:nvSpPr>
                  <p:spPr bwMode="auto">
                    <a:xfrm>
                      <a:off x="625" y="3177"/>
                      <a:ext cx="209" cy="437"/>
                    </a:xfrm>
                    <a:custGeom>
                      <a:avLst/>
                      <a:gdLst>
                        <a:gd name="T0" fmla="*/ 41 w 837"/>
                        <a:gd name="T1" fmla="*/ 0 h 1747"/>
                        <a:gd name="T2" fmla="*/ 43 w 837"/>
                        <a:gd name="T3" fmla="*/ 1 h 1747"/>
                        <a:gd name="T4" fmla="*/ 45 w 837"/>
                        <a:gd name="T5" fmla="*/ 1 h 1747"/>
                        <a:gd name="T6" fmla="*/ 47 w 837"/>
                        <a:gd name="T7" fmla="*/ 2 h 1747"/>
                        <a:gd name="T8" fmla="*/ 49 w 837"/>
                        <a:gd name="T9" fmla="*/ 3 h 1747"/>
                        <a:gd name="T10" fmla="*/ 51 w 837"/>
                        <a:gd name="T11" fmla="*/ 5 h 1747"/>
                        <a:gd name="T12" fmla="*/ 52 w 837"/>
                        <a:gd name="T13" fmla="*/ 8 h 1747"/>
                        <a:gd name="T14" fmla="*/ 52 w 837"/>
                        <a:gd name="T15" fmla="*/ 50 h 1747"/>
                        <a:gd name="T16" fmla="*/ 52 w 837"/>
                        <a:gd name="T17" fmla="*/ 51 h 1747"/>
                        <a:gd name="T18" fmla="*/ 51 w 837"/>
                        <a:gd name="T19" fmla="*/ 53 h 1747"/>
                        <a:gd name="T20" fmla="*/ 49 w 837"/>
                        <a:gd name="T21" fmla="*/ 54 h 1747"/>
                        <a:gd name="T22" fmla="*/ 47 w 837"/>
                        <a:gd name="T23" fmla="*/ 54 h 1747"/>
                        <a:gd name="T24" fmla="*/ 45 w 837"/>
                        <a:gd name="T25" fmla="*/ 53 h 1747"/>
                        <a:gd name="T26" fmla="*/ 44 w 837"/>
                        <a:gd name="T27" fmla="*/ 52 h 1747"/>
                        <a:gd name="T28" fmla="*/ 43 w 837"/>
                        <a:gd name="T29" fmla="*/ 51 h 1747"/>
                        <a:gd name="T30" fmla="*/ 43 w 837"/>
                        <a:gd name="T31" fmla="*/ 50 h 1747"/>
                        <a:gd name="T32" fmla="*/ 40 w 837"/>
                        <a:gd name="T33" fmla="*/ 103 h 1747"/>
                        <a:gd name="T34" fmla="*/ 39 w 837"/>
                        <a:gd name="T35" fmla="*/ 106 h 1747"/>
                        <a:gd name="T36" fmla="*/ 38 w 837"/>
                        <a:gd name="T37" fmla="*/ 108 h 1747"/>
                        <a:gd name="T38" fmla="*/ 36 w 837"/>
                        <a:gd name="T39" fmla="*/ 109 h 1747"/>
                        <a:gd name="T40" fmla="*/ 34 w 837"/>
                        <a:gd name="T41" fmla="*/ 109 h 1747"/>
                        <a:gd name="T42" fmla="*/ 32 w 837"/>
                        <a:gd name="T43" fmla="*/ 109 h 1747"/>
                        <a:gd name="T44" fmla="*/ 30 w 837"/>
                        <a:gd name="T45" fmla="*/ 108 h 1747"/>
                        <a:gd name="T46" fmla="*/ 28 w 837"/>
                        <a:gd name="T47" fmla="*/ 106 h 1747"/>
                        <a:gd name="T48" fmla="*/ 28 w 837"/>
                        <a:gd name="T49" fmla="*/ 105 h 1747"/>
                        <a:gd name="T50" fmla="*/ 24 w 837"/>
                        <a:gd name="T51" fmla="*/ 52 h 1747"/>
                        <a:gd name="T52" fmla="*/ 24 w 837"/>
                        <a:gd name="T53" fmla="*/ 105 h 1747"/>
                        <a:gd name="T54" fmla="*/ 23 w 837"/>
                        <a:gd name="T55" fmla="*/ 107 h 1747"/>
                        <a:gd name="T56" fmla="*/ 21 w 837"/>
                        <a:gd name="T57" fmla="*/ 109 h 1747"/>
                        <a:gd name="T58" fmla="*/ 18 w 837"/>
                        <a:gd name="T59" fmla="*/ 109 h 1747"/>
                        <a:gd name="T60" fmla="*/ 16 w 837"/>
                        <a:gd name="T61" fmla="*/ 109 h 1747"/>
                        <a:gd name="T62" fmla="*/ 14 w 837"/>
                        <a:gd name="T63" fmla="*/ 108 h 1747"/>
                        <a:gd name="T64" fmla="*/ 13 w 837"/>
                        <a:gd name="T65" fmla="*/ 106 h 1747"/>
                        <a:gd name="T66" fmla="*/ 12 w 837"/>
                        <a:gd name="T67" fmla="*/ 104 h 1747"/>
                        <a:gd name="T68" fmla="*/ 9 w 837"/>
                        <a:gd name="T69" fmla="*/ 50 h 1747"/>
                        <a:gd name="T70" fmla="*/ 9 w 837"/>
                        <a:gd name="T71" fmla="*/ 51 h 1747"/>
                        <a:gd name="T72" fmla="*/ 8 w 837"/>
                        <a:gd name="T73" fmla="*/ 52 h 1747"/>
                        <a:gd name="T74" fmla="*/ 7 w 837"/>
                        <a:gd name="T75" fmla="*/ 53 h 1747"/>
                        <a:gd name="T76" fmla="*/ 6 w 837"/>
                        <a:gd name="T77" fmla="*/ 54 h 1747"/>
                        <a:gd name="T78" fmla="*/ 4 w 837"/>
                        <a:gd name="T79" fmla="*/ 54 h 1747"/>
                        <a:gd name="T80" fmla="*/ 3 w 837"/>
                        <a:gd name="T81" fmla="*/ 53 h 1747"/>
                        <a:gd name="T82" fmla="*/ 2 w 837"/>
                        <a:gd name="T83" fmla="*/ 53 h 1747"/>
                        <a:gd name="T84" fmla="*/ 1 w 837"/>
                        <a:gd name="T85" fmla="*/ 52 h 1747"/>
                        <a:gd name="T86" fmla="*/ 0 w 837"/>
                        <a:gd name="T87" fmla="*/ 51 h 1747"/>
                        <a:gd name="T88" fmla="*/ 0 w 837"/>
                        <a:gd name="T89" fmla="*/ 9 h 1747"/>
                        <a:gd name="T90" fmla="*/ 1 w 837"/>
                        <a:gd name="T91" fmla="*/ 6 h 1747"/>
                        <a:gd name="T92" fmla="*/ 3 w 837"/>
                        <a:gd name="T93" fmla="*/ 4 h 1747"/>
                        <a:gd name="T94" fmla="*/ 6 w 837"/>
                        <a:gd name="T95" fmla="*/ 1 h 1747"/>
                        <a:gd name="T96" fmla="*/ 10 w 837"/>
                        <a:gd name="T97" fmla="*/ 1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7197" name="Oval 79"/>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zh-CN" altLang="en-US">
                        <a:latin typeface="+mj-lt"/>
                        <a:ea typeface="宋体" pitchFamily="2" charset="-122"/>
                      </a:endParaRPr>
                    </a:p>
                  </p:txBody>
                </p:sp>
              </p:grpSp>
              <p:grpSp>
                <p:nvGrpSpPr>
                  <p:cNvPr id="7192" name="Group 80"/>
                  <p:cNvGrpSpPr>
                    <a:grpSpLocks/>
                  </p:cNvGrpSpPr>
                  <p:nvPr/>
                </p:nvGrpSpPr>
                <p:grpSpPr bwMode="auto">
                  <a:xfrm>
                    <a:off x="934" y="3075"/>
                    <a:ext cx="250" cy="538"/>
                    <a:chOff x="934" y="3075"/>
                    <a:chExt cx="250" cy="538"/>
                  </a:xfrm>
                </p:grpSpPr>
                <p:sp>
                  <p:nvSpPr>
                    <p:cNvPr id="7194" name="Freeform 81"/>
                    <p:cNvSpPr>
                      <a:spLocks/>
                    </p:cNvSpPr>
                    <p:nvPr/>
                  </p:nvSpPr>
                  <p:spPr bwMode="auto">
                    <a:xfrm>
                      <a:off x="934" y="3177"/>
                      <a:ext cx="250" cy="436"/>
                    </a:xfrm>
                    <a:custGeom>
                      <a:avLst/>
                      <a:gdLst>
                        <a:gd name="T0" fmla="*/ 46 w 1002"/>
                        <a:gd name="T1" fmla="*/ 0 h 1744"/>
                        <a:gd name="T2" fmla="*/ 48 w 1002"/>
                        <a:gd name="T3" fmla="*/ 1 h 1744"/>
                        <a:gd name="T4" fmla="*/ 50 w 1002"/>
                        <a:gd name="T5" fmla="*/ 2 h 1744"/>
                        <a:gd name="T6" fmla="*/ 52 w 1002"/>
                        <a:gd name="T7" fmla="*/ 4 h 1744"/>
                        <a:gd name="T8" fmla="*/ 53 w 1002"/>
                        <a:gd name="T9" fmla="*/ 6 h 1744"/>
                        <a:gd name="T10" fmla="*/ 54 w 1002"/>
                        <a:gd name="T11" fmla="*/ 8 h 1744"/>
                        <a:gd name="T12" fmla="*/ 62 w 1002"/>
                        <a:gd name="T13" fmla="*/ 41 h 1744"/>
                        <a:gd name="T14" fmla="*/ 62 w 1002"/>
                        <a:gd name="T15" fmla="*/ 43 h 1744"/>
                        <a:gd name="T16" fmla="*/ 61 w 1002"/>
                        <a:gd name="T17" fmla="*/ 45 h 1744"/>
                        <a:gd name="T18" fmla="*/ 60 w 1002"/>
                        <a:gd name="T19" fmla="*/ 47 h 1744"/>
                        <a:gd name="T20" fmla="*/ 58 w 1002"/>
                        <a:gd name="T21" fmla="*/ 47 h 1744"/>
                        <a:gd name="T22" fmla="*/ 56 w 1002"/>
                        <a:gd name="T23" fmla="*/ 46 h 1744"/>
                        <a:gd name="T24" fmla="*/ 54 w 1002"/>
                        <a:gd name="T25" fmla="*/ 45 h 1744"/>
                        <a:gd name="T26" fmla="*/ 53 w 1002"/>
                        <a:gd name="T27" fmla="*/ 43 h 1744"/>
                        <a:gd name="T28" fmla="*/ 57 w 1002"/>
                        <a:gd name="T29" fmla="*/ 68 h 1744"/>
                        <a:gd name="T30" fmla="*/ 45 w 1002"/>
                        <a:gd name="T31" fmla="*/ 105 h 1744"/>
                        <a:gd name="T32" fmla="*/ 44 w 1002"/>
                        <a:gd name="T33" fmla="*/ 107 h 1744"/>
                        <a:gd name="T34" fmla="*/ 43 w 1002"/>
                        <a:gd name="T35" fmla="*/ 108 h 1744"/>
                        <a:gd name="T36" fmla="*/ 41 w 1002"/>
                        <a:gd name="T37" fmla="*/ 109 h 1744"/>
                        <a:gd name="T38" fmla="*/ 39 w 1002"/>
                        <a:gd name="T39" fmla="*/ 109 h 1744"/>
                        <a:gd name="T40" fmla="*/ 37 w 1002"/>
                        <a:gd name="T41" fmla="*/ 108 h 1744"/>
                        <a:gd name="T42" fmla="*/ 35 w 1002"/>
                        <a:gd name="T43" fmla="*/ 107 h 1744"/>
                        <a:gd name="T44" fmla="*/ 35 w 1002"/>
                        <a:gd name="T45" fmla="*/ 106 h 1744"/>
                        <a:gd name="T46" fmla="*/ 34 w 1002"/>
                        <a:gd name="T47" fmla="*/ 104 h 1744"/>
                        <a:gd name="T48" fmla="*/ 29 w 1002"/>
                        <a:gd name="T49" fmla="*/ 104 h 1744"/>
                        <a:gd name="T50" fmla="*/ 28 w 1002"/>
                        <a:gd name="T51" fmla="*/ 106 h 1744"/>
                        <a:gd name="T52" fmla="*/ 27 w 1002"/>
                        <a:gd name="T53" fmla="*/ 107 h 1744"/>
                        <a:gd name="T54" fmla="*/ 25 w 1002"/>
                        <a:gd name="T55" fmla="*/ 109 h 1744"/>
                        <a:gd name="T56" fmla="*/ 23 w 1002"/>
                        <a:gd name="T57" fmla="*/ 109 h 1744"/>
                        <a:gd name="T58" fmla="*/ 21 w 1002"/>
                        <a:gd name="T59" fmla="*/ 109 h 1744"/>
                        <a:gd name="T60" fmla="*/ 20 w 1002"/>
                        <a:gd name="T61" fmla="*/ 108 h 1744"/>
                        <a:gd name="T62" fmla="*/ 18 w 1002"/>
                        <a:gd name="T63" fmla="*/ 107 h 1744"/>
                        <a:gd name="T64" fmla="*/ 17 w 1002"/>
                        <a:gd name="T65" fmla="*/ 105 h 1744"/>
                        <a:gd name="T66" fmla="*/ 17 w 1002"/>
                        <a:gd name="T67" fmla="*/ 68 h 1744"/>
                        <a:gd name="T68" fmla="*/ 17 w 1002"/>
                        <a:gd name="T69" fmla="*/ 15 h 1744"/>
                        <a:gd name="T70" fmla="*/ 8 w 1002"/>
                        <a:gd name="T71" fmla="*/ 45 h 1744"/>
                        <a:gd name="T72" fmla="*/ 7 w 1002"/>
                        <a:gd name="T73" fmla="*/ 47 h 1744"/>
                        <a:gd name="T74" fmla="*/ 5 w 1002"/>
                        <a:gd name="T75" fmla="*/ 48 h 1744"/>
                        <a:gd name="T76" fmla="*/ 3 w 1002"/>
                        <a:gd name="T77" fmla="*/ 47 h 1744"/>
                        <a:gd name="T78" fmla="*/ 1 w 1002"/>
                        <a:gd name="T79" fmla="*/ 46 h 1744"/>
                        <a:gd name="T80" fmla="*/ 0 w 1002"/>
                        <a:gd name="T81" fmla="*/ 45 h 1744"/>
                        <a:gd name="T82" fmla="*/ 0 w 1002"/>
                        <a:gd name="T83" fmla="*/ 43 h 1744"/>
                        <a:gd name="T84" fmla="*/ 9 w 1002"/>
                        <a:gd name="T85" fmla="*/ 9 h 1744"/>
                        <a:gd name="T86" fmla="*/ 9 w 1002"/>
                        <a:gd name="T87" fmla="*/ 7 h 1744"/>
                        <a:gd name="T88" fmla="*/ 10 w 1002"/>
                        <a:gd name="T89" fmla="*/ 5 h 1744"/>
                        <a:gd name="T90" fmla="*/ 11 w 1002"/>
                        <a:gd name="T91" fmla="*/ 3 h 1744"/>
                        <a:gd name="T92" fmla="*/ 13 w 1002"/>
                        <a:gd name="T93" fmla="*/ 2 h 1744"/>
                        <a:gd name="T94" fmla="*/ 15 w 1002"/>
                        <a:gd name="T95" fmla="*/ 1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7195" name="Oval 82"/>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zh-CN" altLang="en-US">
                        <a:latin typeface="+mj-lt"/>
                        <a:ea typeface="宋体" pitchFamily="2" charset="-122"/>
                      </a:endParaRPr>
                    </a:p>
                  </p:txBody>
                </p:sp>
              </p:grpSp>
              <p:sp>
                <p:nvSpPr>
                  <p:cNvPr id="7193" name="Rectangle 83"/>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zh-CN" altLang="en-US">
                      <a:latin typeface="+mj-lt"/>
                      <a:ea typeface="宋体" pitchFamily="2" charset="-122"/>
                    </a:endParaRPr>
                  </a:p>
                </p:txBody>
              </p:sp>
            </p:grpSp>
          </p:grpSp>
        </p:gr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US" altLang="zh-CN" smtClean="0">
                <a:ea typeface="宋体" pitchFamily="2" charset="-122"/>
              </a:rPr>
              <a:t>Introduction to Customer Schedules</a:t>
            </a:r>
          </a:p>
          <a:p>
            <a:pPr eaLnBrk="1" hangingPunct="1"/>
            <a:r>
              <a:rPr lang="en-US" altLang="zh-CN" smtClean="0">
                <a:ea typeface="宋体" pitchFamily="2" charset="-122"/>
              </a:rPr>
              <a:t>Business Considerations</a:t>
            </a:r>
          </a:p>
          <a:p>
            <a:pPr eaLnBrk="1" hangingPunct="1"/>
            <a:r>
              <a:rPr lang="en-US" altLang="zh-CN" smtClean="0">
                <a:ea typeface="宋体" pitchFamily="2" charset="-122"/>
              </a:rPr>
              <a:t>Set up Customer Schedules</a:t>
            </a:r>
          </a:p>
          <a:p>
            <a:pPr eaLnBrk="1" hangingPunct="1"/>
            <a:r>
              <a:rPr lang="en-US" altLang="zh-CN" smtClean="0">
                <a:ea typeface="宋体" pitchFamily="2" charset="-122"/>
              </a:rPr>
              <a:t>Process Customer Schedules</a:t>
            </a:r>
          </a:p>
          <a:p>
            <a:pPr eaLnBrk="1" hangingPunct="1"/>
            <a:r>
              <a:rPr lang="en-US" altLang="zh-CN" smtClean="0">
                <a:ea typeface="宋体" pitchFamily="2" charset="-122"/>
              </a:rPr>
              <a:t>Process Customer Schedule Shipments</a:t>
            </a:r>
          </a:p>
          <a:p>
            <a:pPr eaLnBrk="1" hangingPunct="1"/>
            <a:endParaRPr lang="zh-CN" altLang="en-US" smtClean="0">
              <a:ea typeface="宋体" pitchFamily="2" charset="-122"/>
            </a:endParaRPr>
          </a:p>
        </p:txBody>
      </p:sp>
      <p:sp>
        <p:nvSpPr>
          <p:cNvPr id="8195" name="Rectangle 2"/>
          <p:cNvSpPr>
            <a:spLocks noGrp="1" noChangeArrowheads="1"/>
          </p:cNvSpPr>
          <p:nvPr>
            <p:ph type="title"/>
          </p:nvPr>
        </p:nvSpPr>
        <p:spPr/>
        <p:txBody>
          <a:bodyPr/>
          <a:lstStyle/>
          <a:p>
            <a:pPr eaLnBrk="1" hangingPunct="1"/>
            <a:r>
              <a:rPr lang="en-US" altLang="zh-CN" smtClean="0">
                <a:ea typeface="宋体" pitchFamily="2" charset="-122"/>
              </a:rPr>
              <a:t>Course Overview</a:t>
            </a:r>
          </a:p>
        </p:txBody>
      </p:sp>
      <p:sp>
        <p:nvSpPr>
          <p:cNvPr id="8194" name="Footer Placeholder 3"/>
          <p:cNvSpPr>
            <a:spLocks noGrp="1"/>
          </p:cNvSpPr>
          <p:nvPr>
            <p:ph type="ftr" sz="quarter" idx="10"/>
          </p:nvPr>
        </p:nvSpPr>
        <p:spPr>
          <a:noFill/>
        </p:spPr>
        <p:txBody>
          <a:bodyPr/>
          <a:lstStyle/>
          <a:p>
            <a:r>
              <a:rPr lang="en-US" altLang="zh-CN" smtClean="0">
                <a:ea typeface="宋体" pitchFamily="2" charset="-122"/>
              </a:rPr>
              <a:t>CS-IN-040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9" name="Rectangle 2"/>
          <p:cNvSpPr>
            <a:spLocks noGrp="1" noChangeArrowheads="1"/>
          </p:cNvSpPr>
          <p:nvPr>
            <p:ph type="title"/>
          </p:nvPr>
        </p:nvSpPr>
        <p:spPr/>
        <p:txBody>
          <a:bodyPr/>
          <a:lstStyle/>
          <a:p>
            <a:pPr eaLnBrk="1" hangingPunct="1"/>
            <a:r>
              <a:rPr lang="en-US" altLang="zh-CN" smtClean="0">
                <a:ea typeface="宋体" pitchFamily="2" charset="-122"/>
              </a:rPr>
              <a:t>Customer Schedules</a:t>
            </a:r>
          </a:p>
        </p:txBody>
      </p:sp>
      <p:sp>
        <p:nvSpPr>
          <p:cNvPr id="1028" name="Footer Placeholder 3"/>
          <p:cNvSpPr>
            <a:spLocks noGrp="1"/>
          </p:cNvSpPr>
          <p:nvPr>
            <p:ph type="ftr" sz="quarter" idx="10"/>
          </p:nvPr>
        </p:nvSpPr>
        <p:spPr>
          <a:noFill/>
        </p:spPr>
        <p:txBody>
          <a:bodyPr/>
          <a:lstStyle/>
          <a:p>
            <a:r>
              <a:rPr lang="en-US" altLang="zh-CN" smtClean="0">
                <a:ea typeface="宋体" pitchFamily="2" charset="-122"/>
              </a:rPr>
              <a:t>CS-IN-050</a:t>
            </a:r>
          </a:p>
        </p:txBody>
      </p:sp>
      <p:grpSp>
        <p:nvGrpSpPr>
          <p:cNvPr id="1030" name="Group 281"/>
          <p:cNvGrpSpPr>
            <a:grpSpLocks/>
          </p:cNvGrpSpPr>
          <p:nvPr/>
        </p:nvGrpSpPr>
        <p:grpSpPr bwMode="auto">
          <a:xfrm>
            <a:off x="492199" y="1143838"/>
            <a:ext cx="8120063" cy="4519612"/>
            <a:chOff x="386" y="1037"/>
            <a:chExt cx="5115" cy="2847"/>
          </a:xfrm>
        </p:grpSpPr>
        <p:sp>
          <p:nvSpPr>
            <p:cNvPr id="1031" name="Freeform 6"/>
            <p:cNvSpPr>
              <a:spLocks/>
            </p:cNvSpPr>
            <p:nvPr/>
          </p:nvSpPr>
          <p:spPr bwMode="auto">
            <a:xfrm rot="2438743" flipH="1" flipV="1">
              <a:off x="685" y="1572"/>
              <a:ext cx="795" cy="931"/>
            </a:xfrm>
            <a:custGeom>
              <a:avLst/>
              <a:gdLst>
                <a:gd name="T0" fmla="*/ 11 w 1503"/>
                <a:gd name="T1" fmla="*/ 20 h 2021"/>
                <a:gd name="T2" fmla="*/ 34 w 1503"/>
                <a:gd name="T3" fmla="*/ 12 h 2021"/>
                <a:gd name="T4" fmla="*/ 57 w 1503"/>
                <a:gd name="T5" fmla="*/ 6 h 2021"/>
                <a:gd name="T6" fmla="*/ 81 w 1503"/>
                <a:gd name="T7" fmla="*/ 3 h 2021"/>
                <a:gd name="T8" fmla="*/ 104 w 1503"/>
                <a:gd name="T9" fmla="*/ 0 h 2021"/>
                <a:gd name="T10" fmla="*/ 128 w 1503"/>
                <a:gd name="T11" fmla="*/ 0 h 2021"/>
                <a:gd name="T12" fmla="*/ 151 w 1503"/>
                <a:gd name="T13" fmla="*/ 1 h 2021"/>
                <a:gd name="T14" fmla="*/ 174 w 1503"/>
                <a:gd name="T15" fmla="*/ 4 h 2021"/>
                <a:gd name="T16" fmla="*/ 196 w 1503"/>
                <a:gd name="T17" fmla="*/ 8 h 2021"/>
                <a:gd name="T18" fmla="*/ 218 w 1503"/>
                <a:gd name="T19" fmla="*/ 14 h 2021"/>
                <a:gd name="T20" fmla="*/ 239 w 1503"/>
                <a:gd name="T21" fmla="*/ 22 h 2021"/>
                <a:gd name="T22" fmla="*/ 258 w 1503"/>
                <a:gd name="T23" fmla="*/ 31 h 2021"/>
                <a:gd name="T24" fmla="*/ 277 w 1503"/>
                <a:gd name="T25" fmla="*/ 41 h 2021"/>
                <a:gd name="T26" fmla="*/ 293 w 1503"/>
                <a:gd name="T27" fmla="*/ 53 h 2021"/>
                <a:gd name="T28" fmla="*/ 308 w 1503"/>
                <a:gd name="T29" fmla="*/ 67 h 2021"/>
                <a:gd name="T30" fmla="*/ 322 w 1503"/>
                <a:gd name="T31" fmla="*/ 82 h 2021"/>
                <a:gd name="T32" fmla="*/ 393 w 1503"/>
                <a:gd name="T33" fmla="*/ 178 h 2021"/>
                <a:gd name="T34" fmla="*/ 401 w 1503"/>
                <a:gd name="T35" fmla="*/ 191 h 2021"/>
                <a:gd name="T36" fmla="*/ 408 w 1503"/>
                <a:gd name="T37" fmla="*/ 203 h 2021"/>
                <a:gd name="T38" fmla="*/ 413 w 1503"/>
                <a:gd name="T39" fmla="*/ 217 h 2021"/>
                <a:gd name="T40" fmla="*/ 417 w 1503"/>
                <a:gd name="T41" fmla="*/ 230 h 2021"/>
                <a:gd name="T42" fmla="*/ 419 w 1503"/>
                <a:gd name="T43" fmla="*/ 243 h 2021"/>
                <a:gd name="T44" fmla="*/ 421 w 1503"/>
                <a:gd name="T45" fmla="*/ 257 h 2021"/>
                <a:gd name="T46" fmla="*/ 420 w 1503"/>
                <a:gd name="T47" fmla="*/ 270 h 2021"/>
                <a:gd name="T48" fmla="*/ 418 w 1503"/>
                <a:gd name="T49" fmla="*/ 284 h 2021"/>
                <a:gd name="T50" fmla="*/ 415 w 1503"/>
                <a:gd name="T51" fmla="*/ 298 h 2021"/>
                <a:gd name="T52" fmla="*/ 411 w 1503"/>
                <a:gd name="T53" fmla="*/ 311 h 2021"/>
                <a:gd name="T54" fmla="*/ 405 w 1503"/>
                <a:gd name="T55" fmla="*/ 324 h 2021"/>
                <a:gd name="T56" fmla="*/ 398 w 1503"/>
                <a:gd name="T57" fmla="*/ 337 h 2021"/>
                <a:gd name="T58" fmla="*/ 389 w 1503"/>
                <a:gd name="T59" fmla="*/ 350 h 2021"/>
                <a:gd name="T60" fmla="*/ 379 w 1503"/>
                <a:gd name="T61" fmla="*/ 362 h 2021"/>
                <a:gd name="T62" fmla="*/ 369 w 1503"/>
                <a:gd name="T63" fmla="*/ 374 h 2021"/>
                <a:gd name="T64" fmla="*/ 356 w 1503"/>
                <a:gd name="T65" fmla="*/ 385 h 2021"/>
                <a:gd name="T66" fmla="*/ 258 w 1503"/>
                <a:gd name="T67" fmla="*/ 379 h 2021"/>
                <a:gd name="T68" fmla="*/ 291 w 1503"/>
                <a:gd name="T69" fmla="*/ 296 h 2021"/>
                <a:gd name="T70" fmla="*/ 310 w 1503"/>
                <a:gd name="T71" fmla="*/ 279 h 2021"/>
                <a:gd name="T72" fmla="*/ 325 w 1503"/>
                <a:gd name="T73" fmla="*/ 260 h 2021"/>
                <a:gd name="T74" fmla="*/ 337 w 1503"/>
                <a:gd name="T75" fmla="*/ 241 h 2021"/>
                <a:gd name="T76" fmla="*/ 347 w 1503"/>
                <a:gd name="T77" fmla="*/ 221 h 2021"/>
                <a:gd name="T78" fmla="*/ 353 w 1503"/>
                <a:gd name="T79" fmla="*/ 200 h 2021"/>
                <a:gd name="T80" fmla="*/ 356 w 1503"/>
                <a:gd name="T81" fmla="*/ 180 h 2021"/>
                <a:gd name="T82" fmla="*/ 355 w 1503"/>
                <a:gd name="T83" fmla="*/ 158 h 2021"/>
                <a:gd name="T84" fmla="*/ 351 w 1503"/>
                <a:gd name="T85" fmla="*/ 137 h 2021"/>
                <a:gd name="T86" fmla="*/ 344 w 1503"/>
                <a:gd name="T87" fmla="*/ 132 h 2021"/>
                <a:gd name="T88" fmla="*/ 330 w 1503"/>
                <a:gd name="T89" fmla="*/ 123 h 2021"/>
                <a:gd name="T90" fmla="*/ 313 w 1503"/>
                <a:gd name="T91" fmla="*/ 115 h 2021"/>
                <a:gd name="T92" fmla="*/ 297 w 1503"/>
                <a:gd name="T93" fmla="*/ 108 h 2021"/>
                <a:gd name="T94" fmla="*/ 280 w 1503"/>
                <a:gd name="T95" fmla="*/ 102 h 2021"/>
                <a:gd name="T96" fmla="*/ 262 w 1503"/>
                <a:gd name="T97" fmla="*/ 97 h 2021"/>
                <a:gd name="T98" fmla="*/ 244 w 1503"/>
                <a:gd name="T99" fmla="*/ 94 h 2021"/>
                <a:gd name="T100" fmla="*/ 225 w 1503"/>
                <a:gd name="T101" fmla="*/ 91 h 2021"/>
                <a:gd name="T102" fmla="*/ 206 w 1503"/>
                <a:gd name="T103" fmla="*/ 89 h 2021"/>
                <a:gd name="T104" fmla="*/ 187 w 1503"/>
                <a:gd name="T105" fmla="*/ 89 h 2021"/>
                <a:gd name="T106" fmla="*/ 168 w 1503"/>
                <a:gd name="T107" fmla="*/ 89 h 2021"/>
                <a:gd name="T108" fmla="*/ 149 w 1503"/>
                <a:gd name="T109" fmla="*/ 91 h 2021"/>
                <a:gd name="T110" fmla="*/ 130 w 1503"/>
                <a:gd name="T111" fmla="*/ 94 h 2021"/>
                <a:gd name="T112" fmla="*/ 111 w 1503"/>
                <a:gd name="T113" fmla="*/ 98 h 2021"/>
                <a:gd name="T114" fmla="*/ 92 w 1503"/>
                <a:gd name="T115" fmla="*/ 103 h 2021"/>
                <a:gd name="T116" fmla="*/ 74 w 1503"/>
                <a:gd name="T117" fmla="*/ 109 h 2021"/>
                <a:gd name="T118" fmla="*/ 0 w 1503"/>
                <a:gd name="T119" fmla="*/ 2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latin typeface="+mj-lt"/>
              </a:endParaRPr>
            </a:p>
          </p:txBody>
        </p:sp>
        <p:sp>
          <p:nvSpPr>
            <p:cNvPr id="1032" name="Freeform 7"/>
            <p:cNvSpPr>
              <a:spLocks/>
            </p:cNvSpPr>
            <p:nvPr/>
          </p:nvSpPr>
          <p:spPr bwMode="auto">
            <a:xfrm rot="2438743" flipH="1" flipV="1">
              <a:off x="546" y="2065"/>
              <a:ext cx="743" cy="386"/>
            </a:xfrm>
            <a:custGeom>
              <a:avLst/>
              <a:gdLst>
                <a:gd name="T0" fmla="*/ 11 w 1404"/>
                <a:gd name="T1" fmla="*/ 20 h 839"/>
                <a:gd name="T2" fmla="*/ 34 w 1404"/>
                <a:gd name="T3" fmla="*/ 12 h 839"/>
                <a:gd name="T4" fmla="*/ 57 w 1404"/>
                <a:gd name="T5" fmla="*/ 6 h 839"/>
                <a:gd name="T6" fmla="*/ 81 w 1404"/>
                <a:gd name="T7" fmla="*/ 3 h 839"/>
                <a:gd name="T8" fmla="*/ 104 w 1404"/>
                <a:gd name="T9" fmla="*/ 0 h 839"/>
                <a:gd name="T10" fmla="*/ 128 w 1404"/>
                <a:gd name="T11" fmla="*/ 0 h 839"/>
                <a:gd name="T12" fmla="*/ 151 w 1404"/>
                <a:gd name="T13" fmla="*/ 1 h 839"/>
                <a:gd name="T14" fmla="*/ 174 w 1404"/>
                <a:gd name="T15" fmla="*/ 4 h 839"/>
                <a:gd name="T16" fmla="*/ 197 w 1404"/>
                <a:gd name="T17" fmla="*/ 8 h 839"/>
                <a:gd name="T18" fmla="*/ 218 w 1404"/>
                <a:gd name="T19" fmla="*/ 14 h 839"/>
                <a:gd name="T20" fmla="*/ 239 w 1404"/>
                <a:gd name="T21" fmla="*/ 22 h 839"/>
                <a:gd name="T22" fmla="*/ 258 w 1404"/>
                <a:gd name="T23" fmla="*/ 31 h 839"/>
                <a:gd name="T24" fmla="*/ 277 w 1404"/>
                <a:gd name="T25" fmla="*/ 41 h 839"/>
                <a:gd name="T26" fmla="*/ 294 w 1404"/>
                <a:gd name="T27" fmla="*/ 53 h 839"/>
                <a:gd name="T28" fmla="*/ 309 w 1404"/>
                <a:gd name="T29" fmla="*/ 67 h 839"/>
                <a:gd name="T30" fmla="*/ 322 w 1404"/>
                <a:gd name="T31" fmla="*/ 81 h 839"/>
                <a:gd name="T32" fmla="*/ 393 w 1404"/>
                <a:gd name="T33" fmla="*/ 178 h 839"/>
                <a:gd name="T34" fmla="*/ 380 w 1404"/>
                <a:gd name="T35" fmla="*/ 162 h 839"/>
                <a:gd name="T36" fmla="*/ 366 w 1404"/>
                <a:gd name="T37" fmla="*/ 148 h 839"/>
                <a:gd name="T38" fmla="*/ 350 w 1404"/>
                <a:gd name="T39" fmla="*/ 136 h 839"/>
                <a:gd name="T40" fmla="*/ 332 w 1404"/>
                <a:gd name="T41" fmla="*/ 125 h 839"/>
                <a:gd name="T42" fmla="*/ 313 w 1404"/>
                <a:gd name="T43" fmla="*/ 115 h 839"/>
                <a:gd name="T44" fmla="*/ 293 w 1404"/>
                <a:gd name="T45" fmla="*/ 106 h 839"/>
                <a:gd name="T46" fmla="*/ 272 w 1404"/>
                <a:gd name="T47" fmla="*/ 99 h 839"/>
                <a:gd name="T48" fmla="*/ 250 w 1404"/>
                <a:gd name="T49" fmla="*/ 94 h 839"/>
                <a:gd name="T50" fmla="*/ 228 w 1404"/>
                <a:gd name="T51" fmla="*/ 91 h 839"/>
                <a:gd name="T52" fmla="*/ 204 w 1404"/>
                <a:gd name="T53" fmla="*/ 89 h 839"/>
                <a:gd name="T54" fmla="*/ 181 w 1404"/>
                <a:gd name="T55" fmla="*/ 88 h 839"/>
                <a:gd name="T56" fmla="*/ 157 w 1404"/>
                <a:gd name="T57" fmla="*/ 90 h 839"/>
                <a:gd name="T58" fmla="*/ 134 w 1404"/>
                <a:gd name="T59" fmla="*/ 93 h 839"/>
                <a:gd name="T60" fmla="*/ 111 w 1404"/>
                <a:gd name="T61" fmla="*/ 98 h 839"/>
                <a:gd name="T62" fmla="*/ 87 w 1404"/>
                <a:gd name="T63" fmla="*/ 104 h 839"/>
                <a:gd name="T64" fmla="*/ 65 w 1404"/>
                <a:gd name="T65" fmla="*/ 113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latin typeface="+mj-lt"/>
              </a:endParaRPr>
            </a:p>
          </p:txBody>
        </p:sp>
        <p:sp>
          <p:nvSpPr>
            <p:cNvPr id="1033" name="Freeform 8"/>
            <p:cNvSpPr>
              <a:spLocks/>
            </p:cNvSpPr>
            <p:nvPr/>
          </p:nvSpPr>
          <p:spPr bwMode="auto">
            <a:xfrm rot="2438743" flipH="1" flipV="1">
              <a:off x="685" y="1572"/>
              <a:ext cx="795" cy="931"/>
            </a:xfrm>
            <a:custGeom>
              <a:avLst/>
              <a:gdLst>
                <a:gd name="T0" fmla="*/ 11 w 1503"/>
                <a:gd name="T1" fmla="*/ 20 h 2021"/>
                <a:gd name="T2" fmla="*/ 34 w 1503"/>
                <a:gd name="T3" fmla="*/ 12 h 2021"/>
                <a:gd name="T4" fmla="*/ 57 w 1503"/>
                <a:gd name="T5" fmla="*/ 6 h 2021"/>
                <a:gd name="T6" fmla="*/ 81 w 1503"/>
                <a:gd name="T7" fmla="*/ 3 h 2021"/>
                <a:gd name="T8" fmla="*/ 104 w 1503"/>
                <a:gd name="T9" fmla="*/ 0 h 2021"/>
                <a:gd name="T10" fmla="*/ 128 w 1503"/>
                <a:gd name="T11" fmla="*/ 0 h 2021"/>
                <a:gd name="T12" fmla="*/ 151 w 1503"/>
                <a:gd name="T13" fmla="*/ 1 h 2021"/>
                <a:gd name="T14" fmla="*/ 174 w 1503"/>
                <a:gd name="T15" fmla="*/ 4 h 2021"/>
                <a:gd name="T16" fmla="*/ 196 w 1503"/>
                <a:gd name="T17" fmla="*/ 8 h 2021"/>
                <a:gd name="T18" fmla="*/ 218 w 1503"/>
                <a:gd name="T19" fmla="*/ 14 h 2021"/>
                <a:gd name="T20" fmla="*/ 239 w 1503"/>
                <a:gd name="T21" fmla="*/ 22 h 2021"/>
                <a:gd name="T22" fmla="*/ 258 w 1503"/>
                <a:gd name="T23" fmla="*/ 31 h 2021"/>
                <a:gd name="T24" fmla="*/ 277 w 1503"/>
                <a:gd name="T25" fmla="*/ 41 h 2021"/>
                <a:gd name="T26" fmla="*/ 293 w 1503"/>
                <a:gd name="T27" fmla="*/ 53 h 2021"/>
                <a:gd name="T28" fmla="*/ 308 w 1503"/>
                <a:gd name="T29" fmla="*/ 67 h 2021"/>
                <a:gd name="T30" fmla="*/ 322 w 1503"/>
                <a:gd name="T31" fmla="*/ 82 h 2021"/>
                <a:gd name="T32" fmla="*/ 393 w 1503"/>
                <a:gd name="T33" fmla="*/ 178 h 2021"/>
                <a:gd name="T34" fmla="*/ 401 w 1503"/>
                <a:gd name="T35" fmla="*/ 191 h 2021"/>
                <a:gd name="T36" fmla="*/ 408 w 1503"/>
                <a:gd name="T37" fmla="*/ 203 h 2021"/>
                <a:gd name="T38" fmla="*/ 413 w 1503"/>
                <a:gd name="T39" fmla="*/ 217 h 2021"/>
                <a:gd name="T40" fmla="*/ 417 w 1503"/>
                <a:gd name="T41" fmla="*/ 230 h 2021"/>
                <a:gd name="T42" fmla="*/ 419 w 1503"/>
                <a:gd name="T43" fmla="*/ 243 h 2021"/>
                <a:gd name="T44" fmla="*/ 421 w 1503"/>
                <a:gd name="T45" fmla="*/ 257 h 2021"/>
                <a:gd name="T46" fmla="*/ 420 w 1503"/>
                <a:gd name="T47" fmla="*/ 270 h 2021"/>
                <a:gd name="T48" fmla="*/ 418 w 1503"/>
                <a:gd name="T49" fmla="*/ 284 h 2021"/>
                <a:gd name="T50" fmla="*/ 415 w 1503"/>
                <a:gd name="T51" fmla="*/ 298 h 2021"/>
                <a:gd name="T52" fmla="*/ 411 w 1503"/>
                <a:gd name="T53" fmla="*/ 311 h 2021"/>
                <a:gd name="T54" fmla="*/ 405 w 1503"/>
                <a:gd name="T55" fmla="*/ 324 h 2021"/>
                <a:gd name="T56" fmla="*/ 398 w 1503"/>
                <a:gd name="T57" fmla="*/ 337 h 2021"/>
                <a:gd name="T58" fmla="*/ 389 w 1503"/>
                <a:gd name="T59" fmla="*/ 350 h 2021"/>
                <a:gd name="T60" fmla="*/ 379 w 1503"/>
                <a:gd name="T61" fmla="*/ 362 h 2021"/>
                <a:gd name="T62" fmla="*/ 369 w 1503"/>
                <a:gd name="T63" fmla="*/ 374 h 2021"/>
                <a:gd name="T64" fmla="*/ 356 w 1503"/>
                <a:gd name="T65" fmla="*/ 385 h 2021"/>
                <a:gd name="T66" fmla="*/ 258 w 1503"/>
                <a:gd name="T67" fmla="*/ 379 h 2021"/>
                <a:gd name="T68" fmla="*/ 291 w 1503"/>
                <a:gd name="T69" fmla="*/ 296 h 2021"/>
                <a:gd name="T70" fmla="*/ 310 w 1503"/>
                <a:gd name="T71" fmla="*/ 279 h 2021"/>
                <a:gd name="T72" fmla="*/ 325 w 1503"/>
                <a:gd name="T73" fmla="*/ 260 h 2021"/>
                <a:gd name="T74" fmla="*/ 337 w 1503"/>
                <a:gd name="T75" fmla="*/ 241 h 2021"/>
                <a:gd name="T76" fmla="*/ 347 w 1503"/>
                <a:gd name="T77" fmla="*/ 221 h 2021"/>
                <a:gd name="T78" fmla="*/ 353 w 1503"/>
                <a:gd name="T79" fmla="*/ 200 h 2021"/>
                <a:gd name="T80" fmla="*/ 356 w 1503"/>
                <a:gd name="T81" fmla="*/ 180 h 2021"/>
                <a:gd name="T82" fmla="*/ 355 w 1503"/>
                <a:gd name="T83" fmla="*/ 158 h 2021"/>
                <a:gd name="T84" fmla="*/ 351 w 1503"/>
                <a:gd name="T85" fmla="*/ 137 h 2021"/>
                <a:gd name="T86" fmla="*/ 344 w 1503"/>
                <a:gd name="T87" fmla="*/ 132 h 2021"/>
                <a:gd name="T88" fmla="*/ 330 w 1503"/>
                <a:gd name="T89" fmla="*/ 123 h 2021"/>
                <a:gd name="T90" fmla="*/ 313 w 1503"/>
                <a:gd name="T91" fmla="*/ 115 h 2021"/>
                <a:gd name="T92" fmla="*/ 297 w 1503"/>
                <a:gd name="T93" fmla="*/ 108 h 2021"/>
                <a:gd name="T94" fmla="*/ 280 w 1503"/>
                <a:gd name="T95" fmla="*/ 102 h 2021"/>
                <a:gd name="T96" fmla="*/ 262 w 1503"/>
                <a:gd name="T97" fmla="*/ 97 h 2021"/>
                <a:gd name="T98" fmla="*/ 244 w 1503"/>
                <a:gd name="T99" fmla="*/ 94 h 2021"/>
                <a:gd name="T100" fmla="*/ 225 w 1503"/>
                <a:gd name="T101" fmla="*/ 91 h 2021"/>
                <a:gd name="T102" fmla="*/ 206 w 1503"/>
                <a:gd name="T103" fmla="*/ 89 h 2021"/>
                <a:gd name="T104" fmla="*/ 187 w 1503"/>
                <a:gd name="T105" fmla="*/ 89 h 2021"/>
                <a:gd name="T106" fmla="*/ 168 w 1503"/>
                <a:gd name="T107" fmla="*/ 89 h 2021"/>
                <a:gd name="T108" fmla="*/ 149 w 1503"/>
                <a:gd name="T109" fmla="*/ 91 h 2021"/>
                <a:gd name="T110" fmla="*/ 130 w 1503"/>
                <a:gd name="T111" fmla="*/ 94 h 2021"/>
                <a:gd name="T112" fmla="*/ 111 w 1503"/>
                <a:gd name="T113" fmla="*/ 98 h 2021"/>
                <a:gd name="T114" fmla="*/ 92 w 1503"/>
                <a:gd name="T115" fmla="*/ 103 h 2021"/>
                <a:gd name="T116" fmla="*/ 74 w 1503"/>
                <a:gd name="T117" fmla="*/ 109 h 2021"/>
                <a:gd name="T118" fmla="*/ 0 w 1503"/>
                <a:gd name="T119" fmla="*/ 2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latin typeface="+mj-lt"/>
              </a:endParaRPr>
            </a:p>
          </p:txBody>
        </p:sp>
        <p:sp>
          <p:nvSpPr>
            <p:cNvPr id="1034" name="Freeform 9"/>
            <p:cNvSpPr>
              <a:spLocks/>
            </p:cNvSpPr>
            <p:nvPr/>
          </p:nvSpPr>
          <p:spPr bwMode="auto">
            <a:xfrm rot="2438743" flipH="1" flipV="1">
              <a:off x="716" y="1917"/>
              <a:ext cx="79" cy="88"/>
            </a:xfrm>
            <a:custGeom>
              <a:avLst/>
              <a:gdLst>
                <a:gd name="T0" fmla="*/ 42 w 148"/>
                <a:gd name="T1" fmla="*/ 40 h 192"/>
                <a:gd name="T2" fmla="*/ 38 w 148"/>
                <a:gd name="T3" fmla="*/ 35 h 192"/>
                <a:gd name="T4" fmla="*/ 33 w 148"/>
                <a:gd name="T5" fmla="*/ 29 h 192"/>
                <a:gd name="T6" fmla="*/ 23 w 148"/>
                <a:gd name="T7" fmla="*/ 19 h 192"/>
                <a:gd name="T8" fmla="*/ 12 w 148"/>
                <a:gd name="T9" fmla="*/ 9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latin typeface="+mj-lt"/>
              </a:endParaRPr>
            </a:p>
          </p:txBody>
        </p:sp>
        <p:graphicFrame>
          <p:nvGraphicFramePr>
            <p:cNvPr id="1026" name="Object 10"/>
            <p:cNvGraphicFramePr>
              <a:graphicFrameLocks noChangeAspect="1"/>
            </p:cNvGraphicFramePr>
            <p:nvPr/>
          </p:nvGraphicFramePr>
          <p:xfrm>
            <a:off x="1525" y="1200"/>
            <a:ext cx="2371" cy="2451"/>
          </p:xfrm>
          <a:graphic>
            <a:graphicData uri="http://schemas.openxmlformats.org/presentationml/2006/ole">
              <p:oleObj spid="_x0000_s1026" name="Clip" r:id="rId4" imgW="2826720" imgH="3497040" progId="">
                <p:embed/>
              </p:oleObj>
            </a:graphicData>
          </a:graphic>
        </p:graphicFrame>
        <p:grpSp>
          <p:nvGrpSpPr>
            <p:cNvPr id="1035" name="Group 11"/>
            <p:cNvGrpSpPr>
              <a:grpSpLocks/>
            </p:cNvGrpSpPr>
            <p:nvPr/>
          </p:nvGrpSpPr>
          <p:grpSpPr bwMode="auto">
            <a:xfrm>
              <a:off x="1641" y="1037"/>
              <a:ext cx="1524" cy="1213"/>
              <a:chOff x="1641" y="525"/>
              <a:chExt cx="1524" cy="1425"/>
            </a:xfrm>
          </p:grpSpPr>
          <p:graphicFrame>
            <p:nvGraphicFramePr>
              <p:cNvPr id="1027" name="Object 12">
                <a:hlinkClick r:id="" action="ppaction://ole?verb=0"/>
              </p:cNvPr>
              <p:cNvGraphicFramePr>
                <a:graphicFrameLocks/>
              </p:cNvGraphicFramePr>
              <p:nvPr/>
            </p:nvGraphicFramePr>
            <p:xfrm>
              <a:off x="1641" y="525"/>
              <a:ext cx="1524" cy="951"/>
            </p:xfrm>
            <a:graphic>
              <a:graphicData uri="http://schemas.openxmlformats.org/presentationml/2006/ole">
                <p:oleObj spid="_x0000_s1027" name="Clip" r:id="rId5" imgW="5903640" imgH="3695400" progId="">
                  <p:embed/>
                </p:oleObj>
              </a:graphicData>
            </a:graphic>
          </p:graphicFrame>
          <p:sp>
            <p:nvSpPr>
              <p:cNvPr id="1301" name="Rectangle 13"/>
              <p:cNvSpPr>
                <a:spLocks noChangeArrowheads="1"/>
              </p:cNvSpPr>
              <p:nvPr/>
            </p:nvSpPr>
            <p:spPr bwMode="auto">
              <a:xfrm>
                <a:off x="1810" y="1517"/>
                <a:ext cx="1186" cy="433"/>
              </a:xfrm>
              <a:prstGeom prst="rect">
                <a:avLst/>
              </a:prstGeom>
              <a:noFill/>
              <a:ln w="12700">
                <a:noFill/>
                <a:miter lim="800000"/>
                <a:headEnd/>
                <a:tailEnd/>
              </a:ln>
            </p:spPr>
            <p:txBody>
              <a:bodyPr wrap="none" lIns="90488" tIns="44450" rIns="90488" bIns="44450">
                <a:spAutoFit/>
              </a:bodyPr>
              <a:lstStyle/>
              <a:p>
                <a:pPr eaLnBrk="0" hangingPunct="0">
                  <a:lnSpc>
                    <a:spcPct val="90000"/>
                  </a:lnSpc>
                </a:pPr>
                <a:r>
                  <a:rPr kumimoji="1" lang="en-GB" sz="1800" b="1">
                    <a:solidFill>
                      <a:srgbClr val="5A87C6"/>
                    </a:solidFill>
                    <a:latin typeface="+mj-lt"/>
                  </a:rPr>
                  <a:t>Customer’s</a:t>
                </a:r>
              </a:p>
              <a:p>
                <a:pPr eaLnBrk="0" hangingPunct="0">
                  <a:lnSpc>
                    <a:spcPct val="90000"/>
                  </a:lnSpc>
                </a:pPr>
                <a:r>
                  <a:rPr kumimoji="1" lang="en-GB" sz="1800" b="1">
                    <a:solidFill>
                      <a:srgbClr val="5A87C6"/>
                    </a:solidFill>
                    <a:latin typeface="+mj-lt"/>
                  </a:rPr>
                  <a:t>Assembly Plant</a:t>
                </a:r>
              </a:p>
            </p:txBody>
          </p:sp>
        </p:grpSp>
        <p:grpSp>
          <p:nvGrpSpPr>
            <p:cNvPr id="1036" name="Group 14"/>
            <p:cNvGrpSpPr>
              <a:grpSpLocks/>
            </p:cNvGrpSpPr>
            <p:nvPr/>
          </p:nvGrpSpPr>
          <p:grpSpPr bwMode="auto">
            <a:xfrm>
              <a:off x="3274" y="2912"/>
              <a:ext cx="1589" cy="863"/>
              <a:chOff x="3274" y="2727"/>
              <a:chExt cx="1589" cy="1013"/>
            </a:xfrm>
          </p:grpSpPr>
          <p:sp>
            <p:nvSpPr>
              <p:cNvPr id="1286" name="Rectangle 15"/>
              <p:cNvSpPr>
                <a:spLocks noChangeArrowheads="1"/>
              </p:cNvSpPr>
              <p:nvPr/>
            </p:nvSpPr>
            <p:spPr bwMode="auto">
              <a:xfrm>
                <a:off x="3703" y="3471"/>
                <a:ext cx="726" cy="269"/>
              </a:xfrm>
              <a:prstGeom prst="rect">
                <a:avLst/>
              </a:prstGeom>
              <a:noFill/>
              <a:ln w="12700">
                <a:noFill/>
                <a:miter lim="800000"/>
                <a:headEnd/>
                <a:tailEnd/>
              </a:ln>
            </p:spPr>
            <p:txBody>
              <a:bodyPr wrap="none" lIns="90488" tIns="44450" rIns="90488" bIns="44450">
                <a:spAutoFit/>
              </a:bodyPr>
              <a:lstStyle/>
              <a:p>
                <a:pPr algn="l" eaLnBrk="0" hangingPunct="0"/>
                <a:r>
                  <a:rPr kumimoji="1" lang="zh-CN" altLang="en-US" sz="1800" b="1">
                    <a:solidFill>
                      <a:srgbClr val="5A87C6"/>
                    </a:solidFill>
                    <a:latin typeface="+mj-lt"/>
                    <a:ea typeface="宋体" pitchFamily="2" charset="-122"/>
                  </a:rPr>
                  <a:t> </a:t>
                </a:r>
                <a:r>
                  <a:rPr kumimoji="1" lang="en-US" altLang="zh-CN" sz="1800" b="1">
                    <a:solidFill>
                      <a:srgbClr val="5A87C6"/>
                    </a:solidFill>
                    <a:latin typeface="+mj-lt"/>
                    <a:ea typeface="宋体" pitchFamily="2" charset="-122"/>
                  </a:rPr>
                  <a:t>Supplier</a:t>
                </a:r>
              </a:p>
            </p:txBody>
          </p:sp>
          <p:grpSp>
            <p:nvGrpSpPr>
              <p:cNvPr id="1287" name="Group 16"/>
              <p:cNvGrpSpPr>
                <a:grpSpLocks/>
              </p:cNvGrpSpPr>
              <p:nvPr/>
            </p:nvGrpSpPr>
            <p:grpSpPr bwMode="auto">
              <a:xfrm>
                <a:off x="3274" y="2727"/>
                <a:ext cx="1589" cy="651"/>
                <a:chOff x="3274" y="2727"/>
                <a:chExt cx="1589" cy="651"/>
              </a:xfrm>
            </p:grpSpPr>
            <p:sp>
              <p:nvSpPr>
                <p:cNvPr id="1288" name="Freeform 17"/>
                <p:cNvSpPr>
                  <a:spLocks/>
                </p:cNvSpPr>
                <p:nvPr/>
              </p:nvSpPr>
              <p:spPr bwMode="auto">
                <a:xfrm>
                  <a:off x="4244" y="3069"/>
                  <a:ext cx="619" cy="301"/>
                </a:xfrm>
                <a:custGeom>
                  <a:avLst/>
                  <a:gdLst>
                    <a:gd name="T0" fmla="*/ 0 w 470"/>
                    <a:gd name="T1" fmla="*/ 398 h 227"/>
                    <a:gd name="T2" fmla="*/ 158 w 470"/>
                    <a:gd name="T3" fmla="*/ 37 h 227"/>
                    <a:gd name="T4" fmla="*/ 814 w 470"/>
                    <a:gd name="T5" fmla="*/ 0 h 227"/>
                    <a:gd name="T6" fmla="*/ 814 w 470"/>
                    <a:gd name="T7" fmla="*/ 158 h 227"/>
                    <a:gd name="T8" fmla="*/ 130 w 470"/>
                    <a:gd name="T9" fmla="*/ 398 h 227"/>
                    <a:gd name="T10" fmla="*/ 0 w 470"/>
                    <a:gd name="T11" fmla="*/ 398 h 227"/>
                    <a:gd name="T12" fmla="*/ 0 60000 65536"/>
                    <a:gd name="T13" fmla="*/ 0 60000 65536"/>
                    <a:gd name="T14" fmla="*/ 0 60000 65536"/>
                    <a:gd name="T15" fmla="*/ 0 60000 65536"/>
                    <a:gd name="T16" fmla="*/ 0 60000 65536"/>
                    <a:gd name="T17" fmla="*/ 0 60000 65536"/>
                    <a:gd name="T18" fmla="*/ 0 w 470"/>
                    <a:gd name="T19" fmla="*/ 0 h 227"/>
                    <a:gd name="T20" fmla="*/ 470 w 470"/>
                    <a:gd name="T21" fmla="*/ 227 h 227"/>
                  </a:gdLst>
                  <a:ahLst/>
                  <a:cxnLst>
                    <a:cxn ang="T12">
                      <a:pos x="T0" y="T1"/>
                    </a:cxn>
                    <a:cxn ang="T13">
                      <a:pos x="T2" y="T3"/>
                    </a:cxn>
                    <a:cxn ang="T14">
                      <a:pos x="T4" y="T5"/>
                    </a:cxn>
                    <a:cxn ang="T15">
                      <a:pos x="T6" y="T7"/>
                    </a:cxn>
                    <a:cxn ang="T16">
                      <a:pos x="T8" y="T9"/>
                    </a:cxn>
                    <a:cxn ang="T17">
                      <a:pos x="T10" y="T11"/>
                    </a:cxn>
                  </a:cxnLst>
                  <a:rect l="T18" t="T19" r="T20" b="T21"/>
                  <a:pathLst>
                    <a:path w="470" h="227">
                      <a:moveTo>
                        <a:pt x="0" y="226"/>
                      </a:moveTo>
                      <a:lnTo>
                        <a:pt x="91" y="21"/>
                      </a:lnTo>
                      <a:lnTo>
                        <a:pt x="469" y="0"/>
                      </a:lnTo>
                      <a:lnTo>
                        <a:pt x="469" y="90"/>
                      </a:lnTo>
                      <a:lnTo>
                        <a:pt x="75" y="226"/>
                      </a:lnTo>
                      <a:lnTo>
                        <a:pt x="0" y="226"/>
                      </a:lnTo>
                    </a:path>
                  </a:pathLst>
                </a:custGeom>
                <a:solidFill>
                  <a:srgbClr val="C0C0C0"/>
                </a:solidFill>
                <a:ln w="12700" cap="rnd">
                  <a:noFill/>
                  <a:round/>
                  <a:headEnd/>
                  <a:tailEnd type="triangle" w="med" len="med"/>
                </a:ln>
              </p:spPr>
              <p:txBody>
                <a:bodyPr/>
                <a:lstStyle/>
                <a:p>
                  <a:endParaRPr lang="en-US">
                    <a:latin typeface="+mj-lt"/>
                  </a:endParaRPr>
                </a:p>
              </p:txBody>
            </p:sp>
            <p:sp>
              <p:nvSpPr>
                <p:cNvPr id="1289" name="AutoShape 18"/>
                <p:cNvSpPr>
                  <a:spLocks noChangeArrowheads="1"/>
                </p:cNvSpPr>
                <p:nvPr/>
              </p:nvSpPr>
              <p:spPr bwMode="auto">
                <a:xfrm>
                  <a:off x="3274" y="3114"/>
                  <a:ext cx="404" cy="192"/>
                </a:xfrm>
                <a:prstGeom prst="cube">
                  <a:avLst>
                    <a:gd name="adj" fmla="val 24995"/>
                  </a:avLst>
                </a:prstGeom>
                <a:solidFill>
                  <a:srgbClr val="FEEED4"/>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0" name="AutoShape 19"/>
                <p:cNvSpPr>
                  <a:spLocks noChangeArrowheads="1"/>
                </p:cNvSpPr>
                <p:nvPr/>
              </p:nvSpPr>
              <p:spPr bwMode="auto">
                <a:xfrm>
                  <a:off x="3601" y="2954"/>
                  <a:ext cx="850" cy="420"/>
                </a:xfrm>
                <a:prstGeom prst="cube">
                  <a:avLst>
                    <a:gd name="adj" fmla="val 24995"/>
                  </a:avLst>
                </a:prstGeom>
                <a:solidFill>
                  <a:srgbClr val="FEEED4"/>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1" name="AutoShape 20"/>
                <p:cNvSpPr>
                  <a:spLocks noChangeArrowheads="1"/>
                </p:cNvSpPr>
                <p:nvPr/>
              </p:nvSpPr>
              <p:spPr bwMode="auto">
                <a:xfrm>
                  <a:off x="4109" y="3115"/>
                  <a:ext cx="115" cy="40"/>
                </a:xfrm>
                <a:prstGeom prst="roundRect">
                  <a:avLst>
                    <a:gd name="adj" fmla="val 12495"/>
                  </a:avLst>
                </a:prstGeom>
                <a:solidFill>
                  <a:srgbClr val="627196"/>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92" name="AutoShape 21"/>
                <p:cNvSpPr>
                  <a:spLocks noChangeArrowheads="1"/>
                </p:cNvSpPr>
                <p:nvPr/>
              </p:nvSpPr>
              <p:spPr bwMode="auto">
                <a:xfrm>
                  <a:off x="3930" y="3115"/>
                  <a:ext cx="115" cy="40"/>
                </a:xfrm>
                <a:prstGeom prst="roundRect">
                  <a:avLst>
                    <a:gd name="adj" fmla="val 12495"/>
                  </a:avLst>
                </a:prstGeom>
                <a:solidFill>
                  <a:srgbClr val="627196"/>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93" name="Rectangle 22"/>
                <p:cNvSpPr>
                  <a:spLocks noChangeArrowheads="1"/>
                </p:cNvSpPr>
                <p:nvPr/>
              </p:nvSpPr>
              <p:spPr bwMode="auto">
                <a:xfrm>
                  <a:off x="3698" y="3244"/>
                  <a:ext cx="198" cy="126"/>
                </a:xfrm>
                <a:prstGeom prst="rect">
                  <a:avLst/>
                </a:prstGeom>
                <a:solidFill>
                  <a:srgbClr val="627196"/>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4" name="Rectangle 23"/>
                <p:cNvSpPr>
                  <a:spLocks noChangeArrowheads="1"/>
                </p:cNvSpPr>
                <p:nvPr/>
              </p:nvSpPr>
              <p:spPr bwMode="auto">
                <a:xfrm>
                  <a:off x="4050" y="3248"/>
                  <a:ext cx="198" cy="125"/>
                </a:xfrm>
                <a:prstGeom prst="rect">
                  <a:avLst/>
                </a:prstGeom>
                <a:solidFill>
                  <a:srgbClr val="627196"/>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5" name="AutoShape 24"/>
                <p:cNvSpPr>
                  <a:spLocks noChangeArrowheads="1"/>
                </p:cNvSpPr>
                <p:nvPr/>
              </p:nvSpPr>
              <p:spPr bwMode="auto">
                <a:xfrm>
                  <a:off x="3736" y="3121"/>
                  <a:ext cx="115" cy="38"/>
                </a:xfrm>
                <a:prstGeom prst="roundRect">
                  <a:avLst>
                    <a:gd name="adj" fmla="val 12495"/>
                  </a:avLst>
                </a:prstGeom>
                <a:solidFill>
                  <a:srgbClr val="627196"/>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96" name="Rectangle 25"/>
                <p:cNvSpPr>
                  <a:spLocks noChangeArrowheads="1"/>
                </p:cNvSpPr>
                <p:nvPr/>
              </p:nvSpPr>
              <p:spPr bwMode="auto">
                <a:xfrm>
                  <a:off x="3354" y="3222"/>
                  <a:ext cx="62" cy="84"/>
                </a:xfrm>
                <a:prstGeom prst="rect">
                  <a:avLst/>
                </a:prstGeom>
                <a:solidFill>
                  <a:srgbClr val="627196"/>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7" name="AutoShape 26" descr="Horizontal brick"/>
                <p:cNvSpPr>
                  <a:spLocks noChangeArrowheads="1"/>
                </p:cNvSpPr>
                <p:nvPr/>
              </p:nvSpPr>
              <p:spPr bwMode="auto">
                <a:xfrm>
                  <a:off x="3477" y="2727"/>
                  <a:ext cx="66" cy="411"/>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8" name="AutoShape 27"/>
                <p:cNvSpPr>
                  <a:spLocks noChangeArrowheads="1"/>
                </p:cNvSpPr>
                <p:nvPr/>
              </p:nvSpPr>
              <p:spPr bwMode="auto">
                <a:xfrm>
                  <a:off x="3893" y="2933"/>
                  <a:ext cx="141" cy="79"/>
                </a:xfrm>
                <a:prstGeom prst="cube">
                  <a:avLst>
                    <a:gd name="adj" fmla="val 24995"/>
                  </a:avLst>
                </a:prstGeom>
                <a:solidFill>
                  <a:schemeClr val="bg2"/>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99" name="AutoShape 28"/>
                <p:cNvSpPr>
                  <a:spLocks noChangeArrowheads="1"/>
                </p:cNvSpPr>
                <p:nvPr/>
              </p:nvSpPr>
              <p:spPr bwMode="auto">
                <a:xfrm>
                  <a:off x="4171" y="2891"/>
                  <a:ext cx="32" cy="97"/>
                </a:xfrm>
                <a:prstGeom prst="cube">
                  <a:avLst>
                    <a:gd name="adj" fmla="val 24995"/>
                  </a:avLst>
                </a:prstGeom>
                <a:solidFill>
                  <a:schemeClr val="bg2"/>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300" name="Freeform 29"/>
                <p:cNvSpPr>
                  <a:spLocks/>
                </p:cNvSpPr>
                <p:nvPr/>
              </p:nvSpPr>
              <p:spPr bwMode="auto">
                <a:xfrm>
                  <a:off x="4349" y="2950"/>
                  <a:ext cx="107" cy="428"/>
                </a:xfrm>
                <a:custGeom>
                  <a:avLst/>
                  <a:gdLst>
                    <a:gd name="T0" fmla="*/ 0 w 81"/>
                    <a:gd name="T1" fmla="*/ 566 h 323"/>
                    <a:gd name="T2" fmla="*/ 0 w 81"/>
                    <a:gd name="T3" fmla="*/ 140 h 323"/>
                    <a:gd name="T4" fmla="*/ 140 w 81"/>
                    <a:gd name="T5" fmla="*/ 0 h 323"/>
                    <a:gd name="T6" fmla="*/ 140 w 81"/>
                    <a:gd name="T7" fmla="*/ 431 h 323"/>
                    <a:gd name="T8" fmla="*/ 0 w 81"/>
                    <a:gd name="T9" fmla="*/ 566 h 323"/>
                    <a:gd name="T10" fmla="*/ 0 60000 65536"/>
                    <a:gd name="T11" fmla="*/ 0 60000 65536"/>
                    <a:gd name="T12" fmla="*/ 0 60000 65536"/>
                    <a:gd name="T13" fmla="*/ 0 60000 65536"/>
                    <a:gd name="T14" fmla="*/ 0 60000 65536"/>
                    <a:gd name="T15" fmla="*/ 0 w 81"/>
                    <a:gd name="T16" fmla="*/ 0 h 323"/>
                    <a:gd name="T17" fmla="*/ 81 w 81"/>
                    <a:gd name="T18" fmla="*/ 323 h 323"/>
                  </a:gdLst>
                  <a:ahLst/>
                  <a:cxnLst>
                    <a:cxn ang="T10">
                      <a:pos x="T0" y="T1"/>
                    </a:cxn>
                    <a:cxn ang="T11">
                      <a:pos x="T2" y="T3"/>
                    </a:cxn>
                    <a:cxn ang="T12">
                      <a:pos x="T4" y="T5"/>
                    </a:cxn>
                    <a:cxn ang="T13">
                      <a:pos x="T6" y="T7"/>
                    </a:cxn>
                    <a:cxn ang="T14">
                      <a:pos x="T8" y="T9"/>
                    </a:cxn>
                  </a:cxnLst>
                  <a:rect l="T15" t="T16" r="T17" b="T18"/>
                  <a:pathLst>
                    <a:path w="81" h="323">
                      <a:moveTo>
                        <a:pt x="0" y="322"/>
                      </a:moveTo>
                      <a:lnTo>
                        <a:pt x="0" y="80"/>
                      </a:lnTo>
                      <a:lnTo>
                        <a:pt x="80" y="0"/>
                      </a:lnTo>
                      <a:lnTo>
                        <a:pt x="80" y="245"/>
                      </a:lnTo>
                      <a:lnTo>
                        <a:pt x="0" y="322"/>
                      </a:lnTo>
                    </a:path>
                  </a:pathLst>
                </a:custGeom>
                <a:solidFill>
                  <a:srgbClr val="FCD599"/>
                </a:solidFill>
                <a:ln w="12700" cap="rnd">
                  <a:solidFill>
                    <a:schemeClr val="tx1"/>
                  </a:solidFill>
                  <a:round/>
                  <a:headEnd/>
                  <a:tailEnd/>
                </a:ln>
              </p:spPr>
              <p:txBody>
                <a:bodyPr/>
                <a:lstStyle/>
                <a:p>
                  <a:endParaRPr lang="en-US">
                    <a:latin typeface="+mj-lt"/>
                  </a:endParaRPr>
                </a:p>
              </p:txBody>
            </p:sp>
          </p:grpSp>
        </p:grpSp>
        <p:grpSp>
          <p:nvGrpSpPr>
            <p:cNvPr id="1037" name="Group 30"/>
            <p:cNvGrpSpPr>
              <a:grpSpLocks/>
            </p:cNvGrpSpPr>
            <p:nvPr/>
          </p:nvGrpSpPr>
          <p:grpSpPr bwMode="auto">
            <a:xfrm>
              <a:off x="386" y="2658"/>
              <a:ext cx="1028" cy="530"/>
              <a:chOff x="386" y="2428"/>
              <a:chExt cx="1028" cy="623"/>
            </a:xfrm>
          </p:grpSpPr>
          <p:grpSp>
            <p:nvGrpSpPr>
              <p:cNvPr id="1274" name="Group 31"/>
              <p:cNvGrpSpPr>
                <a:grpSpLocks/>
              </p:cNvGrpSpPr>
              <p:nvPr/>
            </p:nvGrpSpPr>
            <p:grpSpPr bwMode="auto">
              <a:xfrm>
                <a:off x="386" y="2428"/>
                <a:ext cx="1028" cy="285"/>
                <a:chOff x="386" y="2428"/>
                <a:chExt cx="1028" cy="285"/>
              </a:xfrm>
            </p:grpSpPr>
            <p:sp>
              <p:nvSpPr>
                <p:cNvPr id="1276" name="Rectangle 32"/>
                <p:cNvSpPr>
                  <a:spLocks noChangeArrowheads="1"/>
                </p:cNvSpPr>
                <p:nvPr/>
              </p:nvSpPr>
              <p:spPr bwMode="auto">
                <a:xfrm>
                  <a:off x="386" y="2428"/>
                  <a:ext cx="834" cy="217"/>
                </a:xfrm>
                <a:prstGeom prst="rect">
                  <a:avLst/>
                </a:prstGeom>
                <a:solidFill>
                  <a:srgbClr val="99CCFF"/>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77" name="Rectangle 33"/>
                <p:cNvSpPr>
                  <a:spLocks noChangeArrowheads="1"/>
                </p:cNvSpPr>
                <p:nvPr/>
              </p:nvSpPr>
              <p:spPr bwMode="auto">
                <a:xfrm>
                  <a:off x="1242" y="2480"/>
                  <a:ext cx="172" cy="164"/>
                </a:xfrm>
                <a:prstGeom prst="rect">
                  <a:avLst/>
                </a:prstGeom>
                <a:solidFill>
                  <a:srgbClr val="99CCFF"/>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sp>
              <p:nvSpPr>
                <p:cNvPr id="1278" name="Oval 34"/>
                <p:cNvSpPr>
                  <a:spLocks noChangeArrowheads="1"/>
                </p:cNvSpPr>
                <p:nvPr/>
              </p:nvSpPr>
              <p:spPr bwMode="auto">
                <a:xfrm>
                  <a:off x="400"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79" name="Oval 35"/>
                <p:cNvSpPr>
                  <a:spLocks noChangeArrowheads="1"/>
                </p:cNvSpPr>
                <p:nvPr/>
              </p:nvSpPr>
              <p:spPr bwMode="auto">
                <a:xfrm>
                  <a:off x="510"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0" name="Oval 36"/>
                <p:cNvSpPr>
                  <a:spLocks noChangeArrowheads="1"/>
                </p:cNvSpPr>
                <p:nvPr/>
              </p:nvSpPr>
              <p:spPr bwMode="auto">
                <a:xfrm>
                  <a:off x="613"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1" name="Oval 37"/>
                <p:cNvSpPr>
                  <a:spLocks noChangeArrowheads="1"/>
                </p:cNvSpPr>
                <p:nvPr/>
              </p:nvSpPr>
              <p:spPr bwMode="auto">
                <a:xfrm>
                  <a:off x="1003"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2" name="Oval 38"/>
                <p:cNvSpPr>
                  <a:spLocks noChangeArrowheads="1"/>
                </p:cNvSpPr>
                <p:nvPr/>
              </p:nvSpPr>
              <p:spPr bwMode="auto">
                <a:xfrm>
                  <a:off x="1116"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3" name="Oval 39"/>
                <p:cNvSpPr>
                  <a:spLocks noChangeArrowheads="1"/>
                </p:cNvSpPr>
                <p:nvPr/>
              </p:nvSpPr>
              <p:spPr bwMode="auto">
                <a:xfrm>
                  <a:off x="1276" y="2657"/>
                  <a:ext cx="72" cy="56"/>
                </a:xfrm>
                <a:prstGeom prst="ellipse">
                  <a:avLst/>
                </a:prstGeom>
                <a:solidFill>
                  <a:schemeClr val="tx1"/>
                </a:solidFill>
                <a:ln w="12700">
                  <a:solidFill>
                    <a:schemeClr val="tx1"/>
                  </a:solidFill>
                  <a:round/>
                  <a:headEnd/>
                  <a:tailEnd/>
                </a:ln>
              </p:spPr>
              <p:txBody>
                <a:bodyPr wrap="none" anchor="ctr"/>
                <a:lstStyle/>
                <a:p>
                  <a:endParaRPr lang="zh-CN" altLang="en-US">
                    <a:latin typeface="+mj-lt"/>
                    <a:ea typeface="宋体" pitchFamily="2" charset="-122"/>
                  </a:endParaRPr>
                </a:p>
              </p:txBody>
            </p:sp>
            <p:sp>
              <p:nvSpPr>
                <p:cNvPr id="1284" name="Rectangle 40"/>
                <p:cNvSpPr>
                  <a:spLocks noChangeArrowheads="1"/>
                </p:cNvSpPr>
                <p:nvPr/>
              </p:nvSpPr>
              <p:spPr bwMode="auto">
                <a:xfrm>
                  <a:off x="447" y="2452"/>
                  <a:ext cx="697" cy="226"/>
                </a:xfrm>
                <a:prstGeom prst="rect">
                  <a:avLst/>
                </a:prstGeom>
                <a:noFill/>
                <a:ln w="12700">
                  <a:noFill/>
                  <a:miter lim="800000"/>
                  <a:headEnd/>
                  <a:tailEnd/>
                </a:ln>
              </p:spPr>
              <p:txBody>
                <a:bodyPr wrap="none" lIns="90488" tIns="44450" rIns="90488" bIns="44450">
                  <a:spAutoFit/>
                </a:bodyPr>
                <a:lstStyle/>
                <a:p>
                  <a:pPr algn="l" eaLnBrk="0" hangingPunct="0"/>
                  <a:r>
                    <a:rPr kumimoji="1" lang="zh-CN" altLang="en-US" sz="1400" b="1">
                      <a:solidFill>
                        <a:srgbClr val="5A87C6"/>
                      </a:solidFill>
                      <a:latin typeface="+mj-lt"/>
                      <a:ea typeface="宋体" pitchFamily="2" charset="-122"/>
                    </a:rPr>
                    <a:t>   </a:t>
                  </a:r>
                  <a:r>
                    <a:rPr kumimoji="1" lang="en-US" altLang="zh-CN" sz="1200" b="1">
                      <a:solidFill>
                        <a:srgbClr val="5A87C6"/>
                      </a:solidFill>
                      <a:latin typeface="+mj-lt"/>
                      <a:ea typeface="宋体" pitchFamily="2" charset="-122"/>
                    </a:rPr>
                    <a:t>JIT Express</a:t>
                  </a:r>
                </a:p>
              </p:txBody>
            </p:sp>
            <p:sp>
              <p:nvSpPr>
                <p:cNvPr id="1285" name="Rectangle 41"/>
                <p:cNvSpPr>
                  <a:spLocks noChangeArrowheads="1"/>
                </p:cNvSpPr>
                <p:nvPr/>
              </p:nvSpPr>
              <p:spPr bwMode="auto">
                <a:xfrm>
                  <a:off x="1329" y="2507"/>
                  <a:ext cx="49" cy="64"/>
                </a:xfrm>
                <a:prstGeom prst="rect">
                  <a:avLst/>
                </a:prstGeom>
                <a:solidFill>
                  <a:schemeClr val="bg1"/>
                </a:solidFill>
                <a:ln w="12700">
                  <a:solidFill>
                    <a:schemeClr val="tx1"/>
                  </a:solidFill>
                  <a:miter lim="800000"/>
                  <a:headEnd/>
                  <a:tailEnd/>
                </a:ln>
              </p:spPr>
              <p:txBody>
                <a:bodyPr wrap="none" anchor="ctr"/>
                <a:lstStyle/>
                <a:p>
                  <a:endParaRPr lang="zh-CN" altLang="en-US">
                    <a:latin typeface="+mj-lt"/>
                    <a:ea typeface="宋体" pitchFamily="2" charset="-122"/>
                  </a:endParaRPr>
                </a:p>
              </p:txBody>
            </p:sp>
          </p:grpSp>
          <p:sp>
            <p:nvSpPr>
              <p:cNvPr id="1275" name="Text Box 42"/>
              <p:cNvSpPr txBox="1">
                <a:spLocks noChangeArrowheads="1"/>
              </p:cNvSpPr>
              <p:nvPr/>
            </p:nvSpPr>
            <p:spPr bwMode="auto">
              <a:xfrm>
                <a:off x="514" y="2779"/>
                <a:ext cx="772" cy="272"/>
              </a:xfrm>
              <a:prstGeom prst="rect">
                <a:avLst/>
              </a:prstGeom>
              <a:noFill/>
              <a:ln w="38100">
                <a:noFill/>
                <a:miter lim="800000"/>
                <a:headEnd/>
                <a:tailEnd/>
              </a:ln>
            </p:spPr>
            <p:txBody>
              <a:bodyPr wrap="none" anchor="ctr">
                <a:spAutoFit/>
              </a:bodyPr>
              <a:lstStyle/>
              <a:p>
                <a:pPr eaLnBrk="0" hangingPunct="0"/>
                <a:r>
                  <a:rPr kumimoji="1" lang="en-US" altLang="zh-CN" sz="1800" b="1">
                    <a:solidFill>
                      <a:srgbClr val="5A87C6"/>
                    </a:solidFill>
                    <a:latin typeface="+mj-lt"/>
                    <a:ea typeface="宋体" pitchFamily="2" charset="-122"/>
                  </a:rPr>
                  <a:t>Shipment</a:t>
                </a:r>
              </a:p>
            </p:txBody>
          </p:sp>
        </p:grpSp>
        <p:grpSp>
          <p:nvGrpSpPr>
            <p:cNvPr id="1038" name="Group 44"/>
            <p:cNvGrpSpPr>
              <a:grpSpLocks/>
            </p:cNvGrpSpPr>
            <p:nvPr/>
          </p:nvGrpSpPr>
          <p:grpSpPr bwMode="auto">
            <a:xfrm>
              <a:off x="3635" y="1877"/>
              <a:ext cx="1866" cy="599"/>
              <a:chOff x="3635" y="1510"/>
              <a:chExt cx="1866" cy="703"/>
            </a:xfrm>
          </p:grpSpPr>
          <p:sp>
            <p:nvSpPr>
              <p:cNvPr id="1272" name="Text Box 45"/>
              <p:cNvSpPr txBox="1">
                <a:spLocks noChangeArrowheads="1"/>
              </p:cNvSpPr>
              <p:nvPr/>
            </p:nvSpPr>
            <p:spPr bwMode="auto">
              <a:xfrm>
                <a:off x="3635" y="1735"/>
                <a:ext cx="1374" cy="478"/>
              </a:xfrm>
              <a:prstGeom prst="rect">
                <a:avLst/>
              </a:prstGeom>
              <a:noFill/>
              <a:ln w="38100">
                <a:noFill/>
                <a:miter lim="800000"/>
                <a:headEnd/>
                <a:tailEnd/>
              </a:ln>
            </p:spPr>
            <p:txBody>
              <a:bodyPr wrap="none" anchor="ctr">
                <a:spAutoFit/>
              </a:bodyPr>
              <a:lstStyle/>
              <a:p>
                <a:pPr eaLnBrk="0" hangingPunct="0"/>
                <a:r>
                  <a:rPr kumimoji="1" lang="en-US" altLang="zh-CN" sz="1800" b="1">
                    <a:solidFill>
                      <a:srgbClr val="5A87C6"/>
                    </a:solidFill>
                    <a:latin typeface="+mj-lt"/>
                    <a:ea typeface="宋体" pitchFamily="2" charset="-122"/>
                  </a:rPr>
                  <a:t>Schedule Release</a:t>
                </a:r>
              </a:p>
              <a:p>
                <a:pPr eaLnBrk="0" hangingPunct="0"/>
                <a:r>
                  <a:rPr kumimoji="1" lang="en-US" altLang="zh-CN" sz="1800" b="1">
                    <a:solidFill>
                      <a:srgbClr val="5A87C6"/>
                    </a:solidFill>
                    <a:latin typeface="+mj-lt"/>
                    <a:ea typeface="宋体" pitchFamily="2" charset="-122"/>
                  </a:rPr>
                  <a:t>(830/862)</a:t>
                </a:r>
              </a:p>
            </p:txBody>
          </p:sp>
          <p:sp>
            <p:nvSpPr>
              <p:cNvPr id="1273" name="Freeform 46"/>
              <p:cNvSpPr>
                <a:spLocks/>
              </p:cNvSpPr>
              <p:nvPr/>
            </p:nvSpPr>
            <p:spPr bwMode="auto">
              <a:xfrm rot="2438743">
                <a:off x="4629" y="1510"/>
                <a:ext cx="872" cy="533"/>
              </a:xfrm>
              <a:custGeom>
                <a:avLst/>
                <a:gdLst>
                  <a:gd name="T0" fmla="*/ 16 w 1404"/>
                  <a:gd name="T1" fmla="*/ 37 h 839"/>
                  <a:gd name="T2" fmla="*/ 47 w 1404"/>
                  <a:gd name="T3" fmla="*/ 24 h 839"/>
                  <a:gd name="T4" fmla="*/ 79 w 1404"/>
                  <a:gd name="T5" fmla="*/ 13 h 839"/>
                  <a:gd name="T6" fmla="*/ 111 w 1404"/>
                  <a:gd name="T7" fmla="*/ 5 h 839"/>
                  <a:gd name="T8" fmla="*/ 144 w 1404"/>
                  <a:gd name="T9" fmla="*/ 1 h 839"/>
                  <a:gd name="T10" fmla="*/ 176 w 1404"/>
                  <a:gd name="T11" fmla="*/ 0 h 839"/>
                  <a:gd name="T12" fmla="*/ 209 w 1404"/>
                  <a:gd name="T13" fmla="*/ 2 h 839"/>
                  <a:gd name="T14" fmla="*/ 240 w 1404"/>
                  <a:gd name="T15" fmla="*/ 7 h 839"/>
                  <a:gd name="T16" fmla="*/ 271 w 1404"/>
                  <a:gd name="T17" fmla="*/ 16 h 839"/>
                  <a:gd name="T18" fmla="*/ 301 w 1404"/>
                  <a:gd name="T19" fmla="*/ 27 h 839"/>
                  <a:gd name="T20" fmla="*/ 329 w 1404"/>
                  <a:gd name="T21" fmla="*/ 41 h 839"/>
                  <a:gd name="T22" fmla="*/ 356 w 1404"/>
                  <a:gd name="T23" fmla="*/ 59 h 839"/>
                  <a:gd name="T24" fmla="*/ 381 w 1404"/>
                  <a:gd name="T25" fmla="*/ 79 h 839"/>
                  <a:gd name="T26" fmla="*/ 404 w 1404"/>
                  <a:gd name="T27" fmla="*/ 102 h 839"/>
                  <a:gd name="T28" fmla="*/ 425 w 1404"/>
                  <a:gd name="T29" fmla="*/ 127 h 839"/>
                  <a:gd name="T30" fmla="*/ 444 w 1404"/>
                  <a:gd name="T31" fmla="*/ 155 h 839"/>
                  <a:gd name="T32" fmla="*/ 542 w 1404"/>
                  <a:gd name="T33" fmla="*/ 339 h 839"/>
                  <a:gd name="T34" fmla="*/ 524 w 1404"/>
                  <a:gd name="T35" fmla="*/ 309 h 839"/>
                  <a:gd name="T36" fmla="*/ 504 w 1404"/>
                  <a:gd name="T37" fmla="*/ 283 h 839"/>
                  <a:gd name="T38" fmla="*/ 482 w 1404"/>
                  <a:gd name="T39" fmla="*/ 259 h 839"/>
                  <a:gd name="T40" fmla="*/ 458 w 1404"/>
                  <a:gd name="T41" fmla="*/ 238 h 839"/>
                  <a:gd name="T42" fmla="*/ 432 w 1404"/>
                  <a:gd name="T43" fmla="*/ 219 h 839"/>
                  <a:gd name="T44" fmla="*/ 404 w 1404"/>
                  <a:gd name="T45" fmla="*/ 203 h 839"/>
                  <a:gd name="T46" fmla="*/ 375 w 1404"/>
                  <a:gd name="T47" fmla="*/ 190 h 839"/>
                  <a:gd name="T48" fmla="*/ 345 w 1404"/>
                  <a:gd name="T49" fmla="*/ 180 h 839"/>
                  <a:gd name="T50" fmla="*/ 314 w 1404"/>
                  <a:gd name="T51" fmla="*/ 173 h 839"/>
                  <a:gd name="T52" fmla="*/ 281 w 1404"/>
                  <a:gd name="T53" fmla="*/ 169 h 839"/>
                  <a:gd name="T54" fmla="*/ 249 w 1404"/>
                  <a:gd name="T55" fmla="*/ 169 h 839"/>
                  <a:gd name="T56" fmla="*/ 217 w 1404"/>
                  <a:gd name="T57" fmla="*/ 171 h 839"/>
                  <a:gd name="T58" fmla="*/ 184 w 1404"/>
                  <a:gd name="T59" fmla="*/ 177 h 839"/>
                  <a:gd name="T60" fmla="*/ 152 w 1404"/>
                  <a:gd name="T61" fmla="*/ 186 h 839"/>
                  <a:gd name="T62" fmla="*/ 120 w 1404"/>
                  <a:gd name="T63" fmla="*/ 199 h 839"/>
                  <a:gd name="T64" fmla="*/ 89 w 1404"/>
                  <a:gd name="T65" fmla="*/ 215 h 839"/>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404"/>
                  <a:gd name="T100" fmla="*/ 0 h 839"/>
                  <a:gd name="T101" fmla="*/ 1404 w 1404"/>
                  <a:gd name="T102" fmla="*/ 839 h 839"/>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404" h="839">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382" y="802"/>
                    </a:lnTo>
                    <a:lnTo>
                      <a:pt x="1359" y="766"/>
                    </a:lnTo>
                    <a:lnTo>
                      <a:pt x="1334" y="733"/>
                    </a:lnTo>
                    <a:lnTo>
                      <a:pt x="1307" y="700"/>
                    </a:lnTo>
                    <a:lnTo>
                      <a:pt x="1279" y="670"/>
                    </a:lnTo>
                    <a:lnTo>
                      <a:pt x="1249" y="641"/>
                    </a:lnTo>
                    <a:lnTo>
                      <a:pt x="1219" y="613"/>
                    </a:lnTo>
                    <a:lnTo>
                      <a:pt x="1186" y="588"/>
                    </a:lnTo>
                    <a:lnTo>
                      <a:pt x="1153" y="564"/>
                    </a:lnTo>
                    <a:lnTo>
                      <a:pt x="1119" y="541"/>
                    </a:lnTo>
                    <a:lnTo>
                      <a:pt x="1083" y="521"/>
                    </a:lnTo>
                    <a:lnTo>
                      <a:pt x="1047" y="502"/>
                    </a:lnTo>
                    <a:lnTo>
                      <a:pt x="1010" y="486"/>
                    </a:lnTo>
                    <a:lnTo>
                      <a:pt x="972" y="470"/>
                    </a:lnTo>
                    <a:lnTo>
                      <a:pt x="933" y="457"/>
                    </a:lnTo>
                    <a:lnTo>
                      <a:pt x="893" y="446"/>
                    </a:lnTo>
                    <a:lnTo>
                      <a:pt x="853" y="436"/>
                    </a:lnTo>
                    <a:lnTo>
                      <a:pt x="813" y="429"/>
                    </a:lnTo>
                    <a:lnTo>
                      <a:pt x="772" y="423"/>
                    </a:lnTo>
                    <a:lnTo>
                      <a:pt x="730" y="419"/>
                    </a:lnTo>
                    <a:lnTo>
                      <a:pt x="688" y="418"/>
                    </a:lnTo>
                    <a:lnTo>
                      <a:pt x="646" y="418"/>
                    </a:lnTo>
                    <a:lnTo>
                      <a:pt x="604" y="420"/>
                    </a:lnTo>
                    <a:lnTo>
                      <a:pt x="562" y="424"/>
                    </a:lnTo>
                    <a:lnTo>
                      <a:pt x="520" y="430"/>
                    </a:lnTo>
                    <a:lnTo>
                      <a:pt x="478" y="438"/>
                    </a:lnTo>
                    <a:lnTo>
                      <a:pt x="436" y="449"/>
                    </a:lnTo>
                    <a:lnTo>
                      <a:pt x="394" y="461"/>
                    </a:lnTo>
                    <a:lnTo>
                      <a:pt x="353" y="476"/>
                    </a:lnTo>
                    <a:lnTo>
                      <a:pt x="312" y="492"/>
                    </a:lnTo>
                    <a:lnTo>
                      <a:pt x="271" y="511"/>
                    </a:lnTo>
                    <a:lnTo>
                      <a:pt x="231" y="532"/>
                    </a:lnTo>
                    <a:lnTo>
                      <a:pt x="0" y="114"/>
                    </a:lnTo>
                    <a:close/>
                  </a:path>
                </a:pathLst>
              </a:custGeom>
              <a:solidFill>
                <a:srgbClr val="CDCDCD"/>
              </a:solidFill>
              <a:ln w="9525">
                <a:noFill/>
                <a:round/>
                <a:headEnd/>
                <a:tailEnd/>
              </a:ln>
            </p:spPr>
            <p:txBody>
              <a:bodyPr/>
              <a:lstStyle/>
              <a:p>
                <a:endParaRPr lang="en-US">
                  <a:latin typeface="+mj-lt"/>
                </a:endParaRPr>
              </a:p>
            </p:txBody>
          </p:sp>
        </p:grpSp>
        <p:sp>
          <p:nvSpPr>
            <p:cNvPr id="1039" name="Freeform 48"/>
            <p:cNvSpPr>
              <a:spLocks/>
            </p:cNvSpPr>
            <p:nvPr/>
          </p:nvSpPr>
          <p:spPr bwMode="auto">
            <a:xfrm rot="2438743">
              <a:off x="4384" y="1816"/>
              <a:ext cx="933" cy="1094"/>
            </a:xfrm>
            <a:custGeom>
              <a:avLst/>
              <a:gdLst>
                <a:gd name="T0" fmla="*/ 16 w 1503"/>
                <a:gd name="T1" fmla="*/ 27 h 2021"/>
                <a:gd name="T2" fmla="*/ 47 w 1503"/>
                <a:gd name="T3" fmla="*/ 17 h 2021"/>
                <a:gd name="T4" fmla="*/ 79 w 1503"/>
                <a:gd name="T5" fmla="*/ 9 h 2021"/>
                <a:gd name="T6" fmla="*/ 111 w 1503"/>
                <a:gd name="T7" fmla="*/ 3 h 2021"/>
                <a:gd name="T8" fmla="*/ 144 w 1503"/>
                <a:gd name="T9" fmla="*/ 1 h 2021"/>
                <a:gd name="T10" fmla="*/ 176 w 1503"/>
                <a:gd name="T11" fmla="*/ 0 h 2021"/>
                <a:gd name="T12" fmla="*/ 209 w 1503"/>
                <a:gd name="T13" fmla="*/ 2 h 2021"/>
                <a:gd name="T14" fmla="*/ 240 w 1503"/>
                <a:gd name="T15" fmla="*/ 5 h 2021"/>
                <a:gd name="T16" fmla="*/ 271 w 1503"/>
                <a:gd name="T17" fmla="*/ 11 h 2021"/>
                <a:gd name="T18" fmla="*/ 300 w 1503"/>
                <a:gd name="T19" fmla="*/ 20 h 2021"/>
                <a:gd name="T20" fmla="*/ 328 w 1503"/>
                <a:gd name="T21" fmla="*/ 30 h 2021"/>
                <a:gd name="T22" fmla="*/ 355 w 1503"/>
                <a:gd name="T23" fmla="*/ 43 h 2021"/>
                <a:gd name="T24" fmla="*/ 381 w 1503"/>
                <a:gd name="T25" fmla="*/ 57 h 2021"/>
                <a:gd name="T26" fmla="*/ 404 w 1503"/>
                <a:gd name="T27" fmla="*/ 74 h 2021"/>
                <a:gd name="T28" fmla="*/ 425 w 1503"/>
                <a:gd name="T29" fmla="*/ 93 h 2021"/>
                <a:gd name="T30" fmla="*/ 443 w 1503"/>
                <a:gd name="T31" fmla="*/ 113 h 2021"/>
                <a:gd name="T32" fmla="*/ 541 w 1503"/>
                <a:gd name="T33" fmla="*/ 246 h 2021"/>
                <a:gd name="T34" fmla="*/ 552 w 1503"/>
                <a:gd name="T35" fmla="*/ 263 h 2021"/>
                <a:gd name="T36" fmla="*/ 562 w 1503"/>
                <a:gd name="T37" fmla="*/ 281 h 2021"/>
                <a:gd name="T38" fmla="*/ 569 w 1503"/>
                <a:gd name="T39" fmla="*/ 299 h 2021"/>
                <a:gd name="T40" fmla="*/ 575 w 1503"/>
                <a:gd name="T41" fmla="*/ 317 h 2021"/>
                <a:gd name="T42" fmla="*/ 578 w 1503"/>
                <a:gd name="T43" fmla="*/ 336 h 2021"/>
                <a:gd name="T44" fmla="*/ 579 w 1503"/>
                <a:gd name="T45" fmla="*/ 355 h 2021"/>
                <a:gd name="T46" fmla="*/ 579 w 1503"/>
                <a:gd name="T47" fmla="*/ 374 h 2021"/>
                <a:gd name="T48" fmla="*/ 577 w 1503"/>
                <a:gd name="T49" fmla="*/ 392 h 2021"/>
                <a:gd name="T50" fmla="*/ 572 w 1503"/>
                <a:gd name="T51" fmla="*/ 411 h 2021"/>
                <a:gd name="T52" fmla="*/ 566 w 1503"/>
                <a:gd name="T53" fmla="*/ 430 h 2021"/>
                <a:gd name="T54" fmla="*/ 558 w 1503"/>
                <a:gd name="T55" fmla="*/ 448 h 2021"/>
                <a:gd name="T56" fmla="*/ 548 w 1503"/>
                <a:gd name="T57" fmla="*/ 466 h 2021"/>
                <a:gd name="T58" fmla="*/ 536 w 1503"/>
                <a:gd name="T59" fmla="*/ 483 h 2021"/>
                <a:gd name="T60" fmla="*/ 523 w 1503"/>
                <a:gd name="T61" fmla="*/ 500 h 2021"/>
                <a:gd name="T62" fmla="*/ 508 w 1503"/>
                <a:gd name="T63" fmla="*/ 516 h 2021"/>
                <a:gd name="T64" fmla="*/ 490 w 1503"/>
                <a:gd name="T65" fmla="*/ 531 h 2021"/>
                <a:gd name="T66" fmla="*/ 356 w 1503"/>
                <a:gd name="T67" fmla="*/ 523 h 2021"/>
                <a:gd name="T68" fmla="*/ 401 w 1503"/>
                <a:gd name="T69" fmla="*/ 409 h 2021"/>
                <a:gd name="T70" fmla="*/ 426 w 1503"/>
                <a:gd name="T71" fmla="*/ 385 h 2021"/>
                <a:gd name="T72" fmla="*/ 448 w 1503"/>
                <a:gd name="T73" fmla="*/ 359 h 2021"/>
                <a:gd name="T74" fmla="*/ 465 w 1503"/>
                <a:gd name="T75" fmla="*/ 333 h 2021"/>
                <a:gd name="T76" fmla="*/ 478 w 1503"/>
                <a:gd name="T77" fmla="*/ 305 h 2021"/>
                <a:gd name="T78" fmla="*/ 486 w 1503"/>
                <a:gd name="T79" fmla="*/ 277 h 2021"/>
                <a:gd name="T80" fmla="*/ 490 w 1503"/>
                <a:gd name="T81" fmla="*/ 248 h 2021"/>
                <a:gd name="T82" fmla="*/ 489 w 1503"/>
                <a:gd name="T83" fmla="*/ 219 h 2021"/>
                <a:gd name="T84" fmla="*/ 484 w 1503"/>
                <a:gd name="T85" fmla="*/ 189 h 2021"/>
                <a:gd name="T86" fmla="*/ 474 w 1503"/>
                <a:gd name="T87" fmla="*/ 183 h 2021"/>
                <a:gd name="T88" fmla="*/ 454 w 1503"/>
                <a:gd name="T89" fmla="*/ 171 h 2021"/>
                <a:gd name="T90" fmla="*/ 431 w 1503"/>
                <a:gd name="T91" fmla="*/ 159 h 2021"/>
                <a:gd name="T92" fmla="*/ 409 w 1503"/>
                <a:gd name="T93" fmla="*/ 149 h 2021"/>
                <a:gd name="T94" fmla="*/ 385 w 1503"/>
                <a:gd name="T95" fmla="*/ 141 h 2021"/>
                <a:gd name="T96" fmla="*/ 361 w 1503"/>
                <a:gd name="T97" fmla="*/ 134 h 2021"/>
                <a:gd name="T98" fmla="*/ 336 w 1503"/>
                <a:gd name="T99" fmla="*/ 129 h 2021"/>
                <a:gd name="T100" fmla="*/ 310 w 1503"/>
                <a:gd name="T101" fmla="*/ 125 h 2021"/>
                <a:gd name="T102" fmla="*/ 284 w 1503"/>
                <a:gd name="T103" fmla="*/ 123 h 2021"/>
                <a:gd name="T104" fmla="*/ 258 w 1503"/>
                <a:gd name="T105" fmla="*/ 122 h 2021"/>
                <a:gd name="T106" fmla="*/ 231 w 1503"/>
                <a:gd name="T107" fmla="*/ 123 h 2021"/>
                <a:gd name="T108" fmla="*/ 205 w 1503"/>
                <a:gd name="T109" fmla="*/ 126 h 2021"/>
                <a:gd name="T110" fmla="*/ 178 w 1503"/>
                <a:gd name="T111" fmla="*/ 129 h 2021"/>
                <a:gd name="T112" fmla="*/ 152 w 1503"/>
                <a:gd name="T113" fmla="*/ 135 h 2021"/>
                <a:gd name="T114" fmla="*/ 127 w 1503"/>
                <a:gd name="T115" fmla="*/ 142 h 2021"/>
                <a:gd name="T116" fmla="*/ 101 w 1503"/>
                <a:gd name="T117" fmla="*/ 151 h 2021"/>
                <a:gd name="T118" fmla="*/ 0 w 1503"/>
                <a:gd name="T119" fmla="*/ 3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solidFill>
              <a:srgbClr val="FFFFFF"/>
            </a:solidFill>
            <a:ln w="9525">
              <a:noFill/>
              <a:round/>
              <a:headEnd/>
              <a:tailEnd/>
            </a:ln>
          </p:spPr>
          <p:txBody>
            <a:bodyPr/>
            <a:lstStyle/>
            <a:p>
              <a:endParaRPr lang="en-US">
                <a:latin typeface="+mj-lt"/>
              </a:endParaRPr>
            </a:p>
          </p:txBody>
        </p:sp>
        <p:sp>
          <p:nvSpPr>
            <p:cNvPr id="1040" name="Freeform 49"/>
            <p:cNvSpPr>
              <a:spLocks/>
            </p:cNvSpPr>
            <p:nvPr/>
          </p:nvSpPr>
          <p:spPr bwMode="auto">
            <a:xfrm rot="2438743">
              <a:off x="4390" y="1816"/>
              <a:ext cx="933" cy="1094"/>
            </a:xfrm>
            <a:custGeom>
              <a:avLst/>
              <a:gdLst>
                <a:gd name="T0" fmla="*/ 16 w 1503"/>
                <a:gd name="T1" fmla="*/ 27 h 2021"/>
                <a:gd name="T2" fmla="*/ 47 w 1503"/>
                <a:gd name="T3" fmla="*/ 17 h 2021"/>
                <a:gd name="T4" fmla="*/ 79 w 1503"/>
                <a:gd name="T5" fmla="*/ 9 h 2021"/>
                <a:gd name="T6" fmla="*/ 111 w 1503"/>
                <a:gd name="T7" fmla="*/ 3 h 2021"/>
                <a:gd name="T8" fmla="*/ 144 w 1503"/>
                <a:gd name="T9" fmla="*/ 1 h 2021"/>
                <a:gd name="T10" fmla="*/ 176 w 1503"/>
                <a:gd name="T11" fmla="*/ 0 h 2021"/>
                <a:gd name="T12" fmla="*/ 209 w 1503"/>
                <a:gd name="T13" fmla="*/ 2 h 2021"/>
                <a:gd name="T14" fmla="*/ 240 w 1503"/>
                <a:gd name="T15" fmla="*/ 5 h 2021"/>
                <a:gd name="T16" fmla="*/ 271 w 1503"/>
                <a:gd name="T17" fmla="*/ 11 h 2021"/>
                <a:gd name="T18" fmla="*/ 300 w 1503"/>
                <a:gd name="T19" fmla="*/ 20 h 2021"/>
                <a:gd name="T20" fmla="*/ 328 w 1503"/>
                <a:gd name="T21" fmla="*/ 30 h 2021"/>
                <a:gd name="T22" fmla="*/ 355 w 1503"/>
                <a:gd name="T23" fmla="*/ 43 h 2021"/>
                <a:gd name="T24" fmla="*/ 381 w 1503"/>
                <a:gd name="T25" fmla="*/ 57 h 2021"/>
                <a:gd name="T26" fmla="*/ 404 w 1503"/>
                <a:gd name="T27" fmla="*/ 74 h 2021"/>
                <a:gd name="T28" fmla="*/ 425 w 1503"/>
                <a:gd name="T29" fmla="*/ 93 h 2021"/>
                <a:gd name="T30" fmla="*/ 443 w 1503"/>
                <a:gd name="T31" fmla="*/ 113 h 2021"/>
                <a:gd name="T32" fmla="*/ 541 w 1503"/>
                <a:gd name="T33" fmla="*/ 246 h 2021"/>
                <a:gd name="T34" fmla="*/ 552 w 1503"/>
                <a:gd name="T35" fmla="*/ 263 h 2021"/>
                <a:gd name="T36" fmla="*/ 562 w 1503"/>
                <a:gd name="T37" fmla="*/ 281 h 2021"/>
                <a:gd name="T38" fmla="*/ 569 w 1503"/>
                <a:gd name="T39" fmla="*/ 299 h 2021"/>
                <a:gd name="T40" fmla="*/ 575 w 1503"/>
                <a:gd name="T41" fmla="*/ 317 h 2021"/>
                <a:gd name="T42" fmla="*/ 578 w 1503"/>
                <a:gd name="T43" fmla="*/ 336 h 2021"/>
                <a:gd name="T44" fmla="*/ 579 w 1503"/>
                <a:gd name="T45" fmla="*/ 355 h 2021"/>
                <a:gd name="T46" fmla="*/ 579 w 1503"/>
                <a:gd name="T47" fmla="*/ 374 h 2021"/>
                <a:gd name="T48" fmla="*/ 577 w 1503"/>
                <a:gd name="T49" fmla="*/ 392 h 2021"/>
                <a:gd name="T50" fmla="*/ 572 w 1503"/>
                <a:gd name="T51" fmla="*/ 411 h 2021"/>
                <a:gd name="T52" fmla="*/ 566 w 1503"/>
                <a:gd name="T53" fmla="*/ 430 h 2021"/>
                <a:gd name="T54" fmla="*/ 558 w 1503"/>
                <a:gd name="T55" fmla="*/ 448 h 2021"/>
                <a:gd name="T56" fmla="*/ 548 w 1503"/>
                <a:gd name="T57" fmla="*/ 466 h 2021"/>
                <a:gd name="T58" fmla="*/ 536 w 1503"/>
                <a:gd name="T59" fmla="*/ 483 h 2021"/>
                <a:gd name="T60" fmla="*/ 523 w 1503"/>
                <a:gd name="T61" fmla="*/ 500 h 2021"/>
                <a:gd name="T62" fmla="*/ 508 w 1503"/>
                <a:gd name="T63" fmla="*/ 516 h 2021"/>
                <a:gd name="T64" fmla="*/ 490 w 1503"/>
                <a:gd name="T65" fmla="*/ 531 h 2021"/>
                <a:gd name="T66" fmla="*/ 356 w 1503"/>
                <a:gd name="T67" fmla="*/ 523 h 2021"/>
                <a:gd name="T68" fmla="*/ 401 w 1503"/>
                <a:gd name="T69" fmla="*/ 409 h 2021"/>
                <a:gd name="T70" fmla="*/ 426 w 1503"/>
                <a:gd name="T71" fmla="*/ 385 h 2021"/>
                <a:gd name="T72" fmla="*/ 448 w 1503"/>
                <a:gd name="T73" fmla="*/ 359 h 2021"/>
                <a:gd name="T74" fmla="*/ 465 w 1503"/>
                <a:gd name="T75" fmla="*/ 333 h 2021"/>
                <a:gd name="T76" fmla="*/ 478 w 1503"/>
                <a:gd name="T77" fmla="*/ 305 h 2021"/>
                <a:gd name="T78" fmla="*/ 486 w 1503"/>
                <a:gd name="T79" fmla="*/ 277 h 2021"/>
                <a:gd name="T80" fmla="*/ 490 w 1503"/>
                <a:gd name="T81" fmla="*/ 248 h 2021"/>
                <a:gd name="T82" fmla="*/ 489 w 1503"/>
                <a:gd name="T83" fmla="*/ 219 h 2021"/>
                <a:gd name="T84" fmla="*/ 484 w 1503"/>
                <a:gd name="T85" fmla="*/ 189 h 2021"/>
                <a:gd name="T86" fmla="*/ 474 w 1503"/>
                <a:gd name="T87" fmla="*/ 183 h 2021"/>
                <a:gd name="T88" fmla="*/ 454 w 1503"/>
                <a:gd name="T89" fmla="*/ 171 h 2021"/>
                <a:gd name="T90" fmla="*/ 431 w 1503"/>
                <a:gd name="T91" fmla="*/ 159 h 2021"/>
                <a:gd name="T92" fmla="*/ 409 w 1503"/>
                <a:gd name="T93" fmla="*/ 149 h 2021"/>
                <a:gd name="T94" fmla="*/ 385 w 1503"/>
                <a:gd name="T95" fmla="*/ 141 h 2021"/>
                <a:gd name="T96" fmla="*/ 361 w 1503"/>
                <a:gd name="T97" fmla="*/ 134 h 2021"/>
                <a:gd name="T98" fmla="*/ 336 w 1503"/>
                <a:gd name="T99" fmla="*/ 129 h 2021"/>
                <a:gd name="T100" fmla="*/ 310 w 1503"/>
                <a:gd name="T101" fmla="*/ 125 h 2021"/>
                <a:gd name="T102" fmla="*/ 284 w 1503"/>
                <a:gd name="T103" fmla="*/ 123 h 2021"/>
                <a:gd name="T104" fmla="*/ 258 w 1503"/>
                <a:gd name="T105" fmla="*/ 122 h 2021"/>
                <a:gd name="T106" fmla="*/ 231 w 1503"/>
                <a:gd name="T107" fmla="*/ 123 h 2021"/>
                <a:gd name="T108" fmla="*/ 205 w 1503"/>
                <a:gd name="T109" fmla="*/ 126 h 2021"/>
                <a:gd name="T110" fmla="*/ 178 w 1503"/>
                <a:gd name="T111" fmla="*/ 129 h 2021"/>
                <a:gd name="T112" fmla="*/ 152 w 1503"/>
                <a:gd name="T113" fmla="*/ 135 h 2021"/>
                <a:gd name="T114" fmla="*/ 127 w 1503"/>
                <a:gd name="T115" fmla="*/ 142 h 2021"/>
                <a:gd name="T116" fmla="*/ 101 w 1503"/>
                <a:gd name="T117" fmla="*/ 151 h 2021"/>
                <a:gd name="T118" fmla="*/ 0 w 1503"/>
                <a:gd name="T119" fmla="*/ 34 h 2021"/>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1503"/>
                <a:gd name="T181" fmla="*/ 0 h 2021"/>
                <a:gd name="T182" fmla="*/ 1503 w 1503"/>
                <a:gd name="T183" fmla="*/ 2021 h 2021"/>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1503" h="2021">
                  <a:moveTo>
                    <a:pt x="0" y="114"/>
                  </a:moveTo>
                  <a:lnTo>
                    <a:pt x="40" y="93"/>
                  </a:lnTo>
                  <a:lnTo>
                    <a:pt x="81" y="74"/>
                  </a:lnTo>
                  <a:lnTo>
                    <a:pt x="122" y="58"/>
                  </a:lnTo>
                  <a:lnTo>
                    <a:pt x="163" y="43"/>
                  </a:lnTo>
                  <a:lnTo>
                    <a:pt x="205" y="31"/>
                  </a:lnTo>
                  <a:lnTo>
                    <a:pt x="247" y="20"/>
                  </a:lnTo>
                  <a:lnTo>
                    <a:pt x="289" y="12"/>
                  </a:lnTo>
                  <a:lnTo>
                    <a:pt x="331" y="6"/>
                  </a:lnTo>
                  <a:lnTo>
                    <a:pt x="373" y="2"/>
                  </a:lnTo>
                  <a:lnTo>
                    <a:pt x="415" y="0"/>
                  </a:lnTo>
                  <a:lnTo>
                    <a:pt x="457" y="0"/>
                  </a:lnTo>
                  <a:lnTo>
                    <a:pt x="499" y="1"/>
                  </a:lnTo>
                  <a:lnTo>
                    <a:pt x="541" y="5"/>
                  </a:lnTo>
                  <a:lnTo>
                    <a:pt x="582" y="11"/>
                  </a:lnTo>
                  <a:lnTo>
                    <a:pt x="622" y="18"/>
                  </a:lnTo>
                  <a:lnTo>
                    <a:pt x="662" y="28"/>
                  </a:lnTo>
                  <a:lnTo>
                    <a:pt x="702" y="39"/>
                  </a:lnTo>
                  <a:lnTo>
                    <a:pt x="741" y="52"/>
                  </a:lnTo>
                  <a:lnTo>
                    <a:pt x="779" y="68"/>
                  </a:lnTo>
                  <a:lnTo>
                    <a:pt x="816" y="84"/>
                  </a:lnTo>
                  <a:lnTo>
                    <a:pt x="852" y="103"/>
                  </a:lnTo>
                  <a:lnTo>
                    <a:pt x="888" y="123"/>
                  </a:lnTo>
                  <a:lnTo>
                    <a:pt x="922" y="146"/>
                  </a:lnTo>
                  <a:lnTo>
                    <a:pt x="955" y="170"/>
                  </a:lnTo>
                  <a:lnTo>
                    <a:pt x="988" y="195"/>
                  </a:lnTo>
                  <a:lnTo>
                    <a:pt x="1018" y="223"/>
                  </a:lnTo>
                  <a:lnTo>
                    <a:pt x="1048" y="252"/>
                  </a:lnTo>
                  <a:lnTo>
                    <a:pt x="1076" y="282"/>
                  </a:lnTo>
                  <a:lnTo>
                    <a:pt x="1103" y="315"/>
                  </a:lnTo>
                  <a:lnTo>
                    <a:pt x="1128" y="348"/>
                  </a:lnTo>
                  <a:lnTo>
                    <a:pt x="1151" y="384"/>
                  </a:lnTo>
                  <a:lnTo>
                    <a:pt x="1173" y="421"/>
                  </a:lnTo>
                  <a:lnTo>
                    <a:pt x="1404" y="839"/>
                  </a:lnTo>
                  <a:lnTo>
                    <a:pt x="1419" y="868"/>
                  </a:lnTo>
                  <a:lnTo>
                    <a:pt x="1433" y="898"/>
                  </a:lnTo>
                  <a:lnTo>
                    <a:pt x="1446" y="928"/>
                  </a:lnTo>
                  <a:lnTo>
                    <a:pt x="1458" y="958"/>
                  </a:lnTo>
                  <a:lnTo>
                    <a:pt x="1468" y="989"/>
                  </a:lnTo>
                  <a:lnTo>
                    <a:pt x="1477" y="1020"/>
                  </a:lnTo>
                  <a:lnTo>
                    <a:pt x="1484" y="1051"/>
                  </a:lnTo>
                  <a:lnTo>
                    <a:pt x="1491" y="1083"/>
                  </a:lnTo>
                  <a:lnTo>
                    <a:pt x="1496" y="1115"/>
                  </a:lnTo>
                  <a:lnTo>
                    <a:pt x="1500" y="1146"/>
                  </a:lnTo>
                  <a:lnTo>
                    <a:pt x="1502" y="1178"/>
                  </a:lnTo>
                  <a:lnTo>
                    <a:pt x="1503" y="1210"/>
                  </a:lnTo>
                  <a:lnTo>
                    <a:pt x="1503" y="1242"/>
                  </a:lnTo>
                  <a:lnTo>
                    <a:pt x="1502" y="1275"/>
                  </a:lnTo>
                  <a:lnTo>
                    <a:pt x="1500" y="1307"/>
                  </a:lnTo>
                  <a:lnTo>
                    <a:pt x="1496" y="1340"/>
                  </a:lnTo>
                  <a:lnTo>
                    <a:pt x="1491" y="1371"/>
                  </a:lnTo>
                  <a:lnTo>
                    <a:pt x="1485" y="1403"/>
                  </a:lnTo>
                  <a:lnTo>
                    <a:pt x="1477" y="1435"/>
                  </a:lnTo>
                  <a:lnTo>
                    <a:pt x="1469" y="1466"/>
                  </a:lnTo>
                  <a:lnTo>
                    <a:pt x="1459" y="1497"/>
                  </a:lnTo>
                  <a:lnTo>
                    <a:pt x="1448" y="1528"/>
                  </a:lnTo>
                  <a:lnTo>
                    <a:pt x="1436" y="1558"/>
                  </a:lnTo>
                  <a:lnTo>
                    <a:pt x="1422" y="1588"/>
                  </a:lnTo>
                  <a:lnTo>
                    <a:pt x="1408" y="1618"/>
                  </a:lnTo>
                  <a:lnTo>
                    <a:pt x="1392" y="1647"/>
                  </a:lnTo>
                  <a:lnTo>
                    <a:pt x="1375" y="1676"/>
                  </a:lnTo>
                  <a:lnTo>
                    <a:pt x="1356" y="1705"/>
                  </a:lnTo>
                  <a:lnTo>
                    <a:pt x="1337" y="1732"/>
                  </a:lnTo>
                  <a:lnTo>
                    <a:pt x="1317" y="1760"/>
                  </a:lnTo>
                  <a:lnTo>
                    <a:pt x="1295" y="1786"/>
                  </a:lnTo>
                  <a:lnTo>
                    <a:pt x="1272" y="1812"/>
                  </a:lnTo>
                  <a:lnTo>
                    <a:pt x="1387" y="2021"/>
                  </a:lnTo>
                  <a:lnTo>
                    <a:pt x="923" y="1787"/>
                  </a:lnTo>
                  <a:lnTo>
                    <a:pt x="926" y="1184"/>
                  </a:lnTo>
                  <a:lnTo>
                    <a:pt x="1041" y="1394"/>
                  </a:lnTo>
                  <a:lnTo>
                    <a:pt x="1075" y="1355"/>
                  </a:lnTo>
                  <a:lnTo>
                    <a:pt x="1107" y="1313"/>
                  </a:lnTo>
                  <a:lnTo>
                    <a:pt x="1136" y="1270"/>
                  </a:lnTo>
                  <a:lnTo>
                    <a:pt x="1162" y="1227"/>
                  </a:lnTo>
                  <a:lnTo>
                    <a:pt x="1186" y="1182"/>
                  </a:lnTo>
                  <a:lnTo>
                    <a:pt x="1206" y="1136"/>
                  </a:lnTo>
                  <a:lnTo>
                    <a:pt x="1224" y="1089"/>
                  </a:lnTo>
                  <a:lnTo>
                    <a:pt x="1240" y="1041"/>
                  </a:lnTo>
                  <a:lnTo>
                    <a:pt x="1252" y="993"/>
                  </a:lnTo>
                  <a:lnTo>
                    <a:pt x="1262" y="944"/>
                  </a:lnTo>
                  <a:lnTo>
                    <a:pt x="1268" y="895"/>
                  </a:lnTo>
                  <a:lnTo>
                    <a:pt x="1272" y="846"/>
                  </a:lnTo>
                  <a:lnTo>
                    <a:pt x="1272" y="796"/>
                  </a:lnTo>
                  <a:lnTo>
                    <a:pt x="1270" y="746"/>
                  </a:lnTo>
                  <a:lnTo>
                    <a:pt x="1265" y="696"/>
                  </a:lnTo>
                  <a:lnTo>
                    <a:pt x="1256" y="647"/>
                  </a:lnTo>
                  <a:lnTo>
                    <a:pt x="1230" y="624"/>
                  </a:lnTo>
                  <a:lnTo>
                    <a:pt x="1204" y="601"/>
                  </a:lnTo>
                  <a:lnTo>
                    <a:pt x="1177" y="581"/>
                  </a:lnTo>
                  <a:lnTo>
                    <a:pt x="1149" y="561"/>
                  </a:lnTo>
                  <a:lnTo>
                    <a:pt x="1120" y="542"/>
                  </a:lnTo>
                  <a:lnTo>
                    <a:pt x="1091" y="525"/>
                  </a:lnTo>
                  <a:lnTo>
                    <a:pt x="1061" y="509"/>
                  </a:lnTo>
                  <a:lnTo>
                    <a:pt x="1031" y="495"/>
                  </a:lnTo>
                  <a:lnTo>
                    <a:pt x="1000" y="481"/>
                  </a:lnTo>
                  <a:lnTo>
                    <a:pt x="968" y="469"/>
                  </a:lnTo>
                  <a:lnTo>
                    <a:pt x="936" y="458"/>
                  </a:lnTo>
                  <a:lnTo>
                    <a:pt x="904" y="449"/>
                  </a:lnTo>
                  <a:lnTo>
                    <a:pt x="871" y="440"/>
                  </a:lnTo>
                  <a:lnTo>
                    <a:pt x="838" y="433"/>
                  </a:lnTo>
                  <a:lnTo>
                    <a:pt x="804" y="427"/>
                  </a:lnTo>
                  <a:lnTo>
                    <a:pt x="771" y="423"/>
                  </a:lnTo>
                  <a:lnTo>
                    <a:pt x="737" y="420"/>
                  </a:lnTo>
                  <a:lnTo>
                    <a:pt x="703" y="418"/>
                  </a:lnTo>
                  <a:lnTo>
                    <a:pt x="668" y="418"/>
                  </a:lnTo>
                  <a:lnTo>
                    <a:pt x="634" y="418"/>
                  </a:lnTo>
                  <a:lnTo>
                    <a:pt x="600" y="420"/>
                  </a:lnTo>
                  <a:lnTo>
                    <a:pt x="565" y="424"/>
                  </a:lnTo>
                  <a:lnTo>
                    <a:pt x="531" y="429"/>
                  </a:lnTo>
                  <a:lnTo>
                    <a:pt x="497" y="435"/>
                  </a:lnTo>
                  <a:lnTo>
                    <a:pt x="463" y="442"/>
                  </a:lnTo>
                  <a:lnTo>
                    <a:pt x="429" y="451"/>
                  </a:lnTo>
                  <a:lnTo>
                    <a:pt x="395" y="461"/>
                  </a:lnTo>
                  <a:lnTo>
                    <a:pt x="362" y="472"/>
                  </a:lnTo>
                  <a:lnTo>
                    <a:pt x="329" y="485"/>
                  </a:lnTo>
                  <a:lnTo>
                    <a:pt x="296" y="500"/>
                  </a:lnTo>
                  <a:lnTo>
                    <a:pt x="263" y="515"/>
                  </a:lnTo>
                  <a:lnTo>
                    <a:pt x="231" y="532"/>
                  </a:lnTo>
                  <a:lnTo>
                    <a:pt x="0" y="114"/>
                  </a:lnTo>
                  <a:close/>
                </a:path>
              </a:pathLst>
            </a:custGeom>
            <a:noFill/>
            <a:ln w="12700">
              <a:solidFill>
                <a:srgbClr val="000000"/>
              </a:solidFill>
              <a:round/>
              <a:headEnd/>
              <a:tailEnd/>
            </a:ln>
          </p:spPr>
          <p:txBody>
            <a:bodyPr/>
            <a:lstStyle/>
            <a:p>
              <a:endParaRPr lang="en-US">
                <a:latin typeface="+mj-lt"/>
              </a:endParaRPr>
            </a:p>
          </p:txBody>
        </p:sp>
        <p:sp>
          <p:nvSpPr>
            <p:cNvPr id="1041" name="Freeform 50"/>
            <p:cNvSpPr>
              <a:spLocks/>
            </p:cNvSpPr>
            <p:nvPr/>
          </p:nvSpPr>
          <p:spPr bwMode="auto">
            <a:xfrm rot="2438743">
              <a:off x="5188" y="2400"/>
              <a:ext cx="92" cy="104"/>
            </a:xfrm>
            <a:custGeom>
              <a:avLst/>
              <a:gdLst>
                <a:gd name="T0" fmla="*/ 57 w 148"/>
                <a:gd name="T1" fmla="*/ 56 h 192"/>
                <a:gd name="T2" fmla="*/ 52 w 148"/>
                <a:gd name="T3" fmla="*/ 49 h 192"/>
                <a:gd name="T4" fmla="*/ 45 w 148"/>
                <a:gd name="T5" fmla="*/ 41 h 192"/>
                <a:gd name="T6" fmla="*/ 32 w 148"/>
                <a:gd name="T7" fmla="*/ 27 h 192"/>
                <a:gd name="T8" fmla="*/ 17 w 148"/>
                <a:gd name="T9" fmla="*/ 13 h 192"/>
                <a:gd name="T10" fmla="*/ 0 w 148"/>
                <a:gd name="T11" fmla="*/ 0 h 192"/>
                <a:gd name="T12" fmla="*/ 0 60000 65536"/>
                <a:gd name="T13" fmla="*/ 0 60000 65536"/>
                <a:gd name="T14" fmla="*/ 0 60000 65536"/>
                <a:gd name="T15" fmla="*/ 0 60000 65536"/>
                <a:gd name="T16" fmla="*/ 0 60000 65536"/>
                <a:gd name="T17" fmla="*/ 0 60000 65536"/>
                <a:gd name="T18" fmla="*/ 0 w 148"/>
                <a:gd name="T19" fmla="*/ 0 h 192"/>
                <a:gd name="T20" fmla="*/ 148 w 148"/>
                <a:gd name="T21" fmla="*/ 192 h 192"/>
              </a:gdLst>
              <a:ahLst/>
              <a:cxnLst>
                <a:cxn ang="T12">
                  <a:pos x="T0" y="T1"/>
                </a:cxn>
                <a:cxn ang="T13">
                  <a:pos x="T2" y="T3"/>
                </a:cxn>
                <a:cxn ang="T14">
                  <a:pos x="T4" y="T5"/>
                </a:cxn>
                <a:cxn ang="T15">
                  <a:pos x="T6" y="T7"/>
                </a:cxn>
                <a:cxn ang="T16">
                  <a:pos x="T8" y="T9"/>
                </a:cxn>
                <a:cxn ang="T17">
                  <a:pos x="T10" y="T11"/>
                </a:cxn>
              </a:cxnLst>
              <a:rect l="T18" t="T19" r="T20" b="T21"/>
              <a:pathLst>
                <a:path w="148" h="192">
                  <a:moveTo>
                    <a:pt x="148" y="192"/>
                  </a:moveTo>
                  <a:lnTo>
                    <a:pt x="133" y="166"/>
                  </a:lnTo>
                  <a:lnTo>
                    <a:pt x="117" y="140"/>
                  </a:lnTo>
                  <a:lnTo>
                    <a:pt x="82" y="90"/>
                  </a:lnTo>
                  <a:lnTo>
                    <a:pt x="43" y="44"/>
                  </a:lnTo>
                  <a:lnTo>
                    <a:pt x="0" y="0"/>
                  </a:lnTo>
                </a:path>
              </a:pathLst>
            </a:custGeom>
            <a:noFill/>
            <a:ln w="12700">
              <a:solidFill>
                <a:srgbClr val="000000"/>
              </a:solidFill>
              <a:round/>
              <a:headEnd/>
              <a:tailEnd/>
            </a:ln>
          </p:spPr>
          <p:txBody>
            <a:bodyPr/>
            <a:lstStyle/>
            <a:p>
              <a:endParaRPr lang="en-US">
                <a:latin typeface="+mj-lt"/>
              </a:endParaRPr>
            </a:p>
          </p:txBody>
        </p:sp>
        <p:sp>
          <p:nvSpPr>
            <p:cNvPr id="1042" name="AutoShape 51"/>
            <p:cNvSpPr>
              <a:spLocks noChangeArrowheads="1"/>
            </p:cNvSpPr>
            <p:nvPr/>
          </p:nvSpPr>
          <p:spPr bwMode="auto">
            <a:xfrm rot="11814400">
              <a:off x="1192" y="3551"/>
              <a:ext cx="2119" cy="333"/>
            </a:xfrm>
            <a:prstGeom prst="curvedDownArrow">
              <a:avLst>
                <a:gd name="adj1" fmla="val 82451"/>
                <a:gd name="adj2" fmla="val 164903"/>
                <a:gd name="adj3" fmla="val 33333"/>
              </a:avLst>
            </a:prstGeom>
            <a:solidFill>
              <a:srgbClr val="FFFFFF"/>
            </a:solidFill>
            <a:ln w="12700">
              <a:solidFill>
                <a:schemeClr val="tx1"/>
              </a:solidFill>
              <a:miter lim="800000"/>
              <a:headEnd/>
              <a:tailEnd/>
            </a:ln>
          </p:spPr>
          <p:txBody>
            <a:bodyPr lIns="96661" tIns="48331" rIns="96661" bIns="48331">
              <a:spAutoFit/>
            </a:bodyPr>
            <a:lstStyle/>
            <a:p>
              <a:endParaRPr lang="zh-CN" altLang="en-US">
                <a:latin typeface="+mj-lt"/>
                <a:ea typeface="宋体" pitchFamily="2" charset="-122"/>
              </a:endParaRPr>
            </a:p>
          </p:txBody>
        </p:sp>
        <p:grpSp>
          <p:nvGrpSpPr>
            <p:cNvPr id="1043" name="Group 52"/>
            <p:cNvGrpSpPr>
              <a:grpSpLocks/>
            </p:cNvGrpSpPr>
            <p:nvPr/>
          </p:nvGrpSpPr>
          <p:grpSpPr bwMode="auto">
            <a:xfrm>
              <a:off x="3251" y="1510"/>
              <a:ext cx="2119" cy="105"/>
              <a:chOff x="3251" y="1081"/>
              <a:chExt cx="2119" cy="123"/>
            </a:xfrm>
          </p:grpSpPr>
          <p:grpSp>
            <p:nvGrpSpPr>
              <p:cNvPr id="1044" name="Group 53"/>
              <p:cNvGrpSpPr>
                <a:grpSpLocks/>
              </p:cNvGrpSpPr>
              <p:nvPr/>
            </p:nvGrpSpPr>
            <p:grpSpPr bwMode="auto">
              <a:xfrm>
                <a:off x="3251" y="1081"/>
                <a:ext cx="451" cy="117"/>
                <a:chOff x="3251" y="1081"/>
                <a:chExt cx="451" cy="117"/>
              </a:xfrm>
            </p:grpSpPr>
            <p:grpSp>
              <p:nvGrpSpPr>
                <p:cNvPr id="1216" name="Group 54"/>
                <p:cNvGrpSpPr>
                  <a:grpSpLocks/>
                </p:cNvGrpSpPr>
                <p:nvPr/>
              </p:nvGrpSpPr>
              <p:grpSpPr bwMode="auto">
                <a:xfrm>
                  <a:off x="3251" y="1081"/>
                  <a:ext cx="451" cy="105"/>
                  <a:chOff x="3251" y="1081"/>
                  <a:chExt cx="451" cy="105"/>
                </a:xfrm>
              </p:grpSpPr>
              <p:grpSp>
                <p:nvGrpSpPr>
                  <p:cNvPr id="1238" name="Group 55"/>
                  <p:cNvGrpSpPr>
                    <a:grpSpLocks/>
                  </p:cNvGrpSpPr>
                  <p:nvPr/>
                </p:nvGrpSpPr>
                <p:grpSpPr bwMode="auto">
                  <a:xfrm>
                    <a:off x="3275" y="1081"/>
                    <a:ext cx="309" cy="41"/>
                    <a:chOff x="3275" y="1081"/>
                    <a:chExt cx="309" cy="41"/>
                  </a:xfrm>
                </p:grpSpPr>
                <p:grpSp>
                  <p:nvGrpSpPr>
                    <p:cNvPr id="1266" name="Group 56"/>
                    <p:cNvGrpSpPr>
                      <a:grpSpLocks/>
                    </p:cNvGrpSpPr>
                    <p:nvPr/>
                  </p:nvGrpSpPr>
                  <p:grpSpPr bwMode="auto">
                    <a:xfrm>
                      <a:off x="3384" y="1085"/>
                      <a:ext cx="165" cy="36"/>
                      <a:chOff x="3384" y="1085"/>
                      <a:chExt cx="165" cy="36"/>
                    </a:xfrm>
                  </p:grpSpPr>
                  <p:grpSp>
                    <p:nvGrpSpPr>
                      <p:cNvPr id="1268" name="Group 57"/>
                      <p:cNvGrpSpPr>
                        <a:grpSpLocks/>
                      </p:cNvGrpSpPr>
                      <p:nvPr/>
                    </p:nvGrpSpPr>
                    <p:grpSpPr bwMode="auto">
                      <a:xfrm>
                        <a:off x="3420" y="1087"/>
                        <a:ext cx="105" cy="31"/>
                        <a:chOff x="3420" y="1087"/>
                        <a:chExt cx="105" cy="31"/>
                      </a:xfrm>
                    </p:grpSpPr>
                    <p:sp>
                      <p:nvSpPr>
                        <p:cNvPr id="1270" name="Freeform 58"/>
                        <p:cNvSpPr>
                          <a:spLocks/>
                        </p:cNvSpPr>
                        <p:nvPr/>
                      </p:nvSpPr>
                      <p:spPr bwMode="auto">
                        <a:xfrm>
                          <a:off x="3420"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latin typeface="+mj-lt"/>
                          </a:endParaRPr>
                        </a:p>
                      </p:txBody>
                    </p:sp>
                    <p:sp>
                      <p:nvSpPr>
                        <p:cNvPr id="1271" name="Freeform 59"/>
                        <p:cNvSpPr>
                          <a:spLocks/>
                        </p:cNvSpPr>
                        <p:nvPr/>
                      </p:nvSpPr>
                      <p:spPr bwMode="auto">
                        <a:xfrm>
                          <a:off x="3509"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269" name="Freeform 60"/>
                      <p:cNvSpPr>
                        <a:spLocks/>
                      </p:cNvSpPr>
                      <p:nvPr/>
                    </p:nvSpPr>
                    <p:spPr bwMode="auto">
                      <a:xfrm>
                        <a:off x="3384"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267" name="Freeform 61"/>
                    <p:cNvSpPr>
                      <a:spLocks/>
                    </p:cNvSpPr>
                    <p:nvPr/>
                  </p:nvSpPr>
                  <p:spPr bwMode="auto">
                    <a:xfrm>
                      <a:off x="3275"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latin typeface="+mj-lt"/>
                      </a:endParaRPr>
                    </a:p>
                  </p:txBody>
                </p:sp>
              </p:grpSp>
              <p:sp>
                <p:nvSpPr>
                  <p:cNvPr id="1239" name="Freeform 62"/>
                  <p:cNvSpPr>
                    <a:spLocks/>
                  </p:cNvSpPr>
                  <p:nvPr/>
                </p:nvSpPr>
                <p:spPr bwMode="auto">
                  <a:xfrm>
                    <a:off x="3284"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latin typeface="+mj-lt"/>
                    </a:endParaRPr>
                  </a:p>
                </p:txBody>
              </p:sp>
              <p:grpSp>
                <p:nvGrpSpPr>
                  <p:cNvPr id="1240" name="Group 63"/>
                  <p:cNvGrpSpPr>
                    <a:grpSpLocks/>
                  </p:cNvGrpSpPr>
                  <p:nvPr/>
                </p:nvGrpSpPr>
                <p:grpSpPr bwMode="auto">
                  <a:xfrm>
                    <a:off x="3251" y="1094"/>
                    <a:ext cx="451" cy="82"/>
                    <a:chOff x="3251" y="1094"/>
                    <a:chExt cx="451" cy="82"/>
                  </a:xfrm>
                </p:grpSpPr>
                <p:grpSp>
                  <p:nvGrpSpPr>
                    <p:cNvPr id="1241" name="Group 64"/>
                    <p:cNvGrpSpPr>
                      <a:grpSpLocks/>
                    </p:cNvGrpSpPr>
                    <p:nvPr/>
                  </p:nvGrpSpPr>
                  <p:grpSpPr bwMode="auto">
                    <a:xfrm>
                      <a:off x="3251" y="1120"/>
                      <a:ext cx="28" cy="48"/>
                      <a:chOff x="3251" y="1120"/>
                      <a:chExt cx="28" cy="48"/>
                    </a:xfrm>
                  </p:grpSpPr>
                  <p:sp>
                    <p:nvSpPr>
                      <p:cNvPr id="1253" name="Rectangle 65"/>
                      <p:cNvSpPr>
                        <a:spLocks noChangeArrowheads="1"/>
                      </p:cNvSpPr>
                      <p:nvPr/>
                    </p:nvSpPr>
                    <p:spPr bwMode="auto">
                      <a:xfrm>
                        <a:off x="3253" y="1130"/>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54" name="Rectangle 66"/>
                      <p:cNvSpPr>
                        <a:spLocks noChangeArrowheads="1"/>
                      </p:cNvSpPr>
                      <p:nvPr/>
                    </p:nvSpPr>
                    <p:spPr bwMode="auto">
                      <a:xfrm>
                        <a:off x="3253" y="1120"/>
                        <a:ext cx="12" cy="5"/>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55" name="Rectangle 67"/>
                      <p:cNvSpPr>
                        <a:spLocks noChangeArrowheads="1"/>
                      </p:cNvSpPr>
                      <p:nvPr/>
                    </p:nvSpPr>
                    <p:spPr bwMode="auto">
                      <a:xfrm>
                        <a:off x="3253" y="1126"/>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56" name="Arc 68"/>
                      <p:cNvSpPr>
                        <a:spLocks/>
                      </p:cNvSpPr>
                      <p:nvPr/>
                    </p:nvSpPr>
                    <p:spPr bwMode="auto">
                      <a:xfrm>
                        <a:off x="3253"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latin typeface="+mj-lt"/>
                        </a:endParaRPr>
                      </a:p>
                    </p:txBody>
                  </p:sp>
                  <p:grpSp>
                    <p:nvGrpSpPr>
                      <p:cNvPr id="1257" name="Group 69"/>
                      <p:cNvGrpSpPr>
                        <a:grpSpLocks/>
                      </p:cNvGrpSpPr>
                      <p:nvPr/>
                    </p:nvGrpSpPr>
                    <p:grpSpPr bwMode="auto">
                      <a:xfrm>
                        <a:off x="3251" y="1162"/>
                        <a:ext cx="28" cy="3"/>
                        <a:chOff x="3251" y="1162"/>
                        <a:chExt cx="28" cy="3"/>
                      </a:xfrm>
                    </p:grpSpPr>
                    <p:sp>
                      <p:nvSpPr>
                        <p:cNvPr id="1264" name="Rectangle 70"/>
                        <p:cNvSpPr>
                          <a:spLocks noChangeArrowheads="1"/>
                        </p:cNvSpPr>
                        <p:nvPr/>
                      </p:nvSpPr>
                      <p:spPr bwMode="auto">
                        <a:xfrm>
                          <a:off x="3252" y="1162"/>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65" name="Oval 71"/>
                        <p:cNvSpPr>
                          <a:spLocks noChangeArrowheads="1"/>
                        </p:cNvSpPr>
                        <p:nvPr/>
                      </p:nvSpPr>
                      <p:spPr bwMode="auto">
                        <a:xfrm>
                          <a:off x="3251" y="1162"/>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258" name="Group 72"/>
                      <p:cNvGrpSpPr>
                        <a:grpSpLocks/>
                      </p:cNvGrpSpPr>
                      <p:nvPr/>
                    </p:nvGrpSpPr>
                    <p:grpSpPr bwMode="auto">
                      <a:xfrm>
                        <a:off x="3251" y="1166"/>
                        <a:ext cx="28" cy="2"/>
                        <a:chOff x="3251" y="1166"/>
                        <a:chExt cx="28" cy="2"/>
                      </a:xfrm>
                    </p:grpSpPr>
                    <p:sp>
                      <p:nvSpPr>
                        <p:cNvPr id="1262" name="Rectangle 73"/>
                        <p:cNvSpPr>
                          <a:spLocks noChangeArrowheads="1"/>
                        </p:cNvSpPr>
                        <p:nvPr/>
                      </p:nvSpPr>
                      <p:spPr bwMode="auto">
                        <a:xfrm>
                          <a:off x="3252" y="1166"/>
                          <a:ext cx="27" cy="2"/>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63" name="Oval 74"/>
                        <p:cNvSpPr>
                          <a:spLocks noChangeArrowheads="1"/>
                        </p:cNvSpPr>
                        <p:nvPr/>
                      </p:nvSpPr>
                      <p:spPr bwMode="auto">
                        <a:xfrm>
                          <a:off x="3251" y="1166"/>
                          <a:ext cx="4" cy="2"/>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259" name="Group 75"/>
                      <p:cNvGrpSpPr>
                        <a:grpSpLocks/>
                      </p:cNvGrpSpPr>
                      <p:nvPr/>
                    </p:nvGrpSpPr>
                    <p:grpSpPr bwMode="auto">
                      <a:xfrm>
                        <a:off x="3251" y="1158"/>
                        <a:ext cx="28" cy="3"/>
                        <a:chOff x="3251" y="1158"/>
                        <a:chExt cx="28" cy="3"/>
                      </a:xfrm>
                    </p:grpSpPr>
                    <p:sp>
                      <p:nvSpPr>
                        <p:cNvPr id="1260" name="Rectangle 76"/>
                        <p:cNvSpPr>
                          <a:spLocks noChangeArrowheads="1"/>
                        </p:cNvSpPr>
                        <p:nvPr/>
                      </p:nvSpPr>
                      <p:spPr bwMode="auto">
                        <a:xfrm>
                          <a:off x="3252" y="1158"/>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61" name="Oval 77"/>
                        <p:cNvSpPr>
                          <a:spLocks noChangeArrowheads="1"/>
                        </p:cNvSpPr>
                        <p:nvPr/>
                      </p:nvSpPr>
                      <p:spPr bwMode="auto">
                        <a:xfrm>
                          <a:off x="3251" y="1158"/>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sp>
                  <p:nvSpPr>
                    <p:cNvPr id="1242" name="Freeform 78"/>
                    <p:cNvSpPr>
                      <a:spLocks/>
                    </p:cNvSpPr>
                    <p:nvPr/>
                  </p:nvSpPr>
                  <p:spPr bwMode="auto">
                    <a:xfrm>
                      <a:off x="3254"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43" name="Freeform 79"/>
                    <p:cNvSpPr>
                      <a:spLocks/>
                    </p:cNvSpPr>
                    <p:nvPr/>
                  </p:nvSpPr>
                  <p:spPr bwMode="auto">
                    <a:xfrm>
                      <a:off x="3434"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latin typeface="+mj-lt"/>
                      </a:endParaRPr>
                    </a:p>
                  </p:txBody>
                </p:sp>
                <p:grpSp>
                  <p:nvGrpSpPr>
                    <p:cNvPr id="1244" name="Group 80"/>
                    <p:cNvGrpSpPr>
                      <a:grpSpLocks/>
                    </p:cNvGrpSpPr>
                    <p:nvPr/>
                  </p:nvGrpSpPr>
                  <p:grpSpPr bwMode="auto">
                    <a:xfrm>
                      <a:off x="3361" y="1094"/>
                      <a:ext cx="152" cy="70"/>
                      <a:chOff x="3361" y="1094"/>
                      <a:chExt cx="152" cy="70"/>
                    </a:xfrm>
                  </p:grpSpPr>
                  <p:sp>
                    <p:nvSpPr>
                      <p:cNvPr id="1245" name="Oval 81"/>
                      <p:cNvSpPr>
                        <a:spLocks noChangeArrowheads="1"/>
                      </p:cNvSpPr>
                      <p:nvPr/>
                    </p:nvSpPr>
                    <p:spPr bwMode="auto">
                      <a:xfrm>
                        <a:off x="3361" y="1094"/>
                        <a:ext cx="18" cy="10"/>
                      </a:xfrm>
                      <a:prstGeom prst="ellipse">
                        <a:avLst/>
                      </a:prstGeom>
                      <a:solidFill>
                        <a:srgbClr val="800000"/>
                      </a:solidFill>
                      <a:ln w="1588">
                        <a:solidFill>
                          <a:srgbClr val="800000"/>
                        </a:solidFill>
                        <a:round/>
                        <a:headEnd/>
                        <a:tailEnd/>
                      </a:ln>
                    </p:spPr>
                    <p:txBody>
                      <a:bodyPr/>
                      <a:lstStyle/>
                      <a:p>
                        <a:endParaRPr lang="zh-CN" altLang="en-US">
                          <a:latin typeface="+mj-lt"/>
                          <a:ea typeface="宋体" pitchFamily="2" charset="-122"/>
                        </a:endParaRPr>
                      </a:p>
                    </p:txBody>
                  </p:sp>
                  <p:sp>
                    <p:nvSpPr>
                      <p:cNvPr id="1246" name="Oval 82"/>
                      <p:cNvSpPr>
                        <a:spLocks noChangeArrowheads="1"/>
                      </p:cNvSpPr>
                      <p:nvPr/>
                    </p:nvSpPr>
                    <p:spPr bwMode="auto">
                      <a:xfrm>
                        <a:off x="3364" y="1097"/>
                        <a:ext cx="3" cy="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grpSp>
                    <p:nvGrpSpPr>
                      <p:cNvPr id="1247" name="Group 83"/>
                      <p:cNvGrpSpPr>
                        <a:grpSpLocks/>
                      </p:cNvGrpSpPr>
                      <p:nvPr/>
                    </p:nvGrpSpPr>
                    <p:grpSpPr bwMode="auto">
                      <a:xfrm>
                        <a:off x="3417" y="1122"/>
                        <a:ext cx="96" cy="42"/>
                        <a:chOff x="3417" y="1122"/>
                        <a:chExt cx="96" cy="42"/>
                      </a:xfrm>
                    </p:grpSpPr>
                    <p:sp>
                      <p:nvSpPr>
                        <p:cNvPr id="1248" name="Freeform 84"/>
                        <p:cNvSpPr>
                          <a:spLocks/>
                        </p:cNvSpPr>
                        <p:nvPr/>
                      </p:nvSpPr>
                      <p:spPr bwMode="auto">
                        <a:xfrm>
                          <a:off x="3417"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249" name="Freeform 85"/>
                        <p:cNvSpPr>
                          <a:spLocks/>
                        </p:cNvSpPr>
                        <p:nvPr/>
                      </p:nvSpPr>
                      <p:spPr bwMode="auto">
                        <a:xfrm>
                          <a:off x="3417"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250" name="Freeform 86"/>
                        <p:cNvSpPr>
                          <a:spLocks/>
                        </p:cNvSpPr>
                        <p:nvPr/>
                      </p:nvSpPr>
                      <p:spPr bwMode="auto">
                        <a:xfrm>
                          <a:off x="3417"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251" name="Freeform 87"/>
                        <p:cNvSpPr>
                          <a:spLocks/>
                        </p:cNvSpPr>
                        <p:nvPr/>
                      </p:nvSpPr>
                      <p:spPr bwMode="auto">
                        <a:xfrm>
                          <a:off x="3417"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252" name="Freeform 88"/>
                        <p:cNvSpPr>
                          <a:spLocks/>
                        </p:cNvSpPr>
                        <p:nvPr/>
                      </p:nvSpPr>
                      <p:spPr bwMode="auto">
                        <a:xfrm>
                          <a:off x="3417"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latin typeface="+mj-lt"/>
                          </a:endParaRPr>
                        </a:p>
                      </p:txBody>
                    </p:sp>
                  </p:grpSp>
                </p:grpSp>
              </p:grpSp>
            </p:grpSp>
            <p:grpSp>
              <p:nvGrpSpPr>
                <p:cNvPr id="1217" name="Group 89"/>
                <p:cNvGrpSpPr>
                  <a:grpSpLocks/>
                </p:cNvGrpSpPr>
                <p:nvPr/>
              </p:nvGrpSpPr>
              <p:grpSpPr bwMode="auto">
                <a:xfrm>
                  <a:off x="3290" y="1125"/>
                  <a:ext cx="346" cy="73"/>
                  <a:chOff x="3290" y="1125"/>
                  <a:chExt cx="346" cy="73"/>
                </a:xfrm>
              </p:grpSpPr>
              <p:grpSp>
                <p:nvGrpSpPr>
                  <p:cNvPr id="1218" name="Group 90"/>
                  <p:cNvGrpSpPr>
                    <a:grpSpLocks/>
                  </p:cNvGrpSpPr>
                  <p:nvPr/>
                </p:nvGrpSpPr>
                <p:grpSpPr bwMode="auto">
                  <a:xfrm>
                    <a:off x="3565" y="1125"/>
                    <a:ext cx="71" cy="73"/>
                    <a:chOff x="3565" y="1125"/>
                    <a:chExt cx="71" cy="73"/>
                  </a:xfrm>
                </p:grpSpPr>
                <p:sp>
                  <p:nvSpPr>
                    <p:cNvPr id="1229" name="Oval 91"/>
                    <p:cNvSpPr>
                      <a:spLocks noChangeArrowheads="1"/>
                    </p:cNvSpPr>
                    <p:nvPr/>
                  </p:nvSpPr>
                  <p:spPr bwMode="auto">
                    <a:xfrm>
                      <a:off x="3565" y="1125"/>
                      <a:ext cx="71"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230" name="Freeform 92"/>
                    <p:cNvSpPr>
                      <a:spLocks/>
                    </p:cNvSpPr>
                    <p:nvPr/>
                  </p:nvSpPr>
                  <p:spPr bwMode="auto">
                    <a:xfrm>
                      <a:off x="3595"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31" name="Freeform 93"/>
                    <p:cNvSpPr>
                      <a:spLocks/>
                    </p:cNvSpPr>
                    <p:nvPr/>
                  </p:nvSpPr>
                  <p:spPr bwMode="auto">
                    <a:xfrm>
                      <a:off x="3594"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32" name="Freeform 94"/>
                    <p:cNvSpPr>
                      <a:spLocks/>
                    </p:cNvSpPr>
                    <p:nvPr/>
                  </p:nvSpPr>
                  <p:spPr bwMode="auto">
                    <a:xfrm>
                      <a:off x="3611"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33" name="Freeform 95"/>
                    <p:cNvSpPr>
                      <a:spLocks/>
                    </p:cNvSpPr>
                    <p:nvPr/>
                  </p:nvSpPr>
                  <p:spPr bwMode="auto">
                    <a:xfrm>
                      <a:off x="3575"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34" name="Oval 96"/>
                    <p:cNvSpPr>
                      <a:spLocks noChangeArrowheads="1"/>
                    </p:cNvSpPr>
                    <p:nvPr/>
                  </p:nvSpPr>
                  <p:spPr bwMode="auto">
                    <a:xfrm>
                      <a:off x="3575"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235" name="Group 97"/>
                    <p:cNvGrpSpPr>
                      <a:grpSpLocks/>
                    </p:cNvGrpSpPr>
                    <p:nvPr/>
                  </p:nvGrpSpPr>
                  <p:grpSpPr bwMode="auto">
                    <a:xfrm>
                      <a:off x="3591" y="1151"/>
                      <a:ext cx="19" cy="20"/>
                      <a:chOff x="3591" y="1151"/>
                      <a:chExt cx="19" cy="20"/>
                    </a:xfrm>
                  </p:grpSpPr>
                  <p:sp>
                    <p:nvSpPr>
                      <p:cNvPr id="1236" name="Oval 98"/>
                      <p:cNvSpPr>
                        <a:spLocks noChangeArrowheads="1"/>
                      </p:cNvSpPr>
                      <p:nvPr/>
                    </p:nvSpPr>
                    <p:spPr bwMode="auto">
                      <a:xfrm>
                        <a:off x="3591"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237" name="Oval 99"/>
                      <p:cNvSpPr>
                        <a:spLocks noChangeArrowheads="1"/>
                      </p:cNvSpPr>
                      <p:nvPr/>
                    </p:nvSpPr>
                    <p:spPr bwMode="auto">
                      <a:xfrm>
                        <a:off x="3595"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nvGrpSpPr>
                  <p:cNvPr id="1219" name="Group 100"/>
                  <p:cNvGrpSpPr>
                    <a:grpSpLocks/>
                  </p:cNvGrpSpPr>
                  <p:nvPr/>
                </p:nvGrpSpPr>
                <p:grpSpPr bwMode="auto">
                  <a:xfrm>
                    <a:off x="3290" y="1125"/>
                    <a:ext cx="72" cy="73"/>
                    <a:chOff x="3290" y="1125"/>
                    <a:chExt cx="72" cy="73"/>
                  </a:xfrm>
                </p:grpSpPr>
                <p:sp>
                  <p:nvSpPr>
                    <p:cNvPr id="1220" name="Oval 101"/>
                    <p:cNvSpPr>
                      <a:spLocks noChangeArrowheads="1"/>
                    </p:cNvSpPr>
                    <p:nvPr/>
                  </p:nvSpPr>
                  <p:spPr bwMode="auto">
                    <a:xfrm>
                      <a:off x="3290" y="1125"/>
                      <a:ext cx="72"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221" name="Freeform 102"/>
                    <p:cNvSpPr>
                      <a:spLocks/>
                    </p:cNvSpPr>
                    <p:nvPr/>
                  </p:nvSpPr>
                  <p:spPr bwMode="auto">
                    <a:xfrm>
                      <a:off x="3320"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22" name="Freeform 103"/>
                    <p:cNvSpPr>
                      <a:spLocks/>
                    </p:cNvSpPr>
                    <p:nvPr/>
                  </p:nvSpPr>
                  <p:spPr bwMode="auto">
                    <a:xfrm>
                      <a:off x="3320"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23" name="Freeform 104"/>
                    <p:cNvSpPr>
                      <a:spLocks/>
                    </p:cNvSpPr>
                    <p:nvPr/>
                  </p:nvSpPr>
                  <p:spPr bwMode="auto">
                    <a:xfrm>
                      <a:off x="3337"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24" name="Freeform 105"/>
                    <p:cNvSpPr>
                      <a:spLocks/>
                    </p:cNvSpPr>
                    <p:nvPr/>
                  </p:nvSpPr>
                  <p:spPr bwMode="auto">
                    <a:xfrm>
                      <a:off x="3300"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225" name="Oval 106"/>
                    <p:cNvSpPr>
                      <a:spLocks noChangeArrowheads="1"/>
                    </p:cNvSpPr>
                    <p:nvPr/>
                  </p:nvSpPr>
                  <p:spPr bwMode="auto">
                    <a:xfrm>
                      <a:off x="3300"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226" name="Group 107"/>
                    <p:cNvGrpSpPr>
                      <a:grpSpLocks/>
                    </p:cNvGrpSpPr>
                    <p:nvPr/>
                  </p:nvGrpSpPr>
                  <p:grpSpPr bwMode="auto">
                    <a:xfrm>
                      <a:off x="3316" y="1151"/>
                      <a:ext cx="19" cy="20"/>
                      <a:chOff x="3316" y="1151"/>
                      <a:chExt cx="19" cy="20"/>
                    </a:xfrm>
                  </p:grpSpPr>
                  <p:sp>
                    <p:nvSpPr>
                      <p:cNvPr id="1227" name="Oval 108"/>
                      <p:cNvSpPr>
                        <a:spLocks noChangeArrowheads="1"/>
                      </p:cNvSpPr>
                      <p:nvPr/>
                    </p:nvSpPr>
                    <p:spPr bwMode="auto">
                      <a:xfrm>
                        <a:off x="3316"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228" name="Oval 109"/>
                      <p:cNvSpPr>
                        <a:spLocks noChangeArrowheads="1"/>
                      </p:cNvSpPr>
                      <p:nvPr/>
                    </p:nvSpPr>
                    <p:spPr bwMode="auto">
                      <a:xfrm>
                        <a:off x="3320"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grpSp>
          <p:grpSp>
            <p:nvGrpSpPr>
              <p:cNvPr id="1045" name="Group 110"/>
              <p:cNvGrpSpPr>
                <a:grpSpLocks/>
              </p:cNvGrpSpPr>
              <p:nvPr/>
            </p:nvGrpSpPr>
            <p:grpSpPr bwMode="auto">
              <a:xfrm>
                <a:off x="3815" y="1081"/>
                <a:ext cx="451" cy="117"/>
                <a:chOff x="3815" y="1081"/>
                <a:chExt cx="451" cy="117"/>
              </a:xfrm>
            </p:grpSpPr>
            <p:grpSp>
              <p:nvGrpSpPr>
                <p:cNvPr id="1160" name="Group 111"/>
                <p:cNvGrpSpPr>
                  <a:grpSpLocks/>
                </p:cNvGrpSpPr>
                <p:nvPr/>
              </p:nvGrpSpPr>
              <p:grpSpPr bwMode="auto">
                <a:xfrm>
                  <a:off x="3815" y="1081"/>
                  <a:ext cx="451" cy="105"/>
                  <a:chOff x="3815" y="1081"/>
                  <a:chExt cx="451" cy="105"/>
                </a:xfrm>
              </p:grpSpPr>
              <p:grpSp>
                <p:nvGrpSpPr>
                  <p:cNvPr id="1182" name="Group 112"/>
                  <p:cNvGrpSpPr>
                    <a:grpSpLocks/>
                  </p:cNvGrpSpPr>
                  <p:nvPr/>
                </p:nvGrpSpPr>
                <p:grpSpPr bwMode="auto">
                  <a:xfrm>
                    <a:off x="3839" y="1081"/>
                    <a:ext cx="309" cy="41"/>
                    <a:chOff x="3839" y="1081"/>
                    <a:chExt cx="309" cy="41"/>
                  </a:xfrm>
                </p:grpSpPr>
                <p:grpSp>
                  <p:nvGrpSpPr>
                    <p:cNvPr id="1210" name="Group 113"/>
                    <p:cNvGrpSpPr>
                      <a:grpSpLocks/>
                    </p:cNvGrpSpPr>
                    <p:nvPr/>
                  </p:nvGrpSpPr>
                  <p:grpSpPr bwMode="auto">
                    <a:xfrm>
                      <a:off x="3948" y="1085"/>
                      <a:ext cx="165" cy="36"/>
                      <a:chOff x="3948" y="1085"/>
                      <a:chExt cx="165" cy="36"/>
                    </a:xfrm>
                  </p:grpSpPr>
                  <p:grpSp>
                    <p:nvGrpSpPr>
                      <p:cNvPr id="1212" name="Group 114"/>
                      <p:cNvGrpSpPr>
                        <a:grpSpLocks/>
                      </p:cNvGrpSpPr>
                      <p:nvPr/>
                    </p:nvGrpSpPr>
                    <p:grpSpPr bwMode="auto">
                      <a:xfrm>
                        <a:off x="3984" y="1087"/>
                        <a:ext cx="105" cy="31"/>
                        <a:chOff x="3984" y="1087"/>
                        <a:chExt cx="105" cy="31"/>
                      </a:xfrm>
                    </p:grpSpPr>
                    <p:sp>
                      <p:nvSpPr>
                        <p:cNvPr id="1214" name="Freeform 115"/>
                        <p:cNvSpPr>
                          <a:spLocks/>
                        </p:cNvSpPr>
                        <p:nvPr/>
                      </p:nvSpPr>
                      <p:spPr bwMode="auto">
                        <a:xfrm>
                          <a:off x="3984"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latin typeface="+mj-lt"/>
                          </a:endParaRPr>
                        </a:p>
                      </p:txBody>
                    </p:sp>
                    <p:sp>
                      <p:nvSpPr>
                        <p:cNvPr id="1215" name="Freeform 116"/>
                        <p:cNvSpPr>
                          <a:spLocks/>
                        </p:cNvSpPr>
                        <p:nvPr/>
                      </p:nvSpPr>
                      <p:spPr bwMode="auto">
                        <a:xfrm>
                          <a:off x="4073"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213" name="Freeform 117"/>
                      <p:cNvSpPr>
                        <a:spLocks/>
                      </p:cNvSpPr>
                      <p:nvPr/>
                    </p:nvSpPr>
                    <p:spPr bwMode="auto">
                      <a:xfrm>
                        <a:off x="3948"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211" name="Freeform 118"/>
                    <p:cNvSpPr>
                      <a:spLocks/>
                    </p:cNvSpPr>
                    <p:nvPr/>
                  </p:nvSpPr>
                  <p:spPr bwMode="auto">
                    <a:xfrm>
                      <a:off x="3839"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latin typeface="+mj-lt"/>
                      </a:endParaRPr>
                    </a:p>
                  </p:txBody>
                </p:sp>
              </p:grpSp>
              <p:sp>
                <p:nvSpPr>
                  <p:cNvPr id="1183" name="Freeform 119"/>
                  <p:cNvSpPr>
                    <a:spLocks/>
                  </p:cNvSpPr>
                  <p:nvPr/>
                </p:nvSpPr>
                <p:spPr bwMode="auto">
                  <a:xfrm>
                    <a:off x="3848"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latin typeface="+mj-lt"/>
                    </a:endParaRPr>
                  </a:p>
                </p:txBody>
              </p:sp>
              <p:grpSp>
                <p:nvGrpSpPr>
                  <p:cNvPr id="1184" name="Group 120"/>
                  <p:cNvGrpSpPr>
                    <a:grpSpLocks/>
                  </p:cNvGrpSpPr>
                  <p:nvPr/>
                </p:nvGrpSpPr>
                <p:grpSpPr bwMode="auto">
                  <a:xfrm>
                    <a:off x="3815" y="1094"/>
                    <a:ext cx="451" cy="82"/>
                    <a:chOff x="3815" y="1094"/>
                    <a:chExt cx="451" cy="82"/>
                  </a:xfrm>
                </p:grpSpPr>
                <p:grpSp>
                  <p:nvGrpSpPr>
                    <p:cNvPr id="1185" name="Group 121"/>
                    <p:cNvGrpSpPr>
                      <a:grpSpLocks/>
                    </p:cNvGrpSpPr>
                    <p:nvPr/>
                  </p:nvGrpSpPr>
                  <p:grpSpPr bwMode="auto">
                    <a:xfrm>
                      <a:off x="3815" y="1120"/>
                      <a:ext cx="28" cy="48"/>
                      <a:chOff x="3815" y="1120"/>
                      <a:chExt cx="28" cy="48"/>
                    </a:xfrm>
                  </p:grpSpPr>
                  <p:sp>
                    <p:nvSpPr>
                      <p:cNvPr id="1197" name="Rectangle 122"/>
                      <p:cNvSpPr>
                        <a:spLocks noChangeArrowheads="1"/>
                      </p:cNvSpPr>
                      <p:nvPr/>
                    </p:nvSpPr>
                    <p:spPr bwMode="auto">
                      <a:xfrm>
                        <a:off x="3817" y="1130"/>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98" name="Rectangle 123"/>
                      <p:cNvSpPr>
                        <a:spLocks noChangeArrowheads="1"/>
                      </p:cNvSpPr>
                      <p:nvPr/>
                    </p:nvSpPr>
                    <p:spPr bwMode="auto">
                      <a:xfrm>
                        <a:off x="3817" y="1120"/>
                        <a:ext cx="12" cy="5"/>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99" name="Rectangle 124"/>
                      <p:cNvSpPr>
                        <a:spLocks noChangeArrowheads="1"/>
                      </p:cNvSpPr>
                      <p:nvPr/>
                    </p:nvSpPr>
                    <p:spPr bwMode="auto">
                      <a:xfrm>
                        <a:off x="3817" y="1126"/>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00" name="Arc 125"/>
                      <p:cNvSpPr>
                        <a:spLocks/>
                      </p:cNvSpPr>
                      <p:nvPr/>
                    </p:nvSpPr>
                    <p:spPr bwMode="auto">
                      <a:xfrm>
                        <a:off x="3817"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latin typeface="+mj-lt"/>
                        </a:endParaRPr>
                      </a:p>
                    </p:txBody>
                  </p:sp>
                  <p:grpSp>
                    <p:nvGrpSpPr>
                      <p:cNvPr id="1201" name="Group 126"/>
                      <p:cNvGrpSpPr>
                        <a:grpSpLocks/>
                      </p:cNvGrpSpPr>
                      <p:nvPr/>
                    </p:nvGrpSpPr>
                    <p:grpSpPr bwMode="auto">
                      <a:xfrm>
                        <a:off x="3815" y="1162"/>
                        <a:ext cx="28" cy="3"/>
                        <a:chOff x="3815" y="1162"/>
                        <a:chExt cx="28" cy="3"/>
                      </a:xfrm>
                    </p:grpSpPr>
                    <p:sp>
                      <p:nvSpPr>
                        <p:cNvPr id="1208" name="Rectangle 127"/>
                        <p:cNvSpPr>
                          <a:spLocks noChangeArrowheads="1"/>
                        </p:cNvSpPr>
                        <p:nvPr/>
                      </p:nvSpPr>
                      <p:spPr bwMode="auto">
                        <a:xfrm>
                          <a:off x="3816" y="1162"/>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09" name="Oval 128"/>
                        <p:cNvSpPr>
                          <a:spLocks noChangeArrowheads="1"/>
                        </p:cNvSpPr>
                        <p:nvPr/>
                      </p:nvSpPr>
                      <p:spPr bwMode="auto">
                        <a:xfrm>
                          <a:off x="3815" y="1162"/>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202" name="Group 129"/>
                      <p:cNvGrpSpPr>
                        <a:grpSpLocks/>
                      </p:cNvGrpSpPr>
                      <p:nvPr/>
                    </p:nvGrpSpPr>
                    <p:grpSpPr bwMode="auto">
                      <a:xfrm>
                        <a:off x="3815" y="1166"/>
                        <a:ext cx="28" cy="2"/>
                        <a:chOff x="3815" y="1166"/>
                        <a:chExt cx="28" cy="2"/>
                      </a:xfrm>
                    </p:grpSpPr>
                    <p:sp>
                      <p:nvSpPr>
                        <p:cNvPr id="1206" name="Rectangle 130"/>
                        <p:cNvSpPr>
                          <a:spLocks noChangeArrowheads="1"/>
                        </p:cNvSpPr>
                        <p:nvPr/>
                      </p:nvSpPr>
                      <p:spPr bwMode="auto">
                        <a:xfrm>
                          <a:off x="3816" y="1166"/>
                          <a:ext cx="27" cy="2"/>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07" name="Oval 131"/>
                        <p:cNvSpPr>
                          <a:spLocks noChangeArrowheads="1"/>
                        </p:cNvSpPr>
                        <p:nvPr/>
                      </p:nvSpPr>
                      <p:spPr bwMode="auto">
                        <a:xfrm>
                          <a:off x="3815" y="1166"/>
                          <a:ext cx="4" cy="2"/>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203" name="Group 132"/>
                      <p:cNvGrpSpPr>
                        <a:grpSpLocks/>
                      </p:cNvGrpSpPr>
                      <p:nvPr/>
                    </p:nvGrpSpPr>
                    <p:grpSpPr bwMode="auto">
                      <a:xfrm>
                        <a:off x="3815" y="1158"/>
                        <a:ext cx="28" cy="3"/>
                        <a:chOff x="3815" y="1158"/>
                        <a:chExt cx="28" cy="3"/>
                      </a:xfrm>
                    </p:grpSpPr>
                    <p:sp>
                      <p:nvSpPr>
                        <p:cNvPr id="1204" name="Rectangle 133"/>
                        <p:cNvSpPr>
                          <a:spLocks noChangeArrowheads="1"/>
                        </p:cNvSpPr>
                        <p:nvPr/>
                      </p:nvSpPr>
                      <p:spPr bwMode="auto">
                        <a:xfrm>
                          <a:off x="3816" y="1158"/>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205" name="Oval 134"/>
                        <p:cNvSpPr>
                          <a:spLocks noChangeArrowheads="1"/>
                        </p:cNvSpPr>
                        <p:nvPr/>
                      </p:nvSpPr>
                      <p:spPr bwMode="auto">
                        <a:xfrm>
                          <a:off x="3815" y="1158"/>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sp>
                  <p:nvSpPr>
                    <p:cNvPr id="1186" name="Freeform 135"/>
                    <p:cNvSpPr>
                      <a:spLocks/>
                    </p:cNvSpPr>
                    <p:nvPr/>
                  </p:nvSpPr>
                  <p:spPr bwMode="auto">
                    <a:xfrm>
                      <a:off x="3818"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87" name="Freeform 136"/>
                    <p:cNvSpPr>
                      <a:spLocks/>
                    </p:cNvSpPr>
                    <p:nvPr/>
                  </p:nvSpPr>
                  <p:spPr bwMode="auto">
                    <a:xfrm>
                      <a:off x="3998"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latin typeface="+mj-lt"/>
                      </a:endParaRPr>
                    </a:p>
                  </p:txBody>
                </p:sp>
                <p:grpSp>
                  <p:nvGrpSpPr>
                    <p:cNvPr id="1188" name="Group 137"/>
                    <p:cNvGrpSpPr>
                      <a:grpSpLocks/>
                    </p:cNvGrpSpPr>
                    <p:nvPr/>
                  </p:nvGrpSpPr>
                  <p:grpSpPr bwMode="auto">
                    <a:xfrm>
                      <a:off x="3925" y="1094"/>
                      <a:ext cx="152" cy="70"/>
                      <a:chOff x="3925" y="1094"/>
                      <a:chExt cx="152" cy="70"/>
                    </a:xfrm>
                  </p:grpSpPr>
                  <p:sp>
                    <p:nvSpPr>
                      <p:cNvPr id="1189" name="Oval 138"/>
                      <p:cNvSpPr>
                        <a:spLocks noChangeArrowheads="1"/>
                      </p:cNvSpPr>
                      <p:nvPr/>
                    </p:nvSpPr>
                    <p:spPr bwMode="auto">
                      <a:xfrm>
                        <a:off x="3925" y="1094"/>
                        <a:ext cx="18" cy="10"/>
                      </a:xfrm>
                      <a:prstGeom prst="ellipse">
                        <a:avLst/>
                      </a:prstGeom>
                      <a:solidFill>
                        <a:srgbClr val="800000"/>
                      </a:solidFill>
                      <a:ln w="1588">
                        <a:solidFill>
                          <a:srgbClr val="800000"/>
                        </a:solidFill>
                        <a:round/>
                        <a:headEnd/>
                        <a:tailEnd/>
                      </a:ln>
                    </p:spPr>
                    <p:txBody>
                      <a:bodyPr/>
                      <a:lstStyle/>
                      <a:p>
                        <a:endParaRPr lang="zh-CN" altLang="en-US">
                          <a:latin typeface="+mj-lt"/>
                          <a:ea typeface="宋体" pitchFamily="2" charset="-122"/>
                        </a:endParaRPr>
                      </a:p>
                    </p:txBody>
                  </p:sp>
                  <p:sp>
                    <p:nvSpPr>
                      <p:cNvPr id="1190" name="Oval 139"/>
                      <p:cNvSpPr>
                        <a:spLocks noChangeArrowheads="1"/>
                      </p:cNvSpPr>
                      <p:nvPr/>
                    </p:nvSpPr>
                    <p:spPr bwMode="auto">
                      <a:xfrm>
                        <a:off x="3928" y="1097"/>
                        <a:ext cx="3" cy="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grpSp>
                    <p:nvGrpSpPr>
                      <p:cNvPr id="1191" name="Group 140"/>
                      <p:cNvGrpSpPr>
                        <a:grpSpLocks/>
                      </p:cNvGrpSpPr>
                      <p:nvPr/>
                    </p:nvGrpSpPr>
                    <p:grpSpPr bwMode="auto">
                      <a:xfrm>
                        <a:off x="3981" y="1122"/>
                        <a:ext cx="96" cy="42"/>
                        <a:chOff x="3981" y="1122"/>
                        <a:chExt cx="96" cy="42"/>
                      </a:xfrm>
                    </p:grpSpPr>
                    <p:sp>
                      <p:nvSpPr>
                        <p:cNvPr id="1192" name="Freeform 141"/>
                        <p:cNvSpPr>
                          <a:spLocks/>
                        </p:cNvSpPr>
                        <p:nvPr/>
                      </p:nvSpPr>
                      <p:spPr bwMode="auto">
                        <a:xfrm>
                          <a:off x="3981"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93" name="Freeform 142"/>
                        <p:cNvSpPr>
                          <a:spLocks/>
                        </p:cNvSpPr>
                        <p:nvPr/>
                      </p:nvSpPr>
                      <p:spPr bwMode="auto">
                        <a:xfrm>
                          <a:off x="3981"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94" name="Freeform 143"/>
                        <p:cNvSpPr>
                          <a:spLocks/>
                        </p:cNvSpPr>
                        <p:nvPr/>
                      </p:nvSpPr>
                      <p:spPr bwMode="auto">
                        <a:xfrm>
                          <a:off x="3981"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95" name="Freeform 144"/>
                        <p:cNvSpPr>
                          <a:spLocks/>
                        </p:cNvSpPr>
                        <p:nvPr/>
                      </p:nvSpPr>
                      <p:spPr bwMode="auto">
                        <a:xfrm>
                          <a:off x="3981"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96" name="Freeform 145"/>
                        <p:cNvSpPr>
                          <a:spLocks/>
                        </p:cNvSpPr>
                        <p:nvPr/>
                      </p:nvSpPr>
                      <p:spPr bwMode="auto">
                        <a:xfrm>
                          <a:off x="3981"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latin typeface="+mj-lt"/>
                          </a:endParaRPr>
                        </a:p>
                      </p:txBody>
                    </p:sp>
                  </p:grpSp>
                </p:grpSp>
              </p:grpSp>
            </p:grpSp>
            <p:grpSp>
              <p:nvGrpSpPr>
                <p:cNvPr id="1161" name="Group 146"/>
                <p:cNvGrpSpPr>
                  <a:grpSpLocks/>
                </p:cNvGrpSpPr>
                <p:nvPr/>
              </p:nvGrpSpPr>
              <p:grpSpPr bwMode="auto">
                <a:xfrm>
                  <a:off x="3854" y="1125"/>
                  <a:ext cx="346" cy="73"/>
                  <a:chOff x="3854" y="1125"/>
                  <a:chExt cx="346" cy="73"/>
                </a:xfrm>
              </p:grpSpPr>
              <p:grpSp>
                <p:nvGrpSpPr>
                  <p:cNvPr id="1162" name="Group 147"/>
                  <p:cNvGrpSpPr>
                    <a:grpSpLocks/>
                  </p:cNvGrpSpPr>
                  <p:nvPr/>
                </p:nvGrpSpPr>
                <p:grpSpPr bwMode="auto">
                  <a:xfrm>
                    <a:off x="4129" y="1125"/>
                    <a:ext cx="71" cy="73"/>
                    <a:chOff x="4129" y="1125"/>
                    <a:chExt cx="71" cy="73"/>
                  </a:xfrm>
                </p:grpSpPr>
                <p:sp>
                  <p:nvSpPr>
                    <p:cNvPr id="1173" name="Oval 148"/>
                    <p:cNvSpPr>
                      <a:spLocks noChangeArrowheads="1"/>
                    </p:cNvSpPr>
                    <p:nvPr/>
                  </p:nvSpPr>
                  <p:spPr bwMode="auto">
                    <a:xfrm>
                      <a:off x="4129" y="1125"/>
                      <a:ext cx="71"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174" name="Freeform 149"/>
                    <p:cNvSpPr>
                      <a:spLocks/>
                    </p:cNvSpPr>
                    <p:nvPr/>
                  </p:nvSpPr>
                  <p:spPr bwMode="auto">
                    <a:xfrm>
                      <a:off x="4159"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75" name="Freeform 150"/>
                    <p:cNvSpPr>
                      <a:spLocks/>
                    </p:cNvSpPr>
                    <p:nvPr/>
                  </p:nvSpPr>
                  <p:spPr bwMode="auto">
                    <a:xfrm>
                      <a:off x="4158"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76" name="Freeform 151"/>
                    <p:cNvSpPr>
                      <a:spLocks/>
                    </p:cNvSpPr>
                    <p:nvPr/>
                  </p:nvSpPr>
                  <p:spPr bwMode="auto">
                    <a:xfrm>
                      <a:off x="4175"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77" name="Freeform 152"/>
                    <p:cNvSpPr>
                      <a:spLocks/>
                    </p:cNvSpPr>
                    <p:nvPr/>
                  </p:nvSpPr>
                  <p:spPr bwMode="auto">
                    <a:xfrm>
                      <a:off x="4139"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78" name="Oval 153"/>
                    <p:cNvSpPr>
                      <a:spLocks noChangeArrowheads="1"/>
                    </p:cNvSpPr>
                    <p:nvPr/>
                  </p:nvSpPr>
                  <p:spPr bwMode="auto">
                    <a:xfrm>
                      <a:off x="4139"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179" name="Group 154"/>
                    <p:cNvGrpSpPr>
                      <a:grpSpLocks/>
                    </p:cNvGrpSpPr>
                    <p:nvPr/>
                  </p:nvGrpSpPr>
                  <p:grpSpPr bwMode="auto">
                    <a:xfrm>
                      <a:off x="4155" y="1151"/>
                      <a:ext cx="19" cy="20"/>
                      <a:chOff x="4155" y="1151"/>
                      <a:chExt cx="19" cy="20"/>
                    </a:xfrm>
                  </p:grpSpPr>
                  <p:sp>
                    <p:nvSpPr>
                      <p:cNvPr id="1180" name="Oval 155"/>
                      <p:cNvSpPr>
                        <a:spLocks noChangeArrowheads="1"/>
                      </p:cNvSpPr>
                      <p:nvPr/>
                    </p:nvSpPr>
                    <p:spPr bwMode="auto">
                      <a:xfrm>
                        <a:off x="4155"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181" name="Oval 156"/>
                      <p:cNvSpPr>
                        <a:spLocks noChangeArrowheads="1"/>
                      </p:cNvSpPr>
                      <p:nvPr/>
                    </p:nvSpPr>
                    <p:spPr bwMode="auto">
                      <a:xfrm>
                        <a:off x="4159"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nvGrpSpPr>
                  <p:cNvPr id="1163" name="Group 157"/>
                  <p:cNvGrpSpPr>
                    <a:grpSpLocks/>
                  </p:cNvGrpSpPr>
                  <p:nvPr/>
                </p:nvGrpSpPr>
                <p:grpSpPr bwMode="auto">
                  <a:xfrm>
                    <a:off x="3854" y="1125"/>
                    <a:ext cx="72" cy="73"/>
                    <a:chOff x="3854" y="1125"/>
                    <a:chExt cx="72" cy="73"/>
                  </a:xfrm>
                </p:grpSpPr>
                <p:sp>
                  <p:nvSpPr>
                    <p:cNvPr id="1164" name="Oval 158"/>
                    <p:cNvSpPr>
                      <a:spLocks noChangeArrowheads="1"/>
                    </p:cNvSpPr>
                    <p:nvPr/>
                  </p:nvSpPr>
                  <p:spPr bwMode="auto">
                    <a:xfrm>
                      <a:off x="3854" y="1125"/>
                      <a:ext cx="72"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165" name="Freeform 159"/>
                    <p:cNvSpPr>
                      <a:spLocks/>
                    </p:cNvSpPr>
                    <p:nvPr/>
                  </p:nvSpPr>
                  <p:spPr bwMode="auto">
                    <a:xfrm>
                      <a:off x="3884"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66" name="Freeform 160"/>
                    <p:cNvSpPr>
                      <a:spLocks/>
                    </p:cNvSpPr>
                    <p:nvPr/>
                  </p:nvSpPr>
                  <p:spPr bwMode="auto">
                    <a:xfrm>
                      <a:off x="3884"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67" name="Freeform 161"/>
                    <p:cNvSpPr>
                      <a:spLocks/>
                    </p:cNvSpPr>
                    <p:nvPr/>
                  </p:nvSpPr>
                  <p:spPr bwMode="auto">
                    <a:xfrm>
                      <a:off x="3901"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68" name="Freeform 162"/>
                    <p:cNvSpPr>
                      <a:spLocks/>
                    </p:cNvSpPr>
                    <p:nvPr/>
                  </p:nvSpPr>
                  <p:spPr bwMode="auto">
                    <a:xfrm>
                      <a:off x="3864"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69" name="Oval 163"/>
                    <p:cNvSpPr>
                      <a:spLocks noChangeArrowheads="1"/>
                    </p:cNvSpPr>
                    <p:nvPr/>
                  </p:nvSpPr>
                  <p:spPr bwMode="auto">
                    <a:xfrm>
                      <a:off x="3864"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170" name="Group 164"/>
                    <p:cNvGrpSpPr>
                      <a:grpSpLocks/>
                    </p:cNvGrpSpPr>
                    <p:nvPr/>
                  </p:nvGrpSpPr>
                  <p:grpSpPr bwMode="auto">
                    <a:xfrm>
                      <a:off x="3880" y="1151"/>
                      <a:ext cx="19" cy="20"/>
                      <a:chOff x="3880" y="1151"/>
                      <a:chExt cx="19" cy="20"/>
                    </a:xfrm>
                  </p:grpSpPr>
                  <p:sp>
                    <p:nvSpPr>
                      <p:cNvPr id="1171" name="Oval 165"/>
                      <p:cNvSpPr>
                        <a:spLocks noChangeArrowheads="1"/>
                      </p:cNvSpPr>
                      <p:nvPr/>
                    </p:nvSpPr>
                    <p:spPr bwMode="auto">
                      <a:xfrm>
                        <a:off x="3880"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172" name="Oval 166"/>
                      <p:cNvSpPr>
                        <a:spLocks noChangeArrowheads="1"/>
                      </p:cNvSpPr>
                      <p:nvPr/>
                    </p:nvSpPr>
                    <p:spPr bwMode="auto">
                      <a:xfrm>
                        <a:off x="3884"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grpSp>
          <p:grpSp>
            <p:nvGrpSpPr>
              <p:cNvPr id="1046" name="Group 167"/>
              <p:cNvGrpSpPr>
                <a:grpSpLocks/>
              </p:cNvGrpSpPr>
              <p:nvPr/>
            </p:nvGrpSpPr>
            <p:grpSpPr bwMode="auto">
              <a:xfrm>
                <a:off x="4355" y="1087"/>
                <a:ext cx="451" cy="117"/>
                <a:chOff x="3251" y="1081"/>
                <a:chExt cx="451" cy="117"/>
              </a:xfrm>
            </p:grpSpPr>
            <p:grpSp>
              <p:nvGrpSpPr>
                <p:cNvPr id="1104" name="Group 168"/>
                <p:cNvGrpSpPr>
                  <a:grpSpLocks/>
                </p:cNvGrpSpPr>
                <p:nvPr/>
              </p:nvGrpSpPr>
              <p:grpSpPr bwMode="auto">
                <a:xfrm>
                  <a:off x="3251" y="1081"/>
                  <a:ext cx="451" cy="105"/>
                  <a:chOff x="3251" y="1081"/>
                  <a:chExt cx="451" cy="105"/>
                </a:xfrm>
              </p:grpSpPr>
              <p:grpSp>
                <p:nvGrpSpPr>
                  <p:cNvPr id="1126" name="Group 169"/>
                  <p:cNvGrpSpPr>
                    <a:grpSpLocks/>
                  </p:cNvGrpSpPr>
                  <p:nvPr/>
                </p:nvGrpSpPr>
                <p:grpSpPr bwMode="auto">
                  <a:xfrm>
                    <a:off x="3275" y="1081"/>
                    <a:ext cx="309" cy="41"/>
                    <a:chOff x="3275" y="1081"/>
                    <a:chExt cx="309" cy="41"/>
                  </a:xfrm>
                </p:grpSpPr>
                <p:grpSp>
                  <p:nvGrpSpPr>
                    <p:cNvPr id="1154" name="Group 170"/>
                    <p:cNvGrpSpPr>
                      <a:grpSpLocks/>
                    </p:cNvGrpSpPr>
                    <p:nvPr/>
                  </p:nvGrpSpPr>
                  <p:grpSpPr bwMode="auto">
                    <a:xfrm>
                      <a:off x="3384" y="1085"/>
                      <a:ext cx="165" cy="36"/>
                      <a:chOff x="3384" y="1085"/>
                      <a:chExt cx="165" cy="36"/>
                    </a:xfrm>
                  </p:grpSpPr>
                  <p:grpSp>
                    <p:nvGrpSpPr>
                      <p:cNvPr id="1156" name="Group 171"/>
                      <p:cNvGrpSpPr>
                        <a:grpSpLocks/>
                      </p:cNvGrpSpPr>
                      <p:nvPr/>
                    </p:nvGrpSpPr>
                    <p:grpSpPr bwMode="auto">
                      <a:xfrm>
                        <a:off x="3420" y="1087"/>
                        <a:ext cx="105" cy="31"/>
                        <a:chOff x="3420" y="1087"/>
                        <a:chExt cx="105" cy="31"/>
                      </a:xfrm>
                    </p:grpSpPr>
                    <p:sp>
                      <p:nvSpPr>
                        <p:cNvPr id="1158" name="Freeform 172"/>
                        <p:cNvSpPr>
                          <a:spLocks/>
                        </p:cNvSpPr>
                        <p:nvPr/>
                      </p:nvSpPr>
                      <p:spPr bwMode="auto">
                        <a:xfrm>
                          <a:off x="3420"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latin typeface="+mj-lt"/>
                          </a:endParaRPr>
                        </a:p>
                      </p:txBody>
                    </p:sp>
                    <p:sp>
                      <p:nvSpPr>
                        <p:cNvPr id="1159" name="Freeform 173"/>
                        <p:cNvSpPr>
                          <a:spLocks/>
                        </p:cNvSpPr>
                        <p:nvPr/>
                      </p:nvSpPr>
                      <p:spPr bwMode="auto">
                        <a:xfrm>
                          <a:off x="3509"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157" name="Freeform 174"/>
                      <p:cNvSpPr>
                        <a:spLocks/>
                      </p:cNvSpPr>
                      <p:nvPr/>
                    </p:nvSpPr>
                    <p:spPr bwMode="auto">
                      <a:xfrm>
                        <a:off x="3384"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155" name="Freeform 175"/>
                    <p:cNvSpPr>
                      <a:spLocks/>
                    </p:cNvSpPr>
                    <p:nvPr/>
                  </p:nvSpPr>
                  <p:spPr bwMode="auto">
                    <a:xfrm>
                      <a:off x="3275"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latin typeface="+mj-lt"/>
                      </a:endParaRPr>
                    </a:p>
                  </p:txBody>
                </p:sp>
              </p:grpSp>
              <p:sp>
                <p:nvSpPr>
                  <p:cNvPr id="1127" name="Freeform 176"/>
                  <p:cNvSpPr>
                    <a:spLocks/>
                  </p:cNvSpPr>
                  <p:nvPr/>
                </p:nvSpPr>
                <p:spPr bwMode="auto">
                  <a:xfrm>
                    <a:off x="3284"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latin typeface="+mj-lt"/>
                    </a:endParaRPr>
                  </a:p>
                </p:txBody>
              </p:sp>
              <p:grpSp>
                <p:nvGrpSpPr>
                  <p:cNvPr id="1128" name="Group 177"/>
                  <p:cNvGrpSpPr>
                    <a:grpSpLocks/>
                  </p:cNvGrpSpPr>
                  <p:nvPr/>
                </p:nvGrpSpPr>
                <p:grpSpPr bwMode="auto">
                  <a:xfrm>
                    <a:off x="3251" y="1094"/>
                    <a:ext cx="451" cy="82"/>
                    <a:chOff x="3251" y="1094"/>
                    <a:chExt cx="451" cy="82"/>
                  </a:xfrm>
                </p:grpSpPr>
                <p:grpSp>
                  <p:nvGrpSpPr>
                    <p:cNvPr id="1129" name="Group 178"/>
                    <p:cNvGrpSpPr>
                      <a:grpSpLocks/>
                    </p:cNvGrpSpPr>
                    <p:nvPr/>
                  </p:nvGrpSpPr>
                  <p:grpSpPr bwMode="auto">
                    <a:xfrm>
                      <a:off x="3251" y="1120"/>
                      <a:ext cx="28" cy="48"/>
                      <a:chOff x="3251" y="1120"/>
                      <a:chExt cx="28" cy="48"/>
                    </a:xfrm>
                  </p:grpSpPr>
                  <p:sp>
                    <p:nvSpPr>
                      <p:cNvPr id="1141" name="Rectangle 179"/>
                      <p:cNvSpPr>
                        <a:spLocks noChangeArrowheads="1"/>
                      </p:cNvSpPr>
                      <p:nvPr/>
                    </p:nvSpPr>
                    <p:spPr bwMode="auto">
                      <a:xfrm>
                        <a:off x="3253" y="1130"/>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42" name="Rectangle 180"/>
                      <p:cNvSpPr>
                        <a:spLocks noChangeArrowheads="1"/>
                      </p:cNvSpPr>
                      <p:nvPr/>
                    </p:nvSpPr>
                    <p:spPr bwMode="auto">
                      <a:xfrm>
                        <a:off x="3253" y="1120"/>
                        <a:ext cx="12" cy="5"/>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43" name="Rectangle 181"/>
                      <p:cNvSpPr>
                        <a:spLocks noChangeArrowheads="1"/>
                      </p:cNvSpPr>
                      <p:nvPr/>
                    </p:nvSpPr>
                    <p:spPr bwMode="auto">
                      <a:xfrm>
                        <a:off x="3253" y="1126"/>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44" name="Arc 182"/>
                      <p:cNvSpPr>
                        <a:spLocks/>
                      </p:cNvSpPr>
                      <p:nvPr/>
                    </p:nvSpPr>
                    <p:spPr bwMode="auto">
                      <a:xfrm>
                        <a:off x="3253"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latin typeface="+mj-lt"/>
                        </a:endParaRPr>
                      </a:p>
                    </p:txBody>
                  </p:sp>
                  <p:grpSp>
                    <p:nvGrpSpPr>
                      <p:cNvPr id="1145" name="Group 183"/>
                      <p:cNvGrpSpPr>
                        <a:grpSpLocks/>
                      </p:cNvGrpSpPr>
                      <p:nvPr/>
                    </p:nvGrpSpPr>
                    <p:grpSpPr bwMode="auto">
                      <a:xfrm>
                        <a:off x="3251" y="1162"/>
                        <a:ext cx="28" cy="3"/>
                        <a:chOff x="3251" y="1162"/>
                        <a:chExt cx="28" cy="3"/>
                      </a:xfrm>
                    </p:grpSpPr>
                    <p:sp>
                      <p:nvSpPr>
                        <p:cNvPr id="1152" name="Rectangle 184"/>
                        <p:cNvSpPr>
                          <a:spLocks noChangeArrowheads="1"/>
                        </p:cNvSpPr>
                        <p:nvPr/>
                      </p:nvSpPr>
                      <p:spPr bwMode="auto">
                        <a:xfrm>
                          <a:off x="3252" y="1162"/>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53" name="Oval 185"/>
                        <p:cNvSpPr>
                          <a:spLocks noChangeArrowheads="1"/>
                        </p:cNvSpPr>
                        <p:nvPr/>
                      </p:nvSpPr>
                      <p:spPr bwMode="auto">
                        <a:xfrm>
                          <a:off x="3251" y="1162"/>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146" name="Group 186"/>
                      <p:cNvGrpSpPr>
                        <a:grpSpLocks/>
                      </p:cNvGrpSpPr>
                      <p:nvPr/>
                    </p:nvGrpSpPr>
                    <p:grpSpPr bwMode="auto">
                      <a:xfrm>
                        <a:off x="3251" y="1166"/>
                        <a:ext cx="28" cy="2"/>
                        <a:chOff x="3251" y="1166"/>
                        <a:chExt cx="28" cy="2"/>
                      </a:xfrm>
                    </p:grpSpPr>
                    <p:sp>
                      <p:nvSpPr>
                        <p:cNvPr id="1150" name="Rectangle 187"/>
                        <p:cNvSpPr>
                          <a:spLocks noChangeArrowheads="1"/>
                        </p:cNvSpPr>
                        <p:nvPr/>
                      </p:nvSpPr>
                      <p:spPr bwMode="auto">
                        <a:xfrm>
                          <a:off x="3252" y="1166"/>
                          <a:ext cx="27" cy="2"/>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51" name="Oval 188"/>
                        <p:cNvSpPr>
                          <a:spLocks noChangeArrowheads="1"/>
                        </p:cNvSpPr>
                        <p:nvPr/>
                      </p:nvSpPr>
                      <p:spPr bwMode="auto">
                        <a:xfrm>
                          <a:off x="3251" y="1166"/>
                          <a:ext cx="4" cy="2"/>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147" name="Group 189"/>
                      <p:cNvGrpSpPr>
                        <a:grpSpLocks/>
                      </p:cNvGrpSpPr>
                      <p:nvPr/>
                    </p:nvGrpSpPr>
                    <p:grpSpPr bwMode="auto">
                      <a:xfrm>
                        <a:off x="3251" y="1158"/>
                        <a:ext cx="28" cy="3"/>
                        <a:chOff x="3251" y="1158"/>
                        <a:chExt cx="28" cy="3"/>
                      </a:xfrm>
                    </p:grpSpPr>
                    <p:sp>
                      <p:nvSpPr>
                        <p:cNvPr id="1148" name="Rectangle 190"/>
                        <p:cNvSpPr>
                          <a:spLocks noChangeArrowheads="1"/>
                        </p:cNvSpPr>
                        <p:nvPr/>
                      </p:nvSpPr>
                      <p:spPr bwMode="auto">
                        <a:xfrm>
                          <a:off x="3252" y="1158"/>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149" name="Oval 191"/>
                        <p:cNvSpPr>
                          <a:spLocks noChangeArrowheads="1"/>
                        </p:cNvSpPr>
                        <p:nvPr/>
                      </p:nvSpPr>
                      <p:spPr bwMode="auto">
                        <a:xfrm>
                          <a:off x="3251" y="1158"/>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sp>
                  <p:nvSpPr>
                    <p:cNvPr id="1130" name="Freeform 192"/>
                    <p:cNvSpPr>
                      <a:spLocks/>
                    </p:cNvSpPr>
                    <p:nvPr/>
                  </p:nvSpPr>
                  <p:spPr bwMode="auto">
                    <a:xfrm>
                      <a:off x="3254"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31" name="Freeform 193"/>
                    <p:cNvSpPr>
                      <a:spLocks/>
                    </p:cNvSpPr>
                    <p:nvPr/>
                  </p:nvSpPr>
                  <p:spPr bwMode="auto">
                    <a:xfrm>
                      <a:off x="3434"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latin typeface="+mj-lt"/>
                      </a:endParaRPr>
                    </a:p>
                  </p:txBody>
                </p:sp>
                <p:grpSp>
                  <p:nvGrpSpPr>
                    <p:cNvPr id="1132" name="Group 194"/>
                    <p:cNvGrpSpPr>
                      <a:grpSpLocks/>
                    </p:cNvGrpSpPr>
                    <p:nvPr/>
                  </p:nvGrpSpPr>
                  <p:grpSpPr bwMode="auto">
                    <a:xfrm>
                      <a:off x="3361" y="1094"/>
                      <a:ext cx="152" cy="70"/>
                      <a:chOff x="3361" y="1094"/>
                      <a:chExt cx="152" cy="70"/>
                    </a:xfrm>
                  </p:grpSpPr>
                  <p:sp>
                    <p:nvSpPr>
                      <p:cNvPr id="1133" name="Oval 195"/>
                      <p:cNvSpPr>
                        <a:spLocks noChangeArrowheads="1"/>
                      </p:cNvSpPr>
                      <p:nvPr/>
                    </p:nvSpPr>
                    <p:spPr bwMode="auto">
                      <a:xfrm>
                        <a:off x="3361" y="1094"/>
                        <a:ext cx="18" cy="10"/>
                      </a:xfrm>
                      <a:prstGeom prst="ellipse">
                        <a:avLst/>
                      </a:prstGeom>
                      <a:solidFill>
                        <a:srgbClr val="800000"/>
                      </a:solidFill>
                      <a:ln w="1588">
                        <a:solidFill>
                          <a:srgbClr val="800000"/>
                        </a:solidFill>
                        <a:round/>
                        <a:headEnd/>
                        <a:tailEnd/>
                      </a:ln>
                    </p:spPr>
                    <p:txBody>
                      <a:bodyPr/>
                      <a:lstStyle/>
                      <a:p>
                        <a:endParaRPr lang="zh-CN" altLang="en-US">
                          <a:latin typeface="+mj-lt"/>
                          <a:ea typeface="宋体" pitchFamily="2" charset="-122"/>
                        </a:endParaRPr>
                      </a:p>
                    </p:txBody>
                  </p:sp>
                  <p:sp>
                    <p:nvSpPr>
                      <p:cNvPr id="1134" name="Oval 196"/>
                      <p:cNvSpPr>
                        <a:spLocks noChangeArrowheads="1"/>
                      </p:cNvSpPr>
                      <p:nvPr/>
                    </p:nvSpPr>
                    <p:spPr bwMode="auto">
                      <a:xfrm>
                        <a:off x="3364" y="1097"/>
                        <a:ext cx="3" cy="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grpSp>
                    <p:nvGrpSpPr>
                      <p:cNvPr id="1135" name="Group 197"/>
                      <p:cNvGrpSpPr>
                        <a:grpSpLocks/>
                      </p:cNvGrpSpPr>
                      <p:nvPr/>
                    </p:nvGrpSpPr>
                    <p:grpSpPr bwMode="auto">
                      <a:xfrm>
                        <a:off x="3417" y="1122"/>
                        <a:ext cx="96" cy="42"/>
                        <a:chOff x="3417" y="1122"/>
                        <a:chExt cx="96" cy="42"/>
                      </a:xfrm>
                    </p:grpSpPr>
                    <p:sp>
                      <p:nvSpPr>
                        <p:cNvPr id="1136" name="Freeform 198"/>
                        <p:cNvSpPr>
                          <a:spLocks/>
                        </p:cNvSpPr>
                        <p:nvPr/>
                      </p:nvSpPr>
                      <p:spPr bwMode="auto">
                        <a:xfrm>
                          <a:off x="3417"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37" name="Freeform 199"/>
                        <p:cNvSpPr>
                          <a:spLocks/>
                        </p:cNvSpPr>
                        <p:nvPr/>
                      </p:nvSpPr>
                      <p:spPr bwMode="auto">
                        <a:xfrm>
                          <a:off x="3417"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38" name="Freeform 200"/>
                        <p:cNvSpPr>
                          <a:spLocks/>
                        </p:cNvSpPr>
                        <p:nvPr/>
                      </p:nvSpPr>
                      <p:spPr bwMode="auto">
                        <a:xfrm>
                          <a:off x="3417"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39" name="Freeform 201"/>
                        <p:cNvSpPr>
                          <a:spLocks/>
                        </p:cNvSpPr>
                        <p:nvPr/>
                      </p:nvSpPr>
                      <p:spPr bwMode="auto">
                        <a:xfrm>
                          <a:off x="3417"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140" name="Freeform 202"/>
                        <p:cNvSpPr>
                          <a:spLocks/>
                        </p:cNvSpPr>
                        <p:nvPr/>
                      </p:nvSpPr>
                      <p:spPr bwMode="auto">
                        <a:xfrm>
                          <a:off x="3417"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latin typeface="+mj-lt"/>
                          </a:endParaRPr>
                        </a:p>
                      </p:txBody>
                    </p:sp>
                  </p:grpSp>
                </p:grpSp>
              </p:grpSp>
            </p:grpSp>
            <p:grpSp>
              <p:nvGrpSpPr>
                <p:cNvPr id="1105" name="Group 203"/>
                <p:cNvGrpSpPr>
                  <a:grpSpLocks/>
                </p:cNvGrpSpPr>
                <p:nvPr/>
              </p:nvGrpSpPr>
              <p:grpSpPr bwMode="auto">
                <a:xfrm>
                  <a:off x="3290" y="1125"/>
                  <a:ext cx="346" cy="73"/>
                  <a:chOff x="3290" y="1125"/>
                  <a:chExt cx="346" cy="73"/>
                </a:xfrm>
              </p:grpSpPr>
              <p:grpSp>
                <p:nvGrpSpPr>
                  <p:cNvPr id="1106" name="Group 204"/>
                  <p:cNvGrpSpPr>
                    <a:grpSpLocks/>
                  </p:cNvGrpSpPr>
                  <p:nvPr/>
                </p:nvGrpSpPr>
                <p:grpSpPr bwMode="auto">
                  <a:xfrm>
                    <a:off x="3565" y="1125"/>
                    <a:ext cx="71" cy="73"/>
                    <a:chOff x="3565" y="1125"/>
                    <a:chExt cx="71" cy="73"/>
                  </a:xfrm>
                </p:grpSpPr>
                <p:sp>
                  <p:nvSpPr>
                    <p:cNvPr id="1117" name="Oval 205"/>
                    <p:cNvSpPr>
                      <a:spLocks noChangeArrowheads="1"/>
                    </p:cNvSpPr>
                    <p:nvPr/>
                  </p:nvSpPr>
                  <p:spPr bwMode="auto">
                    <a:xfrm>
                      <a:off x="3565" y="1125"/>
                      <a:ext cx="71"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118" name="Freeform 206"/>
                    <p:cNvSpPr>
                      <a:spLocks/>
                    </p:cNvSpPr>
                    <p:nvPr/>
                  </p:nvSpPr>
                  <p:spPr bwMode="auto">
                    <a:xfrm>
                      <a:off x="3595"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9" name="Freeform 207"/>
                    <p:cNvSpPr>
                      <a:spLocks/>
                    </p:cNvSpPr>
                    <p:nvPr/>
                  </p:nvSpPr>
                  <p:spPr bwMode="auto">
                    <a:xfrm>
                      <a:off x="3594"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20" name="Freeform 208"/>
                    <p:cNvSpPr>
                      <a:spLocks/>
                    </p:cNvSpPr>
                    <p:nvPr/>
                  </p:nvSpPr>
                  <p:spPr bwMode="auto">
                    <a:xfrm>
                      <a:off x="3611"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21" name="Freeform 209"/>
                    <p:cNvSpPr>
                      <a:spLocks/>
                    </p:cNvSpPr>
                    <p:nvPr/>
                  </p:nvSpPr>
                  <p:spPr bwMode="auto">
                    <a:xfrm>
                      <a:off x="3575"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22" name="Oval 210"/>
                    <p:cNvSpPr>
                      <a:spLocks noChangeArrowheads="1"/>
                    </p:cNvSpPr>
                    <p:nvPr/>
                  </p:nvSpPr>
                  <p:spPr bwMode="auto">
                    <a:xfrm>
                      <a:off x="3575"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123" name="Group 211"/>
                    <p:cNvGrpSpPr>
                      <a:grpSpLocks/>
                    </p:cNvGrpSpPr>
                    <p:nvPr/>
                  </p:nvGrpSpPr>
                  <p:grpSpPr bwMode="auto">
                    <a:xfrm>
                      <a:off x="3591" y="1151"/>
                      <a:ext cx="19" cy="20"/>
                      <a:chOff x="3591" y="1151"/>
                      <a:chExt cx="19" cy="20"/>
                    </a:xfrm>
                  </p:grpSpPr>
                  <p:sp>
                    <p:nvSpPr>
                      <p:cNvPr id="1124" name="Oval 212"/>
                      <p:cNvSpPr>
                        <a:spLocks noChangeArrowheads="1"/>
                      </p:cNvSpPr>
                      <p:nvPr/>
                    </p:nvSpPr>
                    <p:spPr bwMode="auto">
                      <a:xfrm>
                        <a:off x="3591"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125" name="Oval 213"/>
                      <p:cNvSpPr>
                        <a:spLocks noChangeArrowheads="1"/>
                      </p:cNvSpPr>
                      <p:nvPr/>
                    </p:nvSpPr>
                    <p:spPr bwMode="auto">
                      <a:xfrm>
                        <a:off x="3595"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nvGrpSpPr>
                  <p:cNvPr id="1107" name="Group 214"/>
                  <p:cNvGrpSpPr>
                    <a:grpSpLocks/>
                  </p:cNvGrpSpPr>
                  <p:nvPr/>
                </p:nvGrpSpPr>
                <p:grpSpPr bwMode="auto">
                  <a:xfrm>
                    <a:off x="3290" y="1125"/>
                    <a:ext cx="72" cy="73"/>
                    <a:chOff x="3290" y="1125"/>
                    <a:chExt cx="72" cy="73"/>
                  </a:xfrm>
                </p:grpSpPr>
                <p:sp>
                  <p:nvSpPr>
                    <p:cNvPr id="1108" name="Oval 215"/>
                    <p:cNvSpPr>
                      <a:spLocks noChangeArrowheads="1"/>
                    </p:cNvSpPr>
                    <p:nvPr/>
                  </p:nvSpPr>
                  <p:spPr bwMode="auto">
                    <a:xfrm>
                      <a:off x="3290" y="1125"/>
                      <a:ext cx="72"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109" name="Freeform 216"/>
                    <p:cNvSpPr>
                      <a:spLocks/>
                    </p:cNvSpPr>
                    <p:nvPr/>
                  </p:nvSpPr>
                  <p:spPr bwMode="auto">
                    <a:xfrm>
                      <a:off x="3320"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0" name="Freeform 217"/>
                    <p:cNvSpPr>
                      <a:spLocks/>
                    </p:cNvSpPr>
                    <p:nvPr/>
                  </p:nvSpPr>
                  <p:spPr bwMode="auto">
                    <a:xfrm>
                      <a:off x="3320"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1" name="Freeform 218"/>
                    <p:cNvSpPr>
                      <a:spLocks/>
                    </p:cNvSpPr>
                    <p:nvPr/>
                  </p:nvSpPr>
                  <p:spPr bwMode="auto">
                    <a:xfrm>
                      <a:off x="3337"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2" name="Freeform 219"/>
                    <p:cNvSpPr>
                      <a:spLocks/>
                    </p:cNvSpPr>
                    <p:nvPr/>
                  </p:nvSpPr>
                  <p:spPr bwMode="auto">
                    <a:xfrm>
                      <a:off x="3300"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113" name="Oval 220"/>
                    <p:cNvSpPr>
                      <a:spLocks noChangeArrowheads="1"/>
                    </p:cNvSpPr>
                    <p:nvPr/>
                  </p:nvSpPr>
                  <p:spPr bwMode="auto">
                    <a:xfrm>
                      <a:off x="3300"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114" name="Group 221"/>
                    <p:cNvGrpSpPr>
                      <a:grpSpLocks/>
                    </p:cNvGrpSpPr>
                    <p:nvPr/>
                  </p:nvGrpSpPr>
                  <p:grpSpPr bwMode="auto">
                    <a:xfrm>
                      <a:off x="3316" y="1151"/>
                      <a:ext cx="19" cy="20"/>
                      <a:chOff x="3316" y="1151"/>
                      <a:chExt cx="19" cy="20"/>
                    </a:xfrm>
                  </p:grpSpPr>
                  <p:sp>
                    <p:nvSpPr>
                      <p:cNvPr id="1115" name="Oval 222"/>
                      <p:cNvSpPr>
                        <a:spLocks noChangeArrowheads="1"/>
                      </p:cNvSpPr>
                      <p:nvPr/>
                    </p:nvSpPr>
                    <p:spPr bwMode="auto">
                      <a:xfrm>
                        <a:off x="3316"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116" name="Oval 223"/>
                      <p:cNvSpPr>
                        <a:spLocks noChangeArrowheads="1"/>
                      </p:cNvSpPr>
                      <p:nvPr/>
                    </p:nvSpPr>
                    <p:spPr bwMode="auto">
                      <a:xfrm>
                        <a:off x="3320"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grpSp>
          <p:grpSp>
            <p:nvGrpSpPr>
              <p:cNvPr id="1047" name="Group 224"/>
              <p:cNvGrpSpPr>
                <a:grpSpLocks/>
              </p:cNvGrpSpPr>
              <p:nvPr/>
            </p:nvGrpSpPr>
            <p:grpSpPr bwMode="auto">
              <a:xfrm>
                <a:off x="4919" y="1087"/>
                <a:ext cx="451" cy="117"/>
                <a:chOff x="3815" y="1081"/>
                <a:chExt cx="451" cy="117"/>
              </a:xfrm>
            </p:grpSpPr>
            <p:grpSp>
              <p:nvGrpSpPr>
                <p:cNvPr id="1048" name="Group 225"/>
                <p:cNvGrpSpPr>
                  <a:grpSpLocks/>
                </p:cNvGrpSpPr>
                <p:nvPr/>
              </p:nvGrpSpPr>
              <p:grpSpPr bwMode="auto">
                <a:xfrm>
                  <a:off x="3815" y="1081"/>
                  <a:ext cx="451" cy="105"/>
                  <a:chOff x="3815" y="1081"/>
                  <a:chExt cx="451" cy="105"/>
                </a:xfrm>
              </p:grpSpPr>
              <p:grpSp>
                <p:nvGrpSpPr>
                  <p:cNvPr id="1070" name="Group 226"/>
                  <p:cNvGrpSpPr>
                    <a:grpSpLocks/>
                  </p:cNvGrpSpPr>
                  <p:nvPr/>
                </p:nvGrpSpPr>
                <p:grpSpPr bwMode="auto">
                  <a:xfrm>
                    <a:off x="3839" y="1081"/>
                    <a:ext cx="309" cy="41"/>
                    <a:chOff x="3839" y="1081"/>
                    <a:chExt cx="309" cy="41"/>
                  </a:xfrm>
                </p:grpSpPr>
                <p:grpSp>
                  <p:nvGrpSpPr>
                    <p:cNvPr id="1098" name="Group 227"/>
                    <p:cNvGrpSpPr>
                      <a:grpSpLocks/>
                    </p:cNvGrpSpPr>
                    <p:nvPr/>
                  </p:nvGrpSpPr>
                  <p:grpSpPr bwMode="auto">
                    <a:xfrm>
                      <a:off x="3948" y="1085"/>
                      <a:ext cx="165" cy="36"/>
                      <a:chOff x="3948" y="1085"/>
                      <a:chExt cx="165" cy="36"/>
                    </a:xfrm>
                  </p:grpSpPr>
                  <p:grpSp>
                    <p:nvGrpSpPr>
                      <p:cNvPr id="1100" name="Group 228"/>
                      <p:cNvGrpSpPr>
                        <a:grpSpLocks/>
                      </p:cNvGrpSpPr>
                      <p:nvPr/>
                    </p:nvGrpSpPr>
                    <p:grpSpPr bwMode="auto">
                      <a:xfrm>
                        <a:off x="3984" y="1087"/>
                        <a:ext cx="105" cy="31"/>
                        <a:chOff x="3984" y="1087"/>
                        <a:chExt cx="105" cy="31"/>
                      </a:xfrm>
                    </p:grpSpPr>
                    <p:sp>
                      <p:nvSpPr>
                        <p:cNvPr id="1102" name="Freeform 229"/>
                        <p:cNvSpPr>
                          <a:spLocks/>
                        </p:cNvSpPr>
                        <p:nvPr/>
                      </p:nvSpPr>
                      <p:spPr bwMode="auto">
                        <a:xfrm>
                          <a:off x="3984" y="1087"/>
                          <a:ext cx="18" cy="25"/>
                        </a:xfrm>
                        <a:custGeom>
                          <a:avLst/>
                          <a:gdLst>
                            <a:gd name="T0" fmla="*/ 0 w 180"/>
                            <a:gd name="T1" fmla="*/ 0 h 255"/>
                            <a:gd name="T2" fmla="*/ 0 w 180"/>
                            <a:gd name="T3" fmla="*/ 0 h 255"/>
                            <a:gd name="T4" fmla="*/ 1 w 180"/>
                            <a:gd name="T5" fmla="*/ 2 h 255"/>
                            <a:gd name="T6" fmla="*/ 2 w 180"/>
                            <a:gd name="T7" fmla="*/ 2 h 255"/>
                            <a:gd name="T8" fmla="*/ 1 w 180"/>
                            <a:gd name="T9" fmla="*/ 0 h 255"/>
                            <a:gd name="T10" fmla="*/ 0 w 180"/>
                            <a:gd name="T11" fmla="*/ 0 h 255"/>
                            <a:gd name="T12" fmla="*/ 0 60000 65536"/>
                            <a:gd name="T13" fmla="*/ 0 60000 65536"/>
                            <a:gd name="T14" fmla="*/ 0 60000 65536"/>
                            <a:gd name="T15" fmla="*/ 0 60000 65536"/>
                            <a:gd name="T16" fmla="*/ 0 60000 65536"/>
                            <a:gd name="T17" fmla="*/ 0 60000 65536"/>
                            <a:gd name="T18" fmla="*/ 0 w 180"/>
                            <a:gd name="T19" fmla="*/ 0 h 255"/>
                            <a:gd name="T20" fmla="*/ 180 w 180"/>
                            <a:gd name="T21" fmla="*/ 255 h 255"/>
                          </a:gdLst>
                          <a:ahLst/>
                          <a:cxnLst>
                            <a:cxn ang="T12">
                              <a:pos x="T0" y="T1"/>
                            </a:cxn>
                            <a:cxn ang="T13">
                              <a:pos x="T2" y="T3"/>
                            </a:cxn>
                            <a:cxn ang="T14">
                              <a:pos x="T4" y="T5"/>
                            </a:cxn>
                            <a:cxn ang="T15">
                              <a:pos x="T6" y="T7"/>
                            </a:cxn>
                            <a:cxn ang="T16">
                              <a:pos x="T8" y="T9"/>
                            </a:cxn>
                            <a:cxn ang="T17">
                              <a:pos x="T10" y="T11"/>
                            </a:cxn>
                          </a:cxnLst>
                          <a:rect l="T18" t="T19" r="T20" b="T21"/>
                          <a:pathLst>
                            <a:path w="180" h="255">
                              <a:moveTo>
                                <a:pt x="4" y="3"/>
                              </a:moveTo>
                              <a:lnTo>
                                <a:pt x="0" y="0"/>
                              </a:lnTo>
                              <a:lnTo>
                                <a:pt x="119" y="255"/>
                              </a:lnTo>
                              <a:lnTo>
                                <a:pt x="180" y="255"/>
                              </a:lnTo>
                              <a:lnTo>
                                <a:pt x="49" y="0"/>
                              </a:lnTo>
                              <a:lnTo>
                                <a:pt x="4" y="3"/>
                              </a:lnTo>
                              <a:close/>
                            </a:path>
                          </a:pathLst>
                        </a:custGeom>
                        <a:solidFill>
                          <a:srgbClr val="800000"/>
                        </a:solidFill>
                        <a:ln w="1588">
                          <a:solidFill>
                            <a:srgbClr val="000000"/>
                          </a:solidFill>
                          <a:round/>
                          <a:headEnd/>
                          <a:tailEnd/>
                        </a:ln>
                      </p:spPr>
                      <p:txBody>
                        <a:bodyPr/>
                        <a:lstStyle/>
                        <a:p>
                          <a:endParaRPr lang="en-US">
                            <a:latin typeface="+mj-lt"/>
                          </a:endParaRPr>
                        </a:p>
                      </p:txBody>
                    </p:sp>
                    <p:sp>
                      <p:nvSpPr>
                        <p:cNvPr id="1103" name="Freeform 230"/>
                        <p:cNvSpPr>
                          <a:spLocks/>
                        </p:cNvSpPr>
                        <p:nvPr/>
                      </p:nvSpPr>
                      <p:spPr bwMode="auto">
                        <a:xfrm>
                          <a:off x="4073" y="1101"/>
                          <a:ext cx="16" cy="17"/>
                        </a:xfrm>
                        <a:custGeom>
                          <a:avLst/>
                          <a:gdLst>
                            <a:gd name="T0" fmla="*/ 0 w 165"/>
                            <a:gd name="T1" fmla="*/ 0 h 171"/>
                            <a:gd name="T2" fmla="*/ 0 w 165"/>
                            <a:gd name="T3" fmla="*/ 0 h 171"/>
                            <a:gd name="T4" fmla="*/ 2 w 165"/>
                            <a:gd name="T5" fmla="*/ 2 h 171"/>
                            <a:gd name="T6" fmla="*/ 1 w 165"/>
                            <a:gd name="T7" fmla="*/ 2 h 171"/>
                            <a:gd name="T8" fmla="*/ 0 w 165"/>
                            <a:gd name="T9" fmla="*/ 0 h 171"/>
                            <a:gd name="T10" fmla="*/ 0 w 165"/>
                            <a:gd name="T11" fmla="*/ 0 h 171"/>
                            <a:gd name="T12" fmla="*/ 0 60000 65536"/>
                            <a:gd name="T13" fmla="*/ 0 60000 65536"/>
                            <a:gd name="T14" fmla="*/ 0 60000 65536"/>
                            <a:gd name="T15" fmla="*/ 0 60000 65536"/>
                            <a:gd name="T16" fmla="*/ 0 60000 65536"/>
                            <a:gd name="T17" fmla="*/ 0 60000 65536"/>
                            <a:gd name="T18" fmla="*/ 0 w 165"/>
                            <a:gd name="T19" fmla="*/ 0 h 171"/>
                            <a:gd name="T20" fmla="*/ 165 w 165"/>
                            <a:gd name="T21" fmla="*/ 171 h 171"/>
                          </a:gdLst>
                          <a:ahLst/>
                          <a:cxnLst>
                            <a:cxn ang="T12">
                              <a:pos x="T0" y="T1"/>
                            </a:cxn>
                            <a:cxn ang="T13">
                              <a:pos x="T2" y="T3"/>
                            </a:cxn>
                            <a:cxn ang="T14">
                              <a:pos x="T4" y="T5"/>
                            </a:cxn>
                            <a:cxn ang="T15">
                              <a:pos x="T6" y="T7"/>
                            </a:cxn>
                            <a:cxn ang="T16">
                              <a:pos x="T8" y="T9"/>
                            </a:cxn>
                            <a:cxn ang="T17">
                              <a:pos x="T10" y="T11"/>
                            </a:cxn>
                          </a:cxnLst>
                          <a:rect l="T18" t="T19" r="T20" b="T21"/>
                          <a:pathLst>
                            <a:path w="165" h="171">
                              <a:moveTo>
                                <a:pt x="44" y="20"/>
                              </a:moveTo>
                              <a:lnTo>
                                <a:pt x="48" y="17"/>
                              </a:lnTo>
                              <a:lnTo>
                                <a:pt x="165" y="171"/>
                              </a:lnTo>
                              <a:lnTo>
                                <a:pt x="108" y="162"/>
                              </a:lnTo>
                              <a:lnTo>
                                <a:pt x="0" y="0"/>
                              </a:lnTo>
                              <a:lnTo>
                                <a:pt x="44" y="20"/>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101" name="Freeform 231"/>
                      <p:cNvSpPr>
                        <a:spLocks/>
                      </p:cNvSpPr>
                      <p:nvPr/>
                    </p:nvSpPr>
                    <p:spPr bwMode="auto">
                      <a:xfrm>
                        <a:off x="3948" y="1085"/>
                        <a:ext cx="165" cy="36"/>
                      </a:xfrm>
                      <a:custGeom>
                        <a:avLst/>
                        <a:gdLst>
                          <a:gd name="T0" fmla="*/ 0 w 1650"/>
                          <a:gd name="T1" fmla="*/ 0 h 361"/>
                          <a:gd name="T2" fmla="*/ 2 w 1650"/>
                          <a:gd name="T3" fmla="*/ 0 h 361"/>
                          <a:gd name="T4" fmla="*/ 3 w 1650"/>
                          <a:gd name="T5" fmla="*/ 0 h 361"/>
                          <a:gd name="T6" fmla="*/ 4 w 1650"/>
                          <a:gd name="T7" fmla="*/ 0 h 361"/>
                          <a:gd name="T8" fmla="*/ 6 w 1650"/>
                          <a:gd name="T9" fmla="*/ 0 h 361"/>
                          <a:gd name="T10" fmla="*/ 8 w 1650"/>
                          <a:gd name="T11" fmla="*/ 0 h 361"/>
                          <a:gd name="T12" fmla="*/ 9 w 1650"/>
                          <a:gd name="T13" fmla="*/ 0 h 361"/>
                          <a:gd name="T14" fmla="*/ 10 w 1650"/>
                          <a:gd name="T15" fmla="*/ 0 h 361"/>
                          <a:gd name="T16" fmla="*/ 10 w 1650"/>
                          <a:gd name="T17" fmla="*/ 1 h 361"/>
                          <a:gd name="T18" fmla="*/ 11 w 1650"/>
                          <a:gd name="T19" fmla="*/ 1 h 361"/>
                          <a:gd name="T20" fmla="*/ 12 w 1650"/>
                          <a:gd name="T21" fmla="*/ 1 h 361"/>
                          <a:gd name="T22" fmla="*/ 14 w 1650"/>
                          <a:gd name="T23" fmla="*/ 2 h 361"/>
                          <a:gd name="T24" fmla="*/ 15 w 1650"/>
                          <a:gd name="T25" fmla="*/ 3 h 361"/>
                          <a:gd name="T26" fmla="*/ 16 w 1650"/>
                          <a:gd name="T27" fmla="*/ 3 h 361"/>
                          <a:gd name="T28" fmla="*/ 15 w 1650"/>
                          <a:gd name="T29" fmla="*/ 3 h 361"/>
                          <a:gd name="T30" fmla="*/ 0 w 1650"/>
                          <a:gd name="T31" fmla="*/ 2 h 361"/>
                          <a:gd name="T32" fmla="*/ 0 w 1650"/>
                          <a:gd name="T33" fmla="*/ 2 h 361"/>
                          <a:gd name="T34" fmla="*/ 16 w 1650"/>
                          <a:gd name="T35" fmla="*/ 4 h 361"/>
                          <a:gd name="T36" fmla="*/ 17 w 1650"/>
                          <a:gd name="T37" fmla="*/ 3 h 361"/>
                          <a:gd name="T38" fmla="*/ 16 w 1650"/>
                          <a:gd name="T39" fmla="*/ 3 h 361"/>
                          <a:gd name="T40" fmla="*/ 16 w 1650"/>
                          <a:gd name="T41" fmla="*/ 3 h 361"/>
                          <a:gd name="T42" fmla="*/ 15 w 1650"/>
                          <a:gd name="T43" fmla="*/ 2 h 361"/>
                          <a:gd name="T44" fmla="*/ 14 w 1650"/>
                          <a:gd name="T45" fmla="*/ 2 h 361"/>
                          <a:gd name="T46" fmla="*/ 12 w 1650"/>
                          <a:gd name="T47" fmla="*/ 1 h 361"/>
                          <a:gd name="T48" fmla="*/ 11 w 1650"/>
                          <a:gd name="T49" fmla="*/ 0 h 361"/>
                          <a:gd name="T50" fmla="*/ 10 w 1650"/>
                          <a:gd name="T51" fmla="*/ 0 h 361"/>
                          <a:gd name="T52" fmla="*/ 8 w 1650"/>
                          <a:gd name="T53" fmla="*/ 0 h 361"/>
                          <a:gd name="T54" fmla="*/ 5 w 1650"/>
                          <a:gd name="T55" fmla="*/ 0 h 361"/>
                          <a:gd name="T56" fmla="*/ 0 w 1650"/>
                          <a:gd name="T57" fmla="*/ 0 h 361"/>
                          <a:gd name="T58" fmla="*/ 0 w 1650"/>
                          <a:gd name="T59" fmla="*/ 0 h 361"/>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650"/>
                          <a:gd name="T91" fmla="*/ 0 h 361"/>
                          <a:gd name="T92" fmla="*/ 1650 w 1650"/>
                          <a:gd name="T93" fmla="*/ 361 h 361"/>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650" h="361">
                            <a:moveTo>
                              <a:pt x="12" y="48"/>
                            </a:moveTo>
                            <a:lnTo>
                              <a:pt x="167" y="41"/>
                            </a:lnTo>
                            <a:lnTo>
                              <a:pt x="286" y="41"/>
                            </a:lnTo>
                            <a:lnTo>
                              <a:pt x="445" y="33"/>
                            </a:lnTo>
                            <a:lnTo>
                              <a:pt x="592" y="33"/>
                            </a:lnTo>
                            <a:lnTo>
                              <a:pt x="758" y="33"/>
                            </a:lnTo>
                            <a:lnTo>
                              <a:pt x="907" y="37"/>
                            </a:lnTo>
                            <a:lnTo>
                              <a:pt x="977" y="47"/>
                            </a:lnTo>
                            <a:lnTo>
                              <a:pt x="1037" y="60"/>
                            </a:lnTo>
                            <a:lnTo>
                              <a:pt x="1104" y="84"/>
                            </a:lnTo>
                            <a:lnTo>
                              <a:pt x="1168" y="111"/>
                            </a:lnTo>
                            <a:lnTo>
                              <a:pt x="1401" y="231"/>
                            </a:lnTo>
                            <a:lnTo>
                              <a:pt x="1525" y="287"/>
                            </a:lnTo>
                            <a:lnTo>
                              <a:pt x="1597" y="333"/>
                            </a:lnTo>
                            <a:lnTo>
                              <a:pt x="1532" y="332"/>
                            </a:lnTo>
                            <a:lnTo>
                              <a:pt x="0" y="215"/>
                            </a:lnTo>
                            <a:lnTo>
                              <a:pt x="2" y="251"/>
                            </a:lnTo>
                            <a:lnTo>
                              <a:pt x="1601" y="361"/>
                            </a:lnTo>
                            <a:lnTo>
                              <a:pt x="1650" y="352"/>
                            </a:lnTo>
                            <a:lnTo>
                              <a:pt x="1625" y="320"/>
                            </a:lnTo>
                            <a:lnTo>
                              <a:pt x="1581" y="287"/>
                            </a:lnTo>
                            <a:lnTo>
                              <a:pt x="1474" y="231"/>
                            </a:lnTo>
                            <a:lnTo>
                              <a:pt x="1390" y="186"/>
                            </a:lnTo>
                            <a:lnTo>
                              <a:pt x="1178" y="82"/>
                            </a:lnTo>
                            <a:lnTo>
                              <a:pt x="1082" y="45"/>
                            </a:lnTo>
                            <a:lnTo>
                              <a:pt x="988" y="21"/>
                            </a:lnTo>
                            <a:lnTo>
                              <a:pt x="776" y="0"/>
                            </a:lnTo>
                            <a:lnTo>
                              <a:pt x="486" y="0"/>
                            </a:lnTo>
                            <a:lnTo>
                              <a:pt x="12" y="25"/>
                            </a:lnTo>
                            <a:lnTo>
                              <a:pt x="12" y="48"/>
                            </a:lnTo>
                            <a:close/>
                          </a:path>
                        </a:pathLst>
                      </a:custGeom>
                      <a:solidFill>
                        <a:srgbClr val="800000"/>
                      </a:solidFill>
                      <a:ln w="1588">
                        <a:solidFill>
                          <a:srgbClr val="000000"/>
                        </a:solidFill>
                        <a:round/>
                        <a:headEnd/>
                        <a:tailEnd/>
                      </a:ln>
                    </p:spPr>
                    <p:txBody>
                      <a:bodyPr/>
                      <a:lstStyle/>
                      <a:p>
                        <a:endParaRPr lang="en-US">
                          <a:latin typeface="+mj-lt"/>
                        </a:endParaRPr>
                      </a:p>
                    </p:txBody>
                  </p:sp>
                </p:grpSp>
                <p:sp>
                  <p:nvSpPr>
                    <p:cNvPr id="1099" name="Freeform 232"/>
                    <p:cNvSpPr>
                      <a:spLocks/>
                    </p:cNvSpPr>
                    <p:nvPr/>
                  </p:nvSpPr>
                  <p:spPr bwMode="auto">
                    <a:xfrm>
                      <a:off x="3839" y="1081"/>
                      <a:ext cx="309" cy="41"/>
                    </a:xfrm>
                    <a:custGeom>
                      <a:avLst/>
                      <a:gdLst>
                        <a:gd name="T0" fmla="*/ 1 w 3089"/>
                        <a:gd name="T1" fmla="*/ 3 h 409"/>
                        <a:gd name="T2" fmla="*/ 3 w 3089"/>
                        <a:gd name="T3" fmla="*/ 2 h 409"/>
                        <a:gd name="T4" fmla="*/ 4 w 3089"/>
                        <a:gd name="T5" fmla="*/ 2 h 409"/>
                        <a:gd name="T6" fmla="*/ 5 w 3089"/>
                        <a:gd name="T7" fmla="*/ 2 h 409"/>
                        <a:gd name="T8" fmla="*/ 6 w 3089"/>
                        <a:gd name="T9" fmla="*/ 1 h 409"/>
                        <a:gd name="T10" fmla="*/ 7 w 3089"/>
                        <a:gd name="T11" fmla="*/ 1 h 409"/>
                        <a:gd name="T12" fmla="*/ 9 w 3089"/>
                        <a:gd name="T13" fmla="*/ 1 h 409"/>
                        <a:gd name="T14" fmla="*/ 10 w 3089"/>
                        <a:gd name="T15" fmla="*/ 1 h 409"/>
                        <a:gd name="T16" fmla="*/ 10 w 3089"/>
                        <a:gd name="T17" fmla="*/ 0 h 409"/>
                        <a:gd name="T18" fmla="*/ 12 w 3089"/>
                        <a:gd name="T19" fmla="*/ 0 h 409"/>
                        <a:gd name="T20" fmla="*/ 14 w 3089"/>
                        <a:gd name="T21" fmla="*/ 0 h 409"/>
                        <a:gd name="T22" fmla="*/ 17 w 3089"/>
                        <a:gd name="T23" fmla="*/ 0 h 409"/>
                        <a:gd name="T24" fmla="*/ 19 w 3089"/>
                        <a:gd name="T25" fmla="*/ 0 h 409"/>
                        <a:gd name="T26" fmla="*/ 21 w 3089"/>
                        <a:gd name="T27" fmla="*/ 0 h 409"/>
                        <a:gd name="T28" fmla="*/ 22 w 3089"/>
                        <a:gd name="T29" fmla="*/ 1 h 409"/>
                        <a:gd name="T30" fmla="*/ 23 w 3089"/>
                        <a:gd name="T31" fmla="*/ 1 h 409"/>
                        <a:gd name="T32" fmla="*/ 25 w 3089"/>
                        <a:gd name="T33" fmla="*/ 2 h 409"/>
                        <a:gd name="T34" fmla="*/ 27 w 3089"/>
                        <a:gd name="T35" fmla="*/ 2 h 409"/>
                        <a:gd name="T36" fmla="*/ 28 w 3089"/>
                        <a:gd name="T37" fmla="*/ 3 h 409"/>
                        <a:gd name="T38" fmla="*/ 29 w 3089"/>
                        <a:gd name="T39" fmla="*/ 3 h 409"/>
                        <a:gd name="T40" fmla="*/ 31 w 3089"/>
                        <a:gd name="T41" fmla="*/ 4 h 409"/>
                        <a:gd name="T42" fmla="*/ 30 w 3089"/>
                        <a:gd name="T43" fmla="*/ 4 h 409"/>
                        <a:gd name="T44" fmla="*/ 29 w 3089"/>
                        <a:gd name="T45" fmla="*/ 4 h 409"/>
                        <a:gd name="T46" fmla="*/ 27 w 3089"/>
                        <a:gd name="T47" fmla="*/ 4 h 409"/>
                        <a:gd name="T48" fmla="*/ 27 w 3089"/>
                        <a:gd name="T49" fmla="*/ 4 h 409"/>
                        <a:gd name="T50" fmla="*/ 26 w 3089"/>
                        <a:gd name="T51" fmla="*/ 3 h 409"/>
                        <a:gd name="T52" fmla="*/ 24 w 3089"/>
                        <a:gd name="T53" fmla="*/ 2 h 409"/>
                        <a:gd name="T54" fmla="*/ 22 w 3089"/>
                        <a:gd name="T55" fmla="*/ 1 h 409"/>
                        <a:gd name="T56" fmla="*/ 20 w 3089"/>
                        <a:gd name="T57" fmla="*/ 1 h 409"/>
                        <a:gd name="T58" fmla="*/ 17 w 3089"/>
                        <a:gd name="T59" fmla="*/ 0 h 409"/>
                        <a:gd name="T60" fmla="*/ 14 w 3089"/>
                        <a:gd name="T61" fmla="*/ 1 h 409"/>
                        <a:gd name="T62" fmla="*/ 11 w 3089"/>
                        <a:gd name="T63" fmla="*/ 3 h 4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3089"/>
                        <a:gd name="T97" fmla="*/ 0 h 409"/>
                        <a:gd name="T98" fmla="*/ 3089 w 3089"/>
                        <a:gd name="T99" fmla="*/ 409 h 409"/>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3089" h="409">
                          <a:moveTo>
                            <a:pt x="0" y="273"/>
                          </a:moveTo>
                          <a:lnTo>
                            <a:pt x="118" y="257"/>
                          </a:lnTo>
                          <a:lnTo>
                            <a:pt x="210" y="236"/>
                          </a:lnTo>
                          <a:lnTo>
                            <a:pt x="271" y="218"/>
                          </a:lnTo>
                          <a:lnTo>
                            <a:pt x="322" y="204"/>
                          </a:lnTo>
                          <a:lnTo>
                            <a:pt x="388" y="187"/>
                          </a:lnTo>
                          <a:lnTo>
                            <a:pt x="444" y="171"/>
                          </a:lnTo>
                          <a:lnTo>
                            <a:pt x="507" y="155"/>
                          </a:lnTo>
                          <a:lnTo>
                            <a:pt x="564" y="142"/>
                          </a:lnTo>
                          <a:lnTo>
                            <a:pt x="629" y="133"/>
                          </a:lnTo>
                          <a:lnTo>
                            <a:pt x="682" y="124"/>
                          </a:lnTo>
                          <a:lnTo>
                            <a:pt x="727" y="116"/>
                          </a:lnTo>
                          <a:lnTo>
                            <a:pt x="794" y="105"/>
                          </a:lnTo>
                          <a:lnTo>
                            <a:pt x="851" y="96"/>
                          </a:lnTo>
                          <a:lnTo>
                            <a:pt x="905" y="88"/>
                          </a:lnTo>
                          <a:lnTo>
                            <a:pt x="961" y="72"/>
                          </a:lnTo>
                          <a:lnTo>
                            <a:pt x="1007" y="49"/>
                          </a:lnTo>
                          <a:lnTo>
                            <a:pt x="1040" y="23"/>
                          </a:lnTo>
                          <a:lnTo>
                            <a:pt x="1107" y="20"/>
                          </a:lnTo>
                          <a:lnTo>
                            <a:pt x="1204" y="17"/>
                          </a:lnTo>
                          <a:lnTo>
                            <a:pt x="1314" y="9"/>
                          </a:lnTo>
                          <a:lnTo>
                            <a:pt x="1399" y="4"/>
                          </a:lnTo>
                          <a:lnTo>
                            <a:pt x="1526" y="2"/>
                          </a:lnTo>
                          <a:lnTo>
                            <a:pt x="1648" y="1"/>
                          </a:lnTo>
                          <a:lnTo>
                            <a:pt x="1764" y="0"/>
                          </a:lnTo>
                          <a:lnTo>
                            <a:pt x="1853" y="0"/>
                          </a:lnTo>
                          <a:lnTo>
                            <a:pt x="1950" y="7"/>
                          </a:lnTo>
                          <a:lnTo>
                            <a:pt x="2049" y="23"/>
                          </a:lnTo>
                          <a:lnTo>
                            <a:pt x="2122" y="41"/>
                          </a:lnTo>
                          <a:lnTo>
                            <a:pt x="2188" y="59"/>
                          </a:lnTo>
                          <a:lnTo>
                            <a:pt x="2260" y="81"/>
                          </a:lnTo>
                          <a:lnTo>
                            <a:pt x="2338" y="105"/>
                          </a:lnTo>
                          <a:lnTo>
                            <a:pt x="2417" y="133"/>
                          </a:lnTo>
                          <a:lnTo>
                            <a:pt x="2501" y="161"/>
                          </a:lnTo>
                          <a:lnTo>
                            <a:pt x="2584" y="190"/>
                          </a:lnTo>
                          <a:lnTo>
                            <a:pt x="2671" y="217"/>
                          </a:lnTo>
                          <a:lnTo>
                            <a:pt x="2736" y="239"/>
                          </a:lnTo>
                          <a:lnTo>
                            <a:pt x="2796" y="256"/>
                          </a:lnTo>
                          <a:lnTo>
                            <a:pt x="2862" y="280"/>
                          </a:lnTo>
                          <a:lnTo>
                            <a:pt x="2930" y="301"/>
                          </a:lnTo>
                          <a:lnTo>
                            <a:pt x="3013" y="328"/>
                          </a:lnTo>
                          <a:lnTo>
                            <a:pt x="3089" y="357"/>
                          </a:lnTo>
                          <a:lnTo>
                            <a:pt x="3059" y="376"/>
                          </a:lnTo>
                          <a:lnTo>
                            <a:pt x="3013" y="388"/>
                          </a:lnTo>
                          <a:lnTo>
                            <a:pt x="2964" y="402"/>
                          </a:lnTo>
                          <a:lnTo>
                            <a:pt x="2903" y="408"/>
                          </a:lnTo>
                          <a:lnTo>
                            <a:pt x="2821" y="409"/>
                          </a:lnTo>
                          <a:lnTo>
                            <a:pt x="2740" y="407"/>
                          </a:lnTo>
                          <a:lnTo>
                            <a:pt x="2719" y="376"/>
                          </a:lnTo>
                          <a:lnTo>
                            <a:pt x="2699" y="357"/>
                          </a:lnTo>
                          <a:lnTo>
                            <a:pt x="2661" y="329"/>
                          </a:lnTo>
                          <a:lnTo>
                            <a:pt x="2577" y="284"/>
                          </a:lnTo>
                          <a:lnTo>
                            <a:pt x="2474" y="230"/>
                          </a:lnTo>
                          <a:lnTo>
                            <a:pt x="2382" y="184"/>
                          </a:lnTo>
                          <a:lnTo>
                            <a:pt x="2270" y="128"/>
                          </a:lnTo>
                          <a:lnTo>
                            <a:pt x="2176" y="92"/>
                          </a:lnTo>
                          <a:lnTo>
                            <a:pt x="2087" y="67"/>
                          </a:lnTo>
                          <a:lnTo>
                            <a:pt x="2015" y="57"/>
                          </a:lnTo>
                          <a:lnTo>
                            <a:pt x="1881" y="44"/>
                          </a:lnTo>
                          <a:lnTo>
                            <a:pt x="1706" y="43"/>
                          </a:lnTo>
                          <a:lnTo>
                            <a:pt x="1502" y="48"/>
                          </a:lnTo>
                          <a:lnTo>
                            <a:pt x="1346" y="54"/>
                          </a:lnTo>
                          <a:lnTo>
                            <a:pt x="1096" y="67"/>
                          </a:lnTo>
                          <a:lnTo>
                            <a:pt x="1082" y="310"/>
                          </a:lnTo>
                          <a:lnTo>
                            <a:pt x="0" y="273"/>
                          </a:lnTo>
                          <a:close/>
                        </a:path>
                      </a:pathLst>
                    </a:custGeom>
                    <a:solidFill>
                      <a:srgbClr val="FF0000"/>
                    </a:solidFill>
                    <a:ln w="1588">
                      <a:solidFill>
                        <a:srgbClr val="000000"/>
                      </a:solidFill>
                      <a:round/>
                      <a:headEnd/>
                      <a:tailEnd/>
                    </a:ln>
                  </p:spPr>
                  <p:txBody>
                    <a:bodyPr/>
                    <a:lstStyle/>
                    <a:p>
                      <a:endParaRPr lang="en-US">
                        <a:latin typeface="+mj-lt"/>
                      </a:endParaRPr>
                    </a:p>
                  </p:txBody>
                </p:sp>
              </p:grpSp>
              <p:sp>
                <p:nvSpPr>
                  <p:cNvPr id="1071" name="Freeform 233"/>
                  <p:cNvSpPr>
                    <a:spLocks/>
                  </p:cNvSpPr>
                  <p:nvPr/>
                </p:nvSpPr>
                <p:spPr bwMode="auto">
                  <a:xfrm>
                    <a:off x="3848" y="1121"/>
                    <a:ext cx="418" cy="65"/>
                  </a:xfrm>
                  <a:custGeom>
                    <a:avLst/>
                    <a:gdLst>
                      <a:gd name="T0" fmla="*/ 35 w 4178"/>
                      <a:gd name="T1" fmla="*/ 3 h 646"/>
                      <a:gd name="T2" fmla="*/ 36 w 4178"/>
                      <a:gd name="T3" fmla="*/ 4 h 646"/>
                      <a:gd name="T4" fmla="*/ 36 w 4178"/>
                      <a:gd name="T5" fmla="*/ 5 h 646"/>
                      <a:gd name="T6" fmla="*/ 42 w 4178"/>
                      <a:gd name="T7" fmla="*/ 5 h 646"/>
                      <a:gd name="T8" fmla="*/ 41 w 4178"/>
                      <a:gd name="T9" fmla="*/ 5 h 646"/>
                      <a:gd name="T10" fmla="*/ 42 w 4178"/>
                      <a:gd name="T11" fmla="*/ 6 h 646"/>
                      <a:gd name="T12" fmla="*/ 42 w 4178"/>
                      <a:gd name="T13" fmla="*/ 6 h 646"/>
                      <a:gd name="T14" fmla="*/ 42 w 4178"/>
                      <a:gd name="T15" fmla="*/ 6 h 646"/>
                      <a:gd name="T16" fmla="*/ 38 w 4178"/>
                      <a:gd name="T17" fmla="*/ 6 h 646"/>
                      <a:gd name="T18" fmla="*/ 38 w 4178"/>
                      <a:gd name="T19" fmla="*/ 7 h 646"/>
                      <a:gd name="T20" fmla="*/ 36 w 4178"/>
                      <a:gd name="T21" fmla="*/ 7 h 646"/>
                      <a:gd name="T22" fmla="*/ 36 w 4178"/>
                      <a:gd name="T23" fmla="*/ 6 h 646"/>
                      <a:gd name="T24" fmla="*/ 3 w 4178"/>
                      <a:gd name="T25" fmla="*/ 6 h 646"/>
                      <a:gd name="T26" fmla="*/ 1 w 4178"/>
                      <a:gd name="T27" fmla="*/ 5 h 646"/>
                      <a:gd name="T28" fmla="*/ 0 w 4178"/>
                      <a:gd name="T29" fmla="*/ 6 h 646"/>
                      <a:gd name="T30" fmla="*/ 0 w 4178"/>
                      <a:gd name="T31" fmla="*/ 2 h 646"/>
                      <a:gd name="T32" fmla="*/ 3 w 4178"/>
                      <a:gd name="T33" fmla="*/ 0 h 646"/>
                      <a:gd name="T34" fmla="*/ 6 w 4178"/>
                      <a:gd name="T35" fmla="*/ 0 h 646"/>
                      <a:gd name="T36" fmla="*/ 27 w 4178"/>
                      <a:gd name="T37" fmla="*/ 5 h 646"/>
                      <a:gd name="T38" fmla="*/ 28 w 4178"/>
                      <a:gd name="T39" fmla="*/ 5 h 646"/>
                      <a:gd name="T40" fmla="*/ 28 w 4178"/>
                      <a:gd name="T41" fmla="*/ 3 h 646"/>
                      <a:gd name="T42" fmla="*/ 29 w 4178"/>
                      <a:gd name="T43" fmla="*/ 2 h 646"/>
                      <a:gd name="T44" fmla="*/ 31 w 4178"/>
                      <a:gd name="T45" fmla="*/ 1 h 646"/>
                      <a:gd name="T46" fmla="*/ 33 w 4178"/>
                      <a:gd name="T47" fmla="*/ 1 h 646"/>
                      <a:gd name="T48" fmla="*/ 34 w 4178"/>
                      <a:gd name="T49" fmla="*/ 2 h 646"/>
                      <a:gd name="T50" fmla="*/ 35 w 4178"/>
                      <a:gd name="T51" fmla="*/ 3 h 64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4178"/>
                      <a:gd name="T79" fmla="*/ 0 h 646"/>
                      <a:gd name="T80" fmla="*/ 4178 w 4178"/>
                      <a:gd name="T81" fmla="*/ 646 h 64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4178" h="646">
                        <a:moveTo>
                          <a:pt x="3525" y="306"/>
                        </a:moveTo>
                        <a:lnTo>
                          <a:pt x="3557" y="403"/>
                        </a:lnTo>
                        <a:lnTo>
                          <a:pt x="3557" y="478"/>
                        </a:lnTo>
                        <a:lnTo>
                          <a:pt x="4178" y="478"/>
                        </a:lnTo>
                        <a:lnTo>
                          <a:pt x="4135" y="529"/>
                        </a:lnTo>
                        <a:lnTo>
                          <a:pt x="4164" y="586"/>
                        </a:lnTo>
                        <a:lnTo>
                          <a:pt x="4164" y="612"/>
                        </a:lnTo>
                        <a:lnTo>
                          <a:pt x="4145" y="631"/>
                        </a:lnTo>
                        <a:lnTo>
                          <a:pt x="3788" y="631"/>
                        </a:lnTo>
                        <a:lnTo>
                          <a:pt x="3759" y="646"/>
                        </a:lnTo>
                        <a:lnTo>
                          <a:pt x="3577" y="646"/>
                        </a:lnTo>
                        <a:lnTo>
                          <a:pt x="3553" y="628"/>
                        </a:lnTo>
                        <a:lnTo>
                          <a:pt x="247" y="628"/>
                        </a:lnTo>
                        <a:lnTo>
                          <a:pt x="116" y="510"/>
                        </a:lnTo>
                        <a:lnTo>
                          <a:pt x="13" y="549"/>
                        </a:lnTo>
                        <a:lnTo>
                          <a:pt x="0" y="236"/>
                        </a:lnTo>
                        <a:lnTo>
                          <a:pt x="251" y="0"/>
                        </a:lnTo>
                        <a:lnTo>
                          <a:pt x="644" y="8"/>
                        </a:lnTo>
                        <a:lnTo>
                          <a:pt x="2694" y="529"/>
                        </a:lnTo>
                        <a:lnTo>
                          <a:pt x="2752" y="466"/>
                        </a:lnTo>
                        <a:lnTo>
                          <a:pt x="2802" y="305"/>
                        </a:lnTo>
                        <a:lnTo>
                          <a:pt x="2875" y="172"/>
                        </a:lnTo>
                        <a:lnTo>
                          <a:pt x="3090" y="65"/>
                        </a:lnTo>
                        <a:lnTo>
                          <a:pt x="3290" y="71"/>
                        </a:lnTo>
                        <a:lnTo>
                          <a:pt x="3440" y="149"/>
                        </a:lnTo>
                        <a:lnTo>
                          <a:pt x="3525" y="306"/>
                        </a:lnTo>
                        <a:close/>
                      </a:path>
                    </a:pathLst>
                  </a:custGeom>
                  <a:solidFill>
                    <a:srgbClr val="000000"/>
                  </a:solidFill>
                  <a:ln w="1588">
                    <a:solidFill>
                      <a:srgbClr val="000000"/>
                    </a:solidFill>
                    <a:round/>
                    <a:headEnd/>
                    <a:tailEnd/>
                  </a:ln>
                </p:spPr>
                <p:txBody>
                  <a:bodyPr/>
                  <a:lstStyle/>
                  <a:p>
                    <a:endParaRPr lang="en-US">
                      <a:latin typeface="+mj-lt"/>
                    </a:endParaRPr>
                  </a:p>
                </p:txBody>
              </p:sp>
              <p:grpSp>
                <p:nvGrpSpPr>
                  <p:cNvPr id="1072" name="Group 234"/>
                  <p:cNvGrpSpPr>
                    <a:grpSpLocks/>
                  </p:cNvGrpSpPr>
                  <p:nvPr/>
                </p:nvGrpSpPr>
                <p:grpSpPr bwMode="auto">
                  <a:xfrm>
                    <a:off x="3815" y="1094"/>
                    <a:ext cx="451" cy="82"/>
                    <a:chOff x="3815" y="1094"/>
                    <a:chExt cx="451" cy="82"/>
                  </a:xfrm>
                </p:grpSpPr>
                <p:grpSp>
                  <p:nvGrpSpPr>
                    <p:cNvPr id="1073" name="Group 235"/>
                    <p:cNvGrpSpPr>
                      <a:grpSpLocks/>
                    </p:cNvGrpSpPr>
                    <p:nvPr/>
                  </p:nvGrpSpPr>
                  <p:grpSpPr bwMode="auto">
                    <a:xfrm>
                      <a:off x="3815" y="1120"/>
                      <a:ext cx="28" cy="48"/>
                      <a:chOff x="3815" y="1120"/>
                      <a:chExt cx="28" cy="48"/>
                    </a:xfrm>
                  </p:grpSpPr>
                  <p:sp>
                    <p:nvSpPr>
                      <p:cNvPr id="1085" name="Rectangle 236"/>
                      <p:cNvSpPr>
                        <a:spLocks noChangeArrowheads="1"/>
                      </p:cNvSpPr>
                      <p:nvPr/>
                    </p:nvSpPr>
                    <p:spPr bwMode="auto">
                      <a:xfrm>
                        <a:off x="3817" y="1130"/>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86" name="Rectangle 237"/>
                      <p:cNvSpPr>
                        <a:spLocks noChangeArrowheads="1"/>
                      </p:cNvSpPr>
                      <p:nvPr/>
                    </p:nvSpPr>
                    <p:spPr bwMode="auto">
                      <a:xfrm>
                        <a:off x="3817" y="1120"/>
                        <a:ext cx="12" cy="5"/>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87" name="Rectangle 238"/>
                      <p:cNvSpPr>
                        <a:spLocks noChangeArrowheads="1"/>
                      </p:cNvSpPr>
                      <p:nvPr/>
                    </p:nvSpPr>
                    <p:spPr bwMode="auto">
                      <a:xfrm>
                        <a:off x="3817" y="1126"/>
                        <a:ext cx="12"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88" name="Arc 239"/>
                      <p:cNvSpPr>
                        <a:spLocks/>
                      </p:cNvSpPr>
                      <p:nvPr/>
                    </p:nvSpPr>
                    <p:spPr bwMode="auto">
                      <a:xfrm>
                        <a:off x="3817" y="1135"/>
                        <a:ext cx="11" cy="11"/>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21600" y="21600"/>
                            </a:moveTo>
                            <a:cubicBezTo>
                              <a:pt x="9670" y="21600"/>
                              <a:pt x="0" y="11929"/>
                              <a:pt x="0" y="0"/>
                            </a:cubicBezTo>
                          </a:path>
                          <a:path w="21600" h="21600" stroke="0" extrusionOk="0">
                            <a:moveTo>
                              <a:pt x="21600" y="21600"/>
                            </a:moveTo>
                            <a:cubicBezTo>
                              <a:pt x="9670" y="21600"/>
                              <a:pt x="0" y="11929"/>
                              <a:pt x="0" y="0"/>
                            </a:cubicBezTo>
                            <a:lnTo>
                              <a:pt x="21600" y="0"/>
                            </a:lnTo>
                            <a:close/>
                          </a:path>
                        </a:pathLst>
                      </a:custGeom>
                      <a:solidFill>
                        <a:srgbClr val="808080"/>
                      </a:solidFill>
                      <a:ln w="1588">
                        <a:solidFill>
                          <a:srgbClr val="C0C0C0"/>
                        </a:solidFill>
                        <a:round/>
                        <a:headEnd/>
                        <a:tailEnd/>
                      </a:ln>
                    </p:spPr>
                    <p:txBody>
                      <a:bodyPr/>
                      <a:lstStyle/>
                      <a:p>
                        <a:endParaRPr lang="en-US">
                          <a:latin typeface="+mj-lt"/>
                        </a:endParaRPr>
                      </a:p>
                    </p:txBody>
                  </p:sp>
                  <p:grpSp>
                    <p:nvGrpSpPr>
                      <p:cNvPr id="1089" name="Group 240"/>
                      <p:cNvGrpSpPr>
                        <a:grpSpLocks/>
                      </p:cNvGrpSpPr>
                      <p:nvPr/>
                    </p:nvGrpSpPr>
                    <p:grpSpPr bwMode="auto">
                      <a:xfrm>
                        <a:off x="3815" y="1162"/>
                        <a:ext cx="28" cy="3"/>
                        <a:chOff x="3815" y="1162"/>
                        <a:chExt cx="28" cy="3"/>
                      </a:xfrm>
                    </p:grpSpPr>
                    <p:sp>
                      <p:nvSpPr>
                        <p:cNvPr id="1096" name="Rectangle 241"/>
                        <p:cNvSpPr>
                          <a:spLocks noChangeArrowheads="1"/>
                        </p:cNvSpPr>
                        <p:nvPr/>
                      </p:nvSpPr>
                      <p:spPr bwMode="auto">
                        <a:xfrm>
                          <a:off x="3816" y="1162"/>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97" name="Oval 242"/>
                        <p:cNvSpPr>
                          <a:spLocks noChangeArrowheads="1"/>
                        </p:cNvSpPr>
                        <p:nvPr/>
                      </p:nvSpPr>
                      <p:spPr bwMode="auto">
                        <a:xfrm>
                          <a:off x="3815" y="1162"/>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090" name="Group 243"/>
                      <p:cNvGrpSpPr>
                        <a:grpSpLocks/>
                      </p:cNvGrpSpPr>
                      <p:nvPr/>
                    </p:nvGrpSpPr>
                    <p:grpSpPr bwMode="auto">
                      <a:xfrm>
                        <a:off x="3815" y="1166"/>
                        <a:ext cx="28" cy="2"/>
                        <a:chOff x="3815" y="1166"/>
                        <a:chExt cx="28" cy="2"/>
                      </a:xfrm>
                    </p:grpSpPr>
                    <p:sp>
                      <p:nvSpPr>
                        <p:cNvPr id="1094" name="Rectangle 244"/>
                        <p:cNvSpPr>
                          <a:spLocks noChangeArrowheads="1"/>
                        </p:cNvSpPr>
                        <p:nvPr/>
                      </p:nvSpPr>
                      <p:spPr bwMode="auto">
                        <a:xfrm>
                          <a:off x="3816" y="1166"/>
                          <a:ext cx="27" cy="2"/>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95" name="Oval 245"/>
                        <p:cNvSpPr>
                          <a:spLocks noChangeArrowheads="1"/>
                        </p:cNvSpPr>
                        <p:nvPr/>
                      </p:nvSpPr>
                      <p:spPr bwMode="auto">
                        <a:xfrm>
                          <a:off x="3815" y="1166"/>
                          <a:ext cx="4" cy="2"/>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nvGrpSpPr>
                      <p:cNvPr id="1091" name="Group 246"/>
                      <p:cNvGrpSpPr>
                        <a:grpSpLocks/>
                      </p:cNvGrpSpPr>
                      <p:nvPr/>
                    </p:nvGrpSpPr>
                    <p:grpSpPr bwMode="auto">
                      <a:xfrm>
                        <a:off x="3815" y="1158"/>
                        <a:ext cx="28" cy="3"/>
                        <a:chOff x="3815" y="1158"/>
                        <a:chExt cx="28" cy="3"/>
                      </a:xfrm>
                    </p:grpSpPr>
                    <p:sp>
                      <p:nvSpPr>
                        <p:cNvPr id="1092" name="Rectangle 247"/>
                        <p:cNvSpPr>
                          <a:spLocks noChangeArrowheads="1"/>
                        </p:cNvSpPr>
                        <p:nvPr/>
                      </p:nvSpPr>
                      <p:spPr bwMode="auto">
                        <a:xfrm>
                          <a:off x="3816" y="1158"/>
                          <a:ext cx="27" cy="3"/>
                        </a:xfrm>
                        <a:prstGeom prst="rect">
                          <a:avLst/>
                        </a:prstGeom>
                        <a:solidFill>
                          <a:srgbClr val="808080"/>
                        </a:solidFill>
                        <a:ln w="1588">
                          <a:solidFill>
                            <a:srgbClr val="C0C0C0"/>
                          </a:solidFill>
                          <a:miter lim="800000"/>
                          <a:headEnd/>
                          <a:tailEnd/>
                        </a:ln>
                      </p:spPr>
                      <p:txBody>
                        <a:bodyPr/>
                        <a:lstStyle/>
                        <a:p>
                          <a:endParaRPr lang="zh-CN" altLang="en-US">
                            <a:latin typeface="+mj-lt"/>
                            <a:ea typeface="宋体" pitchFamily="2" charset="-122"/>
                          </a:endParaRPr>
                        </a:p>
                      </p:txBody>
                    </p:sp>
                    <p:sp>
                      <p:nvSpPr>
                        <p:cNvPr id="1093" name="Oval 248"/>
                        <p:cNvSpPr>
                          <a:spLocks noChangeArrowheads="1"/>
                        </p:cNvSpPr>
                        <p:nvPr/>
                      </p:nvSpPr>
                      <p:spPr bwMode="auto">
                        <a:xfrm>
                          <a:off x="3815" y="1158"/>
                          <a:ext cx="4" cy="3"/>
                        </a:xfrm>
                        <a:prstGeom prst="ellipse">
                          <a:avLst/>
                        </a:prstGeom>
                        <a:solidFill>
                          <a:srgbClr val="808080"/>
                        </a:solidFill>
                        <a:ln w="1588">
                          <a:solidFill>
                            <a:srgbClr val="C0C0C0"/>
                          </a:solidFill>
                          <a:round/>
                          <a:headEnd/>
                          <a:tailEnd/>
                        </a:ln>
                      </p:spPr>
                      <p:txBody>
                        <a:bodyPr/>
                        <a:lstStyle/>
                        <a:p>
                          <a:endParaRPr lang="zh-CN" altLang="en-US">
                            <a:latin typeface="+mj-lt"/>
                            <a:ea typeface="宋体" pitchFamily="2" charset="-122"/>
                          </a:endParaRPr>
                        </a:p>
                      </p:txBody>
                    </p:sp>
                  </p:grpSp>
                </p:grpSp>
                <p:sp>
                  <p:nvSpPr>
                    <p:cNvPr id="1074" name="Freeform 249"/>
                    <p:cNvSpPr>
                      <a:spLocks/>
                    </p:cNvSpPr>
                    <p:nvPr/>
                  </p:nvSpPr>
                  <p:spPr bwMode="auto">
                    <a:xfrm>
                      <a:off x="3818" y="1108"/>
                      <a:ext cx="448" cy="68"/>
                    </a:xfrm>
                    <a:custGeom>
                      <a:avLst/>
                      <a:gdLst>
                        <a:gd name="T0" fmla="*/ 2 w 4481"/>
                        <a:gd name="T1" fmla="*/ 0 h 682"/>
                        <a:gd name="T2" fmla="*/ 0 w 4481"/>
                        <a:gd name="T3" fmla="*/ 0 h 682"/>
                        <a:gd name="T4" fmla="*/ 0 w 4481"/>
                        <a:gd name="T5" fmla="*/ 1 h 682"/>
                        <a:gd name="T6" fmla="*/ 1 w 4481"/>
                        <a:gd name="T7" fmla="*/ 1 h 682"/>
                        <a:gd name="T8" fmla="*/ 1 w 4481"/>
                        <a:gd name="T9" fmla="*/ 5 h 682"/>
                        <a:gd name="T10" fmla="*/ 3 w 4481"/>
                        <a:gd name="T11" fmla="*/ 7 h 682"/>
                        <a:gd name="T12" fmla="*/ 3 w 4481"/>
                        <a:gd name="T13" fmla="*/ 7 h 682"/>
                        <a:gd name="T14" fmla="*/ 3 w 4481"/>
                        <a:gd name="T15" fmla="*/ 7 h 682"/>
                        <a:gd name="T16" fmla="*/ 3 w 4481"/>
                        <a:gd name="T17" fmla="*/ 6 h 682"/>
                        <a:gd name="T18" fmla="*/ 3 w 4481"/>
                        <a:gd name="T19" fmla="*/ 5 h 682"/>
                        <a:gd name="T20" fmla="*/ 3 w 4481"/>
                        <a:gd name="T21" fmla="*/ 4 h 682"/>
                        <a:gd name="T22" fmla="*/ 4 w 4481"/>
                        <a:gd name="T23" fmla="*/ 3 h 682"/>
                        <a:gd name="T24" fmla="*/ 4 w 4481"/>
                        <a:gd name="T25" fmla="*/ 3 h 682"/>
                        <a:gd name="T26" fmla="*/ 5 w 4481"/>
                        <a:gd name="T27" fmla="*/ 2 h 682"/>
                        <a:gd name="T28" fmla="*/ 5 w 4481"/>
                        <a:gd name="T29" fmla="*/ 2 h 682"/>
                        <a:gd name="T30" fmla="*/ 6 w 4481"/>
                        <a:gd name="T31" fmla="*/ 2 h 682"/>
                        <a:gd name="T32" fmla="*/ 8 w 4481"/>
                        <a:gd name="T33" fmla="*/ 1 h 682"/>
                        <a:gd name="T34" fmla="*/ 9 w 4481"/>
                        <a:gd name="T35" fmla="*/ 2 h 682"/>
                        <a:gd name="T36" fmla="*/ 9 w 4481"/>
                        <a:gd name="T37" fmla="*/ 2 h 682"/>
                        <a:gd name="T38" fmla="*/ 10 w 4481"/>
                        <a:gd name="T39" fmla="*/ 2 h 682"/>
                        <a:gd name="T40" fmla="*/ 10 w 4481"/>
                        <a:gd name="T41" fmla="*/ 3 h 682"/>
                        <a:gd name="T42" fmla="*/ 11 w 4481"/>
                        <a:gd name="T43" fmla="*/ 4 h 682"/>
                        <a:gd name="T44" fmla="*/ 11 w 4481"/>
                        <a:gd name="T45" fmla="*/ 4 h 682"/>
                        <a:gd name="T46" fmla="*/ 11 w 4481"/>
                        <a:gd name="T47" fmla="*/ 5 h 682"/>
                        <a:gd name="T48" fmla="*/ 11 w 4481"/>
                        <a:gd name="T49" fmla="*/ 6 h 682"/>
                        <a:gd name="T50" fmla="*/ 31 w 4481"/>
                        <a:gd name="T51" fmla="*/ 7 h 682"/>
                        <a:gd name="T52" fmla="*/ 31 w 4481"/>
                        <a:gd name="T53" fmla="*/ 5 h 682"/>
                        <a:gd name="T54" fmla="*/ 31 w 4481"/>
                        <a:gd name="T55" fmla="*/ 5 h 682"/>
                        <a:gd name="T56" fmla="*/ 31 w 4481"/>
                        <a:gd name="T57" fmla="*/ 4 h 682"/>
                        <a:gd name="T58" fmla="*/ 32 w 4481"/>
                        <a:gd name="T59" fmla="*/ 3 h 682"/>
                        <a:gd name="T60" fmla="*/ 33 w 4481"/>
                        <a:gd name="T61" fmla="*/ 3 h 682"/>
                        <a:gd name="T62" fmla="*/ 33 w 4481"/>
                        <a:gd name="T63" fmla="*/ 2 h 682"/>
                        <a:gd name="T64" fmla="*/ 34 w 4481"/>
                        <a:gd name="T65" fmla="*/ 2 h 682"/>
                        <a:gd name="T66" fmla="*/ 35 w 4481"/>
                        <a:gd name="T67" fmla="*/ 2 h 682"/>
                        <a:gd name="T68" fmla="*/ 36 w 4481"/>
                        <a:gd name="T69" fmla="*/ 2 h 682"/>
                        <a:gd name="T70" fmla="*/ 37 w 4481"/>
                        <a:gd name="T71" fmla="*/ 2 h 682"/>
                        <a:gd name="T72" fmla="*/ 37 w 4481"/>
                        <a:gd name="T73" fmla="*/ 3 h 682"/>
                        <a:gd name="T74" fmla="*/ 38 w 4481"/>
                        <a:gd name="T75" fmla="*/ 4 h 682"/>
                        <a:gd name="T76" fmla="*/ 38 w 4481"/>
                        <a:gd name="T77" fmla="*/ 4 h 682"/>
                        <a:gd name="T78" fmla="*/ 38 w 4481"/>
                        <a:gd name="T79" fmla="*/ 5 h 682"/>
                        <a:gd name="T80" fmla="*/ 38 w 4481"/>
                        <a:gd name="T81" fmla="*/ 6 h 682"/>
                        <a:gd name="T82" fmla="*/ 45 w 4481"/>
                        <a:gd name="T83" fmla="*/ 6 h 682"/>
                        <a:gd name="T84" fmla="*/ 45 w 4481"/>
                        <a:gd name="T85" fmla="*/ 6 h 682"/>
                        <a:gd name="T86" fmla="*/ 45 w 4481"/>
                        <a:gd name="T87" fmla="*/ 6 h 682"/>
                        <a:gd name="T88" fmla="*/ 45 w 4481"/>
                        <a:gd name="T89" fmla="*/ 5 h 682"/>
                        <a:gd name="T90" fmla="*/ 45 w 4481"/>
                        <a:gd name="T91" fmla="*/ 5 h 682"/>
                        <a:gd name="T92" fmla="*/ 45 w 4481"/>
                        <a:gd name="T93" fmla="*/ 4 h 682"/>
                        <a:gd name="T94" fmla="*/ 45 w 4481"/>
                        <a:gd name="T95" fmla="*/ 4 h 682"/>
                        <a:gd name="T96" fmla="*/ 43 w 4481"/>
                        <a:gd name="T97" fmla="*/ 3 h 682"/>
                        <a:gd name="T98" fmla="*/ 41 w 4481"/>
                        <a:gd name="T99" fmla="*/ 2 h 682"/>
                        <a:gd name="T100" fmla="*/ 39 w 4481"/>
                        <a:gd name="T101" fmla="*/ 2 h 682"/>
                        <a:gd name="T102" fmla="*/ 37 w 4481"/>
                        <a:gd name="T103" fmla="*/ 1 h 682"/>
                        <a:gd name="T104" fmla="*/ 35 w 4481"/>
                        <a:gd name="T105" fmla="*/ 1 h 682"/>
                        <a:gd name="T106" fmla="*/ 33 w 4481"/>
                        <a:gd name="T107" fmla="*/ 1 h 682"/>
                        <a:gd name="T108" fmla="*/ 33 w 4481"/>
                        <a:gd name="T109" fmla="*/ 1 h 682"/>
                        <a:gd name="T110" fmla="*/ 32 w 4481"/>
                        <a:gd name="T111" fmla="*/ 1 h 682"/>
                        <a:gd name="T112" fmla="*/ 30 w 4481"/>
                        <a:gd name="T113" fmla="*/ 1 h 682"/>
                        <a:gd name="T114" fmla="*/ 29 w 4481"/>
                        <a:gd name="T115" fmla="*/ 1 h 682"/>
                        <a:gd name="T116" fmla="*/ 20 w 4481"/>
                        <a:gd name="T117" fmla="*/ 1 h 682"/>
                        <a:gd name="T118" fmla="*/ 16 w 4481"/>
                        <a:gd name="T119" fmla="*/ 0 h 682"/>
                        <a:gd name="T120" fmla="*/ 13 w 4481"/>
                        <a:gd name="T121" fmla="*/ 0 h 682"/>
                        <a:gd name="T122" fmla="*/ 11 w 4481"/>
                        <a:gd name="T123" fmla="*/ 0 h 682"/>
                        <a:gd name="T124" fmla="*/ 2 w 4481"/>
                        <a:gd name="T125" fmla="*/ 0 h 68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481"/>
                        <a:gd name="T190" fmla="*/ 0 h 682"/>
                        <a:gd name="T191" fmla="*/ 4481 w 4481"/>
                        <a:gd name="T192" fmla="*/ 682 h 68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481" h="682">
                          <a:moveTo>
                            <a:pt x="224" y="0"/>
                          </a:moveTo>
                          <a:lnTo>
                            <a:pt x="26" y="0"/>
                          </a:lnTo>
                          <a:lnTo>
                            <a:pt x="0" y="105"/>
                          </a:lnTo>
                          <a:lnTo>
                            <a:pt x="87" y="105"/>
                          </a:lnTo>
                          <a:lnTo>
                            <a:pt x="87" y="486"/>
                          </a:lnTo>
                          <a:lnTo>
                            <a:pt x="260" y="659"/>
                          </a:lnTo>
                          <a:lnTo>
                            <a:pt x="298" y="676"/>
                          </a:lnTo>
                          <a:lnTo>
                            <a:pt x="331" y="682"/>
                          </a:lnTo>
                          <a:lnTo>
                            <a:pt x="326" y="595"/>
                          </a:lnTo>
                          <a:lnTo>
                            <a:pt x="321" y="492"/>
                          </a:lnTo>
                          <a:lnTo>
                            <a:pt x="345" y="404"/>
                          </a:lnTo>
                          <a:lnTo>
                            <a:pt x="376" y="339"/>
                          </a:lnTo>
                          <a:lnTo>
                            <a:pt x="418" y="282"/>
                          </a:lnTo>
                          <a:lnTo>
                            <a:pt x="479" y="226"/>
                          </a:lnTo>
                          <a:lnTo>
                            <a:pt x="549" y="184"/>
                          </a:lnTo>
                          <a:lnTo>
                            <a:pt x="648" y="158"/>
                          </a:lnTo>
                          <a:lnTo>
                            <a:pt x="777" y="148"/>
                          </a:lnTo>
                          <a:lnTo>
                            <a:pt x="868" y="171"/>
                          </a:lnTo>
                          <a:lnTo>
                            <a:pt x="933" y="207"/>
                          </a:lnTo>
                          <a:lnTo>
                            <a:pt x="988" y="249"/>
                          </a:lnTo>
                          <a:lnTo>
                            <a:pt x="1054" y="314"/>
                          </a:lnTo>
                          <a:lnTo>
                            <a:pt x="1096" y="385"/>
                          </a:lnTo>
                          <a:lnTo>
                            <a:pt x="1124" y="449"/>
                          </a:lnTo>
                          <a:lnTo>
                            <a:pt x="1132" y="510"/>
                          </a:lnTo>
                          <a:lnTo>
                            <a:pt x="1132" y="644"/>
                          </a:lnTo>
                          <a:lnTo>
                            <a:pt x="3090" y="682"/>
                          </a:lnTo>
                          <a:lnTo>
                            <a:pt x="3090" y="552"/>
                          </a:lnTo>
                          <a:lnTo>
                            <a:pt x="3118" y="463"/>
                          </a:lnTo>
                          <a:lnTo>
                            <a:pt x="3150" y="394"/>
                          </a:lnTo>
                          <a:lnTo>
                            <a:pt x="3198" y="329"/>
                          </a:lnTo>
                          <a:lnTo>
                            <a:pt x="3267" y="272"/>
                          </a:lnTo>
                          <a:lnTo>
                            <a:pt x="3337" y="235"/>
                          </a:lnTo>
                          <a:lnTo>
                            <a:pt x="3407" y="213"/>
                          </a:lnTo>
                          <a:lnTo>
                            <a:pt x="3529" y="213"/>
                          </a:lnTo>
                          <a:lnTo>
                            <a:pt x="3593" y="226"/>
                          </a:lnTo>
                          <a:lnTo>
                            <a:pt x="3659" y="255"/>
                          </a:lnTo>
                          <a:lnTo>
                            <a:pt x="3719" y="305"/>
                          </a:lnTo>
                          <a:lnTo>
                            <a:pt x="3776" y="371"/>
                          </a:lnTo>
                          <a:lnTo>
                            <a:pt x="3813" y="449"/>
                          </a:lnTo>
                          <a:lnTo>
                            <a:pt x="3836" y="533"/>
                          </a:lnTo>
                          <a:lnTo>
                            <a:pt x="3836" y="621"/>
                          </a:lnTo>
                          <a:lnTo>
                            <a:pt x="4481" y="619"/>
                          </a:lnTo>
                          <a:lnTo>
                            <a:pt x="4481" y="591"/>
                          </a:lnTo>
                          <a:lnTo>
                            <a:pt x="4460" y="591"/>
                          </a:lnTo>
                          <a:lnTo>
                            <a:pt x="4460" y="549"/>
                          </a:lnTo>
                          <a:lnTo>
                            <a:pt x="4480" y="547"/>
                          </a:lnTo>
                          <a:lnTo>
                            <a:pt x="4480" y="420"/>
                          </a:lnTo>
                          <a:lnTo>
                            <a:pt x="4463" y="394"/>
                          </a:lnTo>
                          <a:lnTo>
                            <a:pt x="4313" y="319"/>
                          </a:lnTo>
                          <a:lnTo>
                            <a:pt x="4148" y="255"/>
                          </a:lnTo>
                          <a:lnTo>
                            <a:pt x="3949" y="194"/>
                          </a:lnTo>
                          <a:lnTo>
                            <a:pt x="3734" y="143"/>
                          </a:lnTo>
                          <a:lnTo>
                            <a:pt x="3536" y="101"/>
                          </a:lnTo>
                          <a:lnTo>
                            <a:pt x="3347" y="68"/>
                          </a:lnTo>
                          <a:lnTo>
                            <a:pt x="3283" y="68"/>
                          </a:lnTo>
                          <a:lnTo>
                            <a:pt x="3240" y="87"/>
                          </a:lnTo>
                          <a:lnTo>
                            <a:pt x="3039" y="115"/>
                          </a:lnTo>
                          <a:lnTo>
                            <a:pt x="2879" y="130"/>
                          </a:lnTo>
                          <a:lnTo>
                            <a:pt x="2043" y="77"/>
                          </a:lnTo>
                          <a:lnTo>
                            <a:pt x="1642" y="45"/>
                          </a:lnTo>
                          <a:lnTo>
                            <a:pt x="1264" y="16"/>
                          </a:lnTo>
                          <a:lnTo>
                            <a:pt x="1073" y="3"/>
                          </a:lnTo>
                          <a:lnTo>
                            <a:pt x="224"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75" name="Freeform 250"/>
                    <p:cNvSpPr>
                      <a:spLocks/>
                    </p:cNvSpPr>
                    <p:nvPr/>
                  </p:nvSpPr>
                  <p:spPr bwMode="auto">
                    <a:xfrm>
                      <a:off x="3998" y="1114"/>
                      <a:ext cx="90" cy="61"/>
                    </a:xfrm>
                    <a:custGeom>
                      <a:avLst/>
                      <a:gdLst>
                        <a:gd name="T0" fmla="*/ 0 w 905"/>
                        <a:gd name="T1" fmla="*/ 0 h 614"/>
                        <a:gd name="T2" fmla="*/ 0 w 905"/>
                        <a:gd name="T3" fmla="*/ 6 h 614"/>
                        <a:gd name="T4" fmla="*/ 9 w 905"/>
                        <a:gd name="T5" fmla="*/ 6 h 614"/>
                        <a:gd name="T6" fmla="*/ 9 w 905"/>
                        <a:gd name="T7" fmla="*/ 1 h 614"/>
                        <a:gd name="T8" fmla="*/ 8 w 905"/>
                        <a:gd name="T9" fmla="*/ 0 h 614"/>
                        <a:gd name="T10" fmla="*/ 6 w 905"/>
                        <a:gd name="T11" fmla="*/ 0 h 614"/>
                        <a:gd name="T12" fmla="*/ 4 w 905"/>
                        <a:gd name="T13" fmla="*/ 0 h 614"/>
                        <a:gd name="T14" fmla="*/ 3 w 905"/>
                        <a:gd name="T15" fmla="*/ 0 h 614"/>
                        <a:gd name="T16" fmla="*/ 2 w 905"/>
                        <a:gd name="T17" fmla="*/ 0 h 614"/>
                        <a:gd name="T18" fmla="*/ 1 w 905"/>
                        <a:gd name="T19" fmla="*/ 0 h 614"/>
                        <a:gd name="T20" fmla="*/ 0 w 905"/>
                        <a:gd name="T21" fmla="*/ 0 h 61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905"/>
                        <a:gd name="T34" fmla="*/ 0 h 614"/>
                        <a:gd name="T35" fmla="*/ 905 w 905"/>
                        <a:gd name="T36" fmla="*/ 614 h 61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905" h="614">
                          <a:moveTo>
                            <a:pt x="0" y="0"/>
                          </a:moveTo>
                          <a:lnTo>
                            <a:pt x="0" y="599"/>
                          </a:lnTo>
                          <a:lnTo>
                            <a:pt x="905" y="614"/>
                          </a:lnTo>
                          <a:lnTo>
                            <a:pt x="905" y="65"/>
                          </a:lnTo>
                          <a:lnTo>
                            <a:pt x="785" y="53"/>
                          </a:lnTo>
                          <a:lnTo>
                            <a:pt x="620" y="42"/>
                          </a:lnTo>
                          <a:lnTo>
                            <a:pt x="454" y="34"/>
                          </a:lnTo>
                          <a:lnTo>
                            <a:pt x="347" y="24"/>
                          </a:lnTo>
                          <a:lnTo>
                            <a:pt x="241" y="18"/>
                          </a:lnTo>
                          <a:lnTo>
                            <a:pt x="98" y="5"/>
                          </a:lnTo>
                          <a:lnTo>
                            <a:pt x="0" y="0"/>
                          </a:lnTo>
                          <a:close/>
                        </a:path>
                      </a:pathLst>
                    </a:custGeom>
                    <a:solidFill>
                      <a:srgbClr val="FF0000"/>
                    </a:solidFill>
                    <a:ln w="1588">
                      <a:solidFill>
                        <a:srgbClr val="000000"/>
                      </a:solidFill>
                      <a:round/>
                      <a:headEnd/>
                      <a:tailEnd/>
                    </a:ln>
                  </p:spPr>
                  <p:txBody>
                    <a:bodyPr/>
                    <a:lstStyle/>
                    <a:p>
                      <a:endParaRPr lang="en-US">
                        <a:latin typeface="+mj-lt"/>
                      </a:endParaRPr>
                    </a:p>
                  </p:txBody>
                </p:sp>
                <p:grpSp>
                  <p:nvGrpSpPr>
                    <p:cNvPr id="1076" name="Group 251"/>
                    <p:cNvGrpSpPr>
                      <a:grpSpLocks/>
                    </p:cNvGrpSpPr>
                    <p:nvPr/>
                  </p:nvGrpSpPr>
                  <p:grpSpPr bwMode="auto">
                    <a:xfrm>
                      <a:off x="3925" y="1094"/>
                      <a:ext cx="152" cy="70"/>
                      <a:chOff x="3925" y="1094"/>
                      <a:chExt cx="152" cy="70"/>
                    </a:xfrm>
                  </p:grpSpPr>
                  <p:sp>
                    <p:nvSpPr>
                      <p:cNvPr id="1077" name="Oval 252"/>
                      <p:cNvSpPr>
                        <a:spLocks noChangeArrowheads="1"/>
                      </p:cNvSpPr>
                      <p:nvPr/>
                    </p:nvSpPr>
                    <p:spPr bwMode="auto">
                      <a:xfrm>
                        <a:off x="3925" y="1094"/>
                        <a:ext cx="18" cy="10"/>
                      </a:xfrm>
                      <a:prstGeom prst="ellipse">
                        <a:avLst/>
                      </a:prstGeom>
                      <a:solidFill>
                        <a:srgbClr val="800000"/>
                      </a:solidFill>
                      <a:ln w="1588">
                        <a:solidFill>
                          <a:srgbClr val="800000"/>
                        </a:solidFill>
                        <a:round/>
                        <a:headEnd/>
                        <a:tailEnd/>
                      </a:ln>
                    </p:spPr>
                    <p:txBody>
                      <a:bodyPr/>
                      <a:lstStyle/>
                      <a:p>
                        <a:endParaRPr lang="zh-CN" altLang="en-US">
                          <a:latin typeface="+mj-lt"/>
                          <a:ea typeface="宋体" pitchFamily="2" charset="-122"/>
                        </a:endParaRPr>
                      </a:p>
                    </p:txBody>
                  </p:sp>
                  <p:sp>
                    <p:nvSpPr>
                      <p:cNvPr id="1078" name="Oval 253"/>
                      <p:cNvSpPr>
                        <a:spLocks noChangeArrowheads="1"/>
                      </p:cNvSpPr>
                      <p:nvPr/>
                    </p:nvSpPr>
                    <p:spPr bwMode="auto">
                      <a:xfrm>
                        <a:off x="3928" y="1097"/>
                        <a:ext cx="3" cy="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grpSp>
                    <p:nvGrpSpPr>
                      <p:cNvPr id="1079" name="Group 254"/>
                      <p:cNvGrpSpPr>
                        <a:grpSpLocks/>
                      </p:cNvGrpSpPr>
                      <p:nvPr/>
                    </p:nvGrpSpPr>
                    <p:grpSpPr bwMode="auto">
                      <a:xfrm>
                        <a:off x="3981" y="1122"/>
                        <a:ext cx="96" cy="42"/>
                        <a:chOff x="3981" y="1122"/>
                        <a:chExt cx="96" cy="42"/>
                      </a:xfrm>
                    </p:grpSpPr>
                    <p:sp>
                      <p:nvSpPr>
                        <p:cNvPr id="1080" name="Freeform 255"/>
                        <p:cNvSpPr>
                          <a:spLocks/>
                        </p:cNvSpPr>
                        <p:nvPr/>
                      </p:nvSpPr>
                      <p:spPr bwMode="auto">
                        <a:xfrm>
                          <a:off x="3981" y="1150"/>
                          <a:ext cx="96" cy="14"/>
                        </a:xfrm>
                        <a:custGeom>
                          <a:avLst/>
                          <a:gdLst>
                            <a:gd name="T0" fmla="*/ 0 w 957"/>
                            <a:gd name="T1" fmla="*/ 1 h 134"/>
                            <a:gd name="T2" fmla="*/ 0 w 957"/>
                            <a:gd name="T3" fmla="*/ 1 h 134"/>
                            <a:gd name="T4" fmla="*/ 10 w 957"/>
                            <a:gd name="T5" fmla="*/ 0 h 134"/>
                            <a:gd name="T6" fmla="*/ 0 w 957"/>
                            <a:gd name="T7" fmla="*/ 1 h 134"/>
                            <a:gd name="T8" fmla="*/ 0 60000 65536"/>
                            <a:gd name="T9" fmla="*/ 0 60000 65536"/>
                            <a:gd name="T10" fmla="*/ 0 60000 65536"/>
                            <a:gd name="T11" fmla="*/ 0 60000 65536"/>
                            <a:gd name="T12" fmla="*/ 0 w 957"/>
                            <a:gd name="T13" fmla="*/ 0 h 134"/>
                            <a:gd name="T14" fmla="*/ 957 w 957"/>
                            <a:gd name="T15" fmla="*/ 134 h 134"/>
                          </a:gdLst>
                          <a:ahLst/>
                          <a:cxnLst>
                            <a:cxn ang="T8">
                              <a:pos x="T0" y="T1"/>
                            </a:cxn>
                            <a:cxn ang="T9">
                              <a:pos x="T2" y="T3"/>
                            </a:cxn>
                            <a:cxn ang="T10">
                              <a:pos x="T4" y="T5"/>
                            </a:cxn>
                            <a:cxn ang="T11">
                              <a:pos x="T6" y="T7"/>
                            </a:cxn>
                          </a:cxnLst>
                          <a:rect l="T12" t="T13" r="T14" b="T15"/>
                          <a:pathLst>
                            <a:path w="957" h="134">
                              <a:moveTo>
                                <a:pt x="0" y="74"/>
                              </a:moveTo>
                              <a:lnTo>
                                <a:pt x="0" y="134"/>
                              </a:lnTo>
                              <a:lnTo>
                                <a:pt x="957" y="0"/>
                              </a:lnTo>
                              <a:lnTo>
                                <a:pt x="0" y="74"/>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081" name="Freeform 256"/>
                        <p:cNvSpPr>
                          <a:spLocks/>
                        </p:cNvSpPr>
                        <p:nvPr/>
                      </p:nvSpPr>
                      <p:spPr bwMode="auto">
                        <a:xfrm>
                          <a:off x="3981" y="1122"/>
                          <a:ext cx="95" cy="16"/>
                        </a:xfrm>
                        <a:custGeom>
                          <a:avLst/>
                          <a:gdLst>
                            <a:gd name="T0" fmla="*/ 0 w 947"/>
                            <a:gd name="T1" fmla="*/ 0 h 158"/>
                            <a:gd name="T2" fmla="*/ 0 w 947"/>
                            <a:gd name="T3" fmla="*/ 1 h 158"/>
                            <a:gd name="T4" fmla="*/ 10 w 947"/>
                            <a:gd name="T5" fmla="*/ 2 h 158"/>
                            <a:gd name="T6" fmla="*/ 0 w 947"/>
                            <a:gd name="T7" fmla="*/ 0 h 158"/>
                            <a:gd name="T8" fmla="*/ 0 60000 65536"/>
                            <a:gd name="T9" fmla="*/ 0 60000 65536"/>
                            <a:gd name="T10" fmla="*/ 0 60000 65536"/>
                            <a:gd name="T11" fmla="*/ 0 60000 65536"/>
                            <a:gd name="T12" fmla="*/ 0 w 947"/>
                            <a:gd name="T13" fmla="*/ 0 h 158"/>
                            <a:gd name="T14" fmla="*/ 947 w 947"/>
                            <a:gd name="T15" fmla="*/ 158 h 158"/>
                          </a:gdLst>
                          <a:ahLst/>
                          <a:cxnLst>
                            <a:cxn ang="T8">
                              <a:pos x="T0" y="T1"/>
                            </a:cxn>
                            <a:cxn ang="T9">
                              <a:pos x="T2" y="T3"/>
                            </a:cxn>
                            <a:cxn ang="T10">
                              <a:pos x="T4" y="T5"/>
                            </a:cxn>
                            <a:cxn ang="T11">
                              <a:pos x="T6" y="T7"/>
                            </a:cxn>
                          </a:cxnLst>
                          <a:rect l="T12" t="T13" r="T14" b="T15"/>
                          <a:pathLst>
                            <a:path w="947" h="158">
                              <a:moveTo>
                                <a:pt x="0" y="0"/>
                              </a:moveTo>
                              <a:lnTo>
                                <a:pt x="0" y="62"/>
                              </a:lnTo>
                              <a:lnTo>
                                <a:pt x="947" y="158"/>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082" name="Freeform 257"/>
                        <p:cNvSpPr>
                          <a:spLocks/>
                        </p:cNvSpPr>
                        <p:nvPr/>
                      </p:nvSpPr>
                      <p:spPr bwMode="auto">
                        <a:xfrm>
                          <a:off x="3981" y="1131"/>
                          <a:ext cx="95" cy="10"/>
                        </a:xfrm>
                        <a:custGeom>
                          <a:avLst/>
                          <a:gdLst>
                            <a:gd name="T0" fmla="*/ 0 w 947"/>
                            <a:gd name="T1" fmla="*/ 0 h 97"/>
                            <a:gd name="T2" fmla="*/ 0 w 947"/>
                            <a:gd name="T3" fmla="*/ 1 h 97"/>
                            <a:gd name="T4" fmla="*/ 10 w 947"/>
                            <a:gd name="T5" fmla="*/ 1 h 97"/>
                            <a:gd name="T6" fmla="*/ 0 w 947"/>
                            <a:gd name="T7" fmla="*/ 0 h 97"/>
                            <a:gd name="T8" fmla="*/ 0 60000 65536"/>
                            <a:gd name="T9" fmla="*/ 0 60000 65536"/>
                            <a:gd name="T10" fmla="*/ 0 60000 65536"/>
                            <a:gd name="T11" fmla="*/ 0 60000 65536"/>
                            <a:gd name="T12" fmla="*/ 0 w 947"/>
                            <a:gd name="T13" fmla="*/ 0 h 97"/>
                            <a:gd name="T14" fmla="*/ 947 w 947"/>
                            <a:gd name="T15" fmla="*/ 97 h 97"/>
                          </a:gdLst>
                          <a:ahLst/>
                          <a:cxnLst>
                            <a:cxn ang="T8">
                              <a:pos x="T0" y="T1"/>
                            </a:cxn>
                            <a:cxn ang="T9">
                              <a:pos x="T2" y="T3"/>
                            </a:cxn>
                            <a:cxn ang="T10">
                              <a:pos x="T4" y="T5"/>
                            </a:cxn>
                            <a:cxn ang="T11">
                              <a:pos x="T6" y="T7"/>
                            </a:cxn>
                          </a:cxnLst>
                          <a:rect l="T12" t="T13" r="T14" b="T15"/>
                          <a:pathLst>
                            <a:path w="947" h="97">
                              <a:moveTo>
                                <a:pt x="0" y="0"/>
                              </a:moveTo>
                              <a:lnTo>
                                <a:pt x="0" y="60"/>
                              </a:lnTo>
                              <a:lnTo>
                                <a:pt x="947" y="97"/>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083" name="Freeform 258"/>
                        <p:cNvSpPr>
                          <a:spLocks/>
                        </p:cNvSpPr>
                        <p:nvPr/>
                      </p:nvSpPr>
                      <p:spPr bwMode="auto">
                        <a:xfrm>
                          <a:off x="3981" y="1140"/>
                          <a:ext cx="96" cy="6"/>
                        </a:xfrm>
                        <a:custGeom>
                          <a:avLst/>
                          <a:gdLst>
                            <a:gd name="T0" fmla="*/ 0 w 957"/>
                            <a:gd name="T1" fmla="*/ 0 h 60"/>
                            <a:gd name="T2" fmla="*/ 0 w 957"/>
                            <a:gd name="T3" fmla="*/ 1 h 60"/>
                            <a:gd name="T4" fmla="*/ 10 w 957"/>
                            <a:gd name="T5" fmla="*/ 0 h 60"/>
                            <a:gd name="T6" fmla="*/ 0 w 957"/>
                            <a:gd name="T7" fmla="*/ 0 h 60"/>
                            <a:gd name="T8" fmla="*/ 0 60000 65536"/>
                            <a:gd name="T9" fmla="*/ 0 60000 65536"/>
                            <a:gd name="T10" fmla="*/ 0 60000 65536"/>
                            <a:gd name="T11" fmla="*/ 0 60000 65536"/>
                            <a:gd name="T12" fmla="*/ 0 w 957"/>
                            <a:gd name="T13" fmla="*/ 0 h 60"/>
                            <a:gd name="T14" fmla="*/ 957 w 957"/>
                            <a:gd name="T15" fmla="*/ 60 h 60"/>
                          </a:gdLst>
                          <a:ahLst/>
                          <a:cxnLst>
                            <a:cxn ang="T8">
                              <a:pos x="T0" y="T1"/>
                            </a:cxn>
                            <a:cxn ang="T9">
                              <a:pos x="T2" y="T3"/>
                            </a:cxn>
                            <a:cxn ang="T10">
                              <a:pos x="T4" y="T5"/>
                            </a:cxn>
                            <a:cxn ang="T11">
                              <a:pos x="T6" y="T7"/>
                            </a:cxn>
                          </a:cxnLst>
                          <a:rect l="T12" t="T13" r="T14" b="T15"/>
                          <a:pathLst>
                            <a:path w="957" h="60">
                              <a:moveTo>
                                <a:pt x="0" y="0"/>
                              </a:moveTo>
                              <a:lnTo>
                                <a:pt x="0" y="60"/>
                              </a:lnTo>
                              <a:lnTo>
                                <a:pt x="957" y="36"/>
                              </a:lnTo>
                              <a:lnTo>
                                <a:pt x="0" y="0"/>
                              </a:lnTo>
                              <a:close/>
                            </a:path>
                          </a:pathLst>
                        </a:custGeom>
                        <a:solidFill>
                          <a:srgbClr val="800000"/>
                        </a:solidFill>
                        <a:ln w="1588">
                          <a:solidFill>
                            <a:srgbClr val="800000"/>
                          </a:solidFill>
                          <a:round/>
                          <a:headEnd/>
                          <a:tailEnd/>
                        </a:ln>
                      </p:spPr>
                      <p:txBody>
                        <a:bodyPr/>
                        <a:lstStyle/>
                        <a:p>
                          <a:endParaRPr lang="en-US">
                            <a:latin typeface="+mj-lt"/>
                          </a:endParaRPr>
                        </a:p>
                      </p:txBody>
                    </p:sp>
                    <p:sp>
                      <p:nvSpPr>
                        <p:cNvPr id="1084" name="Freeform 259"/>
                        <p:cNvSpPr>
                          <a:spLocks/>
                        </p:cNvSpPr>
                        <p:nvPr/>
                      </p:nvSpPr>
                      <p:spPr bwMode="auto">
                        <a:xfrm>
                          <a:off x="3981" y="1147"/>
                          <a:ext cx="96" cy="8"/>
                        </a:xfrm>
                        <a:custGeom>
                          <a:avLst/>
                          <a:gdLst>
                            <a:gd name="T0" fmla="*/ 0 w 957"/>
                            <a:gd name="T1" fmla="*/ 0 h 79"/>
                            <a:gd name="T2" fmla="*/ 0 w 957"/>
                            <a:gd name="T3" fmla="*/ 1 h 79"/>
                            <a:gd name="T4" fmla="*/ 10 w 957"/>
                            <a:gd name="T5" fmla="*/ 0 h 79"/>
                            <a:gd name="T6" fmla="*/ 0 w 957"/>
                            <a:gd name="T7" fmla="*/ 0 h 79"/>
                            <a:gd name="T8" fmla="*/ 0 60000 65536"/>
                            <a:gd name="T9" fmla="*/ 0 60000 65536"/>
                            <a:gd name="T10" fmla="*/ 0 60000 65536"/>
                            <a:gd name="T11" fmla="*/ 0 60000 65536"/>
                            <a:gd name="T12" fmla="*/ 0 w 957"/>
                            <a:gd name="T13" fmla="*/ 0 h 79"/>
                            <a:gd name="T14" fmla="*/ 957 w 957"/>
                            <a:gd name="T15" fmla="*/ 79 h 79"/>
                          </a:gdLst>
                          <a:ahLst/>
                          <a:cxnLst>
                            <a:cxn ang="T8">
                              <a:pos x="T0" y="T1"/>
                            </a:cxn>
                            <a:cxn ang="T9">
                              <a:pos x="T2" y="T3"/>
                            </a:cxn>
                            <a:cxn ang="T10">
                              <a:pos x="T4" y="T5"/>
                            </a:cxn>
                            <a:cxn ang="T11">
                              <a:pos x="T6" y="T7"/>
                            </a:cxn>
                          </a:cxnLst>
                          <a:rect l="T12" t="T13" r="T14" b="T15"/>
                          <a:pathLst>
                            <a:path w="957" h="79">
                              <a:moveTo>
                                <a:pt x="0" y="18"/>
                              </a:moveTo>
                              <a:lnTo>
                                <a:pt x="0" y="79"/>
                              </a:lnTo>
                              <a:lnTo>
                                <a:pt x="957" y="0"/>
                              </a:lnTo>
                              <a:lnTo>
                                <a:pt x="0" y="18"/>
                              </a:lnTo>
                              <a:close/>
                            </a:path>
                          </a:pathLst>
                        </a:custGeom>
                        <a:solidFill>
                          <a:srgbClr val="800000"/>
                        </a:solidFill>
                        <a:ln w="1588">
                          <a:solidFill>
                            <a:srgbClr val="800000"/>
                          </a:solidFill>
                          <a:round/>
                          <a:headEnd/>
                          <a:tailEnd/>
                        </a:ln>
                      </p:spPr>
                      <p:txBody>
                        <a:bodyPr/>
                        <a:lstStyle/>
                        <a:p>
                          <a:endParaRPr lang="en-US">
                            <a:latin typeface="+mj-lt"/>
                          </a:endParaRPr>
                        </a:p>
                      </p:txBody>
                    </p:sp>
                  </p:grpSp>
                </p:grpSp>
              </p:grpSp>
            </p:grpSp>
            <p:grpSp>
              <p:nvGrpSpPr>
                <p:cNvPr id="1049" name="Group 260"/>
                <p:cNvGrpSpPr>
                  <a:grpSpLocks/>
                </p:cNvGrpSpPr>
                <p:nvPr/>
              </p:nvGrpSpPr>
              <p:grpSpPr bwMode="auto">
                <a:xfrm>
                  <a:off x="3854" y="1125"/>
                  <a:ext cx="346" cy="73"/>
                  <a:chOff x="3854" y="1125"/>
                  <a:chExt cx="346" cy="73"/>
                </a:xfrm>
              </p:grpSpPr>
              <p:grpSp>
                <p:nvGrpSpPr>
                  <p:cNvPr id="1050" name="Group 261"/>
                  <p:cNvGrpSpPr>
                    <a:grpSpLocks/>
                  </p:cNvGrpSpPr>
                  <p:nvPr/>
                </p:nvGrpSpPr>
                <p:grpSpPr bwMode="auto">
                  <a:xfrm>
                    <a:off x="4129" y="1125"/>
                    <a:ext cx="71" cy="73"/>
                    <a:chOff x="4129" y="1125"/>
                    <a:chExt cx="71" cy="73"/>
                  </a:xfrm>
                </p:grpSpPr>
                <p:sp>
                  <p:nvSpPr>
                    <p:cNvPr id="1061" name="Oval 262"/>
                    <p:cNvSpPr>
                      <a:spLocks noChangeArrowheads="1"/>
                    </p:cNvSpPr>
                    <p:nvPr/>
                  </p:nvSpPr>
                  <p:spPr bwMode="auto">
                    <a:xfrm>
                      <a:off x="4129" y="1125"/>
                      <a:ext cx="71"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062" name="Freeform 263"/>
                    <p:cNvSpPr>
                      <a:spLocks/>
                    </p:cNvSpPr>
                    <p:nvPr/>
                  </p:nvSpPr>
                  <p:spPr bwMode="auto">
                    <a:xfrm>
                      <a:off x="4159" y="1172"/>
                      <a:ext cx="12" cy="15"/>
                    </a:xfrm>
                    <a:custGeom>
                      <a:avLst/>
                      <a:gdLst>
                        <a:gd name="T0" fmla="*/ 0 w 124"/>
                        <a:gd name="T1" fmla="*/ 1 h 153"/>
                        <a:gd name="T2" fmla="*/ 0 w 124"/>
                        <a:gd name="T3" fmla="*/ 0 h 153"/>
                        <a:gd name="T4" fmla="*/ 1 w 124"/>
                        <a:gd name="T5" fmla="*/ 0 h 153"/>
                        <a:gd name="T6" fmla="*/ 1 w 124"/>
                        <a:gd name="T7" fmla="*/ 1 h 153"/>
                        <a:gd name="T8" fmla="*/ 1 w 124"/>
                        <a:gd name="T9" fmla="*/ 1 h 153"/>
                        <a:gd name="T10" fmla="*/ 0 w 124"/>
                        <a:gd name="T11" fmla="*/ 1 h 153"/>
                        <a:gd name="T12" fmla="*/ 0 60000 65536"/>
                        <a:gd name="T13" fmla="*/ 0 60000 65536"/>
                        <a:gd name="T14" fmla="*/ 0 60000 65536"/>
                        <a:gd name="T15" fmla="*/ 0 60000 65536"/>
                        <a:gd name="T16" fmla="*/ 0 60000 65536"/>
                        <a:gd name="T17" fmla="*/ 0 60000 65536"/>
                        <a:gd name="T18" fmla="*/ 0 w 124"/>
                        <a:gd name="T19" fmla="*/ 0 h 153"/>
                        <a:gd name="T20" fmla="*/ 124 w 124"/>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4" h="153">
                          <a:moveTo>
                            <a:pt x="0" y="142"/>
                          </a:moveTo>
                          <a:lnTo>
                            <a:pt x="48" y="0"/>
                          </a:lnTo>
                          <a:lnTo>
                            <a:pt x="78" y="0"/>
                          </a:lnTo>
                          <a:lnTo>
                            <a:pt x="124"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63" name="Freeform 264"/>
                    <p:cNvSpPr>
                      <a:spLocks/>
                    </p:cNvSpPr>
                    <p:nvPr/>
                  </p:nvSpPr>
                  <p:spPr bwMode="auto">
                    <a:xfrm>
                      <a:off x="4158" y="1135"/>
                      <a:ext cx="13" cy="15"/>
                    </a:xfrm>
                    <a:custGeom>
                      <a:avLst/>
                      <a:gdLst>
                        <a:gd name="T0" fmla="*/ 0 w 127"/>
                        <a:gd name="T1" fmla="*/ 0 h 153"/>
                        <a:gd name="T2" fmla="*/ 1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1" y="153"/>
                          </a:lnTo>
                          <a:lnTo>
                            <a:pt x="79" y="153"/>
                          </a:lnTo>
                          <a:lnTo>
                            <a:pt x="127" y="7"/>
                          </a:lnTo>
                          <a:lnTo>
                            <a:pt x="65"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64" name="Freeform 265"/>
                    <p:cNvSpPr>
                      <a:spLocks/>
                    </p:cNvSpPr>
                    <p:nvPr/>
                  </p:nvSpPr>
                  <p:spPr bwMode="auto">
                    <a:xfrm>
                      <a:off x="4175" y="1155"/>
                      <a:ext cx="15" cy="12"/>
                    </a:xfrm>
                    <a:custGeom>
                      <a:avLst/>
                      <a:gdLst>
                        <a:gd name="T0" fmla="*/ 1 w 151"/>
                        <a:gd name="T1" fmla="*/ 0 h 124"/>
                        <a:gd name="T2" fmla="*/ 0 w 151"/>
                        <a:gd name="T3" fmla="*/ 0 h 124"/>
                        <a:gd name="T4" fmla="*/ 0 w 151"/>
                        <a:gd name="T5" fmla="*/ 1 h 124"/>
                        <a:gd name="T6" fmla="*/ 1 w 151"/>
                        <a:gd name="T7" fmla="*/ 1 h 124"/>
                        <a:gd name="T8" fmla="*/ 1 w 151"/>
                        <a:gd name="T9" fmla="*/ 1 h 124"/>
                        <a:gd name="T10" fmla="*/ 1 w 151"/>
                        <a:gd name="T11" fmla="*/ 0 h 124"/>
                        <a:gd name="T12" fmla="*/ 0 60000 65536"/>
                        <a:gd name="T13" fmla="*/ 0 60000 65536"/>
                        <a:gd name="T14" fmla="*/ 0 60000 65536"/>
                        <a:gd name="T15" fmla="*/ 0 60000 65536"/>
                        <a:gd name="T16" fmla="*/ 0 60000 65536"/>
                        <a:gd name="T17" fmla="*/ 0 60000 65536"/>
                        <a:gd name="T18" fmla="*/ 0 w 151"/>
                        <a:gd name="T19" fmla="*/ 0 h 124"/>
                        <a:gd name="T20" fmla="*/ 151 w 151"/>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1" h="124">
                          <a:moveTo>
                            <a:pt x="140" y="0"/>
                          </a:moveTo>
                          <a:lnTo>
                            <a:pt x="0" y="49"/>
                          </a:lnTo>
                          <a:lnTo>
                            <a:pt x="0" y="79"/>
                          </a:lnTo>
                          <a:lnTo>
                            <a:pt x="145" y="124"/>
                          </a:lnTo>
                          <a:lnTo>
                            <a:pt x="151" y="64"/>
                          </a:lnTo>
                          <a:lnTo>
                            <a:pt x="140"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65" name="Freeform 266"/>
                    <p:cNvSpPr>
                      <a:spLocks/>
                    </p:cNvSpPr>
                    <p:nvPr/>
                  </p:nvSpPr>
                  <p:spPr bwMode="auto">
                    <a:xfrm>
                      <a:off x="4139" y="1155"/>
                      <a:ext cx="15" cy="12"/>
                    </a:xfrm>
                    <a:custGeom>
                      <a:avLst/>
                      <a:gdLst>
                        <a:gd name="T0" fmla="*/ 0 w 152"/>
                        <a:gd name="T1" fmla="*/ 0 h 124"/>
                        <a:gd name="T2" fmla="*/ 1 w 152"/>
                        <a:gd name="T3" fmla="*/ 0 h 124"/>
                        <a:gd name="T4" fmla="*/ 1 w 152"/>
                        <a:gd name="T5" fmla="*/ 1 h 124"/>
                        <a:gd name="T6" fmla="*/ 0 w 152"/>
                        <a:gd name="T7" fmla="*/ 1 h 124"/>
                        <a:gd name="T8" fmla="*/ 0 w 152"/>
                        <a:gd name="T9" fmla="*/ 1 h 124"/>
                        <a:gd name="T10" fmla="*/ 0 w 152"/>
                        <a:gd name="T11" fmla="*/ 0 h 124"/>
                        <a:gd name="T12" fmla="*/ 0 60000 65536"/>
                        <a:gd name="T13" fmla="*/ 0 60000 65536"/>
                        <a:gd name="T14" fmla="*/ 0 60000 65536"/>
                        <a:gd name="T15" fmla="*/ 0 60000 65536"/>
                        <a:gd name="T16" fmla="*/ 0 60000 65536"/>
                        <a:gd name="T17" fmla="*/ 0 60000 65536"/>
                        <a:gd name="T18" fmla="*/ 0 w 152"/>
                        <a:gd name="T19" fmla="*/ 0 h 124"/>
                        <a:gd name="T20" fmla="*/ 152 w 152"/>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2" h="124">
                          <a:moveTo>
                            <a:pt x="11" y="0"/>
                          </a:moveTo>
                          <a:lnTo>
                            <a:pt x="152" y="49"/>
                          </a:lnTo>
                          <a:lnTo>
                            <a:pt x="152" y="79"/>
                          </a:lnTo>
                          <a:lnTo>
                            <a:pt x="6"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66" name="Oval 267"/>
                    <p:cNvSpPr>
                      <a:spLocks noChangeArrowheads="1"/>
                    </p:cNvSpPr>
                    <p:nvPr/>
                  </p:nvSpPr>
                  <p:spPr bwMode="auto">
                    <a:xfrm>
                      <a:off x="4139"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067" name="Group 268"/>
                    <p:cNvGrpSpPr>
                      <a:grpSpLocks/>
                    </p:cNvGrpSpPr>
                    <p:nvPr/>
                  </p:nvGrpSpPr>
                  <p:grpSpPr bwMode="auto">
                    <a:xfrm>
                      <a:off x="4155" y="1151"/>
                      <a:ext cx="19" cy="20"/>
                      <a:chOff x="4155" y="1151"/>
                      <a:chExt cx="19" cy="20"/>
                    </a:xfrm>
                  </p:grpSpPr>
                  <p:sp>
                    <p:nvSpPr>
                      <p:cNvPr id="1068" name="Oval 269"/>
                      <p:cNvSpPr>
                        <a:spLocks noChangeArrowheads="1"/>
                      </p:cNvSpPr>
                      <p:nvPr/>
                    </p:nvSpPr>
                    <p:spPr bwMode="auto">
                      <a:xfrm>
                        <a:off x="4155"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069" name="Oval 270"/>
                      <p:cNvSpPr>
                        <a:spLocks noChangeArrowheads="1"/>
                      </p:cNvSpPr>
                      <p:nvPr/>
                    </p:nvSpPr>
                    <p:spPr bwMode="auto">
                      <a:xfrm>
                        <a:off x="4159"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nvGrpSpPr>
                  <p:cNvPr id="1051" name="Group 271"/>
                  <p:cNvGrpSpPr>
                    <a:grpSpLocks/>
                  </p:cNvGrpSpPr>
                  <p:nvPr/>
                </p:nvGrpSpPr>
                <p:grpSpPr bwMode="auto">
                  <a:xfrm>
                    <a:off x="3854" y="1125"/>
                    <a:ext cx="72" cy="73"/>
                    <a:chOff x="3854" y="1125"/>
                    <a:chExt cx="72" cy="73"/>
                  </a:xfrm>
                </p:grpSpPr>
                <p:sp>
                  <p:nvSpPr>
                    <p:cNvPr id="1052" name="Oval 272"/>
                    <p:cNvSpPr>
                      <a:spLocks noChangeArrowheads="1"/>
                    </p:cNvSpPr>
                    <p:nvPr/>
                  </p:nvSpPr>
                  <p:spPr bwMode="auto">
                    <a:xfrm>
                      <a:off x="3854" y="1125"/>
                      <a:ext cx="72" cy="73"/>
                    </a:xfrm>
                    <a:prstGeom prst="ellipse">
                      <a:avLst/>
                    </a:prstGeom>
                    <a:solidFill>
                      <a:srgbClr val="000000"/>
                    </a:solidFill>
                    <a:ln w="1588">
                      <a:solidFill>
                        <a:srgbClr val="000000"/>
                      </a:solidFill>
                      <a:round/>
                      <a:headEnd/>
                      <a:tailEnd/>
                    </a:ln>
                  </p:spPr>
                  <p:txBody>
                    <a:bodyPr/>
                    <a:lstStyle/>
                    <a:p>
                      <a:endParaRPr lang="zh-CN" altLang="en-US">
                        <a:latin typeface="+mj-lt"/>
                        <a:ea typeface="宋体" pitchFamily="2" charset="-122"/>
                      </a:endParaRPr>
                    </a:p>
                  </p:txBody>
                </p:sp>
                <p:sp>
                  <p:nvSpPr>
                    <p:cNvPr id="1053" name="Freeform 273"/>
                    <p:cNvSpPr>
                      <a:spLocks/>
                    </p:cNvSpPr>
                    <p:nvPr/>
                  </p:nvSpPr>
                  <p:spPr bwMode="auto">
                    <a:xfrm>
                      <a:off x="3884" y="1172"/>
                      <a:ext cx="13" cy="15"/>
                    </a:xfrm>
                    <a:custGeom>
                      <a:avLst/>
                      <a:gdLst>
                        <a:gd name="T0" fmla="*/ 0 w 123"/>
                        <a:gd name="T1" fmla="*/ 1 h 153"/>
                        <a:gd name="T2" fmla="*/ 1 w 123"/>
                        <a:gd name="T3" fmla="*/ 0 h 153"/>
                        <a:gd name="T4" fmla="*/ 1 w 123"/>
                        <a:gd name="T5" fmla="*/ 0 h 153"/>
                        <a:gd name="T6" fmla="*/ 1 w 123"/>
                        <a:gd name="T7" fmla="*/ 1 h 153"/>
                        <a:gd name="T8" fmla="*/ 1 w 123"/>
                        <a:gd name="T9" fmla="*/ 1 h 153"/>
                        <a:gd name="T10" fmla="*/ 0 w 123"/>
                        <a:gd name="T11" fmla="*/ 1 h 153"/>
                        <a:gd name="T12" fmla="*/ 0 60000 65536"/>
                        <a:gd name="T13" fmla="*/ 0 60000 65536"/>
                        <a:gd name="T14" fmla="*/ 0 60000 65536"/>
                        <a:gd name="T15" fmla="*/ 0 60000 65536"/>
                        <a:gd name="T16" fmla="*/ 0 60000 65536"/>
                        <a:gd name="T17" fmla="*/ 0 60000 65536"/>
                        <a:gd name="T18" fmla="*/ 0 w 123"/>
                        <a:gd name="T19" fmla="*/ 0 h 153"/>
                        <a:gd name="T20" fmla="*/ 123 w 123"/>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3" h="153">
                          <a:moveTo>
                            <a:pt x="0" y="142"/>
                          </a:moveTo>
                          <a:lnTo>
                            <a:pt x="48" y="0"/>
                          </a:lnTo>
                          <a:lnTo>
                            <a:pt x="77" y="0"/>
                          </a:lnTo>
                          <a:lnTo>
                            <a:pt x="123" y="147"/>
                          </a:lnTo>
                          <a:lnTo>
                            <a:pt x="64" y="153"/>
                          </a:lnTo>
                          <a:lnTo>
                            <a:pt x="0" y="142"/>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54" name="Freeform 274"/>
                    <p:cNvSpPr>
                      <a:spLocks/>
                    </p:cNvSpPr>
                    <p:nvPr/>
                  </p:nvSpPr>
                  <p:spPr bwMode="auto">
                    <a:xfrm>
                      <a:off x="3884" y="1135"/>
                      <a:ext cx="12" cy="15"/>
                    </a:xfrm>
                    <a:custGeom>
                      <a:avLst/>
                      <a:gdLst>
                        <a:gd name="T0" fmla="*/ 0 w 127"/>
                        <a:gd name="T1" fmla="*/ 0 h 153"/>
                        <a:gd name="T2" fmla="*/ 0 w 127"/>
                        <a:gd name="T3" fmla="*/ 1 h 153"/>
                        <a:gd name="T4" fmla="*/ 1 w 127"/>
                        <a:gd name="T5" fmla="*/ 1 h 153"/>
                        <a:gd name="T6" fmla="*/ 1 w 127"/>
                        <a:gd name="T7" fmla="*/ 0 h 153"/>
                        <a:gd name="T8" fmla="*/ 1 w 127"/>
                        <a:gd name="T9" fmla="*/ 0 h 153"/>
                        <a:gd name="T10" fmla="*/ 0 w 127"/>
                        <a:gd name="T11" fmla="*/ 0 h 153"/>
                        <a:gd name="T12" fmla="*/ 0 60000 65536"/>
                        <a:gd name="T13" fmla="*/ 0 60000 65536"/>
                        <a:gd name="T14" fmla="*/ 0 60000 65536"/>
                        <a:gd name="T15" fmla="*/ 0 60000 65536"/>
                        <a:gd name="T16" fmla="*/ 0 60000 65536"/>
                        <a:gd name="T17" fmla="*/ 0 60000 65536"/>
                        <a:gd name="T18" fmla="*/ 0 w 127"/>
                        <a:gd name="T19" fmla="*/ 0 h 153"/>
                        <a:gd name="T20" fmla="*/ 127 w 127"/>
                        <a:gd name="T21" fmla="*/ 153 h 153"/>
                      </a:gdLst>
                      <a:ahLst/>
                      <a:cxnLst>
                        <a:cxn ang="T12">
                          <a:pos x="T0" y="T1"/>
                        </a:cxn>
                        <a:cxn ang="T13">
                          <a:pos x="T2" y="T3"/>
                        </a:cxn>
                        <a:cxn ang="T14">
                          <a:pos x="T4" y="T5"/>
                        </a:cxn>
                        <a:cxn ang="T15">
                          <a:pos x="T6" y="T7"/>
                        </a:cxn>
                        <a:cxn ang="T16">
                          <a:pos x="T8" y="T9"/>
                        </a:cxn>
                        <a:cxn ang="T17">
                          <a:pos x="T10" y="T11"/>
                        </a:cxn>
                      </a:cxnLst>
                      <a:rect l="T18" t="T19" r="T20" b="T21"/>
                      <a:pathLst>
                        <a:path w="127" h="153">
                          <a:moveTo>
                            <a:pt x="0" y="11"/>
                          </a:moveTo>
                          <a:lnTo>
                            <a:pt x="50" y="153"/>
                          </a:lnTo>
                          <a:lnTo>
                            <a:pt x="81" y="153"/>
                          </a:lnTo>
                          <a:lnTo>
                            <a:pt x="127" y="7"/>
                          </a:lnTo>
                          <a:lnTo>
                            <a:pt x="66" y="0"/>
                          </a:lnTo>
                          <a:lnTo>
                            <a:pt x="0" y="11"/>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55" name="Freeform 275"/>
                    <p:cNvSpPr>
                      <a:spLocks/>
                    </p:cNvSpPr>
                    <p:nvPr/>
                  </p:nvSpPr>
                  <p:spPr bwMode="auto">
                    <a:xfrm>
                      <a:off x="3901" y="1155"/>
                      <a:ext cx="15" cy="12"/>
                    </a:xfrm>
                    <a:custGeom>
                      <a:avLst/>
                      <a:gdLst>
                        <a:gd name="T0" fmla="*/ 1 w 153"/>
                        <a:gd name="T1" fmla="*/ 0 h 124"/>
                        <a:gd name="T2" fmla="*/ 0 w 153"/>
                        <a:gd name="T3" fmla="*/ 0 h 124"/>
                        <a:gd name="T4" fmla="*/ 0 w 153"/>
                        <a:gd name="T5" fmla="*/ 1 h 124"/>
                        <a:gd name="T6" fmla="*/ 1 w 153"/>
                        <a:gd name="T7" fmla="*/ 1 h 124"/>
                        <a:gd name="T8" fmla="*/ 1 w 153"/>
                        <a:gd name="T9" fmla="*/ 1 h 124"/>
                        <a:gd name="T10" fmla="*/ 1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42" y="0"/>
                          </a:moveTo>
                          <a:lnTo>
                            <a:pt x="0" y="49"/>
                          </a:lnTo>
                          <a:lnTo>
                            <a:pt x="0" y="79"/>
                          </a:lnTo>
                          <a:lnTo>
                            <a:pt x="146" y="124"/>
                          </a:lnTo>
                          <a:lnTo>
                            <a:pt x="153" y="64"/>
                          </a:lnTo>
                          <a:lnTo>
                            <a:pt x="142"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56" name="Freeform 276"/>
                    <p:cNvSpPr>
                      <a:spLocks/>
                    </p:cNvSpPr>
                    <p:nvPr/>
                  </p:nvSpPr>
                  <p:spPr bwMode="auto">
                    <a:xfrm>
                      <a:off x="3864" y="1155"/>
                      <a:ext cx="15" cy="12"/>
                    </a:xfrm>
                    <a:custGeom>
                      <a:avLst/>
                      <a:gdLst>
                        <a:gd name="T0" fmla="*/ 0 w 153"/>
                        <a:gd name="T1" fmla="*/ 0 h 124"/>
                        <a:gd name="T2" fmla="*/ 1 w 153"/>
                        <a:gd name="T3" fmla="*/ 0 h 124"/>
                        <a:gd name="T4" fmla="*/ 1 w 153"/>
                        <a:gd name="T5" fmla="*/ 1 h 124"/>
                        <a:gd name="T6" fmla="*/ 0 w 153"/>
                        <a:gd name="T7" fmla="*/ 1 h 124"/>
                        <a:gd name="T8" fmla="*/ 0 w 153"/>
                        <a:gd name="T9" fmla="*/ 1 h 124"/>
                        <a:gd name="T10" fmla="*/ 0 w 153"/>
                        <a:gd name="T11" fmla="*/ 0 h 124"/>
                        <a:gd name="T12" fmla="*/ 0 60000 65536"/>
                        <a:gd name="T13" fmla="*/ 0 60000 65536"/>
                        <a:gd name="T14" fmla="*/ 0 60000 65536"/>
                        <a:gd name="T15" fmla="*/ 0 60000 65536"/>
                        <a:gd name="T16" fmla="*/ 0 60000 65536"/>
                        <a:gd name="T17" fmla="*/ 0 60000 65536"/>
                        <a:gd name="T18" fmla="*/ 0 w 153"/>
                        <a:gd name="T19" fmla="*/ 0 h 124"/>
                        <a:gd name="T20" fmla="*/ 153 w 153"/>
                        <a:gd name="T21" fmla="*/ 124 h 124"/>
                      </a:gdLst>
                      <a:ahLst/>
                      <a:cxnLst>
                        <a:cxn ang="T12">
                          <a:pos x="T0" y="T1"/>
                        </a:cxn>
                        <a:cxn ang="T13">
                          <a:pos x="T2" y="T3"/>
                        </a:cxn>
                        <a:cxn ang="T14">
                          <a:pos x="T4" y="T5"/>
                        </a:cxn>
                        <a:cxn ang="T15">
                          <a:pos x="T6" y="T7"/>
                        </a:cxn>
                        <a:cxn ang="T16">
                          <a:pos x="T8" y="T9"/>
                        </a:cxn>
                        <a:cxn ang="T17">
                          <a:pos x="T10" y="T11"/>
                        </a:cxn>
                      </a:cxnLst>
                      <a:rect l="T18" t="T19" r="T20" b="T21"/>
                      <a:pathLst>
                        <a:path w="153" h="124">
                          <a:moveTo>
                            <a:pt x="11" y="0"/>
                          </a:moveTo>
                          <a:lnTo>
                            <a:pt x="153" y="49"/>
                          </a:lnTo>
                          <a:lnTo>
                            <a:pt x="153" y="79"/>
                          </a:lnTo>
                          <a:lnTo>
                            <a:pt x="7" y="124"/>
                          </a:lnTo>
                          <a:lnTo>
                            <a:pt x="0" y="64"/>
                          </a:lnTo>
                          <a:lnTo>
                            <a:pt x="11" y="0"/>
                          </a:lnTo>
                          <a:close/>
                        </a:path>
                      </a:pathLst>
                    </a:custGeom>
                    <a:solidFill>
                      <a:srgbClr val="FF0000"/>
                    </a:solidFill>
                    <a:ln w="1588">
                      <a:solidFill>
                        <a:srgbClr val="000000"/>
                      </a:solidFill>
                      <a:round/>
                      <a:headEnd/>
                      <a:tailEnd/>
                    </a:ln>
                  </p:spPr>
                  <p:txBody>
                    <a:bodyPr/>
                    <a:lstStyle/>
                    <a:p>
                      <a:endParaRPr lang="en-US">
                        <a:latin typeface="+mj-lt"/>
                      </a:endParaRPr>
                    </a:p>
                  </p:txBody>
                </p:sp>
                <p:sp>
                  <p:nvSpPr>
                    <p:cNvPr id="1057" name="Oval 277"/>
                    <p:cNvSpPr>
                      <a:spLocks noChangeArrowheads="1"/>
                    </p:cNvSpPr>
                    <p:nvPr/>
                  </p:nvSpPr>
                  <p:spPr bwMode="auto">
                    <a:xfrm>
                      <a:off x="3864" y="1135"/>
                      <a:ext cx="51" cy="52"/>
                    </a:xfrm>
                    <a:prstGeom prst="ellipse">
                      <a:avLst/>
                    </a:prstGeom>
                    <a:noFill/>
                    <a:ln w="3175">
                      <a:solidFill>
                        <a:srgbClr val="FFFFFF"/>
                      </a:solidFill>
                      <a:round/>
                      <a:headEnd/>
                      <a:tailEnd/>
                    </a:ln>
                  </p:spPr>
                  <p:txBody>
                    <a:bodyPr/>
                    <a:lstStyle/>
                    <a:p>
                      <a:endParaRPr lang="zh-CN" altLang="en-US">
                        <a:latin typeface="+mj-lt"/>
                        <a:ea typeface="宋体" pitchFamily="2" charset="-122"/>
                      </a:endParaRPr>
                    </a:p>
                  </p:txBody>
                </p:sp>
                <p:grpSp>
                  <p:nvGrpSpPr>
                    <p:cNvPr id="1058" name="Group 278"/>
                    <p:cNvGrpSpPr>
                      <a:grpSpLocks/>
                    </p:cNvGrpSpPr>
                    <p:nvPr/>
                  </p:nvGrpSpPr>
                  <p:grpSpPr bwMode="auto">
                    <a:xfrm>
                      <a:off x="3880" y="1151"/>
                      <a:ext cx="19" cy="20"/>
                      <a:chOff x="3880" y="1151"/>
                      <a:chExt cx="19" cy="20"/>
                    </a:xfrm>
                  </p:grpSpPr>
                  <p:sp>
                    <p:nvSpPr>
                      <p:cNvPr id="1059" name="Oval 279"/>
                      <p:cNvSpPr>
                        <a:spLocks noChangeArrowheads="1"/>
                      </p:cNvSpPr>
                      <p:nvPr/>
                    </p:nvSpPr>
                    <p:spPr bwMode="auto">
                      <a:xfrm>
                        <a:off x="3880" y="1151"/>
                        <a:ext cx="19" cy="20"/>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sp>
                    <p:nvSpPr>
                      <p:cNvPr id="1060" name="Oval 280"/>
                      <p:cNvSpPr>
                        <a:spLocks noChangeArrowheads="1"/>
                      </p:cNvSpPr>
                      <p:nvPr/>
                    </p:nvSpPr>
                    <p:spPr bwMode="auto">
                      <a:xfrm>
                        <a:off x="3884" y="1155"/>
                        <a:ext cx="11" cy="12"/>
                      </a:xfrm>
                      <a:prstGeom prst="ellipse">
                        <a:avLst/>
                      </a:prstGeom>
                      <a:solidFill>
                        <a:srgbClr val="000000"/>
                      </a:solidFill>
                      <a:ln w="3175">
                        <a:solidFill>
                          <a:srgbClr val="FFFFFF"/>
                        </a:solidFill>
                        <a:round/>
                        <a:headEnd/>
                        <a:tailEnd/>
                      </a:ln>
                    </p:spPr>
                    <p:txBody>
                      <a:bodyPr/>
                      <a:lstStyle/>
                      <a:p>
                        <a:endParaRPr lang="zh-CN" altLang="en-US">
                          <a:latin typeface="+mj-lt"/>
                          <a:ea typeface="宋体" pitchFamily="2" charset="-122"/>
                        </a:endParaRPr>
                      </a:p>
                    </p:txBody>
                  </p:sp>
                </p:grpSp>
              </p:grpSp>
            </p:grpSp>
          </p:gr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eaLnBrk="1" hangingPunct="1"/>
            <a:r>
              <a:rPr lang="en-US" altLang="zh-CN" smtClean="0">
                <a:ea typeface="宋体" pitchFamily="2" charset="-122"/>
              </a:rPr>
              <a:t>Today many businesses and industries use customer schedules. Companies using customer scheduling share a common profile:</a:t>
            </a:r>
          </a:p>
          <a:p>
            <a:pPr lvl="1" eaLnBrk="1" hangingPunct="1"/>
            <a:r>
              <a:rPr lang="en-US" altLang="zh-CN" smtClean="0">
                <a:ea typeface="宋体" pitchFamily="2" charset="-122"/>
              </a:rPr>
              <a:t>High production volumes</a:t>
            </a:r>
          </a:p>
          <a:p>
            <a:pPr lvl="1" eaLnBrk="1" hangingPunct="1"/>
            <a:r>
              <a:rPr lang="en-US" altLang="zh-CN" smtClean="0">
                <a:ea typeface="宋体" pitchFamily="2" charset="-122"/>
              </a:rPr>
              <a:t>Long term commitments with suppliers</a:t>
            </a:r>
          </a:p>
          <a:p>
            <a:pPr lvl="1" eaLnBrk="1" hangingPunct="1"/>
            <a:r>
              <a:rPr lang="en-US" altLang="zh-CN" smtClean="0">
                <a:ea typeface="宋体" pitchFamily="2" charset="-122"/>
              </a:rPr>
              <a:t>Frequent shipments from suppliers</a:t>
            </a:r>
          </a:p>
          <a:p>
            <a:pPr lvl="1" eaLnBrk="1" hangingPunct="1"/>
            <a:r>
              <a:rPr lang="en-US" altLang="zh-CN" smtClean="0">
                <a:ea typeface="宋体" pitchFamily="2" charset="-122"/>
              </a:rPr>
              <a:t>Normally use EDI or ECommerce</a:t>
            </a:r>
          </a:p>
        </p:txBody>
      </p:sp>
      <p:sp>
        <p:nvSpPr>
          <p:cNvPr id="9219" name="Rectangle 2"/>
          <p:cNvSpPr>
            <a:spLocks noGrp="1" noChangeArrowheads="1"/>
          </p:cNvSpPr>
          <p:nvPr>
            <p:ph type="title"/>
          </p:nvPr>
        </p:nvSpPr>
        <p:spPr/>
        <p:txBody>
          <a:bodyPr/>
          <a:lstStyle/>
          <a:p>
            <a:pPr eaLnBrk="1" hangingPunct="1"/>
            <a:r>
              <a:rPr lang="en-US" altLang="zh-CN" smtClean="0">
                <a:ea typeface="宋体" pitchFamily="2" charset="-122"/>
              </a:rPr>
              <a:t>Common Customer Schedules Profile</a:t>
            </a:r>
          </a:p>
        </p:txBody>
      </p:sp>
      <p:sp>
        <p:nvSpPr>
          <p:cNvPr id="9218" name="Footer Placeholder 3"/>
          <p:cNvSpPr>
            <a:spLocks noGrp="1"/>
          </p:cNvSpPr>
          <p:nvPr>
            <p:ph type="ftr" sz="quarter" idx="10"/>
          </p:nvPr>
        </p:nvSpPr>
        <p:spPr>
          <a:noFill/>
        </p:spPr>
        <p:txBody>
          <a:bodyPr/>
          <a:lstStyle/>
          <a:p>
            <a:r>
              <a:rPr lang="en-US" altLang="zh-CN" smtClean="0">
                <a:ea typeface="宋体" pitchFamily="2" charset="-122"/>
              </a:rPr>
              <a:t>CS-IN-060</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r>
              <a:rPr lang="en-US" altLang="zh-CN" smtClean="0">
                <a:ea typeface="宋体" pitchFamily="2" charset="-122"/>
              </a:rPr>
              <a:t>Customer</a:t>
            </a:r>
          </a:p>
          <a:p>
            <a:pPr lvl="1" eaLnBrk="1" hangingPunct="1"/>
            <a:r>
              <a:rPr lang="en-US" altLang="zh-CN" smtClean="0">
                <a:ea typeface="宋体" pitchFamily="2" charset="-122"/>
              </a:rPr>
              <a:t>Demand</a:t>
            </a:r>
          </a:p>
          <a:p>
            <a:pPr eaLnBrk="1" hangingPunct="1"/>
            <a:r>
              <a:rPr lang="en-US" altLang="zh-CN" smtClean="0">
                <a:ea typeface="宋体" pitchFamily="2" charset="-122"/>
              </a:rPr>
              <a:t>Supplier</a:t>
            </a:r>
          </a:p>
          <a:p>
            <a:pPr lvl="1" eaLnBrk="1" hangingPunct="1"/>
            <a:r>
              <a:rPr lang="en-US" altLang="zh-CN" smtClean="0">
                <a:ea typeface="宋体" pitchFamily="2" charset="-122"/>
              </a:rPr>
              <a:t>Allocation</a:t>
            </a:r>
          </a:p>
          <a:p>
            <a:pPr lvl="1" eaLnBrk="1" hangingPunct="1"/>
            <a:r>
              <a:rPr lang="en-US" altLang="zh-CN" smtClean="0">
                <a:ea typeface="宋体" pitchFamily="2" charset="-122"/>
              </a:rPr>
              <a:t>Picking</a:t>
            </a:r>
          </a:p>
          <a:p>
            <a:pPr lvl="1" eaLnBrk="1" hangingPunct="1"/>
            <a:r>
              <a:rPr lang="en-US" altLang="zh-CN" smtClean="0">
                <a:ea typeface="宋体" pitchFamily="2" charset="-122"/>
              </a:rPr>
              <a:t>Shipping</a:t>
            </a:r>
          </a:p>
          <a:p>
            <a:pPr lvl="1" eaLnBrk="1" hangingPunct="1"/>
            <a:r>
              <a:rPr lang="en-US" altLang="zh-CN" smtClean="0">
                <a:ea typeface="宋体" pitchFamily="2" charset="-122"/>
              </a:rPr>
              <a:t>Invoicing</a:t>
            </a:r>
          </a:p>
          <a:p>
            <a:pPr eaLnBrk="1" hangingPunct="1"/>
            <a:endParaRPr lang="zh-CN" altLang="en-US" smtClean="0">
              <a:ea typeface="宋体" pitchFamily="2" charset="-122"/>
            </a:endParaRPr>
          </a:p>
        </p:txBody>
      </p:sp>
      <p:sp>
        <p:nvSpPr>
          <p:cNvPr id="10243" name="Rectangle 2"/>
          <p:cNvSpPr>
            <a:spLocks noGrp="1" noChangeArrowheads="1"/>
          </p:cNvSpPr>
          <p:nvPr>
            <p:ph type="title"/>
          </p:nvPr>
        </p:nvSpPr>
        <p:spPr/>
        <p:txBody>
          <a:bodyPr/>
          <a:lstStyle/>
          <a:p>
            <a:pPr eaLnBrk="1" hangingPunct="1"/>
            <a:r>
              <a:rPr lang="en-US" altLang="zh-CN" smtClean="0">
                <a:ea typeface="宋体" pitchFamily="2" charset="-122"/>
              </a:rPr>
              <a:t>Key Events</a:t>
            </a:r>
          </a:p>
        </p:txBody>
      </p:sp>
      <p:sp>
        <p:nvSpPr>
          <p:cNvPr id="10242" name="Footer Placeholder 3"/>
          <p:cNvSpPr>
            <a:spLocks noGrp="1"/>
          </p:cNvSpPr>
          <p:nvPr>
            <p:ph type="ftr" sz="quarter" idx="10"/>
          </p:nvPr>
        </p:nvSpPr>
        <p:spPr>
          <a:noFill/>
        </p:spPr>
        <p:txBody>
          <a:bodyPr/>
          <a:lstStyle/>
          <a:p>
            <a:r>
              <a:rPr lang="en-US" altLang="zh-CN" smtClean="0">
                <a:ea typeface="宋体" pitchFamily="2" charset="-122"/>
              </a:rPr>
              <a:t>CS-IN-070</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3" name="Rectangle 3"/>
          <p:cNvSpPr>
            <a:spLocks noGrp="1" noChangeArrowheads="1"/>
          </p:cNvSpPr>
          <p:nvPr>
            <p:ph idx="1"/>
          </p:nvPr>
        </p:nvSpPr>
        <p:spPr/>
        <p:txBody>
          <a:bodyPr/>
          <a:lstStyle/>
          <a:p>
            <a:pPr eaLnBrk="1" hangingPunct="1">
              <a:lnSpc>
                <a:spcPct val="80000"/>
              </a:lnSpc>
            </a:pPr>
            <a:r>
              <a:rPr lang="en-US" altLang="zh-CN" sz="1600" smtClean="0">
                <a:ea typeface="宋体" pitchFamily="2" charset="-122"/>
              </a:rPr>
              <a:t>Advance Ship Notice (ASN)</a:t>
            </a:r>
          </a:p>
          <a:p>
            <a:pPr eaLnBrk="1" hangingPunct="1">
              <a:lnSpc>
                <a:spcPct val="80000"/>
              </a:lnSpc>
            </a:pPr>
            <a:r>
              <a:rPr lang="en-US" altLang="zh-CN" sz="1600" smtClean="0">
                <a:ea typeface="宋体" pitchFamily="2" charset="-122"/>
              </a:rPr>
              <a:t>ANSI</a:t>
            </a:r>
          </a:p>
          <a:p>
            <a:pPr eaLnBrk="1" hangingPunct="1">
              <a:lnSpc>
                <a:spcPct val="80000"/>
              </a:lnSpc>
            </a:pPr>
            <a:r>
              <a:rPr lang="en-US" altLang="zh-CN" sz="1600" smtClean="0">
                <a:ea typeface="宋体" pitchFamily="2" charset="-122"/>
              </a:rPr>
              <a:t>ASC X12</a:t>
            </a:r>
          </a:p>
          <a:p>
            <a:pPr eaLnBrk="1" hangingPunct="1">
              <a:lnSpc>
                <a:spcPct val="80000"/>
              </a:lnSpc>
            </a:pPr>
            <a:r>
              <a:rPr lang="en-US" altLang="zh-CN" sz="1600" smtClean="0">
                <a:ea typeface="宋体" pitchFamily="2" charset="-122"/>
              </a:rPr>
              <a:t>Bill of Lading (BOL)</a:t>
            </a:r>
          </a:p>
          <a:p>
            <a:pPr eaLnBrk="1" hangingPunct="1">
              <a:lnSpc>
                <a:spcPct val="80000"/>
              </a:lnSpc>
            </a:pPr>
            <a:r>
              <a:rPr lang="en-US" altLang="zh-CN" sz="1600" smtClean="0">
                <a:ea typeface="宋体" pitchFamily="2" charset="-122"/>
              </a:rPr>
              <a:t>cumulative accounting</a:t>
            </a:r>
          </a:p>
          <a:p>
            <a:pPr eaLnBrk="1" hangingPunct="1">
              <a:lnSpc>
                <a:spcPct val="80000"/>
              </a:lnSpc>
            </a:pPr>
            <a:r>
              <a:rPr lang="en-US" altLang="zh-CN" sz="1600" smtClean="0">
                <a:ea typeface="宋体" pitchFamily="2" charset="-122"/>
              </a:rPr>
              <a:t>Electronic Data Interchange (EDI)</a:t>
            </a:r>
          </a:p>
          <a:p>
            <a:pPr eaLnBrk="1" hangingPunct="1">
              <a:lnSpc>
                <a:spcPct val="80000"/>
              </a:lnSpc>
            </a:pPr>
            <a:r>
              <a:rPr lang="en-US" altLang="zh-CN" sz="1600" smtClean="0">
                <a:ea typeface="宋体" pitchFamily="2" charset="-122"/>
              </a:rPr>
              <a:t>EDI eCommerce</a:t>
            </a:r>
          </a:p>
          <a:p>
            <a:pPr eaLnBrk="1" hangingPunct="1">
              <a:lnSpc>
                <a:spcPct val="80000"/>
              </a:lnSpc>
            </a:pPr>
            <a:r>
              <a:rPr lang="en-US" altLang="zh-CN" sz="1600" smtClean="0">
                <a:ea typeface="宋体" pitchFamily="2" charset="-122"/>
              </a:rPr>
              <a:t>firm days</a:t>
            </a:r>
          </a:p>
          <a:p>
            <a:pPr eaLnBrk="1" hangingPunct="1">
              <a:lnSpc>
                <a:spcPct val="80000"/>
              </a:lnSpc>
            </a:pPr>
            <a:r>
              <a:rPr lang="en-US" altLang="zh-CN" sz="1600" smtClean="0">
                <a:ea typeface="宋体" pitchFamily="2" charset="-122"/>
              </a:rPr>
              <a:t>netting</a:t>
            </a:r>
          </a:p>
          <a:p>
            <a:pPr eaLnBrk="1" hangingPunct="1">
              <a:lnSpc>
                <a:spcPct val="80000"/>
              </a:lnSpc>
            </a:pPr>
            <a:r>
              <a:rPr lang="en-US" altLang="zh-CN" sz="1600" smtClean="0">
                <a:ea typeface="宋体" pitchFamily="2" charset="-122"/>
              </a:rPr>
              <a:t>netting logic</a:t>
            </a:r>
          </a:p>
          <a:p>
            <a:pPr eaLnBrk="1" hangingPunct="1">
              <a:lnSpc>
                <a:spcPct val="80000"/>
              </a:lnSpc>
            </a:pPr>
            <a:r>
              <a:rPr lang="en-US" altLang="zh-CN" sz="1600" smtClean="0">
                <a:ea typeface="宋体" pitchFamily="2" charset="-122"/>
              </a:rPr>
              <a:t>ODETTE</a:t>
            </a:r>
          </a:p>
          <a:p>
            <a:pPr eaLnBrk="1" hangingPunct="1">
              <a:lnSpc>
                <a:spcPct val="80000"/>
              </a:lnSpc>
            </a:pPr>
            <a:r>
              <a:rPr lang="en-US" altLang="zh-CN" sz="1600" smtClean="0">
                <a:ea typeface="宋体" pitchFamily="2" charset="-122"/>
              </a:rPr>
              <a:t>planning schedule</a:t>
            </a:r>
          </a:p>
          <a:p>
            <a:pPr eaLnBrk="1" hangingPunct="1">
              <a:lnSpc>
                <a:spcPct val="80000"/>
              </a:lnSpc>
            </a:pPr>
            <a:r>
              <a:rPr lang="en-US" altLang="zh-CN" sz="1600" smtClean="0">
                <a:ea typeface="宋体" pitchFamily="2" charset="-122"/>
              </a:rPr>
              <a:t>Release</a:t>
            </a:r>
          </a:p>
          <a:p>
            <a:pPr eaLnBrk="1" hangingPunct="1">
              <a:lnSpc>
                <a:spcPct val="80000"/>
              </a:lnSpc>
            </a:pPr>
            <a:r>
              <a:rPr lang="en-US" altLang="zh-CN" sz="1600" smtClean="0">
                <a:ea typeface="宋体" pitchFamily="2" charset="-122"/>
              </a:rPr>
              <a:t>Required Ship Schedule (RSS)</a:t>
            </a:r>
          </a:p>
          <a:p>
            <a:pPr eaLnBrk="1" hangingPunct="1">
              <a:lnSpc>
                <a:spcPct val="80000"/>
              </a:lnSpc>
            </a:pPr>
            <a:r>
              <a:rPr lang="en-US" altLang="zh-CN" sz="1600" smtClean="0">
                <a:ea typeface="宋体" pitchFamily="2" charset="-122"/>
              </a:rPr>
              <a:t>retrobilling</a:t>
            </a:r>
          </a:p>
          <a:p>
            <a:pPr eaLnBrk="1" hangingPunct="1">
              <a:lnSpc>
                <a:spcPct val="80000"/>
              </a:lnSpc>
            </a:pPr>
            <a:r>
              <a:rPr lang="en-US" altLang="zh-CN" sz="1600" smtClean="0">
                <a:ea typeface="宋体" pitchFamily="2" charset="-122"/>
              </a:rPr>
              <a:t>scheduled order</a:t>
            </a:r>
          </a:p>
          <a:p>
            <a:pPr eaLnBrk="1" hangingPunct="1">
              <a:lnSpc>
                <a:spcPct val="80000"/>
              </a:lnSpc>
            </a:pPr>
            <a:r>
              <a:rPr lang="en-US" altLang="zh-CN" sz="1600" smtClean="0">
                <a:ea typeface="宋体" pitchFamily="2" charset="-122"/>
              </a:rPr>
              <a:t>shipping schedule</a:t>
            </a:r>
          </a:p>
          <a:p>
            <a:pPr eaLnBrk="1" hangingPunct="1">
              <a:lnSpc>
                <a:spcPct val="80000"/>
              </a:lnSpc>
            </a:pPr>
            <a:r>
              <a:rPr lang="en-US" altLang="zh-CN" sz="1600" smtClean="0">
                <a:ea typeface="宋体" pitchFamily="2" charset="-122"/>
              </a:rPr>
              <a:t>trading partner</a:t>
            </a:r>
          </a:p>
        </p:txBody>
      </p:sp>
      <p:sp>
        <p:nvSpPr>
          <p:cNvPr id="2052" name="Rectangle 2"/>
          <p:cNvSpPr>
            <a:spLocks noGrp="1" noChangeArrowheads="1"/>
          </p:cNvSpPr>
          <p:nvPr>
            <p:ph type="title"/>
          </p:nvPr>
        </p:nvSpPr>
        <p:spPr/>
        <p:txBody>
          <a:bodyPr/>
          <a:lstStyle/>
          <a:p>
            <a:pPr eaLnBrk="1" hangingPunct="1"/>
            <a:r>
              <a:rPr lang="en-US" altLang="zh-CN" smtClean="0">
                <a:ea typeface="宋体" pitchFamily="2" charset="-122"/>
              </a:rPr>
              <a:t>Terminology</a:t>
            </a:r>
          </a:p>
        </p:txBody>
      </p:sp>
      <p:sp>
        <p:nvSpPr>
          <p:cNvPr id="2051" name="Footer Placeholder 4"/>
          <p:cNvSpPr>
            <a:spLocks noGrp="1"/>
          </p:cNvSpPr>
          <p:nvPr>
            <p:ph type="ftr" sz="quarter" idx="10"/>
          </p:nvPr>
        </p:nvSpPr>
        <p:spPr>
          <a:noFill/>
        </p:spPr>
        <p:txBody>
          <a:bodyPr/>
          <a:lstStyle/>
          <a:p>
            <a:r>
              <a:rPr lang="en-US" altLang="zh-CN" smtClean="0">
                <a:ea typeface="宋体" pitchFamily="2" charset="-122"/>
              </a:rPr>
              <a:t>CS-IN-080</a:t>
            </a:r>
          </a:p>
        </p:txBody>
      </p:sp>
      <p:grpSp>
        <p:nvGrpSpPr>
          <p:cNvPr id="7" name="Group 771"/>
          <p:cNvGrpSpPr>
            <a:grpSpLocks noChangeAspect="1"/>
          </p:cNvGrpSpPr>
          <p:nvPr/>
        </p:nvGrpSpPr>
        <p:grpSpPr bwMode="auto">
          <a:xfrm>
            <a:off x="5177238" y="4246231"/>
            <a:ext cx="3226247" cy="1431088"/>
            <a:chOff x="3744" y="2571"/>
            <a:chExt cx="652" cy="289"/>
          </a:xfrm>
        </p:grpSpPr>
        <p:sp>
          <p:nvSpPr>
            <p:cNvPr id="8" name="Freeform 772"/>
            <p:cNvSpPr>
              <a:spLocks noChangeAspect="1"/>
            </p:cNvSpPr>
            <p:nvPr/>
          </p:nvSpPr>
          <p:spPr bwMode="auto">
            <a:xfrm>
              <a:off x="3744" y="2571"/>
              <a:ext cx="652" cy="289"/>
            </a:xfrm>
            <a:custGeom>
              <a:avLst/>
              <a:gdLst>
                <a:gd name="T0" fmla="*/ 66 w 1304"/>
                <a:gd name="T1" fmla="*/ 3 h 578"/>
                <a:gd name="T2" fmla="*/ 82 w 1304"/>
                <a:gd name="T3" fmla="*/ 7 h 578"/>
                <a:gd name="T4" fmla="*/ 96 w 1304"/>
                <a:gd name="T5" fmla="*/ 7 h 578"/>
                <a:gd name="T6" fmla="*/ 110 w 1304"/>
                <a:gd name="T7" fmla="*/ 6 h 578"/>
                <a:gd name="T8" fmla="*/ 123 w 1304"/>
                <a:gd name="T9" fmla="*/ 5 h 578"/>
                <a:gd name="T10" fmla="*/ 136 w 1304"/>
                <a:gd name="T11" fmla="*/ 5 h 578"/>
                <a:gd name="T12" fmla="*/ 147 w 1304"/>
                <a:gd name="T13" fmla="*/ 7 h 578"/>
                <a:gd name="T14" fmla="*/ 158 w 1304"/>
                <a:gd name="T15" fmla="*/ 13 h 578"/>
                <a:gd name="T16" fmla="*/ 168 w 1304"/>
                <a:gd name="T17" fmla="*/ 14 h 578"/>
                <a:gd name="T18" fmla="*/ 178 w 1304"/>
                <a:gd name="T19" fmla="*/ 7 h 578"/>
                <a:gd name="T20" fmla="*/ 186 w 1304"/>
                <a:gd name="T21" fmla="*/ 3 h 578"/>
                <a:gd name="T22" fmla="*/ 194 w 1304"/>
                <a:gd name="T23" fmla="*/ 1 h 578"/>
                <a:gd name="T24" fmla="*/ 200 w 1304"/>
                <a:gd name="T25" fmla="*/ 1 h 578"/>
                <a:gd name="T26" fmla="*/ 207 w 1304"/>
                <a:gd name="T27" fmla="*/ 2 h 578"/>
                <a:gd name="T28" fmla="*/ 214 w 1304"/>
                <a:gd name="T29" fmla="*/ 3 h 578"/>
                <a:gd name="T30" fmla="*/ 221 w 1304"/>
                <a:gd name="T31" fmla="*/ 5 h 578"/>
                <a:gd name="T32" fmla="*/ 230 w 1304"/>
                <a:gd name="T33" fmla="*/ 6 h 578"/>
                <a:gd name="T34" fmla="*/ 239 w 1304"/>
                <a:gd name="T35" fmla="*/ 7 h 578"/>
                <a:gd name="T36" fmla="*/ 250 w 1304"/>
                <a:gd name="T37" fmla="*/ 6 h 578"/>
                <a:gd name="T38" fmla="*/ 264 w 1304"/>
                <a:gd name="T39" fmla="*/ 4 h 578"/>
                <a:gd name="T40" fmla="*/ 272 w 1304"/>
                <a:gd name="T41" fmla="*/ 5 h 578"/>
                <a:gd name="T42" fmla="*/ 275 w 1304"/>
                <a:gd name="T43" fmla="*/ 11 h 578"/>
                <a:gd name="T44" fmla="*/ 280 w 1304"/>
                <a:gd name="T45" fmla="*/ 18 h 578"/>
                <a:gd name="T46" fmla="*/ 285 w 1304"/>
                <a:gd name="T47" fmla="*/ 22 h 578"/>
                <a:gd name="T48" fmla="*/ 326 w 1304"/>
                <a:gd name="T49" fmla="*/ 138 h 578"/>
                <a:gd name="T50" fmla="*/ 184 w 1304"/>
                <a:gd name="T51" fmla="*/ 138 h 578"/>
                <a:gd name="T52" fmla="*/ 186 w 1304"/>
                <a:gd name="T53" fmla="*/ 140 h 578"/>
                <a:gd name="T54" fmla="*/ 188 w 1304"/>
                <a:gd name="T55" fmla="*/ 143 h 578"/>
                <a:gd name="T56" fmla="*/ 187 w 1304"/>
                <a:gd name="T57" fmla="*/ 145 h 578"/>
                <a:gd name="T58" fmla="*/ 179 w 1304"/>
                <a:gd name="T59" fmla="*/ 145 h 578"/>
                <a:gd name="T60" fmla="*/ 166 w 1304"/>
                <a:gd name="T61" fmla="*/ 145 h 578"/>
                <a:gd name="T62" fmla="*/ 152 w 1304"/>
                <a:gd name="T63" fmla="*/ 145 h 578"/>
                <a:gd name="T64" fmla="*/ 143 w 1304"/>
                <a:gd name="T65" fmla="*/ 145 h 578"/>
                <a:gd name="T66" fmla="*/ 138 w 1304"/>
                <a:gd name="T67" fmla="*/ 145 h 578"/>
                <a:gd name="T68" fmla="*/ 136 w 1304"/>
                <a:gd name="T69" fmla="*/ 143 h 578"/>
                <a:gd name="T70" fmla="*/ 137 w 1304"/>
                <a:gd name="T71" fmla="*/ 140 h 578"/>
                <a:gd name="T72" fmla="*/ 140 w 1304"/>
                <a:gd name="T73" fmla="*/ 138 h 578"/>
                <a:gd name="T74" fmla="*/ 0 w 1304"/>
                <a:gd name="T75" fmla="*/ 138 h 578"/>
                <a:gd name="T76" fmla="*/ 38 w 1304"/>
                <a:gd name="T77" fmla="*/ 21 h 578"/>
                <a:gd name="T78" fmla="*/ 42 w 1304"/>
                <a:gd name="T79" fmla="*/ 18 h 578"/>
                <a:gd name="T80" fmla="*/ 47 w 1304"/>
                <a:gd name="T81" fmla="*/ 13 h 578"/>
                <a:gd name="T82" fmla="*/ 50 w 1304"/>
                <a:gd name="T83" fmla="*/ 9 h 578"/>
                <a:gd name="T84" fmla="*/ 55 w 1304"/>
                <a:gd name="T85" fmla="*/ 6 h 578"/>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04"/>
                <a:gd name="T130" fmla="*/ 0 h 578"/>
                <a:gd name="T131" fmla="*/ 1304 w 1304"/>
                <a:gd name="T132" fmla="*/ 578 h 578"/>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04" h="578">
                  <a:moveTo>
                    <a:pt x="228" y="0"/>
                  </a:moveTo>
                  <a:lnTo>
                    <a:pt x="262" y="14"/>
                  </a:lnTo>
                  <a:lnTo>
                    <a:pt x="295" y="23"/>
                  </a:lnTo>
                  <a:lnTo>
                    <a:pt x="327" y="29"/>
                  </a:lnTo>
                  <a:lnTo>
                    <a:pt x="357" y="31"/>
                  </a:lnTo>
                  <a:lnTo>
                    <a:pt x="386" y="30"/>
                  </a:lnTo>
                  <a:lnTo>
                    <a:pt x="414" y="29"/>
                  </a:lnTo>
                  <a:lnTo>
                    <a:pt x="442" y="25"/>
                  </a:lnTo>
                  <a:lnTo>
                    <a:pt x="468" y="22"/>
                  </a:lnTo>
                  <a:lnTo>
                    <a:pt x="494" y="20"/>
                  </a:lnTo>
                  <a:lnTo>
                    <a:pt x="518" y="18"/>
                  </a:lnTo>
                  <a:lnTo>
                    <a:pt x="542" y="18"/>
                  </a:lnTo>
                  <a:lnTo>
                    <a:pt x="565" y="22"/>
                  </a:lnTo>
                  <a:lnTo>
                    <a:pt x="588" y="28"/>
                  </a:lnTo>
                  <a:lnTo>
                    <a:pt x="610" y="38"/>
                  </a:lnTo>
                  <a:lnTo>
                    <a:pt x="632" y="54"/>
                  </a:lnTo>
                  <a:lnTo>
                    <a:pt x="653" y="75"/>
                  </a:lnTo>
                  <a:lnTo>
                    <a:pt x="674" y="56"/>
                  </a:lnTo>
                  <a:lnTo>
                    <a:pt x="694" y="40"/>
                  </a:lnTo>
                  <a:lnTo>
                    <a:pt x="712" y="29"/>
                  </a:lnTo>
                  <a:lnTo>
                    <a:pt x="730" y="18"/>
                  </a:lnTo>
                  <a:lnTo>
                    <a:pt x="746" y="13"/>
                  </a:lnTo>
                  <a:lnTo>
                    <a:pt x="762" y="8"/>
                  </a:lnTo>
                  <a:lnTo>
                    <a:pt x="777" y="6"/>
                  </a:lnTo>
                  <a:lnTo>
                    <a:pt x="791" y="5"/>
                  </a:lnTo>
                  <a:lnTo>
                    <a:pt x="803" y="5"/>
                  </a:lnTo>
                  <a:lnTo>
                    <a:pt x="816" y="7"/>
                  </a:lnTo>
                  <a:lnTo>
                    <a:pt x="830" y="9"/>
                  </a:lnTo>
                  <a:lnTo>
                    <a:pt x="842" y="12"/>
                  </a:lnTo>
                  <a:lnTo>
                    <a:pt x="856" y="15"/>
                  </a:lnTo>
                  <a:lnTo>
                    <a:pt x="871" y="18"/>
                  </a:lnTo>
                  <a:lnTo>
                    <a:pt x="886" y="21"/>
                  </a:lnTo>
                  <a:lnTo>
                    <a:pt x="902" y="24"/>
                  </a:lnTo>
                  <a:lnTo>
                    <a:pt x="920" y="27"/>
                  </a:lnTo>
                  <a:lnTo>
                    <a:pt x="938" y="28"/>
                  </a:lnTo>
                  <a:lnTo>
                    <a:pt x="958" y="28"/>
                  </a:lnTo>
                  <a:lnTo>
                    <a:pt x="979" y="28"/>
                  </a:lnTo>
                  <a:lnTo>
                    <a:pt x="1002" y="25"/>
                  </a:lnTo>
                  <a:lnTo>
                    <a:pt x="1027" y="22"/>
                  </a:lnTo>
                  <a:lnTo>
                    <a:pt x="1053" y="16"/>
                  </a:lnTo>
                  <a:lnTo>
                    <a:pt x="1082" y="9"/>
                  </a:lnTo>
                  <a:lnTo>
                    <a:pt x="1085" y="20"/>
                  </a:lnTo>
                  <a:lnTo>
                    <a:pt x="1092" y="32"/>
                  </a:lnTo>
                  <a:lnTo>
                    <a:pt x="1099" y="46"/>
                  </a:lnTo>
                  <a:lnTo>
                    <a:pt x="1108" y="60"/>
                  </a:lnTo>
                  <a:lnTo>
                    <a:pt x="1119" y="73"/>
                  </a:lnTo>
                  <a:lnTo>
                    <a:pt x="1129" y="84"/>
                  </a:lnTo>
                  <a:lnTo>
                    <a:pt x="1138" y="91"/>
                  </a:lnTo>
                  <a:lnTo>
                    <a:pt x="1149" y="94"/>
                  </a:lnTo>
                  <a:lnTo>
                    <a:pt x="1304" y="551"/>
                  </a:lnTo>
                  <a:lnTo>
                    <a:pt x="734" y="551"/>
                  </a:lnTo>
                  <a:lnTo>
                    <a:pt x="737" y="552"/>
                  </a:lnTo>
                  <a:lnTo>
                    <a:pt x="740" y="555"/>
                  </a:lnTo>
                  <a:lnTo>
                    <a:pt x="746" y="560"/>
                  </a:lnTo>
                  <a:lnTo>
                    <a:pt x="750" y="565"/>
                  </a:lnTo>
                  <a:lnTo>
                    <a:pt x="754" y="569"/>
                  </a:lnTo>
                  <a:lnTo>
                    <a:pt x="754" y="574"/>
                  </a:lnTo>
                  <a:lnTo>
                    <a:pt x="749" y="577"/>
                  </a:lnTo>
                  <a:lnTo>
                    <a:pt x="738" y="578"/>
                  </a:lnTo>
                  <a:lnTo>
                    <a:pt x="719" y="578"/>
                  </a:lnTo>
                  <a:lnTo>
                    <a:pt x="694" y="578"/>
                  </a:lnTo>
                  <a:lnTo>
                    <a:pt x="665" y="578"/>
                  </a:lnTo>
                  <a:lnTo>
                    <a:pt x="635" y="578"/>
                  </a:lnTo>
                  <a:lnTo>
                    <a:pt x="608" y="578"/>
                  </a:lnTo>
                  <a:lnTo>
                    <a:pt x="585" y="578"/>
                  </a:lnTo>
                  <a:lnTo>
                    <a:pt x="569" y="578"/>
                  </a:lnTo>
                  <a:lnTo>
                    <a:pt x="563" y="578"/>
                  </a:lnTo>
                  <a:lnTo>
                    <a:pt x="549" y="577"/>
                  </a:lnTo>
                  <a:lnTo>
                    <a:pt x="542" y="574"/>
                  </a:lnTo>
                  <a:lnTo>
                    <a:pt x="541" y="569"/>
                  </a:lnTo>
                  <a:lnTo>
                    <a:pt x="543" y="565"/>
                  </a:lnTo>
                  <a:lnTo>
                    <a:pt x="548" y="560"/>
                  </a:lnTo>
                  <a:lnTo>
                    <a:pt x="554" y="555"/>
                  </a:lnTo>
                  <a:lnTo>
                    <a:pt x="557" y="552"/>
                  </a:lnTo>
                  <a:lnTo>
                    <a:pt x="559" y="551"/>
                  </a:lnTo>
                  <a:lnTo>
                    <a:pt x="0" y="551"/>
                  </a:lnTo>
                  <a:lnTo>
                    <a:pt x="144" y="89"/>
                  </a:lnTo>
                  <a:lnTo>
                    <a:pt x="152" y="86"/>
                  </a:lnTo>
                  <a:lnTo>
                    <a:pt x="161" y="82"/>
                  </a:lnTo>
                  <a:lnTo>
                    <a:pt x="170" y="74"/>
                  </a:lnTo>
                  <a:lnTo>
                    <a:pt x="180" y="66"/>
                  </a:lnTo>
                  <a:lnTo>
                    <a:pt x="188" y="55"/>
                  </a:lnTo>
                  <a:lnTo>
                    <a:pt x="195" y="45"/>
                  </a:lnTo>
                  <a:lnTo>
                    <a:pt x="200" y="33"/>
                  </a:lnTo>
                  <a:lnTo>
                    <a:pt x="205" y="23"/>
                  </a:lnTo>
                  <a:lnTo>
                    <a:pt x="222" y="24"/>
                  </a:lnTo>
                  <a:lnTo>
                    <a:pt x="228" y="0"/>
                  </a:lnTo>
                  <a:close/>
                </a:path>
              </a:pathLst>
            </a:custGeom>
            <a:solidFill>
              <a:srgbClr val="000000"/>
            </a:solidFill>
            <a:ln w="9525">
              <a:noFill/>
              <a:round/>
              <a:headEnd/>
              <a:tailEnd/>
            </a:ln>
          </p:spPr>
          <p:txBody>
            <a:bodyPr/>
            <a:lstStyle/>
            <a:p>
              <a:endParaRPr lang="en-US"/>
            </a:p>
          </p:txBody>
        </p:sp>
        <p:sp>
          <p:nvSpPr>
            <p:cNvPr id="9" name="Freeform 773"/>
            <p:cNvSpPr>
              <a:spLocks noChangeAspect="1"/>
            </p:cNvSpPr>
            <p:nvPr/>
          </p:nvSpPr>
          <p:spPr bwMode="auto">
            <a:xfrm>
              <a:off x="4025" y="2833"/>
              <a:ext cx="84" cy="21"/>
            </a:xfrm>
            <a:custGeom>
              <a:avLst/>
              <a:gdLst>
                <a:gd name="T0" fmla="*/ 0 w 169"/>
                <a:gd name="T1" fmla="*/ 11 h 42"/>
                <a:gd name="T2" fmla="*/ 42 w 169"/>
                <a:gd name="T3" fmla="*/ 11 h 42"/>
                <a:gd name="T4" fmla="*/ 39 w 169"/>
                <a:gd name="T5" fmla="*/ 10 h 42"/>
                <a:gd name="T6" fmla="*/ 37 w 169"/>
                <a:gd name="T7" fmla="*/ 8 h 42"/>
                <a:gd name="T8" fmla="*/ 34 w 169"/>
                <a:gd name="T9" fmla="*/ 6 h 42"/>
                <a:gd name="T10" fmla="*/ 32 w 169"/>
                <a:gd name="T11" fmla="*/ 5 h 42"/>
                <a:gd name="T12" fmla="*/ 29 w 169"/>
                <a:gd name="T13" fmla="*/ 3 h 42"/>
                <a:gd name="T14" fmla="*/ 27 w 169"/>
                <a:gd name="T15" fmla="*/ 1 h 42"/>
                <a:gd name="T16" fmla="*/ 25 w 169"/>
                <a:gd name="T17" fmla="*/ 1 h 42"/>
                <a:gd name="T18" fmla="*/ 22 w 169"/>
                <a:gd name="T19" fmla="*/ 0 h 42"/>
                <a:gd name="T20" fmla="*/ 19 w 169"/>
                <a:gd name="T21" fmla="*/ 1 h 42"/>
                <a:gd name="T22" fmla="*/ 15 w 169"/>
                <a:gd name="T23" fmla="*/ 1 h 42"/>
                <a:gd name="T24" fmla="*/ 12 w 169"/>
                <a:gd name="T25" fmla="*/ 3 h 42"/>
                <a:gd name="T26" fmla="*/ 10 w 169"/>
                <a:gd name="T27" fmla="*/ 5 h 42"/>
                <a:gd name="T28" fmla="*/ 7 w 169"/>
                <a:gd name="T29" fmla="*/ 6 h 42"/>
                <a:gd name="T30" fmla="*/ 5 w 169"/>
                <a:gd name="T31" fmla="*/ 8 h 42"/>
                <a:gd name="T32" fmla="*/ 2 w 169"/>
                <a:gd name="T33" fmla="*/ 10 h 42"/>
                <a:gd name="T34" fmla="*/ 0 w 169"/>
                <a:gd name="T35" fmla="*/ 11 h 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69"/>
                <a:gd name="T55" fmla="*/ 0 h 42"/>
                <a:gd name="T56" fmla="*/ 169 w 169"/>
                <a:gd name="T57" fmla="*/ 42 h 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69" h="42">
                  <a:moveTo>
                    <a:pt x="0" y="42"/>
                  </a:moveTo>
                  <a:lnTo>
                    <a:pt x="169" y="42"/>
                  </a:lnTo>
                  <a:lnTo>
                    <a:pt x="158" y="37"/>
                  </a:lnTo>
                  <a:lnTo>
                    <a:pt x="148" y="32"/>
                  </a:lnTo>
                  <a:lnTo>
                    <a:pt x="138" y="25"/>
                  </a:lnTo>
                  <a:lnTo>
                    <a:pt x="129" y="18"/>
                  </a:lnTo>
                  <a:lnTo>
                    <a:pt x="119" y="11"/>
                  </a:lnTo>
                  <a:lnTo>
                    <a:pt x="110" y="5"/>
                  </a:lnTo>
                  <a:lnTo>
                    <a:pt x="101" y="2"/>
                  </a:lnTo>
                  <a:lnTo>
                    <a:pt x="91" y="0"/>
                  </a:lnTo>
                  <a:lnTo>
                    <a:pt x="76" y="2"/>
                  </a:lnTo>
                  <a:lnTo>
                    <a:pt x="62" y="6"/>
                  </a:lnTo>
                  <a:lnTo>
                    <a:pt x="50" y="12"/>
                  </a:lnTo>
                  <a:lnTo>
                    <a:pt x="40" y="18"/>
                  </a:lnTo>
                  <a:lnTo>
                    <a:pt x="30" y="26"/>
                  </a:lnTo>
                  <a:lnTo>
                    <a:pt x="20" y="32"/>
                  </a:lnTo>
                  <a:lnTo>
                    <a:pt x="10" y="37"/>
                  </a:lnTo>
                  <a:lnTo>
                    <a:pt x="0" y="42"/>
                  </a:lnTo>
                  <a:close/>
                </a:path>
              </a:pathLst>
            </a:custGeom>
            <a:solidFill>
              <a:srgbClr val="000000"/>
            </a:solidFill>
            <a:ln w="9525">
              <a:noFill/>
              <a:round/>
              <a:headEnd/>
              <a:tailEnd/>
            </a:ln>
          </p:spPr>
          <p:txBody>
            <a:bodyPr/>
            <a:lstStyle/>
            <a:p>
              <a:endParaRPr lang="en-US"/>
            </a:p>
          </p:txBody>
        </p:sp>
        <p:sp>
          <p:nvSpPr>
            <p:cNvPr id="10" name="Freeform 774"/>
            <p:cNvSpPr>
              <a:spLocks noChangeAspect="1"/>
            </p:cNvSpPr>
            <p:nvPr/>
          </p:nvSpPr>
          <p:spPr bwMode="auto">
            <a:xfrm>
              <a:off x="3759" y="2605"/>
              <a:ext cx="81" cy="219"/>
            </a:xfrm>
            <a:custGeom>
              <a:avLst/>
              <a:gdLst>
                <a:gd name="T0" fmla="*/ 32 w 162"/>
                <a:gd name="T1" fmla="*/ 8 h 438"/>
                <a:gd name="T2" fmla="*/ 0 w 162"/>
                <a:gd name="T3" fmla="*/ 110 h 438"/>
                <a:gd name="T4" fmla="*/ 2 w 162"/>
                <a:gd name="T5" fmla="*/ 109 h 438"/>
                <a:gd name="T6" fmla="*/ 5 w 162"/>
                <a:gd name="T7" fmla="*/ 107 h 438"/>
                <a:gd name="T8" fmla="*/ 6 w 162"/>
                <a:gd name="T9" fmla="*/ 105 h 438"/>
                <a:gd name="T10" fmla="*/ 10 w 162"/>
                <a:gd name="T11" fmla="*/ 102 h 438"/>
                <a:gd name="T12" fmla="*/ 11 w 162"/>
                <a:gd name="T13" fmla="*/ 100 h 438"/>
                <a:gd name="T14" fmla="*/ 13 w 162"/>
                <a:gd name="T15" fmla="*/ 97 h 438"/>
                <a:gd name="T16" fmla="*/ 15 w 162"/>
                <a:gd name="T17" fmla="*/ 95 h 438"/>
                <a:gd name="T18" fmla="*/ 18 w 162"/>
                <a:gd name="T19" fmla="*/ 93 h 438"/>
                <a:gd name="T20" fmla="*/ 41 w 162"/>
                <a:gd name="T21" fmla="*/ 0 h 438"/>
                <a:gd name="T22" fmla="*/ 40 w 162"/>
                <a:gd name="T23" fmla="*/ 1 h 438"/>
                <a:gd name="T24" fmla="*/ 39 w 162"/>
                <a:gd name="T25" fmla="*/ 2 h 438"/>
                <a:gd name="T26" fmla="*/ 38 w 162"/>
                <a:gd name="T27" fmla="*/ 3 h 438"/>
                <a:gd name="T28" fmla="*/ 37 w 162"/>
                <a:gd name="T29" fmla="*/ 5 h 438"/>
                <a:gd name="T30" fmla="*/ 36 w 162"/>
                <a:gd name="T31" fmla="*/ 6 h 438"/>
                <a:gd name="T32" fmla="*/ 35 w 162"/>
                <a:gd name="T33" fmla="*/ 7 h 438"/>
                <a:gd name="T34" fmla="*/ 34 w 162"/>
                <a:gd name="T35" fmla="*/ 7 h 438"/>
                <a:gd name="T36" fmla="*/ 32 w 162"/>
                <a:gd name="T37" fmla="*/ 8 h 43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62"/>
                <a:gd name="T58" fmla="*/ 0 h 438"/>
                <a:gd name="T59" fmla="*/ 162 w 162"/>
                <a:gd name="T60" fmla="*/ 438 h 43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62" h="438">
                  <a:moveTo>
                    <a:pt x="128" y="32"/>
                  </a:moveTo>
                  <a:lnTo>
                    <a:pt x="0" y="438"/>
                  </a:lnTo>
                  <a:lnTo>
                    <a:pt x="8" y="433"/>
                  </a:lnTo>
                  <a:lnTo>
                    <a:pt x="17" y="426"/>
                  </a:lnTo>
                  <a:lnTo>
                    <a:pt x="26" y="417"/>
                  </a:lnTo>
                  <a:lnTo>
                    <a:pt x="37" y="408"/>
                  </a:lnTo>
                  <a:lnTo>
                    <a:pt x="46" y="398"/>
                  </a:lnTo>
                  <a:lnTo>
                    <a:pt x="55" y="388"/>
                  </a:lnTo>
                  <a:lnTo>
                    <a:pt x="63" y="378"/>
                  </a:lnTo>
                  <a:lnTo>
                    <a:pt x="69" y="369"/>
                  </a:lnTo>
                  <a:lnTo>
                    <a:pt x="162" y="0"/>
                  </a:lnTo>
                  <a:lnTo>
                    <a:pt x="160" y="4"/>
                  </a:lnTo>
                  <a:lnTo>
                    <a:pt x="156" y="8"/>
                  </a:lnTo>
                  <a:lnTo>
                    <a:pt x="152" y="13"/>
                  </a:lnTo>
                  <a:lnTo>
                    <a:pt x="148" y="17"/>
                  </a:lnTo>
                  <a:lnTo>
                    <a:pt x="143" y="22"/>
                  </a:lnTo>
                  <a:lnTo>
                    <a:pt x="138" y="25"/>
                  </a:lnTo>
                  <a:lnTo>
                    <a:pt x="133" y="29"/>
                  </a:lnTo>
                  <a:lnTo>
                    <a:pt x="128" y="32"/>
                  </a:lnTo>
                  <a:close/>
                </a:path>
              </a:pathLst>
            </a:custGeom>
            <a:solidFill>
              <a:srgbClr val="7498CE"/>
            </a:solidFill>
            <a:ln w="9525">
              <a:noFill/>
              <a:round/>
              <a:headEnd/>
              <a:tailEnd/>
            </a:ln>
          </p:spPr>
          <p:txBody>
            <a:bodyPr/>
            <a:lstStyle/>
            <a:p>
              <a:endParaRPr lang="en-US"/>
            </a:p>
          </p:txBody>
        </p:sp>
        <p:sp>
          <p:nvSpPr>
            <p:cNvPr id="11" name="Freeform 775"/>
            <p:cNvSpPr>
              <a:spLocks noChangeAspect="1"/>
            </p:cNvSpPr>
            <p:nvPr/>
          </p:nvSpPr>
          <p:spPr bwMode="auto">
            <a:xfrm>
              <a:off x="4073" y="2778"/>
              <a:ext cx="268" cy="49"/>
            </a:xfrm>
            <a:custGeom>
              <a:avLst/>
              <a:gdLst>
                <a:gd name="T0" fmla="*/ 0 w 537"/>
                <a:gd name="T1" fmla="*/ 17 h 97"/>
                <a:gd name="T2" fmla="*/ 7 w 537"/>
                <a:gd name="T3" fmla="*/ 11 h 97"/>
                <a:gd name="T4" fmla="*/ 15 w 537"/>
                <a:gd name="T5" fmla="*/ 6 h 97"/>
                <a:gd name="T6" fmla="*/ 24 w 537"/>
                <a:gd name="T7" fmla="*/ 3 h 97"/>
                <a:gd name="T8" fmla="*/ 33 w 537"/>
                <a:gd name="T9" fmla="*/ 1 h 97"/>
                <a:gd name="T10" fmla="*/ 43 w 537"/>
                <a:gd name="T11" fmla="*/ 0 h 97"/>
                <a:gd name="T12" fmla="*/ 52 w 537"/>
                <a:gd name="T13" fmla="*/ 1 h 97"/>
                <a:gd name="T14" fmla="*/ 62 w 537"/>
                <a:gd name="T15" fmla="*/ 2 h 97"/>
                <a:gd name="T16" fmla="*/ 71 w 537"/>
                <a:gd name="T17" fmla="*/ 3 h 97"/>
                <a:gd name="T18" fmla="*/ 80 w 537"/>
                <a:gd name="T19" fmla="*/ 5 h 97"/>
                <a:gd name="T20" fmla="*/ 89 w 537"/>
                <a:gd name="T21" fmla="*/ 8 h 97"/>
                <a:gd name="T22" fmla="*/ 98 w 537"/>
                <a:gd name="T23" fmla="*/ 10 h 97"/>
                <a:gd name="T24" fmla="*/ 106 w 537"/>
                <a:gd name="T25" fmla="*/ 11 h 97"/>
                <a:gd name="T26" fmla="*/ 113 w 537"/>
                <a:gd name="T27" fmla="*/ 12 h 97"/>
                <a:gd name="T28" fmla="*/ 120 w 537"/>
                <a:gd name="T29" fmla="*/ 13 h 97"/>
                <a:gd name="T30" fmla="*/ 126 w 537"/>
                <a:gd name="T31" fmla="*/ 12 h 97"/>
                <a:gd name="T32" fmla="*/ 131 w 537"/>
                <a:gd name="T33" fmla="*/ 11 h 97"/>
                <a:gd name="T34" fmla="*/ 134 w 537"/>
                <a:gd name="T35" fmla="*/ 15 h 97"/>
                <a:gd name="T36" fmla="*/ 128 w 537"/>
                <a:gd name="T37" fmla="*/ 17 h 97"/>
                <a:gd name="T38" fmla="*/ 121 w 537"/>
                <a:gd name="T39" fmla="*/ 17 h 97"/>
                <a:gd name="T40" fmla="*/ 114 w 537"/>
                <a:gd name="T41" fmla="*/ 17 h 97"/>
                <a:gd name="T42" fmla="*/ 107 w 537"/>
                <a:gd name="T43" fmla="*/ 16 h 97"/>
                <a:gd name="T44" fmla="*/ 100 w 537"/>
                <a:gd name="T45" fmla="*/ 15 h 97"/>
                <a:gd name="T46" fmla="*/ 92 w 537"/>
                <a:gd name="T47" fmla="*/ 13 h 97"/>
                <a:gd name="T48" fmla="*/ 84 w 537"/>
                <a:gd name="T49" fmla="*/ 11 h 97"/>
                <a:gd name="T50" fmla="*/ 75 w 537"/>
                <a:gd name="T51" fmla="*/ 9 h 97"/>
                <a:gd name="T52" fmla="*/ 67 w 537"/>
                <a:gd name="T53" fmla="*/ 8 h 97"/>
                <a:gd name="T54" fmla="*/ 58 w 537"/>
                <a:gd name="T55" fmla="*/ 7 h 97"/>
                <a:gd name="T56" fmla="*/ 49 w 537"/>
                <a:gd name="T57" fmla="*/ 6 h 97"/>
                <a:gd name="T58" fmla="*/ 39 w 537"/>
                <a:gd name="T59" fmla="*/ 7 h 97"/>
                <a:gd name="T60" fmla="*/ 30 w 537"/>
                <a:gd name="T61" fmla="*/ 9 h 97"/>
                <a:gd name="T62" fmla="*/ 20 w 537"/>
                <a:gd name="T63" fmla="*/ 13 h 97"/>
                <a:gd name="T64" fmla="*/ 10 w 537"/>
                <a:gd name="T65" fmla="*/ 18 h 97"/>
                <a:gd name="T66" fmla="*/ 0 w 537"/>
                <a:gd name="T67" fmla="*/ 25 h 97"/>
                <a:gd name="T68" fmla="*/ 0 w 537"/>
                <a:gd name="T69" fmla="*/ 23 h 97"/>
                <a:gd name="T70" fmla="*/ 0 w 537"/>
                <a:gd name="T71" fmla="*/ 21 h 97"/>
                <a:gd name="T72" fmla="*/ 0 w 537"/>
                <a:gd name="T73" fmla="*/ 19 h 97"/>
                <a:gd name="T74" fmla="*/ 0 w 537"/>
                <a:gd name="T75" fmla="*/ 17 h 97"/>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w 537"/>
                <a:gd name="T115" fmla="*/ 0 h 97"/>
                <a:gd name="T116" fmla="*/ 537 w 537"/>
                <a:gd name="T117" fmla="*/ 97 h 97"/>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T114" t="T115" r="T116" b="T117"/>
              <a:pathLst>
                <a:path w="537" h="97">
                  <a:moveTo>
                    <a:pt x="0" y="68"/>
                  </a:moveTo>
                  <a:lnTo>
                    <a:pt x="30" y="41"/>
                  </a:lnTo>
                  <a:lnTo>
                    <a:pt x="63" y="22"/>
                  </a:lnTo>
                  <a:lnTo>
                    <a:pt x="98" y="9"/>
                  </a:lnTo>
                  <a:lnTo>
                    <a:pt x="134" y="2"/>
                  </a:lnTo>
                  <a:lnTo>
                    <a:pt x="172" y="0"/>
                  </a:lnTo>
                  <a:lnTo>
                    <a:pt x="210" y="1"/>
                  </a:lnTo>
                  <a:lnTo>
                    <a:pt x="248" y="6"/>
                  </a:lnTo>
                  <a:lnTo>
                    <a:pt x="286" y="11"/>
                  </a:lnTo>
                  <a:lnTo>
                    <a:pt x="322" y="20"/>
                  </a:lnTo>
                  <a:lnTo>
                    <a:pt x="358" y="29"/>
                  </a:lnTo>
                  <a:lnTo>
                    <a:pt x="393" y="37"/>
                  </a:lnTo>
                  <a:lnTo>
                    <a:pt x="425" y="44"/>
                  </a:lnTo>
                  <a:lnTo>
                    <a:pt x="455" y="48"/>
                  </a:lnTo>
                  <a:lnTo>
                    <a:pt x="482" y="51"/>
                  </a:lnTo>
                  <a:lnTo>
                    <a:pt x="507" y="48"/>
                  </a:lnTo>
                  <a:lnTo>
                    <a:pt x="526" y="43"/>
                  </a:lnTo>
                  <a:lnTo>
                    <a:pt x="537" y="58"/>
                  </a:lnTo>
                  <a:lnTo>
                    <a:pt x="512" y="66"/>
                  </a:lnTo>
                  <a:lnTo>
                    <a:pt x="487" y="68"/>
                  </a:lnTo>
                  <a:lnTo>
                    <a:pt x="459" y="67"/>
                  </a:lnTo>
                  <a:lnTo>
                    <a:pt x="431" y="63"/>
                  </a:lnTo>
                  <a:lnTo>
                    <a:pt x="401" y="58"/>
                  </a:lnTo>
                  <a:lnTo>
                    <a:pt x="370" y="49"/>
                  </a:lnTo>
                  <a:lnTo>
                    <a:pt x="337" y="43"/>
                  </a:lnTo>
                  <a:lnTo>
                    <a:pt x="303" y="35"/>
                  </a:lnTo>
                  <a:lnTo>
                    <a:pt x="268" y="29"/>
                  </a:lnTo>
                  <a:lnTo>
                    <a:pt x="233" y="25"/>
                  </a:lnTo>
                  <a:lnTo>
                    <a:pt x="196" y="24"/>
                  </a:lnTo>
                  <a:lnTo>
                    <a:pt x="158" y="28"/>
                  </a:lnTo>
                  <a:lnTo>
                    <a:pt x="120" y="36"/>
                  </a:lnTo>
                  <a:lnTo>
                    <a:pt x="81" y="49"/>
                  </a:lnTo>
                  <a:lnTo>
                    <a:pt x="40" y="69"/>
                  </a:lnTo>
                  <a:lnTo>
                    <a:pt x="0" y="97"/>
                  </a:lnTo>
                  <a:lnTo>
                    <a:pt x="1" y="91"/>
                  </a:lnTo>
                  <a:lnTo>
                    <a:pt x="1" y="84"/>
                  </a:lnTo>
                  <a:lnTo>
                    <a:pt x="1" y="76"/>
                  </a:lnTo>
                  <a:lnTo>
                    <a:pt x="0" y="68"/>
                  </a:lnTo>
                  <a:close/>
                </a:path>
              </a:pathLst>
            </a:custGeom>
            <a:solidFill>
              <a:srgbClr val="C0C0C0"/>
            </a:solidFill>
            <a:ln w="9525">
              <a:noFill/>
              <a:round/>
              <a:headEnd/>
              <a:tailEnd/>
            </a:ln>
          </p:spPr>
          <p:txBody>
            <a:bodyPr/>
            <a:lstStyle/>
            <a:p>
              <a:endParaRPr lang="en-US"/>
            </a:p>
          </p:txBody>
        </p:sp>
        <p:sp>
          <p:nvSpPr>
            <p:cNvPr id="12" name="Freeform 776"/>
            <p:cNvSpPr>
              <a:spLocks noChangeAspect="1"/>
            </p:cNvSpPr>
            <p:nvPr/>
          </p:nvSpPr>
          <p:spPr bwMode="auto">
            <a:xfrm>
              <a:off x="4077" y="2797"/>
              <a:ext cx="299" cy="44"/>
            </a:xfrm>
            <a:custGeom>
              <a:avLst/>
              <a:gdLst>
                <a:gd name="T0" fmla="*/ 0 w 598"/>
                <a:gd name="T1" fmla="*/ 16 h 89"/>
                <a:gd name="T2" fmla="*/ 10 w 598"/>
                <a:gd name="T3" fmla="*/ 10 h 89"/>
                <a:gd name="T4" fmla="*/ 19 w 598"/>
                <a:gd name="T5" fmla="*/ 5 h 89"/>
                <a:gd name="T6" fmla="*/ 28 w 598"/>
                <a:gd name="T7" fmla="*/ 2 h 89"/>
                <a:gd name="T8" fmla="*/ 38 w 598"/>
                <a:gd name="T9" fmla="*/ 0 h 89"/>
                <a:gd name="T10" fmla="*/ 47 w 598"/>
                <a:gd name="T11" fmla="*/ 0 h 89"/>
                <a:gd name="T12" fmla="*/ 56 w 598"/>
                <a:gd name="T13" fmla="*/ 0 h 89"/>
                <a:gd name="T14" fmla="*/ 65 w 598"/>
                <a:gd name="T15" fmla="*/ 1 h 89"/>
                <a:gd name="T16" fmla="*/ 74 w 598"/>
                <a:gd name="T17" fmla="*/ 2 h 89"/>
                <a:gd name="T18" fmla="*/ 82 w 598"/>
                <a:gd name="T19" fmla="*/ 4 h 89"/>
                <a:gd name="T20" fmla="*/ 90 w 598"/>
                <a:gd name="T21" fmla="*/ 6 h 89"/>
                <a:gd name="T22" fmla="*/ 98 w 598"/>
                <a:gd name="T23" fmla="*/ 7 h 89"/>
                <a:gd name="T24" fmla="*/ 105 w 598"/>
                <a:gd name="T25" fmla="*/ 9 h 89"/>
                <a:gd name="T26" fmla="*/ 113 w 598"/>
                <a:gd name="T27" fmla="*/ 10 h 89"/>
                <a:gd name="T28" fmla="*/ 120 w 598"/>
                <a:gd name="T29" fmla="*/ 10 h 89"/>
                <a:gd name="T30" fmla="*/ 127 w 598"/>
                <a:gd name="T31" fmla="*/ 9 h 89"/>
                <a:gd name="T32" fmla="*/ 134 w 598"/>
                <a:gd name="T33" fmla="*/ 6 h 89"/>
                <a:gd name="T34" fmla="*/ 135 w 598"/>
                <a:gd name="T35" fmla="*/ 8 h 89"/>
                <a:gd name="T36" fmla="*/ 137 w 598"/>
                <a:gd name="T37" fmla="*/ 9 h 89"/>
                <a:gd name="T38" fmla="*/ 138 w 598"/>
                <a:gd name="T39" fmla="*/ 11 h 89"/>
                <a:gd name="T40" fmla="*/ 141 w 598"/>
                <a:gd name="T41" fmla="*/ 13 h 89"/>
                <a:gd name="T42" fmla="*/ 143 w 598"/>
                <a:gd name="T43" fmla="*/ 15 h 89"/>
                <a:gd name="T44" fmla="*/ 145 w 598"/>
                <a:gd name="T45" fmla="*/ 17 h 89"/>
                <a:gd name="T46" fmla="*/ 147 w 598"/>
                <a:gd name="T47" fmla="*/ 18 h 89"/>
                <a:gd name="T48" fmla="*/ 150 w 598"/>
                <a:gd name="T49" fmla="*/ 19 h 89"/>
                <a:gd name="T50" fmla="*/ 72 w 598"/>
                <a:gd name="T51" fmla="*/ 19 h 89"/>
                <a:gd name="T52" fmla="*/ 70 w 598"/>
                <a:gd name="T53" fmla="*/ 18 h 89"/>
                <a:gd name="T54" fmla="*/ 68 w 598"/>
                <a:gd name="T55" fmla="*/ 17 h 89"/>
                <a:gd name="T56" fmla="*/ 64 w 598"/>
                <a:gd name="T57" fmla="*/ 15 h 89"/>
                <a:gd name="T58" fmla="*/ 60 w 598"/>
                <a:gd name="T59" fmla="*/ 14 h 89"/>
                <a:gd name="T60" fmla="*/ 56 w 598"/>
                <a:gd name="T61" fmla="*/ 13 h 89"/>
                <a:gd name="T62" fmla="*/ 52 w 598"/>
                <a:gd name="T63" fmla="*/ 13 h 89"/>
                <a:gd name="T64" fmla="*/ 48 w 598"/>
                <a:gd name="T65" fmla="*/ 12 h 89"/>
                <a:gd name="T66" fmla="*/ 43 w 598"/>
                <a:gd name="T67" fmla="*/ 12 h 89"/>
                <a:gd name="T68" fmla="*/ 39 w 598"/>
                <a:gd name="T69" fmla="*/ 12 h 89"/>
                <a:gd name="T70" fmla="*/ 35 w 598"/>
                <a:gd name="T71" fmla="*/ 13 h 89"/>
                <a:gd name="T72" fmla="*/ 29 w 598"/>
                <a:gd name="T73" fmla="*/ 13 h 89"/>
                <a:gd name="T74" fmla="*/ 25 w 598"/>
                <a:gd name="T75" fmla="*/ 14 h 89"/>
                <a:gd name="T76" fmla="*/ 21 w 598"/>
                <a:gd name="T77" fmla="*/ 15 h 89"/>
                <a:gd name="T78" fmla="*/ 17 w 598"/>
                <a:gd name="T79" fmla="*/ 17 h 89"/>
                <a:gd name="T80" fmla="*/ 13 w 598"/>
                <a:gd name="T81" fmla="*/ 19 h 89"/>
                <a:gd name="T82" fmla="*/ 10 w 598"/>
                <a:gd name="T83" fmla="*/ 22 h 89"/>
                <a:gd name="T84" fmla="*/ 9 w 598"/>
                <a:gd name="T85" fmla="*/ 21 h 89"/>
                <a:gd name="T86" fmla="*/ 9 w 598"/>
                <a:gd name="T87" fmla="*/ 20 h 89"/>
                <a:gd name="T88" fmla="*/ 7 w 598"/>
                <a:gd name="T89" fmla="*/ 19 h 89"/>
                <a:gd name="T90" fmla="*/ 6 w 598"/>
                <a:gd name="T91" fmla="*/ 19 h 89"/>
                <a:gd name="T92" fmla="*/ 5 w 598"/>
                <a:gd name="T93" fmla="*/ 18 h 89"/>
                <a:gd name="T94" fmla="*/ 3 w 598"/>
                <a:gd name="T95" fmla="*/ 17 h 89"/>
                <a:gd name="T96" fmla="*/ 1 w 598"/>
                <a:gd name="T97" fmla="*/ 17 h 89"/>
                <a:gd name="T98" fmla="*/ 0 w 598"/>
                <a:gd name="T99" fmla="*/ 16 h 8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598"/>
                <a:gd name="T151" fmla="*/ 0 h 89"/>
                <a:gd name="T152" fmla="*/ 598 w 598"/>
                <a:gd name="T153" fmla="*/ 89 h 89"/>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598" h="89">
                  <a:moveTo>
                    <a:pt x="0" y="65"/>
                  </a:moveTo>
                  <a:lnTo>
                    <a:pt x="40" y="40"/>
                  </a:lnTo>
                  <a:lnTo>
                    <a:pt x="77" y="22"/>
                  </a:lnTo>
                  <a:lnTo>
                    <a:pt x="115" y="9"/>
                  </a:lnTo>
                  <a:lnTo>
                    <a:pt x="152" y="2"/>
                  </a:lnTo>
                  <a:lnTo>
                    <a:pt x="189" y="0"/>
                  </a:lnTo>
                  <a:lnTo>
                    <a:pt x="225" y="1"/>
                  </a:lnTo>
                  <a:lnTo>
                    <a:pt x="260" y="4"/>
                  </a:lnTo>
                  <a:lnTo>
                    <a:pt x="295" y="10"/>
                  </a:lnTo>
                  <a:lnTo>
                    <a:pt x="328" y="17"/>
                  </a:lnTo>
                  <a:lnTo>
                    <a:pt x="361" y="24"/>
                  </a:lnTo>
                  <a:lnTo>
                    <a:pt x="393" y="31"/>
                  </a:lnTo>
                  <a:lnTo>
                    <a:pt x="423" y="37"/>
                  </a:lnTo>
                  <a:lnTo>
                    <a:pt x="453" y="40"/>
                  </a:lnTo>
                  <a:lnTo>
                    <a:pt x="480" y="40"/>
                  </a:lnTo>
                  <a:lnTo>
                    <a:pt x="508" y="36"/>
                  </a:lnTo>
                  <a:lnTo>
                    <a:pt x="533" y="27"/>
                  </a:lnTo>
                  <a:lnTo>
                    <a:pt x="539" y="32"/>
                  </a:lnTo>
                  <a:lnTo>
                    <a:pt x="545" y="38"/>
                  </a:lnTo>
                  <a:lnTo>
                    <a:pt x="552" y="45"/>
                  </a:lnTo>
                  <a:lnTo>
                    <a:pt x="561" y="53"/>
                  </a:lnTo>
                  <a:lnTo>
                    <a:pt x="569" y="61"/>
                  </a:lnTo>
                  <a:lnTo>
                    <a:pt x="578" y="68"/>
                  </a:lnTo>
                  <a:lnTo>
                    <a:pt x="587" y="75"/>
                  </a:lnTo>
                  <a:lnTo>
                    <a:pt x="598" y="79"/>
                  </a:lnTo>
                  <a:lnTo>
                    <a:pt x="285" y="79"/>
                  </a:lnTo>
                  <a:lnTo>
                    <a:pt x="278" y="74"/>
                  </a:lnTo>
                  <a:lnTo>
                    <a:pt x="269" y="68"/>
                  </a:lnTo>
                  <a:lnTo>
                    <a:pt x="256" y="62"/>
                  </a:lnTo>
                  <a:lnTo>
                    <a:pt x="243" y="59"/>
                  </a:lnTo>
                  <a:lnTo>
                    <a:pt x="227" y="54"/>
                  </a:lnTo>
                  <a:lnTo>
                    <a:pt x="211" y="52"/>
                  </a:lnTo>
                  <a:lnTo>
                    <a:pt x="193" y="51"/>
                  </a:lnTo>
                  <a:lnTo>
                    <a:pt x="175" y="49"/>
                  </a:lnTo>
                  <a:lnTo>
                    <a:pt x="156" y="49"/>
                  </a:lnTo>
                  <a:lnTo>
                    <a:pt x="137" y="52"/>
                  </a:lnTo>
                  <a:lnTo>
                    <a:pt x="119" y="54"/>
                  </a:lnTo>
                  <a:lnTo>
                    <a:pt x="102" y="57"/>
                  </a:lnTo>
                  <a:lnTo>
                    <a:pt x="84" y="63"/>
                  </a:lnTo>
                  <a:lnTo>
                    <a:pt x="68" y="70"/>
                  </a:lnTo>
                  <a:lnTo>
                    <a:pt x="54" y="78"/>
                  </a:lnTo>
                  <a:lnTo>
                    <a:pt x="42" y="89"/>
                  </a:lnTo>
                  <a:lnTo>
                    <a:pt x="38" y="85"/>
                  </a:lnTo>
                  <a:lnTo>
                    <a:pt x="34" y="82"/>
                  </a:lnTo>
                  <a:lnTo>
                    <a:pt x="29" y="79"/>
                  </a:lnTo>
                  <a:lnTo>
                    <a:pt x="25" y="76"/>
                  </a:lnTo>
                  <a:lnTo>
                    <a:pt x="19" y="72"/>
                  </a:lnTo>
                  <a:lnTo>
                    <a:pt x="14" y="70"/>
                  </a:lnTo>
                  <a:lnTo>
                    <a:pt x="7" y="68"/>
                  </a:lnTo>
                  <a:lnTo>
                    <a:pt x="0" y="65"/>
                  </a:lnTo>
                  <a:close/>
                </a:path>
              </a:pathLst>
            </a:custGeom>
            <a:solidFill>
              <a:srgbClr val="3F6FB5"/>
            </a:solidFill>
            <a:ln w="9525">
              <a:noFill/>
              <a:round/>
              <a:headEnd/>
              <a:tailEnd/>
            </a:ln>
          </p:spPr>
          <p:txBody>
            <a:bodyPr/>
            <a:lstStyle/>
            <a:p>
              <a:endParaRPr lang="en-US"/>
            </a:p>
          </p:txBody>
        </p:sp>
        <p:sp>
          <p:nvSpPr>
            <p:cNvPr id="13" name="Freeform 777"/>
            <p:cNvSpPr>
              <a:spLocks noChangeAspect="1"/>
            </p:cNvSpPr>
            <p:nvPr/>
          </p:nvSpPr>
          <p:spPr bwMode="auto">
            <a:xfrm>
              <a:off x="3755" y="2812"/>
              <a:ext cx="300" cy="29"/>
            </a:xfrm>
            <a:custGeom>
              <a:avLst/>
              <a:gdLst>
                <a:gd name="T0" fmla="*/ 1 w 600"/>
                <a:gd name="T1" fmla="*/ 11 h 58"/>
                <a:gd name="T2" fmla="*/ 5 w 600"/>
                <a:gd name="T3" fmla="*/ 9 h 58"/>
                <a:gd name="T4" fmla="*/ 7 w 600"/>
                <a:gd name="T5" fmla="*/ 6 h 58"/>
                <a:gd name="T6" fmla="*/ 11 w 600"/>
                <a:gd name="T7" fmla="*/ 3 h 58"/>
                <a:gd name="T8" fmla="*/ 27 w 600"/>
                <a:gd name="T9" fmla="*/ 6 h 58"/>
                <a:gd name="T10" fmla="*/ 53 w 600"/>
                <a:gd name="T11" fmla="*/ 9 h 58"/>
                <a:gd name="T12" fmla="*/ 74 w 600"/>
                <a:gd name="T13" fmla="*/ 9 h 58"/>
                <a:gd name="T14" fmla="*/ 89 w 600"/>
                <a:gd name="T15" fmla="*/ 6 h 58"/>
                <a:gd name="T16" fmla="*/ 102 w 600"/>
                <a:gd name="T17" fmla="*/ 3 h 58"/>
                <a:gd name="T18" fmla="*/ 114 w 600"/>
                <a:gd name="T19" fmla="*/ 1 h 58"/>
                <a:gd name="T20" fmla="*/ 126 w 600"/>
                <a:gd name="T21" fmla="*/ 1 h 58"/>
                <a:gd name="T22" fmla="*/ 142 w 600"/>
                <a:gd name="T23" fmla="*/ 5 h 58"/>
                <a:gd name="T24" fmla="*/ 149 w 600"/>
                <a:gd name="T25" fmla="*/ 10 h 58"/>
                <a:gd name="T26" fmla="*/ 146 w 600"/>
                <a:gd name="T27" fmla="*/ 11 h 58"/>
                <a:gd name="T28" fmla="*/ 144 w 600"/>
                <a:gd name="T29" fmla="*/ 13 h 58"/>
                <a:gd name="T30" fmla="*/ 141 w 600"/>
                <a:gd name="T31" fmla="*/ 14 h 58"/>
                <a:gd name="T32" fmla="*/ 139 w 600"/>
                <a:gd name="T33" fmla="*/ 13 h 58"/>
                <a:gd name="T34" fmla="*/ 134 w 600"/>
                <a:gd name="T35" fmla="*/ 10 h 58"/>
                <a:gd name="T36" fmla="*/ 128 w 600"/>
                <a:gd name="T37" fmla="*/ 9 h 58"/>
                <a:gd name="T38" fmla="*/ 122 w 600"/>
                <a:gd name="T39" fmla="*/ 7 h 58"/>
                <a:gd name="T40" fmla="*/ 116 w 600"/>
                <a:gd name="T41" fmla="*/ 7 h 58"/>
                <a:gd name="T42" fmla="*/ 109 w 600"/>
                <a:gd name="T43" fmla="*/ 7 h 58"/>
                <a:gd name="T44" fmla="*/ 103 w 600"/>
                <a:gd name="T45" fmla="*/ 9 h 58"/>
                <a:gd name="T46" fmla="*/ 96 w 600"/>
                <a:gd name="T47" fmla="*/ 11 h 58"/>
                <a:gd name="T48" fmla="*/ 90 w 600"/>
                <a:gd name="T49" fmla="*/ 12 h 58"/>
                <a:gd name="T50" fmla="*/ 79 w 600"/>
                <a:gd name="T51" fmla="*/ 12 h 58"/>
                <a:gd name="T52" fmla="*/ 66 w 600"/>
                <a:gd name="T53" fmla="*/ 12 h 58"/>
                <a:gd name="T54" fmla="*/ 50 w 600"/>
                <a:gd name="T55" fmla="*/ 12 h 58"/>
                <a:gd name="T56" fmla="*/ 35 w 600"/>
                <a:gd name="T57" fmla="*/ 12 h 58"/>
                <a:gd name="T58" fmla="*/ 20 w 600"/>
                <a:gd name="T59" fmla="*/ 12 h 58"/>
                <a:gd name="T60" fmla="*/ 9 w 600"/>
                <a:gd name="T61" fmla="*/ 12 h 58"/>
                <a:gd name="T62" fmla="*/ 1 w 600"/>
                <a:gd name="T63" fmla="*/ 12 h 5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00"/>
                <a:gd name="T97" fmla="*/ 0 h 58"/>
                <a:gd name="T98" fmla="*/ 600 w 600"/>
                <a:gd name="T99" fmla="*/ 58 h 5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00" h="58">
                  <a:moveTo>
                    <a:pt x="0" y="46"/>
                  </a:moveTo>
                  <a:lnTo>
                    <a:pt x="4" y="43"/>
                  </a:lnTo>
                  <a:lnTo>
                    <a:pt x="10" y="39"/>
                  </a:lnTo>
                  <a:lnTo>
                    <a:pt x="17" y="33"/>
                  </a:lnTo>
                  <a:lnTo>
                    <a:pt x="24" y="28"/>
                  </a:lnTo>
                  <a:lnTo>
                    <a:pt x="31" y="22"/>
                  </a:lnTo>
                  <a:lnTo>
                    <a:pt x="38" y="16"/>
                  </a:lnTo>
                  <a:lnTo>
                    <a:pt x="44" y="11"/>
                  </a:lnTo>
                  <a:lnTo>
                    <a:pt x="47" y="8"/>
                  </a:lnTo>
                  <a:lnTo>
                    <a:pt x="110" y="22"/>
                  </a:lnTo>
                  <a:lnTo>
                    <a:pt x="166" y="31"/>
                  </a:lnTo>
                  <a:lnTo>
                    <a:pt x="214" y="36"/>
                  </a:lnTo>
                  <a:lnTo>
                    <a:pt x="257" y="36"/>
                  </a:lnTo>
                  <a:lnTo>
                    <a:pt x="295" y="33"/>
                  </a:lnTo>
                  <a:lnTo>
                    <a:pt x="328" y="29"/>
                  </a:lnTo>
                  <a:lnTo>
                    <a:pt x="357" y="23"/>
                  </a:lnTo>
                  <a:lnTo>
                    <a:pt x="384" y="16"/>
                  </a:lnTo>
                  <a:lnTo>
                    <a:pt x="408" y="10"/>
                  </a:lnTo>
                  <a:lnTo>
                    <a:pt x="433" y="5"/>
                  </a:lnTo>
                  <a:lnTo>
                    <a:pt x="456" y="1"/>
                  </a:lnTo>
                  <a:lnTo>
                    <a:pt x="480" y="0"/>
                  </a:lnTo>
                  <a:lnTo>
                    <a:pt x="506" y="2"/>
                  </a:lnTo>
                  <a:lnTo>
                    <a:pt x="534" y="8"/>
                  </a:lnTo>
                  <a:lnTo>
                    <a:pt x="565" y="20"/>
                  </a:lnTo>
                  <a:lnTo>
                    <a:pt x="600" y="36"/>
                  </a:lnTo>
                  <a:lnTo>
                    <a:pt x="595" y="38"/>
                  </a:lnTo>
                  <a:lnTo>
                    <a:pt x="589" y="41"/>
                  </a:lnTo>
                  <a:lnTo>
                    <a:pt x="583" y="44"/>
                  </a:lnTo>
                  <a:lnTo>
                    <a:pt x="578" y="47"/>
                  </a:lnTo>
                  <a:lnTo>
                    <a:pt x="573" y="51"/>
                  </a:lnTo>
                  <a:lnTo>
                    <a:pt x="568" y="53"/>
                  </a:lnTo>
                  <a:lnTo>
                    <a:pt x="564" y="55"/>
                  </a:lnTo>
                  <a:lnTo>
                    <a:pt x="562" y="58"/>
                  </a:lnTo>
                  <a:lnTo>
                    <a:pt x="553" y="51"/>
                  </a:lnTo>
                  <a:lnTo>
                    <a:pt x="544" y="45"/>
                  </a:lnTo>
                  <a:lnTo>
                    <a:pt x="534" y="40"/>
                  </a:lnTo>
                  <a:lnTo>
                    <a:pt x="524" y="37"/>
                  </a:lnTo>
                  <a:lnTo>
                    <a:pt x="512" y="33"/>
                  </a:lnTo>
                  <a:lnTo>
                    <a:pt x="501" y="31"/>
                  </a:lnTo>
                  <a:lnTo>
                    <a:pt x="489" y="30"/>
                  </a:lnTo>
                  <a:lnTo>
                    <a:pt x="476" y="29"/>
                  </a:lnTo>
                  <a:lnTo>
                    <a:pt x="464" y="29"/>
                  </a:lnTo>
                  <a:lnTo>
                    <a:pt x="451" y="29"/>
                  </a:lnTo>
                  <a:lnTo>
                    <a:pt x="437" y="30"/>
                  </a:lnTo>
                  <a:lnTo>
                    <a:pt x="425" y="32"/>
                  </a:lnTo>
                  <a:lnTo>
                    <a:pt x="412" y="36"/>
                  </a:lnTo>
                  <a:lnTo>
                    <a:pt x="399" y="38"/>
                  </a:lnTo>
                  <a:lnTo>
                    <a:pt x="387" y="43"/>
                  </a:lnTo>
                  <a:lnTo>
                    <a:pt x="375" y="47"/>
                  </a:lnTo>
                  <a:lnTo>
                    <a:pt x="360" y="47"/>
                  </a:lnTo>
                  <a:lnTo>
                    <a:pt x="339" y="47"/>
                  </a:lnTo>
                  <a:lnTo>
                    <a:pt x="316" y="47"/>
                  </a:lnTo>
                  <a:lnTo>
                    <a:pt x="290" y="47"/>
                  </a:lnTo>
                  <a:lnTo>
                    <a:pt x="261" y="47"/>
                  </a:lnTo>
                  <a:lnTo>
                    <a:pt x="231" y="47"/>
                  </a:lnTo>
                  <a:lnTo>
                    <a:pt x="200" y="47"/>
                  </a:lnTo>
                  <a:lnTo>
                    <a:pt x="169" y="46"/>
                  </a:lnTo>
                  <a:lnTo>
                    <a:pt x="138" y="46"/>
                  </a:lnTo>
                  <a:lnTo>
                    <a:pt x="108" y="46"/>
                  </a:lnTo>
                  <a:lnTo>
                    <a:pt x="82" y="46"/>
                  </a:lnTo>
                  <a:lnTo>
                    <a:pt x="56" y="46"/>
                  </a:lnTo>
                  <a:lnTo>
                    <a:pt x="36" y="46"/>
                  </a:lnTo>
                  <a:lnTo>
                    <a:pt x="18" y="46"/>
                  </a:lnTo>
                  <a:lnTo>
                    <a:pt x="7" y="46"/>
                  </a:lnTo>
                  <a:lnTo>
                    <a:pt x="0" y="46"/>
                  </a:lnTo>
                  <a:close/>
                </a:path>
              </a:pathLst>
            </a:custGeom>
            <a:solidFill>
              <a:srgbClr val="3F6FB5"/>
            </a:solidFill>
            <a:ln w="9525">
              <a:noFill/>
              <a:round/>
              <a:headEnd/>
              <a:tailEnd/>
            </a:ln>
          </p:spPr>
          <p:txBody>
            <a:bodyPr/>
            <a:lstStyle/>
            <a:p>
              <a:endParaRPr lang="en-US"/>
            </a:p>
          </p:txBody>
        </p:sp>
        <p:sp>
          <p:nvSpPr>
            <p:cNvPr id="14" name="Freeform 778"/>
            <p:cNvSpPr>
              <a:spLocks noChangeAspect="1"/>
            </p:cNvSpPr>
            <p:nvPr/>
          </p:nvSpPr>
          <p:spPr bwMode="auto">
            <a:xfrm>
              <a:off x="3783" y="2783"/>
              <a:ext cx="284" cy="46"/>
            </a:xfrm>
            <a:custGeom>
              <a:avLst/>
              <a:gdLst>
                <a:gd name="T0" fmla="*/ 12 w 569"/>
                <a:gd name="T1" fmla="*/ 7 h 92"/>
                <a:gd name="T2" fmla="*/ 20 w 569"/>
                <a:gd name="T3" fmla="*/ 10 h 92"/>
                <a:gd name="T4" fmla="*/ 28 w 569"/>
                <a:gd name="T5" fmla="*/ 11 h 92"/>
                <a:gd name="T6" fmla="*/ 35 w 569"/>
                <a:gd name="T7" fmla="*/ 12 h 92"/>
                <a:gd name="T8" fmla="*/ 42 w 569"/>
                <a:gd name="T9" fmla="*/ 12 h 92"/>
                <a:gd name="T10" fmla="*/ 48 w 569"/>
                <a:gd name="T11" fmla="*/ 11 h 92"/>
                <a:gd name="T12" fmla="*/ 55 w 569"/>
                <a:gd name="T13" fmla="*/ 10 h 92"/>
                <a:gd name="T14" fmla="*/ 62 w 569"/>
                <a:gd name="T15" fmla="*/ 7 h 92"/>
                <a:gd name="T16" fmla="*/ 70 w 569"/>
                <a:gd name="T17" fmla="*/ 5 h 92"/>
                <a:gd name="T18" fmla="*/ 80 w 569"/>
                <a:gd name="T19" fmla="*/ 3 h 92"/>
                <a:gd name="T20" fmla="*/ 92 w 569"/>
                <a:gd name="T21" fmla="*/ 1 h 92"/>
                <a:gd name="T22" fmla="*/ 104 w 569"/>
                <a:gd name="T23" fmla="*/ 0 h 92"/>
                <a:gd name="T24" fmla="*/ 116 w 569"/>
                <a:gd name="T25" fmla="*/ 1 h 92"/>
                <a:gd name="T26" fmla="*/ 127 w 569"/>
                <a:gd name="T27" fmla="*/ 3 h 92"/>
                <a:gd name="T28" fmla="*/ 135 w 569"/>
                <a:gd name="T29" fmla="*/ 9 h 92"/>
                <a:gd name="T30" fmla="*/ 141 w 569"/>
                <a:gd name="T31" fmla="*/ 17 h 92"/>
                <a:gd name="T32" fmla="*/ 141 w 569"/>
                <a:gd name="T33" fmla="*/ 23 h 92"/>
                <a:gd name="T34" fmla="*/ 139 w 569"/>
                <a:gd name="T35" fmla="*/ 23 h 92"/>
                <a:gd name="T36" fmla="*/ 136 w 569"/>
                <a:gd name="T37" fmla="*/ 21 h 92"/>
                <a:gd name="T38" fmla="*/ 131 w 569"/>
                <a:gd name="T39" fmla="*/ 18 h 92"/>
                <a:gd name="T40" fmla="*/ 125 w 569"/>
                <a:gd name="T41" fmla="*/ 14 h 92"/>
                <a:gd name="T42" fmla="*/ 118 w 569"/>
                <a:gd name="T43" fmla="*/ 12 h 92"/>
                <a:gd name="T44" fmla="*/ 110 w 569"/>
                <a:gd name="T45" fmla="*/ 12 h 92"/>
                <a:gd name="T46" fmla="*/ 102 w 569"/>
                <a:gd name="T47" fmla="*/ 12 h 92"/>
                <a:gd name="T48" fmla="*/ 92 w 569"/>
                <a:gd name="T49" fmla="*/ 13 h 92"/>
                <a:gd name="T50" fmla="*/ 81 w 569"/>
                <a:gd name="T51" fmla="*/ 15 h 92"/>
                <a:gd name="T52" fmla="*/ 70 w 569"/>
                <a:gd name="T53" fmla="*/ 19 h 92"/>
                <a:gd name="T54" fmla="*/ 60 w 569"/>
                <a:gd name="T55" fmla="*/ 21 h 92"/>
                <a:gd name="T56" fmla="*/ 48 w 569"/>
                <a:gd name="T57" fmla="*/ 21 h 92"/>
                <a:gd name="T58" fmla="*/ 37 w 569"/>
                <a:gd name="T59" fmla="*/ 21 h 92"/>
                <a:gd name="T60" fmla="*/ 26 w 569"/>
                <a:gd name="T61" fmla="*/ 20 h 92"/>
                <a:gd name="T62" fmla="*/ 16 w 569"/>
                <a:gd name="T63" fmla="*/ 18 h 92"/>
                <a:gd name="T64" fmla="*/ 8 w 569"/>
                <a:gd name="T65" fmla="*/ 17 h 92"/>
                <a:gd name="T66" fmla="*/ 2 w 569"/>
                <a:gd name="T67" fmla="*/ 15 h 92"/>
                <a:gd name="T68" fmla="*/ 1 w 569"/>
                <a:gd name="T69" fmla="*/ 12 h 92"/>
                <a:gd name="T70" fmla="*/ 6 w 569"/>
                <a:gd name="T71" fmla="*/ 7 h 9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9"/>
                <a:gd name="T109" fmla="*/ 0 h 92"/>
                <a:gd name="T110" fmla="*/ 569 w 569"/>
                <a:gd name="T111" fmla="*/ 92 h 9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9" h="92">
                  <a:moveTo>
                    <a:pt x="30" y="23"/>
                  </a:moveTo>
                  <a:lnTo>
                    <a:pt x="48" y="29"/>
                  </a:lnTo>
                  <a:lnTo>
                    <a:pt x="67" y="33"/>
                  </a:lnTo>
                  <a:lnTo>
                    <a:pt x="83" y="38"/>
                  </a:lnTo>
                  <a:lnTo>
                    <a:pt x="99" y="41"/>
                  </a:lnTo>
                  <a:lnTo>
                    <a:pt x="114" y="44"/>
                  </a:lnTo>
                  <a:lnTo>
                    <a:pt x="128" y="46"/>
                  </a:lnTo>
                  <a:lnTo>
                    <a:pt x="142" y="47"/>
                  </a:lnTo>
                  <a:lnTo>
                    <a:pt x="155" y="47"/>
                  </a:lnTo>
                  <a:lnTo>
                    <a:pt x="168" y="47"/>
                  </a:lnTo>
                  <a:lnTo>
                    <a:pt x="181" y="46"/>
                  </a:lnTo>
                  <a:lnTo>
                    <a:pt x="195" y="44"/>
                  </a:lnTo>
                  <a:lnTo>
                    <a:pt x="207" y="41"/>
                  </a:lnTo>
                  <a:lnTo>
                    <a:pt x="221" y="38"/>
                  </a:lnTo>
                  <a:lnTo>
                    <a:pt x="235" y="35"/>
                  </a:lnTo>
                  <a:lnTo>
                    <a:pt x="250" y="30"/>
                  </a:lnTo>
                  <a:lnTo>
                    <a:pt x="265" y="25"/>
                  </a:lnTo>
                  <a:lnTo>
                    <a:pt x="281" y="20"/>
                  </a:lnTo>
                  <a:lnTo>
                    <a:pt x="301" y="15"/>
                  </a:lnTo>
                  <a:lnTo>
                    <a:pt x="321" y="10"/>
                  </a:lnTo>
                  <a:lnTo>
                    <a:pt x="344" y="7"/>
                  </a:lnTo>
                  <a:lnTo>
                    <a:pt x="368" y="3"/>
                  </a:lnTo>
                  <a:lnTo>
                    <a:pt x="393" y="1"/>
                  </a:lnTo>
                  <a:lnTo>
                    <a:pt x="417" y="0"/>
                  </a:lnTo>
                  <a:lnTo>
                    <a:pt x="441" y="1"/>
                  </a:lnTo>
                  <a:lnTo>
                    <a:pt x="465" y="3"/>
                  </a:lnTo>
                  <a:lnTo>
                    <a:pt x="487" y="8"/>
                  </a:lnTo>
                  <a:lnTo>
                    <a:pt x="508" y="15"/>
                  </a:lnTo>
                  <a:lnTo>
                    <a:pt x="526" y="24"/>
                  </a:lnTo>
                  <a:lnTo>
                    <a:pt x="542" y="36"/>
                  </a:lnTo>
                  <a:lnTo>
                    <a:pt x="555" y="51"/>
                  </a:lnTo>
                  <a:lnTo>
                    <a:pt x="564" y="68"/>
                  </a:lnTo>
                  <a:lnTo>
                    <a:pt x="569" y="90"/>
                  </a:lnTo>
                  <a:lnTo>
                    <a:pt x="565" y="90"/>
                  </a:lnTo>
                  <a:lnTo>
                    <a:pt x="562" y="91"/>
                  </a:lnTo>
                  <a:lnTo>
                    <a:pt x="558" y="91"/>
                  </a:lnTo>
                  <a:lnTo>
                    <a:pt x="555" y="92"/>
                  </a:lnTo>
                  <a:lnTo>
                    <a:pt x="545" y="84"/>
                  </a:lnTo>
                  <a:lnTo>
                    <a:pt x="534" y="77"/>
                  </a:lnTo>
                  <a:lnTo>
                    <a:pt x="524" y="70"/>
                  </a:lnTo>
                  <a:lnTo>
                    <a:pt x="512" y="65"/>
                  </a:lnTo>
                  <a:lnTo>
                    <a:pt x="500" y="59"/>
                  </a:lnTo>
                  <a:lnTo>
                    <a:pt x="487" y="54"/>
                  </a:lnTo>
                  <a:lnTo>
                    <a:pt x="473" y="51"/>
                  </a:lnTo>
                  <a:lnTo>
                    <a:pt x="458" y="48"/>
                  </a:lnTo>
                  <a:lnTo>
                    <a:pt x="442" y="46"/>
                  </a:lnTo>
                  <a:lnTo>
                    <a:pt x="426" y="46"/>
                  </a:lnTo>
                  <a:lnTo>
                    <a:pt x="408" y="46"/>
                  </a:lnTo>
                  <a:lnTo>
                    <a:pt x="389" y="48"/>
                  </a:lnTo>
                  <a:lnTo>
                    <a:pt x="368" y="52"/>
                  </a:lnTo>
                  <a:lnTo>
                    <a:pt x="347" y="56"/>
                  </a:lnTo>
                  <a:lnTo>
                    <a:pt x="324" y="62"/>
                  </a:lnTo>
                  <a:lnTo>
                    <a:pt x="299" y="70"/>
                  </a:lnTo>
                  <a:lnTo>
                    <a:pt x="281" y="76"/>
                  </a:lnTo>
                  <a:lnTo>
                    <a:pt x="260" y="80"/>
                  </a:lnTo>
                  <a:lnTo>
                    <a:pt x="240" y="82"/>
                  </a:lnTo>
                  <a:lnTo>
                    <a:pt x="218" y="83"/>
                  </a:lnTo>
                  <a:lnTo>
                    <a:pt x="195" y="83"/>
                  </a:lnTo>
                  <a:lnTo>
                    <a:pt x="173" y="83"/>
                  </a:lnTo>
                  <a:lnTo>
                    <a:pt x="150" y="82"/>
                  </a:lnTo>
                  <a:lnTo>
                    <a:pt x="128" y="80"/>
                  </a:lnTo>
                  <a:lnTo>
                    <a:pt x="106" y="77"/>
                  </a:lnTo>
                  <a:lnTo>
                    <a:pt x="85" y="75"/>
                  </a:lnTo>
                  <a:lnTo>
                    <a:pt x="67" y="71"/>
                  </a:lnTo>
                  <a:lnTo>
                    <a:pt x="48" y="68"/>
                  </a:lnTo>
                  <a:lnTo>
                    <a:pt x="33" y="66"/>
                  </a:lnTo>
                  <a:lnTo>
                    <a:pt x="20" y="63"/>
                  </a:lnTo>
                  <a:lnTo>
                    <a:pt x="8" y="61"/>
                  </a:lnTo>
                  <a:lnTo>
                    <a:pt x="0" y="59"/>
                  </a:lnTo>
                  <a:lnTo>
                    <a:pt x="7" y="51"/>
                  </a:lnTo>
                  <a:lnTo>
                    <a:pt x="16" y="40"/>
                  </a:lnTo>
                  <a:lnTo>
                    <a:pt x="24" y="30"/>
                  </a:lnTo>
                  <a:lnTo>
                    <a:pt x="30" y="23"/>
                  </a:lnTo>
                  <a:close/>
                </a:path>
              </a:pathLst>
            </a:custGeom>
            <a:solidFill>
              <a:schemeClr val="bg1"/>
            </a:solidFill>
            <a:ln w="9525">
              <a:noFill/>
              <a:round/>
              <a:headEnd/>
              <a:tailEnd/>
            </a:ln>
          </p:spPr>
          <p:txBody>
            <a:bodyPr/>
            <a:lstStyle/>
            <a:p>
              <a:endParaRPr lang="en-US"/>
            </a:p>
          </p:txBody>
        </p:sp>
        <p:sp>
          <p:nvSpPr>
            <p:cNvPr id="15" name="Freeform 779"/>
            <p:cNvSpPr>
              <a:spLocks noChangeAspect="1"/>
            </p:cNvSpPr>
            <p:nvPr/>
          </p:nvSpPr>
          <p:spPr bwMode="auto">
            <a:xfrm>
              <a:off x="4115" y="2827"/>
              <a:ext cx="94" cy="10"/>
            </a:xfrm>
            <a:custGeom>
              <a:avLst/>
              <a:gdLst>
                <a:gd name="T0" fmla="*/ 47 w 189"/>
                <a:gd name="T1" fmla="*/ 5 h 19"/>
                <a:gd name="T2" fmla="*/ 0 w 189"/>
                <a:gd name="T3" fmla="*/ 5 h 19"/>
                <a:gd name="T4" fmla="*/ 2 w 189"/>
                <a:gd name="T5" fmla="*/ 4 h 19"/>
                <a:gd name="T6" fmla="*/ 5 w 189"/>
                <a:gd name="T7" fmla="*/ 3 h 19"/>
                <a:gd name="T8" fmla="*/ 7 w 189"/>
                <a:gd name="T9" fmla="*/ 2 h 19"/>
                <a:gd name="T10" fmla="*/ 11 w 189"/>
                <a:gd name="T11" fmla="*/ 1 h 19"/>
                <a:gd name="T12" fmla="*/ 14 w 189"/>
                <a:gd name="T13" fmla="*/ 1 h 19"/>
                <a:gd name="T14" fmla="*/ 17 w 189"/>
                <a:gd name="T15" fmla="*/ 1 h 19"/>
                <a:gd name="T16" fmla="*/ 20 w 189"/>
                <a:gd name="T17" fmla="*/ 0 h 19"/>
                <a:gd name="T18" fmla="*/ 24 w 189"/>
                <a:gd name="T19" fmla="*/ 0 h 19"/>
                <a:gd name="T20" fmla="*/ 27 w 189"/>
                <a:gd name="T21" fmla="*/ 1 h 19"/>
                <a:gd name="T22" fmla="*/ 30 w 189"/>
                <a:gd name="T23" fmla="*/ 1 h 19"/>
                <a:gd name="T24" fmla="*/ 34 w 189"/>
                <a:gd name="T25" fmla="*/ 1 h 19"/>
                <a:gd name="T26" fmla="*/ 37 w 189"/>
                <a:gd name="T27" fmla="*/ 2 h 19"/>
                <a:gd name="T28" fmla="*/ 40 w 189"/>
                <a:gd name="T29" fmla="*/ 2 h 19"/>
                <a:gd name="T30" fmla="*/ 42 w 189"/>
                <a:gd name="T31" fmla="*/ 3 h 19"/>
                <a:gd name="T32" fmla="*/ 45 w 189"/>
                <a:gd name="T33" fmla="*/ 4 h 19"/>
                <a:gd name="T34" fmla="*/ 47 w 189"/>
                <a:gd name="T35" fmla="*/ 5 h 19"/>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89"/>
                <a:gd name="T55" fmla="*/ 0 h 19"/>
                <a:gd name="T56" fmla="*/ 189 w 189"/>
                <a:gd name="T57" fmla="*/ 19 h 19"/>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89" h="19">
                  <a:moveTo>
                    <a:pt x="189" y="19"/>
                  </a:moveTo>
                  <a:lnTo>
                    <a:pt x="0" y="19"/>
                  </a:lnTo>
                  <a:lnTo>
                    <a:pt x="9" y="15"/>
                  </a:lnTo>
                  <a:lnTo>
                    <a:pt x="20" y="10"/>
                  </a:lnTo>
                  <a:lnTo>
                    <a:pt x="31" y="7"/>
                  </a:lnTo>
                  <a:lnTo>
                    <a:pt x="44" y="4"/>
                  </a:lnTo>
                  <a:lnTo>
                    <a:pt x="57" y="2"/>
                  </a:lnTo>
                  <a:lnTo>
                    <a:pt x="69" y="1"/>
                  </a:lnTo>
                  <a:lnTo>
                    <a:pt x="83" y="0"/>
                  </a:lnTo>
                  <a:lnTo>
                    <a:pt x="97" y="0"/>
                  </a:lnTo>
                  <a:lnTo>
                    <a:pt x="111" y="1"/>
                  </a:lnTo>
                  <a:lnTo>
                    <a:pt x="123" y="2"/>
                  </a:lnTo>
                  <a:lnTo>
                    <a:pt x="136" y="3"/>
                  </a:lnTo>
                  <a:lnTo>
                    <a:pt x="149" y="5"/>
                  </a:lnTo>
                  <a:lnTo>
                    <a:pt x="160" y="8"/>
                  </a:lnTo>
                  <a:lnTo>
                    <a:pt x="171" y="11"/>
                  </a:lnTo>
                  <a:lnTo>
                    <a:pt x="181" y="15"/>
                  </a:lnTo>
                  <a:lnTo>
                    <a:pt x="189" y="19"/>
                  </a:lnTo>
                  <a:close/>
                </a:path>
              </a:pathLst>
            </a:custGeom>
            <a:solidFill>
              <a:srgbClr val="333333"/>
            </a:solidFill>
            <a:ln w="9525">
              <a:noFill/>
              <a:round/>
              <a:headEnd/>
              <a:tailEnd/>
            </a:ln>
          </p:spPr>
          <p:txBody>
            <a:bodyPr/>
            <a:lstStyle/>
            <a:p>
              <a:endParaRPr lang="en-US"/>
            </a:p>
          </p:txBody>
        </p:sp>
        <p:sp>
          <p:nvSpPr>
            <p:cNvPr id="16" name="Freeform 780"/>
            <p:cNvSpPr>
              <a:spLocks noChangeAspect="1"/>
            </p:cNvSpPr>
            <p:nvPr/>
          </p:nvSpPr>
          <p:spPr bwMode="auto">
            <a:xfrm>
              <a:off x="3962" y="2833"/>
              <a:ext cx="51" cy="4"/>
            </a:xfrm>
            <a:custGeom>
              <a:avLst/>
              <a:gdLst>
                <a:gd name="T0" fmla="*/ 0 w 103"/>
                <a:gd name="T1" fmla="*/ 1 h 8"/>
                <a:gd name="T2" fmla="*/ 3 w 103"/>
                <a:gd name="T3" fmla="*/ 1 h 8"/>
                <a:gd name="T4" fmla="*/ 6 w 103"/>
                <a:gd name="T5" fmla="*/ 1 h 8"/>
                <a:gd name="T6" fmla="*/ 10 w 103"/>
                <a:gd name="T7" fmla="*/ 1 h 8"/>
                <a:gd name="T8" fmla="*/ 14 w 103"/>
                <a:gd name="T9" fmla="*/ 0 h 8"/>
                <a:gd name="T10" fmla="*/ 17 w 103"/>
                <a:gd name="T11" fmla="*/ 1 h 8"/>
                <a:gd name="T12" fmla="*/ 20 w 103"/>
                <a:gd name="T13" fmla="*/ 1 h 8"/>
                <a:gd name="T14" fmla="*/ 23 w 103"/>
                <a:gd name="T15" fmla="*/ 1 h 8"/>
                <a:gd name="T16" fmla="*/ 25 w 103"/>
                <a:gd name="T17" fmla="*/ 2 h 8"/>
                <a:gd name="T18" fmla="*/ 0 w 103"/>
                <a:gd name="T19" fmla="*/ 1 h 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03"/>
                <a:gd name="T31" fmla="*/ 0 h 8"/>
                <a:gd name="T32" fmla="*/ 103 w 103"/>
                <a:gd name="T33" fmla="*/ 8 h 8"/>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03" h="8">
                  <a:moveTo>
                    <a:pt x="0" y="7"/>
                  </a:moveTo>
                  <a:lnTo>
                    <a:pt x="13" y="4"/>
                  </a:lnTo>
                  <a:lnTo>
                    <a:pt x="27" y="3"/>
                  </a:lnTo>
                  <a:lnTo>
                    <a:pt x="42" y="1"/>
                  </a:lnTo>
                  <a:lnTo>
                    <a:pt x="57" y="0"/>
                  </a:lnTo>
                  <a:lnTo>
                    <a:pt x="70" y="1"/>
                  </a:lnTo>
                  <a:lnTo>
                    <a:pt x="83" y="3"/>
                  </a:lnTo>
                  <a:lnTo>
                    <a:pt x="93" y="5"/>
                  </a:lnTo>
                  <a:lnTo>
                    <a:pt x="103" y="8"/>
                  </a:lnTo>
                  <a:lnTo>
                    <a:pt x="0" y="7"/>
                  </a:lnTo>
                  <a:close/>
                </a:path>
              </a:pathLst>
            </a:custGeom>
            <a:solidFill>
              <a:srgbClr val="333333"/>
            </a:solidFill>
            <a:ln w="9525">
              <a:noFill/>
              <a:round/>
              <a:headEnd/>
              <a:tailEnd/>
            </a:ln>
          </p:spPr>
          <p:txBody>
            <a:bodyPr/>
            <a:lstStyle/>
            <a:p>
              <a:endParaRPr lang="en-US"/>
            </a:p>
          </p:txBody>
        </p:sp>
        <p:sp>
          <p:nvSpPr>
            <p:cNvPr id="17" name="Freeform 781"/>
            <p:cNvSpPr>
              <a:spLocks noChangeAspect="1"/>
            </p:cNvSpPr>
            <p:nvPr/>
          </p:nvSpPr>
          <p:spPr bwMode="auto">
            <a:xfrm>
              <a:off x="4139" y="2581"/>
              <a:ext cx="195" cy="217"/>
            </a:xfrm>
            <a:custGeom>
              <a:avLst/>
              <a:gdLst>
                <a:gd name="T0" fmla="*/ 0 w 390"/>
                <a:gd name="T1" fmla="*/ 0 h 434"/>
                <a:gd name="T2" fmla="*/ 0 w 390"/>
                <a:gd name="T3" fmla="*/ 97 h 434"/>
                <a:gd name="T4" fmla="*/ 6 w 390"/>
                <a:gd name="T5" fmla="*/ 96 h 434"/>
                <a:gd name="T6" fmla="*/ 13 w 390"/>
                <a:gd name="T7" fmla="*/ 96 h 434"/>
                <a:gd name="T8" fmla="*/ 20 w 390"/>
                <a:gd name="T9" fmla="*/ 97 h 434"/>
                <a:gd name="T10" fmla="*/ 27 w 390"/>
                <a:gd name="T11" fmla="*/ 97 h 434"/>
                <a:gd name="T12" fmla="*/ 34 w 390"/>
                <a:gd name="T13" fmla="*/ 99 h 434"/>
                <a:gd name="T14" fmla="*/ 41 w 390"/>
                <a:gd name="T15" fmla="*/ 100 h 434"/>
                <a:gd name="T16" fmla="*/ 48 w 390"/>
                <a:gd name="T17" fmla="*/ 101 h 434"/>
                <a:gd name="T18" fmla="*/ 54 w 390"/>
                <a:gd name="T19" fmla="*/ 103 h 434"/>
                <a:gd name="T20" fmla="*/ 60 w 390"/>
                <a:gd name="T21" fmla="*/ 105 h 434"/>
                <a:gd name="T22" fmla="*/ 67 w 390"/>
                <a:gd name="T23" fmla="*/ 106 h 434"/>
                <a:gd name="T24" fmla="*/ 73 w 390"/>
                <a:gd name="T25" fmla="*/ 107 h 434"/>
                <a:gd name="T26" fmla="*/ 79 w 390"/>
                <a:gd name="T27" fmla="*/ 108 h 434"/>
                <a:gd name="T28" fmla="*/ 84 w 390"/>
                <a:gd name="T29" fmla="*/ 109 h 434"/>
                <a:gd name="T30" fmla="*/ 89 w 390"/>
                <a:gd name="T31" fmla="*/ 109 h 434"/>
                <a:gd name="T32" fmla="*/ 94 w 390"/>
                <a:gd name="T33" fmla="*/ 109 h 434"/>
                <a:gd name="T34" fmla="*/ 98 w 390"/>
                <a:gd name="T35" fmla="*/ 107 h 434"/>
                <a:gd name="T36" fmla="*/ 72 w 390"/>
                <a:gd name="T37" fmla="*/ 1 h 434"/>
                <a:gd name="T38" fmla="*/ 66 w 390"/>
                <a:gd name="T39" fmla="*/ 3 h 434"/>
                <a:gd name="T40" fmla="*/ 60 w 390"/>
                <a:gd name="T41" fmla="*/ 4 h 434"/>
                <a:gd name="T42" fmla="*/ 54 w 390"/>
                <a:gd name="T43" fmla="*/ 5 h 434"/>
                <a:gd name="T44" fmla="*/ 49 w 390"/>
                <a:gd name="T45" fmla="*/ 6 h 434"/>
                <a:gd name="T46" fmla="*/ 44 w 390"/>
                <a:gd name="T47" fmla="*/ 6 h 434"/>
                <a:gd name="T48" fmla="*/ 39 w 390"/>
                <a:gd name="T49" fmla="*/ 6 h 434"/>
                <a:gd name="T50" fmla="*/ 34 w 390"/>
                <a:gd name="T51" fmla="*/ 5 h 434"/>
                <a:gd name="T52" fmla="*/ 28 w 390"/>
                <a:gd name="T53" fmla="*/ 5 h 434"/>
                <a:gd name="T54" fmla="*/ 24 w 390"/>
                <a:gd name="T55" fmla="*/ 4 h 434"/>
                <a:gd name="T56" fmla="*/ 20 w 390"/>
                <a:gd name="T57" fmla="*/ 3 h 434"/>
                <a:gd name="T58" fmla="*/ 15 w 390"/>
                <a:gd name="T59" fmla="*/ 3 h 434"/>
                <a:gd name="T60" fmla="*/ 12 w 390"/>
                <a:gd name="T61" fmla="*/ 2 h 434"/>
                <a:gd name="T62" fmla="*/ 8 w 390"/>
                <a:gd name="T63" fmla="*/ 1 h 434"/>
                <a:gd name="T64" fmla="*/ 5 w 390"/>
                <a:gd name="T65" fmla="*/ 1 h 434"/>
                <a:gd name="T66" fmla="*/ 3 w 390"/>
                <a:gd name="T67" fmla="*/ 1 h 434"/>
                <a:gd name="T68" fmla="*/ 0 w 390"/>
                <a:gd name="T69" fmla="*/ 0 h 434"/>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90"/>
                <a:gd name="T106" fmla="*/ 0 h 434"/>
                <a:gd name="T107" fmla="*/ 390 w 390"/>
                <a:gd name="T108" fmla="*/ 434 h 434"/>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90" h="434">
                  <a:moveTo>
                    <a:pt x="0" y="0"/>
                  </a:moveTo>
                  <a:lnTo>
                    <a:pt x="0" y="386"/>
                  </a:lnTo>
                  <a:lnTo>
                    <a:pt x="26" y="383"/>
                  </a:lnTo>
                  <a:lnTo>
                    <a:pt x="53" y="382"/>
                  </a:lnTo>
                  <a:lnTo>
                    <a:pt x="80" y="385"/>
                  </a:lnTo>
                  <a:lnTo>
                    <a:pt x="108" y="388"/>
                  </a:lnTo>
                  <a:lnTo>
                    <a:pt x="135" y="393"/>
                  </a:lnTo>
                  <a:lnTo>
                    <a:pt x="163" y="398"/>
                  </a:lnTo>
                  <a:lnTo>
                    <a:pt x="190" y="404"/>
                  </a:lnTo>
                  <a:lnTo>
                    <a:pt x="216" y="410"/>
                  </a:lnTo>
                  <a:lnTo>
                    <a:pt x="243" y="417"/>
                  </a:lnTo>
                  <a:lnTo>
                    <a:pt x="267" y="423"/>
                  </a:lnTo>
                  <a:lnTo>
                    <a:pt x="291" y="427"/>
                  </a:lnTo>
                  <a:lnTo>
                    <a:pt x="314" y="432"/>
                  </a:lnTo>
                  <a:lnTo>
                    <a:pt x="336" y="434"/>
                  </a:lnTo>
                  <a:lnTo>
                    <a:pt x="355" y="434"/>
                  </a:lnTo>
                  <a:lnTo>
                    <a:pt x="374" y="433"/>
                  </a:lnTo>
                  <a:lnTo>
                    <a:pt x="390" y="428"/>
                  </a:lnTo>
                  <a:lnTo>
                    <a:pt x="286" y="4"/>
                  </a:lnTo>
                  <a:lnTo>
                    <a:pt x="263" y="11"/>
                  </a:lnTo>
                  <a:lnTo>
                    <a:pt x="240" y="16"/>
                  </a:lnTo>
                  <a:lnTo>
                    <a:pt x="218" y="19"/>
                  </a:lnTo>
                  <a:lnTo>
                    <a:pt x="195" y="22"/>
                  </a:lnTo>
                  <a:lnTo>
                    <a:pt x="175" y="22"/>
                  </a:lnTo>
                  <a:lnTo>
                    <a:pt x="153" y="22"/>
                  </a:lnTo>
                  <a:lnTo>
                    <a:pt x="133" y="20"/>
                  </a:lnTo>
                  <a:lnTo>
                    <a:pt x="114" y="18"/>
                  </a:lnTo>
                  <a:lnTo>
                    <a:pt x="95" y="16"/>
                  </a:lnTo>
                  <a:lnTo>
                    <a:pt x="78" y="14"/>
                  </a:lnTo>
                  <a:lnTo>
                    <a:pt x="61" y="10"/>
                  </a:lnTo>
                  <a:lnTo>
                    <a:pt x="46" y="8"/>
                  </a:lnTo>
                  <a:lnTo>
                    <a:pt x="32" y="4"/>
                  </a:lnTo>
                  <a:lnTo>
                    <a:pt x="20" y="2"/>
                  </a:lnTo>
                  <a:lnTo>
                    <a:pt x="9" y="1"/>
                  </a:lnTo>
                  <a:lnTo>
                    <a:pt x="0" y="0"/>
                  </a:lnTo>
                  <a:close/>
                </a:path>
              </a:pathLst>
            </a:custGeom>
            <a:solidFill>
              <a:schemeClr val="bg1"/>
            </a:solidFill>
            <a:ln w="9525">
              <a:noFill/>
              <a:round/>
              <a:headEnd/>
              <a:tailEnd/>
            </a:ln>
          </p:spPr>
          <p:txBody>
            <a:bodyPr/>
            <a:lstStyle/>
            <a:p>
              <a:endParaRPr lang="en-US"/>
            </a:p>
          </p:txBody>
        </p:sp>
        <p:sp>
          <p:nvSpPr>
            <p:cNvPr id="18" name="Freeform 782"/>
            <p:cNvSpPr>
              <a:spLocks noChangeAspect="1"/>
            </p:cNvSpPr>
            <p:nvPr/>
          </p:nvSpPr>
          <p:spPr bwMode="auto">
            <a:xfrm>
              <a:off x="4290" y="2596"/>
              <a:ext cx="94" cy="241"/>
            </a:xfrm>
            <a:custGeom>
              <a:avLst/>
              <a:gdLst>
                <a:gd name="T0" fmla="*/ 0 w 190"/>
                <a:gd name="T1" fmla="*/ 0 h 481"/>
                <a:gd name="T2" fmla="*/ 24 w 190"/>
                <a:gd name="T3" fmla="*/ 100 h 481"/>
                <a:gd name="T4" fmla="*/ 25 w 190"/>
                <a:gd name="T5" fmla="*/ 101 h 481"/>
                <a:gd name="T6" fmla="*/ 27 w 190"/>
                <a:gd name="T7" fmla="*/ 104 h 481"/>
                <a:gd name="T8" fmla="*/ 30 w 190"/>
                <a:gd name="T9" fmla="*/ 107 h 481"/>
                <a:gd name="T10" fmla="*/ 32 w 190"/>
                <a:gd name="T11" fmla="*/ 110 h 481"/>
                <a:gd name="T12" fmla="*/ 36 w 190"/>
                <a:gd name="T13" fmla="*/ 113 h 481"/>
                <a:gd name="T14" fmla="*/ 39 w 190"/>
                <a:gd name="T15" fmla="*/ 116 h 481"/>
                <a:gd name="T16" fmla="*/ 43 w 190"/>
                <a:gd name="T17" fmla="*/ 118 h 481"/>
                <a:gd name="T18" fmla="*/ 47 w 190"/>
                <a:gd name="T19" fmla="*/ 121 h 481"/>
                <a:gd name="T20" fmla="*/ 11 w 190"/>
                <a:gd name="T21" fmla="*/ 14 h 481"/>
                <a:gd name="T22" fmla="*/ 10 w 190"/>
                <a:gd name="T23" fmla="*/ 13 h 481"/>
                <a:gd name="T24" fmla="*/ 8 w 190"/>
                <a:gd name="T25" fmla="*/ 11 h 481"/>
                <a:gd name="T26" fmla="*/ 7 w 190"/>
                <a:gd name="T27" fmla="*/ 10 h 481"/>
                <a:gd name="T28" fmla="*/ 5 w 190"/>
                <a:gd name="T29" fmla="*/ 8 h 481"/>
                <a:gd name="T30" fmla="*/ 3 w 190"/>
                <a:gd name="T31" fmla="*/ 6 h 481"/>
                <a:gd name="T32" fmla="*/ 2 w 190"/>
                <a:gd name="T33" fmla="*/ 4 h 481"/>
                <a:gd name="T34" fmla="*/ 1 w 190"/>
                <a:gd name="T35" fmla="*/ 2 h 481"/>
                <a:gd name="T36" fmla="*/ 0 w 190"/>
                <a:gd name="T37" fmla="*/ 0 h 481"/>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90"/>
                <a:gd name="T58" fmla="*/ 0 h 481"/>
                <a:gd name="T59" fmla="*/ 190 w 190"/>
                <a:gd name="T60" fmla="*/ 481 h 481"/>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90" h="481">
                  <a:moveTo>
                    <a:pt x="0" y="0"/>
                  </a:moveTo>
                  <a:lnTo>
                    <a:pt x="98" y="399"/>
                  </a:lnTo>
                  <a:lnTo>
                    <a:pt x="103" y="404"/>
                  </a:lnTo>
                  <a:lnTo>
                    <a:pt x="111" y="413"/>
                  </a:lnTo>
                  <a:lnTo>
                    <a:pt x="121" y="425"/>
                  </a:lnTo>
                  <a:lnTo>
                    <a:pt x="132" y="437"/>
                  </a:lnTo>
                  <a:lnTo>
                    <a:pt x="145" y="449"/>
                  </a:lnTo>
                  <a:lnTo>
                    <a:pt x="160" y="462"/>
                  </a:lnTo>
                  <a:lnTo>
                    <a:pt x="175" y="472"/>
                  </a:lnTo>
                  <a:lnTo>
                    <a:pt x="190" y="481"/>
                  </a:lnTo>
                  <a:lnTo>
                    <a:pt x="45" y="55"/>
                  </a:lnTo>
                  <a:lnTo>
                    <a:pt x="40" y="51"/>
                  </a:lnTo>
                  <a:lnTo>
                    <a:pt x="35" y="44"/>
                  </a:lnTo>
                  <a:lnTo>
                    <a:pt x="28" y="37"/>
                  </a:lnTo>
                  <a:lnTo>
                    <a:pt x="21" y="29"/>
                  </a:lnTo>
                  <a:lnTo>
                    <a:pt x="15" y="21"/>
                  </a:lnTo>
                  <a:lnTo>
                    <a:pt x="9" y="14"/>
                  </a:lnTo>
                  <a:lnTo>
                    <a:pt x="4" y="6"/>
                  </a:lnTo>
                  <a:lnTo>
                    <a:pt x="0" y="0"/>
                  </a:lnTo>
                  <a:close/>
                </a:path>
              </a:pathLst>
            </a:custGeom>
            <a:solidFill>
              <a:srgbClr val="3F6FB5"/>
            </a:solidFill>
            <a:ln w="9525">
              <a:noFill/>
              <a:round/>
              <a:headEnd/>
              <a:tailEnd/>
            </a:ln>
          </p:spPr>
          <p:txBody>
            <a:bodyPr/>
            <a:lstStyle/>
            <a:p>
              <a:endParaRPr lang="en-US"/>
            </a:p>
          </p:txBody>
        </p:sp>
        <p:sp>
          <p:nvSpPr>
            <p:cNvPr id="19" name="Freeform 783"/>
            <p:cNvSpPr>
              <a:spLocks noChangeAspect="1"/>
            </p:cNvSpPr>
            <p:nvPr/>
          </p:nvSpPr>
          <p:spPr bwMode="auto">
            <a:xfrm>
              <a:off x="3852" y="2580"/>
              <a:ext cx="214" cy="222"/>
            </a:xfrm>
            <a:custGeom>
              <a:avLst/>
              <a:gdLst>
                <a:gd name="T0" fmla="*/ 27 w 428"/>
                <a:gd name="T1" fmla="*/ 67 h 444"/>
                <a:gd name="T2" fmla="*/ 14 w 428"/>
                <a:gd name="T3" fmla="*/ 63 h 444"/>
                <a:gd name="T4" fmla="*/ 6 w 428"/>
                <a:gd name="T5" fmla="*/ 56 h 444"/>
                <a:gd name="T6" fmla="*/ 2 w 428"/>
                <a:gd name="T7" fmla="*/ 48 h 444"/>
                <a:gd name="T8" fmla="*/ 0 w 428"/>
                <a:gd name="T9" fmla="*/ 38 h 444"/>
                <a:gd name="T10" fmla="*/ 1 w 428"/>
                <a:gd name="T11" fmla="*/ 27 h 444"/>
                <a:gd name="T12" fmla="*/ 3 w 428"/>
                <a:gd name="T13" fmla="*/ 17 h 444"/>
                <a:gd name="T14" fmla="*/ 5 w 428"/>
                <a:gd name="T15" fmla="*/ 7 h 444"/>
                <a:gd name="T16" fmla="*/ 6 w 428"/>
                <a:gd name="T17" fmla="*/ 0 h 444"/>
                <a:gd name="T18" fmla="*/ 9 w 428"/>
                <a:gd name="T19" fmla="*/ 2 h 444"/>
                <a:gd name="T20" fmla="*/ 12 w 428"/>
                <a:gd name="T21" fmla="*/ 3 h 444"/>
                <a:gd name="T22" fmla="*/ 15 w 428"/>
                <a:gd name="T23" fmla="*/ 3 h 444"/>
                <a:gd name="T24" fmla="*/ 19 w 428"/>
                <a:gd name="T25" fmla="*/ 5 h 444"/>
                <a:gd name="T26" fmla="*/ 22 w 428"/>
                <a:gd name="T27" fmla="*/ 6 h 444"/>
                <a:gd name="T28" fmla="*/ 25 w 428"/>
                <a:gd name="T29" fmla="*/ 6 h 444"/>
                <a:gd name="T30" fmla="*/ 28 w 428"/>
                <a:gd name="T31" fmla="*/ 7 h 444"/>
                <a:gd name="T32" fmla="*/ 31 w 428"/>
                <a:gd name="T33" fmla="*/ 7 h 444"/>
                <a:gd name="T34" fmla="*/ 37 w 428"/>
                <a:gd name="T35" fmla="*/ 7 h 444"/>
                <a:gd name="T36" fmla="*/ 42 w 428"/>
                <a:gd name="T37" fmla="*/ 7 h 444"/>
                <a:gd name="T38" fmla="*/ 48 w 428"/>
                <a:gd name="T39" fmla="*/ 7 h 444"/>
                <a:gd name="T40" fmla="*/ 53 w 428"/>
                <a:gd name="T41" fmla="*/ 6 h 444"/>
                <a:gd name="T42" fmla="*/ 58 w 428"/>
                <a:gd name="T43" fmla="*/ 5 h 444"/>
                <a:gd name="T44" fmla="*/ 63 w 428"/>
                <a:gd name="T45" fmla="*/ 5 h 444"/>
                <a:gd name="T46" fmla="*/ 69 w 428"/>
                <a:gd name="T47" fmla="*/ 5 h 444"/>
                <a:gd name="T48" fmla="*/ 74 w 428"/>
                <a:gd name="T49" fmla="*/ 3 h 444"/>
                <a:gd name="T50" fmla="*/ 79 w 428"/>
                <a:gd name="T51" fmla="*/ 3 h 444"/>
                <a:gd name="T52" fmla="*/ 83 w 428"/>
                <a:gd name="T53" fmla="*/ 5 h 444"/>
                <a:gd name="T54" fmla="*/ 88 w 428"/>
                <a:gd name="T55" fmla="*/ 5 h 444"/>
                <a:gd name="T56" fmla="*/ 92 w 428"/>
                <a:gd name="T57" fmla="*/ 7 h 444"/>
                <a:gd name="T58" fmla="*/ 97 w 428"/>
                <a:gd name="T59" fmla="*/ 9 h 444"/>
                <a:gd name="T60" fmla="*/ 100 w 428"/>
                <a:gd name="T61" fmla="*/ 11 h 444"/>
                <a:gd name="T62" fmla="*/ 104 w 428"/>
                <a:gd name="T63" fmla="*/ 14 h 444"/>
                <a:gd name="T64" fmla="*/ 107 w 428"/>
                <a:gd name="T65" fmla="*/ 18 h 444"/>
                <a:gd name="T66" fmla="*/ 107 w 428"/>
                <a:gd name="T67" fmla="*/ 111 h 444"/>
                <a:gd name="T68" fmla="*/ 102 w 428"/>
                <a:gd name="T69" fmla="*/ 107 h 444"/>
                <a:gd name="T70" fmla="*/ 96 w 428"/>
                <a:gd name="T71" fmla="*/ 104 h 444"/>
                <a:gd name="T72" fmla="*/ 90 w 428"/>
                <a:gd name="T73" fmla="*/ 101 h 444"/>
                <a:gd name="T74" fmla="*/ 84 w 428"/>
                <a:gd name="T75" fmla="*/ 99 h 444"/>
                <a:gd name="T76" fmla="*/ 79 w 428"/>
                <a:gd name="T77" fmla="*/ 98 h 444"/>
                <a:gd name="T78" fmla="*/ 74 w 428"/>
                <a:gd name="T79" fmla="*/ 97 h 444"/>
                <a:gd name="T80" fmla="*/ 69 w 428"/>
                <a:gd name="T81" fmla="*/ 96 h 444"/>
                <a:gd name="T82" fmla="*/ 63 w 428"/>
                <a:gd name="T83" fmla="*/ 95 h 444"/>
                <a:gd name="T84" fmla="*/ 59 w 428"/>
                <a:gd name="T85" fmla="*/ 94 h 444"/>
                <a:gd name="T86" fmla="*/ 54 w 428"/>
                <a:gd name="T87" fmla="*/ 93 h 444"/>
                <a:gd name="T88" fmla="*/ 51 w 428"/>
                <a:gd name="T89" fmla="*/ 91 h 444"/>
                <a:gd name="T90" fmla="*/ 48 w 428"/>
                <a:gd name="T91" fmla="*/ 88 h 444"/>
                <a:gd name="T92" fmla="*/ 44 w 428"/>
                <a:gd name="T93" fmla="*/ 85 h 444"/>
                <a:gd name="T94" fmla="*/ 42 w 428"/>
                <a:gd name="T95" fmla="*/ 81 h 444"/>
                <a:gd name="T96" fmla="*/ 40 w 428"/>
                <a:gd name="T97" fmla="*/ 75 h 444"/>
                <a:gd name="T98" fmla="*/ 38 w 428"/>
                <a:gd name="T99" fmla="*/ 68 h 444"/>
                <a:gd name="T100" fmla="*/ 37 w 428"/>
                <a:gd name="T101" fmla="*/ 68 h 444"/>
                <a:gd name="T102" fmla="*/ 35 w 428"/>
                <a:gd name="T103" fmla="*/ 68 h 444"/>
                <a:gd name="T104" fmla="*/ 34 w 428"/>
                <a:gd name="T105" fmla="*/ 68 h 444"/>
                <a:gd name="T106" fmla="*/ 32 w 428"/>
                <a:gd name="T107" fmla="*/ 68 h 444"/>
                <a:gd name="T108" fmla="*/ 30 w 428"/>
                <a:gd name="T109" fmla="*/ 68 h 444"/>
                <a:gd name="T110" fmla="*/ 29 w 428"/>
                <a:gd name="T111" fmla="*/ 68 h 444"/>
                <a:gd name="T112" fmla="*/ 28 w 428"/>
                <a:gd name="T113" fmla="*/ 67 h 444"/>
                <a:gd name="T114" fmla="*/ 27 w 428"/>
                <a:gd name="T115" fmla="*/ 67 h 44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28"/>
                <a:gd name="T175" fmla="*/ 0 h 444"/>
                <a:gd name="T176" fmla="*/ 428 w 428"/>
                <a:gd name="T177" fmla="*/ 444 h 444"/>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28" h="444">
                  <a:moveTo>
                    <a:pt x="108" y="268"/>
                  </a:moveTo>
                  <a:lnTo>
                    <a:pt x="57" y="253"/>
                  </a:lnTo>
                  <a:lnTo>
                    <a:pt x="24" y="226"/>
                  </a:lnTo>
                  <a:lnTo>
                    <a:pt x="7" y="191"/>
                  </a:lnTo>
                  <a:lnTo>
                    <a:pt x="0" y="150"/>
                  </a:lnTo>
                  <a:lnTo>
                    <a:pt x="3" y="108"/>
                  </a:lnTo>
                  <a:lnTo>
                    <a:pt x="9" y="67"/>
                  </a:lnTo>
                  <a:lnTo>
                    <a:pt x="17" y="30"/>
                  </a:lnTo>
                  <a:lnTo>
                    <a:pt x="23" y="0"/>
                  </a:lnTo>
                  <a:lnTo>
                    <a:pt x="36" y="6"/>
                  </a:lnTo>
                  <a:lnTo>
                    <a:pt x="47" y="11"/>
                  </a:lnTo>
                  <a:lnTo>
                    <a:pt x="60" y="15"/>
                  </a:lnTo>
                  <a:lnTo>
                    <a:pt x="73" y="18"/>
                  </a:lnTo>
                  <a:lnTo>
                    <a:pt x="85" y="21"/>
                  </a:lnTo>
                  <a:lnTo>
                    <a:pt x="99" y="23"/>
                  </a:lnTo>
                  <a:lnTo>
                    <a:pt x="112" y="25"/>
                  </a:lnTo>
                  <a:lnTo>
                    <a:pt x="125" y="26"/>
                  </a:lnTo>
                  <a:lnTo>
                    <a:pt x="146" y="26"/>
                  </a:lnTo>
                  <a:lnTo>
                    <a:pt x="168" y="26"/>
                  </a:lnTo>
                  <a:lnTo>
                    <a:pt x="190" y="25"/>
                  </a:lnTo>
                  <a:lnTo>
                    <a:pt x="211" y="22"/>
                  </a:lnTo>
                  <a:lnTo>
                    <a:pt x="233" y="20"/>
                  </a:lnTo>
                  <a:lnTo>
                    <a:pt x="253" y="18"/>
                  </a:lnTo>
                  <a:lnTo>
                    <a:pt x="274" y="17"/>
                  </a:lnTo>
                  <a:lnTo>
                    <a:pt x="294" y="15"/>
                  </a:lnTo>
                  <a:lnTo>
                    <a:pt x="313" y="15"/>
                  </a:lnTo>
                  <a:lnTo>
                    <a:pt x="332" y="18"/>
                  </a:lnTo>
                  <a:lnTo>
                    <a:pt x="350" y="20"/>
                  </a:lnTo>
                  <a:lnTo>
                    <a:pt x="367" y="25"/>
                  </a:lnTo>
                  <a:lnTo>
                    <a:pt x="385" y="33"/>
                  </a:lnTo>
                  <a:lnTo>
                    <a:pt x="400" y="42"/>
                  </a:lnTo>
                  <a:lnTo>
                    <a:pt x="415" y="55"/>
                  </a:lnTo>
                  <a:lnTo>
                    <a:pt x="428" y="70"/>
                  </a:lnTo>
                  <a:lnTo>
                    <a:pt x="428" y="444"/>
                  </a:lnTo>
                  <a:lnTo>
                    <a:pt x="405" y="427"/>
                  </a:lnTo>
                  <a:lnTo>
                    <a:pt x="382" y="413"/>
                  </a:lnTo>
                  <a:lnTo>
                    <a:pt x="359" y="403"/>
                  </a:lnTo>
                  <a:lnTo>
                    <a:pt x="336" y="396"/>
                  </a:lnTo>
                  <a:lnTo>
                    <a:pt x="314" y="390"/>
                  </a:lnTo>
                  <a:lnTo>
                    <a:pt x="294" y="386"/>
                  </a:lnTo>
                  <a:lnTo>
                    <a:pt x="273" y="383"/>
                  </a:lnTo>
                  <a:lnTo>
                    <a:pt x="253" y="380"/>
                  </a:lnTo>
                  <a:lnTo>
                    <a:pt x="236" y="375"/>
                  </a:lnTo>
                  <a:lnTo>
                    <a:pt x="219" y="370"/>
                  </a:lnTo>
                  <a:lnTo>
                    <a:pt x="203" y="362"/>
                  </a:lnTo>
                  <a:lnTo>
                    <a:pt x="189" y="352"/>
                  </a:lnTo>
                  <a:lnTo>
                    <a:pt x="176" y="338"/>
                  </a:lnTo>
                  <a:lnTo>
                    <a:pt x="166" y="321"/>
                  </a:lnTo>
                  <a:lnTo>
                    <a:pt x="158" y="298"/>
                  </a:lnTo>
                  <a:lnTo>
                    <a:pt x="151" y="269"/>
                  </a:lnTo>
                  <a:lnTo>
                    <a:pt x="145" y="269"/>
                  </a:lnTo>
                  <a:lnTo>
                    <a:pt x="139" y="269"/>
                  </a:lnTo>
                  <a:lnTo>
                    <a:pt x="134" y="269"/>
                  </a:lnTo>
                  <a:lnTo>
                    <a:pt x="128" y="269"/>
                  </a:lnTo>
                  <a:lnTo>
                    <a:pt x="123" y="269"/>
                  </a:lnTo>
                  <a:lnTo>
                    <a:pt x="118" y="269"/>
                  </a:lnTo>
                  <a:lnTo>
                    <a:pt x="113" y="268"/>
                  </a:lnTo>
                  <a:lnTo>
                    <a:pt x="108" y="268"/>
                  </a:lnTo>
                  <a:close/>
                </a:path>
              </a:pathLst>
            </a:custGeom>
            <a:solidFill>
              <a:schemeClr val="bg1"/>
            </a:solidFill>
            <a:ln w="9525">
              <a:noFill/>
              <a:round/>
              <a:headEnd/>
              <a:tailEnd/>
            </a:ln>
          </p:spPr>
          <p:txBody>
            <a:bodyPr/>
            <a:lstStyle/>
            <a:p>
              <a:endParaRPr lang="en-US"/>
            </a:p>
          </p:txBody>
        </p:sp>
        <p:sp>
          <p:nvSpPr>
            <p:cNvPr id="20" name="Freeform 784"/>
            <p:cNvSpPr>
              <a:spLocks noChangeAspect="1"/>
            </p:cNvSpPr>
            <p:nvPr/>
          </p:nvSpPr>
          <p:spPr bwMode="auto">
            <a:xfrm>
              <a:off x="3854" y="2691"/>
              <a:ext cx="93" cy="72"/>
            </a:xfrm>
            <a:custGeom>
              <a:avLst/>
              <a:gdLst>
                <a:gd name="T0" fmla="*/ 0 w 185"/>
                <a:gd name="T1" fmla="*/ 0 h 145"/>
                <a:gd name="T2" fmla="*/ 3 w 185"/>
                <a:gd name="T3" fmla="*/ 3 h 145"/>
                <a:gd name="T4" fmla="*/ 6 w 185"/>
                <a:gd name="T5" fmla="*/ 6 h 145"/>
                <a:gd name="T6" fmla="*/ 9 w 185"/>
                <a:gd name="T7" fmla="*/ 8 h 145"/>
                <a:gd name="T8" fmla="*/ 13 w 185"/>
                <a:gd name="T9" fmla="*/ 10 h 145"/>
                <a:gd name="T10" fmla="*/ 18 w 185"/>
                <a:gd name="T11" fmla="*/ 12 h 145"/>
                <a:gd name="T12" fmla="*/ 23 w 185"/>
                <a:gd name="T13" fmla="*/ 13 h 145"/>
                <a:gd name="T14" fmla="*/ 29 w 185"/>
                <a:gd name="T15" fmla="*/ 14 h 145"/>
                <a:gd name="T16" fmla="*/ 34 w 185"/>
                <a:gd name="T17" fmla="*/ 14 h 145"/>
                <a:gd name="T18" fmla="*/ 35 w 185"/>
                <a:gd name="T19" fmla="*/ 17 h 145"/>
                <a:gd name="T20" fmla="*/ 35 w 185"/>
                <a:gd name="T21" fmla="*/ 19 h 145"/>
                <a:gd name="T22" fmla="*/ 36 w 185"/>
                <a:gd name="T23" fmla="*/ 22 h 145"/>
                <a:gd name="T24" fmla="*/ 37 w 185"/>
                <a:gd name="T25" fmla="*/ 25 h 145"/>
                <a:gd name="T26" fmla="*/ 39 w 185"/>
                <a:gd name="T27" fmla="*/ 28 h 145"/>
                <a:gd name="T28" fmla="*/ 41 w 185"/>
                <a:gd name="T29" fmla="*/ 31 h 145"/>
                <a:gd name="T30" fmla="*/ 43 w 185"/>
                <a:gd name="T31" fmla="*/ 34 h 145"/>
                <a:gd name="T32" fmla="*/ 47 w 185"/>
                <a:gd name="T33" fmla="*/ 36 h 145"/>
                <a:gd name="T34" fmla="*/ 42 w 185"/>
                <a:gd name="T35" fmla="*/ 35 h 145"/>
                <a:gd name="T36" fmla="*/ 38 w 185"/>
                <a:gd name="T37" fmla="*/ 34 h 145"/>
                <a:gd name="T38" fmla="*/ 34 w 185"/>
                <a:gd name="T39" fmla="*/ 33 h 145"/>
                <a:gd name="T40" fmla="*/ 30 w 185"/>
                <a:gd name="T41" fmla="*/ 32 h 145"/>
                <a:gd name="T42" fmla="*/ 26 w 185"/>
                <a:gd name="T43" fmla="*/ 30 h 145"/>
                <a:gd name="T44" fmla="*/ 22 w 185"/>
                <a:gd name="T45" fmla="*/ 28 h 145"/>
                <a:gd name="T46" fmla="*/ 19 w 185"/>
                <a:gd name="T47" fmla="*/ 26 h 145"/>
                <a:gd name="T48" fmla="*/ 16 w 185"/>
                <a:gd name="T49" fmla="*/ 24 h 145"/>
                <a:gd name="T50" fmla="*/ 13 w 185"/>
                <a:gd name="T51" fmla="*/ 21 h 145"/>
                <a:gd name="T52" fmla="*/ 10 w 185"/>
                <a:gd name="T53" fmla="*/ 19 h 145"/>
                <a:gd name="T54" fmla="*/ 8 w 185"/>
                <a:gd name="T55" fmla="*/ 16 h 145"/>
                <a:gd name="T56" fmla="*/ 6 w 185"/>
                <a:gd name="T57" fmla="*/ 13 h 145"/>
                <a:gd name="T58" fmla="*/ 4 w 185"/>
                <a:gd name="T59" fmla="*/ 10 h 145"/>
                <a:gd name="T60" fmla="*/ 2 w 185"/>
                <a:gd name="T61" fmla="*/ 7 h 145"/>
                <a:gd name="T62" fmla="*/ 1 w 185"/>
                <a:gd name="T63" fmla="*/ 3 h 145"/>
                <a:gd name="T64" fmla="*/ 0 w 185"/>
                <a:gd name="T65" fmla="*/ 0 h 14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85"/>
                <a:gd name="T100" fmla="*/ 0 h 145"/>
                <a:gd name="T101" fmla="*/ 185 w 185"/>
                <a:gd name="T102" fmla="*/ 145 h 14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85" h="145">
                  <a:moveTo>
                    <a:pt x="0" y="0"/>
                  </a:moveTo>
                  <a:lnTo>
                    <a:pt x="9" y="12"/>
                  </a:lnTo>
                  <a:lnTo>
                    <a:pt x="21" y="24"/>
                  </a:lnTo>
                  <a:lnTo>
                    <a:pt x="34" y="34"/>
                  </a:lnTo>
                  <a:lnTo>
                    <a:pt x="50" y="42"/>
                  </a:lnTo>
                  <a:lnTo>
                    <a:pt x="70" y="51"/>
                  </a:lnTo>
                  <a:lnTo>
                    <a:pt x="90" y="55"/>
                  </a:lnTo>
                  <a:lnTo>
                    <a:pt x="113" y="59"/>
                  </a:lnTo>
                  <a:lnTo>
                    <a:pt x="136" y="59"/>
                  </a:lnTo>
                  <a:lnTo>
                    <a:pt x="137" y="68"/>
                  </a:lnTo>
                  <a:lnTo>
                    <a:pt x="139" y="79"/>
                  </a:lnTo>
                  <a:lnTo>
                    <a:pt x="143" y="90"/>
                  </a:lnTo>
                  <a:lnTo>
                    <a:pt x="147" y="101"/>
                  </a:lnTo>
                  <a:lnTo>
                    <a:pt x="153" y="114"/>
                  </a:lnTo>
                  <a:lnTo>
                    <a:pt x="162" y="124"/>
                  </a:lnTo>
                  <a:lnTo>
                    <a:pt x="172" y="136"/>
                  </a:lnTo>
                  <a:lnTo>
                    <a:pt x="185" y="145"/>
                  </a:lnTo>
                  <a:lnTo>
                    <a:pt x="167" y="142"/>
                  </a:lnTo>
                  <a:lnTo>
                    <a:pt x="149" y="138"/>
                  </a:lnTo>
                  <a:lnTo>
                    <a:pt x="133" y="133"/>
                  </a:lnTo>
                  <a:lnTo>
                    <a:pt x="117" y="128"/>
                  </a:lnTo>
                  <a:lnTo>
                    <a:pt x="101" y="121"/>
                  </a:lnTo>
                  <a:lnTo>
                    <a:pt x="87" y="114"/>
                  </a:lnTo>
                  <a:lnTo>
                    <a:pt x="73" y="106"/>
                  </a:lnTo>
                  <a:lnTo>
                    <a:pt x="61" y="97"/>
                  </a:lnTo>
                  <a:lnTo>
                    <a:pt x="49" y="87"/>
                  </a:lnTo>
                  <a:lnTo>
                    <a:pt x="38" y="77"/>
                  </a:lnTo>
                  <a:lnTo>
                    <a:pt x="29" y="67"/>
                  </a:lnTo>
                  <a:lnTo>
                    <a:pt x="21" y="54"/>
                  </a:lnTo>
                  <a:lnTo>
                    <a:pt x="14" y="42"/>
                  </a:lnTo>
                  <a:lnTo>
                    <a:pt x="8" y="29"/>
                  </a:lnTo>
                  <a:lnTo>
                    <a:pt x="3" y="15"/>
                  </a:lnTo>
                  <a:lnTo>
                    <a:pt x="0" y="0"/>
                  </a:lnTo>
                  <a:close/>
                </a:path>
              </a:pathLst>
            </a:custGeom>
            <a:solidFill>
              <a:srgbClr val="C0C0C0"/>
            </a:solidFill>
            <a:ln w="9525">
              <a:noFill/>
              <a:round/>
              <a:headEnd/>
              <a:tailEnd/>
            </a:ln>
          </p:spPr>
          <p:txBody>
            <a:bodyPr/>
            <a:lstStyle/>
            <a:p>
              <a:endParaRPr lang="en-US"/>
            </a:p>
          </p:txBody>
        </p:sp>
        <p:sp>
          <p:nvSpPr>
            <p:cNvPr id="21" name="Freeform 785"/>
            <p:cNvSpPr>
              <a:spLocks noChangeAspect="1"/>
            </p:cNvSpPr>
            <p:nvPr/>
          </p:nvSpPr>
          <p:spPr bwMode="auto">
            <a:xfrm>
              <a:off x="3800" y="2587"/>
              <a:ext cx="197" cy="213"/>
            </a:xfrm>
            <a:custGeom>
              <a:avLst/>
              <a:gdLst>
                <a:gd name="T0" fmla="*/ 25 w 394"/>
                <a:gd name="T1" fmla="*/ 0 h 427"/>
                <a:gd name="T2" fmla="*/ 27 w 394"/>
                <a:gd name="T3" fmla="*/ 0 h 427"/>
                <a:gd name="T4" fmla="*/ 6 w 394"/>
                <a:gd name="T5" fmla="*/ 84 h 427"/>
                <a:gd name="T6" fmla="*/ 9 w 394"/>
                <a:gd name="T7" fmla="*/ 88 h 427"/>
                <a:gd name="T8" fmla="*/ 12 w 394"/>
                <a:gd name="T9" fmla="*/ 92 h 427"/>
                <a:gd name="T10" fmla="*/ 15 w 394"/>
                <a:gd name="T11" fmla="*/ 95 h 427"/>
                <a:gd name="T12" fmla="*/ 20 w 394"/>
                <a:gd name="T13" fmla="*/ 97 h 427"/>
                <a:gd name="T14" fmla="*/ 25 w 394"/>
                <a:gd name="T15" fmla="*/ 99 h 427"/>
                <a:gd name="T16" fmla="*/ 29 w 394"/>
                <a:gd name="T17" fmla="*/ 100 h 427"/>
                <a:gd name="T18" fmla="*/ 35 w 394"/>
                <a:gd name="T19" fmla="*/ 100 h 427"/>
                <a:gd name="T20" fmla="*/ 41 w 394"/>
                <a:gd name="T21" fmla="*/ 100 h 427"/>
                <a:gd name="T22" fmla="*/ 46 w 394"/>
                <a:gd name="T23" fmla="*/ 99 h 427"/>
                <a:gd name="T24" fmla="*/ 51 w 394"/>
                <a:gd name="T25" fmla="*/ 99 h 427"/>
                <a:gd name="T26" fmla="*/ 57 w 394"/>
                <a:gd name="T27" fmla="*/ 98 h 427"/>
                <a:gd name="T28" fmla="*/ 62 w 394"/>
                <a:gd name="T29" fmla="*/ 97 h 427"/>
                <a:gd name="T30" fmla="*/ 68 w 394"/>
                <a:gd name="T31" fmla="*/ 95 h 427"/>
                <a:gd name="T32" fmla="*/ 73 w 394"/>
                <a:gd name="T33" fmla="*/ 94 h 427"/>
                <a:gd name="T34" fmla="*/ 78 w 394"/>
                <a:gd name="T35" fmla="*/ 93 h 427"/>
                <a:gd name="T36" fmla="*/ 82 w 394"/>
                <a:gd name="T37" fmla="*/ 92 h 427"/>
                <a:gd name="T38" fmla="*/ 84 w 394"/>
                <a:gd name="T39" fmla="*/ 92 h 427"/>
                <a:gd name="T40" fmla="*/ 86 w 394"/>
                <a:gd name="T41" fmla="*/ 93 h 427"/>
                <a:gd name="T42" fmla="*/ 88 w 394"/>
                <a:gd name="T43" fmla="*/ 93 h 427"/>
                <a:gd name="T44" fmla="*/ 90 w 394"/>
                <a:gd name="T45" fmla="*/ 93 h 427"/>
                <a:gd name="T46" fmla="*/ 92 w 394"/>
                <a:gd name="T47" fmla="*/ 94 h 427"/>
                <a:gd name="T48" fmla="*/ 94 w 394"/>
                <a:gd name="T49" fmla="*/ 94 h 427"/>
                <a:gd name="T50" fmla="*/ 96 w 394"/>
                <a:gd name="T51" fmla="*/ 94 h 427"/>
                <a:gd name="T52" fmla="*/ 99 w 394"/>
                <a:gd name="T53" fmla="*/ 95 h 427"/>
                <a:gd name="T54" fmla="*/ 91 w 394"/>
                <a:gd name="T55" fmla="*/ 95 h 427"/>
                <a:gd name="T56" fmla="*/ 84 w 394"/>
                <a:gd name="T57" fmla="*/ 96 h 427"/>
                <a:gd name="T58" fmla="*/ 77 w 394"/>
                <a:gd name="T59" fmla="*/ 97 h 427"/>
                <a:gd name="T60" fmla="*/ 71 w 394"/>
                <a:gd name="T61" fmla="*/ 98 h 427"/>
                <a:gd name="T62" fmla="*/ 65 w 394"/>
                <a:gd name="T63" fmla="*/ 99 h 427"/>
                <a:gd name="T64" fmla="*/ 59 w 394"/>
                <a:gd name="T65" fmla="*/ 101 h 427"/>
                <a:gd name="T66" fmla="*/ 54 w 394"/>
                <a:gd name="T67" fmla="*/ 102 h 427"/>
                <a:gd name="T68" fmla="*/ 49 w 394"/>
                <a:gd name="T69" fmla="*/ 103 h 427"/>
                <a:gd name="T70" fmla="*/ 44 w 394"/>
                <a:gd name="T71" fmla="*/ 105 h 427"/>
                <a:gd name="T72" fmla="*/ 39 w 394"/>
                <a:gd name="T73" fmla="*/ 106 h 427"/>
                <a:gd name="T74" fmla="*/ 33 w 394"/>
                <a:gd name="T75" fmla="*/ 106 h 427"/>
                <a:gd name="T76" fmla="*/ 27 w 394"/>
                <a:gd name="T77" fmla="*/ 106 h 427"/>
                <a:gd name="T78" fmla="*/ 22 w 394"/>
                <a:gd name="T79" fmla="*/ 106 h 427"/>
                <a:gd name="T80" fmla="*/ 14 w 394"/>
                <a:gd name="T81" fmla="*/ 105 h 427"/>
                <a:gd name="T82" fmla="*/ 7 w 394"/>
                <a:gd name="T83" fmla="*/ 103 h 427"/>
                <a:gd name="T84" fmla="*/ 0 w 394"/>
                <a:gd name="T85" fmla="*/ 100 h 427"/>
                <a:gd name="T86" fmla="*/ 25 w 394"/>
                <a:gd name="T87" fmla="*/ 0 h 42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394"/>
                <a:gd name="T133" fmla="*/ 0 h 427"/>
                <a:gd name="T134" fmla="*/ 394 w 394"/>
                <a:gd name="T135" fmla="*/ 427 h 427"/>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394" h="427">
                  <a:moveTo>
                    <a:pt x="99" y="0"/>
                  </a:moveTo>
                  <a:lnTo>
                    <a:pt x="110" y="3"/>
                  </a:lnTo>
                  <a:lnTo>
                    <a:pt x="27" y="337"/>
                  </a:lnTo>
                  <a:lnTo>
                    <a:pt x="36" y="355"/>
                  </a:lnTo>
                  <a:lnTo>
                    <a:pt x="49" y="370"/>
                  </a:lnTo>
                  <a:lnTo>
                    <a:pt x="63" y="383"/>
                  </a:lnTo>
                  <a:lnTo>
                    <a:pt x="80" y="391"/>
                  </a:lnTo>
                  <a:lnTo>
                    <a:pt x="99" y="397"/>
                  </a:lnTo>
                  <a:lnTo>
                    <a:pt x="118" y="400"/>
                  </a:lnTo>
                  <a:lnTo>
                    <a:pt x="139" y="403"/>
                  </a:lnTo>
                  <a:lnTo>
                    <a:pt x="161" y="401"/>
                  </a:lnTo>
                  <a:lnTo>
                    <a:pt x="183" y="399"/>
                  </a:lnTo>
                  <a:lnTo>
                    <a:pt x="206" y="397"/>
                  </a:lnTo>
                  <a:lnTo>
                    <a:pt x="228" y="392"/>
                  </a:lnTo>
                  <a:lnTo>
                    <a:pt x="249" y="388"/>
                  </a:lnTo>
                  <a:lnTo>
                    <a:pt x="271" y="383"/>
                  </a:lnTo>
                  <a:lnTo>
                    <a:pt x="291" y="378"/>
                  </a:lnTo>
                  <a:lnTo>
                    <a:pt x="310" y="374"/>
                  </a:lnTo>
                  <a:lnTo>
                    <a:pt x="328" y="370"/>
                  </a:lnTo>
                  <a:lnTo>
                    <a:pt x="336" y="371"/>
                  </a:lnTo>
                  <a:lnTo>
                    <a:pt x="344" y="373"/>
                  </a:lnTo>
                  <a:lnTo>
                    <a:pt x="352" y="373"/>
                  </a:lnTo>
                  <a:lnTo>
                    <a:pt x="360" y="374"/>
                  </a:lnTo>
                  <a:lnTo>
                    <a:pt x="367" y="376"/>
                  </a:lnTo>
                  <a:lnTo>
                    <a:pt x="375" y="377"/>
                  </a:lnTo>
                  <a:lnTo>
                    <a:pt x="384" y="379"/>
                  </a:lnTo>
                  <a:lnTo>
                    <a:pt x="394" y="382"/>
                  </a:lnTo>
                  <a:lnTo>
                    <a:pt x="363" y="382"/>
                  </a:lnTo>
                  <a:lnTo>
                    <a:pt x="333" y="384"/>
                  </a:lnTo>
                  <a:lnTo>
                    <a:pt x="307" y="388"/>
                  </a:lnTo>
                  <a:lnTo>
                    <a:pt x="283" y="392"/>
                  </a:lnTo>
                  <a:lnTo>
                    <a:pt x="260" y="398"/>
                  </a:lnTo>
                  <a:lnTo>
                    <a:pt x="238" y="404"/>
                  </a:lnTo>
                  <a:lnTo>
                    <a:pt x="216" y="409"/>
                  </a:lnTo>
                  <a:lnTo>
                    <a:pt x="195" y="415"/>
                  </a:lnTo>
                  <a:lnTo>
                    <a:pt x="175" y="420"/>
                  </a:lnTo>
                  <a:lnTo>
                    <a:pt x="154" y="424"/>
                  </a:lnTo>
                  <a:lnTo>
                    <a:pt x="132" y="427"/>
                  </a:lnTo>
                  <a:lnTo>
                    <a:pt x="109" y="427"/>
                  </a:lnTo>
                  <a:lnTo>
                    <a:pt x="85" y="426"/>
                  </a:lnTo>
                  <a:lnTo>
                    <a:pt x="58" y="421"/>
                  </a:lnTo>
                  <a:lnTo>
                    <a:pt x="31" y="413"/>
                  </a:lnTo>
                  <a:lnTo>
                    <a:pt x="0" y="403"/>
                  </a:lnTo>
                  <a:lnTo>
                    <a:pt x="99" y="0"/>
                  </a:lnTo>
                  <a:close/>
                </a:path>
              </a:pathLst>
            </a:custGeom>
            <a:solidFill>
              <a:srgbClr val="C0C0C0"/>
            </a:solidFill>
            <a:ln w="9525">
              <a:noFill/>
              <a:round/>
              <a:headEnd/>
              <a:tailEnd/>
            </a:ln>
          </p:spPr>
          <p:txBody>
            <a:bodyPr/>
            <a:lstStyle/>
            <a:p>
              <a:endParaRPr lang="en-US"/>
            </a:p>
          </p:txBody>
        </p:sp>
        <p:sp>
          <p:nvSpPr>
            <p:cNvPr id="22" name="Freeform 786"/>
            <p:cNvSpPr>
              <a:spLocks noChangeAspect="1"/>
            </p:cNvSpPr>
            <p:nvPr/>
          </p:nvSpPr>
          <p:spPr bwMode="auto">
            <a:xfrm>
              <a:off x="4072" y="2581"/>
              <a:ext cx="69" cy="224"/>
            </a:xfrm>
            <a:custGeom>
              <a:avLst/>
              <a:gdLst>
                <a:gd name="T0" fmla="*/ 0 w 138"/>
                <a:gd name="T1" fmla="*/ 19 h 448"/>
                <a:gd name="T2" fmla="*/ 5 w 138"/>
                <a:gd name="T3" fmla="*/ 14 h 448"/>
                <a:gd name="T4" fmla="*/ 10 w 138"/>
                <a:gd name="T5" fmla="*/ 10 h 448"/>
                <a:gd name="T6" fmla="*/ 14 w 138"/>
                <a:gd name="T7" fmla="*/ 7 h 448"/>
                <a:gd name="T8" fmla="*/ 19 w 138"/>
                <a:gd name="T9" fmla="*/ 4 h 448"/>
                <a:gd name="T10" fmla="*/ 23 w 138"/>
                <a:gd name="T11" fmla="*/ 3 h 448"/>
                <a:gd name="T12" fmla="*/ 27 w 138"/>
                <a:gd name="T13" fmla="*/ 1 h 448"/>
                <a:gd name="T14" fmla="*/ 31 w 138"/>
                <a:gd name="T15" fmla="*/ 1 h 448"/>
                <a:gd name="T16" fmla="*/ 35 w 138"/>
                <a:gd name="T17" fmla="*/ 0 h 448"/>
                <a:gd name="T18" fmla="*/ 35 w 138"/>
                <a:gd name="T19" fmla="*/ 97 h 448"/>
                <a:gd name="T20" fmla="*/ 30 w 138"/>
                <a:gd name="T21" fmla="*/ 97 h 448"/>
                <a:gd name="T22" fmla="*/ 26 w 138"/>
                <a:gd name="T23" fmla="*/ 98 h 448"/>
                <a:gd name="T24" fmla="*/ 22 w 138"/>
                <a:gd name="T25" fmla="*/ 100 h 448"/>
                <a:gd name="T26" fmla="*/ 17 w 138"/>
                <a:gd name="T27" fmla="*/ 101 h 448"/>
                <a:gd name="T28" fmla="*/ 13 w 138"/>
                <a:gd name="T29" fmla="*/ 103 h 448"/>
                <a:gd name="T30" fmla="*/ 9 w 138"/>
                <a:gd name="T31" fmla="*/ 106 h 448"/>
                <a:gd name="T32" fmla="*/ 4 w 138"/>
                <a:gd name="T33" fmla="*/ 109 h 448"/>
                <a:gd name="T34" fmla="*/ 0 w 138"/>
                <a:gd name="T35" fmla="*/ 112 h 448"/>
                <a:gd name="T36" fmla="*/ 0 w 138"/>
                <a:gd name="T37" fmla="*/ 19 h 448"/>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38"/>
                <a:gd name="T58" fmla="*/ 0 h 448"/>
                <a:gd name="T59" fmla="*/ 138 w 138"/>
                <a:gd name="T60" fmla="*/ 448 h 448"/>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38" h="448">
                  <a:moveTo>
                    <a:pt x="0" y="75"/>
                  </a:moveTo>
                  <a:lnTo>
                    <a:pt x="21" y="55"/>
                  </a:lnTo>
                  <a:lnTo>
                    <a:pt x="41" y="39"/>
                  </a:lnTo>
                  <a:lnTo>
                    <a:pt x="59" y="26"/>
                  </a:lnTo>
                  <a:lnTo>
                    <a:pt x="77" y="16"/>
                  </a:lnTo>
                  <a:lnTo>
                    <a:pt x="93" y="9"/>
                  </a:lnTo>
                  <a:lnTo>
                    <a:pt x="109" y="3"/>
                  </a:lnTo>
                  <a:lnTo>
                    <a:pt x="124" y="1"/>
                  </a:lnTo>
                  <a:lnTo>
                    <a:pt x="138" y="0"/>
                  </a:lnTo>
                  <a:lnTo>
                    <a:pt x="138" y="386"/>
                  </a:lnTo>
                  <a:lnTo>
                    <a:pt x="122" y="388"/>
                  </a:lnTo>
                  <a:lnTo>
                    <a:pt x="105" y="391"/>
                  </a:lnTo>
                  <a:lnTo>
                    <a:pt x="88" y="397"/>
                  </a:lnTo>
                  <a:lnTo>
                    <a:pt x="71" y="403"/>
                  </a:lnTo>
                  <a:lnTo>
                    <a:pt x="54" y="411"/>
                  </a:lnTo>
                  <a:lnTo>
                    <a:pt x="35" y="421"/>
                  </a:lnTo>
                  <a:lnTo>
                    <a:pt x="18" y="434"/>
                  </a:lnTo>
                  <a:lnTo>
                    <a:pt x="0" y="448"/>
                  </a:lnTo>
                  <a:lnTo>
                    <a:pt x="0" y="75"/>
                  </a:lnTo>
                  <a:close/>
                </a:path>
              </a:pathLst>
            </a:custGeom>
            <a:solidFill>
              <a:schemeClr val="bg1"/>
            </a:solidFill>
            <a:ln w="9525">
              <a:noFill/>
              <a:round/>
              <a:headEnd/>
              <a:tailEnd/>
            </a:ln>
          </p:spPr>
          <p:txBody>
            <a:bodyPr/>
            <a:lstStyle/>
            <a:p>
              <a:endParaRPr lang="en-US"/>
            </a:p>
          </p:txBody>
        </p:sp>
        <p:sp>
          <p:nvSpPr>
            <p:cNvPr id="23" name="Freeform 787"/>
            <p:cNvSpPr>
              <a:spLocks noChangeAspect="1"/>
            </p:cNvSpPr>
            <p:nvPr/>
          </p:nvSpPr>
          <p:spPr bwMode="auto">
            <a:xfrm>
              <a:off x="3820" y="2648"/>
              <a:ext cx="138" cy="135"/>
            </a:xfrm>
            <a:custGeom>
              <a:avLst/>
              <a:gdLst>
                <a:gd name="T0" fmla="*/ 13 w 276"/>
                <a:gd name="T1" fmla="*/ 0 h 268"/>
                <a:gd name="T2" fmla="*/ 12 w 276"/>
                <a:gd name="T3" fmla="*/ 4 h 268"/>
                <a:gd name="T4" fmla="*/ 10 w 276"/>
                <a:gd name="T5" fmla="*/ 11 h 268"/>
                <a:gd name="T6" fmla="*/ 9 w 276"/>
                <a:gd name="T7" fmla="*/ 20 h 268"/>
                <a:gd name="T8" fmla="*/ 6 w 276"/>
                <a:gd name="T9" fmla="*/ 29 h 268"/>
                <a:gd name="T10" fmla="*/ 3 w 276"/>
                <a:gd name="T11" fmla="*/ 39 h 268"/>
                <a:gd name="T12" fmla="*/ 1 w 276"/>
                <a:gd name="T13" fmla="*/ 46 h 268"/>
                <a:gd name="T14" fmla="*/ 1 w 276"/>
                <a:gd name="T15" fmla="*/ 52 h 268"/>
                <a:gd name="T16" fmla="*/ 0 w 276"/>
                <a:gd name="T17" fmla="*/ 54 h 268"/>
                <a:gd name="T18" fmla="*/ 2 w 276"/>
                <a:gd name="T19" fmla="*/ 58 h 268"/>
                <a:gd name="T20" fmla="*/ 5 w 276"/>
                <a:gd name="T21" fmla="*/ 62 h 268"/>
                <a:gd name="T22" fmla="*/ 9 w 276"/>
                <a:gd name="T23" fmla="*/ 64 h 268"/>
                <a:gd name="T24" fmla="*/ 13 w 276"/>
                <a:gd name="T25" fmla="*/ 66 h 268"/>
                <a:gd name="T26" fmla="*/ 18 w 276"/>
                <a:gd name="T27" fmla="*/ 68 h 268"/>
                <a:gd name="T28" fmla="*/ 23 w 276"/>
                <a:gd name="T29" fmla="*/ 68 h 268"/>
                <a:gd name="T30" fmla="*/ 29 w 276"/>
                <a:gd name="T31" fmla="*/ 68 h 268"/>
                <a:gd name="T32" fmla="*/ 35 w 276"/>
                <a:gd name="T33" fmla="*/ 68 h 268"/>
                <a:gd name="T34" fmla="*/ 40 w 276"/>
                <a:gd name="T35" fmla="*/ 67 h 268"/>
                <a:gd name="T36" fmla="*/ 45 w 276"/>
                <a:gd name="T37" fmla="*/ 66 h 268"/>
                <a:gd name="T38" fmla="*/ 51 w 276"/>
                <a:gd name="T39" fmla="*/ 65 h 268"/>
                <a:gd name="T40" fmla="*/ 55 w 276"/>
                <a:gd name="T41" fmla="*/ 64 h 268"/>
                <a:gd name="T42" fmla="*/ 60 w 276"/>
                <a:gd name="T43" fmla="*/ 63 h 268"/>
                <a:gd name="T44" fmla="*/ 63 w 276"/>
                <a:gd name="T45" fmla="*/ 62 h 268"/>
                <a:gd name="T46" fmla="*/ 67 w 276"/>
                <a:gd name="T47" fmla="*/ 62 h 268"/>
                <a:gd name="T48" fmla="*/ 69 w 276"/>
                <a:gd name="T49" fmla="*/ 62 h 268"/>
                <a:gd name="T50" fmla="*/ 62 w 276"/>
                <a:gd name="T51" fmla="*/ 61 h 268"/>
                <a:gd name="T52" fmla="*/ 56 w 276"/>
                <a:gd name="T53" fmla="*/ 60 h 268"/>
                <a:gd name="T54" fmla="*/ 50 w 276"/>
                <a:gd name="T55" fmla="*/ 58 h 268"/>
                <a:gd name="T56" fmla="*/ 44 w 276"/>
                <a:gd name="T57" fmla="*/ 56 h 268"/>
                <a:gd name="T58" fmla="*/ 39 w 276"/>
                <a:gd name="T59" fmla="*/ 54 h 268"/>
                <a:gd name="T60" fmla="*/ 35 w 276"/>
                <a:gd name="T61" fmla="*/ 51 h 268"/>
                <a:gd name="T62" fmla="*/ 30 w 276"/>
                <a:gd name="T63" fmla="*/ 49 h 268"/>
                <a:gd name="T64" fmla="*/ 26 w 276"/>
                <a:gd name="T65" fmla="*/ 45 h 268"/>
                <a:gd name="T66" fmla="*/ 22 w 276"/>
                <a:gd name="T67" fmla="*/ 41 h 268"/>
                <a:gd name="T68" fmla="*/ 19 w 276"/>
                <a:gd name="T69" fmla="*/ 37 h 268"/>
                <a:gd name="T70" fmla="*/ 17 w 276"/>
                <a:gd name="T71" fmla="*/ 32 h 268"/>
                <a:gd name="T72" fmla="*/ 15 w 276"/>
                <a:gd name="T73" fmla="*/ 27 h 268"/>
                <a:gd name="T74" fmla="*/ 13 w 276"/>
                <a:gd name="T75" fmla="*/ 21 h 268"/>
                <a:gd name="T76" fmla="*/ 13 w 276"/>
                <a:gd name="T77" fmla="*/ 15 h 268"/>
                <a:gd name="T78" fmla="*/ 13 w 276"/>
                <a:gd name="T79" fmla="*/ 8 h 268"/>
                <a:gd name="T80" fmla="*/ 13 w 276"/>
                <a:gd name="T81" fmla="*/ 0 h 2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76"/>
                <a:gd name="T124" fmla="*/ 0 h 268"/>
                <a:gd name="T125" fmla="*/ 276 w 276"/>
                <a:gd name="T126" fmla="*/ 268 h 2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76" h="268">
                  <a:moveTo>
                    <a:pt x="53" y="0"/>
                  </a:moveTo>
                  <a:lnTo>
                    <a:pt x="49" y="16"/>
                  </a:lnTo>
                  <a:lnTo>
                    <a:pt x="43" y="43"/>
                  </a:lnTo>
                  <a:lnTo>
                    <a:pt x="33" y="78"/>
                  </a:lnTo>
                  <a:lnTo>
                    <a:pt x="24" y="116"/>
                  </a:lnTo>
                  <a:lnTo>
                    <a:pt x="15" y="152"/>
                  </a:lnTo>
                  <a:lnTo>
                    <a:pt x="7" y="183"/>
                  </a:lnTo>
                  <a:lnTo>
                    <a:pt x="2" y="205"/>
                  </a:lnTo>
                  <a:lnTo>
                    <a:pt x="0" y="213"/>
                  </a:lnTo>
                  <a:lnTo>
                    <a:pt x="9" y="230"/>
                  </a:lnTo>
                  <a:lnTo>
                    <a:pt x="22" y="244"/>
                  </a:lnTo>
                  <a:lnTo>
                    <a:pt x="37" y="254"/>
                  </a:lnTo>
                  <a:lnTo>
                    <a:pt x="54" y="261"/>
                  </a:lnTo>
                  <a:lnTo>
                    <a:pt x="74" y="266"/>
                  </a:lnTo>
                  <a:lnTo>
                    <a:pt x="94" y="268"/>
                  </a:lnTo>
                  <a:lnTo>
                    <a:pt x="116" y="268"/>
                  </a:lnTo>
                  <a:lnTo>
                    <a:pt x="138" y="267"/>
                  </a:lnTo>
                  <a:lnTo>
                    <a:pt x="161" y="265"/>
                  </a:lnTo>
                  <a:lnTo>
                    <a:pt x="183" y="261"/>
                  </a:lnTo>
                  <a:lnTo>
                    <a:pt x="204" y="258"/>
                  </a:lnTo>
                  <a:lnTo>
                    <a:pt x="222" y="253"/>
                  </a:lnTo>
                  <a:lnTo>
                    <a:pt x="240" y="250"/>
                  </a:lnTo>
                  <a:lnTo>
                    <a:pt x="255" y="247"/>
                  </a:lnTo>
                  <a:lnTo>
                    <a:pt x="267" y="245"/>
                  </a:lnTo>
                  <a:lnTo>
                    <a:pt x="276" y="244"/>
                  </a:lnTo>
                  <a:lnTo>
                    <a:pt x="250" y="240"/>
                  </a:lnTo>
                  <a:lnTo>
                    <a:pt x="224" y="236"/>
                  </a:lnTo>
                  <a:lnTo>
                    <a:pt x="200" y="230"/>
                  </a:lnTo>
                  <a:lnTo>
                    <a:pt x="177" y="222"/>
                  </a:lnTo>
                  <a:lnTo>
                    <a:pt x="156" y="214"/>
                  </a:lnTo>
                  <a:lnTo>
                    <a:pt x="137" y="203"/>
                  </a:lnTo>
                  <a:lnTo>
                    <a:pt x="120" y="192"/>
                  </a:lnTo>
                  <a:lnTo>
                    <a:pt x="105" y="178"/>
                  </a:lnTo>
                  <a:lnTo>
                    <a:pt x="90" y="163"/>
                  </a:lnTo>
                  <a:lnTo>
                    <a:pt x="78" y="146"/>
                  </a:lnTo>
                  <a:lnTo>
                    <a:pt x="69" y="127"/>
                  </a:lnTo>
                  <a:lnTo>
                    <a:pt x="61" y="106"/>
                  </a:lnTo>
                  <a:lnTo>
                    <a:pt x="55" y="83"/>
                  </a:lnTo>
                  <a:lnTo>
                    <a:pt x="52" y="57"/>
                  </a:lnTo>
                  <a:lnTo>
                    <a:pt x="52" y="30"/>
                  </a:lnTo>
                  <a:lnTo>
                    <a:pt x="53" y="0"/>
                  </a:lnTo>
                  <a:close/>
                </a:path>
              </a:pathLst>
            </a:custGeom>
            <a:solidFill>
              <a:schemeClr val="bg1"/>
            </a:solidFill>
            <a:ln w="9525">
              <a:noFill/>
              <a:round/>
              <a:headEnd/>
              <a:tailEnd/>
            </a:ln>
          </p:spPr>
          <p:txBody>
            <a:bodyPr/>
            <a:lstStyle/>
            <a:p>
              <a:endParaRPr lang="en-US"/>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1808702" y="891610"/>
            <a:ext cx="6878097" cy="5424523"/>
          </a:xfrm>
        </p:spPr>
        <p:txBody>
          <a:bodyPr/>
          <a:lstStyle/>
          <a:p>
            <a:r>
              <a:rPr lang="en-US" dirty="0" smtClean="0"/>
              <a:t>Customer Schedule Releases</a:t>
            </a:r>
          </a:p>
          <a:p>
            <a:r>
              <a:rPr lang="en-US" dirty="0" smtClean="0"/>
              <a:t>EDI/Ecommerce Enabling Software</a:t>
            </a:r>
          </a:p>
          <a:p>
            <a:r>
              <a:rPr lang="en-US" dirty="0" smtClean="0"/>
              <a:t>QAD Gateway Programs</a:t>
            </a:r>
          </a:p>
          <a:p>
            <a:r>
              <a:rPr lang="en-US" dirty="0" smtClean="0"/>
              <a:t>Customer Schedule</a:t>
            </a:r>
          </a:p>
          <a:p>
            <a:r>
              <a:rPr lang="en-US" dirty="0" smtClean="0"/>
              <a:t>RSS or MRP</a:t>
            </a:r>
          </a:p>
          <a:p>
            <a:endParaRPr lang="en-US" dirty="0"/>
          </a:p>
        </p:txBody>
      </p:sp>
      <p:sp>
        <p:nvSpPr>
          <p:cNvPr id="11268" name="Rectangle 2"/>
          <p:cNvSpPr>
            <a:spLocks noGrp="1" noChangeArrowheads="1"/>
          </p:cNvSpPr>
          <p:nvPr>
            <p:ph type="title"/>
          </p:nvPr>
        </p:nvSpPr>
        <p:spPr/>
        <p:txBody>
          <a:bodyPr/>
          <a:lstStyle/>
          <a:p>
            <a:pPr eaLnBrk="1" hangingPunct="1"/>
            <a:r>
              <a:rPr lang="en-US" altLang="zh-CN" smtClean="0">
                <a:ea typeface="宋体" pitchFamily="2" charset="-122"/>
              </a:rPr>
              <a:t>Incoming Information Flow</a:t>
            </a:r>
          </a:p>
        </p:txBody>
      </p:sp>
      <p:sp>
        <p:nvSpPr>
          <p:cNvPr id="11266" name="Footer Placeholder 3"/>
          <p:cNvSpPr>
            <a:spLocks noGrp="1"/>
          </p:cNvSpPr>
          <p:nvPr>
            <p:ph type="ftr" sz="quarter" idx="10"/>
          </p:nvPr>
        </p:nvSpPr>
        <p:spPr>
          <a:noFill/>
        </p:spPr>
        <p:txBody>
          <a:bodyPr/>
          <a:lstStyle/>
          <a:p>
            <a:r>
              <a:rPr lang="en-US" altLang="zh-CN" smtClean="0">
                <a:ea typeface="宋体" pitchFamily="2" charset="-122"/>
              </a:rPr>
              <a:t>CS-IN-090</a:t>
            </a:r>
          </a:p>
        </p:txBody>
      </p:sp>
      <p:sp>
        <p:nvSpPr>
          <p:cNvPr id="47109" name="Line 5"/>
          <p:cNvSpPr>
            <a:spLocks noChangeShapeType="1"/>
          </p:cNvSpPr>
          <p:nvPr/>
        </p:nvSpPr>
        <p:spPr bwMode="auto">
          <a:xfrm>
            <a:off x="1104900" y="724437"/>
            <a:ext cx="0" cy="4554537"/>
          </a:xfrm>
          <a:prstGeom prst="line">
            <a:avLst/>
          </a:prstGeom>
          <a:noFill/>
          <a:ln w="381000">
            <a:solidFill>
              <a:schemeClr val="hlink"/>
            </a:solidFill>
            <a:round/>
            <a:headEnd/>
            <a:tailEnd type="triangle" w="sm" len="sm"/>
          </a:ln>
          <a:effectLst/>
        </p:spPr>
        <p:txBody>
          <a:bodyPr wrap="none" anchor="ctr"/>
          <a:lstStyle/>
          <a:p>
            <a:pPr>
              <a:defRPr/>
            </a:pPr>
            <a:endParaRPr lang="en-US"/>
          </a:p>
        </p:txBody>
      </p:sp>
    </p:spTree>
  </p:cSld>
  <p:clrMapOvr>
    <a:masterClrMapping/>
  </p:clrMapOvr>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460</TotalTime>
  <Words>507</Words>
  <Application>Microsoft Office PowerPoint</Application>
  <PresentationFormat>On-screen Show (4:3)</PresentationFormat>
  <Paragraphs>120</Paragraphs>
  <Slides>13</Slides>
  <Notes>13</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13</vt:i4>
      </vt:variant>
    </vt:vector>
  </HeadingPairs>
  <TitlesOfParts>
    <vt:vector size="23" baseType="lpstr">
      <vt:lpstr>Arial</vt:lpstr>
      <vt:lpstr>Century Gothic</vt:lpstr>
      <vt:lpstr>宋体</vt:lpstr>
      <vt:lpstr>Tahoma</vt:lpstr>
      <vt:lpstr>Lucida Grande</vt:lpstr>
      <vt:lpstr>Webdings</vt:lpstr>
      <vt:lpstr>Wingdings</vt:lpstr>
      <vt:lpstr>Times New Roman</vt:lpstr>
      <vt:lpstr>QAD 2010 Template</vt:lpstr>
      <vt:lpstr>Clip</vt:lpstr>
      <vt:lpstr>Customer Schedules: Introduction</vt:lpstr>
      <vt:lpstr>Slide 2</vt:lpstr>
      <vt:lpstr>Facilities</vt:lpstr>
      <vt:lpstr>Course Overview</vt:lpstr>
      <vt:lpstr>Customer Schedules</vt:lpstr>
      <vt:lpstr>Common Customer Schedules Profile</vt:lpstr>
      <vt:lpstr>Key Events</vt:lpstr>
      <vt:lpstr>Terminology</vt:lpstr>
      <vt:lpstr>Incoming Information Flow</vt:lpstr>
      <vt:lpstr>Outgoing Information Flow</vt:lpstr>
      <vt:lpstr>Customer Schedules Life Cycle</vt:lpstr>
      <vt:lpstr>Course Objectives</vt:lpstr>
      <vt:lpstr>Course Overview</vt:lpstr>
    </vt:vector>
  </TitlesOfParts>
  <Manager>Vance Giboney</Manager>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Cat McGlothlin Gurkweitz</dc:creator>
  <cp:lastModifiedBy>Helen Ernst</cp:lastModifiedBy>
  <cp:revision>68</cp:revision>
  <cp:lastPrinted>2001-01-08T18:05:44Z</cp:lastPrinted>
  <dcterms:created xsi:type="dcterms:W3CDTF">2000-12-07T01:08:11Z</dcterms:created>
  <dcterms:modified xsi:type="dcterms:W3CDTF">2012-09-07T02:52:22Z</dcterms:modified>
</cp:coreProperties>
</file>