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Default Extension="vml" ContentType="application/vnd.openxmlformats-officedocument.vmlDrawing"/>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p:sldMasterIdLst>
    <p:sldMasterId id="2147483688" r:id="rId1"/>
  </p:sldMasterIdLst>
  <p:notesMasterIdLst>
    <p:notesMasterId r:id="rId16"/>
  </p:notesMasterIdLst>
  <p:handoutMasterIdLst>
    <p:handoutMasterId r:id="rId17"/>
  </p:handoutMasterIdLst>
  <p:sldIdLst>
    <p:sldId id="266" r:id="rId2"/>
    <p:sldId id="267" r:id="rId3"/>
    <p:sldId id="275" r:id="rId4"/>
    <p:sldId id="276" r:id="rId5"/>
    <p:sldId id="277" r:id="rId6"/>
    <p:sldId id="278" r:id="rId7"/>
    <p:sldId id="279" r:id="rId8"/>
    <p:sldId id="268" r:id="rId9"/>
    <p:sldId id="269" r:id="rId10"/>
    <p:sldId id="270" r:id="rId11"/>
    <p:sldId id="271" r:id="rId12"/>
    <p:sldId id="272" r:id="rId13"/>
    <p:sldId id="273" r:id="rId14"/>
    <p:sldId id="274" r:id="rId15"/>
  </p:sldIdLst>
  <p:sldSz cx="9144000" cy="6858000" type="screen4x3"/>
  <p:notesSz cx="6858000" cy="9144000"/>
  <p:embeddedFontLst>
    <p:embeddedFont>
      <p:font typeface="Century Gothic" pitchFamily="34" charset="0"/>
      <p:regular r:id="rId18"/>
      <p:bold r:id="rId19"/>
      <p:italic r:id="rId20"/>
      <p:boldItalic r:id="rId21"/>
    </p:embeddedFont>
    <p:embeddedFont>
      <p:font typeface="Webdings" pitchFamily="18" charset="2"/>
      <p:regular r:id="rId22"/>
    </p:embeddedFont>
    <p:embeddedFont>
      <p:font typeface="Tahoma" pitchFamily="34" charset="0"/>
      <p:regular r:id="rId23"/>
      <p:bold r:id="rId24"/>
    </p:embeddedFont>
  </p:embeddedFontLst>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0099FF"/>
    <a:srgbClr val="000099"/>
    <a:srgbClr val="006600"/>
    <a:srgbClr val="FFCC00"/>
    <a:srgbClr val="009900"/>
    <a:srgbClr val="800080"/>
    <a:srgbClr val="FF9933"/>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6" d="100"/>
          <a:sy n="96" d="100"/>
        </p:scale>
        <p:origin x="-408" y="-108"/>
      </p:cViewPr>
      <p:guideLst>
        <p:guide orient="horz" pos="2159"/>
        <p:guide orient="horz" pos="850"/>
        <p:guide pos="2880"/>
      </p:guideLst>
    </p:cSldViewPr>
  </p:slideViewPr>
  <p:notesTextViewPr>
    <p:cViewPr>
      <p:scale>
        <a:sx n="100" d="100"/>
        <a:sy n="100" d="100"/>
      </p:scale>
      <p:origin x="0" y="0"/>
    </p:cViewPr>
  </p:notesTextViewPr>
  <p:sorterViewPr>
    <p:cViewPr>
      <p:scale>
        <a:sx n="75" d="100"/>
        <a:sy n="75"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font" Target="fonts/font4.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7.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6.fntdata"/><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0" hangingPunct="0">
              <a:defRPr sz="1200">
                <a:latin typeface="Times New Roman" pitchFamily="18" charset="0"/>
              </a:defRPr>
            </a:lvl1pPr>
          </a:lstStyle>
          <a:p>
            <a:pPr>
              <a:defRPr/>
            </a:pPr>
            <a:r>
              <a:rPr lang="en-US"/>
              <a:t>Cat McGlothlin Gurkweitz</a:t>
            </a:r>
          </a:p>
        </p:txBody>
      </p:sp>
      <p:sp>
        <p:nvSpPr>
          <p:cNvPr id="14339"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pPr>
              <a:defRPr/>
            </a:pPr>
            <a:fld id="{11ECEC96-D8C4-410B-A71E-F66AF8E5D14C}" type="datetime1">
              <a:rPr lang="en-US"/>
              <a:pPr>
                <a:defRPr/>
              </a:pPr>
              <a:t>5/10/2011</a:t>
            </a:fld>
            <a:endParaRPr lang="en-US"/>
          </a:p>
        </p:txBody>
      </p:sp>
      <p:sp>
        <p:nvSpPr>
          <p:cNvPr id="14340"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0" hangingPunct="0">
              <a:defRPr sz="1200">
                <a:latin typeface="Times New Roman" pitchFamily="18" charset="0"/>
              </a:defRPr>
            </a:lvl1pPr>
          </a:lstStyle>
          <a:p>
            <a:pPr>
              <a:defRPr/>
            </a:pPr>
            <a:r>
              <a:rPr lang="en-US"/>
              <a:t>Title goes here</a:t>
            </a:r>
          </a:p>
        </p:txBody>
      </p:sp>
      <p:sp>
        <p:nvSpPr>
          <p:cNvPr id="14341"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pPr>
              <a:defRPr/>
            </a:pPr>
            <a:fld id="{B68E14AE-122A-4A55-B451-4718E746E5B7}"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6" name="Rectangle 8"/>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0" hangingPunct="0">
              <a:defRPr sz="1200">
                <a:latin typeface="Times New Roman" pitchFamily="18" charset="0"/>
              </a:defRPr>
            </a:lvl1pPr>
          </a:lstStyle>
          <a:p>
            <a:pPr>
              <a:defRPr/>
            </a:pPr>
            <a:endParaRPr lang="en-US"/>
          </a:p>
        </p:txBody>
      </p:sp>
      <p:sp>
        <p:nvSpPr>
          <p:cNvPr id="17411" name="Rectangle 9"/>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058" name="Rectangle 10"/>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9" name="Rectangle 11"/>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pPr>
              <a:defRPr/>
            </a:pPr>
            <a:fld id="{B5F70C1D-E60C-465F-A868-9AFC4F0BDC1D}" type="datetime1">
              <a:rPr lang="en-US"/>
              <a:pPr>
                <a:defRPr/>
              </a:pPr>
              <a:t>5/10/2011</a:t>
            </a:fld>
            <a:endParaRPr lang="en-US"/>
          </a:p>
        </p:txBody>
      </p:sp>
      <p:sp>
        <p:nvSpPr>
          <p:cNvPr id="2060" name="Rectangle 12"/>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0" hangingPunct="0">
              <a:defRPr sz="1200">
                <a:latin typeface="Times New Roman" pitchFamily="18" charset="0"/>
              </a:defRPr>
            </a:lvl1pPr>
          </a:lstStyle>
          <a:p>
            <a:pPr>
              <a:defRPr/>
            </a:pPr>
            <a:endParaRPr lang="en-US"/>
          </a:p>
        </p:txBody>
      </p:sp>
      <p:sp>
        <p:nvSpPr>
          <p:cNvPr id="2061" name="Rectangle 13"/>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pPr>
              <a:defRPr/>
            </a:pPr>
            <a:fld id="{091B335B-1D46-423D-9CB5-095E37D8F276}" type="slidenum">
              <a:rPr lang="en-US"/>
              <a:pPr>
                <a:defRPr/>
              </a:pPr>
              <a:t>‹#›</a:t>
            </a:fld>
            <a:endParaRPr lang="en-US"/>
          </a:p>
        </p:txBody>
      </p:sp>
    </p:spTree>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ln/>
        </p:spPr>
      </p:sp>
      <p:sp>
        <p:nvSpPr>
          <p:cNvPr id="3174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ln/>
        </p:spPr>
      </p:sp>
      <p:sp>
        <p:nvSpPr>
          <p:cNvPr id="4198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ln/>
        </p:spPr>
      </p:sp>
      <p:sp>
        <p:nvSpPr>
          <p:cNvPr id="4301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ChangeArrowheads="1" noTextEdit="1"/>
          </p:cNvSpPr>
          <p:nvPr>
            <p:ph type="sldImg"/>
          </p:nvPr>
        </p:nvSpPr>
        <p:spPr>
          <a:ln/>
        </p:spPr>
      </p:sp>
      <p:sp>
        <p:nvSpPr>
          <p:cNvPr id="4403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spect="1" noChangeArrowheads="1" noTextEdit="1"/>
          </p:cNvSpPr>
          <p:nvPr>
            <p:ph type="sldImg"/>
          </p:nvPr>
        </p:nvSpPr>
        <p:spPr>
          <a:ln/>
        </p:spPr>
      </p:sp>
      <p:sp>
        <p:nvSpPr>
          <p:cNvPr id="3277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ln/>
        </p:spPr>
      </p:sp>
      <p:sp>
        <p:nvSpPr>
          <p:cNvPr id="3379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spect="1" noChangeArrowheads="1" noTextEdit="1"/>
          </p:cNvSpPr>
          <p:nvPr>
            <p:ph type="sldImg"/>
          </p:nvPr>
        </p:nvSpPr>
        <p:spPr>
          <a:ln/>
        </p:spPr>
      </p:sp>
      <p:sp>
        <p:nvSpPr>
          <p:cNvPr id="35843"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ln/>
        </p:spPr>
      </p:sp>
      <p:sp>
        <p:nvSpPr>
          <p:cNvPr id="3686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spect="1" noChangeArrowheads="1" noTextEdit="1"/>
          </p:cNvSpPr>
          <p:nvPr>
            <p:ph type="sldImg"/>
          </p:nvPr>
        </p:nvSpPr>
        <p:spPr>
          <a:ln/>
        </p:spPr>
      </p:sp>
      <p:sp>
        <p:nvSpPr>
          <p:cNvPr id="3789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a:ln/>
        </p:spPr>
      </p:sp>
      <p:sp>
        <p:nvSpPr>
          <p:cNvPr id="3891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spect="1" noChangeArrowheads="1" noTextEdit="1"/>
          </p:cNvSpPr>
          <p:nvPr>
            <p:ph type="sldImg"/>
          </p:nvPr>
        </p:nvSpPr>
        <p:spPr>
          <a:ln/>
        </p:spPr>
      </p:sp>
      <p:sp>
        <p:nvSpPr>
          <p:cNvPr id="3993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CSS-BU-</a:t>
            </a:r>
            <a:endParaRPr lang="en-US"/>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CSS-BU-</a:t>
            </a:r>
            <a:endParaRPr lang="en-US"/>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CSS-BU-</a:t>
            </a:r>
            <a:endParaRPr lang="en-US"/>
          </a:p>
        </p:txBody>
      </p:sp>
    </p:spTree>
    <p:extLst>
      <p:ext uri="{BB962C8B-B14F-4D97-AF65-F5344CB8AC3E}">
        <p14:creationId xmlns:p14="http://schemas.microsoft.com/office/powerpoint/2010/main" xmlns=""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CSS-BU-</a:t>
            </a:r>
            <a:endParaRPr lang="en-US"/>
          </a:p>
        </p:txBody>
      </p:sp>
    </p:spTree>
    <p:extLst>
      <p:ext uri="{BB962C8B-B14F-4D97-AF65-F5344CB8AC3E}">
        <p14:creationId xmlns:p14="http://schemas.microsoft.com/office/powerpoint/2010/main" xmlns=""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CSS-BU-</a:t>
            </a:r>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CSS-BU-</a:t>
            </a:r>
            <a:endParaRPr lang="en-US"/>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500188"/>
            <a:ext cx="8153400" cy="5053012"/>
          </a:xfrm>
        </p:spPr>
        <p:txBody>
          <a:bodyPr/>
          <a:lstStyle/>
          <a:p>
            <a:pPr lvl="0"/>
            <a:endParaRPr lang="en-US" noProof="0" smtClean="0"/>
          </a:p>
        </p:txBody>
      </p:sp>
      <p:sp>
        <p:nvSpPr>
          <p:cNvPr id="4" name="Rectangle 8"/>
          <p:cNvSpPr>
            <a:spLocks noGrp="1" noChangeArrowheads="1"/>
          </p:cNvSpPr>
          <p:nvPr>
            <p:ph type="ftr" sz="quarter" idx="10"/>
          </p:nvPr>
        </p:nvSpPr>
        <p:spPr>
          <a:ln/>
        </p:spPr>
        <p:txBody>
          <a:bodyPr/>
          <a:lstStyle>
            <a:lvl1pPr>
              <a:defRPr/>
            </a:lvl1pPr>
          </a:lstStyle>
          <a:p>
            <a:pPr>
              <a:defRPr/>
            </a:pPr>
            <a:r>
              <a:rPr lang="en-US"/>
              <a:t>CSS-BU-</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CSS-BU-</a:t>
            </a:r>
            <a:endParaRPr lang="en-US"/>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4.wmf"/><Relationship Id="rId4" Type="http://schemas.openxmlformats.org/officeDocument/2006/relationships/oleObject" Target="../embeddings/oleObject1.bin"/></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idx="1"/>
          </p:nvPr>
        </p:nvSpPr>
        <p:spPr/>
        <p:txBody>
          <a:bodyPr/>
          <a:lstStyle/>
          <a:p>
            <a:pPr eaLnBrk="1" hangingPunct="1">
              <a:buFont typeface="Webdings" pitchFamily="18" charset="2"/>
              <a:buNone/>
            </a:pPr>
            <a:r>
              <a:rPr lang="en-US" smtClean="0"/>
              <a:t>In this section you learn how to:</a:t>
            </a:r>
          </a:p>
          <a:p>
            <a:pPr eaLnBrk="1" hangingPunct="1"/>
            <a:r>
              <a:rPr lang="en-US" smtClean="0"/>
              <a:t>Identify key business considerations before setting up QCS in QAD Enterprise Applications</a:t>
            </a:r>
          </a:p>
          <a:p>
            <a:pPr eaLnBrk="1" hangingPunct="1"/>
            <a:r>
              <a:rPr lang="en-US" smtClean="0">
                <a:solidFill>
                  <a:schemeClr val="folHlink"/>
                </a:solidFill>
              </a:rPr>
              <a:t>Set up QCS in QAD Enterprise Applications</a:t>
            </a:r>
          </a:p>
          <a:p>
            <a:pPr eaLnBrk="1" hangingPunct="1"/>
            <a:r>
              <a:rPr lang="en-US" smtClean="0">
                <a:solidFill>
                  <a:schemeClr val="folHlink"/>
                </a:solidFill>
              </a:rPr>
              <a:t>Loading QCS in QAD Enterprise Applications</a:t>
            </a:r>
          </a:p>
          <a:p>
            <a:pPr eaLnBrk="1" hangingPunct="1"/>
            <a:r>
              <a:rPr lang="en-US" smtClean="0">
                <a:solidFill>
                  <a:schemeClr val="folHlink"/>
                </a:solidFill>
              </a:rPr>
              <a:t>Planning QCS in QAD Enterprise Applications</a:t>
            </a:r>
          </a:p>
          <a:p>
            <a:pPr eaLnBrk="1" hangingPunct="1"/>
            <a:r>
              <a:rPr lang="en-US" smtClean="0">
                <a:solidFill>
                  <a:schemeClr val="folHlink"/>
                </a:solidFill>
              </a:rPr>
              <a:t>Shipping QCS in QAD Enterprise Applications</a:t>
            </a:r>
          </a:p>
          <a:p>
            <a:pPr eaLnBrk="1" hangingPunct="1"/>
            <a:r>
              <a:rPr lang="en-US" smtClean="0">
                <a:solidFill>
                  <a:schemeClr val="folHlink"/>
                </a:solidFill>
              </a:rPr>
              <a:t>QCS Features and Options</a:t>
            </a:r>
          </a:p>
          <a:p>
            <a:pPr eaLnBrk="1" hangingPunct="1"/>
            <a:endParaRPr lang="en-US" smtClean="0"/>
          </a:p>
        </p:txBody>
      </p:sp>
      <p:sp>
        <p:nvSpPr>
          <p:cNvPr id="4099" name="Rectangle 2"/>
          <p:cNvSpPr>
            <a:spLocks noGrp="1" noChangeArrowheads="1"/>
          </p:cNvSpPr>
          <p:nvPr>
            <p:ph type="title"/>
          </p:nvPr>
        </p:nvSpPr>
        <p:spPr/>
        <p:txBody>
          <a:bodyPr/>
          <a:lstStyle/>
          <a:p>
            <a:pPr eaLnBrk="1" hangingPunct="1"/>
            <a:r>
              <a:rPr lang="en-US" smtClean="0"/>
              <a:t>Business Considerations</a:t>
            </a:r>
          </a:p>
        </p:txBody>
      </p:sp>
      <p:sp>
        <p:nvSpPr>
          <p:cNvPr id="4098" name="Footer Placeholder 3"/>
          <p:cNvSpPr>
            <a:spLocks noGrp="1"/>
          </p:cNvSpPr>
          <p:nvPr>
            <p:ph type="ftr" sz="quarter" idx="10"/>
          </p:nvPr>
        </p:nvSpPr>
        <p:spPr>
          <a:noFill/>
        </p:spPr>
        <p:txBody>
          <a:bodyPr/>
          <a:lstStyle/>
          <a:p>
            <a:r>
              <a:rPr lang="en-US" smtClean="0"/>
              <a:t>CSS-BU-010</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p:txBody>
          <a:bodyPr/>
          <a:lstStyle/>
          <a:p>
            <a:pPr eaLnBrk="1" hangingPunct="1"/>
            <a:r>
              <a:rPr lang="en-US" smtClean="0"/>
              <a:t>Netting Logic – Replace Logic</a:t>
            </a:r>
          </a:p>
        </p:txBody>
      </p:sp>
      <p:sp>
        <p:nvSpPr>
          <p:cNvPr id="13314" name="Footer Placeholder 3"/>
          <p:cNvSpPr>
            <a:spLocks noGrp="1"/>
          </p:cNvSpPr>
          <p:nvPr>
            <p:ph type="ftr" sz="quarter" idx="10"/>
          </p:nvPr>
        </p:nvSpPr>
        <p:spPr>
          <a:noFill/>
        </p:spPr>
        <p:txBody>
          <a:bodyPr/>
          <a:lstStyle/>
          <a:p>
            <a:r>
              <a:rPr lang="en-US" smtClean="0"/>
              <a:t>CSS-BU-050</a:t>
            </a:r>
          </a:p>
        </p:txBody>
      </p:sp>
      <p:grpSp>
        <p:nvGrpSpPr>
          <p:cNvPr id="2" name="Group 4"/>
          <p:cNvGrpSpPr>
            <a:grpSpLocks/>
          </p:cNvGrpSpPr>
          <p:nvPr/>
        </p:nvGrpSpPr>
        <p:grpSpPr bwMode="auto">
          <a:xfrm>
            <a:off x="1250950" y="4408747"/>
            <a:ext cx="6481763" cy="474662"/>
            <a:chOff x="836" y="2779"/>
            <a:chExt cx="4083" cy="299"/>
          </a:xfrm>
        </p:grpSpPr>
        <p:sp>
          <p:nvSpPr>
            <p:cNvPr id="13348" name="Text Box 5"/>
            <p:cNvSpPr txBox="1">
              <a:spLocks noChangeArrowheads="1"/>
            </p:cNvSpPr>
            <p:nvPr/>
          </p:nvSpPr>
          <p:spPr bwMode="auto">
            <a:xfrm>
              <a:off x="836" y="2779"/>
              <a:ext cx="4083" cy="299"/>
            </a:xfrm>
            <a:prstGeom prst="rect">
              <a:avLst/>
            </a:prstGeom>
            <a:solidFill>
              <a:srgbClr val="CC99FF"/>
            </a:solidFill>
            <a:ln w="19050">
              <a:solidFill>
                <a:srgbClr val="666699"/>
              </a:solidFill>
              <a:miter lim="800000"/>
              <a:headEnd/>
              <a:tailEnd/>
            </a:ln>
          </p:spPr>
          <p:txBody>
            <a:bodyPr/>
            <a:lstStyle/>
            <a:p>
              <a:pPr algn="l" eaLnBrk="0" hangingPunct="0">
                <a:spcBef>
                  <a:spcPct val="50000"/>
                </a:spcBef>
              </a:pPr>
              <a:r>
                <a:rPr kumimoji="1" lang="en-US" sz="2400">
                  <a:latin typeface="+mj-lt"/>
                </a:rPr>
                <a:t>RSS </a:t>
              </a:r>
            </a:p>
          </p:txBody>
        </p:sp>
        <p:sp>
          <p:nvSpPr>
            <p:cNvPr id="13349" name="Text Box 6"/>
            <p:cNvSpPr txBox="1">
              <a:spLocks noChangeArrowheads="1"/>
            </p:cNvSpPr>
            <p:nvPr/>
          </p:nvSpPr>
          <p:spPr bwMode="auto">
            <a:xfrm>
              <a:off x="836" y="2779"/>
              <a:ext cx="1987" cy="299"/>
            </a:xfrm>
            <a:prstGeom prst="rect">
              <a:avLst/>
            </a:prstGeom>
            <a:solidFill>
              <a:srgbClr val="FFCC00"/>
            </a:solidFill>
            <a:ln w="19050">
              <a:solidFill>
                <a:srgbClr val="FF6600"/>
              </a:solidFill>
              <a:miter lim="800000"/>
              <a:headEnd/>
              <a:tailEnd/>
            </a:ln>
          </p:spPr>
          <p:txBody>
            <a:bodyPr/>
            <a:lstStyle/>
            <a:p>
              <a:pPr algn="l" eaLnBrk="0" hangingPunct="0">
                <a:spcBef>
                  <a:spcPct val="50000"/>
                </a:spcBef>
              </a:pPr>
              <a:r>
                <a:rPr kumimoji="1" lang="en-US" sz="2400">
                  <a:latin typeface="+mj-lt"/>
                </a:rPr>
                <a:t>RSS </a:t>
              </a:r>
            </a:p>
          </p:txBody>
        </p:sp>
      </p:grpSp>
      <p:sp>
        <p:nvSpPr>
          <p:cNvPr id="39943" name="Text Box 7"/>
          <p:cNvSpPr txBox="1">
            <a:spLocks noChangeArrowheads="1"/>
          </p:cNvSpPr>
          <p:nvPr/>
        </p:nvSpPr>
        <p:spPr bwMode="auto">
          <a:xfrm>
            <a:off x="1250950" y="2679959"/>
            <a:ext cx="3154363" cy="474663"/>
          </a:xfrm>
          <a:prstGeom prst="rect">
            <a:avLst/>
          </a:prstGeom>
          <a:solidFill>
            <a:srgbClr val="FFCC00"/>
          </a:solidFill>
          <a:ln w="19050">
            <a:solidFill>
              <a:srgbClr val="FF6600"/>
            </a:solidFill>
            <a:miter lim="800000"/>
            <a:headEnd/>
            <a:tailEnd/>
          </a:ln>
        </p:spPr>
        <p:txBody>
          <a:bodyPr/>
          <a:lstStyle/>
          <a:p>
            <a:pPr algn="l" eaLnBrk="0" hangingPunct="0">
              <a:spcBef>
                <a:spcPct val="50000"/>
              </a:spcBef>
            </a:pPr>
            <a:r>
              <a:rPr kumimoji="1" lang="en-US" sz="2400">
                <a:latin typeface="+mj-lt"/>
              </a:rPr>
              <a:t>Ship </a:t>
            </a:r>
          </a:p>
        </p:txBody>
      </p:sp>
      <p:sp>
        <p:nvSpPr>
          <p:cNvPr id="39944" name="Text Box 8"/>
          <p:cNvSpPr txBox="1">
            <a:spLocks noChangeArrowheads="1"/>
          </p:cNvSpPr>
          <p:nvPr/>
        </p:nvSpPr>
        <p:spPr bwMode="auto">
          <a:xfrm>
            <a:off x="1252538" y="1949709"/>
            <a:ext cx="2357437" cy="474663"/>
          </a:xfrm>
          <a:prstGeom prst="rect">
            <a:avLst/>
          </a:prstGeom>
          <a:solidFill>
            <a:schemeClr val="accent1"/>
          </a:solidFill>
          <a:ln w="28575">
            <a:solidFill>
              <a:schemeClr val="accent2"/>
            </a:solidFill>
            <a:miter lim="800000"/>
            <a:headEnd/>
            <a:tailEnd/>
          </a:ln>
        </p:spPr>
        <p:txBody>
          <a:bodyPr/>
          <a:lstStyle/>
          <a:p>
            <a:pPr algn="l" eaLnBrk="0" hangingPunct="0">
              <a:spcBef>
                <a:spcPct val="50000"/>
              </a:spcBef>
            </a:pPr>
            <a:r>
              <a:rPr kumimoji="1" lang="en-US" sz="2400">
                <a:latin typeface="+mj-lt"/>
              </a:rPr>
              <a:t>Sequence </a:t>
            </a:r>
          </a:p>
        </p:txBody>
      </p:sp>
      <p:sp>
        <p:nvSpPr>
          <p:cNvPr id="39945" name="Text Box 9"/>
          <p:cNvSpPr txBox="1">
            <a:spLocks noChangeArrowheads="1"/>
          </p:cNvSpPr>
          <p:nvPr/>
        </p:nvSpPr>
        <p:spPr bwMode="auto">
          <a:xfrm>
            <a:off x="1250950" y="3359409"/>
            <a:ext cx="6481763" cy="474663"/>
          </a:xfrm>
          <a:prstGeom prst="rect">
            <a:avLst/>
          </a:prstGeom>
          <a:solidFill>
            <a:srgbClr val="CC99FF"/>
          </a:solidFill>
          <a:ln w="19050">
            <a:solidFill>
              <a:srgbClr val="666699"/>
            </a:solidFill>
            <a:miter lim="800000"/>
            <a:headEnd/>
            <a:tailEnd/>
          </a:ln>
        </p:spPr>
        <p:txBody>
          <a:bodyPr/>
          <a:lstStyle/>
          <a:p>
            <a:pPr algn="l" eaLnBrk="0" hangingPunct="0">
              <a:spcBef>
                <a:spcPct val="50000"/>
              </a:spcBef>
            </a:pPr>
            <a:r>
              <a:rPr kumimoji="1" lang="en-US" sz="2400">
                <a:latin typeface="+mj-lt"/>
              </a:rPr>
              <a:t>Plan </a:t>
            </a:r>
          </a:p>
        </p:txBody>
      </p:sp>
      <p:sp>
        <p:nvSpPr>
          <p:cNvPr id="39946" name="Text Box 10"/>
          <p:cNvSpPr txBox="1">
            <a:spLocks noChangeArrowheads="1"/>
          </p:cNvSpPr>
          <p:nvPr/>
        </p:nvSpPr>
        <p:spPr bwMode="auto">
          <a:xfrm>
            <a:off x="1268413" y="4959609"/>
            <a:ext cx="2319866" cy="461665"/>
          </a:xfrm>
          <a:prstGeom prst="rect">
            <a:avLst/>
          </a:prstGeom>
          <a:noFill/>
          <a:ln w="38100">
            <a:noFill/>
            <a:miter lim="800000"/>
            <a:headEnd/>
            <a:tailEnd/>
          </a:ln>
        </p:spPr>
        <p:txBody>
          <a:bodyPr wrap="none">
            <a:spAutoFit/>
          </a:bodyPr>
          <a:lstStyle/>
          <a:p>
            <a:pPr algn="l" eaLnBrk="0" hangingPunct="0"/>
            <a:r>
              <a:rPr kumimoji="1" lang="en-US" sz="2400">
                <a:solidFill>
                  <a:srgbClr val="5A87C6"/>
                </a:solidFill>
                <a:latin typeface="+mj-lt"/>
              </a:rPr>
              <a:t>w/ Sequences</a:t>
            </a:r>
          </a:p>
        </p:txBody>
      </p:sp>
      <p:sp>
        <p:nvSpPr>
          <p:cNvPr id="39947" name="Text Box 11"/>
          <p:cNvSpPr txBox="1">
            <a:spLocks noChangeArrowheads="1"/>
          </p:cNvSpPr>
          <p:nvPr/>
        </p:nvSpPr>
        <p:spPr bwMode="auto">
          <a:xfrm>
            <a:off x="1268413" y="3949959"/>
            <a:ext cx="2521844" cy="461665"/>
          </a:xfrm>
          <a:prstGeom prst="rect">
            <a:avLst/>
          </a:prstGeom>
          <a:noFill/>
          <a:ln w="38100">
            <a:noFill/>
            <a:miter lim="800000"/>
            <a:headEnd/>
            <a:tailEnd/>
          </a:ln>
        </p:spPr>
        <p:txBody>
          <a:bodyPr wrap="none">
            <a:spAutoFit/>
          </a:bodyPr>
          <a:lstStyle/>
          <a:p>
            <a:pPr algn="l" eaLnBrk="0" hangingPunct="0"/>
            <a:r>
              <a:rPr kumimoji="1" lang="en-US" sz="2400">
                <a:solidFill>
                  <a:srgbClr val="5A87C6"/>
                </a:solidFill>
                <a:latin typeface="+mj-lt"/>
              </a:rPr>
              <a:t>w/o Sequences</a:t>
            </a:r>
          </a:p>
        </p:txBody>
      </p:sp>
      <p:grpSp>
        <p:nvGrpSpPr>
          <p:cNvPr id="3" name="Group 12"/>
          <p:cNvGrpSpPr>
            <a:grpSpLocks/>
          </p:cNvGrpSpPr>
          <p:nvPr/>
        </p:nvGrpSpPr>
        <p:grpSpPr bwMode="auto">
          <a:xfrm>
            <a:off x="1250950" y="2354522"/>
            <a:ext cx="6481763" cy="3538537"/>
            <a:chOff x="836" y="1485"/>
            <a:chExt cx="4083" cy="2229"/>
          </a:xfrm>
        </p:grpSpPr>
        <p:sp>
          <p:nvSpPr>
            <p:cNvPr id="13343" name="Text Box 13"/>
            <p:cNvSpPr txBox="1">
              <a:spLocks noChangeArrowheads="1"/>
            </p:cNvSpPr>
            <p:nvPr/>
          </p:nvSpPr>
          <p:spPr bwMode="auto">
            <a:xfrm>
              <a:off x="836" y="3415"/>
              <a:ext cx="4083" cy="299"/>
            </a:xfrm>
            <a:prstGeom prst="rect">
              <a:avLst/>
            </a:prstGeom>
            <a:solidFill>
              <a:srgbClr val="CC99FF"/>
            </a:solidFill>
            <a:ln w="19050">
              <a:solidFill>
                <a:srgbClr val="666699"/>
              </a:solidFill>
              <a:miter lim="800000"/>
              <a:headEnd/>
              <a:tailEnd/>
            </a:ln>
          </p:spPr>
          <p:txBody>
            <a:bodyPr/>
            <a:lstStyle/>
            <a:p>
              <a:pPr algn="l" eaLnBrk="0" hangingPunct="0">
                <a:spcBef>
                  <a:spcPct val="50000"/>
                </a:spcBef>
              </a:pPr>
              <a:endParaRPr kumimoji="1" lang="en-US" sz="2400">
                <a:latin typeface="+mj-lt"/>
              </a:endParaRPr>
            </a:p>
          </p:txBody>
        </p:sp>
        <p:sp>
          <p:nvSpPr>
            <p:cNvPr id="13344" name="Line 14"/>
            <p:cNvSpPr>
              <a:spLocks noChangeShapeType="1"/>
            </p:cNvSpPr>
            <p:nvPr/>
          </p:nvSpPr>
          <p:spPr bwMode="auto">
            <a:xfrm>
              <a:off x="2322" y="1485"/>
              <a:ext cx="0" cy="1930"/>
            </a:xfrm>
            <a:prstGeom prst="line">
              <a:avLst/>
            </a:prstGeom>
            <a:noFill/>
            <a:ln w="38100">
              <a:solidFill>
                <a:schemeClr val="accent2"/>
              </a:solidFill>
              <a:prstDash val="sysDot"/>
              <a:round/>
              <a:headEnd/>
              <a:tailEnd type="triangle" w="med" len="med"/>
            </a:ln>
          </p:spPr>
          <p:txBody>
            <a:bodyPr wrap="none" anchor="ctr"/>
            <a:lstStyle/>
            <a:p>
              <a:endParaRPr lang="en-US">
                <a:latin typeface="+mj-lt"/>
              </a:endParaRPr>
            </a:p>
          </p:txBody>
        </p:sp>
        <p:sp>
          <p:nvSpPr>
            <p:cNvPr id="13345" name="Line 15"/>
            <p:cNvSpPr>
              <a:spLocks noChangeShapeType="1"/>
            </p:cNvSpPr>
            <p:nvPr/>
          </p:nvSpPr>
          <p:spPr bwMode="auto">
            <a:xfrm>
              <a:off x="2823" y="1992"/>
              <a:ext cx="0" cy="1417"/>
            </a:xfrm>
            <a:prstGeom prst="line">
              <a:avLst/>
            </a:prstGeom>
            <a:noFill/>
            <a:ln w="38100">
              <a:solidFill>
                <a:schemeClr val="accent2"/>
              </a:solidFill>
              <a:prstDash val="sysDot"/>
              <a:round/>
              <a:headEnd/>
              <a:tailEnd type="triangle" w="med" len="med"/>
            </a:ln>
          </p:spPr>
          <p:txBody>
            <a:bodyPr wrap="none" anchor="ctr"/>
            <a:lstStyle/>
            <a:p>
              <a:endParaRPr lang="en-US">
                <a:latin typeface="+mj-lt"/>
              </a:endParaRPr>
            </a:p>
          </p:txBody>
        </p:sp>
        <p:sp>
          <p:nvSpPr>
            <p:cNvPr id="13346" name="Text Box 16"/>
            <p:cNvSpPr txBox="1">
              <a:spLocks noChangeArrowheads="1"/>
            </p:cNvSpPr>
            <p:nvPr/>
          </p:nvSpPr>
          <p:spPr bwMode="auto">
            <a:xfrm>
              <a:off x="836" y="3415"/>
              <a:ext cx="1987" cy="299"/>
            </a:xfrm>
            <a:prstGeom prst="rect">
              <a:avLst/>
            </a:prstGeom>
            <a:solidFill>
              <a:srgbClr val="FFCC00"/>
            </a:solidFill>
            <a:ln w="19050">
              <a:solidFill>
                <a:srgbClr val="FF6600"/>
              </a:solidFill>
              <a:miter lim="800000"/>
              <a:headEnd/>
              <a:tailEnd/>
            </a:ln>
          </p:spPr>
          <p:txBody>
            <a:bodyPr/>
            <a:lstStyle/>
            <a:p>
              <a:pPr algn="l" eaLnBrk="0" hangingPunct="0">
                <a:spcBef>
                  <a:spcPct val="50000"/>
                </a:spcBef>
              </a:pPr>
              <a:endParaRPr kumimoji="1" lang="en-US" sz="2400">
                <a:latin typeface="+mj-lt"/>
              </a:endParaRPr>
            </a:p>
          </p:txBody>
        </p:sp>
        <p:sp>
          <p:nvSpPr>
            <p:cNvPr id="13347" name="Text Box 17"/>
            <p:cNvSpPr txBox="1">
              <a:spLocks noChangeArrowheads="1"/>
            </p:cNvSpPr>
            <p:nvPr/>
          </p:nvSpPr>
          <p:spPr bwMode="auto">
            <a:xfrm>
              <a:off x="836" y="3415"/>
              <a:ext cx="1485" cy="299"/>
            </a:xfrm>
            <a:prstGeom prst="rect">
              <a:avLst/>
            </a:prstGeom>
            <a:solidFill>
              <a:schemeClr val="accent1"/>
            </a:solidFill>
            <a:ln w="28575">
              <a:solidFill>
                <a:schemeClr val="accent2"/>
              </a:solidFill>
              <a:miter lim="800000"/>
              <a:headEnd/>
              <a:tailEnd/>
            </a:ln>
          </p:spPr>
          <p:txBody>
            <a:bodyPr/>
            <a:lstStyle/>
            <a:p>
              <a:pPr algn="l" eaLnBrk="0" hangingPunct="0">
                <a:spcBef>
                  <a:spcPct val="50000"/>
                </a:spcBef>
              </a:pPr>
              <a:r>
                <a:rPr kumimoji="1" lang="en-US" sz="2400">
                  <a:latin typeface="+mj-lt"/>
                </a:rPr>
                <a:t>RSS </a:t>
              </a:r>
            </a:p>
          </p:txBody>
        </p:sp>
      </p:grpSp>
      <p:grpSp>
        <p:nvGrpSpPr>
          <p:cNvPr id="13323" name="Group 18"/>
          <p:cNvGrpSpPr>
            <a:grpSpLocks/>
          </p:cNvGrpSpPr>
          <p:nvPr/>
        </p:nvGrpSpPr>
        <p:grpSpPr bwMode="auto">
          <a:xfrm>
            <a:off x="222250" y="1267085"/>
            <a:ext cx="8715375" cy="860426"/>
            <a:chOff x="188" y="800"/>
            <a:chExt cx="5490" cy="542"/>
          </a:xfrm>
        </p:grpSpPr>
        <p:sp>
          <p:nvSpPr>
            <p:cNvPr id="13324" name="Text Box 19"/>
            <p:cNvSpPr txBox="1">
              <a:spLocks noChangeArrowheads="1"/>
            </p:cNvSpPr>
            <p:nvPr/>
          </p:nvSpPr>
          <p:spPr bwMode="auto">
            <a:xfrm>
              <a:off x="188" y="819"/>
              <a:ext cx="577" cy="523"/>
            </a:xfrm>
            <a:prstGeom prst="rect">
              <a:avLst/>
            </a:prstGeom>
            <a:noFill/>
            <a:ln w="38100">
              <a:noFill/>
              <a:miter lim="800000"/>
              <a:headEnd/>
              <a:tailEnd/>
            </a:ln>
          </p:spPr>
          <p:txBody>
            <a:bodyPr wrap="none">
              <a:spAutoFit/>
            </a:bodyPr>
            <a:lstStyle/>
            <a:p>
              <a:pPr algn="l" eaLnBrk="0" hangingPunct="0"/>
              <a:r>
                <a:rPr kumimoji="1" lang="en-US" sz="2400" b="1">
                  <a:solidFill>
                    <a:srgbClr val="5A87C6"/>
                  </a:solidFill>
                  <a:latin typeface="+mj-lt"/>
                </a:rPr>
                <a:t>Firm</a:t>
              </a:r>
            </a:p>
            <a:p>
              <a:pPr algn="l" eaLnBrk="0" hangingPunct="0"/>
              <a:r>
                <a:rPr kumimoji="1" lang="en-US" sz="2400" b="1">
                  <a:solidFill>
                    <a:srgbClr val="5A87C6"/>
                  </a:solidFill>
                  <a:latin typeface="+mj-lt"/>
                </a:rPr>
                <a:t>Days</a:t>
              </a:r>
              <a:endParaRPr kumimoji="1" lang="en-US" sz="2400">
                <a:solidFill>
                  <a:srgbClr val="5A87C6"/>
                </a:solidFill>
                <a:latin typeface="+mj-lt"/>
              </a:endParaRPr>
            </a:p>
          </p:txBody>
        </p:sp>
        <p:grpSp>
          <p:nvGrpSpPr>
            <p:cNvPr id="13325" name="Group 20"/>
            <p:cNvGrpSpPr>
              <a:grpSpLocks/>
            </p:cNvGrpSpPr>
            <p:nvPr/>
          </p:nvGrpSpPr>
          <p:grpSpPr bwMode="auto">
            <a:xfrm>
              <a:off x="821" y="800"/>
              <a:ext cx="4857" cy="294"/>
              <a:chOff x="821" y="800"/>
              <a:chExt cx="4857" cy="294"/>
            </a:xfrm>
          </p:grpSpPr>
          <p:sp>
            <p:nvSpPr>
              <p:cNvPr id="13326" name="Rectangle 21"/>
              <p:cNvSpPr>
                <a:spLocks noChangeArrowheads="1"/>
              </p:cNvSpPr>
              <p:nvPr/>
            </p:nvSpPr>
            <p:spPr bwMode="auto">
              <a:xfrm>
                <a:off x="843" y="850"/>
                <a:ext cx="4769"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grpSp>
            <p:nvGrpSpPr>
              <p:cNvPr id="13327" name="Group 22"/>
              <p:cNvGrpSpPr>
                <a:grpSpLocks/>
              </p:cNvGrpSpPr>
              <p:nvPr/>
            </p:nvGrpSpPr>
            <p:grpSpPr bwMode="auto">
              <a:xfrm>
                <a:off x="843" y="850"/>
                <a:ext cx="1492" cy="202"/>
                <a:chOff x="843" y="850"/>
                <a:chExt cx="1492" cy="202"/>
              </a:xfrm>
            </p:grpSpPr>
            <p:sp>
              <p:nvSpPr>
                <p:cNvPr id="13337" name="Rectangle 23"/>
                <p:cNvSpPr>
                  <a:spLocks noChangeArrowheads="1"/>
                </p:cNvSpPr>
                <p:nvPr/>
              </p:nvSpPr>
              <p:spPr bwMode="auto">
                <a:xfrm>
                  <a:off x="843"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sp>
              <p:nvSpPr>
                <p:cNvPr id="13338" name="Rectangle 24"/>
                <p:cNvSpPr>
                  <a:spLocks noChangeArrowheads="1"/>
                </p:cNvSpPr>
                <p:nvPr/>
              </p:nvSpPr>
              <p:spPr bwMode="auto">
                <a:xfrm>
                  <a:off x="1090"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sp>
              <p:nvSpPr>
                <p:cNvPr id="13339" name="Rectangle 25"/>
                <p:cNvSpPr>
                  <a:spLocks noChangeArrowheads="1"/>
                </p:cNvSpPr>
                <p:nvPr/>
              </p:nvSpPr>
              <p:spPr bwMode="auto">
                <a:xfrm>
                  <a:off x="1339"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sp>
              <p:nvSpPr>
                <p:cNvPr id="13340" name="Rectangle 26"/>
                <p:cNvSpPr>
                  <a:spLocks noChangeArrowheads="1"/>
                </p:cNvSpPr>
                <p:nvPr/>
              </p:nvSpPr>
              <p:spPr bwMode="auto">
                <a:xfrm>
                  <a:off x="1588"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sp>
              <p:nvSpPr>
                <p:cNvPr id="13341" name="Rectangle 27"/>
                <p:cNvSpPr>
                  <a:spLocks noChangeArrowheads="1"/>
                </p:cNvSpPr>
                <p:nvPr/>
              </p:nvSpPr>
              <p:spPr bwMode="auto">
                <a:xfrm>
                  <a:off x="1837"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sp>
              <p:nvSpPr>
                <p:cNvPr id="13342" name="Rectangle 28"/>
                <p:cNvSpPr>
                  <a:spLocks noChangeArrowheads="1"/>
                </p:cNvSpPr>
                <p:nvPr/>
              </p:nvSpPr>
              <p:spPr bwMode="auto">
                <a:xfrm>
                  <a:off x="2087"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grpSp>
          <p:pic>
            <p:nvPicPr>
              <p:cNvPr id="13328" name="Picture 29" descr="white"/>
              <p:cNvPicPr>
                <a:picLocks noChangeAspect="1" noChangeArrowheads="1"/>
              </p:cNvPicPr>
              <p:nvPr/>
            </p:nvPicPr>
            <p:blipFill>
              <a:blip r:embed="rId3" cstate="print"/>
              <a:srcRect/>
              <a:stretch>
                <a:fillRect/>
              </a:stretch>
            </p:blipFill>
            <p:spPr bwMode="auto">
              <a:xfrm>
                <a:off x="5584" y="800"/>
                <a:ext cx="94" cy="240"/>
              </a:xfrm>
              <a:prstGeom prst="rect">
                <a:avLst/>
              </a:prstGeom>
              <a:noFill/>
              <a:ln w="9525">
                <a:noFill/>
                <a:miter lim="800000"/>
                <a:headEnd/>
                <a:tailEnd/>
              </a:ln>
            </p:spPr>
          </p:pic>
          <p:grpSp>
            <p:nvGrpSpPr>
              <p:cNvPr id="13329" name="Group 30"/>
              <p:cNvGrpSpPr>
                <a:grpSpLocks/>
              </p:cNvGrpSpPr>
              <p:nvPr/>
            </p:nvGrpSpPr>
            <p:grpSpPr bwMode="auto">
              <a:xfrm>
                <a:off x="2335" y="850"/>
                <a:ext cx="1492" cy="202"/>
                <a:chOff x="843" y="850"/>
                <a:chExt cx="1492" cy="202"/>
              </a:xfrm>
            </p:grpSpPr>
            <p:sp>
              <p:nvSpPr>
                <p:cNvPr id="13331" name="Rectangle 31"/>
                <p:cNvSpPr>
                  <a:spLocks noChangeArrowheads="1"/>
                </p:cNvSpPr>
                <p:nvPr/>
              </p:nvSpPr>
              <p:spPr bwMode="auto">
                <a:xfrm>
                  <a:off x="843"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sp>
              <p:nvSpPr>
                <p:cNvPr id="13332" name="Rectangle 32"/>
                <p:cNvSpPr>
                  <a:spLocks noChangeArrowheads="1"/>
                </p:cNvSpPr>
                <p:nvPr/>
              </p:nvSpPr>
              <p:spPr bwMode="auto">
                <a:xfrm>
                  <a:off x="1090"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sp>
              <p:nvSpPr>
                <p:cNvPr id="13333" name="Rectangle 33"/>
                <p:cNvSpPr>
                  <a:spLocks noChangeArrowheads="1"/>
                </p:cNvSpPr>
                <p:nvPr/>
              </p:nvSpPr>
              <p:spPr bwMode="auto">
                <a:xfrm>
                  <a:off x="1339"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sp>
              <p:nvSpPr>
                <p:cNvPr id="13334" name="Rectangle 34"/>
                <p:cNvSpPr>
                  <a:spLocks noChangeArrowheads="1"/>
                </p:cNvSpPr>
                <p:nvPr/>
              </p:nvSpPr>
              <p:spPr bwMode="auto">
                <a:xfrm>
                  <a:off x="1588"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sp>
              <p:nvSpPr>
                <p:cNvPr id="13335" name="Rectangle 35"/>
                <p:cNvSpPr>
                  <a:spLocks noChangeArrowheads="1"/>
                </p:cNvSpPr>
                <p:nvPr/>
              </p:nvSpPr>
              <p:spPr bwMode="auto">
                <a:xfrm>
                  <a:off x="1837"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sp>
              <p:nvSpPr>
                <p:cNvPr id="13336" name="Rectangle 36"/>
                <p:cNvSpPr>
                  <a:spLocks noChangeArrowheads="1"/>
                </p:cNvSpPr>
                <p:nvPr/>
              </p:nvSpPr>
              <p:spPr bwMode="auto">
                <a:xfrm>
                  <a:off x="2087"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grpSp>
          <p:pic>
            <p:nvPicPr>
              <p:cNvPr id="13330" name="Picture 37" descr="white"/>
              <p:cNvPicPr>
                <a:picLocks noChangeAspect="1" noChangeArrowheads="1"/>
              </p:cNvPicPr>
              <p:nvPr/>
            </p:nvPicPr>
            <p:blipFill>
              <a:blip r:embed="rId3" cstate="print"/>
              <a:srcRect/>
              <a:stretch>
                <a:fillRect/>
              </a:stretch>
            </p:blipFill>
            <p:spPr bwMode="auto">
              <a:xfrm>
                <a:off x="821" y="1033"/>
                <a:ext cx="4825" cy="61"/>
              </a:xfrm>
              <a:prstGeom prst="rect">
                <a:avLst/>
              </a:prstGeom>
              <a:noFill/>
              <a:ln w="9525">
                <a:noFill/>
                <a:miter lim="800000"/>
                <a:headEnd/>
                <a:tailEnd/>
              </a:ln>
            </p:spPr>
          </p:pic>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9944"/>
                                        </p:tgtEl>
                                        <p:attrNameLst>
                                          <p:attrName>style.visibility</p:attrName>
                                        </p:attrNameLst>
                                      </p:cBhvr>
                                      <p:to>
                                        <p:strVal val="visible"/>
                                      </p:to>
                                    </p:set>
                                    <p:animEffect transition="in" filter="wipe(up)">
                                      <p:cBhvr>
                                        <p:cTn id="7" dur="500"/>
                                        <p:tgtEl>
                                          <p:spTgt spid="39944"/>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9943"/>
                                        </p:tgtEl>
                                        <p:attrNameLst>
                                          <p:attrName>style.visibility</p:attrName>
                                        </p:attrNameLst>
                                      </p:cBhvr>
                                      <p:to>
                                        <p:strVal val="visible"/>
                                      </p:to>
                                    </p:set>
                                    <p:animEffect transition="in" filter="wipe(up)">
                                      <p:cBhvr>
                                        <p:cTn id="11" dur="500"/>
                                        <p:tgtEl>
                                          <p:spTgt spid="39943"/>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39945"/>
                                        </p:tgtEl>
                                        <p:attrNameLst>
                                          <p:attrName>style.visibility</p:attrName>
                                        </p:attrNameLst>
                                      </p:cBhvr>
                                      <p:to>
                                        <p:strVal val="visible"/>
                                      </p:to>
                                    </p:set>
                                    <p:animEffect transition="in" filter="wipe(up)">
                                      <p:cBhvr>
                                        <p:cTn id="15" dur="500"/>
                                        <p:tgtEl>
                                          <p:spTgt spid="39945"/>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39947"/>
                                        </p:tgtEl>
                                        <p:attrNameLst>
                                          <p:attrName>style.visibility</p:attrName>
                                        </p:attrNameLst>
                                      </p:cBhvr>
                                      <p:to>
                                        <p:strVal val="visible"/>
                                      </p:to>
                                    </p:set>
                                    <p:animEffect transition="in" filter="wipe(up)">
                                      <p:cBhvr>
                                        <p:cTn id="19" dur="500"/>
                                        <p:tgtEl>
                                          <p:spTgt spid="39947"/>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up)">
                                      <p:cBhvr>
                                        <p:cTn id="23" dur="500"/>
                                        <p:tgtEl>
                                          <p:spTgt spid="2"/>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39946"/>
                                        </p:tgtEl>
                                        <p:attrNameLst>
                                          <p:attrName>style.visibility</p:attrName>
                                        </p:attrNameLst>
                                      </p:cBhvr>
                                      <p:to>
                                        <p:strVal val="visible"/>
                                      </p:to>
                                    </p:set>
                                    <p:animEffect transition="in" filter="wipe(up)">
                                      <p:cBhvr>
                                        <p:cTn id="27" dur="500"/>
                                        <p:tgtEl>
                                          <p:spTgt spid="39946"/>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up)">
                                      <p:cBhvr>
                                        <p:cTn id="3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3" grpId="0" animBg="1" autoUpdateAnimBg="0"/>
      <p:bldP spid="39944" grpId="0" animBg="1" autoUpdateAnimBg="0"/>
      <p:bldP spid="39945" grpId="0" animBg="1" autoUpdateAnimBg="0"/>
      <p:bldP spid="39946" grpId="0" autoUpdateAnimBg="0"/>
      <p:bldP spid="39947"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pPr eaLnBrk="1" hangingPunct="1"/>
            <a:r>
              <a:rPr lang="en-US" smtClean="0"/>
              <a:t>Netting Logic – Consume Logic</a:t>
            </a:r>
          </a:p>
        </p:txBody>
      </p:sp>
      <p:sp>
        <p:nvSpPr>
          <p:cNvPr id="14338" name="Footer Placeholder 3"/>
          <p:cNvSpPr>
            <a:spLocks noGrp="1"/>
          </p:cNvSpPr>
          <p:nvPr>
            <p:ph type="ftr" sz="quarter" idx="10"/>
          </p:nvPr>
        </p:nvSpPr>
        <p:spPr>
          <a:noFill/>
        </p:spPr>
        <p:txBody>
          <a:bodyPr/>
          <a:lstStyle/>
          <a:p>
            <a:r>
              <a:rPr lang="en-US" smtClean="0"/>
              <a:t>CSS-BU-060</a:t>
            </a:r>
          </a:p>
        </p:txBody>
      </p:sp>
      <p:grpSp>
        <p:nvGrpSpPr>
          <p:cNvPr id="2" name="Group 4"/>
          <p:cNvGrpSpPr>
            <a:grpSpLocks/>
          </p:cNvGrpSpPr>
          <p:nvPr/>
        </p:nvGrpSpPr>
        <p:grpSpPr bwMode="auto">
          <a:xfrm>
            <a:off x="1270000" y="4203473"/>
            <a:ext cx="6667500" cy="474663"/>
            <a:chOff x="848" y="2790"/>
            <a:chExt cx="4200" cy="299"/>
          </a:xfrm>
        </p:grpSpPr>
        <p:sp>
          <p:nvSpPr>
            <p:cNvPr id="14377" name="Text Box 5"/>
            <p:cNvSpPr txBox="1">
              <a:spLocks noChangeArrowheads="1"/>
            </p:cNvSpPr>
            <p:nvPr/>
          </p:nvSpPr>
          <p:spPr bwMode="auto">
            <a:xfrm>
              <a:off x="848" y="2790"/>
              <a:ext cx="4200" cy="299"/>
            </a:xfrm>
            <a:prstGeom prst="rect">
              <a:avLst/>
            </a:prstGeom>
            <a:solidFill>
              <a:srgbClr val="CC99FF"/>
            </a:solidFill>
            <a:ln w="19050">
              <a:solidFill>
                <a:srgbClr val="666699"/>
              </a:solidFill>
              <a:miter lim="800000"/>
              <a:headEnd/>
              <a:tailEnd/>
            </a:ln>
          </p:spPr>
          <p:txBody>
            <a:bodyPr/>
            <a:lstStyle/>
            <a:p>
              <a:pPr algn="l" eaLnBrk="0" hangingPunct="0">
                <a:spcBef>
                  <a:spcPct val="50000"/>
                </a:spcBef>
              </a:pPr>
              <a:r>
                <a:rPr kumimoji="1" lang="en-US" sz="2400">
                  <a:latin typeface="+mj-lt"/>
                </a:rPr>
                <a:t>RSS </a:t>
              </a:r>
            </a:p>
          </p:txBody>
        </p:sp>
        <p:sp>
          <p:nvSpPr>
            <p:cNvPr id="14378" name="Text Box 6"/>
            <p:cNvSpPr txBox="1">
              <a:spLocks noChangeArrowheads="1"/>
            </p:cNvSpPr>
            <p:nvPr/>
          </p:nvSpPr>
          <p:spPr bwMode="auto">
            <a:xfrm>
              <a:off x="848" y="2790"/>
              <a:ext cx="1987" cy="299"/>
            </a:xfrm>
            <a:prstGeom prst="rect">
              <a:avLst/>
            </a:prstGeom>
            <a:solidFill>
              <a:srgbClr val="FFCC00"/>
            </a:solidFill>
            <a:ln w="19050">
              <a:solidFill>
                <a:srgbClr val="FF6600"/>
              </a:solidFill>
              <a:miter lim="800000"/>
              <a:headEnd/>
              <a:tailEnd/>
            </a:ln>
          </p:spPr>
          <p:txBody>
            <a:bodyPr/>
            <a:lstStyle/>
            <a:p>
              <a:pPr algn="l" eaLnBrk="0" hangingPunct="0">
                <a:spcBef>
                  <a:spcPct val="50000"/>
                </a:spcBef>
              </a:pPr>
              <a:r>
                <a:rPr kumimoji="1" lang="en-US" sz="2400">
                  <a:latin typeface="+mj-lt"/>
                </a:rPr>
                <a:t>RSS </a:t>
              </a:r>
            </a:p>
          </p:txBody>
        </p:sp>
      </p:grpSp>
      <p:sp>
        <p:nvSpPr>
          <p:cNvPr id="40967" name="Text Box 7"/>
          <p:cNvSpPr txBox="1">
            <a:spLocks noChangeArrowheads="1"/>
          </p:cNvSpPr>
          <p:nvPr/>
        </p:nvSpPr>
        <p:spPr bwMode="auto">
          <a:xfrm>
            <a:off x="1250950" y="2457223"/>
            <a:ext cx="3154363" cy="474663"/>
          </a:xfrm>
          <a:prstGeom prst="rect">
            <a:avLst/>
          </a:prstGeom>
          <a:solidFill>
            <a:srgbClr val="FFCC00"/>
          </a:solidFill>
          <a:ln w="19050">
            <a:solidFill>
              <a:srgbClr val="FF6600"/>
            </a:solidFill>
            <a:miter lim="800000"/>
            <a:headEnd/>
            <a:tailEnd/>
          </a:ln>
        </p:spPr>
        <p:txBody>
          <a:bodyPr/>
          <a:lstStyle/>
          <a:p>
            <a:pPr algn="l" eaLnBrk="0" hangingPunct="0">
              <a:spcBef>
                <a:spcPct val="50000"/>
              </a:spcBef>
            </a:pPr>
            <a:r>
              <a:rPr kumimoji="1" lang="en-US" sz="2400">
                <a:latin typeface="+mj-lt"/>
              </a:rPr>
              <a:t>Ship </a:t>
            </a:r>
          </a:p>
        </p:txBody>
      </p:sp>
      <p:sp>
        <p:nvSpPr>
          <p:cNvPr id="40968" name="Text Box 8"/>
          <p:cNvSpPr txBox="1">
            <a:spLocks noChangeArrowheads="1"/>
          </p:cNvSpPr>
          <p:nvPr/>
        </p:nvSpPr>
        <p:spPr bwMode="auto">
          <a:xfrm>
            <a:off x="1250950" y="1726973"/>
            <a:ext cx="2359025" cy="474663"/>
          </a:xfrm>
          <a:prstGeom prst="rect">
            <a:avLst/>
          </a:prstGeom>
          <a:solidFill>
            <a:schemeClr val="accent1"/>
          </a:solidFill>
          <a:ln w="28575">
            <a:solidFill>
              <a:schemeClr val="accent2"/>
            </a:solidFill>
            <a:miter lim="800000"/>
            <a:headEnd/>
            <a:tailEnd/>
          </a:ln>
        </p:spPr>
        <p:txBody>
          <a:bodyPr/>
          <a:lstStyle/>
          <a:p>
            <a:pPr algn="l" eaLnBrk="0" hangingPunct="0">
              <a:spcBef>
                <a:spcPct val="50000"/>
              </a:spcBef>
            </a:pPr>
            <a:r>
              <a:rPr kumimoji="1" lang="en-US" sz="2400">
                <a:latin typeface="+mj-lt"/>
              </a:rPr>
              <a:t>Sequence </a:t>
            </a:r>
          </a:p>
        </p:txBody>
      </p:sp>
      <p:sp>
        <p:nvSpPr>
          <p:cNvPr id="40969" name="Text Box 9"/>
          <p:cNvSpPr txBox="1">
            <a:spLocks noChangeArrowheads="1"/>
          </p:cNvSpPr>
          <p:nvPr/>
        </p:nvSpPr>
        <p:spPr bwMode="auto">
          <a:xfrm>
            <a:off x="1250950" y="3136673"/>
            <a:ext cx="6686550" cy="474663"/>
          </a:xfrm>
          <a:prstGeom prst="rect">
            <a:avLst/>
          </a:prstGeom>
          <a:solidFill>
            <a:srgbClr val="CC99FF"/>
          </a:solidFill>
          <a:ln w="19050">
            <a:solidFill>
              <a:srgbClr val="666699"/>
            </a:solidFill>
            <a:miter lim="800000"/>
            <a:headEnd/>
            <a:tailEnd/>
          </a:ln>
        </p:spPr>
        <p:txBody>
          <a:bodyPr/>
          <a:lstStyle/>
          <a:p>
            <a:pPr algn="l" eaLnBrk="0" hangingPunct="0">
              <a:spcBef>
                <a:spcPct val="50000"/>
              </a:spcBef>
            </a:pPr>
            <a:r>
              <a:rPr kumimoji="1" lang="en-US" sz="2400">
                <a:latin typeface="+mj-lt"/>
              </a:rPr>
              <a:t>Plan </a:t>
            </a:r>
          </a:p>
        </p:txBody>
      </p:sp>
      <p:grpSp>
        <p:nvGrpSpPr>
          <p:cNvPr id="3" name="Group 10"/>
          <p:cNvGrpSpPr>
            <a:grpSpLocks/>
          </p:cNvGrpSpPr>
          <p:nvPr/>
        </p:nvGrpSpPr>
        <p:grpSpPr bwMode="auto">
          <a:xfrm>
            <a:off x="1250950" y="2184173"/>
            <a:ext cx="6686550" cy="3757613"/>
            <a:chOff x="836" y="1518"/>
            <a:chExt cx="4212" cy="2367"/>
          </a:xfrm>
        </p:grpSpPr>
        <p:sp>
          <p:nvSpPr>
            <p:cNvPr id="14366" name="Text Box 11"/>
            <p:cNvSpPr txBox="1">
              <a:spLocks noChangeArrowheads="1"/>
            </p:cNvSpPr>
            <p:nvPr/>
          </p:nvSpPr>
          <p:spPr bwMode="auto">
            <a:xfrm>
              <a:off x="836" y="3586"/>
              <a:ext cx="4212" cy="299"/>
            </a:xfrm>
            <a:prstGeom prst="rect">
              <a:avLst/>
            </a:prstGeom>
            <a:solidFill>
              <a:srgbClr val="CC99FF"/>
            </a:solidFill>
            <a:ln w="19050">
              <a:solidFill>
                <a:srgbClr val="666699"/>
              </a:solidFill>
              <a:miter lim="800000"/>
              <a:headEnd/>
              <a:tailEnd/>
            </a:ln>
          </p:spPr>
          <p:txBody>
            <a:bodyPr/>
            <a:lstStyle/>
            <a:p>
              <a:pPr algn="l" eaLnBrk="0" hangingPunct="0">
                <a:spcBef>
                  <a:spcPct val="50000"/>
                </a:spcBef>
              </a:pPr>
              <a:r>
                <a:rPr kumimoji="1" lang="en-US" sz="2400">
                  <a:latin typeface="+mj-lt"/>
                </a:rPr>
                <a:t>Shipping </a:t>
              </a:r>
            </a:p>
          </p:txBody>
        </p:sp>
        <p:sp>
          <p:nvSpPr>
            <p:cNvPr id="14367" name="Text Box 12"/>
            <p:cNvSpPr txBox="1">
              <a:spLocks noChangeArrowheads="1"/>
            </p:cNvSpPr>
            <p:nvPr/>
          </p:nvSpPr>
          <p:spPr bwMode="auto">
            <a:xfrm>
              <a:off x="837" y="3586"/>
              <a:ext cx="1987" cy="299"/>
            </a:xfrm>
            <a:prstGeom prst="rect">
              <a:avLst/>
            </a:prstGeom>
            <a:solidFill>
              <a:srgbClr val="FFCC00"/>
            </a:solidFill>
            <a:ln w="19050">
              <a:solidFill>
                <a:srgbClr val="FF6600"/>
              </a:solidFill>
              <a:miter lim="800000"/>
              <a:headEnd/>
              <a:tailEnd/>
            </a:ln>
          </p:spPr>
          <p:txBody>
            <a:bodyPr/>
            <a:lstStyle/>
            <a:p>
              <a:pPr algn="l" eaLnBrk="0" hangingPunct="0">
                <a:spcBef>
                  <a:spcPct val="50000"/>
                </a:spcBef>
              </a:pPr>
              <a:r>
                <a:rPr kumimoji="1" lang="en-US" sz="2400">
                  <a:latin typeface="+mj-lt"/>
                </a:rPr>
                <a:t>RSS </a:t>
              </a:r>
            </a:p>
          </p:txBody>
        </p:sp>
        <p:sp>
          <p:nvSpPr>
            <p:cNvPr id="14368" name="Text Box 13"/>
            <p:cNvSpPr txBox="1">
              <a:spLocks noChangeArrowheads="1"/>
            </p:cNvSpPr>
            <p:nvPr/>
          </p:nvSpPr>
          <p:spPr bwMode="auto">
            <a:xfrm>
              <a:off x="836" y="3586"/>
              <a:ext cx="1486" cy="299"/>
            </a:xfrm>
            <a:prstGeom prst="rect">
              <a:avLst/>
            </a:prstGeom>
            <a:solidFill>
              <a:schemeClr val="accent1"/>
            </a:solidFill>
            <a:ln w="28575">
              <a:solidFill>
                <a:schemeClr val="accent2"/>
              </a:solidFill>
              <a:miter lim="800000"/>
              <a:headEnd/>
              <a:tailEnd/>
            </a:ln>
          </p:spPr>
          <p:txBody>
            <a:bodyPr/>
            <a:lstStyle/>
            <a:p>
              <a:pPr algn="l" eaLnBrk="0" hangingPunct="0">
                <a:spcBef>
                  <a:spcPct val="50000"/>
                </a:spcBef>
              </a:pPr>
              <a:r>
                <a:rPr kumimoji="1" lang="en-US" sz="2400">
                  <a:latin typeface="+mj-lt"/>
                </a:rPr>
                <a:t>RSS </a:t>
              </a:r>
            </a:p>
          </p:txBody>
        </p:sp>
        <p:sp>
          <p:nvSpPr>
            <p:cNvPr id="14369" name="Line 14"/>
            <p:cNvSpPr>
              <a:spLocks noChangeShapeType="1"/>
            </p:cNvSpPr>
            <p:nvPr/>
          </p:nvSpPr>
          <p:spPr bwMode="auto">
            <a:xfrm>
              <a:off x="2322" y="1518"/>
              <a:ext cx="0" cy="2068"/>
            </a:xfrm>
            <a:prstGeom prst="line">
              <a:avLst/>
            </a:prstGeom>
            <a:noFill/>
            <a:ln w="38100">
              <a:solidFill>
                <a:schemeClr val="accent2"/>
              </a:solidFill>
              <a:prstDash val="sysDot"/>
              <a:round/>
              <a:headEnd/>
              <a:tailEnd type="triangle" w="med" len="med"/>
            </a:ln>
          </p:spPr>
          <p:txBody>
            <a:bodyPr wrap="none" anchor="ctr"/>
            <a:lstStyle/>
            <a:p>
              <a:endParaRPr lang="en-US">
                <a:latin typeface="+mj-lt"/>
              </a:endParaRPr>
            </a:p>
          </p:txBody>
        </p:sp>
        <p:sp>
          <p:nvSpPr>
            <p:cNvPr id="14370" name="Line 15"/>
            <p:cNvSpPr>
              <a:spLocks noChangeShapeType="1"/>
            </p:cNvSpPr>
            <p:nvPr/>
          </p:nvSpPr>
          <p:spPr bwMode="auto">
            <a:xfrm flipH="1">
              <a:off x="2824" y="2005"/>
              <a:ext cx="0" cy="1581"/>
            </a:xfrm>
            <a:prstGeom prst="line">
              <a:avLst/>
            </a:prstGeom>
            <a:noFill/>
            <a:ln w="38100">
              <a:solidFill>
                <a:schemeClr val="accent2"/>
              </a:solidFill>
              <a:prstDash val="sysDot"/>
              <a:round/>
              <a:headEnd/>
              <a:tailEnd type="triangle" w="med" len="med"/>
            </a:ln>
          </p:spPr>
          <p:txBody>
            <a:bodyPr wrap="none" anchor="ctr"/>
            <a:lstStyle/>
            <a:p>
              <a:endParaRPr lang="en-US">
                <a:latin typeface="+mj-lt"/>
              </a:endParaRPr>
            </a:p>
          </p:txBody>
        </p:sp>
        <p:sp>
          <p:nvSpPr>
            <p:cNvPr id="14371" name="Text Box 16"/>
            <p:cNvSpPr txBox="1">
              <a:spLocks noChangeArrowheads="1"/>
            </p:cNvSpPr>
            <p:nvPr/>
          </p:nvSpPr>
          <p:spPr bwMode="auto">
            <a:xfrm>
              <a:off x="1491" y="3586"/>
              <a:ext cx="184" cy="299"/>
            </a:xfrm>
            <a:prstGeom prst="rect">
              <a:avLst/>
            </a:prstGeom>
            <a:solidFill>
              <a:srgbClr val="CC99FF"/>
            </a:solidFill>
            <a:ln w="19050">
              <a:solidFill>
                <a:srgbClr val="666699"/>
              </a:solidFill>
              <a:miter lim="800000"/>
              <a:headEnd/>
              <a:tailEnd/>
            </a:ln>
          </p:spPr>
          <p:txBody>
            <a:bodyPr/>
            <a:lstStyle/>
            <a:p>
              <a:pPr algn="l" eaLnBrk="0" hangingPunct="0">
                <a:spcBef>
                  <a:spcPct val="50000"/>
                </a:spcBef>
              </a:pPr>
              <a:endParaRPr kumimoji="1" lang="en-US" sz="2400">
                <a:latin typeface="+mj-lt"/>
              </a:endParaRPr>
            </a:p>
          </p:txBody>
        </p:sp>
        <p:sp>
          <p:nvSpPr>
            <p:cNvPr id="14372" name="Text Box 17"/>
            <p:cNvSpPr txBox="1">
              <a:spLocks noChangeArrowheads="1"/>
            </p:cNvSpPr>
            <p:nvPr/>
          </p:nvSpPr>
          <p:spPr bwMode="auto">
            <a:xfrm>
              <a:off x="1876" y="3586"/>
              <a:ext cx="184" cy="299"/>
            </a:xfrm>
            <a:prstGeom prst="rect">
              <a:avLst/>
            </a:prstGeom>
            <a:solidFill>
              <a:srgbClr val="CC99FF"/>
            </a:solidFill>
            <a:ln w="19050">
              <a:solidFill>
                <a:srgbClr val="666699"/>
              </a:solidFill>
              <a:miter lim="800000"/>
              <a:headEnd/>
              <a:tailEnd/>
            </a:ln>
          </p:spPr>
          <p:txBody>
            <a:bodyPr/>
            <a:lstStyle/>
            <a:p>
              <a:pPr algn="l" eaLnBrk="0" hangingPunct="0">
                <a:spcBef>
                  <a:spcPct val="50000"/>
                </a:spcBef>
              </a:pPr>
              <a:endParaRPr kumimoji="1" lang="en-US" sz="2400">
                <a:latin typeface="+mj-lt"/>
              </a:endParaRPr>
            </a:p>
          </p:txBody>
        </p:sp>
        <p:sp>
          <p:nvSpPr>
            <p:cNvPr id="14373" name="Text Box 18"/>
            <p:cNvSpPr txBox="1">
              <a:spLocks noChangeArrowheads="1"/>
            </p:cNvSpPr>
            <p:nvPr/>
          </p:nvSpPr>
          <p:spPr bwMode="auto">
            <a:xfrm>
              <a:off x="2481" y="3586"/>
              <a:ext cx="184" cy="299"/>
            </a:xfrm>
            <a:prstGeom prst="rect">
              <a:avLst/>
            </a:prstGeom>
            <a:solidFill>
              <a:srgbClr val="CC99FF"/>
            </a:solidFill>
            <a:ln w="19050">
              <a:solidFill>
                <a:srgbClr val="666699"/>
              </a:solidFill>
              <a:miter lim="800000"/>
              <a:headEnd/>
              <a:tailEnd/>
            </a:ln>
          </p:spPr>
          <p:txBody>
            <a:bodyPr/>
            <a:lstStyle/>
            <a:p>
              <a:pPr algn="l" eaLnBrk="0" hangingPunct="0">
                <a:spcBef>
                  <a:spcPct val="50000"/>
                </a:spcBef>
              </a:pPr>
              <a:endParaRPr kumimoji="1" lang="en-US" sz="2400">
                <a:latin typeface="+mj-lt"/>
              </a:endParaRPr>
            </a:p>
          </p:txBody>
        </p:sp>
        <p:sp>
          <p:nvSpPr>
            <p:cNvPr id="14374" name="Line 19"/>
            <p:cNvSpPr>
              <a:spLocks noChangeShapeType="1"/>
            </p:cNvSpPr>
            <p:nvPr/>
          </p:nvSpPr>
          <p:spPr bwMode="auto">
            <a:xfrm>
              <a:off x="2573" y="2423"/>
              <a:ext cx="0" cy="1149"/>
            </a:xfrm>
            <a:prstGeom prst="line">
              <a:avLst/>
            </a:prstGeom>
            <a:noFill/>
            <a:ln w="38100">
              <a:solidFill>
                <a:srgbClr val="FF3399"/>
              </a:solidFill>
              <a:prstDash val="dash"/>
              <a:round/>
              <a:headEnd/>
              <a:tailEnd type="arrow" w="med" len="med"/>
            </a:ln>
          </p:spPr>
          <p:txBody>
            <a:bodyPr wrap="none" anchor="ctr"/>
            <a:lstStyle/>
            <a:p>
              <a:endParaRPr lang="en-US">
                <a:latin typeface="+mj-lt"/>
              </a:endParaRPr>
            </a:p>
          </p:txBody>
        </p:sp>
        <p:sp>
          <p:nvSpPr>
            <p:cNvPr id="14375" name="Line 20"/>
            <p:cNvSpPr>
              <a:spLocks noChangeShapeType="1"/>
            </p:cNvSpPr>
            <p:nvPr/>
          </p:nvSpPr>
          <p:spPr bwMode="auto">
            <a:xfrm>
              <a:off x="1969" y="2423"/>
              <a:ext cx="0" cy="1149"/>
            </a:xfrm>
            <a:prstGeom prst="line">
              <a:avLst/>
            </a:prstGeom>
            <a:noFill/>
            <a:ln w="38100">
              <a:solidFill>
                <a:srgbClr val="FF3399"/>
              </a:solidFill>
              <a:prstDash val="dash"/>
              <a:round/>
              <a:headEnd/>
              <a:tailEnd type="arrow" w="med" len="med"/>
            </a:ln>
          </p:spPr>
          <p:txBody>
            <a:bodyPr wrap="none" anchor="ctr"/>
            <a:lstStyle/>
            <a:p>
              <a:endParaRPr lang="en-US">
                <a:latin typeface="+mj-lt"/>
              </a:endParaRPr>
            </a:p>
          </p:txBody>
        </p:sp>
        <p:sp>
          <p:nvSpPr>
            <p:cNvPr id="14376" name="Line 21"/>
            <p:cNvSpPr>
              <a:spLocks noChangeShapeType="1"/>
            </p:cNvSpPr>
            <p:nvPr/>
          </p:nvSpPr>
          <p:spPr bwMode="auto">
            <a:xfrm>
              <a:off x="1582" y="2423"/>
              <a:ext cx="0" cy="1149"/>
            </a:xfrm>
            <a:prstGeom prst="line">
              <a:avLst/>
            </a:prstGeom>
            <a:noFill/>
            <a:ln w="38100">
              <a:solidFill>
                <a:srgbClr val="FF3399"/>
              </a:solidFill>
              <a:prstDash val="dash"/>
              <a:round/>
              <a:headEnd/>
              <a:tailEnd type="arrow" w="med" len="med"/>
            </a:ln>
          </p:spPr>
          <p:txBody>
            <a:bodyPr wrap="none" anchor="ctr"/>
            <a:lstStyle/>
            <a:p>
              <a:endParaRPr lang="en-US">
                <a:latin typeface="+mj-lt"/>
              </a:endParaRPr>
            </a:p>
          </p:txBody>
        </p:sp>
      </p:grpSp>
      <p:sp>
        <p:nvSpPr>
          <p:cNvPr id="40982" name="Text Box 22"/>
          <p:cNvSpPr txBox="1">
            <a:spLocks noChangeArrowheads="1"/>
          </p:cNvSpPr>
          <p:nvPr/>
        </p:nvSpPr>
        <p:spPr bwMode="auto">
          <a:xfrm>
            <a:off x="1270000" y="3765323"/>
            <a:ext cx="2521844" cy="461665"/>
          </a:xfrm>
          <a:prstGeom prst="rect">
            <a:avLst/>
          </a:prstGeom>
          <a:noFill/>
          <a:ln w="38100">
            <a:noFill/>
            <a:miter lim="800000"/>
            <a:headEnd/>
            <a:tailEnd/>
          </a:ln>
        </p:spPr>
        <p:txBody>
          <a:bodyPr wrap="none">
            <a:spAutoFit/>
          </a:bodyPr>
          <a:lstStyle/>
          <a:p>
            <a:pPr algn="l" eaLnBrk="0" hangingPunct="0"/>
            <a:r>
              <a:rPr kumimoji="1" lang="en-US" sz="2400">
                <a:solidFill>
                  <a:srgbClr val="5A87C6"/>
                </a:solidFill>
                <a:latin typeface="+mj-lt"/>
              </a:rPr>
              <a:t>w/o Sequences</a:t>
            </a:r>
          </a:p>
        </p:txBody>
      </p:sp>
      <p:sp>
        <p:nvSpPr>
          <p:cNvPr id="40983" name="Text Box 23"/>
          <p:cNvSpPr txBox="1">
            <a:spLocks noChangeArrowheads="1"/>
          </p:cNvSpPr>
          <p:nvPr/>
        </p:nvSpPr>
        <p:spPr bwMode="auto">
          <a:xfrm>
            <a:off x="1270000" y="5006748"/>
            <a:ext cx="2319866" cy="461665"/>
          </a:xfrm>
          <a:prstGeom prst="rect">
            <a:avLst/>
          </a:prstGeom>
          <a:noFill/>
          <a:ln w="38100">
            <a:noFill/>
            <a:miter lim="800000"/>
            <a:headEnd/>
            <a:tailEnd/>
          </a:ln>
        </p:spPr>
        <p:txBody>
          <a:bodyPr wrap="none">
            <a:spAutoFit/>
          </a:bodyPr>
          <a:lstStyle/>
          <a:p>
            <a:pPr algn="l" eaLnBrk="0" hangingPunct="0"/>
            <a:r>
              <a:rPr kumimoji="1" lang="en-US" sz="2400">
                <a:solidFill>
                  <a:srgbClr val="5A87C6"/>
                </a:solidFill>
                <a:latin typeface="+mj-lt"/>
              </a:rPr>
              <a:t>w/ Sequences</a:t>
            </a:r>
          </a:p>
        </p:txBody>
      </p:sp>
      <p:sp>
        <p:nvSpPr>
          <p:cNvPr id="14347" name="Text Box 25"/>
          <p:cNvSpPr txBox="1">
            <a:spLocks noChangeArrowheads="1"/>
          </p:cNvSpPr>
          <p:nvPr/>
        </p:nvSpPr>
        <p:spPr bwMode="auto">
          <a:xfrm>
            <a:off x="222250" y="1074511"/>
            <a:ext cx="915635" cy="830997"/>
          </a:xfrm>
          <a:prstGeom prst="rect">
            <a:avLst/>
          </a:prstGeom>
          <a:noFill/>
          <a:ln w="38100">
            <a:noFill/>
            <a:miter lim="800000"/>
            <a:headEnd/>
            <a:tailEnd/>
          </a:ln>
        </p:spPr>
        <p:txBody>
          <a:bodyPr wrap="none">
            <a:spAutoFit/>
          </a:bodyPr>
          <a:lstStyle/>
          <a:p>
            <a:pPr algn="l" eaLnBrk="0" hangingPunct="0"/>
            <a:r>
              <a:rPr kumimoji="1" lang="en-US" sz="2400" b="1">
                <a:solidFill>
                  <a:srgbClr val="5A87C6"/>
                </a:solidFill>
                <a:latin typeface="+mj-lt"/>
              </a:rPr>
              <a:t>Firm</a:t>
            </a:r>
          </a:p>
          <a:p>
            <a:pPr algn="l" eaLnBrk="0" hangingPunct="0"/>
            <a:r>
              <a:rPr kumimoji="1" lang="en-US" sz="2400" b="1">
                <a:solidFill>
                  <a:srgbClr val="5A87C6"/>
                </a:solidFill>
                <a:latin typeface="+mj-lt"/>
              </a:rPr>
              <a:t>Days</a:t>
            </a:r>
          </a:p>
        </p:txBody>
      </p:sp>
      <p:grpSp>
        <p:nvGrpSpPr>
          <p:cNvPr id="14348" name="Group 26"/>
          <p:cNvGrpSpPr>
            <a:grpSpLocks/>
          </p:cNvGrpSpPr>
          <p:nvPr/>
        </p:nvGrpSpPr>
        <p:grpSpPr bwMode="auto">
          <a:xfrm>
            <a:off x="1227138" y="1044348"/>
            <a:ext cx="7710487" cy="466725"/>
            <a:chOff x="821" y="800"/>
            <a:chExt cx="4857" cy="294"/>
          </a:xfrm>
        </p:grpSpPr>
        <p:sp>
          <p:nvSpPr>
            <p:cNvPr id="14349" name="Rectangle 27"/>
            <p:cNvSpPr>
              <a:spLocks noChangeArrowheads="1"/>
            </p:cNvSpPr>
            <p:nvPr/>
          </p:nvSpPr>
          <p:spPr bwMode="auto">
            <a:xfrm>
              <a:off x="843" y="850"/>
              <a:ext cx="4769"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grpSp>
          <p:nvGrpSpPr>
            <p:cNvPr id="14350" name="Group 28"/>
            <p:cNvGrpSpPr>
              <a:grpSpLocks/>
            </p:cNvGrpSpPr>
            <p:nvPr/>
          </p:nvGrpSpPr>
          <p:grpSpPr bwMode="auto">
            <a:xfrm>
              <a:off x="843" y="850"/>
              <a:ext cx="1492" cy="202"/>
              <a:chOff x="843" y="850"/>
              <a:chExt cx="1492" cy="202"/>
            </a:xfrm>
          </p:grpSpPr>
          <p:sp>
            <p:nvSpPr>
              <p:cNvPr id="14360" name="Rectangle 29"/>
              <p:cNvSpPr>
                <a:spLocks noChangeArrowheads="1"/>
              </p:cNvSpPr>
              <p:nvPr/>
            </p:nvSpPr>
            <p:spPr bwMode="auto">
              <a:xfrm>
                <a:off x="843"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sp>
            <p:nvSpPr>
              <p:cNvPr id="14361" name="Rectangle 30"/>
              <p:cNvSpPr>
                <a:spLocks noChangeArrowheads="1"/>
              </p:cNvSpPr>
              <p:nvPr/>
            </p:nvSpPr>
            <p:spPr bwMode="auto">
              <a:xfrm>
                <a:off x="1090"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sp>
            <p:nvSpPr>
              <p:cNvPr id="14362" name="Rectangle 31"/>
              <p:cNvSpPr>
                <a:spLocks noChangeArrowheads="1"/>
              </p:cNvSpPr>
              <p:nvPr/>
            </p:nvSpPr>
            <p:spPr bwMode="auto">
              <a:xfrm>
                <a:off x="1339"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sp>
            <p:nvSpPr>
              <p:cNvPr id="14363" name="Rectangle 32"/>
              <p:cNvSpPr>
                <a:spLocks noChangeArrowheads="1"/>
              </p:cNvSpPr>
              <p:nvPr/>
            </p:nvSpPr>
            <p:spPr bwMode="auto">
              <a:xfrm>
                <a:off x="1588"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sp>
            <p:nvSpPr>
              <p:cNvPr id="14364" name="Rectangle 33"/>
              <p:cNvSpPr>
                <a:spLocks noChangeArrowheads="1"/>
              </p:cNvSpPr>
              <p:nvPr/>
            </p:nvSpPr>
            <p:spPr bwMode="auto">
              <a:xfrm>
                <a:off x="1837"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sp>
            <p:nvSpPr>
              <p:cNvPr id="14365" name="Rectangle 34"/>
              <p:cNvSpPr>
                <a:spLocks noChangeArrowheads="1"/>
              </p:cNvSpPr>
              <p:nvPr/>
            </p:nvSpPr>
            <p:spPr bwMode="auto">
              <a:xfrm>
                <a:off x="2087"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grpSp>
        <p:pic>
          <p:nvPicPr>
            <p:cNvPr id="14351" name="Picture 35" descr="white"/>
            <p:cNvPicPr>
              <a:picLocks noChangeAspect="1" noChangeArrowheads="1"/>
            </p:cNvPicPr>
            <p:nvPr/>
          </p:nvPicPr>
          <p:blipFill>
            <a:blip r:embed="rId3" cstate="print"/>
            <a:srcRect/>
            <a:stretch>
              <a:fillRect/>
            </a:stretch>
          </p:blipFill>
          <p:spPr bwMode="auto">
            <a:xfrm>
              <a:off x="5584" y="800"/>
              <a:ext cx="94" cy="240"/>
            </a:xfrm>
            <a:prstGeom prst="rect">
              <a:avLst/>
            </a:prstGeom>
            <a:noFill/>
            <a:ln w="9525">
              <a:noFill/>
              <a:miter lim="800000"/>
              <a:headEnd/>
              <a:tailEnd/>
            </a:ln>
          </p:spPr>
        </p:pic>
        <p:grpSp>
          <p:nvGrpSpPr>
            <p:cNvPr id="14352" name="Group 36"/>
            <p:cNvGrpSpPr>
              <a:grpSpLocks/>
            </p:cNvGrpSpPr>
            <p:nvPr/>
          </p:nvGrpSpPr>
          <p:grpSpPr bwMode="auto">
            <a:xfrm>
              <a:off x="2335" y="850"/>
              <a:ext cx="1492" cy="202"/>
              <a:chOff x="843" y="850"/>
              <a:chExt cx="1492" cy="202"/>
            </a:xfrm>
          </p:grpSpPr>
          <p:sp>
            <p:nvSpPr>
              <p:cNvPr id="14354" name="Rectangle 37"/>
              <p:cNvSpPr>
                <a:spLocks noChangeArrowheads="1"/>
              </p:cNvSpPr>
              <p:nvPr/>
            </p:nvSpPr>
            <p:spPr bwMode="auto">
              <a:xfrm>
                <a:off x="843"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sp>
            <p:nvSpPr>
              <p:cNvPr id="14355" name="Rectangle 38"/>
              <p:cNvSpPr>
                <a:spLocks noChangeArrowheads="1"/>
              </p:cNvSpPr>
              <p:nvPr/>
            </p:nvSpPr>
            <p:spPr bwMode="auto">
              <a:xfrm>
                <a:off x="1090"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sp>
            <p:nvSpPr>
              <p:cNvPr id="14356" name="Rectangle 39"/>
              <p:cNvSpPr>
                <a:spLocks noChangeArrowheads="1"/>
              </p:cNvSpPr>
              <p:nvPr/>
            </p:nvSpPr>
            <p:spPr bwMode="auto">
              <a:xfrm>
                <a:off x="1339"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sp>
            <p:nvSpPr>
              <p:cNvPr id="14357" name="Rectangle 40"/>
              <p:cNvSpPr>
                <a:spLocks noChangeArrowheads="1"/>
              </p:cNvSpPr>
              <p:nvPr/>
            </p:nvSpPr>
            <p:spPr bwMode="auto">
              <a:xfrm>
                <a:off x="1588"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sp>
            <p:nvSpPr>
              <p:cNvPr id="14358" name="Rectangle 41"/>
              <p:cNvSpPr>
                <a:spLocks noChangeArrowheads="1"/>
              </p:cNvSpPr>
              <p:nvPr/>
            </p:nvSpPr>
            <p:spPr bwMode="auto">
              <a:xfrm>
                <a:off x="1837"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sp>
            <p:nvSpPr>
              <p:cNvPr id="14359" name="Rectangle 42"/>
              <p:cNvSpPr>
                <a:spLocks noChangeArrowheads="1"/>
              </p:cNvSpPr>
              <p:nvPr/>
            </p:nvSpPr>
            <p:spPr bwMode="auto">
              <a:xfrm>
                <a:off x="2087"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grpSp>
        <p:pic>
          <p:nvPicPr>
            <p:cNvPr id="14353" name="Picture 43" descr="white"/>
            <p:cNvPicPr>
              <a:picLocks noChangeAspect="1" noChangeArrowheads="1"/>
            </p:cNvPicPr>
            <p:nvPr/>
          </p:nvPicPr>
          <p:blipFill>
            <a:blip r:embed="rId3" cstate="print"/>
            <a:srcRect/>
            <a:stretch>
              <a:fillRect/>
            </a:stretch>
          </p:blipFill>
          <p:spPr bwMode="auto">
            <a:xfrm>
              <a:off x="821" y="1033"/>
              <a:ext cx="4825" cy="61"/>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0968"/>
                                        </p:tgtEl>
                                        <p:attrNameLst>
                                          <p:attrName>style.visibility</p:attrName>
                                        </p:attrNameLst>
                                      </p:cBhvr>
                                      <p:to>
                                        <p:strVal val="visible"/>
                                      </p:to>
                                    </p:set>
                                    <p:animEffect transition="in" filter="wipe(up)">
                                      <p:cBhvr>
                                        <p:cTn id="7" dur="500"/>
                                        <p:tgtEl>
                                          <p:spTgt spid="4096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0967"/>
                                        </p:tgtEl>
                                        <p:attrNameLst>
                                          <p:attrName>style.visibility</p:attrName>
                                        </p:attrNameLst>
                                      </p:cBhvr>
                                      <p:to>
                                        <p:strVal val="visible"/>
                                      </p:to>
                                    </p:set>
                                    <p:animEffect transition="in" filter="wipe(up)">
                                      <p:cBhvr>
                                        <p:cTn id="11" dur="500"/>
                                        <p:tgtEl>
                                          <p:spTgt spid="40967"/>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40969"/>
                                        </p:tgtEl>
                                        <p:attrNameLst>
                                          <p:attrName>style.visibility</p:attrName>
                                        </p:attrNameLst>
                                      </p:cBhvr>
                                      <p:to>
                                        <p:strVal val="visible"/>
                                      </p:to>
                                    </p:set>
                                    <p:animEffect transition="in" filter="wipe(up)">
                                      <p:cBhvr>
                                        <p:cTn id="15" dur="500"/>
                                        <p:tgtEl>
                                          <p:spTgt spid="40969"/>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40982"/>
                                        </p:tgtEl>
                                        <p:attrNameLst>
                                          <p:attrName>style.visibility</p:attrName>
                                        </p:attrNameLst>
                                      </p:cBhvr>
                                      <p:to>
                                        <p:strVal val="visible"/>
                                      </p:to>
                                    </p:set>
                                    <p:animEffect transition="in" filter="wipe(up)">
                                      <p:cBhvr>
                                        <p:cTn id="19" dur="500"/>
                                        <p:tgtEl>
                                          <p:spTgt spid="40982"/>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up)">
                                      <p:cBhvr>
                                        <p:cTn id="23" dur="500"/>
                                        <p:tgtEl>
                                          <p:spTgt spid="2"/>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40983"/>
                                        </p:tgtEl>
                                        <p:attrNameLst>
                                          <p:attrName>style.visibility</p:attrName>
                                        </p:attrNameLst>
                                      </p:cBhvr>
                                      <p:to>
                                        <p:strVal val="visible"/>
                                      </p:to>
                                    </p:set>
                                    <p:animEffect transition="in" filter="wipe(up)">
                                      <p:cBhvr>
                                        <p:cTn id="27" dur="500"/>
                                        <p:tgtEl>
                                          <p:spTgt spid="40983"/>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up)">
                                      <p:cBhvr>
                                        <p:cTn id="3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7" grpId="0" animBg="1" autoUpdateAnimBg="0"/>
      <p:bldP spid="40968" grpId="0" animBg="1" autoUpdateAnimBg="0"/>
      <p:bldP spid="40969" grpId="0" animBg="1" autoUpdateAnimBg="0"/>
      <p:bldP spid="40982" grpId="0" autoUpdateAnimBg="0"/>
      <p:bldP spid="40983"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2"/>
          <p:cNvSpPr>
            <a:spLocks noGrp="1" noChangeArrowheads="1"/>
          </p:cNvSpPr>
          <p:nvPr>
            <p:ph type="title"/>
          </p:nvPr>
        </p:nvSpPr>
        <p:spPr/>
        <p:txBody>
          <a:bodyPr/>
          <a:lstStyle/>
          <a:p>
            <a:pPr eaLnBrk="1" hangingPunct="1"/>
            <a:r>
              <a:rPr lang="en-US" smtClean="0"/>
              <a:t>EDI/EDI eCommerce</a:t>
            </a:r>
          </a:p>
        </p:txBody>
      </p:sp>
      <p:sp>
        <p:nvSpPr>
          <p:cNvPr id="1027" name="Footer Placeholder 3"/>
          <p:cNvSpPr>
            <a:spLocks noGrp="1"/>
          </p:cNvSpPr>
          <p:nvPr>
            <p:ph type="ftr" sz="quarter" idx="10"/>
          </p:nvPr>
        </p:nvSpPr>
        <p:spPr>
          <a:noFill/>
        </p:spPr>
        <p:txBody>
          <a:bodyPr/>
          <a:lstStyle/>
          <a:p>
            <a:r>
              <a:rPr lang="en-US" smtClean="0"/>
              <a:t>CSS-BU-070</a:t>
            </a:r>
          </a:p>
        </p:txBody>
      </p:sp>
      <p:grpSp>
        <p:nvGrpSpPr>
          <p:cNvPr id="1029" name="Group 128"/>
          <p:cNvGrpSpPr>
            <a:grpSpLocks/>
          </p:cNvGrpSpPr>
          <p:nvPr/>
        </p:nvGrpSpPr>
        <p:grpSpPr bwMode="auto">
          <a:xfrm>
            <a:off x="381000" y="3152659"/>
            <a:ext cx="2011363" cy="2935288"/>
            <a:chOff x="240" y="1968"/>
            <a:chExt cx="1267" cy="2104"/>
          </a:xfrm>
        </p:grpSpPr>
        <p:grpSp>
          <p:nvGrpSpPr>
            <p:cNvPr id="1145" name="Group 129"/>
            <p:cNvGrpSpPr>
              <a:grpSpLocks/>
            </p:cNvGrpSpPr>
            <p:nvPr/>
          </p:nvGrpSpPr>
          <p:grpSpPr bwMode="auto">
            <a:xfrm>
              <a:off x="336" y="1968"/>
              <a:ext cx="1171" cy="1796"/>
              <a:chOff x="383" y="1194"/>
              <a:chExt cx="1171" cy="1796"/>
            </a:xfrm>
          </p:grpSpPr>
          <p:grpSp>
            <p:nvGrpSpPr>
              <p:cNvPr id="1147" name="Group 130"/>
              <p:cNvGrpSpPr>
                <a:grpSpLocks/>
              </p:cNvGrpSpPr>
              <p:nvPr/>
            </p:nvGrpSpPr>
            <p:grpSpPr bwMode="auto">
              <a:xfrm>
                <a:off x="786" y="1194"/>
                <a:ext cx="558" cy="984"/>
                <a:chOff x="786" y="1194"/>
                <a:chExt cx="558" cy="984"/>
              </a:xfrm>
            </p:grpSpPr>
            <p:grpSp>
              <p:nvGrpSpPr>
                <p:cNvPr id="1191" name="Group 131"/>
                <p:cNvGrpSpPr>
                  <a:grpSpLocks/>
                </p:cNvGrpSpPr>
                <p:nvPr/>
              </p:nvGrpSpPr>
              <p:grpSpPr bwMode="auto">
                <a:xfrm>
                  <a:off x="786" y="1194"/>
                  <a:ext cx="558" cy="984"/>
                  <a:chOff x="786" y="1194"/>
                  <a:chExt cx="558" cy="984"/>
                </a:xfrm>
              </p:grpSpPr>
              <p:sp>
                <p:nvSpPr>
                  <p:cNvPr id="1202" name="Freeform 132"/>
                  <p:cNvSpPr>
                    <a:spLocks/>
                  </p:cNvSpPr>
                  <p:nvPr/>
                </p:nvSpPr>
                <p:spPr bwMode="auto">
                  <a:xfrm>
                    <a:off x="786" y="1404"/>
                    <a:ext cx="558" cy="139"/>
                  </a:xfrm>
                  <a:custGeom>
                    <a:avLst/>
                    <a:gdLst>
                      <a:gd name="T0" fmla="*/ 413 w 558"/>
                      <a:gd name="T1" fmla="*/ 139 h 139"/>
                      <a:gd name="T2" fmla="*/ 558 w 558"/>
                      <a:gd name="T3" fmla="*/ 65 h 139"/>
                      <a:gd name="T4" fmla="*/ 156 w 558"/>
                      <a:gd name="T5" fmla="*/ 0 h 139"/>
                      <a:gd name="T6" fmla="*/ 0 w 558"/>
                      <a:gd name="T7" fmla="*/ 76 h 139"/>
                      <a:gd name="T8" fmla="*/ 413 w 558"/>
                      <a:gd name="T9" fmla="*/ 139 h 139"/>
                      <a:gd name="T10" fmla="*/ 0 60000 65536"/>
                      <a:gd name="T11" fmla="*/ 0 60000 65536"/>
                      <a:gd name="T12" fmla="*/ 0 60000 65536"/>
                      <a:gd name="T13" fmla="*/ 0 60000 65536"/>
                      <a:gd name="T14" fmla="*/ 0 60000 65536"/>
                      <a:gd name="T15" fmla="*/ 0 w 558"/>
                      <a:gd name="T16" fmla="*/ 0 h 139"/>
                      <a:gd name="T17" fmla="*/ 558 w 558"/>
                      <a:gd name="T18" fmla="*/ 139 h 139"/>
                    </a:gdLst>
                    <a:ahLst/>
                    <a:cxnLst>
                      <a:cxn ang="T10">
                        <a:pos x="T0" y="T1"/>
                      </a:cxn>
                      <a:cxn ang="T11">
                        <a:pos x="T2" y="T3"/>
                      </a:cxn>
                      <a:cxn ang="T12">
                        <a:pos x="T4" y="T5"/>
                      </a:cxn>
                      <a:cxn ang="T13">
                        <a:pos x="T6" y="T7"/>
                      </a:cxn>
                      <a:cxn ang="T14">
                        <a:pos x="T8" y="T9"/>
                      </a:cxn>
                    </a:cxnLst>
                    <a:rect l="T15" t="T16" r="T17" b="T18"/>
                    <a:pathLst>
                      <a:path w="558" h="139">
                        <a:moveTo>
                          <a:pt x="413" y="139"/>
                        </a:moveTo>
                        <a:lnTo>
                          <a:pt x="558" y="65"/>
                        </a:lnTo>
                        <a:lnTo>
                          <a:pt x="156" y="0"/>
                        </a:lnTo>
                        <a:lnTo>
                          <a:pt x="0" y="76"/>
                        </a:lnTo>
                        <a:lnTo>
                          <a:pt x="413" y="139"/>
                        </a:lnTo>
                        <a:close/>
                      </a:path>
                    </a:pathLst>
                  </a:custGeom>
                  <a:solidFill>
                    <a:srgbClr val="5FBF00"/>
                  </a:solidFill>
                  <a:ln w="9525">
                    <a:noFill/>
                    <a:round/>
                    <a:headEnd/>
                    <a:tailEnd/>
                  </a:ln>
                </p:spPr>
                <p:txBody>
                  <a:bodyPr/>
                  <a:lstStyle/>
                  <a:p>
                    <a:endParaRPr lang="en-US">
                      <a:latin typeface="+mj-lt"/>
                    </a:endParaRPr>
                  </a:p>
                </p:txBody>
              </p:sp>
              <p:sp>
                <p:nvSpPr>
                  <p:cNvPr id="1203" name="Freeform 133"/>
                  <p:cNvSpPr>
                    <a:spLocks/>
                  </p:cNvSpPr>
                  <p:nvPr/>
                </p:nvSpPr>
                <p:spPr bwMode="auto">
                  <a:xfrm>
                    <a:off x="814" y="1194"/>
                    <a:ext cx="464" cy="68"/>
                  </a:xfrm>
                  <a:custGeom>
                    <a:avLst/>
                    <a:gdLst>
                      <a:gd name="T0" fmla="*/ 0 w 464"/>
                      <a:gd name="T1" fmla="*/ 34 h 68"/>
                      <a:gd name="T2" fmla="*/ 362 w 464"/>
                      <a:gd name="T3" fmla="*/ 68 h 68"/>
                      <a:gd name="T4" fmla="*/ 464 w 464"/>
                      <a:gd name="T5" fmla="*/ 37 h 68"/>
                      <a:gd name="T6" fmla="*/ 111 w 464"/>
                      <a:gd name="T7" fmla="*/ 0 h 68"/>
                      <a:gd name="T8" fmla="*/ 0 w 464"/>
                      <a:gd name="T9" fmla="*/ 34 h 68"/>
                      <a:gd name="T10" fmla="*/ 0 60000 65536"/>
                      <a:gd name="T11" fmla="*/ 0 60000 65536"/>
                      <a:gd name="T12" fmla="*/ 0 60000 65536"/>
                      <a:gd name="T13" fmla="*/ 0 60000 65536"/>
                      <a:gd name="T14" fmla="*/ 0 60000 65536"/>
                      <a:gd name="T15" fmla="*/ 0 w 464"/>
                      <a:gd name="T16" fmla="*/ 0 h 68"/>
                      <a:gd name="T17" fmla="*/ 464 w 464"/>
                      <a:gd name="T18" fmla="*/ 68 h 68"/>
                    </a:gdLst>
                    <a:ahLst/>
                    <a:cxnLst>
                      <a:cxn ang="T10">
                        <a:pos x="T0" y="T1"/>
                      </a:cxn>
                      <a:cxn ang="T11">
                        <a:pos x="T2" y="T3"/>
                      </a:cxn>
                      <a:cxn ang="T12">
                        <a:pos x="T4" y="T5"/>
                      </a:cxn>
                      <a:cxn ang="T13">
                        <a:pos x="T6" y="T7"/>
                      </a:cxn>
                      <a:cxn ang="T14">
                        <a:pos x="T8" y="T9"/>
                      </a:cxn>
                    </a:cxnLst>
                    <a:rect l="T15" t="T16" r="T17" b="T18"/>
                    <a:pathLst>
                      <a:path w="464" h="68">
                        <a:moveTo>
                          <a:pt x="0" y="34"/>
                        </a:moveTo>
                        <a:lnTo>
                          <a:pt x="362" y="68"/>
                        </a:lnTo>
                        <a:lnTo>
                          <a:pt x="464" y="37"/>
                        </a:lnTo>
                        <a:lnTo>
                          <a:pt x="111" y="0"/>
                        </a:lnTo>
                        <a:lnTo>
                          <a:pt x="0" y="34"/>
                        </a:lnTo>
                        <a:close/>
                      </a:path>
                    </a:pathLst>
                  </a:custGeom>
                  <a:solidFill>
                    <a:srgbClr val="5FBF00"/>
                  </a:solidFill>
                  <a:ln w="9525">
                    <a:noFill/>
                    <a:round/>
                    <a:headEnd/>
                    <a:tailEnd/>
                  </a:ln>
                </p:spPr>
                <p:txBody>
                  <a:bodyPr/>
                  <a:lstStyle/>
                  <a:p>
                    <a:endParaRPr lang="en-US">
                      <a:latin typeface="+mj-lt"/>
                    </a:endParaRPr>
                  </a:p>
                </p:txBody>
              </p:sp>
              <p:sp>
                <p:nvSpPr>
                  <p:cNvPr id="1204" name="Freeform 134"/>
                  <p:cNvSpPr>
                    <a:spLocks/>
                  </p:cNvSpPr>
                  <p:nvPr/>
                </p:nvSpPr>
                <p:spPr bwMode="auto">
                  <a:xfrm>
                    <a:off x="1177" y="1231"/>
                    <a:ext cx="102" cy="286"/>
                  </a:xfrm>
                  <a:custGeom>
                    <a:avLst/>
                    <a:gdLst>
                      <a:gd name="T0" fmla="*/ 0 w 102"/>
                      <a:gd name="T1" fmla="*/ 30 h 286"/>
                      <a:gd name="T2" fmla="*/ 102 w 102"/>
                      <a:gd name="T3" fmla="*/ 0 h 286"/>
                      <a:gd name="T4" fmla="*/ 102 w 102"/>
                      <a:gd name="T5" fmla="*/ 239 h 286"/>
                      <a:gd name="T6" fmla="*/ 0 w 102"/>
                      <a:gd name="T7" fmla="*/ 286 h 286"/>
                      <a:gd name="T8" fmla="*/ 0 w 102"/>
                      <a:gd name="T9" fmla="*/ 30 h 286"/>
                      <a:gd name="T10" fmla="*/ 0 60000 65536"/>
                      <a:gd name="T11" fmla="*/ 0 60000 65536"/>
                      <a:gd name="T12" fmla="*/ 0 60000 65536"/>
                      <a:gd name="T13" fmla="*/ 0 60000 65536"/>
                      <a:gd name="T14" fmla="*/ 0 60000 65536"/>
                      <a:gd name="T15" fmla="*/ 0 w 102"/>
                      <a:gd name="T16" fmla="*/ 0 h 286"/>
                      <a:gd name="T17" fmla="*/ 102 w 102"/>
                      <a:gd name="T18" fmla="*/ 286 h 286"/>
                    </a:gdLst>
                    <a:ahLst/>
                    <a:cxnLst>
                      <a:cxn ang="T10">
                        <a:pos x="T0" y="T1"/>
                      </a:cxn>
                      <a:cxn ang="T11">
                        <a:pos x="T2" y="T3"/>
                      </a:cxn>
                      <a:cxn ang="T12">
                        <a:pos x="T4" y="T5"/>
                      </a:cxn>
                      <a:cxn ang="T13">
                        <a:pos x="T6" y="T7"/>
                      </a:cxn>
                      <a:cxn ang="T14">
                        <a:pos x="T8" y="T9"/>
                      </a:cxn>
                    </a:cxnLst>
                    <a:rect l="T15" t="T16" r="T17" b="T18"/>
                    <a:pathLst>
                      <a:path w="102" h="286">
                        <a:moveTo>
                          <a:pt x="0" y="30"/>
                        </a:moveTo>
                        <a:lnTo>
                          <a:pt x="102" y="0"/>
                        </a:lnTo>
                        <a:lnTo>
                          <a:pt x="102" y="239"/>
                        </a:lnTo>
                        <a:lnTo>
                          <a:pt x="0" y="286"/>
                        </a:lnTo>
                        <a:lnTo>
                          <a:pt x="0" y="30"/>
                        </a:lnTo>
                        <a:close/>
                      </a:path>
                    </a:pathLst>
                  </a:custGeom>
                  <a:solidFill>
                    <a:srgbClr val="00FF00"/>
                  </a:solidFill>
                  <a:ln w="9525">
                    <a:noFill/>
                    <a:round/>
                    <a:headEnd/>
                    <a:tailEnd/>
                  </a:ln>
                </p:spPr>
                <p:txBody>
                  <a:bodyPr/>
                  <a:lstStyle/>
                  <a:p>
                    <a:endParaRPr lang="en-US">
                      <a:latin typeface="+mj-lt"/>
                    </a:endParaRPr>
                  </a:p>
                </p:txBody>
              </p:sp>
              <p:sp>
                <p:nvSpPr>
                  <p:cNvPr id="1205" name="Freeform 135"/>
                  <p:cNvSpPr>
                    <a:spLocks/>
                  </p:cNvSpPr>
                  <p:nvPr/>
                </p:nvSpPr>
                <p:spPr bwMode="auto">
                  <a:xfrm>
                    <a:off x="813" y="1228"/>
                    <a:ext cx="364" cy="287"/>
                  </a:xfrm>
                  <a:custGeom>
                    <a:avLst/>
                    <a:gdLst>
                      <a:gd name="T0" fmla="*/ 1 w 364"/>
                      <a:gd name="T1" fmla="*/ 0 h 287"/>
                      <a:gd name="T2" fmla="*/ 364 w 364"/>
                      <a:gd name="T3" fmla="*/ 34 h 287"/>
                      <a:gd name="T4" fmla="*/ 364 w 364"/>
                      <a:gd name="T5" fmla="*/ 287 h 287"/>
                      <a:gd name="T6" fmla="*/ 0 w 364"/>
                      <a:gd name="T7" fmla="*/ 229 h 287"/>
                      <a:gd name="T8" fmla="*/ 1 w 364"/>
                      <a:gd name="T9" fmla="*/ 0 h 287"/>
                      <a:gd name="T10" fmla="*/ 0 60000 65536"/>
                      <a:gd name="T11" fmla="*/ 0 60000 65536"/>
                      <a:gd name="T12" fmla="*/ 0 60000 65536"/>
                      <a:gd name="T13" fmla="*/ 0 60000 65536"/>
                      <a:gd name="T14" fmla="*/ 0 60000 65536"/>
                      <a:gd name="T15" fmla="*/ 0 w 364"/>
                      <a:gd name="T16" fmla="*/ 0 h 287"/>
                      <a:gd name="T17" fmla="*/ 364 w 364"/>
                      <a:gd name="T18" fmla="*/ 287 h 287"/>
                    </a:gdLst>
                    <a:ahLst/>
                    <a:cxnLst>
                      <a:cxn ang="T10">
                        <a:pos x="T0" y="T1"/>
                      </a:cxn>
                      <a:cxn ang="T11">
                        <a:pos x="T2" y="T3"/>
                      </a:cxn>
                      <a:cxn ang="T12">
                        <a:pos x="T4" y="T5"/>
                      </a:cxn>
                      <a:cxn ang="T13">
                        <a:pos x="T6" y="T7"/>
                      </a:cxn>
                      <a:cxn ang="T14">
                        <a:pos x="T8" y="T9"/>
                      </a:cxn>
                    </a:cxnLst>
                    <a:rect l="T15" t="T16" r="T17" b="T18"/>
                    <a:pathLst>
                      <a:path w="364" h="287">
                        <a:moveTo>
                          <a:pt x="1" y="0"/>
                        </a:moveTo>
                        <a:lnTo>
                          <a:pt x="364" y="34"/>
                        </a:lnTo>
                        <a:lnTo>
                          <a:pt x="364" y="287"/>
                        </a:lnTo>
                        <a:lnTo>
                          <a:pt x="0" y="229"/>
                        </a:lnTo>
                        <a:lnTo>
                          <a:pt x="1" y="0"/>
                        </a:lnTo>
                        <a:close/>
                      </a:path>
                    </a:pathLst>
                  </a:custGeom>
                  <a:solidFill>
                    <a:srgbClr val="7FFF00"/>
                  </a:solidFill>
                  <a:ln w="9525">
                    <a:noFill/>
                    <a:round/>
                    <a:headEnd/>
                    <a:tailEnd/>
                  </a:ln>
                </p:spPr>
                <p:txBody>
                  <a:bodyPr/>
                  <a:lstStyle/>
                  <a:p>
                    <a:endParaRPr lang="en-US">
                      <a:latin typeface="+mj-lt"/>
                    </a:endParaRPr>
                  </a:p>
                </p:txBody>
              </p:sp>
              <p:sp>
                <p:nvSpPr>
                  <p:cNvPr id="1206" name="Freeform 136"/>
                  <p:cNvSpPr>
                    <a:spLocks/>
                  </p:cNvSpPr>
                  <p:nvPr/>
                </p:nvSpPr>
                <p:spPr bwMode="auto">
                  <a:xfrm>
                    <a:off x="1199" y="1468"/>
                    <a:ext cx="145" cy="710"/>
                  </a:xfrm>
                  <a:custGeom>
                    <a:avLst/>
                    <a:gdLst>
                      <a:gd name="T0" fmla="*/ 145 w 145"/>
                      <a:gd name="T1" fmla="*/ 0 h 710"/>
                      <a:gd name="T2" fmla="*/ 0 w 145"/>
                      <a:gd name="T3" fmla="*/ 75 h 710"/>
                      <a:gd name="T4" fmla="*/ 0 w 145"/>
                      <a:gd name="T5" fmla="*/ 710 h 710"/>
                      <a:gd name="T6" fmla="*/ 145 w 145"/>
                      <a:gd name="T7" fmla="*/ 619 h 710"/>
                      <a:gd name="T8" fmla="*/ 145 w 145"/>
                      <a:gd name="T9" fmla="*/ 0 h 710"/>
                      <a:gd name="T10" fmla="*/ 0 60000 65536"/>
                      <a:gd name="T11" fmla="*/ 0 60000 65536"/>
                      <a:gd name="T12" fmla="*/ 0 60000 65536"/>
                      <a:gd name="T13" fmla="*/ 0 60000 65536"/>
                      <a:gd name="T14" fmla="*/ 0 60000 65536"/>
                      <a:gd name="T15" fmla="*/ 0 w 145"/>
                      <a:gd name="T16" fmla="*/ 0 h 710"/>
                      <a:gd name="T17" fmla="*/ 145 w 145"/>
                      <a:gd name="T18" fmla="*/ 710 h 710"/>
                    </a:gdLst>
                    <a:ahLst/>
                    <a:cxnLst>
                      <a:cxn ang="T10">
                        <a:pos x="T0" y="T1"/>
                      </a:cxn>
                      <a:cxn ang="T11">
                        <a:pos x="T2" y="T3"/>
                      </a:cxn>
                      <a:cxn ang="T12">
                        <a:pos x="T4" y="T5"/>
                      </a:cxn>
                      <a:cxn ang="T13">
                        <a:pos x="T6" y="T7"/>
                      </a:cxn>
                      <a:cxn ang="T14">
                        <a:pos x="T8" y="T9"/>
                      </a:cxn>
                    </a:cxnLst>
                    <a:rect l="T15" t="T16" r="T17" b="T18"/>
                    <a:pathLst>
                      <a:path w="145" h="710">
                        <a:moveTo>
                          <a:pt x="145" y="0"/>
                        </a:moveTo>
                        <a:lnTo>
                          <a:pt x="0" y="75"/>
                        </a:lnTo>
                        <a:lnTo>
                          <a:pt x="0" y="710"/>
                        </a:lnTo>
                        <a:lnTo>
                          <a:pt x="145" y="619"/>
                        </a:lnTo>
                        <a:lnTo>
                          <a:pt x="145" y="0"/>
                        </a:lnTo>
                        <a:close/>
                      </a:path>
                    </a:pathLst>
                  </a:custGeom>
                  <a:solidFill>
                    <a:srgbClr val="00FF00"/>
                  </a:solidFill>
                  <a:ln w="9525">
                    <a:noFill/>
                    <a:round/>
                    <a:headEnd/>
                    <a:tailEnd/>
                  </a:ln>
                </p:spPr>
                <p:txBody>
                  <a:bodyPr/>
                  <a:lstStyle/>
                  <a:p>
                    <a:endParaRPr lang="en-US">
                      <a:latin typeface="+mj-lt"/>
                    </a:endParaRPr>
                  </a:p>
                </p:txBody>
              </p:sp>
              <p:sp>
                <p:nvSpPr>
                  <p:cNvPr id="1207" name="Freeform 137"/>
                  <p:cNvSpPr>
                    <a:spLocks/>
                  </p:cNvSpPr>
                  <p:nvPr/>
                </p:nvSpPr>
                <p:spPr bwMode="auto">
                  <a:xfrm>
                    <a:off x="786" y="1479"/>
                    <a:ext cx="414" cy="699"/>
                  </a:xfrm>
                  <a:custGeom>
                    <a:avLst/>
                    <a:gdLst>
                      <a:gd name="T0" fmla="*/ 0 w 414"/>
                      <a:gd name="T1" fmla="*/ 0 h 699"/>
                      <a:gd name="T2" fmla="*/ 414 w 414"/>
                      <a:gd name="T3" fmla="*/ 64 h 699"/>
                      <a:gd name="T4" fmla="*/ 413 w 414"/>
                      <a:gd name="T5" fmla="*/ 699 h 699"/>
                      <a:gd name="T6" fmla="*/ 0 w 414"/>
                      <a:gd name="T7" fmla="*/ 614 h 699"/>
                      <a:gd name="T8" fmla="*/ 0 w 414"/>
                      <a:gd name="T9" fmla="*/ 0 h 699"/>
                      <a:gd name="T10" fmla="*/ 0 60000 65536"/>
                      <a:gd name="T11" fmla="*/ 0 60000 65536"/>
                      <a:gd name="T12" fmla="*/ 0 60000 65536"/>
                      <a:gd name="T13" fmla="*/ 0 60000 65536"/>
                      <a:gd name="T14" fmla="*/ 0 60000 65536"/>
                      <a:gd name="T15" fmla="*/ 0 w 414"/>
                      <a:gd name="T16" fmla="*/ 0 h 699"/>
                      <a:gd name="T17" fmla="*/ 414 w 414"/>
                      <a:gd name="T18" fmla="*/ 699 h 699"/>
                    </a:gdLst>
                    <a:ahLst/>
                    <a:cxnLst>
                      <a:cxn ang="T10">
                        <a:pos x="T0" y="T1"/>
                      </a:cxn>
                      <a:cxn ang="T11">
                        <a:pos x="T2" y="T3"/>
                      </a:cxn>
                      <a:cxn ang="T12">
                        <a:pos x="T4" y="T5"/>
                      </a:cxn>
                      <a:cxn ang="T13">
                        <a:pos x="T6" y="T7"/>
                      </a:cxn>
                      <a:cxn ang="T14">
                        <a:pos x="T8" y="T9"/>
                      </a:cxn>
                    </a:cxnLst>
                    <a:rect l="T15" t="T16" r="T17" b="T18"/>
                    <a:pathLst>
                      <a:path w="414" h="699">
                        <a:moveTo>
                          <a:pt x="0" y="0"/>
                        </a:moveTo>
                        <a:lnTo>
                          <a:pt x="414" y="64"/>
                        </a:lnTo>
                        <a:lnTo>
                          <a:pt x="413" y="699"/>
                        </a:lnTo>
                        <a:lnTo>
                          <a:pt x="0" y="614"/>
                        </a:lnTo>
                        <a:lnTo>
                          <a:pt x="0" y="0"/>
                        </a:lnTo>
                        <a:close/>
                      </a:path>
                    </a:pathLst>
                  </a:custGeom>
                  <a:solidFill>
                    <a:srgbClr val="7FFF00"/>
                  </a:solidFill>
                  <a:ln w="9525">
                    <a:noFill/>
                    <a:round/>
                    <a:headEnd/>
                    <a:tailEnd/>
                  </a:ln>
                </p:spPr>
                <p:txBody>
                  <a:bodyPr/>
                  <a:lstStyle/>
                  <a:p>
                    <a:endParaRPr lang="en-US">
                      <a:latin typeface="+mj-lt"/>
                    </a:endParaRPr>
                  </a:p>
                </p:txBody>
              </p:sp>
            </p:grpSp>
            <p:grpSp>
              <p:nvGrpSpPr>
                <p:cNvPr id="1192" name="Group 138"/>
                <p:cNvGrpSpPr>
                  <a:grpSpLocks/>
                </p:cNvGrpSpPr>
                <p:nvPr/>
              </p:nvGrpSpPr>
              <p:grpSpPr bwMode="auto">
                <a:xfrm>
                  <a:off x="831" y="1239"/>
                  <a:ext cx="351" cy="416"/>
                  <a:chOff x="831" y="1239"/>
                  <a:chExt cx="351" cy="416"/>
                </a:xfrm>
              </p:grpSpPr>
              <p:sp>
                <p:nvSpPr>
                  <p:cNvPr id="1193" name="Freeform 139"/>
                  <p:cNvSpPr>
                    <a:spLocks/>
                  </p:cNvSpPr>
                  <p:nvPr/>
                </p:nvSpPr>
                <p:spPr bwMode="auto">
                  <a:xfrm>
                    <a:off x="831" y="1239"/>
                    <a:ext cx="54" cy="25"/>
                  </a:xfrm>
                  <a:custGeom>
                    <a:avLst/>
                    <a:gdLst>
                      <a:gd name="T0" fmla="*/ 0 w 54"/>
                      <a:gd name="T1" fmla="*/ 0 h 25"/>
                      <a:gd name="T2" fmla="*/ 54 w 54"/>
                      <a:gd name="T3" fmla="*/ 6 h 25"/>
                      <a:gd name="T4" fmla="*/ 54 w 54"/>
                      <a:gd name="T5" fmla="*/ 25 h 25"/>
                      <a:gd name="T6" fmla="*/ 0 w 54"/>
                      <a:gd name="T7" fmla="*/ 19 h 25"/>
                      <a:gd name="T8" fmla="*/ 0 w 54"/>
                      <a:gd name="T9" fmla="*/ 0 h 25"/>
                      <a:gd name="T10" fmla="*/ 0 60000 65536"/>
                      <a:gd name="T11" fmla="*/ 0 60000 65536"/>
                      <a:gd name="T12" fmla="*/ 0 60000 65536"/>
                      <a:gd name="T13" fmla="*/ 0 60000 65536"/>
                      <a:gd name="T14" fmla="*/ 0 60000 65536"/>
                      <a:gd name="T15" fmla="*/ 0 w 54"/>
                      <a:gd name="T16" fmla="*/ 0 h 25"/>
                      <a:gd name="T17" fmla="*/ 54 w 54"/>
                      <a:gd name="T18" fmla="*/ 25 h 25"/>
                    </a:gdLst>
                    <a:ahLst/>
                    <a:cxnLst>
                      <a:cxn ang="T10">
                        <a:pos x="T0" y="T1"/>
                      </a:cxn>
                      <a:cxn ang="T11">
                        <a:pos x="T2" y="T3"/>
                      </a:cxn>
                      <a:cxn ang="T12">
                        <a:pos x="T4" y="T5"/>
                      </a:cxn>
                      <a:cxn ang="T13">
                        <a:pos x="T6" y="T7"/>
                      </a:cxn>
                      <a:cxn ang="T14">
                        <a:pos x="T8" y="T9"/>
                      </a:cxn>
                    </a:cxnLst>
                    <a:rect l="T15" t="T16" r="T17" b="T18"/>
                    <a:pathLst>
                      <a:path w="54" h="25">
                        <a:moveTo>
                          <a:pt x="0" y="0"/>
                        </a:moveTo>
                        <a:lnTo>
                          <a:pt x="54" y="6"/>
                        </a:lnTo>
                        <a:lnTo>
                          <a:pt x="54" y="25"/>
                        </a:lnTo>
                        <a:lnTo>
                          <a:pt x="0" y="19"/>
                        </a:lnTo>
                        <a:lnTo>
                          <a:pt x="0" y="0"/>
                        </a:lnTo>
                        <a:close/>
                      </a:path>
                    </a:pathLst>
                  </a:custGeom>
                  <a:solidFill>
                    <a:srgbClr val="000000"/>
                  </a:solidFill>
                  <a:ln w="9525">
                    <a:noFill/>
                    <a:round/>
                    <a:headEnd/>
                    <a:tailEnd/>
                  </a:ln>
                </p:spPr>
                <p:txBody>
                  <a:bodyPr/>
                  <a:lstStyle/>
                  <a:p>
                    <a:endParaRPr lang="en-US">
                      <a:latin typeface="+mj-lt"/>
                    </a:endParaRPr>
                  </a:p>
                </p:txBody>
              </p:sp>
              <p:sp>
                <p:nvSpPr>
                  <p:cNvPr id="1194" name="Freeform 140"/>
                  <p:cNvSpPr>
                    <a:spLocks/>
                  </p:cNvSpPr>
                  <p:nvPr/>
                </p:nvSpPr>
                <p:spPr bwMode="auto">
                  <a:xfrm>
                    <a:off x="900" y="1282"/>
                    <a:ext cx="54" cy="24"/>
                  </a:xfrm>
                  <a:custGeom>
                    <a:avLst/>
                    <a:gdLst>
                      <a:gd name="T0" fmla="*/ 0 w 54"/>
                      <a:gd name="T1" fmla="*/ 0 h 24"/>
                      <a:gd name="T2" fmla="*/ 54 w 54"/>
                      <a:gd name="T3" fmla="*/ 5 h 24"/>
                      <a:gd name="T4" fmla="*/ 54 w 54"/>
                      <a:gd name="T5" fmla="*/ 24 h 24"/>
                      <a:gd name="T6" fmla="*/ 0 w 54"/>
                      <a:gd name="T7" fmla="*/ 19 h 24"/>
                      <a:gd name="T8" fmla="*/ 0 w 54"/>
                      <a:gd name="T9" fmla="*/ 0 h 24"/>
                      <a:gd name="T10" fmla="*/ 0 60000 65536"/>
                      <a:gd name="T11" fmla="*/ 0 60000 65536"/>
                      <a:gd name="T12" fmla="*/ 0 60000 65536"/>
                      <a:gd name="T13" fmla="*/ 0 60000 65536"/>
                      <a:gd name="T14" fmla="*/ 0 60000 65536"/>
                      <a:gd name="T15" fmla="*/ 0 w 54"/>
                      <a:gd name="T16" fmla="*/ 0 h 24"/>
                      <a:gd name="T17" fmla="*/ 54 w 54"/>
                      <a:gd name="T18" fmla="*/ 24 h 24"/>
                    </a:gdLst>
                    <a:ahLst/>
                    <a:cxnLst>
                      <a:cxn ang="T10">
                        <a:pos x="T0" y="T1"/>
                      </a:cxn>
                      <a:cxn ang="T11">
                        <a:pos x="T2" y="T3"/>
                      </a:cxn>
                      <a:cxn ang="T12">
                        <a:pos x="T4" y="T5"/>
                      </a:cxn>
                      <a:cxn ang="T13">
                        <a:pos x="T6" y="T7"/>
                      </a:cxn>
                      <a:cxn ang="T14">
                        <a:pos x="T8" y="T9"/>
                      </a:cxn>
                    </a:cxnLst>
                    <a:rect l="T15" t="T16" r="T17" b="T18"/>
                    <a:pathLst>
                      <a:path w="54" h="24">
                        <a:moveTo>
                          <a:pt x="0" y="0"/>
                        </a:moveTo>
                        <a:lnTo>
                          <a:pt x="54" y="5"/>
                        </a:lnTo>
                        <a:lnTo>
                          <a:pt x="54" y="24"/>
                        </a:lnTo>
                        <a:lnTo>
                          <a:pt x="0" y="19"/>
                        </a:lnTo>
                        <a:lnTo>
                          <a:pt x="0" y="0"/>
                        </a:lnTo>
                        <a:close/>
                      </a:path>
                    </a:pathLst>
                  </a:custGeom>
                  <a:solidFill>
                    <a:srgbClr val="000000"/>
                  </a:solidFill>
                  <a:ln w="9525">
                    <a:noFill/>
                    <a:round/>
                    <a:headEnd/>
                    <a:tailEnd/>
                  </a:ln>
                </p:spPr>
                <p:txBody>
                  <a:bodyPr/>
                  <a:lstStyle/>
                  <a:p>
                    <a:endParaRPr lang="en-US">
                      <a:latin typeface="+mj-lt"/>
                    </a:endParaRPr>
                  </a:p>
                </p:txBody>
              </p:sp>
              <p:sp>
                <p:nvSpPr>
                  <p:cNvPr id="1195" name="Freeform 141"/>
                  <p:cNvSpPr>
                    <a:spLocks/>
                  </p:cNvSpPr>
                  <p:nvPr/>
                </p:nvSpPr>
                <p:spPr bwMode="auto">
                  <a:xfrm>
                    <a:off x="976" y="1253"/>
                    <a:ext cx="53" cy="25"/>
                  </a:xfrm>
                  <a:custGeom>
                    <a:avLst/>
                    <a:gdLst>
                      <a:gd name="T0" fmla="*/ 0 w 53"/>
                      <a:gd name="T1" fmla="*/ 0 h 25"/>
                      <a:gd name="T2" fmla="*/ 53 w 53"/>
                      <a:gd name="T3" fmla="*/ 6 h 25"/>
                      <a:gd name="T4" fmla="*/ 53 w 53"/>
                      <a:gd name="T5" fmla="*/ 25 h 25"/>
                      <a:gd name="T6" fmla="*/ 0 w 53"/>
                      <a:gd name="T7" fmla="*/ 19 h 25"/>
                      <a:gd name="T8" fmla="*/ 0 w 53"/>
                      <a:gd name="T9" fmla="*/ 0 h 25"/>
                      <a:gd name="T10" fmla="*/ 0 60000 65536"/>
                      <a:gd name="T11" fmla="*/ 0 60000 65536"/>
                      <a:gd name="T12" fmla="*/ 0 60000 65536"/>
                      <a:gd name="T13" fmla="*/ 0 60000 65536"/>
                      <a:gd name="T14" fmla="*/ 0 60000 65536"/>
                      <a:gd name="T15" fmla="*/ 0 w 53"/>
                      <a:gd name="T16" fmla="*/ 0 h 25"/>
                      <a:gd name="T17" fmla="*/ 53 w 53"/>
                      <a:gd name="T18" fmla="*/ 25 h 25"/>
                    </a:gdLst>
                    <a:ahLst/>
                    <a:cxnLst>
                      <a:cxn ang="T10">
                        <a:pos x="T0" y="T1"/>
                      </a:cxn>
                      <a:cxn ang="T11">
                        <a:pos x="T2" y="T3"/>
                      </a:cxn>
                      <a:cxn ang="T12">
                        <a:pos x="T4" y="T5"/>
                      </a:cxn>
                      <a:cxn ang="T13">
                        <a:pos x="T6" y="T7"/>
                      </a:cxn>
                      <a:cxn ang="T14">
                        <a:pos x="T8" y="T9"/>
                      </a:cxn>
                    </a:cxnLst>
                    <a:rect l="T15" t="T16" r="T17" b="T18"/>
                    <a:pathLst>
                      <a:path w="53" h="25">
                        <a:moveTo>
                          <a:pt x="0" y="0"/>
                        </a:moveTo>
                        <a:lnTo>
                          <a:pt x="53" y="6"/>
                        </a:lnTo>
                        <a:lnTo>
                          <a:pt x="53" y="25"/>
                        </a:lnTo>
                        <a:lnTo>
                          <a:pt x="0" y="19"/>
                        </a:lnTo>
                        <a:lnTo>
                          <a:pt x="0" y="0"/>
                        </a:lnTo>
                        <a:close/>
                      </a:path>
                    </a:pathLst>
                  </a:custGeom>
                  <a:solidFill>
                    <a:srgbClr val="000000"/>
                  </a:solidFill>
                  <a:ln w="9525">
                    <a:noFill/>
                    <a:round/>
                    <a:headEnd/>
                    <a:tailEnd/>
                  </a:ln>
                </p:spPr>
                <p:txBody>
                  <a:bodyPr/>
                  <a:lstStyle/>
                  <a:p>
                    <a:endParaRPr lang="en-US">
                      <a:latin typeface="+mj-lt"/>
                    </a:endParaRPr>
                  </a:p>
                </p:txBody>
              </p:sp>
              <p:sp>
                <p:nvSpPr>
                  <p:cNvPr id="1196" name="Freeform 142"/>
                  <p:cNvSpPr>
                    <a:spLocks/>
                  </p:cNvSpPr>
                  <p:nvPr/>
                </p:nvSpPr>
                <p:spPr bwMode="auto">
                  <a:xfrm>
                    <a:off x="1055" y="1262"/>
                    <a:ext cx="54" cy="24"/>
                  </a:xfrm>
                  <a:custGeom>
                    <a:avLst/>
                    <a:gdLst>
                      <a:gd name="T0" fmla="*/ 0 w 54"/>
                      <a:gd name="T1" fmla="*/ 0 h 24"/>
                      <a:gd name="T2" fmla="*/ 54 w 54"/>
                      <a:gd name="T3" fmla="*/ 5 h 24"/>
                      <a:gd name="T4" fmla="*/ 54 w 54"/>
                      <a:gd name="T5" fmla="*/ 24 h 24"/>
                      <a:gd name="T6" fmla="*/ 0 w 54"/>
                      <a:gd name="T7" fmla="*/ 19 h 24"/>
                      <a:gd name="T8" fmla="*/ 0 w 54"/>
                      <a:gd name="T9" fmla="*/ 0 h 24"/>
                      <a:gd name="T10" fmla="*/ 0 60000 65536"/>
                      <a:gd name="T11" fmla="*/ 0 60000 65536"/>
                      <a:gd name="T12" fmla="*/ 0 60000 65536"/>
                      <a:gd name="T13" fmla="*/ 0 60000 65536"/>
                      <a:gd name="T14" fmla="*/ 0 60000 65536"/>
                      <a:gd name="T15" fmla="*/ 0 w 54"/>
                      <a:gd name="T16" fmla="*/ 0 h 24"/>
                      <a:gd name="T17" fmla="*/ 54 w 54"/>
                      <a:gd name="T18" fmla="*/ 24 h 24"/>
                    </a:gdLst>
                    <a:ahLst/>
                    <a:cxnLst>
                      <a:cxn ang="T10">
                        <a:pos x="T0" y="T1"/>
                      </a:cxn>
                      <a:cxn ang="T11">
                        <a:pos x="T2" y="T3"/>
                      </a:cxn>
                      <a:cxn ang="T12">
                        <a:pos x="T4" y="T5"/>
                      </a:cxn>
                      <a:cxn ang="T13">
                        <a:pos x="T6" y="T7"/>
                      </a:cxn>
                      <a:cxn ang="T14">
                        <a:pos x="T8" y="T9"/>
                      </a:cxn>
                    </a:cxnLst>
                    <a:rect l="T15" t="T16" r="T17" b="T18"/>
                    <a:pathLst>
                      <a:path w="54" h="24">
                        <a:moveTo>
                          <a:pt x="0" y="0"/>
                        </a:moveTo>
                        <a:lnTo>
                          <a:pt x="54" y="5"/>
                        </a:lnTo>
                        <a:lnTo>
                          <a:pt x="54" y="24"/>
                        </a:lnTo>
                        <a:lnTo>
                          <a:pt x="0" y="19"/>
                        </a:lnTo>
                        <a:lnTo>
                          <a:pt x="0" y="0"/>
                        </a:lnTo>
                        <a:close/>
                      </a:path>
                    </a:pathLst>
                  </a:custGeom>
                  <a:solidFill>
                    <a:srgbClr val="000000"/>
                  </a:solidFill>
                  <a:ln w="9525">
                    <a:noFill/>
                    <a:round/>
                    <a:headEnd/>
                    <a:tailEnd/>
                  </a:ln>
                </p:spPr>
                <p:txBody>
                  <a:bodyPr/>
                  <a:lstStyle/>
                  <a:p>
                    <a:endParaRPr lang="en-US">
                      <a:latin typeface="+mj-lt"/>
                    </a:endParaRPr>
                  </a:p>
                </p:txBody>
              </p:sp>
              <p:sp>
                <p:nvSpPr>
                  <p:cNvPr id="1197" name="Freeform 143"/>
                  <p:cNvSpPr>
                    <a:spLocks/>
                  </p:cNvSpPr>
                  <p:nvPr/>
                </p:nvSpPr>
                <p:spPr bwMode="auto">
                  <a:xfrm>
                    <a:off x="1055" y="1301"/>
                    <a:ext cx="54" cy="24"/>
                  </a:xfrm>
                  <a:custGeom>
                    <a:avLst/>
                    <a:gdLst>
                      <a:gd name="T0" fmla="*/ 0 w 54"/>
                      <a:gd name="T1" fmla="*/ 0 h 24"/>
                      <a:gd name="T2" fmla="*/ 54 w 54"/>
                      <a:gd name="T3" fmla="*/ 5 h 24"/>
                      <a:gd name="T4" fmla="*/ 54 w 54"/>
                      <a:gd name="T5" fmla="*/ 24 h 24"/>
                      <a:gd name="T6" fmla="*/ 0 w 54"/>
                      <a:gd name="T7" fmla="*/ 18 h 24"/>
                      <a:gd name="T8" fmla="*/ 0 w 54"/>
                      <a:gd name="T9" fmla="*/ 0 h 24"/>
                      <a:gd name="T10" fmla="*/ 0 60000 65536"/>
                      <a:gd name="T11" fmla="*/ 0 60000 65536"/>
                      <a:gd name="T12" fmla="*/ 0 60000 65536"/>
                      <a:gd name="T13" fmla="*/ 0 60000 65536"/>
                      <a:gd name="T14" fmla="*/ 0 60000 65536"/>
                      <a:gd name="T15" fmla="*/ 0 w 54"/>
                      <a:gd name="T16" fmla="*/ 0 h 24"/>
                      <a:gd name="T17" fmla="*/ 54 w 54"/>
                      <a:gd name="T18" fmla="*/ 24 h 24"/>
                    </a:gdLst>
                    <a:ahLst/>
                    <a:cxnLst>
                      <a:cxn ang="T10">
                        <a:pos x="T0" y="T1"/>
                      </a:cxn>
                      <a:cxn ang="T11">
                        <a:pos x="T2" y="T3"/>
                      </a:cxn>
                      <a:cxn ang="T12">
                        <a:pos x="T4" y="T5"/>
                      </a:cxn>
                      <a:cxn ang="T13">
                        <a:pos x="T6" y="T7"/>
                      </a:cxn>
                      <a:cxn ang="T14">
                        <a:pos x="T8" y="T9"/>
                      </a:cxn>
                    </a:cxnLst>
                    <a:rect l="T15" t="T16" r="T17" b="T18"/>
                    <a:pathLst>
                      <a:path w="54" h="24">
                        <a:moveTo>
                          <a:pt x="0" y="0"/>
                        </a:moveTo>
                        <a:lnTo>
                          <a:pt x="54" y="5"/>
                        </a:lnTo>
                        <a:lnTo>
                          <a:pt x="54" y="24"/>
                        </a:lnTo>
                        <a:lnTo>
                          <a:pt x="0" y="18"/>
                        </a:lnTo>
                        <a:lnTo>
                          <a:pt x="0" y="0"/>
                        </a:lnTo>
                        <a:close/>
                      </a:path>
                    </a:pathLst>
                  </a:custGeom>
                  <a:solidFill>
                    <a:srgbClr val="000000"/>
                  </a:solidFill>
                  <a:ln w="9525">
                    <a:noFill/>
                    <a:round/>
                    <a:headEnd/>
                    <a:tailEnd/>
                  </a:ln>
                </p:spPr>
                <p:txBody>
                  <a:bodyPr/>
                  <a:lstStyle/>
                  <a:p>
                    <a:endParaRPr lang="en-US">
                      <a:latin typeface="+mj-lt"/>
                    </a:endParaRPr>
                  </a:p>
                </p:txBody>
              </p:sp>
              <p:sp>
                <p:nvSpPr>
                  <p:cNvPr id="1198" name="Freeform 144"/>
                  <p:cNvSpPr>
                    <a:spLocks/>
                  </p:cNvSpPr>
                  <p:nvPr/>
                </p:nvSpPr>
                <p:spPr bwMode="auto">
                  <a:xfrm>
                    <a:off x="974" y="1337"/>
                    <a:ext cx="53" cy="25"/>
                  </a:xfrm>
                  <a:custGeom>
                    <a:avLst/>
                    <a:gdLst>
                      <a:gd name="T0" fmla="*/ 0 w 53"/>
                      <a:gd name="T1" fmla="*/ 0 h 25"/>
                      <a:gd name="T2" fmla="*/ 53 w 53"/>
                      <a:gd name="T3" fmla="*/ 6 h 25"/>
                      <a:gd name="T4" fmla="*/ 53 w 53"/>
                      <a:gd name="T5" fmla="*/ 25 h 25"/>
                      <a:gd name="T6" fmla="*/ 0 w 53"/>
                      <a:gd name="T7" fmla="*/ 19 h 25"/>
                      <a:gd name="T8" fmla="*/ 0 w 53"/>
                      <a:gd name="T9" fmla="*/ 0 h 25"/>
                      <a:gd name="T10" fmla="*/ 0 60000 65536"/>
                      <a:gd name="T11" fmla="*/ 0 60000 65536"/>
                      <a:gd name="T12" fmla="*/ 0 60000 65536"/>
                      <a:gd name="T13" fmla="*/ 0 60000 65536"/>
                      <a:gd name="T14" fmla="*/ 0 60000 65536"/>
                      <a:gd name="T15" fmla="*/ 0 w 53"/>
                      <a:gd name="T16" fmla="*/ 0 h 25"/>
                      <a:gd name="T17" fmla="*/ 53 w 53"/>
                      <a:gd name="T18" fmla="*/ 25 h 25"/>
                    </a:gdLst>
                    <a:ahLst/>
                    <a:cxnLst>
                      <a:cxn ang="T10">
                        <a:pos x="T0" y="T1"/>
                      </a:cxn>
                      <a:cxn ang="T11">
                        <a:pos x="T2" y="T3"/>
                      </a:cxn>
                      <a:cxn ang="T12">
                        <a:pos x="T4" y="T5"/>
                      </a:cxn>
                      <a:cxn ang="T13">
                        <a:pos x="T6" y="T7"/>
                      </a:cxn>
                      <a:cxn ang="T14">
                        <a:pos x="T8" y="T9"/>
                      </a:cxn>
                    </a:cxnLst>
                    <a:rect l="T15" t="T16" r="T17" b="T18"/>
                    <a:pathLst>
                      <a:path w="53" h="25">
                        <a:moveTo>
                          <a:pt x="0" y="0"/>
                        </a:moveTo>
                        <a:lnTo>
                          <a:pt x="53" y="6"/>
                        </a:lnTo>
                        <a:lnTo>
                          <a:pt x="53" y="25"/>
                        </a:lnTo>
                        <a:lnTo>
                          <a:pt x="0" y="19"/>
                        </a:lnTo>
                        <a:lnTo>
                          <a:pt x="0" y="0"/>
                        </a:lnTo>
                        <a:close/>
                      </a:path>
                    </a:pathLst>
                  </a:custGeom>
                  <a:solidFill>
                    <a:srgbClr val="000000"/>
                  </a:solidFill>
                  <a:ln w="9525">
                    <a:noFill/>
                    <a:round/>
                    <a:headEnd/>
                    <a:tailEnd/>
                  </a:ln>
                </p:spPr>
                <p:txBody>
                  <a:bodyPr/>
                  <a:lstStyle/>
                  <a:p>
                    <a:endParaRPr lang="en-US">
                      <a:latin typeface="+mj-lt"/>
                    </a:endParaRPr>
                  </a:p>
                </p:txBody>
              </p:sp>
              <p:sp>
                <p:nvSpPr>
                  <p:cNvPr id="1199" name="Freeform 145"/>
                  <p:cNvSpPr>
                    <a:spLocks/>
                  </p:cNvSpPr>
                  <p:nvPr/>
                </p:nvSpPr>
                <p:spPr bwMode="auto">
                  <a:xfrm>
                    <a:off x="1055" y="1384"/>
                    <a:ext cx="54" cy="24"/>
                  </a:xfrm>
                  <a:custGeom>
                    <a:avLst/>
                    <a:gdLst>
                      <a:gd name="T0" fmla="*/ 0 w 54"/>
                      <a:gd name="T1" fmla="*/ 0 h 24"/>
                      <a:gd name="T2" fmla="*/ 54 w 54"/>
                      <a:gd name="T3" fmla="*/ 5 h 24"/>
                      <a:gd name="T4" fmla="*/ 54 w 54"/>
                      <a:gd name="T5" fmla="*/ 24 h 24"/>
                      <a:gd name="T6" fmla="*/ 0 w 54"/>
                      <a:gd name="T7" fmla="*/ 19 h 24"/>
                      <a:gd name="T8" fmla="*/ 0 w 54"/>
                      <a:gd name="T9" fmla="*/ 0 h 24"/>
                      <a:gd name="T10" fmla="*/ 0 60000 65536"/>
                      <a:gd name="T11" fmla="*/ 0 60000 65536"/>
                      <a:gd name="T12" fmla="*/ 0 60000 65536"/>
                      <a:gd name="T13" fmla="*/ 0 60000 65536"/>
                      <a:gd name="T14" fmla="*/ 0 60000 65536"/>
                      <a:gd name="T15" fmla="*/ 0 w 54"/>
                      <a:gd name="T16" fmla="*/ 0 h 24"/>
                      <a:gd name="T17" fmla="*/ 54 w 54"/>
                      <a:gd name="T18" fmla="*/ 24 h 24"/>
                    </a:gdLst>
                    <a:ahLst/>
                    <a:cxnLst>
                      <a:cxn ang="T10">
                        <a:pos x="T0" y="T1"/>
                      </a:cxn>
                      <a:cxn ang="T11">
                        <a:pos x="T2" y="T3"/>
                      </a:cxn>
                      <a:cxn ang="T12">
                        <a:pos x="T4" y="T5"/>
                      </a:cxn>
                      <a:cxn ang="T13">
                        <a:pos x="T6" y="T7"/>
                      </a:cxn>
                      <a:cxn ang="T14">
                        <a:pos x="T8" y="T9"/>
                      </a:cxn>
                    </a:cxnLst>
                    <a:rect l="T15" t="T16" r="T17" b="T18"/>
                    <a:pathLst>
                      <a:path w="54" h="24">
                        <a:moveTo>
                          <a:pt x="0" y="0"/>
                        </a:moveTo>
                        <a:lnTo>
                          <a:pt x="54" y="5"/>
                        </a:lnTo>
                        <a:lnTo>
                          <a:pt x="54" y="24"/>
                        </a:lnTo>
                        <a:lnTo>
                          <a:pt x="0" y="19"/>
                        </a:lnTo>
                        <a:lnTo>
                          <a:pt x="0" y="0"/>
                        </a:lnTo>
                        <a:close/>
                      </a:path>
                    </a:pathLst>
                  </a:custGeom>
                  <a:solidFill>
                    <a:srgbClr val="000000"/>
                  </a:solidFill>
                  <a:ln w="9525">
                    <a:noFill/>
                    <a:round/>
                    <a:headEnd/>
                    <a:tailEnd/>
                  </a:ln>
                </p:spPr>
                <p:txBody>
                  <a:bodyPr/>
                  <a:lstStyle/>
                  <a:p>
                    <a:endParaRPr lang="en-US">
                      <a:latin typeface="+mj-lt"/>
                    </a:endParaRPr>
                  </a:p>
                </p:txBody>
              </p:sp>
              <p:sp>
                <p:nvSpPr>
                  <p:cNvPr id="1200" name="Freeform 146"/>
                  <p:cNvSpPr>
                    <a:spLocks/>
                  </p:cNvSpPr>
                  <p:nvPr/>
                </p:nvSpPr>
                <p:spPr bwMode="auto">
                  <a:xfrm>
                    <a:off x="1126" y="1553"/>
                    <a:ext cx="54" cy="25"/>
                  </a:xfrm>
                  <a:custGeom>
                    <a:avLst/>
                    <a:gdLst>
                      <a:gd name="T0" fmla="*/ 0 w 54"/>
                      <a:gd name="T1" fmla="*/ 0 h 25"/>
                      <a:gd name="T2" fmla="*/ 54 w 54"/>
                      <a:gd name="T3" fmla="*/ 6 h 25"/>
                      <a:gd name="T4" fmla="*/ 54 w 54"/>
                      <a:gd name="T5" fmla="*/ 25 h 25"/>
                      <a:gd name="T6" fmla="*/ 0 w 54"/>
                      <a:gd name="T7" fmla="*/ 19 h 25"/>
                      <a:gd name="T8" fmla="*/ 0 w 54"/>
                      <a:gd name="T9" fmla="*/ 0 h 25"/>
                      <a:gd name="T10" fmla="*/ 0 60000 65536"/>
                      <a:gd name="T11" fmla="*/ 0 60000 65536"/>
                      <a:gd name="T12" fmla="*/ 0 60000 65536"/>
                      <a:gd name="T13" fmla="*/ 0 60000 65536"/>
                      <a:gd name="T14" fmla="*/ 0 60000 65536"/>
                      <a:gd name="T15" fmla="*/ 0 w 54"/>
                      <a:gd name="T16" fmla="*/ 0 h 25"/>
                      <a:gd name="T17" fmla="*/ 54 w 54"/>
                      <a:gd name="T18" fmla="*/ 25 h 25"/>
                    </a:gdLst>
                    <a:ahLst/>
                    <a:cxnLst>
                      <a:cxn ang="T10">
                        <a:pos x="T0" y="T1"/>
                      </a:cxn>
                      <a:cxn ang="T11">
                        <a:pos x="T2" y="T3"/>
                      </a:cxn>
                      <a:cxn ang="T12">
                        <a:pos x="T4" y="T5"/>
                      </a:cxn>
                      <a:cxn ang="T13">
                        <a:pos x="T6" y="T7"/>
                      </a:cxn>
                      <a:cxn ang="T14">
                        <a:pos x="T8" y="T9"/>
                      </a:cxn>
                    </a:cxnLst>
                    <a:rect l="T15" t="T16" r="T17" b="T18"/>
                    <a:pathLst>
                      <a:path w="54" h="25">
                        <a:moveTo>
                          <a:pt x="0" y="0"/>
                        </a:moveTo>
                        <a:lnTo>
                          <a:pt x="54" y="6"/>
                        </a:lnTo>
                        <a:lnTo>
                          <a:pt x="54" y="25"/>
                        </a:lnTo>
                        <a:lnTo>
                          <a:pt x="0" y="19"/>
                        </a:lnTo>
                        <a:lnTo>
                          <a:pt x="0" y="0"/>
                        </a:lnTo>
                        <a:close/>
                      </a:path>
                    </a:pathLst>
                  </a:custGeom>
                  <a:solidFill>
                    <a:srgbClr val="000000"/>
                  </a:solidFill>
                  <a:ln w="9525">
                    <a:noFill/>
                    <a:round/>
                    <a:headEnd/>
                    <a:tailEnd/>
                  </a:ln>
                </p:spPr>
                <p:txBody>
                  <a:bodyPr/>
                  <a:lstStyle/>
                  <a:p>
                    <a:endParaRPr lang="en-US">
                      <a:latin typeface="+mj-lt"/>
                    </a:endParaRPr>
                  </a:p>
                </p:txBody>
              </p:sp>
              <p:sp>
                <p:nvSpPr>
                  <p:cNvPr id="1201" name="Freeform 147"/>
                  <p:cNvSpPr>
                    <a:spLocks/>
                  </p:cNvSpPr>
                  <p:nvPr/>
                </p:nvSpPr>
                <p:spPr bwMode="auto">
                  <a:xfrm>
                    <a:off x="1129" y="1631"/>
                    <a:ext cx="53" cy="24"/>
                  </a:xfrm>
                  <a:custGeom>
                    <a:avLst/>
                    <a:gdLst>
                      <a:gd name="T0" fmla="*/ 0 w 53"/>
                      <a:gd name="T1" fmla="*/ 0 h 24"/>
                      <a:gd name="T2" fmla="*/ 53 w 53"/>
                      <a:gd name="T3" fmla="*/ 5 h 24"/>
                      <a:gd name="T4" fmla="*/ 53 w 53"/>
                      <a:gd name="T5" fmla="*/ 24 h 24"/>
                      <a:gd name="T6" fmla="*/ 0 w 53"/>
                      <a:gd name="T7" fmla="*/ 19 h 24"/>
                      <a:gd name="T8" fmla="*/ 0 w 53"/>
                      <a:gd name="T9" fmla="*/ 0 h 24"/>
                      <a:gd name="T10" fmla="*/ 0 60000 65536"/>
                      <a:gd name="T11" fmla="*/ 0 60000 65536"/>
                      <a:gd name="T12" fmla="*/ 0 60000 65536"/>
                      <a:gd name="T13" fmla="*/ 0 60000 65536"/>
                      <a:gd name="T14" fmla="*/ 0 60000 65536"/>
                      <a:gd name="T15" fmla="*/ 0 w 53"/>
                      <a:gd name="T16" fmla="*/ 0 h 24"/>
                      <a:gd name="T17" fmla="*/ 53 w 53"/>
                      <a:gd name="T18" fmla="*/ 24 h 24"/>
                    </a:gdLst>
                    <a:ahLst/>
                    <a:cxnLst>
                      <a:cxn ang="T10">
                        <a:pos x="T0" y="T1"/>
                      </a:cxn>
                      <a:cxn ang="T11">
                        <a:pos x="T2" y="T3"/>
                      </a:cxn>
                      <a:cxn ang="T12">
                        <a:pos x="T4" y="T5"/>
                      </a:cxn>
                      <a:cxn ang="T13">
                        <a:pos x="T6" y="T7"/>
                      </a:cxn>
                      <a:cxn ang="T14">
                        <a:pos x="T8" y="T9"/>
                      </a:cxn>
                    </a:cxnLst>
                    <a:rect l="T15" t="T16" r="T17" b="T18"/>
                    <a:pathLst>
                      <a:path w="53" h="24">
                        <a:moveTo>
                          <a:pt x="0" y="0"/>
                        </a:moveTo>
                        <a:lnTo>
                          <a:pt x="53" y="5"/>
                        </a:lnTo>
                        <a:lnTo>
                          <a:pt x="53" y="24"/>
                        </a:lnTo>
                        <a:lnTo>
                          <a:pt x="0" y="19"/>
                        </a:lnTo>
                        <a:lnTo>
                          <a:pt x="0" y="0"/>
                        </a:lnTo>
                        <a:close/>
                      </a:path>
                    </a:pathLst>
                  </a:custGeom>
                  <a:solidFill>
                    <a:srgbClr val="000000"/>
                  </a:solidFill>
                  <a:ln w="9525">
                    <a:noFill/>
                    <a:round/>
                    <a:headEnd/>
                    <a:tailEnd/>
                  </a:ln>
                </p:spPr>
                <p:txBody>
                  <a:bodyPr/>
                  <a:lstStyle/>
                  <a:p>
                    <a:endParaRPr lang="en-US">
                      <a:latin typeface="+mj-lt"/>
                    </a:endParaRPr>
                  </a:p>
                </p:txBody>
              </p:sp>
            </p:grpSp>
          </p:grpSp>
          <p:grpSp>
            <p:nvGrpSpPr>
              <p:cNvPr id="1148" name="Group 148"/>
              <p:cNvGrpSpPr>
                <a:grpSpLocks/>
              </p:cNvGrpSpPr>
              <p:nvPr/>
            </p:nvGrpSpPr>
            <p:grpSpPr bwMode="auto">
              <a:xfrm>
                <a:off x="383" y="1289"/>
                <a:ext cx="729" cy="1522"/>
                <a:chOff x="383" y="1289"/>
                <a:chExt cx="729" cy="1522"/>
              </a:xfrm>
            </p:grpSpPr>
            <p:sp>
              <p:nvSpPr>
                <p:cNvPr id="1163" name="Freeform 149"/>
                <p:cNvSpPr>
                  <a:spLocks/>
                </p:cNvSpPr>
                <p:nvPr/>
              </p:nvSpPr>
              <p:spPr bwMode="auto">
                <a:xfrm>
                  <a:off x="383" y="1379"/>
                  <a:ext cx="728" cy="167"/>
                </a:xfrm>
                <a:custGeom>
                  <a:avLst/>
                  <a:gdLst>
                    <a:gd name="T0" fmla="*/ 0 w 728"/>
                    <a:gd name="T1" fmla="*/ 99 h 167"/>
                    <a:gd name="T2" fmla="*/ 415 w 728"/>
                    <a:gd name="T3" fmla="*/ 167 h 167"/>
                    <a:gd name="T4" fmla="*/ 728 w 728"/>
                    <a:gd name="T5" fmla="*/ 49 h 167"/>
                    <a:gd name="T6" fmla="*/ 346 w 728"/>
                    <a:gd name="T7" fmla="*/ 0 h 167"/>
                    <a:gd name="T8" fmla="*/ 0 w 728"/>
                    <a:gd name="T9" fmla="*/ 99 h 167"/>
                    <a:gd name="T10" fmla="*/ 0 60000 65536"/>
                    <a:gd name="T11" fmla="*/ 0 60000 65536"/>
                    <a:gd name="T12" fmla="*/ 0 60000 65536"/>
                    <a:gd name="T13" fmla="*/ 0 60000 65536"/>
                    <a:gd name="T14" fmla="*/ 0 60000 65536"/>
                    <a:gd name="T15" fmla="*/ 0 w 728"/>
                    <a:gd name="T16" fmla="*/ 0 h 167"/>
                    <a:gd name="T17" fmla="*/ 728 w 728"/>
                    <a:gd name="T18" fmla="*/ 167 h 167"/>
                  </a:gdLst>
                  <a:ahLst/>
                  <a:cxnLst>
                    <a:cxn ang="T10">
                      <a:pos x="T0" y="T1"/>
                    </a:cxn>
                    <a:cxn ang="T11">
                      <a:pos x="T2" y="T3"/>
                    </a:cxn>
                    <a:cxn ang="T12">
                      <a:pos x="T4" y="T5"/>
                    </a:cxn>
                    <a:cxn ang="T13">
                      <a:pos x="T6" y="T7"/>
                    </a:cxn>
                    <a:cxn ang="T14">
                      <a:pos x="T8" y="T9"/>
                    </a:cxn>
                  </a:cxnLst>
                  <a:rect l="T15" t="T16" r="T17" b="T18"/>
                  <a:pathLst>
                    <a:path w="728" h="167">
                      <a:moveTo>
                        <a:pt x="0" y="99"/>
                      </a:moveTo>
                      <a:lnTo>
                        <a:pt x="415" y="167"/>
                      </a:lnTo>
                      <a:lnTo>
                        <a:pt x="728" y="49"/>
                      </a:lnTo>
                      <a:lnTo>
                        <a:pt x="346" y="0"/>
                      </a:lnTo>
                      <a:lnTo>
                        <a:pt x="0" y="99"/>
                      </a:lnTo>
                      <a:close/>
                    </a:path>
                  </a:pathLst>
                </a:custGeom>
                <a:solidFill>
                  <a:srgbClr val="DF3F5F"/>
                </a:solidFill>
                <a:ln w="9525">
                  <a:noFill/>
                  <a:round/>
                  <a:headEnd/>
                  <a:tailEnd/>
                </a:ln>
              </p:spPr>
              <p:txBody>
                <a:bodyPr/>
                <a:lstStyle/>
                <a:p>
                  <a:endParaRPr lang="en-US">
                    <a:latin typeface="+mj-lt"/>
                  </a:endParaRPr>
                </a:p>
              </p:txBody>
            </p:sp>
            <p:sp>
              <p:nvSpPr>
                <p:cNvPr id="1164" name="Freeform 150"/>
                <p:cNvSpPr>
                  <a:spLocks/>
                </p:cNvSpPr>
                <p:nvPr/>
              </p:nvSpPr>
              <p:spPr bwMode="auto">
                <a:xfrm>
                  <a:off x="383" y="1476"/>
                  <a:ext cx="415" cy="1334"/>
                </a:xfrm>
                <a:custGeom>
                  <a:avLst/>
                  <a:gdLst>
                    <a:gd name="T0" fmla="*/ 0 w 415"/>
                    <a:gd name="T1" fmla="*/ 0 h 1334"/>
                    <a:gd name="T2" fmla="*/ 415 w 415"/>
                    <a:gd name="T3" fmla="*/ 69 h 1334"/>
                    <a:gd name="T4" fmla="*/ 415 w 415"/>
                    <a:gd name="T5" fmla="*/ 1334 h 1334"/>
                    <a:gd name="T6" fmla="*/ 327 w 415"/>
                    <a:gd name="T7" fmla="*/ 1305 h 1334"/>
                    <a:gd name="T8" fmla="*/ 328 w 415"/>
                    <a:gd name="T9" fmla="*/ 1145 h 1334"/>
                    <a:gd name="T10" fmla="*/ 211 w 415"/>
                    <a:gd name="T11" fmla="*/ 1099 h 1334"/>
                    <a:gd name="T12" fmla="*/ 211 w 415"/>
                    <a:gd name="T13" fmla="*/ 1242 h 1334"/>
                    <a:gd name="T14" fmla="*/ 145 w 415"/>
                    <a:gd name="T15" fmla="*/ 1212 h 1334"/>
                    <a:gd name="T16" fmla="*/ 145 w 415"/>
                    <a:gd name="T17" fmla="*/ 1070 h 1334"/>
                    <a:gd name="T18" fmla="*/ 52 w 415"/>
                    <a:gd name="T19" fmla="*/ 1028 h 1334"/>
                    <a:gd name="T20" fmla="*/ 52 w 415"/>
                    <a:gd name="T21" fmla="*/ 1172 h 1334"/>
                    <a:gd name="T22" fmla="*/ 0 w 415"/>
                    <a:gd name="T23" fmla="*/ 1149 h 1334"/>
                    <a:gd name="T24" fmla="*/ 0 w 415"/>
                    <a:gd name="T25" fmla="*/ 0 h 133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15"/>
                    <a:gd name="T40" fmla="*/ 0 h 1334"/>
                    <a:gd name="T41" fmla="*/ 415 w 415"/>
                    <a:gd name="T42" fmla="*/ 1334 h 133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15" h="1334">
                      <a:moveTo>
                        <a:pt x="0" y="0"/>
                      </a:moveTo>
                      <a:lnTo>
                        <a:pt x="415" y="69"/>
                      </a:lnTo>
                      <a:lnTo>
                        <a:pt x="415" y="1334"/>
                      </a:lnTo>
                      <a:lnTo>
                        <a:pt x="327" y="1305"/>
                      </a:lnTo>
                      <a:lnTo>
                        <a:pt x="328" y="1145"/>
                      </a:lnTo>
                      <a:lnTo>
                        <a:pt x="211" y="1099"/>
                      </a:lnTo>
                      <a:lnTo>
                        <a:pt x="211" y="1242"/>
                      </a:lnTo>
                      <a:lnTo>
                        <a:pt x="145" y="1212"/>
                      </a:lnTo>
                      <a:lnTo>
                        <a:pt x="145" y="1070"/>
                      </a:lnTo>
                      <a:lnTo>
                        <a:pt x="52" y="1028"/>
                      </a:lnTo>
                      <a:lnTo>
                        <a:pt x="52" y="1172"/>
                      </a:lnTo>
                      <a:lnTo>
                        <a:pt x="0" y="1149"/>
                      </a:lnTo>
                      <a:lnTo>
                        <a:pt x="0" y="0"/>
                      </a:lnTo>
                      <a:close/>
                    </a:path>
                  </a:pathLst>
                </a:custGeom>
                <a:solidFill>
                  <a:srgbClr val="FF5F7F"/>
                </a:solidFill>
                <a:ln w="9525">
                  <a:noFill/>
                  <a:round/>
                  <a:headEnd/>
                  <a:tailEnd/>
                </a:ln>
              </p:spPr>
              <p:txBody>
                <a:bodyPr/>
                <a:lstStyle/>
                <a:p>
                  <a:endParaRPr lang="en-US">
                    <a:latin typeface="+mj-lt"/>
                  </a:endParaRPr>
                </a:p>
              </p:txBody>
            </p:sp>
            <p:grpSp>
              <p:nvGrpSpPr>
                <p:cNvPr id="1165" name="Group 151"/>
                <p:cNvGrpSpPr>
                  <a:grpSpLocks/>
                </p:cNvGrpSpPr>
                <p:nvPr/>
              </p:nvGrpSpPr>
              <p:grpSpPr bwMode="auto">
                <a:xfrm>
                  <a:off x="397" y="1289"/>
                  <a:ext cx="715" cy="1522"/>
                  <a:chOff x="397" y="1289"/>
                  <a:chExt cx="715" cy="1522"/>
                </a:xfrm>
              </p:grpSpPr>
              <p:sp>
                <p:nvSpPr>
                  <p:cNvPr id="1166" name="Freeform 152"/>
                  <p:cNvSpPr>
                    <a:spLocks/>
                  </p:cNvSpPr>
                  <p:nvPr/>
                </p:nvSpPr>
                <p:spPr bwMode="auto">
                  <a:xfrm>
                    <a:off x="798" y="1427"/>
                    <a:ext cx="314" cy="1384"/>
                  </a:xfrm>
                  <a:custGeom>
                    <a:avLst/>
                    <a:gdLst>
                      <a:gd name="T0" fmla="*/ 0 w 314"/>
                      <a:gd name="T1" fmla="*/ 117 h 1384"/>
                      <a:gd name="T2" fmla="*/ 310 w 314"/>
                      <a:gd name="T3" fmla="*/ 0 h 1384"/>
                      <a:gd name="T4" fmla="*/ 314 w 314"/>
                      <a:gd name="T5" fmla="*/ 1070 h 1384"/>
                      <a:gd name="T6" fmla="*/ 0 w 314"/>
                      <a:gd name="T7" fmla="*/ 1384 h 1384"/>
                      <a:gd name="T8" fmla="*/ 0 w 314"/>
                      <a:gd name="T9" fmla="*/ 117 h 1384"/>
                      <a:gd name="T10" fmla="*/ 0 60000 65536"/>
                      <a:gd name="T11" fmla="*/ 0 60000 65536"/>
                      <a:gd name="T12" fmla="*/ 0 60000 65536"/>
                      <a:gd name="T13" fmla="*/ 0 60000 65536"/>
                      <a:gd name="T14" fmla="*/ 0 60000 65536"/>
                      <a:gd name="T15" fmla="*/ 0 w 314"/>
                      <a:gd name="T16" fmla="*/ 0 h 1384"/>
                      <a:gd name="T17" fmla="*/ 314 w 314"/>
                      <a:gd name="T18" fmla="*/ 1384 h 1384"/>
                    </a:gdLst>
                    <a:ahLst/>
                    <a:cxnLst>
                      <a:cxn ang="T10">
                        <a:pos x="T0" y="T1"/>
                      </a:cxn>
                      <a:cxn ang="T11">
                        <a:pos x="T2" y="T3"/>
                      </a:cxn>
                      <a:cxn ang="T12">
                        <a:pos x="T4" y="T5"/>
                      </a:cxn>
                      <a:cxn ang="T13">
                        <a:pos x="T6" y="T7"/>
                      </a:cxn>
                      <a:cxn ang="T14">
                        <a:pos x="T8" y="T9"/>
                      </a:cxn>
                    </a:cxnLst>
                    <a:rect l="T15" t="T16" r="T17" b="T18"/>
                    <a:pathLst>
                      <a:path w="314" h="1384">
                        <a:moveTo>
                          <a:pt x="0" y="117"/>
                        </a:moveTo>
                        <a:lnTo>
                          <a:pt x="310" y="0"/>
                        </a:lnTo>
                        <a:lnTo>
                          <a:pt x="314" y="1070"/>
                        </a:lnTo>
                        <a:lnTo>
                          <a:pt x="0" y="1384"/>
                        </a:lnTo>
                        <a:lnTo>
                          <a:pt x="0" y="117"/>
                        </a:lnTo>
                        <a:close/>
                      </a:path>
                    </a:pathLst>
                  </a:custGeom>
                  <a:solidFill>
                    <a:srgbClr val="DF1F3F"/>
                  </a:solidFill>
                  <a:ln w="9525">
                    <a:noFill/>
                    <a:round/>
                    <a:headEnd/>
                    <a:tailEnd/>
                  </a:ln>
                </p:spPr>
                <p:txBody>
                  <a:bodyPr/>
                  <a:lstStyle/>
                  <a:p>
                    <a:endParaRPr lang="en-US">
                      <a:latin typeface="+mj-lt"/>
                    </a:endParaRPr>
                  </a:p>
                </p:txBody>
              </p:sp>
              <p:grpSp>
                <p:nvGrpSpPr>
                  <p:cNvPr id="1167" name="Group 153"/>
                  <p:cNvGrpSpPr>
                    <a:grpSpLocks/>
                  </p:cNvGrpSpPr>
                  <p:nvPr/>
                </p:nvGrpSpPr>
                <p:grpSpPr bwMode="auto">
                  <a:xfrm>
                    <a:off x="594" y="2570"/>
                    <a:ext cx="121" cy="148"/>
                    <a:chOff x="594" y="2570"/>
                    <a:chExt cx="121" cy="148"/>
                  </a:xfrm>
                </p:grpSpPr>
                <p:sp>
                  <p:nvSpPr>
                    <p:cNvPr id="1189" name="Freeform 154"/>
                    <p:cNvSpPr>
                      <a:spLocks/>
                    </p:cNvSpPr>
                    <p:nvPr/>
                  </p:nvSpPr>
                  <p:spPr bwMode="auto">
                    <a:xfrm>
                      <a:off x="661" y="2598"/>
                      <a:ext cx="54" cy="104"/>
                    </a:xfrm>
                    <a:custGeom>
                      <a:avLst/>
                      <a:gdLst>
                        <a:gd name="T0" fmla="*/ 0 w 54"/>
                        <a:gd name="T1" fmla="*/ 0 h 104"/>
                        <a:gd name="T2" fmla="*/ 0 w 54"/>
                        <a:gd name="T3" fmla="*/ 79 h 104"/>
                        <a:gd name="T4" fmla="*/ 54 w 54"/>
                        <a:gd name="T5" fmla="*/ 104 h 104"/>
                        <a:gd name="T6" fmla="*/ 54 w 54"/>
                        <a:gd name="T7" fmla="*/ 23 h 104"/>
                        <a:gd name="T8" fmla="*/ 0 w 54"/>
                        <a:gd name="T9" fmla="*/ 0 h 104"/>
                        <a:gd name="T10" fmla="*/ 0 60000 65536"/>
                        <a:gd name="T11" fmla="*/ 0 60000 65536"/>
                        <a:gd name="T12" fmla="*/ 0 60000 65536"/>
                        <a:gd name="T13" fmla="*/ 0 60000 65536"/>
                        <a:gd name="T14" fmla="*/ 0 60000 65536"/>
                        <a:gd name="T15" fmla="*/ 0 w 54"/>
                        <a:gd name="T16" fmla="*/ 0 h 104"/>
                        <a:gd name="T17" fmla="*/ 54 w 54"/>
                        <a:gd name="T18" fmla="*/ 104 h 104"/>
                      </a:gdLst>
                      <a:ahLst/>
                      <a:cxnLst>
                        <a:cxn ang="T10">
                          <a:pos x="T0" y="T1"/>
                        </a:cxn>
                        <a:cxn ang="T11">
                          <a:pos x="T2" y="T3"/>
                        </a:cxn>
                        <a:cxn ang="T12">
                          <a:pos x="T4" y="T5"/>
                        </a:cxn>
                        <a:cxn ang="T13">
                          <a:pos x="T6" y="T7"/>
                        </a:cxn>
                        <a:cxn ang="T14">
                          <a:pos x="T8" y="T9"/>
                        </a:cxn>
                      </a:cxnLst>
                      <a:rect l="T15" t="T16" r="T17" b="T18"/>
                      <a:pathLst>
                        <a:path w="54" h="104">
                          <a:moveTo>
                            <a:pt x="0" y="0"/>
                          </a:moveTo>
                          <a:lnTo>
                            <a:pt x="0" y="79"/>
                          </a:lnTo>
                          <a:lnTo>
                            <a:pt x="54" y="104"/>
                          </a:lnTo>
                          <a:lnTo>
                            <a:pt x="54" y="23"/>
                          </a:lnTo>
                          <a:lnTo>
                            <a:pt x="0" y="0"/>
                          </a:lnTo>
                          <a:close/>
                        </a:path>
                      </a:pathLst>
                    </a:custGeom>
                    <a:solidFill>
                      <a:srgbClr val="FF001F"/>
                    </a:solidFill>
                    <a:ln w="9525">
                      <a:noFill/>
                      <a:round/>
                      <a:headEnd/>
                      <a:tailEnd/>
                    </a:ln>
                  </p:spPr>
                  <p:txBody>
                    <a:bodyPr/>
                    <a:lstStyle/>
                    <a:p>
                      <a:endParaRPr lang="en-US">
                        <a:latin typeface="+mj-lt"/>
                      </a:endParaRPr>
                    </a:p>
                  </p:txBody>
                </p:sp>
                <p:sp>
                  <p:nvSpPr>
                    <p:cNvPr id="1190" name="Freeform 155"/>
                    <p:cNvSpPr>
                      <a:spLocks/>
                    </p:cNvSpPr>
                    <p:nvPr/>
                  </p:nvSpPr>
                  <p:spPr bwMode="auto">
                    <a:xfrm>
                      <a:off x="594" y="2570"/>
                      <a:ext cx="70" cy="148"/>
                    </a:xfrm>
                    <a:custGeom>
                      <a:avLst/>
                      <a:gdLst>
                        <a:gd name="T0" fmla="*/ 0 w 70"/>
                        <a:gd name="T1" fmla="*/ 0 h 148"/>
                        <a:gd name="T2" fmla="*/ 0 w 70"/>
                        <a:gd name="T3" fmla="*/ 148 h 148"/>
                        <a:gd name="T4" fmla="*/ 70 w 70"/>
                        <a:gd name="T5" fmla="*/ 105 h 148"/>
                        <a:gd name="T6" fmla="*/ 70 w 70"/>
                        <a:gd name="T7" fmla="*/ 30 h 148"/>
                        <a:gd name="T8" fmla="*/ 0 w 70"/>
                        <a:gd name="T9" fmla="*/ 0 h 148"/>
                        <a:gd name="T10" fmla="*/ 0 60000 65536"/>
                        <a:gd name="T11" fmla="*/ 0 60000 65536"/>
                        <a:gd name="T12" fmla="*/ 0 60000 65536"/>
                        <a:gd name="T13" fmla="*/ 0 60000 65536"/>
                        <a:gd name="T14" fmla="*/ 0 60000 65536"/>
                        <a:gd name="T15" fmla="*/ 0 w 70"/>
                        <a:gd name="T16" fmla="*/ 0 h 148"/>
                        <a:gd name="T17" fmla="*/ 70 w 70"/>
                        <a:gd name="T18" fmla="*/ 148 h 148"/>
                      </a:gdLst>
                      <a:ahLst/>
                      <a:cxnLst>
                        <a:cxn ang="T10">
                          <a:pos x="T0" y="T1"/>
                        </a:cxn>
                        <a:cxn ang="T11">
                          <a:pos x="T2" y="T3"/>
                        </a:cxn>
                        <a:cxn ang="T12">
                          <a:pos x="T4" y="T5"/>
                        </a:cxn>
                        <a:cxn ang="T13">
                          <a:pos x="T6" y="T7"/>
                        </a:cxn>
                        <a:cxn ang="T14">
                          <a:pos x="T8" y="T9"/>
                        </a:cxn>
                      </a:cxnLst>
                      <a:rect l="T15" t="T16" r="T17" b="T18"/>
                      <a:pathLst>
                        <a:path w="70" h="148">
                          <a:moveTo>
                            <a:pt x="0" y="0"/>
                          </a:moveTo>
                          <a:lnTo>
                            <a:pt x="0" y="148"/>
                          </a:lnTo>
                          <a:lnTo>
                            <a:pt x="70" y="105"/>
                          </a:lnTo>
                          <a:lnTo>
                            <a:pt x="70" y="30"/>
                          </a:lnTo>
                          <a:lnTo>
                            <a:pt x="0" y="0"/>
                          </a:lnTo>
                          <a:close/>
                        </a:path>
                      </a:pathLst>
                    </a:custGeom>
                    <a:solidFill>
                      <a:srgbClr val="DF1F3F"/>
                    </a:solidFill>
                    <a:ln w="9525">
                      <a:noFill/>
                      <a:round/>
                      <a:headEnd/>
                      <a:tailEnd/>
                    </a:ln>
                  </p:spPr>
                  <p:txBody>
                    <a:bodyPr/>
                    <a:lstStyle/>
                    <a:p>
                      <a:endParaRPr lang="en-US">
                        <a:latin typeface="+mj-lt"/>
                      </a:endParaRPr>
                    </a:p>
                  </p:txBody>
                </p:sp>
              </p:grpSp>
              <p:grpSp>
                <p:nvGrpSpPr>
                  <p:cNvPr id="1168" name="Group 156"/>
                  <p:cNvGrpSpPr>
                    <a:grpSpLocks/>
                  </p:cNvGrpSpPr>
                  <p:nvPr/>
                </p:nvGrpSpPr>
                <p:grpSpPr bwMode="auto">
                  <a:xfrm>
                    <a:off x="434" y="2499"/>
                    <a:ext cx="123" cy="150"/>
                    <a:chOff x="434" y="2499"/>
                    <a:chExt cx="123" cy="150"/>
                  </a:xfrm>
                </p:grpSpPr>
                <p:sp>
                  <p:nvSpPr>
                    <p:cNvPr id="1187" name="Freeform 157"/>
                    <p:cNvSpPr>
                      <a:spLocks/>
                    </p:cNvSpPr>
                    <p:nvPr/>
                  </p:nvSpPr>
                  <p:spPr bwMode="auto">
                    <a:xfrm>
                      <a:off x="503" y="2527"/>
                      <a:ext cx="54" cy="104"/>
                    </a:xfrm>
                    <a:custGeom>
                      <a:avLst/>
                      <a:gdLst>
                        <a:gd name="T0" fmla="*/ 0 w 54"/>
                        <a:gd name="T1" fmla="*/ 0 h 104"/>
                        <a:gd name="T2" fmla="*/ 0 w 54"/>
                        <a:gd name="T3" fmla="*/ 80 h 104"/>
                        <a:gd name="T4" fmla="*/ 54 w 54"/>
                        <a:gd name="T5" fmla="*/ 104 h 104"/>
                        <a:gd name="T6" fmla="*/ 54 w 54"/>
                        <a:gd name="T7" fmla="*/ 23 h 104"/>
                        <a:gd name="T8" fmla="*/ 0 w 54"/>
                        <a:gd name="T9" fmla="*/ 0 h 104"/>
                        <a:gd name="T10" fmla="*/ 0 60000 65536"/>
                        <a:gd name="T11" fmla="*/ 0 60000 65536"/>
                        <a:gd name="T12" fmla="*/ 0 60000 65536"/>
                        <a:gd name="T13" fmla="*/ 0 60000 65536"/>
                        <a:gd name="T14" fmla="*/ 0 60000 65536"/>
                        <a:gd name="T15" fmla="*/ 0 w 54"/>
                        <a:gd name="T16" fmla="*/ 0 h 104"/>
                        <a:gd name="T17" fmla="*/ 54 w 54"/>
                        <a:gd name="T18" fmla="*/ 104 h 104"/>
                      </a:gdLst>
                      <a:ahLst/>
                      <a:cxnLst>
                        <a:cxn ang="T10">
                          <a:pos x="T0" y="T1"/>
                        </a:cxn>
                        <a:cxn ang="T11">
                          <a:pos x="T2" y="T3"/>
                        </a:cxn>
                        <a:cxn ang="T12">
                          <a:pos x="T4" y="T5"/>
                        </a:cxn>
                        <a:cxn ang="T13">
                          <a:pos x="T6" y="T7"/>
                        </a:cxn>
                        <a:cxn ang="T14">
                          <a:pos x="T8" y="T9"/>
                        </a:cxn>
                      </a:cxnLst>
                      <a:rect l="T15" t="T16" r="T17" b="T18"/>
                      <a:pathLst>
                        <a:path w="54" h="104">
                          <a:moveTo>
                            <a:pt x="0" y="0"/>
                          </a:moveTo>
                          <a:lnTo>
                            <a:pt x="0" y="80"/>
                          </a:lnTo>
                          <a:lnTo>
                            <a:pt x="54" y="104"/>
                          </a:lnTo>
                          <a:lnTo>
                            <a:pt x="54" y="23"/>
                          </a:lnTo>
                          <a:lnTo>
                            <a:pt x="0" y="0"/>
                          </a:lnTo>
                          <a:close/>
                        </a:path>
                      </a:pathLst>
                    </a:custGeom>
                    <a:solidFill>
                      <a:srgbClr val="FF001F"/>
                    </a:solidFill>
                    <a:ln w="9525">
                      <a:noFill/>
                      <a:round/>
                      <a:headEnd/>
                      <a:tailEnd/>
                    </a:ln>
                  </p:spPr>
                  <p:txBody>
                    <a:bodyPr/>
                    <a:lstStyle/>
                    <a:p>
                      <a:endParaRPr lang="en-US">
                        <a:latin typeface="+mj-lt"/>
                      </a:endParaRPr>
                    </a:p>
                  </p:txBody>
                </p:sp>
                <p:sp>
                  <p:nvSpPr>
                    <p:cNvPr id="1188" name="Freeform 158"/>
                    <p:cNvSpPr>
                      <a:spLocks/>
                    </p:cNvSpPr>
                    <p:nvPr/>
                  </p:nvSpPr>
                  <p:spPr bwMode="auto">
                    <a:xfrm>
                      <a:off x="434" y="2499"/>
                      <a:ext cx="70" cy="150"/>
                    </a:xfrm>
                    <a:custGeom>
                      <a:avLst/>
                      <a:gdLst>
                        <a:gd name="T0" fmla="*/ 0 w 70"/>
                        <a:gd name="T1" fmla="*/ 0 h 150"/>
                        <a:gd name="T2" fmla="*/ 0 w 70"/>
                        <a:gd name="T3" fmla="*/ 150 h 150"/>
                        <a:gd name="T4" fmla="*/ 70 w 70"/>
                        <a:gd name="T5" fmla="*/ 108 h 150"/>
                        <a:gd name="T6" fmla="*/ 70 w 70"/>
                        <a:gd name="T7" fmla="*/ 33 h 150"/>
                        <a:gd name="T8" fmla="*/ 0 w 70"/>
                        <a:gd name="T9" fmla="*/ 0 h 150"/>
                        <a:gd name="T10" fmla="*/ 0 60000 65536"/>
                        <a:gd name="T11" fmla="*/ 0 60000 65536"/>
                        <a:gd name="T12" fmla="*/ 0 60000 65536"/>
                        <a:gd name="T13" fmla="*/ 0 60000 65536"/>
                        <a:gd name="T14" fmla="*/ 0 60000 65536"/>
                        <a:gd name="T15" fmla="*/ 0 w 70"/>
                        <a:gd name="T16" fmla="*/ 0 h 150"/>
                        <a:gd name="T17" fmla="*/ 70 w 70"/>
                        <a:gd name="T18" fmla="*/ 150 h 150"/>
                      </a:gdLst>
                      <a:ahLst/>
                      <a:cxnLst>
                        <a:cxn ang="T10">
                          <a:pos x="T0" y="T1"/>
                        </a:cxn>
                        <a:cxn ang="T11">
                          <a:pos x="T2" y="T3"/>
                        </a:cxn>
                        <a:cxn ang="T12">
                          <a:pos x="T4" y="T5"/>
                        </a:cxn>
                        <a:cxn ang="T13">
                          <a:pos x="T6" y="T7"/>
                        </a:cxn>
                        <a:cxn ang="T14">
                          <a:pos x="T8" y="T9"/>
                        </a:cxn>
                      </a:cxnLst>
                      <a:rect l="T15" t="T16" r="T17" b="T18"/>
                      <a:pathLst>
                        <a:path w="70" h="150">
                          <a:moveTo>
                            <a:pt x="0" y="0"/>
                          </a:moveTo>
                          <a:lnTo>
                            <a:pt x="0" y="150"/>
                          </a:lnTo>
                          <a:lnTo>
                            <a:pt x="70" y="108"/>
                          </a:lnTo>
                          <a:lnTo>
                            <a:pt x="70" y="33"/>
                          </a:lnTo>
                          <a:lnTo>
                            <a:pt x="0" y="0"/>
                          </a:lnTo>
                          <a:close/>
                        </a:path>
                      </a:pathLst>
                    </a:custGeom>
                    <a:solidFill>
                      <a:srgbClr val="DF1F3F"/>
                    </a:solidFill>
                    <a:ln w="9525">
                      <a:noFill/>
                      <a:round/>
                      <a:headEnd/>
                      <a:tailEnd/>
                    </a:ln>
                  </p:spPr>
                  <p:txBody>
                    <a:bodyPr/>
                    <a:lstStyle/>
                    <a:p>
                      <a:endParaRPr lang="en-US">
                        <a:latin typeface="+mj-lt"/>
                      </a:endParaRPr>
                    </a:p>
                  </p:txBody>
                </p:sp>
              </p:grpSp>
              <p:grpSp>
                <p:nvGrpSpPr>
                  <p:cNvPr id="1169" name="Group 159"/>
                  <p:cNvGrpSpPr>
                    <a:grpSpLocks/>
                  </p:cNvGrpSpPr>
                  <p:nvPr/>
                </p:nvGrpSpPr>
                <p:grpSpPr bwMode="auto">
                  <a:xfrm>
                    <a:off x="397" y="1507"/>
                    <a:ext cx="374" cy="1055"/>
                    <a:chOff x="397" y="1507"/>
                    <a:chExt cx="374" cy="1055"/>
                  </a:xfrm>
                </p:grpSpPr>
                <p:sp>
                  <p:nvSpPr>
                    <p:cNvPr id="1176" name="Freeform 160"/>
                    <p:cNvSpPr>
                      <a:spLocks/>
                    </p:cNvSpPr>
                    <p:nvPr/>
                  </p:nvSpPr>
                  <p:spPr bwMode="auto">
                    <a:xfrm>
                      <a:off x="412" y="1510"/>
                      <a:ext cx="339" cy="1052"/>
                    </a:xfrm>
                    <a:custGeom>
                      <a:avLst/>
                      <a:gdLst>
                        <a:gd name="T0" fmla="*/ 0 w 339"/>
                        <a:gd name="T1" fmla="*/ 0 h 1052"/>
                        <a:gd name="T2" fmla="*/ 339 w 339"/>
                        <a:gd name="T3" fmla="*/ 56 h 1052"/>
                        <a:gd name="T4" fmla="*/ 339 w 339"/>
                        <a:gd name="T5" fmla="*/ 1052 h 1052"/>
                        <a:gd name="T6" fmla="*/ 2 w 339"/>
                        <a:gd name="T7" fmla="*/ 910 h 1052"/>
                        <a:gd name="T8" fmla="*/ 0 w 339"/>
                        <a:gd name="T9" fmla="*/ 0 h 1052"/>
                        <a:gd name="T10" fmla="*/ 0 60000 65536"/>
                        <a:gd name="T11" fmla="*/ 0 60000 65536"/>
                        <a:gd name="T12" fmla="*/ 0 60000 65536"/>
                        <a:gd name="T13" fmla="*/ 0 60000 65536"/>
                        <a:gd name="T14" fmla="*/ 0 60000 65536"/>
                        <a:gd name="T15" fmla="*/ 0 w 339"/>
                        <a:gd name="T16" fmla="*/ 0 h 1052"/>
                        <a:gd name="T17" fmla="*/ 339 w 339"/>
                        <a:gd name="T18" fmla="*/ 1052 h 1052"/>
                      </a:gdLst>
                      <a:ahLst/>
                      <a:cxnLst>
                        <a:cxn ang="T10">
                          <a:pos x="T0" y="T1"/>
                        </a:cxn>
                        <a:cxn ang="T11">
                          <a:pos x="T2" y="T3"/>
                        </a:cxn>
                        <a:cxn ang="T12">
                          <a:pos x="T4" y="T5"/>
                        </a:cxn>
                        <a:cxn ang="T13">
                          <a:pos x="T6" y="T7"/>
                        </a:cxn>
                        <a:cxn ang="T14">
                          <a:pos x="T8" y="T9"/>
                        </a:cxn>
                      </a:cxnLst>
                      <a:rect l="T15" t="T16" r="T17" b="T18"/>
                      <a:pathLst>
                        <a:path w="339" h="1052">
                          <a:moveTo>
                            <a:pt x="0" y="0"/>
                          </a:moveTo>
                          <a:lnTo>
                            <a:pt x="339" y="56"/>
                          </a:lnTo>
                          <a:lnTo>
                            <a:pt x="339" y="1052"/>
                          </a:lnTo>
                          <a:lnTo>
                            <a:pt x="2" y="910"/>
                          </a:lnTo>
                          <a:lnTo>
                            <a:pt x="0" y="0"/>
                          </a:lnTo>
                          <a:close/>
                        </a:path>
                      </a:pathLst>
                    </a:custGeom>
                    <a:solidFill>
                      <a:srgbClr val="000000"/>
                    </a:solidFill>
                    <a:ln w="9525">
                      <a:noFill/>
                      <a:round/>
                      <a:headEnd/>
                      <a:tailEnd/>
                    </a:ln>
                  </p:spPr>
                  <p:txBody>
                    <a:bodyPr/>
                    <a:lstStyle/>
                    <a:p>
                      <a:endParaRPr lang="en-US">
                        <a:latin typeface="+mj-lt"/>
                      </a:endParaRPr>
                    </a:p>
                  </p:txBody>
                </p:sp>
                <p:grpSp>
                  <p:nvGrpSpPr>
                    <p:cNvPr id="1177" name="Group 161"/>
                    <p:cNvGrpSpPr>
                      <a:grpSpLocks/>
                    </p:cNvGrpSpPr>
                    <p:nvPr/>
                  </p:nvGrpSpPr>
                  <p:grpSpPr bwMode="auto">
                    <a:xfrm>
                      <a:off x="397" y="1507"/>
                      <a:ext cx="374" cy="1033"/>
                      <a:chOff x="397" y="1507"/>
                      <a:chExt cx="374" cy="1033"/>
                    </a:xfrm>
                  </p:grpSpPr>
                  <p:sp>
                    <p:nvSpPr>
                      <p:cNvPr id="1178" name="Line 162"/>
                      <p:cNvSpPr>
                        <a:spLocks noChangeShapeType="1"/>
                      </p:cNvSpPr>
                      <p:nvPr/>
                    </p:nvSpPr>
                    <p:spPr bwMode="auto">
                      <a:xfrm>
                        <a:off x="400" y="2298"/>
                        <a:ext cx="371" cy="125"/>
                      </a:xfrm>
                      <a:prstGeom prst="line">
                        <a:avLst/>
                      </a:prstGeom>
                      <a:noFill/>
                      <a:ln w="12700">
                        <a:solidFill>
                          <a:srgbClr val="FF5F7F"/>
                        </a:solidFill>
                        <a:round/>
                        <a:headEnd/>
                        <a:tailEnd/>
                      </a:ln>
                    </p:spPr>
                    <p:txBody>
                      <a:bodyPr/>
                      <a:lstStyle/>
                      <a:p>
                        <a:endParaRPr lang="en-US">
                          <a:latin typeface="+mj-lt"/>
                        </a:endParaRPr>
                      </a:p>
                    </p:txBody>
                  </p:sp>
                  <p:sp>
                    <p:nvSpPr>
                      <p:cNvPr id="1179" name="Line 163"/>
                      <p:cNvSpPr>
                        <a:spLocks noChangeShapeType="1"/>
                      </p:cNvSpPr>
                      <p:nvPr/>
                    </p:nvSpPr>
                    <p:spPr bwMode="auto">
                      <a:xfrm>
                        <a:off x="397" y="2165"/>
                        <a:ext cx="371" cy="108"/>
                      </a:xfrm>
                      <a:prstGeom prst="line">
                        <a:avLst/>
                      </a:prstGeom>
                      <a:noFill/>
                      <a:ln w="12700">
                        <a:solidFill>
                          <a:srgbClr val="FF5F7F"/>
                        </a:solidFill>
                        <a:round/>
                        <a:headEnd/>
                        <a:tailEnd/>
                      </a:ln>
                    </p:spPr>
                    <p:txBody>
                      <a:bodyPr/>
                      <a:lstStyle/>
                      <a:p>
                        <a:endParaRPr lang="en-US">
                          <a:latin typeface="+mj-lt"/>
                        </a:endParaRPr>
                      </a:p>
                    </p:txBody>
                  </p:sp>
                  <p:sp>
                    <p:nvSpPr>
                      <p:cNvPr id="1180" name="Line 164"/>
                      <p:cNvSpPr>
                        <a:spLocks noChangeShapeType="1"/>
                      </p:cNvSpPr>
                      <p:nvPr/>
                    </p:nvSpPr>
                    <p:spPr bwMode="auto">
                      <a:xfrm>
                        <a:off x="405" y="2029"/>
                        <a:ext cx="363" cy="96"/>
                      </a:xfrm>
                      <a:prstGeom prst="line">
                        <a:avLst/>
                      </a:prstGeom>
                      <a:noFill/>
                      <a:ln w="12700">
                        <a:solidFill>
                          <a:srgbClr val="FF5F7F"/>
                        </a:solidFill>
                        <a:round/>
                        <a:headEnd/>
                        <a:tailEnd/>
                      </a:ln>
                    </p:spPr>
                    <p:txBody>
                      <a:bodyPr/>
                      <a:lstStyle/>
                      <a:p>
                        <a:endParaRPr lang="en-US">
                          <a:latin typeface="+mj-lt"/>
                        </a:endParaRPr>
                      </a:p>
                    </p:txBody>
                  </p:sp>
                  <p:sp>
                    <p:nvSpPr>
                      <p:cNvPr id="1181" name="Line 165"/>
                      <p:cNvSpPr>
                        <a:spLocks noChangeShapeType="1"/>
                      </p:cNvSpPr>
                      <p:nvPr/>
                    </p:nvSpPr>
                    <p:spPr bwMode="auto">
                      <a:xfrm>
                        <a:off x="402" y="1887"/>
                        <a:ext cx="363" cy="88"/>
                      </a:xfrm>
                      <a:prstGeom prst="line">
                        <a:avLst/>
                      </a:prstGeom>
                      <a:noFill/>
                      <a:ln w="12700">
                        <a:solidFill>
                          <a:srgbClr val="FF5F7F"/>
                        </a:solidFill>
                        <a:round/>
                        <a:headEnd/>
                        <a:tailEnd/>
                      </a:ln>
                    </p:spPr>
                    <p:txBody>
                      <a:bodyPr/>
                      <a:lstStyle/>
                      <a:p>
                        <a:endParaRPr lang="en-US">
                          <a:latin typeface="+mj-lt"/>
                        </a:endParaRPr>
                      </a:p>
                    </p:txBody>
                  </p:sp>
                  <p:sp>
                    <p:nvSpPr>
                      <p:cNvPr id="1182" name="Line 166"/>
                      <p:cNvSpPr>
                        <a:spLocks noChangeShapeType="1"/>
                      </p:cNvSpPr>
                      <p:nvPr/>
                    </p:nvSpPr>
                    <p:spPr bwMode="auto">
                      <a:xfrm>
                        <a:off x="409" y="1751"/>
                        <a:ext cx="356" cy="73"/>
                      </a:xfrm>
                      <a:prstGeom prst="line">
                        <a:avLst/>
                      </a:prstGeom>
                      <a:noFill/>
                      <a:ln w="12700">
                        <a:solidFill>
                          <a:srgbClr val="FF5F7F"/>
                        </a:solidFill>
                        <a:round/>
                        <a:headEnd/>
                        <a:tailEnd/>
                      </a:ln>
                    </p:spPr>
                    <p:txBody>
                      <a:bodyPr/>
                      <a:lstStyle/>
                      <a:p>
                        <a:endParaRPr lang="en-US">
                          <a:latin typeface="+mj-lt"/>
                        </a:endParaRPr>
                      </a:p>
                    </p:txBody>
                  </p:sp>
                  <p:sp>
                    <p:nvSpPr>
                      <p:cNvPr id="1183" name="Line 167"/>
                      <p:cNvSpPr>
                        <a:spLocks noChangeShapeType="1"/>
                      </p:cNvSpPr>
                      <p:nvPr/>
                    </p:nvSpPr>
                    <p:spPr bwMode="auto">
                      <a:xfrm>
                        <a:off x="397" y="1626"/>
                        <a:ext cx="364" cy="62"/>
                      </a:xfrm>
                      <a:prstGeom prst="line">
                        <a:avLst/>
                      </a:prstGeom>
                      <a:noFill/>
                      <a:ln w="12700">
                        <a:solidFill>
                          <a:srgbClr val="FF5F7F"/>
                        </a:solidFill>
                        <a:round/>
                        <a:headEnd/>
                        <a:tailEnd/>
                      </a:ln>
                    </p:spPr>
                    <p:txBody>
                      <a:bodyPr/>
                      <a:lstStyle/>
                      <a:p>
                        <a:endParaRPr lang="en-US">
                          <a:latin typeface="+mj-lt"/>
                        </a:endParaRPr>
                      </a:p>
                    </p:txBody>
                  </p:sp>
                  <p:sp>
                    <p:nvSpPr>
                      <p:cNvPr id="1184" name="Line 168"/>
                      <p:cNvSpPr>
                        <a:spLocks noChangeShapeType="1"/>
                      </p:cNvSpPr>
                      <p:nvPr/>
                    </p:nvSpPr>
                    <p:spPr bwMode="auto">
                      <a:xfrm>
                        <a:off x="484" y="1507"/>
                        <a:ext cx="1" cy="962"/>
                      </a:xfrm>
                      <a:prstGeom prst="line">
                        <a:avLst/>
                      </a:prstGeom>
                      <a:noFill/>
                      <a:ln w="12700">
                        <a:solidFill>
                          <a:srgbClr val="FF5F7F"/>
                        </a:solidFill>
                        <a:round/>
                        <a:headEnd/>
                        <a:tailEnd/>
                      </a:ln>
                    </p:spPr>
                    <p:txBody>
                      <a:bodyPr/>
                      <a:lstStyle/>
                      <a:p>
                        <a:endParaRPr lang="en-US">
                          <a:latin typeface="+mj-lt"/>
                        </a:endParaRPr>
                      </a:p>
                    </p:txBody>
                  </p:sp>
                  <p:sp>
                    <p:nvSpPr>
                      <p:cNvPr id="1185" name="Line 169"/>
                      <p:cNvSpPr>
                        <a:spLocks noChangeShapeType="1"/>
                      </p:cNvSpPr>
                      <p:nvPr/>
                    </p:nvSpPr>
                    <p:spPr bwMode="auto">
                      <a:xfrm>
                        <a:off x="568" y="1524"/>
                        <a:ext cx="1" cy="985"/>
                      </a:xfrm>
                      <a:prstGeom prst="line">
                        <a:avLst/>
                      </a:prstGeom>
                      <a:noFill/>
                      <a:ln w="12700">
                        <a:solidFill>
                          <a:srgbClr val="FF5F7F"/>
                        </a:solidFill>
                        <a:round/>
                        <a:headEnd/>
                        <a:tailEnd/>
                      </a:ln>
                    </p:spPr>
                    <p:txBody>
                      <a:bodyPr/>
                      <a:lstStyle/>
                      <a:p>
                        <a:endParaRPr lang="en-US">
                          <a:latin typeface="+mj-lt"/>
                        </a:endParaRPr>
                      </a:p>
                    </p:txBody>
                  </p:sp>
                  <p:sp>
                    <p:nvSpPr>
                      <p:cNvPr id="1186" name="Line 170"/>
                      <p:cNvSpPr>
                        <a:spLocks noChangeShapeType="1"/>
                      </p:cNvSpPr>
                      <p:nvPr/>
                    </p:nvSpPr>
                    <p:spPr bwMode="auto">
                      <a:xfrm>
                        <a:off x="658" y="1538"/>
                        <a:ext cx="1" cy="1002"/>
                      </a:xfrm>
                      <a:prstGeom prst="line">
                        <a:avLst/>
                      </a:prstGeom>
                      <a:noFill/>
                      <a:ln w="12700">
                        <a:solidFill>
                          <a:srgbClr val="FF5F7F"/>
                        </a:solidFill>
                        <a:round/>
                        <a:headEnd/>
                        <a:tailEnd/>
                      </a:ln>
                    </p:spPr>
                    <p:txBody>
                      <a:bodyPr/>
                      <a:lstStyle/>
                      <a:p>
                        <a:endParaRPr lang="en-US">
                          <a:latin typeface="+mj-lt"/>
                        </a:endParaRPr>
                      </a:p>
                    </p:txBody>
                  </p:sp>
                </p:grpSp>
              </p:grpSp>
              <p:grpSp>
                <p:nvGrpSpPr>
                  <p:cNvPr id="1170" name="Group 171"/>
                  <p:cNvGrpSpPr>
                    <a:grpSpLocks/>
                  </p:cNvGrpSpPr>
                  <p:nvPr/>
                </p:nvGrpSpPr>
                <p:grpSpPr bwMode="auto">
                  <a:xfrm>
                    <a:off x="538" y="1289"/>
                    <a:ext cx="435" cy="214"/>
                    <a:chOff x="538" y="1289"/>
                    <a:chExt cx="435" cy="214"/>
                  </a:xfrm>
                </p:grpSpPr>
                <p:grpSp>
                  <p:nvGrpSpPr>
                    <p:cNvPr id="1171" name="Group 172"/>
                    <p:cNvGrpSpPr>
                      <a:grpSpLocks/>
                    </p:cNvGrpSpPr>
                    <p:nvPr/>
                  </p:nvGrpSpPr>
                  <p:grpSpPr bwMode="auto">
                    <a:xfrm>
                      <a:off x="538" y="1289"/>
                      <a:ext cx="435" cy="214"/>
                      <a:chOff x="538" y="1289"/>
                      <a:chExt cx="435" cy="214"/>
                    </a:xfrm>
                  </p:grpSpPr>
                  <p:sp>
                    <p:nvSpPr>
                      <p:cNvPr id="1173" name="Freeform 173"/>
                      <p:cNvSpPr>
                        <a:spLocks/>
                      </p:cNvSpPr>
                      <p:nvPr/>
                    </p:nvSpPr>
                    <p:spPr bwMode="auto">
                      <a:xfrm>
                        <a:off x="538" y="1289"/>
                        <a:ext cx="435" cy="85"/>
                      </a:xfrm>
                      <a:custGeom>
                        <a:avLst/>
                        <a:gdLst>
                          <a:gd name="T0" fmla="*/ 0 w 435"/>
                          <a:gd name="T1" fmla="*/ 55 h 85"/>
                          <a:gd name="T2" fmla="*/ 253 w 435"/>
                          <a:gd name="T3" fmla="*/ 85 h 85"/>
                          <a:gd name="T4" fmla="*/ 435 w 435"/>
                          <a:gd name="T5" fmla="*/ 28 h 85"/>
                          <a:gd name="T6" fmla="*/ 189 w 435"/>
                          <a:gd name="T7" fmla="*/ 0 h 85"/>
                          <a:gd name="T8" fmla="*/ 0 w 435"/>
                          <a:gd name="T9" fmla="*/ 55 h 85"/>
                          <a:gd name="T10" fmla="*/ 0 60000 65536"/>
                          <a:gd name="T11" fmla="*/ 0 60000 65536"/>
                          <a:gd name="T12" fmla="*/ 0 60000 65536"/>
                          <a:gd name="T13" fmla="*/ 0 60000 65536"/>
                          <a:gd name="T14" fmla="*/ 0 60000 65536"/>
                          <a:gd name="T15" fmla="*/ 0 w 435"/>
                          <a:gd name="T16" fmla="*/ 0 h 85"/>
                          <a:gd name="T17" fmla="*/ 435 w 435"/>
                          <a:gd name="T18" fmla="*/ 85 h 85"/>
                        </a:gdLst>
                        <a:ahLst/>
                        <a:cxnLst>
                          <a:cxn ang="T10">
                            <a:pos x="T0" y="T1"/>
                          </a:cxn>
                          <a:cxn ang="T11">
                            <a:pos x="T2" y="T3"/>
                          </a:cxn>
                          <a:cxn ang="T12">
                            <a:pos x="T4" y="T5"/>
                          </a:cxn>
                          <a:cxn ang="T13">
                            <a:pos x="T6" y="T7"/>
                          </a:cxn>
                          <a:cxn ang="T14">
                            <a:pos x="T8" y="T9"/>
                          </a:cxn>
                        </a:cxnLst>
                        <a:rect l="T15" t="T16" r="T17" b="T18"/>
                        <a:pathLst>
                          <a:path w="435" h="85">
                            <a:moveTo>
                              <a:pt x="0" y="55"/>
                            </a:moveTo>
                            <a:lnTo>
                              <a:pt x="253" y="85"/>
                            </a:lnTo>
                            <a:lnTo>
                              <a:pt x="435" y="28"/>
                            </a:lnTo>
                            <a:lnTo>
                              <a:pt x="189" y="0"/>
                            </a:lnTo>
                            <a:lnTo>
                              <a:pt x="0" y="55"/>
                            </a:lnTo>
                            <a:close/>
                          </a:path>
                        </a:pathLst>
                      </a:custGeom>
                      <a:solidFill>
                        <a:srgbClr val="DF3F5F"/>
                      </a:solidFill>
                      <a:ln w="9525">
                        <a:noFill/>
                        <a:round/>
                        <a:headEnd/>
                        <a:tailEnd/>
                      </a:ln>
                    </p:spPr>
                    <p:txBody>
                      <a:bodyPr/>
                      <a:lstStyle/>
                      <a:p>
                        <a:endParaRPr lang="en-US">
                          <a:latin typeface="+mj-lt"/>
                        </a:endParaRPr>
                      </a:p>
                    </p:txBody>
                  </p:sp>
                  <p:sp>
                    <p:nvSpPr>
                      <p:cNvPr id="1174" name="Freeform 174"/>
                      <p:cNvSpPr>
                        <a:spLocks/>
                      </p:cNvSpPr>
                      <p:nvPr/>
                    </p:nvSpPr>
                    <p:spPr bwMode="auto">
                      <a:xfrm>
                        <a:off x="790" y="1317"/>
                        <a:ext cx="180" cy="186"/>
                      </a:xfrm>
                      <a:custGeom>
                        <a:avLst/>
                        <a:gdLst>
                          <a:gd name="T0" fmla="*/ 0 w 180"/>
                          <a:gd name="T1" fmla="*/ 57 h 186"/>
                          <a:gd name="T2" fmla="*/ 180 w 180"/>
                          <a:gd name="T3" fmla="*/ 0 h 186"/>
                          <a:gd name="T4" fmla="*/ 180 w 180"/>
                          <a:gd name="T5" fmla="*/ 118 h 186"/>
                          <a:gd name="T6" fmla="*/ 0 w 180"/>
                          <a:gd name="T7" fmla="*/ 186 h 186"/>
                          <a:gd name="T8" fmla="*/ 0 w 180"/>
                          <a:gd name="T9" fmla="*/ 57 h 186"/>
                          <a:gd name="T10" fmla="*/ 0 60000 65536"/>
                          <a:gd name="T11" fmla="*/ 0 60000 65536"/>
                          <a:gd name="T12" fmla="*/ 0 60000 65536"/>
                          <a:gd name="T13" fmla="*/ 0 60000 65536"/>
                          <a:gd name="T14" fmla="*/ 0 60000 65536"/>
                          <a:gd name="T15" fmla="*/ 0 w 180"/>
                          <a:gd name="T16" fmla="*/ 0 h 186"/>
                          <a:gd name="T17" fmla="*/ 180 w 180"/>
                          <a:gd name="T18" fmla="*/ 186 h 186"/>
                        </a:gdLst>
                        <a:ahLst/>
                        <a:cxnLst>
                          <a:cxn ang="T10">
                            <a:pos x="T0" y="T1"/>
                          </a:cxn>
                          <a:cxn ang="T11">
                            <a:pos x="T2" y="T3"/>
                          </a:cxn>
                          <a:cxn ang="T12">
                            <a:pos x="T4" y="T5"/>
                          </a:cxn>
                          <a:cxn ang="T13">
                            <a:pos x="T6" y="T7"/>
                          </a:cxn>
                          <a:cxn ang="T14">
                            <a:pos x="T8" y="T9"/>
                          </a:cxn>
                        </a:cxnLst>
                        <a:rect l="T15" t="T16" r="T17" b="T18"/>
                        <a:pathLst>
                          <a:path w="180" h="186">
                            <a:moveTo>
                              <a:pt x="0" y="57"/>
                            </a:moveTo>
                            <a:lnTo>
                              <a:pt x="180" y="0"/>
                            </a:lnTo>
                            <a:lnTo>
                              <a:pt x="180" y="118"/>
                            </a:lnTo>
                            <a:lnTo>
                              <a:pt x="0" y="186"/>
                            </a:lnTo>
                            <a:lnTo>
                              <a:pt x="0" y="57"/>
                            </a:lnTo>
                            <a:close/>
                          </a:path>
                        </a:pathLst>
                      </a:custGeom>
                      <a:solidFill>
                        <a:srgbClr val="DF1F3F"/>
                      </a:solidFill>
                      <a:ln w="9525">
                        <a:noFill/>
                        <a:round/>
                        <a:headEnd/>
                        <a:tailEnd/>
                      </a:ln>
                    </p:spPr>
                    <p:txBody>
                      <a:bodyPr/>
                      <a:lstStyle/>
                      <a:p>
                        <a:endParaRPr lang="en-US">
                          <a:latin typeface="+mj-lt"/>
                        </a:endParaRPr>
                      </a:p>
                    </p:txBody>
                  </p:sp>
                  <p:sp>
                    <p:nvSpPr>
                      <p:cNvPr id="1175" name="Freeform 175"/>
                      <p:cNvSpPr>
                        <a:spLocks/>
                      </p:cNvSpPr>
                      <p:nvPr/>
                    </p:nvSpPr>
                    <p:spPr bwMode="auto">
                      <a:xfrm>
                        <a:off x="538" y="1344"/>
                        <a:ext cx="252" cy="159"/>
                      </a:xfrm>
                      <a:custGeom>
                        <a:avLst/>
                        <a:gdLst>
                          <a:gd name="T0" fmla="*/ 252 w 252"/>
                          <a:gd name="T1" fmla="*/ 30 h 159"/>
                          <a:gd name="T2" fmla="*/ 252 w 252"/>
                          <a:gd name="T3" fmla="*/ 159 h 159"/>
                          <a:gd name="T4" fmla="*/ 0 w 252"/>
                          <a:gd name="T5" fmla="*/ 123 h 159"/>
                          <a:gd name="T6" fmla="*/ 0 w 252"/>
                          <a:gd name="T7" fmla="*/ 0 h 159"/>
                          <a:gd name="T8" fmla="*/ 252 w 252"/>
                          <a:gd name="T9" fmla="*/ 30 h 159"/>
                          <a:gd name="T10" fmla="*/ 0 60000 65536"/>
                          <a:gd name="T11" fmla="*/ 0 60000 65536"/>
                          <a:gd name="T12" fmla="*/ 0 60000 65536"/>
                          <a:gd name="T13" fmla="*/ 0 60000 65536"/>
                          <a:gd name="T14" fmla="*/ 0 60000 65536"/>
                          <a:gd name="T15" fmla="*/ 0 w 252"/>
                          <a:gd name="T16" fmla="*/ 0 h 159"/>
                          <a:gd name="T17" fmla="*/ 252 w 252"/>
                          <a:gd name="T18" fmla="*/ 159 h 159"/>
                        </a:gdLst>
                        <a:ahLst/>
                        <a:cxnLst>
                          <a:cxn ang="T10">
                            <a:pos x="T0" y="T1"/>
                          </a:cxn>
                          <a:cxn ang="T11">
                            <a:pos x="T2" y="T3"/>
                          </a:cxn>
                          <a:cxn ang="T12">
                            <a:pos x="T4" y="T5"/>
                          </a:cxn>
                          <a:cxn ang="T13">
                            <a:pos x="T6" y="T7"/>
                          </a:cxn>
                          <a:cxn ang="T14">
                            <a:pos x="T8" y="T9"/>
                          </a:cxn>
                        </a:cxnLst>
                        <a:rect l="T15" t="T16" r="T17" b="T18"/>
                        <a:pathLst>
                          <a:path w="252" h="159">
                            <a:moveTo>
                              <a:pt x="252" y="30"/>
                            </a:moveTo>
                            <a:lnTo>
                              <a:pt x="252" y="159"/>
                            </a:lnTo>
                            <a:lnTo>
                              <a:pt x="0" y="123"/>
                            </a:lnTo>
                            <a:lnTo>
                              <a:pt x="0" y="0"/>
                            </a:lnTo>
                            <a:lnTo>
                              <a:pt x="252" y="30"/>
                            </a:lnTo>
                            <a:close/>
                          </a:path>
                        </a:pathLst>
                      </a:custGeom>
                      <a:solidFill>
                        <a:srgbClr val="FF5F7F"/>
                      </a:solidFill>
                      <a:ln w="9525">
                        <a:noFill/>
                        <a:round/>
                        <a:headEnd/>
                        <a:tailEnd/>
                      </a:ln>
                    </p:spPr>
                    <p:txBody>
                      <a:bodyPr/>
                      <a:lstStyle/>
                      <a:p>
                        <a:endParaRPr lang="en-US">
                          <a:latin typeface="+mj-lt"/>
                        </a:endParaRPr>
                      </a:p>
                    </p:txBody>
                  </p:sp>
                </p:grpSp>
                <p:sp>
                  <p:nvSpPr>
                    <p:cNvPr id="1172" name="Freeform 176"/>
                    <p:cNvSpPr>
                      <a:spLocks/>
                    </p:cNvSpPr>
                    <p:nvPr/>
                  </p:nvSpPr>
                  <p:spPr bwMode="auto">
                    <a:xfrm>
                      <a:off x="571" y="1370"/>
                      <a:ext cx="145" cy="38"/>
                    </a:xfrm>
                    <a:custGeom>
                      <a:avLst/>
                      <a:gdLst>
                        <a:gd name="T0" fmla="*/ 1 w 145"/>
                        <a:gd name="T1" fmla="*/ 0 h 38"/>
                        <a:gd name="T2" fmla="*/ 145 w 145"/>
                        <a:gd name="T3" fmla="*/ 15 h 38"/>
                        <a:gd name="T4" fmla="*/ 145 w 145"/>
                        <a:gd name="T5" fmla="*/ 38 h 38"/>
                        <a:gd name="T6" fmla="*/ 0 w 145"/>
                        <a:gd name="T7" fmla="*/ 24 h 38"/>
                        <a:gd name="T8" fmla="*/ 1 w 145"/>
                        <a:gd name="T9" fmla="*/ 0 h 38"/>
                        <a:gd name="T10" fmla="*/ 0 60000 65536"/>
                        <a:gd name="T11" fmla="*/ 0 60000 65536"/>
                        <a:gd name="T12" fmla="*/ 0 60000 65536"/>
                        <a:gd name="T13" fmla="*/ 0 60000 65536"/>
                        <a:gd name="T14" fmla="*/ 0 60000 65536"/>
                        <a:gd name="T15" fmla="*/ 0 w 145"/>
                        <a:gd name="T16" fmla="*/ 0 h 38"/>
                        <a:gd name="T17" fmla="*/ 145 w 145"/>
                        <a:gd name="T18" fmla="*/ 38 h 38"/>
                      </a:gdLst>
                      <a:ahLst/>
                      <a:cxnLst>
                        <a:cxn ang="T10">
                          <a:pos x="T0" y="T1"/>
                        </a:cxn>
                        <a:cxn ang="T11">
                          <a:pos x="T2" y="T3"/>
                        </a:cxn>
                        <a:cxn ang="T12">
                          <a:pos x="T4" y="T5"/>
                        </a:cxn>
                        <a:cxn ang="T13">
                          <a:pos x="T6" y="T7"/>
                        </a:cxn>
                        <a:cxn ang="T14">
                          <a:pos x="T8" y="T9"/>
                        </a:cxn>
                      </a:cxnLst>
                      <a:rect l="T15" t="T16" r="T17" b="T18"/>
                      <a:pathLst>
                        <a:path w="145" h="38">
                          <a:moveTo>
                            <a:pt x="1" y="0"/>
                          </a:moveTo>
                          <a:lnTo>
                            <a:pt x="145" y="15"/>
                          </a:lnTo>
                          <a:lnTo>
                            <a:pt x="145" y="38"/>
                          </a:lnTo>
                          <a:lnTo>
                            <a:pt x="0" y="24"/>
                          </a:lnTo>
                          <a:lnTo>
                            <a:pt x="1" y="0"/>
                          </a:lnTo>
                          <a:close/>
                        </a:path>
                      </a:pathLst>
                    </a:custGeom>
                    <a:solidFill>
                      <a:srgbClr val="000000"/>
                    </a:solidFill>
                    <a:ln w="9525">
                      <a:noFill/>
                      <a:round/>
                      <a:headEnd/>
                      <a:tailEnd/>
                    </a:ln>
                  </p:spPr>
                  <p:txBody>
                    <a:bodyPr/>
                    <a:lstStyle/>
                    <a:p>
                      <a:endParaRPr lang="en-US">
                        <a:latin typeface="+mj-lt"/>
                      </a:endParaRPr>
                    </a:p>
                  </p:txBody>
                </p:sp>
              </p:grpSp>
            </p:grpSp>
          </p:grpSp>
          <p:grpSp>
            <p:nvGrpSpPr>
              <p:cNvPr id="1149" name="Group 177"/>
              <p:cNvGrpSpPr>
                <a:grpSpLocks/>
              </p:cNvGrpSpPr>
              <p:nvPr/>
            </p:nvGrpSpPr>
            <p:grpSpPr bwMode="auto">
              <a:xfrm>
                <a:off x="859" y="1771"/>
                <a:ext cx="695" cy="1219"/>
                <a:chOff x="859" y="1771"/>
                <a:chExt cx="695" cy="1219"/>
              </a:xfrm>
            </p:grpSpPr>
            <p:grpSp>
              <p:nvGrpSpPr>
                <p:cNvPr id="1150" name="Group 178"/>
                <p:cNvGrpSpPr>
                  <a:grpSpLocks/>
                </p:cNvGrpSpPr>
                <p:nvPr/>
              </p:nvGrpSpPr>
              <p:grpSpPr bwMode="auto">
                <a:xfrm>
                  <a:off x="859" y="1771"/>
                  <a:ext cx="695" cy="1219"/>
                  <a:chOff x="859" y="1771"/>
                  <a:chExt cx="695" cy="1219"/>
                </a:xfrm>
              </p:grpSpPr>
              <p:sp>
                <p:nvSpPr>
                  <p:cNvPr id="1156" name="Freeform 179"/>
                  <p:cNvSpPr>
                    <a:spLocks/>
                  </p:cNvSpPr>
                  <p:nvPr/>
                </p:nvSpPr>
                <p:spPr bwMode="auto">
                  <a:xfrm>
                    <a:off x="859" y="1790"/>
                    <a:ext cx="695" cy="331"/>
                  </a:xfrm>
                  <a:custGeom>
                    <a:avLst/>
                    <a:gdLst>
                      <a:gd name="T0" fmla="*/ 0 w 695"/>
                      <a:gd name="T1" fmla="*/ 243 h 331"/>
                      <a:gd name="T2" fmla="*/ 336 w 695"/>
                      <a:gd name="T3" fmla="*/ 331 h 331"/>
                      <a:gd name="T4" fmla="*/ 695 w 695"/>
                      <a:gd name="T5" fmla="*/ 61 h 331"/>
                      <a:gd name="T6" fmla="*/ 405 w 695"/>
                      <a:gd name="T7" fmla="*/ 0 h 331"/>
                      <a:gd name="T8" fmla="*/ 0 w 695"/>
                      <a:gd name="T9" fmla="*/ 243 h 331"/>
                      <a:gd name="T10" fmla="*/ 0 60000 65536"/>
                      <a:gd name="T11" fmla="*/ 0 60000 65536"/>
                      <a:gd name="T12" fmla="*/ 0 60000 65536"/>
                      <a:gd name="T13" fmla="*/ 0 60000 65536"/>
                      <a:gd name="T14" fmla="*/ 0 60000 65536"/>
                      <a:gd name="T15" fmla="*/ 0 w 695"/>
                      <a:gd name="T16" fmla="*/ 0 h 331"/>
                      <a:gd name="T17" fmla="*/ 695 w 695"/>
                      <a:gd name="T18" fmla="*/ 331 h 331"/>
                    </a:gdLst>
                    <a:ahLst/>
                    <a:cxnLst>
                      <a:cxn ang="T10">
                        <a:pos x="T0" y="T1"/>
                      </a:cxn>
                      <a:cxn ang="T11">
                        <a:pos x="T2" y="T3"/>
                      </a:cxn>
                      <a:cxn ang="T12">
                        <a:pos x="T4" y="T5"/>
                      </a:cxn>
                      <a:cxn ang="T13">
                        <a:pos x="T6" y="T7"/>
                      </a:cxn>
                      <a:cxn ang="T14">
                        <a:pos x="T8" y="T9"/>
                      </a:cxn>
                    </a:cxnLst>
                    <a:rect l="T15" t="T16" r="T17" b="T18"/>
                    <a:pathLst>
                      <a:path w="695" h="331">
                        <a:moveTo>
                          <a:pt x="0" y="243"/>
                        </a:moveTo>
                        <a:lnTo>
                          <a:pt x="336" y="331"/>
                        </a:lnTo>
                        <a:lnTo>
                          <a:pt x="695" y="61"/>
                        </a:lnTo>
                        <a:lnTo>
                          <a:pt x="405" y="0"/>
                        </a:lnTo>
                        <a:lnTo>
                          <a:pt x="0" y="243"/>
                        </a:lnTo>
                        <a:close/>
                      </a:path>
                    </a:pathLst>
                  </a:custGeom>
                  <a:solidFill>
                    <a:srgbClr val="DF9FFF"/>
                  </a:solidFill>
                  <a:ln w="9525">
                    <a:noFill/>
                    <a:round/>
                    <a:headEnd/>
                    <a:tailEnd/>
                  </a:ln>
                </p:spPr>
                <p:txBody>
                  <a:bodyPr/>
                  <a:lstStyle/>
                  <a:p>
                    <a:endParaRPr lang="en-US">
                      <a:latin typeface="+mj-lt"/>
                    </a:endParaRPr>
                  </a:p>
                </p:txBody>
              </p:sp>
              <p:sp>
                <p:nvSpPr>
                  <p:cNvPr id="1157" name="Freeform 180"/>
                  <p:cNvSpPr>
                    <a:spLocks/>
                  </p:cNvSpPr>
                  <p:nvPr/>
                </p:nvSpPr>
                <p:spPr bwMode="auto">
                  <a:xfrm>
                    <a:off x="859" y="2033"/>
                    <a:ext cx="336" cy="957"/>
                  </a:xfrm>
                  <a:custGeom>
                    <a:avLst/>
                    <a:gdLst>
                      <a:gd name="T0" fmla="*/ 0 w 336"/>
                      <a:gd name="T1" fmla="*/ 0 h 957"/>
                      <a:gd name="T2" fmla="*/ 336 w 336"/>
                      <a:gd name="T3" fmla="*/ 87 h 957"/>
                      <a:gd name="T4" fmla="*/ 336 w 336"/>
                      <a:gd name="T5" fmla="*/ 957 h 957"/>
                      <a:gd name="T6" fmla="*/ 0 w 336"/>
                      <a:gd name="T7" fmla="*/ 814 h 957"/>
                      <a:gd name="T8" fmla="*/ 0 w 336"/>
                      <a:gd name="T9" fmla="*/ 0 h 957"/>
                      <a:gd name="T10" fmla="*/ 0 60000 65536"/>
                      <a:gd name="T11" fmla="*/ 0 60000 65536"/>
                      <a:gd name="T12" fmla="*/ 0 60000 65536"/>
                      <a:gd name="T13" fmla="*/ 0 60000 65536"/>
                      <a:gd name="T14" fmla="*/ 0 60000 65536"/>
                      <a:gd name="T15" fmla="*/ 0 w 336"/>
                      <a:gd name="T16" fmla="*/ 0 h 957"/>
                      <a:gd name="T17" fmla="*/ 336 w 336"/>
                      <a:gd name="T18" fmla="*/ 957 h 957"/>
                    </a:gdLst>
                    <a:ahLst/>
                    <a:cxnLst>
                      <a:cxn ang="T10">
                        <a:pos x="T0" y="T1"/>
                      </a:cxn>
                      <a:cxn ang="T11">
                        <a:pos x="T2" y="T3"/>
                      </a:cxn>
                      <a:cxn ang="T12">
                        <a:pos x="T4" y="T5"/>
                      </a:cxn>
                      <a:cxn ang="T13">
                        <a:pos x="T6" y="T7"/>
                      </a:cxn>
                      <a:cxn ang="T14">
                        <a:pos x="T8" y="T9"/>
                      </a:cxn>
                    </a:cxnLst>
                    <a:rect l="T15" t="T16" r="T17" b="T18"/>
                    <a:pathLst>
                      <a:path w="336" h="957">
                        <a:moveTo>
                          <a:pt x="0" y="0"/>
                        </a:moveTo>
                        <a:lnTo>
                          <a:pt x="336" y="87"/>
                        </a:lnTo>
                        <a:lnTo>
                          <a:pt x="336" y="957"/>
                        </a:lnTo>
                        <a:lnTo>
                          <a:pt x="0" y="814"/>
                        </a:lnTo>
                        <a:lnTo>
                          <a:pt x="0" y="0"/>
                        </a:lnTo>
                        <a:close/>
                      </a:path>
                    </a:pathLst>
                  </a:custGeom>
                  <a:solidFill>
                    <a:srgbClr val="BF5FFF"/>
                  </a:solidFill>
                  <a:ln w="9525">
                    <a:noFill/>
                    <a:round/>
                    <a:headEnd/>
                    <a:tailEnd/>
                  </a:ln>
                </p:spPr>
                <p:txBody>
                  <a:bodyPr/>
                  <a:lstStyle/>
                  <a:p>
                    <a:endParaRPr lang="en-US">
                      <a:latin typeface="+mj-lt"/>
                    </a:endParaRPr>
                  </a:p>
                </p:txBody>
              </p:sp>
              <p:sp>
                <p:nvSpPr>
                  <p:cNvPr id="1158" name="Freeform 181"/>
                  <p:cNvSpPr>
                    <a:spLocks/>
                  </p:cNvSpPr>
                  <p:nvPr/>
                </p:nvSpPr>
                <p:spPr bwMode="auto">
                  <a:xfrm>
                    <a:off x="1194" y="1851"/>
                    <a:ext cx="359" cy="1139"/>
                  </a:xfrm>
                  <a:custGeom>
                    <a:avLst/>
                    <a:gdLst>
                      <a:gd name="T0" fmla="*/ 0 w 359"/>
                      <a:gd name="T1" fmla="*/ 270 h 1139"/>
                      <a:gd name="T2" fmla="*/ 0 w 359"/>
                      <a:gd name="T3" fmla="*/ 1139 h 1139"/>
                      <a:gd name="T4" fmla="*/ 359 w 359"/>
                      <a:gd name="T5" fmla="*/ 726 h 1139"/>
                      <a:gd name="T6" fmla="*/ 359 w 359"/>
                      <a:gd name="T7" fmla="*/ 0 h 1139"/>
                      <a:gd name="T8" fmla="*/ 0 w 359"/>
                      <a:gd name="T9" fmla="*/ 270 h 1139"/>
                      <a:gd name="T10" fmla="*/ 0 60000 65536"/>
                      <a:gd name="T11" fmla="*/ 0 60000 65536"/>
                      <a:gd name="T12" fmla="*/ 0 60000 65536"/>
                      <a:gd name="T13" fmla="*/ 0 60000 65536"/>
                      <a:gd name="T14" fmla="*/ 0 60000 65536"/>
                      <a:gd name="T15" fmla="*/ 0 w 359"/>
                      <a:gd name="T16" fmla="*/ 0 h 1139"/>
                      <a:gd name="T17" fmla="*/ 359 w 359"/>
                      <a:gd name="T18" fmla="*/ 1139 h 1139"/>
                    </a:gdLst>
                    <a:ahLst/>
                    <a:cxnLst>
                      <a:cxn ang="T10">
                        <a:pos x="T0" y="T1"/>
                      </a:cxn>
                      <a:cxn ang="T11">
                        <a:pos x="T2" y="T3"/>
                      </a:cxn>
                      <a:cxn ang="T12">
                        <a:pos x="T4" y="T5"/>
                      </a:cxn>
                      <a:cxn ang="T13">
                        <a:pos x="T6" y="T7"/>
                      </a:cxn>
                      <a:cxn ang="T14">
                        <a:pos x="T8" y="T9"/>
                      </a:cxn>
                    </a:cxnLst>
                    <a:rect l="T15" t="T16" r="T17" b="T18"/>
                    <a:pathLst>
                      <a:path w="359" h="1139">
                        <a:moveTo>
                          <a:pt x="0" y="270"/>
                        </a:moveTo>
                        <a:lnTo>
                          <a:pt x="0" y="1139"/>
                        </a:lnTo>
                        <a:lnTo>
                          <a:pt x="359" y="726"/>
                        </a:lnTo>
                        <a:lnTo>
                          <a:pt x="359" y="0"/>
                        </a:lnTo>
                        <a:lnTo>
                          <a:pt x="0" y="270"/>
                        </a:lnTo>
                        <a:close/>
                      </a:path>
                    </a:pathLst>
                  </a:custGeom>
                  <a:solidFill>
                    <a:srgbClr val="9F3FDF"/>
                  </a:solidFill>
                  <a:ln w="9525">
                    <a:noFill/>
                    <a:round/>
                    <a:headEnd/>
                    <a:tailEnd/>
                  </a:ln>
                </p:spPr>
                <p:txBody>
                  <a:bodyPr/>
                  <a:lstStyle/>
                  <a:p>
                    <a:endParaRPr lang="en-US">
                      <a:latin typeface="+mj-lt"/>
                    </a:endParaRPr>
                  </a:p>
                </p:txBody>
              </p:sp>
              <p:grpSp>
                <p:nvGrpSpPr>
                  <p:cNvPr id="1159" name="Group 182"/>
                  <p:cNvGrpSpPr>
                    <a:grpSpLocks/>
                  </p:cNvGrpSpPr>
                  <p:nvPr/>
                </p:nvGrpSpPr>
                <p:grpSpPr bwMode="auto">
                  <a:xfrm>
                    <a:off x="946" y="1771"/>
                    <a:ext cx="529" cy="302"/>
                    <a:chOff x="946" y="1771"/>
                    <a:chExt cx="529" cy="302"/>
                  </a:xfrm>
                </p:grpSpPr>
                <p:sp>
                  <p:nvSpPr>
                    <p:cNvPr id="1160" name="Freeform 183"/>
                    <p:cNvSpPr>
                      <a:spLocks/>
                    </p:cNvSpPr>
                    <p:nvPr/>
                  </p:nvSpPr>
                  <p:spPr bwMode="auto">
                    <a:xfrm>
                      <a:off x="946" y="1771"/>
                      <a:ext cx="529" cy="248"/>
                    </a:xfrm>
                    <a:custGeom>
                      <a:avLst/>
                      <a:gdLst>
                        <a:gd name="T0" fmla="*/ 0 w 529"/>
                        <a:gd name="T1" fmla="*/ 186 h 248"/>
                        <a:gd name="T2" fmla="*/ 241 w 529"/>
                        <a:gd name="T3" fmla="*/ 248 h 248"/>
                        <a:gd name="T4" fmla="*/ 529 w 529"/>
                        <a:gd name="T5" fmla="*/ 41 h 248"/>
                        <a:gd name="T6" fmla="*/ 316 w 529"/>
                        <a:gd name="T7" fmla="*/ 0 h 248"/>
                        <a:gd name="T8" fmla="*/ 0 w 529"/>
                        <a:gd name="T9" fmla="*/ 186 h 248"/>
                        <a:gd name="T10" fmla="*/ 0 60000 65536"/>
                        <a:gd name="T11" fmla="*/ 0 60000 65536"/>
                        <a:gd name="T12" fmla="*/ 0 60000 65536"/>
                        <a:gd name="T13" fmla="*/ 0 60000 65536"/>
                        <a:gd name="T14" fmla="*/ 0 60000 65536"/>
                        <a:gd name="T15" fmla="*/ 0 w 529"/>
                        <a:gd name="T16" fmla="*/ 0 h 248"/>
                        <a:gd name="T17" fmla="*/ 529 w 529"/>
                        <a:gd name="T18" fmla="*/ 248 h 248"/>
                      </a:gdLst>
                      <a:ahLst/>
                      <a:cxnLst>
                        <a:cxn ang="T10">
                          <a:pos x="T0" y="T1"/>
                        </a:cxn>
                        <a:cxn ang="T11">
                          <a:pos x="T2" y="T3"/>
                        </a:cxn>
                        <a:cxn ang="T12">
                          <a:pos x="T4" y="T5"/>
                        </a:cxn>
                        <a:cxn ang="T13">
                          <a:pos x="T6" y="T7"/>
                        </a:cxn>
                        <a:cxn ang="T14">
                          <a:pos x="T8" y="T9"/>
                        </a:cxn>
                      </a:cxnLst>
                      <a:rect l="T15" t="T16" r="T17" b="T18"/>
                      <a:pathLst>
                        <a:path w="529" h="248">
                          <a:moveTo>
                            <a:pt x="0" y="186"/>
                          </a:moveTo>
                          <a:lnTo>
                            <a:pt x="241" y="248"/>
                          </a:lnTo>
                          <a:lnTo>
                            <a:pt x="529" y="41"/>
                          </a:lnTo>
                          <a:lnTo>
                            <a:pt x="316" y="0"/>
                          </a:lnTo>
                          <a:lnTo>
                            <a:pt x="0" y="186"/>
                          </a:lnTo>
                          <a:close/>
                        </a:path>
                      </a:pathLst>
                    </a:custGeom>
                    <a:solidFill>
                      <a:srgbClr val="DF9FFF"/>
                    </a:solidFill>
                    <a:ln w="9525">
                      <a:noFill/>
                      <a:round/>
                      <a:headEnd/>
                      <a:tailEnd/>
                    </a:ln>
                  </p:spPr>
                  <p:txBody>
                    <a:bodyPr/>
                    <a:lstStyle/>
                    <a:p>
                      <a:endParaRPr lang="en-US">
                        <a:latin typeface="+mj-lt"/>
                      </a:endParaRPr>
                    </a:p>
                  </p:txBody>
                </p:sp>
                <p:sp>
                  <p:nvSpPr>
                    <p:cNvPr id="1161" name="Freeform 184"/>
                    <p:cNvSpPr>
                      <a:spLocks/>
                    </p:cNvSpPr>
                    <p:nvPr/>
                  </p:nvSpPr>
                  <p:spPr bwMode="auto">
                    <a:xfrm>
                      <a:off x="1186" y="1813"/>
                      <a:ext cx="289" cy="260"/>
                    </a:xfrm>
                    <a:custGeom>
                      <a:avLst/>
                      <a:gdLst>
                        <a:gd name="T0" fmla="*/ 0 w 289"/>
                        <a:gd name="T1" fmla="*/ 206 h 260"/>
                        <a:gd name="T2" fmla="*/ 289 w 289"/>
                        <a:gd name="T3" fmla="*/ 0 h 260"/>
                        <a:gd name="T4" fmla="*/ 289 w 289"/>
                        <a:gd name="T5" fmla="*/ 49 h 260"/>
                        <a:gd name="T6" fmla="*/ 0 w 289"/>
                        <a:gd name="T7" fmla="*/ 260 h 260"/>
                        <a:gd name="T8" fmla="*/ 0 w 289"/>
                        <a:gd name="T9" fmla="*/ 206 h 260"/>
                        <a:gd name="T10" fmla="*/ 0 60000 65536"/>
                        <a:gd name="T11" fmla="*/ 0 60000 65536"/>
                        <a:gd name="T12" fmla="*/ 0 60000 65536"/>
                        <a:gd name="T13" fmla="*/ 0 60000 65536"/>
                        <a:gd name="T14" fmla="*/ 0 60000 65536"/>
                        <a:gd name="T15" fmla="*/ 0 w 289"/>
                        <a:gd name="T16" fmla="*/ 0 h 260"/>
                        <a:gd name="T17" fmla="*/ 289 w 289"/>
                        <a:gd name="T18" fmla="*/ 260 h 260"/>
                      </a:gdLst>
                      <a:ahLst/>
                      <a:cxnLst>
                        <a:cxn ang="T10">
                          <a:pos x="T0" y="T1"/>
                        </a:cxn>
                        <a:cxn ang="T11">
                          <a:pos x="T2" y="T3"/>
                        </a:cxn>
                        <a:cxn ang="T12">
                          <a:pos x="T4" y="T5"/>
                        </a:cxn>
                        <a:cxn ang="T13">
                          <a:pos x="T6" y="T7"/>
                        </a:cxn>
                        <a:cxn ang="T14">
                          <a:pos x="T8" y="T9"/>
                        </a:cxn>
                      </a:cxnLst>
                      <a:rect l="T15" t="T16" r="T17" b="T18"/>
                      <a:pathLst>
                        <a:path w="289" h="260">
                          <a:moveTo>
                            <a:pt x="0" y="206"/>
                          </a:moveTo>
                          <a:lnTo>
                            <a:pt x="289" y="0"/>
                          </a:lnTo>
                          <a:lnTo>
                            <a:pt x="289" y="49"/>
                          </a:lnTo>
                          <a:lnTo>
                            <a:pt x="0" y="260"/>
                          </a:lnTo>
                          <a:lnTo>
                            <a:pt x="0" y="206"/>
                          </a:lnTo>
                          <a:close/>
                        </a:path>
                      </a:pathLst>
                    </a:custGeom>
                    <a:solidFill>
                      <a:srgbClr val="9F3FDF"/>
                    </a:solidFill>
                    <a:ln w="9525">
                      <a:noFill/>
                      <a:round/>
                      <a:headEnd/>
                      <a:tailEnd/>
                    </a:ln>
                  </p:spPr>
                  <p:txBody>
                    <a:bodyPr/>
                    <a:lstStyle/>
                    <a:p>
                      <a:endParaRPr lang="en-US">
                        <a:latin typeface="+mj-lt"/>
                      </a:endParaRPr>
                    </a:p>
                  </p:txBody>
                </p:sp>
                <p:sp>
                  <p:nvSpPr>
                    <p:cNvPr id="1162" name="Freeform 185"/>
                    <p:cNvSpPr>
                      <a:spLocks/>
                    </p:cNvSpPr>
                    <p:nvPr/>
                  </p:nvSpPr>
                  <p:spPr bwMode="auto">
                    <a:xfrm>
                      <a:off x="946" y="1957"/>
                      <a:ext cx="240" cy="115"/>
                    </a:xfrm>
                    <a:custGeom>
                      <a:avLst/>
                      <a:gdLst>
                        <a:gd name="T0" fmla="*/ 240 w 240"/>
                        <a:gd name="T1" fmla="*/ 61 h 115"/>
                        <a:gd name="T2" fmla="*/ 240 w 240"/>
                        <a:gd name="T3" fmla="*/ 115 h 115"/>
                        <a:gd name="T4" fmla="*/ 0 w 240"/>
                        <a:gd name="T5" fmla="*/ 51 h 115"/>
                        <a:gd name="T6" fmla="*/ 0 w 240"/>
                        <a:gd name="T7" fmla="*/ 0 h 115"/>
                        <a:gd name="T8" fmla="*/ 240 w 240"/>
                        <a:gd name="T9" fmla="*/ 61 h 115"/>
                        <a:gd name="T10" fmla="*/ 0 60000 65536"/>
                        <a:gd name="T11" fmla="*/ 0 60000 65536"/>
                        <a:gd name="T12" fmla="*/ 0 60000 65536"/>
                        <a:gd name="T13" fmla="*/ 0 60000 65536"/>
                        <a:gd name="T14" fmla="*/ 0 60000 65536"/>
                        <a:gd name="T15" fmla="*/ 0 w 240"/>
                        <a:gd name="T16" fmla="*/ 0 h 115"/>
                        <a:gd name="T17" fmla="*/ 240 w 240"/>
                        <a:gd name="T18" fmla="*/ 115 h 115"/>
                      </a:gdLst>
                      <a:ahLst/>
                      <a:cxnLst>
                        <a:cxn ang="T10">
                          <a:pos x="T0" y="T1"/>
                        </a:cxn>
                        <a:cxn ang="T11">
                          <a:pos x="T2" y="T3"/>
                        </a:cxn>
                        <a:cxn ang="T12">
                          <a:pos x="T4" y="T5"/>
                        </a:cxn>
                        <a:cxn ang="T13">
                          <a:pos x="T6" y="T7"/>
                        </a:cxn>
                        <a:cxn ang="T14">
                          <a:pos x="T8" y="T9"/>
                        </a:cxn>
                      </a:cxnLst>
                      <a:rect l="T15" t="T16" r="T17" b="T18"/>
                      <a:pathLst>
                        <a:path w="240" h="115">
                          <a:moveTo>
                            <a:pt x="240" y="61"/>
                          </a:moveTo>
                          <a:lnTo>
                            <a:pt x="240" y="115"/>
                          </a:lnTo>
                          <a:lnTo>
                            <a:pt x="0" y="51"/>
                          </a:lnTo>
                          <a:lnTo>
                            <a:pt x="0" y="0"/>
                          </a:lnTo>
                          <a:lnTo>
                            <a:pt x="240" y="61"/>
                          </a:lnTo>
                          <a:close/>
                        </a:path>
                      </a:pathLst>
                    </a:custGeom>
                    <a:solidFill>
                      <a:srgbClr val="BF5FFF"/>
                    </a:solidFill>
                    <a:ln w="9525">
                      <a:noFill/>
                      <a:round/>
                      <a:headEnd/>
                      <a:tailEnd/>
                    </a:ln>
                  </p:spPr>
                  <p:txBody>
                    <a:bodyPr/>
                    <a:lstStyle/>
                    <a:p>
                      <a:endParaRPr lang="en-US">
                        <a:latin typeface="+mj-lt"/>
                      </a:endParaRPr>
                    </a:p>
                  </p:txBody>
                </p:sp>
              </p:grpSp>
            </p:grpSp>
            <p:grpSp>
              <p:nvGrpSpPr>
                <p:cNvPr id="1151" name="Group 186"/>
                <p:cNvGrpSpPr>
                  <a:grpSpLocks/>
                </p:cNvGrpSpPr>
                <p:nvPr/>
              </p:nvGrpSpPr>
              <p:grpSpPr bwMode="auto">
                <a:xfrm>
                  <a:off x="876" y="2064"/>
                  <a:ext cx="300" cy="886"/>
                  <a:chOff x="876" y="2064"/>
                  <a:chExt cx="300" cy="886"/>
                </a:xfrm>
              </p:grpSpPr>
              <p:sp>
                <p:nvSpPr>
                  <p:cNvPr id="1152" name="Freeform 187"/>
                  <p:cNvSpPr>
                    <a:spLocks/>
                  </p:cNvSpPr>
                  <p:nvPr/>
                </p:nvSpPr>
                <p:spPr bwMode="auto">
                  <a:xfrm>
                    <a:off x="876" y="2064"/>
                    <a:ext cx="300" cy="886"/>
                  </a:xfrm>
                  <a:custGeom>
                    <a:avLst/>
                    <a:gdLst>
                      <a:gd name="T0" fmla="*/ 0 w 300"/>
                      <a:gd name="T1" fmla="*/ 0 h 886"/>
                      <a:gd name="T2" fmla="*/ 300 w 300"/>
                      <a:gd name="T3" fmla="*/ 79 h 886"/>
                      <a:gd name="T4" fmla="*/ 300 w 300"/>
                      <a:gd name="T5" fmla="*/ 886 h 886"/>
                      <a:gd name="T6" fmla="*/ 0 w 300"/>
                      <a:gd name="T7" fmla="*/ 755 h 886"/>
                      <a:gd name="T8" fmla="*/ 0 w 300"/>
                      <a:gd name="T9" fmla="*/ 0 h 886"/>
                      <a:gd name="T10" fmla="*/ 0 60000 65536"/>
                      <a:gd name="T11" fmla="*/ 0 60000 65536"/>
                      <a:gd name="T12" fmla="*/ 0 60000 65536"/>
                      <a:gd name="T13" fmla="*/ 0 60000 65536"/>
                      <a:gd name="T14" fmla="*/ 0 60000 65536"/>
                      <a:gd name="T15" fmla="*/ 0 w 300"/>
                      <a:gd name="T16" fmla="*/ 0 h 886"/>
                      <a:gd name="T17" fmla="*/ 300 w 300"/>
                      <a:gd name="T18" fmla="*/ 886 h 886"/>
                    </a:gdLst>
                    <a:ahLst/>
                    <a:cxnLst>
                      <a:cxn ang="T10">
                        <a:pos x="T0" y="T1"/>
                      </a:cxn>
                      <a:cxn ang="T11">
                        <a:pos x="T2" y="T3"/>
                      </a:cxn>
                      <a:cxn ang="T12">
                        <a:pos x="T4" y="T5"/>
                      </a:cxn>
                      <a:cxn ang="T13">
                        <a:pos x="T6" y="T7"/>
                      </a:cxn>
                      <a:cxn ang="T14">
                        <a:pos x="T8" y="T9"/>
                      </a:cxn>
                    </a:cxnLst>
                    <a:rect l="T15" t="T16" r="T17" b="T18"/>
                    <a:pathLst>
                      <a:path w="300" h="886">
                        <a:moveTo>
                          <a:pt x="0" y="0"/>
                        </a:moveTo>
                        <a:lnTo>
                          <a:pt x="300" y="79"/>
                        </a:lnTo>
                        <a:lnTo>
                          <a:pt x="300" y="886"/>
                        </a:lnTo>
                        <a:lnTo>
                          <a:pt x="0" y="755"/>
                        </a:lnTo>
                        <a:lnTo>
                          <a:pt x="0" y="0"/>
                        </a:lnTo>
                        <a:close/>
                      </a:path>
                    </a:pathLst>
                  </a:custGeom>
                  <a:solidFill>
                    <a:srgbClr val="000000"/>
                  </a:solidFill>
                  <a:ln w="9525">
                    <a:noFill/>
                    <a:round/>
                    <a:headEnd/>
                    <a:tailEnd/>
                  </a:ln>
                </p:spPr>
                <p:txBody>
                  <a:bodyPr/>
                  <a:lstStyle/>
                  <a:p>
                    <a:endParaRPr lang="en-US">
                      <a:latin typeface="+mj-lt"/>
                    </a:endParaRPr>
                  </a:p>
                </p:txBody>
              </p:sp>
              <p:sp>
                <p:nvSpPr>
                  <p:cNvPr id="1153" name="Freeform 188"/>
                  <p:cNvSpPr>
                    <a:spLocks/>
                  </p:cNvSpPr>
                  <p:nvPr/>
                </p:nvSpPr>
                <p:spPr bwMode="auto">
                  <a:xfrm>
                    <a:off x="919" y="2074"/>
                    <a:ext cx="32" cy="784"/>
                  </a:xfrm>
                  <a:custGeom>
                    <a:avLst/>
                    <a:gdLst>
                      <a:gd name="T0" fmla="*/ 1 w 32"/>
                      <a:gd name="T1" fmla="*/ 0 h 784"/>
                      <a:gd name="T2" fmla="*/ 0 w 32"/>
                      <a:gd name="T3" fmla="*/ 772 h 784"/>
                      <a:gd name="T4" fmla="*/ 31 w 32"/>
                      <a:gd name="T5" fmla="*/ 784 h 784"/>
                      <a:gd name="T6" fmla="*/ 32 w 32"/>
                      <a:gd name="T7" fmla="*/ 8 h 784"/>
                      <a:gd name="T8" fmla="*/ 1 w 32"/>
                      <a:gd name="T9" fmla="*/ 0 h 784"/>
                      <a:gd name="T10" fmla="*/ 0 60000 65536"/>
                      <a:gd name="T11" fmla="*/ 0 60000 65536"/>
                      <a:gd name="T12" fmla="*/ 0 60000 65536"/>
                      <a:gd name="T13" fmla="*/ 0 60000 65536"/>
                      <a:gd name="T14" fmla="*/ 0 60000 65536"/>
                      <a:gd name="T15" fmla="*/ 0 w 32"/>
                      <a:gd name="T16" fmla="*/ 0 h 784"/>
                      <a:gd name="T17" fmla="*/ 32 w 32"/>
                      <a:gd name="T18" fmla="*/ 784 h 784"/>
                    </a:gdLst>
                    <a:ahLst/>
                    <a:cxnLst>
                      <a:cxn ang="T10">
                        <a:pos x="T0" y="T1"/>
                      </a:cxn>
                      <a:cxn ang="T11">
                        <a:pos x="T2" y="T3"/>
                      </a:cxn>
                      <a:cxn ang="T12">
                        <a:pos x="T4" y="T5"/>
                      </a:cxn>
                      <a:cxn ang="T13">
                        <a:pos x="T6" y="T7"/>
                      </a:cxn>
                      <a:cxn ang="T14">
                        <a:pos x="T8" y="T9"/>
                      </a:cxn>
                    </a:cxnLst>
                    <a:rect l="T15" t="T16" r="T17" b="T18"/>
                    <a:pathLst>
                      <a:path w="32" h="784">
                        <a:moveTo>
                          <a:pt x="1" y="0"/>
                        </a:moveTo>
                        <a:lnTo>
                          <a:pt x="0" y="772"/>
                        </a:lnTo>
                        <a:lnTo>
                          <a:pt x="31" y="784"/>
                        </a:lnTo>
                        <a:lnTo>
                          <a:pt x="32" y="8"/>
                        </a:lnTo>
                        <a:lnTo>
                          <a:pt x="1" y="0"/>
                        </a:lnTo>
                        <a:close/>
                      </a:path>
                    </a:pathLst>
                  </a:custGeom>
                  <a:solidFill>
                    <a:srgbClr val="BF5FFF"/>
                  </a:solidFill>
                  <a:ln w="9525">
                    <a:noFill/>
                    <a:round/>
                    <a:headEnd/>
                    <a:tailEnd/>
                  </a:ln>
                </p:spPr>
                <p:txBody>
                  <a:bodyPr/>
                  <a:lstStyle/>
                  <a:p>
                    <a:endParaRPr lang="en-US">
                      <a:latin typeface="+mj-lt"/>
                    </a:endParaRPr>
                  </a:p>
                </p:txBody>
              </p:sp>
              <p:sp>
                <p:nvSpPr>
                  <p:cNvPr id="1154" name="Freeform 189"/>
                  <p:cNvSpPr>
                    <a:spLocks/>
                  </p:cNvSpPr>
                  <p:nvPr/>
                </p:nvSpPr>
                <p:spPr bwMode="auto">
                  <a:xfrm>
                    <a:off x="1001" y="2091"/>
                    <a:ext cx="34" cy="801"/>
                  </a:xfrm>
                  <a:custGeom>
                    <a:avLst/>
                    <a:gdLst>
                      <a:gd name="T0" fmla="*/ 0 w 34"/>
                      <a:gd name="T1" fmla="*/ 0 h 801"/>
                      <a:gd name="T2" fmla="*/ 0 w 34"/>
                      <a:gd name="T3" fmla="*/ 786 h 801"/>
                      <a:gd name="T4" fmla="*/ 32 w 34"/>
                      <a:gd name="T5" fmla="*/ 801 h 801"/>
                      <a:gd name="T6" fmla="*/ 34 w 34"/>
                      <a:gd name="T7" fmla="*/ 12 h 801"/>
                      <a:gd name="T8" fmla="*/ 0 w 34"/>
                      <a:gd name="T9" fmla="*/ 0 h 801"/>
                      <a:gd name="T10" fmla="*/ 0 60000 65536"/>
                      <a:gd name="T11" fmla="*/ 0 60000 65536"/>
                      <a:gd name="T12" fmla="*/ 0 60000 65536"/>
                      <a:gd name="T13" fmla="*/ 0 60000 65536"/>
                      <a:gd name="T14" fmla="*/ 0 60000 65536"/>
                      <a:gd name="T15" fmla="*/ 0 w 34"/>
                      <a:gd name="T16" fmla="*/ 0 h 801"/>
                      <a:gd name="T17" fmla="*/ 34 w 34"/>
                      <a:gd name="T18" fmla="*/ 801 h 801"/>
                    </a:gdLst>
                    <a:ahLst/>
                    <a:cxnLst>
                      <a:cxn ang="T10">
                        <a:pos x="T0" y="T1"/>
                      </a:cxn>
                      <a:cxn ang="T11">
                        <a:pos x="T2" y="T3"/>
                      </a:cxn>
                      <a:cxn ang="T12">
                        <a:pos x="T4" y="T5"/>
                      </a:cxn>
                      <a:cxn ang="T13">
                        <a:pos x="T6" y="T7"/>
                      </a:cxn>
                      <a:cxn ang="T14">
                        <a:pos x="T8" y="T9"/>
                      </a:cxn>
                    </a:cxnLst>
                    <a:rect l="T15" t="T16" r="T17" b="T18"/>
                    <a:pathLst>
                      <a:path w="34" h="801">
                        <a:moveTo>
                          <a:pt x="0" y="0"/>
                        </a:moveTo>
                        <a:lnTo>
                          <a:pt x="0" y="786"/>
                        </a:lnTo>
                        <a:lnTo>
                          <a:pt x="32" y="801"/>
                        </a:lnTo>
                        <a:lnTo>
                          <a:pt x="34" y="12"/>
                        </a:lnTo>
                        <a:lnTo>
                          <a:pt x="0" y="0"/>
                        </a:lnTo>
                        <a:close/>
                      </a:path>
                    </a:pathLst>
                  </a:custGeom>
                  <a:solidFill>
                    <a:srgbClr val="BF5FFF"/>
                  </a:solidFill>
                  <a:ln w="9525">
                    <a:noFill/>
                    <a:round/>
                    <a:headEnd/>
                    <a:tailEnd/>
                  </a:ln>
                </p:spPr>
                <p:txBody>
                  <a:bodyPr/>
                  <a:lstStyle/>
                  <a:p>
                    <a:endParaRPr lang="en-US">
                      <a:latin typeface="+mj-lt"/>
                    </a:endParaRPr>
                  </a:p>
                </p:txBody>
              </p:sp>
              <p:sp>
                <p:nvSpPr>
                  <p:cNvPr id="1155" name="Freeform 190"/>
                  <p:cNvSpPr>
                    <a:spLocks/>
                  </p:cNvSpPr>
                  <p:nvPr/>
                </p:nvSpPr>
                <p:spPr bwMode="auto">
                  <a:xfrm>
                    <a:off x="1089" y="2119"/>
                    <a:ext cx="35" cy="807"/>
                  </a:xfrm>
                  <a:custGeom>
                    <a:avLst/>
                    <a:gdLst>
                      <a:gd name="T0" fmla="*/ 1 w 35"/>
                      <a:gd name="T1" fmla="*/ 0 h 807"/>
                      <a:gd name="T2" fmla="*/ 0 w 35"/>
                      <a:gd name="T3" fmla="*/ 789 h 807"/>
                      <a:gd name="T4" fmla="*/ 35 w 35"/>
                      <a:gd name="T5" fmla="*/ 807 h 807"/>
                      <a:gd name="T6" fmla="*/ 33 w 35"/>
                      <a:gd name="T7" fmla="*/ 7 h 807"/>
                      <a:gd name="T8" fmla="*/ 1 w 35"/>
                      <a:gd name="T9" fmla="*/ 0 h 807"/>
                      <a:gd name="T10" fmla="*/ 0 60000 65536"/>
                      <a:gd name="T11" fmla="*/ 0 60000 65536"/>
                      <a:gd name="T12" fmla="*/ 0 60000 65536"/>
                      <a:gd name="T13" fmla="*/ 0 60000 65536"/>
                      <a:gd name="T14" fmla="*/ 0 60000 65536"/>
                      <a:gd name="T15" fmla="*/ 0 w 35"/>
                      <a:gd name="T16" fmla="*/ 0 h 807"/>
                      <a:gd name="T17" fmla="*/ 35 w 35"/>
                      <a:gd name="T18" fmla="*/ 807 h 807"/>
                    </a:gdLst>
                    <a:ahLst/>
                    <a:cxnLst>
                      <a:cxn ang="T10">
                        <a:pos x="T0" y="T1"/>
                      </a:cxn>
                      <a:cxn ang="T11">
                        <a:pos x="T2" y="T3"/>
                      </a:cxn>
                      <a:cxn ang="T12">
                        <a:pos x="T4" y="T5"/>
                      </a:cxn>
                      <a:cxn ang="T13">
                        <a:pos x="T6" y="T7"/>
                      </a:cxn>
                      <a:cxn ang="T14">
                        <a:pos x="T8" y="T9"/>
                      </a:cxn>
                    </a:cxnLst>
                    <a:rect l="T15" t="T16" r="T17" b="T18"/>
                    <a:pathLst>
                      <a:path w="35" h="807">
                        <a:moveTo>
                          <a:pt x="1" y="0"/>
                        </a:moveTo>
                        <a:lnTo>
                          <a:pt x="0" y="789"/>
                        </a:lnTo>
                        <a:lnTo>
                          <a:pt x="35" y="807"/>
                        </a:lnTo>
                        <a:lnTo>
                          <a:pt x="33" y="7"/>
                        </a:lnTo>
                        <a:lnTo>
                          <a:pt x="1" y="0"/>
                        </a:lnTo>
                        <a:close/>
                      </a:path>
                    </a:pathLst>
                  </a:custGeom>
                  <a:solidFill>
                    <a:srgbClr val="BF5FFF"/>
                  </a:solidFill>
                  <a:ln w="9525">
                    <a:noFill/>
                    <a:round/>
                    <a:headEnd/>
                    <a:tailEnd/>
                  </a:ln>
                </p:spPr>
                <p:txBody>
                  <a:bodyPr/>
                  <a:lstStyle/>
                  <a:p>
                    <a:endParaRPr lang="en-US">
                      <a:latin typeface="+mj-lt"/>
                    </a:endParaRPr>
                  </a:p>
                </p:txBody>
              </p:sp>
            </p:grpSp>
          </p:grpSp>
        </p:grpSp>
        <p:sp>
          <p:nvSpPr>
            <p:cNvPr id="1146" name="Text Box 191"/>
            <p:cNvSpPr txBox="1">
              <a:spLocks noChangeArrowheads="1"/>
            </p:cNvSpPr>
            <p:nvPr/>
          </p:nvSpPr>
          <p:spPr bwMode="auto">
            <a:xfrm>
              <a:off x="240" y="3744"/>
              <a:ext cx="1041" cy="328"/>
            </a:xfrm>
            <a:prstGeom prst="rect">
              <a:avLst/>
            </a:prstGeom>
            <a:noFill/>
            <a:ln w="9525">
              <a:noFill/>
              <a:miter lim="800000"/>
              <a:headEnd/>
              <a:tailEnd/>
            </a:ln>
          </p:spPr>
          <p:txBody>
            <a:bodyPr>
              <a:spAutoFit/>
            </a:bodyPr>
            <a:lstStyle/>
            <a:p>
              <a:pPr eaLnBrk="0" hangingPunct="0"/>
              <a:r>
                <a:rPr kumimoji="1" lang="en-US" sz="2400">
                  <a:solidFill>
                    <a:srgbClr val="5A87C6"/>
                  </a:solidFill>
                  <a:latin typeface="+mj-lt"/>
                </a:rPr>
                <a:t>Customer</a:t>
              </a:r>
              <a:endParaRPr kumimoji="1" lang="en-US" sz="1600">
                <a:solidFill>
                  <a:srgbClr val="5A87C6"/>
                </a:solidFill>
                <a:latin typeface="+mj-lt"/>
              </a:endParaRPr>
            </a:p>
          </p:txBody>
        </p:sp>
      </p:grpSp>
      <p:graphicFrame>
        <p:nvGraphicFramePr>
          <p:cNvPr id="1026" name="Rectangle 193"/>
          <p:cNvGraphicFramePr>
            <a:graphicFrameLocks/>
          </p:cNvGraphicFramePr>
          <p:nvPr/>
        </p:nvGraphicFramePr>
        <p:xfrm>
          <a:off x="1524000" y="1636597"/>
          <a:ext cx="6096000" cy="3570287"/>
        </p:xfrm>
        <a:graphic>
          <a:graphicData uri="http://schemas.openxmlformats.org/presentationml/2006/ole">
            <p:oleObj spid="_x0000_s1026" name="Clip" r:id="rId4" imgW="0" imgH="0" progId="">
              <p:embed/>
            </p:oleObj>
          </a:graphicData>
        </a:graphic>
      </p:graphicFrame>
      <p:grpSp>
        <p:nvGrpSpPr>
          <p:cNvPr id="1030" name="Group 194"/>
          <p:cNvGrpSpPr>
            <a:grpSpLocks/>
          </p:cNvGrpSpPr>
          <p:nvPr/>
        </p:nvGrpSpPr>
        <p:grpSpPr bwMode="auto">
          <a:xfrm>
            <a:off x="1295400" y="1144472"/>
            <a:ext cx="5426075" cy="3632200"/>
            <a:chOff x="816" y="528"/>
            <a:chExt cx="3418" cy="2604"/>
          </a:xfrm>
        </p:grpSpPr>
        <p:grpSp>
          <p:nvGrpSpPr>
            <p:cNvPr id="1132" name="Group 195"/>
            <p:cNvGrpSpPr>
              <a:grpSpLocks/>
            </p:cNvGrpSpPr>
            <p:nvPr/>
          </p:nvGrpSpPr>
          <p:grpSpPr bwMode="auto">
            <a:xfrm>
              <a:off x="1200" y="864"/>
              <a:ext cx="3034" cy="2268"/>
              <a:chOff x="1008" y="960"/>
              <a:chExt cx="3034" cy="2268"/>
            </a:xfrm>
          </p:grpSpPr>
          <p:pic>
            <p:nvPicPr>
              <p:cNvPr id="1143" name="Picture 196" descr="PHONLINE"/>
              <p:cNvPicPr>
                <a:picLocks noChangeAspect="1" noChangeArrowheads="1"/>
              </p:cNvPicPr>
              <p:nvPr/>
            </p:nvPicPr>
            <p:blipFill>
              <a:blip r:embed="rId5" cstate="print"/>
              <a:srcRect/>
              <a:stretch>
                <a:fillRect/>
              </a:stretch>
            </p:blipFill>
            <p:spPr bwMode="auto">
              <a:xfrm>
                <a:off x="1008" y="1536"/>
                <a:ext cx="1738" cy="1692"/>
              </a:xfrm>
              <a:prstGeom prst="rect">
                <a:avLst/>
              </a:prstGeom>
              <a:noFill/>
              <a:ln w="9525">
                <a:noFill/>
                <a:miter lim="800000"/>
                <a:headEnd/>
                <a:tailEnd/>
              </a:ln>
            </p:spPr>
          </p:pic>
          <p:pic>
            <p:nvPicPr>
              <p:cNvPr id="1144" name="Picture 197" descr="PHONLINE"/>
              <p:cNvPicPr>
                <a:picLocks noChangeAspect="1" noChangeArrowheads="1"/>
              </p:cNvPicPr>
              <p:nvPr/>
            </p:nvPicPr>
            <p:blipFill>
              <a:blip r:embed="rId5" cstate="print"/>
              <a:srcRect/>
              <a:stretch>
                <a:fillRect/>
              </a:stretch>
            </p:blipFill>
            <p:spPr bwMode="auto">
              <a:xfrm>
                <a:off x="2304" y="960"/>
                <a:ext cx="1738" cy="1692"/>
              </a:xfrm>
              <a:prstGeom prst="rect">
                <a:avLst/>
              </a:prstGeom>
              <a:noFill/>
              <a:ln w="9525">
                <a:noFill/>
                <a:miter lim="800000"/>
                <a:headEnd/>
                <a:tailEnd/>
              </a:ln>
            </p:spPr>
          </p:pic>
        </p:grpSp>
        <p:grpSp>
          <p:nvGrpSpPr>
            <p:cNvPr id="1133" name="Group 198"/>
            <p:cNvGrpSpPr>
              <a:grpSpLocks/>
            </p:cNvGrpSpPr>
            <p:nvPr/>
          </p:nvGrpSpPr>
          <p:grpSpPr bwMode="auto">
            <a:xfrm rot="-1145315">
              <a:off x="816" y="1200"/>
              <a:ext cx="1729" cy="555"/>
              <a:chOff x="2010" y="546"/>
              <a:chExt cx="1729" cy="555"/>
            </a:xfrm>
          </p:grpSpPr>
          <p:sp>
            <p:nvSpPr>
              <p:cNvPr id="1139" name="Freeform 199"/>
              <p:cNvSpPr>
                <a:spLocks/>
              </p:cNvSpPr>
              <p:nvPr/>
            </p:nvSpPr>
            <p:spPr bwMode="auto">
              <a:xfrm>
                <a:off x="3202" y="779"/>
                <a:ext cx="537" cy="320"/>
              </a:xfrm>
              <a:custGeom>
                <a:avLst/>
                <a:gdLst>
                  <a:gd name="T0" fmla="*/ 0 w 537"/>
                  <a:gd name="T1" fmla="*/ 320 h 320"/>
                  <a:gd name="T2" fmla="*/ 142 w 537"/>
                  <a:gd name="T3" fmla="*/ 210 h 320"/>
                  <a:gd name="T4" fmla="*/ 151 w 537"/>
                  <a:gd name="T5" fmla="*/ 263 h 320"/>
                  <a:gd name="T6" fmla="*/ 370 w 537"/>
                  <a:gd name="T7" fmla="*/ 86 h 320"/>
                  <a:gd name="T8" fmla="*/ 379 w 537"/>
                  <a:gd name="T9" fmla="*/ 116 h 320"/>
                  <a:gd name="T10" fmla="*/ 537 w 537"/>
                  <a:gd name="T11" fmla="*/ 0 h 320"/>
                  <a:gd name="T12" fmla="*/ 0 60000 65536"/>
                  <a:gd name="T13" fmla="*/ 0 60000 65536"/>
                  <a:gd name="T14" fmla="*/ 0 60000 65536"/>
                  <a:gd name="T15" fmla="*/ 0 60000 65536"/>
                  <a:gd name="T16" fmla="*/ 0 60000 65536"/>
                  <a:gd name="T17" fmla="*/ 0 60000 65536"/>
                  <a:gd name="T18" fmla="*/ 0 w 537"/>
                  <a:gd name="T19" fmla="*/ 0 h 320"/>
                  <a:gd name="T20" fmla="*/ 537 w 537"/>
                  <a:gd name="T21" fmla="*/ 320 h 320"/>
                </a:gdLst>
                <a:ahLst/>
                <a:cxnLst>
                  <a:cxn ang="T12">
                    <a:pos x="T0" y="T1"/>
                  </a:cxn>
                  <a:cxn ang="T13">
                    <a:pos x="T2" y="T3"/>
                  </a:cxn>
                  <a:cxn ang="T14">
                    <a:pos x="T4" y="T5"/>
                  </a:cxn>
                  <a:cxn ang="T15">
                    <a:pos x="T6" y="T7"/>
                  </a:cxn>
                  <a:cxn ang="T16">
                    <a:pos x="T8" y="T9"/>
                  </a:cxn>
                  <a:cxn ang="T17">
                    <a:pos x="T10" y="T11"/>
                  </a:cxn>
                </a:cxnLst>
                <a:rect l="T18" t="T19" r="T20" b="T21"/>
                <a:pathLst>
                  <a:path w="537" h="320">
                    <a:moveTo>
                      <a:pt x="0" y="320"/>
                    </a:moveTo>
                    <a:lnTo>
                      <a:pt x="142" y="210"/>
                    </a:lnTo>
                    <a:lnTo>
                      <a:pt x="151" y="263"/>
                    </a:lnTo>
                    <a:lnTo>
                      <a:pt x="370" y="86"/>
                    </a:lnTo>
                    <a:lnTo>
                      <a:pt x="379" y="116"/>
                    </a:lnTo>
                    <a:lnTo>
                      <a:pt x="537" y="0"/>
                    </a:lnTo>
                  </a:path>
                </a:pathLst>
              </a:custGeom>
              <a:noFill/>
              <a:ln w="25400">
                <a:solidFill>
                  <a:srgbClr val="FF9933"/>
                </a:solidFill>
                <a:round/>
                <a:headEnd/>
                <a:tailEnd/>
              </a:ln>
            </p:spPr>
            <p:txBody>
              <a:bodyPr/>
              <a:lstStyle/>
              <a:p>
                <a:endParaRPr lang="en-US">
                  <a:latin typeface="+mj-lt"/>
                </a:endParaRPr>
              </a:p>
            </p:txBody>
          </p:sp>
          <p:sp>
            <p:nvSpPr>
              <p:cNvPr id="1140" name="Freeform 200"/>
              <p:cNvSpPr>
                <a:spLocks/>
              </p:cNvSpPr>
              <p:nvPr/>
            </p:nvSpPr>
            <p:spPr bwMode="auto">
              <a:xfrm>
                <a:off x="2963" y="546"/>
                <a:ext cx="374" cy="486"/>
              </a:xfrm>
              <a:custGeom>
                <a:avLst/>
                <a:gdLst>
                  <a:gd name="T0" fmla="*/ 0 w 374"/>
                  <a:gd name="T1" fmla="*/ 486 h 486"/>
                  <a:gd name="T2" fmla="*/ 53 w 374"/>
                  <a:gd name="T3" fmla="*/ 346 h 486"/>
                  <a:gd name="T4" fmla="*/ 116 w 374"/>
                  <a:gd name="T5" fmla="*/ 390 h 486"/>
                  <a:gd name="T6" fmla="*/ 236 w 374"/>
                  <a:gd name="T7" fmla="*/ 137 h 486"/>
                  <a:gd name="T8" fmla="*/ 286 w 374"/>
                  <a:gd name="T9" fmla="*/ 171 h 486"/>
                  <a:gd name="T10" fmla="*/ 374 w 374"/>
                  <a:gd name="T11" fmla="*/ 0 h 486"/>
                  <a:gd name="T12" fmla="*/ 0 60000 65536"/>
                  <a:gd name="T13" fmla="*/ 0 60000 65536"/>
                  <a:gd name="T14" fmla="*/ 0 60000 65536"/>
                  <a:gd name="T15" fmla="*/ 0 60000 65536"/>
                  <a:gd name="T16" fmla="*/ 0 60000 65536"/>
                  <a:gd name="T17" fmla="*/ 0 60000 65536"/>
                  <a:gd name="T18" fmla="*/ 0 w 374"/>
                  <a:gd name="T19" fmla="*/ 0 h 486"/>
                  <a:gd name="T20" fmla="*/ 374 w 374"/>
                  <a:gd name="T21" fmla="*/ 486 h 486"/>
                </a:gdLst>
                <a:ahLst/>
                <a:cxnLst>
                  <a:cxn ang="T12">
                    <a:pos x="T0" y="T1"/>
                  </a:cxn>
                  <a:cxn ang="T13">
                    <a:pos x="T2" y="T3"/>
                  </a:cxn>
                  <a:cxn ang="T14">
                    <a:pos x="T4" y="T5"/>
                  </a:cxn>
                  <a:cxn ang="T15">
                    <a:pos x="T6" y="T7"/>
                  </a:cxn>
                  <a:cxn ang="T16">
                    <a:pos x="T8" y="T9"/>
                  </a:cxn>
                  <a:cxn ang="T17">
                    <a:pos x="T10" y="T11"/>
                  </a:cxn>
                </a:cxnLst>
                <a:rect l="T18" t="T19" r="T20" b="T21"/>
                <a:pathLst>
                  <a:path w="374" h="486">
                    <a:moveTo>
                      <a:pt x="0" y="486"/>
                    </a:moveTo>
                    <a:lnTo>
                      <a:pt x="53" y="346"/>
                    </a:lnTo>
                    <a:lnTo>
                      <a:pt x="116" y="390"/>
                    </a:lnTo>
                    <a:lnTo>
                      <a:pt x="236" y="137"/>
                    </a:lnTo>
                    <a:lnTo>
                      <a:pt x="286" y="171"/>
                    </a:lnTo>
                    <a:lnTo>
                      <a:pt x="374" y="0"/>
                    </a:lnTo>
                  </a:path>
                </a:pathLst>
              </a:custGeom>
              <a:noFill/>
              <a:ln w="25400">
                <a:solidFill>
                  <a:srgbClr val="FF9933"/>
                </a:solidFill>
                <a:round/>
                <a:headEnd/>
                <a:tailEnd/>
              </a:ln>
            </p:spPr>
            <p:txBody>
              <a:bodyPr/>
              <a:lstStyle/>
              <a:p>
                <a:endParaRPr lang="en-US">
                  <a:latin typeface="+mj-lt"/>
                </a:endParaRPr>
              </a:p>
            </p:txBody>
          </p:sp>
          <p:sp>
            <p:nvSpPr>
              <p:cNvPr id="1141" name="Freeform 201"/>
              <p:cNvSpPr>
                <a:spLocks/>
              </p:cNvSpPr>
              <p:nvPr/>
            </p:nvSpPr>
            <p:spPr bwMode="auto">
              <a:xfrm>
                <a:off x="2405" y="546"/>
                <a:ext cx="377" cy="486"/>
              </a:xfrm>
              <a:custGeom>
                <a:avLst/>
                <a:gdLst>
                  <a:gd name="T0" fmla="*/ 377 w 377"/>
                  <a:gd name="T1" fmla="*/ 486 h 486"/>
                  <a:gd name="T2" fmla="*/ 320 w 377"/>
                  <a:gd name="T3" fmla="*/ 351 h 486"/>
                  <a:gd name="T4" fmla="*/ 253 w 377"/>
                  <a:gd name="T5" fmla="*/ 392 h 486"/>
                  <a:gd name="T6" fmla="*/ 130 w 377"/>
                  <a:gd name="T7" fmla="*/ 137 h 486"/>
                  <a:gd name="T8" fmla="*/ 83 w 377"/>
                  <a:gd name="T9" fmla="*/ 176 h 486"/>
                  <a:gd name="T10" fmla="*/ 0 w 377"/>
                  <a:gd name="T11" fmla="*/ 0 h 486"/>
                  <a:gd name="T12" fmla="*/ 0 60000 65536"/>
                  <a:gd name="T13" fmla="*/ 0 60000 65536"/>
                  <a:gd name="T14" fmla="*/ 0 60000 65536"/>
                  <a:gd name="T15" fmla="*/ 0 60000 65536"/>
                  <a:gd name="T16" fmla="*/ 0 60000 65536"/>
                  <a:gd name="T17" fmla="*/ 0 60000 65536"/>
                  <a:gd name="T18" fmla="*/ 0 w 377"/>
                  <a:gd name="T19" fmla="*/ 0 h 486"/>
                  <a:gd name="T20" fmla="*/ 377 w 377"/>
                  <a:gd name="T21" fmla="*/ 486 h 486"/>
                </a:gdLst>
                <a:ahLst/>
                <a:cxnLst>
                  <a:cxn ang="T12">
                    <a:pos x="T0" y="T1"/>
                  </a:cxn>
                  <a:cxn ang="T13">
                    <a:pos x="T2" y="T3"/>
                  </a:cxn>
                  <a:cxn ang="T14">
                    <a:pos x="T4" y="T5"/>
                  </a:cxn>
                  <a:cxn ang="T15">
                    <a:pos x="T6" y="T7"/>
                  </a:cxn>
                  <a:cxn ang="T16">
                    <a:pos x="T8" y="T9"/>
                  </a:cxn>
                  <a:cxn ang="T17">
                    <a:pos x="T10" y="T11"/>
                  </a:cxn>
                </a:cxnLst>
                <a:rect l="T18" t="T19" r="T20" b="T21"/>
                <a:pathLst>
                  <a:path w="377" h="486">
                    <a:moveTo>
                      <a:pt x="377" y="486"/>
                    </a:moveTo>
                    <a:lnTo>
                      <a:pt x="320" y="351"/>
                    </a:lnTo>
                    <a:lnTo>
                      <a:pt x="253" y="392"/>
                    </a:lnTo>
                    <a:lnTo>
                      <a:pt x="130" y="137"/>
                    </a:lnTo>
                    <a:lnTo>
                      <a:pt x="83" y="176"/>
                    </a:lnTo>
                    <a:lnTo>
                      <a:pt x="0" y="0"/>
                    </a:lnTo>
                  </a:path>
                </a:pathLst>
              </a:custGeom>
              <a:noFill/>
              <a:ln w="25400">
                <a:solidFill>
                  <a:srgbClr val="FF9933"/>
                </a:solidFill>
                <a:round/>
                <a:headEnd/>
                <a:tailEnd/>
              </a:ln>
            </p:spPr>
            <p:txBody>
              <a:bodyPr/>
              <a:lstStyle/>
              <a:p>
                <a:endParaRPr lang="en-US">
                  <a:latin typeface="+mj-lt"/>
                </a:endParaRPr>
              </a:p>
            </p:txBody>
          </p:sp>
          <p:sp>
            <p:nvSpPr>
              <p:cNvPr id="1142" name="Freeform 202"/>
              <p:cNvSpPr>
                <a:spLocks/>
              </p:cNvSpPr>
              <p:nvPr/>
            </p:nvSpPr>
            <p:spPr bwMode="auto">
              <a:xfrm>
                <a:off x="2010" y="782"/>
                <a:ext cx="529" cy="319"/>
              </a:xfrm>
              <a:custGeom>
                <a:avLst/>
                <a:gdLst>
                  <a:gd name="T0" fmla="*/ 529 w 529"/>
                  <a:gd name="T1" fmla="*/ 319 h 319"/>
                  <a:gd name="T2" fmla="*/ 386 w 529"/>
                  <a:gd name="T3" fmla="*/ 202 h 319"/>
                  <a:gd name="T4" fmla="*/ 383 w 529"/>
                  <a:gd name="T5" fmla="*/ 255 h 319"/>
                  <a:gd name="T6" fmla="*/ 167 w 529"/>
                  <a:gd name="T7" fmla="*/ 75 h 319"/>
                  <a:gd name="T8" fmla="*/ 153 w 529"/>
                  <a:gd name="T9" fmla="*/ 118 h 319"/>
                  <a:gd name="T10" fmla="*/ 0 w 529"/>
                  <a:gd name="T11" fmla="*/ 0 h 319"/>
                  <a:gd name="T12" fmla="*/ 0 60000 65536"/>
                  <a:gd name="T13" fmla="*/ 0 60000 65536"/>
                  <a:gd name="T14" fmla="*/ 0 60000 65536"/>
                  <a:gd name="T15" fmla="*/ 0 60000 65536"/>
                  <a:gd name="T16" fmla="*/ 0 60000 65536"/>
                  <a:gd name="T17" fmla="*/ 0 60000 65536"/>
                  <a:gd name="T18" fmla="*/ 0 w 529"/>
                  <a:gd name="T19" fmla="*/ 0 h 319"/>
                  <a:gd name="T20" fmla="*/ 529 w 529"/>
                  <a:gd name="T21" fmla="*/ 319 h 319"/>
                </a:gdLst>
                <a:ahLst/>
                <a:cxnLst>
                  <a:cxn ang="T12">
                    <a:pos x="T0" y="T1"/>
                  </a:cxn>
                  <a:cxn ang="T13">
                    <a:pos x="T2" y="T3"/>
                  </a:cxn>
                  <a:cxn ang="T14">
                    <a:pos x="T4" y="T5"/>
                  </a:cxn>
                  <a:cxn ang="T15">
                    <a:pos x="T6" y="T7"/>
                  </a:cxn>
                  <a:cxn ang="T16">
                    <a:pos x="T8" y="T9"/>
                  </a:cxn>
                  <a:cxn ang="T17">
                    <a:pos x="T10" y="T11"/>
                  </a:cxn>
                </a:cxnLst>
                <a:rect l="T18" t="T19" r="T20" b="T21"/>
                <a:pathLst>
                  <a:path w="529" h="319">
                    <a:moveTo>
                      <a:pt x="529" y="319"/>
                    </a:moveTo>
                    <a:lnTo>
                      <a:pt x="386" y="202"/>
                    </a:lnTo>
                    <a:lnTo>
                      <a:pt x="383" y="255"/>
                    </a:lnTo>
                    <a:lnTo>
                      <a:pt x="167" y="75"/>
                    </a:lnTo>
                    <a:lnTo>
                      <a:pt x="153" y="118"/>
                    </a:lnTo>
                    <a:lnTo>
                      <a:pt x="0" y="0"/>
                    </a:lnTo>
                  </a:path>
                </a:pathLst>
              </a:custGeom>
              <a:noFill/>
              <a:ln w="25400">
                <a:solidFill>
                  <a:srgbClr val="FF9933"/>
                </a:solidFill>
                <a:round/>
                <a:headEnd/>
                <a:tailEnd/>
              </a:ln>
            </p:spPr>
            <p:txBody>
              <a:bodyPr/>
              <a:lstStyle/>
              <a:p>
                <a:endParaRPr lang="en-US">
                  <a:latin typeface="+mj-lt"/>
                </a:endParaRPr>
              </a:p>
            </p:txBody>
          </p:sp>
        </p:grpSp>
        <p:grpSp>
          <p:nvGrpSpPr>
            <p:cNvPr id="1134" name="Group 203"/>
            <p:cNvGrpSpPr>
              <a:grpSpLocks/>
            </p:cNvGrpSpPr>
            <p:nvPr/>
          </p:nvGrpSpPr>
          <p:grpSpPr bwMode="auto">
            <a:xfrm rot="-835191">
              <a:off x="2304" y="528"/>
              <a:ext cx="1729" cy="555"/>
              <a:chOff x="2010" y="546"/>
              <a:chExt cx="1729" cy="555"/>
            </a:xfrm>
          </p:grpSpPr>
          <p:sp>
            <p:nvSpPr>
              <p:cNvPr id="1135" name="Freeform 204"/>
              <p:cNvSpPr>
                <a:spLocks/>
              </p:cNvSpPr>
              <p:nvPr/>
            </p:nvSpPr>
            <p:spPr bwMode="auto">
              <a:xfrm>
                <a:off x="3202" y="779"/>
                <a:ext cx="537" cy="320"/>
              </a:xfrm>
              <a:custGeom>
                <a:avLst/>
                <a:gdLst>
                  <a:gd name="T0" fmla="*/ 0 w 537"/>
                  <a:gd name="T1" fmla="*/ 320 h 320"/>
                  <a:gd name="T2" fmla="*/ 142 w 537"/>
                  <a:gd name="T3" fmla="*/ 210 h 320"/>
                  <a:gd name="T4" fmla="*/ 151 w 537"/>
                  <a:gd name="T5" fmla="*/ 263 h 320"/>
                  <a:gd name="T6" fmla="*/ 370 w 537"/>
                  <a:gd name="T7" fmla="*/ 86 h 320"/>
                  <a:gd name="T8" fmla="*/ 379 w 537"/>
                  <a:gd name="T9" fmla="*/ 116 h 320"/>
                  <a:gd name="T10" fmla="*/ 537 w 537"/>
                  <a:gd name="T11" fmla="*/ 0 h 320"/>
                  <a:gd name="T12" fmla="*/ 0 60000 65536"/>
                  <a:gd name="T13" fmla="*/ 0 60000 65536"/>
                  <a:gd name="T14" fmla="*/ 0 60000 65536"/>
                  <a:gd name="T15" fmla="*/ 0 60000 65536"/>
                  <a:gd name="T16" fmla="*/ 0 60000 65536"/>
                  <a:gd name="T17" fmla="*/ 0 60000 65536"/>
                  <a:gd name="T18" fmla="*/ 0 w 537"/>
                  <a:gd name="T19" fmla="*/ 0 h 320"/>
                  <a:gd name="T20" fmla="*/ 537 w 537"/>
                  <a:gd name="T21" fmla="*/ 320 h 320"/>
                </a:gdLst>
                <a:ahLst/>
                <a:cxnLst>
                  <a:cxn ang="T12">
                    <a:pos x="T0" y="T1"/>
                  </a:cxn>
                  <a:cxn ang="T13">
                    <a:pos x="T2" y="T3"/>
                  </a:cxn>
                  <a:cxn ang="T14">
                    <a:pos x="T4" y="T5"/>
                  </a:cxn>
                  <a:cxn ang="T15">
                    <a:pos x="T6" y="T7"/>
                  </a:cxn>
                  <a:cxn ang="T16">
                    <a:pos x="T8" y="T9"/>
                  </a:cxn>
                  <a:cxn ang="T17">
                    <a:pos x="T10" y="T11"/>
                  </a:cxn>
                </a:cxnLst>
                <a:rect l="T18" t="T19" r="T20" b="T21"/>
                <a:pathLst>
                  <a:path w="537" h="320">
                    <a:moveTo>
                      <a:pt x="0" y="320"/>
                    </a:moveTo>
                    <a:lnTo>
                      <a:pt x="142" y="210"/>
                    </a:lnTo>
                    <a:lnTo>
                      <a:pt x="151" y="263"/>
                    </a:lnTo>
                    <a:lnTo>
                      <a:pt x="370" y="86"/>
                    </a:lnTo>
                    <a:lnTo>
                      <a:pt x="379" y="116"/>
                    </a:lnTo>
                    <a:lnTo>
                      <a:pt x="537" y="0"/>
                    </a:lnTo>
                  </a:path>
                </a:pathLst>
              </a:custGeom>
              <a:noFill/>
              <a:ln w="25400">
                <a:solidFill>
                  <a:srgbClr val="FF9933"/>
                </a:solidFill>
                <a:round/>
                <a:headEnd/>
                <a:tailEnd/>
              </a:ln>
            </p:spPr>
            <p:txBody>
              <a:bodyPr/>
              <a:lstStyle/>
              <a:p>
                <a:endParaRPr lang="en-US">
                  <a:latin typeface="+mj-lt"/>
                </a:endParaRPr>
              </a:p>
            </p:txBody>
          </p:sp>
          <p:sp>
            <p:nvSpPr>
              <p:cNvPr id="1136" name="Freeform 205"/>
              <p:cNvSpPr>
                <a:spLocks/>
              </p:cNvSpPr>
              <p:nvPr/>
            </p:nvSpPr>
            <p:spPr bwMode="auto">
              <a:xfrm>
                <a:off x="2963" y="546"/>
                <a:ext cx="374" cy="486"/>
              </a:xfrm>
              <a:custGeom>
                <a:avLst/>
                <a:gdLst>
                  <a:gd name="T0" fmla="*/ 0 w 374"/>
                  <a:gd name="T1" fmla="*/ 486 h 486"/>
                  <a:gd name="T2" fmla="*/ 53 w 374"/>
                  <a:gd name="T3" fmla="*/ 346 h 486"/>
                  <a:gd name="T4" fmla="*/ 116 w 374"/>
                  <a:gd name="T5" fmla="*/ 390 h 486"/>
                  <a:gd name="T6" fmla="*/ 236 w 374"/>
                  <a:gd name="T7" fmla="*/ 137 h 486"/>
                  <a:gd name="T8" fmla="*/ 286 w 374"/>
                  <a:gd name="T9" fmla="*/ 171 h 486"/>
                  <a:gd name="T10" fmla="*/ 374 w 374"/>
                  <a:gd name="T11" fmla="*/ 0 h 486"/>
                  <a:gd name="T12" fmla="*/ 0 60000 65536"/>
                  <a:gd name="T13" fmla="*/ 0 60000 65536"/>
                  <a:gd name="T14" fmla="*/ 0 60000 65536"/>
                  <a:gd name="T15" fmla="*/ 0 60000 65536"/>
                  <a:gd name="T16" fmla="*/ 0 60000 65536"/>
                  <a:gd name="T17" fmla="*/ 0 60000 65536"/>
                  <a:gd name="T18" fmla="*/ 0 w 374"/>
                  <a:gd name="T19" fmla="*/ 0 h 486"/>
                  <a:gd name="T20" fmla="*/ 374 w 374"/>
                  <a:gd name="T21" fmla="*/ 486 h 486"/>
                </a:gdLst>
                <a:ahLst/>
                <a:cxnLst>
                  <a:cxn ang="T12">
                    <a:pos x="T0" y="T1"/>
                  </a:cxn>
                  <a:cxn ang="T13">
                    <a:pos x="T2" y="T3"/>
                  </a:cxn>
                  <a:cxn ang="T14">
                    <a:pos x="T4" y="T5"/>
                  </a:cxn>
                  <a:cxn ang="T15">
                    <a:pos x="T6" y="T7"/>
                  </a:cxn>
                  <a:cxn ang="T16">
                    <a:pos x="T8" y="T9"/>
                  </a:cxn>
                  <a:cxn ang="T17">
                    <a:pos x="T10" y="T11"/>
                  </a:cxn>
                </a:cxnLst>
                <a:rect l="T18" t="T19" r="T20" b="T21"/>
                <a:pathLst>
                  <a:path w="374" h="486">
                    <a:moveTo>
                      <a:pt x="0" y="486"/>
                    </a:moveTo>
                    <a:lnTo>
                      <a:pt x="53" y="346"/>
                    </a:lnTo>
                    <a:lnTo>
                      <a:pt x="116" y="390"/>
                    </a:lnTo>
                    <a:lnTo>
                      <a:pt x="236" y="137"/>
                    </a:lnTo>
                    <a:lnTo>
                      <a:pt x="286" y="171"/>
                    </a:lnTo>
                    <a:lnTo>
                      <a:pt x="374" y="0"/>
                    </a:lnTo>
                  </a:path>
                </a:pathLst>
              </a:custGeom>
              <a:noFill/>
              <a:ln w="25400">
                <a:solidFill>
                  <a:srgbClr val="FF9933"/>
                </a:solidFill>
                <a:round/>
                <a:headEnd/>
                <a:tailEnd/>
              </a:ln>
            </p:spPr>
            <p:txBody>
              <a:bodyPr/>
              <a:lstStyle/>
              <a:p>
                <a:endParaRPr lang="en-US">
                  <a:latin typeface="+mj-lt"/>
                </a:endParaRPr>
              </a:p>
            </p:txBody>
          </p:sp>
          <p:sp>
            <p:nvSpPr>
              <p:cNvPr id="1137" name="Freeform 206"/>
              <p:cNvSpPr>
                <a:spLocks/>
              </p:cNvSpPr>
              <p:nvPr/>
            </p:nvSpPr>
            <p:spPr bwMode="auto">
              <a:xfrm>
                <a:off x="2405" y="546"/>
                <a:ext cx="377" cy="486"/>
              </a:xfrm>
              <a:custGeom>
                <a:avLst/>
                <a:gdLst>
                  <a:gd name="T0" fmla="*/ 377 w 377"/>
                  <a:gd name="T1" fmla="*/ 486 h 486"/>
                  <a:gd name="T2" fmla="*/ 320 w 377"/>
                  <a:gd name="T3" fmla="*/ 351 h 486"/>
                  <a:gd name="T4" fmla="*/ 253 w 377"/>
                  <a:gd name="T5" fmla="*/ 392 h 486"/>
                  <a:gd name="T6" fmla="*/ 130 w 377"/>
                  <a:gd name="T7" fmla="*/ 137 h 486"/>
                  <a:gd name="T8" fmla="*/ 83 w 377"/>
                  <a:gd name="T9" fmla="*/ 176 h 486"/>
                  <a:gd name="T10" fmla="*/ 0 w 377"/>
                  <a:gd name="T11" fmla="*/ 0 h 486"/>
                  <a:gd name="T12" fmla="*/ 0 60000 65536"/>
                  <a:gd name="T13" fmla="*/ 0 60000 65536"/>
                  <a:gd name="T14" fmla="*/ 0 60000 65536"/>
                  <a:gd name="T15" fmla="*/ 0 60000 65536"/>
                  <a:gd name="T16" fmla="*/ 0 60000 65536"/>
                  <a:gd name="T17" fmla="*/ 0 60000 65536"/>
                  <a:gd name="T18" fmla="*/ 0 w 377"/>
                  <a:gd name="T19" fmla="*/ 0 h 486"/>
                  <a:gd name="T20" fmla="*/ 377 w 377"/>
                  <a:gd name="T21" fmla="*/ 486 h 486"/>
                </a:gdLst>
                <a:ahLst/>
                <a:cxnLst>
                  <a:cxn ang="T12">
                    <a:pos x="T0" y="T1"/>
                  </a:cxn>
                  <a:cxn ang="T13">
                    <a:pos x="T2" y="T3"/>
                  </a:cxn>
                  <a:cxn ang="T14">
                    <a:pos x="T4" y="T5"/>
                  </a:cxn>
                  <a:cxn ang="T15">
                    <a:pos x="T6" y="T7"/>
                  </a:cxn>
                  <a:cxn ang="T16">
                    <a:pos x="T8" y="T9"/>
                  </a:cxn>
                  <a:cxn ang="T17">
                    <a:pos x="T10" y="T11"/>
                  </a:cxn>
                </a:cxnLst>
                <a:rect l="T18" t="T19" r="T20" b="T21"/>
                <a:pathLst>
                  <a:path w="377" h="486">
                    <a:moveTo>
                      <a:pt x="377" y="486"/>
                    </a:moveTo>
                    <a:lnTo>
                      <a:pt x="320" y="351"/>
                    </a:lnTo>
                    <a:lnTo>
                      <a:pt x="253" y="392"/>
                    </a:lnTo>
                    <a:lnTo>
                      <a:pt x="130" y="137"/>
                    </a:lnTo>
                    <a:lnTo>
                      <a:pt x="83" y="176"/>
                    </a:lnTo>
                    <a:lnTo>
                      <a:pt x="0" y="0"/>
                    </a:lnTo>
                  </a:path>
                </a:pathLst>
              </a:custGeom>
              <a:noFill/>
              <a:ln w="25400">
                <a:solidFill>
                  <a:srgbClr val="FF9933"/>
                </a:solidFill>
                <a:round/>
                <a:headEnd/>
                <a:tailEnd/>
              </a:ln>
            </p:spPr>
            <p:txBody>
              <a:bodyPr/>
              <a:lstStyle/>
              <a:p>
                <a:endParaRPr lang="en-US">
                  <a:latin typeface="+mj-lt"/>
                </a:endParaRPr>
              </a:p>
            </p:txBody>
          </p:sp>
          <p:sp>
            <p:nvSpPr>
              <p:cNvPr id="1138" name="Freeform 207"/>
              <p:cNvSpPr>
                <a:spLocks/>
              </p:cNvSpPr>
              <p:nvPr/>
            </p:nvSpPr>
            <p:spPr bwMode="auto">
              <a:xfrm>
                <a:off x="2010" y="782"/>
                <a:ext cx="529" cy="319"/>
              </a:xfrm>
              <a:custGeom>
                <a:avLst/>
                <a:gdLst>
                  <a:gd name="T0" fmla="*/ 529 w 529"/>
                  <a:gd name="T1" fmla="*/ 319 h 319"/>
                  <a:gd name="T2" fmla="*/ 386 w 529"/>
                  <a:gd name="T3" fmla="*/ 202 h 319"/>
                  <a:gd name="T4" fmla="*/ 383 w 529"/>
                  <a:gd name="T5" fmla="*/ 255 h 319"/>
                  <a:gd name="T6" fmla="*/ 167 w 529"/>
                  <a:gd name="T7" fmla="*/ 75 h 319"/>
                  <a:gd name="T8" fmla="*/ 153 w 529"/>
                  <a:gd name="T9" fmla="*/ 118 h 319"/>
                  <a:gd name="T10" fmla="*/ 0 w 529"/>
                  <a:gd name="T11" fmla="*/ 0 h 319"/>
                  <a:gd name="T12" fmla="*/ 0 60000 65536"/>
                  <a:gd name="T13" fmla="*/ 0 60000 65536"/>
                  <a:gd name="T14" fmla="*/ 0 60000 65536"/>
                  <a:gd name="T15" fmla="*/ 0 60000 65536"/>
                  <a:gd name="T16" fmla="*/ 0 60000 65536"/>
                  <a:gd name="T17" fmla="*/ 0 60000 65536"/>
                  <a:gd name="T18" fmla="*/ 0 w 529"/>
                  <a:gd name="T19" fmla="*/ 0 h 319"/>
                  <a:gd name="T20" fmla="*/ 529 w 529"/>
                  <a:gd name="T21" fmla="*/ 319 h 319"/>
                </a:gdLst>
                <a:ahLst/>
                <a:cxnLst>
                  <a:cxn ang="T12">
                    <a:pos x="T0" y="T1"/>
                  </a:cxn>
                  <a:cxn ang="T13">
                    <a:pos x="T2" y="T3"/>
                  </a:cxn>
                  <a:cxn ang="T14">
                    <a:pos x="T4" y="T5"/>
                  </a:cxn>
                  <a:cxn ang="T15">
                    <a:pos x="T6" y="T7"/>
                  </a:cxn>
                  <a:cxn ang="T16">
                    <a:pos x="T8" y="T9"/>
                  </a:cxn>
                  <a:cxn ang="T17">
                    <a:pos x="T10" y="T11"/>
                  </a:cxn>
                </a:cxnLst>
                <a:rect l="T18" t="T19" r="T20" b="T21"/>
                <a:pathLst>
                  <a:path w="529" h="319">
                    <a:moveTo>
                      <a:pt x="529" y="319"/>
                    </a:moveTo>
                    <a:lnTo>
                      <a:pt x="386" y="202"/>
                    </a:lnTo>
                    <a:lnTo>
                      <a:pt x="383" y="255"/>
                    </a:lnTo>
                    <a:lnTo>
                      <a:pt x="167" y="75"/>
                    </a:lnTo>
                    <a:lnTo>
                      <a:pt x="153" y="118"/>
                    </a:lnTo>
                    <a:lnTo>
                      <a:pt x="0" y="0"/>
                    </a:lnTo>
                  </a:path>
                </a:pathLst>
              </a:custGeom>
              <a:noFill/>
              <a:ln w="25400">
                <a:solidFill>
                  <a:srgbClr val="FF9933"/>
                </a:solidFill>
                <a:round/>
                <a:headEnd/>
                <a:tailEnd/>
              </a:ln>
            </p:spPr>
            <p:txBody>
              <a:bodyPr/>
              <a:lstStyle/>
              <a:p>
                <a:endParaRPr lang="en-US">
                  <a:latin typeface="+mj-lt"/>
                </a:endParaRPr>
              </a:p>
            </p:txBody>
          </p:sp>
        </p:grpSp>
      </p:grpSp>
      <p:grpSp>
        <p:nvGrpSpPr>
          <p:cNvPr id="1031" name="Group 208"/>
          <p:cNvGrpSpPr>
            <a:grpSpLocks/>
          </p:cNvGrpSpPr>
          <p:nvPr/>
        </p:nvGrpSpPr>
        <p:grpSpPr bwMode="auto">
          <a:xfrm>
            <a:off x="6934200" y="676159"/>
            <a:ext cx="1957388" cy="3568700"/>
            <a:chOff x="4368" y="192"/>
            <a:chExt cx="1233" cy="2558"/>
          </a:xfrm>
        </p:grpSpPr>
        <p:grpSp>
          <p:nvGrpSpPr>
            <p:cNvPr id="1049" name="Group 209"/>
            <p:cNvGrpSpPr>
              <a:grpSpLocks/>
            </p:cNvGrpSpPr>
            <p:nvPr/>
          </p:nvGrpSpPr>
          <p:grpSpPr bwMode="auto">
            <a:xfrm>
              <a:off x="4368" y="192"/>
              <a:ext cx="931" cy="2194"/>
              <a:chOff x="1230" y="1058"/>
              <a:chExt cx="931" cy="2194"/>
            </a:xfrm>
          </p:grpSpPr>
          <p:grpSp>
            <p:nvGrpSpPr>
              <p:cNvPr id="1051" name="Group 210"/>
              <p:cNvGrpSpPr>
                <a:grpSpLocks/>
              </p:cNvGrpSpPr>
              <p:nvPr/>
            </p:nvGrpSpPr>
            <p:grpSpPr bwMode="auto">
              <a:xfrm>
                <a:off x="1230" y="1058"/>
                <a:ext cx="689" cy="1376"/>
                <a:chOff x="1230" y="1058"/>
                <a:chExt cx="689" cy="1376"/>
              </a:xfrm>
            </p:grpSpPr>
            <p:grpSp>
              <p:nvGrpSpPr>
                <p:cNvPr id="1100" name="Group 211"/>
                <p:cNvGrpSpPr>
                  <a:grpSpLocks/>
                </p:cNvGrpSpPr>
                <p:nvPr/>
              </p:nvGrpSpPr>
              <p:grpSpPr bwMode="auto">
                <a:xfrm>
                  <a:off x="1230" y="1058"/>
                  <a:ext cx="689" cy="1376"/>
                  <a:chOff x="1230" y="1058"/>
                  <a:chExt cx="689" cy="1376"/>
                </a:xfrm>
              </p:grpSpPr>
              <p:sp>
                <p:nvSpPr>
                  <p:cNvPr id="1123" name="Freeform 212"/>
                  <p:cNvSpPr>
                    <a:spLocks/>
                  </p:cNvSpPr>
                  <p:nvPr/>
                </p:nvSpPr>
                <p:spPr bwMode="auto">
                  <a:xfrm>
                    <a:off x="1234" y="1452"/>
                    <a:ext cx="685" cy="265"/>
                  </a:xfrm>
                  <a:custGeom>
                    <a:avLst/>
                    <a:gdLst>
                      <a:gd name="T0" fmla="*/ 0 w 685"/>
                      <a:gd name="T1" fmla="*/ 194 h 265"/>
                      <a:gd name="T2" fmla="*/ 387 w 685"/>
                      <a:gd name="T3" fmla="*/ 265 h 265"/>
                      <a:gd name="T4" fmla="*/ 685 w 685"/>
                      <a:gd name="T5" fmla="*/ 51 h 265"/>
                      <a:gd name="T6" fmla="*/ 312 w 685"/>
                      <a:gd name="T7" fmla="*/ 0 h 265"/>
                      <a:gd name="T8" fmla="*/ 0 w 685"/>
                      <a:gd name="T9" fmla="*/ 194 h 265"/>
                      <a:gd name="T10" fmla="*/ 0 60000 65536"/>
                      <a:gd name="T11" fmla="*/ 0 60000 65536"/>
                      <a:gd name="T12" fmla="*/ 0 60000 65536"/>
                      <a:gd name="T13" fmla="*/ 0 60000 65536"/>
                      <a:gd name="T14" fmla="*/ 0 60000 65536"/>
                      <a:gd name="T15" fmla="*/ 0 w 685"/>
                      <a:gd name="T16" fmla="*/ 0 h 265"/>
                      <a:gd name="T17" fmla="*/ 685 w 685"/>
                      <a:gd name="T18" fmla="*/ 265 h 265"/>
                    </a:gdLst>
                    <a:ahLst/>
                    <a:cxnLst>
                      <a:cxn ang="T10">
                        <a:pos x="T0" y="T1"/>
                      </a:cxn>
                      <a:cxn ang="T11">
                        <a:pos x="T2" y="T3"/>
                      </a:cxn>
                      <a:cxn ang="T12">
                        <a:pos x="T4" y="T5"/>
                      </a:cxn>
                      <a:cxn ang="T13">
                        <a:pos x="T6" y="T7"/>
                      </a:cxn>
                      <a:cxn ang="T14">
                        <a:pos x="T8" y="T9"/>
                      </a:cxn>
                    </a:cxnLst>
                    <a:rect l="T15" t="T16" r="T17" b="T18"/>
                    <a:pathLst>
                      <a:path w="685" h="265">
                        <a:moveTo>
                          <a:pt x="0" y="194"/>
                        </a:moveTo>
                        <a:lnTo>
                          <a:pt x="387" y="265"/>
                        </a:lnTo>
                        <a:lnTo>
                          <a:pt x="685" y="51"/>
                        </a:lnTo>
                        <a:lnTo>
                          <a:pt x="312" y="0"/>
                        </a:lnTo>
                        <a:lnTo>
                          <a:pt x="0" y="194"/>
                        </a:lnTo>
                        <a:close/>
                      </a:path>
                    </a:pathLst>
                  </a:custGeom>
                  <a:solidFill>
                    <a:srgbClr val="FF5F1F"/>
                  </a:solidFill>
                  <a:ln w="9525">
                    <a:noFill/>
                    <a:round/>
                    <a:headEnd/>
                    <a:tailEnd/>
                  </a:ln>
                </p:spPr>
                <p:txBody>
                  <a:bodyPr/>
                  <a:lstStyle/>
                  <a:p>
                    <a:endParaRPr lang="en-US">
                      <a:latin typeface="+mj-lt"/>
                    </a:endParaRPr>
                  </a:p>
                </p:txBody>
              </p:sp>
              <p:sp>
                <p:nvSpPr>
                  <p:cNvPr id="1124" name="Freeform 213"/>
                  <p:cNvSpPr>
                    <a:spLocks/>
                  </p:cNvSpPr>
                  <p:nvPr/>
                </p:nvSpPr>
                <p:spPr bwMode="auto">
                  <a:xfrm>
                    <a:off x="1328" y="1228"/>
                    <a:ext cx="285" cy="449"/>
                  </a:xfrm>
                  <a:custGeom>
                    <a:avLst/>
                    <a:gdLst>
                      <a:gd name="T0" fmla="*/ 0 w 285"/>
                      <a:gd name="T1" fmla="*/ 0 h 449"/>
                      <a:gd name="T2" fmla="*/ 285 w 285"/>
                      <a:gd name="T3" fmla="*/ 22 h 449"/>
                      <a:gd name="T4" fmla="*/ 285 w 285"/>
                      <a:gd name="T5" fmla="*/ 449 h 449"/>
                      <a:gd name="T6" fmla="*/ 0 w 285"/>
                      <a:gd name="T7" fmla="*/ 389 h 449"/>
                      <a:gd name="T8" fmla="*/ 0 w 285"/>
                      <a:gd name="T9" fmla="*/ 0 h 449"/>
                      <a:gd name="T10" fmla="*/ 0 60000 65536"/>
                      <a:gd name="T11" fmla="*/ 0 60000 65536"/>
                      <a:gd name="T12" fmla="*/ 0 60000 65536"/>
                      <a:gd name="T13" fmla="*/ 0 60000 65536"/>
                      <a:gd name="T14" fmla="*/ 0 60000 65536"/>
                      <a:gd name="T15" fmla="*/ 0 w 285"/>
                      <a:gd name="T16" fmla="*/ 0 h 449"/>
                      <a:gd name="T17" fmla="*/ 285 w 285"/>
                      <a:gd name="T18" fmla="*/ 449 h 449"/>
                    </a:gdLst>
                    <a:ahLst/>
                    <a:cxnLst>
                      <a:cxn ang="T10">
                        <a:pos x="T0" y="T1"/>
                      </a:cxn>
                      <a:cxn ang="T11">
                        <a:pos x="T2" y="T3"/>
                      </a:cxn>
                      <a:cxn ang="T12">
                        <a:pos x="T4" y="T5"/>
                      </a:cxn>
                      <a:cxn ang="T13">
                        <a:pos x="T6" y="T7"/>
                      </a:cxn>
                      <a:cxn ang="T14">
                        <a:pos x="T8" y="T9"/>
                      </a:cxn>
                    </a:cxnLst>
                    <a:rect l="T15" t="T16" r="T17" b="T18"/>
                    <a:pathLst>
                      <a:path w="285" h="449">
                        <a:moveTo>
                          <a:pt x="0" y="0"/>
                        </a:moveTo>
                        <a:lnTo>
                          <a:pt x="285" y="22"/>
                        </a:lnTo>
                        <a:lnTo>
                          <a:pt x="285" y="449"/>
                        </a:lnTo>
                        <a:lnTo>
                          <a:pt x="0" y="389"/>
                        </a:lnTo>
                        <a:lnTo>
                          <a:pt x="0" y="0"/>
                        </a:lnTo>
                        <a:close/>
                      </a:path>
                    </a:pathLst>
                  </a:custGeom>
                  <a:solidFill>
                    <a:srgbClr val="FF5F00"/>
                  </a:solidFill>
                  <a:ln w="9525">
                    <a:noFill/>
                    <a:round/>
                    <a:headEnd/>
                    <a:tailEnd/>
                  </a:ln>
                </p:spPr>
                <p:txBody>
                  <a:bodyPr/>
                  <a:lstStyle/>
                  <a:p>
                    <a:endParaRPr lang="en-US">
                      <a:latin typeface="+mj-lt"/>
                    </a:endParaRPr>
                  </a:p>
                </p:txBody>
              </p:sp>
              <p:sp>
                <p:nvSpPr>
                  <p:cNvPr id="1125" name="Freeform 214"/>
                  <p:cNvSpPr>
                    <a:spLocks/>
                  </p:cNvSpPr>
                  <p:nvPr/>
                </p:nvSpPr>
                <p:spPr bwMode="auto">
                  <a:xfrm>
                    <a:off x="1609" y="1154"/>
                    <a:ext cx="246" cy="520"/>
                  </a:xfrm>
                  <a:custGeom>
                    <a:avLst/>
                    <a:gdLst>
                      <a:gd name="T0" fmla="*/ 0 w 246"/>
                      <a:gd name="T1" fmla="*/ 96 h 520"/>
                      <a:gd name="T2" fmla="*/ 0 w 246"/>
                      <a:gd name="T3" fmla="*/ 520 h 520"/>
                      <a:gd name="T4" fmla="*/ 246 w 246"/>
                      <a:gd name="T5" fmla="*/ 349 h 520"/>
                      <a:gd name="T6" fmla="*/ 246 w 246"/>
                      <a:gd name="T7" fmla="*/ 0 h 520"/>
                      <a:gd name="T8" fmla="*/ 0 w 246"/>
                      <a:gd name="T9" fmla="*/ 96 h 520"/>
                      <a:gd name="T10" fmla="*/ 0 60000 65536"/>
                      <a:gd name="T11" fmla="*/ 0 60000 65536"/>
                      <a:gd name="T12" fmla="*/ 0 60000 65536"/>
                      <a:gd name="T13" fmla="*/ 0 60000 65536"/>
                      <a:gd name="T14" fmla="*/ 0 60000 65536"/>
                      <a:gd name="T15" fmla="*/ 0 w 246"/>
                      <a:gd name="T16" fmla="*/ 0 h 520"/>
                      <a:gd name="T17" fmla="*/ 246 w 246"/>
                      <a:gd name="T18" fmla="*/ 520 h 520"/>
                    </a:gdLst>
                    <a:ahLst/>
                    <a:cxnLst>
                      <a:cxn ang="T10">
                        <a:pos x="T0" y="T1"/>
                      </a:cxn>
                      <a:cxn ang="T11">
                        <a:pos x="T2" y="T3"/>
                      </a:cxn>
                      <a:cxn ang="T12">
                        <a:pos x="T4" y="T5"/>
                      </a:cxn>
                      <a:cxn ang="T13">
                        <a:pos x="T6" y="T7"/>
                      </a:cxn>
                      <a:cxn ang="T14">
                        <a:pos x="T8" y="T9"/>
                      </a:cxn>
                    </a:cxnLst>
                    <a:rect l="T15" t="T16" r="T17" b="T18"/>
                    <a:pathLst>
                      <a:path w="246" h="520">
                        <a:moveTo>
                          <a:pt x="0" y="96"/>
                        </a:moveTo>
                        <a:lnTo>
                          <a:pt x="0" y="520"/>
                        </a:lnTo>
                        <a:lnTo>
                          <a:pt x="246" y="349"/>
                        </a:lnTo>
                        <a:lnTo>
                          <a:pt x="246" y="0"/>
                        </a:lnTo>
                        <a:lnTo>
                          <a:pt x="0" y="96"/>
                        </a:lnTo>
                        <a:close/>
                      </a:path>
                    </a:pathLst>
                  </a:custGeom>
                  <a:solidFill>
                    <a:srgbClr val="BF3F00"/>
                  </a:solidFill>
                  <a:ln w="9525">
                    <a:noFill/>
                    <a:round/>
                    <a:headEnd/>
                    <a:tailEnd/>
                  </a:ln>
                </p:spPr>
                <p:txBody>
                  <a:bodyPr/>
                  <a:lstStyle/>
                  <a:p>
                    <a:endParaRPr lang="en-US">
                      <a:latin typeface="+mj-lt"/>
                    </a:endParaRPr>
                  </a:p>
                </p:txBody>
              </p:sp>
              <p:sp>
                <p:nvSpPr>
                  <p:cNvPr id="1126" name="Freeform 215"/>
                  <p:cNvSpPr>
                    <a:spLocks/>
                  </p:cNvSpPr>
                  <p:nvPr/>
                </p:nvSpPr>
                <p:spPr bwMode="auto">
                  <a:xfrm>
                    <a:off x="1328" y="1134"/>
                    <a:ext cx="527" cy="116"/>
                  </a:xfrm>
                  <a:custGeom>
                    <a:avLst/>
                    <a:gdLst>
                      <a:gd name="T0" fmla="*/ 0 w 527"/>
                      <a:gd name="T1" fmla="*/ 94 h 116"/>
                      <a:gd name="T2" fmla="*/ 281 w 527"/>
                      <a:gd name="T3" fmla="*/ 116 h 116"/>
                      <a:gd name="T4" fmla="*/ 527 w 527"/>
                      <a:gd name="T5" fmla="*/ 20 h 116"/>
                      <a:gd name="T6" fmla="*/ 281 w 527"/>
                      <a:gd name="T7" fmla="*/ 0 h 116"/>
                      <a:gd name="T8" fmla="*/ 0 w 527"/>
                      <a:gd name="T9" fmla="*/ 94 h 116"/>
                      <a:gd name="T10" fmla="*/ 0 60000 65536"/>
                      <a:gd name="T11" fmla="*/ 0 60000 65536"/>
                      <a:gd name="T12" fmla="*/ 0 60000 65536"/>
                      <a:gd name="T13" fmla="*/ 0 60000 65536"/>
                      <a:gd name="T14" fmla="*/ 0 60000 65536"/>
                      <a:gd name="T15" fmla="*/ 0 w 527"/>
                      <a:gd name="T16" fmla="*/ 0 h 116"/>
                      <a:gd name="T17" fmla="*/ 527 w 527"/>
                      <a:gd name="T18" fmla="*/ 116 h 116"/>
                    </a:gdLst>
                    <a:ahLst/>
                    <a:cxnLst>
                      <a:cxn ang="T10">
                        <a:pos x="T0" y="T1"/>
                      </a:cxn>
                      <a:cxn ang="T11">
                        <a:pos x="T2" y="T3"/>
                      </a:cxn>
                      <a:cxn ang="T12">
                        <a:pos x="T4" y="T5"/>
                      </a:cxn>
                      <a:cxn ang="T13">
                        <a:pos x="T6" y="T7"/>
                      </a:cxn>
                      <a:cxn ang="T14">
                        <a:pos x="T8" y="T9"/>
                      </a:cxn>
                    </a:cxnLst>
                    <a:rect l="T15" t="T16" r="T17" b="T18"/>
                    <a:pathLst>
                      <a:path w="527" h="116">
                        <a:moveTo>
                          <a:pt x="0" y="94"/>
                        </a:moveTo>
                        <a:lnTo>
                          <a:pt x="281" y="116"/>
                        </a:lnTo>
                        <a:lnTo>
                          <a:pt x="527" y="20"/>
                        </a:lnTo>
                        <a:lnTo>
                          <a:pt x="281" y="0"/>
                        </a:lnTo>
                        <a:lnTo>
                          <a:pt x="0" y="94"/>
                        </a:lnTo>
                        <a:close/>
                      </a:path>
                    </a:pathLst>
                  </a:custGeom>
                  <a:solidFill>
                    <a:srgbClr val="FF5F1F"/>
                  </a:solidFill>
                  <a:ln w="9525">
                    <a:noFill/>
                    <a:round/>
                    <a:headEnd/>
                    <a:tailEnd/>
                  </a:ln>
                </p:spPr>
                <p:txBody>
                  <a:bodyPr/>
                  <a:lstStyle/>
                  <a:p>
                    <a:endParaRPr lang="en-US">
                      <a:latin typeface="+mj-lt"/>
                    </a:endParaRPr>
                  </a:p>
                </p:txBody>
              </p:sp>
              <p:sp>
                <p:nvSpPr>
                  <p:cNvPr id="1127" name="Freeform 216"/>
                  <p:cNvSpPr>
                    <a:spLocks/>
                  </p:cNvSpPr>
                  <p:nvPr/>
                </p:nvSpPr>
                <p:spPr bwMode="auto">
                  <a:xfrm>
                    <a:off x="1396" y="1058"/>
                    <a:ext cx="385" cy="70"/>
                  </a:xfrm>
                  <a:custGeom>
                    <a:avLst/>
                    <a:gdLst>
                      <a:gd name="T0" fmla="*/ 0 w 385"/>
                      <a:gd name="T1" fmla="*/ 56 h 70"/>
                      <a:gd name="T2" fmla="*/ 204 w 385"/>
                      <a:gd name="T3" fmla="*/ 70 h 70"/>
                      <a:gd name="T4" fmla="*/ 385 w 385"/>
                      <a:gd name="T5" fmla="*/ 17 h 70"/>
                      <a:gd name="T6" fmla="*/ 192 w 385"/>
                      <a:gd name="T7" fmla="*/ 0 h 70"/>
                      <a:gd name="T8" fmla="*/ 0 w 385"/>
                      <a:gd name="T9" fmla="*/ 56 h 70"/>
                      <a:gd name="T10" fmla="*/ 0 60000 65536"/>
                      <a:gd name="T11" fmla="*/ 0 60000 65536"/>
                      <a:gd name="T12" fmla="*/ 0 60000 65536"/>
                      <a:gd name="T13" fmla="*/ 0 60000 65536"/>
                      <a:gd name="T14" fmla="*/ 0 60000 65536"/>
                      <a:gd name="T15" fmla="*/ 0 w 385"/>
                      <a:gd name="T16" fmla="*/ 0 h 70"/>
                      <a:gd name="T17" fmla="*/ 385 w 385"/>
                      <a:gd name="T18" fmla="*/ 70 h 70"/>
                    </a:gdLst>
                    <a:ahLst/>
                    <a:cxnLst>
                      <a:cxn ang="T10">
                        <a:pos x="T0" y="T1"/>
                      </a:cxn>
                      <a:cxn ang="T11">
                        <a:pos x="T2" y="T3"/>
                      </a:cxn>
                      <a:cxn ang="T12">
                        <a:pos x="T4" y="T5"/>
                      </a:cxn>
                      <a:cxn ang="T13">
                        <a:pos x="T6" y="T7"/>
                      </a:cxn>
                      <a:cxn ang="T14">
                        <a:pos x="T8" y="T9"/>
                      </a:cxn>
                    </a:cxnLst>
                    <a:rect l="T15" t="T16" r="T17" b="T18"/>
                    <a:pathLst>
                      <a:path w="385" h="70">
                        <a:moveTo>
                          <a:pt x="0" y="56"/>
                        </a:moveTo>
                        <a:lnTo>
                          <a:pt x="204" y="70"/>
                        </a:lnTo>
                        <a:lnTo>
                          <a:pt x="385" y="17"/>
                        </a:lnTo>
                        <a:lnTo>
                          <a:pt x="192" y="0"/>
                        </a:lnTo>
                        <a:lnTo>
                          <a:pt x="0" y="56"/>
                        </a:lnTo>
                        <a:close/>
                      </a:path>
                    </a:pathLst>
                  </a:custGeom>
                  <a:solidFill>
                    <a:srgbClr val="FF5F1F"/>
                  </a:solidFill>
                  <a:ln w="9525">
                    <a:noFill/>
                    <a:round/>
                    <a:headEnd/>
                    <a:tailEnd/>
                  </a:ln>
                </p:spPr>
                <p:txBody>
                  <a:bodyPr/>
                  <a:lstStyle/>
                  <a:p>
                    <a:endParaRPr lang="en-US">
                      <a:latin typeface="+mj-lt"/>
                    </a:endParaRPr>
                  </a:p>
                </p:txBody>
              </p:sp>
              <p:sp>
                <p:nvSpPr>
                  <p:cNvPr id="1128" name="Freeform 217"/>
                  <p:cNvSpPr>
                    <a:spLocks/>
                  </p:cNvSpPr>
                  <p:nvPr/>
                </p:nvSpPr>
                <p:spPr bwMode="auto">
                  <a:xfrm>
                    <a:off x="1396" y="1114"/>
                    <a:ext cx="201" cy="108"/>
                  </a:xfrm>
                  <a:custGeom>
                    <a:avLst/>
                    <a:gdLst>
                      <a:gd name="T0" fmla="*/ 0 w 201"/>
                      <a:gd name="T1" fmla="*/ 0 h 108"/>
                      <a:gd name="T2" fmla="*/ 201 w 201"/>
                      <a:gd name="T3" fmla="*/ 13 h 108"/>
                      <a:gd name="T4" fmla="*/ 201 w 201"/>
                      <a:gd name="T5" fmla="*/ 108 h 108"/>
                      <a:gd name="T6" fmla="*/ 0 w 201"/>
                      <a:gd name="T7" fmla="*/ 91 h 108"/>
                      <a:gd name="T8" fmla="*/ 0 w 201"/>
                      <a:gd name="T9" fmla="*/ 0 h 108"/>
                      <a:gd name="T10" fmla="*/ 0 60000 65536"/>
                      <a:gd name="T11" fmla="*/ 0 60000 65536"/>
                      <a:gd name="T12" fmla="*/ 0 60000 65536"/>
                      <a:gd name="T13" fmla="*/ 0 60000 65536"/>
                      <a:gd name="T14" fmla="*/ 0 60000 65536"/>
                      <a:gd name="T15" fmla="*/ 0 w 201"/>
                      <a:gd name="T16" fmla="*/ 0 h 108"/>
                      <a:gd name="T17" fmla="*/ 201 w 201"/>
                      <a:gd name="T18" fmla="*/ 108 h 108"/>
                    </a:gdLst>
                    <a:ahLst/>
                    <a:cxnLst>
                      <a:cxn ang="T10">
                        <a:pos x="T0" y="T1"/>
                      </a:cxn>
                      <a:cxn ang="T11">
                        <a:pos x="T2" y="T3"/>
                      </a:cxn>
                      <a:cxn ang="T12">
                        <a:pos x="T4" y="T5"/>
                      </a:cxn>
                      <a:cxn ang="T13">
                        <a:pos x="T6" y="T7"/>
                      </a:cxn>
                      <a:cxn ang="T14">
                        <a:pos x="T8" y="T9"/>
                      </a:cxn>
                    </a:cxnLst>
                    <a:rect l="T15" t="T16" r="T17" b="T18"/>
                    <a:pathLst>
                      <a:path w="201" h="108">
                        <a:moveTo>
                          <a:pt x="0" y="0"/>
                        </a:moveTo>
                        <a:lnTo>
                          <a:pt x="201" y="13"/>
                        </a:lnTo>
                        <a:lnTo>
                          <a:pt x="201" y="108"/>
                        </a:lnTo>
                        <a:lnTo>
                          <a:pt x="0" y="91"/>
                        </a:lnTo>
                        <a:lnTo>
                          <a:pt x="0" y="0"/>
                        </a:lnTo>
                        <a:close/>
                      </a:path>
                    </a:pathLst>
                  </a:custGeom>
                  <a:solidFill>
                    <a:srgbClr val="FF5F00"/>
                  </a:solidFill>
                  <a:ln w="9525">
                    <a:noFill/>
                    <a:round/>
                    <a:headEnd/>
                    <a:tailEnd/>
                  </a:ln>
                </p:spPr>
                <p:txBody>
                  <a:bodyPr/>
                  <a:lstStyle/>
                  <a:p>
                    <a:endParaRPr lang="en-US">
                      <a:latin typeface="+mj-lt"/>
                    </a:endParaRPr>
                  </a:p>
                </p:txBody>
              </p:sp>
              <p:sp>
                <p:nvSpPr>
                  <p:cNvPr id="1129" name="Freeform 218"/>
                  <p:cNvSpPr>
                    <a:spLocks/>
                  </p:cNvSpPr>
                  <p:nvPr/>
                </p:nvSpPr>
                <p:spPr bwMode="auto">
                  <a:xfrm>
                    <a:off x="1597" y="1075"/>
                    <a:ext cx="184" cy="147"/>
                  </a:xfrm>
                  <a:custGeom>
                    <a:avLst/>
                    <a:gdLst>
                      <a:gd name="T0" fmla="*/ 0 w 184"/>
                      <a:gd name="T1" fmla="*/ 53 h 147"/>
                      <a:gd name="T2" fmla="*/ 0 w 184"/>
                      <a:gd name="T3" fmla="*/ 147 h 147"/>
                      <a:gd name="T4" fmla="*/ 184 w 184"/>
                      <a:gd name="T5" fmla="*/ 76 h 147"/>
                      <a:gd name="T6" fmla="*/ 184 w 184"/>
                      <a:gd name="T7" fmla="*/ 0 h 147"/>
                      <a:gd name="T8" fmla="*/ 0 w 184"/>
                      <a:gd name="T9" fmla="*/ 53 h 147"/>
                      <a:gd name="T10" fmla="*/ 0 60000 65536"/>
                      <a:gd name="T11" fmla="*/ 0 60000 65536"/>
                      <a:gd name="T12" fmla="*/ 0 60000 65536"/>
                      <a:gd name="T13" fmla="*/ 0 60000 65536"/>
                      <a:gd name="T14" fmla="*/ 0 60000 65536"/>
                      <a:gd name="T15" fmla="*/ 0 w 184"/>
                      <a:gd name="T16" fmla="*/ 0 h 147"/>
                      <a:gd name="T17" fmla="*/ 184 w 184"/>
                      <a:gd name="T18" fmla="*/ 147 h 147"/>
                    </a:gdLst>
                    <a:ahLst/>
                    <a:cxnLst>
                      <a:cxn ang="T10">
                        <a:pos x="T0" y="T1"/>
                      </a:cxn>
                      <a:cxn ang="T11">
                        <a:pos x="T2" y="T3"/>
                      </a:cxn>
                      <a:cxn ang="T12">
                        <a:pos x="T4" y="T5"/>
                      </a:cxn>
                      <a:cxn ang="T13">
                        <a:pos x="T6" y="T7"/>
                      </a:cxn>
                      <a:cxn ang="T14">
                        <a:pos x="T8" y="T9"/>
                      </a:cxn>
                    </a:cxnLst>
                    <a:rect l="T15" t="T16" r="T17" b="T18"/>
                    <a:pathLst>
                      <a:path w="184" h="147">
                        <a:moveTo>
                          <a:pt x="0" y="53"/>
                        </a:moveTo>
                        <a:lnTo>
                          <a:pt x="0" y="147"/>
                        </a:lnTo>
                        <a:lnTo>
                          <a:pt x="184" y="76"/>
                        </a:lnTo>
                        <a:lnTo>
                          <a:pt x="184" y="0"/>
                        </a:lnTo>
                        <a:lnTo>
                          <a:pt x="0" y="53"/>
                        </a:lnTo>
                        <a:close/>
                      </a:path>
                    </a:pathLst>
                  </a:custGeom>
                  <a:solidFill>
                    <a:srgbClr val="BF3F00"/>
                  </a:solidFill>
                  <a:ln w="9525">
                    <a:noFill/>
                    <a:round/>
                    <a:headEnd/>
                    <a:tailEnd/>
                  </a:ln>
                </p:spPr>
                <p:txBody>
                  <a:bodyPr/>
                  <a:lstStyle/>
                  <a:p>
                    <a:endParaRPr lang="en-US">
                      <a:latin typeface="+mj-lt"/>
                    </a:endParaRPr>
                  </a:p>
                </p:txBody>
              </p:sp>
              <p:sp>
                <p:nvSpPr>
                  <p:cNvPr id="1130" name="Freeform 219"/>
                  <p:cNvSpPr>
                    <a:spLocks/>
                  </p:cNvSpPr>
                  <p:nvPr/>
                </p:nvSpPr>
                <p:spPr bwMode="auto">
                  <a:xfrm>
                    <a:off x="1618" y="1501"/>
                    <a:ext cx="301" cy="933"/>
                  </a:xfrm>
                  <a:custGeom>
                    <a:avLst/>
                    <a:gdLst>
                      <a:gd name="T0" fmla="*/ 301 w 301"/>
                      <a:gd name="T1" fmla="*/ 0 h 933"/>
                      <a:gd name="T2" fmla="*/ 2 w 301"/>
                      <a:gd name="T3" fmla="*/ 216 h 933"/>
                      <a:gd name="T4" fmla="*/ 0 w 301"/>
                      <a:gd name="T5" fmla="*/ 933 h 933"/>
                      <a:gd name="T6" fmla="*/ 301 w 301"/>
                      <a:gd name="T7" fmla="*/ 653 h 933"/>
                      <a:gd name="T8" fmla="*/ 301 w 301"/>
                      <a:gd name="T9" fmla="*/ 0 h 933"/>
                      <a:gd name="T10" fmla="*/ 0 60000 65536"/>
                      <a:gd name="T11" fmla="*/ 0 60000 65536"/>
                      <a:gd name="T12" fmla="*/ 0 60000 65536"/>
                      <a:gd name="T13" fmla="*/ 0 60000 65536"/>
                      <a:gd name="T14" fmla="*/ 0 60000 65536"/>
                      <a:gd name="T15" fmla="*/ 0 w 301"/>
                      <a:gd name="T16" fmla="*/ 0 h 933"/>
                      <a:gd name="T17" fmla="*/ 301 w 301"/>
                      <a:gd name="T18" fmla="*/ 933 h 933"/>
                    </a:gdLst>
                    <a:ahLst/>
                    <a:cxnLst>
                      <a:cxn ang="T10">
                        <a:pos x="T0" y="T1"/>
                      </a:cxn>
                      <a:cxn ang="T11">
                        <a:pos x="T2" y="T3"/>
                      </a:cxn>
                      <a:cxn ang="T12">
                        <a:pos x="T4" y="T5"/>
                      </a:cxn>
                      <a:cxn ang="T13">
                        <a:pos x="T6" y="T7"/>
                      </a:cxn>
                      <a:cxn ang="T14">
                        <a:pos x="T8" y="T9"/>
                      </a:cxn>
                    </a:cxnLst>
                    <a:rect l="T15" t="T16" r="T17" b="T18"/>
                    <a:pathLst>
                      <a:path w="301" h="933">
                        <a:moveTo>
                          <a:pt x="301" y="0"/>
                        </a:moveTo>
                        <a:lnTo>
                          <a:pt x="2" y="216"/>
                        </a:lnTo>
                        <a:lnTo>
                          <a:pt x="0" y="933"/>
                        </a:lnTo>
                        <a:lnTo>
                          <a:pt x="301" y="653"/>
                        </a:lnTo>
                        <a:lnTo>
                          <a:pt x="301" y="0"/>
                        </a:lnTo>
                        <a:close/>
                      </a:path>
                    </a:pathLst>
                  </a:custGeom>
                  <a:solidFill>
                    <a:srgbClr val="BF3F00"/>
                  </a:solidFill>
                  <a:ln w="9525">
                    <a:noFill/>
                    <a:round/>
                    <a:headEnd/>
                    <a:tailEnd/>
                  </a:ln>
                </p:spPr>
                <p:txBody>
                  <a:bodyPr/>
                  <a:lstStyle/>
                  <a:p>
                    <a:endParaRPr lang="en-US">
                      <a:latin typeface="+mj-lt"/>
                    </a:endParaRPr>
                  </a:p>
                </p:txBody>
              </p:sp>
              <p:sp>
                <p:nvSpPr>
                  <p:cNvPr id="1131" name="Freeform 220"/>
                  <p:cNvSpPr>
                    <a:spLocks/>
                  </p:cNvSpPr>
                  <p:nvPr/>
                </p:nvSpPr>
                <p:spPr bwMode="auto">
                  <a:xfrm>
                    <a:off x="1230" y="1646"/>
                    <a:ext cx="390" cy="788"/>
                  </a:xfrm>
                  <a:custGeom>
                    <a:avLst/>
                    <a:gdLst>
                      <a:gd name="T0" fmla="*/ 4 w 390"/>
                      <a:gd name="T1" fmla="*/ 0 h 788"/>
                      <a:gd name="T2" fmla="*/ 390 w 390"/>
                      <a:gd name="T3" fmla="*/ 71 h 788"/>
                      <a:gd name="T4" fmla="*/ 390 w 390"/>
                      <a:gd name="T5" fmla="*/ 788 h 788"/>
                      <a:gd name="T6" fmla="*/ 0 w 390"/>
                      <a:gd name="T7" fmla="*/ 660 h 788"/>
                      <a:gd name="T8" fmla="*/ 4 w 390"/>
                      <a:gd name="T9" fmla="*/ 0 h 788"/>
                      <a:gd name="T10" fmla="*/ 0 60000 65536"/>
                      <a:gd name="T11" fmla="*/ 0 60000 65536"/>
                      <a:gd name="T12" fmla="*/ 0 60000 65536"/>
                      <a:gd name="T13" fmla="*/ 0 60000 65536"/>
                      <a:gd name="T14" fmla="*/ 0 60000 65536"/>
                      <a:gd name="T15" fmla="*/ 0 w 390"/>
                      <a:gd name="T16" fmla="*/ 0 h 788"/>
                      <a:gd name="T17" fmla="*/ 390 w 390"/>
                      <a:gd name="T18" fmla="*/ 788 h 788"/>
                    </a:gdLst>
                    <a:ahLst/>
                    <a:cxnLst>
                      <a:cxn ang="T10">
                        <a:pos x="T0" y="T1"/>
                      </a:cxn>
                      <a:cxn ang="T11">
                        <a:pos x="T2" y="T3"/>
                      </a:cxn>
                      <a:cxn ang="T12">
                        <a:pos x="T4" y="T5"/>
                      </a:cxn>
                      <a:cxn ang="T13">
                        <a:pos x="T6" y="T7"/>
                      </a:cxn>
                      <a:cxn ang="T14">
                        <a:pos x="T8" y="T9"/>
                      </a:cxn>
                    </a:cxnLst>
                    <a:rect l="T15" t="T16" r="T17" b="T18"/>
                    <a:pathLst>
                      <a:path w="390" h="788">
                        <a:moveTo>
                          <a:pt x="4" y="0"/>
                        </a:moveTo>
                        <a:lnTo>
                          <a:pt x="390" y="71"/>
                        </a:lnTo>
                        <a:lnTo>
                          <a:pt x="390" y="788"/>
                        </a:lnTo>
                        <a:lnTo>
                          <a:pt x="0" y="660"/>
                        </a:lnTo>
                        <a:lnTo>
                          <a:pt x="4" y="0"/>
                        </a:lnTo>
                        <a:close/>
                      </a:path>
                    </a:pathLst>
                  </a:custGeom>
                  <a:solidFill>
                    <a:srgbClr val="FF5F00"/>
                  </a:solidFill>
                  <a:ln w="9525">
                    <a:noFill/>
                    <a:round/>
                    <a:headEnd/>
                    <a:tailEnd/>
                  </a:ln>
                </p:spPr>
                <p:txBody>
                  <a:bodyPr/>
                  <a:lstStyle/>
                  <a:p>
                    <a:endParaRPr lang="en-US">
                      <a:latin typeface="+mj-lt"/>
                    </a:endParaRPr>
                  </a:p>
                </p:txBody>
              </p:sp>
            </p:grpSp>
            <p:grpSp>
              <p:nvGrpSpPr>
                <p:cNvPr id="1101" name="Group 221"/>
                <p:cNvGrpSpPr>
                  <a:grpSpLocks/>
                </p:cNvGrpSpPr>
                <p:nvPr/>
              </p:nvGrpSpPr>
              <p:grpSpPr bwMode="auto">
                <a:xfrm>
                  <a:off x="1275" y="1240"/>
                  <a:ext cx="307" cy="586"/>
                  <a:chOff x="1275" y="1240"/>
                  <a:chExt cx="307" cy="586"/>
                </a:xfrm>
              </p:grpSpPr>
              <p:grpSp>
                <p:nvGrpSpPr>
                  <p:cNvPr id="1102" name="Group 222"/>
                  <p:cNvGrpSpPr>
                    <a:grpSpLocks/>
                  </p:cNvGrpSpPr>
                  <p:nvPr/>
                </p:nvGrpSpPr>
                <p:grpSpPr bwMode="auto">
                  <a:xfrm>
                    <a:off x="1347" y="1240"/>
                    <a:ext cx="235" cy="133"/>
                    <a:chOff x="1347" y="1240"/>
                    <a:chExt cx="235" cy="133"/>
                  </a:xfrm>
                </p:grpSpPr>
                <p:sp>
                  <p:nvSpPr>
                    <p:cNvPr id="1119" name="Freeform 223"/>
                    <p:cNvSpPr>
                      <a:spLocks/>
                    </p:cNvSpPr>
                    <p:nvPr/>
                  </p:nvSpPr>
                  <p:spPr bwMode="auto">
                    <a:xfrm>
                      <a:off x="1347" y="1240"/>
                      <a:ext cx="48" cy="106"/>
                    </a:xfrm>
                    <a:custGeom>
                      <a:avLst/>
                      <a:gdLst>
                        <a:gd name="T0" fmla="*/ 0 w 48"/>
                        <a:gd name="T1" fmla="*/ 0 h 106"/>
                        <a:gd name="T2" fmla="*/ 48 w 48"/>
                        <a:gd name="T3" fmla="*/ 5 h 106"/>
                        <a:gd name="T4" fmla="*/ 48 w 48"/>
                        <a:gd name="T5" fmla="*/ 106 h 106"/>
                        <a:gd name="T6" fmla="*/ 1 w 48"/>
                        <a:gd name="T7" fmla="*/ 98 h 106"/>
                        <a:gd name="T8" fmla="*/ 0 w 48"/>
                        <a:gd name="T9" fmla="*/ 0 h 106"/>
                        <a:gd name="T10" fmla="*/ 0 60000 65536"/>
                        <a:gd name="T11" fmla="*/ 0 60000 65536"/>
                        <a:gd name="T12" fmla="*/ 0 60000 65536"/>
                        <a:gd name="T13" fmla="*/ 0 60000 65536"/>
                        <a:gd name="T14" fmla="*/ 0 60000 65536"/>
                        <a:gd name="T15" fmla="*/ 0 w 48"/>
                        <a:gd name="T16" fmla="*/ 0 h 106"/>
                        <a:gd name="T17" fmla="*/ 48 w 48"/>
                        <a:gd name="T18" fmla="*/ 106 h 106"/>
                      </a:gdLst>
                      <a:ahLst/>
                      <a:cxnLst>
                        <a:cxn ang="T10">
                          <a:pos x="T0" y="T1"/>
                        </a:cxn>
                        <a:cxn ang="T11">
                          <a:pos x="T2" y="T3"/>
                        </a:cxn>
                        <a:cxn ang="T12">
                          <a:pos x="T4" y="T5"/>
                        </a:cxn>
                        <a:cxn ang="T13">
                          <a:pos x="T6" y="T7"/>
                        </a:cxn>
                        <a:cxn ang="T14">
                          <a:pos x="T8" y="T9"/>
                        </a:cxn>
                      </a:cxnLst>
                      <a:rect l="T15" t="T16" r="T17" b="T18"/>
                      <a:pathLst>
                        <a:path w="48" h="106">
                          <a:moveTo>
                            <a:pt x="0" y="0"/>
                          </a:moveTo>
                          <a:lnTo>
                            <a:pt x="48" y="5"/>
                          </a:lnTo>
                          <a:lnTo>
                            <a:pt x="48" y="106"/>
                          </a:lnTo>
                          <a:lnTo>
                            <a:pt x="1" y="98"/>
                          </a:lnTo>
                          <a:lnTo>
                            <a:pt x="0" y="0"/>
                          </a:lnTo>
                          <a:close/>
                        </a:path>
                      </a:pathLst>
                    </a:custGeom>
                    <a:solidFill>
                      <a:srgbClr val="000000"/>
                    </a:solidFill>
                    <a:ln w="9525">
                      <a:noFill/>
                      <a:round/>
                      <a:headEnd/>
                      <a:tailEnd/>
                    </a:ln>
                  </p:spPr>
                  <p:txBody>
                    <a:bodyPr/>
                    <a:lstStyle/>
                    <a:p>
                      <a:endParaRPr lang="en-US">
                        <a:latin typeface="+mj-lt"/>
                      </a:endParaRPr>
                    </a:p>
                  </p:txBody>
                </p:sp>
                <p:sp>
                  <p:nvSpPr>
                    <p:cNvPr id="1120" name="Freeform 224"/>
                    <p:cNvSpPr>
                      <a:spLocks/>
                    </p:cNvSpPr>
                    <p:nvPr/>
                  </p:nvSpPr>
                  <p:spPr bwMode="auto">
                    <a:xfrm>
                      <a:off x="1409" y="1248"/>
                      <a:ext cx="47" cy="107"/>
                    </a:xfrm>
                    <a:custGeom>
                      <a:avLst/>
                      <a:gdLst>
                        <a:gd name="T0" fmla="*/ 0 w 47"/>
                        <a:gd name="T1" fmla="*/ 0 h 107"/>
                        <a:gd name="T2" fmla="*/ 47 w 47"/>
                        <a:gd name="T3" fmla="*/ 4 h 107"/>
                        <a:gd name="T4" fmla="*/ 47 w 47"/>
                        <a:gd name="T5" fmla="*/ 107 h 107"/>
                        <a:gd name="T6" fmla="*/ 0 w 47"/>
                        <a:gd name="T7" fmla="*/ 100 h 107"/>
                        <a:gd name="T8" fmla="*/ 0 w 47"/>
                        <a:gd name="T9" fmla="*/ 0 h 107"/>
                        <a:gd name="T10" fmla="*/ 0 60000 65536"/>
                        <a:gd name="T11" fmla="*/ 0 60000 65536"/>
                        <a:gd name="T12" fmla="*/ 0 60000 65536"/>
                        <a:gd name="T13" fmla="*/ 0 60000 65536"/>
                        <a:gd name="T14" fmla="*/ 0 60000 65536"/>
                        <a:gd name="T15" fmla="*/ 0 w 47"/>
                        <a:gd name="T16" fmla="*/ 0 h 107"/>
                        <a:gd name="T17" fmla="*/ 47 w 47"/>
                        <a:gd name="T18" fmla="*/ 107 h 107"/>
                      </a:gdLst>
                      <a:ahLst/>
                      <a:cxnLst>
                        <a:cxn ang="T10">
                          <a:pos x="T0" y="T1"/>
                        </a:cxn>
                        <a:cxn ang="T11">
                          <a:pos x="T2" y="T3"/>
                        </a:cxn>
                        <a:cxn ang="T12">
                          <a:pos x="T4" y="T5"/>
                        </a:cxn>
                        <a:cxn ang="T13">
                          <a:pos x="T6" y="T7"/>
                        </a:cxn>
                        <a:cxn ang="T14">
                          <a:pos x="T8" y="T9"/>
                        </a:cxn>
                      </a:cxnLst>
                      <a:rect l="T15" t="T16" r="T17" b="T18"/>
                      <a:pathLst>
                        <a:path w="47" h="107">
                          <a:moveTo>
                            <a:pt x="0" y="0"/>
                          </a:moveTo>
                          <a:lnTo>
                            <a:pt x="47" y="4"/>
                          </a:lnTo>
                          <a:lnTo>
                            <a:pt x="47" y="107"/>
                          </a:lnTo>
                          <a:lnTo>
                            <a:pt x="0" y="100"/>
                          </a:lnTo>
                          <a:lnTo>
                            <a:pt x="0" y="0"/>
                          </a:lnTo>
                          <a:close/>
                        </a:path>
                      </a:pathLst>
                    </a:custGeom>
                    <a:solidFill>
                      <a:srgbClr val="000000"/>
                    </a:solidFill>
                    <a:ln w="9525">
                      <a:noFill/>
                      <a:round/>
                      <a:headEnd/>
                      <a:tailEnd/>
                    </a:ln>
                  </p:spPr>
                  <p:txBody>
                    <a:bodyPr/>
                    <a:lstStyle/>
                    <a:p>
                      <a:endParaRPr lang="en-US">
                        <a:latin typeface="+mj-lt"/>
                      </a:endParaRPr>
                    </a:p>
                  </p:txBody>
                </p:sp>
                <p:sp>
                  <p:nvSpPr>
                    <p:cNvPr id="1121" name="Freeform 225"/>
                    <p:cNvSpPr>
                      <a:spLocks/>
                    </p:cNvSpPr>
                    <p:nvPr/>
                  </p:nvSpPr>
                  <p:spPr bwMode="auto">
                    <a:xfrm>
                      <a:off x="1471" y="1254"/>
                      <a:ext cx="50" cy="110"/>
                    </a:xfrm>
                    <a:custGeom>
                      <a:avLst/>
                      <a:gdLst>
                        <a:gd name="T0" fmla="*/ 0 w 50"/>
                        <a:gd name="T1" fmla="*/ 0 h 110"/>
                        <a:gd name="T2" fmla="*/ 50 w 50"/>
                        <a:gd name="T3" fmla="*/ 5 h 110"/>
                        <a:gd name="T4" fmla="*/ 48 w 50"/>
                        <a:gd name="T5" fmla="*/ 110 h 110"/>
                        <a:gd name="T6" fmla="*/ 0 w 50"/>
                        <a:gd name="T7" fmla="*/ 103 h 110"/>
                        <a:gd name="T8" fmla="*/ 0 w 50"/>
                        <a:gd name="T9" fmla="*/ 0 h 110"/>
                        <a:gd name="T10" fmla="*/ 0 60000 65536"/>
                        <a:gd name="T11" fmla="*/ 0 60000 65536"/>
                        <a:gd name="T12" fmla="*/ 0 60000 65536"/>
                        <a:gd name="T13" fmla="*/ 0 60000 65536"/>
                        <a:gd name="T14" fmla="*/ 0 60000 65536"/>
                        <a:gd name="T15" fmla="*/ 0 w 50"/>
                        <a:gd name="T16" fmla="*/ 0 h 110"/>
                        <a:gd name="T17" fmla="*/ 50 w 50"/>
                        <a:gd name="T18" fmla="*/ 110 h 110"/>
                      </a:gdLst>
                      <a:ahLst/>
                      <a:cxnLst>
                        <a:cxn ang="T10">
                          <a:pos x="T0" y="T1"/>
                        </a:cxn>
                        <a:cxn ang="T11">
                          <a:pos x="T2" y="T3"/>
                        </a:cxn>
                        <a:cxn ang="T12">
                          <a:pos x="T4" y="T5"/>
                        </a:cxn>
                        <a:cxn ang="T13">
                          <a:pos x="T6" y="T7"/>
                        </a:cxn>
                        <a:cxn ang="T14">
                          <a:pos x="T8" y="T9"/>
                        </a:cxn>
                      </a:cxnLst>
                      <a:rect l="T15" t="T16" r="T17" b="T18"/>
                      <a:pathLst>
                        <a:path w="50" h="110">
                          <a:moveTo>
                            <a:pt x="0" y="0"/>
                          </a:moveTo>
                          <a:lnTo>
                            <a:pt x="50" y="5"/>
                          </a:lnTo>
                          <a:lnTo>
                            <a:pt x="48" y="110"/>
                          </a:lnTo>
                          <a:lnTo>
                            <a:pt x="0" y="103"/>
                          </a:lnTo>
                          <a:lnTo>
                            <a:pt x="0" y="0"/>
                          </a:lnTo>
                          <a:close/>
                        </a:path>
                      </a:pathLst>
                    </a:custGeom>
                    <a:solidFill>
                      <a:srgbClr val="000000"/>
                    </a:solidFill>
                    <a:ln w="9525">
                      <a:noFill/>
                      <a:round/>
                      <a:headEnd/>
                      <a:tailEnd/>
                    </a:ln>
                  </p:spPr>
                  <p:txBody>
                    <a:bodyPr/>
                    <a:lstStyle/>
                    <a:p>
                      <a:endParaRPr lang="en-US">
                        <a:latin typeface="+mj-lt"/>
                      </a:endParaRPr>
                    </a:p>
                  </p:txBody>
                </p:sp>
                <p:sp>
                  <p:nvSpPr>
                    <p:cNvPr id="1122" name="Freeform 226"/>
                    <p:cNvSpPr>
                      <a:spLocks/>
                    </p:cNvSpPr>
                    <p:nvPr/>
                  </p:nvSpPr>
                  <p:spPr bwMode="auto">
                    <a:xfrm>
                      <a:off x="1535" y="1260"/>
                      <a:ext cx="47" cy="113"/>
                    </a:xfrm>
                    <a:custGeom>
                      <a:avLst/>
                      <a:gdLst>
                        <a:gd name="T0" fmla="*/ 0 w 47"/>
                        <a:gd name="T1" fmla="*/ 0 h 113"/>
                        <a:gd name="T2" fmla="*/ 47 w 47"/>
                        <a:gd name="T3" fmla="*/ 5 h 113"/>
                        <a:gd name="T4" fmla="*/ 47 w 47"/>
                        <a:gd name="T5" fmla="*/ 113 h 113"/>
                        <a:gd name="T6" fmla="*/ 0 w 47"/>
                        <a:gd name="T7" fmla="*/ 107 h 113"/>
                        <a:gd name="T8" fmla="*/ 0 w 47"/>
                        <a:gd name="T9" fmla="*/ 0 h 113"/>
                        <a:gd name="T10" fmla="*/ 0 60000 65536"/>
                        <a:gd name="T11" fmla="*/ 0 60000 65536"/>
                        <a:gd name="T12" fmla="*/ 0 60000 65536"/>
                        <a:gd name="T13" fmla="*/ 0 60000 65536"/>
                        <a:gd name="T14" fmla="*/ 0 60000 65536"/>
                        <a:gd name="T15" fmla="*/ 0 w 47"/>
                        <a:gd name="T16" fmla="*/ 0 h 113"/>
                        <a:gd name="T17" fmla="*/ 47 w 47"/>
                        <a:gd name="T18" fmla="*/ 113 h 113"/>
                      </a:gdLst>
                      <a:ahLst/>
                      <a:cxnLst>
                        <a:cxn ang="T10">
                          <a:pos x="T0" y="T1"/>
                        </a:cxn>
                        <a:cxn ang="T11">
                          <a:pos x="T2" y="T3"/>
                        </a:cxn>
                        <a:cxn ang="T12">
                          <a:pos x="T4" y="T5"/>
                        </a:cxn>
                        <a:cxn ang="T13">
                          <a:pos x="T6" y="T7"/>
                        </a:cxn>
                        <a:cxn ang="T14">
                          <a:pos x="T8" y="T9"/>
                        </a:cxn>
                      </a:cxnLst>
                      <a:rect l="T15" t="T16" r="T17" b="T18"/>
                      <a:pathLst>
                        <a:path w="47" h="113">
                          <a:moveTo>
                            <a:pt x="0" y="0"/>
                          </a:moveTo>
                          <a:lnTo>
                            <a:pt x="47" y="5"/>
                          </a:lnTo>
                          <a:lnTo>
                            <a:pt x="47" y="113"/>
                          </a:lnTo>
                          <a:lnTo>
                            <a:pt x="0" y="107"/>
                          </a:lnTo>
                          <a:lnTo>
                            <a:pt x="0" y="0"/>
                          </a:lnTo>
                          <a:close/>
                        </a:path>
                      </a:pathLst>
                    </a:custGeom>
                    <a:solidFill>
                      <a:srgbClr val="000000"/>
                    </a:solidFill>
                    <a:ln w="9525">
                      <a:noFill/>
                      <a:round/>
                      <a:headEnd/>
                      <a:tailEnd/>
                    </a:ln>
                  </p:spPr>
                  <p:txBody>
                    <a:bodyPr/>
                    <a:lstStyle/>
                    <a:p>
                      <a:endParaRPr lang="en-US">
                        <a:latin typeface="+mj-lt"/>
                      </a:endParaRPr>
                    </a:p>
                  </p:txBody>
                </p:sp>
              </p:grpSp>
              <p:grpSp>
                <p:nvGrpSpPr>
                  <p:cNvPr id="1103" name="Group 227"/>
                  <p:cNvGrpSpPr>
                    <a:grpSpLocks/>
                  </p:cNvGrpSpPr>
                  <p:nvPr/>
                </p:nvGrpSpPr>
                <p:grpSpPr bwMode="auto">
                  <a:xfrm>
                    <a:off x="1346" y="1366"/>
                    <a:ext cx="235" cy="137"/>
                    <a:chOff x="1346" y="1366"/>
                    <a:chExt cx="235" cy="137"/>
                  </a:xfrm>
                </p:grpSpPr>
                <p:sp>
                  <p:nvSpPr>
                    <p:cNvPr id="1115" name="Freeform 228"/>
                    <p:cNvSpPr>
                      <a:spLocks/>
                    </p:cNvSpPr>
                    <p:nvPr/>
                  </p:nvSpPr>
                  <p:spPr bwMode="auto">
                    <a:xfrm>
                      <a:off x="1346" y="1366"/>
                      <a:ext cx="48" cy="109"/>
                    </a:xfrm>
                    <a:custGeom>
                      <a:avLst/>
                      <a:gdLst>
                        <a:gd name="T0" fmla="*/ 0 w 48"/>
                        <a:gd name="T1" fmla="*/ 0 h 109"/>
                        <a:gd name="T2" fmla="*/ 48 w 48"/>
                        <a:gd name="T3" fmla="*/ 7 h 109"/>
                        <a:gd name="T4" fmla="*/ 48 w 48"/>
                        <a:gd name="T5" fmla="*/ 109 h 109"/>
                        <a:gd name="T6" fmla="*/ 1 w 48"/>
                        <a:gd name="T7" fmla="*/ 102 h 109"/>
                        <a:gd name="T8" fmla="*/ 0 w 48"/>
                        <a:gd name="T9" fmla="*/ 0 h 109"/>
                        <a:gd name="T10" fmla="*/ 0 60000 65536"/>
                        <a:gd name="T11" fmla="*/ 0 60000 65536"/>
                        <a:gd name="T12" fmla="*/ 0 60000 65536"/>
                        <a:gd name="T13" fmla="*/ 0 60000 65536"/>
                        <a:gd name="T14" fmla="*/ 0 60000 65536"/>
                        <a:gd name="T15" fmla="*/ 0 w 48"/>
                        <a:gd name="T16" fmla="*/ 0 h 109"/>
                        <a:gd name="T17" fmla="*/ 48 w 48"/>
                        <a:gd name="T18" fmla="*/ 109 h 109"/>
                      </a:gdLst>
                      <a:ahLst/>
                      <a:cxnLst>
                        <a:cxn ang="T10">
                          <a:pos x="T0" y="T1"/>
                        </a:cxn>
                        <a:cxn ang="T11">
                          <a:pos x="T2" y="T3"/>
                        </a:cxn>
                        <a:cxn ang="T12">
                          <a:pos x="T4" y="T5"/>
                        </a:cxn>
                        <a:cxn ang="T13">
                          <a:pos x="T6" y="T7"/>
                        </a:cxn>
                        <a:cxn ang="T14">
                          <a:pos x="T8" y="T9"/>
                        </a:cxn>
                      </a:cxnLst>
                      <a:rect l="T15" t="T16" r="T17" b="T18"/>
                      <a:pathLst>
                        <a:path w="48" h="109">
                          <a:moveTo>
                            <a:pt x="0" y="0"/>
                          </a:moveTo>
                          <a:lnTo>
                            <a:pt x="48" y="7"/>
                          </a:lnTo>
                          <a:lnTo>
                            <a:pt x="48" y="109"/>
                          </a:lnTo>
                          <a:lnTo>
                            <a:pt x="1" y="102"/>
                          </a:lnTo>
                          <a:lnTo>
                            <a:pt x="0" y="0"/>
                          </a:lnTo>
                          <a:close/>
                        </a:path>
                      </a:pathLst>
                    </a:custGeom>
                    <a:solidFill>
                      <a:srgbClr val="000000"/>
                    </a:solidFill>
                    <a:ln w="9525">
                      <a:noFill/>
                      <a:round/>
                      <a:headEnd/>
                      <a:tailEnd/>
                    </a:ln>
                  </p:spPr>
                  <p:txBody>
                    <a:bodyPr/>
                    <a:lstStyle/>
                    <a:p>
                      <a:endParaRPr lang="en-US">
                        <a:latin typeface="+mj-lt"/>
                      </a:endParaRPr>
                    </a:p>
                  </p:txBody>
                </p:sp>
                <p:sp>
                  <p:nvSpPr>
                    <p:cNvPr id="1116" name="Freeform 229"/>
                    <p:cNvSpPr>
                      <a:spLocks/>
                    </p:cNvSpPr>
                    <p:nvPr/>
                  </p:nvSpPr>
                  <p:spPr bwMode="auto">
                    <a:xfrm>
                      <a:off x="1408" y="1375"/>
                      <a:ext cx="48" cy="110"/>
                    </a:xfrm>
                    <a:custGeom>
                      <a:avLst/>
                      <a:gdLst>
                        <a:gd name="T0" fmla="*/ 1 w 48"/>
                        <a:gd name="T1" fmla="*/ 0 h 110"/>
                        <a:gd name="T2" fmla="*/ 48 w 48"/>
                        <a:gd name="T3" fmla="*/ 9 h 110"/>
                        <a:gd name="T4" fmla="*/ 47 w 48"/>
                        <a:gd name="T5" fmla="*/ 110 h 110"/>
                        <a:gd name="T6" fmla="*/ 0 w 48"/>
                        <a:gd name="T7" fmla="*/ 102 h 110"/>
                        <a:gd name="T8" fmla="*/ 1 w 48"/>
                        <a:gd name="T9" fmla="*/ 0 h 110"/>
                        <a:gd name="T10" fmla="*/ 0 60000 65536"/>
                        <a:gd name="T11" fmla="*/ 0 60000 65536"/>
                        <a:gd name="T12" fmla="*/ 0 60000 65536"/>
                        <a:gd name="T13" fmla="*/ 0 60000 65536"/>
                        <a:gd name="T14" fmla="*/ 0 60000 65536"/>
                        <a:gd name="T15" fmla="*/ 0 w 48"/>
                        <a:gd name="T16" fmla="*/ 0 h 110"/>
                        <a:gd name="T17" fmla="*/ 48 w 48"/>
                        <a:gd name="T18" fmla="*/ 110 h 110"/>
                      </a:gdLst>
                      <a:ahLst/>
                      <a:cxnLst>
                        <a:cxn ang="T10">
                          <a:pos x="T0" y="T1"/>
                        </a:cxn>
                        <a:cxn ang="T11">
                          <a:pos x="T2" y="T3"/>
                        </a:cxn>
                        <a:cxn ang="T12">
                          <a:pos x="T4" y="T5"/>
                        </a:cxn>
                        <a:cxn ang="T13">
                          <a:pos x="T6" y="T7"/>
                        </a:cxn>
                        <a:cxn ang="T14">
                          <a:pos x="T8" y="T9"/>
                        </a:cxn>
                      </a:cxnLst>
                      <a:rect l="T15" t="T16" r="T17" b="T18"/>
                      <a:pathLst>
                        <a:path w="48" h="110">
                          <a:moveTo>
                            <a:pt x="1" y="0"/>
                          </a:moveTo>
                          <a:lnTo>
                            <a:pt x="48" y="9"/>
                          </a:lnTo>
                          <a:lnTo>
                            <a:pt x="47" y="110"/>
                          </a:lnTo>
                          <a:lnTo>
                            <a:pt x="0" y="102"/>
                          </a:lnTo>
                          <a:lnTo>
                            <a:pt x="1" y="0"/>
                          </a:lnTo>
                          <a:close/>
                        </a:path>
                      </a:pathLst>
                    </a:custGeom>
                    <a:solidFill>
                      <a:srgbClr val="000000"/>
                    </a:solidFill>
                    <a:ln w="9525">
                      <a:noFill/>
                      <a:round/>
                      <a:headEnd/>
                      <a:tailEnd/>
                    </a:ln>
                  </p:spPr>
                  <p:txBody>
                    <a:bodyPr/>
                    <a:lstStyle/>
                    <a:p>
                      <a:endParaRPr lang="en-US">
                        <a:latin typeface="+mj-lt"/>
                      </a:endParaRPr>
                    </a:p>
                  </p:txBody>
                </p:sp>
                <p:sp>
                  <p:nvSpPr>
                    <p:cNvPr id="1117" name="Freeform 230"/>
                    <p:cNvSpPr>
                      <a:spLocks/>
                    </p:cNvSpPr>
                    <p:nvPr/>
                  </p:nvSpPr>
                  <p:spPr bwMode="auto">
                    <a:xfrm>
                      <a:off x="1470" y="1385"/>
                      <a:ext cx="50" cy="108"/>
                    </a:xfrm>
                    <a:custGeom>
                      <a:avLst/>
                      <a:gdLst>
                        <a:gd name="T0" fmla="*/ 0 w 50"/>
                        <a:gd name="T1" fmla="*/ 0 h 108"/>
                        <a:gd name="T2" fmla="*/ 50 w 50"/>
                        <a:gd name="T3" fmla="*/ 6 h 108"/>
                        <a:gd name="T4" fmla="*/ 48 w 50"/>
                        <a:gd name="T5" fmla="*/ 108 h 108"/>
                        <a:gd name="T6" fmla="*/ 0 w 50"/>
                        <a:gd name="T7" fmla="*/ 102 h 108"/>
                        <a:gd name="T8" fmla="*/ 0 w 50"/>
                        <a:gd name="T9" fmla="*/ 0 h 108"/>
                        <a:gd name="T10" fmla="*/ 0 60000 65536"/>
                        <a:gd name="T11" fmla="*/ 0 60000 65536"/>
                        <a:gd name="T12" fmla="*/ 0 60000 65536"/>
                        <a:gd name="T13" fmla="*/ 0 60000 65536"/>
                        <a:gd name="T14" fmla="*/ 0 60000 65536"/>
                        <a:gd name="T15" fmla="*/ 0 w 50"/>
                        <a:gd name="T16" fmla="*/ 0 h 108"/>
                        <a:gd name="T17" fmla="*/ 50 w 50"/>
                        <a:gd name="T18" fmla="*/ 108 h 108"/>
                      </a:gdLst>
                      <a:ahLst/>
                      <a:cxnLst>
                        <a:cxn ang="T10">
                          <a:pos x="T0" y="T1"/>
                        </a:cxn>
                        <a:cxn ang="T11">
                          <a:pos x="T2" y="T3"/>
                        </a:cxn>
                        <a:cxn ang="T12">
                          <a:pos x="T4" y="T5"/>
                        </a:cxn>
                        <a:cxn ang="T13">
                          <a:pos x="T6" y="T7"/>
                        </a:cxn>
                        <a:cxn ang="T14">
                          <a:pos x="T8" y="T9"/>
                        </a:cxn>
                      </a:cxnLst>
                      <a:rect l="T15" t="T16" r="T17" b="T18"/>
                      <a:pathLst>
                        <a:path w="50" h="108">
                          <a:moveTo>
                            <a:pt x="0" y="0"/>
                          </a:moveTo>
                          <a:lnTo>
                            <a:pt x="50" y="6"/>
                          </a:lnTo>
                          <a:lnTo>
                            <a:pt x="48" y="108"/>
                          </a:lnTo>
                          <a:lnTo>
                            <a:pt x="0" y="102"/>
                          </a:lnTo>
                          <a:lnTo>
                            <a:pt x="0" y="0"/>
                          </a:lnTo>
                          <a:close/>
                        </a:path>
                      </a:pathLst>
                    </a:custGeom>
                    <a:solidFill>
                      <a:srgbClr val="000000"/>
                    </a:solidFill>
                    <a:ln w="9525">
                      <a:noFill/>
                      <a:round/>
                      <a:headEnd/>
                      <a:tailEnd/>
                    </a:ln>
                  </p:spPr>
                  <p:txBody>
                    <a:bodyPr/>
                    <a:lstStyle/>
                    <a:p>
                      <a:endParaRPr lang="en-US">
                        <a:latin typeface="+mj-lt"/>
                      </a:endParaRPr>
                    </a:p>
                  </p:txBody>
                </p:sp>
                <p:sp>
                  <p:nvSpPr>
                    <p:cNvPr id="1118" name="Freeform 231"/>
                    <p:cNvSpPr>
                      <a:spLocks/>
                    </p:cNvSpPr>
                    <p:nvPr/>
                  </p:nvSpPr>
                  <p:spPr bwMode="auto">
                    <a:xfrm>
                      <a:off x="1534" y="1394"/>
                      <a:ext cx="47" cy="109"/>
                    </a:xfrm>
                    <a:custGeom>
                      <a:avLst/>
                      <a:gdLst>
                        <a:gd name="T0" fmla="*/ 0 w 47"/>
                        <a:gd name="T1" fmla="*/ 0 h 109"/>
                        <a:gd name="T2" fmla="*/ 47 w 47"/>
                        <a:gd name="T3" fmla="*/ 8 h 109"/>
                        <a:gd name="T4" fmla="*/ 47 w 47"/>
                        <a:gd name="T5" fmla="*/ 109 h 109"/>
                        <a:gd name="T6" fmla="*/ 0 w 47"/>
                        <a:gd name="T7" fmla="*/ 102 h 109"/>
                        <a:gd name="T8" fmla="*/ 0 w 47"/>
                        <a:gd name="T9" fmla="*/ 0 h 109"/>
                        <a:gd name="T10" fmla="*/ 0 60000 65536"/>
                        <a:gd name="T11" fmla="*/ 0 60000 65536"/>
                        <a:gd name="T12" fmla="*/ 0 60000 65536"/>
                        <a:gd name="T13" fmla="*/ 0 60000 65536"/>
                        <a:gd name="T14" fmla="*/ 0 60000 65536"/>
                        <a:gd name="T15" fmla="*/ 0 w 47"/>
                        <a:gd name="T16" fmla="*/ 0 h 109"/>
                        <a:gd name="T17" fmla="*/ 47 w 47"/>
                        <a:gd name="T18" fmla="*/ 109 h 109"/>
                      </a:gdLst>
                      <a:ahLst/>
                      <a:cxnLst>
                        <a:cxn ang="T10">
                          <a:pos x="T0" y="T1"/>
                        </a:cxn>
                        <a:cxn ang="T11">
                          <a:pos x="T2" y="T3"/>
                        </a:cxn>
                        <a:cxn ang="T12">
                          <a:pos x="T4" y="T5"/>
                        </a:cxn>
                        <a:cxn ang="T13">
                          <a:pos x="T6" y="T7"/>
                        </a:cxn>
                        <a:cxn ang="T14">
                          <a:pos x="T8" y="T9"/>
                        </a:cxn>
                      </a:cxnLst>
                      <a:rect l="T15" t="T16" r="T17" b="T18"/>
                      <a:pathLst>
                        <a:path w="47" h="109">
                          <a:moveTo>
                            <a:pt x="0" y="0"/>
                          </a:moveTo>
                          <a:lnTo>
                            <a:pt x="47" y="8"/>
                          </a:lnTo>
                          <a:lnTo>
                            <a:pt x="47" y="109"/>
                          </a:lnTo>
                          <a:lnTo>
                            <a:pt x="0" y="102"/>
                          </a:lnTo>
                          <a:lnTo>
                            <a:pt x="0" y="0"/>
                          </a:lnTo>
                          <a:close/>
                        </a:path>
                      </a:pathLst>
                    </a:custGeom>
                    <a:solidFill>
                      <a:srgbClr val="000000"/>
                    </a:solidFill>
                    <a:ln w="9525">
                      <a:noFill/>
                      <a:round/>
                      <a:headEnd/>
                      <a:tailEnd/>
                    </a:ln>
                  </p:spPr>
                  <p:txBody>
                    <a:bodyPr/>
                    <a:lstStyle/>
                    <a:p>
                      <a:endParaRPr lang="en-US">
                        <a:latin typeface="+mj-lt"/>
                      </a:endParaRPr>
                    </a:p>
                  </p:txBody>
                </p:sp>
              </p:grpSp>
              <p:grpSp>
                <p:nvGrpSpPr>
                  <p:cNvPr id="1104" name="Group 232"/>
                  <p:cNvGrpSpPr>
                    <a:grpSpLocks/>
                  </p:cNvGrpSpPr>
                  <p:nvPr/>
                </p:nvGrpSpPr>
                <p:grpSpPr bwMode="auto">
                  <a:xfrm>
                    <a:off x="1275" y="1673"/>
                    <a:ext cx="294" cy="153"/>
                    <a:chOff x="1275" y="1673"/>
                    <a:chExt cx="294" cy="153"/>
                  </a:xfrm>
                </p:grpSpPr>
                <p:grpSp>
                  <p:nvGrpSpPr>
                    <p:cNvPr id="1105" name="Group 233"/>
                    <p:cNvGrpSpPr>
                      <a:grpSpLocks/>
                    </p:cNvGrpSpPr>
                    <p:nvPr/>
                  </p:nvGrpSpPr>
                  <p:grpSpPr bwMode="auto">
                    <a:xfrm>
                      <a:off x="1275" y="1673"/>
                      <a:ext cx="294" cy="98"/>
                      <a:chOff x="1275" y="1673"/>
                      <a:chExt cx="294" cy="98"/>
                    </a:xfrm>
                  </p:grpSpPr>
                  <p:sp>
                    <p:nvSpPr>
                      <p:cNvPr id="1111" name="Freeform 234"/>
                      <p:cNvSpPr>
                        <a:spLocks/>
                      </p:cNvSpPr>
                      <p:nvPr/>
                    </p:nvSpPr>
                    <p:spPr bwMode="auto">
                      <a:xfrm>
                        <a:off x="1349" y="1688"/>
                        <a:ext cx="64" cy="50"/>
                      </a:xfrm>
                      <a:custGeom>
                        <a:avLst/>
                        <a:gdLst>
                          <a:gd name="T0" fmla="*/ 1 w 64"/>
                          <a:gd name="T1" fmla="*/ 0 h 50"/>
                          <a:gd name="T2" fmla="*/ 64 w 64"/>
                          <a:gd name="T3" fmla="*/ 12 h 50"/>
                          <a:gd name="T4" fmla="*/ 64 w 64"/>
                          <a:gd name="T5" fmla="*/ 50 h 50"/>
                          <a:gd name="T6" fmla="*/ 0 w 64"/>
                          <a:gd name="T7" fmla="*/ 37 h 50"/>
                          <a:gd name="T8" fmla="*/ 1 w 64"/>
                          <a:gd name="T9" fmla="*/ 0 h 50"/>
                          <a:gd name="T10" fmla="*/ 0 60000 65536"/>
                          <a:gd name="T11" fmla="*/ 0 60000 65536"/>
                          <a:gd name="T12" fmla="*/ 0 60000 65536"/>
                          <a:gd name="T13" fmla="*/ 0 60000 65536"/>
                          <a:gd name="T14" fmla="*/ 0 60000 65536"/>
                          <a:gd name="T15" fmla="*/ 0 w 64"/>
                          <a:gd name="T16" fmla="*/ 0 h 50"/>
                          <a:gd name="T17" fmla="*/ 64 w 64"/>
                          <a:gd name="T18" fmla="*/ 50 h 50"/>
                        </a:gdLst>
                        <a:ahLst/>
                        <a:cxnLst>
                          <a:cxn ang="T10">
                            <a:pos x="T0" y="T1"/>
                          </a:cxn>
                          <a:cxn ang="T11">
                            <a:pos x="T2" y="T3"/>
                          </a:cxn>
                          <a:cxn ang="T12">
                            <a:pos x="T4" y="T5"/>
                          </a:cxn>
                          <a:cxn ang="T13">
                            <a:pos x="T6" y="T7"/>
                          </a:cxn>
                          <a:cxn ang="T14">
                            <a:pos x="T8" y="T9"/>
                          </a:cxn>
                        </a:cxnLst>
                        <a:rect l="T15" t="T16" r="T17" b="T18"/>
                        <a:pathLst>
                          <a:path w="64" h="50">
                            <a:moveTo>
                              <a:pt x="1" y="0"/>
                            </a:moveTo>
                            <a:lnTo>
                              <a:pt x="64" y="12"/>
                            </a:lnTo>
                            <a:lnTo>
                              <a:pt x="64" y="50"/>
                            </a:lnTo>
                            <a:lnTo>
                              <a:pt x="0" y="37"/>
                            </a:lnTo>
                            <a:lnTo>
                              <a:pt x="1" y="0"/>
                            </a:lnTo>
                            <a:close/>
                          </a:path>
                        </a:pathLst>
                      </a:custGeom>
                      <a:solidFill>
                        <a:srgbClr val="000000"/>
                      </a:solidFill>
                      <a:ln w="9525">
                        <a:noFill/>
                        <a:round/>
                        <a:headEnd/>
                        <a:tailEnd/>
                      </a:ln>
                    </p:spPr>
                    <p:txBody>
                      <a:bodyPr/>
                      <a:lstStyle/>
                      <a:p>
                        <a:endParaRPr lang="en-US">
                          <a:latin typeface="+mj-lt"/>
                        </a:endParaRPr>
                      </a:p>
                    </p:txBody>
                  </p:sp>
                  <p:sp>
                    <p:nvSpPr>
                      <p:cNvPr id="1112" name="Freeform 235"/>
                      <p:cNvSpPr>
                        <a:spLocks/>
                      </p:cNvSpPr>
                      <p:nvPr/>
                    </p:nvSpPr>
                    <p:spPr bwMode="auto">
                      <a:xfrm>
                        <a:off x="1428" y="1702"/>
                        <a:ext cx="63" cy="53"/>
                      </a:xfrm>
                      <a:custGeom>
                        <a:avLst/>
                        <a:gdLst>
                          <a:gd name="T0" fmla="*/ 0 w 63"/>
                          <a:gd name="T1" fmla="*/ 0 h 53"/>
                          <a:gd name="T2" fmla="*/ 63 w 63"/>
                          <a:gd name="T3" fmla="*/ 13 h 53"/>
                          <a:gd name="T4" fmla="*/ 63 w 63"/>
                          <a:gd name="T5" fmla="*/ 53 h 53"/>
                          <a:gd name="T6" fmla="*/ 0 w 63"/>
                          <a:gd name="T7" fmla="*/ 40 h 53"/>
                          <a:gd name="T8" fmla="*/ 0 w 63"/>
                          <a:gd name="T9" fmla="*/ 0 h 53"/>
                          <a:gd name="T10" fmla="*/ 0 60000 65536"/>
                          <a:gd name="T11" fmla="*/ 0 60000 65536"/>
                          <a:gd name="T12" fmla="*/ 0 60000 65536"/>
                          <a:gd name="T13" fmla="*/ 0 60000 65536"/>
                          <a:gd name="T14" fmla="*/ 0 60000 65536"/>
                          <a:gd name="T15" fmla="*/ 0 w 63"/>
                          <a:gd name="T16" fmla="*/ 0 h 53"/>
                          <a:gd name="T17" fmla="*/ 63 w 63"/>
                          <a:gd name="T18" fmla="*/ 53 h 53"/>
                        </a:gdLst>
                        <a:ahLst/>
                        <a:cxnLst>
                          <a:cxn ang="T10">
                            <a:pos x="T0" y="T1"/>
                          </a:cxn>
                          <a:cxn ang="T11">
                            <a:pos x="T2" y="T3"/>
                          </a:cxn>
                          <a:cxn ang="T12">
                            <a:pos x="T4" y="T5"/>
                          </a:cxn>
                          <a:cxn ang="T13">
                            <a:pos x="T6" y="T7"/>
                          </a:cxn>
                          <a:cxn ang="T14">
                            <a:pos x="T8" y="T9"/>
                          </a:cxn>
                        </a:cxnLst>
                        <a:rect l="T15" t="T16" r="T17" b="T18"/>
                        <a:pathLst>
                          <a:path w="63" h="53">
                            <a:moveTo>
                              <a:pt x="0" y="0"/>
                            </a:moveTo>
                            <a:lnTo>
                              <a:pt x="63" y="13"/>
                            </a:lnTo>
                            <a:lnTo>
                              <a:pt x="63" y="53"/>
                            </a:lnTo>
                            <a:lnTo>
                              <a:pt x="0" y="40"/>
                            </a:lnTo>
                            <a:lnTo>
                              <a:pt x="0" y="0"/>
                            </a:lnTo>
                            <a:close/>
                          </a:path>
                        </a:pathLst>
                      </a:custGeom>
                      <a:solidFill>
                        <a:srgbClr val="000000"/>
                      </a:solidFill>
                      <a:ln w="9525">
                        <a:noFill/>
                        <a:round/>
                        <a:headEnd/>
                        <a:tailEnd/>
                      </a:ln>
                    </p:spPr>
                    <p:txBody>
                      <a:bodyPr/>
                      <a:lstStyle/>
                      <a:p>
                        <a:endParaRPr lang="en-US">
                          <a:latin typeface="+mj-lt"/>
                        </a:endParaRPr>
                      </a:p>
                    </p:txBody>
                  </p:sp>
                  <p:sp>
                    <p:nvSpPr>
                      <p:cNvPr id="1113" name="Freeform 236"/>
                      <p:cNvSpPr>
                        <a:spLocks/>
                      </p:cNvSpPr>
                      <p:nvPr/>
                    </p:nvSpPr>
                    <p:spPr bwMode="auto">
                      <a:xfrm>
                        <a:off x="1506" y="1718"/>
                        <a:ext cx="63" cy="53"/>
                      </a:xfrm>
                      <a:custGeom>
                        <a:avLst/>
                        <a:gdLst>
                          <a:gd name="T0" fmla="*/ 0 w 63"/>
                          <a:gd name="T1" fmla="*/ 0 h 53"/>
                          <a:gd name="T2" fmla="*/ 63 w 63"/>
                          <a:gd name="T3" fmla="*/ 13 h 53"/>
                          <a:gd name="T4" fmla="*/ 63 w 63"/>
                          <a:gd name="T5" fmla="*/ 53 h 53"/>
                          <a:gd name="T6" fmla="*/ 0 w 63"/>
                          <a:gd name="T7" fmla="*/ 40 h 53"/>
                          <a:gd name="T8" fmla="*/ 0 w 63"/>
                          <a:gd name="T9" fmla="*/ 0 h 53"/>
                          <a:gd name="T10" fmla="*/ 0 60000 65536"/>
                          <a:gd name="T11" fmla="*/ 0 60000 65536"/>
                          <a:gd name="T12" fmla="*/ 0 60000 65536"/>
                          <a:gd name="T13" fmla="*/ 0 60000 65536"/>
                          <a:gd name="T14" fmla="*/ 0 60000 65536"/>
                          <a:gd name="T15" fmla="*/ 0 w 63"/>
                          <a:gd name="T16" fmla="*/ 0 h 53"/>
                          <a:gd name="T17" fmla="*/ 63 w 63"/>
                          <a:gd name="T18" fmla="*/ 53 h 53"/>
                        </a:gdLst>
                        <a:ahLst/>
                        <a:cxnLst>
                          <a:cxn ang="T10">
                            <a:pos x="T0" y="T1"/>
                          </a:cxn>
                          <a:cxn ang="T11">
                            <a:pos x="T2" y="T3"/>
                          </a:cxn>
                          <a:cxn ang="T12">
                            <a:pos x="T4" y="T5"/>
                          </a:cxn>
                          <a:cxn ang="T13">
                            <a:pos x="T6" y="T7"/>
                          </a:cxn>
                          <a:cxn ang="T14">
                            <a:pos x="T8" y="T9"/>
                          </a:cxn>
                        </a:cxnLst>
                        <a:rect l="T15" t="T16" r="T17" b="T18"/>
                        <a:pathLst>
                          <a:path w="63" h="53">
                            <a:moveTo>
                              <a:pt x="0" y="0"/>
                            </a:moveTo>
                            <a:lnTo>
                              <a:pt x="63" y="13"/>
                            </a:lnTo>
                            <a:lnTo>
                              <a:pt x="63" y="53"/>
                            </a:lnTo>
                            <a:lnTo>
                              <a:pt x="0" y="40"/>
                            </a:lnTo>
                            <a:lnTo>
                              <a:pt x="0" y="0"/>
                            </a:lnTo>
                            <a:close/>
                          </a:path>
                        </a:pathLst>
                      </a:custGeom>
                      <a:solidFill>
                        <a:srgbClr val="000000"/>
                      </a:solidFill>
                      <a:ln w="9525">
                        <a:noFill/>
                        <a:round/>
                        <a:headEnd/>
                        <a:tailEnd/>
                      </a:ln>
                    </p:spPr>
                    <p:txBody>
                      <a:bodyPr/>
                      <a:lstStyle/>
                      <a:p>
                        <a:endParaRPr lang="en-US">
                          <a:latin typeface="+mj-lt"/>
                        </a:endParaRPr>
                      </a:p>
                    </p:txBody>
                  </p:sp>
                  <p:sp>
                    <p:nvSpPr>
                      <p:cNvPr id="1114" name="Freeform 237"/>
                      <p:cNvSpPr>
                        <a:spLocks/>
                      </p:cNvSpPr>
                      <p:nvPr/>
                    </p:nvSpPr>
                    <p:spPr bwMode="auto">
                      <a:xfrm>
                        <a:off x="1275" y="1673"/>
                        <a:ext cx="63" cy="50"/>
                      </a:xfrm>
                      <a:custGeom>
                        <a:avLst/>
                        <a:gdLst>
                          <a:gd name="T0" fmla="*/ 0 w 63"/>
                          <a:gd name="T1" fmla="*/ 0 h 50"/>
                          <a:gd name="T2" fmla="*/ 63 w 63"/>
                          <a:gd name="T3" fmla="*/ 12 h 50"/>
                          <a:gd name="T4" fmla="*/ 63 w 63"/>
                          <a:gd name="T5" fmla="*/ 50 h 50"/>
                          <a:gd name="T6" fmla="*/ 0 w 63"/>
                          <a:gd name="T7" fmla="*/ 37 h 50"/>
                          <a:gd name="T8" fmla="*/ 0 w 63"/>
                          <a:gd name="T9" fmla="*/ 0 h 50"/>
                          <a:gd name="T10" fmla="*/ 0 60000 65536"/>
                          <a:gd name="T11" fmla="*/ 0 60000 65536"/>
                          <a:gd name="T12" fmla="*/ 0 60000 65536"/>
                          <a:gd name="T13" fmla="*/ 0 60000 65536"/>
                          <a:gd name="T14" fmla="*/ 0 60000 65536"/>
                          <a:gd name="T15" fmla="*/ 0 w 63"/>
                          <a:gd name="T16" fmla="*/ 0 h 50"/>
                          <a:gd name="T17" fmla="*/ 63 w 63"/>
                          <a:gd name="T18" fmla="*/ 50 h 50"/>
                        </a:gdLst>
                        <a:ahLst/>
                        <a:cxnLst>
                          <a:cxn ang="T10">
                            <a:pos x="T0" y="T1"/>
                          </a:cxn>
                          <a:cxn ang="T11">
                            <a:pos x="T2" y="T3"/>
                          </a:cxn>
                          <a:cxn ang="T12">
                            <a:pos x="T4" y="T5"/>
                          </a:cxn>
                          <a:cxn ang="T13">
                            <a:pos x="T6" y="T7"/>
                          </a:cxn>
                          <a:cxn ang="T14">
                            <a:pos x="T8" y="T9"/>
                          </a:cxn>
                        </a:cxnLst>
                        <a:rect l="T15" t="T16" r="T17" b="T18"/>
                        <a:pathLst>
                          <a:path w="63" h="50">
                            <a:moveTo>
                              <a:pt x="0" y="0"/>
                            </a:moveTo>
                            <a:lnTo>
                              <a:pt x="63" y="12"/>
                            </a:lnTo>
                            <a:lnTo>
                              <a:pt x="63" y="50"/>
                            </a:lnTo>
                            <a:lnTo>
                              <a:pt x="0" y="37"/>
                            </a:lnTo>
                            <a:lnTo>
                              <a:pt x="0" y="0"/>
                            </a:lnTo>
                            <a:close/>
                          </a:path>
                        </a:pathLst>
                      </a:custGeom>
                      <a:solidFill>
                        <a:srgbClr val="000000"/>
                      </a:solidFill>
                      <a:ln w="9525">
                        <a:noFill/>
                        <a:round/>
                        <a:headEnd/>
                        <a:tailEnd/>
                      </a:ln>
                    </p:spPr>
                    <p:txBody>
                      <a:bodyPr/>
                      <a:lstStyle/>
                      <a:p>
                        <a:endParaRPr lang="en-US">
                          <a:latin typeface="+mj-lt"/>
                        </a:endParaRPr>
                      </a:p>
                    </p:txBody>
                  </p:sp>
                </p:grpSp>
                <p:grpSp>
                  <p:nvGrpSpPr>
                    <p:cNvPr id="1106" name="Group 238"/>
                    <p:cNvGrpSpPr>
                      <a:grpSpLocks/>
                    </p:cNvGrpSpPr>
                    <p:nvPr/>
                  </p:nvGrpSpPr>
                  <p:grpSpPr bwMode="auto">
                    <a:xfrm>
                      <a:off x="1275" y="1728"/>
                      <a:ext cx="294" cy="98"/>
                      <a:chOff x="1275" y="1728"/>
                      <a:chExt cx="294" cy="98"/>
                    </a:xfrm>
                  </p:grpSpPr>
                  <p:sp>
                    <p:nvSpPr>
                      <p:cNvPr id="1107" name="Freeform 239"/>
                      <p:cNvSpPr>
                        <a:spLocks/>
                      </p:cNvSpPr>
                      <p:nvPr/>
                    </p:nvSpPr>
                    <p:spPr bwMode="auto">
                      <a:xfrm>
                        <a:off x="1349" y="1743"/>
                        <a:ext cx="64" cy="51"/>
                      </a:xfrm>
                      <a:custGeom>
                        <a:avLst/>
                        <a:gdLst>
                          <a:gd name="T0" fmla="*/ 2 w 64"/>
                          <a:gd name="T1" fmla="*/ 0 h 51"/>
                          <a:gd name="T2" fmla="*/ 64 w 64"/>
                          <a:gd name="T3" fmla="*/ 12 h 51"/>
                          <a:gd name="T4" fmla="*/ 64 w 64"/>
                          <a:gd name="T5" fmla="*/ 51 h 51"/>
                          <a:gd name="T6" fmla="*/ 0 w 64"/>
                          <a:gd name="T7" fmla="*/ 39 h 51"/>
                          <a:gd name="T8" fmla="*/ 2 w 64"/>
                          <a:gd name="T9" fmla="*/ 0 h 51"/>
                          <a:gd name="T10" fmla="*/ 0 60000 65536"/>
                          <a:gd name="T11" fmla="*/ 0 60000 65536"/>
                          <a:gd name="T12" fmla="*/ 0 60000 65536"/>
                          <a:gd name="T13" fmla="*/ 0 60000 65536"/>
                          <a:gd name="T14" fmla="*/ 0 60000 65536"/>
                          <a:gd name="T15" fmla="*/ 0 w 64"/>
                          <a:gd name="T16" fmla="*/ 0 h 51"/>
                          <a:gd name="T17" fmla="*/ 64 w 64"/>
                          <a:gd name="T18" fmla="*/ 51 h 51"/>
                        </a:gdLst>
                        <a:ahLst/>
                        <a:cxnLst>
                          <a:cxn ang="T10">
                            <a:pos x="T0" y="T1"/>
                          </a:cxn>
                          <a:cxn ang="T11">
                            <a:pos x="T2" y="T3"/>
                          </a:cxn>
                          <a:cxn ang="T12">
                            <a:pos x="T4" y="T5"/>
                          </a:cxn>
                          <a:cxn ang="T13">
                            <a:pos x="T6" y="T7"/>
                          </a:cxn>
                          <a:cxn ang="T14">
                            <a:pos x="T8" y="T9"/>
                          </a:cxn>
                        </a:cxnLst>
                        <a:rect l="T15" t="T16" r="T17" b="T18"/>
                        <a:pathLst>
                          <a:path w="64" h="51">
                            <a:moveTo>
                              <a:pt x="2" y="0"/>
                            </a:moveTo>
                            <a:lnTo>
                              <a:pt x="64" y="12"/>
                            </a:lnTo>
                            <a:lnTo>
                              <a:pt x="64" y="51"/>
                            </a:lnTo>
                            <a:lnTo>
                              <a:pt x="0" y="39"/>
                            </a:lnTo>
                            <a:lnTo>
                              <a:pt x="2" y="0"/>
                            </a:lnTo>
                            <a:close/>
                          </a:path>
                        </a:pathLst>
                      </a:custGeom>
                      <a:solidFill>
                        <a:srgbClr val="000000"/>
                      </a:solidFill>
                      <a:ln w="9525">
                        <a:noFill/>
                        <a:round/>
                        <a:headEnd/>
                        <a:tailEnd/>
                      </a:ln>
                    </p:spPr>
                    <p:txBody>
                      <a:bodyPr/>
                      <a:lstStyle/>
                      <a:p>
                        <a:endParaRPr lang="en-US">
                          <a:latin typeface="+mj-lt"/>
                        </a:endParaRPr>
                      </a:p>
                    </p:txBody>
                  </p:sp>
                  <p:sp>
                    <p:nvSpPr>
                      <p:cNvPr id="1108" name="Freeform 240"/>
                      <p:cNvSpPr>
                        <a:spLocks/>
                      </p:cNvSpPr>
                      <p:nvPr/>
                    </p:nvSpPr>
                    <p:spPr bwMode="auto">
                      <a:xfrm>
                        <a:off x="1427" y="1758"/>
                        <a:ext cx="63" cy="51"/>
                      </a:xfrm>
                      <a:custGeom>
                        <a:avLst/>
                        <a:gdLst>
                          <a:gd name="T0" fmla="*/ 0 w 63"/>
                          <a:gd name="T1" fmla="*/ 0 h 51"/>
                          <a:gd name="T2" fmla="*/ 63 w 63"/>
                          <a:gd name="T3" fmla="*/ 13 h 51"/>
                          <a:gd name="T4" fmla="*/ 63 w 63"/>
                          <a:gd name="T5" fmla="*/ 51 h 51"/>
                          <a:gd name="T6" fmla="*/ 0 w 63"/>
                          <a:gd name="T7" fmla="*/ 40 h 51"/>
                          <a:gd name="T8" fmla="*/ 0 w 63"/>
                          <a:gd name="T9" fmla="*/ 0 h 51"/>
                          <a:gd name="T10" fmla="*/ 0 60000 65536"/>
                          <a:gd name="T11" fmla="*/ 0 60000 65536"/>
                          <a:gd name="T12" fmla="*/ 0 60000 65536"/>
                          <a:gd name="T13" fmla="*/ 0 60000 65536"/>
                          <a:gd name="T14" fmla="*/ 0 60000 65536"/>
                          <a:gd name="T15" fmla="*/ 0 w 63"/>
                          <a:gd name="T16" fmla="*/ 0 h 51"/>
                          <a:gd name="T17" fmla="*/ 63 w 63"/>
                          <a:gd name="T18" fmla="*/ 51 h 51"/>
                        </a:gdLst>
                        <a:ahLst/>
                        <a:cxnLst>
                          <a:cxn ang="T10">
                            <a:pos x="T0" y="T1"/>
                          </a:cxn>
                          <a:cxn ang="T11">
                            <a:pos x="T2" y="T3"/>
                          </a:cxn>
                          <a:cxn ang="T12">
                            <a:pos x="T4" y="T5"/>
                          </a:cxn>
                          <a:cxn ang="T13">
                            <a:pos x="T6" y="T7"/>
                          </a:cxn>
                          <a:cxn ang="T14">
                            <a:pos x="T8" y="T9"/>
                          </a:cxn>
                        </a:cxnLst>
                        <a:rect l="T15" t="T16" r="T17" b="T18"/>
                        <a:pathLst>
                          <a:path w="63" h="51">
                            <a:moveTo>
                              <a:pt x="0" y="0"/>
                            </a:moveTo>
                            <a:lnTo>
                              <a:pt x="63" y="13"/>
                            </a:lnTo>
                            <a:lnTo>
                              <a:pt x="63" y="51"/>
                            </a:lnTo>
                            <a:lnTo>
                              <a:pt x="0" y="40"/>
                            </a:lnTo>
                            <a:lnTo>
                              <a:pt x="0" y="0"/>
                            </a:lnTo>
                            <a:close/>
                          </a:path>
                        </a:pathLst>
                      </a:custGeom>
                      <a:solidFill>
                        <a:srgbClr val="000000"/>
                      </a:solidFill>
                      <a:ln w="9525">
                        <a:noFill/>
                        <a:round/>
                        <a:headEnd/>
                        <a:tailEnd/>
                      </a:ln>
                    </p:spPr>
                    <p:txBody>
                      <a:bodyPr/>
                      <a:lstStyle/>
                      <a:p>
                        <a:endParaRPr lang="en-US">
                          <a:latin typeface="+mj-lt"/>
                        </a:endParaRPr>
                      </a:p>
                    </p:txBody>
                  </p:sp>
                  <p:sp>
                    <p:nvSpPr>
                      <p:cNvPr id="1109" name="Freeform 241"/>
                      <p:cNvSpPr>
                        <a:spLocks/>
                      </p:cNvSpPr>
                      <p:nvPr/>
                    </p:nvSpPr>
                    <p:spPr bwMode="auto">
                      <a:xfrm>
                        <a:off x="1506" y="1775"/>
                        <a:ext cx="63" cy="51"/>
                      </a:xfrm>
                      <a:custGeom>
                        <a:avLst/>
                        <a:gdLst>
                          <a:gd name="T0" fmla="*/ 0 w 63"/>
                          <a:gd name="T1" fmla="*/ 0 h 51"/>
                          <a:gd name="T2" fmla="*/ 63 w 63"/>
                          <a:gd name="T3" fmla="*/ 14 h 51"/>
                          <a:gd name="T4" fmla="*/ 63 w 63"/>
                          <a:gd name="T5" fmla="*/ 51 h 51"/>
                          <a:gd name="T6" fmla="*/ 0 w 63"/>
                          <a:gd name="T7" fmla="*/ 37 h 51"/>
                          <a:gd name="T8" fmla="*/ 0 w 63"/>
                          <a:gd name="T9" fmla="*/ 0 h 51"/>
                          <a:gd name="T10" fmla="*/ 0 60000 65536"/>
                          <a:gd name="T11" fmla="*/ 0 60000 65536"/>
                          <a:gd name="T12" fmla="*/ 0 60000 65536"/>
                          <a:gd name="T13" fmla="*/ 0 60000 65536"/>
                          <a:gd name="T14" fmla="*/ 0 60000 65536"/>
                          <a:gd name="T15" fmla="*/ 0 w 63"/>
                          <a:gd name="T16" fmla="*/ 0 h 51"/>
                          <a:gd name="T17" fmla="*/ 63 w 63"/>
                          <a:gd name="T18" fmla="*/ 51 h 51"/>
                        </a:gdLst>
                        <a:ahLst/>
                        <a:cxnLst>
                          <a:cxn ang="T10">
                            <a:pos x="T0" y="T1"/>
                          </a:cxn>
                          <a:cxn ang="T11">
                            <a:pos x="T2" y="T3"/>
                          </a:cxn>
                          <a:cxn ang="T12">
                            <a:pos x="T4" y="T5"/>
                          </a:cxn>
                          <a:cxn ang="T13">
                            <a:pos x="T6" y="T7"/>
                          </a:cxn>
                          <a:cxn ang="T14">
                            <a:pos x="T8" y="T9"/>
                          </a:cxn>
                        </a:cxnLst>
                        <a:rect l="T15" t="T16" r="T17" b="T18"/>
                        <a:pathLst>
                          <a:path w="63" h="51">
                            <a:moveTo>
                              <a:pt x="0" y="0"/>
                            </a:moveTo>
                            <a:lnTo>
                              <a:pt x="63" y="14"/>
                            </a:lnTo>
                            <a:lnTo>
                              <a:pt x="63" y="51"/>
                            </a:lnTo>
                            <a:lnTo>
                              <a:pt x="0" y="37"/>
                            </a:lnTo>
                            <a:lnTo>
                              <a:pt x="0" y="0"/>
                            </a:lnTo>
                            <a:close/>
                          </a:path>
                        </a:pathLst>
                      </a:custGeom>
                      <a:solidFill>
                        <a:srgbClr val="000000"/>
                      </a:solidFill>
                      <a:ln w="9525">
                        <a:noFill/>
                        <a:round/>
                        <a:headEnd/>
                        <a:tailEnd/>
                      </a:ln>
                    </p:spPr>
                    <p:txBody>
                      <a:bodyPr/>
                      <a:lstStyle/>
                      <a:p>
                        <a:endParaRPr lang="en-US">
                          <a:latin typeface="+mj-lt"/>
                        </a:endParaRPr>
                      </a:p>
                    </p:txBody>
                  </p:sp>
                  <p:sp>
                    <p:nvSpPr>
                      <p:cNvPr id="1110" name="Freeform 242"/>
                      <p:cNvSpPr>
                        <a:spLocks/>
                      </p:cNvSpPr>
                      <p:nvPr/>
                    </p:nvSpPr>
                    <p:spPr bwMode="auto">
                      <a:xfrm>
                        <a:off x="1275" y="1728"/>
                        <a:ext cx="63" cy="51"/>
                      </a:xfrm>
                      <a:custGeom>
                        <a:avLst/>
                        <a:gdLst>
                          <a:gd name="T0" fmla="*/ 0 w 63"/>
                          <a:gd name="T1" fmla="*/ 0 h 51"/>
                          <a:gd name="T2" fmla="*/ 63 w 63"/>
                          <a:gd name="T3" fmla="*/ 12 h 51"/>
                          <a:gd name="T4" fmla="*/ 63 w 63"/>
                          <a:gd name="T5" fmla="*/ 51 h 51"/>
                          <a:gd name="T6" fmla="*/ 0 w 63"/>
                          <a:gd name="T7" fmla="*/ 40 h 51"/>
                          <a:gd name="T8" fmla="*/ 0 w 63"/>
                          <a:gd name="T9" fmla="*/ 0 h 51"/>
                          <a:gd name="T10" fmla="*/ 0 60000 65536"/>
                          <a:gd name="T11" fmla="*/ 0 60000 65536"/>
                          <a:gd name="T12" fmla="*/ 0 60000 65536"/>
                          <a:gd name="T13" fmla="*/ 0 60000 65536"/>
                          <a:gd name="T14" fmla="*/ 0 60000 65536"/>
                          <a:gd name="T15" fmla="*/ 0 w 63"/>
                          <a:gd name="T16" fmla="*/ 0 h 51"/>
                          <a:gd name="T17" fmla="*/ 63 w 63"/>
                          <a:gd name="T18" fmla="*/ 51 h 51"/>
                        </a:gdLst>
                        <a:ahLst/>
                        <a:cxnLst>
                          <a:cxn ang="T10">
                            <a:pos x="T0" y="T1"/>
                          </a:cxn>
                          <a:cxn ang="T11">
                            <a:pos x="T2" y="T3"/>
                          </a:cxn>
                          <a:cxn ang="T12">
                            <a:pos x="T4" y="T5"/>
                          </a:cxn>
                          <a:cxn ang="T13">
                            <a:pos x="T6" y="T7"/>
                          </a:cxn>
                          <a:cxn ang="T14">
                            <a:pos x="T8" y="T9"/>
                          </a:cxn>
                        </a:cxnLst>
                        <a:rect l="T15" t="T16" r="T17" b="T18"/>
                        <a:pathLst>
                          <a:path w="63" h="51">
                            <a:moveTo>
                              <a:pt x="0" y="0"/>
                            </a:moveTo>
                            <a:lnTo>
                              <a:pt x="63" y="12"/>
                            </a:lnTo>
                            <a:lnTo>
                              <a:pt x="63" y="51"/>
                            </a:lnTo>
                            <a:lnTo>
                              <a:pt x="0" y="40"/>
                            </a:lnTo>
                            <a:lnTo>
                              <a:pt x="0" y="0"/>
                            </a:lnTo>
                            <a:close/>
                          </a:path>
                        </a:pathLst>
                      </a:custGeom>
                      <a:solidFill>
                        <a:srgbClr val="000000"/>
                      </a:solidFill>
                      <a:ln w="9525">
                        <a:noFill/>
                        <a:round/>
                        <a:headEnd/>
                        <a:tailEnd/>
                      </a:ln>
                    </p:spPr>
                    <p:txBody>
                      <a:bodyPr/>
                      <a:lstStyle/>
                      <a:p>
                        <a:endParaRPr lang="en-US">
                          <a:latin typeface="+mj-lt"/>
                        </a:endParaRPr>
                      </a:p>
                    </p:txBody>
                  </p:sp>
                </p:grpSp>
              </p:grpSp>
            </p:grpSp>
          </p:grpSp>
          <p:grpSp>
            <p:nvGrpSpPr>
              <p:cNvPr id="1052" name="Group 243"/>
              <p:cNvGrpSpPr>
                <a:grpSpLocks/>
              </p:cNvGrpSpPr>
              <p:nvPr/>
            </p:nvGrpSpPr>
            <p:grpSpPr bwMode="auto">
              <a:xfrm>
                <a:off x="1673" y="1553"/>
                <a:ext cx="488" cy="1246"/>
                <a:chOff x="1673" y="1553"/>
                <a:chExt cx="488" cy="1246"/>
              </a:xfrm>
            </p:grpSpPr>
            <p:grpSp>
              <p:nvGrpSpPr>
                <p:cNvPr id="1075" name="Group 244"/>
                <p:cNvGrpSpPr>
                  <a:grpSpLocks/>
                </p:cNvGrpSpPr>
                <p:nvPr/>
              </p:nvGrpSpPr>
              <p:grpSpPr bwMode="auto">
                <a:xfrm>
                  <a:off x="1673" y="1553"/>
                  <a:ext cx="488" cy="1246"/>
                  <a:chOff x="1673" y="1553"/>
                  <a:chExt cx="488" cy="1246"/>
                </a:xfrm>
              </p:grpSpPr>
              <p:sp>
                <p:nvSpPr>
                  <p:cNvPr id="1089" name="Freeform 245"/>
                  <p:cNvSpPr>
                    <a:spLocks/>
                  </p:cNvSpPr>
                  <p:nvPr/>
                </p:nvSpPr>
                <p:spPr bwMode="auto">
                  <a:xfrm>
                    <a:off x="1764" y="1594"/>
                    <a:ext cx="286" cy="108"/>
                  </a:xfrm>
                  <a:custGeom>
                    <a:avLst/>
                    <a:gdLst>
                      <a:gd name="T0" fmla="*/ 0 w 286"/>
                      <a:gd name="T1" fmla="*/ 85 h 108"/>
                      <a:gd name="T2" fmla="*/ 176 w 286"/>
                      <a:gd name="T3" fmla="*/ 108 h 108"/>
                      <a:gd name="T4" fmla="*/ 286 w 286"/>
                      <a:gd name="T5" fmla="*/ 16 h 108"/>
                      <a:gd name="T6" fmla="*/ 120 w 286"/>
                      <a:gd name="T7" fmla="*/ 0 h 108"/>
                      <a:gd name="T8" fmla="*/ 0 w 286"/>
                      <a:gd name="T9" fmla="*/ 85 h 108"/>
                      <a:gd name="T10" fmla="*/ 0 60000 65536"/>
                      <a:gd name="T11" fmla="*/ 0 60000 65536"/>
                      <a:gd name="T12" fmla="*/ 0 60000 65536"/>
                      <a:gd name="T13" fmla="*/ 0 60000 65536"/>
                      <a:gd name="T14" fmla="*/ 0 60000 65536"/>
                      <a:gd name="T15" fmla="*/ 0 w 286"/>
                      <a:gd name="T16" fmla="*/ 0 h 108"/>
                      <a:gd name="T17" fmla="*/ 286 w 286"/>
                      <a:gd name="T18" fmla="*/ 108 h 108"/>
                    </a:gdLst>
                    <a:ahLst/>
                    <a:cxnLst>
                      <a:cxn ang="T10">
                        <a:pos x="T0" y="T1"/>
                      </a:cxn>
                      <a:cxn ang="T11">
                        <a:pos x="T2" y="T3"/>
                      </a:cxn>
                      <a:cxn ang="T12">
                        <a:pos x="T4" y="T5"/>
                      </a:cxn>
                      <a:cxn ang="T13">
                        <a:pos x="T6" y="T7"/>
                      </a:cxn>
                      <a:cxn ang="T14">
                        <a:pos x="T8" y="T9"/>
                      </a:cxn>
                    </a:cxnLst>
                    <a:rect l="T15" t="T16" r="T17" b="T18"/>
                    <a:pathLst>
                      <a:path w="286" h="108">
                        <a:moveTo>
                          <a:pt x="0" y="85"/>
                        </a:moveTo>
                        <a:lnTo>
                          <a:pt x="176" y="108"/>
                        </a:lnTo>
                        <a:lnTo>
                          <a:pt x="286" y="16"/>
                        </a:lnTo>
                        <a:lnTo>
                          <a:pt x="120" y="0"/>
                        </a:lnTo>
                        <a:lnTo>
                          <a:pt x="0" y="85"/>
                        </a:lnTo>
                        <a:close/>
                      </a:path>
                    </a:pathLst>
                  </a:custGeom>
                  <a:solidFill>
                    <a:srgbClr val="00DFFF"/>
                  </a:solidFill>
                  <a:ln w="9525">
                    <a:noFill/>
                    <a:round/>
                    <a:headEnd/>
                    <a:tailEnd/>
                  </a:ln>
                </p:spPr>
                <p:txBody>
                  <a:bodyPr/>
                  <a:lstStyle/>
                  <a:p>
                    <a:endParaRPr lang="en-US">
                      <a:latin typeface="+mj-lt"/>
                    </a:endParaRPr>
                  </a:p>
                </p:txBody>
              </p:sp>
              <p:grpSp>
                <p:nvGrpSpPr>
                  <p:cNvPr id="1090" name="Group 246"/>
                  <p:cNvGrpSpPr>
                    <a:grpSpLocks/>
                  </p:cNvGrpSpPr>
                  <p:nvPr/>
                </p:nvGrpSpPr>
                <p:grpSpPr bwMode="auto">
                  <a:xfrm>
                    <a:off x="1810" y="1553"/>
                    <a:ext cx="200" cy="130"/>
                    <a:chOff x="1810" y="1553"/>
                    <a:chExt cx="200" cy="130"/>
                  </a:xfrm>
                </p:grpSpPr>
                <p:sp>
                  <p:nvSpPr>
                    <p:cNvPr id="1097" name="Freeform 247"/>
                    <p:cNvSpPr>
                      <a:spLocks/>
                    </p:cNvSpPr>
                    <p:nvPr/>
                  </p:nvSpPr>
                  <p:spPr bwMode="auto">
                    <a:xfrm>
                      <a:off x="1810" y="1604"/>
                      <a:ext cx="121" cy="79"/>
                    </a:xfrm>
                    <a:custGeom>
                      <a:avLst/>
                      <a:gdLst>
                        <a:gd name="T0" fmla="*/ 1 w 121"/>
                        <a:gd name="T1" fmla="*/ 0 h 79"/>
                        <a:gd name="T2" fmla="*/ 121 w 121"/>
                        <a:gd name="T3" fmla="*/ 13 h 79"/>
                        <a:gd name="T4" fmla="*/ 121 w 121"/>
                        <a:gd name="T5" fmla="*/ 79 h 79"/>
                        <a:gd name="T6" fmla="*/ 0 w 121"/>
                        <a:gd name="T7" fmla="*/ 64 h 79"/>
                        <a:gd name="T8" fmla="*/ 1 w 121"/>
                        <a:gd name="T9" fmla="*/ 0 h 79"/>
                        <a:gd name="T10" fmla="*/ 0 60000 65536"/>
                        <a:gd name="T11" fmla="*/ 0 60000 65536"/>
                        <a:gd name="T12" fmla="*/ 0 60000 65536"/>
                        <a:gd name="T13" fmla="*/ 0 60000 65536"/>
                        <a:gd name="T14" fmla="*/ 0 60000 65536"/>
                        <a:gd name="T15" fmla="*/ 0 w 121"/>
                        <a:gd name="T16" fmla="*/ 0 h 79"/>
                        <a:gd name="T17" fmla="*/ 121 w 121"/>
                        <a:gd name="T18" fmla="*/ 79 h 79"/>
                      </a:gdLst>
                      <a:ahLst/>
                      <a:cxnLst>
                        <a:cxn ang="T10">
                          <a:pos x="T0" y="T1"/>
                        </a:cxn>
                        <a:cxn ang="T11">
                          <a:pos x="T2" y="T3"/>
                        </a:cxn>
                        <a:cxn ang="T12">
                          <a:pos x="T4" y="T5"/>
                        </a:cxn>
                        <a:cxn ang="T13">
                          <a:pos x="T6" y="T7"/>
                        </a:cxn>
                        <a:cxn ang="T14">
                          <a:pos x="T8" y="T9"/>
                        </a:cxn>
                      </a:cxnLst>
                      <a:rect l="T15" t="T16" r="T17" b="T18"/>
                      <a:pathLst>
                        <a:path w="121" h="79">
                          <a:moveTo>
                            <a:pt x="1" y="0"/>
                          </a:moveTo>
                          <a:lnTo>
                            <a:pt x="121" y="13"/>
                          </a:lnTo>
                          <a:lnTo>
                            <a:pt x="121" y="79"/>
                          </a:lnTo>
                          <a:lnTo>
                            <a:pt x="0" y="64"/>
                          </a:lnTo>
                          <a:lnTo>
                            <a:pt x="1" y="0"/>
                          </a:lnTo>
                          <a:close/>
                        </a:path>
                      </a:pathLst>
                    </a:custGeom>
                    <a:solidFill>
                      <a:srgbClr val="00BFDF"/>
                    </a:solidFill>
                    <a:ln w="9525">
                      <a:noFill/>
                      <a:round/>
                      <a:headEnd/>
                      <a:tailEnd/>
                    </a:ln>
                  </p:spPr>
                  <p:txBody>
                    <a:bodyPr/>
                    <a:lstStyle/>
                    <a:p>
                      <a:endParaRPr lang="en-US">
                        <a:latin typeface="+mj-lt"/>
                      </a:endParaRPr>
                    </a:p>
                  </p:txBody>
                </p:sp>
                <p:sp>
                  <p:nvSpPr>
                    <p:cNvPr id="1098" name="Freeform 248"/>
                    <p:cNvSpPr>
                      <a:spLocks/>
                    </p:cNvSpPr>
                    <p:nvPr/>
                  </p:nvSpPr>
                  <p:spPr bwMode="auto">
                    <a:xfrm>
                      <a:off x="1931" y="1564"/>
                      <a:ext cx="79" cy="119"/>
                    </a:xfrm>
                    <a:custGeom>
                      <a:avLst/>
                      <a:gdLst>
                        <a:gd name="T0" fmla="*/ 0 w 79"/>
                        <a:gd name="T1" fmla="*/ 55 h 119"/>
                        <a:gd name="T2" fmla="*/ 0 w 79"/>
                        <a:gd name="T3" fmla="*/ 119 h 119"/>
                        <a:gd name="T4" fmla="*/ 79 w 79"/>
                        <a:gd name="T5" fmla="*/ 55 h 119"/>
                        <a:gd name="T6" fmla="*/ 79 w 79"/>
                        <a:gd name="T7" fmla="*/ 0 h 119"/>
                        <a:gd name="T8" fmla="*/ 0 w 79"/>
                        <a:gd name="T9" fmla="*/ 55 h 119"/>
                        <a:gd name="T10" fmla="*/ 0 60000 65536"/>
                        <a:gd name="T11" fmla="*/ 0 60000 65536"/>
                        <a:gd name="T12" fmla="*/ 0 60000 65536"/>
                        <a:gd name="T13" fmla="*/ 0 60000 65536"/>
                        <a:gd name="T14" fmla="*/ 0 60000 65536"/>
                        <a:gd name="T15" fmla="*/ 0 w 79"/>
                        <a:gd name="T16" fmla="*/ 0 h 119"/>
                        <a:gd name="T17" fmla="*/ 79 w 79"/>
                        <a:gd name="T18" fmla="*/ 119 h 119"/>
                      </a:gdLst>
                      <a:ahLst/>
                      <a:cxnLst>
                        <a:cxn ang="T10">
                          <a:pos x="T0" y="T1"/>
                        </a:cxn>
                        <a:cxn ang="T11">
                          <a:pos x="T2" y="T3"/>
                        </a:cxn>
                        <a:cxn ang="T12">
                          <a:pos x="T4" y="T5"/>
                        </a:cxn>
                        <a:cxn ang="T13">
                          <a:pos x="T6" y="T7"/>
                        </a:cxn>
                        <a:cxn ang="T14">
                          <a:pos x="T8" y="T9"/>
                        </a:cxn>
                      </a:cxnLst>
                      <a:rect l="T15" t="T16" r="T17" b="T18"/>
                      <a:pathLst>
                        <a:path w="79" h="119">
                          <a:moveTo>
                            <a:pt x="0" y="55"/>
                          </a:moveTo>
                          <a:lnTo>
                            <a:pt x="0" y="119"/>
                          </a:lnTo>
                          <a:lnTo>
                            <a:pt x="79" y="55"/>
                          </a:lnTo>
                          <a:lnTo>
                            <a:pt x="79" y="0"/>
                          </a:lnTo>
                          <a:lnTo>
                            <a:pt x="0" y="55"/>
                          </a:lnTo>
                          <a:close/>
                        </a:path>
                      </a:pathLst>
                    </a:custGeom>
                    <a:solidFill>
                      <a:srgbClr val="009FBF"/>
                    </a:solidFill>
                    <a:ln w="9525">
                      <a:noFill/>
                      <a:round/>
                      <a:headEnd/>
                      <a:tailEnd/>
                    </a:ln>
                  </p:spPr>
                  <p:txBody>
                    <a:bodyPr/>
                    <a:lstStyle/>
                    <a:p>
                      <a:endParaRPr lang="en-US">
                        <a:latin typeface="+mj-lt"/>
                      </a:endParaRPr>
                    </a:p>
                  </p:txBody>
                </p:sp>
                <p:sp>
                  <p:nvSpPr>
                    <p:cNvPr id="1099" name="Freeform 249"/>
                    <p:cNvSpPr>
                      <a:spLocks/>
                    </p:cNvSpPr>
                    <p:nvPr/>
                  </p:nvSpPr>
                  <p:spPr bwMode="auto">
                    <a:xfrm>
                      <a:off x="1811" y="1553"/>
                      <a:ext cx="199" cy="65"/>
                    </a:xfrm>
                    <a:custGeom>
                      <a:avLst/>
                      <a:gdLst>
                        <a:gd name="T0" fmla="*/ 0 w 199"/>
                        <a:gd name="T1" fmla="*/ 51 h 65"/>
                        <a:gd name="T2" fmla="*/ 120 w 199"/>
                        <a:gd name="T3" fmla="*/ 65 h 65"/>
                        <a:gd name="T4" fmla="*/ 199 w 199"/>
                        <a:gd name="T5" fmla="*/ 11 h 65"/>
                        <a:gd name="T6" fmla="*/ 81 w 199"/>
                        <a:gd name="T7" fmla="*/ 0 h 65"/>
                        <a:gd name="T8" fmla="*/ 0 w 199"/>
                        <a:gd name="T9" fmla="*/ 51 h 65"/>
                        <a:gd name="T10" fmla="*/ 0 60000 65536"/>
                        <a:gd name="T11" fmla="*/ 0 60000 65536"/>
                        <a:gd name="T12" fmla="*/ 0 60000 65536"/>
                        <a:gd name="T13" fmla="*/ 0 60000 65536"/>
                        <a:gd name="T14" fmla="*/ 0 60000 65536"/>
                        <a:gd name="T15" fmla="*/ 0 w 199"/>
                        <a:gd name="T16" fmla="*/ 0 h 65"/>
                        <a:gd name="T17" fmla="*/ 199 w 199"/>
                        <a:gd name="T18" fmla="*/ 65 h 65"/>
                      </a:gdLst>
                      <a:ahLst/>
                      <a:cxnLst>
                        <a:cxn ang="T10">
                          <a:pos x="T0" y="T1"/>
                        </a:cxn>
                        <a:cxn ang="T11">
                          <a:pos x="T2" y="T3"/>
                        </a:cxn>
                        <a:cxn ang="T12">
                          <a:pos x="T4" y="T5"/>
                        </a:cxn>
                        <a:cxn ang="T13">
                          <a:pos x="T6" y="T7"/>
                        </a:cxn>
                        <a:cxn ang="T14">
                          <a:pos x="T8" y="T9"/>
                        </a:cxn>
                      </a:cxnLst>
                      <a:rect l="T15" t="T16" r="T17" b="T18"/>
                      <a:pathLst>
                        <a:path w="199" h="65">
                          <a:moveTo>
                            <a:pt x="0" y="51"/>
                          </a:moveTo>
                          <a:lnTo>
                            <a:pt x="120" y="65"/>
                          </a:lnTo>
                          <a:lnTo>
                            <a:pt x="199" y="11"/>
                          </a:lnTo>
                          <a:lnTo>
                            <a:pt x="81" y="0"/>
                          </a:lnTo>
                          <a:lnTo>
                            <a:pt x="0" y="51"/>
                          </a:lnTo>
                          <a:close/>
                        </a:path>
                      </a:pathLst>
                    </a:custGeom>
                    <a:solidFill>
                      <a:srgbClr val="00DFFF"/>
                    </a:solidFill>
                    <a:ln w="9525">
                      <a:noFill/>
                      <a:round/>
                      <a:headEnd/>
                      <a:tailEnd/>
                    </a:ln>
                  </p:spPr>
                  <p:txBody>
                    <a:bodyPr/>
                    <a:lstStyle/>
                    <a:p>
                      <a:endParaRPr lang="en-US">
                        <a:latin typeface="+mj-lt"/>
                      </a:endParaRPr>
                    </a:p>
                  </p:txBody>
                </p:sp>
              </p:grpSp>
              <p:sp>
                <p:nvSpPr>
                  <p:cNvPr id="1091" name="Freeform 250"/>
                  <p:cNvSpPr>
                    <a:spLocks/>
                  </p:cNvSpPr>
                  <p:nvPr/>
                </p:nvSpPr>
                <p:spPr bwMode="auto">
                  <a:xfrm>
                    <a:off x="1765" y="1679"/>
                    <a:ext cx="174" cy="430"/>
                  </a:xfrm>
                  <a:custGeom>
                    <a:avLst/>
                    <a:gdLst>
                      <a:gd name="T0" fmla="*/ 0 w 174"/>
                      <a:gd name="T1" fmla="*/ 0 h 430"/>
                      <a:gd name="T2" fmla="*/ 174 w 174"/>
                      <a:gd name="T3" fmla="*/ 22 h 430"/>
                      <a:gd name="T4" fmla="*/ 174 w 174"/>
                      <a:gd name="T5" fmla="*/ 430 h 430"/>
                      <a:gd name="T6" fmla="*/ 0 w 174"/>
                      <a:gd name="T7" fmla="*/ 387 h 430"/>
                      <a:gd name="T8" fmla="*/ 0 w 174"/>
                      <a:gd name="T9" fmla="*/ 0 h 430"/>
                      <a:gd name="T10" fmla="*/ 0 60000 65536"/>
                      <a:gd name="T11" fmla="*/ 0 60000 65536"/>
                      <a:gd name="T12" fmla="*/ 0 60000 65536"/>
                      <a:gd name="T13" fmla="*/ 0 60000 65536"/>
                      <a:gd name="T14" fmla="*/ 0 60000 65536"/>
                      <a:gd name="T15" fmla="*/ 0 w 174"/>
                      <a:gd name="T16" fmla="*/ 0 h 430"/>
                      <a:gd name="T17" fmla="*/ 174 w 174"/>
                      <a:gd name="T18" fmla="*/ 430 h 430"/>
                    </a:gdLst>
                    <a:ahLst/>
                    <a:cxnLst>
                      <a:cxn ang="T10">
                        <a:pos x="T0" y="T1"/>
                      </a:cxn>
                      <a:cxn ang="T11">
                        <a:pos x="T2" y="T3"/>
                      </a:cxn>
                      <a:cxn ang="T12">
                        <a:pos x="T4" y="T5"/>
                      </a:cxn>
                      <a:cxn ang="T13">
                        <a:pos x="T6" y="T7"/>
                      </a:cxn>
                      <a:cxn ang="T14">
                        <a:pos x="T8" y="T9"/>
                      </a:cxn>
                    </a:cxnLst>
                    <a:rect l="T15" t="T16" r="T17" b="T18"/>
                    <a:pathLst>
                      <a:path w="174" h="430">
                        <a:moveTo>
                          <a:pt x="0" y="0"/>
                        </a:moveTo>
                        <a:lnTo>
                          <a:pt x="174" y="22"/>
                        </a:lnTo>
                        <a:lnTo>
                          <a:pt x="174" y="430"/>
                        </a:lnTo>
                        <a:lnTo>
                          <a:pt x="0" y="387"/>
                        </a:lnTo>
                        <a:lnTo>
                          <a:pt x="0" y="0"/>
                        </a:lnTo>
                        <a:close/>
                      </a:path>
                    </a:pathLst>
                  </a:custGeom>
                  <a:solidFill>
                    <a:srgbClr val="00BFDF"/>
                  </a:solidFill>
                  <a:ln w="9525">
                    <a:noFill/>
                    <a:round/>
                    <a:headEnd/>
                    <a:tailEnd/>
                  </a:ln>
                </p:spPr>
                <p:txBody>
                  <a:bodyPr/>
                  <a:lstStyle/>
                  <a:p>
                    <a:endParaRPr lang="en-US">
                      <a:latin typeface="+mj-lt"/>
                    </a:endParaRPr>
                  </a:p>
                </p:txBody>
              </p:sp>
              <p:sp>
                <p:nvSpPr>
                  <p:cNvPr id="1092" name="Freeform 251"/>
                  <p:cNvSpPr>
                    <a:spLocks/>
                  </p:cNvSpPr>
                  <p:nvPr/>
                </p:nvSpPr>
                <p:spPr bwMode="auto">
                  <a:xfrm>
                    <a:off x="1939" y="1611"/>
                    <a:ext cx="110" cy="498"/>
                  </a:xfrm>
                  <a:custGeom>
                    <a:avLst/>
                    <a:gdLst>
                      <a:gd name="T0" fmla="*/ 0 w 110"/>
                      <a:gd name="T1" fmla="*/ 91 h 498"/>
                      <a:gd name="T2" fmla="*/ 110 w 110"/>
                      <a:gd name="T3" fmla="*/ 0 h 498"/>
                      <a:gd name="T4" fmla="*/ 110 w 110"/>
                      <a:gd name="T5" fmla="*/ 381 h 498"/>
                      <a:gd name="T6" fmla="*/ 0 w 110"/>
                      <a:gd name="T7" fmla="*/ 498 h 498"/>
                      <a:gd name="T8" fmla="*/ 0 w 110"/>
                      <a:gd name="T9" fmla="*/ 91 h 498"/>
                      <a:gd name="T10" fmla="*/ 0 60000 65536"/>
                      <a:gd name="T11" fmla="*/ 0 60000 65536"/>
                      <a:gd name="T12" fmla="*/ 0 60000 65536"/>
                      <a:gd name="T13" fmla="*/ 0 60000 65536"/>
                      <a:gd name="T14" fmla="*/ 0 60000 65536"/>
                      <a:gd name="T15" fmla="*/ 0 w 110"/>
                      <a:gd name="T16" fmla="*/ 0 h 498"/>
                      <a:gd name="T17" fmla="*/ 110 w 110"/>
                      <a:gd name="T18" fmla="*/ 498 h 498"/>
                    </a:gdLst>
                    <a:ahLst/>
                    <a:cxnLst>
                      <a:cxn ang="T10">
                        <a:pos x="T0" y="T1"/>
                      </a:cxn>
                      <a:cxn ang="T11">
                        <a:pos x="T2" y="T3"/>
                      </a:cxn>
                      <a:cxn ang="T12">
                        <a:pos x="T4" y="T5"/>
                      </a:cxn>
                      <a:cxn ang="T13">
                        <a:pos x="T6" y="T7"/>
                      </a:cxn>
                      <a:cxn ang="T14">
                        <a:pos x="T8" y="T9"/>
                      </a:cxn>
                    </a:cxnLst>
                    <a:rect l="T15" t="T16" r="T17" b="T18"/>
                    <a:pathLst>
                      <a:path w="110" h="498">
                        <a:moveTo>
                          <a:pt x="0" y="91"/>
                        </a:moveTo>
                        <a:lnTo>
                          <a:pt x="110" y="0"/>
                        </a:lnTo>
                        <a:lnTo>
                          <a:pt x="110" y="381"/>
                        </a:lnTo>
                        <a:lnTo>
                          <a:pt x="0" y="498"/>
                        </a:lnTo>
                        <a:lnTo>
                          <a:pt x="0" y="91"/>
                        </a:lnTo>
                        <a:close/>
                      </a:path>
                    </a:pathLst>
                  </a:custGeom>
                  <a:solidFill>
                    <a:srgbClr val="009FBF"/>
                  </a:solidFill>
                  <a:ln w="9525">
                    <a:noFill/>
                    <a:round/>
                    <a:headEnd/>
                    <a:tailEnd/>
                  </a:ln>
                </p:spPr>
                <p:txBody>
                  <a:bodyPr/>
                  <a:lstStyle/>
                  <a:p>
                    <a:endParaRPr lang="en-US">
                      <a:latin typeface="+mj-lt"/>
                    </a:endParaRPr>
                  </a:p>
                </p:txBody>
              </p:sp>
              <p:sp>
                <p:nvSpPr>
                  <p:cNvPr id="1093" name="Freeform 252"/>
                  <p:cNvSpPr>
                    <a:spLocks/>
                  </p:cNvSpPr>
                  <p:nvPr/>
                </p:nvSpPr>
                <p:spPr bwMode="auto">
                  <a:xfrm>
                    <a:off x="1937" y="1992"/>
                    <a:ext cx="224" cy="355"/>
                  </a:xfrm>
                  <a:custGeom>
                    <a:avLst/>
                    <a:gdLst>
                      <a:gd name="T0" fmla="*/ 112 w 224"/>
                      <a:gd name="T1" fmla="*/ 0 h 355"/>
                      <a:gd name="T2" fmla="*/ 0 w 224"/>
                      <a:gd name="T3" fmla="*/ 116 h 355"/>
                      <a:gd name="T4" fmla="*/ 42 w 224"/>
                      <a:gd name="T5" fmla="*/ 355 h 355"/>
                      <a:gd name="T6" fmla="*/ 224 w 224"/>
                      <a:gd name="T7" fmla="*/ 131 h 355"/>
                      <a:gd name="T8" fmla="*/ 112 w 224"/>
                      <a:gd name="T9" fmla="*/ 0 h 355"/>
                      <a:gd name="T10" fmla="*/ 0 60000 65536"/>
                      <a:gd name="T11" fmla="*/ 0 60000 65536"/>
                      <a:gd name="T12" fmla="*/ 0 60000 65536"/>
                      <a:gd name="T13" fmla="*/ 0 60000 65536"/>
                      <a:gd name="T14" fmla="*/ 0 60000 65536"/>
                      <a:gd name="T15" fmla="*/ 0 w 224"/>
                      <a:gd name="T16" fmla="*/ 0 h 355"/>
                      <a:gd name="T17" fmla="*/ 224 w 224"/>
                      <a:gd name="T18" fmla="*/ 355 h 355"/>
                    </a:gdLst>
                    <a:ahLst/>
                    <a:cxnLst>
                      <a:cxn ang="T10">
                        <a:pos x="T0" y="T1"/>
                      </a:cxn>
                      <a:cxn ang="T11">
                        <a:pos x="T2" y="T3"/>
                      </a:cxn>
                      <a:cxn ang="T12">
                        <a:pos x="T4" y="T5"/>
                      </a:cxn>
                      <a:cxn ang="T13">
                        <a:pos x="T6" y="T7"/>
                      </a:cxn>
                      <a:cxn ang="T14">
                        <a:pos x="T8" y="T9"/>
                      </a:cxn>
                    </a:cxnLst>
                    <a:rect l="T15" t="T16" r="T17" b="T18"/>
                    <a:pathLst>
                      <a:path w="224" h="355">
                        <a:moveTo>
                          <a:pt x="112" y="0"/>
                        </a:moveTo>
                        <a:lnTo>
                          <a:pt x="0" y="116"/>
                        </a:lnTo>
                        <a:lnTo>
                          <a:pt x="42" y="355"/>
                        </a:lnTo>
                        <a:lnTo>
                          <a:pt x="224" y="131"/>
                        </a:lnTo>
                        <a:lnTo>
                          <a:pt x="112" y="0"/>
                        </a:lnTo>
                        <a:close/>
                      </a:path>
                    </a:pathLst>
                  </a:custGeom>
                  <a:solidFill>
                    <a:srgbClr val="008080"/>
                  </a:solidFill>
                  <a:ln w="9525">
                    <a:noFill/>
                    <a:round/>
                    <a:headEnd/>
                    <a:tailEnd/>
                  </a:ln>
                </p:spPr>
                <p:txBody>
                  <a:bodyPr/>
                  <a:lstStyle/>
                  <a:p>
                    <a:endParaRPr lang="en-US">
                      <a:latin typeface="+mj-lt"/>
                    </a:endParaRPr>
                  </a:p>
                </p:txBody>
              </p:sp>
              <p:sp>
                <p:nvSpPr>
                  <p:cNvPr id="1094" name="Freeform 253"/>
                  <p:cNvSpPr>
                    <a:spLocks/>
                  </p:cNvSpPr>
                  <p:nvPr/>
                </p:nvSpPr>
                <p:spPr bwMode="auto">
                  <a:xfrm>
                    <a:off x="1673" y="2066"/>
                    <a:ext cx="306" cy="281"/>
                  </a:xfrm>
                  <a:custGeom>
                    <a:avLst/>
                    <a:gdLst>
                      <a:gd name="T0" fmla="*/ 89 w 306"/>
                      <a:gd name="T1" fmla="*/ 0 h 281"/>
                      <a:gd name="T2" fmla="*/ 265 w 306"/>
                      <a:gd name="T3" fmla="*/ 42 h 281"/>
                      <a:gd name="T4" fmla="*/ 306 w 306"/>
                      <a:gd name="T5" fmla="*/ 281 h 281"/>
                      <a:gd name="T6" fmla="*/ 0 w 306"/>
                      <a:gd name="T7" fmla="*/ 202 h 281"/>
                      <a:gd name="T8" fmla="*/ 89 w 306"/>
                      <a:gd name="T9" fmla="*/ 0 h 281"/>
                      <a:gd name="T10" fmla="*/ 0 60000 65536"/>
                      <a:gd name="T11" fmla="*/ 0 60000 65536"/>
                      <a:gd name="T12" fmla="*/ 0 60000 65536"/>
                      <a:gd name="T13" fmla="*/ 0 60000 65536"/>
                      <a:gd name="T14" fmla="*/ 0 60000 65536"/>
                      <a:gd name="T15" fmla="*/ 0 w 306"/>
                      <a:gd name="T16" fmla="*/ 0 h 281"/>
                      <a:gd name="T17" fmla="*/ 306 w 306"/>
                      <a:gd name="T18" fmla="*/ 281 h 281"/>
                    </a:gdLst>
                    <a:ahLst/>
                    <a:cxnLst>
                      <a:cxn ang="T10">
                        <a:pos x="T0" y="T1"/>
                      </a:cxn>
                      <a:cxn ang="T11">
                        <a:pos x="T2" y="T3"/>
                      </a:cxn>
                      <a:cxn ang="T12">
                        <a:pos x="T4" y="T5"/>
                      </a:cxn>
                      <a:cxn ang="T13">
                        <a:pos x="T6" y="T7"/>
                      </a:cxn>
                      <a:cxn ang="T14">
                        <a:pos x="T8" y="T9"/>
                      </a:cxn>
                    </a:cxnLst>
                    <a:rect l="T15" t="T16" r="T17" b="T18"/>
                    <a:pathLst>
                      <a:path w="306" h="281">
                        <a:moveTo>
                          <a:pt x="89" y="0"/>
                        </a:moveTo>
                        <a:lnTo>
                          <a:pt x="265" y="42"/>
                        </a:lnTo>
                        <a:lnTo>
                          <a:pt x="306" y="281"/>
                        </a:lnTo>
                        <a:lnTo>
                          <a:pt x="0" y="202"/>
                        </a:lnTo>
                        <a:lnTo>
                          <a:pt x="89" y="0"/>
                        </a:lnTo>
                        <a:close/>
                      </a:path>
                    </a:pathLst>
                  </a:custGeom>
                  <a:solidFill>
                    <a:srgbClr val="009FBF"/>
                  </a:solidFill>
                  <a:ln w="9525">
                    <a:noFill/>
                    <a:round/>
                    <a:headEnd/>
                    <a:tailEnd/>
                  </a:ln>
                </p:spPr>
                <p:txBody>
                  <a:bodyPr/>
                  <a:lstStyle/>
                  <a:p>
                    <a:endParaRPr lang="en-US">
                      <a:latin typeface="+mj-lt"/>
                    </a:endParaRPr>
                  </a:p>
                </p:txBody>
              </p:sp>
              <p:sp>
                <p:nvSpPr>
                  <p:cNvPr id="1095" name="Freeform 254"/>
                  <p:cNvSpPr>
                    <a:spLocks/>
                  </p:cNvSpPr>
                  <p:nvPr/>
                </p:nvSpPr>
                <p:spPr bwMode="auto">
                  <a:xfrm>
                    <a:off x="1977" y="2123"/>
                    <a:ext cx="183" cy="676"/>
                  </a:xfrm>
                  <a:custGeom>
                    <a:avLst/>
                    <a:gdLst>
                      <a:gd name="T0" fmla="*/ 1 w 183"/>
                      <a:gd name="T1" fmla="*/ 224 h 676"/>
                      <a:gd name="T2" fmla="*/ 183 w 183"/>
                      <a:gd name="T3" fmla="*/ 0 h 676"/>
                      <a:gd name="T4" fmla="*/ 183 w 183"/>
                      <a:gd name="T5" fmla="*/ 366 h 676"/>
                      <a:gd name="T6" fmla="*/ 0 w 183"/>
                      <a:gd name="T7" fmla="*/ 676 h 676"/>
                      <a:gd name="T8" fmla="*/ 1 w 183"/>
                      <a:gd name="T9" fmla="*/ 224 h 676"/>
                      <a:gd name="T10" fmla="*/ 0 60000 65536"/>
                      <a:gd name="T11" fmla="*/ 0 60000 65536"/>
                      <a:gd name="T12" fmla="*/ 0 60000 65536"/>
                      <a:gd name="T13" fmla="*/ 0 60000 65536"/>
                      <a:gd name="T14" fmla="*/ 0 60000 65536"/>
                      <a:gd name="T15" fmla="*/ 0 w 183"/>
                      <a:gd name="T16" fmla="*/ 0 h 676"/>
                      <a:gd name="T17" fmla="*/ 183 w 183"/>
                      <a:gd name="T18" fmla="*/ 676 h 676"/>
                    </a:gdLst>
                    <a:ahLst/>
                    <a:cxnLst>
                      <a:cxn ang="T10">
                        <a:pos x="T0" y="T1"/>
                      </a:cxn>
                      <a:cxn ang="T11">
                        <a:pos x="T2" y="T3"/>
                      </a:cxn>
                      <a:cxn ang="T12">
                        <a:pos x="T4" y="T5"/>
                      </a:cxn>
                      <a:cxn ang="T13">
                        <a:pos x="T6" y="T7"/>
                      </a:cxn>
                      <a:cxn ang="T14">
                        <a:pos x="T8" y="T9"/>
                      </a:cxn>
                    </a:cxnLst>
                    <a:rect l="T15" t="T16" r="T17" b="T18"/>
                    <a:pathLst>
                      <a:path w="183" h="676">
                        <a:moveTo>
                          <a:pt x="1" y="224"/>
                        </a:moveTo>
                        <a:lnTo>
                          <a:pt x="183" y="0"/>
                        </a:lnTo>
                        <a:lnTo>
                          <a:pt x="183" y="366"/>
                        </a:lnTo>
                        <a:lnTo>
                          <a:pt x="0" y="676"/>
                        </a:lnTo>
                        <a:lnTo>
                          <a:pt x="1" y="224"/>
                        </a:lnTo>
                        <a:close/>
                      </a:path>
                    </a:pathLst>
                  </a:custGeom>
                  <a:solidFill>
                    <a:srgbClr val="009FBF"/>
                  </a:solidFill>
                  <a:ln w="9525">
                    <a:noFill/>
                    <a:round/>
                    <a:headEnd/>
                    <a:tailEnd/>
                  </a:ln>
                </p:spPr>
                <p:txBody>
                  <a:bodyPr/>
                  <a:lstStyle/>
                  <a:p>
                    <a:endParaRPr lang="en-US">
                      <a:latin typeface="+mj-lt"/>
                    </a:endParaRPr>
                  </a:p>
                </p:txBody>
              </p:sp>
              <p:sp>
                <p:nvSpPr>
                  <p:cNvPr id="1096" name="Freeform 255"/>
                  <p:cNvSpPr>
                    <a:spLocks/>
                  </p:cNvSpPr>
                  <p:nvPr/>
                </p:nvSpPr>
                <p:spPr bwMode="auto">
                  <a:xfrm>
                    <a:off x="1673" y="2268"/>
                    <a:ext cx="305" cy="530"/>
                  </a:xfrm>
                  <a:custGeom>
                    <a:avLst/>
                    <a:gdLst>
                      <a:gd name="T0" fmla="*/ 0 w 305"/>
                      <a:gd name="T1" fmla="*/ 0 h 530"/>
                      <a:gd name="T2" fmla="*/ 305 w 305"/>
                      <a:gd name="T3" fmla="*/ 78 h 530"/>
                      <a:gd name="T4" fmla="*/ 305 w 305"/>
                      <a:gd name="T5" fmla="*/ 530 h 530"/>
                      <a:gd name="T6" fmla="*/ 0 w 305"/>
                      <a:gd name="T7" fmla="*/ 428 h 530"/>
                      <a:gd name="T8" fmla="*/ 0 w 305"/>
                      <a:gd name="T9" fmla="*/ 0 h 530"/>
                      <a:gd name="T10" fmla="*/ 0 60000 65536"/>
                      <a:gd name="T11" fmla="*/ 0 60000 65536"/>
                      <a:gd name="T12" fmla="*/ 0 60000 65536"/>
                      <a:gd name="T13" fmla="*/ 0 60000 65536"/>
                      <a:gd name="T14" fmla="*/ 0 60000 65536"/>
                      <a:gd name="T15" fmla="*/ 0 w 305"/>
                      <a:gd name="T16" fmla="*/ 0 h 530"/>
                      <a:gd name="T17" fmla="*/ 305 w 305"/>
                      <a:gd name="T18" fmla="*/ 530 h 530"/>
                    </a:gdLst>
                    <a:ahLst/>
                    <a:cxnLst>
                      <a:cxn ang="T10">
                        <a:pos x="T0" y="T1"/>
                      </a:cxn>
                      <a:cxn ang="T11">
                        <a:pos x="T2" y="T3"/>
                      </a:cxn>
                      <a:cxn ang="T12">
                        <a:pos x="T4" y="T5"/>
                      </a:cxn>
                      <a:cxn ang="T13">
                        <a:pos x="T6" y="T7"/>
                      </a:cxn>
                      <a:cxn ang="T14">
                        <a:pos x="T8" y="T9"/>
                      </a:cxn>
                    </a:cxnLst>
                    <a:rect l="T15" t="T16" r="T17" b="T18"/>
                    <a:pathLst>
                      <a:path w="305" h="530">
                        <a:moveTo>
                          <a:pt x="0" y="0"/>
                        </a:moveTo>
                        <a:lnTo>
                          <a:pt x="305" y="78"/>
                        </a:lnTo>
                        <a:lnTo>
                          <a:pt x="305" y="530"/>
                        </a:lnTo>
                        <a:lnTo>
                          <a:pt x="0" y="428"/>
                        </a:lnTo>
                        <a:lnTo>
                          <a:pt x="0" y="0"/>
                        </a:lnTo>
                        <a:close/>
                      </a:path>
                    </a:pathLst>
                  </a:custGeom>
                  <a:solidFill>
                    <a:srgbClr val="00BFDF"/>
                  </a:solidFill>
                  <a:ln w="9525">
                    <a:noFill/>
                    <a:round/>
                    <a:headEnd/>
                    <a:tailEnd/>
                  </a:ln>
                </p:spPr>
                <p:txBody>
                  <a:bodyPr/>
                  <a:lstStyle/>
                  <a:p>
                    <a:endParaRPr lang="en-US">
                      <a:latin typeface="+mj-lt"/>
                    </a:endParaRPr>
                  </a:p>
                </p:txBody>
              </p:sp>
            </p:grpSp>
            <p:grpSp>
              <p:nvGrpSpPr>
                <p:cNvPr id="1076" name="Group 256"/>
                <p:cNvGrpSpPr>
                  <a:grpSpLocks/>
                </p:cNvGrpSpPr>
                <p:nvPr/>
              </p:nvGrpSpPr>
              <p:grpSpPr bwMode="auto">
                <a:xfrm>
                  <a:off x="1783" y="1699"/>
                  <a:ext cx="131" cy="278"/>
                  <a:chOff x="1783" y="1699"/>
                  <a:chExt cx="131" cy="278"/>
                </a:xfrm>
              </p:grpSpPr>
              <p:grpSp>
                <p:nvGrpSpPr>
                  <p:cNvPr id="1077" name="Group 257"/>
                  <p:cNvGrpSpPr>
                    <a:grpSpLocks/>
                  </p:cNvGrpSpPr>
                  <p:nvPr/>
                </p:nvGrpSpPr>
                <p:grpSpPr bwMode="auto">
                  <a:xfrm>
                    <a:off x="1783" y="1699"/>
                    <a:ext cx="131" cy="92"/>
                    <a:chOff x="1783" y="1699"/>
                    <a:chExt cx="131" cy="92"/>
                  </a:xfrm>
                </p:grpSpPr>
                <p:sp>
                  <p:nvSpPr>
                    <p:cNvPr id="1086" name="Freeform 258"/>
                    <p:cNvSpPr>
                      <a:spLocks/>
                    </p:cNvSpPr>
                    <p:nvPr/>
                  </p:nvSpPr>
                  <p:spPr bwMode="auto">
                    <a:xfrm>
                      <a:off x="1783" y="1699"/>
                      <a:ext cx="28" cy="75"/>
                    </a:xfrm>
                    <a:custGeom>
                      <a:avLst/>
                      <a:gdLst>
                        <a:gd name="T0" fmla="*/ 0 w 28"/>
                        <a:gd name="T1" fmla="*/ 0 h 75"/>
                        <a:gd name="T2" fmla="*/ 28 w 28"/>
                        <a:gd name="T3" fmla="*/ 3 h 75"/>
                        <a:gd name="T4" fmla="*/ 28 w 28"/>
                        <a:gd name="T5" fmla="*/ 75 h 75"/>
                        <a:gd name="T6" fmla="*/ 0 w 28"/>
                        <a:gd name="T7" fmla="*/ 70 h 75"/>
                        <a:gd name="T8" fmla="*/ 0 w 28"/>
                        <a:gd name="T9" fmla="*/ 0 h 75"/>
                        <a:gd name="T10" fmla="*/ 0 60000 65536"/>
                        <a:gd name="T11" fmla="*/ 0 60000 65536"/>
                        <a:gd name="T12" fmla="*/ 0 60000 65536"/>
                        <a:gd name="T13" fmla="*/ 0 60000 65536"/>
                        <a:gd name="T14" fmla="*/ 0 60000 65536"/>
                        <a:gd name="T15" fmla="*/ 0 w 28"/>
                        <a:gd name="T16" fmla="*/ 0 h 75"/>
                        <a:gd name="T17" fmla="*/ 28 w 28"/>
                        <a:gd name="T18" fmla="*/ 75 h 75"/>
                      </a:gdLst>
                      <a:ahLst/>
                      <a:cxnLst>
                        <a:cxn ang="T10">
                          <a:pos x="T0" y="T1"/>
                        </a:cxn>
                        <a:cxn ang="T11">
                          <a:pos x="T2" y="T3"/>
                        </a:cxn>
                        <a:cxn ang="T12">
                          <a:pos x="T4" y="T5"/>
                        </a:cxn>
                        <a:cxn ang="T13">
                          <a:pos x="T6" y="T7"/>
                        </a:cxn>
                        <a:cxn ang="T14">
                          <a:pos x="T8" y="T9"/>
                        </a:cxn>
                      </a:cxnLst>
                      <a:rect l="T15" t="T16" r="T17" b="T18"/>
                      <a:pathLst>
                        <a:path w="28" h="75">
                          <a:moveTo>
                            <a:pt x="0" y="0"/>
                          </a:moveTo>
                          <a:lnTo>
                            <a:pt x="28" y="3"/>
                          </a:lnTo>
                          <a:lnTo>
                            <a:pt x="28" y="75"/>
                          </a:lnTo>
                          <a:lnTo>
                            <a:pt x="0" y="70"/>
                          </a:lnTo>
                          <a:lnTo>
                            <a:pt x="0" y="0"/>
                          </a:lnTo>
                          <a:close/>
                        </a:path>
                      </a:pathLst>
                    </a:custGeom>
                    <a:solidFill>
                      <a:srgbClr val="000000"/>
                    </a:solidFill>
                    <a:ln w="9525">
                      <a:noFill/>
                      <a:round/>
                      <a:headEnd/>
                      <a:tailEnd/>
                    </a:ln>
                  </p:spPr>
                  <p:txBody>
                    <a:bodyPr/>
                    <a:lstStyle/>
                    <a:p>
                      <a:endParaRPr lang="en-US">
                        <a:latin typeface="+mj-lt"/>
                      </a:endParaRPr>
                    </a:p>
                  </p:txBody>
                </p:sp>
                <p:sp>
                  <p:nvSpPr>
                    <p:cNvPr id="1087" name="Freeform 259"/>
                    <p:cNvSpPr>
                      <a:spLocks/>
                    </p:cNvSpPr>
                    <p:nvPr/>
                  </p:nvSpPr>
                  <p:spPr bwMode="auto">
                    <a:xfrm>
                      <a:off x="1833" y="1705"/>
                      <a:ext cx="28" cy="79"/>
                    </a:xfrm>
                    <a:custGeom>
                      <a:avLst/>
                      <a:gdLst>
                        <a:gd name="T0" fmla="*/ 0 w 28"/>
                        <a:gd name="T1" fmla="*/ 0 h 79"/>
                        <a:gd name="T2" fmla="*/ 28 w 28"/>
                        <a:gd name="T3" fmla="*/ 4 h 79"/>
                        <a:gd name="T4" fmla="*/ 28 w 28"/>
                        <a:gd name="T5" fmla="*/ 79 h 79"/>
                        <a:gd name="T6" fmla="*/ 0 w 28"/>
                        <a:gd name="T7" fmla="*/ 73 h 79"/>
                        <a:gd name="T8" fmla="*/ 0 w 28"/>
                        <a:gd name="T9" fmla="*/ 0 h 79"/>
                        <a:gd name="T10" fmla="*/ 0 60000 65536"/>
                        <a:gd name="T11" fmla="*/ 0 60000 65536"/>
                        <a:gd name="T12" fmla="*/ 0 60000 65536"/>
                        <a:gd name="T13" fmla="*/ 0 60000 65536"/>
                        <a:gd name="T14" fmla="*/ 0 60000 65536"/>
                        <a:gd name="T15" fmla="*/ 0 w 28"/>
                        <a:gd name="T16" fmla="*/ 0 h 79"/>
                        <a:gd name="T17" fmla="*/ 28 w 28"/>
                        <a:gd name="T18" fmla="*/ 79 h 79"/>
                      </a:gdLst>
                      <a:ahLst/>
                      <a:cxnLst>
                        <a:cxn ang="T10">
                          <a:pos x="T0" y="T1"/>
                        </a:cxn>
                        <a:cxn ang="T11">
                          <a:pos x="T2" y="T3"/>
                        </a:cxn>
                        <a:cxn ang="T12">
                          <a:pos x="T4" y="T5"/>
                        </a:cxn>
                        <a:cxn ang="T13">
                          <a:pos x="T6" y="T7"/>
                        </a:cxn>
                        <a:cxn ang="T14">
                          <a:pos x="T8" y="T9"/>
                        </a:cxn>
                      </a:cxnLst>
                      <a:rect l="T15" t="T16" r="T17" b="T18"/>
                      <a:pathLst>
                        <a:path w="28" h="79">
                          <a:moveTo>
                            <a:pt x="0" y="0"/>
                          </a:moveTo>
                          <a:lnTo>
                            <a:pt x="28" y="4"/>
                          </a:lnTo>
                          <a:lnTo>
                            <a:pt x="28" y="79"/>
                          </a:lnTo>
                          <a:lnTo>
                            <a:pt x="0" y="73"/>
                          </a:lnTo>
                          <a:lnTo>
                            <a:pt x="0" y="0"/>
                          </a:lnTo>
                          <a:close/>
                        </a:path>
                      </a:pathLst>
                    </a:custGeom>
                    <a:solidFill>
                      <a:srgbClr val="000000"/>
                    </a:solidFill>
                    <a:ln w="9525">
                      <a:noFill/>
                      <a:round/>
                      <a:headEnd/>
                      <a:tailEnd/>
                    </a:ln>
                  </p:spPr>
                  <p:txBody>
                    <a:bodyPr/>
                    <a:lstStyle/>
                    <a:p>
                      <a:endParaRPr lang="en-US">
                        <a:latin typeface="+mj-lt"/>
                      </a:endParaRPr>
                    </a:p>
                  </p:txBody>
                </p:sp>
                <p:sp>
                  <p:nvSpPr>
                    <p:cNvPr id="1088" name="Freeform 260"/>
                    <p:cNvSpPr>
                      <a:spLocks/>
                    </p:cNvSpPr>
                    <p:nvPr/>
                  </p:nvSpPr>
                  <p:spPr bwMode="auto">
                    <a:xfrm>
                      <a:off x="1886" y="1714"/>
                      <a:ext cx="28" cy="77"/>
                    </a:xfrm>
                    <a:custGeom>
                      <a:avLst/>
                      <a:gdLst>
                        <a:gd name="T0" fmla="*/ 0 w 28"/>
                        <a:gd name="T1" fmla="*/ 0 h 77"/>
                        <a:gd name="T2" fmla="*/ 28 w 28"/>
                        <a:gd name="T3" fmla="*/ 4 h 77"/>
                        <a:gd name="T4" fmla="*/ 28 w 28"/>
                        <a:gd name="T5" fmla="*/ 77 h 77"/>
                        <a:gd name="T6" fmla="*/ 0 w 28"/>
                        <a:gd name="T7" fmla="*/ 73 h 77"/>
                        <a:gd name="T8" fmla="*/ 0 w 28"/>
                        <a:gd name="T9" fmla="*/ 0 h 77"/>
                        <a:gd name="T10" fmla="*/ 0 60000 65536"/>
                        <a:gd name="T11" fmla="*/ 0 60000 65536"/>
                        <a:gd name="T12" fmla="*/ 0 60000 65536"/>
                        <a:gd name="T13" fmla="*/ 0 60000 65536"/>
                        <a:gd name="T14" fmla="*/ 0 60000 65536"/>
                        <a:gd name="T15" fmla="*/ 0 w 28"/>
                        <a:gd name="T16" fmla="*/ 0 h 77"/>
                        <a:gd name="T17" fmla="*/ 28 w 28"/>
                        <a:gd name="T18" fmla="*/ 77 h 77"/>
                      </a:gdLst>
                      <a:ahLst/>
                      <a:cxnLst>
                        <a:cxn ang="T10">
                          <a:pos x="T0" y="T1"/>
                        </a:cxn>
                        <a:cxn ang="T11">
                          <a:pos x="T2" y="T3"/>
                        </a:cxn>
                        <a:cxn ang="T12">
                          <a:pos x="T4" y="T5"/>
                        </a:cxn>
                        <a:cxn ang="T13">
                          <a:pos x="T6" y="T7"/>
                        </a:cxn>
                        <a:cxn ang="T14">
                          <a:pos x="T8" y="T9"/>
                        </a:cxn>
                      </a:cxnLst>
                      <a:rect l="T15" t="T16" r="T17" b="T18"/>
                      <a:pathLst>
                        <a:path w="28" h="77">
                          <a:moveTo>
                            <a:pt x="0" y="0"/>
                          </a:moveTo>
                          <a:lnTo>
                            <a:pt x="28" y="4"/>
                          </a:lnTo>
                          <a:lnTo>
                            <a:pt x="28" y="77"/>
                          </a:lnTo>
                          <a:lnTo>
                            <a:pt x="0" y="73"/>
                          </a:lnTo>
                          <a:lnTo>
                            <a:pt x="0" y="0"/>
                          </a:lnTo>
                          <a:close/>
                        </a:path>
                      </a:pathLst>
                    </a:custGeom>
                    <a:solidFill>
                      <a:srgbClr val="000000"/>
                    </a:solidFill>
                    <a:ln w="9525">
                      <a:noFill/>
                      <a:round/>
                      <a:headEnd/>
                      <a:tailEnd/>
                    </a:ln>
                  </p:spPr>
                  <p:txBody>
                    <a:bodyPr/>
                    <a:lstStyle/>
                    <a:p>
                      <a:endParaRPr lang="en-US">
                        <a:latin typeface="+mj-lt"/>
                      </a:endParaRPr>
                    </a:p>
                  </p:txBody>
                </p:sp>
              </p:grpSp>
              <p:grpSp>
                <p:nvGrpSpPr>
                  <p:cNvPr id="1078" name="Group 261"/>
                  <p:cNvGrpSpPr>
                    <a:grpSpLocks/>
                  </p:cNvGrpSpPr>
                  <p:nvPr/>
                </p:nvGrpSpPr>
                <p:grpSpPr bwMode="auto">
                  <a:xfrm>
                    <a:off x="1783" y="1787"/>
                    <a:ext cx="131" cy="99"/>
                    <a:chOff x="1783" y="1787"/>
                    <a:chExt cx="131" cy="99"/>
                  </a:xfrm>
                </p:grpSpPr>
                <p:sp>
                  <p:nvSpPr>
                    <p:cNvPr id="1083" name="Freeform 262"/>
                    <p:cNvSpPr>
                      <a:spLocks/>
                    </p:cNvSpPr>
                    <p:nvPr/>
                  </p:nvSpPr>
                  <p:spPr bwMode="auto">
                    <a:xfrm>
                      <a:off x="1783" y="1787"/>
                      <a:ext cx="28" cy="78"/>
                    </a:xfrm>
                    <a:custGeom>
                      <a:avLst/>
                      <a:gdLst>
                        <a:gd name="T0" fmla="*/ 0 w 28"/>
                        <a:gd name="T1" fmla="*/ 0 h 78"/>
                        <a:gd name="T2" fmla="*/ 28 w 28"/>
                        <a:gd name="T3" fmla="*/ 6 h 78"/>
                        <a:gd name="T4" fmla="*/ 28 w 28"/>
                        <a:gd name="T5" fmla="*/ 78 h 78"/>
                        <a:gd name="T6" fmla="*/ 0 w 28"/>
                        <a:gd name="T7" fmla="*/ 72 h 78"/>
                        <a:gd name="T8" fmla="*/ 0 w 28"/>
                        <a:gd name="T9" fmla="*/ 0 h 78"/>
                        <a:gd name="T10" fmla="*/ 0 60000 65536"/>
                        <a:gd name="T11" fmla="*/ 0 60000 65536"/>
                        <a:gd name="T12" fmla="*/ 0 60000 65536"/>
                        <a:gd name="T13" fmla="*/ 0 60000 65536"/>
                        <a:gd name="T14" fmla="*/ 0 60000 65536"/>
                        <a:gd name="T15" fmla="*/ 0 w 28"/>
                        <a:gd name="T16" fmla="*/ 0 h 78"/>
                        <a:gd name="T17" fmla="*/ 28 w 28"/>
                        <a:gd name="T18" fmla="*/ 78 h 78"/>
                      </a:gdLst>
                      <a:ahLst/>
                      <a:cxnLst>
                        <a:cxn ang="T10">
                          <a:pos x="T0" y="T1"/>
                        </a:cxn>
                        <a:cxn ang="T11">
                          <a:pos x="T2" y="T3"/>
                        </a:cxn>
                        <a:cxn ang="T12">
                          <a:pos x="T4" y="T5"/>
                        </a:cxn>
                        <a:cxn ang="T13">
                          <a:pos x="T6" y="T7"/>
                        </a:cxn>
                        <a:cxn ang="T14">
                          <a:pos x="T8" y="T9"/>
                        </a:cxn>
                      </a:cxnLst>
                      <a:rect l="T15" t="T16" r="T17" b="T18"/>
                      <a:pathLst>
                        <a:path w="28" h="78">
                          <a:moveTo>
                            <a:pt x="0" y="0"/>
                          </a:moveTo>
                          <a:lnTo>
                            <a:pt x="28" y="6"/>
                          </a:lnTo>
                          <a:lnTo>
                            <a:pt x="28" y="78"/>
                          </a:lnTo>
                          <a:lnTo>
                            <a:pt x="0" y="72"/>
                          </a:lnTo>
                          <a:lnTo>
                            <a:pt x="0" y="0"/>
                          </a:lnTo>
                          <a:close/>
                        </a:path>
                      </a:pathLst>
                    </a:custGeom>
                    <a:solidFill>
                      <a:srgbClr val="000000"/>
                    </a:solidFill>
                    <a:ln w="9525">
                      <a:noFill/>
                      <a:round/>
                      <a:headEnd/>
                      <a:tailEnd/>
                    </a:ln>
                  </p:spPr>
                  <p:txBody>
                    <a:bodyPr/>
                    <a:lstStyle/>
                    <a:p>
                      <a:endParaRPr lang="en-US">
                        <a:latin typeface="+mj-lt"/>
                      </a:endParaRPr>
                    </a:p>
                  </p:txBody>
                </p:sp>
                <p:sp>
                  <p:nvSpPr>
                    <p:cNvPr id="1084" name="Freeform 263"/>
                    <p:cNvSpPr>
                      <a:spLocks/>
                    </p:cNvSpPr>
                    <p:nvPr/>
                  </p:nvSpPr>
                  <p:spPr bwMode="auto">
                    <a:xfrm>
                      <a:off x="1833" y="1798"/>
                      <a:ext cx="28" cy="78"/>
                    </a:xfrm>
                    <a:custGeom>
                      <a:avLst/>
                      <a:gdLst>
                        <a:gd name="T0" fmla="*/ 0 w 28"/>
                        <a:gd name="T1" fmla="*/ 0 h 78"/>
                        <a:gd name="T2" fmla="*/ 28 w 28"/>
                        <a:gd name="T3" fmla="*/ 6 h 78"/>
                        <a:gd name="T4" fmla="*/ 28 w 28"/>
                        <a:gd name="T5" fmla="*/ 78 h 78"/>
                        <a:gd name="T6" fmla="*/ 0 w 28"/>
                        <a:gd name="T7" fmla="*/ 73 h 78"/>
                        <a:gd name="T8" fmla="*/ 0 w 28"/>
                        <a:gd name="T9" fmla="*/ 0 h 78"/>
                        <a:gd name="T10" fmla="*/ 0 60000 65536"/>
                        <a:gd name="T11" fmla="*/ 0 60000 65536"/>
                        <a:gd name="T12" fmla="*/ 0 60000 65536"/>
                        <a:gd name="T13" fmla="*/ 0 60000 65536"/>
                        <a:gd name="T14" fmla="*/ 0 60000 65536"/>
                        <a:gd name="T15" fmla="*/ 0 w 28"/>
                        <a:gd name="T16" fmla="*/ 0 h 78"/>
                        <a:gd name="T17" fmla="*/ 28 w 28"/>
                        <a:gd name="T18" fmla="*/ 78 h 78"/>
                      </a:gdLst>
                      <a:ahLst/>
                      <a:cxnLst>
                        <a:cxn ang="T10">
                          <a:pos x="T0" y="T1"/>
                        </a:cxn>
                        <a:cxn ang="T11">
                          <a:pos x="T2" y="T3"/>
                        </a:cxn>
                        <a:cxn ang="T12">
                          <a:pos x="T4" y="T5"/>
                        </a:cxn>
                        <a:cxn ang="T13">
                          <a:pos x="T6" y="T7"/>
                        </a:cxn>
                        <a:cxn ang="T14">
                          <a:pos x="T8" y="T9"/>
                        </a:cxn>
                      </a:cxnLst>
                      <a:rect l="T15" t="T16" r="T17" b="T18"/>
                      <a:pathLst>
                        <a:path w="28" h="78">
                          <a:moveTo>
                            <a:pt x="0" y="0"/>
                          </a:moveTo>
                          <a:lnTo>
                            <a:pt x="28" y="6"/>
                          </a:lnTo>
                          <a:lnTo>
                            <a:pt x="28" y="78"/>
                          </a:lnTo>
                          <a:lnTo>
                            <a:pt x="0" y="73"/>
                          </a:lnTo>
                          <a:lnTo>
                            <a:pt x="0" y="0"/>
                          </a:lnTo>
                          <a:close/>
                        </a:path>
                      </a:pathLst>
                    </a:custGeom>
                    <a:solidFill>
                      <a:srgbClr val="000000"/>
                    </a:solidFill>
                    <a:ln w="9525">
                      <a:noFill/>
                      <a:round/>
                      <a:headEnd/>
                      <a:tailEnd/>
                    </a:ln>
                  </p:spPr>
                  <p:txBody>
                    <a:bodyPr/>
                    <a:lstStyle/>
                    <a:p>
                      <a:endParaRPr lang="en-US">
                        <a:latin typeface="+mj-lt"/>
                      </a:endParaRPr>
                    </a:p>
                  </p:txBody>
                </p:sp>
                <p:sp>
                  <p:nvSpPr>
                    <p:cNvPr id="1085" name="Freeform 264"/>
                    <p:cNvSpPr>
                      <a:spLocks/>
                    </p:cNvSpPr>
                    <p:nvPr/>
                  </p:nvSpPr>
                  <p:spPr bwMode="auto">
                    <a:xfrm>
                      <a:off x="1886" y="1808"/>
                      <a:ext cx="28" cy="78"/>
                    </a:xfrm>
                    <a:custGeom>
                      <a:avLst/>
                      <a:gdLst>
                        <a:gd name="T0" fmla="*/ 0 w 28"/>
                        <a:gd name="T1" fmla="*/ 0 h 78"/>
                        <a:gd name="T2" fmla="*/ 28 w 28"/>
                        <a:gd name="T3" fmla="*/ 6 h 78"/>
                        <a:gd name="T4" fmla="*/ 28 w 28"/>
                        <a:gd name="T5" fmla="*/ 78 h 78"/>
                        <a:gd name="T6" fmla="*/ 0 w 28"/>
                        <a:gd name="T7" fmla="*/ 71 h 78"/>
                        <a:gd name="T8" fmla="*/ 0 w 28"/>
                        <a:gd name="T9" fmla="*/ 0 h 78"/>
                        <a:gd name="T10" fmla="*/ 0 60000 65536"/>
                        <a:gd name="T11" fmla="*/ 0 60000 65536"/>
                        <a:gd name="T12" fmla="*/ 0 60000 65536"/>
                        <a:gd name="T13" fmla="*/ 0 60000 65536"/>
                        <a:gd name="T14" fmla="*/ 0 60000 65536"/>
                        <a:gd name="T15" fmla="*/ 0 w 28"/>
                        <a:gd name="T16" fmla="*/ 0 h 78"/>
                        <a:gd name="T17" fmla="*/ 28 w 28"/>
                        <a:gd name="T18" fmla="*/ 78 h 78"/>
                      </a:gdLst>
                      <a:ahLst/>
                      <a:cxnLst>
                        <a:cxn ang="T10">
                          <a:pos x="T0" y="T1"/>
                        </a:cxn>
                        <a:cxn ang="T11">
                          <a:pos x="T2" y="T3"/>
                        </a:cxn>
                        <a:cxn ang="T12">
                          <a:pos x="T4" y="T5"/>
                        </a:cxn>
                        <a:cxn ang="T13">
                          <a:pos x="T6" y="T7"/>
                        </a:cxn>
                        <a:cxn ang="T14">
                          <a:pos x="T8" y="T9"/>
                        </a:cxn>
                      </a:cxnLst>
                      <a:rect l="T15" t="T16" r="T17" b="T18"/>
                      <a:pathLst>
                        <a:path w="28" h="78">
                          <a:moveTo>
                            <a:pt x="0" y="0"/>
                          </a:moveTo>
                          <a:lnTo>
                            <a:pt x="28" y="6"/>
                          </a:lnTo>
                          <a:lnTo>
                            <a:pt x="28" y="78"/>
                          </a:lnTo>
                          <a:lnTo>
                            <a:pt x="0" y="71"/>
                          </a:lnTo>
                          <a:lnTo>
                            <a:pt x="0" y="0"/>
                          </a:lnTo>
                          <a:close/>
                        </a:path>
                      </a:pathLst>
                    </a:custGeom>
                    <a:solidFill>
                      <a:srgbClr val="000000"/>
                    </a:solidFill>
                    <a:ln w="9525">
                      <a:noFill/>
                      <a:round/>
                      <a:headEnd/>
                      <a:tailEnd/>
                    </a:ln>
                  </p:spPr>
                  <p:txBody>
                    <a:bodyPr/>
                    <a:lstStyle/>
                    <a:p>
                      <a:endParaRPr lang="en-US">
                        <a:latin typeface="+mj-lt"/>
                      </a:endParaRPr>
                    </a:p>
                  </p:txBody>
                </p:sp>
              </p:grpSp>
              <p:grpSp>
                <p:nvGrpSpPr>
                  <p:cNvPr id="1079" name="Group 265"/>
                  <p:cNvGrpSpPr>
                    <a:grpSpLocks/>
                  </p:cNvGrpSpPr>
                  <p:nvPr/>
                </p:nvGrpSpPr>
                <p:grpSpPr bwMode="auto">
                  <a:xfrm>
                    <a:off x="1783" y="1877"/>
                    <a:ext cx="131" cy="100"/>
                    <a:chOff x="1783" y="1877"/>
                    <a:chExt cx="131" cy="100"/>
                  </a:xfrm>
                </p:grpSpPr>
                <p:sp>
                  <p:nvSpPr>
                    <p:cNvPr id="1080" name="Freeform 266"/>
                    <p:cNvSpPr>
                      <a:spLocks/>
                    </p:cNvSpPr>
                    <p:nvPr/>
                  </p:nvSpPr>
                  <p:spPr bwMode="auto">
                    <a:xfrm>
                      <a:off x="1783" y="1877"/>
                      <a:ext cx="28" cy="79"/>
                    </a:xfrm>
                    <a:custGeom>
                      <a:avLst/>
                      <a:gdLst>
                        <a:gd name="T0" fmla="*/ 0 w 28"/>
                        <a:gd name="T1" fmla="*/ 0 h 79"/>
                        <a:gd name="T2" fmla="*/ 28 w 28"/>
                        <a:gd name="T3" fmla="*/ 7 h 79"/>
                        <a:gd name="T4" fmla="*/ 28 w 28"/>
                        <a:gd name="T5" fmla="*/ 79 h 79"/>
                        <a:gd name="T6" fmla="*/ 0 w 28"/>
                        <a:gd name="T7" fmla="*/ 73 h 79"/>
                        <a:gd name="T8" fmla="*/ 0 w 28"/>
                        <a:gd name="T9" fmla="*/ 0 h 79"/>
                        <a:gd name="T10" fmla="*/ 0 60000 65536"/>
                        <a:gd name="T11" fmla="*/ 0 60000 65536"/>
                        <a:gd name="T12" fmla="*/ 0 60000 65536"/>
                        <a:gd name="T13" fmla="*/ 0 60000 65536"/>
                        <a:gd name="T14" fmla="*/ 0 60000 65536"/>
                        <a:gd name="T15" fmla="*/ 0 w 28"/>
                        <a:gd name="T16" fmla="*/ 0 h 79"/>
                        <a:gd name="T17" fmla="*/ 28 w 28"/>
                        <a:gd name="T18" fmla="*/ 79 h 79"/>
                      </a:gdLst>
                      <a:ahLst/>
                      <a:cxnLst>
                        <a:cxn ang="T10">
                          <a:pos x="T0" y="T1"/>
                        </a:cxn>
                        <a:cxn ang="T11">
                          <a:pos x="T2" y="T3"/>
                        </a:cxn>
                        <a:cxn ang="T12">
                          <a:pos x="T4" y="T5"/>
                        </a:cxn>
                        <a:cxn ang="T13">
                          <a:pos x="T6" y="T7"/>
                        </a:cxn>
                        <a:cxn ang="T14">
                          <a:pos x="T8" y="T9"/>
                        </a:cxn>
                      </a:cxnLst>
                      <a:rect l="T15" t="T16" r="T17" b="T18"/>
                      <a:pathLst>
                        <a:path w="28" h="79">
                          <a:moveTo>
                            <a:pt x="0" y="0"/>
                          </a:moveTo>
                          <a:lnTo>
                            <a:pt x="28" y="7"/>
                          </a:lnTo>
                          <a:lnTo>
                            <a:pt x="28" y="79"/>
                          </a:lnTo>
                          <a:lnTo>
                            <a:pt x="0" y="73"/>
                          </a:lnTo>
                          <a:lnTo>
                            <a:pt x="0" y="0"/>
                          </a:lnTo>
                          <a:close/>
                        </a:path>
                      </a:pathLst>
                    </a:custGeom>
                    <a:solidFill>
                      <a:srgbClr val="000000"/>
                    </a:solidFill>
                    <a:ln w="9525">
                      <a:noFill/>
                      <a:round/>
                      <a:headEnd/>
                      <a:tailEnd/>
                    </a:ln>
                  </p:spPr>
                  <p:txBody>
                    <a:bodyPr/>
                    <a:lstStyle/>
                    <a:p>
                      <a:endParaRPr lang="en-US">
                        <a:latin typeface="+mj-lt"/>
                      </a:endParaRPr>
                    </a:p>
                  </p:txBody>
                </p:sp>
                <p:sp>
                  <p:nvSpPr>
                    <p:cNvPr id="1081" name="Freeform 267"/>
                    <p:cNvSpPr>
                      <a:spLocks/>
                    </p:cNvSpPr>
                    <p:nvPr/>
                  </p:nvSpPr>
                  <p:spPr bwMode="auto">
                    <a:xfrm>
                      <a:off x="1833" y="1889"/>
                      <a:ext cx="28" cy="78"/>
                    </a:xfrm>
                    <a:custGeom>
                      <a:avLst/>
                      <a:gdLst>
                        <a:gd name="T0" fmla="*/ 0 w 28"/>
                        <a:gd name="T1" fmla="*/ 0 h 78"/>
                        <a:gd name="T2" fmla="*/ 28 w 28"/>
                        <a:gd name="T3" fmla="*/ 5 h 78"/>
                        <a:gd name="T4" fmla="*/ 28 w 28"/>
                        <a:gd name="T5" fmla="*/ 78 h 78"/>
                        <a:gd name="T6" fmla="*/ 0 w 28"/>
                        <a:gd name="T7" fmla="*/ 73 h 78"/>
                        <a:gd name="T8" fmla="*/ 0 w 28"/>
                        <a:gd name="T9" fmla="*/ 0 h 78"/>
                        <a:gd name="T10" fmla="*/ 0 60000 65536"/>
                        <a:gd name="T11" fmla="*/ 0 60000 65536"/>
                        <a:gd name="T12" fmla="*/ 0 60000 65536"/>
                        <a:gd name="T13" fmla="*/ 0 60000 65536"/>
                        <a:gd name="T14" fmla="*/ 0 60000 65536"/>
                        <a:gd name="T15" fmla="*/ 0 w 28"/>
                        <a:gd name="T16" fmla="*/ 0 h 78"/>
                        <a:gd name="T17" fmla="*/ 28 w 28"/>
                        <a:gd name="T18" fmla="*/ 78 h 78"/>
                      </a:gdLst>
                      <a:ahLst/>
                      <a:cxnLst>
                        <a:cxn ang="T10">
                          <a:pos x="T0" y="T1"/>
                        </a:cxn>
                        <a:cxn ang="T11">
                          <a:pos x="T2" y="T3"/>
                        </a:cxn>
                        <a:cxn ang="T12">
                          <a:pos x="T4" y="T5"/>
                        </a:cxn>
                        <a:cxn ang="T13">
                          <a:pos x="T6" y="T7"/>
                        </a:cxn>
                        <a:cxn ang="T14">
                          <a:pos x="T8" y="T9"/>
                        </a:cxn>
                      </a:cxnLst>
                      <a:rect l="T15" t="T16" r="T17" b="T18"/>
                      <a:pathLst>
                        <a:path w="28" h="78">
                          <a:moveTo>
                            <a:pt x="0" y="0"/>
                          </a:moveTo>
                          <a:lnTo>
                            <a:pt x="28" y="5"/>
                          </a:lnTo>
                          <a:lnTo>
                            <a:pt x="28" y="78"/>
                          </a:lnTo>
                          <a:lnTo>
                            <a:pt x="0" y="73"/>
                          </a:lnTo>
                          <a:lnTo>
                            <a:pt x="0" y="0"/>
                          </a:lnTo>
                          <a:close/>
                        </a:path>
                      </a:pathLst>
                    </a:custGeom>
                    <a:solidFill>
                      <a:srgbClr val="000000"/>
                    </a:solidFill>
                    <a:ln w="9525">
                      <a:noFill/>
                      <a:round/>
                      <a:headEnd/>
                      <a:tailEnd/>
                    </a:ln>
                  </p:spPr>
                  <p:txBody>
                    <a:bodyPr/>
                    <a:lstStyle/>
                    <a:p>
                      <a:endParaRPr lang="en-US">
                        <a:latin typeface="+mj-lt"/>
                      </a:endParaRPr>
                    </a:p>
                  </p:txBody>
                </p:sp>
                <p:sp>
                  <p:nvSpPr>
                    <p:cNvPr id="1082" name="Freeform 268"/>
                    <p:cNvSpPr>
                      <a:spLocks/>
                    </p:cNvSpPr>
                    <p:nvPr/>
                  </p:nvSpPr>
                  <p:spPr bwMode="auto">
                    <a:xfrm>
                      <a:off x="1886" y="1899"/>
                      <a:ext cx="28" cy="78"/>
                    </a:xfrm>
                    <a:custGeom>
                      <a:avLst/>
                      <a:gdLst>
                        <a:gd name="T0" fmla="*/ 0 w 28"/>
                        <a:gd name="T1" fmla="*/ 0 h 78"/>
                        <a:gd name="T2" fmla="*/ 28 w 28"/>
                        <a:gd name="T3" fmla="*/ 6 h 78"/>
                        <a:gd name="T4" fmla="*/ 28 w 28"/>
                        <a:gd name="T5" fmla="*/ 78 h 78"/>
                        <a:gd name="T6" fmla="*/ 0 w 28"/>
                        <a:gd name="T7" fmla="*/ 71 h 78"/>
                        <a:gd name="T8" fmla="*/ 0 w 28"/>
                        <a:gd name="T9" fmla="*/ 0 h 78"/>
                        <a:gd name="T10" fmla="*/ 0 60000 65536"/>
                        <a:gd name="T11" fmla="*/ 0 60000 65536"/>
                        <a:gd name="T12" fmla="*/ 0 60000 65536"/>
                        <a:gd name="T13" fmla="*/ 0 60000 65536"/>
                        <a:gd name="T14" fmla="*/ 0 60000 65536"/>
                        <a:gd name="T15" fmla="*/ 0 w 28"/>
                        <a:gd name="T16" fmla="*/ 0 h 78"/>
                        <a:gd name="T17" fmla="*/ 28 w 28"/>
                        <a:gd name="T18" fmla="*/ 78 h 78"/>
                      </a:gdLst>
                      <a:ahLst/>
                      <a:cxnLst>
                        <a:cxn ang="T10">
                          <a:pos x="T0" y="T1"/>
                        </a:cxn>
                        <a:cxn ang="T11">
                          <a:pos x="T2" y="T3"/>
                        </a:cxn>
                        <a:cxn ang="T12">
                          <a:pos x="T4" y="T5"/>
                        </a:cxn>
                        <a:cxn ang="T13">
                          <a:pos x="T6" y="T7"/>
                        </a:cxn>
                        <a:cxn ang="T14">
                          <a:pos x="T8" y="T9"/>
                        </a:cxn>
                      </a:cxnLst>
                      <a:rect l="T15" t="T16" r="T17" b="T18"/>
                      <a:pathLst>
                        <a:path w="28" h="78">
                          <a:moveTo>
                            <a:pt x="0" y="0"/>
                          </a:moveTo>
                          <a:lnTo>
                            <a:pt x="28" y="6"/>
                          </a:lnTo>
                          <a:lnTo>
                            <a:pt x="28" y="78"/>
                          </a:lnTo>
                          <a:lnTo>
                            <a:pt x="0" y="71"/>
                          </a:lnTo>
                          <a:lnTo>
                            <a:pt x="0" y="0"/>
                          </a:lnTo>
                          <a:close/>
                        </a:path>
                      </a:pathLst>
                    </a:custGeom>
                    <a:solidFill>
                      <a:srgbClr val="000000"/>
                    </a:solidFill>
                    <a:ln w="9525">
                      <a:noFill/>
                      <a:round/>
                      <a:headEnd/>
                      <a:tailEnd/>
                    </a:ln>
                  </p:spPr>
                  <p:txBody>
                    <a:bodyPr/>
                    <a:lstStyle/>
                    <a:p>
                      <a:endParaRPr lang="en-US">
                        <a:latin typeface="+mj-lt"/>
                      </a:endParaRPr>
                    </a:p>
                  </p:txBody>
                </p:sp>
              </p:grpSp>
            </p:grpSp>
          </p:grpSp>
          <p:grpSp>
            <p:nvGrpSpPr>
              <p:cNvPr id="1053" name="Group 269"/>
              <p:cNvGrpSpPr>
                <a:grpSpLocks/>
              </p:cNvGrpSpPr>
              <p:nvPr/>
            </p:nvGrpSpPr>
            <p:grpSpPr bwMode="auto">
              <a:xfrm>
                <a:off x="1341" y="1831"/>
                <a:ext cx="647" cy="1421"/>
                <a:chOff x="1341" y="1831"/>
                <a:chExt cx="647" cy="1421"/>
              </a:xfrm>
            </p:grpSpPr>
            <p:grpSp>
              <p:nvGrpSpPr>
                <p:cNvPr id="1054" name="Group 270"/>
                <p:cNvGrpSpPr>
                  <a:grpSpLocks/>
                </p:cNvGrpSpPr>
                <p:nvPr/>
              </p:nvGrpSpPr>
              <p:grpSpPr bwMode="auto">
                <a:xfrm>
                  <a:off x="1341" y="1831"/>
                  <a:ext cx="647" cy="1421"/>
                  <a:chOff x="1341" y="1831"/>
                  <a:chExt cx="647" cy="1421"/>
                </a:xfrm>
              </p:grpSpPr>
              <p:grpSp>
                <p:nvGrpSpPr>
                  <p:cNvPr id="1064" name="Group 271"/>
                  <p:cNvGrpSpPr>
                    <a:grpSpLocks/>
                  </p:cNvGrpSpPr>
                  <p:nvPr/>
                </p:nvGrpSpPr>
                <p:grpSpPr bwMode="auto">
                  <a:xfrm>
                    <a:off x="1414" y="2903"/>
                    <a:ext cx="502" cy="349"/>
                    <a:chOff x="1414" y="2903"/>
                    <a:chExt cx="502" cy="349"/>
                  </a:xfrm>
                </p:grpSpPr>
                <p:sp>
                  <p:nvSpPr>
                    <p:cNvPr id="1073" name="Freeform 272"/>
                    <p:cNvSpPr>
                      <a:spLocks/>
                    </p:cNvSpPr>
                    <p:nvPr/>
                  </p:nvSpPr>
                  <p:spPr bwMode="auto">
                    <a:xfrm>
                      <a:off x="1414" y="3035"/>
                      <a:ext cx="322" cy="217"/>
                    </a:xfrm>
                    <a:custGeom>
                      <a:avLst/>
                      <a:gdLst>
                        <a:gd name="T0" fmla="*/ 0 w 322"/>
                        <a:gd name="T1" fmla="*/ 0 h 217"/>
                        <a:gd name="T2" fmla="*/ 0 w 322"/>
                        <a:gd name="T3" fmla="*/ 65 h 217"/>
                        <a:gd name="T4" fmla="*/ 322 w 322"/>
                        <a:gd name="T5" fmla="*/ 217 h 217"/>
                        <a:gd name="T6" fmla="*/ 322 w 322"/>
                        <a:gd name="T7" fmla="*/ 149 h 217"/>
                        <a:gd name="T8" fmla="*/ 0 w 322"/>
                        <a:gd name="T9" fmla="*/ 0 h 217"/>
                        <a:gd name="T10" fmla="*/ 0 60000 65536"/>
                        <a:gd name="T11" fmla="*/ 0 60000 65536"/>
                        <a:gd name="T12" fmla="*/ 0 60000 65536"/>
                        <a:gd name="T13" fmla="*/ 0 60000 65536"/>
                        <a:gd name="T14" fmla="*/ 0 60000 65536"/>
                        <a:gd name="T15" fmla="*/ 0 w 322"/>
                        <a:gd name="T16" fmla="*/ 0 h 217"/>
                        <a:gd name="T17" fmla="*/ 322 w 322"/>
                        <a:gd name="T18" fmla="*/ 217 h 217"/>
                      </a:gdLst>
                      <a:ahLst/>
                      <a:cxnLst>
                        <a:cxn ang="T10">
                          <a:pos x="T0" y="T1"/>
                        </a:cxn>
                        <a:cxn ang="T11">
                          <a:pos x="T2" y="T3"/>
                        </a:cxn>
                        <a:cxn ang="T12">
                          <a:pos x="T4" y="T5"/>
                        </a:cxn>
                        <a:cxn ang="T13">
                          <a:pos x="T6" y="T7"/>
                        </a:cxn>
                        <a:cxn ang="T14">
                          <a:pos x="T8" y="T9"/>
                        </a:cxn>
                      </a:cxnLst>
                      <a:rect l="T15" t="T16" r="T17" b="T18"/>
                      <a:pathLst>
                        <a:path w="322" h="217">
                          <a:moveTo>
                            <a:pt x="0" y="0"/>
                          </a:moveTo>
                          <a:lnTo>
                            <a:pt x="0" y="65"/>
                          </a:lnTo>
                          <a:lnTo>
                            <a:pt x="322" y="217"/>
                          </a:lnTo>
                          <a:lnTo>
                            <a:pt x="322" y="149"/>
                          </a:lnTo>
                          <a:lnTo>
                            <a:pt x="0" y="0"/>
                          </a:lnTo>
                          <a:close/>
                        </a:path>
                      </a:pathLst>
                    </a:custGeom>
                    <a:solidFill>
                      <a:srgbClr val="001F9F"/>
                    </a:solidFill>
                    <a:ln w="9525">
                      <a:noFill/>
                      <a:round/>
                      <a:headEnd/>
                      <a:tailEnd/>
                    </a:ln>
                  </p:spPr>
                  <p:txBody>
                    <a:bodyPr/>
                    <a:lstStyle/>
                    <a:p>
                      <a:endParaRPr lang="en-US">
                        <a:latin typeface="+mj-lt"/>
                      </a:endParaRPr>
                    </a:p>
                  </p:txBody>
                </p:sp>
                <p:sp>
                  <p:nvSpPr>
                    <p:cNvPr id="1074" name="Freeform 273"/>
                    <p:cNvSpPr>
                      <a:spLocks/>
                    </p:cNvSpPr>
                    <p:nvPr/>
                  </p:nvSpPr>
                  <p:spPr bwMode="auto">
                    <a:xfrm>
                      <a:off x="1736" y="2903"/>
                      <a:ext cx="180" cy="349"/>
                    </a:xfrm>
                    <a:custGeom>
                      <a:avLst/>
                      <a:gdLst>
                        <a:gd name="T0" fmla="*/ 0 w 180"/>
                        <a:gd name="T1" fmla="*/ 281 h 349"/>
                        <a:gd name="T2" fmla="*/ 0 w 180"/>
                        <a:gd name="T3" fmla="*/ 349 h 349"/>
                        <a:gd name="T4" fmla="*/ 180 w 180"/>
                        <a:gd name="T5" fmla="*/ 55 h 349"/>
                        <a:gd name="T6" fmla="*/ 180 w 180"/>
                        <a:gd name="T7" fmla="*/ 0 h 349"/>
                        <a:gd name="T8" fmla="*/ 0 w 180"/>
                        <a:gd name="T9" fmla="*/ 281 h 349"/>
                        <a:gd name="T10" fmla="*/ 0 60000 65536"/>
                        <a:gd name="T11" fmla="*/ 0 60000 65536"/>
                        <a:gd name="T12" fmla="*/ 0 60000 65536"/>
                        <a:gd name="T13" fmla="*/ 0 60000 65536"/>
                        <a:gd name="T14" fmla="*/ 0 60000 65536"/>
                        <a:gd name="T15" fmla="*/ 0 w 180"/>
                        <a:gd name="T16" fmla="*/ 0 h 349"/>
                        <a:gd name="T17" fmla="*/ 180 w 180"/>
                        <a:gd name="T18" fmla="*/ 349 h 349"/>
                      </a:gdLst>
                      <a:ahLst/>
                      <a:cxnLst>
                        <a:cxn ang="T10">
                          <a:pos x="T0" y="T1"/>
                        </a:cxn>
                        <a:cxn ang="T11">
                          <a:pos x="T2" y="T3"/>
                        </a:cxn>
                        <a:cxn ang="T12">
                          <a:pos x="T4" y="T5"/>
                        </a:cxn>
                        <a:cxn ang="T13">
                          <a:pos x="T6" y="T7"/>
                        </a:cxn>
                        <a:cxn ang="T14">
                          <a:pos x="T8" y="T9"/>
                        </a:cxn>
                      </a:cxnLst>
                      <a:rect l="T15" t="T16" r="T17" b="T18"/>
                      <a:pathLst>
                        <a:path w="180" h="349">
                          <a:moveTo>
                            <a:pt x="0" y="281"/>
                          </a:moveTo>
                          <a:lnTo>
                            <a:pt x="0" y="349"/>
                          </a:lnTo>
                          <a:lnTo>
                            <a:pt x="180" y="55"/>
                          </a:lnTo>
                          <a:lnTo>
                            <a:pt x="180" y="0"/>
                          </a:lnTo>
                          <a:lnTo>
                            <a:pt x="0" y="281"/>
                          </a:lnTo>
                          <a:close/>
                        </a:path>
                      </a:pathLst>
                    </a:custGeom>
                    <a:solidFill>
                      <a:srgbClr val="001F5F"/>
                    </a:solidFill>
                    <a:ln w="9525">
                      <a:noFill/>
                      <a:round/>
                      <a:headEnd/>
                      <a:tailEnd/>
                    </a:ln>
                  </p:spPr>
                  <p:txBody>
                    <a:bodyPr/>
                    <a:lstStyle/>
                    <a:p>
                      <a:endParaRPr lang="en-US">
                        <a:latin typeface="+mj-lt"/>
                      </a:endParaRPr>
                    </a:p>
                  </p:txBody>
                </p:sp>
              </p:grpSp>
              <p:sp>
                <p:nvSpPr>
                  <p:cNvPr id="1065" name="Freeform 274"/>
                  <p:cNvSpPr>
                    <a:spLocks/>
                  </p:cNvSpPr>
                  <p:nvPr/>
                </p:nvSpPr>
                <p:spPr bwMode="auto">
                  <a:xfrm>
                    <a:off x="1341" y="2668"/>
                    <a:ext cx="647" cy="539"/>
                  </a:xfrm>
                  <a:custGeom>
                    <a:avLst/>
                    <a:gdLst>
                      <a:gd name="T0" fmla="*/ 0 w 647"/>
                      <a:gd name="T1" fmla="*/ 339 h 539"/>
                      <a:gd name="T2" fmla="*/ 430 w 647"/>
                      <a:gd name="T3" fmla="*/ 539 h 539"/>
                      <a:gd name="T4" fmla="*/ 647 w 647"/>
                      <a:gd name="T5" fmla="*/ 183 h 539"/>
                      <a:gd name="T6" fmla="*/ 235 w 647"/>
                      <a:gd name="T7" fmla="*/ 0 h 539"/>
                      <a:gd name="T8" fmla="*/ 0 w 647"/>
                      <a:gd name="T9" fmla="*/ 339 h 539"/>
                      <a:gd name="T10" fmla="*/ 0 60000 65536"/>
                      <a:gd name="T11" fmla="*/ 0 60000 65536"/>
                      <a:gd name="T12" fmla="*/ 0 60000 65536"/>
                      <a:gd name="T13" fmla="*/ 0 60000 65536"/>
                      <a:gd name="T14" fmla="*/ 0 60000 65536"/>
                      <a:gd name="T15" fmla="*/ 0 w 647"/>
                      <a:gd name="T16" fmla="*/ 0 h 539"/>
                      <a:gd name="T17" fmla="*/ 647 w 647"/>
                      <a:gd name="T18" fmla="*/ 539 h 539"/>
                    </a:gdLst>
                    <a:ahLst/>
                    <a:cxnLst>
                      <a:cxn ang="T10">
                        <a:pos x="T0" y="T1"/>
                      </a:cxn>
                      <a:cxn ang="T11">
                        <a:pos x="T2" y="T3"/>
                      </a:cxn>
                      <a:cxn ang="T12">
                        <a:pos x="T4" y="T5"/>
                      </a:cxn>
                      <a:cxn ang="T13">
                        <a:pos x="T6" y="T7"/>
                      </a:cxn>
                      <a:cxn ang="T14">
                        <a:pos x="T8" y="T9"/>
                      </a:cxn>
                    </a:cxnLst>
                    <a:rect l="T15" t="T16" r="T17" b="T18"/>
                    <a:pathLst>
                      <a:path w="647" h="539">
                        <a:moveTo>
                          <a:pt x="0" y="339"/>
                        </a:moveTo>
                        <a:lnTo>
                          <a:pt x="430" y="539"/>
                        </a:lnTo>
                        <a:lnTo>
                          <a:pt x="647" y="183"/>
                        </a:lnTo>
                        <a:lnTo>
                          <a:pt x="235" y="0"/>
                        </a:lnTo>
                        <a:lnTo>
                          <a:pt x="0" y="339"/>
                        </a:lnTo>
                        <a:close/>
                      </a:path>
                    </a:pathLst>
                  </a:custGeom>
                  <a:solidFill>
                    <a:srgbClr val="5F7FFF"/>
                  </a:solidFill>
                  <a:ln w="9525">
                    <a:noFill/>
                    <a:round/>
                    <a:headEnd/>
                    <a:tailEnd/>
                  </a:ln>
                </p:spPr>
                <p:txBody>
                  <a:bodyPr/>
                  <a:lstStyle/>
                  <a:p>
                    <a:endParaRPr lang="en-US">
                      <a:latin typeface="+mj-lt"/>
                    </a:endParaRPr>
                  </a:p>
                </p:txBody>
              </p:sp>
              <p:sp>
                <p:nvSpPr>
                  <p:cNvPr id="1066" name="Freeform 275"/>
                  <p:cNvSpPr>
                    <a:spLocks/>
                  </p:cNvSpPr>
                  <p:nvPr/>
                </p:nvSpPr>
                <p:spPr bwMode="auto">
                  <a:xfrm>
                    <a:off x="1399" y="2334"/>
                    <a:ext cx="510" cy="306"/>
                  </a:xfrm>
                  <a:custGeom>
                    <a:avLst/>
                    <a:gdLst>
                      <a:gd name="T0" fmla="*/ 336 w 510"/>
                      <a:gd name="T1" fmla="*/ 306 h 306"/>
                      <a:gd name="T2" fmla="*/ 510 w 510"/>
                      <a:gd name="T3" fmla="*/ 106 h 306"/>
                      <a:gd name="T4" fmla="*/ 192 w 510"/>
                      <a:gd name="T5" fmla="*/ 0 h 306"/>
                      <a:gd name="T6" fmla="*/ 0 w 510"/>
                      <a:gd name="T7" fmla="*/ 195 h 306"/>
                      <a:gd name="T8" fmla="*/ 336 w 510"/>
                      <a:gd name="T9" fmla="*/ 306 h 306"/>
                      <a:gd name="T10" fmla="*/ 0 60000 65536"/>
                      <a:gd name="T11" fmla="*/ 0 60000 65536"/>
                      <a:gd name="T12" fmla="*/ 0 60000 65536"/>
                      <a:gd name="T13" fmla="*/ 0 60000 65536"/>
                      <a:gd name="T14" fmla="*/ 0 60000 65536"/>
                      <a:gd name="T15" fmla="*/ 0 w 510"/>
                      <a:gd name="T16" fmla="*/ 0 h 306"/>
                      <a:gd name="T17" fmla="*/ 510 w 510"/>
                      <a:gd name="T18" fmla="*/ 306 h 306"/>
                    </a:gdLst>
                    <a:ahLst/>
                    <a:cxnLst>
                      <a:cxn ang="T10">
                        <a:pos x="T0" y="T1"/>
                      </a:cxn>
                      <a:cxn ang="T11">
                        <a:pos x="T2" y="T3"/>
                      </a:cxn>
                      <a:cxn ang="T12">
                        <a:pos x="T4" y="T5"/>
                      </a:cxn>
                      <a:cxn ang="T13">
                        <a:pos x="T6" y="T7"/>
                      </a:cxn>
                      <a:cxn ang="T14">
                        <a:pos x="T8" y="T9"/>
                      </a:cxn>
                    </a:cxnLst>
                    <a:rect l="T15" t="T16" r="T17" b="T18"/>
                    <a:pathLst>
                      <a:path w="510" h="306">
                        <a:moveTo>
                          <a:pt x="336" y="306"/>
                        </a:moveTo>
                        <a:lnTo>
                          <a:pt x="510" y="106"/>
                        </a:lnTo>
                        <a:lnTo>
                          <a:pt x="192" y="0"/>
                        </a:lnTo>
                        <a:lnTo>
                          <a:pt x="0" y="195"/>
                        </a:lnTo>
                        <a:lnTo>
                          <a:pt x="336" y="306"/>
                        </a:lnTo>
                        <a:close/>
                      </a:path>
                    </a:pathLst>
                  </a:custGeom>
                  <a:solidFill>
                    <a:srgbClr val="9FBFFF"/>
                  </a:solidFill>
                  <a:ln w="9525">
                    <a:noFill/>
                    <a:round/>
                    <a:headEnd/>
                    <a:tailEnd/>
                  </a:ln>
                </p:spPr>
                <p:txBody>
                  <a:bodyPr/>
                  <a:lstStyle/>
                  <a:p>
                    <a:endParaRPr lang="en-US">
                      <a:latin typeface="+mj-lt"/>
                    </a:endParaRPr>
                  </a:p>
                </p:txBody>
              </p:sp>
              <p:sp>
                <p:nvSpPr>
                  <p:cNvPr id="1067" name="Freeform 276"/>
                  <p:cNvSpPr>
                    <a:spLocks/>
                  </p:cNvSpPr>
                  <p:nvPr/>
                </p:nvSpPr>
                <p:spPr bwMode="auto">
                  <a:xfrm>
                    <a:off x="1655" y="1833"/>
                    <a:ext cx="177" cy="359"/>
                  </a:xfrm>
                  <a:custGeom>
                    <a:avLst/>
                    <a:gdLst>
                      <a:gd name="T0" fmla="*/ 0 w 177"/>
                      <a:gd name="T1" fmla="*/ 0 h 359"/>
                      <a:gd name="T2" fmla="*/ 43 w 177"/>
                      <a:gd name="T3" fmla="*/ 359 h 359"/>
                      <a:gd name="T4" fmla="*/ 177 w 177"/>
                      <a:gd name="T5" fmla="*/ 240 h 359"/>
                      <a:gd name="T6" fmla="*/ 0 w 177"/>
                      <a:gd name="T7" fmla="*/ 0 h 359"/>
                      <a:gd name="T8" fmla="*/ 0 60000 65536"/>
                      <a:gd name="T9" fmla="*/ 0 60000 65536"/>
                      <a:gd name="T10" fmla="*/ 0 60000 65536"/>
                      <a:gd name="T11" fmla="*/ 0 60000 65536"/>
                      <a:gd name="T12" fmla="*/ 0 w 177"/>
                      <a:gd name="T13" fmla="*/ 0 h 359"/>
                      <a:gd name="T14" fmla="*/ 177 w 177"/>
                      <a:gd name="T15" fmla="*/ 359 h 359"/>
                    </a:gdLst>
                    <a:ahLst/>
                    <a:cxnLst>
                      <a:cxn ang="T8">
                        <a:pos x="T0" y="T1"/>
                      </a:cxn>
                      <a:cxn ang="T9">
                        <a:pos x="T2" y="T3"/>
                      </a:cxn>
                      <a:cxn ang="T10">
                        <a:pos x="T4" y="T5"/>
                      </a:cxn>
                      <a:cxn ang="T11">
                        <a:pos x="T6" y="T7"/>
                      </a:cxn>
                    </a:cxnLst>
                    <a:rect l="T12" t="T13" r="T14" b="T15"/>
                    <a:pathLst>
                      <a:path w="177" h="359">
                        <a:moveTo>
                          <a:pt x="0" y="0"/>
                        </a:moveTo>
                        <a:lnTo>
                          <a:pt x="43" y="359"/>
                        </a:lnTo>
                        <a:lnTo>
                          <a:pt x="177" y="240"/>
                        </a:lnTo>
                        <a:lnTo>
                          <a:pt x="0" y="0"/>
                        </a:lnTo>
                        <a:close/>
                      </a:path>
                    </a:pathLst>
                  </a:custGeom>
                  <a:solidFill>
                    <a:srgbClr val="5F7FFF"/>
                  </a:solidFill>
                  <a:ln w="9525">
                    <a:noFill/>
                    <a:round/>
                    <a:headEnd/>
                    <a:tailEnd/>
                  </a:ln>
                </p:spPr>
                <p:txBody>
                  <a:bodyPr/>
                  <a:lstStyle/>
                  <a:p>
                    <a:endParaRPr lang="en-US">
                      <a:latin typeface="+mj-lt"/>
                    </a:endParaRPr>
                  </a:p>
                </p:txBody>
              </p:sp>
              <p:sp>
                <p:nvSpPr>
                  <p:cNvPr id="1068" name="Freeform 277"/>
                  <p:cNvSpPr>
                    <a:spLocks/>
                  </p:cNvSpPr>
                  <p:nvPr/>
                </p:nvSpPr>
                <p:spPr bwMode="auto">
                  <a:xfrm>
                    <a:off x="1502" y="1831"/>
                    <a:ext cx="196" cy="361"/>
                  </a:xfrm>
                  <a:custGeom>
                    <a:avLst/>
                    <a:gdLst>
                      <a:gd name="T0" fmla="*/ 154 w 196"/>
                      <a:gd name="T1" fmla="*/ 0 h 361"/>
                      <a:gd name="T2" fmla="*/ 196 w 196"/>
                      <a:gd name="T3" fmla="*/ 361 h 361"/>
                      <a:gd name="T4" fmla="*/ 0 w 196"/>
                      <a:gd name="T5" fmla="*/ 323 h 361"/>
                      <a:gd name="T6" fmla="*/ 154 w 196"/>
                      <a:gd name="T7" fmla="*/ 0 h 361"/>
                      <a:gd name="T8" fmla="*/ 0 60000 65536"/>
                      <a:gd name="T9" fmla="*/ 0 60000 65536"/>
                      <a:gd name="T10" fmla="*/ 0 60000 65536"/>
                      <a:gd name="T11" fmla="*/ 0 60000 65536"/>
                      <a:gd name="T12" fmla="*/ 0 w 196"/>
                      <a:gd name="T13" fmla="*/ 0 h 361"/>
                      <a:gd name="T14" fmla="*/ 196 w 196"/>
                      <a:gd name="T15" fmla="*/ 361 h 361"/>
                    </a:gdLst>
                    <a:ahLst/>
                    <a:cxnLst>
                      <a:cxn ang="T8">
                        <a:pos x="T0" y="T1"/>
                      </a:cxn>
                      <a:cxn ang="T9">
                        <a:pos x="T2" y="T3"/>
                      </a:cxn>
                      <a:cxn ang="T10">
                        <a:pos x="T4" y="T5"/>
                      </a:cxn>
                      <a:cxn ang="T11">
                        <a:pos x="T6" y="T7"/>
                      </a:cxn>
                    </a:cxnLst>
                    <a:rect l="T12" t="T13" r="T14" b="T15"/>
                    <a:pathLst>
                      <a:path w="196" h="361">
                        <a:moveTo>
                          <a:pt x="154" y="0"/>
                        </a:moveTo>
                        <a:lnTo>
                          <a:pt x="196" y="361"/>
                        </a:lnTo>
                        <a:lnTo>
                          <a:pt x="0" y="323"/>
                        </a:lnTo>
                        <a:lnTo>
                          <a:pt x="154" y="0"/>
                        </a:lnTo>
                        <a:close/>
                      </a:path>
                    </a:pathLst>
                  </a:custGeom>
                  <a:solidFill>
                    <a:srgbClr val="9FBFFF"/>
                  </a:solidFill>
                  <a:ln w="9525">
                    <a:noFill/>
                    <a:round/>
                    <a:headEnd/>
                    <a:tailEnd/>
                  </a:ln>
                </p:spPr>
                <p:txBody>
                  <a:bodyPr/>
                  <a:lstStyle/>
                  <a:p>
                    <a:endParaRPr lang="en-US">
                      <a:latin typeface="+mj-lt"/>
                    </a:endParaRPr>
                  </a:p>
                </p:txBody>
              </p:sp>
              <p:sp>
                <p:nvSpPr>
                  <p:cNvPr id="1069" name="Freeform 278"/>
                  <p:cNvSpPr>
                    <a:spLocks/>
                  </p:cNvSpPr>
                  <p:nvPr/>
                </p:nvSpPr>
                <p:spPr bwMode="auto">
                  <a:xfrm>
                    <a:off x="1502" y="2154"/>
                    <a:ext cx="195" cy="436"/>
                  </a:xfrm>
                  <a:custGeom>
                    <a:avLst/>
                    <a:gdLst>
                      <a:gd name="T0" fmla="*/ 0 w 195"/>
                      <a:gd name="T1" fmla="*/ 0 h 436"/>
                      <a:gd name="T2" fmla="*/ 195 w 195"/>
                      <a:gd name="T3" fmla="*/ 37 h 436"/>
                      <a:gd name="T4" fmla="*/ 195 w 195"/>
                      <a:gd name="T5" fmla="*/ 436 h 436"/>
                      <a:gd name="T6" fmla="*/ 0 w 195"/>
                      <a:gd name="T7" fmla="*/ 371 h 436"/>
                      <a:gd name="T8" fmla="*/ 0 w 195"/>
                      <a:gd name="T9" fmla="*/ 0 h 436"/>
                      <a:gd name="T10" fmla="*/ 0 60000 65536"/>
                      <a:gd name="T11" fmla="*/ 0 60000 65536"/>
                      <a:gd name="T12" fmla="*/ 0 60000 65536"/>
                      <a:gd name="T13" fmla="*/ 0 60000 65536"/>
                      <a:gd name="T14" fmla="*/ 0 60000 65536"/>
                      <a:gd name="T15" fmla="*/ 0 w 195"/>
                      <a:gd name="T16" fmla="*/ 0 h 436"/>
                      <a:gd name="T17" fmla="*/ 195 w 195"/>
                      <a:gd name="T18" fmla="*/ 436 h 436"/>
                    </a:gdLst>
                    <a:ahLst/>
                    <a:cxnLst>
                      <a:cxn ang="T10">
                        <a:pos x="T0" y="T1"/>
                      </a:cxn>
                      <a:cxn ang="T11">
                        <a:pos x="T2" y="T3"/>
                      </a:cxn>
                      <a:cxn ang="T12">
                        <a:pos x="T4" y="T5"/>
                      </a:cxn>
                      <a:cxn ang="T13">
                        <a:pos x="T6" y="T7"/>
                      </a:cxn>
                      <a:cxn ang="T14">
                        <a:pos x="T8" y="T9"/>
                      </a:cxn>
                    </a:cxnLst>
                    <a:rect l="T15" t="T16" r="T17" b="T18"/>
                    <a:pathLst>
                      <a:path w="195" h="436">
                        <a:moveTo>
                          <a:pt x="0" y="0"/>
                        </a:moveTo>
                        <a:lnTo>
                          <a:pt x="195" y="37"/>
                        </a:lnTo>
                        <a:lnTo>
                          <a:pt x="195" y="436"/>
                        </a:lnTo>
                        <a:lnTo>
                          <a:pt x="0" y="371"/>
                        </a:lnTo>
                        <a:lnTo>
                          <a:pt x="0" y="0"/>
                        </a:lnTo>
                        <a:close/>
                      </a:path>
                    </a:pathLst>
                  </a:custGeom>
                  <a:solidFill>
                    <a:srgbClr val="5F7FFF"/>
                  </a:solidFill>
                  <a:ln w="9525">
                    <a:noFill/>
                    <a:round/>
                    <a:headEnd/>
                    <a:tailEnd/>
                  </a:ln>
                </p:spPr>
                <p:txBody>
                  <a:bodyPr/>
                  <a:lstStyle/>
                  <a:p>
                    <a:endParaRPr lang="en-US">
                      <a:latin typeface="+mj-lt"/>
                    </a:endParaRPr>
                  </a:p>
                </p:txBody>
              </p:sp>
              <p:sp>
                <p:nvSpPr>
                  <p:cNvPr id="1070" name="Freeform 279"/>
                  <p:cNvSpPr>
                    <a:spLocks/>
                  </p:cNvSpPr>
                  <p:nvPr/>
                </p:nvSpPr>
                <p:spPr bwMode="auto">
                  <a:xfrm>
                    <a:off x="1697" y="2072"/>
                    <a:ext cx="134" cy="519"/>
                  </a:xfrm>
                  <a:custGeom>
                    <a:avLst/>
                    <a:gdLst>
                      <a:gd name="T0" fmla="*/ 0 w 134"/>
                      <a:gd name="T1" fmla="*/ 119 h 519"/>
                      <a:gd name="T2" fmla="*/ 134 w 134"/>
                      <a:gd name="T3" fmla="*/ 0 h 519"/>
                      <a:gd name="T4" fmla="*/ 134 w 134"/>
                      <a:gd name="T5" fmla="*/ 371 h 519"/>
                      <a:gd name="T6" fmla="*/ 0 w 134"/>
                      <a:gd name="T7" fmla="*/ 519 h 519"/>
                      <a:gd name="T8" fmla="*/ 0 w 134"/>
                      <a:gd name="T9" fmla="*/ 119 h 519"/>
                      <a:gd name="T10" fmla="*/ 0 60000 65536"/>
                      <a:gd name="T11" fmla="*/ 0 60000 65536"/>
                      <a:gd name="T12" fmla="*/ 0 60000 65536"/>
                      <a:gd name="T13" fmla="*/ 0 60000 65536"/>
                      <a:gd name="T14" fmla="*/ 0 60000 65536"/>
                      <a:gd name="T15" fmla="*/ 0 w 134"/>
                      <a:gd name="T16" fmla="*/ 0 h 519"/>
                      <a:gd name="T17" fmla="*/ 134 w 134"/>
                      <a:gd name="T18" fmla="*/ 519 h 519"/>
                    </a:gdLst>
                    <a:ahLst/>
                    <a:cxnLst>
                      <a:cxn ang="T10">
                        <a:pos x="T0" y="T1"/>
                      </a:cxn>
                      <a:cxn ang="T11">
                        <a:pos x="T2" y="T3"/>
                      </a:cxn>
                      <a:cxn ang="T12">
                        <a:pos x="T4" y="T5"/>
                      </a:cxn>
                      <a:cxn ang="T13">
                        <a:pos x="T6" y="T7"/>
                      </a:cxn>
                      <a:cxn ang="T14">
                        <a:pos x="T8" y="T9"/>
                      </a:cxn>
                    </a:cxnLst>
                    <a:rect l="T15" t="T16" r="T17" b="T18"/>
                    <a:pathLst>
                      <a:path w="134" h="519">
                        <a:moveTo>
                          <a:pt x="0" y="119"/>
                        </a:moveTo>
                        <a:lnTo>
                          <a:pt x="134" y="0"/>
                        </a:lnTo>
                        <a:lnTo>
                          <a:pt x="134" y="371"/>
                        </a:lnTo>
                        <a:lnTo>
                          <a:pt x="0" y="519"/>
                        </a:lnTo>
                        <a:lnTo>
                          <a:pt x="0" y="119"/>
                        </a:lnTo>
                        <a:close/>
                      </a:path>
                    </a:pathLst>
                  </a:custGeom>
                  <a:solidFill>
                    <a:srgbClr val="3F7FFF"/>
                  </a:solidFill>
                  <a:ln w="9525">
                    <a:noFill/>
                    <a:round/>
                    <a:headEnd/>
                    <a:tailEnd/>
                  </a:ln>
                </p:spPr>
                <p:txBody>
                  <a:bodyPr/>
                  <a:lstStyle/>
                  <a:p>
                    <a:endParaRPr lang="en-US">
                      <a:latin typeface="+mj-lt"/>
                    </a:endParaRPr>
                  </a:p>
                </p:txBody>
              </p:sp>
              <p:sp>
                <p:nvSpPr>
                  <p:cNvPr id="1071" name="Freeform 280"/>
                  <p:cNvSpPr>
                    <a:spLocks/>
                  </p:cNvSpPr>
                  <p:nvPr/>
                </p:nvSpPr>
                <p:spPr bwMode="auto">
                  <a:xfrm>
                    <a:off x="1399" y="2529"/>
                    <a:ext cx="334" cy="586"/>
                  </a:xfrm>
                  <a:custGeom>
                    <a:avLst/>
                    <a:gdLst>
                      <a:gd name="T0" fmla="*/ 0 w 334"/>
                      <a:gd name="T1" fmla="*/ 0 h 586"/>
                      <a:gd name="T2" fmla="*/ 334 w 334"/>
                      <a:gd name="T3" fmla="*/ 111 h 586"/>
                      <a:gd name="T4" fmla="*/ 334 w 334"/>
                      <a:gd name="T5" fmla="*/ 586 h 586"/>
                      <a:gd name="T6" fmla="*/ 0 w 334"/>
                      <a:gd name="T7" fmla="*/ 441 h 586"/>
                      <a:gd name="T8" fmla="*/ 0 w 334"/>
                      <a:gd name="T9" fmla="*/ 0 h 586"/>
                      <a:gd name="T10" fmla="*/ 0 60000 65536"/>
                      <a:gd name="T11" fmla="*/ 0 60000 65536"/>
                      <a:gd name="T12" fmla="*/ 0 60000 65536"/>
                      <a:gd name="T13" fmla="*/ 0 60000 65536"/>
                      <a:gd name="T14" fmla="*/ 0 60000 65536"/>
                      <a:gd name="T15" fmla="*/ 0 w 334"/>
                      <a:gd name="T16" fmla="*/ 0 h 586"/>
                      <a:gd name="T17" fmla="*/ 334 w 334"/>
                      <a:gd name="T18" fmla="*/ 586 h 586"/>
                    </a:gdLst>
                    <a:ahLst/>
                    <a:cxnLst>
                      <a:cxn ang="T10">
                        <a:pos x="T0" y="T1"/>
                      </a:cxn>
                      <a:cxn ang="T11">
                        <a:pos x="T2" y="T3"/>
                      </a:cxn>
                      <a:cxn ang="T12">
                        <a:pos x="T4" y="T5"/>
                      </a:cxn>
                      <a:cxn ang="T13">
                        <a:pos x="T6" y="T7"/>
                      </a:cxn>
                      <a:cxn ang="T14">
                        <a:pos x="T8" y="T9"/>
                      </a:cxn>
                    </a:cxnLst>
                    <a:rect l="T15" t="T16" r="T17" b="T18"/>
                    <a:pathLst>
                      <a:path w="334" h="586">
                        <a:moveTo>
                          <a:pt x="0" y="0"/>
                        </a:moveTo>
                        <a:lnTo>
                          <a:pt x="334" y="111"/>
                        </a:lnTo>
                        <a:lnTo>
                          <a:pt x="334" y="586"/>
                        </a:lnTo>
                        <a:lnTo>
                          <a:pt x="0" y="441"/>
                        </a:lnTo>
                        <a:lnTo>
                          <a:pt x="0" y="0"/>
                        </a:lnTo>
                        <a:close/>
                      </a:path>
                    </a:pathLst>
                  </a:custGeom>
                  <a:solidFill>
                    <a:srgbClr val="3F7FFF"/>
                  </a:solidFill>
                  <a:ln w="9525">
                    <a:noFill/>
                    <a:round/>
                    <a:headEnd/>
                    <a:tailEnd/>
                  </a:ln>
                </p:spPr>
                <p:txBody>
                  <a:bodyPr/>
                  <a:lstStyle/>
                  <a:p>
                    <a:endParaRPr lang="en-US">
                      <a:latin typeface="+mj-lt"/>
                    </a:endParaRPr>
                  </a:p>
                </p:txBody>
              </p:sp>
              <p:sp>
                <p:nvSpPr>
                  <p:cNvPr id="1072" name="Freeform 281"/>
                  <p:cNvSpPr>
                    <a:spLocks/>
                  </p:cNvSpPr>
                  <p:nvPr/>
                </p:nvSpPr>
                <p:spPr bwMode="auto">
                  <a:xfrm>
                    <a:off x="1734" y="2439"/>
                    <a:ext cx="175" cy="676"/>
                  </a:xfrm>
                  <a:custGeom>
                    <a:avLst/>
                    <a:gdLst>
                      <a:gd name="T0" fmla="*/ 0 w 175"/>
                      <a:gd name="T1" fmla="*/ 201 h 676"/>
                      <a:gd name="T2" fmla="*/ 175 w 175"/>
                      <a:gd name="T3" fmla="*/ 0 h 676"/>
                      <a:gd name="T4" fmla="*/ 175 w 175"/>
                      <a:gd name="T5" fmla="*/ 405 h 676"/>
                      <a:gd name="T6" fmla="*/ 0 w 175"/>
                      <a:gd name="T7" fmla="*/ 676 h 676"/>
                      <a:gd name="T8" fmla="*/ 0 w 175"/>
                      <a:gd name="T9" fmla="*/ 201 h 676"/>
                      <a:gd name="T10" fmla="*/ 0 60000 65536"/>
                      <a:gd name="T11" fmla="*/ 0 60000 65536"/>
                      <a:gd name="T12" fmla="*/ 0 60000 65536"/>
                      <a:gd name="T13" fmla="*/ 0 60000 65536"/>
                      <a:gd name="T14" fmla="*/ 0 60000 65536"/>
                      <a:gd name="T15" fmla="*/ 0 w 175"/>
                      <a:gd name="T16" fmla="*/ 0 h 676"/>
                      <a:gd name="T17" fmla="*/ 175 w 175"/>
                      <a:gd name="T18" fmla="*/ 676 h 676"/>
                    </a:gdLst>
                    <a:ahLst/>
                    <a:cxnLst>
                      <a:cxn ang="T10">
                        <a:pos x="T0" y="T1"/>
                      </a:cxn>
                      <a:cxn ang="T11">
                        <a:pos x="T2" y="T3"/>
                      </a:cxn>
                      <a:cxn ang="T12">
                        <a:pos x="T4" y="T5"/>
                      </a:cxn>
                      <a:cxn ang="T13">
                        <a:pos x="T6" y="T7"/>
                      </a:cxn>
                      <a:cxn ang="T14">
                        <a:pos x="T8" y="T9"/>
                      </a:cxn>
                    </a:cxnLst>
                    <a:rect l="T15" t="T16" r="T17" b="T18"/>
                    <a:pathLst>
                      <a:path w="175" h="676">
                        <a:moveTo>
                          <a:pt x="0" y="201"/>
                        </a:moveTo>
                        <a:lnTo>
                          <a:pt x="175" y="0"/>
                        </a:lnTo>
                        <a:lnTo>
                          <a:pt x="175" y="405"/>
                        </a:lnTo>
                        <a:lnTo>
                          <a:pt x="0" y="676"/>
                        </a:lnTo>
                        <a:lnTo>
                          <a:pt x="0" y="201"/>
                        </a:lnTo>
                        <a:close/>
                      </a:path>
                    </a:pathLst>
                  </a:custGeom>
                  <a:solidFill>
                    <a:srgbClr val="001F9F"/>
                  </a:solidFill>
                  <a:ln w="9525">
                    <a:noFill/>
                    <a:round/>
                    <a:headEnd/>
                    <a:tailEnd/>
                  </a:ln>
                </p:spPr>
                <p:txBody>
                  <a:bodyPr/>
                  <a:lstStyle/>
                  <a:p>
                    <a:endParaRPr lang="en-US">
                      <a:latin typeface="+mj-lt"/>
                    </a:endParaRPr>
                  </a:p>
                </p:txBody>
              </p:sp>
            </p:grpSp>
            <p:grpSp>
              <p:nvGrpSpPr>
                <p:cNvPr id="1055" name="Group 282"/>
                <p:cNvGrpSpPr>
                  <a:grpSpLocks/>
                </p:cNvGrpSpPr>
                <p:nvPr/>
              </p:nvGrpSpPr>
              <p:grpSpPr bwMode="auto">
                <a:xfrm>
                  <a:off x="1463" y="2200"/>
                  <a:ext cx="206" cy="817"/>
                  <a:chOff x="1463" y="2200"/>
                  <a:chExt cx="206" cy="817"/>
                </a:xfrm>
              </p:grpSpPr>
              <p:grpSp>
                <p:nvGrpSpPr>
                  <p:cNvPr id="1056" name="Group 283"/>
                  <p:cNvGrpSpPr>
                    <a:grpSpLocks/>
                  </p:cNvGrpSpPr>
                  <p:nvPr/>
                </p:nvGrpSpPr>
                <p:grpSpPr bwMode="auto">
                  <a:xfrm>
                    <a:off x="1565" y="2200"/>
                    <a:ext cx="68" cy="233"/>
                    <a:chOff x="1565" y="2200"/>
                    <a:chExt cx="68" cy="233"/>
                  </a:xfrm>
                </p:grpSpPr>
                <p:sp>
                  <p:nvSpPr>
                    <p:cNvPr id="1060" name="Arc 284"/>
                    <p:cNvSpPr>
                      <a:spLocks/>
                    </p:cNvSpPr>
                    <p:nvPr/>
                  </p:nvSpPr>
                  <p:spPr bwMode="auto">
                    <a:xfrm>
                      <a:off x="1607" y="2203"/>
                      <a:ext cx="26" cy="120"/>
                    </a:xfrm>
                    <a:custGeom>
                      <a:avLst/>
                      <a:gdLst>
                        <a:gd name="T0" fmla="*/ 0 w 22443"/>
                        <a:gd name="T1" fmla="*/ 0 h 22968"/>
                        <a:gd name="T2" fmla="*/ 0 w 22443"/>
                        <a:gd name="T3" fmla="*/ 1 h 22968"/>
                        <a:gd name="T4" fmla="*/ 0 w 22443"/>
                        <a:gd name="T5" fmla="*/ 1 h 22968"/>
                        <a:gd name="T6" fmla="*/ 0 60000 65536"/>
                        <a:gd name="T7" fmla="*/ 0 60000 65536"/>
                        <a:gd name="T8" fmla="*/ 0 60000 65536"/>
                        <a:gd name="T9" fmla="*/ 0 w 22443"/>
                        <a:gd name="T10" fmla="*/ 0 h 22968"/>
                        <a:gd name="T11" fmla="*/ 22443 w 22443"/>
                        <a:gd name="T12" fmla="*/ 22968 h 22968"/>
                      </a:gdLst>
                      <a:ahLst/>
                      <a:cxnLst>
                        <a:cxn ang="T6">
                          <a:pos x="T0" y="T1"/>
                        </a:cxn>
                        <a:cxn ang="T7">
                          <a:pos x="T2" y="T3"/>
                        </a:cxn>
                        <a:cxn ang="T8">
                          <a:pos x="T4" y="T5"/>
                        </a:cxn>
                      </a:cxnLst>
                      <a:rect l="T9" t="T10" r="T11" b="T12"/>
                      <a:pathLst>
                        <a:path w="22443" h="22968" fill="none" extrusionOk="0">
                          <a:moveTo>
                            <a:pt x="0" y="16"/>
                          </a:moveTo>
                          <a:cubicBezTo>
                            <a:pt x="280" y="5"/>
                            <a:pt x="561" y="-1"/>
                            <a:pt x="843" y="0"/>
                          </a:cubicBezTo>
                          <a:cubicBezTo>
                            <a:pt x="12772" y="0"/>
                            <a:pt x="22443" y="9670"/>
                            <a:pt x="22443" y="21600"/>
                          </a:cubicBezTo>
                          <a:cubicBezTo>
                            <a:pt x="22443" y="22056"/>
                            <a:pt x="22428" y="22512"/>
                            <a:pt x="22399" y="22967"/>
                          </a:cubicBezTo>
                        </a:path>
                        <a:path w="22443" h="22968" stroke="0" extrusionOk="0">
                          <a:moveTo>
                            <a:pt x="0" y="16"/>
                          </a:moveTo>
                          <a:cubicBezTo>
                            <a:pt x="280" y="5"/>
                            <a:pt x="561" y="-1"/>
                            <a:pt x="843" y="0"/>
                          </a:cubicBezTo>
                          <a:cubicBezTo>
                            <a:pt x="12772" y="0"/>
                            <a:pt x="22443" y="9670"/>
                            <a:pt x="22443" y="21600"/>
                          </a:cubicBezTo>
                          <a:cubicBezTo>
                            <a:pt x="22443" y="22056"/>
                            <a:pt x="22428" y="22512"/>
                            <a:pt x="22399" y="22967"/>
                          </a:cubicBezTo>
                          <a:lnTo>
                            <a:pt x="843" y="21600"/>
                          </a:lnTo>
                          <a:close/>
                        </a:path>
                      </a:pathLst>
                    </a:custGeom>
                    <a:solidFill>
                      <a:srgbClr val="000000"/>
                    </a:solidFill>
                    <a:ln w="12700">
                      <a:solidFill>
                        <a:srgbClr val="000000"/>
                      </a:solidFill>
                      <a:round/>
                      <a:headEnd/>
                      <a:tailEnd/>
                    </a:ln>
                  </p:spPr>
                  <p:txBody>
                    <a:bodyPr/>
                    <a:lstStyle/>
                    <a:p>
                      <a:endParaRPr lang="en-US">
                        <a:latin typeface="+mj-lt"/>
                      </a:endParaRPr>
                    </a:p>
                  </p:txBody>
                </p:sp>
                <p:sp>
                  <p:nvSpPr>
                    <p:cNvPr id="1061" name="Arc 285"/>
                    <p:cNvSpPr>
                      <a:spLocks/>
                    </p:cNvSpPr>
                    <p:nvPr/>
                  </p:nvSpPr>
                  <p:spPr bwMode="auto">
                    <a:xfrm>
                      <a:off x="1567" y="2200"/>
                      <a:ext cx="23" cy="112"/>
                    </a:xfrm>
                    <a:custGeom>
                      <a:avLst/>
                      <a:gdLst>
                        <a:gd name="T0" fmla="*/ 0 w 21502"/>
                        <a:gd name="T1" fmla="*/ 1 h 21581"/>
                        <a:gd name="T2" fmla="*/ 0 w 21502"/>
                        <a:gd name="T3" fmla="*/ 0 h 21581"/>
                        <a:gd name="T4" fmla="*/ 0 w 21502"/>
                        <a:gd name="T5" fmla="*/ 1 h 21581"/>
                        <a:gd name="T6" fmla="*/ 0 60000 65536"/>
                        <a:gd name="T7" fmla="*/ 0 60000 65536"/>
                        <a:gd name="T8" fmla="*/ 0 60000 65536"/>
                        <a:gd name="T9" fmla="*/ 0 w 21502"/>
                        <a:gd name="T10" fmla="*/ 0 h 21581"/>
                        <a:gd name="T11" fmla="*/ 21502 w 21502"/>
                        <a:gd name="T12" fmla="*/ 21581 h 21581"/>
                      </a:gdLst>
                      <a:ahLst/>
                      <a:cxnLst>
                        <a:cxn ang="T6">
                          <a:pos x="T0" y="T1"/>
                        </a:cxn>
                        <a:cxn ang="T7">
                          <a:pos x="T2" y="T3"/>
                        </a:cxn>
                        <a:cxn ang="T8">
                          <a:pos x="T4" y="T5"/>
                        </a:cxn>
                      </a:cxnLst>
                      <a:rect l="T9" t="T10" r="T11" b="T12"/>
                      <a:pathLst>
                        <a:path w="21502" h="21581" fill="none" extrusionOk="0">
                          <a:moveTo>
                            <a:pt x="0" y="19522"/>
                          </a:moveTo>
                          <a:cubicBezTo>
                            <a:pt x="1028" y="8788"/>
                            <a:pt x="9814" y="456"/>
                            <a:pt x="20588" y="0"/>
                          </a:cubicBezTo>
                        </a:path>
                        <a:path w="21502" h="21581" stroke="0" extrusionOk="0">
                          <a:moveTo>
                            <a:pt x="0" y="19522"/>
                          </a:moveTo>
                          <a:cubicBezTo>
                            <a:pt x="1028" y="8788"/>
                            <a:pt x="9814" y="456"/>
                            <a:pt x="20588" y="0"/>
                          </a:cubicBezTo>
                          <a:lnTo>
                            <a:pt x="21502" y="21581"/>
                          </a:lnTo>
                          <a:close/>
                        </a:path>
                      </a:pathLst>
                    </a:custGeom>
                    <a:solidFill>
                      <a:srgbClr val="000000"/>
                    </a:solidFill>
                    <a:ln w="12700">
                      <a:solidFill>
                        <a:srgbClr val="000000"/>
                      </a:solidFill>
                      <a:round/>
                      <a:headEnd/>
                      <a:tailEnd/>
                    </a:ln>
                  </p:spPr>
                  <p:txBody>
                    <a:bodyPr/>
                    <a:lstStyle/>
                    <a:p>
                      <a:endParaRPr lang="en-US">
                        <a:latin typeface="+mj-lt"/>
                      </a:endParaRPr>
                    </a:p>
                  </p:txBody>
                </p:sp>
                <p:sp>
                  <p:nvSpPr>
                    <p:cNvPr id="1062" name="Freeform 286"/>
                    <p:cNvSpPr>
                      <a:spLocks/>
                    </p:cNvSpPr>
                    <p:nvPr/>
                  </p:nvSpPr>
                  <p:spPr bwMode="auto">
                    <a:xfrm>
                      <a:off x="1565" y="2317"/>
                      <a:ext cx="23" cy="103"/>
                    </a:xfrm>
                    <a:custGeom>
                      <a:avLst/>
                      <a:gdLst>
                        <a:gd name="T0" fmla="*/ 0 w 23"/>
                        <a:gd name="T1" fmla="*/ 0 h 103"/>
                        <a:gd name="T2" fmla="*/ 0 w 23"/>
                        <a:gd name="T3" fmla="*/ 95 h 103"/>
                        <a:gd name="T4" fmla="*/ 23 w 23"/>
                        <a:gd name="T5" fmla="*/ 103 h 103"/>
                        <a:gd name="T6" fmla="*/ 23 w 23"/>
                        <a:gd name="T7" fmla="*/ 10 h 103"/>
                        <a:gd name="T8" fmla="*/ 0 w 23"/>
                        <a:gd name="T9" fmla="*/ 0 h 103"/>
                        <a:gd name="T10" fmla="*/ 0 60000 65536"/>
                        <a:gd name="T11" fmla="*/ 0 60000 65536"/>
                        <a:gd name="T12" fmla="*/ 0 60000 65536"/>
                        <a:gd name="T13" fmla="*/ 0 60000 65536"/>
                        <a:gd name="T14" fmla="*/ 0 60000 65536"/>
                        <a:gd name="T15" fmla="*/ 0 w 23"/>
                        <a:gd name="T16" fmla="*/ 0 h 103"/>
                        <a:gd name="T17" fmla="*/ 23 w 23"/>
                        <a:gd name="T18" fmla="*/ 103 h 103"/>
                      </a:gdLst>
                      <a:ahLst/>
                      <a:cxnLst>
                        <a:cxn ang="T10">
                          <a:pos x="T0" y="T1"/>
                        </a:cxn>
                        <a:cxn ang="T11">
                          <a:pos x="T2" y="T3"/>
                        </a:cxn>
                        <a:cxn ang="T12">
                          <a:pos x="T4" y="T5"/>
                        </a:cxn>
                        <a:cxn ang="T13">
                          <a:pos x="T6" y="T7"/>
                        </a:cxn>
                        <a:cxn ang="T14">
                          <a:pos x="T8" y="T9"/>
                        </a:cxn>
                      </a:cxnLst>
                      <a:rect l="T15" t="T16" r="T17" b="T18"/>
                      <a:pathLst>
                        <a:path w="23" h="103">
                          <a:moveTo>
                            <a:pt x="0" y="0"/>
                          </a:moveTo>
                          <a:lnTo>
                            <a:pt x="0" y="95"/>
                          </a:lnTo>
                          <a:lnTo>
                            <a:pt x="23" y="103"/>
                          </a:lnTo>
                          <a:lnTo>
                            <a:pt x="23" y="10"/>
                          </a:lnTo>
                          <a:lnTo>
                            <a:pt x="0" y="0"/>
                          </a:lnTo>
                          <a:close/>
                        </a:path>
                      </a:pathLst>
                    </a:custGeom>
                    <a:solidFill>
                      <a:srgbClr val="000000"/>
                    </a:solidFill>
                    <a:ln w="12700">
                      <a:solidFill>
                        <a:srgbClr val="000000"/>
                      </a:solidFill>
                      <a:round/>
                      <a:headEnd/>
                      <a:tailEnd/>
                    </a:ln>
                  </p:spPr>
                  <p:txBody>
                    <a:bodyPr/>
                    <a:lstStyle/>
                    <a:p>
                      <a:endParaRPr lang="en-US">
                        <a:latin typeface="+mj-lt"/>
                      </a:endParaRPr>
                    </a:p>
                  </p:txBody>
                </p:sp>
                <p:sp>
                  <p:nvSpPr>
                    <p:cNvPr id="1063" name="Freeform 287"/>
                    <p:cNvSpPr>
                      <a:spLocks/>
                    </p:cNvSpPr>
                    <p:nvPr/>
                  </p:nvSpPr>
                  <p:spPr bwMode="auto">
                    <a:xfrm>
                      <a:off x="1607" y="2330"/>
                      <a:ext cx="23" cy="103"/>
                    </a:xfrm>
                    <a:custGeom>
                      <a:avLst/>
                      <a:gdLst>
                        <a:gd name="T0" fmla="*/ 0 w 23"/>
                        <a:gd name="T1" fmla="*/ 0 h 103"/>
                        <a:gd name="T2" fmla="*/ 0 w 23"/>
                        <a:gd name="T3" fmla="*/ 95 h 103"/>
                        <a:gd name="T4" fmla="*/ 23 w 23"/>
                        <a:gd name="T5" fmla="*/ 103 h 103"/>
                        <a:gd name="T6" fmla="*/ 23 w 23"/>
                        <a:gd name="T7" fmla="*/ 10 h 103"/>
                        <a:gd name="T8" fmla="*/ 0 w 23"/>
                        <a:gd name="T9" fmla="*/ 0 h 103"/>
                        <a:gd name="T10" fmla="*/ 0 60000 65536"/>
                        <a:gd name="T11" fmla="*/ 0 60000 65536"/>
                        <a:gd name="T12" fmla="*/ 0 60000 65536"/>
                        <a:gd name="T13" fmla="*/ 0 60000 65536"/>
                        <a:gd name="T14" fmla="*/ 0 60000 65536"/>
                        <a:gd name="T15" fmla="*/ 0 w 23"/>
                        <a:gd name="T16" fmla="*/ 0 h 103"/>
                        <a:gd name="T17" fmla="*/ 23 w 23"/>
                        <a:gd name="T18" fmla="*/ 103 h 103"/>
                      </a:gdLst>
                      <a:ahLst/>
                      <a:cxnLst>
                        <a:cxn ang="T10">
                          <a:pos x="T0" y="T1"/>
                        </a:cxn>
                        <a:cxn ang="T11">
                          <a:pos x="T2" y="T3"/>
                        </a:cxn>
                        <a:cxn ang="T12">
                          <a:pos x="T4" y="T5"/>
                        </a:cxn>
                        <a:cxn ang="T13">
                          <a:pos x="T6" y="T7"/>
                        </a:cxn>
                        <a:cxn ang="T14">
                          <a:pos x="T8" y="T9"/>
                        </a:cxn>
                      </a:cxnLst>
                      <a:rect l="T15" t="T16" r="T17" b="T18"/>
                      <a:pathLst>
                        <a:path w="23" h="103">
                          <a:moveTo>
                            <a:pt x="0" y="0"/>
                          </a:moveTo>
                          <a:lnTo>
                            <a:pt x="0" y="95"/>
                          </a:lnTo>
                          <a:lnTo>
                            <a:pt x="23" y="103"/>
                          </a:lnTo>
                          <a:lnTo>
                            <a:pt x="23" y="10"/>
                          </a:lnTo>
                          <a:lnTo>
                            <a:pt x="0" y="0"/>
                          </a:lnTo>
                          <a:close/>
                        </a:path>
                      </a:pathLst>
                    </a:custGeom>
                    <a:solidFill>
                      <a:srgbClr val="000000"/>
                    </a:solidFill>
                    <a:ln w="12700">
                      <a:solidFill>
                        <a:srgbClr val="000000"/>
                      </a:solidFill>
                      <a:round/>
                      <a:headEnd/>
                      <a:tailEnd/>
                    </a:ln>
                  </p:spPr>
                  <p:txBody>
                    <a:bodyPr/>
                    <a:lstStyle/>
                    <a:p>
                      <a:endParaRPr lang="en-US">
                        <a:latin typeface="+mj-lt"/>
                      </a:endParaRPr>
                    </a:p>
                  </p:txBody>
                </p:sp>
              </p:grpSp>
              <p:grpSp>
                <p:nvGrpSpPr>
                  <p:cNvPr id="1057" name="Group 288"/>
                  <p:cNvGrpSpPr>
                    <a:grpSpLocks/>
                  </p:cNvGrpSpPr>
                  <p:nvPr/>
                </p:nvGrpSpPr>
                <p:grpSpPr bwMode="auto">
                  <a:xfrm>
                    <a:off x="1463" y="2655"/>
                    <a:ext cx="206" cy="362"/>
                    <a:chOff x="1463" y="2655"/>
                    <a:chExt cx="206" cy="362"/>
                  </a:xfrm>
                </p:grpSpPr>
                <p:sp>
                  <p:nvSpPr>
                    <p:cNvPr id="1058" name="Freeform 289"/>
                    <p:cNvSpPr>
                      <a:spLocks/>
                    </p:cNvSpPr>
                    <p:nvPr/>
                  </p:nvSpPr>
                  <p:spPr bwMode="auto">
                    <a:xfrm>
                      <a:off x="1463" y="2782"/>
                      <a:ext cx="206" cy="235"/>
                    </a:xfrm>
                    <a:custGeom>
                      <a:avLst/>
                      <a:gdLst>
                        <a:gd name="T0" fmla="*/ 0 w 206"/>
                        <a:gd name="T1" fmla="*/ 0 h 235"/>
                        <a:gd name="T2" fmla="*/ 0 w 206"/>
                        <a:gd name="T3" fmla="*/ 147 h 235"/>
                        <a:gd name="T4" fmla="*/ 206 w 206"/>
                        <a:gd name="T5" fmla="*/ 235 h 235"/>
                        <a:gd name="T6" fmla="*/ 206 w 206"/>
                        <a:gd name="T7" fmla="*/ 86 h 235"/>
                        <a:gd name="T8" fmla="*/ 0 w 206"/>
                        <a:gd name="T9" fmla="*/ 0 h 235"/>
                        <a:gd name="T10" fmla="*/ 0 60000 65536"/>
                        <a:gd name="T11" fmla="*/ 0 60000 65536"/>
                        <a:gd name="T12" fmla="*/ 0 60000 65536"/>
                        <a:gd name="T13" fmla="*/ 0 60000 65536"/>
                        <a:gd name="T14" fmla="*/ 0 60000 65536"/>
                        <a:gd name="T15" fmla="*/ 0 w 206"/>
                        <a:gd name="T16" fmla="*/ 0 h 235"/>
                        <a:gd name="T17" fmla="*/ 206 w 206"/>
                        <a:gd name="T18" fmla="*/ 235 h 235"/>
                      </a:gdLst>
                      <a:ahLst/>
                      <a:cxnLst>
                        <a:cxn ang="T10">
                          <a:pos x="T0" y="T1"/>
                        </a:cxn>
                        <a:cxn ang="T11">
                          <a:pos x="T2" y="T3"/>
                        </a:cxn>
                        <a:cxn ang="T12">
                          <a:pos x="T4" y="T5"/>
                        </a:cxn>
                        <a:cxn ang="T13">
                          <a:pos x="T6" y="T7"/>
                        </a:cxn>
                        <a:cxn ang="T14">
                          <a:pos x="T8" y="T9"/>
                        </a:cxn>
                      </a:cxnLst>
                      <a:rect l="T15" t="T16" r="T17" b="T18"/>
                      <a:pathLst>
                        <a:path w="206" h="235">
                          <a:moveTo>
                            <a:pt x="0" y="0"/>
                          </a:moveTo>
                          <a:lnTo>
                            <a:pt x="0" y="147"/>
                          </a:lnTo>
                          <a:lnTo>
                            <a:pt x="206" y="235"/>
                          </a:lnTo>
                          <a:lnTo>
                            <a:pt x="206" y="86"/>
                          </a:lnTo>
                          <a:lnTo>
                            <a:pt x="0" y="0"/>
                          </a:lnTo>
                          <a:close/>
                        </a:path>
                      </a:pathLst>
                    </a:custGeom>
                    <a:solidFill>
                      <a:srgbClr val="000000"/>
                    </a:solidFill>
                    <a:ln w="9525">
                      <a:noFill/>
                      <a:round/>
                      <a:headEnd/>
                      <a:tailEnd/>
                    </a:ln>
                  </p:spPr>
                  <p:txBody>
                    <a:bodyPr/>
                    <a:lstStyle/>
                    <a:p>
                      <a:endParaRPr lang="en-US">
                        <a:latin typeface="+mj-lt"/>
                      </a:endParaRPr>
                    </a:p>
                  </p:txBody>
                </p:sp>
                <p:sp>
                  <p:nvSpPr>
                    <p:cNvPr id="1059" name="Freeform 290"/>
                    <p:cNvSpPr>
                      <a:spLocks/>
                    </p:cNvSpPr>
                    <p:nvPr/>
                  </p:nvSpPr>
                  <p:spPr bwMode="auto">
                    <a:xfrm>
                      <a:off x="1466" y="2655"/>
                      <a:ext cx="194" cy="177"/>
                    </a:xfrm>
                    <a:custGeom>
                      <a:avLst/>
                      <a:gdLst>
                        <a:gd name="T0" fmla="*/ 0 w 194"/>
                        <a:gd name="T1" fmla="*/ 0 h 177"/>
                        <a:gd name="T2" fmla="*/ 0 w 194"/>
                        <a:gd name="T3" fmla="*/ 103 h 177"/>
                        <a:gd name="T4" fmla="*/ 194 w 194"/>
                        <a:gd name="T5" fmla="*/ 177 h 177"/>
                        <a:gd name="T6" fmla="*/ 194 w 194"/>
                        <a:gd name="T7" fmla="*/ 75 h 177"/>
                        <a:gd name="T8" fmla="*/ 0 w 194"/>
                        <a:gd name="T9" fmla="*/ 0 h 177"/>
                        <a:gd name="T10" fmla="*/ 0 60000 65536"/>
                        <a:gd name="T11" fmla="*/ 0 60000 65536"/>
                        <a:gd name="T12" fmla="*/ 0 60000 65536"/>
                        <a:gd name="T13" fmla="*/ 0 60000 65536"/>
                        <a:gd name="T14" fmla="*/ 0 60000 65536"/>
                        <a:gd name="T15" fmla="*/ 0 w 194"/>
                        <a:gd name="T16" fmla="*/ 0 h 177"/>
                        <a:gd name="T17" fmla="*/ 194 w 194"/>
                        <a:gd name="T18" fmla="*/ 177 h 177"/>
                      </a:gdLst>
                      <a:ahLst/>
                      <a:cxnLst>
                        <a:cxn ang="T10">
                          <a:pos x="T0" y="T1"/>
                        </a:cxn>
                        <a:cxn ang="T11">
                          <a:pos x="T2" y="T3"/>
                        </a:cxn>
                        <a:cxn ang="T12">
                          <a:pos x="T4" y="T5"/>
                        </a:cxn>
                        <a:cxn ang="T13">
                          <a:pos x="T6" y="T7"/>
                        </a:cxn>
                        <a:cxn ang="T14">
                          <a:pos x="T8" y="T9"/>
                        </a:cxn>
                      </a:cxnLst>
                      <a:rect l="T15" t="T16" r="T17" b="T18"/>
                      <a:pathLst>
                        <a:path w="194" h="177">
                          <a:moveTo>
                            <a:pt x="0" y="0"/>
                          </a:moveTo>
                          <a:lnTo>
                            <a:pt x="0" y="103"/>
                          </a:lnTo>
                          <a:lnTo>
                            <a:pt x="194" y="177"/>
                          </a:lnTo>
                          <a:lnTo>
                            <a:pt x="194" y="75"/>
                          </a:lnTo>
                          <a:lnTo>
                            <a:pt x="0" y="0"/>
                          </a:lnTo>
                          <a:close/>
                        </a:path>
                      </a:pathLst>
                    </a:custGeom>
                    <a:solidFill>
                      <a:srgbClr val="000000"/>
                    </a:solidFill>
                    <a:ln w="9525">
                      <a:noFill/>
                      <a:round/>
                      <a:headEnd/>
                      <a:tailEnd/>
                    </a:ln>
                  </p:spPr>
                  <p:txBody>
                    <a:bodyPr/>
                    <a:lstStyle/>
                    <a:p>
                      <a:endParaRPr lang="en-US">
                        <a:latin typeface="+mj-lt"/>
                      </a:endParaRPr>
                    </a:p>
                  </p:txBody>
                </p:sp>
              </p:grpSp>
            </p:grpSp>
          </p:grpSp>
        </p:grpSp>
        <p:sp>
          <p:nvSpPr>
            <p:cNvPr id="1050" name="Text Box 291"/>
            <p:cNvSpPr txBox="1">
              <a:spLocks noChangeArrowheads="1"/>
            </p:cNvSpPr>
            <p:nvPr/>
          </p:nvSpPr>
          <p:spPr bwMode="auto">
            <a:xfrm>
              <a:off x="4560" y="2422"/>
              <a:ext cx="1041" cy="328"/>
            </a:xfrm>
            <a:prstGeom prst="rect">
              <a:avLst/>
            </a:prstGeom>
            <a:noFill/>
            <a:ln w="9525">
              <a:noFill/>
              <a:miter lim="800000"/>
              <a:headEnd/>
              <a:tailEnd/>
            </a:ln>
          </p:spPr>
          <p:txBody>
            <a:bodyPr>
              <a:spAutoFit/>
            </a:bodyPr>
            <a:lstStyle/>
            <a:p>
              <a:pPr eaLnBrk="0" hangingPunct="0"/>
              <a:r>
                <a:rPr kumimoji="1" lang="en-US" sz="2400">
                  <a:solidFill>
                    <a:srgbClr val="5A87C6"/>
                  </a:solidFill>
                  <a:latin typeface="+mj-lt"/>
                </a:rPr>
                <a:t>Supplier</a:t>
              </a:r>
              <a:endParaRPr kumimoji="1" lang="en-US" sz="1600">
                <a:solidFill>
                  <a:srgbClr val="5A87C6"/>
                </a:solidFill>
                <a:latin typeface="+mj-lt"/>
              </a:endParaRPr>
            </a:p>
          </p:txBody>
        </p:sp>
      </p:grpSp>
      <p:sp>
        <p:nvSpPr>
          <p:cNvPr id="1032" name="AutoShape 293"/>
          <p:cNvSpPr>
            <a:spLocks noChangeArrowheads="1"/>
          </p:cNvSpPr>
          <p:nvPr/>
        </p:nvSpPr>
        <p:spPr bwMode="auto">
          <a:xfrm rot="18717426">
            <a:off x="1940719" y="3490003"/>
            <a:ext cx="2212975" cy="735013"/>
          </a:xfrm>
          <a:prstGeom prst="lightningBolt">
            <a:avLst/>
          </a:prstGeom>
          <a:solidFill>
            <a:srgbClr val="DDDDDD"/>
          </a:solidFill>
          <a:ln w="9525">
            <a:solidFill>
              <a:srgbClr val="000000"/>
            </a:solidFill>
            <a:miter lim="800000"/>
            <a:headEnd/>
            <a:tailEnd/>
          </a:ln>
        </p:spPr>
        <p:txBody>
          <a:bodyPr wrap="none" anchor="ctr"/>
          <a:lstStyle/>
          <a:p>
            <a:endParaRPr lang="en-US">
              <a:latin typeface="+mj-lt"/>
            </a:endParaRPr>
          </a:p>
        </p:txBody>
      </p:sp>
      <p:grpSp>
        <p:nvGrpSpPr>
          <p:cNvPr id="1033" name="Group 295"/>
          <p:cNvGrpSpPr>
            <a:grpSpLocks/>
          </p:cNvGrpSpPr>
          <p:nvPr/>
        </p:nvGrpSpPr>
        <p:grpSpPr bwMode="auto">
          <a:xfrm rot="21000211">
            <a:off x="968375" y="3581284"/>
            <a:ext cx="1892300" cy="1071563"/>
            <a:chOff x="3312" y="2976"/>
            <a:chExt cx="1008" cy="722"/>
          </a:xfrm>
        </p:grpSpPr>
        <p:sp>
          <p:nvSpPr>
            <p:cNvPr id="1046" name="Freeform 296"/>
            <p:cNvSpPr>
              <a:spLocks/>
            </p:cNvSpPr>
            <p:nvPr/>
          </p:nvSpPr>
          <p:spPr bwMode="auto">
            <a:xfrm rot="8764881" flipH="1" flipV="1">
              <a:off x="3408" y="3072"/>
              <a:ext cx="912" cy="626"/>
            </a:xfrm>
            <a:custGeom>
              <a:avLst/>
              <a:gdLst>
                <a:gd name="T0" fmla="*/ 483 w 1362"/>
                <a:gd name="T1" fmla="*/ 624 h 824"/>
                <a:gd name="T2" fmla="*/ 487 w 1362"/>
                <a:gd name="T3" fmla="*/ 613 h 824"/>
                <a:gd name="T4" fmla="*/ 502 w 1362"/>
                <a:gd name="T5" fmla="*/ 595 h 824"/>
                <a:gd name="T6" fmla="*/ 525 w 1362"/>
                <a:gd name="T7" fmla="*/ 571 h 824"/>
                <a:gd name="T8" fmla="*/ 555 w 1362"/>
                <a:gd name="T9" fmla="*/ 542 h 824"/>
                <a:gd name="T10" fmla="*/ 591 w 1362"/>
                <a:gd name="T11" fmla="*/ 509 h 824"/>
                <a:gd name="T12" fmla="*/ 631 w 1362"/>
                <a:gd name="T13" fmla="*/ 474 h 824"/>
                <a:gd name="T14" fmla="*/ 673 w 1362"/>
                <a:gd name="T15" fmla="*/ 438 h 824"/>
                <a:gd name="T16" fmla="*/ 716 w 1362"/>
                <a:gd name="T17" fmla="*/ 401 h 824"/>
                <a:gd name="T18" fmla="*/ 758 w 1362"/>
                <a:gd name="T19" fmla="*/ 364 h 824"/>
                <a:gd name="T20" fmla="*/ 798 w 1362"/>
                <a:gd name="T21" fmla="*/ 330 h 824"/>
                <a:gd name="T22" fmla="*/ 834 w 1362"/>
                <a:gd name="T23" fmla="*/ 299 h 824"/>
                <a:gd name="T24" fmla="*/ 865 w 1362"/>
                <a:gd name="T25" fmla="*/ 272 h 824"/>
                <a:gd name="T26" fmla="*/ 889 w 1362"/>
                <a:gd name="T27" fmla="*/ 251 h 824"/>
                <a:gd name="T28" fmla="*/ 906 w 1362"/>
                <a:gd name="T29" fmla="*/ 235 h 824"/>
                <a:gd name="T30" fmla="*/ 912 w 1362"/>
                <a:gd name="T31" fmla="*/ 227 h 824"/>
                <a:gd name="T32" fmla="*/ 910 w 1362"/>
                <a:gd name="T33" fmla="*/ 226 h 824"/>
                <a:gd name="T34" fmla="*/ 884 w 1362"/>
                <a:gd name="T35" fmla="*/ 212 h 824"/>
                <a:gd name="T36" fmla="*/ 833 w 1362"/>
                <a:gd name="T37" fmla="*/ 186 h 824"/>
                <a:gd name="T38" fmla="*/ 767 w 1362"/>
                <a:gd name="T39" fmla="*/ 150 h 824"/>
                <a:gd name="T40" fmla="*/ 693 w 1362"/>
                <a:gd name="T41" fmla="*/ 110 h 824"/>
                <a:gd name="T42" fmla="*/ 621 w 1362"/>
                <a:gd name="T43" fmla="*/ 71 h 824"/>
                <a:gd name="T44" fmla="*/ 559 w 1362"/>
                <a:gd name="T45" fmla="*/ 35 h 824"/>
                <a:gd name="T46" fmla="*/ 516 w 1362"/>
                <a:gd name="T47" fmla="*/ 8 h 824"/>
                <a:gd name="T48" fmla="*/ 500 w 1362"/>
                <a:gd name="T49" fmla="*/ 6 h 824"/>
                <a:gd name="T50" fmla="*/ 485 w 1362"/>
                <a:gd name="T51" fmla="*/ 21 h 824"/>
                <a:gd name="T52" fmla="*/ 463 w 1362"/>
                <a:gd name="T53" fmla="*/ 37 h 824"/>
                <a:gd name="T54" fmla="*/ 434 w 1362"/>
                <a:gd name="T55" fmla="*/ 55 h 824"/>
                <a:gd name="T56" fmla="*/ 398 w 1362"/>
                <a:gd name="T57" fmla="*/ 75 h 824"/>
                <a:gd name="T58" fmla="*/ 360 w 1362"/>
                <a:gd name="T59" fmla="*/ 96 h 824"/>
                <a:gd name="T60" fmla="*/ 317 w 1362"/>
                <a:gd name="T61" fmla="*/ 117 h 824"/>
                <a:gd name="T62" fmla="*/ 275 w 1362"/>
                <a:gd name="T63" fmla="*/ 138 h 824"/>
                <a:gd name="T64" fmla="*/ 230 w 1362"/>
                <a:gd name="T65" fmla="*/ 159 h 824"/>
                <a:gd name="T66" fmla="*/ 186 w 1362"/>
                <a:gd name="T67" fmla="*/ 178 h 824"/>
                <a:gd name="T68" fmla="*/ 145 w 1362"/>
                <a:gd name="T69" fmla="*/ 196 h 824"/>
                <a:gd name="T70" fmla="*/ 106 w 1362"/>
                <a:gd name="T71" fmla="*/ 212 h 824"/>
                <a:gd name="T72" fmla="*/ 73 w 1362"/>
                <a:gd name="T73" fmla="*/ 226 h 824"/>
                <a:gd name="T74" fmla="*/ 44 w 1362"/>
                <a:gd name="T75" fmla="*/ 237 h 824"/>
                <a:gd name="T76" fmla="*/ 23 w 1362"/>
                <a:gd name="T77" fmla="*/ 246 h 824"/>
                <a:gd name="T78" fmla="*/ 10 w 1362"/>
                <a:gd name="T79" fmla="*/ 250 h 824"/>
                <a:gd name="T80" fmla="*/ 1 w 1362"/>
                <a:gd name="T81" fmla="*/ 253 h 824"/>
                <a:gd name="T82" fmla="*/ 1 w 1362"/>
                <a:gd name="T83" fmla="*/ 264 h 824"/>
                <a:gd name="T84" fmla="*/ 13 w 1362"/>
                <a:gd name="T85" fmla="*/ 281 h 824"/>
                <a:gd name="T86" fmla="*/ 33 w 1362"/>
                <a:gd name="T87" fmla="*/ 303 h 824"/>
                <a:gd name="T88" fmla="*/ 62 w 1362"/>
                <a:gd name="T89" fmla="*/ 330 h 824"/>
                <a:gd name="T90" fmla="*/ 98 w 1362"/>
                <a:gd name="T91" fmla="*/ 362 h 824"/>
                <a:gd name="T92" fmla="*/ 139 w 1362"/>
                <a:gd name="T93" fmla="*/ 394 h 824"/>
                <a:gd name="T94" fmla="*/ 183 w 1362"/>
                <a:gd name="T95" fmla="*/ 429 h 824"/>
                <a:gd name="T96" fmla="*/ 230 w 1362"/>
                <a:gd name="T97" fmla="*/ 463 h 824"/>
                <a:gd name="T98" fmla="*/ 277 w 1362"/>
                <a:gd name="T99" fmla="*/ 498 h 824"/>
                <a:gd name="T100" fmla="*/ 323 w 1362"/>
                <a:gd name="T101" fmla="*/ 530 h 824"/>
                <a:gd name="T102" fmla="*/ 365 w 1362"/>
                <a:gd name="T103" fmla="*/ 558 h 824"/>
                <a:gd name="T104" fmla="*/ 404 w 1362"/>
                <a:gd name="T105" fmla="*/ 583 h 824"/>
                <a:gd name="T106" fmla="*/ 437 w 1362"/>
                <a:gd name="T107" fmla="*/ 603 h 824"/>
                <a:gd name="T108" fmla="*/ 463 w 1362"/>
                <a:gd name="T109" fmla="*/ 618 h 824"/>
                <a:gd name="T110" fmla="*/ 480 w 1362"/>
                <a:gd name="T111" fmla="*/ 625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FFFFC3"/>
            </a:solidFill>
            <a:ln w="9525">
              <a:solidFill>
                <a:srgbClr val="663300"/>
              </a:solidFill>
              <a:round/>
              <a:headEnd/>
              <a:tailEnd/>
            </a:ln>
          </p:spPr>
          <p:txBody>
            <a:bodyPr/>
            <a:lstStyle/>
            <a:p>
              <a:endParaRPr lang="en-US">
                <a:latin typeface="+mj-lt"/>
              </a:endParaRPr>
            </a:p>
          </p:txBody>
        </p:sp>
        <p:sp>
          <p:nvSpPr>
            <p:cNvPr id="1047" name="Freeform 297"/>
            <p:cNvSpPr>
              <a:spLocks/>
            </p:cNvSpPr>
            <p:nvPr/>
          </p:nvSpPr>
          <p:spPr bwMode="auto">
            <a:xfrm rot="8764881" flipH="1" flipV="1">
              <a:off x="3360" y="3024"/>
              <a:ext cx="912" cy="626"/>
            </a:xfrm>
            <a:custGeom>
              <a:avLst/>
              <a:gdLst>
                <a:gd name="T0" fmla="*/ 483 w 1362"/>
                <a:gd name="T1" fmla="*/ 624 h 824"/>
                <a:gd name="T2" fmla="*/ 487 w 1362"/>
                <a:gd name="T3" fmla="*/ 613 h 824"/>
                <a:gd name="T4" fmla="*/ 502 w 1362"/>
                <a:gd name="T5" fmla="*/ 595 h 824"/>
                <a:gd name="T6" fmla="*/ 525 w 1362"/>
                <a:gd name="T7" fmla="*/ 571 h 824"/>
                <a:gd name="T8" fmla="*/ 555 w 1362"/>
                <a:gd name="T9" fmla="*/ 542 h 824"/>
                <a:gd name="T10" fmla="*/ 591 w 1362"/>
                <a:gd name="T11" fmla="*/ 509 h 824"/>
                <a:gd name="T12" fmla="*/ 631 w 1362"/>
                <a:gd name="T13" fmla="*/ 474 h 824"/>
                <a:gd name="T14" fmla="*/ 673 w 1362"/>
                <a:gd name="T15" fmla="*/ 438 h 824"/>
                <a:gd name="T16" fmla="*/ 716 w 1362"/>
                <a:gd name="T17" fmla="*/ 401 h 824"/>
                <a:gd name="T18" fmla="*/ 758 w 1362"/>
                <a:gd name="T19" fmla="*/ 364 h 824"/>
                <a:gd name="T20" fmla="*/ 798 w 1362"/>
                <a:gd name="T21" fmla="*/ 330 h 824"/>
                <a:gd name="T22" fmla="*/ 834 w 1362"/>
                <a:gd name="T23" fmla="*/ 299 h 824"/>
                <a:gd name="T24" fmla="*/ 865 w 1362"/>
                <a:gd name="T25" fmla="*/ 272 h 824"/>
                <a:gd name="T26" fmla="*/ 889 w 1362"/>
                <a:gd name="T27" fmla="*/ 251 h 824"/>
                <a:gd name="T28" fmla="*/ 906 w 1362"/>
                <a:gd name="T29" fmla="*/ 235 h 824"/>
                <a:gd name="T30" fmla="*/ 912 w 1362"/>
                <a:gd name="T31" fmla="*/ 227 h 824"/>
                <a:gd name="T32" fmla="*/ 910 w 1362"/>
                <a:gd name="T33" fmla="*/ 226 h 824"/>
                <a:gd name="T34" fmla="*/ 884 w 1362"/>
                <a:gd name="T35" fmla="*/ 212 h 824"/>
                <a:gd name="T36" fmla="*/ 833 w 1362"/>
                <a:gd name="T37" fmla="*/ 186 h 824"/>
                <a:gd name="T38" fmla="*/ 767 w 1362"/>
                <a:gd name="T39" fmla="*/ 150 h 824"/>
                <a:gd name="T40" fmla="*/ 693 w 1362"/>
                <a:gd name="T41" fmla="*/ 110 h 824"/>
                <a:gd name="T42" fmla="*/ 621 w 1362"/>
                <a:gd name="T43" fmla="*/ 71 h 824"/>
                <a:gd name="T44" fmla="*/ 559 w 1362"/>
                <a:gd name="T45" fmla="*/ 35 h 824"/>
                <a:gd name="T46" fmla="*/ 516 w 1362"/>
                <a:gd name="T47" fmla="*/ 8 h 824"/>
                <a:gd name="T48" fmla="*/ 500 w 1362"/>
                <a:gd name="T49" fmla="*/ 6 h 824"/>
                <a:gd name="T50" fmla="*/ 485 w 1362"/>
                <a:gd name="T51" fmla="*/ 21 h 824"/>
                <a:gd name="T52" fmla="*/ 463 w 1362"/>
                <a:gd name="T53" fmla="*/ 37 h 824"/>
                <a:gd name="T54" fmla="*/ 434 w 1362"/>
                <a:gd name="T55" fmla="*/ 55 h 824"/>
                <a:gd name="T56" fmla="*/ 398 w 1362"/>
                <a:gd name="T57" fmla="*/ 75 h 824"/>
                <a:gd name="T58" fmla="*/ 360 w 1362"/>
                <a:gd name="T59" fmla="*/ 96 h 824"/>
                <a:gd name="T60" fmla="*/ 317 w 1362"/>
                <a:gd name="T61" fmla="*/ 117 h 824"/>
                <a:gd name="T62" fmla="*/ 275 w 1362"/>
                <a:gd name="T63" fmla="*/ 138 h 824"/>
                <a:gd name="T64" fmla="*/ 230 w 1362"/>
                <a:gd name="T65" fmla="*/ 159 h 824"/>
                <a:gd name="T66" fmla="*/ 186 w 1362"/>
                <a:gd name="T67" fmla="*/ 178 h 824"/>
                <a:gd name="T68" fmla="*/ 145 w 1362"/>
                <a:gd name="T69" fmla="*/ 196 h 824"/>
                <a:gd name="T70" fmla="*/ 106 w 1362"/>
                <a:gd name="T71" fmla="*/ 212 h 824"/>
                <a:gd name="T72" fmla="*/ 73 w 1362"/>
                <a:gd name="T73" fmla="*/ 226 h 824"/>
                <a:gd name="T74" fmla="*/ 44 w 1362"/>
                <a:gd name="T75" fmla="*/ 237 h 824"/>
                <a:gd name="T76" fmla="*/ 23 w 1362"/>
                <a:gd name="T77" fmla="*/ 246 h 824"/>
                <a:gd name="T78" fmla="*/ 10 w 1362"/>
                <a:gd name="T79" fmla="*/ 250 h 824"/>
                <a:gd name="T80" fmla="*/ 1 w 1362"/>
                <a:gd name="T81" fmla="*/ 253 h 824"/>
                <a:gd name="T82" fmla="*/ 1 w 1362"/>
                <a:gd name="T83" fmla="*/ 264 h 824"/>
                <a:gd name="T84" fmla="*/ 13 w 1362"/>
                <a:gd name="T85" fmla="*/ 281 h 824"/>
                <a:gd name="T86" fmla="*/ 33 w 1362"/>
                <a:gd name="T87" fmla="*/ 303 h 824"/>
                <a:gd name="T88" fmla="*/ 62 w 1362"/>
                <a:gd name="T89" fmla="*/ 330 h 824"/>
                <a:gd name="T90" fmla="*/ 98 w 1362"/>
                <a:gd name="T91" fmla="*/ 362 h 824"/>
                <a:gd name="T92" fmla="*/ 139 w 1362"/>
                <a:gd name="T93" fmla="*/ 394 h 824"/>
                <a:gd name="T94" fmla="*/ 183 w 1362"/>
                <a:gd name="T95" fmla="*/ 429 h 824"/>
                <a:gd name="T96" fmla="*/ 230 w 1362"/>
                <a:gd name="T97" fmla="*/ 463 h 824"/>
                <a:gd name="T98" fmla="*/ 277 w 1362"/>
                <a:gd name="T99" fmla="*/ 498 h 824"/>
                <a:gd name="T100" fmla="*/ 323 w 1362"/>
                <a:gd name="T101" fmla="*/ 530 h 824"/>
                <a:gd name="T102" fmla="*/ 365 w 1362"/>
                <a:gd name="T103" fmla="*/ 558 h 824"/>
                <a:gd name="T104" fmla="*/ 404 w 1362"/>
                <a:gd name="T105" fmla="*/ 583 h 824"/>
                <a:gd name="T106" fmla="*/ 437 w 1362"/>
                <a:gd name="T107" fmla="*/ 603 h 824"/>
                <a:gd name="T108" fmla="*/ 463 w 1362"/>
                <a:gd name="T109" fmla="*/ 618 h 824"/>
                <a:gd name="T110" fmla="*/ 480 w 1362"/>
                <a:gd name="T111" fmla="*/ 625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FFFFC3"/>
            </a:solidFill>
            <a:ln w="9525">
              <a:solidFill>
                <a:srgbClr val="663300"/>
              </a:solidFill>
              <a:round/>
              <a:headEnd/>
              <a:tailEnd/>
            </a:ln>
          </p:spPr>
          <p:txBody>
            <a:bodyPr/>
            <a:lstStyle/>
            <a:p>
              <a:endParaRPr lang="en-US">
                <a:latin typeface="+mj-lt"/>
              </a:endParaRPr>
            </a:p>
          </p:txBody>
        </p:sp>
        <p:sp>
          <p:nvSpPr>
            <p:cNvPr id="1048" name="Freeform 298"/>
            <p:cNvSpPr>
              <a:spLocks/>
            </p:cNvSpPr>
            <p:nvPr/>
          </p:nvSpPr>
          <p:spPr bwMode="auto">
            <a:xfrm rot="8764881" flipH="1" flipV="1">
              <a:off x="3312" y="2976"/>
              <a:ext cx="912" cy="626"/>
            </a:xfrm>
            <a:custGeom>
              <a:avLst/>
              <a:gdLst>
                <a:gd name="T0" fmla="*/ 483 w 1362"/>
                <a:gd name="T1" fmla="*/ 624 h 824"/>
                <a:gd name="T2" fmla="*/ 487 w 1362"/>
                <a:gd name="T3" fmla="*/ 613 h 824"/>
                <a:gd name="T4" fmla="*/ 502 w 1362"/>
                <a:gd name="T5" fmla="*/ 595 h 824"/>
                <a:gd name="T6" fmla="*/ 525 w 1362"/>
                <a:gd name="T7" fmla="*/ 571 h 824"/>
                <a:gd name="T8" fmla="*/ 555 w 1362"/>
                <a:gd name="T9" fmla="*/ 542 h 824"/>
                <a:gd name="T10" fmla="*/ 591 w 1362"/>
                <a:gd name="T11" fmla="*/ 509 h 824"/>
                <a:gd name="T12" fmla="*/ 631 w 1362"/>
                <a:gd name="T13" fmla="*/ 474 h 824"/>
                <a:gd name="T14" fmla="*/ 673 w 1362"/>
                <a:gd name="T15" fmla="*/ 438 h 824"/>
                <a:gd name="T16" fmla="*/ 716 w 1362"/>
                <a:gd name="T17" fmla="*/ 401 h 824"/>
                <a:gd name="T18" fmla="*/ 758 w 1362"/>
                <a:gd name="T19" fmla="*/ 364 h 824"/>
                <a:gd name="T20" fmla="*/ 798 w 1362"/>
                <a:gd name="T21" fmla="*/ 330 h 824"/>
                <a:gd name="T22" fmla="*/ 834 w 1362"/>
                <a:gd name="T23" fmla="*/ 299 h 824"/>
                <a:gd name="T24" fmla="*/ 865 w 1362"/>
                <a:gd name="T25" fmla="*/ 272 h 824"/>
                <a:gd name="T26" fmla="*/ 889 w 1362"/>
                <a:gd name="T27" fmla="*/ 251 h 824"/>
                <a:gd name="T28" fmla="*/ 906 w 1362"/>
                <a:gd name="T29" fmla="*/ 235 h 824"/>
                <a:gd name="T30" fmla="*/ 912 w 1362"/>
                <a:gd name="T31" fmla="*/ 227 h 824"/>
                <a:gd name="T32" fmla="*/ 910 w 1362"/>
                <a:gd name="T33" fmla="*/ 226 h 824"/>
                <a:gd name="T34" fmla="*/ 884 w 1362"/>
                <a:gd name="T35" fmla="*/ 212 h 824"/>
                <a:gd name="T36" fmla="*/ 833 w 1362"/>
                <a:gd name="T37" fmla="*/ 186 h 824"/>
                <a:gd name="T38" fmla="*/ 767 w 1362"/>
                <a:gd name="T39" fmla="*/ 150 h 824"/>
                <a:gd name="T40" fmla="*/ 693 w 1362"/>
                <a:gd name="T41" fmla="*/ 110 h 824"/>
                <a:gd name="T42" fmla="*/ 621 w 1362"/>
                <a:gd name="T43" fmla="*/ 71 h 824"/>
                <a:gd name="T44" fmla="*/ 559 w 1362"/>
                <a:gd name="T45" fmla="*/ 35 h 824"/>
                <a:gd name="T46" fmla="*/ 516 w 1362"/>
                <a:gd name="T47" fmla="*/ 8 h 824"/>
                <a:gd name="T48" fmla="*/ 500 w 1362"/>
                <a:gd name="T49" fmla="*/ 6 h 824"/>
                <a:gd name="T50" fmla="*/ 485 w 1362"/>
                <a:gd name="T51" fmla="*/ 21 h 824"/>
                <a:gd name="T52" fmla="*/ 463 w 1362"/>
                <a:gd name="T53" fmla="*/ 37 h 824"/>
                <a:gd name="T54" fmla="*/ 434 w 1362"/>
                <a:gd name="T55" fmla="*/ 55 h 824"/>
                <a:gd name="T56" fmla="*/ 398 w 1362"/>
                <a:gd name="T57" fmla="*/ 75 h 824"/>
                <a:gd name="T58" fmla="*/ 360 w 1362"/>
                <a:gd name="T59" fmla="*/ 96 h 824"/>
                <a:gd name="T60" fmla="*/ 317 w 1362"/>
                <a:gd name="T61" fmla="*/ 117 h 824"/>
                <a:gd name="T62" fmla="*/ 275 w 1362"/>
                <a:gd name="T63" fmla="*/ 138 h 824"/>
                <a:gd name="T64" fmla="*/ 230 w 1362"/>
                <a:gd name="T65" fmla="*/ 159 h 824"/>
                <a:gd name="T66" fmla="*/ 186 w 1362"/>
                <a:gd name="T67" fmla="*/ 178 h 824"/>
                <a:gd name="T68" fmla="*/ 145 w 1362"/>
                <a:gd name="T69" fmla="*/ 196 h 824"/>
                <a:gd name="T70" fmla="*/ 106 w 1362"/>
                <a:gd name="T71" fmla="*/ 212 h 824"/>
                <a:gd name="T72" fmla="*/ 73 w 1362"/>
                <a:gd name="T73" fmla="*/ 226 h 824"/>
                <a:gd name="T74" fmla="*/ 44 w 1362"/>
                <a:gd name="T75" fmla="*/ 237 h 824"/>
                <a:gd name="T76" fmla="*/ 23 w 1362"/>
                <a:gd name="T77" fmla="*/ 246 h 824"/>
                <a:gd name="T78" fmla="*/ 10 w 1362"/>
                <a:gd name="T79" fmla="*/ 250 h 824"/>
                <a:gd name="T80" fmla="*/ 1 w 1362"/>
                <a:gd name="T81" fmla="*/ 253 h 824"/>
                <a:gd name="T82" fmla="*/ 1 w 1362"/>
                <a:gd name="T83" fmla="*/ 264 h 824"/>
                <a:gd name="T84" fmla="*/ 13 w 1362"/>
                <a:gd name="T85" fmla="*/ 281 h 824"/>
                <a:gd name="T86" fmla="*/ 33 w 1362"/>
                <a:gd name="T87" fmla="*/ 303 h 824"/>
                <a:gd name="T88" fmla="*/ 62 w 1362"/>
                <a:gd name="T89" fmla="*/ 330 h 824"/>
                <a:gd name="T90" fmla="*/ 98 w 1362"/>
                <a:gd name="T91" fmla="*/ 362 h 824"/>
                <a:gd name="T92" fmla="*/ 139 w 1362"/>
                <a:gd name="T93" fmla="*/ 394 h 824"/>
                <a:gd name="T94" fmla="*/ 183 w 1362"/>
                <a:gd name="T95" fmla="*/ 429 h 824"/>
                <a:gd name="T96" fmla="*/ 230 w 1362"/>
                <a:gd name="T97" fmla="*/ 463 h 824"/>
                <a:gd name="T98" fmla="*/ 277 w 1362"/>
                <a:gd name="T99" fmla="*/ 498 h 824"/>
                <a:gd name="T100" fmla="*/ 323 w 1362"/>
                <a:gd name="T101" fmla="*/ 530 h 824"/>
                <a:gd name="T102" fmla="*/ 365 w 1362"/>
                <a:gd name="T103" fmla="*/ 558 h 824"/>
                <a:gd name="T104" fmla="*/ 404 w 1362"/>
                <a:gd name="T105" fmla="*/ 583 h 824"/>
                <a:gd name="T106" fmla="*/ 437 w 1362"/>
                <a:gd name="T107" fmla="*/ 603 h 824"/>
                <a:gd name="T108" fmla="*/ 463 w 1362"/>
                <a:gd name="T109" fmla="*/ 618 h 824"/>
                <a:gd name="T110" fmla="*/ 480 w 1362"/>
                <a:gd name="T111" fmla="*/ 625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FFFFC3"/>
            </a:solidFill>
            <a:ln w="9525">
              <a:solidFill>
                <a:srgbClr val="663300"/>
              </a:solidFill>
              <a:round/>
              <a:headEnd/>
              <a:tailEnd/>
            </a:ln>
          </p:spPr>
          <p:txBody>
            <a:bodyPr/>
            <a:lstStyle/>
            <a:p>
              <a:endParaRPr lang="en-US">
                <a:latin typeface="+mj-lt"/>
              </a:endParaRPr>
            </a:p>
          </p:txBody>
        </p:sp>
      </p:grpSp>
      <p:sp>
        <p:nvSpPr>
          <p:cNvPr id="1034" name="Text Box 299"/>
          <p:cNvSpPr txBox="1">
            <a:spLocks noChangeArrowheads="1"/>
          </p:cNvSpPr>
          <p:nvPr/>
        </p:nvSpPr>
        <p:spPr bwMode="auto">
          <a:xfrm rot="21388382">
            <a:off x="787400" y="3763847"/>
            <a:ext cx="2063750" cy="549275"/>
          </a:xfrm>
          <a:prstGeom prst="rect">
            <a:avLst/>
          </a:prstGeom>
          <a:noFill/>
          <a:ln w="9525">
            <a:noFill/>
            <a:miter lim="800000"/>
            <a:headEnd/>
            <a:tailEnd/>
          </a:ln>
        </p:spPr>
        <p:txBody>
          <a:bodyPr>
            <a:spAutoFit/>
          </a:bodyPr>
          <a:lstStyle/>
          <a:p>
            <a:pPr eaLnBrk="0" hangingPunct="0"/>
            <a:r>
              <a:rPr kumimoji="1" lang="en-US" sz="1000" b="1">
                <a:solidFill>
                  <a:srgbClr val="996633"/>
                </a:solidFill>
                <a:latin typeface="+mj-lt"/>
              </a:rPr>
              <a:t>Customer</a:t>
            </a:r>
          </a:p>
          <a:p>
            <a:pPr eaLnBrk="0" hangingPunct="0"/>
            <a:r>
              <a:rPr kumimoji="1" lang="en-US" sz="1000" b="1">
                <a:solidFill>
                  <a:srgbClr val="996633"/>
                </a:solidFill>
                <a:latin typeface="+mj-lt"/>
              </a:rPr>
              <a:t>Sequence</a:t>
            </a:r>
          </a:p>
          <a:p>
            <a:pPr eaLnBrk="0" hangingPunct="0"/>
            <a:r>
              <a:rPr kumimoji="1" lang="en-US" sz="1000" b="1">
                <a:solidFill>
                  <a:srgbClr val="996633"/>
                </a:solidFill>
                <a:latin typeface="+mj-lt"/>
              </a:rPr>
              <a:t>Schedules</a:t>
            </a:r>
          </a:p>
        </p:txBody>
      </p:sp>
      <p:sp>
        <p:nvSpPr>
          <p:cNvPr id="1035" name="AutoShape 302"/>
          <p:cNvSpPr>
            <a:spLocks noChangeArrowheads="1"/>
          </p:cNvSpPr>
          <p:nvPr/>
        </p:nvSpPr>
        <p:spPr bwMode="auto">
          <a:xfrm rot="10398365" flipV="1">
            <a:off x="4995863" y="2431934"/>
            <a:ext cx="2341562" cy="600075"/>
          </a:xfrm>
          <a:prstGeom prst="lightningBolt">
            <a:avLst/>
          </a:prstGeom>
          <a:solidFill>
            <a:srgbClr val="DDDDDD"/>
          </a:solidFill>
          <a:ln w="9525">
            <a:solidFill>
              <a:srgbClr val="000000"/>
            </a:solidFill>
            <a:miter lim="800000"/>
            <a:headEnd/>
            <a:tailEnd/>
          </a:ln>
        </p:spPr>
        <p:txBody>
          <a:bodyPr wrap="none" anchor="ctr"/>
          <a:lstStyle/>
          <a:p>
            <a:endParaRPr lang="en-US">
              <a:latin typeface="+mj-lt"/>
            </a:endParaRPr>
          </a:p>
        </p:txBody>
      </p:sp>
      <p:grpSp>
        <p:nvGrpSpPr>
          <p:cNvPr id="1036" name="Group 304"/>
          <p:cNvGrpSpPr>
            <a:grpSpLocks/>
          </p:cNvGrpSpPr>
          <p:nvPr/>
        </p:nvGrpSpPr>
        <p:grpSpPr bwMode="auto">
          <a:xfrm rot="21476602">
            <a:off x="6556375" y="1233372"/>
            <a:ext cx="1530350" cy="963612"/>
            <a:chOff x="3312" y="2976"/>
            <a:chExt cx="1008" cy="722"/>
          </a:xfrm>
        </p:grpSpPr>
        <p:sp>
          <p:nvSpPr>
            <p:cNvPr id="1043" name="Freeform 305"/>
            <p:cNvSpPr>
              <a:spLocks/>
            </p:cNvSpPr>
            <p:nvPr/>
          </p:nvSpPr>
          <p:spPr bwMode="auto">
            <a:xfrm rot="8764881" flipH="1" flipV="1">
              <a:off x="3408" y="3072"/>
              <a:ext cx="912" cy="626"/>
            </a:xfrm>
            <a:custGeom>
              <a:avLst/>
              <a:gdLst>
                <a:gd name="T0" fmla="*/ 483 w 1362"/>
                <a:gd name="T1" fmla="*/ 624 h 824"/>
                <a:gd name="T2" fmla="*/ 487 w 1362"/>
                <a:gd name="T3" fmla="*/ 613 h 824"/>
                <a:gd name="T4" fmla="*/ 502 w 1362"/>
                <a:gd name="T5" fmla="*/ 595 h 824"/>
                <a:gd name="T6" fmla="*/ 525 w 1362"/>
                <a:gd name="T7" fmla="*/ 571 h 824"/>
                <a:gd name="T8" fmla="*/ 555 w 1362"/>
                <a:gd name="T9" fmla="*/ 542 h 824"/>
                <a:gd name="T10" fmla="*/ 591 w 1362"/>
                <a:gd name="T11" fmla="*/ 509 h 824"/>
                <a:gd name="T12" fmla="*/ 631 w 1362"/>
                <a:gd name="T13" fmla="*/ 474 h 824"/>
                <a:gd name="T14" fmla="*/ 673 w 1362"/>
                <a:gd name="T15" fmla="*/ 438 h 824"/>
                <a:gd name="T16" fmla="*/ 716 w 1362"/>
                <a:gd name="T17" fmla="*/ 401 h 824"/>
                <a:gd name="T18" fmla="*/ 758 w 1362"/>
                <a:gd name="T19" fmla="*/ 364 h 824"/>
                <a:gd name="T20" fmla="*/ 798 w 1362"/>
                <a:gd name="T21" fmla="*/ 330 h 824"/>
                <a:gd name="T22" fmla="*/ 834 w 1362"/>
                <a:gd name="T23" fmla="*/ 299 h 824"/>
                <a:gd name="T24" fmla="*/ 865 w 1362"/>
                <a:gd name="T25" fmla="*/ 272 h 824"/>
                <a:gd name="T26" fmla="*/ 889 w 1362"/>
                <a:gd name="T27" fmla="*/ 251 h 824"/>
                <a:gd name="T28" fmla="*/ 906 w 1362"/>
                <a:gd name="T29" fmla="*/ 235 h 824"/>
                <a:gd name="T30" fmla="*/ 912 w 1362"/>
                <a:gd name="T31" fmla="*/ 227 h 824"/>
                <a:gd name="T32" fmla="*/ 910 w 1362"/>
                <a:gd name="T33" fmla="*/ 226 h 824"/>
                <a:gd name="T34" fmla="*/ 884 w 1362"/>
                <a:gd name="T35" fmla="*/ 212 h 824"/>
                <a:gd name="T36" fmla="*/ 833 w 1362"/>
                <a:gd name="T37" fmla="*/ 186 h 824"/>
                <a:gd name="T38" fmla="*/ 767 w 1362"/>
                <a:gd name="T39" fmla="*/ 150 h 824"/>
                <a:gd name="T40" fmla="*/ 693 w 1362"/>
                <a:gd name="T41" fmla="*/ 110 h 824"/>
                <a:gd name="T42" fmla="*/ 621 w 1362"/>
                <a:gd name="T43" fmla="*/ 71 h 824"/>
                <a:gd name="T44" fmla="*/ 559 w 1362"/>
                <a:gd name="T45" fmla="*/ 35 h 824"/>
                <a:gd name="T46" fmla="*/ 516 w 1362"/>
                <a:gd name="T47" fmla="*/ 8 h 824"/>
                <a:gd name="T48" fmla="*/ 500 w 1362"/>
                <a:gd name="T49" fmla="*/ 6 h 824"/>
                <a:gd name="T50" fmla="*/ 485 w 1362"/>
                <a:gd name="T51" fmla="*/ 21 h 824"/>
                <a:gd name="T52" fmla="*/ 463 w 1362"/>
                <a:gd name="T53" fmla="*/ 37 h 824"/>
                <a:gd name="T54" fmla="*/ 434 w 1362"/>
                <a:gd name="T55" fmla="*/ 55 h 824"/>
                <a:gd name="T56" fmla="*/ 398 w 1362"/>
                <a:gd name="T57" fmla="*/ 75 h 824"/>
                <a:gd name="T58" fmla="*/ 360 w 1362"/>
                <a:gd name="T59" fmla="*/ 96 h 824"/>
                <a:gd name="T60" fmla="*/ 317 w 1362"/>
                <a:gd name="T61" fmla="*/ 117 h 824"/>
                <a:gd name="T62" fmla="*/ 275 w 1362"/>
                <a:gd name="T63" fmla="*/ 138 h 824"/>
                <a:gd name="T64" fmla="*/ 230 w 1362"/>
                <a:gd name="T65" fmla="*/ 159 h 824"/>
                <a:gd name="T66" fmla="*/ 186 w 1362"/>
                <a:gd name="T67" fmla="*/ 178 h 824"/>
                <a:gd name="T68" fmla="*/ 145 w 1362"/>
                <a:gd name="T69" fmla="*/ 196 h 824"/>
                <a:gd name="T70" fmla="*/ 106 w 1362"/>
                <a:gd name="T71" fmla="*/ 212 h 824"/>
                <a:gd name="T72" fmla="*/ 73 w 1362"/>
                <a:gd name="T73" fmla="*/ 226 h 824"/>
                <a:gd name="T74" fmla="*/ 44 w 1362"/>
                <a:gd name="T75" fmla="*/ 237 h 824"/>
                <a:gd name="T76" fmla="*/ 23 w 1362"/>
                <a:gd name="T77" fmla="*/ 246 h 824"/>
                <a:gd name="T78" fmla="*/ 10 w 1362"/>
                <a:gd name="T79" fmla="*/ 250 h 824"/>
                <a:gd name="T80" fmla="*/ 1 w 1362"/>
                <a:gd name="T81" fmla="*/ 253 h 824"/>
                <a:gd name="T82" fmla="*/ 1 w 1362"/>
                <a:gd name="T83" fmla="*/ 264 h 824"/>
                <a:gd name="T84" fmla="*/ 13 w 1362"/>
                <a:gd name="T85" fmla="*/ 281 h 824"/>
                <a:gd name="T86" fmla="*/ 33 w 1362"/>
                <a:gd name="T87" fmla="*/ 303 h 824"/>
                <a:gd name="T88" fmla="*/ 62 w 1362"/>
                <a:gd name="T89" fmla="*/ 330 h 824"/>
                <a:gd name="T90" fmla="*/ 98 w 1362"/>
                <a:gd name="T91" fmla="*/ 362 h 824"/>
                <a:gd name="T92" fmla="*/ 139 w 1362"/>
                <a:gd name="T93" fmla="*/ 394 h 824"/>
                <a:gd name="T94" fmla="*/ 183 w 1362"/>
                <a:gd name="T95" fmla="*/ 429 h 824"/>
                <a:gd name="T96" fmla="*/ 230 w 1362"/>
                <a:gd name="T97" fmla="*/ 463 h 824"/>
                <a:gd name="T98" fmla="*/ 277 w 1362"/>
                <a:gd name="T99" fmla="*/ 498 h 824"/>
                <a:gd name="T100" fmla="*/ 323 w 1362"/>
                <a:gd name="T101" fmla="*/ 530 h 824"/>
                <a:gd name="T102" fmla="*/ 365 w 1362"/>
                <a:gd name="T103" fmla="*/ 558 h 824"/>
                <a:gd name="T104" fmla="*/ 404 w 1362"/>
                <a:gd name="T105" fmla="*/ 583 h 824"/>
                <a:gd name="T106" fmla="*/ 437 w 1362"/>
                <a:gd name="T107" fmla="*/ 603 h 824"/>
                <a:gd name="T108" fmla="*/ 463 w 1362"/>
                <a:gd name="T109" fmla="*/ 618 h 824"/>
                <a:gd name="T110" fmla="*/ 480 w 1362"/>
                <a:gd name="T111" fmla="*/ 625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FFE5E5"/>
            </a:solidFill>
            <a:ln w="9525">
              <a:solidFill>
                <a:schemeClr val="tx1"/>
              </a:solidFill>
              <a:round/>
              <a:headEnd/>
              <a:tailEnd/>
            </a:ln>
          </p:spPr>
          <p:txBody>
            <a:bodyPr/>
            <a:lstStyle/>
            <a:p>
              <a:endParaRPr lang="en-US">
                <a:latin typeface="+mj-lt"/>
              </a:endParaRPr>
            </a:p>
          </p:txBody>
        </p:sp>
        <p:sp>
          <p:nvSpPr>
            <p:cNvPr id="1044" name="Freeform 306"/>
            <p:cNvSpPr>
              <a:spLocks/>
            </p:cNvSpPr>
            <p:nvPr/>
          </p:nvSpPr>
          <p:spPr bwMode="auto">
            <a:xfrm rot="8764881" flipH="1" flipV="1">
              <a:off x="3360" y="3024"/>
              <a:ext cx="912" cy="626"/>
            </a:xfrm>
            <a:custGeom>
              <a:avLst/>
              <a:gdLst>
                <a:gd name="T0" fmla="*/ 483 w 1362"/>
                <a:gd name="T1" fmla="*/ 624 h 824"/>
                <a:gd name="T2" fmla="*/ 487 w 1362"/>
                <a:gd name="T3" fmla="*/ 613 h 824"/>
                <a:gd name="T4" fmla="*/ 502 w 1362"/>
                <a:gd name="T5" fmla="*/ 595 h 824"/>
                <a:gd name="T6" fmla="*/ 525 w 1362"/>
                <a:gd name="T7" fmla="*/ 571 h 824"/>
                <a:gd name="T8" fmla="*/ 555 w 1362"/>
                <a:gd name="T9" fmla="*/ 542 h 824"/>
                <a:gd name="T10" fmla="*/ 591 w 1362"/>
                <a:gd name="T11" fmla="*/ 509 h 824"/>
                <a:gd name="T12" fmla="*/ 631 w 1362"/>
                <a:gd name="T13" fmla="*/ 474 h 824"/>
                <a:gd name="T14" fmla="*/ 673 w 1362"/>
                <a:gd name="T15" fmla="*/ 438 h 824"/>
                <a:gd name="T16" fmla="*/ 716 w 1362"/>
                <a:gd name="T17" fmla="*/ 401 h 824"/>
                <a:gd name="T18" fmla="*/ 758 w 1362"/>
                <a:gd name="T19" fmla="*/ 364 h 824"/>
                <a:gd name="T20" fmla="*/ 798 w 1362"/>
                <a:gd name="T21" fmla="*/ 330 h 824"/>
                <a:gd name="T22" fmla="*/ 834 w 1362"/>
                <a:gd name="T23" fmla="*/ 299 h 824"/>
                <a:gd name="T24" fmla="*/ 865 w 1362"/>
                <a:gd name="T25" fmla="*/ 272 h 824"/>
                <a:gd name="T26" fmla="*/ 889 w 1362"/>
                <a:gd name="T27" fmla="*/ 251 h 824"/>
                <a:gd name="T28" fmla="*/ 906 w 1362"/>
                <a:gd name="T29" fmla="*/ 235 h 824"/>
                <a:gd name="T30" fmla="*/ 912 w 1362"/>
                <a:gd name="T31" fmla="*/ 227 h 824"/>
                <a:gd name="T32" fmla="*/ 910 w 1362"/>
                <a:gd name="T33" fmla="*/ 226 h 824"/>
                <a:gd name="T34" fmla="*/ 884 w 1362"/>
                <a:gd name="T35" fmla="*/ 212 h 824"/>
                <a:gd name="T36" fmla="*/ 833 w 1362"/>
                <a:gd name="T37" fmla="*/ 186 h 824"/>
                <a:gd name="T38" fmla="*/ 767 w 1362"/>
                <a:gd name="T39" fmla="*/ 150 h 824"/>
                <a:gd name="T40" fmla="*/ 693 w 1362"/>
                <a:gd name="T41" fmla="*/ 110 h 824"/>
                <a:gd name="T42" fmla="*/ 621 w 1362"/>
                <a:gd name="T43" fmla="*/ 71 h 824"/>
                <a:gd name="T44" fmla="*/ 559 w 1362"/>
                <a:gd name="T45" fmla="*/ 35 h 824"/>
                <a:gd name="T46" fmla="*/ 516 w 1362"/>
                <a:gd name="T47" fmla="*/ 8 h 824"/>
                <a:gd name="T48" fmla="*/ 500 w 1362"/>
                <a:gd name="T49" fmla="*/ 6 h 824"/>
                <a:gd name="T50" fmla="*/ 485 w 1362"/>
                <a:gd name="T51" fmla="*/ 21 h 824"/>
                <a:gd name="T52" fmla="*/ 463 w 1362"/>
                <a:gd name="T53" fmla="*/ 37 h 824"/>
                <a:gd name="T54" fmla="*/ 434 w 1362"/>
                <a:gd name="T55" fmla="*/ 55 h 824"/>
                <a:gd name="T56" fmla="*/ 398 w 1362"/>
                <a:gd name="T57" fmla="*/ 75 h 824"/>
                <a:gd name="T58" fmla="*/ 360 w 1362"/>
                <a:gd name="T59" fmla="*/ 96 h 824"/>
                <a:gd name="T60" fmla="*/ 317 w 1362"/>
                <a:gd name="T61" fmla="*/ 117 h 824"/>
                <a:gd name="T62" fmla="*/ 275 w 1362"/>
                <a:gd name="T63" fmla="*/ 138 h 824"/>
                <a:gd name="T64" fmla="*/ 230 w 1362"/>
                <a:gd name="T65" fmla="*/ 159 h 824"/>
                <a:gd name="T66" fmla="*/ 186 w 1362"/>
                <a:gd name="T67" fmla="*/ 178 h 824"/>
                <a:gd name="T68" fmla="*/ 145 w 1362"/>
                <a:gd name="T69" fmla="*/ 196 h 824"/>
                <a:gd name="T70" fmla="*/ 106 w 1362"/>
                <a:gd name="T71" fmla="*/ 212 h 824"/>
                <a:gd name="T72" fmla="*/ 73 w 1362"/>
                <a:gd name="T73" fmla="*/ 226 h 824"/>
                <a:gd name="T74" fmla="*/ 44 w 1362"/>
                <a:gd name="T75" fmla="*/ 237 h 824"/>
                <a:gd name="T76" fmla="*/ 23 w 1362"/>
                <a:gd name="T77" fmla="*/ 246 h 824"/>
                <a:gd name="T78" fmla="*/ 10 w 1362"/>
                <a:gd name="T79" fmla="*/ 250 h 824"/>
                <a:gd name="T80" fmla="*/ 1 w 1362"/>
                <a:gd name="T81" fmla="*/ 253 h 824"/>
                <a:gd name="T82" fmla="*/ 1 w 1362"/>
                <a:gd name="T83" fmla="*/ 264 h 824"/>
                <a:gd name="T84" fmla="*/ 13 w 1362"/>
                <a:gd name="T85" fmla="*/ 281 h 824"/>
                <a:gd name="T86" fmla="*/ 33 w 1362"/>
                <a:gd name="T87" fmla="*/ 303 h 824"/>
                <a:gd name="T88" fmla="*/ 62 w 1362"/>
                <a:gd name="T89" fmla="*/ 330 h 824"/>
                <a:gd name="T90" fmla="*/ 98 w 1362"/>
                <a:gd name="T91" fmla="*/ 362 h 824"/>
                <a:gd name="T92" fmla="*/ 139 w 1362"/>
                <a:gd name="T93" fmla="*/ 394 h 824"/>
                <a:gd name="T94" fmla="*/ 183 w 1362"/>
                <a:gd name="T95" fmla="*/ 429 h 824"/>
                <a:gd name="T96" fmla="*/ 230 w 1362"/>
                <a:gd name="T97" fmla="*/ 463 h 824"/>
                <a:gd name="T98" fmla="*/ 277 w 1362"/>
                <a:gd name="T99" fmla="*/ 498 h 824"/>
                <a:gd name="T100" fmla="*/ 323 w 1362"/>
                <a:gd name="T101" fmla="*/ 530 h 824"/>
                <a:gd name="T102" fmla="*/ 365 w 1362"/>
                <a:gd name="T103" fmla="*/ 558 h 824"/>
                <a:gd name="T104" fmla="*/ 404 w 1362"/>
                <a:gd name="T105" fmla="*/ 583 h 824"/>
                <a:gd name="T106" fmla="*/ 437 w 1362"/>
                <a:gd name="T107" fmla="*/ 603 h 824"/>
                <a:gd name="T108" fmla="*/ 463 w 1362"/>
                <a:gd name="T109" fmla="*/ 618 h 824"/>
                <a:gd name="T110" fmla="*/ 480 w 1362"/>
                <a:gd name="T111" fmla="*/ 625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FFE5E5"/>
            </a:solidFill>
            <a:ln w="9525">
              <a:solidFill>
                <a:schemeClr val="tx1"/>
              </a:solidFill>
              <a:round/>
              <a:headEnd/>
              <a:tailEnd/>
            </a:ln>
          </p:spPr>
          <p:txBody>
            <a:bodyPr/>
            <a:lstStyle/>
            <a:p>
              <a:endParaRPr lang="en-US">
                <a:latin typeface="+mj-lt"/>
              </a:endParaRPr>
            </a:p>
          </p:txBody>
        </p:sp>
        <p:sp>
          <p:nvSpPr>
            <p:cNvPr id="1045" name="Freeform 307"/>
            <p:cNvSpPr>
              <a:spLocks/>
            </p:cNvSpPr>
            <p:nvPr/>
          </p:nvSpPr>
          <p:spPr bwMode="auto">
            <a:xfrm rot="8764881" flipH="1" flipV="1">
              <a:off x="3312" y="2976"/>
              <a:ext cx="912" cy="626"/>
            </a:xfrm>
            <a:custGeom>
              <a:avLst/>
              <a:gdLst>
                <a:gd name="T0" fmla="*/ 483 w 1362"/>
                <a:gd name="T1" fmla="*/ 624 h 824"/>
                <a:gd name="T2" fmla="*/ 487 w 1362"/>
                <a:gd name="T3" fmla="*/ 613 h 824"/>
                <a:gd name="T4" fmla="*/ 502 w 1362"/>
                <a:gd name="T5" fmla="*/ 595 h 824"/>
                <a:gd name="T6" fmla="*/ 525 w 1362"/>
                <a:gd name="T7" fmla="*/ 571 h 824"/>
                <a:gd name="T8" fmla="*/ 555 w 1362"/>
                <a:gd name="T9" fmla="*/ 542 h 824"/>
                <a:gd name="T10" fmla="*/ 591 w 1362"/>
                <a:gd name="T11" fmla="*/ 509 h 824"/>
                <a:gd name="T12" fmla="*/ 631 w 1362"/>
                <a:gd name="T13" fmla="*/ 474 h 824"/>
                <a:gd name="T14" fmla="*/ 673 w 1362"/>
                <a:gd name="T15" fmla="*/ 438 h 824"/>
                <a:gd name="T16" fmla="*/ 716 w 1362"/>
                <a:gd name="T17" fmla="*/ 401 h 824"/>
                <a:gd name="T18" fmla="*/ 758 w 1362"/>
                <a:gd name="T19" fmla="*/ 364 h 824"/>
                <a:gd name="T20" fmla="*/ 798 w 1362"/>
                <a:gd name="T21" fmla="*/ 330 h 824"/>
                <a:gd name="T22" fmla="*/ 834 w 1362"/>
                <a:gd name="T23" fmla="*/ 299 h 824"/>
                <a:gd name="T24" fmla="*/ 865 w 1362"/>
                <a:gd name="T25" fmla="*/ 272 h 824"/>
                <a:gd name="T26" fmla="*/ 889 w 1362"/>
                <a:gd name="T27" fmla="*/ 251 h 824"/>
                <a:gd name="T28" fmla="*/ 906 w 1362"/>
                <a:gd name="T29" fmla="*/ 235 h 824"/>
                <a:gd name="T30" fmla="*/ 912 w 1362"/>
                <a:gd name="T31" fmla="*/ 227 h 824"/>
                <a:gd name="T32" fmla="*/ 910 w 1362"/>
                <a:gd name="T33" fmla="*/ 226 h 824"/>
                <a:gd name="T34" fmla="*/ 884 w 1362"/>
                <a:gd name="T35" fmla="*/ 212 h 824"/>
                <a:gd name="T36" fmla="*/ 833 w 1362"/>
                <a:gd name="T37" fmla="*/ 186 h 824"/>
                <a:gd name="T38" fmla="*/ 767 w 1362"/>
                <a:gd name="T39" fmla="*/ 150 h 824"/>
                <a:gd name="T40" fmla="*/ 693 w 1362"/>
                <a:gd name="T41" fmla="*/ 110 h 824"/>
                <a:gd name="T42" fmla="*/ 621 w 1362"/>
                <a:gd name="T43" fmla="*/ 71 h 824"/>
                <a:gd name="T44" fmla="*/ 559 w 1362"/>
                <a:gd name="T45" fmla="*/ 35 h 824"/>
                <a:gd name="T46" fmla="*/ 516 w 1362"/>
                <a:gd name="T47" fmla="*/ 8 h 824"/>
                <a:gd name="T48" fmla="*/ 500 w 1362"/>
                <a:gd name="T49" fmla="*/ 6 h 824"/>
                <a:gd name="T50" fmla="*/ 485 w 1362"/>
                <a:gd name="T51" fmla="*/ 21 h 824"/>
                <a:gd name="T52" fmla="*/ 463 w 1362"/>
                <a:gd name="T53" fmla="*/ 37 h 824"/>
                <a:gd name="T54" fmla="*/ 434 w 1362"/>
                <a:gd name="T55" fmla="*/ 55 h 824"/>
                <a:gd name="T56" fmla="*/ 398 w 1362"/>
                <a:gd name="T57" fmla="*/ 75 h 824"/>
                <a:gd name="T58" fmla="*/ 360 w 1362"/>
                <a:gd name="T59" fmla="*/ 96 h 824"/>
                <a:gd name="T60" fmla="*/ 317 w 1362"/>
                <a:gd name="T61" fmla="*/ 117 h 824"/>
                <a:gd name="T62" fmla="*/ 275 w 1362"/>
                <a:gd name="T63" fmla="*/ 138 h 824"/>
                <a:gd name="T64" fmla="*/ 230 w 1362"/>
                <a:gd name="T65" fmla="*/ 159 h 824"/>
                <a:gd name="T66" fmla="*/ 186 w 1362"/>
                <a:gd name="T67" fmla="*/ 178 h 824"/>
                <a:gd name="T68" fmla="*/ 145 w 1362"/>
                <a:gd name="T69" fmla="*/ 196 h 824"/>
                <a:gd name="T70" fmla="*/ 106 w 1362"/>
                <a:gd name="T71" fmla="*/ 212 h 824"/>
                <a:gd name="T72" fmla="*/ 73 w 1362"/>
                <a:gd name="T73" fmla="*/ 226 h 824"/>
                <a:gd name="T74" fmla="*/ 44 w 1362"/>
                <a:gd name="T75" fmla="*/ 237 h 824"/>
                <a:gd name="T76" fmla="*/ 23 w 1362"/>
                <a:gd name="T77" fmla="*/ 246 h 824"/>
                <a:gd name="T78" fmla="*/ 10 w 1362"/>
                <a:gd name="T79" fmla="*/ 250 h 824"/>
                <a:gd name="T80" fmla="*/ 1 w 1362"/>
                <a:gd name="T81" fmla="*/ 253 h 824"/>
                <a:gd name="T82" fmla="*/ 1 w 1362"/>
                <a:gd name="T83" fmla="*/ 264 h 824"/>
                <a:gd name="T84" fmla="*/ 13 w 1362"/>
                <a:gd name="T85" fmla="*/ 281 h 824"/>
                <a:gd name="T86" fmla="*/ 33 w 1362"/>
                <a:gd name="T87" fmla="*/ 303 h 824"/>
                <a:gd name="T88" fmla="*/ 62 w 1362"/>
                <a:gd name="T89" fmla="*/ 330 h 824"/>
                <a:gd name="T90" fmla="*/ 98 w 1362"/>
                <a:gd name="T91" fmla="*/ 362 h 824"/>
                <a:gd name="T92" fmla="*/ 139 w 1362"/>
                <a:gd name="T93" fmla="*/ 394 h 824"/>
                <a:gd name="T94" fmla="*/ 183 w 1362"/>
                <a:gd name="T95" fmla="*/ 429 h 824"/>
                <a:gd name="T96" fmla="*/ 230 w 1362"/>
                <a:gd name="T97" fmla="*/ 463 h 824"/>
                <a:gd name="T98" fmla="*/ 277 w 1362"/>
                <a:gd name="T99" fmla="*/ 498 h 824"/>
                <a:gd name="T100" fmla="*/ 323 w 1362"/>
                <a:gd name="T101" fmla="*/ 530 h 824"/>
                <a:gd name="T102" fmla="*/ 365 w 1362"/>
                <a:gd name="T103" fmla="*/ 558 h 824"/>
                <a:gd name="T104" fmla="*/ 404 w 1362"/>
                <a:gd name="T105" fmla="*/ 583 h 824"/>
                <a:gd name="T106" fmla="*/ 437 w 1362"/>
                <a:gd name="T107" fmla="*/ 603 h 824"/>
                <a:gd name="T108" fmla="*/ 463 w 1362"/>
                <a:gd name="T109" fmla="*/ 618 h 824"/>
                <a:gd name="T110" fmla="*/ 480 w 1362"/>
                <a:gd name="T111" fmla="*/ 625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FFE5E5"/>
            </a:solidFill>
            <a:ln w="9525">
              <a:solidFill>
                <a:schemeClr val="tx1"/>
              </a:solidFill>
              <a:round/>
              <a:headEnd/>
              <a:tailEnd/>
            </a:ln>
          </p:spPr>
          <p:txBody>
            <a:bodyPr/>
            <a:lstStyle/>
            <a:p>
              <a:endParaRPr lang="en-US">
                <a:latin typeface="+mj-lt"/>
              </a:endParaRPr>
            </a:p>
          </p:txBody>
        </p:sp>
      </p:grpSp>
      <p:sp>
        <p:nvSpPr>
          <p:cNvPr id="1037" name="Text Box 308"/>
          <p:cNvSpPr txBox="1">
            <a:spLocks noChangeArrowheads="1"/>
          </p:cNvSpPr>
          <p:nvPr/>
        </p:nvSpPr>
        <p:spPr bwMode="auto">
          <a:xfrm rot="474767">
            <a:off x="6686550" y="1296872"/>
            <a:ext cx="1270000" cy="244475"/>
          </a:xfrm>
          <a:prstGeom prst="rect">
            <a:avLst/>
          </a:prstGeom>
          <a:noFill/>
          <a:ln w="9525">
            <a:noFill/>
            <a:miter lim="800000"/>
            <a:headEnd/>
            <a:tailEnd/>
          </a:ln>
        </p:spPr>
        <p:txBody>
          <a:bodyPr>
            <a:spAutoFit/>
          </a:bodyPr>
          <a:lstStyle/>
          <a:p>
            <a:pPr eaLnBrk="0" hangingPunct="0"/>
            <a:r>
              <a:rPr kumimoji="1" lang="en-US" sz="1000" b="1">
                <a:latin typeface="+mj-lt"/>
              </a:rPr>
              <a:t>Invoices</a:t>
            </a:r>
          </a:p>
        </p:txBody>
      </p:sp>
      <p:grpSp>
        <p:nvGrpSpPr>
          <p:cNvPr id="1038" name="Group 310"/>
          <p:cNvGrpSpPr>
            <a:grpSpLocks/>
          </p:cNvGrpSpPr>
          <p:nvPr/>
        </p:nvGrpSpPr>
        <p:grpSpPr bwMode="auto">
          <a:xfrm rot="21476602">
            <a:off x="6264275" y="1596909"/>
            <a:ext cx="1530350" cy="963613"/>
            <a:chOff x="3312" y="2976"/>
            <a:chExt cx="1008" cy="722"/>
          </a:xfrm>
        </p:grpSpPr>
        <p:sp>
          <p:nvSpPr>
            <p:cNvPr id="1040" name="Freeform 311"/>
            <p:cNvSpPr>
              <a:spLocks/>
            </p:cNvSpPr>
            <p:nvPr/>
          </p:nvSpPr>
          <p:spPr bwMode="auto">
            <a:xfrm rot="8764881" flipH="1" flipV="1">
              <a:off x="3408" y="3072"/>
              <a:ext cx="912" cy="626"/>
            </a:xfrm>
            <a:custGeom>
              <a:avLst/>
              <a:gdLst>
                <a:gd name="T0" fmla="*/ 483 w 1362"/>
                <a:gd name="T1" fmla="*/ 624 h 824"/>
                <a:gd name="T2" fmla="*/ 487 w 1362"/>
                <a:gd name="T3" fmla="*/ 613 h 824"/>
                <a:gd name="T4" fmla="*/ 502 w 1362"/>
                <a:gd name="T5" fmla="*/ 595 h 824"/>
                <a:gd name="T6" fmla="*/ 525 w 1362"/>
                <a:gd name="T7" fmla="*/ 571 h 824"/>
                <a:gd name="T8" fmla="*/ 555 w 1362"/>
                <a:gd name="T9" fmla="*/ 542 h 824"/>
                <a:gd name="T10" fmla="*/ 591 w 1362"/>
                <a:gd name="T11" fmla="*/ 509 h 824"/>
                <a:gd name="T12" fmla="*/ 631 w 1362"/>
                <a:gd name="T13" fmla="*/ 474 h 824"/>
                <a:gd name="T14" fmla="*/ 673 w 1362"/>
                <a:gd name="T15" fmla="*/ 438 h 824"/>
                <a:gd name="T16" fmla="*/ 716 w 1362"/>
                <a:gd name="T17" fmla="*/ 401 h 824"/>
                <a:gd name="T18" fmla="*/ 758 w 1362"/>
                <a:gd name="T19" fmla="*/ 364 h 824"/>
                <a:gd name="T20" fmla="*/ 798 w 1362"/>
                <a:gd name="T21" fmla="*/ 330 h 824"/>
                <a:gd name="T22" fmla="*/ 834 w 1362"/>
                <a:gd name="T23" fmla="*/ 299 h 824"/>
                <a:gd name="T24" fmla="*/ 865 w 1362"/>
                <a:gd name="T25" fmla="*/ 272 h 824"/>
                <a:gd name="T26" fmla="*/ 889 w 1362"/>
                <a:gd name="T27" fmla="*/ 251 h 824"/>
                <a:gd name="T28" fmla="*/ 906 w 1362"/>
                <a:gd name="T29" fmla="*/ 235 h 824"/>
                <a:gd name="T30" fmla="*/ 912 w 1362"/>
                <a:gd name="T31" fmla="*/ 227 h 824"/>
                <a:gd name="T32" fmla="*/ 910 w 1362"/>
                <a:gd name="T33" fmla="*/ 226 h 824"/>
                <a:gd name="T34" fmla="*/ 884 w 1362"/>
                <a:gd name="T35" fmla="*/ 212 h 824"/>
                <a:gd name="T36" fmla="*/ 833 w 1362"/>
                <a:gd name="T37" fmla="*/ 186 h 824"/>
                <a:gd name="T38" fmla="*/ 767 w 1362"/>
                <a:gd name="T39" fmla="*/ 150 h 824"/>
                <a:gd name="T40" fmla="*/ 693 w 1362"/>
                <a:gd name="T41" fmla="*/ 110 h 824"/>
                <a:gd name="T42" fmla="*/ 621 w 1362"/>
                <a:gd name="T43" fmla="*/ 71 h 824"/>
                <a:gd name="T44" fmla="*/ 559 w 1362"/>
                <a:gd name="T45" fmla="*/ 35 h 824"/>
                <a:gd name="T46" fmla="*/ 516 w 1362"/>
                <a:gd name="T47" fmla="*/ 8 h 824"/>
                <a:gd name="T48" fmla="*/ 500 w 1362"/>
                <a:gd name="T49" fmla="*/ 6 h 824"/>
                <a:gd name="T50" fmla="*/ 485 w 1362"/>
                <a:gd name="T51" fmla="*/ 21 h 824"/>
                <a:gd name="T52" fmla="*/ 463 w 1362"/>
                <a:gd name="T53" fmla="*/ 37 h 824"/>
                <a:gd name="T54" fmla="*/ 434 w 1362"/>
                <a:gd name="T55" fmla="*/ 55 h 824"/>
                <a:gd name="T56" fmla="*/ 398 w 1362"/>
                <a:gd name="T57" fmla="*/ 75 h 824"/>
                <a:gd name="T58" fmla="*/ 360 w 1362"/>
                <a:gd name="T59" fmla="*/ 96 h 824"/>
                <a:gd name="T60" fmla="*/ 317 w 1362"/>
                <a:gd name="T61" fmla="*/ 117 h 824"/>
                <a:gd name="T62" fmla="*/ 275 w 1362"/>
                <a:gd name="T63" fmla="*/ 138 h 824"/>
                <a:gd name="T64" fmla="*/ 230 w 1362"/>
                <a:gd name="T65" fmla="*/ 159 h 824"/>
                <a:gd name="T66" fmla="*/ 186 w 1362"/>
                <a:gd name="T67" fmla="*/ 178 h 824"/>
                <a:gd name="T68" fmla="*/ 145 w 1362"/>
                <a:gd name="T69" fmla="*/ 196 h 824"/>
                <a:gd name="T70" fmla="*/ 106 w 1362"/>
                <a:gd name="T71" fmla="*/ 212 h 824"/>
                <a:gd name="T72" fmla="*/ 73 w 1362"/>
                <a:gd name="T73" fmla="*/ 226 h 824"/>
                <a:gd name="T74" fmla="*/ 44 w 1362"/>
                <a:gd name="T75" fmla="*/ 237 h 824"/>
                <a:gd name="T76" fmla="*/ 23 w 1362"/>
                <a:gd name="T77" fmla="*/ 246 h 824"/>
                <a:gd name="T78" fmla="*/ 10 w 1362"/>
                <a:gd name="T79" fmla="*/ 250 h 824"/>
                <a:gd name="T80" fmla="*/ 1 w 1362"/>
                <a:gd name="T81" fmla="*/ 253 h 824"/>
                <a:gd name="T82" fmla="*/ 1 w 1362"/>
                <a:gd name="T83" fmla="*/ 264 h 824"/>
                <a:gd name="T84" fmla="*/ 13 w 1362"/>
                <a:gd name="T85" fmla="*/ 281 h 824"/>
                <a:gd name="T86" fmla="*/ 33 w 1362"/>
                <a:gd name="T87" fmla="*/ 303 h 824"/>
                <a:gd name="T88" fmla="*/ 62 w 1362"/>
                <a:gd name="T89" fmla="*/ 330 h 824"/>
                <a:gd name="T90" fmla="*/ 98 w 1362"/>
                <a:gd name="T91" fmla="*/ 362 h 824"/>
                <a:gd name="T92" fmla="*/ 139 w 1362"/>
                <a:gd name="T93" fmla="*/ 394 h 824"/>
                <a:gd name="T94" fmla="*/ 183 w 1362"/>
                <a:gd name="T95" fmla="*/ 429 h 824"/>
                <a:gd name="T96" fmla="*/ 230 w 1362"/>
                <a:gd name="T97" fmla="*/ 463 h 824"/>
                <a:gd name="T98" fmla="*/ 277 w 1362"/>
                <a:gd name="T99" fmla="*/ 498 h 824"/>
                <a:gd name="T100" fmla="*/ 323 w 1362"/>
                <a:gd name="T101" fmla="*/ 530 h 824"/>
                <a:gd name="T102" fmla="*/ 365 w 1362"/>
                <a:gd name="T103" fmla="*/ 558 h 824"/>
                <a:gd name="T104" fmla="*/ 404 w 1362"/>
                <a:gd name="T105" fmla="*/ 583 h 824"/>
                <a:gd name="T106" fmla="*/ 437 w 1362"/>
                <a:gd name="T107" fmla="*/ 603 h 824"/>
                <a:gd name="T108" fmla="*/ 463 w 1362"/>
                <a:gd name="T109" fmla="*/ 618 h 824"/>
                <a:gd name="T110" fmla="*/ 480 w 1362"/>
                <a:gd name="T111" fmla="*/ 625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C5FFE2"/>
            </a:solidFill>
            <a:ln w="9525">
              <a:solidFill>
                <a:schemeClr val="tx1"/>
              </a:solidFill>
              <a:round/>
              <a:headEnd/>
              <a:tailEnd/>
            </a:ln>
          </p:spPr>
          <p:txBody>
            <a:bodyPr/>
            <a:lstStyle/>
            <a:p>
              <a:endParaRPr lang="en-US">
                <a:latin typeface="+mj-lt"/>
              </a:endParaRPr>
            </a:p>
          </p:txBody>
        </p:sp>
        <p:sp>
          <p:nvSpPr>
            <p:cNvPr id="1041" name="Freeform 312"/>
            <p:cNvSpPr>
              <a:spLocks/>
            </p:cNvSpPr>
            <p:nvPr/>
          </p:nvSpPr>
          <p:spPr bwMode="auto">
            <a:xfrm rot="8764881" flipH="1" flipV="1">
              <a:off x="3360" y="3024"/>
              <a:ext cx="912" cy="626"/>
            </a:xfrm>
            <a:custGeom>
              <a:avLst/>
              <a:gdLst>
                <a:gd name="T0" fmla="*/ 483 w 1362"/>
                <a:gd name="T1" fmla="*/ 624 h 824"/>
                <a:gd name="T2" fmla="*/ 487 w 1362"/>
                <a:gd name="T3" fmla="*/ 613 h 824"/>
                <a:gd name="T4" fmla="*/ 502 w 1362"/>
                <a:gd name="T5" fmla="*/ 595 h 824"/>
                <a:gd name="T6" fmla="*/ 525 w 1362"/>
                <a:gd name="T7" fmla="*/ 571 h 824"/>
                <a:gd name="T8" fmla="*/ 555 w 1362"/>
                <a:gd name="T9" fmla="*/ 542 h 824"/>
                <a:gd name="T10" fmla="*/ 591 w 1362"/>
                <a:gd name="T11" fmla="*/ 509 h 824"/>
                <a:gd name="T12" fmla="*/ 631 w 1362"/>
                <a:gd name="T13" fmla="*/ 474 h 824"/>
                <a:gd name="T14" fmla="*/ 673 w 1362"/>
                <a:gd name="T15" fmla="*/ 438 h 824"/>
                <a:gd name="T16" fmla="*/ 716 w 1362"/>
                <a:gd name="T17" fmla="*/ 401 h 824"/>
                <a:gd name="T18" fmla="*/ 758 w 1362"/>
                <a:gd name="T19" fmla="*/ 364 h 824"/>
                <a:gd name="T20" fmla="*/ 798 w 1362"/>
                <a:gd name="T21" fmla="*/ 330 h 824"/>
                <a:gd name="T22" fmla="*/ 834 w 1362"/>
                <a:gd name="T23" fmla="*/ 299 h 824"/>
                <a:gd name="T24" fmla="*/ 865 w 1362"/>
                <a:gd name="T25" fmla="*/ 272 h 824"/>
                <a:gd name="T26" fmla="*/ 889 w 1362"/>
                <a:gd name="T27" fmla="*/ 251 h 824"/>
                <a:gd name="T28" fmla="*/ 906 w 1362"/>
                <a:gd name="T29" fmla="*/ 235 h 824"/>
                <a:gd name="T30" fmla="*/ 912 w 1362"/>
                <a:gd name="T31" fmla="*/ 227 h 824"/>
                <a:gd name="T32" fmla="*/ 910 w 1362"/>
                <a:gd name="T33" fmla="*/ 226 h 824"/>
                <a:gd name="T34" fmla="*/ 884 w 1362"/>
                <a:gd name="T35" fmla="*/ 212 h 824"/>
                <a:gd name="T36" fmla="*/ 833 w 1362"/>
                <a:gd name="T37" fmla="*/ 186 h 824"/>
                <a:gd name="T38" fmla="*/ 767 w 1362"/>
                <a:gd name="T39" fmla="*/ 150 h 824"/>
                <a:gd name="T40" fmla="*/ 693 w 1362"/>
                <a:gd name="T41" fmla="*/ 110 h 824"/>
                <a:gd name="T42" fmla="*/ 621 w 1362"/>
                <a:gd name="T43" fmla="*/ 71 h 824"/>
                <a:gd name="T44" fmla="*/ 559 w 1362"/>
                <a:gd name="T45" fmla="*/ 35 h 824"/>
                <a:gd name="T46" fmla="*/ 516 w 1362"/>
                <a:gd name="T47" fmla="*/ 8 h 824"/>
                <a:gd name="T48" fmla="*/ 500 w 1362"/>
                <a:gd name="T49" fmla="*/ 6 h 824"/>
                <a:gd name="T50" fmla="*/ 485 w 1362"/>
                <a:gd name="T51" fmla="*/ 21 h 824"/>
                <a:gd name="T52" fmla="*/ 463 w 1362"/>
                <a:gd name="T53" fmla="*/ 37 h 824"/>
                <a:gd name="T54" fmla="*/ 434 w 1362"/>
                <a:gd name="T55" fmla="*/ 55 h 824"/>
                <a:gd name="T56" fmla="*/ 398 w 1362"/>
                <a:gd name="T57" fmla="*/ 75 h 824"/>
                <a:gd name="T58" fmla="*/ 360 w 1362"/>
                <a:gd name="T59" fmla="*/ 96 h 824"/>
                <a:gd name="T60" fmla="*/ 317 w 1362"/>
                <a:gd name="T61" fmla="*/ 117 h 824"/>
                <a:gd name="T62" fmla="*/ 275 w 1362"/>
                <a:gd name="T63" fmla="*/ 138 h 824"/>
                <a:gd name="T64" fmla="*/ 230 w 1362"/>
                <a:gd name="T65" fmla="*/ 159 h 824"/>
                <a:gd name="T66" fmla="*/ 186 w 1362"/>
                <a:gd name="T67" fmla="*/ 178 h 824"/>
                <a:gd name="T68" fmla="*/ 145 w 1362"/>
                <a:gd name="T69" fmla="*/ 196 h 824"/>
                <a:gd name="T70" fmla="*/ 106 w 1362"/>
                <a:gd name="T71" fmla="*/ 212 h 824"/>
                <a:gd name="T72" fmla="*/ 73 w 1362"/>
                <a:gd name="T73" fmla="*/ 226 h 824"/>
                <a:gd name="T74" fmla="*/ 44 w 1362"/>
                <a:gd name="T75" fmla="*/ 237 h 824"/>
                <a:gd name="T76" fmla="*/ 23 w 1362"/>
                <a:gd name="T77" fmla="*/ 246 h 824"/>
                <a:gd name="T78" fmla="*/ 10 w 1362"/>
                <a:gd name="T79" fmla="*/ 250 h 824"/>
                <a:gd name="T80" fmla="*/ 1 w 1362"/>
                <a:gd name="T81" fmla="*/ 253 h 824"/>
                <a:gd name="T82" fmla="*/ 1 w 1362"/>
                <a:gd name="T83" fmla="*/ 264 h 824"/>
                <a:gd name="T84" fmla="*/ 13 w 1362"/>
                <a:gd name="T85" fmla="*/ 281 h 824"/>
                <a:gd name="T86" fmla="*/ 33 w 1362"/>
                <a:gd name="T87" fmla="*/ 303 h 824"/>
                <a:gd name="T88" fmla="*/ 62 w 1362"/>
                <a:gd name="T89" fmla="*/ 330 h 824"/>
                <a:gd name="T90" fmla="*/ 98 w 1362"/>
                <a:gd name="T91" fmla="*/ 362 h 824"/>
                <a:gd name="T92" fmla="*/ 139 w 1362"/>
                <a:gd name="T93" fmla="*/ 394 h 824"/>
                <a:gd name="T94" fmla="*/ 183 w 1362"/>
                <a:gd name="T95" fmla="*/ 429 h 824"/>
                <a:gd name="T96" fmla="*/ 230 w 1362"/>
                <a:gd name="T97" fmla="*/ 463 h 824"/>
                <a:gd name="T98" fmla="*/ 277 w 1362"/>
                <a:gd name="T99" fmla="*/ 498 h 824"/>
                <a:gd name="T100" fmla="*/ 323 w 1362"/>
                <a:gd name="T101" fmla="*/ 530 h 824"/>
                <a:gd name="T102" fmla="*/ 365 w 1362"/>
                <a:gd name="T103" fmla="*/ 558 h 824"/>
                <a:gd name="T104" fmla="*/ 404 w 1362"/>
                <a:gd name="T105" fmla="*/ 583 h 824"/>
                <a:gd name="T106" fmla="*/ 437 w 1362"/>
                <a:gd name="T107" fmla="*/ 603 h 824"/>
                <a:gd name="T108" fmla="*/ 463 w 1362"/>
                <a:gd name="T109" fmla="*/ 618 h 824"/>
                <a:gd name="T110" fmla="*/ 480 w 1362"/>
                <a:gd name="T111" fmla="*/ 625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C5FFE2"/>
            </a:solidFill>
            <a:ln w="9525">
              <a:solidFill>
                <a:schemeClr val="tx1"/>
              </a:solidFill>
              <a:round/>
              <a:headEnd/>
              <a:tailEnd/>
            </a:ln>
          </p:spPr>
          <p:txBody>
            <a:bodyPr/>
            <a:lstStyle/>
            <a:p>
              <a:endParaRPr lang="en-US">
                <a:latin typeface="+mj-lt"/>
              </a:endParaRPr>
            </a:p>
          </p:txBody>
        </p:sp>
        <p:sp>
          <p:nvSpPr>
            <p:cNvPr id="1042" name="Freeform 313"/>
            <p:cNvSpPr>
              <a:spLocks/>
            </p:cNvSpPr>
            <p:nvPr/>
          </p:nvSpPr>
          <p:spPr bwMode="auto">
            <a:xfrm rot="8764881" flipH="1" flipV="1">
              <a:off x="3312" y="2976"/>
              <a:ext cx="912" cy="626"/>
            </a:xfrm>
            <a:custGeom>
              <a:avLst/>
              <a:gdLst>
                <a:gd name="T0" fmla="*/ 483 w 1362"/>
                <a:gd name="T1" fmla="*/ 624 h 824"/>
                <a:gd name="T2" fmla="*/ 487 w 1362"/>
                <a:gd name="T3" fmla="*/ 613 h 824"/>
                <a:gd name="T4" fmla="*/ 502 w 1362"/>
                <a:gd name="T5" fmla="*/ 595 h 824"/>
                <a:gd name="T6" fmla="*/ 525 w 1362"/>
                <a:gd name="T7" fmla="*/ 571 h 824"/>
                <a:gd name="T8" fmla="*/ 555 w 1362"/>
                <a:gd name="T9" fmla="*/ 542 h 824"/>
                <a:gd name="T10" fmla="*/ 591 w 1362"/>
                <a:gd name="T11" fmla="*/ 509 h 824"/>
                <a:gd name="T12" fmla="*/ 631 w 1362"/>
                <a:gd name="T13" fmla="*/ 474 h 824"/>
                <a:gd name="T14" fmla="*/ 673 w 1362"/>
                <a:gd name="T15" fmla="*/ 438 h 824"/>
                <a:gd name="T16" fmla="*/ 716 w 1362"/>
                <a:gd name="T17" fmla="*/ 401 h 824"/>
                <a:gd name="T18" fmla="*/ 758 w 1362"/>
                <a:gd name="T19" fmla="*/ 364 h 824"/>
                <a:gd name="T20" fmla="*/ 798 w 1362"/>
                <a:gd name="T21" fmla="*/ 330 h 824"/>
                <a:gd name="T22" fmla="*/ 834 w 1362"/>
                <a:gd name="T23" fmla="*/ 299 h 824"/>
                <a:gd name="T24" fmla="*/ 865 w 1362"/>
                <a:gd name="T25" fmla="*/ 272 h 824"/>
                <a:gd name="T26" fmla="*/ 889 w 1362"/>
                <a:gd name="T27" fmla="*/ 251 h 824"/>
                <a:gd name="T28" fmla="*/ 906 w 1362"/>
                <a:gd name="T29" fmla="*/ 235 h 824"/>
                <a:gd name="T30" fmla="*/ 912 w 1362"/>
                <a:gd name="T31" fmla="*/ 227 h 824"/>
                <a:gd name="T32" fmla="*/ 910 w 1362"/>
                <a:gd name="T33" fmla="*/ 226 h 824"/>
                <a:gd name="T34" fmla="*/ 884 w 1362"/>
                <a:gd name="T35" fmla="*/ 212 h 824"/>
                <a:gd name="T36" fmla="*/ 833 w 1362"/>
                <a:gd name="T37" fmla="*/ 186 h 824"/>
                <a:gd name="T38" fmla="*/ 767 w 1362"/>
                <a:gd name="T39" fmla="*/ 150 h 824"/>
                <a:gd name="T40" fmla="*/ 693 w 1362"/>
                <a:gd name="T41" fmla="*/ 110 h 824"/>
                <a:gd name="T42" fmla="*/ 621 w 1362"/>
                <a:gd name="T43" fmla="*/ 71 h 824"/>
                <a:gd name="T44" fmla="*/ 559 w 1362"/>
                <a:gd name="T45" fmla="*/ 35 h 824"/>
                <a:gd name="T46" fmla="*/ 516 w 1362"/>
                <a:gd name="T47" fmla="*/ 8 h 824"/>
                <a:gd name="T48" fmla="*/ 500 w 1362"/>
                <a:gd name="T49" fmla="*/ 6 h 824"/>
                <a:gd name="T50" fmla="*/ 485 w 1362"/>
                <a:gd name="T51" fmla="*/ 21 h 824"/>
                <a:gd name="T52" fmla="*/ 463 w 1362"/>
                <a:gd name="T53" fmla="*/ 37 h 824"/>
                <a:gd name="T54" fmla="*/ 434 w 1362"/>
                <a:gd name="T55" fmla="*/ 55 h 824"/>
                <a:gd name="T56" fmla="*/ 398 w 1362"/>
                <a:gd name="T57" fmla="*/ 75 h 824"/>
                <a:gd name="T58" fmla="*/ 360 w 1362"/>
                <a:gd name="T59" fmla="*/ 96 h 824"/>
                <a:gd name="T60" fmla="*/ 317 w 1362"/>
                <a:gd name="T61" fmla="*/ 117 h 824"/>
                <a:gd name="T62" fmla="*/ 275 w 1362"/>
                <a:gd name="T63" fmla="*/ 138 h 824"/>
                <a:gd name="T64" fmla="*/ 230 w 1362"/>
                <a:gd name="T65" fmla="*/ 159 h 824"/>
                <a:gd name="T66" fmla="*/ 186 w 1362"/>
                <a:gd name="T67" fmla="*/ 178 h 824"/>
                <a:gd name="T68" fmla="*/ 145 w 1362"/>
                <a:gd name="T69" fmla="*/ 196 h 824"/>
                <a:gd name="T70" fmla="*/ 106 w 1362"/>
                <a:gd name="T71" fmla="*/ 212 h 824"/>
                <a:gd name="T72" fmla="*/ 73 w 1362"/>
                <a:gd name="T73" fmla="*/ 226 h 824"/>
                <a:gd name="T74" fmla="*/ 44 w 1362"/>
                <a:gd name="T75" fmla="*/ 237 h 824"/>
                <a:gd name="T76" fmla="*/ 23 w 1362"/>
                <a:gd name="T77" fmla="*/ 246 h 824"/>
                <a:gd name="T78" fmla="*/ 10 w 1362"/>
                <a:gd name="T79" fmla="*/ 250 h 824"/>
                <a:gd name="T80" fmla="*/ 1 w 1362"/>
                <a:gd name="T81" fmla="*/ 253 h 824"/>
                <a:gd name="T82" fmla="*/ 1 w 1362"/>
                <a:gd name="T83" fmla="*/ 264 h 824"/>
                <a:gd name="T84" fmla="*/ 13 w 1362"/>
                <a:gd name="T85" fmla="*/ 281 h 824"/>
                <a:gd name="T86" fmla="*/ 33 w 1362"/>
                <a:gd name="T87" fmla="*/ 303 h 824"/>
                <a:gd name="T88" fmla="*/ 62 w 1362"/>
                <a:gd name="T89" fmla="*/ 330 h 824"/>
                <a:gd name="T90" fmla="*/ 98 w 1362"/>
                <a:gd name="T91" fmla="*/ 362 h 824"/>
                <a:gd name="T92" fmla="*/ 139 w 1362"/>
                <a:gd name="T93" fmla="*/ 394 h 824"/>
                <a:gd name="T94" fmla="*/ 183 w 1362"/>
                <a:gd name="T95" fmla="*/ 429 h 824"/>
                <a:gd name="T96" fmla="*/ 230 w 1362"/>
                <a:gd name="T97" fmla="*/ 463 h 824"/>
                <a:gd name="T98" fmla="*/ 277 w 1362"/>
                <a:gd name="T99" fmla="*/ 498 h 824"/>
                <a:gd name="T100" fmla="*/ 323 w 1362"/>
                <a:gd name="T101" fmla="*/ 530 h 824"/>
                <a:gd name="T102" fmla="*/ 365 w 1362"/>
                <a:gd name="T103" fmla="*/ 558 h 824"/>
                <a:gd name="T104" fmla="*/ 404 w 1362"/>
                <a:gd name="T105" fmla="*/ 583 h 824"/>
                <a:gd name="T106" fmla="*/ 437 w 1362"/>
                <a:gd name="T107" fmla="*/ 603 h 824"/>
                <a:gd name="T108" fmla="*/ 463 w 1362"/>
                <a:gd name="T109" fmla="*/ 618 h 824"/>
                <a:gd name="T110" fmla="*/ 480 w 1362"/>
                <a:gd name="T111" fmla="*/ 625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C5FFE2"/>
            </a:solidFill>
            <a:ln w="9525">
              <a:solidFill>
                <a:schemeClr val="tx1"/>
              </a:solidFill>
              <a:round/>
              <a:headEnd/>
              <a:tailEnd/>
            </a:ln>
          </p:spPr>
          <p:txBody>
            <a:bodyPr/>
            <a:lstStyle/>
            <a:p>
              <a:endParaRPr lang="en-US">
                <a:latin typeface="+mj-lt"/>
              </a:endParaRPr>
            </a:p>
          </p:txBody>
        </p:sp>
      </p:grpSp>
      <p:sp>
        <p:nvSpPr>
          <p:cNvPr id="1039" name="Text Box 314"/>
          <p:cNvSpPr txBox="1">
            <a:spLocks noChangeArrowheads="1"/>
          </p:cNvSpPr>
          <p:nvPr/>
        </p:nvSpPr>
        <p:spPr bwMode="auto">
          <a:xfrm rot="474767">
            <a:off x="6361113" y="1706447"/>
            <a:ext cx="1270000" cy="549275"/>
          </a:xfrm>
          <a:prstGeom prst="rect">
            <a:avLst/>
          </a:prstGeom>
          <a:noFill/>
          <a:ln w="9525">
            <a:noFill/>
            <a:miter lim="800000"/>
            <a:headEnd/>
            <a:tailEnd/>
          </a:ln>
        </p:spPr>
        <p:txBody>
          <a:bodyPr>
            <a:spAutoFit/>
          </a:bodyPr>
          <a:lstStyle/>
          <a:p>
            <a:pPr eaLnBrk="0" hangingPunct="0"/>
            <a:r>
              <a:rPr kumimoji="1" lang="en-US" sz="1000" b="1">
                <a:latin typeface="+mj-lt"/>
              </a:rPr>
              <a:t>Advance</a:t>
            </a:r>
          </a:p>
          <a:p>
            <a:pPr eaLnBrk="0" hangingPunct="0"/>
            <a:r>
              <a:rPr kumimoji="1" lang="en-US" sz="1000" b="1">
                <a:latin typeface="+mj-lt"/>
              </a:rPr>
              <a:t>Ship</a:t>
            </a:r>
          </a:p>
          <a:p>
            <a:pPr eaLnBrk="0" hangingPunct="0"/>
            <a:r>
              <a:rPr kumimoji="1" lang="en-US" sz="1000" b="1">
                <a:latin typeface="+mj-lt"/>
              </a:rPr>
              <a:t>Notices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3"/>
          <p:cNvSpPr>
            <a:spLocks noGrp="1" noChangeArrowheads="1"/>
          </p:cNvSpPr>
          <p:nvPr>
            <p:ph idx="1"/>
          </p:nvPr>
        </p:nvSpPr>
        <p:spPr/>
        <p:txBody>
          <a:bodyPr/>
          <a:lstStyle/>
          <a:p>
            <a:pPr eaLnBrk="1" hangingPunct="1"/>
            <a:r>
              <a:rPr lang="en-US" smtClean="0"/>
              <a:t>Processes and Procedures</a:t>
            </a:r>
          </a:p>
          <a:p>
            <a:pPr eaLnBrk="1" hangingPunct="1"/>
            <a:r>
              <a:rPr lang="en-US" smtClean="0"/>
              <a:t>Reporting Requirements</a:t>
            </a:r>
          </a:p>
          <a:p>
            <a:pPr eaLnBrk="1" hangingPunct="1"/>
            <a:r>
              <a:rPr lang="en-US" smtClean="0"/>
              <a:t>Customer Expectations</a:t>
            </a:r>
          </a:p>
          <a:p>
            <a:pPr eaLnBrk="1" hangingPunct="1"/>
            <a:r>
              <a:rPr lang="en-US" smtClean="0"/>
              <a:t>Product Configuration</a:t>
            </a:r>
          </a:p>
          <a:p>
            <a:pPr eaLnBrk="1" hangingPunct="1"/>
            <a:endParaRPr lang="en-US" smtClean="0"/>
          </a:p>
        </p:txBody>
      </p:sp>
      <p:sp>
        <p:nvSpPr>
          <p:cNvPr id="15363" name="Rectangle 2"/>
          <p:cNvSpPr>
            <a:spLocks noGrp="1" noChangeArrowheads="1"/>
          </p:cNvSpPr>
          <p:nvPr>
            <p:ph type="title"/>
          </p:nvPr>
        </p:nvSpPr>
        <p:spPr/>
        <p:txBody>
          <a:bodyPr/>
          <a:lstStyle/>
          <a:p>
            <a:pPr eaLnBrk="1" hangingPunct="1"/>
            <a:r>
              <a:rPr lang="en-US" smtClean="0"/>
              <a:t>Review</a:t>
            </a:r>
          </a:p>
        </p:txBody>
      </p:sp>
      <p:sp>
        <p:nvSpPr>
          <p:cNvPr id="15362" name="Footer Placeholder 3"/>
          <p:cNvSpPr>
            <a:spLocks noGrp="1"/>
          </p:cNvSpPr>
          <p:nvPr>
            <p:ph type="ftr" sz="quarter" idx="10"/>
          </p:nvPr>
        </p:nvSpPr>
        <p:spPr>
          <a:noFill/>
        </p:spPr>
        <p:txBody>
          <a:bodyPr/>
          <a:lstStyle/>
          <a:p>
            <a:r>
              <a:rPr lang="en-US" smtClean="0"/>
              <a:t>CSS-BU-080</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3"/>
          <p:cNvSpPr>
            <a:spLocks noGrp="1" noChangeArrowheads="1"/>
          </p:cNvSpPr>
          <p:nvPr>
            <p:ph idx="1"/>
          </p:nvPr>
        </p:nvSpPr>
        <p:spPr/>
        <p:txBody>
          <a:bodyPr/>
          <a:lstStyle/>
          <a:p>
            <a:pPr eaLnBrk="1" hangingPunct="1">
              <a:buClr>
                <a:schemeClr val="folHlink"/>
              </a:buClr>
              <a:buSzPct val="125000"/>
              <a:buFont typeface="Wingdings" pitchFamily="2" charset="2"/>
              <a:buChar char="ü"/>
            </a:pPr>
            <a:r>
              <a:rPr lang="en-US" smtClean="0"/>
              <a:t>Introduction to Customer Sequence Schedules</a:t>
            </a:r>
          </a:p>
          <a:p>
            <a:pPr eaLnBrk="1" hangingPunct="1">
              <a:buClr>
                <a:schemeClr val="folHlink"/>
              </a:buClr>
              <a:buSzPct val="125000"/>
              <a:buFont typeface="Wingdings" pitchFamily="2" charset="2"/>
              <a:buChar char="ü"/>
            </a:pPr>
            <a:r>
              <a:rPr lang="en-US" smtClean="0"/>
              <a:t>Business Considerations</a:t>
            </a:r>
          </a:p>
          <a:p>
            <a:pPr eaLnBrk="1" hangingPunct="1"/>
            <a:r>
              <a:rPr lang="en-US" smtClean="0"/>
              <a:t>Set up Customer Sequence Schedules</a:t>
            </a:r>
          </a:p>
          <a:p>
            <a:pPr eaLnBrk="1" hangingPunct="1"/>
            <a:r>
              <a:rPr lang="en-US" smtClean="0"/>
              <a:t>Load Customer Sequence Schedules</a:t>
            </a:r>
          </a:p>
          <a:p>
            <a:pPr eaLnBrk="1" hangingPunct="1"/>
            <a:r>
              <a:rPr lang="en-US" smtClean="0"/>
              <a:t>Plan Customer Sequence Schedules</a:t>
            </a:r>
          </a:p>
          <a:p>
            <a:pPr eaLnBrk="1" hangingPunct="1"/>
            <a:r>
              <a:rPr lang="en-US" smtClean="0"/>
              <a:t>Ship Customer Sequence Schedules</a:t>
            </a:r>
          </a:p>
          <a:p>
            <a:pPr eaLnBrk="1" hangingPunct="1"/>
            <a:r>
              <a:rPr lang="en-US" smtClean="0"/>
              <a:t>Customer Sequence Schedules Features and Options</a:t>
            </a:r>
          </a:p>
          <a:p>
            <a:pPr eaLnBrk="1" hangingPunct="1"/>
            <a:endParaRPr lang="en-US" smtClean="0"/>
          </a:p>
        </p:txBody>
      </p:sp>
      <p:sp>
        <p:nvSpPr>
          <p:cNvPr id="16387" name="Rectangle 2"/>
          <p:cNvSpPr>
            <a:spLocks noGrp="1" noChangeArrowheads="1"/>
          </p:cNvSpPr>
          <p:nvPr>
            <p:ph type="title"/>
          </p:nvPr>
        </p:nvSpPr>
        <p:spPr/>
        <p:txBody>
          <a:bodyPr/>
          <a:lstStyle/>
          <a:p>
            <a:pPr eaLnBrk="1" hangingPunct="1"/>
            <a:r>
              <a:rPr lang="en-US" smtClean="0"/>
              <a:t>Course Overview</a:t>
            </a:r>
          </a:p>
        </p:txBody>
      </p:sp>
      <p:sp>
        <p:nvSpPr>
          <p:cNvPr id="16386" name="Footer Placeholder 3"/>
          <p:cNvSpPr>
            <a:spLocks noGrp="1"/>
          </p:cNvSpPr>
          <p:nvPr>
            <p:ph type="ftr" sz="quarter" idx="10"/>
          </p:nvPr>
        </p:nvSpPr>
        <p:spPr>
          <a:noFill/>
        </p:spPr>
        <p:txBody>
          <a:bodyPr/>
          <a:lstStyle/>
          <a:p>
            <a:r>
              <a:rPr lang="en-US" smtClean="0"/>
              <a:t>CSS-BU-090</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3"/>
          <p:cNvSpPr>
            <a:spLocks noGrp="1" noChangeArrowheads="1"/>
          </p:cNvSpPr>
          <p:nvPr>
            <p:ph idx="1"/>
          </p:nvPr>
        </p:nvSpPr>
        <p:spPr/>
        <p:txBody>
          <a:bodyPr/>
          <a:lstStyle/>
          <a:p>
            <a:pPr eaLnBrk="1" hangingPunct="1"/>
            <a:r>
              <a:rPr lang="en-US" smtClean="0"/>
              <a:t>EDI/EDI eCommerce</a:t>
            </a:r>
          </a:p>
          <a:p>
            <a:pPr eaLnBrk="1" hangingPunct="1"/>
            <a:r>
              <a:rPr lang="en-US" smtClean="0"/>
              <a:t>Netting Logic</a:t>
            </a:r>
          </a:p>
          <a:p>
            <a:pPr eaLnBrk="1" hangingPunct="1"/>
            <a:endParaRPr lang="en-US" smtClean="0"/>
          </a:p>
        </p:txBody>
      </p:sp>
      <p:sp>
        <p:nvSpPr>
          <p:cNvPr id="5123" name="Rectangle 2"/>
          <p:cNvSpPr>
            <a:spLocks noGrp="1" noChangeArrowheads="1"/>
          </p:cNvSpPr>
          <p:nvPr>
            <p:ph type="title"/>
          </p:nvPr>
        </p:nvSpPr>
        <p:spPr/>
        <p:txBody>
          <a:bodyPr/>
          <a:lstStyle/>
          <a:p>
            <a:pPr eaLnBrk="1" hangingPunct="1"/>
            <a:r>
              <a:rPr lang="en-US" smtClean="0"/>
              <a:t>Business Considerations</a:t>
            </a:r>
          </a:p>
        </p:txBody>
      </p:sp>
      <p:sp>
        <p:nvSpPr>
          <p:cNvPr id="5122" name="Footer Placeholder 3"/>
          <p:cNvSpPr>
            <a:spLocks noGrp="1"/>
          </p:cNvSpPr>
          <p:nvPr>
            <p:ph type="ftr" sz="quarter" idx="10"/>
          </p:nvPr>
        </p:nvSpPr>
        <p:spPr>
          <a:noFill/>
        </p:spPr>
        <p:txBody>
          <a:bodyPr/>
          <a:lstStyle/>
          <a:p>
            <a:r>
              <a:rPr lang="en-US" smtClean="0"/>
              <a:t>CSS-BU-020</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3"/>
          <p:cNvSpPr>
            <a:spLocks noGrp="1" noChangeArrowheads="1"/>
          </p:cNvSpPr>
          <p:nvPr>
            <p:ph idx="1"/>
          </p:nvPr>
        </p:nvSpPr>
        <p:spPr/>
        <p:txBody>
          <a:bodyPr/>
          <a:lstStyle/>
          <a:p>
            <a:pPr eaLnBrk="1" hangingPunct="1">
              <a:lnSpc>
                <a:spcPct val="90000"/>
              </a:lnSpc>
            </a:pPr>
            <a:r>
              <a:rPr lang="en-US" smtClean="0"/>
              <a:t>Definition of EDI</a:t>
            </a:r>
          </a:p>
          <a:p>
            <a:pPr lvl="1" eaLnBrk="1" hangingPunct="1">
              <a:lnSpc>
                <a:spcPct val="90000"/>
              </a:lnSpc>
            </a:pPr>
            <a:r>
              <a:rPr lang="en-US" smtClean="0"/>
              <a:t>An international protocol defining the means and methods for electronic transmission of documents between trading partners (i.e., companies). Documents are transmitted in a highly structured format that can be processed by computer software.</a:t>
            </a:r>
          </a:p>
          <a:p>
            <a:pPr eaLnBrk="1" hangingPunct="1">
              <a:lnSpc>
                <a:spcPct val="90000"/>
              </a:lnSpc>
            </a:pPr>
            <a:r>
              <a:rPr lang="en-US" smtClean="0"/>
              <a:t>Definition of EDI eCommerce</a:t>
            </a:r>
          </a:p>
          <a:p>
            <a:pPr lvl="1" eaLnBrk="1" hangingPunct="1">
              <a:lnSpc>
                <a:spcPct val="90000"/>
              </a:lnSpc>
            </a:pPr>
            <a:r>
              <a:rPr lang="en-US" smtClean="0"/>
              <a:t>EDI eCommerce is the interface between QAD Enterprise Applications and third-party EDI communications or translator products called EC subsystems. The eCommerce enhances the system’s ability to manipulate, analyze, edit, and reprocess EDI data.</a:t>
            </a:r>
          </a:p>
        </p:txBody>
      </p:sp>
      <p:sp>
        <p:nvSpPr>
          <p:cNvPr id="6147" name="Rectangle 2"/>
          <p:cNvSpPr>
            <a:spLocks noGrp="1" noChangeArrowheads="1"/>
          </p:cNvSpPr>
          <p:nvPr>
            <p:ph type="title"/>
          </p:nvPr>
        </p:nvSpPr>
        <p:spPr/>
        <p:txBody>
          <a:bodyPr/>
          <a:lstStyle/>
          <a:p>
            <a:pPr eaLnBrk="1" hangingPunct="1"/>
            <a:r>
              <a:rPr lang="en-US" smtClean="0"/>
              <a:t>EDI eCommerce</a:t>
            </a:r>
          </a:p>
        </p:txBody>
      </p:sp>
      <p:sp>
        <p:nvSpPr>
          <p:cNvPr id="6146" name="Footer Placeholder 3"/>
          <p:cNvSpPr>
            <a:spLocks noGrp="1"/>
          </p:cNvSpPr>
          <p:nvPr>
            <p:ph type="ftr" sz="quarter" idx="10"/>
          </p:nvPr>
        </p:nvSpPr>
        <p:spPr>
          <a:noFill/>
        </p:spPr>
        <p:txBody>
          <a:bodyPr/>
          <a:lstStyle/>
          <a:p>
            <a:r>
              <a:rPr lang="en-US" smtClean="0"/>
              <a:t>CSS-BU-021</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3"/>
          <p:cNvSpPr>
            <a:spLocks noGrp="1" noChangeArrowheads="1"/>
          </p:cNvSpPr>
          <p:nvPr>
            <p:ph idx="1"/>
          </p:nvPr>
        </p:nvSpPr>
        <p:spPr/>
        <p:txBody>
          <a:bodyPr/>
          <a:lstStyle/>
          <a:p>
            <a:pPr eaLnBrk="1" hangingPunct="1">
              <a:lnSpc>
                <a:spcPct val="90000"/>
              </a:lnSpc>
            </a:pPr>
            <a:r>
              <a:rPr lang="en-US" sz="2000" smtClean="0"/>
              <a:t>Time saving</a:t>
            </a:r>
          </a:p>
          <a:p>
            <a:pPr lvl="1" eaLnBrk="1" hangingPunct="1">
              <a:lnSpc>
                <a:spcPct val="90000"/>
              </a:lnSpc>
            </a:pPr>
            <a:r>
              <a:rPr lang="en-US" sz="1800" smtClean="0"/>
              <a:t>Information processed faster</a:t>
            </a:r>
          </a:p>
          <a:p>
            <a:pPr lvl="1" eaLnBrk="1" hangingPunct="1">
              <a:lnSpc>
                <a:spcPct val="90000"/>
              </a:lnSpc>
            </a:pPr>
            <a:r>
              <a:rPr lang="en-US" sz="1800" smtClean="0"/>
              <a:t>Shortened response times</a:t>
            </a:r>
          </a:p>
          <a:p>
            <a:pPr eaLnBrk="1" hangingPunct="1">
              <a:lnSpc>
                <a:spcPct val="90000"/>
              </a:lnSpc>
            </a:pPr>
            <a:r>
              <a:rPr lang="en-US" sz="2000" smtClean="0"/>
              <a:t>Reduced data input</a:t>
            </a:r>
          </a:p>
          <a:p>
            <a:pPr lvl="1" eaLnBrk="1" hangingPunct="1">
              <a:lnSpc>
                <a:spcPct val="90000"/>
              </a:lnSpc>
            </a:pPr>
            <a:r>
              <a:rPr lang="en-US" sz="1800" smtClean="0"/>
              <a:t>Reduces errors</a:t>
            </a:r>
          </a:p>
          <a:p>
            <a:pPr eaLnBrk="1" hangingPunct="1">
              <a:lnSpc>
                <a:spcPct val="90000"/>
              </a:lnSpc>
            </a:pPr>
            <a:r>
              <a:rPr lang="en-US" sz="2000" smtClean="0"/>
              <a:t>Saves labor costs</a:t>
            </a:r>
          </a:p>
          <a:p>
            <a:pPr lvl="1" eaLnBrk="1" hangingPunct="1">
              <a:lnSpc>
                <a:spcPct val="90000"/>
              </a:lnSpc>
            </a:pPr>
            <a:r>
              <a:rPr lang="en-US" sz="1800" smtClean="0"/>
              <a:t>Reduces/eliminates paperwork, fewer people are needed</a:t>
            </a:r>
          </a:p>
          <a:p>
            <a:pPr eaLnBrk="1" hangingPunct="1">
              <a:lnSpc>
                <a:spcPct val="90000"/>
              </a:lnSpc>
            </a:pPr>
            <a:r>
              <a:rPr lang="en-US" sz="2000" smtClean="0"/>
              <a:t>Lower inventory levels</a:t>
            </a:r>
          </a:p>
          <a:p>
            <a:pPr eaLnBrk="1" hangingPunct="1">
              <a:lnSpc>
                <a:spcPct val="90000"/>
              </a:lnSpc>
            </a:pPr>
            <a:r>
              <a:rPr lang="en-US" sz="2000" smtClean="0"/>
              <a:t>Functionality in QAD Enterprise Applications</a:t>
            </a:r>
          </a:p>
          <a:p>
            <a:pPr lvl="1" eaLnBrk="1" hangingPunct="1">
              <a:lnSpc>
                <a:spcPct val="90000"/>
              </a:lnSpc>
            </a:pPr>
            <a:r>
              <a:rPr lang="en-US" sz="1800" smtClean="0"/>
              <a:t>Support import of customer sequence schedules</a:t>
            </a:r>
          </a:p>
          <a:p>
            <a:pPr lvl="1" eaLnBrk="1" hangingPunct="1">
              <a:lnSpc>
                <a:spcPct val="90000"/>
              </a:lnSpc>
            </a:pPr>
            <a:r>
              <a:rPr lang="en-US" sz="1800" smtClean="0"/>
              <a:t>Support export of invoices and ASNs</a:t>
            </a:r>
          </a:p>
          <a:p>
            <a:pPr eaLnBrk="1" hangingPunct="1">
              <a:lnSpc>
                <a:spcPct val="90000"/>
              </a:lnSpc>
            </a:pPr>
            <a:r>
              <a:rPr lang="en-US" sz="2000" smtClean="0"/>
              <a:t>Setup Implications</a:t>
            </a:r>
          </a:p>
          <a:p>
            <a:pPr lvl="1" eaLnBrk="1" hangingPunct="1">
              <a:lnSpc>
                <a:spcPct val="90000"/>
              </a:lnSpc>
            </a:pPr>
            <a:r>
              <a:rPr lang="en-US" sz="1800" smtClean="0"/>
              <a:t>EDI/eCommerce software, files, etc., need to be setup</a:t>
            </a:r>
          </a:p>
          <a:p>
            <a:pPr eaLnBrk="1" hangingPunct="1">
              <a:lnSpc>
                <a:spcPct val="90000"/>
              </a:lnSpc>
            </a:pPr>
            <a:r>
              <a:rPr lang="en-US" sz="2000" smtClean="0"/>
              <a:t>Discussed in the following Training Guide: EDI/eCommerce</a:t>
            </a:r>
          </a:p>
        </p:txBody>
      </p:sp>
      <p:sp>
        <p:nvSpPr>
          <p:cNvPr id="7171" name="Rectangle 2"/>
          <p:cNvSpPr>
            <a:spLocks noGrp="1" noChangeArrowheads="1"/>
          </p:cNvSpPr>
          <p:nvPr>
            <p:ph type="title"/>
          </p:nvPr>
        </p:nvSpPr>
        <p:spPr/>
        <p:txBody>
          <a:bodyPr/>
          <a:lstStyle/>
          <a:p>
            <a:pPr eaLnBrk="1" hangingPunct="1"/>
            <a:r>
              <a:rPr lang="en-US" smtClean="0"/>
              <a:t>EDI Business Value and Features</a:t>
            </a:r>
          </a:p>
        </p:txBody>
      </p:sp>
      <p:sp>
        <p:nvSpPr>
          <p:cNvPr id="7170" name="Footer Placeholder 3"/>
          <p:cNvSpPr>
            <a:spLocks noGrp="1"/>
          </p:cNvSpPr>
          <p:nvPr>
            <p:ph type="ftr" sz="quarter" idx="10"/>
          </p:nvPr>
        </p:nvSpPr>
        <p:spPr>
          <a:noFill/>
        </p:spPr>
        <p:txBody>
          <a:bodyPr/>
          <a:lstStyle/>
          <a:p>
            <a:r>
              <a:rPr lang="en-US" smtClean="0"/>
              <a:t>CSS-BU-022</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3"/>
          <p:cNvSpPr>
            <a:spLocks noGrp="1" noChangeArrowheads="1"/>
          </p:cNvSpPr>
          <p:nvPr>
            <p:ph idx="1"/>
          </p:nvPr>
        </p:nvSpPr>
        <p:spPr/>
        <p:txBody>
          <a:bodyPr/>
          <a:lstStyle/>
          <a:p>
            <a:pPr eaLnBrk="1" hangingPunct="1">
              <a:lnSpc>
                <a:spcPct val="90000"/>
              </a:lnSpc>
              <a:buFont typeface="Webdings" pitchFamily="18" charset="2"/>
              <a:buNone/>
            </a:pPr>
            <a:r>
              <a:rPr lang="en-US" sz="2000" smtClean="0"/>
              <a:t>Definition</a:t>
            </a:r>
          </a:p>
          <a:p>
            <a:pPr eaLnBrk="1" hangingPunct="1">
              <a:lnSpc>
                <a:spcPct val="90000"/>
              </a:lnSpc>
            </a:pPr>
            <a:r>
              <a:rPr lang="en-US" sz="2000" smtClean="0"/>
              <a:t>Netting logic determines how Required Ship Schedule Update (7.5.5) calculates a new release of the RSS. It uses netting logic to interpret quantities from the planning, shipping, and sequence schedules to arrive at the correct input for MRP (Material Requirements Planning).</a:t>
            </a:r>
          </a:p>
          <a:p>
            <a:pPr eaLnBrk="1" hangingPunct="1">
              <a:lnSpc>
                <a:spcPct val="90000"/>
              </a:lnSpc>
            </a:pPr>
            <a:r>
              <a:rPr lang="en-US" sz="2000" smtClean="0"/>
              <a:t>Why Consider</a:t>
            </a:r>
          </a:p>
          <a:p>
            <a:pPr lvl="1" eaLnBrk="1" hangingPunct="1">
              <a:lnSpc>
                <a:spcPct val="90000"/>
              </a:lnSpc>
            </a:pPr>
            <a:r>
              <a:rPr lang="en-US" sz="1800" smtClean="0"/>
              <a:t>Customer sends sequence, planning, and shipping schedules</a:t>
            </a:r>
          </a:p>
          <a:p>
            <a:pPr lvl="2" eaLnBrk="1" hangingPunct="1">
              <a:lnSpc>
                <a:spcPct val="90000"/>
              </a:lnSpc>
            </a:pPr>
            <a:r>
              <a:rPr lang="en-US" sz="1600" smtClean="0"/>
              <a:t>Need to tell system how to handle the schedules when calculating the RSS</a:t>
            </a:r>
          </a:p>
          <a:p>
            <a:pPr eaLnBrk="1" hangingPunct="1">
              <a:lnSpc>
                <a:spcPct val="90000"/>
              </a:lnSpc>
            </a:pPr>
            <a:r>
              <a:rPr lang="en-US" sz="2000" smtClean="0"/>
              <a:t>Functionality in QAD Enterprise Applications</a:t>
            </a:r>
          </a:p>
          <a:p>
            <a:pPr eaLnBrk="1" hangingPunct="1">
              <a:lnSpc>
                <a:spcPct val="90000"/>
              </a:lnSpc>
            </a:pPr>
            <a:r>
              <a:rPr lang="en-US" sz="2000" smtClean="0"/>
              <a:t>There are four options. The system uses the one you select to determine:</a:t>
            </a:r>
          </a:p>
          <a:p>
            <a:pPr lvl="1" eaLnBrk="1" hangingPunct="1">
              <a:lnSpc>
                <a:spcPct val="90000"/>
              </a:lnSpc>
            </a:pPr>
            <a:r>
              <a:rPr lang="en-US" sz="1800" smtClean="0"/>
              <a:t>Which schedule to use to calculate the RSS</a:t>
            </a:r>
          </a:p>
          <a:p>
            <a:pPr lvl="1" eaLnBrk="1" hangingPunct="1">
              <a:lnSpc>
                <a:spcPct val="90000"/>
              </a:lnSpc>
            </a:pPr>
            <a:r>
              <a:rPr lang="en-US" sz="1800" smtClean="0"/>
              <a:t>How to handle overlap in planning, shipping, and sequence schedules</a:t>
            </a:r>
          </a:p>
          <a:p>
            <a:pPr eaLnBrk="1" hangingPunct="1">
              <a:lnSpc>
                <a:spcPct val="90000"/>
              </a:lnSpc>
            </a:pPr>
            <a:r>
              <a:rPr lang="en-US" sz="2000" smtClean="0"/>
              <a:t>Netting logic works differently when sequences are associated with a scheduled order line item.</a:t>
            </a:r>
          </a:p>
        </p:txBody>
      </p:sp>
      <p:sp>
        <p:nvSpPr>
          <p:cNvPr id="8195" name="Rectangle 2"/>
          <p:cNvSpPr>
            <a:spLocks noGrp="1" noChangeArrowheads="1"/>
          </p:cNvSpPr>
          <p:nvPr>
            <p:ph type="title"/>
          </p:nvPr>
        </p:nvSpPr>
        <p:spPr/>
        <p:txBody>
          <a:bodyPr/>
          <a:lstStyle/>
          <a:p>
            <a:pPr eaLnBrk="1" hangingPunct="1"/>
            <a:r>
              <a:rPr lang="en-US" smtClean="0"/>
              <a:t>Netting Logic</a:t>
            </a:r>
          </a:p>
        </p:txBody>
      </p:sp>
      <p:sp>
        <p:nvSpPr>
          <p:cNvPr id="8194" name="Footer Placeholder 3"/>
          <p:cNvSpPr>
            <a:spLocks noGrp="1"/>
          </p:cNvSpPr>
          <p:nvPr>
            <p:ph type="ftr" sz="quarter" idx="10"/>
          </p:nvPr>
        </p:nvSpPr>
        <p:spPr>
          <a:noFill/>
        </p:spPr>
        <p:txBody>
          <a:bodyPr/>
          <a:lstStyle/>
          <a:p>
            <a:r>
              <a:rPr lang="en-US" smtClean="0"/>
              <a:t>CSS-BU-023</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3"/>
          <p:cNvSpPr>
            <a:spLocks noGrp="1" noChangeArrowheads="1"/>
          </p:cNvSpPr>
          <p:nvPr>
            <p:ph idx="1"/>
          </p:nvPr>
        </p:nvSpPr>
        <p:spPr/>
        <p:txBody>
          <a:bodyPr/>
          <a:lstStyle/>
          <a:p>
            <a:pPr eaLnBrk="1" hangingPunct="1">
              <a:lnSpc>
                <a:spcPct val="80000"/>
              </a:lnSpc>
            </a:pPr>
            <a:r>
              <a:rPr lang="en-US" sz="2400" smtClean="0"/>
              <a:t>For scheduled orders without sequence schedules:</a:t>
            </a:r>
          </a:p>
          <a:p>
            <a:pPr lvl="1" eaLnBrk="1" hangingPunct="1">
              <a:lnSpc>
                <a:spcPct val="80000"/>
              </a:lnSpc>
            </a:pPr>
            <a:r>
              <a:rPr lang="en-US" sz="2000" smtClean="0"/>
              <a:t>Option 1 – uses only the shipping schedule</a:t>
            </a:r>
          </a:p>
          <a:p>
            <a:pPr lvl="1" eaLnBrk="1" hangingPunct="1">
              <a:lnSpc>
                <a:spcPct val="80000"/>
              </a:lnSpc>
            </a:pPr>
            <a:r>
              <a:rPr lang="en-US" sz="2000" smtClean="0"/>
              <a:t>Option 2 – uses only the planning schedule</a:t>
            </a:r>
          </a:p>
          <a:p>
            <a:pPr lvl="1" eaLnBrk="1" hangingPunct="1">
              <a:lnSpc>
                <a:spcPct val="80000"/>
              </a:lnSpc>
            </a:pPr>
            <a:r>
              <a:rPr lang="en-US" sz="2000" smtClean="0"/>
              <a:t>Option 3 – combines planning and shipping schedule, with the shipping schedule taking precedence in the interval the schedules overlap</a:t>
            </a:r>
          </a:p>
          <a:p>
            <a:pPr lvl="1" eaLnBrk="1" hangingPunct="1">
              <a:lnSpc>
                <a:spcPct val="80000"/>
              </a:lnSpc>
            </a:pPr>
            <a:r>
              <a:rPr lang="en-US" sz="2000" smtClean="0"/>
              <a:t>Option 4 – combines the planning and shipping schedules, with the greater of the shipping or planning schedule taking precedence in the interval of the schedule overlaps</a:t>
            </a:r>
          </a:p>
          <a:p>
            <a:pPr eaLnBrk="1" hangingPunct="1">
              <a:lnSpc>
                <a:spcPct val="80000"/>
              </a:lnSpc>
            </a:pPr>
            <a:r>
              <a:rPr lang="en-US" sz="2400" smtClean="0"/>
              <a:t>For scheduled orders with sequence schedules:</a:t>
            </a:r>
          </a:p>
          <a:p>
            <a:pPr lvl="1" eaLnBrk="1" hangingPunct="1">
              <a:lnSpc>
                <a:spcPct val="80000"/>
              </a:lnSpc>
            </a:pPr>
            <a:r>
              <a:rPr lang="en-US" sz="2000" smtClean="0"/>
              <a:t>Option 1 – uses sequence and shipping schedule</a:t>
            </a:r>
          </a:p>
          <a:p>
            <a:pPr lvl="1" eaLnBrk="1" hangingPunct="1">
              <a:lnSpc>
                <a:spcPct val="80000"/>
              </a:lnSpc>
            </a:pPr>
            <a:r>
              <a:rPr lang="en-US" sz="2000" smtClean="0"/>
              <a:t>Option 2 – uses sequence and planning schedule</a:t>
            </a:r>
          </a:p>
          <a:p>
            <a:pPr lvl="1" eaLnBrk="1" hangingPunct="1">
              <a:lnSpc>
                <a:spcPct val="80000"/>
              </a:lnSpc>
            </a:pPr>
            <a:r>
              <a:rPr lang="en-US" sz="2000" smtClean="0"/>
              <a:t>Option 3 – combines sequence, planning, and shipping schedule, with the sequence schedule taking precedence over the shipping schedule, then the shipping schedule taking precedence in the interval the shipping and planning schedules overlap</a:t>
            </a:r>
          </a:p>
        </p:txBody>
      </p:sp>
      <p:sp>
        <p:nvSpPr>
          <p:cNvPr id="9219" name="Rectangle 2"/>
          <p:cNvSpPr>
            <a:spLocks noGrp="1" noChangeArrowheads="1"/>
          </p:cNvSpPr>
          <p:nvPr>
            <p:ph type="title"/>
          </p:nvPr>
        </p:nvSpPr>
        <p:spPr/>
        <p:txBody>
          <a:bodyPr>
            <a:normAutofit fontScale="90000"/>
          </a:bodyPr>
          <a:lstStyle/>
          <a:p>
            <a:pPr eaLnBrk="1" hangingPunct="1"/>
            <a:r>
              <a:rPr lang="en-US" sz="2800" smtClean="0"/>
              <a:t>Scheduled and Sequence Scheduled Order Precedence </a:t>
            </a:r>
          </a:p>
        </p:txBody>
      </p:sp>
      <p:sp>
        <p:nvSpPr>
          <p:cNvPr id="9218" name="Footer Placeholder 3"/>
          <p:cNvSpPr>
            <a:spLocks noGrp="1"/>
          </p:cNvSpPr>
          <p:nvPr>
            <p:ph type="ftr" sz="quarter" idx="10"/>
          </p:nvPr>
        </p:nvSpPr>
        <p:spPr>
          <a:noFill/>
        </p:spPr>
        <p:txBody>
          <a:bodyPr/>
          <a:lstStyle/>
          <a:p>
            <a:r>
              <a:rPr lang="en-US" smtClean="0"/>
              <a:t>CSS-BU-024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72"/>
          <p:cNvSpPr>
            <a:spLocks noGrp="1" noChangeArrowheads="1"/>
          </p:cNvSpPr>
          <p:nvPr>
            <p:ph type="title"/>
          </p:nvPr>
        </p:nvSpPr>
        <p:spPr/>
        <p:txBody>
          <a:bodyPr/>
          <a:lstStyle/>
          <a:p>
            <a:pPr eaLnBrk="1" hangingPunct="1"/>
            <a:r>
              <a:rPr lang="en-US" smtClean="0"/>
              <a:t>Sequenced Scheduled Orders</a:t>
            </a:r>
          </a:p>
        </p:txBody>
      </p:sp>
      <p:sp>
        <p:nvSpPr>
          <p:cNvPr id="10242" name="Footer Placeholder 3"/>
          <p:cNvSpPr>
            <a:spLocks noGrp="1"/>
          </p:cNvSpPr>
          <p:nvPr>
            <p:ph type="ftr" sz="quarter" idx="10"/>
          </p:nvPr>
        </p:nvSpPr>
        <p:spPr>
          <a:xfrm>
            <a:off x="8239648" y="6638544"/>
            <a:ext cx="914400" cy="219456"/>
          </a:xfrm>
          <a:noFill/>
        </p:spPr>
        <p:txBody>
          <a:bodyPr/>
          <a:lstStyle/>
          <a:p>
            <a:r>
              <a:rPr lang="en-US" smtClean="0"/>
              <a:t>CSS-BU-025</a:t>
            </a:r>
          </a:p>
        </p:txBody>
      </p:sp>
      <p:graphicFrame>
        <p:nvGraphicFramePr>
          <p:cNvPr id="49673" name="Group 521"/>
          <p:cNvGraphicFramePr>
            <a:graphicFrameLocks noGrp="1"/>
          </p:cNvGraphicFramePr>
          <p:nvPr>
            <p:ph type="tbl" idx="4294967295"/>
          </p:nvPr>
        </p:nvGraphicFramePr>
        <p:xfrm>
          <a:off x="342830" y="1109689"/>
          <a:ext cx="8423483" cy="4829810"/>
        </p:xfrm>
        <a:graphic>
          <a:graphicData uri="http://schemas.openxmlformats.org/drawingml/2006/table">
            <a:tbl>
              <a:tblPr/>
              <a:tblGrid>
                <a:gridCol w="2484731"/>
                <a:gridCol w="2097670"/>
                <a:gridCol w="1912892"/>
                <a:gridCol w="1928190"/>
              </a:tblGrid>
              <a:tr h="1060450">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800" b="1" i="0" u="none" strike="noStrike" cap="none" normalizeH="0" baseline="0" dirty="0" smtClean="0">
                          <a:ln>
                            <a:noFill/>
                          </a:ln>
                          <a:solidFill>
                            <a:schemeClr val="tx1"/>
                          </a:solidFill>
                          <a:effectLst/>
                          <a:latin typeface="+mj-lt"/>
                        </a:rPr>
                        <a:t>Short Term Netting</a:t>
                      </a:r>
                    </a:p>
                    <a:p>
                      <a:pPr marL="0" marR="0" lvl="0" indent="0" algn="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800" b="0" i="0" u="none" strike="noStrike" cap="none" normalizeH="0" baseline="0" dirty="0" smtClean="0">
                          <a:ln>
                            <a:noFill/>
                          </a:ln>
                          <a:solidFill>
                            <a:schemeClr val="tx1"/>
                          </a:solidFill>
                          <a:effectLst/>
                          <a:latin typeface="+mj-lt"/>
                        </a:rPr>
                        <a:t>Scheduled Orders</a:t>
                      </a:r>
                    </a:p>
                    <a:p>
                      <a:pPr marL="0" marR="0" lvl="0" indent="0" algn="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800" b="0" i="0" u="none" strike="noStrike" cap="none" normalizeH="0" baseline="0" dirty="0" smtClean="0">
                          <a:ln>
                            <a:noFill/>
                          </a:ln>
                          <a:solidFill>
                            <a:schemeClr val="tx1"/>
                          </a:solidFill>
                          <a:effectLst/>
                          <a:latin typeface="+mj-lt"/>
                        </a:rPr>
                        <a:t>Sequences</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400" b="0" i="0" u="none" strike="noStrike" cap="none" normalizeH="0" baseline="0" smtClean="0">
                          <a:ln>
                            <a:noFill/>
                          </a:ln>
                          <a:solidFill>
                            <a:srgbClr val="FF0000"/>
                          </a:solidFill>
                          <a:effectLst/>
                          <a:latin typeface="+mj-lt"/>
                        </a:rPr>
                        <a:t>Sequence Schedules</a:t>
                      </a:r>
                    </a:p>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endParaRPr kumimoji="0" lang="en-US" sz="2000" b="0" i="0" u="none" strike="noStrike" cap="none" normalizeH="0" baseline="0" smtClean="0">
                        <a:ln>
                          <a:noFill/>
                        </a:ln>
                        <a:solidFill>
                          <a:schemeClr val="tx1"/>
                        </a:solidFill>
                        <a:effectLst/>
                        <a:latin typeface="+mj-lt"/>
                      </a:endParaRPr>
                    </a:p>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1" i="0" u="none" strike="noStrike" cap="none" normalizeH="0" baseline="0" smtClean="0">
                          <a:ln>
                            <a:noFill/>
                          </a:ln>
                          <a:solidFill>
                            <a:schemeClr val="tx1"/>
                          </a:solidFill>
                          <a:effectLst/>
                          <a:latin typeface="+mj-lt"/>
                        </a:rPr>
                        <a:t>1</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400" b="0" i="0" u="none" strike="noStrike" cap="none" normalizeH="0" baseline="0" smtClean="0">
                          <a:ln>
                            <a:noFill/>
                          </a:ln>
                          <a:solidFill>
                            <a:srgbClr val="FF0000"/>
                          </a:solidFill>
                          <a:effectLst/>
                          <a:latin typeface="+mj-lt"/>
                        </a:rPr>
                        <a:t>Shipping Schedules</a:t>
                      </a:r>
                    </a:p>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1" i="0" u="none" strike="noStrike" cap="none" normalizeH="0" baseline="0" smtClean="0">
                          <a:ln>
                            <a:noFill/>
                          </a:ln>
                          <a:solidFill>
                            <a:schemeClr val="tx1"/>
                          </a:solidFill>
                          <a:effectLst/>
                          <a:latin typeface="+mj-lt"/>
                        </a:rPr>
                        <a:t>1</a:t>
                      </a:r>
                    </a:p>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1" i="0" u="none" strike="noStrike" cap="none" normalizeH="0" baseline="0" smtClean="0">
                          <a:ln>
                            <a:noFill/>
                          </a:ln>
                          <a:solidFill>
                            <a:schemeClr val="tx1"/>
                          </a:solidFill>
                          <a:effectLst/>
                          <a:latin typeface="+mj-lt"/>
                        </a:rPr>
                        <a:t>2</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rgbClr val="FF0000"/>
                          </a:solidFill>
                          <a:effectLst/>
                          <a:latin typeface="+mj-lt"/>
                        </a:rPr>
                        <a:t>Planning </a:t>
                      </a:r>
                      <a:r>
                        <a:rPr kumimoji="0" lang="en-US" sz="1400" b="0" i="0" u="none" strike="noStrike" cap="none" normalizeH="0" baseline="0" dirty="0" smtClean="0">
                          <a:ln>
                            <a:noFill/>
                          </a:ln>
                          <a:solidFill>
                            <a:srgbClr val="FF0000"/>
                          </a:solidFill>
                          <a:effectLst/>
                          <a:latin typeface="+mj-lt"/>
                        </a:rPr>
                        <a:t>schedules</a:t>
                      </a:r>
                      <a:endParaRPr kumimoji="0" lang="en-US" sz="1400" b="0" i="0" u="none" strike="noStrike" cap="none" normalizeH="0" baseline="0" dirty="0" smtClean="0">
                        <a:ln>
                          <a:noFill/>
                        </a:ln>
                        <a:solidFill>
                          <a:srgbClr val="FF0000"/>
                        </a:solidFill>
                        <a:effectLst/>
                        <a:latin typeface="+mj-lt"/>
                      </a:endParaRP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31888">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800" b="1" i="0" u="none" strike="noStrike" cap="none" normalizeH="0" baseline="0" dirty="0" smtClean="0">
                          <a:ln>
                            <a:noFill/>
                          </a:ln>
                          <a:solidFill>
                            <a:schemeClr val="tx1"/>
                          </a:solidFill>
                          <a:effectLst/>
                          <a:latin typeface="+mj-lt"/>
                        </a:rPr>
                        <a:t>Long Term Netting</a:t>
                      </a:r>
                    </a:p>
                    <a:p>
                      <a:pPr marL="0" marR="0" lvl="0" indent="0" algn="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800" b="0" i="0" u="none" strike="noStrike" cap="none" normalizeH="0" baseline="0" dirty="0" smtClean="0">
                          <a:ln>
                            <a:noFill/>
                          </a:ln>
                          <a:solidFill>
                            <a:schemeClr val="tx1"/>
                          </a:solidFill>
                          <a:effectLst/>
                          <a:latin typeface="+mj-lt"/>
                        </a:rPr>
                        <a:t>Scheduled Orders</a:t>
                      </a:r>
                    </a:p>
                    <a:p>
                      <a:pPr marL="0" marR="0" lvl="0" indent="0" algn="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1800" b="0" i="0" u="none" strike="noStrike" cap="none" normalizeH="0" baseline="0" dirty="0" smtClean="0">
                          <a:ln>
                            <a:noFill/>
                          </a:ln>
                          <a:solidFill>
                            <a:schemeClr val="tx1"/>
                          </a:solidFill>
                          <a:effectLst/>
                          <a:latin typeface="+mj-lt"/>
                        </a:rPr>
                        <a:t>Sequences</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endParaRPr kumimoji="0" lang="en-US" sz="2000" b="0" i="0" u="none" strike="noStrike" cap="none" normalizeH="0" baseline="0" dirty="0" smtClean="0">
                        <a:ln>
                          <a:noFill/>
                        </a:ln>
                        <a:solidFill>
                          <a:schemeClr val="tx1"/>
                        </a:solidFill>
                        <a:effectLst/>
                        <a:latin typeface="+mj-lt"/>
                      </a:endParaRPr>
                    </a:p>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endParaRPr kumimoji="0" lang="en-US" sz="2000" b="0" i="0" u="none" strike="noStrike" cap="none" normalizeH="0" baseline="0" dirty="0" smtClean="0">
                        <a:ln>
                          <a:noFill/>
                        </a:ln>
                        <a:solidFill>
                          <a:schemeClr val="tx1"/>
                        </a:solidFill>
                        <a:effectLst/>
                        <a:latin typeface="+mj-lt"/>
                      </a:endParaRPr>
                    </a:p>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1" i="0" u="none" strike="noStrike" cap="none" normalizeH="0" baseline="0" dirty="0" smtClean="0">
                          <a:ln>
                            <a:noFill/>
                          </a:ln>
                          <a:solidFill>
                            <a:schemeClr val="tx1"/>
                          </a:solidFill>
                          <a:effectLst/>
                          <a:latin typeface="+mj-lt"/>
                        </a:rPr>
                        <a:t>1</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endParaRPr kumimoji="0" lang="en-US" sz="2000" b="0" i="0" u="none" strike="noStrike" cap="none" normalizeH="0" baseline="0" smtClean="0">
                        <a:ln>
                          <a:noFill/>
                        </a:ln>
                        <a:solidFill>
                          <a:schemeClr val="tx1"/>
                        </a:solidFill>
                        <a:effectLst/>
                        <a:latin typeface="+mj-lt"/>
                      </a:endParaRP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endParaRPr kumimoji="0" lang="en-US" sz="2000" b="0" i="0" u="none" strike="noStrike" cap="none" normalizeH="0" baseline="0" smtClean="0">
                        <a:ln>
                          <a:noFill/>
                        </a:ln>
                        <a:solidFill>
                          <a:schemeClr val="tx1"/>
                        </a:solidFill>
                        <a:effectLst/>
                        <a:latin typeface="+mj-lt"/>
                      </a:endParaRPr>
                    </a:p>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1" i="0" u="none" strike="noStrike" cap="none" normalizeH="0" baseline="0" smtClean="0">
                          <a:ln>
                            <a:noFill/>
                          </a:ln>
                          <a:solidFill>
                            <a:schemeClr val="tx1"/>
                          </a:solidFill>
                          <a:effectLst/>
                          <a:latin typeface="+mj-lt"/>
                        </a:rPr>
                        <a:t>1</a:t>
                      </a:r>
                    </a:p>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1" i="0" u="none" strike="noStrike" cap="none" normalizeH="0" baseline="0" smtClean="0">
                          <a:ln>
                            <a:noFill/>
                          </a:ln>
                          <a:solidFill>
                            <a:schemeClr val="tx1"/>
                          </a:solidFill>
                          <a:effectLst/>
                          <a:latin typeface="+mj-lt"/>
                        </a:rPr>
                        <a:t>2</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95388">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1" i="0" u="none" strike="noStrike" cap="none" normalizeH="0" baseline="0" smtClean="0">
                          <a:ln>
                            <a:noFill/>
                          </a:ln>
                          <a:solidFill>
                            <a:schemeClr val="tx1"/>
                          </a:solidFill>
                          <a:effectLst/>
                          <a:latin typeface="+mj-lt"/>
                        </a:rPr>
                        <a:t>Replace Logic</a:t>
                      </a:r>
                    </a:p>
                    <a:p>
                      <a:pPr marL="0" marR="0" lvl="0" indent="0" algn="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0" i="0" u="none" strike="noStrike" cap="none" normalizeH="0" baseline="0" smtClean="0">
                          <a:ln>
                            <a:noFill/>
                          </a:ln>
                          <a:solidFill>
                            <a:schemeClr val="tx1"/>
                          </a:solidFill>
                          <a:effectLst/>
                          <a:latin typeface="+mj-lt"/>
                        </a:rPr>
                        <a:t>Scheduled Orders</a:t>
                      </a:r>
                    </a:p>
                    <a:p>
                      <a:pPr marL="0" marR="0" lvl="0" indent="0" algn="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0" i="0" u="none" strike="noStrike" cap="none" normalizeH="0" baseline="0" smtClean="0">
                          <a:ln>
                            <a:noFill/>
                          </a:ln>
                          <a:solidFill>
                            <a:schemeClr val="tx1"/>
                          </a:solidFill>
                          <a:effectLst/>
                          <a:latin typeface="+mj-lt"/>
                        </a:rPr>
                        <a:t>Sequences</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endParaRPr kumimoji="0" lang="en-US" sz="2000" b="0" i="0" u="none" strike="noStrike" cap="none" normalizeH="0" baseline="0" dirty="0" smtClean="0">
                        <a:ln>
                          <a:noFill/>
                        </a:ln>
                        <a:solidFill>
                          <a:schemeClr val="tx1"/>
                        </a:solidFill>
                        <a:effectLst/>
                        <a:latin typeface="+mj-lt"/>
                      </a:endParaRPr>
                    </a:p>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endParaRPr kumimoji="0" lang="en-US" sz="2000" b="0" i="0" u="none" strike="noStrike" cap="none" normalizeH="0" baseline="0" dirty="0" smtClean="0">
                        <a:ln>
                          <a:noFill/>
                        </a:ln>
                        <a:solidFill>
                          <a:schemeClr val="tx1"/>
                        </a:solidFill>
                        <a:effectLst/>
                        <a:latin typeface="+mj-lt"/>
                      </a:endParaRPr>
                    </a:p>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1" i="0" u="none" strike="noStrike" cap="none" normalizeH="0" baseline="0" dirty="0" smtClean="0">
                          <a:ln>
                            <a:noFill/>
                          </a:ln>
                          <a:solidFill>
                            <a:schemeClr val="tx1"/>
                          </a:solidFill>
                          <a:effectLst/>
                          <a:latin typeface="+mj-lt"/>
                        </a:rPr>
                        <a:t>1</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endParaRPr kumimoji="0" lang="en-US" sz="2000" b="1" i="0" u="none" strike="noStrike" cap="none" normalizeH="0" baseline="0" smtClean="0">
                        <a:ln>
                          <a:noFill/>
                        </a:ln>
                        <a:solidFill>
                          <a:schemeClr val="tx1"/>
                        </a:solidFill>
                        <a:effectLst/>
                        <a:latin typeface="+mj-lt"/>
                      </a:endParaRPr>
                    </a:p>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1" i="0" u="none" strike="noStrike" cap="none" normalizeH="0" baseline="0" smtClean="0">
                          <a:ln>
                            <a:noFill/>
                          </a:ln>
                          <a:solidFill>
                            <a:schemeClr val="tx1"/>
                          </a:solidFill>
                          <a:effectLst/>
                          <a:latin typeface="+mj-lt"/>
                        </a:rPr>
                        <a:t>1</a:t>
                      </a:r>
                    </a:p>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1" i="0" u="none" strike="noStrike" cap="none" normalizeH="0" baseline="0" smtClean="0">
                          <a:ln>
                            <a:noFill/>
                          </a:ln>
                          <a:solidFill>
                            <a:schemeClr val="tx1"/>
                          </a:solidFill>
                          <a:effectLst/>
                          <a:latin typeface="+mj-lt"/>
                        </a:rPr>
                        <a:t>2</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endParaRPr kumimoji="0" lang="en-US" sz="2000" b="1" i="0" u="none" strike="noStrike" cap="none" normalizeH="0" baseline="0" smtClean="0">
                        <a:ln>
                          <a:noFill/>
                        </a:ln>
                        <a:solidFill>
                          <a:schemeClr val="tx1"/>
                        </a:solidFill>
                        <a:effectLst/>
                        <a:latin typeface="+mj-lt"/>
                      </a:endParaRPr>
                    </a:p>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1" i="0" u="none" strike="noStrike" cap="none" normalizeH="0" baseline="0" smtClean="0">
                          <a:ln>
                            <a:noFill/>
                          </a:ln>
                          <a:solidFill>
                            <a:schemeClr val="tx1"/>
                          </a:solidFill>
                          <a:effectLst/>
                          <a:latin typeface="+mj-lt"/>
                        </a:rPr>
                        <a:t>2</a:t>
                      </a:r>
                    </a:p>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1" i="0" u="none" strike="noStrike" cap="none" normalizeH="0" baseline="0" smtClean="0">
                          <a:ln>
                            <a:noFill/>
                          </a:ln>
                          <a:solidFill>
                            <a:schemeClr val="tx1"/>
                          </a:solidFill>
                          <a:effectLst/>
                          <a:latin typeface="+mj-lt"/>
                        </a:rPr>
                        <a:t>3</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63650">
                <a:tc>
                  <a:txBody>
                    <a:bodyPr/>
                    <a:lstStyle/>
                    <a:p>
                      <a:pPr marL="0" marR="0" lvl="0" indent="0" algn="l"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1" i="0" u="none" strike="noStrike" cap="none" normalizeH="0" baseline="0" smtClean="0">
                          <a:ln>
                            <a:noFill/>
                          </a:ln>
                          <a:solidFill>
                            <a:schemeClr val="tx1"/>
                          </a:solidFill>
                          <a:effectLst/>
                          <a:latin typeface="+mj-lt"/>
                        </a:rPr>
                        <a:t>Consume Logic</a:t>
                      </a:r>
                    </a:p>
                    <a:p>
                      <a:pPr marL="0" marR="0" lvl="0" indent="0" algn="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0" i="0" u="none" strike="noStrike" cap="none" normalizeH="0" baseline="0" smtClean="0">
                          <a:ln>
                            <a:noFill/>
                          </a:ln>
                          <a:solidFill>
                            <a:schemeClr val="tx1"/>
                          </a:solidFill>
                          <a:effectLst/>
                          <a:latin typeface="+mj-lt"/>
                        </a:rPr>
                        <a:t>Scheduled Orders</a:t>
                      </a:r>
                    </a:p>
                    <a:p>
                      <a:pPr marL="0" marR="0" lvl="0" indent="0" algn="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0" i="0" u="none" strike="noStrike" cap="none" normalizeH="0" baseline="0" smtClean="0">
                          <a:ln>
                            <a:noFill/>
                          </a:ln>
                          <a:solidFill>
                            <a:schemeClr val="tx1"/>
                          </a:solidFill>
                          <a:effectLst/>
                          <a:latin typeface="+mj-lt"/>
                        </a:rPr>
                        <a:t>Sequences</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endParaRPr kumimoji="0" lang="en-US" sz="2000" b="0" i="0" u="none" strike="noStrike" cap="none" normalizeH="0" baseline="0" smtClean="0">
                        <a:ln>
                          <a:noFill/>
                        </a:ln>
                        <a:solidFill>
                          <a:schemeClr val="tx1"/>
                        </a:solidFill>
                        <a:effectLst/>
                        <a:latin typeface="+mj-lt"/>
                      </a:endParaRPr>
                    </a:p>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endParaRPr kumimoji="0" lang="en-US" sz="2000" b="0" i="0" u="none" strike="noStrike" cap="none" normalizeH="0" baseline="0" smtClean="0">
                        <a:ln>
                          <a:noFill/>
                        </a:ln>
                        <a:solidFill>
                          <a:schemeClr val="tx1"/>
                        </a:solidFill>
                        <a:effectLst/>
                        <a:latin typeface="+mj-lt"/>
                      </a:endParaRPr>
                    </a:p>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1" i="0" u="none" strike="noStrike" cap="none" normalizeH="0" baseline="0" smtClean="0">
                          <a:ln>
                            <a:noFill/>
                          </a:ln>
                          <a:solidFill>
                            <a:schemeClr val="tx1"/>
                          </a:solidFill>
                          <a:effectLst/>
                          <a:latin typeface="+mj-lt"/>
                        </a:rPr>
                        <a:t>1</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endParaRPr kumimoji="0" lang="en-US" sz="2000" b="1" i="0" u="none" strike="noStrike" cap="none" normalizeH="0" baseline="0" dirty="0" smtClean="0">
                        <a:ln>
                          <a:noFill/>
                        </a:ln>
                        <a:solidFill>
                          <a:schemeClr val="tx1"/>
                        </a:solidFill>
                        <a:effectLst/>
                        <a:latin typeface="+mj-lt"/>
                      </a:endParaRPr>
                    </a:p>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1" i="0" u="none" strike="noStrike" cap="none" normalizeH="0" baseline="0" dirty="0" smtClean="0">
                          <a:ln>
                            <a:noFill/>
                          </a:ln>
                          <a:solidFill>
                            <a:schemeClr val="tx1"/>
                          </a:solidFill>
                          <a:effectLst/>
                          <a:latin typeface="+mj-lt"/>
                        </a:rPr>
                        <a:t>2</a:t>
                      </a:r>
                    </a:p>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1" i="0" u="none" strike="noStrike" cap="none" normalizeH="0" baseline="0" dirty="0" smtClean="0">
                          <a:ln>
                            <a:noFill/>
                          </a:ln>
                          <a:solidFill>
                            <a:schemeClr val="tx1"/>
                          </a:solidFill>
                          <a:effectLst/>
                          <a:latin typeface="+mj-lt"/>
                        </a:rPr>
                        <a:t>3</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endParaRPr kumimoji="0" lang="en-US" sz="2000" b="0" i="0" u="none" strike="noStrike" cap="none" normalizeH="0" baseline="0" dirty="0" smtClean="0">
                        <a:ln>
                          <a:noFill/>
                        </a:ln>
                        <a:solidFill>
                          <a:schemeClr val="tx1"/>
                        </a:solidFill>
                        <a:effectLst/>
                        <a:latin typeface="+mj-lt"/>
                      </a:endParaRPr>
                    </a:p>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1" i="0" u="none" strike="noStrike" cap="none" normalizeH="0" baseline="0" dirty="0" smtClean="0">
                          <a:ln>
                            <a:noFill/>
                          </a:ln>
                          <a:solidFill>
                            <a:schemeClr val="tx1"/>
                          </a:solidFill>
                          <a:effectLst/>
                          <a:latin typeface="+mj-lt"/>
                        </a:rPr>
                        <a:t>1</a:t>
                      </a:r>
                    </a:p>
                    <a:p>
                      <a:pPr marL="0" marR="0" lvl="0" indent="0" algn="ctr" defTabSz="914400" rtl="0" eaLnBrk="1" fontAlgn="base" latinLnBrk="0" hangingPunct="1">
                        <a:lnSpc>
                          <a:spcPct val="100000"/>
                        </a:lnSpc>
                        <a:spcBef>
                          <a:spcPct val="20000"/>
                        </a:spcBef>
                        <a:spcAft>
                          <a:spcPct val="0"/>
                        </a:spcAft>
                        <a:buClr>
                          <a:srgbClr val="890C4C"/>
                        </a:buClr>
                        <a:buSzTx/>
                        <a:buFont typeface="Webdings" pitchFamily="18" charset="2"/>
                        <a:buNone/>
                        <a:tabLst/>
                      </a:pPr>
                      <a:r>
                        <a:rPr kumimoji="0" lang="en-US" sz="2000" b="1" i="0" u="none" strike="noStrike" cap="none" normalizeH="0" baseline="0" dirty="0" smtClean="0">
                          <a:ln>
                            <a:noFill/>
                          </a:ln>
                          <a:solidFill>
                            <a:schemeClr val="tx1"/>
                          </a:solidFill>
                          <a:effectLst/>
                          <a:latin typeface="+mj-lt"/>
                        </a:rPr>
                        <a:t>2</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0271" name="Line 369"/>
          <p:cNvSpPr>
            <a:spLocks noChangeShapeType="1"/>
          </p:cNvSpPr>
          <p:nvPr/>
        </p:nvSpPr>
        <p:spPr bwMode="auto">
          <a:xfrm flipV="1">
            <a:off x="347980" y="1470990"/>
            <a:ext cx="8428272" cy="2234"/>
          </a:xfrm>
          <a:prstGeom prst="line">
            <a:avLst/>
          </a:prstGeom>
          <a:noFill/>
          <a:ln w="19050">
            <a:solidFill>
              <a:schemeClr val="tx1"/>
            </a:solidFill>
            <a:round/>
            <a:headEnd/>
            <a:tailEnd/>
          </a:ln>
        </p:spPr>
        <p:txBody>
          <a:bodyPr wrap="none" tIns="91440" bIns="91440" anchor="ctr"/>
          <a:lstStyle/>
          <a:p>
            <a:endParaRPr lang="en-US">
              <a:latin typeface="+mj-lt"/>
            </a:endParaRPr>
          </a:p>
        </p:txBody>
      </p:sp>
      <p:sp>
        <p:nvSpPr>
          <p:cNvPr id="10272" name="Line 370"/>
          <p:cNvSpPr>
            <a:spLocks noChangeShapeType="1"/>
          </p:cNvSpPr>
          <p:nvPr/>
        </p:nvSpPr>
        <p:spPr bwMode="auto">
          <a:xfrm flipV="1">
            <a:off x="347979" y="1830413"/>
            <a:ext cx="8428273" cy="0"/>
          </a:xfrm>
          <a:prstGeom prst="line">
            <a:avLst/>
          </a:prstGeom>
          <a:noFill/>
          <a:ln w="19050">
            <a:solidFill>
              <a:schemeClr val="tx1"/>
            </a:solidFill>
            <a:round/>
            <a:headEnd/>
            <a:tailEnd/>
          </a:ln>
        </p:spPr>
        <p:txBody>
          <a:bodyPr wrap="none" tIns="91440" bIns="91440" anchor="ctr"/>
          <a:lstStyle/>
          <a:p>
            <a:endParaRPr lang="en-US">
              <a:latin typeface="+mj-lt"/>
            </a:endParaRPr>
          </a:p>
        </p:txBody>
      </p:sp>
      <p:sp>
        <p:nvSpPr>
          <p:cNvPr id="10273" name="Line 380"/>
          <p:cNvSpPr>
            <a:spLocks noChangeShapeType="1"/>
          </p:cNvSpPr>
          <p:nvPr/>
        </p:nvSpPr>
        <p:spPr bwMode="auto">
          <a:xfrm>
            <a:off x="357505" y="2630514"/>
            <a:ext cx="8408810" cy="3356"/>
          </a:xfrm>
          <a:prstGeom prst="line">
            <a:avLst/>
          </a:prstGeom>
          <a:noFill/>
          <a:ln w="19050">
            <a:solidFill>
              <a:schemeClr val="tx1"/>
            </a:solidFill>
            <a:round/>
            <a:headEnd/>
            <a:tailEnd/>
          </a:ln>
        </p:spPr>
        <p:txBody>
          <a:bodyPr wrap="none" tIns="91440" bIns="91440" anchor="ctr"/>
          <a:lstStyle/>
          <a:p>
            <a:endParaRPr lang="en-US">
              <a:latin typeface="+mj-lt"/>
            </a:endParaRPr>
          </a:p>
        </p:txBody>
      </p:sp>
      <p:sp>
        <p:nvSpPr>
          <p:cNvPr id="10274" name="Line 385"/>
          <p:cNvSpPr>
            <a:spLocks noChangeShapeType="1"/>
          </p:cNvSpPr>
          <p:nvPr/>
        </p:nvSpPr>
        <p:spPr bwMode="auto">
          <a:xfrm flipV="1">
            <a:off x="357505" y="2991679"/>
            <a:ext cx="8408810" cy="785"/>
          </a:xfrm>
          <a:prstGeom prst="line">
            <a:avLst/>
          </a:prstGeom>
          <a:noFill/>
          <a:ln w="19050">
            <a:solidFill>
              <a:schemeClr val="tx1"/>
            </a:solidFill>
            <a:round/>
            <a:headEnd/>
            <a:tailEnd/>
          </a:ln>
        </p:spPr>
        <p:txBody>
          <a:bodyPr wrap="none" tIns="91440" bIns="91440" anchor="ctr"/>
          <a:lstStyle/>
          <a:p>
            <a:endParaRPr lang="en-US">
              <a:latin typeface="+mj-lt"/>
            </a:endParaRPr>
          </a:p>
        </p:txBody>
      </p:sp>
      <p:sp>
        <p:nvSpPr>
          <p:cNvPr id="10275" name="Line 389"/>
          <p:cNvSpPr>
            <a:spLocks noChangeShapeType="1"/>
          </p:cNvSpPr>
          <p:nvPr/>
        </p:nvSpPr>
        <p:spPr bwMode="auto">
          <a:xfrm flipV="1">
            <a:off x="357505" y="3906079"/>
            <a:ext cx="8398870" cy="785"/>
          </a:xfrm>
          <a:prstGeom prst="line">
            <a:avLst/>
          </a:prstGeom>
          <a:noFill/>
          <a:ln w="19050">
            <a:solidFill>
              <a:schemeClr val="tx1"/>
            </a:solidFill>
            <a:round/>
            <a:headEnd/>
            <a:tailEnd/>
          </a:ln>
        </p:spPr>
        <p:txBody>
          <a:bodyPr wrap="none" tIns="91440" bIns="91440" anchor="ctr"/>
          <a:lstStyle/>
          <a:p>
            <a:endParaRPr lang="en-US">
              <a:latin typeface="+mj-lt"/>
            </a:endParaRPr>
          </a:p>
        </p:txBody>
      </p:sp>
      <p:sp>
        <p:nvSpPr>
          <p:cNvPr id="10276" name="Line 390"/>
          <p:cNvSpPr>
            <a:spLocks noChangeShapeType="1"/>
          </p:cNvSpPr>
          <p:nvPr/>
        </p:nvSpPr>
        <p:spPr bwMode="auto">
          <a:xfrm flipV="1">
            <a:off x="357505" y="4263887"/>
            <a:ext cx="8408810" cy="4927"/>
          </a:xfrm>
          <a:prstGeom prst="line">
            <a:avLst/>
          </a:prstGeom>
          <a:noFill/>
          <a:ln w="19050">
            <a:solidFill>
              <a:schemeClr val="tx1"/>
            </a:solidFill>
            <a:round/>
            <a:headEnd/>
            <a:tailEnd/>
          </a:ln>
        </p:spPr>
        <p:txBody>
          <a:bodyPr wrap="none" tIns="91440" bIns="91440" anchor="ctr"/>
          <a:lstStyle/>
          <a:p>
            <a:endParaRPr lang="en-US">
              <a:latin typeface="+mj-lt"/>
            </a:endParaRPr>
          </a:p>
        </p:txBody>
      </p:sp>
      <p:sp>
        <p:nvSpPr>
          <p:cNvPr id="10277" name="Line 392"/>
          <p:cNvSpPr>
            <a:spLocks noChangeShapeType="1"/>
          </p:cNvSpPr>
          <p:nvPr/>
        </p:nvSpPr>
        <p:spPr bwMode="auto">
          <a:xfrm>
            <a:off x="367029" y="5135589"/>
            <a:ext cx="8389345" cy="0"/>
          </a:xfrm>
          <a:prstGeom prst="line">
            <a:avLst/>
          </a:prstGeom>
          <a:noFill/>
          <a:ln w="19050">
            <a:solidFill>
              <a:schemeClr val="tx1"/>
            </a:solidFill>
            <a:round/>
            <a:headEnd/>
            <a:tailEnd/>
          </a:ln>
        </p:spPr>
        <p:txBody>
          <a:bodyPr wrap="none" tIns="91440" bIns="91440" anchor="ctr"/>
          <a:lstStyle/>
          <a:p>
            <a:endParaRPr lang="en-US">
              <a:latin typeface="+mj-lt"/>
            </a:endParaRPr>
          </a:p>
        </p:txBody>
      </p:sp>
      <p:sp>
        <p:nvSpPr>
          <p:cNvPr id="10278" name="Line 393"/>
          <p:cNvSpPr>
            <a:spLocks noChangeShapeType="1"/>
          </p:cNvSpPr>
          <p:nvPr/>
        </p:nvSpPr>
        <p:spPr bwMode="auto">
          <a:xfrm flipV="1">
            <a:off x="357505" y="5466522"/>
            <a:ext cx="8408810" cy="2442"/>
          </a:xfrm>
          <a:prstGeom prst="line">
            <a:avLst/>
          </a:prstGeom>
          <a:noFill/>
          <a:ln w="19050">
            <a:solidFill>
              <a:schemeClr val="tx1"/>
            </a:solidFill>
            <a:round/>
            <a:headEnd/>
            <a:tailEnd/>
          </a:ln>
        </p:spPr>
        <p:txBody>
          <a:bodyPr wrap="none" tIns="91440" bIns="91440" anchor="ctr"/>
          <a:lstStyle/>
          <a:p>
            <a:endParaRPr lang="en-US">
              <a:latin typeface="+mj-l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lstStyle/>
          <a:p>
            <a:pPr eaLnBrk="1" hangingPunct="1"/>
            <a:r>
              <a:rPr lang="en-US" smtClean="0"/>
              <a:t>Netting Logic – Short-term Planning</a:t>
            </a:r>
          </a:p>
        </p:txBody>
      </p:sp>
      <p:sp>
        <p:nvSpPr>
          <p:cNvPr id="11266" name="Footer Placeholder 3"/>
          <p:cNvSpPr>
            <a:spLocks noGrp="1"/>
          </p:cNvSpPr>
          <p:nvPr>
            <p:ph type="ftr" sz="quarter" idx="10"/>
          </p:nvPr>
        </p:nvSpPr>
        <p:spPr>
          <a:noFill/>
        </p:spPr>
        <p:txBody>
          <a:bodyPr/>
          <a:lstStyle/>
          <a:p>
            <a:r>
              <a:rPr lang="en-US" smtClean="0"/>
              <a:t>CSS-BU-030</a:t>
            </a:r>
          </a:p>
        </p:txBody>
      </p:sp>
      <p:sp>
        <p:nvSpPr>
          <p:cNvPr id="37892" name="Text Box 4"/>
          <p:cNvSpPr txBox="1">
            <a:spLocks noChangeArrowheads="1"/>
          </p:cNvSpPr>
          <p:nvPr/>
        </p:nvSpPr>
        <p:spPr bwMode="auto">
          <a:xfrm>
            <a:off x="1333500" y="1925429"/>
            <a:ext cx="2352675" cy="474663"/>
          </a:xfrm>
          <a:prstGeom prst="rect">
            <a:avLst/>
          </a:prstGeom>
          <a:solidFill>
            <a:schemeClr val="accent1"/>
          </a:solidFill>
          <a:ln w="28575">
            <a:solidFill>
              <a:schemeClr val="accent2"/>
            </a:solidFill>
            <a:miter lim="800000"/>
            <a:headEnd/>
            <a:tailEnd/>
          </a:ln>
        </p:spPr>
        <p:txBody>
          <a:bodyPr/>
          <a:lstStyle/>
          <a:p>
            <a:pPr algn="l" eaLnBrk="0" hangingPunct="0">
              <a:spcBef>
                <a:spcPct val="50000"/>
              </a:spcBef>
            </a:pPr>
            <a:r>
              <a:rPr kumimoji="1" lang="en-US" sz="2400">
                <a:latin typeface="+mj-lt"/>
              </a:rPr>
              <a:t>Sequence </a:t>
            </a:r>
          </a:p>
        </p:txBody>
      </p:sp>
      <p:sp>
        <p:nvSpPr>
          <p:cNvPr id="37893" name="Text Box 5"/>
          <p:cNvSpPr txBox="1">
            <a:spLocks noChangeArrowheads="1"/>
          </p:cNvSpPr>
          <p:nvPr/>
        </p:nvSpPr>
        <p:spPr bwMode="auto">
          <a:xfrm>
            <a:off x="1327150" y="2655679"/>
            <a:ext cx="3154363" cy="474663"/>
          </a:xfrm>
          <a:prstGeom prst="rect">
            <a:avLst/>
          </a:prstGeom>
          <a:solidFill>
            <a:srgbClr val="FFCC00"/>
          </a:solidFill>
          <a:ln w="19050">
            <a:solidFill>
              <a:srgbClr val="FF6600"/>
            </a:solidFill>
            <a:miter lim="800000"/>
            <a:headEnd/>
            <a:tailEnd/>
          </a:ln>
        </p:spPr>
        <p:txBody>
          <a:bodyPr/>
          <a:lstStyle/>
          <a:p>
            <a:pPr algn="l" eaLnBrk="0" hangingPunct="0">
              <a:spcBef>
                <a:spcPct val="50000"/>
              </a:spcBef>
            </a:pPr>
            <a:r>
              <a:rPr kumimoji="1" lang="en-US" sz="2400">
                <a:latin typeface="+mj-lt"/>
              </a:rPr>
              <a:t>Ship </a:t>
            </a:r>
          </a:p>
        </p:txBody>
      </p:sp>
      <p:sp>
        <p:nvSpPr>
          <p:cNvPr id="37894" name="Text Box 6"/>
          <p:cNvSpPr txBox="1">
            <a:spLocks noChangeArrowheads="1"/>
          </p:cNvSpPr>
          <p:nvPr/>
        </p:nvSpPr>
        <p:spPr bwMode="auto">
          <a:xfrm>
            <a:off x="1333500" y="4852779"/>
            <a:ext cx="2576346" cy="461665"/>
          </a:xfrm>
          <a:prstGeom prst="rect">
            <a:avLst/>
          </a:prstGeom>
          <a:noFill/>
          <a:ln w="38100">
            <a:noFill/>
            <a:miter lim="800000"/>
            <a:headEnd/>
            <a:tailEnd/>
          </a:ln>
        </p:spPr>
        <p:txBody>
          <a:bodyPr wrap="none">
            <a:spAutoFit/>
          </a:bodyPr>
          <a:lstStyle/>
          <a:p>
            <a:pPr algn="l" eaLnBrk="0" hangingPunct="0"/>
            <a:r>
              <a:rPr kumimoji="1" lang="en-US" sz="2400">
                <a:solidFill>
                  <a:srgbClr val="5A87C6"/>
                </a:solidFill>
                <a:latin typeface="+mj-lt"/>
              </a:rPr>
              <a:t>With Sequences</a:t>
            </a:r>
          </a:p>
        </p:txBody>
      </p:sp>
      <p:sp>
        <p:nvSpPr>
          <p:cNvPr id="37895" name="Text Box 7"/>
          <p:cNvSpPr txBox="1">
            <a:spLocks noChangeArrowheads="1"/>
          </p:cNvSpPr>
          <p:nvPr/>
        </p:nvSpPr>
        <p:spPr bwMode="auto">
          <a:xfrm>
            <a:off x="1327150" y="3976479"/>
            <a:ext cx="3154363" cy="474663"/>
          </a:xfrm>
          <a:prstGeom prst="rect">
            <a:avLst/>
          </a:prstGeom>
          <a:solidFill>
            <a:srgbClr val="FFCC00"/>
          </a:solidFill>
          <a:ln w="19050">
            <a:solidFill>
              <a:srgbClr val="FF6600"/>
            </a:solidFill>
            <a:miter lim="800000"/>
            <a:headEnd/>
            <a:tailEnd/>
          </a:ln>
        </p:spPr>
        <p:txBody>
          <a:bodyPr/>
          <a:lstStyle/>
          <a:p>
            <a:pPr algn="l" eaLnBrk="0" hangingPunct="0">
              <a:spcBef>
                <a:spcPct val="50000"/>
              </a:spcBef>
            </a:pPr>
            <a:r>
              <a:rPr kumimoji="1" lang="en-US" sz="2400">
                <a:latin typeface="+mj-lt"/>
              </a:rPr>
              <a:t>RSS </a:t>
            </a:r>
          </a:p>
        </p:txBody>
      </p:sp>
      <p:sp>
        <p:nvSpPr>
          <p:cNvPr id="37896" name="Text Box 8"/>
          <p:cNvSpPr txBox="1">
            <a:spLocks noChangeArrowheads="1"/>
          </p:cNvSpPr>
          <p:nvPr/>
        </p:nvSpPr>
        <p:spPr bwMode="auto">
          <a:xfrm>
            <a:off x="1333500" y="3500229"/>
            <a:ext cx="3070071" cy="461665"/>
          </a:xfrm>
          <a:prstGeom prst="rect">
            <a:avLst/>
          </a:prstGeom>
          <a:noFill/>
          <a:ln w="38100">
            <a:noFill/>
            <a:miter lim="800000"/>
            <a:headEnd/>
            <a:tailEnd/>
          </a:ln>
        </p:spPr>
        <p:txBody>
          <a:bodyPr wrap="none">
            <a:spAutoFit/>
          </a:bodyPr>
          <a:lstStyle/>
          <a:p>
            <a:pPr algn="l" eaLnBrk="0" hangingPunct="0"/>
            <a:r>
              <a:rPr kumimoji="1" lang="en-US" sz="2400">
                <a:solidFill>
                  <a:srgbClr val="5A87C6"/>
                </a:solidFill>
                <a:latin typeface="+mj-lt"/>
              </a:rPr>
              <a:t>Without Sequences</a:t>
            </a:r>
          </a:p>
        </p:txBody>
      </p:sp>
      <p:grpSp>
        <p:nvGrpSpPr>
          <p:cNvPr id="2" name="Group 9"/>
          <p:cNvGrpSpPr>
            <a:grpSpLocks/>
          </p:cNvGrpSpPr>
          <p:nvPr/>
        </p:nvGrpSpPr>
        <p:grpSpPr bwMode="auto">
          <a:xfrm>
            <a:off x="1327150" y="2482642"/>
            <a:ext cx="3154363" cy="3386137"/>
            <a:chOff x="836" y="1581"/>
            <a:chExt cx="1987" cy="2133"/>
          </a:xfrm>
        </p:grpSpPr>
        <p:sp>
          <p:nvSpPr>
            <p:cNvPr id="11294" name="Text Box 10"/>
            <p:cNvSpPr txBox="1">
              <a:spLocks noChangeArrowheads="1"/>
            </p:cNvSpPr>
            <p:nvPr/>
          </p:nvSpPr>
          <p:spPr bwMode="auto">
            <a:xfrm>
              <a:off x="836" y="3415"/>
              <a:ext cx="1987" cy="299"/>
            </a:xfrm>
            <a:prstGeom prst="rect">
              <a:avLst/>
            </a:prstGeom>
            <a:solidFill>
              <a:srgbClr val="FFCC00"/>
            </a:solidFill>
            <a:ln w="19050">
              <a:solidFill>
                <a:srgbClr val="FF6600"/>
              </a:solidFill>
              <a:miter lim="800000"/>
              <a:headEnd/>
              <a:tailEnd/>
            </a:ln>
          </p:spPr>
          <p:txBody>
            <a:bodyPr/>
            <a:lstStyle/>
            <a:p>
              <a:pPr algn="l" eaLnBrk="0" hangingPunct="0">
                <a:spcBef>
                  <a:spcPct val="50000"/>
                </a:spcBef>
              </a:pPr>
              <a:r>
                <a:rPr kumimoji="1" lang="en-US" sz="2400">
                  <a:latin typeface="+mj-lt"/>
                </a:rPr>
                <a:t>Shipping </a:t>
              </a:r>
            </a:p>
          </p:txBody>
        </p:sp>
        <p:sp>
          <p:nvSpPr>
            <p:cNvPr id="11295" name="Text Box 11"/>
            <p:cNvSpPr txBox="1">
              <a:spLocks noChangeArrowheads="1"/>
            </p:cNvSpPr>
            <p:nvPr/>
          </p:nvSpPr>
          <p:spPr bwMode="auto">
            <a:xfrm>
              <a:off x="836" y="3415"/>
              <a:ext cx="1482" cy="299"/>
            </a:xfrm>
            <a:prstGeom prst="rect">
              <a:avLst/>
            </a:prstGeom>
            <a:solidFill>
              <a:schemeClr val="accent1"/>
            </a:solidFill>
            <a:ln w="28575">
              <a:solidFill>
                <a:schemeClr val="accent2"/>
              </a:solidFill>
              <a:miter lim="800000"/>
              <a:headEnd/>
              <a:tailEnd/>
            </a:ln>
          </p:spPr>
          <p:txBody>
            <a:bodyPr/>
            <a:lstStyle/>
            <a:p>
              <a:pPr algn="l" eaLnBrk="0" hangingPunct="0">
                <a:spcBef>
                  <a:spcPct val="50000"/>
                </a:spcBef>
              </a:pPr>
              <a:r>
                <a:rPr kumimoji="1" lang="en-US" sz="2400">
                  <a:latin typeface="+mj-lt"/>
                </a:rPr>
                <a:t>RSS </a:t>
              </a:r>
            </a:p>
          </p:txBody>
        </p:sp>
        <p:sp>
          <p:nvSpPr>
            <p:cNvPr id="11296" name="Line 12"/>
            <p:cNvSpPr>
              <a:spLocks noChangeShapeType="1"/>
            </p:cNvSpPr>
            <p:nvPr/>
          </p:nvSpPr>
          <p:spPr bwMode="auto">
            <a:xfrm>
              <a:off x="2322" y="1581"/>
              <a:ext cx="0" cy="1834"/>
            </a:xfrm>
            <a:prstGeom prst="line">
              <a:avLst/>
            </a:prstGeom>
            <a:noFill/>
            <a:ln w="38100">
              <a:solidFill>
                <a:schemeClr val="accent2"/>
              </a:solidFill>
              <a:prstDash val="sysDot"/>
              <a:round/>
              <a:headEnd/>
              <a:tailEnd type="triangle" w="med" len="med"/>
            </a:ln>
          </p:spPr>
          <p:txBody>
            <a:bodyPr wrap="none" anchor="ctr"/>
            <a:lstStyle/>
            <a:p>
              <a:endParaRPr lang="en-US">
                <a:latin typeface="+mj-lt"/>
              </a:endParaRPr>
            </a:p>
          </p:txBody>
        </p:sp>
      </p:grpSp>
      <p:grpSp>
        <p:nvGrpSpPr>
          <p:cNvPr id="11274" name="Group 13"/>
          <p:cNvGrpSpPr>
            <a:grpSpLocks/>
          </p:cNvGrpSpPr>
          <p:nvPr/>
        </p:nvGrpSpPr>
        <p:grpSpPr bwMode="auto">
          <a:xfrm>
            <a:off x="298450" y="1242805"/>
            <a:ext cx="8715375" cy="860426"/>
            <a:chOff x="188" y="800"/>
            <a:chExt cx="5490" cy="542"/>
          </a:xfrm>
        </p:grpSpPr>
        <p:sp>
          <p:nvSpPr>
            <p:cNvPr id="11275" name="Text Box 14"/>
            <p:cNvSpPr txBox="1">
              <a:spLocks noChangeArrowheads="1"/>
            </p:cNvSpPr>
            <p:nvPr/>
          </p:nvSpPr>
          <p:spPr bwMode="auto">
            <a:xfrm>
              <a:off x="188" y="819"/>
              <a:ext cx="577" cy="523"/>
            </a:xfrm>
            <a:prstGeom prst="rect">
              <a:avLst/>
            </a:prstGeom>
            <a:noFill/>
            <a:ln w="38100">
              <a:noFill/>
              <a:miter lim="800000"/>
              <a:headEnd/>
              <a:tailEnd/>
            </a:ln>
          </p:spPr>
          <p:txBody>
            <a:bodyPr wrap="none">
              <a:spAutoFit/>
            </a:bodyPr>
            <a:lstStyle/>
            <a:p>
              <a:pPr algn="l" eaLnBrk="0" hangingPunct="0"/>
              <a:r>
                <a:rPr kumimoji="1" lang="en-US" sz="2400" b="1">
                  <a:solidFill>
                    <a:srgbClr val="5A87C6"/>
                  </a:solidFill>
                  <a:latin typeface="+mj-lt"/>
                </a:rPr>
                <a:t>Firm</a:t>
              </a:r>
            </a:p>
            <a:p>
              <a:pPr algn="l" eaLnBrk="0" hangingPunct="0"/>
              <a:r>
                <a:rPr kumimoji="1" lang="en-US" sz="2400" b="1">
                  <a:solidFill>
                    <a:srgbClr val="5A87C6"/>
                  </a:solidFill>
                  <a:latin typeface="+mj-lt"/>
                </a:rPr>
                <a:t>Days</a:t>
              </a:r>
              <a:endParaRPr kumimoji="1" lang="en-US" sz="2400">
                <a:solidFill>
                  <a:srgbClr val="5A87C6"/>
                </a:solidFill>
                <a:latin typeface="+mj-lt"/>
              </a:endParaRPr>
            </a:p>
          </p:txBody>
        </p:sp>
        <p:grpSp>
          <p:nvGrpSpPr>
            <p:cNvPr id="11276" name="Group 15"/>
            <p:cNvGrpSpPr>
              <a:grpSpLocks/>
            </p:cNvGrpSpPr>
            <p:nvPr/>
          </p:nvGrpSpPr>
          <p:grpSpPr bwMode="auto">
            <a:xfrm>
              <a:off x="821" y="800"/>
              <a:ext cx="4857" cy="294"/>
              <a:chOff x="821" y="800"/>
              <a:chExt cx="4857" cy="294"/>
            </a:xfrm>
          </p:grpSpPr>
          <p:sp>
            <p:nvSpPr>
              <p:cNvPr id="11277" name="Rectangle 16"/>
              <p:cNvSpPr>
                <a:spLocks noChangeArrowheads="1"/>
              </p:cNvSpPr>
              <p:nvPr/>
            </p:nvSpPr>
            <p:spPr bwMode="auto">
              <a:xfrm>
                <a:off x="843" y="850"/>
                <a:ext cx="4769"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grpSp>
            <p:nvGrpSpPr>
              <p:cNvPr id="11278" name="Group 17"/>
              <p:cNvGrpSpPr>
                <a:grpSpLocks/>
              </p:cNvGrpSpPr>
              <p:nvPr/>
            </p:nvGrpSpPr>
            <p:grpSpPr bwMode="auto">
              <a:xfrm>
                <a:off x="843" y="850"/>
                <a:ext cx="1492" cy="202"/>
                <a:chOff x="843" y="850"/>
                <a:chExt cx="1492" cy="202"/>
              </a:xfrm>
            </p:grpSpPr>
            <p:sp>
              <p:nvSpPr>
                <p:cNvPr id="11288" name="Rectangle 18"/>
                <p:cNvSpPr>
                  <a:spLocks noChangeArrowheads="1"/>
                </p:cNvSpPr>
                <p:nvPr/>
              </p:nvSpPr>
              <p:spPr bwMode="auto">
                <a:xfrm>
                  <a:off x="843"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sp>
              <p:nvSpPr>
                <p:cNvPr id="11289" name="Rectangle 19"/>
                <p:cNvSpPr>
                  <a:spLocks noChangeArrowheads="1"/>
                </p:cNvSpPr>
                <p:nvPr/>
              </p:nvSpPr>
              <p:spPr bwMode="auto">
                <a:xfrm>
                  <a:off x="1090"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sp>
              <p:nvSpPr>
                <p:cNvPr id="11290" name="Rectangle 20"/>
                <p:cNvSpPr>
                  <a:spLocks noChangeArrowheads="1"/>
                </p:cNvSpPr>
                <p:nvPr/>
              </p:nvSpPr>
              <p:spPr bwMode="auto">
                <a:xfrm>
                  <a:off x="1339"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sp>
              <p:nvSpPr>
                <p:cNvPr id="11291" name="Rectangle 21"/>
                <p:cNvSpPr>
                  <a:spLocks noChangeArrowheads="1"/>
                </p:cNvSpPr>
                <p:nvPr/>
              </p:nvSpPr>
              <p:spPr bwMode="auto">
                <a:xfrm>
                  <a:off x="1588"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sp>
              <p:nvSpPr>
                <p:cNvPr id="11292" name="Rectangle 22"/>
                <p:cNvSpPr>
                  <a:spLocks noChangeArrowheads="1"/>
                </p:cNvSpPr>
                <p:nvPr/>
              </p:nvSpPr>
              <p:spPr bwMode="auto">
                <a:xfrm>
                  <a:off x="1837"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sp>
              <p:nvSpPr>
                <p:cNvPr id="11293" name="Rectangle 23"/>
                <p:cNvSpPr>
                  <a:spLocks noChangeArrowheads="1"/>
                </p:cNvSpPr>
                <p:nvPr/>
              </p:nvSpPr>
              <p:spPr bwMode="auto">
                <a:xfrm>
                  <a:off x="2087"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grpSp>
          <p:pic>
            <p:nvPicPr>
              <p:cNvPr id="11279" name="Picture 24" descr="white"/>
              <p:cNvPicPr>
                <a:picLocks noChangeAspect="1" noChangeArrowheads="1"/>
              </p:cNvPicPr>
              <p:nvPr/>
            </p:nvPicPr>
            <p:blipFill>
              <a:blip r:embed="rId3" cstate="print"/>
              <a:srcRect/>
              <a:stretch>
                <a:fillRect/>
              </a:stretch>
            </p:blipFill>
            <p:spPr bwMode="auto">
              <a:xfrm>
                <a:off x="5584" y="800"/>
                <a:ext cx="94" cy="240"/>
              </a:xfrm>
              <a:prstGeom prst="rect">
                <a:avLst/>
              </a:prstGeom>
              <a:noFill/>
              <a:ln w="9525">
                <a:noFill/>
                <a:miter lim="800000"/>
                <a:headEnd/>
                <a:tailEnd/>
              </a:ln>
            </p:spPr>
          </p:pic>
          <p:grpSp>
            <p:nvGrpSpPr>
              <p:cNvPr id="11280" name="Group 25"/>
              <p:cNvGrpSpPr>
                <a:grpSpLocks/>
              </p:cNvGrpSpPr>
              <p:nvPr/>
            </p:nvGrpSpPr>
            <p:grpSpPr bwMode="auto">
              <a:xfrm>
                <a:off x="2335" y="850"/>
                <a:ext cx="1492" cy="202"/>
                <a:chOff x="843" y="850"/>
                <a:chExt cx="1492" cy="202"/>
              </a:xfrm>
            </p:grpSpPr>
            <p:sp>
              <p:nvSpPr>
                <p:cNvPr id="11282" name="Rectangle 26"/>
                <p:cNvSpPr>
                  <a:spLocks noChangeArrowheads="1"/>
                </p:cNvSpPr>
                <p:nvPr/>
              </p:nvSpPr>
              <p:spPr bwMode="auto">
                <a:xfrm>
                  <a:off x="843"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sp>
              <p:nvSpPr>
                <p:cNvPr id="11283" name="Rectangle 27"/>
                <p:cNvSpPr>
                  <a:spLocks noChangeArrowheads="1"/>
                </p:cNvSpPr>
                <p:nvPr/>
              </p:nvSpPr>
              <p:spPr bwMode="auto">
                <a:xfrm>
                  <a:off x="1090"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sp>
              <p:nvSpPr>
                <p:cNvPr id="11284" name="Rectangle 28"/>
                <p:cNvSpPr>
                  <a:spLocks noChangeArrowheads="1"/>
                </p:cNvSpPr>
                <p:nvPr/>
              </p:nvSpPr>
              <p:spPr bwMode="auto">
                <a:xfrm>
                  <a:off x="1339"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sp>
              <p:nvSpPr>
                <p:cNvPr id="11285" name="Rectangle 29"/>
                <p:cNvSpPr>
                  <a:spLocks noChangeArrowheads="1"/>
                </p:cNvSpPr>
                <p:nvPr/>
              </p:nvSpPr>
              <p:spPr bwMode="auto">
                <a:xfrm>
                  <a:off x="1588"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sp>
              <p:nvSpPr>
                <p:cNvPr id="11286" name="Rectangle 30"/>
                <p:cNvSpPr>
                  <a:spLocks noChangeArrowheads="1"/>
                </p:cNvSpPr>
                <p:nvPr/>
              </p:nvSpPr>
              <p:spPr bwMode="auto">
                <a:xfrm>
                  <a:off x="1837"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sp>
              <p:nvSpPr>
                <p:cNvPr id="11287" name="Rectangle 31"/>
                <p:cNvSpPr>
                  <a:spLocks noChangeArrowheads="1"/>
                </p:cNvSpPr>
                <p:nvPr/>
              </p:nvSpPr>
              <p:spPr bwMode="auto">
                <a:xfrm>
                  <a:off x="2087"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grpSp>
          <p:pic>
            <p:nvPicPr>
              <p:cNvPr id="11281" name="Picture 32" descr="white"/>
              <p:cNvPicPr>
                <a:picLocks noChangeAspect="1" noChangeArrowheads="1"/>
              </p:cNvPicPr>
              <p:nvPr/>
            </p:nvPicPr>
            <p:blipFill>
              <a:blip r:embed="rId3" cstate="print"/>
              <a:srcRect/>
              <a:stretch>
                <a:fillRect/>
              </a:stretch>
            </p:blipFill>
            <p:spPr bwMode="auto">
              <a:xfrm>
                <a:off x="821" y="1033"/>
                <a:ext cx="4825" cy="61"/>
              </a:xfrm>
              <a:prstGeom prst="rect">
                <a:avLst/>
              </a:prstGeom>
              <a:noFill/>
              <a:ln w="9525">
                <a:noFill/>
                <a:miter lim="800000"/>
                <a:headEnd/>
                <a:tailEnd/>
              </a:ln>
            </p:spPr>
          </p:pic>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7892"/>
                                        </p:tgtEl>
                                        <p:attrNameLst>
                                          <p:attrName>style.visibility</p:attrName>
                                        </p:attrNameLst>
                                      </p:cBhvr>
                                      <p:to>
                                        <p:strVal val="visible"/>
                                      </p:to>
                                    </p:set>
                                    <p:animEffect transition="in" filter="wipe(up)">
                                      <p:cBhvr>
                                        <p:cTn id="7" dur="500"/>
                                        <p:tgtEl>
                                          <p:spTgt spid="3789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7893"/>
                                        </p:tgtEl>
                                        <p:attrNameLst>
                                          <p:attrName>style.visibility</p:attrName>
                                        </p:attrNameLst>
                                      </p:cBhvr>
                                      <p:to>
                                        <p:strVal val="visible"/>
                                      </p:to>
                                    </p:set>
                                    <p:animEffect transition="in" filter="wipe(up)">
                                      <p:cBhvr>
                                        <p:cTn id="11" dur="500"/>
                                        <p:tgtEl>
                                          <p:spTgt spid="37893"/>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37896"/>
                                        </p:tgtEl>
                                        <p:attrNameLst>
                                          <p:attrName>style.visibility</p:attrName>
                                        </p:attrNameLst>
                                      </p:cBhvr>
                                      <p:to>
                                        <p:strVal val="visible"/>
                                      </p:to>
                                    </p:set>
                                    <p:animEffect transition="in" filter="wipe(up)">
                                      <p:cBhvr>
                                        <p:cTn id="15" dur="500"/>
                                        <p:tgtEl>
                                          <p:spTgt spid="37896"/>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37895"/>
                                        </p:tgtEl>
                                        <p:attrNameLst>
                                          <p:attrName>style.visibility</p:attrName>
                                        </p:attrNameLst>
                                      </p:cBhvr>
                                      <p:to>
                                        <p:strVal val="visible"/>
                                      </p:to>
                                    </p:set>
                                    <p:animEffect transition="in" filter="wipe(up)">
                                      <p:cBhvr>
                                        <p:cTn id="19" dur="500"/>
                                        <p:tgtEl>
                                          <p:spTgt spid="37895"/>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37894"/>
                                        </p:tgtEl>
                                        <p:attrNameLst>
                                          <p:attrName>style.visibility</p:attrName>
                                        </p:attrNameLst>
                                      </p:cBhvr>
                                      <p:to>
                                        <p:strVal val="visible"/>
                                      </p:to>
                                    </p:set>
                                    <p:animEffect transition="in" filter="wipe(up)">
                                      <p:cBhvr>
                                        <p:cTn id="23" dur="500"/>
                                        <p:tgtEl>
                                          <p:spTgt spid="37894"/>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up)">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2" grpId="0" animBg="1" autoUpdateAnimBg="0"/>
      <p:bldP spid="37893" grpId="0" animBg="1" autoUpdateAnimBg="0"/>
      <p:bldP spid="37894" grpId="0" autoUpdateAnimBg="0"/>
      <p:bldP spid="37895" grpId="0" animBg="1" autoUpdateAnimBg="0"/>
      <p:bldP spid="37896"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type="title"/>
          </p:nvPr>
        </p:nvSpPr>
        <p:spPr/>
        <p:txBody>
          <a:bodyPr/>
          <a:lstStyle/>
          <a:p>
            <a:pPr eaLnBrk="1" hangingPunct="1"/>
            <a:r>
              <a:rPr lang="en-US" smtClean="0"/>
              <a:t>Netting Logic – Long-term Planning</a:t>
            </a:r>
          </a:p>
        </p:txBody>
      </p:sp>
      <p:sp>
        <p:nvSpPr>
          <p:cNvPr id="12290" name="Footer Placeholder 3"/>
          <p:cNvSpPr>
            <a:spLocks noGrp="1"/>
          </p:cNvSpPr>
          <p:nvPr>
            <p:ph type="ftr" sz="quarter" idx="10"/>
          </p:nvPr>
        </p:nvSpPr>
        <p:spPr>
          <a:noFill/>
        </p:spPr>
        <p:txBody>
          <a:bodyPr/>
          <a:lstStyle/>
          <a:p>
            <a:r>
              <a:rPr lang="en-US" smtClean="0"/>
              <a:t>CSS-BU-040</a:t>
            </a:r>
          </a:p>
        </p:txBody>
      </p:sp>
      <p:sp>
        <p:nvSpPr>
          <p:cNvPr id="38916" name="Text Box 4"/>
          <p:cNvSpPr txBox="1">
            <a:spLocks noChangeArrowheads="1"/>
          </p:cNvSpPr>
          <p:nvPr/>
        </p:nvSpPr>
        <p:spPr bwMode="auto">
          <a:xfrm>
            <a:off x="1298575" y="1850798"/>
            <a:ext cx="2349500" cy="474663"/>
          </a:xfrm>
          <a:prstGeom prst="rect">
            <a:avLst/>
          </a:prstGeom>
          <a:solidFill>
            <a:schemeClr val="accent1"/>
          </a:solidFill>
          <a:ln w="28575">
            <a:solidFill>
              <a:schemeClr val="accent2"/>
            </a:solidFill>
            <a:miter lim="800000"/>
            <a:headEnd/>
            <a:tailEnd/>
          </a:ln>
        </p:spPr>
        <p:txBody>
          <a:bodyPr/>
          <a:lstStyle/>
          <a:p>
            <a:pPr algn="l" eaLnBrk="0" hangingPunct="0">
              <a:spcBef>
                <a:spcPct val="50000"/>
              </a:spcBef>
            </a:pPr>
            <a:r>
              <a:rPr kumimoji="1" lang="en-US" sz="2400">
                <a:latin typeface="+mj-lt"/>
              </a:rPr>
              <a:t>Sequence </a:t>
            </a:r>
          </a:p>
        </p:txBody>
      </p:sp>
      <p:sp>
        <p:nvSpPr>
          <p:cNvPr id="38917" name="Text Box 5"/>
          <p:cNvSpPr txBox="1">
            <a:spLocks noChangeArrowheads="1"/>
          </p:cNvSpPr>
          <p:nvPr/>
        </p:nvSpPr>
        <p:spPr bwMode="auto">
          <a:xfrm>
            <a:off x="1298575" y="2581048"/>
            <a:ext cx="6481763" cy="474663"/>
          </a:xfrm>
          <a:prstGeom prst="rect">
            <a:avLst/>
          </a:prstGeom>
          <a:solidFill>
            <a:srgbClr val="CC99FF"/>
          </a:solidFill>
          <a:ln w="19050">
            <a:solidFill>
              <a:srgbClr val="666699"/>
            </a:solidFill>
            <a:miter lim="800000"/>
            <a:headEnd/>
            <a:tailEnd/>
          </a:ln>
        </p:spPr>
        <p:txBody>
          <a:bodyPr/>
          <a:lstStyle/>
          <a:p>
            <a:pPr algn="l" eaLnBrk="0" hangingPunct="0">
              <a:spcBef>
                <a:spcPct val="50000"/>
              </a:spcBef>
            </a:pPr>
            <a:r>
              <a:rPr kumimoji="1" lang="en-US" sz="2400">
                <a:latin typeface="+mj-lt"/>
              </a:rPr>
              <a:t>Plan </a:t>
            </a:r>
          </a:p>
        </p:txBody>
      </p:sp>
      <p:sp>
        <p:nvSpPr>
          <p:cNvPr id="38918" name="Text Box 6"/>
          <p:cNvSpPr txBox="1">
            <a:spLocks noChangeArrowheads="1"/>
          </p:cNvSpPr>
          <p:nvPr/>
        </p:nvSpPr>
        <p:spPr bwMode="auto">
          <a:xfrm>
            <a:off x="1304925" y="4787673"/>
            <a:ext cx="2319866" cy="461665"/>
          </a:xfrm>
          <a:prstGeom prst="rect">
            <a:avLst/>
          </a:prstGeom>
          <a:noFill/>
          <a:ln w="38100">
            <a:noFill/>
            <a:miter lim="800000"/>
            <a:headEnd/>
            <a:tailEnd/>
          </a:ln>
        </p:spPr>
        <p:txBody>
          <a:bodyPr wrap="none">
            <a:spAutoFit/>
          </a:bodyPr>
          <a:lstStyle/>
          <a:p>
            <a:pPr algn="l" eaLnBrk="0" hangingPunct="0"/>
            <a:r>
              <a:rPr kumimoji="1" lang="en-US" sz="2400">
                <a:solidFill>
                  <a:srgbClr val="5A87C6"/>
                </a:solidFill>
                <a:latin typeface="+mj-lt"/>
              </a:rPr>
              <a:t>w/ Sequences</a:t>
            </a:r>
          </a:p>
        </p:txBody>
      </p:sp>
      <p:sp>
        <p:nvSpPr>
          <p:cNvPr id="38919" name="Text Box 7"/>
          <p:cNvSpPr txBox="1">
            <a:spLocks noChangeArrowheads="1"/>
          </p:cNvSpPr>
          <p:nvPr/>
        </p:nvSpPr>
        <p:spPr bwMode="auto">
          <a:xfrm>
            <a:off x="1298575" y="3901848"/>
            <a:ext cx="6481763" cy="474663"/>
          </a:xfrm>
          <a:prstGeom prst="rect">
            <a:avLst/>
          </a:prstGeom>
          <a:solidFill>
            <a:srgbClr val="CC99FF"/>
          </a:solidFill>
          <a:ln w="19050">
            <a:solidFill>
              <a:srgbClr val="666699"/>
            </a:solidFill>
            <a:miter lim="800000"/>
            <a:headEnd/>
            <a:tailEnd/>
          </a:ln>
        </p:spPr>
        <p:txBody>
          <a:bodyPr/>
          <a:lstStyle/>
          <a:p>
            <a:pPr algn="l" eaLnBrk="0" hangingPunct="0">
              <a:spcBef>
                <a:spcPct val="50000"/>
              </a:spcBef>
            </a:pPr>
            <a:r>
              <a:rPr kumimoji="1" lang="en-US" sz="2400">
                <a:latin typeface="+mj-lt"/>
              </a:rPr>
              <a:t>RSS </a:t>
            </a:r>
          </a:p>
        </p:txBody>
      </p:sp>
      <p:sp>
        <p:nvSpPr>
          <p:cNvPr id="38920" name="Text Box 8"/>
          <p:cNvSpPr txBox="1">
            <a:spLocks noChangeArrowheads="1"/>
          </p:cNvSpPr>
          <p:nvPr/>
        </p:nvSpPr>
        <p:spPr bwMode="auto">
          <a:xfrm>
            <a:off x="1304925" y="3435123"/>
            <a:ext cx="2521844" cy="461665"/>
          </a:xfrm>
          <a:prstGeom prst="rect">
            <a:avLst/>
          </a:prstGeom>
          <a:noFill/>
          <a:ln w="38100">
            <a:noFill/>
            <a:miter lim="800000"/>
            <a:headEnd/>
            <a:tailEnd/>
          </a:ln>
        </p:spPr>
        <p:txBody>
          <a:bodyPr wrap="none">
            <a:spAutoFit/>
          </a:bodyPr>
          <a:lstStyle/>
          <a:p>
            <a:pPr algn="l" eaLnBrk="0" hangingPunct="0"/>
            <a:r>
              <a:rPr kumimoji="1" lang="en-US" sz="2400">
                <a:solidFill>
                  <a:srgbClr val="5A87C6"/>
                </a:solidFill>
                <a:latin typeface="+mj-lt"/>
              </a:rPr>
              <a:t>w/o Sequences</a:t>
            </a:r>
          </a:p>
        </p:txBody>
      </p:sp>
      <p:grpSp>
        <p:nvGrpSpPr>
          <p:cNvPr id="2" name="Group 9"/>
          <p:cNvGrpSpPr>
            <a:grpSpLocks/>
          </p:cNvGrpSpPr>
          <p:nvPr/>
        </p:nvGrpSpPr>
        <p:grpSpPr bwMode="auto">
          <a:xfrm>
            <a:off x="1304925" y="2388961"/>
            <a:ext cx="6481763" cy="3411537"/>
            <a:chOff x="840" y="1569"/>
            <a:chExt cx="4083" cy="2149"/>
          </a:xfrm>
        </p:grpSpPr>
        <p:sp>
          <p:nvSpPr>
            <p:cNvPr id="12318" name="Text Box 10"/>
            <p:cNvSpPr txBox="1">
              <a:spLocks noChangeArrowheads="1"/>
            </p:cNvSpPr>
            <p:nvPr/>
          </p:nvSpPr>
          <p:spPr bwMode="auto">
            <a:xfrm>
              <a:off x="840" y="3419"/>
              <a:ext cx="4083" cy="299"/>
            </a:xfrm>
            <a:prstGeom prst="rect">
              <a:avLst/>
            </a:prstGeom>
            <a:solidFill>
              <a:srgbClr val="CC99FF"/>
            </a:solidFill>
            <a:ln w="19050">
              <a:solidFill>
                <a:srgbClr val="666699"/>
              </a:solidFill>
              <a:miter lim="800000"/>
              <a:headEnd/>
              <a:tailEnd/>
            </a:ln>
          </p:spPr>
          <p:txBody>
            <a:bodyPr/>
            <a:lstStyle/>
            <a:p>
              <a:pPr algn="l" eaLnBrk="0" hangingPunct="0">
                <a:spcBef>
                  <a:spcPct val="50000"/>
                </a:spcBef>
              </a:pPr>
              <a:endParaRPr kumimoji="1" lang="en-US" sz="2400">
                <a:latin typeface="+mj-lt"/>
              </a:endParaRPr>
            </a:p>
          </p:txBody>
        </p:sp>
        <p:sp>
          <p:nvSpPr>
            <p:cNvPr id="12319" name="Text Box 11"/>
            <p:cNvSpPr txBox="1">
              <a:spLocks noChangeArrowheads="1"/>
            </p:cNvSpPr>
            <p:nvPr/>
          </p:nvSpPr>
          <p:spPr bwMode="auto">
            <a:xfrm>
              <a:off x="842" y="3415"/>
              <a:ext cx="1480" cy="299"/>
            </a:xfrm>
            <a:prstGeom prst="rect">
              <a:avLst/>
            </a:prstGeom>
            <a:solidFill>
              <a:schemeClr val="accent1"/>
            </a:solidFill>
            <a:ln w="28575">
              <a:solidFill>
                <a:schemeClr val="accent2"/>
              </a:solidFill>
              <a:miter lim="800000"/>
              <a:headEnd/>
              <a:tailEnd/>
            </a:ln>
          </p:spPr>
          <p:txBody>
            <a:bodyPr/>
            <a:lstStyle/>
            <a:p>
              <a:pPr algn="l" eaLnBrk="0" hangingPunct="0">
                <a:spcBef>
                  <a:spcPct val="50000"/>
                </a:spcBef>
              </a:pPr>
              <a:r>
                <a:rPr kumimoji="1" lang="en-US" sz="2400">
                  <a:latin typeface="+mj-lt"/>
                </a:rPr>
                <a:t>RSS </a:t>
              </a:r>
            </a:p>
          </p:txBody>
        </p:sp>
        <p:sp>
          <p:nvSpPr>
            <p:cNvPr id="12320" name="Line 12"/>
            <p:cNvSpPr>
              <a:spLocks noChangeShapeType="1"/>
            </p:cNvSpPr>
            <p:nvPr/>
          </p:nvSpPr>
          <p:spPr bwMode="auto">
            <a:xfrm>
              <a:off x="2322" y="1569"/>
              <a:ext cx="0" cy="1846"/>
            </a:xfrm>
            <a:prstGeom prst="line">
              <a:avLst/>
            </a:prstGeom>
            <a:noFill/>
            <a:ln w="38100">
              <a:solidFill>
                <a:schemeClr val="accent2"/>
              </a:solidFill>
              <a:prstDash val="sysDot"/>
              <a:round/>
              <a:headEnd/>
              <a:tailEnd type="triangle" w="med" len="med"/>
            </a:ln>
          </p:spPr>
          <p:txBody>
            <a:bodyPr wrap="none" anchor="ctr"/>
            <a:lstStyle/>
            <a:p>
              <a:endParaRPr lang="en-US">
                <a:latin typeface="+mj-lt"/>
              </a:endParaRPr>
            </a:p>
          </p:txBody>
        </p:sp>
      </p:grpSp>
      <p:grpSp>
        <p:nvGrpSpPr>
          <p:cNvPr id="12298" name="Group 13"/>
          <p:cNvGrpSpPr>
            <a:grpSpLocks/>
          </p:cNvGrpSpPr>
          <p:nvPr/>
        </p:nvGrpSpPr>
        <p:grpSpPr bwMode="auto">
          <a:xfrm>
            <a:off x="269875" y="1168174"/>
            <a:ext cx="8715375" cy="860426"/>
            <a:chOff x="188" y="800"/>
            <a:chExt cx="5490" cy="542"/>
          </a:xfrm>
        </p:grpSpPr>
        <p:sp>
          <p:nvSpPr>
            <p:cNvPr id="12299" name="Text Box 14"/>
            <p:cNvSpPr txBox="1">
              <a:spLocks noChangeArrowheads="1"/>
            </p:cNvSpPr>
            <p:nvPr/>
          </p:nvSpPr>
          <p:spPr bwMode="auto">
            <a:xfrm>
              <a:off x="188" y="819"/>
              <a:ext cx="577" cy="523"/>
            </a:xfrm>
            <a:prstGeom prst="rect">
              <a:avLst/>
            </a:prstGeom>
            <a:noFill/>
            <a:ln w="38100">
              <a:noFill/>
              <a:miter lim="800000"/>
              <a:headEnd/>
              <a:tailEnd/>
            </a:ln>
          </p:spPr>
          <p:txBody>
            <a:bodyPr wrap="none">
              <a:spAutoFit/>
            </a:bodyPr>
            <a:lstStyle/>
            <a:p>
              <a:pPr algn="l" eaLnBrk="0" hangingPunct="0"/>
              <a:r>
                <a:rPr kumimoji="1" lang="en-US" sz="2400" b="1">
                  <a:solidFill>
                    <a:srgbClr val="5A87C6"/>
                  </a:solidFill>
                  <a:latin typeface="+mj-lt"/>
                </a:rPr>
                <a:t>Firm</a:t>
              </a:r>
            </a:p>
            <a:p>
              <a:pPr algn="l" eaLnBrk="0" hangingPunct="0"/>
              <a:r>
                <a:rPr kumimoji="1" lang="en-US" sz="2400" b="1">
                  <a:solidFill>
                    <a:srgbClr val="5A87C6"/>
                  </a:solidFill>
                  <a:latin typeface="+mj-lt"/>
                </a:rPr>
                <a:t>Days</a:t>
              </a:r>
              <a:endParaRPr kumimoji="1" lang="en-US" sz="2400">
                <a:solidFill>
                  <a:srgbClr val="5A87C6"/>
                </a:solidFill>
                <a:latin typeface="+mj-lt"/>
              </a:endParaRPr>
            </a:p>
          </p:txBody>
        </p:sp>
        <p:grpSp>
          <p:nvGrpSpPr>
            <p:cNvPr id="12300" name="Group 15"/>
            <p:cNvGrpSpPr>
              <a:grpSpLocks/>
            </p:cNvGrpSpPr>
            <p:nvPr/>
          </p:nvGrpSpPr>
          <p:grpSpPr bwMode="auto">
            <a:xfrm>
              <a:off x="821" y="800"/>
              <a:ext cx="4857" cy="294"/>
              <a:chOff x="821" y="800"/>
              <a:chExt cx="4857" cy="294"/>
            </a:xfrm>
          </p:grpSpPr>
          <p:sp>
            <p:nvSpPr>
              <p:cNvPr id="12301" name="Rectangle 16"/>
              <p:cNvSpPr>
                <a:spLocks noChangeArrowheads="1"/>
              </p:cNvSpPr>
              <p:nvPr/>
            </p:nvSpPr>
            <p:spPr bwMode="auto">
              <a:xfrm>
                <a:off x="843" y="850"/>
                <a:ext cx="4769"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grpSp>
            <p:nvGrpSpPr>
              <p:cNvPr id="12302" name="Group 17"/>
              <p:cNvGrpSpPr>
                <a:grpSpLocks/>
              </p:cNvGrpSpPr>
              <p:nvPr/>
            </p:nvGrpSpPr>
            <p:grpSpPr bwMode="auto">
              <a:xfrm>
                <a:off x="843" y="850"/>
                <a:ext cx="1492" cy="202"/>
                <a:chOff x="843" y="850"/>
                <a:chExt cx="1492" cy="202"/>
              </a:xfrm>
            </p:grpSpPr>
            <p:sp>
              <p:nvSpPr>
                <p:cNvPr id="12312" name="Rectangle 18"/>
                <p:cNvSpPr>
                  <a:spLocks noChangeArrowheads="1"/>
                </p:cNvSpPr>
                <p:nvPr/>
              </p:nvSpPr>
              <p:spPr bwMode="auto">
                <a:xfrm>
                  <a:off x="843"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sp>
              <p:nvSpPr>
                <p:cNvPr id="12313" name="Rectangle 19"/>
                <p:cNvSpPr>
                  <a:spLocks noChangeArrowheads="1"/>
                </p:cNvSpPr>
                <p:nvPr/>
              </p:nvSpPr>
              <p:spPr bwMode="auto">
                <a:xfrm>
                  <a:off x="1090"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sp>
              <p:nvSpPr>
                <p:cNvPr id="12314" name="Rectangle 20"/>
                <p:cNvSpPr>
                  <a:spLocks noChangeArrowheads="1"/>
                </p:cNvSpPr>
                <p:nvPr/>
              </p:nvSpPr>
              <p:spPr bwMode="auto">
                <a:xfrm>
                  <a:off x="1339"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sp>
              <p:nvSpPr>
                <p:cNvPr id="12315" name="Rectangle 21"/>
                <p:cNvSpPr>
                  <a:spLocks noChangeArrowheads="1"/>
                </p:cNvSpPr>
                <p:nvPr/>
              </p:nvSpPr>
              <p:spPr bwMode="auto">
                <a:xfrm>
                  <a:off x="1588"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sp>
              <p:nvSpPr>
                <p:cNvPr id="12316" name="Rectangle 22"/>
                <p:cNvSpPr>
                  <a:spLocks noChangeArrowheads="1"/>
                </p:cNvSpPr>
                <p:nvPr/>
              </p:nvSpPr>
              <p:spPr bwMode="auto">
                <a:xfrm>
                  <a:off x="1837"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sp>
              <p:nvSpPr>
                <p:cNvPr id="12317" name="Rectangle 23"/>
                <p:cNvSpPr>
                  <a:spLocks noChangeArrowheads="1"/>
                </p:cNvSpPr>
                <p:nvPr/>
              </p:nvSpPr>
              <p:spPr bwMode="auto">
                <a:xfrm>
                  <a:off x="2087" y="850"/>
                  <a:ext cx="248" cy="202"/>
                </a:xfrm>
                <a:prstGeom prst="rect">
                  <a:avLst/>
                </a:prstGeom>
                <a:solidFill>
                  <a:srgbClr val="DDDDDD"/>
                </a:solidFill>
                <a:ln w="38100">
                  <a:solidFill>
                    <a:schemeClr val="accent2"/>
                  </a:solidFill>
                  <a:miter lim="800000"/>
                  <a:headEnd/>
                  <a:tailEnd/>
                </a:ln>
              </p:spPr>
              <p:txBody>
                <a:bodyPr wrap="none" anchor="ctr"/>
                <a:lstStyle/>
                <a:p>
                  <a:endParaRPr lang="en-US">
                    <a:latin typeface="+mj-lt"/>
                  </a:endParaRPr>
                </a:p>
              </p:txBody>
            </p:sp>
          </p:grpSp>
          <p:pic>
            <p:nvPicPr>
              <p:cNvPr id="12303" name="Picture 24" descr="white"/>
              <p:cNvPicPr>
                <a:picLocks noChangeAspect="1" noChangeArrowheads="1"/>
              </p:cNvPicPr>
              <p:nvPr/>
            </p:nvPicPr>
            <p:blipFill>
              <a:blip r:embed="rId3" cstate="print"/>
              <a:srcRect/>
              <a:stretch>
                <a:fillRect/>
              </a:stretch>
            </p:blipFill>
            <p:spPr bwMode="auto">
              <a:xfrm>
                <a:off x="5584" y="800"/>
                <a:ext cx="94" cy="240"/>
              </a:xfrm>
              <a:prstGeom prst="rect">
                <a:avLst/>
              </a:prstGeom>
              <a:noFill/>
              <a:ln w="9525">
                <a:noFill/>
                <a:miter lim="800000"/>
                <a:headEnd/>
                <a:tailEnd/>
              </a:ln>
            </p:spPr>
          </p:pic>
          <p:grpSp>
            <p:nvGrpSpPr>
              <p:cNvPr id="12304" name="Group 25"/>
              <p:cNvGrpSpPr>
                <a:grpSpLocks/>
              </p:cNvGrpSpPr>
              <p:nvPr/>
            </p:nvGrpSpPr>
            <p:grpSpPr bwMode="auto">
              <a:xfrm>
                <a:off x="2335" y="850"/>
                <a:ext cx="1492" cy="202"/>
                <a:chOff x="843" y="850"/>
                <a:chExt cx="1492" cy="202"/>
              </a:xfrm>
            </p:grpSpPr>
            <p:sp>
              <p:nvSpPr>
                <p:cNvPr id="12306" name="Rectangle 26"/>
                <p:cNvSpPr>
                  <a:spLocks noChangeArrowheads="1"/>
                </p:cNvSpPr>
                <p:nvPr/>
              </p:nvSpPr>
              <p:spPr bwMode="auto">
                <a:xfrm>
                  <a:off x="843"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sp>
              <p:nvSpPr>
                <p:cNvPr id="12307" name="Rectangle 27"/>
                <p:cNvSpPr>
                  <a:spLocks noChangeArrowheads="1"/>
                </p:cNvSpPr>
                <p:nvPr/>
              </p:nvSpPr>
              <p:spPr bwMode="auto">
                <a:xfrm>
                  <a:off x="1090"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sp>
              <p:nvSpPr>
                <p:cNvPr id="12308" name="Rectangle 28"/>
                <p:cNvSpPr>
                  <a:spLocks noChangeArrowheads="1"/>
                </p:cNvSpPr>
                <p:nvPr/>
              </p:nvSpPr>
              <p:spPr bwMode="auto">
                <a:xfrm>
                  <a:off x="1339"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sp>
              <p:nvSpPr>
                <p:cNvPr id="12309" name="Rectangle 29"/>
                <p:cNvSpPr>
                  <a:spLocks noChangeArrowheads="1"/>
                </p:cNvSpPr>
                <p:nvPr/>
              </p:nvSpPr>
              <p:spPr bwMode="auto">
                <a:xfrm>
                  <a:off x="1588"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sp>
              <p:nvSpPr>
                <p:cNvPr id="12310" name="Rectangle 30"/>
                <p:cNvSpPr>
                  <a:spLocks noChangeArrowheads="1"/>
                </p:cNvSpPr>
                <p:nvPr/>
              </p:nvSpPr>
              <p:spPr bwMode="auto">
                <a:xfrm>
                  <a:off x="1837"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sp>
              <p:nvSpPr>
                <p:cNvPr id="12311" name="Rectangle 31"/>
                <p:cNvSpPr>
                  <a:spLocks noChangeArrowheads="1"/>
                </p:cNvSpPr>
                <p:nvPr/>
              </p:nvSpPr>
              <p:spPr bwMode="auto">
                <a:xfrm>
                  <a:off x="2087" y="850"/>
                  <a:ext cx="248" cy="202"/>
                </a:xfrm>
                <a:prstGeom prst="rect">
                  <a:avLst/>
                </a:prstGeom>
                <a:solidFill>
                  <a:schemeClr val="bg1"/>
                </a:solidFill>
                <a:ln w="38100">
                  <a:solidFill>
                    <a:schemeClr val="accent2"/>
                  </a:solidFill>
                  <a:miter lim="800000"/>
                  <a:headEnd/>
                  <a:tailEnd/>
                </a:ln>
              </p:spPr>
              <p:txBody>
                <a:bodyPr wrap="none" anchor="ctr"/>
                <a:lstStyle/>
                <a:p>
                  <a:endParaRPr lang="en-US">
                    <a:latin typeface="+mj-lt"/>
                  </a:endParaRPr>
                </a:p>
              </p:txBody>
            </p:sp>
          </p:grpSp>
          <p:pic>
            <p:nvPicPr>
              <p:cNvPr id="12305" name="Picture 32" descr="white"/>
              <p:cNvPicPr>
                <a:picLocks noChangeAspect="1" noChangeArrowheads="1"/>
              </p:cNvPicPr>
              <p:nvPr/>
            </p:nvPicPr>
            <p:blipFill>
              <a:blip r:embed="rId3" cstate="print"/>
              <a:srcRect/>
              <a:stretch>
                <a:fillRect/>
              </a:stretch>
            </p:blipFill>
            <p:spPr bwMode="auto">
              <a:xfrm>
                <a:off x="821" y="1033"/>
                <a:ext cx="4825" cy="61"/>
              </a:xfrm>
              <a:prstGeom prst="rect">
                <a:avLst/>
              </a:prstGeom>
              <a:noFill/>
              <a:ln w="9525">
                <a:noFill/>
                <a:miter lim="800000"/>
                <a:headEnd/>
                <a:tailEnd/>
              </a:ln>
            </p:spPr>
          </p:pic>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500"/>
                                        <p:tgtEl>
                                          <p:spTgt spid="38916"/>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8917"/>
                                        </p:tgtEl>
                                        <p:attrNameLst>
                                          <p:attrName>style.visibility</p:attrName>
                                        </p:attrNameLst>
                                      </p:cBhvr>
                                      <p:to>
                                        <p:strVal val="visible"/>
                                      </p:to>
                                    </p:set>
                                    <p:animEffect transition="in" filter="wipe(up)">
                                      <p:cBhvr>
                                        <p:cTn id="11" dur="500"/>
                                        <p:tgtEl>
                                          <p:spTgt spid="38917"/>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38920"/>
                                        </p:tgtEl>
                                        <p:attrNameLst>
                                          <p:attrName>style.visibility</p:attrName>
                                        </p:attrNameLst>
                                      </p:cBhvr>
                                      <p:to>
                                        <p:strVal val="visible"/>
                                      </p:to>
                                    </p:set>
                                    <p:animEffect transition="in" filter="wipe(up)">
                                      <p:cBhvr>
                                        <p:cTn id="15" dur="500"/>
                                        <p:tgtEl>
                                          <p:spTgt spid="38920"/>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38919"/>
                                        </p:tgtEl>
                                        <p:attrNameLst>
                                          <p:attrName>style.visibility</p:attrName>
                                        </p:attrNameLst>
                                      </p:cBhvr>
                                      <p:to>
                                        <p:strVal val="visible"/>
                                      </p:to>
                                    </p:set>
                                    <p:animEffect transition="in" filter="wipe(up)">
                                      <p:cBhvr>
                                        <p:cTn id="19" dur="500"/>
                                        <p:tgtEl>
                                          <p:spTgt spid="38919"/>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38918"/>
                                        </p:tgtEl>
                                        <p:attrNameLst>
                                          <p:attrName>style.visibility</p:attrName>
                                        </p:attrNameLst>
                                      </p:cBhvr>
                                      <p:to>
                                        <p:strVal val="visible"/>
                                      </p:to>
                                    </p:set>
                                    <p:animEffect transition="in" filter="wipe(up)">
                                      <p:cBhvr>
                                        <p:cTn id="23" dur="500"/>
                                        <p:tgtEl>
                                          <p:spTgt spid="38918"/>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up)">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animBg="1" autoUpdateAnimBg="0"/>
      <p:bldP spid="38917" grpId="0" animBg="1" autoUpdateAnimBg="0"/>
      <p:bldP spid="38918" grpId="0" autoUpdateAnimBg="0"/>
      <p:bldP spid="38919" grpId="0" animBg="1" autoUpdateAnimBg="0"/>
      <p:bldP spid="38920" grpId="0" autoUpdateAnimBg="0"/>
    </p:bld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566</TotalTime>
  <Words>663</Words>
  <Application>Microsoft Office PowerPoint</Application>
  <PresentationFormat>On-screen Show (4:3)</PresentationFormat>
  <Paragraphs>176</Paragraphs>
  <Slides>14</Slides>
  <Notes>14</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14</vt:i4>
      </vt:variant>
    </vt:vector>
  </HeadingPairs>
  <TitlesOfParts>
    <vt:vector size="23" baseType="lpstr">
      <vt:lpstr>Arial</vt:lpstr>
      <vt:lpstr>Century Gothic</vt:lpstr>
      <vt:lpstr>Webdings</vt:lpstr>
      <vt:lpstr>Tahoma</vt:lpstr>
      <vt:lpstr>Lucida Grande</vt:lpstr>
      <vt:lpstr>Wingdings</vt:lpstr>
      <vt:lpstr>Times New Roman</vt:lpstr>
      <vt:lpstr>QAD 2010 Template</vt:lpstr>
      <vt:lpstr>Clip</vt:lpstr>
      <vt:lpstr>Business Considerations</vt:lpstr>
      <vt:lpstr>Business Considerations</vt:lpstr>
      <vt:lpstr>EDI eCommerce</vt:lpstr>
      <vt:lpstr>EDI Business Value and Features</vt:lpstr>
      <vt:lpstr>Netting Logic</vt:lpstr>
      <vt:lpstr>Scheduled and Sequence Scheduled Order Precedence </vt:lpstr>
      <vt:lpstr>Sequenced Scheduled Orders</vt:lpstr>
      <vt:lpstr>Netting Logic – Short-term Planning</vt:lpstr>
      <vt:lpstr>Netting Logic – Long-term Planning</vt:lpstr>
      <vt:lpstr>Netting Logic – Replace Logic</vt:lpstr>
      <vt:lpstr>Netting Logic – Consume Logic</vt:lpstr>
      <vt:lpstr>EDI/EDI eCommerce</vt:lpstr>
      <vt:lpstr>Review</vt:lpstr>
      <vt:lpstr>Course Overview</vt:lpstr>
    </vt:vector>
  </TitlesOfParts>
  <Manager>Vance Giboney</Manager>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Business Considerations In this section you learn how to:</dc:title>
  <dc:creator>Cat McGlothlin Gurkweitz</dc:creator>
  <cp:lastModifiedBy>mdf</cp:lastModifiedBy>
  <cp:revision>97</cp:revision>
  <cp:lastPrinted>2001-03-12T21:23:45Z</cp:lastPrinted>
  <dcterms:created xsi:type="dcterms:W3CDTF">2000-12-07T01:41:33Z</dcterms:created>
  <dcterms:modified xsi:type="dcterms:W3CDTF">2011-05-10T22:13:40Z</dcterms:modified>
</cp:coreProperties>
</file>