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51" r:id="rId2"/>
    <p:sldMasterId id="2147483745" r:id="rId3"/>
  </p:sldMasterIdLst>
  <p:notesMasterIdLst>
    <p:notesMasterId r:id="rId26"/>
  </p:notesMasterIdLst>
  <p:sldIdLst>
    <p:sldId id="423" r:id="rId4"/>
    <p:sldId id="535" r:id="rId5"/>
    <p:sldId id="518" r:id="rId6"/>
    <p:sldId id="519" r:id="rId7"/>
    <p:sldId id="528" r:id="rId8"/>
    <p:sldId id="529" r:id="rId9"/>
    <p:sldId id="524" r:id="rId10"/>
    <p:sldId id="525" r:id="rId11"/>
    <p:sldId id="526" r:id="rId12"/>
    <p:sldId id="527" r:id="rId13"/>
    <p:sldId id="537" r:id="rId14"/>
    <p:sldId id="523" r:id="rId15"/>
    <p:sldId id="521" r:id="rId16"/>
    <p:sldId id="522" r:id="rId17"/>
    <p:sldId id="531" r:id="rId18"/>
    <p:sldId id="532" r:id="rId19"/>
    <p:sldId id="533" r:id="rId20"/>
    <p:sldId id="534" r:id="rId21"/>
    <p:sldId id="538" r:id="rId22"/>
    <p:sldId id="539" r:id="rId23"/>
    <p:sldId id="540" r:id="rId24"/>
    <p:sldId id="541" r:id="rId25"/>
  </p:sldIdLst>
  <p:sldSz cx="9144000" cy="6858000" type="screen4x3"/>
  <p:notesSz cx="7023100" cy="9309100"/>
  <p:defaultTextStyle>
    <a:defPPr>
      <a:defRPr lang="en-US"/>
    </a:defPPr>
    <a:lvl1pPr algn="ctr" rtl="0" fontAlgn="base">
      <a:spcBef>
        <a:spcPct val="0"/>
      </a:spcBef>
      <a:spcAft>
        <a:spcPct val="0"/>
      </a:spcAft>
      <a:defRPr sz="2800" b="1" kern="1200">
        <a:solidFill>
          <a:schemeClr val="tx1"/>
        </a:solidFill>
        <a:latin typeface="Arial" charset="0"/>
        <a:ea typeface="+mn-ea"/>
        <a:cs typeface="+mn-cs"/>
      </a:defRPr>
    </a:lvl1pPr>
    <a:lvl2pPr marL="457200" algn="ctr" rtl="0" fontAlgn="base">
      <a:spcBef>
        <a:spcPct val="0"/>
      </a:spcBef>
      <a:spcAft>
        <a:spcPct val="0"/>
      </a:spcAft>
      <a:defRPr sz="2800" b="1" kern="1200">
        <a:solidFill>
          <a:schemeClr val="tx1"/>
        </a:solidFill>
        <a:latin typeface="Arial" charset="0"/>
        <a:ea typeface="+mn-ea"/>
        <a:cs typeface="+mn-cs"/>
      </a:defRPr>
    </a:lvl2pPr>
    <a:lvl3pPr marL="914400" algn="ctr" rtl="0" fontAlgn="base">
      <a:spcBef>
        <a:spcPct val="0"/>
      </a:spcBef>
      <a:spcAft>
        <a:spcPct val="0"/>
      </a:spcAft>
      <a:defRPr sz="2800" b="1" kern="1200">
        <a:solidFill>
          <a:schemeClr val="tx1"/>
        </a:solidFill>
        <a:latin typeface="Arial" charset="0"/>
        <a:ea typeface="+mn-ea"/>
        <a:cs typeface="+mn-cs"/>
      </a:defRPr>
    </a:lvl3pPr>
    <a:lvl4pPr marL="1371600" algn="ctr" rtl="0" fontAlgn="base">
      <a:spcBef>
        <a:spcPct val="0"/>
      </a:spcBef>
      <a:spcAft>
        <a:spcPct val="0"/>
      </a:spcAft>
      <a:defRPr sz="2800" b="1" kern="1200">
        <a:solidFill>
          <a:schemeClr val="tx1"/>
        </a:solidFill>
        <a:latin typeface="Arial" charset="0"/>
        <a:ea typeface="+mn-ea"/>
        <a:cs typeface="+mn-cs"/>
      </a:defRPr>
    </a:lvl4pPr>
    <a:lvl5pPr marL="1828800" algn="ctr" rtl="0" fontAlgn="base">
      <a:spcBef>
        <a:spcPct val="0"/>
      </a:spcBef>
      <a:spcAft>
        <a:spcPct val="0"/>
      </a:spcAft>
      <a:defRPr sz="2800" b="1" kern="1200">
        <a:solidFill>
          <a:schemeClr val="tx1"/>
        </a:solidFill>
        <a:latin typeface="Arial" charset="0"/>
        <a:ea typeface="+mn-ea"/>
        <a:cs typeface="+mn-cs"/>
      </a:defRPr>
    </a:lvl5pPr>
    <a:lvl6pPr marL="2286000" algn="l" defTabSz="914400" rtl="0" eaLnBrk="1" latinLnBrk="0" hangingPunct="1">
      <a:defRPr sz="2800" b="1" kern="1200">
        <a:solidFill>
          <a:schemeClr val="tx1"/>
        </a:solidFill>
        <a:latin typeface="Arial" charset="0"/>
        <a:ea typeface="+mn-ea"/>
        <a:cs typeface="+mn-cs"/>
      </a:defRPr>
    </a:lvl6pPr>
    <a:lvl7pPr marL="2743200" algn="l" defTabSz="914400" rtl="0" eaLnBrk="1" latinLnBrk="0" hangingPunct="1">
      <a:defRPr sz="2800" b="1" kern="1200">
        <a:solidFill>
          <a:schemeClr val="tx1"/>
        </a:solidFill>
        <a:latin typeface="Arial" charset="0"/>
        <a:ea typeface="+mn-ea"/>
        <a:cs typeface="+mn-cs"/>
      </a:defRPr>
    </a:lvl7pPr>
    <a:lvl8pPr marL="3200400" algn="l" defTabSz="914400" rtl="0" eaLnBrk="1" latinLnBrk="0" hangingPunct="1">
      <a:defRPr sz="2800" b="1" kern="1200">
        <a:solidFill>
          <a:schemeClr val="tx1"/>
        </a:solidFill>
        <a:latin typeface="Arial" charset="0"/>
        <a:ea typeface="+mn-ea"/>
        <a:cs typeface="+mn-cs"/>
      </a:defRPr>
    </a:lvl8pPr>
    <a:lvl9pPr marL="3657600" algn="l" defTabSz="914400" rtl="0" eaLnBrk="1" latinLnBrk="0" hangingPunct="1">
      <a:defRPr sz="2800"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BCF89"/>
    <a:srgbClr val="317363"/>
    <a:srgbClr val="E7C56F"/>
    <a:srgbClr val="86CCBB"/>
    <a:srgbClr val="4BB39A"/>
    <a:srgbClr val="46904D"/>
    <a:srgbClr val="0000FF"/>
    <a:srgbClr val="A8E2C5"/>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129" autoAdjust="0"/>
    <p:restoredTop sz="72681" autoAdjust="0"/>
  </p:normalViewPr>
  <p:slideViewPr>
    <p:cSldViewPr>
      <p:cViewPr>
        <p:scale>
          <a:sx n="90" d="100"/>
          <a:sy n="90" d="100"/>
        </p:scale>
        <p:origin x="-1116"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p:scale>
          <a:sx n="150" d="100"/>
          <a:sy n="150" d="100"/>
        </p:scale>
        <p:origin x="-252" y="-72"/>
      </p:cViewPr>
      <p:guideLst>
        <p:guide orient="horz" pos="2932"/>
        <p:guide pos="2212"/>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7346" name="Rectangle 2"/>
          <p:cNvSpPr>
            <a:spLocks noGrp="1" noChangeArrowheads="1"/>
          </p:cNvSpPr>
          <p:nvPr>
            <p:ph type="hdr" sz="quarter"/>
          </p:nvPr>
        </p:nvSpPr>
        <p:spPr bwMode="auto">
          <a:xfrm>
            <a:off x="1" y="1"/>
            <a:ext cx="3043649" cy="464839"/>
          </a:xfrm>
          <a:prstGeom prst="rect">
            <a:avLst/>
          </a:prstGeom>
          <a:noFill/>
          <a:ln w="9525">
            <a:noFill/>
            <a:miter lim="800000"/>
            <a:headEnd/>
            <a:tailEnd/>
          </a:ln>
          <a:effectLst/>
        </p:spPr>
        <p:txBody>
          <a:bodyPr vert="horz" wrap="square" lIns="93227" tIns="46614" rIns="93227" bIns="46614" numCol="1" anchor="t" anchorCtr="0" compatLnSpc="1">
            <a:prstTxWarp prst="textNoShape">
              <a:avLst/>
            </a:prstTxWarp>
          </a:bodyPr>
          <a:lstStyle>
            <a:lvl1pPr algn="l" defTabSz="932678">
              <a:defRPr sz="1200" b="0"/>
            </a:lvl1pPr>
          </a:lstStyle>
          <a:p>
            <a:pPr>
              <a:defRPr/>
            </a:pPr>
            <a:endParaRPr lang="en-US" dirty="0"/>
          </a:p>
        </p:txBody>
      </p:sp>
      <p:sp>
        <p:nvSpPr>
          <p:cNvPr id="57347" name="Rectangle 3"/>
          <p:cNvSpPr>
            <a:spLocks noGrp="1" noChangeArrowheads="1"/>
          </p:cNvSpPr>
          <p:nvPr>
            <p:ph type="dt" idx="1"/>
          </p:nvPr>
        </p:nvSpPr>
        <p:spPr bwMode="auto">
          <a:xfrm>
            <a:off x="3977928" y="1"/>
            <a:ext cx="3043649" cy="464839"/>
          </a:xfrm>
          <a:prstGeom prst="rect">
            <a:avLst/>
          </a:prstGeom>
          <a:noFill/>
          <a:ln w="9525">
            <a:noFill/>
            <a:miter lim="800000"/>
            <a:headEnd/>
            <a:tailEnd/>
          </a:ln>
          <a:effectLst/>
        </p:spPr>
        <p:txBody>
          <a:bodyPr vert="horz" wrap="square" lIns="93227" tIns="46614" rIns="93227" bIns="46614" numCol="1" anchor="t" anchorCtr="0" compatLnSpc="1">
            <a:prstTxWarp prst="textNoShape">
              <a:avLst/>
            </a:prstTxWarp>
          </a:bodyPr>
          <a:lstStyle>
            <a:lvl1pPr algn="r" defTabSz="932678">
              <a:defRPr sz="1200" b="0"/>
            </a:lvl1pPr>
          </a:lstStyle>
          <a:p>
            <a:pPr>
              <a:defRPr/>
            </a:pPr>
            <a:endParaRPr lang="en-US" dirty="0"/>
          </a:p>
        </p:txBody>
      </p:sp>
      <p:sp>
        <p:nvSpPr>
          <p:cNvPr id="23556" name="Rectangle 4"/>
          <p:cNvSpPr>
            <a:spLocks noGrp="1" noRot="1" noChangeAspect="1" noChangeArrowheads="1" noTextEdit="1"/>
          </p:cNvSpPr>
          <p:nvPr>
            <p:ph type="sldImg" idx="2"/>
          </p:nvPr>
        </p:nvSpPr>
        <p:spPr bwMode="auto">
          <a:xfrm>
            <a:off x="1185863" y="700088"/>
            <a:ext cx="4651375" cy="3489325"/>
          </a:xfrm>
          <a:prstGeom prst="rect">
            <a:avLst/>
          </a:prstGeom>
          <a:noFill/>
          <a:ln w="9525">
            <a:solidFill>
              <a:srgbClr val="000000"/>
            </a:solidFill>
            <a:miter lim="800000"/>
            <a:headEnd/>
            <a:tailEnd/>
          </a:ln>
        </p:spPr>
      </p:sp>
      <p:sp>
        <p:nvSpPr>
          <p:cNvPr id="57349" name="Rectangle 5"/>
          <p:cNvSpPr>
            <a:spLocks noGrp="1" noChangeArrowheads="1"/>
          </p:cNvSpPr>
          <p:nvPr>
            <p:ph type="body" sz="quarter" idx="3"/>
          </p:nvPr>
        </p:nvSpPr>
        <p:spPr bwMode="auto">
          <a:xfrm>
            <a:off x="702616" y="4422132"/>
            <a:ext cx="5617870" cy="4188171"/>
          </a:xfrm>
          <a:prstGeom prst="rect">
            <a:avLst/>
          </a:prstGeom>
          <a:noFill/>
          <a:ln w="9525">
            <a:noFill/>
            <a:miter lim="800000"/>
            <a:headEnd/>
            <a:tailEnd/>
          </a:ln>
          <a:effectLst/>
        </p:spPr>
        <p:txBody>
          <a:bodyPr vert="horz" wrap="square" lIns="93227" tIns="46614" rIns="93227" bIns="4661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7350" name="Rectangle 6"/>
          <p:cNvSpPr>
            <a:spLocks noGrp="1" noChangeArrowheads="1"/>
          </p:cNvSpPr>
          <p:nvPr>
            <p:ph type="ftr" sz="quarter" idx="4"/>
          </p:nvPr>
        </p:nvSpPr>
        <p:spPr bwMode="auto">
          <a:xfrm>
            <a:off x="1" y="8842724"/>
            <a:ext cx="3043649" cy="464839"/>
          </a:xfrm>
          <a:prstGeom prst="rect">
            <a:avLst/>
          </a:prstGeom>
          <a:noFill/>
          <a:ln w="9525">
            <a:noFill/>
            <a:miter lim="800000"/>
            <a:headEnd/>
            <a:tailEnd/>
          </a:ln>
          <a:effectLst/>
        </p:spPr>
        <p:txBody>
          <a:bodyPr vert="horz" wrap="square" lIns="93227" tIns="46614" rIns="93227" bIns="46614" numCol="1" anchor="b" anchorCtr="0" compatLnSpc="1">
            <a:prstTxWarp prst="textNoShape">
              <a:avLst/>
            </a:prstTxWarp>
          </a:bodyPr>
          <a:lstStyle>
            <a:lvl1pPr algn="l" defTabSz="932678">
              <a:defRPr sz="1200" b="0"/>
            </a:lvl1pPr>
          </a:lstStyle>
          <a:p>
            <a:pPr>
              <a:defRPr/>
            </a:pPr>
            <a:endParaRPr lang="en-US" dirty="0"/>
          </a:p>
        </p:txBody>
      </p:sp>
      <p:sp>
        <p:nvSpPr>
          <p:cNvPr id="57351" name="Rectangle 7"/>
          <p:cNvSpPr>
            <a:spLocks noGrp="1" noChangeArrowheads="1"/>
          </p:cNvSpPr>
          <p:nvPr>
            <p:ph type="sldNum" sz="quarter" idx="5"/>
          </p:nvPr>
        </p:nvSpPr>
        <p:spPr bwMode="auto">
          <a:xfrm>
            <a:off x="3977928" y="8842724"/>
            <a:ext cx="3043649" cy="464839"/>
          </a:xfrm>
          <a:prstGeom prst="rect">
            <a:avLst/>
          </a:prstGeom>
          <a:noFill/>
          <a:ln w="9525">
            <a:noFill/>
            <a:miter lim="800000"/>
            <a:headEnd/>
            <a:tailEnd/>
          </a:ln>
          <a:effectLst/>
        </p:spPr>
        <p:txBody>
          <a:bodyPr vert="horz" wrap="square" lIns="93227" tIns="46614" rIns="93227" bIns="46614" numCol="1" anchor="b" anchorCtr="0" compatLnSpc="1">
            <a:prstTxWarp prst="textNoShape">
              <a:avLst/>
            </a:prstTxWarp>
          </a:bodyPr>
          <a:lstStyle>
            <a:lvl1pPr algn="r" defTabSz="932678">
              <a:defRPr sz="1200" b="0"/>
            </a:lvl1pPr>
          </a:lstStyle>
          <a:p>
            <a:pPr>
              <a:defRPr/>
            </a:pPr>
            <a:fld id="{4B7284B9-A2F7-4BBE-BA3A-A5278C89D89E}"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defTabSz="273050" rtl="0" eaLnBrk="0" fontAlgn="base" hangingPunct="0">
      <a:spcBef>
        <a:spcPct val="30000"/>
      </a:spcBef>
      <a:spcAft>
        <a:spcPct val="0"/>
      </a:spcAft>
      <a:defRPr sz="1000" kern="1200">
        <a:solidFill>
          <a:schemeClr val="tx1"/>
        </a:solidFill>
        <a:latin typeface="Arial" charset="0"/>
        <a:ea typeface="+mn-ea"/>
        <a:cs typeface="+mn-cs"/>
      </a:defRPr>
    </a:lvl1pPr>
    <a:lvl2pPr marL="179388" algn="l" defTabSz="273050" rtl="0" eaLnBrk="0" fontAlgn="base" hangingPunct="0">
      <a:spcBef>
        <a:spcPct val="30000"/>
      </a:spcBef>
      <a:spcAft>
        <a:spcPct val="0"/>
      </a:spcAft>
      <a:defRPr sz="1000" kern="1200">
        <a:solidFill>
          <a:schemeClr val="tx1"/>
        </a:solidFill>
        <a:latin typeface="Arial" charset="0"/>
        <a:ea typeface="+mn-ea"/>
        <a:cs typeface="+mn-cs"/>
      </a:defRPr>
    </a:lvl2pPr>
    <a:lvl3pPr marL="358775" algn="l" defTabSz="273050" rtl="0" eaLnBrk="0" fontAlgn="base" hangingPunct="0">
      <a:spcBef>
        <a:spcPct val="30000"/>
      </a:spcBef>
      <a:spcAft>
        <a:spcPct val="0"/>
      </a:spcAft>
      <a:defRPr sz="1000" kern="1200">
        <a:solidFill>
          <a:schemeClr val="tx1"/>
        </a:solidFill>
        <a:latin typeface="Arial" charset="0"/>
        <a:ea typeface="+mn-ea"/>
        <a:cs typeface="+mn-cs"/>
      </a:defRPr>
    </a:lvl3pPr>
    <a:lvl4pPr marL="538163" algn="l" defTabSz="273050" rtl="0" eaLnBrk="0" fontAlgn="base" hangingPunct="0">
      <a:spcBef>
        <a:spcPct val="30000"/>
      </a:spcBef>
      <a:spcAft>
        <a:spcPct val="0"/>
      </a:spcAft>
      <a:defRPr sz="1000" kern="1200">
        <a:solidFill>
          <a:schemeClr val="tx1"/>
        </a:solidFill>
        <a:latin typeface="Arial" charset="0"/>
        <a:ea typeface="+mn-ea"/>
        <a:cs typeface="+mn-cs"/>
      </a:defRPr>
    </a:lvl4pPr>
    <a:lvl5pPr marL="717550" algn="l" defTabSz="273050" rtl="0" eaLnBrk="0" fontAlgn="base" hangingPunct="0">
      <a:spcBef>
        <a:spcPct val="3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8B9FE364-8209-4CF7-BBBA-F594383431D1}" type="slidenum">
              <a:rPr lang="en-US" smtClean="0"/>
              <a:pPr/>
              <a:t>1</a:t>
            </a:fld>
            <a:endParaRPr lang="en-US" dirty="0" smtClean="0"/>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xfrm>
            <a:off x="935805" y="4422132"/>
            <a:ext cx="5151493" cy="4188171"/>
          </a:xfrm>
          <a:noFill/>
          <a:ln/>
        </p:spPr>
        <p:txBody>
          <a:bodyPr/>
          <a:lstStyle/>
          <a:p>
            <a:pPr eaLnBrk="1" hangingPunct="1"/>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F2827F28-B328-402F-A103-8249994EB04A}" type="slidenum">
              <a:rPr lang="en-US" smtClean="0"/>
              <a:pPr/>
              <a:t>10</a:t>
            </a:fld>
            <a:endParaRPr lang="en-US" dirty="0" smtClean="0"/>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xfrm>
            <a:off x="702616" y="4420591"/>
            <a:ext cx="5617870" cy="4189712"/>
          </a:xfrm>
          <a:noFill/>
          <a:ln/>
        </p:spPr>
        <p:txBody>
          <a:bodyPr/>
          <a:lstStyle/>
          <a:p>
            <a:pPr marL="220535" indent="-220535" defTabSz="882137" eaLnBrk="1" hangingPunct="1">
              <a:lnSpc>
                <a:spcPct val="80000"/>
              </a:lnSpc>
            </a:pPr>
            <a:endParaRPr lang="en-US" sz="800" dirty="0" smtClean="0"/>
          </a:p>
          <a:p>
            <a:pPr marL="220535" indent="-220535" defTabSz="882137" eaLnBrk="1" hangingPunct="1">
              <a:lnSpc>
                <a:spcPct val="80000"/>
              </a:lnSpc>
            </a:pPr>
            <a:endParaRPr lang="en-US" sz="800"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2FCC8C48-0A67-4AA2-BC74-06DE8247D247}" type="slidenum">
              <a:rPr lang="en-US" smtClean="0"/>
              <a:pPr/>
              <a:t>11</a:t>
            </a:fld>
            <a:endParaRPr lang="en-US" dirty="0" smtClean="0"/>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D1FDC4BD-F6D3-4F0A-9AA0-EDEAABB87C61}" type="slidenum">
              <a:rPr lang="en-US" smtClean="0"/>
              <a:pPr/>
              <a:t>12</a:t>
            </a:fld>
            <a:endParaRPr lang="en-US" dirty="0" smtClean="0"/>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xfrm>
            <a:off x="702616" y="4420591"/>
            <a:ext cx="5617870" cy="4189712"/>
          </a:xfrm>
          <a:noFill/>
          <a:ln/>
        </p:spPr>
        <p:txBody>
          <a:bodyPr/>
          <a:lstStyle/>
          <a:p>
            <a:pPr marL="220535" indent="-220535" defTabSz="882137" eaLnBrk="1" hangingPunct="1"/>
            <a:r>
              <a:rPr lang="en-US" dirty="0" smtClean="0"/>
              <a:t>For example:</a:t>
            </a:r>
          </a:p>
          <a:p>
            <a:pPr marL="220535" indent="-220535" defTabSz="882137" eaLnBrk="1" hangingPunct="1"/>
            <a:endParaRPr lang="en-US" dirty="0" smtClean="0"/>
          </a:p>
          <a:p>
            <a:pPr marL="220535" indent="-220535" defTabSz="882137" eaLnBrk="1" hangingPunct="1"/>
            <a:r>
              <a:rPr lang="en-US" dirty="0" smtClean="0">
                <a:latin typeface="Courier New" pitchFamily="49" charset="0"/>
              </a:rPr>
              <a:t>   create tFilter.</a:t>
            </a:r>
          </a:p>
          <a:p>
            <a:pPr marL="220535" indent="-220535" defTabSz="882137" eaLnBrk="1" hangingPunct="1"/>
            <a:r>
              <a:rPr lang="en-US" dirty="0" smtClean="0">
                <a:latin typeface="Courier New" pitchFamily="49" charset="0"/>
              </a:rPr>
              <a:t>   assign tFilter.tcBusinessFieldName = "iiCompanyID"</a:t>
            </a:r>
          </a:p>
          <a:p>
            <a:pPr marL="220535" indent="-220535" defTabSz="882137" eaLnBrk="1" hangingPunct="1"/>
            <a:r>
              <a:rPr lang="en-US" dirty="0" smtClean="0">
                <a:latin typeface="Courier New" pitchFamily="49" charset="0"/>
              </a:rPr>
              <a:t>          tFilter.tcDataType = "i"</a:t>
            </a:r>
          </a:p>
          <a:p>
            <a:pPr marL="220535" indent="-220535" defTabSz="882137" eaLnBrk="1" hangingPunct="1"/>
            <a:r>
              <a:rPr lang="en-US" dirty="0" smtClean="0">
                <a:latin typeface="Courier New" pitchFamily="49" charset="0"/>
              </a:rPr>
              <a:t>          tFilter.tcOperator = "="</a:t>
            </a:r>
          </a:p>
          <a:p>
            <a:pPr marL="220535" indent="-220535" defTabSz="882137" eaLnBrk="1" hangingPunct="1"/>
            <a:r>
              <a:rPr lang="en-US" dirty="0" smtClean="0">
                <a:latin typeface="Courier New" pitchFamily="49" charset="0"/>
              </a:rPr>
              <a:t>          tFilter.tcParameterValue = STRING(9144).</a:t>
            </a:r>
          </a:p>
          <a:p>
            <a:pPr marL="220535" indent="-220535" defTabSz="882137" eaLnBrk="1" hangingPunct="1"/>
            <a:endParaRPr lang="en-US" dirty="0" smtClean="0">
              <a:latin typeface="Courier New" pitchFamily="49" charset="0"/>
            </a:endParaRPr>
          </a:p>
          <a:p>
            <a:pPr marL="220535" indent="-220535" defTabSz="882137" eaLnBrk="1" hangingPunct="1"/>
            <a:r>
              <a:rPr lang="en-US" dirty="0" smtClean="0">
                <a:latin typeface="Courier New" pitchFamily="49" charset="0"/>
              </a:rPr>
              <a:t>   create tFilter.</a:t>
            </a:r>
          </a:p>
          <a:p>
            <a:pPr marL="220535" indent="-220535" defTabSz="882137" eaLnBrk="1" hangingPunct="1"/>
            <a:r>
              <a:rPr lang="en-US" dirty="0" smtClean="0">
                <a:latin typeface="Courier New" pitchFamily="49" charset="0"/>
              </a:rPr>
              <a:t>   assign tFilter.tcBusinessFieldName = "icGLCode"</a:t>
            </a:r>
          </a:p>
          <a:p>
            <a:pPr marL="220535" indent="-220535" defTabSz="882137" eaLnBrk="1" hangingPunct="1"/>
            <a:r>
              <a:rPr lang="en-US" dirty="0" smtClean="0">
                <a:latin typeface="Courier New" pitchFamily="49" charset="0"/>
              </a:rPr>
              <a:t>          tFilter.tcDataType = "c"</a:t>
            </a:r>
          </a:p>
          <a:p>
            <a:pPr marL="220535" indent="-220535" defTabSz="882137" eaLnBrk="1" hangingPunct="1"/>
            <a:r>
              <a:rPr lang="en-US" dirty="0" smtClean="0">
                <a:latin typeface="Courier New" pitchFamily="49" charset="0"/>
              </a:rPr>
              <a:t>          tFilter.tcOperator = "="</a:t>
            </a:r>
          </a:p>
          <a:p>
            <a:pPr marL="220535" indent="-220535" defTabSz="882137" eaLnBrk="1" hangingPunct="1"/>
            <a:r>
              <a:rPr lang="en-US" dirty="0" smtClean="0">
                <a:latin typeface="Courier New" pitchFamily="49" charset="0"/>
              </a:rPr>
              <a:t>          tFilter.tcParameterValue = "2200".</a:t>
            </a:r>
          </a:p>
          <a:p>
            <a:pPr marL="220535" indent="-220535" defTabSz="882137" eaLnBrk="1" hangingPunct="1"/>
            <a:endParaRPr lang="en-US" dirty="0" smtClean="0">
              <a:latin typeface="Courier New" pitchFamily="49" charset="0"/>
            </a:endParaRPr>
          </a:p>
          <a:p>
            <a:pPr marL="220535" indent="-220535" defTabSz="882137" eaLnBrk="1" hangingPunct="1"/>
            <a:r>
              <a:rPr lang="en-US" dirty="0" smtClean="0">
                <a:latin typeface="Courier New" pitchFamily="49" charset="0"/>
              </a:rPr>
              <a:t>   create tFilter.</a:t>
            </a:r>
          </a:p>
          <a:p>
            <a:pPr marL="220535" indent="-220535" defTabSz="882137" eaLnBrk="1" hangingPunct="1"/>
            <a:r>
              <a:rPr lang="en-US" dirty="0" smtClean="0">
                <a:latin typeface="Courier New" pitchFamily="49" charset="0"/>
              </a:rPr>
              <a:t>   assign tFilter.tcBusinessFieldName = "icDomainCode"</a:t>
            </a:r>
          </a:p>
          <a:p>
            <a:pPr marL="220535" indent="-220535" defTabSz="882137" eaLnBrk="1" hangingPunct="1"/>
            <a:r>
              <a:rPr lang="en-US" dirty="0" smtClean="0">
                <a:latin typeface="Courier New" pitchFamily="49" charset="0"/>
              </a:rPr>
              <a:t>          tFilter.tcDataType = "c"</a:t>
            </a:r>
          </a:p>
          <a:p>
            <a:pPr marL="220535" indent="-220535" defTabSz="882137" eaLnBrk="1" hangingPunct="1"/>
            <a:r>
              <a:rPr lang="en-US" dirty="0" smtClean="0">
                <a:latin typeface="Courier New" pitchFamily="49" charset="0"/>
              </a:rPr>
              <a:t>          tFilter.tcOperator = "="</a:t>
            </a:r>
          </a:p>
          <a:p>
            <a:pPr marL="220535" indent="-220535" defTabSz="882137" eaLnBrk="1" hangingPunct="1"/>
            <a:r>
              <a:rPr lang="en-US" dirty="0" smtClean="0">
                <a:latin typeface="Courier New" pitchFamily="49" charset="0"/>
              </a:rPr>
              <a:t>          tFilter.tcParameterValue = "domain1".</a:t>
            </a:r>
          </a:p>
          <a:p>
            <a:pPr marL="220535" indent="-220535" defTabSz="882137" eaLnBrk="1" hangingPunct="1">
              <a:lnSpc>
                <a:spcPct val="80000"/>
              </a:lnSpc>
            </a:pPr>
            <a:endParaRPr lang="en-US" sz="800" dirty="0" smtClean="0">
              <a:latin typeface="Courier New" pitchFamily="49"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95535217-7FD6-46F8-82CC-221DCD53A609}" type="slidenum">
              <a:rPr lang="en-US" smtClean="0"/>
              <a:pPr/>
              <a:t>13</a:t>
            </a:fld>
            <a:endParaRPr lang="en-US" dirty="0" smtClean="0"/>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xfrm>
            <a:off x="702616" y="4420591"/>
            <a:ext cx="5617870" cy="4189712"/>
          </a:xfrm>
          <a:noFill/>
          <a:ln/>
        </p:spPr>
        <p:txBody>
          <a:bodyPr/>
          <a:lstStyle/>
          <a:p>
            <a:pPr marL="220535" indent="-220535" defTabSz="882137" eaLnBrk="1" hangingPunct="1">
              <a:lnSpc>
                <a:spcPct val="80000"/>
              </a:lnSpc>
            </a:pPr>
            <a:r>
              <a:rPr lang="en-US" dirty="0" smtClean="0"/>
              <a:t>With:</a:t>
            </a:r>
          </a:p>
          <a:p>
            <a:pPr marL="91861" indent="-91861" defTabSz="882137" eaLnBrk="1" hangingPunct="1">
              <a:buFontTx/>
              <a:buChar char="•"/>
            </a:pPr>
            <a:r>
              <a:rPr lang="en-US" dirty="0" smtClean="0"/>
              <a:t>icRange: The range to read: “A” (all), “F” (first) or “L” (last).</a:t>
            </a:r>
          </a:p>
          <a:p>
            <a:pPr marL="91861" indent="-91861" defTabSz="882137" eaLnBrk="1" hangingPunct="1">
              <a:buFontTx/>
              <a:buChar char="•"/>
            </a:pPr>
            <a:r>
              <a:rPr lang="en-US" dirty="0" smtClean="0"/>
              <a:t>icRowid: Start reading with this rowid (reposition first before start reading) (if = '' then start at beginning).</a:t>
            </a:r>
          </a:p>
          <a:p>
            <a:pPr marL="91861" indent="-91861" defTabSz="882137" eaLnBrk="1" hangingPunct="1">
              <a:buFontTx/>
              <a:buChar char="•"/>
            </a:pPr>
            <a:r>
              <a:rPr lang="en-US" dirty="0" smtClean="0"/>
              <a:t>iiRowNumber:</a:t>
            </a:r>
            <a:r>
              <a:rPr lang="en-US" baseline="0" dirty="0" smtClean="0"/>
              <a:t> T</a:t>
            </a:r>
            <a:r>
              <a:rPr lang="en-US" dirty="0" smtClean="0"/>
              <a:t>he number of the row to start reading (if = 0 then start at beginning).</a:t>
            </a:r>
          </a:p>
          <a:p>
            <a:pPr marL="91861" indent="-91861" defTabSz="882137" eaLnBrk="1" hangingPunct="1">
              <a:buFontTx/>
              <a:buChar char="•"/>
            </a:pPr>
            <a:r>
              <a:rPr lang="en-US" dirty="0" smtClean="0"/>
              <a:t>iiNumberOfRows: The number of rows to</a:t>
            </a:r>
            <a:r>
              <a:rPr lang="en-US" baseline="0" dirty="0" smtClean="0"/>
              <a:t> </a:t>
            </a:r>
            <a:r>
              <a:rPr lang="en-US" dirty="0" smtClean="0"/>
              <a:t>read (if = 0 then all is read).</a:t>
            </a:r>
          </a:p>
          <a:p>
            <a:pPr marL="91861" indent="-91861" defTabSz="882137" eaLnBrk="1" hangingPunct="1">
              <a:buFontTx/>
              <a:buChar char="•"/>
            </a:pPr>
            <a:r>
              <a:rPr lang="en-US" dirty="0" smtClean="0"/>
              <a:t>icSortColumns: Comma-separated list of fields on which the result list needs sorting.</a:t>
            </a:r>
          </a:p>
          <a:p>
            <a:pPr marL="91861" indent="-91861" defTabSz="882137" eaLnBrk="1" hangingPunct="1">
              <a:buFontTx/>
              <a:buChar char="•"/>
            </a:pPr>
            <a:r>
              <a:rPr lang="en-US" dirty="0" err="1" smtClean="0"/>
              <a:t>ilCountOnly</a:t>
            </a:r>
            <a:r>
              <a:rPr lang="en-US" dirty="0" smtClean="0"/>
              <a:t>:</a:t>
            </a:r>
            <a:r>
              <a:rPr lang="en-US" baseline="0" dirty="0" smtClean="0"/>
              <a:t> D</a:t>
            </a:r>
            <a:r>
              <a:rPr lang="en-US" dirty="0" smtClean="0"/>
              <a:t>efault false.</a:t>
            </a:r>
            <a:r>
              <a:rPr lang="en-US" baseline="0" dirty="0" smtClean="0"/>
              <a:t> I</a:t>
            </a:r>
            <a:r>
              <a:rPr lang="en-US" dirty="0" smtClean="0"/>
              <a:t>f true, only count, so the result dataset is not filled in, and only the viCount is returned.</a:t>
            </a:r>
          </a:p>
          <a:p>
            <a:pPr marL="91861" indent="-91861" defTabSz="882137" eaLnBrk="1" hangingPunct="1">
              <a:buFontTx/>
              <a:buChar char="•"/>
            </a:pPr>
            <a:r>
              <a:rPr lang="en-US" dirty="0" smtClean="0"/>
              <a:t>ilForwardRead (default true): Read forward through the query</a:t>
            </a:r>
          </a:p>
          <a:p>
            <a:pPr marL="91861" indent="-91861" defTabSz="882137" eaLnBrk="1" hangingPunct="1">
              <a:buFontTx/>
              <a:buChar char="•"/>
            </a:pPr>
            <a:r>
              <a:rPr lang="en-US" dirty="0" smtClean="0"/>
              <a:t>iiMaximumRowsToCount: Stop counting after number of rows</a:t>
            </a:r>
            <a:r>
              <a:rPr lang="en-US" baseline="0" dirty="0" smtClean="0"/>
              <a:t> </a:t>
            </a:r>
            <a:r>
              <a:rPr lang="en-US" dirty="0" smtClean="0"/>
              <a:t>(if = 0, NO COUNTING occurs).</a:t>
            </a:r>
          </a:p>
          <a:p>
            <a:pPr marL="91861" indent="-91861" defTabSz="882137" eaLnBrk="1" hangingPunct="1">
              <a:buFontTx/>
              <a:buChar char="•"/>
            </a:pPr>
            <a:r>
              <a:rPr lang="en-US" dirty="0" smtClean="0"/>
              <a:t>Dataset tFilter: The condition for the query (see HTML documentation for the specific query).</a:t>
            </a:r>
          </a:p>
          <a:p>
            <a:pPr marL="91861" indent="-91861" defTabSz="882137" eaLnBrk="1" hangingPunct="1">
              <a:buFontTx/>
              <a:buChar char="•"/>
            </a:pPr>
            <a:r>
              <a:rPr lang="en-US" dirty="0" smtClean="0"/>
              <a:t>viCount: The number of records counted.</a:t>
            </a:r>
          </a:p>
          <a:p>
            <a:pPr marL="91861" indent="-91861" defTabSz="882137" eaLnBrk="1" hangingPunct="1">
              <a:buFontTx/>
              <a:buChar char="•"/>
            </a:pPr>
            <a:r>
              <a:rPr lang="en-US" dirty="0" smtClean="0"/>
              <a:t>vlEoq: End of query reached.</a:t>
            </a:r>
            <a:r>
              <a:rPr lang="en-US" baseline="0" dirty="0" smtClean="0"/>
              <a:t> </a:t>
            </a:r>
            <a:r>
              <a:rPr lang="en-US" dirty="0" smtClean="0"/>
              <a:t>This is true if the last record matching the conditions was read from the database.</a:t>
            </a:r>
          </a:p>
          <a:p>
            <a:pPr marL="91861" indent="-91861" defTabSz="882137" eaLnBrk="1" hangingPunct="1">
              <a:buFontTx/>
              <a:buChar char="•"/>
            </a:pPr>
            <a:r>
              <a:rPr lang="en-US" dirty="0" smtClean="0"/>
              <a:t>Tq&lt;QueryName&gt;:</a:t>
            </a:r>
            <a:r>
              <a:rPr lang="en-US" baseline="0" dirty="0" smtClean="0"/>
              <a:t> </a:t>
            </a:r>
            <a:r>
              <a:rPr lang="en-US" dirty="0" smtClean="0"/>
              <a:t>The result dataset.</a:t>
            </a:r>
          </a:p>
          <a:p>
            <a:pPr marL="220535" indent="-220535" defTabSz="882137" eaLnBrk="1" hangingPunct="1">
              <a:lnSpc>
                <a:spcPct val="80000"/>
              </a:lnSpc>
            </a:pPr>
            <a:endParaRPr lang="en-US" dirty="0" smtClean="0"/>
          </a:p>
          <a:p>
            <a:pPr marL="220535" indent="-220535" defTabSz="882137" eaLnBrk="1" hangingPunct="1">
              <a:lnSpc>
                <a:spcPct val="80000"/>
              </a:lnSpc>
            </a:pPr>
            <a:r>
              <a:rPr lang="en-US" dirty="0" smtClean="0"/>
              <a:t>For example:</a:t>
            </a:r>
          </a:p>
          <a:p>
            <a:pPr marL="220535" indent="-220535" defTabSz="882137" eaLnBrk="1" hangingPunct="1">
              <a:lnSpc>
                <a:spcPct val="80000"/>
              </a:lnSpc>
            </a:pPr>
            <a:endParaRPr lang="en-US" dirty="0" smtClean="0"/>
          </a:p>
          <a:p>
            <a:pPr marL="220535" indent="-220535" defTabSz="882137" eaLnBrk="1" hangingPunct="1">
              <a:lnSpc>
                <a:spcPct val="70000"/>
              </a:lnSpc>
            </a:pPr>
            <a:r>
              <a:rPr lang="en-US" sz="900" dirty="0" smtClean="0">
                <a:latin typeface="Courier New" pitchFamily="49" charset="0"/>
              </a:rPr>
              <a:t>run SelectGl in vhProxyComponent ('', /* Company code */</a:t>
            </a:r>
          </a:p>
          <a:p>
            <a:pPr marL="220535" indent="-220535" defTabSz="882137" eaLnBrk="1" hangingPunct="1">
              <a:lnSpc>
                <a:spcPct val="70000"/>
              </a:lnSpc>
            </a:pPr>
            <a:r>
              <a:rPr lang="en-US" sz="900" dirty="0" smtClean="0">
                <a:latin typeface="Courier New" pitchFamily="49" charset="0"/>
              </a:rPr>
              <a:t>                                  'A', /* range */</a:t>
            </a:r>
          </a:p>
          <a:p>
            <a:pPr marL="220535" indent="-220535" defTabSz="882137" eaLnBrk="1" hangingPunct="1">
              <a:lnSpc>
                <a:spcPct val="70000"/>
              </a:lnSpc>
            </a:pPr>
            <a:r>
              <a:rPr lang="en-US" sz="900" dirty="0" smtClean="0">
                <a:latin typeface="Courier New" pitchFamily="49" charset="0"/>
              </a:rPr>
              <a:t>                                  '', /* start from rowid */</a:t>
            </a:r>
          </a:p>
          <a:p>
            <a:pPr marL="220535" indent="-220535" defTabSz="882137" eaLnBrk="1" hangingPunct="1">
              <a:lnSpc>
                <a:spcPct val="70000"/>
              </a:lnSpc>
            </a:pPr>
            <a:r>
              <a:rPr lang="en-US" sz="900" dirty="0" smtClean="0">
                <a:latin typeface="Courier New" pitchFamily="49" charset="0"/>
              </a:rPr>
              <a:t>                                  0, /* start from row number */</a:t>
            </a:r>
          </a:p>
          <a:p>
            <a:pPr marL="220535" indent="-220535" defTabSz="882137" eaLnBrk="1" hangingPunct="1">
              <a:lnSpc>
                <a:spcPct val="70000"/>
              </a:lnSpc>
            </a:pPr>
            <a:r>
              <a:rPr lang="en-US" sz="900" dirty="0" smtClean="0">
                <a:latin typeface="Courier New" pitchFamily="49" charset="0"/>
              </a:rPr>
              <a:t>                                  50, /* number of rows to retrieve */</a:t>
            </a:r>
          </a:p>
          <a:p>
            <a:pPr marL="220535" indent="-220535" defTabSz="882137" eaLnBrk="1" hangingPunct="1">
              <a:lnSpc>
                <a:spcPct val="70000"/>
              </a:lnSpc>
            </a:pPr>
            <a:r>
              <a:rPr lang="en-US" sz="900" dirty="0" smtClean="0">
                <a:latin typeface="Courier New" pitchFamily="49" charset="0"/>
              </a:rPr>
              <a:t>                                  '', /* sort columns */</a:t>
            </a:r>
          </a:p>
          <a:p>
            <a:pPr marL="220535" indent="-220535" defTabSz="882137" eaLnBrk="1" hangingPunct="1">
              <a:lnSpc>
                <a:spcPct val="70000"/>
              </a:lnSpc>
            </a:pPr>
            <a:r>
              <a:rPr lang="en-US" sz="900" dirty="0" smtClean="0">
                <a:latin typeface="Courier New" pitchFamily="49" charset="0"/>
              </a:rPr>
              <a:t>                                  FALSE, /* only counting */</a:t>
            </a:r>
          </a:p>
          <a:p>
            <a:pPr marL="220535" indent="-220535" defTabSz="882137" eaLnBrk="1" hangingPunct="1">
              <a:lnSpc>
                <a:spcPct val="70000"/>
              </a:lnSpc>
            </a:pPr>
            <a:r>
              <a:rPr lang="en-US" sz="900" dirty="0" smtClean="0">
                <a:latin typeface="Courier New" pitchFamily="49" charset="0"/>
              </a:rPr>
              <a:t>                                  TRUE, /* forward read */</a:t>
            </a:r>
          </a:p>
          <a:p>
            <a:pPr marL="220535" indent="-220535" defTabSz="882137" eaLnBrk="1" hangingPunct="1">
              <a:lnSpc>
                <a:spcPct val="70000"/>
              </a:lnSpc>
            </a:pPr>
            <a:r>
              <a:rPr lang="en-US" sz="900" dirty="0" smtClean="0">
                <a:latin typeface="Courier New" pitchFamily="49" charset="0"/>
              </a:rPr>
              <a:t>                                  0, /* maximum rows to count */</a:t>
            </a:r>
          </a:p>
          <a:p>
            <a:pPr marL="220535" indent="-220535" defTabSz="882137" eaLnBrk="1" hangingPunct="1">
              <a:lnSpc>
                <a:spcPct val="70000"/>
              </a:lnSpc>
            </a:pPr>
            <a:r>
              <a:rPr lang="en-US" sz="900" dirty="0" smtClean="0">
                <a:latin typeface="Courier New" pitchFamily="49" charset="0"/>
              </a:rPr>
              <a:t>                                  DATASET tFilter,</a:t>
            </a:r>
          </a:p>
          <a:p>
            <a:pPr marL="220535" indent="-220535" defTabSz="882137" eaLnBrk="1" hangingPunct="1">
              <a:lnSpc>
                <a:spcPct val="70000"/>
              </a:lnSpc>
            </a:pPr>
            <a:r>
              <a:rPr lang="en-US" sz="900" dirty="0" smtClean="0">
                <a:latin typeface="Courier New" pitchFamily="49" charset="0"/>
              </a:rPr>
              <a:t>                                  OUTPUT viCount,</a:t>
            </a:r>
          </a:p>
          <a:p>
            <a:pPr marL="220535" indent="-220535" defTabSz="882137" eaLnBrk="1" hangingPunct="1">
              <a:lnSpc>
                <a:spcPct val="70000"/>
              </a:lnSpc>
            </a:pPr>
            <a:r>
              <a:rPr lang="en-US" sz="900" dirty="0" smtClean="0">
                <a:latin typeface="Courier New" pitchFamily="49" charset="0"/>
              </a:rPr>
              <a:t>                                  OUTPUT vlEoq,</a:t>
            </a:r>
          </a:p>
          <a:p>
            <a:pPr marL="220535" indent="-220535" defTabSz="882137" eaLnBrk="1" hangingPunct="1">
              <a:lnSpc>
                <a:spcPct val="70000"/>
              </a:lnSpc>
            </a:pPr>
            <a:r>
              <a:rPr lang="en-US" sz="900" dirty="0" smtClean="0">
                <a:latin typeface="Courier New" pitchFamily="49" charset="0"/>
              </a:rPr>
              <a:t>                                  OUTPUT DATASET tqSelectGl,</a:t>
            </a:r>
          </a:p>
          <a:p>
            <a:pPr marL="220535" indent="-220535" defTabSz="882137" eaLnBrk="1" hangingPunct="1">
              <a:lnSpc>
                <a:spcPct val="70000"/>
              </a:lnSpc>
            </a:pPr>
            <a:r>
              <a:rPr lang="en-US" sz="900" dirty="0" smtClean="0">
                <a:latin typeface="Courier New" pitchFamily="49" charset="0"/>
              </a:rPr>
              <a:t>                                  OUTPUT DATASET tFcMessages,</a:t>
            </a:r>
          </a:p>
          <a:p>
            <a:pPr marL="220535" indent="-220535" defTabSz="882137" eaLnBrk="1" hangingPunct="1">
              <a:lnSpc>
                <a:spcPct val="70000"/>
              </a:lnSpc>
            </a:pPr>
            <a:r>
              <a:rPr lang="en-US" sz="900" dirty="0" smtClean="0">
                <a:latin typeface="Courier New" pitchFamily="49" charset="0"/>
              </a:rPr>
              <a:t>                                  OUTPUT viReturn).</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19BAD91A-8EB8-495D-A97C-6111465B0B95}" type="slidenum">
              <a:rPr lang="en-US" smtClean="0"/>
              <a:pPr/>
              <a:t>14</a:t>
            </a:fld>
            <a:endParaRPr lang="en-US" dirty="0" smtClean="0"/>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xfrm>
            <a:off x="702616" y="4420591"/>
            <a:ext cx="5617870" cy="4189712"/>
          </a:xfrm>
          <a:noFill/>
          <a:ln/>
        </p:spPr>
        <p:txBody>
          <a:bodyPr/>
          <a:lstStyle/>
          <a:p>
            <a:pPr marL="220535" indent="-220535" defTabSz="882137" eaLnBrk="1" hangingPunct="1">
              <a:lnSpc>
                <a:spcPct val="80000"/>
              </a:lnSpc>
            </a:pPr>
            <a:r>
              <a:rPr lang="en-US" sz="800" dirty="0" smtClean="0"/>
              <a:t>Use the HTML documentation for the classes to find the right method or query.</a:t>
            </a:r>
          </a:p>
          <a:p>
            <a:pPr marL="220535" indent="-220535" defTabSz="882137" eaLnBrk="1" hangingPunct="1">
              <a:lnSpc>
                <a:spcPct val="80000"/>
              </a:lnSpc>
            </a:pPr>
            <a:endParaRPr lang="en-US" sz="800" dirty="0" smtClean="0"/>
          </a:p>
          <a:p>
            <a:pPr defTabSz="882137" eaLnBrk="1" hangingPunct="1">
              <a:lnSpc>
                <a:spcPct val="80000"/>
              </a:lnSpc>
            </a:pPr>
            <a:r>
              <a:rPr lang="en-US" sz="800" dirty="0" smtClean="0">
                <a:latin typeface="Courier New" pitchFamily="49" charset="0"/>
              </a:rPr>
              <a:t>ApiMaintainByDataset</a:t>
            </a:r>
            <a:r>
              <a:rPr lang="en-US" sz="800" dirty="0" smtClean="0"/>
              <a:t> is typically used for updates. This method has the object dataset as an input parameter. It generically creates data that is not found in the database, and updates the data it finds (using the alternate key: the object dataset is not expected to have ID fields filled in). It does not delete data.</a:t>
            </a:r>
          </a:p>
          <a:p>
            <a:pPr marL="220535" indent="-220535" defTabSz="882137" eaLnBrk="1" hangingPunct="1">
              <a:lnSpc>
                <a:spcPct val="80000"/>
              </a:lnSpc>
            </a:pPr>
            <a:endParaRPr lang="en-US" sz="800" dirty="0" smtClean="0"/>
          </a:p>
          <a:p>
            <a:pPr indent="-220535" defTabSz="882137" eaLnBrk="1" hangingPunct="1">
              <a:lnSpc>
                <a:spcPct val="80000"/>
              </a:lnSpc>
            </a:pPr>
            <a:r>
              <a:rPr lang="en-US" sz="800" dirty="0" smtClean="0"/>
              <a:t>The </a:t>
            </a:r>
            <a:r>
              <a:rPr lang="en-US" sz="800" dirty="0" smtClean="0">
                <a:latin typeface="Courier New" pitchFamily="49" charset="0"/>
              </a:rPr>
              <a:t>ApiMaintainByDatasetWithOutput</a:t>
            </a:r>
            <a:r>
              <a:rPr lang="en-US" sz="800" dirty="0" smtClean="0"/>
              <a:t> method is the same method that is used for QXtend inbound integration, and the XML daemon. This method works only if the component has the </a:t>
            </a:r>
            <a:r>
              <a:rPr lang="en-US" sz="800" dirty="0" err="1" smtClean="0">
                <a:latin typeface="Courier New" pitchFamily="49" charset="0"/>
              </a:rPr>
              <a:t>DataLoadByInput</a:t>
            </a:r>
            <a:r>
              <a:rPr lang="en-US" sz="800" dirty="0" smtClean="0"/>
              <a:t> method implemented. This can be checked in the HTML documentation</a:t>
            </a:r>
            <a:r>
              <a:rPr lang="en-US" sz="800" baseline="0" dirty="0" smtClean="0"/>
              <a:t> </a:t>
            </a:r>
            <a:r>
              <a:rPr lang="en-US" sz="800" dirty="0" smtClean="0"/>
              <a:t>by looking at the code.</a:t>
            </a:r>
          </a:p>
          <a:p>
            <a:pPr marL="220535" indent="-220535" defTabSz="882137" eaLnBrk="1" hangingPunct="1">
              <a:lnSpc>
                <a:spcPct val="80000"/>
              </a:lnSpc>
            </a:pPr>
            <a:endParaRPr lang="en-US" sz="800" dirty="0" smtClean="0"/>
          </a:p>
          <a:p>
            <a:pPr marL="220535" indent="-220535" defTabSz="882137" eaLnBrk="1" hangingPunct="1">
              <a:lnSpc>
                <a:spcPct val="80000"/>
              </a:lnSpc>
            </a:pPr>
            <a:r>
              <a:rPr lang="en-US" sz="800" dirty="0" smtClean="0"/>
              <a:t>See the Solutions document for a description of what to do as preparation for API calls (cbserver.xml and env.p files).</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2259F8EB-93E4-4A77-86DB-AF59989A90D7}" type="slidenum">
              <a:rPr lang="en-US" smtClean="0"/>
              <a:pPr/>
              <a:t>15</a:t>
            </a:fld>
            <a:endParaRPr lang="en-US" dirty="0" smtClean="0"/>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xfrm>
            <a:off x="702616" y="4420591"/>
            <a:ext cx="5617870" cy="4189712"/>
          </a:xfrm>
          <a:noFill/>
          <a:ln/>
        </p:spPr>
        <p:txBody>
          <a:bodyPr/>
          <a:lstStyle/>
          <a:p>
            <a:pPr marL="220535" indent="-220535" defTabSz="882137" eaLnBrk="1" hangingPunct="1">
              <a:lnSpc>
                <a:spcPct val="80000"/>
              </a:lnSpc>
            </a:pPr>
            <a:r>
              <a:rPr lang="en-US" sz="800" dirty="0" smtClean="0"/>
              <a:t>This example uses the </a:t>
            </a:r>
            <a:r>
              <a:rPr lang="en-US" sz="800" dirty="0" err="1" smtClean="0"/>
              <a:t>apiMaintainByDatasetWithOutput</a:t>
            </a:r>
            <a:r>
              <a:rPr lang="en-US" sz="800" dirty="0" smtClean="0"/>
              <a:t> method to create a Country object on the Financials business layer.</a:t>
            </a:r>
          </a:p>
          <a:p>
            <a:pPr marL="220535" indent="-220535" defTabSz="882137" eaLnBrk="1" hangingPunct="1">
              <a:lnSpc>
                <a:spcPct val="80000"/>
              </a:lnSpc>
            </a:pPr>
            <a:endParaRPr lang="en-US" sz="800" dirty="0" smtClean="0"/>
          </a:p>
          <a:p>
            <a:pPr marL="220535" indent="-220535" defTabSz="882137" eaLnBrk="1" hangingPunct="1">
              <a:lnSpc>
                <a:spcPct val="80000"/>
              </a:lnSpc>
            </a:pPr>
            <a:r>
              <a:rPr lang="en-US" sz="800" dirty="0" smtClean="0"/>
              <a:t>Do the following</a:t>
            </a:r>
            <a:r>
              <a:rPr lang="en-US" sz="800" baseline="0" dirty="0" smtClean="0"/>
              <a:t> </a:t>
            </a:r>
            <a:r>
              <a:rPr lang="en-US" sz="800" dirty="0" smtClean="0"/>
              <a:t>on the client caller to implement this:</a:t>
            </a:r>
          </a:p>
          <a:p>
            <a:pPr marL="220535" indent="-220535" defTabSz="882137" eaLnBrk="1" hangingPunct="1">
              <a:lnSpc>
                <a:spcPct val="80000"/>
              </a:lnSpc>
            </a:pPr>
            <a:endParaRPr lang="en-US" sz="800" dirty="0" smtClean="0"/>
          </a:p>
          <a:p>
            <a:pPr marL="183721" indent="-165349" defTabSz="882137" eaLnBrk="1" hangingPunct="1">
              <a:lnSpc>
                <a:spcPct val="80000"/>
              </a:lnSpc>
            </a:pPr>
            <a:r>
              <a:rPr lang="en-US" sz="800" dirty="0" smtClean="0"/>
              <a:t>1. Include the definitions for everything required on the client side proxy call.</a:t>
            </a:r>
          </a:p>
          <a:p>
            <a:pPr marL="183721" indent="-165349" defTabSz="882137" eaLnBrk="1" hangingPunct="1">
              <a:lnSpc>
                <a:spcPct val="80000"/>
              </a:lnSpc>
            </a:pPr>
            <a:r>
              <a:rPr lang="en-US" sz="800" dirty="0" smtClean="0"/>
              <a:t>2. Run the proxy method persistently.</a:t>
            </a:r>
          </a:p>
          <a:p>
            <a:pPr marL="183721" indent="-165349" defTabSz="882137" eaLnBrk="1" hangingPunct="1">
              <a:lnSpc>
                <a:spcPct val="80000"/>
              </a:lnSpc>
            </a:pPr>
            <a:r>
              <a:rPr lang="en-US" sz="800" dirty="0" smtClean="0"/>
              <a:t>3. Create the records that hold the information of the country object that needs to be created. Remark the </a:t>
            </a:r>
            <a:r>
              <a:rPr lang="en-US" sz="800" dirty="0" err="1" smtClean="0"/>
              <a:t>tc_rowid</a:t>
            </a:r>
            <a:r>
              <a:rPr lang="en-US" sz="800" dirty="0" smtClean="0"/>
              <a:t> and </a:t>
            </a:r>
            <a:r>
              <a:rPr lang="en-US" sz="800" dirty="0" err="1" smtClean="0"/>
              <a:t>tc_parentrowid</a:t>
            </a:r>
            <a:r>
              <a:rPr lang="en-US" sz="800" dirty="0" smtClean="0"/>
              <a:t>. These </a:t>
            </a:r>
            <a:r>
              <a:rPr lang="en-US" sz="800" smtClean="0"/>
              <a:t>fields</a:t>
            </a:r>
            <a:r>
              <a:rPr lang="en-US" sz="800" baseline="0" smtClean="0"/>
              <a:t> must </a:t>
            </a:r>
            <a:r>
              <a:rPr lang="en-US" sz="800" smtClean="0"/>
              <a:t>be </a:t>
            </a:r>
            <a:r>
              <a:rPr lang="en-US" sz="800" dirty="0" smtClean="0"/>
              <a:t>filled in because this is how the backend knows what information belongs together. In this simple sample, we are creating only one object. Of course, it is possible to create a whole set of objects in one call.</a:t>
            </a:r>
          </a:p>
          <a:p>
            <a:pPr marL="183721" indent="-165349" defTabSz="882137" eaLnBrk="1" hangingPunct="1">
              <a:lnSpc>
                <a:spcPct val="80000"/>
              </a:lnSpc>
            </a:pPr>
            <a:r>
              <a:rPr lang="en-US" sz="800" dirty="0" smtClean="0"/>
              <a:t>4. Run the </a:t>
            </a:r>
            <a:r>
              <a:rPr lang="en-US" sz="800" dirty="0" err="1" smtClean="0"/>
              <a:t>ApiMaintainByDatasetWithOutput</a:t>
            </a:r>
            <a:r>
              <a:rPr lang="en-US" sz="800" dirty="0" smtClean="0"/>
              <a:t> method. </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4660B020-8D22-41BD-B825-5C4C5D6C674C}" type="slidenum">
              <a:rPr lang="en-US" smtClean="0"/>
              <a:pPr/>
              <a:t>16</a:t>
            </a:fld>
            <a:endParaRPr lang="en-US" dirty="0" smtClean="0"/>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xfrm>
            <a:off x="702616" y="4420591"/>
            <a:ext cx="5617870" cy="4189712"/>
          </a:xfrm>
          <a:noFill/>
          <a:ln/>
        </p:spPr>
        <p:txBody>
          <a:bodyPr/>
          <a:lstStyle/>
          <a:p>
            <a:pPr marL="220535" indent="-220535" defTabSz="882137" eaLnBrk="1" hangingPunct="1">
              <a:lnSpc>
                <a:spcPct val="80000"/>
              </a:lnSpc>
            </a:pPr>
            <a:r>
              <a:rPr lang="en-US" sz="800" dirty="0" smtClean="0"/>
              <a:t>5. Use the information in tFcMessages to look for any exception messages coming back from the business logic.</a:t>
            </a:r>
          </a:p>
          <a:p>
            <a:pPr marL="220535" indent="-220535" defTabSz="882137" eaLnBrk="1" hangingPunct="1">
              <a:lnSpc>
                <a:spcPct val="80000"/>
              </a:lnSpc>
            </a:pPr>
            <a:r>
              <a:rPr lang="en-US" sz="800" dirty="0" smtClean="0"/>
              <a:t>6. Use the output dataset to look for the exact data that was written to the database for the new object. </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6A6F0989-5090-44C1-B7DD-350352684FE6}" type="slidenum">
              <a:rPr lang="en-US" smtClean="0"/>
              <a:pPr/>
              <a:t>17</a:t>
            </a:fld>
            <a:endParaRPr lang="en-US" dirty="0" smtClean="0"/>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xfrm>
            <a:off x="702616" y="4420591"/>
            <a:ext cx="5617870" cy="4189712"/>
          </a:xfrm>
          <a:noFill/>
          <a:ln/>
        </p:spPr>
        <p:txBody>
          <a:bodyPr/>
          <a:lstStyle/>
          <a:p>
            <a:pPr marL="220535" indent="-220535" defTabSz="882137" eaLnBrk="1" hangingPunct="1">
              <a:lnSpc>
                <a:spcPct val="80000"/>
              </a:lnSpc>
            </a:pPr>
            <a:r>
              <a:rPr lang="en-US" sz="800" dirty="0" smtClean="0"/>
              <a:t>apiMaintainByDataset:</a:t>
            </a:r>
          </a:p>
          <a:p>
            <a:pPr marL="91861" indent="-91861" defTabSz="882137" eaLnBrk="1" hangingPunct="1">
              <a:lnSpc>
                <a:spcPct val="80000"/>
              </a:lnSpc>
              <a:buFontTx/>
              <a:buChar char="•"/>
            </a:pPr>
            <a:r>
              <a:rPr lang="en-US" sz="800" dirty="0" smtClean="0"/>
              <a:t>Expects an input dataset that exactly matches the structure of the object dataset.</a:t>
            </a:r>
          </a:p>
          <a:p>
            <a:pPr marL="91861" indent="-91861" defTabSz="882137" eaLnBrk="1" hangingPunct="1">
              <a:lnSpc>
                <a:spcPct val="80000"/>
              </a:lnSpc>
              <a:buFontTx/>
              <a:buChar char="•"/>
            </a:pPr>
            <a:r>
              <a:rPr lang="en-US" sz="800" dirty="0" smtClean="0"/>
              <a:t>Automatically detects if the object needs to be created or modified based on the alternate key values.</a:t>
            </a:r>
          </a:p>
          <a:p>
            <a:pPr marL="91861" indent="-91861" defTabSz="882137" eaLnBrk="1" hangingPunct="1">
              <a:lnSpc>
                <a:spcPct val="80000"/>
              </a:lnSpc>
              <a:buFontTx/>
              <a:buChar char="•"/>
            </a:pPr>
            <a:r>
              <a:rPr lang="en-US" sz="800" dirty="0" smtClean="0"/>
              <a:t>Expects the full object data. Automatically deletes child records that exist in the database, but do not exist in the input dataset.</a:t>
            </a:r>
          </a:p>
          <a:p>
            <a:pPr marL="91861" indent="-91861" defTabSz="882137" eaLnBrk="1" hangingPunct="1">
              <a:lnSpc>
                <a:spcPct val="80000"/>
              </a:lnSpc>
              <a:buFontTx/>
              <a:buChar char="•"/>
            </a:pPr>
            <a:r>
              <a:rPr lang="en-US" sz="800" dirty="0" smtClean="0"/>
              <a:t>Cannot be used to delete specific detail lines (child records).</a:t>
            </a:r>
          </a:p>
          <a:p>
            <a:pPr marL="91861" indent="-91861" defTabSz="882137" eaLnBrk="1" hangingPunct="1">
              <a:lnSpc>
                <a:spcPct val="80000"/>
              </a:lnSpc>
              <a:buFontTx/>
              <a:buChar char="•"/>
            </a:pPr>
            <a:r>
              <a:rPr lang="en-US" sz="800" dirty="0" smtClean="0"/>
              <a:t>Cannot be used to add specific detail lines.</a:t>
            </a:r>
          </a:p>
          <a:p>
            <a:pPr marL="91861" indent="-91861" defTabSz="882137" eaLnBrk="1" hangingPunct="1">
              <a:lnSpc>
                <a:spcPct val="80000"/>
              </a:lnSpc>
              <a:buFontTx/>
              <a:buChar char="•"/>
            </a:pPr>
            <a:r>
              <a:rPr lang="en-US" sz="800" dirty="0" smtClean="0"/>
              <a:t>Does not return the created/modified/deleted objects. It only returns a result via the oiReturnStatus.</a:t>
            </a:r>
          </a:p>
          <a:p>
            <a:pPr marL="220535" indent="-220535" defTabSz="882137" eaLnBrk="1" hangingPunct="1">
              <a:lnSpc>
                <a:spcPct val="80000"/>
              </a:lnSpc>
            </a:pPr>
            <a:endParaRPr lang="en-US" sz="800" dirty="0" smtClean="0"/>
          </a:p>
          <a:p>
            <a:pPr marL="220535" indent="-220535" defTabSz="882137" eaLnBrk="1" hangingPunct="1">
              <a:lnSpc>
                <a:spcPct val="80000"/>
              </a:lnSpc>
            </a:pPr>
            <a:r>
              <a:rPr lang="en-US" sz="800" dirty="0" smtClean="0"/>
              <a:t>apiMaintainByDatasetWithOutput:</a:t>
            </a:r>
          </a:p>
          <a:p>
            <a:pPr marL="91861" indent="-91861" defTabSz="882137" eaLnBrk="1" hangingPunct="1">
              <a:lnSpc>
                <a:spcPct val="80000"/>
              </a:lnSpc>
              <a:buFontTx/>
              <a:buChar char="•"/>
            </a:pPr>
            <a:r>
              <a:rPr lang="en-US" sz="800" dirty="0" smtClean="0"/>
              <a:t>If ilPartialUpdate is true:</a:t>
            </a:r>
          </a:p>
          <a:p>
            <a:pPr marL="367442" lvl="1" indent="-91861" defTabSz="882137" eaLnBrk="1" hangingPunct="1">
              <a:lnSpc>
                <a:spcPct val="80000"/>
              </a:lnSpc>
              <a:buFontTx/>
              <a:buChar char="•"/>
            </a:pPr>
            <a:r>
              <a:rPr lang="en-US" sz="800" dirty="0" smtClean="0"/>
              <a:t>Expects an input dataset that can be a subset of the object dataset what concerns the structure.</a:t>
            </a:r>
          </a:p>
          <a:p>
            <a:pPr marL="367442" lvl="1" indent="-91861" defTabSz="882137" eaLnBrk="1" hangingPunct="1">
              <a:lnSpc>
                <a:spcPct val="80000"/>
              </a:lnSpc>
              <a:buFontTx/>
              <a:buChar char="•"/>
            </a:pPr>
            <a:r>
              <a:rPr lang="en-US" sz="800" dirty="0" smtClean="0"/>
              <a:t>For modification of objects, the data passed to the method does not need to be complete. The bare minimum is the alternate key fields of the main table in the object.</a:t>
            </a:r>
          </a:p>
          <a:p>
            <a:pPr marL="367442" lvl="1" indent="-91861" defTabSz="882137" eaLnBrk="1" hangingPunct="1">
              <a:lnSpc>
                <a:spcPct val="80000"/>
              </a:lnSpc>
              <a:buFontTx/>
              <a:buChar char="•"/>
            </a:pPr>
            <a:r>
              <a:rPr lang="en-US" sz="800" dirty="0" smtClean="0"/>
              <a:t>If fields are passed with value ? (unknown value / null), they are not updated in the database (an exception can be made by using icPartialUpdateExceptionList).</a:t>
            </a:r>
          </a:p>
          <a:p>
            <a:pPr marL="367442" lvl="1" indent="-91861" defTabSz="882137" eaLnBrk="1" hangingPunct="1">
              <a:lnSpc>
                <a:spcPct val="80000"/>
              </a:lnSpc>
              <a:buFontTx/>
              <a:buChar char="•"/>
            </a:pPr>
            <a:r>
              <a:rPr lang="en-US" sz="800" dirty="0" smtClean="0"/>
              <a:t>Value of “tc_rowid” is taken into account for deletion of child records. If the tc_rowid is “D”, the logic tries to delete the record.</a:t>
            </a:r>
          </a:p>
          <a:p>
            <a:pPr marL="91861" indent="-91861" defTabSz="882137" eaLnBrk="1" hangingPunct="1">
              <a:lnSpc>
                <a:spcPct val="80000"/>
              </a:lnSpc>
              <a:buFontTx/>
              <a:buChar char="•"/>
            </a:pPr>
            <a:r>
              <a:rPr lang="en-US" sz="800" dirty="0" smtClean="0"/>
              <a:t>This method returns the object dataset if ilReturnDataset is set to true.</a:t>
            </a:r>
          </a:p>
          <a:p>
            <a:pPr marL="661603" lvl="1" indent="-488545" defTabSz="882137" eaLnBrk="1" hangingPunct="1">
              <a:lnSpc>
                <a:spcPct val="80000"/>
              </a:lnSpc>
              <a:buFontTx/>
              <a:buChar char="•"/>
            </a:pPr>
            <a:endParaRPr lang="en-US" sz="800"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0C0D1C5B-69CB-4CEF-BD9E-D9950A7AAF47}" type="slidenum">
              <a:rPr lang="en-US" smtClean="0"/>
              <a:pPr/>
              <a:t>18</a:t>
            </a:fld>
            <a:endParaRPr lang="en-US" dirty="0" smtClean="0"/>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xfrm>
            <a:off x="702616" y="4420591"/>
            <a:ext cx="5617870" cy="4189712"/>
          </a:xfrm>
          <a:noFill/>
          <a:ln/>
        </p:spPr>
        <p:txBody>
          <a:bodyPr/>
          <a:lstStyle/>
          <a:p>
            <a:pPr marL="220535" indent="-220535" defTabSz="882137" eaLnBrk="1" hangingPunct="1">
              <a:lnSpc>
                <a:spcPct val="80000"/>
              </a:lnSpc>
            </a:pPr>
            <a:endParaRPr lang="en-US" sz="800"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273050" rtl="0" eaLnBrk="0" fontAlgn="base" latinLnBrk="0" hangingPunct="0">
              <a:lnSpc>
                <a:spcPct val="100000"/>
              </a:lnSpc>
              <a:spcBef>
                <a:spcPct val="30000"/>
              </a:spcBef>
              <a:spcAft>
                <a:spcPct val="0"/>
              </a:spcAft>
              <a:buClrTx/>
              <a:buSzTx/>
              <a:buFontTx/>
              <a:buNone/>
              <a:tabLst/>
              <a:defRPr/>
            </a:pPr>
            <a:r>
              <a:rPr lang="en-US" sz="1000" kern="1200" baseline="0" dirty="0" smtClean="0">
                <a:solidFill>
                  <a:schemeClr val="tx1"/>
                </a:solidFill>
                <a:latin typeface="Arial" charset="0"/>
                <a:ea typeface="+mn-ea"/>
                <a:cs typeface="+mn-cs"/>
              </a:rPr>
              <a:t>You can use the UI Customization method to transfer data between the user interface and business logic layer</a:t>
            </a:r>
            <a:r>
              <a:rPr lang="en-US" sz="1000" kern="1200" baseline="0" smtClean="0">
                <a:solidFill>
                  <a:schemeClr val="tx1"/>
                </a:solidFill>
                <a:latin typeface="Arial" charset="0"/>
                <a:ea typeface="+mn-ea"/>
                <a:cs typeface="+mn-cs"/>
              </a:rPr>
              <a:t>. </a:t>
            </a:r>
          </a:p>
        </p:txBody>
      </p:sp>
      <p:sp>
        <p:nvSpPr>
          <p:cNvPr id="4" name="Slide Number Placeholder 3"/>
          <p:cNvSpPr>
            <a:spLocks noGrp="1"/>
          </p:cNvSpPr>
          <p:nvPr>
            <p:ph type="sldNum" sz="quarter" idx="10"/>
          </p:nvPr>
        </p:nvSpPr>
        <p:spPr/>
        <p:txBody>
          <a:bodyPr/>
          <a:lstStyle/>
          <a:p>
            <a:pPr>
              <a:defRPr/>
            </a:pPr>
            <a:fld id="{4B7284B9-A2F7-4BBE-BA3A-A5278C89D89E}" type="slidenum">
              <a:rPr lang="en-US" smtClean="0"/>
              <a:pPr>
                <a:defRPr/>
              </a:pPr>
              <a:t>19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p>
            <a:fld id="{580BAF2F-5D60-4963-BFD6-B4B8DA2B0E52}" type="slidenum">
              <a:rPr lang="en-US" smtClean="0"/>
              <a:pPr/>
              <a:t>2</a:t>
            </a:fld>
            <a:endParaRPr lang="en-US" dirty="0" smtClean="0"/>
          </a:p>
        </p:txBody>
      </p:sp>
      <p:sp>
        <p:nvSpPr>
          <p:cNvPr id="25603" name="Rectangle 7"/>
          <p:cNvSpPr txBox="1">
            <a:spLocks noGrp="1" noChangeArrowheads="1"/>
          </p:cNvSpPr>
          <p:nvPr/>
        </p:nvSpPr>
        <p:spPr bwMode="auto">
          <a:xfrm>
            <a:off x="3977928" y="8842724"/>
            <a:ext cx="3043649" cy="464839"/>
          </a:xfrm>
          <a:prstGeom prst="rect">
            <a:avLst/>
          </a:prstGeom>
          <a:noFill/>
          <a:ln w="9525">
            <a:noFill/>
            <a:miter lim="800000"/>
            <a:headEnd/>
            <a:tailEnd/>
          </a:ln>
        </p:spPr>
        <p:txBody>
          <a:bodyPr lIns="93251" tIns="46625" rIns="93251" bIns="46625" anchor="b"/>
          <a:lstStyle/>
          <a:p>
            <a:pPr algn="r" defTabSz="932678"/>
            <a:fld id="{FDA3002E-A472-4FF3-81DC-B0BCDA2239F6}" type="slidenum">
              <a:rPr lang="en-US" sz="1200" b="0"/>
              <a:pPr algn="r" defTabSz="932678"/>
              <a:t>2</a:t>
            </a:fld>
            <a:endParaRPr lang="en-US" sz="1200" b="0" dirty="0"/>
          </a:p>
        </p:txBody>
      </p:sp>
      <p:sp>
        <p:nvSpPr>
          <p:cNvPr id="25604" name="Rectangle 2"/>
          <p:cNvSpPr>
            <a:spLocks noGrp="1" noRot="1" noChangeAspect="1" noChangeArrowheads="1" noTextEdit="1"/>
          </p:cNvSpPr>
          <p:nvPr>
            <p:ph type="sldImg"/>
          </p:nvPr>
        </p:nvSpPr>
        <p:spPr>
          <a:ln/>
        </p:spPr>
      </p:sp>
      <p:sp>
        <p:nvSpPr>
          <p:cNvPr id="25605" name="Rectangle 3"/>
          <p:cNvSpPr>
            <a:spLocks noGrp="1" noChangeArrowheads="1"/>
          </p:cNvSpPr>
          <p:nvPr>
            <p:ph type="body" idx="1"/>
          </p:nvPr>
        </p:nvSpPr>
        <p:spPr>
          <a:noFill/>
          <a:ln/>
        </p:spPr>
        <p:txBody>
          <a:bodyPr lIns="93251" tIns="46625" rIns="93251" bIns="46625"/>
          <a:lstStyle/>
          <a:p>
            <a:pPr defTabSz="882137" eaLnBrk="1" hangingPunct="1"/>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l-PL" dirty="0" err="1" smtClean="0"/>
              <a:t>Create</a:t>
            </a:r>
            <a:r>
              <a:rPr lang="pl-PL" baseline="0" dirty="0" smtClean="0"/>
              <a:t> data </a:t>
            </a:r>
            <a:r>
              <a:rPr lang="pl-PL" baseline="0" dirty="0" err="1" smtClean="0"/>
              <a:t>in</a:t>
            </a:r>
            <a:r>
              <a:rPr lang="pl-PL" baseline="0" dirty="0" smtClean="0"/>
              <a:t> </a:t>
            </a:r>
            <a:r>
              <a:rPr lang="pl-PL" baseline="0" dirty="0" err="1" smtClean="0"/>
              <a:t>the</a:t>
            </a:r>
            <a:r>
              <a:rPr lang="pl-PL" baseline="0" dirty="0" smtClean="0"/>
              <a:t> UI and </a:t>
            </a:r>
            <a:r>
              <a:rPr lang="pl-PL" baseline="0" dirty="0" err="1" smtClean="0"/>
              <a:t>use</a:t>
            </a:r>
            <a:r>
              <a:rPr lang="pl-PL" baseline="0" dirty="0" smtClean="0"/>
              <a:t> </a:t>
            </a:r>
            <a:r>
              <a:rPr lang="en-US" baseline="0" smtClean="0"/>
              <a:t>it </a:t>
            </a:r>
            <a:r>
              <a:rPr lang="pl-PL" baseline="0" smtClean="0"/>
              <a:t>in</a:t>
            </a:r>
            <a:r>
              <a:rPr lang="pl-PL" baseline="0" dirty="0" smtClean="0"/>
              <a:t> </a:t>
            </a:r>
            <a:r>
              <a:rPr lang="en-US" baseline="0" dirty="0" smtClean="0"/>
              <a:t>the </a:t>
            </a:r>
            <a:r>
              <a:rPr lang="pl-PL" baseline="0" dirty="0" smtClean="0"/>
              <a:t>BLF</a:t>
            </a:r>
            <a:r>
              <a:rPr lang="en-US" baseline="0" dirty="0" smtClean="0"/>
              <a:t>.</a:t>
            </a:r>
            <a:endParaRPr lang="en-US" dirty="0"/>
          </a:p>
        </p:txBody>
      </p:sp>
      <p:sp>
        <p:nvSpPr>
          <p:cNvPr id="4" name="Slide Number Placeholder 3"/>
          <p:cNvSpPr>
            <a:spLocks noGrp="1"/>
          </p:cNvSpPr>
          <p:nvPr>
            <p:ph type="sldNum" sz="quarter" idx="10"/>
          </p:nvPr>
        </p:nvSpPr>
        <p:spPr/>
        <p:txBody>
          <a:bodyPr/>
          <a:lstStyle/>
          <a:p>
            <a:pPr>
              <a:defRPr/>
            </a:pPr>
            <a:fld id="{4B7284B9-A2F7-4BBE-BA3A-A5278C89D89E}" type="slidenum">
              <a:rPr lang="en-US" smtClean="0"/>
              <a:pPr>
                <a:defRPr/>
              </a:pPr>
              <a:t>20</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l-PL" dirty="0" err="1" smtClean="0"/>
              <a:t>Retrieve</a:t>
            </a:r>
            <a:r>
              <a:rPr lang="pl-PL" dirty="0" smtClean="0"/>
              <a:t> </a:t>
            </a:r>
            <a:r>
              <a:rPr lang="pl-PL" dirty="0" err="1" smtClean="0"/>
              <a:t>the</a:t>
            </a:r>
            <a:r>
              <a:rPr lang="pl-PL" dirty="0" smtClean="0"/>
              <a:t> data </a:t>
            </a:r>
            <a:r>
              <a:rPr lang="pl-PL" dirty="0" err="1" smtClean="0"/>
              <a:t>from</a:t>
            </a:r>
            <a:r>
              <a:rPr lang="pl-PL" dirty="0" smtClean="0"/>
              <a:t> </a:t>
            </a:r>
            <a:r>
              <a:rPr lang="en-US" dirty="0" smtClean="0"/>
              <a:t>the </a:t>
            </a:r>
            <a:r>
              <a:rPr lang="pl-PL" dirty="0" smtClean="0"/>
              <a:t>UI</a:t>
            </a:r>
            <a:r>
              <a:rPr lang="pl-PL" baseline="0" dirty="0" smtClean="0"/>
              <a:t> and </a:t>
            </a:r>
            <a:r>
              <a:rPr lang="pl-PL" baseline="0" dirty="0" err="1" smtClean="0"/>
              <a:t>create</a:t>
            </a:r>
            <a:r>
              <a:rPr lang="pl-PL" baseline="0" dirty="0" smtClean="0"/>
              <a:t> data to </a:t>
            </a:r>
            <a:r>
              <a:rPr lang="pl-PL" baseline="0" dirty="0" err="1" smtClean="0"/>
              <a:t>send</a:t>
            </a:r>
            <a:r>
              <a:rPr lang="pl-PL" baseline="0" dirty="0" smtClean="0"/>
              <a:t> to </a:t>
            </a:r>
            <a:r>
              <a:rPr lang="en-US" baseline="0" dirty="0" smtClean="0"/>
              <a:t>the </a:t>
            </a:r>
            <a:r>
              <a:rPr lang="pl-PL" baseline="0" dirty="0" smtClean="0"/>
              <a:t>UI.</a:t>
            </a:r>
            <a:endParaRPr lang="en-US" dirty="0"/>
          </a:p>
        </p:txBody>
      </p:sp>
      <p:sp>
        <p:nvSpPr>
          <p:cNvPr id="4" name="Slide Number Placeholder 3"/>
          <p:cNvSpPr>
            <a:spLocks noGrp="1"/>
          </p:cNvSpPr>
          <p:nvPr>
            <p:ph type="sldNum" sz="quarter" idx="10"/>
          </p:nvPr>
        </p:nvSpPr>
        <p:spPr/>
        <p:txBody>
          <a:bodyPr/>
          <a:lstStyle/>
          <a:p>
            <a:pPr>
              <a:defRPr/>
            </a:pPr>
            <a:fld id="{4B7284B9-A2F7-4BBE-BA3A-A5278C89D89E}" type="slidenum">
              <a:rPr lang="en-US" smtClean="0"/>
              <a:pPr>
                <a:defRPr/>
              </a:pPr>
              <a:t>21</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l-PL" dirty="0" err="1" smtClean="0"/>
              <a:t>Retrieve</a:t>
            </a:r>
            <a:r>
              <a:rPr lang="pl-PL" baseline="0" dirty="0" smtClean="0"/>
              <a:t> </a:t>
            </a:r>
            <a:r>
              <a:rPr lang="pl-PL" baseline="0" dirty="0" err="1" smtClean="0"/>
              <a:t>the</a:t>
            </a:r>
            <a:r>
              <a:rPr lang="pl-PL" baseline="0" dirty="0" smtClean="0"/>
              <a:t> data </a:t>
            </a:r>
            <a:r>
              <a:rPr lang="pl-PL" baseline="0" dirty="0" err="1" smtClean="0"/>
              <a:t>from</a:t>
            </a:r>
            <a:r>
              <a:rPr lang="pl-PL" baseline="0" dirty="0" smtClean="0"/>
              <a:t> </a:t>
            </a:r>
            <a:r>
              <a:rPr lang="en-US" baseline="0" dirty="0" smtClean="0"/>
              <a:t>the </a:t>
            </a:r>
            <a:r>
              <a:rPr lang="pl-PL" baseline="0" dirty="0" smtClean="0"/>
              <a:t>BLF</a:t>
            </a:r>
            <a:r>
              <a:rPr lang="en-US" baseline="0" dirty="0" smtClean="0"/>
              <a:t>.</a:t>
            </a:r>
            <a:endParaRPr lang="en-US" dirty="0"/>
          </a:p>
        </p:txBody>
      </p:sp>
      <p:sp>
        <p:nvSpPr>
          <p:cNvPr id="4" name="Slide Number Placeholder 3"/>
          <p:cNvSpPr>
            <a:spLocks noGrp="1"/>
          </p:cNvSpPr>
          <p:nvPr>
            <p:ph type="sldNum" sz="quarter" idx="10"/>
          </p:nvPr>
        </p:nvSpPr>
        <p:spPr/>
        <p:txBody>
          <a:bodyPr/>
          <a:lstStyle/>
          <a:p>
            <a:pPr>
              <a:defRPr/>
            </a:pPr>
            <a:fld id="{4B7284B9-A2F7-4BBE-BA3A-A5278C89D89E}" type="slidenum">
              <a:rPr lang="en-US" smtClean="0"/>
              <a:pPr>
                <a:defRPr/>
              </a:pPr>
              <a:t>22</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p>
            <a:fld id="{FBE4B067-552F-4C9C-A456-E5F6B98F474E}" type="slidenum">
              <a:rPr lang="en-US" smtClean="0"/>
              <a:pPr/>
              <a:t>3</a:t>
            </a:fld>
            <a:endParaRPr lang="en-US" dirty="0" smtClean="0"/>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p:spPr>
        <p:txBody>
          <a:bodyPr/>
          <a:lstStyle/>
          <a:p>
            <a:pPr eaLnBrk="1" hangingPunct="1"/>
            <a:r>
              <a:rPr lang="en-US" dirty="0" smtClean="0"/>
              <a:t>Refer to the QXtend training for information on how to set up and configure data sync for Financials data using QXtend.</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D2C8D6C4-B121-40F0-B986-B4286902B91E}" type="slidenum">
              <a:rPr lang="en-US" smtClean="0"/>
              <a:pPr/>
              <a:t>4</a:t>
            </a:fld>
            <a:endParaRPr lang="en-US" dirty="0" smtClean="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xfrm>
            <a:off x="702616" y="4420591"/>
            <a:ext cx="5617870" cy="4189712"/>
          </a:xfrm>
          <a:noFill/>
          <a:ln/>
        </p:spPr>
        <p:txBody>
          <a:bodyPr/>
          <a:lstStyle/>
          <a:p>
            <a:pPr marL="220535" indent="-220535" defTabSz="882137" eaLnBrk="1" hangingPunct="1">
              <a:lnSpc>
                <a:spcPct val="80000"/>
              </a:lnSpc>
            </a:pPr>
            <a:r>
              <a:rPr lang="en-US" sz="800" dirty="0" smtClean="0"/>
              <a:t>Refer to </a:t>
            </a:r>
            <a:r>
              <a:rPr lang="en-US" sz="800" i="1" dirty="0" smtClean="0"/>
              <a:t>Calling API Documentation </a:t>
            </a:r>
            <a:r>
              <a:rPr lang="en-US" sz="800" dirty="0" smtClean="0"/>
              <a:t>for more detailed information and sample code.</a:t>
            </a:r>
          </a:p>
          <a:p>
            <a:pPr marL="220535" indent="-220535" defTabSz="882137" eaLnBrk="1" hangingPunct="1">
              <a:lnSpc>
                <a:spcPct val="80000"/>
              </a:lnSpc>
            </a:pPr>
            <a:endParaRPr lang="en-US" sz="800" dirty="0" smtClean="0"/>
          </a:p>
          <a:p>
            <a:pPr marL="220535" indent="-220535" defTabSz="882137" eaLnBrk="1" hangingPunct="1">
              <a:lnSpc>
                <a:spcPct val="80000"/>
              </a:lnSpc>
            </a:pPr>
            <a:endParaRPr lang="en-US" sz="800"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210E0CA5-6F9E-47BC-92AF-EA9D7144ABDF}" type="slidenum">
              <a:rPr lang="en-US" smtClean="0"/>
              <a:pPr/>
              <a:t>5</a:t>
            </a:fld>
            <a:endParaRPr lang="en-US" dirty="0" smtClean="0"/>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xfrm>
            <a:off x="702616" y="4420591"/>
            <a:ext cx="5617870" cy="4189712"/>
          </a:xfrm>
          <a:noFill/>
          <a:ln/>
        </p:spPr>
        <p:txBody>
          <a:bodyPr/>
          <a:lstStyle/>
          <a:p>
            <a:pPr marL="220535" indent="-220535" defTabSz="882137" eaLnBrk="1" hangingPunct="1">
              <a:lnSpc>
                <a:spcPct val="80000"/>
              </a:lnSpc>
            </a:pPr>
            <a:endParaRPr lang="en-US" sz="800" dirty="0" smtClean="0"/>
          </a:p>
          <a:p>
            <a:pPr marL="220535" indent="-220535" defTabSz="882137" eaLnBrk="1" hangingPunct="1">
              <a:lnSpc>
                <a:spcPct val="80000"/>
              </a:lnSpc>
            </a:pPr>
            <a:endParaRPr lang="en-US" sz="800"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0C48456F-E36C-4905-B103-FEA2407A6379}" type="slidenum">
              <a:rPr lang="en-US" smtClean="0"/>
              <a:pPr/>
              <a:t>6</a:t>
            </a:fld>
            <a:endParaRPr lang="en-US" dirty="0" smtClean="0"/>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xfrm>
            <a:off x="702616" y="4420591"/>
            <a:ext cx="5617870" cy="4189712"/>
          </a:xfrm>
          <a:noFill/>
          <a:ln/>
        </p:spPr>
        <p:txBody>
          <a:bodyPr/>
          <a:lstStyle/>
          <a:p>
            <a:pPr marL="220535" indent="-220535" defTabSz="882137" eaLnBrk="1" hangingPunct="1">
              <a:lnSpc>
                <a:spcPct val="80000"/>
              </a:lnSpc>
            </a:pPr>
            <a:endParaRPr lang="en-US" dirty="0" smtClean="0">
              <a:latin typeface="Courier New" pitchFamily="49"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A3D0F08A-A582-4939-9C36-7963497EC1EB}" type="slidenum">
              <a:rPr lang="en-US" smtClean="0"/>
              <a:pPr/>
              <a:t>7</a:t>
            </a:fld>
            <a:endParaRPr lang="en-US" dirty="0" smtClean="0"/>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xfrm>
            <a:off x="702616" y="4420591"/>
            <a:ext cx="5617870" cy="4189712"/>
          </a:xfrm>
          <a:noFill/>
          <a:ln/>
        </p:spPr>
        <p:txBody>
          <a:bodyPr/>
          <a:lstStyle/>
          <a:p>
            <a:pPr marL="220535" indent="-220535" defTabSz="882137" eaLnBrk="1" hangingPunct="1">
              <a:lnSpc>
                <a:spcPct val="80000"/>
              </a:lnSpc>
            </a:pPr>
            <a:endParaRPr lang="en-US" sz="800" dirty="0" smtClean="0"/>
          </a:p>
          <a:p>
            <a:pPr marL="220535" indent="-220535" defTabSz="882137" eaLnBrk="1" hangingPunct="1">
              <a:lnSpc>
                <a:spcPct val="80000"/>
              </a:lnSpc>
            </a:pPr>
            <a:endParaRPr lang="en-US" sz="800"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AB359B71-898A-4D17-8920-FF9948693B72}" type="slidenum">
              <a:rPr lang="en-US" smtClean="0"/>
              <a:pPr/>
              <a:t>8</a:t>
            </a:fld>
            <a:endParaRPr lang="en-US" dirty="0" smtClean="0"/>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xfrm>
            <a:off x="702616" y="4420591"/>
            <a:ext cx="5617870" cy="4189712"/>
          </a:xfrm>
          <a:noFill/>
          <a:ln/>
        </p:spPr>
        <p:txBody>
          <a:bodyPr/>
          <a:lstStyle/>
          <a:p>
            <a:pPr marL="220535" indent="-220535" defTabSz="882137" eaLnBrk="1" hangingPunct="1">
              <a:lnSpc>
                <a:spcPct val="80000"/>
              </a:lnSpc>
            </a:pPr>
            <a:r>
              <a:rPr lang="en-US" sz="800" dirty="0" smtClean="0"/>
              <a:t>In the training environment, the PROPATH should point to “/dr01/qadapps/qea/fin/proxysrc”.</a:t>
            </a:r>
          </a:p>
          <a:p>
            <a:pPr marL="220535" indent="-220535" defTabSz="882137" eaLnBrk="1" hangingPunct="1">
              <a:lnSpc>
                <a:spcPct val="80000"/>
              </a:lnSpc>
            </a:pPr>
            <a:endParaRPr lang="en-US" sz="800"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FA4DFA7F-0698-4EDD-B4ED-36C347D3ECE5}" type="slidenum">
              <a:rPr lang="en-US" smtClean="0"/>
              <a:pPr/>
              <a:t>9</a:t>
            </a:fld>
            <a:endParaRPr lang="en-US" dirty="0" smtClean="0"/>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xfrm>
            <a:off x="702616" y="4420591"/>
            <a:ext cx="5617870" cy="4189712"/>
          </a:xfrm>
          <a:noFill/>
          <a:ln/>
        </p:spPr>
        <p:txBody>
          <a:bodyPr/>
          <a:lstStyle/>
          <a:p>
            <a:pPr marL="220535" indent="-220535" defTabSz="882137" eaLnBrk="1" hangingPunct="1">
              <a:lnSpc>
                <a:spcPct val="80000"/>
              </a:lnSpc>
            </a:pPr>
            <a:endParaRPr lang="en-US" sz="800" dirty="0" smtClean="0"/>
          </a:p>
          <a:p>
            <a:pPr marL="220535" indent="-220535" defTabSz="882137" eaLnBrk="1" hangingPunct="1">
              <a:lnSpc>
                <a:spcPct val="80000"/>
              </a:lnSpc>
            </a:pPr>
            <a:endParaRPr lang="en-US" sz="800" dirty="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Ex_07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123" name="Rectangle 3"/>
          <p:cNvSpPr>
            <a:spLocks noGrp="1" noChangeArrowheads="1"/>
          </p:cNvSpPr>
          <p:nvPr>
            <p:ph type="ctrTitle"/>
          </p:nvPr>
        </p:nvSpPr>
        <p:spPr>
          <a:xfrm>
            <a:off x="899746" y="4940301"/>
            <a:ext cx="7467600" cy="936625"/>
          </a:xfrm>
        </p:spPr>
        <p:txBody>
          <a:bodyPr/>
          <a:lstStyle>
            <a:lvl1pPr algn="r">
              <a:defRPr sz="3000">
                <a:solidFill>
                  <a:schemeClr val="tx1"/>
                </a:solidFill>
              </a:defRPr>
            </a:lvl1pPr>
          </a:lstStyle>
          <a:p>
            <a:r>
              <a:rPr lang="en-US"/>
              <a:t>Click to edit Master title style</a:t>
            </a:r>
          </a:p>
        </p:txBody>
      </p:sp>
      <p:sp>
        <p:nvSpPr>
          <p:cNvPr id="5124" name="Rectangle 4"/>
          <p:cNvSpPr>
            <a:spLocks noGrp="1" noChangeArrowheads="1"/>
          </p:cNvSpPr>
          <p:nvPr>
            <p:ph type="subTitle" idx="1"/>
          </p:nvPr>
        </p:nvSpPr>
        <p:spPr>
          <a:xfrm>
            <a:off x="1186962" y="5876925"/>
            <a:ext cx="7200900" cy="762000"/>
          </a:xfrm>
        </p:spPr>
        <p:txBody>
          <a:bodyPr tIns="45720" bIns="45720"/>
          <a:lstStyle>
            <a:lvl1pPr marL="0" indent="0" algn="r">
              <a:spcBef>
                <a:spcPct val="0"/>
              </a:spcBef>
              <a:buFont typeface="Webdings" pitchFamily="18" charset="2"/>
              <a:buNone/>
              <a:defRPr sz="20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801688"/>
            <a:ext cx="2057400" cy="5751512"/>
          </a:xfrm>
        </p:spPr>
        <p:txBody>
          <a:bodyPr vert="eaVert"/>
          <a:lstStyle/>
          <a:p>
            <a:r>
              <a:rPr lang="en-US" smtClean="0"/>
              <a:t>Click to edit Master title style</a:t>
            </a:r>
            <a:endParaRPr lang="en-IE"/>
          </a:p>
        </p:txBody>
      </p:sp>
      <p:sp>
        <p:nvSpPr>
          <p:cNvPr id="3" name="Vertical Text Placeholder 2"/>
          <p:cNvSpPr>
            <a:spLocks noGrp="1"/>
          </p:cNvSpPr>
          <p:nvPr>
            <p:ph type="body" orient="vert" idx="1"/>
          </p:nvPr>
        </p:nvSpPr>
        <p:spPr>
          <a:xfrm>
            <a:off x="457200" y="801688"/>
            <a:ext cx="6031523" cy="57515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9219" name="Rectangle 3"/>
          <p:cNvSpPr>
            <a:spLocks noGrp="1" noChangeArrowheads="1"/>
          </p:cNvSpPr>
          <p:nvPr>
            <p:ph type="ctrTitle"/>
          </p:nvPr>
        </p:nvSpPr>
        <p:spPr>
          <a:xfrm>
            <a:off x="1258766" y="3429000"/>
            <a:ext cx="7467600" cy="762000"/>
          </a:xfrm>
        </p:spPr>
        <p:txBody>
          <a:bodyPr/>
          <a:lstStyle>
            <a:lvl1pPr algn="r">
              <a:defRPr sz="2800">
                <a:solidFill>
                  <a:schemeClr val="bg1"/>
                </a:solidFill>
              </a:defRPr>
            </a:lvl1pPr>
          </a:lstStyle>
          <a:p>
            <a:r>
              <a:rPr lang="en-US"/>
              <a:t>Click to edit Master title style</a:t>
            </a:r>
          </a:p>
        </p:txBody>
      </p:sp>
      <p:sp>
        <p:nvSpPr>
          <p:cNvPr id="9220" name="Rectangle 4"/>
          <p:cNvSpPr>
            <a:spLocks noGrp="1" noChangeArrowheads="1"/>
          </p:cNvSpPr>
          <p:nvPr>
            <p:ph type="subTitle" idx="1"/>
          </p:nvPr>
        </p:nvSpPr>
        <p:spPr>
          <a:xfrm>
            <a:off x="1258766"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6"/>
          <p:cNvSpPr>
            <a:spLocks noGrp="1" noChangeArrowheads="1"/>
          </p:cNvSpPr>
          <p:nvPr>
            <p:ph type="ftr" sz="quarter" idx="10"/>
          </p:nvPr>
        </p:nvSpPr>
        <p:spPr>
          <a:ln/>
        </p:spPr>
        <p:txBody>
          <a:bodyPr/>
          <a:lstStyle>
            <a:lvl1pPr>
              <a:defRPr/>
            </a:lvl1pPr>
          </a:lstStyle>
          <a:p>
            <a:pPr>
              <a:defRPr/>
            </a:pPr>
            <a:fld id="{3C5FC1EC-8D86-42B5-8B9F-8CEC0EADF14F}" type="slidenum">
              <a:rPr lang="en-US"/>
              <a:pPr>
                <a:defRPr/>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435" y="4406901"/>
            <a:ext cx="7772400" cy="1362075"/>
          </a:xfrm>
        </p:spPr>
        <p:txBody>
          <a:bodyPr anchor="t"/>
          <a:lstStyle>
            <a:lvl1pPr algn="l">
              <a:defRPr sz="4000" b="1" cap="all"/>
            </a:lvl1pPr>
          </a:lstStyle>
          <a:p>
            <a:r>
              <a:rPr lang="en-US" smtClean="0"/>
              <a:t>Click to edit Master title style</a:t>
            </a:r>
            <a:endParaRPr lang="en-IE"/>
          </a:p>
        </p:txBody>
      </p:sp>
      <p:sp>
        <p:nvSpPr>
          <p:cNvPr id="3" name="Text Placeholder 2"/>
          <p:cNvSpPr>
            <a:spLocks noGrp="1"/>
          </p:cNvSpPr>
          <p:nvPr>
            <p:ph type="body" idx="1"/>
          </p:nvPr>
        </p:nvSpPr>
        <p:spPr>
          <a:xfrm>
            <a:off x="722435"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fld id="{33E39170-5531-400C-BA3D-31FF193E3D52}" type="slidenum">
              <a:rPr lang="en-US"/>
              <a:pPr>
                <a:defRPr/>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sz="half" idx="1"/>
          </p:nvPr>
        </p:nvSpPr>
        <p:spPr>
          <a:xfrm>
            <a:off x="457200" y="1500188"/>
            <a:ext cx="4006362"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04239" y="1500188"/>
            <a:ext cx="4006362"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Rectangle 6"/>
          <p:cNvSpPr>
            <a:spLocks noGrp="1" noChangeArrowheads="1"/>
          </p:cNvSpPr>
          <p:nvPr>
            <p:ph type="ftr" sz="quarter" idx="10"/>
          </p:nvPr>
        </p:nvSpPr>
        <p:spPr>
          <a:ln/>
        </p:spPr>
        <p:txBody>
          <a:bodyPr/>
          <a:lstStyle>
            <a:lvl1pPr>
              <a:defRPr/>
            </a:lvl1pPr>
          </a:lstStyle>
          <a:p>
            <a:pPr>
              <a:defRPr/>
            </a:pPr>
            <a:fld id="{9E10B4C3-1101-4803-BDFF-CC1D8E4B5BCD}" type="slidenum">
              <a:rPr lang="en-US"/>
              <a:pPr>
                <a:defRPr/>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IE"/>
          </a:p>
        </p:txBody>
      </p:sp>
      <p:sp>
        <p:nvSpPr>
          <p:cNvPr id="3" name="Text Placeholder 2"/>
          <p:cNvSpPr>
            <a:spLocks noGrp="1"/>
          </p:cNvSpPr>
          <p:nvPr>
            <p:ph type="body" idx="1"/>
          </p:nvPr>
        </p:nvSpPr>
        <p:spPr>
          <a:xfrm>
            <a:off x="457200" y="1535113"/>
            <a:ext cx="404006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06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Text Placeholder 4"/>
          <p:cNvSpPr>
            <a:spLocks noGrp="1"/>
          </p:cNvSpPr>
          <p:nvPr>
            <p:ph type="body" sz="quarter" idx="3"/>
          </p:nvPr>
        </p:nvSpPr>
        <p:spPr>
          <a:xfrm>
            <a:off x="4645270" y="1535113"/>
            <a:ext cx="4041531"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270" y="2174875"/>
            <a:ext cx="4041531"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7" name="Rectangle 6"/>
          <p:cNvSpPr>
            <a:spLocks noGrp="1" noChangeArrowheads="1"/>
          </p:cNvSpPr>
          <p:nvPr>
            <p:ph type="ftr" sz="quarter" idx="10"/>
          </p:nvPr>
        </p:nvSpPr>
        <p:spPr>
          <a:ln/>
        </p:spPr>
        <p:txBody>
          <a:bodyPr/>
          <a:lstStyle>
            <a:lvl1pPr>
              <a:defRPr/>
            </a:lvl1pPr>
          </a:lstStyle>
          <a:p>
            <a:pPr>
              <a:defRPr/>
            </a:pPr>
            <a:fld id="{A0F377CD-1A3A-49FE-9743-6C2BFD3AF109}" type="slidenum">
              <a:rPr lang="en-US"/>
              <a:pPr>
                <a:defRPr/>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Rectangle 6"/>
          <p:cNvSpPr>
            <a:spLocks noGrp="1" noChangeArrowheads="1"/>
          </p:cNvSpPr>
          <p:nvPr>
            <p:ph type="ftr" sz="quarter" idx="10"/>
          </p:nvPr>
        </p:nvSpPr>
        <p:spPr>
          <a:ln/>
        </p:spPr>
        <p:txBody>
          <a:bodyPr/>
          <a:lstStyle>
            <a:lvl1pPr>
              <a:defRPr/>
            </a:lvl1pPr>
          </a:lstStyle>
          <a:p>
            <a:pPr>
              <a:defRPr/>
            </a:pPr>
            <a:fld id="{F5FE6535-0E45-4A1C-8044-C4A0704E59EA}" type="slidenum">
              <a:rPr lang="en-US"/>
              <a:pPr>
                <a:defRPr/>
              </a:pPr>
              <a:t>‹#›</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fld id="{B6F81F2C-EAA0-4A89-B9EC-F96814402A2C}" type="slidenum">
              <a:rPr lang="en-US"/>
              <a:pPr>
                <a:defRPr/>
              </a:pPr>
              <a:t>‹#›</a:t>
            </a:fld>
            <a:endParaRPr 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435" cy="1162050"/>
          </a:xfrm>
        </p:spPr>
        <p:txBody>
          <a:bodyPr/>
          <a:lstStyle>
            <a:lvl1pPr algn="l">
              <a:defRPr sz="2000" b="1"/>
            </a:lvl1pPr>
          </a:lstStyle>
          <a:p>
            <a:r>
              <a:rPr lang="en-US" smtClean="0"/>
              <a:t>Click to edit Master title style</a:t>
            </a:r>
            <a:endParaRPr lang="en-IE"/>
          </a:p>
        </p:txBody>
      </p:sp>
      <p:sp>
        <p:nvSpPr>
          <p:cNvPr id="3" name="Content Placeholder 2"/>
          <p:cNvSpPr>
            <a:spLocks noGrp="1"/>
          </p:cNvSpPr>
          <p:nvPr>
            <p:ph idx="1"/>
          </p:nvPr>
        </p:nvSpPr>
        <p:spPr>
          <a:xfrm>
            <a:off x="3575538" y="273051"/>
            <a:ext cx="511126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Text Placeholder 3"/>
          <p:cNvSpPr>
            <a:spLocks noGrp="1"/>
          </p:cNvSpPr>
          <p:nvPr>
            <p:ph type="body" sz="half" idx="2"/>
          </p:nvPr>
        </p:nvSpPr>
        <p:spPr>
          <a:xfrm>
            <a:off x="457200" y="1435101"/>
            <a:ext cx="3008435"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fld id="{12F37162-EA89-437E-AC72-0A8C7F1C2D13}"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166" y="4800600"/>
            <a:ext cx="5486400" cy="566738"/>
          </a:xfrm>
        </p:spPr>
        <p:txBody>
          <a:bodyPr/>
          <a:lstStyle>
            <a:lvl1pPr algn="l">
              <a:defRPr sz="2000" b="1"/>
            </a:lvl1pPr>
          </a:lstStyle>
          <a:p>
            <a:r>
              <a:rPr lang="en-US" smtClean="0"/>
              <a:t>Click to edit Master title style</a:t>
            </a:r>
            <a:endParaRPr lang="en-IE"/>
          </a:p>
        </p:txBody>
      </p:sp>
      <p:sp>
        <p:nvSpPr>
          <p:cNvPr id="3" name="Picture Placeholder 2"/>
          <p:cNvSpPr>
            <a:spLocks noGrp="1"/>
          </p:cNvSpPr>
          <p:nvPr>
            <p:ph type="pic" idx="1"/>
          </p:nvPr>
        </p:nvSpPr>
        <p:spPr>
          <a:xfrm>
            <a:off x="1792166"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IE" noProof="0" dirty="0" smtClean="0"/>
          </a:p>
        </p:txBody>
      </p:sp>
      <p:sp>
        <p:nvSpPr>
          <p:cNvPr id="4" name="Text Placeholder 3"/>
          <p:cNvSpPr>
            <a:spLocks noGrp="1"/>
          </p:cNvSpPr>
          <p:nvPr>
            <p:ph type="body" sz="half" idx="2"/>
          </p:nvPr>
        </p:nvSpPr>
        <p:spPr>
          <a:xfrm>
            <a:off x="1792166"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fld id="{7C270A9B-09E7-469D-985B-22EBCE3D2D6F}" type="slidenum">
              <a:rPr lang="en-US"/>
              <a:pPr>
                <a:defRPr/>
              </a:pPr>
              <a:t>‹#›</a:t>
            </a:fld>
            <a:endParaRPr 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6"/>
          <p:cNvSpPr>
            <a:spLocks noGrp="1" noChangeArrowheads="1"/>
          </p:cNvSpPr>
          <p:nvPr>
            <p:ph type="ftr" sz="quarter" idx="10"/>
          </p:nvPr>
        </p:nvSpPr>
        <p:spPr>
          <a:ln/>
        </p:spPr>
        <p:txBody>
          <a:bodyPr/>
          <a:lstStyle>
            <a:lvl1pPr>
              <a:defRPr/>
            </a:lvl1pPr>
          </a:lstStyle>
          <a:p>
            <a:pPr>
              <a:defRPr/>
            </a:pPr>
            <a:fld id="{C7663DB7-8A8A-453C-9C6D-09E88EF5EE8A}" type="slidenum">
              <a:rPr lang="en-US"/>
              <a:pPr>
                <a:defRPr/>
              </a:pPr>
              <a:t>‹#›</a:t>
            </a:fld>
            <a:endParaRPr 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38950" y="609600"/>
            <a:ext cx="2126273" cy="5943600"/>
          </a:xfrm>
        </p:spPr>
        <p:txBody>
          <a:bodyPr vert="eaVert"/>
          <a:lstStyle/>
          <a:p>
            <a:r>
              <a:rPr lang="en-US" smtClean="0"/>
              <a:t>Click to edit Master title style</a:t>
            </a:r>
            <a:endParaRPr lang="en-IE"/>
          </a:p>
        </p:txBody>
      </p:sp>
      <p:sp>
        <p:nvSpPr>
          <p:cNvPr id="3" name="Vertical Text Placeholder 2"/>
          <p:cNvSpPr>
            <a:spLocks noGrp="1"/>
          </p:cNvSpPr>
          <p:nvPr>
            <p:ph type="body" orient="vert" idx="1"/>
          </p:nvPr>
        </p:nvSpPr>
        <p:spPr>
          <a:xfrm>
            <a:off x="457200" y="609600"/>
            <a:ext cx="6241074"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6"/>
          <p:cNvSpPr>
            <a:spLocks noGrp="1" noChangeArrowheads="1"/>
          </p:cNvSpPr>
          <p:nvPr>
            <p:ph type="ftr" sz="quarter" idx="10"/>
          </p:nvPr>
        </p:nvSpPr>
        <p:spPr>
          <a:ln/>
        </p:spPr>
        <p:txBody>
          <a:bodyPr/>
          <a:lstStyle>
            <a:lvl1pPr>
              <a:defRPr/>
            </a:lvl1pPr>
          </a:lstStyle>
          <a:p>
            <a:pPr>
              <a:defRPr/>
            </a:pPr>
            <a:fld id="{930CA3FC-598D-4BD2-91B1-FA0A5FB5FD2C}" type="slidenum">
              <a:rPr lang="en-US"/>
              <a:pPr>
                <a:defRPr/>
              </a:pPr>
              <a:t>‹#›</a:t>
            </a:fld>
            <a:endParaRPr 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fld id="{3C5FC1EC-8D86-42B5-8B9F-8CEC0EADF14F}" type="slidenum">
              <a:rPr lang="en-US" smtClean="0"/>
              <a:pPr>
                <a:defRPr/>
              </a:pPr>
              <a:t>‹#›</a:t>
            </a:fld>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9E10B4C3-1101-4803-BDFF-CC1D8E4B5BCD}" type="slidenum">
              <a:rPr lang="en-US" smtClean="0"/>
              <a:pPr>
                <a:defRPr/>
              </a:pPr>
              <a:t>‹#›</a:t>
            </a:fld>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A0F377CD-1A3A-49FE-9743-6C2BFD3AF109}" type="slidenum">
              <a:rPr lang="en-US" smtClean="0"/>
              <a:pPr>
                <a:defRPr/>
              </a:pPr>
              <a:t>‹#›</a:t>
            </a:fld>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fld id="{F5FE6535-0E45-4A1C-8044-C4A0704E59EA}" type="slidenum">
              <a:rPr lang="en-US" smtClean="0"/>
              <a:pPr>
                <a:defRPr/>
              </a:pPr>
              <a:t>‹#›</a:t>
            </a:fld>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fld id="{B6F81F2C-EAA0-4A89-B9EC-F96814402A2C}" type="slidenum">
              <a:rPr lang="en-US" smtClean="0"/>
              <a:pPr>
                <a:defRPr/>
              </a:pPr>
              <a:t>‹#›</a:t>
            </a:fld>
            <a:endParaRPr lang="en-US" dirty="0"/>
          </a:p>
        </p:txBody>
      </p:sp>
    </p:spTree>
    <p:extLst>
      <p:ext uri="{BB962C8B-B14F-4D97-AF65-F5344CB8AC3E}">
        <p14:creationId xmlns="" xmlns:p14="http://schemas.microsoft.com/office/powerpoint/2010/main" val="129553555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Training Flow Title</a:t>
            </a:r>
            <a:endParaRPr lang="en-US" dirty="0"/>
          </a:p>
        </p:txBody>
      </p:sp>
      <p:sp>
        <p:nvSpPr>
          <p:cNvPr id="3" name="Footer Placeholder 2"/>
          <p:cNvSpPr>
            <a:spLocks noGrp="1"/>
          </p:cNvSpPr>
          <p:nvPr>
            <p:ph type="ftr" sz="quarter" idx="10"/>
          </p:nvPr>
        </p:nvSpPr>
        <p:spPr/>
        <p:txBody>
          <a:bodyPr/>
          <a:lstStyle/>
          <a:p>
            <a:pPr>
              <a:defRPr/>
            </a:pPr>
            <a:fld id="{011784E1-DAC9-4F02-BF4B-65F6ED607777}" type="slidenum">
              <a:rPr lang="en-US" smtClean="0"/>
              <a:pPr>
                <a:defRPr/>
              </a:pPr>
              <a:t>‹#›</a:t>
            </a:fld>
            <a:endParaRPr lang="en-US" dirty="0"/>
          </a:p>
        </p:txBody>
      </p:sp>
      <p:sp>
        <p:nvSpPr>
          <p:cNvPr id="4"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dirty="0"/>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435" y="4406901"/>
            <a:ext cx="7772400" cy="1362075"/>
          </a:xfrm>
        </p:spPr>
        <p:txBody>
          <a:bodyPr anchor="t"/>
          <a:lstStyle>
            <a:lvl1pPr algn="l">
              <a:defRPr sz="4000" b="1" cap="all"/>
            </a:lvl1pPr>
          </a:lstStyle>
          <a:p>
            <a:r>
              <a:rPr lang="en-US" smtClean="0"/>
              <a:t>Click to edit Master title style</a:t>
            </a:r>
            <a:endParaRPr lang="en-IE"/>
          </a:p>
        </p:txBody>
      </p:sp>
      <p:sp>
        <p:nvSpPr>
          <p:cNvPr id="3" name="Text Placeholder 2"/>
          <p:cNvSpPr>
            <a:spLocks noGrp="1"/>
          </p:cNvSpPr>
          <p:nvPr>
            <p:ph type="body" idx="1"/>
          </p:nvPr>
        </p:nvSpPr>
        <p:spPr>
          <a:xfrm>
            <a:off x="722435"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6" name="Footer Placeholder 5"/>
          <p:cNvSpPr>
            <a:spLocks noGrp="1"/>
          </p:cNvSpPr>
          <p:nvPr>
            <p:ph type="ftr" sz="quarter" idx="10"/>
          </p:nvPr>
        </p:nvSpPr>
        <p:spPr/>
        <p:txBody>
          <a:bodyPr/>
          <a:lstStyle/>
          <a:p>
            <a:pPr>
              <a:defRPr/>
            </a:pPr>
            <a:fld id="{011784E1-DAC9-4F02-BF4B-65F6ED607777}" type="slidenum">
              <a:rPr lang="en-US" smtClean="0"/>
              <a:pPr>
                <a:defRPr/>
              </a:pPr>
              <a:t>‹#›</a:t>
            </a:fld>
            <a:endParaRPr lang="en-US" dirty="0"/>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9219" name="Rectangle 3"/>
          <p:cNvSpPr>
            <a:spLocks noGrp="1" noChangeArrowheads="1"/>
          </p:cNvSpPr>
          <p:nvPr>
            <p:ph type="ctrTitle"/>
          </p:nvPr>
        </p:nvSpPr>
        <p:spPr>
          <a:xfrm>
            <a:off x="1258766" y="3429000"/>
            <a:ext cx="7467600" cy="762000"/>
          </a:xfrm>
        </p:spPr>
        <p:txBody>
          <a:bodyPr/>
          <a:lstStyle>
            <a:lvl1pPr algn="r">
              <a:defRPr sz="2800">
                <a:solidFill>
                  <a:schemeClr val="bg1"/>
                </a:solidFill>
              </a:defRPr>
            </a:lvl1pPr>
          </a:lstStyle>
          <a:p>
            <a:r>
              <a:rPr lang="en-US"/>
              <a:t>Click to edit Master title style</a:t>
            </a:r>
          </a:p>
        </p:txBody>
      </p:sp>
      <p:sp>
        <p:nvSpPr>
          <p:cNvPr id="9220" name="Rectangle 4"/>
          <p:cNvSpPr>
            <a:spLocks noGrp="1" noChangeArrowheads="1"/>
          </p:cNvSpPr>
          <p:nvPr>
            <p:ph type="subTitle" idx="1"/>
          </p:nvPr>
        </p:nvSpPr>
        <p:spPr>
          <a:xfrm>
            <a:off x="1258766"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sz="half" idx="1"/>
          </p:nvPr>
        </p:nvSpPr>
        <p:spPr>
          <a:xfrm>
            <a:off x="457200" y="1844676"/>
            <a:ext cx="4038600" cy="4708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36477" y="1844676"/>
            <a:ext cx="4038600" cy="4708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IE"/>
          </a:p>
        </p:txBody>
      </p:sp>
      <p:sp>
        <p:nvSpPr>
          <p:cNvPr id="3" name="Text Placeholder 2"/>
          <p:cNvSpPr>
            <a:spLocks noGrp="1"/>
          </p:cNvSpPr>
          <p:nvPr>
            <p:ph type="body" idx="1"/>
          </p:nvPr>
        </p:nvSpPr>
        <p:spPr>
          <a:xfrm>
            <a:off x="457200" y="1535113"/>
            <a:ext cx="404006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06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Text Placeholder 4"/>
          <p:cNvSpPr>
            <a:spLocks noGrp="1"/>
          </p:cNvSpPr>
          <p:nvPr>
            <p:ph type="body" sz="quarter" idx="3"/>
          </p:nvPr>
        </p:nvSpPr>
        <p:spPr>
          <a:xfrm>
            <a:off x="4645270" y="1535113"/>
            <a:ext cx="4041531"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270" y="2174875"/>
            <a:ext cx="4041531"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435" cy="1162050"/>
          </a:xfrm>
        </p:spPr>
        <p:txBody>
          <a:bodyPr/>
          <a:lstStyle>
            <a:lvl1pPr algn="l">
              <a:defRPr sz="2000" b="1"/>
            </a:lvl1pPr>
          </a:lstStyle>
          <a:p>
            <a:r>
              <a:rPr lang="en-US" smtClean="0"/>
              <a:t>Click to edit Master title style</a:t>
            </a:r>
            <a:endParaRPr lang="en-IE"/>
          </a:p>
        </p:txBody>
      </p:sp>
      <p:sp>
        <p:nvSpPr>
          <p:cNvPr id="3" name="Content Placeholder 2"/>
          <p:cNvSpPr>
            <a:spLocks noGrp="1"/>
          </p:cNvSpPr>
          <p:nvPr>
            <p:ph idx="1"/>
          </p:nvPr>
        </p:nvSpPr>
        <p:spPr>
          <a:xfrm>
            <a:off x="3575538" y="273051"/>
            <a:ext cx="511126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Text Placeholder 3"/>
          <p:cNvSpPr>
            <a:spLocks noGrp="1"/>
          </p:cNvSpPr>
          <p:nvPr>
            <p:ph type="body" sz="half" idx="2"/>
          </p:nvPr>
        </p:nvSpPr>
        <p:spPr>
          <a:xfrm>
            <a:off x="457200" y="1435101"/>
            <a:ext cx="3008435"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166" y="4800600"/>
            <a:ext cx="5486400" cy="566738"/>
          </a:xfrm>
        </p:spPr>
        <p:txBody>
          <a:bodyPr/>
          <a:lstStyle>
            <a:lvl1pPr algn="l">
              <a:defRPr sz="2000" b="1"/>
            </a:lvl1pPr>
          </a:lstStyle>
          <a:p>
            <a:r>
              <a:rPr lang="en-US" smtClean="0"/>
              <a:t>Click to edit Master title style</a:t>
            </a:r>
            <a:endParaRPr lang="en-IE"/>
          </a:p>
        </p:txBody>
      </p:sp>
      <p:sp>
        <p:nvSpPr>
          <p:cNvPr id="3" name="Picture Placeholder 2"/>
          <p:cNvSpPr>
            <a:spLocks noGrp="1"/>
          </p:cNvSpPr>
          <p:nvPr>
            <p:ph type="pic" idx="1"/>
          </p:nvPr>
        </p:nvSpPr>
        <p:spPr>
          <a:xfrm>
            <a:off x="1792166"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IE" noProof="0" dirty="0" smtClean="0"/>
          </a:p>
        </p:txBody>
      </p:sp>
      <p:sp>
        <p:nvSpPr>
          <p:cNvPr id="4" name="Text Placeholder 3"/>
          <p:cNvSpPr>
            <a:spLocks noGrp="1"/>
          </p:cNvSpPr>
          <p:nvPr>
            <p:ph type="body" sz="half" idx="2"/>
          </p:nvPr>
        </p:nvSpPr>
        <p:spPr>
          <a:xfrm>
            <a:off x="1792166"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image" Target="../media/image4.png"/><Relationship Id="rId5" Type="http://schemas.openxmlformats.org/officeDocument/2006/relationships/slideLayout" Target="../slideLayouts/slideLayout27.xml"/><Relationship Id="rId10" Type="http://schemas.openxmlformats.org/officeDocument/2006/relationships/theme" Target="../theme/theme3.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body" idx="1"/>
          </p:nvPr>
        </p:nvSpPr>
        <p:spPr bwMode="auto">
          <a:xfrm>
            <a:off x="457200" y="1844675"/>
            <a:ext cx="8218488" cy="4708525"/>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099" name="Text Box 3"/>
          <p:cNvSpPr txBox="1">
            <a:spLocks noChangeArrowheads="1"/>
          </p:cNvSpPr>
          <p:nvPr/>
        </p:nvSpPr>
        <p:spPr bwMode="auto">
          <a:xfrm>
            <a:off x="0" y="6556375"/>
            <a:ext cx="1143000" cy="244475"/>
          </a:xfrm>
          <a:prstGeom prst="rect">
            <a:avLst/>
          </a:prstGeom>
          <a:noFill/>
          <a:ln w="9525">
            <a:noFill/>
            <a:miter lim="800000"/>
            <a:headEnd/>
            <a:tailEnd/>
          </a:ln>
          <a:effectLst/>
        </p:spPr>
        <p:txBody>
          <a:bodyPr>
            <a:spAutoFit/>
          </a:bodyPr>
          <a:lstStyle/>
          <a:p>
            <a:pPr algn="l">
              <a:spcBef>
                <a:spcPct val="50000"/>
              </a:spcBef>
              <a:defRPr/>
            </a:pPr>
            <a:r>
              <a:rPr lang="en-US" sz="1000" b="0" dirty="0">
                <a:solidFill>
                  <a:schemeClr val="bg2"/>
                </a:solidFill>
                <a:latin typeface="Tahoma" pitchFamily="34" charset="0"/>
              </a:rPr>
              <a:t>QAD Proprietary</a:t>
            </a:r>
          </a:p>
        </p:txBody>
      </p:sp>
      <p:pic>
        <p:nvPicPr>
          <p:cNvPr id="1028" name="Picture 4"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1029" name="Rectangle 5"/>
          <p:cNvSpPr>
            <a:spLocks noGrp="1" noChangeArrowheads="1"/>
          </p:cNvSpPr>
          <p:nvPr>
            <p:ph type="title"/>
          </p:nvPr>
        </p:nvSpPr>
        <p:spPr bwMode="auto">
          <a:xfrm>
            <a:off x="457200" y="801688"/>
            <a:ext cx="8229600" cy="89852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743"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Arial" charset="0"/>
        </a:defRPr>
      </a:lvl2pPr>
      <a:lvl3pPr algn="l" rtl="0" eaLnBrk="0" fontAlgn="base" hangingPunct="0">
        <a:lnSpc>
          <a:spcPct val="90000"/>
        </a:lnSpc>
        <a:spcBef>
          <a:spcPct val="0"/>
        </a:spcBef>
        <a:spcAft>
          <a:spcPct val="0"/>
        </a:spcAft>
        <a:defRPr sz="3200" b="1">
          <a:solidFill>
            <a:srgbClr val="5A87C6"/>
          </a:solidFill>
          <a:latin typeface="Arial" charset="0"/>
        </a:defRPr>
      </a:lvl3pPr>
      <a:lvl4pPr algn="l" rtl="0" eaLnBrk="0" fontAlgn="base" hangingPunct="0">
        <a:lnSpc>
          <a:spcPct val="90000"/>
        </a:lnSpc>
        <a:spcBef>
          <a:spcPct val="0"/>
        </a:spcBef>
        <a:spcAft>
          <a:spcPct val="0"/>
        </a:spcAft>
        <a:defRPr sz="3200" b="1">
          <a:solidFill>
            <a:srgbClr val="5A87C6"/>
          </a:solidFill>
          <a:latin typeface="Arial" charset="0"/>
        </a:defRPr>
      </a:lvl4pPr>
      <a:lvl5pPr algn="l" rtl="0" eaLnBrk="0" fontAlgn="base" hangingPunct="0">
        <a:lnSpc>
          <a:spcPct val="90000"/>
        </a:lnSpc>
        <a:spcBef>
          <a:spcPct val="0"/>
        </a:spcBef>
        <a:spcAft>
          <a:spcPct val="0"/>
        </a:spcAft>
        <a:defRPr sz="3200" b="1">
          <a:solidFill>
            <a:srgbClr val="5A87C6"/>
          </a:solidFill>
          <a:latin typeface="Arial" charset="0"/>
        </a:defRPr>
      </a:lvl5pPr>
      <a:lvl6pPr marL="457200" algn="l" rtl="0" fontAlgn="base">
        <a:lnSpc>
          <a:spcPct val="90000"/>
        </a:lnSpc>
        <a:spcBef>
          <a:spcPct val="0"/>
        </a:spcBef>
        <a:spcAft>
          <a:spcPct val="0"/>
        </a:spcAft>
        <a:defRPr sz="3200" b="1">
          <a:solidFill>
            <a:srgbClr val="5A87C6"/>
          </a:solidFill>
          <a:latin typeface="Arial" charset="0"/>
        </a:defRPr>
      </a:lvl6pPr>
      <a:lvl7pPr marL="914400" algn="l" rtl="0" fontAlgn="base">
        <a:lnSpc>
          <a:spcPct val="90000"/>
        </a:lnSpc>
        <a:spcBef>
          <a:spcPct val="0"/>
        </a:spcBef>
        <a:spcAft>
          <a:spcPct val="0"/>
        </a:spcAft>
        <a:defRPr sz="3200" b="1">
          <a:solidFill>
            <a:srgbClr val="5A87C6"/>
          </a:solidFill>
          <a:latin typeface="Arial" charset="0"/>
        </a:defRPr>
      </a:lvl7pPr>
      <a:lvl8pPr marL="1371600" algn="l" rtl="0" fontAlgn="base">
        <a:lnSpc>
          <a:spcPct val="90000"/>
        </a:lnSpc>
        <a:spcBef>
          <a:spcPct val="0"/>
        </a:spcBef>
        <a:spcAft>
          <a:spcPct val="0"/>
        </a:spcAft>
        <a:defRPr sz="3200" b="1">
          <a:solidFill>
            <a:srgbClr val="5A87C6"/>
          </a:solidFill>
          <a:latin typeface="Arial" charset="0"/>
        </a:defRPr>
      </a:lvl8pPr>
      <a:lvl9pPr marL="1828800" algn="l" rtl="0" fontAlgn="base">
        <a:lnSpc>
          <a:spcPct val="90000"/>
        </a:lnSpc>
        <a:spcBef>
          <a:spcPct val="0"/>
        </a:spcBef>
        <a:spcAft>
          <a:spcPct val="0"/>
        </a:spcAft>
        <a:defRPr sz="3200" b="1">
          <a:solidFill>
            <a:srgbClr val="5A87C6"/>
          </a:solidFill>
          <a:latin typeface="Arial" charset="0"/>
        </a:defRPr>
      </a:lvl9pPr>
    </p:titleStyle>
    <p:bodyStyle>
      <a:lvl1pPr marL="342900" indent="-342900" algn="l" rtl="0" eaLnBrk="0" fontAlgn="base" hangingPunct="0">
        <a:spcBef>
          <a:spcPct val="2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spcBef>
          <a:spcPct val="20000"/>
        </a:spcBef>
        <a:spcAft>
          <a:spcPct val="0"/>
        </a:spcAft>
        <a:buClr>
          <a:srgbClr val="2461AA"/>
        </a:buClr>
        <a:buFont typeface="Times New Roman" pitchFamily="18" charset="0"/>
        <a:buChar char="–"/>
        <a:defRPr sz="2000">
          <a:solidFill>
            <a:schemeClr val="tx1"/>
          </a:solidFill>
          <a:latin typeface="+mn-lt"/>
        </a:defRPr>
      </a:lvl4pPr>
      <a:lvl5pPr marL="2057400" indent="-228600" algn="l" rtl="0" eaLnBrk="0" fontAlgn="base" hangingPunct="0">
        <a:spcBef>
          <a:spcPct val="20000"/>
        </a:spcBef>
        <a:spcAft>
          <a:spcPct val="0"/>
        </a:spcAft>
        <a:buClr>
          <a:srgbClr val="2461AA"/>
        </a:buClr>
        <a:buFont typeface="Times New Roman" pitchFamily="18" charset="0"/>
        <a:buChar char="»"/>
        <a:defRPr sz="2000">
          <a:solidFill>
            <a:schemeClr val="tx1"/>
          </a:solidFill>
          <a:latin typeface="+mn-lt"/>
        </a:defRPr>
      </a:lvl5pPr>
      <a:lvl6pPr marL="2514600" indent="-228600" algn="l" rtl="0" fontAlgn="base">
        <a:spcBef>
          <a:spcPct val="2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spcBef>
          <a:spcPct val="2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spcBef>
          <a:spcPct val="2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spcBef>
          <a:spcPct val="2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609600"/>
            <a:ext cx="8507413"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2051"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196" name="Text Box 4"/>
          <p:cNvSpPr txBox="1">
            <a:spLocks noChangeArrowheads="1"/>
          </p:cNvSpPr>
          <p:nvPr/>
        </p:nvSpPr>
        <p:spPr bwMode="auto">
          <a:xfrm>
            <a:off x="0" y="6556375"/>
            <a:ext cx="1143000" cy="244475"/>
          </a:xfrm>
          <a:prstGeom prst="rect">
            <a:avLst/>
          </a:prstGeom>
          <a:noFill/>
          <a:ln w="9525">
            <a:noFill/>
            <a:miter lim="800000"/>
            <a:headEnd/>
            <a:tailEnd/>
          </a:ln>
          <a:effectLst/>
        </p:spPr>
        <p:txBody>
          <a:bodyPr>
            <a:spAutoFit/>
          </a:bodyPr>
          <a:lstStyle/>
          <a:p>
            <a:pPr algn="l">
              <a:spcBef>
                <a:spcPct val="50000"/>
              </a:spcBef>
              <a:defRPr/>
            </a:pPr>
            <a:r>
              <a:rPr lang="en-US" sz="1000" b="0" dirty="0">
                <a:solidFill>
                  <a:schemeClr val="bg2"/>
                </a:solidFill>
                <a:latin typeface="Tahoma" pitchFamily="34" charset="0"/>
              </a:rPr>
              <a:t>QAD Proprietary</a:t>
            </a:r>
          </a:p>
        </p:txBody>
      </p:sp>
      <p:pic>
        <p:nvPicPr>
          <p:cNvPr id="2053"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8198" name="Rectangle 6"/>
          <p:cNvSpPr>
            <a:spLocks noGrp="1" noChangeArrowheads="1"/>
          </p:cNvSpPr>
          <p:nvPr>
            <p:ph type="ftr" sz="quarter" idx="3"/>
          </p:nvPr>
        </p:nvSpPr>
        <p:spPr bwMode="auto">
          <a:xfrm>
            <a:off x="6877050" y="6524625"/>
            <a:ext cx="2082800" cy="2952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800" b="0"/>
            </a:lvl1pPr>
          </a:lstStyle>
          <a:p>
            <a:pPr>
              <a:defRPr/>
            </a:pPr>
            <a:fld id="{011784E1-DAC9-4F02-BF4B-65F6ED607777}"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744"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 id="2147483741" r:id="rId10"/>
    <p:sldLayoutId id="2147483742"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sz="2000">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sz="2000">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1"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Lst>
  <p:timing>
    <p:tnLst>
      <p:par>
        <p:cTn id="1" dur="indefinite" restart="never" nodeType="tmRoot"/>
      </p:par>
    </p:tnLst>
  </p:timing>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4.xml"/><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24.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8.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4.xml"/><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607452"/>
            <a:ext cx="8435280" cy="705411"/>
          </a:xfrm>
          <a:noFill/>
        </p:spPr>
        <p:txBody>
          <a:bodyPr lIns="91432" tIns="45716" rIns="91432" bIns="45716" anchor="ctr" anchorCtr="0">
            <a:noAutofit/>
          </a:bodyPr>
          <a:lstStyle/>
          <a:p>
            <a:pPr eaLnBrk="1" hangingPunct="1"/>
            <a:r>
              <a:rPr lang="en-US" sz="2600" dirty="0" smtClean="0"/>
              <a:t>QAD Enterprise </a:t>
            </a:r>
            <a:r>
              <a:rPr lang="en-US" sz="2600" smtClean="0"/>
              <a:t>Applications </a:t>
            </a:r>
            <a:r>
              <a:rPr lang="en-US" sz="2600" smtClean="0"/>
              <a:t>2014 </a:t>
            </a:r>
            <a:r>
              <a:rPr lang="en-US" sz="2600" dirty="0" smtClean="0"/>
              <a:t>Enterprise Edition Customization</a:t>
            </a:r>
          </a:p>
        </p:txBody>
      </p:sp>
      <p:sp>
        <p:nvSpPr>
          <p:cNvPr id="5123" name="Rectangle 3"/>
          <p:cNvSpPr>
            <a:spLocks noGrp="1" noChangeArrowheads="1"/>
          </p:cNvSpPr>
          <p:nvPr>
            <p:ph type="body" sz="quarter" idx="10"/>
          </p:nvPr>
        </p:nvSpPr>
        <p:spPr>
          <a:xfrm>
            <a:off x="457200" y="1714488"/>
            <a:ext cx="8229600" cy="349250"/>
          </a:xfrm>
        </p:spPr>
        <p:txBody>
          <a:bodyPr lIns="91432" tIns="45716" rIns="91432" bIns="45716"/>
          <a:lstStyle/>
          <a:p>
            <a:pPr eaLnBrk="1" hangingPunct="1"/>
            <a:r>
              <a:rPr lang="en-US" dirty="0" smtClean="0"/>
              <a:t>Integration with Enterprise Financials: Backend</a:t>
            </a:r>
          </a:p>
        </p:txBody>
      </p:sp>
      <p:sp>
        <p:nvSpPr>
          <p:cNvPr id="5" name="Text Placeholder 3"/>
          <p:cNvSpPr txBox="1">
            <a:spLocks/>
          </p:cNvSpPr>
          <p:nvPr/>
        </p:nvSpPr>
        <p:spPr>
          <a:xfrm>
            <a:off x="457200" y="2432304"/>
            <a:ext cx="8229600" cy="349250"/>
          </a:xfrm>
          <a:prstGeom prst="rect">
            <a:avLst/>
          </a:prstGeom>
        </p:spPr>
        <p:txBody>
          <a:bodyPr vert="horz" lIns="91440" tIns="45720" rIns="91440" bIns="45720" rtlCol="0">
            <a:noAutofit/>
          </a:bodyPr>
          <a:ls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a:lstStyle>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r>
              <a:rPr lang="en-US" sz="1400" b="0" smtClean="0">
                <a:solidFill>
                  <a:schemeClr val="tx1">
                    <a:lumMod val="75000"/>
                    <a:lumOff val="25000"/>
                  </a:schemeClr>
                </a:solidFill>
                <a:latin typeface="Century Gothic"/>
                <a:cs typeface="Century Gothic"/>
              </a:rPr>
              <a:t>Revised April 2014</a:t>
            </a:r>
            <a:endParaRPr kumimoji="0" lang="en-US" sz="1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endParaRPr kumimoji="0" lang="en-US" sz="2000" b="1"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9" name="Text Placeholder 3"/>
          <p:cNvSpPr txBox="1">
            <a:spLocks/>
          </p:cNvSpPr>
          <p:nvPr/>
        </p:nvSpPr>
        <p:spPr>
          <a:xfrm>
            <a:off x="457200" y="3063240"/>
            <a:ext cx="8229600" cy="274320"/>
          </a:xfrm>
          <a:prstGeom prst="rect">
            <a:avLst/>
          </a:prstGeom>
        </p:spPr>
        <p:txBody>
          <a:bodyPr vert="horz" lIns="91440" tIns="45720" rIns="91440" bIns="45720" rtlCol="0">
            <a:noAutofit/>
          </a:bodyPr>
          <a:ls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a:lstStyle>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r>
              <a:rPr kumimoji="0" lang="en-US" sz="10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Maintained</a:t>
            </a:r>
            <a:r>
              <a:rPr kumimoji="0" lang="en-US" sz="1000" b="0" i="0" u="none" strike="noStrike" kern="1200" cap="none" spc="0" normalizeH="0" noProof="0" dirty="0" smtClean="0">
                <a:ln>
                  <a:noFill/>
                </a:ln>
                <a:solidFill>
                  <a:schemeClr val="tx1">
                    <a:lumMod val="75000"/>
                    <a:lumOff val="25000"/>
                  </a:schemeClr>
                </a:solidFill>
                <a:effectLst/>
                <a:uLnTx/>
                <a:uFillTx/>
                <a:latin typeface="Century Gothic"/>
                <a:ea typeface="+mn-ea"/>
                <a:cs typeface="Century Gothic"/>
              </a:rPr>
              <a:t> by biw@qad.com</a:t>
            </a:r>
            <a:endParaRPr kumimoji="0" lang="en-US" sz="10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endParaRPr kumimoji="0" lang="en-US" sz="2000" b="1"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3"/>
          <p:cNvSpPr>
            <a:spLocks noGrp="1" noChangeArrowheads="1"/>
          </p:cNvSpPr>
          <p:nvPr>
            <p:ph idx="1"/>
          </p:nvPr>
        </p:nvSpPr>
        <p:spPr>
          <a:xfrm>
            <a:off x="457200" y="785794"/>
            <a:ext cx="8229600" cy="5424523"/>
          </a:xfrm>
        </p:spPr>
        <p:txBody>
          <a:bodyPr/>
          <a:lstStyle/>
          <a:p>
            <a:pPr eaLnBrk="1" hangingPunct="1">
              <a:spcBef>
                <a:spcPts val="0"/>
              </a:spcBef>
              <a:buNone/>
            </a:pPr>
            <a:r>
              <a:rPr lang="en-US" sz="2400" dirty="0" smtClean="0"/>
              <a:t>Using 4GL proxy layer – Implementation</a:t>
            </a:r>
          </a:p>
          <a:p>
            <a:pPr>
              <a:spcBef>
                <a:spcPts val="0"/>
              </a:spcBef>
            </a:pPr>
            <a:r>
              <a:rPr lang="en-US" sz="2200" dirty="0" smtClean="0"/>
              <a:t>Run the API method</a:t>
            </a:r>
          </a:p>
          <a:p>
            <a:pPr lvl="1" eaLnBrk="1" hangingPunct="1">
              <a:spcBef>
                <a:spcPts val="0"/>
              </a:spcBef>
            </a:pPr>
            <a:endParaRPr lang="en-US" sz="2000" dirty="0" smtClean="0"/>
          </a:p>
          <a:p>
            <a:pPr lvl="1" eaLnBrk="1" hangingPunct="1">
              <a:spcBef>
                <a:spcPts val="0"/>
              </a:spcBef>
            </a:pPr>
            <a:endParaRPr lang="en-US" sz="2000" dirty="0" smtClean="0"/>
          </a:p>
          <a:p>
            <a:pPr lvl="1" eaLnBrk="1" hangingPunct="1">
              <a:spcBef>
                <a:spcPts val="0"/>
              </a:spcBef>
            </a:pPr>
            <a:endParaRPr lang="en-US" sz="2000" dirty="0" smtClean="0"/>
          </a:p>
          <a:p>
            <a:pPr lvl="1" eaLnBrk="1" hangingPunct="1">
              <a:spcBef>
                <a:spcPts val="0"/>
              </a:spcBef>
            </a:pPr>
            <a:endParaRPr lang="en-US" sz="2000" dirty="0" smtClean="0"/>
          </a:p>
          <a:p>
            <a:pPr lvl="1" eaLnBrk="1" hangingPunct="1">
              <a:spcBef>
                <a:spcPts val="0"/>
              </a:spcBef>
            </a:pPr>
            <a:endParaRPr lang="en-US" sz="2000" dirty="0" smtClean="0"/>
          </a:p>
          <a:p>
            <a:pPr lvl="1" eaLnBrk="1" hangingPunct="1">
              <a:spcBef>
                <a:spcPts val="0"/>
              </a:spcBef>
            </a:pPr>
            <a:endParaRPr lang="en-US" sz="2000" dirty="0" smtClean="0"/>
          </a:p>
          <a:p>
            <a:pPr lvl="1" eaLnBrk="1" hangingPunct="1">
              <a:spcBef>
                <a:spcPts val="0"/>
              </a:spcBef>
            </a:pPr>
            <a:endParaRPr lang="en-US" sz="2000" dirty="0" smtClean="0"/>
          </a:p>
          <a:p>
            <a:pPr lvl="1" eaLnBrk="1" hangingPunct="1">
              <a:spcBef>
                <a:spcPts val="0"/>
              </a:spcBef>
              <a:buNone/>
            </a:pPr>
            <a:endParaRPr lang="en-US" sz="2000" dirty="0" smtClean="0"/>
          </a:p>
          <a:p>
            <a:pPr>
              <a:spcBef>
                <a:spcPts val="0"/>
              </a:spcBef>
            </a:pPr>
            <a:r>
              <a:rPr lang="en-US" sz="2200" dirty="0" smtClean="0"/>
              <a:t>Stop persistent proxy</a:t>
            </a:r>
          </a:p>
          <a:p>
            <a:pPr lvl="1" eaLnBrk="1" hangingPunct="1"/>
            <a:endParaRPr lang="en-US" sz="2000" dirty="0" smtClean="0"/>
          </a:p>
          <a:p>
            <a:pPr>
              <a:spcBef>
                <a:spcPts val="0"/>
              </a:spcBef>
            </a:pPr>
            <a:r>
              <a:rPr lang="en-US" sz="2200" dirty="0" smtClean="0"/>
              <a:t>Error handling</a:t>
            </a:r>
          </a:p>
        </p:txBody>
      </p:sp>
      <p:sp>
        <p:nvSpPr>
          <p:cNvPr id="14339" name="Rectangle 2"/>
          <p:cNvSpPr>
            <a:spLocks noGrp="1" noChangeArrowheads="1"/>
          </p:cNvSpPr>
          <p:nvPr>
            <p:ph type="title"/>
          </p:nvPr>
        </p:nvSpPr>
        <p:spPr/>
        <p:txBody>
          <a:bodyPr/>
          <a:lstStyle/>
          <a:p>
            <a:pPr eaLnBrk="1" hangingPunct="1"/>
            <a:r>
              <a:rPr lang="en-US" dirty="0" smtClean="0"/>
              <a:t>Calling the API</a:t>
            </a:r>
          </a:p>
        </p:txBody>
      </p:sp>
      <p:sp>
        <p:nvSpPr>
          <p:cNvPr id="14338" name="Footer Placeholder 3"/>
          <p:cNvSpPr>
            <a:spLocks noGrp="1"/>
          </p:cNvSpPr>
          <p:nvPr>
            <p:ph type="ftr" sz="quarter" idx="10"/>
          </p:nvPr>
        </p:nvSpPr>
        <p:spPr>
          <a:noFill/>
        </p:spPr>
        <p:txBody>
          <a:bodyPr/>
          <a:lstStyle/>
          <a:p>
            <a:r>
              <a:rPr lang="en-US" dirty="0" smtClean="0"/>
              <a:t>CUST_INT_</a:t>
            </a:r>
            <a:fld id="{E3533AE8-EBE8-4764-9CBC-D0C5F9D0D5BC}" type="slidenum">
              <a:rPr lang="en-US" smtClean="0"/>
              <a:pPr/>
              <a:t>10</a:t>
            </a:fld>
            <a:r>
              <a:rPr lang="en-US" dirty="0" smtClean="0"/>
              <a:t>0</a:t>
            </a:r>
          </a:p>
        </p:txBody>
      </p:sp>
      <p:grpSp>
        <p:nvGrpSpPr>
          <p:cNvPr id="8" name="Group 7"/>
          <p:cNvGrpSpPr/>
          <p:nvPr/>
        </p:nvGrpSpPr>
        <p:grpSpPr>
          <a:xfrm>
            <a:off x="1500166" y="1500207"/>
            <a:ext cx="5451475" cy="4686292"/>
            <a:chOff x="1182688" y="2117725"/>
            <a:chExt cx="5451475" cy="4686292"/>
          </a:xfrm>
        </p:grpSpPr>
        <p:pic>
          <p:nvPicPr>
            <p:cNvPr id="14341" name="Picture 7"/>
            <p:cNvPicPr>
              <a:picLocks noChangeAspect="1" noChangeArrowheads="1"/>
            </p:cNvPicPr>
            <p:nvPr/>
          </p:nvPicPr>
          <p:blipFill>
            <a:blip r:embed="rId3" cstate="print"/>
            <a:srcRect/>
            <a:stretch>
              <a:fillRect/>
            </a:stretch>
          </p:blipFill>
          <p:spPr bwMode="auto">
            <a:xfrm>
              <a:off x="1182688" y="2117725"/>
              <a:ext cx="5451475" cy="2552700"/>
            </a:xfrm>
            <a:prstGeom prst="rect">
              <a:avLst/>
            </a:prstGeom>
            <a:noFill/>
            <a:ln w="9525" algn="ctr">
              <a:noFill/>
              <a:miter lim="800000"/>
              <a:headEnd/>
              <a:tailEnd/>
            </a:ln>
          </p:spPr>
        </p:pic>
        <p:pic>
          <p:nvPicPr>
            <p:cNvPr id="14342" name="Picture 8"/>
            <p:cNvPicPr>
              <a:picLocks noChangeAspect="1" noChangeArrowheads="1"/>
            </p:cNvPicPr>
            <p:nvPr/>
          </p:nvPicPr>
          <p:blipFill>
            <a:blip r:embed="rId4" cstate="print"/>
            <a:srcRect/>
            <a:stretch>
              <a:fillRect/>
            </a:stretch>
          </p:blipFill>
          <p:spPr bwMode="auto">
            <a:xfrm>
              <a:off x="1182688" y="4903774"/>
              <a:ext cx="5451475" cy="466725"/>
            </a:xfrm>
            <a:prstGeom prst="rect">
              <a:avLst/>
            </a:prstGeom>
            <a:noFill/>
            <a:ln w="9525" algn="ctr">
              <a:noFill/>
              <a:miter lim="800000"/>
              <a:headEnd/>
              <a:tailEnd/>
            </a:ln>
          </p:spPr>
        </p:pic>
        <p:pic>
          <p:nvPicPr>
            <p:cNvPr id="14343" name="Picture 9"/>
            <p:cNvPicPr>
              <a:picLocks noChangeAspect="1" noChangeArrowheads="1"/>
            </p:cNvPicPr>
            <p:nvPr/>
          </p:nvPicPr>
          <p:blipFill>
            <a:blip r:embed="rId5" cstate="print"/>
            <a:srcRect/>
            <a:stretch>
              <a:fillRect/>
            </a:stretch>
          </p:blipFill>
          <p:spPr bwMode="auto">
            <a:xfrm>
              <a:off x="1182688" y="5689592"/>
              <a:ext cx="5441950" cy="1114425"/>
            </a:xfrm>
            <a:prstGeom prst="rect">
              <a:avLst/>
            </a:prstGeom>
            <a:noFill/>
            <a:ln w="9525" algn="ctr">
              <a:noFill/>
              <a:miter lim="800000"/>
              <a:headEnd/>
              <a:tailEnd/>
            </a:ln>
          </p:spPr>
        </p:pic>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3"/>
          <p:cNvSpPr>
            <a:spLocks noGrp="1" noChangeArrowheads="1"/>
          </p:cNvSpPr>
          <p:nvPr>
            <p:ph idx="1"/>
          </p:nvPr>
        </p:nvSpPr>
        <p:spPr/>
        <p:txBody>
          <a:bodyPr/>
          <a:lstStyle/>
          <a:p>
            <a:pPr eaLnBrk="1" hangingPunct="1">
              <a:buNone/>
            </a:pPr>
            <a:r>
              <a:rPr lang="en-US" dirty="0" smtClean="0"/>
              <a:t>Alternative – Use the predefined includes</a:t>
            </a:r>
            <a:br>
              <a:rPr lang="en-US" dirty="0" smtClean="0"/>
            </a:br>
            <a:r>
              <a:rPr lang="en-US" dirty="0" smtClean="0"/>
              <a:t/>
            </a:r>
            <a:br>
              <a:rPr lang="en-US" dirty="0" smtClean="0"/>
            </a:br>
            <a:r>
              <a:rPr lang="en-US" dirty="0" smtClean="0">
                <a:latin typeface="Courier New" pitchFamily="49" charset="0"/>
                <a:cs typeface="Courier New" pitchFamily="49" charset="0"/>
              </a:rPr>
              <a:t>{ proxy/bgl/selectgldef.i }</a:t>
            </a:r>
            <a:br>
              <a:rPr lang="en-US" dirty="0" smtClean="0">
                <a:latin typeface="Courier New" pitchFamily="49" charset="0"/>
                <a:cs typeface="Courier New" pitchFamily="49" charset="0"/>
              </a:rPr>
            </a:br>
            <a:r>
              <a:rPr lang="en-US" dirty="0" smtClean="0">
                <a:latin typeface="Courier New" pitchFamily="49" charset="0"/>
                <a:cs typeface="Courier New" pitchFamily="49" charset="0"/>
              </a:rPr>
              <a:t>{ proxy/bgl/selectglrun.i }</a:t>
            </a:r>
            <a:r>
              <a:rPr lang="en-US" dirty="0" smtClean="0"/>
              <a:t/>
            </a:r>
            <a:br>
              <a:rPr lang="en-US" dirty="0" smtClean="0"/>
            </a:br>
            <a:r>
              <a:rPr lang="en-US" dirty="0" smtClean="0"/>
              <a:t/>
            </a:r>
            <a:br>
              <a:rPr lang="en-US" dirty="0" smtClean="0"/>
            </a:br>
            <a:r>
              <a:rPr lang="en-US" dirty="0" smtClean="0"/>
              <a:t>(These do not include error handling)</a:t>
            </a:r>
          </a:p>
        </p:txBody>
      </p:sp>
      <p:sp>
        <p:nvSpPr>
          <p:cNvPr id="15363" name="Rectangle 2"/>
          <p:cNvSpPr>
            <a:spLocks noGrp="1" noChangeArrowheads="1"/>
          </p:cNvSpPr>
          <p:nvPr>
            <p:ph type="title"/>
          </p:nvPr>
        </p:nvSpPr>
        <p:spPr/>
        <p:txBody>
          <a:bodyPr/>
          <a:lstStyle/>
          <a:p>
            <a:pPr eaLnBrk="1" hangingPunct="1"/>
            <a:r>
              <a:rPr lang="en-US" dirty="0" smtClean="0"/>
              <a:t>Calling the API</a:t>
            </a:r>
          </a:p>
        </p:txBody>
      </p:sp>
      <p:sp>
        <p:nvSpPr>
          <p:cNvPr id="15362" name="Footer Placeholder 3"/>
          <p:cNvSpPr>
            <a:spLocks noGrp="1"/>
          </p:cNvSpPr>
          <p:nvPr>
            <p:ph type="ftr" sz="quarter" idx="10"/>
          </p:nvPr>
        </p:nvSpPr>
        <p:spPr>
          <a:noFill/>
        </p:spPr>
        <p:txBody>
          <a:bodyPr/>
          <a:lstStyle/>
          <a:p>
            <a:r>
              <a:rPr lang="en-US" dirty="0" smtClean="0"/>
              <a:t>CUST_INT_</a:t>
            </a:r>
            <a:fld id="{7E6B6AA0-06B7-4142-BCAD-A1BF7C7D33F6}" type="slidenum">
              <a:rPr lang="en-US" smtClean="0"/>
              <a:pPr/>
              <a:t>11</a:t>
            </a:fld>
            <a:r>
              <a:rPr lang="en-US" dirty="0" smtClean="0"/>
              <a:t>0</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3"/>
          <p:cNvSpPr>
            <a:spLocks noGrp="1" noChangeArrowheads="1"/>
          </p:cNvSpPr>
          <p:nvPr>
            <p:ph idx="1"/>
          </p:nvPr>
        </p:nvSpPr>
        <p:spPr/>
        <p:txBody>
          <a:bodyPr/>
          <a:lstStyle/>
          <a:p>
            <a:pPr eaLnBrk="1" hangingPunct="1">
              <a:buNone/>
            </a:pPr>
            <a:r>
              <a:rPr lang="en-US" dirty="0" smtClean="0"/>
              <a:t>Specific for API queries</a:t>
            </a:r>
          </a:p>
          <a:p>
            <a:r>
              <a:rPr lang="en-US" dirty="0" smtClean="0"/>
              <a:t>API queries get  the filter conditions in a generic way, using the </a:t>
            </a:r>
            <a:r>
              <a:rPr lang="en-US" dirty="0" smtClean="0">
                <a:latin typeface="Courier New" pitchFamily="49" charset="0"/>
                <a:cs typeface="Courier New" pitchFamily="49" charset="0"/>
              </a:rPr>
              <a:t>tFilter</a:t>
            </a:r>
            <a:r>
              <a:rPr lang="en-US" dirty="0" smtClean="0"/>
              <a:t> table in the </a:t>
            </a:r>
            <a:r>
              <a:rPr lang="en-US" dirty="0" smtClean="0">
                <a:latin typeface="Courier New" pitchFamily="49" charset="0"/>
                <a:cs typeface="Courier New" pitchFamily="49" charset="0"/>
              </a:rPr>
              <a:t>tFilter</a:t>
            </a:r>
            <a:r>
              <a:rPr lang="en-US" dirty="0" smtClean="0"/>
              <a:t> dataset</a:t>
            </a:r>
          </a:p>
          <a:p>
            <a:r>
              <a:rPr lang="en-US" dirty="0" smtClean="0">
                <a:latin typeface="Courier New" pitchFamily="49" charset="0"/>
                <a:cs typeface="Courier New" pitchFamily="49" charset="0"/>
              </a:rPr>
              <a:t>tFilter</a:t>
            </a:r>
            <a:r>
              <a:rPr lang="en-US" dirty="0" smtClean="0"/>
              <a:t> dataset as input can be used to pass conditions to the query execution</a:t>
            </a:r>
          </a:p>
        </p:txBody>
      </p:sp>
      <p:sp>
        <p:nvSpPr>
          <p:cNvPr id="16387" name="Rectangle 2"/>
          <p:cNvSpPr>
            <a:spLocks noGrp="1" noChangeArrowheads="1"/>
          </p:cNvSpPr>
          <p:nvPr>
            <p:ph type="title"/>
          </p:nvPr>
        </p:nvSpPr>
        <p:spPr/>
        <p:txBody>
          <a:bodyPr/>
          <a:lstStyle/>
          <a:p>
            <a:pPr eaLnBrk="1" hangingPunct="1"/>
            <a:r>
              <a:rPr lang="en-US" dirty="0" smtClean="0"/>
              <a:t>Calling the API</a:t>
            </a:r>
          </a:p>
        </p:txBody>
      </p:sp>
      <p:sp>
        <p:nvSpPr>
          <p:cNvPr id="16386" name="Footer Placeholder 3"/>
          <p:cNvSpPr>
            <a:spLocks noGrp="1"/>
          </p:cNvSpPr>
          <p:nvPr>
            <p:ph type="ftr" sz="quarter" idx="10"/>
          </p:nvPr>
        </p:nvSpPr>
        <p:spPr>
          <a:noFill/>
        </p:spPr>
        <p:txBody>
          <a:bodyPr/>
          <a:lstStyle/>
          <a:p>
            <a:r>
              <a:rPr lang="en-US" dirty="0" smtClean="0"/>
              <a:t>CUST_INT_</a:t>
            </a:r>
            <a:fld id="{2CD6E1BF-9472-4629-93A6-3A03284B1E99}" type="slidenum">
              <a:rPr lang="en-US" smtClean="0"/>
              <a:pPr/>
              <a:t>12</a:t>
            </a:fld>
            <a:r>
              <a:rPr lang="en-US" dirty="0" smtClean="0"/>
              <a:t>0</a:t>
            </a:r>
          </a:p>
        </p:txBody>
      </p:sp>
      <p:pic>
        <p:nvPicPr>
          <p:cNvPr id="16389" name="Picture 4"/>
          <p:cNvPicPr>
            <a:picLocks noChangeAspect="1" noChangeArrowheads="1"/>
          </p:cNvPicPr>
          <p:nvPr/>
        </p:nvPicPr>
        <p:blipFill>
          <a:blip r:embed="rId3" cstate="print"/>
          <a:srcRect/>
          <a:stretch>
            <a:fillRect/>
          </a:stretch>
        </p:blipFill>
        <p:spPr bwMode="auto">
          <a:xfrm>
            <a:off x="928662" y="3895736"/>
            <a:ext cx="7544142" cy="1145028"/>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3"/>
          <p:cNvSpPr>
            <a:spLocks noGrp="1" noChangeArrowheads="1"/>
          </p:cNvSpPr>
          <p:nvPr>
            <p:ph idx="1"/>
          </p:nvPr>
        </p:nvSpPr>
        <p:spPr/>
        <p:txBody>
          <a:bodyPr>
            <a:normAutofit fontScale="92500" lnSpcReduction="10000"/>
          </a:bodyPr>
          <a:lstStyle/>
          <a:p>
            <a:pPr eaLnBrk="1" hangingPunct="1">
              <a:lnSpc>
                <a:spcPct val="70000"/>
              </a:lnSpc>
              <a:buNone/>
            </a:pPr>
            <a:r>
              <a:rPr lang="en-US" sz="3200" dirty="0" smtClean="0"/>
              <a:t>Specific for API queries</a:t>
            </a:r>
          </a:p>
          <a:p>
            <a:r>
              <a:rPr lang="en-US" sz="3200" dirty="0" smtClean="0"/>
              <a:t>API queries have the same additional parameters for straight API and Proxy calls</a:t>
            </a:r>
          </a:p>
          <a:p>
            <a:pPr>
              <a:lnSpc>
                <a:spcPct val="70000"/>
              </a:lnSpc>
            </a:pPr>
            <a:r>
              <a:rPr lang="en-US" sz="3200" dirty="0" smtClean="0"/>
              <a:t>Other standard parameters:</a:t>
            </a:r>
          </a:p>
          <a:p>
            <a:pPr lvl="1">
              <a:lnSpc>
                <a:spcPct val="70000"/>
              </a:lnSpc>
            </a:pPr>
            <a:r>
              <a:rPr lang="en-US" sz="2200" dirty="0" smtClean="0">
                <a:latin typeface="Courier New" pitchFamily="49" charset="0"/>
              </a:rPr>
              <a:t>Input icRange</a:t>
            </a:r>
          </a:p>
          <a:p>
            <a:pPr lvl="1">
              <a:lnSpc>
                <a:spcPct val="70000"/>
              </a:lnSpc>
            </a:pPr>
            <a:r>
              <a:rPr lang="en-US" sz="2200" dirty="0" smtClean="0">
                <a:latin typeface="Courier New" pitchFamily="49" charset="0"/>
              </a:rPr>
              <a:t>Input icRowid</a:t>
            </a:r>
          </a:p>
          <a:p>
            <a:pPr lvl="1">
              <a:lnSpc>
                <a:spcPct val="70000"/>
              </a:lnSpc>
            </a:pPr>
            <a:r>
              <a:rPr lang="en-US" sz="2200" dirty="0" smtClean="0">
                <a:latin typeface="Courier New" pitchFamily="49" charset="0"/>
              </a:rPr>
              <a:t>Input iiRowNumber</a:t>
            </a:r>
          </a:p>
          <a:p>
            <a:pPr lvl="1">
              <a:lnSpc>
                <a:spcPct val="70000"/>
              </a:lnSpc>
            </a:pPr>
            <a:r>
              <a:rPr lang="en-US" sz="2200" dirty="0" smtClean="0">
                <a:latin typeface="Courier New" pitchFamily="49" charset="0"/>
              </a:rPr>
              <a:t>Input iiNumberOfRows</a:t>
            </a:r>
          </a:p>
          <a:p>
            <a:pPr lvl="1">
              <a:lnSpc>
                <a:spcPct val="70000"/>
              </a:lnSpc>
            </a:pPr>
            <a:r>
              <a:rPr lang="en-US" sz="2200" dirty="0" smtClean="0">
                <a:latin typeface="Courier New" pitchFamily="49" charset="0"/>
              </a:rPr>
              <a:t>Input icSortColumns</a:t>
            </a:r>
          </a:p>
          <a:p>
            <a:pPr lvl="1">
              <a:lnSpc>
                <a:spcPct val="70000"/>
              </a:lnSpc>
            </a:pPr>
            <a:r>
              <a:rPr lang="en-US" sz="2200" dirty="0" smtClean="0">
                <a:latin typeface="Courier New" pitchFamily="49" charset="0"/>
              </a:rPr>
              <a:t>Input ilCountOnly</a:t>
            </a:r>
          </a:p>
          <a:p>
            <a:pPr lvl="1">
              <a:lnSpc>
                <a:spcPct val="70000"/>
              </a:lnSpc>
            </a:pPr>
            <a:r>
              <a:rPr lang="en-US" sz="2200" dirty="0" smtClean="0">
                <a:latin typeface="Courier New" pitchFamily="49" charset="0"/>
              </a:rPr>
              <a:t>Input ilForwardRead</a:t>
            </a:r>
          </a:p>
          <a:p>
            <a:pPr lvl="1">
              <a:lnSpc>
                <a:spcPct val="70000"/>
              </a:lnSpc>
            </a:pPr>
            <a:r>
              <a:rPr lang="en-US" sz="2200" dirty="0" smtClean="0">
                <a:latin typeface="Courier New" pitchFamily="49" charset="0"/>
              </a:rPr>
              <a:t>Input iiMaximumRowsToCount</a:t>
            </a:r>
          </a:p>
          <a:p>
            <a:pPr lvl="1">
              <a:lnSpc>
                <a:spcPct val="70000"/>
              </a:lnSpc>
            </a:pPr>
            <a:r>
              <a:rPr lang="en-US" sz="2200" dirty="0" smtClean="0">
                <a:latin typeface="Courier New" pitchFamily="49" charset="0"/>
              </a:rPr>
              <a:t>Input dataset tFilter</a:t>
            </a:r>
          </a:p>
          <a:p>
            <a:pPr lvl="1">
              <a:lnSpc>
                <a:spcPct val="70000"/>
              </a:lnSpc>
            </a:pPr>
            <a:r>
              <a:rPr lang="en-US" sz="2200" dirty="0" smtClean="0">
                <a:latin typeface="Courier New" pitchFamily="49" charset="0"/>
              </a:rPr>
              <a:t>Output viCount</a:t>
            </a:r>
          </a:p>
          <a:p>
            <a:pPr lvl="1">
              <a:lnSpc>
                <a:spcPct val="70000"/>
              </a:lnSpc>
            </a:pPr>
            <a:r>
              <a:rPr lang="en-US" sz="2200" dirty="0" smtClean="0">
                <a:latin typeface="Courier New" pitchFamily="49" charset="0"/>
              </a:rPr>
              <a:t>Output vlEoq</a:t>
            </a:r>
          </a:p>
          <a:p>
            <a:pPr lvl="1">
              <a:lnSpc>
                <a:spcPct val="70000"/>
              </a:lnSpc>
            </a:pPr>
            <a:r>
              <a:rPr lang="en-US" sz="2200" dirty="0" smtClean="0">
                <a:latin typeface="Courier New" pitchFamily="49" charset="0"/>
              </a:rPr>
              <a:t>Output dataset tq&lt;queryName&gt;</a:t>
            </a:r>
          </a:p>
          <a:p>
            <a:pPr lvl="1">
              <a:lnSpc>
                <a:spcPct val="70000"/>
              </a:lnSpc>
            </a:pPr>
            <a:r>
              <a:rPr lang="en-US" sz="2200" dirty="0" smtClean="0">
                <a:latin typeface="Courier New" pitchFamily="49" charset="0"/>
              </a:rPr>
              <a:t>Output oiReturnStatus</a:t>
            </a:r>
          </a:p>
        </p:txBody>
      </p:sp>
      <p:sp>
        <p:nvSpPr>
          <p:cNvPr id="17411" name="Rectangle 2"/>
          <p:cNvSpPr>
            <a:spLocks noGrp="1" noChangeArrowheads="1"/>
          </p:cNvSpPr>
          <p:nvPr>
            <p:ph type="title"/>
          </p:nvPr>
        </p:nvSpPr>
        <p:spPr/>
        <p:txBody>
          <a:bodyPr/>
          <a:lstStyle/>
          <a:p>
            <a:pPr eaLnBrk="1" hangingPunct="1"/>
            <a:r>
              <a:rPr lang="en-US" dirty="0" smtClean="0"/>
              <a:t>Calling the API</a:t>
            </a:r>
          </a:p>
        </p:txBody>
      </p:sp>
      <p:sp>
        <p:nvSpPr>
          <p:cNvPr id="17410" name="Footer Placeholder 3"/>
          <p:cNvSpPr>
            <a:spLocks noGrp="1"/>
          </p:cNvSpPr>
          <p:nvPr>
            <p:ph type="ftr" sz="quarter" idx="10"/>
          </p:nvPr>
        </p:nvSpPr>
        <p:spPr>
          <a:noFill/>
        </p:spPr>
        <p:txBody>
          <a:bodyPr/>
          <a:lstStyle/>
          <a:p>
            <a:r>
              <a:rPr lang="en-US" dirty="0" smtClean="0"/>
              <a:t>CUST_INT_</a:t>
            </a:r>
            <a:fld id="{E7CB11AE-3DAA-456B-847B-642BC9D7BCAE}" type="slidenum">
              <a:rPr lang="en-US" smtClean="0"/>
              <a:pPr/>
              <a:t>13</a:t>
            </a:fld>
            <a:r>
              <a:rPr lang="en-US" dirty="0" smtClean="0"/>
              <a:t>0</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Rectangle 3"/>
          <p:cNvSpPr>
            <a:spLocks noGrp="1" noChangeArrowheads="1"/>
          </p:cNvSpPr>
          <p:nvPr>
            <p:ph idx="1"/>
          </p:nvPr>
        </p:nvSpPr>
        <p:spPr/>
        <p:txBody>
          <a:bodyPr/>
          <a:lstStyle/>
          <a:p>
            <a:pPr eaLnBrk="1" hangingPunct="1"/>
            <a:r>
              <a:rPr lang="en-US" dirty="0" smtClean="0"/>
              <a:t>Use the HTML documentation to find the right API method. Some guidelines:</a:t>
            </a:r>
          </a:p>
          <a:p>
            <a:pPr lvl="1" eaLnBrk="1" hangingPunct="1">
              <a:lnSpc>
                <a:spcPct val="100000"/>
              </a:lnSpc>
            </a:pPr>
            <a:r>
              <a:rPr lang="en-US" dirty="0" smtClean="0"/>
              <a:t>For data retrieval: API Queries</a:t>
            </a:r>
          </a:p>
          <a:p>
            <a:pPr lvl="1" eaLnBrk="1" hangingPunct="1">
              <a:lnSpc>
                <a:spcPct val="100000"/>
              </a:lnSpc>
            </a:pPr>
            <a:r>
              <a:rPr lang="en-US" dirty="0" smtClean="0"/>
              <a:t>For updates: </a:t>
            </a:r>
            <a:r>
              <a:rPr lang="en-US" dirty="0" smtClean="0">
                <a:latin typeface="Courier New" pitchFamily="49" charset="0"/>
                <a:cs typeface="Courier New" pitchFamily="49" charset="0"/>
              </a:rPr>
              <a:t>APIMaintainByDataset</a:t>
            </a:r>
            <a:r>
              <a:rPr lang="en-US" dirty="0" smtClean="0"/>
              <a:t> and </a:t>
            </a:r>
            <a:r>
              <a:rPr lang="en-US" dirty="0" err="1" smtClean="0">
                <a:latin typeface="Courier New" pitchFamily="49" charset="0"/>
                <a:cs typeface="Courier New" pitchFamily="49" charset="0"/>
              </a:rPr>
              <a:t>APIMaintainByDatasetWithOutput</a:t>
            </a:r>
            <a:endParaRPr lang="en-US" dirty="0" smtClean="0"/>
          </a:p>
          <a:p>
            <a:pPr eaLnBrk="1" hangingPunct="1"/>
            <a:r>
              <a:rPr lang="en-US" dirty="0" smtClean="0"/>
              <a:t>Example: Dump &amp; Load UI customizations</a:t>
            </a:r>
          </a:p>
        </p:txBody>
      </p:sp>
      <p:sp>
        <p:nvSpPr>
          <p:cNvPr id="18435" name="Rectangle 2"/>
          <p:cNvSpPr>
            <a:spLocks noGrp="1" noChangeArrowheads="1"/>
          </p:cNvSpPr>
          <p:nvPr>
            <p:ph type="title"/>
          </p:nvPr>
        </p:nvSpPr>
        <p:spPr/>
        <p:txBody>
          <a:bodyPr/>
          <a:lstStyle/>
          <a:p>
            <a:pPr eaLnBrk="1" hangingPunct="1"/>
            <a:r>
              <a:rPr lang="en-US" dirty="0" smtClean="0"/>
              <a:t>Calling the API</a:t>
            </a:r>
          </a:p>
        </p:txBody>
      </p:sp>
      <p:sp>
        <p:nvSpPr>
          <p:cNvPr id="18434" name="Footer Placeholder 3"/>
          <p:cNvSpPr>
            <a:spLocks noGrp="1"/>
          </p:cNvSpPr>
          <p:nvPr>
            <p:ph type="ftr" sz="quarter" idx="10"/>
          </p:nvPr>
        </p:nvSpPr>
        <p:spPr>
          <a:noFill/>
        </p:spPr>
        <p:txBody>
          <a:bodyPr/>
          <a:lstStyle/>
          <a:p>
            <a:r>
              <a:rPr lang="en-US" dirty="0" smtClean="0"/>
              <a:t>CUST_INT_</a:t>
            </a:r>
            <a:fld id="{61DE5B46-46B0-4B8F-A614-DEFD0B350D62}" type="slidenum">
              <a:rPr lang="en-US" smtClean="0"/>
              <a:pPr/>
              <a:t>14</a:t>
            </a:fld>
            <a:r>
              <a:rPr lang="en-US" dirty="0" smtClean="0"/>
              <a:t>0</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3"/>
          <p:cNvSpPr>
            <a:spLocks noGrp="1" noChangeArrowheads="1"/>
          </p:cNvSpPr>
          <p:nvPr>
            <p:ph idx="1"/>
          </p:nvPr>
        </p:nvSpPr>
        <p:spPr/>
        <p:txBody>
          <a:bodyPr/>
          <a:lstStyle/>
          <a:p>
            <a:pPr marL="0" indent="0" eaLnBrk="1" hangingPunct="1">
              <a:buNone/>
            </a:pPr>
            <a:r>
              <a:rPr lang="en-US" dirty="0" smtClean="0"/>
              <a:t>Typical implementation of a call to create an object</a:t>
            </a:r>
          </a:p>
        </p:txBody>
      </p:sp>
      <p:sp>
        <p:nvSpPr>
          <p:cNvPr id="19459" name="Rectangle 2"/>
          <p:cNvSpPr>
            <a:spLocks noGrp="1" noChangeArrowheads="1"/>
          </p:cNvSpPr>
          <p:nvPr>
            <p:ph type="title"/>
          </p:nvPr>
        </p:nvSpPr>
        <p:spPr/>
        <p:txBody>
          <a:bodyPr/>
          <a:lstStyle/>
          <a:p>
            <a:pPr eaLnBrk="1" hangingPunct="1"/>
            <a:r>
              <a:rPr lang="en-US" dirty="0" smtClean="0"/>
              <a:t>Calling the API</a:t>
            </a:r>
          </a:p>
        </p:txBody>
      </p:sp>
      <p:sp>
        <p:nvSpPr>
          <p:cNvPr id="19458" name="Footer Placeholder 3"/>
          <p:cNvSpPr>
            <a:spLocks noGrp="1"/>
          </p:cNvSpPr>
          <p:nvPr>
            <p:ph type="ftr" sz="quarter" idx="10"/>
          </p:nvPr>
        </p:nvSpPr>
        <p:spPr>
          <a:noFill/>
        </p:spPr>
        <p:txBody>
          <a:bodyPr/>
          <a:lstStyle/>
          <a:p>
            <a:r>
              <a:rPr lang="en-US" dirty="0" smtClean="0"/>
              <a:t>CUST_INT_</a:t>
            </a:r>
            <a:fld id="{9AAB2EF0-4864-4498-B03F-24ECC7754967}" type="slidenum">
              <a:rPr lang="en-US" smtClean="0"/>
              <a:pPr/>
              <a:t>15</a:t>
            </a:fld>
            <a:r>
              <a:rPr lang="en-US" dirty="0" smtClean="0"/>
              <a:t>0</a:t>
            </a:r>
          </a:p>
        </p:txBody>
      </p:sp>
      <p:grpSp>
        <p:nvGrpSpPr>
          <p:cNvPr id="11" name="Group 10"/>
          <p:cNvGrpSpPr/>
          <p:nvPr/>
        </p:nvGrpSpPr>
        <p:grpSpPr>
          <a:xfrm>
            <a:off x="1325835" y="1714488"/>
            <a:ext cx="6486525" cy="4583112"/>
            <a:chOff x="915988" y="1989138"/>
            <a:chExt cx="6486525" cy="4583112"/>
          </a:xfrm>
        </p:grpSpPr>
        <p:pic>
          <p:nvPicPr>
            <p:cNvPr id="19461" name="Picture 4"/>
            <p:cNvPicPr>
              <a:picLocks noChangeAspect="1" noChangeArrowheads="1"/>
            </p:cNvPicPr>
            <p:nvPr/>
          </p:nvPicPr>
          <p:blipFill>
            <a:blip r:embed="rId3" cstate="print"/>
            <a:srcRect/>
            <a:stretch>
              <a:fillRect/>
            </a:stretch>
          </p:blipFill>
          <p:spPr bwMode="auto">
            <a:xfrm>
              <a:off x="915988" y="1989138"/>
              <a:ext cx="5783262" cy="2236787"/>
            </a:xfrm>
            <a:prstGeom prst="rect">
              <a:avLst/>
            </a:prstGeom>
            <a:noFill/>
            <a:ln w="9525" algn="ctr">
              <a:noFill/>
              <a:miter lim="800000"/>
              <a:headEnd/>
              <a:tailEnd/>
            </a:ln>
          </p:spPr>
        </p:pic>
        <p:pic>
          <p:nvPicPr>
            <p:cNvPr id="19462" name="Picture 5"/>
            <p:cNvPicPr>
              <a:picLocks noChangeAspect="1" noChangeArrowheads="1"/>
            </p:cNvPicPr>
            <p:nvPr/>
          </p:nvPicPr>
          <p:blipFill>
            <a:blip r:embed="rId4" cstate="print"/>
            <a:srcRect/>
            <a:stretch>
              <a:fillRect/>
            </a:stretch>
          </p:blipFill>
          <p:spPr bwMode="auto">
            <a:xfrm>
              <a:off x="915988" y="4221163"/>
              <a:ext cx="5783262" cy="2351087"/>
            </a:xfrm>
            <a:prstGeom prst="rect">
              <a:avLst/>
            </a:prstGeom>
            <a:noFill/>
            <a:ln w="9525" algn="ctr">
              <a:noFill/>
              <a:miter lim="800000"/>
              <a:headEnd/>
              <a:tailEnd/>
            </a:ln>
          </p:spPr>
        </p:pic>
        <p:sp>
          <p:nvSpPr>
            <p:cNvPr id="19463" name="Oval 6"/>
            <p:cNvSpPr>
              <a:spLocks noChangeAspect="1" noChangeArrowheads="1"/>
            </p:cNvSpPr>
            <p:nvPr/>
          </p:nvSpPr>
          <p:spPr bwMode="auto">
            <a:xfrm>
              <a:off x="6594475" y="1989138"/>
              <a:ext cx="503238"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1</a:t>
              </a:r>
            </a:p>
          </p:txBody>
        </p:sp>
        <p:sp>
          <p:nvSpPr>
            <p:cNvPr id="19464" name="Oval 7"/>
            <p:cNvSpPr>
              <a:spLocks noChangeAspect="1" noChangeArrowheads="1"/>
            </p:cNvSpPr>
            <p:nvPr/>
          </p:nvSpPr>
          <p:spPr bwMode="auto">
            <a:xfrm>
              <a:off x="6899275" y="2133600"/>
              <a:ext cx="503238"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2</a:t>
              </a:r>
            </a:p>
          </p:txBody>
        </p:sp>
        <p:sp>
          <p:nvSpPr>
            <p:cNvPr id="19465" name="Oval 8"/>
            <p:cNvSpPr>
              <a:spLocks noChangeAspect="1" noChangeArrowheads="1"/>
            </p:cNvSpPr>
            <p:nvPr/>
          </p:nvSpPr>
          <p:spPr bwMode="auto">
            <a:xfrm>
              <a:off x="6565900" y="2852738"/>
              <a:ext cx="504825"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3</a:t>
              </a:r>
            </a:p>
          </p:txBody>
        </p:sp>
        <p:sp>
          <p:nvSpPr>
            <p:cNvPr id="19466" name="Oval 9"/>
            <p:cNvSpPr>
              <a:spLocks noChangeAspect="1" noChangeArrowheads="1"/>
            </p:cNvSpPr>
            <p:nvPr/>
          </p:nvSpPr>
          <p:spPr bwMode="auto">
            <a:xfrm>
              <a:off x="6526213" y="4941888"/>
              <a:ext cx="504825"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4</a:t>
              </a:r>
            </a:p>
          </p:txBody>
        </p:sp>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Rectangle 3"/>
          <p:cNvSpPr>
            <a:spLocks noGrp="1" noChangeArrowheads="1"/>
          </p:cNvSpPr>
          <p:nvPr>
            <p:ph idx="1"/>
          </p:nvPr>
        </p:nvSpPr>
        <p:spPr/>
        <p:txBody>
          <a:bodyPr/>
          <a:lstStyle/>
          <a:p>
            <a:pPr marL="0" indent="0" eaLnBrk="1" hangingPunct="1">
              <a:buNone/>
            </a:pPr>
            <a:r>
              <a:rPr lang="en-US" dirty="0" smtClean="0"/>
              <a:t>Typical implementation of a call to create an object</a:t>
            </a:r>
          </a:p>
        </p:txBody>
      </p:sp>
      <p:sp>
        <p:nvSpPr>
          <p:cNvPr id="20483" name="Rectangle 2"/>
          <p:cNvSpPr>
            <a:spLocks noGrp="1" noChangeArrowheads="1"/>
          </p:cNvSpPr>
          <p:nvPr>
            <p:ph type="title"/>
          </p:nvPr>
        </p:nvSpPr>
        <p:spPr/>
        <p:txBody>
          <a:bodyPr/>
          <a:lstStyle/>
          <a:p>
            <a:pPr eaLnBrk="1" hangingPunct="1"/>
            <a:r>
              <a:rPr lang="en-US" dirty="0" smtClean="0"/>
              <a:t>Calling the API</a:t>
            </a:r>
          </a:p>
        </p:txBody>
      </p:sp>
      <p:sp>
        <p:nvSpPr>
          <p:cNvPr id="20482" name="Footer Placeholder 3"/>
          <p:cNvSpPr>
            <a:spLocks noGrp="1"/>
          </p:cNvSpPr>
          <p:nvPr>
            <p:ph type="ftr" sz="quarter" idx="10"/>
          </p:nvPr>
        </p:nvSpPr>
        <p:spPr>
          <a:noFill/>
        </p:spPr>
        <p:txBody>
          <a:bodyPr/>
          <a:lstStyle/>
          <a:p>
            <a:r>
              <a:rPr lang="en-US" dirty="0" smtClean="0"/>
              <a:t>CUST_INT_</a:t>
            </a:r>
            <a:fld id="{76EFB40A-B89E-4B11-A643-A471307E8685}" type="slidenum">
              <a:rPr lang="en-US" smtClean="0"/>
              <a:pPr/>
              <a:t>16</a:t>
            </a:fld>
            <a:r>
              <a:rPr lang="en-US" dirty="0" smtClean="0"/>
              <a:t>0</a:t>
            </a:r>
          </a:p>
        </p:txBody>
      </p:sp>
      <p:grpSp>
        <p:nvGrpSpPr>
          <p:cNvPr id="8" name="Group 7"/>
          <p:cNvGrpSpPr/>
          <p:nvPr/>
        </p:nvGrpSpPr>
        <p:grpSpPr>
          <a:xfrm>
            <a:off x="1646502" y="2564904"/>
            <a:ext cx="5848350" cy="2038350"/>
            <a:chOff x="982663" y="2890838"/>
            <a:chExt cx="5848350" cy="2038350"/>
          </a:xfrm>
        </p:grpSpPr>
        <p:pic>
          <p:nvPicPr>
            <p:cNvPr id="20485" name="Picture 10"/>
            <p:cNvPicPr>
              <a:picLocks noChangeAspect="1" noChangeArrowheads="1"/>
            </p:cNvPicPr>
            <p:nvPr/>
          </p:nvPicPr>
          <p:blipFill>
            <a:blip r:embed="rId3" cstate="print"/>
            <a:srcRect/>
            <a:stretch>
              <a:fillRect/>
            </a:stretch>
          </p:blipFill>
          <p:spPr bwMode="auto">
            <a:xfrm>
              <a:off x="982663" y="2890838"/>
              <a:ext cx="5443537" cy="2038350"/>
            </a:xfrm>
            <a:prstGeom prst="rect">
              <a:avLst/>
            </a:prstGeom>
            <a:noFill/>
            <a:ln w="9525" algn="ctr">
              <a:noFill/>
              <a:miter lim="800000"/>
              <a:headEnd/>
              <a:tailEnd/>
            </a:ln>
          </p:spPr>
        </p:pic>
        <p:sp>
          <p:nvSpPr>
            <p:cNvPr id="20486" name="Oval 9"/>
            <p:cNvSpPr>
              <a:spLocks noChangeAspect="1" noChangeArrowheads="1"/>
            </p:cNvSpPr>
            <p:nvPr/>
          </p:nvSpPr>
          <p:spPr bwMode="auto">
            <a:xfrm>
              <a:off x="6327775" y="3057525"/>
              <a:ext cx="503238"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rPr>
                <a:t>5</a:t>
              </a:r>
            </a:p>
          </p:txBody>
        </p:sp>
        <p:sp>
          <p:nvSpPr>
            <p:cNvPr id="20487" name="Oval 11"/>
            <p:cNvSpPr>
              <a:spLocks noChangeAspect="1" noChangeArrowheads="1"/>
            </p:cNvSpPr>
            <p:nvPr/>
          </p:nvSpPr>
          <p:spPr bwMode="auto">
            <a:xfrm>
              <a:off x="6327775" y="4279900"/>
              <a:ext cx="503238"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rPr>
                <a:t>6</a:t>
              </a:r>
            </a:p>
          </p:txBody>
        </p:sp>
      </p:gr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Rectangle 3"/>
          <p:cNvSpPr>
            <a:spLocks noGrp="1" noChangeArrowheads="1"/>
          </p:cNvSpPr>
          <p:nvPr>
            <p:ph idx="1"/>
          </p:nvPr>
        </p:nvSpPr>
        <p:spPr/>
        <p:txBody>
          <a:bodyPr>
            <a:normAutofit fontScale="92500" lnSpcReduction="10000"/>
          </a:bodyPr>
          <a:lstStyle/>
          <a:p>
            <a:pPr marL="0" indent="0" eaLnBrk="1" hangingPunct="1">
              <a:buNone/>
            </a:pPr>
            <a:r>
              <a:rPr lang="en-US" dirty="0" smtClean="0"/>
              <a:t>Specific information about the </a:t>
            </a:r>
            <a:r>
              <a:rPr lang="en-US" dirty="0" smtClean="0">
                <a:latin typeface="Courier New" pitchFamily="49" charset="0"/>
                <a:cs typeface="Courier New" pitchFamily="49" charset="0"/>
              </a:rPr>
              <a:t>apiMaintainByDataset</a:t>
            </a:r>
            <a:r>
              <a:rPr lang="en-US" dirty="0" smtClean="0"/>
              <a:t> and </a:t>
            </a:r>
            <a:r>
              <a:rPr lang="en-US" dirty="0" smtClean="0">
                <a:latin typeface="Courier New" pitchFamily="49" charset="0"/>
                <a:cs typeface="Courier New" pitchFamily="49" charset="0"/>
              </a:rPr>
              <a:t>apiMaintainByDatasetWithOutput</a:t>
            </a:r>
          </a:p>
          <a:p>
            <a:r>
              <a:rPr lang="en-US" sz="2600" dirty="0" smtClean="0"/>
              <a:t>These methods are generically available for all business components responsible for access to one or more database tables</a:t>
            </a:r>
          </a:p>
          <a:p>
            <a:pPr marL="347472" lvl="2" indent="0" eaLnBrk="1" hangingPunct="1">
              <a:buNone/>
            </a:pPr>
            <a:r>
              <a:rPr lang="en-US" sz="2200" dirty="0" smtClean="0"/>
              <a:t>BUT, these only work when </a:t>
            </a:r>
            <a:r>
              <a:rPr lang="en-US" sz="2200" dirty="0" smtClean="0">
                <a:latin typeface="Courier New" pitchFamily="49" charset="0"/>
                <a:cs typeface="Courier New" pitchFamily="49" charset="0"/>
              </a:rPr>
              <a:t>DataLoadByInput</a:t>
            </a:r>
            <a:r>
              <a:rPr lang="en-US" sz="2200" dirty="0" smtClean="0"/>
              <a:t> is implemented on the component</a:t>
            </a:r>
          </a:p>
          <a:p>
            <a:r>
              <a:rPr lang="en-US" sz="2600" dirty="0" smtClean="0"/>
              <a:t>Biggest differences:</a:t>
            </a:r>
          </a:p>
          <a:p>
            <a:pPr lvl="1"/>
            <a:r>
              <a:rPr lang="en-US" sz="2600" dirty="0" smtClean="0">
                <a:latin typeface="Courier New" pitchFamily="49" charset="0"/>
                <a:cs typeface="Courier New" pitchFamily="49" charset="0"/>
              </a:rPr>
              <a:t>apiMaintainByDataset</a:t>
            </a:r>
            <a:r>
              <a:rPr lang="en-US" sz="2600" dirty="0" smtClean="0"/>
              <a:t> expects the full dataset as input (data and structure).  This is not the case for </a:t>
            </a:r>
            <a:r>
              <a:rPr lang="en-US" sz="2600" dirty="0" smtClean="0">
                <a:latin typeface="Courier New" pitchFamily="49" charset="0"/>
                <a:cs typeface="Courier New" pitchFamily="49" charset="0"/>
              </a:rPr>
              <a:t>apiMaintainByDatasetWithOutput</a:t>
            </a:r>
          </a:p>
          <a:p>
            <a:pPr lvl="1"/>
            <a:r>
              <a:rPr lang="en-US" sz="2600" dirty="0" smtClean="0">
                <a:latin typeface="Courier New" pitchFamily="49" charset="0"/>
                <a:cs typeface="Courier New" pitchFamily="49" charset="0"/>
              </a:rPr>
              <a:t>apiMaintainByDataset</a:t>
            </a:r>
            <a:r>
              <a:rPr lang="en-US" sz="2600" dirty="0" smtClean="0"/>
              <a:t> does not return the object created by the call</a:t>
            </a:r>
          </a:p>
        </p:txBody>
      </p:sp>
      <p:sp>
        <p:nvSpPr>
          <p:cNvPr id="21507" name="Rectangle 2"/>
          <p:cNvSpPr>
            <a:spLocks noGrp="1" noChangeArrowheads="1"/>
          </p:cNvSpPr>
          <p:nvPr>
            <p:ph type="title"/>
          </p:nvPr>
        </p:nvSpPr>
        <p:spPr/>
        <p:txBody>
          <a:bodyPr/>
          <a:lstStyle/>
          <a:p>
            <a:pPr eaLnBrk="1" hangingPunct="1"/>
            <a:r>
              <a:rPr lang="en-US" dirty="0" smtClean="0"/>
              <a:t>Calling the API</a:t>
            </a:r>
          </a:p>
        </p:txBody>
      </p:sp>
      <p:sp>
        <p:nvSpPr>
          <p:cNvPr id="21506" name="Footer Placeholder 3"/>
          <p:cNvSpPr>
            <a:spLocks noGrp="1"/>
          </p:cNvSpPr>
          <p:nvPr>
            <p:ph type="ftr" sz="quarter" idx="10"/>
          </p:nvPr>
        </p:nvSpPr>
        <p:spPr>
          <a:noFill/>
        </p:spPr>
        <p:txBody>
          <a:bodyPr/>
          <a:lstStyle/>
          <a:p>
            <a:r>
              <a:rPr lang="en-US" dirty="0" smtClean="0"/>
              <a:t>CUST_INT_</a:t>
            </a:r>
            <a:fld id="{3A528E89-FC20-4D45-8DBD-18F389031AB9}" type="slidenum">
              <a:rPr lang="en-US" smtClean="0"/>
              <a:pPr/>
              <a:t>17</a:t>
            </a:fld>
            <a:r>
              <a:rPr lang="en-US" dirty="0" smtClean="0"/>
              <a:t>0</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3"/>
          <p:cNvSpPr>
            <a:spLocks noGrp="1" noChangeArrowheads="1"/>
          </p:cNvSpPr>
          <p:nvPr>
            <p:ph idx="1"/>
          </p:nvPr>
        </p:nvSpPr>
        <p:spPr/>
        <p:txBody>
          <a:bodyPr>
            <a:normAutofit/>
          </a:bodyPr>
          <a:lstStyle/>
          <a:p>
            <a:pPr marL="0" indent="0" eaLnBrk="1" hangingPunct="1">
              <a:buNone/>
            </a:pPr>
            <a:r>
              <a:rPr lang="en-US" dirty="0" smtClean="0"/>
              <a:t>Specific information about the </a:t>
            </a:r>
            <a:r>
              <a:rPr lang="en-US" dirty="0" smtClean="0">
                <a:latin typeface="Courier New" pitchFamily="49" charset="0"/>
                <a:cs typeface="Courier New" pitchFamily="49" charset="0"/>
              </a:rPr>
              <a:t>apiMaintainByDataset</a:t>
            </a:r>
            <a:r>
              <a:rPr lang="en-US" dirty="0" smtClean="0"/>
              <a:t> and </a:t>
            </a:r>
            <a:r>
              <a:rPr lang="en-US" dirty="0" smtClean="0">
                <a:latin typeface="Courier New" pitchFamily="49" charset="0"/>
                <a:cs typeface="Courier New" pitchFamily="49" charset="0"/>
              </a:rPr>
              <a:t>apiMaintainByDatasetWithOutput</a:t>
            </a:r>
          </a:p>
          <a:p>
            <a:r>
              <a:rPr lang="en-US" dirty="0" smtClean="0"/>
              <a:t>The *</a:t>
            </a:r>
            <a:r>
              <a:rPr lang="en-US" dirty="0" smtClean="0">
                <a:latin typeface="Courier New" pitchFamily="49" charset="0"/>
                <a:cs typeface="Courier New" pitchFamily="49" charset="0"/>
              </a:rPr>
              <a:t>WithOutput</a:t>
            </a:r>
            <a:r>
              <a:rPr lang="en-US" dirty="0" smtClean="0"/>
              <a:t> method is used by QXtend inbound for data synchronization and by the XML daemon to load records in the system</a:t>
            </a:r>
          </a:p>
          <a:p>
            <a:r>
              <a:rPr lang="en-US" dirty="0" smtClean="0"/>
              <a:t>These methods are the prescribed way of passing data into the business layer (without using the UI)</a:t>
            </a:r>
          </a:p>
          <a:p>
            <a:pPr marL="347472" indent="0">
              <a:buNone/>
            </a:pPr>
            <a:r>
              <a:rPr lang="en-US" dirty="0" smtClean="0"/>
              <a:t>For specific business components, more specialized API methods might exist</a:t>
            </a:r>
          </a:p>
        </p:txBody>
      </p:sp>
      <p:sp>
        <p:nvSpPr>
          <p:cNvPr id="22531" name="Rectangle 2"/>
          <p:cNvSpPr>
            <a:spLocks noGrp="1" noChangeArrowheads="1"/>
          </p:cNvSpPr>
          <p:nvPr>
            <p:ph type="title"/>
          </p:nvPr>
        </p:nvSpPr>
        <p:spPr/>
        <p:txBody>
          <a:bodyPr/>
          <a:lstStyle/>
          <a:p>
            <a:pPr eaLnBrk="1" hangingPunct="1"/>
            <a:r>
              <a:rPr lang="en-US" dirty="0" smtClean="0"/>
              <a:t>Calling the API</a:t>
            </a:r>
          </a:p>
        </p:txBody>
      </p:sp>
      <p:sp>
        <p:nvSpPr>
          <p:cNvPr id="22530" name="Footer Placeholder 3"/>
          <p:cNvSpPr>
            <a:spLocks noGrp="1"/>
          </p:cNvSpPr>
          <p:nvPr>
            <p:ph type="ftr" sz="quarter" idx="10"/>
          </p:nvPr>
        </p:nvSpPr>
        <p:spPr>
          <a:noFill/>
        </p:spPr>
        <p:txBody>
          <a:bodyPr/>
          <a:lstStyle/>
          <a:p>
            <a:r>
              <a:rPr lang="en-US" dirty="0" smtClean="0"/>
              <a:t>CUST_INT_</a:t>
            </a:r>
            <a:fld id="{336B4C8B-68DB-4169-AA78-6B2CC7198C8B}" type="slidenum">
              <a:rPr lang="en-US" smtClean="0"/>
              <a:pPr/>
              <a:t>18</a:t>
            </a:fld>
            <a:r>
              <a:rPr lang="en-US" dirty="0" smtClean="0"/>
              <a:t>0</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pl-PL" b="1" dirty="0" err="1" smtClean="0"/>
              <a:t>Datasets</a:t>
            </a:r>
            <a:r>
              <a:rPr lang="pl-PL" b="1" dirty="0" smtClean="0"/>
              <a:t> for data </a:t>
            </a:r>
            <a:r>
              <a:rPr lang="pl-PL" b="1" dirty="0" err="1" smtClean="0"/>
              <a:t>exchange</a:t>
            </a:r>
            <a:endParaRPr lang="pl-PL" b="1" dirty="0" smtClean="0"/>
          </a:p>
          <a:p>
            <a:pPr>
              <a:buNone/>
            </a:pPr>
            <a:r>
              <a:rPr lang="en-US" u="sng" dirty="0" smtClean="0"/>
              <a:t>In the BLF</a:t>
            </a:r>
          </a:p>
          <a:p>
            <a:r>
              <a:rPr lang="en-US" dirty="0" err="1" smtClean="0"/>
              <a:t>tUIInput</a:t>
            </a:r>
            <a:endParaRPr lang="en-US" dirty="0" smtClean="0"/>
          </a:p>
          <a:p>
            <a:r>
              <a:rPr lang="en-US" dirty="0" err="1" smtClean="0"/>
              <a:t>tUIOutput</a:t>
            </a:r>
            <a:endParaRPr lang="pl-PL" dirty="0" smtClean="0"/>
          </a:p>
          <a:p>
            <a:endParaRPr lang="pl-PL" dirty="0" smtClean="0"/>
          </a:p>
          <a:p>
            <a:pPr>
              <a:buNone/>
            </a:pPr>
            <a:r>
              <a:rPr lang="pl-PL" u="sng" dirty="0" smtClean="0"/>
              <a:t>In </a:t>
            </a:r>
            <a:r>
              <a:rPr lang="pl-PL" u="sng" dirty="0" err="1" smtClean="0"/>
              <a:t>the</a:t>
            </a:r>
            <a:r>
              <a:rPr lang="pl-PL" u="sng" dirty="0" smtClean="0"/>
              <a:t> UI (C#)</a:t>
            </a:r>
          </a:p>
          <a:p>
            <a:r>
              <a:rPr lang="en-US" dirty="0" err="1" smtClean="0"/>
              <a:t>QAD.BLF_IF.tUIInputDataSet</a:t>
            </a:r>
            <a:r>
              <a:rPr lang="en-US" dirty="0" smtClean="0"/>
              <a:t> </a:t>
            </a:r>
          </a:p>
          <a:p>
            <a:r>
              <a:rPr lang="en-US" dirty="0" err="1" smtClean="0"/>
              <a:t>QAD.BLF_IF.tUIOutputDataSet</a:t>
            </a:r>
            <a:endParaRPr lang="en-US" dirty="0" smtClean="0"/>
          </a:p>
          <a:p>
            <a:endParaRPr lang="en-US" dirty="0"/>
          </a:p>
        </p:txBody>
      </p:sp>
      <p:sp>
        <p:nvSpPr>
          <p:cNvPr id="3" name="Title 2"/>
          <p:cNvSpPr>
            <a:spLocks noGrp="1"/>
          </p:cNvSpPr>
          <p:nvPr>
            <p:ph type="title"/>
          </p:nvPr>
        </p:nvSpPr>
        <p:spPr/>
        <p:txBody>
          <a:bodyPr/>
          <a:lstStyle/>
          <a:p>
            <a:r>
              <a:rPr lang="pl-PL" dirty="0" smtClean="0"/>
              <a:t>UI </a:t>
            </a:r>
            <a:r>
              <a:rPr lang="pl-PL" dirty="0" err="1" smtClean="0"/>
              <a:t>Customization</a:t>
            </a:r>
            <a:r>
              <a:rPr lang="pl-PL" dirty="0" smtClean="0"/>
              <a:t> </a:t>
            </a:r>
            <a:r>
              <a:rPr lang="en-US" dirty="0" smtClean="0"/>
              <a:t>M</a:t>
            </a:r>
            <a:r>
              <a:rPr lang="pl-PL" dirty="0" err="1" smtClean="0"/>
              <a:t>ethod</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Footer Placeholder 1"/>
          <p:cNvSpPr>
            <a:spLocks noGrp="1"/>
          </p:cNvSpPr>
          <p:nvPr>
            <p:ph type="ftr" sz="quarter" idx="10"/>
          </p:nvPr>
        </p:nvSpPr>
        <p:spPr>
          <a:noFill/>
        </p:spPr>
        <p:txBody>
          <a:bodyPr/>
          <a:lstStyle/>
          <a:p>
            <a:fld id="{7E4AB40D-6392-4BE1-B6FD-5510888248CD}" type="slidenum">
              <a:rPr lang="en-US" smtClean="0"/>
              <a:pPr/>
              <a:t>2</a:t>
            </a:fld>
            <a:endParaRPr lang="en-US" dirty="0" smtClean="0"/>
          </a:p>
        </p:txBody>
      </p:sp>
      <p:sp>
        <p:nvSpPr>
          <p:cNvPr id="6147" name="Rectangle 3"/>
          <p:cNvSpPr>
            <a:spLocks noGrp="1" noChangeArrowheads="1"/>
          </p:cNvSpPr>
          <p:nvPr>
            <p:ph type="body" idx="4294967295"/>
          </p:nvPr>
        </p:nvSpPr>
        <p:spPr>
          <a:xfrm>
            <a:off x="523056" y="116632"/>
            <a:ext cx="8153400" cy="6148536"/>
          </a:xfrm>
        </p:spPr>
        <p:txBody>
          <a:bodyPr>
            <a:normAutofit fontScale="92500" lnSpcReduction="20000"/>
          </a:bodyPr>
          <a:lstStyle/>
          <a:p>
            <a:pPr marL="0" indent="0" eaLnBrk="1" hangingPunct="1">
              <a:buNone/>
            </a:pPr>
            <a:r>
              <a:rPr lang="en-US" sz="1800" dirty="0" smtClean="0"/>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eaLnBrk="1" hangingPunct="1">
              <a:buNone/>
            </a:pPr>
            <a:r>
              <a:rPr lang="en-US" sz="1800" dirty="0" smtClean="0"/>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eaLnBrk="1" hangingPunct="1">
              <a:buNone/>
            </a:pPr>
            <a:r>
              <a:rPr lang="en-US" sz="1800" dirty="0" smtClean="0"/>
              <a:t>QAD and MFG/PRO are registered trademarks of QAD Inc. The QAD logo is a trademark of QAD Inc.</a:t>
            </a:r>
          </a:p>
          <a:p>
            <a:pPr marL="0" indent="0" eaLnBrk="1" hangingPunct="1">
              <a:buNone/>
            </a:pPr>
            <a:r>
              <a:rPr lang="en-US" sz="1800" dirty="0" smtClean="0"/>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eaLnBrk="1" hangingPunct="1">
              <a:buNone/>
            </a:pPr>
            <a:r>
              <a:rPr lang="en-US" sz="1800" dirty="0" smtClean="0"/>
              <a:t>Copyright © 2014 by QAD Inc.</a:t>
            </a:r>
          </a:p>
          <a:p>
            <a:pPr eaLnBrk="1" hangingPunct="1">
              <a:buFont typeface="Webdings" pitchFamily="18" charset="2"/>
              <a:buNone/>
            </a:pPr>
            <a:endParaRPr lang="en-US" sz="1800" b="1" dirty="0" smtClean="0"/>
          </a:p>
          <a:p>
            <a:pPr marL="0" indent="0" eaLnBrk="1" hangingPunct="1">
              <a:buNone/>
            </a:pPr>
            <a:r>
              <a:rPr lang="en-US" sz="1800" b="1" dirty="0" smtClean="0"/>
              <a:t>QAD Inc.</a:t>
            </a:r>
            <a:br>
              <a:rPr lang="en-US" sz="1800" b="1" dirty="0" smtClean="0"/>
            </a:br>
            <a:r>
              <a:rPr lang="en-US" sz="1800" dirty="0" smtClean="0"/>
              <a:t>100 Innovation Place</a:t>
            </a:r>
            <a:br>
              <a:rPr lang="en-US" sz="1800" dirty="0" smtClean="0"/>
            </a:br>
            <a:r>
              <a:rPr lang="en-US" sz="1800" dirty="0" smtClean="0"/>
              <a:t>Santa Barbara, California 93108</a:t>
            </a:r>
            <a:br>
              <a:rPr lang="en-US" sz="1800" dirty="0" smtClean="0"/>
            </a:br>
            <a:r>
              <a:rPr lang="en-US" sz="1800" dirty="0" smtClean="0"/>
              <a:t>Phone (805) 566-6000</a:t>
            </a:r>
            <a:br>
              <a:rPr lang="en-US" sz="1800" dirty="0" smtClean="0"/>
            </a:br>
            <a:r>
              <a:rPr lang="en-US" sz="1800" dirty="0" smtClean="0"/>
              <a:t>http://www.qad.com</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pl-PL" dirty="0" smtClean="0"/>
              <a:t>UI </a:t>
            </a:r>
            <a:r>
              <a:rPr lang="pl-PL" dirty="0" err="1" smtClean="0"/>
              <a:t>Customization</a:t>
            </a:r>
            <a:r>
              <a:rPr lang="pl-PL" dirty="0" smtClean="0"/>
              <a:t> </a:t>
            </a:r>
            <a:r>
              <a:rPr lang="en-US" dirty="0" err="1" smtClean="0"/>
              <a:t>M</a:t>
            </a:r>
            <a:r>
              <a:rPr lang="pl-PL" dirty="0" err="1" smtClean="0"/>
              <a:t>ethod</a:t>
            </a:r>
            <a:r>
              <a:rPr lang="pl-PL" dirty="0" smtClean="0"/>
              <a:t> – UI </a:t>
            </a:r>
            <a:r>
              <a:rPr lang="en-US" dirty="0" smtClean="0"/>
              <a:t>S</a:t>
            </a:r>
            <a:r>
              <a:rPr lang="pl-PL" dirty="0" err="1" smtClean="0"/>
              <a:t>ide</a:t>
            </a:r>
            <a:endParaRPr lang="en-US" dirty="0"/>
          </a:p>
        </p:txBody>
      </p:sp>
      <p:sp>
        <p:nvSpPr>
          <p:cNvPr id="5" name="Content Placeholder 4"/>
          <p:cNvSpPr>
            <a:spLocks noGrp="1"/>
          </p:cNvSpPr>
          <p:nvPr>
            <p:ph idx="1"/>
          </p:nvPr>
        </p:nvSpPr>
        <p:spPr/>
        <p:txBody>
          <a:bodyPr/>
          <a:lstStyle/>
          <a:p>
            <a:endParaRPr lang="en-US"/>
          </a:p>
        </p:txBody>
      </p:sp>
      <p:pic>
        <p:nvPicPr>
          <p:cNvPr id="1027" name="Picture 3"/>
          <p:cNvPicPr>
            <a:picLocks noChangeAspect="1" noChangeArrowheads="1"/>
          </p:cNvPicPr>
          <p:nvPr/>
        </p:nvPicPr>
        <p:blipFill>
          <a:blip r:embed="rId3" cstate="print"/>
          <a:srcRect/>
          <a:stretch>
            <a:fillRect/>
          </a:stretch>
        </p:blipFill>
        <p:spPr bwMode="auto">
          <a:xfrm>
            <a:off x="323528" y="908720"/>
            <a:ext cx="8323634" cy="525658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pl-PL" dirty="0" smtClean="0"/>
              <a:t>UI </a:t>
            </a:r>
            <a:r>
              <a:rPr lang="pl-PL" dirty="0" err="1" smtClean="0"/>
              <a:t>Customization</a:t>
            </a:r>
            <a:r>
              <a:rPr lang="pl-PL" dirty="0" smtClean="0"/>
              <a:t> </a:t>
            </a:r>
            <a:r>
              <a:rPr lang="en-US" dirty="0" err="1" smtClean="0"/>
              <a:t>M</a:t>
            </a:r>
            <a:r>
              <a:rPr lang="pl-PL" dirty="0" err="1" smtClean="0"/>
              <a:t>ethod</a:t>
            </a:r>
            <a:r>
              <a:rPr lang="pl-PL" dirty="0" smtClean="0"/>
              <a:t> – BLF </a:t>
            </a:r>
            <a:r>
              <a:rPr lang="en-US" dirty="0" smtClean="0"/>
              <a:t>S</a:t>
            </a:r>
            <a:r>
              <a:rPr lang="pl-PL" dirty="0" err="1" smtClean="0"/>
              <a:t>ide</a:t>
            </a:r>
            <a:endParaRPr lang="en-US" dirty="0"/>
          </a:p>
        </p:txBody>
      </p:sp>
      <p:sp>
        <p:nvSpPr>
          <p:cNvPr id="4" name="Content Placeholder 3"/>
          <p:cNvSpPr>
            <a:spLocks noGrp="1"/>
          </p:cNvSpPr>
          <p:nvPr>
            <p:ph idx="1"/>
          </p:nvPr>
        </p:nvSpPr>
        <p:spPr/>
        <p:txBody>
          <a:bodyPr>
            <a:normAutofit/>
          </a:bodyPr>
          <a:lstStyle/>
          <a:p>
            <a:pPr fontAlgn="base">
              <a:spcBef>
                <a:spcPct val="0"/>
              </a:spcBef>
              <a:spcAft>
                <a:spcPct val="0"/>
              </a:spcAft>
              <a:buNone/>
            </a:pPr>
            <a:endParaRPr lang="pl-PL" sz="1600" b="1" dirty="0" smtClean="0">
              <a:solidFill>
                <a:schemeClr val="tx1"/>
              </a:solidFill>
              <a:latin typeface="Courier New" pitchFamily="49" charset="0"/>
              <a:cs typeface="+mn-cs"/>
            </a:endParaRPr>
          </a:p>
          <a:p>
            <a:pPr fontAlgn="base">
              <a:spcBef>
                <a:spcPct val="0"/>
              </a:spcBef>
              <a:spcAft>
                <a:spcPct val="0"/>
              </a:spcAft>
              <a:buNone/>
            </a:pPr>
            <a:r>
              <a:rPr lang="pl-PL" sz="1600" b="1" dirty="0" smtClean="0">
                <a:solidFill>
                  <a:schemeClr val="tx1"/>
                </a:solidFill>
                <a:latin typeface="Courier New" pitchFamily="49" charset="0"/>
                <a:cs typeface="+mn-cs"/>
              </a:rPr>
              <a:t>PROCEDURE </a:t>
            </a:r>
            <a:r>
              <a:rPr lang="pl-PL" sz="1600" b="1" dirty="0" err="1" smtClean="0">
                <a:solidFill>
                  <a:schemeClr val="tx1"/>
                </a:solidFill>
                <a:latin typeface="Courier New" pitchFamily="49" charset="0"/>
                <a:cs typeface="+mn-cs"/>
              </a:rPr>
              <a:t>BDebtor.UICustomization.before</a:t>
            </a:r>
            <a:r>
              <a:rPr lang="pl-PL" sz="1600" b="1" dirty="0" smtClean="0">
                <a:solidFill>
                  <a:schemeClr val="tx1"/>
                </a:solidFill>
                <a:latin typeface="Courier New" pitchFamily="49" charset="0"/>
                <a:cs typeface="+mn-cs"/>
              </a:rPr>
              <a:t>:</a:t>
            </a:r>
          </a:p>
          <a:p>
            <a:pPr fontAlgn="base">
              <a:spcBef>
                <a:spcPct val="0"/>
              </a:spcBef>
              <a:spcAft>
                <a:spcPct val="0"/>
              </a:spcAft>
              <a:buNone/>
            </a:pPr>
            <a:r>
              <a:rPr lang="pl-PL" sz="1600" b="1" dirty="0" smtClean="0">
                <a:solidFill>
                  <a:schemeClr val="tx1"/>
                </a:solidFill>
                <a:latin typeface="Courier New" pitchFamily="49" charset="0"/>
                <a:cs typeface="+mn-cs"/>
              </a:rPr>
              <a:t>	</a:t>
            </a:r>
            <a:r>
              <a:rPr lang="en-US" sz="1600" b="1" dirty="0" smtClean="0">
                <a:solidFill>
                  <a:schemeClr val="tx1"/>
                </a:solidFill>
                <a:latin typeface="Courier New" pitchFamily="49" charset="0"/>
                <a:cs typeface="+mn-cs"/>
              </a:rPr>
              <a:t>for </a:t>
            </a:r>
            <a:r>
              <a:rPr lang="pl-PL" sz="1600" b="1" dirty="0" err="1" smtClean="0">
                <a:solidFill>
                  <a:schemeClr val="tx1"/>
                </a:solidFill>
                <a:latin typeface="Courier New" pitchFamily="49" charset="0"/>
                <a:cs typeface="+mn-cs"/>
              </a:rPr>
              <a:t>each</a:t>
            </a:r>
            <a:r>
              <a:rPr lang="pl-PL" sz="1600" b="1" dirty="0" smtClean="0">
                <a:solidFill>
                  <a:schemeClr val="tx1"/>
                </a:solidFill>
                <a:latin typeface="Courier New" pitchFamily="49" charset="0"/>
                <a:cs typeface="+mn-cs"/>
              </a:rPr>
              <a:t> </a:t>
            </a:r>
            <a:r>
              <a:rPr lang="en-US" sz="1600" b="1" dirty="0" err="1" smtClean="0">
                <a:solidFill>
                  <a:schemeClr val="tx1"/>
                </a:solidFill>
                <a:latin typeface="Courier New" pitchFamily="49" charset="0"/>
                <a:cs typeface="+mn-cs"/>
              </a:rPr>
              <a:t>tUIInput</a:t>
            </a:r>
            <a:endParaRPr lang="en-US" sz="1600" b="1" dirty="0" smtClean="0">
              <a:solidFill>
                <a:schemeClr val="tx1"/>
              </a:solidFill>
              <a:latin typeface="Courier New" pitchFamily="49" charset="0"/>
              <a:cs typeface="+mn-cs"/>
            </a:endParaRPr>
          </a:p>
          <a:p>
            <a:pPr fontAlgn="base">
              <a:spcBef>
                <a:spcPct val="0"/>
              </a:spcBef>
              <a:spcAft>
                <a:spcPct val="0"/>
              </a:spcAft>
              <a:buNone/>
            </a:pPr>
            <a:r>
              <a:rPr lang="pl-PL" sz="1600" b="1" dirty="0" smtClean="0">
                <a:solidFill>
                  <a:schemeClr val="tx1"/>
                </a:solidFill>
                <a:latin typeface="Courier New" pitchFamily="49" charset="0"/>
                <a:cs typeface="+mn-cs"/>
              </a:rPr>
              <a:t>		</a:t>
            </a:r>
            <a:r>
              <a:rPr lang="en-US" sz="1600" b="1" dirty="0" smtClean="0">
                <a:solidFill>
                  <a:schemeClr val="tx1"/>
                </a:solidFill>
                <a:latin typeface="Courier New" pitchFamily="49" charset="0"/>
                <a:cs typeface="+mn-cs"/>
              </a:rPr>
              <a:t>where </a:t>
            </a:r>
            <a:r>
              <a:rPr lang="en-US" sz="1600" b="1" dirty="0" err="1" smtClean="0">
                <a:solidFill>
                  <a:schemeClr val="tx1"/>
                </a:solidFill>
                <a:latin typeface="Courier New" pitchFamily="49" charset="0"/>
                <a:cs typeface="+mn-cs"/>
              </a:rPr>
              <a:t>tUIInput.tcControlName</a:t>
            </a:r>
            <a:r>
              <a:rPr lang="en-US" sz="1600" b="1" dirty="0" smtClean="0">
                <a:solidFill>
                  <a:schemeClr val="tx1"/>
                </a:solidFill>
                <a:latin typeface="Courier New" pitchFamily="49" charset="0"/>
                <a:cs typeface="+mn-cs"/>
              </a:rPr>
              <a:t>  = "</a:t>
            </a:r>
            <a:r>
              <a:rPr lang="en-US" sz="1600" b="1" dirty="0" err="1" smtClean="0">
                <a:solidFill>
                  <a:schemeClr val="tx1"/>
                </a:solidFill>
                <a:latin typeface="Courier New" pitchFamily="49" charset="0"/>
              </a:rPr>
              <a:t>ControlName</a:t>
            </a:r>
            <a:r>
              <a:rPr lang="en-US" sz="1600" b="1" dirty="0" smtClean="0">
                <a:solidFill>
                  <a:schemeClr val="tx1"/>
                </a:solidFill>
                <a:latin typeface="Courier New" pitchFamily="49" charset="0"/>
                <a:cs typeface="+mn-cs"/>
              </a:rPr>
              <a:t>"</a:t>
            </a:r>
          </a:p>
          <a:p>
            <a:pPr fontAlgn="base">
              <a:spcBef>
                <a:spcPct val="0"/>
              </a:spcBef>
              <a:spcAft>
                <a:spcPct val="0"/>
              </a:spcAft>
              <a:buNone/>
            </a:pPr>
            <a:r>
              <a:rPr lang="en-US" sz="1600" b="1" dirty="0" smtClean="0">
                <a:solidFill>
                  <a:schemeClr val="tx1"/>
                </a:solidFill>
                <a:latin typeface="Courier New" pitchFamily="49" charset="0"/>
                <a:cs typeface="+mn-cs"/>
              </a:rPr>
              <a:t>   </a:t>
            </a:r>
            <a:r>
              <a:rPr lang="pl-PL" sz="1600" b="1" dirty="0" smtClean="0">
                <a:solidFill>
                  <a:schemeClr val="tx1"/>
                </a:solidFill>
                <a:latin typeface="Courier New" pitchFamily="49" charset="0"/>
                <a:cs typeface="+mn-cs"/>
              </a:rPr>
              <a:t>	</a:t>
            </a:r>
            <a:r>
              <a:rPr lang="en-US" sz="1600" b="1" dirty="0" smtClean="0">
                <a:solidFill>
                  <a:schemeClr val="tx1"/>
                </a:solidFill>
                <a:latin typeface="Courier New" pitchFamily="49" charset="0"/>
                <a:cs typeface="+mn-cs"/>
              </a:rPr>
              <a:t>and </a:t>
            </a:r>
            <a:r>
              <a:rPr lang="en-US" sz="1600" b="1" dirty="0" err="1" smtClean="0">
                <a:solidFill>
                  <a:schemeClr val="tx1"/>
                </a:solidFill>
                <a:latin typeface="Courier New" pitchFamily="49" charset="0"/>
                <a:cs typeface="+mn-cs"/>
              </a:rPr>
              <a:t>tUIInput.tcPropertyName</a:t>
            </a:r>
            <a:r>
              <a:rPr lang="en-US" sz="1600" b="1" dirty="0" smtClean="0">
                <a:solidFill>
                  <a:schemeClr val="tx1"/>
                </a:solidFill>
                <a:latin typeface="Courier New" pitchFamily="49" charset="0"/>
                <a:cs typeface="+mn-cs"/>
              </a:rPr>
              <a:t> = "</a:t>
            </a:r>
            <a:r>
              <a:rPr lang="en-US" sz="1600" b="1" dirty="0" err="1" smtClean="0">
                <a:solidFill>
                  <a:schemeClr val="tx1"/>
                </a:solidFill>
                <a:latin typeface="Courier New" pitchFamily="49" charset="0"/>
              </a:rPr>
              <a:t>PropertyName</a:t>
            </a:r>
            <a:r>
              <a:rPr lang="en-US" sz="1600" b="1" dirty="0" smtClean="0">
                <a:solidFill>
                  <a:schemeClr val="tx1"/>
                </a:solidFill>
                <a:latin typeface="Courier New" pitchFamily="49" charset="0"/>
                <a:cs typeface="+mn-cs"/>
              </a:rPr>
              <a:t>"</a:t>
            </a:r>
          </a:p>
          <a:p>
            <a:pPr fontAlgn="base">
              <a:spcBef>
                <a:spcPct val="0"/>
              </a:spcBef>
              <a:spcAft>
                <a:spcPct val="0"/>
              </a:spcAft>
              <a:buNone/>
            </a:pPr>
            <a:r>
              <a:rPr lang="pl-PL" sz="1600" b="1" dirty="0" smtClean="0">
                <a:solidFill>
                  <a:schemeClr val="tx1"/>
                </a:solidFill>
                <a:latin typeface="Courier New" pitchFamily="49" charset="0"/>
                <a:cs typeface="+mn-cs"/>
              </a:rPr>
              <a:t>	</a:t>
            </a:r>
            <a:r>
              <a:rPr lang="en-US" sz="1600" b="1" dirty="0" smtClean="0">
                <a:solidFill>
                  <a:schemeClr val="tx1"/>
                </a:solidFill>
                <a:latin typeface="Courier New" pitchFamily="49" charset="0"/>
                <a:cs typeface="+mn-cs"/>
              </a:rPr>
              <a:t>no-lock:</a:t>
            </a:r>
          </a:p>
          <a:p>
            <a:pPr fontAlgn="base">
              <a:spcBef>
                <a:spcPct val="0"/>
              </a:spcBef>
              <a:spcAft>
                <a:spcPct val="0"/>
              </a:spcAft>
              <a:buNone/>
            </a:pPr>
            <a:r>
              <a:rPr lang="pl-PL" sz="1600" b="1" dirty="0" smtClean="0">
                <a:solidFill>
                  <a:schemeClr val="tx1"/>
                </a:solidFill>
                <a:latin typeface="Courier New" pitchFamily="49" charset="0"/>
              </a:rPr>
              <a:t>		</a:t>
            </a:r>
            <a:r>
              <a:rPr lang="pl-PL" sz="1600" b="1" dirty="0" err="1" smtClean="0">
                <a:solidFill>
                  <a:schemeClr val="tx1"/>
                </a:solidFill>
                <a:latin typeface="Courier New" pitchFamily="49" charset="0"/>
              </a:rPr>
              <a:t>vcVariable</a:t>
            </a:r>
            <a:r>
              <a:rPr lang="pl-PL" sz="1600" b="1" dirty="0" smtClean="0">
                <a:solidFill>
                  <a:schemeClr val="tx1"/>
                </a:solidFill>
                <a:latin typeface="Courier New" pitchFamily="49" charset="0"/>
              </a:rPr>
              <a:t> = </a:t>
            </a:r>
            <a:r>
              <a:rPr lang="en-US" sz="1600" b="1" dirty="0" err="1" smtClean="0">
                <a:solidFill>
                  <a:schemeClr val="tx1"/>
                </a:solidFill>
                <a:latin typeface="Courier New" pitchFamily="49" charset="0"/>
              </a:rPr>
              <a:t>tUIInput.tcProperty</a:t>
            </a:r>
            <a:r>
              <a:rPr lang="pl-PL" sz="1600" b="1" dirty="0" err="1" smtClean="0">
                <a:solidFill>
                  <a:schemeClr val="tx1"/>
                </a:solidFill>
                <a:latin typeface="Courier New" pitchFamily="49" charset="0"/>
              </a:rPr>
              <a:t>Value</a:t>
            </a:r>
            <a:r>
              <a:rPr lang="pl-PL" sz="1600" b="1" dirty="0" smtClean="0">
                <a:solidFill>
                  <a:schemeClr val="tx1"/>
                </a:solidFill>
                <a:latin typeface="Courier New" pitchFamily="49" charset="0"/>
              </a:rPr>
              <a:t>.</a:t>
            </a:r>
            <a:endParaRPr lang="en-US" sz="1600" b="1" dirty="0" smtClean="0">
              <a:solidFill>
                <a:schemeClr val="tx1"/>
              </a:solidFill>
              <a:latin typeface="Courier New" pitchFamily="49" charset="0"/>
              <a:cs typeface="+mn-cs"/>
            </a:endParaRPr>
          </a:p>
          <a:p>
            <a:pPr fontAlgn="base">
              <a:spcBef>
                <a:spcPct val="0"/>
              </a:spcBef>
              <a:spcAft>
                <a:spcPct val="0"/>
              </a:spcAft>
              <a:buNone/>
            </a:pPr>
            <a:r>
              <a:rPr lang="pl-PL" sz="1600" b="1" dirty="0" smtClean="0">
                <a:solidFill>
                  <a:schemeClr val="tx1"/>
                </a:solidFill>
                <a:latin typeface="Courier New" pitchFamily="49" charset="0"/>
                <a:cs typeface="+mn-cs"/>
              </a:rPr>
              <a:t>	</a:t>
            </a:r>
            <a:r>
              <a:rPr lang="en-US" sz="1600" b="1" dirty="0" smtClean="0">
                <a:solidFill>
                  <a:schemeClr val="tx1"/>
                </a:solidFill>
                <a:latin typeface="Courier New" pitchFamily="49" charset="0"/>
                <a:cs typeface="+mn-cs"/>
              </a:rPr>
              <a:t>end.</a:t>
            </a:r>
          </a:p>
          <a:p>
            <a:pPr fontAlgn="base">
              <a:spcBef>
                <a:spcPct val="0"/>
              </a:spcBef>
              <a:spcAft>
                <a:spcPct val="0"/>
              </a:spcAft>
            </a:pPr>
            <a:endParaRPr lang="en-US" sz="1600" b="1" dirty="0" smtClean="0">
              <a:solidFill>
                <a:schemeClr val="tx1"/>
              </a:solidFill>
              <a:latin typeface="Courier New" pitchFamily="49" charset="0"/>
              <a:cs typeface="+mn-cs"/>
            </a:endParaRPr>
          </a:p>
          <a:p>
            <a:pPr fontAlgn="base">
              <a:spcBef>
                <a:spcPct val="0"/>
              </a:spcBef>
              <a:spcAft>
                <a:spcPct val="0"/>
              </a:spcAft>
              <a:buNone/>
            </a:pPr>
            <a:endParaRPr lang="pl-PL" sz="1600" b="1" dirty="0" smtClean="0">
              <a:solidFill>
                <a:schemeClr val="tx1"/>
              </a:solidFill>
              <a:latin typeface="Courier New" pitchFamily="49" charset="0"/>
              <a:cs typeface="+mn-cs"/>
            </a:endParaRPr>
          </a:p>
          <a:p>
            <a:pPr fontAlgn="base">
              <a:spcBef>
                <a:spcPct val="0"/>
              </a:spcBef>
              <a:spcAft>
                <a:spcPct val="0"/>
              </a:spcAft>
              <a:buNone/>
            </a:pPr>
            <a:endParaRPr lang="pl-PL" sz="1600" b="1" dirty="0" smtClean="0">
              <a:solidFill>
                <a:schemeClr val="tx1"/>
              </a:solidFill>
              <a:latin typeface="Courier New" pitchFamily="49" charset="0"/>
              <a:cs typeface="+mn-cs"/>
            </a:endParaRPr>
          </a:p>
          <a:p>
            <a:pPr fontAlgn="base">
              <a:spcBef>
                <a:spcPct val="0"/>
              </a:spcBef>
              <a:spcAft>
                <a:spcPct val="0"/>
              </a:spcAft>
              <a:buNone/>
            </a:pPr>
            <a:r>
              <a:rPr lang="pl-PL" sz="1600" b="1" dirty="0" smtClean="0">
                <a:solidFill>
                  <a:schemeClr val="tx1"/>
                </a:solidFill>
                <a:latin typeface="Courier New" pitchFamily="49" charset="0"/>
                <a:cs typeface="+mn-cs"/>
              </a:rPr>
              <a:t>	</a:t>
            </a:r>
            <a:r>
              <a:rPr lang="en-US" sz="1600" b="1" dirty="0" smtClean="0">
                <a:solidFill>
                  <a:schemeClr val="tx1"/>
                </a:solidFill>
                <a:latin typeface="Courier New" pitchFamily="49" charset="0"/>
                <a:cs typeface="+mn-cs"/>
              </a:rPr>
              <a:t>create </a:t>
            </a:r>
            <a:r>
              <a:rPr lang="en-US" sz="1600" b="1" dirty="0" err="1" smtClean="0">
                <a:solidFill>
                  <a:schemeClr val="tx1"/>
                </a:solidFill>
                <a:latin typeface="Courier New" pitchFamily="49" charset="0"/>
                <a:cs typeface="+mn-cs"/>
              </a:rPr>
              <a:t>tUIOutput</a:t>
            </a:r>
            <a:r>
              <a:rPr lang="en-US" sz="1600" b="1" dirty="0" smtClean="0">
                <a:solidFill>
                  <a:schemeClr val="tx1"/>
                </a:solidFill>
                <a:latin typeface="Courier New" pitchFamily="49" charset="0"/>
                <a:cs typeface="+mn-cs"/>
              </a:rPr>
              <a:t>.</a:t>
            </a:r>
            <a:endParaRPr lang="pl-PL" sz="1600" b="1" dirty="0" smtClean="0">
              <a:solidFill>
                <a:schemeClr val="tx1"/>
              </a:solidFill>
              <a:latin typeface="Courier New" pitchFamily="49" charset="0"/>
              <a:cs typeface="+mn-cs"/>
            </a:endParaRPr>
          </a:p>
          <a:p>
            <a:pPr fontAlgn="base">
              <a:spcBef>
                <a:spcPct val="0"/>
              </a:spcBef>
              <a:spcAft>
                <a:spcPct val="0"/>
              </a:spcAft>
              <a:buNone/>
            </a:pPr>
            <a:r>
              <a:rPr lang="pl-PL" sz="1600" b="1" dirty="0" smtClean="0">
                <a:solidFill>
                  <a:schemeClr val="tx1"/>
                </a:solidFill>
                <a:latin typeface="Courier New" pitchFamily="49" charset="0"/>
                <a:cs typeface="+mn-cs"/>
              </a:rPr>
              <a:t>	a</a:t>
            </a:r>
            <a:r>
              <a:rPr lang="en-US" sz="1600" b="1" dirty="0" err="1" smtClean="0">
                <a:solidFill>
                  <a:schemeClr val="tx1"/>
                </a:solidFill>
                <a:latin typeface="Courier New" pitchFamily="49" charset="0"/>
                <a:cs typeface="+mn-cs"/>
              </a:rPr>
              <a:t>ssign</a:t>
            </a:r>
            <a:endParaRPr lang="en-US" sz="1600" b="1" dirty="0" smtClean="0">
              <a:solidFill>
                <a:schemeClr val="tx1"/>
              </a:solidFill>
              <a:latin typeface="Courier New" pitchFamily="49" charset="0"/>
              <a:cs typeface="+mn-cs"/>
            </a:endParaRPr>
          </a:p>
          <a:p>
            <a:pPr fontAlgn="base">
              <a:spcBef>
                <a:spcPct val="0"/>
              </a:spcBef>
              <a:spcAft>
                <a:spcPct val="0"/>
              </a:spcAft>
              <a:buNone/>
            </a:pPr>
            <a:r>
              <a:rPr lang="en-US" sz="1600" b="1" dirty="0" smtClean="0">
                <a:solidFill>
                  <a:schemeClr val="tx1"/>
                </a:solidFill>
                <a:latin typeface="Courier New" pitchFamily="49" charset="0"/>
                <a:cs typeface="+mn-cs"/>
              </a:rPr>
              <a:t>   </a:t>
            </a:r>
            <a:r>
              <a:rPr lang="pl-PL" sz="1600" b="1" dirty="0" smtClean="0">
                <a:solidFill>
                  <a:schemeClr val="tx1"/>
                </a:solidFill>
                <a:latin typeface="Courier New" pitchFamily="49" charset="0"/>
                <a:cs typeface="+mn-cs"/>
              </a:rPr>
              <a:t>	</a:t>
            </a:r>
            <a:r>
              <a:rPr lang="en-US" sz="1600" b="1" dirty="0" err="1" smtClean="0">
                <a:solidFill>
                  <a:schemeClr val="tx1"/>
                </a:solidFill>
                <a:latin typeface="Courier New" pitchFamily="49" charset="0"/>
                <a:cs typeface="+mn-cs"/>
              </a:rPr>
              <a:t>tUIOutput.tcControlName</a:t>
            </a:r>
            <a:r>
              <a:rPr lang="en-US" sz="1600" b="1" dirty="0" smtClean="0">
                <a:solidFill>
                  <a:schemeClr val="tx1"/>
                </a:solidFill>
                <a:latin typeface="Courier New" pitchFamily="49" charset="0"/>
                <a:cs typeface="+mn-cs"/>
              </a:rPr>
              <a:t>   = </a:t>
            </a:r>
            <a:r>
              <a:rPr lang="en-US" sz="1600" b="1" dirty="0" smtClean="0">
                <a:solidFill>
                  <a:schemeClr val="tx1"/>
                </a:solidFill>
                <a:latin typeface="Courier New" pitchFamily="49" charset="0"/>
              </a:rPr>
              <a:t>"</a:t>
            </a:r>
            <a:r>
              <a:rPr lang="en-US" sz="1600" b="1" dirty="0" err="1" smtClean="0">
                <a:solidFill>
                  <a:schemeClr val="tx1"/>
                </a:solidFill>
                <a:latin typeface="Courier New" pitchFamily="49" charset="0"/>
              </a:rPr>
              <a:t>ControlName</a:t>
            </a:r>
            <a:r>
              <a:rPr lang="en-US" sz="1600" b="1" dirty="0" smtClean="0">
                <a:solidFill>
                  <a:schemeClr val="tx1"/>
                </a:solidFill>
                <a:latin typeface="Courier New" pitchFamily="49" charset="0"/>
              </a:rPr>
              <a:t>"</a:t>
            </a:r>
            <a:endParaRPr lang="en-US" sz="1600" b="1" dirty="0" smtClean="0">
              <a:solidFill>
                <a:schemeClr val="tx1"/>
              </a:solidFill>
              <a:latin typeface="Courier New" pitchFamily="49" charset="0"/>
              <a:cs typeface="+mn-cs"/>
            </a:endParaRPr>
          </a:p>
          <a:p>
            <a:pPr fontAlgn="base">
              <a:spcBef>
                <a:spcPct val="0"/>
              </a:spcBef>
              <a:spcAft>
                <a:spcPct val="0"/>
              </a:spcAft>
              <a:buNone/>
            </a:pPr>
            <a:r>
              <a:rPr lang="en-US" sz="1600" b="1" dirty="0" smtClean="0">
                <a:solidFill>
                  <a:schemeClr val="tx1"/>
                </a:solidFill>
                <a:latin typeface="Courier New" pitchFamily="49" charset="0"/>
                <a:cs typeface="+mn-cs"/>
              </a:rPr>
              <a:t>   </a:t>
            </a:r>
            <a:r>
              <a:rPr lang="pl-PL" sz="1600" b="1" dirty="0" smtClean="0">
                <a:solidFill>
                  <a:schemeClr val="tx1"/>
                </a:solidFill>
                <a:latin typeface="Courier New" pitchFamily="49" charset="0"/>
                <a:cs typeface="+mn-cs"/>
              </a:rPr>
              <a:t>	</a:t>
            </a:r>
            <a:r>
              <a:rPr lang="en-US" sz="1600" b="1" dirty="0" err="1" smtClean="0">
                <a:solidFill>
                  <a:schemeClr val="tx1"/>
                </a:solidFill>
                <a:latin typeface="Courier New" pitchFamily="49" charset="0"/>
                <a:cs typeface="+mn-cs"/>
              </a:rPr>
              <a:t>tUIOutput.tcPropertyName</a:t>
            </a:r>
            <a:r>
              <a:rPr lang="en-US" sz="1600" b="1" dirty="0" smtClean="0">
                <a:solidFill>
                  <a:schemeClr val="tx1"/>
                </a:solidFill>
                <a:latin typeface="Courier New" pitchFamily="49" charset="0"/>
                <a:cs typeface="+mn-cs"/>
              </a:rPr>
              <a:t>  = </a:t>
            </a:r>
            <a:r>
              <a:rPr lang="en-US" sz="1600" b="1" dirty="0" smtClean="0">
                <a:solidFill>
                  <a:schemeClr val="tx1"/>
                </a:solidFill>
                <a:latin typeface="Courier New" pitchFamily="49" charset="0"/>
              </a:rPr>
              <a:t>"</a:t>
            </a:r>
            <a:r>
              <a:rPr lang="en-US" sz="1600" b="1" dirty="0" err="1" smtClean="0">
                <a:solidFill>
                  <a:schemeClr val="tx1"/>
                </a:solidFill>
                <a:latin typeface="Courier New" pitchFamily="49" charset="0"/>
              </a:rPr>
              <a:t>PropertyName</a:t>
            </a:r>
            <a:r>
              <a:rPr lang="en-US" sz="1600" b="1" dirty="0" smtClean="0">
                <a:solidFill>
                  <a:schemeClr val="tx1"/>
                </a:solidFill>
                <a:latin typeface="Courier New" pitchFamily="49" charset="0"/>
              </a:rPr>
              <a:t>"</a:t>
            </a:r>
            <a:endParaRPr lang="en-US" sz="1600" b="1" dirty="0" smtClean="0">
              <a:solidFill>
                <a:schemeClr val="tx1"/>
              </a:solidFill>
              <a:latin typeface="Courier New" pitchFamily="49" charset="0"/>
              <a:cs typeface="+mn-cs"/>
            </a:endParaRPr>
          </a:p>
          <a:p>
            <a:pPr fontAlgn="base">
              <a:spcBef>
                <a:spcPct val="0"/>
              </a:spcBef>
              <a:spcAft>
                <a:spcPct val="0"/>
              </a:spcAft>
              <a:buNone/>
            </a:pPr>
            <a:r>
              <a:rPr lang="en-US" sz="1600" b="1" dirty="0" smtClean="0">
                <a:solidFill>
                  <a:schemeClr val="tx1"/>
                </a:solidFill>
                <a:latin typeface="Courier New" pitchFamily="49" charset="0"/>
                <a:cs typeface="+mn-cs"/>
              </a:rPr>
              <a:t>   </a:t>
            </a:r>
            <a:r>
              <a:rPr lang="pl-PL" sz="1600" b="1" dirty="0" smtClean="0">
                <a:solidFill>
                  <a:schemeClr val="tx1"/>
                </a:solidFill>
                <a:latin typeface="Courier New" pitchFamily="49" charset="0"/>
                <a:cs typeface="+mn-cs"/>
              </a:rPr>
              <a:t>	</a:t>
            </a:r>
            <a:r>
              <a:rPr lang="en-US" sz="1600" b="1" dirty="0" err="1" smtClean="0">
                <a:solidFill>
                  <a:schemeClr val="tx1"/>
                </a:solidFill>
                <a:latin typeface="Courier New" pitchFamily="49" charset="0"/>
                <a:cs typeface="+mn-cs"/>
              </a:rPr>
              <a:t>tUIOutput.tcPropertyValue</a:t>
            </a:r>
            <a:r>
              <a:rPr lang="en-US" sz="1600" b="1" dirty="0" smtClean="0">
                <a:solidFill>
                  <a:schemeClr val="tx1"/>
                </a:solidFill>
                <a:latin typeface="Courier New" pitchFamily="49" charset="0"/>
                <a:cs typeface="+mn-cs"/>
              </a:rPr>
              <a:t> = </a:t>
            </a:r>
            <a:r>
              <a:rPr lang="en-US" sz="1600" b="1" dirty="0" smtClean="0">
                <a:solidFill>
                  <a:schemeClr val="tx1"/>
                </a:solidFill>
                <a:latin typeface="Courier New" pitchFamily="49" charset="0"/>
              </a:rPr>
              <a:t>"</a:t>
            </a:r>
            <a:r>
              <a:rPr lang="pl-PL" sz="1600" b="1" dirty="0" err="1" smtClean="0">
                <a:solidFill>
                  <a:schemeClr val="tx1"/>
                </a:solidFill>
                <a:latin typeface="Courier New" pitchFamily="49" charset="0"/>
              </a:rPr>
              <a:t>Value</a:t>
            </a:r>
            <a:r>
              <a:rPr lang="pl-PL" sz="1600" b="1" dirty="0" smtClean="0">
                <a:solidFill>
                  <a:schemeClr val="tx1"/>
                </a:solidFill>
                <a:latin typeface="Courier New" pitchFamily="49" charset="0"/>
              </a:rPr>
              <a:t> to be </a:t>
            </a:r>
            <a:r>
              <a:rPr lang="pl-PL" sz="1600" b="1" dirty="0" err="1" smtClean="0">
                <a:solidFill>
                  <a:schemeClr val="tx1"/>
                </a:solidFill>
                <a:latin typeface="Courier New" pitchFamily="49" charset="0"/>
              </a:rPr>
              <a:t>retrieved</a:t>
            </a:r>
            <a:r>
              <a:rPr lang="pl-PL" sz="1600" b="1" dirty="0" smtClean="0">
                <a:solidFill>
                  <a:schemeClr val="tx1"/>
                </a:solidFill>
                <a:latin typeface="Courier New" pitchFamily="49" charset="0"/>
              </a:rPr>
              <a:t> by UI</a:t>
            </a:r>
            <a:r>
              <a:rPr lang="en-US" sz="1600" b="1" dirty="0" smtClean="0">
                <a:solidFill>
                  <a:schemeClr val="tx1"/>
                </a:solidFill>
                <a:latin typeface="Courier New" pitchFamily="49" charset="0"/>
              </a:rPr>
              <a:t>"</a:t>
            </a:r>
            <a:endParaRPr lang="en-US" sz="1600" b="1" dirty="0" smtClean="0">
              <a:solidFill>
                <a:schemeClr val="tx1"/>
              </a:solidFill>
              <a:latin typeface="Courier New" pitchFamily="49" charset="0"/>
              <a:cs typeface="+mn-cs"/>
            </a:endParaRPr>
          </a:p>
          <a:p>
            <a:pPr fontAlgn="base">
              <a:spcBef>
                <a:spcPct val="0"/>
              </a:spcBef>
              <a:spcAft>
                <a:spcPct val="0"/>
              </a:spcAft>
              <a:buNone/>
            </a:pPr>
            <a:r>
              <a:rPr lang="pl-PL" sz="1600" b="1" dirty="0" smtClean="0">
                <a:solidFill>
                  <a:schemeClr val="tx1"/>
                </a:solidFill>
                <a:latin typeface="Courier New" pitchFamily="49" charset="0"/>
                <a:cs typeface="+mn-cs"/>
              </a:rPr>
              <a:t>	</a:t>
            </a:r>
            <a:r>
              <a:rPr lang="en-US" sz="1600" b="1" dirty="0" smtClean="0">
                <a:solidFill>
                  <a:schemeClr val="tx1"/>
                </a:solidFill>
                <a:latin typeface="Courier New" pitchFamily="49" charset="0"/>
                <a:cs typeface="+mn-cs"/>
              </a:rPr>
              <a:t>.</a:t>
            </a:r>
            <a:endParaRPr lang="pl-PL" sz="1600" b="1" dirty="0" smtClean="0">
              <a:solidFill>
                <a:schemeClr val="tx1"/>
              </a:solidFill>
              <a:latin typeface="Courier New" pitchFamily="49" charset="0"/>
              <a:cs typeface="+mn-cs"/>
            </a:endParaRPr>
          </a:p>
          <a:p>
            <a:pPr fontAlgn="base">
              <a:spcBef>
                <a:spcPct val="0"/>
              </a:spcBef>
              <a:spcAft>
                <a:spcPct val="0"/>
              </a:spcAft>
              <a:buNone/>
            </a:pPr>
            <a:r>
              <a:rPr lang="pl-PL" sz="1600" b="1" dirty="0" smtClean="0">
                <a:solidFill>
                  <a:schemeClr val="tx1"/>
                </a:solidFill>
                <a:latin typeface="Courier New" pitchFamily="49" charset="0"/>
                <a:cs typeface="+mn-cs"/>
              </a:rPr>
              <a:t>END PROCEDURE.</a:t>
            </a:r>
            <a:endParaRPr lang="en-US" sz="1600" b="1" dirty="0">
              <a:solidFill>
                <a:schemeClr val="tx1"/>
              </a:solidFill>
              <a:latin typeface="Courier New" pitchFamily="49" charset="0"/>
              <a:cs typeface="+mn-cs"/>
            </a:endParaRPr>
          </a:p>
        </p:txBody>
      </p:sp>
      <p:grpSp>
        <p:nvGrpSpPr>
          <p:cNvPr id="2" name="Group 8"/>
          <p:cNvGrpSpPr/>
          <p:nvPr/>
        </p:nvGrpSpPr>
        <p:grpSpPr>
          <a:xfrm>
            <a:off x="4499992" y="2204864"/>
            <a:ext cx="4458767" cy="1152897"/>
            <a:chOff x="3596605" y="3284116"/>
            <a:chExt cx="4458767" cy="1152897"/>
          </a:xfrm>
        </p:grpSpPr>
        <p:sp>
          <p:nvSpPr>
            <p:cNvPr id="6" name="Rectangle 6"/>
            <p:cNvSpPr>
              <a:spLocks noChangeArrowheads="1"/>
            </p:cNvSpPr>
            <p:nvPr/>
          </p:nvSpPr>
          <p:spPr bwMode="auto">
            <a:xfrm>
              <a:off x="4532709" y="3932188"/>
              <a:ext cx="3522663" cy="504825"/>
            </a:xfrm>
            <a:prstGeom prst="rect">
              <a:avLst/>
            </a:prstGeom>
            <a:solidFill>
              <a:schemeClr val="accent1">
                <a:lumMod val="20000"/>
                <a:lumOff val="80000"/>
              </a:schemeClr>
            </a:solidFill>
            <a:ln w="12700" algn="ctr">
              <a:solidFill>
                <a:schemeClr val="tx1">
                  <a:lumMod val="75000"/>
                  <a:lumOff val="25000"/>
                </a:schemeClr>
              </a:solidFill>
              <a:miter lim="800000"/>
              <a:headEnd/>
              <a:tailEnd/>
            </a:ln>
            <a:effectLst>
              <a:outerShdw sx="1000" sy="1000" algn="ctr" rotWithShape="0">
                <a:schemeClr val="bg2"/>
              </a:outerShdw>
            </a:effectLst>
          </p:spPr>
          <p:txBody>
            <a:bodyPr wrap="none" tIns="91440" bIns="91440" anchor="ctr"/>
            <a:lstStyle/>
            <a:p>
              <a:pPr>
                <a:defRPr/>
              </a:pPr>
              <a:r>
                <a:rPr lang="pl-PL" altLang="zh-CN" sz="2000" b="0" dirty="0" err="1" smtClean="0">
                  <a:latin typeface="+mj-lt"/>
                  <a:ea typeface="宋体" pitchFamily="2" charset="-122"/>
                </a:rPr>
                <a:t>Retrieve</a:t>
              </a:r>
              <a:r>
                <a:rPr lang="pl-PL" altLang="zh-CN" sz="2000" b="0" dirty="0" smtClean="0">
                  <a:latin typeface="+mj-lt"/>
                  <a:ea typeface="宋体" pitchFamily="2" charset="-122"/>
                </a:rPr>
                <a:t> </a:t>
              </a:r>
              <a:r>
                <a:rPr lang="pl-PL" altLang="zh-CN" sz="2000" b="0" dirty="0" err="1" smtClean="0">
                  <a:latin typeface="+mj-lt"/>
                  <a:ea typeface="宋体" pitchFamily="2" charset="-122"/>
                </a:rPr>
                <a:t>values</a:t>
              </a:r>
              <a:r>
                <a:rPr lang="pl-PL" altLang="zh-CN" sz="2000" b="0" dirty="0" smtClean="0">
                  <a:latin typeface="+mj-lt"/>
                  <a:ea typeface="宋体" pitchFamily="2" charset="-122"/>
                </a:rPr>
                <a:t> </a:t>
              </a:r>
              <a:r>
                <a:rPr lang="pl-PL" altLang="zh-CN" sz="2000" b="0" dirty="0" err="1" smtClean="0">
                  <a:latin typeface="+mj-lt"/>
                  <a:ea typeface="宋体" pitchFamily="2" charset="-122"/>
                </a:rPr>
                <a:t>from</a:t>
              </a:r>
              <a:r>
                <a:rPr lang="pl-PL" altLang="zh-CN" sz="2000" b="0" dirty="0" smtClean="0">
                  <a:latin typeface="+mj-lt"/>
                  <a:ea typeface="宋体" pitchFamily="2" charset="-122"/>
                </a:rPr>
                <a:t> UI</a:t>
              </a:r>
              <a:endParaRPr lang="en-US" altLang="zh-CN" sz="2000" b="0" dirty="0">
                <a:latin typeface="+mj-lt"/>
                <a:ea typeface="宋体" pitchFamily="2" charset="-122"/>
              </a:endParaRPr>
            </a:p>
          </p:txBody>
        </p:sp>
        <p:cxnSp>
          <p:nvCxnSpPr>
            <p:cNvPr id="7" name="AutoShape 7"/>
            <p:cNvCxnSpPr>
              <a:cxnSpLocks noChangeShapeType="1"/>
              <a:stCxn id="6" idx="0"/>
            </p:cNvCxnSpPr>
            <p:nvPr/>
          </p:nvCxnSpPr>
          <p:spPr bwMode="auto">
            <a:xfrm flipH="1" flipV="1">
              <a:off x="3596605" y="3284116"/>
              <a:ext cx="2697436" cy="648072"/>
            </a:xfrm>
            <a:prstGeom prst="straightConnector1">
              <a:avLst/>
            </a:prstGeom>
            <a:noFill/>
            <a:ln w="9525">
              <a:solidFill>
                <a:srgbClr val="FF0000"/>
              </a:solidFill>
              <a:round/>
              <a:headEnd/>
              <a:tailEnd type="triangle" w="med" len="med"/>
            </a:ln>
          </p:spPr>
        </p:cxnSp>
      </p:grpSp>
      <p:grpSp>
        <p:nvGrpSpPr>
          <p:cNvPr id="5" name="Group 8"/>
          <p:cNvGrpSpPr/>
          <p:nvPr/>
        </p:nvGrpSpPr>
        <p:grpSpPr>
          <a:xfrm>
            <a:off x="3347864" y="4941169"/>
            <a:ext cx="5358867" cy="936104"/>
            <a:chOff x="2840521" y="3644157"/>
            <a:chExt cx="5358867" cy="936104"/>
          </a:xfrm>
        </p:grpSpPr>
        <p:sp>
          <p:nvSpPr>
            <p:cNvPr id="18" name="Rectangle 6"/>
            <p:cNvSpPr>
              <a:spLocks noChangeArrowheads="1"/>
            </p:cNvSpPr>
            <p:nvPr/>
          </p:nvSpPr>
          <p:spPr bwMode="auto">
            <a:xfrm>
              <a:off x="4352689" y="4076205"/>
              <a:ext cx="3846699" cy="504056"/>
            </a:xfrm>
            <a:prstGeom prst="rect">
              <a:avLst/>
            </a:prstGeom>
            <a:solidFill>
              <a:schemeClr val="accent1">
                <a:lumMod val="20000"/>
                <a:lumOff val="80000"/>
              </a:schemeClr>
            </a:solidFill>
            <a:ln w="12700" algn="ctr">
              <a:solidFill>
                <a:schemeClr val="tx1">
                  <a:lumMod val="75000"/>
                  <a:lumOff val="25000"/>
                </a:schemeClr>
              </a:solidFill>
              <a:miter lim="800000"/>
              <a:headEnd/>
              <a:tailEnd/>
            </a:ln>
            <a:effectLst>
              <a:outerShdw sx="1000" sy="1000" algn="ctr" rotWithShape="0">
                <a:schemeClr val="bg2"/>
              </a:outerShdw>
            </a:effectLst>
          </p:spPr>
          <p:txBody>
            <a:bodyPr wrap="none" tIns="91440" bIns="91440" anchor="ctr"/>
            <a:lstStyle/>
            <a:p>
              <a:pPr>
                <a:defRPr/>
              </a:pPr>
              <a:r>
                <a:rPr lang="pl-PL" altLang="zh-CN" sz="2000" b="0" dirty="0" err="1" smtClean="0">
                  <a:latin typeface="+mj-lt"/>
                  <a:ea typeface="宋体" pitchFamily="2" charset="-122"/>
                </a:rPr>
                <a:t>Create</a:t>
              </a:r>
              <a:r>
                <a:rPr lang="pl-PL" altLang="zh-CN" sz="2000" b="0" dirty="0" smtClean="0">
                  <a:latin typeface="+mj-lt"/>
                  <a:ea typeface="宋体" pitchFamily="2" charset="-122"/>
                </a:rPr>
                <a:t> </a:t>
              </a:r>
              <a:r>
                <a:rPr lang="pl-PL" altLang="zh-CN" sz="2000" b="0" dirty="0" err="1" smtClean="0">
                  <a:latin typeface="+mj-lt"/>
                  <a:ea typeface="宋体" pitchFamily="2" charset="-122"/>
                </a:rPr>
                <a:t>values</a:t>
              </a:r>
              <a:r>
                <a:rPr lang="pl-PL" altLang="zh-CN" sz="2000" b="0" dirty="0" smtClean="0">
                  <a:latin typeface="+mj-lt"/>
                  <a:ea typeface="宋体" pitchFamily="2" charset="-122"/>
                </a:rPr>
                <a:t> to </a:t>
              </a:r>
              <a:r>
                <a:rPr lang="pl-PL" altLang="zh-CN" sz="2000" b="0" dirty="0" err="1" smtClean="0">
                  <a:latin typeface="+mj-lt"/>
                  <a:ea typeface="宋体" pitchFamily="2" charset="-122"/>
                </a:rPr>
                <a:t>retrieve</a:t>
              </a:r>
              <a:r>
                <a:rPr lang="pl-PL" altLang="zh-CN" sz="2000" b="0" dirty="0" smtClean="0">
                  <a:latin typeface="+mj-lt"/>
                  <a:ea typeface="宋体" pitchFamily="2" charset="-122"/>
                </a:rPr>
                <a:t> </a:t>
              </a:r>
              <a:r>
                <a:rPr lang="pl-PL" altLang="zh-CN" sz="2000" b="0" dirty="0" err="1" smtClean="0">
                  <a:latin typeface="+mj-lt"/>
                  <a:ea typeface="宋体" pitchFamily="2" charset="-122"/>
                </a:rPr>
                <a:t>in</a:t>
              </a:r>
              <a:r>
                <a:rPr lang="pl-PL" altLang="zh-CN" sz="2000" b="0" dirty="0" smtClean="0">
                  <a:latin typeface="+mj-lt"/>
                  <a:ea typeface="宋体" pitchFamily="2" charset="-122"/>
                </a:rPr>
                <a:t> UI</a:t>
              </a:r>
              <a:endParaRPr lang="en-US" altLang="zh-CN" sz="2000" b="0" dirty="0">
                <a:latin typeface="+mj-lt"/>
                <a:ea typeface="宋体" pitchFamily="2" charset="-122"/>
              </a:endParaRPr>
            </a:p>
          </p:txBody>
        </p:sp>
        <p:cxnSp>
          <p:nvCxnSpPr>
            <p:cNvPr id="19" name="AutoShape 7"/>
            <p:cNvCxnSpPr>
              <a:cxnSpLocks noChangeShapeType="1"/>
              <a:stCxn id="18" idx="0"/>
            </p:cNvCxnSpPr>
            <p:nvPr/>
          </p:nvCxnSpPr>
          <p:spPr bwMode="auto">
            <a:xfrm flipH="1" flipV="1">
              <a:off x="2840521" y="3644157"/>
              <a:ext cx="3435518" cy="432048"/>
            </a:xfrm>
            <a:prstGeom prst="straightConnector1">
              <a:avLst/>
            </a:prstGeom>
            <a:noFill/>
            <a:ln w="9525">
              <a:solidFill>
                <a:srgbClr val="FF0000"/>
              </a:solidFill>
              <a:round/>
              <a:headEnd/>
              <a:tailEnd type="triangle" w="med" len="med"/>
            </a:ln>
          </p:spPr>
        </p:cxnSp>
      </p:gr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pl-PL" dirty="0" smtClean="0"/>
              <a:t>UI </a:t>
            </a:r>
            <a:r>
              <a:rPr lang="pl-PL" dirty="0" err="1" smtClean="0"/>
              <a:t>Customization</a:t>
            </a:r>
            <a:r>
              <a:rPr lang="pl-PL" dirty="0" smtClean="0"/>
              <a:t> </a:t>
            </a:r>
            <a:r>
              <a:rPr lang="en-US" dirty="0" err="1" smtClean="0"/>
              <a:t>M</a:t>
            </a:r>
            <a:r>
              <a:rPr lang="pl-PL" dirty="0" err="1" smtClean="0"/>
              <a:t>ethod</a:t>
            </a:r>
            <a:r>
              <a:rPr lang="pl-PL" dirty="0" smtClean="0"/>
              <a:t> – UI </a:t>
            </a:r>
            <a:r>
              <a:rPr lang="en-US" dirty="0" smtClean="0"/>
              <a:t>S</a:t>
            </a:r>
            <a:r>
              <a:rPr lang="pl-PL" dirty="0" err="1" smtClean="0"/>
              <a:t>ide</a:t>
            </a:r>
            <a:endParaRPr lang="en-US" dirty="0"/>
          </a:p>
        </p:txBody>
      </p:sp>
      <p:pic>
        <p:nvPicPr>
          <p:cNvPr id="1026" name="Picture 2"/>
          <p:cNvPicPr>
            <a:picLocks noChangeAspect="1" noChangeArrowheads="1"/>
          </p:cNvPicPr>
          <p:nvPr/>
        </p:nvPicPr>
        <p:blipFill>
          <a:blip r:embed="rId3" cstate="print"/>
          <a:srcRect/>
          <a:stretch>
            <a:fillRect/>
          </a:stretch>
        </p:blipFill>
        <p:spPr bwMode="auto">
          <a:xfrm>
            <a:off x="72008" y="1069972"/>
            <a:ext cx="8964488" cy="487930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3"/>
          <p:cNvSpPr>
            <a:spLocks noGrp="1" noChangeArrowheads="1"/>
          </p:cNvSpPr>
          <p:nvPr>
            <p:ph idx="1"/>
          </p:nvPr>
        </p:nvSpPr>
        <p:spPr/>
        <p:txBody>
          <a:bodyPr/>
          <a:lstStyle/>
          <a:p>
            <a:pPr marL="347472" indent="-347472" eaLnBrk="1" hangingPunct="1"/>
            <a:r>
              <a:rPr lang="en-US" dirty="0" smtClean="0"/>
              <a:t>You can do integration:</a:t>
            </a:r>
          </a:p>
          <a:p>
            <a:pPr marL="740664" lvl="1" indent="-283464" eaLnBrk="1" hangingPunct="1">
              <a:lnSpc>
                <a:spcPct val="100000"/>
              </a:lnSpc>
            </a:pPr>
            <a:r>
              <a:rPr lang="en-US" dirty="0" smtClean="0"/>
              <a:t>Through QXtend</a:t>
            </a:r>
            <a:br>
              <a:rPr lang="en-US" dirty="0" smtClean="0"/>
            </a:br>
            <a:r>
              <a:rPr lang="en-US" i="1" dirty="0" smtClean="0"/>
              <a:t>Currently only available for DataSync</a:t>
            </a:r>
          </a:p>
          <a:p>
            <a:pPr marL="740664" lvl="1" indent="-283464" eaLnBrk="1" hangingPunct="1">
              <a:lnSpc>
                <a:spcPct val="100000"/>
              </a:lnSpc>
            </a:pPr>
            <a:r>
              <a:rPr lang="en-US" dirty="0" smtClean="0"/>
              <a:t>Using public API methods</a:t>
            </a:r>
          </a:p>
          <a:p>
            <a:pPr marL="347472" indent="-347472" eaLnBrk="1" hangingPunct="1">
              <a:lnSpc>
                <a:spcPct val="100000"/>
              </a:lnSpc>
            </a:pPr>
            <a:r>
              <a:rPr lang="en-US" dirty="0" smtClean="0"/>
              <a:t>Purpose of this training</a:t>
            </a:r>
          </a:p>
          <a:p>
            <a:pPr marL="347472" indent="0" eaLnBrk="1" hangingPunct="1">
              <a:lnSpc>
                <a:spcPct val="100000"/>
              </a:lnSpc>
              <a:buNone/>
            </a:pPr>
            <a:r>
              <a:rPr lang="en-US" dirty="0" smtClean="0"/>
              <a:t>Following this training, you will be able to write an integration to Enterprise Financials in Progress 4GL using 4GL proxies provided by QAD</a:t>
            </a:r>
          </a:p>
        </p:txBody>
      </p:sp>
      <p:sp>
        <p:nvSpPr>
          <p:cNvPr id="7171" name="Rectangle 2"/>
          <p:cNvSpPr>
            <a:spLocks noGrp="1" noChangeArrowheads="1"/>
          </p:cNvSpPr>
          <p:nvPr>
            <p:ph type="title"/>
          </p:nvPr>
        </p:nvSpPr>
        <p:spPr/>
        <p:txBody>
          <a:bodyPr/>
          <a:lstStyle/>
          <a:p>
            <a:pPr eaLnBrk="1" hangingPunct="1"/>
            <a:r>
              <a:rPr lang="en-US" dirty="0" smtClean="0"/>
              <a:t>Integrating with Financials Backend</a:t>
            </a:r>
          </a:p>
        </p:txBody>
      </p:sp>
      <p:sp>
        <p:nvSpPr>
          <p:cNvPr id="7170" name="Footer Placeholder 3"/>
          <p:cNvSpPr>
            <a:spLocks noGrp="1"/>
          </p:cNvSpPr>
          <p:nvPr>
            <p:ph type="ftr" sz="quarter" idx="10"/>
          </p:nvPr>
        </p:nvSpPr>
        <p:spPr>
          <a:noFill/>
        </p:spPr>
        <p:txBody>
          <a:bodyPr/>
          <a:lstStyle/>
          <a:p>
            <a:r>
              <a:rPr lang="en-US" dirty="0" smtClean="0"/>
              <a:t>CUST_INT_0</a:t>
            </a:r>
            <a:fld id="{2AE87061-8302-4E59-9F6A-BD5147E0409B}" type="slidenum">
              <a:rPr lang="en-US" smtClean="0"/>
              <a:pPr/>
              <a:t>3</a:t>
            </a:fld>
            <a:r>
              <a:rPr lang="en-US" dirty="0" smtClean="0"/>
              <a:t>0</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1" name="Rectangle 8"/>
          <p:cNvSpPr>
            <a:spLocks noChangeArrowheads="1"/>
          </p:cNvSpPr>
          <p:nvPr/>
        </p:nvSpPr>
        <p:spPr bwMode="auto">
          <a:xfrm>
            <a:off x="775885" y="2996952"/>
            <a:ext cx="2857961" cy="1116490"/>
          </a:xfrm>
          <a:prstGeom prst="rect">
            <a:avLst/>
          </a:prstGeom>
          <a:noFill/>
          <a:ln w="9525" algn="ctr">
            <a:solidFill>
              <a:schemeClr val="tx1"/>
            </a:solidFill>
            <a:miter lim="800000"/>
            <a:headEnd/>
            <a:tailEnd/>
          </a:ln>
        </p:spPr>
        <p:txBody>
          <a:bodyPr wrap="none" tIns="91440" bIns="91440"/>
          <a:lstStyle/>
          <a:p>
            <a:r>
              <a:rPr lang="en-US" sz="1600" dirty="0">
                <a:latin typeface="+mj-lt"/>
              </a:rPr>
              <a:t>.</a:t>
            </a:r>
            <a:r>
              <a:rPr lang="en-US" sz="1600" dirty="0" smtClean="0">
                <a:latin typeface="+mj-lt"/>
              </a:rPr>
              <a:t>NET </a:t>
            </a:r>
            <a:r>
              <a:rPr lang="en-US" sz="1600" dirty="0">
                <a:latin typeface="+mj-lt"/>
              </a:rPr>
              <a:t>C</a:t>
            </a:r>
            <a:r>
              <a:rPr lang="en-US" sz="1600" dirty="0" smtClean="0">
                <a:latin typeface="+mj-lt"/>
              </a:rPr>
              <a:t>lient</a:t>
            </a:r>
            <a:endParaRPr lang="en-US" sz="1600" dirty="0">
              <a:latin typeface="+mj-lt"/>
            </a:endParaRPr>
          </a:p>
        </p:txBody>
      </p:sp>
      <p:sp>
        <p:nvSpPr>
          <p:cNvPr id="8196" name="Rectangle 3"/>
          <p:cNvSpPr>
            <a:spLocks noGrp="1" noChangeArrowheads="1"/>
          </p:cNvSpPr>
          <p:nvPr>
            <p:ph idx="1"/>
          </p:nvPr>
        </p:nvSpPr>
        <p:spPr/>
        <p:txBody>
          <a:bodyPr/>
          <a:lstStyle/>
          <a:p>
            <a:pPr eaLnBrk="1" hangingPunct="1">
              <a:buNone/>
            </a:pPr>
            <a:r>
              <a:rPr lang="en-US" dirty="0" smtClean="0"/>
              <a:t>Ways to call a component API:</a:t>
            </a:r>
          </a:p>
          <a:p>
            <a:r>
              <a:rPr lang="en-US" dirty="0" smtClean="0"/>
              <a:t>Using the 4GL proxy layer</a:t>
            </a:r>
          </a:p>
          <a:p>
            <a:r>
              <a:rPr lang="en-US" dirty="0" smtClean="0"/>
              <a:t>Using direct API calls to the AppServer</a:t>
            </a:r>
          </a:p>
          <a:p>
            <a:r>
              <a:rPr lang="en-US" dirty="0" smtClean="0"/>
              <a:t>Calls in C# through the C# proxy layer</a:t>
            </a:r>
          </a:p>
        </p:txBody>
      </p:sp>
      <p:sp>
        <p:nvSpPr>
          <p:cNvPr id="8195" name="Rectangle 2"/>
          <p:cNvSpPr>
            <a:spLocks noGrp="1" noChangeArrowheads="1"/>
          </p:cNvSpPr>
          <p:nvPr>
            <p:ph type="title"/>
          </p:nvPr>
        </p:nvSpPr>
        <p:spPr/>
        <p:txBody>
          <a:bodyPr/>
          <a:lstStyle/>
          <a:p>
            <a:pPr eaLnBrk="1" hangingPunct="1"/>
            <a:r>
              <a:rPr lang="en-US" dirty="0" smtClean="0"/>
              <a:t>Calling the API</a:t>
            </a:r>
          </a:p>
        </p:txBody>
      </p:sp>
      <p:sp>
        <p:nvSpPr>
          <p:cNvPr id="8194" name="Footer Placeholder 3"/>
          <p:cNvSpPr>
            <a:spLocks noGrp="1"/>
          </p:cNvSpPr>
          <p:nvPr>
            <p:ph type="ftr" sz="quarter" idx="10"/>
          </p:nvPr>
        </p:nvSpPr>
        <p:spPr>
          <a:noFill/>
        </p:spPr>
        <p:txBody>
          <a:bodyPr/>
          <a:lstStyle/>
          <a:p>
            <a:r>
              <a:rPr lang="en-US" dirty="0" smtClean="0"/>
              <a:t>CUST_INT_0</a:t>
            </a:r>
            <a:fld id="{280C111A-29AB-44A6-91F0-222EC92600EA}" type="slidenum">
              <a:rPr lang="en-US" smtClean="0"/>
              <a:pPr/>
              <a:t>4</a:t>
            </a:fld>
            <a:r>
              <a:rPr lang="en-US" dirty="0" smtClean="0"/>
              <a:t>0</a:t>
            </a:r>
          </a:p>
        </p:txBody>
      </p:sp>
      <p:sp>
        <p:nvSpPr>
          <p:cNvPr id="8198" name="Rectangle 5"/>
          <p:cNvSpPr>
            <a:spLocks noChangeArrowheads="1"/>
          </p:cNvSpPr>
          <p:nvPr/>
        </p:nvSpPr>
        <p:spPr bwMode="auto">
          <a:xfrm>
            <a:off x="4963163" y="2996952"/>
            <a:ext cx="3389981" cy="3000375"/>
          </a:xfrm>
          <a:prstGeom prst="rect">
            <a:avLst/>
          </a:prstGeom>
          <a:noFill/>
          <a:ln w="9525" algn="ctr">
            <a:solidFill>
              <a:schemeClr val="tx1"/>
            </a:solidFill>
            <a:prstDash val="lgDash"/>
            <a:miter lim="800000"/>
            <a:headEnd/>
            <a:tailEnd/>
          </a:ln>
        </p:spPr>
        <p:txBody>
          <a:bodyPr wrap="none" tIns="91440" bIns="91440"/>
          <a:lstStyle/>
          <a:p>
            <a:r>
              <a:rPr lang="en-US" sz="1600" dirty="0">
                <a:latin typeface="+mj-lt"/>
              </a:rPr>
              <a:t>Fin </a:t>
            </a:r>
            <a:r>
              <a:rPr lang="en-US" sz="1600" dirty="0" smtClean="0">
                <a:latin typeface="+mj-lt"/>
              </a:rPr>
              <a:t>AppServer</a:t>
            </a:r>
            <a:endParaRPr lang="en-US" sz="1600" dirty="0">
              <a:latin typeface="+mj-lt"/>
            </a:endParaRPr>
          </a:p>
        </p:txBody>
      </p:sp>
      <p:sp>
        <p:nvSpPr>
          <p:cNvPr id="8199" name="Rectangle 6"/>
          <p:cNvSpPr>
            <a:spLocks noChangeArrowheads="1"/>
          </p:cNvSpPr>
          <p:nvPr/>
        </p:nvSpPr>
        <p:spPr bwMode="auto">
          <a:xfrm>
            <a:off x="4963163" y="3904292"/>
            <a:ext cx="331230" cy="885810"/>
          </a:xfrm>
          <a:prstGeom prst="rect">
            <a:avLst/>
          </a:prstGeom>
          <a:solidFill>
            <a:srgbClr val="A8E2C5"/>
          </a:solidFill>
          <a:ln w="9525" algn="ctr">
            <a:solidFill>
              <a:schemeClr val="tx1"/>
            </a:solidFill>
            <a:miter lim="800000"/>
            <a:headEnd/>
            <a:tailEnd/>
          </a:ln>
        </p:spPr>
        <p:txBody>
          <a:bodyPr vert="eaVert" wrap="none" tIns="91440" bIns="91440" anchor="ctr"/>
          <a:lstStyle/>
          <a:p>
            <a:r>
              <a:rPr lang="en-US" sz="1600" dirty="0">
                <a:latin typeface="+mj-lt"/>
              </a:rPr>
              <a:t>API</a:t>
            </a:r>
          </a:p>
        </p:txBody>
      </p:sp>
      <p:sp>
        <p:nvSpPr>
          <p:cNvPr id="8200" name="Rectangle 7"/>
          <p:cNvSpPr>
            <a:spLocks noChangeArrowheads="1"/>
          </p:cNvSpPr>
          <p:nvPr/>
        </p:nvSpPr>
        <p:spPr bwMode="auto">
          <a:xfrm>
            <a:off x="5959785" y="3904292"/>
            <a:ext cx="1279487" cy="885810"/>
          </a:xfrm>
          <a:prstGeom prst="rect">
            <a:avLst/>
          </a:prstGeom>
          <a:solidFill>
            <a:srgbClr val="EBCF89"/>
          </a:solidFill>
          <a:ln w="9525" algn="ctr">
            <a:solidFill>
              <a:schemeClr val="tx1"/>
            </a:solidFill>
            <a:miter lim="800000"/>
            <a:headEnd/>
            <a:tailEnd/>
          </a:ln>
        </p:spPr>
        <p:txBody>
          <a:bodyPr wrap="none" tIns="91440" bIns="91440" anchor="ctr"/>
          <a:lstStyle/>
          <a:p>
            <a:r>
              <a:rPr lang="en-US" sz="1600" dirty="0">
                <a:latin typeface="+mj-lt"/>
              </a:rPr>
              <a:t>Business</a:t>
            </a:r>
          </a:p>
          <a:p>
            <a:r>
              <a:rPr lang="en-US" sz="1600" dirty="0" smtClean="0">
                <a:latin typeface="+mj-lt"/>
              </a:rPr>
              <a:t>Component</a:t>
            </a:r>
            <a:endParaRPr lang="en-US" sz="1600" dirty="0">
              <a:latin typeface="+mj-lt"/>
            </a:endParaRPr>
          </a:p>
        </p:txBody>
      </p:sp>
      <p:sp>
        <p:nvSpPr>
          <p:cNvPr id="8202" name="Rectangle 9"/>
          <p:cNvSpPr>
            <a:spLocks noChangeArrowheads="1"/>
          </p:cNvSpPr>
          <p:nvPr/>
        </p:nvSpPr>
        <p:spPr bwMode="auto">
          <a:xfrm>
            <a:off x="774419" y="4253388"/>
            <a:ext cx="2857961" cy="1673197"/>
          </a:xfrm>
          <a:prstGeom prst="rect">
            <a:avLst/>
          </a:prstGeom>
          <a:noFill/>
          <a:ln w="9525" algn="ctr">
            <a:solidFill>
              <a:schemeClr val="tx1"/>
            </a:solidFill>
            <a:miter lim="800000"/>
            <a:headEnd/>
            <a:tailEnd/>
          </a:ln>
        </p:spPr>
        <p:txBody>
          <a:bodyPr wrap="none" tIns="91440" bIns="91440"/>
          <a:lstStyle/>
          <a:p>
            <a:r>
              <a:rPr lang="en-US" sz="1600" dirty="0">
                <a:latin typeface="+mj-lt"/>
              </a:rPr>
              <a:t>4GL </a:t>
            </a:r>
            <a:r>
              <a:rPr lang="en-US" sz="1600" dirty="0" smtClean="0">
                <a:latin typeface="+mj-lt"/>
              </a:rPr>
              <a:t>Client</a:t>
            </a:r>
            <a:endParaRPr lang="en-US" sz="1600" dirty="0">
              <a:latin typeface="+mj-lt"/>
            </a:endParaRPr>
          </a:p>
        </p:txBody>
      </p:sp>
      <p:sp>
        <p:nvSpPr>
          <p:cNvPr id="8203" name="Rectangle 11"/>
          <p:cNvSpPr>
            <a:spLocks noChangeArrowheads="1"/>
          </p:cNvSpPr>
          <p:nvPr/>
        </p:nvSpPr>
        <p:spPr bwMode="auto">
          <a:xfrm>
            <a:off x="3314340" y="3219942"/>
            <a:ext cx="331230" cy="885810"/>
          </a:xfrm>
          <a:prstGeom prst="rect">
            <a:avLst/>
          </a:prstGeom>
          <a:solidFill>
            <a:srgbClr val="A8E2C5"/>
          </a:solidFill>
          <a:ln w="9525" algn="ctr">
            <a:solidFill>
              <a:schemeClr val="tx1"/>
            </a:solidFill>
            <a:miter lim="800000"/>
            <a:headEnd/>
            <a:tailEnd/>
          </a:ln>
        </p:spPr>
        <p:txBody>
          <a:bodyPr vert="eaVert" wrap="none" tIns="91440" bIns="91440" anchor="ctr"/>
          <a:lstStyle/>
          <a:p>
            <a:r>
              <a:rPr lang="en-US" sz="1600" dirty="0">
                <a:latin typeface="+mj-lt"/>
              </a:rPr>
              <a:t>C# </a:t>
            </a:r>
            <a:r>
              <a:rPr lang="en-US" sz="1600" dirty="0" smtClean="0">
                <a:latin typeface="+mj-lt"/>
              </a:rPr>
              <a:t>Proxy</a:t>
            </a:r>
            <a:endParaRPr lang="en-US" sz="1600" dirty="0">
              <a:latin typeface="+mj-lt"/>
            </a:endParaRPr>
          </a:p>
        </p:txBody>
      </p:sp>
      <p:sp>
        <p:nvSpPr>
          <p:cNvPr id="8204" name="Rectangle 12"/>
          <p:cNvSpPr>
            <a:spLocks noChangeArrowheads="1"/>
          </p:cNvSpPr>
          <p:nvPr/>
        </p:nvSpPr>
        <p:spPr bwMode="auto">
          <a:xfrm>
            <a:off x="3301149" y="4900829"/>
            <a:ext cx="331230" cy="1025756"/>
          </a:xfrm>
          <a:prstGeom prst="rect">
            <a:avLst/>
          </a:prstGeom>
          <a:solidFill>
            <a:srgbClr val="A8E2C5"/>
          </a:solidFill>
          <a:ln w="9525" algn="ctr">
            <a:solidFill>
              <a:schemeClr val="tx1"/>
            </a:solidFill>
            <a:miter lim="800000"/>
            <a:headEnd/>
            <a:tailEnd/>
          </a:ln>
        </p:spPr>
        <p:txBody>
          <a:bodyPr vert="eaVert" wrap="none" tIns="91440" bIns="91440" anchor="ctr"/>
          <a:lstStyle/>
          <a:p>
            <a:r>
              <a:rPr lang="en-US" sz="1600" dirty="0">
                <a:latin typeface="+mj-lt"/>
              </a:rPr>
              <a:t>4GL </a:t>
            </a:r>
            <a:r>
              <a:rPr lang="en-US" sz="1600" dirty="0" smtClean="0">
                <a:latin typeface="+mj-lt"/>
              </a:rPr>
              <a:t>Proxy</a:t>
            </a:r>
            <a:endParaRPr lang="en-US" sz="1600" dirty="0">
              <a:latin typeface="+mj-lt"/>
            </a:endParaRPr>
          </a:p>
        </p:txBody>
      </p:sp>
      <p:sp>
        <p:nvSpPr>
          <p:cNvPr id="8205" name="Line 13"/>
          <p:cNvSpPr>
            <a:spLocks noChangeShapeType="1"/>
          </p:cNvSpPr>
          <p:nvPr/>
        </p:nvSpPr>
        <p:spPr bwMode="auto">
          <a:xfrm>
            <a:off x="1971831" y="3625939"/>
            <a:ext cx="1329318" cy="0"/>
          </a:xfrm>
          <a:prstGeom prst="line">
            <a:avLst/>
          </a:prstGeom>
          <a:noFill/>
          <a:ln w="9525">
            <a:solidFill>
              <a:schemeClr val="tx1"/>
            </a:solidFill>
            <a:round/>
            <a:headEnd/>
            <a:tailEnd type="triangle" w="med" len="med"/>
          </a:ln>
        </p:spPr>
        <p:txBody>
          <a:bodyPr wrap="none" tIns="91440" bIns="91440" anchor="ctr"/>
          <a:lstStyle/>
          <a:p>
            <a:endParaRPr lang="en-US" dirty="0">
              <a:latin typeface="+mj-lt"/>
            </a:endParaRPr>
          </a:p>
        </p:txBody>
      </p:sp>
      <p:sp>
        <p:nvSpPr>
          <p:cNvPr id="8206" name="Line 14"/>
          <p:cNvSpPr>
            <a:spLocks noChangeShapeType="1"/>
          </p:cNvSpPr>
          <p:nvPr/>
        </p:nvSpPr>
        <p:spPr bwMode="auto">
          <a:xfrm>
            <a:off x="3633845" y="3625939"/>
            <a:ext cx="1329318" cy="556707"/>
          </a:xfrm>
          <a:prstGeom prst="line">
            <a:avLst/>
          </a:prstGeom>
          <a:noFill/>
          <a:ln w="9525">
            <a:solidFill>
              <a:schemeClr val="tx1"/>
            </a:solidFill>
            <a:round/>
            <a:headEnd/>
            <a:tailEnd type="triangle" w="med" len="med"/>
          </a:ln>
        </p:spPr>
        <p:txBody>
          <a:bodyPr wrap="none" tIns="91440" bIns="91440" anchor="ctr"/>
          <a:lstStyle/>
          <a:p>
            <a:endParaRPr lang="en-US" dirty="0">
              <a:latin typeface="+mj-lt"/>
            </a:endParaRPr>
          </a:p>
        </p:txBody>
      </p:sp>
      <p:sp>
        <p:nvSpPr>
          <p:cNvPr id="8207" name="Line 15"/>
          <p:cNvSpPr>
            <a:spLocks noChangeShapeType="1"/>
          </p:cNvSpPr>
          <p:nvPr/>
        </p:nvSpPr>
        <p:spPr bwMode="auto">
          <a:xfrm>
            <a:off x="5295859" y="4322592"/>
            <a:ext cx="663926" cy="0"/>
          </a:xfrm>
          <a:prstGeom prst="line">
            <a:avLst/>
          </a:prstGeom>
          <a:noFill/>
          <a:ln w="9525">
            <a:solidFill>
              <a:schemeClr val="tx1"/>
            </a:solidFill>
            <a:round/>
            <a:headEnd type="triangle" w="med" len="med"/>
            <a:tailEnd type="triangle" w="med" len="med"/>
          </a:ln>
        </p:spPr>
        <p:txBody>
          <a:bodyPr wrap="none" tIns="91440" bIns="91440" anchor="ctr"/>
          <a:lstStyle/>
          <a:p>
            <a:endParaRPr lang="en-US" dirty="0">
              <a:latin typeface="+mj-lt"/>
            </a:endParaRPr>
          </a:p>
        </p:txBody>
      </p:sp>
      <p:sp>
        <p:nvSpPr>
          <p:cNvPr id="8208" name="Line 16"/>
          <p:cNvSpPr>
            <a:spLocks noChangeShapeType="1"/>
          </p:cNvSpPr>
          <p:nvPr/>
        </p:nvSpPr>
        <p:spPr bwMode="auto">
          <a:xfrm flipV="1">
            <a:off x="3633845" y="4462538"/>
            <a:ext cx="1329318" cy="976544"/>
          </a:xfrm>
          <a:prstGeom prst="line">
            <a:avLst/>
          </a:prstGeom>
          <a:noFill/>
          <a:ln w="9525">
            <a:solidFill>
              <a:schemeClr val="tx1"/>
            </a:solidFill>
            <a:round/>
            <a:headEnd/>
            <a:tailEnd type="triangle" w="med" len="med"/>
          </a:ln>
        </p:spPr>
        <p:txBody>
          <a:bodyPr wrap="none" tIns="91440" bIns="91440" anchor="ctr"/>
          <a:lstStyle/>
          <a:p>
            <a:endParaRPr lang="en-US" dirty="0">
              <a:latin typeface="+mj-lt"/>
            </a:endParaRPr>
          </a:p>
        </p:txBody>
      </p:sp>
      <p:sp>
        <p:nvSpPr>
          <p:cNvPr id="8209" name="Line 17"/>
          <p:cNvSpPr>
            <a:spLocks noChangeShapeType="1"/>
          </p:cNvSpPr>
          <p:nvPr/>
        </p:nvSpPr>
        <p:spPr bwMode="auto">
          <a:xfrm>
            <a:off x="1971831" y="5508286"/>
            <a:ext cx="1329318" cy="0"/>
          </a:xfrm>
          <a:prstGeom prst="line">
            <a:avLst/>
          </a:prstGeom>
          <a:noFill/>
          <a:ln w="9525">
            <a:solidFill>
              <a:schemeClr val="tx1"/>
            </a:solidFill>
            <a:round/>
            <a:headEnd/>
            <a:tailEnd type="triangle" w="med" len="med"/>
          </a:ln>
        </p:spPr>
        <p:txBody>
          <a:bodyPr wrap="none" tIns="91440" bIns="91440" anchor="ctr"/>
          <a:lstStyle/>
          <a:p>
            <a:endParaRPr lang="en-US" dirty="0">
              <a:latin typeface="+mj-lt"/>
            </a:endParaRPr>
          </a:p>
        </p:txBody>
      </p:sp>
      <p:sp>
        <p:nvSpPr>
          <p:cNvPr id="8210" name="Line 18"/>
          <p:cNvSpPr>
            <a:spLocks noChangeShapeType="1"/>
          </p:cNvSpPr>
          <p:nvPr/>
        </p:nvSpPr>
        <p:spPr bwMode="auto">
          <a:xfrm flipV="1">
            <a:off x="2103737" y="4322592"/>
            <a:ext cx="2859426" cy="489041"/>
          </a:xfrm>
          <a:prstGeom prst="line">
            <a:avLst/>
          </a:prstGeom>
          <a:noFill/>
          <a:ln w="9525">
            <a:solidFill>
              <a:schemeClr val="tx1"/>
            </a:solidFill>
            <a:round/>
            <a:headEnd/>
            <a:tailEnd type="triangle" w="med" len="med"/>
          </a:ln>
        </p:spPr>
        <p:txBody>
          <a:bodyPr wrap="none" tIns="91440" bIns="91440" anchor="ctr"/>
          <a:lstStyle/>
          <a:p>
            <a:endParaRPr lang="en-US" dirty="0">
              <a:latin typeface="+mj-l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3"/>
          <p:cNvSpPr>
            <a:spLocks noGrp="1" noChangeArrowheads="1"/>
          </p:cNvSpPr>
          <p:nvPr>
            <p:ph idx="1"/>
          </p:nvPr>
        </p:nvSpPr>
        <p:spPr/>
        <p:txBody>
          <a:bodyPr/>
          <a:lstStyle/>
          <a:p>
            <a:pPr eaLnBrk="1" hangingPunct="1">
              <a:buNone/>
            </a:pPr>
            <a:r>
              <a:rPr lang="en-US" dirty="0" smtClean="0"/>
              <a:t>Available API methods:</a:t>
            </a:r>
          </a:p>
          <a:p>
            <a:r>
              <a:rPr lang="en-US" sz="2400" dirty="0" smtClean="0"/>
              <a:t>Use HTML documentation</a:t>
            </a:r>
          </a:p>
          <a:p>
            <a:r>
              <a:rPr lang="en-US" sz="2400" dirty="0" smtClean="0"/>
              <a:t>Look for API queries and methods on the main page of a business component</a:t>
            </a:r>
          </a:p>
        </p:txBody>
      </p:sp>
      <p:sp>
        <p:nvSpPr>
          <p:cNvPr id="9219" name="Rectangle 2"/>
          <p:cNvSpPr>
            <a:spLocks noGrp="1" noChangeArrowheads="1"/>
          </p:cNvSpPr>
          <p:nvPr>
            <p:ph type="title"/>
          </p:nvPr>
        </p:nvSpPr>
        <p:spPr/>
        <p:txBody>
          <a:bodyPr/>
          <a:lstStyle/>
          <a:p>
            <a:pPr eaLnBrk="1" hangingPunct="1"/>
            <a:r>
              <a:rPr lang="en-US" dirty="0" smtClean="0"/>
              <a:t>Calling the API</a:t>
            </a:r>
          </a:p>
        </p:txBody>
      </p:sp>
      <p:sp>
        <p:nvSpPr>
          <p:cNvPr id="9218" name="Footer Placeholder 3"/>
          <p:cNvSpPr>
            <a:spLocks noGrp="1"/>
          </p:cNvSpPr>
          <p:nvPr>
            <p:ph type="ftr" sz="quarter" idx="10"/>
          </p:nvPr>
        </p:nvSpPr>
        <p:spPr>
          <a:noFill/>
        </p:spPr>
        <p:txBody>
          <a:bodyPr/>
          <a:lstStyle/>
          <a:p>
            <a:r>
              <a:rPr lang="en-US" dirty="0" smtClean="0"/>
              <a:t>CUST_INT_0</a:t>
            </a:r>
            <a:fld id="{2D4E7FA9-BB29-4192-BA61-DDD278A9807E}" type="slidenum">
              <a:rPr lang="en-US" smtClean="0"/>
              <a:pPr/>
              <a:t>5</a:t>
            </a:fld>
            <a:r>
              <a:rPr lang="en-US" dirty="0" smtClean="0"/>
              <a:t>0</a:t>
            </a:r>
          </a:p>
        </p:txBody>
      </p:sp>
      <p:grpSp>
        <p:nvGrpSpPr>
          <p:cNvPr id="9" name="Group 8"/>
          <p:cNvGrpSpPr/>
          <p:nvPr/>
        </p:nvGrpSpPr>
        <p:grpSpPr>
          <a:xfrm>
            <a:off x="1083717" y="2640277"/>
            <a:ext cx="6978650" cy="3711575"/>
            <a:chOff x="1247775" y="3146425"/>
            <a:chExt cx="6978650" cy="3711575"/>
          </a:xfrm>
        </p:grpSpPr>
        <p:pic>
          <p:nvPicPr>
            <p:cNvPr id="9221" name="Picture 6"/>
            <p:cNvPicPr>
              <a:picLocks noChangeAspect="1" noChangeArrowheads="1"/>
            </p:cNvPicPr>
            <p:nvPr/>
          </p:nvPicPr>
          <p:blipFill>
            <a:blip r:embed="rId3" cstate="print"/>
            <a:srcRect/>
            <a:stretch>
              <a:fillRect/>
            </a:stretch>
          </p:blipFill>
          <p:spPr bwMode="auto">
            <a:xfrm>
              <a:off x="1247775" y="3146425"/>
              <a:ext cx="5170488" cy="3711575"/>
            </a:xfrm>
            <a:prstGeom prst="rect">
              <a:avLst/>
            </a:prstGeom>
            <a:noFill/>
            <a:ln w="9525" algn="ctr">
              <a:noFill/>
              <a:miter lim="800000"/>
              <a:headEnd/>
              <a:tailEnd/>
            </a:ln>
          </p:spPr>
        </p:pic>
        <p:sp>
          <p:nvSpPr>
            <p:cNvPr id="9222" name="AutoShape 7"/>
            <p:cNvSpPr>
              <a:spLocks/>
            </p:cNvSpPr>
            <p:nvPr/>
          </p:nvSpPr>
          <p:spPr bwMode="auto">
            <a:xfrm>
              <a:off x="2776538" y="4221163"/>
              <a:ext cx="266700" cy="2447925"/>
            </a:xfrm>
            <a:prstGeom prst="rightBrace">
              <a:avLst>
                <a:gd name="adj1" fmla="val 70624"/>
                <a:gd name="adj2" fmla="val 50000"/>
              </a:avLst>
            </a:prstGeom>
            <a:noFill/>
            <a:ln w="19050">
              <a:solidFill>
                <a:srgbClr val="0000FF"/>
              </a:solidFill>
              <a:round/>
              <a:headEnd/>
              <a:tailEnd/>
            </a:ln>
          </p:spPr>
          <p:txBody>
            <a:bodyPr wrap="none" tIns="91440" bIns="91440" anchor="ctr"/>
            <a:lstStyle/>
            <a:p>
              <a:endParaRPr lang="en-IE" dirty="0">
                <a:latin typeface="+mj-lt"/>
              </a:endParaRPr>
            </a:p>
          </p:txBody>
        </p:sp>
        <p:sp>
          <p:nvSpPr>
            <p:cNvPr id="9223" name="Oval 8"/>
            <p:cNvSpPr>
              <a:spLocks noChangeArrowheads="1"/>
            </p:cNvSpPr>
            <p:nvPr/>
          </p:nvSpPr>
          <p:spPr bwMode="auto">
            <a:xfrm>
              <a:off x="5767388" y="4508500"/>
              <a:ext cx="2459037" cy="914400"/>
            </a:xfrm>
            <a:prstGeom prst="ellipse">
              <a:avLst/>
            </a:prstGeom>
            <a:solidFill>
              <a:schemeClr val="bg1"/>
            </a:solidFill>
            <a:ln w="19050" algn="ctr">
              <a:solidFill>
                <a:srgbClr val="0000FF"/>
              </a:solidFill>
              <a:round/>
              <a:headEnd/>
              <a:tailEnd/>
            </a:ln>
          </p:spPr>
          <p:txBody>
            <a:bodyPr wrap="none" tIns="91440" bIns="91440" anchor="ctr"/>
            <a:lstStyle/>
            <a:p>
              <a:r>
                <a:rPr lang="en-US" sz="1200" dirty="0">
                  <a:solidFill>
                    <a:srgbClr val="0000FF"/>
                  </a:solidFill>
                  <a:latin typeface="+mj-lt"/>
                </a:rPr>
                <a:t>Available methods and </a:t>
              </a:r>
            </a:p>
            <a:p>
              <a:r>
                <a:rPr lang="en-US" sz="1200" dirty="0">
                  <a:solidFill>
                    <a:srgbClr val="0000FF"/>
                  </a:solidFill>
                  <a:latin typeface="+mj-lt"/>
                </a:rPr>
                <a:t>queries for BGL (GL accounts) </a:t>
              </a:r>
            </a:p>
            <a:p>
              <a:r>
                <a:rPr lang="en-US" sz="1200" dirty="0">
                  <a:solidFill>
                    <a:srgbClr val="0000FF"/>
                  </a:solidFill>
                  <a:latin typeface="+mj-lt"/>
                </a:rPr>
                <a:t>on the API layer</a:t>
              </a:r>
            </a:p>
          </p:txBody>
        </p:sp>
        <p:cxnSp>
          <p:nvCxnSpPr>
            <p:cNvPr id="9224" name="AutoShape 9"/>
            <p:cNvCxnSpPr>
              <a:cxnSpLocks noChangeShapeType="1"/>
              <a:stCxn id="9222" idx="1"/>
              <a:endCxn id="9223" idx="2"/>
            </p:cNvCxnSpPr>
            <p:nvPr/>
          </p:nvCxnSpPr>
          <p:spPr bwMode="auto">
            <a:xfrm flipV="1">
              <a:off x="3052763" y="4965700"/>
              <a:ext cx="2706687" cy="479425"/>
            </a:xfrm>
            <a:prstGeom prst="straightConnector1">
              <a:avLst/>
            </a:prstGeom>
            <a:noFill/>
            <a:ln w="9525">
              <a:solidFill>
                <a:srgbClr val="0000FF"/>
              </a:solidFill>
              <a:round/>
              <a:headEnd/>
              <a:tailEnd type="triangle" w="med" len="med"/>
            </a:ln>
          </p:spPr>
        </p:cxn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3"/>
          <p:cNvSpPr>
            <a:spLocks noGrp="1" noChangeArrowheads="1"/>
          </p:cNvSpPr>
          <p:nvPr>
            <p:ph idx="1"/>
          </p:nvPr>
        </p:nvSpPr>
        <p:spPr/>
        <p:txBody>
          <a:bodyPr>
            <a:normAutofit fontScale="92500" lnSpcReduction="10000"/>
          </a:bodyPr>
          <a:lstStyle/>
          <a:p>
            <a:pPr eaLnBrk="1" hangingPunct="1">
              <a:lnSpc>
                <a:spcPct val="70000"/>
              </a:lnSpc>
              <a:buNone/>
            </a:pPr>
            <a:r>
              <a:rPr lang="en-US" dirty="0" smtClean="0"/>
              <a:t>Documentation of API methods</a:t>
            </a:r>
          </a:p>
          <a:p>
            <a:r>
              <a:rPr lang="en-US" dirty="0" smtClean="0"/>
              <a:t>The documentation shows the parameters used internally. For API calls, more parameters are necessary</a:t>
            </a:r>
          </a:p>
          <a:p>
            <a:r>
              <a:rPr lang="en-US" dirty="0" smtClean="0"/>
              <a:t>For the proxy implementation:</a:t>
            </a:r>
          </a:p>
          <a:p>
            <a:pPr lvl="1" eaLnBrk="1" hangingPunct="1">
              <a:buFont typeface="Times New Roman" pitchFamily="18" charset="0"/>
              <a:buNone/>
            </a:pPr>
            <a:r>
              <a:rPr lang="en-US" sz="1600" b="1" dirty="0" smtClean="0">
                <a:latin typeface="Courier New" pitchFamily="49" charset="0"/>
              </a:rPr>
              <a:t>		</a:t>
            </a:r>
            <a:r>
              <a:rPr lang="en-US" sz="1600" b="1" dirty="0" smtClean="0">
                <a:solidFill>
                  <a:srgbClr val="0000FF"/>
                </a:solidFill>
                <a:latin typeface="Courier New" pitchFamily="49" charset="0"/>
              </a:rPr>
              <a:t>define input parameter ic_CompanyCode as character</a:t>
            </a:r>
          </a:p>
          <a:p>
            <a:pPr lvl="1" eaLnBrk="1" hangingPunct="1">
              <a:buFont typeface="Times New Roman" pitchFamily="18" charset="0"/>
              <a:buNone/>
            </a:pPr>
            <a:r>
              <a:rPr lang="en-US" sz="1600" dirty="0" smtClean="0">
                <a:latin typeface="Courier New" pitchFamily="49" charset="0"/>
              </a:rPr>
              <a:t>		&lt;parameters from documentation&gt;</a:t>
            </a:r>
          </a:p>
          <a:p>
            <a:pPr lvl="1" eaLnBrk="1" hangingPunct="1">
              <a:buFont typeface="Times New Roman" pitchFamily="18" charset="0"/>
              <a:buNone/>
            </a:pPr>
            <a:r>
              <a:rPr lang="en-US" sz="1600" b="1" dirty="0" smtClean="0">
                <a:latin typeface="Courier New" pitchFamily="49" charset="0"/>
              </a:rPr>
              <a:t>		</a:t>
            </a:r>
            <a:r>
              <a:rPr lang="en-US" sz="1600" b="1" dirty="0" smtClean="0">
                <a:solidFill>
                  <a:srgbClr val="0000FF"/>
                </a:solidFill>
                <a:latin typeface="Courier New" pitchFamily="49" charset="0"/>
              </a:rPr>
              <a:t>define output parameter dataset for tFcMessages</a:t>
            </a:r>
          </a:p>
          <a:p>
            <a:pPr lvl="1" eaLnBrk="1" hangingPunct="1">
              <a:buFont typeface="Times New Roman" pitchFamily="18" charset="0"/>
              <a:buNone/>
            </a:pPr>
            <a:r>
              <a:rPr lang="en-US" sz="1600" dirty="0" smtClean="0">
                <a:solidFill>
                  <a:srgbClr val="0000FF"/>
                </a:solidFill>
                <a:latin typeface="Courier New" pitchFamily="49" charset="0"/>
              </a:rPr>
              <a:t>		define output parameter oiReturnStatus as integer no-undo</a:t>
            </a:r>
          </a:p>
          <a:p>
            <a:r>
              <a:rPr lang="en-US" dirty="0" smtClean="0"/>
              <a:t>For the direct API implementation:</a:t>
            </a:r>
          </a:p>
          <a:p>
            <a:pPr lvl="1" eaLnBrk="1" hangingPunct="1">
              <a:buFont typeface="Times New Roman" pitchFamily="18" charset="0"/>
              <a:buNone/>
            </a:pPr>
            <a:r>
              <a:rPr lang="en-US" sz="1600" b="1" dirty="0" smtClean="0">
                <a:latin typeface="Courier New" pitchFamily="49" charset="0"/>
              </a:rPr>
              <a:t>		</a:t>
            </a:r>
            <a:r>
              <a:rPr lang="en-US" sz="1600" b="1" dirty="0" smtClean="0">
                <a:solidFill>
                  <a:srgbClr val="0000FF"/>
                </a:solidFill>
                <a:latin typeface="Courier New" pitchFamily="49" charset="0"/>
              </a:rPr>
              <a:t>define input parameter icApiLogin as character</a:t>
            </a:r>
          </a:p>
          <a:p>
            <a:pPr lvl="1" eaLnBrk="1" hangingPunct="1">
              <a:buFont typeface="Times New Roman" pitchFamily="18" charset="0"/>
              <a:buNone/>
            </a:pPr>
            <a:r>
              <a:rPr lang="en-US" sz="1600" b="1" dirty="0" smtClean="0">
                <a:solidFill>
                  <a:srgbClr val="0000FF"/>
                </a:solidFill>
                <a:latin typeface="Courier New" pitchFamily="49" charset="0"/>
              </a:rPr>
              <a:t>		define input parameter icApiPassword as character</a:t>
            </a:r>
          </a:p>
          <a:p>
            <a:pPr lvl="1" eaLnBrk="1" hangingPunct="1">
              <a:buFont typeface="Times New Roman" pitchFamily="18" charset="0"/>
              <a:buNone/>
            </a:pPr>
            <a:r>
              <a:rPr lang="en-US" sz="1600" b="1" dirty="0" smtClean="0">
                <a:solidFill>
                  <a:srgbClr val="0000FF"/>
                </a:solidFill>
                <a:latin typeface="Courier New" pitchFamily="49" charset="0"/>
              </a:rPr>
              <a:t>		define input parameter icApiExtra as character</a:t>
            </a:r>
          </a:p>
          <a:p>
            <a:pPr lvl="1" eaLnBrk="1" hangingPunct="1">
              <a:buFont typeface="Times New Roman" pitchFamily="18" charset="0"/>
              <a:buNone/>
            </a:pPr>
            <a:r>
              <a:rPr lang="en-US" sz="1600" b="1" dirty="0" smtClean="0">
                <a:solidFill>
                  <a:srgbClr val="0000FF"/>
                </a:solidFill>
                <a:latin typeface="Courier New" pitchFamily="49" charset="0"/>
              </a:rPr>
              <a:t>		define input parameter iiApiSessionId as integer</a:t>
            </a:r>
          </a:p>
          <a:p>
            <a:pPr lvl="1" eaLnBrk="1" hangingPunct="1">
              <a:buFont typeface="Times New Roman" pitchFamily="18" charset="0"/>
              <a:buNone/>
            </a:pPr>
            <a:r>
              <a:rPr lang="en-US" sz="1600" dirty="0" smtClean="0">
                <a:latin typeface="Courier New" pitchFamily="49" charset="0"/>
              </a:rPr>
              <a:t>		&lt;parameters from documentation&gt;</a:t>
            </a:r>
          </a:p>
          <a:p>
            <a:pPr lvl="1" eaLnBrk="1" hangingPunct="1">
              <a:buFont typeface="Times New Roman" pitchFamily="18" charset="0"/>
              <a:buNone/>
            </a:pPr>
            <a:r>
              <a:rPr lang="en-US" sz="1600" b="1" dirty="0" smtClean="0">
                <a:latin typeface="Courier New" pitchFamily="49" charset="0"/>
              </a:rPr>
              <a:t>		</a:t>
            </a:r>
            <a:r>
              <a:rPr lang="en-US" sz="1600" b="1" dirty="0" smtClean="0">
                <a:solidFill>
                  <a:srgbClr val="0000FF"/>
                </a:solidFill>
                <a:latin typeface="Courier New" pitchFamily="49" charset="0"/>
              </a:rPr>
              <a:t>define output parameter dataset for tFcMessages</a:t>
            </a:r>
          </a:p>
          <a:p>
            <a:pPr lvl="1" eaLnBrk="1" hangingPunct="1">
              <a:buFont typeface="Times New Roman" pitchFamily="18" charset="0"/>
              <a:buNone/>
            </a:pPr>
            <a:r>
              <a:rPr lang="en-US" sz="1600" dirty="0" smtClean="0">
                <a:solidFill>
                  <a:srgbClr val="0000FF"/>
                </a:solidFill>
                <a:latin typeface="Courier New" pitchFamily="49" charset="0"/>
              </a:rPr>
              <a:t>		define output parameter oiReturnStatus as integer no-undo</a:t>
            </a:r>
            <a:endParaRPr lang="en-US" dirty="0" smtClean="0">
              <a:solidFill>
                <a:srgbClr val="0000FF"/>
              </a:solidFill>
            </a:endParaRPr>
          </a:p>
        </p:txBody>
      </p:sp>
      <p:sp>
        <p:nvSpPr>
          <p:cNvPr id="10243" name="Rectangle 2"/>
          <p:cNvSpPr>
            <a:spLocks noGrp="1" noChangeArrowheads="1"/>
          </p:cNvSpPr>
          <p:nvPr>
            <p:ph type="title"/>
          </p:nvPr>
        </p:nvSpPr>
        <p:spPr/>
        <p:txBody>
          <a:bodyPr/>
          <a:lstStyle/>
          <a:p>
            <a:pPr eaLnBrk="1" hangingPunct="1"/>
            <a:r>
              <a:rPr lang="en-US" dirty="0" smtClean="0"/>
              <a:t>Calling the API</a:t>
            </a:r>
          </a:p>
        </p:txBody>
      </p:sp>
      <p:sp>
        <p:nvSpPr>
          <p:cNvPr id="10242" name="Footer Placeholder 3"/>
          <p:cNvSpPr>
            <a:spLocks noGrp="1"/>
          </p:cNvSpPr>
          <p:nvPr>
            <p:ph type="ftr" sz="quarter" idx="10"/>
          </p:nvPr>
        </p:nvSpPr>
        <p:spPr>
          <a:noFill/>
        </p:spPr>
        <p:txBody>
          <a:bodyPr/>
          <a:lstStyle/>
          <a:p>
            <a:r>
              <a:rPr lang="en-US" dirty="0" smtClean="0"/>
              <a:t>CUST_INT_0</a:t>
            </a:r>
            <a:fld id="{05DA500B-E123-4705-914A-A8286505F62C}" type="slidenum">
              <a:rPr lang="en-US" smtClean="0"/>
              <a:pPr/>
              <a:t>6</a:t>
            </a:fld>
            <a:r>
              <a:rPr lang="en-US" dirty="0" smtClean="0"/>
              <a:t>0</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3"/>
          <p:cNvSpPr>
            <a:spLocks noGrp="1" noChangeArrowheads="1"/>
          </p:cNvSpPr>
          <p:nvPr>
            <p:ph idx="1"/>
          </p:nvPr>
        </p:nvSpPr>
        <p:spPr/>
        <p:txBody>
          <a:bodyPr/>
          <a:lstStyle/>
          <a:p>
            <a:pPr eaLnBrk="1" hangingPunct="1">
              <a:buNone/>
            </a:pPr>
            <a:r>
              <a:rPr lang="en-US" dirty="0" smtClean="0"/>
              <a:t>Using 4GL proxy layer – Set up</a:t>
            </a:r>
          </a:p>
          <a:p>
            <a:pPr marL="117475" lvl="1" indent="0" eaLnBrk="1" hangingPunct="1">
              <a:buNone/>
            </a:pPr>
            <a:r>
              <a:rPr lang="en-US" dirty="0" smtClean="0"/>
              <a:t>Configure connection in </a:t>
            </a:r>
            <a:r>
              <a:rPr lang="en-US" dirty="0" smtClean="0">
                <a:latin typeface="Courier New" pitchFamily="49" charset="0"/>
                <a:cs typeface="Courier New" pitchFamily="49" charset="0"/>
              </a:rPr>
              <a:t>cbserver.xml</a:t>
            </a:r>
            <a:r>
              <a:rPr lang="en-US" dirty="0" smtClean="0"/>
              <a:t> in the client PROPATH</a:t>
            </a:r>
          </a:p>
        </p:txBody>
      </p:sp>
      <p:sp>
        <p:nvSpPr>
          <p:cNvPr id="11267" name="Rectangle 2"/>
          <p:cNvSpPr>
            <a:spLocks noGrp="1" noChangeArrowheads="1"/>
          </p:cNvSpPr>
          <p:nvPr>
            <p:ph type="title"/>
          </p:nvPr>
        </p:nvSpPr>
        <p:spPr/>
        <p:txBody>
          <a:bodyPr/>
          <a:lstStyle/>
          <a:p>
            <a:pPr eaLnBrk="1" hangingPunct="1"/>
            <a:r>
              <a:rPr lang="en-US" dirty="0" smtClean="0"/>
              <a:t>Calling the API</a:t>
            </a:r>
          </a:p>
        </p:txBody>
      </p:sp>
      <p:sp>
        <p:nvSpPr>
          <p:cNvPr id="11266" name="Footer Placeholder 3"/>
          <p:cNvSpPr>
            <a:spLocks noGrp="1"/>
          </p:cNvSpPr>
          <p:nvPr>
            <p:ph type="ftr" sz="quarter" idx="10"/>
          </p:nvPr>
        </p:nvSpPr>
        <p:spPr>
          <a:noFill/>
        </p:spPr>
        <p:txBody>
          <a:bodyPr/>
          <a:lstStyle/>
          <a:p>
            <a:r>
              <a:rPr lang="en-US" dirty="0" smtClean="0"/>
              <a:t>CUST_INT_0</a:t>
            </a:r>
            <a:fld id="{5D19F028-86A5-4F4C-8931-C75F6C8EA020}" type="slidenum">
              <a:rPr lang="en-US" smtClean="0"/>
              <a:pPr/>
              <a:t>7</a:t>
            </a:fld>
            <a:r>
              <a:rPr lang="en-US" dirty="0" smtClean="0"/>
              <a:t>0</a:t>
            </a:r>
          </a:p>
        </p:txBody>
      </p:sp>
      <p:pic>
        <p:nvPicPr>
          <p:cNvPr id="11269" name="Picture 18"/>
          <p:cNvPicPr>
            <a:picLocks noChangeAspect="1" noChangeArrowheads="1"/>
          </p:cNvPicPr>
          <p:nvPr/>
        </p:nvPicPr>
        <p:blipFill>
          <a:blip r:embed="rId3" cstate="print"/>
          <a:srcRect/>
          <a:stretch>
            <a:fillRect/>
          </a:stretch>
        </p:blipFill>
        <p:spPr bwMode="auto">
          <a:xfrm>
            <a:off x="1124611" y="2560290"/>
            <a:ext cx="6884988" cy="302895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3"/>
          <p:cNvSpPr>
            <a:spLocks noGrp="1" noChangeArrowheads="1"/>
          </p:cNvSpPr>
          <p:nvPr>
            <p:ph idx="1"/>
          </p:nvPr>
        </p:nvSpPr>
        <p:spPr/>
        <p:txBody>
          <a:bodyPr/>
          <a:lstStyle/>
          <a:p>
            <a:pPr eaLnBrk="1" hangingPunct="1">
              <a:buNone/>
              <a:defRPr/>
            </a:pPr>
            <a:r>
              <a:rPr lang="en-US" dirty="0" smtClean="0"/>
              <a:t>Using 4GL proxy layer – Set up</a:t>
            </a:r>
          </a:p>
          <a:p>
            <a:pPr>
              <a:defRPr/>
            </a:pPr>
            <a:r>
              <a:rPr lang="en-US" dirty="0" smtClean="0"/>
              <a:t>Implement the </a:t>
            </a:r>
            <a:r>
              <a:rPr lang="en-US" dirty="0" smtClean="0">
                <a:latin typeface="Courier New" pitchFamily="49" charset="0"/>
                <a:cs typeface="Courier New" pitchFamily="49" charset="0"/>
              </a:rPr>
              <a:t>infogetter </a:t>
            </a:r>
            <a:r>
              <a:rPr lang="en-US" dirty="0" smtClean="0">
                <a:latin typeface="+mj-lt"/>
                <a:cs typeface="Courier New" pitchFamily="49" charset="0"/>
              </a:rPr>
              <a:t>procedure</a:t>
            </a:r>
            <a:r>
              <a:rPr lang="en-US" dirty="0" smtClean="0"/>
              <a:t> </a:t>
            </a:r>
          </a:p>
          <a:p>
            <a:pPr marL="758952" lvl="2" indent="0">
              <a:buNone/>
              <a:defRPr/>
            </a:pPr>
            <a:r>
              <a:rPr lang="en-US" dirty="0" smtClean="0"/>
              <a:t>By default called </a:t>
            </a:r>
            <a:r>
              <a:rPr lang="en-US" dirty="0" smtClean="0">
                <a:latin typeface="Courier New" pitchFamily="49" charset="0"/>
                <a:cs typeface="Courier New" pitchFamily="49" charset="0"/>
              </a:rPr>
              <a:t>env.p</a:t>
            </a:r>
            <a:r>
              <a:rPr lang="en-US" dirty="0" smtClean="0"/>
              <a:t> in the client PROPATH</a:t>
            </a:r>
          </a:p>
          <a:p>
            <a:pPr lvl="1" eaLnBrk="1" hangingPunct="1">
              <a:defRPr/>
            </a:pPr>
            <a:endParaRPr lang="en-US" dirty="0" smtClean="0"/>
          </a:p>
          <a:p>
            <a:pPr lvl="1" eaLnBrk="1" hangingPunct="1">
              <a:defRPr/>
            </a:pPr>
            <a:endParaRPr lang="en-US" dirty="0" smtClean="0"/>
          </a:p>
          <a:p>
            <a:pPr lvl="1" eaLnBrk="1" hangingPunct="1">
              <a:defRPr/>
            </a:pPr>
            <a:endParaRPr lang="en-US" dirty="0" smtClean="0"/>
          </a:p>
          <a:p>
            <a:pPr lvl="1" eaLnBrk="1" hangingPunct="1">
              <a:defRPr/>
            </a:pPr>
            <a:endParaRPr lang="en-US" dirty="0" smtClean="0"/>
          </a:p>
          <a:p>
            <a:pPr lvl="1" eaLnBrk="1" hangingPunct="1">
              <a:defRPr/>
            </a:pPr>
            <a:endParaRPr lang="en-US" dirty="0" smtClean="0"/>
          </a:p>
          <a:p>
            <a:pPr>
              <a:defRPr/>
            </a:pPr>
            <a:r>
              <a:rPr lang="en-US" dirty="0" smtClean="0"/>
              <a:t>For the client session make sure the PROPATH points to the directory or procedure library containing the </a:t>
            </a:r>
            <a:r>
              <a:rPr lang="en-US" dirty="0" smtClean="0">
                <a:latin typeface="Courier New" pitchFamily="49" charset="0"/>
                <a:cs typeface="Courier New" pitchFamily="49" charset="0"/>
              </a:rPr>
              <a:t>proxy</a:t>
            </a:r>
            <a:r>
              <a:rPr lang="en-US" dirty="0" smtClean="0"/>
              <a:t> subfolder</a:t>
            </a:r>
          </a:p>
        </p:txBody>
      </p:sp>
      <p:sp>
        <p:nvSpPr>
          <p:cNvPr id="12291" name="Rectangle 2"/>
          <p:cNvSpPr>
            <a:spLocks noGrp="1" noChangeArrowheads="1"/>
          </p:cNvSpPr>
          <p:nvPr>
            <p:ph type="title"/>
          </p:nvPr>
        </p:nvSpPr>
        <p:spPr/>
        <p:txBody>
          <a:bodyPr/>
          <a:lstStyle/>
          <a:p>
            <a:pPr eaLnBrk="1" hangingPunct="1"/>
            <a:r>
              <a:rPr lang="en-US" dirty="0" smtClean="0"/>
              <a:t>Calling the API</a:t>
            </a:r>
          </a:p>
        </p:txBody>
      </p:sp>
      <p:sp>
        <p:nvSpPr>
          <p:cNvPr id="12290" name="Footer Placeholder 3"/>
          <p:cNvSpPr>
            <a:spLocks noGrp="1"/>
          </p:cNvSpPr>
          <p:nvPr>
            <p:ph type="ftr" sz="quarter" idx="10"/>
          </p:nvPr>
        </p:nvSpPr>
        <p:spPr>
          <a:noFill/>
        </p:spPr>
        <p:txBody>
          <a:bodyPr/>
          <a:lstStyle/>
          <a:p>
            <a:r>
              <a:rPr lang="en-US" dirty="0" smtClean="0"/>
              <a:t>CUST_INT_0</a:t>
            </a:r>
            <a:fld id="{CD4ED0CD-93C2-47F5-B7F4-28246991FD4B}" type="slidenum">
              <a:rPr lang="en-US" smtClean="0"/>
              <a:pPr/>
              <a:t>8</a:t>
            </a:fld>
            <a:r>
              <a:rPr lang="en-US" dirty="0" smtClean="0"/>
              <a:t>0</a:t>
            </a:r>
          </a:p>
        </p:txBody>
      </p:sp>
      <p:pic>
        <p:nvPicPr>
          <p:cNvPr id="12293" name="Picture 5"/>
          <p:cNvPicPr>
            <a:picLocks noChangeAspect="1" noChangeArrowheads="1"/>
          </p:cNvPicPr>
          <p:nvPr/>
        </p:nvPicPr>
        <p:blipFill>
          <a:blip r:embed="rId3" cstate="print"/>
          <a:srcRect/>
          <a:stretch>
            <a:fillRect/>
          </a:stretch>
        </p:blipFill>
        <p:spPr bwMode="auto">
          <a:xfrm>
            <a:off x="1538163" y="2376413"/>
            <a:ext cx="6049963" cy="184467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3"/>
          <p:cNvSpPr>
            <a:spLocks noGrp="1" noChangeArrowheads="1"/>
          </p:cNvSpPr>
          <p:nvPr>
            <p:ph idx="1"/>
          </p:nvPr>
        </p:nvSpPr>
        <p:spPr/>
        <p:txBody>
          <a:bodyPr/>
          <a:lstStyle/>
          <a:p>
            <a:pPr eaLnBrk="1" hangingPunct="1">
              <a:buNone/>
            </a:pPr>
            <a:r>
              <a:rPr lang="en-US" dirty="0" smtClean="0"/>
              <a:t>Using 4GL proxy layer – Implementation</a:t>
            </a:r>
          </a:p>
          <a:p>
            <a:r>
              <a:rPr lang="en-US" dirty="0" smtClean="0"/>
              <a:t>Include the correct definitions</a:t>
            </a:r>
          </a:p>
          <a:p>
            <a:pPr lvl="1" eaLnBrk="1" hangingPunct="1"/>
            <a:endParaRPr lang="en-US" sz="2000" dirty="0" smtClean="0"/>
          </a:p>
          <a:p>
            <a:pPr lvl="1" eaLnBrk="1" hangingPunct="1"/>
            <a:endParaRPr lang="en-US" sz="2000" dirty="0" smtClean="0"/>
          </a:p>
          <a:p>
            <a:r>
              <a:rPr lang="en-US" dirty="0" smtClean="0"/>
              <a:t>Prepare input data</a:t>
            </a:r>
          </a:p>
          <a:p>
            <a:pPr lvl="1" eaLnBrk="1" hangingPunct="1"/>
            <a:endParaRPr lang="en-US" sz="2000" dirty="0" smtClean="0"/>
          </a:p>
          <a:p>
            <a:pPr lvl="1" eaLnBrk="1" hangingPunct="1"/>
            <a:endParaRPr lang="en-US" sz="2000" dirty="0" smtClean="0"/>
          </a:p>
          <a:p>
            <a:pPr lvl="1" eaLnBrk="1" hangingPunct="1"/>
            <a:endParaRPr lang="en-US" sz="2000" dirty="0" smtClean="0"/>
          </a:p>
          <a:p>
            <a:pPr lvl="1" eaLnBrk="1" hangingPunct="1"/>
            <a:endParaRPr lang="en-US" sz="2000" dirty="0" smtClean="0"/>
          </a:p>
          <a:p>
            <a:r>
              <a:rPr lang="en-US" dirty="0" smtClean="0"/>
              <a:t>Start proxy persistently</a:t>
            </a:r>
          </a:p>
          <a:p>
            <a:pPr lvl="1" eaLnBrk="1" hangingPunct="1"/>
            <a:endParaRPr lang="en-US" sz="2000" dirty="0" smtClean="0"/>
          </a:p>
          <a:p>
            <a:pPr lvl="1" eaLnBrk="1" hangingPunct="1">
              <a:buFont typeface="Times New Roman" pitchFamily="18" charset="0"/>
              <a:buNone/>
            </a:pPr>
            <a:endParaRPr lang="en-US" sz="2000" dirty="0" smtClean="0"/>
          </a:p>
        </p:txBody>
      </p:sp>
      <p:sp>
        <p:nvSpPr>
          <p:cNvPr id="13315" name="Rectangle 2"/>
          <p:cNvSpPr>
            <a:spLocks noGrp="1" noChangeArrowheads="1"/>
          </p:cNvSpPr>
          <p:nvPr>
            <p:ph type="title"/>
          </p:nvPr>
        </p:nvSpPr>
        <p:spPr/>
        <p:txBody>
          <a:bodyPr/>
          <a:lstStyle/>
          <a:p>
            <a:pPr eaLnBrk="1" hangingPunct="1"/>
            <a:r>
              <a:rPr lang="en-US" dirty="0" smtClean="0"/>
              <a:t>Calling the API</a:t>
            </a:r>
          </a:p>
        </p:txBody>
      </p:sp>
      <p:sp>
        <p:nvSpPr>
          <p:cNvPr id="13314" name="Footer Placeholder 3"/>
          <p:cNvSpPr>
            <a:spLocks noGrp="1"/>
          </p:cNvSpPr>
          <p:nvPr>
            <p:ph type="ftr" sz="quarter" idx="10"/>
          </p:nvPr>
        </p:nvSpPr>
        <p:spPr>
          <a:noFill/>
        </p:spPr>
        <p:txBody>
          <a:bodyPr/>
          <a:lstStyle/>
          <a:p>
            <a:r>
              <a:rPr lang="en-US" dirty="0" smtClean="0"/>
              <a:t>CUST_INT_0</a:t>
            </a:r>
            <a:fld id="{4338A187-A657-43E1-B5AE-BCD767ABB1C0}" type="slidenum">
              <a:rPr lang="en-US" smtClean="0"/>
              <a:pPr/>
              <a:t>9</a:t>
            </a:fld>
            <a:r>
              <a:rPr lang="en-US" dirty="0" smtClean="0"/>
              <a:t>0</a:t>
            </a:r>
          </a:p>
        </p:txBody>
      </p:sp>
      <p:pic>
        <p:nvPicPr>
          <p:cNvPr id="13317" name="Picture 5"/>
          <p:cNvPicPr>
            <a:picLocks noChangeAspect="1" noChangeArrowheads="1"/>
          </p:cNvPicPr>
          <p:nvPr/>
        </p:nvPicPr>
        <p:blipFill>
          <a:blip r:embed="rId3" cstate="print"/>
          <a:srcRect/>
          <a:stretch>
            <a:fillRect/>
          </a:stretch>
        </p:blipFill>
        <p:spPr bwMode="auto">
          <a:xfrm>
            <a:off x="1845088" y="1995482"/>
            <a:ext cx="5441950" cy="647700"/>
          </a:xfrm>
          <a:prstGeom prst="rect">
            <a:avLst/>
          </a:prstGeom>
          <a:noFill/>
          <a:ln w="9525" algn="ctr">
            <a:noFill/>
            <a:miter lim="800000"/>
            <a:headEnd/>
            <a:tailEnd/>
          </a:ln>
        </p:spPr>
      </p:pic>
      <p:pic>
        <p:nvPicPr>
          <p:cNvPr id="13318" name="Picture 6"/>
          <p:cNvPicPr>
            <a:picLocks noChangeAspect="1" noChangeArrowheads="1"/>
          </p:cNvPicPr>
          <p:nvPr/>
        </p:nvPicPr>
        <p:blipFill>
          <a:blip r:embed="rId4" cstate="print"/>
          <a:srcRect/>
          <a:stretch>
            <a:fillRect/>
          </a:stretch>
        </p:blipFill>
        <p:spPr bwMode="auto">
          <a:xfrm>
            <a:off x="1846196" y="3390908"/>
            <a:ext cx="5451475" cy="1181100"/>
          </a:xfrm>
          <a:prstGeom prst="rect">
            <a:avLst/>
          </a:prstGeom>
          <a:noFill/>
          <a:ln w="9525" algn="ctr">
            <a:noFill/>
            <a:miter lim="800000"/>
            <a:headEnd/>
            <a:tailEnd/>
          </a:ln>
        </p:spPr>
      </p:pic>
      <p:pic>
        <p:nvPicPr>
          <p:cNvPr id="13319" name="Picture 7"/>
          <p:cNvPicPr>
            <a:picLocks noChangeAspect="1" noChangeArrowheads="1"/>
          </p:cNvPicPr>
          <p:nvPr/>
        </p:nvPicPr>
        <p:blipFill>
          <a:blip r:embed="rId5" cstate="print"/>
          <a:srcRect/>
          <a:stretch>
            <a:fillRect/>
          </a:stretch>
        </p:blipFill>
        <p:spPr bwMode="auto">
          <a:xfrm>
            <a:off x="1846196" y="5238766"/>
            <a:ext cx="5451475" cy="47625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tx1"/>
            </a:solidFill>
            <a:effectLst/>
            <a:latin typeface="Arial"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EX06PP_template">
  <a:themeElements>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2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tx1"/>
            </a:solidFill>
            <a:effectLst/>
            <a:latin typeface="Arial" charset="0"/>
          </a:defRPr>
        </a:defPPr>
      </a:lstStyle>
    </a:lnDef>
  </a:objectDefaults>
  <a:extraClrSchemeLst>
    <a:extraClrScheme>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Exp07Template</Template>
  <TotalTime>44708</TotalTime>
  <Words>1880</Words>
  <Application>Microsoft Office PowerPoint</Application>
  <PresentationFormat>On-screen Show (4:3)</PresentationFormat>
  <Paragraphs>302</Paragraphs>
  <Slides>22</Slides>
  <Notes>22</Notes>
  <HiddenSlides>0</HiddenSlides>
  <MMClips>0</MMClips>
  <ScaleCrop>false</ScaleCrop>
  <HeadingPairs>
    <vt:vector size="4" baseType="variant">
      <vt:variant>
        <vt:lpstr>Theme</vt:lpstr>
      </vt:variant>
      <vt:variant>
        <vt:i4>3</vt:i4>
      </vt:variant>
      <vt:variant>
        <vt:lpstr>Slide Titles</vt:lpstr>
      </vt:variant>
      <vt:variant>
        <vt:i4>22</vt:i4>
      </vt:variant>
    </vt:vector>
  </HeadingPairs>
  <TitlesOfParts>
    <vt:vector size="25" baseType="lpstr">
      <vt:lpstr>1_EX06PP_template</vt:lpstr>
      <vt:lpstr>2_EX06PP_template</vt:lpstr>
      <vt:lpstr>QAD 2010 Template</vt:lpstr>
      <vt:lpstr>QAD Enterprise Applications 2014 Enterprise Edition Customization</vt:lpstr>
      <vt:lpstr>Slide 2</vt:lpstr>
      <vt:lpstr>Integrating with Financials Backend</vt:lpstr>
      <vt:lpstr>Calling the API</vt:lpstr>
      <vt:lpstr>Calling the API</vt:lpstr>
      <vt:lpstr>Calling the API</vt:lpstr>
      <vt:lpstr>Calling the API</vt:lpstr>
      <vt:lpstr>Calling the API</vt:lpstr>
      <vt:lpstr>Calling the API</vt:lpstr>
      <vt:lpstr>Calling the API</vt:lpstr>
      <vt:lpstr>Calling the API</vt:lpstr>
      <vt:lpstr>Calling the API</vt:lpstr>
      <vt:lpstr>Calling the API</vt:lpstr>
      <vt:lpstr>Calling the API</vt:lpstr>
      <vt:lpstr>Calling the API</vt:lpstr>
      <vt:lpstr>Calling the API</vt:lpstr>
      <vt:lpstr>Calling the API</vt:lpstr>
      <vt:lpstr>Calling the API</vt:lpstr>
      <vt:lpstr>UI Customization Method</vt:lpstr>
      <vt:lpstr>UI Customization Method – UI Side</vt:lpstr>
      <vt:lpstr>UI Customization Method – BLF Side</vt:lpstr>
      <vt:lpstr>UI Customization Method – UI Side</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Customization training QAD2008 EE</dc:title>
  <dc:creator>Carl Pyckhout</dc:creator>
  <cp:lastModifiedBy>Administrator</cp:lastModifiedBy>
  <cp:revision>1079</cp:revision>
  <dcterms:created xsi:type="dcterms:W3CDTF">2007-07-31T09:27:00Z</dcterms:created>
  <dcterms:modified xsi:type="dcterms:W3CDTF">2014-03-24T22:52:01Z</dcterms:modified>
</cp:coreProperties>
</file>