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3"/>
  </p:notesMasterIdLst>
  <p:handoutMasterIdLst>
    <p:handoutMasterId r:id="rId104"/>
  </p:handoutMasterIdLst>
  <p:sldIdLst>
    <p:sldId id="423" r:id="rId2"/>
    <p:sldId id="728" r:id="rId3"/>
    <p:sldId id="453" r:id="rId4"/>
    <p:sldId id="559" r:id="rId5"/>
    <p:sldId id="547" r:id="rId6"/>
    <p:sldId id="548" r:id="rId7"/>
    <p:sldId id="549" r:id="rId8"/>
    <p:sldId id="550" r:id="rId9"/>
    <p:sldId id="551" r:id="rId10"/>
    <p:sldId id="552" r:id="rId11"/>
    <p:sldId id="553" r:id="rId12"/>
    <p:sldId id="554" r:id="rId13"/>
    <p:sldId id="555" r:id="rId14"/>
    <p:sldId id="556" r:id="rId15"/>
    <p:sldId id="557" r:id="rId16"/>
    <p:sldId id="558" r:id="rId17"/>
    <p:sldId id="560" r:id="rId18"/>
    <p:sldId id="561" r:id="rId19"/>
    <p:sldId id="562" r:id="rId20"/>
    <p:sldId id="486" r:id="rId21"/>
    <p:sldId id="494" r:id="rId22"/>
    <p:sldId id="563" r:id="rId23"/>
    <p:sldId id="564" r:id="rId24"/>
    <p:sldId id="565" r:id="rId25"/>
    <p:sldId id="566" r:id="rId26"/>
    <p:sldId id="567" r:id="rId27"/>
    <p:sldId id="568" r:id="rId28"/>
    <p:sldId id="569" r:id="rId29"/>
    <p:sldId id="570" r:id="rId30"/>
    <p:sldId id="571" r:id="rId31"/>
    <p:sldId id="572" r:id="rId32"/>
    <p:sldId id="573" r:id="rId33"/>
    <p:sldId id="574" r:id="rId34"/>
    <p:sldId id="575" r:id="rId35"/>
    <p:sldId id="576" r:id="rId36"/>
    <p:sldId id="577" r:id="rId37"/>
    <p:sldId id="578" r:id="rId38"/>
    <p:sldId id="579" r:id="rId39"/>
    <p:sldId id="580" r:id="rId40"/>
    <p:sldId id="581" r:id="rId41"/>
    <p:sldId id="582" r:id="rId42"/>
    <p:sldId id="583" r:id="rId43"/>
    <p:sldId id="722" r:id="rId44"/>
    <p:sldId id="721" r:id="rId45"/>
    <p:sldId id="584" r:id="rId46"/>
    <p:sldId id="585" r:id="rId47"/>
    <p:sldId id="586" r:id="rId48"/>
    <p:sldId id="587" r:id="rId49"/>
    <p:sldId id="588" r:id="rId50"/>
    <p:sldId id="589" r:id="rId51"/>
    <p:sldId id="600" r:id="rId52"/>
    <p:sldId id="601" r:id="rId53"/>
    <p:sldId id="602" r:id="rId54"/>
    <p:sldId id="603" r:id="rId55"/>
    <p:sldId id="604" r:id="rId56"/>
    <p:sldId id="605" r:id="rId57"/>
    <p:sldId id="606" r:id="rId58"/>
    <p:sldId id="607" r:id="rId59"/>
    <p:sldId id="608" r:id="rId60"/>
    <p:sldId id="590" r:id="rId61"/>
    <p:sldId id="591" r:id="rId62"/>
    <p:sldId id="592" r:id="rId63"/>
    <p:sldId id="593" r:id="rId64"/>
    <p:sldId id="609" r:id="rId65"/>
    <p:sldId id="610" r:id="rId66"/>
    <p:sldId id="639" r:id="rId67"/>
    <p:sldId id="640" r:id="rId68"/>
    <p:sldId id="641" r:id="rId69"/>
    <p:sldId id="642" r:id="rId70"/>
    <p:sldId id="643" r:id="rId71"/>
    <p:sldId id="644" r:id="rId72"/>
    <p:sldId id="645" r:id="rId73"/>
    <p:sldId id="646" r:id="rId74"/>
    <p:sldId id="647" r:id="rId75"/>
    <p:sldId id="648" r:id="rId76"/>
    <p:sldId id="649" r:id="rId77"/>
    <p:sldId id="650" r:id="rId78"/>
    <p:sldId id="651" r:id="rId79"/>
    <p:sldId id="652" r:id="rId80"/>
    <p:sldId id="653" r:id="rId81"/>
    <p:sldId id="654" r:id="rId82"/>
    <p:sldId id="655" r:id="rId83"/>
    <p:sldId id="656" r:id="rId84"/>
    <p:sldId id="657" r:id="rId85"/>
    <p:sldId id="658" r:id="rId86"/>
    <p:sldId id="659" r:id="rId87"/>
    <p:sldId id="660" r:id="rId88"/>
    <p:sldId id="662" r:id="rId89"/>
    <p:sldId id="663" r:id="rId90"/>
    <p:sldId id="723" r:id="rId91"/>
    <p:sldId id="664" r:id="rId92"/>
    <p:sldId id="665" r:id="rId93"/>
    <p:sldId id="667" r:id="rId94"/>
    <p:sldId id="729" r:id="rId95"/>
    <p:sldId id="668" r:id="rId96"/>
    <p:sldId id="724" r:id="rId97"/>
    <p:sldId id="725" r:id="rId98"/>
    <p:sldId id="726" r:id="rId99"/>
    <p:sldId id="712" r:id="rId100"/>
    <p:sldId id="713" r:id="rId101"/>
    <p:sldId id="727" r:id="rId102"/>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5" autoAdjust="0"/>
    <p:restoredTop sz="72562" autoAdjust="0"/>
  </p:normalViewPr>
  <p:slideViewPr>
    <p:cSldViewPr>
      <p:cViewPr>
        <p:scale>
          <a:sx n="90" d="100"/>
          <a:sy n="90" d="100"/>
        </p:scale>
        <p:origin x="-110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dirty="0"/>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3/24/2014</a:t>
            </a:fld>
            <a:endParaRPr lang="en-IE" dirty="0"/>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dirty="0"/>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10</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endParaRPr lang="en-US" dirty="0" smtClean="0"/>
          </a:p>
          <a:p>
            <a:pPr marL="91440" indent="-91440" eaLnBrk="1" hangingPunct="1">
              <a:buFontTx/>
              <a:buChar char="•"/>
            </a:pPr>
            <a:r>
              <a:rPr lang="en-US" dirty="0" smtClean="0"/>
              <a:t>List of API methods:</a:t>
            </a:r>
            <a:r>
              <a:rPr lang="en-US" baseline="0" dirty="0" smtClean="0"/>
              <a:t> </a:t>
            </a:r>
            <a:r>
              <a:rPr lang="en-US" dirty="0" smtClean="0"/>
              <a:t>The methods that are available</a:t>
            </a:r>
            <a:r>
              <a:rPr lang="en-US" baseline="0" dirty="0" smtClean="0"/>
              <a:t> for calling </a:t>
            </a:r>
            <a:r>
              <a:rPr lang="en-US" dirty="0" smtClean="0"/>
              <a:t>by external parties. Typically, calls to these methods are made via the 4GL proxies. There is more detail on this later in </a:t>
            </a:r>
            <a:r>
              <a:rPr lang="en-US" smtClean="0"/>
              <a:t>this</a:t>
            </a:r>
            <a:r>
              <a:rPr lang="en-US" baseline="0" smtClean="0"/>
              <a:t> class</a:t>
            </a:r>
            <a:r>
              <a:rPr lang="en-US" smtClean="0"/>
              <a:t>.</a:t>
            </a:r>
            <a:endParaRPr lang="en-US" dirty="0" smtClean="0"/>
          </a:p>
          <a:p>
            <a:pPr marL="91440" indent="-91440" eaLnBrk="1" hangingPunct="1">
              <a:buFontTx/>
              <a:buChar char="•"/>
            </a:pPr>
            <a:r>
              <a:rPr lang="en-US" dirty="0" smtClean="0"/>
              <a:t>List of public methods:</a:t>
            </a:r>
            <a:r>
              <a:rPr lang="en-US" baseline="0" dirty="0" smtClean="0"/>
              <a:t> </a:t>
            </a:r>
            <a:r>
              <a:rPr lang="en-US" dirty="0" smtClean="0"/>
              <a:t>The methods of the component that can be called from other components.</a:t>
            </a:r>
          </a:p>
          <a:p>
            <a:pPr marL="91440" indent="-91440" eaLnBrk="1" hangingPunct="1">
              <a:buFontTx/>
              <a:buChar char="•"/>
            </a:pPr>
            <a:r>
              <a:rPr lang="en-US" dirty="0" smtClean="0"/>
              <a:t>List of “other” methods:</a:t>
            </a:r>
            <a:r>
              <a:rPr lang="en-US" baseline="0" dirty="0" smtClean="0"/>
              <a:t> </a:t>
            </a:r>
            <a:r>
              <a:rPr lang="en-US" dirty="0" smtClean="0"/>
              <a:t>The remaining methods, which do not belong to one of the above categories.</a:t>
            </a:r>
          </a:p>
          <a:p>
            <a:pPr marL="91440" indent="-91440" eaLnBrk="1" hangingPunct="1">
              <a:buFontTx/>
              <a:buChar char="•"/>
            </a:pPr>
            <a:r>
              <a:rPr lang="en-US" dirty="0" smtClean="0"/>
              <a:t>List of activities:</a:t>
            </a:r>
            <a:r>
              <a:rPr lang="en-US" baseline="0" dirty="0" smtClean="0"/>
              <a:t> </a:t>
            </a: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marL="91440" indent="-91440" eaLnBrk="1" hangingPunct="1">
              <a:buFontTx/>
              <a:buNone/>
            </a:pPr>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brings you to the place in the code for the ancestor code.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11</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marL="91440" indent="-91440" eaLnBrk="1" hangingPunct="1">
              <a:buFontTx/>
              <a:buChar char="•"/>
            </a:pPr>
            <a:r>
              <a:rPr lang="en-US" dirty="0" smtClean="0"/>
              <a:t>The return data type.</a:t>
            </a:r>
            <a:r>
              <a:rPr lang="en-US" baseline="0" dirty="0" smtClean="0"/>
              <a:t> U</a:t>
            </a:r>
            <a:r>
              <a:rPr lang="en-US" dirty="0" smtClean="0"/>
              <a:t>sually void. For methods of type “function”, it is a real data type.</a:t>
            </a:r>
          </a:p>
          <a:p>
            <a:pPr marL="91440" indent="-91440" eaLnBrk="1" hangingPunct="1">
              <a:buFontTx/>
              <a:buChar char="•"/>
            </a:pPr>
            <a:r>
              <a:rPr lang="en-US" dirty="0" smtClean="0"/>
              <a:t>The description of the method.</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places in the code that reference this method is referenced (where it is called).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12</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a:t>
            </a:r>
            <a:r>
              <a:rPr lang="en-US" baseline="0" dirty="0" smtClean="0"/>
              <a:t> </a:t>
            </a:r>
            <a:r>
              <a:rPr lang="en-US" dirty="0" smtClean="0"/>
              <a:t>program code.</a:t>
            </a:r>
            <a:r>
              <a:rPr lang="en-US" baseline="0" dirty="0" smtClean="0"/>
              <a:t> </a:t>
            </a:r>
            <a:r>
              <a:rPr lang="en-US" dirty="0" smtClean="0"/>
              <a:t>The</a:t>
            </a:r>
            <a:r>
              <a:rPr lang="en-US" baseline="0" dirty="0" smtClean="0"/>
              <a:t> developer inserts this </a:t>
            </a:r>
            <a:r>
              <a:rPr lang="en-US" dirty="0" smtClean="0"/>
              <a:t>code</a:t>
            </a:r>
            <a:r>
              <a:rPr lang="en-US" baseline="0" dirty="0" smtClean="0"/>
              <a:t> </a:t>
            </a:r>
            <a:r>
              <a:rPr lang="en-US" dirty="0" smtClean="0"/>
              <a:t>as part of the implementation of the method in the Component Builder.</a:t>
            </a:r>
          </a:p>
          <a:p>
            <a:pPr eaLnBrk="1" hangingPunct="1">
              <a:buFontTx/>
              <a:buNone/>
            </a:pPr>
            <a:r>
              <a:rPr lang="en-US" dirty="0" smtClean="0"/>
              <a:t/>
            </a:r>
            <a:br>
              <a:rPr lang="en-US" dirty="0" smtClean="0"/>
            </a:br>
            <a:r>
              <a:rPr lang="en-US" dirty="0" smtClean="0"/>
              <a:t>The code can contain specific CB tags or calls.</a:t>
            </a:r>
            <a:r>
              <a:rPr lang="en-US" baseline="0" dirty="0" smtClean="0"/>
              <a:t> </a:t>
            </a:r>
            <a:r>
              <a:rPr lang="en-US" dirty="0" smtClean="0"/>
              <a:t>These calls can be the following:</a:t>
            </a:r>
          </a:p>
          <a:p>
            <a:pPr eaLnBrk="1" hangingPunct="1">
              <a:buFontTx/>
              <a:buNone/>
            </a:pPr>
            <a:endParaRPr lang="en-US" dirty="0" smtClean="0"/>
          </a:p>
          <a:p>
            <a:pPr marL="91440" lvl="1" indent="-91440"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marL="91440" lvl="1" indent="-91440"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marL="91440" lvl="1" indent="-91440" eaLnBrk="1" hangingPunct="1">
              <a:buFontTx/>
              <a:buChar char="•"/>
            </a:pPr>
            <a:r>
              <a:rPr lang="en-US" dirty="0" smtClean="0"/>
              <a:t>Include calls. (&lt;I-…&gt;).</a:t>
            </a:r>
            <a:r>
              <a:rPr lang="en-US" baseline="0" dirty="0" smtClean="0"/>
              <a:t> </a:t>
            </a:r>
            <a:r>
              <a:rPr lang="en-US" dirty="0" smtClean="0"/>
              <a:t>These indicate the place where</a:t>
            </a:r>
            <a:r>
              <a:rPr lang="en-US" baseline="0" dirty="0" smtClean="0"/>
              <a:t> </a:t>
            </a:r>
            <a:r>
              <a:rPr lang="en-US" dirty="0" smtClean="0"/>
              <a:t>an include file is included in the code.</a:t>
            </a:r>
          </a:p>
          <a:p>
            <a:pPr eaLnBrk="1" hangingPunct="1">
              <a:buFontTx/>
              <a:buNone/>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13</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an</a:t>
            </a:r>
            <a:r>
              <a:rPr lang="en-US" baseline="0" dirty="0" smtClean="0"/>
              <a:t> </a:t>
            </a:r>
            <a:r>
              <a:rPr lang="en-US" dirty="0" smtClean="0"/>
              <a:t>&lt;ANCESTOR-CODE&gt;</a:t>
            </a:r>
            <a:r>
              <a:rPr lang="en-US" baseline="0" dirty="0" smtClean="0"/>
              <a:t> </a:t>
            </a:r>
            <a:r>
              <a:rPr lang="en-US" dirty="0" smtClean="0"/>
              <a:t>tag. This is the place where the code in the method of the ancestor component</a:t>
            </a:r>
            <a:r>
              <a:rPr lang="en-US" baseline="0" dirty="0" smtClean="0"/>
              <a:t> is </a:t>
            </a:r>
            <a:r>
              <a:rPr lang="en-US" dirty="0" smtClean="0"/>
              <a:t>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14</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marL="91440" indent="-91440" eaLnBrk="1" hangingPunct="1">
              <a:buFontTx/>
              <a:buChar char="•"/>
            </a:pPr>
            <a:r>
              <a:rPr lang="en-US" dirty="0" smtClean="0"/>
              <a:t>The description of the query.</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15</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endParaRPr lang="en-US" dirty="0" smtClean="0"/>
          </a:p>
          <a:p>
            <a:pPr marL="91440" indent="-91440" eaLnBrk="1" hangingPunct="1">
              <a:buFontTx/>
              <a:buChar char="•"/>
            </a:pPr>
            <a:r>
              <a:rPr lang="en-US" dirty="0" smtClean="0"/>
              <a:t>The query (condition).</a:t>
            </a:r>
          </a:p>
          <a:p>
            <a:pPr marL="91440" indent="-91440" eaLnBrk="1" hangingPunct="1">
              <a:buFontTx/>
              <a:buChar char="•"/>
            </a:pPr>
            <a:r>
              <a:rPr lang="en-US" dirty="0" smtClean="0"/>
              <a:t>The description of the query result set.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16</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places in the code that reference (call)</a:t>
            </a:r>
            <a:r>
              <a:rPr lang="en-US" baseline="0" dirty="0" smtClean="0"/>
              <a:t> </a:t>
            </a:r>
            <a:r>
              <a:rPr lang="en-US" dirty="0" smtClean="0"/>
              <a:t>the query.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17</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18</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BDebtor),</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19</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3970737" y="8773357"/>
            <a:ext cx="3038144" cy="461192"/>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20</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ability</a:t>
            </a:r>
            <a:r>
              <a:rPr lang="en-US" baseline="0" dirty="0" smtClean="0"/>
              <a:t> </a:t>
            </a:r>
            <a:r>
              <a:rPr lang="en-US" dirty="0" smtClean="0"/>
              <a:t>to have a full code execution trace on the backend BL is indispensable for more complex customization 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a:t>
            </a:r>
            <a:r>
              <a:rPr lang="en-US" baseline="0" dirty="0" smtClean="0"/>
              <a:t> </a:t>
            </a:r>
            <a:r>
              <a:rPr lang="en-US" dirty="0" smtClean="0"/>
              <a:t>But some more complex components have</a:t>
            </a:r>
            <a:r>
              <a:rPr lang="en-US" baseline="0" dirty="0" smtClean="0"/>
              <a:t> many </a:t>
            </a:r>
            <a:r>
              <a:rPr lang="en-US" dirty="0" smtClean="0"/>
              <a:t>sub-flows 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that all of the forms are closed before activating this feature.</a:t>
            </a:r>
            <a:r>
              <a:rPr lang="en-US" baseline="0" dirty="0" smtClean="0"/>
              <a:t> </a:t>
            </a:r>
            <a:r>
              <a:rPr lang="en-US" dirty="0" smtClean="0"/>
              <a:t>Typically, you select the “Full business code logging” and the “Include parameter values”.</a:t>
            </a:r>
            <a:r>
              <a:rPr lang="en-US" baseline="0" dirty="0" smtClean="0"/>
              <a:t> </a:t>
            </a:r>
            <a:r>
              <a:rPr lang="en-US" dirty="0" smtClean="0"/>
              <a:t>You can use the same function to deactivate the logging .</a:t>
            </a:r>
          </a:p>
          <a:p>
            <a:pPr eaLnBrk="1" hangingPunct="1"/>
            <a:endParaRPr lang="en-US" dirty="0" smtClean="0"/>
          </a:p>
          <a:p>
            <a:pPr eaLnBrk="1" hangingPunct="1"/>
            <a:r>
              <a:rPr lang="en-US" dirty="0" smtClean="0"/>
              <a:t>When the logging is on, a file named ct&lt;</a:t>
            </a:r>
            <a:r>
              <a:rPr lang="en-US" dirty="0" err="1" smtClean="0"/>
              <a:t>sessionID</a:t>
            </a:r>
            <a:r>
              <a:rPr lang="en-US" dirty="0" smtClean="0"/>
              <a:t>&gt;.log</a:t>
            </a:r>
            <a:r>
              <a:rPr lang="en-US" baseline="0" dirty="0" smtClean="0"/>
              <a:t> is </a:t>
            </a:r>
            <a:r>
              <a:rPr lang="en-US" dirty="0" smtClean="0"/>
              <a:t>created on the server.</a:t>
            </a:r>
            <a:r>
              <a:rPr lang="en-US" baseline="0" dirty="0" smtClean="0"/>
              <a:t> </a:t>
            </a:r>
            <a:r>
              <a:rPr lang="en-US" dirty="0" smtClean="0"/>
              <a:t>All methods and queries executed on the backend are logged.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21</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22</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23</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24</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that the methods become available.</a:t>
            </a:r>
          </a:p>
          <a:p>
            <a:pPr marL="182937" indent="-182937" eaLnBrk="1" hangingPunct="1">
              <a:buFontTx/>
              <a:buAutoNum type="arabicPeriod"/>
            </a:pPr>
            <a:r>
              <a:rPr lang="en-US" dirty="0" smtClean="0"/>
              <a:t>Run the MainBlock in the instance procedure. This ensures that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mechanism</a:t>
            </a:r>
            <a:r>
              <a:rPr lang="en-US" baseline="0" dirty="0" smtClean="0"/>
              <a:t> tries </a:t>
            </a:r>
            <a:r>
              <a:rPr lang="en-US" dirty="0" smtClean="0"/>
              <a:t>to 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the</a:t>
            </a:r>
            <a:r>
              <a:rPr lang="en-US" baseline="0" dirty="0" smtClean="0"/>
              <a:t> fourth </a:t>
            </a:r>
            <a:r>
              <a:rPr lang="en-US" dirty="0" smtClean="0"/>
              <a:t>parameter,</a:t>
            </a:r>
            <a:r>
              <a:rPr lang="en-US" baseline="0" dirty="0" smtClean="0"/>
              <a:t> </a:t>
            </a:r>
            <a:r>
              <a:rPr lang="en-US" dirty="0" smtClean="0"/>
              <a:t>which indicates whether to keep</a:t>
            </a:r>
            <a:r>
              <a:rPr lang="en-US" baseline="0" dirty="0" smtClean="0"/>
              <a:t> </a:t>
            </a:r>
            <a:r>
              <a:rPr lang="en-US" dirty="0" smtClean="0"/>
              <a:t>the instance</a:t>
            </a:r>
            <a:r>
              <a:rPr lang="en-US" baseline="0" dirty="0" smtClean="0"/>
              <a:t> for later reuse. </a:t>
            </a:r>
            <a:r>
              <a:rPr lang="en-US" dirty="0" smtClean="0"/>
              <a:t>Right after the </a:t>
            </a:r>
            <a:r>
              <a:rPr lang="en-US" dirty="0" err="1" smtClean="0"/>
              <a:t>StopInstance</a:t>
            </a:r>
            <a:r>
              <a:rPr lang="en-US" dirty="0" smtClean="0"/>
              <a:t> call, the handle to the persistent procedure</a:t>
            </a:r>
            <a:r>
              <a:rPr lang="en-US" baseline="0" dirty="0" smtClean="0"/>
              <a:t> must </a:t>
            </a:r>
            <a:r>
              <a:rPr lang="en-US" dirty="0" smtClean="0"/>
              <a:t>be deleted</a:t>
            </a:r>
            <a:r>
              <a:rPr lang="en-US" baseline="0" dirty="0" smtClean="0"/>
              <a:t> </a:t>
            </a:r>
            <a:r>
              <a:rPr lang="en-US" dirty="0" smtClean="0"/>
              <a:t>(to prevent memory leaks)!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25</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assume</a:t>
            </a:r>
            <a:r>
              <a:rPr lang="en-US" baseline="0" dirty="0" smtClean="0"/>
              <a:t> </a:t>
            </a:r>
            <a:r>
              <a:rPr lang="en-US" dirty="0" smtClean="0"/>
              <a:t>that projects cannot be deleted and that projects are not created through QXtend or other integration.</a:t>
            </a:r>
            <a:r>
              <a:rPr lang="en-US" baseline="0" dirty="0" smtClean="0"/>
              <a:t> </a:t>
            </a:r>
            <a:r>
              <a:rPr lang="en-US" dirty="0" smtClean="0"/>
              <a:t>Read the HTML documentation on the business methods used.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29</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err="1" smtClean="0"/>
              <a:t>GetNumber</a:t>
            </a:r>
            <a:r>
              <a:rPr lang="en-US" dirty="0" smtClean="0"/>
              <a:t> reserves the project code number;</a:t>
            </a:r>
            <a:r>
              <a:rPr lang="en-US" baseline="0" dirty="0" smtClean="0"/>
              <a:t> if </a:t>
            </a:r>
            <a:r>
              <a:rPr lang="en-US" dirty="0" smtClean="0"/>
              <a:t>another user starts project create before we save our project, the user</a:t>
            </a:r>
            <a:r>
              <a:rPr lang="en-US" baseline="0" dirty="0" smtClean="0"/>
              <a:t> does </a:t>
            </a:r>
            <a:r>
              <a:rPr lang="en-US" dirty="0" smtClean="0"/>
              <a:t>not get the same number.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30</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err="1" smtClean="0"/>
              <a:t>CommitNumber</a:t>
            </a:r>
            <a:r>
              <a:rPr lang="en-US" baseline="0" dirty="0" smtClean="0"/>
              <a:t> </a:t>
            </a:r>
            <a:r>
              <a:rPr lang="en-US" dirty="0" smtClean="0"/>
              <a:t>confirms that the number</a:t>
            </a:r>
            <a:r>
              <a:rPr lang="en-US" baseline="0" dirty="0" smtClean="0"/>
              <a:t> was </a:t>
            </a:r>
            <a:r>
              <a:rPr lang="en-US" dirty="0" smtClean="0"/>
              <a:t>used and is never</a:t>
            </a:r>
            <a:r>
              <a:rPr lang="en-US" baseline="0" dirty="0" smtClean="0"/>
              <a:t> </a:t>
            </a:r>
            <a:r>
              <a:rPr lang="en-US" dirty="0" smtClean="0"/>
              <a:t>used again.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31</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smtClean="0"/>
              <a:t>ReleaseNumber cancels the reservation on the number used in the project being created.</a:t>
            </a:r>
            <a:r>
              <a:rPr lang="en-US" baseline="0" dirty="0" smtClean="0"/>
              <a:t> </a:t>
            </a:r>
            <a:r>
              <a:rPr lang="en-US" dirty="0" smtClean="0"/>
              <a:t>If you create another project, it reuses the number.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32</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0" indent="0" eaLnBrk="1" hangingPunct="1">
              <a:buFontTx/>
              <a:buNone/>
            </a:pPr>
            <a:r>
              <a:rPr lang="en-US" sz="1000" b="0" i="0" kern="1200" dirty="0" smtClean="0">
                <a:solidFill>
                  <a:schemeClr val="tx1"/>
                </a:solidFill>
                <a:latin typeface="Arial" charset="0"/>
                <a:ea typeface="+mn-ea"/>
                <a:cs typeface="+mn-cs"/>
              </a:rPr>
              <a:t>Technical components provide technical functions. Unlike business components, technical</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components do not have any business responsibility</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and</a:t>
            </a:r>
            <a:r>
              <a:rPr lang="en-US" sz="1000" b="0" i="0" kern="1200" baseline="0" dirty="0" smtClean="0">
                <a:solidFill>
                  <a:schemeClr val="tx1"/>
                </a:solidFill>
                <a:latin typeface="Arial" charset="0"/>
                <a:ea typeface="+mn-ea"/>
                <a:cs typeface="+mn-cs"/>
              </a:rPr>
              <a:t> therefore </a:t>
            </a:r>
            <a:r>
              <a:rPr lang="en-US" sz="1000" b="0" i="0" kern="1200" dirty="0" smtClean="0">
                <a:solidFill>
                  <a:schemeClr val="tx1"/>
                </a:solidFill>
                <a:latin typeface="Arial" charset="0"/>
                <a:ea typeface="+mn-ea"/>
                <a:cs typeface="+mn-cs"/>
              </a:rPr>
              <a:t>do</a:t>
            </a:r>
            <a:r>
              <a:rPr lang="en-US" sz="1000" b="0" i="0" kern="1200" baseline="0" dirty="0" smtClean="0">
                <a:solidFill>
                  <a:schemeClr val="tx1"/>
                </a:solidFill>
                <a:latin typeface="Arial" charset="0"/>
                <a:ea typeface="+mn-ea"/>
                <a:cs typeface="+mn-cs"/>
              </a:rPr>
              <a:t> not </a:t>
            </a:r>
            <a:r>
              <a:rPr lang="en-US" sz="1000" b="0" i="0" kern="1200" dirty="0" smtClean="0">
                <a:solidFill>
                  <a:schemeClr val="tx1"/>
                </a:solidFill>
                <a:latin typeface="Arial" charset="0"/>
                <a:ea typeface="+mn-ea"/>
                <a:cs typeface="+mn-cs"/>
              </a:rPr>
              <a:t>have business functions that</a:t>
            </a:r>
            <a:r>
              <a:rPr lang="en-US" sz="1000" b="0" i="0" kern="1200" baseline="0" dirty="0" smtClean="0">
                <a:solidFill>
                  <a:schemeClr val="tx1"/>
                </a:solidFill>
                <a:latin typeface="Arial" charset="0"/>
                <a:ea typeface="+mn-ea"/>
                <a:cs typeface="+mn-cs"/>
              </a:rPr>
              <a:t> e</a:t>
            </a:r>
            <a:r>
              <a:rPr lang="en-US" sz="1000" b="0" i="0" kern="1200" dirty="0" smtClean="0">
                <a:solidFill>
                  <a:schemeClr val="tx1"/>
                </a:solidFill>
                <a:latin typeface="Arial" charset="0"/>
                <a:ea typeface="+mn-ea"/>
                <a:cs typeface="+mn-cs"/>
              </a:rPr>
              <a:t>xternal consumers can call. External consumers are external programs that connect a certain way to the application backend and call functions.</a:t>
            </a:r>
          </a:p>
          <a:p>
            <a:pPr marL="0" indent="0" eaLnBrk="1" hangingPunct="1">
              <a:buFontTx/>
              <a:buNone/>
            </a:pPr>
            <a:r>
              <a:rPr lang="en-US" dirty="0" smtClean="0"/>
              <a:t/>
            </a:r>
            <a:br>
              <a:rPr lang="en-US" dirty="0" smtClean="0"/>
            </a:br>
            <a:r>
              <a:rPr lang="en-US" sz="1000" b="0" i="0" kern="1200" dirty="0" smtClean="0">
                <a:solidFill>
                  <a:schemeClr val="tx1"/>
                </a:solidFill>
                <a:latin typeface="Arial" charset="0"/>
                <a:ea typeface="+mn-ea"/>
                <a:cs typeface="+mn-cs"/>
              </a:rPr>
              <a:t>In</a:t>
            </a:r>
            <a:r>
              <a:rPr lang="en-US" sz="1000" b="0" i="0" kern="1200" baseline="0" dirty="0" smtClean="0">
                <a:solidFill>
                  <a:schemeClr val="tx1"/>
                </a:solidFill>
                <a:latin typeface="Arial" charset="0"/>
                <a:ea typeface="+mn-ea"/>
                <a:cs typeface="+mn-cs"/>
              </a:rPr>
              <a:t> contrast </a:t>
            </a:r>
            <a:r>
              <a:rPr lang="en-US" sz="1000" b="0" i="0" kern="1200" dirty="0" smtClean="0">
                <a:solidFill>
                  <a:schemeClr val="tx1"/>
                </a:solidFill>
                <a:latin typeface="Arial" charset="0"/>
                <a:ea typeface="+mn-ea"/>
                <a:cs typeface="+mn-cs"/>
              </a:rPr>
              <a:t>to business components, technical components do not have instances that</a:t>
            </a:r>
            <a:r>
              <a:rPr lang="en-US" sz="1000" b="0" i="0" kern="1200" baseline="0" dirty="0" smtClean="0">
                <a:solidFill>
                  <a:schemeClr val="tx1"/>
                </a:solidFill>
                <a:latin typeface="Arial" charset="0"/>
                <a:ea typeface="+mn-ea"/>
                <a:cs typeface="+mn-cs"/>
              </a:rPr>
              <a:t> must </a:t>
            </a:r>
            <a:r>
              <a:rPr lang="en-US" sz="1000" b="0" i="0" kern="1200" dirty="0" smtClean="0">
                <a:solidFill>
                  <a:schemeClr val="tx1"/>
                </a:solidFill>
                <a:latin typeface="Arial" charset="0"/>
                <a:ea typeface="+mn-ea"/>
                <a:cs typeface="+mn-cs"/>
              </a:rPr>
              <a:t>be started before functions can be called on them.</a:t>
            </a:r>
            <a:r>
              <a:rPr lang="en-US" dirty="0" smtClean="0"/>
              <a:t/>
            </a:r>
            <a:br>
              <a:rPr lang="en-US" dirty="0" smtClean="0"/>
            </a:br>
            <a:r>
              <a:rPr lang="en-US" sz="1000" b="0" i="0" kern="1200" dirty="0" smtClean="0">
                <a:solidFill>
                  <a:schemeClr val="tx1"/>
                </a:solidFill>
                <a:latin typeface="Arial" charset="0"/>
                <a:ea typeface="+mn-ea"/>
                <a:cs typeface="+mn-cs"/>
              </a:rPr>
              <a:t>The methods in technical components can only be called from within the business layer running on the </a:t>
            </a:r>
            <a:r>
              <a:rPr lang="en-US" sz="1000" b="0" i="0" kern="1200" dirty="0" err="1" smtClean="0">
                <a:solidFill>
                  <a:schemeClr val="tx1"/>
                </a:solidFill>
                <a:latin typeface="Arial" charset="0"/>
                <a:ea typeface="+mn-ea"/>
                <a:cs typeface="+mn-cs"/>
              </a:rPr>
              <a:t>AppServer</a:t>
            </a:r>
            <a:r>
              <a:rPr lang="en-US" sz="1000" b="0" i="0" kern="1200" dirty="0" smtClean="0">
                <a:solidFill>
                  <a:schemeClr val="tx1"/>
                </a:solidFill>
                <a:latin typeface="Arial" charset="0"/>
                <a:ea typeface="+mn-ea"/>
                <a:cs typeface="+mn-cs"/>
              </a:rPr>
              <a:t> backend. In that sense,</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technical components are private</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to the business layer</a:t>
            </a:r>
            <a:r>
              <a:rPr lang="pl-PL" sz="1000" b="0" i="0" kern="1200" dirty="0" smtClean="0">
                <a:solidFill>
                  <a:schemeClr val="tx1"/>
                </a:solidFill>
                <a:latin typeface="Arial" charset="0"/>
                <a:ea typeface="+mn-ea"/>
                <a:cs typeface="+mn-cs"/>
              </a:rPr>
              <a:t>.</a:t>
            </a:r>
            <a:endParaRPr lang="en-US" sz="1000" b="0" i="0" kern="1200" dirty="0" smtClean="0">
              <a:solidFill>
                <a:schemeClr val="tx1"/>
              </a:solidFill>
              <a:latin typeface="Arial" charset="0"/>
              <a:ea typeface="+mn-ea"/>
              <a:cs typeface="+mn-cs"/>
            </a:endParaRPr>
          </a:p>
          <a:p>
            <a:pPr marL="0" indent="0" eaLnBrk="1" hangingPunct="1">
              <a:buFontTx/>
              <a:buNone/>
            </a:pPr>
            <a:r>
              <a:rPr lang="en-US" dirty="0" smtClean="0"/>
              <a:t/>
            </a:r>
            <a:br>
              <a:rPr lang="en-US" dirty="0" smtClean="0"/>
            </a:br>
            <a:r>
              <a:rPr lang="en-US" sz="1000" b="0" i="0" kern="1200" dirty="0" smtClean="0">
                <a:solidFill>
                  <a:schemeClr val="tx1"/>
                </a:solidFill>
                <a:latin typeface="Arial" charset="0"/>
                <a:ea typeface="+mn-ea"/>
                <a:cs typeface="+mn-cs"/>
              </a:rPr>
              <a:t>Some exceptions</a:t>
            </a:r>
            <a:r>
              <a:rPr lang="en-US" sz="1000" b="0" i="0" kern="1200" baseline="0" dirty="0" smtClean="0">
                <a:solidFill>
                  <a:schemeClr val="tx1"/>
                </a:solidFill>
                <a:latin typeface="Arial" charset="0"/>
                <a:ea typeface="+mn-ea"/>
                <a:cs typeface="+mn-cs"/>
              </a:rPr>
              <a:t> could </a:t>
            </a:r>
            <a:r>
              <a:rPr lang="en-US" sz="1000" b="0" i="0" kern="1200" dirty="0" smtClean="0">
                <a:solidFill>
                  <a:schemeClr val="tx1"/>
                </a:solidFill>
                <a:latin typeface="Arial" charset="0"/>
                <a:ea typeface="+mn-ea"/>
                <a:cs typeface="+mn-cs"/>
              </a:rPr>
              <a:t>be exposed to</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run from an external consumer, but this</a:t>
            </a:r>
            <a:r>
              <a:rPr lang="en-US" sz="1000" b="0" i="0" kern="1200" baseline="0" dirty="0" smtClean="0">
                <a:solidFill>
                  <a:schemeClr val="tx1"/>
                </a:solidFill>
                <a:latin typeface="Arial" charset="0"/>
                <a:ea typeface="+mn-ea"/>
                <a:cs typeface="+mn-cs"/>
              </a:rPr>
              <a:t> must </a:t>
            </a:r>
            <a:r>
              <a:rPr lang="en-US" sz="1000" b="0" i="0" kern="1200" dirty="0" smtClean="0">
                <a:solidFill>
                  <a:schemeClr val="tx1"/>
                </a:solidFill>
                <a:latin typeface="Arial" charset="0"/>
                <a:ea typeface="+mn-ea"/>
                <a:cs typeface="+mn-cs"/>
              </a:rPr>
              <a:t>be specifically written </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and documented.</a:t>
            </a:r>
            <a:endParaRPr lang="pl-PL" sz="1000" b="0" i="0" kern="1200" dirty="0" smtClean="0">
              <a:solidFill>
                <a:schemeClr val="tx1"/>
              </a:solidFill>
              <a:latin typeface="Arial" charset="0"/>
              <a:ea typeface="+mn-ea"/>
              <a:cs typeface="+mn-cs"/>
            </a:endParaRPr>
          </a:p>
          <a:p>
            <a:pPr marL="182937" indent="-182937" eaLnBrk="1" hangingPunct="1">
              <a:buFontTx/>
              <a:buNone/>
            </a:pPr>
            <a:endParaRPr lang="pl-PL" dirty="0" smtClean="0"/>
          </a:p>
          <a:p>
            <a:pPr marL="182937" indent="-182937" eaLnBrk="1" hangingPunct="1">
              <a:buFontTx/>
              <a:buAutoNum type="arabicPeriod"/>
            </a:pPr>
            <a:r>
              <a:rPr lang="en-US" dirty="0" smtClean="0"/>
              <a:t>Run the technical component. Unlike</a:t>
            </a:r>
            <a:r>
              <a:rPr lang="en-US" baseline="0" dirty="0" smtClean="0"/>
              <a:t> </a:t>
            </a:r>
            <a:r>
              <a:rPr lang="en-US" dirty="0" smtClean="0"/>
              <a:t>an instance program, a technical component does not have a fixed parameter set. Look in the HTML documentation to see which</a:t>
            </a:r>
            <a:r>
              <a:rPr lang="en-US" baseline="0" dirty="0" smtClean="0"/>
              <a:t> </a:t>
            </a:r>
            <a:r>
              <a:rPr lang="en-US" dirty="0" smtClean="0"/>
              <a:t>parameters to</a:t>
            </a:r>
            <a:r>
              <a:rPr lang="en-US" baseline="0" dirty="0" smtClean="0"/>
              <a:t> </a:t>
            </a:r>
            <a:r>
              <a:rPr lang="en-US" dirty="0" smtClean="0"/>
              <a:t>pass.</a:t>
            </a:r>
          </a:p>
          <a:p>
            <a:pPr marL="182937" indent="-182937" eaLnBrk="1" hangingPunct="1">
              <a:buFontTx/>
              <a:buNone/>
            </a:pPr>
            <a:endParaRPr lang="en-US" dirty="0" smtClean="0"/>
          </a:p>
          <a:p>
            <a:pPr marL="182937" indent="-182937" eaLnBrk="1" hangingPunct="1">
              <a:buFontTx/>
              <a:buNone/>
            </a:pPr>
            <a:r>
              <a:rPr lang="en-US" dirty="0" smtClean="0"/>
              <a:t>2. Run the method.</a:t>
            </a:r>
          </a:p>
          <a:p>
            <a:pPr marL="182937" indent="-182937" eaLnBrk="1" hangingPunct="1">
              <a:buFontTx/>
              <a:buNone/>
            </a:pPr>
            <a:endParaRPr lang="en-US" dirty="0" smtClean="0"/>
          </a:p>
          <a:p>
            <a:pPr marL="182937" indent="-182937" eaLnBrk="1" hangingPunct="1">
              <a:buFontTx/>
              <a:buNone/>
            </a:pPr>
            <a:r>
              <a:rPr lang="en-US" dirty="0" smtClean="0"/>
              <a:t>3. Stop the technical component, but first run a (generated) internal procedure</a:t>
            </a:r>
            <a:r>
              <a:rPr lang="en-US" baseline="0" dirty="0" smtClean="0"/>
              <a:t> to </a:t>
            </a:r>
            <a:r>
              <a:rPr lang="en-US" dirty="0" smtClean="0"/>
              <a:t>clean up any resources used by the</a:t>
            </a:r>
            <a:r>
              <a:rPr lang="en-US" baseline="0" dirty="0" smtClean="0"/>
              <a:t> </a:t>
            </a:r>
            <a:r>
              <a:rPr lang="en-US" dirty="0" smtClean="0"/>
              <a:t>component.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3</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r>
              <a:rPr lang="en-US" baseline="0" dirty="0" smtClean="0"/>
              <a:t> </a:t>
            </a:r>
            <a:r>
              <a:rPr lang="en-US" dirty="0" smtClean="0"/>
              <a:t>The documentation is written by developers and generated in HTML by the development tool that they use (Component Builder tool).</a:t>
            </a:r>
          </a:p>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34</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a random XML file that</a:t>
            </a:r>
            <a:r>
              <a:rPr lang="en-US" baseline="0" dirty="0" smtClean="0"/>
              <a:t> </a:t>
            </a:r>
            <a:r>
              <a:rPr lang="en-US" dirty="0" smtClean="0"/>
              <a:t>is available.</a:t>
            </a:r>
            <a:r>
              <a:rPr lang="en-US" baseline="0" dirty="0" smtClean="0"/>
              <a:t> </a:t>
            </a:r>
            <a:r>
              <a:rPr lang="en-US" dirty="0" err="1" smtClean="0"/>
              <a:t>LoggingDirectory</a:t>
            </a:r>
            <a:r>
              <a:rPr lang="en-US" dirty="0" smtClean="0"/>
              <a:t> is</a:t>
            </a:r>
            <a:r>
              <a:rPr lang="en-US" baseline="0" dirty="0" smtClean="0"/>
              <a:t> </a:t>
            </a:r>
            <a:r>
              <a:rPr lang="en-US" dirty="0" smtClean="0"/>
              <a:t>a random node in this file.</a:t>
            </a:r>
            <a:r>
              <a:rPr lang="en-US" baseline="0" dirty="0" smtClean="0"/>
              <a:t> </a:t>
            </a:r>
            <a:r>
              <a:rPr lang="en-US" dirty="0" smtClean="0"/>
              <a:t>What would happen if you forget “</a:t>
            </a:r>
            <a:r>
              <a:rPr lang="en-US" dirty="0" err="1" smtClean="0"/>
              <a:t>gipr_DeleteProcedure</a:t>
            </a:r>
            <a:r>
              <a:rPr lang="en-US" dirty="0" smtClean="0"/>
              <a:t>”?</a:t>
            </a:r>
            <a:r>
              <a:rPr lang="en-US" baseline="0" dirty="0" smtClean="0"/>
              <a:t> </a:t>
            </a:r>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35</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marL="91440" indent="-91440"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marL="91440" indent="-91440" eaLnBrk="1" hangingPunct="1">
              <a:buFontTx/>
              <a:buChar char="•"/>
            </a:pPr>
            <a:r>
              <a:rPr lang="en-US" dirty="0" smtClean="0"/>
              <a:t>Object forms are typically built up of business fields representing data for the object.</a:t>
            </a:r>
          </a:p>
          <a:p>
            <a:pPr marL="91440" indent="-91440" eaLnBrk="1" hangingPunct="1">
              <a:buFontTx/>
              <a:buChar char="•"/>
            </a:pPr>
            <a:r>
              <a:rPr lang="en-US" dirty="0" smtClean="0"/>
              <a:t>Every object in the Financials has a set of predefined fields (called “Custom*”) that can be used as user-defined fields, for which the user can determine the meaning.</a:t>
            </a:r>
          </a:p>
          <a:p>
            <a:pPr marL="91440" indent="-91440" eaLnBrk="1" hangingPunct="1">
              <a:buFontTx/>
              <a:buChar char="•"/>
            </a:pPr>
            <a:r>
              <a:rPr lang="en-US" dirty="0" smtClean="0"/>
              <a:t>In the slide, [UI] means that this step is done by someone straight from the client user interface in the application.  No code changes are involved in these steps.</a:t>
            </a:r>
          </a:p>
          <a:p>
            <a:pPr marL="91440" indent="-91440" eaLnBrk="1" hangingPunct="1">
              <a:buFontTx/>
              <a:buChar char="•"/>
            </a:pPr>
            <a:r>
              <a:rPr lang="en-US" dirty="0" smtClean="0"/>
              <a:t>In the</a:t>
            </a:r>
            <a:r>
              <a:rPr lang="en-US" baseline="0" dirty="0" smtClean="0"/>
              <a:t> </a:t>
            </a:r>
            <a:r>
              <a:rPr lang="en-US" dirty="0" smtClean="0"/>
              <a:t>slide, [BL] means that this step is done by a 4GL developer adding code in the hooks for non-intrusive customization of the business logic running on the backend.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36</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37</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dirty="0" smtClean="0"/>
              <a:t>possible values.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38</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39</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40</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41</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BCostCentre.ValidateComponent.After.</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t_s buffer.</a:t>
            </a:r>
          </a:p>
          <a:p>
            <a:pPr marL="182937" indent="-182937" eaLnBrk="1" hangingPunct="1">
              <a:buFontTx/>
              <a:buAutoNum type="arabicPeriod"/>
            </a:pPr>
            <a:r>
              <a:rPr lang="en-US" dirty="0" smtClean="0"/>
              <a:t>Assign the oiReturnStatus parameter to -1 (general validation error).</a:t>
            </a:r>
          </a:p>
          <a:p>
            <a:pPr marL="182937" indent="-182937" eaLnBrk="1" hangingPunct="1">
              <a:buFontTx/>
              <a:buAutoNum type="arabicPeriod"/>
            </a:pPr>
            <a:r>
              <a:rPr lang="en-US" dirty="0" smtClean="0"/>
              <a:t>Use a call to “SetMessage” to pass the appropriate validation message.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42</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44</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4</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45</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46</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customization needs to contain code to complete the object dataset with the custom data, which in this example is coming from the generalized codes in code_mstr (but this can be whatever table, whatever datasource). Both data retrieval</a:t>
            </a:r>
            <a:r>
              <a:rPr lang="en-US" baseline="0" dirty="0" smtClean="0"/>
              <a:t> </a:t>
            </a:r>
            <a:r>
              <a:rPr lang="en-US" dirty="0" smtClean="0"/>
              <a:t>and</a:t>
            </a:r>
            <a:r>
              <a:rPr lang="en-US" baseline="0" dirty="0" smtClean="0"/>
              <a:t> </a:t>
            </a:r>
            <a:r>
              <a:rPr lang="en-US" dirty="0" smtClean="0"/>
              <a:t>saving of the data</a:t>
            </a:r>
            <a:r>
              <a:rPr lang="en-US" baseline="0" dirty="0" smtClean="0"/>
              <a:t> must </a:t>
            </a:r>
            <a:r>
              <a:rPr lang="en-US" dirty="0" smtClean="0"/>
              <a:t>be covered.</a:t>
            </a:r>
          </a:p>
          <a:p>
            <a:pPr marL="182937" indent="-182937" eaLnBrk="1" hangingPunct="1"/>
            <a:endParaRPr lang="en-US" dirty="0" smtClean="0"/>
          </a:p>
          <a:p>
            <a:pPr marL="182937" indent="-182937" eaLnBrk="1" hangingPunct="1">
              <a:buFontTx/>
              <a:buAutoNum type="arabicPeriod"/>
            </a:pPr>
            <a:r>
              <a:rPr lang="en-US" dirty="0" smtClean="0"/>
              <a:t>Implement the method “DefineCustomRelations.After” to give a meaning to one of the custom tables in the object dataset (tCustomTable0, tCustomTable1 or tCustomTable2).</a:t>
            </a:r>
          </a:p>
          <a:p>
            <a:pPr marL="182937" indent="-182937" eaLnBrk="1" hangingPunct="1">
              <a:buFontTx/>
              <a:buAutoNum type="arabicPeriod"/>
            </a:pPr>
            <a:r>
              <a:rPr lang="en-US" dirty="0" smtClean="0"/>
              <a:t>Implement the method “DataLoad.After” to retrieve the right data from </a:t>
            </a:r>
            <a:r>
              <a:rPr lang="en-US" dirty="0" err="1" smtClean="0"/>
              <a:t>code_mstr</a:t>
            </a:r>
            <a:r>
              <a:rPr lang="en-US" dirty="0" smtClean="0"/>
              <a:t> </a:t>
            </a:r>
            <a:r>
              <a:rPr lang="en-US" baseline="0" dirty="0" smtClean="0"/>
              <a:t>to load </a:t>
            </a:r>
            <a:r>
              <a:rPr lang="en-US" dirty="0" smtClean="0"/>
              <a:t>an existing country object.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47</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dirty="0" smtClean="0"/>
              <a:t>3. Implement the method “PostSave.After” to update the code_mstr table in the database with the changes.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48</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49</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 the “columns” from the context menu of the new grid to make the columns visible.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50</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51</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endParaRPr lang="en-US" dirty="0" smtClean="0"/>
          </a:p>
          <a:p>
            <a:pPr eaLnBrk="1" hangingPunct="1"/>
            <a:r>
              <a:rPr lang="en-US" dirty="0" smtClean="0"/>
              <a:t>This is how you can add extra data</a:t>
            </a:r>
            <a:r>
              <a:rPr lang="en-US" baseline="0" dirty="0" smtClean="0"/>
              <a:t> </a:t>
            </a:r>
            <a:r>
              <a:rPr lang="en-US" dirty="0" smtClean="0"/>
              <a:t>to any object in the application in a non-intrusive way.</a:t>
            </a:r>
            <a:r>
              <a:rPr lang="en-US" baseline="0" dirty="0" smtClean="0"/>
              <a:t> T</a:t>
            </a:r>
            <a:r>
              <a:rPr lang="en-US" dirty="0" smtClean="0"/>
              <a:t>he custom tables are part of the named (or typed) dataset that represents the object dataset.</a:t>
            </a:r>
            <a:r>
              <a:rPr lang="en-US" baseline="0" dirty="0" smtClean="0"/>
              <a:t> Therefore, </a:t>
            </a:r>
            <a:r>
              <a:rPr lang="en-US" dirty="0" smtClean="0"/>
              <a:t>the interface for the object does</a:t>
            </a:r>
            <a:r>
              <a:rPr lang="en-US" baseline="0" dirty="0" smtClean="0"/>
              <a:t> </a:t>
            </a:r>
            <a:r>
              <a:rPr lang="en-US" dirty="0" smtClean="0"/>
              <a:t>not change from the moment a customization developer starts using these temp-tables to transfer more than the standard object data.</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52</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53</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DefinCustomRelations.After, the customization developer can specify the relations between the custom tables and the other tables.</a:t>
            </a:r>
            <a:r>
              <a:rPr lang="en-US" baseline="0" dirty="0" smtClean="0"/>
              <a:t> </a:t>
            </a:r>
            <a:r>
              <a:rPr lang="en-US" dirty="0" smtClean="0"/>
              <a:t>This is done by adding records in the table tCustomRelation.</a:t>
            </a:r>
            <a:r>
              <a:rPr lang="en-US" baseline="0" dirty="0" smtClean="0"/>
              <a:t> </a:t>
            </a:r>
            <a:r>
              <a:rPr lang="en-US" dirty="0" smtClean="0"/>
              <a:t>The relation is always based on the tc_rowid and tc_parentrowid.</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54</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that the system recognizes the custom table is to add at least one record in tCustomRelation temp-table.</a:t>
            </a:r>
          </a:p>
          <a:p>
            <a:pPr eaLnBrk="1" hangingPunct="1"/>
            <a:endParaRPr lang="en-US" dirty="0" smtClean="0"/>
          </a:p>
          <a:p>
            <a:pPr eaLnBrk="1" hangingPunct="1"/>
            <a:r>
              <a:rPr lang="en-US" dirty="0" smtClean="0"/>
              <a:t>The</a:t>
            </a:r>
            <a:r>
              <a:rPr lang="en-US" baseline="0" dirty="0" smtClean="0"/>
              <a:t> record fields are</a:t>
            </a:r>
            <a:r>
              <a:rPr lang="en-US" dirty="0" smtClean="0"/>
              <a:t>:</a:t>
            </a:r>
          </a:p>
          <a:p>
            <a:pPr marL="91440" indent="-91440" eaLnBrk="1" hangingPunct="1">
              <a:buFontTx/>
              <a:buChar char="•"/>
            </a:pPr>
            <a:r>
              <a:rPr lang="en-US" dirty="0" smtClean="0"/>
              <a:t>tcParentTable: Name of the temp-table from the object dataset.</a:t>
            </a:r>
            <a:r>
              <a:rPr lang="en-US" baseline="0" dirty="0" smtClean="0"/>
              <a:t> </a:t>
            </a:r>
            <a:r>
              <a:rPr lang="en-US" dirty="0" smtClean="0"/>
              <a:t>Typically “t&lt;table&gt;”.</a:t>
            </a:r>
          </a:p>
          <a:p>
            <a:pPr marL="91440" indent="-91440" eaLnBrk="1" hangingPunct="1">
              <a:buFontTx/>
              <a:buChar char="•"/>
            </a:pPr>
            <a:r>
              <a:rPr lang="en-US" dirty="0" smtClean="0"/>
              <a:t>tcChildTable: Name of the custom table from the object dataset that you want to give a meaning.</a:t>
            </a:r>
            <a:r>
              <a:rPr lang="en-US" baseline="0" dirty="0" smtClean="0"/>
              <a:t> </a:t>
            </a:r>
            <a:r>
              <a:rPr lang="en-US" dirty="0" smtClean="0"/>
              <a:t>This can be “tCustomTable0”, “tCustomTable1” or “tCustomTable2”.</a:t>
            </a:r>
          </a:p>
          <a:p>
            <a:pPr marL="91440" indent="-91440" eaLnBrk="1" hangingPunct="1">
              <a:buFontTx/>
              <a:buChar char="•"/>
            </a:pPr>
            <a:r>
              <a:rPr lang="en-US" dirty="0" smtClean="0"/>
              <a:t>tcChildTableDescription: The logical name to</a:t>
            </a:r>
            <a:r>
              <a:rPr lang="en-US" baseline="0" dirty="0" smtClean="0"/>
              <a:t> </a:t>
            </a:r>
            <a:r>
              <a:rPr lang="en-US" dirty="0" smtClean="0"/>
              <a:t>use in the system when referring to the table. For example, the UI Design mode uses this name</a:t>
            </a:r>
            <a:r>
              <a:rPr lang="en-US" baseline="0" dirty="0" smtClean="0"/>
              <a:t> </a:t>
            </a:r>
            <a:r>
              <a:rPr lang="en-US" dirty="0" smtClean="0"/>
              <a:t>to select the table.</a:t>
            </a:r>
          </a:p>
          <a:p>
            <a:pPr marL="91440" indent="-91440" eaLnBrk="1" hangingPunct="1">
              <a:buFontTx/>
              <a:buChar char="•"/>
            </a:pPr>
            <a:r>
              <a:rPr lang="en-US" dirty="0" smtClean="0"/>
              <a:t>tlIsOneToOne: The cardinality of the relation.</a:t>
            </a:r>
            <a:r>
              <a:rPr lang="en-US" baseline="0" dirty="0" smtClean="0"/>
              <a:t> </a:t>
            </a:r>
            <a:r>
              <a:rPr lang="en-US" dirty="0" smtClean="0"/>
              <a:t>If true, it means that the table</a:t>
            </a:r>
            <a:r>
              <a:rPr lang="en-US" baseline="0" dirty="0" smtClean="0"/>
              <a:t> is </a:t>
            </a:r>
            <a:r>
              <a:rPr lang="en-US" dirty="0" smtClean="0"/>
              <a:t>linked 1-1 with the parent table.</a:t>
            </a:r>
            <a:r>
              <a:rPr lang="en-US" baseline="0" dirty="0" smtClean="0"/>
              <a:t> </a:t>
            </a:r>
            <a:r>
              <a:rPr lang="en-US" dirty="0" smtClean="0"/>
              <a:t>In this case,</a:t>
            </a:r>
            <a:r>
              <a:rPr lang="en-US" baseline="0" dirty="0" smtClean="0"/>
              <a:t> </a:t>
            </a:r>
            <a:r>
              <a:rPr lang="en-US" dirty="0" smtClean="0"/>
              <a:t>the fields from the table can be used to put on a form representing the parent table.</a:t>
            </a:r>
            <a:r>
              <a:rPr lang="en-US" baseline="0" dirty="0" smtClean="0"/>
              <a:t> </a:t>
            </a:r>
            <a:r>
              <a:rPr lang="en-US" dirty="0" smtClean="0"/>
              <a:t>If it is false, it automatically means 1-N.  In this case, the user</a:t>
            </a:r>
            <a:r>
              <a:rPr lang="en-US" baseline="0" dirty="0" smtClean="0"/>
              <a:t> is </a:t>
            </a:r>
            <a:r>
              <a:rPr lang="en-US" dirty="0" smtClean="0"/>
              <a:t>able to select individual fields as well as the whole table to drag in the UI design mode.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5</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55</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a:t>
            </a:r>
            <a:r>
              <a:rPr lang="en-US" baseline="0" dirty="0" smtClean="0"/>
              <a:t> T</a:t>
            </a:r>
            <a:r>
              <a:rPr lang="en-US" dirty="0" smtClean="0"/>
              <a:t>he data is</a:t>
            </a:r>
            <a:r>
              <a:rPr lang="en-US" baseline="0" dirty="0" smtClean="0"/>
              <a:t> normally </a:t>
            </a:r>
            <a:r>
              <a:rPr lang="en-US" dirty="0" smtClean="0"/>
              <a:t>stored in a database table.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56</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57</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58</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59</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60</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61</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0" indent="0" eaLnBrk="1" hangingPunct="1"/>
            <a:r>
              <a:rPr lang="en-US" dirty="0" smtClean="0"/>
              <a:t>This customization case demonstrates the maintenance of a fleet of leased cars and vans and to which employee</a:t>
            </a:r>
            <a:r>
              <a:rPr lang="en-US" baseline="0" dirty="0" smtClean="0"/>
              <a:t> a </a:t>
            </a:r>
            <a:r>
              <a:rPr lang="en-US" dirty="0" smtClean="0"/>
              <a:t>vehicle</a:t>
            </a:r>
            <a:r>
              <a:rPr lang="en-US" baseline="0" dirty="0" smtClean="0"/>
              <a:t> </a:t>
            </a:r>
            <a:r>
              <a:rPr lang="en-US" dirty="0" smtClean="0"/>
              <a:t>is assigned.</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62</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63</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64</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a:t>
            </a:r>
            <a:r>
              <a:rPr lang="en-US" dirty="0" err="1" smtClean="0"/>
              <a:t>bcustom</a:t>
            </a:r>
            <a:r>
              <a:rPr lang="en-US" dirty="0" smtClean="0"/>
              <a:t>”.</a:t>
            </a:r>
            <a:r>
              <a:rPr lang="en-US" baseline="0" dirty="0" smtClean="0"/>
              <a:t> </a:t>
            </a:r>
            <a:r>
              <a:rPr lang="en-US" dirty="0" smtClean="0"/>
              <a:t>Every custom component has access to three custom tables only.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6</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are </a:t>
            </a:r>
            <a:r>
              <a:rPr lang="en-US" dirty="0" smtClean="0"/>
              <a:t>used to create the final application code.</a:t>
            </a:r>
          </a:p>
          <a:p>
            <a:pPr eaLnBrk="1" hangingPunct="1"/>
            <a:endParaRPr lang="en-US" dirty="0" smtClean="0"/>
          </a:p>
          <a:p>
            <a:pPr eaLnBrk="1" hangingPunct="1"/>
            <a:r>
              <a:rPr lang="en-US" dirty="0" smtClean="0"/>
              <a:t>FC and QADFC are foundation-level projects.</a:t>
            </a:r>
            <a:r>
              <a:rPr lang="en-US" baseline="0" dirty="0" smtClean="0"/>
              <a:t> </a:t>
            </a:r>
            <a:r>
              <a:rPr lang="en-US" dirty="0" smtClean="0"/>
              <a:t>FC (Foundation Classes) contains a mixture of abstract classes and technical classes that are required to support all application patterns.</a:t>
            </a:r>
            <a:r>
              <a:rPr lang="en-US" baseline="0" dirty="0" smtClean="0"/>
              <a:t> </a:t>
            </a:r>
            <a:r>
              <a:rPr lang="en-US" dirty="0" smtClean="0"/>
              <a:t>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a:t>
            </a:r>
            <a:r>
              <a:rPr lang="en-US" baseline="0" dirty="0" smtClean="0"/>
              <a:t> </a:t>
            </a:r>
            <a:r>
              <a:rPr lang="en-US" dirty="0" smtClean="0"/>
              <a:t>like role-based security, domains, entities,</a:t>
            </a:r>
            <a:r>
              <a:rPr lang="en-US" baseline="0" dirty="0" smtClean="0"/>
              <a:t> and so on</a:t>
            </a:r>
            <a:r>
              <a:rPr lang="en-US" dirty="0" smtClean="0"/>
              <a:t>.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of the business components that are required for the Financials functionality in the QAD application.</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65</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bcustom.p template into your source code folder and rename it as required.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66</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Fill in code + label and select the activities Create / Modify / Delete / View.</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67</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marL="91440" indent="-91440" eaLnBrk="1" hangingPunct="1">
              <a:buFontTx/>
              <a:buChar char="•"/>
            </a:pPr>
            <a:r>
              <a:rPr lang="en-US" dirty="0" smtClean="0"/>
              <a:t>All fields are mandatory.</a:t>
            </a:r>
          </a:p>
          <a:p>
            <a:pPr marL="91440" indent="-91440" eaLnBrk="1" hangingPunct="1">
              <a:buFontTx/>
              <a:buChar char="•"/>
            </a:pPr>
            <a:r>
              <a:rPr lang="en-US" dirty="0" smtClean="0"/>
              <a:t>Select lookup </a:t>
            </a:r>
            <a:r>
              <a:rPr lang="en-US" dirty="0" err="1" smtClean="0"/>
              <a:t>BBusinessRelation.SelectBusinessRelation</a:t>
            </a:r>
            <a:r>
              <a:rPr lang="en-US" dirty="0" smtClean="0"/>
              <a:t> for field “Lease Company”.</a:t>
            </a:r>
          </a:p>
          <a:p>
            <a:pPr marL="91440" indent="-91440"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68</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a:t>
            </a:r>
            <a:r>
              <a:rPr lang="en-US" dirty="0" err="1" smtClean="0"/>
              <a:t>urn:cbf:bcustom</a:t>
            </a:r>
            <a:r>
              <a:rPr lang="en-US" dirty="0" smtClean="0"/>
              <a:t>[</a:t>
            </a:r>
            <a:r>
              <a:rPr lang="en-US" dirty="0" err="1" smtClean="0"/>
              <a:t>leasecar</a:t>
            </a:r>
            <a:r>
              <a:rPr lang="en-US" dirty="0" smtClean="0"/>
              <a:t>].Create</a:t>
            </a:r>
          </a:p>
          <a:p>
            <a:pPr eaLnBrk="1" hangingPunct="1"/>
            <a:r>
              <a:rPr lang="en-US" dirty="0" smtClean="0"/>
              <a:t>30.4.2	Lease Car Modify	</a:t>
            </a:r>
            <a:r>
              <a:rPr lang="en-US" dirty="0" err="1" smtClean="0"/>
              <a:t>urn:cbf:bcustom</a:t>
            </a:r>
            <a:r>
              <a:rPr lang="en-US" dirty="0" smtClean="0"/>
              <a:t>[</a:t>
            </a:r>
            <a:r>
              <a:rPr lang="en-US" dirty="0" err="1" smtClean="0"/>
              <a:t>leasecar</a:t>
            </a:r>
            <a:r>
              <a:rPr lang="en-US" dirty="0" smtClean="0"/>
              <a:t>].Modify</a:t>
            </a:r>
          </a:p>
          <a:p>
            <a:pPr eaLnBrk="1" hangingPunct="1"/>
            <a:r>
              <a:rPr lang="en-US" dirty="0" smtClean="0"/>
              <a:t>30.4.3	Lease Car Delete	</a:t>
            </a:r>
            <a:r>
              <a:rPr lang="en-US" dirty="0" err="1" smtClean="0"/>
              <a:t>urn:cbf:bcustom</a:t>
            </a:r>
            <a:r>
              <a:rPr lang="en-US" dirty="0" smtClean="0"/>
              <a:t>[</a:t>
            </a:r>
            <a:r>
              <a:rPr lang="en-US" dirty="0" err="1" smtClean="0"/>
              <a:t>leasecar</a:t>
            </a:r>
            <a:r>
              <a:rPr lang="en-US" dirty="0" smtClean="0"/>
              <a:t>].Delete</a:t>
            </a:r>
          </a:p>
          <a:p>
            <a:pPr eaLnBrk="1" hangingPunct="1"/>
            <a:r>
              <a:rPr lang="en-US" dirty="0" smtClean="0"/>
              <a:t>30.4.4	Lease Car View		</a:t>
            </a:r>
            <a:r>
              <a:rPr lang="en-US" dirty="0" err="1" smtClean="0"/>
              <a:t>urn:cbf:bcustom</a:t>
            </a:r>
            <a:r>
              <a:rPr lang="en-US" dirty="0" smtClean="0"/>
              <a:t>[</a:t>
            </a:r>
            <a:r>
              <a:rPr lang="en-US" dirty="0" err="1" smtClean="0"/>
              <a:t>leasecar</a:t>
            </a:r>
            <a:r>
              <a:rPr lang="en-US" dirty="0" smtClean="0"/>
              <a:t>].View</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69</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70</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a:t>
            </a:r>
            <a:r>
              <a:rPr lang="en-US" baseline="0" dirty="0" smtClean="0"/>
              <a:t> is </a:t>
            </a:r>
            <a:r>
              <a:rPr lang="en-US" dirty="0" smtClean="0"/>
              <a:t>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71</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shows two entries:</a:t>
            </a:r>
          </a:p>
          <a:p>
            <a:pPr eaLnBrk="1" hangingPunct="1"/>
            <a:endParaRPr lang="en-US" dirty="0" smtClean="0"/>
          </a:p>
          <a:p>
            <a:pPr marL="91440" indent="-91440" eaLnBrk="1" hangingPunct="1">
              <a:buFontTx/>
              <a:buChar char="•"/>
            </a:pPr>
            <a:r>
              <a:rPr lang="en-US" dirty="0" smtClean="0"/>
              <a:t>Lease Car</a:t>
            </a:r>
          </a:p>
          <a:p>
            <a:pPr marL="91440" indent="-91440"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creates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72</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p>
          <a:p>
            <a:pPr eaLnBrk="1" hangingPunct="1"/>
            <a:endParaRPr lang="en-US" dirty="0" smtClean="0"/>
          </a:p>
          <a:p>
            <a:pPr eaLnBrk="1" hangingPunct="1"/>
            <a:r>
              <a:rPr lang="en-US" dirty="0" smtClean="0"/>
              <a:t>Do not forget to set the “AllowAddNew” property of your grid to “True”.</a:t>
            </a:r>
          </a:p>
          <a:p>
            <a:pPr eaLnBrk="1" hangingPunct="1"/>
            <a:endParaRPr lang="en-US" dirty="0" smtClean="0"/>
          </a:p>
          <a:p>
            <a:pPr eaLnBrk="1" hangingPunct="1"/>
            <a:r>
              <a:rPr lang="en-US" dirty="0" smtClean="0"/>
              <a:t>Select “Design Mode” again to end the design. Make sure to select all of the activities and to save your customization on the “general” level.</a:t>
            </a:r>
          </a:p>
          <a:p>
            <a:pPr eaLnBrk="1" hangingPunct="1"/>
            <a:endParaRPr lang="en-US" dirty="0" smtClean="0"/>
          </a:p>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73</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74</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7</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endParaRPr lang="en-US" dirty="0" smtClean="0"/>
          </a:p>
          <a:p>
            <a:pPr marL="91440" indent="-91440" eaLnBrk="1" hangingPunct="1">
              <a:buFontTx/>
              <a:buChar char="•"/>
            </a:pPr>
            <a:r>
              <a:rPr lang="en-US" dirty="0" smtClean="0"/>
              <a:t>Dependency information (projects on which this project is dependent).</a:t>
            </a:r>
          </a:p>
          <a:p>
            <a:pPr marL="91440" indent="-91440" eaLnBrk="1" hangingPunct="1">
              <a:buFontTx/>
              <a:buChar char="•"/>
            </a:pPr>
            <a:r>
              <a:rPr lang="en-US" dirty="0" smtClean="0"/>
              <a:t>Namespaces (the namespaces used for the components in this project in .NET C#).</a:t>
            </a:r>
          </a:p>
          <a:p>
            <a:pPr marL="91440" indent="-91440" eaLnBrk="1" hangingPunct="1">
              <a:buFontTx/>
              <a:buChar char="•"/>
            </a:pPr>
            <a:r>
              <a:rPr lang="en-US" dirty="0" smtClean="0"/>
              <a:t>A list of business components, categorized using the business areas (such as Budgeting, Business Relation, and General Ledger).</a:t>
            </a:r>
          </a:p>
          <a:p>
            <a:pPr marL="91440" indent="-91440" eaLnBrk="1" hangingPunct="1">
              <a:buFontTx/>
              <a:buChar char="•"/>
            </a:pPr>
            <a:r>
              <a:rPr lang="en-US" dirty="0" smtClean="0"/>
              <a:t>A list of report components, categorized using the business areas.</a:t>
            </a:r>
          </a:p>
          <a:p>
            <a:pPr marL="91440" indent="-91440" eaLnBrk="1" hangingPunct="1">
              <a:buFontTx/>
              <a:buChar char="•"/>
            </a:pPr>
            <a:r>
              <a:rPr lang="en-US" dirty="0" smtClean="0"/>
              <a:t>A list of technical components, categorized using the business areas.</a:t>
            </a:r>
          </a:p>
          <a:p>
            <a:pPr marL="91440" indent="-91440"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75</a:t>
            </a:fld>
            <a:endParaRPr lang="en-US" dirty="0"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75</a:t>
            </a:fld>
            <a:endParaRPr lang="en-US" altLang="zh-CN" sz="1200" b="0" dirty="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76</a:t>
            </a:fld>
            <a:endParaRPr lang="en-US" dirty="0"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76</a:t>
            </a:fld>
            <a:endParaRPr lang="en-US" altLang="zh-CN" sz="1200" b="0" dirty="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77</a:t>
            </a:fld>
            <a:endParaRPr lang="en-US" dirty="0"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77</a:t>
            </a:fld>
            <a:endParaRPr lang="en-US" altLang="zh-CN" sz="1200" b="0" dirty="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78</a:t>
            </a:fld>
            <a:endParaRPr lang="en-US" dirty="0"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78</a:t>
            </a:fld>
            <a:endParaRPr lang="en-US" altLang="zh-CN" sz="1200" b="0" dirty="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79</a:t>
            </a:fld>
            <a:endParaRPr lang="en-US" dirty="0"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79</a:t>
            </a:fld>
            <a:endParaRPr lang="en-US" altLang="zh-CN" sz="1200" b="0" dirty="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80</a:t>
            </a:fld>
            <a:endParaRPr lang="en-US" dirty="0"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80</a:t>
            </a:fld>
            <a:endParaRPr lang="en-US" altLang="zh-CN" sz="1200" b="0" dirty="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81</a:t>
            </a:fld>
            <a:endParaRPr lang="en-US" dirty="0"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81</a:t>
            </a:fld>
            <a:endParaRPr lang="en-US" altLang="zh-CN" sz="1200" b="0" dirty="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82</a:t>
            </a:fld>
            <a:endParaRPr lang="en-US" dirty="0"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82</a:t>
            </a:fld>
            <a:endParaRPr lang="en-US" altLang="zh-CN" sz="1200" b="0" dirty="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The developer does not have to create records with tcFcFieldType = “B” (describing the report </a:t>
            </a:r>
            <a:r>
              <a:rPr lang="en-US" altLang="zh-CN" dirty="0" err="1" smtClean="0"/>
              <a:t>resultset</a:t>
            </a:r>
            <a:r>
              <a:rPr lang="en-US" altLang="zh-CN" smtClean="0"/>
              <a:t>).</a:t>
            </a:r>
            <a:endParaRPr lang="en-US" altLang="zh-CN"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83</a:t>
            </a:fld>
            <a:endParaRPr lang="en-US" dirty="0"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83</a:t>
            </a:fld>
            <a:endParaRPr lang="en-US" altLang="zh-CN" sz="1200" b="0" dirty="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84</a:t>
            </a:fld>
            <a:endParaRPr lang="en-US" dirty="0"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84</a:t>
            </a:fld>
            <a:endParaRPr lang="en-US" altLang="zh-CN" sz="1200" b="0" dirty="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8</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endParaRPr lang="en-US" dirty="0" smtClean="0"/>
          </a:p>
          <a:p>
            <a:pPr marL="91440" indent="-91440" eaLnBrk="1" hangingPunct="1">
              <a:buFontTx/>
              <a:buChar char="•"/>
            </a:pPr>
            <a:r>
              <a:rPr lang="en-US" dirty="0" smtClean="0"/>
              <a:t>…</a:t>
            </a:r>
          </a:p>
          <a:p>
            <a:pPr marL="91440" indent="-91440" eaLnBrk="1" hangingPunct="1">
              <a:buFontTx/>
              <a:buChar char="•"/>
            </a:pPr>
            <a:r>
              <a:rPr lang="en-US" dirty="0" smtClean="0"/>
              <a:t>A list of includes defined on project level.</a:t>
            </a:r>
          </a:p>
          <a:p>
            <a:pPr marL="91440" indent="-91440"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r>
              <a:rPr lang="en-US" baseline="0" dirty="0" smtClean="0"/>
              <a:t> </a:t>
            </a:r>
            <a:r>
              <a:rPr lang="en-US" dirty="0" smtClean="0"/>
              <a:t>This also applies to includes.</a:t>
            </a:r>
          </a:p>
          <a:p>
            <a:pPr eaLnBrk="1" hangingPunct="1"/>
            <a:endParaRPr lang="en-US" dirty="0" smtClean="0"/>
          </a:p>
          <a:p>
            <a:pPr eaLnBrk="1" hangingPunct="1"/>
            <a:r>
              <a:rPr lang="en-US" dirty="0" smtClean="0"/>
              <a:t>The preprocessors are also available for the customization code.</a:t>
            </a:r>
            <a:r>
              <a:rPr lang="en-US" baseline="0" dirty="0" smtClean="0"/>
              <a:t> </a:t>
            </a:r>
            <a:r>
              <a:rPr lang="en-US" dirty="0" smtClean="0"/>
              <a:t>It is important that customization 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85</a:t>
            </a:fld>
            <a:endParaRPr lang="en-US" dirty="0"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85</a:t>
            </a:fld>
            <a:endParaRPr lang="en-US" altLang="zh-CN" sz="1200" b="0" dirty="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86</a:t>
            </a:fld>
            <a:endParaRPr lang="en-US" dirty="0"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86</a:t>
            </a:fld>
            <a:endParaRPr lang="en-US" altLang="zh-CN" sz="1200" b="0" dirty="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87</a:t>
            </a:fld>
            <a:endParaRPr lang="en-US" dirty="0"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87</a:t>
            </a:fld>
            <a:endParaRPr lang="en-US" altLang="zh-CN" sz="1200" b="0" dirty="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88</a:t>
            </a:fld>
            <a:endParaRPr lang="en-US" dirty="0"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88</a:t>
            </a:fld>
            <a:endParaRPr lang="en-US" altLang="zh-CN" sz="1200" b="0" dirty="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89</a:t>
            </a:fld>
            <a:endParaRPr lang="en-US" dirty="0"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89</a:t>
            </a:fld>
            <a:endParaRPr lang="en-US" altLang="zh-CN" sz="1200" b="0" dirty="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91</a:t>
            </a:fld>
            <a:endParaRPr lang="en-US" dirty="0"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91</a:t>
            </a:fld>
            <a:endParaRPr lang="en-US" altLang="zh-CN" sz="1200" b="0" dirty="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92</a:t>
            </a:fld>
            <a:endParaRPr lang="en-US" dirty="0"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92</a:t>
            </a:fld>
            <a:endParaRPr lang="en-US" altLang="zh-CN" sz="1200" b="0" dirty="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93</a:t>
            </a:fld>
            <a:endParaRPr lang="en-US" dirty="0"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93</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94</a:t>
            </a:fld>
            <a:endParaRPr lang="en-US" dirty="0" smtClean="0"/>
          </a:p>
        </p:txBody>
      </p:sp>
      <p:sp>
        <p:nvSpPr>
          <p:cNvPr id="194563" name="Rectangle 7"/>
          <p:cNvSpPr txBox="1">
            <a:spLocks noGrp="1" noChangeArrowheads="1"/>
          </p:cNvSpPr>
          <p:nvPr/>
        </p:nvSpPr>
        <p:spPr bwMode="auto">
          <a:xfrm>
            <a:off x="3970735" y="8773357"/>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94</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95</a:t>
            </a:fld>
            <a:endParaRPr lang="en-US" dirty="0"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95</a:t>
            </a:fld>
            <a:endParaRPr lang="en-US" altLang="zh-CN" sz="1200" b="0" dirty="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9</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endParaRPr lang="en-US" dirty="0" smtClean="0"/>
          </a:p>
          <a:p>
            <a:pPr marL="91440" indent="-91440" eaLnBrk="1" hangingPunct="1">
              <a:buFontTx/>
              <a:buChar char="•"/>
            </a:pPr>
            <a:r>
              <a:rPr lang="en-US" dirty="0" smtClean="0"/>
              <a:t>A link to the project to which this component belongs.</a:t>
            </a:r>
          </a:p>
          <a:p>
            <a:pPr marL="91440" indent="-91440" eaLnBrk="1" hangingPunct="1">
              <a:buFontTx/>
              <a:buChar char="•"/>
            </a:pPr>
            <a:r>
              <a:rPr lang="en-US" dirty="0" smtClean="0"/>
              <a:t>A link to the ancestor component (that this component inherits from).</a:t>
            </a:r>
          </a:p>
          <a:p>
            <a:pPr marL="91440" indent="-91440" eaLnBrk="1" hangingPunct="1">
              <a:buFontTx/>
              <a:buChar char="•"/>
            </a:pPr>
            <a:r>
              <a:rPr lang="en-US" dirty="0" smtClean="0"/>
              <a:t>The internal version of the component (at the moment of generation of the HTML documentation).</a:t>
            </a:r>
          </a:p>
          <a:p>
            <a:pPr marL="91440" indent="-91440" eaLnBrk="1" hangingPunct="1">
              <a:buFontTx/>
              <a:buChar char="•"/>
            </a:pPr>
            <a:r>
              <a:rPr lang="en-US" dirty="0" smtClean="0"/>
              <a:t>The name of the business area to which this component belongs.</a:t>
            </a:r>
          </a:p>
          <a:p>
            <a:pPr marL="91440" indent="-91440" eaLnBrk="1" hangingPunct="1">
              <a:buFontTx/>
              <a:buChar char="•"/>
            </a:pPr>
            <a:r>
              <a:rPr lang="en-US" dirty="0" smtClean="0"/>
              <a:t>Under “public data items”:</a:t>
            </a:r>
          </a:p>
          <a:p>
            <a:pPr marL="365760" lvl="1" indent="-182880" eaLnBrk="1" hangingPunct="1">
              <a:buFontTx/>
              <a:buChar char="•"/>
            </a:pPr>
            <a:r>
              <a:rPr lang="en-US" dirty="0" smtClean="0"/>
              <a:t>The object dataset (class dataset) for which data can be set and retrieved with resp. </a:t>
            </a:r>
            <a:r>
              <a:rPr lang="en-US" dirty="0"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marL="365760" lvl="1" indent="-182880"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marL="365760" lvl="1" indent="-182880" eaLnBrk="1" hangingPunct="1">
              <a:buFontTx/>
              <a:buChar char="•"/>
            </a:pPr>
            <a:r>
              <a:rPr lang="en-US" dirty="0" smtClean="0"/>
              <a:t>The list of public data items of simple data type (character, integer, decimal, logical,</a:t>
            </a:r>
            <a:r>
              <a:rPr lang="en-US" baseline="0" dirty="0" smtClean="0"/>
              <a:t> </a:t>
            </a:r>
            <a:r>
              <a:rPr lang="en-US" dirty="0" smtClean="0"/>
              <a:t>and date) for which the value can be set and retrieved with the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marL="91440" indent="-91440" eaLnBrk="1" hangingPunct="1">
              <a:buFontTx/>
              <a:buChar char="•"/>
            </a:pPr>
            <a:r>
              <a:rPr lang="en-US" dirty="0" smtClean="0"/>
              <a:t>List of API queries:</a:t>
            </a:r>
            <a:r>
              <a:rPr lang="en-US" baseline="0" dirty="0" smtClean="0"/>
              <a:t> </a:t>
            </a:r>
            <a:r>
              <a:rPr lang="en-US" dirty="0" smtClean="0"/>
              <a:t>The queries that are available</a:t>
            </a:r>
            <a:r>
              <a:rPr lang="en-US" baseline="0" dirty="0" smtClean="0"/>
              <a:t> for calling </a:t>
            </a:r>
            <a:r>
              <a:rPr lang="en-US" dirty="0" smtClean="0"/>
              <a:t>by external parties.</a:t>
            </a:r>
          </a:p>
          <a:p>
            <a:pPr eaLnBrk="1" hangingPunct="1"/>
            <a:endParaRPr lang="en-US" dirty="0" smtClean="0"/>
          </a:p>
          <a:p>
            <a:pPr eaLnBrk="1" hangingPunct="1"/>
            <a:r>
              <a:rPr lang="en-US" dirty="0" smtClean="0"/>
              <a:t>All listed methods and queries are hyperlinked to the specific HTML files for each separate method or query.</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96</a:t>
            </a:fld>
            <a:endParaRPr lang="en-US" dirty="0"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96</a:t>
            </a:fld>
            <a:endParaRPr lang="en-US" altLang="zh-CN" sz="1200" b="0" dirty="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following folder on the server in the training environment: “/dr01/qad2009/</a:t>
            </a:r>
            <a:r>
              <a:rPr lang="en-US" altLang="zh-CN" dirty="0" err="1" smtClean="0"/>
              <a:t>qms</a:t>
            </a:r>
            <a:r>
              <a:rPr lang="en-US" altLang="zh-CN" dirty="0" smtClean="0"/>
              <a:t>/fin/</a:t>
            </a:r>
            <a:r>
              <a:rPr lang="en-US" altLang="zh-CN" dirty="0" err="1" smtClean="0"/>
              <a:t>crreports</a:t>
            </a:r>
            <a:r>
              <a:rPr lang="en-US" altLang="zh-CN" dirty="0" smtClean="0"/>
              <a:t>”.</a:t>
            </a:r>
          </a:p>
          <a:p>
            <a:pPr eaLnBrk="1" hangingPunct="1"/>
            <a:endParaRPr lang="en-US" altLang="zh-CN" dirty="0" smtClean="0"/>
          </a:p>
          <a:p>
            <a:pPr eaLnBrk="1" hangingPunct="1"/>
            <a:r>
              <a:rPr lang="en-US" altLang="zh-CN" dirty="0" smtClean="0"/>
              <a:t>Reports are named “&lt;ReportComponent&gt;.&lt;ReportName&gt;.rpt”.</a:t>
            </a:r>
          </a:p>
          <a:p>
            <a:pPr eaLnBrk="1" hangingPunct="1"/>
            <a:endParaRPr lang="en-US" altLang="zh-CN" dirty="0" smtClean="0"/>
          </a:p>
          <a:p>
            <a:pPr eaLnBrk="1" hangingPunct="1"/>
            <a:r>
              <a:rPr lang="en-US" altLang="zh-CN" dirty="0" smtClean="0"/>
              <a:t>Place customized reports</a:t>
            </a:r>
            <a:r>
              <a:rPr lang="en-US" altLang="zh-CN" baseline="0" dirty="0" smtClean="0"/>
              <a:t> </a:t>
            </a:r>
            <a:r>
              <a:rPr lang="en-US" altLang="zh-CN" dirty="0" smtClean="0"/>
              <a:t>in 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“&lt;customreports&gt;” tag. In the training environment, it is set to $ENVROOT/customreports.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a:t>
            </a:r>
            <a:r>
              <a:rPr lang="en-US" altLang="zh-CN" dirty="0" err="1" smtClean="0"/>
              <a:t>plugins</a:t>
            </a:r>
            <a:r>
              <a:rPr lang="en-US" altLang="zh-CN" dirty="0" smtClean="0"/>
              <a:t>\</a:t>
            </a:r>
            <a:r>
              <a:rPr lang="en-US" altLang="zh-CN" dirty="0" err="1" smtClean="0"/>
              <a:t>qad.plugin.Financials</a:t>
            </a:r>
            <a:r>
              <a:rPr lang="en-US" altLang="zh-CN" dirty="0" smtClean="0"/>
              <a:t>\Reports).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97</a:t>
            </a:fld>
            <a:endParaRPr lang="en-US" dirty="0"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97</a:t>
            </a:fld>
            <a:endParaRPr lang="en-US" altLang="zh-CN" sz="1200" b="0" dirty="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dirty="0" smtClean="0"/>
              <a:t>See “Customization of Component-Based QAD Applications – Architecture” for more details on the Business Logic flows for</a:t>
            </a:r>
            <a:r>
              <a:rPr lang="en-US" altLang="zh-CN" baseline="0" dirty="0" smtClean="0"/>
              <a:t> </a:t>
            </a:r>
            <a:r>
              <a:rPr lang="en-US" altLang="zh-CN" dirty="0" smtClean="0"/>
              <a:t>starting </a:t>
            </a:r>
            <a:r>
              <a:rPr lang="en-US" altLang="zh-CN" baseline="0" dirty="0" smtClean="0"/>
              <a:t> </a:t>
            </a:r>
            <a:r>
              <a:rPr lang="en-US" altLang="zh-CN" dirty="0" smtClean="0"/>
              <a:t>and executing</a:t>
            </a:r>
            <a:r>
              <a:rPr lang="en-US" altLang="zh-CN" baseline="0" dirty="0" smtClean="0"/>
              <a:t> </a:t>
            </a:r>
            <a:r>
              <a:rPr lang="en-US" altLang="zh-CN" dirty="0" smtClean="0"/>
              <a:t>reports.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98</a:t>
            </a:fld>
            <a:endParaRPr lang="en-US" dirty="0"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98</a:t>
            </a:fld>
            <a:endParaRPr lang="en-US" altLang="zh-CN" sz="1200" b="0" dirty="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two approaches for</a:t>
            </a:r>
            <a:r>
              <a:rPr lang="en-US" altLang="zh-CN" baseline="0" dirty="0" smtClean="0"/>
              <a:t> </a:t>
            </a:r>
            <a:r>
              <a:rPr lang="en-US" altLang="zh-CN" dirty="0" smtClean="0"/>
              <a:t>customizing</a:t>
            </a:r>
            <a:r>
              <a:rPr lang="en-US" altLang="zh-CN" baseline="0" dirty="0" smtClean="0"/>
              <a:t> </a:t>
            </a:r>
            <a:r>
              <a:rPr lang="en-US" altLang="zh-CN" dirty="0" smtClean="0"/>
              <a:t>the report backend.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a:t>
            </a:r>
            <a:r>
              <a:rPr lang="en-US" altLang="zh-CN" baseline="0" dirty="0" smtClean="0"/>
              <a:t> </a:t>
            </a:r>
            <a:r>
              <a:rPr lang="en-US" altLang="zh-CN" dirty="0" smtClean="0"/>
              <a:t>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user-defined fields for the report are</a:t>
            </a:r>
            <a:r>
              <a:rPr lang="en-US" altLang="zh-CN" baseline="0" dirty="0" smtClean="0"/>
              <a:t> selected </a:t>
            </a:r>
            <a:r>
              <a:rPr lang="en-US" altLang="zh-CN" dirty="0" smtClean="0"/>
              <a:t>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99</a:t>
            </a:fld>
            <a:endParaRPr lang="en-US" dirty="0"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99</a:t>
            </a:fld>
            <a:endParaRPr lang="en-US" altLang="zh-CN" sz="1200" b="0" dirty="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101</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2014 Enterprise </a:t>
            </a:r>
            <a:r>
              <a:rPr lang="en-US" sz="2600" dirty="0" smtClean="0"/>
              <a:t>Edition Customization</a:t>
            </a:r>
          </a:p>
        </p:txBody>
      </p:sp>
      <p:sp>
        <p:nvSpPr>
          <p:cNvPr id="5123" name="Rectangle 3"/>
          <p:cNvSpPr>
            <a:spLocks noGrp="1" noChangeArrowheads="1"/>
          </p:cNvSpPr>
          <p:nvPr>
            <p:ph type="body" sz="quarter" idx="10"/>
          </p:nvPr>
        </p:nvSpPr>
        <p:spPr>
          <a:xfrm>
            <a:off x="457200" y="1719072"/>
            <a:ext cx="8229600" cy="349250"/>
          </a:xfrm>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April 2014</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Text Placeholder 3"/>
          <p:cNvSpPr txBox="1">
            <a:spLocks/>
          </p:cNvSpPr>
          <p:nvPr/>
        </p:nvSpPr>
        <p:spPr>
          <a:xfrm>
            <a:off x="457200" y="306324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0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10</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 </a:t>
              </a:r>
              <a:r>
                <a:rPr lang="en-US" sz="1600" b="0" dirty="0" smtClean="0">
                  <a:latin typeface="+mj-lt"/>
                </a:rPr>
                <a:t>Inherited </a:t>
              </a:r>
              <a:r>
                <a:rPr lang="en-US" sz="1600" b="0" dirty="0">
                  <a:latin typeface="+mj-lt"/>
                </a:rPr>
                <a:t>methods, not overridden</a:t>
              </a:r>
            </a:p>
            <a:p>
              <a:pPr algn="l"/>
              <a:r>
                <a:rPr lang="en-US" sz="1600" dirty="0">
                  <a:latin typeface="+mj-lt"/>
                </a:rPr>
                <a:t>Bold style:</a:t>
              </a:r>
              <a:r>
                <a:rPr lang="en-US" sz="1600" b="0" dirty="0">
                  <a:latin typeface="+mj-lt"/>
                </a:rPr>
                <a:t> </a:t>
              </a:r>
              <a:r>
                <a:rPr lang="en-US" sz="1600" b="0" dirty="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“…\Client\container\homeserver.config“:</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key="UIDebugEnabling"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dirty="0" smtClean="0">
                <a:ea typeface="SimSun" pitchFamily="2" charset="-122"/>
              </a:rPr>
              <a:t>Reports Customization</a:t>
            </a:r>
            <a:endParaRPr lang="zh-CN" altLang="en-US" dirty="0"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dirty="0" smtClean="0"/>
              <a:t>CUST_REP_260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dirty="0"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11</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12</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13</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14</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15</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16</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17</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18</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19</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2014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20</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21</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22</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23</a:t>
            </a:fld>
            <a:r>
              <a:rPr lang="en-US" dirty="0" smtClean="0"/>
              <a:t>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24</a:t>
            </a:fld>
            <a:r>
              <a:rPr lang="en-US" dirty="0" smtClean="0"/>
              <a:t>0</a:t>
            </a:r>
          </a:p>
        </p:txBody>
      </p:sp>
      <p:grpSp>
        <p:nvGrpSpPr>
          <p:cNvPr id="11" name="Group 10"/>
          <p:cNvGrpSpPr/>
          <p:nvPr/>
        </p:nvGrpSpPr>
        <p:grpSpPr>
          <a:xfrm>
            <a:off x="611560" y="2060848"/>
            <a:ext cx="7878348" cy="4062651"/>
            <a:chOff x="549690" y="2439988"/>
            <a:chExt cx="7878348" cy="4062651"/>
          </a:xfrm>
        </p:grpSpPr>
        <p:sp>
          <p:nvSpPr>
            <p:cNvPr id="27653" name="Text Box 4"/>
            <p:cNvSpPr txBox="1">
              <a:spLocks noChangeArrowheads="1"/>
            </p:cNvSpPr>
            <p:nvPr/>
          </p:nvSpPr>
          <p:spPr bwMode="auto">
            <a:xfrm>
              <a:off x="1049338" y="2439988"/>
              <a:ext cx="7378700" cy="4062651"/>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cs typeface="Courier New" pitchFamily="49" charset="0"/>
                </a:rPr>
                <a:t>Define variable viSessionId as integer no-undo.</a:t>
              </a:r>
            </a:p>
            <a:p>
              <a:pPr algn="l"/>
              <a:r>
                <a:rPr lang="en-US" sz="1400" dirty="0">
                  <a:latin typeface="Courier New" pitchFamily="49" charset="0"/>
                  <a:cs typeface="Courier New" pitchFamily="49" charset="0"/>
                </a:rPr>
                <a:t>Define variable vc as character no-undo.</a:t>
              </a:r>
            </a:p>
            <a:p>
              <a:pPr algn="l"/>
              <a:r>
                <a:rPr lang="en-US" sz="1400" dirty="0">
                  <a:latin typeface="Courier New" pitchFamily="49" charset="0"/>
                  <a:cs typeface="Courier New" pitchFamily="49" charset="0"/>
                </a:rPr>
                <a:t>Define variable viReturn as integer no-undo.</a:t>
              </a:r>
            </a:p>
            <a:p>
              <a:pPr algn="l"/>
              <a:r>
                <a:rPr lang="en-US" sz="1400" dirty="0">
                  <a:latin typeface="Courier New" pitchFamily="49" charset="0"/>
                  <a:cs typeface="Courier New" pitchFamily="49" charset="0"/>
                </a:rPr>
                <a:t>Define variable vh as handle no-undo. </a:t>
              </a:r>
            </a:p>
            <a:p>
              <a:pPr algn="l"/>
              <a:r>
                <a:rPr lang="en-US" sz="1400" dirty="0">
                  <a:latin typeface="Courier New" pitchFamily="49" charset="0"/>
                  <a:cs typeface="Courier New" pitchFamily="49" charset="0"/>
                </a:rPr>
                <a:t>Define variable viSafInstance as integer no-undo.</a:t>
              </a:r>
            </a:p>
            <a:p>
              <a:pPr algn="l"/>
              <a:endParaRPr lang="en-US" sz="1400" dirty="0">
                <a:latin typeface="Courier New" pitchFamily="49" charset="0"/>
                <a:cs typeface="Courier New" pitchFamily="49" charset="0"/>
              </a:endParaRPr>
            </a:p>
            <a:p>
              <a:pPr algn="l"/>
              <a:r>
                <a:rPr lang="en-US" sz="1400" dirty="0">
                  <a:solidFill>
                    <a:srgbClr val="000099"/>
                  </a:solidFill>
                  <a:latin typeface="Courier New" pitchFamily="49" charset="0"/>
                  <a:cs typeface="Courier New" pitchFamily="49" charset="0"/>
                </a:rPr>
                <a:t>run GetPublicData (input "viSessionId", output vc, output viReturn).</a:t>
              </a:r>
            </a:p>
            <a:p>
              <a:pPr algn="l"/>
              <a:r>
                <a:rPr lang="en-US" sz="1400" dirty="0">
                  <a:latin typeface="Courier New" pitchFamily="49" charset="0"/>
                  <a:cs typeface="Courier New" pitchFamily="49" charset="0"/>
                </a:rPr>
                <a:t>Assign viSessionId = integer(vc).</a:t>
              </a:r>
            </a:p>
            <a:p>
              <a:pPr algn="l"/>
              <a:endParaRPr lang="en-US" sz="1400" dirty="0">
                <a:latin typeface="Courier New" pitchFamily="49" charset="0"/>
                <a:cs typeface="Courier New" pitchFamily="49" charset="0"/>
              </a:endParaRPr>
            </a:p>
            <a:p>
              <a:pPr algn="l"/>
              <a:r>
                <a:rPr lang="en-US" sz="1400" dirty="0">
                  <a:solidFill>
                    <a:srgbClr val="000099"/>
                  </a:solidFill>
                  <a:latin typeface="Courier New" pitchFamily="49" charset="0"/>
                  <a:cs typeface="Courier New" pitchFamily="49" charset="0"/>
                </a:rPr>
                <a:t>run ins/ins__bsaf.p persistent set vh.</a:t>
              </a:r>
            </a:p>
            <a:p>
              <a:pPr algn="l"/>
              <a:r>
                <a:rPr lang="en-US" sz="1400" dirty="0">
                  <a:latin typeface="Courier New" pitchFamily="49" charset="0"/>
                  <a:cs typeface="Courier New" pitchFamily="49" charset="0"/>
                </a:rPr>
                <a:t>run MainBlock in vh</a:t>
              </a:r>
            </a:p>
            <a:p>
              <a:pPr algn="l"/>
              <a:r>
                <a:rPr lang="en-US" sz="1400" dirty="0">
                  <a:latin typeface="Courier New" pitchFamily="49" charset="0"/>
                  <a:cs typeface="Courier New" pitchFamily="49" charset="0"/>
                </a:rPr>
                <a:t>   (input viSessionId, input 0, input 0, input no, input “”,</a:t>
              </a:r>
            </a:p>
            <a:p>
              <a:pPr algn="l"/>
              <a:r>
                <a:rPr lang="en-US" sz="1400" dirty="0">
                  <a:latin typeface="Courier New" pitchFamily="49" charset="0"/>
                  <a:cs typeface="Courier New" pitchFamily="49" charset="0"/>
                </a:rPr>
                <a:t>    input-output viSafInstance , output viReturn).</a:t>
              </a:r>
            </a:p>
            <a:p>
              <a:pPr algn="l"/>
              <a:r>
                <a:rPr lang="en-US" sz="1400" dirty="0">
                  <a:latin typeface="Courier New" pitchFamily="49" charset="0"/>
                  <a:cs typeface="Courier New" pitchFamily="49" charset="0"/>
                </a:rPr>
                <a:t>run &lt;method&gt; in vh (&lt;parameters&gt;).</a:t>
              </a:r>
            </a:p>
            <a:p>
              <a:pPr algn="l"/>
              <a:r>
                <a:rPr lang="en-US" sz="1400" dirty="0">
                  <a:latin typeface="Courier New" pitchFamily="49" charset="0"/>
                  <a:cs typeface="Courier New" pitchFamily="49" charset="0"/>
                </a:rPr>
                <a:t>run StopInstance in vh</a:t>
              </a:r>
            </a:p>
            <a:p>
              <a:pPr algn="l"/>
              <a:r>
                <a:rPr lang="en-US" sz="1400" dirty="0">
                  <a:latin typeface="Courier New" pitchFamily="49" charset="0"/>
                  <a:cs typeface="Courier New" pitchFamily="49" charset="0"/>
                </a:rPr>
                <a:t>   (input "", input "", input "", input no, output viReturn).</a:t>
              </a:r>
            </a:p>
            <a:p>
              <a:pPr algn="l"/>
              <a:r>
                <a:rPr lang="en-US" sz="1400" dirty="0">
                  <a:latin typeface="Courier New" pitchFamily="49" charset="0"/>
                  <a:cs typeface="Courier New" pitchFamily="49" charset="0"/>
                </a:rPr>
                <a:t>delete procedure vh.</a:t>
              </a:r>
            </a:p>
          </p:txBody>
        </p:sp>
        <p:sp>
          <p:nvSpPr>
            <p:cNvPr id="27654" name="Oval 5"/>
            <p:cNvSpPr>
              <a:spLocks noChangeAspect="1" noChangeArrowheads="1"/>
            </p:cNvSpPr>
            <p:nvPr/>
          </p:nvSpPr>
          <p:spPr bwMode="auto">
            <a:xfrm>
              <a:off x="549690" y="3736132"/>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5230210" y="4456212"/>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621698" y="488826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725385" y="5463555"/>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22516" y="5751587"/>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25</a:t>
            </a:fld>
            <a:r>
              <a:rPr lang="en-US" dirty="0" smtClean="0"/>
              <a:t>0</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26</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27</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28</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29</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30</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dirty="0" smtClean="0"/>
              <a:t>BL Customizations</a:t>
            </a:r>
          </a:p>
        </p:txBody>
      </p:sp>
      <p:sp>
        <p:nvSpPr>
          <p:cNvPr id="34818" name="Footer Placeholder 3"/>
          <p:cNvSpPr>
            <a:spLocks noGrp="1"/>
          </p:cNvSpPr>
          <p:nvPr>
            <p:ph type="ftr" sz="quarter" idx="10"/>
          </p:nvPr>
        </p:nvSpPr>
        <p:spPr>
          <a:noFill/>
        </p:spPr>
        <p:txBody>
          <a:bodyPr/>
          <a:lstStyle/>
          <a:p>
            <a:r>
              <a:rPr lang="en-US" dirty="0" smtClean="0"/>
              <a:t>CUST_TOOLS_</a:t>
            </a:r>
            <a:fld id="{6644E280-93E9-4E6C-8072-D567E35EC1BD}" type="slidenum">
              <a:rPr lang="en-US" smtClean="0"/>
              <a:pPr/>
              <a:t>31</a:t>
            </a:fld>
            <a:r>
              <a:rPr lang="en-US" dirty="0"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bproject.exitinstance.before: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ReleaseNumber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dirty="0" smtClean="0"/>
              <a:t>BL Customizations</a:t>
            </a:r>
          </a:p>
        </p:txBody>
      </p:sp>
      <p:sp>
        <p:nvSpPr>
          <p:cNvPr id="35842" name="Footer Placeholder 3"/>
          <p:cNvSpPr>
            <a:spLocks noGrp="1"/>
          </p:cNvSpPr>
          <p:nvPr>
            <p:ph type="ftr" sz="quarter" idx="10"/>
          </p:nvPr>
        </p:nvSpPr>
        <p:spPr>
          <a:noFill/>
        </p:spPr>
        <p:txBody>
          <a:bodyPr/>
          <a:lstStyle/>
          <a:p>
            <a:r>
              <a:rPr lang="en-US" dirty="0" smtClean="0"/>
              <a:t>CUST_TOOLS_</a:t>
            </a:r>
            <a:fld id="{9475451C-FE5E-4358-A762-0578FF32FA6D}" type="slidenum">
              <a:rPr lang="en-US" smtClean="0"/>
              <a:pPr/>
              <a:t>32</a:t>
            </a:fld>
            <a:r>
              <a:rPr lang="en-US" dirty="0" smtClean="0"/>
              <a:t>0</a:t>
            </a:r>
          </a:p>
        </p:txBody>
      </p:sp>
      <p:grpSp>
        <p:nvGrpSpPr>
          <p:cNvPr id="9" name="Group 8"/>
          <p:cNvGrpSpPr/>
          <p:nvPr/>
        </p:nvGrpSpPr>
        <p:grpSpPr>
          <a:xfrm>
            <a:off x="621928" y="2492896"/>
            <a:ext cx="7910512" cy="3416320"/>
            <a:chOff x="582613" y="2852738"/>
            <a:chExt cx="7910512" cy="3416320"/>
          </a:xfrm>
        </p:grpSpPr>
        <p:sp>
          <p:nvSpPr>
            <p:cNvPr id="35845" name="Text Box 4"/>
            <p:cNvSpPr txBox="1">
              <a:spLocks noChangeArrowheads="1"/>
            </p:cNvSpPr>
            <p:nvPr/>
          </p:nvSpPr>
          <p:spPr bwMode="auto">
            <a:xfrm>
              <a:off x="1114425" y="2852738"/>
              <a:ext cx="7378700" cy="3416320"/>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rPr>
                <a:t>Define variable vh as handle no-undo. </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program/&lt;classname&gt;.p persistent set vh (&lt;main method parameters&gt;).</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&lt;method&gt; in vh (&lt;parameters&gt;).</a:t>
              </a:r>
            </a:p>
            <a:p>
              <a:pPr algn="l"/>
              <a:endParaRPr lang="en-US" sz="1400" dirty="0">
                <a:latin typeface="Courier New" pitchFamily="49" charset="0"/>
              </a:endParaRPr>
            </a:p>
            <a:p>
              <a:pPr algn="l"/>
              <a:endParaRPr lang="en-US" sz="1400" dirty="0" smtClean="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gipr_DeleteProcedure in vh.</a:t>
              </a:r>
            </a:p>
            <a:p>
              <a:pPr algn="l"/>
              <a:r>
                <a:rPr lang="en-US" sz="1400" dirty="0">
                  <a:latin typeface="Courier New" pitchFamily="49" charset="0"/>
                </a:rPr>
                <a:t>delete procedure vh.</a:t>
              </a:r>
            </a:p>
          </p:txBody>
        </p:sp>
        <p:sp>
          <p:nvSpPr>
            <p:cNvPr id="35846" name="Oval 5"/>
            <p:cNvSpPr>
              <a:spLocks noChangeAspect="1" noChangeArrowheads="1"/>
            </p:cNvSpPr>
            <p:nvPr/>
          </p:nvSpPr>
          <p:spPr bwMode="auto">
            <a:xfrm>
              <a:off x="582613" y="378807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1</a:t>
              </a:r>
            </a:p>
          </p:txBody>
        </p:sp>
        <p:sp>
          <p:nvSpPr>
            <p:cNvPr id="35847" name="Oval 6"/>
            <p:cNvSpPr>
              <a:spLocks noChangeAspect="1" noChangeArrowheads="1"/>
            </p:cNvSpPr>
            <p:nvPr/>
          </p:nvSpPr>
          <p:spPr bwMode="auto">
            <a:xfrm>
              <a:off x="582613" y="4724177"/>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2</a:t>
              </a:r>
            </a:p>
          </p:txBody>
        </p:sp>
        <p:sp>
          <p:nvSpPr>
            <p:cNvPr id="35848" name="Oval 7"/>
            <p:cNvSpPr>
              <a:spLocks noChangeAspect="1" noChangeArrowheads="1"/>
            </p:cNvSpPr>
            <p:nvPr/>
          </p:nvSpPr>
          <p:spPr bwMode="auto">
            <a:xfrm>
              <a:off x="582613" y="566105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3</a:t>
              </a: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dirty="0" smtClean="0"/>
              <a:t>BL Customizations</a:t>
            </a:r>
          </a:p>
        </p:txBody>
      </p:sp>
      <p:sp>
        <p:nvSpPr>
          <p:cNvPr id="36866" name="Footer Placeholder 3"/>
          <p:cNvSpPr>
            <a:spLocks noGrp="1"/>
          </p:cNvSpPr>
          <p:nvPr>
            <p:ph type="ftr" sz="quarter" idx="10"/>
          </p:nvPr>
        </p:nvSpPr>
        <p:spPr>
          <a:noFill/>
        </p:spPr>
        <p:txBody>
          <a:bodyPr/>
          <a:lstStyle/>
          <a:p>
            <a:r>
              <a:rPr lang="en-US" dirty="0" smtClean="0"/>
              <a:t>CUST_TOOLS_</a:t>
            </a:r>
            <a:fld id="{17184C23-86E5-49D3-A470-92BCBA80B553}" type="slidenum">
              <a:rPr lang="en-US" smtClean="0"/>
              <a:pPr/>
              <a:t>33</a:t>
            </a:fld>
            <a:r>
              <a:rPr lang="en-US" dirty="0" smtClean="0"/>
              <a:t>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dirty="0" smtClean="0"/>
              <a:t>BL Customizations</a:t>
            </a:r>
          </a:p>
        </p:txBody>
      </p:sp>
      <p:sp>
        <p:nvSpPr>
          <p:cNvPr id="37890" name="Footer Placeholder 3"/>
          <p:cNvSpPr>
            <a:spLocks noGrp="1"/>
          </p:cNvSpPr>
          <p:nvPr>
            <p:ph type="ftr" sz="quarter" idx="10"/>
          </p:nvPr>
        </p:nvSpPr>
        <p:spPr>
          <a:noFill/>
        </p:spPr>
        <p:txBody>
          <a:bodyPr/>
          <a:lstStyle/>
          <a:p>
            <a:r>
              <a:rPr lang="en-US" dirty="0" smtClean="0"/>
              <a:t>CUST_TOOLS_</a:t>
            </a:r>
            <a:fld id="{E69A8B08-91D1-40EA-9D61-1FB82397CA8B}" type="slidenum">
              <a:rPr lang="en-US" smtClean="0"/>
              <a:pPr/>
              <a:t>34</a:t>
            </a:fld>
            <a:r>
              <a:rPr lang="en-US" dirty="0"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bproject.initialvalues.before: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if t_parameter.icTableName = "project" then do:</a:t>
            </a:r>
          </a:p>
          <a:p>
            <a:pPr algn="l"/>
            <a:r>
              <a:rPr lang="en-US" sz="1600" dirty="0">
                <a:latin typeface="Courier New" pitchFamily="49" charset="0"/>
              </a:rPr>
              <a:t>    run program/xml.p persistent set vh. /* no parameters */</a:t>
            </a:r>
          </a:p>
          <a:p>
            <a:pPr algn="l"/>
            <a:r>
              <a:rPr lang="en-US" sz="1600" dirty="0">
                <a:latin typeface="Courier New" pitchFamily="49" charset="0"/>
              </a:rPr>
              <a:t>    run ReadXmlNodeValue in vh</a:t>
            </a:r>
          </a:p>
          <a:p>
            <a:pPr algn="l"/>
            <a:r>
              <a:rPr lang="en-US" sz="1600" dirty="0">
                <a:latin typeface="Courier New" pitchFamily="49" charset="0"/>
              </a:rPr>
              <a:t>       (input search("server.xml"),</a:t>
            </a:r>
          </a:p>
          <a:p>
            <a:pPr algn="l"/>
            <a:r>
              <a:rPr lang="en-US" sz="1600" dirty="0">
                <a:latin typeface="Courier New" pitchFamily="49" charset="0"/>
              </a:rPr>
              <a:t>        input "logging",</a:t>
            </a:r>
          </a:p>
          <a:p>
            <a:pPr algn="l"/>
            <a:r>
              <a:rPr lang="en-US" sz="1600" dirty="0">
                <a:latin typeface="Courier New" pitchFamily="49" charset="0"/>
              </a:rPr>
              <a:t>        input "LoggingDirectory",</a:t>
            </a:r>
          </a:p>
          <a:p>
            <a:pPr algn="l"/>
            <a:r>
              <a:rPr lang="en-US" sz="1600" dirty="0">
                <a:latin typeface="Courier New" pitchFamily="49" charset="0"/>
              </a:rPr>
              <a:t>        output tproject.ProjectDescription,</a:t>
            </a:r>
          </a:p>
          <a:p>
            <a:pPr algn="l"/>
            <a:r>
              <a:rPr lang="en-US" sz="1600" dirty="0">
                <a:latin typeface="Courier New" pitchFamily="49" charset="0"/>
              </a:rPr>
              <a:t>        output viMethodReturn).</a:t>
            </a:r>
          </a:p>
          <a:p>
            <a:pPr algn="l"/>
            <a:r>
              <a:rPr lang="en-US" sz="1600" dirty="0">
                <a:latin typeface="Courier New" pitchFamily="49" charset="0"/>
              </a:rPr>
              <a:t>    run gipr_DeleteProcedure in vh.</a:t>
            </a:r>
          </a:p>
          <a:p>
            <a:pPr algn="l"/>
            <a:r>
              <a:rPr lang="en-US" sz="1600" dirty="0">
                <a:latin typeface="Courier New" pitchFamily="49" charset="0"/>
              </a:rPr>
              <a:t>    delete procedure vh.</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Typical Customization: Case 1</a:t>
            </a:r>
          </a:p>
        </p:txBody>
      </p:sp>
      <p:sp>
        <p:nvSpPr>
          <p:cNvPr id="38914" name="Footer Placeholder 3"/>
          <p:cNvSpPr>
            <a:spLocks noGrp="1"/>
          </p:cNvSpPr>
          <p:nvPr>
            <p:ph type="ftr" sz="quarter" idx="10"/>
          </p:nvPr>
        </p:nvSpPr>
        <p:spPr>
          <a:noFill/>
        </p:spPr>
        <p:txBody>
          <a:bodyPr/>
          <a:lstStyle/>
          <a:p>
            <a:r>
              <a:rPr lang="en-US" dirty="0" smtClean="0"/>
              <a:t>CUST_TOOLS_</a:t>
            </a:r>
            <a:fld id="{25CBFA74-639E-4C85-B339-958C7669AE1F}" type="slidenum">
              <a:rPr lang="en-US" smtClean="0"/>
              <a:pPr/>
              <a:t>35</a:t>
            </a:fld>
            <a:r>
              <a:rPr lang="en-US" dirty="0"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dirty="0">
                <a:latin typeface="+mj-lt"/>
              </a:rPr>
              <a:t>On an existing object form, add a field that holds </a:t>
            </a:r>
          </a:p>
          <a:p>
            <a:pPr algn="l"/>
            <a:r>
              <a:rPr lang="en-US" dirty="0">
                <a:latin typeface="+mj-lt"/>
              </a:rPr>
              <a:t>extra non-standard information of the object.  </a:t>
            </a:r>
          </a:p>
          <a:p>
            <a:pPr algn="l"/>
            <a:r>
              <a:rPr lang="en-US" dirty="0">
                <a:latin typeface="+mj-lt"/>
              </a:rPr>
              <a:t>Provide validation for this field.</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dirty="0" smtClean="0"/>
              <a:t>Demo Customization: Case 1</a:t>
            </a:r>
          </a:p>
        </p:txBody>
      </p:sp>
      <p:sp>
        <p:nvSpPr>
          <p:cNvPr id="39938" name="Footer Placeholder 3"/>
          <p:cNvSpPr>
            <a:spLocks noGrp="1"/>
          </p:cNvSpPr>
          <p:nvPr>
            <p:ph type="ftr" sz="quarter" idx="10"/>
          </p:nvPr>
        </p:nvSpPr>
        <p:spPr>
          <a:noFill/>
        </p:spPr>
        <p:txBody>
          <a:bodyPr/>
          <a:lstStyle/>
          <a:p>
            <a:r>
              <a:rPr lang="en-US" dirty="0" smtClean="0"/>
              <a:t>CUST_TOOLS_</a:t>
            </a:r>
            <a:fld id="{2FC78647-B202-48EE-A9E2-EECF7B312A93}" type="slidenum">
              <a:rPr lang="en-US" smtClean="0"/>
              <a:pPr/>
              <a:t>36</a:t>
            </a:fld>
            <a:r>
              <a:rPr lang="en-US" dirty="0"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dirty="0"/>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Demo Customization: Case 1</a:t>
            </a:r>
          </a:p>
        </p:txBody>
      </p:sp>
      <p:sp>
        <p:nvSpPr>
          <p:cNvPr id="40962" name="Footer Placeholder 3"/>
          <p:cNvSpPr>
            <a:spLocks noGrp="1"/>
          </p:cNvSpPr>
          <p:nvPr>
            <p:ph type="ftr" sz="quarter" idx="10"/>
          </p:nvPr>
        </p:nvSpPr>
        <p:spPr>
          <a:noFill/>
        </p:spPr>
        <p:txBody>
          <a:bodyPr/>
          <a:lstStyle/>
          <a:p>
            <a:r>
              <a:rPr lang="en-US" dirty="0" smtClean="0"/>
              <a:t>CUST_TOOLS_</a:t>
            </a:r>
            <a:fld id="{1D685DCC-B43F-4294-8F47-7D457D9B59E5}" type="slidenum">
              <a:rPr lang="en-US" smtClean="0"/>
              <a:pPr/>
              <a:t>37</a:t>
            </a:fld>
            <a:r>
              <a:rPr lang="en-US" dirty="0" smtClean="0"/>
              <a:t>0</a:t>
            </a:r>
          </a:p>
        </p:txBody>
      </p:sp>
      <p:pic>
        <p:nvPicPr>
          <p:cNvPr id="5122" name="Picture 2"/>
          <p:cNvPicPr>
            <a:picLocks noChangeAspect="1" noChangeArrowheads="1"/>
          </p:cNvPicPr>
          <p:nvPr/>
        </p:nvPicPr>
        <p:blipFill>
          <a:blip r:embed="rId3" cstate="print"/>
          <a:srcRect/>
          <a:stretch>
            <a:fillRect/>
          </a:stretch>
        </p:blipFill>
        <p:spPr bwMode="auto">
          <a:xfrm>
            <a:off x="1043608" y="1844824"/>
            <a:ext cx="6802760" cy="4441696"/>
          </a:xfrm>
          <a:prstGeom prst="rect">
            <a:avLst/>
          </a:prstGeom>
          <a:noFill/>
          <a:ln w="9525">
            <a:noFill/>
            <a:miter lim="800000"/>
            <a:headEnd/>
            <a:tailEnd/>
          </a:ln>
        </p:spPr>
      </p:pic>
      <p:pic>
        <p:nvPicPr>
          <p:cNvPr id="9" name="Picture 5"/>
          <p:cNvPicPr>
            <a:picLocks noChangeAspect="1" noChangeArrowheads="1"/>
          </p:cNvPicPr>
          <p:nvPr/>
        </p:nvPicPr>
        <p:blipFill>
          <a:blip r:embed="rId4" cstate="print"/>
          <a:srcRect/>
          <a:stretch>
            <a:fillRect/>
          </a:stretch>
        </p:blipFill>
        <p:spPr bwMode="auto">
          <a:xfrm>
            <a:off x="5364088" y="3068960"/>
            <a:ext cx="3066017" cy="3013234"/>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dirty="0" smtClean="0"/>
              <a:t>Demo Customization: Case 1</a:t>
            </a:r>
          </a:p>
        </p:txBody>
      </p:sp>
      <p:sp>
        <p:nvSpPr>
          <p:cNvPr id="41986" name="Footer Placeholder 3"/>
          <p:cNvSpPr>
            <a:spLocks noGrp="1"/>
          </p:cNvSpPr>
          <p:nvPr>
            <p:ph type="ftr" sz="quarter" idx="10"/>
          </p:nvPr>
        </p:nvSpPr>
        <p:spPr>
          <a:noFill/>
        </p:spPr>
        <p:txBody>
          <a:bodyPr/>
          <a:lstStyle/>
          <a:p>
            <a:r>
              <a:rPr lang="en-US" dirty="0" smtClean="0"/>
              <a:t>CUST_TOOLS_</a:t>
            </a:r>
            <a:fld id="{709AABEB-72A4-4BCD-A6D9-B6B3AB6FDF90}" type="slidenum">
              <a:rPr lang="en-US" smtClean="0"/>
              <a:pPr/>
              <a:t>38</a:t>
            </a:fld>
            <a:r>
              <a:rPr lang="en-US" dirty="0"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AppServer PROPATH should include a folder with </a:t>
            </a:r>
            <a:r>
              <a:rPr lang="en-US" sz="2400" dirty="0"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dirty="0" smtClean="0"/>
              <a:t>CUST_TOOLS_</a:t>
            </a:r>
            <a:fld id="{C7CB6C05-50D1-457A-8CCD-A7AF1640C5DF}" type="slidenum">
              <a:rPr lang="en-US" smtClean="0"/>
              <a:pPr/>
              <a:t>39</a:t>
            </a:fld>
            <a:r>
              <a:rPr lang="en-US" dirty="0"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3" name="Picture 4"/>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539552" y="1124744"/>
            <a:ext cx="8100392" cy="4822824"/>
          </a:xfrm>
          <a:prstGeom prst="rect">
            <a:avLst/>
          </a:prstGeom>
          <a:noFill/>
          <a:ln w="9525">
            <a:noFill/>
            <a:miter lim="800000"/>
            <a:headEnd/>
            <a:tailEnd/>
          </a:ln>
        </p:spPr>
      </p:pic>
      <p:sp>
        <p:nvSpPr>
          <p:cNvPr id="16" name="Text Box 8"/>
          <p:cNvSpPr txBox="1">
            <a:spLocks noChangeArrowheads="1"/>
          </p:cNvSpPr>
          <p:nvPr/>
        </p:nvSpPr>
        <p:spPr bwMode="auto">
          <a:xfrm>
            <a:off x="3707904" y="3573016"/>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17" name="AutoShape 9"/>
          <p:cNvCxnSpPr>
            <a:cxnSpLocks noChangeShapeType="1"/>
            <a:stCxn id="16" idx="0"/>
            <a:endCxn id="18" idx="1"/>
          </p:cNvCxnSpPr>
          <p:nvPr/>
        </p:nvCxnSpPr>
        <p:spPr bwMode="auto">
          <a:xfrm flipH="1" flipV="1">
            <a:off x="3959795" y="2333130"/>
            <a:ext cx="1288778" cy="1239886"/>
          </a:xfrm>
          <a:prstGeom prst="straightConnector1">
            <a:avLst/>
          </a:prstGeom>
          <a:noFill/>
          <a:ln w="19050">
            <a:solidFill>
              <a:srgbClr val="CC3300"/>
            </a:solidFill>
            <a:round/>
            <a:headEnd/>
            <a:tailEnd type="triangle" w="med" len="med"/>
          </a:ln>
        </p:spPr>
      </p:cxnSp>
      <p:sp>
        <p:nvSpPr>
          <p:cNvPr id="18" name="AutoShape 10"/>
          <p:cNvSpPr>
            <a:spLocks/>
          </p:cNvSpPr>
          <p:nvPr/>
        </p:nvSpPr>
        <p:spPr bwMode="auto">
          <a:xfrm>
            <a:off x="3707904" y="2013447"/>
            <a:ext cx="251891" cy="639366"/>
          </a:xfrm>
          <a:prstGeom prst="rightBrace">
            <a:avLst>
              <a:gd name="adj1" fmla="val 16343"/>
              <a:gd name="adj2" fmla="val 50000"/>
            </a:avLst>
          </a:prstGeom>
          <a:noFill/>
          <a:ln w="19050">
            <a:solidFill>
              <a:srgbClr val="FF0000"/>
            </a:solidFill>
            <a:round/>
            <a:headEnd/>
            <a:tailEnd/>
          </a:ln>
        </p:spPr>
        <p:txBody>
          <a:bodyPr wrap="square"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&lt;BusinessComponent&gt;.ValidateComponent.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dirty="0" smtClean="0"/>
              <a:t>Demo Customization: Case 1</a:t>
            </a:r>
          </a:p>
        </p:txBody>
      </p:sp>
      <p:sp>
        <p:nvSpPr>
          <p:cNvPr id="44034" name="Footer Placeholder 3"/>
          <p:cNvSpPr>
            <a:spLocks noGrp="1"/>
          </p:cNvSpPr>
          <p:nvPr>
            <p:ph type="ftr" sz="quarter" idx="10"/>
          </p:nvPr>
        </p:nvSpPr>
        <p:spPr>
          <a:noFill/>
        </p:spPr>
        <p:txBody>
          <a:bodyPr/>
          <a:lstStyle/>
          <a:p>
            <a:r>
              <a:rPr lang="en-US" dirty="0" smtClean="0"/>
              <a:t>CUST_TOOLS_</a:t>
            </a:r>
            <a:fld id="{141D0EFA-3CED-4C7D-91D2-59F5BA50D7E8}" type="slidenum">
              <a:rPr lang="en-US" smtClean="0"/>
              <a:pPr/>
              <a:t>40</a:t>
            </a:fld>
            <a:r>
              <a:rPr lang="en-US" dirty="0"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smtClean="0">
                <a:latin typeface="Courier New" pitchFamily="49" charset="0"/>
                <a:cs typeface="Courier New" pitchFamily="49" charset="0"/>
              </a:rPr>
              <a:t>bcostcentre.p</a:t>
            </a:r>
            <a:r>
              <a:rPr lang="en-US" dirty="0" smtClean="0"/>
              <a:t> and add code in </a:t>
            </a:r>
            <a:r>
              <a:rPr lang="en-US" dirty="0"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dirty="0" smtClean="0"/>
              <a:t>Demo Customization: Case 1</a:t>
            </a:r>
          </a:p>
        </p:txBody>
      </p:sp>
      <p:sp>
        <p:nvSpPr>
          <p:cNvPr id="45058" name="Footer Placeholder 3"/>
          <p:cNvSpPr>
            <a:spLocks noGrp="1"/>
          </p:cNvSpPr>
          <p:nvPr>
            <p:ph type="ftr" sz="quarter" idx="10"/>
          </p:nvPr>
        </p:nvSpPr>
        <p:spPr>
          <a:noFill/>
        </p:spPr>
        <p:txBody>
          <a:bodyPr/>
          <a:lstStyle/>
          <a:p>
            <a:r>
              <a:rPr lang="en-US" dirty="0" smtClean="0"/>
              <a:t>CUST_TOOLS_</a:t>
            </a:r>
            <a:fld id="{61D150BA-FD10-402E-A0D0-D94AFD3E90B7}" type="slidenum">
              <a:rPr lang="en-US" smtClean="0"/>
              <a:pPr/>
              <a:t>41</a:t>
            </a:fld>
            <a:r>
              <a:rPr lang="en-US" dirty="0"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AppServer, and run the Cost Center Create or Modify again</a:t>
            </a:r>
          </a:p>
        </p:txBody>
      </p:sp>
      <p:sp>
        <p:nvSpPr>
          <p:cNvPr id="46083" name="Rectangle 2"/>
          <p:cNvSpPr>
            <a:spLocks noGrp="1" noChangeArrowheads="1"/>
          </p:cNvSpPr>
          <p:nvPr>
            <p:ph type="title"/>
          </p:nvPr>
        </p:nvSpPr>
        <p:spPr/>
        <p:txBody>
          <a:bodyPr/>
          <a:lstStyle/>
          <a:p>
            <a:pPr eaLnBrk="1" hangingPunct="1"/>
            <a:r>
              <a:rPr lang="en-US" dirty="0" smtClean="0"/>
              <a:t>Demo Customization: Case 1</a:t>
            </a:r>
          </a:p>
        </p:txBody>
      </p:sp>
      <p:sp>
        <p:nvSpPr>
          <p:cNvPr id="46082" name="Footer Placeholder 3"/>
          <p:cNvSpPr>
            <a:spLocks noGrp="1"/>
          </p:cNvSpPr>
          <p:nvPr>
            <p:ph type="ftr" sz="quarter" idx="10"/>
          </p:nvPr>
        </p:nvSpPr>
        <p:spPr>
          <a:noFill/>
        </p:spPr>
        <p:txBody>
          <a:bodyPr/>
          <a:lstStyle/>
          <a:p>
            <a:r>
              <a:rPr lang="en-US" dirty="0" smtClean="0"/>
              <a:t>CUST_TOOLS_</a:t>
            </a:r>
            <a:fld id="{ECF3FE21-EB1C-4082-885F-0E48C16DC4EC}" type="slidenum">
              <a:rPr lang="en-US" smtClean="0"/>
              <a:pPr/>
              <a:t>42</a:t>
            </a:fld>
            <a:r>
              <a:rPr lang="en-US" dirty="0"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smtClean="0">
                <a:latin typeface="Courier New" pitchFamily="49" charset="0"/>
                <a:cs typeface="Courier New" pitchFamily="49" charset="0"/>
              </a:rPr>
              <a:t>GetBusinessFields</a:t>
            </a:r>
            <a:r>
              <a:rPr lang="en-US" sz="2600" dirty="0" smtClean="0"/>
              <a:t>:</a:t>
            </a:r>
            <a:br>
              <a:rPr lang="en-US" sz="2600" dirty="0" smtClean="0"/>
            </a:br>
            <a:r>
              <a:rPr lang="en-US" sz="2600" dirty="0" smtClean="0">
                <a:latin typeface="Courier New" pitchFamily="49" charset="0"/>
              </a:rPr>
              <a:t>tBusinessFields.tcLookupQuery = "QAD.Browse.MfgProLookupProvider:&lt;browse&gt;:&lt;return&gt;".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dirty="0" smtClean="0"/>
              <a:t>CUST_TOOLS_</a:t>
            </a:r>
            <a:fld id="{54B1ED39-5A5C-4866-B90B-0D00EC4BAE9A}" type="slidenum">
              <a:rPr lang="en-US" smtClean="0"/>
              <a:pPr/>
              <a:t>43</a:t>
            </a:fld>
            <a:r>
              <a:rPr lang="en-US" dirty="0" smtClean="0"/>
              <a:t>0</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dirty="0" smtClean="0"/>
              <a:t>CUST_TOOLS_</a:t>
            </a:r>
            <a:fld id="{627F86FA-69B7-4915-98F8-823323C131D5}" type="slidenum">
              <a:rPr lang="en-US" smtClean="0"/>
              <a:pPr/>
              <a:t>44</a:t>
            </a:fld>
            <a:r>
              <a:rPr lang="en-US" dirty="0"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Generalized Codes for Supplier Category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dirty="0" smtClean="0"/>
              <a:t>Typical Customization: Case 2</a:t>
            </a:r>
          </a:p>
        </p:txBody>
      </p:sp>
      <p:sp>
        <p:nvSpPr>
          <p:cNvPr id="49154" name="Footer Placeholder 3"/>
          <p:cNvSpPr>
            <a:spLocks noGrp="1"/>
          </p:cNvSpPr>
          <p:nvPr>
            <p:ph type="ftr" sz="quarter" idx="10"/>
          </p:nvPr>
        </p:nvSpPr>
        <p:spPr>
          <a:noFill/>
        </p:spPr>
        <p:txBody>
          <a:bodyPr/>
          <a:lstStyle/>
          <a:p>
            <a:r>
              <a:rPr lang="en-US" dirty="0" smtClean="0"/>
              <a:t>CUST_TOOLS_</a:t>
            </a:r>
            <a:fld id="{B25BB6EE-6247-42F4-B930-D4F7239A7EB9}" type="slidenum">
              <a:rPr lang="en-US" smtClean="0"/>
              <a:pPr/>
              <a:t>45</a:t>
            </a:fld>
            <a:r>
              <a:rPr lang="en-US" dirty="0"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On an existing object form, add an extra grid that </a:t>
            </a:r>
          </a:p>
          <a:p>
            <a:pPr algn="l"/>
            <a:r>
              <a:rPr lang="en-US" sz="2400" dirty="0">
                <a:latin typeface="+mj-lt"/>
              </a:rPr>
              <a:t>holds records with extra non-standard information </a:t>
            </a:r>
          </a:p>
          <a:p>
            <a:pPr algn="l"/>
            <a:r>
              <a:rPr lang="en-US" sz="2400" dirty="0">
                <a:latin typeface="+mj-lt"/>
              </a:rPr>
              <a:t>of the object.  </a:t>
            </a:r>
          </a:p>
          <a:p>
            <a:pPr algn="l"/>
            <a:r>
              <a:rPr lang="en-US" sz="2400" dirty="0">
                <a:latin typeface="+mj-lt"/>
              </a:rPr>
              <a:t>Provide validation for the records.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dirty="0" smtClean="0"/>
              <a:t>Demo Customization: Case 2</a:t>
            </a:r>
          </a:p>
        </p:txBody>
      </p:sp>
      <p:sp>
        <p:nvSpPr>
          <p:cNvPr id="50178" name="Footer Placeholder 3"/>
          <p:cNvSpPr>
            <a:spLocks noGrp="1"/>
          </p:cNvSpPr>
          <p:nvPr>
            <p:ph type="ftr" sz="quarter" idx="10"/>
          </p:nvPr>
        </p:nvSpPr>
        <p:spPr>
          <a:noFill/>
        </p:spPr>
        <p:txBody>
          <a:bodyPr/>
          <a:lstStyle/>
          <a:p>
            <a:r>
              <a:rPr lang="en-US" dirty="0" smtClean="0"/>
              <a:t>CUST_TOOLS_</a:t>
            </a:r>
            <a:fld id="{0DF22866-FA14-4C51-B892-669E4C0FE3D5}" type="slidenum">
              <a:rPr lang="en-US" smtClean="0"/>
              <a:pPr/>
              <a:t>46</a:t>
            </a:fld>
            <a:r>
              <a:rPr lang="en-US" dirty="0"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smtClean="0"/>
              <a:t>Update Code</a:t>
            </a:r>
            <a:endParaRPr lang="en-US" dirty="0" smtClean="0"/>
          </a:p>
        </p:txBody>
      </p:sp>
      <p:sp>
        <p:nvSpPr>
          <p:cNvPr id="51203" name="Rectangle 2"/>
          <p:cNvSpPr>
            <a:spLocks noGrp="1" noChangeArrowheads="1"/>
          </p:cNvSpPr>
          <p:nvPr>
            <p:ph type="title"/>
          </p:nvPr>
        </p:nvSpPr>
        <p:spPr/>
        <p:txBody>
          <a:bodyPr/>
          <a:lstStyle/>
          <a:p>
            <a:pPr eaLnBrk="1" hangingPunct="1"/>
            <a:r>
              <a:rPr lang="en-US" dirty="0" smtClean="0"/>
              <a:t>Demo Customization: Case 2</a:t>
            </a:r>
          </a:p>
        </p:txBody>
      </p:sp>
      <p:sp>
        <p:nvSpPr>
          <p:cNvPr id="51202" name="Footer Placeholder 3"/>
          <p:cNvSpPr>
            <a:spLocks noGrp="1"/>
          </p:cNvSpPr>
          <p:nvPr>
            <p:ph type="ftr" sz="quarter" idx="10"/>
          </p:nvPr>
        </p:nvSpPr>
        <p:spPr>
          <a:noFill/>
        </p:spPr>
        <p:txBody>
          <a:bodyPr/>
          <a:lstStyle/>
          <a:p>
            <a:r>
              <a:rPr lang="en-US" dirty="0" smtClean="0"/>
              <a:t>CUST_TOOLS_</a:t>
            </a:r>
            <a:fld id="{B78A5B19-9AEE-4CF2-8CBC-BC99DCE28F18}" type="slidenum">
              <a:rPr lang="en-US" smtClean="0"/>
              <a:pPr/>
              <a:t>47</a:t>
            </a:fld>
            <a:r>
              <a:rPr lang="en-US" dirty="0"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dirty="0" smtClean="0"/>
              <a:t>Demo Customization: Case 2</a:t>
            </a:r>
          </a:p>
        </p:txBody>
      </p:sp>
      <p:sp>
        <p:nvSpPr>
          <p:cNvPr id="52226" name="Footer Placeholder 3"/>
          <p:cNvSpPr>
            <a:spLocks noGrp="1"/>
          </p:cNvSpPr>
          <p:nvPr>
            <p:ph type="ftr" sz="quarter" idx="10"/>
          </p:nvPr>
        </p:nvSpPr>
        <p:spPr>
          <a:noFill/>
        </p:spPr>
        <p:txBody>
          <a:bodyPr/>
          <a:lstStyle/>
          <a:p>
            <a:r>
              <a:rPr lang="en-US" dirty="0" smtClean="0"/>
              <a:t>CUST_TOOLS_</a:t>
            </a:r>
            <a:fld id="{02C72534-0687-4BCE-B2D7-58AFF51AC460}" type="slidenum">
              <a:rPr lang="en-US" smtClean="0"/>
              <a:pPr/>
              <a:t>48</a:t>
            </a:fld>
            <a:r>
              <a:rPr lang="en-US" dirty="0"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dirty="0" smtClean="0"/>
              <a:t>Demo Customization: Case 2</a:t>
            </a:r>
          </a:p>
        </p:txBody>
      </p:sp>
      <p:sp>
        <p:nvSpPr>
          <p:cNvPr id="53250" name="Footer Placeholder 3"/>
          <p:cNvSpPr>
            <a:spLocks noGrp="1"/>
          </p:cNvSpPr>
          <p:nvPr>
            <p:ph type="ftr" sz="quarter" idx="10"/>
          </p:nvPr>
        </p:nvSpPr>
        <p:spPr>
          <a:noFill/>
        </p:spPr>
        <p:txBody>
          <a:bodyPr/>
          <a:lstStyle/>
          <a:p>
            <a:r>
              <a:rPr lang="en-US" dirty="0" smtClean="0"/>
              <a:t>CUST_TOOLS_</a:t>
            </a:r>
            <a:fld id="{60C422D2-47F5-4A76-A316-D2074579BFC7}" type="slidenum">
              <a:rPr lang="en-US" smtClean="0"/>
              <a:pPr/>
              <a:t>49</a:t>
            </a:fld>
            <a:r>
              <a:rPr lang="en-US" dirty="0"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2856441" y="4174734"/>
              <a:ext cx="1357322" cy="57150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5</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dirty="0" smtClean="0"/>
              <a:t>Demo Customization: Case 2</a:t>
            </a:r>
          </a:p>
        </p:txBody>
      </p:sp>
      <p:sp>
        <p:nvSpPr>
          <p:cNvPr id="54274" name="Footer Placeholder 3"/>
          <p:cNvSpPr>
            <a:spLocks noGrp="1"/>
          </p:cNvSpPr>
          <p:nvPr>
            <p:ph type="ftr" sz="quarter" idx="10"/>
          </p:nvPr>
        </p:nvSpPr>
        <p:spPr>
          <a:noFill/>
        </p:spPr>
        <p:txBody>
          <a:bodyPr/>
          <a:lstStyle/>
          <a:p>
            <a:r>
              <a:rPr lang="en-US" dirty="0" smtClean="0"/>
              <a:t>CUST_TOOLS_</a:t>
            </a:r>
            <a:fld id="{CFF4B568-6BBB-4B32-A004-6961FCEF3CAB}" type="slidenum">
              <a:rPr lang="en-US" smtClean="0"/>
              <a:pPr/>
              <a:t>50</a:t>
            </a:fld>
            <a:r>
              <a:rPr lang="en-US" dirty="0"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dirty="0" smtClean="0"/>
              <a:t>Custom Tables</a:t>
            </a:r>
          </a:p>
        </p:txBody>
      </p:sp>
      <p:sp>
        <p:nvSpPr>
          <p:cNvPr id="55298" name="Footer Placeholder 3"/>
          <p:cNvSpPr>
            <a:spLocks noGrp="1"/>
          </p:cNvSpPr>
          <p:nvPr>
            <p:ph type="ftr" sz="quarter" idx="10"/>
          </p:nvPr>
        </p:nvSpPr>
        <p:spPr>
          <a:noFill/>
        </p:spPr>
        <p:txBody>
          <a:bodyPr/>
          <a:lstStyle/>
          <a:p>
            <a:r>
              <a:rPr lang="en-US" dirty="0" smtClean="0"/>
              <a:t>CUST_TOOLS_</a:t>
            </a:r>
            <a:fld id="{537F052D-F3B5-4DE1-9B70-73DB95424F58}" type="slidenum">
              <a:rPr lang="en-US" smtClean="0"/>
              <a:pPr/>
              <a:t>51</a:t>
            </a:fld>
            <a:r>
              <a:rPr lang="en-US" dirty="0" smtClean="0"/>
              <a:t>0</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smtClean="0">
                <a:latin typeface="Courier New" pitchFamily="49" charset="0"/>
                <a:cs typeface="Courier New" pitchFamily="49" charset="0"/>
              </a:rPr>
              <a:t>tcCustomShort[0-9]</a:t>
            </a:r>
          </a:p>
          <a:p>
            <a:pPr marL="740664" lvl="1" indent="-283464" eaLnBrk="1" hangingPunct="1"/>
            <a:r>
              <a:rPr lang="en-US" dirty="0" smtClean="0">
                <a:latin typeface="Courier New" pitchFamily="49" charset="0"/>
                <a:cs typeface="Courier New" pitchFamily="49" charset="0"/>
              </a:rPr>
              <a:t>tcCustomCombo[0-9]</a:t>
            </a:r>
          </a:p>
          <a:p>
            <a:pPr marL="740664" lvl="1" indent="-283464" eaLnBrk="1" hangingPunct="1"/>
            <a:r>
              <a:rPr lang="en-US" dirty="0" smtClean="0">
                <a:latin typeface="Courier New" pitchFamily="49" charset="0"/>
                <a:cs typeface="Courier New" pitchFamily="49" charset="0"/>
              </a:rPr>
              <a:t>tcCustomLong[0-1]</a:t>
            </a:r>
          </a:p>
          <a:p>
            <a:pPr marL="740664" lvl="1" indent="-283464" eaLnBrk="1" hangingPunct="1"/>
            <a:r>
              <a:rPr lang="en-US" dirty="0" smtClean="0">
                <a:latin typeface="Courier New" pitchFamily="49" charset="0"/>
                <a:cs typeface="Courier New" pitchFamily="49" charset="0"/>
              </a:rPr>
              <a:t>ttCustomDate[0-4]</a:t>
            </a:r>
          </a:p>
          <a:p>
            <a:pPr marL="740664" lvl="1" indent="-283464" eaLnBrk="1" hangingPunct="1"/>
            <a:r>
              <a:rPr lang="en-US" dirty="0" smtClean="0">
                <a:latin typeface="Courier New" pitchFamily="49" charset="0"/>
                <a:cs typeface="Courier New" pitchFamily="49" charset="0"/>
              </a:rPr>
              <a:t>tiCustomInteger[0-4]</a:t>
            </a:r>
          </a:p>
          <a:p>
            <a:pPr marL="740664" lvl="1" indent="-283464" eaLnBrk="1" hangingPunct="1"/>
            <a:r>
              <a:rPr lang="en-US" dirty="0" smtClean="0">
                <a:latin typeface="Courier New" pitchFamily="49" charset="0"/>
                <a:cs typeface="Courier New" pitchFamily="49" charset="0"/>
              </a:rPr>
              <a:t>tdCustomDecimal[0-4]</a:t>
            </a:r>
          </a:p>
          <a:p>
            <a:pPr marL="740664" lvl="1" indent="-283464" eaLnBrk="1" hangingPunct="1"/>
            <a:r>
              <a:rPr lang="en-US" dirty="0" smtClean="0">
                <a:latin typeface="Courier New" pitchFamily="49" charset="0"/>
                <a:cs typeface="Courier New" pitchFamily="49" charset="0"/>
              </a:rPr>
              <a:t>tcCustomNote</a:t>
            </a:r>
          </a:p>
        </p:txBody>
      </p:sp>
      <p:sp>
        <p:nvSpPr>
          <p:cNvPr id="56323" name="Rectangle 2"/>
          <p:cNvSpPr>
            <a:spLocks noGrp="1" noChangeArrowheads="1"/>
          </p:cNvSpPr>
          <p:nvPr>
            <p:ph type="title"/>
          </p:nvPr>
        </p:nvSpPr>
        <p:spPr/>
        <p:txBody>
          <a:bodyPr/>
          <a:lstStyle/>
          <a:p>
            <a:pPr eaLnBrk="1" hangingPunct="1"/>
            <a:r>
              <a:rPr lang="en-US" dirty="0" smtClean="0"/>
              <a:t>Custom Tables</a:t>
            </a:r>
          </a:p>
        </p:txBody>
      </p:sp>
      <p:sp>
        <p:nvSpPr>
          <p:cNvPr id="56322" name="Footer Placeholder 3"/>
          <p:cNvSpPr>
            <a:spLocks noGrp="1"/>
          </p:cNvSpPr>
          <p:nvPr>
            <p:ph type="ftr" sz="quarter" idx="10"/>
          </p:nvPr>
        </p:nvSpPr>
        <p:spPr>
          <a:noFill/>
        </p:spPr>
        <p:txBody>
          <a:bodyPr/>
          <a:lstStyle/>
          <a:p>
            <a:r>
              <a:rPr lang="en-US" dirty="0" smtClean="0"/>
              <a:t>CUST_TOOLS_</a:t>
            </a:r>
            <a:fld id="{5D537101-455F-4FBE-A434-13547E8B46B2}" type="slidenum">
              <a:rPr lang="en-US" smtClean="0"/>
              <a:pPr/>
              <a:t>52</a:t>
            </a:fld>
            <a:r>
              <a:rPr lang="en-US" dirty="0"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smtClean="0">
                <a:latin typeface="Courier New" pitchFamily="49" charset="0"/>
                <a:cs typeface="Courier New" pitchFamily="49" charset="0"/>
              </a:rPr>
              <a:t>DefineCustomRelations.Before</a:t>
            </a:r>
            <a:r>
              <a:rPr lang="en-US" dirty="0" smtClean="0"/>
              <a:t> or </a:t>
            </a:r>
            <a:r>
              <a:rPr lang="en-US" dirty="0" smtClean="0">
                <a:latin typeface="Courier New" pitchFamily="49" charset="0"/>
                <a:cs typeface="Courier New" pitchFamily="49" charset="0"/>
              </a:rPr>
              <a:t>DefineCustomRelations.After </a:t>
            </a:r>
          </a:p>
          <a:p>
            <a:pPr marL="347472" indent="-347472" eaLnBrk="1" hangingPunct="1"/>
            <a:r>
              <a:rPr lang="en-US" dirty="0" smtClean="0"/>
              <a:t>You can only use fields in the custom tables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You can put fields from the custom tables on the UI by using the UI Design Mode</a:t>
            </a:r>
          </a:p>
          <a:p>
            <a:pPr marL="347472" indent="-347472" eaLnBrk="1" hangingPunct="1"/>
            <a:r>
              <a:rPr lang="en-US" dirty="0" smtClean="0"/>
              <a:t>You can put tables on the UI (in a grid) using the UI Design Mode</a:t>
            </a:r>
          </a:p>
        </p:txBody>
      </p:sp>
      <p:sp>
        <p:nvSpPr>
          <p:cNvPr id="57347" name="Rectangle 2"/>
          <p:cNvSpPr>
            <a:spLocks noGrp="1" noChangeArrowheads="1"/>
          </p:cNvSpPr>
          <p:nvPr>
            <p:ph type="title"/>
          </p:nvPr>
        </p:nvSpPr>
        <p:spPr/>
        <p:txBody>
          <a:bodyPr/>
          <a:lstStyle/>
          <a:p>
            <a:pPr eaLnBrk="1" hangingPunct="1"/>
            <a:r>
              <a:rPr lang="en-US" dirty="0" smtClean="0"/>
              <a:t>Custom Tables</a:t>
            </a:r>
          </a:p>
        </p:txBody>
      </p:sp>
      <p:sp>
        <p:nvSpPr>
          <p:cNvPr id="57346" name="Footer Placeholder 3"/>
          <p:cNvSpPr>
            <a:spLocks noGrp="1"/>
          </p:cNvSpPr>
          <p:nvPr>
            <p:ph type="ftr" sz="quarter" idx="10"/>
          </p:nvPr>
        </p:nvSpPr>
        <p:spPr>
          <a:noFill/>
        </p:spPr>
        <p:txBody>
          <a:bodyPr/>
          <a:lstStyle/>
          <a:p>
            <a:r>
              <a:rPr lang="en-US" dirty="0" smtClean="0"/>
              <a:t>CUST_TOOLS_</a:t>
            </a:r>
            <a:fld id="{5B525395-ABDA-4732-AE3D-83DAE539FAF1}" type="slidenum">
              <a:rPr lang="en-US" smtClean="0"/>
              <a:pPr/>
              <a:t>53</a:t>
            </a:fld>
            <a:r>
              <a:rPr lang="en-US" dirty="0" smtClean="0"/>
              <a:t>0</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DefineCustomRelations</a:t>
            </a:r>
          </a:p>
        </p:txBody>
      </p:sp>
      <p:sp>
        <p:nvSpPr>
          <p:cNvPr id="58371" name="Rectangle 2"/>
          <p:cNvSpPr>
            <a:spLocks noGrp="1" noChangeArrowheads="1"/>
          </p:cNvSpPr>
          <p:nvPr>
            <p:ph type="title"/>
          </p:nvPr>
        </p:nvSpPr>
        <p:spPr/>
        <p:txBody>
          <a:bodyPr/>
          <a:lstStyle/>
          <a:p>
            <a:pPr eaLnBrk="1" hangingPunct="1"/>
            <a:r>
              <a:rPr lang="en-US" dirty="0" smtClean="0"/>
              <a:t>Demo Customization: Case 2</a:t>
            </a:r>
          </a:p>
        </p:txBody>
      </p:sp>
      <p:sp>
        <p:nvSpPr>
          <p:cNvPr id="58370" name="Footer Placeholder 3"/>
          <p:cNvSpPr>
            <a:spLocks noGrp="1"/>
          </p:cNvSpPr>
          <p:nvPr>
            <p:ph type="ftr" sz="quarter" idx="10"/>
          </p:nvPr>
        </p:nvSpPr>
        <p:spPr>
          <a:noFill/>
        </p:spPr>
        <p:txBody>
          <a:bodyPr/>
          <a:lstStyle/>
          <a:p>
            <a:r>
              <a:rPr lang="en-US" dirty="0" smtClean="0"/>
              <a:t>CUST_TOOLS_</a:t>
            </a:r>
            <a:fld id="{794BAF0A-5323-46BE-AB27-7AC9A6C9625C}" type="slidenum">
              <a:rPr lang="en-US" smtClean="0"/>
              <a:pPr/>
              <a:t>54</a:t>
            </a:fld>
            <a:r>
              <a:rPr lang="en-US" dirty="0"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BCountry.DefineCustomRelations.after:</a:t>
            </a:r>
          </a:p>
          <a:p>
            <a:pPr algn="l">
              <a:defRPr/>
            </a:pPr>
            <a:r>
              <a:rPr lang="en-US" sz="1400" dirty="0" smtClean="0">
                <a:latin typeface="Courier" pitchFamily="49" charset="0"/>
              </a:rPr>
              <a:t>    create </a:t>
            </a:r>
            <a:r>
              <a:rPr lang="en-US" sz="1400" dirty="0">
                <a:latin typeface="Courier" pitchFamily="49" charset="0"/>
              </a:rPr>
              <a:t>tCustomRelation.</a:t>
            </a:r>
          </a:p>
          <a:p>
            <a:pPr algn="l">
              <a:defRPr/>
            </a:pPr>
            <a:r>
              <a:rPr lang="en-US" sz="1400" dirty="0">
                <a:latin typeface="Courier" pitchFamily="49" charset="0"/>
              </a:rPr>
              <a:t>    assign tCustomRelation.tcParentTable = "tCountry"</a:t>
            </a:r>
          </a:p>
          <a:p>
            <a:pPr algn="l">
              <a:defRPr/>
            </a:pPr>
            <a:r>
              <a:rPr lang="en-US" sz="1400" dirty="0">
                <a:latin typeface="Courier" pitchFamily="49" charset="0"/>
              </a:rPr>
              <a:t>           tCustomRelation.tcChildTable = "tCustomTable0"</a:t>
            </a:r>
          </a:p>
          <a:p>
            <a:pPr algn="l">
              <a:defRPr/>
            </a:pPr>
            <a:r>
              <a:rPr lang="en-US" sz="1400" dirty="0">
                <a:latin typeface="Courier" pitchFamily="49" charset="0"/>
              </a:rPr>
              <a:t>           tCustomRelation.tcChildTableDescription = “ProvinceTable”</a:t>
            </a:r>
          </a:p>
          <a:p>
            <a:pPr algn="l">
              <a:defRPr/>
            </a:pPr>
            <a:r>
              <a:rPr lang="en-US" sz="1400" dirty="0">
                <a:latin typeface="Courier" pitchFamily="49" charset="0"/>
              </a:rPr>
              <a:t>           tCustomRelation.tlIsOneToOne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DataLoad</a:t>
            </a:r>
          </a:p>
        </p:txBody>
      </p:sp>
      <p:sp>
        <p:nvSpPr>
          <p:cNvPr id="59395" name="Rectangle 2"/>
          <p:cNvSpPr>
            <a:spLocks noGrp="1" noChangeArrowheads="1"/>
          </p:cNvSpPr>
          <p:nvPr>
            <p:ph type="title"/>
          </p:nvPr>
        </p:nvSpPr>
        <p:spPr/>
        <p:txBody>
          <a:bodyPr/>
          <a:lstStyle/>
          <a:p>
            <a:pPr eaLnBrk="1" hangingPunct="1"/>
            <a:r>
              <a:rPr lang="en-US" dirty="0" smtClean="0"/>
              <a:t>Demo Customization: Case 2</a:t>
            </a:r>
          </a:p>
        </p:txBody>
      </p:sp>
      <p:sp>
        <p:nvSpPr>
          <p:cNvPr id="59394" name="Footer Placeholder 3"/>
          <p:cNvSpPr>
            <a:spLocks noGrp="1"/>
          </p:cNvSpPr>
          <p:nvPr>
            <p:ph type="ftr" sz="quarter" idx="10"/>
          </p:nvPr>
        </p:nvSpPr>
        <p:spPr>
          <a:noFill/>
        </p:spPr>
        <p:txBody>
          <a:bodyPr/>
          <a:lstStyle/>
          <a:p>
            <a:r>
              <a:rPr lang="en-US" dirty="0" smtClean="0"/>
              <a:t>CUST_TOOLS_</a:t>
            </a:r>
            <a:fld id="{1A8A2090-654A-4E4E-9488-A8D5C78EEE24}" type="slidenum">
              <a:rPr lang="en-US" smtClean="0"/>
              <a:pPr/>
              <a:t>55</a:t>
            </a:fld>
            <a:r>
              <a:rPr lang="en-US" dirty="0"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BCountry.DataLoad.after:</a:t>
            </a:r>
          </a:p>
          <a:p>
            <a:pPr algn="l">
              <a:defRPr/>
            </a:pPr>
            <a:r>
              <a:rPr lang="en-US" sz="1350" dirty="0">
                <a:latin typeface="Courier" pitchFamily="49" charset="0"/>
              </a:rPr>
              <a:t>    DEFINE VARIABLE vcProvince AS CHARACTER   NO-UNDO.</a:t>
            </a:r>
          </a:p>
          <a:p>
            <a:pPr algn="l">
              <a:defRPr/>
            </a:pPr>
            <a:r>
              <a:rPr lang="en-US" sz="1350" dirty="0">
                <a:latin typeface="Courier" pitchFamily="49" charset="0"/>
              </a:rPr>
              <a:t>    FOR EACH tCountry:</a:t>
            </a:r>
          </a:p>
          <a:p>
            <a:pPr algn="l">
              <a:defRPr/>
            </a:pPr>
            <a:r>
              <a:rPr lang="en-US" sz="1350" dirty="0">
                <a:latin typeface="Courier" pitchFamily="49" charset="0"/>
              </a:rPr>
              <a:t>        FILE-INFO:FILE-NAME = "c:\temp\Country" + tCountry.CountryCode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tCountry.CountryCode + ".txt").</a:t>
            </a:r>
          </a:p>
          <a:p>
            <a:pPr algn="l">
              <a:defRPr/>
            </a:pPr>
            <a:r>
              <a:rPr lang="en-US" sz="1350" dirty="0">
                <a:latin typeface="Courier" pitchFamily="49" charset="0"/>
              </a:rPr>
              <a:t>                REPEAT:</a:t>
            </a:r>
          </a:p>
          <a:p>
            <a:pPr algn="l">
              <a:defRPr/>
            </a:pPr>
            <a:r>
              <a:rPr lang="en-US" sz="1350" dirty="0">
                <a:latin typeface="Courier" pitchFamily="49" charset="0"/>
              </a:rPr>
              <a:t>                    IMPORT vcProvince.</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vcProvince</a:t>
            </a:r>
          </a:p>
          <a:p>
            <a:pPr algn="l">
              <a:defRPr/>
            </a:pPr>
            <a:r>
              <a:rPr lang="en-US" sz="1350" dirty="0">
                <a:latin typeface="Courier" pitchFamily="49" charset="0"/>
              </a:rPr>
              <a:t>                           tCustomTable0.tc_parentRowid = tCountry.tc_rowid</a:t>
            </a:r>
          </a:p>
          <a:p>
            <a:pPr algn="l">
              <a:defRPr/>
            </a:pPr>
            <a:r>
              <a:rPr lang="en-US" sz="1350" dirty="0">
                <a:latin typeface="Courier" pitchFamily="49" charset="0"/>
              </a:rPr>
              <a:t>                           tCustomTable0.tc_rowid = "rowid"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PostSave</a:t>
            </a:r>
          </a:p>
        </p:txBody>
      </p:sp>
      <p:sp>
        <p:nvSpPr>
          <p:cNvPr id="60419" name="Rectangle 2"/>
          <p:cNvSpPr>
            <a:spLocks noGrp="1" noChangeArrowheads="1"/>
          </p:cNvSpPr>
          <p:nvPr>
            <p:ph type="title"/>
          </p:nvPr>
        </p:nvSpPr>
        <p:spPr/>
        <p:txBody>
          <a:bodyPr/>
          <a:lstStyle/>
          <a:p>
            <a:pPr eaLnBrk="1" hangingPunct="1"/>
            <a:r>
              <a:rPr lang="en-US" dirty="0" smtClean="0"/>
              <a:t>Demo Customization: Case 2</a:t>
            </a:r>
          </a:p>
        </p:txBody>
      </p:sp>
      <p:sp>
        <p:nvSpPr>
          <p:cNvPr id="60418" name="Footer Placeholder 3"/>
          <p:cNvSpPr>
            <a:spLocks noGrp="1"/>
          </p:cNvSpPr>
          <p:nvPr>
            <p:ph type="ftr" sz="quarter" idx="10"/>
          </p:nvPr>
        </p:nvSpPr>
        <p:spPr>
          <a:noFill/>
        </p:spPr>
        <p:txBody>
          <a:bodyPr/>
          <a:lstStyle/>
          <a:p>
            <a:r>
              <a:rPr lang="en-US" dirty="0" smtClean="0"/>
              <a:t>CUST_TOOLS_</a:t>
            </a:r>
            <a:fld id="{AE7154D1-A720-4F95-B5EA-DC1D229233B7}" type="slidenum">
              <a:rPr lang="en-US" smtClean="0"/>
              <a:pPr/>
              <a:t>56</a:t>
            </a:fld>
            <a:r>
              <a:rPr lang="en-US" dirty="0"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BCountry.PostSave.after:</a:t>
            </a:r>
          </a:p>
          <a:p>
            <a:pPr algn="l">
              <a:defRPr/>
            </a:pPr>
            <a:r>
              <a:rPr lang="en-US" sz="1400" dirty="0">
                <a:latin typeface="Courier" pitchFamily="49" charset="0"/>
              </a:rPr>
              <a:t>    FOR EACH tCustomTable0 WHERE can-do("C,N",tCustomTable0.tc_status),</a:t>
            </a:r>
          </a:p>
          <a:p>
            <a:pPr algn="l">
              <a:defRPr/>
            </a:pPr>
            <a:r>
              <a:rPr lang="en-US" sz="1400" dirty="0">
                <a:latin typeface="Courier" pitchFamily="49" charset="0"/>
              </a:rPr>
              <a:t>        tCountry WHERE tCountry.tc_rowid = tCustomTable0.tc_parentrowid</a:t>
            </a:r>
          </a:p>
          <a:p>
            <a:pPr algn="l">
              <a:defRPr/>
            </a:pPr>
            <a:r>
              <a:rPr lang="en-US" sz="1400" dirty="0">
                <a:latin typeface="Courier" pitchFamily="49" charset="0"/>
              </a:rPr>
              <a:t>        BREAK BY tCountry.CountryCode:</a:t>
            </a:r>
          </a:p>
          <a:p>
            <a:pPr algn="l">
              <a:defRPr/>
            </a:pPr>
            <a:r>
              <a:rPr lang="en-US" sz="1400" dirty="0">
                <a:latin typeface="Courier" pitchFamily="49" charset="0"/>
              </a:rPr>
              <a:t>        IF FIRST-OF (tCountry.CountryCode) </a:t>
            </a:r>
          </a:p>
          <a:p>
            <a:pPr algn="l">
              <a:defRPr/>
            </a:pPr>
            <a:r>
              <a:rPr lang="en-US" sz="1400" dirty="0">
                <a:latin typeface="Courier" pitchFamily="49" charset="0"/>
              </a:rPr>
              <a:t>        THEN OUTPUT TO VALUE ("c:\temp\Country" + tCountry.CountryCode + ".txt").</a:t>
            </a:r>
          </a:p>
          <a:p>
            <a:pPr algn="l">
              <a:defRPr/>
            </a:pPr>
            <a:r>
              <a:rPr lang="en-US" sz="1400" dirty="0">
                <a:latin typeface="Courier" pitchFamily="49" charset="0"/>
              </a:rPr>
              <a:t>        EXPORT tCustomTable0.tcCustomShort0.</a:t>
            </a:r>
          </a:p>
          <a:p>
            <a:pPr algn="l">
              <a:defRPr/>
            </a:pPr>
            <a:r>
              <a:rPr lang="en-US" sz="1400" dirty="0">
                <a:latin typeface="Courier" pitchFamily="49" charset="0"/>
              </a:rPr>
              <a:t>        IF LAST-OF (tCountry.CountryCode) </a:t>
            </a:r>
          </a:p>
          <a:p>
            <a:pPr algn="l">
              <a:defRPr/>
            </a:pPr>
            <a:r>
              <a:rPr lang="en-US" sz="1400" dirty="0">
                <a:latin typeface="Courier" pitchFamily="49" charset="0"/>
              </a:rPr>
              <a:t>        THEN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dirty="0" smtClean="0"/>
              <a:t>Demo Customization: Case 2</a:t>
            </a:r>
          </a:p>
        </p:txBody>
      </p:sp>
      <p:sp>
        <p:nvSpPr>
          <p:cNvPr id="61442" name="Footer Placeholder 3"/>
          <p:cNvSpPr>
            <a:spLocks noGrp="1"/>
          </p:cNvSpPr>
          <p:nvPr>
            <p:ph type="ftr" sz="quarter" idx="10"/>
          </p:nvPr>
        </p:nvSpPr>
        <p:spPr>
          <a:noFill/>
        </p:spPr>
        <p:txBody>
          <a:bodyPr/>
          <a:lstStyle/>
          <a:p>
            <a:r>
              <a:rPr lang="en-US" dirty="0" smtClean="0"/>
              <a:t>CUST_TOOLS_</a:t>
            </a:r>
            <a:fld id="{CF169C3E-805E-408F-A60D-FFA31A4D8871}" type="slidenum">
              <a:rPr lang="en-US" smtClean="0"/>
              <a:pPr/>
              <a:t>57</a:t>
            </a:fld>
            <a:r>
              <a:rPr lang="en-US" dirty="0"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dirty="0" smtClean="0"/>
              <a:t>Demo Customization: Case 2</a:t>
            </a:r>
          </a:p>
        </p:txBody>
      </p:sp>
      <p:sp>
        <p:nvSpPr>
          <p:cNvPr id="62466" name="Footer Placeholder 3"/>
          <p:cNvSpPr>
            <a:spLocks noGrp="1"/>
          </p:cNvSpPr>
          <p:nvPr>
            <p:ph type="ftr" sz="quarter" idx="10"/>
          </p:nvPr>
        </p:nvSpPr>
        <p:spPr>
          <a:noFill/>
        </p:spPr>
        <p:txBody>
          <a:bodyPr/>
          <a:lstStyle/>
          <a:p>
            <a:r>
              <a:rPr lang="en-US" dirty="0" smtClean="0"/>
              <a:t>CUST_TOOLS_</a:t>
            </a:r>
            <a:fld id="{0E1198E9-E51C-46DD-A336-4C54F8CCF11C}" type="slidenum">
              <a:rPr lang="en-US" smtClean="0"/>
              <a:pPr/>
              <a:t>58</a:t>
            </a:fld>
            <a:r>
              <a:rPr lang="en-US" dirty="0"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4509171"/>
              <a:ext cx="998538" cy="576063"/>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62473" name="AutoShape 8"/>
            <p:cNvCxnSpPr>
              <a:cxnSpLocks noChangeShapeType="1"/>
              <a:stCxn id="62471" idx="6"/>
              <a:endCxn id="62472" idx="2"/>
            </p:cNvCxnSpPr>
            <p:nvPr/>
          </p:nvCxnSpPr>
          <p:spPr bwMode="auto">
            <a:xfrm>
              <a:off x="1846263" y="4797203"/>
              <a:ext cx="3590925" cy="278829"/>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dirty="0">
                <a:latin typeface="+mj-lt"/>
              </a:endParaRPr>
            </a:p>
          </p:txBody>
        </p:sp>
      </p:gr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dirty="0" smtClean="0"/>
              <a:t>CUST_TOOLS_</a:t>
            </a:r>
            <a:fld id="{B8DF3544-DCD2-4F35-B592-DECB76C96F57}" type="slidenum">
              <a:rPr lang="en-US" smtClean="0"/>
              <a:pPr/>
              <a:t>59</a:t>
            </a:fld>
            <a:r>
              <a:rPr lang="en-US" dirty="0"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 Tables in a SAF Object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6</a:t>
            </a:fld>
            <a:r>
              <a:rPr lang="en-US" dirty="0" smtClean="0"/>
              <a:t>0</a:t>
            </a:r>
          </a:p>
        </p:txBody>
      </p:sp>
      <p:pic>
        <p:nvPicPr>
          <p:cNvPr id="2050" name="Picture 2"/>
          <p:cNvPicPr>
            <a:picLocks noChangeAspect="1" noChangeArrowheads="1"/>
          </p:cNvPicPr>
          <p:nvPr/>
        </p:nvPicPr>
        <p:blipFill>
          <a:blip r:embed="rId3" cstate="print"/>
          <a:srcRect/>
          <a:stretch>
            <a:fillRect/>
          </a:stretch>
        </p:blipFill>
        <p:spPr bwMode="auto">
          <a:xfrm>
            <a:off x="323528" y="1916832"/>
            <a:ext cx="8451477" cy="3020305"/>
          </a:xfrm>
          <a:prstGeom prst="rect">
            <a:avLst/>
          </a:prstGeom>
          <a:noFill/>
          <a:ln w="9525">
            <a:noFill/>
            <a:miter lim="800000"/>
            <a:headEnd/>
            <a:tailEnd/>
          </a:ln>
        </p:spPr>
      </p:pic>
      <p:sp>
        <p:nvSpPr>
          <p:cNvPr id="11" name="Text Box 5"/>
          <p:cNvSpPr txBox="1">
            <a:spLocks noChangeArrowheads="1"/>
          </p:cNvSpPr>
          <p:nvPr/>
        </p:nvSpPr>
        <p:spPr bwMode="auto">
          <a:xfrm>
            <a:off x="3059832" y="4077072"/>
            <a:ext cx="3202150" cy="67710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1600" b="0" dirty="0">
                <a:latin typeface="+mj-lt"/>
              </a:rPr>
              <a:t>Hyperlinks to the different projects for development</a:t>
            </a:r>
          </a:p>
        </p:txBody>
      </p:sp>
      <p:cxnSp>
        <p:nvCxnSpPr>
          <p:cNvPr id="12" name="AutoShape 6"/>
          <p:cNvCxnSpPr>
            <a:cxnSpLocks noChangeShapeType="1"/>
            <a:stCxn id="11" idx="0"/>
            <a:endCxn id="13" idx="1"/>
          </p:cNvCxnSpPr>
          <p:nvPr/>
        </p:nvCxnSpPr>
        <p:spPr bwMode="auto">
          <a:xfrm flipH="1" flipV="1">
            <a:off x="2376316" y="3695799"/>
            <a:ext cx="2284591" cy="381273"/>
          </a:xfrm>
          <a:prstGeom prst="straightConnector1">
            <a:avLst/>
          </a:prstGeom>
          <a:noFill/>
          <a:ln w="19050">
            <a:solidFill>
              <a:srgbClr val="CC3300"/>
            </a:solidFill>
            <a:round/>
            <a:headEnd/>
            <a:tailEnd type="triangle" w="med" len="med"/>
          </a:ln>
        </p:spPr>
      </p:cxnSp>
      <p:sp>
        <p:nvSpPr>
          <p:cNvPr id="13" name="AutoShape 7"/>
          <p:cNvSpPr>
            <a:spLocks/>
          </p:cNvSpPr>
          <p:nvPr/>
        </p:nvSpPr>
        <p:spPr bwMode="auto">
          <a:xfrm>
            <a:off x="2016276" y="3373139"/>
            <a:ext cx="360040" cy="645319"/>
          </a:xfrm>
          <a:prstGeom prst="rightBrace">
            <a:avLst>
              <a:gd name="adj1" fmla="val 16378"/>
              <a:gd name="adj2" fmla="val 50000"/>
            </a:avLst>
          </a:prstGeom>
          <a:noFill/>
          <a:ln w="19050">
            <a:solidFill>
              <a:srgbClr val="FF0000"/>
            </a:solidFill>
            <a:round/>
            <a:headEnd/>
            <a:tailEnd/>
          </a:ln>
        </p:spPr>
        <p:txBody>
          <a:bodyPr wrap="square"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dirty="0" smtClean="0"/>
              <a:t>Typical Customization: Case 3</a:t>
            </a:r>
          </a:p>
        </p:txBody>
      </p:sp>
      <p:sp>
        <p:nvSpPr>
          <p:cNvPr id="64514" name="Footer Placeholder 3"/>
          <p:cNvSpPr>
            <a:spLocks noGrp="1"/>
          </p:cNvSpPr>
          <p:nvPr>
            <p:ph type="ftr" sz="quarter" idx="10"/>
          </p:nvPr>
        </p:nvSpPr>
        <p:spPr>
          <a:noFill/>
        </p:spPr>
        <p:txBody>
          <a:bodyPr/>
          <a:lstStyle/>
          <a:p>
            <a:r>
              <a:rPr lang="en-US" dirty="0" smtClean="0"/>
              <a:t>CUST_TOOLS_</a:t>
            </a:r>
            <a:fld id="{9DD82882-4F79-4A91-887A-68F5C6EDB457}" type="slidenum">
              <a:rPr lang="en-US" smtClean="0"/>
              <a:pPr/>
              <a:t>60</a:t>
            </a:fld>
            <a:r>
              <a:rPr lang="en-US" dirty="0"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Create an object form, add all fields that hold the </a:t>
            </a:r>
          </a:p>
          <a:p>
            <a:pPr algn="l"/>
            <a:r>
              <a:rPr lang="en-US" sz="2400" dirty="0">
                <a:latin typeface="+mj-lt"/>
              </a:rPr>
              <a:t>information of the object.  </a:t>
            </a:r>
          </a:p>
          <a:p>
            <a:pPr algn="l"/>
            <a:r>
              <a:rPr lang="en-US" sz="2400" dirty="0">
                <a:latin typeface="+mj-lt"/>
              </a:rPr>
              <a:t>Provide validation for these fields.</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LeaseCar</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smtClean="0">
                <a:latin typeface="Courier New" pitchFamily="49" charset="0"/>
              </a:rPr>
              <a:t>LeaseCar_ID            identifier          integer    im  -&gt;,&gt;&gt;&gt;,&gt;&gt;9</a:t>
            </a:r>
          </a:p>
          <a:p>
            <a:pPr marL="533400" indent="-533400" eaLnBrk="1" hangingPunct="1">
              <a:buFont typeface="Webdings" pitchFamily="18" charset="2"/>
              <a:buNone/>
            </a:pPr>
            <a:r>
              <a:rPr lang="en-US" sz="1500" dirty="0" smtClean="0">
                <a:latin typeface="Courier New" pitchFamily="49" charset="0"/>
              </a:rPr>
              <a:t>LeaseCarLicensePlate   License plate       character  im  x(20)</a:t>
            </a:r>
          </a:p>
          <a:p>
            <a:pPr marL="533400" indent="-533400" eaLnBrk="1" hangingPunct="1">
              <a:buFont typeface="Webdings" pitchFamily="18" charset="2"/>
              <a:buNone/>
            </a:pPr>
            <a:r>
              <a:rPr lang="en-US" sz="1500" dirty="0" smtClean="0">
                <a:latin typeface="Courier New" pitchFamily="49" charset="0"/>
              </a:rPr>
              <a:t>LeaseCarType           Type of Car         character      x(40)</a:t>
            </a:r>
          </a:p>
          <a:p>
            <a:pPr marL="533400" indent="-533400" eaLnBrk="1" hangingPunct="1">
              <a:buFont typeface="Webdings" pitchFamily="18" charset="2"/>
              <a:buNone/>
            </a:pPr>
            <a:r>
              <a:rPr lang="en-US" sz="1500" dirty="0" smtClean="0">
                <a:latin typeface="Courier New" pitchFamily="49" charset="0"/>
              </a:rPr>
              <a:t>LeaseCarStartDate      Lease Start Date    date           99/99/99</a:t>
            </a:r>
          </a:p>
          <a:p>
            <a:pPr marL="533400" indent="-533400" eaLnBrk="1" hangingPunct="1">
              <a:buFont typeface="Webdings" pitchFamily="18" charset="2"/>
              <a:buNone/>
            </a:pPr>
            <a:r>
              <a:rPr lang="en-US" sz="1500" dirty="0" smtClean="0">
                <a:latin typeface="Courier New" pitchFamily="49" charset="0"/>
              </a:rPr>
              <a:t>LeaseCarEndDate        Lease End Date      date           99/99/99</a:t>
            </a:r>
          </a:p>
          <a:p>
            <a:pPr marL="533400" indent="-533400" eaLnBrk="1" hangingPunct="1">
              <a:buFont typeface="Webdings" pitchFamily="18" charset="2"/>
              <a:buNone/>
            </a:pPr>
            <a:r>
              <a:rPr lang="en-US" sz="1500" dirty="0" smtClean="0">
                <a:latin typeface="Courier New" pitchFamily="49" charset="0"/>
              </a:rPr>
              <a:t>LeaseCarCompany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pu    ID                    + LeaseCar_ID</a:t>
            </a:r>
          </a:p>
          <a:p>
            <a:pPr marL="533400" indent="-533400" eaLnBrk="1" hangingPunct="1">
              <a:buFont typeface="Webdings" pitchFamily="18" charset="2"/>
              <a:buNone/>
            </a:pPr>
            <a:r>
              <a:rPr lang="en-US" sz="1600" dirty="0" smtClean="0">
                <a:latin typeface="Courier New" pitchFamily="49" charset="0"/>
              </a:rPr>
              <a:t> u    Plate                 + LeaseCarLicensePlate</a:t>
            </a: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dirty="0" smtClean="0"/>
              <a:t>Demo Customization: Case 3</a:t>
            </a:r>
          </a:p>
        </p:txBody>
      </p:sp>
      <p:sp>
        <p:nvSpPr>
          <p:cNvPr id="65538" name="Footer Placeholder 3"/>
          <p:cNvSpPr>
            <a:spLocks noGrp="1"/>
          </p:cNvSpPr>
          <p:nvPr>
            <p:ph type="ftr" sz="quarter" idx="10"/>
          </p:nvPr>
        </p:nvSpPr>
        <p:spPr>
          <a:noFill/>
        </p:spPr>
        <p:txBody>
          <a:bodyPr/>
          <a:lstStyle/>
          <a:p>
            <a:r>
              <a:rPr lang="en-US" dirty="0" smtClean="0"/>
              <a:t>CUST_TOOLS_</a:t>
            </a:r>
            <a:fld id="{DA20E65E-E4A3-4A46-A0E1-D8433F6FCC8F}" type="slidenum">
              <a:rPr lang="en-US" smtClean="0"/>
              <a:pPr/>
              <a:t>61</a:t>
            </a:fld>
            <a:r>
              <a:rPr lang="en-US" dirty="0"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LeaseCarUsage</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smtClean="0">
                <a:latin typeface="Courier New" pitchFamily="49" charset="0"/>
              </a:rPr>
              <a:t>LeaseCarUsage_ID        	identifier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LeaseCar_ID             	parent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LeaseCarUsageEmployeeCode 	Employee Code       character      x(20)</a:t>
            </a:r>
          </a:p>
          <a:p>
            <a:pPr marL="533400" indent="-533400" eaLnBrk="1" hangingPunct="1">
              <a:lnSpc>
                <a:spcPct val="80000"/>
              </a:lnSpc>
              <a:buFont typeface="Webdings" pitchFamily="18" charset="2"/>
              <a:buNone/>
            </a:pPr>
            <a:r>
              <a:rPr lang="en-US" sz="1400" dirty="0" smtClean="0">
                <a:latin typeface="Courier New" pitchFamily="49" charset="0"/>
              </a:rPr>
              <a:t>LeaseCarUsageStartDate  	Usage Start Date    date           99/99/99</a:t>
            </a:r>
          </a:p>
          <a:p>
            <a:pPr marL="533400" indent="-533400" eaLnBrk="1" hangingPunct="1">
              <a:lnSpc>
                <a:spcPct val="80000"/>
              </a:lnSpc>
              <a:buFont typeface="Webdings" pitchFamily="18" charset="2"/>
              <a:buNone/>
            </a:pPr>
            <a:r>
              <a:rPr lang="en-US" sz="1400" dirty="0" smtClean="0">
                <a:latin typeface="Courier New" pitchFamily="49" charset="0"/>
              </a:rPr>
              <a:t>LeaseCarUsageEndDate    	Usage End Date      date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smtClean="0">
                <a:latin typeface="Courier New" pitchFamily="49" charset="0"/>
              </a:rPr>
              <a:t>pu    ID                    + LeaseCarUsage_ID</a:t>
            </a:r>
          </a:p>
          <a:p>
            <a:pPr marL="533400" indent="-533400" eaLnBrk="1" hangingPunct="1">
              <a:lnSpc>
                <a:spcPct val="80000"/>
              </a:lnSpc>
              <a:buFont typeface="Webdings" pitchFamily="18" charset="2"/>
              <a:buNone/>
            </a:pPr>
            <a:r>
              <a:rPr lang="en-US" sz="1600" dirty="0" smtClean="0">
                <a:latin typeface="Courier New" pitchFamily="49" charset="0"/>
              </a:rPr>
              <a:t>      Parent                + LeaseCar_ID</a:t>
            </a: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dirty="0" smtClean="0"/>
              <a:t>Demo Customization: Case 3</a:t>
            </a:r>
          </a:p>
        </p:txBody>
      </p:sp>
      <p:sp>
        <p:nvSpPr>
          <p:cNvPr id="66562" name="Footer Placeholder 3"/>
          <p:cNvSpPr>
            <a:spLocks noGrp="1"/>
          </p:cNvSpPr>
          <p:nvPr>
            <p:ph type="ftr" sz="quarter" idx="10"/>
          </p:nvPr>
        </p:nvSpPr>
        <p:spPr>
          <a:noFill/>
        </p:spPr>
        <p:txBody>
          <a:bodyPr/>
          <a:lstStyle/>
          <a:p>
            <a:r>
              <a:rPr lang="en-US" dirty="0" smtClean="0"/>
              <a:t>CUST_TOOLS_</a:t>
            </a:r>
            <a:fld id="{241894E2-3CA2-49A8-96F6-48F76108EA3E}" type="slidenum">
              <a:rPr lang="en-US" smtClean="0"/>
              <a:pPr/>
              <a:t>62</a:t>
            </a:fld>
            <a:r>
              <a:rPr lang="en-US" dirty="0"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LeaseCar                          tCustomTable0</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LeaseCarLicensePlate              CustomShort0</a:t>
            </a:r>
          </a:p>
          <a:p>
            <a:pPr marL="533400" indent="-533400" eaLnBrk="1" hangingPunct="1">
              <a:buFont typeface="Webdings" pitchFamily="18" charset="2"/>
              <a:buNone/>
            </a:pPr>
            <a:r>
              <a:rPr lang="en-US" sz="1600" dirty="0" smtClean="0">
                <a:latin typeface="Courier New" pitchFamily="49" charset="0"/>
              </a:rPr>
              <a:t>       LeaseCarType                      CustomLong0</a:t>
            </a:r>
          </a:p>
          <a:p>
            <a:pPr marL="533400" indent="-533400" eaLnBrk="1" hangingPunct="1">
              <a:buFont typeface="Webdings" pitchFamily="18" charset="2"/>
              <a:buNone/>
            </a:pPr>
            <a:r>
              <a:rPr lang="en-US" sz="1600" dirty="0" smtClean="0">
                <a:latin typeface="Courier New" pitchFamily="49" charset="0"/>
              </a:rPr>
              <a:t>       LeaseCarStartDate                 CustomDate0</a:t>
            </a:r>
          </a:p>
          <a:p>
            <a:pPr marL="533400" indent="-533400" eaLnBrk="1" hangingPunct="1">
              <a:buFont typeface="Webdings" pitchFamily="18" charset="2"/>
              <a:buNone/>
            </a:pPr>
            <a:r>
              <a:rPr lang="en-US" sz="1600" dirty="0" smtClean="0">
                <a:latin typeface="Courier New" pitchFamily="49" charset="0"/>
              </a:rPr>
              <a:t>       LeaseCarEndDate                   CustomDate1</a:t>
            </a:r>
          </a:p>
          <a:p>
            <a:pPr marL="533400" indent="-533400" eaLnBrk="1" hangingPunct="1">
              <a:buFont typeface="Webdings" pitchFamily="18" charset="2"/>
              <a:buNone/>
            </a:pPr>
            <a:r>
              <a:rPr lang="en-US" sz="1600" dirty="0" smtClean="0">
                <a:latin typeface="Courier New" pitchFamily="49" charset="0"/>
              </a:rPr>
              <a:t>       LeaseCarCompany                   CustomShort1</a:t>
            </a:r>
          </a:p>
          <a:p>
            <a:pPr marL="533400" indent="-533400" eaLnBrk="1" hangingPunct="1">
              <a:buFont typeface="Webdings" pitchFamily="18" charset="2"/>
              <a:buNone/>
            </a:pPr>
            <a:r>
              <a:rPr lang="en-US" sz="1600" dirty="0" smtClean="0">
                <a:latin typeface="Courier New" pitchFamily="49" charset="0"/>
              </a:rPr>
              <a:t>LeaseCarUsage                     tCustomTable1</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LeaseCarUsage_ID                  CustomInteger1</a:t>
            </a:r>
          </a:p>
          <a:p>
            <a:pPr marL="533400" indent="-533400" eaLnBrk="1" hangingPunct="1">
              <a:buFont typeface="Webdings" pitchFamily="18" charset="2"/>
              <a:buNone/>
            </a:pPr>
            <a:r>
              <a:rPr lang="en-US" sz="1600" dirty="0" smtClean="0">
                <a:latin typeface="Courier New" pitchFamily="49" charset="0"/>
              </a:rPr>
              <a:t>       LeaseCarUsageEmployeeCode         CustomShort0</a:t>
            </a:r>
          </a:p>
          <a:p>
            <a:pPr marL="533400" indent="-533400" eaLnBrk="1" hangingPunct="1">
              <a:buFont typeface="Webdings" pitchFamily="18" charset="2"/>
              <a:buNone/>
            </a:pPr>
            <a:r>
              <a:rPr lang="en-US" sz="1600" dirty="0" smtClean="0">
                <a:latin typeface="Courier New" pitchFamily="49" charset="0"/>
              </a:rPr>
              <a:t>       LeaseCarUsageStartDate            CustomDate0</a:t>
            </a:r>
          </a:p>
          <a:p>
            <a:pPr marL="533400" indent="-533400" eaLnBrk="1" hangingPunct="1">
              <a:buFont typeface="Webdings" pitchFamily="18" charset="2"/>
              <a:buNone/>
            </a:pPr>
            <a:r>
              <a:rPr lang="en-US" sz="1600" dirty="0" smtClean="0">
                <a:latin typeface="Courier New" pitchFamily="49" charset="0"/>
              </a:rPr>
              <a:t>       LeaseCarUsageEndDate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dirty="0" smtClean="0"/>
              <a:t>Demo Customization: Case 3</a:t>
            </a:r>
          </a:p>
        </p:txBody>
      </p:sp>
      <p:sp>
        <p:nvSpPr>
          <p:cNvPr id="67586" name="Footer Placeholder 3"/>
          <p:cNvSpPr>
            <a:spLocks noGrp="1"/>
          </p:cNvSpPr>
          <p:nvPr>
            <p:ph type="ftr" sz="quarter" idx="10"/>
          </p:nvPr>
        </p:nvSpPr>
        <p:spPr>
          <a:noFill/>
        </p:spPr>
        <p:txBody>
          <a:bodyPr/>
          <a:lstStyle/>
          <a:p>
            <a:r>
              <a:rPr lang="en-US" dirty="0" smtClean="0"/>
              <a:t>CUST_TOOLS_</a:t>
            </a:r>
            <a:fld id="{FB30C00B-E42B-4FBA-AC03-B723B3DEDC07}" type="slidenum">
              <a:rPr lang="en-US" smtClean="0"/>
              <a:pPr/>
              <a:t>63</a:t>
            </a:fld>
            <a:r>
              <a:rPr lang="en-US" dirty="0" smtClean="0"/>
              <a:t>0</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the </a:t>
            </a:r>
            <a:r>
              <a:rPr lang="en-US" dirty="0" err="1" smtClean="0">
                <a:latin typeface="Courier New" pitchFamily="49" charset="0"/>
                <a:cs typeface="Courier New" pitchFamily="49" charset="0"/>
              </a:rPr>
              <a:t>DataSave.After</a:t>
            </a:r>
            <a:r>
              <a:rPr lang="en-US" dirty="0" smtClean="0"/>
              <a:t> hook)</a:t>
            </a:r>
          </a:p>
        </p:txBody>
      </p:sp>
      <p:sp>
        <p:nvSpPr>
          <p:cNvPr id="68611" name="Rectangle 2"/>
          <p:cNvSpPr>
            <a:spLocks noGrp="1" noChangeArrowheads="1"/>
          </p:cNvSpPr>
          <p:nvPr>
            <p:ph type="title"/>
          </p:nvPr>
        </p:nvSpPr>
        <p:spPr/>
        <p:txBody>
          <a:bodyPr/>
          <a:lstStyle/>
          <a:p>
            <a:pPr eaLnBrk="1" hangingPunct="1"/>
            <a:r>
              <a:rPr lang="en-US" dirty="0" smtClean="0"/>
              <a:t>Custom Components</a:t>
            </a:r>
          </a:p>
        </p:txBody>
      </p:sp>
      <p:sp>
        <p:nvSpPr>
          <p:cNvPr id="68610" name="Footer Placeholder 3"/>
          <p:cNvSpPr>
            <a:spLocks noGrp="1"/>
          </p:cNvSpPr>
          <p:nvPr>
            <p:ph type="ftr" sz="quarter" idx="10"/>
          </p:nvPr>
        </p:nvSpPr>
        <p:spPr>
          <a:noFill/>
        </p:spPr>
        <p:txBody>
          <a:bodyPr/>
          <a:lstStyle/>
          <a:p>
            <a:r>
              <a:rPr lang="en-US" dirty="0" smtClean="0"/>
              <a:t>CUST_TOOLS_</a:t>
            </a:r>
            <a:fld id="{C04CF31C-437D-4299-8FA9-2BA5D75A287A}" type="slidenum">
              <a:rPr lang="en-US" smtClean="0"/>
              <a:pPr/>
              <a:t>64</a:t>
            </a:fld>
            <a:r>
              <a:rPr lang="en-US" dirty="0"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template/bcustom.p</a:t>
            </a:r>
          </a:p>
          <a:p>
            <a:pPr marL="347472" indent="-347472"/>
            <a:r>
              <a:rPr lang="en-US" dirty="0" smtClean="0"/>
              <a:t>File name for the custom component is</a:t>
            </a:r>
            <a:br>
              <a:rPr lang="en-US" dirty="0" smtClean="0"/>
            </a:br>
            <a:r>
              <a:rPr lang="en-US" dirty="0" smtClean="0">
                <a:latin typeface="Courier New" pitchFamily="49" charset="0"/>
                <a:cs typeface="Courier New" pitchFamily="49" charset="0"/>
              </a:rPr>
              <a:t>bcustom[xyz].p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dirty="0" smtClean="0"/>
              <a:t>Custom Components</a:t>
            </a:r>
          </a:p>
        </p:txBody>
      </p:sp>
      <p:sp>
        <p:nvSpPr>
          <p:cNvPr id="69634" name="Footer Placeholder 3"/>
          <p:cNvSpPr>
            <a:spLocks noGrp="1"/>
          </p:cNvSpPr>
          <p:nvPr>
            <p:ph type="ftr" sz="quarter" idx="10"/>
          </p:nvPr>
        </p:nvSpPr>
        <p:spPr>
          <a:noFill/>
        </p:spPr>
        <p:txBody>
          <a:bodyPr/>
          <a:lstStyle/>
          <a:p>
            <a:r>
              <a:rPr lang="en-US" dirty="0" smtClean="0"/>
              <a:t>CUST_TOOLS_</a:t>
            </a:r>
            <a:fld id="{5F3BFCF4-B0EA-45BB-AAD3-3F99E0E04FD3}" type="slidenum">
              <a:rPr lang="en-US" smtClean="0"/>
              <a:pPr/>
              <a:t>65</a:t>
            </a:fld>
            <a:r>
              <a:rPr lang="en-US" dirty="0" smtClean="0"/>
              <a:t>0</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dirty="0" smtClean="0"/>
              <a:t>Demo Customization: Case 3</a:t>
            </a:r>
          </a:p>
        </p:txBody>
      </p:sp>
      <p:sp>
        <p:nvSpPr>
          <p:cNvPr id="70658" name="Footer Placeholder 3"/>
          <p:cNvSpPr>
            <a:spLocks noGrp="1"/>
          </p:cNvSpPr>
          <p:nvPr>
            <p:ph type="ftr" sz="quarter" idx="10"/>
          </p:nvPr>
        </p:nvSpPr>
        <p:spPr>
          <a:noFill/>
        </p:spPr>
        <p:txBody>
          <a:bodyPr/>
          <a:lstStyle/>
          <a:p>
            <a:r>
              <a:rPr lang="en-US" dirty="0" smtClean="0"/>
              <a:t>CUST_TOOLS_</a:t>
            </a:r>
            <a:fld id="{682709D7-3FC2-485F-A547-03A9D379551A}" type="slidenum">
              <a:rPr lang="en-US" smtClean="0"/>
              <a:pPr/>
              <a:t>66</a:t>
            </a:fld>
            <a:r>
              <a:rPr lang="en-US" dirty="0"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dirty="0" smtClean="0"/>
              <a:t>Demo Customization: Case 3</a:t>
            </a:r>
          </a:p>
        </p:txBody>
      </p:sp>
      <p:sp>
        <p:nvSpPr>
          <p:cNvPr id="71682" name="Footer Placeholder 3"/>
          <p:cNvSpPr>
            <a:spLocks noGrp="1"/>
          </p:cNvSpPr>
          <p:nvPr>
            <p:ph type="ftr" sz="quarter" idx="10"/>
          </p:nvPr>
        </p:nvSpPr>
        <p:spPr>
          <a:noFill/>
        </p:spPr>
        <p:txBody>
          <a:bodyPr/>
          <a:lstStyle/>
          <a:p>
            <a:r>
              <a:rPr lang="en-US" dirty="0" smtClean="0"/>
              <a:t>CUST_TOOLS_</a:t>
            </a:r>
            <a:fld id="{B2FCE19D-6C79-4B06-92F6-8F64E58AD67C}" type="slidenum">
              <a:rPr lang="en-US" smtClean="0"/>
              <a:pPr/>
              <a:t>67</a:t>
            </a:fld>
            <a:r>
              <a:rPr lang="en-US" dirty="0"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dirty="0" smtClean="0"/>
              <a:t>Demo Customization: Case 3</a:t>
            </a:r>
          </a:p>
        </p:txBody>
      </p:sp>
      <p:sp>
        <p:nvSpPr>
          <p:cNvPr id="72706" name="Footer Placeholder 3"/>
          <p:cNvSpPr>
            <a:spLocks noGrp="1"/>
          </p:cNvSpPr>
          <p:nvPr>
            <p:ph type="ftr" sz="quarter" idx="10"/>
          </p:nvPr>
        </p:nvSpPr>
        <p:spPr>
          <a:noFill/>
        </p:spPr>
        <p:txBody>
          <a:bodyPr/>
          <a:lstStyle/>
          <a:p>
            <a:r>
              <a:rPr lang="en-US" dirty="0" smtClean="0"/>
              <a:t>CUST_TOOLS_</a:t>
            </a:r>
            <a:fld id="{343899A6-7487-4252-8506-B78CED07B282}" type="slidenum">
              <a:rPr lang="en-US" smtClean="0"/>
              <a:pPr/>
              <a:t>68</a:t>
            </a:fld>
            <a:r>
              <a:rPr lang="en-US" dirty="0"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dirty="0" smtClean="0"/>
              <a:t>Demo Customization: Case 3</a:t>
            </a:r>
          </a:p>
        </p:txBody>
      </p:sp>
      <p:sp>
        <p:nvSpPr>
          <p:cNvPr id="73730" name="Footer Placeholder 3"/>
          <p:cNvSpPr>
            <a:spLocks noGrp="1"/>
          </p:cNvSpPr>
          <p:nvPr>
            <p:ph type="ftr" sz="quarter" idx="10"/>
          </p:nvPr>
        </p:nvSpPr>
        <p:spPr>
          <a:noFill/>
        </p:spPr>
        <p:txBody>
          <a:bodyPr/>
          <a:lstStyle/>
          <a:p>
            <a:r>
              <a:rPr lang="en-US" dirty="0" smtClean="0"/>
              <a:t>CUST_TOOLS_</a:t>
            </a:r>
            <a:fld id="{72D002A1-9CA0-411A-98B2-4FD912792C5D}" type="slidenum">
              <a:rPr lang="en-US" smtClean="0"/>
              <a:pPr/>
              <a:t>69</a:t>
            </a:fld>
            <a:r>
              <a:rPr lang="en-US" dirty="0"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a:t>
            </a:r>
            <a:r>
              <a:rPr lang="pl-PL" dirty="0" smtClean="0"/>
              <a:t> </a:t>
            </a:r>
            <a:r>
              <a:rPr lang="pl-PL" dirty="0" err="1" smtClean="0"/>
              <a:t>QadFinancials</a:t>
            </a:r>
            <a:r>
              <a:rPr lang="en-US" dirty="0" smtClean="0"/>
              <a: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7</a:t>
            </a:fld>
            <a:r>
              <a:rPr lang="en-US" dirty="0" smtClean="0"/>
              <a:t>0</a:t>
            </a:r>
          </a:p>
        </p:txBody>
      </p:sp>
      <p:pic>
        <p:nvPicPr>
          <p:cNvPr id="3074" name="Picture 2"/>
          <p:cNvPicPr>
            <a:picLocks noChangeAspect="1" noChangeArrowheads="1"/>
          </p:cNvPicPr>
          <p:nvPr/>
        </p:nvPicPr>
        <p:blipFill>
          <a:blip r:embed="rId3" cstate="print"/>
          <a:srcRect/>
          <a:stretch>
            <a:fillRect/>
          </a:stretch>
        </p:blipFill>
        <p:spPr bwMode="auto">
          <a:xfrm>
            <a:off x="1403648" y="1412776"/>
            <a:ext cx="6438495" cy="4859760"/>
          </a:xfrm>
          <a:prstGeom prst="rect">
            <a:avLst/>
          </a:prstGeom>
          <a:noFill/>
          <a:ln w="9525">
            <a:noFill/>
            <a:miter lim="800000"/>
            <a:headEnd/>
            <a:tailEnd/>
          </a:ln>
        </p:spPr>
      </p:pic>
      <p:sp>
        <p:nvSpPr>
          <p:cNvPr id="20" name="Text Box 6"/>
          <p:cNvSpPr txBox="1">
            <a:spLocks noChangeArrowheads="1"/>
          </p:cNvSpPr>
          <p:nvPr/>
        </p:nvSpPr>
        <p:spPr bwMode="auto">
          <a:xfrm>
            <a:off x="5356033" y="2243261"/>
            <a:ext cx="2791457" cy="4476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21" name="AutoShape 7"/>
          <p:cNvCxnSpPr>
            <a:cxnSpLocks noChangeShapeType="1"/>
            <a:stCxn id="20" idx="1"/>
            <a:endCxn id="22" idx="6"/>
          </p:cNvCxnSpPr>
          <p:nvPr/>
        </p:nvCxnSpPr>
        <p:spPr bwMode="auto">
          <a:xfrm flipH="1">
            <a:off x="2562312" y="2467099"/>
            <a:ext cx="2793721" cy="546745"/>
          </a:xfrm>
          <a:prstGeom prst="straightConnector1">
            <a:avLst/>
          </a:prstGeom>
          <a:noFill/>
          <a:ln w="19050">
            <a:solidFill>
              <a:srgbClr val="CC3300"/>
            </a:solidFill>
            <a:round/>
            <a:headEnd/>
            <a:tailEnd type="triangle" w="med" len="med"/>
          </a:ln>
        </p:spPr>
      </p:cxnSp>
      <p:sp>
        <p:nvSpPr>
          <p:cNvPr id="22" name="Oval 8"/>
          <p:cNvSpPr>
            <a:spLocks noChangeArrowheads="1"/>
          </p:cNvSpPr>
          <p:nvPr/>
        </p:nvSpPr>
        <p:spPr bwMode="auto">
          <a:xfrm>
            <a:off x="1259632" y="2924944"/>
            <a:ext cx="1302680" cy="17780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23" name="Text Box 9"/>
          <p:cNvSpPr txBox="1">
            <a:spLocks noChangeArrowheads="1"/>
          </p:cNvSpPr>
          <p:nvPr/>
        </p:nvSpPr>
        <p:spPr bwMode="auto">
          <a:xfrm>
            <a:off x="5347241" y="2935411"/>
            <a:ext cx="2822229" cy="677863"/>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24" name="Text Box 10"/>
          <p:cNvSpPr txBox="1">
            <a:spLocks noChangeArrowheads="1"/>
          </p:cNvSpPr>
          <p:nvPr/>
        </p:nvSpPr>
        <p:spPr bwMode="auto">
          <a:xfrm>
            <a:off x="5351637" y="4623345"/>
            <a:ext cx="2810506" cy="677863"/>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25" name="Oval 11"/>
          <p:cNvSpPr>
            <a:spLocks noChangeArrowheads="1"/>
          </p:cNvSpPr>
          <p:nvPr/>
        </p:nvSpPr>
        <p:spPr bwMode="auto">
          <a:xfrm>
            <a:off x="1115616" y="5013176"/>
            <a:ext cx="1301215" cy="17780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26" name="AutoShape 12"/>
          <p:cNvSpPr>
            <a:spLocks/>
          </p:cNvSpPr>
          <p:nvPr/>
        </p:nvSpPr>
        <p:spPr bwMode="auto">
          <a:xfrm>
            <a:off x="3347865" y="4070560"/>
            <a:ext cx="323038" cy="681038"/>
          </a:xfrm>
          <a:prstGeom prst="rightBrace">
            <a:avLst>
              <a:gd name="adj1" fmla="val 92553"/>
              <a:gd name="adj2" fmla="val 65167"/>
            </a:avLst>
          </a:prstGeom>
          <a:noFill/>
          <a:ln w="19050">
            <a:solidFill>
              <a:srgbClr val="FF0000"/>
            </a:solidFill>
            <a:round/>
            <a:headEnd/>
            <a:tailEnd/>
          </a:ln>
        </p:spPr>
        <p:txBody>
          <a:bodyPr wrap="square" tIns="91440" bIns="91440" anchor="ctr">
            <a:spAutoFit/>
          </a:bodyPr>
          <a:lstStyle/>
          <a:p>
            <a:endParaRPr lang="en-IE" dirty="0"/>
          </a:p>
        </p:txBody>
      </p:sp>
      <p:cxnSp>
        <p:nvCxnSpPr>
          <p:cNvPr id="27" name="AutoShape 13"/>
          <p:cNvCxnSpPr>
            <a:cxnSpLocks noChangeShapeType="1"/>
            <a:stCxn id="23" idx="3"/>
            <a:endCxn id="26" idx="1"/>
          </p:cNvCxnSpPr>
          <p:nvPr/>
        </p:nvCxnSpPr>
        <p:spPr bwMode="auto">
          <a:xfrm flipH="1">
            <a:off x="3670903" y="3274343"/>
            <a:ext cx="4498567" cy="1240029"/>
          </a:xfrm>
          <a:prstGeom prst="bentConnector5">
            <a:avLst>
              <a:gd name="adj1" fmla="val -5082"/>
              <a:gd name="adj2" fmla="val 188107"/>
              <a:gd name="adj3" fmla="val 95628"/>
            </a:avLst>
          </a:prstGeom>
          <a:noFill/>
          <a:ln w="19050">
            <a:solidFill>
              <a:srgbClr val="CC3300"/>
            </a:solidFill>
            <a:miter lim="800000"/>
            <a:headEnd/>
            <a:tailEnd type="triangle" w="med" len="med"/>
          </a:ln>
        </p:spPr>
      </p:cxnSp>
      <p:cxnSp>
        <p:nvCxnSpPr>
          <p:cNvPr id="28" name="AutoShape 14"/>
          <p:cNvCxnSpPr>
            <a:cxnSpLocks noChangeShapeType="1"/>
            <a:stCxn id="24" idx="1"/>
            <a:endCxn id="25" idx="6"/>
          </p:cNvCxnSpPr>
          <p:nvPr/>
        </p:nvCxnSpPr>
        <p:spPr bwMode="auto">
          <a:xfrm flipH="1">
            <a:off x="2416831" y="4962277"/>
            <a:ext cx="2934806" cy="139799"/>
          </a:xfrm>
          <a:prstGeom prst="straightConnector1">
            <a:avLst/>
          </a:prstGeom>
          <a:noFill/>
          <a:ln w="19050">
            <a:solidFill>
              <a:srgbClr val="CC3300"/>
            </a:solidFill>
            <a:round/>
            <a:headEnd/>
            <a:tailEnd type="triangle" w="med" len="med"/>
          </a:ln>
        </p:spPr>
      </p:cxnSp>
      <p:sp>
        <p:nvSpPr>
          <p:cNvPr id="29" name="Text Box 15"/>
          <p:cNvSpPr txBox="1">
            <a:spLocks noChangeArrowheads="1"/>
          </p:cNvSpPr>
          <p:nvPr/>
        </p:nvSpPr>
        <p:spPr bwMode="auto">
          <a:xfrm>
            <a:off x="5350171" y="3551783"/>
            <a:ext cx="2822229" cy="11811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30" name="AutoShape 16"/>
          <p:cNvCxnSpPr>
            <a:cxnSpLocks noChangeShapeType="1"/>
            <a:stCxn id="29" idx="1"/>
            <a:endCxn id="31" idx="6"/>
          </p:cNvCxnSpPr>
          <p:nvPr/>
        </p:nvCxnSpPr>
        <p:spPr bwMode="auto">
          <a:xfrm flipH="1" flipV="1">
            <a:off x="2867899" y="3765674"/>
            <a:ext cx="2482272" cy="376659"/>
          </a:xfrm>
          <a:prstGeom prst="straightConnector1">
            <a:avLst/>
          </a:prstGeom>
          <a:noFill/>
          <a:ln w="19050">
            <a:solidFill>
              <a:srgbClr val="CC3300"/>
            </a:solidFill>
            <a:round/>
            <a:headEnd/>
            <a:tailEnd type="triangle" w="med" len="med"/>
          </a:ln>
        </p:spPr>
      </p:cxnSp>
      <p:sp>
        <p:nvSpPr>
          <p:cNvPr id="31" name="Oval 17"/>
          <p:cNvSpPr>
            <a:spLocks noChangeArrowheads="1"/>
          </p:cNvSpPr>
          <p:nvPr/>
        </p:nvSpPr>
        <p:spPr bwMode="auto">
          <a:xfrm>
            <a:off x="1412825" y="3645024"/>
            <a:ext cx="1455074" cy="241300"/>
          </a:xfrm>
          <a:prstGeom prst="ellipse">
            <a:avLst/>
          </a:prstGeom>
          <a:noFill/>
          <a:ln w="19050" algn="ctr">
            <a:solidFill>
              <a:srgbClr val="CC3300"/>
            </a:solidFill>
            <a:round/>
            <a:headEnd/>
            <a:tailEnd/>
          </a:ln>
        </p:spPr>
        <p:txBody>
          <a:bodyPr wrap="none" tIns="91440" bIns="91440" anchor="ctr"/>
          <a:lstStyle/>
          <a:p>
            <a:endParaRPr lang="en-IE"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dirty="0" smtClean="0"/>
              <a:t>Demo Customization: Case 3</a:t>
            </a:r>
          </a:p>
        </p:txBody>
      </p:sp>
      <p:sp>
        <p:nvSpPr>
          <p:cNvPr id="74754" name="Footer Placeholder 3"/>
          <p:cNvSpPr>
            <a:spLocks noGrp="1"/>
          </p:cNvSpPr>
          <p:nvPr>
            <p:ph type="ftr" sz="quarter" idx="10"/>
          </p:nvPr>
        </p:nvSpPr>
        <p:spPr>
          <a:noFill/>
        </p:spPr>
        <p:txBody>
          <a:bodyPr/>
          <a:lstStyle/>
          <a:p>
            <a:r>
              <a:rPr lang="en-US" dirty="0" smtClean="0"/>
              <a:t>CUST_TOOLS_</a:t>
            </a:r>
            <a:fld id="{A3313EA0-5D9B-4FB1-86A8-B83A821E3E25}" type="slidenum">
              <a:rPr lang="en-US" smtClean="0"/>
              <a:pPr/>
              <a:t>70</a:t>
            </a:fld>
            <a:r>
              <a:rPr lang="en-US" dirty="0"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dirty="0" smtClean="0"/>
              <a:t>Demo Customization: Case 3</a:t>
            </a:r>
          </a:p>
        </p:txBody>
      </p:sp>
      <p:sp>
        <p:nvSpPr>
          <p:cNvPr id="75778" name="Footer Placeholder 3"/>
          <p:cNvSpPr>
            <a:spLocks noGrp="1"/>
          </p:cNvSpPr>
          <p:nvPr>
            <p:ph type="ftr" sz="quarter" idx="10"/>
          </p:nvPr>
        </p:nvSpPr>
        <p:spPr>
          <a:noFill/>
        </p:spPr>
        <p:txBody>
          <a:bodyPr/>
          <a:lstStyle/>
          <a:p>
            <a:r>
              <a:rPr lang="en-US" dirty="0" smtClean="0"/>
              <a:t>CUST_TOOLS_</a:t>
            </a:r>
            <a:fld id="{26C4D495-4579-49E4-BDAF-26A2AFB49004}" type="slidenum">
              <a:rPr lang="en-US" smtClean="0"/>
              <a:pPr/>
              <a:t>71</a:t>
            </a:fld>
            <a:r>
              <a:rPr lang="en-US" dirty="0"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dirty="0" smtClean="0"/>
              <a:t>Demo Customization: Case 3</a:t>
            </a:r>
          </a:p>
        </p:txBody>
      </p:sp>
      <p:sp>
        <p:nvSpPr>
          <p:cNvPr id="76802" name="Footer Placeholder 3"/>
          <p:cNvSpPr>
            <a:spLocks noGrp="1"/>
          </p:cNvSpPr>
          <p:nvPr>
            <p:ph type="ftr" sz="quarter" idx="10"/>
          </p:nvPr>
        </p:nvSpPr>
        <p:spPr>
          <a:noFill/>
        </p:spPr>
        <p:txBody>
          <a:bodyPr/>
          <a:lstStyle/>
          <a:p>
            <a:r>
              <a:rPr lang="en-US" dirty="0" smtClean="0"/>
              <a:t>CUST_TOOLS_</a:t>
            </a:r>
            <a:fld id="{A85D1CF5-3B16-4689-8101-AEC15CD1DDDC}" type="slidenum">
              <a:rPr lang="en-US" smtClean="0"/>
              <a:pPr/>
              <a:t>72</a:t>
            </a:fld>
            <a:r>
              <a:rPr lang="en-US" dirty="0"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dirty="0" smtClean="0"/>
              <a:t>CUST_TOOLS_</a:t>
            </a:r>
            <a:fld id="{916C6408-0D38-457F-B24E-996173EA49FC}" type="slidenum">
              <a:rPr lang="en-US" smtClean="0"/>
              <a:pPr/>
              <a:t>73</a:t>
            </a:fld>
            <a:r>
              <a:rPr lang="en-US" dirty="0"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Additional Validation on Lease Car</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sz="quarter" idx="10"/>
          </p:nvPr>
        </p:nvSpPr>
        <p:spPr>
          <a:xfrm>
            <a:off x="457200" y="1719072"/>
            <a:ext cx="8229600" cy="349250"/>
          </a:xfrm>
        </p:spPr>
        <p:txBody>
          <a:bodyPr lIns="91432" tIns="45716" rIns="91432" bIns="45716"/>
          <a:lstStyle/>
          <a:p>
            <a:pPr eaLnBrk="1" hangingPunct="1"/>
            <a:r>
              <a:rPr lang="en-US" dirty="0" smtClean="0"/>
              <a:t>Report Customization</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b="1" dirty="0" smtClean="0">
                <a:ea typeface="SimSun" pitchFamily="2" charset="-122"/>
              </a:rPr>
              <a:t>Business Reporting Component</a:t>
            </a:r>
            <a:r>
              <a:rPr lang="en-US" altLang="zh-CN" dirty="0" smtClean="0">
                <a:ea typeface="SimSun" pitchFamily="2" charset="-122"/>
              </a:rPr>
              <a:t>: Populates the selection criteria fields and runs the queries to create the dataset</a:t>
            </a:r>
          </a:p>
          <a:p>
            <a:r>
              <a:rPr lang="en-US" altLang="zh-CN" b="1" dirty="0" smtClean="0">
                <a:ea typeface="SimSun" pitchFamily="2" charset="-122"/>
              </a:rPr>
              <a:t>UI</a:t>
            </a:r>
            <a:r>
              <a:rPr lang="en-US" altLang="zh-CN" dirty="0" smtClean="0">
                <a:ea typeface="SimSun" pitchFamily="2" charset="-122"/>
              </a:rPr>
              <a:t>: Displays the selection criteria, interacts with the Business Reporting Component, and runs </a:t>
            </a:r>
            <a:r>
              <a:rPr lang="pl-PL" altLang="zh-CN" dirty="0" smtClean="0">
                <a:ea typeface="SimSun" pitchFamily="2" charset="-122"/>
              </a:rPr>
              <a:t>CR </a:t>
            </a:r>
            <a:r>
              <a:rPr lang="pl-PL" altLang="zh-CN" dirty="0" err="1" smtClean="0">
                <a:ea typeface="SimSun" pitchFamily="2" charset="-122"/>
              </a:rPr>
              <a:t>or</a:t>
            </a:r>
            <a:r>
              <a:rPr lang="pl-PL" altLang="zh-CN" dirty="0" smtClean="0">
                <a:ea typeface="SimSun" pitchFamily="2" charset="-122"/>
              </a:rPr>
              <a:t> QRF</a:t>
            </a:r>
            <a:r>
              <a:rPr lang="en-US" altLang="zh-CN" dirty="0" smtClean="0">
                <a:ea typeface="SimSun" pitchFamily="2" charset="-122"/>
              </a:rPr>
              <a:t> to process the report layout</a:t>
            </a:r>
          </a:p>
          <a:p>
            <a:r>
              <a:rPr lang="en-US" altLang="zh-CN" b="1" dirty="0" smtClean="0">
                <a:ea typeface="SimSun" pitchFamily="2" charset="-122"/>
              </a:rPr>
              <a:t>Crystal Reports</a:t>
            </a:r>
            <a:r>
              <a:rPr lang="en-US" altLang="zh-CN" dirty="0" smtClean="0">
                <a:ea typeface="SimSun" pitchFamily="2" charset="-122"/>
              </a:rPr>
              <a:t>: A reporting application from a company called Business Objects,</a:t>
            </a:r>
            <a:r>
              <a:rPr lang="pl-PL" altLang="zh-CN" dirty="0" smtClean="0">
                <a:ea typeface="SimSun" pitchFamily="2" charset="-122"/>
              </a:rPr>
              <a:t/>
            </a:r>
            <a:br>
              <a:rPr lang="pl-PL" altLang="zh-CN" dirty="0" smtClean="0">
                <a:ea typeface="SimSun" pitchFamily="2" charset="-122"/>
              </a:rPr>
            </a:br>
            <a:r>
              <a:rPr lang="pl-PL" altLang="zh-CN" dirty="0" err="1" smtClean="0">
                <a:ea typeface="SimSun" pitchFamily="2" charset="-122"/>
              </a:rPr>
              <a:t>or</a:t>
            </a:r>
            <a:r>
              <a:rPr lang="pl-PL" altLang="zh-CN" dirty="0" smtClean="0">
                <a:ea typeface="SimSun" pitchFamily="2" charset="-122"/>
              </a:rPr>
              <a:t> </a:t>
            </a:r>
            <a:r>
              <a:rPr lang="pl-PL" altLang="zh-CN" b="1" dirty="0" smtClean="0">
                <a:ea typeface="SimSun" pitchFamily="2" charset="-122"/>
              </a:rPr>
              <a:t>QAD </a:t>
            </a:r>
            <a:r>
              <a:rPr lang="pl-PL" altLang="zh-CN" b="1" dirty="0" err="1" smtClean="0">
                <a:ea typeface="SimSun" pitchFamily="2" charset="-122"/>
              </a:rPr>
              <a:t>Reporting</a:t>
            </a:r>
            <a:r>
              <a:rPr lang="pl-PL" altLang="zh-CN" b="1" dirty="0" smtClean="0">
                <a:ea typeface="SimSun" pitchFamily="2" charset="-122"/>
              </a:rPr>
              <a:t> Framework</a:t>
            </a:r>
            <a:r>
              <a:rPr lang="pl-PL" altLang="zh-CN" dirty="0" smtClean="0">
                <a:ea typeface="SimSun" pitchFamily="2" charset="-122"/>
              </a:rPr>
              <a:t>,</a:t>
            </a:r>
            <a:br>
              <a:rPr lang="pl-PL" altLang="zh-CN" dirty="0" smtClean="0">
                <a:ea typeface="SimSun" pitchFamily="2" charset="-122"/>
              </a:rPr>
            </a:br>
            <a:r>
              <a:rPr lang="pl-PL" altLang="zh-CN" dirty="0" err="1" smtClean="0">
                <a:ea typeface="SimSun" pitchFamily="2" charset="-122"/>
              </a:rPr>
              <a:t>both</a:t>
            </a:r>
            <a:r>
              <a:rPr lang="pl-PL" altLang="zh-CN" dirty="0" smtClean="0">
                <a:ea typeface="SimSun" pitchFamily="2" charset="-122"/>
              </a:rPr>
              <a:t> </a:t>
            </a:r>
            <a:r>
              <a:rPr lang="en-US" altLang="zh-CN" dirty="0" smtClean="0">
                <a:ea typeface="SimSun" pitchFamily="2" charset="-122"/>
              </a:rPr>
              <a:t>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dirty="0" smtClean="0"/>
              <a:t>CUST_REP_020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a:t>
            </a:r>
            <a:r>
              <a:rPr lang="pl-PL" altLang="zh-CN" dirty="0" smtClean="0">
                <a:ea typeface="SimSun" pitchFamily="2" charset="-122"/>
              </a:rPr>
              <a:t>QRF file </a:t>
            </a:r>
            <a:r>
              <a:rPr lang="pl-PL" altLang="zh-CN" dirty="0" err="1" smtClean="0">
                <a:ea typeface="SimSun" pitchFamily="2" charset="-122"/>
              </a:rPr>
              <a:t>or</a:t>
            </a:r>
            <a:r>
              <a:rPr lang="pl-PL" altLang="zh-CN" dirty="0" smtClean="0">
                <a:ea typeface="SimSun" pitchFamily="2" charset="-122"/>
              </a:rPr>
              <a:t> </a:t>
            </a:r>
            <a:r>
              <a:rPr lang="en-US" altLang="zh-CN" dirty="0" smtClean="0">
                <a:ea typeface="SimSun" pitchFamily="2" charset="-122"/>
              </a:rPr>
              <a:t>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dirty="0" smtClean="0"/>
              <a:t>CUST_REP_030</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a:t>
            </a:r>
            <a:r>
              <a:rPr lang="en-US" altLang="zh-CN" dirty="0" smtClean="0">
                <a:latin typeface="+mn-lt"/>
                <a:ea typeface="SimSun" pitchFamily="2" charset="-122"/>
                <a:cs typeface="Courier New" pitchFamily="49" charset="0"/>
              </a:rPr>
              <a:t> </a:t>
            </a:r>
            <a:r>
              <a:rPr lang="en-US" altLang="zh-CN" dirty="0" smtClean="0">
                <a:latin typeface="Courier New" pitchFamily="49" charset="0"/>
                <a:ea typeface="SimSun" pitchFamily="2" charset="-122"/>
                <a:cs typeface="Courier New" pitchFamily="49" charset="0"/>
              </a:rPr>
              <a:t>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dirty="0"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515070" y="4581128"/>
            <a:ext cx="1328738" cy="288032"/>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dcr</a:t>
            </a:r>
            <a:r>
              <a:rPr lang="en-US" altLang="zh-CN" dirty="0" smtClean="0">
                <a:solidFill>
                  <a:schemeClr val="hlink"/>
                </a:solidFill>
                <a:ea typeface="SimSun" pitchFamily="2" charset="-122"/>
              </a:rPr>
              <a:t>balancebycurrency</a:t>
            </a:r>
          </a:p>
        </p:txBody>
      </p:sp>
      <p:sp>
        <p:nvSpPr>
          <p:cNvPr id="8294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dirty="0" smtClean="0"/>
              <a:t>CUST_REP_050</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dirty="0"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a:buNone/>
            </a:pPr>
            <a:r>
              <a:rPr lang="en-US" dirty="0" smtClean="0"/>
              <a:t>Project </a:t>
            </a:r>
            <a:r>
              <a:rPr lang="pl-PL" dirty="0" err="1" smtClean="0"/>
              <a:t>QadFinancials</a:t>
            </a:r>
            <a:r>
              <a:rPr lang="pl-PL" dirty="0" smtClean="0"/>
              <a: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8</a:t>
            </a:fld>
            <a:r>
              <a:rPr lang="en-US" dirty="0" smtClean="0"/>
              <a:t>0</a:t>
            </a:r>
          </a:p>
        </p:txBody>
      </p:sp>
      <p:pic>
        <p:nvPicPr>
          <p:cNvPr id="4098" name="Picture 2"/>
          <p:cNvPicPr>
            <a:picLocks noChangeAspect="1" noChangeArrowheads="1"/>
          </p:cNvPicPr>
          <p:nvPr/>
        </p:nvPicPr>
        <p:blipFill>
          <a:blip r:embed="rId3" cstate="print"/>
          <a:srcRect/>
          <a:stretch>
            <a:fillRect/>
          </a:stretch>
        </p:blipFill>
        <p:spPr bwMode="auto">
          <a:xfrm>
            <a:off x="1475656" y="1412776"/>
            <a:ext cx="6414594" cy="4824536"/>
          </a:xfrm>
          <a:prstGeom prst="rect">
            <a:avLst/>
          </a:prstGeom>
          <a:noFill/>
          <a:ln w="9525">
            <a:noFill/>
            <a:miter lim="800000"/>
            <a:headEnd/>
            <a:tailEnd/>
          </a:ln>
        </p:spPr>
      </p:pic>
      <p:sp>
        <p:nvSpPr>
          <p:cNvPr id="26" name="Text Box 5"/>
          <p:cNvSpPr txBox="1">
            <a:spLocks noChangeArrowheads="1"/>
          </p:cNvSpPr>
          <p:nvPr/>
        </p:nvSpPr>
        <p:spPr bwMode="auto">
          <a:xfrm>
            <a:off x="5598398" y="5094864"/>
            <a:ext cx="2831719" cy="43145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27" name="AutoShape 6"/>
          <p:cNvSpPr>
            <a:spLocks/>
          </p:cNvSpPr>
          <p:nvPr/>
        </p:nvSpPr>
        <p:spPr bwMode="auto">
          <a:xfrm>
            <a:off x="3669141" y="4907601"/>
            <a:ext cx="138303" cy="681639"/>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28" name="AutoShape 7"/>
          <p:cNvCxnSpPr>
            <a:cxnSpLocks noChangeShapeType="1"/>
            <a:stCxn id="26" idx="1"/>
            <a:endCxn id="27" idx="1"/>
          </p:cNvCxnSpPr>
          <p:nvPr/>
        </p:nvCxnSpPr>
        <p:spPr bwMode="auto">
          <a:xfrm rot="10800000" flipV="1">
            <a:off x="3807444" y="5310592"/>
            <a:ext cx="1790954" cy="40449"/>
          </a:xfrm>
          <a:prstGeom prst="straightConnector1">
            <a:avLst/>
          </a:prstGeom>
          <a:noFill/>
          <a:ln w="19050">
            <a:solidFill>
              <a:srgbClr val="CC3300"/>
            </a:solidFill>
            <a:round/>
            <a:headEnd/>
            <a:tailEnd type="triangle" w="med" len="med"/>
          </a:ln>
        </p:spPr>
      </p:cxnSp>
      <p:sp>
        <p:nvSpPr>
          <p:cNvPr id="29" name="Text Box 8"/>
          <p:cNvSpPr txBox="1">
            <a:spLocks noChangeArrowheads="1"/>
          </p:cNvSpPr>
          <p:nvPr/>
        </p:nvSpPr>
        <p:spPr bwMode="auto">
          <a:xfrm>
            <a:off x="5724128" y="3429000"/>
            <a:ext cx="2553716" cy="43145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30" name="AutoShape 9"/>
          <p:cNvSpPr>
            <a:spLocks/>
          </p:cNvSpPr>
          <p:nvPr/>
        </p:nvSpPr>
        <p:spPr bwMode="auto">
          <a:xfrm>
            <a:off x="3480546" y="4113635"/>
            <a:ext cx="125730" cy="633700"/>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31" name="AutoShape 10"/>
          <p:cNvCxnSpPr>
            <a:cxnSpLocks noChangeShapeType="1"/>
            <a:stCxn id="29" idx="1"/>
            <a:endCxn id="30" idx="1"/>
          </p:cNvCxnSpPr>
          <p:nvPr/>
        </p:nvCxnSpPr>
        <p:spPr bwMode="auto">
          <a:xfrm rot="10800000" flipV="1">
            <a:off x="3606276" y="3644727"/>
            <a:ext cx="2117852" cy="882386"/>
          </a:xfrm>
          <a:prstGeom prst="straightConnector1">
            <a:avLst/>
          </a:prstGeom>
          <a:noFill/>
          <a:ln w="19050">
            <a:solidFill>
              <a:srgbClr val="CC3300"/>
            </a:solidFill>
            <a:round/>
            <a:headEnd/>
            <a:tailEnd type="triangle" w="med" len="med"/>
          </a:ln>
        </p:spPr>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dirty="0"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smtClean="0">
                <a:latin typeface="Courier New" pitchFamily="49" charset="0"/>
                <a:ea typeface="SimSun" pitchFamily="2" charset="-122"/>
                <a:cs typeface="Courier New" pitchFamily="49" charset="0"/>
              </a:rPr>
              <a:t>GetBusinessFields</a:t>
            </a:r>
          </a:p>
          <a:p>
            <a:r>
              <a:rPr lang="en-US" altLang="zh-CN" dirty="0" smtClean="0">
                <a:latin typeface="Courier New" pitchFamily="49" charset="0"/>
                <a:ea typeface="SimSun" pitchFamily="2" charset="-122"/>
                <a:cs typeface="Courier New" pitchFamily="49" charset="0"/>
              </a:rPr>
              <a:t>SetDataItemsBasedonFilterTT</a:t>
            </a: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dirty="0" smtClean="0"/>
              <a:t>CUST_REP_080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GetBusinessFields</a:t>
            </a:r>
          </a:p>
          <a:p>
            <a:pPr marL="0" lvl="1" indent="0" eaLnBrk="1" hangingPunct="1">
              <a:buNone/>
            </a:pPr>
            <a:r>
              <a:rPr lang="en-US" altLang="zh-CN" dirty="0" smtClean="0">
                <a:ea typeface="SimSun" pitchFamily="2" charset="-122"/>
                <a:cs typeface="Courier New" pitchFamily="49" charset="0"/>
              </a:rPr>
              <a:t>Records in </a:t>
            </a:r>
            <a:r>
              <a:rPr lang="en-US" altLang="zh-CN" dirty="0"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dirty="0"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Unique name within </a:t>
            </a:r>
          </a:p>
          <a:p>
            <a:pPr>
              <a:defRPr/>
            </a:pPr>
            <a:r>
              <a:rPr lang="en-US" altLang="zh-CN" sz="2000" b="0" dirty="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SetDataItemsBasedOnFilterTT</a:t>
            </a:r>
          </a:p>
          <a:p>
            <a:pPr marL="0" lvl="1" indent="0" eaLnBrk="1" hangingPunct="1">
              <a:buNone/>
            </a:pPr>
            <a:r>
              <a:rPr lang="en-US" altLang="zh-CN" dirty="0" smtClean="0">
                <a:ea typeface="SimSun" pitchFamily="2" charset="-122"/>
                <a:cs typeface="Courier New" pitchFamily="49" charset="0"/>
              </a:rPr>
              <a:t>Read the records from the </a:t>
            </a:r>
            <a:r>
              <a:rPr lang="en-US" altLang="zh-CN" dirty="0"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dirty="0"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dirty="0"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dirty="0"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3203848" y="3016102"/>
            <a:ext cx="1571849" cy="512501"/>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2"/>
            <a:ext cx="1950814" cy="232841"/>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dirty="0"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dirty="0"/>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dirty="0"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a:t>
            </a:r>
            <a:r>
              <a:rPr lang="en-US" altLang="zh-CN" sz="1800" b="0" dirty="0" smtClean="0">
                <a:latin typeface="+mj-lt"/>
                <a:ea typeface="宋体" pitchFamily="2" charset="-122"/>
              </a:rPr>
              <a:t>referenced</a:t>
            </a:r>
            <a:br>
              <a:rPr lang="en-US" altLang="zh-CN" sz="1800" b="0" dirty="0" smtClean="0">
                <a:latin typeface="+mj-lt"/>
                <a:ea typeface="宋体" pitchFamily="2" charset="-122"/>
              </a:rPr>
            </a:br>
            <a:r>
              <a:rPr lang="en-US" altLang="zh-CN" sz="1800" b="0" dirty="0" smtClean="0">
                <a:latin typeface="+mj-lt"/>
                <a:ea typeface="宋体" pitchFamily="2" charset="-122"/>
              </a:rPr>
              <a:t>from </a:t>
            </a:r>
            <a:r>
              <a:rPr lang="en-US" altLang="zh-CN" sz="1800" b="0" dirty="0">
                <a:latin typeface="+mj-lt"/>
                <a:ea typeface="宋体" pitchFamily="2" charset="-122"/>
              </a:rPr>
              <a:t>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a:t>
            </a:r>
            <a:r>
              <a:rPr lang="en-US" altLang="zh-CN" sz="1600" b="0" dirty="0" smtClean="0">
                <a:latin typeface="+mj-lt"/>
                <a:ea typeface="宋体" pitchFamily="2" charset="-122"/>
              </a:rPr>
              <a:t>reports</a:t>
            </a:r>
            <a:br>
              <a:rPr lang="en-US" altLang="zh-CN" sz="1600" b="0" dirty="0" smtClean="0">
                <a:latin typeface="+mj-lt"/>
                <a:ea typeface="宋体" pitchFamily="2" charset="-122"/>
              </a:rPr>
            </a:br>
            <a:r>
              <a:rPr lang="en-US" altLang="zh-CN" sz="1600" b="0" dirty="0" smtClean="0">
                <a:latin typeface="+mj-lt"/>
                <a:ea typeface="宋体" pitchFamily="2" charset="-122"/>
              </a:rPr>
              <a:t>in the </a:t>
            </a:r>
            <a:r>
              <a:rPr lang="en-US" altLang="zh-CN" sz="1600" b="0" dirty="0">
                <a:latin typeface="+mj-lt"/>
                <a:ea typeface="宋体" pitchFamily="2" charset="-122"/>
              </a:rPr>
              <a:t>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smtClean="0">
                <a:latin typeface="Courier New" pitchFamily="49" charset="0"/>
                <a:ea typeface="SimSun" pitchFamily="2" charset="-122"/>
                <a:cs typeface="Courier New" pitchFamily="49" charset="0"/>
              </a:rPr>
              <a:t>TReportStrings</a:t>
            </a: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dirty="0" smtClean="0"/>
              <a:t>CUST_REP_150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are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dirty="0"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9</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dirty="0"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dirty="0" smtClean="0"/>
              <a:t>CUST_REP_170</a:t>
            </a:r>
          </a:p>
        </p:txBody>
      </p:sp>
      <p:pic>
        <p:nvPicPr>
          <p:cNvPr id="3074" name="Picture 2"/>
          <p:cNvPicPr>
            <a:picLocks noChangeAspect="1" noChangeArrowheads="1"/>
          </p:cNvPicPr>
          <p:nvPr/>
        </p:nvPicPr>
        <p:blipFill>
          <a:blip r:embed="rId2" cstate="print"/>
          <a:srcRect/>
          <a:stretch>
            <a:fillRect/>
          </a:stretch>
        </p:blipFill>
        <p:spPr bwMode="auto">
          <a:xfrm>
            <a:off x="2509838" y="2874615"/>
            <a:ext cx="4124325"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dirty="0" smtClean="0"/>
              <a:t>CUST_REP_180</a:t>
            </a:r>
          </a:p>
        </p:txBody>
      </p:sp>
      <p:pic>
        <p:nvPicPr>
          <p:cNvPr id="1027" name="Picture 3"/>
          <p:cNvPicPr>
            <a:picLocks noChangeAspect="1" noChangeArrowheads="1"/>
          </p:cNvPicPr>
          <p:nvPr/>
        </p:nvPicPr>
        <p:blipFill>
          <a:blip r:embed="rId3" cstate="print"/>
          <a:srcRect/>
          <a:stretch>
            <a:fillRect/>
          </a:stretch>
        </p:blipFill>
        <p:spPr bwMode="auto">
          <a:xfrm>
            <a:off x="251520" y="1976586"/>
            <a:ext cx="4048767" cy="397269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4730552" y="1988840"/>
            <a:ext cx="3821477" cy="3960440"/>
          </a:xfrm>
          <a:prstGeom prst="rect">
            <a:avLst/>
          </a:prstGeom>
          <a:noFill/>
          <a:ln w="9525">
            <a:noFill/>
            <a:miter lim="800000"/>
            <a:headEnd/>
            <a:tailEnd/>
          </a:ln>
        </p:spPr>
      </p:pic>
      <p:grpSp>
        <p:nvGrpSpPr>
          <p:cNvPr id="14" name="Group 13"/>
          <p:cNvGrpSpPr/>
          <p:nvPr/>
        </p:nvGrpSpPr>
        <p:grpSpPr>
          <a:xfrm>
            <a:off x="4860032" y="2852936"/>
            <a:ext cx="4104456" cy="3312889"/>
            <a:chOff x="5695387" y="2636267"/>
            <a:chExt cx="4104456" cy="3312889"/>
          </a:xfrm>
        </p:grpSpPr>
        <p:sp>
          <p:nvSpPr>
            <p:cNvPr id="15" name="Rectangle 6"/>
            <p:cNvSpPr>
              <a:spLocks noChangeArrowheads="1"/>
            </p:cNvSpPr>
            <p:nvPr/>
          </p:nvSpPr>
          <p:spPr bwMode="auto">
            <a:xfrm>
              <a:off x="5695387" y="5012531"/>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lgn="l">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“urn:cbf:&lt;</a:t>
              </a:r>
              <a:r>
                <a:rPr lang="en-US" altLang="zh-CN" sz="2000" b="0" dirty="0" smtClean="0">
                  <a:latin typeface="+mj-lt"/>
                  <a:ea typeface="宋体" pitchFamily="2" charset="-122"/>
                </a:rPr>
                <a:t>component&gt;</a:t>
              </a:r>
              <a:r>
                <a:rPr lang="pl-PL" altLang="zh-CN" sz="2000" b="0" dirty="0" smtClean="0">
                  <a:latin typeface="+mj-lt"/>
                  <a:ea typeface="宋体" pitchFamily="2" charset="-122"/>
                </a:rPr>
                <a:t>.</a:t>
              </a:r>
              <a:r>
                <a:rPr lang="en-US" altLang="zh-CN" sz="2000" b="0" dirty="0" smtClean="0">
                  <a:latin typeface="+mj-lt"/>
                  <a:ea typeface="宋体" pitchFamily="2" charset="-122"/>
                </a:rPr>
                <a:t>activity</a:t>
              </a:r>
              <a:r>
                <a:rPr lang="en-US" altLang="zh-CN" sz="2000" b="0" dirty="0">
                  <a:latin typeface="+mj-lt"/>
                  <a:ea typeface="宋体" pitchFamily="2" charset="-122"/>
                </a:rPr>
                <a:t>”</a:t>
              </a:r>
            </a:p>
          </p:txBody>
        </p:sp>
        <p:cxnSp>
          <p:nvCxnSpPr>
            <p:cNvPr id="16" name="AutoShape 7"/>
            <p:cNvCxnSpPr>
              <a:cxnSpLocks noChangeShapeType="1"/>
              <a:stCxn id="15" idx="0"/>
              <a:endCxn id="17" idx="4"/>
            </p:cNvCxnSpPr>
            <p:nvPr/>
          </p:nvCxnSpPr>
          <p:spPr bwMode="auto">
            <a:xfrm flipH="1" flipV="1">
              <a:off x="6359756" y="2852167"/>
              <a:ext cx="1387859" cy="2160364"/>
            </a:xfrm>
            <a:prstGeom prst="straightConnector1">
              <a:avLst/>
            </a:prstGeom>
            <a:noFill/>
            <a:ln w="9525">
              <a:solidFill>
                <a:srgbClr val="FF0000"/>
              </a:solidFill>
              <a:round/>
              <a:headEnd/>
              <a:tailEnd type="triangle" w="med" len="med"/>
            </a:ln>
          </p:spPr>
        </p:cxnSp>
        <p:sp>
          <p:nvSpPr>
            <p:cNvPr id="17" name="Oval 8"/>
            <p:cNvSpPr>
              <a:spLocks noChangeArrowheads="1"/>
            </p:cNvSpPr>
            <p:nvPr/>
          </p:nvSpPr>
          <p:spPr bwMode="auto">
            <a:xfrm>
              <a:off x="5695387" y="2636267"/>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grpSp>
      <p:grpSp>
        <p:nvGrpSpPr>
          <p:cNvPr id="21" name="Group 20"/>
          <p:cNvGrpSpPr/>
          <p:nvPr/>
        </p:nvGrpSpPr>
        <p:grpSpPr>
          <a:xfrm>
            <a:off x="107504" y="2780928"/>
            <a:ext cx="4392488" cy="3384377"/>
            <a:chOff x="5479363" y="2636267"/>
            <a:chExt cx="4392488" cy="3384377"/>
          </a:xfrm>
        </p:grpSpPr>
        <p:sp>
          <p:nvSpPr>
            <p:cNvPr id="22" name="Rectangle 6"/>
            <p:cNvSpPr>
              <a:spLocks noChangeArrowheads="1"/>
            </p:cNvSpPr>
            <p:nvPr/>
          </p:nvSpPr>
          <p:spPr bwMode="auto">
            <a:xfrm>
              <a:off x="5479363" y="5084539"/>
              <a:ext cx="4392488" cy="93610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lgn="l">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a:t>
              </a:r>
              <a:r>
                <a:rPr lang="pl-PL" altLang="zh-CN" sz="2000" b="0" dirty="0" smtClean="0">
                  <a:latin typeface="+mj-lt"/>
                  <a:ea typeface="宋体" pitchFamily="2" charset="-122"/>
                </a:rPr>
                <a:t>QRF </a:t>
              </a:r>
              <a:r>
                <a:rPr lang="en-US" altLang="zh-CN" sz="2000" b="0" dirty="0" smtClean="0">
                  <a:latin typeface="+mj-lt"/>
                  <a:ea typeface="宋体" pitchFamily="2" charset="-122"/>
                </a:rPr>
                <a:t>URN</a:t>
              </a:r>
              <a:r>
                <a:rPr lang="en-US" altLang="zh-CN" sz="2000" b="0" dirty="0">
                  <a:latin typeface="+mj-lt"/>
                  <a:ea typeface="宋体" pitchFamily="2" charset="-122"/>
                </a:rPr>
                <a:t>:</a:t>
              </a:r>
            </a:p>
            <a:p>
              <a:pPr>
                <a:defRPr/>
              </a:pPr>
              <a:r>
                <a:rPr lang="en-US" altLang="zh-CN" sz="2000" b="0" dirty="0">
                  <a:latin typeface="+mj-lt"/>
                  <a:ea typeface="宋体" pitchFamily="2" charset="-122"/>
                </a:rPr>
                <a:t>“</a:t>
              </a:r>
              <a:r>
                <a:rPr lang="en-US" altLang="zh-CN" sz="2000" b="0" dirty="0" smtClean="0">
                  <a:latin typeface="+mj-lt"/>
                  <a:ea typeface="宋体" pitchFamily="2" charset="-122"/>
                </a:rPr>
                <a:t>urn:</a:t>
              </a:r>
              <a:r>
                <a:rPr lang="pl-PL" altLang="zh-CN" sz="2000" b="0" dirty="0" smtClean="0">
                  <a:latin typeface="+mj-lt"/>
                  <a:ea typeface="宋体" pitchFamily="2" charset="-122"/>
                </a:rPr>
                <a:t>qad-report:c1:&lt;report_name&gt;</a:t>
              </a:r>
              <a:r>
                <a:rPr lang="en-US" altLang="zh-CN" sz="2000" b="0" dirty="0" smtClean="0">
                  <a:latin typeface="+mj-lt"/>
                  <a:ea typeface="宋体" pitchFamily="2" charset="-122"/>
                </a:rPr>
                <a:t>”</a:t>
              </a:r>
              <a:endParaRPr lang="en-US" altLang="zh-CN" sz="2000" b="0" dirty="0">
                <a:latin typeface="+mj-lt"/>
                <a:ea typeface="宋体" pitchFamily="2" charset="-122"/>
              </a:endParaRPr>
            </a:p>
          </p:txBody>
        </p:sp>
        <p:cxnSp>
          <p:nvCxnSpPr>
            <p:cNvPr id="23" name="AutoShape 7"/>
            <p:cNvCxnSpPr>
              <a:cxnSpLocks noChangeShapeType="1"/>
              <a:stCxn id="22" idx="0"/>
              <a:endCxn id="24" idx="4"/>
            </p:cNvCxnSpPr>
            <p:nvPr/>
          </p:nvCxnSpPr>
          <p:spPr bwMode="auto">
            <a:xfrm flipH="1" flipV="1">
              <a:off x="6523479" y="2852291"/>
              <a:ext cx="1152128" cy="2232248"/>
            </a:xfrm>
            <a:prstGeom prst="straightConnector1">
              <a:avLst/>
            </a:prstGeom>
            <a:noFill/>
            <a:ln w="9525">
              <a:solidFill>
                <a:srgbClr val="FF0000"/>
              </a:solidFill>
              <a:round/>
              <a:headEnd/>
              <a:tailEnd type="triangle" w="med" len="med"/>
            </a:ln>
          </p:spPr>
        </p:cxnSp>
        <p:sp>
          <p:nvSpPr>
            <p:cNvPr id="24" name="Oval 8"/>
            <p:cNvSpPr>
              <a:spLocks noChangeArrowheads="1"/>
            </p:cNvSpPr>
            <p:nvPr/>
          </p:nvSpPr>
          <p:spPr bwMode="auto">
            <a:xfrm>
              <a:off x="5695387" y="2636267"/>
              <a:ext cx="1656184" cy="216024"/>
            </a:xfrm>
            <a:prstGeom prst="ellipse">
              <a:avLst/>
            </a:prstGeom>
            <a:noFill/>
            <a:ln w="9525" algn="ctr">
              <a:solidFill>
                <a:srgbClr val="FF0000"/>
              </a:solidFill>
              <a:round/>
              <a:headEnd/>
              <a:tailEnd/>
            </a:ln>
          </p:spPr>
          <p:txBody>
            <a:bodyPr wrap="none" tIns="91440" bIns="91440" anchor="ctr"/>
            <a:lstStyle/>
            <a:p>
              <a:endParaRPr lang="en-US" dirty="0"/>
            </a:p>
          </p:txBody>
        </p:sp>
      </p:grpSp>
      <p:sp>
        <p:nvSpPr>
          <p:cNvPr id="29" name="Rectangle 6"/>
          <p:cNvSpPr>
            <a:spLocks noChangeArrowheads="1"/>
          </p:cNvSpPr>
          <p:nvPr/>
        </p:nvSpPr>
        <p:spPr bwMode="auto">
          <a:xfrm>
            <a:off x="827584" y="1484784"/>
            <a:ext cx="2736304"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30" name="Rectangle 6"/>
          <p:cNvSpPr>
            <a:spLocks noChangeArrowheads="1"/>
          </p:cNvSpPr>
          <p:nvPr/>
        </p:nvSpPr>
        <p:spPr bwMode="auto">
          <a:xfrm>
            <a:off x="5436096" y="1484784"/>
            <a:ext cx="2664296"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dirty="0" smtClean="0"/>
              <a:t>CUST_REP_190</a:t>
            </a:r>
          </a:p>
        </p:txBody>
      </p:sp>
      <p:pic>
        <p:nvPicPr>
          <p:cNvPr id="2050" name="Picture 2"/>
          <p:cNvPicPr>
            <a:picLocks noChangeAspect="1" noChangeArrowheads="1"/>
          </p:cNvPicPr>
          <p:nvPr/>
        </p:nvPicPr>
        <p:blipFill>
          <a:blip r:embed="rId3" cstate="print"/>
          <a:srcRect/>
          <a:stretch>
            <a:fillRect/>
          </a:stretch>
        </p:blipFill>
        <p:spPr bwMode="auto">
          <a:xfrm>
            <a:off x="4716016" y="1412776"/>
            <a:ext cx="3888432" cy="4846719"/>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395536" y="1484784"/>
            <a:ext cx="3894880" cy="4845600"/>
          </a:xfrm>
          <a:prstGeom prst="rect">
            <a:avLst/>
          </a:prstGeom>
          <a:noFill/>
          <a:ln w="9525">
            <a:noFill/>
            <a:miter lim="800000"/>
            <a:headEnd/>
            <a:tailEnd/>
          </a:ln>
        </p:spPr>
      </p:pic>
      <p:sp>
        <p:nvSpPr>
          <p:cNvPr id="8" name="Rectangle 6"/>
          <p:cNvSpPr>
            <a:spLocks noChangeArrowheads="1"/>
          </p:cNvSpPr>
          <p:nvPr/>
        </p:nvSpPr>
        <p:spPr bwMode="auto">
          <a:xfrm>
            <a:off x="827584" y="5229200"/>
            <a:ext cx="2736304" cy="57606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9" name="Rectangle 6"/>
          <p:cNvSpPr>
            <a:spLocks noChangeArrowheads="1"/>
          </p:cNvSpPr>
          <p:nvPr/>
        </p:nvSpPr>
        <p:spPr bwMode="auto">
          <a:xfrm>
            <a:off x="5436096" y="5229200"/>
            <a:ext cx="2664296" cy="57606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r>
              <a:rPr lang="pl-PL" altLang="zh-CN" dirty="0" smtClean="0">
                <a:ea typeface="SimSun" pitchFamily="2" charset="-122"/>
              </a:rPr>
              <a:t> </a:t>
            </a:r>
            <a:r>
              <a:rPr lang="pl-PL" altLang="zh-CN" b="1" dirty="0" smtClean="0">
                <a:ea typeface="SimSun" pitchFamily="2" charset="-122"/>
              </a:rPr>
              <a:t>CR</a:t>
            </a:r>
            <a:endParaRPr lang="en-US" altLang="zh-CN" b="1" dirty="0" smtClean="0">
              <a:ea typeface="SimSun" pitchFamily="2" charset="-122"/>
            </a:endParaRP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pic>
        <p:nvPicPr>
          <p:cNvPr id="4098" name="Picture 2"/>
          <p:cNvPicPr>
            <a:picLocks noChangeAspect="1" noChangeArrowheads="1"/>
          </p:cNvPicPr>
          <p:nvPr/>
        </p:nvPicPr>
        <p:blipFill>
          <a:blip r:embed="rId3" cstate="print"/>
          <a:srcRect/>
          <a:stretch>
            <a:fillRect/>
          </a:stretch>
        </p:blipFill>
        <p:spPr bwMode="auto">
          <a:xfrm>
            <a:off x="1322098" y="2450936"/>
            <a:ext cx="4967461" cy="3968913"/>
          </a:xfrm>
          <a:prstGeom prst="rect">
            <a:avLst/>
          </a:prstGeom>
          <a:noFill/>
          <a:ln w="9525">
            <a:noFill/>
            <a:miter lim="800000"/>
            <a:headEnd/>
            <a:tailEnd/>
          </a:ln>
        </p:spPr>
      </p:pic>
      <p:grpSp>
        <p:nvGrpSpPr>
          <p:cNvPr id="11" name="Group 10"/>
          <p:cNvGrpSpPr/>
          <p:nvPr/>
        </p:nvGrpSpPr>
        <p:grpSpPr>
          <a:xfrm>
            <a:off x="2833439" y="3645024"/>
            <a:ext cx="5915025" cy="1223962"/>
            <a:chOff x="2976563" y="4076204"/>
            <a:chExt cx="5915025" cy="1223962"/>
          </a:xfrm>
        </p:grpSpPr>
        <p:sp>
          <p:nvSpPr>
            <p:cNvPr id="1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13" name="AutoShape 7"/>
            <p:cNvCxnSpPr>
              <a:cxnSpLocks noChangeShapeType="1"/>
              <a:stCxn id="12" idx="2"/>
              <a:endCxn id="14"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14"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r>
              <a:rPr lang="pl-PL" altLang="zh-CN" dirty="0" smtClean="0">
                <a:ea typeface="SimSun" pitchFamily="2" charset="-122"/>
              </a:rPr>
              <a:t> </a:t>
            </a:r>
            <a:r>
              <a:rPr lang="pl-PL" altLang="zh-CN" b="1" dirty="0" smtClean="0">
                <a:ea typeface="SimSun" pitchFamily="2" charset="-122"/>
              </a:rPr>
              <a:t>QRF</a:t>
            </a:r>
            <a:endParaRPr lang="en-US" altLang="zh-CN" b="1" dirty="0" smtClean="0">
              <a:ea typeface="SimSun" pitchFamily="2" charset="-122"/>
            </a:endParaRPr>
          </a:p>
          <a:p>
            <a:pPr marL="0" indent="0">
              <a:buNone/>
            </a:pPr>
            <a:r>
              <a:rPr lang="en-US" altLang="zh-CN" dirty="0" smtClean="0">
                <a:ea typeface="SimSun" pitchFamily="2" charset="-122"/>
              </a:rPr>
              <a:t>Use </a:t>
            </a:r>
            <a:r>
              <a:rPr lang="pl-PL" altLang="zh-CN" dirty="0" smtClean="0">
                <a:ea typeface="SimSun" pitchFamily="2" charset="-122"/>
              </a:rPr>
              <a:t>Manager </a:t>
            </a:r>
            <a:r>
              <a:rPr lang="pl-PL" altLang="zh-CN" dirty="0" err="1" smtClean="0">
                <a:ea typeface="SimSun" pitchFamily="2" charset="-122"/>
              </a:rPr>
              <a:t>option</a:t>
            </a:r>
            <a:r>
              <a:rPr lang="pl-PL" altLang="zh-CN" dirty="0" smtClean="0">
                <a:ea typeface="SimSun" pitchFamily="2" charset="-122"/>
              </a:rPr>
              <a:t> </a:t>
            </a:r>
            <a:r>
              <a:rPr lang="en-US" altLang="zh-CN" dirty="0" smtClean="0">
                <a:ea typeface="SimSun" pitchFamily="2" charset="-122"/>
              </a:rPr>
              <a:t>to </a:t>
            </a:r>
            <a:r>
              <a:rPr lang="pl-PL" altLang="zh-CN" dirty="0" err="1" smtClean="0">
                <a:ea typeface="SimSun" pitchFamily="2" charset="-122"/>
              </a:rPr>
              <a:t>select</a:t>
            </a:r>
            <a:r>
              <a:rPr lang="pl-PL" altLang="zh-CN" dirty="0" smtClean="0">
                <a:ea typeface="SimSun" pitchFamily="2" charset="-122"/>
              </a:rPr>
              <a:t> a </a:t>
            </a:r>
            <a:r>
              <a:rPr lang="pl-PL" altLang="zh-CN" dirty="0" err="1" smtClean="0">
                <a:ea typeface="SimSun" pitchFamily="2" charset="-122"/>
              </a:rPr>
              <a:t>default</a:t>
            </a:r>
            <a:r>
              <a:rPr lang="pl-PL" altLang="zh-CN" dirty="0" smtClean="0">
                <a:ea typeface="SimSun" pitchFamily="2" charset="-122"/>
              </a:rPr>
              <a:t> </a:t>
            </a:r>
            <a:r>
              <a:rPr lang="pl-PL" altLang="zh-CN" dirty="0" err="1" smtClean="0">
                <a:ea typeface="SimSun" pitchFamily="2" charset="-122"/>
              </a:rPr>
              <a:t>layout</a:t>
            </a:r>
            <a:endParaRPr lang="en-US" altLang="zh-CN" dirty="0" smtClean="0">
              <a:ea typeface="SimSun" pitchFamily="2" charset="-122"/>
            </a:endParaRP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normAutofit/>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pic>
        <p:nvPicPr>
          <p:cNvPr id="1026" name="Picture 2"/>
          <p:cNvPicPr>
            <a:picLocks noChangeAspect="1" noChangeArrowheads="1"/>
          </p:cNvPicPr>
          <p:nvPr/>
        </p:nvPicPr>
        <p:blipFill>
          <a:blip r:embed="rId3" cstate="print"/>
          <a:srcRect/>
          <a:stretch>
            <a:fillRect/>
          </a:stretch>
        </p:blipFill>
        <p:spPr bwMode="auto">
          <a:xfrm>
            <a:off x="1028883" y="2132856"/>
            <a:ext cx="7287533" cy="3888432"/>
          </a:xfrm>
          <a:prstGeom prst="rect">
            <a:avLst/>
          </a:prstGeom>
          <a:noFill/>
          <a:ln w="9525">
            <a:noFill/>
            <a:miter lim="800000"/>
            <a:headEnd/>
            <a:tailEnd/>
          </a:ln>
        </p:spPr>
      </p:pic>
      <p:grpSp>
        <p:nvGrpSpPr>
          <p:cNvPr id="2" name="Group 8"/>
          <p:cNvGrpSpPr/>
          <p:nvPr/>
        </p:nvGrpSpPr>
        <p:grpSpPr>
          <a:xfrm>
            <a:off x="3995936" y="4005064"/>
            <a:ext cx="3849017" cy="1728961"/>
            <a:chOff x="4607620" y="2852068"/>
            <a:chExt cx="3849017" cy="1728961"/>
          </a:xfrm>
        </p:grpSpPr>
        <p:sp>
          <p:nvSpPr>
            <p:cNvPr id="12" name="Rectangle 6"/>
            <p:cNvSpPr>
              <a:spLocks noChangeArrowheads="1"/>
            </p:cNvSpPr>
            <p:nvPr/>
          </p:nvSpPr>
          <p:spPr bwMode="auto">
            <a:xfrm>
              <a:off x="4607620"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13" name="AutoShape 7"/>
            <p:cNvCxnSpPr>
              <a:cxnSpLocks noChangeShapeType="1"/>
              <a:stCxn id="12" idx="0"/>
              <a:endCxn id="14" idx="4"/>
            </p:cNvCxnSpPr>
            <p:nvPr/>
          </p:nvCxnSpPr>
          <p:spPr bwMode="auto">
            <a:xfrm flipV="1">
              <a:off x="6368952" y="3068092"/>
              <a:ext cx="1423317" cy="1008112"/>
            </a:xfrm>
            <a:prstGeom prst="straightConnector1">
              <a:avLst/>
            </a:prstGeom>
            <a:noFill/>
            <a:ln w="9525">
              <a:solidFill>
                <a:srgbClr val="FF0000"/>
              </a:solidFill>
              <a:round/>
              <a:headEnd/>
              <a:tailEnd type="triangle" w="med" len="med"/>
            </a:ln>
          </p:spPr>
        </p:cxnSp>
        <p:sp>
          <p:nvSpPr>
            <p:cNvPr id="14" name="Oval 8"/>
            <p:cNvSpPr>
              <a:spLocks noChangeArrowheads="1"/>
            </p:cNvSpPr>
            <p:nvPr/>
          </p:nvSpPr>
          <p:spPr bwMode="auto">
            <a:xfrm>
              <a:off x="7127900" y="2852068"/>
              <a:ext cx="1328737" cy="216024"/>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dirty="0" smtClean="0"/>
              <a:t>CUST_REP_210</a:t>
            </a:r>
          </a:p>
        </p:txBody>
      </p:sp>
      <p:pic>
        <p:nvPicPr>
          <p:cNvPr id="6146" name="Picture 2"/>
          <p:cNvPicPr>
            <a:picLocks noChangeAspect="1" noChangeArrowheads="1"/>
          </p:cNvPicPr>
          <p:nvPr/>
        </p:nvPicPr>
        <p:blipFill>
          <a:blip r:embed="rId3" cstate="print"/>
          <a:srcRect/>
          <a:stretch>
            <a:fillRect/>
          </a:stretch>
        </p:blipFill>
        <p:spPr bwMode="auto">
          <a:xfrm>
            <a:off x="2267744" y="3089598"/>
            <a:ext cx="4176464" cy="29929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You can run reports in real-time mode or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dirty="0" smtClean="0"/>
              <a:t>CUST_REP_220</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dirty="0"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UI</a:t>
              </a:r>
            </a:p>
          </p:txBody>
        </p:sp>
        <p:sp>
          <p:nvSpPr>
            <p:cNvPr id="101385" name="Text Box 8"/>
            <p:cNvSpPr txBox="1">
              <a:spLocks noChangeArrowheads="1"/>
            </p:cNvSpPr>
            <p:nvPr/>
          </p:nvSpPr>
          <p:spPr bwMode="auto">
            <a:xfrm>
              <a:off x="4068795" y="2056501"/>
              <a:ext cx="1438214" cy="492443"/>
            </a:xfrm>
            <a:prstGeom prst="rect">
              <a:avLst/>
            </a:prstGeom>
            <a:noFill/>
            <a:ln w="9525" algn="ctr">
              <a:noFill/>
              <a:miter lim="800000"/>
              <a:headEnd/>
              <a:tailEnd/>
            </a:ln>
          </p:spPr>
          <p:txBody>
            <a:bodyPr wrap="none" tIns="91440" bIns="91440">
              <a:spAutoFit/>
            </a:bodyPr>
            <a:lstStyle/>
            <a:p>
              <a:r>
                <a:rPr lang="pl-PL" altLang="zh-CN" sz="2000" b="0" dirty="0" smtClean="0">
                  <a:latin typeface="+mj-lt"/>
                  <a:ea typeface="SimSun" pitchFamily="2" charset="-122"/>
                </a:rPr>
                <a:t>CR </a:t>
              </a:r>
              <a:r>
                <a:rPr lang="pl-PL" altLang="zh-CN" sz="2000" b="0" dirty="0" err="1" smtClean="0">
                  <a:latin typeface="+mj-lt"/>
                  <a:ea typeface="SimSun" pitchFamily="2" charset="-122"/>
                </a:rPr>
                <a:t>or</a:t>
              </a:r>
              <a:r>
                <a:rPr lang="pl-PL" altLang="zh-CN" sz="2000" b="0" dirty="0" smtClean="0">
                  <a:latin typeface="+mj-lt"/>
                  <a:ea typeface="SimSun" pitchFamily="2" charset="-122"/>
                </a:rPr>
                <a:t> QRF</a:t>
              </a:r>
              <a:endParaRPr lang="en-US" altLang="zh-CN" sz="2000" b="0" dirty="0">
                <a:latin typeface="+mj-lt"/>
                <a:ea typeface="SimSun" pitchFamily="2" charset="-122"/>
              </a:endParaRP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Business</a:t>
              </a:r>
            </a:p>
            <a:p>
              <a:r>
                <a:rPr lang="en-US" altLang="zh-CN" sz="2000" b="0" dirty="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Specify filter</a:t>
              </a:r>
            </a:p>
            <a:p>
              <a:r>
                <a:rPr lang="en-US" altLang="zh-CN" sz="1600" b="0" dirty="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queries</a:t>
              </a:r>
            </a:p>
            <a:p>
              <a:pPr algn="l"/>
              <a:r>
                <a:rPr lang="en-US" altLang="zh-CN" sz="1600" b="0" dirty="0">
                  <a:latin typeface="+mj-lt"/>
                  <a:ea typeface="SimSun" pitchFamily="2" charset="-122"/>
                </a:rPr>
                <a:t>Fill in report</a:t>
              </a:r>
            </a:p>
            <a:p>
              <a:pPr algn="l"/>
              <a:r>
                <a:rPr lang="en-US" altLang="zh-CN" sz="1600" b="0" dirty="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Check validity</a:t>
              </a:r>
            </a:p>
            <a:p>
              <a:pPr algn="l"/>
              <a:r>
                <a:rPr lang="en-US" altLang="zh-CN" sz="1600" b="0" dirty="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report</a:t>
              </a:r>
            </a:p>
            <a:p>
              <a:pPr algn="l"/>
              <a:r>
                <a:rPr lang="en-US" altLang="zh-CN" sz="1600" b="0" dirty="0">
                  <a:latin typeface="+mj-lt"/>
                  <a:ea typeface="SimSun" pitchFamily="2" charset="-122"/>
                </a:rPr>
                <a:t>Pass report dataset</a:t>
              </a:r>
            </a:p>
            <a:p>
              <a:pPr algn="l"/>
              <a:r>
                <a:rPr lang="en-US" altLang="zh-CN" sz="1600" b="0" dirty="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Process report</a:t>
              </a:r>
            </a:p>
            <a:p>
              <a:pPr algn="l"/>
              <a:r>
                <a:rPr lang="en-US" altLang="zh-CN" sz="1600" b="0" dirty="0">
                  <a:latin typeface="+mj-lt"/>
                  <a:ea typeface="SimSun" pitchFamily="2" charset="-122"/>
                </a:rPr>
                <a:t>Show result on</a:t>
              </a:r>
            </a:p>
            <a:p>
              <a:pPr algn="l"/>
              <a:r>
                <a:rPr lang="en-US" altLang="zh-CN" sz="1600" b="0" dirty="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&lt;ReportComponent&gt;.GetTableCustomFields</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&lt;ReportComponent&gt;.ProcessReportLogicAfter()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&lt;ReportComponent&gt;.&lt;NameOfReport&gt;.After()</a:t>
            </a:r>
            <a:endParaRPr lang="en-US" altLang="zh-CN" sz="2200" dirty="0" smtClean="0">
              <a:ea typeface="SimSun" pitchFamily="2" charset="-122"/>
              <a:cs typeface="Courier New" pitchFamily="49" charset="0"/>
            </a:endParaRPr>
          </a:p>
          <a:p>
            <a:pPr marL="914400" lvl="2" indent="0">
              <a:buNone/>
              <a:defRPr/>
            </a:pPr>
            <a:r>
              <a:rPr lang="en-US" altLang="zh-CN" sz="2200" dirty="0" smtClean="0">
                <a:ea typeface="SimSun" pitchFamily="2" charset="-122"/>
              </a:rPr>
              <a:t>Do this if you must implement Customization hard-coded assignments of user-defined fields</a:t>
            </a:r>
          </a:p>
        </p:txBody>
      </p:sp>
      <p:sp>
        <p:nvSpPr>
          <p:cNvPr id="102403" name="Rectangle 2"/>
          <p:cNvSpPr>
            <a:spLocks noGrp="1" noChangeArrowheads="1"/>
          </p:cNvSpPr>
          <p:nvPr>
            <p:ph type="title"/>
          </p:nvPr>
        </p:nvSpPr>
        <p:spPr/>
        <p:txBody>
          <a:bodyPr/>
          <a:lstStyle/>
          <a:p>
            <a:pPr eaLnBrk="1" hangingPunct="1"/>
            <a:r>
              <a:rPr lang="en-US" altLang="zh-CN" dirty="0"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dirty="0" smtClean="0"/>
              <a:t>CUST_REP_240</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dirty="0"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449465" y="2924944"/>
            <a:ext cx="2074863" cy="3295650"/>
          </a:xfrm>
          <a:prstGeom prst="rect">
            <a:avLst/>
          </a:prstGeom>
          <a:noFill/>
          <a:ln w="9525">
            <a:noFill/>
            <a:miter lim="800000"/>
            <a:headEnd/>
            <a:tailEnd/>
          </a:ln>
          <a:effectLst>
            <a:innerShdw blurRad="63500" dist="50800" dir="2700000">
              <a:prstClr val="black">
                <a:alpha val="50000"/>
              </a:prstClr>
            </a:innerShdw>
          </a:effectLst>
        </p:spPr>
      </p:pic>
      <p:pic>
        <p:nvPicPr>
          <p:cNvPr id="5122" name="Picture 2"/>
          <p:cNvPicPr>
            <a:picLocks noChangeAspect="1" noChangeArrowheads="1"/>
          </p:cNvPicPr>
          <p:nvPr/>
        </p:nvPicPr>
        <p:blipFill>
          <a:blip r:embed="rId4" cstate="print"/>
          <a:srcRect/>
          <a:stretch>
            <a:fillRect/>
          </a:stretch>
        </p:blipFill>
        <p:spPr bwMode="auto">
          <a:xfrm>
            <a:off x="1187624" y="3854921"/>
            <a:ext cx="2232520" cy="1950343"/>
          </a:xfrm>
          <a:prstGeom prst="rect">
            <a:avLst/>
          </a:prstGeom>
          <a:noFill/>
          <a:ln w="9525">
            <a:noFill/>
            <a:miter lim="800000"/>
            <a:headEnd/>
            <a:tailEnd/>
          </a:ln>
          <a:effectLst>
            <a:innerShdw blurRad="63500" dist="50800" dir="2700000">
              <a:prstClr val="black">
                <a:alpha val="50000"/>
              </a:prstClr>
            </a:innerShdw>
          </a:effectLst>
        </p:spPr>
      </p:pic>
      <p:sp>
        <p:nvSpPr>
          <p:cNvPr id="7" name="Rectangle 6"/>
          <p:cNvSpPr>
            <a:spLocks noChangeArrowheads="1"/>
          </p:cNvSpPr>
          <p:nvPr/>
        </p:nvSpPr>
        <p:spPr bwMode="auto">
          <a:xfrm>
            <a:off x="1043608" y="3356992"/>
            <a:ext cx="2736304"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8" name="Rectangle 6"/>
          <p:cNvSpPr>
            <a:spLocks noChangeArrowheads="1"/>
          </p:cNvSpPr>
          <p:nvPr/>
        </p:nvSpPr>
        <p:spPr bwMode="auto">
          <a:xfrm>
            <a:off x="7343800" y="4149080"/>
            <a:ext cx="1800200"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p>
          <a:p>
            <a:pPr>
              <a:defRPr/>
            </a:pP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47828</TotalTime>
  <Words>6777</Words>
  <Application>Microsoft Office PowerPoint</Application>
  <PresentationFormat>On-screen Show (4:3)</PresentationFormat>
  <Paragraphs>1061</Paragraphs>
  <Slides>101</Slides>
  <Notes>94</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QAD 2010 Template</vt:lpstr>
      <vt:lpstr>QAD Enterprise Applications 2014 Enterprise Edition Customization</vt:lpstr>
      <vt:lpstr>Slide 2</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Slide 74</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1422</cp:revision>
  <dcterms:created xsi:type="dcterms:W3CDTF">2007-07-31T09:27:00Z</dcterms:created>
  <dcterms:modified xsi:type="dcterms:W3CDTF">2014-03-24T22:51:11Z</dcterms:modified>
</cp:coreProperties>
</file>