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comments/comment77.xml" ContentType="application/vnd.openxmlformats-officedocument.presentationml.comments+xml"/>
  <Override PartName="/ppt/slides/slide36.xml" ContentType="application/vnd.openxmlformats-officedocument.presentationml.slide+xml"/>
  <Override PartName="/ppt/slides/slide83.xml" ContentType="application/vnd.openxmlformats-officedocument.presentationml.slide+xml"/>
  <Override PartName="/ppt/comments/comment19.xml" ContentType="application/vnd.openxmlformats-officedocument.presentationml.comment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comments/comment55.xml" ContentType="application/vnd.openxmlformats-officedocument.presentationml.comments+xml"/>
  <Override PartName="/ppt/comments/comment66.xml" ContentType="application/vnd.openxmlformats-officedocument.presentationml.comments+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comments/comment44.xml" ContentType="application/vnd.openxmlformats-officedocument.presentationml.comments+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63.xml" ContentType="application/vnd.openxmlformats-officedocument.presentationml.notesSlide+xml"/>
  <Override PartName="/ppt/comments/comment80.xml" ContentType="application/vnd.openxmlformats-officedocument.presentationml.comments+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comments/comment49.xml" ContentType="application/vnd.openxmlformats-officedocument.presentationml.comments+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comments/comment9.xml" ContentType="application/vnd.openxmlformats-officedocument.presentationml.comments+xml"/>
  <Override PartName="/ppt/comments/comment27.xml" ContentType="application/vnd.openxmlformats-officedocument.presentationml.comments+xml"/>
  <Override PartName="/ppt/comments/comment38.xml" ContentType="application/vnd.openxmlformats-officedocument.presentationml.comments+xml"/>
  <Override PartName="/ppt/notesSlides/notesSlide57.xml" ContentType="application/vnd.openxmlformats-officedocument.presentationml.notesSlide+xml"/>
  <Override PartName="/ppt/comments/comment74.xml" ContentType="application/vnd.openxmlformats-officedocument.presentationml.comments+xml"/>
  <Override PartName="/ppt/comments/comment85.xml" ContentType="application/vnd.openxmlformats-officedocument.presentationml.comments+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comments/comment16.xml" ContentType="application/vnd.openxmlformats-officedocument.presentationml.comments+xml"/>
  <Override PartName="/ppt/notesSlides/notesSlide46.xml" ContentType="application/vnd.openxmlformats-officedocument.presentationml.notesSlide+xml"/>
  <Override PartName="/ppt/comments/comment63.xml" ContentType="application/vnd.openxmlformats-officedocument.presentationml.comments+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comments/comment52.xml" ContentType="application/vnd.openxmlformats-officedocument.presentationml.comments+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comments/comment30.xml" ContentType="application/vnd.openxmlformats-officedocument.presentationml.comments+xml"/>
  <Override PartName="/ppt/comments/comment41.xml" ContentType="application/vnd.openxmlformats-officedocument.presentationml.comments+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slides/slide49.xml" ContentType="application/vnd.openxmlformats-officedocument.presentationml.slide+xml"/>
  <Override PartName="/ppt/notesSlides/notesSlide4.xml" ContentType="application/vnd.openxmlformats-officedocument.presentationml.notesSlide+xml"/>
  <Override PartName="/ppt/comments/comment79.xml" ContentType="application/vnd.openxmlformats-officedocument.presentationml.comments+xml"/>
  <Override PartName="/ppt/slides/slide38.xml" ContentType="application/vnd.openxmlformats-officedocument.presentationml.slide+xml"/>
  <Override PartName="/ppt/slides/slide85.xml" ContentType="application/vnd.openxmlformats-officedocument.presentationml.slide+xml"/>
  <Override PartName="/ppt/comments/comment57.xml" ContentType="application/vnd.openxmlformats-officedocument.presentationml.comments+xml"/>
  <Override PartName="/ppt/comments/comment68.xml" ContentType="application/vnd.openxmlformats-officedocument.presentationml.comments+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comments/comment28.xml" ContentType="application/vnd.openxmlformats-officedocument.presentationml.comments+xml"/>
  <Override PartName="/ppt/notesSlides/notesSlide29.xml" ContentType="application/vnd.openxmlformats-officedocument.presentationml.notesSlide+xml"/>
  <Override PartName="/ppt/comments/comment46.xml" ContentType="application/vnd.openxmlformats-officedocument.presentationml.comments+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comments/comment75.xml" ContentType="application/vnd.openxmlformats-officedocument.presentationml.comments+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comments/comment17.xml" ContentType="application/vnd.openxmlformats-officedocument.presentationml.comments+xml"/>
  <Override PartName="/ppt/notesSlides/notesSlide18.xml" ContentType="application/vnd.openxmlformats-officedocument.presentationml.notesSlide+xml"/>
  <Override PartName="/ppt/comments/comment35.xml" ContentType="application/vnd.openxmlformats-officedocument.presentationml.comments+xml"/>
  <Override PartName="/ppt/notesSlides/notesSlide36.xml" ContentType="application/vnd.openxmlformats-officedocument.presentationml.notesSlide+xml"/>
  <Override PartName="/ppt/comments/comment53.xml" ContentType="application/vnd.openxmlformats-officedocument.presentationml.comments+xml"/>
  <Override PartName="/ppt/comments/comment64.xml" ContentType="application/vnd.openxmlformats-officedocument.presentationml.comments+xml"/>
  <Override PartName="/ppt/notesSlides/notesSlide65.xml" ContentType="application/vnd.openxmlformats-officedocument.presentationml.notesSlide+xml"/>
  <Override PartName="/ppt/comments/comment82.xml" ContentType="application/vnd.openxmlformats-officedocument.presentationml.comments+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25.xml" ContentType="application/vnd.openxmlformats-officedocument.presentationml.notesSlide+xml"/>
  <Override PartName="/ppt/comments/comment42.xml" ContentType="application/vnd.openxmlformats-officedocument.presentationml.comment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comments/comment60.xml" ContentType="application/vnd.openxmlformats-officedocument.presentationml.comments+xml"/>
  <Override PartName="/ppt/comments/comment71.xml" ContentType="application/vnd.openxmlformats-officedocument.presentationml.comments+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omments/comment69.xml" ContentType="application/vnd.openxmlformats-officedocument.presentationml.comment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comments/comment29.xml" ContentType="application/vnd.openxmlformats-officedocument.presentationml.comments+xml"/>
  <Override PartName="/ppt/comments/comment58.xml" ContentType="application/vnd.openxmlformats-officedocument.presentationml.comments+xml"/>
  <Override PartName="/ppt/notesSlides/notesSlide59.xml" ContentType="application/vnd.openxmlformats-officedocument.presentationml.notesSlide+xml"/>
  <Override PartName="/ppt/comments/comment76.xml" ContentType="application/vnd.openxmlformats-officedocument.presentationml.comments+xml"/>
  <Override PartName="/ppt/comments/comment87.xml" ContentType="application/vnd.openxmlformats-officedocument.presentationml.comment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comments/comment18.xml" ContentType="application/vnd.openxmlformats-officedocument.presentationml.comments+xml"/>
  <Override PartName="/ppt/notesSlides/notesSlide19.xml" ContentType="application/vnd.openxmlformats-officedocument.presentationml.notesSlide+xml"/>
  <Override PartName="/ppt/comments/comment36.xml" ContentType="application/vnd.openxmlformats-officedocument.presentationml.comments+xml"/>
  <Override PartName="/ppt/comments/comment47.xml" ContentType="application/vnd.openxmlformats-officedocument.presentationml.comments+xml"/>
  <Override PartName="/ppt/notesSlides/notesSlide48.xml" ContentType="application/vnd.openxmlformats-officedocument.presentationml.notesSlide+xml"/>
  <Override PartName="/ppt/comments/comment65.xml" ContentType="application/vnd.openxmlformats-officedocument.presentationml.comments+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comments/comment83.xml" ContentType="application/vnd.openxmlformats-officedocument.presentationml.comment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comments/comment7.xml" ContentType="application/vnd.openxmlformats-officedocument.presentationml.comments+xml"/>
  <Override PartName="/ppt/comments/comment25.xml" ContentType="application/vnd.openxmlformats-officedocument.presentationml.comments+xml"/>
  <Override PartName="/ppt/notesSlides/notesSlide37.xml" ContentType="application/vnd.openxmlformats-officedocument.presentationml.notesSlide+xml"/>
  <Override PartName="/ppt/comments/comment54.xml" ContentType="application/vnd.openxmlformats-officedocument.presentationml.comments+xml"/>
  <Override PartName="/ppt/notesSlides/notesSlide55.xml" ContentType="application/vnd.openxmlformats-officedocument.presentationml.notesSlide+xml"/>
  <Override PartName="/ppt/comments/comment72.xml" ContentType="application/vnd.openxmlformats-officedocument.presentationml.comments+xml"/>
  <Override PartName="/ppt/notesSlides/notesSlide84.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comments/comment14.xml" ContentType="application/vnd.openxmlformats-officedocument.presentationml.comments+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comments/comment32.xml" ContentType="application/vnd.openxmlformats-officedocument.presentationml.comments+xml"/>
  <Override PartName="/ppt/comments/comment43.xml" ContentType="application/vnd.openxmlformats-officedocument.presentationml.comments+xml"/>
  <Override PartName="/ppt/notesSlides/notesSlide44.xml" ContentType="application/vnd.openxmlformats-officedocument.presentationml.notesSlide+xml"/>
  <Override PartName="/ppt/comments/comment61.xml" ContentType="application/vnd.openxmlformats-officedocument.presentationml.comments+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21.xml" ContentType="application/vnd.openxmlformats-officedocument.presentationml.comments+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omments/comment50.xml" ContentType="application/vnd.openxmlformats-officedocument.presentationml.comments+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comments/comment59.xml" ContentType="application/vnd.openxmlformats-officedocument.presentationml.comments+xml"/>
  <Override PartName="/ppt/slides/slide29.xml" ContentType="application/vnd.openxmlformats-officedocument.presentationml.slide+xml"/>
  <Override PartName="/ppt/slides/slide76.xml" ContentType="application/vnd.openxmlformats-officedocument.presentationml.slide+xml"/>
  <Override PartName="/ppt/comments/comment48.xml" ContentType="application/vnd.openxmlformats-officedocument.presentationml.comments+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comments/comment37.xml" ContentType="application/vnd.openxmlformats-officedocument.presentationml.comments+xml"/>
  <Override PartName="/ppt/notesSlides/notesSlide67.xml" ContentType="application/vnd.openxmlformats-officedocument.presentationml.notesSlide+xml"/>
  <Override PartName="/ppt/comments/comment84.xml" ContentType="application/vnd.openxmlformats-officedocument.presentationml.comments+xml"/>
  <Override PartName="/ppt/slides/slide43.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comments/comment73.xml" ContentType="application/vnd.openxmlformats-officedocument.presentationml.comments+xml"/>
  <Override PartName="/ppt/slides/slide32.xml" ContentType="application/vnd.openxmlformats-officedocument.presentationml.slide+xml"/>
  <Default Extension="fntdata" ContentType="application/x-fontdata"/>
  <Override PartName="/ppt/comments/comment15.xml" ContentType="application/vnd.openxmlformats-officedocument.presentationml.comments+xml"/>
  <Override PartName="/ppt/notesSlides/notesSlide34.xml" ContentType="application/vnd.openxmlformats-officedocument.presentationml.notesSlide+xml"/>
  <Override PartName="/ppt/comments/comment51.xml" ContentType="application/vnd.openxmlformats-officedocument.presentationml.comments+xml"/>
  <Override PartName="/ppt/comments/comment62.xml" ContentType="application/vnd.openxmlformats-officedocument.presentationml.comments+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comments/comment78.xml" ContentType="application/vnd.openxmlformats-officedocument.presentationml.comments+xml"/>
  <Override PartName="/ppt/slides/slide48.xml" ContentType="application/vnd.openxmlformats-officedocument.presentationml.slide+xml"/>
  <Override PartName="/ppt/notesSlides/notesSlide3.xml" ContentType="application/vnd.openxmlformats-officedocument.presentationml.notesSlide+xml"/>
  <Override PartName="/ppt/comments/comment67.xml" ContentType="application/vnd.openxmlformats-officedocument.presentationml.comment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comments/comment56.xml" ContentType="application/vnd.openxmlformats-officedocument.presentationml.comments+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comments/comment45.xml" ContentType="application/vnd.openxmlformats-officedocument.presentationml.comments+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comments/comment81.xml" ContentType="application/vnd.openxmlformats-officedocument.presentationml.comments+xml"/>
  <Override PartName="/ppt/slides/slide51.xml" ContentType="application/vnd.openxmlformats-officedocument.presentationml.slide+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23.xml" ContentType="application/vnd.openxmlformats-officedocument.presentationml.comments+xml"/>
  <Override PartName="/ppt/notesSlides/notesSlide53.xml" ContentType="application/vnd.openxmlformats-officedocument.presentationml.notesSlide+xml"/>
  <Override PartName="/ppt/comments/comment70.xml" ContentType="application/vnd.openxmlformats-officedocument.presentationml.comments+xml"/>
  <Override PartName="/ppt/slides/slide40.xml" ContentType="application/vnd.openxmlformats-officedocument.presentationml.slide+xml"/>
  <Override PartName="/ppt/comments/comment12.xml" ContentType="application/vnd.openxmlformats-officedocument.presentationml.comments+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comments/comment39.xml" ContentType="application/vnd.openxmlformats-officedocument.presentationml.comments+xml"/>
  <Override PartName="/ppt/notesSlides/notesSlide69.xml" ContentType="application/vnd.openxmlformats-officedocument.presentationml.notesSlide+xml"/>
  <Override PartName="/ppt/comments/comment86.xml" ContentType="application/vnd.openxmlformats-officedocument.presentationml.comment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4" r:id="rId1"/>
  </p:sldMasterIdLst>
  <p:notesMasterIdLst>
    <p:notesMasterId r:id="rId8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338" r:id="rId17"/>
    <p:sldId id="271" r:id="rId18"/>
    <p:sldId id="272" r:id="rId19"/>
    <p:sldId id="273" r:id="rId20"/>
    <p:sldId id="339"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42"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40" r:id="rId79"/>
    <p:sldId id="330" r:id="rId80"/>
    <p:sldId id="341" r:id="rId81"/>
    <p:sldId id="331" r:id="rId82"/>
    <p:sldId id="332" r:id="rId83"/>
    <p:sldId id="333" r:id="rId84"/>
    <p:sldId id="334" r:id="rId85"/>
    <p:sldId id="335" r:id="rId86"/>
    <p:sldId id="336" r:id="rId87"/>
    <p:sldId id="337" r:id="rId88"/>
  </p:sldIdLst>
  <p:sldSz cx="9144000" cy="6858000" type="screen4x3"/>
  <p:notesSz cx="6858000" cy="9144000"/>
  <p:embeddedFontLst>
    <p:embeddedFont>
      <p:font typeface="Century Gothic" pitchFamily="34" charset="0"/>
      <p:regular r:id="rId90"/>
      <p:bold r:id="rId91"/>
      <p:italic r:id="rId92"/>
      <p:boldItalic r:id="rId93"/>
    </p:embeddedFont>
    <p:embeddedFont>
      <p:font typeface="Questrial" charset="0"/>
      <p:regular r:id="rId94"/>
    </p:embeddedFont>
    <p:embeddedFont>
      <p:font typeface="Tahoma" pitchFamily="34" charset="0"/>
      <p:regular r:id="rId95"/>
      <p:bold r:id="rId96"/>
    </p:embeddedFont>
    <p:embeddedFont>
      <p:font typeface="Calibri" pitchFamily="34" charset="0"/>
      <p:regular r:id="rId97"/>
      <p:bold r:id="rId98"/>
      <p:italic r:id="rId99"/>
      <p:boldItalic r:id="rId10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94"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690" autoAdjust="0"/>
  </p:normalViewPr>
  <p:slideViewPr>
    <p:cSldViewPr>
      <p:cViewPr varScale="1">
        <p:scale>
          <a:sx n="51" d="100"/>
          <a:sy n="51" d="100"/>
        </p:scale>
        <p:origin x="-169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font" Target="fonts/font1.fntdata"/><Relationship Id="rId95" Type="http://schemas.openxmlformats.org/officeDocument/2006/relationships/font" Target="fonts/font6.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font" Target="fonts/font11.fntdata"/><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font" Target="fonts/font4.fntdata"/><Relationship Id="rId98" Type="http://schemas.openxmlformats.org/officeDocument/2006/relationships/font" Target="fonts/font9.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font" Target="fonts/font2.fntdata"/><Relationship Id="rId96"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font" Target="fonts/font5.fntdata"/><Relationship Id="rId99" Type="http://schemas.openxmlformats.org/officeDocument/2006/relationships/font" Target="fonts/font10.fntdata"/><Relationship Id="rId10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8.fntdata"/><Relationship Id="rId104"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6-07-12T12:50:54.429" idx="1">
    <p:pos x="490" y="450"/>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6-07-12T12:58:13.355" idx="10">
    <p:pos x="497" y="238"/>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6-07-12T12:58:48.454" idx="11">
    <p:pos x="477" y="271"/>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6-07-12T13:00:45.356" idx="12">
    <p:pos x="470" y="218"/>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6-07-12T13:01:06.555" idx="13">
    <p:pos x="463" y="225"/>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6-07-12T13:03:16.739" idx="14">
    <p:pos x="444" y="225"/>
    <p:text>H2S</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6-07-12T13:03:22.056" idx="15">
    <p:pos x="430" y="172"/>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6-07-13T10:42:46.621" idx="83">
    <p:pos x="430" y="172"/>
    <p:text>H2S</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6-07-12T13:02:17.006" idx="16">
    <p:pos x="410" y="199"/>
    <p:text>H2S</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6-07-12T13:02:45.553" idx="17">
    <p:pos x="457" y="225"/>
    <p:text>H2S</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6-07-12T13:02:51.456" idx="18">
    <p:pos x="437" y="185"/>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6-07-12T12:51:00.228" idx="2">
    <p:pos x="510" y="225"/>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6-07-12T13:02:51.456" idx="84">
    <p:pos x="437" y="185"/>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6-07-12T13:04:03.502" idx="19">
    <p:pos x="430" y="225"/>
    <p:text>H2S</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6-07-12T13:04:13.052" idx="20">
    <p:pos x="463" y="225"/>
    <p:text>H2S</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6-07-12T13:04:19.376" idx="21">
    <p:pos x="497" y="205"/>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6-07-12T13:04:26.486" idx="22">
    <p:pos x="450" y="172"/>
    <p:text>H2S</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6-07-12T13:04:31.942" idx="23">
    <p:pos x="410" y="225"/>
    <p:text>H2S</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6-07-12T13:04:56.702" idx="24">
    <p:pos x="470" y="192"/>
    <p:text>H2</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6-07-12T13:05:08.597" idx="25">
    <p:pos x="444" y="159"/>
    <p:text>H2S</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6-07-12T13:05:24.458" idx="26">
    <p:pos x="444" y="232"/>
    <p:text>H2S</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6-07-12T13:05:28.776" idx="27">
    <p:pos x="470" y="218"/>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6-07-12T12:52:01.968" idx="3">
    <p:pos x="536" y="225"/>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6-07-12T13:05:34.229" idx="28">
    <p:pos x="470" y="218"/>
    <p:text>H2S</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6-07-12T13:05:41.302" idx="29">
    <p:pos x="470" y="218"/>
    <p:text>H2S</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6-07-12T13:05:47.708" idx="30">
    <p:pos x="410" y="159"/>
    <p:text>H2S</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6-07-12T13:05:56.259" idx="31">
    <p:pos x="430" y="172"/>
    <p:text>H2</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6-07-12T13:06:05.812" idx="32">
    <p:pos x="477" y="199"/>
    <p:text>H2S</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6-07-12T13:06:13.406" idx="33">
    <p:pos x="444" y="172"/>
    <p:text>H2S</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6-07-12T13:06:25.574" idx="34">
    <p:pos x="437" y="245"/>
    <p:text>H2S</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6-07-12T13:06:32.614" idx="35">
    <p:pos x="437" y="179"/>
    <p:text>H2</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6-07-12T13:06:40.037" idx="36">
    <p:pos x="437" y="185"/>
    <p:text>H2S</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6-07-12T13:06:45.266" idx="37">
    <p:pos x="424" y="192"/>
    <p:text>H2S</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6-07-12T12:56:56.351" idx="4">
    <p:pos x="444" y="166"/>
    <p:text>H1</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6-07-12T13:06:53.848" idx="38">
    <p:pos x="483" y="225"/>
    <p:text>H2</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6-07-12T13:06:58.751" idx="39">
    <p:pos x="437" y="166"/>
    <p:text>H2S</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6-07-12T13:07:05.923" idx="40">
    <p:pos x="417" y="159"/>
    <p:text>H2S</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6-07-12T13:07:10.828" idx="41">
    <p:pos x="410" y="218"/>
    <p:text>H2</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6-07-12T13:07:17.506" idx="42">
    <p:pos x="397" y="159"/>
    <p:text>H2S</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6-07-12T13:07:22.719" idx="43">
    <p:pos x="410" y="199"/>
    <p:text>H2S</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6-07-12T13:07:29.604" idx="44">
    <p:pos x="450" y="225"/>
    <p:text>H2S</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6-07-12T13:07:36.350" idx="45">
    <p:pos x="450" y="205"/>
    <p:text>H2</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6-07-12T13:07:43.423" idx="46">
    <p:pos x="470" y="185"/>
    <p:text>H2S</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6-07-12T13:07:48.579" idx="47">
    <p:pos x="470" y="185"/>
    <p:text>H2S</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6-07-12T12:57:20.304" idx="5">
    <p:pos x="430" y="238"/>
    <p:text>H2</p:text>
  </p:cm>
</p:cmLst>
</file>

<file path=ppt/comments/comment50.xml><?xml version="1.0" encoding="utf-8"?>
<p:cmLst xmlns:a="http://schemas.openxmlformats.org/drawingml/2006/main" xmlns:r="http://schemas.openxmlformats.org/officeDocument/2006/relationships" xmlns:p="http://schemas.openxmlformats.org/presentationml/2006/main">
  <p:cm authorId="0" dt="2016-07-12T13:07:55.804" idx="48">
    <p:pos x="470" y="185"/>
    <p:text>H2S</p:text>
  </p:cm>
</p:cmLst>
</file>

<file path=ppt/comments/comment51.xml><?xml version="1.0" encoding="utf-8"?>
<p:cmLst xmlns:a="http://schemas.openxmlformats.org/drawingml/2006/main" xmlns:r="http://schemas.openxmlformats.org/officeDocument/2006/relationships" xmlns:p="http://schemas.openxmlformats.org/presentationml/2006/main">
  <p:cm authorId="0" dt="2016-07-12T13:08:02.231" idx="49">
    <p:pos x="470" y="212"/>
    <p:text>H2S</p:text>
  </p:cm>
</p:cmLst>
</file>

<file path=ppt/comments/comment52.xml><?xml version="1.0" encoding="utf-8"?>
<p:cmLst xmlns:a="http://schemas.openxmlformats.org/drawingml/2006/main" xmlns:r="http://schemas.openxmlformats.org/officeDocument/2006/relationships" xmlns:p="http://schemas.openxmlformats.org/presentationml/2006/main">
  <p:cm authorId="0" dt="2016-07-12T13:08:09.010" idx="50">
    <p:pos x="444" y="232"/>
    <p:text>H2</p:text>
  </p:cm>
</p:cmLst>
</file>

<file path=ppt/comments/comment53.xml><?xml version="1.0" encoding="utf-8"?>
<p:cmLst xmlns:a="http://schemas.openxmlformats.org/drawingml/2006/main" xmlns:r="http://schemas.openxmlformats.org/officeDocument/2006/relationships" xmlns:p="http://schemas.openxmlformats.org/presentationml/2006/main">
  <p:cm authorId="0" dt="2016-07-12T13:08:15.628" idx="51">
    <p:pos x="444" y="232"/>
    <p:text>H2S</p:text>
  </p:cm>
</p:cmLst>
</file>

<file path=ppt/comments/comment54.xml><?xml version="1.0" encoding="utf-8"?>
<p:cmLst xmlns:a="http://schemas.openxmlformats.org/drawingml/2006/main" xmlns:r="http://schemas.openxmlformats.org/officeDocument/2006/relationships" xmlns:p="http://schemas.openxmlformats.org/presentationml/2006/main">
  <p:cm authorId="0" dt="2016-07-12T13:08:23.369" idx="52">
    <p:pos x="437" y="192"/>
    <p:text>H2S</p:text>
  </p:cm>
</p:cmLst>
</file>

<file path=ppt/comments/comment55.xml><?xml version="1.0" encoding="utf-8"?>
<p:cmLst xmlns:a="http://schemas.openxmlformats.org/drawingml/2006/main" xmlns:r="http://schemas.openxmlformats.org/officeDocument/2006/relationships" xmlns:p="http://schemas.openxmlformats.org/presentationml/2006/main">
  <p:cm authorId="0" dt="2016-07-12T13:08:28.058" idx="53">
    <p:pos x="437" y="212"/>
    <p:text>H2S</p:text>
  </p:cm>
</p:cmLst>
</file>

<file path=ppt/comments/comment56.xml><?xml version="1.0" encoding="utf-8"?>
<p:cmLst xmlns:a="http://schemas.openxmlformats.org/drawingml/2006/main" xmlns:r="http://schemas.openxmlformats.org/officeDocument/2006/relationships" xmlns:p="http://schemas.openxmlformats.org/presentationml/2006/main">
  <p:cm authorId="0" dt="2016-07-12T13:08:34.564" idx="54">
    <p:pos x="444" y="166"/>
    <p:text>H2S</p:text>
  </p:cm>
</p:cmLst>
</file>

<file path=ppt/comments/comment57.xml><?xml version="1.0" encoding="utf-8"?>
<p:cmLst xmlns:a="http://schemas.openxmlformats.org/drawingml/2006/main" xmlns:r="http://schemas.openxmlformats.org/officeDocument/2006/relationships" xmlns:p="http://schemas.openxmlformats.org/presentationml/2006/main">
  <p:cm authorId="0" dt="2016-07-12T13:08:39.388" idx="55">
    <p:pos x="450" y="245"/>
    <p:text>H2S</p:text>
  </p:cm>
</p:cmLst>
</file>

<file path=ppt/comments/comment58.xml><?xml version="1.0" encoding="utf-8"?>
<p:cmLst xmlns:a="http://schemas.openxmlformats.org/drawingml/2006/main" xmlns:r="http://schemas.openxmlformats.org/officeDocument/2006/relationships" xmlns:p="http://schemas.openxmlformats.org/presentationml/2006/main">
  <p:cm authorId="0" dt="2016-07-12T13:08:47.787" idx="56">
    <p:pos x="424" y="205"/>
    <p:text>H2S</p:text>
  </p:cm>
</p:cmLst>
</file>

<file path=ppt/comments/comment59.xml><?xml version="1.0" encoding="utf-8"?>
<p:cmLst xmlns:a="http://schemas.openxmlformats.org/drawingml/2006/main" xmlns:r="http://schemas.openxmlformats.org/officeDocument/2006/relationships" xmlns:p="http://schemas.openxmlformats.org/presentationml/2006/main">
  <p:cm authorId="0" dt="2016-07-12T13:08:47.787" idx="94">
    <p:pos x="424" y="205"/>
    <p:text>H2S</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6-07-12T12:57:27.733" idx="6">
    <p:pos x="430" y="192"/>
    <p:text>H2S</p:text>
  </p:cm>
</p:cmLst>
</file>

<file path=ppt/comments/comment60.xml><?xml version="1.0" encoding="utf-8"?>
<p:cmLst xmlns:a="http://schemas.openxmlformats.org/drawingml/2006/main" xmlns:r="http://schemas.openxmlformats.org/officeDocument/2006/relationships" xmlns:p="http://schemas.openxmlformats.org/presentationml/2006/main">
  <p:cm authorId="0" dt="2016-07-12T13:08:53.102" idx="57">
    <p:pos x="444" y="212"/>
    <p:text>H2S</p:text>
  </p:cm>
</p:cmLst>
</file>

<file path=ppt/comments/comment61.xml><?xml version="1.0" encoding="utf-8"?>
<p:cmLst xmlns:a="http://schemas.openxmlformats.org/drawingml/2006/main" xmlns:r="http://schemas.openxmlformats.org/officeDocument/2006/relationships" xmlns:p="http://schemas.openxmlformats.org/presentationml/2006/main">
  <p:cm authorId="0" dt="2016-07-12T13:09:07.912" idx="58">
    <p:pos x="430" y="238"/>
    <p:text>H2S</p:text>
  </p:cm>
</p:cmLst>
</file>

<file path=ppt/comments/comment62.xml><?xml version="1.0" encoding="utf-8"?>
<p:cmLst xmlns:a="http://schemas.openxmlformats.org/drawingml/2006/main" xmlns:r="http://schemas.openxmlformats.org/officeDocument/2006/relationships" xmlns:p="http://schemas.openxmlformats.org/presentationml/2006/main">
  <p:cm authorId="0" dt="2016-07-12T13:09:13.630" idx="59">
    <p:pos x="437" y="278"/>
    <p:text>H2S</p:text>
  </p:cm>
</p:cmLst>
</file>

<file path=ppt/comments/comment63.xml><?xml version="1.0" encoding="utf-8"?>
<p:cmLst xmlns:a="http://schemas.openxmlformats.org/drawingml/2006/main" xmlns:r="http://schemas.openxmlformats.org/officeDocument/2006/relationships" xmlns:p="http://schemas.openxmlformats.org/presentationml/2006/main">
  <p:cm authorId="0" dt="2016-07-12T13:09:19.848" idx="60">
    <p:pos x="430" y="192"/>
    <p:text>H2</p:text>
  </p:cm>
</p:cmLst>
</file>

<file path=ppt/comments/comment64.xml><?xml version="1.0" encoding="utf-8"?>
<p:cmLst xmlns:a="http://schemas.openxmlformats.org/drawingml/2006/main" xmlns:r="http://schemas.openxmlformats.org/officeDocument/2006/relationships" xmlns:p="http://schemas.openxmlformats.org/presentationml/2006/main">
  <p:cm authorId="0" dt="2016-07-12T13:09:25.554" idx="61">
    <p:pos x="430" y="172"/>
    <p:text>H2S</p:text>
  </p:cm>
</p:cmLst>
</file>

<file path=ppt/comments/comment65.xml><?xml version="1.0" encoding="utf-8"?>
<p:cmLst xmlns:a="http://schemas.openxmlformats.org/drawingml/2006/main" xmlns:r="http://schemas.openxmlformats.org/officeDocument/2006/relationships" xmlns:p="http://schemas.openxmlformats.org/presentationml/2006/main">
  <p:cm authorId="0" dt="2016-07-12T13:09:37.637" idx="62">
    <p:pos x="430" y="179"/>
    <p:text>H2S</p:text>
  </p:cm>
</p:cmLst>
</file>

<file path=ppt/comments/comment66.xml><?xml version="1.0" encoding="utf-8"?>
<p:cmLst xmlns:a="http://schemas.openxmlformats.org/drawingml/2006/main" xmlns:r="http://schemas.openxmlformats.org/officeDocument/2006/relationships" xmlns:p="http://schemas.openxmlformats.org/presentationml/2006/main">
  <p:cm authorId="0" dt="2016-07-12T13:09:42.908" idx="63">
    <p:pos x="470" y="132"/>
    <p:text>H2S</p:text>
  </p:cm>
</p:cmLst>
</file>

<file path=ppt/comments/comment67.xml><?xml version="1.0" encoding="utf-8"?>
<p:cmLst xmlns:a="http://schemas.openxmlformats.org/drawingml/2006/main" xmlns:r="http://schemas.openxmlformats.org/officeDocument/2006/relationships" xmlns:p="http://schemas.openxmlformats.org/presentationml/2006/main">
  <p:cm authorId="0" dt="2016-07-12T13:09:50.333" idx="64">
    <p:pos x="444" y="152"/>
    <p:text>H2S</p:text>
  </p:cm>
</p:cmLst>
</file>

<file path=ppt/comments/comment68.xml><?xml version="1.0" encoding="utf-8"?>
<p:cmLst xmlns:a="http://schemas.openxmlformats.org/drawingml/2006/main" xmlns:r="http://schemas.openxmlformats.org/officeDocument/2006/relationships" xmlns:p="http://schemas.openxmlformats.org/presentationml/2006/main">
  <p:cm authorId="0" dt="2016-07-12T13:09:56.815" idx="65">
    <p:pos x="457" y="245"/>
    <p:text>H2S</p:text>
  </p:cm>
</p:cmLst>
</file>

<file path=ppt/comments/comment69.xml><?xml version="1.0" encoding="utf-8"?>
<p:cmLst xmlns:a="http://schemas.openxmlformats.org/drawingml/2006/main" xmlns:r="http://schemas.openxmlformats.org/officeDocument/2006/relationships" xmlns:p="http://schemas.openxmlformats.org/presentationml/2006/main">
  <p:cm authorId="0" dt="2016-07-12T13:10:08.198" idx="66">
    <p:pos x="424" y="265"/>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6-07-12T12:57:35.509" idx="7">
    <p:pos x="424" y="238"/>
    <p:text>H2S</p:text>
  </p:cm>
</p:cmLst>
</file>

<file path=ppt/comments/comment70.xml><?xml version="1.0" encoding="utf-8"?>
<p:cmLst xmlns:a="http://schemas.openxmlformats.org/drawingml/2006/main" xmlns:r="http://schemas.openxmlformats.org/officeDocument/2006/relationships" xmlns:p="http://schemas.openxmlformats.org/presentationml/2006/main">
  <p:cm authorId="0" dt="2016-07-12T13:11:43.430" idx="67">
    <p:pos x="457" y="258"/>
    <p:text>H2</p:text>
  </p:cm>
</p:cmLst>
</file>

<file path=ppt/comments/comment71.xml><?xml version="1.0" encoding="utf-8"?>
<p:cmLst xmlns:a="http://schemas.openxmlformats.org/drawingml/2006/main" xmlns:r="http://schemas.openxmlformats.org/officeDocument/2006/relationships" xmlns:p="http://schemas.openxmlformats.org/presentationml/2006/main">
  <p:cm authorId="0" dt="2016-07-12T13:22:52.255" idx="68">
    <p:pos x="457" y="252"/>
    <p:text>H2S</p:text>
  </p:cm>
</p:cmLst>
</file>

<file path=ppt/comments/comment72.xml><?xml version="1.0" encoding="utf-8"?>
<p:cmLst xmlns:a="http://schemas.openxmlformats.org/drawingml/2006/main" xmlns:r="http://schemas.openxmlformats.org/officeDocument/2006/relationships" xmlns:p="http://schemas.openxmlformats.org/presentationml/2006/main">
  <p:cm authorId="0" dt="2016-07-13T11:20:45.382" idx="85">
    <p:pos x="544" y="252"/>
    <p:text>H2</p:text>
  </p:cm>
</p:cmLst>
</file>

<file path=ppt/comments/comment73.xml><?xml version="1.0" encoding="utf-8"?>
<p:cmLst xmlns:a="http://schemas.openxmlformats.org/drawingml/2006/main" xmlns:r="http://schemas.openxmlformats.org/officeDocument/2006/relationships" xmlns:p="http://schemas.openxmlformats.org/presentationml/2006/main">
  <p:cm authorId="0" dt="2016-07-13T11:20:54.368" idx="86">
    <p:pos x="544" y="214"/>
    <p:text>H2S</p:text>
  </p:cm>
</p:cmLst>
</file>

<file path=ppt/comments/comment74.xml><?xml version="1.0" encoding="utf-8"?>
<p:cmLst xmlns:a="http://schemas.openxmlformats.org/drawingml/2006/main" xmlns:r="http://schemas.openxmlformats.org/officeDocument/2006/relationships" xmlns:p="http://schemas.openxmlformats.org/presentationml/2006/main">
  <p:cm authorId="0" dt="2016-07-12T13:12:21.413" idx="71">
    <p:pos x="457" y="212"/>
    <p:text>H2S</p:text>
  </p:cm>
</p:cmLst>
</file>

<file path=ppt/comments/comment75.xml><?xml version="1.0" encoding="utf-8"?>
<p:cmLst xmlns:a="http://schemas.openxmlformats.org/drawingml/2006/main" xmlns:r="http://schemas.openxmlformats.org/officeDocument/2006/relationships" xmlns:p="http://schemas.openxmlformats.org/presentationml/2006/main">
  <p:cm authorId="0" dt="2016-07-13T11:21:10.011" idx="87">
    <p:pos x="485" y="214"/>
    <p:text>H2</p:text>
  </p:cm>
</p:cmLst>
</file>

<file path=ppt/comments/comment76.xml><?xml version="1.0" encoding="utf-8"?>
<p:cmLst xmlns:a="http://schemas.openxmlformats.org/drawingml/2006/main" xmlns:r="http://schemas.openxmlformats.org/officeDocument/2006/relationships" xmlns:p="http://schemas.openxmlformats.org/presentationml/2006/main">
  <p:cm authorId="0" dt="2016-07-12T13:13:09.631" idx="73">
    <p:pos x="437" y="192"/>
    <p:text>H2S</p:text>
  </p:cm>
</p:cmLst>
</file>

<file path=ppt/comments/comment77.xml><?xml version="1.0" encoding="utf-8"?>
<p:cmLst xmlns:a="http://schemas.openxmlformats.org/drawingml/2006/main" xmlns:r="http://schemas.openxmlformats.org/officeDocument/2006/relationships" xmlns:p="http://schemas.openxmlformats.org/presentationml/2006/main">
  <p:cm authorId="0" dt="2016-07-13T11:22:23.239" idx="88">
    <p:pos x="537" y="214"/>
    <p:text>H2</p:text>
  </p:cm>
</p:cmLst>
</file>

<file path=ppt/comments/comment78.xml><?xml version="1.0" encoding="utf-8"?>
<p:cmLst xmlns:a="http://schemas.openxmlformats.org/drawingml/2006/main" xmlns:r="http://schemas.openxmlformats.org/officeDocument/2006/relationships" xmlns:p="http://schemas.openxmlformats.org/presentationml/2006/main">
  <p:cm authorId="0" dt="2016-07-13T11:23:36.557" idx="90">
    <p:pos x="537" y="214"/>
    <p:text>H2S</p:text>
  </p:cm>
</p:cmLst>
</file>

<file path=ppt/comments/comment79.xml><?xml version="1.0" encoding="utf-8"?>
<p:cmLst xmlns:a="http://schemas.openxmlformats.org/drawingml/2006/main" xmlns:r="http://schemas.openxmlformats.org/officeDocument/2006/relationships" xmlns:p="http://schemas.openxmlformats.org/presentationml/2006/main">
  <p:cm authorId="0" dt="2016-07-13T11:22:48.659" idx="89">
    <p:pos x="537" y="252"/>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6-07-12T12:57:42.791" idx="8">
    <p:pos x="410" y="199"/>
    <p:text>H2</p:text>
  </p:cm>
</p:cmLst>
</file>

<file path=ppt/comments/comment80.xml><?xml version="1.0" encoding="utf-8"?>
<p:cmLst xmlns:a="http://schemas.openxmlformats.org/drawingml/2006/main" xmlns:r="http://schemas.openxmlformats.org/officeDocument/2006/relationships" xmlns:p="http://schemas.openxmlformats.org/presentationml/2006/main">
  <p:cm authorId="0" dt="2016-07-13T11:24:34.039" idx="91">
    <p:pos x="537" y="252"/>
    <p:text>H2S</p:text>
  </p:cm>
</p:cmLst>
</file>

<file path=ppt/comments/comment81.xml><?xml version="1.0" encoding="utf-8"?>
<p:cmLst xmlns:a="http://schemas.openxmlformats.org/drawingml/2006/main" xmlns:r="http://schemas.openxmlformats.org/officeDocument/2006/relationships" xmlns:p="http://schemas.openxmlformats.org/presentationml/2006/main">
  <p:cm authorId="0" dt="2016-07-13T11:25:36.649" idx="92">
    <p:pos x="563" y="214"/>
    <p:text>H2</p:text>
  </p:cm>
</p:cmLst>
</file>

<file path=ppt/comments/comment82.xml><?xml version="1.0" encoding="utf-8"?>
<p:cmLst xmlns:a="http://schemas.openxmlformats.org/drawingml/2006/main" xmlns:r="http://schemas.openxmlformats.org/officeDocument/2006/relationships" xmlns:p="http://schemas.openxmlformats.org/presentationml/2006/main">
  <p:cm authorId="0" dt="2016-07-13T11:31:46.586" idx="93">
    <p:pos x="563" y="214"/>
    <p:text>H2S</p:text>
  </p:cm>
</p:cmLst>
</file>

<file path=ppt/comments/comment83.xml><?xml version="1.0" encoding="utf-8"?>
<p:cmLst xmlns:a="http://schemas.openxmlformats.org/drawingml/2006/main" xmlns:r="http://schemas.openxmlformats.org/officeDocument/2006/relationships" xmlns:p="http://schemas.openxmlformats.org/presentationml/2006/main">
  <p:cm authorId="0" dt="2016-07-12T13:23:24.063" idx="78">
    <p:pos x="324" y="252"/>
    <p:text>H2</p:text>
  </p:cm>
</p:cmLst>
</file>

<file path=ppt/comments/comment84.xml><?xml version="1.0" encoding="utf-8"?>
<p:cmLst xmlns:a="http://schemas.openxmlformats.org/drawingml/2006/main" xmlns:r="http://schemas.openxmlformats.org/officeDocument/2006/relationships" xmlns:p="http://schemas.openxmlformats.org/presentationml/2006/main">
  <p:cm authorId="0" dt="2016-07-12T13:23:32.192" idx="79">
    <p:pos x="457" y="166"/>
    <p:text>H2</p:text>
  </p:cm>
</p:cmLst>
</file>

<file path=ppt/comments/comment85.xml><?xml version="1.0" encoding="utf-8"?>
<p:cmLst xmlns:a="http://schemas.openxmlformats.org/drawingml/2006/main" xmlns:r="http://schemas.openxmlformats.org/officeDocument/2006/relationships" xmlns:p="http://schemas.openxmlformats.org/presentationml/2006/main">
  <p:cm authorId="0" dt="2016-07-12T13:23:43.050" idx="80">
    <p:pos x="417" y="166"/>
    <p:text>H2</p:text>
  </p:cm>
</p:cmLst>
</file>

<file path=ppt/comments/comment86.xml><?xml version="1.0" encoding="utf-8"?>
<p:cmLst xmlns:a="http://schemas.openxmlformats.org/drawingml/2006/main" xmlns:r="http://schemas.openxmlformats.org/officeDocument/2006/relationships" xmlns:p="http://schemas.openxmlformats.org/presentationml/2006/main">
  <p:cm authorId="0" dt="2016-07-12T13:30:59.886" idx="82">
    <p:pos x="536" y="179"/>
    <p:text>H1</p:text>
  </p:cm>
</p:cmLst>
</file>

<file path=ppt/comments/comment87.xml><?xml version="1.0" encoding="utf-8"?>
<p:cmLst xmlns:a="http://schemas.openxmlformats.org/drawingml/2006/main" xmlns:r="http://schemas.openxmlformats.org/officeDocument/2006/relationships" xmlns:p="http://schemas.openxmlformats.org/presentationml/2006/main">
  <p:cm authorId="0" dt="2016-07-12T13:23:51.827" idx="81">
    <p:pos x="417" y="166"/>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6-07-12T12:57:48.247" idx="9">
    <p:pos x="444" y="278"/>
    <p:text>H2S</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36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360"/>
              </a:spcBef>
              <a:spcAft>
                <a:spcPts val="0"/>
              </a:spcAft>
              <a:buNone/>
              <a:defRPr sz="1200" b="0"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None/>
              <a:defRPr sz="1200" b="0" i="0" u="none" strike="noStrike" cap="none">
                <a:solidFill>
                  <a:schemeClr val="dk1"/>
                </a:solidFill>
                <a:latin typeface="Calibri"/>
                <a:ea typeface="Calibri"/>
                <a:cs typeface="Calibri"/>
                <a:sym typeface="Calibri"/>
              </a:defRPr>
            </a:lvl3pPr>
            <a:lvl4pPr marL="1371600" marR="0" lvl="3" indent="0" algn="l" rtl="0">
              <a:spcBef>
                <a:spcPts val="360"/>
              </a:spcBef>
              <a:spcAft>
                <a:spcPts val="0"/>
              </a:spcAft>
              <a:buNone/>
              <a:defRPr sz="1200" b="0" i="0" u="none" strike="noStrike" cap="none">
                <a:solidFill>
                  <a:schemeClr val="dk1"/>
                </a:solidFill>
                <a:latin typeface="Calibri"/>
                <a:ea typeface="Calibri"/>
                <a:cs typeface="Calibri"/>
                <a:sym typeface="Calibri"/>
              </a:defRPr>
            </a:lvl4pPr>
            <a:lvl5pPr marL="1828800" marR="0" lvl="4" indent="0" algn="l" rtl="0">
              <a:spcBef>
                <a:spcPts val="360"/>
              </a:spcBef>
              <a:spcAft>
                <a:spcPts val="0"/>
              </a:spcAft>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Calibri"/>
                <a:ea typeface="Calibri"/>
                <a:cs typeface="Calibri"/>
                <a:sym typeface="Calibri"/>
              </a:rPr>
              <a:pPr marL="0" marR="0" lvl="0" indent="0" algn="r" rtl="0">
                <a:spcBef>
                  <a:spcPts val="0"/>
                </a:spcBef>
                <a:spcAft>
                  <a:spcPts val="0"/>
                </a:spcAft>
                <a:buSzPct val="25000"/>
                <a:buNone/>
              </a:pPr>
              <a:t>‹#›</a:t>
            </a:fld>
            <a:endParaRPr lang="en-US"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97" name="Shape 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10</a:t>
            </a:fld>
            <a:endParaRPr lang="en-US" sz="1200" b="0" i="0" u="none" strike="noStrike" cap="none">
              <a:solidFill>
                <a:schemeClr val="dk1"/>
              </a:solidFill>
              <a:latin typeface="Arial"/>
              <a:ea typeface="Arial"/>
              <a:cs typeface="Arial"/>
              <a:sym typeface="Arial"/>
            </a:endParaRPr>
          </a:p>
        </p:txBody>
      </p:sp>
      <p:sp>
        <p:nvSpPr>
          <p:cNvPr id="165"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10</a:t>
            </a:fld>
            <a:endParaRPr lang="en-US" sz="1200" b="0" i="0" u="none" strike="noStrike" cap="none">
              <a:solidFill>
                <a:schemeClr val="dk1"/>
              </a:solidFill>
              <a:latin typeface="Arial"/>
              <a:ea typeface="Arial"/>
              <a:cs typeface="Arial"/>
              <a:sym typeface="Arial"/>
            </a:endParaRPr>
          </a:p>
        </p:txBody>
      </p:sp>
      <p:sp>
        <p:nvSpPr>
          <p:cNvPr id="166" name="Shape 16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67" name="Shape 167"/>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11</a:t>
            </a:fld>
            <a:endParaRPr lang="en-US" sz="1200" b="0" i="0" u="none" strike="noStrike" cap="none">
              <a:solidFill>
                <a:schemeClr val="dk1"/>
              </a:solidFill>
              <a:latin typeface="Arial"/>
              <a:ea typeface="Arial"/>
              <a:cs typeface="Arial"/>
              <a:sym typeface="Arial"/>
            </a:endParaRPr>
          </a:p>
        </p:txBody>
      </p:sp>
      <p:sp>
        <p:nvSpPr>
          <p:cNvPr id="173"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11</a:t>
            </a:fld>
            <a:endParaRPr lang="en-US" sz="1200" b="0" i="0" u="none" strike="noStrike" cap="none">
              <a:solidFill>
                <a:schemeClr val="dk1"/>
              </a:solidFill>
              <a:latin typeface="Arial"/>
              <a:ea typeface="Arial"/>
              <a:cs typeface="Arial"/>
              <a:sym typeface="Arial"/>
            </a:endParaRPr>
          </a:p>
        </p:txBody>
      </p:sp>
      <p:sp>
        <p:nvSpPr>
          <p:cNvPr id="174" name="Shape 1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75"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dirty="0">
                <a:solidFill>
                  <a:schemeClr val="dk1"/>
                </a:solidFill>
                <a:latin typeface="Calibri"/>
                <a:ea typeface="Calibri"/>
                <a:cs typeface="Calibri"/>
                <a:sym typeface="Calibri"/>
              </a:rPr>
              <a:t>Running the Transaction Consolidation (25.13.11) utility minimizes the number of transactions that you need to convert.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12</a:t>
            </a:fld>
            <a:endParaRPr lang="en-US" sz="1200" b="0" i="0" u="none" strike="noStrike" cap="none">
              <a:solidFill>
                <a:schemeClr val="dk1"/>
              </a:solidFill>
              <a:latin typeface="Arial"/>
              <a:ea typeface="Arial"/>
              <a:cs typeface="Arial"/>
              <a:sym typeface="Arial"/>
            </a:endParaRPr>
          </a:p>
        </p:txBody>
      </p:sp>
      <p:sp>
        <p:nvSpPr>
          <p:cNvPr id="181"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12</a:t>
            </a:fld>
            <a:endParaRPr lang="en-US" sz="1200" b="0" i="0" u="none" strike="noStrike" cap="none">
              <a:solidFill>
                <a:schemeClr val="dk1"/>
              </a:solidFill>
              <a:latin typeface="Arial"/>
              <a:ea typeface="Arial"/>
              <a:cs typeface="Arial"/>
              <a:sym typeface="Arial"/>
            </a:endParaRPr>
          </a:p>
        </p:txBody>
      </p:sp>
      <p:sp>
        <p:nvSpPr>
          <p:cNvPr id="182" name="Shape 1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83"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1" indent="0" algn="l" defTabSz="914400" rtl="0" eaLnBrk="1" fontAlgn="auto" latinLnBrk="0" hangingPunct="1">
              <a:lnSpc>
                <a:spcPct val="100000"/>
              </a:lnSpc>
              <a:spcBef>
                <a:spcPts val="0"/>
              </a:spcBef>
              <a:spcAft>
                <a:spcPts val="0"/>
              </a:spcAft>
              <a:buClrTx/>
              <a:buSzPct val="25000"/>
              <a:buFontTx/>
              <a:buNone/>
              <a:tabLst/>
              <a:defRPr/>
            </a:pPr>
            <a:r>
              <a:rPr lang="en-US" sz="1200" b="0" i="0" u="none" strike="noStrike" cap="none" dirty="0" smtClean="0">
                <a:solidFill>
                  <a:schemeClr val="dk1"/>
                </a:solidFill>
                <a:latin typeface="Calibri"/>
                <a:ea typeface="Calibri"/>
                <a:cs typeface="Calibri"/>
                <a:sym typeface="Calibri"/>
              </a:rPr>
              <a:t>This involves various menus. It reduces conversion time.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13</a:t>
            </a:fld>
            <a:endParaRPr lang="en-US" sz="1200" b="0" i="0" u="none" strike="noStrike" cap="none">
              <a:solidFill>
                <a:schemeClr val="dk1"/>
              </a:solidFill>
              <a:latin typeface="Arial"/>
              <a:ea typeface="Arial"/>
              <a:cs typeface="Arial"/>
              <a:sym typeface="Arial"/>
            </a:endParaRPr>
          </a:p>
        </p:txBody>
      </p:sp>
      <p:sp>
        <p:nvSpPr>
          <p:cNvPr id="189"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13</a:t>
            </a:fld>
            <a:endParaRPr lang="en-US" sz="1200" b="0" i="0" u="none" strike="noStrike" cap="none">
              <a:solidFill>
                <a:schemeClr val="dk1"/>
              </a:solidFill>
              <a:latin typeface="Arial"/>
              <a:ea typeface="Arial"/>
              <a:cs typeface="Arial"/>
              <a:sym typeface="Arial"/>
            </a:endParaRPr>
          </a:p>
        </p:txBody>
      </p:sp>
      <p:sp>
        <p:nvSpPr>
          <p:cNvPr id="190" name="Shape 1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91"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dirty="0">
                <a:solidFill>
                  <a:schemeClr val="dk1"/>
                </a:solidFill>
                <a:latin typeface="Calibri"/>
                <a:ea typeface="Calibri"/>
                <a:cs typeface="Calibri"/>
                <a:sym typeface="Calibri"/>
              </a:rPr>
              <a:t>If you are on MFG/PRO version 8.6e or 9.0, you must convert to Global Tax Management before you can convert to QAD EE. The Global Tax Management environment is the only tax environment that is supported after </a:t>
            </a:r>
            <a:r>
              <a:rPr lang="en-US" sz="1200" b="0" i="0" u="none" strike="noStrike" cap="none" dirty="0" err="1">
                <a:solidFill>
                  <a:schemeClr val="dk1"/>
                </a:solidFill>
                <a:latin typeface="Calibri"/>
                <a:ea typeface="Calibri"/>
                <a:cs typeface="Calibri"/>
                <a:sym typeface="Calibri"/>
              </a:rPr>
              <a:t>eB</a:t>
            </a:r>
            <a:r>
              <a:rPr lang="en-US" sz="1200" b="0" i="0" u="none" strike="noStrike" cap="none" dirty="0">
                <a:solidFill>
                  <a:schemeClr val="dk1"/>
                </a:solidFill>
                <a:latin typeface="Calibri"/>
                <a:ea typeface="Calibri"/>
                <a:cs typeface="Calibri"/>
                <a:sym typeface="Calibri"/>
              </a:rPr>
              <a:t>, so you are required to do the Global Tax Management steps as part of the pre-conversion steps for conversion to QAD EE.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14</a:t>
            </a:fld>
            <a:endParaRPr lang="en-US" sz="1200" b="0" i="0" u="none" strike="noStrike" cap="none">
              <a:solidFill>
                <a:schemeClr val="dk1"/>
              </a:solidFill>
              <a:latin typeface="Arial"/>
              <a:ea typeface="Arial"/>
              <a:cs typeface="Arial"/>
              <a:sym typeface="Arial"/>
            </a:endParaRPr>
          </a:p>
        </p:txBody>
      </p:sp>
      <p:sp>
        <p:nvSpPr>
          <p:cNvPr id="197"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14</a:t>
            </a:fld>
            <a:endParaRPr lang="en-US" sz="1200" b="0" i="0" u="none" strike="noStrike" cap="none">
              <a:solidFill>
                <a:schemeClr val="dk1"/>
              </a:solidFill>
              <a:latin typeface="Arial"/>
              <a:ea typeface="Arial"/>
              <a:cs typeface="Arial"/>
              <a:sym typeface="Arial"/>
            </a:endParaRPr>
          </a:p>
        </p:txBody>
      </p:sp>
      <p:sp>
        <p:nvSpPr>
          <p:cNvPr id="198" name="Shape 19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99"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dirty="0">
                <a:solidFill>
                  <a:schemeClr val="dk1"/>
                </a:solidFill>
                <a:latin typeface="Calibri"/>
                <a:ea typeface="Calibri"/>
                <a:cs typeface="Calibri"/>
                <a:sym typeface="Calibri"/>
              </a:rPr>
              <a:t>We will now discuss some of the new utilities and reports that were provided for conversion to EE.</a:t>
            </a:r>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360"/>
              </a:spcBef>
              <a:spcAft>
                <a:spcPts val="0"/>
              </a:spcAft>
              <a:buSzPct val="25000"/>
              <a:buNone/>
            </a:pPr>
            <a:r>
              <a:rPr lang="en-US" sz="1200" b="0" i="0" u="none" strike="noStrike" cap="none" dirty="0">
                <a:solidFill>
                  <a:schemeClr val="dk1"/>
                </a:solidFill>
                <a:latin typeface="Calibri"/>
                <a:ea typeface="Calibri"/>
                <a:cs typeface="Calibri"/>
                <a:sym typeface="Calibri"/>
              </a:rPr>
              <a:t>Utilities that can automatically correct data without user input (for example, Orphaned Addresses, End User Contacts) will update data in all domains. You must run utilities that require user input separately for each active domain because different people may be responsible for each domain.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15</a:t>
            </a:fld>
            <a:endParaRPr lang="en-US" sz="1200" b="0" i="0" u="none" strike="noStrike" cap="none">
              <a:solidFill>
                <a:schemeClr val="dk1"/>
              </a:solidFill>
              <a:latin typeface="Arial"/>
              <a:ea typeface="Arial"/>
              <a:cs typeface="Arial"/>
              <a:sym typeface="Arial"/>
            </a:endParaRPr>
          </a:p>
        </p:txBody>
      </p:sp>
      <p:sp>
        <p:nvSpPr>
          <p:cNvPr id="205"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15</a:t>
            </a:fld>
            <a:endParaRPr lang="en-US" sz="1200" b="0" i="0" u="none" strike="noStrike" cap="none">
              <a:solidFill>
                <a:schemeClr val="dk1"/>
              </a:solidFill>
              <a:latin typeface="Arial"/>
              <a:ea typeface="Arial"/>
              <a:cs typeface="Arial"/>
              <a:sym typeface="Arial"/>
            </a:endParaRPr>
          </a:p>
        </p:txBody>
      </p:sp>
      <p:sp>
        <p:nvSpPr>
          <p:cNvPr id="206" name="Shape 2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07"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dirty="0">
                <a:solidFill>
                  <a:schemeClr val="dk1"/>
                </a:solidFill>
                <a:latin typeface="Calibri"/>
                <a:ea typeface="Calibri"/>
                <a:cs typeface="Calibri"/>
                <a:sym typeface="Calibri"/>
              </a:rPr>
              <a:t>To see employees missing entity codes, leave the Entity field blank and Update = No.</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16</a:t>
            </a:fld>
            <a:endParaRPr lang="en-US" sz="1200" b="0" i="0" u="none" strike="noStrike" cap="none">
              <a:solidFill>
                <a:schemeClr val="dk1"/>
              </a:solidFill>
              <a:latin typeface="Arial"/>
              <a:ea typeface="Arial"/>
              <a:cs typeface="Arial"/>
              <a:sym typeface="Arial"/>
            </a:endParaRPr>
          </a:p>
        </p:txBody>
      </p:sp>
      <p:sp>
        <p:nvSpPr>
          <p:cNvPr id="205"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16</a:t>
            </a:fld>
            <a:endParaRPr lang="en-US" sz="1200" b="0" i="0" u="none" strike="noStrike" cap="none">
              <a:solidFill>
                <a:schemeClr val="dk1"/>
              </a:solidFill>
              <a:latin typeface="Arial"/>
              <a:ea typeface="Arial"/>
              <a:cs typeface="Arial"/>
              <a:sym typeface="Arial"/>
            </a:endParaRPr>
          </a:p>
        </p:txBody>
      </p:sp>
      <p:sp>
        <p:nvSpPr>
          <p:cNvPr id="206" name="Shape 2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07"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dirty="0">
                <a:solidFill>
                  <a:schemeClr val="dk1"/>
                </a:solidFill>
                <a:latin typeface="Calibri"/>
                <a:ea typeface="Calibri"/>
                <a:cs typeface="Calibri"/>
                <a:sym typeface="Calibri"/>
              </a:rPr>
              <a:t>To see employees missing entity codes, leave the Entity field blank and Update = No.</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17</a:t>
            </a:fld>
            <a:endParaRPr lang="en-US" sz="1200" b="0" i="0" u="none" strike="noStrike" cap="none">
              <a:solidFill>
                <a:schemeClr val="dk1"/>
              </a:solidFill>
              <a:latin typeface="Arial"/>
              <a:ea typeface="Arial"/>
              <a:cs typeface="Arial"/>
              <a:sym typeface="Arial"/>
            </a:endParaRPr>
          </a:p>
        </p:txBody>
      </p:sp>
      <p:sp>
        <p:nvSpPr>
          <p:cNvPr id="213"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17</a:t>
            </a:fld>
            <a:endParaRPr lang="en-US" sz="1200" b="0" i="0" u="none" strike="noStrike" cap="none">
              <a:solidFill>
                <a:schemeClr val="dk1"/>
              </a:solidFill>
              <a:latin typeface="Arial"/>
              <a:ea typeface="Arial"/>
              <a:cs typeface="Arial"/>
              <a:sym typeface="Arial"/>
            </a:endParaRPr>
          </a:p>
        </p:txBody>
      </p:sp>
      <p:sp>
        <p:nvSpPr>
          <p:cNvPr id="214" name="Shape 21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15" name="Shape 21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18</a:t>
            </a:fld>
            <a:endParaRPr lang="en-US" sz="1200" b="0" i="0" u="none" strike="noStrike" cap="none">
              <a:solidFill>
                <a:schemeClr val="dk1"/>
              </a:solidFill>
              <a:latin typeface="Arial"/>
              <a:ea typeface="Arial"/>
              <a:cs typeface="Arial"/>
              <a:sym typeface="Arial"/>
            </a:endParaRPr>
          </a:p>
        </p:txBody>
      </p:sp>
      <p:sp>
        <p:nvSpPr>
          <p:cNvPr id="222"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18</a:t>
            </a:fld>
            <a:endParaRPr lang="en-US" sz="1200" b="0" i="0" u="none" strike="noStrike" cap="none">
              <a:solidFill>
                <a:schemeClr val="dk1"/>
              </a:solidFill>
              <a:latin typeface="Arial"/>
              <a:ea typeface="Arial"/>
              <a:cs typeface="Arial"/>
              <a:sym typeface="Arial"/>
            </a:endParaRPr>
          </a:p>
        </p:txBody>
      </p:sp>
      <p:sp>
        <p:nvSpPr>
          <p:cNvPr id="223" name="Shape 22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24" name="Shape 224"/>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19</a:t>
            </a:fld>
            <a:endParaRPr lang="en-US" sz="1200" b="0" i="0" u="none" strike="noStrike" cap="none">
              <a:solidFill>
                <a:schemeClr val="dk1"/>
              </a:solidFill>
              <a:latin typeface="Arial"/>
              <a:ea typeface="Arial"/>
              <a:cs typeface="Arial"/>
              <a:sym typeface="Arial"/>
            </a:endParaRPr>
          </a:p>
        </p:txBody>
      </p:sp>
      <p:sp>
        <p:nvSpPr>
          <p:cNvPr id="230"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19</a:t>
            </a:fld>
            <a:endParaRPr lang="en-US" sz="1200" b="0" i="0" u="none" strike="noStrike" cap="none">
              <a:solidFill>
                <a:schemeClr val="dk1"/>
              </a:solidFill>
              <a:latin typeface="Arial"/>
              <a:ea typeface="Arial"/>
              <a:cs typeface="Arial"/>
              <a:sym typeface="Arial"/>
            </a:endParaRPr>
          </a:p>
        </p:txBody>
      </p:sp>
      <p:sp>
        <p:nvSpPr>
          <p:cNvPr id="231" name="Shape 2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32" name="Shape 23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04"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dirty="0">
                <a:solidFill>
                  <a:schemeClr val="dk1"/>
                </a:solidFill>
                <a:latin typeface="Calibri"/>
                <a:ea typeface="Calibri"/>
                <a:cs typeface="Calibri"/>
                <a:sym typeface="Calibri"/>
              </a:rPr>
              <a:t>The older versions of MFG/PRO were a lot more flexible than QAD EE. There are more restrictions in the new Financials in QAD EE. As a result, </a:t>
            </a:r>
            <a:r>
              <a:rPr lang="en-US" sz="1200" b="0" i="0" u="none" strike="noStrike" cap="none" dirty="0" smtClean="0">
                <a:solidFill>
                  <a:schemeClr val="dk1"/>
                </a:solidFill>
                <a:latin typeface="Calibri"/>
                <a:ea typeface="Calibri"/>
                <a:cs typeface="Calibri"/>
                <a:sym typeface="Calibri"/>
              </a:rPr>
              <a:t>you need</a:t>
            </a:r>
            <a:r>
              <a:rPr lang="en-US" sz="1200" b="0" i="0" u="none" strike="noStrike" cap="none" baseline="0" dirty="0" smtClean="0">
                <a:solidFill>
                  <a:schemeClr val="dk1"/>
                </a:solidFill>
                <a:latin typeface="Calibri"/>
                <a:ea typeface="Calibri"/>
                <a:cs typeface="Calibri"/>
                <a:sym typeface="Calibri"/>
              </a:rPr>
              <a:t> to do </a:t>
            </a:r>
            <a:r>
              <a:rPr lang="en-US" sz="1200" b="0" i="0" u="none" strike="noStrike" cap="none" dirty="0" smtClean="0">
                <a:solidFill>
                  <a:schemeClr val="dk1"/>
                </a:solidFill>
                <a:latin typeface="Calibri"/>
                <a:ea typeface="Calibri"/>
                <a:cs typeface="Calibri"/>
                <a:sym typeface="Calibri"/>
              </a:rPr>
              <a:t>many </a:t>
            </a:r>
            <a:r>
              <a:rPr lang="en-US" sz="1200" b="0" i="0" u="none" strike="noStrike" cap="none" dirty="0">
                <a:solidFill>
                  <a:schemeClr val="dk1"/>
                </a:solidFill>
                <a:latin typeface="Calibri"/>
                <a:ea typeface="Calibri"/>
                <a:cs typeface="Calibri"/>
                <a:sym typeface="Calibri"/>
              </a:rPr>
              <a:t>changes and corrections </a:t>
            </a:r>
            <a:r>
              <a:rPr lang="en-US" sz="1200" b="0" i="0" u="none" strike="noStrike" cap="none" dirty="0" smtClean="0">
                <a:solidFill>
                  <a:schemeClr val="dk1"/>
                </a:solidFill>
                <a:latin typeface="Calibri"/>
                <a:ea typeface="Calibri"/>
                <a:cs typeface="Calibri"/>
                <a:sym typeface="Calibri"/>
              </a:rPr>
              <a:t>before </a:t>
            </a:r>
            <a:r>
              <a:rPr lang="en-US" sz="1200" b="0" i="0" u="none" strike="noStrike" cap="none" dirty="0">
                <a:solidFill>
                  <a:schemeClr val="dk1"/>
                </a:solidFill>
                <a:latin typeface="Calibri"/>
                <a:ea typeface="Calibri"/>
                <a:cs typeface="Calibri"/>
                <a:sym typeface="Calibri"/>
              </a:rPr>
              <a:t>converting your database to QAD EE</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p:txBody>
      </p:sp>
      <p:sp>
        <p:nvSpPr>
          <p:cNvPr id="105" name="Shape 105"/>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Calibri"/>
                <a:ea typeface="Calibri"/>
                <a:cs typeface="Calibri"/>
                <a:sym typeface="Calibri"/>
              </a:rPr>
              <a:pPr marL="0" marR="0" lvl="0" indent="0" algn="r" rtl="0">
                <a:spcBef>
                  <a:spcPts val="0"/>
                </a:spcBef>
                <a:spcAft>
                  <a:spcPts val="0"/>
                </a:spcAft>
                <a:buSzPct val="25000"/>
                <a:buNone/>
              </a:pPr>
              <a:t>2</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20</a:t>
            </a:fld>
            <a:endParaRPr lang="en-US" sz="1200" b="0" i="0" u="none" strike="noStrike" cap="none">
              <a:solidFill>
                <a:schemeClr val="dk1"/>
              </a:solidFill>
              <a:latin typeface="Arial"/>
              <a:ea typeface="Arial"/>
              <a:cs typeface="Arial"/>
              <a:sym typeface="Arial"/>
            </a:endParaRPr>
          </a:p>
        </p:txBody>
      </p:sp>
      <p:sp>
        <p:nvSpPr>
          <p:cNvPr id="230"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20</a:t>
            </a:fld>
            <a:endParaRPr lang="en-US" sz="1200" b="0" i="0" u="none" strike="noStrike" cap="none">
              <a:solidFill>
                <a:schemeClr val="dk1"/>
              </a:solidFill>
              <a:latin typeface="Arial"/>
              <a:ea typeface="Arial"/>
              <a:cs typeface="Arial"/>
              <a:sym typeface="Arial"/>
            </a:endParaRPr>
          </a:p>
        </p:txBody>
      </p:sp>
      <p:sp>
        <p:nvSpPr>
          <p:cNvPr id="231" name="Shape 2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32" name="Shape 23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21</a:t>
            </a:fld>
            <a:endParaRPr lang="en-US" sz="1200" b="0" i="0" u="none" strike="noStrike" cap="none">
              <a:solidFill>
                <a:schemeClr val="dk1"/>
              </a:solidFill>
              <a:latin typeface="Arial"/>
              <a:ea typeface="Arial"/>
              <a:cs typeface="Arial"/>
              <a:sym typeface="Arial"/>
            </a:endParaRPr>
          </a:p>
        </p:txBody>
      </p:sp>
      <p:sp>
        <p:nvSpPr>
          <p:cNvPr id="238"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21</a:t>
            </a:fld>
            <a:endParaRPr lang="en-US" sz="1200" b="0" i="0" u="none" strike="noStrike" cap="none">
              <a:solidFill>
                <a:schemeClr val="dk1"/>
              </a:solidFill>
              <a:latin typeface="Arial"/>
              <a:ea typeface="Arial"/>
              <a:cs typeface="Arial"/>
              <a:sym typeface="Arial"/>
            </a:endParaRPr>
          </a:p>
        </p:txBody>
      </p:sp>
      <p:sp>
        <p:nvSpPr>
          <p:cNvPr id="239" name="Shape 23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40" name="Shape 240"/>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22</a:t>
            </a:fld>
            <a:endParaRPr lang="en-US" sz="1200" b="0" i="0" u="none" strike="noStrike" cap="none">
              <a:solidFill>
                <a:schemeClr val="dk1"/>
              </a:solidFill>
              <a:latin typeface="Arial"/>
              <a:ea typeface="Arial"/>
              <a:cs typeface="Arial"/>
              <a:sym typeface="Arial"/>
            </a:endParaRPr>
          </a:p>
        </p:txBody>
      </p:sp>
      <p:sp>
        <p:nvSpPr>
          <p:cNvPr id="247"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22</a:t>
            </a:fld>
            <a:endParaRPr lang="en-US" sz="1200" b="0" i="0" u="none" strike="noStrike" cap="none">
              <a:solidFill>
                <a:schemeClr val="dk1"/>
              </a:solidFill>
              <a:latin typeface="Arial"/>
              <a:ea typeface="Arial"/>
              <a:cs typeface="Arial"/>
              <a:sym typeface="Arial"/>
            </a:endParaRPr>
          </a:p>
        </p:txBody>
      </p:sp>
      <p:sp>
        <p:nvSpPr>
          <p:cNvPr id="248" name="Shape 24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49" name="Shape 249"/>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23</a:t>
            </a:fld>
            <a:endParaRPr lang="en-US" sz="1200" b="0" i="0" u="none" strike="noStrike" cap="none">
              <a:solidFill>
                <a:schemeClr val="dk1"/>
              </a:solidFill>
              <a:latin typeface="Arial"/>
              <a:ea typeface="Arial"/>
              <a:cs typeface="Arial"/>
              <a:sym typeface="Arial"/>
            </a:endParaRPr>
          </a:p>
        </p:txBody>
      </p:sp>
      <p:sp>
        <p:nvSpPr>
          <p:cNvPr id="255"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23</a:t>
            </a:fld>
            <a:endParaRPr lang="en-US" sz="1200" b="0" i="0" u="none" strike="noStrike" cap="none">
              <a:solidFill>
                <a:schemeClr val="dk1"/>
              </a:solidFill>
              <a:latin typeface="Arial"/>
              <a:ea typeface="Arial"/>
              <a:cs typeface="Arial"/>
              <a:sym typeface="Arial"/>
            </a:endParaRPr>
          </a:p>
        </p:txBody>
      </p:sp>
      <p:sp>
        <p:nvSpPr>
          <p:cNvPr id="256" name="Shape 25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57"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dirty="0">
                <a:solidFill>
                  <a:schemeClr val="dk1"/>
                </a:solidFill>
                <a:latin typeface="Calibri"/>
                <a:ea typeface="Calibri"/>
                <a:cs typeface="Calibri"/>
                <a:sym typeface="Calibri"/>
              </a:rPr>
              <a:t>The conversion must know which GL account codes are used to reconcile your Accounts Receivable and Accounts Payable to the General Ledger. </a:t>
            </a:r>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360"/>
              </a:spcBef>
              <a:spcAft>
                <a:spcPts val="0"/>
              </a:spcAft>
              <a:buSzPct val="25000"/>
              <a:buNone/>
            </a:pPr>
            <a:r>
              <a:rPr lang="en-US" sz="1200" b="0" i="0" u="none" strike="noStrike" cap="none" dirty="0">
                <a:solidFill>
                  <a:schemeClr val="dk1"/>
                </a:solidFill>
                <a:latin typeface="Calibri"/>
                <a:ea typeface="Calibri"/>
                <a:cs typeface="Calibri"/>
                <a:sym typeface="Calibri"/>
              </a:rPr>
              <a:t>You are prompted to enter a list of GL account codes that you currently use for each of these areas.</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You can enter the same account for both Accounts Receivable and Accounts Payable, if that is your current practice.  However, you are required to provide an alternate account for one of these instances later in the GL Account Type Utility.</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24</a:t>
            </a:fld>
            <a:endParaRPr lang="en-US" sz="1200" b="0" i="0" u="none" strike="noStrike" cap="none">
              <a:solidFill>
                <a:schemeClr val="dk1"/>
              </a:solidFill>
              <a:latin typeface="Arial"/>
              <a:ea typeface="Arial"/>
              <a:cs typeface="Arial"/>
              <a:sym typeface="Arial"/>
            </a:endParaRPr>
          </a:p>
        </p:txBody>
      </p:sp>
      <p:sp>
        <p:nvSpPr>
          <p:cNvPr id="263"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24</a:t>
            </a:fld>
            <a:endParaRPr lang="en-US" sz="1200" b="0" i="0" u="none" strike="noStrike" cap="none">
              <a:solidFill>
                <a:schemeClr val="dk1"/>
              </a:solidFill>
              <a:latin typeface="Arial"/>
              <a:ea typeface="Arial"/>
              <a:cs typeface="Arial"/>
              <a:sym typeface="Arial"/>
            </a:endParaRPr>
          </a:p>
        </p:txBody>
      </p:sp>
      <p:sp>
        <p:nvSpPr>
          <p:cNvPr id="264" name="Shape 2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65" name="Shape 26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25</a:t>
            </a:fld>
            <a:endParaRPr lang="en-US" sz="1200" b="0" i="0" u="none" strike="noStrike" cap="none">
              <a:solidFill>
                <a:schemeClr val="dk1"/>
              </a:solidFill>
              <a:latin typeface="Arial"/>
              <a:ea typeface="Arial"/>
              <a:cs typeface="Arial"/>
              <a:sym typeface="Arial"/>
            </a:endParaRPr>
          </a:p>
        </p:txBody>
      </p:sp>
      <p:sp>
        <p:nvSpPr>
          <p:cNvPr id="272"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25</a:t>
            </a:fld>
            <a:endParaRPr lang="en-US" sz="1200" b="0" i="0" u="none" strike="noStrike" cap="none">
              <a:solidFill>
                <a:schemeClr val="dk1"/>
              </a:solidFill>
              <a:latin typeface="Arial"/>
              <a:ea typeface="Arial"/>
              <a:cs typeface="Arial"/>
              <a:sym typeface="Arial"/>
            </a:endParaRPr>
          </a:p>
        </p:txBody>
      </p:sp>
      <p:sp>
        <p:nvSpPr>
          <p:cNvPr id="273" name="Shape 27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74" name="Shape 274"/>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26</a:t>
            </a:fld>
            <a:endParaRPr lang="en-US" sz="1200" b="0" i="0" u="none" strike="noStrike" cap="none">
              <a:solidFill>
                <a:schemeClr val="dk1"/>
              </a:solidFill>
              <a:latin typeface="Arial"/>
              <a:ea typeface="Arial"/>
              <a:cs typeface="Arial"/>
              <a:sym typeface="Arial"/>
            </a:endParaRPr>
          </a:p>
        </p:txBody>
      </p:sp>
      <p:sp>
        <p:nvSpPr>
          <p:cNvPr id="280"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26</a:t>
            </a:fld>
            <a:endParaRPr lang="en-US" sz="1200" b="0" i="0" u="none" strike="noStrike" cap="none">
              <a:solidFill>
                <a:schemeClr val="dk1"/>
              </a:solidFill>
              <a:latin typeface="Arial"/>
              <a:ea typeface="Arial"/>
              <a:cs typeface="Arial"/>
              <a:sym typeface="Arial"/>
            </a:endParaRPr>
          </a:p>
        </p:txBody>
      </p:sp>
      <p:sp>
        <p:nvSpPr>
          <p:cNvPr id="281" name="Shape 2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82"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dirty="0">
                <a:solidFill>
                  <a:schemeClr val="dk1"/>
                </a:solidFill>
                <a:latin typeface="Calibri"/>
                <a:ea typeface="Calibri"/>
                <a:cs typeface="Calibri"/>
                <a:sym typeface="Calibri"/>
              </a:rPr>
              <a:t>This is required for users on MFG/PRO 8.6e or 9.0.</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27</a:t>
            </a:fld>
            <a:endParaRPr lang="en-US" sz="1200" b="0" i="0" u="none" strike="noStrike" cap="none">
              <a:solidFill>
                <a:schemeClr val="dk1"/>
              </a:solidFill>
              <a:latin typeface="Arial"/>
              <a:ea typeface="Arial"/>
              <a:cs typeface="Arial"/>
              <a:sym typeface="Arial"/>
            </a:endParaRPr>
          </a:p>
        </p:txBody>
      </p:sp>
      <p:sp>
        <p:nvSpPr>
          <p:cNvPr id="288"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27</a:t>
            </a:fld>
            <a:endParaRPr lang="en-US" sz="1200" b="0" i="0" u="none" strike="noStrike" cap="none">
              <a:solidFill>
                <a:schemeClr val="dk1"/>
              </a:solidFill>
              <a:latin typeface="Arial"/>
              <a:ea typeface="Arial"/>
              <a:cs typeface="Arial"/>
              <a:sym typeface="Arial"/>
            </a:endParaRPr>
          </a:p>
        </p:txBody>
      </p:sp>
      <p:sp>
        <p:nvSpPr>
          <p:cNvPr id="289" name="Shape 28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90" name="Shape 290"/>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28</a:t>
            </a:fld>
            <a:endParaRPr lang="en-US" sz="1200" b="0" i="0" u="none" strike="noStrike" cap="none">
              <a:solidFill>
                <a:schemeClr val="dk1"/>
              </a:solidFill>
              <a:latin typeface="Arial"/>
              <a:ea typeface="Arial"/>
              <a:cs typeface="Arial"/>
              <a:sym typeface="Arial"/>
            </a:endParaRPr>
          </a:p>
        </p:txBody>
      </p:sp>
      <p:sp>
        <p:nvSpPr>
          <p:cNvPr id="297"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28</a:t>
            </a:fld>
            <a:endParaRPr lang="en-US" sz="1200" b="0" i="0" u="none" strike="noStrike" cap="none">
              <a:solidFill>
                <a:schemeClr val="dk1"/>
              </a:solidFill>
              <a:latin typeface="Arial"/>
              <a:ea typeface="Arial"/>
              <a:cs typeface="Arial"/>
              <a:sym typeface="Arial"/>
            </a:endParaRPr>
          </a:p>
        </p:txBody>
      </p:sp>
      <p:sp>
        <p:nvSpPr>
          <p:cNvPr id="298" name="Shape 29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299" name="Shape 299"/>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29</a:t>
            </a:fld>
            <a:endParaRPr lang="en-US" sz="1200" b="0" i="0" u="none" strike="noStrike" cap="none">
              <a:solidFill>
                <a:schemeClr val="dk1"/>
              </a:solidFill>
              <a:latin typeface="Arial"/>
              <a:ea typeface="Arial"/>
              <a:cs typeface="Arial"/>
              <a:sym typeface="Arial"/>
            </a:endParaRPr>
          </a:p>
        </p:txBody>
      </p:sp>
      <p:sp>
        <p:nvSpPr>
          <p:cNvPr id="305"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29</a:t>
            </a:fld>
            <a:endParaRPr lang="en-US" sz="1200" b="0" i="0" u="none" strike="noStrike" cap="none">
              <a:solidFill>
                <a:schemeClr val="dk1"/>
              </a:solidFill>
              <a:latin typeface="Arial"/>
              <a:ea typeface="Arial"/>
              <a:cs typeface="Arial"/>
              <a:sym typeface="Arial"/>
            </a:endParaRPr>
          </a:p>
        </p:txBody>
      </p:sp>
      <p:sp>
        <p:nvSpPr>
          <p:cNvPr id="306" name="Shape 3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307" name="Shape 307"/>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11" name="Shape 11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30</a:t>
            </a:fld>
            <a:endParaRPr lang="en-US" sz="1200" b="0" i="0" u="none" strike="noStrike" cap="none">
              <a:solidFill>
                <a:schemeClr val="dk1"/>
              </a:solidFill>
              <a:latin typeface="Arial"/>
              <a:ea typeface="Arial"/>
              <a:cs typeface="Arial"/>
              <a:sym typeface="Arial"/>
            </a:endParaRPr>
          </a:p>
        </p:txBody>
      </p:sp>
      <p:sp>
        <p:nvSpPr>
          <p:cNvPr id="313"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30</a:t>
            </a:fld>
            <a:endParaRPr lang="en-US" sz="1200" b="0" i="0" u="none" strike="noStrike" cap="none">
              <a:solidFill>
                <a:schemeClr val="dk1"/>
              </a:solidFill>
              <a:latin typeface="Arial"/>
              <a:ea typeface="Arial"/>
              <a:cs typeface="Arial"/>
              <a:sym typeface="Arial"/>
            </a:endParaRPr>
          </a:p>
        </p:txBody>
      </p:sp>
      <p:sp>
        <p:nvSpPr>
          <p:cNvPr id="314" name="Shape 31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315" name="Shape 31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31</a:t>
            </a:fld>
            <a:endParaRPr lang="en-US" sz="1200" b="0" i="0" u="none" strike="noStrike" cap="none">
              <a:solidFill>
                <a:schemeClr val="dk1"/>
              </a:solidFill>
              <a:latin typeface="Arial"/>
              <a:ea typeface="Arial"/>
              <a:cs typeface="Arial"/>
              <a:sym typeface="Arial"/>
            </a:endParaRPr>
          </a:p>
        </p:txBody>
      </p:sp>
      <p:sp>
        <p:nvSpPr>
          <p:cNvPr id="321"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31</a:t>
            </a:fld>
            <a:endParaRPr lang="en-US" sz="1200" b="0" i="0" u="none" strike="noStrike" cap="none">
              <a:solidFill>
                <a:schemeClr val="dk1"/>
              </a:solidFill>
              <a:latin typeface="Arial"/>
              <a:ea typeface="Arial"/>
              <a:cs typeface="Arial"/>
              <a:sym typeface="Arial"/>
            </a:endParaRPr>
          </a:p>
        </p:txBody>
      </p:sp>
      <p:sp>
        <p:nvSpPr>
          <p:cNvPr id="322" name="Shape 32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323" name="Shape 32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32</a:t>
            </a:fld>
            <a:endParaRPr lang="en-US" sz="1200" b="0" i="0" u="none" strike="noStrike" cap="none">
              <a:solidFill>
                <a:schemeClr val="dk1"/>
              </a:solidFill>
              <a:latin typeface="Arial"/>
              <a:ea typeface="Arial"/>
              <a:cs typeface="Arial"/>
              <a:sym typeface="Arial"/>
            </a:endParaRPr>
          </a:p>
        </p:txBody>
      </p:sp>
      <p:sp>
        <p:nvSpPr>
          <p:cNvPr id="331"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32</a:t>
            </a:fld>
            <a:endParaRPr lang="en-US" sz="1200" b="0" i="0" u="none" strike="noStrike" cap="none">
              <a:solidFill>
                <a:schemeClr val="dk1"/>
              </a:solidFill>
              <a:latin typeface="Arial"/>
              <a:ea typeface="Arial"/>
              <a:cs typeface="Arial"/>
              <a:sym typeface="Arial"/>
            </a:endParaRPr>
          </a:p>
        </p:txBody>
      </p:sp>
      <p:sp>
        <p:nvSpPr>
          <p:cNvPr id="332" name="Shape 33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333" name="Shape 33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33</a:t>
            </a:fld>
            <a:endParaRPr lang="en-US" sz="1200" b="0" i="0" u="none" strike="noStrike" cap="none">
              <a:solidFill>
                <a:schemeClr val="dk1"/>
              </a:solidFill>
              <a:latin typeface="Arial"/>
              <a:ea typeface="Arial"/>
              <a:cs typeface="Arial"/>
              <a:sym typeface="Arial"/>
            </a:endParaRPr>
          </a:p>
        </p:txBody>
      </p:sp>
      <p:sp>
        <p:nvSpPr>
          <p:cNvPr id="339"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33</a:t>
            </a:fld>
            <a:endParaRPr lang="en-US" sz="1200" b="0" i="0" u="none" strike="noStrike" cap="none">
              <a:solidFill>
                <a:schemeClr val="dk1"/>
              </a:solidFill>
              <a:latin typeface="Arial"/>
              <a:ea typeface="Arial"/>
              <a:cs typeface="Arial"/>
              <a:sym typeface="Arial"/>
            </a:endParaRPr>
          </a:p>
        </p:txBody>
      </p:sp>
      <p:sp>
        <p:nvSpPr>
          <p:cNvPr id="340" name="Shape 34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341"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dirty="0">
                <a:solidFill>
                  <a:schemeClr val="dk1"/>
                </a:solidFill>
                <a:latin typeface="Calibri"/>
                <a:ea typeface="Calibri"/>
                <a:cs typeface="Calibri"/>
                <a:sym typeface="Calibri"/>
              </a:rPr>
              <a:t>This utility lists and allows you to update any credit terms for suppliers or customers with blank or invalid credit terms.</a:t>
            </a:r>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a:p>
            <a:pPr marL="457200" marR="0" lvl="1" indent="-292100" algn="l" rtl="0">
              <a:spcBef>
                <a:spcPts val="0"/>
              </a:spcBef>
              <a:spcAft>
                <a:spcPts val="0"/>
              </a:spcAft>
              <a:buClr>
                <a:schemeClr val="dk1"/>
              </a:buClr>
              <a:buSzPct val="100000"/>
              <a:buFont typeface="Calibri"/>
              <a:buChar char="•"/>
            </a:pPr>
            <a:r>
              <a:rPr lang="en-US" sz="1200" b="0" i="0" u="none" strike="noStrike" cap="none" dirty="0">
                <a:solidFill>
                  <a:schemeClr val="dk1"/>
                </a:solidFill>
                <a:latin typeface="Calibri"/>
                <a:ea typeface="Calibri"/>
                <a:cs typeface="Calibri"/>
                <a:sym typeface="Calibri"/>
              </a:rPr>
              <a:t>Invalid credit terms could be credit terms codes that once were in your system, but no longer exist or were deleted. </a:t>
            </a:r>
          </a:p>
          <a:p>
            <a:pPr marL="457200" marR="0" lvl="1" indent="-292100" algn="l" rtl="0">
              <a:spcBef>
                <a:spcPts val="0"/>
              </a:spcBef>
              <a:spcAft>
                <a:spcPts val="0"/>
              </a:spcAft>
              <a:buClr>
                <a:schemeClr val="dk1"/>
              </a:buClr>
              <a:buSzPct val="100000"/>
              <a:buFont typeface="Calibri"/>
              <a:buChar char="•"/>
            </a:pPr>
            <a:r>
              <a:rPr lang="en-US" sz="1200" b="0" i="0" u="none" strike="noStrike" cap="none" dirty="0">
                <a:solidFill>
                  <a:schemeClr val="dk1"/>
                </a:solidFill>
                <a:latin typeface="Calibri"/>
                <a:ea typeface="Calibri"/>
                <a:cs typeface="Calibri"/>
                <a:sym typeface="Calibri"/>
              </a:rPr>
              <a:t>Customers or suppliers without credit terms (for example, blank credit terms) must now be assigned a credit term. This can be simulated by creating a credit terms code with 0 days and 0% discount.</a:t>
            </a:r>
          </a:p>
          <a:p>
            <a:pPr marL="457200" marR="0" lvl="1" indent="-292100" algn="l" rtl="0">
              <a:spcBef>
                <a:spcPts val="0"/>
              </a:spcBef>
              <a:spcAft>
                <a:spcPts val="0"/>
              </a:spcAft>
              <a:buClr>
                <a:schemeClr val="dk1"/>
              </a:buClr>
              <a:buSzPct val="100000"/>
              <a:buFont typeface="Calibri"/>
              <a:buChar char="•"/>
            </a:pPr>
            <a:r>
              <a:rPr lang="en-US" sz="1200" b="0" i="0" u="none" strike="noStrike" cap="none" dirty="0">
                <a:solidFill>
                  <a:schemeClr val="dk1"/>
                </a:solidFill>
                <a:latin typeface="Calibri"/>
                <a:ea typeface="Calibri"/>
                <a:cs typeface="Calibri"/>
                <a:sym typeface="Calibri"/>
              </a:rPr>
              <a:t>You must run this utility separately for customers and suppliers as well as for each domain.</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34</a:t>
            </a:fld>
            <a:endParaRPr lang="en-US" sz="1200" b="0" i="0" u="none" strike="noStrike" cap="none">
              <a:solidFill>
                <a:schemeClr val="dk1"/>
              </a:solidFill>
              <a:latin typeface="Arial"/>
              <a:ea typeface="Arial"/>
              <a:cs typeface="Arial"/>
              <a:sym typeface="Arial"/>
            </a:endParaRPr>
          </a:p>
        </p:txBody>
      </p:sp>
      <p:sp>
        <p:nvSpPr>
          <p:cNvPr id="347"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34</a:t>
            </a:fld>
            <a:endParaRPr lang="en-US" sz="1200" b="0" i="0" u="none" strike="noStrike" cap="none">
              <a:solidFill>
                <a:schemeClr val="dk1"/>
              </a:solidFill>
              <a:latin typeface="Arial"/>
              <a:ea typeface="Arial"/>
              <a:cs typeface="Arial"/>
              <a:sym typeface="Arial"/>
            </a:endParaRPr>
          </a:p>
        </p:txBody>
      </p:sp>
      <p:sp>
        <p:nvSpPr>
          <p:cNvPr id="348" name="Shape 34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349" name="Shape 349"/>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35</a:t>
            </a:fld>
            <a:endParaRPr lang="en-US" sz="1200" b="0" i="0" u="none" strike="noStrike" cap="none">
              <a:solidFill>
                <a:schemeClr val="dk1"/>
              </a:solidFill>
              <a:latin typeface="Arial"/>
              <a:ea typeface="Arial"/>
              <a:cs typeface="Arial"/>
              <a:sym typeface="Arial"/>
            </a:endParaRPr>
          </a:p>
        </p:txBody>
      </p:sp>
      <p:sp>
        <p:nvSpPr>
          <p:cNvPr id="355"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35</a:t>
            </a:fld>
            <a:endParaRPr lang="en-US" sz="1200" b="0" i="0" u="none" strike="noStrike" cap="none">
              <a:solidFill>
                <a:schemeClr val="dk1"/>
              </a:solidFill>
              <a:latin typeface="Arial"/>
              <a:ea typeface="Arial"/>
              <a:cs typeface="Arial"/>
              <a:sym typeface="Arial"/>
            </a:endParaRPr>
          </a:p>
        </p:txBody>
      </p:sp>
      <p:sp>
        <p:nvSpPr>
          <p:cNvPr id="356" name="Shape 35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357" name="Shape 357"/>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36</a:t>
            </a:fld>
            <a:endParaRPr lang="en-US" sz="1200" b="0" i="0" u="none" strike="noStrike" cap="none">
              <a:solidFill>
                <a:schemeClr val="dk1"/>
              </a:solidFill>
              <a:latin typeface="Arial"/>
              <a:ea typeface="Arial"/>
              <a:cs typeface="Arial"/>
              <a:sym typeface="Arial"/>
            </a:endParaRPr>
          </a:p>
        </p:txBody>
      </p:sp>
      <p:sp>
        <p:nvSpPr>
          <p:cNvPr id="364"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36</a:t>
            </a:fld>
            <a:endParaRPr lang="en-US" sz="1200" b="0" i="0" u="none" strike="noStrike" cap="none">
              <a:solidFill>
                <a:schemeClr val="dk1"/>
              </a:solidFill>
              <a:latin typeface="Arial"/>
              <a:ea typeface="Arial"/>
              <a:cs typeface="Arial"/>
              <a:sym typeface="Arial"/>
            </a:endParaRPr>
          </a:p>
        </p:txBody>
      </p:sp>
      <p:sp>
        <p:nvSpPr>
          <p:cNvPr id="365" name="Shape 3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366" name="Shape 36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37</a:t>
            </a:fld>
            <a:endParaRPr lang="en-US" sz="1200" b="0" i="0" u="none" strike="noStrike" cap="none">
              <a:solidFill>
                <a:schemeClr val="dk1"/>
              </a:solidFill>
              <a:latin typeface="Arial"/>
              <a:ea typeface="Arial"/>
              <a:cs typeface="Arial"/>
              <a:sym typeface="Arial"/>
            </a:endParaRPr>
          </a:p>
        </p:txBody>
      </p:sp>
      <p:sp>
        <p:nvSpPr>
          <p:cNvPr id="372"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37</a:t>
            </a:fld>
            <a:endParaRPr lang="en-US" sz="1200" b="0" i="0" u="none" strike="noStrike" cap="none">
              <a:solidFill>
                <a:schemeClr val="dk1"/>
              </a:solidFill>
              <a:latin typeface="Arial"/>
              <a:ea typeface="Arial"/>
              <a:cs typeface="Arial"/>
              <a:sym typeface="Arial"/>
            </a:endParaRPr>
          </a:p>
        </p:txBody>
      </p:sp>
      <p:sp>
        <p:nvSpPr>
          <p:cNvPr id="373" name="Shape 37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374" name="Shape 374"/>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38</a:t>
            </a:fld>
            <a:endParaRPr lang="en-US" sz="1200" b="0" i="0" u="none" strike="noStrike" cap="none">
              <a:solidFill>
                <a:schemeClr val="dk1"/>
              </a:solidFill>
              <a:latin typeface="Arial"/>
              <a:ea typeface="Arial"/>
              <a:cs typeface="Arial"/>
              <a:sym typeface="Arial"/>
            </a:endParaRPr>
          </a:p>
        </p:txBody>
      </p:sp>
      <p:sp>
        <p:nvSpPr>
          <p:cNvPr id="380"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38</a:t>
            </a:fld>
            <a:endParaRPr lang="en-US" sz="1200" b="0" i="0" u="none" strike="noStrike" cap="none">
              <a:solidFill>
                <a:schemeClr val="dk1"/>
              </a:solidFill>
              <a:latin typeface="Arial"/>
              <a:ea typeface="Arial"/>
              <a:cs typeface="Arial"/>
              <a:sym typeface="Arial"/>
            </a:endParaRPr>
          </a:p>
        </p:txBody>
      </p:sp>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382" name="Shape 38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39</a:t>
            </a:fld>
            <a:endParaRPr lang="en-US" sz="1200" b="0" i="0" u="none" strike="noStrike" cap="none">
              <a:solidFill>
                <a:schemeClr val="dk1"/>
              </a:solidFill>
              <a:latin typeface="Arial"/>
              <a:ea typeface="Arial"/>
              <a:cs typeface="Arial"/>
              <a:sym typeface="Arial"/>
            </a:endParaRPr>
          </a:p>
        </p:txBody>
      </p:sp>
      <p:sp>
        <p:nvSpPr>
          <p:cNvPr id="389"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39</a:t>
            </a:fld>
            <a:endParaRPr lang="en-US" sz="1200" b="0" i="0" u="none" strike="noStrike" cap="none">
              <a:solidFill>
                <a:schemeClr val="dk1"/>
              </a:solidFill>
              <a:latin typeface="Arial"/>
              <a:ea typeface="Arial"/>
              <a:cs typeface="Arial"/>
              <a:sym typeface="Arial"/>
            </a:endParaRPr>
          </a:p>
        </p:txBody>
      </p:sp>
      <p:sp>
        <p:nvSpPr>
          <p:cNvPr id="390" name="Shape 3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391"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80000"/>
              </a:lnSpc>
              <a:spcBef>
                <a:spcPts val="0"/>
              </a:spcBef>
              <a:spcAft>
                <a:spcPts val="0"/>
              </a:spcAft>
              <a:buSzPct val="25000"/>
              <a:buNone/>
            </a:pPr>
            <a:r>
              <a:rPr lang="en-US" sz="1320" b="1" i="0" u="none" strike="noStrike" cap="none" dirty="0">
                <a:solidFill>
                  <a:schemeClr val="dk1"/>
                </a:solidFill>
                <a:latin typeface="Calibri"/>
                <a:ea typeface="Calibri"/>
                <a:cs typeface="Calibri"/>
                <a:sym typeface="Calibri"/>
              </a:rPr>
              <a:t>Account Type Incompatibility Error</a:t>
            </a:r>
          </a:p>
          <a:p>
            <a:pPr marL="0" marR="0" lvl="0" indent="0" algn="l" rtl="0">
              <a:lnSpc>
                <a:spcPct val="80000"/>
              </a:lnSpc>
              <a:spcBef>
                <a:spcPts val="396"/>
              </a:spcBef>
              <a:spcAft>
                <a:spcPts val="0"/>
              </a:spcAft>
              <a:buSzPct val="25000"/>
              <a:buNone/>
            </a:pPr>
            <a:r>
              <a:rPr lang="en-US" sz="1320" b="0" i="0" u="none" strike="noStrike" cap="none" dirty="0">
                <a:solidFill>
                  <a:schemeClr val="dk1"/>
                </a:solidFill>
                <a:latin typeface="Calibri"/>
                <a:ea typeface="Calibri"/>
                <a:cs typeface="Calibri"/>
                <a:sym typeface="Calibri"/>
              </a:rPr>
              <a:t>Most errors shown on the Data Preparation Report are self-explanatory. One exception is the Account Type Incompatibility error. In the old Financials, it is possible to define an account in Account Code Maintenance as an Expense type account, but use that account code in static data for non-expense type purposes (for example, in Product Line Maintenance as an Inventory account). </a:t>
            </a:r>
            <a:br>
              <a:rPr lang="en-US" sz="1320" b="0" i="0" u="none" strike="noStrike" cap="none" dirty="0">
                <a:solidFill>
                  <a:schemeClr val="dk1"/>
                </a:solidFill>
                <a:latin typeface="Calibri"/>
                <a:ea typeface="Calibri"/>
                <a:cs typeface="Calibri"/>
                <a:sym typeface="Calibri"/>
              </a:rPr>
            </a:br>
            <a:r>
              <a:rPr lang="en-US" sz="1320" b="0" i="0" u="none" strike="noStrike" cap="none" dirty="0">
                <a:solidFill>
                  <a:schemeClr val="dk1"/>
                </a:solidFill>
                <a:latin typeface="Calibri"/>
                <a:ea typeface="Calibri"/>
                <a:cs typeface="Calibri"/>
                <a:sym typeface="Calibri"/>
              </a:rPr>
              <a:t/>
            </a:r>
            <a:br>
              <a:rPr lang="en-US" sz="1320" b="0" i="0" u="none" strike="noStrike" cap="none" dirty="0">
                <a:solidFill>
                  <a:schemeClr val="dk1"/>
                </a:solidFill>
                <a:latin typeface="Calibri"/>
                <a:ea typeface="Calibri"/>
                <a:cs typeface="Calibri"/>
                <a:sym typeface="Calibri"/>
              </a:rPr>
            </a:br>
            <a:r>
              <a:rPr lang="en-US" sz="1320" b="0" i="0" u="none" strike="noStrike" cap="none" dirty="0">
                <a:solidFill>
                  <a:schemeClr val="dk1"/>
                </a:solidFill>
                <a:latin typeface="Calibri"/>
                <a:ea typeface="Calibri"/>
                <a:cs typeface="Calibri"/>
                <a:sym typeface="Calibri"/>
              </a:rPr>
              <a:t>The QAD EE Financials require that accounts used for specific purposes have the appropriate account type definition based on the financial statement where they appear. Account codes used in database fields for static data that are associated with the Balance Sheet must be defined as type (</a:t>
            </a:r>
            <a:r>
              <a:rPr lang="en-US" sz="1320" b="0" i="0" u="none" strike="noStrike" cap="none" dirty="0" err="1">
                <a:solidFill>
                  <a:schemeClr val="dk1"/>
                </a:solidFill>
                <a:latin typeface="Calibri"/>
                <a:ea typeface="Calibri"/>
                <a:cs typeface="Calibri"/>
                <a:sym typeface="Calibri"/>
              </a:rPr>
              <a:t>ac_type</a:t>
            </a:r>
            <a:r>
              <a:rPr lang="en-US" sz="1320" b="0" i="0" u="none" strike="noStrike" cap="none" dirty="0">
                <a:solidFill>
                  <a:schemeClr val="dk1"/>
                </a:solidFill>
                <a:latin typeface="Calibri"/>
                <a:ea typeface="Calibri"/>
                <a:cs typeface="Calibri"/>
                <a:sym typeface="Calibri"/>
              </a:rPr>
              <a:t>) A(</a:t>
            </a:r>
            <a:r>
              <a:rPr lang="en-US" sz="1320" b="0" i="0" u="none" strike="noStrike" cap="none" dirty="0" err="1">
                <a:solidFill>
                  <a:schemeClr val="dk1"/>
                </a:solidFill>
                <a:latin typeface="Calibri"/>
                <a:ea typeface="Calibri"/>
                <a:cs typeface="Calibri"/>
                <a:sym typeface="Calibri"/>
              </a:rPr>
              <a:t>sset</a:t>
            </a:r>
            <a:r>
              <a:rPr lang="en-US" sz="1320" b="0" i="0" u="none" strike="noStrike" cap="none" dirty="0">
                <a:solidFill>
                  <a:schemeClr val="dk1"/>
                </a:solidFill>
                <a:latin typeface="Calibri"/>
                <a:ea typeface="Calibri"/>
                <a:cs typeface="Calibri"/>
                <a:sym typeface="Calibri"/>
              </a:rPr>
              <a:t>) or L(</a:t>
            </a:r>
            <a:r>
              <a:rPr lang="en-US" sz="1320" b="0" i="0" u="none" strike="noStrike" cap="none" dirty="0" err="1">
                <a:solidFill>
                  <a:schemeClr val="dk1"/>
                </a:solidFill>
                <a:latin typeface="Calibri"/>
                <a:ea typeface="Calibri"/>
                <a:cs typeface="Calibri"/>
                <a:sym typeface="Calibri"/>
              </a:rPr>
              <a:t>iability</a:t>
            </a:r>
            <a:r>
              <a:rPr lang="en-US" sz="1320" b="0" i="0" u="none" strike="noStrike" cap="none" dirty="0">
                <a:solidFill>
                  <a:schemeClr val="dk1"/>
                </a:solidFill>
                <a:latin typeface="Calibri"/>
                <a:ea typeface="Calibri"/>
                <a:cs typeface="Calibri"/>
                <a:sym typeface="Calibri"/>
              </a:rPr>
              <a:t>); not I(</a:t>
            </a:r>
            <a:r>
              <a:rPr lang="en-US" sz="1320" b="0" i="0" u="none" strike="noStrike" cap="none" dirty="0" err="1">
                <a:solidFill>
                  <a:schemeClr val="dk1"/>
                </a:solidFill>
                <a:latin typeface="Calibri"/>
                <a:ea typeface="Calibri"/>
                <a:cs typeface="Calibri"/>
                <a:sym typeface="Calibri"/>
              </a:rPr>
              <a:t>ncome</a:t>
            </a:r>
            <a:r>
              <a:rPr lang="en-US" sz="1320" b="0" i="0" u="none" strike="noStrike" cap="none" dirty="0">
                <a:solidFill>
                  <a:schemeClr val="dk1"/>
                </a:solidFill>
                <a:latin typeface="Calibri"/>
                <a:ea typeface="Calibri"/>
                <a:cs typeface="Calibri"/>
                <a:sym typeface="Calibri"/>
              </a:rPr>
              <a:t>) or E(</a:t>
            </a:r>
            <a:r>
              <a:rPr lang="en-US" sz="1320" b="0" i="0" u="none" strike="noStrike" cap="none" dirty="0" err="1">
                <a:solidFill>
                  <a:schemeClr val="dk1"/>
                </a:solidFill>
                <a:latin typeface="Calibri"/>
                <a:ea typeface="Calibri"/>
                <a:cs typeface="Calibri"/>
                <a:sym typeface="Calibri"/>
              </a:rPr>
              <a:t>xpense</a:t>
            </a:r>
            <a:r>
              <a:rPr lang="en-US" sz="1320" b="0" i="0" u="none" strike="noStrike" cap="none" dirty="0">
                <a:solidFill>
                  <a:schemeClr val="dk1"/>
                </a:solidFill>
                <a:latin typeface="Calibri"/>
                <a:ea typeface="Calibri"/>
                <a:cs typeface="Calibri"/>
                <a:sym typeface="Calibri"/>
              </a:rPr>
              <a:t>). Similarly, Account codes used in database fields for static data that are associated with the Income Statement must be defined as type I(</a:t>
            </a:r>
            <a:r>
              <a:rPr lang="en-US" sz="1320" b="0" i="0" u="none" strike="noStrike" cap="none" dirty="0" err="1">
                <a:solidFill>
                  <a:schemeClr val="dk1"/>
                </a:solidFill>
                <a:latin typeface="Calibri"/>
                <a:ea typeface="Calibri"/>
                <a:cs typeface="Calibri"/>
                <a:sym typeface="Calibri"/>
              </a:rPr>
              <a:t>ncome</a:t>
            </a:r>
            <a:r>
              <a:rPr lang="en-US" sz="1320" b="0" i="0" u="none" strike="noStrike" cap="none" dirty="0">
                <a:solidFill>
                  <a:schemeClr val="dk1"/>
                </a:solidFill>
                <a:latin typeface="Calibri"/>
                <a:ea typeface="Calibri"/>
                <a:cs typeface="Calibri"/>
                <a:sym typeface="Calibri"/>
              </a:rPr>
              <a:t>) or E(</a:t>
            </a:r>
            <a:r>
              <a:rPr lang="en-US" sz="1320" b="0" i="0" u="none" strike="noStrike" cap="none" dirty="0" err="1">
                <a:solidFill>
                  <a:schemeClr val="dk1"/>
                </a:solidFill>
                <a:latin typeface="Calibri"/>
                <a:ea typeface="Calibri"/>
                <a:cs typeface="Calibri"/>
                <a:sym typeface="Calibri"/>
              </a:rPr>
              <a:t>xpense</a:t>
            </a:r>
            <a:r>
              <a:rPr lang="en-US" sz="1320" b="0" i="0" u="none" strike="noStrike" cap="none" dirty="0">
                <a:solidFill>
                  <a:schemeClr val="dk1"/>
                </a:solidFill>
                <a:latin typeface="Calibri"/>
                <a:ea typeface="Calibri"/>
                <a:cs typeface="Calibri"/>
                <a:sym typeface="Calibri"/>
              </a:rPr>
              <a:t>); not A(</a:t>
            </a:r>
            <a:r>
              <a:rPr lang="en-US" sz="1320" b="0" i="0" u="none" strike="noStrike" cap="none" dirty="0" err="1">
                <a:solidFill>
                  <a:schemeClr val="dk1"/>
                </a:solidFill>
                <a:latin typeface="Calibri"/>
                <a:ea typeface="Calibri"/>
                <a:cs typeface="Calibri"/>
                <a:sym typeface="Calibri"/>
              </a:rPr>
              <a:t>sset</a:t>
            </a:r>
            <a:r>
              <a:rPr lang="en-US" sz="1320" b="0" i="0" u="none" strike="noStrike" cap="none" dirty="0">
                <a:solidFill>
                  <a:schemeClr val="dk1"/>
                </a:solidFill>
                <a:latin typeface="Calibri"/>
                <a:ea typeface="Calibri"/>
                <a:cs typeface="Calibri"/>
                <a:sym typeface="Calibri"/>
              </a:rPr>
              <a:t>) or L(</a:t>
            </a:r>
            <a:r>
              <a:rPr lang="en-US" sz="1320" b="0" i="0" u="none" strike="noStrike" cap="none" dirty="0" err="1">
                <a:solidFill>
                  <a:schemeClr val="dk1"/>
                </a:solidFill>
                <a:latin typeface="Calibri"/>
                <a:ea typeface="Calibri"/>
                <a:cs typeface="Calibri"/>
                <a:sym typeface="Calibri"/>
              </a:rPr>
              <a:t>iability</a:t>
            </a:r>
            <a:r>
              <a:rPr lang="en-US" sz="1320" b="0" i="0" u="none" strike="noStrike" cap="none" dirty="0">
                <a:solidFill>
                  <a:schemeClr val="dk1"/>
                </a:solidFill>
                <a:latin typeface="Calibri"/>
                <a:ea typeface="Calibri"/>
                <a:cs typeface="Calibri"/>
                <a:sym typeface="Calibri"/>
              </a:rPr>
              <a:t>). </a:t>
            </a:r>
          </a:p>
          <a:p>
            <a:pPr marL="0" marR="0" lvl="0" indent="0" algn="l" rtl="0">
              <a:lnSpc>
                <a:spcPct val="80000"/>
              </a:lnSpc>
              <a:spcBef>
                <a:spcPts val="396"/>
              </a:spcBef>
              <a:spcAft>
                <a:spcPts val="0"/>
              </a:spcAft>
              <a:buSzPct val="25000"/>
              <a:buNone/>
            </a:pPr>
            <a:endParaRPr sz="1320" b="0" i="0" u="none" strike="noStrike" cap="none" dirty="0">
              <a:solidFill>
                <a:schemeClr val="dk1"/>
              </a:solidFill>
              <a:latin typeface="Calibri"/>
              <a:ea typeface="Calibri"/>
              <a:cs typeface="Calibri"/>
              <a:sym typeface="Calibri"/>
            </a:endParaRPr>
          </a:p>
          <a:p>
            <a:pPr marL="0" marR="0" lvl="0" indent="0" algn="l" rtl="0">
              <a:lnSpc>
                <a:spcPct val="80000"/>
              </a:lnSpc>
              <a:spcBef>
                <a:spcPts val="396"/>
              </a:spcBef>
              <a:spcAft>
                <a:spcPts val="0"/>
              </a:spcAft>
              <a:buSzPct val="25000"/>
              <a:buNone/>
            </a:pPr>
            <a:r>
              <a:rPr lang="en-US" sz="1320" b="1" i="0" u="none" strike="noStrike" cap="none" dirty="0" err="1">
                <a:solidFill>
                  <a:schemeClr val="dk1"/>
                </a:solidFill>
                <a:latin typeface="Calibri"/>
                <a:ea typeface="Calibri"/>
                <a:cs typeface="Calibri"/>
                <a:sym typeface="Calibri"/>
              </a:rPr>
              <a:t>Unposted</a:t>
            </a:r>
            <a:r>
              <a:rPr lang="en-US" sz="1320" b="1" i="0" u="none" strike="noStrike" cap="none" dirty="0">
                <a:solidFill>
                  <a:schemeClr val="dk1"/>
                </a:solidFill>
                <a:latin typeface="Calibri"/>
                <a:ea typeface="Calibri"/>
                <a:cs typeface="Calibri"/>
                <a:sym typeface="Calibri"/>
              </a:rPr>
              <a:t> GL Transactions Error</a:t>
            </a:r>
          </a:p>
          <a:p>
            <a:pPr marL="0" marR="0" lvl="0" indent="0" algn="l" rtl="0">
              <a:lnSpc>
                <a:spcPct val="80000"/>
              </a:lnSpc>
              <a:spcBef>
                <a:spcPts val="396"/>
              </a:spcBef>
              <a:spcAft>
                <a:spcPts val="0"/>
              </a:spcAft>
              <a:buSzPct val="25000"/>
              <a:buNone/>
            </a:pPr>
            <a:r>
              <a:rPr lang="en-US" sz="1320" b="0" i="0" u="none" strike="noStrike" cap="none" dirty="0">
                <a:solidFill>
                  <a:schemeClr val="dk1"/>
                </a:solidFill>
                <a:latin typeface="Calibri"/>
                <a:ea typeface="Calibri"/>
                <a:cs typeface="Calibri"/>
                <a:sym typeface="Calibri"/>
              </a:rPr>
              <a:t>The Data Preparation Report checks for any </a:t>
            </a:r>
            <a:r>
              <a:rPr lang="en-US" sz="1320" b="0" i="0" u="none" strike="noStrike" cap="none" dirty="0" err="1">
                <a:solidFill>
                  <a:schemeClr val="dk1"/>
                </a:solidFill>
                <a:latin typeface="Calibri"/>
                <a:ea typeface="Calibri"/>
                <a:cs typeface="Calibri"/>
                <a:sym typeface="Calibri"/>
              </a:rPr>
              <a:t>unposted</a:t>
            </a:r>
            <a:r>
              <a:rPr lang="en-US" sz="1320" b="0" i="0" u="none" strike="noStrike" cap="none" dirty="0">
                <a:solidFill>
                  <a:schemeClr val="dk1"/>
                </a:solidFill>
                <a:latin typeface="Calibri"/>
                <a:ea typeface="Calibri"/>
                <a:cs typeface="Calibri"/>
                <a:sym typeface="Calibri"/>
              </a:rPr>
              <a:t> GL transactions, but counting </a:t>
            </a:r>
            <a:r>
              <a:rPr lang="en-US" sz="1320" b="0" i="0" u="none" strike="noStrike" cap="none" dirty="0" err="1">
                <a:solidFill>
                  <a:schemeClr val="dk1"/>
                </a:solidFill>
                <a:latin typeface="Calibri"/>
                <a:ea typeface="Calibri"/>
                <a:cs typeface="Calibri"/>
                <a:sym typeface="Calibri"/>
              </a:rPr>
              <a:t>glt_det</a:t>
            </a:r>
            <a:r>
              <a:rPr lang="en-US" sz="1320" b="0" i="0" u="none" strike="noStrike" cap="none" dirty="0">
                <a:solidFill>
                  <a:schemeClr val="dk1"/>
                </a:solidFill>
                <a:latin typeface="Calibri"/>
                <a:ea typeface="Calibri"/>
                <a:cs typeface="Calibri"/>
                <a:sym typeface="Calibri"/>
              </a:rPr>
              <a:t> records. It is possible that some of these records may be for a zero transaction amount and therefore will not show up on the </a:t>
            </a:r>
            <a:r>
              <a:rPr lang="en-US" sz="1320" b="0" i="0" u="none" strike="noStrike" cap="none" dirty="0" err="1">
                <a:solidFill>
                  <a:schemeClr val="dk1"/>
                </a:solidFill>
                <a:latin typeface="Calibri"/>
                <a:ea typeface="Calibri"/>
                <a:cs typeface="Calibri"/>
                <a:sym typeface="Calibri"/>
              </a:rPr>
              <a:t>Unposted</a:t>
            </a:r>
            <a:r>
              <a:rPr lang="en-US" sz="1320" b="0" i="0" u="none" strike="noStrike" cap="none" dirty="0">
                <a:solidFill>
                  <a:schemeClr val="dk1"/>
                </a:solidFill>
                <a:latin typeface="Calibri"/>
                <a:ea typeface="Calibri"/>
                <a:cs typeface="Calibri"/>
                <a:sym typeface="Calibri"/>
              </a:rPr>
              <a:t> Transactions Register (25.13.14 – </a:t>
            </a:r>
            <a:r>
              <a:rPr lang="en-US" sz="1320" b="0" i="0" u="none" strike="noStrike" cap="none" dirty="0" err="1">
                <a:solidFill>
                  <a:schemeClr val="dk1"/>
                </a:solidFill>
                <a:latin typeface="Calibri"/>
                <a:ea typeface="Calibri"/>
                <a:cs typeface="Calibri"/>
                <a:sym typeface="Calibri"/>
              </a:rPr>
              <a:t>glutrrp.p</a:t>
            </a:r>
            <a:r>
              <a:rPr lang="en-US" sz="1320" b="0" i="0" u="none" strike="noStrike" cap="none" dirty="0">
                <a:solidFill>
                  <a:schemeClr val="dk1"/>
                </a:solidFill>
                <a:latin typeface="Calibri"/>
                <a:ea typeface="Calibri"/>
                <a:cs typeface="Calibri"/>
                <a:sym typeface="Calibri"/>
              </a:rPr>
              <a:t>). You can delete these zero-amount records using the GL Transaction Delete/Archive (36.23.2 – mgmgrp01.p).</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a:t>
            </a:fld>
            <a:endParaRPr lang="en-US" sz="1200" b="0" i="0" u="none" strike="noStrike" cap="none">
              <a:solidFill>
                <a:schemeClr val="dk1"/>
              </a:solidFill>
              <a:latin typeface="Arial"/>
              <a:ea typeface="Arial"/>
              <a:cs typeface="Arial"/>
              <a:sym typeface="Arial"/>
            </a:endParaRPr>
          </a:p>
        </p:txBody>
      </p:sp>
      <p:sp>
        <p:nvSpPr>
          <p:cNvPr id="117" name="Shape 117"/>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a:t>
            </a:fld>
            <a:endParaRPr lang="en-US" sz="1200" b="0" i="0" u="none" strike="noStrike" cap="none">
              <a:solidFill>
                <a:schemeClr val="dk1"/>
              </a:solidFill>
              <a:latin typeface="Arial"/>
              <a:ea typeface="Arial"/>
              <a:cs typeface="Arial"/>
              <a:sym typeface="Arial"/>
            </a:endParaRPr>
          </a:p>
        </p:txBody>
      </p:sp>
      <p:sp>
        <p:nvSpPr>
          <p:cNvPr id="118" name="Shape 11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19"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dirty="0">
                <a:solidFill>
                  <a:schemeClr val="dk1"/>
                </a:solidFill>
                <a:latin typeface="Calibri"/>
                <a:ea typeface="Calibri"/>
                <a:cs typeface="Calibri"/>
                <a:sym typeface="Calibri"/>
              </a:rPr>
              <a:t>Because we support all versions from MFG/PRO 8.6E to QAD SE, as well as Progress version 8.3e to </a:t>
            </a:r>
            <a:r>
              <a:rPr lang="en-US" sz="1200" b="0" i="0" u="none" strike="noStrike" cap="none" dirty="0" err="1">
                <a:solidFill>
                  <a:schemeClr val="dk1"/>
                </a:solidFill>
                <a:latin typeface="Calibri"/>
                <a:ea typeface="Calibri"/>
                <a:cs typeface="Calibri"/>
                <a:sym typeface="Calibri"/>
              </a:rPr>
              <a:t>OpenEdge</a:t>
            </a:r>
            <a:r>
              <a:rPr lang="en-US" sz="1200" b="0" i="0" u="none" strike="noStrike" cap="none" dirty="0">
                <a:solidFill>
                  <a:schemeClr val="dk1"/>
                </a:solidFill>
                <a:latin typeface="Calibri"/>
                <a:ea typeface="Calibri"/>
                <a:cs typeface="Calibri"/>
                <a:sym typeface="Calibri"/>
              </a:rPr>
              <a:t> 10.2B, the code was written at the lowest common level to support these MFG/PRO and Progress versions</a:t>
            </a:r>
            <a:r>
              <a:rPr lang="en-US" sz="1200" b="0" i="0" u="none" strike="noStrike" cap="none" dirty="0" smtClean="0">
                <a:solidFill>
                  <a:schemeClr val="dk1"/>
                </a:solidFill>
                <a:latin typeface="Calibri"/>
                <a:ea typeface="Calibri"/>
                <a:cs typeface="Calibri"/>
                <a:sym typeface="Calibri"/>
              </a:rPr>
              <a:t>.</a:t>
            </a: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40</a:t>
            </a:fld>
            <a:endParaRPr lang="en-US" sz="1200" b="0" i="0" u="none" strike="noStrike" cap="none">
              <a:solidFill>
                <a:schemeClr val="dk1"/>
              </a:solidFill>
              <a:latin typeface="Arial"/>
              <a:ea typeface="Arial"/>
              <a:cs typeface="Arial"/>
              <a:sym typeface="Arial"/>
            </a:endParaRPr>
          </a:p>
        </p:txBody>
      </p:sp>
      <p:sp>
        <p:nvSpPr>
          <p:cNvPr id="397"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40</a:t>
            </a:fld>
            <a:endParaRPr lang="en-US" sz="1200" b="0" i="0" u="none" strike="noStrike" cap="none">
              <a:solidFill>
                <a:schemeClr val="dk1"/>
              </a:solidFill>
              <a:latin typeface="Arial"/>
              <a:ea typeface="Arial"/>
              <a:cs typeface="Arial"/>
              <a:sym typeface="Arial"/>
            </a:endParaRPr>
          </a:p>
        </p:txBody>
      </p:sp>
      <p:sp>
        <p:nvSpPr>
          <p:cNvPr id="398" name="Shape 39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399"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dirty="0">
                <a:solidFill>
                  <a:schemeClr val="dk1"/>
                </a:solidFill>
                <a:latin typeface="Calibri"/>
                <a:ea typeface="Calibri"/>
                <a:cs typeface="Calibri"/>
                <a:sym typeface="Calibri"/>
              </a:rPr>
              <a:t>To see addresses and employees with invalid country codes, leave Country Code blank and Update = No.</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41</a:t>
            </a:fld>
            <a:endParaRPr lang="en-US" sz="1200" b="0" i="0" u="none" strike="noStrike" cap="none">
              <a:solidFill>
                <a:schemeClr val="dk1"/>
              </a:solidFill>
              <a:latin typeface="Arial"/>
              <a:ea typeface="Arial"/>
              <a:cs typeface="Arial"/>
              <a:sym typeface="Arial"/>
            </a:endParaRPr>
          </a:p>
        </p:txBody>
      </p:sp>
      <p:sp>
        <p:nvSpPr>
          <p:cNvPr id="405"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41</a:t>
            </a:fld>
            <a:endParaRPr lang="en-US" sz="1200" b="0" i="0" u="none" strike="noStrike" cap="none">
              <a:solidFill>
                <a:schemeClr val="dk1"/>
              </a:solidFill>
              <a:latin typeface="Arial"/>
              <a:ea typeface="Arial"/>
              <a:cs typeface="Arial"/>
              <a:sym typeface="Arial"/>
            </a:endParaRPr>
          </a:p>
        </p:txBody>
      </p:sp>
      <p:sp>
        <p:nvSpPr>
          <p:cNvPr id="406" name="Shape 4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407" name="Shape 407"/>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42</a:t>
            </a:fld>
            <a:endParaRPr lang="en-US" sz="1200" b="0" i="0" u="none" strike="noStrike" cap="none">
              <a:solidFill>
                <a:schemeClr val="dk1"/>
              </a:solidFill>
              <a:latin typeface="Arial"/>
              <a:ea typeface="Arial"/>
              <a:cs typeface="Arial"/>
              <a:sym typeface="Arial"/>
            </a:endParaRPr>
          </a:p>
        </p:txBody>
      </p:sp>
      <p:sp>
        <p:nvSpPr>
          <p:cNvPr id="413"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42</a:t>
            </a:fld>
            <a:endParaRPr lang="en-US" sz="1200" b="0" i="0" u="none" strike="noStrike" cap="none">
              <a:solidFill>
                <a:schemeClr val="dk1"/>
              </a:solidFill>
              <a:latin typeface="Arial"/>
              <a:ea typeface="Arial"/>
              <a:cs typeface="Arial"/>
              <a:sym typeface="Arial"/>
            </a:endParaRPr>
          </a:p>
        </p:txBody>
      </p:sp>
      <p:sp>
        <p:nvSpPr>
          <p:cNvPr id="414" name="Shape 41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415" name="Shape 41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43</a:t>
            </a:fld>
            <a:endParaRPr lang="en-US" sz="1200" b="0" i="0" u="none" strike="noStrike" cap="none">
              <a:solidFill>
                <a:schemeClr val="dk1"/>
              </a:solidFill>
              <a:latin typeface="Arial"/>
              <a:ea typeface="Arial"/>
              <a:cs typeface="Arial"/>
              <a:sym typeface="Arial"/>
            </a:endParaRPr>
          </a:p>
        </p:txBody>
      </p:sp>
      <p:sp>
        <p:nvSpPr>
          <p:cNvPr id="422"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43</a:t>
            </a:fld>
            <a:endParaRPr lang="en-US" sz="1200" b="0" i="0" u="none" strike="noStrike" cap="none">
              <a:solidFill>
                <a:schemeClr val="dk1"/>
              </a:solidFill>
              <a:latin typeface="Arial"/>
              <a:ea typeface="Arial"/>
              <a:cs typeface="Arial"/>
              <a:sym typeface="Arial"/>
            </a:endParaRPr>
          </a:p>
        </p:txBody>
      </p:sp>
      <p:sp>
        <p:nvSpPr>
          <p:cNvPr id="423" name="Shape 42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424"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dirty="0">
                <a:solidFill>
                  <a:schemeClr val="dk1"/>
                </a:solidFill>
                <a:latin typeface="Calibri"/>
                <a:ea typeface="Calibri"/>
                <a:cs typeface="Calibri"/>
                <a:sym typeface="Calibri"/>
              </a:rPr>
              <a:t>You must manually correct all Federal tax ID errors when using 1099 reporting and all VAT registration ID errors</a:t>
            </a:r>
            <a:r>
              <a:rPr lang="en-US" sz="1200" b="0" i="0" u="none" strike="noStrike" cap="none" dirty="0" smtClean="0">
                <a:solidFill>
                  <a:schemeClr val="dk1"/>
                </a:solidFill>
                <a:latin typeface="Calibri"/>
                <a:ea typeface="Calibri"/>
                <a:cs typeface="Calibri"/>
                <a:sym typeface="Calibri"/>
              </a:rPr>
              <a:t>.</a:t>
            </a: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44</a:t>
            </a:fld>
            <a:endParaRPr lang="en-US" sz="1200" b="0" i="0" u="none" strike="noStrike" cap="none">
              <a:solidFill>
                <a:schemeClr val="dk1"/>
              </a:solidFill>
              <a:latin typeface="Arial"/>
              <a:ea typeface="Arial"/>
              <a:cs typeface="Arial"/>
              <a:sym typeface="Arial"/>
            </a:endParaRPr>
          </a:p>
        </p:txBody>
      </p:sp>
      <p:sp>
        <p:nvSpPr>
          <p:cNvPr id="430"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44</a:t>
            </a:fld>
            <a:endParaRPr lang="en-US" sz="1200" b="0" i="0" u="none" strike="noStrike" cap="none">
              <a:solidFill>
                <a:schemeClr val="dk1"/>
              </a:solidFill>
              <a:latin typeface="Arial"/>
              <a:ea typeface="Arial"/>
              <a:cs typeface="Arial"/>
              <a:sym typeface="Arial"/>
            </a:endParaRPr>
          </a:p>
        </p:txBody>
      </p:sp>
      <p:sp>
        <p:nvSpPr>
          <p:cNvPr id="431" name="Shape 4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432" name="Shape 43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45</a:t>
            </a:fld>
            <a:endParaRPr lang="en-US" sz="1200" b="0" i="0" u="none" strike="noStrike" cap="none">
              <a:solidFill>
                <a:schemeClr val="dk1"/>
              </a:solidFill>
              <a:latin typeface="Arial"/>
              <a:ea typeface="Arial"/>
              <a:cs typeface="Arial"/>
              <a:sym typeface="Arial"/>
            </a:endParaRPr>
          </a:p>
        </p:txBody>
      </p:sp>
      <p:sp>
        <p:nvSpPr>
          <p:cNvPr id="438"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45</a:t>
            </a:fld>
            <a:endParaRPr lang="en-US" sz="1200" b="0" i="0" u="none" strike="noStrike" cap="none">
              <a:solidFill>
                <a:schemeClr val="dk1"/>
              </a:solidFill>
              <a:latin typeface="Arial"/>
              <a:ea typeface="Arial"/>
              <a:cs typeface="Arial"/>
              <a:sym typeface="Arial"/>
            </a:endParaRPr>
          </a:p>
        </p:txBody>
      </p:sp>
      <p:sp>
        <p:nvSpPr>
          <p:cNvPr id="439" name="Shape 43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440" name="Shape 440"/>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46</a:t>
            </a:fld>
            <a:endParaRPr lang="en-US" sz="1200" b="0" i="0" u="none" strike="noStrike" cap="none">
              <a:solidFill>
                <a:schemeClr val="dk1"/>
              </a:solidFill>
              <a:latin typeface="Arial"/>
              <a:ea typeface="Arial"/>
              <a:cs typeface="Arial"/>
              <a:sym typeface="Arial"/>
            </a:endParaRPr>
          </a:p>
        </p:txBody>
      </p:sp>
      <p:sp>
        <p:nvSpPr>
          <p:cNvPr id="447"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46</a:t>
            </a:fld>
            <a:endParaRPr lang="en-US" sz="1200" b="0" i="0" u="none" strike="noStrike" cap="none">
              <a:solidFill>
                <a:schemeClr val="dk1"/>
              </a:solidFill>
              <a:latin typeface="Arial"/>
              <a:ea typeface="Arial"/>
              <a:cs typeface="Arial"/>
              <a:sym typeface="Arial"/>
            </a:endParaRPr>
          </a:p>
        </p:txBody>
      </p:sp>
      <p:sp>
        <p:nvSpPr>
          <p:cNvPr id="448" name="Shape 44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449" name="Shape 449"/>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47</a:t>
            </a:fld>
            <a:endParaRPr lang="en-US" sz="1200" b="0" i="0" u="none" strike="noStrike" cap="none">
              <a:solidFill>
                <a:schemeClr val="dk1"/>
              </a:solidFill>
              <a:latin typeface="Arial"/>
              <a:ea typeface="Arial"/>
              <a:cs typeface="Arial"/>
              <a:sym typeface="Arial"/>
            </a:endParaRPr>
          </a:p>
        </p:txBody>
      </p:sp>
      <p:sp>
        <p:nvSpPr>
          <p:cNvPr id="455"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47</a:t>
            </a:fld>
            <a:endParaRPr lang="en-US" sz="1200" b="0" i="0" u="none" strike="noStrike" cap="none">
              <a:solidFill>
                <a:schemeClr val="dk1"/>
              </a:solidFill>
              <a:latin typeface="Arial"/>
              <a:ea typeface="Arial"/>
              <a:cs typeface="Arial"/>
              <a:sym typeface="Arial"/>
            </a:endParaRPr>
          </a:p>
        </p:txBody>
      </p:sp>
      <p:sp>
        <p:nvSpPr>
          <p:cNvPr id="456" name="Shape 45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457" name="Shape 457"/>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48</a:t>
            </a:fld>
            <a:endParaRPr lang="en-US" sz="1200" b="0" i="0" u="none" strike="noStrike" cap="none">
              <a:solidFill>
                <a:schemeClr val="dk1"/>
              </a:solidFill>
              <a:latin typeface="Arial"/>
              <a:ea typeface="Arial"/>
              <a:cs typeface="Arial"/>
              <a:sym typeface="Arial"/>
            </a:endParaRPr>
          </a:p>
        </p:txBody>
      </p:sp>
      <p:sp>
        <p:nvSpPr>
          <p:cNvPr id="463"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48</a:t>
            </a:fld>
            <a:endParaRPr lang="en-US" sz="1200" b="0" i="0" u="none" strike="noStrike" cap="none">
              <a:solidFill>
                <a:schemeClr val="dk1"/>
              </a:solidFill>
              <a:latin typeface="Arial"/>
              <a:ea typeface="Arial"/>
              <a:cs typeface="Arial"/>
              <a:sym typeface="Arial"/>
            </a:endParaRPr>
          </a:p>
        </p:txBody>
      </p:sp>
      <p:sp>
        <p:nvSpPr>
          <p:cNvPr id="464" name="Shape 4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465" name="Shape 46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49</a:t>
            </a:fld>
            <a:endParaRPr lang="en-US" sz="1200" b="0" i="0" u="none" strike="noStrike" cap="none">
              <a:solidFill>
                <a:schemeClr val="dk1"/>
              </a:solidFill>
              <a:latin typeface="Arial"/>
              <a:ea typeface="Arial"/>
              <a:cs typeface="Arial"/>
              <a:sym typeface="Arial"/>
            </a:endParaRPr>
          </a:p>
        </p:txBody>
      </p:sp>
      <p:sp>
        <p:nvSpPr>
          <p:cNvPr id="471"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49</a:t>
            </a:fld>
            <a:endParaRPr lang="en-US" sz="1200" b="0" i="0" u="none" strike="noStrike" cap="none">
              <a:solidFill>
                <a:schemeClr val="dk1"/>
              </a:solidFill>
              <a:latin typeface="Arial"/>
              <a:ea typeface="Arial"/>
              <a:cs typeface="Arial"/>
              <a:sym typeface="Arial"/>
            </a:endParaRPr>
          </a:p>
        </p:txBody>
      </p:sp>
      <p:sp>
        <p:nvSpPr>
          <p:cNvPr id="472" name="Shape 47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473" name="Shape 47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a:t>
            </a:fld>
            <a:endParaRPr lang="en-US" sz="1200" b="0" i="0" u="none" strike="noStrike" cap="none">
              <a:solidFill>
                <a:schemeClr val="dk1"/>
              </a:solidFill>
              <a:latin typeface="Arial"/>
              <a:ea typeface="Arial"/>
              <a:cs typeface="Arial"/>
              <a:sym typeface="Arial"/>
            </a:endParaRPr>
          </a:p>
        </p:txBody>
      </p:sp>
      <p:sp>
        <p:nvSpPr>
          <p:cNvPr id="125" name="Shape 125"/>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a:t>
            </a:fld>
            <a:endParaRPr lang="en-US" sz="1200" b="0" i="0" u="none" strike="noStrike" cap="none">
              <a:solidFill>
                <a:schemeClr val="dk1"/>
              </a:solidFill>
              <a:latin typeface="Arial"/>
              <a:ea typeface="Arial"/>
              <a:cs typeface="Arial"/>
              <a:sym typeface="Arial"/>
            </a:endParaRPr>
          </a:p>
        </p:txBody>
      </p:sp>
      <p:sp>
        <p:nvSpPr>
          <p:cNvPr id="126" name="Shape 12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27" name="Shape 127"/>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50</a:t>
            </a:fld>
            <a:endParaRPr lang="en-US" sz="1200" b="0" i="0" u="none" strike="noStrike" cap="none">
              <a:solidFill>
                <a:schemeClr val="dk1"/>
              </a:solidFill>
              <a:latin typeface="Arial"/>
              <a:ea typeface="Arial"/>
              <a:cs typeface="Arial"/>
              <a:sym typeface="Arial"/>
            </a:endParaRPr>
          </a:p>
        </p:txBody>
      </p:sp>
      <p:sp>
        <p:nvSpPr>
          <p:cNvPr id="479"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50</a:t>
            </a:fld>
            <a:endParaRPr lang="en-US" sz="1200" b="0" i="0" u="none" strike="noStrike" cap="none">
              <a:solidFill>
                <a:schemeClr val="dk1"/>
              </a:solidFill>
              <a:latin typeface="Arial"/>
              <a:ea typeface="Arial"/>
              <a:cs typeface="Arial"/>
              <a:sym typeface="Arial"/>
            </a:endParaRPr>
          </a:p>
        </p:txBody>
      </p:sp>
      <p:sp>
        <p:nvSpPr>
          <p:cNvPr id="480" name="Shape 48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481"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dirty="0">
                <a:solidFill>
                  <a:schemeClr val="dk1"/>
                </a:solidFill>
                <a:latin typeface="Calibri"/>
                <a:ea typeface="Calibri"/>
                <a:cs typeface="Calibri"/>
                <a:sym typeface="Calibri"/>
              </a:rPr>
              <a:t>The Data Exists column indicates whether you have provided input for this parameter.</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51</a:t>
            </a:fld>
            <a:endParaRPr lang="en-US" sz="1200" b="0" i="0" u="none" strike="noStrike" cap="none">
              <a:solidFill>
                <a:schemeClr val="dk1"/>
              </a:solidFill>
              <a:latin typeface="Arial"/>
              <a:ea typeface="Arial"/>
              <a:cs typeface="Arial"/>
              <a:sym typeface="Arial"/>
            </a:endParaRPr>
          </a:p>
        </p:txBody>
      </p:sp>
      <p:sp>
        <p:nvSpPr>
          <p:cNvPr id="488"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51</a:t>
            </a:fld>
            <a:endParaRPr lang="en-US" sz="1200" b="0" i="0" u="none" strike="noStrike" cap="none">
              <a:solidFill>
                <a:schemeClr val="dk1"/>
              </a:solidFill>
              <a:latin typeface="Arial"/>
              <a:ea typeface="Arial"/>
              <a:cs typeface="Arial"/>
              <a:sym typeface="Arial"/>
            </a:endParaRPr>
          </a:p>
        </p:txBody>
      </p:sp>
      <p:sp>
        <p:nvSpPr>
          <p:cNvPr id="489" name="Shape 48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490" name="Shape 490"/>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52</a:t>
            </a:fld>
            <a:endParaRPr lang="en-US" sz="1200" b="0" i="0" u="none" strike="noStrike" cap="none">
              <a:solidFill>
                <a:schemeClr val="dk1"/>
              </a:solidFill>
              <a:latin typeface="Arial"/>
              <a:ea typeface="Arial"/>
              <a:cs typeface="Arial"/>
              <a:sym typeface="Arial"/>
            </a:endParaRPr>
          </a:p>
        </p:txBody>
      </p:sp>
      <p:sp>
        <p:nvSpPr>
          <p:cNvPr id="496"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52</a:t>
            </a:fld>
            <a:endParaRPr lang="en-US" sz="1200" b="0" i="0" u="none" strike="noStrike" cap="none">
              <a:solidFill>
                <a:schemeClr val="dk1"/>
              </a:solidFill>
              <a:latin typeface="Arial"/>
              <a:ea typeface="Arial"/>
              <a:cs typeface="Arial"/>
              <a:sym typeface="Arial"/>
            </a:endParaRPr>
          </a:p>
        </p:txBody>
      </p:sp>
      <p:sp>
        <p:nvSpPr>
          <p:cNvPr id="497" name="Shape 4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498" name="Shape 498"/>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53</a:t>
            </a:fld>
            <a:endParaRPr lang="en-US" sz="1200" b="0" i="0" u="none" strike="noStrike" cap="none">
              <a:solidFill>
                <a:schemeClr val="dk1"/>
              </a:solidFill>
              <a:latin typeface="Arial"/>
              <a:ea typeface="Arial"/>
              <a:cs typeface="Arial"/>
              <a:sym typeface="Arial"/>
            </a:endParaRPr>
          </a:p>
        </p:txBody>
      </p:sp>
      <p:sp>
        <p:nvSpPr>
          <p:cNvPr id="504"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53</a:t>
            </a:fld>
            <a:endParaRPr lang="en-US" sz="1200" b="0" i="0" u="none" strike="noStrike" cap="none">
              <a:solidFill>
                <a:schemeClr val="dk1"/>
              </a:solidFill>
              <a:latin typeface="Arial"/>
              <a:ea typeface="Arial"/>
              <a:cs typeface="Arial"/>
              <a:sym typeface="Arial"/>
            </a:endParaRPr>
          </a:p>
        </p:txBody>
      </p:sp>
      <p:sp>
        <p:nvSpPr>
          <p:cNvPr id="505" name="Shape 5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06" name="Shape 50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54</a:t>
            </a:fld>
            <a:endParaRPr lang="en-US" sz="1200" b="0" i="0" u="none" strike="noStrike" cap="none">
              <a:solidFill>
                <a:schemeClr val="dk1"/>
              </a:solidFill>
              <a:latin typeface="Arial"/>
              <a:ea typeface="Arial"/>
              <a:cs typeface="Arial"/>
              <a:sym typeface="Arial"/>
            </a:endParaRPr>
          </a:p>
        </p:txBody>
      </p:sp>
      <p:sp>
        <p:nvSpPr>
          <p:cNvPr id="512"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54</a:t>
            </a:fld>
            <a:endParaRPr lang="en-US" sz="1200" b="0" i="0" u="none" strike="noStrike" cap="none">
              <a:solidFill>
                <a:schemeClr val="dk1"/>
              </a:solidFill>
              <a:latin typeface="Arial"/>
              <a:ea typeface="Arial"/>
              <a:cs typeface="Arial"/>
              <a:sym typeface="Arial"/>
            </a:endParaRPr>
          </a:p>
        </p:txBody>
      </p:sp>
      <p:sp>
        <p:nvSpPr>
          <p:cNvPr id="513" name="Shape 5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14"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dirty="0">
                <a:solidFill>
                  <a:schemeClr val="dk1"/>
                </a:solidFill>
                <a:latin typeface="Calibri"/>
                <a:ea typeface="Calibri"/>
                <a:cs typeface="Calibri"/>
                <a:sym typeface="Calibri"/>
              </a:rPr>
              <a:t>The next five slides describe some of these data changes. You can review this information at your leisure (skip to slide 61).</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55</a:t>
            </a:fld>
            <a:endParaRPr lang="en-US" sz="1200" b="0" i="0" u="none" strike="noStrike" cap="none">
              <a:solidFill>
                <a:schemeClr val="dk1"/>
              </a:solidFill>
              <a:latin typeface="Arial"/>
              <a:ea typeface="Arial"/>
              <a:cs typeface="Arial"/>
              <a:sym typeface="Arial"/>
            </a:endParaRPr>
          </a:p>
        </p:txBody>
      </p:sp>
      <p:sp>
        <p:nvSpPr>
          <p:cNvPr id="520"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55</a:t>
            </a:fld>
            <a:endParaRPr lang="en-US" sz="1200" b="0" i="0" u="none" strike="noStrike" cap="none">
              <a:solidFill>
                <a:schemeClr val="dk1"/>
              </a:solidFill>
              <a:latin typeface="Arial"/>
              <a:ea typeface="Arial"/>
              <a:cs typeface="Arial"/>
              <a:sym typeface="Arial"/>
            </a:endParaRPr>
          </a:p>
        </p:txBody>
      </p:sp>
      <p:sp>
        <p:nvSpPr>
          <p:cNvPr id="521" name="Shape 52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22" name="Shape 52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56</a:t>
            </a:fld>
            <a:endParaRPr lang="en-US" sz="1200" b="0" i="0" u="none" strike="noStrike" cap="none">
              <a:solidFill>
                <a:schemeClr val="dk1"/>
              </a:solidFill>
              <a:latin typeface="Arial"/>
              <a:ea typeface="Arial"/>
              <a:cs typeface="Arial"/>
              <a:sym typeface="Arial"/>
            </a:endParaRPr>
          </a:p>
        </p:txBody>
      </p:sp>
      <p:sp>
        <p:nvSpPr>
          <p:cNvPr id="528"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56</a:t>
            </a:fld>
            <a:endParaRPr lang="en-US" sz="1200" b="0" i="0" u="none" strike="noStrike" cap="none">
              <a:solidFill>
                <a:schemeClr val="dk1"/>
              </a:solidFill>
              <a:latin typeface="Arial"/>
              <a:ea typeface="Arial"/>
              <a:cs typeface="Arial"/>
              <a:sym typeface="Arial"/>
            </a:endParaRPr>
          </a:p>
        </p:txBody>
      </p:sp>
      <p:sp>
        <p:nvSpPr>
          <p:cNvPr id="529" name="Shape 5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30" name="Shape 530"/>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4"/>
        <p:cNvGrpSpPr/>
        <p:nvPr/>
      </p:nvGrpSpPr>
      <p:grpSpPr>
        <a:xfrm>
          <a:off x="0" y="0"/>
          <a:ext cx="0" cy="0"/>
          <a:chOff x="0" y="0"/>
          <a:chExt cx="0" cy="0"/>
        </a:xfrm>
      </p:grpSpPr>
      <p:sp>
        <p:nvSpPr>
          <p:cNvPr id="535"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57</a:t>
            </a:fld>
            <a:endParaRPr lang="en-US" sz="1200" b="0" i="0" u="none" strike="noStrike" cap="none">
              <a:solidFill>
                <a:schemeClr val="dk1"/>
              </a:solidFill>
              <a:latin typeface="Arial"/>
              <a:ea typeface="Arial"/>
              <a:cs typeface="Arial"/>
              <a:sym typeface="Arial"/>
            </a:endParaRPr>
          </a:p>
        </p:txBody>
      </p:sp>
      <p:sp>
        <p:nvSpPr>
          <p:cNvPr id="536"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57</a:t>
            </a:fld>
            <a:endParaRPr lang="en-US" sz="1200" b="0" i="0" u="none" strike="noStrike" cap="none">
              <a:solidFill>
                <a:schemeClr val="dk1"/>
              </a:solidFill>
              <a:latin typeface="Arial"/>
              <a:ea typeface="Arial"/>
              <a:cs typeface="Arial"/>
              <a:sym typeface="Arial"/>
            </a:endParaRPr>
          </a:p>
        </p:txBody>
      </p:sp>
      <p:sp>
        <p:nvSpPr>
          <p:cNvPr id="537" name="Shape 53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38" name="Shape 538"/>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58</a:t>
            </a:fld>
            <a:endParaRPr lang="en-US" sz="1200" b="0" i="0" u="none" strike="noStrike" cap="none">
              <a:solidFill>
                <a:schemeClr val="dk1"/>
              </a:solidFill>
              <a:latin typeface="Arial"/>
              <a:ea typeface="Arial"/>
              <a:cs typeface="Arial"/>
              <a:sym typeface="Arial"/>
            </a:endParaRPr>
          </a:p>
        </p:txBody>
      </p:sp>
      <p:sp>
        <p:nvSpPr>
          <p:cNvPr id="544"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58</a:t>
            </a:fld>
            <a:endParaRPr lang="en-US" sz="1200" b="0" i="0" u="none" strike="noStrike" cap="none">
              <a:solidFill>
                <a:schemeClr val="dk1"/>
              </a:solidFill>
              <a:latin typeface="Arial"/>
              <a:ea typeface="Arial"/>
              <a:cs typeface="Arial"/>
              <a:sym typeface="Arial"/>
            </a:endParaRPr>
          </a:p>
        </p:txBody>
      </p:sp>
      <p:sp>
        <p:nvSpPr>
          <p:cNvPr id="545" name="Shape 5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46" name="Shape 54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59</a:t>
            </a:fld>
            <a:endParaRPr lang="en-US" sz="1200" b="0" i="0" u="none" strike="noStrike" cap="none">
              <a:solidFill>
                <a:schemeClr val="dk1"/>
              </a:solidFill>
              <a:latin typeface="Arial"/>
              <a:ea typeface="Arial"/>
              <a:cs typeface="Arial"/>
              <a:sym typeface="Arial"/>
            </a:endParaRPr>
          </a:p>
        </p:txBody>
      </p:sp>
      <p:sp>
        <p:nvSpPr>
          <p:cNvPr id="544"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59</a:t>
            </a:fld>
            <a:endParaRPr lang="en-US" sz="1200" b="0" i="0" u="none" strike="noStrike" cap="none">
              <a:solidFill>
                <a:schemeClr val="dk1"/>
              </a:solidFill>
              <a:latin typeface="Arial"/>
              <a:ea typeface="Arial"/>
              <a:cs typeface="Arial"/>
              <a:sym typeface="Arial"/>
            </a:endParaRPr>
          </a:p>
        </p:txBody>
      </p:sp>
      <p:sp>
        <p:nvSpPr>
          <p:cNvPr id="545" name="Shape 5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46" name="Shape 54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a:t>
            </a:fld>
            <a:endParaRPr lang="en-US" sz="1200" b="0" i="0" u="none" strike="noStrike" cap="none">
              <a:solidFill>
                <a:schemeClr val="dk1"/>
              </a:solidFill>
              <a:latin typeface="Arial"/>
              <a:ea typeface="Arial"/>
              <a:cs typeface="Arial"/>
              <a:sym typeface="Arial"/>
            </a:endParaRPr>
          </a:p>
        </p:txBody>
      </p:sp>
      <p:sp>
        <p:nvSpPr>
          <p:cNvPr id="133" name="Shape 133"/>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a:t>
            </a:fld>
            <a:endParaRPr lang="en-US" sz="1200" b="0" i="0" u="none" strike="noStrike" cap="none">
              <a:solidFill>
                <a:schemeClr val="dk1"/>
              </a:solidFill>
              <a:latin typeface="Arial"/>
              <a:ea typeface="Arial"/>
              <a:cs typeface="Arial"/>
              <a:sym typeface="Arial"/>
            </a:endParaRPr>
          </a:p>
        </p:txBody>
      </p:sp>
      <p:sp>
        <p:nvSpPr>
          <p:cNvPr id="134" name="Shape 1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35" name="Shape 13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60</a:t>
            </a:fld>
            <a:endParaRPr lang="en-US" sz="1200" b="0" i="0" u="none" strike="noStrike" cap="none">
              <a:solidFill>
                <a:schemeClr val="dk1"/>
              </a:solidFill>
              <a:latin typeface="Arial"/>
              <a:ea typeface="Arial"/>
              <a:cs typeface="Arial"/>
              <a:sym typeface="Arial"/>
            </a:endParaRPr>
          </a:p>
        </p:txBody>
      </p:sp>
      <p:sp>
        <p:nvSpPr>
          <p:cNvPr id="552"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60</a:t>
            </a:fld>
            <a:endParaRPr lang="en-US" sz="1200" b="0" i="0" u="none" strike="noStrike" cap="none">
              <a:solidFill>
                <a:schemeClr val="dk1"/>
              </a:solidFill>
              <a:latin typeface="Arial"/>
              <a:ea typeface="Arial"/>
              <a:cs typeface="Arial"/>
              <a:sym typeface="Arial"/>
            </a:endParaRPr>
          </a:p>
        </p:txBody>
      </p:sp>
      <p:sp>
        <p:nvSpPr>
          <p:cNvPr id="553" name="Shape 55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54" name="Shape 554"/>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
        <p:cNvGrpSpPr/>
        <p:nvPr/>
      </p:nvGrpSpPr>
      <p:grpSpPr>
        <a:xfrm>
          <a:off x="0" y="0"/>
          <a:ext cx="0" cy="0"/>
          <a:chOff x="0" y="0"/>
          <a:chExt cx="0" cy="0"/>
        </a:xfrm>
      </p:grpSpPr>
      <p:sp>
        <p:nvSpPr>
          <p:cNvPr id="559"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61</a:t>
            </a:fld>
            <a:endParaRPr lang="en-US" sz="1200" b="0" i="0" u="none" strike="noStrike" cap="none">
              <a:solidFill>
                <a:schemeClr val="dk1"/>
              </a:solidFill>
              <a:latin typeface="Arial"/>
              <a:ea typeface="Arial"/>
              <a:cs typeface="Arial"/>
              <a:sym typeface="Arial"/>
            </a:endParaRPr>
          </a:p>
        </p:txBody>
      </p:sp>
      <p:sp>
        <p:nvSpPr>
          <p:cNvPr id="560"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61</a:t>
            </a:fld>
            <a:endParaRPr lang="en-US" sz="1200" b="0" i="0" u="none" strike="noStrike" cap="none">
              <a:solidFill>
                <a:schemeClr val="dk1"/>
              </a:solidFill>
              <a:latin typeface="Arial"/>
              <a:ea typeface="Arial"/>
              <a:cs typeface="Arial"/>
              <a:sym typeface="Arial"/>
            </a:endParaRPr>
          </a:p>
        </p:txBody>
      </p:sp>
      <p:sp>
        <p:nvSpPr>
          <p:cNvPr id="561" name="Shape 56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62" name="Shape 56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62</a:t>
            </a:fld>
            <a:endParaRPr lang="en-US" sz="1200" b="0" i="0" u="none" strike="noStrike" cap="none">
              <a:solidFill>
                <a:schemeClr val="dk1"/>
              </a:solidFill>
              <a:latin typeface="Arial"/>
              <a:ea typeface="Arial"/>
              <a:cs typeface="Arial"/>
              <a:sym typeface="Arial"/>
            </a:endParaRPr>
          </a:p>
        </p:txBody>
      </p:sp>
      <p:sp>
        <p:nvSpPr>
          <p:cNvPr id="568"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62</a:t>
            </a:fld>
            <a:endParaRPr lang="en-US" sz="1200" b="0" i="0" u="none" strike="noStrike" cap="none">
              <a:solidFill>
                <a:schemeClr val="dk1"/>
              </a:solidFill>
              <a:latin typeface="Arial"/>
              <a:ea typeface="Arial"/>
              <a:cs typeface="Arial"/>
              <a:sym typeface="Arial"/>
            </a:endParaRPr>
          </a:p>
        </p:txBody>
      </p:sp>
      <p:sp>
        <p:nvSpPr>
          <p:cNvPr id="569" name="Shape 56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70" name="Shape 570"/>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63</a:t>
            </a:fld>
            <a:endParaRPr lang="en-US" sz="1200" b="0" i="0" u="none" strike="noStrike" cap="none">
              <a:solidFill>
                <a:schemeClr val="dk1"/>
              </a:solidFill>
              <a:latin typeface="Arial"/>
              <a:ea typeface="Arial"/>
              <a:cs typeface="Arial"/>
              <a:sym typeface="Arial"/>
            </a:endParaRPr>
          </a:p>
        </p:txBody>
      </p:sp>
      <p:sp>
        <p:nvSpPr>
          <p:cNvPr id="576"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63</a:t>
            </a:fld>
            <a:endParaRPr lang="en-US" sz="1200" b="0" i="0" u="none" strike="noStrike" cap="none">
              <a:solidFill>
                <a:schemeClr val="dk1"/>
              </a:solidFill>
              <a:latin typeface="Arial"/>
              <a:ea typeface="Arial"/>
              <a:cs typeface="Arial"/>
              <a:sym typeface="Arial"/>
            </a:endParaRPr>
          </a:p>
        </p:txBody>
      </p:sp>
      <p:sp>
        <p:nvSpPr>
          <p:cNvPr id="577" name="Shape 57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78" name="Shape 578"/>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2"/>
        <p:cNvGrpSpPr/>
        <p:nvPr/>
      </p:nvGrpSpPr>
      <p:grpSpPr>
        <a:xfrm>
          <a:off x="0" y="0"/>
          <a:ext cx="0" cy="0"/>
          <a:chOff x="0" y="0"/>
          <a:chExt cx="0" cy="0"/>
        </a:xfrm>
      </p:grpSpPr>
      <p:sp>
        <p:nvSpPr>
          <p:cNvPr id="583"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64</a:t>
            </a:fld>
            <a:endParaRPr lang="en-US" sz="1200" b="0" i="0" u="none" strike="noStrike" cap="none">
              <a:solidFill>
                <a:schemeClr val="dk1"/>
              </a:solidFill>
              <a:latin typeface="Arial"/>
              <a:ea typeface="Arial"/>
              <a:cs typeface="Arial"/>
              <a:sym typeface="Arial"/>
            </a:endParaRPr>
          </a:p>
        </p:txBody>
      </p:sp>
      <p:sp>
        <p:nvSpPr>
          <p:cNvPr id="584"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64</a:t>
            </a:fld>
            <a:endParaRPr lang="en-US" sz="1200" b="0" i="0" u="none" strike="noStrike" cap="none">
              <a:solidFill>
                <a:schemeClr val="dk1"/>
              </a:solidFill>
              <a:latin typeface="Arial"/>
              <a:ea typeface="Arial"/>
              <a:cs typeface="Arial"/>
              <a:sym typeface="Arial"/>
            </a:endParaRPr>
          </a:p>
        </p:txBody>
      </p:sp>
      <p:sp>
        <p:nvSpPr>
          <p:cNvPr id="585" name="Shape 5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86" name="Shape 5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65</a:t>
            </a:fld>
            <a:endParaRPr lang="en-US" sz="1200" b="0" i="0" u="none" strike="noStrike" cap="none">
              <a:solidFill>
                <a:schemeClr val="dk1"/>
              </a:solidFill>
              <a:latin typeface="Arial"/>
              <a:ea typeface="Arial"/>
              <a:cs typeface="Arial"/>
              <a:sym typeface="Arial"/>
            </a:endParaRPr>
          </a:p>
        </p:txBody>
      </p:sp>
      <p:sp>
        <p:nvSpPr>
          <p:cNvPr id="592"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65</a:t>
            </a:fld>
            <a:endParaRPr lang="en-US" sz="1200" b="0" i="0" u="none" strike="noStrike" cap="none">
              <a:solidFill>
                <a:schemeClr val="dk1"/>
              </a:solidFill>
              <a:latin typeface="Arial"/>
              <a:ea typeface="Arial"/>
              <a:cs typeface="Arial"/>
              <a:sym typeface="Arial"/>
            </a:endParaRPr>
          </a:p>
        </p:txBody>
      </p:sp>
      <p:sp>
        <p:nvSpPr>
          <p:cNvPr id="593" name="Shape 5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94" name="Shape 594"/>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8"/>
        <p:cNvGrpSpPr/>
        <p:nvPr/>
      </p:nvGrpSpPr>
      <p:grpSpPr>
        <a:xfrm>
          <a:off x="0" y="0"/>
          <a:ext cx="0" cy="0"/>
          <a:chOff x="0" y="0"/>
          <a:chExt cx="0" cy="0"/>
        </a:xfrm>
      </p:grpSpPr>
      <p:sp>
        <p:nvSpPr>
          <p:cNvPr id="599"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66</a:t>
            </a:fld>
            <a:endParaRPr lang="en-US" sz="1200" b="0" i="0" u="none" strike="noStrike" cap="none">
              <a:solidFill>
                <a:schemeClr val="dk1"/>
              </a:solidFill>
              <a:latin typeface="Arial"/>
              <a:ea typeface="Arial"/>
              <a:cs typeface="Arial"/>
              <a:sym typeface="Arial"/>
            </a:endParaRPr>
          </a:p>
        </p:txBody>
      </p:sp>
      <p:sp>
        <p:nvSpPr>
          <p:cNvPr id="600"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66</a:t>
            </a:fld>
            <a:endParaRPr lang="en-US" sz="1200" b="0" i="0" u="none" strike="noStrike" cap="none">
              <a:solidFill>
                <a:schemeClr val="dk1"/>
              </a:solidFill>
              <a:latin typeface="Arial"/>
              <a:ea typeface="Arial"/>
              <a:cs typeface="Arial"/>
              <a:sym typeface="Arial"/>
            </a:endParaRPr>
          </a:p>
        </p:txBody>
      </p:sp>
      <p:sp>
        <p:nvSpPr>
          <p:cNvPr id="601" name="Shape 60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02" name="Shape 60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67</a:t>
            </a:fld>
            <a:endParaRPr lang="en-US" sz="1200" b="0" i="0" u="none" strike="noStrike" cap="none">
              <a:solidFill>
                <a:schemeClr val="dk1"/>
              </a:solidFill>
              <a:latin typeface="Arial"/>
              <a:ea typeface="Arial"/>
              <a:cs typeface="Arial"/>
              <a:sym typeface="Arial"/>
            </a:endParaRPr>
          </a:p>
        </p:txBody>
      </p:sp>
      <p:sp>
        <p:nvSpPr>
          <p:cNvPr id="608"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67</a:t>
            </a:fld>
            <a:endParaRPr lang="en-US" sz="1200" b="0" i="0" u="none" strike="noStrike" cap="none">
              <a:solidFill>
                <a:schemeClr val="dk1"/>
              </a:solidFill>
              <a:latin typeface="Arial"/>
              <a:ea typeface="Arial"/>
              <a:cs typeface="Arial"/>
              <a:sym typeface="Arial"/>
            </a:endParaRPr>
          </a:p>
        </p:txBody>
      </p:sp>
      <p:sp>
        <p:nvSpPr>
          <p:cNvPr id="609" name="Shape 6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10"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dirty="0">
                <a:solidFill>
                  <a:schemeClr val="dk1"/>
                </a:solidFill>
                <a:latin typeface="Calibri"/>
                <a:ea typeface="Calibri"/>
                <a:cs typeface="Calibri"/>
                <a:sym typeface="Calibri"/>
              </a:rPr>
              <a:t>Using account 1040 in the report shown as an example:</a:t>
            </a:r>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100000"/>
              <a:buFont typeface="Arial"/>
              <a:buChar char="•"/>
            </a:pPr>
            <a:r>
              <a:rPr lang="en-US" sz="1200" b="0" i="0" u="none" strike="noStrike" cap="none" dirty="0">
                <a:solidFill>
                  <a:schemeClr val="dk1"/>
                </a:solidFill>
                <a:latin typeface="Calibri"/>
                <a:ea typeface="Calibri"/>
                <a:cs typeface="Calibri"/>
                <a:sym typeface="Calibri"/>
              </a:rPr>
              <a:t> The instances with the asterisk must have a unique account code separate from the others.</a:t>
            </a:r>
          </a:p>
          <a:p>
            <a:pPr marL="0" marR="0" lvl="0" indent="0" algn="l" rtl="0">
              <a:spcBef>
                <a:spcPts val="0"/>
              </a:spcBef>
              <a:spcAft>
                <a:spcPts val="0"/>
              </a:spcAft>
              <a:buClr>
                <a:schemeClr val="dk1"/>
              </a:buClr>
              <a:buSzPct val="100000"/>
              <a:buFont typeface="Arial"/>
              <a:buChar char="•"/>
            </a:pPr>
            <a:r>
              <a:rPr lang="en-US" sz="1200" b="0" i="0" u="none" strike="noStrike" cap="none" dirty="0">
                <a:solidFill>
                  <a:schemeClr val="dk1"/>
                </a:solidFill>
                <a:latin typeface="Calibri"/>
                <a:ea typeface="Calibri"/>
                <a:cs typeface="Calibri"/>
                <a:sym typeface="Calibri"/>
              </a:rPr>
              <a:t> It is not necessary to change each instance of account 1040 to a new account.</a:t>
            </a:r>
          </a:p>
          <a:p>
            <a:pPr marL="0" marR="0" lvl="0" indent="0" algn="l" rtl="0">
              <a:spcBef>
                <a:spcPts val="0"/>
              </a:spcBef>
              <a:spcAft>
                <a:spcPts val="0"/>
              </a:spcAft>
              <a:buClr>
                <a:schemeClr val="dk1"/>
              </a:buClr>
              <a:buSzPct val="100000"/>
              <a:buFont typeface="Arial"/>
              <a:buChar char="•"/>
            </a:pPr>
            <a:r>
              <a:rPr lang="en-US" sz="1200" b="0" i="0" u="none" strike="noStrike" cap="none" dirty="0">
                <a:solidFill>
                  <a:schemeClr val="dk1"/>
                </a:solidFill>
                <a:latin typeface="Calibri"/>
                <a:ea typeface="Calibri"/>
                <a:cs typeface="Calibri"/>
                <a:sym typeface="Calibri"/>
              </a:rPr>
              <a:t> Nor is it necessary to change every instance of account 1040 with an asterisk to a new account.</a:t>
            </a:r>
          </a:p>
          <a:p>
            <a:pPr marL="0" marR="0" lvl="0" indent="0" algn="l" rtl="0">
              <a:spcBef>
                <a:spcPts val="0"/>
              </a:spcBef>
              <a:spcAft>
                <a:spcPts val="0"/>
              </a:spcAft>
              <a:buClr>
                <a:schemeClr val="dk1"/>
              </a:buClr>
              <a:buSzPct val="100000"/>
              <a:buFont typeface="Arial"/>
              <a:buChar char="•"/>
            </a:pPr>
            <a:r>
              <a:rPr lang="en-US" sz="1200" b="0" i="0" u="none" strike="noStrike" cap="none" dirty="0">
                <a:solidFill>
                  <a:schemeClr val="dk1"/>
                </a:solidFill>
                <a:latin typeface="Calibri"/>
                <a:ea typeface="Calibri"/>
                <a:cs typeface="Calibri"/>
                <a:sym typeface="Calibri"/>
              </a:rPr>
              <a:t> The objective is that when the conflicts for 1040 are resolved, all three of these instances will have different accounts. Any one of them may retain the original account 1040 as long as neither of the other two is assigned account 1040.</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5"/>
        <p:cNvGrpSpPr/>
        <p:nvPr/>
      </p:nvGrpSpPr>
      <p:grpSpPr>
        <a:xfrm>
          <a:off x="0" y="0"/>
          <a:ext cx="0" cy="0"/>
          <a:chOff x="0" y="0"/>
          <a:chExt cx="0" cy="0"/>
        </a:xfrm>
      </p:grpSpPr>
      <p:sp>
        <p:nvSpPr>
          <p:cNvPr id="616"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68</a:t>
            </a:fld>
            <a:endParaRPr lang="en-US" sz="1200" b="0" i="0" u="none" strike="noStrike" cap="none">
              <a:solidFill>
                <a:schemeClr val="dk1"/>
              </a:solidFill>
              <a:latin typeface="Arial"/>
              <a:ea typeface="Arial"/>
              <a:cs typeface="Arial"/>
              <a:sym typeface="Arial"/>
            </a:endParaRPr>
          </a:p>
        </p:txBody>
      </p:sp>
      <p:sp>
        <p:nvSpPr>
          <p:cNvPr id="617"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68</a:t>
            </a:fld>
            <a:endParaRPr lang="en-US" sz="1200" b="0" i="0" u="none" strike="noStrike" cap="none">
              <a:solidFill>
                <a:schemeClr val="dk1"/>
              </a:solidFill>
              <a:latin typeface="Arial"/>
              <a:ea typeface="Arial"/>
              <a:cs typeface="Arial"/>
              <a:sym typeface="Arial"/>
            </a:endParaRPr>
          </a:p>
        </p:txBody>
      </p:sp>
      <p:sp>
        <p:nvSpPr>
          <p:cNvPr id="618" name="Shape 61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19" name="Shape 619"/>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69</a:t>
            </a:fld>
            <a:endParaRPr lang="en-US" sz="1200" b="0" i="0" u="none" strike="noStrike" cap="none">
              <a:solidFill>
                <a:schemeClr val="dk1"/>
              </a:solidFill>
              <a:latin typeface="Arial"/>
              <a:ea typeface="Arial"/>
              <a:cs typeface="Arial"/>
              <a:sym typeface="Arial"/>
            </a:endParaRPr>
          </a:p>
        </p:txBody>
      </p:sp>
      <p:sp>
        <p:nvSpPr>
          <p:cNvPr id="625"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69</a:t>
            </a:fld>
            <a:endParaRPr lang="en-US" sz="1200" b="0" i="0" u="none" strike="noStrike" cap="none">
              <a:solidFill>
                <a:schemeClr val="dk1"/>
              </a:solidFill>
              <a:latin typeface="Arial"/>
              <a:ea typeface="Arial"/>
              <a:cs typeface="Arial"/>
              <a:sym typeface="Arial"/>
            </a:endParaRPr>
          </a:p>
        </p:txBody>
      </p:sp>
      <p:sp>
        <p:nvSpPr>
          <p:cNvPr id="626" name="Shape 62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27" name="Shape 627"/>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Shape 140"/>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7</a:t>
            </a:fld>
            <a:endParaRPr lang="en-US" sz="1200" b="0" i="0" u="none" strike="noStrike" cap="none">
              <a:solidFill>
                <a:schemeClr val="dk1"/>
              </a:solidFill>
              <a:latin typeface="Arial"/>
              <a:ea typeface="Arial"/>
              <a:cs typeface="Arial"/>
              <a:sym typeface="Arial"/>
            </a:endParaRPr>
          </a:p>
        </p:txBody>
      </p:sp>
      <p:sp>
        <p:nvSpPr>
          <p:cNvPr id="141" name="Shape 141"/>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7</a:t>
            </a:fld>
            <a:endParaRPr lang="en-US" sz="1200" b="0" i="0" u="none" strike="noStrike" cap="none">
              <a:solidFill>
                <a:schemeClr val="dk1"/>
              </a:solidFill>
              <a:latin typeface="Arial"/>
              <a:ea typeface="Arial"/>
              <a:cs typeface="Arial"/>
              <a:sym typeface="Arial"/>
            </a:endParaRPr>
          </a:p>
        </p:txBody>
      </p:sp>
      <p:sp>
        <p:nvSpPr>
          <p:cNvPr id="142" name="Shape 14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43" name="Shape 14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70</a:t>
            </a:fld>
            <a:endParaRPr lang="en-US" sz="1200" b="0" i="0" u="none" strike="noStrike" cap="none">
              <a:solidFill>
                <a:schemeClr val="dk1"/>
              </a:solidFill>
              <a:latin typeface="Arial"/>
              <a:ea typeface="Arial"/>
              <a:cs typeface="Arial"/>
              <a:sym typeface="Arial"/>
            </a:endParaRPr>
          </a:p>
        </p:txBody>
      </p:sp>
      <p:sp>
        <p:nvSpPr>
          <p:cNvPr id="633"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70</a:t>
            </a:fld>
            <a:endParaRPr lang="en-US" sz="1200" b="0" i="0" u="none" strike="noStrike" cap="none">
              <a:solidFill>
                <a:schemeClr val="dk1"/>
              </a:solidFill>
              <a:latin typeface="Arial"/>
              <a:ea typeface="Arial"/>
              <a:cs typeface="Arial"/>
              <a:sym typeface="Arial"/>
            </a:endParaRPr>
          </a:p>
        </p:txBody>
      </p:sp>
      <p:sp>
        <p:nvSpPr>
          <p:cNvPr id="634" name="Shape 6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35" name="Shape 63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9"/>
        <p:cNvGrpSpPr/>
        <p:nvPr/>
      </p:nvGrpSpPr>
      <p:grpSpPr>
        <a:xfrm>
          <a:off x="0" y="0"/>
          <a:ext cx="0" cy="0"/>
          <a:chOff x="0" y="0"/>
          <a:chExt cx="0" cy="0"/>
        </a:xfrm>
      </p:grpSpPr>
      <p:sp>
        <p:nvSpPr>
          <p:cNvPr id="640"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71</a:t>
            </a:fld>
            <a:endParaRPr lang="en-US" sz="1200" b="0" i="0" u="none" strike="noStrike" cap="none">
              <a:solidFill>
                <a:schemeClr val="dk1"/>
              </a:solidFill>
              <a:latin typeface="Arial"/>
              <a:ea typeface="Arial"/>
              <a:cs typeface="Arial"/>
              <a:sym typeface="Arial"/>
            </a:endParaRPr>
          </a:p>
        </p:txBody>
      </p:sp>
      <p:sp>
        <p:nvSpPr>
          <p:cNvPr id="641"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71</a:t>
            </a:fld>
            <a:endParaRPr lang="en-US" sz="1200" b="0" i="0" u="none" strike="noStrike" cap="none">
              <a:solidFill>
                <a:schemeClr val="dk1"/>
              </a:solidFill>
              <a:latin typeface="Arial"/>
              <a:ea typeface="Arial"/>
              <a:cs typeface="Arial"/>
              <a:sym typeface="Arial"/>
            </a:endParaRPr>
          </a:p>
        </p:txBody>
      </p:sp>
      <p:sp>
        <p:nvSpPr>
          <p:cNvPr id="642" name="Shape 64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43" name="Shape 64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7"/>
        <p:cNvGrpSpPr/>
        <p:nvPr/>
      </p:nvGrpSpPr>
      <p:grpSpPr>
        <a:xfrm>
          <a:off x="0" y="0"/>
          <a:ext cx="0" cy="0"/>
          <a:chOff x="0" y="0"/>
          <a:chExt cx="0" cy="0"/>
        </a:xfrm>
      </p:grpSpPr>
      <p:sp>
        <p:nvSpPr>
          <p:cNvPr id="648"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72</a:t>
            </a:fld>
            <a:endParaRPr lang="en-US" sz="1200" b="0" i="0" u="none" strike="noStrike" cap="none">
              <a:solidFill>
                <a:schemeClr val="dk1"/>
              </a:solidFill>
              <a:latin typeface="Arial"/>
              <a:ea typeface="Arial"/>
              <a:cs typeface="Arial"/>
              <a:sym typeface="Arial"/>
            </a:endParaRPr>
          </a:p>
        </p:txBody>
      </p:sp>
      <p:sp>
        <p:nvSpPr>
          <p:cNvPr id="649"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72</a:t>
            </a:fld>
            <a:endParaRPr lang="en-US" sz="1200" b="0" i="0" u="none" strike="noStrike" cap="none">
              <a:solidFill>
                <a:schemeClr val="dk1"/>
              </a:solidFill>
              <a:latin typeface="Arial"/>
              <a:ea typeface="Arial"/>
              <a:cs typeface="Arial"/>
              <a:sym typeface="Arial"/>
            </a:endParaRPr>
          </a:p>
        </p:txBody>
      </p:sp>
      <p:sp>
        <p:nvSpPr>
          <p:cNvPr id="650" name="Shape 65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51" name="Shape 651"/>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5"/>
        <p:cNvGrpSpPr/>
        <p:nvPr/>
      </p:nvGrpSpPr>
      <p:grpSpPr>
        <a:xfrm>
          <a:off x="0" y="0"/>
          <a:ext cx="0" cy="0"/>
          <a:chOff x="0" y="0"/>
          <a:chExt cx="0" cy="0"/>
        </a:xfrm>
      </p:grpSpPr>
      <p:sp>
        <p:nvSpPr>
          <p:cNvPr id="656"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73</a:t>
            </a:fld>
            <a:endParaRPr lang="en-US" sz="1200">
              <a:solidFill>
                <a:schemeClr val="dk1"/>
              </a:solidFill>
              <a:latin typeface="Arial"/>
              <a:ea typeface="Arial"/>
              <a:cs typeface="Arial"/>
              <a:sym typeface="Arial"/>
            </a:endParaRPr>
          </a:p>
        </p:txBody>
      </p:sp>
      <p:sp>
        <p:nvSpPr>
          <p:cNvPr id="657"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73</a:t>
            </a:fld>
            <a:endParaRPr lang="en-US" sz="1200">
              <a:solidFill>
                <a:schemeClr val="dk1"/>
              </a:solidFill>
              <a:latin typeface="Arial"/>
              <a:ea typeface="Arial"/>
              <a:cs typeface="Arial"/>
              <a:sym typeface="Arial"/>
            </a:endParaRPr>
          </a:p>
        </p:txBody>
      </p:sp>
      <p:sp>
        <p:nvSpPr>
          <p:cNvPr id="658" name="Shape 65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59" name="Shape 659"/>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74</a:t>
            </a:fld>
            <a:endParaRPr lang="en-US" sz="1200">
              <a:solidFill>
                <a:schemeClr val="dk1"/>
              </a:solidFill>
              <a:latin typeface="Arial"/>
              <a:ea typeface="Arial"/>
              <a:cs typeface="Arial"/>
              <a:sym typeface="Arial"/>
            </a:endParaRPr>
          </a:p>
        </p:txBody>
      </p:sp>
      <p:sp>
        <p:nvSpPr>
          <p:cNvPr id="666"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74</a:t>
            </a:fld>
            <a:endParaRPr lang="en-US" sz="1200">
              <a:solidFill>
                <a:schemeClr val="dk1"/>
              </a:solidFill>
              <a:latin typeface="Arial"/>
              <a:ea typeface="Arial"/>
              <a:cs typeface="Arial"/>
              <a:sym typeface="Arial"/>
            </a:endParaRPr>
          </a:p>
        </p:txBody>
      </p:sp>
      <p:sp>
        <p:nvSpPr>
          <p:cNvPr id="667" name="Shape 66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68" name="Shape 668"/>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75</a:t>
            </a:fld>
            <a:endParaRPr lang="en-US" sz="1200">
              <a:solidFill>
                <a:schemeClr val="dk1"/>
              </a:solidFill>
              <a:latin typeface="Arial"/>
              <a:ea typeface="Arial"/>
              <a:cs typeface="Arial"/>
              <a:sym typeface="Arial"/>
            </a:endParaRPr>
          </a:p>
        </p:txBody>
      </p:sp>
      <p:sp>
        <p:nvSpPr>
          <p:cNvPr id="674"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75</a:t>
            </a:fld>
            <a:endParaRPr lang="en-US" sz="1200">
              <a:solidFill>
                <a:schemeClr val="dk1"/>
              </a:solidFill>
              <a:latin typeface="Arial"/>
              <a:ea typeface="Arial"/>
              <a:cs typeface="Arial"/>
              <a:sym typeface="Arial"/>
            </a:endParaRPr>
          </a:p>
        </p:txBody>
      </p:sp>
      <p:sp>
        <p:nvSpPr>
          <p:cNvPr id="675" name="Shape 67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76" name="Shape 67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0"/>
        <p:cNvGrpSpPr/>
        <p:nvPr/>
      </p:nvGrpSpPr>
      <p:grpSpPr>
        <a:xfrm>
          <a:off x="0" y="0"/>
          <a:ext cx="0" cy="0"/>
          <a:chOff x="0" y="0"/>
          <a:chExt cx="0" cy="0"/>
        </a:xfrm>
      </p:grpSpPr>
      <p:sp>
        <p:nvSpPr>
          <p:cNvPr id="681"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76</a:t>
            </a:fld>
            <a:endParaRPr lang="en-US" sz="1200">
              <a:solidFill>
                <a:schemeClr val="dk1"/>
              </a:solidFill>
              <a:latin typeface="Arial"/>
              <a:ea typeface="Arial"/>
              <a:cs typeface="Arial"/>
              <a:sym typeface="Arial"/>
            </a:endParaRPr>
          </a:p>
        </p:txBody>
      </p:sp>
      <p:sp>
        <p:nvSpPr>
          <p:cNvPr id="682"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76</a:t>
            </a:fld>
            <a:endParaRPr lang="en-US" sz="1200">
              <a:solidFill>
                <a:schemeClr val="dk1"/>
              </a:solidFill>
              <a:latin typeface="Arial"/>
              <a:ea typeface="Arial"/>
              <a:cs typeface="Arial"/>
              <a:sym typeface="Arial"/>
            </a:endParaRPr>
          </a:p>
        </p:txBody>
      </p:sp>
      <p:sp>
        <p:nvSpPr>
          <p:cNvPr id="683" name="Shape 68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84" name="Shape 684"/>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9"/>
        <p:cNvGrpSpPr/>
        <p:nvPr/>
      </p:nvGrpSpPr>
      <p:grpSpPr>
        <a:xfrm>
          <a:off x="0" y="0"/>
          <a:ext cx="0" cy="0"/>
          <a:chOff x="0" y="0"/>
          <a:chExt cx="0" cy="0"/>
        </a:xfrm>
      </p:grpSpPr>
      <p:sp>
        <p:nvSpPr>
          <p:cNvPr id="690"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77</a:t>
            </a:fld>
            <a:endParaRPr lang="en-US" sz="1200">
              <a:solidFill>
                <a:schemeClr val="dk1"/>
              </a:solidFill>
              <a:latin typeface="Arial"/>
              <a:ea typeface="Arial"/>
              <a:cs typeface="Arial"/>
              <a:sym typeface="Arial"/>
            </a:endParaRPr>
          </a:p>
        </p:txBody>
      </p:sp>
      <p:sp>
        <p:nvSpPr>
          <p:cNvPr id="691"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77</a:t>
            </a:fld>
            <a:endParaRPr lang="en-US" sz="1200">
              <a:solidFill>
                <a:schemeClr val="dk1"/>
              </a:solidFill>
              <a:latin typeface="Arial"/>
              <a:ea typeface="Arial"/>
              <a:cs typeface="Arial"/>
              <a:sym typeface="Arial"/>
            </a:endParaRPr>
          </a:p>
        </p:txBody>
      </p:sp>
      <p:sp>
        <p:nvSpPr>
          <p:cNvPr id="692" name="Shape 69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93" name="Shape 69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9"/>
        <p:cNvGrpSpPr/>
        <p:nvPr/>
      </p:nvGrpSpPr>
      <p:grpSpPr>
        <a:xfrm>
          <a:off x="0" y="0"/>
          <a:ext cx="0" cy="0"/>
          <a:chOff x="0" y="0"/>
          <a:chExt cx="0" cy="0"/>
        </a:xfrm>
      </p:grpSpPr>
      <p:sp>
        <p:nvSpPr>
          <p:cNvPr id="690"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78</a:t>
            </a:fld>
            <a:endParaRPr lang="en-US" sz="1200">
              <a:solidFill>
                <a:schemeClr val="dk1"/>
              </a:solidFill>
              <a:latin typeface="Arial"/>
              <a:ea typeface="Arial"/>
              <a:cs typeface="Arial"/>
              <a:sym typeface="Arial"/>
            </a:endParaRPr>
          </a:p>
        </p:txBody>
      </p:sp>
      <p:sp>
        <p:nvSpPr>
          <p:cNvPr id="691"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78</a:t>
            </a:fld>
            <a:endParaRPr lang="en-US" sz="1200">
              <a:solidFill>
                <a:schemeClr val="dk1"/>
              </a:solidFill>
              <a:latin typeface="Arial"/>
              <a:ea typeface="Arial"/>
              <a:cs typeface="Arial"/>
              <a:sym typeface="Arial"/>
            </a:endParaRPr>
          </a:p>
        </p:txBody>
      </p:sp>
      <p:sp>
        <p:nvSpPr>
          <p:cNvPr id="692" name="Shape 69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93" name="Shape 69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79</a:t>
            </a:fld>
            <a:endParaRPr lang="en-US" sz="1200">
              <a:solidFill>
                <a:schemeClr val="dk1"/>
              </a:solidFill>
              <a:latin typeface="Arial"/>
              <a:ea typeface="Arial"/>
              <a:cs typeface="Arial"/>
              <a:sym typeface="Arial"/>
            </a:endParaRPr>
          </a:p>
        </p:txBody>
      </p:sp>
      <p:sp>
        <p:nvSpPr>
          <p:cNvPr id="699"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79</a:t>
            </a:fld>
            <a:endParaRPr lang="en-US" sz="1200">
              <a:solidFill>
                <a:schemeClr val="dk1"/>
              </a:solidFill>
              <a:latin typeface="Arial"/>
              <a:ea typeface="Arial"/>
              <a:cs typeface="Arial"/>
              <a:sym typeface="Arial"/>
            </a:endParaRPr>
          </a:p>
        </p:txBody>
      </p:sp>
      <p:sp>
        <p:nvSpPr>
          <p:cNvPr id="700" name="Shape 70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701" name="Shape 701"/>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8</a:t>
            </a:fld>
            <a:endParaRPr lang="en-US" sz="1200" b="0" i="0" u="none" strike="noStrike" cap="none">
              <a:solidFill>
                <a:schemeClr val="dk1"/>
              </a:solidFill>
              <a:latin typeface="Arial"/>
              <a:ea typeface="Arial"/>
              <a:cs typeface="Arial"/>
              <a:sym typeface="Arial"/>
            </a:endParaRPr>
          </a:p>
        </p:txBody>
      </p:sp>
      <p:sp>
        <p:nvSpPr>
          <p:cNvPr id="149" name="Shape 149"/>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8</a:t>
            </a:fld>
            <a:endParaRPr lang="en-US" sz="1200" b="0" i="0" u="none" strike="noStrike" cap="none">
              <a:solidFill>
                <a:schemeClr val="dk1"/>
              </a:solidFill>
              <a:latin typeface="Arial"/>
              <a:ea typeface="Arial"/>
              <a:cs typeface="Arial"/>
              <a:sym typeface="Arial"/>
            </a:endParaRPr>
          </a:p>
        </p:txBody>
      </p:sp>
      <p:sp>
        <p:nvSpPr>
          <p:cNvPr id="150" name="Shape 15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51" name="myNotes"/>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dirty="0">
                <a:solidFill>
                  <a:schemeClr val="dk1"/>
                </a:solidFill>
                <a:latin typeface="Calibri"/>
                <a:ea typeface="Calibri"/>
                <a:cs typeface="Calibri"/>
                <a:sym typeface="Calibri"/>
              </a:rPr>
              <a:t>These utilities update domain information in a table called </a:t>
            </a:r>
            <a:r>
              <a:rPr lang="en-US" sz="1200" b="0" i="0" u="none" strike="noStrike" cap="none" dirty="0" err="1">
                <a:solidFill>
                  <a:schemeClr val="dk1"/>
                </a:solidFill>
                <a:latin typeface="Calibri"/>
                <a:ea typeface="Calibri"/>
                <a:cs typeface="Calibri"/>
                <a:sym typeface="Calibri"/>
              </a:rPr>
              <a:t>qtbl_ext</a:t>
            </a:r>
            <a:r>
              <a:rPr lang="en-US" sz="1200" b="0" i="0" u="none" strike="noStrike" cap="none" dirty="0">
                <a:solidFill>
                  <a:schemeClr val="dk1"/>
                </a:solidFill>
                <a:latin typeface="Calibri"/>
                <a:ea typeface="Calibri"/>
                <a:cs typeface="Calibri"/>
                <a:sym typeface="Calibri"/>
              </a:rPr>
              <a:t> and cover functionality for supplier lots on shippers and Expense Due account in Sales Account Maintenance.</a:t>
            </a:r>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360"/>
              </a:spcBef>
              <a:spcAft>
                <a:spcPts val="0"/>
              </a:spcAft>
              <a:buSzPct val="25000"/>
              <a:buNone/>
            </a:pPr>
            <a:r>
              <a:rPr lang="en-US" sz="1200" b="0" i="0" u="none" strike="noStrike" cap="none" dirty="0">
                <a:solidFill>
                  <a:schemeClr val="dk1"/>
                </a:solidFill>
                <a:latin typeface="Calibri"/>
                <a:ea typeface="Calibri"/>
                <a:cs typeface="Calibri"/>
                <a:sym typeface="Calibri"/>
              </a:rPr>
              <a:t>You must run these utilities, even if they are not being used in your system, because subsequent processes in the pre-conversion steps check if these utilities were run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80</a:t>
            </a:fld>
            <a:endParaRPr lang="en-US" sz="1200">
              <a:solidFill>
                <a:schemeClr val="dk1"/>
              </a:solidFill>
              <a:latin typeface="Arial"/>
              <a:ea typeface="Arial"/>
              <a:cs typeface="Arial"/>
              <a:sym typeface="Arial"/>
            </a:endParaRPr>
          </a:p>
        </p:txBody>
      </p:sp>
      <p:sp>
        <p:nvSpPr>
          <p:cNvPr id="699"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80</a:t>
            </a:fld>
            <a:endParaRPr lang="en-US" sz="1200">
              <a:solidFill>
                <a:schemeClr val="dk1"/>
              </a:solidFill>
              <a:latin typeface="Arial"/>
              <a:ea typeface="Arial"/>
              <a:cs typeface="Arial"/>
              <a:sym typeface="Arial"/>
            </a:endParaRPr>
          </a:p>
        </p:txBody>
      </p:sp>
      <p:sp>
        <p:nvSpPr>
          <p:cNvPr id="700" name="Shape 70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701" name="Shape 701"/>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5"/>
        <p:cNvGrpSpPr/>
        <p:nvPr/>
      </p:nvGrpSpPr>
      <p:grpSpPr>
        <a:xfrm>
          <a:off x="0" y="0"/>
          <a:ext cx="0" cy="0"/>
          <a:chOff x="0" y="0"/>
          <a:chExt cx="0" cy="0"/>
        </a:xfrm>
      </p:grpSpPr>
      <p:sp>
        <p:nvSpPr>
          <p:cNvPr id="706"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81</a:t>
            </a:fld>
            <a:endParaRPr lang="en-US" sz="1200">
              <a:solidFill>
                <a:schemeClr val="dk1"/>
              </a:solidFill>
              <a:latin typeface="Arial"/>
              <a:ea typeface="Arial"/>
              <a:cs typeface="Arial"/>
              <a:sym typeface="Arial"/>
            </a:endParaRPr>
          </a:p>
        </p:txBody>
      </p:sp>
      <p:sp>
        <p:nvSpPr>
          <p:cNvPr id="707"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81</a:t>
            </a:fld>
            <a:endParaRPr lang="en-US" sz="1200">
              <a:solidFill>
                <a:schemeClr val="dk1"/>
              </a:solidFill>
              <a:latin typeface="Arial"/>
              <a:ea typeface="Arial"/>
              <a:cs typeface="Arial"/>
              <a:sym typeface="Arial"/>
            </a:endParaRPr>
          </a:p>
        </p:txBody>
      </p:sp>
      <p:sp>
        <p:nvSpPr>
          <p:cNvPr id="708" name="Shape 70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709" name="Shape 709"/>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p:cNvGrpSpPr/>
        <p:nvPr/>
      </p:nvGrpSpPr>
      <p:grpSpPr>
        <a:xfrm>
          <a:off x="0" y="0"/>
          <a:ext cx="0" cy="0"/>
          <a:chOff x="0" y="0"/>
          <a:chExt cx="0" cy="0"/>
        </a:xfrm>
      </p:grpSpPr>
      <p:sp>
        <p:nvSpPr>
          <p:cNvPr id="715"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82</a:t>
            </a:fld>
            <a:endParaRPr lang="en-US" sz="1200">
              <a:solidFill>
                <a:schemeClr val="dk1"/>
              </a:solidFill>
              <a:latin typeface="Arial"/>
              <a:ea typeface="Arial"/>
              <a:cs typeface="Arial"/>
              <a:sym typeface="Arial"/>
            </a:endParaRPr>
          </a:p>
        </p:txBody>
      </p:sp>
      <p:sp>
        <p:nvSpPr>
          <p:cNvPr id="716"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82</a:t>
            </a:fld>
            <a:endParaRPr lang="en-US" sz="1200">
              <a:solidFill>
                <a:schemeClr val="dk1"/>
              </a:solidFill>
              <a:latin typeface="Arial"/>
              <a:ea typeface="Arial"/>
              <a:cs typeface="Arial"/>
              <a:sym typeface="Arial"/>
            </a:endParaRPr>
          </a:p>
        </p:txBody>
      </p:sp>
      <p:sp>
        <p:nvSpPr>
          <p:cNvPr id="717" name="Shape 7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718" name="Shape 718"/>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3"/>
        <p:cNvGrpSpPr/>
        <p:nvPr/>
      </p:nvGrpSpPr>
      <p:grpSpPr>
        <a:xfrm>
          <a:off x="0" y="0"/>
          <a:ext cx="0" cy="0"/>
          <a:chOff x="0" y="0"/>
          <a:chExt cx="0" cy="0"/>
        </a:xfrm>
      </p:grpSpPr>
      <p:sp>
        <p:nvSpPr>
          <p:cNvPr id="724"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83</a:t>
            </a:fld>
            <a:endParaRPr lang="en-US" sz="1200">
              <a:solidFill>
                <a:schemeClr val="dk1"/>
              </a:solidFill>
              <a:latin typeface="Arial"/>
              <a:ea typeface="Arial"/>
              <a:cs typeface="Arial"/>
              <a:sym typeface="Arial"/>
            </a:endParaRPr>
          </a:p>
        </p:txBody>
      </p:sp>
      <p:sp>
        <p:nvSpPr>
          <p:cNvPr id="725"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83</a:t>
            </a:fld>
            <a:endParaRPr lang="en-US" sz="1200">
              <a:solidFill>
                <a:schemeClr val="dk1"/>
              </a:solidFill>
              <a:latin typeface="Arial"/>
              <a:ea typeface="Arial"/>
              <a:cs typeface="Arial"/>
              <a:sym typeface="Arial"/>
            </a:endParaRPr>
          </a:p>
        </p:txBody>
      </p:sp>
      <p:sp>
        <p:nvSpPr>
          <p:cNvPr id="726" name="Shape 72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727" name="Shape 727"/>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1"/>
        <p:cNvGrpSpPr/>
        <p:nvPr/>
      </p:nvGrpSpPr>
      <p:grpSpPr>
        <a:xfrm>
          <a:off x="0" y="0"/>
          <a:ext cx="0" cy="0"/>
          <a:chOff x="0" y="0"/>
          <a:chExt cx="0" cy="0"/>
        </a:xfrm>
      </p:grpSpPr>
      <p:sp>
        <p:nvSpPr>
          <p:cNvPr id="732"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84</a:t>
            </a:fld>
            <a:endParaRPr lang="en-US" sz="1200">
              <a:solidFill>
                <a:schemeClr val="dk1"/>
              </a:solidFill>
              <a:latin typeface="Arial"/>
              <a:ea typeface="Arial"/>
              <a:cs typeface="Arial"/>
              <a:sym typeface="Arial"/>
            </a:endParaRPr>
          </a:p>
        </p:txBody>
      </p:sp>
      <p:sp>
        <p:nvSpPr>
          <p:cNvPr id="733"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84</a:t>
            </a:fld>
            <a:endParaRPr lang="en-US" sz="1200">
              <a:solidFill>
                <a:schemeClr val="dk1"/>
              </a:solidFill>
              <a:latin typeface="Arial"/>
              <a:ea typeface="Arial"/>
              <a:cs typeface="Arial"/>
              <a:sym typeface="Arial"/>
            </a:endParaRPr>
          </a:p>
        </p:txBody>
      </p:sp>
      <p:sp>
        <p:nvSpPr>
          <p:cNvPr id="734" name="Shape 7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735" name="Shape 73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85</a:t>
            </a:fld>
            <a:endParaRPr lang="en-US" sz="1200">
              <a:solidFill>
                <a:schemeClr val="dk1"/>
              </a:solidFill>
              <a:latin typeface="Arial"/>
              <a:ea typeface="Arial"/>
              <a:cs typeface="Arial"/>
              <a:sym typeface="Arial"/>
            </a:endParaRPr>
          </a:p>
        </p:txBody>
      </p:sp>
      <p:sp>
        <p:nvSpPr>
          <p:cNvPr id="741"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85</a:t>
            </a:fld>
            <a:endParaRPr lang="en-US" sz="1200">
              <a:solidFill>
                <a:schemeClr val="dk1"/>
              </a:solidFill>
              <a:latin typeface="Arial"/>
              <a:ea typeface="Arial"/>
              <a:cs typeface="Arial"/>
              <a:sym typeface="Arial"/>
            </a:endParaRPr>
          </a:p>
        </p:txBody>
      </p:sp>
      <p:sp>
        <p:nvSpPr>
          <p:cNvPr id="742" name="Shape 74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743" name="Shape 74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7"/>
        <p:cNvGrpSpPr/>
        <p:nvPr/>
      </p:nvGrpSpPr>
      <p:grpSpPr>
        <a:xfrm>
          <a:off x="0" y="0"/>
          <a:ext cx="0" cy="0"/>
          <a:chOff x="0" y="0"/>
          <a:chExt cx="0" cy="0"/>
        </a:xfrm>
      </p:grpSpPr>
      <p:sp>
        <p:nvSpPr>
          <p:cNvPr id="748"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86</a:t>
            </a:fld>
            <a:endParaRPr lang="en-US" sz="1200">
              <a:solidFill>
                <a:schemeClr val="dk1"/>
              </a:solidFill>
              <a:latin typeface="Arial"/>
              <a:ea typeface="Arial"/>
              <a:cs typeface="Arial"/>
              <a:sym typeface="Arial"/>
            </a:endParaRPr>
          </a:p>
        </p:txBody>
      </p:sp>
      <p:sp>
        <p:nvSpPr>
          <p:cNvPr id="749" name="myNotes"/>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86</a:t>
            </a:fld>
            <a:endParaRPr lang="en-US" sz="1200">
              <a:solidFill>
                <a:schemeClr val="dk1"/>
              </a:solidFill>
              <a:latin typeface="Arial"/>
              <a:ea typeface="Arial"/>
              <a:cs typeface="Arial"/>
              <a:sym typeface="Arial"/>
            </a:endParaRPr>
          </a:p>
        </p:txBody>
      </p:sp>
      <p:sp>
        <p:nvSpPr>
          <p:cNvPr id="750" name="Shape 75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751" name="Shape 751"/>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myNotes"/>
          <p:cNvSpPr txBox="1"/>
          <p:nvPr/>
        </p:nvSpPr>
        <p:spPr>
          <a:xfrm>
            <a:off x="3884612" y="8684925"/>
            <a:ext cx="2971800" cy="4575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87</a:t>
            </a:fld>
            <a:endParaRPr lang="en-US" sz="1200">
              <a:solidFill>
                <a:schemeClr val="dk1"/>
              </a:solidFill>
              <a:latin typeface="Arial"/>
              <a:ea typeface="Arial"/>
              <a:cs typeface="Arial"/>
              <a:sym typeface="Arial"/>
            </a:endParaRPr>
          </a:p>
        </p:txBody>
      </p:sp>
      <p:sp>
        <p:nvSpPr>
          <p:cNvPr id="756" name="myNotes"/>
          <p:cNvSpPr txBox="1"/>
          <p:nvPr/>
        </p:nvSpPr>
        <p:spPr>
          <a:xfrm>
            <a:off x="3884612" y="8684925"/>
            <a:ext cx="2971800" cy="4575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Arial"/>
                <a:ea typeface="Arial"/>
                <a:cs typeface="Arial"/>
                <a:sym typeface="Arial"/>
              </a:rPr>
              <a:pPr marL="0" marR="0" lvl="0" indent="0" algn="r" rtl="0">
                <a:spcBef>
                  <a:spcPts val="0"/>
                </a:spcBef>
                <a:spcAft>
                  <a:spcPts val="0"/>
                </a:spcAft>
                <a:buSzPct val="25000"/>
                <a:buNone/>
              </a:pPr>
              <a:t>87</a:t>
            </a:fld>
            <a:endParaRPr lang="en-US" sz="1200">
              <a:solidFill>
                <a:schemeClr val="dk1"/>
              </a:solidFill>
              <a:latin typeface="Arial"/>
              <a:ea typeface="Arial"/>
              <a:cs typeface="Arial"/>
              <a:sym typeface="Arial"/>
            </a:endParaRPr>
          </a:p>
        </p:txBody>
      </p:sp>
      <p:sp>
        <p:nvSpPr>
          <p:cNvPr id="757" name="Shape 75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758" name="Shape 758"/>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9</a:t>
            </a:fld>
            <a:endParaRPr lang="en-US" sz="1200" b="0" i="0" u="none" strike="noStrike" cap="none">
              <a:solidFill>
                <a:schemeClr val="dk1"/>
              </a:solidFill>
              <a:latin typeface="Arial"/>
              <a:ea typeface="Arial"/>
              <a:cs typeface="Arial"/>
              <a:sym typeface="Arial"/>
            </a:endParaRPr>
          </a:p>
        </p:txBody>
      </p:sp>
      <p:sp>
        <p:nvSpPr>
          <p:cNvPr id="157" name="Shape 157"/>
          <p:cNvSpPr txBox="1"/>
          <p:nvPr/>
        </p:nvSpPr>
        <p:spPr>
          <a:xfrm>
            <a:off x="3884612" y="8684925"/>
            <a:ext cx="2971799" cy="457513"/>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9</a:t>
            </a:fld>
            <a:endParaRPr lang="en-US" sz="1200" b="0" i="0" u="none" strike="noStrike" cap="none">
              <a:solidFill>
                <a:schemeClr val="dk1"/>
              </a:solidFill>
              <a:latin typeface="Arial"/>
              <a:ea typeface="Arial"/>
              <a:cs typeface="Arial"/>
              <a:sym typeface="Arial"/>
            </a:endParaRPr>
          </a:p>
        </p:txBody>
      </p:sp>
      <p:sp>
        <p:nvSpPr>
          <p:cNvPr id="158" name="Shape 15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59" name="Shape 159"/>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p:spTree>
      <p:nvGrpSpPr>
        <p:cNvPr id="1" name="Shape 15"/>
        <p:cNvGrpSpPr/>
        <p:nvPr/>
      </p:nvGrpSpPr>
      <p:grpSpPr>
        <a:xfrm>
          <a:off x="0" y="0"/>
          <a:ext cx="0" cy="0"/>
          <a:chOff x="0" y="0"/>
          <a:chExt cx="0" cy="0"/>
        </a:xfrm>
      </p:grpSpPr>
      <p:pic>
        <p:nvPicPr>
          <p:cNvPr id="16" name="Shape 16"/>
          <p:cNvPicPr preferRelativeResize="0"/>
          <p:nvPr/>
        </p:nvPicPr>
        <p:blipFill rotWithShape="1">
          <a:blip r:embed="rId2">
            <a:alphaModFix/>
          </a:blip>
          <a:srcRect b="12241"/>
          <a:stretch/>
        </p:blipFill>
        <p:spPr>
          <a:xfrm>
            <a:off x="0" y="3217863"/>
            <a:ext cx="9142413" cy="3209925"/>
          </a:xfrm>
          <a:prstGeom prst="rect">
            <a:avLst/>
          </a:prstGeom>
          <a:noFill/>
          <a:ln>
            <a:noFill/>
          </a:ln>
        </p:spPr>
      </p:pic>
      <p:pic>
        <p:nvPicPr>
          <p:cNvPr id="17" name="Shape 17"/>
          <p:cNvPicPr preferRelativeResize="0"/>
          <p:nvPr/>
        </p:nvPicPr>
        <p:blipFill rotWithShape="1">
          <a:blip r:embed="rId2">
            <a:alphaModFix/>
          </a:blip>
          <a:srcRect/>
          <a:stretch/>
        </p:blipFill>
        <p:spPr>
          <a:xfrm>
            <a:off x="0" y="3227388"/>
            <a:ext cx="9142413" cy="3657600"/>
          </a:xfrm>
          <a:prstGeom prst="rect">
            <a:avLst/>
          </a:prstGeom>
          <a:noFill/>
          <a:ln>
            <a:noFill/>
          </a:ln>
        </p:spPr>
      </p:pic>
      <p:sp>
        <p:nvSpPr>
          <p:cNvPr id="18" name="Shape 18"/>
          <p:cNvSpPr txBox="1">
            <a:spLocks noGrp="1"/>
          </p:cNvSpPr>
          <p:nvPr>
            <p:ph type="title"/>
          </p:nvPr>
        </p:nvSpPr>
        <p:spPr>
          <a:xfrm>
            <a:off x="457200" y="607452"/>
            <a:ext cx="8229600" cy="705411"/>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19" name="Shape 19"/>
          <p:cNvSpPr txBox="1">
            <a:spLocks noGrp="1"/>
          </p:cNvSpPr>
          <p:nvPr>
            <p:ph type="body" idx="1"/>
          </p:nvPr>
        </p:nvSpPr>
        <p:spPr>
          <a:xfrm>
            <a:off x="457200" y="1417637"/>
            <a:ext cx="8229600" cy="349250"/>
          </a:xfrm>
          <a:prstGeom prst="rect">
            <a:avLst/>
          </a:prstGeom>
          <a:noFill/>
          <a:ln>
            <a:noFill/>
          </a:ln>
        </p:spPr>
        <p:txBody>
          <a:bodyPr lIns="91425" tIns="91425" rIns="91425" bIns="91425" anchor="t" anchorCtr="0"/>
          <a:lstStyle>
            <a:lvl1pPr marL="0" marR="0" lvl="0" indent="0" algn="l" rtl="0">
              <a:spcBef>
                <a:spcPts val="400"/>
              </a:spcBef>
              <a:spcAft>
                <a:spcPts val="0"/>
              </a:spcAft>
              <a:buClr>
                <a:srgbClr val="F79646"/>
              </a:buClr>
              <a:buFont typeface="Arial"/>
              <a:buNone/>
              <a:defRPr sz="2000" b="1"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20" name="Shape 20"/>
          <p:cNvSpPr txBox="1">
            <a:spLocks noGrp="1"/>
          </p:cNvSpPr>
          <p:nvPr>
            <p:ph type="body" idx="2"/>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Shape 59"/>
        <p:cNvGrpSpPr/>
        <p:nvPr/>
      </p:nvGrpSpPr>
      <p:grpSpPr>
        <a:xfrm>
          <a:off x="0" y="0"/>
          <a:ext cx="0" cy="0"/>
          <a:chOff x="0" y="0"/>
          <a:chExt cx="0" cy="0"/>
        </a:xfrm>
      </p:grpSpPr>
      <p:sp>
        <p:nvSpPr>
          <p:cNvPr id="60" name="Shape 60"/>
          <p:cNvSpPr txBox="1">
            <a:spLocks noGrp="1"/>
          </p:cNvSpPr>
          <p:nvPr>
            <p:ph type="body" idx="1"/>
          </p:nvPr>
        </p:nvSpPr>
        <p:spPr>
          <a:xfrm>
            <a:off x="457200" y="1316182"/>
            <a:ext cx="8229600" cy="4999950"/>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61" name="Shape 61"/>
          <p:cNvSpPr txBox="1">
            <a:spLocks noGrp="1"/>
          </p:cNvSpPr>
          <p:nvPr>
            <p:ph type="title"/>
          </p:nvPr>
        </p:nvSpPr>
        <p:spPr>
          <a:xfrm>
            <a:off x="457200" y="607452"/>
            <a:ext cx="8229600" cy="70873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62" name="Shape 62"/>
          <p:cNvSpPr txBox="1">
            <a:spLocks noGrp="1"/>
          </p:cNvSpPr>
          <p:nvPr>
            <p:ph type="body" idx="2"/>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63" name="Shape 63"/>
          <p:cNvSpPr txBox="1">
            <a:spLocks noGrp="1"/>
          </p:cNvSpPr>
          <p:nvPr>
            <p:ph type="sldNum" idx="12"/>
          </p:nvPr>
        </p:nvSpPr>
        <p:spPr>
          <a:xfrm>
            <a:off x="6923088" y="6459537"/>
            <a:ext cx="2133599" cy="3651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fld id="{00000000-1234-1234-1234-123412341234}" type="slidenum">
              <a:rPr lang="en-US" sz="1800">
                <a:solidFill>
                  <a:schemeClr val="dk1"/>
                </a:solidFill>
                <a:latin typeface="Arial"/>
                <a:ea typeface="Arial"/>
                <a:cs typeface="Arial"/>
                <a:sym typeface="Arial"/>
              </a:rPr>
              <a:pPr marL="0" marR="0" lvl="0" indent="0" algn="l" rtl="0">
                <a:spcBef>
                  <a:spcPts val="0"/>
                </a:spcBef>
                <a:spcAft>
                  <a:spcPts val="0"/>
                </a:spcAft>
                <a:buSzPct val="25000"/>
                <a:buNone/>
              </a:pPr>
              <a:t>‹#›</a:t>
            </a:fld>
            <a:endParaRPr lang="en-US" sz="1800">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Section Header">
    <p:spTree>
      <p:nvGrpSpPr>
        <p:cNvPr id="1" name="Shape 64"/>
        <p:cNvGrpSpPr/>
        <p:nvPr/>
      </p:nvGrpSpPr>
      <p:grpSpPr>
        <a:xfrm>
          <a:off x="0" y="0"/>
          <a:ext cx="0" cy="0"/>
          <a:chOff x="0" y="0"/>
          <a:chExt cx="0" cy="0"/>
        </a:xfrm>
      </p:grpSpPr>
      <p:sp>
        <p:nvSpPr>
          <p:cNvPr id="65" name="Shape 65"/>
          <p:cNvSpPr txBox="1">
            <a:spLocks noGrp="1"/>
          </p:cNvSpPr>
          <p:nvPr>
            <p:ph type="body" idx="1"/>
          </p:nvPr>
        </p:nvSpPr>
        <p:spPr>
          <a:xfrm>
            <a:off x="455243" y="3428407"/>
            <a:ext cx="8229600" cy="349250"/>
          </a:xfrm>
          <a:prstGeom prst="rect">
            <a:avLst/>
          </a:prstGeom>
          <a:noFill/>
          <a:ln>
            <a:noFill/>
          </a:ln>
        </p:spPr>
        <p:txBody>
          <a:bodyPr lIns="91425" tIns="91425" rIns="91425" bIns="91425" anchor="t" anchorCtr="0"/>
          <a:lstStyle>
            <a:lvl1pPr marL="0" marR="0" lvl="0" indent="0" algn="l" rtl="0">
              <a:spcBef>
                <a:spcPts val="400"/>
              </a:spcBef>
              <a:spcAft>
                <a:spcPts val="0"/>
              </a:spcAft>
              <a:buClr>
                <a:srgbClr val="F79646"/>
              </a:buClr>
              <a:buFont typeface="Arial"/>
              <a:buNone/>
              <a:defRPr sz="2000" b="1"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66" name="Shape 66"/>
          <p:cNvSpPr txBox="1">
            <a:spLocks noGrp="1"/>
          </p:cNvSpPr>
          <p:nvPr>
            <p:ph type="title"/>
          </p:nvPr>
        </p:nvSpPr>
        <p:spPr>
          <a:xfrm>
            <a:off x="455243" y="2618222"/>
            <a:ext cx="8229600" cy="81018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67" name="Shape 67"/>
          <p:cNvSpPr txBox="1">
            <a:spLocks noGrp="1"/>
          </p:cNvSpPr>
          <p:nvPr>
            <p:ph type="body" idx="2"/>
          </p:nvPr>
        </p:nvSpPr>
        <p:spPr>
          <a:xfrm>
            <a:off x="455243" y="219015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68" name="Shape 68"/>
          <p:cNvSpPr txBox="1">
            <a:spLocks noGrp="1"/>
          </p:cNvSpPr>
          <p:nvPr>
            <p:ph type="sldNum" idx="12"/>
          </p:nvPr>
        </p:nvSpPr>
        <p:spPr>
          <a:xfrm>
            <a:off x="6923088" y="6459537"/>
            <a:ext cx="2133599" cy="3651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fld id="{00000000-1234-1234-1234-123412341234}" type="slidenum">
              <a:rPr lang="en-US" sz="1800">
                <a:solidFill>
                  <a:schemeClr val="dk1"/>
                </a:solidFill>
                <a:latin typeface="Arial"/>
                <a:ea typeface="Arial"/>
                <a:cs typeface="Arial"/>
                <a:sym typeface="Arial"/>
              </a:rPr>
              <a:pPr marL="0" marR="0" lvl="0" indent="0" algn="l" rtl="0">
                <a:spcBef>
                  <a:spcPts val="0"/>
                </a:spcBef>
                <a:spcAft>
                  <a:spcPts val="0"/>
                </a:spcAft>
                <a:buSzPct val="25000"/>
                <a:buNone/>
              </a:pPr>
              <a:t>‹#›</a:t>
            </a:fld>
            <a:endParaRPr lang="en-US" sz="1800">
              <a:solidFill>
                <a:schemeClr val="dk1"/>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Two Content">
    <p:spTree>
      <p:nvGrpSpPr>
        <p:cNvPr id="1" name="Shape 69"/>
        <p:cNvGrpSpPr/>
        <p:nvPr/>
      </p:nvGrpSpPr>
      <p:grpSpPr>
        <a:xfrm>
          <a:off x="0" y="0"/>
          <a:ext cx="0" cy="0"/>
          <a:chOff x="0" y="0"/>
          <a:chExt cx="0" cy="0"/>
        </a:xfrm>
      </p:grpSpPr>
      <p:sp>
        <p:nvSpPr>
          <p:cNvPr id="70" name="Shape 70"/>
          <p:cNvSpPr txBox="1">
            <a:spLocks noGrp="1"/>
          </p:cNvSpPr>
          <p:nvPr>
            <p:ph type="body" idx="1"/>
          </p:nvPr>
        </p:nvSpPr>
        <p:spPr>
          <a:xfrm>
            <a:off x="457200" y="1417637"/>
            <a:ext cx="4038599" cy="4898495"/>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9pPr>
          </a:lstStyle>
          <a:p>
            <a:endParaRPr/>
          </a:p>
        </p:txBody>
      </p:sp>
      <p:sp>
        <p:nvSpPr>
          <p:cNvPr id="71" name="Shape 71"/>
          <p:cNvSpPr txBox="1">
            <a:spLocks noGrp="1"/>
          </p:cNvSpPr>
          <p:nvPr>
            <p:ph type="body" idx="2"/>
          </p:nvPr>
        </p:nvSpPr>
        <p:spPr>
          <a:xfrm>
            <a:off x="4648200" y="1417637"/>
            <a:ext cx="4038599" cy="4898495"/>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9pPr>
          </a:lstStyle>
          <a:p>
            <a:endParaRPr/>
          </a:p>
        </p:txBody>
      </p:sp>
      <p:sp>
        <p:nvSpPr>
          <p:cNvPr id="72" name="Shape 72"/>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73" name="Shape 73"/>
          <p:cNvSpPr txBox="1">
            <a:spLocks noGrp="1"/>
          </p:cNvSpPr>
          <p:nvPr>
            <p:ph type="body" idx="3"/>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74" name="Shape 74"/>
          <p:cNvSpPr txBox="1">
            <a:spLocks noGrp="1"/>
          </p:cNvSpPr>
          <p:nvPr>
            <p:ph type="sldNum" idx="12"/>
          </p:nvPr>
        </p:nvSpPr>
        <p:spPr>
          <a:xfrm>
            <a:off x="6923088" y="6459537"/>
            <a:ext cx="2133599" cy="3651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fld id="{00000000-1234-1234-1234-123412341234}" type="slidenum">
              <a:rPr lang="en-US" sz="1800">
                <a:solidFill>
                  <a:schemeClr val="dk1"/>
                </a:solidFill>
                <a:latin typeface="Arial"/>
                <a:ea typeface="Arial"/>
                <a:cs typeface="Arial"/>
                <a:sym typeface="Arial"/>
              </a:rPr>
              <a:pPr marL="0" marR="0" lvl="0" indent="0" algn="l" rtl="0">
                <a:spcBef>
                  <a:spcPts val="0"/>
                </a:spcBef>
                <a:spcAft>
                  <a:spcPts val="0"/>
                </a:spcAft>
                <a:buSzPct val="25000"/>
                <a:buNone/>
              </a:pPr>
              <a:t>‹#›</a:t>
            </a:fld>
            <a:endParaRPr lang="en-US" sz="1800">
              <a:solidFill>
                <a:schemeClr val="dk1"/>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Comparison">
    <p:spTree>
      <p:nvGrpSpPr>
        <p:cNvPr id="1" name="Shape 75"/>
        <p:cNvGrpSpPr/>
        <p:nvPr/>
      </p:nvGrpSpPr>
      <p:grpSpPr>
        <a:xfrm>
          <a:off x="0" y="0"/>
          <a:ext cx="0" cy="0"/>
          <a:chOff x="0" y="0"/>
          <a:chExt cx="0" cy="0"/>
        </a:xfrm>
      </p:grpSpPr>
      <p:sp>
        <p:nvSpPr>
          <p:cNvPr id="76" name="Shape 76"/>
          <p:cNvSpPr txBox="1">
            <a:spLocks noGrp="1"/>
          </p:cNvSpPr>
          <p:nvPr>
            <p:ph type="body" idx="1"/>
          </p:nvPr>
        </p:nvSpPr>
        <p:spPr>
          <a:xfrm>
            <a:off x="4645025" y="2064443"/>
            <a:ext cx="4041774" cy="4234754"/>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9pPr>
          </a:lstStyle>
          <a:p>
            <a:endParaRPr/>
          </a:p>
        </p:txBody>
      </p:sp>
      <p:sp>
        <p:nvSpPr>
          <p:cNvPr id="77" name="Shape 77"/>
          <p:cNvSpPr txBox="1">
            <a:spLocks noGrp="1"/>
          </p:cNvSpPr>
          <p:nvPr>
            <p:ph type="body" idx="2"/>
          </p:nvPr>
        </p:nvSpPr>
        <p:spPr>
          <a:xfrm>
            <a:off x="4645025" y="1424683"/>
            <a:ext cx="4041774" cy="639762"/>
          </a:xfrm>
          <a:prstGeom prst="rect">
            <a:avLst/>
          </a:prstGeom>
          <a:noFill/>
          <a:ln>
            <a:noFill/>
          </a:ln>
        </p:spPr>
        <p:txBody>
          <a:bodyPr lIns="91425" tIns="91425" rIns="91425" bIns="91425" anchor="ctr" anchorCtr="0"/>
          <a:lstStyle>
            <a:lvl1pPr marL="0" marR="0" lvl="0" indent="0" algn="l" rtl="0">
              <a:spcBef>
                <a:spcPts val="480"/>
              </a:spcBef>
              <a:spcAft>
                <a:spcPts val="0"/>
              </a:spcAft>
              <a:buClr>
                <a:srgbClr val="F79646"/>
              </a:buClr>
              <a:buFont typeface="Arial"/>
              <a:buNone/>
              <a:defRPr sz="2400" b="1" i="0" u="none" strike="noStrike" cap="none">
                <a:solidFill>
                  <a:srgbClr val="4E4E4E"/>
                </a:solidFill>
                <a:latin typeface="Questrial"/>
                <a:ea typeface="Questrial"/>
                <a:cs typeface="Questrial"/>
                <a:sym typeface="Questrial"/>
              </a:defRPr>
            </a:lvl1pPr>
            <a:lvl2pPr marL="457200" marR="0" lvl="1" indent="0" algn="l" rtl="0">
              <a:spcBef>
                <a:spcPts val="400"/>
              </a:spcBef>
              <a:spcAft>
                <a:spcPts val="0"/>
              </a:spcAft>
              <a:buClr>
                <a:srgbClr val="F79646"/>
              </a:buClr>
              <a:buFont typeface="Merriweather Sans"/>
              <a:buNone/>
              <a:defRPr sz="2000" b="1" i="0" u="none" strike="noStrike" cap="none">
                <a:solidFill>
                  <a:srgbClr val="4F4F4F"/>
                </a:solidFill>
                <a:latin typeface="Questrial"/>
                <a:ea typeface="Questrial"/>
                <a:cs typeface="Questrial"/>
                <a:sym typeface="Questrial"/>
              </a:defRPr>
            </a:lvl2pPr>
            <a:lvl3pPr marL="914400" marR="0" lvl="2" indent="0" algn="l" rtl="0">
              <a:spcBef>
                <a:spcPts val="360"/>
              </a:spcBef>
              <a:spcAft>
                <a:spcPts val="0"/>
              </a:spcAft>
              <a:buClr>
                <a:srgbClr val="F79646"/>
              </a:buClr>
              <a:buFont typeface="Arial"/>
              <a:buNone/>
              <a:defRPr sz="1800" b="1" i="0" u="none" strike="noStrike" cap="none">
                <a:solidFill>
                  <a:srgbClr val="4F4F4F"/>
                </a:solidFill>
                <a:latin typeface="Questrial"/>
                <a:ea typeface="Questrial"/>
                <a:cs typeface="Questrial"/>
                <a:sym typeface="Questrial"/>
              </a:defRPr>
            </a:lvl3pPr>
            <a:lvl4pPr marL="1371600" marR="0" lvl="3" indent="0" algn="l" rtl="0">
              <a:spcBef>
                <a:spcPts val="320"/>
              </a:spcBef>
              <a:spcAft>
                <a:spcPts val="0"/>
              </a:spcAft>
              <a:buClr>
                <a:srgbClr val="F79646"/>
              </a:buClr>
              <a:buFont typeface="Merriweather Sans"/>
              <a:buNone/>
              <a:defRPr sz="1600" b="1" i="0" u="none" strike="noStrike" cap="none">
                <a:solidFill>
                  <a:srgbClr val="4F4F4F"/>
                </a:solidFill>
                <a:latin typeface="Questrial"/>
                <a:ea typeface="Questrial"/>
                <a:cs typeface="Questrial"/>
                <a:sym typeface="Questrial"/>
              </a:defRPr>
            </a:lvl4pPr>
            <a:lvl5pPr marL="1828800" marR="0" lvl="4" indent="0" algn="l" rtl="0">
              <a:spcBef>
                <a:spcPts val="320"/>
              </a:spcBef>
              <a:spcAft>
                <a:spcPts val="0"/>
              </a:spcAft>
              <a:buClr>
                <a:srgbClr val="F79646"/>
              </a:buClr>
              <a:buFont typeface="Arial"/>
              <a:buNone/>
              <a:defRPr sz="1600" b="1" i="0" u="none" strike="noStrike" cap="none">
                <a:solidFill>
                  <a:srgbClr val="4F4F4F"/>
                </a:solidFill>
                <a:latin typeface="Questrial"/>
                <a:ea typeface="Questrial"/>
                <a:cs typeface="Questrial"/>
                <a:sym typeface="Questrial"/>
              </a:defRPr>
            </a:lvl5pPr>
            <a:lvl6pPr marL="2286000" marR="0" lvl="5"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6pPr>
            <a:lvl7pPr marL="2743200" marR="0" lvl="6"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7pPr>
            <a:lvl8pPr marL="3200400" marR="0" lvl="7"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8pPr>
            <a:lvl9pPr marL="3657600" marR="0" lvl="8"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9pPr>
          </a:lstStyle>
          <a:p>
            <a:endParaRPr/>
          </a:p>
        </p:txBody>
      </p:sp>
      <p:sp>
        <p:nvSpPr>
          <p:cNvPr id="78" name="Shape 78"/>
          <p:cNvSpPr txBox="1">
            <a:spLocks noGrp="1"/>
          </p:cNvSpPr>
          <p:nvPr>
            <p:ph type="body" idx="3"/>
          </p:nvPr>
        </p:nvSpPr>
        <p:spPr>
          <a:xfrm>
            <a:off x="457200" y="2064443"/>
            <a:ext cx="4040187" cy="4234754"/>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9pPr>
          </a:lstStyle>
          <a:p>
            <a:endParaRPr/>
          </a:p>
        </p:txBody>
      </p:sp>
      <p:sp>
        <p:nvSpPr>
          <p:cNvPr id="79" name="Shape 79"/>
          <p:cNvSpPr txBox="1">
            <a:spLocks noGrp="1"/>
          </p:cNvSpPr>
          <p:nvPr>
            <p:ph type="body" idx="4"/>
          </p:nvPr>
        </p:nvSpPr>
        <p:spPr>
          <a:xfrm>
            <a:off x="457200" y="1424683"/>
            <a:ext cx="4040187" cy="639762"/>
          </a:xfrm>
          <a:prstGeom prst="rect">
            <a:avLst/>
          </a:prstGeom>
          <a:noFill/>
          <a:ln>
            <a:noFill/>
          </a:ln>
        </p:spPr>
        <p:txBody>
          <a:bodyPr lIns="91425" tIns="91425" rIns="91425" bIns="91425" anchor="ctr" anchorCtr="0"/>
          <a:lstStyle>
            <a:lvl1pPr marL="0" marR="0" lvl="0" indent="0" algn="l" rtl="0">
              <a:spcBef>
                <a:spcPts val="480"/>
              </a:spcBef>
              <a:spcAft>
                <a:spcPts val="0"/>
              </a:spcAft>
              <a:buClr>
                <a:srgbClr val="F79646"/>
              </a:buClr>
              <a:buFont typeface="Arial"/>
              <a:buNone/>
              <a:defRPr sz="2400" b="1" i="0" u="none" strike="noStrike" cap="none">
                <a:solidFill>
                  <a:srgbClr val="4E4E4E"/>
                </a:solidFill>
                <a:latin typeface="Questrial"/>
                <a:ea typeface="Questrial"/>
                <a:cs typeface="Questrial"/>
                <a:sym typeface="Questrial"/>
              </a:defRPr>
            </a:lvl1pPr>
            <a:lvl2pPr marL="457200" marR="0" lvl="1" indent="0" algn="l" rtl="0">
              <a:spcBef>
                <a:spcPts val="400"/>
              </a:spcBef>
              <a:spcAft>
                <a:spcPts val="0"/>
              </a:spcAft>
              <a:buClr>
                <a:srgbClr val="F79646"/>
              </a:buClr>
              <a:buFont typeface="Merriweather Sans"/>
              <a:buNone/>
              <a:defRPr sz="2000" b="1" i="0" u="none" strike="noStrike" cap="none">
                <a:solidFill>
                  <a:srgbClr val="4F4F4F"/>
                </a:solidFill>
                <a:latin typeface="Questrial"/>
                <a:ea typeface="Questrial"/>
                <a:cs typeface="Questrial"/>
                <a:sym typeface="Questrial"/>
              </a:defRPr>
            </a:lvl2pPr>
            <a:lvl3pPr marL="914400" marR="0" lvl="2" indent="0" algn="l" rtl="0">
              <a:spcBef>
                <a:spcPts val="360"/>
              </a:spcBef>
              <a:spcAft>
                <a:spcPts val="0"/>
              </a:spcAft>
              <a:buClr>
                <a:srgbClr val="F79646"/>
              </a:buClr>
              <a:buFont typeface="Arial"/>
              <a:buNone/>
              <a:defRPr sz="1800" b="1" i="0" u="none" strike="noStrike" cap="none">
                <a:solidFill>
                  <a:srgbClr val="4F4F4F"/>
                </a:solidFill>
                <a:latin typeface="Questrial"/>
                <a:ea typeface="Questrial"/>
                <a:cs typeface="Questrial"/>
                <a:sym typeface="Questrial"/>
              </a:defRPr>
            </a:lvl3pPr>
            <a:lvl4pPr marL="1371600" marR="0" lvl="3" indent="0" algn="l" rtl="0">
              <a:spcBef>
                <a:spcPts val="320"/>
              </a:spcBef>
              <a:spcAft>
                <a:spcPts val="0"/>
              </a:spcAft>
              <a:buClr>
                <a:srgbClr val="F79646"/>
              </a:buClr>
              <a:buFont typeface="Merriweather Sans"/>
              <a:buNone/>
              <a:defRPr sz="1600" b="1" i="0" u="none" strike="noStrike" cap="none">
                <a:solidFill>
                  <a:srgbClr val="4F4F4F"/>
                </a:solidFill>
                <a:latin typeface="Questrial"/>
                <a:ea typeface="Questrial"/>
                <a:cs typeface="Questrial"/>
                <a:sym typeface="Questrial"/>
              </a:defRPr>
            </a:lvl4pPr>
            <a:lvl5pPr marL="1828800" marR="0" lvl="4" indent="0" algn="l" rtl="0">
              <a:spcBef>
                <a:spcPts val="320"/>
              </a:spcBef>
              <a:spcAft>
                <a:spcPts val="0"/>
              </a:spcAft>
              <a:buClr>
                <a:srgbClr val="F79646"/>
              </a:buClr>
              <a:buFont typeface="Arial"/>
              <a:buNone/>
              <a:defRPr sz="1600" b="1" i="0" u="none" strike="noStrike" cap="none">
                <a:solidFill>
                  <a:srgbClr val="4F4F4F"/>
                </a:solidFill>
                <a:latin typeface="Questrial"/>
                <a:ea typeface="Questrial"/>
                <a:cs typeface="Questrial"/>
                <a:sym typeface="Questrial"/>
              </a:defRPr>
            </a:lvl5pPr>
            <a:lvl6pPr marL="2286000" marR="0" lvl="5"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6pPr>
            <a:lvl7pPr marL="2743200" marR="0" lvl="6"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7pPr>
            <a:lvl8pPr marL="3200400" marR="0" lvl="7"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8pPr>
            <a:lvl9pPr marL="3657600" marR="0" lvl="8"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9pPr>
          </a:lstStyle>
          <a:p>
            <a:endParaRPr/>
          </a:p>
        </p:txBody>
      </p:sp>
      <p:sp>
        <p:nvSpPr>
          <p:cNvPr id="80" name="Shape 80"/>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81" name="Shape 81"/>
          <p:cNvSpPr txBox="1">
            <a:spLocks noGrp="1"/>
          </p:cNvSpPr>
          <p:nvPr>
            <p:ph type="body" idx="5"/>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82" name="Shape 82"/>
          <p:cNvSpPr txBox="1">
            <a:spLocks noGrp="1"/>
          </p:cNvSpPr>
          <p:nvPr>
            <p:ph type="sldNum" idx="12"/>
          </p:nvPr>
        </p:nvSpPr>
        <p:spPr>
          <a:xfrm>
            <a:off x="6923088" y="6459537"/>
            <a:ext cx="2133599" cy="3651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fld id="{00000000-1234-1234-1234-123412341234}" type="slidenum">
              <a:rPr lang="en-US" sz="1800">
                <a:solidFill>
                  <a:schemeClr val="dk1"/>
                </a:solidFill>
                <a:latin typeface="Arial"/>
                <a:ea typeface="Arial"/>
                <a:cs typeface="Arial"/>
                <a:sym typeface="Arial"/>
              </a:rPr>
              <a:pPr marL="0" marR="0" lvl="0" indent="0" algn="l" rtl="0">
                <a:spcBef>
                  <a:spcPts val="0"/>
                </a:spcBef>
                <a:spcAft>
                  <a:spcPts val="0"/>
                </a:spcAft>
                <a:buSzPct val="25000"/>
                <a:buNone/>
              </a:pPr>
              <a:t>‹#›</a:t>
            </a:fld>
            <a:endParaRPr lang="en-US" sz="1800">
              <a:solidFill>
                <a:schemeClr val="dk1"/>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List of Items/Names">
    <p:spTree>
      <p:nvGrpSpPr>
        <p:cNvPr id="1" name="Shape 83"/>
        <p:cNvGrpSpPr/>
        <p:nvPr/>
      </p:nvGrpSpPr>
      <p:grpSpPr>
        <a:xfrm>
          <a:off x="0" y="0"/>
          <a:ext cx="0" cy="0"/>
          <a:chOff x="0" y="0"/>
          <a:chExt cx="0" cy="0"/>
        </a:xfrm>
      </p:grpSpPr>
      <p:sp>
        <p:nvSpPr>
          <p:cNvPr id="84" name="Shape 84"/>
          <p:cNvSpPr txBox="1">
            <a:spLocks noGrp="1"/>
          </p:cNvSpPr>
          <p:nvPr>
            <p:ph type="body" idx="1"/>
          </p:nvPr>
        </p:nvSpPr>
        <p:spPr>
          <a:xfrm>
            <a:off x="5886173" y="1420041"/>
            <a:ext cx="2800626" cy="4819522"/>
          </a:xfrm>
          <a:prstGeom prst="rect">
            <a:avLst/>
          </a:prstGeom>
          <a:noFill/>
          <a:ln>
            <a:noFill/>
          </a:ln>
        </p:spPr>
        <p:txBody>
          <a:bodyPr lIns="91425" tIns="91425" rIns="91425" bIns="91425" anchor="t" anchorCtr="0"/>
          <a:lstStyle>
            <a:lvl1pPr marL="0" marR="0" lvl="0" indent="0" algn="l" rtl="0">
              <a:spcBef>
                <a:spcPts val="0"/>
              </a:spcBef>
              <a:spcAft>
                <a:spcPts val="0"/>
              </a:spcAft>
              <a:buClr>
                <a:schemeClr val="accent6"/>
              </a:buClr>
              <a:buFont typeface="Arial"/>
              <a:buNone/>
              <a:defRPr sz="2000" b="0" i="0" u="none" strike="noStrike" cap="none">
                <a:solidFill>
                  <a:srgbClr val="4E4E4E"/>
                </a:solidFill>
                <a:latin typeface="Questrial"/>
                <a:ea typeface="Questrial"/>
                <a:cs typeface="Questrial"/>
                <a:sym typeface="Questrial"/>
              </a:defRPr>
            </a:lvl1pPr>
            <a:lvl2pPr marL="266700" marR="0" lvl="1" indent="0" algn="l" rtl="0">
              <a:spcBef>
                <a:spcPts val="0"/>
              </a:spcBef>
              <a:spcAft>
                <a:spcPts val="0"/>
              </a:spcAft>
              <a:buClr>
                <a:schemeClr val="accent6"/>
              </a:buClr>
              <a:buFont typeface="Merriweather Sans"/>
              <a:buNone/>
              <a:defRPr sz="1800" b="0" i="0" u="none" strike="noStrike" cap="none">
                <a:solidFill>
                  <a:srgbClr val="4E4E4E"/>
                </a:solidFill>
                <a:latin typeface="Questrial"/>
                <a:ea typeface="Questrial"/>
                <a:cs typeface="Questrial"/>
                <a:sym typeface="Questrial"/>
              </a:defRPr>
            </a:lvl2pPr>
            <a:lvl3pPr marL="715963" marR="0" lvl="2" indent="-30162" algn="l" rtl="0">
              <a:spcBef>
                <a:spcPts val="1200"/>
              </a:spcBef>
              <a:spcAft>
                <a:spcPts val="0"/>
              </a:spcAft>
              <a:buClr>
                <a:schemeClr val="accent6"/>
              </a:buClr>
              <a:buSzPct val="100000"/>
              <a:buFont typeface="Arial"/>
              <a:buChar char="•"/>
              <a:defRPr sz="2400" b="0" i="0" u="none" strike="noStrike" cap="none">
                <a:solidFill>
                  <a:srgbClr val="666666"/>
                </a:solidFill>
                <a:latin typeface="Questrial"/>
                <a:ea typeface="Questrial"/>
                <a:cs typeface="Questrial"/>
                <a:sym typeface="Questrial"/>
              </a:defRPr>
            </a:lvl3pPr>
            <a:lvl4pPr marL="982663" marR="0" lvl="3" indent="-144462" algn="l" rtl="0">
              <a:spcBef>
                <a:spcPts val="1200"/>
              </a:spcBef>
              <a:spcAft>
                <a:spcPts val="0"/>
              </a:spcAft>
              <a:buClr>
                <a:schemeClr val="accent6"/>
              </a:buClr>
              <a:buSzPct val="100000"/>
              <a:buFont typeface="Merriweather Sans"/>
              <a:buChar char="-"/>
              <a:defRPr sz="2000" b="0" i="0" u="none" strike="noStrike" cap="none">
                <a:solidFill>
                  <a:srgbClr val="666666"/>
                </a:solidFill>
                <a:latin typeface="Questrial"/>
                <a:ea typeface="Questrial"/>
                <a:cs typeface="Questrial"/>
                <a:sym typeface="Questrial"/>
              </a:defRPr>
            </a:lvl4pPr>
            <a:lvl5pPr marL="1165225" marR="0" lvl="4" indent="-60325" algn="l" rtl="0">
              <a:spcBef>
                <a:spcPts val="1200"/>
              </a:spcBef>
              <a:spcAft>
                <a:spcPts val="0"/>
              </a:spcAft>
              <a:buClr>
                <a:schemeClr val="accent6"/>
              </a:buClr>
              <a:buSzPct val="100000"/>
              <a:buFont typeface="Arial"/>
              <a:buChar char="•"/>
              <a:defRPr sz="2000" b="0" i="0" u="none" strike="noStrike" cap="none">
                <a:solidFill>
                  <a:srgbClr val="666666"/>
                </a:solidFill>
                <a:latin typeface="Questrial"/>
                <a:ea typeface="Questrial"/>
                <a:cs typeface="Questrial"/>
                <a:sym typeface="Quest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9pPr>
          </a:lstStyle>
          <a:p>
            <a:endParaRPr/>
          </a:p>
        </p:txBody>
      </p:sp>
      <p:sp>
        <p:nvSpPr>
          <p:cNvPr id="85" name="Shape 85"/>
          <p:cNvSpPr txBox="1">
            <a:spLocks noGrp="1"/>
          </p:cNvSpPr>
          <p:nvPr>
            <p:ph type="body" idx="2"/>
          </p:nvPr>
        </p:nvSpPr>
        <p:spPr>
          <a:xfrm>
            <a:off x="3235738" y="1420041"/>
            <a:ext cx="2650435" cy="4819522"/>
          </a:xfrm>
          <a:prstGeom prst="rect">
            <a:avLst/>
          </a:prstGeom>
          <a:noFill/>
          <a:ln>
            <a:noFill/>
          </a:ln>
        </p:spPr>
        <p:txBody>
          <a:bodyPr lIns="91425" tIns="91425" rIns="91425" bIns="91425" anchor="t" anchorCtr="0"/>
          <a:lstStyle>
            <a:lvl1pPr marL="0" marR="0" lvl="0" indent="0" algn="l" rtl="0">
              <a:spcBef>
                <a:spcPts val="0"/>
              </a:spcBef>
              <a:spcAft>
                <a:spcPts val="0"/>
              </a:spcAft>
              <a:buClr>
                <a:schemeClr val="accent6"/>
              </a:buClr>
              <a:buFont typeface="Arial"/>
              <a:buNone/>
              <a:defRPr sz="2000" b="0" i="0" u="none" strike="noStrike" cap="none">
                <a:solidFill>
                  <a:srgbClr val="4E4E4E"/>
                </a:solidFill>
                <a:latin typeface="Questrial"/>
                <a:ea typeface="Questrial"/>
                <a:cs typeface="Questrial"/>
                <a:sym typeface="Questrial"/>
              </a:defRPr>
            </a:lvl1pPr>
            <a:lvl2pPr marL="266700" marR="0" lvl="1" indent="0" algn="l" rtl="0">
              <a:spcBef>
                <a:spcPts val="0"/>
              </a:spcBef>
              <a:spcAft>
                <a:spcPts val="0"/>
              </a:spcAft>
              <a:buClr>
                <a:schemeClr val="accent6"/>
              </a:buClr>
              <a:buFont typeface="Merriweather Sans"/>
              <a:buNone/>
              <a:defRPr sz="1800" b="0" i="0" u="none" strike="noStrike" cap="none">
                <a:solidFill>
                  <a:srgbClr val="4E4E4E"/>
                </a:solidFill>
                <a:latin typeface="Questrial"/>
                <a:ea typeface="Questrial"/>
                <a:cs typeface="Questrial"/>
                <a:sym typeface="Questrial"/>
              </a:defRPr>
            </a:lvl2pPr>
            <a:lvl3pPr marL="715963" marR="0" lvl="2" indent="-30162" algn="l" rtl="0">
              <a:spcBef>
                <a:spcPts val="1200"/>
              </a:spcBef>
              <a:spcAft>
                <a:spcPts val="0"/>
              </a:spcAft>
              <a:buClr>
                <a:schemeClr val="accent6"/>
              </a:buClr>
              <a:buSzPct val="100000"/>
              <a:buFont typeface="Arial"/>
              <a:buChar char="•"/>
              <a:defRPr sz="2400" b="0" i="0" u="none" strike="noStrike" cap="none">
                <a:solidFill>
                  <a:srgbClr val="666666"/>
                </a:solidFill>
                <a:latin typeface="Questrial"/>
                <a:ea typeface="Questrial"/>
                <a:cs typeface="Questrial"/>
                <a:sym typeface="Questrial"/>
              </a:defRPr>
            </a:lvl3pPr>
            <a:lvl4pPr marL="982663" marR="0" lvl="3" indent="-144462" algn="l" rtl="0">
              <a:spcBef>
                <a:spcPts val="1200"/>
              </a:spcBef>
              <a:spcAft>
                <a:spcPts val="0"/>
              </a:spcAft>
              <a:buClr>
                <a:schemeClr val="accent6"/>
              </a:buClr>
              <a:buSzPct val="100000"/>
              <a:buFont typeface="Merriweather Sans"/>
              <a:buChar char="-"/>
              <a:defRPr sz="2000" b="0" i="0" u="none" strike="noStrike" cap="none">
                <a:solidFill>
                  <a:srgbClr val="666666"/>
                </a:solidFill>
                <a:latin typeface="Questrial"/>
                <a:ea typeface="Questrial"/>
                <a:cs typeface="Questrial"/>
                <a:sym typeface="Questrial"/>
              </a:defRPr>
            </a:lvl4pPr>
            <a:lvl5pPr marL="1165225" marR="0" lvl="4" indent="-60325" algn="l" rtl="0">
              <a:spcBef>
                <a:spcPts val="1200"/>
              </a:spcBef>
              <a:spcAft>
                <a:spcPts val="0"/>
              </a:spcAft>
              <a:buClr>
                <a:schemeClr val="accent6"/>
              </a:buClr>
              <a:buSzPct val="100000"/>
              <a:buFont typeface="Arial"/>
              <a:buChar char="•"/>
              <a:defRPr sz="2000" b="0" i="0" u="none" strike="noStrike" cap="none">
                <a:solidFill>
                  <a:srgbClr val="666666"/>
                </a:solidFill>
                <a:latin typeface="Questrial"/>
                <a:ea typeface="Questrial"/>
                <a:cs typeface="Questrial"/>
                <a:sym typeface="Quest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9pPr>
          </a:lstStyle>
          <a:p>
            <a:endParaRPr/>
          </a:p>
        </p:txBody>
      </p:sp>
      <p:sp>
        <p:nvSpPr>
          <p:cNvPr id="86" name="Shape 86"/>
          <p:cNvSpPr txBox="1">
            <a:spLocks noGrp="1"/>
          </p:cNvSpPr>
          <p:nvPr>
            <p:ph type="body" idx="3"/>
          </p:nvPr>
        </p:nvSpPr>
        <p:spPr>
          <a:xfrm>
            <a:off x="456654" y="1420041"/>
            <a:ext cx="2779083" cy="4819522"/>
          </a:xfrm>
          <a:prstGeom prst="rect">
            <a:avLst/>
          </a:prstGeom>
          <a:noFill/>
          <a:ln>
            <a:noFill/>
          </a:ln>
        </p:spPr>
        <p:txBody>
          <a:bodyPr lIns="91425" tIns="91425" rIns="91425" bIns="91425" anchor="t" anchorCtr="0"/>
          <a:lstStyle>
            <a:lvl1pPr marL="0" marR="0" lvl="0" indent="0" algn="l" rtl="0">
              <a:spcBef>
                <a:spcPts val="0"/>
              </a:spcBef>
              <a:spcAft>
                <a:spcPts val="0"/>
              </a:spcAft>
              <a:buClr>
                <a:schemeClr val="accent6"/>
              </a:buClr>
              <a:buFont typeface="Arial"/>
              <a:buNone/>
              <a:defRPr sz="2000" b="0" i="0" u="none" strike="noStrike" cap="none">
                <a:solidFill>
                  <a:srgbClr val="4E4E4E"/>
                </a:solidFill>
                <a:latin typeface="Questrial"/>
                <a:ea typeface="Questrial"/>
                <a:cs typeface="Questrial"/>
                <a:sym typeface="Questrial"/>
              </a:defRPr>
            </a:lvl1pPr>
            <a:lvl2pPr marL="266700" marR="0" lvl="1" indent="0" algn="l" rtl="0">
              <a:spcBef>
                <a:spcPts val="0"/>
              </a:spcBef>
              <a:spcAft>
                <a:spcPts val="0"/>
              </a:spcAft>
              <a:buClr>
                <a:schemeClr val="accent6"/>
              </a:buClr>
              <a:buFont typeface="Merriweather Sans"/>
              <a:buNone/>
              <a:defRPr sz="1800" b="0" i="0" u="none" strike="noStrike" cap="none">
                <a:solidFill>
                  <a:srgbClr val="4E4E4E"/>
                </a:solidFill>
                <a:latin typeface="Questrial"/>
                <a:ea typeface="Questrial"/>
                <a:cs typeface="Questrial"/>
                <a:sym typeface="Questrial"/>
              </a:defRPr>
            </a:lvl2pPr>
            <a:lvl3pPr marL="715963" marR="0" lvl="2" indent="-30162" algn="l" rtl="0">
              <a:spcBef>
                <a:spcPts val="1200"/>
              </a:spcBef>
              <a:spcAft>
                <a:spcPts val="0"/>
              </a:spcAft>
              <a:buClr>
                <a:schemeClr val="accent6"/>
              </a:buClr>
              <a:buSzPct val="100000"/>
              <a:buFont typeface="Arial"/>
              <a:buChar char="•"/>
              <a:defRPr sz="2400" b="0" i="0" u="none" strike="noStrike" cap="none">
                <a:solidFill>
                  <a:srgbClr val="666666"/>
                </a:solidFill>
                <a:latin typeface="Questrial"/>
                <a:ea typeface="Questrial"/>
                <a:cs typeface="Questrial"/>
                <a:sym typeface="Questrial"/>
              </a:defRPr>
            </a:lvl3pPr>
            <a:lvl4pPr marL="982663" marR="0" lvl="3" indent="-144462" algn="l" rtl="0">
              <a:spcBef>
                <a:spcPts val="1200"/>
              </a:spcBef>
              <a:spcAft>
                <a:spcPts val="0"/>
              </a:spcAft>
              <a:buClr>
                <a:schemeClr val="accent6"/>
              </a:buClr>
              <a:buSzPct val="100000"/>
              <a:buFont typeface="Merriweather Sans"/>
              <a:buChar char="-"/>
              <a:defRPr sz="2000" b="0" i="0" u="none" strike="noStrike" cap="none">
                <a:solidFill>
                  <a:srgbClr val="666666"/>
                </a:solidFill>
                <a:latin typeface="Questrial"/>
                <a:ea typeface="Questrial"/>
                <a:cs typeface="Questrial"/>
                <a:sym typeface="Questrial"/>
              </a:defRPr>
            </a:lvl4pPr>
            <a:lvl5pPr marL="1165225" marR="0" lvl="4" indent="-60325" algn="l" rtl="0">
              <a:spcBef>
                <a:spcPts val="1200"/>
              </a:spcBef>
              <a:spcAft>
                <a:spcPts val="0"/>
              </a:spcAft>
              <a:buClr>
                <a:schemeClr val="accent6"/>
              </a:buClr>
              <a:buSzPct val="100000"/>
              <a:buFont typeface="Arial"/>
              <a:buChar char="•"/>
              <a:defRPr sz="2000" b="0" i="0" u="none" strike="noStrike" cap="none">
                <a:solidFill>
                  <a:srgbClr val="666666"/>
                </a:solidFill>
                <a:latin typeface="Questrial"/>
                <a:ea typeface="Questrial"/>
                <a:cs typeface="Questrial"/>
                <a:sym typeface="Quest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9pPr>
          </a:lstStyle>
          <a:p>
            <a:endParaRPr/>
          </a:p>
        </p:txBody>
      </p:sp>
      <p:sp>
        <p:nvSpPr>
          <p:cNvPr id="87" name="Shape 87"/>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88" name="Shape 88"/>
          <p:cNvSpPr txBox="1">
            <a:spLocks noGrp="1"/>
          </p:cNvSpPr>
          <p:nvPr>
            <p:ph type="body" idx="4"/>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89" name="Shape 89"/>
          <p:cNvSpPr txBox="1">
            <a:spLocks noGrp="1"/>
          </p:cNvSpPr>
          <p:nvPr>
            <p:ph type="sldNum" idx="12"/>
          </p:nvPr>
        </p:nvSpPr>
        <p:spPr>
          <a:xfrm>
            <a:off x="6923088" y="6459537"/>
            <a:ext cx="2133599" cy="3651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fld id="{00000000-1234-1234-1234-123412341234}" type="slidenum">
              <a:rPr lang="en-US" sz="1800">
                <a:solidFill>
                  <a:schemeClr val="dk1"/>
                </a:solidFill>
                <a:latin typeface="Arial"/>
                <a:ea typeface="Arial"/>
                <a:cs typeface="Arial"/>
                <a:sym typeface="Arial"/>
              </a:rPr>
              <a:pPr marL="0" marR="0" lvl="0" indent="0" algn="l" rtl="0">
                <a:spcBef>
                  <a:spcPts val="0"/>
                </a:spcBef>
                <a:spcAft>
                  <a:spcPts val="0"/>
                </a:spcAft>
                <a:buSzPct val="25000"/>
                <a:buNone/>
              </a:pPr>
              <a:t>‹#›</a:t>
            </a:fld>
            <a:endParaRPr lang="en-US" sz="1800">
              <a:solidFill>
                <a:schemeClr val="dk1"/>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1_Graphic/Picture">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92" name="Shape 92"/>
          <p:cNvSpPr txBox="1">
            <a:spLocks noGrp="1"/>
          </p:cNvSpPr>
          <p:nvPr>
            <p:ph type="body" idx="1"/>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93" name="Shape 93"/>
          <p:cNvSpPr>
            <a:spLocks noGrp="1"/>
          </p:cNvSpPr>
          <p:nvPr>
            <p:ph type="pic" idx="2"/>
          </p:nvPr>
        </p:nvSpPr>
        <p:spPr>
          <a:xfrm>
            <a:off x="457200" y="1417637"/>
            <a:ext cx="8229600" cy="4864629"/>
          </a:xfrm>
          <a:prstGeom prst="rect">
            <a:avLst/>
          </a:prstGeom>
          <a:noFill/>
          <a:ln>
            <a:noFill/>
          </a:ln>
        </p:spPr>
        <p:txBody>
          <a:bodyPr lIns="91425" tIns="91425" rIns="91425" bIns="91425" anchor="t" anchorCtr="0"/>
          <a:lstStyle>
            <a:lvl1pPr marL="0" marR="0" lvl="0" indent="0" algn="l" rtl="0">
              <a:spcBef>
                <a:spcPts val="560"/>
              </a:spcBef>
              <a:spcAft>
                <a:spcPts val="0"/>
              </a:spcAft>
              <a:buClr>
                <a:srgbClr val="F79646"/>
              </a:buClr>
              <a:buFont typeface="Arial"/>
              <a:buNone/>
              <a:defRPr sz="2800" b="0" i="0" u="none" strike="noStrike" cap="none">
                <a:solidFill>
                  <a:srgbClr val="4E4E4E"/>
                </a:solidFill>
                <a:latin typeface="Questrial"/>
                <a:ea typeface="Questrial"/>
                <a:cs typeface="Questrial"/>
                <a:sym typeface="Questrial"/>
              </a:defRPr>
            </a:lvl1pPr>
            <a:lvl2pPr marL="457200" marR="0" lvl="1" indent="0" algn="l" rtl="0">
              <a:spcBef>
                <a:spcPts val="560"/>
              </a:spcBef>
              <a:spcAft>
                <a:spcPts val="0"/>
              </a:spcAft>
              <a:buClr>
                <a:srgbClr val="F79646"/>
              </a:buClr>
              <a:buFont typeface="Merriweather Sans"/>
              <a:buNone/>
              <a:defRPr sz="2800" b="0" i="0" u="none" strike="noStrike" cap="none">
                <a:solidFill>
                  <a:srgbClr val="4F4F4F"/>
                </a:solidFill>
                <a:latin typeface="Questrial"/>
                <a:ea typeface="Questrial"/>
                <a:cs typeface="Questrial"/>
                <a:sym typeface="Questrial"/>
              </a:defRPr>
            </a:lvl2pPr>
            <a:lvl3pPr marL="914400" marR="0" lvl="2" indent="0" algn="l" rtl="0">
              <a:spcBef>
                <a:spcPts val="480"/>
              </a:spcBef>
              <a:spcAft>
                <a:spcPts val="0"/>
              </a:spcAft>
              <a:buClr>
                <a:srgbClr val="F79646"/>
              </a:buClr>
              <a:buFont typeface="Arial"/>
              <a:buNone/>
              <a:defRPr sz="2400" b="0" i="0" u="none" strike="noStrike" cap="none">
                <a:solidFill>
                  <a:srgbClr val="4F4F4F"/>
                </a:solidFill>
                <a:latin typeface="Questrial"/>
                <a:ea typeface="Questrial"/>
                <a:cs typeface="Questrial"/>
                <a:sym typeface="Questrial"/>
              </a:defRPr>
            </a:lvl3pPr>
            <a:lvl4pPr marL="1371600" marR="0" lvl="3" indent="0" algn="l" rtl="0">
              <a:spcBef>
                <a:spcPts val="400"/>
              </a:spcBef>
              <a:spcAft>
                <a:spcPts val="0"/>
              </a:spcAft>
              <a:buClr>
                <a:srgbClr val="F79646"/>
              </a:buClr>
              <a:buFont typeface="Merriweather Sans"/>
              <a:buNone/>
              <a:defRPr sz="2000" b="0" i="0" u="none" strike="noStrike" cap="none">
                <a:solidFill>
                  <a:srgbClr val="4F4F4F"/>
                </a:solidFill>
                <a:latin typeface="Questrial"/>
                <a:ea typeface="Questrial"/>
                <a:cs typeface="Questrial"/>
                <a:sym typeface="Questrial"/>
              </a:defRPr>
            </a:lvl4pPr>
            <a:lvl5pPr marL="1828800" marR="0" lvl="4" indent="0" algn="l" rtl="0">
              <a:spcBef>
                <a:spcPts val="400"/>
              </a:spcBef>
              <a:spcAft>
                <a:spcPts val="0"/>
              </a:spcAft>
              <a:buClr>
                <a:srgbClr val="F79646"/>
              </a:buClr>
              <a:buFont typeface="Arial"/>
              <a:buNone/>
              <a:defRPr sz="2000" b="0" i="0" u="none" strike="noStrike" cap="none">
                <a:solidFill>
                  <a:srgbClr val="4F4F4F"/>
                </a:solidFill>
                <a:latin typeface="Questrial"/>
                <a:ea typeface="Questrial"/>
                <a:cs typeface="Questrial"/>
                <a:sym typeface="Questrial"/>
              </a:defRPr>
            </a:lvl5pPr>
            <a:lvl6pPr marL="2286000" marR="0" lvl="5"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6pPr>
            <a:lvl7pPr marL="2743200" marR="0" lvl="6"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7pPr>
            <a:lvl8pPr marL="3200400" marR="0" lvl="7"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8pPr>
            <a:lvl9pPr marL="3657600" marR="0" lvl="8"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9pPr>
          </a:lstStyle>
          <a:p>
            <a:endParaRPr/>
          </a:p>
        </p:txBody>
      </p:sp>
      <p:sp>
        <p:nvSpPr>
          <p:cNvPr id="94" name="Shape 94"/>
          <p:cNvSpPr txBox="1">
            <a:spLocks noGrp="1"/>
          </p:cNvSpPr>
          <p:nvPr>
            <p:ph type="sldNum" idx="12"/>
          </p:nvPr>
        </p:nvSpPr>
        <p:spPr>
          <a:xfrm>
            <a:off x="6923088" y="6459537"/>
            <a:ext cx="2133599" cy="3651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fld id="{00000000-1234-1234-1234-123412341234}" type="slidenum">
              <a:rPr lang="en-US" sz="1800">
                <a:solidFill>
                  <a:schemeClr val="dk1"/>
                </a:solidFill>
                <a:latin typeface="Arial"/>
                <a:ea typeface="Arial"/>
                <a:cs typeface="Arial"/>
                <a:sym typeface="Arial"/>
              </a:rPr>
              <a:pPr marL="0" marR="0" lvl="0" indent="0" algn="l" rtl="0">
                <a:spcBef>
                  <a:spcPts val="0"/>
                </a:spcBef>
                <a:spcAft>
                  <a:spcPts val="0"/>
                </a:spcAft>
                <a:buSzPct val="25000"/>
                <a:buNone/>
              </a:pPr>
              <a:t>‹#›</a:t>
            </a:fld>
            <a:endParaRPr lang="en-US" sz="1800">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1"/>
        <p:cNvGrpSpPr/>
        <p:nvPr/>
      </p:nvGrpSpPr>
      <p:grpSpPr>
        <a:xfrm>
          <a:off x="0" y="0"/>
          <a:ext cx="0" cy="0"/>
          <a:chOff x="0" y="0"/>
          <a:chExt cx="0" cy="0"/>
        </a:xfrm>
      </p:grpSpPr>
      <p:sp>
        <p:nvSpPr>
          <p:cNvPr id="22" name="Shape 22"/>
          <p:cNvSpPr txBox="1">
            <a:spLocks noGrp="1"/>
          </p:cNvSpPr>
          <p:nvPr>
            <p:ph type="ftr" idx="11"/>
          </p:nvPr>
        </p:nvSpPr>
        <p:spPr>
          <a:xfrm>
            <a:off x="8229600" y="6638925"/>
            <a:ext cx="914400" cy="219075"/>
          </a:xfrm>
          <a:prstGeom prst="rect">
            <a:avLst/>
          </a:prstGeom>
          <a:noFill/>
          <a:ln>
            <a:noFill/>
          </a:ln>
        </p:spPr>
        <p:txBody>
          <a:bodyPr lIns="91425" tIns="91425" rIns="91425" bIns="91425" anchor="b" anchorCtr="0"/>
          <a:lstStyle>
            <a:lvl1pPr marL="0" marR="0" lvl="0" indent="0" algn="r" rtl="0">
              <a:spcBef>
                <a:spcPts val="0"/>
              </a:spcBef>
              <a:spcAft>
                <a:spcPts val="0"/>
              </a:spcAft>
              <a:buNone/>
              <a:defRPr sz="8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wo Content">
    <p:spTree>
      <p:nvGrpSpPr>
        <p:cNvPr id="1" name="Shape 27"/>
        <p:cNvGrpSpPr/>
        <p:nvPr/>
      </p:nvGrpSpPr>
      <p:grpSpPr>
        <a:xfrm>
          <a:off x="0" y="0"/>
          <a:ext cx="0" cy="0"/>
          <a:chOff x="0" y="0"/>
          <a:chExt cx="0" cy="0"/>
        </a:xfrm>
      </p:grpSpPr>
      <p:sp>
        <p:nvSpPr>
          <p:cNvPr id="28" name="Shape 28"/>
          <p:cNvSpPr txBox="1">
            <a:spLocks noGrp="1"/>
          </p:cNvSpPr>
          <p:nvPr>
            <p:ph type="body" idx="1"/>
          </p:nvPr>
        </p:nvSpPr>
        <p:spPr>
          <a:xfrm>
            <a:off x="457200" y="899404"/>
            <a:ext cx="4038599" cy="5416730"/>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9pPr>
          </a:lstStyle>
          <a:p>
            <a:endParaRPr/>
          </a:p>
        </p:txBody>
      </p:sp>
      <p:sp>
        <p:nvSpPr>
          <p:cNvPr id="29" name="Shape 29"/>
          <p:cNvSpPr txBox="1">
            <a:spLocks noGrp="1"/>
          </p:cNvSpPr>
          <p:nvPr>
            <p:ph type="body" idx="2"/>
          </p:nvPr>
        </p:nvSpPr>
        <p:spPr>
          <a:xfrm>
            <a:off x="4648200" y="899404"/>
            <a:ext cx="4038599" cy="5416730"/>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Questrial"/>
                <a:ea typeface="Questrial"/>
                <a:cs typeface="Questrial"/>
                <a:sym typeface="Questrial"/>
              </a:defRPr>
            </a:lvl9pPr>
          </a:lstStyle>
          <a:p>
            <a:endParaRPr/>
          </a:p>
        </p:txBody>
      </p:sp>
      <p:sp>
        <p:nvSpPr>
          <p:cNvPr id="30" name="Shape 30"/>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31" name="Shape 31"/>
          <p:cNvSpPr txBox="1">
            <a:spLocks noGrp="1"/>
          </p:cNvSpPr>
          <p:nvPr>
            <p:ph type="ftr" idx="11"/>
          </p:nvPr>
        </p:nvSpPr>
        <p:spPr>
          <a:xfrm>
            <a:off x="8229600" y="6638925"/>
            <a:ext cx="914400" cy="219075"/>
          </a:xfrm>
          <a:prstGeom prst="rect">
            <a:avLst/>
          </a:prstGeom>
          <a:noFill/>
          <a:ln>
            <a:noFill/>
          </a:ln>
        </p:spPr>
        <p:txBody>
          <a:bodyPr lIns="91425" tIns="91425" rIns="91425" bIns="91425" anchor="b" anchorCtr="0"/>
          <a:lstStyle>
            <a:lvl1pPr marL="0" marR="0" lvl="0" indent="0" algn="r" rtl="0">
              <a:spcBef>
                <a:spcPts val="0"/>
              </a:spcBef>
              <a:spcAft>
                <a:spcPts val="0"/>
              </a:spcAft>
              <a:buNone/>
              <a:defRPr sz="8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Comparison">
    <p:spTree>
      <p:nvGrpSpPr>
        <p:cNvPr id="1" name="Shape 32"/>
        <p:cNvGrpSpPr/>
        <p:nvPr/>
      </p:nvGrpSpPr>
      <p:grpSpPr>
        <a:xfrm>
          <a:off x="0" y="0"/>
          <a:ext cx="0" cy="0"/>
          <a:chOff x="0" y="0"/>
          <a:chExt cx="0" cy="0"/>
        </a:xfrm>
      </p:grpSpPr>
      <p:sp>
        <p:nvSpPr>
          <p:cNvPr id="33" name="Shape 33"/>
          <p:cNvSpPr txBox="1">
            <a:spLocks noGrp="1"/>
          </p:cNvSpPr>
          <p:nvPr>
            <p:ph type="body" idx="1"/>
          </p:nvPr>
        </p:nvSpPr>
        <p:spPr>
          <a:xfrm>
            <a:off x="4645025" y="1667356"/>
            <a:ext cx="4041774" cy="4631844"/>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9pPr>
          </a:lstStyle>
          <a:p>
            <a:endParaRPr/>
          </a:p>
        </p:txBody>
      </p:sp>
      <p:sp>
        <p:nvSpPr>
          <p:cNvPr id="34" name="Shape 34"/>
          <p:cNvSpPr txBox="1">
            <a:spLocks noGrp="1"/>
          </p:cNvSpPr>
          <p:nvPr>
            <p:ph type="body" idx="2"/>
          </p:nvPr>
        </p:nvSpPr>
        <p:spPr>
          <a:xfrm>
            <a:off x="4645025" y="1027592"/>
            <a:ext cx="4041774" cy="639762"/>
          </a:xfrm>
          <a:prstGeom prst="rect">
            <a:avLst/>
          </a:prstGeom>
          <a:noFill/>
          <a:ln>
            <a:noFill/>
          </a:ln>
        </p:spPr>
        <p:txBody>
          <a:bodyPr lIns="91425" tIns="91425" rIns="91425" bIns="91425" anchor="ctr" anchorCtr="0"/>
          <a:lstStyle>
            <a:lvl1pPr marL="0" marR="0" lvl="0" indent="0" algn="l" rtl="0">
              <a:spcBef>
                <a:spcPts val="480"/>
              </a:spcBef>
              <a:spcAft>
                <a:spcPts val="0"/>
              </a:spcAft>
              <a:buClr>
                <a:srgbClr val="F79646"/>
              </a:buClr>
              <a:buFont typeface="Arial"/>
              <a:buNone/>
              <a:defRPr sz="2400" b="1" i="0" u="none" strike="noStrike" cap="none">
                <a:solidFill>
                  <a:srgbClr val="4E4E4E"/>
                </a:solidFill>
                <a:latin typeface="Questrial"/>
                <a:ea typeface="Questrial"/>
                <a:cs typeface="Questrial"/>
                <a:sym typeface="Questrial"/>
              </a:defRPr>
            </a:lvl1pPr>
            <a:lvl2pPr marL="457200" marR="0" lvl="1" indent="0" algn="l" rtl="0">
              <a:spcBef>
                <a:spcPts val="400"/>
              </a:spcBef>
              <a:spcAft>
                <a:spcPts val="0"/>
              </a:spcAft>
              <a:buClr>
                <a:srgbClr val="F79646"/>
              </a:buClr>
              <a:buFont typeface="Merriweather Sans"/>
              <a:buNone/>
              <a:defRPr sz="2000" b="1" i="0" u="none" strike="noStrike" cap="none">
                <a:solidFill>
                  <a:srgbClr val="4F4F4F"/>
                </a:solidFill>
                <a:latin typeface="Questrial"/>
                <a:ea typeface="Questrial"/>
                <a:cs typeface="Questrial"/>
                <a:sym typeface="Questrial"/>
              </a:defRPr>
            </a:lvl2pPr>
            <a:lvl3pPr marL="914400" marR="0" lvl="2" indent="0" algn="l" rtl="0">
              <a:spcBef>
                <a:spcPts val="360"/>
              </a:spcBef>
              <a:spcAft>
                <a:spcPts val="0"/>
              </a:spcAft>
              <a:buClr>
                <a:srgbClr val="F79646"/>
              </a:buClr>
              <a:buFont typeface="Arial"/>
              <a:buNone/>
              <a:defRPr sz="1800" b="1" i="0" u="none" strike="noStrike" cap="none">
                <a:solidFill>
                  <a:srgbClr val="4F4F4F"/>
                </a:solidFill>
                <a:latin typeface="Questrial"/>
                <a:ea typeface="Questrial"/>
                <a:cs typeface="Questrial"/>
                <a:sym typeface="Questrial"/>
              </a:defRPr>
            </a:lvl3pPr>
            <a:lvl4pPr marL="1371600" marR="0" lvl="3" indent="0" algn="l" rtl="0">
              <a:spcBef>
                <a:spcPts val="320"/>
              </a:spcBef>
              <a:spcAft>
                <a:spcPts val="0"/>
              </a:spcAft>
              <a:buClr>
                <a:srgbClr val="F79646"/>
              </a:buClr>
              <a:buFont typeface="Merriweather Sans"/>
              <a:buNone/>
              <a:defRPr sz="1600" b="1" i="0" u="none" strike="noStrike" cap="none">
                <a:solidFill>
                  <a:srgbClr val="4F4F4F"/>
                </a:solidFill>
                <a:latin typeface="Questrial"/>
                <a:ea typeface="Questrial"/>
                <a:cs typeface="Questrial"/>
                <a:sym typeface="Questrial"/>
              </a:defRPr>
            </a:lvl4pPr>
            <a:lvl5pPr marL="1828800" marR="0" lvl="4" indent="0" algn="l" rtl="0">
              <a:spcBef>
                <a:spcPts val="320"/>
              </a:spcBef>
              <a:spcAft>
                <a:spcPts val="0"/>
              </a:spcAft>
              <a:buClr>
                <a:srgbClr val="F79646"/>
              </a:buClr>
              <a:buFont typeface="Arial"/>
              <a:buNone/>
              <a:defRPr sz="1600" b="1" i="0" u="none" strike="noStrike" cap="none">
                <a:solidFill>
                  <a:srgbClr val="4F4F4F"/>
                </a:solidFill>
                <a:latin typeface="Questrial"/>
                <a:ea typeface="Questrial"/>
                <a:cs typeface="Questrial"/>
                <a:sym typeface="Questrial"/>
              </a:defRPr>
            </a:lvl5pPr>
            <a:lvl6pPr marL="2286000" marR="0" lvl="5"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6pPr>
            <a:lvl7pPr marL="2743200" marR="0" lvl="6"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7pPr>
            <a:lvl8pPr marL="3200400" marR="0" lvl="7"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8pPr>
            <a:lvl9pPr marL="3657600" marR="0" lvl="8"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9pPr>
          </a:lstStyle>
          <a:p>
            <a:endParaRPr/>
          </a:p>
        </p:txBody>
      </p:sp>
      <p:sp>
        <p:nvSpPr>
          <p:cNvPr id="35" name="Shape 35"/>
          <p:cNvSpPr txBox="1">
            <a:spLocks noGrp="1"/>
          </p:cNvSpPr>
          <p:nvPr>
            <p:ph type="body" idx="3"/>
          </p:nvPr>
        </p:nvSpPr>
        <p:spPr>
          <a:xfrm>
            <a:off x="457200" y="1667356"/>
            <a:ext cx="4040187" cy="4631844"/>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E4E4E"/>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E4E4E"/>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E4E4E"/>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E4E4E"/>
                </a:solidFill>
                <a:latin typeface="Questrial"/>
                <a:ea typeface="Questrial"/>
                <a:cs typeface="Questrial"/>
                <a:sym typeface="Questrial"/>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Questrial"/>
                <a:ea typeface="Questrial"/>
                <a:cs typeface="Questrial"/>
                <a:sym typeface="Questrial"/>
              </a:defRPr>
            </a:lvl9pPr>
          </a:lstStyle>
          <a:p>
            <a:endParaRPr/>
          </a:p>
        </p:txBody>
      </p:sp>
      <p:sp>
        <p:nvSpPr>
          <p:cNvPr id="36" name="Shape 36"/>
          <p:cNvSpPr txBox="1">
            <a:spLocks noGrp="1"/>
          </p:cNvSpPr>
          <p:nvPr>
            <p:ph type="body" idx="4"/>
          </p:nvPr>
        </p:nvSpPr>
        <p:spPr>
          <a:xfrm>
            <a:off x="457200" y="1027592"/>
            <a:ext cx="4040187" cy="639762"/>
          </a:xfrm>
          <a:prstGeom prst="rect">
            <a:avLst/>
          </a:prstGeom>
          <a:noFill/>
          <a:ln>
            <a:noFill/>
          </a:ln>
        </p:spPr>
        <p:txBody>
          <a:bodyPr lIns="91425" tIns="91425" rIns="91425" bIns="91425" anchor="ctr" anchorCtr="0"/>
          <a:lstStyle>
            <a:lvl1pPr marL="0" marR="0" lvl="0" indent="0" algn="l" rtl="0">
              <a:spcBef>
                <a:spcPts val="480"/>
              </a:spcBef>
              <a:spcAft>
                <a:spcPts val="0"/>
              </a:spcAft>
              <a:buClr>
                <a:srgbClr val="F79646"/>
              </a:buClr>
              <a:buFont typeface="Arial"/>
              <a:buNone/>
              <a:defRPr sz="2400" b="1" i="0" u="none" strike="noStrike" cap="none">
                <a:solidFill>
                  <a:srgbClr val="4E4E4E"/>
                </a:solidFill>
                <a:latin typeface="Questrial"/>
                <a:ea typeface="Questrial"/>
                <a:cs typeface="Questrial"/>
                <a:sym typeface="Questrial"/>
              </a:defRPr>
            </a:lvl1pPr>
            <a:lvl2pPr marL="457200" marR="0" lvl="1" indent="0" algn="l" rtl="0">
              <a:spcBef>
                <a:spcPts val="400"/>
              </a:spcBef>
              <a:spcAft>
                <a:spcPts val="0"/>
              </a:spcAft>
              <a:buClr>
                <a:srgbClr val="F79646"/>
              </a:buClr>
              <a:buFont typeface="Merriweather Sans"/>
              <a:buNone/>
              <a:defRPr sz="2000" b="1" i="0" u="none" strike="noStrike" cap="none">
                <a:solidFill>
                  <a:srgbClr val="4F4F4F"/>
                </a:solidFill>
                <a:latin typeface="Questrial"/>
                <a:ea typeface="Questrial"/>
                <a:cs typeface="Questrial"/>
                <a:sym typeface="Questrial"/>
              </a:defRPr>
            </a:lvl2pPr>
            <a:lvl3pPr marL="914400" marR="0" lvl="2" indent="0" algn="l" rtl="0">
              <a:spcBef>
                <a:spcPts val="360"/>
              </a:spcBef>
              <a:spcAft>
                <a:spcPts val="0"/>
              </a:spcAft>
              <a:buClr>
                <a:srgbClr val="F79646"/>
              </a:buClr>
              <a:buFont typeface="Arial"/>
              <a:buNone/>
              <a:defRPr sz="1800" b="1" i="0" u="none" strike="noStrike" cap="none">
                <a:solidFill>
                  <a:srgbClr val="4F4F4F"/>
                </a:solidFill>
                <a:latin typeface="Questrial"/>
                <a:ea typeface="Questrial"/>
                <a:cs typeface="Questrial"/>
                <a:sym typeface="Questrial"/>
              </a:defRPr>
            </a:lvl3pPr>
            <a:lvl4pPr marL="1371600" marR="0" lvl="3" indent="0" algn="l" rtl="0">
              <a:spcBef>
                <a:spcPts val="320"/>
              </a:spcBef>
              <a:spcAft>
                <a:spcPts val="0"/>
              </a:spcAft>
              <a:buClr>
                <a:srgbClr val="F79646"/>
              </a:buClr>
              <a:buFont typeface="Merriweather Sans"/>
              <a:buNone/>
              <a:defRPr sz="1600" b="1" i="0" u="none" strike="noStrike" cap="none">
                <a:solidFill>
                  <a:srgbClr val="4F4F4F"/>
                </a:solidFill>
                <a:latin typeface="Questrial"/>
                <a:ea typeface="Questrial"/>
                <a:cs typeface="Questrial"/>
                <a:sym typeface="Questrial"/>
              </a:defRPr>
            </a:lvl4pPr>
            <a:lvl5pPr marL="1828800" marR="0" lvl="4" indent="0" algn="l" rtl="0">
              <a:spcBef>
                <a:spcPts val="320"/>
              </a:spcBef>
              <a:spcAft>
                <a:spcPts val="0"/>
              </a:spcAft>
              <a:buClr>
                <a:srgbClr val="F79646"/>
              </a:buClr>
              <a:buFont typeface="Arial"/>
              <a:buNone/>
              <a:defRPr sz="1600" b="1" i="0" u="none" strike="noStrike" cap="none">
                <a:solidFill>
                  <a:srgbClr val="4F4F4F"/>
                </a:solidFill>
                <a:latin typeface="Questrial"/>
                <a:ea typeface="Questrial"/>
                <a:cs typeface="Questrial"/>
                <a:sym typeface="Questrial"/>
              </a:defRPr>
            </a:lvl5pPr>
            <a:lvl6pPr marL="2286000" marR="0" lvl="5"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6pPr>
            <a:lvl7pPr marL="2743200" marR="0" lvl="6"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7pPr>
            <a:lvl8pPr marL="3200400" marR="0" lvl="7"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8pPr>
            <a:lvl9pPr marL="3657600" marR="0" lvl="8" indent="0" algn="l" rtl="0">
              <a:spcBef>
                <a:spcPts val="320"/>
              </a:spcBef>
              <a:buClr>
                <a:schemeClr val="dk1"/>
              </a:buClr>
              <a:buFont typeface="Arial"/>
              <a:buNone/>
              <a:defRPr sz="1600" b="1" i="0" u="none" strike="noStrike" cap="none">
                <a:solidFill>
                  <a:schemeClr val="dk1"/>
                </a:solidFill>
                <a:latin typeface="Questrial"/>
                <a:ea typeface="Questrial"/>
                <a:cs typeface="Questrial"/>
                <a:sym typeface="Questrial"/>
              </a:defRPr>
            </a:lvl9pPr>
          </a:lstStyle>
          <a:p>
            <a:endParaRPr/>
          </a:p>
        </p:txBody>
      </p:sp>
      <p:sp>
        <p:nvSpPr>
          <p:cNvPr id="37" name="Shape 37"/>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38" name="Shape 38"/>
          <p:cNvSpPr txBox="1">
            <a:spLocks noGrp="1"/>
          </p:cNvSpPr>
          <p:nvPr>
            <p:ph type="ftr" idx="11"/>
          </p:nvPr>
        </p:nvSpPr>
        <p:spPr>
          <a:xfrm>
            <a:off x="8229600" y="6638925"/>
            <a:ext cx="914400" cy="219075"/>
          </a:xfrm>
          <a:prstGeom prst="rect">
            <a:avLst/>
          </a:prstGeom>
          <a:noFill/>
          <a:ln>
            <a:noFill/>
          </a:ln>
        </p:spPr>
        <p:txBody>
          <a:bodyPr lIns="91425" tIns="91425" rIns="91425" bIns="91425" anchor="b" anchorCtr="0"/>
          <a:lstStyle>
            <a:lvl1pPr marL="0" marR="0" lvl="0" indent="0" algn="r" rtl="0">
              <a:spcBef>
                <a:spcPts val="0"/>
              </a:spcBef>
              <a:spcAft>
                <a:spcPts val="0"/>
              </a:spcAft>
              <a:buNone/>
              <a:defRPr sz="8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itle Only">
    <p:spTree>
      <p:nvGrpSpPr>
        <p:cNvPr id="1" name="Shape 39"/>
        <p:cNvGrpSpPr/>
        <p:nvPr/>
      </p:nvGrpSpPr>
      <p:grpSpPr>
        <a:xfrm>
          <a:off x="0" y="0"/>
          <a:ext cx="0" cy="0"/>
          <a:chOff x="0" y="0"/>
          <a:chExt cx="0" cy="0"/>
        </a:xfrm>
      </p:grpSpPr>
      <p:sp>
        <p:nvSpPr>
          <p:cNvPr id="40" name="Shape 40"/>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41" name="Shape 41"/>
          <p:cNvSpPr txBox="1">
            <a:spLocks noGrp="1"/>
          </p:cNvSpPr>
          <p:nvPr>
            <p:ph type="ftr" idx="11"/>
          </p:nvPr>
        </p:nvSpPr>
        <p:spPr>
          <a:xfrm>
            <a:off x="8229600" y="6638925"/>
            <a:ext cx="914400" cy="219075"/>
          </a:xfrm>
          <a:prstGeom prst="rect">
            <a:avLst/>
          </a:prstGeom>
          <a:noFill/>
          <a:ln>
            <a:noFill/>
          </a:ln>
        </p:spPr>
        <p:txBody>
          <a:bodyPr lIns="91425" tIns="91425" rIns="91425" bIns="91425" anchor="b" anchorCtr="0"/>
          <a:lstStyle>
            <a:lvl1pPr marL="0" marR="0" lvl="0" indent="0" algn="r" rtl="0">
              <a:spcBef>
                <a:spcPts val="0"/>
              </a:spcBef>
              <a:spcAft>
                <a:spcPts val="0"/>
              </a:spcAft>
              <a:buNone/>
              <a:defRPr sz="8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Graphic/Picture">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44" name="Shape 44"/>
          <p:cNvSpPr>
            <a:spLocks noGrp="1"/>
          </p:cNvSpPr>
          <p:nvPr>
            <p:ph type="pic" idx="2"/>
          </p:nvPr>
        </p:nvSpPr>
        <p:spPr>
          <a:xfrm>
            <a:off x="457200" y="899403"/>
            <a:ext cx="8229600" cy="5382863"/>
          </a:xfrm>
          <a:prstGeom prst="rect">
            <a:avLst/>
          </a:prstGeom>
          <a:noFill/>
          <a:ln>
            <a:noFill/>
          </a:ln>
        </p:spPr>
        <p:txBody>
          <a:bodyPr lIns="91425" tIns="91425" rIns="91425" bIns="91425" anchor="t" anchorCtr="0"/>
          <a:lstStyle>
            <a:lvl1pPr marL="0" marR="0" lvl="0" indent="0" algn="l" rtl="0">
              <a:spcBef>
                <a:spcPts val="560"/>
              </a:spcBef>
              <a:spcAft>
                <a:spcPts val="0"/>
              </a:spcAft>
              <a:buClr>
                <a:srgbClr val="F79646"/>
              </a:buClr>
              <a:buFont typeface="Arial"/>
              <a:buNone/>
              <a:defRPr sz="2800" b="0" i="0" u="none" strike="noStrike" cap="none">
                <a:solidFill>
                  <a:srgbClr val="4E4E4E"/>
                </a:solidFill>
                <a:latin typeface="Questrial"/>
                <a:ea typeface="Questrial"/>
                <a:cs typeface="Questrial"/>
                <a:sym typeface="Questrial"/>
              </a:defRPr>
            </a:lvl1pPr>
            <a:lvl2pPr marL="457200" marR="0" lvl="1" indent="0" algn="l" rtl="0">
              <a:spcBef>
                <a:spcPts val="560"/>
              </a:spcBef>
              <a:spcAft>
                <a:spcPts val="0"/>
              </a:spcAft>
              <a:buClr>
                <a:srgbClr val="F79646"/>
              </a:buClr>
              <a:buFont typeface="Merriweather Sans"/>
              <a:buNone/>
              <a:defRPr sz="2800" b="0" i="0" u="none" strike="noStrike" cap="none">
                <a:solidFill>
                  <a:srgbClr val="4F4F4F"/>
                </a:solidFill>
                <a:latin typeface="Questrial"/>
                <a:ea typeface="Questrial"/>
                <a:cs typeface="Questrial"/>
                <a:sym typeface="Questrial"/>
              </a:defRPr>
            </a:lvl2pPr>
            <a:lvl3pPr marL="914400" marR="0" lvl="2" indent="0" algn="l" rtl="0">
              <a:spcBef>
                <a:spcPts val="480"/>
              </a:spcBef>
              <a:spcAft>
                <a:spcPts val="0"/>
              </a:spcAft>
              <a:buClr>
                <a:srgbClr val="F79646"/>
              </a:buClr>
              <a:buFont typeface="Arial"/>
              <a:buNone/>
              <a:defRPr sz="2400" b="0" i="0" u="none" strike="noStrike" cap="none">
                <a:solidFill>
                  <a:srgbClr val="4F4F4F"/>
                </a:solidFill>
                <a:latin typeface="Questrial"/>
                <a:ea typeface="Questrial"/>
                <a:cs typeface="Questrial"/>
                <a:sym typeface="Questrial"/>
              </a:defRPr>
            </a:lvl3pPr>
            <a:lvl4pPr marL="1371600" marR="0" lvl="3" indent="0" algn="l" rtl="0">
              <a:spcBef>
                <a:spcPts val="400"/>
              </a:spcBef>
              <a:spcAft>
                <a:spcPts val="0"/>
              </a:spcAft>
              <a:buClr>
                <a:srgbClr val="F79646"/>
              </a:buClr>
              <a:buFont typeface="Merriweather Sans"/>
              <a:buNone/>
              <a:defRPr sz="2000" b="0" i="0" u="none" strike="noStrike" cap="none">
                <a:solidFill>
                  <a:srgbClr val="4F4F4F"/>
                </a:solidFill>
                <a:latin typeface="Questrial"/>
                <a:ea typeface="Questrial"/>
                <a:cs typeface="Questrial"/>
                <a:sym typeface="Questrial"/>
              </a:defRPr>
            </a:lvl4pPr>
            <a:lvl5pPr marL="1828800" marR="0" lvl="4" indent="0" algn="l" rtl="0">
              <a:spcBef>
                <a:spcPts val="400"/>
              </a:spcBef>
              <a:spcAft>
                <a:spcPts val="0"/>
              </a:spcAft>
              <a:buClr>
                <a:srgbClr val="F79646"/>
              </a:buClr>
              <a:buFont typeface="Arial"/>
              <a:buNone/>
              <a:defRPr sz="2000" b="0" i="0" u="none" strike="noStrike" cap="none">
                <a:solidFill>
                  <a:srgbClr val="4F4F4F"/>
                </a:solidFill>
                <a:latin typeface="Questrial"/>
                <a:ea typeface="Questrial"/>
                <a:cs typeface="Questrial"/>
                <a:sym typeface="Questrial"/>
              </a:defRPr>
            </a:lvl5pPr>
            <a:lvl6pPr marL="2286000" marR="0" lvl="5"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6pPr>
            <a:lvl7pPr marL="2743200" marR="0" lvl="6"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7pPr>
            <a:lvl8pPr marL="3200400" marR="0" lvl="7"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8pPr>
            <a:lvl9pPr marL="3657600" marR="0" lvl="8" indent="0" algn="l" rtl="0">
              <a:spcBef>
                <a:spcPts val="400"/>
              </a:spcBef>
              <a:buClr>
                <a:schemeClr val="dk1"/>
              </a:buClr>
              <a:buFont typeface="Arial"/>
              <a:buNone/>
              <a:defRPr sz="2000" b="0" i="0" u="none" strike="noStrike" cap="none">
                <a:solidFill>
                  <a:schemeClr val="dk1"/>
                </a:solidFill>
                <a:latin typeface="Questrial"/>
                <a:ea typeface="Questrial"/>
                <a:cs typeface="Questrial"/>
                <a:sym typeface="Questrial"/>
              </a:defRPr>
            </a:lvl9pPr>
          </a:lstStyle>
          <a:p>
            <a:endParaRPr/>
          </a:p>
        </p:txBody>
      </p:sp>
      <p:sp>
        <p:nvSpPr>
          <p:cNvPr id="45" name="Shape 45"/>
          <p:cNvSpPr txBox="1">
            <a:spLocks noGrp="1"/>
          </p:cNvSpPr>
          <p:nvPr>
            <p:ph type="ftr" idx="11"/>
          </p:nvPr>
        </p:nvSpPr>
        <p:spPr>
          <a:xfrm>
            <a:off x="8229600" y="6638925"/>
            <a:ext cx="914400" cy="219075"/>
          </a:xfrm>
          <a:prstGeom prst="rect">
            <a:avLst/>
          </a:prstGeom>
          <a:noFill/>
          <a:ln>
            <a:noFill/>
          </a:ln>
        </p:spPr>
        <p:txBody>
          <a:bodyPr lIns="91425" tIns="91425" rIns="91425" bIns="91425" anchor="b" anchorCtr="0"/>
          <a:lstStyle>
            <a:lvl1pPr marL="0" marR="0" lvl="0" indent="0" algn="r" rtl="0">
              <a:spcBef>
                <a:spcPts val="0"/>
              </a:spcBef>
              <a:spcAft>
                <a:spcPts val="0"/>
              </a:spcAft>
              <a:buNone/>
              <a:defRPr sz="800">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1_Title Only">
    <p:spTree>
      <p:nvGrpSpPr>
        <p:cNvPr id="1" name="Shape 46"/>
        <p:cNvGrpSpPr/>
        <p:nvPr/>
      </p:nvGrpSpPr>
      <p:grpSpPr>
        <a:xfrm>
          <a:off x="0" y="0"/>
          <a:ext cx="0" cy="0"/>
          <a:chOff x="0" y="0"/>
          <a:chExt cx="0" cy="0"/>
        </a:xfrm>
      </p:grpSpPr>
      <p:sp>
        <p:nvSpPr>
          <p:cNvPr id="47" name="Shape 47"/>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E4E4E"/>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48" name="Shape 48"/>
          <p:cNvSpPr txBox="1">
            <a:spLocks noGrp="1"/>
          </p:cNvSpPr>
          <p:nvPr>
            <p:ph type="body" idx="1"/>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49" name="Shape 49"/>
          <p:cNvSpPr txBox="1">
            <a:spLocks noGrp="1"/>
          </p:cNvSpPr>
          <p:nvPr>
            <p:ph type="sldNum" idx="12"/>
          </p:nvPr>
        </p:nvSpPr>
        <p:spPr>
          <a:xfrm>
            <a:off x="6923088" y="6459537"/>
            <a:ext cx="2133599" cy="3651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fld id="{00000000-1234-1234-1234-123412341234}" type="slidenum">
              <a:rPr lang="en-US" sz="1800">
                <a:solidFill>
                  <a:schemeClr val="dk1"/>
                </a:solidFill>
                <a:latin typeface="Arial"/>
                <a:ea typeface="Arial"/>
                <a:cs typeface="Arial"/>
                <a:sym typeface="Arial"/>
              </a:rPr>
              <a:pPr marL="0" marR="0" lvl="0" indent="0" algn="l" rtl="0">
                <a:spcBef>
                  <a:spcPts val="0"/>
                </a:spcBef>
                <a:spcAft>
                  <a:spcPts val="0"/>
                </a:spcAft>
                <a:buSzPct val="25000"/>
                <a:buNone/>
              </a:pPr>
              <a:t>‹#›</a:t>
            </a:fld>
            <a:endParaRPr lang="en-US" sz="1800">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457200" y="228600"/>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52" name="Shape 52"/>
          <p:cNvSpPr txBox="1">
            <a:spLocks noGrp="1"/>
          </p:cNvSpPr>
          <p:nvPr>
            <p:ph type="body" idx="1"/>
          </p:nvPr>
        </p:nvSpPr>
        <p:spPr>
          <a:xfrm>
            <a:off x="457200" y="1066799"/>
            <a:ext cx="8229600" cy="5240337"/>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F4F4F"/>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53" name="Shape 53"/>
          <p:cNvSpPr txBox="1">
            <a:spLocks noGrp="1"/>
          </p:cNvSpPr>
          <p:nvPr>
            <p:ph type="sldNum" idx="12"/>
          </p:nvPr>
        </p:nvSpPr>
        <p:spPr>
          <a:xfrm>
            <a:off x="6923088" y="6459537"/>
            <a:ext cx="2133599" cy="3651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fld id="{00000000-1234-1234-1234-123412341234}" type="slidenum">
              <a:rPr lang="en-US" sz="1800">
                <a:solidFill>
                  <a:schemeClr val="dk1"/>
                </a:solidFill>
                <a:latin typeface="Arial"/>
                <a:ea typeface="Arial"/>
                <a:cs typeface="Arial"/>
                <a:sym typeface="Arial"/>
              </a:rPr>
              <a:pPr marL="0" marR="0" lvl="0" indent="0" algn="l" rtl="0">
                <a:spcBef>
                  <a:spcPts val="0"/>
                </a:spcBef>
                <a:spcAft>
                  <a:spcPts val="0"/>
                </a:spcAft>
                <a:buSzPct val="25000"/>
                <a:buNone/>
              </a:pPr>
              <a:t>‹#›</a:t>
            </a:fld>
            <a:endParaRPr lang="en-US" sz="1800">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1_Title Slide">
    <p:spTree>
      <p:nvGrpSpPr>
        <p:cNvPr id="1" name="Shape 54"/>
        <p:cNvGrpSpPr/>
        <p:nvPr/>
      </p:nvGrpSpPr>
      <p:grpSpPr>
        <a:xfrm>
          <a:off x="0" y="0"/>
          <a:ext cx="0" cy="0"/>
          <a:chOff x="0" y="0"/>
          <a:chExt cx="0" cy="0"/>
        </a:xfrm>
      </p:grpSpPr>
      <p:pic>
        <p:nvPicPr>
          <p:cNvPr id="55" name="Shape 55"/>
          <p:cNvPicPr preferRelativeResize="0"/>
          <p:nvPr/>
        </p:nvPicPr>
        <p:blipFill rotWithShape="1">
          <a:blip r:embed="rId2">
            <a:alphaModFix/>
          </a:blip>
          <a:srcRect/>
          <a:stretch/>
        </p:blipFill>
        <p:spPr>
          <a:xfrm>
            <a:off x="0" y="3227388"/>
            <a:ext cx="9142413" cy="3657600"/>
          </a:xfrm>
          <a:prstGeom prst="rect">
            <a:avLst/>
          </a:prstGeom>
          <a:noFill/>
          <a:ln>
            <a:noFill/>
          </a:ln>
        </p:spPr>
      </p:pic>
      <p:sp>
        <p:nvSpPr>
          <p:cNvPr id="56" name="Shape 56"/>
          <p:cNvSpPr txBox="1">
            <a:spLocks noGrp="1"/>
          </p:cNvSpPr>
          <p:nvPr>
            <p:ph type="title"/>
          </p:nvPr>
        </p:nvSpPr>
        <p:spPr>
          <a:xfrm>
            <a:off x="457200" y="607452"/>
            <a:ext cx="8229600" cy="705411"/>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57" name="Shape 57"/>
          <p:cNvSpPr txBox="1">
            <a:spLocks noGrp="1"/>
          </p:cNvSpPr>
          <p:nvPr>
            <p:ph type="body" idx="1"/>
          </p:nvPr>
        </p:nvSpPr>
        <p:spPr>
          <a:xfrm>
            <a:off x="457200" y="1417637"/>
            <a:ext cx="8229600" cy="349250"/>
          </a:xfrm>
          <a:prstGeom prst="rect">
            <a:avLst/>
          </a:prstGeom>
          <a:noFill/>
          <a:ln>
            <a:noFill/>
          </a:ln>
        </p:spPr>
        <p:txBody>
          <a:bodyPr lIns="91425" tIns="91425" rIns="91425" bIns="91425" anchor="t" anchorCtr="0"/>
          <a:lstStyle>
            <a:lvl1pPr marL="0" marR="0" lvl="0" indent="0" algn="l" rtl="0">
              <a:spcBef>
                <a:spcPts val="400"/>
              </a:spcBef>
              <a:spcAft>
                <a:spcPts val="0"/>
              </a:spcAft>
              <a:buClr>
                <a:srgbClr val="F79646"/>
              </a:buClr>
              <a:buFont typeface="Arial"/>
              <a:buNone/>
              <a:defRPr sz="2000" b="1" i="0" u="none" strike="noStrike" cap="none">
                <a:solidFill>
                  <a:srgbClr val="4E4E4E"/>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58" name="Shape 58"/>
          <p:cNvSpPr txBox="1">
            <a:spLocks noGrp="1"/>
          </p:cNvSpPr>
          <p:nvPr>
            <p:ph type="body" idx="2"/>
          </p:nvPr>
        </p:nvSpPr>
        <p:spPr>
          <a:xfrm>
            <a:off x="457200" y="179388"/>
            <a:ext cx="8229600" cy="42862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F79646"/>
              </a:buClr>
              <a:buFont typeface="Arial"/>
              <a:buNone/>
              <a:defRPr sz="2000" b="1" i="0" u="none" strike="noStrike" cap="none">
                <a:solidFill>
                  <a:srgbClr val="4F81BD"/>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17">
            <a:alphaModFix/>
          </a:blip>
          <a:srcRect/>
          <a:stretch/>
        </p:blipFill>
        <p:spPr>
          <a:xfrm>
            <a:off x="0" y="6021387"/>
            <a:ext cx="9144000" cy="838199"/>
          </a:xfrm>
          <a:prstGeom prst="rect">
            <a:avLst/>
          </a:prstGeom>
          <a:noFill/>
          <a:ln>
            <a:noFill/>
          </a:ln>
        </p:spPr>
      </p:pic>
      <p:sp>
        <p:nvSpPr>
          <p:cNvPr id="11" name="Shape 11"/>
          <p:cNvSpPr txBox="1">
            <a:spLocks noGrp="1"/>
          </p:cNvSpPr>
          <p:nvPr>
            <p:ph type="title"/>
          </p:nvPr>
        </p:nvSpPr>
        <p:spPr>
          <a:xfrm>
            <a:off x="457200" y="182563"/>
            <a:ext cx="8229600" cy="71755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1pPr>
            <a:lvl2pPr marL="0" marR="0" lvl="1"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2pPr>
            <a:lvl3pPr marL="0" marR="0" lvl="2"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3pPr>
            <a:lvl4pPr marL="0" marR="0" lvl="3"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4pPr>
            <a:lvl5pPr marL="0" marR="0" lvl="4"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5pPr>
            <a:lvl6pPr marL="457200" marR="0" lvl="5"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6pPr>
            <a:lvl7pPr marL="914400" marR="0" lvl="6"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7pPr>
            <a:lvl8pPr marL="1371600" marR="0" lvl="7"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8pPr>
            <a:lvl9pPr marL="1828800" marR="0" lvl="8" indent="0" algn="l" rtl="0">
              <a:spcBef>
                <a:spcPts val="0"/>
              </a:spcBef>
              <a:spcAft>
                <a:spcPts val="0"/>
              </a:spcAft>
              <a:buNone/>
              <a:defRPr sz="3200" b="1" i="0" u="none" strike="noStrike" cap="none">
                <a:solidFill>
                  <a:srgbClr val="4F4F4F"/>
                </a:solidFill>
                <a:latin typeface="Questrial"/>
                <a:ea typeface="Questrial"/>
                <a:cs typeface="Questrial"/>
                <a:sym typeface="Questrial"/>
              </a:defRPr>
            </a:lvl9pPr>
          </a:lstStyle>
          <a:p>
            <a:endParaRPr/>
          </a:p>
        </p:txBody>
      </p:sp>
      <p:sp>
        <p:nvSpPr>
          <p:cNvPr id="12" name="Shape 12"/>
          <p:cNvSpPr txBox="1">
            <a:spLocks noGrp="1"/>
          </p:cNvSpPr>
          <p:nvPr>
            <p:ph type="body" idx="1"/>
          </p:nvPr>
        </p:nvSpPr>
        <p:spPr>
          <a:xfrm>
            <a:off x="457200" y="900112"/>
            <a:ext cx="8229600" cy="5407025"/>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rgbClr val="F79646"/>
              </a:buClr>
              <a:buSzPct val="100000"/>
              <a:buFont typeface="Arial"/>
              <a:buChar char="•"/>
              <a:defRPr sz="2800" b="0" i="0" u="none" strike="noStrike" cap="none">
                <a:solidFill>
                  <a:srgbClr val="4F4F4F"/>
                </a:solidFill>
                <a:latin typeface="Questrial"/>
                <a:ea typeface="Questrial"/>
                <a:cs typeface="Questrial"/>
                <a:sym typeface="Questrial"/>
              </a:defRPr>
            </a:lvl1pPr>
            <a:lvl2pPr marL="742950" marR="0" lvl="1" indent="-133350" algn="l" rtl="0">
              <a:spcBef>
                <a:spcPts val="480"/>
              </a:spcBef>
              <a:spcAft>
                <a:spcPts val="0"/>
              </a:spcAft>
              <a:buClr>
                <a:srgbClr val="F79646"/>
              </a:buClr>
              <a:buSzPct val="100000"/>
              <a:buFont typeface="Merriweather Sans"/>
              <a:buChar char="-"/>
              <a:defRPr sz="2400" b="0" i="0" u="none" strike="noStrike" cap="none">
                <a:solidFill>
                  <a:srgbClr val="4F4F4F"/>
                </a:solidFill>
                <a:latin typeface="Questrial"/>
                <a:ea typeface="Questrial"/>
                <a:cs typeface="Questrial"/>
                <a:sym typeface="Questrial"/>
              </a:defRPr>
            </a:lvl2pPr>
            <a:lvl3pPr marL="1143000" marR="0" lvl="2" indent="-101600" algn="l" rtl="0">
              <a:spcBef>
                <a:spcPts val="400"/>
              </a:spcBef>
              <a:spcAft>
                <a:spcPts val="0"/>
              </a:spcAft>
              <a:buClr>
                <a:srgbClr val="F79646"/>
              </a:buClr>
              <a:buSzPct val="100000"/>
              <a:buFont typeface="Arial"/>
              <a:buChar char="•"/>
              <a:defRPr sz="2000" b="0" i="0" u="none" strike="noStrike" cap="none">
                <a:solidFill>
                  <a:srgbClr val="4F4F4F"/>
                </a:solidFill>
                <a:latin typeface="Questrial"/>
                <a:ea typeface="Questrial"/>
                <a:cs typeface="Questrial"/>
                <a:sym typeface="Questrial"/>
              </a:defRPr>
            </a:lvl3pPr>
            <a:lvl4pPr marL="1600200" marR="0" lvl="3" indent="-114300" algn="l" rtl="0">
              <a:spcBef>
                <a:spcPts val="360"/>
              </a:spcBef>
              <a:spcAft>
                <a:spcPts val="0"/>
              </a:spcAft>
              <a:buClr>
                <a:srgbClr val="F79646"/>
              </a:buClr>
              <a:buSzPct val="100000"/>
              <a:buFont typeface="Merriweather Sans"/>
              <a:buChar char="-"/>
              <a:defRPr sz="1800" b="0" i="0" u="none" strike="noStrike" cap="none">
                <a:solidFill>
                  <a:srgbClr val="4F4F4F"/>
                </a:solidFill>
                <a:latin typeface="Questrial"/>
                <a:ea typeface="Questrial"/>
                <a:cs typeface="Questrial"/>
                <a:sym typeface="Questrial"/>
              </a:defRPr>
            </a:lvl4pPr>
            <a:lvl5pPr marL="2057400" marR="0" lvl="4" indent="-114300" algn="l" rtl="0">
              <a:spcBef>
                <a:spcPts val="360"/>
              </a:spcBef>
              <a:spcAft>
                <a:spcPts val="0"/>
              </a:spcAft>
              <a:buClr>
                <a:srgbClr val="F79646"/>
              </a:buClr>
              <a:buSzPct val="100000"/>
              <a:buFont typeface="Arial"/>
              <a:buChar char="•"/>
              <a:defRPr sz="1800" b="0" i="0" u="none" strike="noStrike" cap="none">
                <a:solidFill>
                  <a:srgbClr val="4F4F4F"/>
                </a:solidFill>
                <a:latin typeface="Questrial"/>
                <a:ea typeface="Questrial"/>
                <a:cs typeface="Questrial"/>
                <a:sym typeface="Quest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Questrial"/>
                <a:ea typeface="Questrial"/>
                <a:cs typeface="Questrial"/>
                <a:sym typeface="Questrial"/>
              </a:defRPr>
            </a:lvl9pPr>
          </a:lstStyle>
          <a:p>
            <a:endParaRPr/>
          </a:p>
        </p:txBody>
      </p:sp>
      <p:sp>
        <p:nvSpPr>
          <p:cNvPr id="13" name="Shape 13"/>
          <p:cNvSpPr txBox="1">
            <a:spLocks noGrp="1"/>
          </p:cNvSpPr>
          <p:nvPr>
            <p:ph type="ftr" idx="11"/>
          </p:nvPr>
        </p:nvSpPr>
        <p:spPr>
          <a:xfrm>
            <a:off x="8229600" y="6638925"/>
            <a:ext cx="914400" cy="219075"/>
          </a:xfrm>
          <a:prstGeom prst="rect">
            <a:avLst/>
          </a:prstGeom>
          <a:noFill/>
          <a:ln>
            <a:noFill/>
          </a:ln>
        </p:spPr>
        <p:txBody>
          <a:bodyPr lIns="91425" tIns="91425" rIns="91425" bIns="91425" anchor="b" anchorCtr="0"/>
          <a:lstStyle>
            <a:lvl1pPr marL="0" marR="0" lvl="0" indent="0" algn="r" rtl="0">
              <a:spcBef>
                <a:spcPts val="0"/>
              </a:spcBef>
              <a:spcAft>
                <a:spcPts val="0"/>
              </a:spcAft>
              <a:buNone/>
              <a:defRPr sz="8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pic>
        <p:nvPicPr>
          <p:cNvPr id="14" name="Shape 14"/>
          <p:cNvPicPr preferRelativeResize="0"/>
          <p:nvPr/>
        </p:nvPicPr>
        <p:blipFill rotWithShape="1">
          <a:blip r:embed="rId17">
            <a:alphaModFix/>
          </a:blip>
          <a:srcRect/>
          <a:stretch/>
        </p:blipFill>
        <p:spPr>
          <a:xfrm>
            <a:off x="0" y="6021387"/>
            <a:ext cx="9144000" cy="838199"/>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comments" Target="../comments/comment17.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comments" Target="../comments/comment19.xml"/><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20.xml"/><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comments" Target="../comments/comment21.xml"/></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comments" Target="../comments/comment23.xml"/><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comments" Target="../comments/comment24.xml"/></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25.xml"/><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comments" Target="../comments/comment26.xml"/><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openxmlformats.org/officeDocument/2006/relationships/comments" Target="../comments/comment27.xml"/></Relationships>
</file>

<file path=ppt/slides/_rels/slide28.xml.rels><?xml version="1.0" encoding="UTF-8" standalone="yes"?>
<Relationships xmlns="http://schemas.openxmlformats.org/package/2006/relationships"><Relationship Id="rId3" Type="http://schemas.openxmlformats.org/officeDocument/2006/relationships/comments" Target="../comments/comment28.xml"/><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comments" Target="../comments/comment29.xml"/><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comments" Target="../comments/comment30.xml"/><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openxmlformats.org/officeDocument/2006/relationships/comments" Target="../comments/comment31.xml"/></Relationships>
</file>

<file path=ppt/slides/_rels/slide32.xml.rels><?xml version="1.0" encoding="UTF-8" standalone="yes"?>
<Relationships xmlns="http://schemas.openxmlformats.org/package/2006/relationships"><Relationship Id="rId3" Type="http://schemas.openxmlformats.org/officeDocument/2006/relationships/comments" Target="../comments/comment32.xml"/><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33.xml"/><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comments" Target="../comments/comment34.xml"/><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8.xml"/><Relationship Id="rId4" Type="http://schemas.openxmlformats.org/officeDocument/2006/relationships/comments" Target="../comments/comment35.xml"/></Relationships>
</file>

<file path=ppt/slides/_rels/slide36.xml.rels><?xml version="1.0" encoding="UTF-8" standalone="yes"?>
<Relationships xmlns="http://schemas.openxmlformats.org/package/2006/relationships"><Relationship Id="rId3" Type="http://schemas.openxmlformats.org/officeDocument/2006/relationships/comments" Target="../comments/comment36.xml"/><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comments" Target="../comments/comment37.xml"/><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8.xml"/><Relationship Id="rId4" Type="http://schemas.openxmlformats.org/officeDocument/2006/relationships/comments" Target="../comments/comment38.xml"/></Relationships>
</file>

<file path=ppt/slides/_rels/slide39.xml.rels><?xml version="1.0" encoding="UTF-8" standalone="yes"?>
<Relationships xmlns="http://schemas.openxmlformats.org/package/2006/relationships"><Relationship Id="rId3" Type="http://schemas.openxmlformats.org/officeDocument/2006/relationships/comments" Target="../comments/comment39.xml"/><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comments" Target="../comments/comment40.xml"/><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comments" Target="../comments/comment41.xml"/><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2.xml"/><Relationship Id="rId1" Type="http://schemas.openxmlformats.org/officeDocument/2006/relationships/slideLayout" Target="../slideLayouts/slideLayout8.xml"/><Relationship Id="rId4" Type="http://schemas.openxmlformats.org/officeDocument/2006/relationships/comments" Target="../comments/comment42.xml"/></Relationships>
</file>

<file path=ppt/slides/_rels/slide43.xml.rels><?xml version="1.0" encoding="UTF-8" standalone="yes"?>
<Relationships xmlns="http://schemas.openxmlformats.org/package/2006/relationships"><Relationship Id="rId3" Type="http://schemas.openxmlformats.org/officeDocument/2006/relationships/comments" Target="../comments/comment43.xml"/><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comments" Target="../comments/comment44.xml"/><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5.xml"/><Relationship Id="rId1" Type="http://schemas.openxmlformats.org/officeDocument/2006/relationships/slideLayout" Target="../slideLayouts/slideLayout8.xml"/><Relationship Id="rId4" Type="http://schemas.openxmlformats.org/officeDocument/2006/relationships/comments" Target="../comments/comment45.xml"/></Relationships>
</file>

<file path=ppt/slides/_rels/slide46.xml.rels><?xml version="1.0" encoding="UTF-8" standalone="yes"?>
<Relationships xmlns="http://schemas.openxmlformats.org/package/2006/relationships"><Relationship Id="rId3" Type="http://schemas.openxmlformats.org/officeDocument/2006/relationships/comments" Target="../comments/comment46.xml"/><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comments" Target="../comments/comment47.xml"/><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comments" Target="../comments/comment48.xml"/><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comments" Target="../comments/comment49.xml"/><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0.xml"/><Relationship Id="rId1" Type="http://schemas.openxmlformats.org/officeDocument/2006/relationships/slideLayout" Target="../slideLayouts/slideLayout8.xml"/><Relationship Id="rId5" Type="http://schemas.openxmlformats.org/officeDocument/2006/relationships/comments" Target="../comments/comment50.xml"/><Relationship Id="rId4" Type="http://schemas.openxmlformats.org/officeDocument/2006/relationships/image" Target="../media/image13.png"/></Relationships>
</file>

<file path=ppt/slides/_rels/slide51.xml.rels><?xml version="1.0" encoding="UTF-8" standalone="yes"?>
<Relationships xmlns="http://schemas.openxmlformats.org/package/2006/relationships"><Relationship Id="rId3" Type="http://schemas.openxmlformats.org/officeDocument/2006/relationships/comments" Target="../comments/comment51.xml"/><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comments" Target="../comments/comment52.xml"/><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comments" Target="../comments/comment53.xml"/><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comments" Target="../comments/comment54.xml"/><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comments" Target="../comments/comment55.xml"/><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comments" Target="../comments/comment56.xml"/><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comments" Target="../comments/comment57.xml"/><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comments" Target="../comments/comment58.xml"/><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comments" Target="../comments/comment59.xml"/><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3" Type="http://schemas.openxmlformats.org/officeDocument/2006/relationships/comments" Target="../comments/comment60.xml"/><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comments" Target="../comments/comment61.xml"/><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3" Type="http://schemas.openxmlformats.org/officeDocument/2006/relationships/comments" Target="../comments/comment62.xml"/><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comments" Target="../comments/comment63.xml"/><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comments" Target="../comments/comment64.xml"/><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comments" Target="../comments/comment65.xml"/><Relationship Id="rId2" Type="http://schemas.openxmlformats.org/officeDocument/2006/relationships/notesSlide" Target="../notesSlides/notesSlide65.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openxmlformats.org/officeDocument/2006/relationships/comments" Target="../comments/comment66.xml"/><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7.xml"/><Relationship Id="rId1" Type="http://schemas.openxmlformats.org/officeDocument/2006/relationships/slideLayout" Target="../slideLayouts/slideLayout8.xml"/><Relationship Id="rId4" Type="http://schemas.openxmlformats.org/officeDocument/2006/relationships/comments" Target="../comments/comment67.xml"/></Relationships>
</file>

<file path=ppt/slides/_rels/slide68.xml.rels><?xml version="1.0" encoding="UTF-8" standalone="yes"?>
<Relationships xmlns="http://schemas.openxmlformats.org/package/2006/relationships"><Relationship Id="rId3" Type="http://schemas.openxmlformats.org/officeDocument/2006/relationships/comments" Target="../comments/comment68.xml"/><Relationship Id="rId2" Type="http://schemas.openxmlformats.org/officeDocument/2006/relationships/notesSlide" Target="../notesSlides/notesSlide68.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3" Type="http://schemas.openxmlformats.org/officeDocument/2006/relationships/comments" Target="../comments/comment69.xml"/><Relationship Id="rId2" Type="http://schemas.openxmlformats.org/officeDocument/2006/relationships/notesSlide" Target="../notesSlides/notesSlide69.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3" Type="http://schemas.openxmlformats.org/officeDocument/2006/relationships/comments" Target="../comments/comment70.xml"/><Relationship Id="rId2" Type="http://schemas.openxmlformats.org/officeDocument/2006/relationships/notesSlide" Target="../notesSlides/notesSlide70.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3" Type="http://schemas.openxmlformats.org/officeDocument/2006/relationships/comments" Target="../comments/comment71.xml"/><Relationship Id="rId2" Type="http://schemas.openxmlformats.org/officeDocument/2006/relationships/notesSlide" Target="../notesSlides/notesSlide71.xml"/><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3" Type="http://schemas.openxmlformats.org/officeDocument/2006/relationships/comments" Target="../comments/comment72.xml"/><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3.xml"/><Relationship Id="rId1" Type="http://schemas.openxmlformats.org/officeDocument/2006/relationships/slideLayout" Target="../slideLayouts/slideLayout8.xml"/><Relationship Id="rId4" Type="http://schemas.openxmlformats.org/officeDocument/2006/relationships/comments" Target="../comments/comment73.xml"/></Relationships>
</file>

<file path=ppt/slides/_rels/slide74.xml.rels><?xml version="1.0" encoding="UTF-8" standalone="yes"?>
<Relationships xmlns="http://schemas.openxmlformats.org/package/2006/relationships"><Relationship Id="rId3" Type="http://schemas.openxmlformats.org/officeDocument/2006/relationships/comments" Target="../comments/comment74.xml"/><Relationship Id="rId2" Type="http://schemas.openxmlformats.org/officeDocument/2006/relationships/notesSlide" Target="../notesSlides/notesSlide74.xml"/><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comments" Target="../comments/comment75.xml"/><Relationship Id="rId2" Type="http://schemas.openxmlformats.org/officeDocument/2006/relationships/notesSlide" Target="../notesSlides/notesSlide75.xml"/><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6.xml"/><Relationship Id="rId1" Type="http://schemas.openxmlformats.org/officeDocument/2006/relationships/slideLayout" Target="../slideLayouts/slideLayout8.xml"/><Relationship Id="rId4" Type="http://schemas.openxmlformats.org/officeDocument/2006/relationships/comments" Target="../comments/comment76.xml"/></Relationships>
</file>

<file path=ppt/slides/_rels/slide77.xml.rels><?xml version="1.0" encoding="UTF-8" standalone="yes"?>
<Relationships xmlns="http://schemas.openxmlformats.org/package/2006/relationships"><Relationship Id="rId3" Type="http://schemas.openxmlformats.org/officeDocument/2006/relationships/comments" Target="../comments/comment77.xml"/><Relationship Id="rId2" Type="http://schemas.openxmlformats.org/officeDocument/2006/relationships/notesSlide" Target="../notesSlides/notesSlide77.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3" Type="http://schemas.openxmlformats.org/officeDocument/2006/relationships/comments" Target="../comments/comment78.xml"/><Relationship Id="rId2" Type="http://schemas.openxmlformats.org/officeDocument/2006/relationships/notesSlide" Target="../notesSlides/notesSlide78.xml"/><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3" Type="http://schemas.openxmlformats.org/officeDocument/2006/relationships/comments" Target="../comments/comment79.xml"/><Relationship Id="rId2" Type="http://schemas.openxmlformats.org/officeDocument/2006/relationships/notesSlide" Target="../notesSlides/notesSlide79.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3" Type="http://schemas.openxmlformats.org/officeDocument/2006/relationships/comments" Target="../comments/comment80.xml"/><Relationship Id="rId2" Type="http://schemas.openxmlformats.org/officeDocument/2006/relationships/notesSlide" Target="../notesSlides/notesSlide80.xml"/><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3" Type="http://schemas.openxmlformats.org/officeDocument/2006/relationships/comments" Target="../comments/comment81.xml"/><Relationship Id="rId2" Type="http://schemas.openxmlformats.org/officeDocument/2006/relationships/notesSlide" Target="../notesSlides/notesSlide81.xml"/><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3" Type="http://schemas.openxmlformats.org/officeDocument/2006/relationships/comments" Target="../comments/comment82.xml"/><Relationship Id="rId2" Type="http://schemas.openxmlformats.org/officeDocument/2006/relationships/notesSlide" Target="../notesSlides/notesSlide82.xml"/><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3" Type="http://schemas.openxmlformats.org/officeDocument/2006/relationships/comments" Target="../comments/comment83.xml"/><Relationship Id="rId2" Type="http://schemas.openxmlformats.org/officeDocument/2006/relationships/notesSlide" Target="../notesSlides/notesSlide83.xml"/><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3" Type="http://schemas.openxmlformats.org/officeDocument/2006/relationships/comments" Target="../comments/comment84.xml"/><Relationship Id="rId2" Type="http://schemas.openxmlformats.org/officeDocument/2006/relationships/notesSlide" Target="../notesSlides/notesSlide84.xml"/><Relationship Id="rId1" Type="http://schemas.openxmlformats.org/officeDocument/2006/relationships/slideLayout" Target="../slideLayouts/slideLayout8.xml"/></Relationships>
</file>

<file path=ppt/slides/_rels/slide85.xml.rels><?xml version="1.0" encoding="UTF-8" standalone="yes"?>
<Relationships xmlns="http://schemas.openxmlformats.org/package/2006/relationships"><Relationship Id="rId3" Type="http://schemas.openxmlformats.org/officeDocument/2006/relationships/comments" Target="../comments/comment85.xml"/><Relationship Id="rId2" Type="http://schemas.openxmlformats.org/officeDocument/2006/relationships/notesSlide" Target="../notesSlides/notesSlide85.xml"/><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6.xml"/><Relationship Id="rId1" Type="http://schemas.openxmlformats.org/officeDocument/2006/relationships/slideLayout" Target="../slideLayouts/slideLayout6.xml"/><Relationship Id="rId4" Type="http://schemas.openxmlformats.org/officeDocument/2006/relationships/comments" Target="../comments/comment86.xml"/></Relationships>
</file>

<file path=ppt/slides/_rels/slide87.xml.rels><?xml version="1.0" encoding="UTF-8" standalone="yes"?>
<Relationships xmlns="http://schemas.openxmlformats.org/package/2006/relationships"><Relationship Id="rId3" Type="http://schemas.openxmlformats.org/officeDocument/2006/relationships/comments" Target="../comments/comment87.xml"/><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myTitle"/>
          <p:cNvSpPr txBox="1">
            <a:spLocks noGrp="1"/>
          </p:cNvSpPr>
          <p:nvPr>
            <p:ph type="title"/>
          </p:nvPr>
        </p:nvSpPr>
        <p:spPr>
          <a:xfrm>
            <a:off x="427704" y="608012"/>
            <a:ext cx="8229600" cy="70485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Part 2 – Pre-conversion</a:t>
            </a:r>
          </a:p>
        </p:txBody>
      </p:sp>
      <p:sp>
        <p:nvSpPr>
          <p:cNvPr id="100" name="Shape 100"/>
          <p:cNvSpPr txBox="1">
            <a:spLocks noGrp="1"/>
          </p:cNvSpPr>
          <p:nvPr>
            <p:ph type="body" idx="1"/>
          </p:nvPr>
        </p:nvSpPr>
        <p:spPr>
          <a:xfrm>
            <a:off x="447368" y="1417637"/>
            <a:ext cx="8229600" cy="34925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rgbClr val="F79646"/>
              </a:buClr>
              <a:buSzPct val="25000"/>
              <a:buFont typeface="Arial"/>
              <a:buNone/>
            </a:pPr>
            <a:r>
              <a:rPr lang="en-US" sz="2000" b="1" i="0" u="none" strike="noStrike" cap="none" dirty="0" smtClean="0">
                <a:solidFill>
                  <a:srgbClr val="4F4F4F"/>
                </a:solidFill>
                <a:latin typeface="Century Gothic"/>
                <a:ea typeface="Questrial"/>
                <a:cs typeface="Questrial"/>
                <a:sym typeface="Questrial"/>
              </a:rPr>
              <a:t>August 2016</a:t>
            </a:r>
            <a:endParaRPr lang="en-US" sz="2000" b="1" i="0" u="none" strike="noStrike" cap="none" dirty="0">
              <a:solidFill>
                <a:srgbClr val="4F4F4F"/>
              </a:solidFill>
              <a:latin typeface="Century Gothic"/>
              <a:ea typeface="Questrial"/>
              <a:cs typeface="Questrial"/>
              <a:sym typeface="Questrial"/>
            </a:endParaRPr>
          </a:p>
        </p:txBody>
      </p:sp>
      <p:sp>
        <p:nvSpPr>
          <p:cNvPr id="101" name="myTitle"/>
          <p:cNvSpPr txBox="1">
            <a:spLocks noGrp="1"/>
          </p:cNvSpPr>
          <p:nvPr>
            <p:ph type="body" idx="2"/>
          </p:nvPr>
        </p:nvSpPr>
        <p:spPr>
          <a:xfrm>
            <a:off x="457200" y="179388"/>
            <a:ext cx="8229600" cy="428625"/>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Clr>
                <a:srgbClr val="F79646"/>
              </a:buClr>
              <a:buSzPct val="25000"/>
              <a:buFont typeface="Arial"/>
              <a:buNone/>
            </a:pPr>
            <a:r>
              <a:rPr lang="en-US" sz="2000" b="1" i="0" u="none" strike="noStrike" cap="none">
                <a:solidFill>
                  <a:srgbClr val="4F81BD"/>
                </a:solidFill>
                <a:latin typeface="Century Gothic"/>
                <a:ea typeface="Questrial"/>
                <a:cs typeface="Questrial"/>
                <a:sym typeface="Questrial"/>
              </a:rPr>
              <a:t>QAD 2016 Enterprise Edition Database Conversion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Pre-conversion Activities</a:t>
            </a:r>
          </a:p>
        </p:txBody>
      </p:sp>
      <p:sp>
        <p:nvSpPr>
          <p:cNvPr id="170" name="Shape 170"/>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Table Extension Domain Utilities </a:t>
            </a:r>
            <a:r>
              <a:rPr lang="en-US" sz="2000" b="0" i="0" u="none" strike="noStrike" cap="none">
                <a:solidFill>
                  <a:srgbClr val="B2B2B2"/>
                </a:solidFill>
                <a:latin typeface="Century Gothic"/>
                <a:ea typeface="Questrial"/>
                <a:cs typeface="Questrial"/>
                <a:sym typeface="Questrial"/>
              </a:rPr>
              <a:t>(eB2.1 and above, including Standard Edition)</a:t>
            </a:r>
          </a:p>
          <a:p>
            <a:pPr marL="342900" marR="0" lvl="0" indent="-342900" algn="l" rtl="0">
              <a:spcBef>
                <a:spcPts val="1260"/>
              </a:spcBef>
              <a:spcAft>
                <a:spcPts val="0"/>
              </a:spcAft>
              <a:buClr>
                <a:srgbClr val="F79646"/>
              </a:buClr>
              <a:buSzPct val="100000"/>
              <a:buFont typeface="Arial"/>
              <a:buChar char="•"/>
            </a:pPr>
            <a:r>
              <a:rPr lang="en-US" sz="2800" b="1" i="0" u="none" strike="noStrike" cap="none">
                <a:solidFill>
                  <a:srgbClr val="4F4F4F"/>
                </a:solidFill>
                <a:latin typeface="Century Gothic"/>
                <a:ea typeface="Questrial"/>
                <a:cs typeface="Questrial"/>
                <a:sym typeface="Questrial"/>
              </a:rPr>
              <a:t>GL Transaction Consolidation </a:t>
            </a:r>
            <a:r>
              <a:rPr lang="en-US" sz="2400" b="1" i="0" u="none" strike="noStrike" cap="none">
                <a:solidFill>
                  <a:srgbClr val="4F4F4F"/>
                </a:solidFill>
                <a:latin typeface="Century Gothic"/>
                <a:ea typeface="Questrial"/>
                <a:cs typeface="Questrial"/>
                <a:sym typeface="Questrial"/>
              </a:rPr>
              <a:t>(optional)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dirty="0" smtClean="0">
                <a:solidFill>
                  <a:schemeClr val="dk1"/>
                </a:solidFill>
                <a:latin typeface="Century Gothic"/>
              </a:rPr>
              <a:t>GL Transaction Consolidation</a:t>
            </a:r>
            <a:endParaRPr lang="en-US" sz="3200" b="1" i="0" u="none" strike="noStrike" cap="none" dirty="0">
              <a:solidFill>
                <a:schemeClr val="dk1"/>
              </a:solidFill>
              <a:latin typeface="Century Gothic"/>
              <a:ea typeface="Questrial"/>
              <a:cs typeface="Questrial"/>
              <a:sym typeface="Questrial"/>
            </a:endParaRPr>
          </a:p>
        </p:txBody>
      </p:sp>
      <p:sp>
        <p:nvSpPr>
          <p:cNvPr id="178" name="Shape 178"/>
          <p:cNvSpPr txBox="1">
            <a:spLocks noGrp="1"/>
          </p:cNvSpPr>
          <p:nvPr>
            <p:ph type="body" idx="1"/>
          </p:nvPr>
        </p:nvSpPr>
        <p:spPr>
          <a:prstGeom prst="rect">
            <a:avLst/>
          </a:prstGeom>
          <a:noFill/>
          <a:ln>
            <a:noFill/>
          </a:ln>
        </p:spPr>
        <p:txBody>
          <a:bodyPr lIns="91425" tIns="91425" rIns="91425" bIns="91425" anchor="t" anchorCtr="0">
            <a:noAutofit/>
          </a:bodyPr>
          <a:lstStyle/>
          <a:p>
            <a:pPr indent="-285750">
              <a:spcBef>
                <a:spcPts val="1180"/>
              </a:spcBef>
            </a:pPr>
            <a:r>
              <a:rPr lang="en-US" sz="2800" b="0" i="0" u="none" strike="noStrike" cap="none" dirty="0" smtClean="0">
                <a:solidFill>
                  <a:srgbClr val="4F4F4F"/>
                </a:solidFill>
                <a:latin typeface="Century Gothic"/>
                <a:ea typeface="Questrial"/>
                <a:cs typeface="Questrial"/>
                <a:sym typeface="Questrial"/>
              </a:rPr>
              <a:t>Be </a:t>
            </a:r>
            <a:r>
              <a:rPr lang="en-US" sz="2800" b="0" i="0" u="none" strike="noStrike" cap="none" dirty="0">
                <a:solidFill>
                  <a:srgbClr val="4F4F4F"/>
                </a:solidFill>
                <a:latin typeface="Century Gothic"/>
                <a:ea typeface="Questrial"/>
                <a:cs typeface="Questrial"/>
                <a:sym typeface="Questrial"/>
              </a:rPr>
              <a:t>careful with this! Do it by period, not account, and preferably by month as opposed to by year. If done by year, any given account will have an opening balance but zero period amount for any period other than the period for the consolidation effective date.</a:t>
            </a:r>
          </a:p>
          <a:p>
            <a:pPr marL="342900" marR="0" lvl="0" indent="-342900" algn="l" rtl="0">
              <a:spcBef>
                <a:spcPts val="560"/>
              </a:spcBef>
              <a:spcAft>
                <a:spcPts val="0"/>
              </a:spcAft>
              <a:buClr>
                <a:srgbClr val="F79646"/>
              </a:buClr>
              <a:buSzPct val="25000"/>
              <a:buFont typeface="Arial"/>
              <a:buNone/>
            </a:pPr>
            <a:endParaRPr sz="2800" b="1" i="0" u="none" strike="noStrike" cap="none">
              <a:solidFill>
                <a:srgbClr val="4F4F4F"/>
              </a:solidFill>
              <a:latin typeface="Century Gothic"/>
              <a:ea typeface="Questrial"/>
              <a:cs typeface="Questrial"/>
              <a:sym typeface="Quest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dirty="0" smtClean="0">
                <a:solidFill>
                  <a:schemeClr val="dk1"/>
                </a:solidFill>
                <a:latin typeface="Century Gothic"/>
              </a:rPr>
              <a:t>Pre-conversion Activities</a:t>
            </a:r>
            <a:endParaRPr lang="en-US" sz="3200" b="1" i="0" u="none" strike="noStrike" cap="none" dirty="0">
              <a:solidFill>
                <a:schemeClr val="dk1"/>
              </a:solidFill>
              <a:latin typeface="Century Gothic"/>
              <a:ea typeface="Questrial"/>
              <a:cs typeface="Questrial"/>
              <a:sym typeface="Questrial"/>
            </a:endParaRPr>
          </a:p>
        </p:txBody>
      </p:sp>
      <p:sp>
        <p:nvSpPr>
          <p:cNvPr id="186" name="Shape 186"/>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rgbClr val="F79646"/>
              </a:buClr>
              <a:buSzPct val="100000"/>
              <a:buFont typeface="Arial"/>
              <a:buChar char="•"/>
            </a:pPr>
            <a:r>
              <a:rPr lang="en-US" sz="2800" b="0" i="0" u="none" strike="noStrike" cap="none" dirty="0">
                <a:solidFill>
                  <a:srgbClr val="B2B2B2"/>
                </a:solidFill>
                <a:latin typeface="Century Gothic"/>
                <a:ea typeface="Questrial"/>
                <a:cs typeface="Questrial"/>
                <a:sym typeface="Questrial"/>
              </a:rPr>
              <a:t>Table Extension Domain Utilities </a:t>
            </a:r>
            <a:r>
              <a:rPr lang="en-US" sz="2000" b="0" i="0" u="none" strike="noStrike" cap="none" dirty="0">
                <a:solidFill>
                  <a:srgbClr val="B2B2B2"/>
                </a:solidFill>
                <a:latin typeface="Century Gothic"/>
                <a:ea typeface="Questrial"/>
                <a:cs typeface="Questrial"/>
                <a:sym typeface="Questrial"/>
              </a:rPr>
              <a:t>(eB2.1 and above, including Standard Edition)</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dirty="0">
                <a:solidFill>
                  <a:srgbClr val="B2B2B2"/>
                </a:solidFill>
                <a:latin typeface="Century Gothic"/>
                <a:ea typeface="Questrial"/>
                <a:cs typeface="Questrial"/>
                <a:sym typeface="Questrial"/>
              </a:rPr>
              <a:t>GL Transaction Consolidation </a:t>
            </a:r>
            <a:r>
              <a:rPr lang="en-US" sz="2000" b="0" i="0" u="none" strike="noStrike" cap="none" dirty="0">
                <a:solidFill>
                  <a:srgbClr val="B2B2B2"/>
                </a:solidFill>
                <a:latin typeface="Century Gothic"/>
                <a:ea typeface="Questrial"/>
                <a:cs typeface="Questrial"/>
                <a:sym typeface="Questrial"/>
              </a:rPr>
              <a:t>(optional)</a:t>
            </a:r>
          </a:p>
          <a:p>
            <a:pPr marL="342900" marR="0" lvl="0" indent="-342900" algn="l" rtl="0">
              <a:lnSpc>
                <a:spcPct val="80000"/>
              </a:lnSpc>
              <a:spcBef>
                <a:spcPts val="1260"/>
              </a:spcBef>
              <a:spcAft>
                <a:spcPts val="0"/>
              </a:spcAft>
              <a:buClr>
                <a:srgbClr val="F79646"/>
              </a:buClr>
              <a:buSzPct val="100000"/>
              <a:buFont typeface="Arial"/>
              <a:buChar char="•"/>
            </a:pPr>
            <a:r>
              <a:rPr lang="en-US" sz="2800" b="1" i="0" u="none" strike="noStrike" cap="none" dirty="0">
                <a:solidFill>
                  <a:srgbClr val="4F4F4F"/>
                </a:solidFill>
                <a:latin typeface="Century Gothic"/>
                <a:ea typeface="Questrial"/>
                <a:cs typeface="Questrial"/>
                <a:sym typeface="Questrial"/>
              </a:rPr>
              <a:t>Archive/Delete transaction data </a:t>
            </a:r>
            <a:r>
              <a:rPr lang="en-US" sz="2000" b="1" i="0" u="none" strike="noStrike" cap="none" dirty="0">
                <a:solidFill>
                  <a:srgbClr val="4F4F4F"/>
                </a:solidFill>
                <a:latin typeface="Century Gothic"/>
                <a:ea typeface="Questrial"/>
                <a:cs typeface="Questrial"/>
                <a:sym typeface="Questrial"/>
              </a:rPr>
              <a:t>(optional)</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dirty="0" smtClean="0">
                <a:solidFill>
                  <a:schemeClr val="dk1"/>
                </a:solidFill>
                <a:latin typeface="Century Gothic"/>
              </a:rPr>
              <a:t>Pre-conversion Activities</a:t>
            </a:r>
            <a:endParaRPr lang="en-US" sz="3200" b="1" i="0" u="none" strike="noStrike" cap="none" dirty="0">
              <a:solidFill>
                <a:schemeClr val="dk1"/>
              </a:solidFill>
              <a:latin typeface="Century Gothic"/>
              <a:ea typeface="Questrial"/>
              <a:cs typeface="Questrial"/>
              <a:sym typeface="Questrial"/>
            </a:endParaRPr>
          </a:p>
        </p:txBody>
      </p:sp>
      <p:sp>
        <p:nvSpPr>
          <p:cNvPr id="194" name="Shape 194"/>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Table Extension Domain Utilities </a:t>
            </a:r>
            <a:r>
              <a:rPr lang="en-US" sz="2000" b="0" i="0" u="none" strike="noStrike" cap="none">
                <a:solidFill>
                  <a:srgbClr val="B2B2B2"/>
                </a:solidFill>
                <a:latin typeface="Century Gothic"/>
                <a:ea typeface="Questrial"/>
                <a:cs typeface="Questrial"/>
                <a:sym typeface="Questrial"/>
              </a:rPr>
              <a:t>(eB2.1 and above, including Standard Edition)</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GL Transaction Consolidation </a:t>
            </a:r>
            <a:r>
              <a:rPr lang="en-US" sz="2000" b="0" i="0" u="none" strike="noStrike" cap="none">
                <a:solidFill>
                  <a:srgbClr val="B2B2B2"/>
                </a:solidFill>
                <a:latin typeface="Century Gothic"/>
                <a:ea typeface="Questrial"/>
                <a:cs typeface="Questrial"/>
                <a:sym typeface="Questrial"/>
              </a:rPr>
              <a:t>(optional)</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Archive/Delete transaction data </a:t>
            </a:r>
            <a:r>
              <a:rPr lang="en-US" sz="2000" b="0" i="0" u="none" strike="noStrike" cap="none">
                <a:solidFill>
                  <a:srgbClr val="B2B2B2"/>
                </a:solidFill>
                <a:latin typeface="Century Gothic"/>
                <a:ea typeface="Questrial"/>
                <a:cs typeface="Questrial"/>
                <a:sym typeface="Questrial"/>
              </a:rPr>
              <a:t>(optional)</a:t>
            </a:r>
          </a:p>
          <a:p>
            <a:pPr marL="342900" marR="0" lvl="0" indent="-342900" algn="l" rtl="0">
              <a:lnSpc>
                <a:spcPct val="80000"/>
              </a:lnSpc>
              <a:spcBef>
                <a:spcPts val="1260"/>
              </a:spcBef>
              <a:spcAft>
                <a:spcPts val="0"/>
              </a:spcAft>
              <a:buClr>
                <a:srgbClr val="F79646"/>
              </a:buClr>
              <a:buSzPct val="100000"/>
              <a:buFont typeface="Arial"/>
              <a:buChar char="•"/>
            </a:pPr>
            <a:r>
              <a:rPr lang="en-US" sz="2800" b="1" i="0" u="none" strike="noStrike" cap="none">
                <a:solidFill>
                  <a:srgbClr val="4F4F4F"/>
                </a:solidFill>
                <a:latin typeface="Century Gothic"/>
                <a:ea typeface="Questrial"/>
                <a:cs typeface="Questrial"/>
                <a:sym typeface="Questrial"/>
              </a:rPr>
              <a:t>Global Tax Management Conversion </a:t>
            </a:r>
            <a:r>
              <a:rPr lang="en-US" sz="2000" b="0" i="0" u="none" strike="noStrike" cap="none">
                <a:solidFill>
                  <a:srgbClr val="4F4F4F"/>
                </a:solidFill>
                <a:latin typeface="Century Gothic"/>
                <a:ea typeface="Questrial"/>
                <a:cs typeface="Questrial"/>
                <a:sym typeface="Questrial"/>
              </a:rPr>
              <a:t>(if pre-eB)</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myTitle"/>
          <p:cNvSpPr txBox="1">
            <a:spLocks noGrp="1"/>
          </p:cNvSpPr>
          <p:nvPr>
            <p:ph type="title"/>
          </p:nvPr>
        </p:nvSpPr>
        <p:spPr>
          <a:prstGeom prst="rect">
            <a:avLst/>
          </a:prstGeom>
          <a:noFill/>
          <a:ln>
            <a:noFill/>
          </a:ln>
        </p:spPr>
        <p:txBody>
          <a:bodyPr lIns="91425" tIns="45700" rIns="91425" bIns="45700" anchor="b" anchorCtr="0">
            <a:noAutofit/>
          </a:bodyPr>
          <a:lstStyle/>
          <a:p>
            <a:pPr lvl="0">
              <a:buSzPct val="25000"/>
            </a:pPr>
            <a:r>
              <a:rPr lang="en-US" dirty="0" smtClean="0">
                <a:solidFill>
                  <a:schemeClr val="dk1"/>
                </a:solidFill>
                <a:latin typeface="Century Gothic"/>
              </a:rPr>
              <a:t>Pre-conversion Activities</a:t>
            </a:r>
            <a:endParaRPr lang="en-US" sz="3200" b="1" i="0" u="none" strike="noStrike" cap="none" dirty="0">
              <a:solidFill>
                <a:schemeClr val="dk1"/>
              </a:solidFill>
              <a:latin typeface="Century Gothic"/>
              <a:ea typeface="Questrial"/>
              <a:cs typeface="Questrial"/>
              <a:sym typeface="Questrial"/>
            </a:endParaRPr>
          </a:p>
        </p:txBody>
      </p:sp>
      <p:sp>
        <p:nvSpPr>
          <p:cNvPr id="202" name="Shape 202"/>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Table Extension Domain Utilities </a:t>
            </a:r>
            <a:r>
              <a:rPr lang="en-US" sz="2000" b="0" i="0" u="none" strike="noStrike" cap="none">
                <a:solidFill>
                  <a:srgbClr val="B2B2B2"/>
                </a:solidFill>
                <a:latin typeface="Century Gothic"/>
                <a:ea typeface="Questrial"/>
                <a:cs typeface="Questrial"/>
                <a:sym typeface="Questrial"/>
              </a:rPr>
              <a:t>(eB2.1 and above, including Standard Edition)</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GL Transaction Consolidation </a:t>
            </a:r>
            <a:r>
              <a:rPr lang="en-US" sz="2000" b="0" i="0" u="none" strike="noStrike" cap="none">
                <a:solidFill>
                  <a:srgbClr val="B2B2B2"/>
                </a:solidFill>
                <a:latin typeface="Century Gothic"/>
                <a:ea typeface="Questrial"/>
                <a:cs typeface="Questrial"/>
                <a:sym typeface="Questrial"/>
              </a:rPr>
              <a:t>(optional)</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Archive/Delete transaction data </a:t>
            </a:r>
            <a:r>
              <a:rPr lang="en-US" sz="2400" b="0" i="0" u="none" strike="noStrike" cap="none">
                <a:solidFill>
                  <a:srgbClr val="B2B2B2"/>
                </a:solidFill>
                <a:latin typeface="Century Gothic"/>
                <a:ea typeface="Questrial"/>
                <a:cs typeface="Questrial"/>
                <a:sym typeface="Questrial"/>
              </a:rPr>
              <a:t>(optional)</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Global Tax Management Conversion </a:t>
            </a:r>
            <a:r>
              <a:rPr lang="en-US" sz="2400" b="0" i="0" u="none" strike="noStrike" cap="none">
                <a:solidFill>
                  <a:srgbClr val="B2B2B2"/>
                </a:solidFill>
                <a:latin typeface="Century Gothic"/>
                <a:ea typeface="Questrial"/>
                <a:cs typeface="Questrial"/>
                <a:sym typeface="Questrial"/>
              </a:rPr>
              <a:t>(if pre-eB)</a:t>
            </a:r>
          </a:p>
          <a:p>
            <a:pPr marL="342900" marR="0" lvl="0" indent="-342900" algn="l" rtl="0">
              <a:lnSpc>
                <a:spcPct val="80000"/>
              </a:lnSpc>
              <a:spcBef>
                <a:spcPts val="1260"/>
              </a:spcBef>
              <a:spcAft>
                <a:spcPts val="0"/>
              </a:spcAft>
              <a:buClr>
                <a:srgbClr val="F79646"/>
              </a:buClr>
              <a:buSzPct val="100000"/>
              <a:buFont typeface="Arial"/>
              <a:buChar char="•"/>
            </a:pPr>
            <a:r>
              <a:rPr lang="en-US" sz="2800" b="1" i="0" u="none" strike="noStrike" cap="none">
                <a:solidFill>
                  <a:srgbClr val="4F4F4F"/>
                </a:solidFill>
                <a:latin typeface="Century Gothic"/>
                <a:ea typeface="Questrial"/>
                <a:cs typeface="Questrial"/>
                <a:sym typeface="Questrial"/>
              </a:rPr>
              <a:t>Employee Entity Utility</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Employee Entity Utility</a:t>
            </a:r>
          </a:p>
        </p:txBody>
      </p:sp>
      <p:sp>
        <p:nvSpPr>
          <p:cNvPr id="210" name="Shape 210"/>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75000"/>
              </a:lnSpc>
              <a:spcBef>
                <a:spcPts val="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QAD EE requires every employee (</a:t>
            </a:r>
            <a:r>
              <a:rPr lang="en-US" sz="2400" b="0" i="0" u="none" strike="noStrike" cap="none" dirty="0" err="1">
                <a:solidFill>
                  <a:srgbClr val="4F4F4F"/>
                </a:solidFill>
                <a:latin typeface="Century Gothic"/>
                <a:ea typeface="Questrial"/>
                <a:cs typeface="Questrial"/>
                <a:sym typeface="Questrial"/>
              </a:rPr>
              <a:t>emp_mstr</a:t>
            </a:r>
            <a:r>
              <a:rPr lang="en-US" sz="2400" b="0" i="0" u="none" strike="noStrike" cap="none" dirty="0">
                <a:solidFill>
                  <a:srgbClr val="4F4F4F"/>
                </a:solidFill>
                <a:latin typeface="Century Gothic"/>
                <a:ea typeface="Questrial"/>
                <a:cs typeface="Questrial"/>
                <a:sym typeface="Questrial"/>
              </a:rPr>
              <a:t>) to have an entity </a:t>
            </a:r>
            <a:r>
              <a:rPr lang="en-US" sz="2400" b="0" i="0" u="none" strike="noStrike" cap="none" dirty="0" smtClean="0">
                <a:solidFill>
                  <a:srgbClr val="4F4F4F"/>
                </a:solidFill>
                <a:latin typeface="Century Gothic"/>
                <a:ea typeface="Questrial"/>
                <a:cs typeface="Questrial"/>
                <a:sym typeface="Questrial"/>
              </a:rPr>
              <a:t>code.</a:t>
            </a:r>
            <a:endParaRPr lang="en-US" sz="2400" b="0" i="0" u="none" strike="noStrike" cap="none" dirty="0">
              <a:solidFill>
                <a:srgbClr val="4F4F4F"/>
              </a:solidFill>
              <a:latin typeface="Century Gothic"/>
              <a:ea typeface="Questrial"/>
              <a:cs typeface="Questrial"/>
              <a:sym typeface="Questrial"/>
            </a:endParaRPr>
          </a:p>
          <a:p>
            <a:pPr marL="342900" marR="0" lvl="0" indent="-342900" algn="l" rtl="0">
              <a:lnSpc>
                <a:spcPct val="75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This utility reports and updates employees with a user-specified entity code. It shows employees missing an entity code and employees already assigned an entity </a:t>
            </a:r>
            <a:r>
              <a:rPr lang="en-US" sz="2400" b="0" i="0" u="none" strike="noStrike" cap="none" dirty="0" smtClean="0">
                <a:solidFill>
                  <a:srgbClr val="4F4F4F"/>
                </a:solidFill>
                <a:latin typeface="Century Gothic"/>
                <a:ea typeface="Questrial"/>
                <a:cs typeface="Questrial"/>
                <a:sym typeface="Questrial"/>
              </a:rPr>
              <a:t>code.</a:t>
            </a:r>
            <a:endParaRPr lang="en-US" sz="2400" b="0" i="0" u="none" strike="noStrike" cap="none" dirty="0">
              <a:solidFill>
                <a:srgbClr val="4F4F4F"/>
              </a:solidFill>
              <a:latin typeface="Century Gothic"/>
              <a:ea typeface="Questrial"/>
              <a:cs typeface="Questrial"/>
              <a:sym typeface="Questrial"/>
            </a:endParaRPr>
          </a:p>
          <a:p>
            <a:pPr marL="342900" marR="0" lvl="0" indent="-342900" algn="l" rtl="0">
              <a:lnSpc>
                <a:spcPct val="75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You can run the utility for a range of employees when you must assign multiple entity </a:t>
            </a:r>
            <a:r>
              <a:rPr lang="en-US" sz="2400" b="0" i="0" u="none" strike="noStrike" cap="none" dirty="0" smtClean="0">
                <a:solidFill>
                  <a:srgbClr val="4F4F4F"/>
                </a:solidFill>
                <a:latin typeface="Century Gothic"/>
                <a:ea typeface="Questrial"/>
                <a:cs typeface="Questrial"/>
                <a:sym typeface="Questrial"/>
              </a:rPr>
              <a:t>codes.</a:t>
            </a:r>
            <a:endParaRPr lang="en-US" sz="2400" b="0"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Employee Entity Utility</a:t>
            </a:r>
          </a:p>
        </p:txBody>
      </p:sp>
      <p:sp>
        <p:nvSpPr>
          <p:cNvPr id="210" name="Shape 210"/>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75000"/>
              </a:lnSpc>
              <a:spcBef>
                <a:spcPts val="1080"/>
              </a:spcBef>
              <a:spcAft>
                <a:spcPts val="0"/>
              </a:spcAft>
              <a:buClr>
                <a:srgbClr val="F79646"/>
              </a:buClr>
              <a:buSzPct val="100000"/>
              <a:buFont typeface="Arial"/>
              <a:buChar char="•"/>
            </a:pPr>
            <a:r>
              <a:rPr lang="en-US" sz="2400" b="0" i="0" u="none" strike="noStrike" cap="none" dirty="0" smtClean="0">
                <a:solidFill>
                  <a:srgbClr val="4F4F4F"/>
                </a:solidFill>
                <a:latin typeface="Century Gothic"/>
                <a:ea typeface="Questrial"/>
                <a:cs typeface="Questrial"/>
                <a:sym typeface="Questrial"/>
              </a:rPr>
              <a:t>The </a:t>
            </a:r>
            <a:r>
              <a:rPr lang="en-US" sz="2400" b="0" i="0" u="none" strike="noStrike" cap="none" dirty="0">
                <a:solidFill>
                  <a:srgbClr val="4F4F4F"/>
                </a:solidFill>
                <a:latin typeface="Century Gothic"/>
                <a:ea typeface="Questrial"/>
                <a:cs typeface="Questrial"/>
                <a:sym typeface="Questrial"/>
              </a:rPr>
              <a:t>utility provides a simulation mode that previews the effect of the </a:t>
            </a:r>
            <a:r>
              <a:rPr lang="en-US" sz="2400" b="0" i="0" u="none" strike="noStrike" cap="none" dirty="0" smtClean="0">
                <a:solidFill>
                  <a:srgbClr val="4F4F4F"/>
                </a:solidFill>
                <a:latin typeface="Century Gothic"/>
                <a:ea typeface="Questrial"/>
                <a:cs typeface="Questrial"/>
                <a:sym typeface="Questrial"/>
              </a:rPr>
              <a:t>update.</a:t>
            </a:r>
            <a:endParaRPr lang="en-US" sz="2400" b="0" i="0" u="none" strike="noStrike" cap="none" dirty="0">
              <a:solidFill>
                <a:srgbClr val="4F4F4F"/>
              </a:solidFill>
              <a:latin typeface="Century Gothic"/>
              <a:ea typeface="Questrial"/>
              <a:cs typeface="Questrial"/>
              <a:sym typeface="Questrial"/>
            </a:endParaRPr>
          </a:p>
          <a:p>
            <a:pPr marL="342900" marR="0" lvl="0" indent="-342900" algn="l" rtl="0">
              <a:lnSpc>
                <a:spcPct val="75000"/>
              </a:lnSpc>
              <a:spcBef>
                <a:spcPts val="120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For eB2.1 and above, including Standard Edition, you must run it for each active </a:t>
            </a:r>
            <a:r>
              <a:rPr lang="en-US" sz="2400" b="0" i="0" u="none" strike="noStrike" cap="none" dirty="0" smtClean="0">
                <a:solidFill>
                  <a:srgbClr val="4F4F4F"/>
                </a:solidFill>
                <a:latin typeface="Century Gothic"/>
                <a:ea typeface="Questrial"/>
                <a:cs typeface="Questrial"/>
                <a:sym typeface="Questrial"/>
              </a:rPr>
              <a:t>domain.</a:t>
            </a:r>
            <a:endParaRPr lang="en-US" sz="2400" b="0" i="0" u="none" strike="noStrike" cap="none" dirty="0">
              <a:solidFill>
                <a:srgbClr val="4F4F4F"/>
              </a:solidFill>
              <a:latin typeface="Century Gothic"/>
              <a:ea typeface="Questrial"/>
              <a:cs typeface="Questrial"/>
              <a:sym typeface="Questrial"/>
            </a:endParaRPr>
          </a:p>
          <a:p>
            <a:pPr marL="342900" marR="0" lvl="0" indent="-342900" algn="l" rtl="0">
              <a:lnSpc>
                <a:spcPct val="75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This utility has no impact on future transactions; it updates an unused QAD reserved field in </a:t>
            </a:r>
            <a:r>
              <a:rPr lang="en-US" sz="2400" b="0" i="0" u="none" strike="noStrike" cap="none" dirty="0" err="1" smtClean="0">
                <a:solidFill>
                  <a:srgbClr val="4F4F4F"/>
                </a:solidFill>
                <a:latin typeface="Century Gothic"/>
                <a:ea typeface="Questrial"/>
                <a:cs typeface="Questrial"/>
                <a:sym typeface="Questrial"/>
              </a:rPr>
              <a:t>emp_mstr</a:t>
            </a:r>
            <a:r>
              <a:rPr lang="en-US" sz="2400" b="0" i="0" u="none" strike="noStrike" cap="none" dirty="0" smtClean="0">
                <a:solidFill>
                  <a:srgbClr val="4F4F4F"/>
                </a:solidFill>
                <a:latin typeface="Century Gothic"/>
                <a:ea typeface="Questrial"/>
                <a:cs typeface="Questrial"/>
                <a:sym typeface="Questrial"/>
              </a:rPr>
              <a:t>.</a:t>
            </a:r>
            <a:endParaRPr lang="en-US" sz="2400" b="0"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myTitle"/>
          <p:cNvSpPr txBox="1">
            <a:spLocks noGrp="1"/>
          </p:cNvSpPr>
          <p:nvPr>
            <p:ph type="title"/>
          </p:nvPr>
        </p:nvSpPr>
        <p:spPr>
          <a:xfrm>
            <a:off x="457200" y="76200"/>
            <a:ext cx="8229600" cy="71755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Employee Entity Utility</a:t>
            </a:r>
          </a:p>
        </p:txBody>
      </p:sp>
      <p:sp>
        <p:nvSpPr>
          <p:cNvPr id="218" name="Shape 218"/>
          <p:cNvSpPr txBox="1">
            <a:spLocks noGrp="1"/>
          </p:cNvSpPr>
          <p:nvPr>
            <p:ph type="body" idx="1"/>
          </p:nvPr>
        </p:nvSpPr>
        <p:spPr>
          <a:xfrm>
            <a:off x="304800" y="779463"/>
            <a:ext cx="8839200" cy="5240337"/>
          </a:xfrm>
          <a:prstGeom prst="rect">
            <a:avLst/>
          </a:prstGeom>
          <a:noFill/>
          <a:ln>
            <a:noFill/>
          </a:ln>
        </p:spPr>
        <p:txBody>
          <a:bodyPr lIns="91425" tIns="91425" rIns="91425" bIns="91425" anchor="t" anchorCtr="0">
            <a:noAutofit/>
          </a:bodyPr>
          <a:lstStyle/>
          <a:p>
            <a:pPr marL="342900" marR="0" lvl="0" indent="-342900" algn="l" rtl="0">
              <a:lnSpc>
                <a:spcPct val="75000"/>
              </a:lnSpc>
              <a:spcBef>
                <a:spcPts val="0"/>
              </a:spcBef>
              <a:spcAft>
                <a:spcPts val="0"/>
              </a:spcAft>
              <a:buClr>
                <a:srgbClr val="F79646"/>
              </a:buClr>
              <a:buSzPct val="100000"/>
              <a:buFont typeface="Arial"/>
              <a:buChar char="•"/>
            </a:pPr>
            <a:r>
              <a:rPr lang="en-US" sz="2500" b="0" i="0" u="none" strike="noStrike" cap="none" dirty="0">
                <a:solidFill>
                  <a:srgbClr val="4F4F4F"/>
                </a:solidFill>
                <a:latin typeface="Century Gothic"/>
                <a:ea typeface="Questrial"/>
                <a:cs typeface="Questrial"/>
                <a:sym typeface="Questrial"/>
              </a:rPr>
              <a:t>Type </a:t>
            </a:r>
            <a:r>
              <a:rPr lang="en-US" sz="2500" b="0" i="0" u="none" strike="noStrike" cap="none" dirty="0" err="1">
                <a:solidFill>
                  <a:srgbClr val="4F4F4F"/>
                </a:solidFill>
                <a:latin typeface="Century Gothic"/>
                <a:ea typeface="Questrial"/>
                <a:cs typeface="Questrial"/>
                <a:sym typeface="Questrial"/>
              </a:rPr>
              <a:t>uxempent.p</a:t>
            </a:r>
            <a:r>
              <a:rPr lang="en-US" sz="2500" b="0" i="0" u="none" strike="noStrike" cap="none" dirty="0">
                <a:solidFill>
                  <a:srgbClr val="4F4F4F"/>
                </a:solidFill>
                <a:latin typeface="Century Gothic"/>
                <a:ea typeface="Questrial"/>
                <a:cs typeface="Questrial"/>
                <a:sym typeface="Questrial"/>
              </a:rPr>
              <a:t> at any MFG/PRO menu command line</a:t>
            </a:r>
          </a:p>
          <a:p>
            <a:pPr marL="342900" marR="0" lvl="0" indent="-342900" algn="l" rtl="0">
              <a:lnSpc>
                <a:spcPct val="75000"/>
              </a:lnSpc>
              <a:spcBef>
                <a:spcPts val="1125"/>
              </a:spcBef>
              <a:spcAft>
                <a:spcPts val="0"/>
              </a:spcAft>
              <a:buClr>
                <a:srgbClr val="F79646"/>
              </a:buClr>
              <a:buSzPct val="100000"/>
              <a:buFont typeface="Arial"/>
              <a:buChar char="•"/>
            </a:pPr>
            <a:r>
              <a:rPr lang="en-US" sz="2500" b="0" i="0" u="none" strike="noStrike" cap="none" dirty="0">
                <a:solidFill>
                  <a:srgbClr val="4F4F4F"/>
                </a:solidFill>
                <a:latin typeface="Century Gothic"/>
                <a:ea typeface="Questrial"/>
                <a:cs typeface="Questrial"/>
                <a:sym typeface="Questrial"/>
              </a:rPr>
              <a:t>Report name is </a:t>
            </a:r>
            <a:br>
              <a:rPr lang="en-US" sz="2500" b="0" i="0" u="none" strike="noStrike" cap="none" dirty="0">
                <a:solidFill>
                  <a:srgbClr val="4F4F4F"/>
                </a:solidFill>
                <a:latin typeface="Century Gothic"/>
                <a:ea typeface="Questrial"/>
                <a:cs typeface="Questrial"/>
                <a:sym typeface="Questrial"/>
              </a:rPr>
            </a:br>
            <a:r>
              <a:rPr lang="en-US" sz="2500" b="0" i="0" u="none" strike="noStrike" cap="none" dirty="0" err="1">
                <a:solidFill>
                  <a:srgbClr val="4F4F4F"/>
                </a:solidFill>
                <a:latin typeface="Century Gothic"/>
                <a:ea typeface="Questrial"/>
                <a:cs typeface="Questrial"/>
                <a:sym typeface="Questrial"/>
              </a:rPr>
              <a:t>uxempent</a:t>
            </a:r>
            <a:r>
              <a:rPr lang="en-US" sz="2500" b="0" i="0" u="none" strike="noStrike" cap="none" dirty="0">
                <a:solidFill>
                  <a:srgbClr val="4F4F4F"/>
                </a:solidFill>
                <a:latin typeface="Century Gothic"/>
                <a:ea typeface="Questrial"/>
                <a:cs typeface="Questrial"/>
                <a:sym typeface="Questrial"/>
              </a:rPr>
              <a:t>-&lt;</a:t>
            </a:r>
            <a:r>
              <a:rPr lang="en-US" sz="2500" b="0" i="1" u="none" strike="noStrike" cap="none" dirty="0" err="1">
                <a:solidFill>
                  <a:srgbClr val="4F4F4F"/>
                </a:solidFill>
                <a:latin typeface="Century Gothic"/>
                <a:ea typeface="Questrial"/>
                <a:cs typeface="Questrial"/>
                <a:sym typeface="Questrial"/>
              </a:rPr>
              <a:t>dbname</a:t>
            </a:r>
            <a:r>
              <a:rPr lang="en-US" sz="2500" b="0" i="1" u="none" strike="noStrike" cap="none" dirty="0">
                <a:solidFill>
                  <a:srgbClr val="4F4F4F"/>
                </a:solidFill>
                <a:latin typeface="Century Gothic"/>
                <a:ea typeface="Questrial"/>
                <a:cs typeface="Questrial"/>
                <a:sym typeface="Questrial"/>
              </a:rPr>
              <a:t>&gt;-&lt;domain&gt;-</a:t>
            </a:r>
            <a:r>
              <a:rPr lang="en-US" sz="2500" b="0" i="0" u="none" strike="noStrike" cap="none" dirty="0">
                <a:solidFill>
                  <a:srgbClr val="4F4F4F"/>
                </a:solidFill>
                <a:latin typeface="Century Gothic"/>
                <a:ea typeface="Questrial"/>
                <a:cs typeface="Questrial"/>
                <a:sym typeface="Questrial"/>
              </a:rPr>
              <a:t>&lt;</a:t>
            </a:r>
            <a:r>
              <a:rPr lang="en-US" sz="2500" b="0" i="1" u="none" strike="noStrike" cap="none" dirty="0">
                <a:solidFill>
                  <a:srgbClr val="4F4F4F"/>
                </a:solidFill>
                <a:latin typeface="Century Gothic"/>
                <a:ea typeface="Questrial"/>
                <a:cs typeface="Questrial"/>
                <a:sym typeface="Questrial"/>
              </a:rPr>
              <a:t>date&gt;_&lt;time</a:t>
            </a:r>
            <a:r>
              <a:rPr lang="en-US" sz="2500" b="0" i="0" u="none" strike="noStrike" cap="none" dirty="0">
                <a:solidFill>
                  <a:srgbClr val="4F4F4F"/>
                </a:solidFill>
                <a:latin typeface="Century Gothic"/>
                <a:ea typeface="Questrial"/>
                <a:cs typeface="Questrial"/>
                <a:sym typeface="Questrial"/>
              </a:rPr>
              <a:t>&gt;.</a:t>
            </a:r>
            <a:r>
              <a:rPr lang="en-US" sz="2500" b="0" i="0" u="none" strike="noStrike" cap="none" dirty="0" err="1">
                <a:solidFill>
                  <a:srgbClr val="4F4F4F"/>
                </a:solidFill>
                <a:latin typeface="Century Gothic"/>
                <a:ea typeface="Questrial"/>
                <a:cs typeface="Questrial"/>
                <a:sym typeface="Questrial"/>
              </a:rPr>
              <a:t>prn</a:t>
            </a:r>
            <a:endParaRPr lang="en-US" sz="2500" b="0" i="0" u="none" strike="noStrike" cap="none" dirty="0">
              <a:solidFill>
                <a:srgbClr val="4F4F4F"/>
              </a:solidFill>
              <a:latin typeface="Century Gothic"/>
              <a:ea typeface="Questrial"/>
              <a:cs typeface="Questrial"/>
              <a:sym typeface="Questrial"/>
            </a:endParaRPr>
          </a:p>
        </p:txBody>
      </p:sp>
      <p:pic>
        <p:nvPicPr>
          <p:cNvPr id="219" name="Shape 219"/>
          <p:cNvPicPr preferRelativeResize="0"/>
          <p:nvPr/>
        </p:nvPicPr>
        <p:blipFill rotWithShape="1">
          <a:blip r:embed="rId3">
            <a:alphaModFix/>
          </a:blip>
          <a:srcRect/>
          <a:stretch/>
        </p:blipFill>
        <p:spPr>
          <a:xfrm>
            <a:off x="533400" y="2438400"/>
            <a:ext cx="8077200" cy="3717347"/>
          </a:xfrm>
          <a:prstGeom prst="rect">
            <a:avLst/>
          </a:prstGeom>
          <a:noFill/>
          <a:ln>
            <a:noFill/>
          </a:ln>
          <a:effectLst>
            <a:outerShdw blurRad="63500" sx="102000" sy="102000" algn="ctr" rotWithShape="0">
              <a:prstClr val="black">
                <a:alpha val="40000"/>
              </a:prstClr>
            </a:outerShdw>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Pre-conversion Activities</a:t>
            </a:r>
          </a:p>
        </p:txBody>
      </p:sp>
      <p:sp>
        <p:nvSpPr>
          <p:cNvPr id="227" name="Shape 227"/>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Table Extension Domain Utilities </a:t>
            </a:r>
            <a:r>
              <a:rPr lang="en-US" sz="2400" b="0" i="0" u="none" strike="noStrike" cap="none">
                <a:solidFill>
                  <a:srgbClr val="B2B2B2"/>
                </a:solidFill>
                <a:latin typeface="Century Gothic"/>
                <a:ea typeface="Questrial"/>
                <a:cs typeface="Questrial"/>
                <a:sym typeface="Questrial"/>
              </a:rPr>
              <a:t>(eB2.1 and above, including Standard Edition)</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GL Transaction Consolidation </a:t>
            </a:r>
            <a:r>
              <a:rPr lang="en-US" sz="2400" b="0" i="0" u="none" strike="noStrike" cap="none">
                <a:solidFill>
                  <a:srgbClr val="B2B2B2"/>
                </a:solidFill>
                <a:latin typeface="Century Gothic"/>
                <a:ea typeface="Questrial"/>
                <a:cs typeface="Questrial"/>
                <a:sym typeface="Questrial"/>
              </a:rPr>
              <a:t>(optional)</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Archive/Delete transaction data </a:t>
            </a:r>
            <a:r>
              <a:rPr lang="en-US" sz="2400" b="0" i="0" u="none" strike="noStrike" cap="none">
                <a:solidFill>
                  <a:srgbClr val="B2B2B2"/>
                </a:solidFill>
                <a:latin typeface="Century Gothic"/>
                <a:ea typeface="Questrial"/>
                <a:cs typeface="Questrial"/>
                <a:sym typeface="Questrial"/>
              </a:rPr>
              <a:t>(optional)</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Global Tax Management Conversion </a:t>
            </a:r>
            <a:r>
              <a:rPr lang="en-US" sz="2400" b="0" i="0" u="none" strike="noStrike" cap="none">
                <a:solidFill>
                  <a:srgbClr val="B2B2B2"/>
                </a:solidFill>
                <a:latin typeface="Century Gothic"/>
                <a:ea typeface="Questrial"/>
                <a:cs typeface="Questrial"/>
                <a:sym typeface="Questrial"/>
              </a:rPr>
              <a:t>(if pre-eB)</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Employee Entity Utility</a:t>
            </a:r>
          </a:p>
          <a:p>
            <a:pPr marL="342900" marR="0" lvl="0" indent="-342900" algn="l" rtl="0">
              <a:lnSpc>
                <a:spcPct val="80000"/>
              </a:lnSpc>
              <a:spcBef>
                <a:spcPts val="1260"/>
              </a:spcBef>
              <a:spcAft>
                <a:spcPts val="0"/>
              </a:spcAft>
              <a:buClr>
                <a:srgbClr val="F79646"/>
              </a:buClr>
              <a:buSzPct val="100000"/>
              <a:buFont typeface="Arial"/>
              <a:buChar char="•"/>
            </a:pPr>
            <a:r>
              <a:rPr lang="en-US" sz="2800" b="1" i="0" u="none" strike="noStrike" cap="none">
                <a:solidFill>
                  <a:srgbClr val="4F4F4F"/>
                </a:solidFill>
                <a:latin typeface="Century Gothic"/>
                <a:ea typeface="Questrial"/>
                <a:cs typeface="Questrial"/>
                <a:sym typeface="Questrial"/>
              </a:rPr>
              <a:t>End User Contact Utility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myTitle"/>
          <p:cNvSpPr txBox="1">
            <a:spLocks noGrp="1"/>
          </p:cNvSpPr>
          <p:nvPr>
            <p:ph type="title"/>
          </p:nvPr>
        </p:nvSpPr>
        <p:spPr>
          <a:xfrm>
            <a:off x="457200" y="120650"/>
            <a:ext cx="8229600" cy="71755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End User Contact Utility</a:t>
            </a:r>
          </a:p>
        </p:txBody>
      </p:sp>
      <p:sp>
        <p:nvSpPr>
          <p:cNvPr id="235" name="Shape 235"/>
          <p:cNvSpPr txBox="1">
            <a:spLocks noGrp="1"/>
          </p:cNvSpPr>
          <p:nvPr>
            <p:ph type="body" idx="1"/>
          </p:nvPr>
        </p:nvSpPr>
        <p:spPr>
          <a:xfrm>
            <a:off x="457200" y="914400"/>
            <a:ext cx="8229600" cy="5715000"/>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QAD EE requires every end user (</a:t>
            </a:r>
            <a:r>
              <a:rPr lang="en-US" sz="2400" b="0" i="0" u="none" strike="noStrike" cap="none" dirty="0" err="1">
                <a:solidFill>
                  <a:srgbClr val="4F4F4F"/>
                </a:solidFill>
                <a:latin typeface="Century Gothic"/>
                <a:ea typeface="Questrial"/>
                <a:cs typeface="Questrial"/>
                <a:sym typeface="Questrial"/>
              </a:rPr>
              <a:t>eu_addr</a:t>
            </a:r>
            <a:r>
              <a:rPr lang="en-US" sz="2400" b="0" i="0" u="none" strike="noStrike" cap="none" dirty="0">
                <a:solidFill>
                  <a:srgbClr val="4F4F4F"/>
                </a:solidFill>
                <a:latin typeface="Century Gothic"/>
                <a:ea typeface="Questrial"/>
                <a:cs typeface="Questrial"/>
                <a:sym typeface="Questrial"/>
              </a:rPr>
              <a:t>) to have a single primary contact with a unique contact </a:t>
            </a:r>
            <a:r>
              <a:rPr lang="en-US" sz="2400" b="0" i="0" u="none" strike="noStrike" cap="none" dirty="0" smtClean="0">
                <a:solidFill>
                  <a:srgbClr val="4F4F4F"/>
                </a:solidFill>
                <a:latin typeface="Century Gothic"/>
                <a:ea typeface="Questrial"/>
                <a:cs typeface="Questrial"/>
                <a:sym typeface="Questrial"/>
              </a:rPr>
              <a:t>name.</a:t>
            </a:r>
            <a:endParaRPr lang="en-US" sz="2400" b="0" i="0" u="none" strike="noStrike" cap="none" dirty="0">
              <a:solidFill>
                <a:srgbClr val="4F4F4F"/>
              </a:solidFill>
              <a:latin typeface="Century Gothic"/>
              <a:ea typeface="Questrial"/>
              <a:cs typeface="Questrial"/>
              <a:sym typeface="Questrial"/>
            </a:endParaRPr>
          </a:p>
          <a:p>
            <a:pPr marL="342900" marR="0" lvl="0" indent="-342900" algn="l" rtl="0">
              <a:lnSpc>
                <a:spcPct val="80000"/>
              </a:lnSpc>
              <a:spcBef>
                <a:spcPts val="120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This utility reports and updates end users with a missing contact name or primary contact.</a:t>
            </a:r>
          </a:p>
          <a:p>
            <a:pPr marL="342900" marR="0" lvl="0" indent="-342900" algn="l" rtl="0">
              <a:lnSpc>
                <a:spcPct val="80000"/>
              </a:lnSpc>
              <a:spcBef>
                <a:spcPts val="120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Some errors must be manually corrected through End User Maintenance (11.9.1 – </a:t>
            </a:r>
            <a:r>
              <a:rPr lang="en-US" sz="2400" b="0" i="0" u="none" strike="noStrike" cap="none" dirty="0" err="1">
                <a:solidFill>
                  <a:srgbClr val="4F4F4F"/>
                </a:solidFill>
                <a:latin typeface="Century Gothic"/>
                <a:ea typeface="Questrial"/>
                <a:cs typeface="Questrial"/>
                <a:sym typeface="Questrial"/>
              </a:rPr>
              <a:t>adeumt.p</a:t>
            </a:r>
            <a:r>
              <a:rPr lang="en-US" sz="2400" b="0" i="0" u="none" strike="noStrike" cap="none" dirty="0" smtClean="0">
                <a:solidFill>
                  <a:srgbClr val="4F4F4F"/>
                </a:solidFill>
                <a:latin typeface="Century Gothic"/>
                <a:ea typeface="Questrial"/>
                <a:cs typeface="Questrial"/>
                <a:sym typeface="Questrial"/>
              </a:rPr>
              <a:t>).</a:t>
            </a:r>
            <a:endParaRPr lang="en-US" sz="2400" b="0"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Pre-conversion Overview</a:t>
            </a:r>
          </a:p>
        </p:txBody>
      </p:sp>
      <p:sp>
        <p:nvSpPr>
          <p:cNvPr id="108" name="Shape 108"/>
          <p:cNvSpPr txBox="1">
            <a:spLocks noGrp="1"/>
          </p:cNvSpPr>
          <p:nvPr>
            <p:ph type="body" idx="1"/>
          </p:nvPr>
        </p:nvSpPr>
        <p:spPr>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rgbClr val="F79646"/>
              </a:buClr>
              <a:buSzPct val="25000"/>
              <a:buFont typeface="Arial"/>
              <a:buNone/>
            </a:pPr>
            <a:r>
              <a:rPr lang="en-US" sz="2800" b="0" i="0" u="none" strike="noStrike" cap="none">
                <a:solidFill>
                  <a:srgbClr val="4F4F4F"/>
                </a:solidFill>
                <a:latin typeface="Century Gothic"/>
                <a:ea typeface="Questrial"/>
                <a:cs typeface="Questrial"/>
                <a:sym typeface="Questrial"/>
              </a:rPr>
              <a:t>Pre-conversion activities prepare the source database for conversion by correcting the following types of issues:</a:t>
            </a:r>
          </a:p>
          <a:p>
            <a:pPr marL="342900" marR="0" lvl="0" indent="-342900" algn="l" rtl="0">
              <a:spcBef>
                <a:spcPts val="480"/>
              </a:spcBef>
              <a:spcAft>
                <a:spcPts val="0"/>
              </a:spcAft>
              <a:buClr>
                <a:srgbClr val="F79646"/>
              </a:buClr>
              <a:buSzPct val="100000"/>
              <a:buFont typeface="Arial"/>
              <a:buChar char="•"/>
            </a:pPr>
            <a:r>
              <a:rPr lang="en-US" sz="2400" b="0" i="0" u="none" strike="noStrike" cap="none">
                <a:solidFill>
                  <a:srgbClr val="4F4F4F"/>
                </a:solidFill>
                <a:latin typeface="Century Gothic"/>
                <a:ea typeface="Questrial"/>
                <a:cs typeface="Questrial"/>
                <a:sym typeface="Questrial"/>
              </a:rPr>
              <a:t>Data that is missing from the old Financials, but required in QAD EE Financials</a:t>
            </a:r>
          </a:p>
          <a:p>
            <a:pPr marL="342900" marR="0" lvl="0" indent="-342900" algn="l" rtl="0">
              <a:spcBef>
                <a:spcPts val="480"/>
              </a:spcBef>
              <a:spcAft>
                <a:spcPts val="0"/>
              </a:spcAft>
              <a:buClr>
                <a:srgbClr val="F79646"/>
              </a:buClr>
              <a:buSzPct val="100000"/>
              <a:buFont typeface="Arial"/>
              <a:buChar char="•"/>
            </a:pPr>
            <a:r>
              <a:rPr lang="en-US" sz="2400" b="0" i="0" u="none" strike="noStrike" cap="none">
                <a:solidFill>
                  <a:srgbClr val="4F4F4F"/>
                </a:solidFill>
                <a:latin typeface="Century Gothic"/>
                <a:ea typeface="Questrial"/>
                <a:cs typeface="Questrial"/>
                <a:sym typeface="Questrial"/>
              </a:rPr>
              <a:t>Data that exists in the old Financials, but is not allowed in the same state in QAD EE Financials</a:t>
            </a:r>
          </a:p>
          <a:p>
            <a:pPr marL="342900" marR="0" lvl="0" indent="-342900" algn="l" rtl="0">
              <a:spcBef>
                <a:spcPts val="480"/>
              </a:spcBef>
              <a:spcAft>
                <a:spcPts val="0"/>
              </a:spcAft>
              <a:buClr>
                <a:srgbClr val="F79646"/>
              </a:buClr>
              <a:buSzPct val="100000"/>
              <a:buFont typeface="Arial"/>
              <a:buChar char="•"/>
            </a:pPr>
            <a:r>
              <a:rPr lang="en-US" sz="2400" b="0" i="0" u="none" strike="noStrike" cap="none">
                <a:solidFill>
                  <a:srgbClr val="4F4F4F"/>
                </a:solidFill>
                <a:latin typeface="Century Gothic"/>
                <a:ea typeface="Questrial"/>
                <a:cs typeface="Questrial"/>
                <a:sym typeface="Questrial"/>
              </a:rPr>
              <a:t>Data that is invalid in both the old and new Financials</a:t>
            </a:r>
          </a:p>
          <a:p>
            <a:pPr marL="1143000" marR="0" lvl="2" indent="-228600" algn="l" rtl="0">
              <a:spcBef>
                <a:spcPts val="400"/>
              </a:spcBef>
              <a:spcAft>
                <a:spcPts val="0"/>
              </a:spcAft>
              <a:buClr>
                <a:srgbClr val="F79646"/>
              </a:buClr>
              <a:buSzPct val="25000"/>
              <a:buFont typeface="Arial"/>
              <a:buNone/>
            </a:pPr>
            <a:endParaRPr sz="2000" b="0" i="0" u="none" strike="noStrike" cap="none">
              <a:solidFill>
                <a:srgbClr val="FF0000"/>
              </a:solidFill>
              <a:latin typeface="Century Gothic"/>
              <a:ea typeface="Questrial"/>
              <a:cs typeface="Questrial"/>
              <a:sym typeface="Questrial"/>
            </a:endParaRPr>
          </a:p>
          <a:p>
            <a:pPr marL="742950" marR="0" lvl="1" indent="-285750" algn="l" rtl="0">
              <a:spcBef>
                <a:spcPts val="480"/>
              </a:spcBef>
              <a:spcAft>
                <a:spcPts val="0"/>
              </a:spcAft>
              <a:buClr>
                <a:srgbClr val="F79646"/>
              </a:buClr>
              <a:buSzPct val="100000"/>
              <a:buFont typeface="Merriweather Sans"/>
              <a:buNone/>
            </a:pPr>
            <a:endParaRPr sz="2400" b="0" i="0" u="none" strike="noStrike" cap="none">
              <a:solidFill>
                <a:srgbClr val="4F4F4F"/>
              </a:solidFill>
              <a:latin typeface="Century Gothic"/>
              <a:ea typeface="Questrial"/>
              <a:cs typeface="Questrial"/>
              <a:sym typeface="Quest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myTitle"/>
          <p:cNvSpPr txBox="1">
            <a:spLocks noGrp="1"/>
          </p:cNvSpPr>
          <p:nvPr>
            <p:ph type="title"/>
          </p:nvPr>
        </p:nvSpPr>
        <p:spPr>
          <a:xfrm>
            <a:off x="457200" y="120650"/>
            <a:ext cx="8229600" cy="71755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End User Contact Utility</a:t>
            </a:r>
          </a:p>
        </p:txBody>
      </p:sp>
      <p:sp>
        <p:nvSpPr>
          <p:cNvPr id="235" name="Shape 235"/>
          <p:cNvSpPr txBox="1">
            <a:spLocks noGrp="1"/>
          </p:cNvSpPr>
          <p:nvPr>
            <p:ph type="body" idx="1"/>
          </p:nvPr>
        </p:nvSpPr>
        <p:spPr>
          <a:xfrm>
            <a:off x="457200" y="914400"/>
            <a:ext cx="8229600" cy="5715000"/>
          </a:xfrm>
          <a:prstGeom prst="rect">
            <a:avLst/>
          </a:prstGeom>
          <a:noFill/>
          <a:ln>
            <a:noFill/>
          </a:ln>
        </p:spPr>
        <p:txBody>
          <a:bodyPr lIns="91425" tIns="91425" rIns="91425" bIns="91425" anchor="t" anchorCtr="0">
            <a:noAutofit/>
          </a:bodyPr>
          <a:lstStyle/>
          <a:p>
            <a:pPr marL="342900" marR="0" lvl="0" indent="-342900" algn="l" rtl="0">
              <a:lnSpc>
                <a:spcPct val="80000"/>
              </a:lnSpc>
              <a:spcBef>
                <a:spcPts val="1200"/>
              </a:spcBef>
              <a:spcAft>
                <a:spcPts val="0"/>
              </a:spcAft>
              <a:buClr>
                <a:srgbClr val="F79646"/>
              </a:buClr>
              <a:buSzPct val="100000"/>
              <a:buFont typeface="Arial"/>
              <a:buChar char="•"/>
            </a:pPr>
            <a:r>
              <a:rPr lang="en-US" sz="2400" b="0" i="0" u="none" strike="noStrike" cap="none" dirty="0" smtClean="0">
                <a:solidFill>
                  <a:srgbClr val="4F4F4F"/>
                </a:solidFill>
                <a:latin typeface="Century Gothic"/>
                <a:ea typeface="Questrial"/>
                <a:cs typeface="Questrial"/>
                <a:sym typeface="Questrial"/>
              </a:rPr>
              <a:t>The utility lists end users with duplicate contact names, multiple primary contacts, or end users missing contacts.</a:t>
            </a:r>
          </a:p>
          <a:p>
            <a:pPr marL="342900" marR="0" lvl="0" indent="-342900" algn="l" rtl="0">
              <a:lnSpc>
                <a:spcPct val="80000"/>
              </a:lnSpc>
              <a:spcBef>
                <a:spcPts val="1200"/>
              </a:spcBef>
              <a:spcAft>
                <a:spcPts val="0"/>
              </a:spcAft>
              <a:buClr>
                <a:srgbClr val="F79646"/>
              </a:buClr>
              <a:buSzPct val="100000"/>
              <a:buFont typeface="Arial"/>
              <a:buChar char="•"/>
            </a:pPr>
            <a:r>
              <a:rPr lang="en-US" sz="2400" b="0" i="0" u="none" strike="noStrike" cap="none" dirty="0" smtClean="0">
                <a:solidFill>
                  <a:srgbClr val="4F4F4F"/>
                </a:solidFill>
                <a:latin typeface="Century Gothic"/>
                <a:ea typeface="Questrial"/>
                <a:cs typeface="Questrial"/>
                <a:sym typeface="Questrial"/>
              </a:rPr>
              <a:t>For eB2.1 and above, including Standard Edition, one execution processes all active domains.</a:t>
            </a:r>
          </a:p>
          <a:p>
            <a:pPr marL="342900" marR="0" lvl="0" indent="-342900" algn="l" rtl="0">
              <a:lnSpc>
                <a:spcPct val="80000"/>
              </a:lnSpc>
              <a:spcBef>
                <a:spcPts val="1200"/>
              </a:spcBef>
              <a:spcAft>
                <a:spcPts val="0"/>
              </a:spcAft>
              <a:buClr>
                <a:srgbClr val="F79646"/>
              </a:buClr>
              <a:buSzPct val="100000"/>
              <a:buFont typeface="Arial"/>
              <a:buChar char="•"/>
            </a:pPr>
            <a:r>
              <a:rPr lang="en-US" sz="2400" b="0" i="0" u="none" strike="noStrike" cap="none" dirty="0" smtClean="0">
                <a:solidFill>
                  <a:srgbClr val="4F4F4F"/>
                </a:solidFill>
                <a:latin typeface="Century Gothic"/>
                <a:ea typeface="Questrial"/>
                <a:cs typeface="Questrial"/>
                <a:sym typeface="Questrial"/>
              </a:rPr>
              <a:t>This utility can impact future processing by causing the contact names and primary contact designations to differ from those in previous transactions.</a:t>
            </a:r>
            <a:endParaRPr lang="en-US" sz="2400" b="0"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End User Contact Utility</a:t>
            </a:r>
          </a:p>
        </p:txBody>
      </p:sp>
      <p:sp>
        <p:nvSpPr>
          <p:cNvPr id="243" name="Shape 243"/>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75000"/>
              </a:lnSpc>
              <a:spcBef>
                <a:spcPts val="0"/>
              </a:spcBef>
              <a:spcAft>
                <a:spcPts val="0"/>
              </a:spcAft>
              <a:buClr>
                <a:srgbClr val="F79646"/>
              </a:buClr>
              <a:buSzPct val="100000"/>
              <a:buFont typeface="Arial"/>
              <a:buChar char="•"/>
            </a:pPr>
            <a:r>
              <a:rPr lang="en-US" sz="2500" b="0" i="0" u="none" strike="noStrike" cap="none" dirty="0">
                <a:solidFill>
                  <a:srgbClr val="4F4F4F"/>
                </a:solidFill>
                <a:latin typeface="Century Gothic"/>
                <a:ea typeface="Questrial"/>
                <a:cs typeface="Questrial"/>
                <a:sym typeface="Questrial"/>
              </a:rPr>
              <a:t>Type </a:t>
            </a:r>
            <a:r>
              <a:rPr lang="en-US" sz="2500" b="0" i="0" u="none" strike="noStrike" cap="none" dirty="0" err="1">
                <a:solidFill>
                  <a:srgbClr val="4F4F4F"/>
                </a:solidFill>
                <a:latin typeface="Century Gothic"/>
                <a:ea typeface="Questrial"/>
                <a:cs typeface="Questrial"/>
                <a:sym typeface="Questrial"/>
              </a:rPr>
              <a:t>uxendupd.p</a:t>
            </a:r>
            <a:r>
              <a:rPr lang="en-US" sz="2500" b="0" i="0" u="none" strike="noStrike" cap="none" dirty="0">
                <a:solidFill>
                  <a:srgbClr val="4F4F4F"/>
                </a:solidFill>
                <a:latin typeface="Century Gothic"/>
                <a:ea typeface="Questrial"/>
                <a:cs typeface="Questrial"/>
                <a:sym typeface="Questrial"/>
              </a:rPr>
              <a:t> at any menu command </a:t>
            </a:r>
            <a:r>
              <a:rPr lang="en-US" sz="2500" b="0" i="0" u="none" strike="noStrike" cap="none" dirty="0" smtClean="0">
                <a:solidFill>
                  <a:srgbClr val="4F4F4F"/>
                </a:solidFill>
                <a:latin typeface="Century Gothic"/>
                <a:ea typeface="Questrial"/>
                <a:cs typeface="Questrial"/>
                <a:sym typeface="Questrial"/>
              </a:rPr>
              <a:t>line.</a:t>
            </a:r>
            <a:endParaRPr lang="en-US" sz="2500" b="0" i="0" u="none" strike="noStrike" cap="none" dirty="0">
              <a:solidFill>
                <a:srgbClr val="4F4F4F"/>
              </a:solidFill>
              <a:latin typeface="Century Gothic"/>
              <a:ea typeface="Questrial"/>
              <a:cs typeface="Questrial"/>
              <a:sym typeface="Questrial"/>
            </a:endParaRPr>
          </a:p>
          <a:p>
            <a:pPr marL="342900" marR="0" lvl="0" indent="-342900" algn="l" rtl="0">
              <a:lnSpc>
                <a:spcPct val="75000"/>
              </a:lnSpc>
              <a:spcBef>
                <a:spcPts val="1125"/>
              </a:spcBef>
              <a:spcAft>
                <a:spcPts val="0"/>
              </a:spcAft>
              <a:buClr>
                <a:srgbClr val="F79646"/>
              </a:buClr>
              <a:buSzPct val="100000"/>
              <a:buFont typeface="Arial"/>
              <a:buChar char="•"/>
            </a:pPr>
            <a:r>
              <a:rPr lang="en-US" sz="2500" b="0" i="0" u="none" strike="noStrike" cap="none" dirty="0">
                <a:solidFill>
                  <a:srgbClr val="4F4F4F"/>
                </a:solidFill>
                <a:latin typeface="Century Gothic"/>
                <a:ea typeface="Questrial"/>
                <a:cs typeface="Questrial"/>
                <a:sym typeface="Questrial"/>
              </a:rPr>
              <a:t>Report name is </a:t>
            </a:r>
            <a:br>
              <a:rPr lang="en-US" sz="2500" b="0" i="0" u="none" strike="noStrike" cap="none" dirty="0">
                <a:solidFill>
                  <a:srgbClr val="4F4F4F"/>
                </a:solidFill>
                <a:latin typeface="Century Gothic"/>
                <a:ea typeface="Questrial"/>
                <a:cs typeface="Questrial"/>
                <a:sym typeface="Questrial"/>
              </a:rPr>
            </a:br>
            <a:r>
              <a:rPr lang="en-US" sz="2500" b="0" i="0" u="none" strike="noStrike" cap="none" dirty="0" err="1">
                <a:solidFill>
                  <a:srgbClr val="4F4F4F"/>
                </a:solidFill>
                <a:latin typeface="Century Gothic"/>
                <a:ea typeface="Questrial"/>
                <a:cs typeface="Questrial"/>
                <a:sym typeface="Questrial"/>
              </a:rPr>
              <a:t>uxendupd</a:t>
            </a:r>
            <a:r>
              <a:rPr lang="en-US" sz="2500" b="0" i="0" u="none" strike="noStrike" cap="none" dirty="0">
                <a:solidFill>
                  <a:srgbClr val="4F4F4F"/>
                </a:solidFill>
                <a:latin typeface="Century Gothic"/>
                <a:ea typeface="Questrial"/>
                <a:cs typeface="Questrial"/>
                <a:sym typeface="Questrial"/>
              </a:rPr>
              <a:t>-&lt;</a:t>
            </a:r>
            <a:r>
              <a:rPr lang="en-US" sz="2500" b="0" i="1" u="none" strike="noStrike" cap="none" dirty="0" err="1">
                <a:solidFill>
                  <a:srgbClr val="4F4F4F"/>
                </a:solidFill>
                <a:latin typeface="Century Gothic"/>
                <a:ea typeface="Questrial"/>
                <a:cs typeface="Questrial"/>
                <a:sym typeface="Questrial"/>
              </a:rPr>
              <a:t>dbname</a:t>
            </a:r>
            <a:r>
              <a:rPr lang="en-US" sz="2500" b="0" i="1" u="none" strike="noStrike" cap="none" dirty="0">
                <a:solidFill>
                  <a:srgbClr val="4F4F4F"/>
                </a:solidFill>
                <a:latin typeface="Century Gothic"/>
                <a:ea typeface="Questrial"/>
                <a:cs typeface="Questrial"/>
                <a:sym typeface="Questrial"/>
              </a:rPr>
              <a:t>&gt;-</a:t>
            </a:r>
            <a:r>
              <a:rPr lang="en-US" sz="2500" b="0" i="0" u="none" strike="noStrike" cap="none" dirty="0">
                <a:solidFill>
                  <a:srgbClr val="4F4F4F"/>
                </a:solidFill>
                <a:latin typeface="Century Gothic"/>
                <a:ea typeface="Questrial"/>
                <a:cs typeface="Questrial"/>
                <a:sym typeface="Questrial"/>
              </a:rPr>
              <a:t>&lt;</a:t>
            </a:r>
            <a:r>
              <a:rPr lang="en-US" sz="2500" b="0" i="1" u="none" strike="noStrike" cap="none" dirty="0">
                <a:solidFill>
                  <a:srgbClr val="4F4F4F"/>
                </a:solidFill>
                <a:latin typeface="Century Gothic"/>
                <a:ea typeface="Questrial"/>
                <a:cs typeface="Questrial"/>
                <a:sym typeface="Questrial"/>
              </a:rPr>
              <a:t>date&gt;_&lt;time</a:t>
            </a:r>
            <a:r>
              <a:rPr lang="en-US" sz="2500" b="0" i="0" u="none" strike="noStrike" cap="none" dirty="0">
                <a:solidFill>
                  <a:srgbClr val="4F4F4F"/>
                </a:solidFill>
                <a:latin typeface="Century Gothic"/>
                <a:ea typeface="Questrial"/>
                <a:cs typeface="Questrial"/>
                <a:sym typeface="Questrial"/>
              </a:rPr>
              <a:t>&gt;.</a:t>
            </a:r>
            <a:r>
              <a:rPr lang="en-US" sz="2500" b="0" i="0" u="none" strike="noStrike" cap="none" dirty="0" err="1">
                <a:solidFill>
                  <a:srgbClr val="4F4F4F"/>
                </a:solidFill>
                <a:latin typeface="Century Gothic"/>
                <a:ea typeface="Questrial"/>
                <a:cs typeface="Questrial"/>
                <a:sym typeface="Questrial"/>
              </a:rPr>
              <a:t>prn</a:t>
            </a:r>
            <a:endParaRPr lang="en-US" sz="2500" b="0" i="0" u="none" strike="noStrike" cap="none" dirty="0">
              <a:solidFill>
                <a:srgbClr val="4F4F4F"/>
              </a:solidFill>
              <a:latin typeface="Century Gothic"/>
              <a:ea typeface="Questrial"/>
              <a:cs typeface="Questrial"/>
              <a:sym typeface="Questrial"/>
            </a:endParaRPr>
          </a:p>
        </p:txBody>
      </p:sp>
      <p:pic>
        <p:nvPicPr>
          <p:cNvPr id="244" name="Shape 244"/>
          <p:cNvPicPr preferRelativeResize="0"/>
          <p:nvPr/>
        </p:nvPicPr>
        <p:blipFill rotWithShape="1">
          <a:blip r:embed="rId3">
            <a:alphaModFix/>
          </a:blip>
          <a:srcRect/>
          <a:stretch/>
        </p:blipFill>
        <p:spPr>
          <a:xfrm>
            <a:off x="381000" y="2590800"/>
            <a:ext cx="8381999" cy="3368674"/>
          </a:xfrm>
          <a:prstGeom prst="rect">
            <a:avLst/>
          </a:prstGeom>
          <a:noFill/>
          <a:ln>
            <a:noFill/>
          </a:ln>
          <a:effectLst>
            <a:outerShdw blurRad="63500" sx="102000" sy="102000" algn="ctr" rotWithShape="0">
              <a:prstClr val="black">
                <a:alpha val="40000"/>
              </a:prstClr>
            </a:outerShdw>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Pre-conversion Activities</a:t>
            </a:r>
          </a:p>
        </p:txBody>
      </p:sp>
      <p:sp>
        <p:nvSpPr>
          <p:cNvPr id="252" name="Shape 252"/>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Table Extension Domain Utilities </a:t>
            </a:r>
            <a:r>
              <a:rPr lang="en-US" sz="2400" b="0" i="0" u="none" strike="noStrike" cap="none">
                <a:solidFill>
                  <a:srgbClr val="B2B2B2"/>
                </a:solidFill>
                <a:latin typeface="Century Gothic"/>
                <a:ea typeface="Questrial"/>
                <a:cs typeface="Questrial"/>
                <a:sym typeface="Questrial"/>
              </a:rPr>
              <a:t>(eB2.1 and above, including Standard Edition)</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GL Transaction Consolidation </a:t>
            </a:r>
            <a:r>
              <a:rPr lang="en-US" sz="2400" b="0" i="0" u="none" strike="noStrike" cap="none">
                <a:solidFill>
                  <a:srgbClr val="B2B2B2"/>
                </a:solidFill>
                <a:latin typeface="Century Gothic"/>
                <a:ea typeface="Questrial"/>
                <a:cs typeface="Questrial"/>
                <a:sym typeface="Questrial"/>
              </a:rPr>
              <a:t>(optional)</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Archive/Delete transaction data </a:t>
            </a:r>
            <a:r>
              <a:rPr lang="en-US" sz="2400" b="0" i="0" u="none" strike="noStrike" cap="none">
                <a:solidFill>
                  <a:srgbClr val="B2B2B2"/>
                </a:solidFill>
                <a:latin typeface="Century Gothic"/>
                <a:ea typeface="Questrial"/>
                <a:cs typeface="Questrial"/>
                <a:sym typeface="Questrial"/>
              </a:rPr>
              <a:t>(optional)</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Global Tax Management Conversion </a:t>
            </a:r>
            <a:r>
              <a:rPr lang="en-US" sz="2400" b="0" i="0" u="none" strike="noStrike" cap="none">
                <a:solidFill>
                  <a:srgbClr val="B2B2B2"/>
                </a:solidFill>
                <a:latin typeface="Century Gothic"/>
                <a:ea typeface="Questrial"/>
                <a:cs typeface="Questrial"/>
                <a:sym typeface="Questrial"/>
              </a:rPr>
              <a:t>(if pre-eB)</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Employee Entity Utility</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End User Contact Utility</a:t>
            </a:r>
          </a:p>
          <a:p>
            <a:pPr marL="342900" marR="0" lvl="0" indent="-342900" algn="l" rtl="0">
              <a:lnSpc>
                <a:spcPct val="80000"/>
              </a:lnSpc>
              <a:spcBef>
                <a:spcPts val="1260"/>
              </a:spcBef>
              <a:spcAft>
                <a:spcPts val="0"/>
              </a:spcAft>
              <a:buClr>
                <a:srgbClr val="F79646"/>
              </a:buClr>
              <a:buSzPct val="100000"/>
              <a:buFont typeface="Arial"/>
              <a:buChar char="•"/>
            </a:pPr>
            <a:r>
              <a:rPr lang="en-US" sz="2800" b="1" i="0" u="none" strike="noStrike" cap="none">
                <a:solidFill>
                  <a:srgbClr val="4F4F4F"/>
                </a:solidFill>
                <a:latin typeface="Century Gothic"/>
                <a:ea typeface="Questrial"/>
                <a:cs typeface="Questrial"/>
                <a:sym typeface="Questrial"/>
              </a:rPr>
              <a:t>Control Account Utility</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Control Account Utility</a:t>
            </a:r>
          </a:p>
        </p:txBody>
      </p:sp>
      <p:sp>
        <p:nvSpPr>
          <p:cNvPr id="260" name="Shape 260"/>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70000"/>
              </a:lnSpc>
              <a:spcBef>
                <a:spcPts val="0"/>
              </a:spcBef>
              <a:spcAft>
                <a:spcPts val="0"/>
              </a:spcAft>
              <a:buClr>
                <a:srgbClr val="F79646"/>
              </a:buClr>
              <a:buSzPct val="100000"/>
              <a:buFont typeface="Arial"/>
              <a:buChar char="•"/>
            </a:pPr>
            <a:r>
              <a:rPr lang="en-US" sz="2400" dirty="0">
                <a:latin typeface="Century Gothic"/>
              </a:rPr>
              <a:t>Identifies GL Accounts that are </a:t>
            </a:r>
            <a:r>
              <a:rPr lang="en-US" sz="2400" b="0" i="0" u="none" strike="noStrike" cap="none" dirty="0">
                <a:solidFill>
                  <a:srgbClr val="4F4F4F"/>
                </a:solidFill>
                <a:latin typeface="Century Gothic"/>
                <a:ea typeface="Questrial"/>
                <a:cs typeface="Questrial"/>
                <a:sym typeface="Questrial"/>
              </a:rPr>
              <a:t>currently used as Accounts Receivable and Accounts Payable control </a:t>
            </a:r>
            <a:r>
              <a:rPr lang="en-US" sz="2400" b="0" i="0" u="none" strike="noStrike" cap="none" dirty="0" smtClean="0">
                <a:solidFill>
                  <a:srgbClr val="4F4F4F"/>
                </a:solidFill>
                <a:latin typeface="Century Gothic"/>
                <a:ea typeface="Questrial"/>
                <a:cs typeface="Questrial"/>
                <a:sym typeface="Questrial"/>
              </a:rPr>
              <a:t>accounts.</a:t>
            </a:r>
            <a:endParaRPr lang="en-US" sz="2400" b="0" i="0" u="none" strike="noStrike" cap="none" dirty="0">
              <a:solidFill>
                <a:srgbClr val="4F4F4F"/>
              </a:solidFill>
              <a:latin typeface="Century Gothic"/>
              <a:ea typeface="Questrial"/>
              <a:cs typeface="Questrial"/>
              <a:sym typeface="Questrial"/>
            </a:endParaRPr>
          </a:p>
          <a:p>
            <a:pPr marL="342900" marR="0" lvl="0" indent="-342900" algn="l" rtl="0">
              <a:lnSpc>
                <a:spcPct val="7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The conversion routines </a:t>
            </a:r>
            <a:r>
              <a:rPr lang="en-US" sz="2400" dirty="0">
                <a:latin typeface="Century Gothic"/>
              </a:rPr>
              <a:t>do not</a:t>
            </a:r>
            <a:r>
              <a:rPr lang="en-US" sz="2400" b="0" i="0" u="none" strike="noStrike" cap="none" dirty="0">
                <a:solidFill>
                  <a:srgbClr val="4F4F4F"/>
                </a:solidFill>
                <a:latin typeface="Century Gothic"/>
                <a:ea typeface="Questrial"/>
                <a:cs typeface="Questrial"/>
                <a:sym typeface="Questrial"/>
              </a:rPr>
              <a:t> determine this information programmatically </a:t>
            </a:r>
            <a:r>
              <a:rPr lang="en-US" sz="2400" b="0" i="0" u="none" strike="noStrike" cap="none" dirty="0" smtClean="0">
                <a:solidFill>
                  <a:srgbClr val="4F4F4F"/>
                </a:solidFill>
                <a:latin typeface="Century Gothic"/>
                <a:ea typeface="Questrial"/>
                <a:cs typeface="Questrial"/>
                <a:sym typeface="Questrial"/>
              </a:rPr>
              <a:t>because of possible </a:t>
            </a:r>
            <a:r>
              <a:rPr lang="en-US" sz="2400" b="0" i="0" u="none" strike="noStrike" cap="none" dirty="0">
                <a:solidFill>
                  <a:srgbClr val="4F4F4F"/>
                </a:solidFill>
                <a:latin typeface="Century Gothic"/>
                <a:ea typeface="Questrial"/>
                <a:cs typeface="Questrial"/>
                <a:sym typeface="Questrial"/>
              </a:rPr>
              <a:t>inconsistencies </a:t>
            </a:r>
            <a:r>
              <a:rPr lang="en-US" sz="2400" b="0" i="0" u="none" strike="noStrike" cap="none" dirty="0" smtClean="0">
                <a:solidFill>
                  <a:srgbClr val="4F4F4F"/>
                </a:solidFill>
                <a:latin typeface="Century Gothic"/>
                <a:ea typeface="Questrial"/>
                <a:cs typeface="Questrial"/>
                <a:sym typeface="Questrial"/>
              </a:rPr>
              <a:t>in </a:t>
            </a:r>
            <a:r>
              <a:rPr lang="en-US" sz="2400" dirty="0" smtClean="0">
                <a:latin typeface="Century Gothic"/>
              </a:rPr>
              <a:t>the </a:t>
            </a:r>
            <a:r>
              <a:rPr lang="en-US" sz="2400" dirty="0">
                <a:latin typeface="Century Gothic"/>
              </a:rPr>
              <a:t>source </a:t>
            </a:r>
            <a:r>
              <a:rPr lang="en-US" sz="2400" dirty="0" smtClean="0">
                <a:latin typeface="Century Gothic"/>
              </a:rPr>
              <a:t>data, such as  </a:t>
            </a:r>
            <a:r>
              <a:rPr lang="en-US" sz="2400" dirty="0">
                <a:latin typeface="Century Gothic"/>
              </a:rPr>
              <a:t>miscoded transactions, obsolete customer/supplier </a:t>
            </a:r>
            <a:r>
              <a:rPr lang="en-US" sz="2400" dirty="0" smtClean="0">
                <a:latin typeface="Century Gothic"/>
              </a:rPr>
              <a:t>records.</a:t>
            </a:r>
            <a:endParaRPr lang="en-US" sz="2400" dirty="0">
              <a:latin typeface="Century Gothic"/>
            </a:endParaRPr>
          </a:p>
          <a:p>
            <a:pPr marL="342900" marR="0" lvl="0" indent="-342900" algn="l" rtl="0">
              <a:lnSpc>
                <a:spcPct val="7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Output from the utility is used by GL Account Type Utility, Data Preparation Report, and during the </a:t>
            </a:r>
            <a:r>
              <a:rPr lang="en-US" sz="2400" b="0" i="0" u="none" strike="noStrike" cap="none" dirty="0" smtClean="0">
                <a:solidFill>
                  <a:srgbClr val="4F4F4F"/>
                </a:solidFill>
                <a:latin typeface="Century Gothic"/>
                <a:ea typeface="Questrial"/>
                <a:cs typeface="Questrial"/>
                <a:sym typeface="Questrial"/>
              </a:rPr>
              <a:t>conversion.</a:t>
            </a:r>
            <a:endParaRPr lang="en-US" sz="2400" b="0" i="0" u="none" strike="noStrike" cap="none" dirty="0">
              <a:solidFill>
                <a:srgbClr val="4F4F4F"/>
              </a:solidFill>
              <a:latin typeface="Century Gothic"/>
              <a:ea typeface="Questrial"/>
              <a:cs typeface="Questrial"/>
              <a:sym typeface="Questrial"/>
            </a:endParaRPr>
          </a:p>
          <a:p>
            <a:pPr marL="342900" marR="0" lvl="0" indent="-342900" algn="l" rtl="0">
              <a:lnSpc>
                <a:spcPct val="7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For eB2.1 and above, including Standard Edition, you must run it for each active </a:t>
            </a:r>
            <a:r>
              <a:rPr lang="en-US" sz="2400" b="0" i="0" u="none" strike="noStrike" cap="none" dirty="0" smtClean="0">
                <a:solidFill>
                  <a:srgbClr val="4F4F4F"/>
                </a:solidFill>
                <a:latin typeface="Century Gothic"/>
                <a:ea typeface="Questrial"/>
                <a:cs typeface="Questrial"/>
                <a:sym typeface="Questrial"/>
              </a:rPr>
              <a:t>domain.</a:t>
            </a:r>
            <a:endParaRPr lang="en-US" sz="2400" b="0" i="0" u="none" strike="noStrike" cap="none" dirty="0">
              <a:solidFill>
                <a:srgbClr val="4F4F4F"/>
              </a:solidFill>
              <a:latin typeface="Century Gothic"/>
              <a:ea typeface="Questrial"/>
              <a:cs typeface="Questrial"/>
              <a:sym typeface="Questrial"/>
            </a:endParaRPr>
          </a:p>
          <a:p>
            <a:pPr marL="342900" marR="0" lvl="0" indent="-342900" algn="l" rtl="0">
              <a:lnSpc>
                <a:spcPct val="7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This utility has no impact on future processing. It only creates </a:t>
            </a:r>
            <a:r>
              <a:rPr lang="en-US" sz="2400" b="0" i="0" u="none" strike="noStrike" cap="none" dirty="0" err="1">
                <a:solidFill>
                  <a:srgbClr val="4F4F4F"/>
                </a:solidFill>
                <a:latin typeface="Century Gothic"/>
                <a:ea typeface="Questrial"/>
                <a:cs typeface="Questrial"/>
                <a:sym typeface="Questrial"/>
              </a:rPr>
              <a:t>qad_wkfl</a:t>
            </a:r>
            <a:r>
              <a:rPr lang="en-US" sz="2400" b="0" i="0" u="none" strike="noStrike" cap="none" dirty="0">
                <a:solidFill>
                  <a:srgbClr val="4F4F4F"/>
                </a:solidFill>
                <a:latin typeface="Century Gothic"/>
                <a:ea typeface="Questrial"/>
                <a:cs typeface="Questrial"/>
                <a:sym typeface="Questrial"/>
              </a:rPr>
              <a:t> records.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Control Account Utility</a:t>
            </a:r>
          </a:p>
        </p:txBody>
      </p:sp>
      <p:sp>
        <p:nvSpPr>
          <p:cNvPr id="268" name="Shape 268"/>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100000"/>
              <a:buFont typeface="Arial"/>
              <a:buChar char="•"/>
            </a:pPr>
            <a:r>
              <a:rPr lang="en-US" sz="2500" b="0" i="0" u="none" strike="noStrike" cap="none" dirty="0">
                <a:solidFill>
                  <a:srgbClr val="4F4F4F"/>
                </a:solidFill>
                <a:latin typeface="Century Gothic"/>
                <a:ea typeface="Questrial"/>
                <a:cs typeface="Questrial"/>
                <a:sym typeface="Questrial"/>
              </a:rPr>
              <a:t>Type </a:t>
            </a:r>
            <a:r>
              <a:rPr lang="en-US" sz="2500" b="0" i="0" u="none" strike="noStrike" cap="none" dirty="0" err="1">
                <a:solidFill>
                  <a:srgbClr val="4F4F4F"/>
                </a:solidFill>
                <a:latin typeface="Century Gothic"/>
                <a:ea typeface="Questrial"/>
                <a:cs typeface="Questrial"/>
                <a:sym typeface="Questrial"/>
              </a:rPr>
              <a:t>uxctrl.p</a:t>
            </a:r>
            <a:r>
              <a:rPr lang="en-US" sz="2500" b="0" i="0" u="none" strike="noStrike" cap="none" dirty="0">
                <a:solidFill>
                  <a:srgbClr val="4F4F4F"/>
                </a:solidFill>
                <a:latin typeface="Century Gothic"/>
                <a:ea typeface="Questrial"/>
                <a:cs typeface="Questrial"/>
                <a:sym typeface="Questrial"/>
              </a:rPr>
              <a:t> at any menu command </a:t>
            </a:r>
            <a:r>
              <a:rPr lang="en-US" sz="2500" b="0" i="0" u="none" strike="noStrike" cap="none" dirty="0" smtClean="0">
                <a:solidFill>
                  <a:srgbClr val="4F4F4F"/>
                </a:solidFill>
                <a:latin typeface="Century Gothic"/>
                <a:ea typeface="Questrial"/>
                <a:cs typeface="Questrial"/>
                <a:sym typeface="Questrial"/>
              </a:rPr>
              <a:t>line.</a:t>
            </a:r>
            <a:endParaRPr lang="en-US" sz="2500" b="0" i="0" u="none" strike="noStrike" cap="none" dirty="0">
              <a:solidFill>
                <a:srgbClr val="4F4F4F"/>
              </a:solidFill>
              <a:latin typeface="Century Gothic"/>
              <a:ea typeface="Questrial"/>
              <a:cs typeface="Questrial"/>
              <a:sym typeface="Questrial"/>
            </a:endParaRPr>
          </a:p>
          <a:p>
            <a:pPr marL="342900" marR="0" lvl="0" indent="-342900" algn="l" rtl="0">
              <a:spcBef>
                <a:spcPts val="1125"/>
              </a:spcBef>
              <a:spcAft>
                <a:spcPts val="0"/>
              </a:spcAft>
              <a:buClr>
                <a:srgbClr val="F79646"/>
              </a:buClr>
              <a:buSzPct val="100000"/>
              <a:buFont typeface="Arial"/>
              <a:buChar char="•"/>
            </a:pPr>
            <a:r>
              <a:rPr lang="en-US" sz="2500" b="0" i="0" u="none" strike="noStrike" cap="none" dirty="0">
                <a:solidFill>
                  <a:srgbClr val="4F4F4F"/>
                </a:solidFill>
                <a:latin typeface="Century Gothic"/>
                <a:ea typeface="Questrial"/>
                <a:cs typeface="Questrial"/>
                <a:sym typeface="Questrial"/>
              </a:rPr>
              <a:t>Report name is </a:t>
            </a:r>
            <a:br>
              <a:rPr lang="en-US" sz="2500" b="0" i="0" u="none" strike="noStrike" cap="none" dirty="0">
                <a:solidFill>
                  <a:srgbClr val="4F4F4F"/>
                </a:solidFill>
                <a:latin typeface="Century Gothic"/>
                <a:ea typeface="Questrial"/>
                <a:cs typeface="Questrial"/>
                <a:sym typeface="Questrial"/>
              </a:rPr>
            </a:br>
            <a:r>
              <a:rPr lang="en-US" sz="2500" b="0" i="0" u="none" strike="noStrike" cap="none" dirty="0" err="1">
                <a:solidFill>
                  <a:srgbClr val="4F4F4F"/>
                </a:solidFill>
                <a:latin typeface="Century Gothic"/>
                <a:ea typeface="Questrial"/>
                <a:cs typeface="Questrial"/>
                <a:sym typeface="Questrial"/>
              </a:rPr>
              <a:t>uxctrl</a:t>
            </a:r>
            <a:r>
              <a:rPr lang="en-US" sz="2500" b="0" i="0" u="none" strike="noStrike" cap="none" dirty="0">
                <a:solidFill>
                  <a:srgbClr val="4F4F4F"/>
                </a:solidFill>
                <a:latin typeface="Century Gothic"/>
                <a:ea typeface="Questrial"/>
                <a:cs typeface="Questrial"/>
                <a:sym typeface="Questrial"/>
              </a:rPr>
              <a:t>-&lt;</a:t>
            </a:r>
            <a:r>
              <a:rPr lang="en-US" sz="2500" b="0" i="1" u="none" strike="noStrike" cap="none" dirty="0" err="1">
                <a:solidFill>
                  <a:srgbClr val="4F4F4F"/>
                </a:solidFill>
                <a:latin typeface="Century Gothic"/>
                <a:ea typeface="Questrial"/>
                <a:cs typeface="Questrial"/>
                <a:sym typeface="Questrial"/>
              </a:rPr>
              <a:t>dbname</a:t>
            </a:r>
            <a:r>
              <a:rPr lang="en-US" sz="2500" b="0" i="1" u="none" strike="noStrike" cap="none" dirty="0">
                <a:solidFill>
                  <a:srgbClr val="4F4F4F"/>
                </a:solidFill>
                <a:latin typeface="Century Gothic"/>
                <a:ea typeface="Questrial"/>
                <a:cs typeface="Questrial"/>
                <a:sym typeface="Questrial"/>
              </a:rPr>
              <a:t>&gt;-&lt;domain&gt;-&lt;date&gt;_&lt;time</a:t>
            </a:r>
            <a:r>
              <a:rPr lang="en-US" sz="2500" b="0" i="0" u="none" strike="noStrike" cap="none" dirty="0">
                <a:solidFill>
                  <a:srgbClr val="4F4F4F"/>
                </a:solidFill>
                <a:latin typeface="Century Gothic"/>
                <a:ea typeface="Questrial"/>
                <a:cs typeface="Questrial"/>
                <a:sym typeface="Questrial"/>
              </a:rPr>
              <a:t>&gt;.</a:t>
            </a:r>
            <a:r>
              <a:rPr lang="en-US" sz="2500" b="0" i="0" u="none" strike="noStrike" cap="none" dirty="0" err="1">
                <a:solidFill>
                  <a:srgbClr val="4F4F4F"/>
                </a:solidFill>
                <a:latin typeface="Century Gothic"/>
                <a:ea typeface="Questrial"/>
                <a:cs typeface="Questrial"/>
                <a:sym typeface="Questrial"/>
              </a:rPr>
              <a:t>prn</a:t>
            </a:r>
            <a:endParaRPr lang="en-US" sz="2500" b="0" i="0" u="none" strike="noStrike" cap="none" dirty="0">
              <a:solidFill>
                <a:srgbClr val="4F4F4F"/>
              </a:solidFill>
              <a:latin typeface="Century Gothic"/>
              <a:ea typeface="Questrial"/>
              <a:cs typeface="Questrial"/>
              <a:sym typeface="Questrial"/>
            </a:endParaRPr>
          </a:p>
        </p:txBody>
      </p:sp>
      <p:pic>
        <p:nvPicPr>
          <p:cNvPr id="269" name="Shape 269"/>
          <p:cNvPicPr preferRelativeResize="0"/>
          <p:nvPr/>
        </p:nvPicPr>
        <p:blipFill rotWithShape="1">
          <a:blip r:embed="rId3">
            <a:alphaModFix/>
          </a:blip>
          <a:srcRect/>
          <a:stretch/>
        </p:blipFill>
        <p:spPr>
          <a:xfrm>
            <a:off x="533400" y="2667000"/>
            <a:ext cx="8077199" cy="3633788"/>
          </a:xfrm>
          <a:prstGeom prst="rect">
            <a:avLst/>
          </a:prstGeom>
          <a:noFill/>
          <a:ln>
            <a:noFill/>
          </a:ln>
          <a:effectLst>
            <a:outerShdw blurRad="63500" sx="102000" sy="102000" algn="ctr" rotWithShape="0">
              <a:prstClr val="black">
                <a:alpha val="40000"/>
              </a:prstClr>
            </a:outerShdw>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Pre-conversion Activities</a:t>
            </a:r>
          </a:p>
        </p:txBody>
      </p:sp>
      <p:sp>
        <p:nvSpPr>
          <p:cNvPr id="277" name="Shape 277"/>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95000"/>
              </a:lnSpc>
              <a:spcBef>
                <a:spcPts val="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Table Extension Domain Utilities </a:t>
            </a:r>
            <a:r>
              <a:rPr lang="en-US" sz="2400" b="0" i="0" u="none" strike="noStrike" cap="none">
                <a:solidFill>
                  <a:srgbClr val="B2B2B2"/>
                </a:solidFill>
                <a:latin typeface="Century Gothic"/>
                <a:ea typeface="Questrial"/>
                <a:cs typeface="Questrial"/>
                <a:sym typeface="Questrial"/>
              </a:rPr>
              <a:t>(eB2.1 and above, including Standard Edition)</a:t>
            </a:r>
          </a:p>
          <a:p>
            <a:pPr marL="342900" marR="0" lvl="0" indent="-342900" algn="l" rtl="0">
              <a:lnSpc>
                <a:spcPct val="95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GL Transaction Consolidation </a:t>
            </a:r>
            <a:r>
              <a:rPr lang="en-US" sz="2400" b="0" i="0" u="none" strike="noStrike" cap="none">
                <a:solidFill>
                  <a:srgbClr val="B2B2B2"/>
                </a:solidFill>
                <a:latin typeface="Century Gothic"/>
                <a:ea typeface="Questrial"/>
                <a:cs typeface="Questrial"/>
                <a:sym typeface="Questrial"/>
              </a:rPr>
              <a:t>(optional)</a:t>
            </a:r>
          </a:p>
          <a:p>
            <a:pPr marL="342900" marR="0" lvl="0" indent="-342900" algn="l" rtl="0">
              <a:lnSpc>
                <a:spcPct val="95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Archive/Delete transaction data </a:t>
            </a:r>
            <a:r>
              <a:rPr lang="en-US" sz="2400" b="0" i="0" u="none" strike="noStrike" cap="none">
                <a:solidFill>
                  <a:srgbClr val="B2B2B2"/>
                </a:solidFill>
                <a:latin typeface="Century Gothic"/>
                <a:ea typeface="Questrial"/>
                <a:cs typeface="Questrial"/>
                <a:sym typeface="Questrial"/>
              </a:rPr>
              <a:t>(optional)</a:t>
            </a:r>
          </a:p>
          <a:p>
            <a:pPr marL="342900" marR="0" lvl="0" indent="-342900" algn="l" rtl="0">
              <a:lnSpc>
                <a:spcPct val="95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Global Tax Management Conversion </a:t>
            </a:r>
            <a:r>
              <a:rPr lang="en-US" sz="2400" b="0" i="0" u="none" strike="noStrike" cap="none">
                <a:solidFill>
                  <a:srgbClr val="B2B2B2"/>
                </a:solidFill>
                <a:latin typeface="Century Gothic"/>
                <a:ea typeface="Questrial"/>
                <a:cs typeface="Questrial"/>
                <a:sym typeface="Questrial"/>
              </a:rPr>
              <a:t>(if pre-eB)</a:t>
            </a:r>
          </a:p>
          <a:p>
            <a:pPr marL="342900" marR="0" lvl="0" indent="-342900" algn="l" rtl="0">
              <a:lnSpc>
                <a:spcPct val="95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Employee Entity Utility</a:t>
            </a:r>
          </a:p>
          <a:p>
            <a:pPr marL="342900" marR="0" lvl="0" indent="-342900" algn="l" rtl="0">
              <a:lnSpc>
                <a:spcPct val="95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End User Contact Utility</a:t>
            </a:r>
          </a:p>
          <a:p>
            <a:pPr marL="342900" marR="0" lvl="0" indent="-342900" algn="l" rtl="0">
              <a:lnSpc>
                <a:spcPct val="95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Control Account Utility</a:t>
            </a:r>
          </a:p>
          <a:p>
            <a:pPr marL="342900" marR="0" lvl="0" indent="-342900" algn="l" rtl="0">
              <a:lnSpc>
                <a:spcPct val="95000"/>
              </a:lnSpc>
              <a:spcBef>
                <a:spcPts val="1220"/>
              </a:spcBef>
              <a:spcAft>
                <a:spcPts val="0"/>
              </a:spcAft>
              <a:buClr>
                <a:srgbClr val="F79646"/>
              </a:buClr>
              <a:buSzPct val="100000"/>
              <a:buFont typeface="Arial"/>
              <a:buChar char="•"/>
            </a:pPr>
            <a:r>
              <a:rPr lang="en-US" sz="2600" b="1" i="0" u="none" strike="noStrike" cap="none">
                <a:solidFill>
                  <a:srgbClr val="4F4F4F"/>
                </a:solidFill>
                <a:latin typeface="Century Gothic"/>
                <a:ea typeface="Questrial"/>
                <a:cs typeface="Questrial"/>
                <a:sym typeface="Questrial"/>
              </a:rPr>
              <a:t>GL Account/Project Utility </a:t>
            </a:r>
            <a:r>
              <a:rPr lang="en-US" sz="2400" b="1" i="0" u="none" strike="noStrike" cap="none">
                <a:solidFill>
                  <a:srgbClr val="4F4F4F"/>
                </a:solidFill>
                <a:latin typeface="Century Gothic"/>
                <a:ea typeface="Questrial"/>
                <a:cs typeface="Questrial"/>
                <a:sym typeface="Questrial"/>
              </a:rPr>
              <a:t>(if pre-eB)</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GL Account/Project Utility</a:t>
            </a:r>
          </a:p>
        </p:txBody>
      </p:sp>
      <p:sp>
        <p:nvSpPr>
          <p:cNvPr id="285" name="Shape 285"/>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Before </a:t>
            </a:r>
            <a:r>
              <a:rPr lang="en-US" sz="2400" b="0" i="0" u="none" strike="noStrike" cap="none" dirty="0" err="1">
                <a:solidFill>
                  <a:srgbClr val="4F4F4F"/>
                </a:solidFill>
                <a:latin typeface="Century Gothic"/>
                <a:ea typeface="Questrial"/>
                <a:cs typeface="Questrial"/>
                <a:sym typeface="Questrial"/>
              </a:rPr>
              <a:t>eB</a:t>
            </a:r>
            <a:r>
              <a:rPr lang="en-US" sz="2400" b="0" i="0" u="none" strike="noStrike" cap="none" dirty="0">
                <a:solidFill>
                  <a:srgbClr val="4F4F4F"/>
                </a:solidFill>
                <a:latin typeface="Century Gothic"/>
                <a:ea typeface="Questrial"/>
                <a:cs typeface="Questrial"/>
                <a:sym typeface="Questrial"/>
              </a:rPr>
              <a:t>, project codes were not part of the GL posting account structure. Therefore, project codes were not defined for ranges of account </a:t>
            </a:r>
            <a:r>
              <a:rPr lang="en-US" sz="2400" b="0" i="0" u="none" strike="noStrike" cap="none" dirty="0" smtClean="0">
                <a:solidFill>
                  <a:srgbClr val="4F4F4F"/>
                </a:solidFill>
                <a:latin typeface="Century Gothic"/>
                <a:ea typeface="Questrial"/>
                <a:cs typeface="Questrial"/>
                <a:sym typeface="Questrial"/>
              </a:rPr>
              <a:t>codes.</a:t>
            </a:r>
            <a:endParaRPr lang="en-US" sz="2400" b="0" i="0" u="none" strike="noStrike" cap="none" dirty="0">
              <a:solidFill>
                <a:srgbClr val="4F4F4F"/>
              </a:solidFill>
              <a:latin typeface="Century Gothic"/>
              <a:ea typeface="Questrial"/>
              <a:cs typeface="Questrial"/>
              <a:sym typeface="Questrial"/>
            </a:endParaRPr>
          </a:p>
          <a:p>
            <a:pPr marL="342900" marR="0" lvl="0" indent="-342900" algn="l" rtl="0">
              <a:lnSpc>
                <a:spcPct val="8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Conversion routines must know which accounts will use project codes as part of the GL posting account structure in QAD EE. Users on versions before </a:t>
            </a:r>
            <a:r>
              <a:rPr lang="en-US" sz="2400" b="0" i="0" u="none" strike="noStrike" cap="none" dirty="0" err="1">
                <a:solidFill>
                  <a:srgbClr val="4F4F4F"/>
                </a:solidFill>
                <a:latin typeface="Century Gothic"/>
                <a:ea typeface="Questrial"/>
                <a:cs typeface="Questrial"/>
                <a:sym typeface="Questrial"/>
              </a:rPr>
              <a:t>eB</a:t>
            </a:r>
            <a:r>
              <a:rPr lang="en-US" sz="2400" b="0" i="0" u="none" strike="noStrike" cap="none" dirty="0">
                <a:solidFill>
                  <a:srgbClr val="4F4F4F"/>
                </a:solidFill>
                <a:latin typeface="Century Gothic"/>
                <a:ea typeface="Questrial"/>
                <a:cs typeface="Questrial"/>
                <a:sym typeface="Questrial"/>
              </a:rPr>
              <a:t> must manually provide this information using the pre-conversion GL Account/Project </a:t>
            </a:r>
            <a:r>
              <a:rPr lang="en-US" sz="2400" b="0" i="0" u="none" strike="noStrike" cap="none" dirty="0" smtClean="0">
                <a:solidFill>
                  <a:srgbClr val="4F4F4F"/>
                </a:solidFill>
                <a:latin typeface="Century Gothic"/>
                <a:ea typeface="Questrial"/>
                <a:cs typeface="Questrial"/>
                <a:sym typeface="Questrial"/>
              </a:rPr>
              <a:t>Utility.</a:t>
            </a:r>
            <a:endParaRPr lang="en-US" sz="2400" b="0" i="0" u="none" strike="noStrike" cap="none" dirty="0">
              <a:solidFill>
                <a:srgbClr val="4F4F4F"/>
              </a:solidFill>
              <a:latin typeface="Century Gothic"/>
              <a:ea typeface="Questrial"/>
              <a:cs typeface="Questrial"/>
              <a:sym typeface="Questrial"/>
            </a:endParaRPr>
          </a:p>
          <a:p>
            <a:pPr marL="342900" marR="0" lvl="0" indent="-342900" algn="l" rtl="0">
              <a:lnSpc>
                <a:spcPct val="8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The user is prompted to input ranges of account codes that will use project codes in QAD </a:t>
            </a:r>
            <a:r>
              <a:rPr lang="en-US" sz="2400" b="0" i="0" u="none" strike="noStrike" cap="none" dirty="0" smtClean="0">
                <a:solidFill>
                  <a:srgbClr val="4F4F4F"/>
                </a:solidFill>
                <a:latin typeface="Century Gothic"/>
                <a:ea typeface="Questrial"/>
                <a:cs typeface="Questrial"/>
                <a:sym typeface="Questrial"/>
              </a:rPr>
              <a:t>EE.</a:t>
            </a:r>
            <a:endParaRPr lang="en-US" sz="2400" b="0" i="0" u="none" strike="noStrike" cap="none" dirty="0">
              <a:solidFill>
                <a:srgbClr val="4F4F4F"/>
              </a:solidFill>
              <a:latin typeface="Century Gothic"/>
              <a:ea typeface="Questrial"/>
              <a:cs typeface="Questrial"/>
              <a:sym typeface="Questrial"/>
            </a:endParaRPr>
          </a:p>
          <a:p>
            <a:pPr marL="342900" marR="0" lvl="0" indent="-342900" algn="l" rtl="0">
              <a:lnSpc>
                <a:spcPct val="8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This utility has no impact on future processing. It only creates </a:t>
            </a:r>
            <a:r>
              <a:rPr lang="en-US" sz="2400" b="0" i="0" u="none" strike="noStrike" cap="none" dirty="0" err="1">
                <a:solidFill>
                  <a:srgbClr val="4F4F4F"/>
                </a:solidFill>
                <a:latin typeface="Century Gothic"/>
                <a:ea typeface="Questrial"/>
                <a:cs typeface="Questrial"/>
                <a:sym typeface="Questrial"/>
              </a:rPr>
              <a:t>qad_wkfl</a:t>
            </a:r>
            <a:r>
              <a:rPr lang="en-US" sz="2400" b="0" i="0" u="none" strike="noStrike" cap="none" dirty="0">
                <a:solidFill>
                  <a:srgbClr val="4F4F4F"/>
                </a:solidFill>
                <a:latin typeface="Century Gothic"/>
                <a:ea typeface="Questrial"/>
                <a:cs typeface="Questrial"/>
                <a:sym typeface="Questrial"/>
              </a:rPr>
              <a:t> </a:t>
            </a:r>
            <a:r>
              <a:rPr lang="en-US" sz="2400" b="0" i="0" u="none" strike="noStrike" cap="none" dirty="0" smtClean="0">
                <a:solidFill>
                  <a:srgbClr val="4F4F4F"/>
                </a:solidFill>
                <a:latin typeface="Century Gothic"/>
                <a:ea typeface="Questrial"/>
                <a:cs typeface="Questrial"/>
                <a:sym typeface="Questrial"/>
              </a:rPr>
              <a:t>records.</a:t>
            </a:r>
            <a:endParaRPr lang="en-US" sz="2400" b="0" i="0" u="none" strike="noStrike" cap="none" dirty="0">
              <a:solidFill>
                <a:srgbClr val="4F4F4F"/>
              </a:solidFill>
              <a:latin typeface="Century Gothic"/>
              <a:ea typeface="Questrial"/>
              <a:cs typeface="Questrial"/>
              <a:sym typeface="Questrial"/>
            </a:endParaRPr>
          </a:p>
          <a:p>
            <a:pPr marL="342900" marR="0" lvl="0" indent="-342900" algn="l" rtl="0">
              <a:lnSpc>
                <a:spcPct val="8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Required for users on MFG/PRO 8.6e or </a:t>
            </a:r>
            <a:r>
              <a:rPr lang="en-US" sz="2400" b="0" i="0" u="none" strike="noStrike" cap="none" dirty="0" smtClean="0">
                <a:solidFill>
                  <a:srgbClr val="4F4F4F"/>
                </a:solidFill>
                <a:latin typeface="Century Gothic"/>
                <a:ea typeface="Questrial"/>
                <a:cs typeface="Questrial"/>
                <a:sym typeface="Questrial"/>
              </a:rPr>
              <a:t>9.0.</a:t>
            </a:r>
            <a:endParaRPr lang="en-US" sz="2400" b="0"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smtClean="0">
                <a:solidFill>
                  <a:schemeClr val="dk1"/>
                </a:solidFill>
                <a:latin typeface="Century Gothic"/>
                <a:ea typeface="Questrial"/>
                <a:cs typeface="Questrial"/>
                <a:sym typeface="Questrial"/>
              </a:rPr>
              <a:t>GL </a:t>
            </a:r>
            <a:r>
              <a:rPr lang="en-US" sz="3200" b="1" i="0" u="none" strike="noStrike" cap="none" dirty="0">
                <a:solidFill>
                  <a:schemeClr val="dk1"/>
                </a:solidFill>
                <a:latin typeface="Century Gothic"/>
                <a:ea typeface="Questrial"/>
                <a:cs typeface="Questrial"/>
                <a:sym typeface="Questrial"/>
              </a:rPr>
              <a:t>Account/Project Utility</a:t>
            </a:r>
          </a:p>
        </p:txBody>
      </p:sp>
      <p:sp>
        <p:nvSpPr>
          <p:cNvPr id="293" name="Shape 293"/>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100000"/>
              <a:buFont typeface="Arial"/>
              <a:buChar char="•"/>
            </a:pPr>
            <a:r>
              <a:rPr lang="en-US" sz="2500" b="0" i="0" u="none" strike="noStrike" cap="none" dirty="0">
                <a:solidFill>
                  <a:srgbClr val="4F4F4F"/>
                </a:solidFill>
                <a:latin typeface="Century Gothic"/>
                <a:ea typeface="Questrial"/>
                <a:cs typeface="Questrial"/>
                <a:sym typeface="Questrial"/>
              </a:rPr>
              <a:t>Type </a:t>
            </a:r>
            <a:r>
              <a:rPr lang="en-US" sz="2500" b="0" i="0" u="none" strike="noStrike" cap="none" dirty="0" err="1">
                <a:solidFill>
                  <a:srgbClr val="4F4F4F"/>
                </a:solidFill>
                <a:latin typeface="Century Gothic"/>
                <a:ea typeface="Questrial"/>
                <a:cs typeface="Questrial"/>
                <a:sym typeface="Questrial"/>
              </a:rPr>
              <a:t>uxglproj.p</a:t>
            </a:r>
            <a:r>
              <a:rPr lang="en-US" sz="2500" b="0" i="0" u="none" strike="noStrike" cap="none" dirty="0">
                <a:solidFill>
                  <a:srgbClr val="4F4F4F"/>
                </a:solidFill>
                <a:latin typeface="Century Gothic"/>
                <a:ea typeface="Questrial"/>
                <a:cs typeface="Questrial"/>
                <a:sym typeface="Questrial"/>
              </a:rPr>
              <a:t> at any MFG/PRO menu command </a:t>
            </a:r>
            <a:r>
              <a:rPr lang="en-US" sz="2500" b="0" i="0" u="none" strike="noStrike" cap="none" dirty="0" smtClean="0">
                <a:solidFill>
                  <a:srgbClr val="4F4F4F"/>
                </a:solidFill>
                <a:latin typeface="Century Gothic"/>
                <a:ea typeface="Questrial"/>
                <a:cs typeface="Questrial"/>
                <a:sym typeface="Questrial"/>
              </a:rPr>
              <a:t>line.</a:t>
            </a:r>
            <a:endParaRPr lang="en-US" sz="2500" b="0" i="0" u="none" strike="noStrike" cap="none" dirty="0">
              <a:solidFill>
                <a:srgbClr val="4F4F4F"/>
              </a:solidFill>
              <a:latin typeface="Century Gothic"/>
              <a:ea typeface="Questrial"/>
              <a:cs typeface="Questrial"/>
              <a:sym typeface="Questrial"/>
            </a:endParaRPr>
          </a:p>
          <a:p>
            <a:pPr marL="342900" marR="0" lvl="0" indent="-342900" algn="l" rtl="0">
              <a:spcBef>
                <a:spcPts val="1125"/>
              </a:spcBef>
              <a:spcAft>
                <a:spcPts val="0"/>
              </a:spcAft>
              <a:buClr>
                <a:srgbClr val="F79646"/>
              </a:buClr>
              <a:buSzPct val="100000"/>
              <a:buFont typeface="Arial"/>
              <a:buChar char="•"/>
            </a:pPr>
            <a:r>
              <a:rPr lang="en-US" sz="2500" b="0" i="0" u="none" strike="noStrike" cap="none" dirty="0">
                <a:solidFill>
                  <a:srgbClr val="4F4F4F"/>
                </a:solidFill>
                <a:latin typeface="Century Gothic"/>
                <a:ea typeface="Questrial"/>
                <a:cs typeface="Questrial"/>
                <a:sym typeface="Questrial"/>
              </a:rPr>
              <a:t>Report name is </a:t>
            </a:r>
            <a:br>
              <a:rPr lang="en-US" sz="2500" b="0" i="0" u="none" strike="noStrike" cap="none" dirty="0">
                <a:solidFill>
                  <a:srgbClr val="4F4F4F"/>
                </a:solidFill>
                <a:latin typeface="Century Gothic"/>
                <a:ea typeface="Questrial"/>
                <a:cs typeface="Questrial"/>
                <a:sym typeface="Questrial"/>
              </a:rPr>
            </a:br>
            <a:r>
              <a:rPr lang="en-US" sz="2500" b="0" i="0" u="none" strike="noStrike" cap="none" dirty="0" err="1">
                <a:solidFill>
                  <a:srgbClr val="4F4F4F"/>
                </a:solidFill>
                <a:latin typeface="Century Gothic"/>
                <a:ea typeface="Questrial"/>
                <a:cs typeface="Questrial"/>
                <a:sym typeface="Questrial"/>
              </a:rPr>
              <a:t>uxglproj</a:t>
            </a:r>
            <a:r>
              <a:rPr lang="en-US" sz="2500" b="0" i="0" u="none" strike="noStrike" cap="none" dirty="0">
                <a:solidFill>
                  <a:srgbClr val="4F4F4F"/>
                </a:solidFill>
                <a:latin typeface="Century Gothic"/>
                <a:ea typeface="Questrial"/>
                <a:cs typeface="Questrial"/>
                <a:sym typeface="Questrial"/>
              </a:rPr>
              <a:t>-&lt;</a:t>
            </a:r>
            <a:r>
              <a:rPr lang="en-US" sz="2500" b="0" i="1" u="none" strike="noStrike" cap="none" dirty="0" err="1">
                <a:solidFill>
                  <a:srgbClr val="4F4F4F"/>
                </a:solidFill>
                <a:latin typeface="Century Gothic"/>
                <a:ea typeface="Questrial"/>
                <a:cs typeface="Questrial"/>
                <a:sym typeface="Questrial"/>
              </a:rPr>
              <a:t>dbname</a:t>
            </a:r>
            <a:r>
              <a:rPr lang="en-US" sz="2500" b="0" i="1" u="none" strike="noStrike" cap="none" dirty="0">
                <a:solidFill>
                  <a:srgbClr val="4F4F4F"/>
                </a:solidFill>
                <a:latin typeface="Century Gothic"/>
                <a:ea typeface="Questrial"/>
                <a:cs typeface="Questrial"/>
                <a:sym typeface="Questrial"/>
              </a:rPr>
              <a:t>&gt;-&lt;date&gt;_&lt;time</a:t>
            </a:r>
            <a:r>
              <a:rPr lang="en-US" sz="2500" b="0" i="0" u="none" strike="noStrike" cap="none" dirty="0">
                <a:solidFill>
                  <a:srgbClr val="4F4F4F"/>
                </a:solidFill>
                <a:latin typeface="Century Gothic"/>
                <a:ea typeface="Questrial"/>
                <a:cs typeface="Questrial"/>
                <a:sym typeface="Questrial"/>
              </a:rPr>
              <a:t>&gt;.</a:t>
            </a:r>
            <a:r>
              <a:rPr lang="en-US" sz="2500" b="0" i="0" u="none" strike="noStrike" cap="none" dirty="0" err="1">
                <a:solidFill>
                  <a:srgbClr val="4F4F4F"/>
                </a:solidFill>
                <a:latin typeface="Century Gothic"/>
                <a:ea typeface="Questrial"/>
                <a:cs typeface="Questrial"/>
                <a:sym typeface="Questrial"/>
              </a:rPr>
              <a:t>prn</a:t>
            </a:r>
            <a:endParaRPr lang="en-US" sz="2500" b="0" i="0" u="none" strike="noStrike" cap="none" dirty="0">
              <a:solidFill>
                <a:srgbClr val="4F4F4F"/>
              </a:solidFill>
              <a:latin typeface="Century Gothic"/>
              <a:ea typeface="Questrial"/>
              <a:cs typeface="Questrial"/>
              <a:sym typeface="Questrial"/>
            </a:endParaRPr>
          </a:p>
        </p:txBody>
      </p:sp>
      <p:pic>
        <p:nvPicPr>
          <p:cNvPr id="294" name="Shape 294"/>
          <p:cNvPicPr preferRelativeResize="0"/>
          <p:nvPr/>
        </p:nvPicPr>
        <p:blipFill rotWithShape="1">
          <a:blip r:embed="rId3">
            <a:alphaModFix/>
          </a:blip>
          <a:srcRect/>
          <a:stretch/>
        </p:blipFill>
        <p:spPr>
          <a:xfrm>
            <a:off x="304800" y="3200400"/>
            <a:ext cx="8574088" cy="2786062"/>
          </a:xfrm>
          <a:prstGeom prst="rect">
            <a:avLst/>
          </a:prstGeom>
          <a:noFill/>
          <a:ln>
            <a:noFill/>
          </a:ln>
          <a:effectLst>
            <a:outerShdw blurRad="63500" sx="102000" sy="102000" algn="ctr" rotWithShape="0">
              <a:prstClr val="black">
                <a:alpha val="40000"/>
              </a:prstClr>
            </a:outerShdw>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Pre-conversion Activities</a:t>
            </a:r>
          </a:p>
        </p:txBody>
      </p:sp>
      <p:sp>
        <p:nvSpPr>
          <p:cNvPr id="302" name="Shape 302"/>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Table Extension Domain Utilities </a:t>
            </a:r>
            <a:r>
              <a:rPr lang="en-US" sz="2000" b="0" i="0" u="none" strike="noStrike" cap="none">
                <a:solidFill>
                  <a:srgbClr val="B2B2B2"/>
                </a:solidFill>
                <a:latin typeface="Century Gothic"/>
                <a:ea typeface="Questrial"/>
                <a:cs typeface="Questrial"/>
                <a:sym typeface="Questrial"/>
              </a:rPr>
              <a:t>(eB2.1 and above, including Standard Edition)</a:t>
            </a:r>
          </a:p>
          <a:p>
            <a:pPr marL="342900" marR="0" lvl="0" indent="-342900" algn="l" rtl="0">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GL Transaction Consolidation </a:t>
            </a:r>
            <a:r>
              <a:rPr lang="en-US" sz="2000" b="0" i="0" u="none" strike="noStrike" cap="none">
                <a:solidFill>
                  <a:srgbClr val="B2B2B2"/>
                </a:solidFill>
                <a:latin typeface="Century Gothic"/>
                <a:ea typeface="Questrial"/>
                <a:cs typeface="Questrial"/>
                <a:sym typeface="Questrial"/>
              </a:rPr>
              <a:t>(optional)</a:t>
            </a:r>
          </a:p>
          <a:p>
            <a:pPr marL="342900" marR="0" lvl="0" indent="-342900" algn="l" rtl="0">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Archive/Delete transaction data </a:t>
            </a:r>
            <a:r>
              <a:rPr lang="en-US" sz="2000" b="0" i="0" u="none" strike="noStrike" cap="none">
                <a:solidFill>
                  <a:srgbClr val="B2B2B2"/>
                </a:solidFill>
                <a:latin typeface="Century Gothic"/>
                <a:ea typeface="Questrial"/>
                <a:cs typeface="Questrial"/>
                <a:sym typeface="Questrial"/>
              </a:rPr>
              <a:t>(optional)</a:t>
            </a:r>
          </a:p>
          <a:p>
            <a:pPr marL="342900" marR="0" lvl="0" indent="-342900" algn="l" rtl="0">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Global Tax Management Conversion </a:t>
            </a:r>
            <a:r>
              <a:rPr lang="en-US" sz="2000" b="0" i="0" u="none" strike="noStrike" cap="none">
                <a:solidFill>
                  <a:srgbClr val="B2B2B2"/>
                </a:solidFill>
                <a:latin typeface="Century Gothic"/>
                <a:ea typeface="Questrial"/>
                <a:cs typeface="Questrial"/>
                <a:sym typeface="Questrial"/>
              </a:rPr>
              <a:t>(if pre-eB)</a:t>
            </a:r>
          </a:p>
          <a:p>
            <a:pPr marL="342900" marR="0" lvl="0" indent="-342900" algn="l" rtl="0">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Employee Entity Utility</a:t>
            </a:r>
          </a:p>
          <a:p>
            <a:pPr marL="342900" marR="0" lvl="0" indent="-342900" algn="l" rtl="0">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End User Contact Utility</a:t>
            </a:r>
          </a:p>
          <a:p>
            <a:pPr marL="342900" marR="0" lvl="0" indent="-342900" algn="l" rtl="0">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Control Account Utility</a:t>
            </a:r>
          </a:p>
          <a:p>
            <a:pPr marL="342900" marR="0" lvl="0" indent="-342900" algn="l" rtl="0">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GL Account/Project Utility </a:t>
            </a:r>
            <a:r>
              <a:rPr lang="en-US" sz="2000" b="0" i="0" u="none" strike="noStrike" cap="none">
                <a:solidFill>
                  <a:srgbClr val="B2B2B2"/>
                </a:solidFill>
                <a:latin typeface="Century Gothic"/>
                <a:ea typeface="Questrial"/>
                <a:cs typeface="Questrial"/>
                <a:sym typeface="Questrial"/>
              </a:rPr>
              <a:t>(if pre-eB)</a:t>
            </a:r>
          </a:p>
          <a:p>
            <a:pPr marL="342900" marR="0" lvl="0" indent="-342900" algn="l" rtl="0">
              <a:spcBef>
                <a:spcPts val="1080"/>
              </a:spcBef>
              <a:spcAft>
                <a:spcPts val="0"/>
              </a:spcAft>
              <a:buClr>
                <a:srgbClr val="F79646"/>
              </a:buClr>
              <a:buSzPct val="100000"/>
              <a:buFont typeface="Arial"/>
              <a:buChar char="•"/>
            </a:pPr>
            <a:r>
              <a:rPr lang="en-US" sz="2400" b="1" i="0" u="none" strike="noStrike" cap="none">
                <a:solidFill>
                  <a:srgbClr val="4F4F4F"/>
                </a:solidFill>
                <a:latin typeface="Century Gothic"/>
                <a:ea typeface="Questrial"/>
                <a:cs typeface="Questrial"/>
                <a:sym typeface="Questrial"/>
              </a:rPr>
              <a:t>Orphaned Address Utility</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Orphaned Address Utility</a:t>
            </a:r>
          </a:p>
        </p:txBody>
      </p:sp>
      <p:sp>
        <p:nvSpPr>
          <p:cNvPr id="310" name="Shape 310"/>
          <p:cNvSpPr txBox="1">
            <a:spLocks noGrp="1"/>
          </p:cNvSpPr>
          <p:nvPr>
            <p:ph type="body" idx="1"/>
          </p:nvPr>
        </p:nvSpPr>
        <p:spPr>
          <a:prstGeom prst="rect">
            <a:avLst/>
          </a:prstGeom>
          <a:noFill/>
          <a:ln>
            <a:noFill/>
          </a:ln>
        </p:spPr>
        <p:txBody>
          <a:bodyPr lIns="91425" tIns="91425" rIns="91425" bIns="91425" anchor="t" anchorCtr="0">
            <a:noAutofit/>
          </a:bodyPr>
          <a:lstStyle/>
          <a:p>
            <a:pPr marL="533400" marR="0" lvl="0" indent="-533400" algn="l" rtl="0">
              <a:spcBef>
                <a:spcPts val="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All customer, supplier, end user, and remit-to addresses must have a related List Type Master (</a:t>
            </a:r>
            <a:r>
              <a:rPr lang="en-US" sz="2400" b="0" i="0" u="none" strike="noStrike" cap="none" dirty="0" err="1">
                <a:solidFill>
                  <a:srgbClr val="4F4F4F"/>
                </a:solidFill>
                <a:latin typeface="Century Gothic"/>
                <a:ea typeface="Questrial"/>
                <a:cs typeface="Questrial"/>
                <a:sym typeface="Questrial"/>
              </a:rPr>
              <a:t>ls_mstr</a:t>
            </a:r>
            <a:r>
              <a:rPr lang="en-US" sz="2400" b="0" i="0" u="none" strike="noStrike" cap="none" dirty="0">
                <a:solidFill>
                  <a:srgbClr val="4F4F4F"/>
                </a:solidFill>
                <a:latin typeface="Century Gothic"/>
                <a:ea typeface="Questrial"/>
                <a:cs typeface="Questrial"/>
                <a:sym typeface="Questrial"/>
              </a:rPr>
              <a:t>) to be converted.</a:t>
            </a:r>
          </a:p>
          <a:p>
            <a:pPr marL="533400" marR="0" lvl="0" indent="-533400" algn="l" rtl="0">
              <a:spcBef>
                <a:spcPts val="84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This utility reports and creates missing List Type Masters (</a:t>
            </a:r>
            <a:r>
              <a:rPr lang="en-US" sz="2400" b="0" i="0" u="none" strike="noStrike" cap="none" dirty="0" err="1">
                <a:solidFill>
                  <a:srgbClr val="4F4F4F"/>
                </a:solidFill>
                <a:latin typeface="Century Gothic"/>
                <a:ea typeface="Questrial"/>
                <a:cs typeface="Questrial"/>
                <a:sym typeface="Questrial"/>
              </a:rPr>
              <a:t>ls_mstr</a:t>
            </a:r>
            <a:r>
              <a:rPr lang="en-US" sz="2400" b="0" i="0" u="none" strike="noStrike" cap="none" dirty="0">
                <a:solidFill>
                  <a:srgbClr val="4F4F4F"/>
                </a:solidFill>
                <a:latin typeface="Century Gothic"/>
                <a:ea typeface="Questrial"/>
                <a:cs typeface="Questrial"/>
                <a:sym typeface="Questrial"/>
              </a:rPr>
              <a:t>) in the following scenarios:</a:t>
            </a:r>
          </a:p>
          <a:p>
            <a:pPr marL="914400" marR="0" lvl="1" indent="-457200" algn="l" rtl="0">
              <a:spcBef>
                <a:spcPts val="760"/>
              </a:spcBef>
              <a:spcAft>
                <a:spcPts val="0"/>
              </a:spcAft>
              <a:buClr>
                <a:srgbClr val="F79646"/>
              </a:buClr>
              <a:buSzPct val="100000"/>
              <a:buFont typeface="Merriweather Sans"/>
              <a:buChar char="-"/>
            </a:pPr>
            <a:r>
              <a:rPr lang="en-US" sz="2000" b="0" i="0" u="none" strike="noStrike" cap="none" dirty="0">
                <a:solidFill>
                  <a:srgbClr val="4F4F4F"/>
                </a:solidFill>
                <a:latin typeface="Century Gothic"/>
                <a:ea typeface="Questrial"/>
                <a:cs typeface="Questrial"/>
                <a:sym typeface="Questrial"/>
              </a:rPr>
              <a:t>A customer exists (with </a:t>
            </a:r>
            <a:r>
              <a:rPr lang="en-US" sz="2000" b="0" i="0" u="none" strike="noStrike" cap="none" dirty="0" err="1">
                <a:solidFill>
                  <a:srgbClr val="4F4F4F"/>
                </a:solidFill>
                <a:latin typeface="Century Gothic"/>
                <a:ea typeface="Questrial"/>
                <a:cs typeface="Questrial"/>
                <a:sym typeface="Questrial"/>
              </a:rPr>
              <a:t>cm_mstr</a:t>
            </a:r>
            <a:r>
              <a:rPr lang="en-US" sz="2000" b="0" i="0" u="none" strike="noStrike" cap="none" dirty="0">
                <a:solidFill>
                  <a:srgbClr val="4F4F4F"/>
                </a:solidFill>
                <a:latin typeface="Century Gothic"/>
                <a:ea typeface="Questrial"/>
                <a:cs typeface="Questrial"/>
                <a:sym typeface="Questrial"/>
              </a:rPr>
              <a:t> and </a:t>
            </a:r>
            <a:r>
              <a:rPr lang="en-US" sz="2000" b="0" i="0" u="none" strike="noStrike" cap="none" dirty="0" err="1">
                <a:solidFill>
                  <a:srgbClr val="4F4F4F"/>
                </a:solidFill>
                <a:latin typeface="Century Gothic"/>
                <a:ea typeface="Questrial"/>
                <a:cs typeface="Questrial"/>
                <a:sym typeface="Questrial"/>
              </a:rPr>
              <a:t>ad_mstr</a:t>
            </a:r>
            <a:r>
              <a:rPr lang="en-US" sz="2000" b="0" i="0" u="none" strike="noStrike" cap="none" dirty="0">
                <a:solidFill>
                  <a:srgbClr val="4F4F4F"/>
                </a:solidFill>
                <a:latin typeface="Century Gothic"/>
                <a:ea typeface="Questrial"/>
                <a:cs typeface="Questrial"/>
                <a:sym typeface="Questrial"/>
              </a:rPr>
              <a:t>), but no List Type Master record for </a:t>
            </a:r>
            <a:r>
              <a:rPr lang="en-US" sz="2000" b="0" i="0" u="none" strike="noStrike" cap="none" dirty="0" smtClean="0">
                <a:solidFill>
                  <a:srgbClr val="4F4F4F"/>
                </a:solidFill>
                <a:latin typeface="Century Gothic"/>
                <a:ea typeface="Questrial"/>
                <a:cs typeface="Questrial"/>
                <a:sym typeface="Questrial"/>
              </a:rPr>
              <a:t>customer.</a:t>
            </a:r>
            <a:endParaRPr lang="en-US" sz="2000" b="0" i="0" u="none" strike="noStrike" cap="none" dirty="0">
              <a:solidFill>
                <a:srgbClr val="4F4F4F"/>
              </a:solidFill>
              <a:latin typeface="Century Gothic"/>
              <a:ea typeface="Questrial"/>
              <a:cs typeface="Questrial"/>
              <a:sym typeface="Questrial"/>
            </a:endParaRPr>
          </a:p>
          <a:p>
            <a:pPr marL="914400" marR="0" lvl="1" indent="-457200" algn="l" rtl="0">
              <a:spcBef>
                <a:spcPts val="700"/>
              </a:spcBef>
              <a:spcAft>
                <a:spcPts val="0"/>
              </a:spcAft>
              <a:buClr>
                <a:srgbClr val="F79646"/>
              </a:buClr>
              <a:buSzPct val="100000"/>
              <a:buFont typeface="Merriweather Sans"/>
              <a:buChar char="-"/>
            </a:pPr>
            <a:r>
              <a:rPr lang="en-US" sz="2000" b="0" i="0" u="none" strike="noStrike" cap="none" dirty="0">
                <a:solidFill>
                  <a:srgbClr val="4F4F4F"/>
                </a:solidFill>
                <a:latin typeface="Century Gothic"/>
                <a:ea typeface="Questrial"/>
                <a:cs typeface="Questrial"/>
                <a:sym typeface="Questrial"/>
              </a:rPr>
              <a:t>A supplier exists (with </a:t>
            </a:r>
            <a:r>
              <a:rPr lang="en-US" sz="2000" b="0" i="0" u="none" strike="noStrike" cap="none" dirty="0" err="1">
                <a:solidFill>
                  <a:srgbClr val="4F4F4F"/>
                </a:solidFill>
                <a:latin typeface="Century Gothic"/>
                <a:ea typeface="Questrial"/>
                <a:cs typeface="Questrial"/>
                <a:sym typeface="Questrial"/>
              </a:rPr>
              <a:t>vd_mstr</a:t>
            </a:r>
            <a:r>
              <a:rPr lang="en-US" sz="2000" b="0" i="0" u="none" strike="noStrike" cap="none" dirty="0">
                <a:solidFill>
                  <a:srgbClr val="4F4F4F"/>
                </a:solidFill>
                <a:latin typeface="Century Gothic"/>
                <a:ea typeface="Questrial"/>
                <a:cs typeface="Questrial"/>
                <a:sym typeface="Questrial"/>
              </a:rPr>
              <a:t> and </a:t>
            </a:r>
            <a:r>
              <a:rPr lang="en-US" sz="2000" b="0" i="0" u="none" strike="noStrike" cap="none" dirty="0" err="1">
                <a:solidFill>
                  <a:srgbClr val="4F4F4F"/>
                </a:solidFill>
                <a:latin typeface="Century Gothic"/>
                <a:ea typeface="Questrial"/>
                <a:cs typeface="Questrial"/>
                <a:sym typeface="Questrial"/>
              </a:rPr>
              <a:t>ad_mstr</a:t>
            </a:r>
            <a:r>
              <a:rPr lang="en-US" sz="2000" b="0" i="0" u="none" strike="noStrike" cap="none" dirty="0">
                <a:solidFill>
                  <a:srgbClr val="4F4F4F"/>
                </a:solidFill>
                <a:latin typeface="Century Gothic"/>
                <a:ea typeface="Questrial"/>
                <a:cs typeface="Questrial"/>
                <a:sym typeface="Questrial"/>
              </a:rPr>
              <a:t>), but no List Type Master record for </a:t>
            </a:r>
            <a:r>
              <a:rPr lang="en-US" sz="2000" b="0" i="0" u="none" strike="noStrike" cap="none" dirty="0" smtClean="0">
                <a:solidFill>
                  <a:srgbClr val="4F4F4F"/>
                </a:solidFill>
                <a:latin typeface="Century Gothic"/>
                <a:ea typeface="Questrial"/>
                <a:cs typeface="Questrial"/>
                <a:sym typeface="Questrial"/>
              </a:rPr>
              <a:t>supplier.</a:t>
            </a:r>
            <a:endParaRPr lang="en-US" sz="2000" b="0" i="0" u="none" strike="noStrike" cap="none" dirty="0">
              <a:solidFill>
                <a:srgbClr val="4F4F4F"/>
              </a:solidFill>
              <a:latin typeface="Century Gothic"/>
              <a:ea typeface="Questrial"/>
              <a:cs typeface="Questrial"/>
              <a:sym typeface="Questrial"/>
            </a:endParaRPr>
          </a:p>
          <a:p>
            <a:pPr marL="914400" marR="0" lvl="1" indent="-457200" algn="l" rtl="0">
              <a:spcBef>
                <a:spcPts val="700"/>
              </a:spcBef>
              <a:spcAft>
                <a:spcPts val="0"/>
              </a:spcAft>
              <a:buClr>
                <a:srgbClr val="F79646"/>
              </a:buClr>
              <a:buSzPct val="100000"/>
              <a:buFont typeface="Merriweather Sans"/>
              <a:buChar char="-"/>
            </a:pPr>
            <a:r>
              <a:rPr lang="en-US" sz="2000" b="0" i="0" u="none" strike="noStrike" cap="none" dirty="0">
                <a:solidFill>
                  <a:srgbClr val="4F4F4F"/>
                </a:solidFill>
                <a:latin typeface="Century Gothic"/>
                <a:ea typeface="Questrial"/>
                <a:cs typeface="Questrial"/>
                <a:sym typeface="Questrial"/>
              </a:rPr>
              <a:t>An end user exists (with </a:t>
            </a:r>
            <a:r>
              <a:rPr lang="en-US" sz="2000" b="0" i="0" u="none" strike="noStrike" cap="none" dirty="0" err="1">
                <a:solidFill>
                  <a:srgbClr val="4F4F4F"/>
                </a:solidFill>
                <a:latin typeface="Century Gothic"/>
                <a:ea typeface="Questrial"/>
                <a:cs typeface="Questrial"/>
                <a:sym typeface="Questrial"/>
              </a:rPr>
              <a:t>eu_mstr</a:t>
            </a:r>
            <a:r>
              <a:rPr lang="en-US" sz="2000" b="0" i="0" u="none" strike="noStrike" cap="none" dirty="0">
                <a:solidFill>
                  <a:srgbClr val="4F4F4F"/>
                </a:solidFill>
                <a:latin typeface="Century Gothic"/>
                <a:ea typeface="Questrial"/>
                <a:cs typeface="Questrial"/>
                <a:sym typeface="Questrial"/>
              </a:rPr>
              <a:t> and </a:t>
            </a:r>
            <a:r>
              <a:rPr lang="en-US" sz="2000" b="0" i="0" u="none" strike="noStrike" cap="none" dirty="0" err="1">
                <a:solidFill>
                  <a:srgbClr val="4F4F4F"/>
                </a:solidFill>
                <a:latin typeface="Century Gothic"/>
                <a:ea typeface="Questrial"/>
                <a:cs typeface="Questrial"/>
                <a:sym typeface="Questrial"/>
              </a:rPr>
              <a:t>ad_mstr</a:t>
            </a:r>
            <a:r>
              <a:rPr lang="en-US" sz="2000" b="0" i="0" u="none" strike="noStrike" cap="none" dirty="0">
                <a:solidFill>
                  <a:srgbClr val="4F4F4F"/>
                </a:solidFill>
                <a:latin typeface="Century Gothic"/>
                <a:ea typeface="Questrial"/>
                <a:cs typeface="Questrial"/>
                <a:sym typeface="Questrial"/>
              </a:rPr>
              <a:t>), but no List Type Master record for </a:t>
            </a:r>
            <a:r>
              <a:rPr lang="en-US" sz="2000" b="0" i="0" u="none" strike="noStrike" cap="none" dirty="0" err="1" smtClean="0">
                <a:solidFill>
                  <a:srgbClr val="4F4F4F"/>
                </a:solidFill>
                <a:latin typeface="Century Gothic"/>
                <a:ea typeface="Questrial"/>
                <a:cs typeface="Questrial"/>
                <a:sym typeface="Questrial"/>
              </a:rPr>
              <a:t>enduser</a:t>
            </a:r>
            <a:r>
              <a:rPr lang="en-US" sz="2000" b="0" i="0" u="none" strike="noStrike" cap="none" dirty="0" smtClean="0">
                <a:solidFill>
                  <a:srgbClr val="4F4F4F"/>
                </a:solidFill>
                <a:latin typeface="Century Gothic"/>
                <a:ea typeface="Questrial"/>
                <a:cs typeface="Questrial"/>
                <a:sym typeface="Questrial"/>
              </a:rPr>
              <a:t>.</a:t>
            </a:r>
            <a:endParaRPr lang="en-US" sz="2000" b="0" i="0" u="none" strike="noStrike" cap="none" dirty="0">
              <a:solidFill>
                <a:srgbClr val="4F4F4F"/>
              </a:solidFill>
              <a:latin typeface="Century Gothic"/>
              <a:ea typeface="Questrial"/>
              <a:cs typeface="Questrial"/>
              <a:sym typeface="Questrial"/>
            </a:endParaRPr>
          </a:p>
          <a:p>
            <a:pPr marL="914400" marR="0" lvl="1" indent="-457200" algn="l" rtl="0">
              <a:spcBef>
                <a:spcPts val="700"/>
              </a:spcBef>
              <a:spcAft>
                <a:spcPts val="0"/>
              </a:spcAft>
              <a:buClr>
                <a:srgbClr val="F79646"/>
              </a:buClr>
              <a:buSzPct val="100000"/>
              <a:buFont typeface="Merriweather Sans"/>
              <a:buChar char="-"/>
            </a:pPr>
            <a:r>
              <a:rPr lang="en-US" sz="2000" b="0" i="0" u="none" strike="noStrike" cap="none" dirty="0">
                <a:solidFill>
                  <a:srgbClr val="4F4F4F"/>
                </a:solidFill>
                <a:latin typeface="Century Gothic"/>
                <a:ea typeface="Questrial"/>
                <a:cs typeface="Questrial"/>
                <a:sym typeface="Questrial"/>
              </a:rPr>
              <a:t>A supplier exists, and has a reference to a remit-to address (</a:t>
            </a:r>
            <a:r>
              <a:rPr lang="en-US" sz="2000" b="0" i="0" u="none" strike="noStrike" cap="none" dirty="0" err="1">
                <a:solidFill>
                  <a:srgbClr val="4F4F4F"/>
                </a:solidFill>
                <a:latin typeface="Century Gothic"/>
                <a:ea typeface="Questrial"/>
                <a:cs typeface="Questrial"/>
                <a:sym typeface="Questrial"/>
              </a:rPr>
              <a:t>vd_remit</a:t>
            </a:r>
            <a:r>
              <a:rPr lang="en-US" sz="2000" b="0" i="0" u="none" strike="noStrike" cap="none" dirty="0">
                <a:solidFill>
                  <a:srgbClr val="4F4F4F"/>
                </a:solidFill>
                <a:latin typeface="Century Gothic"/>
                <a:ea typeface="Questrial"/>
                <a:cs typeface="Questrial"/>
                <a:sym typeface="Questrial"/>
              </a:rPr>
              <a:t> &lt;&gt; "") which has valid address, but no List Type Master record for the remit-to </a:t>
            </a:r>
            <a:r>
              <a:rPr lang="en-US" sz="2000" b="0" i="0" u="none" strike="noStrike" cap="none" dirty="0" smtClean="0">
                <a:solidFill>
                  <a:srgbClr val="4F4F4F"/>
                </a:solidFill>
                <a:latin typeface="Century Gothic"/>
                <a:ea typeface="Questrial"/>
                <a:cs typeface="Questrial"/>
                <a:sym typeface="Questrial"/>
              </a:rPr>
              <a:t>address.</a:t>
            </a:r>
            <a:endParaRPr lang="en-US" sz="2000" b="0"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rgbClr val="4F4F4F"/>
                </a:solidFill>
                <a:latin typeface="Century Gothic"/>
                <a:ea typeface="Questrial"/>
                <a:cs typeface="Questrial"/>
                <a:sym typeface="Questrial"/>
              </a:rPr>
              <a:t>Overview of Pre-conversion Steps</a:t>
            </a:r>
          </a:p>
        </p:txBody>
      </p:sp>
      <p:sp>
        <p:nvSpPr>
          <p:cNvPr id="114" name="Shape 114"/>
          <p:cNvSpPr txBox="1">
            <a:spLocks noGrp="1"/>
          </p:cNvSpPr>
          <p:nvPr>
            <p:ph type="body" idx="1"/>
          </p:nvPr>
        </p:nvSpPr>
        <p:spPr>
          <a:prstGeom prst="rect">
            <a:avLst/>
          </a:prstGeom>
          <a:noFill/>
          <a:ln>
            <a:noFill/>
          </a:ln>
        </p:spPr>
        <p:txBody>
          <a:bodyPr lIns="91425" tIns="91425" rIns="91425" bIns="91425" anchor="t" anchorCtr="0">
            <a:noAutofit/>
          </a:bodyPr>
          <a:lstStyle/>
          <a:p>
            <a:pPr marL="533400" marR="0" lvl="0" indent="-533400" algn="l" rtl="0">
              <a:spcBef>
                <a:spcPts val="0"/>
              </a:spcBef>
              <a:spcAft>
                <a:spcPts val="0"/>
              </a:spcAft>
              <a:buClr>
                <a:srgbClr val="F79646"/>
              </a:buClr>
              <a:buSzPct val="100000"/>
              <a:buFont typeface="Arimo"/>
              <a:buAutoNum type="arabicPeriod"/>
            </a:pPr>
            <a:r>
              <a:rPr lang="en-US" sz="2800" b="0" i="0" u="none" strike="noStrike" cap="none" dirty="0">
                <a:solidFill>
                  <a:srgbClr val="4F4F4F"/>
                </a:solidFill>
                <a:latin typeface="Century Gothic"/>
                <a:ea typeface="Questrial"/>
                <a:cs typeface="Questrial"/>
                <a:sym typeface="Questrial"/>
              </a:rPr>
              <a:t>Prerequisites</a:t>
            </a:r>
          </a:p>
          <a:p>
            <a:pPr marL="533400" marR="0" lvl="0" indent="-533400" algn="l" rtl="0">
              <a:spcBef>
                <a:spcPts val="560"/>
              </a:spcBef>
              <a:spcAft>
                <a:spcPts val="0"/>
              </a:spcAft>
              <a:buClr>
                <a:srgbClr val="F79646"/>
              </a:buClr>
              <a:buSzPct val="100000"/>
              <a:buFont typeface="Arimo"/>
              <a:buAutoNum type="arabicPeriod"/>
            </a:pPr>
            <a:r>
              <a:rPr lang="en-US" sz="2800" b="0" i="0" u="none" strike="noStrike" cap="none" dirty="0">
                <a:solidFill>
                  <a:srgbClr val="4F4F4F"/>
                </a:solidFill>
                <a:latin typeface="Century Gothic"/>
                <a:ea typeface="Questrial"/>
                <a:cs typeface="Questrial"/>
                <a:sym typeface="Questrial"/>
              </a:rPr>
              <a:t>Data preparation</a:t>
            </a:r>
          </a:p>
          <a:p>
            <a:pPr marL="533400" marR="0" lvl="0" indent="-533400" algn="l" rtl="0">
              <a:spcBef>
                <a:spcPts val="560"/>
              </a:spcBef>
              <a:spcAft>
                <a:spcPts val="0"/>
              </a:spcAft>
              <a:buClr>
                <a:srgbClr val="F79646"/>
              </a:buClr>
              <a:buSzPct val="100000"/>
              <a:buFont typeface="Arimo"/>
              <a:buAutoNum type="arabicPeriod"/>
            </a:pPr>
            <a:r>
              <a:rPr lang="en-US" sz="2800" b="0" i="0" u="none" strike="noStrike" cap="none" dirty="0">
                <a:solidFill>
                  <a:srgbClr val="4F4F4F"/>
                </a:solidFill>
                <a:latin typeface="Century Gothic"/>
                <a:ea typeface="Questrial"/>
                <a:cs typeface="Questrial"/>
                <a:sym typeface="Questrial"/>
              </a:rPr>
              <a:t>Conversion preparation</a:t>
            </a:r>
          </a:p>
          <a:p>
            <a:pPr marL="533400" marR="0" lvl="0" indent="-533400" algn="l" rtl="0">
              <a:spcBef>
                <a:spcPts val="560"/>
              </a:spcBef>
              <a:spcAft>
                <a:spcPts val="0"/>
              </a:spcAft>
              <a:buClr>
                <a:srgbClr val="F79646"/>
              </a:buClr>
              <a:buSzPct val="100000"/>
              <a:buFont typeface="Arimo"/>
              <a:buAutoNum type="arabicPeriod"/>
            </a:pPr>
            <a:r>
              <a:rPr lang="en-US" sz="2800" b="0" i="0" u="none" strike="noStrike" cap="none" dirty="0">
                <a:solidFill>
                  <a:srgbClr val="4F4F4F"/>
                </a:solidFill>
                <a:latin typeface="Century Gothic"/>
                <a:ea typeface="Questrial"/>
                <a:cs typeface="Questrial"/>
                <a:sym typeface="Questrial"/>
              </a:rPr>
              <a:t>Standard period closing reports</a:t>
            </a:r>
          </a:p>
          <a:p>
            <a:pPr marL="533400" marR="0" lvl="0" indent="-533400" algn="l" rtl="0">
              <a:spcBef>
                <a:spcPts val="560"/>
              </a:spcBef>
              <a:spcAft>
                <a:spcPts val="0"/>
              </a:spcAft>
              <a:buClr>
                <a:srgbClr val="F79646"/>
              </a:buClr>
              <a:buSzPct val="100000"/>
              <a:buFont typeface="Arimo"/>
              <a:buNone/>
            </a:pPr>
            <a:endParaRPr sz="2800" b="0" i="0" u="none" strike="noStrike" cap="none">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Orphaned Address Utility</a:t>
            </a:r>
          </a:p>
        </p:txBody>
      </p:sp>
      <p:sp>
        <p:nvSpPr>
          <p:cNvPr id="318" name="Shape 318"/>
          <p:cNvSpPr txBox="1">
            <a:spLocks noGrp="1"/>
          </p:cNvSpPr>
          <p:nvPr>
            <p:ph type="body" idx="1"/>
          </p:nvPr>
        </p:nvSpPr>
        <p:spPr>
          <a:prstGeom prst="rect">
            <a:avLst/>
          </a:prstGeom>
          <a:noFill/>
          <a:ln>
            <a:noFill/>
          </a:ln>
        </p:spPr>
        <p:txBody>
          <a:bodyPr lIns="91425" tIns="91425" rIns="91425" bIns="91425" anchor="t" anchorCtr="0">
            <a:noAutofit/>
          </a:bodyPr>
          <a:lstStyle/>
          <a:p>
            <a:pPr marL="533400" marR="0" lvl="0" indent="-533400" algn="l" rtl="0">
              <a:spcBef>
                <a:spcPts val="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The utility provides a simulation mode to preview the effect of the </a:t>
            </a:r>
            <a:r>
              <a:rPr lang="en-US" sz="2800" b="0" i="0" u="none" strike="noStrike" cap="none" dirty="0" smtClean="0">
                <a:solidFill>
                  <a:srgbClr val="4F4F4F"/>
                </a:solidFill>
                <a:latin typeface="Century Gothic"/>
                <a:ea typeface="Questrial"/>
                <a:cs typeface="Questrial"/>
                <a:sym typeface="Questrial"/>
              </a:rPr>
              <a:t>update.</a:t>
            </a:r>
            <a:endParaRPr lang="en-US" sz="2800" b="0" i="0" u="none" strike="noStrike" cap="none" dirty="0">
              <a:solidFill>
                <a:srgbClr val="4F4F4F"/>
              </a:solidFill>
              <a:latin typeface="Century Gothic"/>
              <a:ea typeface="Questrial"/>
              <a:cs typeface="Questrial"/>
              <a:sym typeface="Questrial"/>
            </a:endParaRPr>
          </a:p>
          <a:p>
            <a:pPr marL="533400" marR="0" lvl="0" indent="-533400" algn="l" rtl="0">
              <a:spcBef>
                <a:spcPts val="56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For eB2.1 and above, including Standard Edition, one execution processes all active domains.</a:t>
            </a:r>
          </a:p>
          <a:p>
            <a:pPr marL="533400" marR="0" lvl="0" indent="-533400" algn="l" rtl="0">
              <a:spcBef>
                <a:spcPts val="56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This utility can impact the system by making previously unusable addresses </a:t>
            </a:r>
            <a:r>
              <a:rPr lang="en-US" sz="2800" b="0" i="0" u="none" strike="noStrike" cap="none" dirty="0" smtClean="0">
                <a:solidFill>
                  <a:srgbClr val="4F4F4F"/>
                </a:solidFill>
                <a:latin typeface="Century Gothic"/>
                <a:ea typeface="Questrial"/>
                <a:cs typeface="Questrial"/>
                <a:sym typeface="Questrial"/>
              </a:rPr>
              <a:t>usable.</a:t>
            </a:r>
            <a:endParaRPr lang="en-US" sz="2800" b="0"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Orphaned Address Utility</a:t>
            </a:r>
          </a:p>
        </p:txBody>
      </p:sp>
      <p:sp>
        <p:nvSpPr>
          <p:cNvPr id="6" name="Text Placeholder 5"/>
          <p:cNvSpPr>
            <a:spLocks noGrp="1"/>
          </p:cNvSpPr>
          <p:nvPr>
            <p:ph type="body" idx="1"/>
          </p:nvPr>
        </p:nvSpPr>
        <p:spPr/>
        <p:txBody>
          <a:bodyPr/>
          <a:lstStyle/>
          <a:p>
            <a:pPr lvl="0"/>
            <a:r>
              <a:rPr lang="en-US" dirty="0" smtClean="0">
                <a:latin typeface="Century Gothic"/>
              </a:rPr>
              <a:t>Report output filename is</a:t>
            </a:r>
            <a:br>
              <a:rPr lang="en-US" dirty="0" smtClean="0">
                <a:latin typeface="Century Gothic"/>
              </a:rPr>
            </a:br>
            <a:r>
              <a:rPr lang="en-US" dirty="0" err="1" smtClean="0">
                <a:latin typeface="Century Gothic"/>
              </a:rPr>
              <a:t>uxaddrfix</a:t>
            </a:r>
            <a:r>
              <a:rPr lang="en-US" dirty="0" smtClean="0">
                <a:latin typeface="Century Gothic"/>
              </a:rPr>
              <a:t>-&lt;</a:t>
            </a:r>
            <a:r>
              <a:rPr lang="en-US" i="1" dirty="0" err="1" smtClean="0">
                <a:latin typeface="Century Gothic"/>
              </a:rPr>
              <a:t>dbname</a:t>
            </a:r>
            <a:r>
              <a:rPr lang="en-US" i="1" dirty="0" smtClean="0">
                <a:latin typeface="Century Gothic"/>
              </a:rPr>
              <a:t>&gt;-</a:t>
            </a:r>
            <a:r>
              <a:rPr lang="en-US" dirty="0" smtClean="0">
                <a:latin typeface="Century Gothic"/>
              </a:rPr>
              <a:t>&lt;</a:t>
            </a:r>
            <a:r>
              <a:rPr lang="en-US" i="1" dirty="0" smtClean="0">
                <a:latin typeface="Century Gothic"/>
              </a:rPr>
              <a:t>date&gt;_&lt;time</a:t>
            </a:r>
            <a:r>
              <a:rPr lang="en-US" dirty="0" smtClean="0">
                <a:latin typeface="Century Gothic"/>
              </a:rPr>
              <a:t>&gt;.</a:t>
            </a:r>
            <a:r>
              <a:rPr lang="en-US" dirty="0" err="1" smtClean="0">
                <a:latin typeface="Century Gothic"/>
              </a:rPr>
              <a:t>prn</a:t>
            </a:r>
            <a:endParaRPr lang="en-US" dirty="0" smtClean="0">
              <a:latin typeface="Century Gothic"/>
            </a:endParaRPr>
          </a:p>
        </p:txBody>
      </p:sp>
      <p:pic>
        <p:nvPicPr>
          <p:cNvPr id="327" name="Shape 327"/>
          <p:cNvPicPr preferRelativeResize="0"/>
          <p:nvPr/>
        </p:nvPicPr>
        <p:blipFill rotWithShape="1">
          <a:blip r:embed="rId3">
            <a:alphaModFix/>
          </a:blip>
          <a:srcRect/>
          <a:stretch/>
        </p:blipFill>
        <p:spPr>
          <a:xfrm>
            <a:off x="685800" y="2562225"/>
            <a:ext cx="7772400" cy="3360738"/>
          </a:xfrm>
          <a:prstGeom prst="rect">
            <a:avLst/>
          </a:prstGeom>
          <a:noFill/>
          <a:ln>
            <a:noFill/>
          </a:ln>
          <a:effectLst>
            <a:outerShdw blurRad="63500" sx="102000" sy="102000" algn="ctr" rotWithShape="0">
              <a:prstClr val="black">
                <a:alpha val="40000"/>
              </a:prstClr>
            </a:outerShdw>
          </a:effectLst>
        </p:spPr>
      </p:pic>
      <p:sp>
        <p:nvSpPr>
          <p:cNvPr id="328" name="Shape 328"/>
          <p:cNvSpPr txBox="1"/>
          <p:nvPr/>
        </p:nvSpPr>
        <p:spPr>
          <a:xfrm>
            <a:off x="5419725" y="2562225"/>
            <a:ext cx="3038475" cy="307974"/>
          </a:xfrm>
          <a:prstGeom prst="rect">
            <a:avLst/>
          </a:prstGeom>
          <a:solidFill>
            <a:schemeClr val="lt1"/>
          </a:solidFill>
          <a:ln>
            <a:noFill/>
          </a:ln>
        </p:spPr>
        <p:txBody>
          <a:bodyPr lIns="91425" tIns="45700" rIns="91425" bIns="45700" anchor="t" anchorCtr="0">
            <a:noAutofit/>
          </a:bodyPr>
          <a:lstStyle/>
          <a:p>
            <a:pPr marL="0" marR="0" lvl="0" indent="0" algn="r" rtl="0">
              <a:spcBef>
                <a:spcPts val="0"/>
              </a:spcBef>
              <a:spcAft>
                <a:spcPts val="0"/>
              </a:spcAft>
              <a:buSzPct val="25000"/>
              <a:buNone/>
            </a:pPr>
            <a:r>
              <a:rPr lang="en-US" sz="1400" b="1" i="0" u="none" strike="noStrike" cap="none">
                <a:solidFill>
                  <a:schemeClr val="dk1"/>
                </a:solidFill>
                <a:latin typeface="Century Gothic"/>
                <a:ea typeface="Courier New"/>
                <a:cs typeface="Courier New"/>
                <a:sym typeface="Courier New"/>
              </a:rPr>
              <a:t>Orphaned Address Utility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Pre-conversion Activities</a:t>
            </a:r>
          </a:p>
        </p:txBody>
      </p:sp>
      <p:sp>
        <p:nvSpPr>
          <p:cNvPr id="336" name="Shape 336"/>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75000"/>
              </a:lnSpc>
              <a:spcBef>
                <a:spcPts val="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Table Extension Domain Utilities </a:t>
            </a:r>
            <a:r>
              <a:rPr lang="en-US" sz="2000" b="0" i="0" u="none" strike="noStrike" cap="none">
                <a:solidFill>
                  <a:srgbClr val="B2B2B2"/>
                </a:solidFill>
                <a:latin typeface="Century Gothic"/>
                <a:ea typeface="Questrial"/>
                <a:cs typeface="Questrial"/>
                <a:sym typeface="Questrial"/>
              </a:rPr>
              <a:t>(eB2.1 and above, including Standard Edition)</a:t>
            </a:r>
          </a:p>
          <a:p>
            <a:pPr marL="342900" marR="0" lvl="0" indent="-342900" algn="l" rtl="0">
              <a:lnSpc>
                <a:spcPct val="75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GL Transaction Consolidation </a:t>
            </a:r>
            <a:r>
              <a:rPr lang="en-US" sz="2000" b="0" i="0" u="none" strike="noStrike" cap="none">
                <a:solidFill>
                  <a:srgbClr val="B2B2B2"/>
                </a:solidFill>
                <a:latin typeface="Century Gothic"/>
                <a:ea typeface="Questrial"/>
                <a:cs typeface="Questrial"/>
                <a:sym typeface="Questrial"/>
              </a:rPr>
              <a:t>(optional)</a:t>
            </a:r>
          </a:p>
          <a:p>
            <a:pPr marL="342900" marR="0" lvl="0" indent="-342900" algn="l" rtl="0">
              <a:lnSpc>
                <a:spcPct val="75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Archive/Delete transaction data </a:t>
            </a:r>
            <a:r>
              <a:rPr lang="en-US" sz="2000" b="0" i="0" u="none" strike="noStrike" cap="none">
                <a:solidFill>
                  <a:srgbClr val="B2B2B2"/>
                </a:solidFill>
                <a:latin typeface="Century Gothic"/>
                <a:ea typeface="Questrial"/>
                <a:cs typeface="Questrial"/>
                <a:sym typeface="Questrial"/>
              </a:rPr>
              <a:t>(optional)</a:t>
            </a:r>
          </a:p>
          <a:p>
            <a:pPr marL="342900" marR="0" lvl="0" indent="-342900" algn="l" rtl="0">
              <a:lnSpc>
                <a:spcPct val="75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Global Tax Management Conversion </a:t>
            </a:r>
            <a:r>
              <a:rPr lang="en-US" sz="2000" b="0" i="0" u="none" strike="noStrike" cap="none">
                <a:solidFill>
                  <a:srgbClr val="B2B2B2"/>
                </a:solidFill>
                <a:latin typeface="Century Gothic"/>
                <a:ea typeface="Questrial"/>
                <a:cs typeface="Questrial"/>
                <a:sym typeface="Questrial"/>
              </a:rPr>
              <a:t>(if pre-eB)</a:t>
            </a:r>
          </a:p>
          <a:p>
            <a:pPr marL="342900" marR="0" lvl="0" indent="-342900" algn="l" rtl="0">
              <a:lnSpc>
                <a:spcPct val="75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Employee Entity Utility</a:t>
            </a:r>
          </a:p>
          <a:p>
            <a:pPr marL="342900" marR="0" lvl="0" indent="-342900" algn="l" rtl="0">
              <a:lnSpc>
                <a:spcPct val="75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End User Contact Utility</a:t>
            </a:r>
          </a:p>
          <a:p>
            <a:pPr marL="342900" marR="0" lvl="0" indent="-342900" algn="l" rtl="0">
              <a:lnSpc>
                <a:spcPct val="75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Control Account Utility</a:t>
            </a:r>
          </a:p>
          <a:p>
            <a:pPr marL="342900" marR="0" lvl="0" indent="-342900" algn="l" rtl="0">
              <a:lnSpc>
                <a:spcPct val="75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GL Account/Project Utility </a:t>
            </a:r>
            <a:r>
              <a:rPr lang="en-US" sz="2000" b="0" i="0" u="none" strike="noStrike" cap="none">
                <a:solidFill>
                  <a:srgbClr val="B2B2B2"/>
                </a:solidFill>
                <a:latin typeface="Century Gothic"/>
                <a:ea typeface="Questrial"/>
                <a:cs typeface="Questrial"/>
                <a:sym typeface="Questrial"/>
              </a:rPr>
              <a:t>(if pre-eB)</a:t>
            </a:r>
          </a:p>
          <a:p>
            <a:pPr marL="342900" marR="0" lvl="0" indent="-342900" algn="l" rtl="0">
              <a:lnSpc>
                <a:spcPct val="75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Orphaned Address Utility</a:t>
            </a:r>
          </a:p>
          <a:p>
            <a:pPr marL="342900" marR="0" lvl="0" indent="-342900" algn="l" rtl="0">
              <a:lnSpc>
                <a:spcPct val="75000"/>
              </a:lnSpc>
              <a:spcBef>
                <a:spcPts val="1260"/>
              </a:spcBef>
              <a:spcAft>
                <a:spcPts val="0"/>
              </a:spcAft>
              <a:buClr>
                <a:srgbClr val="F79646"/>
              </a:buClr>
              <a:buSzPct val="100000"/>
              <a:buFont typeface="Arial"/>
              <a:buChar char="•"/>
            </a:pPr>
            <a:r>
              <a:rPr lang="en-US" sz="2800" b="1" i="0" u="none" strike="noStrike" cap="none">
                <a:solidFill>
                  <a:srgbClr val="4F4F4F"/>
                </a:solidFill>
                <a:latin typeface="Century Gothic"/>
                <a:ea typeface="Questrial"/>
                <a:cs typeface="Questrial"/>
                <a:sym typeface="Questrial"/>
              </a:rPr>
              <a:t>Credit Terms Utility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Credit Terms Utility</a:t>
            </a:r>
          </a:p>
        </p:txBody>
      </p:sp>
      <p:sp>
        <p:nvSpPr>
          <p:cNvPr id="344" name="Shape 344"/>
          <p:cNvSpPr txBox="1">
            <a:spLocks noGrp="1"/>
          </p:cNvSpPr>
          <p:nvPr>
            <p:ph type="body" idx="1"/>
          </p:nvPr>
        </p:nvSpPr>
        <p:spPr>
          <a:prstGeom prst="rect">
            <a:avLst/>
          </a:prstGeom>
          <a:noFill/>
          <a:ln>
            <a:noFill/>
          </a:ln>
        </p:spPr>
        <p:txBody>
          <a:bodyPr lIns="91425" tIns="91425" rIns="91425" bIns="91425" anchor="t" anchorCtr="0">
            <a:noAutofit/>
          </a:bodyPr>
          <a:lstStyle/>
          <a:p>
            <a:pPr marL="339725" marR="0" lvl="0" indent="-339725" algn="l" rtl="0">
              <a:lnSpc>
                <a:spcPct val="75000"/>
              </a:lnSpc>
              <a:spcBef>
                <a:spcPts val="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This utility reports and updates credit terms on customers and suppliers. It lists customers or suppliers with invalid credit </a:t>
            </a:r>
            <a:r>
              <a:rPr lang="en-US" sz="2800" b="0" i="0" u="none" strike="noStrike" cap="none" dirty="0" smtClean="0">
                <a:solidFill>
                  <a:srgbClr val="4F4F4F"/>
                </a:solidFill>
                <a:latin typeface="Century Gothic"/>
                <a:ea typeface="Questrial"/>
                <a:cs typeface="Questrial"/>
                <a:sym typeface="Questrial"/>
              </a:rPr>
              <a:t>terms.</a:t>
            </a:r>
            <a:endParaRPr lang="en-US" sz="2800" b="0" i="0" u="none" strike="noStrike" cap="none" dirty="0">
              <a:solidFill>
                <a:srgbClr val="4F4F4F"/>
              </a:solidFill>
              <a:latin typeface="Century Gothic"/>
              <a:ea typeface="Questrial"/>
              <a:cs typeface="Questrial"/>
              <a:sym typeface="Questrial"/>
            </a:endParaRPr>
          </a:p>
          <a:p>
            <a:pPr marL="339725" marR="0" lvl="0" indent="-339725" algn="l" rtl="0">
              <a:lnSpc>
                <a:spcPct val="75000"/>
              </a:lnSpc>
              <a:spcBef>
                <a:spcPts val="112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All customers and suppliers must have a valid non-blank credit terms code before converting to QAD </a:t>
            </a:r>
            <a:r>
              <a:rPr lang="en-US" sz="2800" b="0" i="0" u="none" strike="noStrike" cap="none" dirty="0" smtClean="0">
                <a:solidFill>
                  <a:srgbClr val="4F4F4F"/>
                </a:solidFill>
                <a:latin typeface="Century Gothic"/>
                <a:ea typeface="Questrial"/>
                <a:cs typeface="Questrial"/>
                <a:sym typeface="Questrial"/>
              </a:rPr>
              <a:t>EE.</a:t>
            </a:r>
            <a:endParaRPr lang="en-US" sz="2800" b="0" i="0" u="none" strike="noStrike" cap="none" dirty="0">
              <a:solidFill>
                <a:srgbClr val="4F4F4F"/>
              </a:solidFill>
              <a:latin typeface="Century Gothic"/>
              <a:ea typeface="Questrial"/>
              <a:cs typeface="Questrial"/>
              <a:sym typeface="Questrial"/>
            </a:endParaRPr>
          </a:p>
          <a:p>
            <a:pPr marL="688975" marR="0" lvl="1" indent="-231775" algn="l" rtl="0">
              <a:lnSpc>
                <a:spcPct val="75000"/>
              </a:lnSpc>
              <a:spcBef>
                <a:spcPts val="1040"/>
              </a:spcBef>
              <a:spcAft>
                <a:spcPts val="0"/>
              </a:spcAft>
              <a:buClr>
                <a:srgbClr val="F79646"/>
              </a:buClr>
              <a:buSzPct val="100000"/>
              <a:buFont typeface="Merriweather Sans"/>
              <a:buChar char="-"/>
            </a:pPr>
            <a:r>
              <a:rPr lang="en-US" sz="2400" b="0" i="0" u="none" strike="noStrike" cap="none" dirty="0">
                <a:solidFill>
                  <a:srgbClr val="4F4F4F"/>
                </a:solidFill>
                <a:latin typeface="Century Gothic"/>
                <a:ea typeface="Questrial"/>
                <a:cs typeface="Questrial"/>
                <a:sym typeface="Questrial"/>
              </a:rPr>
              <a:t>A blank credit terms code is no longer permissible and will be deleted by the conversion</a:t>
            </a:r>
            <a:br>
              <a:rPr lang="en-US" sz="2400" b="0" i="0" u="none" strike="noStrike" cap="none" dirty="0">
                <a:solidFill>
                  <a:srgbClr val="4F4F4F"/>
                </a:solidFill>
                <a:latin typeface="Century Gothic"/>
                <a:ea typeface="Questrial"/>
                <a:cs typeface="Questrial"/>
                <a:sym typeface="Questrial"/>
              </a:rPr>
            </a:br>
            <a:r>
              <a:rPr lang="en-US" sz="1600" b="0" i="0" u="none" strike="noStrike" cap="none" dirty="0">
                <a:solidFill>
                  <a:srgbClr val="4F4F4F"/>
                </a:solidFill>
                <a:latin typeface="Century Gothic"/>
                <a:ea typeface="Questrial"/>
                <a:cs typeface="Questrial"/>
                <a:sym typeface="Questrial"/>
              </a:rPr>
              <a:t/>
            </a:r>
            <a:br>
              <a:rPr lang="en-US" sz="1600" b="0" i="0" u="none" strike="noStrike" cap="none" dirty="0">
                <a:solidFill>
                  <a:srgbClr val="4F4F4F"/>
                </a:solidFill>
                <a:latin typeface="Century Gothic"/>
                <a:ea typeface="Questrial"/>
                <a:cs typeface="Questrial"/>
                <a:sym typeface="Questrial"/>
              </a:rPr>
            </a:br>
            <a:r>
              <a:rPr lang="en-US" sz="2400" b="0" i="0" u="none" strike="noStrike" cap="none" dirty="0">
                <a:solidFill>
                  <a:srgbClr val="4F4F4F"/>
                </a:solidFill>
                <a:latin typeface="Century Gothic"/>
                <a:ea typeface="Questrial"/>
                <a:cs typeface="Questrial"/>
                <a:sym typeface="Questrial"/>
              </a:rPr>
              <a:t>To simulate the scenario where a customer or supplier has no credit terms, you must create a new credit terms code in Credit Terms Maintenance (2.19.1 – </a:t>
            </a:r>
            <a:r>
              <a:rPr lang="en-US" sz="2400" b="0" i="0" u="none" strike="noStrike" cap="none" dirty="0" err="1">
                <a:solidFill>
                  <a:srgbClr val="4F4F4F"/>
                </a:solidFill>
                <a:latin typeface="Century Gothic"/>
                <a:ea typeface="Questrial"/>
                <a:cs typeface="Questrial"/>
                <a:sym typeface="Questrial"/>
              </a:rPr>
              <a:t>adcrtmt.p</a:t>
            </a:r>
            <a:r>
              <a:rPr lang="en-US" sz="2400" b="0" i="0" u="none" strike="noStrike" cap="none" dirty="0">
                <a:solidFill>
                  <a:srgbClr val="4F4F4F"/>
                </a:solidFill>
                <a:latin typeface="Century Gothic"/>
                <a:ea typeface="Questrial"/>
                <a:cs typeface="Questrial"/>
                <a:sym typeface="Questrial"/>
              </a:rPr>
              <a:t>) with 0 days and 0% discount</a:t>
            </a:r>
          </a:p>
          <a:p>
            <a:pPr marL="688975" marR="0" lvl="1" indent="-231775" algn="l" rtl="0">
              <a:lnSpc>
                <a:spcPct val="75000"/>
              </a:lnSpc>
              <a:spcBef>
                <a:spcPts val="960"/>
              </a:spcBef>
              <a:spcAft>
                <a:spcPts val="0"/>
              </a:spcAft>
              <a:buClr>
                <a:srgbClr val="F79646"/>
              </a:buClr>
              <a:buSzPct val="100000"/>
              <a:buFont typeface="Merriweather Sans"/>
              <a:buChar char="-"/>
            </a:pPr>
            <a:r>
              <a:rPr lang="en-US" sz="2400" b="0" i="0" u="none" strike="noStrike" cap="none" dirty="0">
                <a:solidFill>
                  <a:srgbClr val="4F4F4F"/>
                </a:solidFill>
                <a:latin typeface="Century Gothic"/>
                <a:ea typeface="Questrial"/>
                <a:cs typeface="Questrial"/>
                <a:sym typeface="Questrial"/>
              </a:rPr>
              <a:t>Any credit term assigned to customers or suppliers must exist in Credit Terms Master (</a:t>
            </a:r>
            <a:r>
              <a:rPr lang="en-US" sz="2400" b="0" i="0" u="none" strike="noStrike" cap="none" dirty="0" err="1">
                <a:solidFill>
                  <a:srgbClr val="4F4F4F"/>
                </a:solidFill>
                <a:latin typeface="Century Gothic"/>
                <a:ea typeface="Questrial"/>
                <a:cs typeface="Questrial"/>
                <a:sym typeface="Questrial"/>
              </a:rPr>
              <a:t>ct_mstr</a:t>
            </a:r>
            <a:r>
              <a:rPr lang="en-US" sz="2400" b="0" i="0" u="none" strike="noStrike" cap="none" dirty="0">
                <a:solidFill>
                  <a:srgbClr val="4F4F4F"/>
                </a:solidFill>
                <a:latin typeface="Century Gothic"/>
                <a:ea typeface="Questrial"/>
                <a:cs typeface="Questrial"/>
                <a:sym typeface="Questrial"/>
              </a:rPr>
              <a:t>)</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Credit Terms Utility</a:t>
            </a:r>
          </a:p>
        </p:txBody>
      </p:sp>
      <p:sp>
        <p:nvSpPr>
          <p:cNvPr id="352" name="Shape 352"/>
          <p:cNvSpPr txBox="1">
            <a:spLocks noGrp="1"/>
          </p:cNvSpPr>
          <p:nvPr>
            <p:ph type="body" idx="1"/>
          </p:nvPr>
        </p:nvSpPr>
        <p:spPr>
          <a:prstGeom prst="rect">
            <a:avLst/>
          </a:prstGeom>
          <a:noFill/>
          <a:ln>
            <a:noFill/>
          </a:ln>
        </p:spPr>
        <p:txBody>
          <a:bodyPr lIns="91425" tIns="91425" rIns="91425" bIns="91425" anchor="t" anchorCtr="0">
            <a:noAutofit/>
          </a:bodyPr>
          <a:lstStyle/>
          <a:p>
            <a:pPr marL="533400" marR="0" lvl="0" indent="-533400" algn="l" rtl="0">
              <a:lnSpc>
                <a:spcPct val="80000"/>
              </a:lnSpc>
              <a:spcBef>
                <a:spcPts val="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You must run the utility separately for customers and </a:t>
            </a:r>
            <a:r>
              <a:rPr lang="en-US" sz="2800" b="0" i="0" u="none" strike="noStrike" cap="none" dirty="0" smtClean="0">
                <a:solidFill>
                  <a:srgbClr val="4F4F4F"/>
                </a:solidFill>
                <a:latin typeface="Century Gothic"/>
                <a:ea typeface="Questrial"/>
                <a:cs typeface="Questrial"/>
                <a:sym typeface="Questrial"/>
              </a:rPr>
              <a:t>suppliers.</a:t>
            </a:r>
            <a:endParaRPr lang="en-US" sz="2800" b="0" i="0" u="none" strike="noStrike" cap="none" dirty="0">
              <a:solidFill>
                <a:srgbClr val="4F4F4F"/>
              </a:solidFill>
              <a:latin typeface="Century Gothic"/>
              <a:ea typeface="Questrial"/>
              <a:cs typeface="Questrial"/>
              <a:sym typeface="Questrial"/>
            </a:endParaRPr>
          </a:p>
          <a:p>
            <a:pPr marL="533400" marR="0" lvl="0" indent="-533400" algn="l" rtl="0">
              <a:lnSpc>
                <a:spcPct val="80000"/>
              </a:lnSpc>
              <a:spcBef>
                <a:spcPts val="112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Customer and supplier credit terms are updated with a user-specified </a:t>
            </a:r>
            <a:r>
              <a:rPr lang="en-US" sz="2800" b="0" i="0" u="none" strike="noStrike" cap="none" dirty="0" smtClean="0">
                <a:solidFill>
                  <a:srgbClr val="4F4F4F"/>
                </a:solidFill>
                <a:latin typeface="Century Gothic"/>
                <a:ea typeface="Questrial"/>
                <a:cs typeface="Questrial"/>
                <a:sym typeface="Questrial"/>
              </a:rPr>
              <a:t>code.</a:t>
            </a:r>
            <a:endParaRPr lang="en-US" sz="2800" b="0" i="0" u="none" strike="noStrike" cap="none" dirty="0">
              <a:solidFill>
                <a:srgbClr val="4F4F4F"/>
              </a:solidFill>
              <a:latin typeface="Century Gothic"/>
              <a:ea typeface="Questrial"/>
              <a:cs typeface="Questrial"/>
              <a:sym typeface="Questrial"/>
            </a:endParaRPr>
          </a:p>
          <a:p>
            <a:pPr marL="533400" marR="0" lvl="0" indent="-533400" algn="l" rtl="0">
              <a:lnSpc>
                <a:spcPct val="80000"/>
              </a:lnSpc>
              <a:spcBef>
                <a:spcPts val="112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The utility provides a simulation mode to preview the effect of the </a:t>
            </a:r>
            <a:r>
              <a:rPr lang="en-US" sz="2800" b="0" i="0" u="none" strike="noStrike" cap="none" dirty="0" smtClean="0">
                <a:solidFill>
                  <a:srgbClr val="4F4F4F"/>
                </a:solidFill>
                <a:latin typeface="Century Gothic"/>
                <a:ea typeface="Questrial"/>
                <a:cs typeface="Questrial"/>
                <a:sym typeface="Questrial"/>
              </a:rPr>
              <a:t>update.</a:t>
            </a:r>
            <a:endParaRPr lang="en-US" sz="2800" b="0" i="0" u="none" strike="noStrike" cap="none" dirty="0">
              <a:solidFill>
                <a:srgbClr val="4F4F4F"/>
              </a:solidFill>
              <a:latin typeface="Century Gothic"/>
              <a:ea typeface="Questrial"/>
              <a:cs typeface="Questrial"/>
              <a:sym typeface="Questrial"/>
            </a:endParaRPr>
          </a:p>
          <a:p>
            <a:pPr marL="533400" marR="0" lvl="0" indent="-533400" algn="l" rtl="0">
              <a:lnSpc>
                <a:spcPct val="80000"/>
              </a:lnSpc>
              <a:spcBef>
                <a:spcPts val="112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For eB2.1 and above, including Standard Edition, you must run it for each active domain.</a:t>
            </a:r>
          </a:p>
          <a:p>
            <a:pPr marL="533400" marR="0" lvl="0" indent="-533400" algn="l" rtl="0">
              <a:lnSpc>
                <a:spcPct val="80000"/>
              </a:lnSpc>
              <a:spcBef>
                <a:spcPts val="112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This utility will alter future transactions involving the customers or suppliers updated with new Credit </a:t>
            </a:r>
            <a:r>
              <a:rPr lang="en-US" sz="2800" b="0" i="0" u="none" strike="noStrike" cap="none" dirty="0" smtClean="0">
                <a:solidFill>
                  <a:srgbClr val="4F4F4F"/>
                </a:solidFill>
                <a:latin typeface="Century Gothic"/>
                <a:ea typeface="Questrial"/>
                <a:cs typeface="Questrial"/>
                <a:sym typeface="Questrial"/>
              </a:rPr>
              <a:t>Terms. </a:t>
            </a:r>
            <a:endParaRPr lang="en-US" sz="2800" b="0"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Credit Terms Utility</a:t>
            </a:r>
          </a:p>
        </p:txBody>
      </p:sp>
      <p:sp>
        <p:nvSpPr>
          <p:cNvPr id="5" name="Text Placeholder 4"/>
          <p:cNvSpPr>
            <a:spLocks noGrp="1"/>
          </p:cNvSpPr>
          <p:nvPr>
            <p:ph type="body" idx="1"/>
          </p:nvPr>
        </p:nvSpPr>
        <p:spPr>
          <a:xfrm>
            <a:off x="457200" y="1066799"/>
            <a:ext cx="8077200" cy="5240337"/>
          </a:xfrm>
        </p:spPr>
        <p:txBody>
          <a:bodyPr/>
          <a:lstStyle/>
          <a:p>
            <a:r>
              <a:rPr lang="en-US" dirty="0" smtClean="0">
                <a:latin typeface="Century Gothic"/>
              </a:rPr>
              <a:t>Report output filename is</a:t>
            </a:r>
          </a:p>
          <a:p>
            <a:pPr lvl="1"/>
            <a:r>
              <a:rPr lang="en-US" sz="2000" dirty="0" err="1" smtClean="0">
                <a:latin typeface="Century Gothic"/>
              </a:rPr>
              <a:t>uxcrterms-</a:t>
            </a:r>
            <a:r>
              <a:rPr lang="en-US" sz="2000" dirty="0" err="1" smtClean="0">
                <a:solidFill>
                  <a:srgbClr val="0070C0"/>
                </a:solidFill>
                <a:latin typeface="Century Gothic"/>
              </a:rPr>
              <a:t>cust</a:t>
            </a:r>
            <a:r>
              <a:rPr lang="en-US" sz="2000" dirty="0" smtClean="0">
                <a:latin typeface="Century Gothic"/>
              </a:rPr>
              <a:t>-&lt;</a:t>
            </a:r>
            <a:r>
              <a:rPr lang="en-US" sz="2000" dirty="0" err="1" smtClean="0">
                <a:latin typeface="Century Gothic"/>
              </a:rPr>
              <a:t>dbname</a:t>
            </a:r>
            <a:r>
              <a:rPr lang="en-US" sz="2000" dirty="0" smtClean="0">
                <a:latin typeface="Century Gothic"/>
              </a:rPr>
              <a:t>&gt;-&lt;domain&gt;-&lt;date&gt;_&lt;time&gt;.</a:t>
            </a:r>
            <a:r>
              <a:rPr lang="en-US" sz="2000" dirty="0" err="1" smtClean="0">
                <a:latin typeface="Century Gothic"/>
              </a:rPr>
              <a:t>prn</a:t>
            </a:r>
            <a:r>
              <a:rPr lang="en-US" sz="2000" dirty="0" smtClean="0">
                <a:latin typeface="Century Gothic"/>
              </a:rPr>
              <a:t> </a:t>
            </a:r>
            <a:br>
              <a:rPr lang="en-US" sz="2000" dirty="0" smtClean="0">
                <a:latin typeface="Century Gothic"/>
              </a:rPr>
            </a:br>
            <a:r>
              <a:rPr lang="en-US" sz="2000" dirty="0" smtClean="0">
                <a:latin typeface="Century Gothic"/>
              </a:rPr>
              <a:t>or 	</a:t>
            </a:r>
            <a:br>
              <a:rPr lang="en-US" sz="2000" dirty="0" smtClean="0">
                <a:latin typeface="Century Gothic"/>
              </a:rPr>
            </a:br>
            <a:r>
              <a:rPr lang="en-US" sz="2000" dirty="0" err="1" smtClean="0">
                <a:latin typeface="Century Gothic"/>
              </a:rPr>
              <a:t>uxcrterms</a:t>
            </a:r>
            <a:r>
              <a:rPr lang="en-US" sz="2000" dirty="0" smtClean="0">
                <a:latin typeface="Century Gothic"/>
              </a:rPr>
              <a:t>-</a:t>
            </a:r>
            <a:r>
              <a:rPr lang="en-US" sz="2000" dirty="0" smtClean="0">
                <a:solidFill>
                  <a:srgbClr val="0070C0"/>
                </a:solidFill>
                <a:latin typeface="Century Gothic"/>
              </a:rPr>
              <a:t>supp</a:t>
            </a:r>
            <a:r>
              <a:rPr lang="en-US" sz="2000" dirty="0" smtClean="0">
                <a:latin typeface="Century Gothic"/>
              </a:rPr>
              <a:t>-&lt;</a:t>
            </a:r>
            <a:r>
              <a:rPr lang="en-US" sz="2000" dirty="0" err="1" smtClean="0">
                <a:latin typeface="Century Gothic"/>
              </a:rPr>
              <a:t>dbname</a:t>
            </a:r>
            <a:r>
              <a:rPr lang="en-US" sz="2000" dirty="0" smtClean="0">
                <a:latin typeface="Century Gothic"/>
              </a:rPr>
              <a:t>&gt;-&lt;domain&gt;-&lt;date&gt;_&lt;time&gt;.</a:t>
            </a:r>
            <a:r>
              <a:rPr lang="en-US" sz="2000" dirty="0" err="1" smtClean="0">
                <a:latin typeface="Century Gothic"/>
              </a:rPr>
              <a:t>prn</a:t>
            </a:r>
            <a:endParaRPr lang="en-US" sz="2000" dirty="0">
              <a:latin typeface="Century Gothic"/>
            </a:endParaRPr>
          </a:p>
        </p:txBody>
      </p:sp>
      <p:pic>
        <p:nvPicPr>
          <p:cNvPr id="361" name="Shape 361"/>
          <p:cNvPicPr preferRelativeResize="0"/>
          <p:nvPr/>
        </p:nvPicPr>
        <p:blipFill rotWithShape="1">
          <a:blip r:embed="rId3">
            <a:alphaModFix/>
          </a:blip>
          <a:srcRect/>
          <a:stretch/>
        </p:blipFill>
        <p:spPr>
          <a:xfrm>
            <a:off x="1143000" y="2743200"/>
            <a:ext cx="6452853" cy="3505200"/>
          </a:xfrm>
          <a:prstGeom prst="rect">
            <a:avLst/>
          </a:prstGeom>
          <a:noFill/>
          <a:ln>
            <a:noFill/>
          </a:ln>
          <a:effectLst>
            <a:outerShdw blurRad="63500" sx="102000" sy="102000" algn="ctr" rotWithShape="0">
              <a:prstClr val="black">
                <a:alpha val="40000"/>
              </a:prstClr>
            </a:outerShdw>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Pre-conversion Activities</a:t>
            </a:r>
          </a:p>
        </p:txBody>
      </p:sp>
      <p:sp>
        <p:nvSpPr>
          <p:cNvPr id="369" name="Shape 369"/>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100000"/>
              <a:buFont typeface="Arial"/>
              <a:buChar char="•"/>
            </a:pPr>
            <a:r>
              <a:rPr lang="en-US" sz="2800" b="1" i="0" u="none" strike="noStrike" cap="none">
                <a:solidFill>
                  <a:srgbClr val="4F4F4F"/>
                </a:solidFill>
                <a:latin typeface="Century Gothic"/>
                <a:ea typeface="Questrial"/>
                <a:cs typeface="Questrial"/>
                <a:sym typeface="Questrial"/>
              </a:rPr>
              <a:t>Data Preparation Report</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Data Preparation Report</a:t>
            </a:r>
          </a:p>
        </p:txBody>
      </p:sp>
      <p:sp>
        <p:nvSpPr>
          <p:cNvPr id="377" name="Shape 377"/>
          <p:cNvSpPr txBox="1">
            <a:spLocks noGrp="1"/>
          </p:cNvSpPr>
          <p:nvPr>
            <p:ph type="body" idx="1"/>
          </p:nvPr>
        </p:nvSpPr>
        <p:spPr>
          <a:prstGeom prst="rect">
            <a:avLst/>
          </a:prstGeom>
          <a:noFill/>
          <a:ln>
            <a:noFill/>
          </a:ln>
        </p:spPr>
        <p:txBody>
          <a:bodyPr lIns="91425" tIns="91425" rIns="91425" bIns="91425" anchor="t" anchorCtr="0">
            <a:noAutofit/>
          </a:bodyPr>
          <a:lstStyle/>
          <a:p>
            <a:pPr marL="339725" marR="0" lvl="0" indent="-339725" algn="l" rtl="0">
              <a:spcBef>
                <a:spcPts val="0"/>
              </a:spcBef>
              <a:spcAft>
                <a:spcPts val="0"/>
              </a:spcAft>
              <a:buClr>
                <a:srgbClr val="F79646"/>
              </a:buClr>
              <a:buSzPct val="100000"/>
              <a:buFont typeface="Arial"/>
              <a:buChar char="•"/>
            </a:pPr>
            <a:r>
              <a:rPr lang="en-US" sz="2200" b="0" i="0" u="none" strike="noStrike" cap="none" dirty="0">
                <a:solidFill>
                  <a:srgbClr val="4F4F4F"/>
                </a:solidFill>
                <a:latin typeface="Century Gothic"/>
                <a:ea typeface="Questrial"/>
                <a:cs typeface="Questrial"/>
                <a:sym typeface="Questrial"/>
              </a:rPr>
              <a:t>This report highlights any data issues you must clean up before starting the </a:t>
            </a:r>
            <a:r>
              <a:rPr lang="en-US" sz="2200" b="0" i="0" u="none" strike="noStrike" cap="none" dirty="0" smtClean="0">
                <a:solidFill>
                  <a:srgbClr val="4F4F4F"/>
                </a:solidFill>
                <a:latin typeface="Century Gothic"/>
                <a:ea typeface="Questrial"/>
                <a:cs typeface="Questrial"/>
                <a:sym typeface="Questrial"/>
              </a:rPr>
              <a:t>conversion.</a:t>
            </a:r>
            <a:endParaRPr lang="en-US" sz="2200" b="0" i="0" u="none" strike="noStrike" cap="none" dirty="0">
              <a:solidFill>
                <a:srgbClr val="4F4F4F"/>
              </a:solidFill>
              <a:latin typeface="Century Gothic"/>
              <a:ea typeface="Questrial"/>
              <a:cs typeface="Questrial"/>
              <a:sym typeface="Questrial"/>
            </a:endParaRPr>
          </a:p>
          <a:p>
            <a:pPr marL="688975" marR="0" lvl="1" indent="-231775" algn="l" rtl="0">
              <a:lnSpc>
                <a:spcPct val="80000"/>
              </a:lnSpc>
              <a:spcBef>
                <a:spcPts val="700"/>
              </a:spcBef>
              <a:spcAft>
                <a:spcPts val="0"/>
              </a:spcAft>
              <a:buClr>
                <a:srgbClr val="F79646"/>
              </a:buClr>
              <a:buSzPct val="100000"/>
              <a:buFont typeface="Merriweather Sans"/>
              <a:buChar char="-"/>
            </a:pPr>
            <a:r>
              <a:rPr lang="en-US" sz="2000" b="0" i="0" u="none" strike="noStrike" cap="none" dirty="0">
                <a:solidFill>
                  <a:srgbClr val="4F4F4F"/>
                </a:solidFill>
                <a:latin typeface="Century Gothic"/>
                <a:ea typeface="Questrial"/>
                <a:cs typeface="Questrial"/>
                <a:sym typeface="Questrial"/>
              </a:rPr>
              <a:t>Data that is missing in the old financials, but required in new </a:t>
            </a:r>
            <a:r>
              <a:rPr lang="en-US" sz="2000" b="0" i="0" u="none" strike="noStrike" cap="none" dirty="0" smtClean="0">
                <a:solidFill>
                  <a:srgbClr val="4F4F4F"/>
                </a:solidFill>
                <a:latin typeface="Century Gothic"/>
                <a:ea typeface="Questrial"/>
                <a:cs typeface="Questrial"/>
                <a:sym typeface="Questrial"/>
              </a:rPr>
              <a:t>financials.</a:t>
            </a:r>
            <a:endParaRPr lang="en-US" sz="2000" b="0" i="0" u="none" strike="noStrike" cap="none" dirty="0">
              <a:solidFill>
                <a:srgbClr val="4F4F4F"/>
              </a:solidFill>
              <a:latin typeface="Century Gothic"/>
              <a:ea typeface="Questrial"/>
              <a:cs typeface="Questrial"/>
              <a:sym typeface="Questrial"/>
            </a:endParaRPr>
          </a:p>
          <a:p>
            <a:pPr marL="688975" marR="0" lvl="1" indent="-231775" algn="l" rtl="0">
              <a:lnSpc>
                <a:spcPct val="80000"/>
              </a:lnSpc>
              <a:spcBef>
                <a:spcPts val="700"/>
              </a:spcBef>
              <a:spcAft>
                <a:spcPts val="0"/>
              </a:spcAft>
              <a:buClr>
                <a:srgbClr val="F79646"/>
              </a:buClr>
              <a:buSzPct val="100000"/>
              <a:buFont typeface="Merriweather Sans"/>
              <a:buChar char="-"/>
            </a:pPr>
            <a:r>
              <a:rPr lang="en-US" sz="2000" b="0" i="0" u="none" strike="noStrike" cap="none" dirty="0">
                <a:solidFill>
                  <a:srgbClr val="4F4F4F"/>
                </a:solidFill>
                <a:latin typeface="Century Gothic"/>
                <a:ea typeface="Questrial"/>
                <a:cs typeface="Questrial"/>
                <a:sym typeface="Questrial"/>
              </a:rPr>
              <a:t>Data that exists in old financials, but is not allowed in the same state in new </a:t>
            </a:r>
            <a:r>
              <a:rPr lang="en-US" sz="2000" b="0" i="0" u="none" strike="noStrike" cap="none" dirty="0" smtClean="0">
                <a:solidFill>
                  <a:srgbClr val="4F4F4F"/>
                </a:solidFill>
                <a:latin typeface="Century Gothic"/>
                <a:ea typeface="Questrial"/>
                <a:cs typeface="Questrial"/>
                <a:sym typeface="Questrial"/>
              </a:rPr>
              <a:t>financials.</a:t>
            </a:r>
            <a:endParaRPr lang="en-US" sz="2000" b="0" i="0" u="none" strike="noStrike" cap="none" dirty="0">
              <a:solidFill>
                <a:srgbClr val="4F4F4F"/>
              </a:solidFill>
              <a:latin typeface="Century Gothic"/>
              <a:ea typeface="Questrial"/>
              <a:cs typeface="Questrial"/>
              <a:sym typeface="Questrial"/>
            </a:endParaRPr>
          </a:p>
          <a:p>
            <a:pPr marL="688975" marR="0" lvl="1" indent="-231775" algn="l" rtl="0">
              <a:lnSpc>
                <a:spcPct val="80000"/>
              </a:lnSpc>
              <a:spcBef>
                <a:spcPts val="700"/>
              </a:spcBef>
              <a:spcAft>
                <a:spcPts val="0"/>
              </a:spcAft>
              <a:buClr>
                <a:srgbClr val="F79646"/>
              </a:buClr>
              <a:buSzPct val="100000"/>
              <a:buFont typeface="Merriweather Sans"/>
              <a:buChar char="-"/>
            </a:pPr>
            <a:r>
              <a:rPr lang="en-US" sz="2000" b="0" i="0" u="none" strike="noStrike" cap="none" dirty="0">
                <a:solidFill>
                  <a:srgbClr val="4F4F4F"/>
                </a:solidFill>
                <a:latin typeface="Century Gothic"/>
                <a:ea typeface="Questrial"/>
                <a:cs typeface="Questrial"/>
                <a:sym typeface="Questrial"/>
              </a:rPr>
              <a:t>Data that is invalid in the old and new </a:t>
            </a:r>
            <a:r>
              <a:rPr lang="en-US" sz="2000" b="0" i="0" u="none" strike="noStrike" cap="none" dirty="0" smtClean="0">
                <a:solidFill>
                  <a:srgbClr val="4F4F4F"/>
                </a:solidFill>
                <a:latin typeface="Century Gothic"/>
                <a:ea typeface="Questrial"/>
                <a:cs typeface="Questrial"/>
                <a:sym typeface="Questrial"/>
              </a:rPr>
              <a:t>financials.</a:t>
            </a:r>
            <a:endParaRPr lang="en-US" sz="2000" b="0" i="0" u="none" strike="noStrike" cap="none" dirty="0">
              <a:solidFill>
                <a:srgbClr val="4F4F4F"/>
              </a:solidFill>
              <a:latin typeface="Century Gothic"/>
              <a:ea typeface="Questrial"/>
              <a:cs typeface="Questrial"/>
              <a:sym typeface="Questrial"/>
            </a:endParaRPr>
          </a:p>
          <a:p>
            <a:pPr marL="339725" marR="0" lvl="0" indent="-339725" algn="l" rtl="0">
              <a:spcBef>
                <a:spcPts val="440"/>
              </a:spcBef>
              <a:spcAft>
                <a:spcPts val="0"/>
              </a:spcAft>
              <a:buClr>
                <a:srgbClr val="F79646"/>
              </a:buClr>
              <a:buSzPct val="100000"/>
              <a:buFont typeface="Arial"/>
              <a:buChar char="•"/>
            </a:pPr>
            <a:r>
              <a:rPr lang="en-US" sz="2200" b="0" i="0" u="none" strike="noStrike" cap="none" dirty="0">
                <a:solidFill>
                  <a:srgbClr val="4F4F4F"/>
                </a:solidFill>
                <a:latin typeface="Century Gothic"/>
                <a:ea typeface="Questrial"/>
                <a:cs typeface="Questrial"/>
                <a:sym typeface="Questrial"/>
              </a:rPr>
              <a:t>This report is the gatekeeper for the conversion. You cannot run the conversion until this report has zero </a:t>
            </a:r>
            <a:r>
              <a:rPr lang="en-US" sz="2200" b="0" i="0" u="none" strike="noStrike" cap="none" dirty="0" smtClean="0">
                <a:solidFill>
                  <a:srgbClr val="4F4F4F"/>
                </a:solidFill>
                <a:latin typeface="Century Gothic"/>
                <a:ea typeface="Questrial"/>
                <a:cs typeface="Questrial"/>
                <a:sym typeface="Questrial"/>
              </a:rPr>
              <a:t>errors.</a:t>
            </a:r>
            <a:endParaRPr lang="en-US" sz="2200" b="0" i="0" u="none" strike="noStrike" cap="none" dirty="0">
              <a:solidFill>
                <a:srgbClr val="4F4F4F"/>
              </a:solidFill>
              <a:latin typeface="Century Gothic"/>
              <a:ea typeface="Questrial"/>
              <a:cs typeface="Questrial"/>
              <a:sym typeface="Questrial"/>
            </a:endParaRPr>
          </a:p>
          <a:p>
            <a:pPr marL="339725" marR="0" lvl="0" indent="-339725" algn="l" rtl="0">
              <a:spcBef>
                <a:spcPts val="440"/>
              </a:spcBef>
              <a:spcAft>
                <a:spcPts val="0"/>
              </a:spcAft>
              <a:buClr>
                <a:srgbClr val="F79646"/>
              </a:buClr>
              <a:buSzPct val="100000"/>
              <a:buFont typeface="Arial"/>
              <a:buChar char="•"/>
            </a:pPr>
            <a:r>
              <a:rPr lang="en-US" sz="2200" b="0" i="0" u="none" strike="noStrike" cap="none" dirty="0">
                <a:solidFill>
                  <a:srgbClr val="4F4F4F"/>
                </a:solidFill>
                <a:latin typeface="Century Gothic"/>
                <a:ea typeface="Questrial"/>
                <a:cs typeface="Questrial"/>
                <a:sym typeface="Questrial"/>
              </a:rPr>
              <a:t>You probably need to run this report multiple times to resolve all </a:t>
            </a:r>
            <a:r>
              <a:rPr lang="en-US" sz="2200" b="0" i="0" u="none" strike="noStrike" cap="none" dirty="0" smtClean="0">
                <a:solidFill>
                  <a:srgbClr val="4F4F4F"/>
                </a:solidFill>
                <a:latin typeface="Century Gothic"/>
                <a:ea typeface="Questrial"/>
                <a:cs typeface="Questrial"/>
                <a:sym typeface="Questrial"/>
              </a:rPr>
              <a:t>errors.</a:t>
            </a:r>
            <a:endParaRPr lang="en-US" sz="2200" b="0" i="0" u="none" strike="noStrike" cap="none" dirty="0">
              <a:solidFill>
                <a:srgbClr val="4F4F4F"/>
              </a:solidFill>
              <a:latin typeface="Century Gothic"/>
              <a:ea typeface="Questrial"/>
              <a:cs typeface="Questrial"/>
              <a:sym typeface="Questrial"/>
            </a:endParaRPr>
          </a:p>
          <a:p>
            <a:pPr marL="339725" marR="0" lvl="0" indent="-339725" algn="l" rtl="0">
              <a:spcBef>
                <a:spcPts val="440"/>
              </a:spcBef>
              <a:spcAft>
                <a:spcPts val="0"/>
              </a:spcAft>
              <a:buClr>
                <a:srgbClr val="F79646"/>
              </a:buClr>
              <a:buSzPct val="100000"/>
              <a:buFont typeface="Arial"/>
              <a:buChar char="•"/>
            </a:pPr>
            <a:r>
              <a:rPr lang="en-US" sz="2200" b="0" i="0" u="none" strike="noStrike" cap="none" dirty="0">
                <a:solidFill>
                  <a:srgbClr val="4F4F4F"/>
                </a:solidFill>
                <a:latin typeface="Century Gothic"/>
                <a:ea typeface="Questrial"/>
                <a:cs typeface="Questrial"/>
                <a:sym typeface="Questrial"/>
              </a:rPr>
              <a:t>For eB2.1 and above, including Standard Edition, one execution processes all active </a:t>
            </a:r>
            <a:r>
              <a:rPr lang="en-US" sz="2200" b="0" i="0" u="none" strike="noStrike" cap="none" dirty="0" smtClean="0">
                <a:solidFill>
                  <a:srgbClr val="4F4F4F"/>
                </a:solidFill>
                <a:latin typeface="Century Gothic"/>
                <a:ea typeface="Questrial"/>
                <a:cs typeface="Questrial"/>
                <a:sym typeface="Questrial"/>
              </a:rPr>
              <a:t>domains.</a:t>
            </a:r>
            <a:endParaRPr lang="en-US" sz="2200" b="0" i="0" u="none" strike="noStrike" cap="none" dirty="0">
              <a:solidFill>
                <a:srgbClr val="4F4F4F"/>
              </a:solidFill>
              <a:latin typeface="Century Gothic"/>
              <a:ea typeface="Questrial"/>
              <a:cs typeface="Questrial"/>
              <a:sym typeface="Questrial"/>
            </a:endParaRPr>
          </a:p>
          <a:p>
            <a:pPr marL="339725" marR="0" lvl="0" indent="-339725" algn="l" rtl="0">
              <a:spcBef>
                <a:spcPts val="440"/>
              </a:spcBef>
              <a:spcAft>
                <a:spcPts val="0"/>
              </a:spcAft>
              <a:buClr>
                <a:srgbClr val="F79646"/>
              </a:buClr>
              <a:buSzPct val="100000"/>
              <a:buFont typeface="Arial"/>
              <a:buChar char="•"/>
            </a:pPr>
            <a:r>
              <a:rPr lang="en-US" sz="2200" b="0" i="0" u="none" strike="noStrike" cap="none" dirty="0">
                <a:solidFill>
                  <a:srgbClr val="4F4F4F"/>
                </a:solidFill>
                <a:latin typeface="Century Gothic"/>
                <a:ea typeface="Questrial"/>
                <a:cs typeface="Questrial"/>
                <a:sym typeface="Questrial"/>
              </a:rPr>
              <a:t>Running this report has no impact on future transaction </a:t>
            </a:r>
            <a:r>
              <a:rPr lang="en-US" sz="2200" b="0" i="0" u="none" strike="noStrike" cap="none" dirty="0" smtClean="0">
                <a:solidFill>
                  <a:srgbClr val="4F4F4F"/>
                </a:solidFill>
                <a:latin typeface="Century Gothic"/>
                <a:ea typeface="Questrial"/>
                <a:cs typeface="Questrial"/>
                <a:sym typeface="Questrial"/>
              </a:rPr>
              <a:t>processing.</a:t>
            </a:r>
            <a:endParaRPr lang="en-US" sz="2200" b="0"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Data Preparation Report</a:t>
            </a:r>
          </a:p>
        </p:txBody>
      </p:sp>
      <p:sp>
        <p:nvSpPr>
          <p:cNvPr id="385" name="Shape 385"/>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75000"/>
              </a:lnSpc>
              <a:spcBef>
                <a:spcPts val="0"/>
              </a:spcBef>
              <a:spcAft>
                <a:spcPts val="0"/>
              </a:spcAft>
              <a:buClr>
                <a:srgbClr val="F79646"/>
              </a:buClr>
              <a:buSzPct val="100000"/>
              <a:buFont typeface="Arial"/>
              <a:buChar char="•"/>
            </a:pPr>
            <a:r>
              <a:rPr lang="en-US" sz="2000" b="0" i="0" u="none" strike="noStrike" cap="none" dirty="0">
                <a:solidFill>
                  <a:srgbClr val="4F4F4F"/>
                </a:solidFill>
                <a:latin typeface="Century Gothic"/>
                <a:ea typeface="Questrial"/>
                <a:cs typeface="Questrial"/>
                <a:sym typeface="Questrial"/>
              </a:rPr>
              <a:t>Type </a:t>
            </a:r>
            <a:r>
              <a:rPr lang="en-US" sz="2000" b="0" i="0" u="none" strike="noStrike" cap="none" dirty="0" err="1">
                <a:solidFill>
                  <a:srgbClr val="4F4F4F"/>
                </a:solidFill>
                <a:latin typeface="Century Gothic"/>
                <a:ea typeface="Questrial"/>
                <a:cs typeface="Questrial"/>
                <a:sym typeface="Questrial"/>
              </a:rPr>
              <a:t>gpdatarp.p</a:t>
            </a:r>
            <a:r>
              <a:rPr lang="en-US" sz="2000" b="0" i="0" u="none" strike="noStrike" cap="none" dirty="0">
                <a:solidFill>
                  <a:srgbClr val="4F4F4F"/>
                </a:solidFill>
                <a:latin typeface="Century Gothic"/>
                <a:ea typeface="Questrial"/>
                <a:cs typeface="Questrial"/>
                <a:sym typeface="Questrial"/>
              </a:rPr>
              <a:t> at any MFG/PRO menu command line</a:t>
            </a:r>
          </a:p>
          <a:p>
            <a:pPr marL="342900" marR="0" lvl="0" indent="-342900" algn="l" rtl="0">
              <a:lnSpc>
                <a:spcPct val="75000"/>
              </a:lnSpc>
              <a:spcBef>
                <a:spcPts val="600"/>
              </a:spcBef>
              <a:spcAft>
                <a:spcPts val="0"/>
              </a:spcAft>
              <a:buClr>
                <a:srgbClr val="F79646"/>
              </a:buClr>
              <a:buSzPct val="100000"/>
              <a:buFont typeface="Arial"/>
              <a:buChar char="•"/>
            </a:pPr>
            <a:r>
              <a:rPr lang="en-US" sz="2000" b="0" i="0" u="none" strike="noStrike" cap="none" dirty="0">
                <a:solidFill>
                  <a:srgbClr val="4F4F4F"/>
                </a:solidFill>
                <a:latin typeface="Century Gothic"/>
                <a:ea typeface="Questrial"/>
                <a:cs typeface="Questrial"/>
                <a:sym typeface="Questrial"/>
              </a:rPr>
              <a:t>Report output filename is</a:t>
            </a:r>
            <a:br>
              <a:rPr lang="en-US" sz="2000" b="0" i="0" u="none" strike="noStrike" cap="none" dirty="0">
                <a:solidFill>
                  <a:srgbClr val="4F4F4F"/>
                </a:solidFill>
                <a:latin typeface="Century Gothic"/>
                <a:ea typeface="Questrial"/>
                <a:cs typeface="Questrial"/>
                <a:sym typeface="Questrial"/>
              </a:rPr>
            </a:br>
            <a:r>
              <a:rPr lang="en-US" sz="2000" b="0" i="0" u="none" strike="noStrike" cap="none" dirty="0">
                <a:solidFill>
                  <a:srgbClr val="4F4F4F"/>
                </a:solidFill>
                <a:latin typeface="Century Gothic"/>
                <a:ea typeface="Questrial"/>
                <a:cs typeface="Questrial"/>
                <a:sym typeface="Questrial"/>
              </a:rPr>
              <a:t>dataprep0#-&lt;</a:t>
            </a:r>
            <a:r>
              <a:rPr lang="en-US" sz="2000" b="0" i="1" u="none" strike="noStrike" cap="none" dirty="0" err="1">
                <a:solidFill>
                  <a:srgbClr val="4F4F4F"/>
                </a:solidFill>
                <a:latin typeface="Century Gothic"/>
                <a:ea typeface="Questrial"/>
                <a:cs typeface="Questrial"/>
                <a:sym typeface="Questrial"/>
              </a:rPr>
              <a:t>dbname</a:t>
            </a:r>
            <a:r>
              <a:rPr lang="en-US" sz="2000" b="0" i="1" u="none" strike="noStrike" cap="none" dirty="0">
                <a:solidFill>
                  <a:srgbClr val="4F4F4F"/>
                </a:solidFill>
                <a:latin typeface="Century Gothic"/>
                <a:ea typeface="Questrial"/>
                <a:cs typeface="Questrial"/>
                <a:sym typeface="Questrial"/>
              </a:rPr>
              <a:t>&gt;-</a:t>
            </a:r>
            <a:r>
              <a:rPr lang="en-US" sz="2000" b="0" i="0" u="none" strike="noStrike" cap="none" dirty="0">
                <a:solidFill>
                  <a:srgbClr val="4F4F4F"/>
                </a:solidFill>
                <a:latin typeface="Century Gothic"/>
                <a:ea typeface="Questrial"/>
                <a:cs typeface="Questrial"/>
                <a:sym typeface="Questrial"/>
              </a:rPr>
              <a:t>&lt;</a:t>
            </a:r>
            <a:r>
              <a:rPr lang="en-US" sz="2000" b="0" i="1" u="none" strike="noStrike" cap="none" dirty="0">
                <a:solidFill>
                  <a:srgbClr val="4F4F4F"/>
                </a:solidFill>
                <a:latin typeface="Century Gothic"/>
                <a:ea typeface="Questrial"/>
                <a:cs typeface="Questrial"/>
                <a:sym typeface="Questrial"/>
              </a:rPr>
              <a:t>date&gt;_&lt;time</a:t>
            </a:r>
            <a:r>
              <a:rPr lang="en-US" sz="2000" b="0" i="0" u="none" strike="noStrike" cap="none" dirty="0">
                <a:solidFill>
                  <a:srgbClr val="4F4F4F"/>
                </a:solidFill>
                <a:latin typeface="Century Gothic"/>
                <a:ea typeface="Questrial"/>
                <a:cs typeface="Questrial"/>
                <a:sym typeface="Questrial"/>
              </a:rPr>
              <a:t>&gt;.</a:t>
            </a:r>
            <a:r>
              <a:rPr lang="en-US" sz="2000" b="0" i="0" u="none" strike="noStrike" cap="none" dirty="0" err="1">
                <a:solidFill>
                  <a:srgbClr val="4F4F4F"/>
                </a:solidFill>
                <a:latin typeface="Century Gothic"/>
                <a:ea typeface="Questrial"/>
                <a:cs typeface="Questrial"/>
                <a:sym typeface="Questrial"/>
              </a:rPr>
              <a:t>prn</a:t>
            </a:r>
            <a:r>
              <a:rPr lang="en-US" sz="2000" b="0" i="0" u="none" strike="noStrike" cap="none" dirty="0">
                <a:solidFill>
                  <a:srgbClr val="4F4F4F"/>
                </a:solidFill>
                <a:latin typeface="Century Gothic"/>
                <a:ea typeface="Questrial"/>
                <a:cs typeface="Questrial"/>
                <a:sym typeface="Questrial"/>
              </a:rPr>
              <a:t/>
            </a:r>
            <a:br>
              <a:rPr lang="en-US" sz="2000" b="0" i="0" u="none" strike="noStrike" cap="none" dirty="0">
                <a:solidFill>
                  <a:srgbClr val="4F4F4F"/>
                </a:solidFill>
                <a:latin typeface="Century Gothic"/>
                <a:ea typeface="Questrial"/>
                <a:cs typeface="Questrial"/>
                <a:sym typeface="Questrial"/>
              </a:rPr>
            </a:br>
            <a:r>
              <a:rPr lang="en-US" sz="2000" b="0" i="0" u="none" strike="noStrike" cap="none" dirty="0">
                <a:solidFill>
                  <a:srgbClr val="4F4F4F"/>
                </a:solidFill>
                <a:latin typeface="Century Gothic"/>
                <a:ea typeface="Questrial"/>
                <a:cs typeface="Questrial"/>
                <a:sym typeface="Questrial"/>
              </a:rPr>
              <a:t>and may have multiple segments.</a:t>
            </a:r>
          </a:p>
        </p:txBody>
      </p:sp>
      <p:pic>
        <p:nvPicPr>
          <p:cNvPr id="386" name="Shape 386"/>
          <p:cNvPicPr preferRelativeResize="0"/>
          <p:nvPr/>
        </p:nvPicPr>
        <p:blipFill rotWithShape="1">
          <a:blip r:embed="rId3">
            <a:alphaModFix/>
          </a:blip>
          <a:srcRect/>
          <a:stretch/>
        </p:blipFill>
        <p:spPr>
          <a:xfrm>
            <a:off x="1117050" y="2244125"/>
            <a:ext cx="6407100" cy="4149600"/>
          </a:xfrm>
          <a:prstGeom prst="rect">
            <a:avLst/>
          </a:prstGeom>
          <a:noFill/>
          <a:ln>
            <a:noFill/>
          </a:ln>
          <a:effectLst>
            <a:outerShdw blurRad="63500" sx="102000" sy="102000" algn="ctr" rotWithShape="0">
              <a:prstClr val="black">
                <a:alpha val="40000"/>
              </a:prstClr>
            </a:outerShdw>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Data Preparation Report</a:t>
            </a:r>
          </a:p>
        </p:txBody>
      </p:sp>
      <p:sp>
        <p:nvSpPr>
          <p:cNvPr id="394" name="Shape 394"/>
          <p:cNvSpPr txBox="1">
            <a:spLocks noGrp="1"/>
          </p:cNvSpPr>
          <p:nvPr>
            <p:ph type="body" idx="1"/>
          </p:nvPr>
        </p:nvSpPr>
        <p:spPr>
          <a:prstGeom prst="rect">
            <a:avLst/>
          </a:prstGeom>
          <a:noFill/>
          <a:ln>
            <a:noFill/>
          </a:ln>
        </p:spPr>
        <p:txBody>
          <a:bodyPr lIns="91425" tIns="91425" rIns="91425" bIns="91425" anchor="t" anchorCtr="0">
            <a:noAutofit/>
          </a:bodyPr>
          <a:lstStyle/>
          <a:p>
            <a:pPr marL="533400" marR="0" lvl="0" indent="-533400" algn="l" rtl="0">
              <a:lnSpc>
                <a:spcPct val="90000"/>
              </a:lnSpc>
              <a:spcBef>
                <a:spcPts val="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New utilities are provided to assist with correcting some data </a:t>
            </a:r>
            <a:r>
              <a:rPr lang="en-US" sz="2800" b="0" i="0" u="none" strike="noStrike" cap="none" dirty="0" smtClean="0">
                <a:solidFill>
                  <a:srgbClr val="4F4F4F"/>
                </a:solidFill>
                <a:latin typeface="Century Gothic"/>
                <a:ea typeface="Questrial"/>
                <a:cs typeface="Questrial"/>
                <a:sym typeface="Questrial"/>
              </a:rPr>
              <a:t>errors:</a:t>
            </a:r>
            <a:endParaRPr lang="en-US" sz="2800" b="0" i="0" u="none" strike="noStrike" cap="none" dirty="0">
              <a:solidFill>
                <a:srgbClr val="4F4F4F"/>
              </a:solidFill>
              <a:latin typeface="Century Gothic"/>
              <a:ea typeface="Questrial"/>
              <a:cs typeface="Questrial"/>
              <a:sym typeface="Questrial"/>
            </a:endParaRPr>
          </a:p>
          <a:p>
            <a:pPr marL="914400" marR="0" lvl="1" indent="-457200" algn="l" rtl="0">
              <a:lnSpc>
                <a:spcPct val="90000"/>
              </a:lnSpc>
              <a:spcBef>
                <a:spcPts val="480"/>
              </a:spcBef>
              <a:spcAft>
                <a:spcPts val="0"/>
              </a:spcAft>
              <a:buClr>
                <a:srgbClr val="F79646"/>
              </a:buClr>
              <a:buSzPct val="100000"/>
              <a:buFont typeface="Merriweather Sans"/>
              <a:buChar char="-"/>
            </a:pPr>
            <a:r>
              <a:rPr lang="en-US" sz="2400" b="0" i="0" u="none" strike="noStrike" cap="none" dirty="0">
                <a:solidFill>
                  <a:srgbClr val="4F4F4F"/>
                </a:solidFill>
                <a:latin typeface="Century Gothic"/>
                <a:ea typeface="Questrial"/>
                <a:cs typeface="Questrial"/>
                <a:sym typeface="Questrial"/>
              </a:rPr>
              <a:t>Country Code Utility – </a:t>
            </a:r>
            <a:r>
              <a:rPr lang="en-US" sz="2400" b="0" i="0" u="none" strike="noStrike" cap="none" dirty="0" err="1">
                <a:solidFill>
                  <a:srgbClr val="4F4F4F"/>
                </a:solidFill>
                <a:latin typeface="Century Gothic"/>
                <a:ea typeface="Questrial"/>
                <a:cs typeface="Questrial"/>
                <a:sym typeface="Questrial"/>
              </a:rPr>
              <a:t>uxctryup.p</a:t>
            </a:r>
            <a:endParaRPr lang="en-US" sz="2400" b="0" i="0" u="none" strike="noStrike" cap="none" dirty="0">
              <a:solidFill>
                <a:srgbClr val="4F4F4F"/>
              </a:solidFill>
              <a:latin typeface="Century Gothic"/>
              <a:ea typeface="Questrial"/>
              <a:cs typeface="Questrial"/>
              <a:sym typeface="Questrial"/>
            </a:endParaRPr>
          </a:p>
          <a:p>
            <a:pPr marL="914400" marR="0" lvl="1" indent="-457200" algn="l" rtl="0">
              <a:lnSpc>
                <a:spcPct val="90000"/>
              </a:lnSpc>
              <a:spcBef>
                <a:spcPts val="840"/>
              </a:spcBef>
              <a:spcAft>
                <a:spcPts val="0"/>
              </a:spcAft>
              <a:buClr>
                <a:srgbClr val="F79646"/>
              </a:buClr>
              <a:buSzPct val="100000"/>
              <a:buFont typeface="Merriweather Sans"/>
              <a:buChar char="-"/>
            </a:pPr>
            <a:r>
              <a:rPr lang="en-US" sz="2400" b="0" i="0" u="none" strike="noStrike" cap="none" dirty="0">
                <a:solidFill>
                  <a:srgbClr val="4F4F4F"/>
                </a:solidFill>
                <a:latin typeface="Century Gothic"/>
                <a:ea typeface="Questrial"/>
                <a:cs typeface="Questrial"/>
                <a:sym typeface="Questrial"/>
              </a:rPr>
              <a:t>Tax ID Utility – </a:t>
            </a:r>
            <a:r>
              <a:rPr lang="en-US" sz="2400" b="0" i="0" u="none" strike="noStrike" cap="none" dirty="0" err="1">
                <a:solidFill>
                  <a:srgbClr val="4F4F4F"/>
                </a:solidFill>
                <a:latin typeface="Century Gothic"/>
                <a:ea typeface="Questrial"/>
                <a:cs typeface="Questrial"/>
                <a:sym typeface="Questrial"/>
              </a:rPr>
              <a:t>uxtaxid.p</a:t>
            </a:r>
            <a:endParaRPr lang="en-US" sz="2400" b="0" i="0" u="none" strike="noStrike" cap="none" dirty="0">
              <a:solidFill>
                <a:srgbClr val="4F4F4F"/>
              </a:solidFill>
              <a:latin typeface="Century Gothic"/>
              <a:ea typeface="Questrial"/>
              <a:cs typeface="Questrial"/>
              <a:sym typeface="Questrial"/>
            </a:endParaRPr>
          </a:p>
          <a:p>
            <a:pPr marL="533400" marR="0" lvl="0" indent="-533400" algn="l" rtl="0">
              <a:lnSpc>
                <a:spcPct val="90000"/>
              </a:lnSpc>
              <a:spcBef>
                <a:spcPts val="92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These utilities are optional and are only used if indicated by the Data Preparation Report. However, you must run the reports to see a detailed listing of errors when </a:t>
            </a:r>
            <a:r>
              <a:rPr lang="en-US" sz="2800" b="0" i="0" u="none" strike="noStrike" cap="none" dirty="0" smtClean="0">
                <a:solidFill>
                  <a:srgbClr val="4F4F4F"/>
                </a:solidFill>
                <a:latin typeface="Century Gothic"/>
                <a:ea typeface="Questrial"/>
                <a:cs typeface="Questrial"/>
                <a:sym typeface="Questrial"/>
              </a:rPr>
              <a:t>noted.</a:t>
            </a:r>
            <a:endParaRPr lang="en-US" sz="2800" b="0" i="0" u="none" strike="noStrike" cap="none" dirty="0">
              <a:solidFill>
                <a:srgbClr val="4F4F4F"/>
              </a:solidFill>
              <a:latin typeface="Century Gothic"/>
              <a:ea typeface="Questrial"/>
              <a:cs typeface="Questrial"/>
              <a:sym typeface="Questrial"/>
            </a:endParaRPr>
          </a:p>
          <a:p>
            <a:pPr marL="533400" marR="0" lvl="0" indent="-533400" algn="l" rtl="0">
              <a:lnSpc>
                <a:spcPct val="90000"/>
              </a:lnSpc>
              <a:spcBef>
                <a:spcPts val="98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If desired, you can individually correct country codes and tax IDs without using the </a:t>
            </a:r>
            <a:r>
              <a:rPr lang="en-US" sz="2800" b="0" i="0" u="none" strike="noStrike" cap="none" dirty="0" smtClean="0">
                <a:solidFill>
                  <a:srgbClr val="4F4F4F"/>
                </a:solidFill>
                <a:latin typeface="Century Gothic"/>
                <a:ea typeface="Questrial"/>
                <a:cs typeface="Questrial"/>
                <a:sym typeface="Questrial"/>
              </a:rPr>
              <a:t>utilities.</a:t>
            </a:r>
            <a:endParaRPr lang="en-US" sz="2800" b="0"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Pre-conversion Activities</a:t>
            </a:r>
          </a:p>
        </p:txBody>
      </p:sp>
      <p:sp>
        <p:nvSpPr>
          <p:cNvPr id="122" name="Shape 122"/>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75000"/>
              </a:lnSpc>
              <a:spcBef>
                <a:spcPts val="0"/>
              </a:spcBef>
              <a:spcAft>
                <a:spcPts val="0"/>
              </a:spcAft>
              <a:buClr>
                <a:srgbClr val="F79646"/>
              </a:buClr>
              <a:buSzPct val="100000"/>
              <a:buFont typeface="Arial"/>
              <a:buChar char="•"/>
            </a:pPr>
            <a:r>
              <a:rPr lang="en-US" sz="2600" b="0" i="0" u="none" strike="noStrike" cap="none" dirty="0">
                <a:solidFill>
                  <a:srgbClr val="4F4F4F"/>
                </a:solidFill>
                <a:latin typeface="Century Gothic"/>
                <a:ea typeface="Questrial"/>
                <a:cs typeface="Questrial"/>
                <a:sym typeface="Questrial"/>
              </a:rPr>
              <a:t>All pre-conversion reports and utilities run in a character environment only</a:t>
            </a:r>
          </a:p>
          <a:p>
            <a:pPr marL="342900" marR="0" lvl="0" indent="-342900" algn="l" rtl="0">
              <a:lnSpc>
                <a:spcPct val="75000"/>
              </a:lnSpc>
              <a:spcBef>
                <a:spcPts val="1170"/>
              </a:spcBef>
              <a:spcAft>
                <a:spcPts val="0"/>
              </a:spcAft>
              <a:buClr>
                <a:srgbClr val="F79646"/>
              </a:buClr>
              <a:buSzPct val="100000"/>
              <a:buFont typeface="Arial"/>
              <a:buChar char="•"/>
            </a:pPr>
            <a:r>
              <a:rPr lang="en-US" sz="2600" b="0" i="0" u="none" strike="noStrike" cap="none" dirty="0">
                <a:solidFill>
                  <a:srgbClr val="4F4F4F"/>
                </a:solidFill>
                <a:latin typeface="Century Gothic"/>
                <a:ea typeface="Questrial"/>
                <a:cs typeface="Questrial"/>
                <a:sym typeface="Questrial"/>
              </a:rPr>
              <a:t>All text is in English; no translations are available</a:t>
            </a:r>
          </a:p>
          <a:p>
            <a:pPr marL="342900" marR="0" lvl="0" indent="-342900" algn="l" rtl="0">
              <a:lnSpc>
                <a:spcPct val="75000"/>
              </a:lnSpc>
              <a:spcBef>
                <a:spcPts val="1170"/>
              </a:spcBef>
              <a:spcAft>
                <a:spcPts val="0"/>
              </a:spcAft>
              <a:buClr>
                <a:srgbClr val="F79646"/>
              </a:buClr>
              <a:buSzPct val="100000"/>
              <a:buFont typeface="Arial"/>
              <a:buChar char="•"/>
            </a:pPr>
            <a:r>
              <a:rPr lang="en-US" sz="2600" b="0" i="0" u="none" strike="noStrike" cap="none" dirty="0">
                <a:solidFill>
                  <a:srgbClr val="4F4F4F"/>
                </a:solidFill>
                <a:latin typeface="Century Gothic"/>
                <a:ea typeface="Questrial"/>
                <a:cs typeface="Questrial"/>
                <a:sym typeface="Questrial"/>
              </a:rPr>
              <a:t>Programs do not appear on any menus. Invoke them by typing the program name at any MFG/PRO menu command line</a:t>
            </a:r>
          </a:p>
          <a:p>
            <a:pPr marL="342900" marR="0" lvl="0" indent="-342900" algn="l" rtl="0">
              <a:lnSpc>
                <a:spcPct val="75000"/>
              </a:lnSpc>
              <a:spcBef>
                <a:spcPts val="1170"/>
              </a:spcBef>
              <a:spcAft>
                <a:spcPts val="0"/>
              </a:spcAft>
              <a:buClr>
                <a:srgbClr val="F79646"/>
              </a:buClr>
              <a:buSzPct val="100000"/>
              <a:buFont typeface="Arial"/>
              <a:buChar char="•"/>
            </a:pPr>
            <a:r>
              <a:rPr lang="en-US" sz="2600" b="0" i="0" u="none" strike="noStrike" cap="none" dirty="0">
                <a:solidFill>
                  <a:srgbClr val="4F4F4F"/>
                </a:solidFill>
                <a:latin typeface="Century Gothic"/>
                <a:ea typeface="Questrial"/>
                <a:cs typeface="Questrial"/>
                <a:sym typeface="Questrial"/>
              </a:rPr>
              <a:t>Programs do not support CIM</a:t>
            </a:r>
          </a:p>
          <a:p>
            <a:pPr marL="342900" marR="0" lvl="0" indent="-342900" algn="l" rtl="0">
              <a:lnSpc>
                <a:spcPct val="75000"/>
              </a:lnSpc>
              <a:spcBef>
                <a:spcPts val="1170"/>
              </a:spcBef>
              <a:spcAft>
                <a:spcPts val="0"/>
              </a:spcAft>
              <a:buClr>
                <a:srgbClr val="F79646"/>
              </a:buClr>
              <a:buSzPct val="100000"/>
              <a:buFont typeface="Arial"/>
              <a:buChar char="•"/>
            </a:pPr>
            <a:r>
              <a:rPr lang="en-US" sz="2600" b="0" i="0" u="none" strike="noStrike" cap="none" dirty="0">
                <a:solidFill>
                  <a:srgbClr val="4F4F4F"/>
                </a:solidFill>
                <a:latin typeface="Century Gothic"/>
                <a:ea typeface="Questrial"/>
                <a:cs typeface="Questrial"/>
                <a:sym typeface="Questrial"/>
              </a:rPr>
              <a:t>You cannot run programs in batch mode </a:t>
            </a:r>
          </a:p>
          <a:p>
            <a:pPr marL="342900" marR="0" lvl="0" indent="-342900" algn="l" rtl="0">
              <a:lnSpc>
                <a:spcPct val="75000"/>
              </a:lnSpc>
              <a:spcBef>
                <a:spcPts val="1170"/>
              </a:spcBef>
              <a:spcAft>
                <a:spcPts val="0"/>
              </a:spcAft>
              <a:buClr>
                <a:srgbClr val="F79646"/>
              </a:buClr>
              <a:buSzPct val="100000"/>
              <a:buFont typeface="Arial"/>
              <a:buChar char="•"/>
            </a:pPr>
            <a:r>
              <a:rPr lang="en-US" sz="2600" b="0" i="0" u="none" strike="noStrike" cap="none" dirty="0">
                <a:solidFill>
                  <a:srgbClr val="4F4F4F"/>
                </a:solidFill>
                <a:latin typeface="Century Gothic"/>
                <a:ea typeface="Questrial"/>
                <a:cs typeface="Questrial"/>
                <a:sym typeface="Questrial"/>
              </a:rPr>
              <a:t>The source code is version neutral. It supports</a:t>
            </a:r>
          </a:p>
          <a:p>
            <a:pPr marL="742950" marR="0" lvl="1" indent="-285750" algn="l" rtl="0">
              <a:lnSpc>
                <a:spcPct val="75000"/>
              </a:lnSpc>
              <a:spcBef>
                <a:spcPts val="1090"/>
              </a:spcBef>
              <a:spcAft>
                <a:spcPts val="0"/>
              </a:spcAft>
              <a:buClr>
                <a:srgbClr val="F79646"/>
              </a:buClr>
              <a:buSzPct val="100000"/>
              <a:buFont typeface="Merriweather Sans"/>
              <a:buChar char="-"/>
            </a:pPr>
            <a:r>
              <a:rPr lang="en-US" sz="2200" b="0" i="0" u="none" strike="noStrike" cap="none" dirty="0">
                <a:solidFill>
                  <a:srgbClr val="4F4F4F"/>
                </a:solidFill>
                <a:latin typeface="Century Gothic"/>
                <a:ea typeface="Questrial"/>
                <a:cs typeface="Questrial"/>
                <a:sym typeface="Questrial"/>
              </a:rPr>
              <a:t>MFG/PRO versions 8.6E through QAD Standard Edition</a:t>
            </a:r>
          </a:p>
          <a:p>
            <a:pPr marL="742950" marR="0" lvl="1" indent="-285750" algn="l" rtl="0">
              <a:lnSpc>
                <a:spcPct val="75000"/>
              </a:lnSpc>
              <a:spcBef>
                <a:spcPts val="990"/>
              </a:spcBef>
              <a:spcAft>
                <a:spcPts val="0"/>
              </a:spcAft>
              <a:buClr>
                <a:srgbClr val="F79646"/>
              </a:buClr>
              <a:buSzPct val="100000"/>
              <a:buFont typeface="Merriweather Sans"/>
              <a:buChar char="-"/>
            </a:pPr>
            <a:r>
              <a:rPr lang="en-US" sz="2200" b="0" i="0" u="none" strike="noStrike" cap="none" dirty="0">
                <a:solidFill>
                  <a:srgbClr val="4F4F4F"/>
                </a:solidFill>
                <a:latin typeface="Century Gothic"/>
                <a:ea typeface="Questrial"/>
                <a:cs typeface="Questrial"/>
                <a:sym typeface="Questrial"/>
              </a:rPr>
              <a:t>Progress versions 8.3e through </a:t>
            </a:r>
            <a:r>
              <a:rPr lang="en-US" sz="2200" b="0" i="0" u="none" strike="noStrike" cap="none" dirty="0" err="1">
                <a:solidFill>
                  <a:srgbClr val="4F4F4F"/>
                </a:solidFill>
                <a:latin typeface="Century Gothic"/>
                <a:ea typeface="Questrial"/>
                <a:cs typeface="Questrial"/>
                <a:sym typeface="Questrial"/>
              </a:rPr>
              <a:t>OpenEdge</a:t>
            </a:r>
            <a:r>
              <a:rPr lang="en-US" sz="2200" b="0" i="0" u="none" strike="noStrike" cap="none" dirty="0">
                <a:solidFill>
                  <a:srgbClr val="4F4F4F"/>
                </a:solidFill>
                <a:latin typeface="Century Gothic"/>
                <a:ea typeface="Questrial"/>
                <a:cs typeface="Questrial"/>
                <a:sym typeface="Questrial"/>
              </a:rPr>
              <a:t> 10.x or later</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Country Code Utility</a:t>
            </a:r>
          </a:p>
        </p:txBody>
      </p:sp>
      <p:sp>
        <p:nvSpPr>
          <p:cNvPr id="402" name="Shape 402"/>
          <p:cNvSpPr txBox="1">
            <a:spLocks noGrp="1"/>
          </p:cNvSpPr>
          <p:nvPr>
            <p:ph type="body" idx="1"/>
          </p:nvPr>
        </p:nvSpPr>
        <p:spPr>
          <a:prstGeom prst="rect">
            <a:avLst/>
          </a:prstGeom>
          <a:noFill/>
          <a:ln>
            <a:noFill/>
          </a:ln>
        </p:spPr>
        <p:txBody>
          <a:bodyPr lIns="91425" tIns="91425" rIns="91425" bIns="91425" anchor="t" anchorCtr="0">
            <a:noAutofit/>
          </a:bodyPr>
          <a:lstStyle/>
          <a:p>
            <a:pPr marL="533400" marR="0" lvl="0" indent="-533400" algn="l" rtl="0">
              <a:spcBef>
                <a:spcPts val="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QAD EE requires that all addresses and employees have a non-blank, valid country </a:t>
            </a:r>
            <a:r>
              <a:rPr lang="en-US" sz="2800" b="0" i="0" u="none" strike="noStrike" cap="none" dirty="0" smtClean="0">
                <a:solidFill>
                  <a:srgbClr val="4F4F4F"/>
                </a:solidFill>
                <a:latin typeface="Century Gothic"/>
                <a:ea typeface="Questrial"/>
                <a:cs typeface="Questrial"/>
                <a:sym typeface="Questrial"/>
              </a:rPr>
              <a:t>code.</a:t>
            </a:r>
            <a:endParaRPr lang="en-US" sz="2800" b="0" i="0" u="none" strike="noStrike" cap="none" dirty="0">
              <a:solidFill>
                <a:srgbClr val="4F4F4F"/>
              </a:solidFill>
              <a:latin typeface="Century Gothic"/>
              <a:ea typeface="Questrial"/>
              <a:cs typeface="Questrial"/>
              <a:sym typeface="Questrial"/>
            </a:endParaRPr>
          </a:p>
          <a:p>
            <a:pPr marL="533400" marR="0" lvl="0" indent="-533400" algn="l" rtl="0">
              <a:spcBef>
                <a:spcPts val="112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This utility reports and updates the country code on addresses and employees (in same execution) having a blank or invalid country codes with a user-specified country </a:t>
            </a:r>
            <a:r>
              <a:rPr lang="en-US" sz="2800" b="0" i="0" u="none" strike="noStrike" cap="none" dirty="0" smtClean="0">
                <a:solidFill>
                  <a:srgbClr val="4F4F4F"/>
                </a:solidFill>
                <a:latin typeface="Century Gothic"/>
                <a:ea typeface="Questrial"/>
                <a:cs typeface="Questrial"/>
                <a:sym typeface="Questrial"/>
              </a:rPr>
              <a:t>code.</a:t>
            </a:r>
            <a:endParaRPr lang="en-US" sz="2800" b="0" i="0" u="none" strike="noStrike" cap="none" dirty="0">
              <a:solidFill>
                <a:srgbClr val="4F4F4F"/>
              </a:solidFill>
              <a:latin typeface="Century Gothic"/>
              <a:ea typeface="Questrial"/>
              <a:cs typeface="Questrial"/>
              <a:sym typeface="Questrial"/>
            </a:endParaRPr>
          </a:p>
          <a:p>
            <a:pPr marL="533400" marR="0" lvl="0" indent="-533400" algn="l" rtl="0">
              <a:spcBef>
                <a:spcPts val="112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The report lists addresses and employees that were updated and those with invalid country </a:t>
            </a:r>
            <a:r>
              <a:rPr lang="en-US" sz="2800" b="0" i="0" u="none" strike="noStrike" cap="none" dirty="0" smtClean="0">
                <a:solidFill>
                  <a:srgbClr val="4F4F4F"/>
                </a:solidFill>
                <a:latin typeface="Century Gothic"/>
                <a:ea typeface="Questrial"/>
                <a:cs typeface="Questrial"/>
                <a:sym typeface="Questrial"/>
              </a:rPr>
              <a:t>codes.</a:t>
            </a:r>
            <a:endParaRPr lang="en-US" sz="2800" b="0"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Country Code Utility</a:t>
            </a:r>
          </a:p>
        </p:txBody>
      </p:sp>
      <p:sp>
        <p:nvSpPr>
          <p:cNvPr id="410" name="Shape 410"/>
          <p:cNvSpPr txBox="1">
            <a:spLocks noGrp="1"/>
          </p:cNvSpPr>
          <p:nvPr>
            <p:ph type="body" idx="1"/>
          </p:nvPr>
        </p:nvSpPr>
        <p:spPr>
          <a:prstGeom prst="rect">
            <a:avLst/>
          </a:prstGeom>
          <a:noFill/>
          <a:ln>
            <a:noFill/>
          </a:ln>
        </p:spPr>
        <p:txBody>
          <a:bodyPr lIns="91425" tIns="91425" rIns="91425" bIns="91425" anchor="t" anchorCtr="0">
            <a:noAutofit/>
          </a:bodyPr>
          <a:lstStyle/>
          <a:p>
            <a:pPr marL="533400" marR="0" lvl="0" indent="-533400" algn="l" rtl="0">
              <a:spcBef>
                <a:spcPts val="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You can specify a range of addresses (which also covers employees) when multiple country codes must be </a:t>
            </a:r>
            <a:r>
              <a:rPr lang="en-US" sz="2400" b="0" i="0" u="none" strike="noStrike" cap="none" dirty="0" smtClean="0">
                <a:solidFill>
                  <a:srgbClr val="4F4F4F"/>
                </a:solidFill>
                <a:latin typeface="Century Gothic"/>
                <a:ea typeface="Questrial"/>
                <a:cs typeface="Questrial"/>
                <a:sym typeface="Questrial"/>
              </a:rPr>
              <a:t>assigned.</a:t>
            </a:r>
            <a:endParaRPr lang="en-US" sz="2400" b="0" i="0" u="none" strike="noStrike" cap="none" dirty="0">
              <a:solidFill>
                <a:srgbClr val="4F4F4F"/>
              </a:solidFill>
              <a:latin typeface="Century Gothic"/>
              <a:ea typeface="Questrial"/>
              <a:cs typeface="Questrial"/>
              <a:sym typeface="Questrial"/>
            </a:endParaRPr>
          </a:p>
          <a:p>
            <a:pPr marL="533400" marR="0" lvl="0" indent="-533400" algn="l" rtl="0">
              <a:spcBef>
                <a:spcPts val="96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The utility provides a simulation mode that previews the effect of the </a:t>
            </a:r>
            <a:r>
              <a:rPr lang="en-US" sz="2400" b="0" i="0" u="none" strike="noStrike" cap="none" dirty="0" smtClean="0">
                <a:solidFill>
                  <a:srgbClr val="4F4F4F"/>
                </a:solidFill>
                <a:latin typeface="Century Gothic"/>
                <a:ea typeface="Questrial"/>
                <a:cs typeface="Questrial"/>
                <a:sym typeface="Questrial"/>
              </a:rPr>
              <a:t>update.</a:t>
            </a:r>
            <a:endParaRPr lang="en-US" sz="2400" b="0" i="0" u="none" strike="noStrike" cap="none" dirty="0">
              <a:solidFill>
                <a:srgbClr val="4F4F4F"/>
              </a:solidFill>
              <a:latin typeface="Century Gothic"/>
              <a:ea typeface="Questrial"/>
              <a:cs typeface="Questrial"/>
              <a:sym typeface="Questrial"/>
            </a:endParaRPr>
          </a:p>
          <a:p>
            <a:pPr marL="533400" marR="0" lvl="0" indent="-533400" algn="l" rtl="0">
              <a:spcBef>
                <a:spcPts val="96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For eB2.1 and above, including Standard Edition, you must run it for each active </a:t>
            </a:r>
            <a:r>
              <a:rPr lang="en-US" sz="2400" b="0" i="0" u="none" strike="noStrike" cap="none" dirty="0" smtClean="0">
                <a:solidFill>
                  <a:srgbClr val="4F4F4F"/>
                </a:solidFill>
                <a:latin typeface="Century Gothic"/>
                <a:ea typeface="Questrial"/>
                <a:cs typeface="Questrial"/>
                <a:sym typeface="Questrial"/>
              </a:rPr>
              <a:t>domain.</a:t>
            </a:r>
            <a:endParaRPr lang="en-US" sz="2400" b="0" i="0" u="none" strike="noStrike" cap="none" dirty="0">
              <a:solidFill>
                <a:srgbClr val="4F4F4F"/>
              </a:solidFill>
              <a:latin typeface="Century Gothic"/>
              <a:ea typeface="Questrial"/>
              <a:cs typeface="Questrial"/>
              <a:sym typeface="Questrial"/>
            </a:endParaRPr>
          </a:p>
          <a:p>
            <a:pPr marL="533400" marR="0" lvl="0" indent="-533400" algn="l" rtl="0">
              <a:spcBef>
                <a:spcPts val="96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This utility may alter future transactions involving tax calculations due to the changed country code on customer, supplier addresses updated with new country </a:t>
            </a:r>
            <a:r>
              <a:rPr lang="en-US" sz="2400" b="0" i="0" u="none" strike="noStrike" cap="none" dirty="0" smtClean="0">
                <a:solidFill>
                  <a:srgbClr val="4F4F4F"/>
                </a:solidFill>
                <a:latin typeface="Century Gothic"/>
                <a:ea typeface="Questrial"/>
                <a:cs typeface="Questrial"/>
                <a:sym typeface="Questrial"/>
              </a:rPr>
              <a:t>codes.</a:t>
            </a:r>
            <a:endParaRPr lang="en-US" sz="2400" b="0"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Country Code Utility</a:t>
            </a:r>
          </a:p>
        </p:txBody>
      </p:sp>
      <p:sp>
        <p:nvSpPr>
          <p:cNvPr id="5" name="Text Placeholder 4"/>
          <p:cNvSpPr>
            <a:spLocks noGrp="1"/>
          </p:cNvSpPr>
          <p:nvPr>
            <p:ph type="body" idx="1"/>
          </p:nvPr>
        </p:nvSpPr>
        <p:spPr/>
        <p:txBody>
          <a:bodyPr/>
          <a:lstStyle/>
          <a:p>
            <a:pPr lvl="0"/>
            <a:r>
              <a:rPr lang="en-US" sz="3200" dirty="0" smtClean="0">
                <a:latin typeface="Century Gothic"/>
              </a:rPr>
              <a:t>Report output filename is</a:t>
            </a:r>
            <a:br>
              <a:rPr lang="en-US" sz="3200" dirty="0" smtClean="0">
                <a:latin typeface="Century Gothic"/>
              </a:rPr>
            </a:br>
            <a:r>
              <a:rPr lang="en-US" sz="2400" dirty="0" err="1" smtClean="0">
                <a:latin typeface="Century Gothic"/>
              </a:rPr>
              <a:t>uxctryup</a:t>
            </a:r>
            <a:r>
              <a:rPr lang="en-US" sz="2400" dirty="0" smtClean="0">
                <a:latin typeface="Century Gothic"/>
              </a:rPr>
              <a:t>-&lt;</a:t>
            </a:r>
            <a:r>
              <a:rPr lang="en-US" sz="2400" i="1" dirty="0" err="1" smtClean="0">
                <a:latin typeface="Century Gothic"/>
              </a:rPr>
              <a:t>dbname</a:t>
            </a:r>
            <a:r>
              <a:rPr lang="en-US" sz="2400" i="1" dirty="0" smtClean="0">
                <a:latin typeface="Century Gothic"/>
              </a:rPr>
              <a:t>&gt;-&lt;domain&gt;-&lt;date&gt;_&lt;time</a:t>
            </a:r>
            <a:r>
              <a:rPr lang="en-US" sz="2400" dirty="0" smtClean="0">
                <a:latin typeface="Century Gothic"/>
              </a:rPr>
              <a:t>&gt;.</a:t>
            </a:r>
            <a:r>
              <a:rPr lang="en-US" sz="2400" dirty="0" err="1" smtClean="0">
                <a:latin typeface="Century Gothic"/>
              </a:rPr>
              <a:t>prn</a:t>
            </a:r>
            <a:endParaRPr lang="en-US" sz="2400" dirty="0" smtClean="0">
              <a:latin typeface="Century Gothic"/>
            </a:endParaRPr>
          </a:p>
          <a:p>
            <a:endParaRPr lang="en-US" dirty="0">
              <a:latin typeface="Century Gothic"/>
            </a:endParaRPr>
          </a:p>
        </p:txBody>
      </p:sp>
      <p:pic>
        <p:nvPicPr>
          <p:cNvPr id="419" name="Shape 419"/>
          <p:cNvPicPr preferRelativeResize="0"/>
          <p:nvPr/>
        </p:nvPicPr>
        <p:blipFill rotWithShape="1">
          <a:blip r:embed="rId3">
            <a:alphaModFix/>
          </a:blip>
          <a:srcRect/>
          <a:stretch/>
        </p:blipFill>
        <p:spPr>
          <a:xfrm>
            <a:off x="1219200" y="2286000"/>
            <a:ext cx="6324600" cy="3954105"/>
          </a:xfrm>
          <a:prstGeom prst="rect">
            <a:avLst/>
          </a:prstGeom>
          <a:noFill/>
          <a:ln>
            <a:noFill/>
          </a:ln>
          <a:effectLst>
            <a:outerShdw blurRad="63500" sx="102000" sy="102000" algn="ctr" rotWithShape="0">
              <a:prstClr val="black">
                <a:alpha val="40000"/>
              </a:prstClr>
            </a:outerShdw>
          </a:effec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Tax ID Utility</a:t>
            </a:r>
          </a:p>
        </p:txBody>
      </p:sp>
      <p:sp>
        <p:nvSpPr>
          <p:cNvPr id="427" name="Shape 427"/>
          <p:cNvSpPr txBox="1">
            <a:spLocks noGrp="1"/>
          </p:cNvSpPr>
          <p:nvPr>
            <p:ph type="body" idx="1"/>
          </p:nvPr>
        </p:nvSpPr>
        <p:spPr>
          <a:prstGeom prst="rect">
            <a:avLst/>
          </a:prstGeom>
          <a:noFill/>
          <a:ln>
            <a:noFill/>
          </a:ln>
        </p:spPr>
        <p:txBody>
          <a:bodyPr lIns="91425" tIns="91425" rIns="91425" bIns="91425" anchor="t" anchorCtr="0">
            <a:noAutofit/>
          </a:bodyPr>
          <a:lstStyle/>
          <a:p>
            <a:pPr marL="533400" marR="0" lvl="0" indent="-533400" algn="l" rtl="0">
              <a:lnSpc>
                <a:spcPct val="85000"/>
              </a:lnSpc>
              <a:spcBef>
                <a:spcPts val="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QAD EE requires all suppliers for 1099 reporting (vd_1099 = true) have unique non-blank Federal tax IDs (</a:t>
            </a:r>
            <a:r>
              <a:rPr lang="en-US" sz="2800" b="0" i="0" u="none" strike="noStrike" cap="none" dirty="0" err="1">
                <a:solidFill>
                  <a:srgbClr val="4F4F4F"/>
                </a:solidFill>
                <a:latin typeface="Century Gothic"/>
                <a:ea typeface="Questrial"/>
                <a:cs typeface="Questrial"/>
                <a:sym typeface="Questrial"/>
              </a:rPr>
              <a:t>ad_gst_id</a:t>
            </a:r>
            <a:r>
              <a:rPr lang="en-US" sz="2800" b="0" i="0" u="none" strike="noStrike" cap="none" dirty="0" smtClean="0">
                <a:solidFill>
                  <a:srgbClr val="4F4F4F"/>
                </a:solidFill>
                <a:latin typeface="Century Gothic"/>
                <a:ea typeface="Questrial"/>
                <a:cs typeface="Questrial"/>
                <a:sym typeface="Questrial"/>
              </a:rPr>
              <a:t>).</a:t>
            </a:r>
            <a:endParaRPr lang="en-US" sz="2800" b="0" i="0" u="none" strike="noStrike" cap="none" dirty="0">
              <a:solidFill>
                <a:srgbClr val="4F4F4F"/>
              </a:solidFill>
              <a:latin typeface="Century Gothic"/>
              <a:ea typeface="Questrial"/>
              <a:cs typeface="Questrial"/>
              <a:sym typeface="Questrial"/>
            </a:endParaRPr>
          </a:p>
          <a:p>
            <a:pPr marL="533400" marR="0" lvl="0" indent="-533400" algn="l" rtl="0">
              <a:lnSpc>
                <a:spcPct val="85000"/>
              </a:lnSpc>
              <a:spcBef>
                <a:spcPts val="140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Additionally, if Validate VAT Registration in Global Tax Management Control (2.13.24 – </a:t>
            </a:r>
            <a:r>
              <a:rPr lang="en-US" sz="2800" b="0" i="0" u="none" strike="noStrike" cap="none" dirty="0" err="1">
                <a:solidFill>
                  <a:srgbClr val="4F4F4F"/>
                </a:solidFill>
                <a:latin typeface="Century Gothic"/>
                <a:ea typeface="Questrial"/>
                <a:cs typeface="Questrial"/>
                <a:sym typeface="Questrial"/>
              </a:rPr>
              <a:t>txtxcmt.p</a:t>
            </a:r>
            <a:r>
              <a:rPr lang="en-US" sz="2800" b="0" i="0" u="none" strike="noStrike" cap="none" dirty="0">
                <a:solidFill>
                  <a:srgbClr val="4F4F4F"/>
                </a:solidFill>
                <a:latin typeface="Century Gothic"/>
                <a:ea typeface="Questrial"/>
                <a:cs typeface="Questrial"/>
                <a:sym typeface="Questrial"/>
              </a:rPr>
              <a:t>) is true, VAT registration IDs for customers and suppliers in EU countries must conform to the ISO format for their </a:t>
            </a:r>
            <a:r>
              <a:rPr lang="en-US" sz="2800" b="0" i="0" u="none" strike="noStrike" cap="none" dirty="0" smtClean="0">
                <a:solidFill>
                  <a:srgbClr val="4F4F4F"/>
                </a:solidFill>
                <a:latin typeface="Century Gothic"/>
                <a:ea typeface="Questrial"/>
                <a:cs typeface="Questrial"/>
                <a:sym typeface="Questrial"/>
              </a:rPr>
              <a:t>country.</a:t>
            </a:r>
            <a:endParaRPr lang="en-US" sz="2800" b="0" i="0" u="none" strike="noStrike" cap="none" dirty="0">
              <a:solidFill>
                <a:srgbClr val="4F4F4F"/>
              </a:solidFill>
              <a:latin typeface="Century Gothic"/>
              <a:ea typeface="Questrial"/>
              <a:cs typeface="Questrial"/>
              <a:sym typeface="Questrial"/>
            </a:endParaRPr>
          </a:p>
          <a:p>
            <a:pPr marL="533400" marR="0" lvl="0" indent="-533400" algn="l" rtl="0">
              <a:lnSpc>
                <a:spcPct val="85000"/>
              </a:lnSpc>
              <a:spcBef>
                <a:spcPts val="140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This utility reports duplicate or missing Federal tax IDs and lists VAT registration IDs that do not comply with the ISO format, when </a:t>
            </a:r>
            <a:r>
              <a:rPr lang="en-US" sz="2800" b="0" i="0" u="none" strike="noStrike" cap="none" dirty="0" smtClean="0">
                <a:solidFill>
                  <a:srgbClr val="4F4F4F"/>
                </a:solidFill>
                <a:latin typeface="Century Gothic"/>
                <a:ea typeface="Questrial"/>
                <a:cs typeface="Questrial"/>
                <a:sym typeface="Questrial"/>
              </a:rPr>
              <a:t>applicable.</a:t>
            </a:r>
            <a:endParaRPr lang="en-US" sz="2800" b="0"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Tax ID Utility</a:t>
            </a:r>
          </a:p>
        </p:txBody>
      </p:sp>
      <p:sp>
        <p:nvSpPr>
          <p:cNvPr id="435" name="Shape 435"/>
          <p:cNvSpPr txBox="1">
            <a:spLocks noGrp="1"/>
          </p:cNvSpPr>
          <p:nvPr>
            <p:ph type="body" idx="1"/>
          </p:nvPr>
        </p:nvSpPr>
        <p:spPr>
          <a:prstGeom prst="rect">
            <a:avLst/>
          </a:prstGeom>
          <a:noFill/>
          <a:ln>
            <a:noFill/>
          </a:ln>
        </p:spPr>
        <p:txBody>
          <a:bodyPr lIns="91425" tIns="91425" rIns="91425" bIns="91425" anchor="t" anchorCtr="0">
            <a:noAutofit/>
          </a:bodyPr>
          <a:lstStyle/>
          <a:p>
            <a:pPr marL="533400" marR="0" lvl="0" indent="-533400" algn="l" rtl="0">
              <a:lnSpc>
                <a:spcPct val="75000"/>
              </a:lnSpc>
              <a:spcBef>
                <a:spcPts val="0"/>
              </a:spcBef>
              <a:spcAft>
                <a:spcPts val="0"/>
              </a:spcAft>
              <a:buClr>
                <a:srgbClr val="F79646"/>
              </a:buClr>
              <a:buSzPct val="100000"/>
              <a:buFont typeface="Arial"/>
              <a:buChar char="•"/>
            </a:pPr>
            <a:r>
              <a:rPr lang="en-US" sz="2600" b="0" i="0" u="none" strike="noStrike" cap="none" dirty="0">
                <a:solidFill>
                  <a:srgbClr val="4F4F4F"/>
                </a:solidFill>
                <a:latin typeface="Century Gothic"/>
                <a:ea typeface="Questrial"/>
                <a:cs typeface="Questrial"/>
                <a:sym typeface="Questrial"/>
              </a:rPr>
              <a:t>If not using 1099 reporting, set this field to No in the utility and it will assign vd_1099 = false for all suppliers to reduce the number of Federal tax ID errors.</a:t>
            </a:r>
          </a:p>
          <a:p>
            <a:pPr marL="533400" marR="0" lvl="0" indent="-533400" algn="l" rtl="0">
              <a:lnSpc>
                <a:spcPct val="75000"/>
              </a:lnSpc>
              <a:spcBef>
                <a:spcPts val="1300"/>
              </a:spcBef>
              <a:spcAft>
                <a:spcPts val="0"/>
              </a:spcAft>
              <a:buClr>
                <a:srgbClr val="F79646"/>
              </a:buClr>
              <a:buSzPct val="100000"/>
              <a:buFont typeface="Arial"/>
              <a:buChar char="•"/>
            </a:pPr>
            <a:r>
              <a:rPr lang="en-US" sz="2600" b="0" i="0" u="none" strike="noStrike" cap="none" dirty="0">
                <a:solidFill>
                  <a:srgbClr val="4F4F4F"/>
                </a:solidFill>
                <a:latin typeface="Century Gothic"/>
                <a:ea typeface="Questrial"/>
                <a:cs typeface="Questrial"/>
                <a:sym typeface="Questrial"/>
              </a:rPr>
              <a:t>If 1099 reporting is required, these errors must be manually corrected through Supplier Maintenance (2.3.1 – </a:t>
            </a:r>
            <a:r>
              <a:rPr lang="en-US" sz="2600" b="0" i="0" u="none" strike="noStrike" cap="none" dirty="0" err="1">
                <a:solidFill>
                  <a:srgbClr val="4F4F4F"/>
                </a:solidFill>
                <a:latin typeface="Century Gothic"/>
                <a:ea typeface="Questrial"/>
                <a:cs typeface="Questrial"/>
                <a:sym typeface="Questrial"/>
              </a:rPr>
              <a:t>advnmt.p</a:t>
            </a:r>
            <a:r>
              <a:rPr lang="en-US" sz="2600" b="0" i="0" u="none" strike="noStrike" cap="none" dirty="0" smtClean="0">
                <a:solidFill>
                  <a:srgbClr val="4F4F4F"/>
                </a:solidFill>
                <a:latin typeface="Century Gothic"/>
                <a:ea typeface="Questrial"/>
                <a:cs typeface="Questrial"/>
                <a:sym typeface="Questrial"/>
              </a:rPr>
              <a:t>).</a:t>
            </a:r>
            <a:endParaRPr lang="en-US" sz="2600" b="0" i="0" u="none" strike="noStrike" cap="none" dirty="0">
              <a:solidFill>
                <a:srgbClr val="4F4F4F"/>
              </a:solidFill>
              <a:latin typeface="Century Gothic"/>
              <a:ea typeface="Questrial"/>
              <a:cs typeface="Questrial"/>
              <a:sym typeface="Questrial"/>
            </a:endParaRPr>
          </a:p>
          <a:p>
            <a:pPr marL="533400" marR="0" lvl="0" indent="-533400" algn="l" rtl="0">
              <a:lnSpc>
                <a:spcPct val="75000"/>
              </a:lnSpc>
              <a:spcBef>
                <a:spcPts val="1300"/>
              </a:spcBef>
              <a:spcAft>
                <a:spcPts val="0"/>
              </a:spcAft>
              <a:buClr>
                <a:srgbClr val="F79646"/>
              </a:buClr>
              <a:buSzPct val="100000"/>
              <a:buFont typeface="Arial"/>
              <a:buChar char="•"/>
            </a:pPr>
            <a:r>
              <a:rPr lang="en-US" sz="2600" b="0" i="0" u="none" strike="noStrike" cap="none" dirty="0">
                <a:solidFill>
                  <a:srgbClr val="4F4F4F"/>
                </a:solidFill>
                <a:latin typeface="Century Gothic"/>
                <a:ea typeface="Questrial"/>
                <a:cs typeface="Questrial"/>
                <a:sym typeface="Questrial"/>
              </a:rPr>
              <a:t>The utility provides a simulation mode that previews the effect of the </a:t>
            </a:r>
            <a:r>
              <a:rPr lang="en-US" sz="2600" b="0" i="0" u="none" strike="noStrike" cap="none" dirty="0" smtClean="0">
                <a:solidFill>
                  <a:srgbClr val="4F4F4F"/>
                </a:solidFill>
                <a:latin typeface="Century Gothic"/>
                <a:ea typeface="Questrial"/>
                <a:cs typeface="Questrial"/>
                <a:sym typeface="Questrial"/>
              </a:rPr>
              <a:t>update.</a:t>
            </a:r>
            <a:endParaRPr lang="en-US" sz="2600" b="0" i="0" u="none" strike="noStrike" cap="none" dirty="0">
              <a:solidFill>
                <a:srgbClr val="4F4F4F"/>
              </a:solidFill>
              <a:latin typeface="Century Gothic"/>
              <a:ea typeface="Questrial"/>
              <a:cs typeface="Questrial"/>
              <a:sym typeface="Questrial"/>
            </a:endParaRPr>
          </a:p>
          <a:p>
            <a:pPr marL="533400" marR="0" lvl="0" indent="-533400" algn="l" rtl="0">
              <a:lnSpc>
                <a:spcPct val="75000"/>
              </a:lnSpc>
              <a:spcBef>
                <a:spcPts val="1300"/>
              </a:spcBef>
              <a:spcAft>
                <a:spcPts val="0"/>
              </a:spcAft>
              <a:buClr>
                <a:srgbClr val="F79646"/>
              </a:buClr>
              <a:buSzPct val="100000"/>
              <a:buFont typeface="Arial"/>
              <a:buChar char="•"/>
            </a:pPr>
            <a:r>
              <a:rPr lang="en-US" sz="2600" b="0" i="0" u="none" strike="noStrike" cap="none" dirty="0">
                <a:solidFill>
                  <a:srgbClr val="4F4F4F"/>
                </a:solidFill>
                <a:latin typeface="Century Gothic"/>
                <a:ea typeface="Questrial"/>
                <a:cs typeface="Questrial"/>
                <a:sym typeface="Questrial"/>
              </a:rPr>
              <a:t>For eB2.1 and above, including Standard Edition, you must run it for each active domain.</a:t>
            </a:r>
          </a:p>
          <a:p>
            <a:pPr marL="533400" marR="0" lvl="0" indent="-533400" algn="l" rtl="0">
              <a:lnSpc>
                <a:spcPct val="75000"/>
              </a:lnSpc>
              <a:spcBef>
                <a:spcPts val="1300"/>
              </a:spcBef>
              <a:spcAft>
                <a:spcPts val="0"/>
              </a:spcAft>
              <a:buClr>
                <a:srgbClr val="F79646"/>
              </a:buClr>
              <a:buSzPct val="100000"/>
              <a:buFont typeface="Arial"/>
              <a:buChar char="•"/>
            </a:pPr>
            <a:r>
              <a:rPr lang="en-US" sz="2600" b="0" i="0" u="none" strike="noStrike" cap="none" dirty="0">
                <a:solidFill>
                  <a:srgbClr val="4F4F4F"/>
                </a:solidFill>
                <a:latin typeface="Century Gothic"/>
                <a:ea typeface="Questrial"/>
                <a:cs typeface="Questrial"/>
                <a:sym typeface="Questrial"/>
              </a:rPr>
              <a:t>The utility will impact only 1099 reporting for US-based users, and only when producing year-end 1099 forms.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Tax ID Utility</a:t>
            </a:r>
          </a:p>
        </p:txBody>
      </p:sp>
      <p:sp>
        <p:nvSpPr>
          <p:cNvPr id="5" name="Text Placeholder 4"/>
          <p:cNvSpPr>
            <a:spLocks noGrp="1"/>
          </p:cNvSpPr>
          <p:nvPr>
            <p:ph type="body" idx="1"/>
          </p:nvPr>
        </p:nvSpPr>
        <p:spPr/>
        <p:txBody>
          <a:bodyPr/>
          <a:lstStyle/>
          <a:p>
            <a:pPr lvl="0"/>
            <a:r>
              <a:rPr lang="en-US" sz="3200" dirty="0" smtClean="0">
                <a:latin typeface="Century Gothic"/>
              </a:rPr>
              <a:t>Report output filename is </a:t>
            </a:r>
            <a:r>
              <a:rPr lang="en-US" sz="3600" dirty="0" smtClean="0">
                <a:latin typeface="Century Gothic"/>
              </a:rPr>
              <a:t/>
            </a:r>
            <a:br>
              <a:rPr lang="en-US" sz="3600" dirty="0" smtClean="0">
                <a:latin typeface="Century Gothic"/>
              </a:rPr>
            </a:br>
            <a:r>
              <a:rPr lang="en-US" sz="2400" dirty="0" err="1" smtClean="0">
                <a:latin typeface="Century Gothic"/>
              </a:rPr>
              <a:t>uxtaxid</a:t>
            </a:r>
            <a:r>
              <a:rPr lang="en-US" sz="2400" dirty="0" smtClean="0">
                <a:latin typeface="Century Gothic"/>
              </a:rPr>
              <a:t>-&lt;</a:t>
            </a:r>
            <a:r>
              <a:rPr lang="en-US" sz="2400" i="1" dirty="0" err="1" smtClean="0">
                <a:latin typeface="Century Gothic"/>
              </a:rPr>
              <a:t>dbname</a:t>
            </a:r>
            <a:r>
              <a:rPr lang="en-US" sz="2400" i="1" dirty="0" smtClean="0">
                <a:latin typeface="Century Gothic"/>
              </a:rPr>
              <a:t>&gt;-&lt;domain&gt;-&lt;date&gt;_&lt;time</a:t>
            </a:r>
            <a:r>
              <a:rPr lang="en-US" sz="2400" dirty="0" smtClean="0">
                <a:latin typeface="Century Gothic"/>
              </a:rPr>
              <a:t>&gt;.</a:t>
            </a:r>
            <a:r>
              <a:rPr lang="en-US" sz="2400" dirty="0" err="1" smtClean="0">
                <a:latin typeface="Century Gothic"/>
              </a:rPr>
              <a:t>prn</a:t>
            </a:r>
            <a:endParaRPr lang="en-US" sz="2400" dirty="0" smtClean="0">
              <a:latin typeface="Century Gothic"/>
            </a:endParaRPr>
          </a:p>
          <a:p>
            <a:endParaRPr lang="en-US" dirty="0">
              <a:latin typeface="Century Gothic"/>
            </a:endParaRPr>
          </a:p>
        </p:txBody>
      </p:sp>
      <p:pic>
        <p:nvPicPr>
          <p:cNvPr id="444" name="Shape 444"/>
          <p:cNvPicPr preferRelativeResize="0"/>
          <p:nvPr/>
        </p:nvPicPr>
        <p:blipFill rotWithShape="1">
          <a:blip r:embed="rId3">
            <a:alphaModFix/>
          </a:blip>
          <a:srcRect/>
          <a:stretch/>
        </p:blipFill>
        <p:spPr>
          <a:xfrm>
            <a:off x="409575" y="2895600"/>
            <a:ext cx="8218487" cy="2678112"/>
          </a:xfrm>
          <a:prstGeom prst="rect">
            <a:avLst/>
          </a:prstGeom>
          <a:noFill/>
          <a:ln>
            <a:noFill/>
          </a:ln>
          <a:effectLst>
            <a:outerShdw blurRad="63500" sx="102000" sy="102000" algn="ctr" rotWithShape="0">
              <a:prstClr val="black">
                <a:alpha val="40000"/>
              </a:prstClr>
            </a:outerShdw>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Pre-conversion Activities</a:t>
            </a:r>
          </a:p>
        </p:txBody>
      </p:sp>
      <p:sp>
        <p:nvSpPr>
          <p:cNvPr id="452" name="Shape 452"/>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Data Preparation Report</a:t>
            </a:r>
          </a:p>
          <a:p>
            <a:pPr marL="342900" marR="0" lvl="0" indent="-342900" algn="l" rtl="0">
              <a:lnSpc>
                <a:spcPct val="80000"/>
              </a:lnSpc>
              <a:spcBef>
                <a:spcPts val="1260"/>
              </a:spcBef>
              <a:spcAft>
                <a:spcPts val="0"/>
              </a:spcAft>
              <a:buClr>
                <a:srgbClr val="F79646"/>
              </a:buClr>
              <a:buSzPct val="100000"/>
              <a:buFont typeface="Arial"/>
              <a:buChar char="•"/>
            </a:pPr>
            <a:r>
              <a:rPr lang="en-US" sz="2800" b="1" i="0" u="none" strike="noStrike" cap="none">
                <a:solidFill>
                  <a:srgbClr val="4F4F4F"/>
                </a:solidFill>
                <a:latin typeface="Century Gothic"/>
                <a:ea typeface="Questrial"/>
                <a:cs typeface="Questrial"/>
                <a:sym typeface="Questrial"/>
              </a:rPr>
              <a:t>Conversion Parameters Utility</a:t>
            </a:r>
          </a:p>
          <a:p>
            <a:pPr marL="342900" marR="0" lvl="0" indent="-342900" algn="l" rtl="0">
              <a:lnSpc>
                <a:spcPct val="80000"/>
              </a:lnSpc>
              <a:spcBef>
                <a:spcPts val="1180"/>
              </a:spcBef>
              <a:spcAft>
                <a:spcPts val="0"/>
              </a:spcAft>
              <a:buClr>
                <a:srgbClr val="F79646"/>
              </a:buClr>
              <a:buSzPct val="25000"/>
              <a:buFont typeface="Arial"/>
              <a:buNone/>
            </a:pPr>
            <a:endParaRPr sz="2400" b="0" i="0" u="none" strike="noStrike" cap="none">
              <a:solidFill>
                <a:srgbClr val="4F4F4F"/>
              </a:solidFill>
              <a:latin typeface="Century Gothic"/>
              <a:ea typeface="Questrial"/>
              <a:cs typeface="Questrial"/>
              <a:sym typeface="Questrial"/>
            </a:endParaRPr>
          </a:p>
          <a:p>
            <a:pPr marL="342900" marR="0" lvl="0" indent="-342900" algn="l" rtl="0">
              <a:lnSpc>
                <a:spcPct val="80000"/>
              </a:lnSpc>
              <a:spcBef>
                <a:spcPts val="1160"/>
              </a:spcBef>
              <a:spcAft>
                <a:spcPts val="0"/>
              </a:spcAft>
              <a:buClr>
                <a:srgbClr val="F79646"/>
              </a:buClr>
              <a:buSzPct val="100000"/>
              <a:buFont typeface="Arial"/>
              <a:buNone/>
            </a:pPr>
            <a:endParaRPr sz="2800" b="1" i="0" u="none" strike="noStrike" cap="none">
              <a:solidFill>
                <a:srgbClr val="4F4F4F"/>
              </a:solidFill>
              <a:latin typeface="Century Gothic"/>
              <a:ea typeface="Questrial"/>
              <a:cs typeface="Questrial"/>
              <a:sym typeface="Questria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Conversion Parameters Utility</a:t>
            </a:r>
          </a:p>
        </p:txBody>
      </p:sp>
      <p:sp>
        <p:nvSpPr>
          <p:cNvPr id="460" name="Shape 460"/>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This utility prompts for the parameters the QAD EE conversion uses when creating new Financial </a:t>
            </a:r>
            <a:r>
              <a:rPr lang="en-US" sz="2800" b="0" i="0" u="none" strike="noStrike" cap="none" dirty="0" smtClean="0">
                <a:solidFill>
                  <a:srgbClr val="4F4F4F"/>
                </a:solidFill>
                <a:latin typeface="Century Gothic"/>
                <a:ea typeface="Questrial"/>
                <a:cs typeface="Questrial"/>
                <a:sym typeface="Questrial"/>
              </a:rPr>
              <a:t>objects.</a:t>
            </a:r>
            <a:endParaRPr lang="en-US" sz="2800" b="0" i="0" u="none" strike="noStrike" cap="none" dirty="0">
              <a:solidFill>
                <a:srgbClr val="4F4F4F"/>
              </a:solidFill>
              <a:latin typeface="Century Gothic"/>
              <a:ea typeface="Questrial"/>
              <a:cs typeface="Questrial"/>
              <a:sym typeface="Questrial"/>
            </a:endParaRPr>
          </a:p>
          <a:p>
            <a:pPr marL="342900" marR="0" lvl="0" indent="-12700" algn="l" rtl="0">
              <a:spcBef>
                <a:spcPts val="1260"/>
              </a:spcBef>
              <a:spcAft>
                <a:spcPts val="0"/>
              </a:spcAft>
              <a:buClr>
                <a:srgbClr val="F79646"/>
              </a:buClr>
              <a:buSzPct val="25000"/>
              <a:buFont typeface="Arial"/>
              <a:buNone/>
            </a:pPr>
            <a:r>
              <a:rPr lang="en-US" sz="2800" b="0" i="0" u="none" strike="noStrike" cap="none" dirty="0">
                <a:solidFill>
                  <a:srgbClr val="4F4F4F"/>
                </a:solidFill>
                <a:latin typeface="Century Gothic"/>
                <a:ea typeface="Questrial"/>
                <a:cs typeface="Questrial"/>
                <a:sym typeface="Questrial"/>
              </a:rPr>
              <a:t>These are mostly daybook codes, but also include a few account codes and other items.</a:t>
            </a:r>
          </a:p>
          <a:p>
            <a:pPr marL="342900" marR="0" lvl="0" indent="-342900" algn="l" rtl="0">
              <a:spcBef>
                <a:spcPts val="126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Because there are so many new parameters, prompting for them through a utility rather than when the conversion is launched provides more time to plan the </a:t>
            </a:r>
            <a:r>
              <a:rPr lang="en-US" sz="2800" b="0" i="0" u="none" strike="noStrike" cap="none" dirty="0" smtClean="0">
                <a:solidFill>
                  <a:srgbClr val="4F4F4F"/>
                </a:solidFill>
                <a:latin typeface="Century Gothic"/>
                <a:ea typeface="Questrial"/>
                <a:cs typeface="Questrial"/>
                <a:sym typeface="Questrial"/>
              </a:rPr>
              <a:t>answers.</a:t>
            </a:r>
            <a:endParaRPr lang="en-US" sz="2800" b="0"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Conversion Parameters Utility</a:t>
            </a:r>
          </a:p>
        </p:txBody>
      </p:sp>
      <p:sp>
        <p:nvSpPr>
          <p:cNvPr id="468" name="Shape 468"/>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You can exit the utility without providing all of the answers, but you must provide them before running the conversion.</a:t>
            </a:r>
          </a:p>
          <a:p>
            <a:pPr marL="342900" marR="0" lvl="0" indent="-342900" algn="l" rtl="0">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You can rerun the utility as often as desired and delete or change </a:t>
            </a:r>
            <a:r>
              <a:rPr lang="en-US" sz="2400" b="0" i="0" u="none" strike="noStrike" cap="none" dirty="0" smtClean="0">
                <a:solidFill>
                  <a:srgbClr val="4F4F4F"/>
                </a:solidFill>
                <a:latin typeface="Century Gothic"/>
                <a:ea typeface="Questrial"/>
                <a:cs typeface="Questrial"/>
                <a:sym typeface="Questrial"/>
              </a:rPr>
              <a:t>answers.</a:t>
            </a:r>
            <a:endParaRPr lang="en-US" sz="2400" b="0" i="0" u="none" strike="noStrike" cap="none" dirty="0">
              <a:solidFill>
                <a:srgbClr val="4F4F4F"/>
              </a:solidFill>
              <a:latin typeface="Century Gothic"/>
              <a:ea typeface="Questrial"/>
              <a:cs typeface="Questrial"/>
              <a:sym typeface="Questrial"/>
            </a:endParaRPr>
          </a:p>
          <a:p>
            <a:pPr marL="342900" marR="0" lvl="0" indent="-12700" algn="l" rtl="0">
              <a:spcBef>
                <a:spcPts val="1000"/>
              </a:spcBef>
              <a:spcAft>
                <a:spcPts val="0"/>
              </a:spcAft>
              <a:buClr>
                <a:srgbClr val="F79646"/>
              </a:buClr>
              <a:buSzPct val="25000"/>
              <a:buFont typeface="Arial"/>
              <a:buNone/>
            </a:pPr>
            <a:r>
              <a:rPr lang="en-US" sz="2000" b="0" i="0" u="none" strike="noStrike" cap="none" dirty="0">
                <a:solidFill>
                  <a:srgbClr val="4F4F4F"/>
                </a:solidFill>
                <a:latin typeface="Century Gothic"/>
                <a:ea typeface="Questrial"/>
                <a:cs typeface="Questrial"/>
                <a:sym typeface="Questrial"/>
              </a:rPr>
              <a:t>If new validations are added to the utility since it was last run, the Data Exists flag for parameters with existing values is reset to No. This forces the user to re-validate </a:t>
            </a:r>
            <a:r>
              <a:rPr lang="en-US" sz="2000" dirty="0">
                <a:latin typeface="Century Gothic"/>
              </a:rPr>
              <a:t>any </a:t>
            </a:r>
            <a:r>
              <a:rPr lang="en-US" sz="2000" b="0" i="0" u="none" strike="noStrike" cap="none" dirty="0">
                <a:solidFill>
                  <a:srgbClr val="4F4F4F"/>
                </a:solidFill>
                <a:latin typeface="Century Gothic"/>
                <a:ea typeface="Questrial"/>
                <a:cs typeface="Questrial"/>
                <a:sym typeface="Questrial"/>
              </a:rPr>
              <a:t>data entered.</a:t>
            </a:r>
          </a:p>
          <a:p>
            <a:pPr marL="342900" marR="0" lvl="0" indent="-342900" algn="l" rtl="0">
              <a:spcBef>
                <a:spcPts val="9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For eB2.1 and above, including Standard Edition, you must run the utility for each active domain, even if you elect to use the same answers for multiple domains.</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Conversion Parameters Utility</a:t>
            </a:r>
          </a:p>
        </p:txBody>
      </p:sp>
      <p:sp>
        <p:nvSpPr>
          <p:cNvPr id="476" name="Shape 476"/>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100000"/>
              <a:buFont typeface="Arial"/>
              <a:buChar char="•"/>
            </a:pPr>
            <a:r>
              <a:rPr lang="en-US" sz="2400" b="0" i="0" u="none" strike="noStrike" cap="none">
                <a:solidFill>
                  <a:srgbClr val="4F4F4F"/>
                </a:solidFill>
                <a:latin typeface="Century Gothic"/>
                <a:ea typeface="Questrial"/>
                <a:cs typeface="Questrial"/>
                <a:sym typeface="Questrial"/>
              </a:rPr>
              <a:t>This utility does not impact future processing. It only creates qad_wkfl records.</a:t>
            </a:r>
          </a:p>
          <a:p>
            <a:pPr marL="342900" marR="0" lvl="0" indent="-342900" algn="l" rtl="0">
              <a:spcBef>
                <a:spcPts val="480"/>
              </a:spcBef>
              <a:spcAft>
                <a:spcPts val="0"/>
              </a:spcAft>
              <a:buClr>
                <a:srgbClr val="F79646"/>
              </a:buClr>
              <a:buSzPct val="100000"/>
              <a:buFont typeface="Arial"/>
              <a:buChar char="•"/>
            </a:pPr>
            <a:r>
              <a:rPr lang="en-US" sz="2400" b="0" i="0" u="none" strike="noStrike" cap="none">
                <a:solidFill>
                  <a:srgbClr val="4F4F4F"/>
                </a:solidFill>
                <a:latin typeface="Century Gothic"/>
                <a:ea typeface="Questrial"/>
                <a:cs typeface="Questrial"/>
                <a:sym typeface="Questrial"/>
              </a:rPr>
              <a:t>Report output filename is </a:t>
            </a:r>
            <a:br>
              <a:rPr lang="en-US" sz="2400" b="0" i="0" u="none" strike="noStrike" cap="none">
                <a:solidFill>
                  <a:srgbClr val="4F4F4F"/>
                </a:solidFill>
                <a:latin typeface="Century Gothic"/>
                <a:ea typeface="Questrial"/>
                <a:cs typeface="Questrial"/>
                <a:sym typeface="Questrial"/>
              </a:rPr>
            </a:br>
            <a:r>
              <a:rPr lang="en-US" sz="2000" b="0" i="0" u="none" strike="noStrike" cap="none">
                <a:solidFill>
                  <a:srgbClr val="4F4F4F"/>
                </a:solidFill>
                <a:latin typeface="Century Gothic"/>
                <a:ea typeface="Questrial"/>
                <a:cs typeface="Questrial"/>
                <a:sym typeface="Questrial"/>
              </a:rPr>
              <a:t>utfinpar-&lt;</a:t>
            </a:r>
            <a:r>
              <a:rPr lang="en-US" sz="2000" b="0" i="1" u="none" strike="noStrike" cap="none">
                <a:solidFill>
                  <a:srgbClr val="4F4F4F"/>
                </a:solidFill>
                <a:latin typeface="Century Gothic"/>
                <a:ea typeface="Questrial"/>
                <a:cs typeface="Questrial"/>
                <a:sym typeface="Questrial"/>
              </a:rPr>
              <a:t>dbname&gt;-&lt;domain&gt;-&lt;date&gt;_&lt;time</a:t>
            </a:r>
            <a:r>
              <a:rPr lang="en-US" sz="2000" b="0" i="0" u="none" strike="noStrike" cap="none">
                <a:solidFill>
                  <a:srgbClr val="4F4F4F"/>
                </a:solidFill>
                <a:latin typeface="Century Gothic"/>
                <a:ea typeface="Questrial"/>
                <a:cs typeface="Questrial"/>
                <a:sym typeface="Questrial"/>
              </a:rPr>
              <a:t>&gt;.prn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Pre-conversion Activities</a:t>
            </a:r>
          </a:p>
        </p:txBody>
      </p:sp>
      <p:sp>
        <p:nvSpPr>
          <p:cNvPr id="130" name="Shape 130"/>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Table Extension Domain Update Utilities </a:t>
            </a:r>
            <a:r>
              <a:rPr lang="en-US" sz="2000" b="0" u="none" strike="noStrike" cap="none" dirty="0">
                <a:solidFill>
                  <a:schemeClr val="bg1">
                    <a:lumMod val="65000"/>
                  </a:schemeClr>
                </a:solidFill>
                <a:latin typeface="Century Gothic"/>
                <a:ea typeface="Questrial"/>
                <a:cs typeface="Questrial"/>
                <a:sym typeface="Questrial"/>
              </a:rPr>
              <a:t>(eB2.1 and above, including Standard Edition)</a:t>
            </a:r>
          </a:p>
          <a:p>
            <a:pPr marL="342900" marR="0" lvl="0" indent="-342900" algn="l" rtl="0">
              <a:lnSpc>
                <a:spcPct val="8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GL Transaction Consolidation </a:t>
            </a:r>
            <a:r>
              <a:rPr lang="en-US" sz="2000" b="0" u="none" strike="noStrike" cap="none" dirty="0">
                <a:solidFill>
                  <a:schemeClr val="bg1">
                    <a:lumMod val="65000"/>
                  </a:schemeClr>
                </a:solidFill>
                <a:latin typeface="Century Gothic"/>
                <a:ea typeface="Questrial"/>
                <a:cs typeface="Questrial"/>
                <a:sym typeface="Questrial"/>
              </a:rPr>
              <a:t>(optional)</a:t>
            </a:r>
          </a:p>
          <a:p>
            <a:pPr marL="342900" marR="0" lvl="0" indent="-342900" algn="l" rtl="0">
              <a:lnSpc>
                <a:spcPct val="8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Archive/Delete transaction data </a:t>
            </a:r>
            <a:r>
              <a:rPr lang="en-US" sz="2000" b="0" i="0" u="none" strike="noStrike" cap="none" dirty="0">
                <a:solidFill>
                  <a:schemeClr val="bg1">
                    <a:lumMod val="65000"/>
                  </a:schemeClr>
                </a:solidFill>
                <a:latin typeface="Century Gothic"/>
                <a:ea typeface="Questrial"/>
                <a:cs typeface="Questrial"/>
                <a:sym typeface="Questrial"/>
              </a:rPr>
              <a:t>(optional)</a:t>
            </a:r>
          </a:p>
          <a:p>
            <a:pPr marL="342900" marR="0" lvl="0" indent="-342900" algn="l" rtl="0">
              <a:lnSpc>
                <a:spcPct val="8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Global Tax Management Conversion </a:t>
            </a:r>
            <a:r>
              <a:rPr lang="en-US" sz="2000" b="0" i="0" u="none" strike="noStrike" cap="none" dirty="0">
                <a:solidFill>
                  <a:schemeClr val="bg1">
                    <a:lumMod val="65000"/>
                  </a:schemeClr>
                </a:solidFill>
                <a:latin typeface="Century Gothic"/>
                <a:ea typeface="Questrial"/>
                <a:cs typeface="Questrial"/>
                <a:sym typeface="Questrial"/>
              </a:rPr>
              <a:t>(if pre-</a:t>
            </a:r>
            <a:r>
              <a:rPr lang="en-US" sz="2000" b="0" i="0" u="none" strike="noStrike" cap="none" dirty="0" err="1">
                <a:solidFill>
                  <a:schemeClr val="bg1">
                    <a:lumMod val="65000"/>
                  </a:schemeClr>
                </a:solidFill>
                <a:latin typeface="Century Gothic"/>
                <a:ea typeface="Questrial"/>
                <a:cs typeface="Questrial"/>
                <a:sym typeface="Questrial"/>
              </a:rPr>
              <a:t>eB</a:t>
            </a:r>
            <a:r>
              <a:rPr lang="en-US" sz="2000" b="0" i="0" u="none" strike="noStrike" cap="none" dirty="0">
                <a:solidFill>
                  <a:schemeClr val="bg1">
                    <a:lumMod val="65000"/>
                  </a:schemeClr>
                </a:solidFill>
                <a:latin typeface="Century Gothic"/>
                <a:ea typeface="Questrial"/>
                <a:cs typeface="Questrial"/>
                <a:sym typeface="Questrial"/>
              </a:rPr>
              <a:t>)</a:t>
            </a:r>
          </a:p>
          <a:p>
            <a:pPr marL="342900" marR="0" lvl="0" indent="-342900" algn="l" rtl="0">
              <a:lnSpc>
                <a:spcPct val="8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Employee Entity Utility</a:t>
            </a:r>
          </a:p>
          <a:p>
            <a:pPr marL="342900" marR="0" lvl="0" indent="-342900" algn="l" rtl="0">
              <a:lnSpc>
                <a:spcPct val="8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End User Contact Utility</a:t>
            </a:r>
          </a:p>
          <a:p>
            <a:pPr marL="342900" marR="0" lvl="0" indent="-342900" algn="l" rtl="0">
              <a:lnSpc>
                <a:spcPct val="8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Control Account Utility</a:t>
            </a:r>
          </a:p>
          <a:p>
            <a:pPr marL="342900" marR="0" lvl="0" indent="-342900" algn="l" rtl="0">
              <a:lnSpc>
                <a:spcPct val="8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GL Account/Project Utility </a:t>
            </a:r>
            <a:r>
              <a:rPr lang="en-US" sz="2000" b="0" i="0" u="none" strike="noStrike" cap="none" dirty="0">
                <a:solidFill>
                  <a:schemeClr val="bg1">
                    <a:lumMod val="65000"/>
                  </a:schemeClr>
                </a:solidFill>
                <a:latin typeface="Century Gothic"/>
                <a:ea typeface="Questrial"/>
                <a:cs typeface="Questrial"/>
                <a:sym typeface="Questrial"/>
              </a:rPr>
              <a:t>(if pre-</a:t>
            </a:r>
            <a:r>
              <a:rPr lang="en-US" sz="2000" b="0" i="0" u="none" strike="noStrike" cap="none" dirty="0" err="1">
                <a:solidFill>
                  <a:schemeClr val="bg1">
                    <a:lumMod val="65000"/>
                  </a:schemeClr>
                </a:solidFill>
                <a:latin typeface="Century Gothic"/>
                <a:ea typeface="Questrial"/>
                <a:cs typeface="Questrial"/>
                <a:sym typeface="Questrial"/>
              </a:rPr>
              <a:t>eB</a:t>
            </a:r>
            <a:r>
              <a:rPr lang="en-US" sz="2000" b="0" i="0" u="none" strike="noStrike" cap="none" dirty="0">
                <a:solidFill>
                  <a:schemeClr val="bg1">
                    <a:lumMod val="65000"/>
                  </a:schemeClr>
                </a:solidFill>
                <a:latin typeface="Century Gothic"/>
                <a:ea typeface="Questrial"/>
                <a:cs typeface="Questrial"/>
                <a:sym typeface="Questrial"/>
              </a:rPr>
              <a:t>)</a:t>
            </a:r>
          </a:p>
          <a:p>
            <a:pPr marL="342900" marR="0" lvl="0" indent="-342900" algn="l" rtl="0">
              <a:lnSpc>
                <a:spcPct val="8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Orphaned Address Utility</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Conversion Parameters Utility</a:t>
            </a:r>
          </a:p>
        </p:txBody>
      </p:sp>
      <p:pic>
        <p:nvPicPr>
          <p:cNvPr id="484" name="Shape 484"/>
          <p:cNvPicPr preferRelativeResize="0"/>
          <p:nvPr/>
        </p:nvPicPr>
        <p:blipFill rotWithShape="1">
          <a:blip r:embed="rId3">
            <a:alphaModFix/>
          </a:blip>
          <a:srcRect/>
          <a:stretch/>
        </p:blipFill>
        <p:spPr>
          <a:xfrm>
            <a:off x="381000" y="987425"/>
            <a:ext cx="6097588" cy="3019424"/>
          </a:xfrm>
          <a:prstGeom prst="rect">
            <a:avLst/>
          </a:prstGeom>
          <a:noFill/>
          <a:ln>
            <a:noFill/>
          </a:ln>
        </p:spPr>
      </p:pic>
      <p:pic>
        <p:nvPicPr>
          <p:cNvPr id="485" name="Shape 485" descr="cnv-1454-13_Lowerscreenshot"/>
          <p:cNvPicPr preferRelativeResize="0"/>
          <p:nvPr/>
        </p:nvPicPr>
        <p:blipFill rotWithShape="1">
          <a:blip r:embed="rId4">
            <a:alphaModFix/>
          </a:blip>
          <a:srcRect/>
          <a:stretch/>
        </p:blipFill>
        <p:spPr>
          <a:xfrm>
            <a:off x="2679700" y="3059113"/>
            <a:ext cx="6088063" cy="3192462"/>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sp>
        <p:nvSpPr>
          <p:cNvPr id="492"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Pre-conversion Activities</a:t>
            </a:r>
          </a:p>
        </p:txBody>
      </p:sp>
      <p:sp>
        <p:nvSpPr>
          <p:cNvPr id="493" name="Shape 493"/>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Data Preparation Report</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Conversion Parameters Utility</a:t>
            </a:r>
          </a:p>
          <a:p>
            <a:pPr marL="342900" marR="0" lvl="0" indent="-342900" algn="l" rtl="0">
              <a:lnSpc>
                <a:spcPct val="80000"/>
              </a:lnSpc>
              <a:spcBef>
                <a:spcPts val="1260"/>
              </a:spcBef>
              <a:spcAft>
                <a:spcPts val="0"/>
              </a:spcAft>
              <a:buClr>
                <a:srgbClr val="F79646"/>
              </a:buClr>
              <a:buSzPct val="100000"/>
              <a:buFont typeface="Arial"/>
              <a:buChar char="•"/>
            </a:pPr>
            <a:r>
              <a:rPr lang="en-US" sz="2800" b="1" i="0" u="none" strike="noStrike" cap="none">
                <a:solidFill>
                  <a:srgbClr val="4F4F4F"/>
                </a:solidFill>
                <a:latin typeface="Century Gothic"/>
                <a:ea typeface="Questrial"/>
                <a:cs typeface="Questrial"/>
                <a:sym typeface="Questrial"/>
              </a:rPr>
              <a:t>Search &amp; Replace Reports/Utilities</a:t>
            </a:r>
            <a:r>
              <a:rPr lang="en-US" sz="2800" b="1" i="0" u="none" strike="noStrike" cap="none">
                <a:solidFill>
                  <a:srgbClr val="B2B2B2"/>
                </a:solidFill>
                <a:latin typeface="Century Gothic"/>
                <a:ea typeface="Questrial"/>
                <a:cs typeface="Questrial"/>
                <a:sym typeface="Questrial"/>
              </a:rPr>
              <a:t> </a:t>
            </a:r>
            <a:r>
              <a:rPr lang="en-US" sz="2000" b="1" i="0" u="none" strike="noStrike" cap="none">
                <a:solidFill>
                  <a:srgbClr val="4F4F4F"/>
                </a:solidFill>
                <a:latin typeface="Century Gothic"/>
                <a:ea typeface="Questrial"/>
                <a:cs typeface="Questrial"/>
                <a:sym typeface="Questrial"/>
              </a:rPr>
              <a:t>(eB2.1 and above, including Standard Edition)</a:t>
            </a:r>
          </a:p>
          <a:p>
            <a:pPr marL="342900" marR="0" lvl="0" indent="-342900" algn="l" rtl="0">
              <a:lnSpc>
                <a:spcPct val="80000"/>
              </a:lnSpc>
              <a:spcBef>
                <a:spcPts val="1260"/>
              </a:spcBef>
              <a:spcAft>
                <a:spcPts val="0"/>
              </a:spcAft>
              <a:buClr>
                <a:srgbClr val="F79646"/>
              </a:buClr>
              <a:buSzPct val="25000"/>
              <a:buFont typeface="Arial"/>
              <a:buNone/>
            </a:pPr>
            <a:endParaRPr sz="2800" b="1" i="0" u="none" strike="noStrike" cap="none">
              <a:solidFill>
                <a:srgbClr val="4F4F4F"/>
              </a:solidFill>
              <a:latin typeface="Century Gothic"/>
              <a:ea typeface="Questrial"/>
              <a:cs typeface="Questrial"/>
              <a:sym typeface="Questria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Search &amp; Replace Reports/Utilities</a:t>
            </a:r>
          </a:p>
        </p:txBody>
      </p:sp>
      <p:sp>
        <p:nvSpPr>
          <p:cNvPr id="501" name="Shape 501"/>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Only run this suite of reports/utilities when converting from eB2.1 and above, including Standard Edition.</a:t>
            </a:r>
          </a:p>
          <a:p>
            <a:pPr marL="342900" marR="0" lvl="0" indent="-342900" algn="l" rtl="0">
              <a:spcBef>
                <a:spcPts val="126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Execution is optional, unless specifically indicated by the Data Preparation Report, but </a:t>
            </a:r>
            <a:r>
              <a:rPr lang="en-US" sz="2800" b="1" i="0" u="none" strike="noStrike" cap="none" dirty="0">
                <a:solidFill>
                  <a:srgbClr val="4F4F4F"/>
                </a:solidFill>
                <a:latin typeface="Century Gothic"/>
                <a:ea typeface="Questrial"/>
                <a:cs typeface="Questrial"/>
                <a:sym typeface="Questrial"/>
              </a:rPr>
              <a:t>strongly</a:t>
            </a:r>
            <a:r>
              <a:rPr lang="en-US" sz="2800" b="0" i="0" u="none" strike="noStrike" cap="none" dirty="0">
                <a:solidFill>
                  <a:srgbClr val="4F4F4F"/>
                </a:solidFill>
                <a:latin typeface="Century Gothic"/>
                <a:ea typeface="Questrial"/>
                <a:cs typeface="Questrial"/>
                <a:sym typeface="Questrial"/>
              </a:rPr>
              <a:t> recommended regardless.</a:t>
            </a:r>
          </a:p>
          <a:p>
            <a:pPr marL="342900" marR="0" lvl="0" indent="-342900" algn="l" rtl="0">
              <a:spcBef>
                <a:spcPts val="126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Requires that you run Table Extension Domain Update Utilities </a:t>
            </a:r>
            <a:r>
              <a:rPr lang="en-US" sz="2800" b="0" i="0" u="none" strike="noStrike" cap="none" dirty="0" smtClean="0">
                <a:solidFill>
                  <a:srgbClr val="4F4F4F"/>
                </a:solidFill>
                <a:latin typeface="Century Gothic"/>
                <a:ea typeface="Questrial"/>
                <a:cs typeface="Questrial"/>
                <a:sym typeface="Questrial"/>
              </a:rPr>
              <a:t>first.</a:t>
            </a:r>
            <a:endParaRPr lang="en-US" sz="2800" b="0"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sp>
        <p:nvSpPr>
          <p:cNvPr id="508"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Search &amp; Replace Reports/Utilities</a:t>
            </a:r>
          </a:p>
        </p:txBody>
      </p:sp>
      <p:sp>
        <p:nvSpPr>
          <p:cNvPr id="509" name="Shape 509"/>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100000"/>
              <a:buFont typeface="Arial"/>
              <a:buChar char="•"/>
            </a:pPr>
            <a:r>
              <a:rPr lang="en-US" sz="2200" b="0" i="0" u="none" strike="noStrike" cap="none" dirty="0">
                <a:solidFill>
                  <a:srgbClr val="4F4F4F"/>
                </a:solidFill>
                <a:latin typeface="Century Gothic"/>
                <a:ea typeface="Questrial"/>
                <a:cs typeface="Questrial"/>
                <a:sym typeface="Questrial"/>
              </a:rPr>
              <a:t>Due to schema and architecture changes introduced in QAD Enterprise Edition, the scope of some data objects has changed from domain level to system </a:t>
            </a:r>
            <a:r>
              <a:rPr lang="en-US" sz="2200" b="0" i="0" u="none" strike="noStrike" cap="none" dirty="0" smtClean="0">
                <a:solidFill>
                  <a:srgbClr val="4F4F4F"/>
                </a:solidFill>
                <a:latin typeface="Century Gothic"/>
                <a:ea typeface="Questrial"/>
                <a:cs typeface="Questrial"/>
                <a:sym typeface="Questrial"/>
              </a:rPr>
              <a:t>level.</a:t>
            </a:r>
            <a:br>
              <a:rPr lang="en-US" sz="2200" b="0" i="0" u="none" strike="noStrike" cap="none" dirty="0" smtClean="0">
                <a:solidFill>
                  <a:srgbClr val="4F4F4F"/>
                </a:solidFill>
                <a:latin typeface="Century Gothic"/>
                <a:ea typeface="Questrial"/>
                <a:cs typeface="Questrial"/>
                <a:sym typeface="Questrial"/>
              </a:rPr>
            </a:br>
            <a:endParaRPr lang="en-US" sz="2200" b="0" i="0" u="none" strike="noStrike" cap="none" dirty="0" smtClean="0">
              <a:solidFill>
                <a:srgbClr val="4F4F4F"/>
              </a:solidFill>
              <a:latin typeface="Century Gothic"/>
              <a:ea typeface="Questrial"/>
              <a:cs typeface="Questrial"/>
              <a:sym typeface="Questrial"/>
            </a:endParaRPr>
          </a:p>
          <a:p>
            <a:pPr marL="342900" marR="0" lvl="0" indent="-342900" algn="l" rtl="0">
              <a:spcBef>
                <a:spcPts val="0"/>
              </a:spcBef>
              <a:spcAft>
                <a:spcPts val="0"/>
              </a:spcAft>
              <a:buClr>
                <a:srgbClr val="F79646"/>
              </a:buClr>
              <a:buSzPct val="100000"/>
              <a:buFont typeface="Arial"/>
              <a:buChar char="•"/>
            </a:pPr>
            <a:r>
              <a:rPr lang="en-US" sz="2200" b="0" i="0" u="none" strike="noStrike" cap="none" dirty="0" smtClean="0">
                <a:solidFill>
                  <a:srgbClr val="4F4F4F"/>
                </a:solidFill>
                <a:latin typeface="Century Gothic"/>
                <a:ea typeface="Questrial"/>
                <a:cs typeface="Questrial"/>
                <a:sym typeface="Questrial"/>
              </a:rPr>
              <a:t>During </a:t>
            </a:r>
            <a:r>
              <a:rPr lang="en-US" sz="2200" b="0" i="0" u="none" strike="noStrike" cap="none" dirty="0">
                <a:solidFill>
                  <a:srgbClr val="4F4F4F"/>
                </a:solidFill>
                <a:latin typeface="Century Gothic"/>
                <a:ea typeface="Questrial"/>
                <a:cs typeface="Questrial"/>
                <a:sym typeface="Questrial"/>
              </a:rPr>
              <a:t>the conversion, if two records exist with the same code in more than one domain, they are assumed to be the same and only one record is converted. As a result, some domain-level data could be lost when converting a database with more than one </a:t>
            </a:r>
            <a:r>
              <a:rPr lang="en-US" sz="2200" b="0" i="0" u="none" strike="noStrike" cap="none" dirty="0" smtClean="0">
                <a:solidFill>
                  <a:srgbClr val="4F4F4F"/>
                </a:solidFill>
                <a:latin typeface="Century Gothic"/>
                <a:ea typeface="Questrial"/>
                <a:cs typeface="Questrial"/>
                <a:sym typeface="Questrial"/>
              </a:rPr>
              <a:t>domain.</a:t>
            </a:r>
            <a:br>
              <a:rPr lang="en-US" sz="2200" b="0" i="0" u="none" strike="noStrike" cap="none" dirty="0" smtClean="0">
                <a:solidFill>
                  <a:srgbClr val="4F4F4F"/>
                </a:solidFill>
                <a:latin typeface="Century Gothic"/>
                <a:ea typeface="Questrial"/>
                <a:cs typeface="Questrial"/>
                <a:sym typeface="Questrial"/>
              </a:rPr>
            </a:br>
            <a:endParaRPr lang="en-US" sz="2200" b="0" i="0" u="none" strike="noStrike" cap="none" dirty="0" smtClean="0">
              <a:solidFill>
                <a:srgbClr val="4F4F4F"/>
              </a:solidFill>
              <a:latin typeface="Century Gothic"/>
              <a:ea typeface="Questrial"/>
              <a:cs typeface="Questrial"/>
              <a:sym typeface="Questrial"/>
            </a:endParaRPr>
          </a:p>
          <a:p>
            <a:pPr marL="342900" marR="0" lvl="0" indent="-342900" algn="l" rtl="0">
              <a:spcBef>
                <a:spcPts val="0"/>
              </a:spcBef>
              <a:spcAft>
                <a:spcPts val="0"/>
              </a:spcAft>
              <a:buClr>
                <a:srgbClr val="F79646"/>
              </a:buClr>
              <a:buSzPct val="100000"/>
              <a:buFont typeface="Arial"/>
              <a:buChar char="•"/>
            </a:pPr>
            <a:r>
              <a:rPr lang="en-US" sz="2200" b="0" i="0" u="none" strike="noStrike" cap="none" dirty="0" smtClean="0">
                <a:solidFill>
                  <a:srgbClr val="4F4F4F"/>
                </a:solidFill>
                <a:latin typeface="Century Gothic"/>
                <a:ea typeface="Questrial"/>
                <a:cs typeface="Questrial"/>
                <a:sym typeface="Questrial"/>
              </a:rPr>
              <a:t>The </a:t>
            </a:r>
            <a:r>
              <a:rPr lang="en-US" sz="2200" b="0" i="0" u="none" strike="noStrike" cap="none" dirty="0">
                <a:solidFill>
                  <a:srgbClr val="4F4F4F"/>
                </a:solidFill>
                <a:latin typeface="Century Gothic"/>
                <a:ea typeface="Questrial"/>
                <a:cs typeface="Questrial"/>
                <a:sym typeface="Questrial"/>
              </a:rPr>
              <a:t>purpose of the Code Search and Replace utilities is to provide a way to identify and correct duplicate domain-level </a:t>
            </a:r>
            <a:r>
              <a:rPr lang="en-US" sz="2200" b="0" i="0" u="none" strike="noStrike" cap="none" dirty="0" smtClean="0">
                <a:solidFill>
                  <a:srgbClr val="4F4F4F"/>
                </a:solidFill>
                <a:latin typeface="Century Gothic"/>
                <a:ea typeface="Questrial"/>
                <a:cs typeface="Questrial"/>
                <a:sym typeface="Questrial"/>
              </a:rPr>
              <a:t>data.</a:t>
            </a:r>
            <a:endParaRPr lang="en-US" sz="2200" b="0"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Search &amp; Replace Reports/Utilities</a:t>
            </a:r>
          </a:p>
        </p:txBody>
      </p:sp>
      <p:sp>
        <p:nvSpPr>
          <p:cNvPr id="5" name="Text Placeholder 4"/>
          <p:cNvSpPr>
            <a:spLocks noGrp="1"/>
          </p:cNvSpPr>
          <p:nvPr>
            <p:ph type="body" idx="1"/>
          </p:nvPr>
        </p:nvSpPr>
        <p:spPr/>
        <p:txBody>
          <a:bodyPr/>
          <a:lstStyle/>
          <a:p>
            <a:r>
              <a:rPr lang="en-US" sz="2200" dirty="0" smtClean="0">
                <a:latin typeface="Century Gothic"/>
              </a:rPr>
              <a:t>In QAD EE, addresses remain at the domain level, but map to business </a:t>
            </a:r>
            <a:r>
              <a:rPr lang="en-US" sz="2200" dirty="0" smtClean="0">
                <a:latin typeface="Century Gothic"/>
              </a:rPr>
              <a:t>relations </a:t>
            </a:r>
            <a:r>
              <a:rPr lang="en-US" sz="2200" dirty="0" smtClean="0">
                <a:latin typeface="Century Gothic"/>
              </a:rPr>
              <a:t>that are at the system level in the new Financials. Each business relation must have a unique code.</a:t>
            </a:r>
            <a:br>
              <a:rPr lang="en-US" sz="2200" dirty="0" smtClean="0">
                <a:latin typeface="Century Gothic"/>
              </a:rPr>
            </a:br>
            <a:endParaRPr lang="en-US" sz="1100" dirty="0" smtClean="0">
              <a:latin typeface="Century Gothic"/>
            </a:endParaRPr>
          </a:p>
          <a:p>
            <a:r>
              <a:rPr lang="en-US" sz="2200" dirty="0" smtClean="0">
                <a:latin typeface="Century Gothic"/>
              </a:rPr>
              <a:t>In QAD EE, entities remain at the domain level, but map to companies (now called entities) in the new Financials. The entity code must be unique in the database going forward.</a:t>
            </a:r>
            <a:br>
              <a:rPr lang="en-US" sz="2200" dirty="0" smtClean="0">
                <a:latin typeface="Century Gothic"/>
              </a:rPr>
            </a:br>
            <a:endParaRPr lang="en-US" sz="1100" dirty="0" smtClean="0">
              <a:latin typeface="Century Gothic"/>
            </a:endParaRPr>
          </a:p>
          <a:p>
            <a:r>
              <a:rPr lang="en-US" sz="2200" dirty="0" smtClean="0">
                <a:latin typeface="Century Gothic"/>
              </a:rPr>
              <a:t>Before QAD EE, credit ratings were stored in Generalized Codes (</a:t>
            </a:r>
            <a:r>
              <a:rPr lang="en-US" sz="2200" dirty="0" err="1" smtClean="0">
                <a:latin typeface="Century Gothic"/>
              </a:rPr>
              <a:t>code_mstr</a:t>
            </a:r>
            <a:r>
              <a:rPr lang="en-US" sz="2200" dirty="0" smtClean="0">
                <a:latin typeface="Century Gothic"/>
              </a:rPr>
              <a:t>) against field </a:t>
            </a:r>
            <a:r>
              <a:rPr lang="en-US" sz="2200" dirty="0" err="1" smtClean="0">
                <a:latin typeface="Century Gothic"/>
              </a:rPr>
              <a:t>cm_cr_rating</a:t>
            </a:r>
            <a:r>
              <a:rPr lang="en-US" sz="2200" dirty="0" smtClean="0">
                <a:latin typeface="Century Gothic"/>
              </a:rPr>
              <a:t>. Generalized Codes is a domain-level table in eB2.1 and above, including Standard Edition. In QAD EE, credit ratings are stored in a new Financials table and become system-level data.</a:t>
            </a:r>
            <a:endParaRPr lang="en-US" sz="2200" dirty="0">
              <a:latin typeface="Century Gothic"/>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sp>
        <p:nvSpPr>
          <p:cNvPr id="524"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Search &amp; Replace Reports/Utilities</a:t>
            </a:r>
          </a:p>
        </p:txBody>
      </p:sp>
      <p:sp>
        <p:nvSpPr>
          <p:cNvPr id="4" name="Text Placeholder 3"/>
          <p:cNvSpPr>
            <a:spLocks noGrp="1"/>
          </p:cNvSpPr>
          <p:nvPr>
            <p:ph type="body" idx="1"/>
          </p:nvPr>
        </p:nvSpPr>
        <p:spPr/>
        <p:txBody>
          <a:bodyPr/>
          <a:lstStyle/>
          <a:p>
            <a:r>
              <a:rPr lang="en-US" sz="2200" dirty="0" smtClean="0">
                <a:latin typeface="Century Gothic"/>
              </a:rPr>
              <a:t>Before QAD EE, Customer and Supplier Types were stored in Generalized Codes (</a:t>
            </a:r>
            <a:r>
              <a:rPr lang="en-US" sz="2200" dirty="0" err="1" smtClean="0">
                <a:latin typeface="Century Gothic"/>
              </a:rPr>
              <a:t>code_mstr</a:t>
            </a:r>
            <a:r>
              <a:rPr lang="en-US" sz="2200" dirty="0" smtClean="0">
                <a:latin typeface="Century Gothic"/>
              </a:rPr>
              <a:t>) against fields </a:t>
            </a:r>
            <a:r>
              <a:rPr lang="en-US" sz="2200" dirty="0" err="1" smtClean="0">
                <a:latin typeface="Century Gothic"/>
              </a:rPr>
              <a:t>cm_type</a:t>
            </a:r>
            <a:r>
              <a:rPr lang="en-US" sz="2200" dirty="0" smtClean="0">
                <a:latin typeface="Century Gothic"/>
              </a:rPr>
              <a:t> and </a:t>
            </a:r>
            <a:r>
              <a:rPr lang="en-US" sz="2200" dirty="0" err="1" smtClean="0">
                <a:latin typeface="Century Gothic"/>
              </a:rPr>
              <a:t>vd_type</a:t>
            </a:r>
            <a:r>
              <a:rPr lang="en-US" sz="2200" dirty="0" smtClean="0">
                <a:latin typeface="Century Gothic"/>
              </a:rPr>
              <a:t>. In QAD EE, customer and supplier types are stored in a new Financials table and become system-level data.</a:t>
            </a:r>
            <a:br>
              <a:rPr lang="en-US" sz="2200" dirty="0" smtClean="0">
                <a:latin typeface="Century Gothic"/>
              </a:rPr>
            </a:br>
            <a:endParaRPr lang="en-US" sz="2200" dirty="0" smtClean="0">
              <a:latin typeface="Century Gothic"/>
            </a:endParaRPr>
          </a:p>
          <a:p>
            <a:r>
              <a:rPr lang="en-US" sz="2200" dirty="0" smtClean="0">
                <a:latin typeface="Century Gothic"/>
              </a:rPr>
              <a:t>Prior to QAD EE, voucher types were stored in Generalized Codes (</a:t>
            </a:r>
            <a:r>
              <a:rPr lang="en-US" sz="2200" dirty="0" err="1" smtClean="0">
                <a:latin typeface="Century Gothic"/>
              </a:rPr>
              <a:t>code_mstr</a:t>
            </a:r>
            <a:r>
              <a:rPr lang="en-US" sz="2200" dirty="0" smtClean="0">
                <a:latin typeface="Century Gothic"/>
              </a:rPr>
              <a:t>) against field </a:t>
            </a:r>
            <a:r>
              <a:rPr lang="en-US" sz="2200" dirty="0" err="1" smtClean="0">
                <a:latin typeface="Century Gothic"/>
              </a:rPr>
              <a:t>vo_type</a:t>
            </a:r>
            <a:r>
              <a:rPr lang="en-US" sz="2200" dirty="0" smtClean="0">
                <a:latin typeface="Century Gothic"/>
              </a:rPr>
              <a:t>. In QAD EE, voucher types are called purchase types and stored in a new Financials table as system-level data.</a:t>
            </a:r>
            <a:br>
              <a:rPr lang="en-US" sz="2200" dirty="0" smtClean="0">
                <a:latin typeface="Century Gothic"/>
              </a:rPr>
            </a:br>
            <a:endParaRPr lang="en-US" sz="2200" dirty="0" smtClean="0">
              <a:latin typeface="Century Gothic"/>
            </a:endParaRPr>
          </a:p>
          <a:p>
            <a:r>
              <a:rPr lang="en-US" sz="2200" dirty="0" smtClean="0">
                <a:latin typeface="Century Gothic"/>
              </a:rPr>
              <a:t>State and county codes are stored in Generalized Codes (</a:t>
            </a:r>
            <a:r>
              <a:rPr lang="en-US" sz="2200" dirty="0" err="1" smtClean="0">
                <a:latin typeface="Century Gothic"/>
              </a:rPr>
              <a:t>code_mstr</a:t>
            </a:r>
            <a:r>
              <a:rPr lang="en-US" sz="2200" dirty="0" smtClean="0">
                <a:latin typeface="Century Gothic"/>
              </a:rPr>
              <a:t>) against fields </a:t>
            </a:r>
            <a:r>
              <a:rPr lang="en-US" sz="2200" dirty="0" err="1" smtClean="0">
                <a:latin typeface="Century Gothic"/>
              </a:rPr>
              <a:t>ad_state</a:t>
            </a:r>
            <a:r>
              <a:rPr lang="en-US" sz="2200" dirty="0" smtClean="0">
                <a:latin typeface="Century Gothic"/>
              </a:rPr>
              <a:t> and </a:t>
            </a:r>
            <a:r>
              <a:rPr lang="en-US" sz="2200" dirty="0" err="1" smtClean="0">
                <a:latin typeface="Century Gothic"/>
              </a:rPr>
              <a:t>ad_county</a:t>
            </a:r>
            <a:r>
              <a:rPr lang="en-US" sz="2200" dirty="0" smtClean="0">
                <a:latin typeface="Century Gothic"/>
              </a:rPr>
              <a:t>. In QAD EE, states and counties become system-level data, but remain in their original table.</a:t>
            </a:r>
            <a:endParaRPr lang="en-US" sz="2200" dirty="0">
              <a:latin typeface="Century Gothic"/>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Search &amp; Replace Reports/Utilities</a:t>
            </a:r>
          </a:p>
        </p:txBody>
      </p:sp>
      <p:sp>
        <p:nvSpPr>
          <p:cNvPr id="4" name="Text Placeholder 3"/>
          <p:cNvSpPr>
            <a:spLocks noGrp="1"/>
          </p:cNvSpPr>
          <p:nvPr>
            <p:ph type="body" idx="1"/>
          </p:nvPr>
        </p:nvSpPr>
        <p:spPr/>
        <p:txBody>
          <a:bodyPr/>
          <a:lstStyle/>
          <a:p>
            <a:r>
              <a:rPr lang="en-US" sz="2200" dirty="0" smtClean="0">
                <a:latin typeface="Century Gothic"/>
              </a:rPr>
              <a:t>Before QAD EE, tax classes were stored in Generalized Codes (</a:t>
            </a:r>
            <a:r>
              <a:rPr lang="en-US" sz="2200" dirty="0" err="1" smtClean="0">
                <a:latin typeface="Century Gothic"/>
              </a:rPr>
              <a:t>code_mstr</a:t>
            </a:r>
            <a:r>
              <a:rPr lang="en-US" sz="2200" dirty="0" smtClean="0">
                <a:latin typeface="Century Gothic"/>
              </a:rPr>
              <a:t>) against field </a:t>
            </a:r>
            <a:r>
              <a:rPr lang="en-US" sz="2200" dirty="0" err="1" smtClean="0">
                <a:latin typeface="Century Gothic"/>
              </a:rPr>
              <a:t>taxc_taxc</a:t>
            </a:r>
            <a:r>
              <a:rPr lang="en-US" sz="2200" dirty="0" smtClean="0">
                <a:latin typeface="Century Gothic"/>
              </a:rPr>
              <a:t>. In QAD EE, tax classes are stored in the new Tax Class table (</a:t>
            </a:r>
            <a:r>
              <a:rPr lang="en-US" sz="2200" dirty="0" err="1" smtClean="0">
                <a:latin typeface="Century Gothic"/>
              </a:rPr>
              <a:t>txcl_mstr</a:t>
            </a:r>
            <a:r>
              <a:rPr lang="en-US" sz="2200" dirty="0" smtClean="0">
                <a:latin typeface="Century Gothic"/>
              </a:rPr>
              <a:t>) and become system-level data.</a:t>
            </a:r>
            <a:br>
              <a:rPr lang="en-US" sz="2200" dirty="0" smtClean="0">
                <a:latin typeface="Century Gothic"/>
              </a:rPr>
            </a:br>
            <a:endParaRPr lang="en-US" sz="2200" dirty="0" smtClean="0">
              <a:latin typeface="Century Gothic"/>
            </a:endParaRPr>
          </a:p>
          <a:p>
            <a:r>
              <a:rPr lang="en-US" sz="2200" dirty="0" smtClean="0">
                <a:latin typeface="Century Gothic"/>
              </a:rPr>
              <a:t>Before QAD EE, tax usages were stored in Generalized Codes (</a:t>
            </a:r>
            <a:r>
              <a:rPr lang="en-US" sz="2200" dirty="0" err="1" smtClean="0">
                <a:latin typeface="Century Gothic"/>
              </a:rPr>
              <a:t>code_mstr</a:t>
            </a:r>
            <a:r>
              <a:rPr lang="en-US" sz="2200" dirty="0" smtClean="0">
                <a:latin typeface="Century Gothic"/>
              </a:rPr>
              <a:t>) against field tx2_tax_usage. In QAD EE, tax usages are stored in the new Tax Usage table (</a:t>
            </a:r>
            <a:r>
              <a:rPr lang="en-US" sz="2200" dirty="0" err="1" smtClean="0">
                <a:latin typeface="Century Gothic"/>
              </a:rPr>
              <a:t>txu_mstr</a:t>
            </a:r>
            <a:r>
              <a:rPr lang="en-US" sz="2200" dirty="0" smtClean="0">
                <a:latin typeface="Century Gothic"/>
              </a:rPr>
              <a:t>) and become system-level data.</a:t>
            </a:r>
            <a:br>
              <a:rPr lang="en-US" sz="2200" dirty="0" smtClean="0">
                <a:latin typeface="Century Gothic"/>
              </a:rPr>
            </a:br>
            <a:endParaRPr lang="en-US" sz="2200" dirty="0" smtClean="0">
              <a:latin typeface="Century Gothic"/>
            </a:endParaRPr>
          </a:p>
          <a:p>
            <a:r>
              <a:rPr lang="en-US" sz="2200" dirty="0" smtClean="0">
                <a:latin typeface="Century Gothic"/>
              </a:rPr>
              <a:t>Before QAD EE, tax types were stored in Generalized Codes (</a:t>
            </a:r>
            <a:r>
              <a:rPr lang="en-US" sz="2200" dirty="0" err="1" smtClean="0">
                <a:latin typeface="Century Gothic"/>
              </a:rPr>
              <a:t>code_mstr</a:t>
            </a:r>
            <a:r>
              <a:rPr lang="en-US" sz="2200" dirty="0" smtClean="0">
                <a:latin typeface="Century Gothic"/>
              </a:rPr>
              <a:t>) against field </a:t>
            </a:r>
            <a:r>
              <a:rPr lang="en-US" sz="2200" dirty="0" err="1" smtClean="0">
                <a:latin typeface="Century Gothic"/>
              </a:rPr>
              <a:t>txt_tax_type</a:t>
            </a:r>
            <a:r>
              <a:rPr lang="en-US" sz="2200" dirty="0" smtClean="0">
                <a:latin typeface="Century Gothic"/>
              </a:rPr>
              <a:t>. In QAD EE, tax types are stored in the new Tax Type table and become system-level data.</a:t>
            </a:r>
            <a:endParaRPr lang="en-US" sz="2200" dirty="0">
              <a:latin typeface="Century Gothic"/>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0"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Search &amp; Replace Reports/Utilities</a:t>
            </a:r>
          </a:p>
        </p:txBody>
      </p:sp>
      <p:sp>
        <p:nvSpPr>
          <p:cNvPr id="4" name="Text Placeholder 3"/>
          <p:cNvSpPr>
            <a:spLocks noGrp="1"/>
          </p:cNvSpPr>
          <p:nvPr>
            <p:ph type="body" idx="1"/>
          </p:nvPr>
        </p:nvSpPr>
        <p:spPr/>
        <p:txBody>
          <a:bodyPr/>
          <a:lstStyle/>
          <a:p>
            <a:r>
              <a:rPr lang="en-US" sz="2200" dirty="0" smtClean="0">
                <a:latin typeface="Century Gothic"/>
              </a:rPr>
              <a:t>Tax zones are currently stored in the Tax Zone Master (</a:t>
            </a:r>
            <a:r>
              <a:rPr lang="en-US" sz="2200" dirty="0" err="1" smtClean="0">
                <a:latin typeface="Century Gothic"/>
              </a:rPr>
              <a:t>txz_mstr</a:t>
            </a:r>
            <a:r>
              <a:rPr lang="en-US" sz="2200" dirty="0" smtClean="0">
                <a:latin typeface="Century Gothic"/>
              </a:rPr>
              <a:t>) table. This is a domain-level table in eB2.1 and above, including Standard Edition. In QAD EE, the domain field was removed and tax zones are system-level data.</a:t>
            </a:r>
            <a:br>
              <a:rPr lang="en-US" sz="2200" dirty="0" smtClean="0">
                <a:latin typeface="Century Gothic"/>
              </a:rPr>
            </a:br>
            <a:endParaRPr lang="en-US" sz="2200" dirty="0" smtClean="0">
              <a:latin typeface="Century Gothic"/>
            </a:endParaRPr>
          </a:p>
          <a:p>
            <a:r>
              <a:rPr lang="en-US" sz="2200" dirty="0" smtClean="0">
                <a:latin typeface="Century Gothic"/>
              </a:rPr>
              <a:t>Tax environments are stored in the Tax Environment Master (</a:t>
            </a:r>
            <a:r>
              <a:rPr lang="en-US" sz="2200" dirty="0" err="1" smtClean="0">
                <a:latin typeface="Century Gothic"/>
              </a:rPr>
              <a:t>txe_mstr</a:t>
            </a:r>
            <a:r>
              <a:rPr lang="en-US" sz="2200" dirty="0" smtClean="0">
                <a:latin typeface="Century Gothic"/>
              </a:rPr>
              <a:t>) and Tax Environment Detail (</a:t>
            </a:r>
            <a:r>
              <a:rPr lang="en-US" sz="2200" dirty="0" err="1" smtClean="0">
                <a:latin typeface="Century Gothic"/>
              </a:rPr>
              <a:t>txed_det</a:t>
            </a:r>
            <a:r>
              <a:rPr lang="en-US" sz="2200" dirty="0" smtClean="0">
                <a:latin typeface="Century Gothic"/>
              </a:rPr>
              <a:t>) tables. These are domain-level tables in eB2.1 and above, including Standard Edition. In QAD EE, the domain field was removed and tax environments are system-level data.</a:t>
            </a:r>
            <a:endParaRPr lang="en-US" sz="2200" dirty="0">
              <a:latin typeface="Century Gothic"/>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47"/>
        <p:cNvGrpSpPr/>
        <p:nvPr/>
      </p:nvGrpSpPr>
      <p:grpSpPr>
        <a:xfrm>
          <a:off x="0" y="0"/>
          <a:ext cx="0" cy="0"/>
          <a:chOff x="0" y="0"/>
          <a:chExt cx="0" cy="0"/>
        </a:xfrm>
      </p:grpSpPr>
      <p:sp>
        <p:nvSpPr>
          <p:cNvPr id="548"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Search &amp; Replace Reports/Utilities</a:t>
            </a:r>
          </a:p>
        </p:txBody>
      </p:sp>
      <p:sp>
        <p:nvSpPr>
          <p:cNvPr id="4" name="Text Placeholder 3"/>
          <p:cNvSpPr>
            <a:spLocks noGrp="1"/>
          </p:cNvSpPr>
          <p:nvPr>
            <p:ph type="body" idx="1"/>
          </p:nvPr>
        </p:nvSpPr>
        <p:spPr/>
        <p:txBody>
          <a:bodyPr/>
          <a:lstStyle/>
          <a:p>
            <a:r>
              <a:rPr lang="en-US" sz="2200" dirty="0" smtClean="0">
                <a:latin typeface="Century Gothic"/>
              </a:rPr>
              <a:t>Credit terms are stored in the Credit Terms Master (</a:t>
            </a:r>
            <a:r>
              <a:rPr lang="en-US" sz="2200" dirty="0" err="1" smtClean="0">
                <a:latin typeface="Century Gothic"/>
              </a:rPr>
              <a:t>ct_mstr</a:t>
            </a:r>
            <a:r>
              <a:rPr lang="en-US" sz="2200" dirty="0" smtClean="0">
                <a:latin typeface="Century Gothic"/>
              </a:rPr>
              <a:t>) and Credit Terms Detail (</a:t>
            </a:r>
            <a:r>
              <a:rPr lang="en-US" sz="2200" dirty="0" err="1" smtClean="0">
                <a:latin typeface="Century Gothic"/>
              </a:rPr>
              <a:t>ctd_det</a:t>
            </a:r>
            <a:r>
              <a:rPr lang="en-US" sz="2200" dirty="0" smtClean="0">
                <a:latin typeface="Century Gothic"/>
              </a:rPr>
              <a:t>) tables. These are domain-level tables in eB2.1 and above, including Standard Edition. In QAD EE, credit terms are stored in the Payment Condition table in the new Financials. Payment conditions are system-level data. Payment conditions are maintained in Financials and automatically replicated to all domains in the operational area, which means each domain will contain the same credit terms records.</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47"/>
        <p:cNvGrpSpPr/>
        <p:nvPr/>
      </p:nvGrpSpPr>
      <p:grpSpPr>
        <a:xfrm>
          <a:off x="0" y="0"/>
          <a:ext cx="0" cy="0"/>
          <a:chOff x="0" y="0"/>
          <a:chExt cx="0" cy="0"/>
        </a:xfrm>
      </p:grpSpPr>
      <p:sp>
        <p:nvSpPr>
          <p:cNvPr id="548"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Search &amp; Replace Reports/Utilities</a:t>
            </a:r>
          </a:p>
        </p:txBody>
      </p:sp>
      <p:sp>
        <p:nvSpPr>
          <p:cNvPr id="4" name="Text Placeholder 3"/>
          <p:cNvSpPr>
            <a:spLocks noGrp="1"/>
          </p:cNvSpPr>
          <p:nvPr>
            <p:ph type="body" idx="1"/>
          </p:nvPr>
        </p:nvSpPr>
        <p:spPr/>
        <p:txBody>
          <a:bodyPr/>
          <a:lstStyle/>
          <a:p>
            <a:r>
              <a:rPr lang="en-US" sz="2200" dirty="0" smtClean="0">
                <a:latin typeface="Century Gothic"/>
              </a:rPr>
              <a:t>Rounding methods are stored in the Rounding Methods Master (</a:t>
            </a:r>
            <a:r>
              <a:rPr lang="en-US" sz="2200" dirty="0" err="1" smtClean="0">
                <a:latin typeface="Century Gothic"/>
              </a:rPr>
              <a:t>rnd_mstr</a:t>
            </a:r>
            <a:r>
              <a:rPr lang="en-US" sz="2200" dirty="0" smtClean="0">
                <a:latin typeface="Century Gothic"/>
              </a:rPr>
              <a:t>) table. This is a domain-level table in eB2.1 and above, including Standard Edition. In QAD EE, the domain field was removed and rounding methods are system-level data. Rounding methods are maintained in Financials and automatically replicated to the operational area.</a:t>
            </a:r>
            <a:endParaRPr lang="en-US" sz="2200" dirty="0">
              <a:latin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Pre-conversion Activities</a:t>
            </a:r>
          </a:p>
        </p:txBody>
      </p:sp>
      <p:sp>
        <p:nvSpPr>
          <p:cNvPr id="138" name="Shape 138"/>
          <p:cNvSpPr txBox="1">
            <a:spLocks noGrp="1"/>
          </p:cNvSpPr>
          <p:nvPr>
            <p:ph type="body" idx="1"/>
          </p:nvPr>
        </p:nvSpPr>
        <p:spPr>
          <a:prstGeom prst="rect">
            <a:avLst/>
          </a:prstGeom>
          <a:noFill/>
          <a:ln>
            <a:noFill/>
          </a:ln>
        </p:spPr>
        <p:txBody>
          <a:bodyPr lIns="91425" tIns="91425" rIns="91425" bIns="91425" anchor="t" anchorCtr="0">
            <a:noAutofit/>
          </a:bodyPr>
          <a:lstStyle/>
          <a:p>
            <a:pPr indent="-342900">
              <a:lnSpc>
                <a:spcPct val="80000"/>
              </a:lnSpc>
              <a:spcBef>
                <a:spcPts val="780"/>
              </a:spcBef>
            </a:pPr>
            <a:r>
              <a:rPr lang="en-US" sz="2400" dirty="0" smtClean="0">
                <a:latin typeface="Century Gothic"/>
              </a:rPr>
              <a:t>Credit Terms Utility </a:t>
            </a:r>
          </a:p>
          <a:p>
            <a:pPr marL="342900" marR="0" lvl="0" indent="-342900" algn="l" rtl="0">
              <a:lnSpc>
                <a:spcPct val="80000"/>
              </a:lnSpc>
              <a:spcBef>
                <a:spcPts val="780"/>
              </a:spcBef>
              <a:spcAft>
                <a:spcPts val="0"/>
              </a:spcAft>
              <a:buClr>
                <a:srgbClr val="F79646"/>
              </a:buClr>
              <a:buSzPct val="100000"/>
              <a:buFont typeface="Arial"/>
              <a:buChar char="•"/>
            </a:pPr>
            <a:r>
              <a:rPr lang="en-US" sz="2400" b="0" i="0" u="none" strike="noStrike" cap="none" dirty="0" smtClean="0">
                <a:solidFill>
                  <a:srgbClr val="4F4F4F"/>
                </a:solidFill>
                <a:latin typeface="Century Gothic"/>
                <a:ea typeface="Questrial"/>
                <a:cs typeface="Questrial"/>
                <a:sym typeface="Questrial"/>
              </a:rPr>
              <a:t>Data </a:t>
            </a:r>
            <a:r>
              <a:rPr lang="en-US" sz="2400" b="0" i="0" u="none" strike="noStrike" cap="none" dirty="0">
                <a:solidFill>
                  <a:srgbClr val="4F4F4F"/>
                </a:solidFill>
                <a:latin typeface="Century Gothic"/>
                <a:ea typeface="Questrial"/>
                <a:cs typeface="Questrial"/>
                <a:sym typeface="Questrial"/>
              </a:rPr>
              <a:t>Preparation Report</a:t>
            </a:r>
          </a:p>
          <a:p>
            <a:pPr marL="342900" marR="0" lvl="0" indent="-342900" algn="l" rtl="0">
              <a:lnSpc>
                <a:spcPct val="8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Conversion Parameters Utility</a:t>
            </a:r>
          </a:p>
          <a:p>
            <a:pPr marL="342900" marR="0" lvl="0" indent="-342900" algn="l" rtl="0">
              <a:lnSpc>
                <a:spcPct val="8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Search &amp; Replace Reports/Utilities </a:t>
            </a:r>
            <a:r>
              <a:rPr lang="en-US" sz="2000" b="0" i="0" u="none" strike="noStrike" cap="none" dirty="0">
                <a:solidFill>
                  <a:schemeClr val="bg1">
                    <a:lumMod val="65000"/>
                  </a:schemeClr>
                </a:solidFill>
                <a:latin typeface="Century Gothic"/>
                <a:ea typeface="Questrial"/>
                <a:cs typeface="Questrial"/>
                <a:sym typeface="Questrial"/>
              </a:rPr>
              <a:t>(eB2.1 and above, including Standard Edition)</a:t>
            </a:r>
            <a:r>
              <a:rPr lang="en-US" sz="2400" b="0" i="0" u="none" strike="noStrike" cap="none" dirty="0">
                <a:solidFill>
                  <a:schemeClr val="bg1">
                    <a:lumMod val="65000"/>
                  </a:schemeClr>
                </a:solidFill>
                <a:latin typeface="Century Gothic"/>
                <a:ea typeface="Questrial"/>
                <a:cs typeface="Questrial"/>
                <a:sym typeface="Questrial"/>
              </a:rPr>
              <a:t> </a:t>
            </a:r>
          </a:p>
          <a:p>
            <a:pPr marL="342900" marR="0" lvl="0" indent="-342900" algn="l" rtl="0">
              <a:lnSpc>
                <a:spcPct val="8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GL Account Type Utility </a:t>
            </a:r>
            <a:r>
              <a:rPr lang="en-US" sz="2000" b="0" i="0" u="none" strike="noStrike" cap="none" dirty="0">
                <a:solidFill>
                  <a:schemeClr val="bg1">
                    <a:lumMod val="65000"/>
                  </a:schemeClr>
                </a:solidFill>
                <a:latin typeface="Century Gothic"/>
                <a:ea typeface="Questrial"/>
                <a:cs typeface="Questrial"/>
                <a:sym typeface="Questrial"/>
              </a:rPr>
              <a:t>(Report mode)</a:t>
            </a:r>
          </a:p>
          <a:p>
            <a:pPr marL="342900" marR="0" lvl="0" indent="-342900" algn="l" rtl="0">
              <a:lnSpc>
                <a:spcPct val="8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Process pending transactions</a:t>
            </a:r>
          </a:p>
          <a:p>
            <a:pPr marL="342900" marR="0" lvl="0" indent="-342900" algn="l" rtl="0">
              <a:lnSpc>
                <a:spcPct val="8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Close database to users</a:t>
            </a:r>
          </a:p>
          <a:p>
            <a:pPr marL="342900" marR="0" lvl="0" indent="-342900" algn="l" rtl="0">
              <a:lnSpc>
                <a:spcPct val="8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Rerun GL Account Type Utility </a:t>
            </a:r>
            <a:r>
              <a:rPr lang="en-US" sz="2000" b="0" i="0" u="none" strike="noStrike" cap="none" dirty="0">
                <a:solidFill>
                  <a:schemeClr val="bg1">
                    <a:lumMod val="65000"/>
                  </a:schemeClr>
                </a:solidFill>
                <a:latin typeface="Century Gothic"/>
                <a:ea typeface="Questrial"/>
                <a:cs typeface="Questrial"/>
                <a:sym typeface="Questrial"/>
              </a:rPr>
              <a:t>(Update mode)</a:t>
            </a:r>
          </a:p>
          <a:p>
            <a:pPr marL="342900" marR="0" lvl="0" indent="-342900" algn="l" rtl="0">
              <a:lnSpc>
                <a:spcPct val="8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Converted GL Account Definitions Report </a:t>
            </a:r>
            <a:r>
              <a:rPr lang="en-US" sz="2000" b="0" i="0" u="none" strike="noStrike" cap="none" dirty="0">
                <a:solidFill>
                  <a:schemeClr val="bg1">
                    <a:lumMod val="65000"/>
                  </a:schemeClr>
                </a:solidFill>
                <a:latin typeface="Century Gothic"/>
                <a:ea typeface="Questrial"/>
                <a:cs typeface="Questrial"/>
                <a:sym typeface="Questrial"/>
              </a:rPr>
              <a:t>(optional)</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556"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Search &amp; Replace Reports/Utilities</a:t>
            </a:r>
          </a:p>
        </p:txBody>
      </p:sp>
      <p:sp>
        <p:nvSpPr>
          <p:cNvPr id="557" name="Shape 557"/>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100000"/>
              <a:buFont typeface="Arial"/>
              <a:buChar char="•"/>
            </a:pPr>
            <a:r>
              <a:rPr lang="en-US" sz="2800" b="0" i="0" u="none" strike="noStrike" cap="none">
                <a:solidFill>
                  <a:srgbClr val="4F4F4F"/>
                </a:solidFill>
                <a:latin typeface="Century Gothic"/>
                <a:ea typeface="Questrial"/>
                <a:cs typeface="Questrial"/>
                <a:sym typeface="Questrial"/>
              </a:rPr>
              <a:t>Duplicate Code Report 	</a:t>
            </a:r>
            <a:r>
              <a:rPr lang="en-US" sz="2400" b="0" i="0" u="none" strike="noStrike" cap="none">
                <a:solidFill>
                  <a:srgbClr val="4F4F4F"/>
                </a:solidFill>
                <a:latin typeface="Century Gothic"/>
                <a:ea typeface="Questrial"/>
                <a:cs typeface="Questrial"/>
                <a:sym typeface="Questrial"/>
              </a:rPr>
              <a:t>(utsarrp1.p)</a:t>
            </a:r>
          </a:p>
          <a:p>
            <a:pPr marL="457200" marR="0" lvl="1" indent="0" algn="l" rtl="0">
              <a:spcBef>
                <a:spcPts val="420"/>
              </a:spcBef>
              <a:spcAft>
                <a:spcPts val="0"/>
              </a:spcAft>
              <a:buClr>
                <a:srgbClr val="F79646"/>
              </a:buClr>
              <a:buSzPct val="25000"/>
              <a:buFont typeface="Merriweather Sans"/>
              <a:buNone/>
            </a:pPr>
            <a:r>
              <a:rPr lang="en-US" sz="2400" b="0" i="0" u="none" strike="noStrike" cap="none">
                <a:solidFill>
                  <a:srgbClr val="4F4F4F"/>
                </a:solidFill>
                <a:latin typeface="Century Gothic"/>
                <a:ea typeface="Questrial"/>
                <a:cs typeface="Questrial"/>
                <a:sym typeface="Questrial"/>
              </a:rPr>
              <a:t>Highlights codes (entities, credit ratings, credit terms, tax parameters, and so on) occurring in multiple domains that will move to the system level in QAD EE, where only one instance of each code will remain. This report allows you to identify any differences in the codes across domains.</a:t>
            </a:r>
          </a:p>
          <a:p>
            <a:pPr marL="342900" marR="0" lvl="0" indent="-342900" algn="l" rtl="0">
              <a:spcBef>
                <a:spcPts val="1160"/>
              </a:spcBef>
              <a:spcAft>
                <a:spcPts val="0"/>
              </a:spcAft>
              <a:buClr>
                <a:srgbClr val="F79646"/>
              </a:buClr>
              <a:buSzPct val="100000"/>
              <a:buFont typeface="Arial"/>
              <a:buChar char="•"/>
            </a:pPr>
            <a:r>
              <a:rPr lang="en-US" sz="2800" b="0" i="0" u="none" strike="noStrike" cap="none">
                <a:solidFill>
                  <a:srgbClr val="4F4F4F"/>
                </a:solidFill>
                <a:latin typeface="Century Gothic"/>
                <a:ea typeface="Questrial"/>
                <a:cs typeface="Questrial"/>
                <a:sym typeface="Questrial"/>
              </a:rPr>
              <a:t>Code Usage Report  </a:t>
            </a:r>
            <a:r>
              <a:rPr lang="en-US" sz="2400" b="0" i="0" u="none" strike="noStrike" cap="none">
                <a:solidFill>
                  <a:srgbClr val="4F4F4F"/>
                </a:solidFill>
                <a:latin typeface="Century Gothic"/>
                <a:ea typeface="Questrial"/>
                <a:cs typeface="Questrial"/>
                <a:sym typeface="Questrial"/>
              </a:rPr>
              <a:t>(utsarrp2.p)</a:t>
            </a:r>
          </a:p>
          <a:p>
            <a:pPr marL="457200" marR="0" lvl="1" indent="0" algn="l" rtl="0">
              <a:spcBef>
                <a:spcPts val="420"/>
              </a:spcBef>
              <a:spcAft>
                <a:spcPts val="0"/>
              </a:spcAft>
              <a:buClr>
                <a:srgbClr val="F79646"/>
              </a:buClr>
              <a:buSzPct val="25000"/>
              <a:buFont typeface="Merriweather Sans"/>
              <a:buNone/>
            </a:pPr>
            <a:r>
              <a:rPr lang="en-US" sz="2400" b="0" i="0" u="none" strike="noStrike" cap="none">
                <a:solidFill>
                  <a:srgbClr val="4F4F4F"/>
                </a:solidFill>
                <a:latin typeface="Century Gothic"/>
                <a:ea typeface="Questrial"/>
                <a:cs typeface="Questrial"/>
                <a:sym typeface="Questrial"/>
              </a:rPr>
              <a:t>This report highlights the number of instances where a particular code is used in the current domain, providing more insight into the use and analysis of the code. </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563"/>
        <p:cNvGrpSpPr/>
        <p:nvPr/>
      </p:nvGrpSpPr>
      <p:grpSpPr>
        <a:xfrm>
          <a:off x="0" y="0"/>
          <a:ext cx="0" cy="0"/>
          <a:chOff x="0" y="0"/>
          <a:chExt cx="0" cy="0"/>
        </a:xfrm>
      </p:grpSpPr>
      <p:sp>
        <p:nvSpPr>
          <p:cNvPr id="564"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Search &amp; Replace Reports/Utilities</a:t>
            </a:r>
          </a:p>
        </p:txBody>
      </p:sp>
      <p:sp>
        <p:nvSpPr>
          <p:cNvPr id="565" name="Shape 565"/>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100000"/>
              <a:buFont typeface="Arial"/>
              <a:buChar char="•"/>
            </a:pPr>
            <a:r>
              <a:rPr lang="en-US" sz="2800" b="0" i="0" u="none" strike="noStrike" cap="none">
                <a:solidFill>
                  <a:srgbClr val="4F4F4F"/>
                </a:solidFill>
                <a:latin typeface="Century Gothic"/>
                <a:ea typeface="Questrial"/>
                <a:cs typeface="Questrial"/>
                <a:sym typeface="Questrial"/>
              </a:rPr>
              <a:t>Replace Code  </a:t>
            </a:r>
            <a:r>
              <a:rPr lang="en-US" sz="2400" b="0" i="0" u="none" strike="noStrike" cap="none">
                <a:solidFill>
                  <a:srgbClr val="4F4F4F"/>
                </a:solidFill>
                <a:latin typeface="Century Gothic"/>
                <a:ea typeface="Questrial"/>
                <a:cs typeface="Questrial"/>
                <a:sym typeface="Questrial"/>
              </a:rPr>
              <a:t>(utsarrp3.p)</a:t>
            </a:r>
          </a:p>
          <a:p>
            <a:pPr marL="457200" marR="0" lvl="1" indent="0" algn="l" rtl="0">
              <a:spcBef>
                <a:spcPts val="420"/>
              </a:spcBef>
              <a:spcAft>
                <a:spcPts val="0"/>
              </a:spcAft>
              <a:buClr>
                <a:srgbClr val="F79646"/>
              </a:buClr>
              <a:buSzPct val="25000"/>
              <a:buFont typeface="Merriweather Sans"/>
              <a:buNone/>
            </a:pPr>
            <a:r>
              <a:rPr lang="en-US" sz="2400" b="0" i="0" u="none" strike="noStrike" cap="none">
                <a:solidFill>
                  <a:srgbClr val="4F4F4F"/>
                </a:solidFill>
                <a:latin typeface="Century Gothic"/>
                <a:ea typeface="Questrial"/>
                <a:cs typeface="Questrial"/>
                <a:sym typeface="Questrial"/>
              </a:rPr>
              <a:t>Use this utility to replace specified code values in the current domain with the new user-specified value</a:t>
            </a:r>
          </a:p>
          <a:p>
            <a:pPr marL="457200" marR="0" lvl="1" indent="0" algn="l" rtl="0">
              <a:spcBef>
                <a:spcPts val="600"/>
              </a:spcBef>
              <a:spcAft>
                <a:spcPts val="0"/>
              </a:spcAft>
              <a:buClr>
                <a:srgbClr val="F79646"/>
              </a:buClr>
              <a:buSzPct val="25000"/>
              <a:buFont typeface="Merriweather Sans"/>
              <a:buNone/>
            </a:pPr>
            <a:r>
              <a:rPr lang="en-US" sz="2400" b="0" i="0" u="none" strike="noStrike" cap="none">
                <a:solidFill>
                  <a:srgbClr val="4F4F4F"/>
                </a:solidFill>
                <a:latin typeface="Century Gothic"/>
                <a:ea typeface="Questrial"/>
                <a:cs typeface="Questrial"/>
                <a:sym typeface="Questrial"/>
              </a:rPr>
              <a:t/>
            </a:r>
            <a:br>
              <a:rPr lang="en-US" sz="2400" b="0" i="0" u="none" strike="noStrike" cap="none">
                <a:solidFill>
                  <a:srgbClr val="4F4F4F"/>
                </a:solidFill>
                <a:latin typeface="Century Gothic"/>
                <a:ea typeface="Questrial"/>
                <a:cs typeface="Questrial"/>
                <a:sym typeface="Questrial"/>
              </a:rPr>
            </a:br>
            <a:r>
              <a:rPr lang="en-US" sz="2400" b="0" i="0" u="sng" strike="noStrike" cap="none">
                <a:solidFill>
                  <a:srgbClr val="4F4F4F"/>
                </a:solidFill>
                <a:latin typeface="Century Gothic"/>
                <a:ea typeface="Questrial"/>
                <a:cs typeface="Questrial"/>
                <a:sym typeface="Questrial"/>
              </a:rPr>
              <a:t>This utility can have a broad impact on the system and future transactions, depending on the codes being replaced. Use it judiciously and only after backing up the database.</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2"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Pre-conversion Activities</a:t>
            </a:r>
          </a:p>
        </p:txBody>
      </p:sp>
      <p:sp>
        <p:nvSpPr>
          <p:cNvPr id="573" name="Shape 573"/>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Data Preparation Report</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Conversion Parameters Utility</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Search &amp; Replace Reports/Utilities </a:t>
            </a:r>
            <a:r>
              <a:rPr lang="en-US" sz="2000" b="0" i="0" u="none" strike="noStrike" cap="none">
                <a:solidFill>
                  <a:srgbClr val="B2B2B2"/>
                </a:solidFill>
                <a:latin typeface="Century Gothic"/>
                <a:ea typeface="Questrial"/>
                <a:cs typeface="Questrial"/>
                <a:sym typeface="Questrial"/>
              </a:rPr>
              <a:t>(eB2.1 and above, including Standard Edition)</a:t>
            </a:r>
            <a:r>
              <a:rPr lang="en-US" sz="2400" b="0" i="0" u="none" strike="noStrike" cap="none">
                <a:solidFill>
                  <a:srgbClr val="4F4F4F"/>
                </a:solidFill>
                <a:latin typeface="Century Gothic"/>
                <a:ea typeface="Questrial"/>
                <a:cs typeface="Questrial"/>
                <a:sym typeface="Questrial"/>
              </a:rPr>
              <a:t> </a:t>
            </a:r>
          </a:p>
          <a:p>
            <a:pPr marL="342900" marR="0" lvl="0" indent="-342900" algn="l" rtl="0">
              <a:lnSpc>
                <a:spcPct val="80000"/>
              </a:lnSpc>
              <a:spcBef>
                <a:spcPts val="1260"/>
              </a:spcBef>
              <a:spcAft>
                <a:spcPts val="0"/>
              </a:spcAft>
              <a:buClr>
                <a:srgbClr val="F79646"/>
              </a:buClr>
              <a:buSzPct val="100000"/>
              <a:buFont typeface="Arial"/>
              <a:buChar char="•"/>
            </a:pPr>
            <a:r>
              <a:rPr lang="en-US" sz="2800" b="1" i="0" u="none" strike="noStrike" cap="none">
                <a:solidFill>
                  <a:srgbClr val="4F4F4F"/>
                </a:solidFill>
                <a:latin typeface="Century Gothic"/>
                <a:ea typeface="Questrial"/>
                <a:cs typeface="Questrial"/>
                <a:sym typeface="Questrial"/>
              </a:rPr>
              <a:t>GL Account Type Utility – </a:t>
            </a:r>
            <a:r>
              <a:rPr lang="en-US" sz="2400" b="1" i="0" u="none" strike="noStrike" cap="none">
                <a:solidFill>
                  <a:srgbClr val="4F4F4F"/>
                </a:solidFill>
                <a:latin typeface="Century Gothic"/>
                <a:ea typeface="Questrial"/>
                <a:cs typeface="Questrial"/>
                <a:sym typeface="Questrial"/>
              </a:rPr>
              <a:t>Report mode</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myTitle"/>
          <p:cNvSpPr txBox="1">
            <a:spLocks noGrp="1"/>
          </p:cNvSpPr>
          <p:nvPr>
            <p:ph type="title"/>
          </p:nvPr>
        </p:nvSpPr>
        <p:spPr>
          <a:xfrm>
            <a:off x="457200" y="152400"/>
            <a:ext cx="8229600" cy="71755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GL Account Type Utility</a:t>
            </a:r>
          </a:p>
        </p:txBody>
      </p:sp>
      <p:sp>
        <p:nvSpPr>
          <p:cNvPr id="4" name="Text Placeholder 3"/>
          <p:cNvSpPr>
            <a:spLocks noGrp="1"/>
          </p:cNvSpPr>
          <p:nvPr>
            <p:ph type="body" idx="1"/>
          </p:nvPr>
        </p:nvSpPr>
        <p:spPr>
          <a:xfrm>
            <a:off x="457200" y="685800"/>
            <a:ext cx="8229600" cy="5240337"/>
          </a:xfrm>
        </p:spPr>
        <p:txBody>
          <a:bodyPr/>
          <a:lstStyle/>
          <a:p>
            <a:r>
              <a:rPr lang="en-US" sz="2200" dirty="0" smtClean="0">
                <a:latin typeface="Century Gothic"/>
              </a:rPr>
              <a:t>In QAD EE, each General Ledger (GL) account has an account type that specifies how the account is used. The types include control accounts, intercompany accounts, bank and cash accounts, special accounts (classified as system accounts) dedicated to period closing and exchange rate fluctuations, and income/expense accounts (classified as standard accounts). </a:t>
            </a:r>
          </a:p>
          <a:p>
            <a:r>
              <a:rPr lang="en-US" sz="2200" dirty="0" smtClean="0">
                <a:latin typeface="Century Gothic"/>
              </a:rPr>
              <a:t>Each account type has different restrictions on how/where it can be used in transactions. The purpose of the GL Account Type Utility is to identify GL accounts in static data (not transactions) that will not pass the requirements described above when moved to the new Financials. </a:t>
            </a:r>
          </a:p>
          <a:p>
            <a:pPr lvl="1"/>
            <a:r>
              <a:rPr lang="en-US" sz="1800" b="1" dirty="0" smtClean="0">
                <a:latin typeface="Century Gothic"/>
              </a:rPr>
              <a:t>Note    </a:t>
            </a:r>
            <a:r>
              <a:rPr lang="en-US" sz="1800" dirty="0" smtClean="0">
                <a:latin typeface="Century Gothic"/>
              </a:rPr>
              <a:t>The use of GL Allocation codes is only permitted on Standard Accounts and when the GL accounts in the allocation code do not conflict with another account type. </a:t>
            </a:r>
            <a:endParaRPr lang="en-US" sz="1800" dirty="0">
              <a:latin typeface="Century Gothic"/>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88"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GL Account Type Utility</a:t>
            </a:r>
          </a:p>
        </p:txBody>
      </p:sp>
      <p:sp>
        <p:nvSpPr>
          <p:cNvPr id="589" name="Shape 589"/>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04800" algn="l" rtl="0">
              <a:lnSpc>
                <a:spcPct val="70000"/>
              </a:lnSpc>
              <a:spcBef>
                <a:spcPts val="0"/>
              </a:spcBef>
              <a:spcAft>
                <a:spcPts val="0"/>
              </a:spcAft>
              <a:buClr>
                <a:srgbClr val="F79646"/>
              </a:buClr>
              <a:buSzPct val="100000"/>
              <a:buFont typeface="Arial"/>
              <a:buChar char="•"/>
            </a:pPr>
            <a:r>
              <a:rPr lang="en-US" b="0" i="0" u="none" strike="noStrike" cap="none" dirty="0">
                <a:solidFill>
                  <a:srgbClr val="4F4F4F"/>
                </a:solidFill>
                <a:latin typeface="Century Gothic"/>
                <a:ea typeface="Questrial"/>
                <a:cs typeface="Questrial"/>
                <a:sym typeface="Questrial"/>
              </a:rPr>
              <a:t>The utility lists:</a:t>
            </a:r>
          </a:p>
          <a:p>
            <a:pPr marL="742950" marR="0" lvl="1" indent="-260350" algn="l" rtl="0">
              <a:lnSpc>
                <a:spcPct val="70000"/>
              </a:lnSpc>
              <a:spcBef>
                <a:spcPts val="1180"/>
              </a:spcBef>
              <a:spcAft>
                <a:spcPts val="0"/>
              </a:spcAft>
              <a:buClr>
                <a:srgbClr val="F79646"/>
              </a:buClr>
              <a:buSzPct val="100000"/>
              <a:buFont typeface="Merriweather Sans"/>
              <a:buChar char="-"/>
            </a:pPr>
            <a:r>
              <a:rPr lang="en-US" sz="2200" b="0" i="0" u="none" strike="noStrike" cap="none" dirty="0">
                <a:solidFill>
                  <a:srgbClr val="4F4F4F"/>
                </a:solidFill>
                <a:latin typeface="Century Gothic"/>
                <a:ea typeface="Questrial"/>
                <a:cs typeface="Questrial"/>
                <a:sym typeface="Questrial"/>
              </a:rPr>
              <a:t>GL accounts used for more than one account type (or purpose)</a:t>
            </a:r>
          </a:p>
          <a:p>
            <a:pPr marL="742950" marR="0" lvl="1" indent="-260350" algn="l" rtl="0">
              <a:lnSpc>
                <a:spcPct val="70000"/>
              </a:lnSpc>
              <a:spcBef>
                <a:spcPts val="1080"/>
              </a:spcBef>
              <a:spcAft>
                <a:spcPts val="0"/>
              </a:spcAft>
              <a:buClr>
                <a:srgbClr val="F79646"/>
              </a:buClr>
              <a:buSzPct val="100000"/>
              <a:buFont typeface="Merriweather Sans"/>
              <a:buChar char="-"/>
            </a:pPr>
            <a:r>
              <a:rPr lang="en-US" sz="2200" b="0" i="0" u="none" strike="noStrike" cap="none" dirty="0">
                <a:solidFill>
                  <a:srgbClr val="4F4F4F"/>
                </a:solidFill>
                <a:latin typeface="Century Gothic"/>
                <a:ea typeface="Questrial"/>
                <a:cs typeface="Questrial"/>
                <a:sym typeface="Questrial"/>
              </a:rPr>
              <a:t>Multiple accounts used for the same system type accounts (that is, two accounts used for exchange rate rounding) when only one account is allowed.</a:t>
            </a:r>
          </a:p>
          <a:p>
            <a:pPr marL="342900" marR="0" lvl="0" indent="-304800" algn="l" rtl="0">
              <a:lnSpc>
                <a:spcPct val="70000"/>
              </a:lnSpc>
              <a:spcBef>
                <a:spcPts val="1160"/>
              </a:spcBef>
              <a:spcAft>
                <a:spcPts val="0"/>
              </a:spcAft>
              <a:buClr>
                <a:srgbClr val="F79646"/>
              </a:buClr>
              <a:buSzPct val="100000"/>
              <a:buFont typeface="Arial"/>
              <a:buChar char="•"/>
            </a:pPr>
            <a:r>
              <a:rPr lang="en-US" b="0" i="0" u="none" strike="noStrike" cap="none" dirty="0">
                <a:solidFill>
                  <a:srgbClr val="4F4F4F"/>
                </a:solidFill>
                <a:latin typeface="Century Gothic"/>
                <a:ea typeface="Questrial"/>
                <a:cs typeface="Questrial"/>
                <a:sym typeface="Questrial"/>
              </a:rPr>
              <a:t>The report can be produced in detail or summary mode</a:t>
            </a:r>
          </a:p>
          <a:p>
            <a:pPr marL="742950" marR="0" lvl="1" indent="-260350" algn="l" rtl="0">
              <a:lnSpc>
                <a:spcPct val="70000"/>
              </a:lnSpc>
              <a:spcBef>
                <a:spcPts val="1180"/>
              </a:spcBef>
              <a:spcAft>
                <a:spcPts val="0"/>
              </a:spcAft>
              <a:buClr>
                <a:srgbClr val="F79646"/>
              </a:buClr>
              <a:buSzPct val="100000"/>
              <a:buFont typeface="Merriweather Sans"/>
              <a:buChar char="-"/>
            </a:pPr>
            <a:r>
              <a:rPr lang="en-US" sz="2200" b="0" i="0" u="none" strike="noStrike" cap="none" dirty="0">
                <a:solidFill>
                  <a:srgbClr val="4F4F4F"/>
                </a:solidFill>
                <a:latin typeface="Century Gothic"/>
                <a:ea typeface="Questrial"/>
                <a:cs typeface="Questrial"/>
                <a:sym typeface="Questrial"/>
              </a:rPr>
              <a:t>Detail mode lists every instance of an account that is in conflict, the menu function where the conflict occurs, and some key values to help identify the specific offender. </a:t>
            </a:r>
          </a:p>
          <a:p>
            <a:pPr marL="742950" marR="0" lvl="1" indent="-260350" algn="l" rtl="0">
              <a:lnSpc>
                <a:spcPct val="70000"/>
              </a:lnSpc>
              <a:spcBef>
                <a:spcPts val="1080"/>
              </a:spcBef>
              <a:spcAft>
                <a:spcPts val="0"/>
              </a:spcAft>
              <a:buClr>
                <a:srgbClr val="F79646"/>
              </a:buClr>
              <a:buSzPct val="100000"/>
              <a:buFont typeface="Merriweather Sans"/>
              <a:buChar char="-"/>
            </a:pPr>
            <a:r>
              <a:rPr lang="en-US" sz="2200" b="0" i="0" u="none" strike="noStrike" cap="none" dirty="0">
                <a:solidFill>
                  <a:srgbClr val="4F4F4F"/>
                </a:solidFill>
                <a:latin typeface="Century Gothic"/>
                <a:ea typeface="Questrial"/>
                <a:cs typeface="Questrial"/>
                <a:sym typeface="Questrial"/>
              </a:rPr>
              <a:t>Summary mode lists only the first instance of an account in conflict and the menu function where it is defined. There may be additional instances other than the one shown. </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595"/>
        <p:cNvGrpSpPr/>
        <p:nvPr/>
      </p:nvGrpSpPr>
      <p:grpSpPr>
        <a:xfrm>
          <a:off x="0" y="0"/>
          <a:ext cx="0" cy="0"/>
          <a:chOff x="0" y="0"/>
          <a:chExt cx="0" cy="0"/>
        </a:xfrm>
      </p:grpSpPr>
      <p:sp>
        <p:nvSpPr>
          <p:cNvPr id="596"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GL Account Type Utility</a:t>
            </a:r>
          </a:p>
        </p:txBody>
      </p:sp>
      <p:sp>
        <p:nvSpPr>
          <p:cNvPr id="597" name="Shape 597"/>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75000"/>
              </a:lnSpc>
              <a:spcBef>
                <a:spcPts val="0"/>
              </a:spcBef>
              <a:spcAft>
                <a:spcPts val="0"/>
              </a:spcAft>
              <a:buClr>
                <a:srgbClr val="F79646"/>
              </a:buClr>
              <a:buSzPct val="100000"/>
              <a:buFont typeface="Arial"/>
              <a:buChar char="•"/>
            </a:pPr>
            <a:r>
              <a:rPr lang="en-US" sz="2200" b="0" i="0" u="none" strike="noStrike" cap="none" dirty="0">
                <a:solidFill>
                  <a:srgbClr val="4F4F4F"/>
                </a:solidFill>
                <a:latin typeface="Century Gothic"/>
                <a:ea typeface="Questrial"/>
                <a:cs typeface="Questrial"/>
                <a:sym typeface="Questrial"/>
              </a:rPr>
              <a:t>Use report-only mode first as a planning tool to determine how to resolve the </a:t>
            </a:r>
            <a:r>
              <a:rPr lang="en-US" sz="2200" b="0" i="0" u="none" strike="noStrike" cap="none" dirty="0" smtClean="0">
                <a:solidFill>
                  <a:srgbClr val="4F4F4F"/>
                </a:solidFill>
                <a:latin typeface="Century Gothic"/>
                <a:ea typeface="Questrial"/>
                <a:cs typeface="Questrial"/>
                <a:sym typeface="Questrial"/>
              </a:rPr>
              <a:t>conflicts.</a:t>
            </a:r>
            <a:endParaRPr lang="en-US" sz="2200" b="0" i="0" u="none" strike="noStrike" cap="none" dirty="0">
              <a:solidFill>
                <a:srgbClr val="4F4F4F"/>
              </a:solidFill>
              <a:latin typeface="Century Gothic"/>
              <a:ea typeface="Questrial"/>
              <a:cs typeface="Questrial"/>
              <a:sym typeface="Questrial"/>
            </a:endParaRPr>
          </a:p>
          <a:p>
            <a:pPr marL="342900" marR="0" lvl="0" indent="-342900" algn="l" rtl="0">
              <a:lnSpc>
                <a:spcPct val="75000"/>
              </a:lnSpc>
              <a:spcBef>
                <a:spcPts val="990"/>
              </a:spcBef>
              <a:spcAft>
                <a:spcPts val="0"/>
              </a:spcAft>
              <a:buClr>
                <a:srgbClr val="F79646"/>
              </a:buClr>
              <a:buSzPct val="100000"/>
              <a:buFont typeface="Arial"/>
              <a:buChar char="•"/>
            </a:pPr>
            <a:r>
              <a:rPr lang="en-US" sz="2200" b="0" i="0" u="none" strike="noStrike" cap="none" dirty="0">
                <a:solidFill>
                  <a:srgbClr val="4F4F4F"/>
                </a:solidFill>
                <a:latin typeface="Century Gothic"/>
                <a:ea typeface="Questrial"/>
                <a:cs typeface="Questrial"/>
                <a:sym typeface="Questrial"/>
              </a:rPr>
              <a:t>Then resolve the conflicts using one of these methods:</a:t>
            </a:r>
          </a:p>
          <a:p>
            <a:pPr marL="742950" marR="0" lvl="1" indent="-273050" algn="l" rtl="0">
              <a:lnSpc>
                <a:spcPct val="75000"/>
              </a:lnSpc>
              <a:spcBef>
                <a:spcPts val="990"/>
              </a:spcBef>
              <a:spcAft>
                <a:spcPts val="0"/>
              </a:spcAft>
              <a:buClr>
                <a:srgbClr val="F79646"/>
              </a:buClr>
              <a:buSzPct val="100000"/>
              <a:buFont typeface="Merriweather Sans"/>
              <a:buChar char="-"/>
            </a:pPr>
            <a:r>
              <a:rPr lang="en-US" sz="2000" b="0" i="0" u="none" strike="noStrike" cap="none" dirty="0">
                <a:solidFill>
                  <a:srgbClr val="4F4F4F"/>
                </a:solidFill>
                <a:latin typeface="Century Gothic"/>
                <a:ea typeface="Questrial"/>
                <a:cs typeface="Questrial"/>
                <a:sym typeface="Questrial"/>
              </a:rPr>
              <a:t>Use the utility in Update mode to make the corrections (the recommended approach)</a:t>
            </a:r>
          </a:p>
          <a:p>
            <a:pPr marL="742950" marR="0" lvl="1" indent="-273050" algn="l" rtl="0">
              <a:lnSpc>
                <a:spcPct val="75000"/>
              </a:lnSpc>
              <a:spcBef>
                <a:spcPts val="990"/>
              </a:spcBef>
              <a:spcAft>
                <a:spcPts val="0"/>
              </a:spcAft>
              <a:buClr>
                <a:srgbClr val="F79646"/>
              </a:buClr>
              <a:buSzPct val="100000"/>
              <a:buFont typeface="Merriweather Sans"/>
              <a:buChar char="-"/>
            </a:pPr>
            <a:r>
              <a:rPr lang="en-US" sz="2000" b="0" i="0" u="none" strike="noStrike" cap="none" dirty="0">
                <a:solidFill>
                  <a:srgbClr val="4F4F4F"/>
                </a:solidFill>
                <a:latin typeface="Century Gothic"/>
                <a:ea typeface="Questrial"/>
                <a:cs typeface="Questrial"/>
                <a:sym typeface="Questrial"/>
              </a:rPr>
              <a:t>Correct the offending accounts directly in the maintenance program shown on the report</a:t>
            </a:r>
          </a:p>
          <a:p>
            <a:pPr marL="742950" marR="0" lvl="1" indent="-273050" algn="l" rtl="0">
              <a:lnSpc>
                <a:spcPct val="75000"/>
              </a:lnSpc>
              <a:spcBef>
                <a:spcPts val="990"/>
              </a:spcBef>
              <a:spcAft>
                <a:spcPts val="0"/>
              </a:spcAft>
              <a:buClr>
                <a:srgbClr val="F79646"/>
              </a:buClr>
              <a:buSzPct val="100000"/>
              <a:buFont typeface="Merriweather Sans"/>
              <a:buChar char="-"/>
            </a:pPr>
            <a:r>
              <a:rPr lang="en-US" sz="2000" b="0" i="0" u="none" strike="noStrike" cap="none" dirty="0">
                <a:solidFill>
                  <a:srgbClr val="4F4F4F"/>
                </a:solidFill>
                <a:latin typeface="Century Gothic"/>
                <a:ea typeface="Questrial"/>
                <a:cs typeface="Questrial"/>
                <a:sym typeface="Questrial"/>
              </a:rPr>
              <a:t>Use a combination of the above methods</a:t>
            </a:r>
          </a:p>
          <a:p>
            <a:pPr marL="342900" marR="0" lvl="0" indent="-342900" algn="l" rtl="0">
              <a:lnSpc>
                <a:spcPct val="75000"/>
              </a:lnSpc>
              <a:spcBef>
                <a:spcPts val="990"/>
              </a:spcBef>
              <a:spcAft>
                <a:spcPts val="0"/>
              </a:spcAft>
              <a:buClr>
                <a:srgbClr val="F79646"/>
              </a:buClr>
              <a:buSzPct val="100000"/>
              <a:buFont typeface="Arial"/>
              <a:buChar char="•"/>
            </a:pPr>
            <a:r>
              <a:rPr lang="en-US" sz="2200" b="0" i="0" u="none" strike="noStrike" cap="none" dirty="0">
                <a:solidFill>
                  <a:srgbClr val="4F4F4F"/>
                </a:solidFill>
                <a:latin typeface="Century Gothic"/>
                <a:ea typeface="Questrial"/>
                <a:cs typeface="Questrial"/>
                <a:sym typeface="Questrial"/>
              </a:rPr>
              <a:t>Run the utility at least once in Update mode (in each active domain for eB2.1 and above, including Standard Edition), regardless of how conflicts are resolved. This records that all conflicts were successfully resolved.</a:t>
            </a:r>
          </a:p>
          <a:p>
            <a:pPr marL="342900" marR="0" lvl="0" indent="-342900" algn="l" rtl="0">
              <a:lnSpc>
                <a:spcPct val="75000"/>
              </a:lnSpc>
              <a:spcBef>
                <a:spcPts val="990"/>
              </a:spcBef>
              <a:spcAft>
                <a:spcPts val="0"/>
              </a:spcAft>
              <a:buClr>
                <a:srgbClr val="F79646"/>
              </a:buClr>
              <a:buSzPct val="100000"/>
              <a:buFont typeface="Arial"/>
              <a:buChar char="•"/>
            </a:pPr>
            <a:r>
              <a:rPr lang="en-US" sz="2200" b="0" i="0" u="none" strike="noStrike" cap="none" dirty="0">
                <a:solidFill>
                  <a:srgbClr val="4F4F4F"/>
                </a:solidFill>
                <a:latin typeface="Century Gothic"/>
                <a:ea typeface="Questrial"/>
                <a:cs typeface="Questrial"/>
                <a:sym typeface="Questrial"/>
              </a:rPr>
              <a:t>The Data Preparation Report checks for this and verifies that all conflicts were resolved. If not, errors are reported.</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GL Account Type Utility</a:t>
            </a:r>
          </a:p>
        </p:txBody>
      </p:sp>
      <p:sp>
        <p:nvSpPr>
          <p:cNvPr id="605" name="Shape 605"/>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30200" algn="l" rtl="0">
              <a:lnSpc>
                <a:spcPct val="70000"/>
              </a:lnSpc>
              <a:spcBef>
                <a:spcPts val="0"/>
              </a:spcBef>
              <a:spcAft>
                <a:spcPts val="0"/>
              </a:spcAft>
              <a:buClr>
                <a:srgbClr val="F79646"/>
              </a:buClr>
              <a:buSzPct val="100000"/>
              <a:buFont typeface="Arial"/>
              <a:buChar char="•"/>
            </a:pPr>
            <a:r>
              <a:rPr lang="en-US" sz="2200" b="0" i="0" u="none" strike="noStrike" cap="none" dirty="0">
                <a:solidFill>
                  <a:srgbClr val="4F4F4F"/>
                </a:solidFill>
                <a:latin typeface="Century Gothic"/>
                <a:ea typeface="Questrial"/>
                <a:cs typeface="Questrial"/>
                <a:sym typeface="Questrial"/>
              </a:rPr>
              <a:t>You can rerun the utility as many times as needed. If it was run earlier in Update mode, the previous answers appear on the screen.</a:t>
            </a:r>
          </a:p>
          <a:p>
            <a:pPr marL="342900" marR="0" lvl="0" indent="-330200" algn="l" rtl="0">
              <a:lnSpc>
                <a:spcPct val="70000"/>
              </a:lnSpc>
              <a:spcBef>
                <a:spcPts val="1080"/>
              </a:spcBef>
              <a:spcAft>
                <a:spcPts val="0"/>
              </a:spcAft>
              <a:buClr>
                <a:srgbClr val="F79646"/>
              </a:buClr>
              <a:buSzPct val="100000"/>
              <a:buFont typeface="Arial"/>
              <a:buChar char="•"/>
            </a:pPr>
            <a:r>
              <a:rPr lang="en-US" sz="2200" b="0" i="0" u="none" strike="noStrike" cap="none" dirty="0">
                <a:solidFill>
                  <a:srgbClr val="4F4F4F"/>
                </a:solidFill>
                <a:latin typeface="Century Gothic"/>
                <a:ea typeface="Questrial"/>
                <a:cs typeface="Questrial"/>
                <a:sym typeface="Questrial"/>
              </a:rPr>
              <a:t>Each time the utility runs, it checks for additional conflicts since the last execution. Therefore, you must run the utility a final time in Update mode just before starting the conversion.</a:t>
            </a:r>
          </a:p>
          <a:p>
            <a:pPr marL="342900" marR="0" lvl="0" indent="-330200" algn="l" rtl="0">
              <a:lnSpc>
                <a:spcPct val="70000"/>
              </a:lnSpc>
              <a:spcBef>
                <a:spcPts val="1080"/>
              </a:spcBef>
              <a:spcAft>
                <a:spcPts val="0"/>
              </a:spcAft>
              <a:buClr>
                <a:srgbClr val="F79646"/>
              </a:buClr>
              <a:buSzPct val="100000"/>
              <a:buFont typeface="Arial"/>
              <a:buChar char="•"/>
            </a:pPr>
            <a:r>
              <a:rPr lang="en-US" sz="2200" b="0" i="0" u="none" strike="noStrike" cap="none" dirty="0">
                <a:solidFill>
                  <a:srgbClr val="4F4F4F"/>
                </a:solidFill>
                <a:latin typeface="Century Gothic"/>
                <a:ea typeface="Questrial"/>
                <a:cs typeface="Questrial"/>
                <a:sym typeface="Questrial"/>
              </a:rPr>
              <a:t>The utility highlights conflicting accounts in the drop-down list with an </a:t>
            </a:r>
            <a:r>
              <a:rPr lang="en-US" sz="2200" b="0" i="0" u="none" strike="noStrike" cap="none" dirty="0" smtClean="0">
                <a:solidFill>
                  <a:srgbClr val="4F4F4F"/>
                </a:solidFill>
                <a:latin typeface="Century Gothic"/>
                <a:ea typeface="Questrial"/>
                <a:cs typeface="Questrial"/>
                <a:sym typeface="Questrial"/>
              </a:rPr>
              <a:t>asterisk.</a:t>
            </a:r>
            <a:endParaRPr lang="en-US" sz="2200" b="0" i="0" u="none" strike="noStrike" cap="none" dirty="0">
              <a:solidFill>
                <a:srgbClr val="4F4F4F"/>
              </a:solidFill>
              <a:latin typeface="Century Gothic"/>
              <a:ea typeface="Questrial"/>
              <a:cs typeface="Questrial"/>
              <a:sym typeface="Questrial"/>
            </a:endParaRPr>
          </a:p>
          <a:p>
            <a:pPr marL="342900" marR="0" lvl="0" indent="-330200" algn="l" rtl="0">
              <a:lnSpc>
                <a:spcPct val="70000"/>
              </a:lnSpc>
              <a:spcBef>
                <a:spcPts val="1205"/>
              </a:spcBef>
              <a:spcAft>
                <a:spcPts val="0"/>
              </a:spcAft>
              <a:buClr>
                <a:srgbClr val="F79646"/>
              </a:buClr>
              <a:buSzPct val="100000"/>
              <a:buFont typeface="Arial"/>
              <a:buChar char="•"/>
            </a:pPr>
            <a:r>
              <a:rPr lang="en-US" sz="2200" b="0" i="0" u="none" strike="noStrike" cap="none" dirty="0">
                <a:solidFill>
                  <a:srgbClr val="4F4F4F"/>
                </a:solidFill>
                <a:latin typeface="Century Gothic"/>
                <a:ea typeface="Questrial"/>
                <a:cs typeface="Questrial"/>
                <a:sym typeface="Questrial"/>
              </a:rPr>
              <a:t>There is no impact on future processing if you make all corrections using the utility in Update mode. Answers are stored in </a:t>
            </a:r>
            <a:r>
              <a:rPr lang="en-US" sz="2200" b="0" i="0" u="none" strike="noStrike" cap="none" dirty="0" err="1">
                <a:solidFill>
                  <a:srgbClr val="4F4F4F"/>
                </a:solidFill>
                <a:latin typeface="Century Gothic"/>
                <a:ea typeface="Questrial"/>
                <a:cs typeface="Questrial"/>
                <a:sym typeface="Questrial"/>
              </a:rPr>
              <a:t>qad_wkfl</a:t>
            </a:r>
            <a:r>
              <a:rPr lang="en-US" sz="2200" b="0" i="0" u="none" strike="noStrike" cap="none" dirty="0">
                <a:solidFill>
                  <a:srgbClr val="4F4F4F"/>
                </a:solidFill>
                <a:latin typeface="Century Gothic"/>
                <a:ea typeface="Questrial"/>
                <a:cs typeface="Questrial"/>
                <a:sym typeface="Questrial"/>
              </a:rPr>
              <a:t> records and used by the conversion to create new accounts (when applicable) and update the source field with the selected account.</a:t>
            </a:r>
          </a:p>
          <a:p>
            <a:pPr marL="342900" marR="0" lvl="0" indent="-330200" algn="l" rtl="0">
              <a:lnSpc>
                <a:spcPct val="70000"/>
              </a:lnSpc>
              <a:spcBef>
                <a:spcPts val="1080"/>
              </a:spcBef>
              <a:spcAft>
                <a:spcPts val="0"/>
              </a:spcAft>
              <a:buClr>
                <a:srgbClr val="F79646"/>
              </a:buClr>
              <a:buSzPct val="100000"/>
              <a:buFont typeface="Arial"/>
              <a:buChar char="•"/>
            </a:pPr>
            <a:r>
              <a:rPr lang="en-US" sz="2200" b="0" i="0" u="none" strike="noStrike" cap="none" dirty="0">
                <a:solidFill>
                  <a:srgbClr val="4F4F4F"/>
                </a:solidFill>
                <a:latin typeface="Century Gothic"/>
                <a:ea typeface="Questrial"/>
                <a:cs typeface="Questrial"/>
                <a:sym typeface="Questrial"/>
              </a:rPr>
              <a:t>Any corrections made directly in the database will impact the defaulted account(s) in future </a:t>
            </a:r>
            <a:r>
              <a:rPr lang="en-US" sz="2200" b="0" i="0" u="none" strike="noStrike" cap="none" dirty="0" smtClean="0">
                <a:solidFill>
                  <a:srgbClr val="4F4F4F"/>
                </a:solidFill>
                <a:latin typeface="Century Gothic"/>
                <a:ea typeface="Questrial"/>
                <a:cs typeface="Questrial"/>
                <a:sym typeface="Questrial"/>
              </a:rPr>
              <a:t>transactions.</a:t>
            </a:r>
            <a:endParaRPr lang="en-US" sz="2200" b="0" i="0" u="none" strike="noStrike" cap="none" dirty="0">
              <a:solidFill>
                <a:srgbClr val="4F4F4F"/>
              </a:solidFill>
              <a:latin typeface="Century Gothic"/>
              <a:ea typeface="Questrial"/>
              <a:cs typeface="Questrial"/>
              <a:sym typeface="Questrial"/>
            </a:endParaRPr>
          </a:p>
          <a:p>
            <a:pPr marL="342900" marR="0" lvl="0" indent="-342900" algn="l" rtl="0">
              <a:lnSpc>
                <a:spcPct val="70000"/>
              </a:lnSpc>
              <a:spcBef>
                <a:spcPts val="1080"/>
              </a:spcBef>
              <a:spcAft>
                <a:spcPts val="0"/>
              </a:spcAft>
              <a:buClr>
                <a:srgbClr val="F79646"/>
              </a:buClr>
              <a:buSzPct val="100000"/>
              <a:buFont typeface="Arial"/>
              <a:buNone/>
            </a:pPr>
            <a:endParaRPr sz="2400" b="0" i="0" u="none" strike="noStrike" cap="none">
              <a:solidFill>
                <a:srgbClr val="4F4F4F"/>
              </a:solidFill>
              <a:latin typeface="Century Gothic"/>
              <a:ea typeface="Questrial"/>
              <a:cs typeface="Questrial"/>
              <a:sym typeface="Questrial"/>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GL Account Type Utility</a:t>
            </a:r>
          </a:p>
        </p:txBody>
      </p:sp>
      <p:sp>
        <p:nvSpPr>
          <p:cNvPr id="613" name="Shape 613"/>
          <p:cNvSpPr txBox="1">
            <a:spLocks noGrp="1"/>
          </p:cNvSpPr>
          <p:nvPr>
            <p:ph type="body" idx="1"/>
          </p:nvPr>
        </p:nvSpPr>
        <p:spPr>
          <a:xfrm>
            <a:off x="457200" y="1066799"/>
            <a:ext cx="8305800" cy="5240337"/>
          </a:xfrm>
          <a:prstGeom prst="rect">
            <a:avLst/>
          </a:prstGeom>
          <a:noFill/>
          <a:ln>
            <a:noFill/>
          </a:ln>
        </p:spPr>
        <p:txBody>
          <a:bodyPr lIns="91425" tIns="91425" rIns="91425" bIns="91425" anchor="t" anchorCtr="0">
            <a:noAutofit/>
          </a:bodyPr>
          <a:lstStyle/>
          <a:p>
            <a:pPr marL="342900" marR="0" lvl="0" indent="-342900" algn="l" rtl="0">
              <a:lnSpc>
                <a:spcPct val="75000"/>
              </a:lnSpc>
              <a:spcBef>
                <a:spcPts val="0"/>
              </a:spcBef>
              <a:spcAft>
                <a:spcPts val="0"/>
              </a:spcAft>
              <a:buClr>
                <a:srgbClr val="F79646"/>
              </a:buClr>
              <a:buSzPct val="100000"/>
              <a:buFont typeface="Arial"/>
              <a:buChar char="•"/>
            </a:pPr>
            <a:r>
              <a:rPr lang="en-US" sz="2500" b="0" i="0" u="none" strike="noStrike" cap="none" dirty="0">
                <a:solidFill>
                  <a:srgbClr val="4F4F4F"/>
                </a:solidFill>
                <a:latin typeface="Century Gothic"/>
                <a:ea typeface="Questrial"/>
                <a:cs typeface="Questrial"/>
                <a:sym typeface="Questrial"/>
              </a:rPr>
              <a:t>Type </a:t>
            </a:r>
            <a:r>
              <a:rPr lang="en-US" sz="2500" b="0" i="0" u="none" strike="noStrike" cap="none" dirty="0" err="1">
                <a:solidFill>
                  <a:srgbClr val="4F4F4F"/>
                </a:solidFill>
                <a:latin typeface="Century Gothic"/>
                <a:ea typeface="Questrial"/>
                <a:cs typeface="Questrial"/>
                <a:sym typeface="Questrial"/>
              </a:rPr>
              <a:t>uxglacup.p</a:t>
            </a:r>
            <a:r>
              <a:rPr lang="en-US" sz="2500" b="0" i="0" u="none" strike="noStrike" cap="none" dirty="0">
                <a:solidFill>
                  <a:srgbClr val="4F4F4F"/>
                </a:solidFill>
                <a:latin typeface="Century Gothic"/>
                <a:ea typeface="Questrial"/>
                <a:cs typeface="Questrial"/>
                <a:sym typeface="Questrial"/>
              </a:rPr>
              <a:t> at any MFG/PRO menu command </a:t>
            </a:r>
            <a:r>
              <a:rPr lang="en-US" sz="2500" b="0" i="0" u="none" strike="noStrike" cap="none" dirty="0" smtClean="0">
                <a:solidFill>
                  <a:srgbClr val="4F4F4F"/>
                </a:solidFill>
                <a:latin typeface="Century Gothic"/>
                <a:ea typeface="Questrial"/>
                <a:cs typeface="Questrial"/>
                <a:sym typeface="Questrial"/>
              </a:rPr>
              <a:t>line.</a:t>
            </a:r>
            <a:endParaRPr lang="en-US" sz="2500" b="0" i="0" u="none" strike="noStrike" cap="none" dirty="0">
              <a:solidFill>
                <a:srgbClr val="4F4F4F"/>
              </a:solidFill>
              <a:latin typeface="Century Gothic"/>
              <a:ea typeface="Questrial"/>
              <a:cs typeface="Questrial"/>
              <a:sym typeface="Questrial"/>
            </a:endParaRPr>
          </a:p>
          <a:p>
            <a:pPr marL="342900" marR="0" lvl="0" indent="-342900" algn="l" rtl="0">
              <a:lnSpc>
                <a:spcPct val="75000"/>
              </a:lnSpc>
              <a:spcBef>
                <a:spcPts val="1125"/>
              </a:spcBef>
              <a:spcAft>
                <a:spcPts val="0"/>
              </a:spcAft>
              <a:buClr>
                <a:srgbClr val="F79646"/>
              </a:buClr>
              <a:buSzPct val="100000"/>
              <a:buFont typeface="Arial"/>
              <a:buChar char="•"/>
            </a:pPr>
            <a:r>
              <a:rPr lang="en-US" sz="2500" b="0" i="0" u="none" strike="noStrike" cap="none" dirty="0">
                <a:solidFill>
                  <a:srgbClr val="4F4F4F"/>
                </a:solidFill>
                <a:latin typeface="Century Gothic"/>
                <a:ea typeface="Questrial"/>
                <a:cs typeface="Questrial"/>
                <a:sym typeface="Questrial"/>
              </a:rPr>
              <a:t>Report output filename is </a:t>
            </a:r>
            <a:br>
              <a:rPr lang="en-US" sz="2500" b="0" i="0" u="none" strike="noStrike" cap="none" dirty="0">
                <a:solidFill>
                  <a:srgbClr val="4F4F4F"/>
                </a:solidFill>
                <a:latin typeface="Century Gothic"/>
                <a:ea typeface="Questrial"/>
                <a:cs typeface="Questrial"/>
                <a:sym typeface="Questrial"/>
              </a:rPr>
            </a:br>
            <a:r>
              <a:rPr lang="en-US" sz="2200" b="0" i="0" u="none" strike="noStrike" cap="none" dirty="0" err="1">
                <a:solidFill>
                  <a:srgbClr val="4F4F4F"/>
                </a:solidFill>
                <a:latin typeface="Century Gothic"/>
                <a:ea typeface="Questrial"/>
                <a:cs typeface="Questrial"/>
                <a:sym typeface="Questrial"/>
              </a:rPr>
              <a:t>uxglacup-</a:t>
            </a:r>
            <a:r>
              <a:rPr lang="en-US" sz="2200" b="0" i="0" u="none" strike="noStrike" cap="none" dirty="0" err="1">
                <a:solidFill>
                  <a:srgbClr val="4173BD"/>
                </a:solidFill>
                <a:latin typeface="Century Gothic"/>
                <a:ea typeface="Questrial"/>
                <a:cs typeface="Questrial"/>
                <a:sym typeface="Questrial"/>
              </a:rPr>
              <a:t>dtl</a:t>
            </a:r>
            <a:r>
              <a:rPr lang="en-US" sz="2200" b="0" i="0" u="none" strike="noStrike" cap="none" dirty="0">
                <a:solidFill>
                  <a:srgbClr val="4F4F4F"/>
                </a:solidFill>
                <a:latin typeface="Century Gothic"/>
                <a:ea typeface="Questrial"/>
                <a:cs typeface="Questrial"/>
                <a:sym typeface="Questrial"/>
              </a:rPr>
              <a:t>-&lt;</a:t>
            </a:r>
            <a:r>
              <a:rPr lang="en-US" sz="2200" b="0" i="1" u="none" strike="noStrike" cap="none" dirty="0" err="1">
                <a:solidFill>
                  <a:srgbClr val="4F4F4F"/>
                </a:solidFill>
                <a:latin typeface="Century Gothic"/>
                <a:ea typeface="Questrial"/>
                <a:cs typeface="Questrial"/>
                <a:sym typeface="Questrial"/>
              </a:rPr>
              <a:t>dbname</a:t>
            </a:r>
            <a:r>
              <a:rPr lang="en-US" sz="2200" b="0" i="1" u="none" strike="noStrike" cap="none" dirty="0">
                <a:solidFill>
                  <a:srgbClr val="4F4F4F"/>
                </a:solidFill>
                <a:latin typeface="Century Gothic"/>
                <a:ea typeface="Questrial"/>
                <a:cs typeface="Questrial"/>
                <a:sym typeface="Questrial"/>
              </a:rPr>
              <a:t>&gt;-&lt;domain&gt;-</a:t>
            </a:r>
            <a:r>
              <a:rPr lang="en-US" sz="2200" b="0" i="0" u="none" strike="noStrike" cap="none" dirty="0">
                <a:solidFill>
                  <a:srgbClr val="4F4F4F"/>
                </a:solidFill>
                <a:latin typeface="Century Gothic"/>
                <a:ea typeface="Questrial"/>
                <a:cs typeface="Questrial"/>
                <a:sym typeface="Questrial"/>
              </a:rPr>
              <a:t>&lt;</a:t>
            </a:r>
            <a:r>
              <a:rPr lang="en-US" sz="2200" b="0" i="1" u="none" strike="noStrike" cap="none" dirty="0">
                <a:solidFill>
                  <a:srgbClr val="4F4F4F"/>
                </a:solidFill>
                <a:latin typeface="Century Gothic"/>
                <a:ea typeface="Questrial"/>
                <a:cs typeface="Questrial"/>
                <a:sym typeface="Questrial"/>
              </a:rPr>
              <a:t>date&gt;_&lt;time</a:t>
            </a:r>
            <a:r>
              <a:rPr lang="en-US" sz="2200" b="0" i="0" u="none" strike="noStrike" cap="none" dirty="0">
                <a:solidFill>
                  <a:srgbClr val="4F4F4F"/>
                </a:solidFill>
                <a:latin typeface="Century Gothic"/>
                <a:ea typeface="Questrial"/>
                <a:cs typeface="Questrial"/>
                <a:sym typeface="Questrial"/>
              </a:rPr>
              <a:t>&gt;.</a:t>
            </a:r>
            <a:r>
              <a:rPr lang="en-US" sz="2200" b="0" i="0" u="none" strike="noStrike" cap="none" dirty="0" err="1">
                <a:solidFill>
                  <a:srgbClr val="4F4F4F"/>
                </a:solidFill>
                <a:latin typeface="Century Gothic"/>
                <a:ea typeface="Questrial"/>
                <a:cs typeface="Questrial"/>
                <a:sym typeface="Questrial"/>
              </a:rPr>
              <a:t>prn</a:t>
            </a:r>
            <a:r>
              <a:rPr lang="en-US" sz="2200" b="0" i="0" u="none" strike="noStrike" cap="none" dirty="0">
                <a:solidFill>
                  <a:srgbClr val="4F4F4F"/>
                </a:solidFill>
                <a:latin typeface="Century Gothic"/>
                <a:ea typeface="Questrial"/>
                <a:cs typeface="Questrial"/>
                <a:sym typeface="Questrial"/>
              </a:rPr>
              <a:t/>
            </a:r>
            <a:br>
              <a:rPr lang="en-US" sz="2200" b="0" i="0" u="none" strike="noStrike" cap="none" dirty="0">
                <a:solidFill>
                  <a:srgbClr val="4F4F4F"/>
                </a:solidFill>
                <a:latin typeface="Century Gothic"/>
                <a:ea typeface="Questrial"/>
                <a:cs typeface="Questrial"/>
                <a:sym typeface="Questrial"/>
              </a:rPr>
            </a:br>
            <a:r>
              <a:rPr lang="en-US" sz="2200" b="0" i="0" u="none" strike="noStrike" cap="none" dirty="0">
                <a:solidFill>
                  <a:srgbClr val="4F4F4F"/>
                </a:solidFill>
                <a:latin typeface="Century Gothic"/>
                <a:ea typeface="Questrial"/>
                <a:cs typeface="Questrial"/>
                <a:sym typeface="Questrial"/>
              </a:rPr>
              <a:t>or	</a:t>
            </a:r>
            <a:br>
              <a:rPr lang="en-US" sz="2200" b="0" i="0" u="none" strike="noStrike" cap="none" dirty="0">
                <a:solidFill>
                  <a:srgbClr val="4F4F4F"/>
                </a:solidFill>
                <a:latin typeface="Century Gothic"/>
                <a:ea typeface="Questrial"/>
                <a:cs typeface="Questrial"/>
                <a:sym typeface="Questrial"/>
              </a:rPr>
            </a:br>
            <a:r>
              <a:rPr lang="en-US" sz="2200" b="0" i="0" u="none" strike="noStrike" cap="none" dirty="0" err="1">
                <a:solidFill>
                  <a:srgbClr val="4F4F4F"/>
                </a:solidFill>
                <a:latin typeface="Century Gothic"/>
                <a:ea typeface="Questrial"/>
                <a:cs typeface="Questrial"/>
                <a:sym typeface="Questrial"/>
              </a:rPr>
              <a:t>uxglacup</a:t>
            </a:r>
            <a:r>
              <a:rPr lang="en-US" sz="2200" b="0" i="0" u="none" strike="noStrike" cap="none" dirty="0">
                <a:solidFill>
                  <a:srgbClr val="4F4F4F"/>
                </a:solidFill>
                <a:latin typeface="Century Gothic"/>
                <a:ea typeface="Questrial"/>
                <a:cs typeface="Questrial"/>
                <a:sym typeface="Questrial"/>
              </a:rPr>
              <a:t>-</a:t>
            </a:r>
            <a:r>
              <a:rPr lang="en-US" sz="2200" b="0" i="0" u="none" strike="noStrike" cap="none" dirty="0">
                <a:solidFill>
                  <a:srgbClr val="4173BD"/>
                </a:solidFill>
                <a:latin typeface="Century Gothic"/>
                <a:ea typeface="Questrial"/>
                <a:cs typeface="Questrial"/>
                <a:sym typeface="Questrial"/>
              </a:rPr>
              <a:t>sum</a:t>
            </a:r>
            <a:r>
              <a:rPr lang="en-US" sz="2200" b="0" i="0" u="none" strike="noStrike" cap="none" dirty="0">
                <a:solidFill>
                  <a:srgbClr val="4F4F4F"/>
                </a:solidFill>
                <a:latin typeface="Century Gothic"/>
                <a:ea typeface="Questrial"/>
                <a:cs typeface="Questrial"/>
                <a:sym typeface="Questrial"/>
              </a:rPr>
              <a:t>-&lt;</a:t>
            </a:r>
            <a:r>
              <a:rPr lang="en-US" sz="2200" b="0" i="1" u="none" strike="noStrike" cap="none" dirty="0" err="1">
                <a:solidFill>
                  <a:srgbClr val="4F4F4F"/>
                </a:solidFill>
                <a:latin typeface="Century Gothic"/>
                <a:ea typeface="Questrial"/>
                <a:cs typeface="Questrial"/>
                <a:sym typeface="Questrial"/>
              </a:rPr>
              <a:t>dbname</a:t>
            </a:r>
            <a:r>
              <a:rPr lang="en-US" sz="2200" b="0" i="1" u="none" strike="noStrike" cap="none" dirty="0">
                <a:solidFill>
                  <a:srgbClr val="4F4F4F"/>
                </a:solidFill>
                <a:latin typeface="Century Gothic"/>
                <a:ea typeface="Questrial"/>
                <a:cs typeface="Questrial"/>
                <a:sym typeface="Questrial"/>
              </a:rPr>
              <a:t>&gt;-&lt;domain&gt;-</a:t>
            </a:r>
            <a:r>
              <a:rPr lang="en-US" sz="2200" b="0" i="0" u="none" strike="noStrike" cap="none" dirty="0">
                <a:solidFill>
                  <a:srgbClr val="4F4F4F"/>
                </a:solidFill>
                <a:latin typeface="Century Gothic"/>
                <a:ea typeface="Questrial"/>
                <a:cs typeface="Questrial"/>
                <a:sym typeface="Questrial"/>
              </a:rPr>
              <a:t>&lt;</a:t>
            </a:r>
            <a:r>
              <a:rPr lang="en-US" sz="2200" b="0" i="1" u="none" strike="noStrike" cap="none" dirty="0">
                <a:solidFill>
                  <a:srgbClr val="4F4F4F"/>
                </a:solidFill>
                <a:latin typeface="Century Gothic"/>
                <a:ea typeface="Questrial"/>
                <a:cs typeface="Questrial"/>
                <a:sym typeface="Questrial"/>
              </a:rPr>
              <a:t>date&gt;_&lt;time</a:t>
            </a:r>
            <a:r>
              <a:rPr lang="en-US" sz="2200" b="0" i="0" u="none" strike="noStrike" cap="none" dirty="0">
                <a:solidFill>
                  <a:srgbClr val="4F4F4F"/>
                </a:solidFill>
                <a:latin typeface="Century Gothic"/>
                <a:ea typeface="Questrial"/>
                <a:cs typeface="Questrial"/>
                <a:sym typeface="Questrial"/>
              </a:rPr>
              <a:t>&gt;.</a:t>
            </a:r>
            <a:r>
              <a:rPr lang="en-US" sz="2200" b="0" i="0" u="none" strike="noStrike" cap="none" dirty="0" err="1">
                <a:solidFill>
                  <a:srgbClr val="4F4F4F"/>
                </a:solidFill>
                <a:latin typeface="Century Gothic"/>
                <a:ea typeface="Questrial"/>
                <a:cs typeface="Questrial"/>
                <a:sym typeface="Questrial"/>
              </a:rPr>
              <a:t>prn</a:t>
            </a:r>
            <a:endParaRPr lang="en-US" sz="2200" b="0" i="0" u="none" strike="noStrike" cap="none" dirty="0">
              <a:solidFill>
                <a:srgbClr val="4F4F4F"/>
              </a:solidFill>
              <a:latin typeface="Century Gothic"/>
              <a:ea typeface="Questrial"/>
              <a:cs typeface="Questrial"/>
              <a:sym typeface="Questrial"/>
            </a:endParaRPr>
          </a:p>
        </p:txBody>
      </p:sp>
      <p:pic>
        <p:nvPicPr>
          <p:cNvPr id="614" name="Shape 614" descr="cnv-1454-16"/>
          <p:cNvPicPr preferRelativeResize="0"/>
          <p:nvPr/>
        </p:nvPicPr>
        <p:blipFill rotWithShape="1">
          <a:blip r:embed="rId3">
            <a:alphaModFix/>
          </a:blip>
          <a:srcRect/>
          <a:stretch/>
        </p:blipFill>
        <p:spPr>
          <a:xfrm>
            <a:off x="1219200" y="3102098"/>
            <a:ext cx="6553200" cy="3146302"/>
          </a:xfrm>
          <a:prstGeom prst="rect">
            <a:avLst/>
          </a:prstGeom>
          <a:noFill/>
          <a:ln>
            <a:noFill/>
          </a:ln>
          <a:effectLst>
            <a:outerShdw blurRad="63500" sx="102000" sy="102000" algn="ctr" rotWithShape="0">
              <a:prstClr val="black">
                <a:alpha val="40000"/>
              </a:prstClr>
            </a:outerShdw>
          </a:effec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620"/>
        <p:cNvGrpSpPr/>
        <p:nvPr/>
      </p:nvGrpSpPr>
      <p:grpSpPr>
        <a:xfrm>
          <a:off x="0" y="0"/>
          <a:ext cx="0" cy="0"/>
          <a:chOff x="0" y="0"/>
          <a:chExt cx="0" cy="0"/>
        </a:xfrm>
      </p:grpSpPr>
      <p:sp>
        <p:nvSpPr>
          <p:cNvPr id="621"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Pre-conversion Activities</a:t>
            </a:r>
          </a:p>
        </p:txBody>
      </p:sp>
      <p:sp>
        <p:nvSpPr>
          <p:cNvPr id="622" name="Shape 622"/>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Data Preparation Report</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Conversion Parameters Utility</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Search &amp; Replace Reports/Utilities </a:t>
            </a:r>
            <a:r>
              <a:rPr lang="en-US" sz="2000" b="0" i="0" u="none" strike="noStrike" cap="none">
                <a:solidFill>
                  <a:srgbClr val="B2B2B2"/>
                </a:solidFill>
                <a:latin typeface="Century Gothic"/>
                <a:ea typeface="Questrial"/>
                <a:cs typeface="Questrial"/>
                <a:sym typeface="Questrial"/>
              </a:rPr>
              <a:t>(eB2.1 and above, including Standard Edition)</a:t>
            </a:r>
            <a:r>
              <a:rPr lang="en-US" sz="2400" b="0" i="0" u="none" strike="noStrike" cap="none">
                <a:solidFill>
                  <a:srgbClr val="4F4F4F"/>
                </a:solidFill>
                <a:latin typeface="Century Gothic"/>
                <a:ea typeface="Questrial"/>
                <a:cs typeface="Questrial"/>
                <a:sym typeface="Questrial"/>
              </a:rPr>
              <a:t> </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GL Account Type Utility – </a:t>
            </a:r>
            <a:r>
              <a:rPr lang="en-US" sz="2000" b="0" i="0" u="none" strike="noStrike" cap="none">
                <a:solidFill>
                  <a:srgbClr val="B2B2B2"/>
                </a:solidFill>
                <a:latin typeface="Century Gothic"/>
                <a:ea typeface="Questrial"/>
                <a:cs typeface="Questrial"/>
                <a:sym typeface="Questrial"/>
              </a:rPr>
              <a:t>Report mode</a:t>
            </a:r>
          </a:p>
          <a:p>
            <a:pPr marL="342900" marR="0" lvl="0" indent="-342900" algn="l" rtl="0">
              <a:lnSpc>
                <a:spcPct val="80000"/>
              </a:lnSpc>
              <a:spcBef>
                <a:spcPts val="1260"/>
              </a:spcBef>
              <a:spcAft>
                <a:spcPts val="0"/>
              </a:spcAft>
              <a:buClr>
                <a:srgbClr val="F79646"/>
              </a:buClr>
              <a:buSzPct val="100000"/>
              <a:buFont typeface="Arial"/>
              <a:buChar char="•"/>
            </a:pPr>
            <a:r>
              <a:rPr lang="en-US" sz="2800" b="1" i="0" u="none" strike="noStrike" cap="none">
                <a:solidFill>
                  <a:srgbClr val="4F4F4F"/>
                </a:solidFill>
                <a:latin typeface="Century Gothic"/>
                <a:ea typeface="Questrial"/>
                <a:cs typeface="Questrial"/>
                <a:sym typeface="Questrial"/>
              </a:rPr>
              <a:t>Process pending transactions</a:t>
            </a:r>
          </a:p>
          <a:p>
            <a:pPr marL="342900" marR="0" lvl="0" indent="-342900" algn="l" rtl="0">
              <a:lnSpc>
                <a:spcPct val="80000"/>
              </a:lnSpc>
              <a:spcBef>
                <a:spcPts val="1260"/>
              </a:spcBef>
              <a:spcAft>
                <a:spcPts val="0"/>
              </a:spcAft>
              <a:buClr>
                <a:srgbClr val="F79646"/>
              </a:buClr>
              <a:buSzPct val="100000"/>
              <a:buFont typeface="Arial"/>
              <a:buChar char="•"/>
            </a:pPr>
            <a:r>
              <a:rPr lang="en-US" sz="2800" b="1" i="0" u="none" strike="noStrike" cap="none">
                <a:solidFill>
                  <a:srgbClr val="4F4F4F"/>
                </a:solidFill>
                <a:latin typeface="Century Gothic"/>
                <a:ea typeface="Questrial"/>
                <a:cs typeface="Questrial"/>
                <a:sym typeface="Questrial"/>
              </a:rPr>
              <a:t>Close database to users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628"/>
        <p:cNvGrpSpPr/>
        <p:nvPr/>
      </p:nvGrpSpPr>
      <p:grpSpPr>
        <a:xfrm>
          <a:off x="0" y="0"/>
          <a:ext cx="0" cy="0"/>
          <a:chOff x="0" y="0"/>
          <a:chExt cx="0" cy="0"/>
        </a:xfrm>
      </p:grpSpPr>
      <p:sp>
        <p:nvSpPr>
          <p:cNvPr id="629"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Process Pending Transactions</a:t>
            </a:r>
          </a:p>
        </p:txBody>
      </p:sp>
      <p:sp>
        <p:nvSpPr>
          <p:cNvPr id="630" name="Shape 630"/>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Print and post all pending invoices. This two-step process was combined into a single-step process in QAD EE.</a:t>
            </a:r>
          </a:p>
          <a:p>
            <a:pPr marL="342900" marR="0" lvl="0" indent="-342900" algn="l" rtl="0">
              <a:spcBef>
                <a:spcPts val="140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Confirm any unconfirmed </a:t>
            </a:r>
            <a:r>
              <a:rPr lang="en-US" sz="2800" b="0" i="0" u="none" strike="noStrike" cap="none" dirty="0" smtClean="0">
                <a:solidFill>
                  <a:srgbClr val="4F4F4F"/>
                </a:solidFill>
                <a:latin typeface="Century Gothic"/>
                <a:ea typeface="Questrial"/>
                <a:cs typeface="Questrial"/>
                <a:sym typeface="Questrial"/>
              </a:rPr>
              <a:t>vouchers.</a:t>
            </a:r>
            <a:endParaRPr lang="en-US" sz="2800" b="0" i="0" u="none" strike="noStrike" cap="none" dirty="0">
              <a:solidFill>
                <a:srgbClr val="4F4F4F"/>
              </a:solidFill>
              <a:latin typeface="Century Gothic"/>
              <a:ea typeface="Questrial"/>
              <a:cs typeface="Questrial"/>
              <a:sym typeface="Questrial"/>
            </a:endParaRPr>
          </a:p>
          <a:p>
            <a:pPr marL="342900" marR="0" lvl="0" indent="-342900" algn="l" rtl="0">
              <a:spcBef>
                <a:spcPts val="140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Post all </a:t>
            </a:r>
            <a:r>
              <a:rPr lang="en-US" sz="2800" b="0" i="0" u="none" strike="noStrike" cap="none" dirty="0" err="1">
                <a:solidFill>
                  <a:srgbClr val="4F4F4F"/>
                </a:solidFill>
                <a:latin typeface="Century Gothic"/>
                <a:ea typeface="Questrial"/>
                <a:cs typeface="Questrial"/>
                <a:sym typeface="Questrial"/>
              </a:rPr>
              <a:t>unposted</a:t>
            </a:r>
            <a:r>
              <a:rPr lang="en-US" sz="2800" b="0" i="0" u="none" strike="noStrike" cap="none" dirty="0">
                <a:solidFill>
                  <a:srgbClr val="4F4F4F"/>
                </a:solidFill>
                <a:latin typeface="Century Gothic"/>
                <a:ea typeface="Questrial"/>
                <a:cs typeface="Questrial"/>
                <a:sym typeface="Questrial"/>
              </a:rPr>
              <a:t> GL </a:t>
            </a:r>
            <a:r>
              <a:rPr lang="en-US" sz="2800" b="0" i="0" u="none" strike="noStrike" cap="none" dirty="0" smtClean="0">
                <a:solidFill>
                  <a:srgbClr val="4F4F4F"/>
                </a:solidFill>
                <a:latin typeface="Century Gothic"/>
                <a:ea typeface="Questrial"/>
                <a:cs typeface="Questrial"/>
                <a:sym typeface="Questrial"/>
              </a:rPr>
              <a:t>transactions.</a:t>
            </a:r>
            <a:endParaRPr lang="en-US" sz="2800" b="0" i="0" u="none" strike="noStrike" cap="none" dirty="0">
              <a:solidFill>
                <a:srgbClr val="4F4F4F"/>
              </a:solidFill>
              <a:latin typeface="Century Gothic"/>
              <a:ea typeface="Questrial"/>
              <a:cs typeface="Questrial"/>
              <a:sym typeface="Questrial"/>
            </a:endParaRPr>
          </a:p>
          <a:p>
            <a:pPr marL="342900" marR="0" lvl="0" indent="-342900" algn="l" rtl="0">
              <a:spcBef>
                <a:spcPts val="140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Close the production database to new data and transactions. You can accomplish this through menu security while still allowing access to users responsible for pre-conversion activities.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Pre-conversion Activities</a:t>
            </a:r>
          </a:p>
        </p:txBody>
      </p:sp>
      <p:sp>
        <p:nvSpPr>
          <p:cNvPr id="146" name="Shape 146"/>
          <p:cNvSpPr txBox="1">
            <a:spLocks noGrp="1"/>
          </p:cNvSpPr>
          <p:nvPr>
            <p:ph type="body" idx="1"/>
          </p:nvPr>
        </p:nvSpPr>
        <p:spPr>
          <a:prstGeom prst="rect">
            <a:avLst/>
          </a:prstGeom>
          <a:noFill/>
          <a:ln>
            <a:noFill/>
          </a:ln>
        </p:spPr>
        <p:txBody>
          <a:bodyPr lIns="91425" tIns="91425" rIns="91425" bIns="91425" anchor="t" anchorCtr="0">
            <a:noAutofit/>
          </a:bodyPr>
          <a:lstStyle/>
          <a:p>
            <a:pPr lvl="0" rtl="0">
              <a:lnSpc>
                <a:spcPct val="80000"/>
              </a:lnSpc>
              <a:spcBef>
                <a:spcPts val="1080"/>
              </a:spcBef>
              <a:buClr>
                <a:schemeClr val="accent2"/>
              </a:buClr>
              <a:buSzPct val="100000"/>
              <a:buFont typeface="Arial"/>
              <a:buChar char="•"/>
            </a:pPr>
            <a:r>
              <a:rPr lang="en-US" sz="2400">
                <a:latin typeface="Century Gothic"/>
              </a:rPr>
              <a:t>Pre-conversion Integrity Report</a:t>
            </a:r>
          </a:p>
          <a:p>
            <a:pPr lvl="0" rtl="0">
              <a:lnSpc>
                <a:spcPct val="80000"/>
              </a:lnSpc>
              <a:spcBef>
                <a:spcPts val="1080"/>
              </a:spcBef>
              <a:buClr>
                <a:schemeClr val="accent2"/>
              </a:buClr>
              <a:buSzPct val="100000"/>
              <a:buFont typeface="Arial"/>
              <a:buChar char="•"/>
            </a:pPr>
            <a:r>
              <a:rPr lang="en-US" sz="2400">
                <a:latin typeface="Century Gothic"/>
              </a:rPr>
              <a:t>Rerun Data Preparation Report</a:t>
            </a:r>
          </a:p>
          <a:p>
            <a:pPr lvl="0" rtl="0">
              <a:lnSpc>
                <a:spcPct val="80000"/>
              </a:lnSpc>
              <a:spcBef>
                <a:spcPts val="1080"/>
              </a:spcBef>
              <a:buClr>
                <a:schemeClr val="accent2"/>
              </a:buClr>
              <a:buSzPct val="100000"/>
              <a:buFont typeface="Arial"/>
              <a:buChar char="•"/>
            </a:pPr>
            <a:r>
              <a:rPr lang="en-US" sz="2400">
                <a:latin typeface="Century Gothic"/>
              </a:rPr>
              <a:t>Run standard period closing reports</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636"/>
        <p:cNvGrpSpPr/>
        <p:nvPr/>
      </p:nvGrpSpPr>
      <p:grpSpPr>
        <a:xfrm>
          <a:off x="0" y="0"/>
          <a:ext cx="0" cy="0"/>
          <a:chOff x="0" y="0"/>
          <a:chExt cx="0" cy="0"/>
        </a:xfrm>
      </p:grpSpPr>
      <p:sp>
        <p:nvSpPr>
          <p:cNvPr id="637"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dirty="0" smtClean="0">
                <a:solidFill>
                  <a:schemeClr val="dk1"/>
                </a:solidFill>
                <a:latin typeface="Century Gothic"/>
              </a:rPr>
              <a:t>Pre-conversion Activities</a:t>
            </a:r>
            <a:endParaRPr lang="en-US" sz="3200" b="1" i="0" u="none" strike="noStrike" cap="none" dirty="0">
              <a:solidFill>
                <a:schemeClr val="dk1"/>
              </a:solidFill>
              <a:latin typeface="Century Gothic"/>
              <a:ea typeface="Questrial"/>
              <a:cs typeface="Questrial"/>
              <a:sym typeface="Questrial"/>
            </a:endParaRPr>
          </a:p>
        </p:txBody>
      </p:sp>
      <p:sp>
        <p:nvSpPr>
          <p:cNvPr id="638" name="Shape 638"/>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Data Preparation Report</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Conversion Parameters Utility</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Search &amp; Replace Reports/Utilities </a:t>
            </a:r>
            <a:r>
              <a:rPr lang="en-US" sz="2000" b="0" i="0" u="none" strike="noStrike" cap="none">
                <a:solidFill>
                  <a:srgbClr val="B2B2B2"/>
                </a:solidFill>
                <a:latin typeface="Century Gothic"/>
                <a:ea typeface="Questrial"/>
                <a:cs typeface="Questrial"/>
                <a:sym typeface="Questrial"/>
              </a:rPr>
              <a:t>(eB2.1 and above, including Standard Edition)</a:t>
            </a:r>
            <a:r>
              <a:rPr lang="en-US" sz="2400" b="0" i="0" u="none" strike="noStrike" cap="none">
                <a:solidFill>
                  <a:srgbClr val="4F4F4F"/>
                </a:solidFill>
                <a:latin typeface="Century Gothic"/>
                <a:ea typeface="Questrial"/>
                <a:cs typeface="Questrial"/>
                <a:sym typeface="Questrial"/>
              </a:rPr>
              <a:t> </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GL Account Type Utility – </a:t>
            </a:r>
            <a:r>
              <a:rPr lang="en-US" sz="2400" b="0" i="0" u="none" strike="noStrike" cap="none">
                <a:solidFill>
                  <a:srgbClr val="B2B2B2"/>
                </a:solidFill>
                <a:latin typeface="Century Gothic"/>
                <a:ea typeface="Questrial"/>
                <a:cs typeface="Questrial"/>
                <a:sym typeface="Questrial"/>
              </a:rPr>
              <a:t>Report mode</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Process pending transactions</a:t>
            </a:r>
          </a:p>
          <a:p>
            <a:pPr marL="342900" marR="0" lvl="0" indent="-342900" algn="l" rtl="0">
              <a:lnSpc>
                <a:spcPct val="80000"/>
              </a:lnSpc>
              <a:spcBef>
                <a:spcPts val="1260"/>
              </a:spcBef>
              <a:spcAft>
                <a:spcPts val="0"/>
              </a:spcAft>
              <a:buClr>
                <a:srgbClr val="F79646"/>
              </a:buClr>
              <a:buSzPct val="100000"/>
              <a:buFont typeface="Arial"/>
              <a:buChar char="•"/>
            </a:pPr>
            <a:r>
              <a:rPr lang="en-US" sz="2800" b="0" i="0" u="none" strike="noStrike" cap="none">
                <a:solidFill>
                  <a:srgbClr val="B2B2B2"/>
                </a:solidFill>
                <a:latin typeface="Century Gothic"/>
                <a:ea typeface="Questrial"/>
                <a:cs typeface="Questrial"/>
                <a:sym typeface="Questrial"/>
              </a:rPr>
              <a:t>Close database to users</a:t>
            </a:r>
          </a:p>
          <a:p>
            <a:pPr marL="342900" marR="0" lvl="0" indent="-342900" algn="l" rtl="0">
              <a:lnSpc>
                <a:spcPct val="80000"/>
              </a:lnSpc>
              <a:spcBef>
                <a:spcPts val="1260"/>
              </a:spcBef>
              <a:spcAft>
                <a:spcPts val="0"/>
              </a:spcAft>
              <a:buClr>
                <a:srgbClr val="F79646"/>
              </a:buClr>
              <a:buSzPct val="100000"/>
              <a:buFont typeface="Arial"/>
              <a:buChar char="•"/>
            </a:pPr>
            <a:r>
              <a:rPr lang="en-US" sz="2800" b="1" i="0" u="none" strike="noStrike" cap="none">
                <a:solidFill>
                  <a:srgbClr val="4F4F4F"/>
                </a:solidFill>
                <a:latin typeface="Century Gothic"/>
                <a:ea typeface="Questrial"/>
                <a:cs typeface="Questrial"/>
                <a:sym typeface="Questrial"/>
              </a:rPr>
              <a:t>Rerun GL Account Type Utility </a:t>
            </a:r>
            <a:r>
              <a:rPr lang="en-US" sz="2800" b="0" i="0" u="none" strike="noStrike" cap="none">
                <a:solidFill>
                  <a:schemeClr val="dk1"/>
                </a:solidFill>
                <a:latin typeface="Century Gothic"/>
                <a:ea typeface="Questrial"/>
                <a:cs typeface="Questrial"/>
                <a:sym typeface="Questrial"/>
              </a:rPr>
              <a:t>–</a:t>
            </a:r>
            <a:r>
              <a:rPr lang="en-US" sz="2800" b="1" i="0" u="none" strike="noStrike" cap="none">
                <a:solidFill>
                  <a:srgbClr val="4F4F4F"/>
                </a:solidFill>
                <a:latin typeface="Century Gothic"/>
                <a:ea typeface="Questrial"/>
                <a:cs typeface="Questrial"/>
                <a:sym typeface="Questrial"/>
              </a:rPr>
              <a:t> </a:t>
            </a:r>
            <a:r>
              <a:rPr lang="en-US" sz="2400" b="1" i="0" u="none" strike="noStrike" cap="none">
                <a:solidFill>
                  <a:srgbClr val="4F4F4F"/>
                </a:solidFill>
                <a:latin typeface="Century Gothic"/>
                <a:ea typeface="Questrial"/>
                <a:cs typeface="Questrial"/>
                <a:sym typeface="Questrial"/>
              </a:rPr>
              <a:t>Update mode</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644"/>
        <p:cNvGrpSpPr/>
        <p:nvPr/>
      </p:nvGrpSpPr>
      <p:grpSpPr>
        <a:xfrm>
          <a:off x="0" y="0"/>
          <a:ext cx="0" cy="0"/>
          <a:chOff x="0" y="0"/>
          <a:chExt cx="0" cy="0"/>
        </a:xfrm>
      </p:grpSpPr>
      <p:sp>
        <p:nvSpPr>
          <p:cNvPr id="645"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Pre-conversion Activities</a:t>
            </a:r>
          </a:p>
        </p:txBody>
      </p:sp>
      <p:sp>
        <p:nvSpPr>
          <p:cNvPr id="646" name="Shape 646"/>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Data Preparation Report</a:t>
            </a:r>
          </a:p>
          <a:p>
            <a:pPr marL="342900" marR="0" lvl="0" indent="-342900" algn="l" rtl="0">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Conversion Parameters Utility</a:t>
            </a:r>
          </a:p>
          <a:p>
            <a:pPr marL="342900" marR="0" lvl="0" indent="-342900" algn="l" rtl="0">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Search &amp; Replace Reports/Utilities </a:t>
            </a:r>
            <a:r>
              <a:rPr lang="en-US" sz="1800" b="0" i="0" u="none" strike="noStrike" cap="none">
                <a:solidFill>
                  <a:srgbClr val="B2B2B2"/>
                </a:solidFill>
                <a:latin typeface="Century Gothic"/>
                <a:ea typeface="Questrial"/>
                <a:cs typeface="Questrial"/>
                <a:sym typeface="Questrial"/>
              </a:rPr>
              <a:t>(eB2.1 and above, including Standard Edition)</a:t>
            </a:r>
          </a:p>
          <a:p>
            <a:pPr marL="342900" marR="0" lvl="0" indent="-342900" algn="l" rtl="0">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GL Account Type Utility – </a:t>
            </a:r>
            <a:r>
              <a:rPr lang="en-US" sz="2000" b="0" i="0" u="none" strike="noStrike" cap="none">
                <a:solidFill>
                  <a:srgbClr val="B2B2B2"/>
                </a:solidFill>
                <a:latin typeface="Century Gothic"/>
                <a:ea typeface="Questrial"/>
                <a:cs typeface="Questrial"/>
                <a:sym typeface="Questrial"/>
              </a:rPr>
              <a:t>Report mode</a:t>
            </a:r>
          </a:p>
          <a:p>
            <a:pPr marL="342900" marR="0" lvl="0" indent="-342900" algn="l" rtl="0">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Process pending transactions</a:t>
            </a:r>
          </a:p>
          <a:p>
            <a:pPr marL="342900" marR="0" lvl="0" indent="-342900" algn="l" rtl="0">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Close database to users</a:t>
            </a:r>
          </a:p>
          <a:p>
            <a:pPr marL="342900" marR="0" lvl="0" indent="-342900" algn="l" rtl="0">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Rerun GL Account Type Utility </a:t>
            </a:r>
            <a:r>
              <a:rPr lang="en-US" sz="2000" b="0" i="0" u="none" strike="noStrike" cap="none">
                <a:solidFill>
                  <a:srgbClr val="B2B2B2"/>
                </a:solidFill>
                <a:latin typeface="Century Gothic"/>
                <a:ea typeface="Questrial"/>
                <a:cs typeface="Questrial"/>
                <a:sym typeface="Questrial"/>
              </a:rPr>
              <a:t>– Update mode</a:t>
            </a:r>
          </a:p>
          <a:p>
            <a:pPr marL="342900" marR="0" lvl="0" indent="-342900" algn="l" rtl="0">
              <a:spcBef>
                <a:spcPts val="1080"/>
              </a:spcBef>
              <a:spcAft>
                <a:spcPts val="0"/>
              </a:spcAft>
              <a:buClr>
                <a:srgbClr val="F79646"/>
              </a:buClr>
              <a:buSzPct val="100000"/>
              <a:buFont typeface="Arial"/>
              <a:buChar char="•"/>
            </a:pPr>
            <a:r>
              <a:rPr lang="en-US" sz="2400" b="1" i="0" u="none" strike="noStrike" cap="none">
                <a:solidFill>
                  <a:srgbClr val="4F4F4F"/>
                </a:solidFill>
                <a:latin typeface="Century Gothic"/>
                <a:ea typeface="Questrial"/>
                <a:cs typeface="Questrial"/>
                <a:sym typeface="Questrial"/>
              </a:rPr>
              <a:t>Converted GL Account Definition Report </a:t>
            </a:r>
            <a:r>
              <a:rPr lang="en-US" sz="2000" b="1" i="0" u="none" strike="noStrike" cap="none">
                <a:solidFill>
                  <a:srgbClr val="4F4F4F"/>
                </a:solidFill>
                <a:latin typeface="Century Gothic"/>
                <a:ea typeface="Questrial"/>
                <a:cs typeface="Questrial"/>
                <a:sym typeface="Questrial"/>
              </a:rPr>
              <a:t>(optional)</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653"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Converted GL Account Definition Report</a:t>
            </a:r>
          </a:p>
        </p:txBody>
      </p:sp>
      <p:sp>
        <p:nvSpPr>
          <p:cNvPr id="654" name="Shape 654"/>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80000"/>
              </a:lnSpc>
              <a:spcBef>
                <a:spcPts val="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This report provides a preview of how the new Financials define the GL accounts after </a:t>
            </a:r>
            <a:r>
              <a:rPr lang="en-US" sz="2400" b="0" i="0" u="none" strike="noStrike" cap="none" dirty="0" smtClean="0">
                <a:solidFill>
                  <a:srgbClr val="4F4F4F"/>
                </a:solidFill>
                <a:latin typeface="Century Gothic"/>
                <a:ea typeface="Questrial"/>
                <a:cs typeface="Questrial"/>
                <a:sym typeface="Questrial"/>
              </a:rPr>
              <a:t>conversion.</a:t>
            </a:r>
            <a:endParaRPr lang="en-US" sz="2400" b="0" i="0" u="none" strike="noStrike" cap="none" dirty="0">
              <a:solidFill>
                <a:srgbClr val="4F4F4F"/>
              </a:solidFill>
              <a:latin typeface="Century Gothic"/>
              <a:ea typeface="Questrial"/>
              <a:cs typeface="Questrial"/>
              <a:sym typeface="Questrial"/>
            </a:endParaRPr>
          </a:p>
          <a:p>
            <a:pPr marL="342900" marR="0" lvl="0" indent="-342900" algn="l" rtl="0">
              <a:lnSpc>
                <a:spcPct val="8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You cannot run it until you run the following </a:t>
            </a:r>
            <a:r>
              <a:rPr lang="en-US" sz="2400" b="0" i="0" u="none" strike="noStrike" cap="none" dirty="0" smtClean="0">
                <a:solidFill>
                  <a:srgbClr val="4F4F4F"/>
                </a:solidFill>
                <a:latin typeface="Century Gothic"/>
                <a:ea typeface="Questrial"/>
                <a:cs typeface="Questrial"/>
                <a:sym typeface="Questrial"/>
              </a:rPr>
              <a:t>functions:</a:t>
            </a:r>
            <a:endParaRPr lang="en-US" sz="2400" b="0" i="0" u="none" strike="noStrike" cap="none" dirty="0">
              <a:solidFill>
                <a:srgbClr val="4F4F4F"/>
              </a:solidFill>
              <a:latin typeface="Century Gothic"/>
              <a:ea typeface="Questrial"/>
              <a:cs typeface="Questrial"/>
              <a:sym typeface="Questrial"/>
            </a:endParaRPr>
          </a:p>
          <a:p>
            <a:pPr marL="742950" marR="0" lvl="1" indent="-285750" algn="l" rtl="0">
              <a:lnSpc>
                <a:spcPct val="80000"/>
              </a:lnSpc>
              <a:spcBef>
                <a:spcPts val="1000"/>
              </a:spcBef>
              <a:spcAft>
                <a:spcPts val="0"/>
              </a:spcAft>
              <a:buClr>
                <a:srgbClr val="F79646"/>
              </a:buClr>
              <a:buSzPct val="100000"/>
              <a:buFont typeface="Merriweather Sans"/>
              <a:buChar char="-"/>
            </a:pPr>
            <a:r>
              <a:rPr lang="en-US" sz="2000" b="0" i="0" u="none" strike="noStrike" cap="none" dirty="0">
                <a:solidFill>
                  <a:srgbClr val="4F4F4F"/>
                </a:solidFill>
                <a:latin typeface="Century Gothic"/>
                <a:ea typeface="Questrial"/>
                <a:cs typeface="Questrial"/>
                <a:sym typeface="Questrial"/>
              </a:rPr>
              <a:t>Control Account Utility</a:t>
            </a:r>
          </a:p>
          <a:p>
            <a:pPr marL="742950" marR="0" lvl="1" indent="-285750" algn="l" rtl="0">
              <a:lnSpc>
                <a:spcPct val="80000"/>
              </a:lnSpc>
              <a:spcBef>
                <a:spcPts val="900"/>
              </a:spcBef>
              <a:spcAft>
                <a:spcPts val="0"/>
              </a:spcAft>
              <a:buClr>
                <a:srgbClr val="F79646"/>
              </a:buClr>
              <a:buSzPct val="100000"/>
              <a:buFont typeface="Merriweather Sans"/>
              <a:buChar char="-"/>
            </a:pPr>
            <a:r>
              <a:rPr lang="en-US" sz="2000" b="0" i="0" u="none" strike="noStrike" cap="none" dirty="0">
                <a:solidFill>
                  <a:srgbClr val="4F4F4F"/>
                </a:solidFill>
                <a:latin typeface="Century Gothic"/>
                <a:ea typeface="Questrial"/>
                <a:cs typeface="Questrial"/>
                <a:sym typeface="Questrial"/>
              </a:rPr>
              <a:t>GL Account/Project Utility (if pre-</a:t>
            </a:r>
            <a:r>
              <a:rPr lang="en-US" sz="2000" b="0" i="0" u="none" strike="noStrike" cap="none" dirty="0" err="1">
                <a:solidFill>
                  <a:srgbClr val="4F4F4F"/>
                </a:solidFill>
                <a:latin typeface="Century Gothic"/>
                <a:ea typeface="Questrial"/>
                <a:cs typeface="Questrial"/>
                <a:sym typeface="Questrial"/>
              </a:rPr>
              <a:t>eB</a:t>
            </a:r>
            <a:r>
              <a:rPr lang="en-US" sz="2000" b="0" i="0" u="none" strike="noStrike" cap="none" dirty="0">
                <a:solidFill>
                  <a:srgbClr val="4F4F4F"/>
                </a:solidFill>
                <a:latin typeface="Century Gothic"/>
                <a:ea typeface="Questrial"/>
                <a:cs typeface="Questrial"/>
                <a:sym typeface="Questrial"/>
              </a:rPr>
              <a:t>)</a:t>
            </a:r>
          </a:p>
          <a:p>
            <a:pPr marL="742950" marR="0" lvl="1" indent="-285750" algn="l" rtl="0">
              <a:lnSpc>
                <a:spcPct val="80000"/>
              </a:lnSpc>
              <a:spcBef>
                <a:spcPts val="900"/>
              </a:spcBef>
              <a:spcAft>
                <a:spcPts val="0"/>
              </a:spcAft>
              <a:buClr>
                <a:srgbClr val="F79646"/>
              </a:buClr>
              <a:buSzPct val="100000"/>
              <a:buFont typeface="Merriweather Sans"/>
              <a:buChar char="-"/>
            </a:pPr>
            <a:r>
              <a:rPr lang="en-US" sz="2000" b="0" i="0" u="none" strike="noStrike" cap="none" dirty="0">
                <a:solidFill>
                  <a:srgbClr val="4F4F4F"/>
                </a:solidFill>
                <a:latin typeface="Century Gothic"/>
                <a:ea typeface="Questrial"/>
                <a:cs typeface="Questrial"/>
                <a:sym typeface="Questrial"/>
              </a:rPr>
              <a:t>GL Account Type Utility (Update mode)</a:t>
            </a:r>
          </a:p>
          <a:p>
            <a:pPr marL="742950" marR="0" lvl="1" indent="-285750" algn="l" rtl="0">
              <a:lnSpc>
                <a:spcPct val="80000"/>
              </a:lnSpc>
              <a:spcBef>
                <a:spcPts val="900"/>
              </a:spcBef>
              <a:spcAft>
                <a:spcPts val="0"/>
              </a:spcAft>
              <a:buClr>
                <a:srgbClr val="F79646"/>
              </a:buClr>
              <a:buSzPct val="100000"/>
              <a:buFont typeface="Merriweather Sans"/>
              <a:buChar char="-"/>
            </a:pPr>
            <a:r>
              <a:rPr lang="en-US" sz="2000" b="0" i="0" u="none" strike="noStrike" cap="none" dirty="0">
                <a:solidFill>
                  <a:srgbClr val="4F4F4F"/>
                </a:solidFill>
                <a:latin typeface="Century Gothic"/>
                <a:ea typeface="Questrial"/>
                <a:cs typeface="Questrial"/>
                <a:sym typeface="Questrial"/>
              </a:rPr>
              <a:t>Conversion Parameters Utility - account parameters entered at a minimum</a:t>
            </a:r>
          </a:p>
          <a:p>
            <a:pPr marL="342900" marR="0" lvl="0" indent="-342900" algn="l" rtl="0">
              <a:lnSpc>
                <a:spcPct val="80000"/>
              </a:lnSpc>
              <a:spcBef>
                <a:spcPts val="9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Running the report is optional.  For eB2.1 and above, including Standard Edition, you must run it for each active domain when </a:t>
            </a:r>
            <a:r>
              <a:rPr lang="en-US" sz="2400" b="0" i="0" u="none" strike="noStrike" cap="none" dirty="0" smtClean="0">
                <a:solidFill>
                  <a:srgbClr val="4F4F4F"/>
                </a:solidFill>
                <a:latin typeface="Century Gothic"/>
                <a:ea typeface="Questrial"/>
                <a:cs typeface="Questrial"/>
                <a:sym typeface="Questrial"/>
              </a:rPr>
              <a:t>desired.</a:t>
            </a:r>
            <a:endParaRPr lang="en-US" sz="2400" b="0" i="0" u="none" strike="noStrike" cap="none" dirty="0">
              <a:solidFill>
                <a:srgbClr val="4F4F4F"/>
              </a:solidFill>
              <a:latin typeface="Century Gothic"/>
              <a:ea typeface="Questrial"/>
              <a:cs typeface="Questrial"/>
              <a:sym typeface="Questrial"/>
            </a:endParaRPr>
          </a:p>
          <a:p>
            <a:pPr marL="342900" marR="0" lvl="0" indent="-342900" algn="l" rtl="0">
              <a:lnSpc>
                <a:spcPct val="80000"/>
              </a:lnSpc>
              <a:spcBef>
                <a:spcPts val="10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This utility has no impact on future transactions. It only provides a simulated </a:t>
            </a:r>
            <a:r>
              <a:rPr lang="en-US" sz="2400" b="0" i="0" u="none" strike="noStrike" cap="none" dirty="0" smtClean="0">
                <a:solidFill>
                  <a:srgbClr val="4F4F4F"/>
                </a:solidFill>
                <a:latin typeface="Century Gothic"/>
                <a:ea typeface="Questrial"/>
                <a:cs typeface="Questrial"/>
                <a:sym typeface="Questrial"/>
              </a:rPr>
              <a:t>report.</a:t>
            </a:r>
            <a:endParaRPr lang="en-US" sz="2400" b="0"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660"/>
        <p:cNvGrpSpPr/>
        <p:nvPr/>
      </p:nvGrpSpPr>
      <p:grpSpPr>
        <a:xfrm>
          <a:off x="0" y="0"/>
          <a:ext cx="0" cy="0"/>
          <a:chOff x="0" y="0"/>
          <a:chExt cx="0" cy="0"/>
        </a:xfrm>
      </p:grpSpPr>
      <p:sp>
        <p:nvSpPr>
          <p:cNvPr id="5" name="myTitle"/>
          <p:cNvSpPr>
            <a:spLocks noGrp="1"/>
          </p:cNvSpPr>
          <p:nvPr>
            <p:ph type="title"/>
          </p:nvPr>
        </p:nvSpPr>
        <p:spPr/>
        <p:txBody>
          <a:bodyPr/>
          <a:lstStyle/>
          <a:p>
            <a:pPr lvl="0"/>
            <a:r>
              <a:rPr lang="en-US" dirty="0" smtClean="0">
                <a:solidFill>
                  <a:schemeClr val="dk1"/>
                </a:solidFill>
                <a:latin typeface="Century Gothic"/>
              </a:rPr>
              <a:t>Converted GL Account Definition Report</a:t>
            </a:r>
            <a:endParaRPr lang="en-US" dirty="0">
              <a:latin typeface="Century Gothic"/>
            </a:endParaRPr>
          </a:p>
        </p:txBody>
      </p:sp>
      <p:sp>
        <p:nvSpPr>
          <p:cNvPr id="661" name="Shape 661"/>
          <p:cNvSpPr txBox="1">
            <a:spLocks noGrp="1"/>
          </p:cNvSpPr>
          <p:nvPr>
            <p:ph type="body" idx="1"/>
          </p:nvPr>
        </p:nvSpPr>
        <p:spPr>
          <a:xfrm>
            <a:off x="457200" y="990601"/>
            <a:ext cx="8229600" cy="5316536"/>
          </a:xfrm>
          <a:prstGeom prst="rect">
            <a:avLst/>
          </a:prstGeom>
          <a:noFill/>
          <a:ln>
            <a:noFill/>
          </a:ln>
        </p:spPr>
        <p:txBody>
          <a:bodyPr lIns="91425" tIns="91425" rIns="91425" bIns="91425" anchor="t" anchorCtr="0">
            <a:noAutofit/>
          </a:bodyPr>
          <a:lstStyle/>
          <a:p>
            <a:pPr marL="342900" marR="0" lvl="0" indent="-342900" algn="l" rtl="0">
              <a:lnSpc>
                <a:spcPct val="75000"/>
              </a:lnSpc>
              <a:spcBef>
                <a:spcPts val="0"/>
              </a:spcBef>
              <a:spcAft>
                <a:spcPts val="0"/>
              </a:spcAft>
              <a:buClr>
                <a:srgbClr val="F79646"/>
              </a:buClr>
              <a:buSzPct val="100000"/>
              <a:buFont typeface="Arial"/>
              <a:buChar char="•"/>
            </a:pPr>
            <a:r>
              <a:rPr lang="en-US" sz="2500" b="0" i="0" u="none" strike="noStrike" cap="none" dirty="0">
                <a:solidFill>
                  <a:srgbClr val="4F4F4F"/>
                </a:solidFill>
                <a:latin typeface="Century Gothic"/>
                <a:ea typeface="Questrial"/>
                <a:cs typeface="Questrial"/>
                <a:sym typeface="Questrial"/>
              </a:rPr>
              <a:t>Type </a:t>
            </a:r>
            <a:r>
              <a:rPr lang="en-US" sz="2500" b="0" i="0" u="none" strike="noStrike" cap="none" dirty="0" err="1">
                <a:solidFill>
                  <a:srgbClr val="4F4F4F"/>
                </a:solidFill>
                <a:latin typeface="Century Gothic"/>
                <a:ea typeface="Questrial"/>
                <a:cs typeface="Questrial"/>
                <a:sym typeface="Questrial"/>
              </a:rPr>
              <a:t>glacdfrp.p</a:t>
            </a:r>
            <a:r>
              <a:rPr lang="en-US" sz="2500" b="0" i="0" u="none" strike="noStrike" cap="none" dirty="0">
                <a:solidFill>
                  <a:srgbClr val="4F4F4F"/>
                </a:solidFill>
                <a:latin typeface="Century Gothic"/>
                <a:ea typeface="Questrial"/>
                <a:cs typeface="Questrial"/>
                <a:sym typeface="Questrial"/>
              </a:rPr>
              <a:t> at any MFG/PRO menu command line</a:t>
            </a:r>
          </a:p>
          <a:p>
            <a:pPr marL="342900" marR="0" lvl="0" indent="-342900" algn="l" rtl="0">
              <a:lnSpc>
                <a:spcPct val="75000"/>
              </a:lnSpc>
              <a:spcBef>
                <a:spcPts val="1125"/>
              </a:spcBef>
              <a:spcAft>
                <a:spcPts val="0"/>
              </a:spcAft>
              <a:buClr>
                <a:srgbClr val="F79646"/>
              </a:buClr>
              <a:buSzPct val="100000"/>
              <a:buFont typeface="Arial"/>
              <a:buChar char="•"/>
            </a:pPr>
            <a:r>
              <a:rPr lang="en-US" sz="2500" b="0" i="0" u="none" strike="noStrike" cap="none" dirty="0">
                <a:solidFill>
                  <a:srgbClr val="4F4F4F"/>
                </a:solidFill>
                <a:latin typeface="Century Gothic"/>
                <a:ea typeface="Questrial"/>
                <a:cs typeface="Questrial"/>
                <a:sym typeface="Questrial"/>
              </a:rPr>
              <a:t>Report name is </a:t>
            </a:r>
            <a:br>
              <a:rPr lang="en-US" sz="2500" b="0" i="0" u="none" strike="noStrike" cap="none" dirty="0">
                <a:solidFill>
                  <a:srgbClr val="4F4F4F"/>
                </a:solidFill>
                <a:latin typeface="Century Gothic"/>
                <a:ea typeface="Questrial"/>
                <a:cs typeface="Questrial"/>
                <a:sym typeface="Questrial"/>
              </a:rPr>
            </a:br>
            <a:r>
              <a:rPr lang="en-US" sz="2200" b="0" i="0" u="none" strike="noStrike" cap="none" dirty="0" err="1">
                <a:solidFill>
                  <a:srgbClr val="4F4F4F"/>
                </a:solidFill>
                <a:latin typeface="Century Gothic"/>
                <a:ea typeface="Questrial"/>
                <a:cs typeface="Questrial"/>
                <a:sym typeface="Questrial"/>
              </a:rPr>
              <a:t>glacdfrp</a:t>
            </a:r>
            <a:r>
              <a:rPr lang="en-US" sz="2200" b="0" i="0" u="none" strike="noStrike" cap="none" dirty="0">
                <a:solidFill>
                  <a:srgbClr val="4F4F4F"/>
                </a:solidFill>
                <a:latin typeface="Century Gothic"/>
                <a:ea typeface="Questrial"/>
                <a:cs typeface="Questrial"/>
                <a:sym typeface="Questrial"/>
              </a:rPr>
              <a:t>-&lt;</a:t>
            </a:r>
            <a:r>
              <a:rPr lang="en-US" sz="2200" b="0" i="1" u="none" strike="noStrike" cap="none" dirty="0" err="1">
                <a:solidFill>
                  <a:srgbClr val="4F4F4F"/>
                </a:solidFill>
                <a:latin typeface="Century Gothic"/>
                <a:ea typeface="Questrial"/>
                <a:cs typeface="Questrial"/>
                <a:sym typeface="Questrial"/>
              </a:rPr>
              <a:t>dbname</a:t>
            </a:r>
            <a:r>
              <a:rPr lang="en-US" sz="2200" b="0" i="1" u="none" strike="noStrike" cap="none" dirty="0">
                <a:solidFill>
                  <a:srgbClr val="4F4F4F"/>
                </a:solidFill>
                <a:latin typeface="Century Gothic"/>
                <a:ea typeface="Questrial"/>
                <a:cs typeface="Questrial"/>
                <a:sym typeface="Questrial"/>
              </a:rPr>
              <a:t>&gt;-&lt;domain&gt;-</a:t>
            </a:r>
            <a:r>
              <a:rPr lang="en-US" sz="2200" b="0" i="0" u="none" strike="noStrike" cap="none" dirty="0">
                <a:solidFill>
                  <a:srgbClr val="4F4F4F"/>
                </a:solidFill>
                <a:latin typeface="Century Gothic"/>
                <a:ea typeface="Questrial"/>
                <a:cs typeface="Questrial"/>
                <a:sym typeface="Questrial"/>
              </a:rPr>
              <a:t>&lt;</a:t>
            </a:r>
            <a:r>
              <a:rPr lang="en-US" sz="2200" b="0" i="1" u="none" strike="noStrike" cap="none" dirty="0">
                <a:solidFill>
                  <a:srgbClr val="4F4F4F"/>
                </a:solidFill>
                <a:latin typeface="Century Gothic"/>
                <a:ea typeface="Questrial"/>
                <a:cs typeface="Questrial"/>
                <a:sym typeface="Questrial"/>
              </a:rPr>
              <a:t>date&gt;_&lt;time</a:t>
            </a:r>
            <a:r>
              <a:rPr lang="en-US" sz="2200" b="0" i="0" u="none" strike="noStrike" cap="none" dirty="0">
                <a:solidFill>
                  <a:srgbClr val="4F4F4F"/>
                </a:solidFill>
                <a:latin typeface="Century Gothic"/>
                <a:ea typeface="Questrial"/>
                <a:cs typeface="Questrial"/>
                <a:sym typeface="Questrial"/>
              </a:rPr>
              <a:t>&gt;.</a:t>
            </a:r>
            <a:r>
              <a:rPr lang="en-US" sz="2200" b="0" i="0" u="none" strike="noStrike" cap="none" dirty="0" err="1">
                <a:solidFill>
                  <a:srgbClr val="4F4F4F"/>
                </a:solidFill>
                <a:latin typeface="Century Gothic"/>
                <a:ea typeface="Questrial"/>
                <a:cs typeface="Questrial"/>
                <a:sym typeface="Questrial"/>
              </a:rPr>
              <a:t>prn</a:t>
            </a:r>
            <a:endParaRPr lang="en-US" sz="2200" b="0" i="0" u="none" strike="noStrike" cap="none" dirty="0">
              <a:solidFill>
                <a:srgbClr val="4F4F4F"/>
              </a:solidFill>
              <a:latin typeface="Century Gothic"/>
              <a:ea typeface="Questrial"/>
              <a:cs typeface="Questrial"/>
              <a:sym typeface="Questrial"/>
            </a:endParaRPr>
          </a:p>
        </p:txBody>
      </p:sp>
      <p:pic>
        <p:nvPicPr>
          <p:cNvPr id="663" name="Shape 663"/>
          <p:cNvPicPr preferRelativeResize="0"/>
          <p:nvPr/>
        </p:nvPicPr>
        <p:blipFill rotWithShape="1">
          <a:blip r:embed="rId3">
            <a:alphaModFix/>
          </a:blip>
          <a:srcRect/>
          <a:stretch/>
        </p:blipFill>
        <p:spPr>
          <a:xfrm>
            <a:off x="762000" y="2514600"/>
            <a:ext cx="7753350" cy="3763962"/>
          </a:xfrm>
          <a:prstGeom prst="rect">
            <a:avLst/>
          </a:prstGeom>
          <a:noFill/>
          <a:ln>
            <a:noFill/>
          </a:ln>
          <a:effectLst>
            <a:outerShdw blurRad="63500" sx="102000" sy="102000" algn="ctr" rotWithShape="0">
              <a:prstClr val="black">
                <a:alpha val="40000"/>
              </a:prstClr>
            </a:outerShdw>
          </a:effec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669"/>
        <p:cNvGrpSpPr/>
        <p:nvPr/>
      </p:nvGrpSpPr>
      <p:grpSpPr>
        <a:xfrm>
          <a:off x="0" y="0"/>
          <a:ext cx="0" cy="0"/>
          <a:chOff x="0" y="0"/>
          <a:chExt cx="0" cy="0"/>
        </a:xfrm>
      </p:grpSpPr>
      <p:sp>
        <p:nvSpPr>
          <p:cNvPr id="670"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Pre-conversion Activities</a:t>
            </a:r>
          </a:p>
        </p:txBody>
      </p:sp>
      <p:sp>
        <p:nvSpPr>
          <p:cNvPr id="671" name="Shape 671"/>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Data Preparation Report</a:t>
            </a:r>
          </a:p>
          <a:p>
            <a:pPr marL="342900" marR="0" lvl="0" indent="-342900" algn="l" rtl="0">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Conversion Parameters Utility</a:t>
            </a:r>
          </a:p>
          <a:p>
            <a:pPr marL="342900" marR="0" lvl="0" indent="-342900" algn="l" rtl="0">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Search &amp; Replace Reports/Utilities </a:t>
            </a:r>
            <a:r>
              <a:rPr lang="en-US" sz="2000" b="0" i="0" u="none" strike="noStrike" cap="none">
                <a:solidFill>
                  <a:srgbClr val="B2B2B2"/>
                </a:solidFill>
                <a:latin typeface="Century Gothic"/>
                <a:ea typeface="Questrial"/>
                <a:cs typeface="Questrial"/>
                <a:sym typeface="Questrial"/>
              </a:rPr>
              <a:t>(eB2.1 and above, including Standard Edition)</a:t>
            </a:r>
            <a:r>
              <a:rPr lang="en-US" sz="2000" b="0" i="0" u="none" strike="noStrike" cap="none">
                <a:solidFill>
                  <a:srgbClr val="4F4F4F"/>
                </a:solidFill>
                <a:latin typeface="Century Gothic"/>
                <a:ea typeface="Questrial"/>
                <a:cs typeface="Questrial"/>
                <a:sym typeface="Questrial"/>
              </a:rPr>
              <a:t> </a:t>
            </a:r>
          </a:p>
          <a:p>
            <a:pPr marL="342900" marR="0" lvl="0" indent="-342900" algn="l" rtl="0">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GL Account Type Utility – </a:t>
            </a:r>
            <a:r>
              <a:rPr lang="en-US" sz="2000" b="0" i="0" u="none" strike="noStrike" cap="none">
                <a:solidFill>
                  <a:srgbClr val="B2B2B2"/>
                </a:solidFill>
                <a:latin typeface="Century Gothic"/>
                <a:ea typeface="Questrial"/>
                <a:cs typeface="Questrial"/>
                <a:sym typeface="Questrial"/>
              </a:rPr>
              <a:t>Report mode</a:t>
            </a:r>
          </a:p>
          <a:p>
            <a:pPr marL="342900" marR="0" lvl="0" indent="-342900" algn="l" rtl="0">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Process pending transactions</a:t>
            </a:r>
          </a:p>
          <a:p>
            <a:pPr marL="342900" marR="0" lvl="0" indent="-342900" algn="l" rtl="0">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Close database to users</a:t>
            </a:r>
          </a:p>
          <a:p>
            <a:pPr marL="342900" marR="0" lvl="0" indent="-342900" algn="l" rtl="0">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Rerun GL Account Type Utility </a:t>
            </a:r>
            <a:r>
              <a:rPr lang="en-US" sz="2000" b="0" i="0" u="none" strike="noStrike" cap="none">
                <a:solidFill>
                  <a:srgbClr val="B2B2B2"/>
                </a:solidFill>
                <a:latin typeface="Century Gothic"/>
                <a:ea typeface="Questrial"/>
                <a:cs typeface="Questrial"/>
                <a:sym typeface="Questrial"/>
              </a:rPr>
              <a:t>– Update mode</a:t>
            </a:r>
          </a:p>
          <a:p>
            <a:pPr marL="342900" marR="0" lvl="0" indent="-342900" algn="l" rtl="0">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Converted GL Account Definitions Report </a:t>
            </a:r>
            <a:r>
              <a:rPr lang="en-US" sz="2000" b="0" i="0" u="none" strike="noStrike" cap="none">
                <a:solidFill>
                  <a:srgbClr val="B2B2B2"/>
                </a:solidFill>
                <a:latin typeface="Century Gothic"/>
                <a:ea typeface="Questrial"/>
                <a:cs typeface="Questrial"/>
                <a:sym typeface="Questrial"/>
              </a:rPr>
              <a:t>(optional)</a:t>
            </a:r>
          </a:p>
          <a:p>
            <a:pPr marL="342900" marR="0" lvl="0" indent="-342900" algn="l" rtl="0">
              <a:spcBef>
                <a:spcPts val="1080"/>
              </a:spcBef>
              <a:spcAft>
                <a:spcPts val="0"/>
              </a:spcAft>
              <a:buClr>
                <a:srgbClr val="F79646"/>
              </a:buClr>
              <a:buSzPct val="100000"/>
              <a:buFont typeface="Arial"/>
              <a:buChar char="•"/>
            </a:pPr>
            <a:r>
              <a:rPr lang="en-US" sz="2400" b="1" i="0" u="none" strike="noStrike" cap="none">
                <a:solidFill>
                  <a:srgbClr val="4F4F4F"/>
                </a:solidFill>
                <a:latin typeface="Century Gothic"/>
                <a:ea typeface="Questrial"/>
                <a:cs typeface="Questrial"/>
                <a:sym typeface="Questrial"/>
              </a:rPr>
              <a:t>Pre-conversion Integrity Report</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677"/>
        <p:cNvGrpSpPr/>
        <p:nvPr/>
      </p:nvGrpSpPr>
      <p:grpSpPr>
        <a:xfrm>
          <a:off x="0" y="0"/>
          <a:ext cx="0" cy="0"/>
          <a:chOff x="0" y="0"/>
          <a:chExt cx="0" cy="0"/>
        </a:xfrm>
      </p:grpSpPr>
      <p:sp>
        <p:nvSpPr>
          <p:cNvPr id="5" name="myTitle"/>
          <p:cNvSpPr>
            <a:spLocks noGrp="1"/>
          </p:cNvSpPr>
          <p:nvPr>
            <p:ph type="title"/>
          </p:nvPr>
        </p:nvSpPr>
        <p:spPr/>
        <p:txBody>
          <a:bodyPr/>
          <a:lstStyle/>
          <a:p>
            <a:pPr lvl="0"/>
            <a:r>
              <a:rPr lang="en-US" dirty="0" smtClean="0">
                <a:solidFill>
                  <a:schemeClr val="dk1"/>
                </a:solidFill>
                <a:latin typeface="Century Gothic"/>
                <a:ea typeface="Tahoma"/>
                <a:cs typeface="Tahoma"/>
                <a:sym typeface="Tahoma"/>
              </a:rPr>
              <a:t>Pre-conversion Integrity Report</a:t>
            </a:r>
            <a:endParaRPr lang="en-US" dirty="0">
              <a:latin typeface="Century Gothic"/>
            </a:endParaRPr>
          </a:p>
        </p:txBody>
      </p:sp>
      <p:sp>
        <p:nvSpPr>
          <p:cNvPr id="678" name="Shape 678"/>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85000"/>
              </a:lnSpc>
              <a:spcBef>
                <a:spcPts val="0"/>
              </a:spcBef>
              <a:spcAft>
                <a:spcPts val="0"/>
              </a:spcAft>
              <a:buClr>
                <a:srgbClr val="F79646"/>
              </a:buClr>
              <a:buSzPct val="100000"/>
              <a:buFont typeface="Arial"/>
              <a:buChar char="•"/>
            </a:pPr>
            <a:r>
              <a:rPr lang="en-US" sz="2400" b="0" i="0" u="none" strike="noStrike" cap="none">
                <a:solidFill>
                  <a:srgbClr val="4F4F4F"/>
                </a:solidFill>
                <a:latin typeface="Century Gothic"/>
                <a:ea typeface="Questrial"/>
                <a:cs typeface="Questrial"/>
                <a:sym typeface="Questrial"/>
              </a:rPr>
              <a:t>This report assesses the status of financial transaction data before conversion. It provides AR, AP and GL transaction integrity information in a single report</a:t>
            </a:r>
          </a:p>
          <a:p>
            <a:pPr marL="342900" marR="0" lvl="0" indent="-342900" algn="l" rtl="0">
              <a:lnSpc>
                <a:spcPct val="85000"/>
              </a:lnSpc>
              <a:spcBef>
                <a:spcPts val="1200"/>
              </a:spcBef>
              <a:spcAft>
                <a:spcPts val="0"/>
              </a:spcAft>
              <a:buClr>
                <a:srgbClr val="F79646"/>
              </a:buClr>
              <a:buSzPct val="100000"/>
              <a:buFont typeface="Arial"/>
              <a:buChar char="•"/>
            </a:pPr>
            <a:r>
              <a:rPr lang="en-US" sz="2400" b="0" i="0" u="none" strike="noStrike" cap="none">
                <a:solidFill>
                  <a:srgbClr val="4F4F4F"/>
                </a:solidFill>
                <a:latin typeface="Century Gothic"/>
                <a:ea typeface="Questrial"/>
                <a:cs typeface="Questrial"/>
                <a:sym typeface="Questrial"/>
              </a:rPr>
              <a:t>Inconsistencies that you can correct before conversion are highlighted. If you make corrections, rerun this report to make an accurate pre-conversion snapshot</a:t>
            </a:r>
          </a:p>
          <a:p>
            <a:pPr marL="342900" marR="0" lvl="0" indent="-342900" algn="l" rtl="0">
              <a:lnSpc>
                <a:spcPct val="85000"/>
              </a:lnSpc>
              <a:spcBef>
                <a:spcPts val="1200"/>
              </a:spcBef>
              <a:spcAft>
                <a:spcPts val="0"/>
              </a:spcAft>
              <a:buClr>
                <a:srgbClr val="F79646"/>
              </a:buClr>
              <a:buSzPct val="100000"/>
              <a:buFont typeface="Arial"/>
              <a:buChar char="•"/>
            </a:pPr>
            <a:r>
              <a:rPr lang="en-US" sz="2400" b="0" i="0" u="none" strike="noStrike" cap="none">
                <a:solidFill>
                  <a:srgbClr val="4F4F4F"/>
                </a:solidFill>
                <a:latin typeface="Century Gothic"/>
                <a:ea typeface="Questrial"/>
                <a:cs typeface="Questrial"/>
                <a:sym typeface="Questrial"/>
              </a:rPr>
              <a:t>You can rerun this report multiple times as needed</a:t>
            </a:r>
          </a:p>
          <a:p>
            <a:pPr marL="342900" marR="0" lvl="0" indent="-342900" algn="l" rtl="0">
              <a:lnSpc>
                <a:spcPct val="85000"/>
              </a:lnSpc>
              <a:spcBef>
                <a:spcPts val="1200"/>
              </a:spcBef>
              <a:spcAft>
                <a:spcPts val="0"/>
              </a:spcAft>
              <a:buClr>
                <a:srgbClr val="F79646"/>
              </a:buClr>
              <a:buSzPct val="100000"/>
              <a:buFont typeface="Arial"/>
              <a:buChar char="•"/>
            </a:pPr>
            <a:r>
              <a:rPr lang="en-US" sz="2400" b="0" i="0" u="none" strike="noStrike" cap="none">
                <a:solidFill>
                  <a:srgbClr val="4F4F4F"/>
                </a:solidFill>
                <a:latin typeface="Century Gothic"/>
                <a:ea typeface="Questrial"/>
                <a:cs typeface="Questrial"/>
                <a:sym typeface="Questrial"/>
              </a:rPr>
              <a:t>For eB2.1 and above, including Standard Edition, one execution processes all active domains</a:t>
            </a:r>
          </a:p>
          <a:p>
            <a:pPr marL="342900" marR="0" lvl="0" indent="-342900" algn="l" rtl="0">
              <a:lnSpc>
                <a:spcPct val="85000"/>
              </a:lnSpc>
              <a:spcBef>
                <a:spcPts val="1200"/>
              </a:spcBef>
              <a:spcAft>
                <a:spcPts val="0"/>
              </a:spcAft>
              <a:buClr>
                <a:srgbClr val="F79646"/>
              </a:buClr>
              <a:buSzPct val="100000"/>
              <a:buFont typeface="Arial"/>
              <a:buChar char="•"/>
            </a:pPr>
            <a:r>
              <a:rPr lang="en-US" sz="2400" b="0" i="0" u="none" strike="noStrike" cap="none">
                <a:solidFill>
                  <a:srgbClr val="4F4F4F"/>
                </a:solidFill>
                <a:latin typeface="Century Gothic"/>
                <a:ea typeface="Questrial"/>
                <a:cs typeface="Questrial"/>
                <a:sym typeface="Questrial"/>
              </a:rPr>
              <a:t>Type gpinckrp.p at any MFG/PRO menu command line</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686"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2800" b="1" i="0" u="none" strike="noStrike" cap="none" dirty="0">
                <a:solidFill>
                  <a:schemeClr val="dk1"/>
                </a:solidFill>
                <a:latin typeface="Century Gothic"/>
                <a:ea typeface="Questrial"/>
                <a:cs typeface="Questrial"/>
                <a:sym typeface="Questrial"/>
              </a:rPr>
              <a:t>Pre-conversion Integrity Report</a:t>
            </a:r>
          </a:p>
        </p:txBody>
      </p:sp>
      <p:sp>
        <p:nvSpPr>
          <p:cNvPr id="688" name="Shape 688"/>
          <p:cNvSpPr txBox="1">
            <a:spLocks noGrp="1"/>
          </p:cNvSpPr>
          <p:nvPr>
            <p:ph type="body" idx="1"/>
          </p:nvPr>
        </p:nvSpPr>
        <p:spPr>
          <a:xfrm>
            <a:off x="457200" y="2819400"/>
            <a:ext cx="8229600" cy="3487736"/>
          </a:xfrm>
          <a:prstGeom prst="rect">
            <a:avLst/>
          </a:prstGeom>
          <a:noFill/>
          <a:ln>
            <a:noFill/>
          </a:ln>
        </p:spPr>
        <p:txBody>
          <a:bodyPr lIns="91425" tIns="91425" rIns="91425" bIns="91425" anchor="t" anchorCtr="0">
            <a:noAutofit/>
          </a:bodyPr>
          <a:lstStyle/>
          <a:p>
            <a:pPr marL="342900" marR="0" lvl="0" indent="-317500" algn="l" rtl="0">
              <a:lnSpc>
                <a:spcPct val="70000"/>
              </a:lnSpc>
              <a:spcBef>
                <a:spcPts val="0"/>
              </a:spcBef>
              <a:spcAft>
                <a:spcPts val="0"/>
              </a:spcAft>
              <a:buClr>
                <a:srgbClr val="F79646"/>
              </a:buClr>
              <a:buSzPct val="100000"/>
              <a:buFont typeface="Arial"/>
              <a:buChar char="•"/>
            </a:pPr>
            <a:r>
              <a:rPr lang="en-US" sz="2000" b="0" i="0" u="none" strike="noStrike" cap="none" dirty="0" smtClean="0">
                <a:solidFill>
                  <a:srgbClr val="4F4F4F"/>
                </a:solidFill>
                <a:latin typeface="Century Gothic"/>
                <a:ea typeface="Questrial"/>
                <a:cs typeface="Questrial"/>
                <a:sym typeface="Questrial"/>
              </a:rPr>
              <a:t>Build </a:t>
            </a:r>
            <a:r>
              <a:rPr lang="en-US" sz="2000" b="0" i="0" u="none" strike="noStrike" cap="none" dirty="0">
                <a:solidFill>
                  <a:srgbClr val="4F4F4F"/>
                </a:solidFill>
                <a:latin typeface="Century Gothic"/>
                <a:ea typeface="Questrial"/>
                <a:cs typeface="Questrial"/>
                <a:sym typeface="Questrial"/>
              </a:rPr>
              <a:t>integrity check records </a:t>
            </a:r>
            <a:r>
              <a:rPr lang="en-US" sz="2000" b="0" i="0" u="none" strike="noStrike" cap="none" dirty="0" smtClean="0">
                <a:solidFill>
                  <a:srgbClr val="4F4F4F"/>
                </a:solidFill>
                <a:latin typeface="Century Gothic"/>
                <a:ea typeface="Questrial"/>
                <a:cs typeface="Questrial"/>
                <a:sym typeface="Questrial"/>
              </a:rPr>
              <a:t>stores </a:t>
            </a:r>
            <a:r>
              <a:rPr lang="en-US" sz="2000" b="0" i="0" u="none" strike="noStrike" cap="none" dirty="0">
                <a:solidFill>
                  <a:srgbClr val="4F4F4F"/>
                </a:solidFill>
                <a:latin typeface="Century Gothic"/>
                <a:ea typeface="Questrial"/>
                <a:cs typeface="Questrial"/>
                <a:sym typeface="Questrial"/>
              </a:rPr>
              <a:t>data in the database for the current report execution. This allows for reproduction of the report with the same information at a later time</a:t>
            </a:r>
          </a:p>
          <a:p>
            <a:pPr marL="342900" marR="0" lvl="0" indent="-317500" algn="l" rtl="0">
              <a:lnSpc>
                <a:spcPct val="70000"/>
              </a:lnSpc>
              <a:spcBef>
                <a:spcPts val="1080"/>
              </a:spcBef>
              <a:spcAft>
                <a:spcPts val="0"/>
              </a:spcAft>
              <a:buClr>
                <a:srgbClr val="F79646"/>
              </a:buClr>
              <a:buSzPct val="100000"/>
              <a:buFont typeface="Arial"/>
              <a:buChar char="•"/>
            </a:pPr>
            <a:r>
              <a:rPr lang="en-US" sz="2000" b="0" i="0" u="none" strike="noStrike" cap="none" dirty="0">
                <a:solidFill>
                  <a:srgbClr val="4F4F4F"/>
                </a:solidFill>
                <a:latin typeface="Century Gothic"/>
                <a:ea typeface="Questrial"/>
                <a:cs typeface="Questrial"/>
                <a:sym typeface="Questrial"/>
              </a:rPr>
              <a:t>Report integrity check records displays the information collected during the Build step</a:t>
            </a:r>
          </a:p>
          <a:p>
            <a:pPr marL="342900" marR="0" lvl="0" indent="-317500" algn="l" rtl="0">
              <a:lnSpc>
                <a:spcPct val="70000"/>
              </a:lnSpc>
              <a:spcBef>
                <a:spcPts val="1080"/>
              </a:spcBef>
              <a:spcAft>
                <a:spcPts val="0"/>
              </a:spcAft>
              <a:buClr>
                <a:srgbClr val="F79646"/>
              </a:buClr>
              <a:buSzPct val="100000"/>
              <a:buFont typeface="Arial"/>
              <a:buChar char="•"/>
            </a:pPr>
            <a:r>
              <a:rPr lang="en-US" sz="2000" b="0" i="0" u="none" strike="noStrike" cap="none" dirty="0">
                <a:solidFill>
                  <a:srgbClr val="4F4F4F"/>
                </a:solidFill>
                <a:latin typeface="Century Gothic"/>
                <a:ea typeface="Questrial"/>
                <a:cs typeface="Questrial"/>
                <a:sym typeface="Questrial"/>
              </a:rPr>
              <a:t>If the current status of the database is required, set Build Integrity Reports to Yes</a:t>
            </a:r>
          </a:p>
          <a:p>
            <a:pPr marL="342900" marR="0" lvl="0" indent="-317500" algn="l" rtl="0">
              <a:lnSpc>
                <a:spcPct val="70000"/>
              </a:lnSpc>
              <a:spcBef>
                <a:spcPts val="1080"/>
              </a:spcBef>
              <a:spcAft>
                <a:spcPts val="0"/>
              </a:spcAft>
              <a:buClr>
                <a:srgbClr val="F79646"/>
              </a:buClr>
              <a:buSzPct val="100000"/>
              <a:buFont typeface="Arial"/>
              <a:buChar char="•"/>
            </a:pPr>
            <a:r>
              <a:rPr lang="en-US" sz="2000" b="0" i="0" u="none" strike="noStrike" cap="none" dirty="0">
                <a:solidFill>
                  <a:srgbClr val="4F4F4F"/>
                </a:solidFill>
                <a:latin typeface="Century Gothic"/>
                <a:ea typeface="Questrial"/>
                <a:cs typeface="Questrial"/>
                <a:sym typeface="Questrial"/>
              </a:rPr>
              <a:t>Report output filename is</a:t>
            </a:r>
            <a:br>
              <a:rPr lang="en-US" sz="2000" b="0" i="0" u="none" strike="noStrike" cap="none" dirty="0">
                <a:solidFill>
                  <a:srgbClr val="4F4F4F"/>
                </a:solidFill>
                <a:latin typeface="Century Gothic"/>
                <a:ea typeface="Questrial"/>
                <a:cs typeface="Questrial"/>
                <a:sym typeface="Questrial"/>
              </a:rPr>
            </a:br>
            <a:r>
              <a:rPr lang="en-US" sz="2000" b="0" i="0" u="none" strike="noStrike" cap="none" dirty="0" err="1">
                <a:solidFill>
                  <a:srgbClr val="4F4F4F"/>
                </a:solidFill>
                <a:latin typeface="Century Gothic"/>
                <a:ea typeface="Questrial"/>
                <a:cs typeface="Questrial"/>
                <a:sym typeface="Questrial"/>
              </a:rPr>
              <a:t>gpinckrp-</a:t>
            </a:r>
            <a:r>
              <a:rPr lang="en-US" sz="2000" b="0" i="0" u="none" strike="noStrike" cap="none" dirty="0" err="1">
                <a:solidFill>
                  <a:srgbClr val="4173BD"/>
                </a:solidFill>
                <a:latin typeface="Century Gothic"/>
                <a:ea typeface="Questrial"/>
                <a:cs typeface="Questrial"/>
                <a:sym typeface="Questrial"/>
              </a:rPr>
              <a:t>dtl</a:t>
            </a:r>
            <a:r>
              <a:rPr lang="en-US" sz="2000" b="0" i="0" u="none" strike="noStrike" cap="none" dirty="0">
                <a:solidFill>
                  <a:srgbClr val="4F4F4F"/>
                </a:solidFill>
                <a:latin typeface="Century Gothic"/>
                <a:ea typeface="Questrial"/>
                <a:cs typeface="Questrial"/>
                <a:sym typeface="Questrial"/>
              </a:rPr>
              <a:t>-&lt;</a:t>
            </a:r>
            <a:r>
              <a:rPr lang="en-US" sz="2000" b="0" i="1" u="none" strike="noStrike" cap="none" dirty="0" err="1">
                <a:solidFill>
                  <a:srgbClr val="4F4F4F"/>
                </a:solidFill>
                <a:latin typeface="Century Gothic"/>
                <a:ea typeface="Questrial"/>
                <a:cs typeface="Questrial"/>
                <a:sym typeface="Questrial"/>
              </a:rPr>
              <a:t>dbname</a:t>
            </a:r>
            <a:r>
              <a:rPr lang="en-US" sz="2000" b="0" i="1" u="none" strike="noStrike" cap="none" dirty="0">
                <a:solidFill>
                  <a:srgbClr val="4F4F4F"/>
                </a:solidFill>
                <a:latin typeface="Century Gothic"/>
                <a:ea typeface="Questrial"/>
                <a:cs typeface="Questrial"/>
                <a:sym typeface="Questrial"/>
              </a:rPr>
              <a:t>&gt;-</a:t>
            </a:r>
            <a:r>
              <a:rPr lang="en-US" sz="2000" b="0" i="0" u="none" strike="noStrike" cap="none" dirty="0">
                <a:solidFill>
                  <a:srgbClr val="4F4F4F"/>
                </a:solidFill>
                <a:latin typeface="Century Gothic"/>
                <a:ea typeface="Questrial"/>
                <a:cs typeface="Questrial"/>
                <a:sym typeface="Questrial"/>
              </a:rPr>
              <a:t>&lt;</a:t>
            </a:r>
            <a:r>
              <a:rPr lang="en-US" sz="2000" b="0" i="1" u="none" strike="noStrike" cap="none" dirty="0">
                <a:solidFill>
                  <a:srgbClr val="4F4F4F"/>
                </a:solidFill>
                <a:latin typeface="Century Gothic"/>
                <a:ea typeface="Questrial"/>
                <a:cs typeface="Questrial"/>
                <a:sym typeface="Questrial"/>
              </a:rPr>
              <a:t>date&gt;_&lt;time</a:t>
            </a:r>
            <a:r>
              <a:rPr lang="en-US" sz="2000" b="0" i="0" u="none" strike="noStrike" cap="none" dirty="0">
                <a:solidFill>
                  <a:srgbClr val="4F4F4F"/>
                </a:solidFill>
                <a:latin typeface="Century Gothic"/>
                <a:ea typeface="Questrial"/>
                <a:cs typeface="Questrial"/>
                <a:sym typeface="Questrial"/>
              </a:rPr>
              <a:t>&gt;.</a:t>
            </a:r>
            <a:r>
              <a:rPr lang="en-US" sz="2000" b="0" i="0" u="none" strike="noStrike" cap="none" dirty="0" err="1">
                <a:solidFill>
                  <a:srgbClr val="4F4F4F"/>
                </a:solidFill>
                <a:latin typeface="Century Gothic"/>
                <a:ea typeface="Questrial"/>
                <a:cs typeface="Questrial"/>
                <a:sym typeface="Questrial"/>
              </a:rPr>
              <a:t>prn</a:t>
            </a:r>
            <a:r>
              <a:rPr lang="en-US" sz="2000" b="0" i="0" u="none" strike="noStrike" cap="none" dirty="0">
                <a:solidFill>
                  <a:srgbClr val="4F4F4F"/>
                </a:solidFill>
                <a:latin typeface="Century Gothic"/>
                <a:ea typeface="Questrial"/>
                <a:cs typeface="Questrial"/>
                <a:sym typeface="Questrial"/>
              </a:rPr>
              <a:t>       or</a:t>
            </a:r>
            <a:br>
              <a:rPr lang="en-US" sz="2000" b="0" i="0" u="none" strike="noStrike" cap="none" dirty="0">
                <a:solidFill>
                  <a:srgbClr val="4F4F4F"/>
                </a:solidFill>
                <a:latin typeface="Century Gothic"/>
                <a:ea typeface="Questrial"/>
                <a:cs typeface="Questrial"/>
                <a:sym typeface="Questrial"/>
              </a:rPr>
            </a:br>
            <a:r>
              <a:rPr lang="en-US" sz="2000" b="0" i="0" u="none" strike="noStrike" cap="none" dirty="0" err="1">
                <a:solidFill>
                  <a:srgbClr val="4F4F4F"/>
                </a:solidFill>
                <a:latin typeface="Century Gothic"/>
                <a:ea typeface="Questrial"/>
                <a:cs typeface="Questrial"/>
                <a:sym typeface="Questrial"/>
              </a:rPr>
              <a:t>gpinckrp</a:t>
            </a:r>
            <a:r>
              <a:rPr lang="en-US" sz="2000" b="0" i="0" u="none" strike="noStrike" cap="none" dirty="0">
                <a:solidFill>
                  <a:srgbClr val="4F4F4F"/>
                </a:solidFill>
                <a:latin typeface="Century Gothic"/>
                <a:ea typeface="Questrial"/>
                <a:cs typeface="Questrial"/>
                <a:sym typeface="Questrial"/>
              </a:rPr>
              <a:t>-</a:t>
            </a:r>
            <a:r>
              <a:rPr lang="en-US" sz="2000" b="0" i="0" u="none" strike="noStrike" cap="none" dirty="0">
                <a:solidFill>
                  <a:srgbClr val="4173BD"/>
                </a:solidFill>
                <a:latin typeface="Century Gothic"/>
                <a:ea typeface="Questrial"/>
                <a:cs typeface="Questrial"/>
                <a:sym typeface="Questrial"/>
              </a:rPr>
              <a:t>sum</a:t>
            </a:r>
            <a:r>
              <a:rPr lang="en-US" sz="2000" b="0" i="0" u="none" strike="noStrike" cap="none" dirty="0">
                <a:solidFill>
                  <a:srgbClr val="4F4F4F"/>
                </a:solidFill>
                <a:latin typeface="Century Gothic"/>
                <a:ea typeface="Questrial"/>
                <a:cs typeface="Questrial"/>
                <a:sym typeface="Questrial"/>
              </a:rPr>
              <a:t>-&lt;</a:t>
            </a:r>
            <a:r>
              <a:rPr lang="en-US" sz="2000" b="0" i="1" u="none" strike="noStrike" cap="none" dirty="0" err="1">
                <a:solidFill>
                  <a:srgbClr val="4F4F4F"/>
                </a:solidFill>
                <a:latin typeface="Century Gothic"/>
                <a:ea typeface="Questrial"/>
                <a:cs typeface="Questrial"/>
                <a:sym typeface="Questrial"/>
              </a:rPr>
              <a:t>dbname</a:t>
            </a:r>
            <a:r>
              <a:rPr lang="en-US" sz="2000" b="0" i="1" u="none" strike="noStrike" cap="none" dirty="0">
                <a:solidFill>
                  <a:srgbClr val="4F4F4F"/>
                </a:solidFill>
                <a:latin typeface="Century Gothic"/>
                <a:ea typeface="Questrial"/>
                <a:cs typeface="Questrial"/>
                <a:sym typeface="Questrial"/>
              </a:rPr>
              <a:t>&gt;-</a:t>
            </a:r>
            <a:r>
              <a:rPr lang="en-US" sz="2000" b="0" i="0" u="none" strike="noStrike" cap="none" dirty="0">
                <a:solidFill>
                  <a:srgbClr val="4F4F4F"/>
                </a:solidFill>
                <a:latin typeface="Century Gothic"/>
                <a:ea typeface="Questrial"/>
                <a:cs typeface="Questrial"/>
                <a:sym typeface="Questrial"/>
              </a:rPr>
              <a:t>&lt;</a:t>
            </a:r>
            <a:r>
              <a:rPr lang="en-US" sz="2000" b="0" i="1" u="none" strike="noStrike" cap="none" dirty="0">
                <a:solidFill>
                  <a:srgbClr val="4F4F4F"/>
                </a:solidFill>
                <a:latin typeface="Century Gothic"/>
                <a:ea typeface="Questrial"/>
                <a:cs typeface="Questrial"/>
                <a:sym typeface="Questrial"/>
              </a:rPr>
              <a:t>date&gt;_&lt;time</a:t>
            </a:r>
            <a:r>
              <a:rPr lang="en-US" sz="2000" b="0" i="0" u="none" strike="noStrike" cap="none" dirty="0">
                <a:solidFill>
                  <a:srgbClr val="4F4F4F"/>
                </a:solidFill>
                <a:latin typeface="Century Gothic"/>
                <a:ea typeface="Questrial"/>
                <a:cs typeface="Questrial"/>
                <a:sym typeface="Questrial"/>
              </a:rPr>
              <a:t>&gt;.</a:t>
            </a:r>
            <a:r>
              <a:rPr lang="en-US" sz="2000" b="0" i="0" u="none" strike="noStrike" cap="none" dirty="0" err="1">
                <a:solidFill>
                  <a:srgbClr val="4F4F4F"/>
                </a:solidFill>
                <a:latin typeface="Century Gothic"/>
                <a:ea typeface="Questrial"/>
                <a:cs typeface="Questrial"/>
                <a:sym typeface="Questrial"/>
              </a:rPr>
              <a:t>prn</a:t>
            </a:r>
            <a:endParaRPr lang="en-US" sz="2000" b="0" i="0" u="none" strike="noStrike" cap="none" dirty="0">
              <a:solidFill>
                <a:srgbClr val="4F4F4F"/>
              </a:solidFill>
              <a:latin typeface="Century Gothic"/>
              <a:ea typeface="Questrial"/>
              <a:cs typeface="Questrial"/>
              <a:sym typeface="Questrial"/>
            </a:endParaRPr>
          </a:p>
          <a:p>
            <a:pPr marL="342900" marR="0" lvl="0" indent="-342900" algn="l" rtl="0">
              <a:lnSpc>
                <a:spcPct val="70000"/>
              </a:lnSpc>
              <a:spcBef>
                <a:spcPts val="960"/>
              </a:spcBef>
              <a:spcAft>
                <a:spcPts val="0"/>
              </a:spcAft>
              <a:buClr>
                <a:srgbClr val="F79646"/>
              </a:buClr>
              <a:buSzPct val="100000"/>
              <a:buFont typeface="Arial"/>
              <a:buNone/>
            </a:pPr>
            <a:endParaRPr sz="2400" b="0" i="0" u="none" strike="noStrike" cap="none" dirty="0">
              <a:solidFill>
                <a:srgbClr val="4F4F4F"/>
              </a:solidFill>
              <a:latin typeface="Century Gothic"/>
              <a:ea typeface="Questrial"/>
              <a:cs typeface="Questrial"/>
              <a:sym typeface="Questrial"/>
            </a:endParaRPr>
          </a:p>
        </p:txBody>
      </p:sp>
      <p:pic>
        <p:nvPicPr>
          <p:cNvPr id="687" name="Shape 687"/>
          <p:cNvPicPr preferRelativeResize="0"/>
          <p:nvPr/>
        </p:nvPicPr>
        <p:blipFill rotWithShape="1">
          <a:blip r:embed="rId3">
            <a:alphaModFix/>
          </a:blip>
          <a:srcRect/>
          <a:stretch/>
        </p:blipFill>
        <p:spPr>
          <a:xfrm>
            <a:off x="762000" y="1066800"/>
            <a:ext cx="7591424" cy="1647824"/>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4" name="myTitle"/>
          <p:cNvSpPr>
            <a:spLocks noGrp="1"/>
          </p:cNvSpPr>
          <p:nvPr>
            <p:ph type="title"/>
          </p:nvPr>
        </p:nvSpPr>
        <p:spPr/>
        <p:txBody>
          <a:bodyPr/>
          <a:lstStyle/>
          <a:p>
            <a:pPr lvl="0"/>
            <a:r>
              <a:rPr lang="en-US" dirty="0" smtClean="0">
                <a:solidFill>
                  <a:schemeClr val="dk1"/>
                </a:solidFill>
                <a:latin typeface="Century Gothic"/>
                <a:ea typeface="Tahoma"/>
                <a:cs typeface="Tahoma"/>
                <a:sym typeface="Tahoma"/>
              </a:rPr>
              <a:t>AP Transaction Integrity</a:t>
            </a:r>
            <a:endParaRPr lang="en-US" dirty="0">
              <a:latin typeface="Century Gothic"/>
            </a:endParaRPr>
          </a:p>
        </p:txBody>
      </p:sp>
      <p:sp>
        <p:nvSpPr>
          <p:cNvPr id="695" name="Shape 695"/>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95000"/>
              </a:lnSpc>
              <a:spcBef>
                <a:spcPts val="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Compares sum of open AP records by account to sum of corresponding GL amounts for each AP account, reporting any differences in local or transaction currency amounts.</a:t>
            </a:r>
          </a:p>
          <a:p>
            <a:pPr marL="342900" marR="0" lvl="0" indent="-342900" algn="l" rtl="0">
              <a:lnSpc>
                <a:spcPct val="95000"/>
              </a:lnSpc>
              <a:spcBef>
                <a:spcPts val="8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Reports the total amount of all non-AP transactions posted against an AP Control Account</a:t>
            </a:r>
          </a:p>
          <a:p>
            <a:pPr marL="342900" marR="0" lvl="0" indent="-342900" algn="l" rtl="0">
              <a:lnSpc>
                <a:spcPct val="95000"/>
              </a:lnSpc>
              <a:spcBef>
                <a:spcPts val="8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Compares the balance of open AP vouchers by supplier to the supplier’s open balance in Supplier Activity Inquiry, reporting any differences</a:t>
            </a:r>
            <a:r>
              <a:rPr lang="en-US" sz="2400" b="0" i="0" u="none" strike="noStrike" cap="none" dirty="0" smtClean="0">
                <a:solidFill>
                  <a:srgbClr val="4F4F4F"/>
                </a:solidFill>
                <a:latin typeface="Century Gothic"/>
                <a:ea typeface="Questrial"/>
                <a:cs typeface="Questrial"/>
                <a:sym typeface="Questrial"/>
              </a:rPr>
              <a:t>.</a:t>
            </a:r>
            <a:endParaRPr lang="en-US" sz="2400" b="0"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4" name="myTitle"/>
          <p:cNvSpPr>
            <a:spLocks noGrp="1"/>
          </p:cNvSpPr>
          <p:nvPr>
            <p:ph type="title"/>
          </p:nvPr>
        </p:nvSpPr>
        <p:spPr/>
        <p:txBody>
          <a:bodyPr/>
          <a:lstStyle/>
          <a:p>
            <a:pPr lvl="0"/>
            <a:r>
              <a:rPr lang="en-US" dirty="0" smtClean="0">
                <a:solidFill>
                  <a:schemeClr val="dk1"/>
                </a:solidFill>
                <a:latin typeface="Century Gothic"/>
                <a:ea typeface="Tahoma"/>
                <a:cs typeface="Tahoma"/>
                <a:sym typeface="Tahoma"/>
              </a:rPr>
              <a:t>AP Transaction Integrity</a:t>
            </a:r>
            <a:endParaRPr lang="en-US" dirty="0">
              <a:latin typeface="Century Gothic"/>
            </a:endParaRPr>
          </a:p>
        </p:txBody>
      </p:sp>
      <p:sp>
        <p:nvSpPr>
          <p:cNvPr id="695" name="Shape 695"/>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95000"/>
              </a:lnSpc>
              <a:spcBef>
                <a:spcPts val="880"/>
              </a:spcBef>
              <a:spcAft>
                <a:spcPts val="0"/>
              </a:spcAft>
              <a:buClr>
                <a:srgbClr val="F79646"/>
              </a:buClr>
              <a:buSzPct val="100000"/>
              <a:buFont typeface="Arial"/>
              <a:buChar char="•"/>
            </a:pPr>
            <a:r>
              <a:rPr lang="en-US" sz="2400" b="0" i="0" u="none" strike="noStrike" cap="none" dirty="0" smtClean="0">
                <a:solidFill>
                  <a:srgbClr val="4F4F4F"/>
                </a:solidFill>
                <a:latin typeface="Century Gothic"/>
                <a:ea typeface="Questrial"/>
                <a:cs typeface="Questrial"/>
                <a:sym typeface="Questrial"/>
              </a:rPr>
              <a:t>Optionally</a:t>
            </a:r>
            <a:r>
              <a:rPr lang="en-US" sz="2400" b="0" i="0" u="none" strike="noStrike" cap="none" dirty="0">
                <a:solidFill>
                  <a:srgbClr val="4F4F4F"/>
                </a:solidFill>
                <a:latin typeface="Century Gothic"/>
                <a:ea typeface="Questrial"/>
                <a:cs typeface="Questrial"/>
                <a:sym typeface="Questrial"/>
              </a:rPr>
              <a:t>, run Adjust Supplier Balance Utility (36.25.4 – </a:t>
            </a:r>
            <a:r>
              <a:rPr lang="en-US" sz="2400" b="0" i="0" u="none" strike="noStrike" cap="none" dirty="0" err="1">
                <a:solidFill>
                  <a:srgbClr val="4F4F4F"/>
                </a:solidFill>
                <a:latin typeface="Century Gothic"/>
                <a:ea typeface="Questrial"/>
                <a:cs typeface="Questrial"/>
                <a:sym typeface="Questrial"/>
              </a:rPr>
              <a:t>utvdbal.p</a:t>
            </a:r>
            <a:r>
              <a:rPr lang="en-US" sz="2400" b="0" i="0" u="none" strike="noStrike" cap="none" dirty="0">
                <a:solidFill>
                  <a:srgbClr val="4F4F4F"/>
                </a:solidFill>
                <a:latin typeface="Century Gothic"/>
                <a:ea typeface="Questrial"/>
                <a:cs typeface="Questrial"/>
                <a:sym typeface="Questrial"/>
              </a:rPr>
              <a:t>) to adjust the supplier’s balance.</a:t>
            </a:r>
          </a:p>
          <a:p>
            <a:pPr marL="342900" marR="0" lvl="0" indent="-342900" algn="l" rtl="0">
              <a:lnSpc>
                <a:spcPct val="95000"/>
              </a:lnSpc>
              <a:spcBef>
                <a:spcPts val="8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Reports any vouchers where the referenced supplier no longer exists</a:t>
            </a:r>
          </a:p>
          <a:p>
            <a:pPr marL="342900" marR="0" lvl="0" indent="-342900" algn="l" rtl="0">
              <a:lnSpc>
                <a:spcPct val="95000"/>
              </a:lnSpc>
              <a:spcBef>
                <a:spcPts val="88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Reports any voucher that is missing detail line information</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702"/>
        <p:cNvGrpSpPr/>
        <p:nvPr/>
      </p:nvGrpSpPr>
      <p:grpSpPr>
        <a:xfrm>
          <a:off x="0" y="0"/>
          <a:ext cx="0" cy="0"/>
          <a:chOff x="0" y="0"/>
          <a:chExt cx="0" cy="0"/>
        </a:xfrm>
      </p:grpSpPr>
      <p:sp>
        <p:nvSpPr>
          <p:cNvPr id="703"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AR Transaction Integrity</a:t>
            </a:r>
          </a:p>
        </p:txBody>
      </p:sp>
      <p:sp>
        <p:nvSpPr>
          <p:cNvPr id="704" name="Shape 704"/>
          <p:cNvSpPr txBox="1">
            <a:spLocks noGrp="1"/>
          </p:cNvSpPr>
          <p:nvPr>
            <p:ph type="body" idx="1"/>
          </p:nvPr>
        </p:nvSpPr>
        <p:spPr>
          <a:xfrm>
            <a:off x="457200" y="1066799"/>
            <a:ext cx="8229600" cy="5791201"/>
          </a:xfrm>
          <a:prstGeom prst="rect">
            <a:avLst/>
          </a:prstGeom>
          <a:noFill/>
          <a:ln>
            <a:noFill/>
          </a:ln>
        </p:spPr>
        <p:txBody>
          <a:bodyPr lIns="91425" tIns="91425" rIns="91425" bIns="91425" anchor="t" anchorCtr="0">
            <a:noAutofit/>
          </a:bodyPr>
          <a:lstStyle/>
          <a:p>
            <a:pPr marL="533400" marR="0" lvl="0" indent="-533400" algn="l" rtl="0">
              <a:lnSpc>
                <a:spcPct val="75000"/>
              </a:lnSpc>
              <a:spcBef>
                <a:spcPts val="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Compares sum of open AR records by account to sum of corresponding GL amounts for each AR account, reporting any differences in local or transaction currency amounts.</a:t>
            </a:r>
          </a:p>
          <a:p>
            <a:pPr marL="533400" marR="0" lvl="0" indent="-533400" algn="l" rtl="0">
              <a:lnSpc>
                <a:spcPct val="75000"/>
              </a:lnSpc>
              <a:spcBef>
                <a:spcPts val="96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Compares the balance of open AR invoices and unapplied payments by customer to the customer’s open balance in Customer Maintenance, reporting any differences.</a:t>
            </a:r>
          </a:p>
          <a:p>
            <a:pPr marL="533400" marR="0" lvl="0" indent="-533400" algn="l" rtl="0">
              <a:lnSpc>
                <a:spcPct val="75000"/>
              </a:lnSpc>
              <a:spcBef>
                <a:spcPts val="96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Optionally, run Adjust Customer Balance Utility (36.25.5 – </a:t>
            </a:r>
            <a:r>
              <a:rPr lang="en-US" sz="2400" b="0" i="0" u="none" strike="noStrike" cap="none" dirty="0" err="1">
                <a:solidFill>
                  <a:srgbClr val="4F4F4F"/>
                </a:solidFill>
                <a:latin typeface="Century Gothic"/>
                <a:ea typeface="Questrial"/>
                <a:cs typeface="Questrial"/>
                <a:sym typeface="Questrial"/>
              </a:rPr>
              <a:t>utcsbal.p</a:t>
            </a:r>
            <a:r>
              <a:rPr lang="en-US" sz="2400" b="0" i="0" u="none" strike="noStrike" cap="none" dirty="0">
                <a:solidFill>
                  <a:srgbClr val="4F4F4F"/>
                </a:solidFill>
                <a:latin typeface="Century Gothic"/>
                <a:ea typeface="Questrial"/>
                <a:cs typeface="Questrial"/>
                <a:sym typeface="Questrial"/>
              </a:rPr>
              <a:t>) to adjust the customer’s balance</a:t>
            </a:r>
            <a:r>
              <a:rPr lang="en-US" sz="2400" b="0" i="0" u="none" strike="noStrike" cap="none" dirty="0" smtClean="0">
                <a:solidFill>
                  <a:srgbClr val="4F4F4F"/>
                </a:solidFill>
                <a:latin typeface="Century Gothic"/>
                <a:ea typeface="Questrial"/>
                <a:cs typeface="Questrial"/>
                <a:sym typeface="Questrial"/>
              </a:rPr>
              <a:t>.</a:t>
            </a:r>
            <a:endParaRPr lang="en-US" sz="2400" b="0"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Table Extension Domain Utilities</a:t>
            </a:r>
          </a:p>
        </p:txBody>
      </p:sp>
      <p:sp>
        <p:nvSpPr>
          <p:cNvPr id="154" name="Shape 154"/>
          <p:cNvSpPr txBox="1">
            <a:spLocks noGrp="1"/>
          </p:cNvSpPr>
          <p:nvPr>
            <p:ph type="body" idx="1"/>
          </p:nvPr>
        </p:nvSpPr>
        <p:spPr>
          <a:xfrm>
            <a:off x="457200" y="1066799"/>
            <a:ext cx="8382000" cy="5240337"/>
          </a:xfrm>
          <a:prstGeom prst="rect">
            <a:avLst/>
          </a:prstGeom>
          <a:noFill/>
          <a:ln>
            <a:noFill/>
          </a:ln>
        </p:spPr>
        <p:txBody>
          <a:bodyPr lIns="91425" tIns="91425" rIns="91425" bIns="91425" anchor="t" anchorCtr="0">
            <a:noAutofit/>
          </a:bodyPr>
          <a:lstStyle/>
          <a:p>
            <a:pPr marL="342900" marR="0" lvl="0" indent="-342900" algn="l" rtl="0">
              <a:lnSpc>
                <a:spcPct val="95000"/>
              </a:lnSpc>
              <a:spcBef>
                <a:spcPts val="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Only required for customers converting from eB2.1 and above, including Standard </a:t>
            </a:r>
            <a:r>
              <a:rPr lang="en-US" sz="2800" b="0" i="0" u="none" strike="noStrike" cap="none" dirty="0" smtClean="0">
                <a:solidFill>
                  <a:srgbClr val="4F4F4F"/>
                </a:solidFill>
                <a:latin typeface="Century Gothic"/>
                <a:ea typeface="Questrial"/>
                <a:cs typeface="Questrial"/>
                <a:sym typeface="Questrial"/>
              </a:rPr>
              <a:t>Edition.</a:t>
            </a:r>
            <a:endParaRPr lang="en-US" sz="2800" b="0" i="0" u="none" strike="noStrike" cap="none" dirty="0">
              <a:solidFill>
                <a:srgbClr val="4F4F4F"/>
              </a:solidFill>
              <a:latin typeface="Century Gothic"/>
              <a:ea typeface="Questrial"/>
              <a:cs typeface="Questrial"/>
              <a:sym typeface="Questrial"/>
            </a:endParaRPr>
          </a:p>
          <a:p>
            <a:pPr marL="342900" marR="0" lvl="0" indent="-342900" algn="l" rtl="0">
              <a:lnSpc>
                <a:spcPct val="95000"/>
              </a:lnSpc>
              <a:spcBef>
                <a:spcPts val="140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You must update selected table extension (</a:t>
            </a:r>
            <a:r>
              <a:rPr lang="en-US" sz="2800" b="0" i="0" u="none" strike="noStrike" cap="none" dirty="0" err="1">
                <a:solidFill>
                  <a:srgbClr val="4F4F4F"/>
                </a:solidFill>
                <a:latin typeface="Century Gothic"/>
                <a:ea typeface="Questrial"/>
                <a:cs typeface="Questrial"/>
                <a:sym typeface="Questrial"/>
              </a:rPr>
              <a:t>qtbl_ext</a:t>
            </a:r>
            <a:r>
              <a:rPr lang="en-US" sz="2800" b="0" i="0" u="none" strike="noStrike" cap="none" dirty="0">
                <a:solidFill>
                  <a:srgbClr val="4F4F4F"/>
                </a:solidFill>
                <a:latin typeface="Century Gothic"/>
                <a:ea typeface="Questrial"/>
                <a:cs typeface="Questrial"/>
                <a:sym typeface="Questrial"/>
              </a:rPr>
              <a:t>) records with domain information before running the </a:t>
            </a:r>
            <a:r>
              <a:rPr lang="en-US" sz="2800" b="0" i="0" u="none" strike="noStrike" cap="none" dirty="0" smtClean="0">
                <a:solidFill>
                  <a:srgbClr val="4F4F4F"/>
                </a:solidFill>
                <a:latin typeface="Century Gothic"/>
                <a:ea typeface="Questrial"/>
                <a:cs typeface="Questrial"/>
                <a:sym typeface="Questrial"/>
              </a:rPr>
              <a:t>conversion.</a:t>
            </a:r>
            <a:endParaRPr lang="en-US" sz="2800" b="0" i="0" u="none" strike="noStrike" cap="none" dirty="0">
              <a:solidFill>
                <a:srgbClr val="4F4F4F"/>
              </a:solidFill>
              <a:latin typeface="Century Gothic"/>
              <a:ea typeface="Questrial"/>
              <a:cs typeface="Questrial"/>
              <a:sym typeface="Questrial"/>
            </a:endParaRPr>
          </a:p>
          <a:p>
            <a:pPr marL="742950" marR="0" lvl="1" indent="-285750" algn="l" rtl="0">
              <a:lnSpc>
                <a:spcPct val="95000"/>
              </a:lnSpc>
              <a:spcBef>
                <a:spcPts val="1320"/>
              </a:spcBef>
              <a:spcAft>
                <a:spcPts val="0"/>
              </a:spcAft>
              <a:buClr>
                <a:srgbClr val="F79646"/>
              </a:buClr>
              <a:buSzPct val="100000"/>
              <a:buFont typeface="Merriweather Sans"/>
              <a:buChar char="-"/>
            </a:pPr>
            <a:r>
              <a:rPr lang="en-US" sz="2400" b="0" i="0" u="none" strike="noStrike" cap="none" dirty="0" err="1">
                <a:solidFill>
                  <a:srgbClr val="4F4F4F"/>
                </a:solidFill>
                <a:latin typeface="Century Gothic"/>
                <a:ea typeface="Questrial"/>
                <a:cs typeface="Questrial"/>
                <a:sym typeface="Questrial"/>
              </a:rPr>
              <a:t>utqtabs.p</a:t>
            </a:r>
            <a:r>
              <a:rPr lang="en-US" sz="2400" b="0" i="0" u="none" strike="noStrike" cap="none" dirty="0">
                <a:solidFill>
                  <a:srgbClr val="4F4F4F"/>
                </a:solidFill>
                <a:latin typeface="Century Gothic"/>
                <a:ea typeface="Questrial"/>
                <a:cs typeface="Questrial"/>
                <a:sym typeface="Questrial"/>
              </a:rPr>
              <a:t>  – Covers supplier lots on shippers	</a:t>
            </a:r>
          </a:p>
          <a:p>
            <a:pPr marL="742950" marR="0" lvl="1" indent="-285750" algn="l" rtl="0">
              <a:lnSpc>
                <a:spcPct val="95000"/>
              </a:lnSpc>
              <a:spcBef>
                <a:spcPts val="480"/>
              </a:spcBef>
              <a:spcAft>
                <a:spcPts val="0"/>
              </a:spcAft>
              <a:buClr>
                <a:srgbClr val="F79646"/>
              </a:buClr>
              <a:buSzPct val="100000"/>
              <a:buFont typeface="Merriweather Sans"/>
              <a:buChar char="-"/>
            </a:pPr>
            <a:r>
              <a:rPr lang="en-US" sz="2400" b="0" i="0" u="none" strike="noStrike" cap="none" dirty="0" err="1">
                <a:solidFill>
                  <a:srgbClr val="4F4F4F"/>
                </a:solidFill>
                <a:latin typeface="Century Gothic"/>
                <a:ea typeface="Questrial"/>
                <a:cs typeface="Questrial"/>
                <a:sym typeface="Questrial"/>
              </a:rPr>
              <a:t>utqtplsd.p</a:t>
            </a:r>
            <a:r>
              <a:rPr lang="en-US" sz="2400" b="0" i="0" u="none" strike="noStrike" cap="none" dirty="0">
                <a:solidFill>
                  <a:srgbClr val="4F4F4F"/>
                </a:solidFill>
                <a:latin typeface="Century Gothic"/>
                <a:ea typeface="Questrial"/>
                <a:cs typeface="Questrial"/>
                <a:sym typeface="Questrial"/>
              </a:rPr>
              <a:t> – Covers Expense Due account </a:t>
            </a:r>
            <a:r>
              <a:rPr lang="en-US" sz="2400" b="0" i="0" u="none" strike="noStrike" cap="none" dirty="0" smtClean="0">
                <a:solidFill>
                  <a:srgbClr val="4F4F4F"/>
                </a:solidFill>
                <a:latin typeface="Century Gothic"/>
                <a:ea typeface="Questrial"/>
                <a:cs typeface="Questrial"/>
                <a:sym typeface="Questrial"/>
              </a:rPr>
              <a:t>in</a:t>
            </a:r>
            <a:br>
              <a:rPr lang="en-US" sz="2400" b="0" i="0" u="none" strike="noStrike" cap="none" dirty="0" smtClean="0">
                <a:solidFill>
                  <a:srgbClr val="4F4F4F"/>
                </a:solidFill>
                <a:latin typeface="Century Gothic"/>
                <a:ea typeface="Questrial"/>
                <a:cs typeface="Questrial"/>
                <a:sym typeface="Questrial"/>
              </a:rPr>
            </a:br>
            <a:r>
              <a:rPr lang="en-US" sz="2400" b="0" i="0" u="none" strike="noStrike" cap="none" dirty="0" smtClean="0">
                <a:solidFill>
                  <a:srgbClr val="4F4F4F"/>
                </a:solidFill>
                <a:latin typeface="Century Gothic"/>
                <a:ea typeface="Questrial"/>
                <a:cs typeface="Questrial"/>
                <a:sym typeface="Questrial"/>
              </a:rPr>
              <a:t>                      Sales Account  </a:t>
            </a:r>
            <a:r>
              <a:rPr lang="en-US" sz="2400" b="0" i="0" u="none" strike="noStrike" cap="none" dirty="0">
                <a:solidFill>
                  <a:srgbClr val="4F4F4F"/>
                </a:solidFill>
                <a:latin typeface="Century Gothic"/>
                <a:ea typeface="Questrial"/>
                <a:cs typeface="Questrial"/>
                <a:sym typeface="Questrial"/>
              </a:rPr>
              <a:t>Maintenance (1.2.17 </a:t>
            </a:r>
            <a:r>
              <a:rPr lang="en-US" sz="2400" b="0" i="0" u="none" strike="noStrike" cap="none" dirty="0" smtClean="0">
                <a:solidFill>
                  <a:srgbClr val="4F4F4F"/>
                </a:solidFill>
                <a:latin typeface="Century Gothic"/>
                <a:ea typeface="Questrial"/>
                <a:cs typeface="Questrial"/>
                <a:sym typeface="Questrial"/>
              </a:rPr>
              <a:t/>
            </a:r>
            <a:br>
              <a:rPr lang="en-US" sz="2400" b="0" i="0" u="none" strike="noStrike" cap="none" dirty="0" smtClean="0">
                <a:solidFill>
                  <a:srgbClr val="4F4F4F"/>
                </a:solidFill>
                <a:latin typeface="Century Gothic"/>
                <a:ea typeface="Questrial"/>
                <a:cs typeface="Questrial"/>
                <a:sym typeface="Questrial"/>
              </a:rPr>
            </a:br>
            <a:r>
              <a:rPr lang="en-US" sz="2400" b="0" i="0" u="none" strike="noStrike" cap="none" dirty="0" smtClean="0">
                <a:solidFill>
                  <a:srgbClr val="4F4F4F"/>
                </a:solidFill>
                <a:latin typeface="Century Gothic"/>
                <a:ea typeface="Questrial"/>
                <a:cs typeface="Questrial"/>
                <a:sym typeface="Questrial"/>
              </a:rPr>
              <a:t>                      – </a:t>
            </a:r>
            <a:r>
              <a:rPr lang="en-US" sz="2400" b="0" i="0" u="none" strike="noStrike" cap="none" dirty="0" err="1" smtClean="0">
                <a:solidFill>
                  <a:srgbClr val="4F4F4F"/>
                </a:solidFill>
                <a:latin typeface="Century Gothic"/>
                <a:ea typeface="Questrial"/>
                <a:cs typeface="Questrial"/>
                <a:sym typeface="Questrial"/>
              </a:rPr>
              <a:t>ppplsmt.p</a:t>
            </a:r>
            <a:r>
              <a:rPr lang="en-US" sz="2400" b="0" i="0" u="none" strike="noStrike" cap="none" dirty="0">
                <a:solidFill>
                  <a:srgbClr val="4F4F4F"/>
                </a:solidFill>
                <a:latin typeface="Century Gothic"/>
                <a:ea typeface="Questrial"/>
                <a:cs typeface="Questrial"/>
                <a:sym typeface="Questrial"/>
              </a:rPr>
              <a:t>)</a:t>
            </a:r>
          </a:p>
          <a:p>
            <a:pPr marL="342900" marR="0" lvl="0" indent="-342900" algn="l" rtl="0">
              <a:lnSpc>
                <a:spcPct val="95000"/>
              </a:lnSpc>
              <a:spcBef>
                <a:spcPts val="560"/>
              </a:spcBef>
              <a:spcAft>
                <a:spcPts val="0"/>
              </a:spcAft>
              <a:buClr>
                <a:srgbClr val="F79646"/>
              </a:buClr>
              <a:buSzPct val="100000"/>
              <a:buFont typeface="Arial"/>
              <a:buChar char="•"/>
            </a:pPr>
            <a:r>
              <a:rPr lang="en-US" sz="2800" b="0" i="0" u="none" strike="noStrike" cap="none" dirty="0">
                <a:solidFill>
                  <a:srgbClr val="4F4F4F"/>
                </a:solidFill>
                <a:latin typeface="Century Gothic"/>
                <a:ea typeface="Questrial"/>
                <a:cs typeface="Questrial"/>
                <a:sym typeface="Questrial"/>
              </a:rPr>
              <a:t>You must run utilities even if these features are not </a:t>
            </a:r>
            <a:r>
              <a:rPr lang="en-US" sz="2800" b="0" i="0" u="none" strike="noStrike" cap="none" dirty="0" smtClean="0">
                <a:solidFill>
                  <a:srgbClr val="4F4F4F"/>
                </a:solidFill>
                <a:latin typeface="Century Gothic"/>
                <a:ea typeface="Questrial"/>
                <a:cs typeface="Questrial"/>
                <a:sym typeface="Questrial"/>
              </a:rPr>
              <a:t>used.</a:t>
            </a:r>
            <a:endParaRPr lang="en-US" sz="2800" b="0"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702"/>
        <p:cNvGrpSpPr/>
        <p:nvPr/>
      </p:nvGrpSpPr>
      <p:grpSpPr>
        <a:xfrm>
          <a:off x="0" y="0"/>
          <a:ext cx="0" cy="0"/>
          <a:chOff x="0" y="0"/>
          <a:chExt cx="0" cy="0"/>
        </a:xfrm>
      </p:grpSpPr>
      <p:sp>
        <p:nvSpPr>
          <p:cNvPr id="703"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AR Transaction Integrity</a:t>
            </a:r>
          </a:p>
        </p:txBody>
      </p:sp>
      <p:sp>
        <p:nvSpPr>
          <p:cNvPr id="704" name="Shape 704"/>
          <p:cNvSpPr txBox="1">
            <a:spLocks noGrp="1"/>
          </p:cNvSpPr>
          <p:nvPr>
            <p:ph type="body" idx="1"/>
          </p:nvPr>
        </p:nvSpPr>
        <p:spPr>
          <a:prstGeom prst="rect">
            <a:avLst/>
          </a:prstGeom>
          <a:noFill/>
          <a:ln>
            <a:noFill/>
          </a:ln>
        </p:spPr>
        <p:txBody>
          <a:bodyPr lIns="91425" tIns="91425" rIns="91425" bIns="91425" anchor="t" anchorCtr="0">
            <a:noAutofit/>
          </a:bodyPr>
          <a:lstStyle/>
          <a:p>
            <a:pPr marL="533400" marR="0" lvl="0" indent="-533400" algn="l" rtl="0">
              <a:lnSpc>
                <a:spcPct val="75000"/>
              </a:lnSpc>
              <a:spcBef>
                <a:spcPts val="960"/>
              </a:spcBef>
              <a:spcAft>
                <a:spcPts val="0"/>
              </a:spcAft>
              <a:buClr>
                <a:srgbClr val="F79646"/>
              </a:buClr>
              <a:buSzPct val="100000"/>
              <a:buFont typeface="Arial"/>
              <a:buChar char="•"/>
            </a:pPr>
            <a:r>
              <a:rPr lang="en-US" sz="2400" b="0" i="0" u="none" strike="noStrike" cap="none" dirty="0" smtClean="0">
                <a:solidFill>
                  <a:srgbClr val="4F4F4F"/>
                </a:solidFill>
                <a:latin typeface="Century Gothic"/>
                <a:ea typeface="Questrial"/>
                <a:cs typeface="Questrial"/>
                <a:sym typeface="Questrial"/>
              </a:rPr>
              <a:t>Reports </a:t>
            </a:r>
            <a:r>
              <a:rPr lang="en-US" sz="2400" b="0" i="0" u="none" strike="noStrike" cap="none" dirty="0">
                <a:solidFill>
                  <a:srgbClr val="4F4F4F"/>
                </a:solidFill>
                <a:latin typeface="Century Gothic"/>
                <a:ea typeface="Questrial"/>
                <a:cs typeface="Questrial"/>
                <a:sym typeface="Questrial"/>
              </a:rPr>
              <a:t>the total amount of all non-AR transactions posted against an AR Control Account</a:t>
            </a:r>
          </a:p>
          <a:p>
            <a:pPr marL="533400" marR="0" lvl="0" indent="-533400" algn="l" rtl="0">
              <a:lnSpc>
                <a:spcPct val="75000"/>
              </a:lnSpc>
              <a:spcBef>
                <a:spcPts val="96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Reports any invoices where the referenced customer no longer exists</a:t>
            </a:r>
          </a:p>
          <a:p>
            <a:pPr marL="533400" marR="0" lvl="0" indent="-533400" algn="l" rtl="0">
              <a:lnSpc>
                <a:spcPct val="75000"/>
              </a:lnSpc>
              <a:spcBef>
                <a:spcPts val="960"/>
              </a:spcBef>
              <a:spcAft>
                <a:spcPts val="0"/>
              </a:spcAft>
              <a:buClr>
                <a:srgbClr val="F79646"/>
              </a:buClr>
              <a:buSzPct val="100000"/>
              <a:buFont typeface="Arial"/>
              <a:buChar char="•"/>
            </a:pPr>
            <a:r>
              <a:rPr lang="en-US" sz="2400" b="0" i="0" u="none" strike="noStrike" cap="none" dirty="0">
                <a:solidFill>
                  <a:srgbClr val="4F4F4F"/>
                </a:solidFill>
                <a:latin typeface="Century Gothic"/>
                <a:ea typeface="Questrial"/>
                <a:cs typeface="Questrial"/>
                <a:sym typeface="Questrial"/>
              </a:rPr>
              <a:t>Reports any invoice that is missing detail line information</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710"/>
        <p:cNvGrpSpPr/>
        <p:nvPr/>
      </p:nvGrpSpPr>
      <p:grpSpPr>
        <a:xfrm>
          <a:off x="0" y="0"/>
          <a:ext cx="0" cy="0"/>
          <a:chOff x="0" y="0"/>
          <a:chExt cx="0" cy="0"/>
        </a:xfrm>
      </p:grpSpPr>
      <p:sp>
        <p:nvSpPr>
          <p:cNvPr id="5" name="myTitle"/>
          <p:cNvSpPr>
            <a:spLocks noGrp="1"/>
          </p:cNvSpPr>
          <p:nvPr>
            <p:ph type="title"/>
          </p:nvPr>
        </p:nvSpPr>
        <p:spPr/>
        <p:txBody>
          <a:bodyPr/>
          <a:lstStyle/>
          <a:p>
            <a:pPr lvl="0"/>
            <a:r>
              <a:rPr lang="en-US" dirty="0" smtClean="0">
                <a:solidFill>
                  <a:schemeClr val="dk1"/>
                </a:solidFill>
                <a:latin typeface="Century Gothic"/>
                <a:ea typeface="Tahoma"/>
                <a:cs typeface="Tahoma"/>
                <a:sym typeface="Tahoma"/>
              </a:rPr>
              <a:t>GL Transaction Integrity</a:t>
            </a:r>
            <a:endParaRPr lang="en-US" dirty="0">
              <a:latin typeface="Century Gothic"/>
            </a:endParaRPr>
          </a:p>
        </p:txBody>
      </p:sp>
      <p:sp>
        <p:nvSpPr>
          <p:cNvPr id="6" name="Text Placeholder 5"/>
          <p:cNvSpPr>
            <a:spLocks noGrp="1"/>
          </p:cNvSpPr>
          <p:nvPr>
            <p:ph type="body" idx="1"/>
          </p:nvPr>
        </p:nvSpPr>
        <p:spPr>
          <a:xfrm>
            <a:off x="457200" y="1066799"/>
            <a:ext cx="8458200" cy="5240337"/>
          </a:xfrm>
        </p:spPr>
        <p:txBody>
          <a:bodyPr/>
          <a:lstStyle/>
          <a:p>
            <a:pPr marL="533400" lvl="0" indent="-533400">
              <a:lnSpc>
                <a:spcPct val="75000"/>
              </a:lnSpc>
              <a:spcBef>
                <a:spcPts val="0"/>
              </a:spcBef>
            </a:pPr>
            <a:r>
              <a:rPr lang="en-US" sz="2400" dirty="0" smtClean="0">
                <a:solidFill>
                  <a:schemeClr val="dk1"/>
                </a:solidFill>
                <a:latin typeface="Century Gothic"/>
              </a:rPr>
              <a:t>Compares the total of posted GL transactions to the corresponding Account Balance table (</a:t>
            </a:r>
            <a:r>
              <a:rPr lang="en-US" sz="2400" dirty="0" err="1" smtClean="0">
                <a:solidFill>
                  <a:schemeClr val="dk1"/>
                </a:solidFill>
                <a:latin typeface="Century Gothic"/>
              </a:rPr>
              <a:t>acd_det</a:t>
            </a:r>
            <a:r>
              <a:rPr lang="en-US" sz="2400" dirty="0" smtClean="0">
                <a:solidFill>
                  <a:schemeClr val="dk1"/>
                </a:solidFill>
                <a:latin typeface="Century Gothic"/>
              </a:rPr>
              <a:t>)</a:t>
            </a:r>
          </a:p>
          <a:p>
            <a:pPr marL="533400" lvl="0" indent="-533400">
              <a:lnSpc>
                <a:spcPct val="75000"/>
              </a:lnSpc>
              <a:spcBef>
                <a:spcPts val="810"/>
              </a:spcBef>
            </a:pPr>
            <a:r>
              <a:rPr lang="en-US" sz="2400" dirty="0" smtClean="0">
                <a:solidFill>
                  <a:schemeClr val="dk1"/>
                </a:solidFill>
                <a:latin typeface="Century Gothic"/>
              </a:rPr>
              <a:t>Optionally, run Recalculate </a:t>
            </a:r>
            <a:r>
              <a:rPr lang="en-US" sz="2400" dirty="0" err="1" smtClean="0">
                <a:solidFill>
                  <a:schemeClr val="dk1"/>
                </a:solidFill>
                <a:latin typeface="Century Gothic"/>
              </a:rPr>
              <a:t>acd_det</a:t>
            </a:r>
            <a:r>
              <a:rPr lang="en-US" sz="2400" dirty="0" smtClean="0">
                <a:solidFill>
                  <a:schemeClr val="dk1"/>
                </a:solidFill>
                <a:latin typeface="Century Gothic"/>
              </a:rPr>
              <a:t> Totals (36.25.39 – </a:t>
            </a:r>
            <a:r>
              <a:rPr lang="en-US" sz="2400" dirty="0" err="1" smtClean="0">
                <a:solidFill>
                  <a:schemeClr val="dk1"/>
                </a:solidFill>
                <a:latin typeface="Century Gothic"/>
              </a:rPr>
              <a:t>utacdfix.p</a:t>
            </a:r>
            <a:r>
              <a:rPr lang="en-US" sz="2400" dirty="0" smtClean="0">
                <a:solidFill>
                  <a:schemeClr val="dk1"/>
                </a:solidFill>
                <a:latin typeface="Century Gothic"/>
              </a:rPr>
              <a:t>) to adjust account balance detail totals so they match GL. </a:t>
            </a:r>
            <a:br>
              <a:rPr lang="en-US" sz="2400" dirty="0" smtClean="0">
                <a:solidFill>
                  <a:schemeClr val="dk1"/>
                </a:solidFill>
                <a:latin typeface="Century Gothic"/>
              </a:rPr>
            </a:br>
            <a:r>
              <a:rPr lang="en-US" sz="2400" dirty="0" smtClean="0">
                <a:solidFill>
                  <a:schemeClr val="dk1"/>
                </a:solidFill>
                <a:latin typeface="Century Gothic"/>
              </a:rPr>
              <a:t/>
            </a:r>
            <a:br>
              <a:rPr lang="en-US" sz="2400" dirty="0" smtClean="0">
                <a:solidFill>
                  <a:schemeClr val="dk1"/>
                </a:solidFill>
                <a:latin typeface="Century Gothic"/>
              </a:rPr>
            </a:br>
            <a:r>
              <a:rPr lang="en-US" sz="2200" u="sng" dirty="0" smtClean="0">
                <a:solidFill>
                  <a:schemeClr val="dk1"/>
                </a:solidFill>
                <a:latin typeface="Century Gothic"/>
              </a:rPr>
              <a:t>Be aware that doing so in a database containing consolidated GL transactions will zero-out the period totals for all periods other than the consolidation period</a:t>
            </a:r>
            <a:br>
              <a:rPr lang="en-US" sz="2200" u="sng" dirty="0" smtClean="0">
                <a:solidFill>
                  <a:schemeClr val="dk1"/>
                </a:solidFill>
                <a:latin typeface="Century Gothic"/>
              </a:rPr>
            </a:br>
            <a:endParaRPr lang="en-US" sz="2200" u="sng" dirty="0" smtClean="0">
              <a:solidFill>
                <a:schemeClr val="dk1"/>
              </a:solidFill>
              <a:latin typeface="Century Gothic"/>
            </a:endParaRPr>
          </a:p>
          <a:p>
            <a:pPr marL="533400" lvl="0" indent="-533400">
              <a:lnSpc>
                <a:spcPct val="75000"/>
              </a:lnSpc>
              <a:spcBef>
                <a:spcPts val="810"/>
              </a:spcBef>
            </a:pPr>
            <a:r>
              <a:rPr lang="en-US" sz="2400" dirty="0" smtClean="0">
                <a:solidFill>
                  <a:schemeClr val="dk1"/>
                </a:solidFill>
                <a:latin typeface="Century Gothic"/>
              </a:rPr>
              <a:t>Reports any out-of-balance transactions. The conversion will have to balance them by creating offsetting entries. </a:t>
            </a:r>
            <a:br>
              <a:rPr lang="en-US" sz="2400" dirty="0" smtClean="0">
                <a:solidFill>
                  <a:schemeClr val="dk1"/>
                </a:solidFill>
                <a:latin typeface="Century Gothic"/>
              </a:rPr>
            </a:br>
            <a:r>
              <a:rPr lang="en-US" sz="2400" dirty="0" smtClean="0">
                <a:solidFill>
                  <a:schemeClr val="dk1"/>
                </a:solidFill>
                <a:latin typeface="Century Gothic"/>
              </a:rPr>
              <a:t/>
            </a:r>
            <a:br>
              <a:rPr lang="en-US" sz="2400" dirty="0" smtClean="0">
                <a:solidFill>
                  <a:schemeClr val="dk1"/>
                </a:solidFill>
                <a:latin typeface="Century Gothic"/>
              </a:rPr>
            </a:br>
            <a:r>
              <a:rPr lang="en-US" sz="2200" dirty="0" smtClean="0">
                <a:solidFill>
                  <a:schemeClr val="dk1"/>
                </a:solidFill>
                <a:latin typeface="Century Gothic"/>
              </a:rPr>
              <a:t>If the database contains GL transactions that were consolidated by select accounts, run the report in Summary mode to verify the transactions are in balance for the year, not by individual transaction.</a:t>
            </a:r>
          </a:p>
          <a:p>
            <a:pPr>
              <a:buNone/>
            </a:pPr>
            <a:endParaRPr lang="en-US" dirty="0">
              <a:latin typeface="Century Gothic"/>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719"/>
        <p:cNvGrpSpPr/>
        <p:nvPr/>
      </p:nvGrpSpPr>
      <p:grpSpPr>
        <a:xfrm>
          <a:off x="0" y="0"/>
          <a:ext cx="0" cy="0"/>
          <a:chOff x="0" y="0"/>
          <a:chExt cx="0" cy="0"/>
        </a:xfrm>
      </p:grpSpPr>
      <p:sp>
        <p:nvSpPr>
          <p:cNvPr id="5" name="myTitle"/>
          <p:cNvSpPr>
            <a:spLocks noGrp="1"/>
          </p:cNvSpPr>
          <p:nvPr>
            <p:ph type="title"/>
          </p:nvPr>
        </p:nvSpPr>
        <p:spPr/>
        <p:txBody>
          <a:bodyPr/>
          <a:lstStyle/>
          <a:p>
            <a:pPr lvl="0"/>
            <a:r>
              <a:rPr lang="en-US" dirty="0" smtClean="0">
                <a:solidFill>
                  <a:schemeClr val="dk1"/>
                </a:solidFill>
                <a:latin typeface="Century Gothic"/>
                <a:ea typeface="Tahoma"/>
                <a:cs typeface="Tahoma"/>
                <a:sym typeface="Tahoma"/>
              </a:rPr>
              <a:t>GL Transaction Integrity</a:t>
            </a:r>
            <a:endParaRPr lang="en-US" dirty="0">
              <a:latin typeface="Century Gothic"/>
            </a:endParaRPr>
          </a:p>
        </p:txBody>
      </p:sp>
      <p:sp>
        <p:nvSpPr>
          <p:cNvPr id="720" name="Shape 720"/>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100000"/>
              <a:buFont typeface="Arial"/>
              <a:buNone/>
            </a:pPr>
            <a:endParaRPr sz="2800" b="0" i="0" u="none" strike="noStrike" cap="none">
              <a:solidFill>
                <a:srgbClr val="4F4F4F"/>
              </a:solidFill>
              <a:latin typeface="Century Gothic"/>
              <a:ea typeface="Questrial"/>
              <a:cs typeface="Questrial"/>
              <a:sym typeface="Questrial"/>
            </a:endParaRPr>
          </a:p>
          <a:p>
            <a:pPr marL="342900" marR="0" lvl="0" indent="-342900" algn="l" rtl="0">
              <a:spcBef>
                <a:spcPts val="560"/>
              </a:spcBef>
              <a:spcAft>
                <a:spcPts val="0"/>
              </a:spcAft>
              <a:buClr>
                <a:srgbClr val="F79646"/>
              </a:buClr>
              <a:buSzPct val="100000"/>
              <a:buFont typeface="Arial"/>
              <a:buNone/>
            </a:pPr>
            <a:endParaRPr sz="2800" b="0" i="0" u="none" strike="noStrike" cap="none">
              <a:solidFill>
                <a:srgbClr val="4F4F4F"/>
              </a:solidFill>
              <a:latin typeface="Century Gothic"/>
              <a:ea typeface="Questrial"/>
              <a:cs typeface="Questrial"/>
              <a:sym typeface="Questrial"/>
            </a:endParaRPr>
          </a:p>
          <a:p>
            <a:pPr marL="342900" marR="0" lvl="0" indent="-342900" algn="l" rtl="0">
              <a:spcBef>
                <a:spcPts val="560"/>
              </a:spcBef>
              <a:spcAft>
                <a:spcPts val="0"/>
              </a:spcAft>
              <a:buClr>
                <a:srgbClr val="F79646"/>
              </a:buClr>
              <a:buSzPct val="100000"/>
              <a:buFont typeface="Arial"/>
              <a:buNone/>
            </a:pPr>
            <a:endParaRPr sz="2800" b="0" i="0" u="none" strike="noStrike" cap="none">
              <a:solidFill>
                <a:srgbClr val="4F4F4F"/>
              </a:solidFill>
              <a:latin typeface="Century Gothic"/>
              <a:ea typeface="Questrial"/>
              <a:cs typeface="Questrial"/>
              <a:sym typeface="Questrial"/>
            </a:endParaRPr>
          </a:p>
          <a:p>
            <a:pPr marL="342900" marR="0" lvl="0" indent="-342900" algn="l" rtl="0">
              <a:spcBef>
                <a:spcPts val="560"/>
              </a:spcBef>
              <a:spcAft>
                <a:spcPts val="0"/>
              </a:spcAft>
              <a:buClr>
                <a:srgbClr val="F79646"/>
              </a:buClr>
              <a:buSzPct val="25000"/>
              <a:buFont typeface="Arial"/>
              <a:buNone/>
            </a:pPr>
            <a:endParaRPr sz="2800" b="0" i="0" u="none" strike="noStrike" cap="none">
              <a:solidFill>
                <a:srgbClr val="4F4F4F"/>
              </a:solidFill>
              <a:latin typeface="Century Gothic"/>
              <a:ea typeface="Questrial"/>
              <a:cs typeface="Questrial"/>
              <a:sym typeface="Questrial"/>
            </a:endParaRPr>
          </a:p>
          <a:p>
            <a:pPr marL="342900" marR="0" lvl="0" indent="-342900" algn="l" rtl="0">
              <a:spcBef>
                <a:spcPts val="560"/>
              </a:spcBef>
              <a:spcAft>
                <a:spcPts val="0"/>
              </a:spcAft>
              <a:buClr>
                <a:srgbClr val="F79646"/>
              </a:buClr>
              <a:buSzPct val="100000"/>
              <a:buFont typeface="Arial"/>
              <a:buNone/>
            </a:pPr>
            <a:endParaRPr sz="2800" b="0" i="0" u="none" strike="noStrike" cap="none">
              <a:solidFill>
                <a:srgbClr val="4F4F4F"/>
              </a:solidFill>
              <a:latin typeface="Century Gothic"/>
              <a:ea typeface="Questrial"/>
              <a:cs typeface="Questrial"/>
              <a:sym typeface="Questrial"/>
            </a:endParaRPr>
          </a:p>
          <a:p>
            <a:pPr marL="342900" marR="0" lvl="0" indent="-342900" algn="l" rtl="0">
              <a:spcBef>
                <a:spcPts val="560"/>
              </a:spcBef>
              <a:spcAft>
                <a:spcPts val="0"/>
              </a:spcAft>
              <a:buClr>
                <a:srgbClr val="F79646"/>
              </a:buClr>
              <a:buSzPct val="100000"/>
              <a:buFont typeface="Arial"/>
              <a:buNone/>
            </a:pPr>
            <a:endParaRPr sz="2800" b="0" i="0" u="none" strike="noStrike" cap="none">
              <a:solidFill>
                <a:srgbClr val="4F4F4F"/>
              </a:solidFill>
              <a:latin typeface="Century Gothic"/>
              <a:ea typeface="Questrial"/>
              <a:cs typeface="Questrial"/>
              <a:sym typeface="Questrial"/>
            </a:endParaRPr>
          </a:p>
        </p:txBody>
      </p:sp>
      <p:sp>
        <p:nvSpPr>
          <p:cNvPr id="722" name="Shape 722"/>
          <p:cNvSpPr/>
          <p:nvPr/>
        </p:nvSpPr>
        <p:spPr>
          <a:xfrm>
            <a:off x="342900" y="1038225"/>
            <a:ext cx="8534399" cy="5181600"/>
          </a:xfrm>
          <a:prstGeom prst="rect">
            <a:avLst/>
          </a:prstGeom>
          <a:noFill/>
          <a:ln>
            <a:noFill/>
          </a:ln>
        </p:spPr>
        <p:txBody>
          <a:bodyPr lIns="91425" tIns="91425" rIns="91425" bIns="91425" anchor="t" anchorCtr="0">
            <a:noAutofit/>
          </a:bodyPr>
          <a:lstStyle/>
          <a:p>
            <a:pPr marL="533400" marR="0" lvl="0" indent="-533400" algn="l" rtl="0">
              <a:lnSpc>
                <a:spcPct val="80000"/>
              </a:lnSpc>
              <a:spcBef>
                <a:spcPts val="0"/>
              </a:spcBef>
              <a:spcAft>
                <a:spcPts val="0"/>
              </a:spcAft>
              <a:buSzPct val="25000"/>
              <a:buNone/>
            </a:pPr>
            <a:r>
              <a:rPr lang="en-US" sz="2400" dirty="0">
                <a:solidFill>
                  <a:schemeClr val="dk1"/>
                </a:solidFill>
                <a:latin typeface="Century Gothic"/>
                <a:ea typeface="Questrial"/>
                <a:cs typeface="Questrial"/>
                <a:sym typeface="Questrial"/>
              </a:rPr>
              <a:t>The report additionally validates that:</a:t>
            </a:r>
          </a:p>
          <a:p>
            <a:pPr marL="512763" marR="0" lvl="0" indent="-233362" algn="l" rtl="0">
              <a:lnSpc>
                <a:spcPct val="80000"/>
              </a:lnSpc>
              <a:spcBef>
                <a:spcPts val="1000"/>
              </a:spcBef>
              <a:spcAft>
                <a:spcPts val="0"/>
              </a:spcAft>
              <a:buClr>
                <a:srgbClr val="F79646"/>
              </a:buClr>
              <a:buSzPct val="100000"/>
              <a:buFont typeface="Arial"/>
              <a:buChar char="•"/>
            </a:pPr>
            <a:r>
              <a:rPr lang="en-US" sz="2000" dirty="0">
                <a:solidFill>
                  <a:schemeClr val="dk1"/>
                </a:solidFill>
                <a:latin typeface="Century Gothic"/>
                <a:ea typeface="Questrial"/>
                <a:cs typeface="Questrial"/>
                <a:sym typeface="Questrial"/>
              </a:rPr>
              <a:t>The entity in each GL transaction exists</a:t>
            </a:r>
          </a:p>
          <a:p>
            <a:pPr marL="512763" marR="0" lvl="0" indent="-233362" algn="l" rtl="0">
              <a:lnSpc>
                <a:spcPct val="80000"/>
              </a:lnSpc>
              <a:spcBef>
                <a:spcPts val="900"/>
              </a:spcBef>
              <a:spcAft>
                <a:spcPts val="0"/>
              </a:spcAft>
              <a:buClr>
                <a:srgbClr val="F79646"/>
              </a:buClr>
              <a:buSzPct val="100000"/>
              <a:buFont typeface="Arial"/>
              <a:buChar char="•"/>
            </a:pPr>
            <a:r>
              <a:rPr lang="en-US" sz="2000" dirty="0">
                <a:solidFill>
                  <a:schemeClr val="dk1"/>
                </a:solidFill>
                <a:latin typeface="Century Gothic"/>
                <a:ea typeface="Questrial"/>
                <a:cs typeface="Questrial"/>
                <a:sym typeface="Questrial"/>
              </a:rPr>
              <a:t>The account for each GL transaction exists and is active</a:t>
            </a:r>
          </a:p>
          <a:p>
            <a:pPr marL="512763" marR="0" lvl="0" indent="-233362" algn="l" rtl="0">
              <a:lnSpc>
                <a:spcPct val="80000"/>
              </a:lnSpc>
              <a:spcBef>
                <a:spcPts val="900"/>
              </a:spcBef>
              <a:spcAft>
                <a:spcPts val="0"/>
              </a:spcAft>
              <a:buClr>
                <a:srgbClr val="F79646"/>
              </a:buClr>
              <a:buSzPct val="100000"/>
              <a:buFont typeface="Arial"/>
              <a:buChar char="•"/>
            </a:pPr>
            <a:r>
              <a:rPr lang="en-US" sz="2000" dirty="0">
                <a:solidFill>
                  <a:schemeClr val="dk1"/>
                </a:solidFill>
                <a:latin typeface="Century Gothic"/>
                <a:ea typeface="Questrial"/>
                <a:cs typeface="Questrial"/>
                <a:sym typeface="Questrial"/>
              </a:rPr>
              <a:t>All effective dates have a corresponding period in GL calendar</a:t>
            </a:r>
          </a:p>
          <a:p>
            <a:pPr marL="0" marR="0" lvl="0" indent="0" algn="l" rtl="0">
              <a:lnSpc>
                <a:spcPct val="80000"/>
              </a:lnSpc>
              <a:spcBef>
                <a:spcPts val="980"/>
              </a:spcBef>
              <a:spcAft>
                <a:spcPts val="0"/>
              </a:spcAft>
              <a:buClr>
                <a:srgbClr val="890C4C"/>
              </a:buClr>
              <a:buSzPct val="25000"/>
              <a:buFont typeface="Arimo"/>
              <a:buNone/>
            </a:pPr>
            <a:r>
              <a:rPr lang="en-US" sz="2400" dirty="0">
                <a:solidFill>
                  <a:schemeClr val="dk1"/>
                </a:solidFill>
                <a:latin typeface="Century Gothic"/>
                <a:ea typeface="Questrial"/>
                <a:cs typeface="Questrial"/>
                <a:sym typeface="Questrial"/>
              </a:rPr>
              <a:t>If any of these types of errors are reported, you must manually fix them before conversion</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728"/>
        <p:cNvGrpSpPr/>
        <p:nvPr/>
      </p:nvGrpSpPr>
      <p:grpSpPr>
        <a:xfrm>
          <a:off x="0" y="0"/>
          <a:ext cx="0" cy="0"/>
          <a:chOff x="0" y="0"/>
          <a:chExt cx="0" cy="0"/>
        </a:xfrm>
      </p:grpSpPr>
      <p:sp>
        <p:nvSpPr>
          <p:cNvPr id="729" name="myTitle"/>
          <p:cNvSpPr txBox="1">
            <a:spLocks noGrp="1"/>
          </p:cNvSpPr>
          <p:nvPr>
            <p:ph type="title"/>
          </p:nvPr>
        </p:nvSpPr>
        <p:spPr>
          <a:prstGeom prst="rect">
            <a:avLst/>
          </a:prstGeom>
          <a:noFill/>
          <a:ln>
            <a:noFill/>
          </a:ln>
        </p:spPr>
        <p:txBody>
          <a:bodyPr lIns="91425" tIns="45700" rIns="91425" bIns="45700" anchor="b" anchorCtr="0">
            <a:noAutofit/>
          </a:bodyPr>
          <a:lstStyle/>
          <a:p>
            <a:pPr lvl="0">
              <a:buSzPct val="25000"/>
            </a:pPr>
            <a:r>
              <a:rPr lang="en-US" dirty="0" smtClean="0">
                <a:solidFill>
                  <a:schemeClr val="dk1"/>
                </a:solidFill>
                <a:latin typeface="Century Gothic"/>
              </a:rPr>
              <a:t>Pre-Conversion Activities</a:t>
            </a:r>
            <a:endParaRPr lang="en-US" sz="3200" b="1" i="0" u="none" strike="noStrike" cap="none" dirty="0">
              <a:solidFill>
                <a:schemeClr val="dk1"/>
              </a:solidFill>
              <a:latin typeface="Century Gothic"/>
              <a:ea typeface="Questrial"/>
              <a:cs typeface="Questrial"/>
              <a:sym typeface="Questrial"/>
            </a:endParaRPr>
          </a:p>
        </p:txBody>
      </p:sp>
      <p:sp>
        <p:nvSpPr>
          <p:cNvPr id="730" name="Shape 730"/>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lnSpc>
                <a:spcPct val="90000"/>
              </a:lnSpc>
              <a:spcBef>
                <a:spcPts val="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Data Preparation Report</a:t>
            </a:r>
          </a:p>
          <a:p>
            <a:pPr marL="342900" marR="0" lvl="0" indent="-342900" algn="l" rtl="0">
              <a:lnSpc>
                <a:spcPct val="90000"/>
              </a:lnSpc>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Conversion Parameters Utility</a:t>
            </a:r>
          </a:p>
          <a:p>
            <a:pPr marL="342900" marR="0" lvl="0" indent="-342900" algn="l" rtl="0">
              <a:lnSpc>
                <a:spcPct val="90000"/>
              </a:lnSpc>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Search &amp; Replace Reports/Utilities (eB2.1 and above, including Standard Edition)</a:t>
            </a:r>
          </a:p>
          <a:p>
            <a:pPr marL="342900" marR="0" lvl="0" indent="-342900" algn="l" rtl="0">
              <a:lnSpc>
                <a:spcPct val="90000"/>
              </a:lnSpc>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GL Account Type Utility – Report mode</a:t>
            </a:r>
          </a:p>
          <a:p>
            <a:pPr marL="342900" marR="0" lvl="0" indent="-342900" algn="l" rtl="0">
              <a:lnSpc>
                <a:spcPct val="90000"/>
              </a:lnSpc>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Process pending transactions</a:t>
            </a:r>
          </a:p>
          <a:p>
            <a:pPr marL="342900" marR="0" lvl="0" indent="-342900" algn="l" rtl="0">
              <a:lnSpc>
                <a:spcPct val="90000"/>
              </a:lnSpc>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Close database to users</a:t>
            </a:r>
          </a:p>
          <a:p>
            <a:pPr marL="342900" marR="0" lvl="0" indent="-342900" algn="l" rtl="0">
              <a:lnSpc>
                <a:spcPct val="90000"/>
              </a:lnSpc>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Rerun GL Account Type Utility – Update mode</a:t>
            </a:r>
          </a:p>
          <a:p>
            <a:pPr marL="342900" marR="0" lvl="0" indent="-342900" algn="l" rtl="0">
              <a:lnSpc>
                <a:spcPct val="90000"/>
              </a:lnSpc>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Converted GL Account Definitions Report</a:t>
            </a:r>
          </a:p>
          <a:p>
            <a:pPr marL="342900" marR="0" lvl="0" indent="-342900" algn="l" rtl="0">
              <a:lnSpc>
                <a:spcPct val="90000"/>
              </a:lnSpc>
              <a:spcBef>
                <a:spcPts val="1080"/>
              </a:spcBef>
              <a:spcAft>
                <a:spcPts val="0"/>
              </a:spcAft>
              <a:buClr>
                <a:srgbClr val="F79646"/>
              </a:buClr>
              <a:buSzPct val="100000"/>
              <a:buFont typeface="Arial"/>
              <a:buChar char="•"/>
            </a:pPr>
            <a:r>
              <a:rPr lang="en-US" sz="2400" b="0" i="0" u="none" strike="noStrike" cap="none">
                <a:solidFill>
                  <a:srgbClr val="B2B2B2"/>
                </a:solidFill>
                <a:latin typeface="Century Gothic"/>
                <a:ea typeface="Questrial"/>
                <a:cs typeface="Questrial"/>
                <a:sym typeface="Questrial"/>
              </a:rPr>
              <a:t>Pre-conversion Integrity Report</a:t>
            </a:r>
          </a:p>
          <a:p>
            <a:pPr marL="342900" marR="0" lvl="0" indent="-342900" algn="l" rtl="0">
              <a:lnSpc>
                <a:spcPct val="90000"/>
              </a:lnSpc>
              <a:spcBef>
                <a:spcPts val="1080"/>
              </a:spcBef>
              <a:spcAft>
                <a:spcPts val="0"/>
              </a:spcAft>
              <a:buClr>
                <a:srgbClr val="F79646"/>
              </a:buClr>
              <a:buSzPct val="100000"/>
              <a:buFont typeface="Arial"/>
              <a:buChar char="•"/>
            </a:pPr>
            <a:r>
              <a:rPr lang="en-US" sz="2400" b="1" i="0" u="none" strike="noStrike" cap="none">
                <a:solidFill>
                  <a:srgbClr val="4F4F4F"/>
                </a:solidFill>
                <a:latin typeface="Century Gothic"/>
                <a:ea typeface="Questrial"/>
                <a:cs typeface="Questrial"/>
                <a:sym typeface="Questrial"/>
              </a:rPr>
              <a:t>Rerun Data Preparation Report until zero errors</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sp>
        <p:nvSpPr>
          <p:cNvPr id="737"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dirty="0" smtClean="0">
                <a:solidFill>
                  <a:schemeClr val="dk1"/>
                </a:solidFill>
                <a:latin typeface="Century Gothic"/>
              </a:rPr>
              <a:t>Pre-Conversion Activities</a:t>
            </a:r>
            <a:endParaRPr lang="en-US" sz="3200" b="1" i="0" u="none" strike="noStrike" cap="none" dirty="0">
              <a:solidFill>
                <a:schemeClr val="dk1"/>
              </a:solidFill>
              <a:latin typeface="Century Gothic"/>
              <a:ea typeface="Questrial"/>
              <a:cs typeface="Questrial"/>
              <a:sym typeface="Questrial"/>
            </a:endParaRPr>
          </a:p>
        </p:txBody>
      </p:sp>
      <p:sp>
        <p:nvSpPr>
          <p:cNvPr id="738" name="Shape 738"/>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30200" algn="l" rtl="0">
              <a:lnSpc>
                <a:spcPct val="80000"/>
              </a:lnSpc>
              <a:spcBef>
                <a:spcPts val="0"/>
              </a:spcBef>
              <a:spcAft>
                <a:spcPts val="0"/>
              </a:spcAft>
              <a:buClr>
                <a:srgbClr val="F79646"/>
              </a:buClr>
              <a:buSzPct val="100000"/>
              <a:buFont typeface="Arial"/>
              <a:buChar char="•"/>
            </a:pPr>
            <a:r>
              <a:rPr lang="en-US" sz="2200" b="0" i="0" u="none" strike="noStrike" cap="none">
                <a:solidFill>
                  <a:srgbClr val="B2B2B2"/>
                </a:solidFill>
                <a:latin typeface="Century Gothic"/>
                <a:ea typeface="Questrial"/>
                <a:cs typeface="Questrial"/>
                <a:sym typeface="Questrial"/>
              </a:rPr>
              <a:t>Data Preparation Report</a:t>
            </a:r>
          </a:p>
          <a:p>
            <a:pPr marL="342900" marR="0" lvl="0" indent="-330200" algn="l" rtl="0">
              <a:lnSpc>
                <a:spcPct val="80000"/>
              </a:lnSpc>
              <a:spcBef>
                <a:spcPts val="1080"/>
              </a:spcBef>
              <a:spcAft>
                <a:spcPts val="0"/>
              </a:spcAft>
              <a:buClr>
                <a:srgbClr val="F79646"/>
              </a:buClr>
              <a:buSzPct val="100000"/>
              <a:buFont typeface="Arial"/>
              <a:buChar char="•"/>
            </a:pPr>
            <a:r>
              <a:rPr lang="en-US" sz="2200" b="0" i="0" u="none" strike="noStrike" cap="none">
                <a:solidFill>
                  <a:srgbClr val="B2B2B2"/>
                </a:solidFill>
                <a:latin typeface="Century Gothic"/>
                <a:ea typeface="Questrial"/>
                <a:cs typeface="Questrial"/>
                <a:sym typeface="Questrial"/>
              </a:rPr>
              <a:t>Conversion Parameters Utility</a:t>
            </a:r>
          </a:p>
          <a:p>
            <a:pPr marL="342900" marR="0" lvl="0" indent="-330200" algn="l" rtl="0">
              <a:lnSpc>
                <a:spcPct val="80000"/>
              </a:lnSpc>
              <a:spcBef>
                <a:spcPts val="1080"/>
              </a:spcBef>
              <a:spcAft>
                <a:spcPts val="0"/>
              </a:spcAft>
              <a:buClr>
                <a:srgbClr val="F79646"/>
              </a:buClr>
              <a:buSzPct val="100000"/>
              <a:buFont typeface="Arial"/>
              <a:buChar char="•"/>
            </a:pPr>
            <a:r>
              <a:rPr lang="en-US" sz="2200" b="0" i="0" u="none" strike="noStrike" cap="none">
                <a:solidFill>
                  <a:srgbClr val="B2B2B2"/>
                </a:solidFill>
                <a:latin typeface="Century Gothic"/>
                <a:ea typeface="Questrial"/>
                <a:cs typeface="Questrial"/>
                <a:sym typeface="Questrial"/>
              </a:rPr>
              <a:t>Search &amp; Replace Reports/Utilities (eB2.1 and above, including Standard Edition)</a:t>
            </a:r>
            <a:r>
              <a:rPr lang="en-US" sz="2200" b="0" i="0" u="none" strike="noStrike" cap="none">
                <a:solidFill>
                  <a:srgbClr val="4F4F4F"/>
                </a:solidFill>
                <a:latin typeface="Century Gothic"/>
                <a:ea typeface="Questrial"/>
                <a:cs typeface="Questrial"/>
                <a:sym typeface="Questrial"/>
              </a:rPr>
              <a:t> </a:t>
            </a:r>
          </a:p>
          <a:p>
            <a:pPr marL="342900" marR="0" lvl="0" indent="-330200" algn="l" rtl="0">
              <a:lnSpc>
                <a:spcPct val="80000"/>
              </a:lnSpc>
              <a:spcBef>
                <a:spcPts val="1080"/>
              </a:spcBef>
              <a:spcAft>
                <a:spcPts val="0"/>
              </a:spcAft>
              <a:buClr>
                <a:srgbClr val="F79646"/>
              </a:buClr>
              <a:buSzPct val="100000"/>
              <a:buFont typeface="Arial"/>
              <a:buChar char="•"/>
            </a:pPr>
            <a:r>
              <a:rPr lang="en-US" sz="2200" b="0" i="0" u="none" strike="noStrike" cap="none">
                <a:solidFill>
                  <a:srgbClr val="B2B2B2"/>
                </a:solidFill>
                <a:latin typeface="Century Gothic"/>
                <a:ea typeface="Questrial"/>
                <a:cs typeface="Questrial"/>
                <a:sym typeface="Questrial"/>
              </a:rPr>
              <a:t>GL Account Type Utility – Report mode</a:t>
            </a:r>
          </a:p>
          <a:p>
            <a:pPr marL="342900" marR="0" lvl="0" indent="-330200" algn="l" rtl="0">
              <a:lnSpc>
                <a:spcPct val="80000"/>
              </a:lnSpc>
              <a:spcBef>
                <a:spcPts val="1080"/>
              </a:spcBef>
              <a:spcAft>
                <a:spcPts val="0"/>
              </a:spcAft>
              <a:buClr>
                <a:srgbClr val="F79646"/>
              </a:buClr>
              <a:buSzPct val="100000"/>
              <a:buFont typeface="Arial"/>
              <a:buChar char="•"/>
            </a:pPr>
            <a:r>
              <a:rPr lang="en-US" sz="2200" b="0" i="0" u="none" strike="noStrike" cap="none">
                <a:solidFill>
                  <a:srgbClr val="B2B2B2"/>
                </a:solidFill>
                <a:latin typeface="Century Gothic"/>
                <a:ea typeface="Questrial"/>
                <a:cs typeface="Questrial"/>
                <a:sym typeface="Questrial"/>
              </a:rPr>
              <a:t>Process pending transactions</a:t>
            </a:r>
          </a:p>
          <a:p>
            <a:pPr marL="342900" marR="0" lvl="0" indent="-330200" algn="l" rtl="0">
              <a:lnSpc>
                <a:spcPct val="80000"/>
              </a:lnSpc>
              <a:spcBef>
                <a:spcPts val="1080"/>
              </a:spcBef>
              <a:spcAft>
                <a:spcPts val="0"/>
              </a:spcAft>
              <a:buClr>
                <a:srgbClr val="F79646"/>
              </a:buClr>
              <a:buSzPct val="100000"/>
              <a:buFont typeface="Arial"/>
              <a:buChar char="•"/>
            </a:pPr>
            <a:r>
              <a:rPr lang="en-US" sz="2200" b="0" i="0" u="none" strike="noStrike" cap="none">
                <a:solidFill>
                  <a:srgbClr val="B2B2B2"/>
                </a:solidFill>
                <a:latin typeface="Century Gothic"/>
                <a:ea typeface="Questrial"/>
                <a:cs typeface="Questrial"/>
                <a:sym typeface="Questrial"/>
              </a:rPr>
              <a:t>Close database to users</a:t>
            </a:r>
          </a:p>
          <a:p>
            <a:pPr marL="342900" marR="0" lvl="0" indent="-330200" algn="l" rtl="0">
              <a:lnSpc>
                <a:spcPct val="80000"/>
              </a:lnSpc>
              <a:spcBef>
                <a:spcPts val="1080"/>
              </a:spcBef>
              <a:spcAft>
                <a:spcPts val="0"/>
              </a:spcAft>
              <a:buClr>
                <a:srgbClr val="F79646"/>
              </a:buClr>
              <a:buSzPct val="100000"/>
              <a:buFont typeface="Arial"/>
              <a:buChar char="•"/>
            </a:pPr>
            <a:r>
              <a:rPr lang="en-US" sz="2200" b="0" i="0" u="none" strike="noStrike" cap="none">
                <a:solidFill>
                  <a:srgbClr val="B2B2B2"/>
                </a:solidFill>
                <a:latin typeface="Century Gothic"/>
                <a:ea typeface="Questrial"/>
                <a:cs typeface="Questrial"/>
                <a:sym typeface="Questrial"/>
              </a:rPr>
              <a:t>Rerun GL Account Type Utility – Update mode</a:t>
            </a:r>
          </a:p>
          <a:p>
            <a:pPr marL="342900" marR="0" lvl="0" indent="-330200" algn="l" rtl="0">
              <a:lnSpc>
                <a:spcPct val="80000"/>
              </a:lnSpc>
              <a:spcBef>
                <a:spcPts val="1080"/>
              </a:spcBef>
              <a:spcAft>
                <a:spcPts val="0"/>
              </a:spcAft>
              <a:buClr>
                <a:srgbClr val="F79646"/>
              </a:buClr>
              <a:buSzPct val="100000"/>
              <a:buFont typeface="Arial"/>
              <a:buChar char="•"/>
            </a:pPr>
            <a:r>
              <a:rPr lang="en-US" sz="2200" b="0" i="0" u="none" strike="noStrike" cap="none">
                <a:solidFill>
                  <a:srgbClr val="B2B2B2"/>
                </a:solidFill>
                <a:latin typeface="Century Gothic"/>
                <a:ea typeface="Questrial"/>
                <a:cs typeface="Questrial"/>
                <a:sym typeface="Questrial"/>
              </a:rPr>
              <a:t>Converted GL Account Definitions Report (optional)</a:t>
            </a:r>
          </a:p>
          <a:p>
            <a:pPr marL="342900" marR="0" lvl="0" indent="-330200" algn="l" rtl="0">
              <a:lnSpc>
                <a:spcPct val="80000"/>
              </a:lnSpc>
              <a:spcBef>
                <a:spcPts val="1080"/>
              </a:spcBef>
              <a:spcAft>
                <a:spcPts val="0"/>
              </a:spcAft>
              <a:buClr>
                <a:srgbClr val="F79646"/>
              </a:buClr>
              <a:buSzPct val="100000"/>
              <a:buFont typeface="Arial"/>
              <a:buChar char="•"/>
            </a:pPr>
            <a:r>
              <a:rPr lang="en-US" sz="2200" b="0" i="0" u="none" strike="noStrike" cap="none">
                <a:solidFill>
                  <a:srgbClr val="B2B2B2"/>
                </a:solidFill>
                <a:latin typeface="Century Gothic"/>
                <a:ea typeface="Questrial"/>
                <a:cs typeface="Questrial"/>
                <a:sym typeface="Questrial"/>
              </a:rPr>
              <a:t>Pre-conversion Integrity Reports</a:t>
            </a:r>
          </a:p>
          <a:p>
            <a:pPr marL="342900" marR="0" lvl="0" indent="-330200" algn="l" rtl="0">
              <a:lnSpc>
                <a:spcPct val="80000"/>
              </a:lnSpc>
              <a:spcBef>
                <a:spcPts val="1080"/>
              </a:spcBef>
              <a:spcAft>
                <a:spcPts val="0"/>
              </a:spcAft>
              <a:buClr>
                <a:srgbClr val="F79646"/>
              </a:buClr>
              <a:buSzPct val="100000"/>
              <a:buFont typeface="Arial"/>
              <a:buChar char="•"/>
            </a:pPr>
            <a:r>
              <a:rPr lang="en-US" sz="2200" b="0" i="0" u="none" strike="noStrike" cap="none">
                <a:solidFill>
                  <a:srgbClr val="B2B2B2"/>
                </a:solidFill>
                <a:latin typeface="Century Gothic"/>
                <a:ea typeface="Questrial"/>
                <a:cs typeface="Questrial"/>
                <a:sym typeface="Questrial"/>
              </a:rPr>
              <a:t>Rerun Data Preparation Report</a:t>
            </a:r>
          </a:p>
          <a:p>
            <a:pPr marL="342900" marR="0" lvl="0" indent="-330200" algn="l" rtl="0">
              <a:lnSpc>
                <a:spcPct val="80000"/>
              </a:lnSpc>
              <a:spcBef>
                <a:spcPts val="1080"/>
              </a:spcBef>
              <a:spcAft>
                <a:spcPts val="0"/>
              </a:spcAft>
              <a:buClr>
                <a:srgbClr val="F79646"/>
              </a:buClr>
              <a:buSzPct val="100000"/>
              <a:buFont typeface="Arial"/>
              <a:buChar char="•"/>
            </a:pPr>
            <a:r>
              <a:rPr lang="en-US" sz="2200" b="1" i="0" u="none" strike="noStrike" cap="none">
                <a:solidFill>
                  <a:srgbClr val="4F4F4F"/>
                </a:solidFill>
                <a:latin typeface="Century Gothic"/>
                <a:ea typeface="Questrial"/>
                <a:cs typeface="Questrial"/>
                <a:sym typeface="Questrial"/>
              </a:rPr>
              <a:t>Run standard period closing reports</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744"/>
        <p:cNvGrpSpPr/>
        <p:nvPr/>
      </p:nvGrpSpPr>
      <p:grpSpPr>
        <a:xfrm>
          <a:off x="0" y="0"/>
          <a:ext cx="0" cy="0"/>
          <a:chOff x="0" y="0"/>
          <a:chExt cx="0" cy="0"/>
        </a:xfrm>
      </p:grpSpPr>
      <p:sp>
        <p:nvSpPr>
          <p:cNvPr id="745"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Standard Closing Reports</a:t>
            </a:r>
          </a:p>
        </p:txBody>
      </p:sp>
      <p:sp>
        <p:nvSpPr>
          <p:cNvPr id="746" name="Shape 746"/>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30200" algn="l" rtl="0">
              <a:lnSpc>
                <a:spcPct val="70000"/>
              </a:lnSpc>
              <a:spcBef>
                <a:spcPts val="0"/>
              </a:spcBef>
              <a:spcAft>
                <a:spcPts val="0"/>
              </a:spcAft>
              <a:buClr>
                <a:srgbClr val="F79646"/>
              </a:buClr>
              <a:buSzPct val="100000"/>
              <a:buFont typeface="Arial"/>
              <a:buChar char="•"/>
            </a:pPr>
            <a:r>
              <a:rPr lang="en-US" sz="2000" b="0" i="0" u="none" strike="noStrike" cap="none" dirty="0">
                <a:solidFill>
                  <a:srgbClr val="4F4F4F"/>
                </a:solidFill>
                <a:latin typeface="Century Gothic"/>
                <a:ea typeface="Questrial"/>
                <a:cs typeface="Questrial"/>
                <a:sym typeface="Questrial"/>
              </a:rPr>
              <a:t>Trial Balanc</a:t>
            </a:r>
            <a:r>
              <a:rPr lang="en-US" sz="2000" dirty="0">
                <a:latin typeface="Century Gothic"/>
              </a:rPr>
              <a:t>e     </a:t>
            </a:r>
            <a:r>
              <a:rPr lang="en-US" sz="2000" b="0" i="0" u="none" strike="noStrike" cap="none" dirty="0">
                <a:solidFill>
                  <a:srgbClr val="4F4F4F"/>
                </a:solidFill>
                <a:latin typeface="Century Gothic"/>
                <a:ea typeface="Questrial"/>
                <a:cs typeface="Questrial"/>
                <a:sym typeface="Questrial"/>
              </a:rPr>
              <a:t>(25.15.4 – </a:t>
            </a:r>
            <a:r>
              <a:rPr lang="en-US" sz="2000" b="0" i="0" u="none" strike="noStrike" cap="none" dirty="0" err="1">
                <a:solidFill>
                  <a:srgbClr val="4F4F4F"/>
                </a:solidFill>
                <a:latin typeface="Century Gothic"/>
                <a:ea typeface="Questrial"/>
                <a:cs typeface="Questrial"/>
                <a:sym typeface="Questrial"/>
              </a:rPr>
              <a:t>gltbrp.p</a:t>
            </a:r>
            <a:r>
              <a:rPr lang="en-US" sz="2000" b="0" i="0" u="none" strike="noStrike" cap="none" dirty="0">
                <a:solidFill>
                  <a:srgbClr val="4F4F4F"/>
                </a:solidFill>
                <a:latin typeface="Century Gothic"/>
                <a:ea typeface="Questrial"/>
                <a:cs typeface="Questrial"/>
                <a:sym typeface="Questrial"/>
              </a:rPr>
              <a:t> or 25.15.5 – </a:t>
            </a:r>
            <a:r>
              <a:rPr lang="en-US" sz="2000" b="0" i="0" u="none" strike="noStrike" cap="none" dirty="0" err="1">
                <a:solidFill>
                  <a:srgbClr val="4F4F4F"/>
                </a:solidFill>
                <a:latin typeface="Century Gothic"/>
                <a:ea typeface="Questrial"/>
                <a:cs typeface="Questrial"/>
                <a:sym typeface="Questrial"/>
              </a:rPr>
              <a:t>gldtbrp.p</a:t>
            </a:r>
            <a:r>
              <a:rPr lang="en-US" sz="2000" b="0" i="0" u="none" strike="noStrike" cap="none" dirty="0">
                <a:solidFill>
                  <a:srgbClr val="4F4F4F"/>
                </a:solidFill>
                <a:latin typeface="Century Gothic"/>
                <a:ea typeface="Questrial"/>
                <a:cs typeface="Questrial"/>
                <a:sym typeface="Questrial"/>
              </a:rPr>
              <a:t>)</a:t>
            </a:r>
          </a:p>
          <a:p>
            <a:pPr marL="342900" marR="0" lvl="0" indent="-330200" algn="l" rtl="0">
              <a:lnSpc>
                <a:spcPct val="70000"/>
              </a:lnSpc>
              <a:spcBef>
                <a:spcPts val="1000"/>
              </a:spcBef>
              <a:spcAft>
                <a:spcPts val="0"/>
              </a:spcAft>
              <a:buClr>
                <a:srgbClr val="F79646"/>
              </a:buClr>
              <a:buSzPct val="100000"/>
              <a:buFont typeface="Arial"/>
              <a:buChar char="•"/>
            </a:pPr>
            <a:r>
              <a:rPr lang="en-US" sz="2000" b="0" i="0" u="none" strike="noStrike" cap="none" dirty="0">
                <a:solidFill>
                  <a:srgbClr val="4F4F4F"/>
                </a:solidFill>
                <a:latin typeface="Century Gothic"/>
                <a:ea typeface="Questrial"/>
                <a:cs typeface="Questrial"/>
                <a:sym typeface="Questrial"/>
              </a:rPr>
              <a:t>Balance Shee</a:t>
            </a:r>
            <a:r>
              <a:rPr lang="en-US" sz="2000" dirty="0">
                <a:latin typeface="Century Gothic"/>
              </a:rPr>
              <a:t>t     </a:t>
            </a:r>
            <a:r>
              <a:rPr lang="en-US" sz="2000" b="0" i="0" u="none" strike="noStrike" cap="none" dirty="0">
                <a:solidFill>
                  <a:srgbClr val="4F4F4F"/>
                </a:solidFill>
                <a:latin typeface="Century Gothic"/>
                <a:ea typeface="Questrial"/>
                <a:cs typeface="Questrial"/>
                <a:sym typeface="Questrial"/>
              </a:rPr>
              <a:t>(25.15.8 – </a:t>
            </a:r>
            <a:r>
              <a:rPr lang="en-US" sz="2000" b="0" i="0" u="none" strike="noStrike" cap="none" dirty="0" err="1">
                <a:solidFill>
                  <a:srgbClr val="4F4F4F"/>
                </a:solidFill>
                <a:latin typeface="Century Gothic"/>
                <a:ea typeface="Questrial"/>
                <a:cs typeface="Questrial"/>
                <a:sym typeface="Questrial"/>
              </a:rPr>
              <a:t>glbsrp.p</a:t>
            </a:r>
            <a:r>
              <a:rPr lang="en-US" sz="2000" b="0" i="0" u="none" strike="noStrike" cap="none" dirty="0">
                <a:solidFill>
                  <a:srgbClr val="4F4F4F"/>
                </a:solidFill>
                <a:latin typeface="Century Gothic"/>
                <a:ea typeface="Questrial"/>
                <a:cs typeface="Questrial"/>
                <a:sym typeface="Questrial"/>
              </a:rPr>
              <a:t>)</a:t>
            </a:r>
          </a:p>
          <a:p>
            <a:pPr marL="342900" marR="0" lvl="0" indent="-330200" algn="l" rtl="0">
              <a:lnSpc>
                <a:spcPct val="70000"/>
              </a:lnSpc>
              <a:spcBef>
                <a:spcPts val="1000"/>
              </a:spcBef>
              <a:spcAft>
                <a:spcPts val="0"/>
              </a:spcAft>
              <a:buClr>
                <a:srgbClr val="F79646"/>
              </a:buClr>
              <a:buSzPct val="100000"/>
              <a:buFont typeface="Arial"/>
              <a:buChar char="•"/>
            </a:pPr>
            <a:r>
              <a:rPr lang="en-US" sz="2000" b="0" i="0" u="none" strike="noStrike" cap="none" dirty="0">
                <a:solidFill>
                  <a:srgbClr val="4F4F4F"/>
                </a:solidFill>
                <a:latin typeface="Century Gothic"/>
                <a:ea typeface="Questrial"/>
                <a:cs typeface="Questrial"/>
                <a:sym typeface="Questrial"/>
              </a:rPr>
              <a:t>Income Statement</a:t>
            </a:r>
            <a:r>
              <a:rPr lang="en-US" sz="2000" dirty="0">
                <a:latin typeface="Century Gothic"/>
              </a:rPr>
              <a:t>     </a:t>
            </a:r>
            <a:r>
              <a:rPr lang="en-US" sz="2000" b="0" i="0" u="none" strike="noStrike" cap="none" dirty="0">
                <a:solidFill>
                  <a:srgbClr val="4F4F4F"/>
                </a:solidFill>
                <a:latin typeface="Century Gothic"/>
                <a:ea typeface="Questrial"/>
                <a:cs typeface="Questrial"/>
                <a:sym typeface="Questrial"/>
              </a:rPr>
              <a:t>(25.15.13 – </a:t>
            </a:r>
            <a:r>
              <a:rPr lang="en-US" sz="2000" b="0" i="0" u="none" strike="noStrike" cap="none" dirty="0" err="1">
                <a:solidFill>
                  <a:srgbClr val="4F4F4F"/>
                </a:solidFill>
                <a:latin typeface="Century Gothic"/>
                <a:ea typeface="Questrial"/>
                <a:cs typeface="Questrial"/>
                <a:sym typeface="Questrial"/>
              </a:rPr>
              <a:t>glinrp.p</a:t>
            </a:r>
            <a:r>
              <a:rPr lang="en-US" sz="2000" b="0" i="0" u="none" strike="noStrike" cap="none" dirty="0">
                <a:solidFill>
                  <a:srgbClr val="4F4F4F"/>
                </a:solidFill>
                <a:latin typeface="Century Gothic"/>
                <a:ea typeface="Questrial"/>
                <a:cs typeface="Questrial"/>
                <a:sym typeface="Questrial"/>
              </a:rPr>
              <a:t>)</a:t>
            </a:r>
          </a:p>
          <a:p>
            <a:pPr marL="342900" marR="0" lvl="0" indent="-330200" algn="l" rtl="0">
              <a:lnSpc>
                <a:spcPct val="70000"/>
              </a:lnSpc>
              <a:spcBef>
                <a:spcPts val="1000"/>
              </a:spcBef>
              <a:spcAft>
                <a:spcPts val="0"/>
              </a:spcAft>
              <a:buClr>
                <a:srgbClr val="F79646"/>
              </a:buClr>
              <a:buSzPct val="100000"/>
              <a:buFont typeface="Arial"/>
              <a:buChar char="•"/>
            </a:pPr>
            <a:r>
              <a:rPr lang="en-US" sz="2000" b="0" i="0" u="none" strike="noStrike" cap="none" dirty="0">
                <a:solidFill>
                  <a:srgbClr val="4F4F4F"/>
                </a:solidFill>
                <a:latin typeface="Century Gothic"/>
                <a:ea typeface="Questrial"/>
                <a:cs typeface="Questrial"/>
                <a:sym typeface="Questrial"/>
              </a:rPr>
              <a:t>AR Aging as of Effective Date</a:t>
            </a:r>
            <a:r>
              <a:rPr lang="en-US" sz="2000" dirty="0">
                <a:latin typeface="Century Gothic"/>
              </a:rPr>
              <a:t>     </a:t>
            </a:r>
            <a:r>
              <a:rPr lang="en-US" sz="2000" b="0" i="0" u="none" strike="noStrike" cap="none" dirty="0">
                <a:solidFill>
                  <a:srgbClr val="4F4F4F"/>
                </a:solidFill>
                <a:latin typeface="Century Gothic"/>
                <a:ea typeface="Questrial"/>
                <a:cs typeface="Questrial"/>
                <a:sym typeface="Questrial"/>
              </a:rPr>
              <a:t>(27.18 – arcsrp05.p)</a:t>
            </a:r>
          </a:p>
          <a:p>
            <a:pPr marL="342900" marR="0" lvl="0" indent="-330200" algn="l" rtl="0">
              <a:lnSpc>
                <a:spcPct val="70000"/>
              </a:lnSpc>
              <a:spcBef>
                <a:spcPts val="1000"/>
              </a:spcBef>
              <a:spcAft>
                <a:spcPts val="0"/>
              </a:spcAft>
              <a:buClr>
                <a:srgbClr val="F79646"/>
              </a:buClr>
              <a:buSzPct val="100000"/>
              <a:buFont typeface="Arial"/>
              <a:buChar char="•"/>
            </a:pPr>
            <a:r>
              <a:rPr lang="en-US" sz="2000" b="0" i="0" u="none" strike="noStrike" cap="none" dirty="0">
                <a:solidFill>
                  <a:srgbClr val="4F4F4F"/>
                </a:solidFill>
                <a:latin typeface="Century Gothic"/>
                <a:ea typeface="Questrial"/>
                <a:cs typeface="Questrial"/>
                <a:sym typeface="Questrial"/>
              </a:rPr>
              <a:t>AP Aging as of Effective Date</a:t>
            </a:r>
            <a:r>
              <a:rPr lang="en-US" sz="2000" dirty="0">
                <a:latin typeface="Century Gothic"/>
              </a:rPr>
              <a:t>     </a:t>
            </a:r>
            <a:r>
              <a:rPr lang="en-US" sz="2000" b="0" i="0" u="none" strike="noStrike" cap="none" dirty="0">
                <a:solidFill>
                  <a:srgbClr val="4F4F4F"/>
                </a:solidFill>
                <a:latin typeface="Century Gothic"/>
                <a:ea typeface="Questrial"/>
                <a:cs typeface="Questrial"/>
                <a:sym typeface="Questrial"/>
              </a:rPr>
              <a:t>(28.17.6 – apvorp04.p)</a:t>
            </a:r>
          </a:p>
          <a:p>
            <a:pPr marL="342900" marR="0" lvl="0" indent="-330200" algn="l" rtl="0">
              <a:lnSpc>
                <a:spcPct val="70000"/>
              </a:lnSpc>
              <a:spcBef>
                <a:spcPts val="1000"/>
              </a:spcBef>
              <a:spcAft>
                <a:spcPts val="0"/>
              </a:spcAft>
              <a:buClr>
                <a:srgbClr val="F79646"/>
              </a:buClr>
              <a:buSzPct val="100000"/>
              <a:buFont typeface="Arial"/>
              <a:buChar char="•"/>
            </a:pPr>
            <a:r>
              <a:rPr lang="en-US" sz="2000" b="0" i="0" u="none" strike="noStrike" cap="none" dirty="0">
                <a:solidFill>
                  <a:srgbClr val="4F4F4F"/>
                </a:solidFill>
                <a:latin typeface="Century Gothic"/>
                <a:ea typeface="Questrial"/>
                <a:cs typeface="Questrial"/>
                <a:sym typeface="Questrial"/>
              </a:rPr>
              <a:t>AR Tax by Tax Rate</a:t>
            </a:r>
            <a:r>
              <a:rPr lang="en-US" sz="2000" dirty="0">
                <a:latin typeface="Century Gothic"/>
              </a:rPr>
              <a:t>     </a:t>
            </a:r>
            <a:r>
              <a:rPr lang="en-US" sz="2000" b="0" i="0" u="none" strike="noStrike" cap="none" dirty="0">
                <a:solidFill>
                  <a:srgbClr val="4F4F4F"/>
                </a:solidFill>
                <a:latin typeface="Century Gothic"/>
                <a:ea typeface="Questrial"/>
                <a:cs typeface="Questrial"/>
                <a:sym typeface="Questrial"/>
              </a:rPr>
              <a:t>(2.13.15.14 – txarrp01.p)</a:t>
            </a:r>
          </a:p>
          <a:p>
            <a:pPr marL="342900" marR="0" lvl="0" indent="-330200" algn="l" rtl="0">
              <a:lnSpc>
                <a:spcPct val="70000"/>
              </a:lnSpc>
              <a:spcBef>
                <a:spcPts val="1000"/>
              </a:spcBef>
              <a:spcAft>
                <a:spcPts val="0"/>
              </a:spcAft>
              <a:buClr>
                <a:srgbClr val="F79646"/>
              </a:buClr>
              <a:buSzPct val="100000"/>
              <a:buFont typeface="Arial"/>
              <a:buChar char="•"/>
            </a:pPr>
            <a:r>
              <a:rPr lang="en-US" sz="2000" b="0" i="0" u="none" strike="noStrike" cap="none" dirty="0">
                <a:solidFill>
                  <a:srgbClr val="4F4F4F"/>
                </a:solidFill>
                <a:latin typeface="Century Gothic"/>
                <a:ea typeface="Questrial"/>
                <a:cs typeface="Questrial"/>
                <a:sym typeface="Questrial"/>
              </a:rPr>
              <a:t>AP Tax by Tax Rat</a:t>
            </a:r>
            <a:r>
              <a:rPr lang="en-US" sz="2000" dirty="0">
                <a:latin typeface="Century Gothic"/>
              </a:rPr>
              <a:t>e      </a:t>
            </a:r>
            <a:r>
              <a:rPr lang="en-US" sz="2000" b="0" i="0" u="none" strike="noStrike" cap="none" dirty="0">
                <a:solidFill>
                  <a:srgbClr val="4F4F4F"/>
                </a:solidFill>
                <a:latin typeface="Century Gothic"/>
                <a:ea typeface="Questrial"/>
                <a:cs typeface="Questrial"/>
                <a:sym typeface="Questrial"/>
              </a:rPr>
              <a:t>(2.13.15.17 – txaprp01.p)</a:t>
            </a:r>
          </a:p>
          <a:p>
            <a:pPr marL="342900" marR="0" lvl="0" indent="-330200" algn="l" rtl="0">
              <a:lnSpc>
                <a:spcPct val="70000"/>
              </a:lnSpc>
              <a:spcBef>
                <a:spcPts val="1000"/>
              </a:spcBef>
              <a:spcAft>
                <a:spcPts val="0"/>
              </a:spcAft>
              <a:buClr>
                <a:srgbClr val="F79646"/>
              </a:buClr>
              <a:buSzPct val="100000"/>
              <a:buFont typeface="Arial"/>
              <a:buChar char="•"/>
            </a:pPr>
            <a:r>
              <a:rPr lang="en-US" sz="2000" b="0" i="0" u="none" strike="noStrike" cap="none" dirty="0">
                <a:solidFill>
                  <a:srgbClr val="4F4F4F"/>
                </a:solidFill>
                <a:latin typeface="Century Gothic"/>
                <a:ea typeface="Questrial"/>
                <a:cs typeface="Questrial"/>
                <a:sym typeface="Questrial"/>
              </a:rPr>
              <a:t>AR Balance Report</a:t>
            </a:r>
            <a:r>
              <a:rPr lang="en-US" sz="2000" dirty="0">
                <a:latin typeface="Century Gothic"/>
              </a:rPr>
              <a:t>     </a:t>
            </a:r>
            <a:r>
              <a:rPr lang="en-US" sz="2000" b="0" i="0" u="none" strike="noStrike" cap="none" dirty="0">
                <a:solidFill>
                  <a:srgbClr val="4F4F4F"/>
                </a:solidFill>
                <a:latin typeface="Century Gothic"/>
                <a:ea typeface="Questrial"/>
                <a:cs typeface="Questrial"/>
                <a:sym typeface="Questrial"/>
              </a:rPr>
              <a:t>(27.20 – </a:t>
            </a:r>
            <a:r>
              <a:rPr lang="en-US" sz="2000" b="0" i="0" u="none" strike="noStrike" cap="none" dirty="0" err="1">
                <a:solidFill>
                  <a:srgbClr val="4F4F4F"/>
                </a:solidFill>
                <a:latin typeface="Century Gothic"/>
                <a:ea typeface="Questrial"/>
                <a:cs typeface="Questrial"/>
                <a:sym typeface="Questrial"/>
              </a:rPr>
              <a:t>arcsrp.p</a:t>
            </a:r>
            <a:r>
              <a:rPr lang="en-US" sz="2000" b="0" i="0" u="none" strike="noStrike" cap="none" dirty="0">
                <a:solidFill>
                  <a:srgbClr val="4F4F4F"/>
                </a:solidFill>
                <a:latin typeface="Century Gothic"/>
                <a:ea typeface="Questrial"/>
                <a:cs typeface="Questrial"/>
                <a:sym typeface="Questrial"/>
              </a:rPr>
              <a:t>)</a:t>
            </a:r>
          </a:p>
          <a:p>
            <a:pPr marL="342900" marR="0" lvl="0" indent="-330200" algn="l" rtl="0">
              <a:lnSpc>
                <a:spcPct val="70000"/>
              </a:lnSpc>
              <a:spcBef>
                <a:spcPts val="1000"/>
              </a:spcBef>
              <a:spcAft>
                <a:spcPts val="0"/>
              </a:spcAft>
              <a:buClr>
                <a:srgbClr val="F79646"/>
              </a:buClr>
              <a:buSzPct val="100000"/>
              <a:buFont typeface="Arial"/>
              <a:buChar char="•"/>
            </a:pPr>
            <a:r>
              <a:rPr lang="en-US" sz="2000" b="0" i="0" u="none" strike="noStrike" cap="none" dirty="0">
                <a:solidFill>
                  <a:srgbClr val="4F4F4F"/>
                </a:solidFill>
                <a:latin typeface="Century Gothic"/>
                <a:ea typeface="Questrial"/>
                <a:cs typeface="Questrial"/>
                <a:sym typeface="Questrial"/>
              </a:rPr>
              <a:t>Inventory Valuation</a:t>
            </a:r>
            <a:r>
              <a:rPr lang="en-US" sz="2000" dirty="0">
                <a:latin typeface="Century Gothic"/>
              </a:rPr>
              <a:t>     </a:t>
            </a:r>
            <a:r>
              <a:rPr lang="en-US" sz="2000" b="0" i="0" u="none" strike="noStrike" cap="none" dirty="0">
                <a:solidFill>
                  <a:srgbClr val="4F4F4F"/>
                </a:solidFill>
                <a:latin typeface="Century Gothic"/>
                <a:ea typeface="Questrial"/>
                <a:cs typeface="Questrial"/>
                <a:sym typeface="Questrial"/>
              </a:rPr>
              <a:t>(3.6.13 – ppptrp03.p)</a:t>
            </a:r>
          </a:p>
          <a:p>
            <a:pPr marL="342900" marR="0" lvl="0" indent="-330200" algn="l" rtl="0">
              <a:lnSpc>
                <a:spcPct val="70000"/>
              </a:lnSpc>
              <a:spcBef>
                <a:spcPts val="1000"/>
              </a:spcBef>
              <a:spcAft>
                <a:spcPts val="0"/>
              </a:spcAft>
              <a:buClr>
                <a:srgbClr val="F79646"/>
              </a:buClr>
              <a:buSzPct val="100000"/>
              <a:buFont typeface="Arial"/>
              <a:buChar char="•"/>
            </a:pPr>
            <a:r>
              <a:rPr lang="en-US" sz="2000" b="0" i="0" u="none" strike="noStrike" cap="none" dirty="0" err="1">
                <a:solidFill>
                  <a:srgbClr val="4F4F4F"/>
                </a:solidFill>
                <a:latin typeface="Century Gothic"/>
                <a:ea typeface="Questrial"/>
                <a:cs typeface="Questrial"/>
                <a:sym typeface="Questrial"/>
              </a:rPr>
              <a:t>Unvouchered</a:t>
            </a:r>
            <a:r>
              <a:rPr lang="en-US" sz="2000" b="0" i="0" u="none" strike="noStrike" cap="none" dirty="0">
                <a:solidFill>
                  <a:srgbClr val="4F4F4F"/>
                </a:solidFill>
                <a:latin typeface="Century Gothic"/>
                <a:ea typeface="Questrial"/>
                <a:cs typeface="Questrial"/>
                <a:sym typeface="Questrial"/>
              </a:rPr>
              <a:t> Receipts</a:t>
            </a:r>
            <a:r>
              <a:rPr lang="en-US" sz="2000" dirty="0">
                <a:latin typeface="Century Gothic"/>
              </a:rPr>
              <a:t>     </a:t>
            </a:r>
            <a:r>
              <a:rPr lang="en-US" sz="2000" b="0" i="0" u="none" strike="noStrike" cap="none" dirty="0">
                <a:solidFill>
                  <a:srgbClr val="4F4F4F"/>
                </a:solidFill>
                <a:latin typeface="Century Gothic"/>
                <a:ea typeface="Questrial"/>
                <a:cs typeface="Questrial"/>
                <a:sym typeface="Questrial"/>
              </a:rPr>
              <a:t>(5.13.10 – poporp11.p)</a:t>
            </a:r>
          </a:p>
          <a:p>
            <a:pPr marL="342900" marR="0" lvl="0" indent="-330200" algn="l" rtl="0">
              <a:lnSpc>
                <a:spcPct val="70000"/>
              </a:lnSpc>
              <a:spcBef>
                <a:spcPts val="1000"/>
              </a:spcBef>
              <a:spcAft>
                <a:spcPts val="0"/>
              </a:spcAft>
              <a:buClr>
                <a:srgbClr val="F79646"/>
              </a:buClr>
              <a:buSzPct val="100000"/>
              <a:buFont typeface="Arial"/>
              <a:buChar char="•"/>
            </a:pPr>
            <a:r>
              <a:rPr lang="en-US" sz="2000" b="0" i="0" u="none" strike="noStrike" cap="none" dirty="0">
                <a:solidFill>
                  <a:srgbClr val="4F4F4F"/>
                </a:solidFill>
                <a:latin typeface="Century Gothic"/>
                <a:ea typeface="Questrial"/>
                <a:cs typeface="Questrial"/>
                <a:sym typeface="Questrial"/>
              </a:rPr>
              <a:t>Purchase Receipt</a:t>
            </a:r>
            <a:r>
              <a:rPr lang="en-US" sz="2000" dirty="0">
                <a:latin typeface="Century Gothic"/>
              </a:rPr>
              <a:t>     </a:t>
            </a:r>
            <a:r>
              <a:rPr lang="en-US" sz="2000" b="0" i="0" u="none" strike="noStrike" cap="none" dirty="0">
                <a:solidFill>
                  <a:srgbClr val="4F4F4F"/>
                </a:solidFill>
                <a:latin typeface="Century Gothic"/>
                <a:ea typeface="Questrial"/>
                <a:cs typeface="Questrial"/>
                <a:sym typeface="Questrial"/>
              </a:rPr>
              <a:t>(5.13.5 – poporp06.p)</a:t>
            </a:r>
          </a:p>
          <a:p>
            <a:pPr marL="342900" marR="0" lvl="0" indent="-330200" algn="l" rtl="0">
              <a:lnSpc>
                <a:spcPct val="70000"/>
              </a:lnSpc>
              <a:spcBef>
                <a:spcPts val="1000"/>
              </a:spcBef>
              <a:spcAft>
                <a:spcPts val="0"/>
              </a:spcAft>
              <a:buClr>
                <a:srgbClr val="F79646"/>
              </a:buClr>
              <a:buSzPct val="100000"/>
              <a:buFont typeface="Arial"/>
              <a:buChar char="•"/>
            </a:pPr>
            <a:r>
              <a:rPr lang="en-US" sz="2000" b="0" i="0" u="none" strike="noStrike" cap="none" dirty="0">
                <a:solidFill>
                  <a:srgbClr val="4F4F4F"/>
                </a:solidFill>
                <a:latin typeface="Century Gothic"/>
                <a:ea typeface="Questrial"/>
                <a:cs typeface="Questrial"/>
                <a:sym typeface="Questrial"/>
              </a:rPr>
              <a:t>Asset Owned</a:t>
            </a:r>
            <a:r>
              <a:rPr lang="en-US" sz="2000" dirty="0">
                <a:latin typeface="Century Gothic"/>
              </a:rPr>
              <a:t>     </a:t>
            </a:r>
            <a:r>
              <a:rPr lang="en-US" sz="2000" b="0" i="0" u="none" strike="noStrike" cap="none" dirty="0">
                <a:solidFill>
                  <a:srgbClr val="4F4F4F"/>
                </a:solidFill>
                <a:latin typeface="Century Gothic"/>
                <a:ea typeface="Questrial"/>
                <a:cs typeface="Questrial"/>
                <a:sym typeface="Questrial"/>
              </a:rPr>
              <a:t>(32.5.11 – </a:t>
            </a:r>
            <a:r>
              <a:rPr lang="en-US" sz="2000" b="0" i="0" u="none" strike="noStrike" cap="none" dirty="0" err="1">
                <a:solidFill>
                  <a:srgbClr val="4F4F4F"/>
                </a:solidFill>
                <a:latin typeface="Century Gothic"/>
                <a:ea typeface="Questrial"/>
                <a:cs typeface="Questrial"/>
                <a:sym typeface="Questrial"/>
              </a:rPr>
              <a:t>faaorp.p</a:t>
            </a:r>
            <a:r>
              <a:rPr lang="en-US" sz="2000" b="0" i="0" u="none" strike="noStrike" cap="none" dirty="0">
                <a:solidFill>
                  <a:srgbClr val="4F4F4F"/>
                </a:solidFill>
                <a:latin typeface="Century Gothic"/>
                <a:ea typeface="Questrial"/>
                <a:cs typeface="Questrial"/>
                <a:sym typeface="Questrial"/>
              </a:rPr>
              <a:t>)</a:t>
            </a:r>
          </a:p>
          <a:p>
            <a:pPr marL="342900" marR="0" lvl="0" indent="-330200" algn="l" rtl="0">
              <a:lnSpc>
                <a:spcPct val="70000"/>
              </a:lnSpc>
              <a:spcBef>
                <a:spcPts val="1000"/>
              </a:spcBef>
              <a:spcAft>
                <a:spcPts val="0"/>
              </a:spcAft>
              <a:buClr>
                <a:srgbClr val="F79646"/>
              </a:buClr>
              <a:buSzPct val="100000"/>
              <a:buFont typeface="Arial"/>
              <a:buChar char="•"/>
            </a:pPr>
            <a:r>
              <a:rPr lang="en-US" sz="2000" b="0" i="0" u="none" strike="noStrike" cap="none" dirty="0">
                <a:solidFill>
                  <a:srgbClr val="4F4F4F"/>
                </a:solidFill>
                <a:latin typeface="Century Gothic"/>
                <a:ea typeface="Questrial"/>
                <a:cs typeface="Questrial"/>
                <a:sym typeface="Questrial"/>
              </a:rPr>
              <a:t>Sales Orde</a:t>
            </a:r>
            <a:r>
              <a:rPr lang="en-US" sz="2000" dirty="0">
                <a:latin typeface="Century Gothic"/>
              </a:rPr>
              <a:t>r     </a:t>
            </a:r>
            <a:r>
              <a:rPr lang="en-US" sz="2000" b="0" i="0" u="none" strike="noStrike" cap="none" dirty="0">
                <a:solidFill>
                  <a:srgbClr val="4F4F4F"/>
                </a:solidFill>
                <a:latin typeface="Century Gothic"/>
                <a:ea typeface="Questrial"/>
                <a:cs typeface="Questrial"/>
                <a:sym typeface="Questrial"/>
              </a:rPr>
              <a:t>(7.15.1, 2 or 3 – </a:t>
            </a:r>
            <a:r>
              <a:rPr lang="en-US" sz="2000" b="0" i="0" u="none" strike="noStrike" cap="none" dirty="0" err="1">
                <a:solidFill>
                  <a:srgbClr val="4F4F4F"/>
                </a:solidFill>
                <a:latin typeface="Century Gothic"/>
                <a:ea typeface="Questrial"/>
                <a:cs typeface="Questrial"/>
                <a:sym typeface="Questrial"/>
              </a:rPr>
              <a:t>sosorp.p</a:t>
            </a:r>
            <a:r>
              <a:rPr lang="en-US" sz="2000" b="0" i="0" u="none" strike="noStrike" cap="none" dirty="0">
                <a:solidFill>
                  <a:srgbClr val="4F4F4F"/>
                </a:solidFill>
                <a:latin typeface="Century Gothic"/>
                <a:ea typeface="Questrial"/>
                <a:cs typeface="Questrial"/>
                <a:sym typeface="Questrial"/>
              </a:rPr>
              <a:t>, sosorp01.p,  sosorp02.p)</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752"/>
        <p:cNvGrpSpPr/>
        <p:nvPr/>
      </p:nvGrpSpPr>
      <p:grpSpPr>
        <a:xfrm>
          <a:off x="0" y="0"/>
          <a:ext cx="0" cy="0"/>
          <a:chOff x="0" y="0"/>
          <a:chExt cx="0" cy="0"/>
        </a:xfrm>
      </p:grpSpPr>
      <p:sp>
        <p:nvSpPr>
          <p:cNvPr id="3" name="myTitle"/>
          <p:cNvSpPr>
            <a:spLocks noGrp="1"/>
          </p:cNvSpPr>
          <p:nvPr>
            <p:ph type="title"/>
          </p:nvPr>
        </p:nvSpPr>
        <p:spPr/>
        <p:txBody>
          <a:bodyPr/>
          <a:lstStyle/>
          <a:p>
            <a:r>
              <a:rPr lang="en-US" dirty="0" smtClean="0">
                <a:latin typeface="Century Gothic"/>
              </a:rPr>
              <a:t>Questions?</a:t>
            </a:r>
            <a:endParaRPr lang="en-US" dirty="0">
              <a:latin typeface="Century Gothic"/>
            </a:endParaRPr>
          </a:p>
        </p:txBody>
      </p:sp>
      <p:pic>
        <p:nvPicPr>
          <p:cNvPr id="5" name="Picture 4" descr="iStock_000008998403XSmall.jpg"/>
          <p:cNvPicPr>
            <a:picLocks noChangeAspect="1"/>
          </p:cNvPicPr>
          <p:nvPr/>
        </p:nvPicPr>
        <p:blipFill>
          <a:blip r:embed="rId3"/>
          <a:stretch>
            <a:fillRect/>
          </a:stretch>
        </p:blipFill>
        <p:spPr>
          <a:xfrm>
            <a:off x="1600200" y="1295400"/>
            <a:ext cx="5588000" cy="4191000"/>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759"/>
        <p:cNvGrpSpPr/>
        <p:nvPr/>
      </p:nvGrpSpPr>
      <p:grpSpPr>
        <a:xfrm>
          <a:off x="0" y="0"/>
          <a:ext cx="0" cy="0"/>
          <a:chOff x="0" y="0"/>
          <a:chExt cx="0" cy="0"/>
        </a:xfrm>
      </p:grpSpPr>
      <p:sp>
        <p:nvSpPr>
          <p:cNvPr id="760" name="myTitle"/>
          <p:cNvSpPr txBox="1">
            <a:spLocks noGrp="1"/>
          </p:cNvSpPr>
          <p:nvPr>
            <p:ph type="title" idx="4294967295"/>
          </p:nvPr>
        </p:nvSpPr>
        <p:spPr>
          <a:xfrm>
            <a:off x="330200" y="266700"/>
            <a:ext cx="6934200" cy="5334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dirty="0">
                <a:solidFill>
                  <a:schemeClr val="dk1"/>
                </a:solidFill>
                <a:latin typeface="Century Gothic"/>
              </a:rPr>
              <a:t>Exercise: Pre-conversion</a:t>
            </a:r>
          </a:p>
        </p:txBody>
      </p:sp>
      <p:sp>
        <p:nvSpPr>
          <p:cNvPr id="761" name="Shape 761"/>
          <p:cNvSpPr txBox="1">
            <a:spLocks noGrp="1"/>
          </p:cNvSpPr>
          <p:nvPr>
            <p:ph type="body" idx="4294967295"/>
          </p:nvPr>
        </p:nvSpPr>
        <p:spPr>
          <a:xfrm>
            <a:off x="330200" y="990600"/>
            <a:ext cx="8605800" cy="5410200"/>
          </a:xfrm>
          <a:prstGeom prst="rect">
            <a:avLst/>
          </a:prstGeom>
          <a:noFill/>
          <a:ln>
            <a:noFill/>
          </a:ln>
        </p:spPr>
        <p:txBody>
          <a:bodyPr lIns="91425" tIns="91425" rIns="91425" bIns="91425" anchor="t" anchorCtr="0">
            <a:noAutofit/>
          </a:bodyPr>
          <a:lstStyle/>
          <a:p>
            <a:pPr marL="342900" marR="0" lvl="0" indent="-342900" algn="l" rtl="0">
              <a:lnSpc>
                <a:spcPct val="70000"/>
              </a:lnSpc>
              <a:spcBef>
                <a:spcPts val="0"/>
              </a:spcBef>
              <a:spcAft>
                <a:spcPts val="0"/>
              </a:spcAft>
              <a:buClr>
                <a:srgbClr val="F79646"/>
              </a:buClr>
              <a:buSzPct val="100000"/>
              <a:buFont typeface="Arial"/>
              <a:buChar char="•"/>
            </a:pPr>
            <a:r>
              <a:rPr lang="en-US" sz="2000" dirty="0">
                <a:latin typeface="Century Gothic"/>
              </a:rPr>
              <a:t>Accessing the training environment</a:t>
            </a:r>
          </a:p>
          <a:p>
            <a:pPr marR="0" lvl="1" algn="l" rtl="0">
              <a:lnSpc>
                <a:spcPct val="70000"/>
              </a:lnSpc>
              <a:spcBef>
                <a:spcPts val="0"/>
              </a:spcBef>
              <a:spcAft>
                <a:spcPts val="0"/>
              </a:spcAft>
              <a:buSzPct val="100000"/>
            </a:pPr>
            <a:r>
              <a:rPr lang="en-US" sz="2000" dirty="0">
                <a:latin typeface="Century Gothic"/>
              </a:rPr>
              <a:t>R&amp;D Conversion Testing Training SE 2007 EE 2016 r02</a:t>
            </a:r>
          </a:p>
          <a:p>
            <a:pPr marL="342900" marR="0" lvl="0" indent="-342900" algn="l" rtl="0">
              <a:lnSpc>
                <a:spcPct val="70000"/>
              </a:lnSpc>
              <a:spcBef>
                <a:spcPts val="1000"/>
              </a:spcBef>
              <a:spcAft>
                <a:spcPts val="0"/>
              </a:spcAft>
              <a:buClr>
                <a:srgbClr val="F79646"/>
              </a:buClr>
              <a:buSzPct val="100000"/>
              <a:buFont typeface="Arial"/>
              <a:buChar char="•"/>
            </a:pPr>
            <a:r>
              <a:rPr lang="en-US" sz="2000" dirty="0" smtClean="0">
                <a:latin typeface="Century Gothic"/>
              </a:rPr>
              <a:t>Prerequisites</a:t>
            </a:r>
            <a:r>
              <a:rPr lang="en-US" sz="2000" dirty="0">
                <a:latin typeface="Century Gothic"/>
              </a:rPr>
              <a:t>:</a:t>
            </a:r>
          </a:p>
          <a:p>
            <a:pPr lvl="1" rtl="0">
              <a:lnSpc>
                <a:spcPct val="70000"/>
              </a:lnSpc>
              <a:spcBef>
                <a:spcPts val="1000"/>
              </a:spcBef>
              <a:buClr>
                <a:schemeClr val="accent2"/>
              </a:buClr>
              <a:buSzPct val="100000"/>
              <a:buFont typeface="Arial"/>
            </a:pPr>
            <a:r>
              <a:rPr lang="en-US" sz="2000" dirty="0">
                <a:latin typeface="Century Gothic"/>
              </a:rPr>
              <a:t>Install the pre-conversion code</a:t>
            </a:r>
          </a:p>
          <a:p>
            <a:pPr marR="0" lvl="1" algn="l" rtl="0">
              <a:lnSpc>
                <a:spcPct val="70000"/>
              </a:lnSpc>
              <a:spcBef>
                <a:spcPts val="1000"/>
              </a:spcBef>
              <a:spcAft>
                <a:spcPts val="0"/>
              </a:spcAft>
              <a:buSzPct val="100000"/>
            </a:pPr>
            <a:r>
              <a:rPr lang="en-US" sz="2000" dirty="0">
                <a:latin typeface="Century Gothic"/>
              </a:rPr>
              <a:t>Update the client scripts</a:t>
            </a:r>
          </a:p>
          <a:p>
            <a:pPr marR="0" lvl="1" algn="l" rtl="0">
              <a:lnSpc>
                <a:spcPct val="70000"/>
              </a:lnSpc>
              <a:spcBef>
                <a:spcPts val="1000"/>
              </a:spcBef>
              <a:spcAft>
                <a:spcPts val="0"/>
              </a:spcAft>
              <a:buSzPct val="100000"/>
            </a:pPr>
            <a:r>
              <a:rPr lang="en-US" sz="2000" dirty="0">
                <a:latin typeface="Century Gothic"/>
              </a:rPr>
              <a:t>Compile and data load requirements</a:t>
            </a:r>
          </a:p>
          <a:p>
            <a:pPr marL="342900" marR="0" lvl="0" indent="-342900" algn="l" rtl="0">
              <a:lnSpc>
                <a:spcPct val="70000"/>
              </a:lnSpc>
              <a:spcBef>
                <a:spcPts val="1000"/>
              </a:spcBef>
              <a:spcAft>
                <a:spcPts val="0"/>
              </a:spcAft>
              <a:buClr>
                <a:srgbClr val="F79646"/>
              </a:buClr>
              <a:buSzPct val="100000"/>
              <a:buFont typeface="Arial"/>
              <a:buChar char="•"/>
            </a:pPr>
            <a:r>
              <a:rPr lang="en-US" sz="2000" dirty="0">
                <a:latin typeface="Century Gothic"/>
              </a:rPr>
              <a:t>Pre-Conversion Data Preparation</a:t>
            </a:r>
          </a:p>
          <a:p>
            <a:pPr marR="0" lvl="1" algn="l" rtl="0">
              <a:lnSpc>
                <a:spcPct val="70000"/>
              </a:lnSpc>
              <a:spcBef>
                <a:spcPts val="1000"/>
              </a:spcBef>
              <a:spcAft>
                <a:spcPts val="0"/>
              </a:spcAft>
              <a:buClr>
                <a:srgbClr val="F79646"/>
              </a:buClr>
              <a:buSzPct val="100000"/>
              <a:buFont typeface="Arial"/>
            </a:pPr>
            <a:r>
              <a:rPr lang="en-US" sz="2000" dirty="0">
                <a:latin typeface="Century Gothic"/>
              </a:rPr>
              <a:t>Data Preparation Report</a:t>
            </a:r>
          </a:p>
          <a:p>
            <a:pPr marR="0" lvl="1" algn="l" rtl="0">
              <a:lnSpc>
                <a:spcPct val="70000"/>
              </a:lnSpc>
              <a:spcBef>
                <a:spcPts val="1000"/>
              </a:spcBef>
              <a:spcAft>
                <a:spcPts val="0"/>
              </a:spcAft>
              <a:buSzPct val="100000"/>
            </a:pPr>
            <a:r>
              <a:rPr lang="en-US" sz="2000" dirty="0">
                <a:latin typeface="Century Gothic"/>
              </a:rPr>
              <a:t>Pre-conversion utilities</a:t>
            </a:r>
          </a:p>
          <a:p>
            <a:pPr marR="0" lvl="1" algn="l" rtl="0">
              <a:lnSpc>
                <a:spcPct val="70000"/>
              </a:lnSpc>
              <a:spcBef>
                <a:spcPts val="1000"/>
              </a:spcBef>
              <a:spcAft>
                <a:spcPts val="0"/>
              </a:spcAft>
              <a:buSzPct val="100000"/>
            </a:pPr>
            <a:r>
              <a:rPr lang="en-US" sz="2000" dirty="0">
                <a:latin typeface="Century Gothic"/>
              </a:rPr>
              <a:t>Define Conversion Parameters</a:t>
            </a:r>
          </a:p>
          <a:p>
            <a:pPr marL="342900" marR="0" lvl="0" indent="-342900" algn="l" rtl="0">
              <a:lnSpc>
                <a:spcPct val="70000"/>
              </a:lnSpc>
              <a:spcBef>
                <a:spcPts val="1000"/>
              </a:spcBef>
              <a:spcAft>
                <a:spcPts val="0"/>
              </a:spcAft>
              <a:buClr>
                <a:srgbClr val="F79646"/>
              </a:buClr>
              <a:buSzPct val="100000"/>
              <a:buFont typeface="Arial"/>
              <a:buChar char="•"/>
            </a:pPr>
            <a:r>
              <a:rPr lang="en-US" sz="2000" dirty="0">
                <a:latin typeface="Century Gothic"/>
              </a:rPr>
              <a:t>Back up the “conversion ready”  databases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myTitle"/>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1" i="0" u="none" strike="noStrike" cap="none" dirty="0">
                <a:solidFill>
                  <a:schemeClr val="dk1"/>
                </a:solidFill>
                <a:latin typeface="Century Gothic"/>
                <a:ea typeface="Questrial"/>
                <a:cs typeface="Questrial"/>
                <a:sym typeface="Questrial"/>
              </a:rPr>
              <a:t>Table Extension Domain Utilities</a:t>
            </a:r>
          </a:p>
        </p:txBody>
      </p:sp>
      <p:sp>
        <p:nvSpPr>
          <p:cNvPr id="162" name="Shape 162"/>
          <p:cNvSpPr txBox="1">
            <a:spLocks noGrp="1"/>
          </p:cNvSpPr>
          <p:nvPr>
            <p:ph type="body" idx="1"/>
          </p:nvPr>
        </p:nvSpPr>
        <p:spPr>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rgbClr val="F79646"/>
              </a:buClr>
              <a:buSzPct val="100000"/>
              <a:buFont typeface="Arial"/>
              <a:buChar char="•"/>
            </a:pPr>
            <a:r>
              <a:rPr lang="en-US" sz="2600" b="0" i="0" u="none" strike="noStrike" cap="none" dirty="0">
                <a:solidFill>
                  <a:srgbClr val="4F4F4F"/>
                </a:solidFill>
                <a:latin typeface="Century Gothic"/>
                <a:ea typeface="Questrial"/>
                <a:cs typeface="Questrial"/>
                <a:sym typeface="Questrial"/>
              </a:rPr>
              <a:t>Provides simulation mode for update </a:t>
            </a:r>
            <a:r>
              <a:rPr lang="en-US" sz="2600" b="0" i="0" u="none" strike="noStrike" cap="none" dirty="0" smtClean="0">
                <a:solidFill>
                  <a:srgbClr val="4F4F4F"/>
                </a:solidFill>
                <a:latin typeface="Century Gothic"/>
                <a:ea typeface="Questrial"/>
                <a:cs typeface="Questrial"/>
                <a:sym typeface="Questrial"/>
              </a:rPr>
              <a:t>preview.</a:t>
            </a:r>
            <a:endParaRPr lang="en-US" sz="2600" b="0" i="0" u="none" strike="noStrike" cap="none" dirty="0">
              <a:solidFill>
                <a:srgbClr val="4F4F4F"/>
              </a:solidFill>
              <a:latin typeface="Century Gothic"/>
              <a:ea typeface="Questrial"/>
              <a:cs typeface="Questrial"/>
              <a:sym typeface="Questrial"/>
            </a:endParaRPr>
          </a:p>
          <a:p>
            <a:pPr marL="342900" marR="0" lvl="0" indent="-342900" algn="l" rtl="0">
              <a:spcBef>
                <a:spcPts val="1300"/>
              </a:spcBef>
              <a:spcAft>
                <a:spcPts val="0"/>
              </a:spcAft>
              <a:buClr>
                <a:srgbClr val="F79646"/>
              </a:buClr>
              <a:buSzPct val="100000"/>
              <a:buFont typeface="Arial"/>
              <a:buChar char="•"/>
            </a:pPr>
            <a:r>
              <a:rPr lang="en-US" sz="2600" b="0" i="0" u="none" strike="noStrike" cap="none" dirty="0">
                <a:solidFill>
                  <a:srgbClr val="4F4F4F"/>
                </a:solidFill>
                <a:latin typeface="Century Gothic"/>
                <a:ea typeface="Questrial"/>
                <a:cs typeface="Questrial"/>
                <a:sym typeface="Questrial"/>
              </a:rPr>
              <a:t>One execution of each utility processes all active </a:t>
            </a:r>
            <a:r>
              <a:rPr lang="en-US" sz="2600" b="0" i="0" u="none" strike="noStrike" cap="none" dirty="0" smtClean="0">
                <a:solidFill>
                  <a:srgbClr val="4F4F4F"/>
                </a:solidFill>
                <a:latin typeface="Century Gothic"/>
                <a:ea typeface="Questrial"/>
                <a:cs typeface="Questrial"/>
                <a:sym typeface="Questrial"/>
              </a:rPr>
              <a:t>domains.</a:t>
            </a:r>
            <a:endParaRPr lang="en-US" sz="2600" b="0" i="0" u="none" strike="noStrike" cap="none" dirty="0">
              <a:solidFill>
                <a:srgbClr val="4F4F4F"/>
              </a:solidFill>
              <a:latin typeface="Century Gothic"/>
              <a:ea typeface="Questrial"/>
              <a:cs typeface="Questrial"/>
              <a:sym typeface="Questrial"/>
            </a:endParaRPr>
          </a:p>
          <a:p>
            <a:pPr marL="342900" marR="0" lvl="0" indent="-342900" algn="l" rtl="0">
              <a:spcBef>
                <a:spcPts val="1300"/>
              </a:spcBef>
              <a:spcAft>
                <a:spcPts val="0"/>
              </a:spcAft>
              <a:buClr>
                <a:srgbClr val="F79646"/>
              </a:buClr>
              <a:buSzPct val="100000"/>
              <a:buFont typeface="Arial"/>
              <a:buChar char="•"/>
            </a:pPr>
            <a:r>
              <a:rPr lang="en-US" sz="2600" b="0" i="0" u="none" strike="noStrike" cap="none" dirty="0">
                <a:solidFill>
                  <a:srgbClr val="4F4F4F"/>
                </a:solidFill>
                <a:latin typeface="Century Gothic"/>
                <a:ea typeface="Questrial"/>
                <a:cs typeface="Questrial"/>
                <a:sym typeface="Questrial"/>
              </a:rPr>
              <a:t>You can only run each utility once in update </a:t>
            </a:r>
            <a:r>
              <a:rPr lang="en-US" sz="2600" b="0" i="0" u="none" strike="noStrike" cap="none" dirty="0" smtClean="0">
                <a:solidFill>
                  <a:srgbClr val="4F4F4F"/>
                </a:solidFill>
                <a:latin typeface="Century Gothic"/>
                <a:ea typeface="Questrial"/>
                <a:cs typeface="Questrial"/>
                <a:sym typeface="Questrial"/>
              </a:rPr>
              <a:t>mode.</a:t>
            </a:r>
            <a:endParaRPr lang="en-US" sz="2600" b="0" i="0" u="none" strike="noStrike" cap="none" dirty="0">
              <a:solidFill>
                <a:srgbClr val="4F4F4F"/>
              </a:solidFill>
              <a:latin typeface="Century Gothic"/>
              <a:ea typeface="Questrial"/>
              <a:cs typeface="Questrial"/>
              <a:sym typeface="Questrial"/>
            </a:endParaRPr>
          </a:p>
          <a:p>
            <a:pPr marL="342900" marR="0" lvl="0" indent="-342900" algn="l" rtl="0">
              <a:spcBef>
                <a:spcPts val="1300"/>
              </a:spcBef>
              <a:spcAft>
                <a:spcPts val="0"/>
              </a:spcAft>
              <a:buClr>
                <a:srgbClr val="F79646"/>
              </a:buClr>
              <a:buSzPct val="100000"/>
              <a:buFont typeface="Arial"/>
              <a:buChar char="•"/>
            </a:pPr>
            <a:r>
              <a:rPr lang="en-US" sz="2600" b="0" i="0" u="none" strike="noStrike" cap="none" dirty="0">
                <a:solidFill>
                  <a:srgbClr val="4F4F4F"/>
                </a:solidFill>
                <a:latin typeface="Century Gothic"/>
                <a:ea typeface="Questrial"/>
                <a:cs typeface="Questrial"/>
                <a:sym typeface="Questrial"/>
              </a:rPr>
              <a:t>The impact of these utilities on future transaction processing is determined by how extensively they are used. If supplier lots in shippers </a:t>
            </a:r>
            <a:r>
              <a:rPr lang="en-US" sz="2600" b="0" i="0" u="none" strike="noStrike" cap="none" dirty="0" smtClean="0">
                <a:solidFill>
                  <a:srgbClr val="4F4F4F"/>
                </a:solidFill>
                <a:latin typeface="Century Gothic"/>
                <a:ea typeface="Questrial"/>
                <a:cs typeface="Questrial"/>
                <a:sym typeface="Questrial"/>
              </a:rPr>
              <a:t>functionality is </a:t>
            </a:r>
            <a:r>
              <a:rPr lang="en-US" sz="2600" b="0" i="0" u="none" strike="noStrike" cap="none" dirty="0">
                <a:solidFill>
                  <a:srgbClr val="4F4F4F"/>
                </a:solidFill>
                <a:latin typeface="Century Gothic"/>
                <a:ea typeface="Questrial"/>
                <a:cs typeface="Questrial"/>
                <a:sym typeface="Questrial"/>
              </a:rPr>
              <a:t>used, the supplier lot is obtained from the correct domain.</a:t>
            </a:r>
          </a:p>
          <a:p>
            <a:pPr marL="342900" marR="0" lvl="0" indent="-342900" algn="l" rtl="0">
              <a:spcBef>
                <a:spcPts val="1340"/>
              </a:spcBef>
              <a:spcAft>
                <a:spcPts val="0"/>
              </a:spcAft>
              <a:buClr>
                <a:srgbClr val="F79646"/>
              </a:buClr>
              <a:buSzPct val="100000"/>
              <a:buFont typeface="Arial"/>
              <a:buNone/>
            </a:pPr>
            <a:endParaRPr sz="2800" b="0" i="0" u="none" strike="noStrike" cap="none" dirty="0">
              <a:solidFill>
                <a:srgbClr val="4F4F4F"/>
              </a:solidFill>
              <a:latin typeface="Century Gothic"/>
              <a:ea typeface="Questrial"/>
              <a:cs typeface="Questrial"/>
              <a:sym typeface="Questrial"/>
            </a:endParaRPr>
          </a:p>
        </p:txBody>
      </p:sp>
    </p:spTree>
  </p:cSld>
  <p:clrMapOvr>
    <a:masterClrMapping/>
  </p:clrMapOvr>
</p:sld>
</file>

<file path=ppt/theme/theme1.xml><?xml version="1.0" encoding="utf-8"?>
<a:theme xmlns:a="http://schemas.openxmlformats.org/drawingml/2006/main" name="QAD 2010 Template">
  <a:themeElements>
    <a:clrScheme name="Custom 1">
      <a:dk1>
        <a:srgbClr val="141414"/>
      </a:dk1>
      <a:lt1>
        <a:srgbClr val="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640</TotalTime>
  <Words>5569</Words>
  <Application>Microsoft Office PowerPoint</Application>
  <PresentationFormat>On-screen Show (4:3)</PresentationFormat>
  <Paragraphs>670</Paragraphs>
  <Slides>87</Slides>
  <Notes>87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87</vt:i4>
      </vt:variant>
    </vt:vector>
  </HeadingPairs>
  <TitlesOfParts>
    <vt:vector size="96" baseType="lpstr">
      <vt:lpstr>Arial</vt:lpstr>
      <vt:lpstr>Century Gothic</vt:lpstr>
      <vt:lpstr>Questrial</vt:lpstr>
      <vt:lpstr>Merriweather Sans</vt:lpstr>
      <vt:lpstr>Arimo</vt:lpstr>
      <vt:lpstr>Courier New</vt:lpstr>
      <vt:lpstr>Tahoma</vt:lpstr>
      <vt:lpstr>Calibri</vt:lpstr>
      <vt:lpstr>QAD 2010 Template</vt:lpstr>
      <vt:lpstr>Part 2 – Pre-conversion</vt:lpstr>
      <vt:lpstr>Pre-conversion Overview</vt:lpstr>
      <vt:lpstr>Overview of Pre-conversion Steps</vt:lpstr>
      <vt:lpstr>Pre-conversion Activities</vt:lpstr>
      <vt:lpstr>Pre-conversion Activities</vt:lpstr>
      <vt:lpstr>Pre-conversion Activities</vt:lpstr>
      <vt:lpstr>Pre-conversion Activities</vt:lpstr>
      <vt:lpstr>Table Extension Domain Utilities</vt:lpstr>
      <vt:lpstr>Table Extension Domain Utilities</vt:lpstr>
      <vt:lpstr>Pre-conversion Activities</vt:lpstr>
      <vt:lpstr>GL Transaction Consolidation</vt:lpstr>
      <vt:lpstr>Pre-conversion Activities</vt:lpstr>
      <vt:lpstr>Pre-conversion Activities</vt:lpstr>
      <vt:lpstr>Pre-conversion Activities</vt:lpstr>
      <vt:lpstr>Employee Entity Utility</vt:lpstr>
      <vt:lpstr>Employee Entity Utility</vt:lpstr>
      <vt:lpstr>Employee Entity Utility</vt:lpstr>
      <vt:lpstr>Pre-conversion Activities</vt:lpstr>
      <vt:lpstr>End User Contact Utility</vt:lpstr>
      <vt:lpstr>End User Contact Utility</vt:lpstr>
      <vt:lpstr>End User Contact Utility</vt:lpstr>
      <vt:lpstr>Pre-conversion Activities</vt:lpstr>
      <vt:lpstr>Control Account Utility</vt:lpstr>
      <vt:lpstr>Control Account Utility</vt:lpstr>
      <vt:lpstr>Pre-conversion Activities</vt:lpstr>
      <vt:lpstr>GL Account/Project Utility</vt:lpstr>
      <vt:lpstr>GL Account/Project Utility</vt:lpstr>
      <vt:lpstr>Pre-conversion Activities</vt:lpstr>
      <vt:lpstr>Orphaned Address Utility</vt:lpstr>
      <vt:lpstr>Orphaned Address Utility</vt:lpstr>
      <vt:lpstr>Orphaned Address Utility</vt:lpstr>
      <vt:lpstr>Pre-conversion Activities</vt:lpstr>
      <vt:lpstr>Credit Terms Utility</vt:lpstr>
      <vt:lpstr>Credit Terms Utility</vt:lpstr>
      <vt:lpstr>Credit Terms Utility</vt:lpstr>
      <vt:lpstr>Pre-conversion Activities</vt:lpstr>
      <vt:lpstr>Data Preparation Report</vt:lpstr>
      <vt:lpstr>Data Preparation Report</vt:lpstr>
      <vt:lpstr>Data Preparation Report</vt:lpstr>
      <vt:lpstr>Country Code Utility</vt:lpstr>
      <vt:lpstr>Country Code Utility</vt:lpstr>
      <vt:lpstr>Country Code Utility</vt:lpstr>
      <vt:lpstr>Tax ID Utility</vt:lpstr>
      <vt:lpstr>Tax ID Utility</vt:lpstr>
      <vt:lpstr>Tax ID Utility</vt:lpstr>
      <vt:lpstr>Pre-conversion Activities</vt:lpstr>
      <vt:lpstr>Conversion Parameters Utility</vt:lpstr>
      <vt:lpstr>Conversion Parameters Utility</vt:lpstr>
      <vt:lpstr>Conversion Parameters Utility</vt:lpstr>
      <vt:lpstr>Conversion Parameters Utility</vt:lpstr>
      <vt:lpstr>Pre-conversion Activities</vt:lpstr>
      <vt:lpstr>Search &amp; Replace Reports/Utilities</vt:lpstr>
      <vt:lpstr>Search &amp; Replace Reports/Utilities</vt:lpstr>
      <vt:lpstr>Search &amp; Replace Reports/Utilities</vt:lpstr>
      <vt:lpstr>Search &amp; Replace Reports/Utilities</vt:lpstr>
      <vt:lpstr>Search &amp; Replace Reports/Utilities</vt:lpstr>
      <vt:lpstr>Search &amp; Replace Reports/Utilities</vt:lpstr>
      <vt:lpstr>Search &amp; Replace Reports/Utilities</vt:lpstr>
      <vt:lpstr>Search &amp; Replace Reports/Utilities</vt:lpstr>
      <vt:lpstr>Search &amp; Replace Reports/Utilities</vt:lpstr>
      <vt:lpstr>Search &amp; Replace Reports/Utilities</vt:lpstr>
      <vt:lpstr>Pre-conversion Activities</vt:lpstr>
      <vt:lpstr>GL Account Type Utility</vt:lpstr>
      <vt:lpstr>GL Account Type Utility</vt:lpstr>
      <vt:lpstr>GL Account Type Utility</vt:lpstr>
      <vt:lpstr>GL Account Type Utility</vt:lpstr>
      <vt:lpstr>GL Account Type Utility</vt:lpstr>
      <vt:lpstr>Pre-conversion Activities</vt:lpstr>
      <vt:lpstr>Process Pending Transactions</vt:lpstr>
      <vt:lpstr>Pre-conversion Activities</vt:lpstr>
      <vt:lpstr>Pre-conversion Activities</vt:lpstr>
      <vt:lpstr>Converted GL Account Definition Report</vt:lpstr>
      <vt:lpstr>Converted GL Account Definition Report</vt:lpstr>
      <vt:lpstr>Pre-conversion Activities</vt:lpstr>
      <vt:lpstr>Pre-conversion Integrity Report</vt:lpstr>
      <vt:lpstr>Pre-conversion Integrity Report</vt:lpstr>
      <vt:lpstr>AP Transaction Integrity</vt:lpstr>
      <vt:lpstr>AP Transaction Integrity</vt:lpstr>
      <vt:lpstr>AR Transaction Integrity</vt:lpstr>
      <vt:lpstr>AR Transaction Integrity</vt:lpstr>
      <vt:lpstr>GL Transaction Integrity</vt:lpstr>
      <vt:lpstr>GL Transaction Integrity</vt:lpstr>
      <vt:lpstr>Pre-Conversion Activities</vt:lpstr>
      <vt:lpstr>Pre-Conversion Activities</vt:lpstr>
      <vt:lpstr>Standard Closing Reports</vt:lpstr>
      <vt:lpstr>Questions?</vt:lpstr>
      <vt:lpstr>Exercise: Pre-conversion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 2 – Pre-conversion</dc:title>
  <cp:lastModifiedBy>Mike Thorn</cp:lastModifiedBy>
  <cp:revision>72</cp:revision>
  <dcterms:modified xsi:type="dcterms:W3CDTF">2016-08-08T21:26:47Z</dcterms:modified>
</cp:coreProperties>
</file>