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comments/comment19.xml" ContentType="application/vnd.openxmlformats-officedocument.presentationml.comments+xml"/>
  <Override PartName="/ppt/comments/comment37.xml" ContentType="application/vnd.openxmlformats-officedocument.presentationml.comments+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27.xml" ContentType="application/vnd.openxmlformats-officedocument.presentationml.comments+xml"/>
  <Override PartName="/ppt/comments/comment36.xml" ContentType="application/vnd.openxmlformats-officedocument.presentationml.comments+xml"/>
  <Override PartName="/ppt/comments/comment38.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Override PartName="/ppt/comments/comment25.xml" ContentType="application/vnd.openxmlformats-officedocument.presentationml.comments+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30.xml" ContentType="application/vnd.openxmlformats-officedocument.presentationml.comments+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comments/comment28.xml" ContentType="application/vnd.openxmlformats-officedocument.presentationml.comment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94"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9144000" cy="6858000" type="screen4x3"/>
  <p:notesSz cx="6858000" cy="9144000"/>
  <p:embeddedFontLst>
    <p:embeddedFont>
      <p:font typeface="Century Gothic" pitchFamily="34" charset="0"/>
      <p:regular r:id="rId42"/>
      <p:bold r:id="rId43"/>
      <p:italic r:id="rId44"/>
      <p:boldItalic r:id="rId45"/>
    </p:embeddedFont>
    <p:embeddedFont>
      <p:font typeface="Questrial" charset="0"/>
      <p:regular r:id="rId46"/>
    </p:embeddedFont>
    <p:embeddedFont>
      <p:font typeface="Calibri"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4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02BA0651-715E-41FE-B6AE-CAD4AEE01372}">
  <a:tblStyle styleId="{02BA0651-715E-41FE-B6AE-CAD4AEE01372}" styleName="Table_0">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8ECF4"/>
          </a:solidFill>
        </a:fill>
      </a:tcStyle>
    </a:wholeTbl>
    <a:band1H>
      <a:tcStyle>
        <a:tcBdr/>
        <a:fill>
          <a:solidFill>
            <a:srgbClr val="CFD7E7"/>
          </a:solidFill>
        </a:fill>
      </a:tcStyle>
    </a:band1H>
    <a:band1V>
      <a:tcStyle>
        <a:tcBdr/>
        <a:fill>
          <a:solidFill>
            <a:srgbClr val="CFD7E7"/>
          </a:solidFill>
        </a:fill>
      </a:tcStyle>
    </a:band1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138" autoAdjust="0"/>
  </p:normalViewPr>
  <p:slideViewPr>
    <p:cSldViewPr>
      <p:cViewPr varScale="1">
        <p:scale>
          <a:sx n="47" d="100"/>
          <a:sy n="47" d="100"/>
        </p:scale>
        <p:origin x="-181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7-12T16:23:33.482" idx="1">
    <p:pos x="489" y="44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7-12T16:31:18.325" idx="11">
    <p:pos x="522" y="223"/>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7-12T16:31:26.608" idx="12">
    <p:pos x="522" y="223"/>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7-12T16:31:32.657" idx="13">
    <p:pos x="522" y="223"/>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7-12T16:31:40.579" idx="14">
    <p:pos x="522" y="223"/>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7-12T16:31:50.046" idx="15">
    <p:pos x="522" y="223"/>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7-12T16:31:54.853" idx="16">
    <p:pos x="500" y="223"/>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7-12T16:32:03.496" idx="17">
    <p:pos x="500" y="223"/>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7-12T16:32:53.622" idx="18">
    <p:pos x="549" y="223"/>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7-12T16:33:00.144" idx="19">
    <p:pos x="505" y="179"/>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6-07-12T16:33:05.151" idx="20">
    <p:pos x="505" y="179"/>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7-12T16:24:55.666" idx="2">
    <p:pos x="446" y="23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6-07-12T16:33:11.759" idx="21">
    <p:pos x="500" y="179"/>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6-07-12T16:33:16.810" idx="22">
    <p:pos x="500" y="179"/>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6-07-12T16:33:24.330" idx="23">
    <p:pos x="516" y="223"/>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6-07-13T14:21:56.868" idx="40">
    <p:pos x="492" y="176"/>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6-07-12T16:33:29.830" idx="24">
    <p:pos x="500" y="179"/>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6-07-12T16:33:36.793" idx="25">
    <p:pos x="500" y="179"/>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6-07-12T16:33:41.707" idx="26">
    <p:pos x="500" y="179"/>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6-07-12T16:33:49.041" idx="27">
    <p:pos x="500" y="179"/>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6-07-12T16:33:53.860" idx="28">
    <p:pos x="500" y="179"/>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6-07-12T16:34:01.032" idx="29">
    <p:pos x="489" y="223"/>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7-12T16:25:38.118" idx="3">
    <p:pos x="511" y="223"/>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6-07-12T16:34:07.191" idx="30">
    <p:pos x="489" y="223"/>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6-07-12T16:34:12.143" idx="31">
    <p:pos x="489" y="223"/>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6-07-12T16:34:17.218" idx="32">
    <p:pos x="489" y="223"/>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6-07-12T16:34:23.832" idx="33">
    <p:pos x="489" y="223"/>
    <p:text>H2S</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6-07-12T16:34:28.792" idx="34">
    <p:pos x="489" y="223"/>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6-07-12T16:34:34.664" idx="35">
    <p:pos x="489" y="223"/>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6-07-12T16:34:39.570" idx="36">
    <p:pos x="489" y="223"/>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6-07-12T16:34:46.595" idx="37">
    <p:pos x="489" y="223"/>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6-07-12T16:35:48.999" idx="38">
    <p:pos x="533" y="179"/>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6-07-12T16:35:59.036" idx="39">
    <p:pos x="500" y="223"/>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7-12T16:26:43.314" idx="4">
    <p:pos x="505" y="223"/>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7-12T16:28:44.862" idx="6">
    <p:pos x="505" y="223"/>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7-12T16:28:35.516" idx="5">
    <p:pos x="402" y="223"/>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7-12T16:29:01.089" idx="7">
    <p:pos x="522" y="223"/>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7-12T16:30:46.100" idx="8">
    <p:pos x="522" y="22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7-12T16:31:05.037" idx="10">
    <p:pos x="522" y="223"/>
    <p:text>H2</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spcAft>
                  <a:spcPts val="0"/>
                </a:spcAft>
                <a:buSzPct val="25000"/>
                <a:buNone/>
              </a:p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64"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10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myNotes"/>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11</a:t>
            </a:fld>
            <a:endParaRPr lang="en-US" sz="1200">
              <a:solidFill>
                <a:schemeClr val="dk1"/>
              </a:solidFill>
              <a:latin typeface="Arial"/>
              <a:ea typeface="Arial"/>
              <a:cs typeface="Arial"/>
              <a:sym typeface="Arial"/>
            </a:endParaRPr>
          </a:p>
        </p:txBody>
      </p:sp>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2"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b="0" i="0" u="none" strike="noStrike" cap="none" dirty="0">
                <a:solidFill>
                  <a:schemeClr val="dk1"/>
                </a:solidFill>
                <a:latin typeface="Calibri"/>
                <a:ea typeface="Calibri"/>
                <a:cs typeface="Calibri"/>
                <a:sym typeface="Calibri"/>
              </a:rPr>
              <a:t>To view more detailed information for each configuration setting, use the </a:t>
            </a:r>
            <a:r>
              <a:rPr lang="en-US" sz="900" b="0" i="0" u="none" strike="noStrike" cap="none" dirty="0" err="1">
                <a:solidFill>
                  <a:schemeClr val="dk1"/>
                </a:solidFill>
                <a:latin typeface="Calibri"/>
                <a:ea typeface="Calibri"/>
                <a:cs typeface="Calibri"/>
                <a:sym typeface="Calibri"/>
              </a:rPr>
              <a:t>yab</a:t>
            </a:r>
            <a:r>
              <a:rPr lang="en-US" sz="900" b="0" i="0" u="none" strike="noStrike" cap="none" dirty="0">
                <a:solidFill>
                  <a:schemeClr val="dk1"/>
                </a:solidFill>
                <a:latin typeface="Calibri"/>
                <a:ea typeface="Calibri"/>
                <a:cs typeface="Calibri"/>
                <a:sym typeface="Calibri"/>
              </a:rPr>
              <a:t> help command.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myNotes"/>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12</a:t>
            </a:fld>
            <a:endParaRPr lang="en-US" sz="1200">
              <a:solidFill>
                <a:schemeClr val="dk1"/>
              </a:solidFill>
              <a:latin typeface="Arial"/>
              <a:ea typeface="Arial"/>
              <a:cs typeface="Arial"/>
              <a:sym typeface="Arial"/>
            </a:endParaRPr>
          </a:p>
        </p:txBody>
      </p:sp>
      <p:sp>
        <p:nvSpPr>
          <p:cNvPr id="179" name="Shape 1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80" name="Shape 18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myNotes"/>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13</a:t>
            </a:fld>
            <a:endParaRPr lang="en-US" sz="1200">
              <a:solidFill>
                <a:schemeClr val="dk1"/>
              </a:solidFill>
              <a:latin typeface="Arial"/>
              <a:ea typeface="Arial"/>
              <a:cs typeface="Arial"/>
              <a:sym typeface="Arial"/>
            </a:endParaRPr>
          </a:p>
        </p:txBody>
      </p:sp>
      <p:sp>
        <p:nvSpPr>
          <p:cNvPr id="186" name="Shape 1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87" name="Shape 18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3" name="Shape 19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94"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14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7" name="Shape 20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8"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16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7" name="Shape 2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p:nvPr/>
        </p:nvSpPr>
        <p:spPr>
          <a:xfrm>
            <a:off x="3884612" y="8684925"/>
            <a:ext cx="2971800" cy="4575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a:t>
            </a:fld>
            <a:endParaRPr lang="en-US" sz="1200" b="0" i="0" u="none" strike="noStrike" cap="none">
              <a:solidFill>
                <a:schemeClr val="dk1"/>
              </a:solidFill>
              <a:latin typeface="Arial"/>
              <a:ea typeface="Arial"/>
              <a:cs typeface="Arial"/>
              <a:sym typeface="Arial"/>
            </a:endParaRPr>
          </a:p>
        </p:txBody>
      </p:sp>
      <p:sp>
        <p:nvSpPr>
          <p:cNvPr id="104" name="Shape 104"/>
          <p:cNvSpPr txBox="1"/>
          <p:nvPr/>
        </p:nvSpPr>
        <p:spPr>
          <a:xfrm>
            <a:off x="3884612" y="8684925"/>
            <a:ext cx="2971800" cy="4575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a:t>
            </a:fld>
            <a:endParaRPr lang="en-US" sz="1200" b="0" i="0" u="none" strike="noStrike" cap="none">
              <a:solidFill>
                <a:schemeClr val="dk1"/>
              </a:solidFill>
              <a:latin typeface="Arial"/>
              <a:ea typeface="Arial"/>
              <a:cs typeface="Arial"/>
              <a:sym typeface="Arial"/>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6" name="Shape 10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33" name="Shape 2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5"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Note: The conversion-pre-</a:t>
            </a:r>
            <a:r>
              <a:rPr lang="en-US" sz="1200" b="0" i="0" u="none" strike="noStrike" cap="none" dirty="0" err="1">
                <a:solidFill>
                  <a:schemeClr val="dk1"/>
                </a:solidFill>
                <a:latin typeface="Calibri"/>
                <a:ea typeface="Calibri"/>
                <a:cs typeface="Calibri"/>
                <a:sym typeface="Calibri"/>
              </a:rPr>
              <a:t>ee</a:t>
            </a:r>
            <a:r>
              <a:rPr lang="en-US" sz="1200" b="0" i="0" u="none" strike="noStrike" cap="none" dirty="0">
                <a:solidFill>
                  <a:schemeClr val="dk1"/>
                </a:solidFill>
                <a:latin typeface="Calibri"/>
                <a:ea typeface="Calibri"/>
                <a:cs typeface="Calibri"/>
                <a:sym typeface="Calibri"/>
              </a:rPr>
              <a:t>-upgrade process records state information to ensure that already executed processes are not re-executed. Therefore we must run the </a:t>
            </a:r>
            <a:r>
              <a:rPr lang="en-US" sz="1200" b="0" i="0" u="none" strike="noStrike" cap="none" dirty="0">
                <a:solidFill>
                  <a:srgbClr val="4F4F4F"/>
                </a:solidFill>
                <a:latin typeface="Courier New"/>
                <a:ea typeface="Courier New"/>
                <a:cs typeface="Courier New"/>
                <a:sym typeface="Courier New"/>
              </a:rPr>
              <a:t>conversion-pre-</a:t>
            </a:r>
            <a:r>
              <a:rPr lang="en-US" sz="1200" b="0" i="0" u="none" strike="noStrike" cap="none" dirty="0" err="1">
                <a:solidFill>
                  <a:srgbClr val="4F4F4F"/>
                </a:solidFill>
                <a:latin typeface="Courier New"/>
                <a:ea typeface="Courier New"/>
                <a:cs typeface="Courier New"/>
                <a:sym typeface="Courier New"/>
              </a:rPr>
              <a:t>ee</a:t>
            </a:r>
            <a:r>
              <a:rPr lang="en-US" sz="1200" b="0" i="0" u="none" strike="noStrike" cap="none" dirty="0">
                <a:solidFill>
                  <a:srgbClr val="4F4F4F"/>
                </a:solidFill>
                <a:latin typeface="Courier New"/>
                <a:ea typeface="Courier New"/>
                <a:cs typeface="Courier New"/>
                <a:sym typeface="Courier New"/>
              </a:rPr>
              <a:t>-upgrade-reset </a:t>
            </a:r>
            <a:r>
              <a:rPr lang="en-US" sz="1200" b="0" i="0" u="none" strike="noStrike" cap="none" dirty="0">
                <a:solidFill>
                  <a:srgbClr val="000000"/>
                </a:solidFill>
              </a:rPr>
              <a:t>process before restarting the conversion.</a:t>
            </a:r>
          </a:p>
        </p:txBody>
      </p:sp>
      <p:sp>
        <p:nvSpPr>
          <p:cNvPr id="246"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22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myNotes"/>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360"/>
              </a:spcBef>
              <a:spcAft>
                <a:spcPts val="0"/>
              </a:spcAft>
              <a:buClrTx/>
              <a:buSzTx/>
              <a:buFontTx/>
              <a:buNone/>
              <a:tabLst/>
              <a:defRPr/>
            </a:pPr>
            <a:r>
              <a:rPr lang="en-US" sz="1200" b="0" i="0" u="none" strike="noStrike" cap="none" dirty="0" smtClean="0">
                <a:solidFill>
                  <a:schemeClr val="dk1"/>
                </a:solidFill>
                <a:latin typeface="Calibri"/>
                <a:ea typeface="Calibri"/>
                <a:cs typeface="Calibri"/>
                <a:sym typeface="Calibri"/>
              </a:rPr>
              <a:t>Note: The conversion-pre-</a:t>
            </a:r>
            <a:r>
              <a:rPr lang="en-US" sz="1200" b="0" i="0" u="none" strike="noStrike" cap="none" dirty="0" err="1" smtClean="0">
                <a:solidFill>
                  <a:schemeClr val="dk1"/>
                </a:solidFill>
                <a:latin typeface="Calibri"/>
                <a:ea typeface="Calibri"/>
                <a:cs typeface="Calibri"/>
                <a:sym typeface="Calibri"/>
              </a:rPr>
              <a:t>ee</a:t>
            </a:r>
            <a:r>
              <a:rPr lang="en-US" sz="1200" b="0" i="0" u="none" strike="noStrike" cap="none" dirty="0" smtClean="0">
                <a:solidFill>
                  <a:schemeClr val="dk1"/>
                </a:solidFill>
                <a:latin typeface="Calibri"/>
                <a:ea typeface="Calibri"/>
                <a:cs typeface="Calibri"/>
                <a:sym typeface="Calibri"/>
              </a:rPr>
              <a:t>-upgrade process records state information to ensure that already executed processes are not re-executed. Therefore we must run the </a:t>
            </a:r>
            <a:r>
              <a:rPr lang="en-US" sz="1200" b="0" i="0" u="none" strike="noStrike" cap="none" dirty="0" smtClean="0">
                <a:solidFill>
                  <a:srgbClr val="4F4F4F"/>
                </a:solidFill>
                <a:latin typeface="Courier New"/>
                <a:ea typeface="Courier New"/>
                <a:cs typeface="Courier New"/>
                <a:sym typeface="Courier New"/>
              </a:rPr>
              <a:t>conversion-pre-</a:t>
            </a:r>
            <a:r>
              <a:rPr lang="en-US" sz="1200" b="0" i="0" u="none" strike="noStrike" cap="none" dirty="0" err="1" smtClean="0">
                <a:solidFill>
                  <a:srgbClr val="4F4F4F"/>
                </a:solidFill>
                <a:latin typeface="Courier New"/>
                <a:ea typeface="Courier New"/>
                <a:cs typeface="Courier New"/>
                <a:sym typeface="Courier New"/>
              </a:rPr>
              <a:t>ee</a:t>
            </a:r>
            <a:r>
              <a:rPr lang="en-US" sz="1200" b="0" i="0" u="none" strike="noStrike" cap="none" dirty="0" smtClean="0">
                <a:solidFill>
                  <a:srgbClr val="4F4F4F"/>
                </a:solidFill>
                <a:latin typeface="Courier New"/>
                <a:ea typeface="Courier New"/>
                <a:cs typeface="Courier New"/>
                <a:sym typeface="Courier New"/>
              </a:rPr>
              <a:t>-upgrade-reset </a:t>
            </a:r>
            <a:r>
              <a:rPr lang="en-US" sz="1200" b="0" i="0" u="none" strike="noStrike" cap="none" dirty="0" smtClean="0">
                <a:solidFill>
                  <a:srgbClr val="000000"/>
                </a:solidFill>
              </a:rPr>
              <a:t>process before restarting the conversion.</a:t>
            </a:r>
          </a:p>
        </p:txBody>
      </p:sp>
      <p:sp>
        <p:nvSpPr>
          <p:cNvPr id="4" name="myNotes"/>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pPr marL="0" marR="0" lvl="0" indent="0" algn="r" rtl="0">
                <a:spcBef>
                  <a:spcPts val="0"/>
                </a:spcBef>
                <a:spcAft>
                  <a:spcPts val="0"/>
                </a:spcAft>
                <a:buSzPct val="25000"/>
                <a:buNone/>
              </a:pPr>
              <a:t>23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2" name="Shape 2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8"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Note: The above command stops the conversion at the conversion-</a:t>
            </a:r>
            <a:r>
              <a:rPr lang="en-US" sz="1200" b="0" i="0" u="none" strike="noStrike" cap="none" dirty="0" err="1">
                <a:solidFill>
                  <a:schemeClr val="dk1"/>
                </a:solidFill>
                <a:latin typeface="Calibri"/>
                <a:ea typeface="Calibri"/>
                <a:cs typeface="Calibri"/>
                <a:sym typeface="Calibri"/>
              </a:rPr>
              <a:t>tlc</a:t>
            </a:r>
            <a:r>
              <a:rPr lang="en-US" sz="1200" b="0" i="0" u="none" strike="noStrike" cap="none" dirty="0">
                <a:solidFill>
                  <a:schemeClr val="dk1"/>
                </a:solidFill>
                <a:latin typeface="Calibri"/>
                <a:ea typeface="Calibri"/>
                <a:cs typeface="Calibri"/>
                <a:sym typeface="Calibri"/>
              </a:rPr>
              <a:t>-create stage. You can replace this with the pause point of your choice.</a:t>
            </a:r>
          </a:p>
        </p:txBody>
      </p:sp>
      <p:sp>
        <p:nvSpPr>
          <p:cNvPr id="259"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25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8" name="Shape 2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3" name="Shape 2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9" name="Shape 2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3</a:t>
            </a:fld>
            <a:endParaRPr lang="en-US" sz="1200">
              <a:solidFill>
                <a:schemeClr val="dk1"/>
              </a:solidFill>
              <a:latin typeface="Arial"/>
              <a:ea typeface="Arial"/>
              <a:cs typeface="Arial"/>
              <a:sym typeface="Arial"/>
            </a:endParaRPr>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3" name="Shape 11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Shape 2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5" name="Shape 2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p>
        </p:txBody>
      </p:sp>
      <p:sp>
        <p:nvSpPr>
          <p:cNvPr id="302"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8"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p>
        </p:txBody>
      </p:sp>
      <p:sp>
        <p:nvSpPr>
          <p:cNvPr id="309"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5"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4F4F4F"/>
              </a:buClr>
              <a:buSzPct val="25000"/>
              <a:buFont typeface="Questrial"/>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r>
              <a:rPr lang="en-US" sz="1200" b="0" i="0" u="none" strike="noStrike" cap="none" dirty="0" smtClean="0">
                <a:solidFill>
                  <a:srgbClr val="4F4F4F"/>
                </a:solidFill>
                <a:latin typeface="Questrial"/>
                <a:ea typeface="Questrial"/>
                <a:cs typeface="Questrial"/>
                <a:sym typeface="Questrial"/>
              </a:rPr>
              <a:t>.</a:t>
            </a:r>
            <a:endParaRPr sz="1200" b="0" i="0" u="none" strike="noStrike" cap="none">
              <a:solidFill>
                <a:schemeClr val="dk1"/>
              </a:solidFill>
              <a:latin typeface="Calibri"/>
              <a:ea typeface="Calibri"/>
              <a:cs typeface="Calibri"/>
              <a:sym typeface="Calibri"/>
            </a:endParaRPr>
          </a:p>
        </p:txBody>
      </p:sp>
      <p:sp>
        <p:nvSpPr>
          <p:cNvPr id="316"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33</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2"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p>
        </p:txBody>
      </p:sp>
      <p:sp>
        <p:nvSpPr>
          <p:cNvPr id="323"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9"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4F4F4F"/>
              </a:buClr>
              <a:buSzPct val="25000"/>
              <a:buFont typeface="Questrial"/>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r>
              <a:rPr lang="en-US" sz="1200" b="0" i="0" u="none" strike="noStrike" cap="none" dirty="0" smtClean="0">
                <a:solidFill>
                  <a:srgbClr val="4F4F4F"/>
                </a:solidFill>
                <a:latin typeface="Questrial"/>
                <a:ea typeface="Questrial"/>
                <a:cs typeface="Questrial"/>
                <a:sym typeface="Questrial"/>
              </a:rPr>
              <a:t>.</a:t>
            </a:r>
            <a:endParaRPr sz="1200" b="0" i="0" u="none" strike="noStrike" cap="none">
              <a:solidFill>
                <a:schemeClr val="dk1"/>
              </a:solidFill>
              <a:latin typeface="Calibri"/>
              <a:ea typeface="Calibri"/>
              <a:cs typeface="Calibri"/>
              <a:sym typeface="Calibri"/>
            </a:endParaRPr>
          </a:p>
        </p:txBody>
      </p:sp>
      <p:sp>
        <p:nvSpPr>
          <p:cNvPr id="330"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35</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36"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4F4F4F"/>
              </a:buClr>
              <a:buSzPct val="25000"/>
              <a:buFont typeface="Questrial"/>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r>
              <a:rPr lang="en-US" sz="1200" b="0" i="0" u="none" strike="noStrike" cap="none" dirty="0" smtClean="0">
                <a:solidFill>
                  <a:srgbClr val="4F4F4F"/>
                </a:solidFill>
                <a:latin typeface="Questrial"/>
                <a:ea typeface="Questrial"/>
                <a:cs typeface="Questrial"/>
                <a:sym typeface="Questrial"/>
              </a:rPr>
              <a:t>.</a:t>
            </a:r>
            <a:endParaRPr sz="1200" b="0" i="0" u="none" strike="noStrike" cap="none">
              <a:solidFill>
                <a:schemeClr val="dk1"/>
              </a:solidFill>
              <a:latin typeface="Calibri"/>
              <a:ea typeface="Calibri"/>
              <a:cs typeface="Calibri"/>
              <a:sym typeface="Calibri"/>
            </a:endParaRPr>
          </a:p>
        </p:txBody>
      </p:sp>
      <p:sp>
        <p:nvSpPr>
          <p:cNvPr id="337"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36</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Shape 3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43"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4F4F4F"/>
              </a:buClr>
              <a:buSzPct val="25000"/>
              <a:buFont typeface="Questrial"/>
              <a:buNone/>
            </a:pPr>
            <a:r>
              <a:rPr lang="en-US" sz="1200" b="0" i="0" u="none" strike="noStrike" cap="none" dirty="0">
                <a:solidFill>
                  <a:srgbClr val="4F4F4F"/>
                </a:solidFill>
                <a:latin typeface="Questrial"/>
                <a:ea typeface="Questrial"/>
                <a:cs typeface="Questrial"/>
                <a:sym typeface="Questrial"/>
              </a:rPr>
              <a:t>If the conversion or upgrade execution failed and terminated prematurely, determine the root cause, correct it, reset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-upgrade-reset command) and then restart (</a:t>
            </a:r>
            <a:r>
              <a:rPr lang="en-US" sz="1200" b="0" i="0" u="none" strike="noStrike" cap="none" dirty="0" err="1">
                <a:solidFill>
                  <a:srgbClr val="4F4F4F"/>
                </a:solidFill>
                <a:latin typeface="Questrial"/>
                <a:ea typeface="Questrial"/>
                <a:cs typeface="Questrial"/>
                <a:sym typeface="Questrial"/>
              </a:rPr>
              <a:t>yab</a:t>
            </a:r>
            <a:r>
              <a:rPr lang="en-US" sz="1200" b="0" i="0" u="none" strike="noStrike" cap="none" dirty="0">
                <a:solidFill>
                  <a:srgbClr val="4F4F4F"/>
                </a:solidFill>
                <a:latin typeface="Questrial"/>
                <a:ea typeface="Questrial"/>
                <a:cs typeface="Questrial"/>
                <a:sym typeface="Questrial"/>
              </a:rPr>
              <a:t> conversion-pre-</a:t>
            </a:r>
            <a:r>
              <a:rPr lang="en-US" sz="1200" b="0" i="0" u="none" strike="noStrike" cap="none" dirty="0" err="1">
                <a:solidFill>
                  <a:srgbClr val="4F4F4F"/>
                </a:solidFill>
                <a:latin typeface="Questrial"/>
                <a:ea typeface="Questrial"/>
                <a:cs typeface="Questrial"/>
                <a:sym typeface="Questrial"/>
              </a:rPr>
              <a:t>ee</a:t>
            </a:r>
            <a:r>
              <a:rPr lang="en-US" sz="1200" b="0" i="0" u="none" strike="noStrike" cap="none" dirty="0">
                <a:solidFill>
                  <a:srgbClr val="4F4F4F"/>
                </a:solidFill>
                <a:latin typeface="Questrial"/>
                <a:ea typeface="Questrial"/>
                <a:cs typeface="Questrial"/>
                <a:sym typeface="Questrial"/>
              </a:rPr>
              <a:t>-upgrade command) the conversion</a:t>
            </a:r>
            <a:r>
              <a:rPr lang="en-US" sz="1200" b="0" i="0" u="none" strike="noStrike" cap="none" dirty="0" smtClean="0">
                <a:solidFill>
                  <a:srgbClr val="4F4F4F"/>
                </a:solidFill>
                <a:latin typeface="Questrial"/>
                <a:ea typeface="Questrial"/>
                <a:cs typeface="Questrial"/>
                <a:sym typeface="Questrial"/>
              </a:rPr>
              <a:t>.</a:t>
            </a:r>
            <a:endParaRPr sz="1200" b="0" i="0" u="none" strike="noStrike" cap="none">
              <a:solidFill>
                <a:schemeClr val="dk1"/>
              </a:solidFill>
              <a:latin typeface="Calibri"/>
              <a:ea typeface="Calibri"/>
              <a:cs typeface="Calibri"/>
              <a:sym typeface="Calibri"/>
            </a:endParaRPr>
          </a:p>
        </p:txBody>
      </p:sp>
      <p:sp>
        <p:nvSpPr>
          <p:cNvPr id="344" name="myNotes"/>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37</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0" name="Shape 3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5" name="Shape 35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356" name="myNotes"/>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pPr marL="0" marR="0" lvl="0" indent="0" algn="r" rtl="0">
                <a:spcBef>
                  <a:spcPts val="0"/>
                </a:spcBef>
                <a:spcAft>
                  <a:spcPts val="0"/>
                </a:spcAft>
                <a:buSzPct val="25000"/>
                <a:buNone/>
              </a:pPr>
              <a:t>39</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4</a:t>
            </a:fld>
            <a:endParaRPr lang="en-US" sz="1200">
              <a:solidFill>
                <a:schemeClr val="dk1"/>
              </a:solidFill>
              <a:latin typeface="Arial"/>
              <a:ea typeface="Arial"/>
              <a:cs typeface="Arial"/>
              <a:sym typeface="Arial"/>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0" name="Shape 12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5</a:t>
            </a:fld>
            <a:endParaRPr lang="en-US" sz="1200">
              <a:solidFill>
                <a:schemeClr val="dk1"/>
              </a:solidFill>
              <a:latin typeface="Arial"/>
              <a:ea typeface="Arial"/>
              <a:cs typeface="Arial"/>
              <a:sym typeface="Arial"/>
            </a:endParaRPr>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7" name="Shape 12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6</a:t>
            </a:fld>
            <a:endParaRPr lang="en-US" sz="1200">
              <a:solidFill>
                <a:schemeClr val="dk1"/>
              </a:solidFill>
              <a:latin typeface="Arial"/>
              <a:ea typeface="Arial"/>
              <a:cs typeface="Arial"/>
              <a:sym typeface="Arial"/>
            </a:endParaRPr>
          </a:p>
        </p:txBody>
      </p:sp>
      <p:sp>
        <p:nvSpPr>
          <p:cNvPr id="133" name="Shape 1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4"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r>
              <a:rPr lang="en-US" sz="900" b="0" i="0" u="none" strike="noStrike" cap="none" dirty="0">
                <a:solidFill>
                  <a:schemeClr val="dk1"/>
                </a:solidFill>
                <a:latin typeface="Calibri"/>
                <a:ea typeface="Calibri"/>
                <a:cs typeface="Calibri"/>
                <a:sym typeface="Calibri"/>
              </a:rPr>
              <a:t>Note: if the source database uses larger files the target version should also be configured to use larger files.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a:t>
            </a:fld>
            <a:endParaRPr lang="en-US" sz="1200">
              <a:solidFill>
                <a:schemeClr val="dk1"/>
              </a:solidFill>
              <a:latin typeface="Arial"/>
              <a:ea typeface="Arial"/>
              <a:cs typeface="Arial"/>
              <a:sym typeface="Arial"/>
            </a:endParaRPr>
          </a:p>
        </p:txBody>
      </p:sp>
      <p:sp>
        <p:nvSpPr>
          <p:cNvPr id="140" name="Shape 1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1" name="Shape 14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a:t>
            </a:fld>
            <a:endParaRPr lang="en-US" sz="1200">
              <a:solidFill>
                <a:schemeClr val="dk1"/>
              </a:solidFill>
              <a:latin typeface="Arial"/>
              <a:ea typeface="Arial"/>
              <a:cs typeface="Arial"/>
              <a:sym typeface="Arial"/>
            </a:endParaRPr>
          </a:p>
        </p:txBody>
      </p:sp>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9" name="Shape 14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endParaRPr sz="9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txBox="1"/>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9</a:t>
            </a:fld>
            <a:endParaRPr lang="en-US" sz="1200">
              <a:solidFill>
                <a:schemeClr val="dk1"/>
              </a:solidFill>
              <a:latin typeface="Arial"/>
              <a:ea typeface="Arial"/>
              <a:cs typeface="Arial"/>
              <a:sym typeface="Arial"/>
            </a:endParaRPr>
          </a:p>
        </p:txBody>
      </p:sp>
      <p:sp>
        <p:nvSpPr>
          <p:cNvPr id="155" name="Shape 1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6"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900" b="0" i="0" u="none" strike="noStrike" cap="none" dirty="0">
                <a:solidFill>
                  <a:schemeClr val="dk1"/>
                </a:solidFill>
                <a:latin typeface="Calibri"/>
                <a:ea typeface="Calibri"/>
                <a:cs typeface="Calibri"/>
                <a:sym typeface="Calibri"/>
              </a:rPr>
              <a:t>Note: </a:t>
            </a:r>
            <a:r>
              <a:rPr lang="en-US" sz="1200" b="0" i="0" u="none" strike="noStrike" cap="none" dirty="0">
                <a:solidFill>
                  <a:schemeClr val="dk1"/>
                </a:solidFill>
                <a:latin typeface="Calibri"/>
                <a:ea typeface="Calibri"/>
                <a:cs typeface="Calibri"/>
                <a:sym typeface="Calibri"/>
              </a:rPr>
              <a:t>The default physical names of the source databases are </a:t>
            </a:r>
            <a:r>
              <a:rPr lang="en-US" sz="1200" b="1" i="0" u="none" strike="noStrike" cap="none" dirty="0" err="1">
                <a:solidFill>
                  <a:schemeClr val="dk1"/>
                </a:solidFill>
                <a:latin typeface="Calibri"/>
                <a:ea typeface="Calibri"/>
                <a:cs typeface="Calibri"/>
                <a:sym typeface="Calibri"/>
              </a:rPr>
              <a:t>mfgprod</a:t>
            </a:r>
            <a:r>
              <a:rPr lang="en-US" sz="1200" b="1" i="0"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and</a:t>
            </a:r>
            <a:r>
              <a:rPr lang="en-US" sz="1200" b="1" i="0" u="none" strike="noStrike" cap="none" dirty="0">
                <a:solidFill>
                  <a:schemeClr val="dk1"/>
                </a:solidFill>
                <a:latin typeface="Calibri"/>
                <a:ea typeface="Calibri"/>
                <a:cs typeface="Calibri"/>
                <a:sym typeface="Calibri"/>
              </a:rPr>
              <a:t> </a:t>
            </a:r>
            <a:r>
              <a:rPr lang="en-US" sz="1200" b="1" i="0" u="none" strike="noStrike" cap="none" dirty="0" err="1">
                <a:solidFill>
                  <a:schemeClr val="dk1"/>
                </a:solidFill>
                <a:latin typeface="Calibri"/>
                <a:ea typeface="Calibri"/>
                <a:cs typeface="Calibri"/>
                <a:sym typeface="Calibri"/>
              </a:rPr>
              <a:t>admprod</a:t>
            </a:r>
            <a:r>
              <a:rPr lang="en-US" sz="1200" b="1" i="0"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Use these default names when restoring the source databases to avoid having to override them in the </a:t>
            </a:r>
            <a:r>
              <a:rPr lang="en-US" sz="1200" b="0" i="0" u="none" strike="noStrike" cap="none" dirty="0" err="1">
                <a:solidFill>
                  <a:schemeClr val="dk1"/>
                </a:solidFill>
                <a:latin typeface="Calibri"/>
                <a:ea typeface="Calibri"/>
                <a:cs typeface="Calibri"/>
                <a:sym typeface="Calibri"/>
              </a:rPr>
              <a:t>configuration.properties</a:t>
            </a:r>
            <a:r>
              <a:rPr lang="en-US" sz="1200" b="0" i="0" u="none" strike="noStrike" cap="none" dirty="0">
                <a:solidFill>
                  <a:schemeClr val="dk1"/>
                </a:solidFill>
                <a:latin typeface="Calibri"/>
                <a:ea typeface="Calibri"/>
                <a:cs typeface="Calibri"/>
                <a:sym typeface="Calibri"/>
              </a:rPr>
              <a:t> file.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b="12241"/>
          <a:stretch/>
        </p:blipFill>
        <p:spPr>
          <a:xfrm>
            <a:off x="0" y="3217863"/>
            <a:ext cx="9142413" cy="3209925"/>
          </a:xfrm>
          <a:prstGeom prst="rect">
            <a:avLst/>
          </a:prstGeom>
          <a:noFill/>
          <a:ln>
            <a:noFill/>
          </a:ln>
        </p:spPr>
      </p:pic>
      <p:pic>
        <p:nvPicPr>
          <p:cNvPr id="17" name="Shape 17"/>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18" name="Shape 18"/>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9" name="Shape 19"/>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20" name="Shape 20"/>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Shape 59"/>
        <p:cNvGrpSpPr/>
        <p:nvPr/>
      </p:nvGrpSpPr>
      <p:grpSpPr>
        <a:xfrm>
          <a:off x="0" y="0"/>
          <a:ext cx="0" cy="0"/>
          <a:chOff x="0" y="0"/>
          <a:chExt cx="0" cy="0"/>
        </a:xfrm>
      </p:grpSpPr>
      <p:sp>
        <p:nvSpPr>
          <p:cNvPr id="60" name="Shape 60"/>
          <p:cNvSpPr txBox="1">
            <a:spLocks noGrp="1"/>
          </p:cNvSpPr>
          <p:nvPr>
            <p:ph type="body" idx="1"/>
          </p:nvPr>
        </p:nvSpPr>
        <p:spPr>
          <a:xfrm>
            <a:off x="457200" y="1316182"/>
            <a:ext cx="8229600" cy="499995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1" name="Shape 61"/>
          <p:cNvSpPr txBox="1">
            <a:spLocks noGrp="1"/>
          </p:cNvSpPr>
          <p:nvPr>
            <p:ph type="title"/>
          </p:nvPr>
        </p:nvSpPr>
        <p:spPr>
          <a:xfrm>
            <a:off x="457200" y="607452"/>
            <a:ext cx="8229600" cy="70873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62" name="Shape 62"/>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3" name="Shape 63"/>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455243" y="342840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6" name="Shape 66"/>
          <p:cNvSpPr txBox="1">
            <a:spLocks noGrp="1"/>
          </p:cNvSpPr>
          <p:nvPr>
            <p:ph type="title"/>
          </p:nvPr>
        </p:nvSpPr>
        <p:spPr>
          <a:xfrm>
            <a:off x="455243" y="2618222"/>
            <a:ext cx="8229600" cy="81018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67" name="Shape 67"/>
          <p:cNvSpPr txBox="1">
            <a:spLocks noGrp="1"/>
          </p:cNvSpPr>
          <p:nvPr>
            <p:ph type="body" idx="2"/>
          </p:nvPr>
        </p:nvSpPr>
        <p:spPr>
          <a:xfrm>
            <a:off x="455243" y="219015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8" name="Shape 68"/>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wo Content">
    <p:spTree>
      <p:nvGrpSpPr>
        <p:cNvPr id="1" name="Shape 69"/>
        <p:cNvGrpSpPr/>
        <p:nvPr/>
      </p:nvGrpSpPr>
      <p:grpSpPr>
        <a:xfrm>
          <a:off x="0" y="0"/>
          <a:ext cx="0" cy="0"/>
          <a:chOff x="0" y="0"/>
          <a:chExt cx="0" cy="0"/>
        </a:xfrm>
      </p:grpSpPr>
      <p:sp>
        <p:nvSpPr>
          <p:cNvPr id="70" name="Shape 70"/>
          <p:cNvSpPr txBox="1">
            <a:spLocks noGrp="1"/>
          </p:cNvSpPr>
          <p:nvPr>
            <p:ph type="body" idx="1"/>
          </p:nvPr>
        </p:nvSpPr>
        <p:spPr>
          <a:xfrm>
            <a:off x="457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71" name="Shape 71"/>
          <p:cNvSpPr txBox="1">
            <a:spLocks noGrp="1"/>
          </p:cNvSpPr>
          <p:nvPr>
            <p:ph type="body" idx="2"/>
          </p:nvPr>
        </p:nvSpPr>
        <p:spPr>
          <a:xfrm>
            <a:off x="4648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72" name="Shape 72"/>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73" name="Shape 73"/>
          <p:cNvSpPr txBox="1">
            <a:spLocks noGrp="1"/>
          </p:cNvSpPr>
          <p:nvPr>
            <p:ph type="body" idx="3"/>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74" name="Shape 74"/>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omparison">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4645025" y="2064443"/>
            <a:ext cx="4041774"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77" name="Shape 77"/>
          <p:cNvSpPr txBox="1">
            <a:spLocks noGrp="1"/>
          </p:cNvSpPr>
          <p:nvPr>
            <p:ph type="body" idx="2"/>
          </p:nvPr>
        </p:nvSpPr>
        <p:spPr>
          <a:xfrm>
            <a:off x="4645025" y="1424683"/>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78" name="Shape 78"/>
          <p:cNvSpPr txBox="1">
            <a:spLocks noGrp="1"/>
          </p:cNvSpPr>
          <p:nvPr>
            <p:ph type="body" idx="3"/>
          </p:nvPr>
        </p:nvSpPr>
        <p:spPr>
          <a:xfrm>
            <a:off x="457200" y="2064443"/>
            <a:ext cx="4040187"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79" name="Shape 79"/>
          <p:cNvSpPr txBox="1">
            <a:spLocks noGrp="1"/>
          </p:cNvSpPr>
          <p:nvPr>
            <p:ph type="body" idx="4"/>
          </p:nvPr>
        </p:nvSpPr>
        <p:spPr>
          <a:xfrm>
            <a:off x="457200" y="1424683"/>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80" name="Shape 8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1" name="Shape 81"/>
          <p:cNvSpPr txBox="1">
            <a:spLocks noGrp="1"/>
          </p:cNvSpPr>
          <p:nvPr>
            <p:ph type="body" idx="5"/>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2" name="Shape 82"/>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List of Items/Names">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5886173" y="1420041"/>
            <a:ext cx="2800626"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5" name="Shape 85"/>
          <p:cNvSpPr txBox="1">
            <a:spLocks noGrp="1"/>
          </p:cNvSpPr>
          <p:nvPr>
            <p:ph type="body" idx="2"/>
          </p:nvPr>
        </p:nvSpPr>
        <p:spPr>
          <a:xfrm>
            <a:off x="3235738" y="1420041"/>
            <a:ext cx="2650435"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6" name="Shape 86"/>
          <p:cNvSpPr txBox="1">
            <a:spLocks noGrp="1"/>
          </p:cNvSpPr>
          <p:nvPr>
            <p:ph type="body" idx="3"/>
          </p:nvPr>
        </p:nvSpPr>
        <p:spPr>
          <a:xfrm>
            <a:off x="456654" y="1420041"/>
            <a:ext cx="2779083"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7" name="Shape 8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8" name="Shape 88"/>
          <p:cNvSpPr txBox="1">
            <a:spLocks noGrp="1"/>
          </p:cNvSpPr>
          <p:nvPr>
            <p:ph type="body" idx="4"/>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9" name="Shape 89"/>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Graphic/Picture">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92" name="Shape 92"/>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93" name="Shape 93"/>
          <p:cNvSpPr>
            <a:spLocks noGrp="1"/>
          </p:cNvSpPr>
          <p:nvPr>
            <p:ph type="pic" idx="2"/>
          </p:nvPr>
        </p:nvSpPr>
        <p:spPr>
          <a:xfrm>
            <a:off x="457200" y="1417637"/>
            <a:ext cx="8229600" cy="4864629"/>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94" name="Shape 94"/>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891609"/>
            <a:ext cx="8229600" cy="542452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mn-lt"/>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26" name="Shape 26"/>
          <p:cNvSpPr txBox="1">
            <a:spLocks noGrp="1"/>
          </p:cNvSpPr>
          <p:nvPr>
            <p:ph type="title"/>
          </p:nvPr>
        </p:nvSpPr>
        <p:spPr>
          <a:xfrm>
            <a:off x="457200" y="182880"/>
            <a:ext cx="8229600" cy="70873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mn-lt"/>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27" name="Shape 27"/>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8"/>
        <p:cNvGrpSpPr/>
        <p:nvPr/>
      </p:nvGrpSpPr>
      <p:grpSpPr>
        <a:xfrm>
          <a:off x="0" y="0"/>
          <a:ext cx="0" cy="0"/>
          <a:chOff x="0" y="0"/>
          <a:chExt cx="0" cy="0"/>
        </a:xfrm>
      </p:grpSpPr>
      <p:sp>
        <p:nvSpPr>
          <p:cNvPr id="29" name="Shape 29"/>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wo Content">
    <p:spTree>
      <p:nvGrpSpPr>
        <p:cNvPr id="1" name="Shape 30"/>
        <p:cNvGrpSpPr/>
        <p:nvPr/>
      </p:nvGrpSpPr>
      <p:grpSpPr>
        <a:xfrm>
          <a:off x="0" y="0"/>
          <a:ext cx="0" cy="0"/>
          <a:chOff x="0" y="0"/>
          <a:chExt cx="0" cy="0"/>
        </a:xfrm>
      </p:grpSpPr>
      <p:sp>
        <p:nvSpPr>
          <p:cNvPr id="31" name="Shape 31"/>
          <p:cNvSpPr txBox="1">
            <a:spLocks noGrp="1"/>
          </p:cNvSpPr>
          <p:nvPr>
            <p:ph type="body" idx="1"/>
          </p:nvPr>
        </p:nvSpPr>
        <p:spPr>
          <a:xfrm>
            <a:off x="457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32" name="Shape 32"/>
          <p:cNvSpPr txBox="1">
            <a:spLocks noGrp="1"/>
          </p:cNvSpPr>
          <p:nvPr>
            <p:ph type="body" idx="2"/>
          </p:nvPr>
        </p:nvSpPr>
        <p:spPr>
          <a:xfrm>
            <a:off x="4648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33" name="Shape 33"/>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34" name="Shape 34"/>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35"/>
        <p:cNvGrpSpPr/>
        <p:nvPr/>
      </p:nvGrpSpPr>
      <p:grpSpPr>
        <a:xfrm>
          <a:off x="0" y="0"/>
          <a:ext cx="0" cy="0"/>
          <a:chOff x="0" y="0"/>
          <a:chExt cx="0" cy="0"/>
        </a:xfrm>
      </p:grpSpPr>
      <p:sp>
        <p:nvSpPr>
          <p:cNvPr id="36" name="Shape 36"/>
          <p:cNvSpPr txBox="1">
            <a:spLocks noGrp="1"/>
          </p:cNvSpPr>
          <p:nvPr>
            <p:ph type="body" idx="1"/>
          </p:nvPr>
        </p:nvSpPr>
        <p:spPr>
          <a:xfrm>
            <a:off x="4645025" y="1667356"/>
            <a:ext cx="4041774"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7" name="Shape 37"/>
          <p:cNvSpPr txBox="1">
            <a:spLocks noGrp="1"/>
          </p:cNvSpPr>
          <p:nvPr>
            <p:ph type="body" idx="2"/>
          </p:nvPr>
        </p:nvSpPr>
        <p:spPr>
          <a:xfrm>
            <a:off x="4645025" y="1027592"/>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38" name="Shape 38"/>
          <p:cNvSpPr txBox="1">
            <a:spLocks noGrp="1"/>
          </p:cNvSpPr>
          <p:nvPr>
            <p:ph type="body" idx="3"/>
          </p:nvPr>
        </p:nvSpPr>
        <p:spPr>
          <a:xfrm>
            <a:off x="457200" y="1667356"/>
            <a:ext cx="4040187"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9" name="Shape 39"/>
          <p:cNvSpPr txBox="1">
            <a:spLocks noGrp="1"/>
          </p:cNvSpPr>
          <p:nvPr>
            <p:ph type="body" idx="4"/>
          </p:nvPr>
        </p:nvSpPr>
        <p:spPr>
          <a:xfrm>
            <a:off x="457200" y="1027592"/>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40" name="Shape 4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1" name="Shape 41"/>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Graphic/Picture">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4" name="Shape 44"/>
          <p:cNvSpPr>
            <a:spLocks noGrp="1"/>
          </p:cNvSpPr>
          <p:nvPr>
            <p:ph type="pic" idx="2"/>
          </p:nvPr>
        </p:nvSpPr>
        <p:spPr>
          <a:xfrm>
            <a:off x="457200" y="899403"/>
            <a:ext cx="8229600" cy="5382863"/>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45" name="Shape 45"/>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itle Only">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8" name="Shape 48"/>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49" name="Shape 49"/>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457200" y="598487"/>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52" name="Shape 52"/>
          <p:cNvSpPr txBox="1">
            <a:spLocks noGrp="1"/>
          </p:cNvSpPr>
          <p:nvPr>
            <p:ph type="body" idx="1"/>
          </p:nvPr>
        </p:nvSpPr>
        <p:spPr>
          <a:xfrm>
            <a:off x="457200" y="1316037"/>
            <a:ext cx="8229600" cy="4991099"/>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F4F4F"/>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3" name="Shape 53"/>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Slide">
    <p:spTree>
      <p:nvGrpSpPr>
        <p:cNvPr id="1" name="Shape 54"/>
        <p:cNvGrpSpPr/>
        <p:nvPr/>
      </p:nvGrpSpPr>
      <p:grpSpPr>
        <a:xfrm>
          <a:off x="0" y="0"/>
          <a:ext cx="0" cy="0"/>
          <a:chOff x="0" y="0"/>
          <a:chExt cx="0" cy="0"/>
        </a:xfrm>
      </p:grpSpPr>
      <p:pic>
        <p:nvPicPr>
          <p:cNvPr id="55" name="Shape 55"/>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56" name="Shape 56"/>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57" name="Shape 57"/>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8" name="Shape 58"/>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17">
            <a:alphaModFix/>
          </a:blip>
          <a:srcRect/>
          <a:stretch/>
        </p:blipFill>
        <p:spPr>
          <a:xfrm>
            <a:off x="0" y="6021387"/>
            <a:ext cx="9144000" cy="838199"/>
          </a:xfrm>
          <a:prstGeom prst="rect">
            <a:avLst/>
          </a:prstGeom>
          <a:noFill/>
          <a:ln>
            <a:noFill/>
          </a:ln>
        </p:spPr>
      </p:pic>
      <p:sp>
        <p:nvSpPr>
          <p:cNvPr id="11" name="Shape 1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2" name="Shape 12"/>
          <p:cNvSpPr txBox="1">
            <a:spLocks noGrp="1"/>
          </p:cNvSpPr>
          <p:nvPr>
            <p:ph type="body" idx="1"/>
          </p:nvPr>
        </p:nvSpPr>
        <p:spPr>
          <a:xfrm>
            <a:off x="457200" y="900112"/>
            <a:ext cx="8229600" cy="540702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F4F4F"/>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13" name="Shape 13"/>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pic>
        <p:nvPicPr>
          <p:cNvPr id="14" name="Shape 14"/>
          <p:cNvPicPr preferRelativeResize="0"/>
          <p:nvPr/>
        </p:nvPicPr>
        <p:blipFill rotWithShape="1">
          <a:blip r:embed="rId17">
            <a:alphaModFix/>
          </a:blip>
          <a:srcRect/>
          <a:stretch/>
        </p:blipFill>
        <p:spPr>
          <a:xfrm>
            <a:off x="0" y="6021387"/>
            <a:ext cx="9144000" cy="8381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myTitle"/>
          <p:cNvSpPr txBox="1">
            <a:spLocks noGrp="1"/>
          </p:cNvSpPr>
          <p:nvPr>
            <p:ph type="title"/>
          </p:nvPr>
        </p:nvSpPr>
        <p:spPr>
          <a:xfrm>
            <a:off x="427704" y="608012"/>
            <a:ext cx="8229600" cy="70485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Part 3 – Conversion Execution</a:t>
            </a:r>
          </a:p>
        </p:txBody>
      </p:sp>
      <p:sp>
        <p:nvSpPr>
          <p:cNvPr id="100" name="Shape 100"/>
          <p:cNvSpPr txBox="1">
            <a:spLocks noGrp="1"/>
          </p:cNvSpPr>
          <p:nvPr>
            <p:ph type="body" idx="1"/>
          </p:nvPr>
        </p:nvSpPr>
        <p:spPr>
          <a:xfrm>
            <a:off x="447368" y="1417637"/>
            <a:ext cx="8229600" cy="3492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F79646"/>
              </a:buClr>
              <a:buSzPct val="25000"/>
              <a:buFont typeface="Arial"/>
              <a:buNone/>
            </a:pPr>
            <a:r>
              <a:rPr lang="en-US" dirty="0" smtClean="0">
                <a:solidFill>
                  <a:srgbClr val="4F4F4F"/>
                </a:solidFill>
                <a:latin typeface="Century Gothic"/>
              </a:rPr>
              <a:t>August 2016</a:t>
            </a:r>
            <a:endParaRPr lang="en-US" sz="2000" b="1" i="0" u="none" strike="noStrike" cap="none" dirty="0">
              <a:solidFill>
                <a:srgbClr val="4F4F4F"/>
              </a:solidFill>
              <a:latin typeface="Century Gothic"/>
              <a:ea typeface="Questrial"/>
              <a:cs typeface="Questrial"/>
              <a:sym typeface="Questrial"/>
            </a:endParaRPr>
          </a:p>
        </p:txBody>
      </p:sp>
      <p:sp>
        <p:nvSpPr>
          <p:cNvPr id="101" name="myTitle"/>
          <p:cNvSpPr txBox="1">
            <a:spLocks noGrp="1"/>
          </p:cNvSpPr>
          <p:nvPr>
            <p:ph type="body" idx="2"/>
          </p:nvPr>
        </p:nvSpPr>
        <p:spPr>
          <a:xfrm>
            <a:off x="457200" y="179388"/>
            <a:ext cx="8229600" cy="42862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Clr>
                <a:srgbClr val="F79646"/>
              </a:buClr>
              <a:buSzPct val="25000"/>
              <a:buFont typeface="Arial"/>
              <a:buNone/>
            </a:pPr>
            <a:r>
              <a:rPr lang="en-US" sz="2000" b="1" i="0" u="none" strike="noStrike" cap="none" dirty="0">
                <a:solidFill>
                  <a:srgbClr val="4F81BD"/>
                </a:solidFill>
                <a:latin typeface="Century Gothic"/>
                <a:ea typeface="Questrial"/>
                <a:cs typeface="Questrial"/>
                <a:sym typeface="Questrial"/>
              </a:rPr>
              <a:t>QAD 2016 Enterprise Edition Database Conversion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E4E4E"/>
                </a:solidFill>
                <a:latin typeface="Century Gothic"/>
                <a:ea typeface="Questrial"/>
                <a:cs typeface="Questrial"/>
                <a:sym typeface="Questrial"/>
              </a:rPr>
              <a:t>Configure the Conversion</a:t>
            </a:r>
          </a:p>
        </p:txBody>
      </p:sp>
      <p:sp>
        <p:nvSpPr>
          <p:cNvPr id="5" name="Text Placeholder 4"/>
          <p:cNvSpPr>
            <a:spLocks noGrp="1"/>
          </p:cNvSpPr>
          <p:nvPr>
            <p:ph type="body" idx="1"/>
          </p:nvPr>
        </p:nvSpPr>
        <p:spPr/>
        <p:txBody>
          <a:bodyPr/>
          <a:lstStyle/>
          <a:p>
            <a:r>
              <a:rPr lang="en-US" dirty="0" smtClean="0">
                <a:latin typeface="Century Gothic"/>
              </a:rPr>
              <a:t>To set the location of the source databases add the property and value to </a:t>
            </a:r>
            <a:r>
              <a:rPr lang="en-US" dirty="0" err="1" smtClean="0">
                <a:latin typeface="Century Gothic"/>
              </a:rPr>
              <a:t>configuration.properties</a:t>
            </a:r>
            <a:r>
              <a:rPr lang="en-US" dirty="0" smtClean="0">
                <a:latin typeface="Century Gothic"/>
              </a:rPr>
              <a:t>.  For example:</a:t>
            </a:r>
            <a:br>
              <a:rPr lang="en-US" dirty="0" smtClean="0">
                <a:latin typeface="Century Gothic"/>
              </a:rPr>
            </a:br>
            <a:endParaRPr lang="en-US" sz="1000" dirty="0" smtClean="0">
              <a:latin typeface="Century Gothic"/>
            </a:endParaRPr>
          </a:p>
          <a:p>
            <a:pPr lvl="1">
              <a:spcBef>
                <a:spcPts val="300"/>
              </a:spcBef>
              <a:buNone/>
            </a:pPr>
            <a:r>
              <a:rPr lang="en-US" sz="1600" dirty="0" smtClean="0">
                <a:latin typeface="Century Gothic"/>
                <a:cs typeface="Courier New" pitchFamily="49" charset="0"/>
              </a:rPr>
              <a:t>#-------------------------------------------------------------------</a:t>
            </a:r>
          </a:p>
          <a:p>
            <a:pPr lvl="1">
              <a:spcBef>
                <a:spcPts val="300"/>
              </a:spcBef>
              <a:buNone/>
            </a:pPr>
            <a:r>
              <a:rPr lang="en-US" sz="1600" dirty="0" smtClean="0">
                <a:latin typeface="Century Gothic"/>
                <a:cs typeface="Courier New" pitchFamily="49" charset="0"/>
              </a:rPr>
              <a:t># </a:t>
            </a:r>
            <a:r>
              <a:rPr lang="en-US" sz="1600" dirty="0" err="1" smtClean="0">
                <a:latin typeface="Century Gothic"/>
                <a:cs typeface="Courier New" pitchFamily="49" charset="0"/>
              </a:rPr>
              <a:t>configuration.properties</a:t>
            </a:r>
            <a:endParaRPr lang="en-US" sz="1600" dirty="0" smtClean="0">
              <a:latin typeface="Century Gothic"/>
              <a:cs typeface="Courier New" pitchFamily="49" charset="0"/>
            </a:endParaRPr>
          </a:p>
          <a:p>
            <a:pPr lvl="1">
              <a:spcBef>
                <a:spcPts val="300"/>
              </a:spcBef>
              <a:buNone/>
            </a:pPr>
            <a:r>
              <a:rPr lang="en-US" sz="1600" dirty="0" smtClean="0">
                <a:latin typeface="Century Gothic"/>
                <a:cs typeface="Courier New" pitchFamily="49" charset="0"/>
              </a:rPr>
              <a:t>#</a:t>
            </a:r>
          </a:p>
          <a:p>
            <a:pPr lvl="1">
              <a:spcBef>
                <a:spcPts val="300"/>
              </a:spcBef>
              <a:buNone/>
            </a:pPr>
            <a:r>
              <a:rPr lang="en-US" sz="1600" dirty="0" smtClean="0">
                <a:latin typeface="Century Gothic"/>
                <a:cs typeface="Courier New" pitchFamily="49" charset="0"/>
              </a:rPr>
              <a:t># This file can be used to overwrite any existing YAB configuration</a:t>
            </a:r>
          </a:p>
          <a:p>
            <a:pPr lvl="1">
              <a:spcBef>
                <a:spcPts val="300"/>
              </a:spcBef>
              <a:buNone/>
            </a:pPr>
            <a:r>
              <a:rPr lang="en-US" sz="1600" dirty="0" smtClean="0">
                <a:latin typeface="Century Gothic"/>
                <a:cs typeface="Courier New" pitchFamily="49" charset="0"/>
              </a:rPr>
              <a:t># settings or to add/upgrade new packages to an environment.</a:t>
            </a:r>
          </a:p>
          <a:p>
            <a:pPr lvl="1">
              <a:spcBef>
                <a:spcPts val="300"/>
              </a:spcBef>
              <a:buNone/>
            </a:pPr>
            <a:r>
              <a:rPr lang="en-US" sz="1600" dirty="0" smtClean="0">
                <a:latin typeface="Century Gothic"/>
                <a:cs typeface="Courier New" pitchFamily="49" charset="0"/>
              </a:rPr>
              <a:t>...</a:t>
            </a:r>
          </a:p>
          <a:p>
            <a:pPr lvl="1">
              <a:spcBef>
                <a:spcPts val="300"/>
              </a:spcBef>
              <a:buNone/>
            </a:pPr>
            <a:r>
              <a:rPr lang="en-US" sz="1600" dirty="0" smtClean="0">
                <a:latin typeface="Century Gothic"/>
                <a:cs typeface="Courier New" pitchFamily="49" charset="0"/>
              </a:rPr>
              <a:t>...</a:t>
            </a:r>
          </a:p>
          <a:p>
            <a:pPr lvl="1">
              <a:spcBef>
                <a:spcPts val="300"/>
              </a:spcBef>
              <a:buNone/>
            </a:pPr>
            <a:r>
              <a:rPr lang="en-US" sz="1600" dirty="0" smtClean="0">
                <a:latin typeface="Century Gothic"/>
                <a:cs typeface="Courier New" pitchFamily="49" charset="0"/>
              </a:rPr>
              <a:t># Note: To apply any changes to an environment execute:</a:t>
            </a:r>
          </a:p>
          <a:p>
            <a:pPr lvl="1">
              <a:spcBef>
                <a:spcPts val="300"/>
              </a:spcBef>
              <a:buNone/>
            </a:pPr>
            <a:r>
              <a:rPr lang="en-US" sz="1600" dirty="0" smtClean="0">
                <a:latin typeface="Century Gothic"/>
                <a:cs typeface="Courier New" pitchFamily="49" charset="0"/>
              </a:rPr>
              <a:t># </a:t>
            </a:r>
            <a:r>
              <a:rPr lang="en-US" sz="1600" dirty="0" err="1" smtClean="0">
                <a:latin typeface="Century Gothic"/>
                <a:cs typeface="Courier New" pitchFamily="49" charset="0"/>
              </a:rPr>
              <a:t>yab</a:t>
            </a:r>
            <a:r>
              <a:rPr lang="en-US" sz="1600" dirty="0" smtClean="0">
                <a:latin typeface="Century Gothic"/>
                <a:cs typeface="Courier New" pitchFamily="49" charset="0"/>
              </a:rPr>
              <a:t> update</a:t>
            </a:r>
          </a:p>
          <a:p>
            <a:pPr lvl="1">
              <a:spcBef>
                <a:spcPts val="300"/>
              </a:spcBef>
              <a:buNone/>
            </a:pPr>
            <a:r>
              <a:rPr lang="en-US" sz="1600" dirty="0" smtClean="0">
                <a:latin typeface="Century Gothic"/>
                <a:cs typeface="Courier New" pitchFamily="49" charset="0"/>
              </a:rPr>
              <a:t>#-------------------------------------------------------------------</a:t>
            </a:r>
          </a:p>
          <a:p>
            <a:pPr lvl="1">
              <a:spcBef>
                <a:spcPts val="300"/>
              </a:spcBef>
              <a:buNone/>
            </a:pPr>
            <a:r>
              <a:rPr lang="en-US" sz="1600" dirty="0" err="1" smtClean="0">
                <a:latin typeface="Century Gothic"/>
                <a:cs typeface="Courier New" pitchFamily="49" charset="0"/>
              </a:rPr>
              <a:t>conv.pre-ee.src-db.dir</a:t>
            </a:r>
            <a:r>
              <a:rPr lang="en-US" sz="1600" dirty="0" smtClean="0">
                <a:latin typeface="Century Gothic"/>
                <a:cs typeface="Courier New" pitchFamily="49" charset="0"/>
              </a:rPr>
              <a:t>=/dr02/db/rdy2conv/ConvQA_OE11</a:t>
            </a:r>
            <a:endParaRPr lang="en-US" sz="1600" dirty="0">
              <a:latin typeface="Century Gothic"/>
              <a:cs typeface="Courier New" pitchFamily="49"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graphicFrame>
        <p:nvGraphicFramePr>
          <p:cNvPr id="174" name="Shape 174"/>
          <p:cNvGraphicFramePr/>
          <p:nvPr/>
        </p:nvGraphicFramePr>
        <p:xfrm>
          <a:off x="457200" y="2461834"/>
          <a:ext cx="8229600" cy="3788545"/>
        </p:xfrm>
        <a:graphic>
          <a:graphicData uri="http://schemas.openxmlformats.org/drawingml/2006/table">
            <a:tbl>
              <a:tblPr firstRow="1" bandRow="1">
                <a:noFill/>
                <a:tableStyleId>{02BA0651-715E-41FE-B6AE-CAD4AEE01372}</a:tableStyleId>
              </a:tblPr>
              <a:tblGrid>
                <a:gridCol w="2842050"/>
                <a:gridCol w="1322175"/>
                <a:gridCol w="4065375"/>
              </a:tblGrid>
              <a:tr h="344275">
                <a:tc>
                  <a:txBody>
                    <a:bodyPr/>
                    <a:lstStyle/>
                    <a:p>
                      <a:pPr marL="0" marR="0" lvl="0" indent="0" algn="l" rtl="0">
                        <a:spcBef>
                          <a:spcPts val="0"/>
                        </a:spcBef>
                        <a:buSzPct val="25000"/>
                        <a:buNone/>
                      </a:pPr>
                      <a:r>
                        <a:rPr lang="en-US" sz="1600" dirty="0">
                          <a:solidFill>
                            <a:schemeClr val="dk1"/>
                          </a:solidFill>
                        </a:rPr>
                        <a:t>Properties (continued)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Default</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Description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dirty="0" err="1">
                          <a:solidFill>
                            <a:srgbClr val="4F4F4F"/>
                          </a:solidFill>
                          <a:latin typeface="Courier New"/>
                          <a:ea typeface="Courier New"/>
                          <a:cs typeface="Courier New"/>
                          <a:sym typeface="Courier New"/>
                        </a:rPr>
                        <a:t>conv-ui.ACDATE</a:t>
                      </a:r>
                      <a:r>
                        <a:rPr lang="en-US" sz="1600" dirty="0">
                          <a:solidFill>
                            <a:srgbClr val="4F4F4F"/>
                          </a:solidFill>
                          <a:latin typeface="Courier New"/>
                          <a:ea typeface="Courier New"/>
                          <a:cs typeface="Courier New"/>
                          <a:sym typeface="Courier New"/>
                        </a:rPr>
                        <a:t>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None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ECommerce Turnaround data last accessed date.</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If blank the conversion uses the current date; that is, today.</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conv-ui.ACUSER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mfg</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ECommerce Turnaround data last accessed User ID.</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A value is required.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conv-ui.CRDATE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None</a:t>
                      </a:r>
                    </a:p>
                    <a:p>
                      <a:pPr marL="0" marR="0" lvl="0" indent="0" algn="l" rtl="0">
                        <a:spcBef>
                          <a:spcPts val="0"/>
                        </a:spcBef>
                        <a:buSzPct val="25000"/>
                        <a:buNone/>
                      </a:pPr>
                      <a:endParaRPr sz="1600">
                        <a:solidFill>
                          <a:srgbClr val="4F4F4F"/>
                        </a:solidFill>
                        <a:latin typeface="Courier New"/>
                        <a:ea typeface="Courier New"/>
                        <a:cs typeface="Courier New"/>
                        <a:sym typeface="Courier New"/>
                      </a:endParaRP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ECommerce Turnaround data creation date.</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If blank the conversion uses the current date; that is, today.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
        <p:nvSpPr>
          <p:cNvPr id="17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Configure the Conversion (optional)</a:t>
            </a:r>
          </a:p>
        </p:txBody>
      </p:sp>
      <p:sp>
        <p:nvSpPr>
          <p:cNvPr id="176" name="Shape 176"/>
          <p:cNvSpPr/>
          <p:nvPr/>
        </p:nvSpPr>
        <p:spPr>
          <a:xfrm>
            <a:off x="457200" y="892175"/>
            <a:ext cx="8458200" cy="156966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4F4F4F"/>
              </a:buClr>
              <a:buSzPct val="25000"/>
              <a:buFont typeface="Questrial"/>
              <a:buNone/>
            </a:pPr>
            <a:r>
              <a:rPr lang="en-US" sz="2400" dirty="0">
                <a:solidFill>
                  <a:srgbClr val="4F4F4F"/>
                </a:solidFill>
                <a:latin typeface="Century Gothic"/>
                <a:ea typeface="Questrial"/>
                <a:cs typeface="Questrial"/>
                <a:sym typeface="Questrial"/>
              </a:rPr>
              <a:t>The </a:t>
            </a:r>
            <a:r>
              <a:rPr lang="en-US" sz="2400" dirty="0">
                <a:solidFill>
                  <a:srgbClr val="4F4F4F"/>
                </a:solidFill>
                <a:latin typeface="Century Gothic"/>
                <a:ea typeface="Courier New"/>
                <a:cs typeface="Courier New"/>
                <a:sym typeface="Courier New"/>
              </a:rPr>
              <a:t>conversion-pre-</a:t>
            </a:r>
            <a:r>
              <a:rPr lang="en-US" sz="2400" dirty="0" err="1">
                <a:solidFill>
                  <a:srgbClr val="4F4F4F"/>
                </a:solidFill>
                <a:latin typeface="Century Gothic"/>
                <a:ea typeface="Courier New"/>
                <a:cs typeface="Courier New"/>
                <a:sym typeface="Courier New"/>
              </a:rPr>
              <a:t>ee</a:t>
            </a:r>
            <a:r>
              <a:rPr lang="en-US" sz="2400" dirty="0">
                <a:solidFill>
                  <a:srgbClr val="4F4F4F"/>
                </a:solidFill>
                <a:latin typeface="Century Gothic"/>
                <a:ea typeface="Courier New"/>
                <a:cs typeface="Courier New"/>
                <a:sym typeface="Courier New"/>
              </a:rPr>
              <a:t>-upgrade</a:t>
            </a:r>
            <a:r>
              <a:rPr lang="en-US" sz="2400" dirty="0">
                <a:solidFill>
                  <a:srgbClr val="4F4F4F"/>
                </a:solidFill>
                <a:latin typeface="Century Gothic"/>
                <a:ea typeface="Questrial"/>
                <a:cs typeface="Questrial"/>
                <a:sym typeface="Questrial"/>
              </a:rPr>
              <a:t> process has a number of additional configuration properties (listed in the following tables). </a:t>
            </a:r>
            <a:r>
              <a:rPr lang="en-US" sz="2400" dirty="0" smtClean="0">
                <a:solidFill>
                  <a:srgbClr val="4F4F4F"/>
                </a:solidFill>
                <a:latin typeface="Century Gothic"/>
                <a:ea typeface="Questrial"/>
                <a:cs typeface="Questrial"/>
                <a:sym typeface="Questrial"/>
              </a:rPr>
              <a:t>While </a:t>
            </a:r>
            <a:r>
              <a:rPr lang="en-US" sz="2400" dirty="0">
                <a:solidFill>
                  <a:srgbClr val="4F4F4F"/>
                </a:solidFill>
                <a:latin typeface="Century Gothic"/>
                <a:ea typeface="Questrial"/>
                <a:cs typeface="Questrial"/>
                <a:sym typeface="Questrial"/>
              </a:rPr>
              <a:t>the properties have default </a:t>
            </a:r>
            <a:r>
              <a:rPr lang="en-US" sz="2400" dirty="0" smtClean="0">
                <a:solidFill>
                  <a:srgbClr val="4F4F4F"/>
                </a:solidFill>
                <a:latin typeface="Century Gothic"/>
                <a:ea typeface="Questrial"/>
                <a:cs typeface="Questrial"/>
                <a:sym typeface="Questrial"/>
              </a:rPr>
              <a:t>values, </a:t>
            </a:r>
            <a:r>
              <a:rPr lang="en-US" sz="2400" dirty="0">
                <a:solidFill>
                  <a:srgbClr val="4F4F4F"/>
                </a:solidFill>
                <a:latin typeface="Century Gothic"/>
                <a:ea typeface="Questrial"/>
                <a:cs typeface="Questrial"/>
                <a:sym typeface="Questrial"/>
              </a:rPr>
              <a:t>you must review and update them as required.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aphicFrame>
        <p:nvGraphicFramePr>
          <p:cNvPr id="182" name="Shape 182"/>
          <p:cNvGraphicFramePr/>
          <p:nvPr/>
        </p:nvGraphicFramePr>
        <p:xfrm>
          <a:off x="457200" y="1149178"/>
          <a:ext cx="8229600" cy="4645840"/>
        </p:xfrm>
        <a:graphic>
          <a:graphicData uri="http://schemas.openxmlformats.org/drawingml/2006/table">
            <a:tbl>
              <a:tblPr firstRow="1" bandRow="1">
                <a:noFill/>
                <a:tableStyleId>{02BA0651-715E-41FE-B6AE-CAD4AEE01372}</a:tableStyleId>
              </a:tblPr>
              <a:tblGrid>
                <a:gridCol w="2842050"/>
                <a:gridCol w="1458575"/>
                <a:gridCol w="3928975"/>
              </a:tblGrid>
              <a:tr h="378600">
                <a:tc>
                  <a:txBody>
                    <a:bodyPr/>
                    <a:lstStyle/>
                    <a:p>
                      <a:pPr marL="0" marR="0" lvl="0" indent="0" algn="l" rtl="0">
                        <a:spcBef>
                          <a:spcPts val="0"/>
                        </a:spcBef>
                        <a:buSzPct val="25000"/>
                        <a:buNone/>
                      </a:pPr>
                      <a:r>
                        <a:rPr lang="en-US" sz="1600">
                          <a:solidFill>
                            <a:schemeClr val="dk1"/>
                          </a:solidFill>
                        </a:rPr>
                        <a:t>Properties (continued)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Default</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Description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conv-ui.CRUSER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mfg</a:t>
                      </a:r>
                    </a:p>
                    <a:p>
                      <a:pPr marL="0" marR="0" lvl="0" indent="0" algn="l" rtl="0">
                        <a:spcBef>
                          <a:spcPts val="0"/>
                        </a:spcBef>
                        <a:buSzPct val="25000"/>
                        <a:buNone/>
                      </a:pPr>
                      <a:endParaRPr sz="1600">
                        <a:solidFill>
                          <a:srgbClr val="4F4F4F"/>
                        </a:solidFill>
                        <a:latin typeface="Courier New"/>
                        <a:ea typeface="Courier New"/>
                        <a:cs typeface="Courier New"/>
                        <a:sym typeface="Courier New"/>
                      </a:endParaRP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ECommerce Turnaround data creation UserID.</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A value is required.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conv-ui.costpoint01</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Usage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Designate the source of the item PO cost to use for supplier consigned purchase orders in Accounts Payable.</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Only a value of Usage or Receipt is permitted.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conv-ui.dom_domain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test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Only used when converting from source version 92a or earlier (86e, 90, 91, 92, 92a).</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No validation.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conv-ui.dom_name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conversion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Required when converting from 86e, 90, 91, 92, 92a.</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No validation.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
        <p:nvSpPr>
          <p:cNvPr id="18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Configure the Conversion (optional)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aphicFrame>
        <p:nvGraphicFramePr>
          <p:cNvPr id="189" name="Shape 189"/>
          <p:cNvGraphicFramePr/>
          <p:nvPr/>
        </p:nvGraphicFramePr>
        <p:xfrm>
          <a:off x="457200" y="1124465"/>
          <a:ext cx="8229600" cy="3822870"/>
        </p:xfrm>
        <a:graphic>
          <a:graphicData uri="http://schemas.openxmlformats.org/drawingml/2006/table">
            <a:tbl>
              <a:tblPr firstRow="1" bandRow="1">
                <a:noFill/>
                <a:tableStyleId>{02BA0651-715E-41FE-B6AE-CAD4AEE01372}</a:tableStyleId>
              </a:tblPr>
              <a:tblGrid>
                <a:gridCol w="2941250"/>
                <a:gridCol w="1222975"/>
                <a:gridCol w="4065375"/>
              </a:tblGrid>
              <a:tr h="378600">
                <a:tc>
                  <a:txBody>
                    <a:bodyPr/>
                    <a:lstStyle/>
                    <a:p>
                      <a:pPr marL="0" marR="0" lvl="0" indent="0" algn="l" rtl="0">
                        <a:spcBef>
                          <a:spcPts val="0"/>
                        </a:spcBef>
                        <a:buSzPct val="25000"/>
                        <a:buNone/>
                      </a:pPr>
                      <a:r>
                        <a:rPr lang="en-US" sz="1600" dirty="0">
                          <a:solidFill>
                            <a:schemeClr val="dk1"/>
                          </a:solidFill>
                        </a:rPr>
                        <a:t>Properties (continued)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Default</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Description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conv-ui.dom_sname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test</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Required when converting from 86e, 90, 91, 92, 92a.</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No validation.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conv-ui.dbtype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Progress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dirty="0">
                          <a:solidFill>
                            <a:srgbClr val="4F4F4F"/>
                          </a:solidFill>
                          <a:latin typeface="Courier New"/>
                          <a:ea typeface="Courier New"/>
                          <a:cs typeface="Courier New"/>
                          <a:sym typeface="Courier New"/>
                        </a:rPr>
                        <a:t>The database type, which by default is Progress.</a:t>
                      </a:r>
                    </a:p>
                    <a:p>
                      <a:pPr marL="0" marR="0" lvl="0" indent="0" algn="l" rtl="0">
                        <a:spcBef>
                          <a:spcPts val="0"/>
                        </a:spcBef>
                        <a:buSzPct val="25000"/>
                        <a:buNone/>
                      </a:pPr>
                      <a:r>
                        <a:rPr lang="en-US" sz="1600" dirty="0">
                          <a:solidFill>
                            <a:srgbClr val="4F4F4F"/>
                          </a:solidFill>
                          <a:latin typeface="Courier New"/>
                          <a:ea typeface="Courier New"/>
                          <a:cs typeface="Courier New"/>
                          <a:sym typeface="Courier New"/>
                        </a:rPr>
                        <a:t>Only a value of Progress is permitted.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conv-ui.prlistassignto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1</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rgbClr val="4F4F4F"/>
                          </a:solidFill>
                          <a:latin typeface="Courier New"/>
                          <a:ea typeface="Courier New"/>
                          <a:cs typeface="Courier New"/>
                          <a:sym typeface="Courier New"/>
                        </a:rPr>
                        <a:t>Designate existing price lists used for scheduled orders and/or RMA receipts as Customer or Supplier price lists.</a:t>
                      </a:r>
                    </a:p>
                    <a:p>
                      <a:pPr marL="0" marR="0" lvl="0" indent="0" algn="l" rtl="0">
                        <a:spcBef>
                          <a:spcPts val="0"/>
                        </a:spcBef>
                        <a:buSzPct val="25000"/>
                        <a:buNone/>
                      </a:pPr>
                      <a:r>
                        <a:rPr lang="en-US" sz="1600">
                          <a:solidFill>
                            <a:srgbClr val="4F4F4F"/>
                          </a:solidFill>
                          <a:latin typeface="Courier New"/>
                          <a:ea typeface="Courier New"/>
                          <a:cs typeface="Courier New"/>
                          <a:sym typeface="Courier New"/>
                        </a:rPr>
                        <a:t>Only a value of 1 or 2 is permitted.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
        <p:nvSpPr>
          <p:cNvPr id="19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Configure the Conversion (optional)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Configure the Conversion (optional)</a:t>
            </a:r>
          </a:p>
        </p:txBody>
      </p:sp>
      <p:sp>
        <p:nvSpPr>
          <p:cNvPr id="5" name="Text Placeholder 4"/>
          <p:cNvSpPr>
            <a:spLocks noGrp="1"/>
          </p:cNvSpPr>
          <p:nvPr>
            <p:ph type="body" idx="1"/>
          </p:nvPr>
        </p:nvSpPr>
        <p:spPr/>
        <p:txBody>
          <a:bodyPr/>
          <a:lstStyle/>
          <a:p>
            <a:r>
              <a:rPr lang="en-US" sz="2400" dirty="0" smtClean="0">
                <a:latin typeface="Century Gothic"/>
              </a:rPr>
              <a:t>To change the default value of properties, add the properties and the required values to </a:t>
            </a:r>
            <a:r>
              <a:rPr lang="en-US" sz="2400" dirty="0" err="1" smtClean="0">
                <a:latin typeface="Century Gothic"/>
              </a:rPr>
              <a:t>configuration.properties</a:t>
            </a:r>
            <a:r>
              <a:rPr lang="en-US" sz="2400" dirty="0" smtClean="0">
                <a:latin typeface="Century Gothic"/>
              </a:rPr>
              <a:t>. For example:</a:t>
            </a:r>
          </a:p>
          <a:p>
            <a:pPr lvl="1">
              <a:spcBef>
                <a:spcPts val="200"/>
              </a:spcBef>
              <a:buNone/>
            </a:pPr>
            <a:r>
              <a:rPr lang="en-US" sz="1600" kern="1200" dirty="0" smtClean="0">
                <a:latin typeface="Century Gothic"/>
                <a:cs typeface="Courier New" pitchFamily="49" charset="0"/>
              </a:rPr>
              <a:t>#-------------------------------------------------------------------</a:t>
            </a:r>
          </a:p>
          <a:p>
            <a:pPr lvl="1">
              <a:spcBef>
                <a:spcPts val="200"/>
              </a:spcBef>
              <a:buNone/>
            </a:pPr>
            <a:r>
              <a:rPr lang="en-US" sz="1600" kern="1200" dirty="0" smtClean="0">
                <a:latin typeface="Century Gothic"/>
                <a:cs typeface="Courier New" pitchFamily="49" charset="0"/>
              </a:rPr>
              <a:t># </a:t>
            </a:r>
            <a:r>
              <a:rPr lang="en-US" sz="1600" kern="1200" dirty="0" err="1" smtClean="0">
                <a:latin typeface="Century Gothic"/>
                <a:cs typeface="Courier New" pitchFamily="49" charset="0"/>
              </a:rPr>
              <a:t>configuration.properties</a:t>
            </a:r>
            <a:endParaRPr lang="en-US" sz="1600" kern="1200" dirty="0" smtClean="0">
              <a:latin typeface="Century Gothic"/>
              <a:cs typeface="Courier New" pitchFamily="49" charset="0"/>
            </a:endParaRPr>
          </a:p>
          <a:p>
            <a:pPr lvl="1">
              <a:spcBef>
                <a:spcPts val="200"/>
              </a:spcBef>
              <a:buNone/>
            </a:pPr>
            <a:r>
              <a:rPr lang="en-US" sz="1600" kern="1200" dirty="0" smtClean="0">
                <a:latin typeface="Century Gothic"/>
                <a:cs typeface="Courier New" pitchFamily="49" charset="0"/>
              </a:rPr>
              <a:t>#</a:t>
            </a:r>
          </a:p>
          <a:p>
            <a:pPr lvl="1">
              <a:spcBef>
                <a:spcPts val="200"/>
              </a:spcBef>
              <a:buNone/>
            </a:pPr>
            <a:r>
              <a:rPr lang="en-US" sz="1600" kern="1200" dirty="0" smtClean="0">
                <a:latin typeface="Century Gothic"/>
                <a:cs typeface="Courier New" pitchFamily="49" charset="0"/>
              </a:rPr>
              <a:t># This file can be used to overwrite any existing YAB configuration</a:t>
            </a:r>
          </a:p>
          <a:p>
            <a:pPr lvl="1">
              <a:spcBef>
                <a:spcPts val="200"/>
              </a:spcBef>
              <a:buNone/>
            </a:pPr>
            <a:r>
              <a:rPr lang="en-US" sz="1600" kern="1200" dirty="0" smtClean="0">
                <a:latin typeface="Century Gothic"/>
                <a:cs typeface="Courier New" pitchFamily="49" charset="0"/>
              </a:rPr>
              <a:t># settings or to add/upgrade new packages to an environment.</a:t>
            </a:r>
          </a:p>
          <a:p>
            <a:pPr lvl="1">
              <a:spcBef>
                <a:spcPts val="200"/>
              </a:spcBef>
              <a:buNone/>
            </a:pPr>
            <a:r>
              <a:rPr lang="en-US" sz="1600" kern="1200" dirty="0" smtClean="0">
                <a:latin typeface="Century Gothic"/>
                <a:cs typeface="Courier New" pitchFamily="49" charset="0"/>
              </a:rPr>
              <a:t>...</a:t>
            </a:r>
          </a:p>
          <a:p>
            <a:pPr lvl="1">
              <a:spcBef>
                <a:spcPts val="200"/>
              </a:spcBef>
              <a:buNone/>
            </a:pPr>
            <a:r>
              <a:rPr lang="en-US" sz="1600" kern="1200" dirty="0" smtClean="0">
                <a:latin typeface="Century Gothic"/>
                <a:cs typeface="Courier New" pitchFamily="49" charset="0"/>
              </a:rPr>
              <a:t>...</a:t>
            </a:r>
          </a:p>
          <a:p>
            <a:pPr lvl="1">
              <a:spcBef>
                <a:spcPts val="200"/>
              </a:spcBef>
              <a:buNone/>
            </a:pPr>
            <a:r>
              <a:rPr lang="en-US" sz="1600" kern="1200" dirty="0" smtClean="0">
                <a:latin typeface="Century Gothic"/>
                <a:cs typeface="Courier New" pitchFamily="49" charset="0"/>
              </a:rPr>
              <a:t># Note: To apply any changes to an environment execute:</a:t>
            </a:r>
          </a:p>
          <a:p>
            <a:pPr lvl="1">
              <a:spcBef>
                <a:spcPts val="200"/>
              </a:spcBef>
              <a:buNone/>
            </a:pPr>
            <a:r>
              <a:rPr lang="en-US" sz="1600" kern="1200" dirty="0" smtClean="0">
                <a:latin typeface="Century Gothic"/>
                <a:cs typeface="Courier New" pitchFamily="49" charset="0"/>
              </a:rPr>
              <a:t># </a:t>
            </a:r>
            <a:r>
              <a:rPr lang="en-US" sz="1600" kern="1200" dirty="0" err="1" smtClean="0">
                <a:latin typeface="Century Gothic"/>
                <a:cs typeface="Courier New" pitchFamily="49" charset="0"/>
              </a:rPr>
              <a:t>yab</a:t>
            </a:r>
            <a:r>
              <a:rPr lang="en-US" sz="1600" kern="1200" dirty="0" smtClean="0">
                <a:latin typeface="Century Gothic"/>
                <a:cs typeface="Courier New" pitchFamily="49" charset="0"/>
              </a:rPr>
              <a:t> update</a:t>
            </a:r>
          </a:p>
          <a:p>
            <a:pPr lvl="1">
              <a:spcBef>
                <a:spcPts val="200"/>
              </a:spcBef>
              <a:buNone/>
            </a:pPr>
            <a:r>
              <a:rPr lang="en-US" sz="1600" kern="1200" dirty="0" smtClean="0">
                <a:latin typeface="Century Gothic"/>
                <a:cs typeface="Courier New" pitchFamily="49" charset="0"/>
              </a:rPr>
              <a:t>#-------------------------------------------------------------------</a:t>
            </a:r>
          </a:p>
          <a:p>
            <a:pPr lvl="1">
              <a:spcBef>
                <a:spcPts val="200"/>
              </a:spcBef>
              <a:buNone/>
            </a:pPr>
            <a:r>
              <a:rPr lang="en-US" sz="1600" kern="1200" dirty="0" err="1" smtClean="0">
                <a:latin typeface="Century Gothic"/>
                <a:cs typeface="Courier New" pitchFamily="49" charset="0"/>
              </a:rPr>
              <a:t>conv.pre-ee.src-db.dir</a:t>
            </a:r>
            <a:r>
              <a:rPr lang="en-US" sz="1600" kern="1200" dirty="0" smtClean="0">
                <a:latin typeface="Century Gothic"/>
                <a:cs typeface="Courier New" pitchFamily="49" charset="0"/>
              </a:rPr>
              <a:t>=/dr02/db/rdy2conv/ConvQA_OE11</a:t>
            </a:r>
          </a:p>
          <a:p>
            <a:pPr lvl="1">
              <a:spcBef>
                <a:spcPts val="200"/>
              </a:spcBef>
              <a:buNone/>
            </a:pPr>
            <a:r>
              <a:rPr lang="en-US" sz="1600" kern="1200" dirty="0" err="1" smtClean="0">
                <a:latin typeface="Century Gothic"/>
                <a:cs typeface="Courier New" pitchFamily="49" charset="0"/>
              </a:rPr>
              <a:t>conv-ui.dom_domain</a:t>
            </a:r>
            <a:r>
              <a:rPr lang="en-US" sz="1600" kern="1200" dirty="0" smtClean="0">
                <a:latin typeface="Century Gothic"/>
                <a:cs typeface="Courier New" pitchFamily="49" charset="0"/>
              </a:rPr>
              <a:t>=“ABCD”</a:t>
            </a:r>
          </a:p>
          <a:p>
            <a:pPr lvl="1">
              <a:spcBef>
                <a:spcPts val="200"/>
              </a:spcBef>
              <a:buNone/>
            </a:pPr>
            <a:r>
              <a:rPr lang="en-US" sz="1600" kern="1200" dirty="0" err="1" smtClean="0">
                <a:latin typeface="Century Gothic"/>
                <a:cs typeface="Courier New" pitchFamily="49" charset="0"/>
              </a:rPr>
              <a:t>conv-ui.dom_name</a:t>
            </a:r>
            <a:r>
              <a:rPr lang="en-US" sz="1600" kern="1200" dirty="0" smtClean="0">
                <a:latin typeface="Century Gothic"/>
                <a:cs typeface="Courier New" pitchFamily="49" charset="0"/>
              </a:rPr>
              <a:t>=“ABCD Domain”</a:t>
            </a:r>
            <a:endParaRPr lang="en-US" sz="1600" kern="1200" dirty="0">
              <a:latin typeface="Century Gothic"/>
              <a:cs typeface="Courier New" pitchFamily="49"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Once the necessary configuration changes have been </a:t>
            </a:r>
            <a:r>
              <a:rPr lang="en-US" sz="2800" b="0" i="0" u="none" strike="noStrike" cap="none" dirty="0" smtClean="0">
                <a:solidFill>
                  <a:srgbClr val="4F4F4F"/>
                </a:solidFill>
                <a:latin typeface="Century Gothic"/>
                <a:ea typeface="Questrial"/>
                <a:cs typeface="Questrial"/>
                <a:sym typeface="Questrial"/>
              </a:rPr>
              <a:t>made, </a:t>
            </a:r>
            <a:r>
              <a:rPr lang="en-US" sz="2800" b="0" i="0" u="none" strike="noStrike" cap="none" dirty="0">
                <a:solidFill>
                  <a:srgbClr val="4F4F4F"/>
                </a:solidFill>
                <a:latin typeface="Century Gothic"/>
                <a:ea typeface="Questrial"/>
                <a:cs typeface="Questrial"/>
                <a:sym typeface="Questrial"/>
              </a:rPr>
              <a:t>you </a:t>
            </a:r>
            <a:r>
              <a:rPr lang="en-US" sz="2800" b="0" i="0" u="none" strike="noStrike" cap="none" dirty="0" smtClean="0">
                <a:solidFill>
                  <a:srgbClr val="4F4F4F"/>
                </a:solidFill>
                <a:latin typeface="Century Gothic"/>
                <a:ea typeface="Questrial"/>
                <a:cs typeface="Questrial"/>
                <a:sym typeface="Questrial"/>
              </a:rPr>
              <a:t>can start </a:t>
            </a:r>
            <a:r>
              <a:rPr lang="en-US" sz="2800" b="0" i="0" u="none" strike="noStrike" cap="none" dirty="0">
                <a:solidFill>
                  <a:srgbClr val="4F4F4F"/>
                </a:solidFill>
                <a:latin typeface="Century Gothic"/>
                <a:ea typeface="Questrial"/>
                <a:cs typeface="Questrial"/>
                <a:sym typeface="Questrial"/>
              </a:rPr>
              <a:t>the conversion.  There are four steps:</a:t>
            </a:r>
          </a:p>
          <a:p>
            <a:pPr marL="857250" marR="0" lvl="1" indent="-463550" algn="l" rtl="0">
              <a:spcBef>
                <a:spcPts val="480"/>
              </a:spcBef>
              <a:spcAft>
                <a:spcPts val="0"/>
              </a:spcAft>
              <a:buClr>
                <a:srgbClr val="F79646"/>
              </a:buClr>
              <a:buSzPct val="100000"/>
              <a:buFont typeface="Questrial"/>
              <a:buAutoNum type="arabicPeriod"/>
            </a:pPr>
            <a:r>
              <a:rPr lang="en-US" sz="2400" b="0" i="0" u="none" strike="noStrike" cap="none" dirty="0">
                <a:solidFill>
                  <a:srgbClr val="4F4F4F"/>
                </a:solidFill>
                <a:latin typeface="Century Gothic"/>
                <a:ea typeface="Questrial"/>
                <a:cs typeface="Questrial"/>
                <a:sym typeface="Questrial"/>
              </a:rPr>
              <a:t>Start the Conversion</a:t>
            </a:r>
          </a:p>
          <a:p>
            <a:pPr marL="857250" marR="0" lvl="1" indent="-463550" algn="l" rtl="0">
              <a:spcBef>
                <a:spcPts val="480"/>
              </a:spcBef>
              <a:spcAft>
                <a:spcPts val="0"/>
              </a:spcAft>
              <a:buClr>
                <a:srgbClr val="F79646"/>
              </a:buClr>
              <a:buSzPct val="100000"/>
              <a:buFont typeface="Questrial"/>
              <a:buAutoNum type="arabicPeriod"/>
            </a:pPr>
            <a:r>
              <a:rPr lang="en-US" sz="2400" b="0" i="0" u="none" strike="noStrike" cap="none" dirty="0">
                <a:solidFill>
                  <a:srgbClr val="4F4F4F"/>
                </a:solidFill>
                <a:latin typeface="Century Gothic"/>
                <a:ea typeface="Questrial"/>
                <a:cs typeface="Questrial"/>
                <a:sym typeface="Questrial"/>
              </a:rPr>
              <a:t>Monitor and Validate the Conversion</a:t>
            </a:r>
          </a:p>
          <a:p>
            <a:pPr marL="857250" marR="0" lvl="1" indent="-463550" algn="l" rtl="0">
              <a:spcBef>
                <a:spcPts val="480"/>
              </a:spcBef>
              <a:spcAft>
                <a:spcPts val="0"/>
              </a:spcAft>
              <a:buClr>
                <a:srgbClr val="F79646"/>
              </a:buClr>
              <a:buSzPct val="100000"/>
              <a:buFont typeface="Questrial"/>
              <a:buAutoNum type="arabicPeriod"/>
            </a:pPr>
            <a:r>
              <a:rPr lang="en-US" sz="2400" b="0" i="0" u="none" strike="noStrike" cap="none" dirty="0">
                <a:solidFill>
                  <a:srgbClr val="4F4F4F"/>
                </a:solidFill>
                <a:latin typeface="Century Gothic"/>
                <a:ea typeface="Questrial"/>
                <a:cs typeface="Questrial"/>
                <a:sym typeface="Questrial"/>
              </a:rPr>
              <a:t>Load System Data</a:t>
            </a:r>
          </a:p>
          <a:p>
            <a:pPr marL="857250" marR="0" lvl="1" indent="-463550" algn="l" rtl="0">
              <a:spcBef>
                <a:spcPts val="480"/>
              </a:spcBef>
              <a:spcAft>
                <a:spcPts val="0"/>
              </a:spcAft>
              <a:buClr>
                <a:srgbClr val="F79646"/>
              </a:buClr>
              <a:buSzPct val="100000"/>
              <a:buFont typeface="Questrial"/>
              <a:buAutoNum type="arabicPeriod"/>
            </a:pPr>
            <a:r>
              <a:rPr lang="en-US" sz="2400" b="0" i="0" u="none" strike="noStrike" cap="none" dirty="0">
                <a:solidFill>
                  <a:srgbClr val="4F4F4F"/>
                </a:solidFill>
                <a:latin typeface="Century Gothic"/>
                <a:ea typeface="Questrial"/>
                <a:cs typeface="Questrial"/>
                <a:sym typeface="Questrial"/>
              </a:rPr>
              <a:t>Enter </a:t>
            </a:r>
            <a:r>
              <a:rPr lang="en-US" sz="2400" b="0" i="0" u="none" strike="noStrike" cap="none" dirty="0" smtClean="0">
                <a:solidFill>
                  <a:srgbClr val="4F4F4F"/>
                </a:solidFill>
                <a:latin typeface="Century Gothic"/>
                <a:ea typeface="Questrial"/>
                <a:cs typeface="Questrial"/>
                <a:sym typeface="Questrial"/>
              </a:rPr>
              <a:t>License </a:t>
            </a:r>
            <a:r>
              <a:rPr lang="en-US" sz="2400" b="0" i="0" u="none" strike="noStrike" cap="none" dirty="0">
                <a:solidFill>
                  <a:srgbClr val="4F4F4F"/>
                </a:solidFill>
                <a:latin typeface="Century Gothic"/>
                <a:ea typeface="Questrial"/>
                <a:cs typeface="Questrial"/>
                <a:sym typeface="Questrial"/>
              </a:rPr>
              <a:t>Codes</a:t>
            </a:r>
          </a:p>
          <a:p>
            <a:pPr marL="342900" marR="0" lvl="0" indent="-342900" algn="l" rtl="0">
              <a:spcBef>
                <a:spcPts val="560"/>
              </a:spcBef>
              <a:spcAft>
                <a:spcPts val="0"/>
              </a:spcAft>
              <a:buClr>
                <a:srgbClr val="F79646"/>
              </a:buClr>
              <a:buSzPct val="100000"/>
              <a:buFont typeface="Arial"/>
              <a:buNone/>
            </a:pPr>
            <a:endParaRPr sz="2800" b="0" i="0" u="none" strike="noStrike" cap="none" dirty="0">
              <a:solidFill>
                <a:srgbClr val="4F4F4F"/>
              </a:solidFill>
              <a:latin typeface="Century Gothic"/>
              <a:ea typeface="Questrial"/>
              <a:cs typeface="Questrial"/>
              <a:sym typeface="Questrial"/>
            </a:endParaRPr>
          </a:p>
        </p:txBody>
      </p:sp>
      <p:sp>
        <p:nvSpPr>
          <p:cNvPr id="20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Executing the Conversion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smtClean="0">
                <a:latin typeface="Century Gothic"/>
              </a:rPr>
              <a:t>To start the conversion, use the following command:</a:t>
            </a:r>
            <a:br>
              <a:rPr lang="en-US" dirty="0" smtClean="0">
                <a:latin typeface="Century Gothic"/>
              </a:rPr>
            </a:br>
            <a:r>
              <a:rPr lang="en-US" dirty="0" smtClean="0">
                <a:latin typeface="Century Gothic"/>
              </a:rPr>
              <a:t/>
            </a:r>
            <a:br>
              <a:rPr lang="en-US" dirty="0" smtClean="0">
                <a:latin typeface="Century Gothic"/>
              </a:rPr>
            </a:b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conversion-pre-</a:t>
            </a:r>
            <a:r>
              <a:rPr lang="en-US" dirty="0" err="1" smtClean="0">
                <a:latin typeface="Century Gothic"/>
                <a:cs typeface="Courier New" pitchFamily="49" charset="0"/>
              </a:rPr>
              <a:t>ee</a:t>
            </a:r>
            <a:r>
              <a:rPr lang="en-US" dirty="0" smtClean="0">
                <a:latin typeface="Century Gothic"/>
                <a:cs typeface="Courier New" pitchFamily="49" charset="0"/>
              </a:rPr>
              <a:t>-upgrade</a:t>
            </a:r>
            <a:r>
              <a:rPr lang="en-US" dirty="0" smtClean="0">
                <a:latin typeface="Century Gothic"/>
              </a:rPr>
              <a:t/>
            </a:r>
            <a:br>
              <a:rPr lang="en-US" dirty="0" smtClean="0">
                <a:latin typeface="Century Gothic"/>
              </a:rPr>
            </a:br>
            <a:endParaRPr lang="en-US" dirty="0" smtClean="0">
              <a:latin typeface="Century Gothic"/>
            </a:endParaRPr>
          </a:p>
          <a:p>
            <a:r>
              <a:rPr lang="en-US" dirty="0" smtClean="0">
                <a:latin typeface="Century Gothic"/>
              </a:rPr>
              <a:t>The conversion proceeds until it completes or an error occurs.</a:t>
            </a:r>
            <a:endParaRPr lang="en-US" dirty="0">
              <a:latin typeface="Century Gothic"/>
            </a:endParaRPr>
          </a:p>
        </p:txBody>
      </p:sp>
      <p:sp>
        <p:nvSpPr>
          <p:cNvPr id="21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Execute the Conversion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5" name="Text Placeholder 4"/>
          <p:cNvSpPr>
            <a:spLocks noGrp="1"/>
          </p:cNvSpPr>
          <p:nvPr>
            <p:ph type="body" idx="1"/>
          </p:nvPr>
        </p:nvSpPr>
        <p:spPr>
          <a:xfrm>
            <a:off x="457200" y="891609"/>
            <a:ext cx="8534400" cy="5424523"/>
          </a:xfrm>
        </p:spPr>
        <p:txBody>
          <a:bodyPr/>
          <a:lstStyle/>
          <a:p>
            <a:r>
              <a:rPr lang="en-US" dirty="0" smtClean="0">
                <a:latin typeface="Century Gothic"/>
              </a:rPr>
              <a:t>In addition to monitoring the console output, you can also monitor the conversion by examining the following log files:</a:t>
            </a:r>
            <a:br>
              <a:rPr lang="en-US" dirty="0" smtClean="0">
                <a:latin typeface="Century Gothic"/>
              </a:rPr>
            </a:br>
            <a:endParaRPr lang="en-US" dirty="0" smtClean="0">
              <a:latin typeface="Century Gothic"/>
            </a:endParaRPr>
          </a:p>
          <a:p>
            <a:pPr lvl="1">
              <a:buNone/>
            </a:pPr>
            <a:r>
              <a:rPr lang="en-US" sz="2200" dirty="0" smtClean="0">
                <a:latin typeface="Century Gothic"/>
                <a:cs typeface="Courier New" pitchFamily="49" charset="0"/>
              </a:rPr>
              <a:t>../&lt;application-directory&gt;/logs/yab.log</a:t>
            </a:r>
          </a:p>
          <a:p>
            <a:pPr lvl="1">
              <a:buNone/>
            </a:pPr>
            <a:r>
              <a:rPr lang="en-US" sz="2200" dirty="0" smtClean="0">
                <a:latin typeface="Century Gothic"/>
                <a:cs typeface="Courier New" pitchFamily="49" charset="0"/>
              </a:rPr>
              <a:t>../&lt;application-directory&gt;/logs/conversion.log</a:t>
            </a:r>
            <a:endParaRPr lang="en-US" sz="2200" dirty="0">
              <a:latin typeface="Century Gothic"/>
              <a:cs typeface="Courier New" pitchFamily="49" charset="0"/>
            </a:endParaRPr>
          </a:p>
        </p:txBody>
      </p:sp>
      <p:sp>
        <p:nvSpPr>
          <p:cNvPr id="21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Monitor the Conversion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6" name="Text Placeholder 5"/>
          <p:cNvSpPr>
            <a:spLocks noGrp="1"/>
          </p:cNvSpPr>
          <p:nvPr>
            <p:ph type="body" idx="1"/>
          </p:nvPr>
        </p:nvSpPr>
        <p:spPr>
          <a:xfrm>
            <a:off x="228600" y="891609"/>
            <a:ext cx="8763000" cy="5737791"/>
          </a:xfrm>
        </p:spPr>
        <p:txBody>
          <a:bodyPr/>
          <a:lstStyle/>
          <a:p>
            <a:r>
              <a:rPr lang="en-US" sz="2200" dirty="0" smtClean="0">
                <a:latin typeface="Century Gothic"/>
              </a:rPr>
              <a:t>Review the console output.</a:t>
            </a:r>
          </a:p>
          <a:p>
            <a:r>
              <a:rPr lang="en-US" sz="2200" dirty="0" smtClean="0">
                <a:latin typeface="Century Gothic"/>
              </a:rPr>
              <a:t>Ensure the conversion-pre-</a:t>
            </a:r>
            <a:r>
              <a:rPr lang="en-US" sz="2200" dirty="0" err="1" smtClean="0">
                <a:latin typeface="Century Gothic"/>
              </a:rPr>
              <a:t>ee</a:t>
            </a:r>
            <a:r>
              <a:rPr lang="en-US" sz="2200" dirty="0" smtClean="0">
                <a:latin typeface="Century Gothic"/>
              </a:rPr>
              <a:t>-upgrade process completed successfully (BUILD SUCCESSFUL).  The console output should be similar to that shown below:</a:t>
            </a:r>
          </a:p>
          <a:p>
            <a:pPr lvl="1">
              <a:spcBef>
                <a:spcPts val="300"/>
              </a:spcBef>
              <a:buNone/>
            </a:pPr>
            <a:r>
              <a:rPr lang="en-US" sz="1400" dirty="0" smtClean="0">
                <a:latin typeface="Century Gothic"/>
                <a:cs typeface="Courier New" pitchFamily="49" charset="0"/>
              </a:rPr>
              <a:t>conversion-pre-</a:t>
            </a:r>
            <a:r>
              <a:rPr lang="en-US" sz="1400" dirty="0" err="1" smtClean="0">
                <a:latin typeface="Century Gothic"/>
                <a:cs typeface="Courier New" pitchFamily="49" charset="0"/>
              </a:rPr>
              <a:t>ee</a:t>
            </a:r>
            <a:r>
              <a:rPr lang="en-US" sz="1400" dirty="0" smtClean="0">
                <a:latin typeface="Century Gothic"/>
                <a:cs typeface="Courier New" pitchFamily="49" charset="0"/>
              </a:rPr>
              <a:t>-upgrade (84 tasks)</a:t>
            </a:r>
          </a:p>
          <a:p>
            <a:pPr lvl="1">
              <a:spcBef>
                <a:spcPts val="300"/>
              </a:spcBef>
              <a:buNone/>
            </a:pPr>
            <a:r>
              <a:rPr lang="en-US" sz="1400" dirty="0" smtClean="0">
                <a:latin typeface="Century Gothic"/>
                <a:cs typeface="Courier New" pitchFamily="49" charset="0"/>
              </a:rPr>
              <a:t>-----------------------------------------------------------</a:t>
            </a:r>
          </a:p>
          <a:p>
            <a:pPr lvl="1">
              <a:spcBef>
                <a:spcPts val="300"/>
              </a:spcBef>
              <a:buNone/>
            </a:pPr>
            <a:r>
              <a:rPr lang="en-US" sz="1400" dirty="0" smtClean="0">
                <a:latin typeface="Century Gothic"/>
                <a:cs typeface="Courier New" pitchFamily="49" charset="0"/>
              </a:rPr>
              <a:t>1/84 conversion-</a:t>
            </a:r>
            <a:r>
              <a:rPr lang="en-US" sz="1400" dirty="0" err="1" smtClean="0">
                <a:latin typeface="Century Gothic"/>
                <a:cs typeface="Courier New" pitchFamily="49" charset="0"/>
              </a:rPr>
              <a:t>preconv</a:t>
            </a:r>
            <a:r>
              <a:rPr lang="en-US" sz="1400" dirty="0" smtClean="0">
                <a:latin typeface="Century Gothic"/>
                <a:cs typeface="Courier New" pitchFamily="49" charset="0"/>
              </a:rPr>
              <a:t>-check OK (0.124 s)</a:t>
            </a:r>
          </a:p>
          <a:p>
            <a:pPr lvl="1">
              <a:spcBef>
                <a:spcPts val="300"/>
              </a:spcBef>
              <a:buNone/>
            </a:pPr>
            <a:r>
              <a:rPr lang="en-US" sz="1400" dirty="0" smtClean="0">
                <a:latin typeface="Century Gothic"/>
                <a:cs typeface="Courier New" pitchFamily="49" charset="0"/>
              </a:rPr>
              <a:t>2/84 conversion-stage OK (3.907 s)</a:t>
            </a:r>
          </a:p>
          <a:p>
            <a:pPr lvl="1">
              <a:spcBef>
                <a:spcPts val="300"/>
              </a:spcBef>
              <a:buNone/>
            </a:pPr>
            <a:r>
              <a:rPr lang="en-US" sz="1400" dirty="0" smtClean="0">
                <a:latin typeface="Century Gothic"/>
                <a:cs typeface="Courier New" pitchFamily="49" charset="0"/>
              </a:rPr>
              <a:t>3/84 conversion-get-</a:t>
            </a:r>
            <a:r>
              <a:rPr lang="en-US" sz="1400" dirty="0" err="1" smtClean="0">
                <a:latin typeface="Century Gothic"/>
                <a:cs typeface="Courier New" pitchFamily="49" charset="0"/>
              </a:rPr>
              <a:t>src</a:t>
            </a:r>
            <a:r>
              <a:rPr lang="en-US" sz="1400" dirty="0" smtClean="0">
                <a:latin typeface="Century Gothic"/>
                <a:cs typeface="Courier New" pitchFamily="49" charset="0"/>
              </a:rPr>
              <a:t>-db-version OK (0.275 s)</a:t>
            </a:r>
          </a:p>
          <a:p>
            <a:pPr lvl="1">
              <a:spcBef>
                <a:spcPts val="300"/>
              </a:spcBef>
              <a:buNone/>
            </a:pPr>
            <a:r>
              <a:rPr lang="en-US" sz="1400" dirty="0" smtClean="0">
                <a:latin typeface="Century Gothic"/>
                <a:cs typeface="Courier New" pitchFamily="49" charset="0"/>
              </a:rPr>
              <a:t>4/84 conversion-create-execution-list OK (0.342 s)</a:t>
            </a:r>
          </a:p>
          <a:p>
            <a:pPr lvl="1">
              <a:spcBef>
                <a:spcPts val="300"/>
              </a:spcBef>
              <a:buNone/>
            </a:pPr>
            <a:r>
              <a:rPr lang="en-US" sz="1400" dirty="0" smtClean="0">
                <a:latin typeface="Century Gothic"/>
                <a:cs typeface="Courier New" pitchFamily="49" charset="0"/>
              </a:rPr>
              <a:t>...</a:t>
            </a:r>
          </a:p>
          <a:p>
            <a:pPr lvl="1">
              <a:spcBef>
                <a:spcPts val="300"/>
              </a:spcBef>
              <a:buNone/>
            </a:pPr>
            <a:r>
              <a:rPr lang="en-US" sz="1400" dirty="0" smtClean="0">
                <a:latin typeface="Century Gothic"/>
                <a:cs typeface="Courier New" pitchFamily="49" charset="0"/>
              </a:rPr>
              <a:t>59/84 database-</a:t>
            </a:r>
            <a:r>
              <a:rPr lang="en-US" sz="1400" dirty="0" err="1" smtClean="0">
                <a:latin typeface="Century Gothic"/>
                <a:cs typeface="Courier New" pitchFamily="49" charset="0"/>
              </a:rPr>
              <a:t>qaddb</a:t>
            </a:r>
            <a:r>
              <a:rPr lang="en-US" sz="1400" dirty="0" smtClean="0">
                <a:latin typeface="Century Gothic"/>
                <a:cs typeface="Courier New" pitchFamily="49" charset="0"/>
              </a:rPr>
              <a:t>-index-deactivate OK (1:43 m)</a:t>
            </a:r>
          </a:p>
          <a:p>
            <a:pPr lvl="1">
              <a:spcBef>
                <a:spcPts val="300"/>
              </a:spcBef>
              <a:buNone/>
            </a:pPr>
            <a:r>
              <a:rPr lang="en-US" sz="1400" dirty="0" smtClean="0">
                <a:latin typeface="Century Gothic"/>
                <a:cs typeface="Courier New" pitchFamily="49" charset="0"/>
              </a:rPr>
              <a:t>60/84 conversion-</a:t>
            </a:r>
            <a:r>
              <a:rPr lang="en-US" sz="1400" dirty="0" err="1" smtClean="0">
                <a:latin typeface="Century Gothic"/>
                <a:cs typeface="Courier New" pitchFamily="49" charset="0"/>
              </a:rPr>
              <a:t>src</a:t>
            </a:r>
            <a:r>
              <a:rPr lang="en-US" sz="1400" dirty="0" smtClean="0">
                <a:latin typeface="Century Gothic"/>
                <a:cs typeface="Courier New" pitchFamily="49" charset="0"/>
              </a:rPr>
              <a:t>-db-</a:t>
            </a:r>
            <a:r>
              <a:rPr lang="en-US" sz="1400" dirty="0" err="1" smtClean="0">
                <a:latin typeface="Century Gothic"/>
                <a:cs typeface="Courier New" pitchFamily="49" charset="0"/>
              </a:rPr>
              <a:t>buffercopy</a:t>
            </a:r>
            <a:r>
              <a:rPr lang="en-US" sz="1400" dirty="0" smtClean="0">
                <a:latin typeface="Century Gothic"/>
                <a:cs typeface="Courier New" pitchFamily="49" charset="0"/>
              </a:rPr>
              <a:t> OK (1:31 m)</a:t>
            </a:r>
          </a:p>
          <a:p>
            <a:pPr lvl="1">
              <a:spcBef>
                <a:spcPts val="300"/>
              </a:spcBef>
              <a:buNone/>
            </a:pPr>
            <a:r>
              <a:rPr lang="en-US" sz="1400" dirty="0" smtClean="0">
                <a:latin typeface="Century Gothic"/>
                <a:cs typeface="Courier New" pitchFamily="49" charset="0"/>
              </a:rPr>
              <a:t>...</a:t>
            </a:r>
          </a:p>
          <a:p>
            <a:pPr lvl="1">
              <a:spcBef>
                <a:spcPts val="300"/>
              </a:spcBef>
              <a:buNone/>
            </a:pPr>
            <a:r>
              <a:rPr lang="en-US" sz="1400" dirty="0" smtClean="0">
                <a:latin typeface="Century Gothic"/>
                <a:cs typeface="Courier New" pitchFamily="49" charset="0"/>
              </a:rPr>
              <a:t>82/84 conversion-</a:t>
            </a:r>
            <a:r>
              <a:rPr lang="en-US" sz="1400" dirty="0" err="1" smtClean="0">
                <a:latin typeface="Century Gothic"/>
                <a:cs typeface="Courier New" pitchFamily="49" charset="0"/>
              </a:rPr>
              <a:t>qadaim</a:t>
            </a:r>
            <a:r>
              <a:rPr lang="en-US" sz="1400" dirty="0" smtClean="0">
                <a:latin typeface="Century Gothic"/>
                <a:cs typeface="Courier New" pitchFamily="49" charset="0"/>
              </a:rPr>
              <a:t>-run OK (0.000 s)</a:t>
            </a:r>
          </a:p>
          <a:p>
            <a:pPr lvl="1">
              <a:spcBef>
                <a:spcPts val="300"/>
              </a:spcBef>
              <a:buNone/>
            </a:pPr>
            <a:r>
              <a:rPr lang="en-US" sz="1400" dirty="0" smtClean="0">
                <a:latin typeface="Century Gothic"/>
                <a:cs typeface="Courier New" pitchFamily="49" charset="0"/>
              </a:rPr>
              <a:t>83/84 conversion-</a:t>
            </a:r>
            <a:r>
              <a:rPr lang="en-US" sz="1400" dirty="0" err="1" smtClean="0">
                <a:latin typeface="Century Gothic"/>
                <a:cs typeface="Courier New" pitchFamily="49" charset="0"/>
              </a:rPr>
              <a:t>qadadm</a:t>
            </a:r>
            <a:r>
              <a:rPr lang="en-US" sz="1400" dirty="0" smtClean="0">
                <a:latin typeface="Century Gothic"/>
                <a:cs typeface="Courier New" pitchFamily="49" charset="0"/>
              </a:rPr>
              <a:t>-run OK (12.133 s)</a:t>
            </a:r>
          </a:p>
          <a:p>
            <a:pPr lvl="1">
              <a:spcBef>
                <a:spcPts val="300"/>
              </a:spcBef>
              <a:buNone/>
            </a:pPr>
            <a:r>
              <a:rPr lang="en-US" sz="1400" dirty="0" smtClean="0">
                <a:latin typeface="Century Gothic"/>
                <a:cs typeface="Courier New" pitchFamily="49" charset="0"/>
              </a:rPr>
              <a:t>84/84 fin-sync-run OK (2:03 m)</a:t>
            </a:r>
          </a:p>
          <a:p>
            <a:pPr lvl="1">
              <a:spcBef>
                <a:spcPts val="300"/>
              </a:spcBef>
              <a:buNone/>
            </a:pPr>
            <a:r>
              <a:rPr lang="en-US" sz="1400" dirty="0" smtClean="0">
                <a:latin typeface="Century Gothic"/>
                <a:cs typeface="Courier New" pitchFamily="49" charset="0"/>
              </a:rPr>
              <a:t>-----------------------------------------------------------</a:t>
            </a:r>
          </a:p>
          <a:p>
            <a:pPr lvl="1">
              <a:spcBef>
                <a:spcPts val="300"/>
              </a:spcBef>
              <a:buNone/>
            </a:pPr>
            <a:r>
              <a:rPr lang="en-US" sz="1400" dirty="0" smtClean="0">
                <a:latin typeface="Century Gothic"/>
                <a:cs typeface="Courier New" pitchFamily="49" charset="0"/>
              </a:rPr>
              <a:t>BUILD SUCCESSFUL (26:26 m)</a:t>
            </a:r>
          </a:p>
          <a:p>
            <a:pPr lvl="1"/>
            <a:endParaRPr lang="en-US" dirty="0">
              <a:latin typeface="Century Gothic"/>
            </a:endParaRPr>
          </a:p>
        </p:txBody>
      </p:sp>
      <p:sp>
        <p:nvSpPr>
          <p:cNvPr id="223" name="myTitle"/>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Validate the Conversion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body" idx="1"/>
          </p:nvPr>
        </p:nvSpPr>
        <p:spPr>
          <a:xfrm>
            <a:off x="457200" y="892175"/>
            <a:ext cx="8229600" cy="5424488"/>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Check the log files for errors:</a:t>
            </a:r>
          </a:p>
          <a:p>
            <a:pPr marL="742950" marR="0" lvl="1" indent="-285750" algn="l" rtl="0">
              <a:spcBef>
                <a:spcPts val="40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Courier New"/>
                <a:cs typeface="Courier New" pitchFamily="49" charset="0"/>
                <a:sym typeface="Courier New"/>
              </a:rPr>
              <a:t>&lt;</a:t>
            </a:r>
            <a:r>
              <a:rPr lang="en-US" sz="2200" dirty="0">
                <a:solidFill>
                  <a:srgbClr val="4F4F4F"/>
                </a:solidFill>
                <a:latin typeface="Century Gothic"/>
                <a:ea typeface="Courier New"/>
                <a:cs typeface="Courier New" pitchFamily="49" charset="0"/>
                <a:sym typeface="Courier New"/>
              </a:rPr>
              <a:t>installation-</a:t>
            </a:r>
            <a:r>
              <a:rPr lang="en-US" sz="2200" b="0" i="0" u="none" strike="noStrike" cap="none" dirty="0">
                <a:solidFill>
                  <a:srgbClr val="4F4F4F"/>
                </a:solidFill>
                <a:latin typeface="Century Gothic"/>
                <a:ea typeface="Courier New"/>
                <a:cs typeface="Courier New" pitchFamily="49" charset="0"/>
                <a:sym typeface="Courier New"/>
              </a:rPr>
              <a:t>dir&gt;/build/logs/yab.log</a:t>
            </a:r>
          </a:p>
          <a:p>
            <a:pPr marL="742950" marR="0" lvl="1" indent="-285750" algn="l" rtl="0">
              <a:spcBef>
                <a:spcPts val="40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Courier New"/>
                <a:cs typeface="Courier New" pitchFamily="49" charset="0"/>
                <a:sym typeface="Courier New"/>
              </a:rPr>
              <a:t>&lt;</a:t>
            </a:r>
            <a:r>
              <a:rPr lang="en-US" sz="2200" dirty="0">
                <a:solidFill>
                  <a:srgbClr val="4F4F4F"/>
                </a:solidFill>
                <a:latin typeface="Century Gothic"/>
                <a:ea typeface="Courier New"/>
                <a:cs typeface="Courier New" pitchFamily="49" charset="0"/>
                <a:sym typeface="Courier New"/>
              </a:rPr>
              <a:t>installation-dir</a:t>
            </a:r>
            <a:r>
              <a:rPr lang="en-US" sz="2200" b="0" i="0" u="none" strike="noStrike" cap="none" dirty="0">
                <a:solidFill>
                  <a:srgbClr val="4F4F4F"/>
                </a:solidFill>
                <a:latin typeface="Century Gothic"/>
                <a:ea typeface="Courier New"/>
                <a:cs typeface="Courier New" pitchFamily="49" charset="0"/>
                <a:sym typeface="Courier New"/>
              </a:rPr>
              <a:t>&gt;/build/logs/conversion.log</a:t>
            </a:r>
          </a:p>
          <a:p>
            <a:pPr marL="342900" marR="0" lvl="0" indent="-342900" algn="l" rtl="0">
              <a:spcBef>
                <a:spcPts val="560"/>
              </a:spcBef>
              <a:spcAft>
                <a:spcPts val="0"/>
              </a:spcAft>
              <a:buClr>
                <a:srgbClr val="F79646"/>
              </a:buClr>
              <a:buSzPct val="100000"/>
              <a:buFont typeface="Arial"/>
              <a:buChar char="•"/>
            </a:pPr>
            <a:r>
              <a:rPr lang="en-US" dirty="0" smtClean="0">
                <a:solidFill>
                  <a:srgbClr val="4F4F4F"/>
                </a:solidFill>
                <a:latin typeface="Century Gothic"/>
              </a:rPr>
              <a:t>We </a:t>
            </a:r>
            <a:r>
              <a:rPr lang="en-US" dirty="0">
                <a:solidFill>
                  <a:srgbClr val="4F4F4F"/>
                </a:solidFill>
                <a:latin typeface="Century Gothic"/>
              </a:rPr>
              <a:t>will review the log files in greater detail during the training exercises. We will also discuss some common errors, </a:t>
            </a:r>
            <a:r>
              <a:rPr lang="en-US" dirty="0" smtClean="0">
                <a:solidFill>
                  <a:srgbClr val="4F4F4F"/>
                </a:solidFill>
                <a:latin typeface="Century Gothic"/>
              </a:rPr>
              <a:t>causes, </a:t>
            </a:r>
            <a:r>
              <a:rPr lang="en-US" dirty="0">
                <a:solidFill>
                  <a:srgbClr val="4F4F4F"/>
                </a:solidFill>
                <a:latin typeface="Century Gothic"/>
              </a:rPr>
              <a:t>and solutions shortly.</a:t>
            </a:r>
          </a:p>
          <a:p>
            <a:pPr marL="342900" marR="0" lvl="0" indent="-342900" algn="l" rtl="0">
              <a:spcBef>
                <a:spcPts val="560"/>
              </a:spcBef>
              <a:spcAft>
                <a:spcPts val="0"/>
              </a:spcAft>
              <a:buClr>
                <a:srgbClr val="F79646"/>
              </a:buClr>
              <a:buSzPct val="100000"/>
              <a:buFont typeface="Arial"/>
              <a:buChar char="•"/>
            </a:pPr>
            <a:r>
              <a:rPr lang="en-US" dirty="0">
                <a:solidFill>
                  <a:srgbClr val="4F4F4F"/>
                </a:solidFill>
                <a:latin typeface="Century Gothic"/>
              </a:rPr>
              <a:t>Additional information can </a:t>
            </a:r>
            <a:r>
              <a:rPr lang="en-US" dirty="0" smtClean="0">
                <a:solidFill>
                  <a:srgbClr val="4F4F4F"/>
                </a:solidFill>
                <a:latin typeface="Century Gothic"/>
              </a:rPr>
              <a:t>be </a:t>
            </a:r>
            <a:r>
              <a:rPr lang="en-US" dirty="0">
                <a:solidFill>
                  <a:srgbClr val="4F4F4F"/>
                </a:solidFill>
                <a:latin typeface="Century Gothic"/>
              </a:rPr>
              <a:t>found in the </a:t>
            </a:r>
            <a:r>
              <a:rPr lang="en-US" sz="2800" b="0" i="0" u="none" strike="noStrike" cap="none" dirty="0">
                <a:solidFill>
                  <a:srgbClr val="4F4F4F"/>
                </a:solidFill>
                <a:latin typeface="Century Gothic"/>
                <a:ea typeface="Questrial"/>
                <a:cs typeface="Questrial"/>
                <a:sym typeface="Questrial"/>
              </a:rPr>
              <a:t> </a:t>
            </a:r>
            <a:r>
              <a:rPr lang="en-US" sz="2800" b="0" i="1" u="none" strike="noStrike" cap="none" dirty="0">
                <a:solidFill>
                  <a:srgbClr val="4F4F4F"/>
                </a:solidFill>
                <a:latin typeface="Century Gothic"/>
                <a:ea typeface="Questrial"/>
                <a:cs typeface="Questrial"/>
                <a:sym typeface="Questrial"/>
              </a:rPr>
              <a:t>QAD Enterprise Edition Conversion Guide</a:t>
            </a:r>
            <a:r>
              <a:rPr lang="en-US" sz="2800" b="0" i="0" u="none" strike="noStrike" cap="none" dirty="0">
                <a:solidFill>
                  <a:srgbClr val="4F4F4F"/>
                </a:solidFill>
                <a:latin typeface="Century Gothic"/>
                <a:ea typeface="Questrial"/>
                <a:cs typeface="Questrial"/>
                <a:sym typeface="Questrial"/>
              </a:rPr>
              <a:t>, Appendix F – Log Files</a:t>
            </a:r>
          </a:p>
          <a:p>
            <a:pPr marL="0" marR="0" lvl="0" indent="0" algn="l" rtl="0">
              <a:spcBef>
                <a:spcPts val="560"/>
              </a:spcBef>
              <a:spcAft>
                <a:spcPts val="0"/>
              </a:spcAft>
              <a:buNone/>
            </a:pPr>
            <a:endParaRPr sz="2800" b="0" i="0" u="none" strike="noStrike" cap="none" dirty="0">
              <a:solidFill>
                <a:srgbClr val="FF0000"/>
              </a:solidFill>
              <a:latin typeface="Century Gothic"/>
              <a:ea typeface="Questrial"/>
              <a:cs typeface="Questrial"/>
              <a:sym typeface="Questrial"/>
            </a:endParaRPr>
          </a:p>
        </p:txBody>
      </p:sp>
      <p:sp>
        <p:nvSpPr>
          <p:cNvPr id="23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Validate the Conversion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myTitle"/>
          <p:cNvSpPr txBox="1">
            <a:spLocks noGrp="1"/>
          </p:cNvSpPr>
          <p:nvPr>
            <p:ph type="title" idx="4294967295"/>
          </p:nvPr>
        </p:nvSpPr>
        <p:spPr>
          <a:xfrm>
            <a:off x="333375" y="381000"/>
            <a:ext cx="6858000" cy="5334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a:solidFill>
                  <a:schemeClr val="dk1"/>
                </a:solidFill>
                <a:latin typeface="Century Gothic"/>
              </a:rPr>
              <a:t>Conversion Execution</a:t>
            </a:r>
            <a:r>
              <a:rPr lang="en-US" sz="3200" b="1" i="0" u="none" strike="noStrike" cap="none" dirty="0">
                <a:solidFill>
                  <a:schemeClr val="dk1"/>
                </a:solidFill>
                <a:latin typeface="Century Gothic"/>
                <a:ea typeface="Questrial"/>
                <a:cs typeface="Questrial"/>
                <a:sym typeface="Questrial"/>
              </a:rPr>
              <a:t> </a:t>
            </a:r>
            <a:r>
              <a:rPr lang="en-US" dirty="0">
                <a:solidFill>
                  <a:schemeClr val="dk1"/>
                </a:solidFill>
                <a:latin typeface="Century Gothic"/>
              </a:rPr>
              <a:t>Process</a:t>
            </a:r>
          </a:p>
        </p:txBody>
      </p:sp>
      <p:sp>
        <p:nvSpPr>
          <p:cNvPr id="109" name="Shape 109"/>
          <p:cNvSpPr txBox="1">
            <a:spLocks noGrp="1"/>
          </p:cNvSpPr>
          <p:nvPr>
            <p:ph type="body" idx="4294967295"/>
          </p:nvPr>
        </p:nvSpPr>
        <p:spPr>
          <a:xfrm>
            <a:off x="342900" y="1066800"/>
            <a:ext cx="8763000" cy="53148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400" dirty="0" smtClean="0">
                <a:latin typeface="Century Gothic"/>
              </a:rPr>
              <a:t>Back up </a:t>
            </a:r>
            <a:r>
              <a:rPr lang="en-US" sz="2400" dirty="0">
                <a:latin typeface="Century Gothic"/>
              </a:rPr>
              <a:t>the environment databases</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Preserve custom system data</a:t>
            </a:r>
            <a:r>
              <a:rPr lang="en-US" sz="2400" b="0" i="0" u="none" strike="noStrike" cap="none" dirty="0">
                <a:solidFill>
                  <a:srgbClr val="4F4F4F"/>
                </a:solidFill>
                <a:latin typeface="Century Gothic"/>
                <a:ea typeface="Questrial"/>
                <a:cs typeface="Questrial"/>
                <a:sym typeface="Questrial"/>
              </a:rPr>
              <a:t> </a:t>
            </a:r>
            <a:r>
              <a:rPr lang="en-US" sz="2000" b="0" i="0" u="none" strike="noStrike" cap="none" dirty="0">
                <a:solidFill>
                  <a:srgbClr val="4F4F4F"/>
                </a:solidFill>
                <a:latin typeface="Century Gothic"/>
                <a:ea typeface="Questrial"/>
                <a:cs typeface="Questrial"/>
                <a:sym typeface="Questrial"/>
              </a:rPr>
              <a:t>(optional)</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Prepare the source databases</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Install QAD Enterprise Edition</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Conversion prerequisites</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Configure the conversion</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Execute the Conversion</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Execute YAB Update</a:t>
            </a:r>
          </a:p>
          <a:p>
            <a:pPr marL="342900" marR="0" lvl="0" indent="-342900" algn="l" rtl="0">
              <a:lnSpc>
                <a:spcPct val="80000"/>
              </a:lnSpc>
              <a:spcBef>
                <a:spcPts val="1080"/>
              </a:spcBef>
              <a:spcAft>
                <a:spcPts val="0"/>
              </a:spcAft>
              <a:buClr>
                <a:srgbClr val="F79646"/>
              </a:buClr>
              <a:buSzPct val="100000"/>
              <a:buFont typeface="Arial"/>
              <a:buChar char="•"/>
            </a:pPr>
            <a:r>
              <a:rPr lang="en-US" sz="2400" dirty="0">
                <a:latin typeface="Century Gothic"/>
              </a:rPr>
              <a:t>Enter </a:t>
            </a:r>
            <a:r>
              <a:rPr lang="en-US" sz="2400" dirty="0" smtClean="0">
                <a:latin typeface="Century Gothic"/>
              </a:rPr>
              <a:t>license </a:t>
            </a:r>
            <a:r>
              <a:rPr lang="en-US" sz="2400" dirty="0">
                <a:latin typeface="Century Gothic"/>
              </a:rPr>
              <a:t>codes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dirty="0">
                <a:solidFill>
                  <a:srgbClr val="4F4F4F"/>
                </a:solidFill>
                <a:latin typeface="Century Gothic"/>
              </a:rPr>
              <a:t>Execute YAB Update</a:t>
            </a:r>
          </a:p>
        </p:txBody>
      </p:sp>
      <p:sp>
        <p:nvSpPr>
          <p:cNvPr id="4" name="Text Placeholder 3"/>
          <p:cNvSpPr>
            <a:spLocks noGrp="1"/>
          </p:cNvSpPr>
          <p:nvPr>
            <p:ph type="body" idx="1"/>
          </p:nvPr>
        </p:nvSpPr>
        <p:spPr/>
        <p:txBody>
          <a:bodyPr/>
          <a:lstStyle/>
          <a:p>
            <a:r>
              <a:rPr lang="en-US" dirty="0" smtClean="0">
                <a:latin typeface="Century Gothic"/>
              </a:rPr>
              <a:t>Once the conversion has successfully completed, run a YAB update to ensure </a:t>
            </a:r>
            <a:r>
              <a:rPr lang="en-US" dirty="0" smtClean="0">
                <a:latin typeface="Century Gothic"/>
              </a:rPr>
              <a:t>that the </a:t>
            </a:r>
            <a:r>
              <a:rPr lang="en-US" dirty="0" smtClean="0">
                <a:latin typeface="Century Gothic"/>
              </a:rPr>
              <a:t>environment is internally consistent and reload the system data.</a:t>
            </a:r>
            <a:br>
              <a:rPr lang="en-US" dirty="0" smtClean="0">
                <a:latin typeface="Century Gothic"/>
              </a:rPr>
            </a:br>
            <a:endParaRPr lang="en-US" sz="1000" dirty="0" smtClean="0">
              <a:latin typeface="Century Gothic"/>
            </a:endParaRPr>
          </a:p>
          <a:p>
            <a:pPr lvl="1"/>
            <a:r>
              <a:rPr lang="en-US" dirty="0" smtClean="0">
                <a:latin typeface="Century Gothic"/>
              </a:rPr>
              <a:t>Use the following command:  </a:t>
            </a:r>
            <a:r>
              <a:rPr lang="en-US" sz="900" dirty="0" smtClean="0">
                <a:latin typeface="Century Gothic"/>
              </a:rPr>
              <a:t/>
            </a:r>
            <a:br>
              <a:rPr lang="en-US" sz="900" dirty="0" smtClean="0">
                <a:latin typeface="Century Gothic"/>
              </a:rPr>
            </a:br>
            <a:r>
              <a:rPr lang="en-US" sz="900" dirty="0" smtClean="0">
                <a:latin typeface="Century Gothic"/>
              </a:rPr>
              <a:t/>
            </a:r>
            <a:br>
              <a:rPr lang="en-US" sz="900" dirty="0" smtClean="0">
                <a:latin typeface="Century Gothic"/>
              </a:rPr>
            </a:b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–data.ee-system-data-  </a:t>
            </a:r>
            <a:r>
              <a:rPr lang="en-US" dirty="0" err="1" smtClean="0">
                <a:latin typeface="Century Gothic"/>
                <a:cs typeface="Courier New" pitchFamily="49" charset="0"/>
              </a:rPr>
              <a:t>qaddb.regenerateoids:true</a:t>
            </a:r>
            <a:r>
              <a:rPr lang="en-US" dirty="0" smtClean="0">
                <a:latin typeface="Century Gothic"/>
                <a:cs typeface="Courier New" pitchFamily="49" charset="0"/>
              </a:rPr>
              <a:t> –clean update</a:t>
            </a:r>
            <a:endParaRPr lang="en-US" dirty="0">
              <a:latin typeface="Century Gothic"/>
              <a:cs typeface="Courier New" pitchFamily="49"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2" name="myTitle"/>
          <p:cNvSpPr txBox="1">
            <a:spLocks noGrp="1"/>
          </p:cNvSpPr>
          <p:nvPr>
            <p:ph type="title"/>
          </p:nvPr>
        </p:nvSpPr>
        <p:spPr>
          <a:xfrm>
            <a:off x="457200" y="182562"/>
            <a:ext cx="8229600" cy="7095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dirty="0">
                <a:solidFill>
                  <a:srgbClr val="4F4F4F"/>
                </a:solidFill>
                <a:latin typeface="Century Gothic"/>
              </a:rPr>
              <a:t>Enter</a:t>
            </a:r>
            <a:r>
              <a:rPr lang="en-US" sz="3200" b="1" i="0" u="none" strike="noStrike" cap="none" dirty="0">
                <a:solidFill>
                  <a:srgbClr val="4F4F4F"/>
                </a:solidFill>
                <a:latin typeface="Century Gothic"/>
                <a:ea typeface="Questrial"/>
                <a:cs typeface="Questrial"/>
                <a:sym typeface="Questrial"/>
              </a:rPr>
              <a:t> </a:t>
            </a:r>
            <a:r>
              <a:rPr lang="en-US" sz="3200" b="1" i="0" u="none" strike="noStrike" cap="none" dirty="0" err="1">
                <a:solidFill>
                  <a:srgbClr val="4F4F4F"/>
                </a:solidFill>
                <a:latin typeface="Century Gothic"/>
                <a:ea typeface="Questrial"/>
                <a:cs typeface="Questrial"/>
                <a:sym typeface="Questrial"/>
              </a:rPr>
              <a:t>Licence</a:t>
            </a:r>
            <a:r>
              <a:rPr lang="en-US" sz="3200" b="1" i="0" u="none" strike="noStrike" cap="none" dirty="0">
                <a:solidFill>
                  <a:srgbClr val="4F4F4F"/>
                </a:solidFill>
                <a:latin typeface="Century Gothic"/>
                <a:ea typeface="Questrial"/>
                <a:cs typeface="Questrial"/>
                <a:sym typeface="Questrial"/>
              </a:rPr>
              <a:t> Codes</a:t>
            </a:r>
          </a:p>
        </p:txBody>
      </p:sp>
      <p:sp>
        <p:nvSpPr>
          <p:cNvPr id="4" name="Text Placeholder 3"/>
          <p:cNvSpPr>
            <a:spLocks noGrp="1"/>
          </p:cNvSpPr>
          <p:nvPr>
            <p:ph type="body" idx="1"/>
          </p:nvPr>
        </p:nvSpPr>
        <p:spPr/>
        <p:txBody>
          <a:bodyPr/>
          <a:lstStyle/>
          <a:p>
            <a:r>
              <a:rPr lang="en-US" dirty="0" smtClean="0">
                <a:latin typeface="Century Gothic"/>
              </a:rPr>
              <a:t>When completed, navigate to the scripts directory and run the client scripts for the desired language.</a:t>
            </a:r>
          </a:p>
          <a:p>
            <a:r>
              <a:rPr lang="en-US" dirty="0" smtClean="0">
                <a:latin typeface="Century Gothic"/>
              </a:rPr>
              <a:t>Log in to the system and when prompted, select Add and provide the applicable </a:t>
            </a:r>
            <a:r>
              <a:rPr lang="en-US" dirty="0" smtClean="0">
                <a:latin typeface="Century Gothic"/>
              </a:rPr>
              <a:t>license </a:t>
            </a:r>
            <a:r>
              <a:rPr lang="en-US" dirty="0" smtClean="0">
                <a:latin typeface="Century Gothic"/>
              </a:rPr>
              <a:t>codes. </a:t>
            </a:r>
            <a:endParaRPr lang="en-US" dirty="0">
              <a:latin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sz="2400" dirty="0" smtClean="0">
                <a:latin typeface="Century Gothic"/>
              </a:rPr>
              <a:t>If the conversion does not complete successfully or you want to rerun the conversion from the </a:t>
            </a:r>
            <a:r>
              <a:rPr lang="en-US" sz="2400" dirty="0" smtClean="0">
                <a:latin typeface="Century Gothic"/>
              </a:rPr>
              <a:t>beginning, follow </a:t>
            </a:r>
            <a:r>
              <a:rPr lang="en-US" sz="2400" dirty="0" smtClean="0">
                <a:latin typeface="Century Gothic"/>
              </a:rPr>
              <a:t>these steps to rerun the conversion:</a:t>
            </a:r>
          </a:p>
          <a:p>
            <a:pPr lvl="1"/>
            <a:r>
              <a:rPr lang="en-US" dirty="0" smtClean="0">
                <a:latin typeface="Century Gothic"/>
              </a:rPr>
              <a:t>Reset the conversion with the following command:</a:t>
            </a:r>
            <a:br>
              <a:rPr lang="en-US" dirty="0" smtClean="0">
                <a:latin typeface="Century Gothic"/>
              </a:rPr>
            </a:br>
            <a:r>
              <a:rPr lang="en-US" dirty="0" smtClean="0">
                <a:latin typeface="Century Gothic"/>
              </a:rPr>
              <a:t>    </a:t>
            </a: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conversion-pre-</a:t>
            </a:r>
            <a:r>
              <a:rPr lang="en-US" dirty="0" err="1" smtClean="0">
                <a:latin typeface="Century Gothic"/>
                <a:cs typeface="Courier New" pitchFamily="49" charset="0"/>
              </a:rPr>
              <a:t>ee</a:t>
            </a:r>
            <a:r>
              <a:rPr lang="en-US" dirty="0" smtClean="0">
                <a:latin typeface="Century Gothic"/>
                <a:cs typeface="Courier New" pitchFamily="49" charset="0"/>
              </a:rPr>
              <a:t>-upgrade-reset</a:t>
            </a:r>
          </a:p>
          <a:p>
            <a:pPr lvl="1"/>
            <a:r>
              <a:rPr lang="en-US" dirty="0" smtClean="0">
                <a:latin typeface="Century Gothic"/>
              </a:rPr>
              <a:t>Rerun the upgrade with the following command:</a:t>
            </a:r>
            <a:br>
              <a:rPr lang="en-US" dirty="0" smtClean="0">
                <a:latin typeface="Century Gothic"/>
              </a:rPr>
            </a:br>
            <a:r>
              <a:rPr lang="en-US" dirty="0" smtClean="0">
                <a:latin typeface="Century Gothic"/>
              </a:rPr>
              <a:t>    </a:t>
            </a: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conversion-pre-</a:t>
            </a:r>
            <a:r>
              <a:rPr lang="en-US" dirty="0" err="1" smtClean="0">
                <a:latin typeface="Century Gothic"/>
                <a:cs typeface="Courier New" pitchFamily="49" charset="0"/>
              </a:rPr>
              <a:t>ee</a:t>
            </a:r>
            <a:r>
              <a:rPr lang="en-US" dirty="0" smtClean="0">
                <a:latin typeface="Century Gothic"/>
                <a:cs typeface="Courier New" pitchFamily="49" charset="0"/>
              </a:rPr>
              <a:t>-upgrade</a:t>
            </a:r>
          </a:p>
        </p:txBody>
      </p:sp>
      <p:sp>
        <p:nvSpPr>
          <p:cNvPr id="24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E4E4E"/>
                </a:solidFill>
                <a:latin typeface="Century Gothic"/>
                <a:ea typeface="Questrial"/>
                <a:cs typeface="Questrial"/>
                <a:sym typeface="Questrial"/>
              </a:rPr>
              <a:t>Rerun </a:t>
            </a:r>
            <a:r>
              <a:rPr lang="en-US" dirty="0">
                <a:solidFill>
                  <a:srgbClr val="4E4E4E"/>
                </a:solidFill>
                <a:latin typeface="Century Gothic"/>
              </a:rPr>
              <a:t>the</a:t>
            </a:r>
            <a:r>
              <a:rPr lang="en-US" sz="3200" b="1" i="0" u="none" strike="noStrike" cap="none" dirty="0">
                <a:solidFill>
                  <a:srgbClr val="4E4E4E"/>
                </a:solidFill>
                <a:latin typeface="Century Gothic"/>
                <a:ea typeface="Questrial"/>
                <a:cs typeface="Questrial"/>
                <a:sym typeface="Questrial"/>
              </a:rPr>
              <a:t> Conversion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1143000"/>
            <a:ext cx="8229600" cy="5173132"/>
          </a:xfrm>
        </p:spPr>
        <p:txBody>
          <a:bodyPr/>
          <a:lstStyle/>
          <a:p>
            <a:r>
              <a:rPr lang="en-US" b="1" dirty="0" smtClean="0">
                <a:latin typeface="Century Gothic"/>
              </a:rPr>
              <a:t>Note</a:t>
            </a:r>
            <a:r>
              <a:rPr lang="en-US" dirty="0" smtClean="0">
                <a:latin typeface="Century Gothic"/>
              </a:rPr>
              <a:t>   Some reasons to </a:t>
            </a:r>
            <a:r>
              <a:rPr lang="en-US" dirty="0" smtClean="0">
                <a:latin typeface="Century Gothic"/>
              </a:rPr>
              <a:t>rerun </a:t>
            </a:r>
            <a:r>
              <a:rPr lang="en-US" dirty="0" smtClean="0">
                <a:latin typeface="Century Gothic"/>
              </a:rPr>
              <a:t>a conversion from the beginning are:</a:t>
            </a:r>
          </a:p>
          <a:p>
            <a:pPr marL="1066800" lvl="1" indent="-457200">
              <a:buFont typeface="+mj-lt"/>
              <a:buAutoNum type="arabicPeriod"/>
            </a:pPr>
            <a:r>
              <a:rPr lang="en-US" dirty="0" smtClean="0">
                <a:latin typeface="Century Gothic"/>
              </a:rPr>
              <a:t>Refresh source data from a production system</a:t>
            </a:r>
          </a:p>
          <a:p>
            <a:pPr marL="1066800" lvl="1" indent="-457200">
              <a:buFont typeface="+mj-lt"/>
              <a:buAutoNum type="arabicPeriod"/>
            </a:pPr>
            <a:r>
              <a:rPr lang="en-US" dirty="0" smtClean="0">
                <a:latin typeface="Century Gothic"/>
              </a:rPr>
              <a:t>Modify the source data to manipulate the conversion </a:t>
            </a:r>
            <a:r>
              <a:rPr lang="en-US" dirty="0" smtClean="0">
                <a:latin typeface="Century Gothic"/>
              </a:rPr>
              <a:t>outcome; for example, GL </a:t>
            </a:r>
            <a:r>
              <a:rPr lang="en-US" dirty="0" smtClean="0">
                <a:latin typeface="Century Gothic"/>
              </a:rPr>
              <a:t>Account definitions</a:t>
            </a:r>
          </a:p>
          <a:p>
            <a:pPr marL="1066800" lvl="1" indent="-457200">
              <a:buFont typeface="+mj-lt"/>
              <a:buAutoNum type="arabicPeriod"/>
            </a:pPr>
            <a:r>
              <a:rPr lang="en-US" dirty="0" smtClean="0">
                <a:latin typeface="Century Gothic"/>
              </a:rPr>
              <a:t>Correct data errors encountered during conversion execution</a:t>
            </a:r>
          </a:p>
          <a:p>
            <a:endParaRPr lang="en-US" dirty="0">
              <a:latin typeface="Century Gothic"/>
            </a:endParaRPr>
          </a:p>
        </p:txBody>
      </p:sp>
      <p:sp>
        <p:nvSpPr>
          <p:cNvPr id="3" name="myTitle"/>
          <p:cNvSpPr>
            <a:spLocks noGrp="1"/>
          </p:cNvSpPr>
          <p:nvPr>
            <p:ph type="title"/>
          </p:nvPr>
        </p:nvSpPr>
        <p:spPr/>
        <p:txBody>
          <a:bodyPr/>
          <a:lstStyle/>
          <a:p>
            <a:r>
              <a:rPr lang="en-US" dirty="0" smtClean="0">
                <a:latin typeface="Century Gothic"/>
              </a:rPr>
              <a:t>Rerun the Conversion</a:t>
            </a:r>
            <a:endParaRPr lang="en-US" dirty="0">
              <a:latin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smtClean="0">
                <a:latin typeface="Century Gothic"/>
              </a:rPr>
              <a:t>You can configure the conversion process to pause at predefined points to allow you to make backups ("snapshots")</a:t>
            </a:r>
          </a:p>
          <a:p>
            <a:pPr lvl="1"/>
            <a:r>
              <a:rPr lang="en-US" dirty="0" smtClean="0">
                <a:latin typeface="Century Gothic"/>
              </a:rPr>
              <a:t>Snapshots allow you to restore and restart the conversion at the point where the snapshot was made</a:t>
            </a:r>
          </a:p>
          <a:p>
            <a:pPr lvl="1"/>
            <a:r>
              <a:rPr lang="en-US" dirty="0" smtClean="0">
                <a:latin typeface="Century Gothic"/>
              </a:rPr>
              <a:t>Pause points are determined by the sub-processes of the conversion-pre-</a:t>
            </a:r>
            <a:r>
              <a:rPr lang="en-US" dirty="0" err="1" smtClean="0">
                <a:latin typeface="Century Gothic"/>
              </a:rPr>
              <a:t>ee</a:t>
            </a:r>
            <a:r>
              <a:rPr lang="en-US" dirty="0" smtClean="0">
                <a:latin typeface="Century Gothic"/>
              </a:rPr>
              <a:t>-upgrade process</a:t>
            </a:r>
          </a:p>
          <a:p>
            <a:pPr lvl="1"/>
            <a:r>
              <a:rPr lang="en-US" dirty="0" smtClean="0">
                <a:latin typeface="Century Gothic"/>
              </a:rPr>
              <a:t>In most instances it is desirable to take a snapshot after the buffer copy and index rebuild, but before the data conversions take place (conversion-</a:t>
            </a:r>
            <a:r>
              <a:rPr lang="en-US" dirty="0" err="1" smtClean="0">
                <a:latin typeface="Century Gothic"/>
              </a:rPr>
              <a:t>tlc</a:t>
            </a:r>
            <a:r>
              <a:rPr lang="en-US" dirty="0" smtClean="0">
                <a:latin typeface="Century Gothic"/>
              </a:rPr>
              <a:t>-create process)</a:t>
            </a:r>
            <a:endParaRPr lang="en-US" dirty="0">
              <a:latin typeface="Century Gothic"/>
            </a:endParaRPr>
          </a:p>
        </p:txBody>
      </p:sp>
      <p:sp>
        <p:nvSpPr>
          <p:cNvPr id="255" name="myTitle"/>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Snapshots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9" name="Text Placeholder 8"/>
          <p:cNvSpPr>
            <a:spLocks noGrp="1"/>
          </p:cNvSpPr>
          <p:nvPr>
            <p:ph type="body" idx="1"/>
          </p:nvPr>
        </p:nvSpPr>
        <p:spPr/>
        <p:txBody>
          <a:bodyPr/>
          <a:lstStyle/>
          <a:p>
            <a:r>
              <a:rPr lang="en-US" sz="2400" dirty="0" smtClean="0">
                <a:latin typeface="Century Gothic"/>
              </a:rPr>
              <a:t>To pause the conversion in order to take a </a:t>
            </a:r>
            <a:r>
              <a:rPr lang="en-US" sz="2400" dirty="0" smtClean="0">
                <a:latin typeface="Century Gothic"/>
              </a:rPr>
              <a:t>snapshot, </a:t>
            </a:r>
            <a:r>
              <a:rPr lang="en-US" sz="2400" dirty="0" smtClean="0">
                <a:latin typeface="Century Gothic"/>
              </a:rPr>
              <a:t>start the conversion with the following command:</a:t>
            </a:r>
          </a:p>
          <a:p>
            <a:pPr lvl="1">
              <a:buNone/>
            </a:pPr>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-debug-pause -</a:t>
            </a:r>
            <a:r>
              <a:rPr lang="en-US" sz="2000" dirty="0" err="1" smtClean="0">
                <a:latin typeface="Century Gothic"/>
                <a:cs typeface="Courier New" pitchFamily="49" charset="0"/>
              </a:rPr>
              <a:t>break:conversion</a:t>
            </a:r>
            <a:r>
              <a:rPr lang="en-US" sz="2000" dirty="0" smtClean="0">
                <a:latin typeface="Century Gothic"/>
                <a:cs typeface="Courier New" pitchFamily="49" charset="0"/>
              </a:rPr>
              <a:t>-</a:t>
            </a:r>
            <a:r>
              <a:rPr lang="en-US" sz="2000" dirty="0" err="1" smtClean="0">
                <a:latin typeface="Century Gothic"/>
                <a:cs typeface="Courier New" pitchFamily="49" charset="0"/>
              </a:rPr>
              <a:t>tlc</a:t>
            </a:r>
            <a:r>
              <a:rPr lang="en-US" sz="2000" dirty="0" smtClean="0">
                <a:latin typeface="Century Gothic"/>
                <a:cs typeface="Courier New" pitchFamily="49" charset="0"/>
              </a:rPr>
              <a:t>-create conversion-pre-</a:t>
            </a:r>
            <a:r>
              <a:rPr lang="en-US" sz="2000" dirty="0" err="1" smtClean="0">
                <a:latin typeface="Century Gothic"/>
                <a:cs typeface="Courier New" pitchFamily="49" charset="0"/>
              </a:rPr>
              <a:t>ee</a:t>
            </a:r>
            <a:r>
              <a:rPr lang="en-US" sz="2000" dirty="0" smtClean="0">
                <a:latin typeface="Century Gothic"/>
                <a:cs typeface="Courier New" pitchFamily="49" charset="0"/>
              </a:rPr>
              <a:t>-upgrade</a:t>
            </a:r>
          </a:p>
          <a:p>
            <a:r>
              <a:rPr lang="en-US" sz="2400" dirty="0" smtClean="0">
                <a:latin typeface="Century Gothic"/>
              </a:rPr>
              <a:t>The console display will be similar to that shown below:</a:t>
            </a:r>
          </a:p>
          <a:p>
            <a:pPr lvl="1">
              <a:buNone/>
            </a:pPr>
            <a:r>
              <a:rPr lang="en-US" sz="2000" dirty="0" smtClean="0">
                <a:latin typeface="Century Gothic"/>
                <a:cs typeface="Courier New" pitchFamily="49" charset="0"/>
              </a:rPr>
              <a:t>...</a:t>
            </a:r>
          </a:p>
          <a:p>
            <a:pPr lvl="1">
              <a:buNone/>
            </a:pPr>
            <a:r>
              <a:rPr lang="en-US" sz="2000" dirty="0" smtClean="0">
                <a:latin typeface="Century Gothic"/>
                <a:cs typeface="Courier New" pitchFamily="49" charset="0"/>
              </a:rPr>
              <a:t>60/81 database-</a:t>
            </a:r>
            <a:r>
              <a:rPr lang="en-US" sz="2000" dirty="0" err="1" smtClean="0">
                <a:latin typeface="Century Gothic"/>
                <a:cs typeface="Courier New" pitchFamily="49" charset="0"/>
              </a:rPr>
              <a:t>qaddb</a:t>
            </a:r>
            <a:r>
              <a:rPr lang="en-US" sz="2000" dirty="0" smtClean="0">
                <a:latin typeface="Century Gothic"/>
                <a:cs typeface="Courier New" pitchFamily="49" charset="0"/>
              </a:rPr>
              <a:t>-index-rebuild OK (1:23 m)</a:t>
            </a:r>
          </a:p>
          <a:p>
            <a:pPr lvl="1">
              <a:buNone/>
            </a:pPr>
            <a:r>
              <a:rPr lang="en-US" sz="2000" dirty="0" smtClean="0">
                <a:latin typeface="Century Gothic"/>
                <a:cs typeface="Courier New" pitchFamily="49" charset="0"/>
              </a:rPr>
              <a:t>61/81 conversion-</a:t>
            </a:r>
            <a:r>
              <a:rPr lang="en-US" sz="2000" dirty="0" err="1" smtClean="0">
                <a:latin typeface="Century Gothic"/>
                <a:cs typeface="Courier New" pitchFamily="49" charset="0"/>
              </a:rPr>
              <a:t>tlc</a:t>
            </a:r>
            <a:r>
              <a:rPr lang="en-US" sz="2000" dirty="0" smtClean="0">
                <a:latin typeface="Century Gothic"/>
                <a:cs typeface="Courier New" pitchFamily="49" charset="0"/>
              </a:rPr>
              <a:t>-create</a:t>
            </a:r>
          </a:p>
          <a:p>
            <a:pPr lvl="1">
              <a:buNone/>
            </a:pPr>
            <a:r>
              <a:rPr lang="en-US" sz="2000" dirty="0" smtClean="0">
                <a:latin typeface="Century Gothic"/>
                <a:cs typeface="Courier New" pitchFamily="49" charset="0"/>
              </a:rPr>
              <a:t>Press ENTER to run 'conversion-</a:t>
            </a:r>
            <a:r>
              <a:rPr lang="en-US" sz="2000" dirty="0" err="1" smtClean="0">
                <a:latin typeface="Century Gothic"/>
                <a:cs typeface="Courier New" pitchFamily="49" charset="0"/>
              </a:rPr>
              <a:t>tlc</a:t>
            </a:r>
            <a:r>
              <a:rPr lang="en-US" sz="2000" dirty="0" smtClean="0">
                <a:latin typeface="Century Gothic"/>
                <a:cs typeface="Courier New" pitchFamily="49" charset="0"/>
              </a:rPr>
              <a:t>-create' ('s' skip, 'a' run all, 'q' quit).</a:t>
            </a:r>
          </a:p>
          <a:p>
            <a:pPr lvl="1">
              <a:buNone/>
            </a:pPr>
            <a:r>
              <a:rPr lang="en-US" dirty="0" smtClean="0">
                <a:latin typeface="Century Gothic"/>
                <a:cs typeface="Courier New" pitchFamily="49" charset="0"/>
              </a:rPr>
              <a:t>&gt;q</a:t>
            </a:r>
          </a:p>
          <a:p>
            <a:r>
              <a:rPr lang="en-US" sz="2400" dirty="0" smtClean="0">
                <a:latin typeface="Century Gothic"/>
              </a:rPr>
              <a:t>Enter “q” to quit</a:t>
            </a:r>
            <a:endParaRPr lang="en-US" sz="2400" dirty="0">
              <a:latin typeface="Century Gothic"/>
            </a:endParaRPr>
          </a:p>
        </p:txBody>
      </p:sp>
      <p:sp>
        <p:nvSpPr>
          <p:cNvPr id="262" name="myTitle"/>
          <p:cNvSpPr txBox="1">
            <a:spLocks noGrp="1"/>
          </p:cNvSpPr>
          <p:nvPr>
            <p:ph type="title"/>
          </p:nvPr>
        </p:nvSpPr>
        <p:spPr/>
        <p:txBody>
          <a:bodyPr/>
          <a:lstStyle/>
          <a:p>
            <a:pPr lvl="0"/>
            <a:r>
              <a:rPr lang="en-US" smtClean="0">
                <a:latin typeface="Century Gothic"/>
                <a:sym typeface="Questrial"/>
              </a:rPr>
              <a:t>Snapshots</a:t>
            </a:r>
            <a:endParaRPr lang="en-US" dirty="0">
              <a:latin typeface="Century Gothic"/>
              <a:sym typeface="Quest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1" name="myTitle"/>
          <p:cNvSpPr txBox="1">
            <a:spLocks noGrp="1"/>
          </p:cNvSpPr>
          <p:nvPr>
            <p:ph type="title"/>
          </p:nvPr>
        </p:nvSpPr>
        <p:spPr>
          <a:xfrm>
            <a:off x="457200" y="182563"/>
            <a:ext cx="8229600" cy="709612"/>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Snapshots</a:t>
            </a:r>
          </a:p>
        </p:txBody>
      </p:sp>
      <p:sp>
        <p:nvSpPr>
          <p:cNvPr id="4" name="Text Placeholder 3"/>
          <p:cNvSpPr>
            <a:spLocks noGrp="1"/>
          </p:cNvSpPr>
          <p:nvPr>
            <p:ph type="body" idx="1"/>
          </p:nvPr>
        </p:nvSpPr>
        <p:spPr/>
        <p:txBody>
          <a:bodyPr/>
          <a:lstStyle/>
          <a:p>
            <a:r>
              <a:rPr lang="en-US" dirty="0" smtClean="0">
                <a:latin typeface="Century Gothic"/>
              </a:rPr>
              <a:t>Back up </a:t>
            </a:r>
            <a:r>
              <a:rPr lang="en-US" dirty="0" smtClean="0">
                <a:latin typeface="Century Gothic"/>
              </a:rPr>
              <a:t>the database with the following command:</a:t>
            </a:r>
          </a:p>
          <a:p>
            <a:pPr lvl="1">
              <a:buNone/>
            </a:pP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database-</a:t>
            </a:r>
            <a:r>
              <a:rPr lang="en-US" dirty="0" err="1" smtClean="0">
                <a:latin typeface="Century Gothic"/>
                <a:cs typeface="Courier New" pitchFamily="49" charset="0"/>
              </a:rPr>
              <a:t>qaddb</a:t>
            </a:r>
            <a:r>
              <a:rPr lang="en-US" dirty="0" smtClean="0">
                <a:latin typeface="Century Gothic"/>
                <a:cs typeface="Courier New" pitchFamily="49" charset="0"/>
              </a:rPr>
              <a:t>-backup database-</a:t>
            </a:r>
            <a:r>
              <a:rPr lang="en-US" dirty="0" err="1" smtClean="0">
                <a:latin typeface="Century Gothic"/>
                <a:cs typeface="Courier New" pitchFamily="49" charset="0"/>
              </a:rPr>
              <a:t>qadadm</a:t>
            </a:r>
            <a:r>
              <a:rPr lang="en-US" dirty="0" smtClean="0">
                <a:latin typeface="Century Gothic"/>
                <a:cs typeface="Courier New" pitchFamily="49" charset="0"/>
              </a:rPr>
              <a:t>-backup – </a:t>
            </a:r>
            <a:r>
              <a:rPr lang="en-US" dirty="0" err="1" smtClean="0">
                <a:latin typeface="Century Gothic"/>
                <a:cs typeface="Courier New" pitchFamily="49" charset="0"/>
              </a:rPr>
              <a:t>tag:conv</a:t>
            </a:r>
            <a:r>
              <a:rPr lang="en-US" dirty="0" smtClean="0">
                <a:latin typeface="Century Gothic"/>
                <a:cs typeface="Courier New" pitchFamily="49" charset="0"/>
              </a:rPr>
              <a:t>-snapshot</a:t>
            </a:r>
          </a:p>
          <a:p>
            <a:endParaRPr lang="en-US" dirty="0" smtClean="0">
              <a:latin typeface="Century Gothic"/>
            </a:endParaRPr>
          </a:p>
          <a:p>
            <a:r>
              <a:rPr lang="en-US" dirty="0" smtClean="0">
                <a:latin typeface="Century Gothic"/>
              </a:rPr>
              <a:t>Confirm that the snapshot has been created with the following command:</a:t>
            </a:r>
          </a:p>
          <a:p>
            <a:pPr lvl="1">
              <a:buNone/>
            </a:pPr>
            <a:r>
              <a:rPr lang="en-US" dirty="0" smtClean="0">
                <a:latin typeface="Century Gothic"/>
                <a:cs typeface="Courier New" pitchFamily="49" charset="0"/>
              </a:rPr>
              <a:t>&gt; </a:t>
            </a:r>
            <a:r>
              <a:rPr lang="en-US" dirty="0" err="1" smtClean="0">
                <a:latin typeface="Century Gothic"/>
                <a:cs typeface="Courier New" pitchFamily="49" charset="0"/>
              </a:rPr>
              <a:t>yab</a:t>
            </a:r>
            <a:r>
              <a:rPr lang="en-US" dirty="0" smtClean="0">
                <a:latin typeface="Century Gothic"/>
                <a:cs typeface="Courier New" pitchFamily="49" charset="0"/>
              </a:rPr>
              <a:t> database-backup-list</a:t>
            </a:r>
            <a:endParaRPr lang="en-US" dirty="0">
              <a:latin typeface="Century Gothic"/>
              <a:cs typeface="Courier New" pitchFamily="49"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sz="2400" dirty="0" smtClean="0">
                <a:latin typeface="Century Gothic"/>
              </a:rPr>
              <a:t>Restart the conversion with the following command:</a:t>
            </a:r>
          </a:p>
          <a:p>
            <a:pPr lvl="1">
              <a:buNone/>
            </a:pPr>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–debug-pause –</a:t>
            </a:r>
            <a:r>
              <a:rPr lang="en-US" sz="2000" dirty="0" err="1" smtClean="0">
                <a:latin typeface="Century Gothic"/>
                <a:cs typeface="Courier New" pitchFamily="49" charset="0"/>
              </a:rPr>
              <a:t>break:conversion</a:t>
            </a:r>
            <a:r>
              <a:rPr lang="en-US" sz="2000" dirty="0" smtClean="0">
                <a:latin typeface="Century Gothic"/>
                <a:cs typeface="Courier New" pitchFamily="49" charset="0"/>
              </a:rPr>
              <a:t>-</a:t>
            </a:r>
            <a:r>
              <a:rPr lang="en-US" sz="2000" dirty="0" err="1" smtClean="0">
                <a:latin typeface="Century Gothic"/>
                <a:cs typeface="Courier New" pitchFamily="49" charset="0"/>
              </a:rPr>
              <a:t>tlc</a:t>
            </a:r>
            <a:r>
              <a:rPr lang="en-US" sz="2000" dirty="0" smtClean="0">
                <a:latin typeface="Century Gothic"/>
                <a:cs typeface="Courier New" pitchFamily="49" charset="0"/>
              </a:rPr>
              <a:t>-create –skip conversion-pre-</a:t>
            </a:r>
            <a:r>
              <a:rPr lang="en-US" sz="2000" dirty="0" err="1" smtClean="0">
                <a:latin typeface="Century Gothic"/>
                <a:cs typeface="Courier New" pitchFamily="49" charset="0"/>
              </a:rPr>
              <a:t>ee</a:t>
            </a:r>
            <a:r>
              <a:rPr lang="en-US" sz="2000" dirty="0" smtClean="0">
                <a:latin typeface="Century Gothic"/>
                <a:cs typeface="Courier New" pitchFamily="49" charset="0"/>
              </a:rPr>
              <a:t>-upgrade –clean</a:t>
            </a:r>
          </a:p>
          <a:p>
            <a:r>
              <a:rPr lang="en-US" sz="2400" dirty="0" smtClean="0">
                <a:latin typeface="Century Gothic"/>
              </a:rPr>
              <a:t>The console </a:t>
            </a:r>
            <a:r>
              <a:rPr lang="en-US" sz="2400" dirty="0" smtClean="0">
                <a:latin typeface="Century Gothic"/>
              </a:rPr>
              <a:t>displays </a:t>
            </a:r>
            <a:r>
              <a:rPr lang="en-US" sz="2400" dirty="0" smtClean="0">
                <a:latin typeface="Century Gothic"/>
              </a:rPr>
              <a:t>something similar to that shown below:</a:t>
            </a:r>
          </a:p>
          <a:p>
            <a:pPr lvl="1">
              <a:buNone/>
            </a:pPr>
            <a:r>
              <a:rPr lang="en-US" sz="2000" dirty="0" smtClean="0">
                <a:latin typeface="Century Gothic"/>
                <a:cs typeface="Courier New" pitchFamily="49" charset="0"/>
              </a:rPr>
              <a:t>...</a:t>
            </a:r>
          </a:p>
          <a:p>
            <a:pPr lvl="1">
              <a:buNone/>
            </a:pPr>
            <a:r>
              <a:rPr lang="en-US" sz="2000" dirty="0" smtClean="0">
                <a:latin typeface="Century Gothic"/>
                <a:cs typeface="Courier New" pitchFamily="49" charset="0"/>
              </a:rPr>
              <a:t>60/81 database-</a:t>
            </a:r>
            <a:r>
              <a:rPr lang="en-US" sz="2000" dirty="0" err="1" smtClean="0">
                <a:latin typeface="Century Gothic"/>
                <a:cs typeface="Courier New" pitchFamily="49" charset="0"/>
              </a:rPr>
              <a:t>qaddb</a:t>
            </a:r>
            <a:r>
              <a:rPr lang="en-US" sz="2000" dirty="0" smtClean="0">
                <a:latin typeface="Century Gothic"/>
                <a:cs typeface="Courier New" pitchFamily="49" charset="0"/>
              </a:rPr>
              <a:t>-index-rebuild OK (0:00 m)</a:t>
            </a:r>
          </a:p>
          <a:p>
            <a:pPr lvl="1">
              <a:buNone/>
            </a:pPr>
            <a:r>
              <a:rPr lang="en-US" sz="2000" dirty="0" smtClean="0">
                <a:latin typeface="Century Gothic"/>
                <a:cs typeface="Courier New" pitchFamily="49" charset="0"/>
              </a:rPr>
              <a:t>61/81 conversion-</a:t>
            </a:r>
            <a:r>
              <a:rPr lang="en-US" sz="2000" dirty="0" err="1" smtClean="0">
                <a:latin typeface="Century Gothic"/>
                <a:cs typeface="Courier New" pitchFamily="49" charset="0"/>
              </a:rPr>
              <a:t>tlc</a:t>
            </a:r>
            <a:r>
              <a:rPr lang="en-US" sz="2000" dirty="0" smtClean="0">
                <a:latin typeface="Century Gothic"/>
                <a:cs typeface="Courier New" pitchFamily="49" charset="0"/>
              </a:rPr>
              <a:t>-create</a:t>
            </a:r>
          </a:p>
          <a:p>
            <a:pPr lvl="1">
              <a:buNone/>
            </a:pPr>
            <a:r>
              <a:rPr lang="en-US" sz="2000" dirty="0" smtClean="0">
                <a:latin typeface="Century Gothic"/>
                <a:cs typeface="Courier New" pitchFamily="49" charset="0"/>
              </a:rPr>
              <a:t>Press ENTER to run 'conversion-</a:t>
            </a:r>
            <a:r>
              <a:rPr lang="en-US" sz="2000" dirty="0" err="1" smtClean="0">
                <a:latin typeface="Century Gothic"/>
                <a:cs typeface="Courier New" pitchFamily="49" charset="0"/>
              </a:rPr>
              <a:t>tlc</a:t>
            </a:r>
            <a:r>
              <a:rPr lang="en-US" sz="2000" dirty="0" smtClean="0">
                <a:latin typeface="Century Gothic"/>
                <a:cs typeface="Courier New" pitchFamily="49" charset="0"/>
              </a:rPr>
              <a:t>-create' ('s' skip, 'a' run all, 'q' quit).</a:t>
            </a:r>
          </a:p>
          <a:p>
            <a:pPr lvl="1">
              <a:buNone/>
            </a:pPr>
            <a:r>
              <a:rPr lang="en-US" sz="2000" dirty="0" smtClean="0">
                <a:latin typeface="Century Gothic"/>
                <a:cs typeface="Courier New" pitchFamily="49" charset="0"/>
              </a:rPr>
              <a:t>&gt;a</a:t>
            </a:r>
          </a:p>
          <a:p>
            <a:r>
              <a:rPr lang="en-US" sz="2400" dirty="0" smtClean="0">
                <a:latin typeface="Century Gothic"/>
              </a:rPr>
              <a:t>Enter “a” to run the remaining conversion processes</a:t>
            </a:r>
            <a:endParaRPr lang="en-US" sz="2400" dirty="0">
              <a:latin typeface="Century Gothic"/>
            </a:endParaRPr>
          </a:p>
        </p:txBody>
      </p:sp>
      <p:sp>
        <p:nvSpPr>
          <p:cNvPr id="277" name="myTitle"/>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Snapshots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4" name="Text Placeholder 3"/>
          <p:cNvSpPr>
            <a:spLocks noGrp="1"/>
          </p:cNvSpPr>
          <p:nvPr>
            <p:ph type="body" idx="1"/>
          </p:nvPr>
        </p:nvSpPr>
        <p:spPr>
          <a:xfrm>
            <a:off x="457200" y="891609"/>
            <a:ext cx="8458200" cy="5424523"/>
          </a:xfrm>
        </p:spPr>
        <p:txBody>
          <a:bodyPr/>
          <a:lstStyle/>
          <a:p>
            <a:r>
              <a:rPr lang="en-US" dirty="0" smtClean="0">
                <a:latin typeface="Century Gothic"/>
              </a:rPr>
              <a:t>To restore your system to the conversion snapshot and restart the conversion:</a:t>
            </a:r>
            <a:br>
              <a:rPr lang="en-US" dirty="0" smtClean="0">
                <a:latin typeface="Century Gothic"/>
              </a:rPr>
            </a:br>
            <a:endParaRPr lang="en-US" sz="1000" dirty="0" smtClean="0">
              <a:latin typeface="Century Gothic"/>
            </a:endParaRPr>
          </a:p>
          <a:p>
            <a:pPr lvl="1"/>
            <a:r>
              <a:rPr lang="en-US" dirty="0" smtClean="0">
                <a:latin typeface="Century Gothic"/>
              </a:rPr>
              <a:t>Stop the environment:</a:t>
            </a:r>
          </a:p>
          <a:p>
            <a:pPr lvl="1">
              <a:buNone/>
            </a:pPr>
            <a:r>
              <a:rPr lang="en-US" dirty="0" smtClean="0">
                <a:latin typeface="Century Gothic"/>
                <a:cs typeface="Courier New" pitchFamily="49" charset="0"/>
              </a:rPr>
              <a:t>   &gt; </a:t>
            </a:r>
            <a:r>
              <a:rPr lang="en-US" dirty="0" err="1" smtClean="0">
                <a:latin typeface="Century Gothic"/>
                <a:cs typeface="Courier New" pitchFamily="49" charset="0"/>
              </a:rPr>
              <a:t>yab</a:t>
            </a:r>
            <a:r>
              <a:rPr lang="en-US" dirty="0" smtClean="0">
                <a:latin typeface="Century Gothic"/>
                <a:cs typeface="Courier New" pitchFamily="49" charset="0"/>
              </a:rPr>
              <a:t> stop</a:t>
            </a:r>
          </a:p>
          <a:p>
            <a:pPr lvl="1"/>
            <a:r>
              <a:rPr lang="en-US" dirty="0" smtClean="0">
                <a:latin typeface="Century Gothic"/>
              </a:rPr>
              <a:t>Restore the conversion snapshot:</a:t>
            </a:r>
          </a:p>
          <a:p>
            <a:pPr lvl="1">
              <a:buNone/>
            </a:pPr>
            <a:r>
              <a:rPr lang="en-US" dirty="0" smtClean="0">
                <a:latin typeface="Century Gothic"/>
                <a:cs typeface="Courier New" pitchFamily="49" charset="0"/>
              </a:rPr>
              <a:t>   &gt; </a:t>
            </a:r>
            <a:r>
              <a:rPr lang="en-US" dirty="0" err="1" smtClean="0">
                <a:latin typeface="Century Gothic"/>
                <a:cs typeface="Courier New" pitchFamily="49" charset="0"/>
              </a:rPr>
              <a:t>yab</a:t>
            </a:r>
            <a:r>
              <a:rPr lang="en-US" dirty="0" smtClean="0">
                <a:latin typeface="Century Gothic"/>
                <a:cs typeface="Courier New" pitchFamily="49" charset="0"/>
              </a:rPr>
              <a:t> database–</a:t>
            </a:r>
            <a:r>
              <a:rPr lang="en-US" dirty="0" err="1" smtClean="0">
                <a:latin typeface="Century Gothic"/>
                <a:cs typeface="Courier New" pitchFamily="49" charset="0"/>
              </a:rPr>
              <a:t>qaddb</a:t>
            </a:r>
            <a:r>
              <a:rPr lang="en-US" dirty="0" smtClean="0">
                <a:latin typeface="Century Gothic"/>
                <a:cs typeface="Courier New" pitchFamily="49" charset="0"/>
              </a:rPr>
              <a:t>-restore database-</a:t>
            </a:r>
            <a:br>
              <a:rPr lang="en-US" dirty="0" smtClean="0">
                <a:latin typeface="Century Gothic"/>
                <a:cs typeface="Courier New" pitchFamily="49" charset="0"/>
              </a:rPr>
            </a:br>
            <a:r>
              <a:rPr lang="en-US" dirty="0" smtClean="0">
                <a:latin typeface="Century Gothic"/>
                <a:cs typeface="Courier New" pitchFamily="49" charset="0"/>
              </a:rPr>
              <a:t>  </a:t>
            </a:r>
            <a:r>
              <a:rPr lang="en-US" dirty="0" err="1" smtClean="0">
                <a:latin typeface="Century Gothic"/>
                <a:cs typeface="Courier New" pitchFamily="49" charset="0"/>
              </a:rPr>
              <a:t>qadadm</a:t>
            </a:r>
            <a:r>
              <a:rPr lang="en-US" dirty="0" smtClean="0">
                <a:latin typeface="Century Gothic"/>
                <a:cs typeface="Courier New" pitchFamily="49" charset="0"/>
              </a:rPr>
              <a:t>-restore -</a:t>
            </a:r>
            <a:r>
              <a:rPr lang="en-US" dirty="0" err="1" smtClean="0">
                <a:latin typeface="Century Gothic"/>
                <a:cs typeface="Courier New" pitchFamily="49" charset="0"/>
              </a:rPr>
              <a:t>tag:conv</a:t>
            </a:r>
            <a:r>
              <a:rPr lang="en-US" dirty="0" smtClean="0">
                <a:latin typeface="Century Gothic"/>
                <a:cs typeface="Courier New" pitchFamily="49" charset="0"/>
              </a:rPr>
              <a:t>-snapshot</a:t>
            </a:r>
          </a:p>
          <a:p>
            <a:pPr lvl="1"/>
            <a:r>
              <a:rPr lang="en-US" dirty="0" smtClean="0">
                <a:latin typeface="Century Gothic"/>
              </a:rPr>
              <a:t>Restart the conversion:</a:t>
            </a:r>
          </a:p>
          <a:p>
            <a:pPr lvl="1">
              <a:buNone/>
            </a:pPr>
            <a:r>
              <a:rPr lang="en-US" dirty="0" smtClean="0">
                <a:latin typeface="Century Gothic"/>
                <a:cs typeface="Courier New" pitchFamily="49" charset="0"/>
              </a:rPr>
              <a:t>   &gt; </a:t>
            </a:r>
            <a:r>
              <a:rPr lang="en-US" dirty="0" err="1" smtClean="0">
                <a:latin typeface="Century Gothic"/>
                <a:cs typeface="Courier New" pitchFamily="49" charset="0"/>
              </a:rPr>
              <a:t>yab</a:t>
            </a:r>
            <a:r>
              <a:rPr lang="en-US" dirty="0" smtClean="0">
                <a:latin typeface="Century Gothic"/>
                <a:cs typeface="Courier New" pitchFamily="49" charset="0"/>
              </a:rPr>
              <a:t> –debug-pause –</a:t>
            </a:r>
            <a:r>
              <a:rPr lang="en-US" dirty="0" err="1" smtClean="0">
                <a:latin typeface="Century Gothic"/>
                <a:cs typeface="Courier New" pitchFamily="49" charset="0"/>
              </a:rPr>
              <a:t>break:conversion</a:t>
            </a:r>
            <a:r>
              <a:rPr lang="en-US" dirty="0" smtClean="0">
                <a:latin typeface="Century Gothic"/>
                <a:cs typeface="Courier New" pitchFamily="49" charset="0"/>
              </a:rPr>
              <a:t>-</a:t>
            </a:r>
            <a:br>
              <a:rPr lang="en-US" dirty="0" smtClean="0">
                <a:latin typeface="Century Gothic"/>
                <a:cs typeface="Courier New" pitchFamily="49" charset="0"/>
              </a:rPr>
            </a:br>
            <a:r>
              <a:rPr lang="en-US" dirty="0" smtClean="0">
                <a:latin typeface="Century Gothic"/>
                <a:cs typeface="Courier New" pitchFamily="49" charset="0"/>
              </a:rPr>
              <a:t>  </a:t>
            </a:r>
            <a:r>
              <a:rPr lang="en-US" dirty="0" err="1" smtClean="0">
                <a:latin typeface="Century Gothic"/>
                <a:cs typeface="Courier New" pitchFamily="49" charset="0"/>
              </a:rPr>
              <a:t>tlc</a:t>
            </a:r>
            <a:r>
              <a:rPr lang="en-US" dirty="0" smtClean="0">
                <a:latin typeface="Century Gothic"/>
                <a:cs typeface="Courier New" pitchFamily="49" charset="0"/>
              </a:rPr>
              <a:t>-create –skip conversion-pre-</a:t>
            </a:r>
            <a:r>
              <a:rPr lang="en-US" dirty="0" err="1" smtClean="0">
                <a:latin typeface="Century Gothic"/>
                <a:cs typeface="Courier New" pitchFamily="49" charset="0"/>
              </a:rPr>
              <a:t>ee</a:t>
            </a:r>
            <a:r>
              <a:rPr lang="en-US" dirty="0" smtClean="0">
                <a:latin typeface="Century Gothic"/>
                <a:cs typeface="Courier New" pitchFamily="49" charset="0"/>
              </a:rPr>
              <a:t>-</a:t>
            </a:r>
            <a:br>
              <a:rPr lang="en-US" dirty="0" smtClean="0">
                <a:latin typeface="Century Gothic"/>
                <a:cs typeface="Courier New" pitchFamily="49" charset="0"/>
              </a:rPr>
            </a:br>
            <a:r>
              <a:rPr lang="en-US" dirty="0" smtClean="0">
                <a:latin typeface="Century Gothic"/>
                <a:cs typeface="Courier New" pitchFamily="49" charset="0"/>
              </a:rPr>
              <a:t>  upgrade –clean</a:t>
            </a:r>
            <a:endParaRPr lang="en-US" dirty="0">
              <a:latin typeface="Century Gothic"/>
              <a:cs typeface="Courier New" pitchFamily="49" charset="0"/>
            </a:endParaRPr>
          </a:p>
        </p:txBody>
      </p:sp>
      <p:sp>
        <p:nvSpPr>
          <p:cNvPr id="286" name="myTitle"/>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Snapshots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The following are some issues </a:t>
            </a:r>
            <a:r>
              <a:rPr lang="en-US" sz="2800" b="0" i="0" u="none" strike="noStrike" cap="none" dirty="0" smtClean="0">
                <a:solidFill>
                  <a:srgbClr val="4F4F4F"/>
                </a:solidFill>
                <a:latin typeface="Century Gothic"/>
                <a:ea typeface="Questrial"/>
                <a:cs typeface="Questrial"/>
                <a:sym typeface="Questrial"/>
              </a:rPr>
              <a:t>that may </a:t>
            </a:r>
            <a:r>
              <a:rPr lang="en-US" sz="2800" b="0" i="0" u="none" strike="noStrike" cap="none" dirty="0">
                <a:solidFill>
                  <a:srgbClr val="4F4F4F"/>
                </a:solidFill>
                <a:latin typeface="Century Gothic"/>
                <a:ea typeface="Questrial"/>
                <a:cs typeface="Questrial"/>
                <a:sym typeface="Questrial"/>
              </a:rPr>
              <a:t>prevent successful conversion execution:</a:t>
            </a:r>
          </a:p>
          <a:p>
            <a:pPr marL="342900" marR="0" lvl="0" indent="-342900" algn="l" rtl="0">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Errors exist in the Data Preparation Report</a:t>
            </a:r>
          </a:p>
          <a:p>
            <a:pPr marL="342900" marR="0" lvl="0" indent="-342900" algn="l" rtl="0">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Invalid characters exist in a database field</a:t>
            </a:r>
          </a:p>
          <a:p>
            <a:pPr marL="342900" marR="0" lvl="0" indent="-342900" algn="l" rtl="0">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The number of characters in a database field exceeds the character limit for the field</a:t>
            </a:r>
          </a:p>
          <a:p>
            <a:pPr marL="342900" marR="0" lvl="0" indent="-342900" algn="l" rtl="0">
              <a:spcBef>
                <a:spcPts val="480"/>
              </a:spcBef>
              <a:spcAft>
                <a:spcPts val="0"/>
              </a:spcAft>
              <a:buClr>
                <a:srgbClr val="F79646"/>
              </a:buClr>
              <a:buSzPct val="100000"/>
              <a:buFont typeface="Arial"/>
              <a:buNone/>
            </a:pPr>
            <a:endParaRPr sz="2400" b="0" i="0" u="none" strike="noStrike" cap="none" dirty="0">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100000"/>
              <a:buFont typeface="Arial"/>
              <a:buNone/>
            </a:pPr>
            <a:endParaRPr sz="2800" b="0" i="0" u="none" strike="noStrike" cap="none" dirty="0">
              <a:solidFill>
                <a:srgbClr val="4F4F4F"/>
              </a:solidFill>
              <a:latin typeface="Century Gothic"/>
              <a:ea typeface="Questrial"/>
              <a:cs typeface="Questrial"/>
              <a:sym typeface="Questrial"/>
            </a:endParaRPr>
          </a:p>
        </p:txBody>
      </p:sp>
      <p:sp>
        <p:nvSpPr>
          <p:cNvPr id="29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indent="-285750">
              <a:spcBef>
                <a:spcPts val="480"/>
              </a:spcBef>
            </a:pPr>
            <a:r>
              <a:rPr lang="en-US" sz="2800" b="0" i="0" u="none" strike="noStrike" cap="none" dirty="0" smtClean="0">
                <a:solidFill>
                  <a:srgbClr val="4F4F4F"/>
                </a:solidFill>
                <a:latin typeface="Century Gothic"/>
                <a:ea typeface="Questrial"/>
                <a:cs typeface="Questrial"/>
                <a:sym typeface="Questrial"/>
              </a:rPr>
              <a:t>Conversion </a:t>
            </a:r>
            <a:r>
              <a:rPr lang="en-US" sz="2800" b="0" i="0" u="none" strike="noStrike" cap="none" dirty="0">
                <a:solidFill>
                  <a:srgbClr val="4F4F4F"/>
                </a:solidFill>
                <a:latin typeface="Century Gothic"/>
                <a:ea typeface="Questrial"/>
                <a:cs typeface="Questrial"/>
                <a:sym typeface="Questrial"/>
              </a:rPr>
              <a:t>execution will not start if there are errors in the Data Preparation Report. You must resolve all pre-conversion errors before beginning this stage.</a:t>
            </a:r>
          </a:p>
          <a:p>
            <a:pPr marL="742950" marR="0" lvl="1" indent="-285750" algn="l" rtl="0">
              <a:spcBef>
                <a:spcPts val="480"/>
              </a:spcBef>
              <a:spcAft>
                <a:spcPts val="0"/>
              </a:spcAft>
              <a:buClr>
                <a:srgbClr val="F79646"/>
              </a:buClr>
              <a:buSzPct val="100000"/>
              <a:buFont typeface="Merriweather Sans"/>
              <a:buNone/>
            </a:pPr>
            <a:endParaRPr sz="2400" b="0" i="0" u="none" strike="noStrike" cap="none" dirty="0">
              <a:solidFill>
                <a:srgbClr val="4F4F4F"/>
              </a:solidFill>
              <a:latin typeface="Century Gothic"/>
              <a:ea typeface="Questrial"/>
              <a:cs typeface="Questrial"/>
              <a:sym typeface="Questrial"/>
            </a:endParaRPr>
          </a:p>
        </p:txBody>
      </p:sp>
      <p:sp>
        <p:nvSpPr>
          <p:cNvPr id="11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rgbClr val="4F4F4F"/>
                </a:solidFill>
                <a:latin typeface="Century Gothic"/>
              </a:rPr>
              <a:t>Back </a:t>
            </a:r>
            <a:r>
              <a:rPr lang="en-US" dirty="0" smtClean="0">
                <a:solidFill>
                  <a:srgbClr val="4F4F4F"/>
                </a:solidFill>
                <a:latin typeface="Century Gothic"/>
              </a:rPr>
              <a:t>Up </a:t>
            </a:r>
            <a:r>
              <a:rPr lang="en-US" dirty="0" smtClean="0">
                <a:solidFill>
                  <a:srgbClr val="4F4F4F"/>
                </a:solidFill>
                <a:latin typeface="Century Gothic"/>
              </a:rPr>
              <a:t>the Environment Databases</a:t>
            </a:r>
            <a:endParaRPr lang="en-US" sz="3200" b="1"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YAB console gives an error message “</a:t>
            </a:r>
            <a:r>
              <a:rPr lang="en-US" sz="2800" b="0" i="0" u="none" strike="noStrike" cap="none" dirty="0">
                <a:solidFill>
                  <a:srgbClr val="4E4E4E"/>
                </a:solidFill>
                <a:latin typeface="Century Gothic"/>
                <a:ea typeface="Questrial"/>
                <a:cs typeface="Questrial"/>
                <a:sym typeface="Questrial"/>
              </a:rPr>
              <a:t>Data Preparation Report is not clean</a:t>
            </a:r>
            <a:r>
              <a:rPr lang="en-US" sz="2800" b="0" i="0" u="none" strike="noStrike" cap="none" dirty="0">
                <a:solidFill>
                  <a:srgbClr val="4F4F4F"/>
                </a:solidFill>
                <a:latin typeface="Century Gothic"/>
                <a:ea typeface="Questrial"/>
                <a:cs typeface="Questrial"/>
                <a:sym typeface="Questrial"/>
              </a:rPr>
              <a:t>” when executing the conversion</a:t>
            </a: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Before you execute the </a:t>
            </a:r>
            <a:r>
              <a:rPr lang="en-US" sz="2400" b="0" i="0" u="none" strike="noStrike" cap="none" dirty="0" smtClean="0">
                <a:solidFill>
                  <a:srgbClr val="4F4F4F"/>
                </a:solidFill>
                <a:latin typeface="Century Gothic"/>
                <a:ea typeface="Questrial"/>
                <a:cs typeface="Questrial"/>
                <a:sym typeface="Questrial"/>
              </a:rPr>
              <a:t>conversion, </a:t>
            </a:r>
            <a:r>
              <a:rPr lang="en-US" sz="2400" b="0" i="0" u="none" strike="noStrike" cap="none" dirty="0">
                <a:solidFill>
                  <a:srgbClr val="4F4F4F"/>
                </a:solidFill>
                <a:latin typeface="Century Gothic"/>
                <a:ea typeface="Questrial"/>
                <a:cs typeface="Questrial"/>
                <a:sym typeface="Questrial"/>
              </a:rPr>
              <a:t>the Data Preparation Report must run against the source database and report “0 errors”</a:t>
            </a: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To fix the problem, run the Data Preparation Report against the source database and fix any reported errors</a:t>
            </a:r>
          </a:p>
          <a:p>
            <a:pPr marL="342900" marR="0" lvl="0" indent="-342900" algn="l" rtl="0">
              <a:spcBef>
                <a:spcPts val="480"/>
              </a:spcBef>
              <a:spcAft>
                <a:spcPts val="0"/>
              </a:spcAft>
              <a:buClr>
                <a:srgbClr val="F79646"/>
              </a:buClr>
              <a:buSzPct val="100000"/>
              <a:buFont typeface="Arial"/>
              <a:buNone/>
            </a:pPr>
            <a:endParaRPr sz="2400" b="0" i="0" u="none" strike="noStrike" cap="none" dirty="0">
              <a:solidFill>
                <a:srgbClr val="4F4F4F"/>
              </a:solidFill>
              <a:latin typeface="Century Gothic"/>
              <a:ea typeface="Questrial"/>
              <a:cs typeface="Questrial"/>
              <a:sym typeface="Questrial"/>
            </a:endParaRPr>
          </a:p>
        </p:txBody>
      </p:sp>
      <p:sp>
        <p:nvSpPr>
          <p:cNvPr id="298"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Errors in </a:t>
            </a:r>
            <a:r>
              <a:rPr lang="en-US">
                <a:solidFill>
                  <a:srgbClr val="4F4F4F"/>
                </a:solidFill>
                <a:latin typeface="Century Gothic"/>
              </a:rPr>
              <a:t>yab</a:t>
            </a:r>
            <a:r>
              <a:rPr lang="en-US" sz="2800" b="0" i="0" u="none" strike="noStrike" cap="none">
                <a:solidFill>
                  <a:srgbClr val="4F4F4F"/>
                </a:solidFill>
                <a:latin typeface="Century Gothic"/>
                <a:ea typeface="Questrial"/>
                <a:cs typeface="Questrial"/>
                <a:sym typeface="Questrial"/>
              </a:rPr>
              <a:t>.log</a:t>
            </a:r>
          </a:p>
          <a:p>
            <a:pPr marL="342900" marR="0" lvl="0" indent="-342900" algn="l" rtl="0">
              <a:lnSpc>
                <a:spcPct val="80000"/>
              </a:lnSpc>
              <a:spcBef>
                <a:spcPts val="480"/>
              </a:spcBef>
              <a:spcAft>
                <a:spcPts val="0"/>
              </a:spcAft>
              <a:buClr>
                <a:srgbClr val="F79646"/>
              </a:buClr>
              <a:buSzPct val="100000"/>
              <a:buFont typeface="Arial"/>
              <a:buChar char="•"/>
            </a:pPr>
            <a:r>
              <a:rPr lang="en-US" sz="2400">
                <a:solidFill>
                  <a:srgbClr val="4F4F4F"/>
                </a:solidFill>
                <a:latin typeface="Century Gothic"/>
              </a:rPr>
              <a:t>yab</a:t>
            </a:r>
            <a:r>
              <a:rPr lang="en-US" sz="2400" b="0" i="0" u="none" strike="noStrike" cap="none">
                <a:solidFill>
                  <a:srgbClr val="4F4F4F"/>
                </a:solidFill>
                <a:latin typeface="Century Gothic"/>
                <a:ea typeface="Questrial"/>
                <a:cs typeface="Questrial"/>
                <a:sym typeface="Questrial"/>
              </a:rPr>
              <a:t>.log contains the output from rebuilding the indexes in the QAD EE database during conversion execution</a:t>
            </a:r>
          </a:p>
          <a:p>
            <a:pPr marL="342900" marR="0" lvl="0" indent="-342900" algn="l" rtl="0">
              <a:lnSpc>
                <a:spcPct val="80000"/>
              </a:lnSpc>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The new unique index oid_&lt;table name&gt; can cause these errors</a:t>
            </a:r>
          </a:p>
          <a:p>
            <a:pPr marL="742950" marR="0" lvl="1" indent="-285750" algn="l" rtl="0">
              <a:lnSpc>
                <a:spcPct val="80000"/>
              </a:lnSpc>
              <a:spcBef>
                <a:spcPts val="360"/>
              </a:spcBef>
              <a:spcAft>
                <a:spcPts val="0"/>
              </a:spcAft>
              <a:buClr>
                <a:srgbClr val="F79646"/>
              </a:buClr>
              <a:buSzPct val="100000"/>
              <a:buFont typeface="Merriweather Sans"/>
              <a:buChar char="-"/>
            </a:pPr>
            <a:r>
              <a:rPr lang="en-US" sz="1800" b="0" i="0" u="none" strike="noStrike" cap="none">
                <a:solidFill>
                  <a:srgbClr val="4F4F4F"/>
                </a:solidFill>
                <a:latin typeface="Century Gothic"/>
                <a:ea typeface="Questrial"/>
                <a:cs typeface="Questrial"/>
                <a:sym typeface="Questrial"/>
              </a:rPr>
              <a:t>This new index is used to enforce uniqueness on the OID fields</a:t>
            </a:r>
          </a:p>
          <a:p>
            <a:pPr marL="742950" marR="0" lvl="1" indent="-285750" algn="l" rtl="0">
              <a:lnSpc>
                <a:spcPct val="80000"/>
              </a:lnSpc>
              <a:spcBef>
                <a:spcPts val="360"/>
              </a:spcBef>
              <a:spcAft>
                <a:spcPts val="0"/>
              </a:spcAft>
              <a:buClr>
                <a:srgbClr val="F79646"/>
              </a:buClr>
              <a:buSzPct val="100000"/>
              <a:buFont typeface="Merriweather Sans"/>
              <a:buChar char="-"/>
            </a:pPr>
            <a:r>
              <a:rPr lang="en-US" sz="1800" b="0" i="0" u="none" strike="noStrike" cap="none">
                <a:solidFill>
                  <a:srgbClr val="4F4F4F"/>
                </a:solidFill>
                <a:latin typeface="Century Gothic"/>
                <a:ea typeface="Questrial"/>
                <a:cs typeface="Questrial"/>
                <a:sym typeface="Questrial"/>
              </a:rPr>
              <a:t>OID fields were available in some pre-QAD EE versions, but uniqueness was not enforced</a:t>
            </a:r>
          </a:p>
          <a:p>
            <a:pPr marL="342900" marR="0" lvl="0" indent="-342900" algn="l" rtl="0">
              <a:lnSpc>
                <a:spcPct val="80000"/>
              </a:lnSpc>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Analyze and correct these errors before proceeding with the conversion</a:t>
            </a:r>
          </a:p>
          <a:p>
            <a:pPr marL="742950" marR="0" lvl="1" indent="-285750" algn="l" rtl="0">
              <a:lnSpc>
                <a:spcPct val="80000"/>
              </a:lnSpc>
              <a:spcBef>
                <a:spcPts val="360"/>
              </a:spcBef>
              <a:spcAft>
                <a:spcPts val="0"/>
              </a:spcAft>
              <a:buClr>
                <a:srgbClr val="F79646"/>
              </a:buClr>
              <a:buSzPct val="100000"/>
              <a:buFont typeface="Merriweather Sans"/>
              <a:buChar char="-"/>
            </a:pPr>
            <a:r>
              <a:rPr lang="en-US" sz="1800" b="0" i="0" u="none" strike="noStrike" cap="none">
                <a:solidFill>
                  <a:srgbClr val="4F4F4F"/>
                </a:solidFill>
                <a:latin typeface="Century Gothic"/>
                <a:ea typeface="Questrial"/>
                <a:cs typeface="Questrial"/>
                <a:sym typeface="Questrial"/>
              </a:rPr>
              <a:t>For OID fields, these can be reset to zero and the conversion will regenerate them</a:t>
            </a:r>
          </a:p>
          <a:p>
            <a:pPr marL="742950" marR="0" lvl="1" indent="-285750" algn="l" rtl="0">
              <a:lnSpc>
                <a:spcPct val="80000"/>
              </a:lnSpc>
              <a:spcBef>
                <a:spcPts val="360"/>
              </a:spcBef>
              <a:spcAft>
                <a:spcPts val="0"/>
              </a:spcAft>
              <a:buClr>
                <a:srgbClr val="F79646"/>
              </a:buClr>
              <a:buSzPct val="100000"/>
              <a:buFont typeface="Merriweather Sans"/>
              <a:buChar char="-"/>
            </a:pPr>
            <a:r>
              <a:rPr lang="en-US" sz="1800" b="0" i="0" u="none" strike="noStrike" cap="none">
                <a:solidFill>
                  <a:srgbClr val="4F4F4F"/>
                </a:solidFill>
                <a:latin typeface="Century Gothic"/>
                <a:ea typeface="Questrial"/>
                <a:cs typeface="Questrial"/>
                <a:sym typeface="Questrial"/>
              </a:rPr>
              <a:t>Note: Some OID fields are used as foreign fields and these should be manually corrected</a:t>
            </a:r>
          </a:p>
        </p:txBody>
      </p:sp>
      <p:sp>
        <p:nvSpPr>
          <p:cNvPr id="305"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Errors in conversion.log: </a:t>
            </a:r>
          </a:p>
          <a:p>
            <a:pPr marL="0" marR="0" lvl="0" indent="0" algn="l" rtl="0">
              <a:spcBef>
                <a:spcPts val="480"/>
              </a:spcBef>
              <a:spcAft>
                <a:spcPts val="0"/>
              </a:spcAft>
              <a:buClr>
                <a:srgbClr val="F79646"/>
              </a:buClr>
              <a:buSzPct val="25000"/>
              <a:buFont typeface="Arial"/>
              <a:buNone/>
            </a:pPr>
            <a:r>
              <a:rPr lang="en-US" sz="2400" b="0" i="0" u="none" strike="noStrike" cap="none">
                <a:solidFill>
                  <a:srgbClr val="4F4F4F"/>
                </a:solidFill>
                <a:latin typeface="Century Gothic"/>
                <a:ea typeface="Courier New"/>
                <a:cs typeface="Courier New"/>
                <a:sym typeface="Courier New"/>
              </a:rPr>
              <a:t>"field cannot contain a comma, a pipe or any unprintable character"</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QAD EE does not support commas, pipes, or unprintable characters in some fields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You must remove these characters from the source database or replace them with supported characters (such as semicolons)</a:t>
            </a:r>
          </a:p>
        </p:txBody>
      </p:sp>
      <p:sp>
        <p:nvSpPr>
          <p:cNvPr id="312"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Errors in conversion.log: </a:t>
            </a:r>
          </a:p>
          <a:p>
            <a:pPr marL="342900" marR="0" lvl="0" indent="-342900" algn="l" rtl="0">
              <a:spcBef>
                <a:spcPts val="480"/>
              </a:spcBef>
              <a:spcAft>
                <a:spcPts val="0"/>
              </a:spcAft>
              <a:buClr>
                <a:srgbClr val="F79646"/>
              </a:buClr>
              <a:buSzPct val="25000"/>
              <a:buFont typeface="Arial"/>
              <a:buNone/>
            </a:pPr>
            <a:r>
              <a:rPr lang="en-US" sz="2400" b="0" i="0" u="none" strike="noStrike" cap="none" dirty="0">
                <a:solidFill>
                  <a:srgbClr val="4F4F4F"/>
                </a:solidFill>
                <a:latin typeface="Century Gothic"/>
                <a:ea typeface="Courier New"/>
                <a:cs typeface="Courier New"/>
                <a:sym typeface="Courier New"/>
              </a:rPr>
              <a:t>"value is too long“</a:t>
            </a: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QAD EE validates field length based on data definitions. If the value being entered in the field exceeds the length defined in the database, QAD EE raises an error during </a:t>
            </a:r>
            <a:r>
              <a:rPr lang="en-US" sz="2400" b="0" i="0" u="none" strike="noStrike" cap="none" dirty="0" smtClean="0">
                <a:solidFill>
                  <a:srgbClr val="4F4F4F"/>
                </a:solidFill>
                <a:latin typeface="Century Gothic"/>
                <a:ea typeface="Questrial"/>
                <a:cs typeface="Questrial"/>
                <a:sym typeface="Questrial"/>
              </a:rPr>
              <a:t>conversion.</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 correct these errors by shortening or truncating some characters from the original value to make the length less than, or equal to, the length defined in </a:t>
            </a:r>
            <a:r>
              <a:rPr lang="en-US" sz="2400" b="0" i="0" u="none" strike="noStrike" cap="none" dirty="0" smtClean="0">
                <a:solidFill>
                  <a:srgbClr val="4F4F4F"/>
                </a:solidFill>
                <a:latin typeface="Century Gothic"/>
                <a:ea typeface="Questrial"/>
                <a:cs typeface="Questrial"/>
                <a:sym typeface="Questrial"/>
              </a:rPr>
              <a:t>the database.</a:t>
            </a:r>
            <a:endParaRPr lang="en-US" sz="2400" b="0" i="0" u="none" strike="noStrike" cap="none" dirty="0">
              <a:solidFill>
                <a:srgbClr val="4F4F4F"/>
              </a:solidFill>
              <a:latin typeface="Century Gothic"/>
              <a:ea typeface="Questrial"/>
              <a:cs typeface="Questrial"/>
              <a:sym typeface="Questrial"/>
            </a:endParaRPr>
          </a:p>
        </p:txBody>
      </p:sp>
      <p:sp>
        <p:nvSpPr>
          <p:cNvPr id="31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Errors in conversion.log: </a:t>
            </a:r>
          </a:p>
          <a:p>
            <a:pPr marL="0" marR="0" lvl="0" indent="0" algn="l" rtl="0">
              <a:spcBef>
                <a:spcPts val="480"/>
              </a:spcBef>
              <a:spcAft>
                <a:spcPts val="0"/>
              </a:spcAft>
              <a:buClr>
                <a:srgbClr val="F79646"/>
              </a:buClr>
              <a:buSzPct val="25000"/>
              <a:buFont typeface="Arial"/>
              <a:buNone/>
            </a:pPr>
            <a:r>
              <a:rPr lang="en-US" sz="2400" b="0" i="0" u="none" strike="noStrike" cap="none">
                <a:solidFill>
                  <a:srgbClr val="4F4F4F"/>
                </a:solidFill>
                <a:latin typeface="Century Gothic"/>
                <a:ea typeface="Courier New"/>
                <a:cs typeface="Courier New"/>
                <a:sym typeface="Courier New"/>
              </a:rPr>
              <a:t>"The role name may not contain the following characters: '*', ',' or '!'"</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QAD EE 's role name does not support the above characters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You must replace these characters in usrg_group_name of the source database with supported characters</a:t>
            </a:r>
          </a:p>
        </p:txBody>
      </p:sp>
      <p:sp>
        <p:nvSpPr>
          <p:cNvPr id="326"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Errors in conversion.log: </a:t>
            </a:r>
          </a:p>
          <a:p>
            <a:pPr marL="0" marR="0" lvl="0" indent="0" algn="l" rtl="0">
              <a:spcBef>
                <a:spcPts val="480"/>
              </a:spcBef>
              <a:spcAft>
                <a:spcPts val="0"/>
              </a:spcAft>
              <a:buClr>
                <a:srgbClr val="F79646"/>
              </a:buClr>
              <a:buSzPct val="25000"/>
              <a:buFont typeface="Arial"/>
              <a:buNone/>
            </a:pPr>
            <a:r>
              <a:rPr lang="en-US" sz="2400" b="0" i="0" u="none" strike="noStrike" cap="none" dirty="0">
                <a:solidFill>
                  <a:srgbClr val="4F4F4F"/>
                </a:solidFill>
                <a:latin typeface="Century Gothic"/>
                <a:ea typeface="Courier New"/>
                <a:cs typeface="Courier New"/>
                <a:sym typeface="Courier New"/>
              </a:rPr>
              <a:t>“***** Error: Cannot find Pay Format Directory “</a:t>
            </a:r>
          </a:p>
          <a:p>
            <a:pPr marL="514350" marR="0" lvl="0" indent="-46355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The </a:t>
            </a:r>
            <a:r>
              <a:rPr lang="en-US" sz="2400" b="0" i="0" u="none" strike="noStrike" cap="none" dirty="0" err="1">
                <a:solidFill>
                  <a:srgbClr val="4F4F4F"/>
                </a:solidFill>
                <a:latin typeface="Century Gothic"/>
                <a:ea typeface="Questrial"/>
                <a:cs typeface="Questrial"/>
                <a:sym typeface="Questrial"/>
              </a:rPr>
              <a:t>payformats</a:t>
            </a:r>
            <a:r>
              <a:rPr lang="en-US" sz="2400" b="0" i="0" u="none" strike="noStrike" cap="none" dirty="0">
                <a:solidFill>
                  <a:srgbClr val="4F4F4F"/>
                </a:solidFill>
                <a:latin typeface="Century Gothic"/>
                <a:ea typeface="Questrial"/>
                <a:cs typeface="Questrial"/>
                <a:sym typeface="Questrial"/>
              </a:rPr>
              <a:t> xml directory was entered incorrectly using the Conversion Parameters </a:t>
            </a:r>
            <a:r>
              <a:rPr lang="en-US" sz="2400" b="0" i="0" u="none" strike="noStrike" cap="none" dirty="0" smtClean="0">
                <a:solidFill>
                  <a:srgbClr val="4F4F4F"/>
                </a:solidFill>
                <a:latin typeface="Century Gothic"/>
                <a:ea typeface="Questrial"/>
                <a:cs typeface="Questrial"/>
                <a:sym typeface="Questrial"/>
              </a:rPr>
              <a:t>Utility, </a:t>
            </a:r>
            <a:r>
              <a:rPr lang="en-US" sz="2400" b="0" i="0" u="none" strike="noStrike" cap="none" dirty="0">
                <a:solidFill>
                  <a:srgbClr val="4F4F4F"/>
                </a:solidFill>
                <a:latin typeface="Century Gothic"/>
                <a:ea typeface="Questrial"/>
                <a:cs typeface="Questrial"/>
                <a:sym typeface="Questrial"/>
              </a:rPr>
              <a:t>or the directory does not contain any of the required xml files</a:t>
            </a:r>
          </a:p>
          <a:p>
            <a:pPr marL="514350" marR="0" lvl="0" indent="-463550" algn="l" rtl="0">
              <a:spcBef>
                <a:spcPts val="4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Fix: Confirm that the directory entered is valid and contains the correct xml files</a:t>
            </a:r>
          </a:p>
        </p:txBody>
      </p:sp>
      <p:sp>
        <p:nvSpPr>
          <p:cNvPr id="33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body" idx="1"/>
          </p:nvPr>
        </p:nvSpPr>
        <p:spPr>
          <a:xfrm>
            <a:off x="457200" y="892175"/>
            <a:ext cx="8526161"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Progress errors during conversion execution: </a:t>
            </a:r>
            <a:r>
              <a:rPr lang="en-US" sz="2400" b="0" i="0" u="none" strike="noStrike" cap="none">
                <a:solidFill>
                  <a:srgbClr val="4F4F4F"/>
                </a:solidFill>
                <a:latin typeface="Century Gothic"/>
                <a:ea typeface="Courier New"/>
                <a:cs typeface="Courier New"/>
                <a:sym typeface="Courier New"/>
              </a:rPr>
              <a:t>“Record Already exists with Daybook Code = 0.”</a:t>
            </a:r>
            <a:r>
              <a:rPr lang="en-US" sz="2800" b="0" i="0" u="none" strike="noStrike" cap="none">
                <a:solidFill>
                  <a:srgbClr val="4F4F4F"/>
                </a:solidFill>
                <a:latin typeface="Century Gothic"/>
                <a:ea typeface="Questrial"/>
                <a:cs typeface="Questrial"/>
                <a:sym typeface="Questrial"/>
              </a:rPr>
              <a:t> </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The conversion could not find the default daybook codes because they were not entered or there was an earlier error that prevented the conversion from writing these values to the xml file</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Update the values using the Conversion Parameters Utility</a:t>
            </a:r>
          </a:p>
          <a:p>
            <a:pPr marL="342900" marR="0" lvl="0" indent="-3429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
        <p:nvSpPr>
          <p:cNvPr id="34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Progress errors during conversion execution: </a:t>
            </a:r>
            <a:r>
              <a:rPr lang="en-US" sz="2400" b="0" i="0" u="none" strike="noStrike" cap="none">
                <a:solidFill>
                  <a:srgbClr val="4F4F4F"/>
                </a:solidFill>
                <a:latin typeface="Century Gothic"/>
                <a:ea typeface="Courier New"/>
                <a:cs typeface="Courier New"/>
                <a:sym typeface="Courier New"/>
              </a:rPr>
              <a:t>“Could not start financial session. -5”</a:t>
            </a:r>
          </a:p>
          <a:p>
            <a:pPr marL="457200" marR="0" lvl="0" indent="-4572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Potential causes</a:t>
            </a:r>
          </a:p>
          <a:p>
            <a:pPr marL="798513" marR="0" lvl="1" indent="-239712" algn="l" rtl="0">
              <a:spcBef>
                <a:spcPts val="400"/>
              </a:spcBef>
              <a:spcAft>
                <a:spcPts val="0"/>
              </a:spcAft>
              <a:buClr>
                <a:srgbClr val="F79646"/>
              </a:buClr>
              <a:buSzPct val="100000"/>
              <a:buFont typeface="Merriweather Sans"/>
              <a:buChar char="-"/>
            </a:pPr>
            <a:r>
              <a:rPr lang="en-US" sz="2000" b="0" i="0" u="none" strike="noStrike" cap="none">
                <a:solidFill>
                  <a:srgbClr val="4F4F4F"/>
                </a:solidFill>
                <a:latin typeface="Century Gothic"/>
                <a:ea typeface="Questrial"/>
                <a:cs typeface="Questrial"/>
                <a:sym typeface="Questrial"/>
              </a:rPr>
              <a:t>The financial application server is not running</a:t>
            </a:r>
          </a:p>
          <a:p>
            <a:pPr marL="798513" marR="0" lvl="1" indent="-239712" algn="l" rtl="0">
              <a:spcBef>
                <a:spcPts val="400"/>
              </a:spcBef>
              <a:spcAft>
                <a:spcPts val="0"/>
              </a:spcAft>
              <a:buClr>
                <a:srgbClr val="F79646"/>
              </a:buClr>
              <a:buSzPct val="100000"/>
              <a:buFont typeface="Merriweather Sans"/>
              <a:buChar char="-"/>
            </a:pPr>
            <a:r>
              <a:rPr lang="en-US" sz="2000" b="0" i="0" u="none" strike="noStrike" cap="none">
                <a:solidFill>
                  <a:srgbClr val="4F4F4F"/>
                </a:solidFill>
                <a:latin typeface="Century Gothic"/>
                <a:ea typeface="Questrial"/>
                <a:cs typeface="Questrial"/>
                <a:sym typeface="Questrial"/>
              </a:rPr>
              <a:t>The license keys are out of date</a:t>
            </a:r>
          </a:p>
          <a:p>
            <a:pPr marL="512064" marR="0" lvl="0" indent="-512064"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Fix: Start the financial application server</a:t>
            </a:r>
          </a:p>
        </p:txBody>
      </p:sp>
      <p:sp>
        <p:nvSpPr>
          <p:cNvPr id="34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Troubleshooting</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Questions?</a:t>
            </a:r>
            <a:endParaRPr lang="en-US" dirty="0">
              <a:latin typeface="Century Gothic"/>
            </a:endParaRPr>
          </a:p>
        </p:txBody>
      </p:sp>
      <p:pic>
        <p:nvPicPr>
          <p:cNvPr id="5" name="Picture 4" descr="iStock_000008998403XSmall.jpg"/>
          <p:cNvPicPr>
            <a:picLocks noChangeAspect="1"/>
          </p:cNvPicPr>
          <p:nvPr/>
        </p:nvPicPr>
        <p:blipFill>
          <a:blip r:embed="rId3"/>
          <a:stretch>
            <a:fillRect/>
          </a:stretch>
        </p:blipFill>
        <p:spPr>
          <a:xfrm>
            <a:off x="1676400" y="1447800"/>
            <a:ext cx="5689600" cy="42672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457200" y="892175"/>
            <a:ext cx="8229600" cy="5424600"/>
          </a:xfrm>
          <a:prstGeom prst="rect">
            <a:avLst/>
          </a:prstGeom>
          <a:noFill/>
          <a:ln>
            <a:noFill/>
          </a:ln>
        </p:spPr>
        <p:txBody>
          <a:bodyPr lIns="91425" tIns="91425" rIns="91425" bIns="91425" anchor="t" anchorCtr="0">
            <a:noAutofit/>
          </a:bodyPr>
          <a:lstStyle/>
          <a:p>
            <a:pPr marL="457200" marR="0" lvl="0" indent="-4572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Prepare the source databases</a:t>
            </a:r>
          </a:p>
          <a:p>
            <a:pPr marL="457200" lvl="0" indent="-457200" rtl="0">
              <a:spcBef>
                <a:spcPts val="480"/>
              </a:spcBef>
              <a:buClr>
                <a:srgbClr val="F79646"/>
              </a:buClr>
              <a:buSzPct val="100000"/>
              <a:buFont typeface="Arial"/>
              <a:buChar char="•"/>
            </a:pPr>
            <a:r>
              <a:rPr lang="en-US" sz="2400">
                <a:solidFill>
                  <a:srgbClr val="4F4F4F"/>
                </a:solidFill>
                <a:latin typeface="Century Gothic"/>
              </a:rPr>
              <a:t>Install QAD 2016 Enterprise Edition</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Install conversion package(s)</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Configure the conversion</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Execute the conversion</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Validate the conversion</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Back up the converted databases</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Snapshots</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Execute YAB Update</a:t>
            </a:r>
          </a:p>
          <a:p>
            <a:pPr marL="512064" marR="0" lvl="0" indent="-512064" algn="l" rtl="0">
              <a:spcBef>
                <a:spcPts val="480"/>
              </a:spcBef>
              <a:spcAft>
                <a:spcPts val="0"/>
              </a:spcAft>
              <a:buClr>
                <a:srgbClr val="F79646"/>
              </a:buClr>
              <a:buSzPct val="100000"/>
              <a:buFont typeface="Arial"/>
              <a:buChar char="•"/>
            </a:pPr>
            <a:r>
              <a:rPr lang="en-US" sz="2400">
                <a:solidFill>
                  <a:srgbClr val="4F4F4F"/>
                </a:solidFill>
                <a:latin typeface="Century Gothic"/>
              </a:rPr>
              <a:t>Enter Licence Codes</a:t>
            </a:r>
          </a:p>
        </p:txBody>
      </p:sp>
      <p:sp>
        <p:nvSpPr>
          <p:cNvPr id="359" name="myTitle"/>
          <p:cNvSpPr txBox="1">
            <a:spLocks noGrp="1"/>
          </p:cNvSpPr>
          <p:nvPr>
            <p:ph type="title"/>
          </p:nvPr>
        </p:nvSpPr>
        <p:spPr>
          <a:xfrm>
            <a:off x="457200" y="182562"/>
            <a:ext cx="8229600" cy="7095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a:solidFill>
                  <a:srgbClr val="4F4F4F"/>
                </a:solidFill>
                <a:latin typeface="Century Gothic"/>
              </a:rPr>
              <a:t>Exercise: Conversion Execution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b="0" i="0" u="none" strike="noStrike" cap="none" dirty="0" smtClean="0">
                <a:solidFill>
                  <a:srgbClr val="4F4F4F"/>
                </a:solidFill>
                <a:latin typeface="Century Gothic"/>
                <a:ea typeface="Questrial"/>
                <a:cs typeface="Questrial"/>
                <a:sym typeface="Questrial"/>
              </a:rPr>
              <a:t>If </a:t>
            </a:r>
            <a:r>
              <a:rPr lang="en-US" b="0" i="0" u="none" strike="noStrike" cap="none" dirty="0">
                <a:solidFill>
                  <a:srgbClr val="4F4F4F"/>
                </a:solidFill>
                <a:latin typeface="Century Gothic"/>
                <a:ea typeface="Questrial"/>
                <a:cs typeface="Questrial"/>
                <a:sym typeface="Questrial"/>
              </a:rPr>
              <a:t>you have added data to any of the default system data listed </a:t>
            </a:r>
            <a:r>
              <a:rPr lang="en-US" b="0" i="0" u="none" strike="noStrike" cap="none" dirty="0" smtClean="0">
                <a:solidFill>
                  <a:srgbClr val="4F4F4F"/>
                </a:solidFill>
                <a:latin typeface="Century Gothic"/>
                <a:ea typeface="Questrial"/>
                <a:cs typeface="Questrial"/>
                <a:sym typeface="Questrial"/>
              </a:rPr>
              <a:t>below, </a:t>
            </a:r>
            <a:r>
              <a:rPr lang="en-US" b="0" i="0" u="none" strike="noStrike" cap="none" dirty="0">
                <a:solidFill>
                  <a:srgbClr val="4F4F4F"/>
                </a:solidFill>
                <a:latin typeface="Century Gothic"/>
                <a:ea typeface="Questrial"/>
                <a:cs typeface="Questrial"/>
                <a:sym typeface="Questrial"/>
              </a:rPr>
              <a:t>you must dump the customized records before beginning the </a:t>
            </a:r>
            <a:r>
              <a:rPr lang="en-US" b="0" i="0" u="none" strike="noStrike" cap="none" dirty="0" smtClean="0">
                <a:solidFill>
                  <a:srgbClr val="4F4F4F"/>
                </a:solidFill>
                <a:latin typeface="Century Gothic"/>
                <a:ea typeface="Questrial"/>
                <a:cs typeface="Questrial"/>
                <a:sym typeface="Questrial"/>
              </a:rPr>
              <a:t>conversion:</a:t>
            </a:r>
            <a:endParaRPr lang="en-US" b="0" i="0" u="none" strike="noStrike" cap="none" dirty="0">
              <a:solidFill>
                <a:srgbClr val="4F4F4F"/>
              </a:solidFill>
              <a:latin typeface="Century Gothic"/>
              <a:ea typeface="Questrial"/>
              <a:cs typeface="Questrial"/>
              <a:sym typeface="Questrial"/>
            </a:endParaRPr>
          </a:p>
          <a:p>
            <a:pPr marL="742950" marR="0" lvl="1" indent="-285750" algn="l" rtl="0">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Custom menus and messages</a:t>
            </a:r>
          </a:p>
          <a:p>
            <a:pPr marL="742950" marR="0" lvl="1" indent="-285750" algn="l" rtl="0">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Custom labels</a:t>
            </a:r>
          </a:p>
          <a:p>
            <a:pPr marL="742950" marR="0" lvl="1" indent="-285750" algn="l" rtl="0">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Custom Language detail</a:t>
            </a:r>
          </a:p>
          <a:p>
            <a:pPr marL="742950" marR="0" lvl="1" indent="-285750" algn="l" rtl="0">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Custom field help lookup</a:t>
            </a:r>
          </a:p>
          <a:p>
            <a:pPr marL="742950" marR="0" lvl="1" indent="-285750" algn="l" rtl="0">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Custom reports, browses, and </a:t>
            </a:r>
            <a:r>
              <a:rPr lang="en-US" sz="2400" b="0" i="0" u="none" strike="noStrike" cap="none" dirty="0" smtClean="0">
                <a:solidFill>
                  <a:srgbClr val="4F4F4F"/>
                </a:solidFill>
                <a:latin typeface="Century Gothic"/>
                <a:ea typeface="Questrial"/>
                <a:cs typeface="Questrial"/>
                <a:sym typeface="Questrial"/>
              </a:rPr>
              <a:t>favorites </a:t>
            </a:r>
            <a:r>
              <a:rPr lang="en-US" sz="2400" b="0" i="0" u="none" strike="noStrike" cap="none" dirty="0">
                <a:solidFill>
                  <a:srgbClr val="4F4F4F"/>
                </a:solidFill>
                <a:latin typeface="Century Gothic"/>
                <a:ea typeface="Questrial"/>
                <a:cs typeface="Questrial"/>
                <a:sym typeface="Questrial"/>
              </a:rPr>
              <a:t>used in the QAD .NET UI</a:t>
            </a:r>
          </a:p>
          <a:p>
            <a:pPr marL="742950" marR="0" lvl="1" indent="-285750" algn="l" rtl="0">
              <a:spcBef>
                <a:spcPts val="480"/>
              </a:spcBef>
              <a:spcAft>
                <a:spcPts val="0"/>
              </a:spcAft>
              <a:buClr>
                <a:srgbClr val="F79646"/>
              </a:buClr>
              <a:buSzPct val="100000"/>
              <a:buFont typeface="Merriweather Sans"/>
              <a:buNone/>
            </a:pPr>
            <a:endParaRPr sz="2400" b="0" i="0" u="none" strike="noStrike" cap="none" dirty="0">
              <a:solidFill>
                <a:srgbClr val="4F4F4F"/>
              </a:solidFill>
              <a:latin typeface="Century Gothic"/>
              <a:ea typeface="Questrial"/>
              <a:cs typeface="Questrial"/>
              <a:sym typeface="Questrial"/>
            </a:endParaRPr>
          </a:p>
          <a:p>
            <a:pPr marL="742950" marR="0" lvl="1" indent="-285750" algn="l" rtl="0">
              <a:spcBef>
                <a:spcPts val="480"/>
              </a:spcBef>
              <a:spcAft>
                <a:spcPts val="0"/>
              </a:spcAft>
              <a:buClr>
                <a:srgbClr val="F79646"/>
              </a:buClr>
              <a:buSzPct val="100000"/>
              <a:buFont typeface="Merriweather Sans"/>
              <a:buNone/>
            </a:pPr>
            <a:endParaRPr sz="2400" b="0" i="0" u="none" strike="noStrike" cap="none" dirty="0">
              <a:solidFill>
                <a:srgbClr val="4F4F4F"/>
              </a:solidFill>
              <a:latin typeface="Century Gothic"/>
              <a:ea typeface="Questrial"/>
              <a:cs typeface="Questrial"/>
              <a:sym typeface="Questrial"/>
            </a:endParaRPr>
          </a:p>
        </p:txBody>
      </p:sp>
      <p:sp>
        <p:nvSpPr>
          <p:cNvPr id="123"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rgbClr val="4F4F4F"/>
                </a:solidFill>
                <a:latin typeface="Century Gothic"/>
              </a:rPr>
              <a:t>Preserve Custom System Data</a:t>
            </a:r>
            <a:endParaRPr lang="en-US" sz="3200" b="1"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b="0" i="0" u="none" strike="noStrike" cap="none" dirty="0" smtClean="0">
                <a:solidFill>
                  <a:srgbClr val="4F4F4F"/>
                </a:solidFill>
                <a:latin typeface="Century Gothic"/>
                <a:ea typeface="Questrial"/>
                <a:cs typeface="Questrial"/>
                <a:sym typeface="Questrial"/>
              </a:rPr>
              <a:t>If </a:t>
            </a:r>
            <a:r>
              <a:rPr lang="en-US" b="0" i="0" u="none" strike="noStrike" cap="none" dirty="0">
                <a:solidFill>
                  <a:srgbClr val="4F4F4F"/>
                </a:solidFill>
                <a:latin typeface="Century Gothic"/>
                <a:ea typeface="Questrial"/>
                <a:cs typeface="Questrial"/>
                <a:sym typeface="Questrial"/>
              </a:rPr>
              <a:t>the progress version of the source databases (</a:t>
            </a:r>
            <a:r>
              <a:rPr lang="en-US" b="0" i="0" u="none" strike="noStrike" cap="none" dirty="0" err="1">
                <a:solidFill>
                  <a:srgbClr val="4F4F4F"/>
                </a:solidFill>
                <a:latin typeface="Century Gothic"/>
                <a:ea typeface="Courier New"/>
                <a:cs typeface="Courier New"/>
                <a:sym typeface="Courier New"/>
              </a:rPr>
              <a:t>qaddb</a:t>
            </a:r>
            <a:r>
              <a:rPr lang="en-US" b="0" i="0" u="none" strike="noStrike" cap="none" dirty="0">
                <a:solidFill>
                  <a:srgbClr val="4F4F4F"/>
                </a:solidFill>
                <a:latin typeface="Century Gothic"/>
                <a:ea typeface="Questrial"/>
                <a:cs typeface="Questrial"/>
                <a:sym typeface="Questrial"/>
              </a:rPr>
              <a:t> and </a:t>
            </a:r>
            <a:r>
              <a:rPr lang="en-US" b="0" i="0" u="none" strike="noStrike" cap="none" dirty="0" err="1">
                <a:solidFill>
                  <a:srgbClr val="4F4F4F"/>
                </a:solidFill>
                <a:latin typeface="Century Gothic"/>
                <a:ea typeface="Courier New"/>
                <a:cs typeface="Courier New"/>
                <a:sym typeface="Courier New"/>
              </a:rPr>
              <a:t>qadadm</a:t>
            </a:r>
            <a:r>
              <a:rPr lang="en-US" b="0" i="0" u="none" strike="noStrike" cap="none" dirty="0">
                <a:solidFill>
                  <a:srgbClr val="4F4F4F"/>
                </a:solidFill>
                <a:latin typeface="Century Gothic"/>
                <a:ea typeface="Questrial"/>
                <a:cs typeface="Questrial"/>
                <a:sym typeface="Questrial"/>
              </a:rPr>
              <a:t>) differ from the version in the new environment, convert the databases to the new Progress version (</a:t>
            </a:r>
            <a:r>
              <a:rPr lang="en-US" b="0" i="0" u="none" strike="noStrike" cap="none" dirty="0" err="1">
                <a:solidFill>
                  <a:srgbClr val="4F4F4F"/>
                </a:solidFill>
                <a:latin typeface="Century Gothic"/>
                <a:ea typeface="Courier New"/>
                <a:cs typeface="Courier New"/>
                <a:sym typeface="Courier New"/>
              </a:rPr>
              <a:t>proutil</a:t>
            </a:r>
            <a:r>
              <a:rPr lang="en-US" b="0" i="0" u="none" strike="noStrike" cap="none" dirty="0" smtClean="0">
                <a:solidFill>
                  <a:srgbClr val="4F4F4F"/>
                </a:solidFill>
                <a:latin typeface="Century Gothic"/>
                <a:ea typeface="Questrial"/>
                <a:cs typeface="Questrial"/>
                <a:sym typeface="Questrial"/>
              </a:rPr>
              <a:t>).</a:t>
            </a:r>
            <a:endParaRPr lang="en-US" b="0" i="0" u="none" strike="noStrike" cap="none" dirty="0">
              <a:solidFill>
                <a:srgbClr val="4F4F4F"/>
              </a:solidFill>
              <a:latin typeface="Century Gothic"/>
              <a:ea typeface="Questrial"/>
              <a:cs typeface="Questrial"/>
              <a:sym typeface="Questrial"/>
            </a:endParaRPr>
          </a:p>
          <a:p>
            <a:pPr marL="742950" marR="0" lvl="1" indent="-285750" algn="l" rtl="0">
              <a:spcBef>
                <a:spcPts val="480"/>
              </a:spcBef>
              <a:spcAft>
                <a:spcPts val="0"/>
              </a:spcAft>
              <a:buClr>
                <a:srgbClr val="F79646"/>
              </a:buClr>
              <a:buSzPct val="100000"/>
              <a:buFont typeface="Merriweather Sans"/>
              <a:buNone/>
            </a:pPr>
            <a:endParaRPr sz="2400" b="0" i="0" u="none" strike="noStrike" cap="none">
              <a:solidFill>
                <a:srgbClr val="4F4F4F"/>
              </a:solidFill>
              <a:latin typeface="Century Gothic"/>
              <a:ea typeface="Questrial"/>
              <a:cs typeface="Questrial"/>
              <a:sym typeface="Questrial"/>
            </a:endParaRPr>
          </a:p>
        </p:txBody>
      </p:sp>
      <p:sp>
        <p:nvSpPr>
          <p:cNvPr id="130"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rgbClr val="4F4F4F"/>
                </a:solidFill>
                <a:latin typeface="Century Gothic"/>
              </a:rPr>
              <a:t>Prepare the Source Databases</a:t>
            </a:r>
            <a:endParaRPr lang="en-US" sz="3200" b="1"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457200" y="892175"/>
            <a:ext cx="8229600" cy="5424488"/>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dirty="0" smtClean="0">
                <a:solidFill>
                  <a:srgbClr val="4F4F4F"/>
                </a:solidFill>
                <a:latin typeface="Century Gothic"/>
              </a:rPr>
              <a:t>The </a:t>
            </a:r>
            <a:r>
              <a:rPr lang="en-US" dirty="0">
                <a:solidFill>
                  <a:srgbClr val="4F4F4F"/>
                </a:solidFill>
                <a:latin typeface="Century Gothic"/>
              </a:rPr>
              <a:t>first step in the conversion process is to install the latest version of Enterprise </a:t>
            </a:r>
            <a:r>
              <a:rPr lang="en-US" dirty="0" smtClean="0">
                <a:solidFill>
                  <a:srgbClr val="4F4F4F"/>
                </a:solidFill>
                <a:latin typeface="Century Gothic"/>
              </a:rPr>
              <a:t>Edition</a:t>
            </a:r>
            <a:r>
              <a:rPr lang="en-US" dirty="0">
                <a:solidFill>
                  <a:srgbClr val="4F4F4F"/>
                </a:solidFill>
                <a:latin typeface="Century Gothic"/>
              </a:rPr>
              <a:t>.</a:t>
            </a:r>
          </a:p>
          <a:p>
            <a:pPr marL="342900" marR="0" lvl="0" indent="-342900" algn="l" rtl="0">
              <a:spcBef>
                <a:spcPts val="560"/>
              </a:spcBef>
              <a:spcAft>
                <a:spcPts val="0"/>
              </a:spcAft>
              <a:buClr>
                <a:srgbClr val="F79646"/>
              </a:buClr>
              <a:buSzPct val="25000"/>
              <a:buFont typeface="Arial"/>
              <a:buNone/>
            </a:pPr>
            <a:r>
              <a:rPr lang="en-US" sz="2400" dirty="0">
                <a:solidFill>
                  <a:srgbClr val="4F4F4F"/>
                </a:solidFill>
                <a:latin typeface="Century Gothic"/>
              </a:rPr>
              <a:t>	</a:t>
            </a: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endParaRPr sz="1800" b="1" dirty="0">
              <a:solidFill>
                <a:srgbClr val="4F4F4F"/>
              </a:solidFill>
              <a:latin typeface="Century Gothic"/>
            </a:endParaRPr>
          </a:p>
          <a:p>
            <a:pPr marL="457200" marR="0" lvl="0" indent="0" algn="l" rtl="0">
              <a:spcBef>
                <a:spcPts val="560"/>
              </a:spcBef>
              <a:spcAft>
                <a:spcPts val="0"/>
              </a:spcAft>
              <a:buClr>
                <a:srgbClr val="F79646"/>
              </a:buClr>
              <a:buSzPct val="25000"/>
              <a:buFont typeface="Arial"/>
              <a:buNone/>
            </a:pPr>
            <a:r>
              <a:rPr lang="en-US" sz="2000" b="1" dirty="0">
                <a:solidFill>
                  <a:srgbClr val="4F4F4F"/>
                </a:solidFill>
                <a:latin typeface="Century Gothic"/>
              </a:rPr>
              <a:t>Note</a:t>
            </a:r>
            <a:r>
              <a:rPr lang="en-US" sz="2000" dirty="0">
                <a:solidFill>
                  <a:srgbClr val="4F4F4F"/>
                </a:solidFill>
                <a:latin typeface="Century Gothic"/>
              </a:rPr>
              <a:t>: Installation activities are not covered during this training course. For detailed information about QAD Enterprise Edition installation, see </a:t>
            </a:r>
            <a:r>
              <a:rPr lang="en-US" sz="2000" i="1" dirty="0">
                <a:solidFill>
                  <a:srgbClr val="1155CC"/>
                </a:solidFill>
                <a:latin typeface="Century Gothic"/>
              </a:rPr>
              <a:t>QAD Enterprise Edition installation Guide</a:t>
            </a:r>
            <a:r>
              <a:rPr lang="en-US" sz="2000" dirty="0">
                <a:solidFill>
                  <a:srgbClr val="4F4F4F"/>
                </a:solidFill>
                <a:latin typeface="Century Gothic"/>
              </a:rPr>
              <a:t>.</a:t>
            </a:r>
          </a:p>
          <a:p>
            <a:pPr marL="342900" marR="0" lvl="0" indent="-342900" algn="l" rtl="0">
              <a:spcBef>
                <a:spcPts val="560"/>
              </a:spcBef>
              <a:spcAft>
                <a:spcPts val="0"/>
              </a:spcAft>
              <a:buClr>
                <a:srgbClr val="F79646"/>
              </a:buClr>
              <a:buSzPct val="25000"/>
              <a:buFont typeface="Arial"/>
              <a:buNone/>
            </a:pPr>
            <a:r>
              <a:rPr lang="en-US" sz="2400" dirty="0">
                <a:solidFill>
                  <a:srgbClr val="4F4F4F"/>
                </a:solidFill>
                <a:latin typeface="Century Gothic"/>
              </a:rPr>
              <a:t>	</a:t>
            </a:r>
          </a:p>
          <a:p>
            <a:pPr marL="457200" marR="0" lvl="0" indent="0" rtl="0">
              <a:spcBef>
                <a:spcPts val="560"/>
              </a:spcBef>
              <a:spcAft>
                <a:spcPts val="0"/>
              </a:spcAft>
              <a:buClr>
                <a:srgbClr val="F79646"/>
              </a:buClr>
              <a:buSzPct val="25000"/>
              <a:buFont typeface="Arial"/>
              <a:buNone/>
            </a:pPr>
            <a:endParaRPr sz="2400" dirty="0">
              <a:solidFill>
                <a:srgbClr val="4F4F4F"/>
              </a:solidFill>
              <a:latin typeface="Century Gothic"/>
            </a:endParaRPr>
          </a:p>
          <a:p>
            <a:pPr marL="457200" marR="0" lvl="0" indent="0" algn="l" rtl="0">
              <a:spcBef>
                <a:spcPts val="480"/>
              </a:spcBef>
              <a:spcAft>
                <a:spcPts val="0"/>
              </a:spcAft>
              <a:buNone/>
            </a:pPr>
            <a:endParaRPr sz="2400" b="0" i="0" u="none" strike="noStrike" cap="none" dirty="0">
              <a:solidFill>
                <a:srgbClr val="FF0000"/>
              </a:solidFill>
              <a:latin typeface="Century Gothic"/>
              <a:ea typeface="Questrial"/>
              <a:cs typeface="Questrial"/>
              <a:sym typeface="Questrial"/>
            </a:endParaRPr>
          </a:p>
        </p:txBody>
      </p:sp>
      <p:sp>
        <p:nvSpPr>
          <p:cNvPr id="137"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smtClean="0">
                <a:solidFill>
                  <a:srgbClr val="4F4F4F"/>
                </a:solidFill>
                <a:latin typeface="Century Gothic"/>
                <a:ea typeface="Questrial"/>
                <a:cs typeface="Questrial"/>
                <a:sym typeface="Questrial"/>
              </a:rPr>
              <a:t>Install QAD Enterprise Edition</a:t>
            </a:r>
            <a:endParaRPr lang="en-US" sz="3200" b="1"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457200" y="892175"/>
            <a:ext cx="8229600" cy="5542200"/>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25000"/>
              <a:buFont typeface="Arial"/>
              <a:buNone/>
            </a:pPr>
            <a:r>
              <a:rPr lang="en-US" sz="2400" b="0" i="0" u="none" strike="noStrike" cap="none" dirty="0">
                <a:solidFill>
                  <a:srgbClr val="4F4F4F"/>
                </a:solidFill>
                <a:latin typeface="Century Gothic"/>
                <a:ea typeface="Questrial"/>
                <a:cs typeface="Questrial"/>
                <a:sym typeface="Questrial"/>
              </a:rPr>
              <a:t>The following packages are required before you can </a:t>
            </a:r>
          </a:p>
          <a:p>
            <a:pPr marL="342900" marR="0" lvl="0" indent="-342900" algn="l" rtl="0">
              <a:spcBef>
                <a:spcPts val="0"/>
              </a:spcBef>
              <a:spcAft>
                <a:spcPts val="0"/>
              </a:spcAft>
              <a:buClr>
                <a:srgbClr val="F79646"/>
              </a:buClr>
              <a:buSzPct val="25000"/>
              <a:buFont typeface="Arial"/>
              <a:buNone/>
            </a:pPr>
            <a:r>
              <a:rPr lang="en-US" sz="2400" b="0" i="0" u="none" strike="noStrike" cap="none" dirty="0">
                <a:solidFill>
                  <a:srgbClr val="4F4F4F"/>
                </a:solidFill>
                <a:latin typeface="Century Gothic"/>
                <a:ea typeface="Questrial"/>
                <a:cs typeface="Questrial"/>
                <a:sym typeface="Questrial"/>
              </a:rPr>
              <a:t>execute a Pre-EE to EE conversion:</a:t>
            </a: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342900" marR="0" lvl="0" indent="-342900" algn="l" rtl="0">
              <a:spcBef>
                <a:spcPts val="0"/>
              </a:spcBef>
              <a:spcAft>
                <a:spcPts val="0"/>
              </a:spcAft>
              <a:buClr>
                <a:srgbClr val="F79646"/>
              </a:buClr>
              <a:buSzPct val="25000"/>
              <a:buFont typeface="Arial"/>
              <a:buNone/>
            </a:pPr>
            <a:endParaRPr sz="2400">
              <a:solidFill>
                <a:srgbClr val="4F4F4F"/>
              </a:solidFill>
              <a:latin typeface="Century Gothic"/>
            </a:endParaRPr>
          </a:p>
          <a:p>
            <a:pPr marL="0" marR="0" lvl="0" indent="0" algn="l" rtl="0">
              <a:spcBef>
                <a:spcPts val="0"/>
              </a:spcBef>
              <a:spcAft>
                <a:spcPts val="0"/>
              </a:spcAft>
              <a:buClr>
                <a:srgbClr val="F79646"/>
              </a:buClr>
              <a:buSzPct val="25000"/>
              <a:buFont typeface="Arial"/>
              <a:buNone/>
            </a:pPr>
            <a:r>
              <a:rPr lang="en-US" sz="1800" b="1" i="1" dirty="0">
                <a:solidFill>
                  <a:srgbClr val="4F4F4F"/>
                </a:solidFill>
                <a:latin typeface="Century Gothic"/>
              </a:rPr>
              <a:t>Note: </a:t>
            </a:r>
            <a:r>
              <a:rPr lang="en-US" sz="1800" dirty="0">
                <a:solidFill>
                  <a:srgbClr val="4F4F4F"/>
                </a:solidFill>
                <a:latin typeface="Century Gothic"/>
              </a:rPr>
              <a:t>Always refer to the latest </a:t>
            </a:r>
            <a:r>
              <a:rPr lang="en-US" sz="1800" i="1" dirty="0">
                <a:solidFill>
                  <a:srgbClr val="4F4F4F"/>
                </a:solidFill>
                <a:latin typeface="Century Gothic"/>
              </a:rPr>
              <a:t>QAD Enterprise Edition Conversion Guide </a:t>
            </a:r>
            <a:r>
              <a:rPr lang="en-US" sz="1800" dirty="0">
                <a:solidFill>
                  <a:srgbClr val="4F4F4F"/>
                </a:solidFill>
                <a:latin typeface="Century Gothic"/>
              </a:rPr>
              <a:t>to ensure that you install the latest recommended patch and package versions for your target Enterprise Edition </a:t>
            </a:r>
            <a:r>
              <a:rPr lang="en-US" sz="1800" dirty="0" smtClean="0">
                <a:solidFill>
                  <a:srgbClr val="4F4F4F"/>
                </a:solidFill>
                <a:latin typeface="Century Gothic"/>
              </a:rPr>
              <a:t>version.</a:t>
            </a:r>
            <a:endParaRPr lang="en-US" sz="1800" dirty="0">
              <a:solidFill>
                <a:srgbClr val="4F4F4F"/>
              </a:solidFill>
              <a:latin typeface="Century Gothic"/>
            </a:endParaRPr>
          </a:p>
          <a:p>
            <a:pPr marL="342900" marR="0" lvl="0" indent="-3429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a:p>
            <a:pPr marL="742950" marR="0" lvl="1" indent="-285750" algn="l" rtl="0">
              <a:spcBef>
                <a:spcPts val="480"/>
              </a:spcBef>
              <a:spcAft>
                <a:spcPts val="0"/>
              </a:spcAft>
              <a:buClr>
                <a:srgbClr val="F79646"/>
              </a:buClr>
              <a:buSzPct val="100000"/>
              <a:buFont typeface="Merriweather Sans"/>
              <a:buNone/>
            </a:pPr>
            <a:endParaRPr sz="2400" b="0" i="0" u="none" strike="noStrike" cap="none">
              <a:solidFill>
                <a:srgbClr val="4F4F4F"/>
              </a:solidFill>
              <a:latin typeface="Century Gothic"/>
              <a:ea typeface="Questrial"/>
              <a:cs typeface="Questrial"/>
              <a:sym typeface="Questrial"/>
            </a:endParaRPr>
          </a:p>
        </p:txBody>
      </p:sp>
      <p:sp>
        <p:nvSpPr>
          <p:cNvPr id="144"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Conversion </a:t>
            </a:r>
            <a:r>
              <a:rPr lang="en-US" dirty="0" smtClean="0">
                <a:solidFill>
                  <a:srgbClr val="4F4F4F"/>
                </a:solidFill>
                <a:latin typeface="Century Gothic"/>
              </a:rPr>
              <a:t>Prerequisites</a:t>
            </a:r>
            <a:endParaRPr lang="en-US" sz="3200" b="1" i="0" u="none" strike="noStrike" cap="none" dirty="0">
              <a:solidFill>
                <a:srgbClr val="4F4F4F"/>
              </a:solidFill>
              <a:latin typeface="Century Gothic"/>
              <a:ea typeface="Questrial"/>
              <a:cs typeface="Questrial"/>
              <a:sym typeface="Questrial"/>
            </a:endParaRPr>
          </a:p>
        </p:txBody>
      </p:sp>
      <p:graphicFrame>
        <p:nvGraphicFramePr>
          <p:cNvPr id="145" name="Shape 145"/>
          <p:cNvGraphicFramePr/>
          <p:nvPr/>
        </p:nvGraphicFramePr>
        <p:xfrm>
          <a:off x="457200" y="1838910"/>
          <a:ext cx="8033750" cy="3418890"/>
        </p:xfrm>
        <a:graphic>
          <a:graphicData uri="http://schemas.openxmlformats.org/drawingml/2006/table">
            <a:tbl>
              <a:tblPr firstRow="1" bandRow="1">
                <a:noFill/>
                <a:tableStyleId>{02BA0651-715E-41FE-B6AE-CAD4AEE01372}</a:tableStyleId>
              </a:tblPr>
              <a:tblGrid>
                <a:gridCol w="2175800"/>
                <a:gridCol w="5857950"/>
              </a:tblGrid>
              <a:tr h="370850">
                <a:tc>
                  <a:txBody>
                    <a:bodyPr/>
                    <a:lstStyle/>
                    <a:p>
                      <a:pPr marL="0" marR="0" lvl="0" indent="0" algn="l" rtl="0">
                        <a:spcBef>
                          <a:spcPts val="0"/>
                        </a:spcBef>
                        <a:buSzPct val="25000"/>
                        <a:buNone/>
                      </a:pPr>
                      <a:r>
                        <a:rPr lang="en-US" sz="1600" dirty="0">
                          <a:solidFill>
                            <a:schemeClr val="dk1"/>
                          </a:solidFill>
                        </a:rPr>
                        <a:t>Package </a:t>
                      </a:r>
                      <a:r>
                        <a:rPr lang="en-US" sz="1600" u="none" strike="noStrike" cap="none" dirty="0">
                          <a:solidFill>
                            <a:schemeClr val="dk1"/>
                          </a:solidFill>
                        </a:rPr>
                        <a:t>Name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Description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dirty="0" err="1">
                          <a:solidFill>
                            <a:schemeClr val="dk1"/>
                          </a:solidFill>
                          <a:latin typeface="Courier New"/>
                          <a:ea typeface="Courier New"/>
                          <a:cs typeface="Courier New"/>
                          <a:sym typeface="Courier New"/>
                        </a:rPr>
                        <a:t>yab</a:t>
                      </a:r>
                      <a:r>
                        <a:rPr lang="en-US" sz="1600" dirty="0">
                          <a:solidFill>
                            <a:schemeClr val="dk1"/>
                          </a:solidFill>
                          <a:latin typeface="Courier New"/>
                          <a:ea typeface="Courier New"/>
                          <a:cs typeface="Courier New"/>
                          <a:sym typeface="Courier New"/>
                        </a:rPr>
                        <a:t>-</a:t>
                      </a:r>
                      <a:r>
                        <a:rPr lang="en-US" sz="1600" dirty="0" err="1">
                          <a:solidFill>
                            <a:schemeClr val="dk1"/>
                          </a:solidFill>
                          <a:latin typeface="Courier New"/>
                          <a:ea typeface="Courier New"/>
                          <a:cs typeface="Courier New"/>
                          <a:sym typeface="Courier New"/>
                        </a:rPr>
                        <a:t>conv</a:t>
                      </a:r>
                      <a:r>
                        <a:rPr lang="en-US" sz="1600" dirty="0">
                          <a:solidFill>
                            <a:schemeClr val="dk1"/>
                          </a:solidFill>
                          <a:latin typeface="Courier New"/>
                          <a:ea typeface="Courier New"/>
                          <a:cs typeface="Courier New"/>
                          <a:sym typeface="Courier New"/>
                        </a:rPr>
                        <a:t>-pre-</a:t>
                      </a:r>
                      <a:r>
                        <a:rPr lang="en-US" sz="1600" dirty="0" err="1">
                          <a:solidFill>
                            <a:schemeClr val="dk1"/>
                          </a:solidFill>
                          <a:latin typeface="Courier New"/>
                          <a:ea typeface="Courier New"/>
                          <a:cs typeface="Courier New"/>
                          <a:sym typeface="Courier New"/>
                        </a:rPr>
                        <a:t>ee</a:t>
                      </a:r>
                      <a:r>
                        <a:rPr lang="en-US" sz="1600" dirty="0">
                          <a:solidFill>
                            <a:schemeClr val="dk1"/>
                          </a:solidFill>
                          <a:latin typeface="Courier New"/>
                          <a:ea typeface="Courier New"/>
                          <a:cs typeface="Courier New"/>
                          <a:sym typeface="Courier New"/>
                        </a:rPr>
                        <a:t>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dirty="0">
                          <a:solidFill>
                            <a:schemeClr val="dk1"/>
                          </a:solidFill>
                          <a:latin typeface="Courier New"/>
                          <a:ea typeface="Courier New"/>
                          <a:cs typeface="Courier New"/>
                          <a:sym typeface="Courier New"/>
                        </a:rPr>
                        <a:t>A package that contains the process to execute pre-EE to EE conversion.</a:t>
                      </a:r>
                    </a:p>
                    <a:p>
                      <a:pPr marL="0" marR="0" lvl="0" indent="0" algn="l" rtl="0">
                        <a:spcBef>
                          <a:spcPts val="0"/>
                        </a:spcBef>
                        <a:buSzPct val="25000"/>
                        <a:buNone/>
                      </a:pPr>
                      <a:r>
                        <a:rPr lang="en-US" sz="1600" b="1" i="1" dirty="0">
                          <a:solidFill>
                            <a:schemeClr val="dk1"/>
                          </a:solidFill>
                          <a:latin typeface="Courier New"/>
                          <a:ea typeface="Courier New"/>
                          <a:cs typeface="Courier New"/>
                          <a:sym typeface="Courier New"/>
                        </a:rPr>
                        <a:t>Note: This package is restricted to approved customers only.</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yab-conv-ee-xrc</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A package that contains the EE conversion programs.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yab-patch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An image, made up of multiple packages, that contains the latest YAB software.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qad-ee-fin-patch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dirty="0">
                          <a:solidFill>
                            <a:schemeClr val="dk1"/>
                          </a:solidFill>
                          <a:latin typeface="Courier New"/>
                          <a:ea typeface="Courier New"/>
                          <a:cs typeface="Courier New"/>
                          <a:sym typeface="Courier New"/>
                        </a:rPr>
                        <a:t>An image, made up of multiple packages, that contains the </a:t>
                      </a:r>
                      <a:r>
                        <a:rPr lang="en-US" sz="1600" dirty="0">
                          <a:latin typeface="Courier New"/>
                          <a:ea typeface="Courier New"/>
                          <a:cs typeface="Courier New"/>
                          <a:sym typeface="Courier New"/>
                        </a:rPr>
                        <a:t>Enterprise</a:t>
                      </a:r>
                      <a:r>
                        <a:rPr lang="en-US" sz="1600" dirty="0">
                          <a:solidFill>
                            <a:schemeClr val="dk1"/>
                          </a:solidFill>
                          <a:latin typeface="Courier New"/>
                          <a:ea typeface="Courier New"/>
                          <a:cs typeface="Courier New"/>
                          <a:sym typeface="Courier New"/>
                        </a:rPr>
                        <a:t> Financials Patch software.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smtClean="0">
                <a:latin typeface="Century Gothic"/>
              </a:rPr>
              <a:t>Once you have downloaded and saved the packages to a suitable location, install them with the following commands:</a:t>
            </a:r>
          </a:p>
          <a:p>
            <a:pPr lvl="1"/>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install /&lt;package path&gt;/yab-conv-pre-ee-1.3.0.0.zip - install-</a:t>
            </a:r>
            <a:r>
              <a:rPr lang="en-US" sz="2000" dirty="0" err="1" smtClean="0">
                <a:latin typeface="Century Gothic"/>
                <a:cs typeface="Courier New" pitchFamily="49" charset="0"/>
              </a:rPr>
              <a:t>update:false</a:t>
            </a:r>
            <a:endParaRPr lang="en-US" sz="2000" dirty="0" smtClean="0">
              <a:latin typeface="Century Gothic"/>
              <a:cs typeface="Courier New" pitchFamily="49" charset="0"/>
            </a:endParaRPr>
          </a:p>
          <a:p>
            <a:pPr lvl="1"/>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install /&lt;package path&gt;/yab-conv-ee-2016.0.3.0.zip - install-</a:t>
            </a:r>
            <a:r>
              <a:rPr lang="en-US" sz="2000" dirty="0" err="1" smtClean="0">
                <a:latin typeface="Century Gothic"/>
                <a:cs typeface="Courier New" pitchFamily="49" charset="0"/>
              </a:rPr>
              <a:t>update:false</a:t>
            </a:r>
            <a:endParaRPr lang="en-US" sz="2000" dirty="0" smtClean="0">
              <a:latin typeface="Century Gothic"/>
              <a:cs typeface="Courier New" pitchFamily="49" charset="0"/>
            </a:endParaRPr>
          </a:p>
          <a:p>
            <a:pPr lvl="1"/>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install /&lt;package path&gt;/yab-patch-1.3.1.1.zip</a:t>
            </a:r>
          </a:p>
          <a:p>
            <a:pPr lvl="1"/>
            <a:r>
              <a:rPr lang="en-US" sz="2000" dirty="0" smtClean="0">
                <a:latin typeface="Century Gothic"/>
                <a:cs typeface="Courier New" pitchFamily="49" charset="0"/>
              </a:rPr>
              <a:t>&gt; </a:t>
            </a:r>
            <a:r>
              <a:rPr lang="en-US" sz="2000" dirty="0" err="1" smtClean="0">
                <a:latin typeface="Century Gothic"/>
                <a:cs typeface="Courier New" pitchFamily="49" charset="0"/>
              </a:rPr>
              <a:t>yab</a:t>
            </a:r>
            <a:r>
              <a:rPr lang="en-US" sz="2000" dirty="0" smtClean="0">
                <a:latin typeface="Century Gothic"/>
                <a:cs typeface="Courier New" pitchFamily="49" charset="0"/>
              </a:rPr>
              <a:t> install /&lt;package path&gt;/</a:t>
            </a:r>
            <a:r>
              <a:rPr lang="en-US" sz="2000" dirty="0" err="1" smtClean="0">
                <a:latin typeface="Century Gothic"/>
                <a:cs typeface="Courier New" pitchFamily="49" charset="0"/>
              </a:rPr>
              <a:t>qad</a:t>
            </a:r>
            <a:r>
              <a:rPr lang="en-US" sz="2000" dirty="0" smtClean="0">
                <a:latin typeface="Century Gothic"/>
                <a:cs typeface="Courier New" pitchFamily="49" charset="0"/>
              </a:rPr>
              <a:t>-</a:t>
            </a:r>
            <a:r>
              <a:rPr lang="en-US" sz="2000" dirty="0" err="1" smtClean="0">
                <a:latin typeface="Century Gothic"/>
                <a:cs typeface="Courier New" pitchFamily="49" charset="0"/>
              </a:rPr>
              <a:t>ee</a:t>
            </a:r>
            <a:r>
              <a:rPr lang="en-US" sz="2000" dirty="0" smtClean="0">
                <a:latin typeface="Century Gothic"/>
                <a:cs typeface="Courier New" pitchFamily="49" charset="0"/>
              </a:rPr>
              <a:t>-fin-patch- 2016.0.1.0.zip </a:t>
            </a:r>
          </a:p>
          <a:p>
            <a:pPr lvl="1"/>
            <a:endParaRPr lang="en-US" dirty="0" smtClean="0">
              <a:latin typeface="Century Gothic"/>
            </a:endParaRPr>
          </a:p>
          <a:p>
            <a:pPr lvl="1">
              <a:buNone/>
            </a:pPr>
            <a:r>
              <a:rPr lang="en-US" dirty="0" smtClean="0">
                <a:latin typeface="Century Gothic"/>
              </a:rPr>
              <a:t>  </a:t>
            </a:r>
            <a:r>
              <a:rPr lang="en-US" sz="2200" b="1" dirty="0" smtClean="0">
                <a:latin typeface="Century Gothic"/>
              </a:rPr>
              <a:t>Note: </a:t>
            </a:r>
            <a:r>
              <a:rPr lang="en-US" sz="2200" dirty="0" smtClean="0">
                <a:latin typeface="Century Gothic"/>
              </a:rPr>
              <a:t>Installing the Financials patch may take some time as a YAB update is also carried out.</a:t>
            </a:r>
            <a:endParaRPr lang="en-US" sz="2200" dirty="0">
              <a:latin typeface="Century Gothic"/>
            </a:endParaRPr>
          </a:p>
        </p:txBody>
      </p:sp>
      <p:sp>
        <p:nvSpPr>
          <p:cNvPr id="15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Conversion Execution Process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graphicFrame>
        <p:nvGraphicFramePr>
          <p:cNvPr id="158" name="Shape 158"/>
          <p:cNvGraphicFramePr/>
          <p:nvPr/>
        </p:nvGraphicFramePr>
        <p:xfrm>
          <a:off x="457200" y="3398107"/>
          <a:ext cx="8229600" cy="2352080"/>
        </p:xfrm>
        <a:graphic>
          <a:graphicData uri="http://schemas.openxmlformats.org/drawingml/2006/table">
            <a:tbl>
              <a:tblPr firstRow="1" bandRow="1">
                <a:noFill/>
                <a:tableStyleId>{02BA0651-715E-41FE-B6AE-CAD4AEE01372}</a:tableStyleId>
              </a:tblPr>
              <a:tblGrid>
                <a:gridCol w="2953675"/>
                <a:gridCol w="1210550"/>
                <a:gridCol w="4065375"/>
              </a:tblGrid>
              <a:tr h="370850">
                <a:tc>
                  <a:txBody>
                    <a:bodyPr/>
                    <a:lstStyle/>
                    <a:p>
                      <a:pPr marL="0" marR="0" lvl="0" indent="0" algn="l" rtl="0">
                        <a:spcBef>
                          <a:spcPts val="0"/>
                        </a:spcBef>
                        <a:buSzPct val="25000"/>
                        <a:buNone/>
                      </a:pPr>
                      <a:r>
                        <a:rPr lang="en-US" sz="1600">
                          <a:solidFill>
                            <a:schemeClr val="dk1"/>
                          </a:solidFill>
                        </a:rPr>
                        <a:t>Properties</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Default</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rPr>
                        <a:t>Description</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conv.pre-ee.src-db.dir</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endParaRPr sz="1600">
                        <a:solidFill>
                          <a:schemeClr val="dk1"/>
                        </a:solidFill>
                        <a:latin typeface="Courier New"/>
                        <a:ea typeface="Courier New"/>
                        <a:cs typeface="Courier New"/>
                        <a:sym typeface="Courier New"/>
                      </a:endParaRP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The directory where source QAD and Admin databases are located.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conv.pre-ee.src-db-qaddb.physicalname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mfgprod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The unqualified physical name of the source QADDB database.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r h="370850">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conv.pre-ee.src-db-qadadm.physicalname</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admprod</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1600">
                          <a:solidFill>
                            <a:schemeClr val="dk1"/>
                          </a:solidFill>
                          <a:latin typeface="Courier New"/>
                          <a:ea typeface="Courier New"/>
                          <a:cs typeface="Courier New"/>
                          <a:sym typeface="Courier New"/>
                        </a:rPr>
                        <a:t>The unqualified physical name of the source Admin database.	</a:t>
                      </a:r>
                    </a:p>
                  </a:txBody>
                  <a:tcPr marL="91450" marR="91450"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r>
            </a:tbl>
          </a:graphicData>
        </a:graphic>
      </p:graphicFrame>
      <p:sp>
        <p:nvSpPr>
          <p:cNvPr id="159" name="myTitle"/>
          <p:cNvSpPr txBox="1">
            <a:spLocks noGrp="1"/>
          </p:cNvSpPr>
          <p:nvPr>
            <p:ph type="title"/>
          </p:nvPr>
        </p:nvSpPr>
        <p:spPr>
          <a:xfrm>
            <a:off x="457200" y="182563"/>
            <a:ext cx="8229600" cy="709612"/>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E4E4E"/>
                </a:solidFill>
                <a:latin typeface="Century Gothic"/>
                <a:ea typeface="Questrial"/>
                <a:cs typeface="Questrial"/>
                <a:sym typeface="Questrial"/>
              </a:rPr>
              <a:t>Configure the Conversion (mandatory)</a:t>
            </a:r>
          </a:p>
        </p:txBody>
      </p:sp>
      <p:sp>
        <p:nvSpPr>
          <p:cNvPr id="160" name="Shape 160"/>
          <p:cNvSpPr/>
          <p:nvPr/>
        </p:nvSpPr>
        <p:spPr>
          <a:xfrm>
            <a:off x="457200" y="1112108"/>
            <a:ext cx="8229600" cy="193899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Questrial"/>
              <a:buNone/>
            </a:pPr>
            <a:r>
              <a:rPr lang="en-US" sz="2400" dirty="0">
                <a:solidFill>
                  <a:srgbClr val="4E4E4E"/>
                </a:solidFill>
                <a:latin typeface="Century Gothic"/>
                <a:ea typeface="Questrial"/>
                <a:cs typeface="Questrial"/>
                <a:sym typeface="Questrial"/>
              </a:rPr>
              <a:t>The conversion process requires that you set one mandatory configuration property </a:t>
            </a:r>
            <a:r>
              <a:rPr lang="en-US" sz="2400" dirty="0" err="1">
                <a:solidFill>
                  <a:srgbClr val="4E4E4E"/>
                </a:solidFill>
                <a:latin typeface="Century Gothic"/>
                <a:ea typeface="Courier New"/>
                <a:cs typeface="Courier New"/>
                <a:sym typeface="Courier New"/>
              </a:rPr>
              <a:t>conv.pre-ee.src-db.dir</a:t>
            </a:r>
            <a:r>
              <a:rPr lang="en-US" sz="2400" dirty="0">
                <a:solidFill>
                  <a:srgbClr val="4E4E4E"/>
                </a:solidFill>
                <a:latin typeface="Century Gothic"/>
                <a:ea typeface="Questrial"/>
                <a:cs typeface="Questrial"/>
                <a:sym typeface="Questrial"/>
              </a:rPr>
              <a:t>. This setting identifies the location of the source databases and  must be defined before executing the conversion.</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rgbClr val="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2538</Words>
  <Application>Microsoft Office PowerPoint</Application>
  <PresentationFormat>On-screen Show (4:3)</PresentationFormat>
  <Paragraphs>352</Paragraphs>
  <Slides>39</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Century Gothic</vt:lpstr>
      <vt:lpstr>Questrial</vt:lpstr>
      <vt:lpstr>Merriweather Sans</vt:lpstr>
      <vt:lpstr>Courier New</vt:lpstr>
      <vt:lpstr>Calibri</vt:lpstr>
      <vt:lpstr>QAD 2010 Template</vt:lpstr>
      <vt:lpstr>Part 3 – Conversion Execution</vt:lpstr>
      <vt:lpstr>Conversion Execution Process</vt:lpstr>
      <vt:lpstr>Back Up the Environment Databases</vt:lpstr>
      <vt:lpstr>Preserve Custom System Data</vt:lpstr>
      <vt:lpstr>Prepare the Source Databases</vt:lpstr>
      <vt:lpstr>Install QAD Enterprise Edition</vt:lpstr>
      <vt:lpstr>Conversion Prerequisites</vt:lpstr>
      <vt:lpstr>Conversion Execution Process</vt:lpstr>
      <vt:lpstr>Configure the Conversion (mandatory)</vt:lpstr>
      <vt:lpstr>Configure the Conversion</vt:lpstr>
      <vt:lpstr>Configure the Conversion (optional)</vt:lpstr>
      <vt:lpstr>Configure the Conversion (optional)</vt:lpstr>
      <vt:lpstr>Configure the Conversion (optional)</vt:lpstr>
      <vt:lpstr>Configure the Conversion (optional)</vt:lpstr>
      <vt:lpstr>Executing the Conversion</vt:lpstr>
      <vt:lpstr>Execute the Conversion</vt:lpstr>
      <vt:lpstr>Monitor the Conversion</vt:lpstr>
      <vt:lpstr>Validate the Conversion</vt:lpstr>
      <vt:lpstr>Validate the Conversion</vt:lpstr>
      <vt:lpstr>Execute YAB Update</vt:lpstr>
      <vt:lpstr>Enter Licence Codes</vt:lpstr>
      <vt:lpstr>Rerun the Conversion</vt:lpstr>
      <vt:lpstr>Rerun the Conversion</vt:lpstr>
      <vt:lpstr>Snapshots</vt:lpstr>
      <vt:lpstr>Snapshots</vt:lpstr>
      <vt:lpstr>Snapshots</vt:lpstr>
      <vt:lpstr>Snapshots</vt:lpstr>
      <vt:lpstr>Snapshots</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Questions?</vt:lpstr>
      <vt:lpstr>Exercise: Conversion Execution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3 – Conversion Execution</dc:title>
  <cp:lastModifiedBy>Mike Thorn</cp:lastModifiedBy>
  <cp:revision>22</cp:revision>
  <dcterms:modified xsi:type="dcterms:W3CDTF">2016-08-08T21:41:52Z</dcterms:modified>
</cp:coreProperties>
</file>