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omments/comment8.xml" ContentType="application/vnd.openxmlformats-officedocument.presentationml.comments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5.xml" ContentType="application/vnd.openxmlformats-officedocument.presentationml.comment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comments/comment18.xml" ContentType="application/vnd.openxmlformats-officedocument.presentationml.comment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2" r:id="rId9"/>
    <p:sldId id="263" r:id="rId10"/>
    <p:sldId id="264" r:id="rId11"/>
    <p:sldId id="271" r:id="rId12"/>
    <p:sldId id="266" r:id="rId13"/>
    <p:sldId id="267" r:id="rId14"/>
    <p:sldId id="274" r:id="rId15"/>
    <p:sldId id="268" r:id="rId16"/>
    <p:sldId id="272" r:id="rId17"/>
    <p:sldId id="269" r:id="rId18"/>
    <p:sldId id="270" r:id="rId19"/>
  </p:sldIdLst>
  <p:sldSz cx="9144000" cy="6858000" type="screen4x3"/>
  <p:notesSz cx="7010400" cy="9296400"/>
  <p:embeddedFontLst>
    <p:embeddedFont>
      <p:font typeface="Century Gothic" pitchFamily="34" charset="0"/>
      <p:regular r:id="rId21"/>
      <p:bold r:id="rId22"/>
      <p:italic r:id="rId23"/>
      <p:boldItalic r:id="rId24"/>
    </p:embeddedFont>
    <p:embeddedFont>
      <p:font typeface="Questrial" charset="0"/>
      <p:regular r:id="rId25"/>
    </p:embeddedFont>
    <p:embeddedFont>
      <p:font typeface="Tahoma" pitchFamily="34" charset="0"/>
      <p:regular r:id="rId26"/>
      <p:bold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2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4F81BD"/>
    <a:srgbClr val="0099FF"/>
  </p:clrMru>
</p:presentationPr>
</file>

<file path=ppt/tableStyles.xml><?xml version="1.0" encoding="utf-8"?>
<a:tblStyleLst xmlns:a="http://schemas.openxmlformats.org/drawingml/2006/main" def="{6D3A6D2E-9776-4AB7-968E-5A1F343D9674}">
  <a:tblStyle styleId="{6D3A6D2E-9776-4AB7-968E-5A1F343D9674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793" autoAdjust="0"/>
  </p:normalViewPr>
  <p:slideViewPr>
    <p:cSldViewPr>
      <p:cViewPr varScale="1">
        <p:scale>
          <a:sx n="92" d="100"/>
          <a:sy n="92" d="100"/>
        </p:scale>
        <p:origin x="-21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43:41.945" idx="1">
    <p:pos x="638" y="452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6:25.678" idx="27">
    <p:pos x="378" y="242"/>
    <p:text>H2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1:01.415" idx="13">
    <p:pos x="520" y="1747"/>
    <p:text>H1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1:14.266" idx="14">
    <p:pos x="514" y="223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1:23.184" idx="15">
    <p:pos x="514" y="223"/>
    <p:text>H2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1:39.470" idx="28">
    <p:pos x="520" y="223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10:14:17.975" idx="16">
    <p:pos x="520" y="223"/>
    <p:text>H2S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4:10.289" idx="19">
    <p:pos x="514" y="1747"/>
    <p:text>H1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4:20.458" idx="20">
    <p:pos x="502" y="223"/>
    <p:text>H2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4:30.247" idx="21">
    <p:pos x="539" y="223"/>
    <p:text>H2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44:11.440" idx="2">
    <p:pos x="514" y="223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44:57.357" idx="3">
    <p:pos x="508" y="223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45:03.255" idx="4">
    <p:pos x="508" y="223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5:35.677" idx="22">
    <p:pos x="514" y="1747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5:45.985" idx="23">
    <p:pos x="502" y="266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5:56.156" idx="24">
    <p:pos x="520" y="223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6:03.805" idx="25">
    <p:pos x="471" y="266"/>
    <p:text>H2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08T09:56:17.639" idx="26">
    <p:pos x="167" y="68"/>
    <p:text>H2S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970337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81100" y="696912"/>
            <a:ext cx="4648199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10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myNotes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12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13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14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15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myNotes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17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myNotes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18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8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9</a:t>
            </a:fld>
            <a:endParaRPr lang="en-US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 b="12241"/>
          <a:stretch/>
        </p:blipFill>
        <p:spPr>
          <a:xfrm>
            <a:off x="0" y="3217863"/>
            <a:ext cx="9142413" cy="32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413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5243" y="342840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5243" y="2618222"/>
            <a:ext cx="8229600" cy="8101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2"/>
          </p:nvPr>
        </p:nvSpPr>
        <p:spPr>
          <a:xfrm>
            <a:off x="455243" y="219015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4038599" cy="48984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2"/>
          </p:nvPr>
        </p:nvSpPr>
        <p:spPr>
          <a:xfrm>
            <a:off x="4648200" y="1417637"/>
            <a:ext cx="4038599" cy="48984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3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is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645025" y="2064443"/>
            <a:ext cx="4041774" cy="42347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2"/>
          </p:nvPr>
        </p:nvSpPr>
        <p:spPr>
          <a:xfrm>
            <a:off x="4645025" y="1424683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3"/>
          </p:nvPr>
        </p:nvSpPr>
        <p:spPr>
          <a:xfrm>
            <a:off x="457200" y="2064443"/>
            <a:ext cx="4040187" cy="42347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4"/>
          </p:nvPr>
        </p:nvSpPr>
        <p:spPr>
          <a:xfrm>
            <a:off x="457200" y="1424683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5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st of Items/Name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5886173" y="1420041"/>
            <a:ext cx="2800626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3235738" y="1420041"/>
            <a:ext cx="2650435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56654" y="1420041"/>
            <a:ext cx="2779083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4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aphic/Pictur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pic" idx="2"/>
          </p:nvPr>
        </p:nvSpPr>
        <p:spPr>
          <a:xfrm>
            <a:off x="457200" y="1417637"/>
            <a:ext cx="8229600" cy="486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891609"/>
            <a:ext cx="8229600" cy="54245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899404"/>
            <a:ext cx="4038599" cy="5416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648200" y="899404"/>
            <a:ext cx="4038599" cy="5416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645025" y="1667356"/>
            <a:ext cx="4041774" cy="4631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5025" y="102759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57200" y="1667356"/>
            <a:ext cx="4040187" cy="4631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57200" y="102759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raphic/Pictur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pic" idx="2"/>
          </p:nvPr>
        </p:nvSpPr>
        <p:spPr>
          <a:xfrm>
            <a:off x="457200" y="899403"/>
            <a:ext cx="8229600" cy="53828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413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316182"/>
            <a:ext cx="8229600" cy="49999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0" y="6021387"/>
            <a:ext cx="9144000" cy="8381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900112"/>
            <a:ext cx="8229600" cy="5407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" name="Shape 14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0" y="6021387"/>
            <a:ext cx="9144000" cy="83819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comments" Target="../comments/commen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myTitle"/>
          <p:cNvSpPr txBox="1">
            <a:spLocks noGrp="1"/>
          </p:cNvSpPr>
          <p:nvPr>
            <p:ph type="title"/>
          </p:nvPr>
        </p:nvSpPr>
        <p:spPr>
          <a:xfrm>
            <a:off x="427704" y="608012"/>
            <a:ext cx="8229600" cy="7048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Part 1 – Conversion Overview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47368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1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August 2016</a:t>
            </a:r>
            <a:endParaRPr lang="en-US" sz="2000" b="1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97" name="myTitle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4F81BD"/>
                </a:solidFill>
                <a:latin typeface="Century Gothic"/>
                <a:ea typeface="Questrial"/>
                <a:cs typeface="Questrial"/>
                <a:sym typeface="Questrial"/>
              </a:rPr>
              <a:t>QAD 2016 Enterprise Edition Database Conversion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325562"/>
            <a:ext cx="8229600" cy="50815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Original DB size was approximately 30 GB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Reduced to approximately 20 GB after Archive/Delete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Approximately 22 hours (see below)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After conversion, the DB size was 30 GB </a:t>
            </a:r>
          </a:p>
        </p:txBody>
      </p:sp>
      <p:sp>
        <p:nvSpPr>
          <p:cNvPr id="155" name="myTitle"/>
          <p:cNvSpPr txBox="1">
            <a:spLocks noGrp="1"/>
          </p:cNvSpPr>
          <p:nvPr>
            <p:ph type="title"/>
          </p:nvPr>
        </p:nvSpPr>
        <p:spPr>
          <a:xfrm>
            <a:off x="269875" y="333375"/>
            <a:ext cx="8229600" cy="952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 b="1" i="0" u="none" strike="noStrike" cap="none" dirty="0">
                <a:solidFill>
                  <a:srgbClr val="4E4E4E"/>
                </a:solidFill>
                <a:latin typeface="Century Gothic"/>
                <a:ea typeface="Questrial"/>
                <a:cs typeface="Questrial"/>
                <a:sym typeface="Questrial"/>
              </a:rPr>
              <a:t>Customer Conversion Execution Benchmark </a:t>
            </a:r>
            <a:r>
              <a:rPr lang="en-US" sz="2800" b="1" i="0" u="none" strike="noStrike" cap="none" dirty="0" smtClean="0">
                <a:solidFill>
                  <a:srgbClr val="4E4E4E"/>
                </a:solidFill>
                <a:latin typeface="Century Gothic"/>
                <a:ea typeface="Questrial"/>
                <a:cs typeface="Questrial"/>
                <a:sym typeface="Questrial"/>
              </a:rPr>
              <a:t> Performance </a:t>
            </a:r>
            <a:r>
              <a:rPr lang="en-US" sz="2800" b="1" i="0" u="none" strike="noStrike" cap="none" dirty="0">
                <a:solidFill>
                  <a:srgbClr val="4E4E4E"/>
                </a:solidFill>
                <a:latin typeface="Century Gothic"/>
                <a:ea typeface="Questrial"/>
                <a:cs typeface="Questrial"/>
                <a:sym typeface="Questrial"/>
              </a:rPr>
              <a:t>(from eB2) </a:t>
            </a:r>
          </a:p>
        </p:txBody>
      </p:sp>
      <p:sp>
        <p:nvSpPr>
          <p:cNvPr id="156" name="myTitle"/>
          <p:cNvSpPr/>
          <p:nvPr/>
        </p:nvSpPr>
        <p:spPr>
          <a:xfrm>
            <a:off x="0" y="3619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0" y="64960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entury Gothic"/>
            </a:endParaRPr>
          </a:p>
        </p:txBody>
      </p:sp>
      <p:sp>
        <p:nvSpPr>
          <p:cNvPr id="3" name="my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Benchmark Hardware and Software</a:t>
            </a:r>
            <a:endParaRPr lang="en-US" dirty="0">
              <a:latin typeface="Century Gothic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/>
            <a:r>
              <a:rPr lang="en-US" dirty="0" smtClean="0">
                <a:latin typeface="Century Gothic"/>
              </a:rPr>
              <a:t>QAD 2016 Enterprise Edition Database Conversion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 smtClean="0">
                <a:solidFill>
                  <a:schemeClr val="dk1"/>
                </a:solidFill>
                <a:latin typeface="Century Gothic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11</a:t>
            </a:fld>
            <a:endParaRPr lang="en-US"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Dell PowerEdge 2950 </a:t>
            </a:r>
          </a:p>
          <a:p>
            <a:pPr marL="461963" marR="0" lvl="1" indent="-4762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2 x </a:t>
            </a: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Intel</a:t>
            </a: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Xeon CPU E5440 2.83 GHz Front Size Bus 1333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Memory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16 GB DDR2 667 MHz RAM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Network adapter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Gigabit Ethernet NIC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Hard drive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8 x 73 GB SAS 15K disks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RAID 0 (striped)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71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Benchmark Hardware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Red Hat Linux Enterprise Server release 5.1 (Tikanga)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0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Kernel 2.6.18-8.e15 (64-bit)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Progress OE10.2B (32-bit)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78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Benchmark Software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Conversion Assessments</a:t>
            </a:r>
          </a:p>
        </p:txBody>
      </p:sp>
      <p:sp>
        <p:nvSpPr>
          <p:cNvPr id="186" name="myTitle"/>
          <p:cNvSpPr/>
          <p:nvPr/>
        </p:nvSpPr>
        <p:spPr>
          <a:xfrm>
            <a:off x="0" y="3619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  <p:sp>
        <p:nvSpPr>
          <p:cNvPr id="187" name="Shape 187"/>
          <p:cNvSpPr/>
          <p:nvPr/>
        </p:nvSpPr>
        <p:spPr>
          <a:xfrm>
            <a:off x="0" y="64960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The Pre-EE to EE conversion software is not deployed with the standard Enterprise Edition Media but as an independent image that you must download</a:t>
            </a:r>
          </a:p>
          <a:p>
            <a:pPr lvl="1"/>
            <a:r>
              <a:rPr lang="en-US" dirty="0" smtClean="0">
                <a:latin typeface="Century Gothic"/>
              </a:rPr>
              <a:t>The pre-conversion code is shipped</a:t>
            </a:r>
          </a:p>
          <a:p>
            <a:r>
              <a:rPr lang="en-US" dirty="0" smtClean="0">
                <a:latin typeface="Century Gothic"/>
              </a:rPr>
              <a:t>Customers must be approved to download the image</a:t>
            </a:r>
          </a:p>
          <a:p>
            <a:pPr lvl="1"/>
            <a:r>
              <a:rPr lang="en-US" dirty="0" smtClean="0">
                <a:latin typeface="Century Gothic"/>
              </a:rPr>
              <a:t>Complete a Conversion Assessment Questionnaire and send to </a:t>
            </a:r>
            <a:r>
              <a:rPr lang="en-US" dirty="0" smtClean="0">
                <a:solidFill>
                  <a:srgbClr val="4F81BD"/>
                </a:solidFill>
                <a:latin typeface="Century Gothic"/>
              </a:rPr>
              <a:t>conversions@qad.com</a:t>
            </a:r>
          </a:p>
          <a:p>
            <a:pPr lvl="1"/>
            <a:r>
              <a:rPr lang="en-US" dirty="0" smtClean="0">
                <a:latin typeface="Century Gothic"/>
              </a:rPr>
              <a:t>Questionnaire available in the QAD Support Knowledgebase  </a:t>
            </a:r>
            <a:r>
              <a:rPr lang="en-US" sz="2000" dirty="0" smtClean="0">
                <a:solidFill>
                  <a:srgbClr val="4F81BD"/>
                </a:solidFill>
                <a:latin typeface="Century Gothic"/>
              </a:rPr>
              <a:t>https://knowledgebase.qad.com/kmp/article/AA-47946</a:t>
            </a:r>
            <a:endParaRPr lang="en-US" sz="2000" dirty="0">
              <a:solidFill>
                <a:srgbClr val="4F81BD"/>
              </a:solidFill>
              <a:latin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Objectives of the Assessment</a:t>
            </a:r>
          </a:p>
          <a:p>
            <a:pPr lvl="1"/>
            <a:r>
              <a:rPr lang="en-US" dirty="0" smtClean="0">
                <a:latin typeface="Century Gothic"/>
              </a:rPr>
              <a:t>Gives the conversion team a basic understanding of the customer implementation</a:t>
            </a:r>
          </a:p>
          <a:p>
            <a:pPr lvl="1"/>
            <a:r>
              <a:rPr lang="en-US" dirty="0" smtClean="0">
                <a:latin typeface="Century Gothic"/>
              </a:rPr>
              <a:t>Helps identify any conversion-related risk areas 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  <a:latin typeface="Century Gothic"/>
              </a:rPr>
              <a:t>(Green) </a:t>
            </a:r>
            <a:r>
              <a:rPr lang="en-US" dirty="0" smtClean="0">
                <a:latin typeface="Century Gothic"/>
              </a:rPr>
              <a:t>Source versions previously tested and successfully converted</a:t>
            </a:r>
          </a:p>
          <a:p>
            <a:pPr lvl="2"/>
            <a:r>
              <a:rPr lang="en-US" dirty="0" smtClean="0">
                <a:solidFill>
                  <a:srgbClr val="FF9900"/>
                </a:solidFill>
                <a:latin typeface="Century Gothic"/>
              </a:rPr>
              <a:t>(Amber) </a:t>
            </a:r>
            <a:r>
              <a:rPr lang="en-US" dirty="0" smtClean="0">
                <a:latin typeface="Century Gothic"/>
              </a:rPr>
              <a:t>Source versions previously tested and successfully converted, but certain modules have not been tested before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  <a:latin typeface="Century Gothic"/>
              </a:rPr>
              <a:t>(Red) </a:t>
            </a:r>
            <a:r>
              <a:rPr lang="en-US" dirty="0" smtClean="0">
                <a:latin typeface="Century Gothic"/>
              </a:rPr>
              <a:t>Source versions have not been tested before and the database should be converted in-house first for any potential issues</a:t>
            </a:r>
            <a:endParaRPr lang="en-US" dirty="0">
              <a:latin typeface="Century Gothic"/>
            </a:endParaRPr>
          </a:p>
        </p:txBody>
      </p:sp>
      <p:sp>
        <p:nvSpPr>
          <p:cNvPr id="185" name="my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Conversion Assessments</a:t>
            </a:r>
          </a:p>
        </p:txBody>
      </p:sp>
      <p:sp>
        <p:nvSpPr>
          <p:cNvPr id="186" name="myTitle"/>
          <p:cNvSpPr/>
          <p:nvPr/>
        </p:nvSpPr>
        <p:spPr>
          <a:xfrm>
            <a:off x="0" y="3619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  <p:sp>
        <p:nvSpPr>
          <p:cNvPr id="187" name="Shape 187"/>
          <p:cNvSpPr/>
          <p:nvPr/>
        </p:nvSpPr>
        <p:spPr>
          <a:xfrm>
            <a:off x="0" y="649605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entury Gothic"/>
            </a:endParaRPr>
          </a:p>
        </p:txBody>
      </p:sp>
      <p:sp>
        <p:nvSpPr>
          <p:cNvPr id="3" name="my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Conversion Process</a:t>
            </a:r>
            <a:endParaRPr lang="en-US" dirty="0">
              <a:latin typeface="Century Gothic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/>
            <a:r>
              <a:rPr lang="en-US" dirty="0" smtClean="0">
                <a:latin typeface="Century Gothic"/>
              </a:rPr>
              <a:t>QAD 2016 Enterprise Edition Database Conversion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 smtClean="0">
                <a:solidFill>
                  <a:schemeClr val="dk1"/>
                </a:solidFill>
                <a:latin typeface="Century Gothic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16</a:t>
            </a:fld>
            <a:endParaRPr lang="en-US"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Pre-conversion reports and data changes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Conversion execution process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Post-conversion validation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Post-conversion </a:t>
            </a:r>
            <a:r>
              <a:rPr lang="en-US" sz="28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setup</a:t>
            </a:r>
            <a:endParaRPr lang="en-US" sz="28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Mandatory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setup</a:t>
            </a:r>
            <a:endParaRPr lang="en-US"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Non-mandatory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setup</a:t>
            </a:r>
            <a:endParaRPr lang="en-US"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94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Summary of Conversion Process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Upgrading to a later QAD Enterprise Edition</a:t>
            </a:r>
          </a:p>
          <a:p>
            <a:pPr marR="0" lvl="1" algn="l" rtl="0">
              <a:spcBef>
                <a:spcPts val="0"/>
              </a:spcBef>
              <a:spcAft>
                <a:spcPts val="0"/>
              </a:spcAft>
              <a:buClr>
                <a:srgbClr val="4F4F4F"/>
              </a:buClr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For example, QAD 2014 EE to 2016 EE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No pre-conversion work is necessary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Far simpler process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>
                <a:solidFill>
                  <a:srgbClr val="4F4F4F"/>
                </a:solidFill>
                <a:latin typeface="Century Gothic"/>
              </a:rPr>
              <a:t>L</a:t>
            </a: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ess intrusive than conver</a:t>
            </a:r>
            <a:r>
              <a:rPr lang="en-US">
                <a:solidFill>
                  <a:srgbClr val="4F4F4F"/>
                </a:solidFill>
                <a:latin typeface="Century Gothic"/>
              </a:rPr>
              <a:t>ting from a pre-EE version</a:t>
            </a:r>
          </a:p>
        </p:txBody>
      </p:sp>
      <p:sp>
        <p:nvSpPr>
          <p:cNvPr id="201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 EE Upgrades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Introduction and overview of the conversion process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Pre-conversion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Overview and practical exercise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Conversion execution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Overview and practical exercise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Post-conversion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Overview and practical exercise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 EE Upgrade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Overview and practical exercise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03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Agenda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QAD Enterprise Edition installation and administration training</a:t>
            </a:r>
          </a:p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 working knowledge of QAD Enterprise Edition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p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roducts</a:t>
            </a:r>
          </a:p>
          <a:p>
            <a:pPr marL="533400" lvl="0" indent="-533400" rtl="0">
              <a:spcBef>
                <a:spcPts val="0"/>
              </a:spcBef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System maintenance </a:t>
            </a: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experience, such as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adding menu items and custom </a:t>
            </a: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programs</a:t>
            </a:r>
            <a:endParaRPr lang="en-US" sz="2400" dirty="0">
              <a:solidFill>
                <a:srgbClr val="4F4F4F"/>
              </a:solidFill>
              <a:latin typeface="Century Gothic"/>
            </a:endParaRPr>
          </a:p>
          <a:p>
            <a:pPr marL="533400" lvl="0" indent="-533400" rtl="0">
              <a:spcBef>
                <a:spcPts val="480"/>
              </a:spcBef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Basic Progress database administration skills (</a:t>
            </a:r>
            <a:r>
              <a:rPr lang="en-US" sz="2400" dirty="0" err="1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probkup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, </a:t>
            </a:r>
            <a:r>
              <a:rPr lang="en-US" sz="2400" dirty="0" err="1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prorest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, and dump and load)</a:t>
            </a:r>
          </a:p>
          <a:p>
            <a:pPr marL="533400" lvl="0" indent="-533400" rtl="0">
              <a:spcBef>
                <a:spcPts val="480"/>
              </a:spcBef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Familiarity with </a:t>
            </a: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Linux/UNIX command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line navigation</a:t>
            </a:r>
          </a:p>
          <a:p>
            <a:pPr marL="533400" marR="0" lvl="0" indent="-5334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Basic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P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rogress coding skills for debugging simple Progress queries</a:t>
            </a:r>
          </a:p>
          <a:p>
            <a:pPr marL="533400" marR="0" lvl="0" indent="-5334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533400" marR="0" lvl="0" indent="-5334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533400" marR="0" lvl="0" indent="-5334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10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Prerequisite</a:t>
            </a: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Skills</a:t>
            </a:r>
          </a:p>
        </p:txBody>
      </p:sp>
      <p:sp>
        <p:nvSpPr>
          <p:cNvPr id="111" name="Shape 111"/>
          <p:cNvSpPr/>
          <p:nvPr/>
        </p:nvSpPr>
        <p:spPr>
          <a:xfrm>
            <a:off x="1143000" y="6400800"/>
            <a:ext cx="5392737" cy="38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entury Gothic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 Enterprise Edition Installation and Administration training</a:t>
            </a:r>
          </a:p>
          <a:p>
            <a:pPr marL="914400" marR="0" lvl="1" indent="-4572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None/>
            </a:pPr>
            <a:endParaRPr sz="24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18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Prerequisite Training</a:t>
            </a:r>
          </a:p>
        </p:txBody>
      </p:sp>
      <p:sp>
        <p:nvSpPr>
          <p:cNvPr id="119" name="Shape 119"/>
          <p:cNvSpPr/>
          <p:nvPr/>
        </p:nvSpPr>
        <p:spPr>
          <a:xfrm>
            <a:off x="1143000" y="6400800"/>
            <a:ext cx="5392737" cy="38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entury Gothic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y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Conversion Path to QAD EE</a:t>
            </a:r>
            <a:endParaRPr lang="en-US" dirty="0">
              <a:latin typeface="Century Gothic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/>
            <a:r>
              <a:rPr lang="en-US" dirty="0" smtClean="0">
                <a:latin typeface="Century Gothic"/>
              </a:rPr>
              <a:t>QAD 2016 Enterprise Edition Database Conversion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 smtClean="0">
                <a:solidFill>
                  <a:schemeClr val="dk1"/>
                </a:solidFill>
                <a:latin typeface="Century Gothic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</a:t>
            </a:fld>
            <a:endParaRPr lang="en-US" sz="1800">
              <a:solidFill>
                <a:schemeClr val="dk1"/>
              </a:solidFill>
              <a:latin typeface="Century Gothic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 dirty="0">
                <a:solidFill>
                  <a:srgbClr val="4F4F4F"/>
                </a:solidFill>
                <a:latin typeface="Century Gothic"/>
              </a:rPr>
              <a:t>Conversion</a:t>
            </a:r>
            <a:r>
              <a:rPr lang="en-US" sz="28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Path to QAD Enterprise Edition</a:t>
            </a:r>
          </a:p>
        </p:txBody>
      </p:sp>
      <p:pic>
        <p:nvPicPr>
          <p:cNvPr id="125" name="Shape 1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00" y="942975"/>
            <a:ext cx="6276974" cy="4972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More complex than previous conversions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Results from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new QAD EE Financials 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Requires Services engagement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Requires input from the following areas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Non-technical business analysts / finance managers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Engineers</a:t>
            </a: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Project managers</a:t>
            </a:r>
          </a:p>
        </p:txBody>
      </p:sp>
      <p:sp>
        <p:nvSpPr>
          <p:cNvPr id="131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/>
              </a:rPr>
              <a:t>Conversion Path Note</a:t>
            </a:r>
            <a:endParaRPr lang="en-US" sz="3200" b="1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entury Gothic"/>
                <a:ea typeface="Questrial"/>
                <a:cs typeface="Questrial"/>
                <a:sym typeface="Questrial"/>
              </a:rPr>
              <a:t>Typical Implementation Process</a:t>
            </a:r>
          </a:p>
        </p:txBody>
      </p:sp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3525" y="890487"/>
            <a:ext cx="6076950" cy="551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myTitle"/>
          <p:cNvSpPr txBox="1">
            <a:spLocks noGrp="1"/>
          </p:cNvSpPr>
          <p:nvPr>
            <p:ph type="title" idx="4294967295"/>
          </p:nvPr>
        </p:nvSpPr>
        <p:spPr>
          <a:xfrm>
            <a:off x="0" y="152400"/>
            <a:ext cx="6476999" cy="381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20" b="1" i="0" u="none" strike="noStrike" cap="none" dirty="0">
                <a:solidFill>
                  <a:schemeClr val="dk1"/>
                </a:solidFill>
                <a:latin typeface="Century Gothic"/>
                <a:ea typeface="Questrial"/>
                <a:cs typeface="Questrial"/>
                <a:sym typeface="Questrial"/>
              </a:rPr>
              <a:t>Typical Implementation Process</a:t>
            </a:r>
          </a:p>
        </p:txBody>
      </p:sp>
      <p:grpSp>
        <p:nvGrpSpPr>
          <p:cNvPr id="146" name="Shape 146"/>
          <p:cNvGrpSpPr/>
          <p:nvPr/>
        </p:nvGrpSpPr>
        <p:grpSpPr>
          <a:xfrm>
            <a:off x="1736725" y="552449"/>
            <a:ext cx="5645150" cy="5813424"/>
            <a:chOff x="1100" y="383"/>
            <a:chExt cx="3556" cy="3935"/>
          </a:xfrm>
        </p:grpSpPr>
        <p:pic>
          <p:nvPicPr>
            <p:cNvPr id="147" name="Shape 14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00" y="383"/>
              <a:ext cx="3348" cy="393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8" name="Shape 148"/>
            <p:cNvCxnSpPr/>
            <p:nvPr/>
          </p:nvCxnSpPr>
          <p:spPr>
            <a:xfrm>
              <a:off x="1247" y="3245"/>
              <a:ext cx="3408" cy="0"/>
            </a:xfrm>
            <a:prstGeom prst="straightConnector1">
              <a:avLst/>
            </a:prstGeom>
            <a:noFill/>
            <a:ln w="9525" cap="flat" cmpd="sng">
              <a:solidFill>
                <a:srgbClr val="00008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493</Words>
  <Application>Microsoft Office PowerPoint</Application>
  <PresentationFormat>On-screen Show (4:3)</PresentationFormat>
  <Paragraphs>103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Century Gothic</vt:lpstr>
      <vt:lpstr>Questrial</vt:lpstr>
      <vt:lpstr>Merriweather Sans</vt:lpstr>
      <vt:lpstr>Courier New</vt:lpstr>
      <vt:lpstr>Tahoma</vt:lpstr>
      <vt:lpstr>Calibri</vt:lpstr>
      <vt:lpstr>QAD 2010 Template</vt:lpstr>
      <vt:lpstr>Part 1 – Conversion Overview</vt:lpstr>
      <vt:lpstr>Agenda</vt:lpstr>
      <vt:lpstr>Prerequisite Skills</vt:lpstr>
      <vt:lpstr>Prerequisite Training</vt:lpstr>
      <vt:lpstr>Conversion Path to QAD EE</vt:lpstr>
      <vt:lpstr>Conversion Path to QAD Enterprise Edition</vt:lpstr>
      <vt:lpstr>Conversion Path Note</vt:lpstr>
      <vt:lpstr>Typical Implementation Process</vt:lpstr>
      <vt:lpstr>Typical Implementation Process</vt:lpstr>
      <vt:lpstr>Customer Conversion Execution Benchmark  Performance (from eB2) </vt:lpstr>
      <vt:lpstr>Benchmark Hardware and Software</vt:lpstr>
      <vt:lpstr>Benchmark Hardware</vt:lpstr>
      <vt:lpstr>Benchmark Software</vt:lpstr>
      <vt:lpstr>Conversion Assessments</vt:lpstr>
      <vt:lpstr>Conversion Assessments</vt:lpstr>
      <vt:lpstr>Conversion Process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1 – Conversion Overview</dc:title>
  <dc:creator>Richard Menken</dc:creator>
  <cp:lastModifiedBy>qad</cp:lastModifiedBy>
  <cp:revision>93</cp:revision>
  <dcterms:modified xsi:type="dcterms:W3CDTF">2016-08-10T17:08:42Z</dcterms:modified>
</cp:coreProperties>
</file>