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comments/comment19.xml" ContentType="application/vnd.openxmlformats-officedocument.presentationml.comment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omments/comment8.xml" ContentType="application/vnd.openxmlformats-officedocument.presentationml.comment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omments/comment6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5.xml" ContentType="application/vnd.openxmlformats-officedocument.presentationml.comment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omments/comment20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comments/comment18.xml" ContentType="application/vnd.openxmlformats-officedocument.presentationml.comment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16.xml" ContentType="application/vnd.openxmlformats-officedocument.presentationml.comments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14.xml" ContentType="application/vnd.openxmlformats-officedocument.presentationml.comment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12.xml" ContentType="application/vnd.openxmlformats-officedocument.presentationml.comment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omments/comment17.xml" ContentType="application/vnd.openxmlformats-officedocument.presentationml.comments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76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7" r:id="rId21"/>
    <p:sldId id="275" r:id="rId22"/>
  </p:sldIdLst>
  <p:sldSz cx="9144000" cy="6858000" type="screen4x3"/>
  <p:notesSz cx="7010400" cy="9296400"/>
  <p:embeddedFontLst>
    <p:embeddedFont>
      <p:font typeface="Century Gothic" pitchFamily="34" charset="0"/>
      <p:regular r:id="rId24"/>
      <p:bold r:id="rId25"/>
      <p:italic r:id="rId26"/>
      <p:boldItalic r:id="rId27"/>
    </p:embeddedFont>
    <p:embeddedFont>
      <p:font typeface="Questrial" charset="0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ad" initials="q" lastIdx="2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830ABBE-FBFB-48EF-B30A-A846E7C9B8AA}">
  <a:tblStyle styleId="{5830ABBE-FBFB-48EF-B30A-A846E7C9B8AA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517" autoAdjust="0"/>
  </p:normalViewPr>
  <p:slideViewPr>
    <p:cSldViewPr>
      <p:cViewPr varScale="1">
        <p:scale>
          <a:sx n="48" d="100"/>
          <a:sy n="48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4:06.991" idx="1">
    <p:pos x="489" y="446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6:46.283" idx="10">
    <p:pos x="500" y="223"/>
    <p:text>H2S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6:52.591" idx="11">
    <p:pos x="549" y="223"/>
    <p:text>H2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7:00.766" idx="12">
    <p:pos x="505" y="223"/>
    <p:text>H2</p:tex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7:06.839" idx="13">
    <p:pos x="505" y="179"/>
    <p:text>H2S</p:tex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7:12.957" idx="14">
    <p:pos x="500" y="223"/>
    <p:text>H2</p:tex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7:19.426" idx="15">
    <p:pos x="516" y="223"/>
    <p:text>H2</p:tex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7:26.108" idx="16">
    <p:pos x="511" y="223"/>
    <p:text>H2</p:tex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10:00:12.254" idx="17">
    <p:pos x="511" y="223"/>
    <p:text>H2S</p:tex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10:00:19.454" idx="18">
    <p:pos x="511" y="223"/>
    <p:text>H2S</p:tex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10:01:02.008" idx="20">
    <p:pos x="560" y="185"/>
    <p:text>H1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4:14.897" idx="2">
    <p:pos x="527" y="223"/>
    <p:text>H1</p:tex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10:01:13.793" idx="21">
    <p:pos x="500" y="223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4:22.681" idx="3">
    <p:pos x="533" y="223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4:30.307" idx="4">
    <p:pos x="511" y="223"/>
    <p:text>H2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4:51.776" idx="5">
    <p:pos x="402" y="223"/>
    <p:text>H2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5:49.398" idx="6">
    <p:pos x="516" y="223"/>
    <p:text>H2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6:08.769" idx="7">
    <p:pos x="522" y="223"/>
    <p:text>H2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6:19.607" idx="8">
    <p:pos x="522" y="223"/>
    <p:text>H2S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3T09:46:31.035" idx="9">
    <p:pos x="500" y="223"/>
    <p:text>H2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970337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81100" y="696912"/>
            <a:ext cx="4648199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200" cy="4183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myNotes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200" cy="4183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1" name="myNotes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information regarding all of these topics can be found in the EE Configuration and Administration Guide, QAD Enterprise Edition Installation Guide or the QAD Enterprise Edition Conversion Guide.</a:t>
            </a:r>
          </a:p>
        </p:txBody>
      </p:sp>
      <p:sp>
        <p:nvSpPr>
          <p:cNvPr id="282" name="myNotes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8" name="myNotes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information regarding all of these topics can be found in the EE Configuration and Administration Guide, QAD Enterprise Edition Installation Guide or the QAD Enterprise Edition Conversion Guide.</a:t>
            </a:r>
          </a:p>
        </p:txBody>
      </p:sp>
      <p:sp>
        <p:nvSpPr>
          <p:cNvPr id="289" name="myNotes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17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5" name="myNotes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Additional information regarding all of these topics can be found in the EE Configuration and Administration Guide, QAD Enterprise Edition Installation Guide and the QAD Enterprise Edition Conversion Guide.</a:t>
            </a:r>
          </a:p>
        </p:txBody>
      </p:sp>
      <p:sp>
        <p:nvSpPr>
          <p:cNvPr id="296" name="myNotes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18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myNotes"/>
          <p:cNvSpPr txBox="1"/>
          <p:nvPr/>
        </p:nvSpPr>
        <p:spPr>
          <a:xfrm>
            <a:off x="3970937" y="8829674"/>
            <a:ext cx="3037839" cy="465138"/>
          </a:xfrm>
          <a:prstGeom prst="rect">
            <a:avLst/>
          </a:prstGeom>
          <a:noFill/>
          <a:ln>
            <a:noFill/>
          </a:ln>
        </p:spPr>
        <p:txBody>
          <a:bodyPr lIns="93162" tIns="46568" rIns="93162" bIns="46568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>
                <a:solidFill>
                  <a:schemeClr val="dk1"/>
                </a:solidFill>
              </a:rPr>
              <a:pPr algn="r">
                <a:buSzPct val="25000"/>
              </a:pPr>
              <a:t>19</a:t>
            </a:fld>
            <a:endParaRPr lang="en-US" sz="1200" dirty="0">
              <a:solidFill>
                <a:schemeClr val="dk1"/>
              </a:solidFill>
            </a:endParaRPr>
          </a:p>
        </p:txBody>
      </p:sp>
      <p:sp>
        <p:nvSpPr>
          <p:cNvPr id="749" name="myNotes"/>
          <p:cNvSpPr txBox="1"/>
          <p:nvPr/>
        </p:nvSpPr>
        <p:spPr>
          <a:xfrm>
            <a:off x="3970937" y="8829674"/>
            <a:ext cx="3037839" cy="465138"/>
          </a:xfrm>
          <a:prstGeom prst="rect">
            <a:avLst/>
          </a:prstGeom>
          <a:noFill/>
          <a:ln>
            <a:noFill/>
          </a:ln>
        </p:spPr>
        <p:txBody>
          <a:bodyPr lIns="93162" tIns="46568" rIns="93162" bIns="46568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>
                <a:solidFill>
                  <a:schemeClr val="dk1"/>
                </a:solidFill>
              </a:rPr>
              <a:pPr algn="r">
                <a:buSzPct val="25000"/>
              </a:pPr>
              <a:t>19</a:t>
            </a:fld>
            <a:endParaRPr lang="en-US" sz="1200" dirty="0">
              <a:solidFill>
                <a:schemeClr val="dk1"/>
              </a:solidFill>
            </a:endParaRPr>
          </a:p>
        </p:txBody>
      </p:sp>
      <p:sp>
        <p:nvSpPr>
          <p:cNvPr id="750" name="Shape 75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51" name="Shape 751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  <a:noFill/>
          <a:ln>
            <a:noFill/>
          </a:ln>
        </p:spPr>
        <p:txBody>
          <a:bodyPr lIns="93162" tIns="46568" rIns="93162" bIns="46568" anchor="t" anchorCtr="0">
            <a:noAutofit/>
          </a:bodyPr>
          <a:lstStyle/>
          <a:p>
            <a:pPr>
              <a:spcBef>
                <a:spcPts val="0"/>
              </a:spcBef>
              <a:buSzPct val="25000"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/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50" tIns="46575" rIns="93150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3150" tIns="46575" rIns="93150" bIns="4657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00" cy="4183200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myNotes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399" cy="465000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20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0" name="myNotes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view more detailed information for each configuration setting, use the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yab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help command.</a:t>
            </a: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change the default value for any of the above properties, you must add the property and required value to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configuration.properties</a:t>
            </a: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Shape 221"/>
          <p:cNvSpPr txBox="1">
            <a:spLocks noGrp="1"/>
          </p:cNvSpPr>
          <p:nvPr>
            <p:ph type="sldNum" idx="12"/>
          </p:nvPr>
        </p:nvSpPr>
        <p:spPr>
          <a:xfrm>
            <a:off x="3970337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701675" y="4416425"/>
            <a:ext cx="5607049" cy="418306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 b="12241"/>
          <a:stretch/>
        </p:blipFill>
        <p:spPr>
          <a:xfrm>
            <a:off x="0" y="3217863"/>
            <a:ext cx="9142413" cy="32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27388"/>
            <a:ext cx="9142413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4038599" cy="48984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2"/>
          </p:nvPr>
        </p:nvSpPr>
        <p:spPr>
          <a:xfrm>
            <a:off x="4648200" y="1417637"/>
            <a:ext cx="4038599" cy="48984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3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is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645025" y="2064443"/>
            <a:ext cx="4041774" cy="42347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2"/>
          </p:nvPr>
        </p:nvSpPr>
        <p:spPr>
          <a:xfrm>
            <a:off x="4645025" y="1424683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3"/>
          </p:nvPr>
        </p:nvSpPr>
        <p:spPr>
          <a:xfrm>
            <a:off x="457200" y="2064443"/>
            <a:ext cx="4040187" cy="423475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4"/>
          </p:nvPr>
        </p:nvSpPr>
        <p:spPr>
          <a:xfrm>
            <a:off x="457200" y="1424683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5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st of Items/Name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5886173" y="1420041"/>
            <a:ext cx="2800626" cy="48195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3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3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3235738" y="1420041"/>
            <a:ext cx="2650435" cy="48195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3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3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3"/>
          </p:nvPr>
        </p:nvSpPr>
        <p:spPr>
          <a:xfrm>
            <a:off x="456654" y="1420041"/>
            <a:ext cx="2779083" cy="48195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3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3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4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Graphic/Pictur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pic" idx="2"/>
          </p:nvPr>
        </p:nvSpPr>
        <p:spPr>
          <a:xfrm>
            <a:off x="457200" y="1417637"/>
            <a:ext cx="8229600" cy="486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 1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598487"/>
            <a:ext cx="8229600" cy="71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457200" y="1316037"/>
            <a:ext cx="8229600" cy="499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316182"/>
            <a:ext cx="8229600" cy="50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2">
            <a:alphaModFix/>
          </a:blip>
          <a:srcRect b="12242"/>
          <a:stretch/>
        </p:blipFill>
        <p:spPr>
          <a:xfrm>
            <a:off x="0" y="3217863"/>
            <a:ext cx="9142500" cy="32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27388"/>
            <a:ext cx="91425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5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34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457200" y="891609"/>
            <a:ext cx="8229600" cy="542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57200" y="182880"/>
            <a:ext cx="8229600" cy="70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891609"/>
            <a:ext cx="8229600" cy="54245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457200" y="899404"/>
            <a:ext cx="4038600" cy="541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2"/>
          </p:nvPr>
        </p:nvSpPr>
        <p:spPr>
          <a:xfrm>
            <a:off x="4648200" y="899404"/>
            <a:ext cx="4038600" cy="541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4645025" y="1667356"/>
            <a:ext cx="4041900" cy="463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2"/>
          </p:nvPr>
        </p:nvSpPr>
        <p:spPr>
          <a:xfrm>
            <a:off x="4645025" y="1027592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3"/>
          </p:nvPr>
        </p:nvSpPr>
        <p:spPr>
          <a:xfrm>
            <a:off x="457200" y="1667356"/>
            <a:ext cx="4040100" cy="463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4"/>
          </p:nvPr>
        </p:nvSpPr>
        <p:spPr>
          <a:xfrm>
            <a:off x="457200" y="1027592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raphic/Picture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457200" y="899403"/>
            <a:ext cx="8229600" cy="538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457200" y="598487"/>
            <a:ext cx="8229600" cy="71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457200" y="1316037"/>
            <a:ext cx="8229600" cy="499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Shape 1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27388"/>
            <a:ext cx="91425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5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34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57200" y="1316182"/>
            <a:ext cx="8229600" cy="50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455243" y="3428407"/>
            <a:ext cx="8229600" cy="34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455243" y="2618222"/>
            <a:ext cx="8229600" cy="81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body" idx="2"/>
          </p:nvPr>
        </p:nvSpPr>
        <p:spPr>
          <a:xfrm>
            <a:off x="455243" y="219015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4038600" cy="48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body" idx="2"/>
          </p:nvPr>
        </p:nvSpPr>
        <p:spPr>
          <a:xfrm>
            <a:off x="4648200" y="1417637"/>
            <a:ext cx="4038600" cy="48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3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457200" y="899404"/>
            <a:ext cx="4038599" cy="5416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648200" y="899404"/>
            <a:ext cx="4038599" cy="5416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mparison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4645025" y="2064443"/>
            <a:ext cx="4041900" cy="423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body" idx="2"/>
          </p:nvPr>
        </p:nvSpPr>
        <p:spPr>
          <a:xfrm>
            <a:off x="4645025" y="1424683"/>
            <a:ext cx="4041900" cy="63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body" idx="3"/>
          </p:nvPr>
        </p:nvSpPr>
        <p:spPr>
          <a:xfrm>
            <a:off x="457200" y="2064443"/>
            <a:ext cx="4040100" cy="423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body" idx="4"/>
          </p:nvPr>
        </p:nvSpPr>
        <p:spPr>
          <a:xfrm>
            <a:off x="457200" y="1424683"/>
            <a:ext cx="4040100" cy="63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body" idx="5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st of Items/Name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5886173" y="1420041"/>
            <a:ext cx="2800499" cy="4819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2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2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body" idx="2"/>
          </p:nvPr>
        </p:nvSpPr>
        <p:spPr>
          <a:xfrm>
            <a:off x="3235738" y="1420041"/>
            <a:ext cx="2650500" cy="4819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2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2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body" idx="3"/>
          </p:nvPr>
        </p:nvSpPr>
        <p:spPr>
          <a:xfrm>
            <a:off x="456654" y="1420041"/>
            <a:ext cx="2779200" cy="4819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Arial"/>
              <a:buNone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26670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715962" marR="0" lvl="2" indent="-301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982662" marR="0" lvl="3" indent="-144462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Merriweather Sans"/>
              <a:buChar char="-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165225" marR="0" lvl="4" indent="-60325" algn="l" rtl="0"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66666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body" idx="4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Graphic/Picture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457200" y="179388"/>
            <a:ext cx="8229600" cy="42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4" name="Shape 184"/>
          <p:cNvSpPr>
            <a:spLocks noGrp="1"/>
          </p:cNvSpPr>
          <p:nvPr>
            <p:ph type="pic" idx="2"/>
          </p:nvPr>
        </p:nvSpPr>
        <p:spPr>
          <a:xfrm>
            <a:off x="457200" y="1417637"/>
            <a:ext cx="8229600" cy="486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4645025" y="1667356"/>
            <a:ext cx="4041774" cy="4631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4645025" y="102759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3"/>
          </p:nvPr>
        </p:nvSpPr>
        <p:spPr>
          <a:xfrm>
            <a:off x="457200" y="1667356"/>
            <a:ext cx="4040187" cy="4631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4"/>
          </p:nvPr>
        </p:nvSpPr>
        <p:spPr>
          <a:xfrm>
            <a:off x="457200" y="102759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8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16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raphic/Pictur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pic" idx="2"/>
          </p:nvPr>
        </p:nvSpPr>
        <p:spPr>
          <a:xfrm>
            <a:off x="457200" y="899403"/>
            <a:ext cx="8229600" cy="53828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Merriweather Sans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227388"/>
            <a:ext cx="9142413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141763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316182"/>
            <a:ext cx="8229600" cy="49999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5243" y="342840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5243" y="2618222"/>
            <a:ext cx="8229600" cy="8101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E4E4E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2"/>
          </p:nvPr>
        </p:nvSpPr>
        <p:spPr>
          <a:xfrm>
            <a:off x="455243" y="219015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Font typeface="Arial"/>
              <a:buNone/>
              <a:defRPr sz="2000" b="1" i="0" u="none" strike="noStrike" cap="none">
                <a:solidFill>
                  <a:srgbClr val="4F81BD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923088" y="6459537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0" y="6021387"/>
            <a:ext cx="9144000" cy="8381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175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900112"/>
            <a:ext cx="8229600" cy="5407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" name="Shape 14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0" y="6021387"/>
            <a:ext cx="9144000" cy="83819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0" y="6021387"/>
            <a:ext cx="9144000" cy="83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1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3200" b="1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457200" y="900112"/>
            <a:ext cx="8229600" cy="540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24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4F4F4F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8229600" y="6638925"/>
            <a:ext cx="914400" cy="21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5" name="Shape 105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0" y="6021387"/>
            <a:ext cx="9144000" cy="8382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comments" Target="../comments/commen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myTitle"/>
          <p:cNvSpPr txBox="1">
            <a:spLocks noGrp="1"/>
          </p:cNvSpPr>
          <p:nvPr>
            <p:ph type="title"/>
          </p:nvPr>
        </p:nvSpPr>
        <p:spPr>
          <a:xfrm>
            <a:off x="427704" y="608012"/>
            <a:ext cx="8229600" cy="7048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Part </a:t>
            </a: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5 – Upgrading Enterprise Edition</a:t>
            </a:r>
          </a:p>
        </p:txBody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447368" y="1417637"/>
            <a:ext cx="8229600" cy="349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1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August 2016</a:t>
            </a:r>
            <a:endParaRPr lang="en-US" sz="2000" b="1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92" name="myTitle"/>
          <p:cNvSpPr txBox="1">
            <a:spLocks noGrp="1"/>
          </p:cNvSpPr>
          <p:nvPr>
            <p:ph type="body" idx="2"/>
          </p:nvPr>
        </p:nvSpPr>
        <p:spPr>
          <a:xfrm>
            <a:off x="457200" y="179388"/>
            <a:ext cx="8229600" cy="4286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1" i="0" u="none" strike="noStrike" cap="none">
                <a:solidFill>
                  <a:srgbClr val="4F81BD"/>
                </a:solidFill>
                <a:latin typeface="Century Gothic"/>
                <a:ea typeface="Questrial"/>
                <a:cs typeface="Questrial"/>
                <a:sym typeface="Questrial"/>
              </a:rPr>
              <a:t>QAD 2016 Enterprise Edition Database Conversion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Execute the Upgrade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891609"/>
            <a:ext cx="8229600" cy="5966391"/>
          </a:xfrm>
        </p:spPr>
        <p:txBody>
          <a:bodyPr/>
          <a:lstStyle/>
          <a:p>
            <a:r>
              <a:rPr lang="en-US" sz="2400" dirty="0" smtClean="0">
                <a:latin typeface="Century Gothic"/>
              </a:rPr>
              <a:t>Start the upgrade with the following command:</a:t>
            </a:r>
          </a:p>
          <a:p>
            <a:pPr lvl="1"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&gt; </a:t>
            </a:r>
            <a:r>
              <a:rPr lang="en-US" sz="2000" dirty="0" err="1" smtClean="0">
                <a:latin typeface="Century Gothic"/>
                <a:cs typeface="Courier New" pitchFamily="49" charset="0"/>
              </a:rPr>
              <a:t>yab</a:t>
            </a:r>
            <a:r>
              <a:rPr lang="en-US" sz="2000" dirty="0" smtClean="0">
                <a:latin typeface="Century Gothic"/>
                <a:cs typeface="Courier New" pitchFamily="49" charset="0"/>
              </a:rPr>
              <a:t> conversion-</a:t>
            </a:r>
            <a:r>
              <a:rPr lang="en-US" sz="2000" dirty="0" err="1" smtClean="0">
                <a:latin typeface="Century Gothic"/>
                <a:cs typeface="Courier New" pitchFamily="49" charset="0"/>
              </a:rPr>
              <a:t>ee</a:t>
            </a:r>
            <a:r>
              <a:rPr lang="en-US" sz="2000" dirty="0" smtClean="0">
                <a:latin typeface="Century Gothic"/>
                <a:cs typeface="Courier New" pitchFamily="49" charset="0"/>
              </a:rPr>
              <a:t>-upgrade</a:t>
            </a:r>
          </a:p>
          <a:p>
            <a:r>
              <a:rPr lang="en-US" sz="2400" dirty="0" smtClean="0">
                <a:latin typeface="Century Gothic"/>
              </a:rPr>
              <a:t>The console display will be similar to that below: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conversion-</a:t>
            </a:r>
            <a:r>
              <a:rPr lang="en-US" sz="2000" dirty="0" err="1" smtClean="0">
                <a:latin typeface="Century Gothic"/>
                <a:cs typeface="Courier New" pitchFamily="49" charset="0"/>
              </a:rPr>
              <a:t>ee</a:t>
            </a:r>
            <a:r>
              <a:rPr lang="en-US" sz="2000" dirty="0" smtClean="0">
                <a:latin typeface="Century Gothic"/>
                <a:cs typeface="Courier New" pitchFamily="49" charset="0"/>
              </a:rPr>
              <a:t>-upgrade (18 tasks)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------------------------------------------------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1/18 conversion-stage OK (2.842 s)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2/18 conversion-get-db-version OK (1:45 m)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3/18 conversion-create-execution-list OK (0.225 s)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4/18 conversion-special-dump-run OK (5.220 s)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5/18 conversion-</a:t>
            </a:r>
            <a:r>
              <a:rPr lang="en-US" sz="2000" dirty="0" err="1" smtClean="0">
                <a:latin typeface="Century Gothic"/>
                <a:cs typeface="Courier New" pitchFamily="49" charset="0"/>
              </a:rPr>
              <a:t>qaddb</a:t>
            </a:r>
            <a:r>
              <a:rPr lang="en-US" sz="2000" dirty="0" smtClean="0">
                <a:latin typeface="Century Gothic"/>
                <a:cs typeface="Courier New" pitchFamily="49" charset="0"/>
              </a:rPr>
              <a:t>-data-delete OK (7.861 s)</a:t>
            </a:r>
          </a:p>
          <a:p>
            <a:pPr lvl="1">
              <a:spcBef>
                <a:spcPts val="200"/>
              </a:spcBef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...</a:t>
            </a:r>
          </a:p>
          <a:p>
            <a:r>
              <a:rPr lang="en-US" sz="2400" dirty="0" smtClean="0">
                <a:latin typeface="Century Gothic"/>
              </a:rPr>
              <a:t>The upgrade proceeds until it completes or an error occurs.</a:t>
            </a:r>
            <a:endParaRPr lang="en-US" sz="2400" dirty="0">
              <a:latin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myTitle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0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Monitor the 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Upgrade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In addition to monitoring the console output, you can also monitor the upgrade by examining the following log files:</a:t>
            </a:r>
          </a:p>
          <a:p>
            <a:pPr lvl="1"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../&lt;application-directory&gt;/logs/yab.log</a:t>
            </a:r>
          </a:p>
          <a:p>
            <a:pPr lvl="1">
              <a:buNone/>
            </a:pPr>
            <a:r>
              <a:rPr lang="en-US" sz="2000" dirty="0" smtClean="0">
                <a:latin typeface="Century Gothic"/>
                <a:cs typeface="Courier New" pitchFamily="49" charset="0"/>
              </a:rPr>
              <a:t>../&lt;application-directory&gt;/logs/conversion.log</a:t>
            </a:r>
            <a:endParaRPr lang="en-US" sz="2000" dirty="0">
              <a:latin typeface="Century Gothic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Validate the Upgrade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891609"/>
            <a:ext cx="8229600" cy="5432991"/>
          </a:xfrm>
        </p:spPr>
        <p:txBody>
          <a:bodyPr/>
          <a:lstStyle/>
          <a:p>
            <a:r>
              <a:rPr lang="en-US" sz="2200" dirty="0" smtClean="0">
                <a:latin typeface="Century Gothic"/>
              </a:rPr>
              <a:t>Review the console output </a:t>
            </a:r>
          </a:p>
          <a:p>
            <a:r>
              <a:rPr lang="en-US" sz="2200" dirty="0" smtClean="0">
                <a:latin typeface="Century Gothic"/>
              </a:rPr>
              <a:t>Ensure that </a:t>
            </a:r>
            <a:r>
              <a:rPr lang="en-US" sz="2200" dirty="0" smtClean="0">
                <a:latin typeface="Century Gothic"/>
              </a:rPr>
              <a:t>the conversion-</a:t>
            </a:r>
            <a:r>
              <a:rPr lang="en-US" sz="2200" dirty="0" err="1" smtClean="0">
                <a:latin typeface="Century Gothic"/>
              </a:rPr>
              <a:t>ee</a:t>
            </a:r>
            <a:r>
              <a:rPr lang="en-US" sz="2200" dirty="0" smtClean="0">
                <a:latin typeface="Century Gothic"/>
              </a:rPr>
              <a:t>-upgrade process completed successfully (BUILD SUCCESSFUL). The console output should be similar to that shown below: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conversion-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ee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-upgrade (18 tasks)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------------------------------------------------------------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1/18 conversion-stage OK (2.842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2/18 conversion-get-db-version OK (1:45 m)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3/18 conversion-create-execution-list OK (0.225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4/18 conversion-special-dump-run OK (5.220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5/18 conversion-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qaddb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-data-delete OK (7.861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.......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14/18 conversion-upgrade-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qadhlp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-structure OK (0.001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15/18 conversion-schema-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dlt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qadhlp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-update OK (0.000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16/18 conversion-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qadhlp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-index-rebuild OK (0.038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17/18 conversion-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qaddb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-run OK (1:55 m)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18/18 conversion-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qadadm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-run OK (10.679 s)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------------------------------------------------------------</a:t>
            </a:r>
          </a:p>
          <a:p>
            <a:pPr lvl="1">
              <a:spcBef>
                <a:spcPts val="100"/>
              </a:spcBef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BUILD SUCCESSFUL (6:21 m)</a:t>
            </a:r>
            <a:endParaRPr lang="en-US" sz="1600" dirty="0">
              <a:latin typeface="Century Gothic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Check the log files for errors: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&lt;</a:t>
            </a:r>
            <a:r>
              <a:rPr lang="en-US" sz="2000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installation-</a:t>
            </a: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dir&gt;/build/logs/yab.log</a:t>
            </a: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&lt;</a:t>
            </a:r>
            <a:r>
              <a:rPr lang="en-US" sz="2000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installation-dir</a:t>
            </a: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&gt;/build/logs/conversion.log</a:t>
            </a:r>
          </a:p>
          <a:p>
            <a:pPr marL="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endParaRPr sz="2000" dirty="0">
              <a:solidFill>
                <a:srgbClr val="4F4F4F"/>
              </a:solidFill>
              <a:latin typeface="Century Gothic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We will review the log files in greater detail during the training exercises 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Additional information can also be found in the </a:t>
            </a: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</a:t>
            </a:r>
            <a:r>
              <a:rPr lang="en-US" sz="2800" b="0" i="1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QAD Enterprise Edition Conversion Guide</a:t>
            </a: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, Appendix F – Log Files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FF0000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66" name="myTitle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0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Validate the 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Upgrade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Once the conversion has successfully completed, run a YAB update to ensure </a:t>
            </a:r>
            <a:r>
              <a:rPr lang="en-US" dirty="0" smtClean="0">
                <a:latin typeface="Century Gothic"/>
              </a:rPr>
              <a:t>that the </a:t>
            </a:r>
            <a:r>
              <a:rPr lang="en-US" dirty="0" smtClean="0">
                <a:latin typeface="Century Gothic"/>
              </a:rPr>
              <a:t>environment is internally consistent and reload the system data.</a:t>
            </a:r>
          </a:p>
          <a:p>
            <a:r>
              <a:rPr lang="en-US" dirty="0" smtClean="0">
                <a:latin typeface="Century Gothic"/>
              </a:rPr>
              <a:t>Use the following command:</a:t>
            </a:r>
          </a:p>
          <a:p>
            <a:pPr lvl="1">
              <a:buNone/>
            </a:pPr>
            <a:r>
              <a:rPr lang="en-US" dirty="0" smtClean="0">
                <a:latin typeface="Century Gothic"/>
                <a:cs typeface="Courier New" pitchFamily="49" charset="0"/>
              </a:rPr>
              <a:t>&gt; </a:t>
            </a:r>
            <a:r>
              <a:rPr lang="en-US" dirty="0" err="1" smtClean="0">
                <a:latin typeface="Century Gothic"/>
                <a:cs typeface="Courier New" pitchFamily="49" charset="0"/>
              </a:rPr>
              <a:t>yab</a:t>
            </a:r>
            <a:r>
              <a:rPr lang="en-US" dirty="0" smtClean="0">
                <a:latin typeface="Century Gothic"/>
                <a:cs typeface="Courier New" pitchFamily="49" charset="0"/>
              </a:rPr>
              <a:t> –data.ee-system-</a:t>
            </a:r>
            <a:r>
              <a:rPr lang="en-US" dirty="0" err="1" smtClean="0">
                <a:latin typeface="Century Gothic"/>
                <a:cs typeface="Courier New" pitchFamily="49" charset="0"/>
              </a:rPr>
              <a:t>data.regenerateoids:true</a:t>
            </a:r>
            <a:r>
              <a:rPr lang="en-US" dirty="0" smtClean="0">
                <a:latin typeface="Century Gothic"/>
                <a:cs typeface="Courier New" pitchFamily="49" charset="0"/>
              </a:rPr>
              <a:t> –clean update</a:t>
            </a:r>
            <a:endParaRPr lang="en-US" dirty="0">
              <a:latin typeface="Century Gothic"/>
              <a:cs typeface="Courier New" pitchFamily="49" charset="0"/>
            </a:endParaRPr>
          </a:p>
        </p:txBody>
      </p:sp>
      <p:sp>
        <p:nvSpPr>
          <p:cNvPr id="271" name="my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Execute YAB Update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If the upgrade did not complete successfully, you must first determine the root cause of the problem and correct it.</a:t>
            </a:r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4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Once the problem has been resolved, follow these steps to rerun the upgrade:</a:t>
            </a:r>
          </a:p>
          <a:p>
            <a:pPr marL="1257300" marR="0" lvl="2" indent="-4572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1.	Restore the source databases into the 201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6EE environment</a:t>
            </a:r>
          </a:p>
          <a:p>
            <a:pPr marL="1257300" marR="0" lvl="2" indent="-4572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2.	Reset the upgrade with the following commands:</a:t>
            </a:r>
          </a:p>
          <a:p>
            <a:pPr marL="1257300" marR="0" lvl="2" indent="-4572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/>
                <a:sym typeface="Courier New"/>
              </a:rPr>
              <a:t>	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&gt; </a:t>
            </a:r>
            <a:r>
              <a:rPr lang="en-US" sz="1600" b="0" i="0" u="none" strike="noStrike" cap="none" dirty="0" err="1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yab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 conversion-</a:t>
            </a:r>
            <a:r>
              <a:rPr lang="en-US" sz="1600" b="0" i="0" u="none" strike="noStrike" cap="none" dirty="0" err="1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ee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-upgrade-restore</a:t>
            </a:r>
          </a:p>
          <a:p>
            <a:pPr marL="1257300" marR="0" lvl="2" indent="-457200" algn="l" rtl="0">
              <a:spcBef>
                <a:spcPts val="32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		&gt; </a:t>
            </a:r>
            <a:r>
              <a:rPr lang="en-US" sz="1600" b="0" i="0" u="none" strike="noStrike" cap="none" dirty="0" err="1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yab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 –r info</a:t>
            </a:r>
          </a:p>
          <a:p>
            <a:pPr marL="1257300" marR="0" lvl="2" indent="-4572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3.	Rerun the upgrade with the following command:		</a:t>
            </a:r>
            <a:r>
              <a:rPr lang="en-US" sz="1600" b="0" i="0" u="none" strike="noStrike" cap="none" dirty="0" smtClean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&gt; </a:t>
            </a:r>
            <a:r>
              <a:rPr lang="en-US" sz="1600" b="0" i="0" u="none" strike="noStrike" cap="none" dirty="0" err="1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yab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 conversion-</a:t>
            </a:r>
            <a:r>
              <a:rPr lang="en-US" sz="1600" b="0" i="0" u="none" strike="noStrike" cap="none" dirty="0" err="1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ee</a:t>
            </a:r>
            <a:r>
              <a:rPr lang="en-US" sz="1600" b="0" i="0" u="none" strike="noStrike" cap="none" dirty="0">
                <a:solidFill>
                  <a:srgbClr val="4F4F4F"/>
                </a:solidFill>
                <a:latin typeface="Century Gothic"/>
                <a:ea typeface="Courier New"/>
                <a:cs typeface="Courier New" pitchFamily="49" charset="0"/>
                <a:sym typeface="Courier New"/>
              </a:rPr>
              <a:t>-upgrade</a:t>
            </a:r>
          </a:p>
          <a:p>
            <a:pPr marL="1257300" marR="0" lvl="2" indent="-457200" algn="l" rtl="0">
              <a:spcBef>
                <a:spcPts val="40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78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Rerun an EE Upgrade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Migrate Financial Attachments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If your source version is QAD 2011EE or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above, 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you must migrate the contents of your attachments directory to the newly installed attachments directory.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Migrate Process Map Changes</a:t>
            </a:r>
          </a:p>
          <a:p>
            <a:pPr marL="342900" marR="0" lvl="1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Merriweather Sans"/>
              <a:buNone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If you have customized the standard process maps in the source environment, you must manually migrate the changes to the new environment.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8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85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Additional Considerations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Update and Migrate Custom Programs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If you have custom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programs, 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those programs may need to be updated to work correctly with the new version of Enterprise Edition. Any custom programs must also be correctly located within the new directory structure. 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Migrate Custom System Data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If you have added custom data to the default system data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tables, 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you may need to dump the data from the source database before starting the upgrade. You must then incorporate your customizations once the upgrade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has complete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. </a:t>
            </a: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92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Additional Considerations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Update the patch level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The QAD Enterprise Edition patch level may require updating.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Post-upgrade configuration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Following the upgrade, Enterprise Edition or </a:t>
            </a:r>
            <a:r>
              <a:rPr lang="en-US" sz="24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its 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components may require configuration.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99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Additional Considerations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y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Questions?</a:t>
            </a:r>
            <a:endParaRPr lang="en-US" dirty="0">
              <a:latin typeface="Century Gothic"/>
            </a:endParaRPr>
          </a:p>
        </p:txBody>
      </p:sp>
      <p:pic>
        <p:nvPicPr>
          <p:cNvPr id="5" name="Picture 4" descr="iStock_000008998403X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295400"/>
            <a:ext cx="55880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7663" marR="0" lvl="0" indent="-347663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This is the process of updating an existing QAD Enterprise Edition environment to a later QAD Enterprise Edition version</a:t>
            </a:r>
          </a:p>
          <a:p>
            <a:pPr marL="347663" marR="0" lvl="0" indent="-347663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Includes the following</a:t>
            </a:r>
          </a:p>
          <a:p>
            <a:pPr marL="685800" marR="0" lvl="1" indent="-2286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Creating a new YAB-installed EE environment</a:t>
            </a:r>
          </a:p>
          <a:p>
            <a:pPr marL="685800" marR="0" lvl="1" indent="-2286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Restoring the previous EE release databases (mfg, admin, help) from the QDT environment into the new YAB-installed EE environment</a:t>
            </a:r>
          </a:p>
          <a:p>
            <a:pPr marL="685800" marR="0" lvl="1" indent="-2286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Executing the upgrade</a:t>
            </a:r>
          </a:p>
          <a:p>
            <a:pPr marL="685800" marR="0" lvl="1" indent="-22860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Char char="-"/>
            </a:pPr>
            <a:r>
              <a:rPr lang="en-US" sz="24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Validating the upgrade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199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Upgrading QAD Enterprise Edition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Back up the source databases</a:t>
            </a:r>
          </a:p>
          <a:p>
            <a:pPr lvl="0" rtl="0">
              <a:spcBef>
                <a:spcPts val="0"/>
              </a:spcBef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Install QAD 2016 Enterprise Edition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Restore the source databases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Configure the upgrade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Execute the upgrade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Validate the upgrade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 smtClean="0">
                <a:solidFill>
                  <a:srgbClr val="4F4F4F"/>
                </a:solidFill>
                <a:latin typeface="Century Gothic"/>
              </a:rPr>
              <a:t>Rerun the 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upgrade (optional) 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Execute YAB update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dirty="0">
              <a:solidFill>
                <a:srgbClr val="4F4F4F"/>
              </a:solidFill>
              <a:latin typeface="Century Gothic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	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318" name="myTitle"/>
          <p:cNvSpPr txBox="1">
            <a:spLocks noGrp="1"/>
          </p:cNvSpPr>
          <p:nvPr>
            <p:ph type="title"/>
          </p:nvPr>
        </p:nvSpPr>
        <p:spPr>
          <a:xfrm>
            <a:off x="457200" y="182562"/>
            <a:ext cx="8229600" cy="709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Exercise: Upgrade Execution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533400" marR="0" lvl="0" indent="-5334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Back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 </a:t>
            </a:r>
            <a:r>
              <a:rPr lang="en-US" dirty="0" smtClean="0">
                <a:solidFill>
                  <a:srgbClr val="4F4F4F"/>
                </a:solidFill>
                <a:latin typeface="Century Gothic"/>
              </a:rPr>
              <a:t>U</a:t>
            </a:r>
            <a:r>
              <a:rPr lang="en-US" sz="2800" b="0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p </a:t>
            </a: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Environment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Install QAD Enterprise Edition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Restore the Source EE Databases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Configure the Upgrade (optional)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Execute the Upgrade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Upgrade 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V</a:t>
            </a: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alidation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Execute YAB Update</a:t>
            </a:r>
          </a:p>
          <a:p>
            <a:pPr marL="533400" marR="0" lvl="0" indent="-5334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mo"/>
              <a:buAutoNum type="arabicPeriod"/>
            </a:pPr>
            <a:r>
              <a:rPr lang="en-US" sz="28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Additional considerations</a:t>
            </a:r>
          </a:p>
        </p:txBody>
      </p:sp>
      <p:sp>
        <p:nvSpPr>
          <p:cNvPr id="205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900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Arial"/>
              <a:buChar char="•"/>
            </a:pPr>
            <a:r>
              <a:rPr lang="en-US" sz="2400" dirty="0" smtClean="0">
                <a:solidFill>
                  <a:srgbClr val="4F4F4F"/>
                </a:solidFill>
                <a:latin typeface="Century Gothic"/>
              </a:rPr>
              <a:t>Back up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the existing environment databases before starting the upgrade</a:t>
            </a:r>
          </a:p>
          <a:p>
            <a:pPr lvl="1" rtl="0">
              <a:lnSpc>
                <a:spcPct val="90000"/>
              </a:lnSpc>
              <a:spcBef>
                <a:spcPts val="0"/>
              </a:spcBef>
              <a:buClr>
                <a:schemeClr val="accent2"/>
              </a:buClr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Back up the progress databases (including all of the empty databases)</a:t>
            </a:r>
          </a:p>
          <a:p>
            <a:pPr marL="342900" marR="0" lvl="0" indent="-31750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dirty="0">
                <a:solidFill>
                  <a:srgbClr val="4F4F4F"/>
                </a:solidFill>
                <a:latin typeface="Century Gothic"/>
              </a:rPr>
              <a:t>If the existing Progress version and the new environment’s version are different, you must convert the databases 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(</a:t>
            </a:r>
            <a:r>
              <a:rPr lang="en-US" sz="2400" b="0" i="0" u="none" strike="noStrike" cap="none" dirty="0" err="1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qaddb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and </a:t>
            </a:r>
            <a:r>
              <a:rPr lang="en-US" sz="2400" b="0" i="0" u="none" strike="noStrike" cap="none" dirty="0" err="1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qadadm</a:t>
            </a: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) to the new Progress version.</a:t>
            </a:r>
          </a:p>
          <a:p>
            <a:pPr marL="342900" marR="0" lvl="0" indent="-3175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Unlike a pre-EE to Enterprise Edition conversion, pre-conversion work is not required to upgrade an Enterprise Edition database.</a:t>
            </a:r>
          </a:p>
        </p:txBody>
      </p:sp>
      <p:sp>
        <p:nvSpPr>
          <p:cNvPr id="211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 smtClean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Back Up 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and Prepare Source Databases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90000"/>
              </a:lnSpc>
              <a:spcBef>
                <a:spcPts val="0"/>
              </a:spcBef>
              <a:buClr>
                <a:schemeClr val="accent2"/>
              </a:buClr>
              <a:buSzPct val="116666"/>
              <a:buFont typeface="Arial"/>
            </a:pPr>
            <a:r>
              <a:rPr lang="en-US" sz="2400" dirty="0">
                <a:solidFill>
                  <a:srgbClr val="4F4F4F"/>
                </a:solidFill>
                <a:latin typeface="Century Gothic"/>
              </a:rPr>
              <a:t>The first step in the upgrade process is to install the latest version of Enterprise </a:t>
            </a:r>
            <a:r>
              <a:rPr lang="en-US" sz="2400" dirty="0" smtClean="0">
                <a:solidFill>
                  <a:srgbClr val="4F4F4F"/>
                </a:solidFill>
                <a:latin typeface="Century Gothic"/>
              </a:rPr>
              <a:t>Edition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.</a:t>
            </a:r>
            <a:r>
              <a:rPr lang="en-US" dirty="0">
                <a:solidFill>
                  <a:srgbClr val="4F4F4F"/>
                </a:solidFill>
                <a:latin typeface="Century Gothic"/>
              </a:rPr>
              <a:t> </a:t>
            </a:r>
          </a:p>
          <a:p>
            <a:pPr marL="457200" lvl="0" indent="-69850" rtl="0">
              <a:spcBef>
                <a:spcPts val="0"/>
              </a:spcBef>
              <a:buClr>
                <a:srgbClr val="000000"/>
              </a:buClr>
              <a:buSzPct val="61111"/>
              <a:buFont typeface="Arial"/>
              <a:buNone/>
            </a:pPr>
            <a:endParaRPr sz="1800" b="1" dirty="0">
              <a:solidFill>
                <a:srgbClr val="4F4F4F"/>
              </a:solidFill>
              <a:latin typeface="Century Gothic"/>
            </a:endParaRPr>
          </a:p>
          <a:p>
            <a:pPr marL="457200" lvl="0" indent="-69850" rtl="0">
              <a:spcBef>
                <a:spcPts val="0"/>
              </a:spcBef>
              <a:buClr>
                <a:srgbClr val="000000"/>
              </a:buClr>
              <a:buSzPct val="61111"/>
              <a:buFont typeface="Arial"/>
              <a:buNone/>
            </a:pPr>
            <a:r>
              <a:rPr lang="en-US" sz="1800" b="1" dirty="0">
                <a:solidFill>
                  <a:srgbClr val="4F4F4F"/>
                </a:solidFill>
                <a:latin typeface="Century Gothic"/>
              </a:rPr>
              <a:t>Note</a:t>
            </a:r>
            <a:r>
              <a:rPr lang="en-US" sz="1800" dirty="0">
                <a:solidFill>
                  <a:srgbClr val="4F4F4F"/>
                </a:solidFill>
                <a:latin typeface="Century Gothic"/>
              </a:rPr>
              <a:t>: Installation activities are not covered during this training course. For detailed information about QAD Enterprise Edition installation, see </a:t>
            </a:r>
            <a:r>
              <a:rPr lang="en-US" sz="1800" i="1" dirty="0">
                <a:solidFill>
                  <a:srgbClr val="1155CC"/>
                </a:solidFill>
                <a:latin typeface="Century Gothic"/>
              </a:rPr>
              <a:t>QAD Enterprise Edition </a:t>
            </a:r>
            <a:r>
              <a:rPr lang="en-US" sz="1800" i="1" dirty="0" smtClean="0">
                <a:solidFill>
                  <a:srgbClr val="1155CC"/>
                </a:solidFill>
                <a:latin typeface="Century Gothic"/>
              </a:rPr>
              <a:t>Installation </a:t>
            </a:r>
            <a:r>
              <a:rPr lang="en-US" sz="1800" i="1" dirty="0">
                <a:solidFill>
                  <a:srgbClr val="1155CC"/>
                </a:solidFill>
                <a:latin typeface="Century Gothic"/>
              </a:rPr>
              <a:t>Guide</a:t>
            </a:r>
            <a:r>
              <a:rPr lang="en-US" sz="1800" dirty="0" smtClean="0">
                <a:solidFill>
                  <a:srgbClr val="4F4F4F"/>
                </a:solidFill>
                <a:latin typeface="Century Gothic"/>
              </a:rPr>
              <a:t>.</a:t>
            </a: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Merriweather Sans"/>
              <a:buNone/>
            </a:pPr>
            <a:endParaRPr sz="24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 dirty="0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17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34375"/>
              <a:buFont typeface="Arial"/>
              <a:buNone/>
            </a:pPr>
            <a:r>
              <a:rPr lang="en-US" dirty="0">
                <a:solidFill>
                  <a:srgbClr val="4F4F4F"/>
                </a:solidFill>
                <a:latin typeface="Century Gothic"/>
              </a:rPr>
              <a:t>Install QAD Enterprise Edition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34375"/>
              <a:buFont typeface="Arial"/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/>
              </a:rPr>
              <a:t>Restore the Source EE Databases</a:t>
            </a:r>
            <a:endParaRPr lang="en-US" dirty="0">
              <a:solidFill>
                <a:srgbClr val="4F4F4F"/>
              </a:solidFill>
              <a:latin typeface="Century Gothic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Century Gothic"/>
              </a:rPr>
              <a:t>Stop the newly created 2016EE environment</a:t>
            </a:r>
          </a:p>
          <a:p>
            <a:r>
              <a:rPr lang="en-US" dirty="0" smtClean="0">
                <a:latin typeface="Century Gothic"/>
              </a:rPr>
              <a:t>Remove the 2016EE databases and their structure files</a:t>
            </a:r>
          </a:p>
          <a:p>
            <a:r>
              <a:rPr lang="en-US" dirty="0" smtClean="0">
                <a:latin typeface="Century Gothic"/>
              </a:rPr>
              <a:t>Restore the source EE databases (from the QDT environment)</a:t>
            </a:r>
            <a:endParaRPr lang="en-US" dirty="0">
              <a:latin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200" b="0" i="0" u="none" strike="noStrike" cap="none" dirty="0">
                <a:solidFill>
                  <a:srgbClr val="4E4E4E"/>
                </a:solidFill>
                <a:latin typeface="Century Gothic"/>
                <a:ea typeface="Questrial"/>
                <a:cs typeface="Questrial"/>
                <a:sym typeface="Questrial"/>
              </a:rPr>
              <a:t>	The </a:t>
            </a:r>
            <a:r>
              <a:rPr lang="en-US" sz="2200" b="0" i="0" u="none" strike="noStrike" cap="none" dirty="0">
                <a:solidFill>
                  <a:srgbClr val="4E4E4E"/>
                </a:solidFill>
                <a:latin typeface="Century Gothic"/>
                <a:ea typeface="Courier New"/>
                <a:cs typeface="Courier New"/>
                <a:sym typeface="Courier New"/>
              </a:rPr>
              <a:t>conversion-</a:t>
            </a:r>
            <a:r>
              <a:rPr lang="en-US" sz="2200" b="0" i="0" u="none" strike="noStrike" cap="none" dirty="0" err="1">
                <a:solidFill>
                  <a:srgbClr val="4E4E4E"/>
                </a:solidFill>
                <a:latin typeface="Century Gothic"/>
                <a:ea typeface="Courier New"/>
                <a:cs typeface="Courier New"/>
                <a:sym typeface="Courier New"/>
              </a:rPr>
              <a:t>ee</a:t>
            </a:r>
            <a:r>
              <a:rPr lang="en-US" sz="2200" b="0" i="0" u="none" strike="noStrike" cap="none" dirty="0">
                <a:solidFill>
                  <a:srgbClr val="4E4E4E"/>
                </a:solidFill>
                <a:latin typeface="Century Gothic"/>
                <a:ea typeface="Courier New"/>
                <a:cs typeface="Courier New"/>
                <a:sym typeface="Courier New"/>
              </a:rPr>
              <a:t>-upgrade</a:t>
            </a:r>
            <a:r>
              <a:rPr lang="en-US" sz="2200" b="0" i="0" u="none" strike="noStrike" cap="none" dirty="0">
                <a:solidFill>
                  <a:srgbClr val="4E4E4E"/>
                </a:solidFill>
                <a:latin typeface="Century Gothic"/>
                <a:ea typeface="Questrial"/>
                <a:cs typeface="Questrial"/>
                <a:sym typeface="Questrial"/>
              </a:rPr>
              <a:t> process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has a number of additional configuration properties (listed in the following table). </a:t>
            </a:r>
            <a:r>
              <a:rPr lang="en-US" sz="2400" dirty="0" smtClean="0">
                <a:solidFill>
                  <a:srgbClr val="4F4F4F"/>
                </a:solidFill>
                <a:latin typeface="Century Gothic"/>
              </a:rPr>
              <a:t>While the </a:t>
            </a:r>
            <a:r>
              <a:rPr lang="en-US" sz="2400" dirty="0">
                <a:solidFill>
                  <a:srgbClr val="4F4F4F"/>
                </a:solidFill>
                <a:latin typeface="Century Gothic"/>
              </a:rPr>
              <a:t>properties have default values you must review and update them as required.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200" dirty="0">
              <a:latin typeface="Century Gothic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200" b="0" i="0" u="none" strike="noStrike" cap="none" dirty="0">
              <a:solidFill>
                <a:srgbClr val="4E4E4E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24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Configure the Upgrade (Optional)</a:t>
            </a:r>
          </a:p>
        </p:txBody>
      </p:sp>
      <p:graphicFrame>
        <p:nvGraphicFramePr>
          <p:cNvPr id="225" name="Shape 225"/>
          <p:cNvGraphicFramePr/>
          <p:nvPr/>
        </p:nvGraphicFramePr>
        <p:xfrm>
          <a:off x="457200" y="2789894"/>
          <a:ext cx="8229600" cy="3093780"/>
        </p:xfrm>
        <a:graphic>
          <a:graphicData uri="http://schemas.openxmlformats.org/drawingml/2006/table">
            <a:tbl>
              <a:tblPr firstRow="1" bandRow="1">
                <a:noFill/>
                <a:tableStyleId>{5830ABBE-FBFB-48EF-B30A-A846E7C9B8AA}</a:tableStyleId>
              </a:tblPr>
              <a:tblGrid>
                <a:gridCol w="1874525"/>
                <a:gridCol w="2042150"/>
                <a:gridCol w="4312925"/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dk1"/>
                          </a:solidFill>
                        </a:rPr>
                        <a:t>Property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Default Value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Description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conv-ui.ACDATE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None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</a:rPr>
                        <a:t>ECommerce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Turnaround data last accessed date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conv-ui.ACUSER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Mfg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</a:rPr>
                        <a:t>ECommerce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Turnaround data last accessed User ID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conv-ui.CRDATE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None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</a:rPr>
                        <a:t>E</a:t>
                      </a:r>
                      <a:r>
                        <a:rPr lang="en-US" sz="1400" dirty="0" err="1">
                          <a:solidFill>
                            <a:schemeClr val="dk1"/>
                          </a:solidFill>
                        </a:rPr>
                        <a:t>C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</a:rPr>
                        <a:t>ommerce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Turnaround Data creation date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conv-ui.CRUSER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Mfg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</a:rPr>
                        <a:t>ECommerce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Turnaround  Data creation User ID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conv-ui.uiattachdir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${webapp.homeserver.dir/configurations/${environment.id}/storage/attachments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400">
                          <a:solidFill>
                            <a:schemeClr val="dk1"/>
                          </a:solidFill>
                        </a:rPr>
                        <a:t>The default location for Financial UI Attachments</a:t>
                      </a: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Configure the Upgrade (optional)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 dirty="0" smtClean="0">
                <a:latin typeface="Century Gothic"/>
              </a:rPr>
              <a:t>To change the default value of properties, add the property and </a:t>
            </a:r>
            <a:r>
              <a:rPr lang="en-US" sz="2600" dirty="0" smtClean="0">
                <a:latin typeface="Century Gothic"/>
              </a:rPr>
              <a:t>its </a:t>
            </a:r>
            <a:r>
              <a:rPr lang="en-US" sz="2600" dirty="0" smtClean="0">
                <a:latin typeface="Century Gothic"/>
              </a:rPr>
              <a:t>required value </a:t>
            </a:r>
            <a:r>
              <a:rPr lang="en-US" sz="2600" dirty="0" err="1" smtClean="0">
                <a:latin typeface="Century Gothic"/>
              </a:rPr>
              <a:t>configuration.properties</a:t>
            </a:r>
            <a:r>
              <a:rPr lang="en-US" sz="2600" dirty="0" smtClean="0">
                <a:latin typeface="Century Gothic"/>
              </a:rPr>
              <a:t> .  For example, to change the Financials UI Attachments Directory: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#-----------------------------------------------------------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 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configuration.properties</a:t>
            </a:r>
            <a:endParaRPr lang="en-US" sz="1600" dirty="0" smtClean="0">
              <a:latin typeface="Century Gothic"/>
              <a:cs typeface="Courier New" pitchFamily="49" charset="0"/>
            </a:endParaRP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 This file can be used to overwrite any existing YAB configuration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 settings or to add/upgrade new packages to an environment.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...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...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 Note: To apply any changes to an environment execute: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 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yab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 update</a:t>
            </a:r>
          </a:p>
          <a:p>
            <a:pPr lvl="1">
              <a:buNone/>
            </a:pPr>
            <a:r>
              <a:rPr lang="en-US" sz="1600" dirty="0" smtClean="0">
                <a:latin typeface="Century Gothic"/>
                <a:cs typeface="Courier New" pitchFamily="49" charset="0"/>
              </a:rPr>
              <a:t>#-----------------------------------------------------------</a:t>
            </a:r>
          </a:p>
          <a:p>
            <a:pPr lvl="1">
              <a:buNone/>
            </a:pPr>
            <a:r>
              <a:rPr lang="en-US" sz="1600" dirty="0" err="1" smtClean="0">
                <a:latin typeface="Century Gothic"/>
                <a:cs typeface="Courier New" pitchFamily="49" charset="0"/>
              </a:rPr>
              <a:t>conv-ui.uiattachdir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=/dr02/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qadapps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/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erp</a:t>
            </a:r>
            <a:r>
              <a:rPr lang="en-US" sz="1600" dirty="0" smtClean="0">
                <a:latin typeface="Century Gothic"/>
                <a:cs typeface="Courier New" pitchFamily="49" charset="0"/>
              </a:rPr>
              <a:t>/</a:t>
            </a:r>
            <a:r>
              <a:rPr lang="en-US" sz="1600" dirty="0" err="1" smtClean="0">
                <a:latin typeface="Century Gothic"/>
                <a:cs typeface="Courier New" pitchFamily="49" charset="0"/>
              </a:rPr>
              <a:t>UIAttach</a:t>
            </a:r>
            <a:endParaRPr lang="en-US" sz="1600" dirty="0">
              <a:latin typeface="Century Gothic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457200" y="892175"/>
            <a:ext cx="8229600" cy="542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Executing the upgrade requires three steps: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Execute the Upgrade Process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Validate the Upgrade Execution</a:t>
            </a:r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 Load Schema and System Data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25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F79646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4F4F4F"/>
              </a:solidFill>
              <a:latin typeface="Century Gothic"/>
              <a:ea typeface="Questrial"/>
              <a:cs typeface="Questrial"/>
              <a:sym typeface="Questrial"/>
            </a:endParaRPr>
          </a:p>
        </p:txBody>
      </p:sp>
      <p:sp>
        <p:nvSpPr>
          <p:cNvPr id="238" name="myTitle"/>
          <p:cNvSpPr txBox="1">
            <a:spLocks noGrp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i="0" u="none" strike="noStrike" cap="none" dirty="0">
                <a:solidFill>
                  <a:srgbClr val="4F4F4F"/>
                </a:solidFill>
                <a:latin typeface="Century Gothic"/>
                <a:ea typeface="Questrial"/>
                <a:cs typeface="Questrial"/>
                <a:sym typeface="Questrial"/>
              </a:rPr>
              <a:t>Execute the Upgrade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979</Words>
  <Application>Microsoft Office PowerPoint</Application>
  <PresentationFormat>On-screen Show (4:3)</PresentationFormat>
  <Paragraphs>169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Century Gothic</vt:lpstr>
      <vt:lpstr>Questrial</vt:lpstr>
      <vt:lpstr>Merriweather Sans</vt:lpstr>
      <vt:lpstr>Arimo</vt:lpstr>
      <vt:lpstr>Courier New</vt:lpstr>
      <vt:lpstr>Calibri</vt:lpstr>
      <vt:lpstr>QAD 2010 Template</vt:lpstr>
      <vt:lpstr>QAD 2010 Template</vt:lpstr>
      <vt:lpstr>Part 5 – Upgrading Enterprise Edition</vt:lpstr>
      <vt:lpstr>Upgrading QAD Enterprise Edition</vt:lpstr>
      <vt:lpstr>Overview of Upgrade Steps</vt:lpstr>
      <vt:lpstr>Back Up and Prepare Source Databases</vt:lpstr>
      <vt:lpstr>Install QAD Enterprise Edition</vt:lpstr>
      <vt:lpstr>Restore the Source EE Databases</vt:lpstr>
      <vt:lpstr>Configure the Upgrade (Optional)</vt:lpstr>
      <vt:lpstr>Configure the Upgrade (optional)</vt:lpstr>
      <vt:lpstr>Execute the Upgrade</vt:lpstr>
      <vt:lpstr>Execute the Upgrade</vt:lpstr>
      <vt:lpstr>Monitor the Upgrade</vt:lpstr>
      <vt:lpstr>Validate the Upgrade</vt:lpstr>
      <vt:lpstr>Validate the Upgrade</vt:lpstr>
      <vt:lpstr>Execute YAB Update</vt:lpstr>
      <vt:lpstr>Rerun an EE Upgrade</vt:lpstr>
      <vt:lpstr>Additional Considerations</vt:lpstr>
      <vt:lpstr>Additional Considerations</vt:lpstr>
      <vt:lpstr>Additional Considerations</vt:lpstr>
      <vt:lpstr>Questions?</vt:lpstr>
      <vt:lpstr>Exercise: Upgrade Execution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5 – Upgrading Enterprise Edition</dc:title>
  <cp:lastModifiedBy>Mike Thorn</cp:lastModifiedBy>
  <cp:revision>12</cp:revision>
  <dcterms:modified xsi:type="dcterms:W3CDTF">2016-08-10T15:10:00Z</dcterms:modified>
</cp:coreProperties>
</file>