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notesSlides/notesSlide29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notesSlides/notesSlide18.xml" ContentType="application/vnd.openxmlformats-officedocument.presentationml.notesSlide+xml"/>
  <Override PartName="/ppt/notesSlides/notesSlide27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notesSlides/notesSlide16.xml" ContentType="application/vnd.openxmlformats-officedocument.presentationml.notesSlide+xml"/>
  <Override PartName="/ppt/notesSlides/notesSlide25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notesSlides/notesSlide4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55" r:id="rId1"/>
    <p:sldMasterId id="2147483703" r:id="rId2"/>
  </p:sldMasterIdLst>
  <p:notesMasterIdLst>
    <p:notesMasterId r:id="rId33"/>
  </p:notesMasterIdLst>
  <p:handoutMasterIdLst>
    <p:handoutMasterId r:id="rId34"/>
  </p:handoutMasterIdLst>
  <p:sldIdLst>
    <p:sldId id="408" r:id="rId3"/>
    <p:sldId id="409" r:id="rId4"/>
    <p:sldId id="436" r:id="rId5"/>
    <p:sldId id="410" r:id="rId6"/>
    <p:sldId id="411" r:id="rId7"/>
    <p:sldId id="412" r:id="rId8"/>
    <p:sldId id="413" r:id="rId9"/>
    <p:sldId id="414" r:id="rId10"/>
    <p:sldId id="419" r:id="rId11"/>
    <p:sldId id="420" r:id="rId12"/>
    <p:sldId id="421" r:id="rId13"/>
    <p:sldId id="415" r:id="rId14"/>
    <p:sldId id="422" r:id="rId15"/>
    <p:sldId id="416" r:id="rId16"/>
    <p:sldId id="417" r:id="rId17"/>
    <p:sldId id="423" r:id="rId18"/>
    <p:sldId id="418" r:id="rId19"/>
    <p:sldId id="424" r:id="rId20"/>
    <p:sldId id="437" r:id="rId21"/>
    <p:sldId id="426" r:id="rId22"/>
    <p:sldId id="427" r:id="rId23"/>
    <p:sldId id="428" r:id="rId24"/>
    <p:sldId id="429" r:id="rId25"/>
    <p:sldId id="430" r:id="rId26"/>
    <p:sldId id="438" r:id="rId27"/>
    <p:sldId id="439" r:id="rId28"/>
    <p:sldId id="432" r:id="rId29"/>
    <p:sldId id="433" r:id="rId30"/>
    <p:sldId id="434" r:id="rId31"/>
    <p:sldId id="435" r:id="rId32"/>
  </p:sldIdLst>
  <p:sldSz cx="9144000" cy="6858000" type="screen4x3"/>
  <p:notesSz cx="6991350" cy="9282113"/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1FFFF"/>
    <a:srgbClr val="FFF5E1"/>
    <a:srgbClr val="FFEDC9"/>
    <a:srgbClr val="FF3300"/>
    <a:srgbClr val="333399"/>
    <a:srgbClr val="008080"/>
    <a:srgbClr val="339966"/>
    <a:srgbClr val="00666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 snapToGrid="0">
      <p:cViewPr varScale="1">
        <p:scale>
          <a:sx n="94" d="100"/>
          <a:sy n="94" d="100"/>
        </p:scale>
        <p:origin x="-1230" y="-90"/>
      </p:cViewPr>
      <p:guideLst>
        <p:guide orient="horz" pos="2422"/>
        <p:guide orient="horz" pos="301"/>
        <p:guide orient="horz" pos="2634"/>
        <p:guide pos="2887"/>
        <p:guide pos="5529"/>
        <p:guide pos="178"/>
        <p:guide pos="5723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5" d="100"/>
        <a:sy n="75" d="100"/>
      </p:scale>
      <p:origin x="0" y="2802"/>
    </p:cViewPr>
  </p:sorterViewPr>
  <p:notesViewPr>
    <p:cSldViewPr snapToGrid="0">
      <p:cViewPr>
        <p:scale>
          <a:sx n="66" d="100"/>
          <a:sy n="66" d="100"/>
        </p:scale>
        <p:origin x="-846" y="1704"/>
      </p:cViewPr>
      <p:guideLst>
        <p:guide orient="horz" pos="2923"/>
        <p:guide pos="2202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notesMaster" Target="notesMasters/notesMaster1.xml"/><Relationship Id="rId38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Rectangle 2050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48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0" hangingPunct="0">
              <a:defRPr sz="1200"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99331" name="Rectangle 2051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62400" y="0"/>
            <a:ext cx="3048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99332" name="Rectangle 2052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39200"/>
            <a:ext cx="3048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0" hangingPunct="0">
              <a:defRPr sz="1200"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99333" name="Rectangle 2053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62400" y="8839200"/>
            <a:ext cx="3048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itchFamily="18" charset="0"/>
              </a:defRPr>
            </a:lvl1pPr>
          </a:lstStyle>
          <a:p>
            <a:fld id="{BB786B09-D5DB-456E-8E00-E20B22682B38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1026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28950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85" tIns="46493" rIns="92985" bIns="46493" numCol="1" anchor="t" anchorCtr="0" compatLnSpc="1">
            <a:prstTxWarp prst="textNoShape">
              <a:avLst/>
            </a:prstTxWarp>
          </a:bodyPr>
          <a:lstStyle>
            <a:lvl1pPr algn="l" defTabSz="930275" eaLnBrk="0" hangingPunct="0">
              <a:defRPr sz="1200"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22531" name="Rectangle 1027"/>
          <p:cNvSpPr>
            <a:spLocks noGrp="1" noChangeArrowheads="1"/>
          </p:cNvSpPr>
          <p:nvPr>
            <p:ph type="dt" idx="1"/>
          </p:nvPr>
        </p:nvSpPr>
        <p:spPr bwMode="auto">
          <a:xfrm>
            <a:off x="3962400" y="0"/>
            <a:ext cx="3028950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85" tIns="46493" rIns="92985" bIns="46493" numCol="1" anchor="t" anchorCtr="0" compatLnSpc="1">
            <a:prstTxWarp prst="textNoShape">
              <a:avLst/>
            </a:prstTxWarp>
          </a:bodyPr>
          <a:lstStyle>
            <a:lvl1pPr algn="r" defTabSz="930275" eaLnBrk="0" hangingPunct="0">
              <a:defRPr sz="1200"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33796" name="Rectangle 1028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76338" y="696913"/>
            <a:ext cx="4640262" cy="34798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2533" name="Rectangle 1029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31863" y="4408488"/>
            <a:ext cx="5127625" cy="417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85" tIns="46493" rIns="92985" bIns="4649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22534" name="Rectangle 1030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18563"/>
            <a:ext cx="3028950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85" tIns="46493" rIns="92985" bIns="46493" numCol="1" anchor="b" anchorCtr="0" compatLnSpc="1">
            <a:prstTxWarp prst="textNoShape">
              <a:avLst/>
            </a:prstTxWarp>
          </a:bodyPr>
          <a:lstStyle>
            <a:lvl1pPr algn="l" defTabSz="930275" eaLnBrk="0" hangingPunct="0">
              <a:defRPr sz="1200"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22535" name="Rectangle 1031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62400" y="8818563"/>
            <a:ext cx="3028950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85" tIns="46493" rIns="92985" bIns="46493" numCol="1" anchor="b" anchorCtr="0" compatLnSpc="1">
            <a:prstTxWarp prst="textNoShape">
              <a:avLst/>
            </a:prstTxWarp>
          </a:bodyPr>
          <a:lstStyle>
            <a:lvl1pPr algn="r" defTabSz="930275" eaLnBrk="0" hangingPunct="0">
              <a:defRPr sz="1200">
                <a:latin typeface="Times New Roman" pitchFamily="18" charset="0"/>
              </a:defRPr>
            </a:lvl1pPr>
          </a:lstStyle>
          <a:p>
            <a:fld id="{96AA2029-A3E1-4FDD-AF54-EEF97E55315D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1031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DA9B419-E9C5-4AA4-8756-E408DFD8878E}" type="slidenum">
              <a:rPr lang="en-US"/>
              <a:pPr/>
              <a:t>1</a:t>
            </a:fld>
            <a:endParaRPr lang="en-US"/>
          </a:p>
        </p:txBody>
      </p:sp>
      <p:sp>
        <p:nvSpPr>
          <p:cNvPr id="348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8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1031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0CF67BF-0726-4593-9229-CB92F66893D3}" type="slidenum">
              <a:rPr lang="en-US"/>
              <a:pPr/>
              <a:t>10</a:t>
            </a:fld>
            <a:endParaRPr lang="en-US"/>
          </a:p>
        </p:txBody>
      </p:sp>
      <p:sp>
        <p:nvSpPr>
          <p:cNvPr id="440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403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1031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4D2C123-D8DD-4F02-A028-23457E4F79BC}" type="slidenum">
              <a:rPr lang="en-US"/>
              <a:pPr/>
              <a:t>11</a:t>
            </a:fld>
            <a:endParaRPr lang="en-US"/>
          </a:p>
        </p:txBody>
      </p:sp>
      <p:sp>
        <p:nvSpPr>
          <p:cNvPr id="450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50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1031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6FD26C6-D744-4A83-B851-025E77A1CBDE}" type="slidenum">
              <a:rPr lang="en-US"/>
              <a:pPr/>
              <a:t>12</a:t>
            </a:fld>
            <a:endParaRPr lang="en-US"/>
          </a:p>
        </p:txBody>
      </p:sp>
      <p:sp>
        <p:nvSpPr>
          <p:cNvPr id="460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60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1031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7AAB61E-DACD-468B-BA73-F1E392D44234}" type="slidenum">
              <a:rPr lang="en-US"/>
              <a:pPr/>
              <a:t>13</a:t>
            </a:fld>
            <a:endParaRPr lang="en-US"/>
          </a:p>
        </p:txBody>
      </p:sp>
      <p:sp>
        <p:nvSpPr>
          <p:cNvPr id="471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710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1031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D92879F-166B-4B53-9AB2-569540362193}" type="slidenum">
              <a:rPr lang="en-US"/>
              <a:pPr/>
              <a:t>14</a:t>
            </a:fld>
            <a:endParaRPr lang="en-US"/>
          </a:p>
        </p:txBody>
      </p:sp>
      <p:sp>
        <p:nvSpPr>
          <p:cNvPr id="481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81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1031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EC238E5-FC38-4CA1-B67B-5715B6C5488D}" type="slidenum">
              <a:rPr lang="en-US"/>
              <a:pPr/>
              <a:t>15</a:t>
            </a:fld>
            <a:endParaRPr lang="en-US"/>
          </a:p>
        </p:txBody>
      </p:sp>
      <p:sp>
        <p:nvSpPr>
          <p:cNvPr id="491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91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1031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BA9FC28-FE59-477F-AAD6-AB80D5F79DCA}" type="slidenum">
              <a:rPr lang="en-US"/>
              <a:pPr/>
              <a:t>16</a:t>
            </a:fld>
            <a:endParaRPr lang="en-US"/>
          </a:p>
        </p:txBody>
      </p:sp>
      <p:sp>
        <p:nvSpPr>
          <p:cNvPr id="501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018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1031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1A365FF-A14B-4AD0-BD73-5F98B3330C38}" type="slidenum">
              <a:rPr lang="en-US"/>
              <a:pPr/>
              <a:t>17</a:t>
            </a:fld>
            <a:endParaRPr lang="en-US"/>
          </a:p>
        </p:txBody>
      </p:sp>
      <p:sp>
        <p:nvSpPr>
          <p:cNvPr id="512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1031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97D4420-D369-445A-8690-CA8F0F13F040}" type="slidenum">
              <a:rPr lang="en-US"/>
              <a:pPr/>
              <a:t>18</a:t>
            </a:fld>
            <a:endParaRPr lang="en-US"/>
          </a:p>
        </p:txBody>
      </p:sp>
      <p:sp>
        <p:nvSpPr>
          <p:cNvPr id="522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22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1031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1467B26-147B-4431-9AF3-8DA2DE9B891B}" type="slidenum">
              <a:rPr lang="en-US"/>
              <a:pPr/>
              <a:t>19</a:t>
            </a:fld>
            <a:endParaRPr lang="en-US"/>
          </a:p>
        </p:txBody>
      </p:sp>
      <p:sp>
        <p:nvSpPr>
          <p:cNvPr id="532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32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1031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4978165-36D5-4375-8E26-00B46B1D141E}" type="slidenum">
              <a:rPr lang="en-US"/>
              <a:pPr/>
              <a:t>2</a:t>
            </a:fld>
            <a:endParaRPr lang="en-US"/>
          </a:p>
        </p:txBody>
      </p:sp>
      <p:sp>
        <p:nvSpPr>
          <p:cNvPr id="358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58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1031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1A354D0-659E-476A-B709-1869739AA5EC}" type="slidenum">
              <a:rPr lang="en-US"/>
              <a:pPr/>
              <a:t>20</a:t>
            </a:fld>
            <a:endParaRPr lang="en-US"/>
          </a:p>
        </p:txBody>
      </p:sp>
      <p:sp>
        <p:nvSpPr>
          <p:cNvPr id="542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427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1031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99D6886-54F9-41D5-9172-1CB6EDB44761}" type="slidenum">
              <a:rPr lang="en-US"/>
              <a:pPr/>
              <a:t>21</a:t>
            </a:fld>
            <a:endParaRPr lang="en-US"/>
          </a:p>
        </p:txBody>
      </p:sp>
      <p:sp>
        <p:nvSpPr>
          <p:cNvPr id="552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530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1031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F22D786-986E-45D2-A0CD-60D3B115B76B}" type="slidenum">
              <a:rPr lang="en-US"/>
              <a:pPr/>
              <a:t>22</a:t>
            </a:fld>
            <a:endParaRPr lang="en-US"/>
          </a:p>
        </p:txBody>
      </p:sp>
      <p:sp>
        <p:nvSpPr>
          <p:cNvPr id="563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63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1031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12EA646-F98F-4347-9964-A88CF50117D3}" type="slidenum">
              <a:rPr lang="en-US"/>
              <a:pPr/>
              <a:t>23</a:t>
            </a:fld>
            <a:endParaRPr lang="en-US"/>
          </a:p>
        </p:txBody>
      </p:sp>
      <p:sp>
        <p:nvSpPr>
          <p:cNvPr id="573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734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1031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B2D1093-B582-4833-967C-39795162378E}" type="slidenum">
              <a:rPr lang="en-US"/>
              <a:pPr/>
              <a:t>24</a:t>
            </a:fld>
            <a:endParaRPr lang="en-US"/>
          </a:p>
        </p:txBody>
      </p:sp>
      <p:sp>
        <p:nvSpPr>
          <p:cNvPr id="583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83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1031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94391B2-A3F7-4E58-A345-9B5A863A16B1}" type="slidenum">
              <a:rPr lang="en-US"/>
              <a:pPr/>
              <a:t>25</a:t>
            </a:fld>
            <a:endParaRPr lang="en-US"/>
          </a:p>
        </p:txBody>
      </p:sp>
      <p:sp>
        <p:nvSpPr>
          <p:cNvPr id="593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939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1031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E9F27B0-2806-486C-A36C-75B3B6A3A8E4}" type="slidenum">
              <a:rPr lang="en-US"/>
              <a:pPr/>
              <a:t>26</a:t>
            </a:fld>
            <a:endParaRPr lang="en-US"/>
          </a:p>
        </p:txBody>
      </p:sp>
      <p:sp>
        <p:nvSpPr>
          <p:cNvPr id="604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04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1031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045BB8B-E2A4-4319-953D-4E84AC32EA1F}" type="slidenum">
              <a:rPr lang="en-US"/>
              <a:pPr/>
              <a:t>27</a:t>
            </a:fld>
            <a:endParaRPr lang="en-US"/>
          </a:p>
        </p:txBody>
      </p:sp>
      <p:sp>
        <p:nvSpPr>
          <p:cNvPr id="614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1031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E9C5DD3-2C52-481B-B67B-431E71B6B6FB}" type="slidenum">
              <a:rPr lang="en-US"/>
              <a:pPr/>
              <a:t>28</a:t>
            </a:fld>
            <a:endParaRPr lang="en-US"/>
          </a:p>
        </p:txBody>
      </p:sp>
      <p:sp>
        <p:nvSpPr>
          <p:cNvPr id="624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246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1031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FDB44E9-F98E-4149-A13B-A8438E8C18AB}" type="slidenum">
              <a:rPr lang="en-US"/>
              <a:pPr/>
              <a:t>29</a:t>
            </a:fld>
            <a:endParaRPr lang="en-US"/>
          </a:p>
        </p:txBody>
      </p:sp>
      <p:sp>
        <p:nvSpPr>
          <p:cNvPr id="634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349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1031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BC22704-B4B8-4089-952B-C82E21D7B992}" type="slidenum">
              <a:rPr lang="en-US"/>
              <a:pPr/>
              <a:t>3</a:t>
            </a:fld>
            <a:endParaRPr lang="en-US"/>
          </a:p>
        </p:txBody>
      </p:sp>
      <p:sp>
        <p:nvSpPr>
          <p:cNvPr id="368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686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1031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B136074-3B5F-4CD0-8271-D8C02D58EE86}" type="slidenum">
              <a:rPr lang="en-US"/>
              <a:pPr/>
              <a:t>30</a:t>
            </a:fld>
            <a:endParaRPr lang="en-US"/>
          </a:p>
        </p:txBody>
      </p:sp>
      <p:sp>
        <p:nvSpPr>
          <p:cNvPr id="645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451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1031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CF7F77D-A61D-4B92-87FD-9CB05DCACAE8}" type="slidenum">
              <a:rPr lang="en-US"/>
              <a:pPr/>
              <a:t>4</a:t>
            </a:fld>
            <a:endParaRPr lang="en-US"/>
          </a:p>
        </p:txBody>
      </p:sp>
      <p:sp>
        <p:nvSpPr>
          <p:cNvPr id="378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789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1031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14A52B1-6112-4EBF-BC5E-3343D87C89E8}" type="slidenum">
              <a:rPr lang="en-US"/>
              <a:pPr/>
              <a:t>5</a:t>
            </a:fld>
            <a:endParaRPr lang="en-US"/>
          </a:p>
        </p:txBody>
      </p:sp>
      <p:sp>
        <p:nvSpPr>
          <p:cNvPr id="389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891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1031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BF7E6A8-FCFE-4444-A78E-382D5166AE9B}" type="slidenum">
              <a:rPr lang="en-US"/>
              <a:pPr/>
              <a:t>6</a:t>
            </a:fld>
            <a:endParaRPr lang="en-US"/>
          </a:p>
        </p:txBody>
      </p:sp>
      <p:sp>
        <p:nvSpPr>
          <p:cNvPr id="399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99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1031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A9C4DCE-A93E-4E29-936A-536028C95CEB}" type="slidenum">
              <a:rPr lang="en-US"/>
              <a:pPr/>
              <a:t>7</a:t>
            </a:fld>
            <a:endParaRPr lang="en-US"/>
          </a:p>
        </p:txBody>
      </p:sp>
      <p:sp>
        <p:nvSpPr>
          <p:cNvPr id="409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09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1031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B3C02EA-1928-4893-AA2B-61CDE80B4BF9}" type="slidenum">
              <a:rPr lang="en-US"/>
              <a:pPr/>
              <a:t>8</a:t>
            </a:fld>
            <a:endParaRPr lang="en-US"/>
          </a:p>
        </p:txBody>
      </p:sp>
      <p:sp>
        <p:nvSpPr>
          <p:cNvPr id="419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19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1031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A8D5759-AA06-4CEB-9327-131EB78B3C08}" type="slidenum">
              <a:rPr lang="en-US"/>
              <a:pPr/>
              <a:t>9</a:t>
            </a:fld>
            <a:endParaRPr lang="en-US"/>
          </a:p>
        </p:txBody>
      </p:sp>
      <p:sp>
        <p:nvSpPr>
          <p:cNvPr id="430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30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06_corp_ppt_Templat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2563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58888" y="3429000"/>
            <a:ext cx="7467600" cy="762000"/>
          </a:xfrm>
        </p:spPr>
        <p:txBody>
          <a:bodyPr/>
          <a:lstStyle>
            <a:lvl1pPr algn="r"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22564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58888" y="5043488"/>
            <a:ext cx="7467600" cy="762000"/>
          </a:xfrm>
        </p:spPr>
        <p:txBody>
          <a:bodyPr tIns="45720" bIns="45720"/>
          <a:lstStyle>
            <a:lvl1pPr marL="0" indent="0" algn="r">
              <a:spcBef>
                <a:spcPct val="0"/>
              </a:spcBef>
              <a:buFont typeface="Webdings" pitchFamily="18" charset="2"/>
              <a:buNone/>
              <a:defRPr sz="2400"/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2008-MS-SU-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72250" y="609600"/>
            <a:ext cx="2038350" cy="59436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962650" cy="59436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2008-MS-SU-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 cstate="print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2008-MS-SU-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2008-MS-SU-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2008-MS-SU-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71927103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2008-MS-SU-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23692423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2008-MS-SU-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29553555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2008-MS-SU-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706750990"/>
      </p:ext>
    </p:extLst>
  </p:cSld>
  <p:clrMapOvr>
    <a:masterClrMapping/>
  </p:clrMapOvr>
  <p:hf sldNum="0" hd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2008-MS-SU-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2008-MS-SU-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2008-MS-SU-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2008-MS-SU-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2008-MS-SU-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2008-MS-SU-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2008-MS-SU-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2008-MS-SU-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9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609600"/>
            <a:ext cx="8153400" cy="881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endParaRPr lang="en-US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500188"/>
            <a:ext cx="8153400" cy="5053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91440" rIns="91440" bIns="9144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321540" name="Text Box 4"/>
          <p:cNvSpPr txBox="1">
            <a:spLocks noChangeArrowheads="1"/>
          </p:cNvSpPr>
          <p:nvPr/>
        </p:nvSpPr>
        <p:spPr bwMode="auto">
          <a:xfrm>
            <a:off x="0" y="6613525"/>
            <a:ext cx="11430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  <a:defRPr/>
            </a:pPr>
            <a:r>
              <a:rPr lang="en-US" sz="1000">
                <a:solidFill>
                  <a:schemeClr val="bg2"/>
                </a:solidFill>
              </a:rPr>
              <a:t>QAD Proprietary</a:t>
            </a:r>
          </a:p>
        </p:txBody>
      </p:sp>
      <p:pic>
        <p:nvPicPr>
          <p:cNvPr id="1029" name="Picture 5" descr="pg2_graphic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914400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1542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7742238" y="6599238"/>
            <a:ext cx="1306512" cy="19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6493" tIns="43247" rIns="86493" bIns="43247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800">
                <a:latin typeface="Arial" charset="0"/>
              </a:defRPr>
            </a:lvl1pPr>
          </a:lstStyle>
          <a:p>
            <a:pPr>
              <a:defRPr/>
            </a:pPr>
            <a:r>
              <a:rPr lang="en-US"/>
              <a:t>2008-MS-SU-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2" r:id="rId1"/>
    <p:sldLayoutId id="2147483692" r:id="rId2"/>
    <p:sldLayoutId id="2147483693" r:id="rId3"/>
    <p:sldLayoutId id="2147483694" r:id="rId4"/>
    <p:sldLayoutId id="2147483695" r:id="rId5"/>
    <p:sldLayoutId id="2147483696" r:id="rId6"/>
    <p:sldLayoutId id="2147483697" r:id="rId7"/>
    <p:sldLayoutId id="2147483698" r:id="rId8"/>
    <p:sldLayoutId id="2147483699" r:id="rId9"/>
    <p:sldLayoutId id="2147483700" r:id="rId10"/>
    <p:sldLayoutId id="2147483701" r:id="rId11"/>
  </p:sldLayoutIdLst>
  <p:hf sldNum="0" hd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9pPr>
    </p:titleStyle>
    <p:bodyStyle>
      <a:lvl1pPr marL="342900" indent="-3429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Clr>
          <a:srgbClr val="890C4C"/>
        </a:buClr>
        <a:buFont typeface="Webdings" pitchFamily="18" charset="2"/>
        <a:buChar char="5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lnSpc>
          <a:spcPct val="90000"/>
        </a:lnSpc>
        <a:spcBef>
          <a:spcPct val="2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Clr>
          <a:srgbClr val="2461AA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lnSpc>
          <a:spcPct val="85000"/>
        </a:lnSpc>
        <a:spcBef>
          <a:spcPct val="1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5pPr>
      <a:lvl6pPr marL="25146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8229600" y="6638544"/>
            <a:ext cx="9144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r>
              <a:rPr lang="en-US" smtClean="0"/>
              <a:t>2008-MS-SU-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4" r:id="rId1"/>
    <p:sldLayoutId id="2147483705" r:id="rId2"/>
    <p:sldLayoutId id="2147483706" r:id="rId3"/>
    <p:sldLayoutId id="2147483707" r:id="rId4"/>
    <p:sldLayoutId id="2147483708" r:id="rId5"/>
    <p:sldLayoutId id="2147483709" r:id="rId6"/>
    <p:sldLayoutId id="2147483710" r:id="rId7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15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6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6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25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27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6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3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Set up Master Scheduling and RCCP</a:t>
            </a:r>
          </a:p>
        </p:txBody>
      </p:sp>
      <p:sp>
        <p:nvSpPr>
          <p:cNvPr id="3076" name="Rectangle 3"/>
          <p:cNvSpPr>
            <a:spLocks noGrp="1" noChangeArrowheads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smtClean="0"/>
              <a:t>QAD Enterprise Applications</a:t>
            </a:r>
            <a:endParaRPr lang="en-US" altLang="zh-CN" dirty="0" smtClean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smtClean="0"/>
              <a:t>Training Presentation</a:t>
            </a:r>
            <a:endParaRPr lang="en-US" dirty="0"/>
          </a:p>
        </p:txBody>
      </p:sp>
      <p:sp>
        <p:nvSpPr>
          <p:cNvPr id="3074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8229600" y="6638925"/>
            <a:ext cx="914400" cy="219075"/>
          </a:xfrm>
          <a:noFill/>
        </p:spPr>
        <p:txBody>
          <a:bodyPr/>
          <a:lstStyle/>
          <a:p>
            <a:pPr defTabSz="865188"/>
            <a:r>
              <a:rPr lang="en-US" smtClean="0"/>
              <a:t>MS-SU-010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smtClean="0"/>
              <a:t>Item Planning Maintenance</a:t>
            </a:r>
            <a:br>
              <a:rPr lang="en-US" altLang="zh-CN" smtClean="0"/>
            </a:br>
            <a:r>
              <a:rPr lang="en-US" altLang="zh-CN" smtClean="0"/>
              <a:t>Fully Automatic Approach</a:t>
            </a:r>
          </a:p>
        </p:txBody>
      </p:sp>
      <p:sp>
        <p:nvSpPr>
          <p:cNvPr id="12290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MS-SU-090</a:t>
            </a:r>
          </a:p>
        </p:txBody>
      </p:sp>
      <p:pic>
        <p:nvPicPr>
          <p:cNvPr id="12291" name="Picture 10" descr="Region Captur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16013" y="1314577"/>
            <a:ext cx="6840537" cy="4627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93" name="Rectangle 6"/>
          <p:cNvSpPr>
            <a:spLocks noChangeArrowheads="1"/>
          </p:cNvSpPr>
          <p:nvPr/>
        </p:nvSpPr>
        <p:spPr bwMode="auto">
          <a:xfrm>
            <a:off x="1239838" y="2930652"/>
            <a:ext cx="1373187" cy="1046163"/>
          </a:xfrm>
          <a:prstGeom prst="rect">
            <a:avLst/>
          </a:prstGeom>
          <a:noFill/>
          <a:ln w="28575" algn="ctr">
            <a:solidFill>
              <a:srgbClr val="FF33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83655" name="Text Box 7"/>
          <p:cNvSpPr txBox="1">
            <a:spLocks noChangeArrowheads="1"/>
          </p:cNvSpPr>
          <p:nvPr/>
        </p:nvSpPr>
        <p:spPr bwMode="auto">
          <a:xfrm>
            <a:off x="841375" y="5615267"/>
            <a:ext cx="1715534" cy="338554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1">
                <a:lumMod val="75000"/>
              </a:schemeClr>
            </a:outerShdw>
          </a:effectLst>
        </p:spPr>
        <p:txBody>
          <a:bodyPr wrap="none" anchor="b">
            <a:spAutoFit/>
          </a:bodyPr>
          <a:lstStyle/>
          <a:p>
            <a:pPr algn="l">
              <a:defRPr/>
            </a:pPr>
            <a:r>
              <a:rPr lang="en-US" altLang="zh-CN" sz="1600" dirty="0">
                <a:latin typeface="+mj-lt"/>
                <a:ea typeface="宋体" pitchFamily="2" charset="-122"/>
              </a:rPr>
              <a:t>Fully </a:t>
            </a:r>
            <a:r>
              <a:rPr lang="en-US" altLang="zh-CN" sz="1600" dirty="0" smtClean="0">
                <a:latin typeface="+mj-lt"/>
                <a:ea typeface="宋体" pitchFamily="2" charset="-122"/>
              </a:rPr>
              <a:t>Automatic</a:t>
            </a:r>
            <a:endParaRPr lang="en-US" altLang="zh-CN" sz="1600" dirty="0">
              <a:latin typeface="+mj-lt"/>
              <a:ea typeface="宋体" pitchFamily="2" charset="-122"/>
            </a:endParaRPr>
          </a:p>
        </p:txBody>
      </p:sp>
      <p:cxnSp>
        <p:nvCxnSpPr>
          <p:cNvPr id="12295" name="AutoShape 8"/>
          <p:cNvCxnSpPr>
            <a:cxnSpLocks noChangeShapeType="1"/>
            <a:stCxn id="283655" idx="1"/>
            <a:endCxn id="12293" idx="1"/>
          </p:cNvCxnSpPr>
          <p:nvPr/>
        </p:nvCxnSpPr>
        <p:spPr bwMode="auto">
          <a:xfrm rot="10800000" flipH="1">
            <a:off x="841374" y="3453734"/>
            <a:ext cx="398463" cy="2330810"/>
          </a:xfrm>
          <a:prstGeom prst="bentConnector3">
            <a:avLst>
              <a:gd name="adj1" fmla="val -57370"/>
            </a:avLst>
          </a:prstGeom>
          <a:noFill/>
          <a:ln w="28575">
            <a:solidFill>
              <a:srgbClr val="FF3300"/>
            </a:solidFill>
            <a:miter lim="800000"/>
            <a:headEnd/>
            <a:tailEnd type="triangle" w="med" len="med"/>
          </a:ln>
        </p:spPr>
      </p:cxn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smtClean="0"/>
              <a:t>Item Planning Maintenance</a:t>
            </a:r>
            <a:br>
              <a:rPr lang="en-US" altLang="zh-CN" smtClean="0"/>
            </a:br>
            <a:r>
              <a:rPr lang="en-US" altLang="zh-CN" smtClean="0"/>
              <a:t>Fully Manual Approach</a:t>
            </a:r>
          </a:p>
        </p:txBody>
      </p:sp>
      <p:sp>
        <p:nvSpPr>
          <p:cNvPr id="1331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MS-SU-100</a:t>
            </a:r>
          </a:p>
        </p:txBody>
      </p:sp>
      <p:pic>
        <p:nvPicPr>
          <p:cNvPr id="13316" name="Picture 4" descr="Region Captur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23938" y="1303782"/>
            <a:ext cx="6919912" cy="4679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7" name="Rectangle 5"/>
          <p:cNvSpPr>
            <a:spLocks noChangeArrowheads="1"/>
          </p:cNvSpPr>
          <p:nvPr/>
        </p:nvSpPr>
        <p:spPr bwMode="auto">
          <a:xfrm>
            <a:off x="1203325" y="2943670"/>
            <a:ext cx="1195388" cy="1047750"/>
          </a:xfrm>
          <a:prstGeom prst="rect">
            <a:avLst/>
          </a:prstGeom>
          <a:noFill/>
          <a:ln w="28575" algn="ctr">
            <a:solidFill>
              <a:srgbClr val="FF33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85702" name="Text Box 6"/>
          <p:cNvSpPr txBox="1">
            <a:spLocks noChangeArrowheads="1"/>
          </p:cNvSpPr>
          <p:nvPr/>
        </p:nvSpPr>
        <p:spPr bwMode="auto">
          <a:xfrm>
            <a:off x="841375" y="5636614"/>
            <a:ext cx="1418978" cy="338554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1">
                <a:lumMod val="75000"/>
              </a:schemeClr>
            </a:outerShdw>
          </a:effectLst>
        </p:spPr>
        <p:txBody>
          <a:bodyPr wrap="none" anchor="b">
            <a:spAutoFit/>
          </a:bodyPr>
          <a:lstStyle/>
          <a:p>
            <a:pPr algn="l">
              <a:defRPr/>
            </a:pPr>
            <a:r>
              <a:rPr lang="en-US" altLang="zh-CN" sz="1600">
                <a:latin typeface="+mj-lt"/>
                <a:ea typeface="宋体" pitchFamily="2" charset="-122"/>
              </a:rPr>
              <a:t>Fully Manual</a:t>
            </a:r>
          </a:p>
        </p:txBody>
      </p:sp>
      <p:cxnSp>
        <p:nvCxnSpPr>
          <p:cNvPr id="13319" name="AutoShape 7"/>
          <p:cNvCxnSpPr>
            <a:cxnSpLocks noChangeShapeType="1"/>
            <a:stCxn id="285702" idx="1"/>
            <a:endCxn id="13317" idx="1"/>
          </p:cNvCxnSpPr>
          <p:nvPr/>
        </p:nvCxnSpPr>
        <p:spPr bwMode="auto">
          <a:xfrm rot="10800000" flipH="1">
            <a:off x="841375" y="3467545"/>
            <a:ext cx="361950" cy="2338346"/>
          </a:xfrm>
          <a:prstGeom prst="bentConnector3">
            <a:avLst>
              <a:gd name="adj1" fmla="val -63158"/>
            </a:avLst>
          </a:prstGeom>
          <a:noFill/>
          <a:ln w="28575">
            <a:solidFill>
              <a:srgbClr val="FF3300"/>
            </a:solidFill>
            <a:miter lim="800000"/>
            <a:headEnd/>
            <a:tailEnd type="triangle" w="med" len="med"/>
          </a:ln>
        </p:spPr>
      </p:cxn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Multilevel Master Scheduling</a:t>
            </a:r>
          </a:p>
        </p:txBody>
      </p:sp>
      <p:sp>
        <p:nvSpPr>
          <p:cNvPr id="14338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MS-SU-110</a:t>
            </a:r>
          </a:p>
        </p:txBody>
      </p:sp>
      <p:sp>
        <p:nvSpPr>
          <p:cNvPr id="278556" name="Rectangle 28"/>
          <p:cNvSpPr>
            <a:spLocks noChangeArrowheads="1"/>
          </p:cNvSpPr>
          <p:nvPr/>
        </p:nvSpPr>
        <p:spPr bwMode="auto">
          <a:xfrm>
            <a:off x="6396038" y="3013583"/>
            <a:ext cx="2286000" cy="731838"/>
          </a:xfrm>
          <a:prstGeom prst="rect">
            <a:avLst/>
          </a:prstGeom>
          <a:solidFill>
            <a:srgbClr val="FFF8EB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1">
                <a:lumMod val="75000"/>
              </a:schemeClr>
            </a:outerShdw>
          </a:effectLst>
        </p:spPr>
        <p:txBody>
          <a:bodyPr wrap="none" lIns="90488" tIns="44450" rIns="90488" bIns="44450" anchor="ctr"/>
          <a:lstStyle/>
          <a:p>
            <a:pPr eaLnBrk="0" hangingPunct="0"/>
            <a:r>
              <a:rPr lang="en-US" altLang="zh-CN" sz="2000" b="1">
                <a:latin typeface="+mj-lt"/>
                <a:ea typeface="宋体" pitchFamily="2" charset="-122"/>
              </a:rPr>
              <a:t>Common Items</a:t>
            </a:r>
          </a:p>
          <a:p>
            <a:pPr eaLnBrk="0" hangingPunct="0"/>
            <a:r>
              <a:rPr lang="en-US" altLang="zh-CN" sz="2000" b="1">
                <a:latin typeface="+mj-lt"/>
                <a:ea typeface="宋体" pitchFamily="2" charset="-122"/>
              </a:rPr>
              <a:t>(100%)</a:t>
            </a:r>
            <a:endParaRPr lang="en-US" altLang="zh-CN" sz="2000" b="1">
              <a:solidFill>
                <a:srgbClr val="663300"/>
              </a:solidFill>
              <a:latin typeface="+mj-lt"/>
              <a:ea typeface="宋体" pitchFamily="2" charset="-122"/>
            </a:endParaRPr>
          </a:p>
        </p:txBody>
      </p:sp>
      <p:grpSp>
        <p:nvGrpSpPr>
          <p:cNvPr id="14341" name="Group 51"/>
          <p:cNvGrpSpPr>
            <a:grpSpLocks/>
          </p:cNvGrpSpPr>
          <p:nvPr/>
        </p:nvGrpSpPr>
        <p:grpSpPr bwMode="auto">
          <a:xfrm>
            <a:off x="454025" y="3013583"/>
            <a:ext cx="2451100" cy="2801938"/>
            <a:chOff x="286" y="2002"/>
            <a:chExt cx="1544" cy="1765"/>
          </a:xfrm>
        </p:grpSpPr>
        <p:sp>
          <p:nvSpPr>
            <p:cNvPr id="14356" name="Rectangle 29"/>
            <p:cNvSpPr>
              <a:spLocks noChangeArrowheads="1"/>
            </p:cNvSpPr>
            <p:nvPr/>
          </p:nvSpPr>
          <p:spPr bwMode="auto">
            <a:xfrm>
              <a:off x="543" y="2582"/>
              <a:ext cx="1287" cy="1185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lIns="47625" tIns="19050" rIns="47625" bIns="19050">
              <a:spAutoFit/>
            </a:bodyPr>
            <a:lstStyle/>
            <a:p>
              <a:pPr marL="342900" indent="-342900" algn="l" eaLnBrk="0" hangingPunct="0">
                <a:lnSpc>
                  <a:spcPct val="130000"/>
                </a:lnSpc>
                <a:spcAft>
                  <a:spcPct val="50000"/>
                </a:spcAft>
              </a:pPr>
              <a:r>
                <a:rPr lang="en-US" altLang="zh-CN" sz="1800" b="1">
                  <a:solidFill>
                    <a:srgbClr val="CC0000"/>
                  </a:solidFill>
                  <a:latin typeface="+mj-lt"/>
                  <a:ea typeface="宋体" pitchFamily="2" charset="-122"/>
                </a:rPr>
                <a:t>Model A (25%)</a:t>
              </a:r>
            </a:p>
            <a:p>
              <a:pPr marL="342900" indent="-342900" algn="l" eaLnBrk="0" hangingPunct="0">
                <a:lnSpc>
                  <a:spcPct val="130000"/>
                </a:lnSpc>
                <a:spcAft>
                  <a:spcPct val="50000"/>
                </a:spcAft>
              </a:pPr>
              <a:r>
                <a:rPr lang="en-US" altLang="zh-CN" sz="1800" b="1">
                  <a:solidFill>
                    <a:srgbClr val="CC0000"/>
                  </a:solidFill>
                  <a:latin typeface="+mj-lt"/>
                  <a:ea typeface="宋体" pitchFamily="2" charset="-122"/>
                </a:rPr>
                <a:t>Model B (12%)</a:t>
              </a:r>
            </a:p>
            <a:p>
              <a:pPr marL="342900" indent="-342900" algn="l" eaLnBrk="0" hangingPunct="0">
                <a:lnSpc>
                  <a:spcPct val="130000"/>
                </a:lnSpc>
                <a:spcAft>
                  <a:spcPct val="50000"/>
                </a:spcAft>
              </a:pPr>
              <a:r>
                <a:rPr lang="en-US" altLang="zh-CN" sz="1800" b="1">
                  <a:solidFill>
                    <a:srgbClr val="CC0000"/>
                  </a:solidFill>
                  <a:latin typeface="+mj-lt"/>
                  <a:ea typeface="宋体" pitchFamily="2" charset="-122"/>
                </a:rPr>
                <a:t>Model C (10%)</a:t>
              </a:r>
            </a:p>
            <a:p>
              <a:pPr marL="342900" indent="-342900" algn="l" eaLnBrk="0" hangingPunct="0">
                <a:lnSpc>
                  <a:spcPct val="130000"/>
                </a:lnSpc>
                <a:spcAft>
                  <a:spcPct val="50000"/>
                </a:spcAft>
              </a:pPr>
              <a:r>
                <a:rPr lang="en-US" altLang="zh-CN" sz="1800" b="1">
                  <a:solidFill>
                    <a:srgbClr val="CC0000"/>
                  </a:solidFill>
                  <a:latin typeface="+mj-lt"/>
                  <a:ea typeface="宋体" pitchFamily="2" charset="-122"/>
                </a:rPr>
                <a:t>etc.</a:t>
              </a:r>
            </a:p>
          </p:txBody>
        </p:sp>
        <p:grpSp>
          <p:nvGrpSpPr>
            <p:cNvPr id="14357" name="Group 48"/>
            <p:cNvGrpSpPr>
              <a:grpSpLocks/>
            </p:cNvGrpSpPr>
            <p:nvPr/>
          </p:nvGrpSpPr>
          <p:grpSpPr bwMode="auto">
            <a:xfrm>
              <a:off x="286" y="2002"/>
              <a:ext cx="1440" cy="1675"/>
              <a:chOff x="286" y="2002"/>
              <a:chExt cx="1440" cy="1675"/>
            </a:xfrm>
          </p:grpSpPr>
          <p:sp>
            <p:nvSpPr>
              <p:cNvPr id="278555" name="Rectangle 27"/>
              <p:cNvSpPr>
                <a:spLocks noChangeArrowheads="1"/>
              </p:cNvSpPr>
              <p:nvPr/>
            </p:nvSpPr>
            <p:spPr bwMode="auto">
              <a:xfrm>
                <a:off x="286" y="2002"/>
                <a:ext cx="1440" cy="461"/>
              </a:xfrm>
              <a:prstGeom prst="rect">
                <a:avLst/>
              </a:prstGeom>
              <a:solidFill>
                <a:srgbClr val="FFF7F7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07763" dir="2700000" algn="ctr" rotWithShape="0">
                  <a:schemeClr val="bg1">
                    <a:lumMod val="75000"/>
                  </a:schemeClr>
                </a:outerShdw>
              </a:effectLst>
            </p:spPr>
            <p:txBody>
              <a:bodyPr wrap="none" lIns="90488" tIns="44450" rIns="90488" bIns="44450" anchor="ctr"/>
              <a:lstStyle/>
              <a:p>
                <a:pPr eaLnBrk="0" hangingPunct="0">
                  <a:defRPr/>
                </a:pPr>
                <a:r>
                  <a:rPr lang="en-US" altLang="zh-CN" sz="2000" b="1">
                    <a:latin typeface="+mj-lt"/>
                    <a:ea typeface="宋体" pitchFamily="2" charset="-122"/>
                  </a:rPr>
                  <a:t>Basic</a:t>
                </a:r>
              </a:p>
              <a:p>
                <a:pPr eaLnBrk="0" hangingPunct="0">
                  <a:defRPr/>
                </a:pPr>
                <a:r>
                  <a:rPr lang="en-US" altLang="zh-CN" sz="2000" b="1">
                    <a:latin typeface="+mj-lt"/>
                    <a:ea typeface="宋体" pitchFamily="2" charset="-122"/>
                  </a:rPr>
                  <a:t>Models</a:t>
                </a:r>
              </a:p>
            </p:txBody>
          </p:sp>
          <p:grpSp>
            <p:nvGrpSpPr>
              <p:cNvPr id="14359" name="Group 46"/>
              <p:cNvGrpSpPr>
                <a:grpSpLocks/>
              </p:cNvGrpSpPr>
              <p:nvPr/>
            </p:nvGrpSpPr>
            <p:grpSpPr bwMode="auto">
              <a:xfrm>
                <a:off x="413" y="2468"/>
                <a:ext cx="123" cy="1209"/>
                <a:chOff x="413" y="2474"/>
                <a:chExt cx="123" cy="1209"/>
              </a:xfrm>
            </p:grpSpPr>
            <p:sp>
              <p:nvSpPr>
                <p:cNvPr id="14360" name="Line 30"/>
                <p:cNvSpPr>
                  <a:spLocks noChangeShapeType="1"/>
                </p:cNvSpPr>
                <p:nvPr/>
              </p:nvSpPr>
              <p:spPr bwMode="auto">
                <a:xfrm>
                  <a:off x="413" y="2474"/>
                  <a:ext cx="0" cy="1209"/>
                </a:xfrm>
                <a:prstGeom prst="line">
                  <a:avLst/>
                </a:prstGeom>
                <a:noFill/>
                <a:ln w="31750">
                  <a:solidFill>
                    <a:srgbClr val="CC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4361" name="Line 31"/>
                <p:cNvSpPr>
                  <a:spLocks noChangeShapeType="1"/>
                </p:cNvSpPr>
                <p:nvPr/>
              </p:nvSpPr>
              <p:spPr bwMode="auto">
                <a:xfrm>
                  <a:off x="420" y="3674"/>
                  <a:ext cx="105" cy="0"/>
                </a:xfrm>
                <a:prstGeom prst="line">
                  <a:avLst/>
                </a:prstGeom>
                <a:noFill/>
                <a:ln w="31750">
                  <a:solidFill>
                    <a:srgbClr val="CC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4362" name="Line 32"/>
                <p:cNvSpPr>
                  <a:spLocks noChangeShapeType="1"/>
                </p:cNvSpPr>
                <p:nvPr/>
              </p:nvSpPr>
              <p:spPr bwMode="auto">
                <a:xfrm>
                  <a:off x="418" y="2721"/>
                  <a:ext cx="118" cy="0"/>
                </a:xfrm>
                <a:prstGeom prst="line">
                  <a:avLst/>
                </a:prstGeom>
                <a:noFill/>
                <a:ln w="31750">
                  <a:solidFill>
                    <a:srgbClr val="CC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4363" name="Line 33"/>
                <p:cNvSpPr>
                  <a:spLocks noChangeShapeType="1"/>
                </p:cNvSpPr>
                <p:nvPr/>
              </p:nvSpPr>
              <p:spPr bwMode="auto">
                <a:xfrm>
                  <a:off x="418" y="3056"/>
                  <a:ext cx="118" cy="0"/>
                </a:xfrm>
                <a:prstGeom prst="line">
                  <a:avLst/>
                </a:prstGeom>
                <a:noFill/>
                <a:ln w="31750">
                  <a:solidFill>
                    <a:srgbClr val="CC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4364" name="Line 34"/>
                <p:cNvSpPr>
                  <a:spLocks noChangeShapeType="1"/>
                </p:cNvSpPr>
                <p:nvPr/>
              </p:nvSpPr>
              <p:spPr bwMode="auto">
                <a:xfrm>
                  <a:off x="418" y="3347"/>
                  <a:ext cx="118" cy="0"/>
                </a:xfrm>
                <a:prstGeom prst="line">
                  <a:avLst/>
                </a:prstGeom>
                <a:noFill/>
                <a:ln w="31750">
                  <a:solidFill>
                    <a:srgbClr val="CC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</p:grpSp>
      </p:grpSp>
      <p:grpSp>
        <p:nvGrpSpPr>
          <p:cNvPr id="14342" name="Group 50"/>
          <p:cNvGrpSpPr>
            <a:grpSpLocks/>
          </p:cNvGrpSpPr>
          <p:nvPr/>
        </p:nvGrpSpPr>
        <p:grpSpPr bwMode="auto">
          <a:xfrm>
            <a:off x="3425825" y="3013583"/>
            <a:ext cx="2408238" cy="2800350"/>
            <a:chOff x="2158" y="2002"/>
            <a:chExt cx="1517" cy="1764"/>
          </a:xfrm>
        </p:grpSpPr>
        <p:sp>
          <p:nvSpPr>
            <p:cNvPr id="14347" name="Rectangle 36"/>
            <p:cNvSpPr>
              <a:spLocks noChangeArrowheads="1"/>
            </p:cNvSpPr>
            <p:nvPr/>
          </p:nvSpPr>
          <p:spPr bwMode="auto">
            <a:xfrm>
              <a:off x="2389" y="2581"/>
              <a:ext cx="1286" cy="1185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lIns="47625" tIns="19050" rIns="47625" bIns="19050">
              <a:spAutoFit/>
            </a:bodyPr>
            <a:lstStyle/>
            <a:p>
              <a:pPr marL="342900" indent="-342900" algn="l" eaLnBrk="0" hangingPunct="0">
                <a:lnSpc>
                  <a:spcPct val="130000"/>
                </a:lnSpc>
                <a:spcAft>
                  <a:spcPct val="50000"/>
                </a:spcAft>
              </a:pPr>
              <a:r>
                <a:rPr lang="en-US" altLang="zh-CN" sz="1800" b="1">
                  <a:solidFill>
                    <a:srgbClr val="006600"/>
                  </a:solidFill>
                  <a:latin typeface="+mj-lt"/>
                  <a:ea typeface="宋体" pitchFamily="2" charset="-122"/>
                </a:rPr>
                <a:t>Option D (15%)</a:t>
              </a:r>
            </a:p>
            <a:p>
              <a:pPr marL="342900" indent="-342900" algn="l" eaLnBrk="0" hangingPunct="0">
                <a:lnSpc>
                  <a:spcPct val="130000"/>
                </a:lnSpc>
                <a:spcAft>
                  <a:spcPct val="50000"/>
                </a:spcAft>
              </a:pPr>
              <a:r>
                <a:rPr lang="en-US" altLang="zh-CN" sz="1800" b="1">
                  <a:solidFill>
                    <a:srgbClr val="006600"/>
                  </a:solidFill>
                  <a:latin typeface="+mj-lt"/>
                  <a:ea typeface="宋体" pitchFamily="2" charset="-122"/>
                </a:rPr>
                <a:t>Option E (25%)</a:t>
              </a:r>
            </a:p>
            <a:p>
              <a:pPr marL="342900" indent="-342900" algn="l" eaLnBrk="0" hangingPunct="0">
                <a:lnSpc>
                  <a:spcPct val="130000"/>
                </a:lnSpc>
                <a:spcAft>
                  <a:spcPct val="50000"/>
                </a:spcAft>
              </a:pPr>
              <a:r>
                <a:rPr lang="en-US" altLang="zh-CN" sz="1800" b="1">
                  <a:solidFill>
                    <a:srgbClr val="006600"/>
                  </a:solidFill>
                  <a:latin typeface="+mj-lt"/>
                  <a:ea typeface="宋体" pitchFamily="2" charset="-122"/>
                </a:rPr>
                <a:t>Option F (10%)</a:t>
              </a:r>
            </a:p>
            <a:p>
              <a:pPr marL="342900" indent="-342900" algn="l" eaLnBrk="0" hangingPunct="0">
                <a:lnSpc>
                  <a:spcPct val="130000"/>
                </a:lnSpc>
                <a:spcAft>
                  <a:spcPct val="50000"/>
                </a:spcAft>
              </a:pPr>
              <a:r>
                <a:rPr lang="en-US" altLang="zh-CN" sz="1800" b="1">
                  <a:solidFill>
                    <a:srgbClr val="006600"/>
                  </a:solidFill>
                  <a:latin typeface="+mj-lt"/>
                  <a:ea typeface="宋体" pitchFamily="2" charset="-122"/>
                </a:rPr>
                <a:t>etc.</a:t>
              </a:r>
            </a:p>
          </p:txBody>
        </p:sp>
        <p:grpSp>
          <p:nvGrpSpPr>
            <p:cNvPr id="14348" name="Group 49"/>
            <p:cNvGrpSpPr>
              <a:grpSpLocks/>
            </p:cNvGrpSpPr>
            <p:nvPr/>
          </p:nvGrpSpPr>
          <p:grpSpPr bwMode="auto">
            <a:xfrm>
              <a:off x="2158" y="2002"/>
              <a:ext cx="1440" cy="1675"/>
              <a:chOff x="2158" y="2002"/>
              <a:chExt cx="1440" cy="1675"/>
            </a:xfrm>
          </p:grpSpPr>
          <p:sp>
            <p:nvSpPr>
              <p:cNvPr id="278563" name="Rectangle 35"/>
              <p:cNvSpPr>
                <a:spLocks noChangeArrowheads="1"/>
              </p:cNvSpPr>
              <p:nvPr/>
            </p:nvSpPr>
            <p:spPr bwMode="auto">
              <a:xfrm>
                <a:off x="2158" y="2002"/>
                <a:ext cx="1440" cy="461"/>
              </a:xfrm>
              <a:prstGeom prst="rect">
                <a:avLst/>
              </a:prstGeom>
              <a:solidFill>
                <a:srgbClr val="F3FFF3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07763" dir="2700000" algn="ctr" rotWithShape="0">
                  <a:schemeClr val="bg1">
                    <a:lumMod val="75000"/>
                  </a:schemeClr>
                </a:outerShdw>
              </a:effectLst>
            </p:spPr>
            <p:txBody>
              <a:bodyPr wrap="none" lIns="90488" tIns="44450" rIns="90488" bIns="44450" anchor="ctr"/>
              <a:lstStyle/>
              <a:p>
                <a:pPr eaLnBrk="0" hangingPunct="0"/>
                <a:r>
                  <a:rPr lang="en-US" altLang="zh-CN" sz="2000" b="1">
                    <a:latin typeface="+mj-lt"/>
                    <a:ea typeface="宋体" pitchFamily="2" charset="-122"/>
                  </a:rPr>
                  <a:t>Options</a:t>
                </a:r>
                <a:endParaRPr lang="en-US" altLang="zh-CN" sz="2000" b="1">
                  <a:solidFill>
                    <a:srgbClr val="006600"/>
                  </a:solidFill>
                  <a:latin typeface="+mj-lt"/>
                  <a:ea typeface="宋体" pitchFamily="2" charset="-122"/>
                </a:endParaRPr>
              </a:p>
            </p:txBody>
          </p:sp>
          <p:grpSp>
            <p:nvGrpSpPr>
              <p:cNvPr id="14350" name="Group 47"/>
              <p:cNvGrpSpPr>
                <a:grpSpLocks/>
              </p:cNvGrpSpPr>
              <p:nvPr/>
            </p:nvGrpSpPr>
            <p:grpSpPr bwMode="auto">
              <a:xfrm>
                <a:off x="2264" y="2468"/>
                <a:ext cx="123" cy="1209"/>
                <a:chOff x="2264" y="2474"/>
                <a:chExt cx="123" cy="1209"/>
              </a:xfrm>
            </p:grpSpPr>
            <p:sp>
              <p:nvSpPr>
                <p:cNvPr id="14351" name="Line 37"/>
                <p:cNvSpPr>
                  <a:spLocks noChangeShapeType="1"/>
                </p:cNvSpPr>
                <p:nvPr/>
              </p:nvSpPr>
              <p:spPr bwMode="auto">
                <a:xfrm>
                  <a:off x="2264" y="2474"/>
                  <a:ext cx="0" cy="1209"/>
                </a:xfrm>
                <a:prstGeom prst="line">
                  <a:avLst/>
                </a:prstGeom>
                <a:noFill/>
                <a:ln w="31750">
                  <a:solidFill>
                    <a:srgbClr val="0066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4352" name="Line 38"/>
                <p:cNvSpPr>
                  <a:spLocks noChangeShapeType="1"/>
                </p:cNvSpPr>
                <p:nvPr/>
              </p:nvSpPr>
              <p:spPr bwMode="auto">
                <a:xfrm>
                  <a:off x="2271" y="3673"/>
                  <a:ext cx="105" cy="0"/>
                </a:xfrm>
                <a:prstGeom prst="line">
                  <a:avLst/>
                </a:prstGeom>
                <a:noFill/>
                <a:ln w="31750">
                  <a:solidFill>
                    <a:srgbClr val="0066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4353" name="Line 39"/>
                <p:cNvSpPr>
                  <a:spLocks noChangeShapeType="1"/>
                </p:cNvSpPr>
                <p:nvPr/>
              </p:nvSpPr>
              <p:spPr bwMode="auto">
                <a:xfrm>
                  <a:off x="2269" y="2732"/>
                  <a:ext cx="118" cy="0"/>
                </a:xfrm>
                <a:prstGeom prst="line">
                  <a:avLst/>
                </a:prstGeom>
                <a:noFill/>
                <a:ln w="31750">
                  <a:solidFill>
                    <a:srgbClr val="0066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4354" name="Line 40"/>
                <p:cNvSpPr>
                  <a:spLocks noChangeShapeType="1"/>
                </p:cNvSpPr>
                <p:nvPr/>
              </p:nvSpPr>
              <p:spPr bwMode="auto">
                <a:xfrm>
                  <a:off x="2269" y="3043"/>
                  <a:ext cx="118" cy="0"/>
                </a:xfrm>
                <a:prstGeom prst="line">
                  <a:avLst/>
                </a:prstGeom>
                <a:noFill/>
                <a:ln w="31750">
                  <a:solidFill>
                    <a:srgbClr val="0066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4355" name="Line 41"/>
                <p:cNvSpPr>
                  <a:spLocks noChangeShapeType="1"/>
                </p:cNvSpPr>
                <p:nvPr/>
              </p:nvSpPr>
              <p:spPr bwMode="auto">
                <a:xfrm>
                  <a:off x="2269" y="3347"/>
                  <a:ext cx="118" cy="0"/>
                </a:xfrm>
                <a:prstGeom prst="line">
                  <a:avLst/>
                </a:prstGeom>
                <a:noFill/>
                <a:ln w="31750">
                  <a:solidFill>
                    <a:srgbClr val="0066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</p:grpSp>
      </p:grpSp>
      <p:sp>
        <p:nvSpPr>
          <p:cNvPr id="278570" name="Rectangle 42"/>
          <p:cNvSpPr>
            <a:spLocks noChangeArrowheads="1"/>
          </p:cNvSpPr>
          <p:nvPr/>
        </p:nvSpPr>
        <p:spPr bwMode="auto">
          <a:xfrm>
            <a:off x="3262313" y="1668971"/>
            <a:ext cx="2614612" cy="73183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1">
                <a:lumMod val="75000"/>
              </a:schemeClr>
            </a:outerShdw>
          </a:effectLst>
        </p:spPr>
        <p:txBody>
          <a:bodyPr wrap="none" lIns="90488" tIns="44450" rIns="90488" bIns="44450" anchor="ctr"/>
          <a:lstStyle/>
          <a:p>
            <a:pPr eaLnBrk="0" hangingPunct="0">
              <a:defRPr/>
            </a:pPr>
            <a:r>
              <a:rPr lang="en-US" altLang="zh-CN" sz="2000" b="1">
                <a:latin typeface="+mj-lt"/>
                <a:ea typeface="宋体" pitchFamily="2" charset="-122"/>
              </a:rPr>
              <a:t>Product Family</a:t>
            </a:r>
          </a:p>
          <a:p>
            <a:pPr eaLnBrk="0" hangingPunct="0">
              <a:defRPr/>
            </a:pPr>
            <a:r>
              <a:rPr lang="en-US" altLang="zh-CN" sz="2000" b="1">
                <a:latin typeface="+mj-lt"/>
                <a:ea typeface="宋体" pitchFamily="2" charset="-122"/>
              </a:rPr>
              <a:t>Master Schedule</a:t>
            </a:r>
          </a:p>
        </p:txBody>
      </p:sp>
      <p:cxnSp>
        <p:nvCxnSpPr>
          <p:cNvPr id="14344" name="AutoShape 43"/>
          <p:cNvCxnSpPr>
            <a:cxnSpLocks noChangeShapeType="1"/>
            <a:stCxn id="278570" idx="2"/>
          </p:cNvCxnSpPr>
          <p:nvPr/>
        </p:nvCxnSpPr>
        <p:spPr bwMode="auto">
          <a:xfrm flipH="1">
            <a:off x="4568825" y="2400808"/>
            <a:ext cx="1588" cy="612775"/>
          </a:xfrm>
          <a:prstGeom prst="straightConnector1">
            <a:avLst/>
          </a:prstGeom>
          <a:noFill/>
          <a:ln w="31750">
            <a:solidFill>
              <a:schemeClr val="hlink"/>
            </a:solidFill>
            <a:round/>
            <a:headEnd/>
            <a:tailEnd type="triangle" w="med" len="med"/>
          </a:ln>
        </p:spPr>
      </p:cxnSp>
      <p:cxnSp>
        <p:nvCxnSpPr>
          <p:cNvPr id="14345" name="AutoShape 44"/>
          <p:cNvCxnSpPr>
            <a:cxnSpLocks noChangeShapeType="1"/>
            <a:endCxn id="278556" idx="0"/>
          </p:cNvCxnSpPr>
          <p:nvPr/>
        </p:nvCxnSpPr>
        <p:spPr bwMode="auto">
          <a:xfrm rot="5400000" flipV="1">
            <a:off x="4567238" y="43370"/>
            <a:ext cx="1588" cy="5942013"/>
          </a:xfrm>
          <a:prstGeom prst="bentConnector3">
            <a:avLst>
              <a:gd name="adj1" fmla="val -14400005"/>
            </a:avLst>
          </a:prstGeom>
          <a:noFill/>
          <a:ln w="31750">
            <a:solidFill>
              <a:schemeClr val="hlink"/>
            </a:solidFill>
            <a:miter lim="800000"/>
            <a:headEnd type="triangle" w="med" len="med"/>
            <a:tailEnd type="triangle" w="med" len="med"/>
          </a:ln>
        </p:spPr>
      </p:cxnSp>
      <p:sp>
        <p:nvSpPr>
          <p:cNvPr id="14346" name="Text Box 45"/>
          <p:cNvSpPr txBox="1">
            <a:spLocks noChangeArrowheads="1"/>
          </p:cNvSpPr>
          <p:nvPr/>
        </p:nvSpPr>
        <p:spPr bwMode="auto">
          <a:xfrm>
            <a:off x="6334089" y="1999171"/>
            <a:ext cx="2436886" cy="40011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2000">
                <a:latin typeface="+mj-lt"/>
                <a:ea typeface="宋体" pitchFamily="2" charset="-122"/>
              </a:rPr>
              <a:t>Pur/Mfg = (F)amily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Planning Bills</a:t>
            </a:r>
          </a:p>
        </p:txBody>
      </p:sp>
      <p:sp>
        <p:nvSpPr>
          <p:cNvPr id="15362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MS-SU-120</a:t>
            </a:r>
          </a:p>
        </p:txBody>
      </p:sp>
      <p:pic>
        <p:nvPicPr>
          <p:cNvPr id="15364" name="Picture 4" descr="Region Captur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2050" y="1232091"/>
            <a:ext cx="6021387" cy="4060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5" name="Picture 5" descr="Region Capture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318637" y="2360803"/>
            <a:ext cx="5807075" cy="3681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6" name="Rectangle 6"/>
          <p:cNvSpPr>
            <a:spLocks noChangeArrowheads="1"/>
          </p:cNvSpPr>
          <p:nvPr/>
        </p:nvSpPr>
        <p:spPr bwMode="auto">
          <a:xfrm>
            <a:off x="1953387" y="3203766"/>
            <a:ext cx="1466850" cy="190500"/>
          </a:xfrm>
          <a:prstGeom prst="rect">
            <a:avLst/>
          </a:prstGeom>
          <a:noFill/>
          <a:ln w="28575" algn="ctr">
            <a:solidFill>
              <a:srgbClr val="FF33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5367" name="Rectangle 7"/>
          <p:cNvSpPr>
            <a:spLocks noChangeArrowheads="1"/>
          </p:cNvSpPr>
          <p:nvPr/>
        </p:nvSpPr>
        <p:spPr bwMode="auto">
          <a:xfrm>
            <a:off x="3837750" y="4576953"/>
            <a:ext cx="1938337" cy="182563"/>
          </a:xfrm>
          <a:prstGeom prst="rect">
            <a:avLst/>
          </a:prstGeom>
          <a:noFill/>
          <a:ln w="28575" algn="ctr">
            <a:solidFill>
              <a:srgbClr val="FF33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5368" name="Rectangle 8"/>
          <p:cNvSpPr>
            <a:spLocks noChangeArrowheads="1"/>
          </p:cNvSpPr>
          <p:nvPr/>
        </p:nvSpPr>
        <p:spPr bwMode="auto">
          <a:xfrm>
            <a:off x="6166612" y="4827778"/>
            <a:ext cx="1997075" cy="215900"/>
          </a:xfrm>
          <a:prstGeom prst="rect">
            <a:avLst/>
          </a:prstGeom>
          <a:noFill/>
          <a:ln w="28575" algn="ctr">
            <a:solidFill>
              <a:srgbClr val="FF33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cxnSp>
        <p:nvCxnSpPr>
          <p:cNvPr id="15369" name="AutoShape 9"/>
          <p:cNvCxnSpPr>
            <a:cxnSpLocks noChangeShapeType="1"/>
            <a:stCxn id="15366" idx="3"/>
            <a:endCxn id="15367" idx="1"/>
          </p:cNvCxnSpPr>
          <p:nvPr/>
        </p:nvCxnSpPr>
        <p:spPr bwMode="auto">
          <a:xfrm>
            <a:off x="3420237" y="3299016"/>
            <a:ext cx="417513" cy="1368425"/>
          </a:xfrm>
          <a:prstGeom prst="bentConnector3">
            <a:avLst>
              <a:gd name="adj1" fmla="val 50000"/>
            </a:avLst>
          </a:prstGeom>
          <a:noFill/>
          <a:ln w="28575">
            <a:solidFill>
              <a:srgbClr val="FF3300"/>
            </a:solidFill>
            <a:miter lim="800000"/>
            <a:headEnd/>
            <a:tailEnd type="triangle" w="med" len="med"/>
          </a:ln>
        </p:spPr>
      </p:cxnSp>
      <p:cxnSp>
        <p:nvCxnSpPr>
          <p:cNvPr id="15370" name="AutoShape 10"/>
          <p:cNvCxnSpPr>
            <a:cxnSpLocks noChangeShapeType="1"/>
            <a:stCxn id="15366" idx="3"/>
            <a:endCxn id="15368" idx="1"/>
          </p:cNvCxnSpPr>
          <p:nvPr/>
        </p:nvCxnSpPr>
        <p:spPr bwMode="auto">
          <a:xfrm>
            <a:off x="3420237" y="3299016"/>
            <a:ext cx="2746375" cy="1636712"/>
          </a:xfrm>
          <a:prstGeom prst="bentConnector3">
            <a:avLst>
              <a:gd name="adj1" fmla="val 50000"/>
            </a:avLst>
          </a:prstGeom>
          <a:noFill/>
          <a:ln w="28575">
            <a:solidFill>
              <a:srgbClr val="FF3300"/>
            </a:solidFill>
            <a:miter lim="800000"/>
            <a:headEnd/>
            <a:tailEnd type="triangle" w="med" len="med"/>
          </a:ln>
        </p:spPr>
      </p:cxn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Multilevel Master Scheduling Example</a:t>
            </a:r>
          </a:p>
        </p:txBody>
      </p:sp>
      <p:sp>
        <p:nvSpPr>
          <p:cNvPr id="16386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MS-SU-130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219074" y="2987358"/>
            <a:ext cx="2825783" cy="58836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square" lIns="90488" tIns="44450" rIns="90488" bIns="44450">
            <a:spAutoFit/>
          </a:bodyPr>
          <a:lstStyle/>
          <a:p>
            <a:pPr algn="l" eaLnBrk="0" hangingPunct="0">
              <a:lnSpc>
                <a:spcPct val="90000"/>
              </a:lnSpc>
            </a:pPr>
            <a:r>
              <a:rPr lang="en-US" altLang="zh-CN" sz="1800" dirty="0">
                <a:latin typeface="+mj-lt"/>
                <a:ea typeface="宋体" pitchFamily="2" charset="-122"/>
              </a:rPr>
              <a:t>Production Forecast</a:t>
            </a:r>
          </a:p>
          <a:p>
            <a:pPr algn="l" eaLnBrk="0" hangingPunct="0">
              <a:lnSpc>
                <a:spcPct val="90000"/>
              </a:lnSpc>
            </a:pPr>
            <a:r>
              <a:rPr lang="en-US" altLang="zh-CN" sz="1800" dirty="0">
                <a:latin typeface="+mj-lt"/>
                <a:ea typeface="宋体" pitchFamily="2" charset="-122"/>
              </a:rPr>
              <a:t>(Dependent)</a:t>
            </a:r>
            <a:endParaRPr lang="en-US" altLang="zh-CN" sz="1800" b="1" i="1" dirty="0">
              <a:solidFill>
                <a:srgbClr val="FF0000"/>
              </a:solidFill>
              <a:latin typeface="+mj-lt"/>
              <a:ea typeface="宋体" pitchFamily="2" charset="-122"/>
            </a:endParaRPr>
          </a:p>
        </p:txBody>
      </p:sp>
      <p:sp>
        <p:nvSpPr>
          <p:cNvPr id="16389" name="Rectangle 9"/>
          <p:cNvSpPr>
            <a:spLocks noChangeArrowheads="1"/>
          </p:cNvSpPr>
          <p:nvPr/>
        </p:nvSpPr>
        <p:spPr bwMode="auto">
          <a:xfrm>
            <a:off x="295275" y="1844358"/>
            <a:ext cx="8534400" cy="914400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279562" name="Rectangle 10"/>
          <p:cNvSpPr>
            <a:spLocks noChangeArrowheads="1"/>
          </p:cNvSpPr>
          <p:nvPr/>
        </p:nvSpPr>
        <p:spPr bwMode="auto">
          <a:xfrm>
            <a:off x="3514725" y="1996758"/>
            <a:ext cx="2736850" cy="608012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90488" tIns="44450" rIns="90488" bIns="44450" anchor="ctr"/>
          <a:lstStyle/>
          <a:p>
            <a:pPr eaLnBrk="0" hangingPunct="0"/>
            <a:r>
              <a:rPr lang="en-US" altLang="zh-CN" sz="2000">
                <a:latin typeface="+mj-lt"/>
                <a:ea typeface="宋体" pitchFamily="2" charset="-122"/>
              </a:rPr>
              <a:t>Computer Family</a:t>
            </a:r>
            <a:endParaRPr lang="en-US" altLang="zh-CN" sz="2000" b="1">
              <a:solidFill>
                <a:schemeClr val="accent2"/>
              </a:solidFill>
              <a:latin typeface="+mj-lt"/>
              <a:ea typeface="宋体" pitchFamily="2" charset="-122"/>
            </a:endParaRPr>
          </a:p>
        </p:txBody>
      </p:sp>
      <p:sp>
        <p:nvSpPr>
          <p:cNvPr id="16391" name="Rectangle 11"/>
          <p:cNvSpPr>
            <a:spLocks noChangeArrowheads="1"/>
          </p:cNvSpPr>
          <p:nvPr/>
        </p:nvSpPr>
        <p:spPr bwMode="auto">
          <a:xfrm>
            <a:off x="219075" y="1471295"/>
            <a:ext cx="3193428" cy="36676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square" lIns="90488" tIns="44450" rIns="90488" bIns="44450">
            <a:spAutoFit/>
          </a:bodyPr>
          <a:lstStyle/>
          <a:p>
            <a:pPr algn="l" eaLnBrk="0" hangingPunct="0"/>
            <a:r>
              <a:rPr lang="en-US" altLang="zh-CN" sz="1800" dirty="0">
                <a:latin typeface="+mj-lt"/>
                <a:ea typeface="宋体" pitchFamily="2" charset="-122"/>
              </a:rPr>
              <a:t>Forecast (Independent)</a:t>
            </a:r>
          </a:p>
        </p:txBody>
      </p:sp>
      <p:sp>
        <p:nvSpPr>
          <p:cNvPr id="16392" name="Oval 12"/>
          <p:cNvSpPr>
            <a:spLocks noChangeArrowheads="1"/>
          </p:cNvSpPr>
          <p:nvPr/>
        </p:nvSpPr>
        <p:spPr bwMode="auto">
          <a:xfrm>
            <a:off x="365125" y="2155508"/>
            <a:ext cx="374650" cy="374650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0" tIns="0" rIns="0" bIns="0" anchor="ctr"/>
          <a:lstStyle/>
          <a:p>
            <a:pPr eaLnBrk="0" hangingPunct="0"/>
            <a:r>
              <a:rPr lang="en-US" altLang="zh-CN" sz="2000" b="1">
                <a:latin typeface="+mj-lt"/>
                <a:ea typeface="宋体" pitchFamily="2" charset="-122"/>
              </a:rPr>
              <a:t>F</a:t>
            </a:r>
          </a:p>
        </p:txBody>
      </p:sp>
      <p:sp>
        <p:nvSpPr>
          <p:cNvPr id="16393" name="Rectangle 13"/>
          <p:cNvSpPr>
            <a:spLocks noChangeArrowheads="1"/>
          </p:cNvSpPr>
          <p:nvPr/>
        </p:nvSpPr>
        <p:spPr bwMode="auto">
          <a:xfrm>
            <a:off x="673100" y="2145983"/>
            <a:ext cx="1389063" cy="705321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0488" tIns="44450" rIns="90488" bIns="44450">
            <a:spAutoFit/>
          </a:bodyPr>
          <a:lstStyle/>
          <a:p>
            <a:pPr algn="l" eaLnBrk="0" hangingPunct="0"/>
            <a:r>
              <a:rPr lang="en-US" altLang="zh-CN" sz="2000">
                <a:latin typeface="+mj-lt"/>
                <a:ea typeface="宋体" pitchFamily="2" charset="-122"/>
              </a:rPr>
              <a:t>amily Item</a:t>
            </a:r>
            <a:endParaRPr lang="en-US" altLang="zh-CN" sz="2000" b="1">
              <a:latin typeface="+mj-lt"/>
              <a:ea typeface="宋体" pitchFamily="2" charset="-122"/>
            </a:endParaRPr>
          </a:p>
        </p:txBody>
      </p:sp>
      <p:sp>
        <p:nvSpPr>
          <p:cNvPr id="16394" name="Rectangle 15"/>
          <p:cNvSpPr>
            <a:spLocks noChangeArrowheads="1"/>
          </p:cNvSpPr>
          <p:nvPr/>
        </p:nvSpPr>
        <p:spPr bwMode="auto">
          <a:xfrm>
            <a:off x="295275" y="3581083"/>
            <a:ext cx="8534400" cy="914400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16395" name="Oval 19"/>
          <p:cNvSpPr>
            <a:spLocks noChangeArrowheads="1"/>
          </p:cNvSpPr>
          <p:nvPr/>
        </p:nvSpPr>
        <p:spPr bwMode="auto">
          <a:xfrm>
            <a:off x="365125" y="3730308"/>
            <a:ext cx="374650" cy="374650"/>
          </a:xfrm>
          <a:prstGeom prst="ellipse">
            <a:avLst/>
          </a:prstGeom>
          <a:solidFill>
            <a:schemeClr val="bg1"/>
          </a:solidFill>
          <a:ln w="127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lIns="0" tIns="0" rIns="0" bIns="0" anchor="ctr"/>
          <a:lstStyle/>
          <a:p>
            <a:pPr eaLnBrk="0" hangingPunct="0"/>
            <a:r>
              <a:rPr lang="en-US" altLang="zh-CN" sz="2000" b="1">
                <a:latin typeface="+mj-lt"/>
                <a:ea typeface="宋体" pitchFamily="2" charset="-122"/>
              </a:rPr>
              <a:t>P</a:t>
            </a:r>
          </a:p>
        </p:txBody>
      </p:sp>
      <p:sp>
        <p:nvSpPr>
          <p:cNvPr id="16396" name="Rectangle 20"/>
          <p:cNvSpPr>
            <a:spLocks noChangeArrowheads="1"/>
          </p:cNvSpPr>
          <p:nvPr/>
        </p:nvSpPr>
        <p:spPr bwMode="auto">
          <a:xfrm>
            <a:off x="665162" y="3733483"/>
            <a:ext cx="1229625" cy="705321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square" lIns="90488" tIns="44450" rIns="90488" bIns="44450">
            <a:spAutoFit/>
          </a:bodyPr>
          <a:lstStyle/>
          <a:p>
            <a:pPr algn="l" eaLnBrk="0" hangingPunct="0"/>
            <a:r>
              <a:rPr lang="en-US" altLang="zh-CN" sz="2000" dirty="0" err="1">
                <a:latin typeface="+mj-lt"/>
                <a:ea typeface="宋体" pitchFamily="2" charset="-122"/>
              </a:rPr>
              <a:t>lanning</a:t>
            </a:r>
            <a:r>
              <a:rPr lang="en-US" altLang="zh-CN" sz="2000" dirty="0">
                <a:latin typeface="+mj-lt"/>
                <a:ea typeface="宋体" pitchFamily="2" charset="-122"/>
              </a:rPr>
              <a:t> </a:t>
            </a:r>
          </a:p>
          <a:p>
            <a:pPr algn="l" eaLnBrk="0" hangingPunct="0"/>
            <a:r>
              <a:rPr lang="en-US" altLang="zh-CN" sz="2000" dirty="0">
                <a:latin typeface="+mj-lt"/>
                <a:ea typeface="宋体" pitchFamily="2" charset="-122"/>
              </a:rPr>
              <a:t>Item</a:t>
            </a:r>
          </a:p>
        </p:txBody>
      </p:sp>
      <p:sp>
        <p:nvSpPr>
          <p:cNvPr id="16397" name="Rectangle 25"/>
          <p:cNvSpPr>
            <a:spLocks noChangeArrowheads="1"/>
          </p:cNvSpPr>
          <p:nvPr/>
        </p:nvSpPr>
        <p:spPr bwMode="auto">
          <a:xfrm>
            <a:off x="295275" y="5066983"/>
            <a:ext cx="8534400" cy="914400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279568" name="Rectangle 16"/>
          <p:cNvSpPr>
            <a:spLocks noChangeArrowheads="1"/>
          </p:cNvSpPr>
          <p:nvPr/>
        </p:nvSpPr>
        <p:spPr bwMode="auto">
          <a:xfrm>
            <a:off x="3455988" y="3722370"/>
            <a:ext cx="1265237" cy="60325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90488" tIns="44450" rIns="90488" bIns="44450" anchor="ctr"/>
          <a:lstStyle/>
          <a:p>
            <a:pPr eaLnBrk="0" hangingPunct="0">
              <a:defRPr/>
            </a:pPr>
            <a:r>
              <a:rPr lang="en-US" altLang="zh-CN" sz="1800">
                <a:solidFill>
                  <a:srgbClr val="FF0000"/>
                </a:solidFill>
                <a:latin typeface="+mj-lt"/>
                <a:ea typeface="宋体" pitchFamily="2" charset="-122"/>
              </a:rPr>
              <a:t>Model B</a:t>
            </a:r>
          </a:p>
          <a:p>
            <a:pPr eaLnBrk="0" hangingPunct="0">
              <a:defRPr/>
            </a:pPr>
            <a:r>
              <a:rPr lang="en-US" altLang="zh-CN" sz="1800">
                <a:solidFill>
                  <a:srgbClr val="FF0000"/>
                </a:solidFill>
                <a:latin typeface="+mj-lt"/>
                <a:ea typeface="宋体" pitchFamily="2" charset="-122"/>
              </a:rPr>
              <a:t>30%</a:t>
            </a:r>
          </a:p>
        </p:txBody>
      </p:sp>
      <p:sp>
        <p:nvSpPr>
          <p:cNvPr id="279569" name="Rectangle 17"/>
          <p:cNvSpPr>
            <a:spLocks noChangeArrowheads="1"/>
          </p:cNvSpPr>
          <p:nvPr/>
        </p:nvSpPr>
        <p:spPr bwMode="auto">
          <a:xfrm>
            <a:off x="5029200" y="3722370"/>
            <a:ext cx="1265238" cy="60325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90488" tIns="44450" rIns="90488" bIns="44450" anchor="ctr"/>
          <a:lstStyle/>
          <a:p>
            <a:pPr eaLnBrk="0" hangingPunct="0">
              <a:defRPr/>
            </a:pPr>
            <a:r>
              <a:rPr lang="en-US" altLang="zh-CN" sz="1800">
                <a:solidFill>
                  <a:srgbClr val="FF0000"/>
                </a:solidFill>
                <a:latin typeface="+mj-lt"/>
                <a:ea typeface="宋体" pitchFamily="2" charset="-122"/>
              </a:rPr>
              <a:t>Model C</a:t>
            </a:r>
          </a:p>
          <a:p>
            <a:pPr eaLnBrk="0" hangingPunct="0">
              <a:defRPr/>
            </a:pPr>
            <a:r>
              <a:rPr lang="en-US" altLang="zh-CN" sz="1800">
                <a:solidFill>
                  <a:srgbClr val="FF0000"/>
                </a:solidFill>
                <a:latin typeface="+mj-lt"/>
                <a:ea typeface="宋体" pitchFamily="2" charset="-122"/>
              </a:rPr>
              <a:t>50%</a:t>
            </a:r>
          </a:p>
        </p:txBody>
      </p:sp>
      <p:sp>
        <p:nvSpPr>
          <p:cNvPr id="279570" name="Rectangle 18"/>
          <p:cNvSpPr>
            <a:spLocks noChangeArrowheads="1"/>
          </p:cNvSpPr>
          <p:nvPr/>
        </p:nvSpPr>
        <p:spPr bwMode="auto">
          <a:xfrm>
            <a:off x="1903413" y="3722370"/>
            <a:ext cx="1252537" cy="582613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90488" tIns="44450" rIns="90488" bIns="44450" anchor="ctr"/>
          <a:lstStyle/>
          <a:p>
            <a:pPr eaLnBrk="0" hangingPunct="0">
              <a:defRPr/>
            </a:pPr>
            <a:r>
              <a:rPr lang="en-US" altLang="zh-CN" sz="1800">
                <a:solidFill>
                  <a:srgbClr val="FF0000"/>
                </a:solidFill>
                <a:latin typeface="+mj-lt"/>
                <a:ea typeface="宋体" pitchFamily="2" charset="-122"/>
              </a:rPr>
              <a:t>Model A</a:t>
            </a:r>
          </a:p>
          <a:p>
            <a:pPr eaLnBrk="0" hangingPunct="0">
              <a:defRPr/>
            </a:pPr>
            <a:r>
              <a:rPr lang="en-US" altLang="zh-CN" sz="1800">
                <a:solidFill>
                  <a:srgbClr val="FF0000"/>
                </a:solidFill>
                <a:latin typeface="+mj-lt"/>
                <a:ea typeface="宋体" pitchFamily="2" charset="-122"/>
              </a:rPr>
              <a:t>20%</a:t>
            </a:r>
          </a:p>
        </p:txBody>
      </p:sp>
      <p:sp>
        <p:nvSpPr>
          <p:cNvPr id="279578" name="Rectangle 26"/>
          <p:cNvSpPr>
            <a:spLocks noChangeArrowheads="1"/>
          </p:cNvSpPr>
          <p:nvPr/>
        </p:nvSpPr>
        <p:spPr bwMode="auto">
          <a:xfrm>
            <a:off x="6597650" y="3722370"/>
            <a:ext cx="1265238" cy="60325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90488" tIns="44450" rIns="90488" bIns="44450" anchor="ctr"/>
          <a:lstStyle/>
          <a:p>
            <a:pPr eaLnBrk="0" hangingPunct="0"/>
            <a:r>
              <a:rPr lang="en-US" altLang="zh-CN" sz="1800">
                <a:solidFill>
                  <a:srgbClr val="FF0000"/>
                </a:solidFill>
                <a:latin typeface="+mj-lt"/>
                <a:ea typeface="宋体" pitchFamily="2" charset="-122"/>
              </a:rPr>
              <a:t>Keyboard</a:t>
            </a:r>
          </a:p>
          <a:p>
            <a:pPr eaLnBrk="0" hangingPunct="0"/>
            <a:r>
              <a:rPr lang="en-US" altLang="zh-CN" sz="1800">
                <a:solidFill>
                  <a:srgbClr val="FF0000"/>
                </a:solidFill>
                <a:latin typeface="+mj-lt"/>
                <a:ea typeface="宋体" pitchFamily="2" charset="-122"/>
              </a:rPr>
              <a:t>100%</a:t>
            </a:r>
            <a:endParaRPr lang="en-US" altLang="zh-CN" sz="2000">
              <a:solidFill>
                <a:srgbClr val="FF0000"/>
              </a:solidFill>
              <a:latin typeface="+mj-lt"/>
              <a:ea typeface="宋体" pitchFamily="2" charset="-122"/>
            </a:endParaRPr>
          </a:p>
        </p:txBody>
      </p:sp>
      <p:sp>
        <p:nvSpPr>
          <p:cNvPr id="279579" name="Rectangle 27"/>
          <p:cNvSpPr>
            <a:spLocks noChangeArrowheads="1"/>
          </p:cNvSpPr>
          <p:nvPr/>
        </p:nvSpPr>
        <p:spPr bwMode="auto">
          <a:xfrm>
            <a:off x="7421563" y="5143183"/>
            <a:ext cx="1265237" cy="708025"/>
          </a:xfrm>
          <a:prstGeom prst="rect">
            <a:avLst/>
          </a:prstGeom>
          <a:solidFill>
            <a:schemeClr val="bg1"/>
          </a:solidFill>
          <a:ln w="12700">
            <a:solidFill>
              <a:schemeClr val="hlink"/>
            </a:solidFill>
            <a:miter lim="800000"/>
            <a:headEnd/>
            <a:tailEnd/>
          </a:ln>
          <a:effectLst/>
        </p:spPr>
        <p:txBody>
          <a:bodyPr wrap="none" lIns="90488" tIns="44450" rIns="90488" bIns="44450" anchor="ctr"/>
          <a:lstStyle/>
          <a:p>
            <a:pPr eaLnBrk="0" hangingPunct="0">
              <a:lnSpc>
                <a:spcPct val="90000"/>
              </a:lnSpc>
            </a:pPr>
            <a:r>
              <a:rPr lang="en-US" altLang="zh-CN" sz="1600">
                <a:solidFill>
                  <a:schemeClr val="hlink"/>
                </a:solidFill>
                <a:latin typeface="+mj-lt"/>
                <a:ea typeface="宋体" pitchFamily="2" charset="-122"/>
              </a:rPr>
              <a:t>Extended</a:t>
            </a:r>
          </a:p>
          <a:p>
            <a:pPr eaLnBrk="0" hangingPunct="0">
              <a:lnSpc>
                <a:spcPct val="90000"/>
              </a:lnSpc>
            </a:pPr>
            <a:r>
              <a:rPr lang="en-US" altLang="zh-CN" sz="1600">
                <a:solidFill>
                  <a:schemeClr val="hlink"/>
                </a:solidFill>
                <a:latin typeface="+mj-lt"/>
                <a:ea typeface="宋体" pitchFamily="2" charset="-122"/>
              </a:rPr>
              <a:t>Keyboard</a:t>
            </a:r>
          </a:p>
          <a:p>
            <a:pPr eaLnBrk="0" hangingPunct="0">
              <a:lnSpc>
                <a:spcPct val="90000"/>
              </a:lnSpc>
            </a:pPr>
            <a:r>
              <a:rPr lang="en-US" altLang="zh-CN" sz="1600">
                <a:solidFill>
                  <a:schemeClr val="hlink"/>
                </a:solidFill>
                <a:latin typeface="+mj-lt"/>
                <a:ea typeface="宋体" pitchFamily="2" charset="-122"/>
              </a:rPr>
              <a:t>25%</a:t>
            </a:r>
            <a:endParaRPr lang="en-US" altLang="zh-CN" sz="1800">
              <a:solidFill>
                <a:schemeClr val="hlink"/>
              </a:solidFill>
              <a:latin typeface="+mj-lt"/>
              <a:ea typeface="宋体" pitchFamily="2" charset="-122"/>
            </a:endParaRPr>
          </a:p>
        </p:txBody>
      </p:sp>
      <p:sp>
        <p:nvSpPr>
          <p:cNvPr id="279580" name="Rectangle 28"/>
          <p:cNvSpPr>
            <a:spLocks noChangeArrowheads="1"/>
          </p:cNvSpPr>
          <p:nvPr/>
        </p:nvSpPr>
        <p:spPr bwMode="auto">
          <a:xfrm>
            <a:off x="5767388" y="5143183"/>
            <a:ext cx="1265237" cy="708025"/>
          </a:xfrm>
          <a:prstGeom prst="rect">
            <a:avLst/>
          </a:prstGeom>
          <a:solidFill>
            <a:schemeClr val="bg1"/>
          </a:solidFill>
          <a:ln w="12700">
            <a:solidFill>
              <a:schemeClr val="hlink"/>
            </a:solidFill>
            <a:miter lim="800000"/>
            <a:headEnd/>
            <a:tailEnd/>
          </a:ln>
          <a:effectLst/>
        </p:spPr>
        <p:txBody>
          <a:bodyPr wrap="none" lIns="90488" tIns="44450" rIns="90488" bIns="44450" anchor="ctr"/>
          <a:lstStyle/>
          <a:p>
            <a:pPr eaLnBrk="0" hangingPunct="0">
              <a:lnSpc>
                <a:spcPct val="90000"/>
              </a:lnSpc>
              <a:defRPr/>
            </a:pPr>
            <a:r>
              <a:rPr lang="en-US" altLang="zh-CN" sz="1600">
                <a:solidFill>
                  <a:schemeClr val="hlink"/>
                </a:solidFill>
                <a:latin typeface="+mj-lt"/>
                <a:ea typeface="宋体" pitchFamily="2" charset="-122"/>
              </a:rPr>
              <a:t>Standard</a:t>
            </a:r>
          </a:p>
          <a:p>
            <a:pPr eaLnBrk="0" hangingPunct="0">
              <a:lnSpc>
                <a:spcPct val="90000"/>
              </a:lnSpc>
              <a:defRPr/>
            </a:pPr>
            <a:r>
              <a:rPr lang="en-US" altLang="zh-CN" sz="1600">
                <a:solidFill>
                  <a:schemeClr val="hlink"/>
                </a:solidFill>
                <a:latin typeface="+mj-lt"/>
                <a:ea typeface="宋体" pitchFamily="2" charset="-122"/>
              </a:rPr>
              <a:t>Keyboard</a:t>
            </a:r>
          </a:p>
          <a:p>
            <a:pPr eaLnBrk="0" hangingPunct="0">
              <a:lnSpc>
                <a:spcPct val="90000"/>
              </a:lnSpc>
              <a:defRPr/>
            </a:pPr>
            <a:r>
              <a:rPr lang="en-US" altLang="zh-CN" sz="1600">
                <a:solidFill>
                  <a:schemeClr val="hlink"/>
                </a:solidFill>
                <a:latin typeface="+mj-lt"/>
                <a:ea typeface="宋体" pitchFamily="2" charset="-122"/>
              </a:rPr>
              <a:t>75%</a:t>
            </a:r>
          </a:p>
        </p:txBody>
      </p:sp>
      <p:sp>
        <p:nvSpPr>
          <p:cNvPr id="16404" name="Oval 29"/>
          <p:cNvSpPr>
            <a:spLocks noChangeArrowheads="1"/>
          </p:cNvSpPr>
          <p:nvPr/>
        </p:nvSpPr>
        <p:spPr bwMode="auto">
          <a:xfrm>
            <a:off x="365125" y="5371783"/>
            <a:ext cx="374650" cy="374650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lIns="0" tIns="0" rIns="0" bIns="0" anchor="ctr"/>
          <a:lstStyle/>
          <a:p>
            <a:pPr eaLnBrk="0" hangingPunct="0"/>
            <a:r>
              <a:rPr lang="en-US" altLang="zh-CN" sz="2000" b="1">
                <a:latin typeface="+mj-lt"/>
                <a:ea typeface="宋体" pitchFamily="2" charset="-122"/>
              </a:rPr>
              <a:t>O</a:t>
            </a:r>
          </a:p>
        </p:txBody>
      </p:sp>
      <p:sp>
        <p:nvSpPr>
          <p:cNvPr id="16405" name="Rectangle 30"/>
          <p:cNvSpPr>
            <a:spLocks noChangeArrowheads="1"/>
          </p:cNvSpPr>
          <p:nvPr/>
        </p:nvSpPr>
        <p:spPr bwMode="auto">
          <a:xfrm>
            <a:off x="661988" y="5362258"/>
            <a:ext cx="1442704" cy="39754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pPr algn="l" eaLnBrk="0" hangingPunct="0"/>
            <a:r>
              <a:rPr lang="en-US" altLang="zh-CN" sz="2000">
                <a:latin typeface="+mj-lt"/>
                <a:ea typeface="宋体" pitchFamily="2" charset="-122"/>
              </a:rPr>
              <a:t>ption Item</a:t>
            </a:r>
            <a:endParaRPr lang="en-US" altLang="zh-CN" sz="2000" b="1">
              <a:latin typeface="+mj-lt"/>
              <a:ea typeface="宋体" pitchFamily="2" charset="-122"/>
            </a:endParaRPr>
          </a:p>
        </p:txBody>
      </p:sp>
      <p:cxnSp>
        <p:nvCxnSpPr>
          <p:cNvPr id="16406" name="AutoShape 32"/>
          <p:cNvCxnSpPr>
            <a:cxnSpLocks noChangeShapeType="1"/>
            <a:stCxn id="279578" idx="2"/>
            <a:endCxn id="279580" idx="0"/>
          </p:cNvCxnSpPr>
          <p:nvPr/>
        </p:nvCxnSpPr>
        <p:spPr bwMode="auto">
          <a:xfrm rot="5400000">
            <a:off x="6407150" y="4319270"/>
            <a:ext cx="817563" cy="830263"/>
          </a:xfrm>
          <a:prstGeom prst="bentConnector3">
            <a:avLst>
              <a:gd name="adj1" fmla="val 49903"/>
            </a:avLst>
          </a:prstGeom>
          <a:noFill/>
          <a:ln w="31750">
            <a:solidFill>
              <a:srgbClr val="FF0000"/>
            </a:solidFill>
            <a:miter lim="800000"/>
            <a:headEnd/>
            <a:tailEnd/>
          </a:ln>
          <a:effectLst/>
        </p:spPr>
      </p:cxnSp>
      <p:cxnSp>
        <p:nvCxnSpPr>
          <p:cNvPr id="16407" name="AutoShape 33"/>
          <p:cNvCxnSpPr>
            <a:cxnSpLocks noChangeShapeType="1"/>
            <a:stCxn id="279578" idx="2"/>
            <a:endCxn id="279579" idx="0"/>
          </p:cNvCxnSpPr>
          <p:nvPr/>
        </p:nvCxnSpPr>
        <p:spPr bwMode="auto">
          <a:xfrm rot="16200000" flipH="1">
            <a:off x="7234237" y="4322446"/>
            <a:ext cx="817563" cy="823912"/>
          </a:xfrm>
          <a:prstGeom prst="bentConnector3">
            <a:avLst>
              <a:gd name="adj1" fmla="val 49903"/>
            </a:avLst>
          </a:prstGeom>
          <a:noFill/>
          <a:ln w="31750">
            <a:solidFill>
              <a:srgbClr val="FF0000"/>
            </a:solidFill>
            <a:miter lim="800000"/>
            <a:headEnd/>
            <a:tailEnd/>
          </a:ln>
          <a:effectLst/>
        </p:spPr>
      </p:cxnSp>
      <p:cxnSp>
        <p:nvCxnSpPr>
          <p:cNvPr id="16408" name="AutoShape 34"/>
          <p:cNvCxnSpPr>
            <a:cxnSpLocks noChangeShapeType="1"/>
            <a:stCxn id="279562" idx="2"/>
            <a:endCxn id="279570" idx="0"/>
          </p:cNvCxnSpPr>
          <p:nvPr/>
        </p:nvCxnSpPr>
        <p:spPr bwMode="auto">
          <a:xfrm rot="5400000">
            <a:off x="3148013" y="1987232"/>
            <a:ext cx="1117600" cy="2352675"/>
          </a:xfrm>
          <a:prstGeom prst="bentConnector3">
            <a:avLst>
              <a:gd name="adj1" fmla="val 49856"/>
            </a:avLst>
          </a:prstGeom>
          <a:noFill/>
          <a:ln w="31750">
            <a:solidFill>
              <a:schemeClr val="tx1"/>
            </a:solidFill>
            <a:miter lim="800000"/>
            <a:headEnd/>
            <a:tailEnd/>
          </a:ln>
          <a:effectLst/>
        </p:spPr>
      </p:cxnSp>
      <p:cxnSp>
        <p:nvCxnSpPr>
          <p:cNvPr id="16409" name="AutoShape 35"/>
          <p:cNvCxnSpPr>
            <a:cxnSpLocks noChangeShapeType="1"/>
            <a:stCxn id="279562" idx="2"/>
            <a:endCxn id="279568" idx="0"/>
          </p:cNvCxnSpPr>
          <p:nvPr/>
        </p:nvCxnSpPr>
        <p:spPr bwMode="auto">
          <a:xfrm rot="5400000">
            <a:off x="3927475" y="2766695"/>
            <a:ext cx="1117600" cy="793750"/>
          </a:xfrm>
          <a:prstGeom prst="bentConnector3">
            <a:avLst>
              <a:gd name="adj1" fmla="val 49856"/>
            </a:avLst>
          </a:prstGeom>
          <a:noFill/>
          <a:ln w="31750">
            <a:solidFill>
              <a:schemeClr val="tx1"/>
            </a:solidFill>
            <a:miter lim="800000"/>
            <a:headEnd/>
            <a:tailEnd/>
          </a:ln>
          <a:effectLst/>
        </p:spPr>
      </p:cxnSp>
      <p:cxnSp>
        <p:nvCxnSpPr>
          <p:cNvPr id="16410" name="AutoShape 36"/>
          <p:cNvCxnSpPr>
            <a:cxnSpLocks noChangeShapeType="1"/>
            <a:stCxn id="279562" idx="2"/>
            <a:endCxn id="279578" idx="0"/>
          </p:cNvCxnSpPr>
          <p:nvPr/>
        </p:nvCxnSpPr>
        <p:spPr bwMode="auto">
          <a:xfrm rot="16200000" flipH="1">
            <a:off x="5498307" y="1989613"/>
            <a:ext cx="1117600" cy="2347913"/>
          </a:xfrm>
          <a:prstGeom prst="bentConnector3">
            <a:avLst>
              <a:gd name="adj1" fmla="val 49856"/>
            </a:avLst>
          </a:prstGeom>
          <a:noFill/>
          <a:ln w="31750">
            <a:solidFill>
              <a:schemeClr val="tx1"/>
            </a:solidFill>
            <a:miter lim="800000"/>
            <a:headEnd/>
            <a:tailEnd/>
          </a:ln>
          <a:effectLst/>
        </p:spPr>
      </p:cxnSp>
      <p:cxnSp>
        <p:nvCxnSpPr>
          <p:cNvPr id="16411" name="AutoShape 37"/>
          <p:cNvCxnSpPr>
            <a:cxnSpLocks noChangeShapeType="1"/>
            <a:stCxn id="279562" idx="2"/>
            <a:endCxn id="279569" idx="0"/>
          </p:cNvCxnSpPr>
          <p:nvPr/>
        </p:nvCxnSpPr>
        <p:spPr bwMode="auto">
          <a:xfrm rot="16200000" flipH="1">
            <a:off x="4714082" y="2773838"/>
            <a:ext cx="1117600" cy="779463"/>
          </a:xfrm>
          <a:prstGeom prst="bentConnector3">
            <a:avLst>
              <a:gd name="adj1" fmla="val 49856"/>
            </a:avLst>
          </a:prstGeom>
          <a:noFill/>
          <a:ln w="31750">
            <a:solidFill>
              <a:schemeClr val="tx1"/>
            </a:solidFill>
            <a:miter lim="800000"/>
            <a:headEnd/>
            <a:tailEnd/>
          </a:ln>
          <a:effectLst/>
        </p:spPr>
      </p:cxn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1508288" y="891610"/>
            <a:ext cx="7178511" cy="5424523"/>
          </a:xfrm>
        </p:spPr>
        <p:txBody>
          <a:bodyPr/>
          <a:lstStyle/>
          <a:p>
            <a:r>
              <a:rPr lang="en-US" dirty="0" smtClean="0"/>
              <a:t>Simulated Forecasting</a:t>
            </a:r>
          </a:p>
          <a:p>
            <a:r>
              <a:rPr lang="en-US" dirty="0" smtClean="0"/>
              <a:t>Item and Item-Site Planning Maintenance</a:t>
            </a:r>
          </a:p>
          <a:p>
            <a:r>
              <a:rPr lang="en-US" b="1" dirty="0" smtClean="0"/>
              <a:t>MRP Control</a:t>
            </a:r>
          </a:p>
          <a:p>
            <a:r>
              <a:rPr lang="en-US" dirty="0" smtClean="0"/>
              <a:t>Holiday/Calendar </a:t>
            </a:r>
            <a:r>
              <a:rPr lang="en-US" dirty="0" smtClean="0"/>
              <a:t>Setup</a:t>
            </a:r>
            <a:endParaRPr lang="en-US" dirty="0" smtClean="0"/>
          </a:p>
          <a:p>
            <a:r>
              <a:rPr lang="en-US" dirty="0" smtClean="0"/>
              <a:t>Resource Maintenance</a:t>
            </a:r>
          </a:p>
          <a:p>
            <a:r>
              <a:rPr lang="en-US" dirty="0" smtClean="0"/>
              <a:t>Item Resource Bill Maintenance</a:t>
            </a:r>
          </a:p>
          <a:p>
            <a:endParaRPr lang="en-US" dirty="0"/>
          </a:p>
        </p:txBody>
      </p:sp>
      <p:sp>
        <p:nvSpPr>
          <p:cNvPr id="15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Master Schedule and RCCP Setup</a:t>
            </a:r>
            <a:endParaRPr lang="en-US" dirty="0"/>
          </a:p>
        </p:txBody>
      </p:sp>
      <p:sp>
        <p:nvSpPr>
          <p:cNvPr id="17410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MS-SU-140</a:t>
            </a:r>
          </a:p>
        </p:txBody>
      </p:sp>
      <p:sp>
        <p:nvSpPr>
          <p:cNvPr id="14" name="Line 4"/>
          <p:cNvSpPr>
            <a:spLocks noChangeShapeType="1"/>
          </p:cNvSpPr>
          <p:nvPr/>
        </p:nvSpPr>
        <p:spPr bwMode="auto">
          <a:xfrm>
            <a:off x="1104900" y="904045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MRP Control – Planning Horizon</a:t>
            </a:r>
          </a:p>
        </p:txBody>
      </p:sp>
      <p:sp>
        <p:nvSpPr>
          <p:cNvPr id="1843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MS-SU-150</a:t>
            </a:r>
          </a:p>
        </p:txBody>
      </p:sp>
      <p:pic>
        <p:nvPicPr>
          <p:cNvPr id="18436" name="Picture 4" descr="Region Captur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1150" y="939546"/>
            <a:ext cx="5299075" cy="3151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7" name="Picture 5" descr="Region Capture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659438" y="1577721"/>
            <a:ext cx="3308350" cy="2085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8" name="Line 6"/>
          <p:cNvSpPr>
            <a:spLocks noChangeShapeType="1"/>
          </p:cNvSpPr>
          <p:nvPr/>
        </p:nvSpPr>
        <p:spPr bwMode="auto">
          <a:xfrm>
            <a:off x="1309688" y="4617784"/>
            <a:ext cx="1925637" cy="0"/>
          </a:xfrm>
          <a:prstGeom prst="line">
            <a:avLst/>
          </a:prstGeom>
          <a:noFill/>
          <a:ln w="12700">
            <a:noFill/>
            <a:round/>
            <a:headEnd type="triangle" w="med" len="med"/>
            <a:tailEnd type="triangle" w="med" len="med"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18439" name="Rectangle 8"/>
          <p:cNvSpPr>
            <a:spLocks noChangeArrowheads="1"/>
          </p:cNvSpPr>
          <p:nvPr/>
        </p:nvSpPr>
        <p:spPr bwMode="auto">
          <a:xfrm>
            <a:off x="4451350" y="5956046"/>
            <a:ext cx="1714500" cy="365125"/>
          </a:xfrm>
          <a:prstGeom prst="rect">
            <a:avLst/>
          </a:prstGeom>
          <a:noFill/>
          <a:ln w="31750">
            <a:solidFill>
              <a:schemeClr val="tx1"/>
            </a:solidFill>
            <a:miter lim="800000"/>
            <a:headEnd/>
            <a:tailEnd/>
          </a:ln>
        </p:spPr>
        <p:txBody>
          <a:bodyPr wrap="none" lIns="47625" tIns="19050" rIns="47625" bIns="19050"/>
          <a:lstStyle/>
          <a:p>
            <a:pPr algn="l" eaLnBrk="0" hangingPunct="0">
              <a:lnSpc>
                <a:spcPct val="97000"/>
              </a:lnSpc>
            </a:pPr>
            <a:r>
              <a:rPr lang="en-US" altLang="zh-CN" sz="1800" b="1">
                <a:latin typeface="+mj-lt"/>
                <a:ea typeface="宋体" pitchFamily="2" charset="-122"/>
              </a:rPr>
              <a:t>Calendar Days</a:t>
            </a:r>
          </a:p>
        </p:txBody>
      </p:sp>
      <p:sp>
        <p:nvSpPr>
          <p:cNvPr id="18440" name="Rectangle 11"/>
          <p:cNvSpPr>
            <a:spLocks noChangeArrowheads="1"/>
          </p:cNvSpPr>
          <p:nvPr/>
        </p:nvSpPr>
        <p:spPr bwMode="auto">
          <a:xfrm>
            <a:off x="3274836" y="5956046"/>
            <a:ext cx="365125" cy="365125"/>
          </a:xfrm>
          <a:prstGeom prst="rect">
            <a:avLst/>
          </a:prstGeom>
          <a:noFill/>
          <a:ln w="31750">
            <a:solidFill>
              <a:schemeClr val="tx1"/>
            </a:solidFill>
            <a:miter lim="800000"/>
            <a:headEnd/>
            <a:tailEnd/>
          </a:ln>
        </p:spPr>
        <p:txBody>
          <a:bodyPr lIns="0" tIns="0" rIns="0" bIns="0" anchor="ctr" anchorCtr="1"/>
          <a:lstStyle/>
          <a:p>
            <a:pPr eaLnBrk="0" hangingPunct="0">
              <a:lnSpc>
                <a:spcPct val="97000"/>
              </a:lnSpc>
            </a:pPr>
            <a:r>
              <a:rPr lang="en-US" altLang="zh-CN" sz="1600" b="1">
                <a:latin typeface="+mj-lt"/>
                <a:ea typeface="宋体" pitchFamily="2" charset="-122"/>
              </a:rPr>
              <a:t>7</a:t>
            </a:r>
          </a:p>
        </p:txBody>
      </p:sp>
      <p:sp>
        <p:nvSpPr>
          <p:cNvPr id="18441" name="Rectangle 12"/>
          <p:cNvSpPr>
            <a:spLocks noChangeArrowheads="1"/>
          </p:cNvSpPr>
          <p:nvPr/>
        </p:nvSpPr>
        <p:spPr bwMode="auto">
          <a:xfrm>
            <a:off x="1074738" y="4867021"/>
            <a:ext cx="6986587" cy="865188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lIns="47625" tIns="19050" rIns="47625" bIns="19050">
            <a:spAutoFit/>
          </a:bodyPr>
          <a:lstStyle/>
          <a:p>
            <a:pPr algn="l" eaLnBrk="0" hangingPunct="0">
              <a:lnSpc>
                <a:spcPct val="99000"/>
              </a:lnSpc>
            </a:pPr>
            <a:r>
              <a:rPr lang="zh-CN" altLang="en-US" sz="1800">
                <a:latin typeface="+mj-lt"/>
                <a:ea typeface="宋体" pitchFamily="2" charset="-122"/>
              </a:rPr>
              <a:t>    </a:t>
            </a:r>
            <a:r>
              <a:rPr lang="en-US" altLang="zh-CN" sz="1800">
                <a:latin typeface="+mj-lt"/>
                <a:ea typeface="宋体" pitchFamily="2" charset="-122"/>
              </a:rPr>
              <a:t>Master Schedule</a:t>
            </a:r>
          </a:p>
          <a:p>
            <a:pPr algn="l" eaLnBrk="0" hangingPunct="0">
              <a:lnSpc>
                <a:spcPct val="99000"/>
              </a:lnSpc>
            </a:pPr>
            <a:r>
              <a:rPr lang="en-US" altLang="zh-CN" sz="1800">
                <a:latin typeface="+mj-lt"/>
                <a:ea typeface="宋体" pitchFamily="2" charset="-122"/>
              </a:rPr>
              <a:t>      Work Orders		           </a:t>
            </a:r>
            <a:r>
              <a:rPr lang="en-US" altLang="zh-CN" sz="1800" b="1">
                <a:solidFill>
                  <a:srgbClr val="336600"/>
                </a:solidFill>
                <a:latin typeface="+mj-lt"/>
                <a:ea typeface="宋体" pitchFamily="2" charset="-122"/>
              </a:rPr>
              <a:t>Planned Orders</a:t>
            </a:r>
          </a:p>
          <a:p>
            <a:pPr algn="l" eaLnBrk="0" hangingPunct="0">
              <a:lnSpc>
                <a:spcPct val="99000"/>
              </a:lnSpc>
            </a:pPr>
            <a:r>
              <a:rPr lang="en-US" altLang="zh-CN" sz="1800">
                <a:latin typeface="+mj-lt"/>
                <a:ea typeface="宋体" pitchFamily="2" charset="-122"/>
              </a:rPr>
              <a:t>Repetitive Schedules</a:t>
            </a:r>
            <a:r>
              <a:rPr lang="en-US" altLang="zh-CN" sz="1800" b="1">
                <a:latin typeface="+mj-lt"/>
                <a:ea typeface="宋体" pitchFamily="2" charset="-122"/>
              </a:rPr>
              <a:t>              </a:t>
            </a:r>
            <a:r>
              <a:rPr lang="en-US" altLang="zh-CN" sz="1800">
                <a:latin typeface="+mj-lt"/>
                <a:ea typeface="宋体" pitchFamily="2" charset="-122"/>
              </a:rPr>
              <a:t>                     </a:t>
            </a:r>
          </a:p>
        </p:txBody>
      </p:sp>
      <p:sp>
        <p:nvSpPr>
          <p:cNvPr id="18442" name="Rectangle 13"/>
          <p:cNvSpPr>
            <a:spLocks noChangeArrowheads="1"/>
          </p:cNvSpPr>
          <p:nvPr/>
        </p:nvSpPr>
        <p:spPr bwMode="auto">
          <a:xfrm>
            <a:off x="882650" y="5956046"/>
            <a:ext cx="365125" cy="365125"/>
          </a:xfrm>
          <a:prstGeom prst="rect">
            <a:avLst/>
          </a:prstGeom>
          <a:noFill/>
          <a:ln w="31750">
            <a:solidFill>
              <a:schemeClr val="tx1"/>
            </a:solidFill>
            <a:miter lim="800000"/>
            <a:headEnd/>
            <a:tailEnd/>
          </a:ln>
        </p:spPr>
        <p:txBody>
          <a:bodyPr lIns="0" tIns="0" rIns="0" bIns="0" anchor="ctr" anchorCtr="1"/>
          <a:lstStyle/>
          <a:p>
            <a:pPr algn="l" eaLnBrk="0" hangingPunct="0">
              <a:lnSpc>
                <a:spcPct val="97000"/>
              </a:lnSpc>
            </a:pPr>
            <a:r>
              <a:rPr lang="en-US" altLang="zh-CN" sz="1600" b="1">
                <a:latin typeface="+mj-lt"/>
                <a:ea typeface="宋体" pitchFamily="2" charset="-122"/>
              </a:rPr>
              <a:t>0</a:t>
            </a:r>
          </a:p>
        </p:txBody>
      </p:sp>
      <p:sp>
        <p:nvSpPr>
          <p:cNvPr id="18443" name="Rectangle 16"/>
          <p:cNvSpPr>
            <a:spLocks noChangeArrowheads="1"/>
          </p:cNvSpPr>
          <p:nvPr/>
        </p:nvSpPr>
        <p:spPr bwMode="auto">
          <a:xfrm>
            <a:off x="1503363" y="4478084"/>
            <a:ext cx="1460500" cy="280987"/>
          </a:xfrm>
          <a:prstGeom prst="rect">
            <a:avLst/>
          </a:prstGeom>
          <a:solidFill>
            <a:schemeClr val="bg1"/>
          </a:solidFill>
          <a:ln w="31750">
            <a:solidFill>
              <a:schemeClr val="tx1"/>
            </a:solidFill>
            <a:miter lim="800000"/>
            <a:headEnd/>
            <a:tailEnd/>
          </a:ln>
        </p:spPr>
        <p:txBody>
          <a:bodyPr wrap="none" lIns="90488" tIns="44450" rIns="90488" bIns="44450" anchor="ctr"/>
          <a:lstStyle/>
          <a:p>
            <a:pPr eaLnBrk="0" hangingPunct="0"/>
            <a:r>
              <a:rPr lang="en-US" altLang="zh-CN" sz="1800" b="1">
                <a:latin typeface="+mj-lt"/>
                <a:ea typeface="宋体" pitchFamily="2" charset="-122"/>
              </a:rPr>
              <a:t>Time Fence</a:t>
            </a:r>
          </a:p>
        </p:txBody>
      </p:sp>
      <p:sp>
        <p:nvSpPr>
          <p:cNvPr id="18444" name="Rectangle 17"/>
          <p:cNvSpPr>
            <a:spLocks noChangeArrowheads="1"/>
          </p:cNvSpPr>
          <p:nvPr/>
        </p:nvSpPr>
        <p:spPr bwMode="auto">
          <a:xfrm>
            <a:off x="4273550" y="4098671"/>
            <a:ext cx="1966913" cy="239713"/>
          </a:xfrm>
          <a:prstGeom prst="rect">
            <a:avLst/>
          </a:prstGeom>
          <a:solidFill>
            <a:schemeClr val="bg1"/>
          </a:solidFill>
          <a:ln w="28575">
            <a:solidFill>
              <a:schemeClr val="hlink"/>
            </a:solidFill>
            <a:miter lim="800000"/>
            <a:headEnd/>
            <a:tailEnd/>
          </a:ln>
        </p:spPr>
        <p:txBody>
          <a:bodyPr wrap="none" lIns="90488" tIns="44450" rIns="90488" bIns="44450" anchor="ctr"/>
          <a:lstStyle/>
          <a:p>
            <a:pPr eaLnBrk="0" hangingPunct="0"/>
            <a:r>
              <a:rPr lang="en-US" altLang="zh-CN" sz="1800" b="1">
                <a:solidFill>
                  <a:schemeClr val="hlink"/>
                </a:solidFill>
                <a:latin typeface="+mj-lt"/>
                <a:ea typeface="宋体" pitchFamily="2" charset="-122"/>
              </a:rPr>
              <a:t>Planning Horizon</a:t>
            </a:r>
          </a:p>
        </p:txBody>
      </p:sp>
      <p:sp>
        <p:nvSpPr>
          <p:cNvPr id="18445" name="Rectangle 20"/>
          <p:cNvSpPr>
            <a:spLocks noChangeArrowheads="1"/>
          </p:cNvSpPr>
          <p:nvPr/>
        </p:nvSpPr>
        <p:spPr bwMode="auto">
          <a:xfrm>
            <a:off x="7429500" y="5956046"/>
            <a:ext cx="365125" cy="365125"/>
          </a:xfrm>
          <a:prstGeom prst="rect">
            <a:avLst/>
          </a:prstGeom>
          <a:noFill/>
          <a:ln w="31750">
            <a:solidFill>
              <a:srgbClr val="FF3300"/>
            </a:solidFill>
            <a:miter lim="800000"/>
            <a:headEnd/>
            <a:tailEnd/>
          </a:ln>
        </p:spPr>
        <p:txBody>
          <a:bodyPr lIns="0" tIns="0" rIns="0" bIns="0" anchor="ctr" anchorCtr="1"/>
          <a:lstStyle/>
          <a:p>
            <a:pPr algn="l" eaLnBrk="0" hangingPunct="0">
              <a:lnSpc>
                <a:spcPct val="97000"/>
              </a:lnSpc>
            </a:pPr>
            <a:r>
              <a:rPr lang="en-US" altLang="zh-CN" sz="1600" b="1">
                <a:solidFill>
                  <a:srgbClr val="FF3300"/>
                </a:solidFill>
                <a:latin typeface="+mj-lt"/>
                <a:ea typeface="宋体" pitchFamily="2" charset="-122"/>
              </a:rPr>
              <a:t>20</a:t>
            </a:r>
            <a:endParaRPr lang="en-US" altLang="zh-CN" sz="1600" b="1">
              <a:latin typeface="+mj-lt"/>
              <a:ea typeface="宋体" pitchFamily="2" charset="-122"/>
            </a:endParaRPr>
          </a:p>
        </p:txBody>
      </p:sp>
      <p:sp>
        <p:nvSpPr>
          <p:cNvPr id="18446" name="Rectangle 22"/>
          <p:cNvSpPr>
            <a:spLocks noChangeArrowheads="1"/>
          </p:cNvSpPr>
          <p:nvPr/>
        </p:nvSpPr>
        <p:spPr bwMode="auto">
          <a:xfrm>
            <a:off x="7874000" y="5956046"/>
            <a:ext cx="365125" cy="365125"/>
          </a:xfrm>
          <a:prstGeom prst="rect">
            <a:avLst/>
          </a:prstGeom>
          <a:noFill/>
          <a:ln w="31750">
            <a:solidFill>
              <a:schemeClr val="hlink"/>
            </a:solidFill>
            <a:miter lim="800000"/>
            <a:headEnd/>
            <a:tailEnd/>
          </a:ln>
        </p:spPr>
        <p:txBody>
          <a:bodyPr lIns="0" tIns="0" rIns="0" bIns="0" anchor="ctr" anchorCtr="1"/>
          <a:lstStyle/>
          <a:p>
            <a:pPr algn="l" eaLnBrk="0" hangingPunct="0">
              <a:lnSpc>
                <a:spcPct val="97000"/>
              </a:lnSpc>
            </a:pPr>
            <a:r>
              <a:rPr lang="en-US" altLang="zh-CN" sz="1600" b="1">
                <a:solidFill>
                  <a:schemeClr val="hlink"/>
                </a:solidFill>
                <a:latin typeface="+mj-lt"/>
                <a:ea typeface="宋体" pitchFamily="2" charset="-122"/>
              </a:rPr>
              <a:t>21</a:t>
            </a:r>
          </a:p>
        </p:txBody>
      </p:sp>
      <p:sp>
        <p:nvSpPr>
          <p:cNvPr id="18447" name="Rectangle 23"/>
          <p:cNvSpPr>
            <a:spLocks noChangeArrowheads="1"/>
          </p:cNvSpPr>
          <p:nvPr/>
        </p:nvSpPr>
        <p:spPr bwMode="auto">
          <a:xfrm>
            <a:off x="3640373" y="4428871"/>
            <a:ext cx="3568700" cy="317500"/>
          </a:xfrm>
          <a:prstGeom prst="rect">
            <a:avLst/>
          </a:prstGeom>
          <a:solidFill>
            <a:schemeClr val="bg1"/>
          </a:solidFill>
          <a:ln w="31750">
            <a:solidFill>
              <a:srgbClr val="FF3300"/>
            </a:solidFill>
            <a:miter lim="800000"/>
            <a:headEnd/>
            <a:tailEnd/>
          </a:ln>
        </p:spPr>
        <p:txBody>
          <a:bodyPr wrap="none" lIns="90488" tIns="44450" rIns="90488" bIns="44450" anchor="ctr"/>
          <a:lstStyle/>
          <a:p>
            <a:pPr eaLnBrk="0" hangingPunct="0"/>
            <a:r>
              <a:rPr lang="en-US" altLang="zh-CN" sz="1800" b="1">
                <a:solidFill>
                  <a:srgbClr val="FF3300"/>
                </a:solidFill>
                <a:latin typeface="+mj-lt"/>
                <a:ea typeface="宋体" pitchFamily="2" charset="-122"/>
              </a:rPr>
              <a:t>Longest Cumulative Lead Time</a:t>
            </a:r>
          </a:p>
        </p:txBody>
      </p:sp>
      <p:cxnSp>
        <p:nvCxnSpPr>
          <p:cNvPr id="18448" name="AutoShape 27"/>
          <p:cNvCxnSpPr>
            <a:cxnSpLocks noChangeShapeType="1"/>
            <a:stCxn id="18444" idx="1"/>
            <a:endCxn id="18442" idx="0"/>
          </p:cNvCxnSpPr>
          <p:nvPr/>
        </p:nvCxnSpPr>
        <p:spPr bwMode="auto">
          <a:xfrm rot="10800000" flipV="1">
            <a:off x="1065213" y="4219321"/>
            <a:ext cx="3194050" cy="1720850"/>
          </a:xfrm>
          <a:prstGeom prst="bentConnector2">
            <a:avLst/>
          </a:prstGeom>
          <a:noFill/>
          <a:ln w="31750">
            <a:solidFill>
              <a:schemeClr val="hlink"/>
            </a:solidFill>
            <a:miter lim="800000"/>
            <a:headEnd/>
            <a:tailEnd type="triangle" w="med" len="med"/>
          </a:ln>
        </p:spPr>
      </p:cxnSp>
      <p:cxnSp>
        <p:nvCxnSpPr>
          <p:cNvPr id="18449" name="AutoShape 28"/>
          <p:cNvCxnSpPr>
            <a:cxnSpLocks noChangeShapeType="1"/>
            <a:stCxn id="18444" idx="3"/>
            <a:endCxn id="18446" idx="0"/>
          </p:cNvCxnSpPr>
          <p:nvPr/>
        </p:nvCxnSpPr>
        <p:spPr bwMode="auto">
          <a:xfrm>
            <a:off x="6254750" y="4219321"/>
            <a:ext cx="1801813" cy="1720850"/>
          </a:xfrm>
          <a:prstGeom prst="bentConnector2">
            <a:avLst/>
          </a:prstGeom>
          <a:noFill/>
          <a:ln w="31750">
            <a:solidFill>
              <a:schemeClr val="hlink"/>
            </a:solidFill>
            <a:miter lim="800000"/>
            <a:headEnd/>
            <a:tailEnd type="triangle" w="med" len="med"/>
          </a:ln>
        </p:spPr>
      </p:cxnSp>
      <p:cxnSp>
        <p:nvCxnSpPr>
          <p:cNvPr id="18450" name="AutoShape 29"/>
          <p:cNvCxnSpPr>
            <a:cxnSpLocks noChangeShapeType="1"/>
            <a:stCxn id="18447" idx="3"/>
            <a:endCxn id="18445" idx="0"/>
          </p:cNvCxnSpPr>
          <p:nvPr/>
        </p:nvCxnSpPr>
        <p:spPr bwMode="auto">
          <a:xfrm>
            <a:off x="7209073" y="4587621"/>
            <a:ext cx="402990" cy="1368425"/>
          </a:xfrm>
          <a:prstGeom prst="bentConnector2">
            <a:avLst/>
          </a:prstGeom>
          <a:noFill/>
          <a:ln w="31750">
            <a:solidFill>
              <a:srgbClr val="FF3300"/>
            </a:solidFill>
            <a:miter lim="800000"/>
            <a:headEnd/>
            <a:tailEnd type="triangle" w="med" len="med"/>
          </a:ln>
        </p:spPr>
      </p:cxnSp>
      <p:cxnSp>
        <p:nvCxnSpPr>
          <p:cNvPr id="18451" name="AutoShape 30"/>
          <p:cNvCxnSpPr>
            <a:cxnSpLocks noChangeShapeType="1"/>
            <a:stCxn id="18444" idx="1"/>
            <a:endCxn id="18440" idx="0"/>
          </p:cNvCxnSpPr>
          <p:nvPr/>
        </p:nvCxnSpPr>
        <p:spPr bwMode="auto">
          <a:xfrm rot="10800000" flipV="1">
            <a:off x="3457400" y="4218528"/>
            <a:ext cx="816151" cy="1737518"/>
          </a:xfrm>
          <a:prstGeom prst="bentConnector2">
            <a:avLst/>
          </a:prstGeom>
          <a:noFill/>
          <a:ln w="31750">
            <a:solidFill>
              <a:schemeClr val="hlink"/>
            </a:solidFill>
            <a:miter lim="800000"/>
            <a:headEnd/>
            <a:tailEnd type="triangle" w="med" len="med"/>
          </a:ln>
        </p:spPr>
      </p:cxn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1527142" y="891610"/>
            <a:ext cx="7159658" cy="5424523"/>
          </a:xfrm>
        </p:spPr>
        <p:txBody>
          <a:bodyPr/>
          <a:lstStyle/>
          <a:p>
            <a:r>
              <a:rPr lang="en-US" dirty="0" smtClean="0"/>
              <a:t>Simulated Forecasting</a:t>
            </a:r>
          </a:p>
          <a:p>
            <a:r>
              <a:rPr lang="en-US" dirty="0" smtClean="0"/>
              <a:t>Item and Item-Site Planning Maintenance</a:t>
            </a:r>
          </a:p>
          <a:p>
            <a:r>
              <a:rPr lang="en-US" dirty="0" smtClean="0"/>
              <a:t>MRP Control</a:t>
            </a:r>
          </a:p>
          <a:p>
            <a:r>
              <a:rPr lang="en-US" b="1" dirty="0" smtClean="0"/>
              <a:t>Holiday/Calendar </a:t>
            </a:r>
            <a:r>
              <a:rPr lang="en-US" b="1" dirty="0" smtClean="0"/>
              <a:t>Setup</a:t>
            </a:r>
            <a:endParaRPr lang="en-US" b="1" dirty="0" smtClean="0"/>
          </a:p>
          <a:p>
            <a:r>
              <a:rPr lang="en-US" dirty="0" smtClean="0"/>
              <a:t>Resource Maintenance</a:t>
            </a:r>
          </a:p>
          <a:p>
            <a:r>
              <a:rPr lang="en-US" dirty="0" smtClean="0"/>
              <a:t>Item Resource Bill Maintenance</a:t>
            </a:r>
          </a:p>
          <a:p>
            <a:endParaRPr lang="en-US" dirty="0"/>
          </a:p>
        </p:txBody>
      </p:sp>
      <p:sp>
        <p:nvSpPr>
          <p:cNvPr id="15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Master Schedule and RCCP Setup</a:t>
            </a:r>
            <a:endParaRPr lang="en-US" dirty="0"/>
          </a:p>
        </p:txBody>
      </p:sp>
      <p:sp>
        <p:nvSpPr>
          <p:cNvPr id="19458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MS-SU-160</a:t>
            </a:r>
          </a:p>
        </p:txBody>
      </p:sp>
      <p:sp>
        <p:nvSpPr>
          <p:cNvPr id="14" name="Line 4"/>
          <p:cNvSpPr>
            <a:spLocks noChangeShapeType="1"/>
          </p:cNvSpPr>
          <p:nvPr/>
        </p:nvSpPr>
        <p:spPr bwMode="auto">
          <a:xfrm>
            <a:off x="1104900" y="904045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Calendar </a:t>
            </a:r>
            <a:r>
              <a:rPr lang="en-US" altLang="zh-CN" dirty="0" smtClean="0"/>
              <a:t>Setup</a:t>
            </a:r>
            <a:endParaRPr lang="en-US" altLang="zh-CN" dirty="0" smtClean="0"/>
          </a:p>
        </p:txBody>
      </p:sp>
      <p:sp>
        <p:nvSpPr>
          <p:cNvPr id="20482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MS-SU-170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3549" y="1093789"/>
            <a:ext cx="3549144" cy="22285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97785" y="1933259"/>
            <a:ext cx="3513411" cy="24761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892359" y="3239453"/>
            <a:ext cx="3688693" cy="26533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Holiday Maintenance</a:t>
            </a:r>
          </a:p>
        </p:txBody>
      </p:sp>
      <p:sp>
        <p:nvSpPr>
          <p:cNvPr id="21506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MS-SU-180</a:t>
            </a:r>
          </a:p>
        </p:txBody>
      </p:sp>
      <p:pic>
        <p:nvPicPr>
          <p:cNvPr id="21508" name="Picture 4" descr="Region Captur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76300" y="2211007"/>
            <a:ext cx="7724775" cy="1868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Balance Demand and Supply</a:t>
            </a:r>
          </a:p>
        </p:txBody>
      </p:sp>
      <p:sp>
        <p:nvSpPr>
          <p:cNvPr id="4098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MS-SU-020</a:t>
            </a:r>
          </a:p>
        </p:txBody>
      </p:sp>
      <p:sp>
        <p:nvSpPr>
          <p:cNvPr id="4100" name="Rectangle 4"/>
          <p:cNvSpPr>
            <a:spLocks noChangeArrowheads="1"/>
          </p:cNvSpPr>
          <p:nvPr/>
        </p:nvSpPr>
        <p:spPr bwMode="auto">
          <a:xfrm>
            <a:off x="4025900" y="5691786"/>
            <a:ext cx="1066800" cy="555625"/>
          </a:xfrm>
          <a:prstGeom prst="rect">
            <a:avLst/>
          </a:prstGeom>
          <a:solidFill>
            <a:srgbClr val="C0C0C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en-US" altLang="zh-CN" b="1">
                <a:latin typeface="+mj-lt"/>
                <a:ea typeface="宋体" pitchFamily="2" charset="-122"/>
              </a:rPr>
              <a:t>MRP</a:t>
            </a:r>
          </a:p>
        </p:txBody>
      </p:sp>
      <p:sp>
        <p:nvSpPr>
          <p:cNvPr id="4101" name="Rectangle 6"/>
          <p:cNvSpPr>
            <a:spLocks noChangeArrowheads="1"/>
          </p:cNvSpPr>
          <p:nvPr/>
        </p:nvSpPr>
        <p:spPr bwMode="auto">
          <a:xfrm>
            <a:off x="355600" y="1062636"/>
            <a:ext cx="3962400" cy="4565650"/>
          </a:xfrm>
          <a:prstGeom prst="rect">
            <a:avLst/>
          </a:prstGeom>
          <a:solidFill>
            <a:srgbClr val="F3FBFF"/>
          </a:solidFill>
          <a:ln w="28575">
            <a:solidFill>
              <a:schemeClr val="hlink"/>
            </a:solidFill>
            <a:miter lim="800000"/>
            <a:headEnd/>
            <a:tailEnd/>
          </a:ln>
        </p:spPr>
        <p:txBody>
          <a:bodyPr wrap="none" lIns="90488" tIns="44450" rIns="90488" bIns="44450" anchor="ctr"/>
          <a:lstStyle/>
          <a:p>
            <a:pPr algn="l" eaLnBrk="0" hangingPunct="0"/>
            <a:endParaRPr lang="zh-CN" altLang="en-US" sz="2000">
              <a:solidFill>
                <a:schemeClr val="hlink"/>
              </a:solidFill>
              <a:latin typeface="+mj-lt"/>
              <a:ea typeface="宋体" pitchFamily="2" charset="-122"/>
            </a:endParaRPr>
          </a:p>
          <a:p>
            <a:pPr algn="l" eaLnBrk="0" hangingPunct="0"/>
            <a:endParaRPr lang="zh-CN" altLang="en-US" sz="2000" b="1">
              <a:solidFill>
                <a:schemeClr val="hlink"/>
              </a:solidFill>
              <a:latin typeface="+mj-lt"/>
              <a:ea typeface="宋体" pitchFamily="2" charset="-122"/>
            </a:endParaRPr>
          </a:p>
          <a:p>
            <a:pPr algn="l" eaLnBrk="0" hangingPunct="0"/>
            <a:endParaRPr lang="zh-CN" altLang="en-US" sz="2000" b="1">
              <a:solidFill>
                <a:schemeClr val="hlink"/>
              </a:solidFill>
              <a:latin typeface="+mj-lt"/>
              <a:ea typeface="宋体" pitchFamily="2" charset="-122"/>
            </a:endParaRPr>
          </a:p>
          <a:p>
            <a:pPr algn="l" eaLnBrk="0" hangingPunct="0"/>
            <a:endParaRPr lang="zh-CN" altLang="en-US" sz="2000" b="1">
              <a:solidFill>
                <a:schemeClr val="hlink"/>
              </a:solidFill>
              <a:latin typeface="+mj-lt"/>
              <a:ea typeface="宋体" pitchFamily="2" charset="-122"/>
            </a:endParaRPr>
          </a:p>
          <a:p>
            <a:pPr algn="l" eaLnBrk="0" hangingPunct="0"/>
            <a:endParaRPr lang="zh-CN" altLang="en-US" sz="2000" b="1">
              <a:solidFill>
                <a:schemeClr val="hlink"/>
              </a:solidFill>
              <a:latin typeface="+mj-lt"/>
              <a:ea typeface="宋体" pitchFamily="2" charset="-122"/>
            </a:endParaRPr>
          </a:p>
          <a:p>
            <a:pPr algn="l" eaLnBrk="0" hangingPunct="0"/>
            <a:endParaRPr lang="zh-CN" altLang="en-US" sz="2000" b="1">
              <a:solidFill>
                <a:schemeClr val="hlink"/>
              </a:solidFill>
              <a:latin typeface="+mj-lt"/>
              <a:ea typeface="宋体" pitchFamily="2" charset="-122"/>
            </a:endParaRPr>
          </a:p>
          <a:p>
            <a:pPr algn="l" eaLnBrk="0" hangingPunct="0"/>
            <a:endParaRPr lang="zh-CN" altLang="en-US" sz="2000" b="1">
              <a:solidFill>
                <a:schemeClr val="hlink"/>
              </a:solidFill>
              <a:latin typeface="+mj-lt"/>
              <a:ea typeface="宋体" pitchFamily="2" charset="-122"/>
            </a:endParaRPr>
          </a:p>
          <a:p>
            <a:pPr algn="l" eaLnBrk="0" latinLnBrk="1" hangingPunct="0"/>
            <a:endParaRPr lang="zh-CN" altLang="en-US" sz="2000" b="1">
              <a:solidFill>
                <a:schemeClr val="hlink"/>
              </a:solidFill>
              <a:latin typeface="+mj-lt"/>
              <a:ea typeface="宋体" pitchFamily="2" charset="-122"/>
            </a:endParaRPr>
          </a:p>
        </p:txBody>
      </p:sp>
      <p:sp>
        <p:nvSpPr>
          <p:cNvPr id="4102" name="Text Box 7"/>
          <p:cNvSpPr txBox="1">
            <a:spLocks noChangeArrowheads="1"/>
          </p:cNvSpPr>
          <p:nvPr/>
        </p:nvSpPr>
        <p:spPr bwMode="auto">
          <a:xfrm>
            <a:off x="814388" y="1061049"/>
            <a:ext cx="2919389" cy="2246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 eaLnBrk="0" hangingPunct="0"/>
            <a:r>
              <a:rPr lang="zh-CN" altLang="en-US" sz="2000" dirty="0">
                <a:solidFill>
                  <a:schemeClr val="hlink"/>
                </a:solidFill>
                <a:latin typeface="+mj-lt"/>
                <a:ea typeface="宋体" pitchFamily="2" charset="-122"/>
              </a:rPr>
              <a:t>             </a:t>
            </a:r>
            <a:r>
              <a:rPr lang="en-US" altLang="zh-CN" sz="2000" b="1" dirty="0">
                <a:solidFill>
                  <a:schemeClr val="hlink"/>
                </a:solidFill>
                <a:latin typeface="+mj-lt"/>
                <a:ea typeface="宋体" pitchFamily="2" charset="-122"/>
              </a:rPr>
              <a:t>Demand</a:t>
            </a:r>
          </a:p>
          <a:p>
            <a:pPr algn="l" eaLnBrk="0" hangingPunct="0"/>
            <a:endParaRPr lang="en-US" altLang="zh-CN" sz="800" b="1" dirty="0">
              <a:solidFill>
                <a:schemeClr val="hlink"/>
              </a:solidFill>
              <a:latin typeface="+mj-lt"/>
              <a:ea typeface="宋体" pitchFamily="2" charset="-122"/>
            </a:endParaRPr>
          </a:p>
          <a:p>
            <a:pPr algn="l" eaLnBrk="0" hangingPunct="0">
              <a:buClr>
                <a:schemeClr val="hlink"/>
              </a:buClr>
              <a:buSzPct val="75000"/>
              <a:buFont typeface="Wingdings" pitchFamily="2" charset="2"/>
              <a:buChar char="l"/>
            </a:pPr>
            <a:r>
              <a:rPr lang="en-US" altLang="zh-CN" sz="1600" b="1" dirty="0">
                <a:solidFill>
                  <a:schemeClr val="hlink"/>
                </a:solidFill>
                <a:latin typeface="+mj-lt"/>
                <a:ea typeface="宋体" pitchFamily="2" charset="-122"/>
              </a:rPr>
              <a:t> Forecasts</a:t>
            </a:r>
          </a:p>
          <a:p>
            <a:pPr algn="l" eaLnBrk="0" hangingPunct="0">
              <a:buClr>
                <a:schemeClr val="hlink"/>
              </a:buClr>
              <a:buSzPct val="75000"/>
              <a:buFont typeface="Wingdings" pitchFamily="2" charset="2"/>
              <a:buChar char="l"/>
            </a:pPr>
            <a:r>
              <a:rPr lang="en-US" altLang="zh-CN" sz="1600" b="1" dirty="0">
                <a:solidFill>
                  <a:schemeClr val="hlink"/>
                </a:solidFill>
                <a:latin typeface="+mj-lt"/>
                <a:ea typeface="宋体" pitchFamily="2" charset="-122"/>
              </a:rPr>
              <a:t> Sales orders</a:t>
            </a:r>
          </a:p>
          <a:p>
            <a:pPr algn="l" eaLnBrk="0" hangingPunct="0">
              <a:buClr>
                <a:schemeClr val="hlink"/>
              </a:buClr>
              <a:buSzPct val="75000"/>
              <a:buFont typeface="Wingdings" pitchFamily="2" charset="2"/>
              <a:buChar char="l"/>
            </a:pPr>
            <a:r>
              <a:rPr lang="en-US" altLang="zh-CN" sz="1600" b="1" dirty="0">
                <a:solidFill>
                  <a:schemeClr val="hlink"/>
                </a:solidFill>
                <a:latin typeface="+mj-lt"/>
                <a:ea typeface="宋体" pitchFamily="2" charset="-122"/>
              </a:rPr>
              <a:t> Master schedule</a:t>
            </a:r>
          </a:p>
          <a:p>
            <a:pPr algn="l" eaLnBrk="0" hangingPunct="0">
              <a:buClr>
                <a:schemeClr val="hlink"/>
              </a:buClr>
              <a:buSzPct val="75000"/>
              <a:buFont typeface="Wingdings" pitchFamily="2" charset="2"/>
              <a:buChar char="l"/>
            </a:pPr>
            <a:r>
              <a:rPr lang="en-US" altLang="zh-CN" sz="1600" b="1" dirty="0">
                <a:solidFill>
                  <a:schemeClr val="hlink"/>
                </a:solidFill>
                <a:latin typeface="+mj-lt"/>
                <a:ea typeface="宋体" pitchFamily="2" charset="-122"/>
              </a:rPr>
              <a:t> </a:t>
            </a:r>
            <a:r>
              <a:rPr lang="en-US" altLang="zh-CN" sz="1600" b="1" dirty="0" err="1">
                <a:solidFill>
                  <a:schemeClr val="hlink"/>
                </a:solidFill>
                <a:latin typeface="+mj-lt"/>
                <a:ea typeface="宋体" pitchFamily="2" charset="-122"/>
              </a:rPr>
              <a:t>Intersite</a:t>
            </a:r>
            <a:r>
              <a:rPr lang="en-US" altLang="zh-CN" sz="1600" b="1" dirty="0">
                <a:solidFill>
                  <a:schemeClr val="hlink"/>
                </a:solidFill>
                <a:latin typeface="+mj-lt"/>
                <a:ea typeface="宋体" pitchFamily="2" charset="-122"/>
              </a:rPr>
              <a:t> requests</a:t>
            </a:r>
          </a:p>
          <a:p>
            <a:pPr algn="l" eaLnBrk="0" hangingPunct="0">
              <a:buClr>
                <a:schemeClr val="hlink"/>
              </a:buClr>
              <a:buSzPct val="75000"/>
              <a:buFont typeface="Wingdings" pitchFamily="2" charset="2"/>
              <a:buChar char="l"/>
            </a:pPr>
            <a:r>
              <a:rPr lang="en-US" altLang="zh-CN" sz="1600" b="1" dirty="0">
                <a:solidFill>
                  <a:schemeClr val="hlink"/>
                </a:solidFill>
                <a:latin typeface="+mj-lt"/>
                <a:ea typeface="宋体" pitchFamily="2" charset="-122"/>
              </a:rPr>
              <a:t> Component requirements</a:t>
            </a:r>
          </a:p>
          <a:p>
            <a:pPr algn="l" eaLnBrk="0" hangingPunct="0">
              <a:buClr>
                <a:schemeClr val="hlink"/>
              </a:buClr>
              <a:buSzPct val="75000"/>
              <a:buFont typeface="Wingdings" pitchFamily="2" charset="2"/>
              <a:buChar char="l"/>
            </a:pPr>
            <a:r>
              <a:rPr lang="en-US" altLang="zh-CN" sz="1600" b="1" dirty="0">
                <a:solidFill>
                  <a:schemeClr val="hlink"/>
                </a:solidFill>
                <a:latin typeface="+mj-lt"/>
                <a:ea typeface="宋体" pitchFamily="2" charset="-122"/>
              </a:rPr>
              <a:t> Production forecasts</a:t>
            </a:r>
          </a:p>
          <a:p>
            <a:pPr algn="l" eaLnBrk="0" hangingPunct="0">
              <a:buClr>
                <a:schemeClr val="hlink"/>
              </a:buClr>
              <a:buSzPct val="75000"/>
              <a:buFont typeface="Wingdings" pitchFamily="2" charset="2"/>
              <a:buChar char="l"/>
            </a:pPr>
            <a:r>
              <a:rPr lang="en-US" altLang="zh-CN" sz="1600" b="1" dirty="0">
                <a:solidFill>
                  <a:schemeClr val="hlink"/>
                </a:solidFill>
                <a:latin typeface="+mj-lt"/>
                <a:ea typeface="宋体" pitchFamily="2" charset="-122"/>
              </a:rPr>
              <a:t> Safety stock requirements</a:t>
            </a:r>
          </a:p>
        </p:txBody>
      </p:sp>
      <p:sp>
        <p:nvSpPr>
          <p:cNvPr id="4103" name="Line 8"/>
          <p:cNvSpPr>
            <a:spLocks noChangeShapeType="1"/>
          </p:cNvSpPr>
          <p:nvPr/>
        </p:nvSpPr>
        <p:spPr bwMode="auto">
          <a:xfrm>
            <a:off x="355600" y="1475386"/>
            <a:ext cx="3962400" cy="0"/>
          </a:xfrm>
          <a:prstGeom prst="line">
            <a:avLst/>
          </a:prstGeom>
          <a:noFill/>
          <a:ln w="9525">
            <a:solidFill>
              <a:schemeClr val="hlink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4104" name="Rectangle 42"/>
          <p:cNvSpPr>
            <a:spLocks noChangeArrowheads="1"/>
          </p:cNvSpPr>
          <p:nvPr/>
        </p:nvSpPr>
        <p:spPr bwMode="auto">
          <a:xfrm>
            <a:off x="661988" y="3285136"/>
            <a:ext cx="3352800" cy="22225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4105" name="Rectangle 45"/>
          <p:cNvSpPr>
            <a:spLocks noChangeArrowheads="1"/>
          </p:cNvSpPr>
          <p:nvPr/>
        </p:nvSpPr>
        <p:spPr bwMode="auto">
          <a:xfrm>
            <a:off x="4826000" y="1062636"/>
            <a:ext cx="3962400" cy="4565650"/>
          </a:xfrm>
          <a:prstGeom prst="rect">
            <a:avLst/>
          </a:prstGeom>
          <a:solidFill>
            <a:srgbClr val="EAEAEA"/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none" lIns="90488" tIns="44450" rIns="90488" bIns="44450" anchor="ctr"/>
          <a:lstStyle/>
          <a:p>
            <a:pPr algn="l" eaLnBrk="0" hangingPunct="0"/>
            <a:endParaRPr lang="zh-CN" altLang="en-US" sz="2400">
              <a:latin typeface="+mj-lt"/>
              <a:ea typeface="宋体" pitchFamily="2" charset="-122"/>
            </a:endParaRPr>
          </a:p>
          <a:p>
            <a:pPr algn="l" eaLnBrk="0" hangingPunct="0"/>
            <a:endParaRPr lang="zh-CN" altLang="en-US" sz="2000" b="1">
              <a:latin typeface="+mj-lt"/>
              <a:ea typeface="宋体" pitchFamily="2" charset="-122"/>
            </a:endParaRPr>
          </a:p>
          <a:p>
            <a:pPr algn="l" eaLnBrk="0" hangingPunct="0"/>
            <a:endParaRPr lang="zh-CN" altLang="en-US" sz="2000" b="1">
              <a:latin typeface="+mj-lt"/>
              <a:ea typeface="宋体" pitchFamily="2" charset="-122"/>
            </a:endParaRPr>
          </a:p>
          <a:p>
            <a:pPr algn="l" eaLnBrk="0" hangingPunct="0"/>
            <a:endParaRPr lang="zh-CN" altLang="en-US" sz="2000" b="1">
              <a:latin typeface="+mj-lt"/>
              <a:ea typeface="宋体" pitchFamily="2" charset="-122"/>
            </a:endParaRPr>
          </a:p>
          <a:p>
            <a:pPr algn="l" eaLnBrk="0" hangingPunct="0"/>
            <a:endParaRPr lang="zh-CN" altLang="en-US" sz="2000" b="1">
              <a:latin typeface="+mj-lt"/>
              <a:ea typeface="宋体" pitchFamily="2" charset="-122"/>
            </a:endParaRPr>
          </a:p>
          <a:p>
            <a:pPr algn="l" eaLnBrk="0" hangingPunct="0"/>
            <a:endParaRPr lang="zh-CN" altLang="en-US" sz="2000" b="1">
              <a:latin typeface="+mj-lt"/>
              <a:ea typeface="宋体" pitchFamily="2" charset="-122"/>
            </a:endParaRPr>
          </a:p>
          <a:p>
            <a:pPr algn="l" eaLnBrk="0" latinLnBrk="1" hangingPunct="0"/>
            <a:endParaRPr lang="zh-CN" altLang="en-US" sz="2000" b="1">
              <a:latin typeface="+mj-lt"/>
              <a:ea typeface="宋体" pitchFamily="2" charset="-122"/>
            </a:endParaRPr>
          </a:p>
        </p:txBody>
      </p:sp>
      <p:sp>
        <p:nvSpPr>
          <p:cNvPr id="4106" name="Text Box 72"/>
          <p:cNvSpPr txBox="1">
            <a:spLocks noChangeArrowheads="1"/>
          </p:cNvSpPr>
          <p:nvPr/>
        </p:nvSpPr>
        <p:spPr bwMode="auto">
          <a:xfrm>
            <a:off x="5241925" y="1062636"/>
            <a:ext cx="3127375" cy="198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0" hangingPunct="0"/>
            <a:r>
              <a:rPr lang="zh-CN" altLang="en-US" sz="2000" dirty="0">
                <a:latin typeface="+mj-lt"/>
                <a:ea typeface="宋体" pitchFamily="2" charset="-122"/>
              </a:rPr>
              <a:t>             </a:t>
            </a:r>
            <a:r>
              <a:rPr lang="en-US" altLang="zh-CN" sz="2000" b="1" dirty="0">
                <a:latin typeface="+mj-lt"/>
                <a:ea typeface="宋体" pitchFamily="2" charset="-122"/>
              </a:rPr>
              <a:t>Supply</a:t>
            </a:r>
          </a:p>
          <a:p>
            <a:pPr algn="l" eaLnBrk="0" hangingPunct="0">
              <a:buClr>
                <a:srgbClr val="FF0000"/>
              </a:buClr>
            </a:pPr>
            <a:r>
              <a:rPr lang="en-US" altLang="zh-CN" sz="800" b="1" dirty="0">
                <a:latin typeface="+mj-lt"/>
                <a:ea typeface="宋体" pitchFamily="2" charset="-122"/>
              </a:rPr>
              <a:t> </a:t>
            </a:r>
            <a:endParaRPr lang="en-US" altLang="zh-CN" sz="800" dirty="0">
              <a:latin typeface="+mj-lt"/>
              <a:ea typeface="宋体" pitchFamily="2" charset="-122"/>
            </a:endParaRPr>
          </a:p>
          <a:p>
            <a:pPr algn="l" eaLnBrk="0" hangingPunct="0">
              <a:buClr>
                <a:srgbClr val="006666"/>
              </a:buClr>
              <a:buSzPct val="75000"/>
              <a:buFont typeface="Wingdings" pitchFamily="2" charset="2"/>
              <a:buChar char="l"/>
            </a:pPr>
            <a:r>
              <a:rPr lang="en-US" altLang="zh-CN" sz="1600" b="1" dirty="0">
                <a:latin typeface="+mj-lt"/>
                <a:ea typeface="宋体" pitchFamily="2" charset="-122"/>
              </a:rPr>
              <a:t> Repetitive schedules</a:t>
            </a:r>
          </a:p>
          <a:p>
            <a:pPr algn="l" eaLnBrk="0" hangingPunct="0">
              <a:buClr>
                <a:srgbClr val="006666"/>
              </a:buClr>
              <a:buSzPct val="75000"/>
              <a:buFont typeface="Wingdings" pitchFamily="2" charset="2"/>
              <a:buChar char="l"/>
            </a:pPr>
            <a:r>
              <a:rPr lang="en-US" altLang="zh-CN" sz="1600" b="1" dirty="0">
                <a:latin typeface="+mj-lt"/>
                <a:ea typeface="宋体" pitchFamily="2" charset="-122"/>
              </a:rPr>
              <a:t> Work orders</a:t>
            </a:r>
          </a:p>
          <a:p>
            <a:pPr algn="l" eaLnBrk="0" hangingPunct="0">
              <a:buClr>
                <a:srgbClr val="006666"/>
              </a:buClr>
              <a:buSzPct val="75000"/>
              <a:buFont typeface="Wingdings" pitchFamily="2" charset="2"/>
              <a:buChar char="l"/>
            </a:pPr>
            <a:r>
              <a:rPr lang="en-US" altLang="zh-CN" sz="1600" b="1" dirty="0">
                <a:latin typeface="+mj-lt"/>
                <a:ea typeface="宋体" pitchFamily="2" charset="-122"/>
              </a:rPr>
              <a:t> Purchase requisitions</a:t>
            </a:r>
          </a:p>
          <a:p>
            <a:pPr algn="l" eaLnBrk="0" hangingPunct="0">
              <a:buClr>
                <a:srgbClr val="006666"/>
              </a:buClr>
              <a:buSzPct val="75000"/>
              <a:buFont typeface="Wingdings" pitchFamily="2" charset="2"/>
              <a:buChar char="l"/>
            </a:pPr>
            <a:r>
              <a:rPr lang="en-US" altLang="zh-CN" sz="1600" b="1" dirty="0">
                <a:latin typeface="+mj-lt"/>
                <a:ea typeface="宋体" pitchFamily="2" charset="-122"/>
              </a:rPr>
              <a:t> </a:t>
            </a:r>
            <a:r>
              <a:rPr lang="en-US" altLang="zh-CN" sz="1600" b="1" dirty="0" err="1">
                <a:latin typeface="+mj-lt"/>
                <a:ea typeface="宋体" pitchFamily="2" charset="-122"/>
              </a:rPr>
              <a:t>Nettable</a:t>
            </a:r>
            <a:r>
              <a:rPr lang="en-US" altLang="zh-CN" sz="1600" b="1" dirty="0">
                <a:latin typeface="+mj-lt"/>
                <a:ea typeface="宋体" pitchFamily="2" charset="-122"/>
              </a:rPr>
              <a:t> quantity on hand</a:t>
            </a:r>
          </a:p>
          <a:p>
            <a:pPr algn="l" eaLnBrk="0" hangingPunct="0">
              <a:buClr>
                <a:srgbClr val="006666"/>
              </a:buClr>
              <a:buSzPct val="75000"/>
              <a:buFont typeface="Wingdings" pitchFamily="2" charset="2"/>
              <a:buChar char="l"/>
            </a:pPr>
            <a:r>
              <a:rPr lang="en-US" altLang="zh-CN" sz="1600" b="1" dirty="0">
                <a:latin typeface="+mj-lt"/>
                <a:ea typeface="宋体" pitchFamily="2" charset="-122"/>
              </a:rPr>
              <a:t> </a:t>
            </a:r>
            <a:r>
              <a:rPr lang="en-US" altLang="zh-CN" sz="1600" b="1" dirty="0" err="1">
                <a:latin typeface="+mj-lt"/>
                <a:ea typeface="宋体" pitchFamily="2" charset="-122"/>
              </a:rPr>
              <a:t>Intersite</a:t>
            </a:r>
            <a:r>
              <a:rPr lang="en-US" altLang="zh-CN" sz="1600" b="1" dirty="0">
                <a:latin typeface="+mj-lt"/>
                <a:ea typeface="宋体" pitchFamily="2" charset="-122"/>
              </a:rPr>
              <a:t> orders</a:t>
            </a:r>
          </a:p>
          <a:p>
            <a:pPr algn="l" eaLnBrk="0" hangingPunct="0">
              <a:buClr>
                <a:srgbClr val="006666"/>
              </a:buClr>
              <a:buSzPct val="75000"/>
              <a:buFont typeface="Wingdings" pitchFamily="2" charset="2"/>
              <a:buChar char="l"/>
            </a:pPr>
            <a:r>
              <a:rPr lang="en-US" altLang="zh-CN" sz="1600" b="1" dirty="0">
                <a:latin typeface="+mj-lt"/>
                <a:ea typeface="宋体" pitchFamily="2" charset="-122"/>
              </a:rPr>
              <a:t> Manufacturing orders</a:t>
            </a:r>
          </a:p>
        </p:txBody>
      </p:sp>
      <p:sp>
        <p:nvSpPr>
          <p:cNvPr id="4107" name="Line 73"/>
          <p:cNvSpPr>
            <a:spLocks noChangeShapeType="1"/>
          </p:cNvSpPr>
          <p:nvPr/>
        </p:nvSpPr>
        <p:spPr bwMode="auto">
          <a:xfrm>
            <a:off x="4816475" y="1475386"/>
            <a:ext cx="3962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4108" name="Rectangle 74"/>
          <p:cNvSpPr>
            <a:spLocks noChangeArrowheads="1"/>
          </p:cNvSpPr>
          <p:nvPr/>
        </p:nvSpPr>
        <p:spPr bwMode="auto">
          <a:xfrm>
            <a:off x="5251450" y="3140674"/>
            <a:ext cx="3124200" cy="2363787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cxnSp>
        <p:nvCxnSpPr>
          <p:cNvPr id="4109" name="AutoShape 76"/>
          <p:cNvCxnSpPr>
            <a:cxnSpLocks noChangeShapeType="1"/>
            <a:stCxn id="4105" idx="2"/>
            <a:endCxn id="4100" idx="3"/>
          </p:cNvCxnSpPr>
          <p:nvPr/>
        </p:nvCxnSpPr>
        <p:spPr bwMode="auto">
          <a:xfrm rot="5400000">
            <a:off x="5786437" y="4948837"/>
            <a:ext cx="327025" cy="1714500"/>
          </a:xfrm>
          <a:prstGeom prst="bentConnector2">
            <a:avLst/>
          </a:prstGeom>
          <a:noFill/>
          <a:ln w="38100">
            <a:solidFill>
              <a:schemeClr val="hlink"/>
            </a:solidFill>
            <a:miter lim="800000"/>
            <a:headEnd/>
            <a:tailEnd type="triangle" w="med" len="med"/>
          </a:ln>
        </p:spPr>
      </p:cxnSp>
      <p:cxnSp>
        <p:nvCxnSpPr>
          <p:cNvPr id="4110" name="AutoShape 77"/>
          <p:cNvCxnSpPr>
            <a:cxnSpLocks noChangeShapeType="1"/>
            <a:stCxn id="4101" idx="2"/>
            <a:endCxn id="4100" idx="1"/>
          </p:cNvCxnSpPr>
          <p:nvPr/>
        </p:nvCxnSpPr>
        <p:spPr bwMode="auto">
          <a:xfrm rot="16200000" flipH="1">
            <a:off x="3017837" y="4961537"/>
            <a:ext cx="327025" cy="1689100"/>
          </a:xfrm>
          <a:prstGeom prst="bentConnector2">
            <a:avLst/>
          </a:prstGeom>
          <a:noFill/>
          <a:ln w="38100">
            <a:solidFill>
              <a:schemeClr val="hlink"/>
            </a:solidFill>
            <a:miter lim="800000"/>
            <a:headEnd/>
            <a:tailEnd type="triangle" w="med" len="med"/>
          </a:ln>
        </p:spPr>
      </p:cxnSp>
      <p:sp>
        <p:nvSpPr>
          <p:cNvPr id="4111" name="Line 53"/>
          <p:cNvSpPr>
            <a:spLocks noChangeShapeType="1"/>
          </p:cNvSpPr>
          <p:nvPr/>
        </p:nvSpPr>
        <p:spPr bwMode="auto">
          <a:xfrm flipH="1">
            <a:off x="5264150" y="3439124"/>
            <a:ext cx="3119438" cy="1587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4112" name="Line 54"/>
          <p:cNvSpPr>
            <a:spLocks noChangeShapeType="1"/>
          </p:cNvSpPr>
          <p:nvPr/>
        </p:nvSpPr>
        <p:spPr bwMode="auto">
          <a:xfrm flipH="1">
            <a:off x="5264150" y="3782024"/>
            <a:ext cx="3119438" cy="3175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4113" name="Line 55"/>
          <p:cNvSpPr>
            <a:spLocks noChangeShapeType="1"/>
          </p:cNvSpPr>
          <p:nvPr/>
        </p:nvSpPr>
        <p:spPr bwMode="auto">
          <a:xfrm flipH="1">
            <a:off x="5264150" y="4067774"/>
            <a:ext cx="3119438" cy="3175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4114" name="Line 56"/>
          <p:cNvSpPr>
            <a:spLocks noChangeShapeType="1"/>
          </p:cNvSpPr>
          <p:nvPr/>
        </p:nvSpPr>
        <p:spPr bwMode="auto">
          <a:xfrm flipH="1">
            <a:off x="5264150" y="4610699"/>
            <a:ext cx="3119438" cy="1587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4115" name="Line 57"/>
          <p:cNvSpPr>
            <a:spLocks noChangeShapeType="1"/>
          </p:cNvSpPr>
          <p:nvPr/>
        </p:nvSpPr>
        <p:spPr bwMode="auto">
          <a:xfrm flipH="1">
            <a:off x="5264150" y="4901211"/>
            <a:ext cx="3119438" cy="1588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4116" name="Line 58"/>
          <p:cNvSpPr>
            <a:spLocks noChangeShapeType="1"/>
          </p:cNvSpPr>
          <p:nvPr/>
        </p:nvSpPr>
        <p:spPr bwMode="auto">
          <a:xfrm flipH="1">
            <a:off x="5264150" y="5190136"/>
            <a:ext cx="3119438" cy="3175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4117" name="Freeform 59"/>
          <p:cNvSpPr>
            <a:spLocks/>
          </p:cNvSpPr>
          <p:nvPr/>
        </p:nvSpPr>
        <p:spPr bwMode="auto">
          <a:xfrm>
            <a:off x="5251450" y="4345586"/>
            <a:ext cx="539750" cy="30163"/>
          </a:xfrm>
          <a:custGeom>
            <a:avLst/>
            <a:gdLst>
              <a:gd name="T0" fmla="*/ 351319693 w 815"/>
              <a:gd name="T1" fmla="*/ 4003233 h 50"/>
              <a:gd name="T2" fmla="*/ 354389975 w 815"/>
              <a:gd name="T3" fmla="*/ 3639468 h 50"/>
              <a:gd name="T4" fmla="*/ 0 w 815"/>
              <a:gd name="T5" fmla="*/ 0 h 50"/>
              <a:gd name="T6" fmla="*/ 0 w 815"/>
              <a:gd name="T7" fmla="*/ 13829133 h 50"/>
              <a:gd name="T8" fmla="*/ 354389975 w 815"/>
              <a:gd name="T9" fmla="*/ 17467996 h 50"/>
              <a:gd name="T10" fmla="*/ 357460258 w 815"/>
              <a:gd name="T11" fmla="*/ 17104230 h 50"/>
              <a:gd name="T12" fmla="*/ 354389975 w 815"/>
              <a:gd name="T13" fmla="*/ 17467996 h 50"/>
              <a:gd name="T14" fmla="*/ 355705905 w 815"/>
              <a:gd name="T15" fmla="*/ 18196131 h 50"/>
              <a:gd name="T16" fmla="*/ 357460258 w 815"/>
              <a:gd name="T17" fmla="*/ 17104230 h 50"/>
              <a:gd name="T18" fmla="*/ 351319693 w 815"/>
              <a:gd name="T19" fmla="*/ 4003233 h 50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815"/>
              <a:gd name="T31" fmla="*/ 0 h 50"/>
              <a:gd name="T32" fmla="*/ 815 w 815"/>
              <a:gd name="T33" fmla="*/ 50 h 50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815" h="50">
                <a:moveTo>
                  <a:pt x="801" y="11"/>
                </a:moveTo>
                <a:lnTo>
                  <a:pt x="808" y="10"/>
                </a:lnTo>
                <a:lnTo>
                  <a:pt x="0" y="0"/>
                </a:lnTo>
                <a:lnTo>
                  <a:pt x="0" y="38"/>
                </a:lnTo>
                <a:lnTo>
                  <a:pt x="808" y="48"/>
                </a:lnTo>
                <a:lnTo>
                  <a:pt x="815" y="47"/>
                </a:lnTo>
                <a:lnTo>
                  <a:pt x="808" y="48"/>
                </a:lnTo>
                <a:lnTo>
                  <a:pt x="811" y="50"/>
                </a:lnTo>
                <a:lnTo>
                  <a:pt x="815" y="47"/>
                </a:lnTo>
                <a:lnTo>
                  <a:pt x="801" y="11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4118" name="Freeform 60"/>
          <p:cNvSpPr>
            <a:spLocks/>
          </p:cNvSpPr>
          <p:nvPr/>
        </p:nvSpPr>
        <p:spPr bwMode="auto">
          <a:xfrm>
            <a:off x="5783263" y="4118574"/>
            <a:ext cx="527050" cy="255587"/>
          </a:xfrm>
          <a:custGeom>
            <a:avLst/>
            <a:gdLst>
              <a:gd name="T0" fmla="*/ 348531926 w 795"/>
              <a:gd name="T1" fmla="*/ 421005 h 394"/>
              <a:gd name="T2" fmla="*/ 342818490 w 795"/>
              <a:gd name="T3" fmla="*/ 1262366 h 394"/>
              <a:gd name="T4" fmla="*/ 0 w 795"/>
              <a:gd name="T5" fmla="*/ 150649718 h 394"/>
              <a:gd name="T6" fmla="*/ 6152895 w 795"/>
              <a:gd name="T7" fmla="*/ 165798757 h 394"/>
              <a:gd name="T8" fmla="*/ 349411005 w 795"/>
              <a:gd name="T9" fmla="*/ 15991054 h 394"/>
              <a:gd name="T10" fmla="*/ 343697569 w 795"/>
              <a:gd name="T11" fmla="*/ 16832415 h 394"/>
              <a:gd name="T12" fmla="*/ 348531926 w 795"/>
              <a:gd name="T13" fmla="*/ 421005 h 394"/>
              <a:gd name="T14" fmla="*/ 345894605 w 795"/>
              <a:gd name="T15" fmla="*/ 0 h 394"/>
              <a:gd name="T16" fmla="*/ 342818490 w 795"/>
              <a:gd name="T17" fmla="*/ 1262366 h 394"/>
              <a:gd name="T18" fmla="*/ 348531926 w 795"/>
              <a:gd name="T19" fmla="*/ 421005 h 394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795"/>
              <a:gd name="T31" fmla="*/ 0 h 394"/>
              <a:gd name="T32" fmla="*/ 795 w 795"/>
              <a:gd name="T33" fmla="*/ 394 h 394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795" h="394">
                <a:moveTo>
                  <a:pt x="793" y="1"/>
                </a:moveTo>
                <a:lnTo>
                  <a:pt x="780" y="3"/>
                </a:lnTo>
                <a:lnTo>
                  <a:pt x="0" y="358"/>
                </a:lnTo>
                <a:lnTo>
                  <a:pt x="14" y="394"/>
                </a:lnTo>
                <a:lnTo>
                  <a:pt x="795" y="38"/>
                </a:lnTo>
                <a:lnTo>
                  <a:pt x="782" y="40"/>
                </a:lnTo>
                <a:lnTo>
                  <a:pt x="793" y="1"/>
                </a:lnTo>
                <a:lnTo>
                  <a:pt x="787" y="0"/>
                </a:lnTo>
                <a:lnTo>
                  <a:pt x="780" y="3"/>
                </a:lnTo>
                <a:lnTo>
                  <a:pt x="793" y="1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4119" name="Freeform 61"/>
          <p:cNvSpPr>
            <a:spLocks/>
          </p:cNvSpPr>
          <p:nvPr/>
        </p:nvSpPr>
        <p:spPr bwMode="auto">
          <a:xfrm>
            <a:off x="6300788" y="4118574"/>
            <a:ext cx="533400" cy="198437"/>
          </a:xfrm>
          <a:custGeom>
            <a:avLst/>
            <a:gdLst>
              <a:gd name="T0" fmla="*/ 349903153 w 803"/>
              <a:gd name="T1" fmla="*/ 112801934 h 303"/>
              <a:gd name="T2" fmla="*/ 354315824 w 803"/>
              <a:gd name="T3" fmla="*/ 112801934 h 303"/>
              <a:gd name="T4" fmla="*/ 4853741 w 803"/>
              <a:gd name="T5" fmla="*/ 0 h 303"/>
              <a:gd name="T6" fmla="*/ 0 w 803"/>
              <a:gd name="T7" fmla="*/ 16726993 h 303"/>
              <a:gd name="T8" fmla="*/ 349021017 w 803"/>
              <a:gd name="T9" fmla="*/ 129099958 h 303"/>
              <a:gd name="T10" fmla="*/ 353874756 w 803"/>
              <a:gd name="T11" fmla="*/ 129099958 h 303"/>
              <a:gd name="T12" fmla="*/ 349021017 w 803"/>
              <a:gd name="T13" fmla="*/ 129099958 h 303"/>
              <a:gd name="T14" fmla="*/ 351668089 w 803"/>
              <a:gd name="T15" fmla="*/ 129957886 h 303"/>
              <a:gd name="T16" fmla="*/ 353874756 w 803"/>
              <a:gd name="T17" fmla="*/ 129099958 h 303"/>
              <a:gd name="T18" fmla="*/ 349903153 w 803"/>
              <a:gd name="T19" fmla="*/ 112801934 h 303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803"/>
              <a:gd name="T31" fmla="*/ 0 h 303"/>
              <a:gd name="T32" fmla="*/ 803 w 803"/>
              <a:gd name="T33" fmla="*/ 303 h 303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803" h="303">
                <a:moveTo>
                  <a:pt x="793" y="263"/>
                </a:moveTo>
                <a:lnTo>
                  <a:pt x="803" y="263"/>
                </a:lnTo>
                <a:lnTo>
                  <a:pt x="11" y="0"/>
                </a:lnTo>
                <a:lnTo>
                  <a:pt x="0" y="39"/>
                </a:lnTo>
                <a:lnTo>
                  <a:pt x="791" y="301"/>
                </a:lnTo>
                <a:lnTo>
                  <a:pt x="802" y="301"/>
                </a:lnTo>
                <a:lnTo>
                  <a:pt x="791" y="301"/>
                </a:lnTo>
                <a:lnTo>
                  <a:pt x="797" y="303"/>
                </a:lnTo>
                <a:lnTo>
                  <a:pt x="802" y="301"/>
                </a:lnTo>
                <a:lnTo>
                  <a:pt x="793" y="263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4120" name="Freeform 62"/>
          <p:cNvSpPr>
            <a:spLocks/>
          </p:cNvSpPr>
          <p:nvPr/>
        </p:nvSpPr>
        <p:spPr bwMode="auto">
          <a:xfrm>
            <a:off x="6827838" y="4164611"/>
            <a:ext cx="514350" cy="152400"/>
          </a:xfrm>
          <a:custGeom>
            <a:avLst/>
            <a:gdLst>
              <a:gd name="T0" fmla="*/ 338286513 w 776"/>
              <a:gd name="T1" fmla="*/ 0 h 233"/>
              <a:gd name="T2" fmla="*/ 336968823 w 776"/>
              <a:gd name="T3" fmla="*/ 0 h 233"/>
              <a:gd name="T4" fmla="*/ 0 w 776"/>
              <a:gd name="T5" fmla="*/ 83424282 h 233"/>
              <a:gd name="T6" fmla="*/ 3953734 w 776"/>
              <a:gd name="T7" fmla="*/ 99681388 h 233"/>
              <a:gd name="T8" fmla="*/ 340922556 w 776"/>
              <a:gd name="T9" fmla="*/ 16257091 h 233"/>
              <a:gd name="T10" fmla="*/ 339604866 w 776"/>
              <a:gd name="T11" fmla="*/ 16257091 h 233"/>
              <a:gd name="T12" fmla="*/ 338286513 w 776"/>
              <a:gd name="T13" fmla="*/ 0 h 233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776"/>
              <a:gd name="T22" fmla="*/ 0 h 233"/>
              <a:gd name="T23" fmla="*/ 776 w 776"/>
              <a:gd name="T24" fmla="*/ 233 h 233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776" h="233">
                <a:moveTo>
                  <a:pt x="770" y="0"/>
                </a:moveTo>
                <a:lnTo>
                  <a:pt x="767" y="0"/>
                </a:lnTo>
                <a:lnTo>
                  <a:pt x="0" y="195"/>
                </a:lnTo>
                <a:lnTo>
                  <a:pt x="9" y="233"/>
                </a:lnTo>
                <a:lnTo>
                  <a:pt x="776" y="38"/>
                </a:lnTo>
                <a:lnTo>
                  <a:pt x="773" y="38"/>
                </a:lnTo>
                <a:lnTo>
                  <a:pt x="770" y="0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4121" name="Freeform 63"/>
          <p:cNvSpPr>
            <a:spLocks/>
          </p:cNvSpPr>
          <p:nvPr/>
        </p:nvSpPr>
        <p:spPr bwMode="auto">
          <a:xfrm>
            <a:off x="7337425" y="4093174"/>
            <a:ext cx="520700" cy="95250"/>
          </a:xfrm>
          <a:custGeom>
            <a:avLst/>
            <a:gdLst>
              <a:gd name="T0" fmla="*/ 345826571 w 783"/>
              <a:gd name="T1" fmla="*/ 431581 h 145"/>
              <a:gd name="T2" fmla="*/ 344942113 w 783"/>
              <a:gd name="T3" fmla="*/ 431581 h 145"/>
              <a:gd name="T4" fmla="*/ 0 w 783"/>
              <a:gd name="T5" fmla="*/ 46171946 h 145"/>
              <a:gd name="T6" fmla="*/ 1326688 w 783"/>
              <a:gd name="T7" fmla="*/ 62569391 h 145"/>
              <a:gd name="T8" fmla="*/ 346268800 w 783"/>
              <a:gd name="T9" fmla="*/ 16829031 h 145"/>
              <a:gd name="T10" fmla="*/ 345826571 w 783"/>
              <a:gd name="T11" fmla="*/ 16829031 h 145"/>
              <a:gd name="T12" fmla="*/ 345826571 w 783"/>
              <a:gd name="T13" fmla="*/ 431581 h 145"/>
              <a:gd name="T14" fmla="*/ 345826571 w 783"/>
              <a:gd name="T15" fmla="*/ 0 h 145"/>
              <a:gd name="T16" fmla="*/ 344942113 w 783"/>
              <a:gd name="T17" fmla="*/ 431581 h 145"/>
              <a:gd name="T18" fmla="*/ 345826571 w 783"/>
              <a:gd name="T19" fmla="*/ 431581 h 145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783"/>
              <a:gd name="T31" fmla="*/ 0 h 145"/>
              <a:gd name="T32" fmla="*/ 783 w 783"/>
              <a:gd name="T33" fmla="*/ 145 h 145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783" h="145">
                <a:moveTo>
                  <a:pt x="782" y="1"/>
                </a:moveTo>
                <a:lnTo>
                  <a:pt x="780" y="1"/>
                </a:lnTo>
                <a:lnTo>
                  <a:pt x="0" y="107"/>
                </a:lnTo>
                <a:lnTo>
                  <a:pt x="3" y="145"/>
                </a:lnTo>
                <a:lnTo>
                  <a:pt x="783" y="39"/>
                </a:lnTo>
                <a:lnTo>
                  <a:pt x="782" y="39"/>
                </a:lnTo>
                <a:lnTo>
                  <a:pt x="782" y="1"/>
                </a:lnTo>
                <a:lnTo>
                  <a:pt x="782" y="0"/>
                </a:lnTo>
                <a:lnTo>
                  <a:pt x="780" y="1"/>
                </a:lnTo>
                <a:lnTo>
                  <a:pt x="782" y="1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4122" name="Freeform 64"/>
          <p:cNvSpPr>
            <a:spLocks/>
          </p:cNvSpPr>
          <p:nvPr/>
        </p:nvSpPr>
        <p:spPr bwMode="auto">
          <a:xfrm>
            <a:off x="7858125" y="4096349"/>
            <a:ext cx="523875" cy="49212"/>
          </a:xfrm>
          <a:custGeom>
            <a:avLst/>
            <a:gdLst>
              <a:gd name="T0" fmla="*/ 347839032 w 789"/>
              <a:gd name="T1" fmla="*/ 23283029 h 77"/>
              <a:gd name="T2" fmla="*/ 347839032 w 789"/>
              <a:gd name="T3" fmla="*/ 15521591 h 77"/>
              <a:gd name="T4" fmla="*/ 0 w 789"/>
              <a:gd name="T5" fmla="*/ 0 h 77"/>
              <a:gd name="T6" fmla="*/ 0 w 789"/>
              <a:gd name="T7" fmla="*/ 15521591 h 77"/>
              <a:gd name="T8" fmla="*/ 347839032 w 789"/>
              <a:gd name="T9" fmla="*/ 31452218 h 77"/>
              <a:gd name="T10" fmla="*/ 347839032 w 789"/>
              <a:gd name="T11" fmla="*/ 23283029 h 77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789"/>
              <a:gd name="T19" fmla="*/ 0 h 77"/>
              <a:gd name="T20" fmla="*/ 789 w 789"/>
              <a:gd name="T21" fmla="*/ 77 h 77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789" h="77">
                <a:moveTo>
                  <a:pt x="789" y="57"/>
                </a:moveTo>
                <a:lnTo>
                  <a:pt x="789" y="38"/>
                </a:lnTo>
                <a:lnTo>
                  <a:pt x="0" y="0"/>
                </a:lnTo>
                <a:lnTo>
                  <a:pt x="0" y="38"/>
                </a:lnTo>
                <a:lnTo>
                  <a:pt x="789" y="77"/>
                </a:lnTo>
                <a:lnTo>
                  <a:pt x="789" y="57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4123" name="Line 65"/>
          <p:cNvSpPr>
            <a:spLocks noChangeShapeType="1"/>
          </p:cNvSpPr>
          <p:nvPr/>
        </p:nvSpPr>
        <p:spPr bwMode="auto">
          <a:xfrm flipV="1">
            <a:off x="7864475" y="3156549"/>
            <a:ext cx="3175" cy="2320925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4124" name="Line 66"/>
          <p:cNvSpPr>
            <a:spLocks noChangeShapeType="1"/>
          </p:cNvSpPr>
          <p:nvPr/>
        </p:nvSpPr>
        <p:spPr bwMode="auto">
          <a:xfrm flipV="1">
            <a:off x="7345363" y="3156549"/>
            <a:ext cx="1587" cy="2320925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4125" name="Line 67"/>
          <p:cNvSpPr>
            <a:spLocks noChangeShapeType="1"/>
          </p:cNvSpPr>
          <p:nvPr/>
        </p:nvSpPr>
        <p:spPr bwMode="auto">
          <a:xfrm flipV="1">
            <a:off x="6827838" y="3156549"/>
            <a:ext cx="1587" cy="2320925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4126" name="Line 68"/>
          <p:cNvSpPr>
            <a:spLocks noChangeShapeType="1"/>
          </p:cNvSpPr>
          <p:nvPr/>
        </p:nvSpPr>
        <p:spPr bwMode="auto">
          <a:xfrm flipV="1">
            <a:off x="6316663" y="3159724"/>
            <a:ext cx="1587" cy="2320925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4127" name="Line 69"/>
          <p:cNvSpPr>
            <a:spLocks noChangeShapeType="1"/>
          </p:cNvSpPr>
          <p:nvPr/>
        </p:nvSpPr>
        <p:spPr bwMode="auto">
          <a:xfrm flipV="1">
            <a:off x="5789613" y="3156549"/>
            <a:ext cx="1587" cy="2320925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4128" name="Line 70"/>
          <p:cNvSpPr>
            <a:spLocks noChangeShapeType="1"/>
          </p:cNvSpPr>
          <p:nvPr/>
        </p:nvSpPr>
        <p:spPr bwMode="auto">
          <a:xfrm flipH="1">
            <a:off x="5264150" y="4320186"/>
            <a:ext cx="3119438" cy="1588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4129" name="Line 71"/>
          <p:cNvSpPr>
            <a:spLocks noChangeShapeType="1"/>
          </p:cNvSpPr>
          <p:nvPr/>
        </p:nvSpPr>
        <p:spPr bwMode="auto">
          <a:xfrm flipH="1" flipV="1">
            <a:off x="7464425" y="4182074"/>
            <a:ext cx="468313" cy="671512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4130" name="Rectangle 75"/>
          <p:cNvSpPr>
            <a:spLocks noChangeArrowheads="1"/>
          </p:cNvSpPr>
          <p:nvPr/>
        </p:nvSpPr>
        <p:spPr bwMode="auto">
          <a:xfrm>
            <a:off x="6515100" y="4869461"/>
            <a:ext cx="2089150" cy="46037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lIns="90488" tIns="44450" rIns="90488" bIns="44450" anchor="ctr"/>
          <a:lstStyle/>
          <a:p>
            <a:pPr eaLnBrk="0" hangingPunct="0"/>
            <a:r>
              <a:rPr lang="en-US" altLang="zh-CN" sz="1600" b="1">
                <a:latin typeface="+mj-lt"/>
                <a:ea typeface="宋体" pitchFamily="2" charset="-122"/>
              </a:rPr>
              <a:t>Production Level</a:t>
            </a:r>
            <a:endParaRPr lang="en-US" altLang="zh-CN" sz="1600">
              <a:latin typeface="+mj-lt"/>
              <a:ea typeface="宋体" pitchFamily="2" charset="-122"/>
            </a:endParaRPr>
          </a:p>
        </p:txBody>
      </p:sp>
      <p:sp>
        <p:nvSpPr>
          <p:cNvPr id="4131" name="Line 15"/>
          <p:cNvSpPr>
            <a:spLocks noChangeShapeType="1"/>
          </p:cNvSpPr>
          <p:nvPr/>
        </p:nvSpPr>
        <p:spPr bwMode="auto">
          <a:xfrm flipH="1">
            <a:off x="704850" y="3597874"/>
            <a:ext cx="3249613" cy="1587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4132" name="Line 16"/>
          <p:cNvSpPr>
            <a:spLocks noChangeShapeType="1"/>
          </p:cNvSpPr>
          <p:nvPr/>
        </p:nvSpPr>
        <p:spPr bwMode="auto">
          <a:xfrm flipH="1">
            <a:off x="704850" y="3891561"/>
            <a:ext cx="3249613" cy="3175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4133" name="Line 17"/>
          <p:cNvSpPr>
            <a:spLocks noChangeShapeType="1"/>
          </p:cNvSpPr>
          <p:nvPr/>
        </p:nvSpPr>
        <p:spPr bwMode="auto">
          <a:xfrm flipH="1">
            <a:off x="704850" y="4163024"/>
            <a:ext cx="3249613" cy="1587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4134" name="Line 18"/>
          <p:cNvSpPr>
            <a:spLocks noChangeShapeType="1"/>
          </p:cNvSpPr>
          <p:nvPr/>
        </p:nvSpPr>
        <p:spPr bwMode="auto">
          <a:xfrm flipH="1">
            <a:off x="704850" y="4693249"/>
            <a:ext cx="3249613" cy="1587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4135" name="Line 19"/>
          <p:cNvSpPr>
            <a:spLocks noChangeShapeType="1"/>
          </p:cNvSpPr>
          <p:nvPr/>
        </p:nvSpPr>
        <p:spPr bwMode="auto">
          <a:xfrm flipH="1">
            <a:off x="704850" y="4952011"/>
            <a:ext cx="3249613" cy="1588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4136" name="Line 20"/>
          <p:cNvSpPr>
            <a:spLocks noChangeShapeType="1"/>
          </p:cNvSpPr>
          <p:nvPr/>
        </p:nvSpPr>
        <p:spPr bwMode="auto">
          <a:xfrm flipH="1">
            <a:off x="704850" y="5244111"/>
            <a:ext cx="3249613" cy="3175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4137" name="Freeform 21"/>
          <p:cNvSpPr>
            <a:spLocks/>
          </p:cNvSpPr>
          <p:nvPr/>
        </p:nvSpPr>
        <p:spPr bwMode="auto">
          <a:xfrm>
            <a:off x="715963" y="4529736"/>
            <a:ext cx="561975" cy="101600"/>
          </a:xfrm>
          <a:custGeom>
            <a:avLst/>
            <a:gdLst>
              <a:gd name="T0" fmla="*/ 508257737 w 583"/>
              <a:gd name="T1" fmla="*/ 1633268 h 159"/>
              <a:gd name="T2" fmla="*/ 524982993 w 583"/>
              <a:gd name="T3" fmla="*/ 0 h 159"/>
              <a:gd name="T4" fmla="*/ 0 w 583"/>
              <a:gd name="T5" fmla="*/ 408317 h 159"/>
              <a:gd name="T6" fmla="*/ 0 w 583"/>
              <a:gd name="T7" fmla="*/ 64921756 h 159"/>
              <a:gd name="T8" fmla="*/ 524982993 w 583"/>
              <a:gd name="T9" fmla="*/ 64513439 h 159"/>
              <a:gd name="T10" fmla="*/ 541708248 w 583"/>
              <a:gd name="T11" fmla="*/ 62880172 h 159"/>
              <a:gd name="T12" fmla="*/ 524982993 w 583"/>
              <a:gd name="T13" fmla="*/ 64513439 h 159"/>
              <a:gd name="T14" fmla="*/ 533346103 w 583"/>
              <a:gd name="T15" fmla="*/ 64513439 h 159"/>
              <a:gd name="T16" fmla="*/ 541708248 w 583"/>
              <a:gd name="T17" fmla="*/ 62880172 h 159"/>
              <a:gd name="T18" fmla="*/ 508257737 w 583"/>
              <a:gd name="T19" fmla="*/ 1633268 h 159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583"/>
              <a:gd name="T31" fmla="*/ 0 h 159"/>
              <a:gd name="T32" fmla="*/ 583 w 583"/>
              <a:gd name="T33" fmla="*/ 159 h 159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583" h="159">
                <a:moveTo>
                  <a:pt x="547" y="4"/>
                </a:moveTo>
                <a:lnTo>
                  <a:pt x="565" y="0"/>
                </a:lnTo>
                <a:lnTo>
                  <a:pt x="0" y="1"/>
                </a:lnTo>
                <a:lnTo>
                  <a:pt x="0" y="159"/>
                </a:lnTo>
                <a:lnTo>
                  <a:pt x="565" y="158"/>
                </a:lnTo>
                <a:lnTo>
                  <a:pt x="583" y="154"/>
                </a:lnTo>
                <a:lnTo>
                  <a:pt x="565" y="158"/>
                </a:lnTo>
                <a:lnTo>
                  <a:pt x="574" y="158"/>
                </a:lnTo>
                <a:lnTo>
                  <a:pt x="583" y="154"/>
                </a:lnTo>
                <a:lnTo>
                  <a:pt x="547" y="4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4138" name="Freeform 22"/>
          <p:cNvSpPr>
            <a:spLocks/>
          </p:cNvSpPr>
          <p:nvPr/>
        </p:nvSpPr>
        <p:spPr bwMode="auto">
          <a:xfrm>
            <a:off x="1244600" y="4359874"/>
            <a:ext cx="573088" cy="266700"/>
          </a:xfrm>
          <a:custGeom>
            <a:avLst/>
            <a:gdLst>
              <a:gd name="T0" fmla="*/ 552912229 w 594"/>
              <a:gd name="T1" fmla="*/ 3901190 h 427"/>
              <a:gd name="T2" fmla="*/ 518471970 w 594"/>
              <a:gd name="T3" fmla="*/ 3121077 h 427"/>
              <a:gd name="T4" fmla="*/ 0 w 594"/>
              <a:gd name="T5" fmla="*/ 108061602 h 427"/>
              <a:gd name="T6" fmla="*/ 33510213 w 594"/>
              <a:gd name="T7" fmla="*/ 166578227 h 427"/>
              <a:gd name="T8" fmla="*/ 551050176 w 594"/>
              <a:gd name="T9" fmla="*/ 61637682 h 427"/>
              <a:gd name="T10" fmla="*/ 516609917 w 594"/>
              <a:gd name="T11" fmla="*/ 60857569 h 427"/>
              <a:gd name="T12" fmla="*/ 552912229 w 594"/>
              <a:gd name="T13" fmla="*/ 3901190 h 427"/>
              <a:gd name="T14" fmla="*/ 535226586 w 594"/>
              <a:gd name="T15" fmla="*/ 0 h 427"/>
              <a:gd name="T16" fmla="*/ 518471970 w 594"/>
              <a:gd name="T17" fmla="*/ 3121077 h 427"/>
              <a:gd name="T18" fmla="*/ 552912229 w 594"/>
              <a:gd name="T19" fmla="*/ 3901190 h 427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594"/>
              <a:gd name="T31" fmla="*/ 0 h 427"/>
              <a:gd name="T32" fmla="*/ 594 w 594"/>
              <a:gd name="T33" fmla="*/ 427 h 427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594" h="427">
                <a:moveTo>
                  <a:pt x="594" y="10"/>
                </a:moveTo>
                <a:lnTo>
                  <a:pt x="557" y="8"/>
                </a:lnTo>
                <a:lnTo>
                  <a:pt x="0" y="277"/>
                </a:lnTo>
                <a:lnTo>
                  <a:pt x="36" y="427"/>
                </a:lnTo>
                <a:lnTo>
                  <a:pt x="592" y="158"/>
                </a:lnTo>
                <a:lnTo>
                  <a:pt x="555" y="156"/>
                </a:lnTo>
                <a:lnTo>
                  <a:pt x="594" y="10"/>
                </a:lnTo>
                <a:lnTo>
                  <a:pt x="575" y="0"/>
                </a:lnTo>
                <a:lnTo>
                  <a:pt x="557" y="8"/>
                </a:lnTo>
                <a:lnTo>
                  <a:pt x="594" y="10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4139" name="Freeform 23"/>
          <p:cNvSpPr>
            <a:spLocks/>
          </p:cNvSpPr>
          <p:nvPr/>
        </p:nvSpPr>
        <p:spPr bwMode="auto">
          <a:xfrm>
            <a:off x="1779588" y="4366224"/>
            <a:ext cx="595312" cy="284162"/>
          </a:xfrm>
          <a:custGeom>
            <a:avLst/>
            <a:gdLst>
              <a:gd name="T0" fmla="*/ 524115806 w 617"/>
              <a:gd name="T1" fmla="*/ 117136091 h 454"/>
              <a:gd name="T2" fmla="*/ 567869774 w 617"/>
              <a:gd name="T3" fmla="*/ 115177627 h 454"/>
              <a:gd name="T4" fmla="*/ 36306314 w 617"/>
              <a:gd name="T5" fmla="*/ 0 h 454"/>
              <a:gd name="T6" fmla="*/ 0 w 617"/>
              <a:gd name="T7" fmla="*/ 57197308 h 454"/>
              <a:gd name="T8" fmla="*/ 531563475 w 617"/>
              <a:gd name="T9" fmla="*/ 172766146 h 454"/>
              <a:gd name="T10" fmla="*/ 574386363 w 617"/>
              <a:gd name="T11" fmla="*/ 171199500 h 454"/>
              <a:gd name="T12" fmla="*/ 531563475 w 617"/>
              <a:gd name="T13" fmla="*/ 172766146 h 454"/>
              <a:gd name="T14" fmla="*/ 552044322 w 617"/>
              <a:gd name="T15" fmla="*/ 177859154 h 454"/>
              <a:gd name="T16" fmla="*/ 574386363 w 617"/>
              <a:gd name="T17" fmla="*/ 171199500 h 454"/>
              <a:gd name="T18" fmla="*/ 524115806 w 617"/>
              <a:gd name="T19" fmla="*/ 117136091 h 454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617"/>
              <a:gd name="T31" fmla="*/ 0 h 454"/>
              <a:gd name="T32" fmla="*/ 617 w 617"/>
              <a:gd name="T33" fmla="*/ 454 h 454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617" h="454">
                <a:moveTo>
                  <a:pt x="563" y="299"/>
                </a:moveTo>
                <a:lnTo>
                  <a:pt x="610" y="294"/>
                </a:lnTo>
                <a:lnTo>
                  <a:pt x="39" y="0"/>
                </a:lnTo>
                <a:lnTo>
                  <a:pt x="0" y="146"/>
                </a:lnTo>
                <a:lnTo>
                  <a:pt x="571" y="441"/>
                </a:lnTo>
                <a:lnTo>
                  <a:pt x="617" y="437"/>
                </a:lnTo>
                <a:lnTo>
                  <a:pt x="571" y="441"/>
                </a:lnTo>
                <a:lnTo>
                  <a:pt x="593" y="454"/>
                </a:lnTo>
                <a:lnTo>
                  <a:pt x="617" y="437"/>
                </a:lnTo>
                <a:lnTo>
                  <a:pt x="563" y="299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4140" name="Freeform 24"/>
          <p:cNvSpPr>
            <a:spLocks/>
          </p:cNvSpPr>
          <p:nvPr/>
        </p:nvSpPr>
        <p:spPr bwMode="auto">
          <a:xfrm>
            <a:off x="2322513" y="4278911"/>
            <a:ext cx="600075" cy="360363"/>
          </a:xfrm>
          <a:custGeom>
            <a:avLst/>
            <a:gdLst>
              <a:gd name="T0" fmla="*/ 562222135 w 623"/>
              <a:gd name="T1" fmla="*/ 1977908 h 573"/>
              <a:gd name="T2" fmla="*/ 528822147 w 623"/>
              <a:gd name="T3" fmla="*/ 5141933 h 573"/>
              <a:gd name="T4" fmla="*/ 0 w 623"/>
              <a:gd name="T5" fmla="*/ 172052269 h 573"/>
              <a:gd name="T6" fmla="*/ 50099034 w 623"/>
              <a:gd name="T7" fmla="*/ 226634348 h 573"/>
              <a:gd name="T8" fmla="*/ 577993603 w 623"/>
              <a:gd name="T9" fmla="*/ 59724030 h 573"/>
              <a:gd name="T10" fmla="*/ 544594578 w 623"/>
              <a:gd name="T11" fmla="*/ 63283635 h 573"/>
              <a:gd name="T12" fmla="*/ 562222135 w 623"/>
              <a:gd name="T13" fmla="*/ 1977908 h 573"/>
              <a:gd name="T14" fmla="*/ 544594578 w 623"/>
              <a:gd name="T15" fmla="*/ 0 h 573"/>
              <a:gd name="T16" fmla="*/ 528822147 w 623"/>
              <a:gd name="T17" fmla="*/ 5141933 h 573"/>
              <a:gd name="T18" fmla="*/ 562222135 w 623"/>
              <a:gd name="T19" fmla="*/ 1977908 h 573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623"/>
              <a:gd name="T31" fmla="*/ 0 h 573"/>
              <a:gd name="T32" fmla="*/ 623 w 623"/>
              <a:gd name="T33" fmla="*/ 573 h 573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623" h="573">
                <a:moveTo>
                  <a:pt x="606" y="5"/>
                </a:moveTo>
                <a:lnTo>
                  <a:pt x="570" y="13"/>
                </a:lnTo>
                <a:lnTo>
                  <a:pt x="0" y="435"/>
                </a:lnTo>
                <a:lnTo>
                  <a:pt x="54" y="573"/>
                </a:lnTo>
                <a:lnTo>
                  <a:pt x="623" y="151"/>
                </a:lnTo>
                <a:lnTo>
                  <a:pt x="587" y="160"/>
                </a:lnTo>
                <a:lnTo>
                  <a:pt x="606" y="5"/>
                </a:lnTo>
                <a:lnTo>
                  <a:pt x="587" y="0"/>
                </a:lnTo>
                <a:lnTo>
                  <a:pt x="570" y="13"/>
                </a:lnTo>
                <a:lnTo>
                  <a:pt x="606" y="5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4141" name="Freeform 25"/>
          <p:cNvSpPr>
            <a:spLocks/>
          </p:cNvSpPr>
          <p:nvPr/>
        </p:nvSpPr>
        <p:spPr bwMode="auto">
          <a:xfrm>
            <a:off x="2889250" y="4282086"/>
            <a:ext cx="542925" cy="177800"/>
          </a:xfrm>
          <a:custGeom>
            <a:avLst/>
            <a:gdLst>
              <a:gd name="T0" fmla="*/ 482791154 w 564"/>
              <a:gd name="T1" fmla="*/ 51344756 h 284"/>
              <a:gd name="T2" fmla="*/ 511517193 w 564"/>
              <a:gd name="T3" fmla="*/ 48993289 h 284"/>
              <a:gd name="T4" fmla="*/ 17606557 w 564"/>
              <a:gd name="T5" fmla="*/ 0 h 284"/>
              <a:gd name="T6" fmla="*/ 0 w 564"/>
              <a:gd name="T7" fmla="*/ 60751874 h 284"/>
              <a:gd name="T8" fmla="*/ 493910523 w 564"/>
              <a:gd name="T9" fmla="*/ 109745164 h 284"/>
              <a:gd name="T10" fmla="*/ 522637524 w 564"/>
              <a:gd name="T11" fmla="*/ 107393071 h 284"/>
              <a:gd name="T12" fmla="*/ 493910523 w 564"/>
              <a:gd name="T13" fmla="*/ 109745164 h 284"/>
              <a:gd name="T14" fmla="*/ 508738073 w 564"/>
              <a:gd name="T15" fmla="*/ 111312808 h 284"/>
              <a:gd name="T16" fmla="*/ 522637524 w 564"/>
              <a:gd name="T17" fmla="*/ 107393071 h 284"/>
              <a:gd name="T18" fmla="*/ 482791154 w 564"/>
              <a:gd name="T19" fmla="*/ 51344756 h 284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564"/>
              <a:gd name="T31" fmla="*/ 0 h 284"/>
              <a:gd name="T32" fmla="*/ 564 w 564"/>
              <a:gd name="T33" fmla="*/ 284 h 284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564" h="284">
                <a:moveTo>
                  <a:pt x="521" y="131"/>
                </a:moveTo>
                <a:lnTo>
                  <a:pt x="552" y="125"/>
                </a:lnTo>
                <a:lnTo>
                  <a:pt x="19" y="0"/>
                </a:lnTo>
                <a:lnTo>
                  <a:pt x="0" y="155"/>
                </a:lnTo>
                <a:lnTo>
                  <a:pt x="533" y="280"/>
                </a:lnTo>
                <a:lnTo>
                  <a:pt x="564" y="274"/>
                </a:lnTo>
                <a:lnTo>
                  <a:pt x="533" y="280"/>
                </a:lnTo>
                <a:lnTo>
                  <a:pt x="549" y="284"/>
                </a:lnTo>
                <a:lnTo>
                  <a:pt x="564" y="274"/>
                </a:lnTo>
                <a:lnTo>
                  <a:pt x="521" y="131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4142" name="Freeform 26"/>
          <p:cNvSpPr>
            <a:spLocks/>
          </p:cNvSpPr>
          <p:nvPr/>
        </p:nvSpPr>
        <p:spPr bwMode="auto">
          <a:xfrm>
            <a:off x="3390900" y="4142386"/>
            <a:ext cx="623888" cy="314325"/>
          </a:xfrm>
          <a:custGeom>
            <a:avLst/>
            <a:gdLst>
              <a:gd name="T0" fmla="*/ 581145426 w 647"/>
              <a:gd name="T1" fmla="*/ 28454588 h 500"/>
              <a:gd name="T2" fmla="*/ 560689236 w 647"/>
              <a:gd name="T3" fmla="*/ 0 h 500"/>
              <a:gd name="T4" fmla="*/ 0 w 647"/>
              <a:gd name="T5" fmla="*/ 141086667 h 500"/>
              <a:gd name="T6" fmla="*/ 39982832 w 647"/>
              <a:gd name="T7" fmla="*/ 197600442 h 500"/>
              <a:gd name="T8" fmla="*/ 601601616 w 647"/>
              <a:gd name="T9" fmla="*/ 56909176 h 500"/>
              <a:gd name="T10" fmla="*/ 581145426 w 647"/>
              <a:gd name="T11" fmla="*/ 28454588 h 5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647"/>
              <a:gd name="T19" fmla="*/ 0 h 500"/>
              <a:gd name="T20" fmla="*/ 647 w 647"/>
              <a:gd name="T21" fmla="*/ 500 h 50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647" h="500">
                <a:moveTo>
                  <a:pt x="625" y="72"/>
                </a:moveTo>
                <a:lnTo>
                  <a:pt x="603" y="0"/>
                </a:lnTo>
                <a:lnTo>
                  <a:pt x="0" y="357"/>
                </a:lnTo>
                <a:lnTo>
                  <a:pt x="43" y="500"/>
                </a:lnTo>
                <a:lnTo>
                  <a:pt x="647" y="144"/>
                </a:lnTo>
                <a:lnTo>
                  <a:pt x="625" y="72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4143" name="Freeform 27"/>
          <p:cNvSpPr>
            <a:spLocks/>
          </p:cNvSpPr>
          <p:nvPr/>
        </p:nvSpPr>
        <p:spPr bwMode="auto">
          <a:xfrm>
            <a:off x="701675" y="4432899"/>
            <a:ext cx="563563" cy="33337"/>
          </a:xfrm>
          <a:custGeom>
            <a:avLst/>
            <a:gdLst>
              <a:gd name="T0" fmla="*/ 534528908 w 584"/>
              <a:gd name="T1" fmla="*/ 5091716 h 49"/>
              <a:gd name="T2" fmla="*/ 539185056 w 584"/>
              <a:gd name="T3" fmla="*/ 4628400 h 49"/>
              <a:gd name="T4" fmla="*/ 0 w 584"/>
              <a:gd name="T5" fmla="*/ 0 h 49"/>
              <a:gd name="T6" fmla="*/ 0 w 584"/>
              <a:gd name="T7" fmla="*/ 17126373 h 49"/>
              <a:gd name="T8" fmla="*/ 539185056 w 584"/>
              <a:gd name="T9" fmla="*/ 21754772 h 49"/>
              <a:gd name="T10" fmla="*/ 543841204 w 584"/>
              <a:gd name="T11" fmla="*/ 21292136 h 49"/>
              <a:gd name="T12" fmla="*/ 539185056 w 584"/>
              <a:gd name="T13" fmla="*/ 21754772 h 49"/>
              <a:gd name="T14" fmla="*/ 541047515 w 584"/>
              <a:gd name="T15" fmla="*/ 22680729 h 49"/>
              <a:gd name="T16" fmla="*/ 543841204 w 584"/>
              <a:gd name="T17" fmla="*/ 21292136 h 49"/>
              <a:gd name="T18" fmla="*/ 534528908 w 584"/>
              <a:gd name="T19" fmla="*/ 5091716 h 49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584"/>
              <a:gd name="T31" fmla="*/ 0 h 49"/>
              <a:gd name="T32" fmla="*/ 584 w 584"/>
              <a:gd name="T33" fmla="*/ 49 h 49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584" h="49">
                <a:moveTo>
                  <a:pt x="574" y="11"/>
                </a:moveTo>
                <a:lnTo>
                  <a:pt x="579" y="10"/>
                </a:lnTo>
                <a:lnTo>
                  <a:pt x="0" y="0"/>
                </a:lnTo>
                <a:lnTo>
                  <a:pt x="0" y="37"/>
                </a:lnTo>
                <a:lnTo>
                  <a:pt x="579" y="47"/>
                </a:lnTo>
                <a:lnTo>
                  <a:pt x="584" y="46"/>
                </a:lnTo>
                <a:lnTo>
                  <a:pt x="579" y="47"/>
                </a:lnTo>
                <a:lnTo>
                  <a:pt x="581" y="49"/>
                </a:lnTo>
                <a:lnTo>
                  <a:pt x="584" y="46"/>
                </a:lnTo>
                <a:lnTo>
                  <a:pt x="574" y="11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4144" name="Freeform 28"/>
          <p:cNvSpPr>
            <a:spLocks/>
          </p:cNvSpPr>
          <p:nvPr/>
        </p:nvSpPr>
        <p:spPr bwMode="auto">
          <a:xfrm>
            <a:off x="1255713" y="4221761"/>
            <a:ext cx="550862" cy="241300"/>
          </a:xfrm>
          <a:custGeom>
            <a:avLst/>
            <a:gdLst>
              <a:gd name="T0" fmla="*/ 532365055 w 569"/>
              <a:gd name="T1" fmla="*/ 392974 h 385"/>
              <a:gd name="T2" fmla="*/ 523929803 w 569"/>
              <a:gd name="T3" fmla="*/ 785949 h 385"/>
              <a:gd name="T4" fmla="*/ 0 w 569"/>
              <a:gd name="T5" fmla="*/ 137487095 h 385"/>
              <a:gd name="T6" fmla="*/ 9372399 w 569"/>
              <a:gd name="T7" fmla="*/ 151235550 h 385"/>
              <a:gd name="T8" fmla="*/ 533302198 w 569"/>
              <a:gd name="T9" fmla="*/ 14534408 h 385"/>
              <a:gd name="T10" fmla="*/ 524866946 w 569"/>
              <a:gd name="T11" fmla="*/ 14927382 h 385"/>
              <a:gd name="T12" fmla="*/ 532365055 w 569"/>
              <a:gd name="T13" fmla="*/ 392974 h 385"/>
              <a:gd name="T14" fmla="*/ 528615516 w 569"/>
              <a:gd name="T15" fmla="*/ 0 h 385"/>
              <a:gd name="T16" fmla="*/ 523929803 w 569"/>
              <a:gd name="T17" fmla="*/ 785949 h 385"/>
              <a:gd name="T18" fmla="*/ 532365055 w 569"/>
              <a:gd name="T19" fmla="*/ 392974 h 385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569"/>
              <a:gd name="T31" fmla="*/ 0 h 385"/>
              <a:gd name="T32" fmla="*/ 569 w 569"/>
              <a:gd name="T33" fmla="*/ 385 h 385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569" h="385">
                <a:moveTo>
                  <a:pt x="568" y="1"/>
                </a:moveTo>
                <a:lnTo>
                  <a:pt x="559" y="2"/>
                </a:lnTo>
                <a:lnTo>
                  <a:pt x="0" y="350"/>
                </a:lnTo>
                <a:lnTo>
                  <a:pt x="10" y="385"/>
                </a:lnTo>
                <a:lnTo>
                  <a:pt x="569" y="37"/>
                </a:lnTo>
                <a:lnTo>
                  <a:pt x="560" y="38"/>
                </a:lnTo>
                <a:lnTo>
                  <a:pt x="568" y="1"/>
                </a:lnTo>
                <a:lnTo>
                  <a:pt x="564" y="0"/>
                </a:lnTo>
                <a:lnTo>
                  <a:pt x="559" y="2"/>
                </a:lnTo>
                <a:lnTo>
                  <a:pt x="568" y="1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4145" name="Freeform 29"/>
          <p:cNvSpPr>
            <a:spLocks/>
          </p:cNvSpPr>
          <p:nvPr/>
        </p:nvSpPr>
        <p:spPr bwMode="auto">
          <a:xfrm>
            <a:off x="1793875" y="4223349"/>
            <a:ext cx="558800" cy="184150"/>
          </a:xfrm>
          <a:custGeom>
            <a:avLst/>
            <a:gdLst>
              <a:gd name="T0" fmla="*/ 542113624 w 576"/>
              <a:gd name="T1" fmla="*/ 100924809 h 295"/>
              <a:gd name="T2" fmla="*/ 541172590 w 576"/>
              <a:gd name="T3" fmla="*/ 100145761 h 295"/>
              <a:gd name="T4" fmla="*/ 7529247 w 576"/>
              <a:gd name="T5" fmla="*/ 0 h 295"/>
              <a:gd name="T6" fmla="*/ 0 w 576"/>
              <a:gd name="T7" fmla="*/ 14418008 h 295"/>
              <a:gd name="T8" fmla="*/ 533643345 w 576"/>
              <a:gd name="T9" fmla="*/ 114953288 h 295"/>
              <a:gd name="T10" fmla="*/ 532702310 w 576"/>
              <a:gd name="T11" fmla="*/ 114174240 h 295"/>
              <a:gd name="T12" fmla="*/ 542113624 w 576"/>
              <a:gd name="T13" fmla="*/ 100924809 h 295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576"/>
              <a:gd name="T22" fmla="*/ 0 h 295"/>
              <a:gd name="T23" fmla="*/ 576 w 576"/>
              <a:gd name="T24" fmla="*/ 295 h 295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576" h="295">
                <a:moveTo>
                  <a:pt x="576" y="259"/>
                </a:moveTo>
                <a:lnTo>
                  <a:pt x="575" y="257"/>
                </a:lnTo>
                <a:lnTo>
                  <a:pt x="8" y="0"/>
                </a:lnTo>
                <a:lnTo>
                  <a:pt x="0" y="37"/>
                </a:lnTo>
                <a:lnTo>
                  <a:pt x="567" y="295"/>
                </a:lnTo>
                <a:lnTo>
                  <a:pt x="566" y="293"/>
                </a:lnTo>
                <a:lnTo>
                  <a:pt x="576" y="259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4146" name="Freeform 30"/>
          <p:cNvSpPr>
            <a:spLocks/>
          </p:cNvSpPr>
          <p:nvPr/>
        </p:nvSpPr>
        <p:spPr bwMode="auto">
          <a:xfrm>
            <a:off x="2343150" y="4383686"/>
            <a:ext cx="530225" cy="242888"/>
          </a:xfrm>
          <a:custGeom>
            <a:avLst/>
            <a:gdLst>
              <a:gd name="T0" fmla="*/ 491643803 w 550"/>
              <a:gd name="T1" fmla="*/ 137940348 h 388"/>
              <a:gd name="T2" fmla="*/ 506514318 w 550"/>
              <a:gd name="T3" fmla="*/ 136372844 h 388"/>
              <a:gd name="T4" fmla="*/ 9293398 w 550"/>
              <a:gd name="T5" fmla="*/ 0 h 388"/>
              <a:gd name="T6" fmla="*/ 0 w 550"/>
              <a:gd name="T7" fmla="*/ 13323785 h 388"/>
              <a:gd name="T8" fmla="*/ 496290500 w 550"/>
              <a:gd name="T9" fmla="*/ 149696624 h 388"/>
              <a:gd name="T10" fmla="*/ 511161015 w 550"/>
              <a:gd name="T11" fmla="*/ 148129121 h 388"/>
              <a:gd name="T12" fmla="*/ 496290500 w 550"/>
              <a:gd name="T13" fmla="*/ 149696624 h 388"/>
              <a:gd name="T14" fmla="*/ 503726179 w 550"/>
              <a:gd name="T15" fmla="*/ 152047879 h 388"/>
              <a:gd name="T16" fmla="*/ 511161015 w 550"/>
              <a:gd name="T17" fmla="*/ 148129121 h 388"/>
              <a:gd name="T18" fmla="*/ 491643803 w 550"/>
              <a:gd name="T19" fmla="*/ 137940348 h 388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550"/>
              <a:gd name="T31" fmla="*/ 0 h 388"/>
              <a:gd name="T32" fmla="*/ 550 w 550"/>
              <a:gd name="T33" fmla="*/ 388 h 388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550" h="388">
                <a:moveTo>
                  <a:pt x="529" y="352"/>
                </a:moveTo>
                <a:lnTo>
                  <a:pt x="545" y="348"/>
                </a:lnTo>
                <a:lnTo>
                  <a:pt x="10" y="0"/>
                </a:lnTo>
                <a:lnTo>
                  <a:pt x="0" y="34"/>
                </a:lnTo>
                <a:lnTo>
                  <a:pt x="534" y="382"/>
                </a:lnTo>
                <a:lnTo>
                  <a:pt x="550" y="378"/>
                </a:lnTo>
                <a:lnTo>
                  <a:pt x="534" y="382"/>
                </a:lnTo>
                <a:lnTo>
                  <a:pt x="542" y="388"/>
                </a:lnTo>
                <a:lnTo>
                  <a:pt x="550" y="378"/>
                </a:lnTo>
                <a:lnTo>
                  <a:pt x="529" y="352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4147" name="Freeform 31"/>
          <p:cNvSpPr>
            <a:spLocks/>
          </p:cNvSpPr>
          <p:nvPr/>
        </p:nvSpPr>
        <p:spPr bwMode="auto">
          <a:xfrm>
            <a:off x="2854325" y="4034436"/>
            <a:ext cx="601663" cy="585788"/>
          </a:xfrm>
          <a:custGeom>
            <a:avLst/>
            <a:gdLst>
              <a:gd name="T0" fmla="*/ 578272164 w 626"/>
              <a:gd name="T1" fmla="*/ 6266556 h 936"/>
              <a:gd name="T2" fmla="*/ 558872865 w 626"/>
              <a:gd name="T3" fmla="*/ 6266556 h 936"/>
              <a:gd name="T4" fmla="*/ 0 w 626"/>
              <a:gd name="T5" fmla="*/ 356427028 h 936"/>
              <a:gd name="T6" fmla="*/ 19399307 w 626"/>
              <a:gd name="T7" fmla="*/ 366610724 h 936"/>
              <a:gd name="T8" fmla="*/ 578272164 w 626"/>
              <a:gd name="T9" fmla="*/ 16450254 h 936"/>
              <a:gd name="T10" fmla="*/ 558872865 w 626"/>
              <a:gd name="T11" fmla="*/ 16450254 h 936"/>
              <a:gd name="T12" fmla="*/ 578272164 w 626"/>
              <a:gd name="T13" fmla="*/ 6266556 h 936"/>
              <a:gd name="T14" fmla="*/ 569034815 w 626"/>
              <a:gd name="T15" fmla="*/ 0 h 936"/>
              <a:gd name="T16" fmla="*/ 558872865 w 626"/>
              <a:gd name="T17" fmla="*/ 6266556 h 936"/>
              <a:gd name="T18" fmla="*/ 578272164 w 626"/>
              <a:gd name="T19" fmla="*/ 6266556 h 9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626"/>
              <a:gd name="T31" fmla="*/ 0 h 936"/>
              <a:gd name="T32" fmla="*/ 626 w 626"/>
              <a:gd name="T33" fmla="*/ 936 h 9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626" h="936">
                <a:moveTo>
                  <a:pt x="626" y="16"/>
                </a:moveTo>
                <a:lnTo>
                  <a:pt x="605" y="16"/>
                </a:lnTo>
                <a:lnTo>
                  <a:pt x="0" y="910"/>
                </a:lnTo>
                <a:lnTo>
                  <a:pt x="21" y="936"/>
                </a:lnTo>
                <a:lnTo>
                  <a:pt x="626" y="42"/>
                </a:lnTo>
                <a:lnTo>
                  <a:pt x="605" y="42"/>
                </a:lnTo>
                <a:lnTo>
                  <a:pt x="626" y="16"/>
                </a:lnTo>
                <a:lnTo>
                  <a:pt x="616" y="0"/>
                </a:lnTo>
                <a:lnTo>
                  <a:pt x="605" y="16"/>
                </a:lnTo>
                <a:lnTo>
                  <a:pt x="626" y="16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4148" name="Freeform 32"/>
          <p:cNvSpPr>
            <a:spLocks/>
          </p:cNvSpPr>
          <p:nvPr/>
        </p:nvSpPr>
        <p:spPr bwMode="auto">
          <a:xfrm>
            <a:off x="3436938" y="4043961"/>
            <a:ext cx="533400" cy="561975"/>
          </a:xfrm>
          <a:custGeom>
            <a:avLst/>
            <a:gdLst>
              <a:gd name="T0" fmla="*/ 504295900 w 554"/>
              <a:gd name="T1" fmla="*/ 348135726 h 895"/>
              <a:gd name="T2" fmla="*/ 513566007 w 554"/>
              <a:gd name="T3" fmla="*/ 343010138 h 895"/>
              <a:gd name="T4" fmla="*/ 19467173 w 554"/>
              <a:gd name="T5" fmla="*/ 0 h 895"/>
              <a:gd name="T6" fmla="*/ 0 w 554"/>
              <a:gd name="T7" fmla="*/ 10251177 h 895"/>
              <a:gd name="T8" fmla="*/ 495025912 w 554"/>
              <a:gd name="T9" fmla="*/ 352866989 h 895"/>
              <a:gd name="T10" fmla="*/ 504295900 w 554"/>
              <a:gd name="T11" fmla="*/ 348135726 h 895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554"/>
              <a:gd name="T19" fmla="*/ 0 h 895"/>
              <a:gd name="T20" fmla="*/ 554 w 554"/>
              <a:gd name="T21" fmla="*/ 895 h 895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554" h="895">
                <a:moveTo>
                  <a:pt x="544" y="883"/>
                </a:moveTo>
                <a:lnTo>
                  <a:pt x="554" y="870"/>
                </a:lnTo>
                <a:lnTo>
                  <a:pt x="21" y="0"/>
                </a:lnTo>
                <a:lnTo>
                  <a:pt x="0" y="26"/>
                </a:lnTo>
                <a:lnTo>
                  <a:pt x="534" y="895"/>
                </a:lnTo>
                <a:lnTo>
                  <a:pt x="544" y="883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4149" name="Line 33"/>
          <p:cNvSpPr>
            <a:spLocks noChangeShapeType="1"/>
          </p:cNvSpPr>
          <p:nvPr/>
        </p:nvSpPr>
        <p:spPr bwMode="auto">
          <a:xfrm flipV="1">
            <a:off x="3414713" y="3316886"/>
            <a:ext cx="3175" cy="2185988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4150" name="Line 34"/>
          <p:cNvSpPr>
            <a:spLocks noChangeShapeType="1"/>
          </p:cNvSpPr>
          <p:nvPr/>
        </p:nvSpPr>
        <p:spPr bwMode="auto">
          <a:xfrm flipV="1">
            <a:off x="2874963" y="3316886"/>
            <a:ext cx="1587" cy="2185988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4151" name="Line 35"/>
          <p:cNvSpPr>
            <a:spLocks noChangeShapeType="1"/>
          </p:cNvSpPr>
          <p:nvPr/>
        </p:nvSpPr>
        <p:spPr bwMode="auto">
          <a:xfrm flipV="1">
            <a:off x="2335213" y="3316886"/>
            <a:ext cx="0" cy="2185988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4152" name="Line 36"/>
          <p:cNvSpPr>
            <a:spLocks noChangeShapeType="1"/>
          </p:cNvSpPr>
          <p:nvPr/>
        </p:nvSpPr>
        <p:spPr bwMode="auto">
          <a:xfrm flipV="1">
            <a:off x="1793875" y="3318474"/>
            <a:ext cx="0" cy="2185987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4153" name="Line 37"/>
          <p:cNvSpPr>
            <a:spLocks noChangeShapeType="1"/>
          </p:cNvSpPr>
          <p:nvPr/>
        </p:nvSpPr>
        <p:spPr bwMode="auto">
          <a:xfrm flipV="1">
            <a:off x="1252538" y="3316886"/>
            <a:ext cx="0" cy="2185988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4154" name="Line 38"/>
          <p:cNvSpPr>
            <a:spLocks noChangeShapeType="1"/>
          </p:cNvSpPr>
          <p:nvPr/>
        </p:nvSpPr>
        <p:spPr bwMode="auto">
          <a:xfrm flipH="1">
            <a:off x="704850" y="4412261"/>
            <a:ext cx="3249613" cy="1588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4155" name="Line 39"/>
          <p:cNvSpPr>
            <a:spLocks noChangeShapeType="1"/>
          </p:cNvSpPr>
          <p:nvPr/>
        </p:nvSpPr>
        <p:spPr bwMode="auto">
          <a:xfrm>
            <a:off x="1050925" y="4009036"/>
            <a:ext cx="469900" cy="254000"/>
          </a:xfrm>
          <a:prstGeom prst="line">
            <a:avLst/>
          </a:prstGeom>
          <a:noFill/>
          <a:ln w="28575">
            <a:solidFill>
              <a:schemeClr val="hlink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4156" name="Line 40"/>
          <p:cNvSpPr>
            <a:spLocks noChangeShapeType="1"/>
          </p:cNvSpPr>
          <p:nvPr/>
        </p:nvSpPr>
        <p:spPr bwMode="auto">
          <a:xfrm flipV="1">
            <a:off x="1655763" y="4593236"/>
            <a:ext cx="487362" cy="446088"/>
          </a:xfrm>
          <a:prstGeom prst="line">
            <a:avLst/>
          </a:prstGeom>
          <a:noFill/>
          <a:ln w="28575">
            <a:solidFill>
              <a:schemeClr val="hlink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4157" name="Rectangle 43"/>
          <p:cNvSpPr>
            <a:spLocks noChangeArrowheads="1"/>
          </p:cNvSpPr>
          <p:nvPr/>
        </p:nvSpPr>
        <p:spPr bwMode="auto">
          <a:xfrm>
            <a:off x="360363" y="3669311"/>
            <a:ext cx="908050" cy="371475"/>
          </a:xfrm>
          <a:prstGeom prst="rect">
            <a:avLst/>
          </a:prstGeom>
          <a:solidFill>
            <a:schemeClr val="bg1"/>
          </a:solidFill>
          <a:ln w="12700">
            <a:solidFill>
              <a:schemeClr val="hlink"/>
            </a:solidFill>
            <a:miter lim="800000"/>
            <a:headEnd/>
            <a:tailEnd/>
          </a:ln>
        </p:spPr>
        <p:txBody>
          <a:bodyPr wrap="none" lIns="90488" tIns="44450" rIns="90488" bIns="44450" anchor="ctr"/>
          <a:lstStyle/>
          <a:p>
            <a:pPr eaLnBrk="0" hangingPunct="0"/>
            <a:r>
              <a:rPr lang="en-US" altLang="zh-CN" sz="1600" b="1">
                <a:solidFill>
                  <a:schemeClr val="hlink"/>
                </a:solidFill>
                <a:latin typeface="+mj-lt"/>
                <a:ea typeface="宋体" pitchFamily="2" charset="-122"/>
              </a:rPr>
              <a:t>Sales</a:t>
            </a:r>
          </a:p>
        </p:txBody>
      </p:sp>
      <p:sp>
        <p:nvSpPr>
          <p:cNvPr id="4158" name="Rectangle 44"/>
          <p:cNvSpPr>
            <a:spLocks noChangeArrowheads="1"/>
          </p:cNvSpPr>
          <p:nvPr/>
        </p:nvSpPr>
        <p:spPr bwMode="auto">
          <a:xfrm>
            <a:off x="509588" y="5034561"/>
            <a:ext cx="1533525" cy="341313"/>
          </a:xfrm>
          <a:prstGeom prst="rect">
            <a:avLst/>
          </a:prstGeom>
          <a:solidFill>
            <a:schemeClr val="bg1"/>
          </a:solidFill>
          <a:ln w="12700">
            <a:solidFill>
              <a:schemeClr val="hlink"/>
            </a:solidFill>
            <a:miter lim="800000"/>
            <a:headEnd/>
            <a:tailEnd/>
          </a:ln>
        </p:spPr>
        <p:txBody>
          <a:bodyPr wrap="none" lIns="90488" tIns="44450" rIns="90488" bIns="44450" anchor="ctr"/>
          <a:lstStyle/>
          <a:p>
            <a:pPr eaLnBrk="0" hangingPunct="0"/>
            <a:r>
              <a:rPr lang="en-US" altLang="zh-CN" sz="1600" b="1">
                <a:solidFill>
                  <a:schemeClr val="hlink"/>
                </a:solidFill>
                <a:latin typeface="+mj-lt"/>
                <a:ea typeface="宋体" pitchFamily="2" charset="-122"/>
              </a:rPr>
              <a:t>Forecast</a:t>
            </a:r>
            <a:endParaRPr lang="en-US" altLang="zh-CN" sz="1600">
              <a:solidFill>
                <a:schemeClr val="hlink"/>
              </a:solidFill>
              <a:latin typeface="+mj-lt"/>
              <a:ea typeface="宋体" pitchFamily="2" charset="-122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2" name="Rectangle 285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smtClean="0"/>
              <a:t>Examples of Resources</a:t>
            </a:r>
          </a:p>
          <a:p>
            <a:r>
              <a:rPr lang="en-US" altLang="zh-CN" smtClean="0"/>
              <a:t>Electricity</a:t>
            </a:r>
          </a:p>
          <a:p>
            <a:r>
              <a:rPr lang="en-US" altLang="zh-CN" smtClean="0"/>
              <a:t>Storage</a:t>
            </a:r>
          </a:p>
          <a:p>
            <a:r>
              <a:rPr lang="en-US" altLang="zh-CN" smtClean="0"/>
              <a:t>Labor</a:t>
            </a:r>
          </a:p>
          <a:p>
            <a:r>
              <a:rPr lang="en-US" altLang="zh-CN" smtClean="0"/>
              <a:t>Water</a:t>
            </a:r>
          </a:p>
        </p:txBody>
      </p:sp>
      <p:sp>
        <p:nvSpPr>
          <p:cNvPr id="2253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Rough-Cut Capacity Planning</a:t>
            </a:r>
          </a:p>
        </p:txBody>
      </p:sp>
      <p:sp>
        <p:nvSpPr>
          <p:cNvPr id="22530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MS-SU-190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1517714" y="891610"/>
            <a:ext cx="7169085" cy="5424523"/>
          </a:xfrm>
        </p:spPr>
        <p:txBody>
          <a:bodyPr/>
          <a:lstStyle/>
          <a:p>
            <a:r>
              <a:rPr lang="en-US" dirty="0" smtClean="0"/>
              <a:t>Simulated Forecasting</a:t>
            </a:r>
          </a:p>
          <a:p>
            <a:r>
              <a:rPr lang="en-US" dirty="0" smtClean="0"/>
              <a:t>Item and Item-Site Planning Maintenance</a:t>
            </a:r>
          </a:p>
          <a:p>
            <a:r>
              <a:rPr lang="en-US" dirty="0" smtClean="0"/>
              <a:t>MRP Control</a:t>
            </a:r>
          </a:p>
          <a:p>
            <a:r>
              <a:rPr lang="en-US" dirty="0" smtClean="0"/>
              <a:t>Holiday/Calendar </a:t>
            </a:r>
            <a:r>
              <a:rPr lang="en-US" dirty="0" smtClean="0"/>
              <a:t>Setup</a:t>
            </a:r>
            <a:endParaRPr lang="en-US" dirty="0" smtClean="0"/>
          </a:p>
          <a:p>
            <a:r>
              <a:rPr lang="en-US" b="1" dirty="0" smtClean="0"/>
              <a:t>Resource Maintenance</a:t>
            </a:r>
          </a:p>
          <a:p>
            <a:r>
              <a:rPr lang="en-US" dirty="0" smtClean="0"/>
              <a:t>Item Resource Bill Maintenance</a:t>
            </a:r>
          </a:p>
          <a:p>
            <a:endParaRPr lang="en-US" dirty="0"/>
          </a:p>
        </p:txBody>
      </p:sp>
      <p:sp>
        <p:nvSpPr>
          <p:cNvPr id="15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Master Schedule and RCCP Setup</a:t>
            </a:r>
            <a:endParaRPr lang="en-US" dirty="0"/>
          </a:p>
        </p:txBody>
      </p:sp>
      <p:sp>
        <p:nvSpPr>
          <p:cNvPr id="2355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MS-SU-200</a:t>
            </a:r>
          </a:p>
        </p:txBody>
      </p:sp>
      <p:sp>
        <p:nvSpPr>
          <p:cNvPr id="14" name="Line 4"/>
          <p:cNvSpPr>
            <a:spLocks noChangeShapeType="1"/>
          </p:cNvSpPr>
          <p:nvPr/>
        </p:nvSpPr>
        <p:spPr bwMode="auto">
          <a:xfrm>
            <a:off x="1104900" y="904045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8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Resource Maintenance</a:t>
            </a:r>
          </a:p>
        </p:txBody>
      </p:sp>
      <p:sp>
        <p:nvSpPr>
          <p:cNvPr id="24578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MS-SU-210</a:t>
            </a:r>
          </a:p>
        </p:txBody>
      </p:sp>
      <p:pic>
        <p:nvPicPr>
          <p:cNvPr id="24579" name="Picture 6" descr="Region Captur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89038" y="2784602"/>
            <a:ext cx="6808787" cy="2484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1" name="Picture 5" descr="Region Capture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90625" y="2073402"/>
            <a:ext cx="6765925" cy="2417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2" name="Picture 4" descr="Region Capture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192213" y="1232027"/>
            <a:ext cx="6775450" cy="2408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3895" name="Text Box 7"/>
          <p:cNvSpPr txBox="1">
            <a:spLocks noChangeArrowheads="1"/>
          </p:cNvSpPr>
          <p:nvPr/>
        </p:nvSpPr>
        <p:spPr bwMode="auto">
          <a:xfrm>
            <a:off x="2127250" y="5366890"/>
            <a:ext cx="4815742" cy="584775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1">
                <a:lumMod val="75000"/>
              </a:schemeClr>
            </a:outerShdw>
          </a:effectLst>
        </p:spPr>
        <p:txBody>
          <a:bodyPr wrap="none" anchor="b">
            <a:spAutoFit/>
          </a:bodyPr>
          <a:lstStyle/>
          <a:p>
            <a:pPr algn="l">
              <a:defRPr/>
            </a:pPr>
            <a:r>
              <a:rPr lang="en-US" altLang="zh-CN" sz="1600">
                <a:latin typeface="+mj-lt"/>
                <a:ea typeface="宋体" pitchFamily="2" charset="-122"/>
              </a:rPr>
              <a:t>References allow exact accounting of specific</a:t>
            </a:r>
          </a:p>
          <a:p>
            <a:pPr algn="l">
              <a:defRPr/>
            </a:pPr>
            <a:r>
              <a:rPr lang="en-US" altLang="zh-CN" sz="1600">
                <a:latin typeface="+mj-lt"/>
                <a:ea typeface="宋体" pitchFamily="2" charset="-122"/>
              </a:rPr>
              <a:t>resources over specific time periods</a:t>
            </a:r>
          </a:p>
        </p:txBody>
      </p:sp>
      <p:sp>
        <p:nvSpPr>
          <p:cNvPr id="24584" name="Rectangle 8"/>
          <p:cNvSpPr>
            <a:spLocks noChangeArrowheads="1"/>
          </p:cNvSpPr>
          <p:nvPr/>
        </p:nvSpPr>
        <p:spPr bwMode="auto">
          <a:xfrm>
            <a:off x="1200150" y="3079877"/>
            <a:ext cx="925513" cy="419100"/>
          </a:xfrm>
          <a:prstGeom prst="rect">
            <a:avLst/>
          </a:prstGeom>
          <a:noFill/>
          <a:ln w="28575" algn="ctr">
            <a:solidFill>
              <a:srgbClr val="FF33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4585" name="Rectangle 9"/>
          <p:cNvSpPr>
            <a:spLocks noChangeArrowheads="1"/>
          </p:cNvSpPr>
          <p:nvPr/>
        </p:nvSpPr>
        <p:spPr bwMode="auto">
          <a:xfrm>
            <a:off x="1211263" y="3921252"/>
            <a:ext cx="866775" cy="396875"/>
          </a:xfrm>
          <a:prstGeom prst="rect">
            <a:avLst/>
          </a:prstGeom>
          <a:noFill/>
          <a:ln w="28575" algn="ctr">
            <a:solidFill>
              <a:srgbClr val="FF33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4586" name="Rectangle 10"/>
          <p:cNvSpPr>
            <a:spLocks noChangeArrowheads="1"/>
          </p:cNvSpPr>
          <p:nvPr/>
        </p:nvSpPr>
        <p:spPr bwMode="auto">
          <a:xfrm>
            <a:off x="1211263" y="4637215"/>
            <a:ext cx="842962" cy="430212"/>
          </a:xfrm>
          <a:prstGeom prst="rect">
            <a:avLst/>
          </a:prstGeom>
          <a:noFill/>
          <a:ln w="28575" algn="ctr">
            <a:solidFill>
              <a:srgbClr val="FF33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cxnSp>
        <p:nvCxnSpPr>
          <p:cNvPr id="24587" name="AutoShape 11"/>
          <p:cNvCxnSpPr>
            <a:cxnSpLocks noChangeShapeType="1"/>
            <a:stCxn id="293895" idx="1"/>
            <a:endCxn id="24586" idx="1"/>
          </p:cNvCxnSpPr>
          <p:nvPr/>
        </p:nvCxnSpPr>
        <p:spPr bwMode="auto">
          <a:xfrm rot="10800000">
            <a:off x="1211264" y="4852322"/>
            <a:ext cx="915987" cy="806957"/>
          </a:xfrm>
          <a:prstGeom prst="bentConnector3">
            <a:avLst>
              <a:gd name="adj1" fmla="val 124957"/>
            </a:avLst>
          </a:prstGeom>
          <a:noFill/>
          <a:ln w="38100">
            <a:solidFill>
              <a:srgbClr val="FF3300"/>
            </a:solidFill>
            <a:miter lim="800000"/>
            <a:headEnd/>
            <a:tailEnd type="triangle" w="med" len="med"/>
          </a:ln>
        </p:spPr>
      </p:cxnSp>
      <p:cxnSp>
        <p:nvCxnSpPr>
          <p:cNvPr id="24588" name="AutoShape 12"/>
          <p:cNvCxnSpPr>
            <a:cxnSpLocks noChangeShapeType="1"/>
            <a:stCxn id="293895" idx="1"/>
            <a:endCxn id="24585" idx="1"/>
          </p:cNvCxnSpPr>
          <p:nvPr/>
        </p:nvCxnSpPr>
        <p:spPr bwMode="auto">
          <a:xfrm rot="10800000">
            <a:off x="1211264" y="4119690"/>
            <a:ext cx="915987" cy="1539588"/>
          </a:xfrm>
          <a:prstGeom prst="bentConnector3">
            <a:avLst>
              <a:gd name="adj1" fmla="val 124957"/>
            </a:avLst>
          </a:prstGeom>
          <a:noFill/>
          <a:ln w="38100">
            <a:solidFill>
              <a:srgbClr val="FF3300"/>
            </a:solidFill>
            <a:miter lim="800000"/>
            <a:headEnd/>
            <a:tailEnd type="triangle" w="med" len="med"/>
          </a:ln>
        </p:spPr>
      </p:cxnSp>
      <p:cxnSp>
        <p:nvCxnSpPr>
          <p:cNvPr id="24589" name="AutoShape 13"/>
          <p:cNvCxnSpPr>
            <a:cxnSpLocks noChangeShapeType="1"/>
            <a:stCxn id="293895" idx="1"/>
            <a:endCxn id="24584" idx="1"/>
          </p:cNvCxnSpPr>
          <p:nvPr/>
        </p:nvCxnSpPr>
        <p:spPr bwMode="auto">
          <a:xfrm rot="10800000">
            <a:off x="1200150" y="3289428"/>
            <a:ext cx="927100" cy="2369851"/>
          </a:xfrm>
          <a:prstGeom prst="bentConnector3">
            <a:avLst>
              <a:gd name="adj1" fmla="val 124658"/>
            </a:avLst>
          </a:prstGeom>
          <a:noFill/>
          <a:ln w="38100">
            <a:solidFill>
              <a:srgbClr val="FF3300"/>
            </a:solidFill>
            <a:miter lim="800000"/>
            <a:headEnd/>
            <a:tailEnd type="triangle" w="med" len="med"/>
          </a:ln>
        </p:spPr>
      </p:cxn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1593130" y="891610"/>
            <a:ext cx="7093670" cy="5424523"/>
          </a:xfrm>
        </p:spPr>
        <p:txBody>
          <a:bodyPr/>
          <a:lstStyle/>
          <a:p>
            <a:r>
              <a:rPr lang="en-US" dirty="0" smtClean="0"/>
              <a:t>Simulated Forecasting</a:t>
            </a:r>
          </a:p>
          <a:p>
            <a:r>
              <a:rPr lang="en-US" dirty="0" smtClean="0"/>
              <a:t>Item and Item-Site Planning Maintenance</a:t>
            </a:r>
          </a:p>
          <a:p>
            <a:r>
              <a:rPr lang="en-US" dirty="0" smtClean="0"/>
              <a:t>MRP Control</a:t>
            </a:r>
          </a:p>
          <a:p>
            <a:r>
              <a:rPr lang="en-US" dirty="0" smtClean="0"/>
              <a:t>Holiday/Calendar </a:t>
            </a:r>
            <a:r>
              <a:rPr lang="en-US" dirty="0" smtClean="0"/>
              <a:t>Setup</a:t>
            </a:r>
            <a:endParaRPr lang="en-US" dirty="0" smtClean="0"/>
          </a:p>
          <a:p>
            <a:r>
              <a:rPr lang="en-US" dirty="0" smtClean="0"/>
              <a:t>Resource Maintenance</a:t>
            </a:r>
          </a:p>
          <a:p>
            <a:r>
              <a:rPr lang="en-US" b="1" dirty="0" smtClean="0"/>
              <a:t>Item Resource Bill Maintenance</a:t>
            </a:r>
          </a:p>
          <a:p>
            <a:endParaRPr lang="en-US" b="1" dirty="0"/>
          </a:p>
        </p:txBody>
      </p:sp>
      <p:sp>
        <p:nvSpPr>
          <p:cNvPr id="15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Master Schedule and RCCP Setup</a:t>
            </a:r>
            <a:endParaRPr lang="en-US" dirty="0"/>
          </a:p>
        </p:txBody>
      </p:sp>
      <p:sp>
        <p:nvSpPr>
          <p:cNvPr id="25602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MS-SU-220</a:t>
            </a:r>
          </a:p>
        </p:txBody>
      </p:sp>
      <p:sp>
        <p:nvSpPr>
          <p:cNvPr id="14" name="Line 4"/>
          <p:cNvSpPr>
            <a:spLocks noChangeShapeType="1"/>
          </p:cNvSpPr>
          <p:nvPr/>
        </p:nvSpPr>
        <p:spPr bwMode="auto">
          <a:xfrm>
            <a:off x="1104900" y="904045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Item Resource Bill Maintenance</a:t>
            </a:r>
          </a:p>
        </p:txBody>
      </p:sp>
      <p:sp>
        <p:nvSpPr>
          <p:cNvPr id="26626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MS-SU-230</a:t>
            </a:r>
          </a:p>
        </p:txBody>
      </p:sp>
      <p:pic>
        <p:nvPicPr>
          <p:cNvPr id="26628" name="Picture 4" descr="Region Captur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26782" y="1675194"/>
            <a:ext cx="6419850" cy="3411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Create the End-Item Load</a:t>
            </a:r>
          </a:p>
        </p:txBody>
      </p:sp>
      <p:sp>
        <p:nvSpPr>
          <p:cNvPr id="27650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MS-SU-240</a:t>
            </a:r>
          </a:p>
        </p:txBody>
      </p:sp>
      <p:pic>
        <p:nvPicPr>
          <p:cNvPr id="27652" name="Picture 5" descr="Region Captur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7769" y="1055935"/>
            <a:ext cx="5795962" cy="461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3" name="Picture 6" descr="Region Capture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373819" y="2440235"/>
            <a:ext cx="4959350" cy="3267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4135" name="Text Box 7"/>
          <p:cNvSpPr txBox="1">
            <a:spLocks noChangeArrowheads="1"/>
          </p:cNvSpPr>
          <p:nvPr/>
        </p:nvSpPr>
        <p:spPr bwMode="auto">
          <a:xfrm>
            <a:off x="5747131" y="1424235"/>
            <a:ext cx="2801938" cy="584200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1">
                <a:lumMod val="75000"/>
              </a:schemeClr>
            </a:outerShdw>
          </a:effectLst>
        </p:spPr>
        <p:txBody>
          <a:bodyPr wrap="none" anchor="b">
            <a:spAutoFit/>
          </a:bodyPr>
          <a:lstStyle/>
          <a:p>
            <a:pPr algn="l">
              <a:defRPr/>
            </a:pPr>
            <a:r>
              <a:rPr lang="en-US" altLang="zh-CN" sz="1600" dirty="0">
                <a:latin typeface="+mj-lt"/>
                <a:ea typeface="宋体" pitchFamily="2" charset="-122"/>
              </a:rPr>
              <a:t>100 x 0.25 = 25 labor hours </a:t>
            </a:r>
          </a:p>
          <a:p>
            <a:pPr algn="l">
              <a:defRPr/>
            </a:pPr>
            <a:r>
              <a:rPr lang="en-US" altLang="zh-CN" sz="1600" dirty="0">
                <a:latin typeface="+mj-lt"/>
                <a:ea typeface="宋体" pitchFamily="2" charset="-122"/>
              </a:rPr>
              <a:t>required for production</a:t>
            </a:r>
          </a:p>
        </p:txBody>
      </p:sp>
      <p:sp>
        <p:nvSpPr>
          <p:cNvPr id="27655" name="Rectangle 8"/>
          <p:cNvSpPr>
            <a:spLocks noChangeArrowheads="1"/>
          </p:cNvSpPr>
          <p:nvPr/>
        </p:nvSpPr>
        <p:spPr bwMode="auto">
          <a:xfrm>
            <a:off x="989394" y="3156197"/>
            <a:ext cx="2163762" cy="252413"/>
          </a:xfrm>
          <a:prstGeom prst="rect">
            <a:avLst/>
          </a:prstGeom>
          <a:noFill/>
          <a:ln w="28575" algn="ctr">
            <a:solidFill>
              <a:srgbClr val="FF33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27656" name="Rectangle 9"/>
          <p:cNvSpPr>
            <a:spLocks noChangeArrowheads="1"/>
          </p:cNvSpPr>
          <p:nvPr/>
        </p:nvSpPr>
        <p:spPr bwMode="auto">
          <a:xfrm>
            <a:off x="3572256" y="4807197"/>
            <a:ext cx="2276475" cy="247650"/>
          </a:xfrm>
          <a:prstGeom prst="rect">
            <a:avLst/>
          </a:prstGeom>
          <a:noFill/>
          <a:ln w="28575" algn="ctr">
            <a:solidFill>
              <a:srgbClr val="FF33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cxnSp>
        <p:nvCxnSpPr>
          <p:cNvPr id="27657" name="AutoShape 10"/>
          <p:cNvCxnSpPr>
            <a:cxnSpLocks noChangeShapeType="1"/>
            <a:stCxn id="304135" idx="1"/>
            <a:endCxn id="27655" idx="0"/>
          </p:cNvCxnSpPr>
          <p:nvPr/>
        </p:nvCxnSpPr>
        <p:spPr bwMode="auto">
          <a:xfrm rot="10800000" flipV="1">
            <a:off x="2072069" y="1716335"/>
            <a:ext cx="3675062" cy="1439862"/>
          </a:xfrm>
          <a:prstGeom prst="bentConnector2">
            <a:avLst/>
          </a:prstGeom>
          <a:noFill/>
          <a:ln w="28575">
            <a:solidFill>
              <a:srgbClr val="FF3300"/>
            </a:solidFill>
            <a:miter lim="800000"/>
            <a:headEnd/>
            <a:tailEnd type="triangle" w="med" len="med"/>
          </a:ln>
        </p:spPr>
      </p:cxnSp>
      <p:cxnSp>
        <p:nvCxnSpPr>
          <p:cNvPr id="27658" name="AutoShape 11"/>
          <p:cNvCxnSpPr>
            <a:cxnSpLocks noChangeShapeType="1"/>
            <a:stCxn id="304135" idx="2"/>
            <a:endCxn id="27656" idx="3"/>
          </p:cNvCxnSpPr>
          <p:nvPr/>
        </p:nvCxnSpPr>
        <p:spPr bwMode="auto">
          <a:xfrm rot="5400000">
            <a:off x="5037519" y="2819647"/>
            <a:ext cx="2922587" cy="1300163"/>
          </a:xfrm>
          <a:prstGeom prst="bentConnector2">
            <a:avLst/>
          </a:prstGeom>
          <a:noFill/>
          <a:ln w="28575">
            <a:solidFill>
              <a:srgbClr val="FF3300"/>
            </a:solidFill>
            <a:miter lim="800000"/>
            <a:headEnd/>
            <a:tailEnd type="triangle" w="med" len="med"/>
          </a:ln>
        </p:spPr>
      </p:cxnSp>
      <p:sp>
        <p:nvSpPr>
          <p:cNvPr id="27659" name="Text Box 12"/>
          <p:cNvSpPr txBox="1">
            <a:spLocks noChangeArrowheads="1"/>
          </p:cNvSpPr>
          <p:nvPr/>
        </p:nvSpPr>
        <p:spPr bwMode="auto">
          <a:xfrm>
            <a:off x="1017969" y="5282713"/>
            <a:ext cx="7350125" cy="830997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tx1"/>
            </a:solidFill>
            <a:miter lim="800000"/>
            <a:headEnd/>
            <a:tailEnd/>
          </a:ln>
          <a:effectLst>
            <a:outerShdw dist="101600" dir="2700000" algn="ctr" rotWithShape="0">
              <a:schemeClr val="bg1">
                <a:lumMod val="75000"/>
              </a:schemeClr>
            </a:outerShdw>
          </a:effectLst>
        </p:spPr>
        <p:txBody>
          <a:bodyPr anchor="b">
            <a:spAutoFit/>
          </a:bodyPr>
          <a:lstStyle/>
          <a:p>
            <a:pPr algn="l"/>
            <a:r>
              <a:rPr lang="en-US" altLang="zh-CN" sz="1600">
                <a:latin typeface="+mj-lt"/>
                <a:ea typeface="宋体" pitchFamily="2" charset="-122"/>
              </a:rPr>
              <a:t>QAD Enterprise Applications multiplies the end item production quantity by the Quantity Per conversion factor to obtain the quantity of resources required.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Create the End-Item Load</a:t>
            </a:r>
          </a:p>
        </p:txBody>
      </p:sp>
      <p:sp>
        <p:nvSpPr>
          <p:cNvPr id="2867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MS-SU-250</a:t>
            </a:r>
          </a:p>
        </p:txBody>
      </p:sp>
      <p:pic>
        <p:nvPicPr>
          <p:cNvPr id="28676" name="Picture 4" descr="Region Captur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58557" y="1227836"/>
            <a:ext cx="7150100" cy="4857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7" name="Picture 5" descr="Region Capture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93307" y="2674049"/>
            <a:ext cx="5083175" cy="3360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78" name="Rectangle 6"/>
          <p:cNvSpPr>
            <a:spLocks noChangeArrowheads="1"/>
          </p:cNvSpPr>
          <p:nvPr/>
        </p:nvSpPr>
        <p:spPr bwMode="auto">
          <a:xfrm>
            <a:off x="515557" y="5172774"/>
            <a:ext cx="2295525" cy="231775"/>
          </a:xfrm>
          <a:prstGeom prst="rect">
            <a:avLst/>
          </a:prstGeom>
          <a:noFill/>
          <a:ln w="28575" algn="ctr">
            <a:solidFill>
              <a:srgbClr val="FF33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8679" name="Rectangle 7"/>
          <p:cNvSpPr>
            <a:spLocks noChangeArrowheads="1"/>
          </p:cNvSpPr>
          <p:nvPr/>
        </p:nvSpPr>
        <p:spPr bwMode="auto">
          <a:xfrm>
            <a:off x="6662357" y="4193286"/>
            <a:ext cx="1800225" cy="219075"/>
          </a:xfrm>
          <a:prstGeom prst="rect">
            <a:avLst/>
          </a:prstGeom>
          <a:noFill/>
          <a:ln w="28575" algn="ctr">
            <a:solidFill>
              <a:srgbClr val="FF33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cxnSp>
        <p:nvCxnSpPr>
          <p:cNvPr id="28680" name="AutoShape 8"/>
          <p:cNvCxnSpPr>
            <a:cxnSpLocks noChangeShapeType="1"/>
            <a:stCxn id="28678" idx="3"/>
            <a:endCxn id="28679" idx="1"/>
          </p:cNvCxnSpPr>
          <p:nvPr/>
        </p:nvCxnSpPr>
        <p:spPr bwMode="auto">
          <a:xfrm flipV="1">
            <a:off x="2811082" y="4302824"/>
            <a:ext cx="3851275" cy="985837"/>
          </a:xfrm>
          <a:prstGeom prst="bentConnector3">
            <a:avLst>
              <a:gd name="adj1" fmla="val 50000"/>
            </a:avLst>
          </a:prstGeom>
          <a:noFill/>
          <a:ln w="28575">
            <a:solidFill>
              <a:srgbClr val="FF3300"/>
            </a:solidFill>
            <a:miter lim="800000"/>
            <a:headEnd type="triangle" w="med" len="med"/>
            <a:tailEnd type="triangle" w="med" len="med"/>
          </a:ln>
        </p:spPr>
      </p:cxn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Create the End-Item Load</a:t>
            </a:r>
          </a:p>
        </p:txBody>
      </p:sp>
      <p:sp>
        <p:nvSpPr>
          <p:cNvPr id="29698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MS-SU-260</a:t>
            </a:r>
          </a:p>
        </p:txBody>
      </p:sp>
      <p:pic>
        <p:nvPicPr>
          <p:cNvPr id="29700" name="Picture 4" descr="Region Captur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13531" y="1114515"/>
            <a:ext cx="7107237" cy="4797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1593130" y="891610"/>
            <a:ext cx="7093670" cy="5424523"/>
          </a:xfrm>
        </p:spPr>
        <p:txBody>
          <a:bodyPr/>
          <a:lstStyle/>
          <a:p>
            <a:r>
              <a:rPr lang="en-US" dirty="0" smtClean="0"/>
              <a:t>Simulated Forecasting</a:t>
            </a:r>
          </a:p>
          <a:p>
            <a:r>
              <a:rPr lang="en-US" dirty="0" smtClean="0"/>
              <a:t>Item and Item-Site Planning Maintenance</a:t>
            </a:r>
          </a:p>
          <a:p>
            <a:r>
              <a:rPr lang="en-US" dirty="0" smtClean="0"/>
              <a:t>MRP Control</a:t>
            </a:r>
          </a:p>
          <a:p>
            <a:r>
              <a:rPr lang="en-US" dirty="0" smtClean="0"/>
              <a:t>Holiday/Calendar Maintenance</a:t>
            </a:r>
          </a:p>
          <a:p>
            <a:r>
              <a:rPr lang="en-US" dirty="0" smtClean="0"/>
              <a:t>Resource Maintenance</a:t>
            </a:r>
          </a:p>
          <a:p>
            <a:r>
              <a:rPr lang="en-US" dirty="0" smtClean="0"/>
              <a:t>Item Resource Bill Maintenance</a:t>
            </a:r>
          </a:p>
          <a:p>
            <a:endParaRPr lang="en-US" dirty="0"/>
          </a:p>
        </p:txBody>
      </p:sp>
      <p:sp>
        <p:nvSpPr>
          <p:cNvPr id="13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Master Schedule and RCCP Summary</a:t>
            </a:r>
            <a:endParaRPr lang="en-US" dirty="0"/>
          </a:p>
        </p:txBody>
      </p:sp>
      <p:sp>
        <p:nvSpPr>
          <p:cNvPr id="30722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MS-SU-270</a:t>
            </a:r>
          </a:p>
        </p:txBody>
      </p:sp>
      <p:sp>
        <p:nvSpPr>
          <p:cNvPr id="12" name="Line 4"/>
          <p:cNvSpPr>
            <a:spLocks noChangeShapeType="1"/>
          </p:cNvSpPr>
          <p:nvPr/>
        </p:nvSpPr>
        <p:spPr bwMode="auto">
          <a:xfrm>
            <a:off x="1104900" y="904045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Setup Exercise</a:t>
            </a:r>
          </a:p>
        </p:txBody>
      </p:sp>
      <p:sp>
        <p:nvSpPr>
          <p:cNvPr id="31746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MS-SU-280</a:t>
            </a:r>
          </a:p>
        </p:txBody>
      </p:sp>
      <p:pic>
        <p:nvPicPr>
          <p:cNvPr id="31748" name="Picture 4" descr="hand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0125" y="1952816"/>
            <a:ext cx="7143750" cy="269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1508288" y="891610"/>
            <a:ext cx="7178511" cy="5424523"/>
          </a:xfrm>
        </p:spPr>
        <p:txBody>
          <a:bodyPr/>
          <a:lstStyle/>
          <a:p>
            <a:r>
              <a:rPr lang="en-US" b="1" dirty="0" smtClean="0"/>
              <a:t>Simulated Forecasting</a:t>
            </a:r>
          </a:p>
          <a:p>
            <a:r>
              <a:rPr lang="en-US" dirty="0" smtClean="0"/>
              <a:t>Item and Item-Site Planning Maintenance</a:t>
            </a:r>
          </a:p>
          <a:p>
            <a:r>
              <a:rPr lang="en-US" dirty="0" smtClean="0"/>
              <a:t>MRP Control</a:t>
            </a:r>
          </a:p>
          <a:p>
            <a:r>
              <a:rPr lang="en-US" dirty="0" smtClean="0"/>
              <a:t>Holiday/Calendar Setup</a:t>
            </a:r>
            <a:endParaRPr lang="en-US" dirty="0" smtClean="0"/>
          </a:p>
          <a:p>
            <a:r>
              <a:rPr lang="en-US" dirty="0" smtClean="0"/>
              <a:t>Resource Maintenance</a:t>
            </a:r>
          </a:p>
          <a:p>
            <a:r>
              <a:rPr lang="en-US" dirty="0" smtClean="0"/>
              <a:t>Item Resource Bill Maintenance</a:t>
            </a:r>
          </a:p>
          <a:p>
            <a:endParaRPr lang="en-US" dirty="0"/>
          </a:p>
        </p:txBody>
      </p:sp>
      <p:sp>
        <p:nvSpPr>
          <p:cNvPr id="14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Master Schedule and RCCP Setup</a:t>
            </a:r>
            <a:endParaRPr lang="en-US" dirty="0"/>
          </a:p>
        </p:txBody>
      </p:sp>
      <p:sp>
        <p:nvSpPr>
          <p:cNvPr id="5122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MS-SU-025</a:t>
            </a:r>
          </a:p>
        </p:txBody>
      </p:sp>
      <p:sp>
        <p:nvSpPr>
          <p:cNvPr id="13" name="Line 4"/>
          <p:cNvSpPr>
            <a:spLocks noChangeShapeType="1"/>
          </p:cNvSpPr>
          <p:nvPr/>
        </p:nvSpPr>
        <p:spPr bwMode="auto">
          <a:xfrm>
            <a:off x="1104900" y="904045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2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Char char="ü"/>
            </a:pPr>
            <a:r>
              <a:rPr lang="en-US" altLang="zh-CN" dirty="0" smtClean="0"/>
              <a:t>Introduction to Master Scheduling and RCCP</a:t>
            </a:r>
          </a:p>
          <a:p>
            <a:pPr>
              <a:buFont typeface="Wingdings" pitchFamily="2" charset="2"/>
              <a:buChar char="ü"/>
            </a:pPr>
            <a:r>
              <a:rPr lang="en-US" altLang="zh-CN" dirty="0" smtClean="0"/>
              <a:t>Business Considerations</a:t>
            </a:r>
          </a:p>
          <a:p>
            <a:pPr>
              <a:buFont typeface="Wingdings" pitchFamily="2" charset="2"/>
              <a:buChar char="ü"/>
            </a:pPr>
            <a:r>
              <a:rPr lang="en-US" altLang="zh-CN" dirty="0" smtClean="0"/>
              <a:t>Set up Master Scheduling and RCCP</a:t>
            </a:r>
          </a:p>
          <a:p>
            <a:r>
              <a:rPr lang="en-US" altLang="zh-CN" dirty="0" smtClean="0"/>
              <a:t>Use Master Scheduling and RCCP</a:t>
            </a:r>
          </a:p>
        </p:txBody>
      </p:sp>
      <p:sp>
        <p:nvSpPr>
          <p:cNvPr id="3277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Course Overview</a:t>
            </a:r>
          </a:p>
        </p:txBody>
      </p:sp>
      <p:sp>
        <p:nvSpPr>
          <p:cNvPr id="32770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MS-SU-290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1517714" y="891610"/>
            <a:ext cx="7169085" cy="5424523"/>
          </a:xfrm>
        </p:spPr>
        <p:txBody>
          <a:bodyPr/>
          <a:lstStyle/>
          <a:p>
            <a:r>
              <a:rPr lang="en-US" dirty="0" smtClean="0"/>
              <a:t>Simulated Forecasting</a:t>
            </a:r>
          </a:p>
          <a:p>
            <a:r>
              <a:rPr lang="en-US" b="1" dirty="0" smtClean="0"/>
              <a:t>Item and Item-Site Planning Maintenance</a:t>
            </a:r>
          </a:p>
          <a:p>
            <a:r>
              <a:rPr lang="en-US" dirty="0" smtClean="0"/>
              <a:t>MRP Control</a:t>
            </a:r>
          </a:p>
          <a:p>
            <a:r>
              <a:rPr lang="en-US" dirty="0" smtClean="0"/>
              <a:t>Holiday/Calendar </a:t>
            </a:r>
            <a:r>
              <a:rPr lang="en-US" dirty="0" smtClean="0"/>
              <a:t>Setup</a:t>
            </a:r>
            <a:endParaRPr lang="en-US" dirty="0" smtClean="0"/>
          </a:p>
          <a:p>
            <a:r>
              <a:rPr lang="en-US" dirty="0" smtClean="0"/>
              <a:t>Resource Maintenance</a:t>
            </a:r>
          </a:p>
          <a:p>
            <a:r>
              <a:rPr lang="en-US" dirty="0" smtClean="0"/>
              <a:t>Item Resource Bill Maintenance</a:t>
            </a:r>
          </a:p>
          <a:p>
            <a:endParaRPr lang="en-US" dirty="0"/>
          </a:p>
        </p:txBody>
      </p:sp>
      <p:sp>
        <p:nvSpPr>
          <p:cNvPr id="14" name="Title 1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/>
            <a:r>
              <a:rPr lang="en-US" dirty="0" smtClean="0"/>
              <a:t>Master Schedule and RCCP Setup</a:t>
            </a:r>
            <a:endParaRPr lang="en-US" dirty="0"/>
          </a:p>
        </p:txBody>
      </p:sp>
      <p:sp>
        <p:nvSpPr>
          <p:cNvPr id="6146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MS-SU-030</a:t>
            </a:r>
          </a:p>
        </p:txBody>
      </p:sp>
      <p:sp>
        <p:nvSpPr>
          <p:cNvPr id="10" name="Line 4"/>
          <p:cNvSpPr>
            <a:spLocks noChangeShapeType="1"/>
          </p:cNvSpPr>
          <p:nvPr/>
        </p:nvSpPr>
        <p:spPr bwMode="auto">
          <a:xfrm>
            <a:off x="1104900" y="904045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4" descr="Region Captur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8366" y="1059625"/>
            <a:ext cx="6794500" cy="4603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1" name="Rectangle 9"/>
          <p:cNvSpPr>
            <a:spLocks noChangeArrowheads="1"/>
          </p:cNvSpPr>
          <p:nvPr/>
        </p:nvSpPr>
        <p:spPr bwMode="auto">
          <a:xfrm>
            <a:off x="582041" y="1875600"/>
            <a:ext cx="1112838" cy="392112"/>
          </a:xfrm>
          <a:prstGeom prst="rect">
            <a:avLst/>
          </a:prstGeom>
          <a:noFill/>
          <a:ln w="28575" algn="ctr">
            <a:solidFill>
              <a:srgbClr val="FF33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717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Identify Master Scheduled Items</a:t>
            </a:r>
          </a:p>
        </p:txBody>
      </p:sp>
      <p:sp>
        <p:nvSpPr>
          <p:cNvPr id="7172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MS-SU-040</a:t>
            </a:r>
          </a:p>
        </p:txBody>
      </p:sp>
      <p:sp>
        <p:nvSpPr>
          <p:cNvPr id="7173" name="Text Box 5"/>
          <p:cNvSpPr txBox="1">
            <a:spLocks noChangeArrowheads="1"/>
          </p:cNvSpPr>
          <p:nvPr/>
        </p:nvSpPr>
        <p:spPr bwMode="auto">
          <a:xfrm>
            <a:off x="343916" y="5291900"/>
            <a:ext cx="7288213" cy="27463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anchor="b">
            <a:spAutoFit/>
          </a:bodyPr>
          <a:lstStyle/>
          <a:p>
            <a:r>
              <a:rPr lang="en-US" altLang="zh-CN" sz="1200" b="1" i="1">
                <a:solidFill>
                  <a:srgbClr val="1A7BB2"/>
                </a:solidFill>
                <a:latin typeface="Arial" charset="0"/>
                <a:ea typeface="宋体" pitchFamily="2" charset="-122"/>
              </a:rPr>
              <a:t>Item Planning Maintenance (1.4.7)</a:t>
            </a:r>
          </a:p>
        </p:txBody>
      </p:sp>
      <p:pic>
        <p:nvPicPr>
          <p:cNvPr id="7174" name="Picture 6" descr="Region Capture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18691" y="1361250"/>
            <a:ext cx="7018338" cy="4740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7" name="Rectangle 10"/>
          <p:cNvSpPr>
            <a:spLocks noChangeArrowheads="1"/>
          </p:cNvSpPr>
          <p:nvPr/>
        </p:nvSpPr>
        <p:spPr bwMode="auto">
          <a:xfrm>
            <a:off x="1866329" y="2235962"/>
            <a:ext cx="2536825" cy="411163"/>
          </a:xfrm>
          <a:prstGeom prst="rect">
            <a:avLst/>
          </a:prstGeom>
          <a:noFill/>
          <a:ln w="28575" algn="ctr">
            <a:solidFill>
              <a:srgbClr val="FF33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Item Planning Maintenance</a:t>
            </a:r>
          </a:p>
        </p:txBody>
      </p:sp>
      <p:sp>
        <p:nvSpPr>
          <p:cNvPr id="819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MS-SU-050</a:t>
            </a:r>
          </a:p>
        </p:txBody>
      </p:sp>
      <p:pic>
        <p:nvPicPr>
          <p:cNvPr id="8196" name="Picture 4" descr="Region Captur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01369" y="1413891"/>
            <a:ext cx="6537325" cy="4379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Item-Site Planning Maintenance</a:t>
            </a:r>
          </a:p>
        </p:txBody>
      </p:sp>
      <p:sp>
        <p:nvSpPr>
          <p:cNvPr id="9218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MS-SU-060</a:t>
            </a:r>
          </a:p>
        </p:txBody>
      </p:sp>
      <p:pic>
        <p:nvPicPr>
          <p:cNvPr id="9220" name="Picture 4" descr="Region Captur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75919" y="1215517"/>
            <a:ext cx="7091363" cy="48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Content Placeholder 69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Computer Assisted?</a:t>
            </a:r>
          </a:p>
          <a:p>
            <a:r>
              <a:rPr lang="en-US" dirty="0" smtClean="0"/>
              <a:t>Fully Automatic?</a:t>
            </a:r>
          </a:p>
          <a:p>
            <a:r>
              <a:rPr lang="en-US" dirty="0" smtClean="0"/>
              <a:t>Fully Manual?</a:t>
            </a:r>
            <a:endParaRPr lang="en-US" dirty="0"/>
          </a:p>
        </p:txBody>
      </p:sp>
      <p:sp>
        <p:nvSpPr>
          <p:cNvPr id="1024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Operational Approaches</a:t>
            </a:r>
          </a:p>
        </p:txBody>
      </p:sp>
      <p:sp>
        <p:nvSpPr>
          <p:cNvPr id="10242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MS-SU-070</a:t>
            </a:r>
          </a:p>
        </p:txBody>
      </p:sp>
      <p:grpSp>
        <p:nvGrpSpPr>
          <p:cNvPr id="10243" name="Group 108"/>
          <p:cNvGrpSpPr>
            <a:grpSpLocks/>
          </p:cNvGrpSpPr>
          <p:nvPr/>
        </p:nvGrpSpPr>
        <p:grpSpPr bwMode="auto">
          <a:xfrm>
            <a:off x="4129278" y="2882392"/>
            <a:ext cx="2424113" cy="1825625"/>
            <a:chOff x="613" y="2736"/>
            <a:chExt cx="1527" cy="1150"/>
          </a:xfrm>
          <a:solidFill>
            <a:schemeClr val="bg1">
              <a:lumMod val="75000"/>
            </a:schemeClr>
          </a:solidFill>
        </p:grpSpPr>
        <p:sp>
          <p:nvSpPr>
            <p:cNvPr id="10306" name="laptop"/>
            <p:cNvSpPr>
              <a:spLocks noEditPoints="1" noChangeArrowheads="1"/>
            </p:cNvSpPr>
            <p:nvPr/>
          </p:nvSpPr>
          <p:spPr bwMode="auto">
            <a:xfrm>
              <a:off x="613" y="2736"/>
              <a:ext cx="1527" cy="1150"/>
            </a:xfrm>
            <a:custGeom>
              <a:avLst/>
              <a:gdLst>
                <a:gd name="T0" fmla="*/ 1 w 21600"/>
                <a:gd name="T1" fmla="*/ 0 h 21600"/>
                <a:gd name="T2" fmla="*/ 1 w 21600"/>
                <a:gd name="T3" fmla="*/ 1 h 21600"/>
                <a:gd name="T4" fmla="*/ 7 w 21600"/>
                <a:gd name="T5" fmla="*/ 0 h 21600"/>
                <a:gd name="T6" fmla="*/ 7 w 21600"/>
                <a:gd name="T7" fmla="*/ 1 h 21600"/>
                <a:gd name="T8" fmla="*/ 4 w 21600"/>
                <a:gd name="T9" fmla="*/ 0 h 21600"/>
                <a:gd name="T10" fmla="*/ 4 w 21600"/>
                <a:gd name="T11" fmla="*/ 3 h 21600"/>
                <a:gd name="T12" fmla="*/ 0 w 21600"/>
                <a:gd name="T13" fmla="*/ 3 h 21600"/>
                <a:gd name="T14" fmla="*/ 8 w 21600"/>
                <a:gd name="T15" fmla="*/ 3 h 2160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4442 w 21600"/>
                <a:gd name="T25" fmla="*/ 1859 h 21600"/>
                <a:gd name="T26" fmla="*/ 17314 w 21600"/>
                <a:gd name="T27" fmla="*/ 12321 h 2160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1600" h="21600" extrusionOk="0">
                  <a:moveTo>
                    <a:pt x="3362" y="0"/>
                  </a:moveTo>
                  <a:lnTo>
                    <a:pt x="18327" y="0"/>
                  </a:lnTo>
                  <a:lnTo>
                    <a:pt x="18327" y="14347"/>
                  </a:lnTo>
                  <a:lnTo>
                    <a:pt x="3362" y="14347"/>
                  </a:lnTo>
                  <a:lnTo>
                    <a:pt x="3362" y="0"/>
                  </a:lnTo>
                  <a:close/>
                </a:path>
                <a:path w="21600" h="21600" extrusionOk="0">
                  <a:moveTo>
                    <a:pt x="3340" y="15068"/>
                  </a:moveTo>
                  <a:lnTo>
                    <a:pt x="0" y="19877"/>
                  </a:lnTo>
                  <a:lnTo>
                    <a:pt x="21600" y="19877"/>
                  </a:lnTo>
                  <a:lnTo>
                    <a:pt x="18327" y="15068"/>
                  </a:lnTo>
                  <a:lnTo>
                    <a:pt x="3340" y="15068"/>
                  </a:lnTo>
                  <a:close/>
                </a:path>
                <a:path w="21600" h="21600" extrusionOk="0">
                  <a:moveTo>
                    <a:pt x="0" y="19877"/>
                  </a:moveTo>
                  <a:lnTo>
                    <a:pt x="0" y="21600"/>
                  </a:lnTo>
                  <a:lnTo>
                    <a:pt x="21600" y="21600"/>
                  </a:lnTo>
                  <a:lnTo>
                    <a:pt x="21600" y="19877"/>
                  </a:lnTo>
                  <a:lnTo>
                    <a:pt x="0" y="19877"/>
                  </a:lnTo>
                  <a:close/>
                </a:path>
                <a:path w="21600" h="21600" extrusionOk="0">
                  <a:moveTo>
                    <a:pt x="4186" y="1523"/>
                  </a:moveTo>
                  <a:lnTo>
                    <a:pt x="17547" y="1523"/>
                  </a:lnTo>
                  <a:lnTo>
                    <a:pt x="17547" y="12744"/>
                  </a:lnTo>
                  <a:lnTo>
                    <a:pt x="4186" y="12744"/>
                  </a:lnTo>
                  <a:lnTo>
                    <a:pt x="4186" y="1523"/>
                  </a:lnTo>
                  <a:close/>
                </a:path>
                <a:path w="21600" h="21600" extrusionOk="0">
                  <a:moveTo>
                    <a:pt x="3318" y="15549"/>
                  </a:moveTo>
                  <a:lnTo>
                    <a:pt x="2917" y="16110"/>
                  </a:lnTo>
                  <a:lnTo>
                    <a:pt x="18727" y="16110"/>
                  </a:lnTo>
                  <a:lnTo>
                    <a:pt x="18327" y="15549"/>
                  </a:lnTo>
                  <a:lnTo>
                    <a:pt x="3318" y="15549"/>
                  </a:lnTo>
                  <a:close/>
                </a:path>
                <a:path w="21600" h="21600" extrusionOk="0">
                  <a:moveTo>
                    <a:pt x="6213" y="18314"/>
                  </a:moveTo>
                  <a:lnTo>
                    <a:pt x="5946" y="18875"/>
                  </a:lnTo>
                  <a:lnTo>
                    <a:pt x="15766" y="18875"/>
                  </a:lnTo>
                  <a:lnTo>
                    <a:pt x="15499" y="18314"/>
                  </a:lnTo>
                  <a:lnTo>
                    <a:pt x="6213" y="18314"/>
                  </a:lnTo>
                  <a:close/>
                </a:path>
                <a:path w="21600" h="21600" extrusionOk="0">
                  <a:moveTo>
                    <a:pt x="2828" y="16471"/>
                  </a:moveTo>
                  <a:lnTo>
                    <a:pt x="2405" y="17072"/>
                  </a:lnTo>
                  <a:lnTo>
                    <a:pt x="19284" y="17072"/>
                  </a:lnTo>
                  <a:lnTo>
                    <a:pt x="18839" y="16471"/>
                  </a:lnTo>
                  <a:lnTo>
                    <a:pt x="2828" y="16471"/>
                  </a:lnTo>
                  <a:close/>
                </a:path>
                <a:path w="21600" h="21600" extrusionOk="0">
                  <a:moveTo>
                    <a:pt x="2316" y="17352"/>
                  </a:moveTo>
                  <a:lnTo>
                    <a:pt x="1871" y="17953"/>
                  </a:lnTo>
                  <a:lnTo>
                    <a:pt x="19863" y="17953"/>
                  </a:lnTo>
                  <a:lnTo>
                    <a:pt x="19395" y="17352"/>
                  </a:lnTo>
                  <a:lnTo>
                    <a:pt x="2316" y="17352"/>
                  </a:lnTo>
                  <a:close/>
                </a:path>
              </a:pathLst>
            </a:custGeom>
            <a:grpFill/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0307" name="Rectangle 110"/>
            <p:cNvSpPr>
              <a:spLocks noChangeArrowheads="1"/>
            </p:cNvSpPr>
            <p:nvPr/>
          </p:nvSpPr>
          <p:spPr bwMode="auto">
            <a:xfrm>
              <a:off x="904" y="2812"/>
              <a:ext cx="952" cy="604"/>
            </a:xfrm>
            <a:prstGeom prst="rect">
              <a:avLst/>
            </a:prstGeom>
            <a:grpFill/>
            <a:ln w="3175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tIns="91440" bIns="91440" anchor="ctr"/>
            <a:lstStyle/>
            <a:p>
              <a:r>
                <a:rPr lang="en-US" altLang="zh-CN" sz="2000">
                  <a:latin typeface="+mj-lt"/>
                  <a:ea typeface="宋体" pitchFamily="2" charset="-122"/>
                </a:rPr>
                <a:t>Master Schedule</a:t>
              </a:r>
            </a:p>
          </p:txBody>
        </p:sp>
      </p:grpSp>
      <p:grpSp>
        <p:nvGrpSpPr>
          <p:cNvPr id="10245" name="Group 41"/>
          <p:cNvGrpSpPr>
            <a:grpSpLocks/>
          </p:cNvGrpSpPr>
          <p:nvPr/>
        </p:nvGrpSpPr>
        <p:grpSpPr bwMode="auto">
          <a:xfrm>
            <a:off x="5985066" y="3731705"/>
            <a:ext cx="1535112" cy="1362075"/>
            <a:chOff x="3077" y="2160"/>
            <a:chExt cx="967" cy="858"/>
          </a:xfrm>
        </p:grpSpPr>
        <p:grpSp>
          <p:nvGrpSpPr>
            <p:cNvPr id="10247" name="Group 42"/>
            <p:cNvGrpSpPr>
              <a:grpSpLocks/>
            </p:cNvGrpSpPr>
            <p:nvPr/>
          </p:nvGrpSpPr>
          <p:grpSpPr bwMode="auto">
            <a:xfrm rot="-1447296">
              <a:off x="3456" y="2160"/>
              <a:ext cx="480" cy="677"/>
              <a:chOff x="3934" y="2308"/>
              <a:chExt cx="480" cy="677"/>
            </a:xfrm>
          </p:grpSpPr>
          <p:grpSp>
            <p:nvGrpSpPr>
              <p:cNvPr id="10280" name="Group 43"/>
              <p:cNvGrpSpPr>
                <a:grpSpLocks/>
              </p:cNvGrpSpPr>
              <p:nvPr/>
            </p:nvGrpSpPr>
            <p:grpSpPr bwMode="auto">
              <a:xfrm rot="832007">
                <a:off x="3934" y="2308"/>
                <a:ext cx="434" cy="476"/>
                <a:chOff x="2500" y="1146"/>
                <a:chExt cx="430" cy="472"/>
              </a:xfrm>
            </p:grpSpPr>
            <p:grpSp>
              <p:nvGrpSpPr>
                <p:cNvPr id="10298" name="Group 44"/>
                <p:cNvGrpSpPr>
                  <a:grpSpLocks/>
                </p:cNvGrpSpPr>
                <p:nvPr/>
              </p:nvGrpSpPr>
              <p:grpSpPr bwMode="auto">
                <a:xfrm>
                  <a:off x="2504" y="1152"/>
                  <a:ext cx="426" cy="466"/>
                  <a:chOff x="704" y="1530"/>
                  <a:chExt cx="576" cy="630"/>
                </a:xfrm>
              </p:grpSpPr>
              <p:sp>
                <p:nvSpPr>
                  <p:cNvPr id="10300" name="Freeform 45"/>
                  <p:cNvSpPr>
                    <a:spLocks/>
                  </p:cNvSpPr>
                  <p:nvPr/>
                </p:nvSpPr>
                <p:spPr bwMode="auto">
                  <a:xfrm>
                    <a:off x="704" y="1530"/>
                    <a:ext cx="576" cy="630"/>
                  </a:xfrm>
                  <a:custGeom>
                    <a:avLst/>
                    <a:gdLst>
                      <a:gd name="T0" fmla="*/ 274 w 1212"/>
                      <a:gd name="T1" fmla="*/ 0 h 1324"/>
                      <a:gd name="T2" fmla="*/ 0 w 1212"/>
                      <a:gd name="T3" fmla="*/ 0 h 1324"/>
                      <a:gd name="T4" fmla="*/ 0 w 1212"/>
                      <a:gd name="T5" fmla="*/ 300 h 1324"/>
                      <a:gd name="T6" fmla="*/ 274 w 1212"/>
                      <a:gd name="T7" fmla="*/ 300 h 1324"/>
                      <a:gd name="T8" fmla="*/ 274 w 1212"/>
                      <a:gd name="T9" fmla="*/ 0 h 1324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1212"/>
                      <a:gd name="T16" fmla="*/ 0 h 1324"/>
                      <a:gd name="T17" fmla="*/ 1212 w 1212"/>
                      <a:gd name="T18" fmla="*/ 1324 h 1324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1212" h="1324">
                        <a:moveTo>
                          <a:pt x="1211" y="0"/>
                        </a:moveTo>
                        <a:lnTo>
                          <a:pt x="0" y="0"/>
                        </a:lnTo>
                        <a:lnTo>
                          <a:pt x="0" y="1323"/>
                        </a:lnTo>
                        <a:lnTo>
                          <a:pt x="1211" y="1323"/>
                        </a:lnTo>
                        <a:lnTo>
                          <a:pt x="1211" y="0"/>
                        </a:lnTo>
                      </a:path>
                    </a:pathLst>
                  </a:custGeom>
                  <a:solidFill>
                    <a:srgbClr val="C4C4C4"/>
                  </a:solidFill>
                  <a:ln w="6350" cap="rnd">
                    <a:solidFill>
                      <a:srgbClr val="80808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10301" name="Freeform 46"/>
                  <p:cNvSpPr>
                    <a:spLocks/>
                  </p:cNvSpPr>
                  <p:nvPr/>
                </p:nvSpPr>
                <p:spPr bwMode="auto">
                  <a:xfrm>
                    <a:off x="751" y="1696"/>
                    <a:ext cx="482" cy="426"/>
                  </a:xfrm>
                  <a:custGeom>
                    <a:avLst/>
                    <a:gdLst>
                      <a:gd name="T0" fmla="*/ 229 w 1013"/>
                      <a:gd name="T1" fmla="*/ 0 h 896"/>
                      <a:gd name="T2" fmla="*/ 0 w 1013"/>
                      <a:gd name="T3" fmla="*/ 0 h 896"/>
                      <a:gd name="T4" fmla="*/ 0 w 1013"/>
                      <a:gd name="T5" fmla="*/ 203 h 896"/>
                      <a:gd name="T6" fmla="*/ 229 w 1013"/>
                      <a:gd name="T7" fmla="*/ 203 h 896"/>
                      <a:gd name="T8" fmla="*/ 229 w 1013"/>
                      <a:gd name="T9" fmla="*/ 0 h 896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1013"/>
                      <a:gd name="T16" fmla="*/ 0 h 896"/>
                      <a:gd name="T17" fmla="*/ 1013 w 1013"/>
                      <a:gd name="T18" fmla="*/ 896 h 896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1013" h="896">
                        <a:moveTo>
                          <a:pt x="1012" y="0"/>
                        </a:moveTo>
                        <a:lnTo>
                          <a:pt x="0" y="0"/>
                        </a:lnTo>
                        <a:lnTo>
                          <a:pt x="0" y="895"/>
                        </a:lnTo>
                        <a:lnTo>
                          <a:pt x="1012" y="895"/>
                        </a:lnTo>
                        <a:lnTo>
                          <a:pt x="1012" y="0"/>
                        </a:lnTo>
                      </a:path>
                    </a:pathLst>
                  </a:custGeom>
                  <a:solidFill>
                    <a:srgbClr val="EAEAEA"/>
                  </a:solidFill>
                  <a:ln w="12700" cap="rnd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10302" name="Freeform 47"/>
                  <p:cNvSpPr>
                    <a:spLocks/>
                  </p:cNvSpPr>
                  <p:nvPr/>
                </p:nvSpPr>
                <p:spPr bwMode="auto">
                  <a:xfrm>
                    <a:off x="751" y="1696"/>
                    <a:ext cx="482" cy="210"/>
                  </a:xfrm>
                  <a:custGeom>
                    <a:avLst/>
                    <a:gdLst>
                      <a:gd name="T0" fmla="*/ 229 w 1013"/>
                      <a:gd name="T1" fmla="*/ 0 h 443"/>
                      <a:gd name="T2" fmla="*/ 229 w 1013"/>
                      <a:gd name="T3" fmla="*/ 49 h 443"/>
                      <a:gd name="T4" fmla="*/ 163 w 1013"/>
                      <a:gd name="T5" fmla="*/ 49 h 443"/>
                      <a:gd name="T6" fmla="*/ 163 w 1013"/>
                      <a:gd name="T7" fmla="*/ 100 h 443"/>
                      <a:gd name="T8" fmla="*/ 0 w 1013"/>
                      <a:gd name="T9" fmla="*/ 100 h 443"/>
                      <a:gd name="T10" fmla="*/ 0 w 1013"/>
                      <a:gd name="T11" fmla="*/ 0 h 443"/>
                      <a:gd name="T12" fmla="*/ 229 w 1013"/>
                      <a:gd name="T13" fmla="*/ 0 h 443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w 1013"/>
                      <a:gd name="T22" fmla="*/ 0 h 443"/>
                      <a:gd name="T23" fmla="*/ 1013 w 1013"/>
                      <a:gd name="T24" fmla="*/ 443 h 443"/>
                    </a:gdLst>
                    <a:ahLst/>
                    <a:cxnLst>
                      <a:cxn ang="T14">
                        <a:pos x="T0" y="T1"/>
                      </a:cxn>
                      <a:cxn ang="T15">
                        <a:pos x="T2" y="T3"/>
                      </a:cxn>
                      <a:cxn ang="T16">
                        <a:pos x="T4" y="T5"/>
                      </a:cxn>
                      <a:cxn ang="T17">
                        <a:pos x="T6" y="T7"/>
                      </a:cxn>
                      <a:cxn ang="T18">
                        <a:pos x="T8" y="T9"/>
                      </a:cxn>
                      <a:cxn ang="T19">
                        <a:pos x="T10" y="T11"/>
                      </a:cxn>
                      <a:cxn ang="T20">
                        <a:pos x="T12" y="T13"/>
                      </a:cxn>
                    </a:cxnLst>
                    <a:rect l="T21" t="T22" r="T23" b="T24"/>
                    <a:pathLst>
                      <a:path w="1013" h="443">
                        <a:moveTo>
                          <a:pt x="1012" y="0"/>
                        </a:moveTo>
                        <a:lnTo>
                          <a:pt x="1012" y="220"/>
                        </a:lnTo>
                        <a:lnTo>
                          <a:pt x="720" y="220"/>
                        </a:lnTo>
                        <a:lnTo>
                          <a:pt x="720" y="442"/>
                        </a:lnTo>
                        <a:lnTo>
                          <a:pt x="0" y="442"/>
                        </a:lnTo>
                        <a:lnTo>
                          <a:pt x="0" y="0"/>
                        </a:lnTo>
                        <a:lnTo>
                          <a:pt x="1012" y="0"/>
                        </a:lnTo>
                      </a:path>
                    </a:pathLst>
                  </a:custGeom>
                  <a:solidFill>
                    <a:srgbClr val="464646"/>
                  </a:solidFill>
                  <a:ln w="12700" cap="rnd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10303" name="Freeform 48"/>
                  <p:cNvSpPr>
                    <a:spLocks/>
                  </p:cNvSpPr>
                  <p:nvPr/>
                </p:nvSpPr>
                <p:spPr bwMode="auto">
                  <a:xfrm>
                    <a:off x="751" y="1696"/>
                    <a:ext cx="487" cy="431"/>
                  </a:xfrm>
                  <a:custGeom>
                    <a:avLst/>
                    <a:gdLst>
                      <a:gd name="T0" fmla="*/ 232 w 1023"/>
                      <a:gd name="T1" fmla="*/ 0 h 906"/>
                      <a:gd name="T2" fmla="*/ 0 w 1023"/>
                      <a:gd name="T3" fmla="*/ 0 h 906"/>
                      <a:gd name="T4" fmla="*/ 0 w 1023"/>
                      <a:gd name="T5" fmla="*/ 205 h 906"/>
                      <a:gd name="T6" fmla="*/ 232 w 1023"/>
                      <a:gd name="T7" fmla="*/ 205 h 906"/>
                      <a:gd name="T8" fmla="*/ 232 w 1023"/>
                      <a:gd name="T9" fmla="*/ 0 h 906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1023"/>
                      <a:gd name="T16" fmla="*/ 0 h 906"/>
                      <a:gd name="T17" fmla="*/ 1023 w 1023"/>
                      <a:gd name="T18" fmla="*/ 906 h 906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1023" h="906">
                        <a:moveTo>
                          <a:pt x="1022" y="0"/>
                        </a:moveTo>
                        <a:lnTo>
                          <a:pt x="0" y="0"/>
                        </a:lnTo>
                        <a:lnTo>
                          <a:pt x="0" y="905"/>
                        </a:lnTo>
                        <a:lnTo>
                          <a:pt x="1022" y="905"/>
                        </a:lnTo>
                        <a:lnTo>
                          <a:pt x="1022" y="0"/>
                        </a:lnTo>
                      </a:path>
                    </a:pathLst>
                  </a:custGeom>
                  <a:solidFill>
                    <a:srgbClr val="EAEAEA"/>
                  </a:solidFill>
                  <a:ln w="12700" cap="rnd">
                    <a:solidFill>
                      <a:srgbClr val="C4C4C4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10304" name="Freeform 49"/>
                  <p:cNvSpPr>
                    <a:spLocks/>
                  </p:cNvSpPr>
                  <p:nvPr/>
                </p:nvSpPr>
                <p:spPr bwMode="auto">
                  <a:xfrm>
                    <a:off x="821" y="1696"/>
                    <a:ext cx="347" cy="431"/>
                  </a:xfrm>
                  <a:custGeom>
                    <a:avLst/>
                    <a:gdLst>
                      <a:gd name="T0" fmla="*/ 0 w 731"/>
                      <a:gd name="T1" fmla="*/ 0 h 906"/>
                      <a:gd name="T2" fmla="*/ 0 w 731"/>
                      <a:gd name="T3" fmla="*/ 205 h 906"/>
                      <a:gd name="T4" fmla="*/ 33 w 731"/>
                      <a:gd name="T5" fmla="*/ 205 h 906"/>
                      <a:gd name="T6" fmla="*/ 33 w 731"/>
                      <a:gd name="T7" fmla="*/ 0 h 906"/>
                      <a:gd name="T8" fmla="*/ 66 w 731"/>
                      <a:gd name="T9" fmla="*/ 0 h 906"/>
                      <a:gd name="T10" fmla="*/ 66 w 731"/>
                      <a:gd name="T11" fmla="*/ 205 h 906"/>
                      <a:gd name="T12" fmla="*/ 99 w 731"/>
                      <a:gd name="T13" fmla="*/ 205 h 906"/>
                      <a:gd name="T14" fmla="*/ 99 w 731"/>
                      <a:gd name="T15" fmla="*/ 0 h 906"/>
                      <a:gd name="T16" fmla="*/ 131 w 731"/>
                      <a:gd name="T17" fmla="*/ 0 h 906"/>
                      <a:gd name="T18" fmla="*/ 131 w 731"/>
                      <a:gd name="T19" fmla="*/ 205 h 906"/>
                      <a:gd name="T20" fmla="*/ 165 w 731"/>
                      <a:gd name="T21" fmla="*/ 205 h 906"/>
                      <a:gd name="T22" fmla="*/ 165 w 731"/>
                      <a:gd name="T23" fmla="*/ 0 h 90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w 731"/>
                      <a:gd name="T37" fmla="*/ 0 h 906"/>
                      <a:gd name="T38" fmla="*/ 731 w 731"/>
                      <a:gd name="T39" fmla="*/ 906 h 90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T36" t="T37" r="T38" b="T39"/>
                    <a:pathLst>
                      <a:path w="731" h="906">
                        <a:moveTo>
                          <a:pt x="0" y="0"/>
                        </a:moveTo>
                        <a:lnTo>
                          <a:pt x="0" y="905"/>
                        </a:lnTo>
                        <a:lnTo>
                          <a:pt x="146" y="905"/>
                        </a:lnTo>
                        <a:lnTo>
                          <a:pt x="146" y="0"/>
                        </a:lnTo>
                        <a:lnTo>
                          <a:pt x="292" y="0"/>
                        </a:lnTo>
                        <a:lnTo>
                          <a:pt x="292" y="905"/>
                        </a:lnTo>
                        <a:lnTo>
                          <a:pt x="438" y="905"/>
                        </a:lnTo>
                        <a:lnTo>
                          <a:pt x="438" y="0"/>
                        </a:lnTo>
                        <a:lnTo>
                          <a:pt x="584" y="0"/>
                        </a:lnTo>
                        <a:lnTo>
                          <a:pt x="584" y="905"/>
                        </a:lnTo>
                        <a:lnTo>
                          <a:pt x="730" y="905"/>
                        </a:lnTo>
                        <a:lnTo>
                          <a:pt x="730" y="0"/>
                        </a:lnTo>
                      </a:path>
                    </a:pathLst>
                  </a:custGeom>
                  <a:noFill/>
                  <a:ln w="12700" cap="rnd">
                    <a:solidFill>
                      <a:srgbClr val="C4C4C4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10305" name="Freeform 50"/>
                  <p:cNvSpPr>
                    <a:spLocks/>
                  </p:cNvSpPr>
                  <p:nvPr/>
                </p:nvSpPr>
                <p:spPr bwMode="auto">
                  <a:xfrm>
                    <a:off x="751" y="1803"/>
                    <a:ext cx="487" cy="216"/>
                  </a:xfrm>
                  <a:custGeom>
                    <a:avLst/>
                    <a:gdLst>
                      <a:gd name="T0" fmla="*/ 0 w 1023"/>
                      <a:gd name="T1" fmla="*/ 0 h 455"/>
                      <a:gd name="T2" fmla="*/ 232 w 1023"/>
                      <a:gd name="T3" fmla="*/ 0 h 455"/>
                      <a:gd name="T4" fmla="*/ 232 w 1023"/>
                      <a:gd name="T5" fmla="*/ 51 h 455"/>
                      <a:gd name="T6" fmla="*/ 0 w 1023"/>
                      <a:gd name="T7" fmla="*/ 51 h 455"/>
                      <a:gd name="T8" fmla="*/ 0 w 1023"/>
                      <a:gd name="T9" fmla="*/ 103 h 455"/>
                      <a:gd name="T10" fmla="*/ 232 w 1023"/>
                      <a:gd name="T11" fmla="*/ 103 h 455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1023"/>
                      <a:gd name="T19" fmla="*/ 0 h 455"/>
                      <a:gd name="T20" fmla="*/ 1023 w 1023"/>
                      <a:gd name="T21" fmla="*/ 455 h 455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1023" h="455">
                        <a:moveTo>
                          <a:pt x="0" y="0"/>
                        </a:moveTo>
                        <a:lnTo>
                          <a:pt x="1022" y="0"/>
                        </a:lnTo>
                        <a:lnTo>
                          <a:pt x="1022" y="227"/>
                        </a:lnTo>
                        <a:lnTo>
                          <a:pt x="0" y="227"/>
                        </a:lnTo>
                        <a:lnTo>
                          <a:pt x="0" y="454"/>
                        </a:lnTo>
                        <a:lnTo>
                          <a:pt x="1022" y="454"/>
                        </a:lnTo>
                      </a:path>
                    </a:pathLst>
                  </a:custGeom>
                  <a:noFill/>
                  <a:ln w="12700" cap="rnd">
                    <a:solidFill>
                      <a:srgbClr val="C4C4C4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</p:grpSp>
            <p:sp>
              <p:nvSpPr>
                <p:cNvPr id="10299" name="Text Box 51"/>
                <p:cNvSpPr txBox="1">
                  <a:spLocks noChangeArrowheads="1"/>
                </p:cNvSpPr>
                <p:nvPr/>
              </p:nvSpPr>
              <p:spPr bwMode="auto">
                <a:xfrm>
                  <a:off x="2500" y="1146"/>
                  <a:ext cx="388" cy="14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pPr eaLnBrk="0" hangingPunct="0"/>
                  <a:r>
                    <a:rPr lang="en-US" altLang="zh-CN" sz="900" b="1">
                      <a:latin typeface="+mj-lt"/>
                      <a:ea typeface="宋体" pitchFamily="2" charset="-122"/>
                    </a:rPr>
                    <a:t>JAN</a:t>
                  </a:r>
                </a:p>
              </p:txBody>
            </p:sp>
          </p:grpSp>
          <p:grpSp>
            <p:nvGrpSpPr>
              <p:cNvPr id="10281" name="Group 52"/>
              <p:cNvGrpSpPr>
                <a:grpSpLocks/>
              </p:cNvGrpSpPr>
              <p:nvPr/>
            </p:nvGrpSpPr>
            <p:grpSpPr bwMode="auto">
              <a:xfrm rot="832007">
                <a:off x="3945" y="2416"/>
                <a:ext cx="430" cy="470"/>
                <a:chOff x="704" y="1530"/>
                <a:chExt cx="576" cy="630"/>
              </a:xfrm>
            </p:grpSpPr>
            <p:sp>
              <p:nvSpPr>
                <p:cNvPr id="10292" name="Freeform 53"/>
                <p:cNvSpPr>
                  <a:spLocks/>
                </p:cNvSpPr>
                <p:nvPr/>
              </p:nvSpPr>
              <p:spPr bwMode="auto">
                <a:xfrm>
                  <a:off x="704" y="1530"/>
                  <a:ext cx="576" cy="630"/>
                </a:xfrm>
                <a:custGeom>
                  <a:avLst/>
                  <a:gdLst>
                    <a:gd name="T0" fmla="*/ 274 w 1212"/>
                    <a:gd name="T1" fmla="*/ 0 h 1324"/>
                    <a:gd name="T2" fmla="*/ 0 w 1212"/>
                    <a:gd name="T3" fmla="*/ 0 h 1324"/>
                    <a:gd name="T4" fmla="*/ 0 w 1212"/>
                    <a:gd name="T5" fmla="*/ 300 h 1324"/>
                    <a:gd name="T6" fmla="*/ 274 w 1212"/>
                    <a:gd name="T7" fmla="*/ 300 h 1324"/>
                    <a:gd name="T8" fmla="*/ 274 w 1212"/>
                    <a:gd name="T9" fmla="*/ 0 h 1324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212"/>
                    <a:gd name="T16" fmla="*/ 0 h 1324"/>
                    <a:gd name="T17" fmla="*/ 1212 w 1212"/>
                    <a:gd name="T18" fmla="*/ 1324 h 1324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212" h="1324">
                      <a:moveTo>
                        <a:pt x="1211" y="0"/>
                      </a:moveTo>
                      <a:lnTo>
                        <a:pt x="0" y="0"/>
                      </a:lnTo>
                      <a:lnTo>
                        <a:pt x="0" y="1323"/>
                      </a:lnTo>
                      <a:lnTo>
                        <a:pt x="1211" y="1323"/>
                      </a:lnTo>
                      <a:lnTo>
                        <a:pt x="1211" y="0"/>
                      </a:lnTo>
                    </a:path>
                  </a:pathLst>
                </a:custGeom>
                <a:solidFill>
                  <a:srgbClr val="C4C4C4"/>
                </a:solidFill>
                <a:ln w="6350" cap="rnd">
                  <a:solidFill>
                    <a:srgbClr val="80808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0293" name="Freeform 54"/>
                <p:cNvSpPr>
                  <a:spLocks/>
                </p:cNvSpPr>
                <p:nvPr/>
              </p:nvSpPr>
              <p:spPr bwMode="auto">
                <a:xfrm>
                  <a:off x="751" y="1696"/>
                  <a:ext cx="482" cy="426"/>
                </a:xfrm>
                <a:custGeom>
                  <a:avLst/>
                  <a:gdLst>
                    <a:gd name="T0" fmla="*/ 229 w 1013"/>
                    <a:gd name="T1" fmla="*/ 0 h 896"/>
                    <a:gd name="T2" fmla="*/ 0 w 1013"/>
                    <a:gd name="T3" fmla="*/ 0 h 896"/>
                    <a:gd name="T4" fmla="*/ 0 w 1013"/>
                    <a:gd name="T5" fmla="*/ 203 h 896"/>
                    <a:gd name="T6" fmla="*/ 229 w 1013"/>
                    <a:gd name="T7" fmla="*/ 203 h 896"/>
                    <a:gd name="T8" fmla="*/ 229 w 1013"/>
                    <a:gd name="T9" fmla="*/ 0 h 89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013"/>
                    <a:gd name="T16" fmla="*/ 0 h 896"/>
                    <a:gd name="T17" fmla="*/ 1013 w 1013"/>
                    <a:gd name="T18" fmla="*/ 896 h 89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013" h="896">
                      <a:moveTo>
                        <a:pt x="1012" y="0"/>
                      </a:moveTo>
                      <a:lnTo>
                        <a:pt x="0" y="0"/>
                      </a:lnTo>
                      <a:lnTo>
                        <a:pt x="0" y="895"/>
                      </a:lnTo>
                      <a:lnTo>
                        <a:pt x="1012" y="895"/>
                      </a:lnTo>
                      <a:lnTo>
                        <a:pt x="1012" y="0"/>
                      </a:lnTo>
                    </a:path>
                  </a:pathLst>
                </a:custGeom>
                <a:solidFill>
                  <a:srgbClr val="EAEAEA"/>
                </a:solidFill>
                <a:ln w="12700" cap="rnd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0294" name="Freeform 55"/>
                <p:cNvSpPr>
                  <a:spLocks/>
                </p:cNvSpPr>
                <p:nvPr/>
              </p:nvSpPr>
              <p:spPr bwMode="auto">
                <a:xfrm>
                  <a:off x="751" y="1696"/>
                  <a:ext cx="482" cy="210"/>
                </a:xfrm>
                <a:custGeom>
                  <a:avLst/>
                  <a:gdLst>
                    <a:gd name="T0" fmla="*/ 229 w 1013"/>
                    <a:gd name="T1" fmla="*/ 0 h 443"/>
                    <a:gd name="T2" fmla="*/ 229 w 1013"/>
                    <a:gd name="T3" fmla="*/ 49 h 443"/>
                    <a:gd name="T4" fmla="*/ 163 w 1013"/>
                    <a:gd name="T5" fmla="*/ 49 h 443"/>
                    <a:gd name="T6" fmla="*/ 163 w 1013"/>
                    <a:gd name="T7" fmla="*/ 100 h 443"/>
                    <a:gd name="T8" fmla="*/ 0 w 1013"/>
                    <a:gd name="T9" fmla="*/ 100 h 443"/>
                    <a:gd name="T10" fmla="*/ 0 w 1013"/>
                    <a:gd name="T11" fmla="*/ 0 h 443"/>
                    <a:gd name="T12" fmla="*/ 229 w 1013"/>
                    <a:gd name="T13" fmla="*/ 0 h 443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1013"/>
                    <a:gd name="T22" fmla="*/ 0 h 443"/>
                    <a:gd name="T23" fmla="*/ 1013 w 1013"/>
                    <a:gd name="T24" fmla="*/ 443 h 443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1013" h="443">
                      <a:moveTo>
                        <a:pt x="1012" y="0"/>
                      </a:moveTo>
                      <a:lnTo>
                        <a:pt x="1012" y="220"/>
                      </a:lnTo>
                      <a:lnTo>
                        <a:pt x="720" y="220"/>
                      </a:lnTo>
                      <a:lnTo>
                        <a:pt x="720" y="442"/>
                      </a:lnTo>
                      <a:lnTo>
                        <a:pt x="0" y="442"/>
                      </a:lnTo>
                      <a:lnTo>
                        <a:pt x="0" y="0"/>
                      </a:lnTo>
                      <a:lnTo>
                        <a:pt x="1012" y="0"/>
                      </a:lnTo>
                    </a:path>
                  </a:pathLst>
                </a:custGeom>
                <a:solidFill>
                  <a:srgbClr val="464646"/>
                </a:solidFill>
                <a:ln w="12700" cap="rnd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0295" name="Freeform 56"/>
                <p:cNvSpPr>
                  <a:spLocks/>
                </p:cNvSpPr>
                <p:nvPr/>
              </p:nvSpPr>
              <p:spPr bwMode="auto">
                <a:xfrm>
                  <a:off x="751" y="1696"/>
                  <a:ext cx="487" cy="431"/>
                </a:xfrm>
                <a:custGeom>
                  <a:avLst/>
                  <a:gdLst>
                    <a:gd name="T0" fmla="*/ 232 w 1023"/>
                    <a:gd name="T1" fmla="*/ 0 h 906"/>
                    <a:gd name="T2" fmla="*/ 0 w 1023"/>
                    <a:gd name="T3" fmla="*/ 0 h 906"/>
                    <a:gd name="T4" fmla="*/ 0 w 1023"/>
                    <a:gd name="T5" fmla="*/ 205 h 906"/>
                    <a:gd name="T6" fmla="*/ 232 w 1023"/>
                    <a:gd name="T7" fmla="*/ 205 h 906"/>
                    <a:gd name="T8" fmla="*/ 232 w 1023"/>
                    <a:gd name="T9" fmla="*/ 0 h 90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023"/>
                    <a:gd name="T16" fmla="*/ 0 h 906"/>
                    <a:gd name="T17" fmla="*/ 1023 w 1023"/>
                    <a:gd name="T18" fmla="*/ 906 h 90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023" h="906">
                      <a:moveTo>
                        <a:pt x="1022" y="0"/>
                      </a:moveTo>
                      <a:lnTo>
                        <a:pt x="0" y="0"/>
                      </a:lnTo>
                      <a:lnTo>
                        <a:pt x="0" y="905"/>
                      </a:lnTo>
                      <a:lnTo>
                        <a:pt x="1022" y="905"/>
                      </a:lnTo>
                      <a:lnTo>
                        <a:pt x="1022" y="0"/>
                      </a:lnTo>
                    </a:path>
                  </a:pathLst>
                </a:custGeom>
                <a:solidFill>
                  <a:srgbClr val="EAEAEA"/>
                </a:solidFill>
                <a:ln w="12700" cap="rnd">
                  <a:solidFill>
                    <a:srgbClr val="C4C4C4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0296" name="Freeform 57"/>
                <p:cNvSpPr>
                  <a:spLocks/>
                </p:cNvSpPr>
                <p:nvPr/>
              </p:nvSpPr>
              <p:spPr bwMode="auto">
                <a:xfrm>
                  <a:off x="821" y="1696"/>
                  <a:ext cx="347" cy="431"/>
                </a:xfrm>
                <a:custGeom>
                  <a:avLst/>
                  <a:gdLst>
                    <a:gd name="T0" fmla="*/ 0 w 731"/>
                    <a:gd name="T1" fmla="*/ 0 h 906"/>
                    <a:gd name="T2" fmla="*/ 0 w 731"/>
                    <a:gd name="T3" fmla="*/ 205 h 906"/>
                    <a:gd name="T4" fmla="*/ 33 w 731"/>
                    <a:gd name="T5" fmla="*/ 205 h 906"/>
                    <a:gd name="T6" fmla="*/ 33 w 731"/>
                    <a:gd name="T7" fmla="*/ 0 h 906"/>
                    <a:gd name="T8" fmla="*/ 66 w 731"/>
                    <a:gd name="T9" fmla="*/ 0 h 906"/>
                    <a:gd name="T10" fmla="*/ 66 w 731"/>
                    <a:gd name="T11" fmla="*/ 205 h 906"/>
                    <a:gd name="T12" fmla="*/ 99 w 731"/>
                    <a:gd name="T13" fmla="*/ 205 h 906"/>
                    <a:gd name="T14" fmla="*/ 99 w 731"/>
                    <a:gd name="T15" fmla="*/ 0 h 906"/>
                    <a:gd name="T16" fmla="*/ 131 w 731"/>
                    <a:gd name="T17" fmla="*/ 0 h 906"/>
                    <a:gd name="T18" fmla="*/ 131 w 731"/>
                    <a:gd name="T19" fmla="*/ 205 h 906"/>
                    <a:gd name="T20" fmla="*/ 165 w 731"/>
                    <a:gd name="T21" fmla="*/ 205 h 906"/>
                    <a:gd name="T22" fmla="*/ 165 w 731"/>
                    <a:gd name="T23" fmla="*/ 0 h 90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731"/>
                    <a:gd name="T37" fmla="*/ 0 h 906"/>
                    <a:gd name="T38" fmla="*/ 731 w 731"/>
                    <a:gd name="T39" fmla="*/ 906 h 906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731" h="906">
                      <a:moveTo>
                        <a:pt x="0" y="0"/>
                      </a:moveTo>
                      <a:lnTo>
                        <a:pt x="0" y="905"/>
                      </a:lnTo>
                      <a:lnTo>
                        <a:pt x="146" y="905"/>
                      </a:lnTo>
                      <a:lnTo>
                        <a:pt x="146" y="0"/>
                      </a:lnTo>
                      <a:lnTo>
                        <a:pt x="292" y="0"/>
                      </a:lnTo>
                      <a:lnTo>
                        <a:pt x="292" y="905"/>
                      </a:lnTo>
                      <a:lnTo>
                        <a:pt x="438" y="905"/>
                      </a:lnTo>
                      <a:lnTo>
                        <a:pt x="438" y="0"/>
                      </a:lnTo>
                      <a:lnTo>
                        <a:pt x="584" y="0"/>
                      </a:lnTo>
                      <a:lnTo>
                        <a:pt x="584" y="905"/>
                      </a:lnTo>
                      <a:lnTo>
                        <a:pt x="730" y="905"/>
                      </a:lnTo>
                      <a:lnTo>
                        <a:pt x="730" y="0"/>
                      </a:lnTo>
                    </a:path>
                  </a:pathLst>
                </a:custGeom>
                <a:noFill/>
                <a:ln w="12700" cap="rnd">
                  <a:solidFill>
                    <a:srgbClr val="C4C4C4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0297" name="Freeform 58"/>
                <p:cNvSpPr>
                  <a:spLocks/>
                </p:cNvSpPr>
                <p:nvPr/>
              </p:nvSpPr>
              <p:spPr bwMode="auto">
                <a:xfrm>
                  <a:off x="751" y="1803"/>
                  <a:ext cx="487" cy="216"/>
                </a:xfrm>
                <a:custGeom>
                  <a:avLst/>
                  <a:gdLst>
                    <a:gd name="T0" fmla="*/ 0 w 1023"/>
                    <a:gd name="T1" fmla="*/ 0 h 455"/>
                    <a:gd name="T2" fmla="*/ 232 w 1023"/>
                    <a:gd name="T3" fmla="*/ 0 h 455"/>
                    <a:gd name="T4" fmla="*/ 232 w 1023"/>
                    <a:gd name="T5" fmla="*/ 51 h 455"/>
                    <a:gd name="T6" fmla="*/ 0 w 1023"/>
                    <a:gd name="T7" fmla="*/ 51 h 455"/>
                    <a:gd name="T8" fmla="*/ 0 w 1023"/>
                    <a:gd name="T9" fmla="*/ 103 h 455"/>
                    <a:gd name="T10" fmla="*/ 232 w 1023"/>
                    <a:gd name="T11" fmla="*/ 103 h 455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1023"/>
                    <a:gd name="T19" fmla="*/ 0 h 455"/>
                    <a:gd name="T20" fmla="*/ 1023 w 1023"/>
                    <a:gd name="T21" fmla="*/ 455 h 455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1023" h="455">
                      <a:moveTo>
                        <a:pt x="0" y="0"/>
                      </a:moveTo>
                      <a:lnTo>
                        <a:pt x="1022" y="0"/>
                      </a:lnTo>
                      <a:lnTo>
                        <a:pt x="1022" y="227"/>
                      </a:lnTo>
                      <a:lnTo>
                        <a:pt x="0" y="227"/>
                      </a:lnTo>
                      <a:lnTo>
                        <a:pt x="0" y="454"/>
                      </a:lnTo>
                      <a:lnTo>
                        <a:pt x="1022" y="454"/>
                      </a:lnTo>
                    </a:path>
                  </a:pathLst>
                </a:custGeom>
                <a:noFill/>
                <a:ln w="12700" cap="rnd">
                  <a:solidFill>
                    <a:srgbClr val="C4C4C4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  <p:sp>
            <p:nvSpPr>
              <p:cNvPr id="10282" name="Text Box 59"/>
              <p:cNvSpPr txBox="1">
                <a:spLocks noChangeArrowheads="1"/>
              </p:cNvSpPr>
              <p:nvPr/>
            </p:nvSpPr>
            <p:spPr bwMode="auto">
              <a:xfrm rot="832007">
                <a:off x="4034" y="2405"/>
                <a:ext cx="339" cy="14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eaLnBrk="0" hangingPunct="0"/>
                <a:r>
                  <a:rPr lang="en-US" altLang="zh-CN" sz="900" b="1">
                    <a:latin typeface="+mj-lt"/>
                    <a:ea typeface="宋体" pitchFamily="2" charset="-122"/>
                  </a:rPr>
                  <a:t>FEB</a:t>
                </a:r>
              </a:p>
            </p:txBody>
          </p:sp>
          <p:grpSp>
            <p:nvGrpSpPr>
              <p:cNvPr id="10283" name="Group 60"/>
              <p:cNvGrpSpPr>
                <a:grpSpLocks/>
              </p:cNvGrpSpPr>
              <p:nvPr/>
            </p:nvGrpSpPr>
            <p:grpSpPr bwMode="auto">
              <a:xfrm rot="832007">
                <a:off x="3984" y="2496"/>
                <a:ext cx="430" cy="489"/>
                <a:chOff x="2646" y="1483"/>
                <a:chExt cx="426" cy="485"/>
              </a:xfrm>
            </p:grpSpPr>
            <p:grpSp>
              <p:nvGrpSpPr>
                <p:cNvPr id="10284" name="Group 61"/>
                <p:cNvGrpSpPr>
                  <a:grpSpLocks/>
                </p:cNvGrpSpPr>
                <p:nvPr/>
              </p:nvGrpSpPr>
              <p:grpSpPr bwMode="auto">
                <a:xfrm>
                  <a:off x="2646" y="1502"/>
                  <a:ext cx="426" cy="466"/>
                  <a:chOff x="704" y="1530"/>
                  <a:chExt cx="576" cy="630"/>
                </a:xfrm>
              </p:grpSpPr>
              <p:sp>
                <p:nvSpPr>
                  <p:cNvPr id="10286" name="Freeform 62"/>
                  <p:cNvSpPr>
                    <a:spLocks/>
                  </p:cNvSpPr>
                  <p:nvPr/>
                </p:nvSpPr>
                <p:spPr bwMode="auto">
                  <a:xfrm>
                    <a:off x="704" y="1530"/>
                    <a:ext cx="576" cy="630"/>
                  </a:xfrm>
                  <a:custGeom>
                    <a:avLst/>
                    <a:gdLst>
                      <a:gd name="T0" fmla="*/ 274 w 1212"/>
                      <a:gd name="T1" fmla="*/ 0 h 1324"/>
                      <a:gd name="T2" fmla="*/ 0 w 1212"/>
                      <a:gd name="T3" fmla="*/ 0 h 1324"/>
                      <a:gd name="T4" fmla="*/ 0 w 1212"/>
                      <a:gd name="T5" fmla="*/ 300 h 1324"/>
                      <a:gd name="T6" fmla="*/ 274 w 1212"/>
                      <a:gd name="T7" fmla="*/ 300 h 1324"/>
                      <a:gd name="T8" fmla="*/ 274 w 1212"/>
                      <a:gd name="T9" fmla="*/ 0 h 1324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1212"/>
                      <a:gd name="T16" fmla="*/ 0 h 1324"/>
                      <a:gd name="T17" fmla="*/ 1212 w 1212"/>
                      <a:gd name="T18" fmla="*/ 1324 h 1324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1212" h="1324">
                        <a:moveTo>
                          <a:pt x="1211" y="0"/>
                        </a:moveTo>
                        <a:lnTo>
                          <a:pt x="0" y="0"/>
                        </a:lnTo>
                        <a:lnTo>
                          <a:pt x="0" y="1323"/>
                        </a:lnTo>
                        <a:lnTo>
                          <a:pt x="1211" y="1323"/>
                        </a:lnTo>
                        <a:lnTo>
                          <a:pt x="1211" y="0"/>
                        </a:lnTo>
                      </a:path>
                    </a:pathLst>
                  </a:custGeom>
                  <a:solidFill>
                    <a:srgbClr val="C4C4C4"/>
                  </a:solidFill>
                  <a:ln w="6350" cap="rnd">
                    <a:solidFill>
                      <a:srgbClr val="80808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10287" name="Freeform 63"/>
                  <p:cNvSpPr>
                    <a:spLocks/>
                  </p:cNvSpPr>
                  <p:nvPr/>
                </p:nvSpPr>
                <p:spPr bwMode="auto">
                  <a:xfrm>
                    <a:off x="751" y="1696"/>
                    <a:ext cx="482" cy="426"/>
                  </a:xfrm>
                  <a:custGeom>
                    <a:avLst/>
                    <a:gdLst>
                      <a:gd name="T0" fmla="*/ 229 w 1013"/>
                      <a:gd name="T1" fmla="*/ 0 h 896"/>
                      <a:gd name="T2" fmla="*/ 0 w 1013"/>
                      <a:gd name="T3" fmla="*/ 0 h 896"/>
                      <a:gd name="T4" fmla="*/ 0 w 1013"/>
                      <a:gd name="T5" fmla="*/ 203 h 896"/>
                      <a:gd name="T6" fmla="*/ 229 w 1013"/>
                      <a:gd name="T7" fmla="*/ 203 h 896"/>
                      <a:gd name="T8" fmla="*/ 229 w 1013"/>
                      <a:gd name="T9" fmla="*/ 0 h 896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1013"/>
                      <a:gd name="T16" fmla="*/ 0 h 896"/>
                      <a:gd name="T17" fmla="*/ 1013 w 1013"/>
                      <a:gd name="T18" fmla="*/ 896 h 896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1013" h="896">
                        <a:moveTo>
                          <a:pt x="1012" y="0"/>
                        </a:moveTo>
                        <a:lnTo>
                          <a:pt x="0" y="0"/>
                        </a:lnTo>
                        <a:lnTo>
                          <a:pt x="0" y="895"/>
                        </a:lnTo>
                        <a:lnTo>
                          <a:pt x="1012" y="895"/>
                        </a:lnTo>
                        <a:lnTo>
                          <a:pt x="1012" y="0"/>
                        </a:lnTo>
                      </a:path>
                    </a:pathLst>
                  </a:custGeom>
                  <a:solidFill>
                    <a:srgbClr val="EAEAEA"/>
                  </a:solidFill>
                  <a:ln w="12700" cap="rnd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10288" name="Freeform 64"/>
                  <p:cNvSpPr>
                    <a:spLocks/>
                  </p:cNvSpPr>
                  <p:nvPr/>
                </p:nvSpPr>
                <p:spPr bwMode="auto">
                  <a:xfrm>
                    <a:off x="751" y="1696"/>
                    <a:ext cx="482" cy="210"/>
                  </a:xfrm>
                  <a:custGeom>
                    <a:avLst/>
                    <a:gdLst>
                      <a:gd name="T0" fmla="*/ 229 w 1013"/>
                      <a:gd name="T1" fmla="*/ 0 h 443"/>
                      <a:gd name="T2" fmla="*/ 229 w 1013"/>
                      <a:gd name="T3" fmla="*/ 49 h 443"/>
                      <a:gd name="T4" fmla="*/ 163 w 1013"/>
                      <a:gd name="T5" fmla="*/ 49 h 443"/>
                      <a:gd name="T6" fmla="*/ 163 w 1013"/>
                      <a:gd name="T7" fmla="*/ 100 h 443"/>
                      <a:gd name="T8" fmla="*/ 0 w 1013"/>
                      <a:gd name="T9" fmla="*/ 100 h 443"/>
                      <a:gd name="T10" fmla="*/ 0 w 1013"/>
                      <a:gd name="T11" fmla="*/ 0 h 443"/>
                      <a:gd name="T12" fmla="*/ 229 w 1013"/>
                      <a:gd name="T13" fmla="*/ 0 h 443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w 1013"/>
                      <a:gd name="T22" fmla="*/ 0 h 443"/>
                      <a:gd name="T23" fmla="*/ 1013 w 1013"/>
                      <a:gd name="T24" fmla="*/ 443 h 443"/>
                    </a:gdLst>
                    <a:ahLst/>
                    <a:cxnLst>
                      <a:cxn ang="T14">
                        <a:pos x="T0" y="T1"/>
                      </a:cxn>
                      <a:cxn ang="T15">
                        <a:pos x="T2" y="T3"/>
                      </a:cxn>
                      <a:cxn ang="T16">
                        <a:pos x="T4" y="T5"/>
                      </a:cxn>
                      <a:cxn ang="T17">
                        <a:pos x="T6" y="T7"/>
                      </a:cxn>
                      <a:cxn ang="T18">
                        <a:pos x="T8" y="T9"/>
                      </a:cxn>
                      <a:cxn ang="T19">
                        <a:pos x="T10" y="T11"/>
                      </a:cxn>
                      <a:cxn ang="T20">
                        <a:pos x="T12" y="T13"/>
                      </a:cxn>
                    </a:cxnLst>
                    <a:rect l="T21" t="T22" r="T23" b="T24"/>
                    <a:pathLst>
                      <a:path w="1013" h="443">
                        <a:moveTo>
                          <a:pt x="1012" y="0"/>
                        </a:moveTo>
                        <a:lnTo>
                          <a:pt x="1012" y="220"/>
                        </a:lnTo>
                        <a:lnTo>
                          <a:pt x="720" y="220"/>
                        </a:lnTo>
                        <a:lnTo>
                          <a:pt x="720" y="442"/>
                        </a:lnTo>
                        <a:lnTo>
                          <a:pt x="0" y="442"/>
                        </a:lnTo>
                        <a:lnTo>
                          <a:pt x="0" y="0"/>
                        </a:lnTo>
                        <a:lnTo>
                          <a:pt x="1012" y="0"/>
                        </a:lnTo>
                      </a:path>
                    </a:pathLst>
                  </a:custGeom>
                  <a:solidFill>
                    <a:srgbClr val="464646"/>
                  </a:solidFill>
                  <a:ln w="12700" cap="rnd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10289" name="Freeform 65"/>
                  <p:cNvSpPr>
                    <a:spLocks/>
                  </p:cNvSpPr>
                  <p:nvPr/>
                </p:nvSpPr>
                <p:spPr bwMode="auto">
                  <a:xfrm>
                    <a:off x="751" y="1696"/>
                    <a:ext cx="487" cy="431"/>
                  </a:xfrm>
                  <a:custGeom>
                    <a:avLst/>
                    <a:gdLst>
                      <a:gd name="T0" fmla="*/ 232 w 1023"/>
                      <a:gd name="T1" fmla="*/ 0 h 906"/>
                      <a:gd name="T2" fmla="*/ 0 w 1023"/>
                      <a:gd name="T3" fmla="*/ 0 h 906"/>
                      <a:gd name="T4" fmla="*/ 0 w 1023"/>
                      <a:gd name="T5" fmla="*/ 205 h 906"/>
                      <a:gd name="T6" fmla="*/ 232 w 1023"/>
                      <a:gd name="T7" fmla="*/ 205 h 906"/>
                      <a:gd name="T8" fmla="*/ 232 w 1023"/>
                      <a:gd name="T9" fmla="*/ 0 h 906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1023"/>
                      <a:gd name="T16" fmla="*/ 0 h 906"/>
                      <a:gd name="T17" fmla="*/ 1023 w 1023"/>
                      <a:gd name="T18" fmla="*/ 906 h 906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1023" h="906">
                        <a:moveTo>
                          <a:pt x="1022" y="0"/>
                        </a:moveTo>
                        <a:lnTo>
                          <a:pt x="0" y="0"/>
                        </a:lnTo>
                        <a:lnTo>
                          <a:pt x="0" y="905"/>
                        </a:lnTo>
                        <a:lnTo>
                          <a:pt x="1022" y="905"/>
                        </a:lnTo>
                        <a:lnTo>
                          <a:pt x="1022" y="0"/>
                        </a:lnTo>
                      </a:path>
                    </a:pathLst>
                  </a:custGeom>
                  <a:solidFill>
                    <a:srgbClr val="EAEAEA"/>
                  </a:solidFill>
                  <a:ln w="12700" cap="rnd">
                    <a:solidFill>
                      <a:srgbClr val="C4C4C4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10290" name="Freeform 66"/>
                  <p:cNvSpPr>
                    <a:spLocks/>
                  </p:cNvSpPr>
                  <p:nvPr/>
                </p:nvSpPr>
                <p:spPr bwMode="auto">
                  <a:xfrm>
                    <a:off x="821" y="1696"/>
                    <a:ext cx="347" cy="431"/>
                  </a:xfrm>
                  <a:custGeom>
                    <a:avLst/>
                    <a:gdLst>
                      <a:gd name="T0" fmla="*/ 0 w 731"/>
                      <a:gd name="T1" fmla="*/ 0 h 906"/>
                      <a:gd name="T2" fmla="*/ 0 w 731"/>
                      <a:gd name="T3" fmla="*/ 205 h 906"/>
                      <a:gd name="T4" fmla="*/ 33 w 731"/>
                      <a:gd name="T5" fmla="*/ 205 h 906"/>
                      <a:gd name="T6" fmla="*/ 33 w 731"/>
                      <a:gd name="T7" fmla="*/ 0 h 906"/>
                      <a:gd name="T8" fmla="*/ 66 w 731"/>
                      <a:gd name="T9" fmla="*/ 0 h 906"/>
                      <a:gd name="T10" fmla="*/ 66 w 731"/>
                      <a:gd name="T11" fmla="*/ 205 h 906"/>
                      <a:gd name="T12" fmla="*/ 99 w 731"/>
                      <a:gd name="T13" fmla="*/ 205 h 906"/>
                      <a:gd name="T14" fmla="*/ 99 w 731"/>
                      <a:gd name="T15" fmla="*/ 0 h 906"/>
                      <a:gd name="T16" fmla="*/ 131 w 731"/>
                      <a:gd name="T17" fmla="*/ 0 h 906"/>
                      <a:gd name="T18" fmla="*/ 131 w 731"/>
                      <a:gd name="T19" fmla="*/ 205 h 906"/>
                      <a:gd name="T20" fmla="*/ 165 w 731"/>
                      <a:gd name="T21" fmla="*/ 205 h 906"/>
                      <a:gd name="T22" fmla="*/ 165 w 731"/>
                      <a:gd name="T23" fmla="*/ 0 h 90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w 731"/>
                      <a:gd name="T37" fmla="*/ 0 h 906"/>
                      <a:gd name="T38" fmla="*/ 731 w 731"/>
                      <a:gd name="T39" fmla="*/ 906 h 90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T36" t="T37" r="T38" b="T39"/>
                    <a:pathLst>
                      <a:path w="731" h="906">
                        <a:moveTo>
                          <a:pt x="0" y="0"/>
                        </a:moveTo>
                        <a:lnTo>
                          <a:pt x="0" y="905"/>
                        </a:lnTo>
                        <a:lnTo>
                          <a:pt x="146" y="905"/>
                        </a:lnTo>
                        <a:lnTo>
                          <a:pt x="146" y="0"/>
                        </a:lnTo>
                        <a:lnTo>
                          <a:pt x="292" y="0"/>
                        </a:lnTo>
                        <a:lnTo>
                          <a:pt x="292" y="905"/>
                        </a:lnTo>
                        <a:lnTo>
                          <a:pt x="438" y="905"/>
                        </a:lnTo>
                        <a:lnTo>
                          <a:pt x="438" y="0"/>
                        </a:lnTo>
                        <a:lnTo>
                          <a:pt x="584" y="0"/>
                        </a:lnTo>
                        <a:lnTo>
                          <a:pt x="584" y="905"/>
                        </a:lnTo>
                        <a:lnTo>
                          <a:pt x="730" y="905"/>
                        </a:lnTo>
                        <a:lnTo>
                          <a:pt x="730" y="0"/>
                        </a:lnTo>
                      </a:path>
                    </a:pathLst>
                  </a:custGeom>
                  <a:noFill/>
                  <a:ln w="12700" cap="rnd">
                    <a:solidFill>
                      <a:srgbClr val="C4C4C4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10291" name="Freeform 67"/>
                  <p:cNvSpPr>
                    <a:spLocks/>
                  </p:cNvSpPr>
                  <p:nvPr/>
                </p:nvSpPr>
                <p:spPr bwMode="auto">
                  <a:xfrm>
                    <a:off x="751" y="1803"/>
                    <a:ext cx="487" cy="216"/>
                  </a:xfrm>
                  <a:custGeom>
                    <a:avLst/>
                    <a:gdLst>
                      <a:gd name="T0" fmla="*/ 0 w 1023"/>
                      <a:gd name="T1" fmla="*/ 0 h 455"/>
                      <a:gd name="T2" fmla="*/ 232 w 1023"/>
                      <a:gd name="T3" fmla="*/ 0 h 455"/>
                      <a:gd name="T4" fmla="*/ 232 w 1023"/>
                      <a:gd name="T5" fmla="*/ 51 h 455"/>
                      <a:gd name="T6" fmla="*/ 0 w 1023"/>
                      <a:gd name="T7" fmla="*/ 51 h 455"/>
                      <a:gd name="T8" fmla="*/ 0 w 1023"/>
                      <a:gd name="T9" fmla="*/ 103 h 455"/>
                      <a:gd name="T10" fmla="*/ 232 w 1023"/>
                      <a:gd name="T11" fmla="*/ 103 h 455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1023"/>
                      <a:gd name="T19" fmla="*/ 0 h 455"/>
                      <a:gd name="T20" fmla="*/ 1023 w 1023"/>
                      <a:gd name="T21" fmla="*/ 455 h 455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1023" h="455">
                        <a:moveTo>
                          <a:pt x="0" y="0"/>
                        </a:moveTo>
                        <a:lnTo>
                          <a:pt x="1022" y="0"/>
                        </a:lnTo>
                        <a:lnTo>
                          <a:pt x="1022" y="227"/>
                        </a:lnTo>
                        <a:lnTo>
                          <a:pt x="0" y="227"/>
                        </a:lnTo>
                        <a:lnTo>
                          <a:pt x="0" y="454"/>
                        </a:lnTo>
                        <a:lnTo>
                          <a:pt x="1022" y="454"/>
                        </a:lnTo>
                      </a:path>
                    </a:pathLst>
                  </a:custGeom>
                  <a:noFill/>
                  <a:ln w="12700" cap="rnd">
                    <a:solidFill>
                      <a:srgbClr val="C4C4C4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</p:grpSp>
            <p:sp>
              <p:nvSpPr>
                <p:cNvPr id="10285" name="Text Box 68"/>
                <p:cNvSpPr txBox="1">
                  <a:spLocks noChangeArrowheads="1"/>
                </p:cNvSpPr>
                <p:nvPr/>
              </p:nvSpPr>
              <p:spPr bwMode="auto">
                <a:xfrm>
                  <a:off x="2660" y="1483"/>
                  <a:ext cx="385" cy="14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pPr eaLnBrk="0" hangingPunct="0"/>
                  <a:r>
                    <a:rPr lang="en-US" altLang="zh-CN" sz="900" b="1">
                      <a:latin typeface="+mj-lt"/>
                      <a:ea typeface="宋体" pitchFamily="2" charset="-122"/>
                    </a:rPr>
                    <a:t>MAR</a:t>
                  </a:r>
                </a:p>
              </p:txBody>
            </p:sp>
          </p:grpSp>
        </p:grpSp>
        <p:grpSp>
          <p:nvGrpSpPr>
            <p:cNvPr id="10248" name="Group 69"/>
            <p:cNvGrpSpPr>
              <a:grpSpLocks/>
            </p:cNvGrpSpPr>
            <p:nvPr/>
          </p:nvGrpSpPr>
          <p:grpSpPr bwMode="auto">
            <a:xfrm rot="832007">
              <a:off x="3077" y="2456"/>
              <a:ext cx="717" cy="512"/>
              <a:chOff x="3609" y="1283"/>
              <a:chExt cx="711" cy="508"/>
            </a:xfrm>
          </p:grpSpPr>
          <p:grpSp>
            <p:nvGrpSpPr>
              <p:cNvPr id="10275" name="Group 70"/>
              <p:cNvGrpSpPr>
                <a:grpSpLocks/>
              </p:cNvGrpSpPr>
              <p:nvPr/>
            </p:nvGrpSpPr>
            <p:grpSpPr bwMode="auto">
              <a:xfrm rot="272541">
                <a:off x="3609" y="1283"/>
                <a:ext cx="711" cy="508"/>
                <a:chOff x="3312" y="2976"/>
                <a:chExt cx="1008" cy="722"/>
              </a:xfrm>
            </p:grpSpPr>
            <p:sp>
              <p:nvSpPr>
                <p:cNvPr id="10277" name="Freeform 71"/>
                <p:cNvSpPr>
                  <a:spLocks/>
                </p:cNvSpPr>
                <p:nvPr/>
              </p:nvSpPr>
              <p:spPr bwMode="auto">
                <a:xfrm rot="8764881" flipH="1" flipV="1">
                  <a:off x="3408" y="3072"/>
                  <a:ext cx="912" cy="626"/>
                </a:xfrm>
                <a:custGeom>
                  <a:avLst/>
                  <a:gdLst>
                    <a:gd name="T0" fmla="*/ 323 w 1362"/>
                    <a:gd name="T1" fmla="*/ 474 h 824"/>
                    <a:gd name="T2" fmla="*/ 326 w 1362"/>
                    <a:gd name="T3" fmla="*/ 466 h 824"/>
                    <a:gd name="T4" fmla="*/ 336 w 1362"/>
                    <a:gd name="T5" fmla="*/ 452 h 824"/>
                    <a:gd name="T6" fmla="*/ 352 w 1362"/>
                    <a:gd name="T7" fmla="*/ 434 h 824"/>
                    <a:gd name="T8" fmla="*/ 372 w 1362"/>
                    <a:gd name="T9" fmla="*/ 412 h 824"/>
                    <a:gd name="T10" fmla="*/ 396 w 1362"/>
                    <a:gd name="T11" fmla="*/ 387 h 824"/>
                    <a:gd name="T12" fmla="*/ 423 w 1362"/>
                    <a:gd name="T13" fmla="*/ 360 h 824"/>
                    <a:gd name="T14" fmla="*/ 451 w 1362"/>
                    <a:gd name="T15" fmla="*/ 333 h 824"/>
                    <a:gd name="T16" fmla="*/ 479 w 1362"/>
                    <a:gd name="T17" fmla="*/ 305 h 824"/>
                    <a:gd name="T18" fmla="*/ 508 w 1362"/>
                    <a:gd name="T19" fmla="*/ 277 h 824"/>
                    <a:gd name="T20" fmla="*/ 534 w 1362"/>
                    <a:gd name="T21" fmla="*/ 251 h 824"/>
                    <a:gd name="T22" fmla="*/ 558 w 1362"/>
                    <a:gd name="T23" fmla="*/ 227 h 824"/>
                    <a:gd name="T24" fmla="*/ 579 w 1362"/>
                    <a:gd name="T25" fmla="*/ 207 h 824"/>
                    <a:gd name="T26" fmla="*/ 595 w 1362"/>
                    <a:gd name="T27" fmla="*/ 191 h 824"/>
                    <a:gd name="T28" fmla="*/ 607 w 1362"/>
                    <a:gd name="T29" fmla="*/ 179 h 824"/>
                    <a:gd name="T30" fmla="*/ 611 w 1362"/>
                    <a:gd name="T31" fmla="*/ 172 h 824"/>
                    <a:gd name="T32" fmla="*/ 609 w 1362"/>
                    <a:gd name="T33" fmla="*/ 172 h 824"/>
                    <a:gd name="T34" fmla="*/ 592 w 1362"/>
                    <a:gd name="T35" fmla="*/ 161 h 824"/>
                    <a:gd name="T36" fmla="*/ 558 w 1362"/>
                    <a:gd name="T37" fmla="*/ 141 h 824"/>
                    <a:gd name="T38" fmla="*/ 514 w 1362"/>
                    <a:gd name="T39" fmla="*/ 114 h 824"/>
                    <a:gd name="T40" fmla="*/ 464 w 1362"/>
                    <a:gd name="T41" fmla="*/ 84 h 824"/>
                    <a:gd name="T42" fmla="*/ 416 w 1362"/>
                    <a:gd name="T43" fmla="*/ 54 h 824"/>
                    <a:gd name="T44" fmla="*/ 374 w 1362"/>
                    <a:gd name="T45" fmla="*/ 27 h 824"/>
                    <a:gd name="T46" fmla="*/ 346 w 1362"/>
                    <a:gd name="T47" fmla="*/ 6 h 824"/>
                    <a:gd name="T48" fmla="*/ 335 w 1362"/>
                    <a:gd name="T49" fmla="*/ 5 h 824"/>
                    <a:gd name="T50" fmla="*/ 325 w 1362"/>
                    <a:gd name="T51" fmla="*/ 16 h 824"/>
                    <a:gd name="T52" fmla="*/ 310 w 1362"/>
                    <a:gd name="T53" fmla="*/ 28 h 824"/>
                    <a:gd name="T54" fmla="*/ 291 w 1362"/>
                    <a:gd name="T55" fmla="*/ 42 h 824"/>
                    <a:gd name="T56" fmla="*/ 267 w 1362"/>
                    <a:gd name="T57" fmla="*/ 57 h 824"/>
                    <a:gd name="T58" fmla="*/ 241 w 1362"/>
                    <a:gd name="T59" fmla="*/ 73 h 824"/>
                    <a:gd name="T60" fmla="*/ 212 w 1362"/>
                    <a:gd name="T61" fmla="*/ 89 h 824"/>
                    <a:gd name="T62" fmla="*/ 184 w 1362"/>
                    <a:gd name="T63" fmla="*/ 105 h 824"/>
                    <a:gd name="T64" fmla="*/ 154 w 1362"/>
                    <a:gd name="T65" fmla="*/ 121 h 824"/>
                    <a:gd name="T66" fmla="*/ 125 w 1362"/>
                    <a:gd name="T67" fmla="*/ 135 h 824"/>
                    <a:gd name="T68" fmla="*/ 97 w 1362"/>
                    <a:gd name="T69" fmla="*/ 149 h 824"/>
                    <a:gd name="T70" fmla="*/ 71 w 1362"/>
                    <a:gd name="T71" fmla="*/ 161 h 824"/>
                    <a:gd name="T72" fmla="*/ 49 w 1362"/>
                    <a:gd name="T73" fmla="*/ 172 h 824"/>
                    <a:gd name="T74" fmla="*/ 29 w 1362"/>
                    <a:gd name="T75" fmla="*/ 180 h 824"/>
                    <a:gd name="T76" fmla="*/ 15 w 1362"/>
                    <a:gd name="T77" fmla="*/ 187 h 824"/>
                    <a:gd name="T78" fmla="*/ 7 w 1362"/>
                    <a:gd name="T79" fmla="*/ 190 h 824"/>
                    <a:gd name="T80" fmla="*/ 1 w 1362"/>
                    <a:gd name="T81" fmla="*/ 192 h 824"/>
                    <a:gd name="T82" fmla="*/ 1 w 1362"/>
                    <a:gd name="T83" fmla="*/ 201 h 824"/>
                    <a:gd name="T84" fmla="*/ 9 w 1362"/>
                    <a:gd name="T85" fmla="*/ 213 h 824"/>
                    <a:gd name="T86" fmla="*/ 22 w 1362"/>
                    <a:gd name="T87" fmla="*/ 230 h 824"/>
                    <a:gd name="T88" fmla="*/ 42 w 1362"/>
                    <a:gd name="T89" fmla="*/ 251 h 824"/>
                    <a:gd name="T90" fmla="*/ 66 w 1362"/>
                    <a:gd name="T91" fmla="*/ 275 h 824"/>
                    <a:gd name="T92" fmla="*/ 93 w 1362"/>
                    <a:gd name="T93" fmla="*/ 299 h 824"/>
                    <a:gd name="T94" fmla="*/ 123 w 1362"/>
                    <a:gd name="T95" fmla="*/ 326 h 824"/>
                    <a:gd name="T96" fmla="*/ 154 w 1362"/>
                    <a:gd name="T97" fmla="*/ 352 h 824"/>
                    <a:gd name="T98" fmla="*/ 185 w 1362"/>
                    <a:gd name="T99" fmla="*/ 378 h 824"/>
                    <a:gd name="T100" fmla="*/ 216 w 1362"/>
                    <a:gd name="T101" fmla="*/ 403 h 824"/>
                    <a:gd name="T102" fmla="*/ 244 w 1362"/>
                    <a:gd name="T103" fmla="*/ 424 h 824"/>
                    <a:gd name="T104" fmla="*/ 271 w 1362"/>
                    <a:gd name="T105" fmla="*/ 443 h 824"/>
                    <a:gd name="T106" fmla="*/ 293 w 1362"/>
                    <a:gd name="T107" fmla="*/ 458 h 824"/>
                    <a:gd name="T108" fmla="*/ 310 w 1362"/>
                    <a:gd name="T109" fmla="*/ 470 h 824"/>
                    <a:gd name="T110" fmla="*/ 321 w 1362"/>
                    <a:gd name="T111" fmla="*/ 475 h 824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w 1362"/>
                    <a:gd name="T169" fmla="*/ 0 h 824"/>
                    <a:gd name="T170" fmla="*/ 1362 w 1362"/>
                    <a:gd name="T171" fmla="*/ 824 h 824"/>
                  </a:gdLst>
                  <a:ahLst/>
                  <a:cxnLst>
                    <a:cxn ang="T112">
                      <a:pos x="T0" y="T1"/>
                    </a:cxn>
                    <a:cxn ang="T113">
                      <a:pos x="T2" y="T3"/>
                    </a:cxn>
                    <a:cxn ang="T114">
                      <a:pos x="T4" y="T5"/>
                    </a:cxn>
                    <a:cxn ang="T115">
                      <a:pos x="T6" y="T7"/>
                    </a:cxn>
                    <a:cxn ang="T116">
                      <a:pos x="T8" y="T9"/>
                    </a:cxn>
                    <a:cxn ang="T117">
                      <a:pos x="T10" y="T11"/>
                    </a:cxn>
                    <a:cxn ang="T118">
                      <a:pos x="T12" y="T13"/>
                    </a:cxn>
                    <a:cxn ang="T119">
                      <a:pos x="T14" y="T15"/>
                    </a:cxn>
                    <a:cxn ang="T120">
                      <a:pos x="T16" y="T17"/>
                    </a:cxn>
                    <a:cxn ang="T121">
                      <a:pos x="T18" y="T19"/>
                    </a:cxn>
                    <a:cxn ang="T122">
                      <a:pos x="T20" y="T21"/>
                    </a:cxn>
                    <a:cxn ang="T123">
                      <a:pos x="T22" y="T23"/>
                    </a:cxn>
                    <a:cxn ang="T124">
                      <a:pos x="T24" y="T25"/>
                    </a:cxn>
                    <a:cxn ang="T125">
                      <a:pos x="T26" y="T27"/>
                    </a:cxn>
                    <a:cxn ang="T126">
                      <a:pos x="T28" y="T29"/>
                    </a:cxn>
                    <a:cxn ang="T127">
                      <a:pos x="T30" y="T31"/>
                    </a:cxn>
                    <a:cxn ang="T128">
                      <a:pos x="T32" y="T33"/>
                    </a:cxn>
                    <a:cxn ang="T129">
                      <a:pos x="T34" y="T35"/>
                    </a:cxn>
                    <a:cxn ang="T130">
                      <a:pos x="T36" y="T37"/>
                    </a:cxn>
                    <a:cxn ang="T131">
                      <a:pos x="T38" y="T39"/>
                    </a:cxn>
                    <a:cxn ang="T132">
                      <a:pos x="T40" y="T41"/>
                    </a:cxn>
                    <a:cxn ang="T133">
                      <a:pos x="T42" y="T43"/>
                    </a:cxn>
                    <a:cxn ang="T134">
                      <a:pos x="T44" y="T45"/>
                    </a:cxn>
                    <a:cxn ang="T135">
                      <a:pos x="T46" y="T47"/>
                    </a:cxn>
                    <a:cxn ang="T136">
                      <a:pos x="T48" y="T49"/>
                    </a:cxn>
                    <a:cxn ang="T137">
                      <a:pos x="T50" y="T51"/>
                    </a:cxn>
                    <a:cxn ang="T138">
                      <a:pos x="T52" y="T53"/>
                    </a:cxn>
                    <a:cxn ang="T139">
                      <a:pos x="T54" y="T55"/>
                    </a:cxn>
                    <a:cxn ang="T140">
                      <a:pos x="T56" y="T57"/>
                    </a:cxn>
                    <a:cxn ang="T141">
                      <a:pos x="T58" y="T59"/>
                    </a:cxn>
                    <a:cxn ang="T142">
                      <a:pos x="T60" y="T61"/>
                    </a:cxn>
                    <a:cxn ang="T143">
                      <a:pos x="T62" y="T63"/>
                    </a:cxn>
                    <a:cxn ang="T144">
                      <a:pos x="T64" y="T65"/>
                    </a:cxn>
                    <a:cxn ang="T145">
                      <a:pos x="T66" y="T67"/>
                    </a:cxn>
                    <a:cxn ang="T146">
                      <a:pos x="T68" y="T69"/>
                    </a:cxn>
                    <a:cxn ang="T147">
                      <a:pos x="T70" y="T71"/>
                    </a:cxn>
                    <a:cxn ang="T148">
                      <a:pos x="T72" y="T73"/>
                    </a:cxn>
                    <a:cxn ang="T149">
                      <a:pos x="T74" y="T75"/>
                    </a:cxn>
                    <a:cxn ang="T150">
                      <a:pos x="T76" y="T77"/>
                    </a:cxn>
                    <a:cxn ang="T151">
                      <a:pos x="T78" y="T79"/>
                    </a:cxn>
                    <a:cxn ang="T152">
                      <a:pos x="T80" y="T81"/>
                    </a:cxn>
                    <a:cxn ang="T153">
                      <a:pos x="T82" y="T83"/>
                    </a:cxn>
                    <a:cxn ang="T154">
                      <a:pos x="T84" y="T85"/>
                    </a:cxn>
                    <a:cxn ang="T155">
                      <a:pos x="T86" y="T87"/>
                    </a:cxn>
                    <a:cxn ang="T156">
                      <a:pos x="T88" y="T89"/>
                    </a:cxn>
                    <a:cxn ang="T157">
                      <a:pos x="T90" y="T91"/>
                    </a:cxn>
                    <a:cxn ang="T158">
                      <a:pos x="T92" y="T93"/>
                    </a:cxn>
                    <a:cxn ang="T159">
                      <a:pos x="T94" y="T95"/>
                    </a:cxn>
                    <a:cxn ang="T160">
                      <a:pos x="T96" y="T97"/>
                    </a:cxn>
                    <a:cxn ang="T161">
                      <a:pos x="T98" y="T99"/>
                    </a:cxn>
                    <a:cxn ang="T162">
                      <a:pos x="T100" y="T101"/>
                    </a:cxn>
                    <a:cxn ang="T163">
                      <a:pos x="T102" y="T103"/>
                    </a:cxn>
                    <a:cxn ang="T164">
                      <a:pos x="T104" y="T105"/>
                    </a:cxn>
                    <a:cxn ang="T165">
                      <a:pos x="T106" y="T107"/>
                    </a:cxn>
                    <a:cxn ang="T166">
                      <a:pos x="T108" y="T109"/>
                    </a:cxn>
                    <a:cxn ang="T167">
                      <a:pos x="T110" y="T111"/>
                    </a:cxn>
                  </a:cxnLst>
                  <a:rect l="T168" t="T169" r="T170" b="T171"/>
                  <a:pathLst>
                    <a:path w="1362" h="824">
                      <a:moveTo>
                        <a:pt x="724" y="824"/>
                      </a:moveTo>
                      <a:lnTo>
                        <a:pt x="721" y="821"/>
                      </a:lnTo>
                      <a:lnTo>
                        <a:pt x="723" y="815"/>
                      </a:lnTo>
                      <a:lnTo>
                        <a:pt x="728" y="807"/>
                      </a:lnTo>
                      <a:lnTo>
                        <a:pt x="737" y="795"/>
                      </a:lnTo>
                      <a:lnTo>
                        <a:pt x="749" y="783"/>
                      </a:lnTo>
                      <a:lnTo>
                        <a:pt x="766" y="768"/>
                      </a:lnTo>
                      <a:lnTo>
                        <a:pt x="784" y="751"/>
                      </a:lnTo>
                      <a:lnTo>
                        <a:pt x="806" y="733"/>
                      </a:lnTo>
                      <a:lnTo>
                        <a:pt x="829" y="713"/>
                      </a:lnTo>
                      <a:lnTo>
                        <a:pt x="855" y="693"/>
                      </a:lnTo>
                      <a:lnTo>
                        <a:pt x="883" y="670"/>
                      </a:lnTo>
                      <a:lnTo>
                        <a:pt x="912" y="648"/>
                      </a:lnTo>
                      <a:lnTo>
                        <a:pt x="942" y="624"/>
                      </a:lnTo>
                      <a:lnTo>
                        <a:pt x="973" y="600"/>
                      </a:lnTo>
                      <a:lnTo>
                        <a:pt x="1005" y="576"/>
                      </a:lnTo>
                      <a:lnTo>
                        <a:pt x="1037" y="551"/>
                      </a:lnTo>
                      <a:lnTo>
                        <a:pt x="1069" y="528"/>
                      </a:lnTo>
                      <a:lnTo>
                        <a:pt x="1100" y="503"/>
                      </a:lnTo>
                      <a:lnTo>
                        <a:pt x="1132" y="479"/>
                      </a:lnTo>
                      <a:lnTo>
                        <a:pt x="1162" y="457"/>
                      </a:lnTo>
                      <a:lnTo>
                        <a:pt x="1192" y="435"/>
                      </a:lnTo>
                      <a:lnTo>
                        <a:pt x="1219" y="414"/>
                      </a:lnTo>
                      <a:lnTo>
                        <a:pt x="1246" y="393"/>
                      </a:lnTo>
                      <a:lnTo>
                        <a:pt x="1271" y="375"/>
                      </a:lnTo>
                      <a:lnTo>
                        <a:pt x="1292" y="358"/>
                      </a:lnTo>
                      <a:lnTo>
                        <a:pt x="1312" y="343"/>
                      </a:lnTo>
                      <a:lnTo>
                        <a:pt x="1328" y="330"/>
                      </a:lnTo>
                      <a:lnTo>
                        <a:pt x="1343" y="318"/>
                      </a:lnTo>
                      <a:lnTo>
                        <a:pt x="1353" y="309"/>
                      </a:lnTo>
                      <a:lnTo>
                        <a:pt x="1359" y="303"/>
                      </a:lnTo>
                      <a:lnTo>
                        <a:pt x="1362" y="299"/>
                      </a:lnTo>
                      <a:lnTo>
                        <a:pt x="1360" y="298"/>
                      </a:lnTo>
                      <a:lnTo>
                        <a:pt x="1359" y="297"/>
                      </a:lnTo>
                      <a:lnTo>
                        <a:pt x="1345" y="291"/>
                      </a:lnTo>
                      <a:lnTo>
                        <a:pt x="1320" y="279"/>
                      </a:lnTo>
                      <a:lnTo>
                        <a:pt x="1286" y="264"/>
                      </a:lnTo>
                      <a:lnTo>
                        <a:pt x="1244" y="245"/>
                      </a:lnTo>
                      <a:lnTo>
                        <a:pt x="1197" y="222"/>
                      </a:lnTo>
                      <a:lnTo>
                        <a:pt x="1145" y="197"/>
                      </a:lnTo>
                      <a:lnTo>
                        <a:pt x="1090" y="172"/>
                      </a:lnTo>
                      <a:lnTo>
                        <a:pt x="1035" y="145"/>
                      </a:lnTo>
                      <a:lnTo>
                        <a:pt x="979" y="119"/>
                      </a:lnTo>
                      <a:lnTo>
                        <a:pt x="927" y="93"/>
                      </a:lnTo>
                      <a:lnTo>
                        <a:pt x="878" y="68"/>
                      </a:lnTo>
                      <a:lnTo>
                        <a:pt x="835" y="46"/>
                      </a:lnTo>
                      <a:lnTo>
                        <a:pt x="798" y="27"/>
                      </a:lnTo>
                      <a:lnTo>
                        <a:pt x="771" y="11"/>
                      </a:lnTo>
                      <a:lnTo>
                        <a:pt x="754" y="0"/>
                      </a:lnTo>
                      <a:lnTo>
                        <a:pt x="747" y="8"/>
                      </a:lnTo>
                      <a:lnTo>
                        <a:pt x="738" y="17"/>
                      </a:lnTo>
                      <a:lnTo>
                        <a:pt x="725" y="27"/>
                      </a:lnTo>
                      <a:lnTo>
                        <a:pt x="709" y="38"/>
                      </a:lnTo>
                      <a:lnTo>
                        <a:pt x="691" y="49"/>
                      </a:lnTo>
                      <a:lnTo>
                        <a:pt x="670" y="61"/>
                      </a:lnTo>
                      <a:lnTo>
                        <a:pt x="648" y="73"/>
                      </a:lnTo>
                      <a:lnTo>
                        <a:pt x="622" y="87"/>
                      </a:lnTo>
                      <a:lnTo>
                        <a:pt x="595" y="99"/>
                      </a:lnTo>
                      <a:lnTo>
                        <a:pt x="567" y="113"/>
                      </a:lnTo>
                      <a:lnTo>
                        <a:pt x="537" y="127"/>
                      </a:lnTo>
                      <a:lnTo>
                        <a:pt x="506" y="140"/>
                      </a:lnTo>
                      <a:lnTo>
                        <a:pt x="474" y="154"/>
                      </a:lnTo>
                      <a:lnTo>
                        <a:pt x="443" y="168"/>
                      </a:lnTo>
                      <a:lnTo>
                        <a:pt x="410" y="182"/>
                      </a:lnTo>
                      <a:lnTo>
                        <a:pt x="377" y="195"/>
                      </a:lnTo>
                      <a:lnTo>
                        <a:pt x="344" y="209"/>
                      </a:lnTo>
                      <a:lnTo>
                        <a:pt x="311" y="222"/>
                      </a:lnTo>
                      <a:lnTo>
                        <a:pt x="278" y="234"/>
                      </a:lnTo>
                      <a:lnTo>
                        <a:pt x="248" y="247"/>
                      </a:lnTo>
                      <a:lnTo>
                        <a:pt x="217" y="258"/>
                      </a:lnTo>
                      <a:lnTo>
                        <a:pt x="187" y="269"/>
                      </a:lnTo>
                      <a:lnTo>
                        <a:pt x="159" y="279"/>
                      </a:lnTo>
                      <a:lnTo>
                        <a:pt x="133" y="289"/>
                      </a:lnTo>
                      <a:lnTo>
                        <a:pt x="109" y="298"/>
                      </a:lnTo>
                      <a:lnTo>
                        <a:pt x="86" y="306"/>
                      </a:lnTo>
                      <a:lnTo>
                        <a:pt x="66" y="312"/>
                      </a:lnTo>
                      <a:lnTo>
                        <a:pt x="48" y="318"/>
                      </a:lnTo>
                      <a:lnTo>
                        <a:pt x="34" y="324"/>
                      </a:lnTo>
                      <a:lnTo>
                        <a:pt x="23" y="327"/>
                      </a:lnTo>
                      <a:lnTo>
                        <a:pt x="15" y="329"/>
                      </a:lnTo>
                      <a:lnTo>
                        <a:pt x="9" y="330"/>
                      </a:lnTo>
                      <a:lnTo>
                        <a:pt x="2" y="333"/>
                      </a:lnTo>
                      <a:lnTo>
                        <a:pt x="0" y="339"/>
                      </a:lnTo>
                      <a:lnTo>
                        <a:pt x="2" y="347"/>
                      </a:lnTo>
                      <a:lnTo>
                        <a:pt x="8" y="357"/>
                      </a:lnTo>
                      <a:lnTo>
                        <a:pt x="19" y="370"/>
                      </a:lnTo>
                      <a:lnTo>
                        <a:pt x="32" y="384"/>
                      </a:lnTo>
                      <a:lnTo>
                        <a:pt x="49" y="399"/>
                      </a:lnTo>
                      <a:lnTo>
                        <a:pt x="70" y="417"/>
                      </a:lnTo>
                      <a:lnTo>
                        <a:pt x="93" y="435"/>
                      </a:lnTo>
                      <a:lnTo>
                        <a:pt x="118" y="456"/>
                      </a:lnTo>
                      <a:lnTo>
                        <a:pt x="146" y="476"/>
                      </a:lnTo>
                      <a:lnTo>
                        <a:pt x="176" y="497"/>
                      </a:lnTo>
                      <a:lnTo>
                        <a:pt x="208" y="519"/>
                      </a:lnTo>
                      <a:lnTo>
                        <a:pt x="240" y="542"/>
                      </a:lnTo>
                      <a:lnTo>
                        <a:pt x="273" y="565"/>
                      </a:lnTo>
                      <a:lnTo>
                        <a:pt x="308" y="587"/>
                      </a:lnTo>
                      <a:lnTo>
                        <a:pt x="343" y="610"/>
                      </a:lnTo>
                      <a:lnTo>
                        <a:pt x="378" y="632"/>
                      </a:lnTo>
                      <a:lnTo>
                        <a:pt x="413" y="655"/>
                      </a:lnTo>
                      <a:lnTo>
                        <a:pt x="448" y="675"/>
                      </a:lnTo>
                      <a:lnTo>
                        <a:pt x="482" y="697"/>
                      </a:lnTo>
                      <a:lnTo>
                        <a:pt x="514" y="716"/>
                      </a:lnTo>
                      <a:lnTo>
                        <a:pt x="545" y="735"/>
                      </a:lnTo>
                      <a:lnTo>
                        <a:pt x="576" y="752"/>
                      </a:lnTo>
                      <a:lnTo>
                        <a:pt x="604" y="768"/>
                      </a:lnTo>
                      <a:lnTo>
                        <a:pt x="629" y="782"/>
                      </a:lnTo>
                      <a:lnTo>
                        <a:pt x="653" y="794"/>
                      </a:lnTo>
                      <a:lnTo>
                        <a:pt x="673" y="805"/>
                      </a:lnTo>
                      <a:lnTo>
                        <a:pt x="692" y="814"/>
                      </a:lnTo>
                      <a:lnTo>
                        <a:pt x="706" y="820"/>
                      </a:lnTo>
                      <a:lnTo>
                        <a:pt x="717" y="823"/>
                      </a:lnTo>
                      <a:lnTo>
                        <a:pt x="724" y="824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9525">
                  <a:solidFill>
                    <a:schemeClr val="tx2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0278" name="Freeform 72"/>
                <p:cNvSpPr>
                  <a:spLocks/>
                </p:cNvSpPr>
                <p:nvPr/>
              </p:nvSpPr>
              <p:spPr bwMode="auto">
                <a:xfrm rot="8764881" flipH="1" flipV="1">
                  <a:off x="3360" y="3024"/>
                  <a:ext cx="912" cy="626"/>
                </a:xfrm>
                <a:custGeom>
                  <a:avLst/>
                  <a:gdLst>
                    <a:gd name="T0" fmla="*/ 323 w 1362"/>
                    <a:gd name="T1" fmla="*/ 474 h 824"/>
                    <a:gd name="T2" fmla="*/ 326 w 1362"/>
                    <a:gd name="T3" fmla="*/ 466 h 824"/>
                    <a:gd name="T4" fmla="*/ 336 w 1362"/>
                    <a:gd name="T5" fmla="*/ 452 h 824"/>
                    <a:gd name="T6" fmla="*/ 352 w 1362"/>
                    <a:gd name="T7" fmla="*/ 434 h 824"/>
                    <a:gd name="T8" fmla="*/ 372 w 1362"/>
                    <a:gd name="T9" fmla="*/ 412 h 824"/>
                    <a:gd name="T10" fmla="*/ 396 w 1362"/>
                    <a:gd name="T11" fmla="*/ 387 h 824"/>
                    <a:gd name="T12" fmla="*/ 423 w 1362"/>
                    <a:gd name="T13" fmla="*/ 360 h 824"/>
                    <a:gd name="T14" fmla="*/ 451 w 1362"/>
                    <a:gd name="T15" fmla="*/ 333 h 824"/>
                    <a:gd name="T16" fmla="*/ 479 w 1362"/>
                    <a:gd name="T17" fmla="*/ 305 h 824"/>
                    <a:gd name="T18" fmla="*/ 508 w 1362"/>
                    <a:gd name="T19" fmla="*/ 277 h 824"/>
                    <a:gd name="T20" fmla="*/ 534 w 1362"/>
                    <a:gd name="T21" fmla="*/ 251 h 824"/>
                    <a:gd name="T22" fmla="*/ 558 w 1362"/>
                    <a:gd name="T23" fmla="*/ 227 h 824"/>
                    <a:gd name="T24" fmla="*/ 579 w 1362"/>
                    <a:gd name="T25" fmla="*/ 207 h 824"/>
                    <a:gd name="T26" fmla="*/ 595 w 1362"/>
                    <a:gd name="T27" fmla="*/ 191 h 824"/>
                    <a:gd name="T28" fmla="*/ 607 w 1362"/>
                    <a:gd name="T29" fmla="*/ 179 h 824"/>
                    <a:gd name="T30" fmla="*/ 611 w 1362"/>
                    <a:gd name="T31" fmla="*/ 172 h 824"/>
                    <a:gd name="T32" fmla="*/ 609 w 1362"/>
                    <a:gd name="T33" fmla="*/ 172 h 824"/>
                    <a:gd name="T34" fmla="*/ 592 w 1362"/>
                    <a:gd name="T35" fmla="*/ 161 h 824"/>
                    <a:gd name="T36" fmla="*/ 558 w 1362"/>
                    <a:gd name="T37" fmla="*/ 141 h 824"/>
                    <a:gd name="T38" fmla="*/ 514 w 1362"/>
                    <a:gd name="T39" fmla="*/ 114 h 824"/>
                    <a:gd name="T40" fmla="*/ 464 w 1362"/>
                    <a:gd name="T41" fmla="*/ 84 h 824"/>
                    <a:gd name="T42" fmla="*/ 416 w 1362"/>
                    <a:gd name="T43" fmla="*/ 54 h 824"/>
                    <a:gd name="T44" fmla="*/ 374 w 1362"/>
                    <a:gd name="T45" fmla="*/ 27 h 824"/>
                    <a:gd name="T46" fmla="*/ 346 w 1362"/>
                    <a:gd name="T47" fmla="*/ 6 h 824"/>
                    <a:gd name="T48" fmla="*/ 335 w 1362"/>
                    <a:gd name="T49" fmla="*/ 5 h 824"/>
                    <a:gd name="T50" fmla="*/ 325 w 1362"/>
                    <a:gd name="T51" fmla="*/ 16 h 824"/>
                    <a:gd name="T52" fmla="*/ 310 w 1362"/>
                    <a:gd name="T53" fmla="*/ 28 h 824"/>
                    <a:gd name="T54" fmla="*/ 291 w 1362"/>
                    <a:gd name="T55" fmla="*/ 42 h 824"/>
                    <a:gd name="T56" fmla="*/ 267 w 1362"/>
                    <a:gd name="T57" fmla="*/ 57 h 824"/>
                    <a:gd name="T58" fmla="*/ 241 w 1362"/>
                    <a:gd name="T59" fmla="*/ 73 h 824"/>
                    <a:gd name="T60" fmla="*/ 212 w 1362"/>
                    <a:gd name="T61" fmla="*/ 89 h 824"/>
                    <a:gd name="T62" fmla="*/ 184 w 1362"/>
                    <a:gd name="T63" fmla="*/ 105 h 824"/>
                    <a:gd name="T64" fmla="*/ 154 w 1362"/>
                    <a:gd name="T65" fmla="*/ 121 h 824"/>
                    <a:gd name="T66" fmla="*/ 125 w 1362"/>
                    <a:gd name="T67" fmla="*/ 135 h 824"/>
                    <a:gd name="T68" fmla="*/ 97 w 1362"/>
                    <a:gd name="T69" fmla="*/ 149 h 824"/>
                    <a:gd name="T70" fmla="*/ 71 w 1362"/>
                    <a:gd name="T71" fmla="*/ 161 h 824"/>
                    <a:gd name="T72" fmla="*/ 49 w 1362"/>
                    <a:gd name="T73" fmla="*/ 172 h 824"/>
                    <a:gd name="T74" fmla="*/ 29 w 1362"/>
                    <a:gd name="T75" fmla="*/ 180 h 824"/>
                    <a:gd name="T76" fmla="*/ 15 w 1362"/>
                    <a:gd name="T77" fmla="*/ 187 h 824"/>
                    <a:gd name="T78" fmla="*/ 7 w 1362"/>
                    <a:gd name="T79" fmla="*/ 190 h 824"/>
                    <a:gd name="T80" fmla="*/ 1 w 1362"/>
                    <a:gd name="T81" fmla="*/ 192 h 824"/>
                    <a:gd name="T82" fmla="*/ 1 w 1362"/>
                    <a:gd name="T83" fmla="*/ 201 h 824"/>
                    <a:gd name="T84" fmla="*/ 9 w 1362"/>
                    <a:gd name="T85" fmla="*/ 213 h 824"/>
                    <a:gd name="T86" fmla="*/ 22 w 1362"/>
                    <a:gd name="T87" fmla="*/ 230 h 824"/>
                    <a:gd name="T88" fmla="*/ 42 w 1362"/>
                    <a:gd name="T89" fmla="*/ 251 h 824"/>
                    <a:gd name="T90" fmla="*/ 66 w 1362"/>
                    <a:gd name="T91" fmla="*/ 275 h 824"/>
                    <a:gd name="T92" fmla="*/ 93 w 1362"/>
                    <a:gd name="T93" fmla="*/ 299 h 824"/>
                    <a:gd name="T94" fmla="*/ 123 w 1362"/>
                    <a:gd name="T95" fmla="*/ 326 h 824"/>
                    <a:gd name="T96" fmla="*/ 154 w 1362"/>
                    <a:gd name="T97" fmla="*/ 352 h 824"/>
                    <a:gd name="T98" fmla="*/ 185 w 1362"/>
                    <a:gd name="T99" fmla="*/ 378 h 824"/>
                    <a:gd name="T100" fmla="*/ 216 w 1362"/>
                    <a:gd name="T101" fmla="*/ 403 h 824"/>
                    <a:gd name="T102" fmla="*/ 244 w 1362"/>
                    <a:gd name="T103" fmla="*/ 424 h 824"/>
                    <a:gd name="T104" fmla="*/ 271 w 1362"/>
                    <a:gd name="T105" fmla="*/ 443 h 824"/>
                    <a:gd name="T106" fmla="*/ 293 w 1362"/>
                    <a:gd name="T107" fmla="*/ 458 h 824"/>
                    <a:gd name="T108" fmla="*/ 310 w 1362"/>
                    <a:gd name="T109" fmla="*/ 470 h 824"/>
                    <a:gd name="T110" fmla="*/ 321 w 1362"/>
                    <a:gd name="T111" fmla="*/ 475 h 824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w 1362"/>
                    <a:gd name="T169" fmla="*/ 0 h 824"/>
                    <a:gd name="T170" fmla="*/ 1362 w 1362"/>
                    <a:gd name="T171" fmla="*/ 824 h 824"/>
                  </a:gdLst>
                  <a:ahLst/>
                  <a:cxnLst>
                    <a:cxn ang="T112">
                      <a:pos x="T0" y="T1"/>
                    </a:cxn>
                    <a:cxn ang="T113">
                      <a:pos x="T2" y="T3"/>
                    </a:cxn>
                    <a:cxn ang="T114">
                      <a:pos x="T4" y="T5"/>
                    </a:cxn>
                    <a:cxn ang="T115">
                      <a:pos x="T6" y="T7"/>
                    </a:cxn>
                    <a:cxn ang="T116">
                      <a:pos x="T8" y="T9"/>
                    </a:cxn>
                    <a:cxn ang="T117">
                      <a:pos x="T10" y="T11"/>
                    </a:cxn>
                    <a:cxn ang="T118">
                      <a:pos x="T12" y="T13"/>
                    </a:cxn>
                    <a:cxn ang="T119">
                      <a:pos x="T14" y="T15"/>
                    </a:cxn>
                    <a:cxn ang="T120">
                      <a:pos x="T16" y="T17"/>
                    </a:cxn>
                    <a:cxn ang="T121">
                      <a:pos x="T18" y="T19"/>
                    </a:cxn>
                    <a:cxn ang="T122">
                      <a:pos x="T20" y="T21"/>
                    </a:cxn>
                    <a:cxn ang="T123">
                      <a:pos x="T22" y="T23"/>
                    </a:cxn>
                    <a:cxn ang="T124">
                      <a:pos x="T24" y="T25"/>
                    </a:cxn>
                    <a:cxn ang="T125">
                      <a:pos x="T26" y="T27"/>
                    </a:cxn>
                    <a:cxn ang="T126">
                      <a:pos x="T28" y="T29"/>
                    </a:cxn>
                    <a:cxn ang="T127">
                      <a:pos x="T30" y="T31"/>
                    </a:cxn>
                    <a:cxn ang="T128">
                      <a:pos x="T32" y="T33"/>
                    </a:cxn>
                    <a:cxn ang="T129">
                      <a:pos x="T34" y="T35"/>
                    </a:cxn>
                    <a:cxn ang="T130">
                      <a:pos x="T36" y="T37"/>
                    </a:cxn>
                    <a:cxn ang="T131">
                      <a:pos x="T38" y="T39"/>
                    </a:cxn>
                    <a:cxn ang="T132">
                      <a:pos x="T40" y="T41"/>
                    </a:cxn>
                    <a:cxn ang="T133">
                      <a:pos x="T42" y="T43"/>
                    </a:cxn>
                    <a:cxn ang="T134">
                      <a:pos x="T44" y="T45"/>
                    </a:cxn>
                    <a:cxn ang="T135">
                      <a:pos x="T46" y="T47"/>
                    </a:cxn>
                    <a:cxn ang="T136">
                      <a:pos x="T48" y="T49"/>
                    </a:cxn>
                    <a:cxn ang="T137">
                      <a:pos x="T50" y="T51"/>
                    </a:cxn>
                    <a:cxn ang="T138">
                      <a:pos x="T52" y="T53"/>
                    </a:cxn>
                    <a:cxn ang="T139">
                      <a:pos x="T54" y="T55"/>
                    </a:cxn>
                    <a:cxn ang="T140">
                      <a:pos x="T56" y="T57"/>
                    </a:cxn>
                    <a:cxn ang="T141">
                      <a:pos x="T58" y="T59"/>
                    </a:cxn>
                    <a:cxn ang="T142">
                      <a:pos x="T60" y="T61"/>
                    </a:cxn>
                    <a:cxn ang="T143">
                      <a:pos x="T62" y="T63"/>
                    </a:cxn>
                    <a:cxn ang="T144">
                      <a:pos x="T64" y="T65"/>
                    </a:cxn>
                    <a:cxn ang="T145">
                      <a:pos x="T66" y="T67"/>
                    </a:cxn>
                    <a:cxn ang="T146">
                      <a:pos x="T68" y="T69"/>
                    </a:cxn>
                    <a:cxn ang="T147">
                      <a:pos x="T70" y="T71"/>
                    </a:cxn>
                    <a:cxn ang="T148">
                      <a:pos x="T72" y="T73"/>
                    </a:cxn>
                    <a:cxn ang="T149">
                      <a:pos x="T74" y="T75"/>
                    </a:cxn>
                    <a:cxn ang="T150">
                      <a:pos x="T76" y="T77"/>
                    </a:cxn>
                    <a:cxn ang="T151">
                      <a:pos x="T78" y="T79"/>
                    </a:cxn>
                    <a:cxn ang="T152">
                      <a:pos x="T80" y="T81"/>
                    </a:cxn>
                    <a:cxn ang="T153">
                      <a:pos x="T82" y="T83"/>
                    </a:cxn>
                    <a:cxn ang="T154">
                      <a:pos x="T84" y="T85"/>
                    </a:cxn>
                    <a:cxn ang="T155">
                      <a:pos x="T86" y="T87"/>
                    </a:cxn>
                    <a:cxn ang="T156">
                      <a:pos x="T88" y="T89"/>
                    </a:cxn>
                    <a:cxn ang="T157">
                      <a:pos x="T90" y="T91"/>
                    </a:cxn>
                    <a:cxn ang="T158">
                      <a:pos x="T92" y="T93"/>
                    </a:cxn>
                    <a:cxn ang="T159">
                      <a:pos x="T94" y="T95"/>
                    </a:cxn>
                    <a:cxn ang="T160">
                      <a:pos x="T96" y="T97"/>
                    </a:cxn>
                    <a:cxn ang="T161">
                      <a:pos x="T98" y="T99"/>
                    </a:cxn>
                    <a:cxn ang="T162">
                      <a:pos x="T100" y="T101"/>
                    </a:cxn>
                    <a:cxn ang="T163">
                      <a:pos x="T102" y="T103"/>
                    </a:cxn>
                    <a:cxn ang="T164">
                      <a:pos x="T104" y="T105"/>
                    </a:cxn>
                    <a:cxn ang="T165">
                      <a:pos x="T106" y="T107"/>
                    </a:cxn>
                    <a:cxn ang="T166">
                      <a:pos x="T108" y="T109"/>
                    </a:cxn>
                    <a:cxn ang="T167">
                      <a:pos x="T110" y="T111"/>
                    </a:cxn>
                  </a:cxnLst>
                  <a:rect l="T168" t="T169" r="T170" b="T171"/>
                  <a:pathLst>
                    <a:path w="1362" h="824">
                      <a:moveTo>
                        <a:pt x="724" y="824"/>
                      </a:moveTo>
                      <a:lnTo>
                        <a:pt x="721" y="821"/>
                      </a:lnTo>
                      <a:lnTo>
                        <a:pt x="723" y="815"/>
                      </a:lnTo>
                      <a:lnTo>
                        <a:pt x="728" y="807"/>
                      </a:lnTo>
                      <a:lnTo>
                        <a:pt x="737" y="795"/>
                      </a:lnTo>
                      <a:lnTo>
                        <a:pt x="749" y="783"/>
                      </a:lnTo>
                      <a:lnTo>
                        <a:pt x="766" y="768"/>
                      </a:lnTo>
                      <a:lnTo>
                        <a:pt x="784" y="751"/>
                      </a:lnTo>
                      <a:lnTo>
                        <a:pt x="806" y="733"/>
                      </a:lnTo>
                      <a:lnTo>
                        <a:pt x="829" y="713"/>
                      </a:lnTo>
                      <a:lnTo>
                        <a:pt x="855" y="693"/>
                      </a:lnTo>
                      <a:lnTo>
                        <a:pt x="883" y="670"/>
                      </a:lnTo>
                      <a:lnTo>
                        <a:pt x="912" y="648"/>
                      </a:lnTo>
                      <a:lnTo>
                        <a:pt x="942" y="624"/>
                      </a:lnTo>
                      <a:lnTo>
                        <a:pt x="973" y="600"/>
                      </a:lnTo>
                      <a:lnTo>
                        <a:pt x="1005" y="576"/>
                      </a:lnTo>
                      <a:lnTo>
                        <a:pt x="1037" y="551"/>
                      </a:lnTo>
                      <a:lnTo>
                        <a:pt x="1069" y="528"/>
                      </a:lnTo>
                      <a:lnTo>
                        <a:pt x="1100" y="503"/>
                      </a:lnTo>
                      <a:lnTo>
                        <a:pt x="1132" y="479"/>
                      </a:lnTo>
                      <a:lnTo>
                        <a:pt x="1162" y="457"/>
                      </a:lnTo>
                      <a:lnTo>
                        <a:pt x="1192" y="435"/>
                      </a:lnTo>
                      <a:lnTo>
                        <a:pt x="1219" y="414"/>
                      </a:lnTo>
                      <a:lnTo>
                        <a:pt x="1246" y="393"/>
                      </a:lnTo>
                      <a:lnTo>
                        <a:pt x="1271" y="375"/>
                      </a:lnTo>
                      <a:lnTo>
                        <a:pt x="1292" y="358"/>
                      </a:lnTo>
                      <a:lnTo>
                        <a:pt x="1312" y="343"/>
                      </a:lnTo>
                      <a:lnTo>
                        <a:pt x="1328" y="330"/>
                      </a:lnTo>
                      <a:lnTo>
                        <a:pt x="1343" y="318"/>
                      </a:lnTo>
                      <a:lnTo>
                        <a:pt x="1353" y="309"/>
                      </a:lnTo>
                      <a:lnTo>
                        <a:pt x="1359" y="303"/>
                      </a:lnTo>
                      <a:lnTo>
                        <a:pt x="1362" y="299"/>
                      </a:lnTo>
                      <a:lnTo>
                        <a:pt x="1360" y="298"/>
                      </a:lnTo>
                      <a:lnTo>
                        <a:pt x="1359" y="297"/>
                      </a:lnTo>
                      <a:lnTo>
                        <a:pt x="1345" y="291"/>
                      </a:lnTo>
                      <a:lnTo>
                        <a:pt x="1320" y="279"/>
                      </a:lnTo>
                      <a:lnTo>
                        <a:pt x="1286" y="264"/>
                      </a:lnTo>
                      <a:lnTo>
                        <a:pt x="1244" y="245"/>
                      </a:lnTo>
                      <a:lnTo>
                        <a:pt x="1197" y="222"/>
                      </a:lnTo>
                      <a:lnTo>
                        <a:pt x="1145" y="197"/>
                      </a:lnTo>
                      <a:lnTo>
                        <a:pt x="1090" y="172"/>
                      </a:lnTo>
                      <a:lnTo>
                        <a:pt x="1035" y="145"/>
                      </a:lnTo>
                      <a:lnTo>
                        <a:pt x="979" y="119"/>
                      </a:lnTo>
                      <a:lnTo>
                        <a:pt x="927" y="93"/>
                      </a:lnTo>
                      <a:lnTo>
                        <a:pt x="878" y="68"/>
                      </a:lnTo>
                      <a:lnTo>
                        <a:pt x="835" y="46"/>
                      </a:lnTo>
                      <a:lnTo>
                        <a:pt x="798" y="27"/>
                      </a:lnTo>
                      <a:lnTo>
                        <a:pt x="771" y="11"/>
                      </a:lnTo>
                      <a:lnTo>
                        <a:pt x="754" y="0"/>
                      </a:lnTo>
                      <a:lnTo>
                        <a:pt x="747" y="8"/>
                      </a:lnTo>
                      <a:lnTo>
                        <a:pt x="738" y="17"/>
                      </a:lnTo>
                      <a:lnTo>
                        <a:pt x="725" y="27"/>
                      </a:lnTo>
                      <a:lnTo>
                        <a:pt x="709" y="38"/>
                      </a:lnTo>
                      <a:lnTo>
                        <a:pt x="691" y="49"/>
                      </a:lnTo>
                      <a:lnTo>
                        <a:pt x="670" y="61"/>
                      </a:lnTo>
                      <a:lnTo>
                        <a:pt x="648" y="73"/>
                      </a:lnTo>
                      <a:lnTo>
                        <a:pt x="622" y="87"/>
                      </a:lnTo>
                      <a:lnTo>
                        <a:pt x="595" y="99"/>
                      </a:lnTo>
                      <a:lnTo>
                        <a:pt x="567" y="113"/>
                      </a:lnTo>
                      <a:lnTo>
                        <a:pt x="537" y="127"/>
                      </a:lnTo>
                      <a:lnTo>
                        <a:pt x="506" y="140"/>
                      </a:lnTo>
                      <a:lnTo>
                        <a:pt x="474" y="154"/>
                      </a:lnTo>
                      <a:lnTo>
                        <a:pt x="443" y="168"/>
                      </a:lnTo>
                      <a:lnTo>
                        <a:pt x="410" y="182"/>
                      </a:lnTo>
                      <a:lnTo>
                        <a:pt x="377" y="195"/>
                      </a:lnTo>
                      <a:lnTo>
                        <a:pt x="344" y="209"/>
                      </a:lnTo>
                      <a:lnTo>
                        <a:pt x="311" y="222"/>
                      </a:lnTo>
                      <a:lnTo>
                        <a:pt x="278" y="234"/>
                      </a:lnTo>
                      <a:lnTo>
                        <a:pt x="248" y="247"/>
                      </a:lnTo>
                      <a:lnTo>
                        <a:pt x="217" y="258"/>
                      </a:lnTo>
                      <a:lnTo>
                        <a:pt x="187" y="269"/>
                      </a:lnTo>
                      <a:lnTo>
                        <a:pt x="159" y="279"/>
                      </a:lnTo>
                      <a:lnTo>
                        <a:pt x="133" y="289"/>
                      </a:lnTo>
                      <a:lnTo>
                        <a:pt x="109" y="298"/>
                      </a:lnTo>
                      <a:lnTo>
                        <a:pt x="86" y="306"/>
                      </a:lnTo>
                      <a:lnTo>
                        <a:pt x="66" y="312"/>
                      </a:lnTo>
                      <a:lnTo>
                        <a:pt x="48" y="318"/>
                      </a:lnTo>
                      <a:lnTo>
                        <a:pt x="34" y="324"/>
                      </a:lnTo>
                      <a:lnTo>
                        <a:pt x="23" y="327"/>
                      </a:lnTo>
                      <a:lnTo>
                        <a:pt x="15" y="329"/>
                      </a:lnTo>
                      <a:lnTo>
                        <a:pt x="9" y="330"/>
                      </a:lnTo>
                      <a:lnTo>
                        <a:pt x="2" y="333"/>
                      </a:lnTo>
                      <a:lnTo>
                        <a:pt x="0" y="339"/>
                      </a:lnTo>
                      <a:lnTo>
                        <a:pt x="2" y="347"/>
                      </a:lnTo>
                      <a:lnTo>
                        <a:pt x="8" y="357"/>
                      </a:lnTo>
                      <a:lnTo>
                        <a:pt x="19" y="370"/>
                      </a:lnTo>
                      <a:lnTo>
                        <a:pt x="32" y="384"/>
                      </a:lnTo>
                      <a:lnTo>
                        <a:pt x="49" y="399"/>
                      </a:lnTo>
                      <a:lnTo>
                        <a:pt x="70" y="417"/>
                      </a:lnTo>
                      <a:lnTo>
                        <a:pt x="93" y="435"/>
                      </a:lnTo>
                      <a:lnTo>
                        <a:pt x="118" y="456"/>
                      </a:lnTo>
                      <a:lnTo>
                        <a:pt x="146" y="476"/>
                      </a:lnTo>
                      <a:lnTo>
                        <a:pt x="176" y="497"/>
                      </a:lnTo>
                      <a:lnTo>
                        <a:pt x="208" y="519"/>
                      </a:lnTo>
                      <a:lnTo>
                        <a:pt x="240" y="542"/>
                      </a:lnTo>
                      <a:lnTo>
                        <a:pt x="273" y="565"/>
                      </a:lnTo>
                      <a:lnTo>
                        <a:pt x="308" y="587"/>
                      </a:lnTo>
                      <a:lnTo>
                        <a:pt x="343" y="610"/>
                      </a:lnTo>
                      <a:lnTo>
                        <a:pt x="378" y="632"/>
                      </a:lnTo>
                      <a:lnTo>
                        <a:pt x="413" y="655"/>
                      </a:lnTo>
                      <a:lnTo>
                        <a:pt x="448" y="675"/>
                      </a:lnTo>
                      <a:lnTo>
                        <a:pt x="482" y="697"/>
                      </a:lnTo>
                      <a:lnTo>
                        <a:pt x="514" y="716"/>
                      </a:lnTo>
                      <a:lnTo>
                        <a:pt x="545" y="735"/>
                      </a:lnTo>
                      <a:lnTo>
                        <a:pt x="576" y="752"/>
                      </a:lnTo>
                      <a:lnTo>
                        <a:pt x="604" y="768"/>
                      </a:lnTo>
                      <a:lnTo>
                        <a:pt x="629" y="782"/>
                      </a:lnTo>
                      <a:lnTo>
                        <a:pt x="653" y="794"/>
                      </a:lnTo>
                      <a:lnTo>
                        <a:pt x="673" y="805"/>
                      </a:lnTo>
                      <a:lnTo>
                        <a:pt x="692" y="814"/>
                      </a:lnTo>
                      <a:lnTo>
                        <a:pt x="706" y="820"/>
                      </a:lnTo>
                      <a:lnTo>
                        <a:pt x="717" y="823"/>
                      </a:lnTo>
                      <a:lnTo>
                        <a:pt x="724" y="824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9525">
                  <a:solidFill>
                    <a:schemeClr val="tx2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0279" name="Freeform 73"/>
                <p:cNvSpPr>
                  <a:spLocks/>
                </p:cNvSpPr>
                <p:nvPr/>
              </p:nvSpPr>
              <p:spPr bwMode="auto">
                <a:xfrm rot="8764881" flipH="1" flipV="1">
                  <a:off x="3312" y="2976"/>
                  <a:ext cx="912" cy="626"/>
                </a:xfrm>
                <a:custGeom>
                  <a:avLst/>
                  <a:gdLst>
                    <a:gd name="T0" fmla="*/ 323 w 1362"/>
                    <a:gd name="T1" fmla="*/ 474 h 824"/>
                    <a:gd name="T2" fmla="*/ 326 w 1362"/>
                    <a:gd name="T3" fmla="*/ 466 h 824"/>
                    <a:gd name="T4" fmla="*/ 336 w 1362"/>
                    <a:gd name="T5" fmla="*/ 452 h 824"/>
                    <a:gd name="T6" fmla="*/ 352 w 1362"/>
                    <a:gd name="T7" fmla="*/ 434 h 824"/>
                    <a:gd name="T8" fmla="*/ 372 w 1362"/>
                    <a:gd name="T9" fmla="*/ 412 h 824"/>
                    <a:gd name="T10" fmla="*/ 396 w 1362"/>
                    <a:gd name="T11" fmla="*/ 387 h 824"/>
                    <a:gd name="T12" fmla="*/ 423 w 1362"/>
                    <a:gd name="T13" fmla="*/ 360 h 824"/>
                    <a:gd name="T14" fmla="*/ 451 w 1362"/>
                    <a:gd name="T15" fmla="*/ 333 h 824"/>
                    <a:gd name="T16" fmla="*/ 479 w 1362"/>
                    <a:gd name="T17" fmla="*/ 305 h 824"/>
                    <a:gd name="T18" fmla="*/ 508 w 1362"/>
                    <a:gd name="T19" fmla="*/ 277 h 824"/>
                    <a:gd name="T20" fmla="*/ 534 w 1362"/>
                    <a:gd name="T21" fmla="*/ 251 h 824"/>
                    <a:gd name="T22" fmla="*/ 558 w 1362"/>
                    <a:gd name="T23" fmla="*/ 227 h 824"/>
                    <a:gd name="T24" fmla="*/ 579 w 1362"/>
                    <a:gd name="T25" fmla="*/ 207 h 824"/>
                    <a:gd name="T26" fmla="*/ 595 w 1362"/>
                    <a:gd name="T27" fmla="*/ 191 h 824"/>
                    <a:gd name="T28" fmla="*/ 607 w 1362"/>
                    <a:gd name="T29" fmla="*/ 179 h 824"/>
                    <a:gd name="T30" fmla="*/ 611 w 1362"/>
                    <a:gd name="T31" fmla="*/ 172 h 824"/>
                    <a:gd name="T32" fmla="*/ 609 w 1362"/>
                    <a:gd name="T33" fmla="*/ 172 h 824"/>
                    <a:gd name="T34" fmla="*/ 592 w 1362"/>
                    <a:gd name="T35" fmla="*/ 161 h 824"/>
                    <a:gd name="T36" fmla="*/ 558 w 1362"/>
                    <a:gd name="T37" fmla="*/ 141 h 824"/>
                    <a:gd name="T38" fmla="*/ 514 w 1362"/>
                    <a:gd name="T39" fmla="*/ 114 h 824"/>
                    <a:gd name="T40" fmla="*/ 464 w 1362"/>
                    <a:gd name="T41" fmla="*/ 84 h 824"/>
                    <a:gd name="T42" fmla="*/ 416 w 1362"/>
                    <a:gd name="T43" fmla="*/ 54 h 824"/>
                    <a:gd name="T44" fmla="*/ 374 w 1362"/>
                    <a:gd name="T45" fmla="*/ 27 h 824"/>
                    <a:gd name="T46" fmla="*/ 346 w 1362"/>
                    <a:gd name="T47" fmla="*/ 6 h 824"/>
                    <a:gd name="T48" fmla="*/ 335 w 1362"/>
                    <a:gd name="T49" fmla="*/ 5 h 824"/>
                    <a:gd name="T50" fmla="*/ 325 w 1362"/>
                    <a:gd name="T51" fmla="*/ 16 h 824"/>
                    <a:gd name="T52" fmla="*/ 310 w 1362"/>
                    <a:gd name="T53" fmla="*/ 28 h 824"/>
                    <a:gd name="T54" fmla="*/ 291 w 1362"/>
                    <a:gd name="T55" fmla="*/ 42 h 824"/>
                    <a:gd name="T56" fmla="*/ 267 w 1362"/>
                    <a:gd name="T57" fmla="*/ 57 h 824"/>
                    <a:gd name="T58" fmla="*/ 241 w 1362"/>
                    <a:gd name="T59" fmla="*/ 73 h 824"/>
                    <a:gd name="T60" fmla="*/ 212 w 1362"/>
                    <a:gd name="T61" fmla="*/ 89 h 824"/>
                    <a:gd name="T62" fmla="*/ 184 w 1362"/>
                    <a:gd name="T63" fmla="*/ 105 h 824"/>
                    <a:gd name="T64" fmla="*/ 154 w 1362"/>
                    <a:gd name="T65" fmla="*/ 121 h 824"/>
                    <a:gd name="T66" fmla="*/ 125 w 1362"/>
                    <a:gd name="T67" fmla="*/ 135 h 824"/>
                    <a:gd name="T68" fmla="*/ 97 w 1362"/>
                    <a:gd name="T69" fmla="*/ 149 h 824"/>
                    <a:gd name="T70" fmla="*/ 71 w 1362"/>
                    <a:gd name="T71" fmla="*/ 161 h 824"/>
                    <a:gd name="T72" fmla="*/ 49 w 1362"/>
                    <a:gd name="T73" fmla="*/ 172 h 824"/>
                    <a:gd name="T74" fmla="*/ 29 w 1362"/>
                    <a:gd name="T75" fmla="*/ 180 h 824"/>
                    <a:gd name="T76" fmla="*/ 15 w 1362"/>
                    <a:gd name="T77" fmla="*/ 187 h 824"/>
                    <a:gd name="T78" fmla="*/ 7 w 1362"/>
                    <a:gd name="T79" fmla="*/ 190 h 824"/>
                    <a:gd name="T80" fmla="*/ 1 w 1362"/>
                    <a:gd name="T81" fmla="*/ 192 h 824"/>
                    <a:gd name="T82" fmla="*/ 1 w 1362"/>
                    <a:gd name="T83" fmla="*/ 201 h 824"/>
                    <a:gd name="T84" fmla="*/ 9 w 1362"/>
                    <a:gd name="T85" fmla="*/ 213 h 824"/>
                    <a:gd name="T86" fmla="*/ 22 w 1362"/>
                    <a:gd name="T87" fmla="*/ 230 h 824"/>
                    <a:gd name="T88" fmla="*/ 42 w 1362"/>
                    <a:gd name="T89" fmla="*/ 251 h 824"/>
                    <a:gd name="T90" fmla="*/ 66 w 1362"/>
                    <a:gd name="T91" fmla="*/ 275 h 824"/>
                    <a:gd name="T92" fmla="*/ 93 w 1362"/>
                    <a:gd name="T93" fmla="*/ 299 h 824"/>
                    <a:gd name="T94" fmla="*/ 123 w 1362"/>
                    <a:gd name="T95" fmla="*/ 326 h 824"/>
                    <a:gd name="T96" fmla="*/ 154 w 1362"/>
                    <a:gd name="T97" fmla="*/ 352 h 824"/>
                    <a:gd name="T98" fmla="*/ 185 w 1362"/>
                    <a:gd name="T99" fmla="*/ 378 h 824"/>
                    <a:gd name="T100" fmla="*/ 216 w 1362"/>
                    <a:gd name="T101" fmla="*/ 403 h 824"/>
                    <a:gd name="T102" fmla="*/ 244 w 1362"/>
                    <a:gd name="T103" fmla="*/ 424 h 824"/>
                    <a:gd name="T104" fmla="*/ 271 w 1362"/>
                    <a:gd name="T105" fmla="*/ 443 h 824"/>
                    <a:gd name="T106" fmla="*/ 293 w 1362"/>
                    <a:gd name="T107" fmla="*/ 458 h 824"/>
                    <a:gd name="T108" fmla="*/ 310 w 1362"/>
                    <a:gd name="T109" fmla="*/ 470 h 824"/>
                    <a:gd name="T110" fmla="*/ 321 w 1362"/>
                    <a:gd name="T111" fmla="*/ 475 h 824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w 1362"/>
                    <a:gd name="T169" fmla="*/ 0 h 824"/>
                    <a:gd name="T170" fmla="*/ 1362 w 1362"/>
                    <a:gd name="T171" fmla="*/ 824 h 824"/>
                  </a:gdLst>
                  <a:ahLst/>
                  <a:cxnLst>
                    <a:cxn ang="T112">
                      <a:pos x="T0" y="T1"/>
                    </a:cxn>
                    <a:cxn ang="T113">
                      <a:pos x="T2" y="T3"/>
                    </a:cxn>
                    <a:cxn ang="T114">
                      <a:pos x="T4" y="T5"/>
                    </a:cxn>
                    <a:cxn ang="T115">
                      <a:pos x="T6" y="T7"/>
                    </a:cxn>
                    <a:cxn ang="T116">
                      <a:pos x="T8" y="T9"/>
                    </a:cxn>
                    <a:cxn ang="T117">
                      <a:pos x="T10" y="T11"/>
                    </a:cxn>
                    <a:cxn ang="T118">
                      <a:pos x="T12" y="T13"/>
                    </a:cxn>
                    <a:cxn ang="T119">
                      <a:pos x="T14" y="T15"/>
                    </a:cxn>
                    <a:cxn ang="T120">
                      <a:pos x="T16" y="T17"/>
                    </a:cxn>
                    <a:cxn ang="T121">
                      <a:pos x="T18" y="T19"/>
                    </a:cxn>
                    <a:cxn ang="T122">
                      <a:pos x="T20" y="T21"/>
                    </a:cxn>
                    <a:cxn ang="T123">
                      <a:pos x="T22" y="T23"/>
                    </a:cxn>
                    <a:cxn ang="T124">
                      <a:pos x="T24" y="T25"/>
                    </a:cxn>
                    <a:cxn ang="T125">
                      <a:pos x="T26" y="T27"/>
                    </a:cxn>
                    <a:cxn ang="T126">
                      <a:pos x="T28" y="T29"/>
                    </a:cxn>
                    <a:cxn ang="T127">
                      <a:pos x="T30" y="T31"/>
                    </a:cxn>
                    <a:cxn ang="T128">
                      <a:pos x="T32" y="T33"/>
                    </a:cxn>
                    <a:cxn ang="T129">
                      <a:pos x="T34" y="T35"/>
                    </a:cxn>
                    <a:cxn ang="T130">
                      <a:pos x="T36" y="T37"/>
                    </a:cxn>
                    <a:cxn ang="T131">
                      <a:pos x="T38" y="T39"/>
                    </a:cxn>
                    <a:cxn ang="T132">
                      <a:pos x="T40" y="T41"/>
                    </a:cxn>
                    <a:cxn ang="T133">
                      <a:pos x="T42" y="T43"/>
                    </a:cxn>
                    <a:cxn ang="T134">
                      <a:pos x="T44" y="T45"/>
                    </a:cxn>
                    <a:cxn ang="T135">
                      <a:pos x="T46" y="T47"/>
                    </a:cxn>
                    <a:cxn ang="T136">
                      <a:pos x="T48" y="T49"/>
                    </a:cxn>
                    <a:cxn ang="T137">
                      <a:pos x="T50" y="T51"/>
                    </a:cxn>
                    <a:cxn ang="T138">
                      <a:pos x="T52" y="T53"/>
                    </a:cxn>
                    <a:cxn ang="T139">
                      <a:pos x="T54" y="T55"/>
                    </a:cxn>
                    <a:cxn ang="T140">
                      <a:pos x="T56" y="T57"/>
                    </a:cxn>
                    <a:cxn ang="T141">
                      <a:pos x="T58" y="T59"/>
                    </a:cxn>
                    <a:cxn ang="T142">
                      <a:pos x="T60" y="T61"/>
                    </a:cxn>
                    <a:cxn ang="T143">
                      <a:pos x="T62" y="T63"/>
                    </a:cxn>
                    <a:cxn ang="T144">
                      <a:pos x="T64" y="T65"/>
                    </a:cxn>
                    <a:cxn ang="T145">
                      <a:pos x="T66" y="T67"/>
                    </a:cxn>
                    <a:cxn ang="T146">
                      <a:pos x="T68" y="T69"/>
                    </a:cxn>
                    <a:cxn ang="T147">
                      <a:pos x="T70" y="T71"/>
                    </a:cxn>
                    <a:cxn ang="T148">
                      <a:pos x="T72" y="T73"/>
                    </a:cxn>
                    <a:cxn ang="T149">
                      <a:pos x="T74" y="T75"/>
                    </a:cxn>
                    <a:cxn ang="T150">
                      <a:pos x="T76" y="T77"/>
                    </a:cxn>
                    <a:cxn ang="T151">
                      <a:pos x="T78" y="T79"/>
                    </a:cxn>
                    <a:cxn ang="T152">
                      <a:pos x="T80" y="T81"/>
                    </a:cxn>
                    <a:cxn ang="T153">
                      <a:pos x="T82" y="T83"/>
                    </a:cxn>
                    <a:cxn ang="T154">
                      <a:pos x="T84" y="T85"/>
                    </a:cxn>
                    <a:cxn ang="T155">
                      <a:pos x="T86" y="T87"/>
                    </a:cxn>
                    <a:cxn ang="T156">
                      <a:pos x="T88" y="T89"/>
                    </a:cxn>
                    <a:cxn ang="T157">
                      <a:pos x="T90" y="T91"/>
                    </a:cxn>
                    <a:cxn ang="T158">
                      <a:pos x="T92" y="T93"/>
                    </a:cxn>
                    <a:cxn ang="T159">
                      <a:pos x="T94" y="T95"/>
                    </a:cxn>
                    <a:cxn ang="T160">
                      <a:pos x="T96" y="T97"/>
                    </a:cxn>
                    <a:cxn ang="T161">
                      <a:pos x="T98" y="T99"/>
                    </a:cxn>
                    <a:cxn ang="T162">
                      <a:pos x="T100" y="T101"/>
                    </a:cxn>
                    <a:cxn ang="T163">
                      <a:pos x="T102" y="T103"/>
                    </a:cxn>
                    <a:cxn ang="T164">
                      <a:pos x="T104" y="T105"/>
                    </a:cxn>
                    <a:cxn ang="T165">
                      <a:pos x="T106" y="T107"/>
                    </a:cxn>
                    <a:cxn ang="T166">
                      <a:pos x="T108" y="T109"/>
                    </a:cxn>
                    <a:cxn ang="T167">
                      <a:pos x="T110" y="T111"/>
                    </a:cxn>
                  </a:cxnLst>
                  <a:rect l="T168" t="T169" r="T170" b="T171"/>
                  <a:pathLst>
                    <a:path w="1362" h="824">
                      <a:moveTo>
                        <a:pt x="724" y="824"/>
                      </a:moveTo>
                      <a:lnTo>
                        <a:pt x="721" y="821"/>
                      </a:lnTo>
                      <a:lnTo>
                        <a:pt x="723" y="815"/>
                      </a:lnTo>
                      <a:lnTo>
                        <a:pt x="728" y="807"/>
                      </a:lnTo>
                      <a:lnTo>
                        <a:pt x="737" y="795"/>
                      </a:lnTo>
                      <a:lnTo>
                        <a:pt x="749" y="783"/>
                      </a:lnTo>
                      <a:lnTo>
                        <a:pt x="766" y="768"/>
                      </a:lnTo>
                      <a:lnTo>
                        <a:pt x="784" y="751"/>
                      </a:lnTo>
                      <a:lnTo>
                        <a:pt x="806" y="733"/>
                      </a:lnTo>
                      <a:lnTo>
                        <a:pt x="829" y="713"/>
                      </a:lnTo>
                      <a:lnTo>
                        <a:pt x="855" y="693"/>
                      </a:lnTo>
                      <a:lnTo>
                        <a:pt x="883" y="670"/>
                      </a:lnTo>
                      <a:lnTo>
                        <a:pt x="912" y="648"/>
                      </a:lnTo>
                      <a:lnTo>
                        <a:pt x="942" y="624"/>
                      </a:lnTo>
                      <a:lnTo>
                        <a:pt x="973" y="600"/>
                      </a:lnTo>
                      <a:lnTo>
                        <a:pt x="1005" y="576"/>
                      </a:lnTo>
                      <a:lnTo>
                        <a:pt x="1037" y="551"/>
                      </a:lnTo>
                      <a:lnTo>
                        <a:pt x="1069" y="528"/>
                      </a:lnTo>
                      <a:lnTo>
                        <a:pt x="1100" y="503"/>
                      </a:lnTo>
                      <a:lnTo>
                        <a:pt x="1132" y="479"/>
                      </a:lnTo>
                      <a:lnTo>
                        <a:pt x="1162" y="457"/>
                      </a:lnTo>
                      <a:lnTo>
                        <a:pt x="1192" y="435"/>
                      </a:lnTo>
                      <a:lnTo>
                        <a:pt x="1219" y="414"/>
                      </a:lnTo>
                      <a:lnTo>
                        <a:pt x="1246" y="393"/>
                      </a:lnTo>
                      <a:lnTo>
                        <a:pt x="1271" y="375"/>
                      </a:lnTo>
                      <a:lnTo>
                        <a:pt x="1292" y="358"/>
                      </a:lnTo>
                      <a:lnTo>
                        <a:pt x="1312" y="343"/>
                      </a:lnTo>
                      <a:lnTo>
                        <a:pt x="1328" y="330"/>
                      </a:lnTo>
                      <a:lnTo>
                        <a:pt x="1343" y="318"/>
                      </a:lnTo>
                      <a:lnTo>
                        <a:pt x="1353" y="309"/>
                      </a:lnTo>
                      <a:lnTo>
                        <a:pt x="1359" y="303"/>
                      </a:lnTo>
                      <a:lnTo>
                        <a:pt x="1362" y="299"/>
                      </a:lnTo>
                      <a:lnTo>
                        <a:pt x="1360" y="298"/>
                      </a:lnTo>
                      <a:lnTo>
                        <a:pt x="1359" y="297"/>
                      </a:lnTo>
                      <a:lnTo>
                        <a:pt x="1345" y="291"/>
                      </a:lnTo>
                      <a:lnTo>
                        <a:pt x="1320" y="279"/>
                      </a:lnTo>
                      <a:lnTo>
                        <a:pt x="1286" y="264"/>
                      </a:lnTo>
                      <a:lnTo>
                        <a:pt x="1244" y="245"/>
                      </a:lnTo>
                      <a:lnTo>
                        <a:pt x="1197" y="222"/>
                      </a:lnTo>
                      <a:lnTo>
                        <a:pt x="1145" y="197"/>
                      </a:lnTo>
                      <a:lnTo>
                        <a:pt x="1090" y="172"/>
                      </a:lnTo>
                      <a:lnTo>
                        <a:pt x="1035" y="145"/>
                      </a:lnTo>
                      <a:lnTo>
                        <a:pt x="979" y="119"/>
                      </a:lnTo>
                      <a:lnTo>
                        <a:pt x="927" y="93"/>
                      </a:lnTo>
                      <a:lnTo>
                        <a:pt x="878" y="68"/>
                      </a:lnTo>
                      <a:lnTo>
                        <a:pt x="835" y="46"/>
                      </a:lnTo>
                      <a:lnTo>
                        <a:pt x="798" y="27"/>
                      </a:lnTo>
                      <a:lnTo>
                        <a:pt x="771" y="11"/>
                      </a:lnTo>
                      <a:lnTo>
                        <a:pt x="754" y="0"/>
                      </a:lnTo>
                      <a:lnTo>
                        <a:pt x="747" y="8"/>
                      </a:lnTo>
                      <a:lnTo>
                        <a:pt x="738" y="17"/>
                      </a:lnTo>
                      <a:lnTo>
                        <a:pt x="725" y="27"/>
                      </a:lnTo>
                      <a:lnTo>
                        <a:pt x="709" y="38"/>
                      </a:lnTo>
                      <a:lnTo>
                        <a:pt x="691" y="49"/>
                      </a:lnTo>
                      <a:lnTo>
                        <a:pt x="670" y="61"/>
                      </a:lnTo>
                      <a:lnTo>
                        <a:pt x="648" y="73"/>
                      </a:lnTo>
                      <a:lnTo>
                        <a:pt x="622" y="87"/>
                      </a:lnTo>
                      <a:lnTo>
                        <a:pt x="595" y="99"/>
                      </a:lnTo>
                      <a:lnTo>
                        <a:pt x="567" y="113"/>
                      </a:lnTo>
                      <a:lnTo>
                        <a:pt x="537" y="127"/>
                      </a:lnTo>
                      <a:lnTo>
                        <a:pt x="506" y="140"/>
                      </a:lnTo>
                      <a:lnTo>
                        <a:pt x="474" y="154"/>
                      </a:lnTo>
                      <a:lnTo>
                        <a:pt x="443" y="168"/>
                      </a:lnTo>
                      <a:lnTo>
                        <a:pt x="410" y="182"/>
                      </a:lnTo>
                      <a:lnTo>
                        <a:pt x="377" y="195"/>
                      </a:lnTo>
                      <a:lnTo>
                        <a:pt x="344" y="209"/>
                      </a:lnTo>
                      <a:lnTo>
                        <a:pt x="311" y="222"/>
                      </a:lnTo>
                      <a:lnTo>
                        <a:pt x="278" y="234"/>
                      </a:lnTo>
                      <a:lnTo>
                        <a:pt x="248" y="247"/>
                      </a:lnTo>
                      <a:lnTo>
                        <a:pt x="217" y="258"/>
                      </a:lnTo>
                      <a:lnTo>
                        <a:pt x="187" y="269"/>
                      </a:lnTo>
                      <a:lnTo>
                        <a:pt x="159" y="279"/>
                      </a:lnTo>
                      <a:lnTo>
                        <a:pt x="133" y="289"/>
                      </a:lnTo>
                      <a:lnTo>
                        <a:pt x="109" y="298"/>
                      </a:lnTo>
                      <a:lnTo>
                        <a:pt x="86" y="306"/>
                      </a:lnTo>
                      <a:lnTo>
                        <a:pt x="66" y="312"/>
                      </a:lnTo>
                      <a:lnTo>
                        <a:pt x="48" y="318"/>
                      </a:lnTo>
                      <a:lnTo>
                        <a:pt x="34" y="324"/>
                      </a:lnTo>
                      <a:lnTo>
                        <a:pt x="23" y="327"/>
                      </a:lnTo>
                      <a:lnTo>
                        <a:pt x="15" y="329"/>
                      </a:lnTo>
                      <a:lnTo>
                        <a:pt x="9" y="330"/>
                      </a:lnTo>
                      <a:lnTo>
                        <a:pt x="2" y="333"/>
                      </a:lnTo>
                      <a:lnTo>
                        <a:pt x="0" y="339"/>
                      </a:lnTo>
                      <a:lnTo>
                        <a:pt x="2" y="347"/>
                      </a:lnTo>
                      <a:lnTo>
                        <a:pt x="8" y="357"/>
                      </a:lnTo>
                      <a:lnTo>
                        <a:pt x="19" y="370"/>
                      </a:lnTo>
                      <a:lnTo>
                        <a:pt x="32" y="384"/>
                      </a:lnTo>
                      <a:lnTo>
                        <a:pt x="49" y="399"/>
                      </a:lnTo>
                      <a:lnTo>
                        <a:pt x="70" y="417"/>
                      </a:lnTo>
                      <a:lnTo>
                        <a:pt x="93" y="435"/>
                      </a:lnTo>
                      <a:lnTo>
                        <a:pt x="118" y="456"/>
                      </a:lnTo>
                      <a:lnTo>
                        <a:pt x="146" y="476"/>
                      </a:lnTo>
                      <a:lnTo>
                        <a:pt x="176" y="497"/>
                      </a:lnTo>
                      <a:lnTo>
                        <a:pt x="208" y="519"/>
                      </a:lnTo>
                      <a:lnTo>
                        <a:pt x="240" y="542"/>
                      </a:lnTo>
                      <a:lnTo>
                        <a:pt x="273" y="565"/>
                      </a:lnTo>
                      <a:lnTo>
                        <a:pt x="308" y="587"/>
                      </a:lnTo>
                      <a:lnTo>
                        <a:pt x="343" y="610"/>
                      </a:lnTo>
                      <a:lnTo>
                        <a:pt x="378" y="632"/>
                      </a:lnTo>
                      <a:lnTo>
                        <a:pt x="413" y="655"/>
                      </a:lnTo>
                      <a:lnTo>
                        <a:pt x="448" y="675"/>
                      </a:lnTo>
                      <a:lnTo>
                        <a:pt x="482" y="697"/>
                      </a:lnTo>
                      <a:lnTo>
                        <a:pt x="514" y="716"/>
                      </a:lnTo>
                      <a:lnTo>
                        <a:pt x="545" y="735"/>
                      </a:lnTo>
                      <a:lnTo>
                        <a:pt x="576" y="752"/>
                      </a:lnTo>
                      <a:lnTo>
                        <a:pt x="604" y="768"/>
                      </a:lnTo>
                      <a:lnTo>
                        <a:pt x="629" y="782"/>
                      </a:lnTo>
                      <a:lnTo>
                        <a:pt x="653" y="794"/>
                      </a:lnTo>
                      <a:lnTo>
                        <a:pt x="673" y="805"/>
                      </a:lnTo>
                      <a:lnTo>
                        <a:pt x="692" y="814"/>
                      </a:lnTo>
                      <a:lnTo>
                        <a:pt x="706" y="820"/>
                      </a:lnTo>
                      <a:lnTo>
                        <a:pt x="717" y="823"/>
                      </a:lnTo>
                      <a:lnTo>
                        <a:pt x="724" y="824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9525">
                  <a:solidFill>
                    <a:schemeClr val="tx2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  <p:sp>
            <p:nvSpPr>
              <p:cNvPr id="10276" name="Text Box 74"/>
              <p:cNvSpPr txBox="1">
                <a:spLocks noChangeArrowheads="1"/>
              </p:cNvSpPr>
              <p:nvPr/>
            </p:nvSpPr>
            <p:spPr bwMode="auto">
              <a:xfrm rot="-48775">
                <a:off x="3761" y="1386"/>
                <a:ext cx="329" cy="21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eaLnBrk="0" hangingPunct="0"/>
                <a:r>
                  <a:rPr lang="en-US" altLang="zh-CN" sz="800" b="1">
                    <a:latin typeface="+mj-lt"/>
                    <a:ea typeface="宋体" pitchFamily="2" charset="-122"/>
                  </a:rPr>
                  <a:t>Sales</a:t>
                </a:r>
              </a:p>
              <a:p>
                <a:pPr eaLnBrk="0" hangingPunct="0"/>
                <a:r>
                  <a:rPr lang="en-US" altLang="zh-CN" sz="800" b="1">
                    <a:latin typeface="+mj-lt"/>
                    <a:ea typeface="宋体" pitchFamily="2" charset="-122"/>
                  </a:rPr>
                  <a:t>Orders</a:t>
                </a:r>
              </a:p>
            </p:txBody>
          </p:sp>
        </p:grpSp>
        <p:grpSp>
          <p:nvGrpSpPr>
            <p:cNvPr id="10249" name="Group 75"/>
            <p:cNvGrpSpPr>
              <a:grpSpLocks/>
            </p:cNvGrpSpPr>
            <p:nvPr/>
          </p:nvGrpSpPr>
          <p:grpSpPr bwMode="auto">
            <a:xfrm rot="-464248">
              <a:off x="3514" y="2477"/>
              <a:ext cx="530" cy="541"/>
              <a:chOff x="5185" y="856"/>
              <a:chExt cx="575" cy="585"/>
            </a:xfrm>
          </p:grpSpPr>
          <p:sp>
            <p:nvSpPr>
              <p:cNvPr id="10250" name="Rectangle 76"/>
              <p:cNvSpPr>
                <a:spLocks noChangeArrowheads="1"/>
              </p:cNvSpPr>
              <p:nvPr/>
            </p:nvSpPr>
            <p:spPr bwMode="auto">
              <a:xfrm>
                <a:off x="5185" y="864"/>
                <a:ext cx="575" cy="577"/>
              </a:xfrm>
              <a:prstGeom prst="rect">
                <a:avLst/>
              </a:prstGeom>
              <a:solidFill>
                <a:srgbClr val="FFF7E1"/>
              </a:solidFill>
              <a:ln w="9525">
                <a:solidFill>
                  <a:srgbClr val="808080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grpSp>
            <p:nvGrpSpPr>
              <p:cNvPr id="10251" name="Group 77"/>
              <p:cNvGrpSpPr>
                <a:grpSpLocks/>
              </p:cNvGrpSpPr>
              <p:nvPr/>
            </p:nvGrpSpPr>
            <p:grpSpPr bwMode="auto">
              <a:xfrm>
                <a:off x="5217" y="1029"/>
                <a:ext cx="505" cy="370"/>
                <a:chOff x="845" y="2160"/>
                <a:chExt cx="1459" cy="1071"/>
              </a:xfrm>
            </p:grpSpPr>
            <p:sp>
              <p:nvSpPr>
                <p:cNvPr id="10254" name="Freeform 78"/>
                <p:cNvSpPr>
                  <a:spLocks/>
                </p:cNvSpPr>
                <p:nvPr/>
              </p:nvSpPr>
              <p:spPr bwMode="auto">
                <a:xfrm>
                  <a:off x="845" y="2160"/>
                  <a:ext cx="1456" cy="1068"/>
                </a:xfrm>
                <a:custGeom>
                  <a:avLst/>
                  <a:gdLst>
                    <a:gd name="T0" fmla="*/ 728 w 2913"/>
                    <a:gd name="T1" fmla="*/ 534 h 2135"/>
                    <a:gd name="T2" fmla="*/ 728 w 2913"/>
                    <a:gd name="T3" fmla="*/ 0 h 2135"/>
                    <a:gd name="T4" fmla="*/ 0 w 2913"/>
                    <a:gd name="T5" fmla="*/ 0 h 2135"/>
                    <a:gd name="T6" fmla="*/ 0 60000 65536"/>
                    <a:gd name="T7" fmla="*/ 0 60000 65536"/>
                    <a:gd name="T8" fmla="*/ 0 60000 65536"/>
                    <a:gd name="T9" fmla="*/ 0 w 2913"/>
                    <a:gd name="T10" fmla="*/ 0 h 2135"/>
                    <a:gd name="T11" fmla="*/ 2913 w 2913"/>
                    <a:gd name="T12" fmla="*/ 2135 h 2135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913" h="2135">
                      <a:moveTo>
                        <a:pt x="2913" y="2135"/>
                      </a:moveTo>
                      <a:lnTo>
                        <a:pt x="2913" y="0"/>
                      </a:lnTo>
                      <a:lnTo>
                        <a:pt x="0" y="0"/>
                      </a:lnTo>
                    </a:path>
                  </a:pathLst>
                </a:custGeom>
                <a:solidFill>
                  <a:srgbClr val="FFF7E1"/>
                </a:solidFill>
                <a:ln w="12700" cap="sq">
                  <a:solidFill>
                    <a:srgbClr val="80808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0255" name="Rectangle 79"/>
                <p:cNvSpPr>
                  <a:spLocks noChangeArrowheads="1"/>
                </p:cNvSpPr>
                <p:nvPr/>
              </p:nvSpPr>
              <p:spPr bwMode="auto">
                <a:xfrm>
                  <a:off x="845" y="2160"/>
                  <a:ext cx="1459" cy="1069"/>
                </a:xfrm>
                <a:prstGeom prst="rect">
                  <a:avLst/>
                </a:prstGeom>
                <a:solidFill>
                  <a:srgbClr val="FFF7E1"/>
                </a:solidFill>
                <a:ln w="12700">
                  <a:solidFill>
                    <a:srgbClr val="80808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0256" name="Rectangle 80"/>
                <p:cNvSpPr>
                  <a:spLocks noChangeArrowheads="1"/>
                </p:cNvSpPr>
                <p:nvPr/>
              </p:nvSpPr>
              <p:spPr bwMode="auto">
                <a:xfrm>
                  <a:off x="845" y="2160"/>
                  <a:ext cx="1459" cy="1069"/>
                </a:xfrm>
                <a:prstGeom prst="rect">
                  <a:avLst/>
                </a:prstGeom>
                <a:solidFill>
                  <a:srgbClr val="FFF7E1"/>
                </a:solidFill>
                <a:ln w="12700" cap="sq">
                  <a:solidFill>
                    <a:srgbClr val="80808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0257" name="Line 81"/>
                <p:cNvSpPr>
                  <a:spLocks noChangeShapeType="1"/>
                </p:cNvSpPr>
                <p:nvPr/>
              </p:nvSpPr>
              <p:spPr bwMode="auto">
                <a:xfrm flipH="1">
                  <a:off x="845" y="2160"/>
                  <a:ext cx="1456" cy="1"/>
                </a:xfrm>
                <a:prstGeom prst="line">
                  <a:avLst/>
                </a:prstGeom>
                <a:noFill/>
                <a:ln w="12700" cap="sq">
                  <a:solidFill>
                    <a:srgbClr val="80808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0258" name="Line 82"/>
                <p:cNvSpPr>
                  <a:spLocks noChangeShapeType="1"/>
                </p:cNvSpPr>
                <p:nvPr/>
              </p:nvSpPr>
              <p:spPr bwMode="auto">
                <a:xfrm flipV="1">
                  <a:off x="846" y="2160"/>
                  <a:ext cx="1" cy="1068"/>
                </a:xfrm>
                <a:prstGeom prst="line">
                  <a:avLst/>
                </a:prstGeom>
                <a:noFill/>
                <a:ln w="12700" cap="sq">
                  <a:solidFill>
                    <a:srgbClr val="80808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0259" name="Line 83"/>
                <p:cNvSpPr>
                  <a:spLocks noChangeShapeType="1"/>
                </p:cNvSpPr>
                <p:nvPr/>
              </p:nvSpPr>
              <p:spPr bwMode="auto">
                <a:xfrm flipH="1">
                  <a:off x="845" y="3229"/>
                  <a:ext cx="1456" cy="1"/>
                </a:xfrm>
                <a:prstGeom prst="line">
                  <a:avLst/>
                </a:prstGeom>
                <a:noFill/>
                <a:ln w="12700" cap="sq">
                  <a:solidFill>
                    <a:srgbClr val="80808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0260" name="Rectangle 84"/>
                <p:cNvSpPr>
                  <a:spLocks noChangeArrowheads="1"/>
                </p:cNvSpPr>
                <p:nvPr/>
              </p:nvSpPr>
              <p:spPr bwMode="auto">
                <a:xfrm>
                  <a:off x="845" y="2160"/>
                  <a:ext cx="1459" cy="1069"/>
                </a:xfrm>
                <a:prstGeom prst="rect">
                  <a:avLst/>
                </a:prstGeom>
                <a:solidFill>
                  <a:srgbClr val="FFF7E1"/>
                </a:solidFill>
                <a:ln w="12700" cap="sq">
                  <a:solidFill>
                    <a:srgbClr val="80808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0261" name="Rectangle 85"/>
                <p:cNvSpPr>
                  <a:spLocks noChangeArrowheads="1"/>
                </p:cNvSpPr>
                <p:nvPr/>
              </p:nvSpPr>
              <p:spPr bwMode="auto">
                <a:xfrm>
                  <a:off x="845" y="2160"/>
                  <a:ext cx="1459" cy="1069"/>
                </a:xfrm>
                <a:prstGeom prst="rect">
                  <a:avLst/>
                </a:prstGeom>
                <a:solidFill>
                  <a:srgbClr val="FFF7E1"/>
                </a:solidFill>
                <a:ln w="12700" cap="sq">
                  <a:solidFill>
                    <a:srgbClr val="80808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0262" name="Line 86"/>
                <p:cNvSpPr>
                  <a:spLocks noChangeShapeType="1"/>
                </p:cNvSpPr>
                <p:nvPr/>
              </p:nvSpPr>
              <p:spPr bwMode="auto">
                <a:xfrm flipV="1">
                  <a:off x="2063" y="2160"/>
                  <a:ext cx="1" cy="1068"/>
                </a:xfrm>
                <a:prstGeom prst="line">
                  <a:avLst/>
                </a:prstGeom>
                <a:noFill/>
                <a:ln w="12700" cap="sq">
                  <a:solidFill>
                    <a:srgbClr val="80808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0263" name="Line 87"/>
                <p:cNvSpPr>
                  <a:spLocks noChangeShapeType="1"/>
                </p:cNvSpPr>
                <p:nvPr/>
              </p:nvSpPr>
              <p:spPr bwMode="auto">
                <a:xfrm flipV="1">
                  <a:off x="1817" y="2160"/>
                  <a:ext cx="1" cy="1068"/>
                </a:xfrm>
                <a:prstGeom prst="line">
                  <a:avLst/>
                </a:prstGeom>
                <a:noFill/>
                <a:ln w="12700" cap="sq">
                  <a:solidFill>
                    <a:srgbClr val="80808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0264" name="Line 88"/>
                <p:cNvSpPr>
                  <a:spLocks noChangeShapeType="1"/>
                </p:cNvSpPr>
                <p:nvPr/>
              </p:nvSpPr>
              <p:spPr bwMode="auto">
                <a:xfrm flipV="1">
                  <a:off x="1583" y="2160"/>
                  <a:ext cx="1" cy="1068"/>
                </a:xfrm>
                <a:prstGeom prst="line">
                  <a:avLst/>
                </a:prstGeom>
                <a:noFill/>
                <a:ln w="12700" cap="sq">
                  <a:solidFill>
                    <a:srgbClr val="80808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0265" name="Line 89"/>
                <p:cNvSpPr>
                  <a:spLocks noChangeShapeType="1"/>
                </p:cNvSpPr>
                <p:nvPr/>
              </p:nvSpPr>
              <p:spPr bwMode="auto">
                <a:xfrm flipV="1">
                  <a:off x="1333" y="2162"/>
                  <a:ext cx="1" cy="1067"/>
                </a:xfrm>
                <a:prstGeom prst="line">
                  <a:avLst/>
                </a:prstGeom>
                <a:noFill/>
                <a:ln w="12700" cap="sq">
                  <a:solidFill>
                    <a:srgbClr val="80808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0266" name="Line 90"/>
                <p:cNvSpPr>
                  <a:spLocks noChangeShapeType="1"/>
                </p:cNvSpPr>
                <p:nvPr/>
              </p:nvSpPr>
              <p:spPr bwMode="auto">
                <a:xfrm flipV="1">
                  <a:off x="1090" y="2160"/>
                  <a:ext cx="1" cy="1068"/>
                </a:xfrm>
                <a:prstGeom prst="line">
                  <a:avLst/>
                </a:prstGeom>
                <a:noFill/>
                <a:ln w="12700" cap="sq">
                  <a:solidFill>
                    <a:srgbClr val="80808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0267" name="Line 91"/>
                <p:cNvSpPr>
                  <a:spLocks noChangeShapeType="1"/>
                </p:cNvSpPr>
                <p:nvPr/>
              </p:nvSpPr>
              <p:spPr bwMode="auto">
                <a:xfrm flipH="1">
                  <a:off x="845" y="2294"/>
                  <a:ext cx="1456" cy="1"/>
                </a:xfrm>
                <a:prstGeom prst="line">
                  <a:avLst/>
                </a:prstGeom>
                <a:noFill/>
                <a:ln w="12700" cap="sq">
                  <a:solidFill>
                    <a:srgbClr val="80808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0268" name="Line 92"/>
                <p:cNvSpPr>
                  <a:spLocks noChangeShapeType="1"/>
                </p:cNvSpPr>
                <p:nvPr/>
              </p:nvSpPr>
              <p:spPr bwMode="auto">
                <a:xfrm flipH="1">
                  <a:off x="845" y="2429"/>
                  <a:ext cx="1456" cy="1"/>
                </a:xfrm>
                <a:prstGeom prst="line">
                  <a:avLst/>
                </a:prstGeom>
                <a:noFill/>
                <a:ln w="12700" cap="sq">
                  <a:solidFill>
                    <a:srgbClr val="80808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0269" name="Line 93"/>
                <p:cNvSpPr>
                  <a:spLocks noChangeShapeType="1"/>
                </p:cNvSpPr>
                <p:nvPr/>
              </p:nvSpPr>
              <p:spPr bwMode="auto">
                <a:xfrm flipH="1">
                  <a:off x="845" y="2544"/>
                  <a:ext cx="1456" cy="1"/>
                </a:xfrm>
                <a:prstGeom prst="line">
                  <a:avLst/>
                </a:prstGeom>
                <a:noFill/>
                <a:ln w="12700" cap="sq">
                  <a:solidFill>
                    <a:srgbClr val="80808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0270" name="Line 94"/>
                <p:cNvSpPr>
                  <a:spLocks noChangeShapeType="1"/>
                </p:cNvSpPr>
                <p:nvPr/>
              </p:nvSpPr>
              <p:spPr bwMode="auto">
                <a:xfrm flipH="1">
                  <a:off x="845" y="2695"/>
                  <a:ext cx="1456" cy="1"/>
                </a:xfrm>
                <a:prstGeom prst="line">
                  <a:avLst/>
                </a:prstGeom>
                <a:noFill/>
                <a:ln w="12700" cap="sq">
                  <a:solidFill>
                    <a:srgbClr val="80808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0271" name="Line 95"/>
                <p:cNvSpPr>
                  <a:spLocks noChangeShapeType="1"/>
                </p:cNvSpPr>
                <p:nvPr/>
              </p:nvSpPr>
              <p:spPr bwMode="auto">
                <a:xfrm flipH="1">
                  <a:off x="845" y="2830"/>
                  <a:ext cx="1456" cy="1"/>
                </a:xfrm>
                <a:prstGeom prst="line">
                  <a:avLst/>
                </a:prstGeom>
                <a:noFill/>
                <a:ln w="12700" cap="sq">
                  <a:solidFill>
                    <a:srgbClr val="80808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0272" name="Line 96"/>
                <p:cNvSpPr>
                  <a:spLocks noChangeShapeType="1"/>
                </p:cNvSpPr>
                <p:nvPr/>
              </p:nvSpPr>
              <p:spPr bwMode="auto">
                <a:xfrm flipH="1">
                  <a:off x="845" y="2975"/>
                  <a:ext cx="1456" cy="1"/>
                </a:xfrm>
                <a:prstGeom prst="line">
                  <a:avLst/>
                </a:prstGeom>
                <a:noFill/>
                <a:ln w="12700" cap="sq">
                  <a:solidFill>
                    <a:srgbClr val="80808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0273" name="Line 97"/>
                <p:cNvSpPr>
                  <a:spLocks noChangeShapeType="1"/>
                </p:cNvSpPr>
                <p:nvPr/>
              </p:nvSpPr>
              <p:spPr bwMode="auto">
                <a:xfrm flipH="1">
                  <a:off x="845" y="3119"/>
                  <a:ext cx="1456" cy="1"/>
                </a:xfrm>
                <a:prstGeom prst="line">
                  <a:avLst/>
                </a:prstGeom>
                <a:noFill/>
                <a:ln w="12700" cap="sq">
                  <a:solidFill>
                    <a:srgbClr val="80808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0274" name="Line 98"/>
                <p:cNvSpPr>
                  <a:spLocks noChangeShapeType="1"/>
                </p:cNvSpPr>
                <p:nvPr/>
              </p:nvSpPr>
              <p:spPr bwMode="auto">
                <a:xfrm>
                  <a:off x="845" y="2160"/>
                  <a:ext cx="1" cy="1071"/>
                </a:xfrm>
                <a:prstGeom prst="line">
                  <a:avLst/>
                </a:prstGeom>
                <a:noFill/>
                <a:ln w="12700" cap="sq">
                  <a:solidFill>
                    <a:srgbClr val="80808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  <p:sp>
            <p:nvSpPr>
              <p:cNvPr id="10252" name="Freeform 99"/>
              <p:cNvSpPr>
                <a:spLocks/>
              </p:cNvSpPr>
              <p:nvPr/>
            </p:nvSpPr>
            <p:spPr bwMode="auto">
              <a:xfrm>
                <a:off x="5224" y="1079"/>
                <a:ext cx="498" cy="314"/>
              </a:xfrm>
              <a:custGeom>
                <a:avLst/>
                <a:gdLst>
                  <a:gd name="T0" fmla="*/ 0 w 2906"/>
                  <a:gd name="T1" fmla="*/ 55 h 1778"/>
                  <a:gd name="T2" fmla="*/ 14 w 2906"/>
                  <a:gd name="T3" fmla="*/ 32 h 1778"/>
                  <a:gd name="T4" fmla="*/ 29 w 2906"/>
                  <a:gd name="T5" fmla="*/ 40 h 1778"/>
                  <a:gd name="T6" fmla="*/ 43 w 2906"/>
                  <a:gd name="T7" fmla="*/ 16 h 1778"/>
                  <a:gd name="T8" fmla="*/ 57 w 2906"/>
                  <a:gd name="T9" fmla="*/ 55 h 1778"/>
                  <a:gd name="T10" fmla="*/ 71 w 2906"/>
                  <a:gd name="T11" fmla="*/ 0 h 1778"/>
                  <a:gd name="T12" fmla="*/ 85 w 2906"/>
                  <a:gd name="T13" fmla="*/ 24 h 177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906"/>
                  <a:gd name="T22" fmla="*/ 0 h 1778"/>
                  <a:gd name="T23" fmla="*/ 2906 w 2906"/>
                  <a:gd name="T24" fmla="*/ 1778 h 1778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906" h="1778">
                    <a:moveTo>
                      <a:pt x="0" y="1778"/>
                    </a:moveTo>
                    <a:lnTo>
                      <a:pt x="484" y="1025"/>
                    </a:lnTo>
                    <a:lnTo>
                      <a:pt x="975" y="1267"/>
                    </a:lnTo>
                    <a:lnTo>
                      <a:pt x="1458" y="513"/>
                    </a:lnTo>
                    <a:lnTo>
                      <a:pt x="1941" y="1753"/>
                    </a:lnTo>
                    <a:lnTo>
                      <a:pt x="2433" y="0"/>
                    </a:lnTo>
                    <a:lnTo>
                      <a:pt x="2906" y="781"/>
                    </a:lnTo>
                  </a:path>
                </a:pathLst>
              </a:custGeom>
              <a:noFill/>
              <a:ln w="0" cap="sq">
                <a:solidFill>
                  <a:srgbClr val="80808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0253" name="Rectangle 100"/>
              <p:cNvSpPr>
                <a:spLocks noChangeArrowheads="1"/>
              </p:cNvSpPr>
              <p:nvPr/>
            </p:nvSpPr>
            <p:spPr bwMode="auto">
              <a:xfrm>
                <a:off x="5233" y="856"/>
                <a:ext cx="438" cy="17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rIns="0">
                <a:spAutoFit/>
              </a:bodyPr>
              <a:lstStyle/>
              <a:p>
                <a:pPr eaLnBrk="0" hangingPunct="0"/>
                <a:r>
                  <a:rPr lang="en-US" altLang="zh-CN" sz="1100" b="1">
                    <a:solidFill>
                      <a:schemeClr val="tx2"/>
                    </a:solidFill>
                    <a:latin typeface="+mj-lt"/>
                    <a:ea typeface="宋体" pitchFamily="2" charset="-122"/>
                  </a:rPr>
                  <a:t>Forecasts</a:t>
                </a:r>
              </a:p>
            </p:txBody>
          </p:sp>
        </p:grpSp>
      </p:grp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smtClean="0"/>
              <a:t>Item Planning Maintenance: Time Fence = 17 Cum LT = 17 (No activity)</a:t>
            </a:r>
          </a:p>
        </p:txBody>
      </p:sp>
      <p:sp>
        <p:nvSpPr>
          <p:cNvPr id="11266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MS-SU-080</a:t>
            </a:r>
          </a:p>
        </p:txBody>
      </p:sp>
      <p:pic>
        <p:nvPicPr>
          <p:cNvPr id="11268" name="Picture 5" descr="Region Captur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6750" y="1296289"/>
            <a:ext cx="7716838" cy="458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69" name="Rectangle 6"/>
          <p:cNvSpPr>
            <a:spLocks noChangeArrowheads="1"/>
          </p:cNvSpPr>
          <p:nvPr/>
        </p:nvSpPr>
        <p:spPr bwMode="auto">
          <a:xfrm>
            <a:off x="1628775" y="3895725"/>
            <a:ext cx="476250" cy="1714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1270" name="Rectangle 7"/>
          <p:cNvSpPr>
            <a:spLocks noChangeArrowheads="1"/>
          </p:cNvSpPr>
          <p:nvPr/>
        </p:nvSpPr>
        <p:spPr bwMode="auto">
          <a:xfrm>
            <a:off x="4583113" y="4638675"/>
            <a:ext cx="893762" cy="1905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1_EX06PP_template">
  <a:themeElements>
    <a:clrScheme name="1_EX06PP_template 1">
      <a:dk1>
        <a:srgbClr val="000000"/>
      </a:dk1>
      <a:lt1>
        <a:srgbClr val="FFFFFF"/>
      </a:lt1>
      <a:dk2>
        <a:srgbClr val="5A87C6"/>
      </a:dk2>
      <a:lt2>
        <a:srgbClr val="808080"/>
      </a:lt2>
      <a:accent1>
        <a:srgbClr val="BCCEE8"/>
      </a:accent1>
      <a:accent2>
        <a:srgbClr val="67BFAB"/>
      </a:accent2>
      <a:accent3>
        <a:srgbClr val="FFFFFF"/>
      </a:accent3>
      <a:accent4>
        <a:srgbClr val="000000"/>
      </a:accent4>
      <a:accent5>
        <a:srgbClr val="DAE3F2"/>
      </a:accent5>
      <a:accent6>
        <a:srgbClr val="5DAD9B"/>
      </a:accent6>
      <a:hlink>
        <a:srgbClr val="3F6FB5"/>
      </a:hlink>
      <a:folHlink>
        <a:srgbClr val="D2D2EB"/>
      </a:folHlink>
    </a:clrScheme>
    <a:fontScheme name="1_EX06PP_template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28575" cap="flat" cmpd="sng" algn="ctr">
          <a:solidFill>
            <a:srgbClr val="FF00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28575" cap="flat" cmpd="sng" algn="ctr">
          <a:solidFill>
            <a:srgbClr val="FF00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lnDef>
  </a:objectDefaults>
  <a:extraClrSchemeLst>
    <a:extraClrScheme>
      <a:clrScheme name="1_EX06PP_template 1">
        <a:dk1>
          <a:srgbClr val="000000"/>
        </a:dk1>
        <a:lt1>
          <a:srgbClr val="FFFFFF"/>
        </a:lt1>
        <a:dk2>
          <a:srgbClr val="5A87C6"/>
        </a:dk2>
        <a:lt2>
          <a:srgbClr val="808080"/>
        </a:lt2>
        <a:accent1>
          <a:srgbClr val="BCCEE8"/>
        </a:accent1>
        <a:accent2>
          <a:srgbClr val="67BFAB"/>
        </a:accent2>
        <a:accent3>
          <a:srgbClr val="FFFFFF"/>
        </a:accent3>
        <a:accent4>
          <a:srgbClr val="000000"/>
        </a:accent4>
        <a:accent5>
          <a:srgbClr val="DAE3F2"/>
        </a:accent5>
        <a:accent6>
          <a:srgbClr val="5DAD9B"/>
        </a:accent6>
        <a:hlink>
          <a:srgbClr val="3F6FB5"/>
        </a:hlink>
        <a:folHlink>
          <a:srgbClr val="D2D2E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10395</TotalTime>
  <Words>567</Words>
  <Application>Microsoft Office PowerPoint</Application>
  <PresentationFormat>On-screen Show (4:3)</PresentationFormat>
  <Paragraphs>245</Paragraphs>
  <Slides>30</Slides>
  <Notes>30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30</vt:i4>
      </vt:variant>
    </vt:vector>
  </HeadingPairs>
  <TitlesOfParts>
    <vt:vector size="32" baseType="lpstr">
      <vt:lpstr>1_EX06PP_template</vt:lpstr>
      <vt:lpstr>QAD 2010 Template</vt:lpstr>
      <vt:lpstr>Set up Master Scheduling and RCCP</vt:lpstr>
      <vt:lpstr>Balance Demand and Supply</vt:lpstr>
      <vt:lpstr>Master Schedule and RCCP Setup</vt:lpstr>
      <vt:lpstr>Master Schedule and RCCP Setup</vt:lpstr>
      <vt:lpstr>Identify Master Scheduled Items</vt:lpstr>
      <vt:lpstr>Item Planning Maintenance</vt:lpstr>
      <vt:lpstr>Item-Site Planning Maintenance</vt:lpstr>
      <vt:lpstr>Operational Approaches</vt:lpstr>
      <vt:lpstr>Item Planning Maintenance: Time Fence = 17 Cum LT = 17 (No activity)</vt:lpstr>
      <vt:lpstr>Item Planning Maintenance Fully Automatic Approach</vt:lpstr>
      <vt:lpstr>Item Planning Maintenance Fully Manual Approach</vt:lpstr>
      <vt:lpstr>Multilevel Master Scheduling</vt:lpstr>
      <vt:lpstr>Planning Bills</vt:lpstr>
      <vt:lpstr>Multilevel Master Scheduling Example</vt:lpstr>
      <vt:lpstr>Master Schedule and RCCP Setup</vt:lpstr>
      <vt:lpstr>MRP Control – Planning Horizon</vt:lpstr>
      <vt:lpstr>Master Schedule and RCCP Setup</vt:lpstr>
      <vt:lpstr>Calendar Setup</vt:lpstr>
      <vt:lpstr>Holiday Maintenance</vt:lpstr>
      <vt:lpstr>Rough-Cut Capacity Planning</vt:lpstr>
      <vt:lpstr>Master Schedule and RCCP Setup</vt:lpstr>
      <vt:lpstr>Resource Maintenance</vt:lpstr>
      <vt:lpstr>Master Schedule and RCCP Setup</vt:lpstr>
      <vt:lpstr>Item Resource Bill Maintenance</vt:lpstr>
      <vt:lpstr>Create the End-Item Load</vt:lpstr>
      <vt:lpstr>Create the End-Item Load</vt:lpstr>
      <vt:lpstr>Create the End-Item Load</vt:lpstr>
      <vt:lpstr>Master Schedule and RCCP Summary</vt:lpstr>
      <vt:lpstr>Setup Exercise</vt:lpstr>
      <vt:lpstr>Course Overview</vt:lpstr>
    </vt:vector>
  </TitlesOfParts>
  <Company>qad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Master Scheduling Setup</dc:title>
  <dc:creator>gzr</dc:creator>
  <cp:lastModifiedBy>Mike Thorn</cp:lastModifiedBy>
  <cp:revision>859</cp:revision>
  <cp:lastPrinted>1999-08-12T23:08:28Z</cp:lastPrinted>
  <dcterms:created xsi:type="dcterms:W3CDTF">1999-01-19T17:15:48Z</dcterms:created>
  <dcterms:modified xsi:type="dcterms:W3CDTF">2016-02-02T20:42:23Z</dcterms:modified>
</cp:coreProperties>
</file>