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256" r:id="rId2"/>
    <p:sldId id="257" r:id="rId3"/>
    <p:sldId id="258" r:id="rId4"/>
    <p:sldId id="261" r:id="rId5"/>
    <p:sldId id="263" r:id="rId6"/>
    <p:sldId id="262" r:id="rId7"/>
    <p:sldId id="264" r:id="rId8"/>
    <p:sldId id="266" r:id="rId9"/>
    <p:sldId id="265" r:id="rId10"/>
    <p:sldId id="260"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500" autoAdjust="0"/>
    <p:restoredTop sz="63035" autoAdjust="0"/>
  </p:normalViewPr>
  <p:slideViewPr>
    <p:cSldViewPr snapToGrid="0" snapToObjects="1">
      <p:cViewPr varScale="1">
        <p:scale>
          <a:sx n="63" d="100"/>
          <a:sy n="63" d="100"/>
        </p:scale>
        <p:origin x="-1470" y="-108"/>
      </p:cViewPr>
      <p:guideLst>
        <p:guide orient="horz" pos="827"/>
        <p:guide pos="361"/>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3-17T15:05:15.517" idx="1">
    <p:pos x="880" y="448"/>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9/7/2015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9/7/2015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smtClean="0">
                <a:solidFill>
                  <a:schemeClr val="tx1"/>
                </a:solidFill>
                <a:latin typeface="+mn-lt"/>
                <a:ea typeface="+mn-ea"/>
                <a:cs typeface="+mn-cs"/>
              </a:rPr>
              <a:t>Finish the corresponding exercise at the end of this training guide.</a:t>
            </a:r>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dirty="0" smtClean="0"/>
              <a:t>Once you complete Periodic Costing calculation, you should reconcile what item costs you have to account for during a period and how those costs are accounted. In other words, the profit or loss shown by running Periodic Costing to derive at item unit costs based on inventory and shop floor transactions may not agree with the profit or loss shown by the GL accounts. When this occurs, you reconcile the profits or losses that are shown as different. In short, you should ensure that figures are in agreement and are accurate.</a:t>
            </a:r>
          </a:p>
          <a:p>
            <a:endParaRPr lang="en-US" dirty="0" smtClean="0"/>
          </a:p>
          <a:p>
            <a:r>
              <a:rPr lang="en-US" dirty="0" smtClean="0"/>
              <a:t>Running Periodic Costing Before Period End. </a:t>
            </a:r>
          </a:p>
          <a:p>
            <a:r>
              <a:rPr lang="en-US" dirty="0" smtClean="0"/>
              <a:t>You can execute Periodic Cost Calculation (30.5.7.1) for the first open period of the Periodic Cost sub-</a:t>
            </a:r>
            <a:r>
              <a:rPr lang="en-US" dirty="0" err="1" smtClean="0"/>
              <a:t>ledger.The</a:t>
            </a:r>
            <a:r>
              <a:rPr lang="en-US" dirty="0" smtClean="0"/>
              <a:t> analysis and reconciliation of the Periodic Costing calculation results are similar in nature compared to the activity after the period has ended.</a:t>
            </a:r>
          </a:p>
          <a:p>
            <a:endParaRPr lang="en-US" dirty="0" smtClean="0"/>
          </a:p>
          <a:p>
            <a:r>
              <a:rPr lang="en-US" dirty="0" smtClean="0"/>
              <a:t>Preparing for Periodic Costing Period Close. </a:t>
            </a:r>
          </a:p>
          <a:p>
            <a:r>
              <a:rPr lang="en-US" dirty="0" smtClean="0"/>
              <a:t>Once the end of the period is reached the closing procedures begin, closing Periodic Costing is similar to closing the operational sub-ledgers, but with a few additional steps. The following</a:t>
            </a:r>
            <a:r>
              <a:rPr lang="en-US" baseline="0" dirty="0" smtClean="0"/>
              <a:t> </a:t>
            </a:r>
            <a:r>
              <a:rPr lang="en-US" dirty="0" smtClean="0"/>
              <a:t>steps to consider before you can conclude that Periodic Costing can be closed:</a:t>
            </a:r>
          </a:p>
          <a:p>
            <a:endParaRPr lang="en-US" dirty="0" smtClean="0"/>
          </a:p>
          <a:p>
            <a:r>
              <a:rPr lang="en-US" dirty="0" smtClean="0"/>
              <a:t>1. Release a cost month-end close schedule to all operational areas.</a:t>
            </a:r>
          </a:p>
          <a:p>
            <a:endParaRPr lang="en-US" dirty="0" smtClean="0"/>
          </a:p>
          <a:p>
            <a:r>
              <a:rPr lang="en-US" dirty="0" smtClean="0"/>
              <a:t>2. Verify outstanding legal documents.</a:t>
            </a:r>
          </a:p>
          <a:p>
            <a:endParaRPr lang="en-US" dirty="0" smtClean="0"/>
          </a:p>
          <a:p>
            <a:r>
              <a:rPr lang="en-US" dirty="0" smtClean="0"/>
              <a:t>3. Verify the period purchases to identify issues requiring adjustments.</a:t>
            </a:r>
          </a:p>
          <a:p>
            <a:endParaRPr lang="en-US" dirty="0" smtClean="0"/>
          </a:p>
          <a:p>
            <a:r>
              <a:rPr lang="en-US" dirty="0" smtClean="0"/>
              <a:t>4. Check if all period non-system-created expenses are posted.</a:t>
            </a:r>
          </a:p>
          <a:p>
            <a:endParaRPr lang="en-US" dirty="0" smtClean="0"/>
          </a:p>
          <a:p>
            <a:r>
              <a:rPr lang="en-US" dirty="0" smtClean="0"/>
              <a:t>5. Analyze negative balances.</a:t>
            </a:r>
          </a:p>
          <a:p>
            <a:endParaRPr lang="en-US" dirty="0" smtClean="0"/>
          </a:p>
          <a:p>
            <a:r>
              <a:rPr lang="en-US" dirty="0" smtClean="0"/>
              <a:t>6. Accrue pending expenses.</a:t>
            </a:r>
          </a:p>
          <a:p>
            <a:endParaRPr lang="en-US" dirty="0" smtClean="0"/>
          </a:p>
          <a:p>
            <a:r>
              <a:rPr lang="en-US" dirty="0" smtClean="0"/>
              <a:t>7. Run work order and repetitive account close.</a:t>
            </a:r>
          </a:p>
          <a:p>
            <a:endParaRPr lang="en-US" dirty="0" smtClean="0"/>
          </a:p>
          <a:p>
            <a:r>
              <a:rPr lang="en-US" dirty="0" smtClean="0"/>
              <a:t>8. Check for all </a:t>
            </a:r>
            <a:r>
              <a:rPr lang="en-US" dirty="0" err="1" smtClean="0"/>
              <a:t>unposted</a:t>
            </a:r>
            <a:r>
              <a:rPr lang="en-US" dirty="0" smtClean="0"/>
              <a:t> GL transactions.</a:t>
            </a:r>
          </a:p>
          <a:p>
            <a:endParaRPr lang="en-US" dirty="0" smtClean="0"/>
          </a:p>
          <a:p>
            <a:r>
              <a:rPr lang="en-US" dirty="0" smtClean="0"/>
              <a:t>9. Close the entity GL period for operational modules (AP, SO, and IC).</a:t>
            </a:r>
          </a:p>
          <a:p>
            <a:endParaRPr lang="en-US" dirty="0" smtClean="0"/>
          </a:p>
          <a:p>
            <a:r>
              <a:rPr lang="en-US" dirty="0" smtClean="0"/>
              <a:t>10. Pull a labor absorbed report (total labor reported or </a:t>
            </a:r>
            <a:r>
              <a:rPr lang="en-US" dirty="0" err="1" smtClean="0"/>
              <a:t>backflushed</a:t>
            </a:r>
            <a:r>
              <a:rPr lang="en-US" dirty="0" smtClean="0"/>
              <a:t>).</a:t>
            </a:r>
          </a:p>
          <a:p>
            <a:endParaRPr lang="en-US" dirty="0" smtClean="0"/>
          </a:p>
          <a:p>
            <a:r>
              <a:rPr lang="en-US" dirty="0" smtClean="0"/>
              <a:t>11. Calculate total actual expenses by direct cost centers.</a:t>
            </a:r>
          </a:p>
          <a:p>
            <a:endParaRPr lang="en-US" dirty="0" smtClean="0"/>
          </a:p>
          <a:p>
            <a:r>
              <a:rPr lang="en-US" dirty="0" smtClean="0"/>
              <a:t>12. For overhead rates, pull the purchase or product receipts and calculate the actual overhead rate by item.</a:t>
            </a:r>
          </a:p>
          <a:p>
            <a:endParaRPr lang="en-US" dirty="0" smtClean="0"/>
          </a:p>
          <a:p>
            <a:r>
              <a:rPr lang="en-US" dirty="0" smtClean="0"/>
              <a:t>13. Periodic Costing adjustments</a:t>
            </a:r>
          </a:p>
          <a:p>
            <a:endParaRPr lang="en-US" dirty="0" smtClean="0"/>
          </a:p>
          <a:p>
            <a:r>
              <a:rPr lang="en-US" dirty="0" smtClean="0"/>
              <a:t>14. Run PC calculation.</a:t>
            </a:r>
          </a:p>
          <a:p>
            <a:endParaRPr lang="en-US" dirty="0" smtClean="0"/>
          </a:p>
          <a:p>
            <a:r>
              <a:rPr lang="en-US" dirty="0" smtClean="0"/>
              <a:t>15. Analyze the results of the PC calculation using the browses, </a:t>
            </a:r>
            <a:r>
              <a:rPr lang="en-US" dirty="0" err="1" smtClean="0"/>
              <a:t>collections,and</a:t>
            </a:r>
            <a:r>
              <a:rPr lang="en-US" dirty="0" smtClean="0"/>
              <a:t> reports.</a:t>
            </a:r>
          </a:p>
          <a:p>
            <a:endParaRPr lang="en-US" dirty="0" smtClean="0"/>
          </a:p>
          <a:p>
            <a:r>
              <a:rPr lang="en-US" dirty="0" smtClean="0"/>
              <a:t>16. Perform any additional adjustments.</a:t>
            </a:r>
          </a:p>
          <a:p>
            <a:endParaRPr lang="en-US" dirty="0" smtClean="0"/>
          </a:p>
          <a:p>
            <a:r>
              <a:rPr lang="en-US" dirty="0" smtClean="0"/>
              <a:t>17. Make any necessary transaction corrections as identified during reconciliation.</a:t>
            </a:r>
          </a:p>
          <a:p>
            <a:endParaRPr lang="en-US" dirty="0" smtClean="0"/>
          </a:p>
          <a:p>
            <a:r>
              <a:rPr lang="en-US" dirty="0" smtClean="0"/>
              <a:t>18. Repeat step 14 until Periodic Costing results are satisfactory and the Periodic Costing sub-ledger can be closed</a:t>
            </a:r>
            <a:r>
              <a:rPr lang="en-US" dirty="0" smtClean="0"/>
              <a:t>.</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the Periodic Costing has been analyzed and reconciled and the results are approved, then you can close the PC sub-ledger and move the Periodic Costing transactions from the transient layer to the management layer (or official layer when you use the complete method). Both these functions are performed at once using Mass Layer PC-Transfer Execute (25.13.12). This function moves all Periodic Costing transactions from the Periodic Costing Calculation Daybook in the transient layer to the Final Daybook.</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Mass Layer PC-Transfer Execute program transfers the Periodic Costing transactions for all entities in the domain and closes the Periodic Costing sub-ledger for each entity.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the case where an entity does not have any GL transactions, the system does not close the PC sub-ledger for that entity by Mass Layer PC-Transfer Execute. For example, this can happen when you use separate entities for planning with no operational transactions. You must close the PC sub-ledger manually for these entities by using Entity GL Period Modify (25.4.2.1</a:t>
            </a:r>
            <a:r>
              <a:rPr lang="en-US" sz="1200" kern="1200" baseline="0" dirty="0" smtClean="0">
                <a:solidFill>
                  <a:schemeClr val="tx1"/>
                </a:solidFill>
                <a:latin typeface="+mn-lt"/>
                <a:ea typeface="+mn-ea"/>
                <a:cs typeface="+mn-cs"/>
              </a:rPr>
              <a:t>).</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Mass Layer PC-Transfer Execute (25.13.12) to transfer batches of </a:t>
            </a:r>
            <a:r>
              <a:rPr lang="en-US" dirty="0" err="1" smtClean="0"/>
              <a:t>unfinalized</a:t>
            </a:r>
            <a:r>
              <a:rPr lang="en-US" dirty="0" smtClean="0"/>
              <a:t> periodic costing calculation from the transient layer to the management or official layers. You can only use this function to transfer postings in daybooks of type Periodic Costing. Mass Layer PC-Transfer Execute runs at domain level so that you can also use it to transfer periodic costing cross-company postings. </a:t>
            </a:r>
            <a:br>
              <a:rPr lang="en-US" dirty="0" smtClean="0"/>
            </a:br>
            <a:endParaRPr lang="en-US" dirty="0" smtClean="0"/>
          </a:p>
          <a:p>
            <a:r>
              <a:rPr lang="en-US" dirty="0" smtClean="0"/>
              <a:t>The daybook to transfer from must be of type Periodic Costing and must be linked to the transient layer. </a:t>
            </a:r>
            <a:br>
              <a:rPr lang="en-US" dirty="0" smtClean="0"/>
            </a:br>
            <a:r>
              <a:rPr lang="en-US" dirty="0" smtClean="0"/>
              <a:t/>
            </a:r>
            <a:br>
              <a:rPr lang="en-US" dirty="0" smtClean="0"/>
            </a:br>
            <a:r>
              <a:rPr lang="en-US" dirty="0" smtClean="0"/>
              <a:t>All selected postings are transferred to the same target daybook, which can be linked to the official layer, a management layer, or another transient layer. However, the target daybook must also have a daybook type of Periodic Costing. </a:t>
            </a:r>
            <a:br>
              <a:rPr lang="en-US" dirty="0" smtClean="0"/>
            </a:br>
            <a:r>
              <a:rPr lang="en-US" dirty="0" smtClean="0"/>
              <a:t/>
            </a:r>
            <a:br>
              <a:rPr lang="en-US" dirty="0" smtClean="0"/>
            </a:br>
            <a:r>
              <a:rPr lang="en-US" dirty="0" smtClean="0"/>
              <a:t>You can only use this function to transfer postings posted to daybooks of type Periodic Costing. The system displays a warning if any of the selected transactions are cross-company postings that still have corresponding postings in a transient layer. This provision helps to keep cross-company postings synchronized in both entities. Mass Layer PC-transfer Execute only transfers one side of the cross-company posting. You must manually transfer the corresponding posting in the other entity to the management layer.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Use PC Calculation Reverse as a part of the process to re-open that closed PC period so that it can be re-calculated.</a:t>
            </a:r>
          </a:p>
          <a:p>
            <a:endParaRPr lang="en-US" sz="1200" kern="1200" baseline="0" dirty="0" smtClean="0">
              <a:solidFill>
                <a:schemeClr val="tx1"/>
              </a:solidFill>
              <a:latin typeface="+mn-lt"/>
              <a:ea typeface="+mn-ea"/>
              <a:cs typeface="+mn-cs"/>
            </a:endParaRPr>
          </a:p>
          <a:p>
            <a:r>
              <a:rPr lang="en-US" dirty="0" smtClean="0"/>
              <a:t>For example, the current open PC period is May 2015. You want to reverse and re-run PC Calculation for the closed PC period of April 2015. Follow these steps:</a:t>
            </a:r>
          </a:p>
          <a:p>
            <a:r>
              <a:rPr lang="en-US" dirty="0" smtClean="0"/>
              <a:t>1. Go to Entity GL Period Modify and open the PC sub-ledger for the last closed period -</a:t>
            </a:r>
            <a:r>
              <a:rPr lang="en-US" baseline="0" dirty="0" smtClean="0"/>
              <a:t> </a:t>
            </a:r>
            <a:r>
              <a:rPr lang="en-US" dirty="0" smtClean="0"/>
              <a:t>April 2015.</a:t>
            </a:r>
          </a:p>
          <a:p>
            <a:r>
              <a:rPr lang="en-US" dirty="0" smtClean="0"/>
              <a:t>2. Run PC Calculation Reverse to </a:t>
            </a:r>
            <a:r>
              <a:rPr lang="en-US" dirty="0" smtClean="0">
                <a:solidFill>
                  <a:srgbClr val="4F4F4F"/>
                </a:solidFill>
              </a:rPr>
              <a:t>reverse all PC transactions in Management Layer</a:t>
            </a:r>
            <a:r>
              <a:rPr lang="en-US" dirty="0" smtClean="0"/>
              <a:t>.</a:t>
            </a:r>
          </a:p>
          <a:p>
            <a:r>
              <a:rPr lang="en-US" dirty="0" smtClean="0"/>
              <a:t>3. Open other sub-ledgers of April 2015 and make adjustments and re-run PC calculations.</a:t>
            </a:r>
          </a:p>
          <a:p>
            <a:r>
              <a:rPr lang="en-US" dirty="0" smtClean="0"/>
              <a:t>4.</a:t>
            </a:r>
            <a:r>
              <a:rPr lang="en-US" baseline="0" dirty="0" smtClean="0"/>
              <a:t> Analyze the PC results and close the April 2015 period as normal.</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Periodic Costing Accounting Close</a:t>
            </a:r>
            <a:endParaRPr lang="en-US"/>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Periodic Costing</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normAutofit fontScale="90000"/>
          </a:bodyPr>
          <a:lstStyle/>
          <a:p>
            <a:r>
              <a:rPr lang="en-US" smtClean="0"/>
              <a:t>Exercise: Periodic Costing Accounting Close</a:t>
            </a:r>
            <a:endParaRPr lang="en-US"/>
          </a:p>
        </p:txBody>
      </p:sp>
      <p:sp>
        <p:nvSpPr>
          <p:cNvPr id="5" name="Text Placeholder 4"/>
          <p:cNvSpPr>
            <a:spLocks noGrp="1"/>
          </p:cNvSpPr>
          <p:nvPr>
            <p:ph type="body" sz="quarter" idx="11"/>
          </p:nvPr>
        </p:nvSpPr>
        <p:spPr/>
        <p:txBody>
          <a:bodyPr/>
          <a:lstStyle/>
          <a:p>
            <a:r>
              <a:rPr lang="en-US" smtClean="0"/>
              <a:t>Periodic Costing Accounting Close</a:t>
            </a:r>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smtClean="0">
                <a:solidFill>
                  <a:srgbClr val="B2B2B2"/>
                </a:solidFill>
                <a:latin typeface="Century Gothic" pitchFamily="34" charset="0"/>
                <a:cs typeface="Century Gothic" pitchFamily="34" charset="0"/>
              </a:rPr>
              <a:t>Identify key business considerations before setting up Periodic Costing in QAD Enterprise Applications</a:t>
            </a:r>
          </a:p>
          <a:p>
            <a:pPr>
              <a:buClr>
                <a:schemeClr val="bg2"/>
              </a:buClr>
              <a:buSzPct val="125000"/>
              <a:buFont typeface="Wingdings" pitchFamily="2" charset="2"/>
              <a:buChar char="ü"/>
            </a:pPr>
            <a:r>
              <a:rPr lang="en-US" smtClean="0">
                <a:solidFill>
                  <a:srgbClr val="B2B2B2"/>
                </a:solidFill>
                <a:latin typeface="Century Gothic" pitchFamily="34" charset="0"/>
                <a:cs typeface="Century Gothic" pitchFamily="34" charset="0"/>
              </a:rPr>
              <a:t>Set up Periodic Costing in QAD Enterprise Applications</a:t>
            </a:r>
          </a:p>
          <a:p>
            <a:r>
              <a:rPr lang="en-US" b="1" smtClean="0">
                <a:solidFill>
                  <a:srgbClr val="4F4F4F"/>
                </a:solidFill>
                <a:latin typeface="Century Gothic" pitchFamily="34" charset="0"/>
                <a:cs typeface="Century Gothic" pitchFamily="34" charset="0"/>
              </a:rPr>
              <a:t>Process Periodic Costing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smtClean="0"/>
              <a:t>Periodic Costing Accounting Close</a:t>
            </a:r>
            <a:endParaRPr lang="en-US" dirty="0"/>
          </a:p>
        </p:txBody>
      </p:sp>
      <p:sp>
        <p:nvSpPr>
          <p:cNvPr id="5" name="Text Placeholder 4"/>
          <p:cNvSpPr>
            <a:spLocks noGrp="1"/>
          </p:cNvSpPr>
          <p:nvPr>
            <p:ph type="body" sz="quarter" idx="11"/>
          </p:nvPr>
        </p:nvSpPr>
        <p:spPr/>
        <p:txBody>
          <a:bodyPr/>
          <a:lstStyle/>
          <a:p>
            <a:r>
              <a:rPr lang="en-US" smtClean="0"/>
              <a:t>Periodic Costing Accounting Close</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Accounting Close Process Flow</a:t>
            </a:r>
          </a:p>
          <a:p>
            <a:r>
              <a:rPr lang="en-US" dirty="0" smtClean="0"/>
              <a:t>Cost Analysis and Close Preparing</a:t>
            </a:r>
          </a:p>
          <a:p>
            <a:r>
              <a:rPr lang="en-US" dirty="0" smtClean="0"/>
              <a:t>Closing PC period</a:t>
            </a:r>
          </a:p>
          <a:p>
            <a:r>
              <a:rPr lang="en-US" dirty="0" smtClean="0"/>
              <a:t>Mass Layer PC-Transfer Execute</a:t>
            </a:r>
          </a:p>
          <a:p>
            <a:r>
              <a:rPr lang="en-US" dirty="0" smtClean="0">
                <a:solidFill>
                  <a:srgbClr val="4F4F4F"/>
                </a:solidFill>
              </a:rPr>
              <a:t>Re-open a closed period</a:t>
            </a:r>
          </a:p>
          <a:p>
            <a:endParaRPr lang="en-US" dirty="0" smtClean="0"/>
          </a:p>
        </p:txBody>
      </p:sp>
      <p:sp>
        <p:nvSpPr>
          <p:cNvPr id="4" name="Title 3"/>
          <p:cNvSpPr>
            <a:spLocks noGrp="1"/>
          </p:cNvSpPr>
          <p:nvPr>
            <p:ph type="title"/>
          </p:nvPr>
        </p:nvSpPr>
        <p:spPr/>
        <p:txBody>
          <a:bodyPr/>
          <a:lstStyle/>
          <a:p>
            <a:r>
              <a:rPr lang="en-US" smtClean="0"/>
              <a:t>Overview</a:t>
            </a:r>
            <a:endParaRPr lang="en-US"/>
          </a:p>
        </p:txBody>
      </p:sp>
      <p:sp>
        <p:nvSpPr>
          <p:cNvPr id="5" name="Text Placeholder 4"/>
          <p:cNvSpPr>
            <a:spLocks noGrp="1"/>
          </p:cNvSpPr>
          <p:nvPr>
            <p:ph type="body" sz="quarter" idx="11"/>
          </p:nvPr>
        </p:nvSpPr>
        <p:spPr/>
        <p:txBody>
          <a:bodyPr/>
          <a:lstStyle/>
          <a:p>
            <a:r>
              <a:rPr lang="en-US" smtClean="0"/>
              <a:t>Periodic Costing Accounting Close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smtClean="0"/>
              <a:t>Accounting Close Process Flow</a:t>
            </a:r>
            <a:endParaRPr lang="en-US"/>
          </a:p>
        </p:txBody>
      </p:sp>
      <p:sp>
        <p:nvSpPr>
          <p:cNvPr id="5" name="Text Placeholder 4"/>
          <p:cNvSpPr>
            <a:spLocks noGrp="1"/>
          </p:cNvSpPr>
          <p:nvPr>
            <p:ph type="body" sz="quarter" idx="11"/>
          </p:nvPr>
        </p:nvSpPr>
        <p:spPr/>
        <p:txBody>
          <a:bodyPr/>
          <a:lstStyle/>
          <a:p>
            <a:r>
              <a:rPr lang="en-US" smtClean="0"/>
              <a:t>Periodic Costing Accounting Close</a:t>
            </a:r>
          </a:p>
        </p:txBody>
      </p:sp>
      <p:pic>
        <p:nvPicPr>
          <p:cNvPr id="13314" name="Picture 2" descr="C:\Users\xcm\AppData\Local\Temp\SNAGHTML187a367.PNG"/>
          <p:cNvPicPr>
            <a:picLocks noChangeAspect="1" noChangeArrowheads="1"/>
          </p:cNvPicPr>
          <p:nvPr/>
        </p:nvPicPr>
        <p:blipFill>
          <a:blip r:embed="rId3"/>
          <a:srcRect/>
          <a:stretch>
            <a:fillRect/>
          </a:stretch>
        </p:blipFill>
        <p:spPr bwMode="auto">
          <a:xfrm>
            <a:off x="537284" y="1415038"/>
            <a:ext cx="6286500" cy="454342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p:txBody>
          <a:bodyPr>
            <a:normAutofit/>
          </a:bodyPr>
          <a:lstStyle/>
          <a:p>
            <a:r>
              <a:rPr lang="en-US" smtClean="0"/>
              <a:t>Reports for Cost Analysis </a:t>
            </a:r>
          </a:p>
          <a:p>
            <a:pPr lvl="1"/>
            <a:r>
              <a:rPr lang="en-US" smtClean="0"/>
              <a:t>PC Inventory, Operation &amp; Accounting Reports</a:t>
            </a:r>
          </a:p>
          <a:p>
            <a:pPr lvl="1"/>
            <a:r>
              <a:rPr lang="en-US" smtClean="0"/>
              <a:t>Journal Entry View	</a:t>
            </a:r>
          </a:p>
          <a:p>
            <a:pPr lvl="1"/>
            <a:r>
              <a:rPr lang="en-US" smtClean="0"/>
              <a:t>Trial Balance Report </a:t>
            </a:r>
          </a:p>
          <a:p>
            <a:pPr lvl="1"/>
            <a:r>
              <a:rPr lang="en-US" smtClean="0"/>
              <a:t>GL TC Balance View</a:t>
            </a:r>
          </a:p>
          <a:p>
            <a:r>
              <a:rPr lang="en-US" smtClean="0"/>
              <a:t>Close Preparing Steps</a:t>
            </a:r>
          </a:p>
          <a:p>
            <a:endParaRPr lang="en-US" smtClean="0"/>
          </a:p>
        </p:txBody>
      </p:sp>
      <p:sp>
        <p:nvSpPr>
          <p:cNvPr id="4" name="Title 3"/>
          <p:cNvSpPr>
            <a:spLocks noGrp="1"/>
          </p:cNvSpPr>
          <p:nvPr>
            <p:ph type="title"/>
          </p:nvPr>
        </p:nvSpPr>
        <p:spPr/>
        <p:txBody>
          <a:bodyPr/>
          <a:lstStyle/>
          <a:p>
            <a:r>
              <a:rPr lang="en-US" smtClean="0"/>
              <a:t>Cost Analysis and Close Preparing</a:t>
            </a:r>
          </a:p>
        </p:txBody>
      </p:sp>
      <p:sp>
        <p:nvSpPr>
          <p:cNvPr id="5" name="Text Placeholder 4"/>
          <p:cNvSpPr>
            <a:spLocks noGrp="1"/>
          </p:cNvSpPr>
          <p:nvPr>
            <p:ph type="body" sz="quarter" idx="11"/>
          </p:nvPr>
        </p:nvSpPr>
        <p:spPr/>
        <p:txBody>
          <a:bodyPr/>
          <a:lstStyle/>
          <a:p>
            <a:r>
              <a:rPr lang="en-US" smtClean="0"/>
              <a:t>Periodic Costing Accounting Close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sz="2400" dirty="0" smtClean="0">
                <a:solidFill>
                  <a:schemeClr val="tx1">
                    <a:lumMod val="90000"/>
                    <a:lumOff val="10000"/>
                  </a:schemeClr>
                </a:solidFill>
              </a:rPr>
              <a:t>Close every entity in the period</a:t>
            </a:r>
          </a:p>
          <a:p>
            <a:r>
              <a:rPr lang="en-US" sz="2400" dirty="0" smtClean="0">
                <a:solidFill>
                  <a:schemeClr val="tx1">
                    <a:lumMod val="90000"/>
                    <a:lumOff val="10000"/>
                  </a:schemeClr>
                </a:solidFill>
              </a:rPr>
              <a:t>Mass Layer-PC Transfer</a:t>
            </a:r>
          </a:p>
          <a:p>
            <a:pPr lvl="1"/>
            <a:r>
              <a:rPr lang="en-US" sz="2000" dirty="0" smtClean="0">
                <a:solidFill>
                  <a:schemeClr val="tx1">
                    <a:lumMod val="90000"/>
                    <a:lumOff val="10000"/>
                  </a:schemeClr>
                </a:solidFill>
              </a:rPr>
              <a:t>For the entities which has PC posting</a:t>
            </a:r>
          </a:p>
          <a:p>
            <a:r>
              <a:rPr lang="en-US" sz="2400" dirty="0" smtClean="0">
                <a:solidFill>
                  <a:schemeClr val="tx1">
                    <a:lumMod val="90000"/>
                    <a:lumOff val="10000"/>
                  </a:schemeClr>
                </a:solidFill>
              </a:rPr>
              <a:t>Entity GL period modify</a:t>
            </a:r>
          </a:p>
          <a:p>
            <a:pPr lvl="1"/>
            <a:r>
              <a:rPr lang="en-US" sz="2000" dirty="0" smtClean="0">
                <a:solidFill>
                  <a:schemeClr val="tx1">
                    <a:lumMod val="90000"/>
                    <a:lumOff val="10000"/>
                  </a:schemeClr>
                </a:solidFill>
              </a:rPr>
              <a:t>For the entities which has no PC posting, </a:t>
            </a:r>
            <a:r>
              <a:rPr lang="en-US" sz="2000" dirty="0" err="1" smtClean="0">
                <a:solidFill>
                  <a:schemeClr val="tx1">
                    <a:lumMod val="90000"/>
                    <a:lumOff val="10000"/>
                  </a:schemeClr>
                </a:solidFill>
              </a:rPr>
              <a:t>eg</a:t>
            </a:r>
            <a:r>
              <a:rPr lang="en-US" sz="2000" dirty="0" smtClean="0">
                <a:solidFill>
                  <a:schemeClr val="tx1">
                    <a:lumMod val="90000"/>
                    <a:lumOff val="10000"/>
                  </a:schemeClr>
                </a:solidFill>
              </a:rPr>
              <a:t>. Year-end period</a:t>
            </a:r>
          </a:p>
          <a:p>
            <a:endParaRPr lang="en-US" dirty="0" smtClean="0">
              <a:solidFill>
                <a:schemeClr val="tx1">
                  <a:lumMod val="90000"/>
                  <a:lumOff val="10000"/>
                </a:schemeClr>
              </a:solidFill>
            </a:endParaRPr>
          </a:p>
          <a:p>
            <a:endParaRPr lang="en-US" dirty="0" smtClean="0">
              <a:solidFill>
                <a:schemeClr val="tx1">
                  <a:lumMod val="90000"/>
                  <a:lumOff val="10000"/>
                </a:schemeClr>
              </a:solidFill>
            </a:endParaRPr>
          </a:p>
          <a:p>
            <a:endParaRPr lang="en-US"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t>Closing PC period</a:t>
            </a:r>
            <a:endParaRPr lang="en-US" dirty="0"/>
          </a:p>
        </p:txBody>
      </p:sp>
      <p:sp>
        <p:nvSpPr>
          <p:cNvPr id="5" name="Text Placeholder 4"/>
          <p:cNvSpPr>
            <a:spLocks noGrp="1"/>
          </p:cNvSpPr>
          <p:nvPr>
            <p:ph type="body" sz="quarter" idx="11"/>
          </p:nvPr>
        </p:nvSpPr>
        <p:spPr/>
        <p:txBody>
          <a:bodyPr/>
          <a:lstStyle/>
          <a:p>
            <a:r>
              <a:rPr lang="en-US" dirty="0" smtClean="0"/>
              <a:t>Introduction to Periodic Costing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lstStyle/>
          <a:p>
            <a:r>
              <a:rPr lang="en-US" smtClean="0"/>
              <a:t>Mass Layer PC-Transfer Execute</a:t>
            </a:r>
            <a:endParaRPr lang="en-US"/>
          </a:p>
        </p:txBody>
      </p:sp>
      <p:sp>
        <p:nvSpPr>
          <p:cNvPr id="5" name="Text Placeholder 4"/>
          <p:cNvSpPr>
            <a:spLocks noGrp="1"/>
          </p:cNvSpPr>
          <p:nvPr>
            <p:ph type="body" sz="quarter" idx="11"/>
          </p:nvPr>
        </p:nvSpPr>
        <p:spPr/>
        <p:txBody>
          <a:bodyPr/>
          <a:lstStyle/>
          <a:p>
            <a:r>
              <a:rPr lang="en-US" smtClean="0"/>
              <a:t>Periodic Costing Accounting Close</a:t>
            </a:r>
          </a:p>
        </p:txBody>
      </p:sp>
      <p:pic>
        <p:nvPicPr>
          <p:cNvPr id="19458" name="Picture 2" descr="C:\Users\xcm\AppData\Local\Temp\SNAGHTMLa68ce6.PNG"/>
          <p:cNvPicPr>
            <a:picLocks noChangeAspect="1" noChangeArrowheads="1"/>
          </p:cNvPicPr>
          <p:nvPr/>
        </p:nvPicPr>
        <p:blipFill>
          <a:blip r:embed="rId3"/>
          <a:srcRect/>
          <a:stretch>
            <a:fillRect/>
          </a:stretch>
        </p:blipFill>
        <p:spPr bwMode="auto">
          <a:xfrm>
            <a:off x="457200" y="1633538"/>
            <a:ext cx="7848600" cy="3133726"/>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lstStyle/>
          <a:p>
            <a:r>
              <a:rPr lang="en-US" dirty="0" smtClean="0">
                <a:solidFill>
                  <a:srgbClr val="4F4F4F"/>
                </a:solidFill>
              </a:rPr>
              <a:t>Use Entity GL Period Modify to re-open the closed period</a:t>
            </a:r>
          </a:p>
          <a:p>
            <a:r>
              <a:rPr lang="en-US" dirty="0" smtClean="0">
                <a:solidFill>
                  <a:srgbClr val="4F4F4F"/>
                </a:solidFill>
              </a:rPr>
              <a:t>Use PC Calculation Reverse to reverse all PC transactions in Management Layer</a:t>
            </a:r>
          </a:p>
          <a:p>
            <a:r>
              <a:rPr lang="en-US" dirty="0" smtClean="0">
                <a:solidFill>
                  <a:srgbClr val="4F4F4F"/>
                </a:solidFill>
              </a:rPr>
              <a:t>Now ready to make adjustments and re-run PC.</a:t>
            </a:r>
          </a:p>
          <a:p>
            <a:r>
              <a:rPr lang="en-US" dirty="0" smtClean="0">
                <a:solidFill>
                  <a:srgbClr val="4F4F4F"/>
                </a:solidFill>
              </a:rPr>
              <a:t>Analyze and Close as normal.</a:t>
            </a:r>
            <a:endParaRPr lang="en-US" dirty="0">
              <a:solidFill>
                <a:srgbClr val="4F4F4F"/>
              </a:solidFill>
            </a:endParaRPr>
          </a:p>
        </p:txBody>
      </p:sp>
      <p:sp>
        <p:nvSpPr>
          <p:cNvPr id="4" name="Title 3"/>
          <p:cNvSpPr>
            <a:spLocks noGrp="1"/>
          </p:cNvSpPr>
          <p:nvPr>
            <p:ph type="title"/>
          </p:nvPr>
        </p:nvSpPr>
        <p:spPr/>
        <p:txBody>
          <a:bodyPr/>
          <a:lstStyle/>
          <a:p>
            <a:r>
              <a:rPr lang="en-US" dirty="0" smtClean="0">
                <a:solidFill>
                  <a:srgbClr val="4F4F4F"/>
                </a:solidFill>
              </a:rPr>
              <a:t>Re-open PC for a Closed Period</a:t>
            </a:r>
            <a:endParaRPr lang="en-US" dirty="0">
              <a:solidFill>
                <a:srgbClr val="4F4F4F"/>
              </a:solidFill>
            </a:endParaRPr>
          </a:p>
        </p:txBody>
      </p:sp>
      <p:sp>
        <p:nvSpPr>
          <p:cNvPr id="5" name="Text Placeholder 4"/>
          <p:cNvSpPr>
            <a:spLocks noGrp="1"/>
          </p:cNvSpPr>
          <p:nvPr>
            <p:ph type="body" sz="quarter" idx="11"/>
          </p:nvPr>
        </p:nvSpPr>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normAutofit/>
          </a:bodyPr>
          <a:lstStyle/>
          <a:p>
            <a:r>
              <a:rPr lang="en-US" smtClean="0"/>
              <a:t>Accounting Close Process Flow</a:t>
            </a:r>
          </a:p>
          <a:p>
            <a:r>
              <a:rPr lang="en-US" smtClean="0"/>
              <a:t>Cost Analysis and Close Preparing</a:t>
            </a:r>
          </a:p>
          <a:p>
            <a:r>
              <a:rPr lang="en-US" smtClean="0"/>
              <a:t>Closing PC period</a:t>
            </a:r>
          </a:p>
          <a:p>
            <a:r>
              <a:rPr lang="en-US" smtClean="0"/>
              <a:t>Mass Layer PC-Transfer Execute</a:t>
            </a:r>
          </a:p>
          <a:p>
            <a:r>
              <a:rPr lang="en-US" smtClean="0">
                <a:solidFill>
                  <a:srgbClr val="4F4F4F"/>
                </a:solidFill>
              </a:rPr>
              <a:t>Re-open a closed period</a:t>
            </a:r>
          </a:p>
          <a:p>
            <a:pPr>
              <a:buNone/>
            </a:pPr>
            <a:endParaRPr lang="en-US" smtClean="0"/>
          </a:p>
          <a:p>
            <a:endParaRPr lang="en-US" smtClean="0"/>
          </a:p>
        </p:txBody>
      </p:sp>
      <p:sp>
        <p:nvSpPr>
          <p:cNvPr id="4" name="Title 3"/>
          <p:cNvSpPr>
            <a:spLocks noGrp="1"/>
          </p:cNvSpPr>
          <p:nvPr>
            <p:ph type="title"/>
          </p:nvPr>
        </p:nvSpPr>
        <p:spPr/>
        <p:txBody>
          <a:bodyPr/>
          <a:lstStyle/>
          <a:p>
            <a:r>
              <a:rPr lang="en-US" smtClean="0"/>
              <a:t>Review</a:t>
            </a:r>
            <a:endParaRPr lang="en-US"/>
          </a:p>
        </p:txBody>
      </p:sp>
      <p:sp>
        <p:nvSpPr>
          <p:cNvPr id="5" name="Text Placeholder 4"/>
          <p:cNvSpPr>
            <a:spLocks noGrp="1"/>
          </p:cNvSpPr>
          <p:nvPr>
            <p:ph type="body" sz="quarter" idx="11"/>
          </p:nvPr>
        </p:nvSpPr>
        <p:spPr/>
        <p:txBody>
          <a:bodyPr/>
          <a:lstStyle/>
          <a:p>
            <a:r>
              <a:rPr lang="en-US" smtClean="0"/>
              <a:t>Periodic Costing Accounting Close</a:t>
            </a:r>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900</TotalTime>
  <Words>1037</Words>
  <Application>Microsoft Office PowerPoint</Application>
  <PresentationFormat>On-screen Show (4:3)</PresentationFormat>
  <Paragraphs>126</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QAD 2010 Template</vt:lpstr>
      <vt:lpstr>Periodic Costing Accounting Close</vt:lpstr>
      <vt:lpstr>Periodic Costing Accounting Close</vt:lpstr>
      <vt:lpstr>Overview</vt:lpstr>
      <vt:lpstr>Accounting Close Process Flow</vt:lpstr>
      <vt:lpstr>Cost Analysis and Close Preparing</vt:lpstr>
      <vt:lpstr>Closing PC period</vt:lpstr>
      <vt:lpstr>Mass Layer PC-Transfer Execute</vt:lpstr>
      <vt:lpstr>Re-open PC for a Closed Period</vt:lpstr>
      <vt:lpstr>Review</vt:lpstr>
      <vt:lpstr>Exercise: Periodic Costing Accounting Close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Mary Li</cp:lastModifiedBy>
  <cp:revision>55</cp:revision>
  <dcterms:created xsi:type="dcterms:W3CDTF">2010-10-05T00:44:07Z</dcterms:created>
  <dcterms:modified xsi:type="dcterms:W3CDTF">2015-09-07T07:40:06Z</dcterms:modified>
</cp:coreProperties>
</file>