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57" r:id="rId3"/>
    <p:sldId id="258" r:id="rId4"/>
    <p:sldId id="262" r:id="rId5"/>
    <p:sldId id="263" r:id="rId6"/>
    <p:sldId id="265" r:id="rId7"/>
    <p:sldId id="267" r:id="rId8"/>
    <p:sldId id="270" r:id="rId9"/>
    <p:sldId id="268" r:id="rId10"/>
    <p:sldId id="271" r:id="rId11"/>
    <p:sldId id="273" r:id="rId12"/>
    <p:sldId id="272" r:id="rId13"/>
    <p:sldId id="266" r:id="rId14"/>
    <p:sldId id="259" r:id="rId15"/>
    <p:sldId id="26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5" clrIdx="0"/>
  <p:cmAuthor id="1" name="Mary Li" initials="qgl" lastIdx="15"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500" autoAdjust="0"/>
    <p:restoredTop sz="59250" autoAdjust="0"/>
  </p:normalViewPr>
  <p:slideViewPr>
    <p:cSldViewPr snapToGrid="0" snapToObjects="1">
      <p:cViewPr>
        <p:scale>
          <a:sx n="75" d="100"/>
          <a:sy n="75" d="100"/>
        </p:scale>
        <p:origin x="-1110" y="252"/>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09-09T02:46:20.461" idx="1">
    <p:pos x="4563" y="44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5-09-09T02:47:12.527" idx="10">
    <p:pos x="4152" y="449"/>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15-09-09T02:47:16.895" idx="11">
    <p:pos x="4630" y="449"/>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15-09-09T02:47:22.220" idx="12">
    <p:pos x="3987" y="449"/>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15-09-09T02:47:26.892" idx="13">
    <p:pos x="2648" y="449"/>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15-09-09T02:47:31.235" idx="14">
    <p:pos x="1302" y="449"/>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1" dt="2015-09-09T02:47:37.125" idx="15">
    <p:pos x="5229" y="464"/>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5-09-09T02:46:28.450" idx="2">
    <p:pos x="2700" y="449"/>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5-09-09T02:46:35.061" idx="3">
    <p:pos x="1593" y="449"/>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5-09-09T02:46:40.832" idx="4">
    <p:pos x="4728" y="44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5-09-09T02:46:45.075" idx="5">
    <p:pos x="4975" y="449"/>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5-09-09T02:46:50.313" idx="6">
    <p:pos x="5259" y="52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5-09-09T02:46:54.901" idx="7">
    <p:pos x="3067" y="449"/>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5-09-09T02:47:03.029" idx="8">
    <p:pos x="3950" y="449"/>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5-09-09T02:47:08.015" idx="9">
    <p:pos x="4316" y="449"/>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9/9/2015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9/9/2015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report the customer</a:t>
            </a:r>
            <a:r>
              <a:rPr lang="en-US" baseline="0" dirty="0" smtClean="0"/>
              <a:t> </a:t>
            </a:r>
            <a:r>
              <a:rPr lang="en-US" dirty="0" smtClean="0"/>
              <a:t>usage </a:t>
            </a:r>
            <a:r>
              <a:rPr lang="en-US" baseline="0" dirty="0" smtClean="0"/>
              <a:t>after next period but the PC cost of the item has been changed again, the periodic costing calculation revalues the total cost in both of consignment account and in-transit account.</a:t>
            </a:r>
          </a:p>
          <a:p>
            <a:endParaRPr lang="en-US" baseline="0" dirty="0" smtClean="0"/>
          </a:p>
          <a:p>
            <a:r>
              <a:rPr lang="en-US" baseline="0" dirty="0" smtClean="0"/>
              <a:t>Let’s continue with the example. In the third period, the PC cost of the consignment item is 9.75. After usage of the 50 consignment items from consignment location, the periodic costing calculation revalues the total PC cost of the consignment account to 0.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Cycle Count or Physical Inventory, the transactions are CYC-RCNT, CN-CN, ISS-SO, and CN-USE.  For Consignment Inventory Adjustment, the transaction</a:t>
            </a:r>
            <a:r>
              <a:rPr lang="en-US" baseline="0" dirty="0" smtClean="0"/>
              <a:t> type is</a:t>
            </a:r>
            <a:r>
              <a:rPr lang="en-US" dirty="0" smtClean="0"/>
              <a:t> CN-ADJ.  For Issues – Unplanned, the</a:t>
            </a:r>
            <a:r>
              <a:rPr lang="en-US" baseline="0" dirty="0" smtClean="0"/>
              <a:t> t</a:t>
            </a:r>
            <a:r>
              <a:rPr lang="en-US" dirty="0" smtClean="0"/>
              <a:t>ransactions</a:t>
            </a:r>
            <a:r>
              <a:rPr lang="en-US" baseline="0" dirty="0" smtClean="0"/>
              <a:t> </a:t>
            </a:r>
            <a:r>
              <a:rPr lang="en-US" dirty="0" smtClean="0"/>
              <a:t>are ISS-UNP</a:t>
            </a:r>
            <a:r>
              <a:rPr lang="en-US" baseline="0" dirty="0" smtClean="0"/>
              <a:t> and</a:t>
            </a:r>
            <a:r>
              <a:rPr lang="en-US" dirty="0" smtClean="0"/>
              <a:t> CN-SHIP. </a:t>
            </a:r>
          </a:p>
          <a:p>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When periodic costing processes these transactions,</a:t>
            </a:r>
            <a:r>
              <a:rPr lang="en-US" baseline="0" dirty="0" smtClean="0"/>
              <a:t> it </a:t>
            </a:r>
          </a:p>
          <a:p>
            <a:pPr marL="182880" marR="0" lvl="1"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Fully </a:t>
            </a:r>
            <a:r>
              <a:rPr lang="en-US" dirty="0" smtClean="0"/>
              <a:t>reverses the transactions to the standard GL transactions</a:t>
            </a:r>
          </a:p>
          <a:p>
            <a:pPr marL="182880" marR="0" lvl="1"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i="0" kern="1200" dirty="0" smtClean="0">
                <a:solidFill>
                  <a:schemeClr val="tx1"/>
                </a:solidFill>
                <a:latin typeface="+mn-lt"/>
                <a:ea typeface="+mn-ea"/>
                <a:cs typeface="+mn-cs"/>
              </a:rPr>
              <a:t>Updates the consignment quantity according to the transaction quantity </a:t>
            </a:r>
          </a:p>
          <a:p>
            <a:pPr marL="182880" marR="0" lvl="1"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0" i="0" kern="1200" dirty="0" smtClean="0">
                <a:solidFill>
                  <a:schemeClr val="tx1"/>
                </a:solidFill>
                <a:latin typeface="+mn-lt"/>
                <a:ea typeface="+mn-ea"/>
                <a:cs typeface="+mn-cs"/>
              </a:rPr>
              <a:t>For every item/site/bucket, revalues the consignment inventory value movement and creates PC GL transactions to balance it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Utility - PC Consignment Verify (30.5.7.25.5) to verify consignment inventory details</a:t>
            </a:r>
            <a:r>
              <a:rPr lang="en-US" baseline="0" dirty="0" smtClean="0"/>
              <a:t> </a:t>
            </a:r>
            <a:r>
              <a:rPr lang="en-US" dirty="0" smtClean="0"/>
              <a:t>including</a:t>
            </a:r>
            <a:r>
              <a:rPr lang="en-US" baseline="0" dirty="0" smtClean="0"/>
              <a:t> consigned quantity and in-transit quantity. It also displays the </a:t>
            </a:r>
            <a:r>
              <a:rPr lang="en-US" dirty="0" smtClean="0"/>
              <a:t>verification</a:t>
            </a:r>
            <a:r>
              <a:rPr lang="en-US" baseline="0" dirty="0" smtClean="0"/>
              <a:t> results:</a:t>
            </a:r>
          </a:p>
          <a:p>
            <a:pPr marL="182880" indent="-182880">
              <a:buFont typeface="Arial" pitchFamily="34" charset="0"/>
              <a:buChar char="•"/>
            </a:pPr>
            <a:r>
              <a:rPr lang="en-US" baseline="0" dirty="0" smtClean="0"/>
              <a:t> Ending Balance – Beginning Balance = GL Balance</a:t>
            </a:r>
          </a:p>
          <a:p>
            <a:pPr marL="182880" indent="-182880">
              <a:buFont typeface="Arial" pitchFamily="34" charset="0"/>
              <a:buChar char="•"/>
            </a:pPr>
            <a:r>
              <a:rPr lang="en-US" baseline="0" dirty="0" smtClean="0"/>
              <a:t> In-transit Ending Balance – In-transit Beginning Balance = In-transit GL Balance</a:t>
            </a:r>
          </a:p>
          <a:p>
            <a:pPr marL="182880" indent="-182880">
              <a:buFont typeface="Arial" pitchFamily="34" charset="0"/>
              <a:buChar char="•"/>
            </a:pPr>
            <a:r>
              <a:rPr lang="en-US" baseline="0" dirty="0" smtClean="0"/>
              <a:t> PC Quantity = Inventory as of Date Quantity</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adjustment mode, Periodic Costing reverses the standard cost</a:t>
            </a:r>
            <a:r>
              <a:rPr lang="en-US" baseline="0" dirty="0" smtClean="0"/>
              <a:t> GL transaction first, creates an actual cost GL transaction, and posts it to the management layer. </a:t>
            </a:r>
          </a:p>
          <a:p>
            <a:endParaRPr lang="en-US" baseline="0" dirty="0" smtClean="0"/>
          </a:p>
          <a:p>
            <a:r>
              <a:rPr lang="en-US" baseline="0" dirty="0" smtClean="0"/>
              <a:t>In complete mode, the system blocks the standard cost GL transaction generation. </a:t>
            </a:r>
            <a:r>
              <a:rPr lang="en-US" dirty="0" smtClean="0"/>
              <a:t>Periodic Costing </a:t>
            </a:r>
            <a:r>
              <a:rPr lang="en-US" baseline="0" dirty="0" smtClean="0"/>
              <a:t>creates an actual cost GL transaction and posts it to official layer. </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Finish the corresponding</a:t>
            </a:r>
            <a:r>
              <a:rPr lang="en-US" baseline="0" dirty="0" smtClean="0"/>
              <a:t> exercise at the end of this training guide.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periodic costing calculation processes all the consignment type (CN-XXXX) related transactions. Include:</a:t>
            </a:r>
          </a:p>
          <a:p>
            <a:pPr marL="182880" indent="-182880">
              <a:buFont typeface="Arial" pitchFamily="34" charset="0"/>
              <a:buChar char="•"/>
            </a:pPr>
            <a:r>
              <a:rPr lang="en-US" dirty="0" smtClean="0"/>
              <a:t> Physical Shipment of Consigned Inventory (ISS-TR, RCT-TR, CN-SHIP)</a:t>
            </a:r>
          </a:p>
          <a:p>
            <a:pPr marL="182880" indent="-182880">
              <a:buFont typeface="Arial" pitchFamily="34" charset="0"/>
              <a:buChar char="•"/>
            </a:pPr>
            <a:r>
              <a:rPr lang="en-US" dirty="0" smtClean="0"/>
              <a:t> Consignment Inventory Usage (ISS-SO, CN-USE)</a:t>
            </a:r>
          </a:p>
          <a:p>
            <a:pPr marL="182880" indent="-182880">
              <a:buFont typeface="Arial" pitchFamily="34" charset="0"/>
              <a:buChar char="•"/>
            </a:pPr>
            <a:r>
              <a:rPr lang="en-US" dirty="0" smtClean="0"/>
              <a:t> Consignment Inventory Qty Adjustment (CN-ADJ)</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 Reduce Consignment Inventory by Cycle Count or Tag Count (CYC-RCNT, CN-CN, </a:t>
            </a:r>
            <a:r>
              <a:rPr lang="en-US" baseline="0" dirty="0" smtClean="0"/>
              <a:t> </a:t>
            </a:r>
            <a:r>
              <a:rPr lang="en-US" dirty="0" smtClean="0"/>
              <a:t>ISS-SO, CN-USE)</a:t>
            </a:r>
          </a:p>
          <a:p>
            <a:pPr marL="182880" indent="-182880">
              <a:buFont typeface="Arial" pitchFamily="34" charset="0"/>
              <a:buChar char="•"/>
            </a:pPr>
            <a:r>
              <a:rPr lang="en-US" dirty="0" smtClean="0"/>
              <a:t> Reduce Consignment Inventory by ISS-UNP</a:t>
            </a:r>
          </a:p>
          <a:p>
            <a:pPr marL="182880" indent="-182880">
              <a:buFont typeface="Arial" pitchFamily="34" charset="0"/>
              <a:buChar char="•"/>
            </a:pPr>
            <a:r>
              <a:rPr lang="en-US" dirty="0" smtClean="0"/>
              <a:t> Consignment Inventory Transfer (ISS-TR, RCT-TR, CN-ISSTR, CN-RCTTR)</a:t>
            </a:r>
          </a:p>
          <a:p>
            <a:pPr marL="182880" indent="-182880">
              <a:buFont typeface="Arial" pitchFamily="34" charset="0"/>
              <a:buChar char="•"/>
            </a:pPr>
            <a:r>
              <a:rPr lang="en-US" dirty="0" smtClean="0"/>
              <a:t> Consignment Inventory Cost Adjustment (CST-ADJ, CN-ADJ)</a:t>
            </a:r>
          </a:p>
          <a:p>
            <a:endParaRPr lang="en-US" dirty="0" smtClean="0"/>
          </a:p>
          <a:p>
            <a:r>
              <a:rPr lang="en-US" dirty="0" smtClean="0"/>
              <a:t>The system revalues</a:t>
            </a:r>
            <a:r>
              <a:rPr lang="en-US" baseline="0" dirty="0" smtClean="0"/>
              <a:t> the consignment inventory items and consignment in-transit inventory items using periodic costing cost in the PC period.</a:t>
            </a:r>
          </a:p>
          <a:p>
            <a:endParaRPr lang="en-US" baseline="0" dirty="0" smtClean="0"/>
          </a:p>
          <a:p>
            <a:r>
              <a:rPr lang="en-US" baseline="0" dirty="0" smtClean="0"/>
              <a:t>In the </a:t>
            </a:r>
            <a:r>
              <a:rPr lang="en-US" dirty="0" smtClean="0"/>
              <a:t>Inv Detail By PC Cost Browse, it also displays the in-transit quantity and unconsumed</a:t>
            </a:r>
            <a:r>
              <a:rPr lang="en-US" baseline="0" dirty="0" smtClean="0"/>
              <a:t> </a:t>
            </a:r>
            <a:r>
              <a:rPr lang="en-US" dirty="0" smtClean="0"/>
              <a:t>quantity of the consignment.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 reallocate PC unconsumed quantity, reallocate the consignment quantity according to the percentage of the PC quantity.</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consignment sales order, after shipment,</a:t>
            </a:r>
            <a:r>
              <a:rPr lang="en-US" baseline="0" dirty="0" smtClean="0"/>
              <a:t> the periodic costing calculation processes the consignment ship transaction (CN-SHIP) and updates the consignment in-transit quantity in the system.</a:t>
            </a:r>
          </a:p>
          <a:p>
            <a:endParaRPr lang="en-US" baseline="0" dirty="0" smtClean="0"/>
          </a:p>
          <a:p>
            <a:r>
              <a:rPr lang="en-US" b="1" baseline="0" dirty="0" smtClean="0"/>
              <a:t>Example</a:t>
            </a:r>
            <a:r>
              <a:rPr lang="en-US" baseline="0" dirty="0" smtClean="0"/>
              <a:t>: In the first period, the PC cost of a consignment item is 9.00. Ship 50 consignment items so the consignment in-transit account has total cost 450.00. In the </a:t>
            </a:r>
            <a:r>
              <a:rPr lang="en-US" dirty="0" smtClean="0"/>
              <a:t>Inv Detail By PC Cost Browse, you can see the 50 consignment in-transit quantity.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transfer the </a:t>
            </a:r>
            <a:r>
              <a:rPr lang="en-US" baseline="0" dirty="0" smtClean="0"/>
              <a:t>consignment items in next period but its PC cost has changed, the periodic costing calculation revalues the total cost in consignment account and in-transit account.</a:t>
            </a:r>
          </a:p>
          <a:p>
            <a:endParaRPr lang="en-US" baseline="0" dirty="0" smtClean="0"/>
          </a:p>
          <a:p>
            <a:r>
              <a:rPr lang="en-US" baseline="0" dirty="0" smtClean="0"/>
              <a:t>Let’s continue with the example. In the second period, the PC cost of the consignment item is 9.67. After the transfer of 50 consignment items from in-transit location to consignment location, the periodic costing calculation revalues the total PC cost of the consignment account to 483.33. </a:t>
            </a:r>
          </a:p>
          <a:p>
            <a:endParaRPr lang="en-US" baseline="0" dirty="0" smtClean="0"/>
          </a:p>
          <a:p>
            <a:r>
              <a:rPr lang="en-US" baseline="0" dirty="0" smtClean="0"/>
              <a:t>In the </a:t>
            </a:r>
            <a:r>
              <a:rPr lang="en-US" dirty="0" smtClean="0"/>
              <a:t>Inv Detail By PC Cost Browse, now you can see the quantity of 50 in the Consignment Qty Unconsumed</a:t>
            </a:r>
            <a:r>
              <a:rPr lang="en-US" baseline="0" dirty="0" smtClean="0"/>
              <a:t> column</a:t>
            </a:r>
            <a:r>
              <a:rPr lang="en-US"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15.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 Consignment Inventory</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r>
              <a:rPr lang="en-US" dirty="0" smtClean="0"/>
              <a:t>Process CN-USE </a:t>
            </a:r>
            <a:r>
              <a:rPr lang="en-US" dirty="0" err="1" smtClean="0"/>
              <a:t>tansactions</a:t>
            </a:r>
            <a:endParaRPr lang="en-US" dirty="0" smtClean="0"/>
          </a:p>
          <a:p>
            <a:r>
              <a:rPr lang="en-US" dirty="0" smtClean="0"/>
              <a:t>Update consignment quantity</a:t>
            </a:r>
          </a:p>
          <a:p>
            <a:endParaRPr lang="en-US" dirty="0"/>
          </a:p>
        </p:txBody>
      </p:sp>
      <p:sp>
        <p:nvSpPr>
          <p:cNvPr id="4" name="Title 3"/>
          <p:cNvSpPr>
            <a:spLocks noGrp="1"/>
          </p:cNvSpPr>
          <p:nvPr>
            <p:ph type="title"/>
          </p:nvPr>
        </p:nvSpPr>
        <p:spPr/>
        <p:txBody>
          <a:bodyPr/>
          <a:lstStyle/>
          <a:p>
            <a:r>
              <a:rPr lang="en-US" dirty="0" smtClean="0"/>
              <a:t>Consignment Inventory Usage</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graphicFrame>
        <p:nvGraphicFramePr>
          <p:cNvPr id="8" name="Table 7"/>
          <p:cNvGraphicFramePr>
            <a:graphicFrameLocks noGrp="1"/>
          </p:cNvGraphicFramePr>
          <p:nvPr/>
        </p:nvGraphicFramePr>
        <p:xfrm>
          <a:off x="225778" y="2483557"/>
          <a:ext cx="8658578" cy="3832575"/>
        </p:xfrm>
        <a:graphic>
          <a:graphicData uri="http://schemas.openxmlformats.org/drawingml/2006/table">
            <a:tbl>
              <a:tblPr/>
              <a:tblGrid>
                <a:gridCol w="816903"/>
                <a:gridCol w="864956"/>
                <a:gridCol w="576638"/>
                <a:gridCol w="1072187"/>
                <a:gridCol w="928026"/>
                <a:gridCol w="1393541"/>
                <a:gridCol w="1105223"/>
                <a:gridCol w="937037"/>
                <a:gridCol w="964067"/>
              </a:tblGrid>
              <a:tr h="332545">
                <a:tc>
                  <a:txBody>
                    <a:bodyPr/>
                    <a:lstStyle/>
                    <a:p>
                      <a:pPr algn="l" fontAlgn="b"/>
                      <a:r>
                        <a:rPr lang="en-US" sz="1000" b="1" i="0" u="none" strike="noStrike" dirty="0">
                          <a:solidFill>
                            <a:srgbClr val="000000"/>
                          </a:solidFill>
                          <a:latin typeface="Calibri"/>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Qty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PC Unit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Consign Qty-In Tran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Conigns Qty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Acc: </a:t>
                      </a:r>
                      <a:br>
                        <a:rPr lang="en-US" sz="1000" b="1" i="0" u="none" strike="noStrike">
                          <a:solidFill>
                            <a:srgbClr val="000000"/>
                          </a:solidFill>
                          <a:latin typeface="Calibri"/>
                        </a:rPr>
                      </a:br>
                      <a:r>
                        <a:rPr lang="en-US" sz="1000" b="1" i="0" u="none" strike="noStrike">
                          <a:solidFill>
                            <a:srgbClr val="000000"/>
                          </a:solidFill>
                          <a:latin typeface="Calibri"/>
                        </a:rPr>
                        <a:t>Cons Offset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dirty="0">
                          <a:solidFill>
                            <a:srgbClr val="000000"/>
                          </a:solidFill>
                          <a:latin typeface="Calibri"/>
                        </a:rPr>
                        <a:t>Acc: </a:t>
                      </a:r>
                      <a:br>
                        <a:rPr lang="en-US" sz="1000" b="1" i="0" u="none" strike="noStrike" dirty="0">
                          <a:solidFill>
                            <a:srgbClr val="000000"/>
                          </a:solidFill>
                          <a:latin typeface="Calibri"/>
                        </a:rPr>
                      </a:br>
                      <a:r>
                        <a:rPr lang="en-US" sz="1000" b="1" i="0" u="none" strike="noStrike" dirty="0">
                          <a:solidFill>
                            <a:srgbClr val="000000"/>
                          </a:solidFill>
                          <a:latin typeface="Calibri"/>
                        </a:rPr>
                        <a:t>Cons In-Transit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Acc: </a:t>
                      </a:r>
                      <a:br>
                        <a:rPr lang="en-US" sz="1000" b="1" i="0" u="none" strike="noStrike">
                          <a:solidFill>
                            <a:srgbClr val="000000"/>
                          </a:solidFill>
                          <a:latin typeface="Calibri"/>
                        </a:rPr>
                      </a:br>
                      <a:r>
                        <a:rPr lang="en-US" sz="1000" b="1" i="0" u="none" strike="noStrike">
                          <a:solidFill>
                            <a:srgbClr val="000000"/>
                          </a:solidFill>
                          <a:latin typeface="Calibri"/>
                        </a:rPr>
                        <a:t>Cons Inventory</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r>
              <a:tr h="166272">
                <a:tc>
                  <a:txBody>
                    <a:bodyPr/>
                    <a:lstStyle/>
                    <a:p>
                      <a:pPr algn="l" fontAlgn="b"/>
                      <a:r>
                        <a:rPr lang="en-US" sz="1000" b="1" i="0" u="none" strike="noStrike" dirty="0">
                          <a:solidFill>
                            <a:srgbClr val="000000"/>
                          </a:solidFill>
                          <a:latin typeface="Calibri"/>
                        </a:rPr>
                        <a:t>Period#2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66272">
                <a:tc>
                  <a:txBody>
                    <a:bodyPr/>
                    <a:lstStyle/>
                    <a:p>
                      <a:pPr algn="l" fontAlgn="b"/>
                      <a:r>
                        <a:rPr lang="en-US" sz="1000" b="1" i="0" u="none" strike="noStrike">
                          <a:solidFill>
                            <a:srgbClr val="000000"/>
                          </a:solidFill>
                          <a:latin typeface="Calibri"/>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$11.00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2545">
                <a:tc>
                  <a:txBody>
                    <a:bodyPr/>
                    <a:lstStyle/>
                    <a:p>
                      <a:pPr algn="l" fontAlgn="b"/>
                      <a:r>
                        <a:rPr lang="en-US" sz="1000" b="1" i="0" u="none" strike="noStrike">
                          <a:solidFill>
                            <a:srgbClr val="000000"/>
                          </a:solidFill>
                          <a:latin typeface="Calibri"/>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Unit cost </a:t>
                      </a:r>
                      <a:br>
                        <a:rPr lang="en-US" sz="1000" b="1" i="0" u="none" strike="noStrike" dirty="0">
                          <a:solidFill>
                            <a:srgbClr val="000000"/>
                          </a:solidFill>
                          <a:latin typeface="Calibri"/>
                        </a:rPr>
                      </a:br>
                      <a:r>
                        <a:rPr lang="en-US" sz="1000" b="1" i="0" u="none" strike="noStrike" dirty="0">
                          <a:solidFill>
                            <a:srgbClr val="000000"/>
                          </a:solidFill>
                          <a:latin typeface="Calibri"/>
                        </a:rPr>
                        <a:t>calculation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rowSpan="4">
                  <a:txBody>
                    <a:bodyPr/>
                    <a:lstStyle/>
                    <a:p>
                      <a:pPr algn="ctr" fontAlgn="b"/>
                      <a:r>
                        <a:rPr lang="en-US" sz="1000" b="1" i="0" u="none" strike="noStrike">
                          <a:solidFill>
                            <a:srgbClr val="000000"/>
                          </a:solidFill>
                          <a:latin typeface="Calibri"/>
                        </a:rPr>
                        <a:t>Consign</a:t>
                      </a:r>
                      <a:br>
                        <a:rPr lang="en-US" sz="1000" b="1" i="0" u="none" strike="noStrike">
                          <a:solidFill>
                            <a:srgbClr val="000000"/>
                          </a:solidFill>
                          <a:latin typeface="Calibri"/>
                        </a:rPr>
                      </a:br>
                      <a:r>
                        <a:rPr lang="en-US" sz="1000" b="1" i="0" u="none" strike="noStrike">
                          <a:solidFill>
                            <a:srgbClr val="000000"/>
                          </a:solidFill>
                          <a:latin typeface="Calibri"/>
                        </a:rPr>
                        <a:t>Transfer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n-US" sz="1000" b="1" i="0" u="none" strike="noStrike">
                          <a:solidFill>
                            <a:srgbClr val="000000"/>
                          </a:solidFill>
                          <a:latin typeface="Calibri"/>
                        </a:rPr>
                        <a:t>ISS-TR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vMerge="1">
                  <a:txBody>
                    <a:bodyPr/>
                    <a:lstStyle/>
                    <a:p>
                      <a:endParaRPr lang="en-US"/>
                    </a:p>
                  </a:txBody>
                  <a:tcPr/>
                </a:tc>
                <a:tc>
                  <a:txBody>
                    <a:bodyPr/>
                    <a:lstStyle/>
                    <a:p>
                      <a:pPr algn="l" fontAlgn="b"/>
                      <a:r>
                        <a:rPr lang="en-US" sz="1000" b="1" i="0" u="none" strike="noStrike">
                          <a:solidFill>
                            <a:srgbClr val="000000"/>
                          </a:solidFill>
                          <a:latin typeface="Calibri"/>
                        </a:rPr>
                        <a:t>RCT-TR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vMerge="1">
                  <a:txBody>
                    <a:bodyPr/>
                    <a:lstStyle/>
                    <a:p>
                      <a:endParaRPr lang="en-US"/>
                    </a:p>
                  </a:txBody>
                  <a:tcPr/>
                </a:tc>
                <a:tc>
                  <a:txBody>
                    <a:bodyPr/>
                    <a:lstStyle/>
                    <a:p>
                      <a:pPr algn="l" fontAlgn="b"/>
                      <a:r>
                        <a:rPr lang="en-US" sz="1000" b="1" i="0" u="none" strike="noStrike">
                          <a:solidFill>
                            <a:srgbClr val="000000"/>
                          </a:solidFill>
                          <a:latin typeface="Calibri"/>
                        </a:rPr>
                        <a:t>CN-ISSTR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9C0006"/>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vMerge="1">
                  <a:txBody>
                    <a:bodyPr/>
                    <a:lstStyle/>
                    <a:p>
                      <a:endParaRPr lang="en-US"/>
                    </a:p>
                  </a:txBody>
                  <a:tcPr/>
                </a:tc>
                <a:tc>
                  <a:txBody>
                    <a:bodyPr/>
                    <a:lstStyle/>
                    <a:p>
                      <a:pPr algn="l" fontAlgn="b"/>
                      <a:r>
                        <a:rPr lang="en-US" sz="1000" b="1" i="0" u="none" strike="noStrike">
                          <a:solidFill>
                            <a:srgbClr val="000000"/>
                          </a:solidFill>
                          <a:latin typeface="Calibri"/>
                        </a:rPr>
                        <a:t>CN-RCTTR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9C0006"/>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2545">
                <a:tc>
                  <a:txBody>
                    <a:bodyPr/>
                    <a:lstStyle/>
                    <a:p>
                      <a:pPr algn="ctr" fontAlgn="b"/>
                      <a:r>
                        <a:rPr lang="en-US" sz="1000" b="1" i="0" u="none" strike="noStrike">
                          <a:solidFill>
                            <a:srgbClr val="000000"/>
                          </a:solidFill>
                          <a:latin typeface="Calibri"/>
                        </a:rPr>
                        <a:t>Revaluate</a:t>
                      </a:r>
                      <a:br>
                        <a:rPr lang="en-US" sz="1000" b="1" i="0" u="none" strike="noStrike">
                          <a:solidFill>
                            <a:srgbClr val="000000"/>
                          </a:solidFill>
                          <a:latin typeface="Calibri"/>
                        </a:rPr>
                      </a:br>
                      <a:r>
                        <a:rPr lang="en-US" sz="1000" b="1" i="0" u="none" strike="noStrike">
                          <a:solidFill>
                            <a:srgbClr val="000000"/>
                          </a:solidFill>
                          <a:latin typeface="Calibri"/>
                        </a:rPr>
                        <a:t>Cons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0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a:txBody>
                    <a:bodyPr/>
                    <a:lstStyle/>
                    <a:p>
                      <a:pPr algn="ctr"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US" sz="1000" b="1" i="0" u="none" strike="noStrike">
                          <a:solidFill>
                            <a:srgbClr val="000000"/>
                          </a:solidFill>
                          <a:latin typeface="Calibri"/>
                        </a:rPr>
                        <a:t>End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a:txBody>
                    <a:bodyPr/>
                    <a:lstStyle/>
                    <a:p>
                      <a:pPr algn="l" fontAlgn="b"/>
                      <a:r>
                        <a:rPr lang="en-US" sz="1000" b="1" i="0" u="none" strike="noStrike">
                          <a:solidFill>
                            <a:srgbClr val="000000"/>
                          </a:solidFill>
                          <a:latin typeface="Calibri"/>
                        </a:rPr>
                        <a:t>Period#3</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66272">
                <a:tc>
                  <a:txBody>
                    <a:bodyPr/>
                    <a:lstStyle/>
                    <a:p>
                      <a:pPr algn="l" fontAlgn="b"/>
                      <a:r>
                        <a:rPr lang="en-US" sz="1000" b="1" i="0" u="none" strike="noStrike">
                          <a:solidFill>
                            <a:srgbClr val="000000"/>
                          </a:solidFill>
                          <a:latin typeface="Calibri"/>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2545">
                <a:tc>
                  <a:txBody>
                    <a:bodyPr/>
                    <a:lstStyle/>
                    <a:p>
                      <a:pPr algn="l" fontAlgn="b"/>
                      <a:r>
                        <a:rPr lang="en-US" sz="1000" b="1" i="0" u="none" strike="noStrike">
                          <a:solidFill>
                            <a:srgbClr val="000000"/>
                          </a:solidFill>
                          <a:latin typeface="Calibri"/>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Unit cost </a:t>
                      </a:r>
                      <a:br>
                        <a:rPr lang="en-US" sz="1000" b="1" i="0" u="none" strike="noStrike">
                          <a:solidFill>
                            <a:srgbClr val="000000"/>
                          </a:solidFill>
                          <a:latin typeface="Calibri"/>
                        </a:rPr>
                      </a:br>
                      <a:r>
                        <a:rPr lang="en-US" sz="1000" b="1" i="0" u="none" strike="noStrike">
                          <a:solidFill>
                            <a:srgbClr val="000000"/>
                          </a:solidFill>
                          <a:latin typeface="Calibri"/>
                        </a:rPr>
                        <a:t>calculation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rowSpan="2">
                  <a:txBody>
                    <a:bodyPr/>
                    <a:lstStyle/>
                    <a:p>
                      <a:pPr algn="ctr" fontAlgn="b"/>
                      <a:r>
                        <a:rPr lang="en-US" sz="1000" b="1" i="0" u="none" strike="noStrike" dirty="0">
                          <a:solidFill>
                            <a:srgbClr val="000000"/>
                          </a:solidFill>
                          <a:latin typeface="Calibri"/>
                        </a:rPr>
                        <a:t>R</a:t>
                      </a:r>
                      <a:r>
                        <a:rPr lang="en-US" sz="1000" b="1" i="0" u="none" strike="noStrike" dirty="0" smtClean="0">
                          <a:solidFill>
                            <a:srgbClr val="000000"/>
                          </a:solidFill>
                          <a:latin typeface="Calibri"/>
                        </a:rPr>
                        <a:t>eport</a:t>
                      </a:r>
                      <a:r>
                        <a:rPr lang="en-US" sz="1000" b="1" i="0" u="none" strike="noStrike" dirty="0">
                          <a:solidFill>
                            <a:srgbClr val="000000"/>
                          </a:solidFill>
                          <a:latin typeface="Calibri"/>
                        </a:rPr>
                        <a:t/>
                      </a:r>
                      <a:br>
                        <a:rPr lang="en-US" sz="1000" b="1" i="0" u="none" strike="noStrike" dirty="0">
                          <a:solidFill>
                            <a:srgbClr val="000000"/>
                          </a:solidFill>
                          <a:latin typeface="Calibri"/>
                        </a:rPr>
                      </a:br>
                      <a:r>
                        <a:rPr lang="en-US" sz="1000" b="1" i="0" u="none" strike="noStrike" dirty="0">
                          <a:solidFill>
                            <a:srgbClr val="000000"/>
                          </a:solidFill>
                          <a:latin typeface="Calibri"/>
                        </a:rPr>
                        <a:t>Usage</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l" fontAlgn="b"/>
                      <a:r>
                        <a:rPr lang="en-US" sz="1000" b="1" i="0" u="none" strike="noStrike">
                          <a:solidFill>
                            <a:srgbClr val="000000"/>
                          </a:solidFill>
                          <a:latin typeface="Calibri"/>
                        </a:rPr>
                        <a:t>ISS-SO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6272">
                <a:tc vMerge="1">
                  <a:txBody>
                    <a:bodyPr/>
                    <a:lstStyle/>
                    <a:p>
                      <a:endParaRPr lang="en-US"/>
                    </a:p>
                  </a:txBody>
                  <a:tcPr/>
                </a:tc>
                <a:tc>
                  <a:txBody>
                    <a:bodyPr/>
                    <a:lstStyle/>
                    <a:p>
                      <a:pPr algn="l" fontAlgn="b"/>
                      <a:r>
                        <a:rPr lang="en-US" sz="1000" b="1" i="0" u="none" strike="noStrike">
                          <a:solidFill>
                            <a:srgbClr val="000000"/>
                          </a:solidFill>
                          <a:latin typeface="Calibri"/>
                        </a:rPr>
                        <a:t>CN-USE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9C0006"/>
                          </a:solidFill>
                          <a:latin typeface="Calibri"/>
                        </a:rPr>
                        <a:t>$9.75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487.50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-487.50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98817">
                <a:tc>
                  <a:txBody>
                    <a:bodyPr/>
                    <a:lstStyle/>
                    <a:p>
                      <a:pPr algn="l" fontAlgn="t"/>
                      <a:r>
                        <a:rPr lang="en-US" sz="1000" b="1" i="0" u="none" strike="noStrike">
                          <a:solidFill>
                            <a:srgbClr val="000000"/>
                          </a:solidFill>
                          <a:latin typeface="Calibri"/>
                        </a:rPr>
                        <a:t>Revaluate Cons Balance</a:t>
                      </a:r>
                      <a:br>
                        <a:rPr lang="en-US" sz="1000" b="1" i="0" u="none" strike="noStrike">
                          <a:solidFill>
                            <a:srgbClr val="000000"/>
                          </a:solidFill>
                          <a:latin typeface="Calibri"/>
                        </a:rPr>
                      </a:br>
                      <a:endParaRPr lang="en-US" sz="1000" b="1" i="0" u="none" strike="noStrike">
                        <a:solidFill>
                          <a:srgbClr val="000000"/>
                        </a:solidFill>
                        <a:latin typeface="Calibri"/>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4.17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4586">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69A"/>
                    </a:solidFill>
                  </a:tcPr>
                </a:tc>
                <a:tc>
                  <a:txBody>
                    <a:bodyPr/>
                    <a:lstStyle/>
                    <a:p>
                      <a:pPr algn="r" fontAlgn="b"/>
                      <a:r>
                        <a:rPr lang="en-US" sz="1000" b="1" i="0" u="none" strike="noStrike">
                          <a:solidFill>
                            <a:srgbClr val="000000"/>
                          </a:solidFill>
                          <a:latin typeface="Calibri"/>
                        </a:rPr>
                        <a:t>End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smtClean="0">
                          <a:solidFill>
                            <a:srgbClr val="000000"/>
                          </a:solidFill>
                          <a:latin typeface="Calibri"/>
                        </a:rPr>
                        <a:t>$9.75 </a:t>
                      </a:r>
                      <a:endParaRPr lang="en-US" sz="10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endParaRPr lang="en-US" sz="10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normAutofit/>
          </a:bodyPr>
          <a:lstStyle/>
          <a:p>
            <a:r>
              <a:rPr lang="en-US" dirty="0" smtClean="0"/>
              <a:t>Cycle Count or Physical Inventory</a:t>
            </a:r>
          </a:p>
          <a:p>
            <a:pPr lvl="1"/>
            <a:r>
              <a:rPr lang="en-US" dirty="0" smtClean="0"/>
              <a:t>Transaction: CYC-RCNT, CN-CN, ISS-SO, CN-USE</a:t>
            </a:r>
          </a:p>
          <a:p>
            <a:r>
              <a:rPr lang="en-US" dirty="0" smtClean="0"/>
              <a:t>Consignment Inventory Adjustment</a:t>
            </a:r>
          </a:p>
          <a:p>
            <a:pPr lvl="1"/>
            <a:r>
              <a:rPr lang="en-US" dirty="0" smtClean="0"/>
              <a:t>Transaction: CN-ADJ</a:t>
            </a:r>
          </a:p>
          <a:p>
            <a:r>
              <a:rPr lang="en-US" dirty="0" smtClean="0"/>
              <a:t>Issues – Unplanned</a:t>
            </a:r>
          </a:p>
          <a:p>
            <a:pPr lvl="1"/>
            <a:r>
              <a:rPr lang="en-US" dirty="0" smtClean="0"/>
              <a:t>Transaction: ISS-UNP, CN-SHIP</a:t>
            </a:r>
          </a:p>
          <a:p>
            <a:r>
              <a:rPr lang="en-US" dirty="0" smtClean="0"/>
              <a:t>PC process these transactions:</a:t>
            </a:r>
          </a:p>
          <a:p>
            <a:pPr lvl="1"/>
            <a:r>
              <a:rPr lang="en-US" dirty="0" smtClean="0"/>
              <a:t>Fully reverse to the standard GL transactions</a:t>
            </a:r>
          </a:p>
          <a:p>
            <a:pPr lvl="1"/>
            <a:r>
              <a:rPr lang="en-US" dirty="0" smtClean="0"/>
              <a:t>Update PC consignment quantity</a:t>
            </a:r>
          </a:p>
          <a:p>
            <a:pPr lvl="1"/>
            <a:r>
              <a:rPr lang="en-US" dirty="0" smtClean="0"/>
              <a:t>Revalue consignment accounts</a:t>
            </a:r>
          </a:p>
          <a:p>
            <a:pPr lvl="1"/>
            <a:endParaRPr lang="en-US" dirty="0"/>
          </a:p>
        </p:txBody>
      </p:sp>
      <p:sp>
        <p:nvSpPr>
          <p:cNvPr id="4" name="Title 3"/>
          <p:cNvSpPr>
            <a:spLocks noGrp="1"/>
          </p:cNvSpPr>
          <p:nvPr>
            <p:ph type="title"/>
          </p:nvPr>
        </p:nvSpPr>
        <p:spPr/>
        <p:txBody>
          <a:bodyPr>
            <a:normAutofit/>
          </a:bodyPr>
          <a:lstStyle/>
          <a:p>
            <a:r>
              <a:rPr lang="en-US" dirty="0" smtClean="0"/>
              <a:t>Consignment Inventory Reduction</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normAutofit/>
          </a:bodyPr>
          <a:lstStyle/>
          <a:p>
            <a:r>
              <a:rPr lang="en-US" dirty="0" smtClean="0"/>
              <a:t>PC Consignment Verification Utility</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sp>
        <p:nvSpPr>
          <p:cNvPr id="6" name="Content Placeholder 5"/>
          <p:cNvSpPr>
            <a:spLocks noGrp="1"/>
          </p:cNvSpPr>
          <p:nvPr>
            <p:ph idx="1"/>
          </p:nvPr>
        </p:nvSpPr>
        <p:spPr/>
        <p:txBody>
          <a:bodyPr/>
          <a:lstStyle/>
          <a:p>
            <a:endParaRPr lang="en-US" dirty="0"/>
          </a:p>
        </p:txBody>
      </p:sp>
      <p:pic>
        <p:nvPicPr>
          <p:cNvPr id="37890" name="Picture 2" descr="C:\Users\xcm\AppData\Local\Temp\SNAGHTML4da16e.PNG"/>
          <p:cNvPicPr>
            <a:picLocks noChangeAspect="1" noChangeArrowheads="1"/>
          </p:cNvPicPr>
          <p:nvPr/>
        </p:nvPicPr>
        <p:blipFill>
          <a:blip r:embed="rId3"/>
          <a:srcRect/>
          <a:stretch>
            <a:fillRect/>
          </a:stretch>
        </p:blipFill>
        <p:spPr bwMode="auto">
          <a:xfrm>
            <a:off x="492829" y="1335804"/>
            <a:ext cx="7543800" cy="512445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r>
              <a:rPr lang="en-US" dirty="0" smtClean="0"/>
              <a:t>Adjustment: Reverse standard cost and create actual</a:t>
            </a:r>
          </a:p>
          <a:p>
            <a:r>
              <a:rPr lang="en-US" dirty="0" smtClean="0"/>
              <a:t>Complete: Create actual</a:t>
            </a:r>
          </a:p>
          <a:p>
            <a:endParaRPr lang="en-US" dirty="0"/>
          </a:p>
        </p:txBody>
      </p:sp>
      <p:sp>
        <p:nvSpPr>
          <p:cNvPr id="4" name="Title 3"/>
          <p:cNvSpPr>
            <a:spLocks noGrp="1"/>
          </p:cNvSpPr>
          <p:nvPr>
            <p:ph type="title"/>
          </p:nvPr>
        </p:nvSpPr>
        <p:spPr/>
        <p:txBody>
          <a:bodyPr>
            <a:normAutofit/>
          </a:bodyPr>
          <a:lstStyle/>
          <a:p>
            <a:r>
              <a:rPr lang="en-US" dirty="0" smtClean="0"/>
              <a:t>PC GL Transaction</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lnSpcReduction="10000"/>
          </a:bodyPr>
          <a:lstStyle/>
          <a:p>
            <a:r>
              <a:rPr lang="en-US" dirty="0" smtClean="0"/>
              <a:t>Customer Consignment Setup Flow</a:t>
            </a:r>
          </a:p>
          <a:p>
            <a:r>
              <a:rPr lang="en-US" dirty="0" smtClean="0"/>
              <a:t>Customer Consignment Process Flow</a:t>
            </a:r>
          </a:p>
          <a:p>
            <a:r>
              <a:rPr lang="en-US" dirty="0" smtClean="0"/>
              <a:t>Customer Consignment PC Calculation</a:t>
            </a:r>
          </a:p>
          <a:p>
            <a:r>
              <a:rPr lang="en-US" dirty="0" smtClean="0"/>
              <a:t>Sales Order Shipment</a:t>
            </a:r>
          </a:p>
          <a:p>
            <a:r>
              <a:rPr lang="en-US" dirty="0" smtClean="0"/>
              <a:t>Inv Detail by PC Cost Browse</a:t>
            </a:r>
          </a:p>
          <a:p>
            <a:r>
              <a:rPr lang="en-US" dirty="0" smtClean="0"/>
              <a:t>Consignment Inventory Transfer</a:t>
            </a:r>
          </a:p>
          <a:p>
            <a:r>
              <a:rPr lang="en-US" dirty="0" smtClean="0"/>
              <a:t>Consignment Inventory Usage</a:t>
            </a:r>
          </a:p>
          <a:p>
            <a:r>
              <a:rPr lang="en-US" dirty="0" smtClean="0"/>
              <a:t>Consignment Inventory Reduction</a:t>
            </a:r>
          </a:p>
          <a:p>
            <a:r>
              <a:rPr lang="en-US" dirty="0" smtClean="0"/>
              <a:t>PC Consignment Verification Utility</a:t>
            </a:r>
          </a:p>
          <a:p>
            <a:r>
              <a:rPr lang="en-US" dirty="0" smtClean="0"/>
              <a:t>PC GL Transaction</a:t>
            </a:r>
          </a:p>
          <a:p>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Customer Consignment Inventory</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4" name="Title 3"/>
          <p:cNvSpPr>
            <a:spLocks noGrp="1"/>
          </p:cNvSpPr>
          <p:nvPr>
            <p:ph type="title"/>
          </p:nvPr>
        </p:nvSpPr>
        <p:spPr/>
        <p:txBody>
          <a:bodyPr>
            <a:normAutofit fontScale="90000"/>
          </a:bodyPr>
          <a:lstStyle/>
          <a:p>
            <a:r>
              <a:rPr lang="en-US" dirty="0" smtClean="0"/>
              <a:t>Exercise: Customer Consignment Inventory</a:t>
            </a:r>
            <a:endParaRPr lang="en-US" dirty="0"/>
          </a:p>
        </p:txBody>
      </p:sp>
      <p:sp>
        <p:nvSpPr>
          <p:cNvPr id="5" name="Text Placeholder 4"/>
          <p:cNvSpPr>
            <a:spLocks noGrp="1"/>
          </p:cNvSpPr>
          <p:nvPr>
            <p:ph type="body" sz="quarter" idx="11"/>
          </p:nvPr>
        </p:nvSpPr>
        <p:spPr/>
        <p:txBody>
          <a:bodyPr/>
          <a:lstStyle/>
          <a:p>
            <a:r>
              <a:rPr lang="en-US" smtClean="0"/>
              <a:t>Customer Consignment Inventory</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lnSpcReduction="10000"/>
          </a:bodyPr>
          <a:lstStyle/>
          <a:p>
            <a:r>
              <a:rPr lang="en-US" dirty="0" smtClean="0"/>
              <a:t>Customer Consignment Setup Flow</a:t>
            </a:r>
          </a:p>
          <a:p>
            <a:r>
              <a:rPr lang="en-US" dirty="0" smtClean="0"/>
              <a:t>Customer Consignment Process Flow</a:t>
            </a:r>
          </a:p>
          <a:p>
            <a:r>
              <a:rPr lang="en-US" dirty="0" smtClean="0"/>
              <a:t>Customer Consignment PC Calculation</a:t>
            </a:r>
          </a:p>
          <a:p>
            <a:r>
              <a:rPr lang="en-US" dirty="0" smtClean="0"/>
              <a:t>Sales Order Shipment</a:t>
            </a:r>
          </a:p>
          <a:p>
            <a:r>
              <a:rPr lang="en-US" dirty="0" smtClean="0"/>
              <a:t>Inv Detail by PC Cost Browse</a:t>
            </a:r>
          </a:p>
          <a:p>
            <a:r>
              <a:rPr lang="en-US" dirty="0" smtClean="0"/>
              <a:t>Consignment Inventory Transfer</a:t>
            </a:r>
          </a:p>
          <a:p>
            <a:r>
              <a:rPr lang="en-US" dirty="0" smtClean="0"/>
              <a:t>Consignment Inventory Usage</a:t>
            </a:r>
          </a:p>
          <a:p>
            <a:r>
              <a:rPr lang="en-US" dirty="0" smtClean="0"/>
              <a:t>Consignment Inventory Reduction</a:t>
            </a:r>
          </a:p>
          <a:p>
            <a:r>
              <a:rPr lang="en-US" dirty="0" smtClean="0"/>
              <a:t>PC Consignment Verification Utility</a:t>
            </a:r>
          </a:p>
          <a:p>
            <a:r>
              <a:rPr lang="en-US" dirty="0" smtClean="0"/>
              <a:t>PC GL Transaction</a:t>
            </a:r>
          </a:p>
          <a:p>
            <a:endParaRPr lang="en-US" dirty="0" smtClean="0"/>
          </a:p>
          <a:p>
            <a:endParaRPr lang="en-US" dirty="0" smtClean="0"/>
          </a:p>
          <a:p>
            <a:endParaRPr lang="en-US" dirty="0" smtClean="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Customer Consignment Inventory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Customer Consignment Setup Flow</a:t>
            </a:r>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sp>
        <p:nvSpPr>
          <p:cNvPr id="11" name="Rounded Rectangle 10"/>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300" dirty="0" smtClean="0">
                <a:solidFill>
                  <a:schemeClr val="tx1"/>
                </a:solidFill>
                <a:latin typeface="Arial" pitchFamily="34" charset="0"/>
                <a:cs typeface="Arial" pitchFamily="34" charset="0"/>
              </a:rPr>
              <a:t>Activate Customer Consignment &amp; Configure Control Settings</a:t>
            </a:r>
          </a:p>
        </p:txBody>
      </p:sp>
      <p:sp>
        <p:nvSpPr>
          <p:cNvPr id="12" name="Rounded Rectangle 11"/>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Set up Consignment Accounts</a:t>
            </a:r>
          </a:p>
        </p:txBody>
      </p:sp>
      <p:cxnSp>
        <p:nvCxnSpPr>
          <p:cNvPr id="13" name="Shape 13"/>
          <p:cNvCxnSpPr>
            <a:stCxn id="11" idx="3"/>
            <a:endCxn id="12"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Set up Product Line and Inventory Detail Accounts</a:t>
            </a:r>
          </a:p>
        </p:txBody>
      </p:sp>
      <p:sp>
        <p:nvSpPr>
          <p:cNvPr id="15" name="Rounded Rectangle 14"/>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Create Locations for Consignment &amp; Associate Status Codes</a:t>
            </a:r>
          </a:p>
        </p:txBody>
      </p:sp>
      <p:sp>
        <p:nvSpPr>
          <p:cNvPr id="16" name="Rounded Rectangle 15"/>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Create Control Records for Specific Ship-to/Item Control Combinations</a:t>
            </a:r>
          </a:p>
        </p:txBody>
      </p:sp>
      <p:sp>
        <p:nvSpPr>
          <p:cNvPr id="17" name="Rounded Rectangle 16"/>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Set up Transport Days</a:t>
            </a:r>
          </a:p>
        </p:txBody>
      </p:sp>
      <p:cxnSp>
        <p:nvCxnSpPr>
          <p:cNvPr id="19" name="Elbow Connector 18"/>
          <p:cNvCxnSpPr>
            <a:stCxn id="12"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14" idx="3"/>
            <a:endCxn id="15"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hape 22"/>
          <p:cNvCxnSpPr>
            <a:stCxn id="15" idx="3"/>
            <a:endCxn id="16"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16" idx="3"/>
            <a:endCxn id="17"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Customer Consignment Process Flow</a:t>
            </a:r>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sp>
        <p:nvSpPr>
          <p:cNvPr id="11" name="Rounded Rectangle 10"/>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Create Sales Order</a:t>
            </a:r>
          </a:p>
        </p:txBody>
      </p:sp>
      <p:sp>
        <p:nvSpPr>
          <p:cNvPr id="12" name="Rounded Rectangle 11"/>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Allocate Inventory</a:t>
            </a:r>
          </a:p>
        </p:txBody>
      </p:sp>
      <p:cxnSp>
        <p:nvCxnSpPr>
          <p:cNvPr id="13" name="Shape 13"/>
          <p:cNvCxnSpPr>
            <a:stCxn id="11" idx="3"/>
            <a:endCxn id="12"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Ship Goods</a:t>
            </a:r>
          </a:p>
        </p:txBody>
      </p:sp>
      <p:sp>
        <p:nvSpPr>
          <p:cNvPr id="15" name="Rounded Rectangle 14"/>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Transfer Consignment Inventory</a:t>
            </a:r>
          </a:p>
        </p:txBody>
      </p:sp>
      <p:sp>
        <p:nvSpPr>
          <p:cNvPr id="16" name="Rounded Rectangle 15"/>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Record Consignment Inventory Usage</a:t>
            </a:r>
          </a:p>
        </p:txBody>
      </p:sp>
      <p:sp>
        <p:nvSpPr>
          <p:cNvPr id="17" name="Rounded Rectangle 16"/>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Post and Print Customer Invoice</a:t>
            </a:r>
          </a:p>
        </p:txBody>
      </p:sp>
      <p:cxnSp>
        <p:nvCxnSpPr>
          <p:cNvPr id="19" name="Elbow Connector 18"/>
          <p:cNvCxnSpPr>
            <a:stCxn id="12"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14" idx="3"/>
            <a:endCxn id="15"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hape 22"/>
          <p:cNvCxnSpPr>
            <a:stCxn id="15" idx="3"/>
            <a:endCxn id="16"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16" idx="3"/>
            <a:endCxn id="17"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r>
              <a:rPr lang="en-US" dirty="0" smtClean="0"/>
              <a:t>Process all consignment type (CN-XXXX) related transactions</a:t>
            </a:r>
          </a:p>
          <a:p>
            <a:r>
              <a:rPr lang="en-US" dirty="0" smtClean="0"/>
              <a:t>Revalue consignment &amp; consignment in-transit inventory by PC cost in the period</a:t>
            </a:r>
          </a:p>
          <a:p>
            <a:r>
              <a:rPr lang="en-US" dirty="0" smtClean="0"/>
              <a:t>Display the consignment Qty on hand in Inv Detail By PC Cost Browse</a:t>
            </a:r>
          </a:p>
          <a:p>
            <a:r>
              <a:rPr lang="en-US" dirty="0" smtClean="0"/>
              <a:t>After reallocate PC unconsumed quantity, reallocate the consignment quantity according to the percentage of the PC quantity</a:t>
            </a:r>
            <a:endParaRPr lang="en-US" dirty="0"/>
          </a:p>
        </p:txBody>
      </p:sp>
      <p:sp>
        <p:nvSpPr>
          <p:cNvPr id="4" name="Title 3"/>
          <p:cNvSpPr>
            <a:spLocks noGrp="1"/>
          </p:cNvSpPr>
          <p:nvPr>
            <p:ph type="title"/>
          </p:nvPr>
        </p:nvSpPr>
        <p:spPr/>
        <p:txBody>
          <a:bodyPr/>
          <a:lstStyle/>
          <a:p>
            <a:r>
              <a:rPr lang="en-US" dirty="0" smtClean="0"/>
              <a:t>Customer Consignment PC Calculation</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Sales Order Shipment</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graphicFrame>
        <p:nvGraphicFramePr>
          <p:cNvPr id="10" name="Content Placeholder 9"/>
          <p:cNvGraphicFramePr>
            <a:graphicFrameLocks noGrp="1"/>
          </p:cNvGraphicFramePr>
          <p:nvPr>
            <p:ph idx="1"/>
          </p:nvPr>
        </p:nvGraphicFramePr>
        <p:xfrm>
          <a:off x="180972" y="2377440"/>
          <a:ext cx="8743952" cy="2442209"/>
        </p:xfrm>
        <a:graphic>
          <a:graphicData uri="http://schemas.openxmlformats.org/drawingml/2006/table">
            <a:tbl>
              <a:tblPr/>
              <a:tblGrid>
                <a:gridCol w="842492"/>
                <a:gridCol w="892050"/>
                <a:gridCol w="594701"/>
                <a:gridCol w="1105771"/>
                <a:gridCol w="1180108"/>
                <a:gridCol w="1028337"/>
                <a:gridCol w="1139841"/>
                <a:gridCol w="966388"/>
                <a:gridCol w="994264"/>
              </a:tblGrid>
              <a:tr h="444038">
                <a:tc>
                  <a:txBody>
                    <a:bodyPr/>
                    <a:lstStyle/>
                    <a:p>
                      <a:pPr algn="l" fontAlgn="b"/>
                      <a:r>
                        <a:rPr lang="en-US" sz="100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b"/>
                      <a:r>
                        <a:rPr lang="en-US" sz="1000" b="1" i="0" u="none" strike="noStrike" dirty="0">
                          <a:solidFill>
                            <a:srgbClr val="000000"/>
                          </a:solidFill>
                          <a:latin typeface="Calibri"/>
                        </a:rPr>
                        <a:t>Qty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b"/>
                      <a:r>
                        <a:rPr lang="en-US" sz="1000" b="1" i="0" u="none" strike="noStrike" dirty="0">
                          <a:solidFill>
                            <a:srgbClr val="000000"/>
                          </a:solidFill>
                          <a:latin typeface="Calibri"/>
                        </a:rPr>
                        <a:t>PC Unit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b"/>
                      <a:r>
                        <a:rPr lang="en-US" sz="1000" b="1" i="0" u="none" strike="noStrike" dirty="0">
                          <a:solidFill>
                            <a:srgbClr val="000000"/>
                          </a:solidFill>
                          <a:latin typeface="Calibri"/>
                        </a:rPr>
                        <a:t>Consign Qty-In Tran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b"/>
                      <a:r>
                        <a:rPr lang="en-US" sz="1000" b="1" i="0" u="none" strike="noStrike" dirty="0" smtClean="0">
                          <a:solidFill>
                            <a:srgbClr val="000000"/>
                          </a:solidFill>
                          <a:latin typeface="Calibri"/>
                        </a:rPr>
                        <a:t>Consigns </a:t>
                      </a:r>
                      <a:r>
                        <a:rPr lang="en-US" sz="1000" b="1" i="0" u="none" strike="noStrike" dirty="0">
                          <a:solidFill>
                            <a:srgbClr val="000000"/>
                          </a:solidFill>
                          <a:latin typeface="Calibri"/>
                        </a:rPr>
                        <a:t>Qty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dirty="0">
                          <a:solidFill>
                            <a:srgbClr val="000000"/>
                          </a:solidFill>
                          <a:latin typeface="Calibri"/>
                        </a:rPr>
                        <a:t>Acc: </a:t>
                      </a:r>
                      <a:br>
                        <a:rPr lang="en-US" sz="1000" b="1" i="0" u="none" strike="noStrike" dirty="0">
                          <a:solidFill>
                            <a:srgbClr val="000000"/>
                          </a:solidFill>
                          <a:latin typeface="Calibri"/>
                        </a:rPr>
                      </a:br>
                      <a:r>
                        <a:rPr lang="en-US" sz="1000" b="1" i="0" u="none" strike="noStrike" dirty="0">
                          <a:solidFill>
                            <a:srgbClr val="000000"/>
                          </a:solidFill>
                          <a:latin typeface="Calibri"/>
                        </a:rPr>
                        <a:t>Cons Offset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dirty="0">
                          <a:solidFill>
                            <a:srgbClr val="000000"/>
                          </a:solidFill>
                          <a:latin typeface="Calibri"/>
                        </a:rPr>
                        <a:t>Acc: </a:t>
                      </a:r>
                      <a:br>
                        <a:rPr lang="en-US" sz="1000" b="1" i="0" u="none" strike="noStrike" dirty="0">
                          <a:solidFill>
                            <a:srgbClr val="000000"/>
                          </a:solidFill>
                          <a:latin typeface="Calibri"/>
                        </a:rPr>
                      </a:br>
                      <a:r>
                        <a:rPr lang="en-US" sz="1000" b="1" i="0" u="none" strike="noStrike" dirty="0">
                          <a:solidFill>
                            <a:srgbClr val="000000"/>
                          </a:solidFill>
                          <a:latin typeface="Calibri"/>
                        </a:rPr>
                        <a:t>Cons In-Transit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dirty="0">
                          <a:solidFill>
                            <a:srgbClr val="000000"/>
                          </a:solidFill>
                          <a:latin typeface="Calibri"/>
                        </a:rPr>
                        <a:t>Acc: </a:t>
                      </a:r>
                      <a:br>
                        <a:rPr lang="en-US" sz="1000" b="1" i="0" u="none" strike="noStrike" dirty="0">
                          <a:solidFill>
                            <a:srgbClr val="000000"/>
                          </a:solidFill>
                          <a:latin typeface="Calibri"/>
                        </a:rPr>
                      </a:br>
                      <a:r>
                        <a:rPr lang="en-US" sz="1000" b="1" i="0" u="none" strike="noStrike" dirty="0">
                          <a:solidFill>
                            <a:srgbClr val="000000"/>
                          </a:solidFill>
                          <a:latin typeface="Calibri"/>
                        </a:rPr>
                        <a:t>Cons Inventory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r>
              <a:tr h="222019">
                <a:tc>
                  <a:txBody>
                    <a:bodyPr/>
                    <a:lstStyle/>
                    <a:p>
                      <a:pPr algn="l" fontAlgn="b"/>
                      <a:r>
                        <a:rPr lang="en-US" sz="1000" b="1" i="0" u="none" strike="noStrike" dirty="0">
                          <a:solidFill>
                            <a:srgbClr val="000000"/>
                          </a:solidFill>
                          <a:latin typeface="Calibri"/>
                        </a:rPr>
                        <a:t>Period#1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222019">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019">
                <a:tc>
                  <a:txBody>
                    <a:bodyPr/>
                    <a:lstStyle/>
                    <a:p>
                      <a:pPr algn="l" fontAlgn="b"/>
                      <a:r>
                        <a:rPr lang="en-US" sz="100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038">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Unit cost </a:t>
                      </a:r>
                      <a:br>
                        <a:rPr lang="en-US" sz="1000" b="1" i="0" u="none" strike="noStrike">
                          <a:solidFill>
                            <a:srgbClr val="000000"/>
                          </a:solidFill>
                          <a:latin typeface="Calibri"/>
                        </a:rPr>
                      </a:br>
                      <a:r>
                        <a:rPr lang="en-US" sz="1000" b="1" i="0" u="none" strike="noStrike">
                          <a:solidFill>
                            <a:srgbClr val="000000"/>
                          </a:solidFill>
                          <a:latin typeface="Calibri"/>
                        </a:rPr>
                        <a:t>calculation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019">
                <a:tc rowSpan="3">
                  <a:txBody>
                    <a:bodyPr/>
                    <a:lstStyle/>
                    <a:p>
                      <a:pPr algn="ctr" fontAlgn="b"/>
                      <a:r>
                        <a:rPr lang="en-US" sz="1000" b="1" i="0" u="none" strike="noStrike" dirty="0" smtClean="0">
                          <a:solidFill>
                            <a:srgbClr val="000000"/>
                          </a:solidFill>
                          <a:latin typeface="Calibri"/>
                        </a:rPr>
                        <a:t>Physical</a:t>
                      </a:r>
                      <a:r>
                        <a:rPr lang="en-US" sz="1000" b="1" i="0" u="none" strike="noStrike" dirty="0">
                          <a:solidFill>
                            <a:srgbClr val="000000"/>
                          </a:solidFill>
                          <a:latin typeface="Calibri"/>
                        </a:rPr>
                        <a:t/>
                      </a:r>
                      <a:br>
                        <a:rPr lang="en-US" sz="1000" b="1" i="0" u="none" strike="noStrike" dirty="0">
                          <a:solidFill>
                            <a:srgbClr val="000000"/>
                          </a:solidFill>
                          <a:latin typeface="Calibri"/>
                        </a:rPr>
                      </a:br>
                      <a:r>
                        <a:rPr lang="en-US" sz="1000" b="1" i="0" u="none" strike="noStrike" dirty="0" smtClean="0">
                          <a:solidFill>
                            <a:srgbClr val="000000"/>
                          </a:solidFill>
                          <a:latin typeface="Calibri"/>
                        </a:rPr>
                        <a:t>Shipment</a:t>
                      </a:r>
                      <a:endParaRPr lang="en-US" sz="10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l" fontAlgn="b"/>
                      <a:r>
                        <a:rPr lang="en-US" sz="1000" b="1" i="0" u="none" strike="noStrike">
                          <a:solidFill>
                            <a:srgbClr val="000000"/>
                          </a:solidFill>
                          <a:latin typeface="Calibri"/>
                        </a:rPr>
                        <a:t>ISS-TR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019">
                <a:tc vMerge="1">
                  <a:txBody>
                    <a:bodyPr/>
                    <a:lstStyle/>
                    <a:p>
                      <a:endParaRPr lang="en-US"/>
                    </a:p>
                  </a:txBody>
                  <a:tcPr/>
                </a:tc>
                <a:tc>
                  <a:txBody>
                    <a:bodyPr/>
                    <a:lstStyle/>
                    <a:p>
                      <a:pPr algn="l" fontAlgn="b"/>
                      <a:r>
                        <a:rPr lang="en-US" sz="1000" b="1" i="0" u="none" strike="noStrike">
                          <a:solidFill>
                            <a:srgbClr val="000000"/>
                          </a:solidFill>
                          <a:latin typeface="Calibri"/>
                        </a:rPr>
                        <a:t>RCT-TR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019">
                <a:tc vMerge="1">
                  <a:txBody>
                    <a:bodyPr/>
                    <a:lstStyle/>
                    <a:p>
                      <a:endParaRPr lang="en-US"/>
                    </a:p>
                  </a:txBody>
                  <a:tcPr/>
                </a:tc>
                <a:tc>
                  <a:txBody>
                    <a:bodyPr/>
                    <a:lstStyle/>
                    <a:p>
                      <a:pPr algn="l" fontAlgn="b"/>
                      <a:r>
                        <a:rPr lang="en-US" sz="1000" b="1" i="0" u="none" strike="noStrike" dirty="0">
                          <a:solidFill>
                            <a:srgbClr val="000000"/>
                          </a:solidFill>
                          <a:latin typeface="Calibri"/>
                        </a:rPr>
                        <a:t>CN-SHIP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2019">
                <a:tc>
                  <a:txBody>
                    <a:bodyPr/>
                    <a:lstStyle/>
                    <a:p>
                      <a:pPr algn="l" fontAlgn="b"/>
                      <a:r>
                        <a:rPr lang="en-US" sz="10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End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1" name="Content Placeholder 2"/>
          <p:cNvSpPr txBox="1">
            <a:spLocks/>
          </p:cNvSpPr>
          <p:nvPr/>
        </p:nvSpPr>
        <p:spPr>
          <a:xfrm>
            <a:off x="457200" y="1316182"/>
            <a:ext cx="8229600" cy="4999951"/>
          </a:xfrm>
          <a:prstGeom prst="rect">
            <a:avLst/>
          </a:prstGeom>
        </p:spPr>
        <p:txBody>
          <a:bodyPr vert="horz" lIns="91440" tIns="45720" rIns="91440" bIns="45720" rtlCol="0">
            <a:normAutofit/>
          </a:bodyPr>
          <a:lstStyle/>
          <a:p>
            <a:pPr marL="342900" lvl="0" indent="-342900">
              <a:spcBef>
                <a:spcPct val="20000"/>
              </a:spcBef>
              <a:buClr>
                <a:schemeClr val="accent6"/>
              </a:buClr>
              <a:buFont typeface="Arial"/>
              <a:buChar char="•"/>
            </a:pPr>
            <a:r>
              <a:rPr lang="en-US" sz="2800" dirty="0" smtClean="0">
                <a:solidFill>
                  <a:schemeClr val="tx1">
                    <a:lumMod val="75000"/>
                    <a:lumOff val="25000"/>
                  </a:schemeClr>
                </a:solidFill>
                <a:cs typeface="Century Gothic"/>
              </a:rPr>
              <a:t>Process CN-SHIP transactions</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Update consignment</a:t>
            </a:r>
            <a:r>
              <a:rPr kumimoji="0" lang="en-US"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in-transit quantity</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lstStyle/>
          <a:p>
            <a:r>
              <a:rPr lang="en-US" dirty="0" smtClean="0"/>
              <a:t>Inv Detail by PC Cost Browse</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pic>
        <p:nvPicPr>
          <p:cNvPr id="30726" name="Picture 6" descr="C:\Users\xcm\AppData\Local\Temp\SNAGHTML13e0e0a.PNG"/>
          <p:cNvPicPr>
            <a:picLocks noChangeAspect="1" noChangeArrowheads="1"/>
          </p:cNvPicPr>
          <p:nvPr/>
        </p:nvPicPr>
        <p:blipFill>
          <a:blip r:embed="rId3"/>
          <a:srcRect/>
          <a:stretch>
            <a:fillRect/>
          </a:stretch>
        </p:blipFill>
        <p:spPr bwMode="auto">
          <a:xfrm>
            <a:off x="460375" y="1358900"/>
            <a:ext cx="7886700" cy="260032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lstStyle/>
          <a:p>
            <a:r>
              <a:rPr lang="en-US" smtClean="0"/>
              <a:t>Process CN-ISSTR/CN-RCTTR tansactions</a:t>
            </a:r>
          </a:p>
          <a:p>
            <a:r>
              <a:rPr lang="en-US" smtClean="0"/>
              <a:t>Update consignment quantity</a:t>
            </a:r>
          </a:p>
          <a:p>
            <a:endParaRPr lang="en-US"/>
          </a:p>
        </p:txBody>
      </p:sp>
      <p:sp>
        <p:nvSpPr>
          <p:cNvPr id="4" name="Title 3"/>
          <p:cNvSpPr>
            <a:spLocks noGrp="1"/>
          </p:cNvSpPr>
          <p:nvPr>
            <p:ph type="title"/>
          </p:nvPr>
        </p:nvSpPr>
        <p:spPr/>
        <p:txBody>
          <a:bodyPr/>
          <a:lstStyle/>
          <a:p>
            <a:r>
              <a:rPr lang="en-US" dirty="0" smtClean="0"/>
              <a:t>Consignment Inventory Transfer</a:t>
            </a:r>
            <a:endParaRPr lang="en-US" dirty="0"/>
          </a:p>
        </p:txBody>
      </p:sp>
      <p:sp>
        <p:nvSpPr>
          <p:cNvPr id="5" name="Text Placeholder 4"/>
          <p:cNvSpPr>
            <a:spLocks noGrp="1"/>
          </p:cNvSpPr>
          <p:nvPr>
            <p:ph type="body" sz="quarter" idx="11"/>
          </p:nvPr>
        </p:nvSpPr>
        <p:spPr/>
        <p:txBody>
          <a:bodyPr/>
          <a:lstStyle/>
          <a:p>
            <a:r>
              <a:rPr lang="en-US" smtClean="0"/>
              <a:t>Customer Consignment Inventory</a:t>
            </a:r>
            <a:endParaRPr lang="en-US"/>
          </a:p>
        </p:txBody>
      </p:sp>
      <p:graphicFrame>
        <p:nvGraphicFramePr>
          <p:cNvPr id="9" name="Table 8"/>
          <p:cNvGraphicFramePr>
            <a:graphicFrameLocks noGrp="1"/>
          </p:cNvGraphicFramePr>
          <p:nvPr/>
        </p:nvGraphicFramePr>
        <p:xfrm>
          <a:off x="237066" y="2427111"/>
          <a:ext cx="8647289" cy="3889026"/>
        </p:xfrm>
        <a:graphic>
          <a:graphicData uri="http://schemas.openxmlformats.org/drawingml/2006/table">
            <a:tbl>
              <a:tblPr/>
              <a:tblGrid>
                <a:gridCol w="915072"/>
                <a:gridCol w="852883"/>
                <a:gridCol w="568589"/>
                <a:gridCol w="677590"/>
                <a:gridCol w="1294703"/>
                <a:gridCol w="1098541"/>
                <a:gridCol w="970845"/>
                <a:gridCol w="1061155"/>
                <a:gridCol w="1207911"/>
              </a:tblGrid>
              <a:tr h="321649">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Qty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PC Unit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Consign Qty-In Tran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Conigns Qty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Acc: </a:t>
                      </a:r>
                      <a:br>
                        <a:rPr lang="en-US" sz="1000" b="1" i="0" u="none" strike="noStrike">
                          <a:solidFill>
                            <a:srgbClr val="000000"/>
                          </a:solidFill>
                          <a:latin typeface="Calibri"/>
                        </a:rPr>
                      </a:br>
                      <a:r>
                        <a:rPr lang="en-US" sz="1000" b="1" i="0" u="none" strike="noStrike">
                          <a:solidFill>
                            <a:srgbClr val="000000"/>
                          </a:solidFill>
                          <a:latin typeface="Calibri"/>
                        </a:rPr>
                        <a:t>Cons Offset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dirty="0">
                          <a:solidFill>
                            <a:srgbClr val="000000"/>
                          </a:solidFill>
                          <a:latin typeface="Calibri"/>
                        </a:rPr>
                        <a:t>Acc: </a:t>
                      </a:r>
                      <a:br>
                        <a:rPr lang="en-US" sz="1000" b="1" i="0" u="none" strike="noStrike" dirty="0">
                          <a:solidFill>
                            <a:srgbClr val="000000"/>
                          </a:solidFill>
                          <a:latin typeface="Calibri"/>
                        </a:rPr>
                      </a:br>
                      <a:r>
                        <a:rPr lang="en-US" sz="1000" b="1" i="0" u="none" strike="noStrike" dirty="0">
                          <a:solidFill>
                            <a:srgbClr val="000000"/>
                          </a:solidFill>
                          <a:latin typeface="Calibri"/>
                        </a:rPr>
                        <a:t>Cons In-Transit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l" fontAlgn="b"/>
                      <a:r>
                        <a:rPr lang="en-US" sz="1000" b="1" i="0" u="none" strike="noStrike">
                          <a:solidFill>
                            <a:srgbClr val="000000"/>
                          </a:solidFill>
                          <a:latin typeface="Calibri"/>
                        </a:rPr>
                        <a:t>Acc: </a:t>
                      </a:r>
                      <a:br>
                        <a:rPr lang="en-US" sz="1000" b="1" i="0" u="none" strike="noStrike">
                          <a:solidFill>
                            <a:srgbClr val="000000"/>
                          </a:solidFill>
                          <a:latin typeface="Calibri"/>
                        </a:rPr>
                      </a:br>
                      <a:r>
                        <a:rPr lang="en-US" sz="1000" b="1" i="0" u="none" strike="noStrike">
                          <a:solidFill>
                            <a:srgbClr val="000000"/>
                          </a:solidFill>
                          <a:latin typeface="Calibri"/>
                        </a:rPr>
                        <a:t>Cons Inventory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r>
              <a:tr h="182755">
                <a:tc>
                  <a:txBody>
                    <a:bodyPr/>
                    <a:lstStyle/>
                    <a:p>
                      <a:pPr algn="l" fontAlgn="b"/>
                      <a:r>
                        <a:rPr lang="en-US" sz="1000" b="1" i="0" u="none" strike="noStrike" dirty="0">
                          <a:solidFill>
                            <a:srgbClr val="000000"/>
                          </a:solidFill>
                          <a:latin typeface="Calibri"/>
                        </a:rPr>
                        <a:t>Period#1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82755">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$8.00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649">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Unit cost </a:t>
                      </a:r>
                      <a:br>
                        <a:rPr lang="en-US" sz="1000" b="1" i="0" u="none" strike="noStrike">
                          <a:solidFill>
                            <a:srgbClr val="000000"/>
                          </a:solidFill>
                          <a:latin typeface="Calibri"/>
                        </a:rPr>
                      </a:br>
                      <a:r>
                        <a:rPr lang="en-US" sz="1000" b="1" i="0" u="none" strike="noStrike">
                          <a:solidFill>
                            <a:srgbClr val="000000"/>
                          </a:solidFill>
                          <a:latin typeface="Calibri"/>
                        </a:rPr>
                        <a:t>calculation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rowSpan="3">
                  <a:txBody>
                    <a:bodyPr/>
                    <a:lstStyle/>
                    <a:p>
                      <a:pPr algn="ctr" fontAlgn="b"/>
                      <a:r>
                        <a:rPr lang="en-US" sz="1000" b="1" i="0" u="none" strike="noStrike" dirty="0">
                          <a:solidFill>
                            <a:srgbClr val="000000"/>
                          </a:solidFill>
                          <a:latin typeface="Calibri"/>
                        </a:rPr>
                        <a:t>P</a:t>
                      </a:r>
                      <a:r>
                        <a:rPr lang="en-US" sz="1000" b="1" i="0" u="none" strike="noStrike" dirty="0" smtClean="0">
                          <a:solidFill>
                            <a:srgbClr val="000000"/>
                          </a:solidFill>
                          <a:latin typeface="Calibri"/>
                        </a:rPr>
                        <a:t>hysical</a:t>
                      </a:r>
                      <a:r>
                        <a:rPr lang="en-US" sz="1000" b="1" i="0" u="none" strike="noStrike" dirty="0">
                          <a:solidFill>
                            <a:srgbClr val="000000"/>
                          </a:solidFill>
                          <a:latin typeface="Calibri"/>
                        </a:rPr>
                        <a:t/>
                      </a:r>
                      <a:br>
                        <a:rPr lang="en-US" sz="1000" b="1" i="0" u="none" strike="noStrike" dirty="0">
                          <a:solidFill>
                            <a:srgbClr val="000000"/>
                          </a:solidFill>
                          <a:latin typeface="Calibri"/>
                        </a:rPr>
                      </a:br>
                      <a:r>
                        <a:rPr lang="en-US" sz="1000" b="1" i="0" u="none" strike="noStrike" dirty="0" smtClean="0">
                          <a:solidFill>
                            <a:srgbClr val="000000"/>
                          </a:solidFill>
                          <a:latin typeface="Calibri"/>
                        </a:rPr>
                        <a:t>Shipment</a:t>
                      </a:r>
                      <a:endParaRPr lang="en-US" sz="10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l" fontAlgn="b"/>
                      <a:r>
                        <a:rPr lang="en-US" sz="1000" b="1" i="0" u="none" strike="noStrike">
                          <a:solidFill>
                            <a:srgbClr val="000000"/>
                          </a:solidFill>
                          <a:latin typeface="Calibri"/>
                        </a:rPr>
                        <a:t>ISS-TR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vMerge="1">
                  <a:txBody>
                    <a:bodyPr/>
                    <a:lstStyle/>
                    <a:p>
                      <a:endParaRPr lang="en-US"/>
                    </a:p>
                  </a:txBody>
                  <a:tcPr/>
                </a:tc>
                <a:tc>
                  <a:txBody>
                    <a:bodyPr/>
                    <a:lstStyle/>
                    <a:p>
                      <a:pPr algn="l" fontAlgn="b"/>
                      <a:r>
                        <a:rPr lang="en-US" sz="1000" b="1" i="0" u="none" strike="noStrike">
                          <a:solidFill>
                            <a:srgbClr val="000000"/>
                          </a:solidFill>
                          <a:latin typeface="Calibri"/>
                        </a:rPr>
                        <a:t>RCT-TR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vMerge="1">
                  <a:txBody>
                    <a:bodyPr/>
                    <a:lstStyle/>
                    <a:p>
                      <a:endParaRPr lang="en-US"/>
                    </a:p>
                  </a:txBody>
                  <a:tcPr/>
                </a:tc>
                <a:tc>
                  <a:txBody>
                    <a:bodyPr/>
                    <a:lstStyle/>
                    <a:p>
                      <a:pPr algn="l" fontAlgn="b"/>
                      <a:r>
                        <a:rPr lang="en-US" sz="1000" b="1" i="0" u="none" strike="noStrike">
                          <a:solidFill>
                            <a:srgbClr val="000000"/>
                          </a:solidFill>
                          <a:latin typeface="Calibri"/>
                        </a:rPr>
                        <a:t>CN-SHIP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End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a:txBody>
                    <a:bodyPr/>
                    <a:lstStyle/>
                    <a:p>
                      <a:pPr algn="l" fontAlgn="b"/>
                      <a:r>
                        <a:rPr lang="en-US" sz="1000" b="1" i="0" u="none" strike="noStrike">
                          <a:solidFill>
                            <a:srgbClr val="000000"/>
                          </a:solidFill>
                          <a:latin typeface="Calibri"/>
                        </a:rPr>
                        <a:t>Period#2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82755">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RCT-WO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$11.00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649">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Unit cost </a:t>
                      </a:r>
                      <a:br>
                        <a:rPr lang="en-US" sz="1000" b="1" i="0" u="none" strike="noStrike">
                          <a:solidFill>
                            <a:srgbClr val="000000"/>
                          </a:solidFill>
                          <a:latin typeface="Calibri"/>
                        </a:rPr>
                      </a:br>
                      <a:r>
                        <a:rPr lang="en-US" sz="1000" b="1" i="0" u="none" strike="noStrike">
                          <a:solidFill>
                            <a:srgbClr val="000000"/>
                          </a:solidFill>
                          <a:latin typeface="Calibri"/>
                        </a:rPr>
                        <a:t>calculation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rowSpan="4">
                  <a:txBody>
                    <a:bodyPr/>
                    <a:lstStyle/>
                    <a:p>
                      <a:pPr algn="ctr" fontAlgn="b"/>
                      <a:r>
                        <a:rPr lang="en-US" sz="1000" b="1" i="0" u="none" strike="noStrike">
                          <a:solidFill>
                            <a:srgbClr val="000000"/>
                          </a:solidFill>
                          <a:latin typeface="Calibri"/>
                        </a:rPr>
                        <a:t>Consign</a:t>
                      </a:r>
                      <a:br>
                        <a:rPr lang="en-US" sz="1000" b="1" i="0" u="none" strike="noStrike">
                          <a:solidFill>
                            <a:srgbClr val="000000"/>
                          </a:solidFill>
                          <a:latin typeface="Calibri"/>
                        </a:rPr>
                      </a:br>
                      <a:r>
                        <a:rPr lang="en-US" sz="1000" b="1" i="0" u="none" strike="noStrike">
                          <a:solidFill>
                            <a:srgbClr val="000000"/>
                          </a:solidFill>
                          <a:latin typeface="Calibri"/>
                        </a:rPr>
                        <a:t>Transfer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n-US" sz="1000" b="1" i="0" u="none" strike="noStrike">
                          <a:solidFill>
                            <a:srgbClr val="000000"/>
                          </a:solidFill>
                          <a:latin typeface="Calibri"/>
                        </a:rPr>
                        <a:t>ISS-TR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vMerge="1">
                  <a:txBody>
                    <a:bodyPr/>
                    <a:lstStyle/>
                    <a:p>
                      <a:endParaRPr lang="en-US"/>
                    </a:p>
                  </a:txBody>
                  <a:tcPr/>
                </a:tc>
                <a:tc>
                  <a:txBody>
                    <a:bodyPr/>
                    <a:lstStyle/>
                    <a:p>
                      <a:pPr algn="l" fontAlgn="b"/>
                      <a:r>
                        <a:rPr lang="en-US" sz="1000" b="1" i="0" u="none" strike="noStrike">
                          <a:solidFill>
                            <a:srgbClr val="000000"/>
                          </a:solidFill>
                          <a:latin typeface="Calibri"/>
                        </a:rPr>
                        <a:t>RCT-TR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vMerge="1">
                  <a:txBody>
                    <a:bodyPr/>
                    <a:lstStyle/>
                    <a:p>
                      <a:endParaRPr lang="en-US"/>
                    </a:p>
                  </a:txBody>
                  <a:tcPr/>
                </a:tc>
                <a:tc>
                  <a:txBody>
                    <a:bodyPr/>
                    <a:lstStyle/>
                    <a:p>
                      <a:pPr algn="l" fontAlgn="b"/>
                      <a:r>
                        <a:rPr lang="en-US" sz="1000" b="1" i="0" u="none" strike="noStrike">
                          <a:solidFill>
                            <a:srgbClr val="000000"/>
                          </a:solidFill>
                          <a:latin typeface="Calibri"/>
                        </a:rPr>
                        <a:t>CN-ISSTR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9C0006"/>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vMerge="1">
                  <a:txBody>
                    <a:bodyPr/>
                    <a:lstStyle/>
                    <a:p>
                      <a:endParaRPr lang="en-US"/>
                    </a:p>
                  </a:txBody>
                  <a:tcPr/>
                </a:tc>
                <a:tc>
                  <a:txBody>
                    <a:bodyPr/>
                    <a:lstStyle/>
                    <a:p>
                      <a:pPr algn="l" fontAlgn="b"/>
                      <a:r>
                        <a:rPr lang="en-US" sz="1000" b="1" i="0" u="none" strike="noStrike">
                          <a:solidFill>
                            <a:srgbClr val="000000"/>
                          </a:solidFill>
                          <a:latin typeface="Calibri"/>
                        </a:rPr>
                        <a:t>CN-RCTTR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9C0006"/>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5509">
                <a:tc>
                  <a:txBody>
                    <a:bodyPr/>
                    <a:lstStyle/>
                    <a:p>
                      <a:pPr algn="ctr" fontAlgn="b"/>
                      <a:r>
                        <a:rPr lang="en-US" sz="1000" b="1" i="0" u="none" strike="noStrike">
                          <a:solidFill>
                            <a:srgbClr val="000000"/>
                          </a:solidFill>
                          <a:latin typeface="Calibri"/>
                        </a:rPr>
                        <a:t>Revaluate</a:t>
                      </a:r>
                      <a:br>
                        <a:rPr lang="en-US" sz="1000" b="1" i="0" u="none" strike="noStrike">
                          <a:solidFill>
                            <a:srgbClr val="000000"/>
                          </a:solidFill>
                          <a:latin typeface="Calibri"/>
                        </a:rPr>
                      </a:br>
                      <a:r>
                        <a:rPr lang="en-US" sz="1000" b="1" i="0" u="none" strike="noStrike">
                          <a:solidFill>
                            <a:srgbClr val="000000"/>
                          </a:solidFill>
                          <a:latin typeface="Calibri"/>
                        </a:rPr>
                        <a:t>Cons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000" b="1"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33.33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755">
                <a:tc>
                  <a:txBody>
                    <a:bodyPr/>
                    <a:lstStyle/>
                    <a:p>
                      <a:pPr algn="ctr" fontAlgn="b"/>
                      <a:r>
                        <a:rPr lang="en-US" sz="10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2D69A"/>
                    </a:solidFill>
                  </a:tcPr>
                </a:tc>
                <a:tc>
                  <a:txBody>
                    <a:bodyPr/>
                    <a:lstStyle/>
                    <a:p>
                      <a:pPr algn="r" fontAlgn="b"/>
                      <a:r>
                        <a:rPr lang="en-US" sz="1000" b="1" i="0" u="none" strike="noStrike">
                          <a:solidFill>
                            <a:srgbClr val="000000"/>
                          </a:solidFill>
                          <a:latin typeface="Calibri"/>
                        </a:rPr>
                        <a:t>End Balance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$9.67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1" i="0" u="none" strike="noStrike" dirty="0">
                          <a:solidFill>
                            <a:srgbClr val="000000"/>
                          </a:solidFill>
                          <a:latin typeface="Calibri"/>
                        </a:rPr>
                        <a:t>483.33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3326</TotalTime>
  <Words>1331</Words>
  <Application>Microsoft Office PowerPoint</Application>
  <PresentationFormat>On-screen Show (4:3)</PresentationFormat>
  <Paragraphs>539</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Customer Consignment Inventory</vt:lpstr>
      <vt:lpstr>Course Objectives</vt:lpstr>
      <vt:lpstr>Overview</vt:lpstr>
      <vt:lpstr>Customer Consignment Setup Flow</vt:lpstr>
      <vt:lpstr>Customer Consignment Process Flow</vt:lpstr>
      <vt:lpstr>Customer Consignment PC Calculation</vt:lpstr>
      <vt:lpstr>Sales Order Shipment</vt:lpstr>
      <vt:lpstr>Inv Detail by PC Cost Browse</vt:lpstr>
      <vt:lpstr>Consignment Inventory Transfer</vt:lpstr>
      <vt:lpstr>Consignment Inventory Usage</vt:lpstr>
      <vt:lpstr>Consignment Inventory Reduction</vt:lpstr>
      <vt:lpstr>PC Consignment Verification Utility</vt:lpstr>
      <vt:lpstr>PC GL Transaction</vt:lpstr>
      <vt:lpstr>Review</vt:lpstr>
      <vt:lpstr>Exercise: Customer Consignment Inventory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Mary Li</cp:lastModifiedBy>
  <cp:revision>140</cp:revision>
  <dcterms:created xsi:type="dcterms:W3CDTF">2010-10-05T00:44:07Z</dcterms:created>
  <dcterms:modified xsi:type="dcterms:W3CDTF">2015-09-09T09:47:39Z</dcterms:modified>
</cp:coreProperties>
</file>