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6.xml" ContentType="application/vnd.openxmlformats-officedocument.presentationml.comments+xml"/>
  <Override PartName="/ppt/comments/comment13.xml" ContentType="application/vnd.openxmlformats-officedocument.presentationml.comment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s/comment11.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56" r:id="rId2"/>
    <p:sldId id="257" r:id="rId3"/>
    <p:sldId id="258" r:id="rId4"/>
    <p:sldId id="262" r:id="rId5"/>
    <p:sldId id="264" r:id="rId6"/>
    <p:sldId id="265" r:id="rId7"/>
    <p:sldId id="263" r:id="rId8"/>
    <p:sldId id="267" r:id="rId9"/>
    <p:sldId id="268" r:id="rId10"/>
    <p:sldId id="269" r:id="rId11"/>
    <p:sldId id="270" r:id="rId12"/>
    <p:sldId id="261" r:id="rId13"/>
    <p:sldId id="266"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80" autoAdjust="0"/>
    <p:restoredTop sz="37097" autoAdjust="0"/>
  </p:normalViewPr>
  <p:slideViewPr>
    <p:cSldViewPr snapToGrid="0" snapToObjects="1">
      <p:cViewPr>
        <p:scale>
          <a:sx n="33" d="100"/>
          <a:sy n="33" d="100"/>
        </p:scale>
        <p:origin x="-2131" y="-10"/>
      </p:cViewPr>
      <p:guideLst>
        <p:guide orient="horz" pos="827"/>
        <p:guide pos="361"/>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6-03T16:43:14.618" idx="1">
    <p:pos x="1238" y="599"/>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6-03T16:50:20.663" idx="10">
    <p:pos x="5156" y="463"/>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6-03T16:50:26.387" idx="11">
    <p:pos x="2153" y="453"/>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6-03T16:50:33.484" idx="12">
    <p:pos x="2908" y="453"/>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6-03T16:50:41.951" idx="13">
    <p:pos x="1294" y="453"/>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6-03T16:43:38.618" idx="2">
    <p:pos x="2701" y="449"/>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6-03T16:43:44.416" idx="3">
    <p:pos x="1590" y="449"/>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6-03T16:43:51.797" idx="4">
    <p:pos x="3537" y="449"/>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6-03T16:49:27.008" idx="5">
    <p:pos x="4835" y="453"/>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6-03T16:49:34.652" idx="6">
    <p:pos x="4278" y="453"/>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6-03T16:49:44.649" idx="7">
    <p:pos x="4485" y="453"/>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6-03T16:49:53.573" idx="8">
    <p:pos x="5156" y="463"/>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6-03T16:50:03.011" idx="9">
    <p:pos x="5156" y="463"/>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6/17/2015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6/17/2015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baseline="0" dirty="0" smtClean="0">
                <a:solidFill>
                  <a:schemeClr val="tx1"/>
                </a:solidFill>
                <a:latin typeface="+mn-lt"/>
                <a:ea typeface="+mn-ea"/>
                <a:cs typeface="+mn-cs"/>
              </a:rPr>
              <a:t>Use PC Inv Cost and Account Reconcile (30.5.17.10) to review operational inventory movements and GL account movements. You can set criteria for data to display. The system displays the ID, entity account, sub-account, cost center, beginning and ending balances, period movement debit and credit, beginning/ending total cost, ending cost, ending balance, and more.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Use PC Work Center Cost Reconcile (30.5.17.14) to display absorbed versus allocated work center cost data. The browse displays the entity; cost set; work center; machine; absorbed and allocated setup labor totals, run labor totals, and labor and machine burden totals.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baseline="0" dirty="0" smtClean="0">
                <a:solidFill>
                  <a:schemeClr val="tx1"/>
                </a:solidFill>
                <a:latin typeface="+mn-lt"/>
                <a:ea typeface="+mn-ea"/>
                <a:cs typeface="+mn-cs"/>
              </a:rPr>
              <a:t>The Periodic Costing calculation program generates exceptions at the end of the calculation display that shows transactions that could not be processed as expected so that you can identify the reason and make corrections. You can use the program-supplied exception log or the PC Exception Log Browse (30.5.7.2) to view the transactions that can cause unbalanced accounts or postings to the Discrepancy Account.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exceptions that display at the end of the calculation report also show you when the quantity for the period is negative as this causes PC unit cost to be negative. Other reasons that the calculation encounters exceptions can include errors such as:</a:t>
            </a:r>
          </a:p>
          <a:p>
            <a:pPr marL="182880" indent="-182880">
              <a:buFont typeface="Arial" pitchFamily="34" charset="0"/>
              <a:buChar char="•"/>
            </a:pPr>
            <a:r>
              <a:rPr lang="en-US" sz="1200" kern="1200" baseline="0" dirty="0" smtClean="0">
                <a:solidFill>
                  <a:schemeClr val="tx1"/>
                </a:solidFill>
                <a:latin typeface="+mn-lt"/>
                <a:ea typeface="+mn-ea"/>
                <a:cs typeface="+mn-cs"/>
              </a:rPr>
              <a:t>Integration tables that are missing or not correctly retrieved; for example, logistic charges are not identified in RCT-LA transactions</a:t>
            </a:r>
          </a:p>
          <a:p>
            <a:pPr marL="182880" indent="-182880">
              <a:buFont typeface="Arial" pitchFamily="34" charset="0"/>
              <a:buChar char="•"/>
            </a:pPr>
            <a:r>
              <a:rPr lang="en-US" sz="1200" kern="1200" baseline="0" dirty="0" smtClean="0">
                <a:solidFill>
                  <a:schemeClr val="tx1"/>
                </a:solidFill>
                <a:latin typeface="+mn-lt"/>
                <a:ea typeface="+mn-ea"/>
                <a:cs typeface="+mn-cs"/>
              </a:rPr>
              <a:t>Supplier invoices not found during RCT-PO calculation</a:t>
            </a:r>
          </a:p>
          <a:p>
            <a:pPr marL="182880" indent="-182880">
              <a:buFont typeface="Arial" pitchFamily="34" charset="0"/>
              <a:buChar char="•"/>
            </a:pPr>
            <a:r>
              <a:rPr lang="en-US" sz="1200" kern="1200" baseline="0" dirty="0" smtClean="0">
                <a:solidFill>
                  <a:schemeClr val="tx1"/>
                </a:solidFill>
                <a:latin typeface="+mn-lt"/>
                <a:ea typeface="+mn-ea"/>
                <a:cs typeface="+mn-cs"/>
              </a:rPr>
              <a:t>Unit cost calculations that end up with the wrong negative value</a:t>
            </a:r>
          </a:p>
          <a:p>
            <a:pPr marL="182880" indent="-182880">
              <a:buFont typeface="Arial" pitchFamily="34" charset="0"/>
              <a:buChar char="•"/>
            </a:pPr>
            <a:r>
              <a:rPr lang="en-US" sz="1200" kern="1200" baseline="0" dirty="0" smtClean="0">
                <a:solidFill>
                  <a:schemeClr val="tx1"/>
                </a:solidFill>
                <a:latin typeface="+mn-lt"/>
                <a:ea typeface="+mn-ea"/>
                <a:cs typeface="+mn-cs"/>
              </a:rPr>
              <a:t>References to cost elements that do not exist</a:t>
            </a:r>
          </a:p>
          <a:p>
            <a:pPr marL="182880" indent="-182880">
              <a:buFont typeface="Arial" pitchFamily="34" charset="0"/>
              <a:buChar char="•"/>
            </a:pPr>
            <a:r>
              <a:rPr lang="en-US" sz="1200" kern="1200" dirty="0" smtClean="0">
                <a:solidFill>
                  <a:schemeClr val="tx1"/>
                </a:solidFill>
                <a:latin typeface="+mn-lt"/>
                <a:ea typeface="+mn-ea"/>
                <a:cs typeface="+mn-cs"/>
              </a:rPr>
              <a:t>Negative Inventory balances</a:t>
            </a:r>
          </a:p>
          <a:p>
            <a:pPr marL="182880" indent="-182880">
              <a:buFont typeface="Arial" pitchFamily="34" charset="0"/>
              <a:buChar char="•"/>
            </a:pPr>
            <a:r>
              <a:rPr lang="en-US" sz="1200" kern="1200" dirty="0" smtClean="0">
                <a:solidFill>
                  <a:schemeClr val="tx1"/>
                </a:solidFill>
                <a:latin typeface="+mn-lt"/>
                <a:ea typeface="+mn-ea"/>
                <a:cs typeface="+mn-cs"/>
              </a:rPr>
              <a:t>Negative WO WIP balance that could not be absorbed into inventory</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See Periodic</a:t>
            </a:r>
            <a:r>
              <a:rPr lang="en-US" sz="1200" kern="1200" baseline="0" dirty="0" smtClean="0">
                <a:solidFill>
                  <a:schemeClr val="tx1"/>
                </a:solidFill>
                <a:latin typeface="+mn-lt"/>
                <a:ea typeface="+mn-ea"/>
                <a:cs typeface="+mn-cs"/>
              </a:rPr>
              <a:t> Costing </a:t>
            </a:r>
            <a:r>
              <a:rPr lang="en-US" sz="1200" kern="1200" dirty="0" smtClean="0">
                <a:solidFill>
                  <a:schemeClr val="tx1"/>
                </a:solidFill>
                <a:latin typeface="+mn-lt"/>
                <a:ea typeface="+mn-ea"/>
                <a:cs typeface="+mn-cs"/>
              </a:rPr>
              <a:t>User Guide for more </a:t>
            </a:r>
            <a:r>
              <a:rPr lang="en-US" sz="1200" kern="1200" smtClean="0">
                <a:solidFill>
                  <a:schemeClr val="tx1"/>
                </a:solidFill>
                <a:latin typeface="+mn-lt"/>
                <a:ea typeface="+mn-ea"/>
                <a:cs typeface="+mn-cs"/>
              </a:rPr>
              <a:t>details</a:t>
            </a:r>
            <a:r>
              <a:rPr lang="en-US" sz="1200" kern="1200" smtClean="0">
                <a:solidFill>
                  <a:schemeClr val="tx1"/>
                </a:solidFill>
                <a:latin typeface="+mn-lt"/>
                <a:ea typeface="+mn-ea"/>
                <a:cs typeface="+mn-cs"/>
              </a:rPr>
              <a:t>.</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Inventory and SF Movement Report (30.5.19.1) r</a:t>
            </a:r>
            <a:r>
              <a:rPr lang="en-US" dirty="0" smtClean="0"/>
              <a:t>eports movement of inventory and production. It displays all movements of both inventory and production transactions. Inventory and WIP balance per item and site display per period. Information regarding costing per transaction, document number, and type of transaction also display.</a:t>
            </a:r>
          </a:p>
          <a:p>
            <a:endParaRPr lang="en-US" dirty="0" smtClean="0"/>
          </a:p>
          <a:p>
            <a:r>
              <a:rPr lang="en-US" dirty="0" smtClean="0"/>
              <a:t>Inventory and WIP Balance Report (30.5.19.2) reports inventory by item and account. It displays the inventory by account and contains information regarding company and items such as fiscal class, unit of measure, company address, company fiscal code, and others. Not only the inventory balance, but also WIP balance is displayed in this report.</a:t>
            </a:r>
          </a:p>
          <a:p>
            <a:endParaRPr lang="en-US" dirty="0" smtClean="0"/>
          </a:p>
          <a:p>
            <a:r>
              <a:rPr lang="en-US" b="0" dirty="0" smtClean="0"/>
              <a:t>PC Inv &amp;</a:t>
            </a:r>
            <a:r>
              <a:rPr lang="en-US" b="0" baseline="0" dirty="0" smtClean="0"/>
              <a:t> SF Movement Report (30.5.19.4) is the same as </a:t>
            </a:r>
            <a:r>
              <a:rPr lang="en-US" dirty="0" smtClean="0"/>
              <a:t>Inventory and SF Movement Report.</a:t>
            </a:r>
            <a:r>
              <a:rPr lang="en-US" baseline="0" dirty="0" smtClean="0"/>
              <a:t> It is used for large amounts of transactions that are impossible to process through QRF.</a:t>
            </a:r>
            <a:endParaRPr lang="en-US" b="0"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2880" indent="0" algn="l">
              <a:buFont typeface="Arial" pitchFamily="34" charset="0"/>
              <a:buNone/>
            </a:pPr>
            <a:r>
              <a:rPr lang="en-US" b="1" dirty="0" smtClean="0"/>
              <a:t>Transaction PC Cost Browse Collection</a:t>
            </a:r>
          </a:p>
          <a:p>
            <a:pPr marL="182880" indent="0" algn="l">
              <a:buFont typeface="Arial" pitchFamily="34" charset="0"/>
              <a:buNone/>
            </a:pPr>
            <a:r>
              <a:rPr lang="en-US" dirty="0" smtClean="0"/>
              <a:t>This browse collection contains a list of inventory transactions by number and type, effective date, item number and description, order number, site and location, and quantity changed. It also shows the transaction price, standard amount, PC unit cost, and amount for each transaction, as well as the entity, address, shipper number, ID, and operation.</a:t>
            </a:r>
          </a:p>
          <a:p>
            <a:pPr marL="182880" indent="0" algn="l">
              <a:buFont typeface="Arial" pitchFamily="34" charset="0"/>
              <a:buNone/>
            </a:pPr>
            <a:r>
              <a:rPr lang="en-US" dirty="0" smtClean="0"/>
              <a:t>When you run PC calculation, you can determine which transactions are not processed by PC calculation. Use Transaction PC Cost Browse to select records by using the condition “Sequence contains 000000000” to select all transactions that were not processed by PC calculation.</a:t>
            </a:r>
          </a:p>
          <a:p>
            <a:pPr marL="182880" indent="0" algn="l">
              <a:buFont typeface="Arial" pitchFamily="34" charset="0"/>
              <a:buNone/>
            </a:pPr>
            <a:r>
              <a:rPr lang="en-US" b="0" baseline="0" dirty="0" smtClean="0"/>
              <a:t>From the top-level browse, you can drill down by right-clicking Inventory Transaction Number.</a:t>
            </a:r>
          </a:p>
          <a:p>
            <a:pPr marL="182880" indent="0" algn="l">
              <a:buFont typeface="Arial" pitchFamily="34" charset="0"/>
              <a:buNone/>
            </a:pPr>
            <a:endParaRPr lang="en-US" dirty="0" smtClean="0"/>
          </a:p>
          <a:p>
            <a:pPr marL="182880" indent="0" algn="l">
              <a:buFont typeface="Arial" pitchFamily="34" charset="0"/>
              <a:buNone/>
            </a:pPr>
            <a:r>
              <a:rPr lang="en-US" sz="1200" b="1" kern="1200" dirty="0" smtClean="0">
                <a:solidFill>
                  <a:schemeClr val="tx1"/>
                </a:solidFill>
                <a:latin typeface="+mn-lt"/>
                <a:ea typeface="+mn-ea"/>
                <a:cs typeface="+mn-cs"/>
              </a:rPr>
              <a:t>Inv Operational GL Transactions Browse Collection</a:t>
            </a:r>
          </a:p>
          <a:p>
            <a:pPr marL="182880" indent="0" algn="l">
              <a:buFont typeface="Arial" pitchFamily="34" charset="0"/>
              <a:buNone/>
            </a:pPr>
            <a:r>
              <a:rPr lang="en-US" dirty="0" smtClean="0"/>
              <a:t>This browse collection lists all operational GL transactions for the inventory transactions. The top-level browse lists the transaction number, GL reference and reference ID, GL transaction type, account, sub-account, cost center (CC), project, base currency debit and credit, document, order, date, item number and description.</a:t>
            </a:r>
          </a:p>
          <a:p>
            <a:pPr indent="0" algn="l">
              <a:buFont typeface="Arial" pitchFamily="34" charset="0"/>
              <a:buNone/>
            </a:pPr>
            <a:endParaRPr lang="en-US" dirty="0" smtClean="0"/>
          </a:p>
          <a:p>
            <a:pPr marL="182880" indent="0" algn="l">
              <a:buFont typeface="Arial" pitchFamily="34" charset="0"/>
              <a:buNone/>
            </a:pPr>
            <a:r>
              <a:rPr lang="en-US" b="1" dirty="0" smtClean="0"/>
              <a:t>Operation History Browse Collection</a:t>
            </a:r>
          </a:p>
          <a:p>
            <a:pPr marL="182880" indent="0" algn="l">
              <a:buFont typeface="Arial" pitchFamily="34" charset="0"/>
              <a:buNone/>
            </a:pPr>
            <a:r>
              <a:rPr lang="en-US" dirty="0" smtClean="0"/>
              <a:t>This browse collection provides a consolidated view of all transaction information for a work order. The top-level browse lists items by item number, ID, operation and description, the work center, the machine, quantity ordered, and completed.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Inv Detail by PC Cost Browse (30.5.13.2)</a:t>
            </a:r>
          </a:p>
          <a:p>
            <a:r>
              <a:rPr lang="en-US" dirty="0" smtClean="0"/>
              <a:t>This browse displays PC unit cost and total cost per site and location with inventory for the item. It displays the cost set; cost calculation period start/end; item number, site, and location; material, labor, burden, overhead, and subcontract costs; cost total; current quantities unconsumed; quantity on hand; and total cost.</a:t>
            </a:r>
          </a:p>
          <a:p>
            <a:endParaRPr lang="en-US" dirty="0" smtClean="0"/>
          </a:p>
          <a:p>
            <a:r>
              <a:rPr lang="en-US" b="1" dirty="0" smtClean="0"/>
              <a:t>Inventory Trans By Item Report (30.5.13.14)</a:t>
            </a:r>
          </a:p>
          <a:p>
            <a:r>
              <a:rPr lang="en-US" dirty="0" smtClean="0"/>
              <a:t>This report is similar to Inventory Trans by Item Report (3.21.14). It displays data by a range of item numbers, effective dates, dates, order, site, sales/job, or transaction type. You can optionally display in statutory currency.</a:t>
            </a:r>
          </a:p>
          <a:p>
            <a:endParaRPr lang="en-US" dirty="0" smtClean="0"/>
          </a:p>
          <a:p>
            <a:r>
              <a:rPr lang="en-US" b="1" dirty="0" smtClean="0"/>
              <a:t>Inventory Trans By Order Report (30.5.13.15)</a:t>
            </a:r>
          </a:p>
          <a:p>
            <a:r>
              <a:rPr lang="en-US" dirty="0" smtClean="0"/>
              <a:t>This report is similar to Inventory Trans by Order Report (3.21.13). It displays a similar search criteria by a range of order, transaction date, item, site, or sales/job. You can specify a transaction type or, optionally, display in statutory currency.</a:t>
            </a:r>
          </a:p>
          <a:p>
            <a:endParaRPr lang="en-US" dirty="0" smtClean="0"/>
          </a:p>
          <a:p>
            <a:r>
              <a:rPr lang="en-US" b="1" dirty="0" smtClean="0"/>
              <a:t>Item Transaction Report (30.5.13.17)</a:t>
            </a:r>
          </a:p>
          <a:p>
            <a:r>
              <a:rPr lang="en-US" dirty="0" smtClean="0"/>
              <a:t>Use Item Transaction Report is a .NET UI-only report that includes an extensive filter that lets you choose data to display. The top menu bar also lets you specify report settings such as footer or header search criteria, the short date format and date separator, or decimal settings. You can also view the schedule or history from the top menu bar and output to Excel or PDF.</a:t>
            </a:r>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b="1" dirty="0" smtClean="0"/>
              <a:t>Op Operational GL Transactions (30.5.15.14)</a:t>
            </a:r>
          </a:p>
          <a:p>
            <a:r>
              <a:rPr lang="en-US" dirty="0" smtClean="0"/>
              <a:t>Use Op Operational GL Transactions (30.5.15.14) to view GL transaction data. The data include the transaction number, GL reference, effective date, reference ID, GL transaction type, account, sub-account, cost center, project, BC debit and credit, documents, orders, item number, site, entity, ID, and operation.</a:t>
            </a:r>
          </a:p>
          <a:p>
            <a:endParaRPr lang="en-US" dirty="0" smtClean="0"/>
          </a:p>
          <a:p>
            <a:r>
              <a:rPr lang="en-US" b="1" dirty="0" smtClean="0"/>
              <a:t>Operational Inv Transactions (30.5.15.24)</a:t>
            </a:r>
          </a:p>
          <a:p>
            <a:r>
              <a:rPr lang="en-US" dirty="0" smtClean="0"/>
              <a:t>Use Operation Inv Transactions (30.5.15.24) to view inventory operational transactions. You can view the transaction number, GL reference and reference ID, GL transaction type, account and sub-account, cost center, project, BC debit,</a:t>
            </a:r>
            <a:r>
              <a:rPr lang="en-US" baseline="0" dirty="0" smtClean="0"/>
              <a:t> </a:t>
            </a:r>
            <a:r>
              <a:rPr lang="en-US" dirty="0" smtClean="0"/>
              <a:t>credit, and more.</a:t>
            </a:r>
          </a:p>
          <a:p>
            <a:endParaRPr lang="en-US" dirty="0" smtClean="0"/>
          </a:p>
          <a:p>
            <a:r>
              <a:rPr lang="en-US" b="1" dirty="0" smtClean="0"/>
              <a:t>WO Receipts and WO Components</a:t>
            </a:r>
          </a:p>
          <a:p>
            <a:r>
              <a:rPr lang="en-US" dirty="0" smtClean="0"/>
              <a:t>Use the WO Receipts (30.5.15.25) to report WO receipt data. The data include the transaction number, effective date, transaction type, date, order, item number and description, site, location, location quantity change, transaction price, standard amount, Periodic Costing unit cost and amount, entity, address, and cost set.</a:t>
            </a:r>
          </a:p>
          <a:p>
            <a:endParaRPr lang="en-US" dirty="0" smtClean="0"/>
          </a:p>
          <a:p>
            <a:r>
              <a:rPr lang="en-US" b="1" dirty="0" smtClean="0"/>
              <a:t>Operation Transaction</a:t>
            </a:r>
          </a:p>
          <a:p>
            <a:r>
              <a:rPr lang="en-US" dirty="0" smtClean="0"/>
              <a:t>Use Operation Transaction (30.5.15.27) to view transaction data. The data include the WO number and ID; item number; operation number and description; transaction number and type; effective date; employee; setup and run time; quantity completed, rejected, reworked, and scrapped; labor and burden cost standard; Periodic Costing amount; labor type; PO and receiver number; work center, department, and machine; and sequence number.</a:t>
            </a:r>
          </a:p>
          <a:p>
            <a:endParaRPr lang="en-US" dirty="0" smtClean="0"/>
          </a:p>
          <a:p>
            <a:r>
              <a:rPr lang="en-US" b="1" dirty="0" smtClean="0"/>
              <a:t>Subcontract Receipts</a:t>
            </a:r>
          </a:p>
          <a:p>
            <a:r>
              <a:rPr lang="en-US" dirty="0" smtClean="0"/>
              <a:t>Use Subcontract Receipts (30.5.15.28) to view subcontract receipt data. The data include the transaction number, effective date, transaction type, date, order, item number and description, site, location, location quantity change, transaction price, standard amount, Periodic Costing unit cost and amount, entity, address, shipper number, operation ID, and flag. The Flag field indicates when the RCT-PO transaction is for a subcontract PO and there is a related SUBCNT operation transaction in the operation history.</a:t>
            </a:r>
          </a:p>
          <a:p>
            <a:endParaRPr lang="en-US" dirty="0" smtClean="0"/>
          </a:p>
          <a:p>
            <a:r>
              <a:rPr lang="en-US" b="1" dirty="0" smtClean="0"/>
              <a:t>PC Cost Detail</a:t>
            </a:r>
          </a:p>
          <a:p>
            <a:r>
              <a:rPr lang="en-US" dirty="0" smtClean="0"/>
              <a:t>Use PC Cost Detail (30.5.15.29) to view Periodic Costing details, including the transaction number and type, cost set and cost element, and level data.</a:t>
            </a: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You</a:t>
            </a:r>
            <a:r>
              <a:rPr lang="en-US" baseline="0" dirty="0" smtClean="0"/>
              <a:t> can use PC reports and collections to reconcile the calculated results. For example, in the Transaction PC cost collections you can </a:t>
            </a:r>
            <a:r>
              <a:rPr lang="en-US" dirty="0" smtClean="0"/>
              <a:t>access the supporting browses</a:t>
            </a:r>
            <a:r>
              <a:rPr lang="en-US" baseline="0" dirty="0" smtClean="0"/>
              <a:t> by </a:t>
            </a:r>
            <a:r>
              <a:rPr lang="en-US" dirty="0" smtClean="0"/>
              <a:t>right-click the blue data in the top-level browse. When you do, a button displays. Click the button and the supporting browse of the same name displays below the top-level browse. For example right-click the Trans</a:t>
            </a:r>
            <a:r>
              <a:rPr lang="en-US" baseline="0" dirty="0" smtClean="0"/>
              <a:t> NBR, you can open the following browses:</a:t>
            </a:r>
          </a:p>
          <a:p>
            <a:pPr marL="182880" lvl="1" indent="-182880">
              <a:buFont typeface="Arial" pitchFamily="34" charset="0"/>
              <a:buChar char="•"/>
            </a:pPr>
            <a:r>
              <a:rPr lang="en-US" dirty="0" smtClean="0"/>
              <a:t>Inv Operational GL Transactions</a:t>
            </a:r>
          </a:p>
          <a:p>
            <a:pPr marL="182880" lvl="1" indent="-182880">
              <a:buFont typeface="Arial" pitchFamily="34" charset="0"/>
              <a:buChar char="•"/>
            </a:pPr>
            <a:r>
              <a:rPr lang="en-US" dirty="0" smtClean="0"/>
              <a:t>PC Cost Detail</a:t>
            </a:r>
          </a:p>
          <a:p>
            <a:pPr marL="182880" lvl="1" indent="-182880">
              <a:buFont typeface="Arial" pitchFamily="34" charset="0"/>
              <a:buChar char="•"/>
            </a:pPr>
            <a:r>
              <a:rPr lang="en-US" dirty="0" smtClean="0"/>
              <a:t>Summarized Component Issue</a:t>
            </a:r>
          </a:p>
          <a:p>
            <a:pPr marL="182880" lvl="1" indent="-182880">
              <a:buFont typeface="Arial" pitchFamily="34" charset="0"/>
              <a:buChar char="•"/>
            </a:pPr>
            <a:r>
              <a:rPr lang="en-US" dirty="0" smtClean="0"/>
              <a:t>Transaction Detail Inquiry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You</a:t>
            </a:r>
            <a:r>
              <a:rPr lang="en-US" baseline="0" dirty="0" smtClean="0"/>
              <a:t> can use utilities to verify and balance Data. </a:t>
            </a:r>
          </a:p>
          <a:p>
            <a:endParaRPr lang="en-US" baseline="0" dirty="0" smtClean="0"/>
          </a:p>
          <a:p>
            <a:r>
              <a:rPr lang="en-US" baseline="0" dirty="0" smtClean="0"/>
              <a:t>For example, </a:t>
            </a:r>
            <a:r>
              <a:rPr lang="en-US" sz="1200" kern="1200" baseline="0" dirty="0" smtClean="0">
                <a:solidFill>
                  <a:schemeClr val="tx1"/>
                </a:solidFill>
                <a:latin typeface="+mn-lt"/>
                <a:ea typeface="+mn-ea"/>
                <a:cs typeface="+mn-cs"/>
              </a:rPr>
              <a:t>Use PC WIP Calc Verification (30.5.7.25.2) to verify that the values added to and subtracted from WIP by the operational transactions add up to the same amount as the value posted to GL.</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specify a WO order ID; then, verify work order WIP data. The report lets you review WIP value added to and subtracted from the work order and for each component and operation.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Use PC Inv Verification (30.5.7.25.1) to verify that the operational inventory transactions add up to the same amount as the value posted to GL.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You can specify a part number, site, year period, and a filename for the output file that holds inventory balance by item, site, location from the operational transactions compared to the Periodic Costing calculated inventory balance.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Use PC Journal Validation (30.5.7.25.3) to verify that all data from Periodic Costing is posted correctly to GL. You can review and validate Periodic Costing journal postings. The report has no input criteria. The report runs for the earliest open Periodic Costing period. Once you run the report, it displays the entity at the top of the report, then data for the account, sub-account, cost center, project, Periodic Costing GL amount, Periodic Costing Journal entry amount, variance amount, whether the variance is equal or not, and the post data.</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omments" Target="../comments/comment10.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Periodic Costing Browses, Collections &amp; Reports</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Periodic Costing</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normAutofit fontScale="90000"/>
          </a:bodyPr>
          <a:lstStyle/>
          <a:p>
            <a:r>
              <a:rPr lang="en-US" dirty="0" smtClean="0"/>
              <a:t>PC Reports &amp;Collections for Reconciliation</a:t>
            </a:r>
            <a:endParaRPr lang="en-US" dirty="0"/>
          </a:p>
        </p:txBody>
      </p:sp>
      <p:sp>
        <p:nvSpPr>
          <p:cNvPr id="5" name="Text Placeholder 4"/>
          <p:cNvSpPr>
            <a:spLocks noGrp="1"/>
          </p:cNvSpPr>
          <p:nvPr>
            <p:ph type="body" sz="quarter" idx="11"/>
          </p:nvPr>
        </p:nvSpPr>
        <p:spPr/>
        <p:txBody>
          <a:bodyPr/>
          <a:lstStyle/>
          <a:p>
            <a:r>
              <a:rPr lang="en-US" smtClean="0"/>
              <a:t>Periodic Costing Browses, Collections &amp;  Reports</a:t>
            </a:r>
          </a:p>
        </p:txBody>
      </p:sp>
      <p:pic>
        <p:nvPicPr>
          <p:cNvPr id="31746" name="Picture 2"/>
          <p:cNvPicPr>
            <a:picLocks noChangeAspect="1" noChangeArrowheads="1"/>
          </p:cNvPicPr>
          <p:nvPr/>
        </p:nvPicPr>
        <p:blipFill>
          <a:blip r:embed="rId3"/>
          <a:srcRect/>
          <a:stretch>
            <a:fillRect/>
          </a:stretch>
        </p:blipFill>
        <p:spPr bwMode="auto">
          <a:xfrm>
            <a:off x="457200" y="1499270"/>
            <a:ext cx="7841328" cy="2022566"/>
          </a:xfrm>
          <a:prstGeom prst="rect">
            <a:avLst/>
          </a:prstGeom>
          <a:noFill/>
          <a:ln w="9525">
            <a:noFill/>
            <a:miter lim="800000"/>
            <a:headEnd/>
            <a:tailEnd/>
          </a:ln>
        </p:spPr>
      </p:pic>
      <p:pic>
        <p:nvPicPr>
          <p:cNvPr id="31748" name="Picture 4"/>
          <p:cNvPicPr>
            <a:picLocks noChangeAspect="1" noChangeArrowheads="1"/>
          </p:cNvPicPr>
          <p:nvPr/>
        </p:nvPicPr>
        <p:blipFill>
          <a:blip r:embed="rId4"/>
          <a:srcRect/>
          <a:stretch>
            <a:fillRect/>
          </a:stretch>
        </p:blipFill>
        <p:spPr bwMode="auto">
          <a:xfrm>
            <a:off x="440710" y="3818374"/>
            <a:ext cx="8543925" cy="2200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4" name="Title 3"/>
          <p:cNvSpPr>
            <a:spLocks noGrp="1"/>
          </p:cNvSpPr>
          <p:nvPr>
            <p:ph type="title"/>
          </p:nvPr>
        </p:nvSpPr>
        <p:spPr/>
        <p:txBody>
          <a:bodyPr>
            <a:normAutofit/>
          </a:bodyPr>
          <a:lstStyle/>
          <a:p>
            <a:r>
              <a:rPr lang="en-US" dirty="0" smtClean="0"/>
              <a:t>Exception Log</a:t>
            </a:r>
            <a:endParaRPr lang="en-US" dirty="0"/>
          </a:p>
        </p:txBody>
      </p:sp>
      <p:sp>
        <p:nvSpPr>
          <p:cNvPr id="5" name="Text Placeholder 4"/>
          <p:cNvSpPr>
            <a:spLocks noGrp="1"/>
          </p:cNvSpPr>
          <p:nvPr>
            <p:ph type="body" sz="quarter" idx="11"/>
          </p:nvPr>
        </p:nvSpPr>
        <p:spPr/>
        <p:txBody>
          <a:bodyPr/>
          <a:lstStyle/>
          <a:p>
            <a:r>
              <a:rPr lang="en-US" smtClean="0"/>
              <a:t>Periodic Costing Browses, Collections &amp;  Reports</a:t>
            </a:r>
          </a:p>
        </p:txBody>
      </p:sp>
      <p:pic>
        <p:nvPicPr>
          <p:cNvPr id="33796" name="Picture 4" descr="C:\Users\xcm\AppData\Local\Temp\SNAGHTML1c1ed82.PNG"/>
          <p:cNvPicPr>
            <a:picLocks noChangeAspect="1" noChangeArrowheads="1"/>
          </p:cNvPicPr>
          <p:nvPr/>
        </p:nvPicPr>
        <p:blipFill>
          <a:blip r:embed="rId3"/>
          <a:srcRect/>
          <a:stretch>
            <a:fillRect/>
          </a:stretch>
        </p:blipFill>
        <p:spPr bwMode="auto">
          <a:xfrm>
            <a:off x="240217" y="1428550"/>
            <a:ext cx="8943975" cy="4800601"/>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normAutofit/>
          </a:bodyPr>
          <a:lstStyle/>
          <a:p>
            <a:r>
              <a:rPr lang="en-US" smtClean="0"/>
              <a:t>Inventory and SF Movement Report</a:t>
            </a:r>
          </a:p>
          <a:p>
            <a:r>
              <a:rPr lang="en-US" smtClean="0"/>
              <a:t>Inventory and WIP Balance Report</a:t>
            </a:r>
          </a:p>
          <a:p>
            <a:r>
              <a:rPr lang="en-US" smtClean="0"/>
              <a:t>PC Inv &amp; SF Movement Report</a:t>
            </a:r>
            <a:endParaRPr lang="en-US"/>
          </a:p>
        </p:txBody>
      </p:sp>
      <p:sp>
        <p:nvSpPr>
          <p:cNvPr id="4" name="Title 3"/>
          <p:cNvSpPr>
            <a:spLocks noGrp="1"/>
          </p:cNvSpPr>
          <p:nvPr>
            <p:ph type="title"/>
          </p:nvPr>
        </p:nvSpPr>
        <p:spPr/>
        <p:txBody>
          <a:bodyPr/>
          <a:lstStyle/>
          <a:p>
            <a:r>
              <a:rPr lang="en-US" dirty="0" smtClean="0"/>
              <a:t>PC Regional Reports</a:t>
            </a:r>
            <a:endParaRPr lang="en-US" dirty="0"/>
          </a:p>
        </p:txBody>
      </p:sp>
      <p:sp>
        <p:nvSpPr>
          <p:cNvPr id="5" name="Text Placeholder 4"/>
          <p:cNvSpPr>
            <a:spLocks noGrp="1"/>
          </p:cNvSpPr>
          <p:nvPr>
            <p:ph type="body" sz="quarter" idx="11"/>
          </p:nvPr>
        </p:nvSpPr>
        <p:spPr/>
        <p:txBody>
          <a:bodyPr/>
          <a:lstStyle/>
          <a:p>
            <a:r>
              <a:rPr lang="en-US" smtClean="0"/>
              <a:t>Periodic Costing Browses, Collections &amp;  Reports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normAutofit/>
          </a:bodyPr>
          <a:lstStyle/>
          <a:p>
            <a:r>
              <a:rPr lang="en-US" dirty="0" smtClean="0"/>
              <a:t>Periodic Costing Inquiries</a:t>
            </a:r>
          </a:p>
          <a:p>
            <a:r>
              <a:rPr lang="en-US" dirty="0" smtClean="0"/>
              <a:t>Periodic Costing Collections</a:t>
            </a:r>
          </a:p>
          <a:p>
            <a:r>
              <a:rPr lang="en-US" dirty="0" smtClean="0"/>
              <a:t>PC Inventory Browses &amp; Reports</a:t>
            </a:r>
          </a:p>
          <a:p>
            <a:r>
              <a:rPr lang="en-US" dirty="0" smtClean="0"/>
              <a:t>PC Operations Browses &amp; Reports</a:t>
            </a:r>
          </a:p>
          <a:p>
            <a:r>
              <a:rPr lang="en-US" dirty="0" smtClean="0"/>
              <a:t>PC Reports &amp;Collections For Reconciliation</a:t>
            </a:r>
          </a:p>
          <a:p>
            <a:r>
              <a:rPr lang="en-US" dirty="0" smtClean="0"/>
              <a:t>Exception Log</a:t>
            </a:r>
          </a:p>
          <a:p>
            <a:r>
              <a:rPr lang="en-US" dirty="0" smtClean="0"/>
              <a:t>PC Regional Reports</a:t>
            </a:r>
            <a:endParaRPr lang="en-US" dirty="0"/>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Periodic Costing Browses, Collections &amp;  Reports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Periodic Costing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Periodic Costing in QAD Enterprise Applications</a:t>
            </a:r>
          </a:p>
          <a:p>
            <a:r>
              <a:rPr lang="en-US" b="1" dirty="0" smtClean="0">
                <a:solidFill>
                  <a:srgbClr val="4F4F4F"/>
                </a:solidFill>
                <a:latin typeface="Century Gothic" pitchFamily="34" charset="0"/>
                <a:cs typeface="Century Gothic" pitchFamily="34" charset="0"/>
              </a:rPr>
              <a:t>Process Periodic Costing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dirty="0" smtClean="0"/>
              <a:t>Course Objectives</a:t>
            </a:r>
            <a:endParaRPr lang="en-US" dirty="0"/>
          </a:p>
        </p:txBody>
      </p:sp>
      <p:sp>
        <p:nvSpPr>
          <p:cNvPr id="5" name="Text Placeholder 4"/>
          <p:cNvSpPr>
            <a:spLocks noGrp="1"/>
          </p:cNvSpPr>
          <p:nvPr>
            <p:ph type="body" sz="quarter" idx="11"/>
          </p:nvPr>
        </p:nvSpPr>
        <p:spPr/>
        <p:txBody>
          <a:bodyPr/>
          <a:lstStyle/>
          <a:p>
            <a:r>
              <a:rPr lang="en-US" smtClean="0"/>
              <a:t>Periodic Costing Browses, Collections &amp;  Reports</a:t>
            </a:r>
            <a:endParaRPr lang="en-US" dirty="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Periodic Costing Inquiries</a:t>
            </a:r>
          </a:p>
          <a:p>
            <a:r>
              <a:rPr lang="en-US" dirty="0" smtClean="0"/>
              <a:t>Periodic Costing Collections</a:t>
            </a:r>
          </a:p>
          <a:p>
            <a:r>
              <a:rPr lang="en-US" dirty="0" smtClean="0"/>
              <a:t>PC Inventory Browses &amp; Reports</a:t>
            </a:r>
          </a:p>
          <a:p>
            <a:r>
              <a:rPr lang="en-US" dirty="0" smtClean="0"/>
              <a:t>PC Operations Browses &amp; Reports</a:t>
            </a:r>
          </a:p>
          <a:p>
            <a:r>
              <a:rPr lang="en-US" dirty="0" smtClean="0"/>
              <a:t>PC Reports &amp;Collections For Reconciliation</a:t>
            </a:r>
          </a:p>
          <a:p>
            <a:r>
              <a:rPr lang="en-US" dirty="0" smtClean="0"/>
              <a:t>Exception Log</a:t>
            </a:r>
          </a:p>
          <a:p>
            <a:r>
              <a:rPr lang="en-US" dirty="0" smtClean="0"/>
              <a:t>PC Regional Reports</a:t>
            </a:r>
          </a:p>
          <a:p>
            <a:r>
              <a:rPr lang="en-US" smtClean="0"/>
              <a:t>Review</a:t>
            </a:r>
            <a:endParaRPr lang="en-US" dirty="0" smtClean="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Periodic Costing Browses, Collections &amp;  Reports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3" name="Content Placeholder 2"/>
          <p:cNvSpPr>
            <a:spLocks noGrp="1"/>
          </p:cNvSpPr>
          <p:nvPr>
            <p:ph idx="1"/>
          </p:nvPr>
        </p:nvSpPr>
        <p:spPr/>
        <p:txBody>
          <a:bodyPr>
            <a:normAutofit/>
          </a:bodyPr>
          <a:lstStyle/>
          <a:p>
            <a:r>
              <a:rPr lang="en-US" dirty="0" smtClean="0"/>
              <a:t>Inventory Trans Detail Inquiry</a:t>
            </a:r>
          </a:p>
          <a:p>
            <a:pPr lvl="1"/>
            <a:r>
              <a:rPr lang="en-US" dirty="0" smtClean="0"/>
              <a:t>Display inventory transaction details optionally in the statutory currency</a:t>
            </a:r>
          </a:p>
          <a:p>
            <a:r>
              <a:rPr lang="en-US" dirty="0" smtClean="0"/>
              <a:t>PC WO WIP History Inquiry</a:t>
            </a:r>
          </a:p>
          <a:p>
            <a:pPr lvl="1"/>
            <a:r>
              <a:rPr lang="en-US" dirty="0" smtClean="0"/>
              <a:t>View WO WIP history for components and routing operations by PC cost set</a:t>
            </a:r>
          </a:p>
          <a:p>
            <a:r>
              <a:rPr lang="en-US" dirty="0" smtClean="0"/>
              <a:t>Operation Trans Detail Inquiry</a:t>
            </a:r>
          </a:p>
          <a:p>
            <a:pPr lvl="1"/>
            <a:r>
              <a:rPr lang="en-US" dirty="0" smtClean="0"/>
              <a:t>View operational transaction details optionally by statutory currency</a:t>
            </a:r>
          </a:p>
        </p:txBody>
      </p:sp>
      <p:sp>
        <p:nvSpPr>
          <p:cNvPr id="4" name="Title 3"/>
          <p:cNvSpPr>
            <a:spLocks noGrp="1"/>
          </p:cNvSpPr>
          <p:nvPr>
            <p:ph type="title"/>
          </p:nvPr>
        </p:nvSpPr>
        <p:spPr/>
        <p:txBody>
          <a:bodyPr/>
          <a:lstStyle/>
          <a:p>
            <a:r>
              <a:rPr lang="en-US" dirty="0" smtClean="0"/>
              <a:t>Periodic Costing Inquiries</a:t>
            </a:r>
          </a:p>
        </p:txBody>
      </p:sp>
      <p:sp>
        <p:nvSpPr>
          <p:cNvPr id="5" name="Text Placeholder 4"/>
          <p:cNvSpPr>
            <a:spLocks noGrp="1"/>
          </p:cNvSpPr>
          <p:nvPr>
            <p:ph type="body" sz="quarter" idx="11"/>
          </p:nvPr>
        </p:nvSpPr>
        <p:spPr/>
        <p:txBody>
          <a:bodyPr/>
          <a:lstStyle/>
          <a:p>
            <a:r>
              <a:rPr lang="en-US" smtClean="0"/>
              <a:t>Periodic Costing Browses, Collections &amp;  Reports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p:txBody>
          <a:bodyPr>
            <a:normAutofit/>
          </a:bodyPr>
          <a:lstStyle/>
          <a:p>
            <a:r>
              <a:rPr lang="en-US" dirty="0" smtClean="0"/>
              <a:t>Transaction PC Cost</a:t>
            </a:r>
          </a:p>
          <a:p>
            <a:r>
              <a:rPr lang="en-US" dirty="0" smtClean="0"/>
              <a:t>Inv Operational GL Transactions</a:t>
            </a:r>
          </a:p>
          <a:p>
            <a:r>
              <a:rPr lang="en-US" dirty="0" smtClean="0"/>
              <a:t>Operation History</a:t>
            </a:r>
            <a:endParaRPr lang="en-US" dirty="0"/>
          </a:p>
        </p:txBody>
      </p:sp>
      <p:sp>
        <p:nvSpPr>
          <p:cNvPr id="4" name="Title 3"/>
          <p:cNvSpPr>
            <a:spLocks noGrp="1"/>
          </p:cNvSpPr>
          <p:nvPr>
            <p:ph type="title"/>
          </p:nvPr>
        </p:nvSpPr>
        <p:spPr/>
        <p:txBody>
          <a:bodyPr/>
          <a:lstStyle/>
          <a:p>
            <a:r>
              <a:rPr lang="en-US" dirty="0" smtClean="0"/>
              <a:t>Periodic Costing Browse Collections</a:t>
            </a:r>
            <a:endParaRPr lang="en-US" dirty="0"/>
          </a:p>
        </p:txBody>
      </p:sp>
      <p:sp>
        <p:nvSpPr>
          <p:cNvPr id="5" name="Text Placeholder 4"/>
          <p:cNvSpPr>
            <a:spLocks noGrp="1"/>
          </p:cNvSpPr>
          <p:nvPr>
            <p:ph type="body" sz="quarter" idx="11"/>
          </p:nvPr>
        </p:nvSpPr>
        <p:spPr/>
        <p:txBody>
          <a:bodyPr/>
          <a:lstStyle/>
          <a:p>
            <a:r>
              <a:rPr lang="en-US" smtClean="0"/>
              <a:t>Periodic Costing Browses, Collections &amp;  Reports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normAutofit/>
          </a:bodyPr>
          <a:lstStyle/>
          <a:p>
            <a:r>
              <a:rPr lang="en-US" dirty="0" smtClean="0"/>
              <a:t>Inv PC Cost by Site</a:t>
            </a:r>
          </a:p>
          <a:p>
            <a:r>
              <a:rPr lang="en-US" dirty="0" smtClean="0"/>
              <a:t>Inv Detail by PC Cost Browse</a:t>
            </a:r>
          </a:p>
          <a:p>
            <a:r>
              <a:rPr lang="en-US" dirty="0" smtClean="0"/>
              <a:t>Inv Operational GL Transactions</a:t>
            </a:r>
          </a:p>
          <a:p>
            <a:r>
              <a:rPr lang="en-US" dirty="0" smtClean="0"/>
              <a:t>Operational Inv Transactions</a:t>
            </a:r>
          </a:p>
          <a:p>
            <a:r>
              <a:rPr lang="en-US" dirty="0" smtClean="0"/>
              <a:t>PC Cost Detail</a:t>
            </a:r>
          </a:p>
          <a:p>
            <a:r>
              <a:rPr lang="en-US" dirty="0" smtClean="0"/>
              <a:t>Inventory Trans By Item Report</a:t>
            </a:r>
          </a:p>
          <a:p>
            <a:r>
              <a:rPr lang="en-US" dirty="0" smtClean="0"/>
              <a:t>Inventory Trans by Order Report </a:t>
            </a:r>
          </a:p>
          <a:p>
            <a:r>
              <a:rPr lang="en-US" dirty="0" smtClean="0"/>
              <a:t>Item Transaction Report</a:t>
            </a:r>
            <a:endParaRPr lang="en-US" dirty="0"/>
          </a:p>
        </p:txBody>
      </p:sp>
      <p:sp>
        <p:nvSpPr>
          <p:cNvPr id="4" name="Title 3"/>
          <p:cNvSpPr>
            <a:spLocks noGrp="1"/>
          </p:cNvSpPr>
          <p:nvPr>
            <p:ph type="title"/>
          </p:nvPr>
        </p:nvSpPr>
        <p:spPr/>
        <p:txBody>
          <a:bodyPr/>
          <a:lstStyle/>
          <a:p>
            <a:r>
              <a:rPr lang="en-US" dirty="0" smtClean="0"/>
              <a:t>PC Inventory Browses &amp; Reports</a:t>
            </a:r>
            <a:endParaRPr lang="en-US" dirty="0"/>
          </a:p>
        </p:txBody>
      </p:sp>
      <p:sp>
        <p:nvSpPr>
          <p:cNvPr id="5" name="Text Placeholder 4"/>
          <p:cNvSpPr>
            <a:spLocks noGrp="1"/>
          </p:cNvSpPr>
          <p:nvPr>
            <p:ph type="body" sz="quarter" idx="11"/>
          </p:nvPr>
        </p:nvSpPr>
        <p:spPr/>
        <p:txBody>
          <a:bodyPr/>
          <a:lstStyle/>
          <a:p>
            <a:r>
              <a:rPr lang="en-US" smtClean="0"/>
              <a:t>Periodic Costing Browses, Collections &amp;  Reports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PC Work Order WIP Cost Report</a:t>
            </a:r>
          </a:p>
          <a:p>
            <a:r>
              <a:rPr lang="en-US" dirty="0" smtClean="0"/>
              <a:t>PC WO WIP History Report</a:t>
            </a:r>
          </a:p>
          <a:p>
            <a:r>
              <a:rPr lang="en-US" dirty="0" smtClean="0"/>
              <a:t>PC WO Cost History Report</a:t>
            </a:r>
          </a:p>
          <a:p>
            <a:r>
              <a:rPr lang="en-US" dirty="0" smtClean="0"/>
              <a:t>Op Operational GL Transactions</a:t>
            </a:r>
          </a:p>
          <a:p>
            <a:r>
              <a:rPr lang="en-US" dirty="0" smtClean="0"/>
              <a:t>Operational Inv Transactions</a:t>
            </a:r>
          </a:p>
          <a:p>
            <a:r>
              <a:rPr lang="en-US" dirty="0" smtClean="0"/>
              <a:t>PC WO WIP History Inquiry </a:t>
            </a:r>
          </a:p>
          <a:p>
            <a:r>
              <a:rPr lang="en-US" dirty="0" smtClean="0"/>
              <a:t>WO Bill Cost</a:t>
            </a:r>
          </a:p>
          <a:p>
            <a:r>
              <a:rPr lang="en-US" dirty="0" smtClean="0"/>
              <a:t>WO Routing Cost</a:t>
            </a:r>
          </a:p>
          <a:p>
            <a:r>
              <a:rPr lang="en-US" dirty="0" smtClean="0"/>
              <a:t>WO Receipts</a:t>
            </a:r>
          </a:p>
          <a:p>
            <a:r>
              <a:rPr lang="en-US" dirty="0" smtClean="0"/>
              <a:t>WO Components</a:t>
            </a:r>
          </a:p>
          <a:p>
            <a:r>
              <a:rPr lang="en-US" dirty="0" smtClean="0"/>
              <a:t>Operation Transaction</a:t>
            </a:r>
          </a:p>
          <a:p>
            <a:r>
              <a:rPr lang="en-US" dirty="0" smtClean="0"/>
              <a:t>Subcontract Receipts</a:t>
            </a:r>
          </a:p>
          <a:p>
            <a:r>
              <a:rPr lang="en-US" dirty="0" smtClean="0"/>
              <a:t>PC Cost Detail</a:t>
            </a:r>
            <a:endParaRPr lang="en-US" dirty="0"/>
          </a:p>
        </p:txBody>
      </p:sp>
      <p:sp>
        <p:nvSpPr>
          <p:cNvPr id="4" name="Title 3"/>
          <p:cNvSpPr>
            <a:spLocks noGrp="1"/>
          </p:cNvSpPr>
          <p:nvPr>
            <p:ph type="title"/>
          </p:nvPr>
        </p:nvSpPr>
        <p:spPr/>
        <p:txBody>
          <a:bodyPr/>
          <a:lstStyle/>
          <a:p>
            <a:r>
              <a:rPr lang="en-US" dirty="0" smtClean="0"/>
              <a:t>PC Operations Browses &amp; Reports</a:t>
            </a:r>
            <a:endParaRPr lang="en-US" dirty="0"/>
          </a:p>
        </p:txBody>
      </p:sp>
      <p:sp>
        <p:nvSpPr>
          <p:cNvPr id="5" name="Text Placeholder 4"/>
          <p:cNvSpPr>
            <a:spLocks noGrp="1"/>
          </p:cNvSpPr>
          <p:nvPr>
            <p:ph type="body" sz="quarter" idx="11"/>
          </p:nvPr>
        </p:nvSpPr>
        <p:spPr/>
        <p:txBody>
          <a:bodyPr/>
          <a:lstStyle/>
          <a:p>
            <a:r>
              <a:rPr lang="en-US" smtClean="0"/>
              <a:t>Periodic Costing Browses, Collections &amp;  Reports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4" name="Title 3"/>
          <p:cNvSpPr>
            <a:spLocks noGrp="1"/>
          </p:cNvSpPr>
          <p:nvPr>
            <p:ph type="title"/>
          </p:nvPr>
        </p:nvSpPr>
        <p:spPr/>
        <p:txBody>
          <a:bodyPr>
            <a:normAutofit fontScale="90000"/>
          </a:bodyPr>
          <a:lstStyle/>
          <a:p>
            <a:r>
              <a:rPr lang="en-US" dirty="0" smtClean="0"/>
              <a:t>PC Reports &amp;Collections for Reconciliation</a:t>
            </a:r>
            <a:endParaRPr lang="en-US" dirty="0"/>
          </a:p>
        </p:txBody>
      </p:sp>
      <p:sp>
        <p:nvSpPr>
          <p:cNvPr id="5" name="Text Placeholder 4"/>
          <p:cNvSpPr>
            <a:spLocks noGrp="1"/>
          </p:cNvSpPr>
          <p:nvPr>
            <p:ph type="body" sz="quarter" idx="11"/>
          </p:nvPr>
        </p:nvSpPr>
        <p:spPr/>
        <p:txBody>
          <a:bodyPr/>
          <a:lstStyle/>
          <a:p>
            <a:r>
              <a:rPr lang="en-US" smtClean="0"/>
              <a:t>Periodic Costing Browses, Collections &amp;  Reports</a:t>
            </a:r>
          </a:p>
        </p:txBody>
      </p:sp>
      <p:pic>
        <p:nvPicPr>
          <p:cNvPr id="2054" name="Picture 6" descr="C:\Users\xcm\AppData\Local\Temp\SNAGHTML18fa76d.PNG"/>
          <p:cNvPicPr>
            <a:picLocks noChangeAspect="1" noChangeArrowheads="1"/>
          </p:cNvPicPr>
          <p:nvPr/>
        </p:nvPicPr>
        <p:blipFill>
          <a:blip r:embed="rId3"/>
          <a:srcRect/>
          <a:stretch>
            <a:fillRect/>
          </a:stretch>
        </p:blipFill>
        <p:spPr bwMode="auto">
          <a:xfrm>
            <a:off x="547453" y="1188111"/>
            <a:ext cx="8582025" cy="5362576"/>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normAutofit fontScale="90000"/>
          </a:bodyPr>
          <a:lstStyle/>
          <a:p>
            <a:r>
              <a:rPr lang="en-US" dirty="0" smtClean="0"/>
              <a:t>PC Reports &amp;Collections for Reconciliation</a:t>
            </a:r>
            <a:endParaRPr lang="en-US" dirty="0"/>
          </a:p>
        </p:txBody>
      </p:sp>
      <p:sp>
        <p:nvSpPr>
          <p:cNvPr id="5" name="Text Placeholder 4"/>
          <p:cNvSpPr>
            <a:spLocks noGrp="1"/>
          </p:cNvSpPr>
          <p:nvPr>
            <p:ph type="body" sz="quarter" idx="11"/>
          </p:nvPr>
        </p:nvSpPr>
        <p:spPr/>
        <p:txBody>
          <a:bodyPr/>
          <a:lstStyle/>
          <a:p>
            <a:r>
              <a:rPr lang="en-US" smtClean="0"/>
              <a:t>Periodic Costing Browses, Collections &amp;  Reports</a:t>
            </a:r>
          </a:p>
        </p:txBody>
      </p:sp>
      <p:pic>
        <p:nvPicPr>
          <p:cNvPr id="30724" name="Picture 4" descr="C:\Users\xcm\AppData\Local\Temp\SNAGHTML1a208bf.PNG"/>
          <p:cNvPicPr>
            <a:picLocks noChangeAspect="1" noChangeArrowheads="1"/>
          </p:cNvPicPr>
          <p:nvPr/>
        </p:nvPicPr>
        <p:blipFill>
          <a:blip r:embed="rId3"/>
          <a:srcRect/>
          <a:stretch>
            <a:fillRect/>
          </a:stretch>
        </p:blipFill>
        <p:spPr bwMode="auto">
          <a:xfrm>
            <a:off x="517488" y="1267310"/>
            <a:ext cx="7829550" cy="5133975"/>
          </a:xfrm>
          <a:prstGeom prst="rect">
            <a:avLst/>
          </a:prstGeom>
          <a:noFill/>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1236</TotalTime>
  <Words>2125</Words>
  <Application>Microsoft Office PowerPoint</Application>
  <PresentationFormat>On-screen Show (4:3)</PresentationFormat>
  <Paragraphs>176</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QAD 2010 Template</vt:lpstr>
      <vt:lpstr>Periodic Costing Browses, Collections &amp; Reports</vt:lpstr>
      <vt:lpstr>Course Objectives</vt:lpstr>
      <vt:lpstr>Overview</vt:lpstr>
      <vt:lpstr>Periodic Costing Inquiries</vt:lpstr>
      <vt:lpstr>Periodic Costing Browse Collections</vt:lpstr>
      <vt:lpstr>PC Inventory Browses &amp; Reports</vt:lpstr>
      <vt:lpstr>PC Operations Browses &amp; Reports</vt:lpstr>
      <vt:lpstr>PC Reports &amp;Collections for Reconciliation</vt:lpstr>
      <vt:lpstr>PC Reports &amp;Collections for Reconciliation</vt:lpstr>
      <vt:lpstr>PC Reports &amp;Collections for Reconciliation</vt:lpstr>
      <vt:lpstr>Exception Log</vt:lpstr>
      <vt:lpstr>PC Regional Reports</vt:lpstr>
      <vt:lpstr>Review</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79</cp:revision>
  <dcterms:created xsi:type="dcterms:W3CDTF">2010-10-05T00:44:07Z</dcterms:created>
  <dcterms:modified xsi:type="dcterms:W3CDTF">2015-06-17T08:42:34Z</dcterms:modified>
</cp:coreProperties>
</file>