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Default Extension="jpeg" ContentType="image/jpeg"/>
  <Override PartName="/ppt/comments/comment16.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256" r:id="rId2"/>
    <p:sldId id="257" r:id="rId3"/>
    <p:sldId id="258" r:id="rId4"/>
    <p:sldId id="261" r:id="rId5"/>
    <p:sldId id="266" r:id="rId6"/>
    <p:sldId id="262" r:id="rId7"/>
    <p:sldId id="263" r:id="rId8"/>
    <p:sldId id="264" r:id="rId9"/>
    <p:sldId id="265" r:id="rId10"/>
    <p:sldId id="267" r:id="rId11"/>
    <p:sldId id="268" r:id="rId12"/>
    <p:sldId id="269" r:id="rId13"/>
    <p:sldId id="270" r:id="rId14"/>
    <p:sldId id="259" r:id="rId15"/>
    <p:sldId id="271" r:id="rId16"/>
    <p:sldId id="272" r:id="rId17"/>
    <p:sldId id="260"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54981" autoAdjust="0"/>
  </p:normalViewPr>
  <p:slideViewPr>
    <p:cSldViewPr snapToGrid="0" snapToObjects="1">
      <p:cViewPr>
        <p:scale>
          <a:sx n="100" d="100"/>
          <a:sy n="100" d="100"/>
        </p:scale>
        <p:origin x="-418" y="1286"/>
      </p:cViewPr>
      <p:guideLst>
        <p:guide orient="horz" pos="827"/>
        <p:guide pos="361"/>
      </p:guideLst>
    </p:cSldViewPr>
  </p:slideViewPr>
  <p:notesTextViewPr>
    <p:cViewPr>
      <p:scale>
        <a:sx n="100" d="100"/>
        <a:sy n="100" d="100"/>
      </p:scale>
      <p:origin x="0" y="125"/>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3T10:54:36.634" idx="1">
    <p:pos x="3200"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3T11:17:41.410" idx="10">
    <p:pos x="2813" y="451"/>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3T12:50:55.989" idx="11">
    <p:pos x="3029" y="451"/>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3T12:55:59.560" idx="12">
    <p:pos x="3653" y="451"/>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6-03T12:57:31.310" idx="13">
    <p:pos x="5040" y="466"/>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6-03T13:00:29.992" idx="14">
    <p:pos x="1301" y="451"/>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6-03T13:00:38.192" idx="15">
    <p:pos x="2573" y="451"/>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6-08T11:42:54.676" idx="16">
    <p:pos x="4368" y="451"/>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3T10:55:14.298" idx="2">
    <p:pos x="2701"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3T10:55:21.661" idx="3">
    <p:pos x="1594"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3T10:55:42.074" idx="4">
    <p:pos x="2752"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3T10:55:53.044" idx="5">
    <p:pos x="4979"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3T10:56:22.161" idx="6">
    <p:pos x="5235"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3T11:00:54.200" idx="7">
    <p:pos x="4659"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3T11:02:13.871" idx="8">
    <p:pos x="4710" y="448"/>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3T11:05:54.371" idx="9">
    <p:pos x="4806" y="448"/>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periods per GL period only apply to FIFO calculations and have a minimum period length of one day and a maximum length of one GL period.</a:t>
            </a:r>
          </a:p>
          <a:p>
            <a:r>
              <a:rPr lang="en-US" dirty="0" smtClean="0"/>
              <a:t>The system uses these periods to determine the time periods (buckets) for cost calculations. The system maintains a cost set for every cost calculating period.</a:t>
            </a:r>
          </a:p>
          <a:p>
            <a:r>
              <a:rPr lang="en-US" dirty="0" smtClean="0"/>
              <a:t>You can redefine periods during the GL calendar year as required, as long as no Periodic Costing transactions exist and the GL period is open.</a:t>
            </a:r>
          </a:p>
          <a:p>
            <a:endParaRPr lang="en-US" dirty="0" smtClean="0"/>
          </a:p>
          <a:p>
            <a:r>
              <a:rPr lang="en-US" dirty="0" smtClean="0"/>
              <a:t>QAD recommends that you do not run the Periodic Costing calculation for less than ten days, even though you can define a period as one day using the FIFO method. If you run the calculation every day, the calculations are extended as they are calculated daily. You are required to reconcile each PC Period (e.g. correct negative closing inventory)</a:t>
            </a:r>
            <a:r>
              <a:rPr lang="en-US" baseline="0" dirty="0" smtClean="0"/>
              <a:t> independently, which means that more periods result in more reconciliation effort.</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PC Periodic Cost Set Maintenance (30.5.1.4) to specify a detailed (child) cost set for a template cost set. </a:t>
            </a:r>
          </a:p>
          <a:p>
            <a:endParaRPr lang="en-US" sz="1200" kern="1200" baseline="0" dirty="0" smtClean="0">
              <a:solidFill>
                <a:schemeClr val="tx1"/>
              </a:solidFill>
              <a:latin typeface="+mn-lt"/>
              <a:ea typeface="+mn-ea"/>
              <a:cs typeface="+mn-cs"/>
            </a:endParaRPr>
          </a:p>
          <a:p>
            <a:r>
              <a:rPr lang="en-US" sz="1200" b="0" kern="1200" baseline="0" dirty="0" smtClean="0">
                <a:solidFill>
                  <a:schemeClr val="tx1"/>
                </a:solidFill>
                <a:latin typeface="+mn-lt"/>
                <a:ea typeface="+mn-ea"/>
                <a:cs typeface="+mn-cs"/>
              </a:rPr>
              <a:t>This function creates the detailed Cost Sets for the year entered. It uses the Template Cost Set and then creates a Cost Set for each combination of Currency (Base and Statutory), GL Period, and PC Period.</a:t>
            </a:r>
            <a:endParaRPr lang="en-US" sz="1200" b="1"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dirty="0" smtClean="0"/>
              <a:t>The detailed cost set </a:t>
            </a:r>
            <a:r>
              <a:rPr lang="en-US" dirty="0" smtClean="0"/>
              <a:t>code</a:t>
            </a:r>
            <a:r>
              <a:rPr lang="en-US" sz="1200" kern="1200" dirty="0" smtClean="0">
                <a:solidFill>
                  <a:schemeClr val="tx1"/>
                </a:solidFill>
                <a:latin typeface="+mn-lt"/>
                <a:ea typeface="+mn-ea"/>
                <a:cs typeface="+mn-cs"/>
              </a:rPr>
              <a:t>, e.g. PCUSD1501001, </a:t>
            </a:r>
            <a:r>
              <a:rPr lang="en-US" dirty="0" smtClean="0"/>
              <a:t> is </a:t>
            </a:r>
            <a:r>
              <a:rPr lang="en-US" dirty="0" smtClean="0"/>
              <a:t>the codes combination by:</a:t>
            </a:r>
          </a:p>
          <a:p>
            <a:pPr marL="182880" indent="-182880">
              <a:buFont typeface="Arial" pitchFamily="34" charset="0"/>
              <a:buChar char="•"/>
            </a:pPr>
            <a:r>
              <a:rPr lang="en-US" dirty="0" smtClean="0"/>
              <a:t>Template cost </a:t>
            </a:r>
            <a:r>
              <a:rPr lang="en-US" dirty="0" smtClean="0"/>
              <a:t>set</a:t>
            </a:r>
            <a:r>
              <a:rPr lang="en-US" sz="1200" kern="1200" dirty="0" smtClean="0">
                <a:solidFill>
                  <a:schemeClr val="tx1"/>
                </a:solidFill>
                <a:latin typeface="+mn-lt"/>
                <a:ea typeface="+mn-ea"/>
                <a:cs typeface="+mn-cs"/>
              </a:rPr>
              <a:t>, e.g. PC</a:t>
            </a:r>
            <a:endParaRPr lang="en-US" dirty="0" smtClean="0"/>
          </a:p>
          <a:p>
            <a:pPr marL="182880" indent="-182880">
              <a:buFont typeface="Arial" pitchFamily="34" charset="0"/>
              <a:buChar char="•"/>
            </a:pPr>
            <a:r>
              <a:rPr lang="en-US" dirty="0" smtClean="0"/>
              <a:t>Currency</a:t>
            </a:r>
            <a:r>
              <a:rPr lang="en-US" sz="1200" kern="1200" dirty="0" smtClean="0">
                <a:solidFill>
                  <a:schemeClr val="tx1"/>
                </a:solidFill>
                <a:latin typeface="+mn-lt"/>
                <a:ea typeface="+mn-ea"/>
                <a:cs typeface="+mn-cs"/>
              </a:rPr>
              <a:t>, e.g. USD</a:t>
            </a:r>
            <a:endParaRPr lang="en-US" dirty="0" smtClean="0"/>
          </a:p>
          <a:p>
            <a:pPr marL="182880" indent="-182880">
              <a:buFont typeface="Arial" pitchFamily="34" charset="0"/>
              <a:buChar char="•"/>
            </a:pPr>
            <a:r>
              <a:rPr lang="en-US" dirty="0" smtClean="0"/>
              <a:t>Two characters of the fiscal </a:t>
            </a:r>
            <a:r>
              <a:rPr lang="en-US" dirty="0" smtClean="0"/>
              <a:t>year</a:t>
            </a:r>
            <a:r>
              <a:rPr lang="en-US" sz="1200" kern="1200" dirty="0" smtClean="0">
                <a:solidFill>
                  <a:schemeClr val="tx1"/>
                </a:solidFill>
                <a:latin typeface="+mn-lt"/>
                <a:ea typeface="+mn-ea"/>
                <a:cs typeface="+mn-cs"/>
              </a:rPr>
              <a:t>, e.g. 15</a:t>
            </a:r>
            <a:endParaRPr lang="en-US" dirty="0" smtClean="0"/>
          </a:p>
          <a:p>
            <a:pPr marL="182880" indent="-182880">
              <a:buFont typeface="Arial" pitchFamily="34" charset="0"/>
              <a:buChar char="•"/>
            </a:pPr>
            <a:r>
              <a:rPr lang="en-US" dirty="0" smtClean="0"/>
              <a:t>Two characters for the GL </a:t>
            </a:r>
            <a:r>
              <a:rPr lang="en-US" dirty="0" smtClean="0"/>
              <a:t>period</a:t>
            </a:r>
            <a:r>
              <a:rPr lang="en-US" sz="1200" kern="1200" dirty="0" smtClean="0">
                <a:solidFill>
                  <a:schemeClr val="tx1"/>
                </a:solidFill>
                <a:latin typeface="+mn-lt"/>
                <a:ea typeface="+mn-ea"/>
                <a:cs typeface="+mn-cs"/>
              </a:rPr>
              <a:t>, e.g. 01</a:t>
            </a:r>
            <a:endParaRPr lang="en-US" dirty="0" smtClean="0"/>
          </a:p>
          <a:p>
            <a:pPr marL="182880" indent="-182880">
              <a:buFont typeface="Arial" pitchFamily="34" charset="0"/>
              <a:buChar char="•"/>
            </a:pPr>
            <a:r>
              <a:rPr lang="en-US" dirty="0" smtClean="0"/>
              <a:t>Three-digit </a:t>
            </a:r>
            <a:r>
              <a:rPr lang="en-US" dirty="0" smtClean="0"/>
              <a:t>numbers</a:t>
            </a:r>
            <a:r>
              <a:rPr lang="en-US" sz="1200" kern="1200" dirty="0" smtClean="0">
                <a:solidFill>
                  <a:schemeClr val="tx1"/>
                </a:solidFill>
                <a:latin typeface="+mn-lt"/>
                <a:ea typeface="+mn-ea"/>
                <a:cs typeface="+mn-cs"/>
              </a:rPr>
              <a:t>, e.g. 001</a:t>
            </a:r>
            <a:endParaRPr lang="en-US" dirty="0" smtClean="0"/>
          </a:p>
          <a:p>
            <a:endParaRPr lang="en-US" dirty="0" smtClean="0"/>
          </a:p>
          <a:p>
            <a:r>
              <a:rPr lang="en-US" dirty="0" smtClean="0"/>
              <a:t>For WAVG, you can run PC Periodic Cost Set Maintenance (30.5.1.4) to have the system automatically create PC periods that are the same as GL periods. For FIFO, you can run PC Periods Maintenance (30.5.1.1) first when you have multiple buckets in one GL period; then run PC Periodic Cost Set Maintenance.</a:t>
            </a:r>
          </a:p>
          <a:p>
            <a:endParaRPr lang="en-US" dirty="0" smtClean="0"/>
          </a:p>
          <a:p>
            <a:r>
              <a:rPr lang="en-US" dirty="0" smtClean="0"/>
              <a:t>The last three-digit numbers vary from WAVG to FIFO. For WAVG, they are always 001. For FIFO, the last three-digit numbers depend on how many buckets are defined in PC Periods Maintenance (30.5.1.1). For example, if there are three buckets, the number can be 001~003.</a:t>
            </a:r>
          </a:p>
          <a:p>
            <a:endParaRPr lang="en-US" dirty="0" smtClean="0"/>
          </a:p>
          <a:p>
            <a:r>
              <a:rPr lang="en-US" dirty="0" smtClean="0"/>
              <a:t>If you create a detailed cost sets for a template cost set, you cannot delete the template until you delete the detailed costs sets first.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PC Grouped Site Maintenance (30.5.1.13) to set up sites that are treated as one site for calculating the PC cost. The system considers transactions in all sites within the group as if they all were in one site for Periodic Costing.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source site is the master site and the target site refer to the source site for the cost.</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Note: </a:t>
            </a:r>
            <a:r>
              <a:rPr lang="en-US" sz="1200" b="0" kern="1200" baseline="0" dirty="0" smtClean="0">
                <a:solidFill>
                  <a:schemeClr val="tx1"/>
                </a:solidFill>
                <a:latin typeface="+mn-lt"/>
                <a:ea typeface="+mn-ea"/>
                <a:cs typeface="+mn-cs"/>
              </a:rPr>
              <a:t>See section 06 - PC Periodic Costing Calculation for details on how the PC calculation treats grouped sites.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PC Work Center Rate Maintenance (30.5.3.1) to define setup and labor rates, as well as labor burden and machine burden rates, used in Periodic Costing calculations for a specified cost set.</a:t>
            </a:r>
          </a:p>
          <a:p>
            <a:endParaRPr lang="en-US" sz="1200" kern="1200" baseline="0" dirty="0" smtClean="0">
              <a:solidFill>
                <a:schemeClr val="tx1"/>
              </a:solidFill>
              <a:latin typeface="+mn-lt"/>
              <a:ea typeface="+mn-ea"/>
              <a:cs typeface="+mn-cs"/>
            </a:endParaRPr>
          </a:p>
          <a:p>
            <a:r>
              <a:rPr lang="en-US" dirty="0" smtClean="0"/>
              <a:t>The field Calculate Work Center Rate in Periodic Costing Control determines you directly provide work center rates or provide a total value. If you provide the total value, during the periodic cost calculation, the system calculates the work center rates based on the number</a:t>
            </a:r>
            <a:r>
              <a:rPr lang="en-US" baseline="0" dirty="0" smtClean="0"/>
              <a:t> </a:t>
            </a:r>
            <a:r>
              <a:rPr lang="en-US" dirty="0" smtClean="0"/>
              <a:t>of labor hours (setup and run) in the operation history</a:t>
            </a:r>
            <a:r>
              <a:rPr lang="en-US" dirty="0" smtClean="0"/>
              <a:t>. </a:t>
            </a:r>
            <a:r>
              <a:rPr lang="en-US" sz="1200" kern="1200" dirty="0" smtClean="0">
                <a:solidFill>
                  <a:schemeClr val="tx1"/>
                </a:solidFill>
                <a:latin typeface="+mn-lt"/>
                <a:ea typeface="+mn-ea"/>
                <a:cs typeface="+mn-cs"/>
              </a:rPr>
              <a:t>Work Center Rates or Totals have to be entered or loaded for the Cost Set before running PC Calculation for the Period. </a:t>
            </a:r>
            <a:endParaRPr lang="en-US" dirty="0" smtClean="0"/>
          </a:p>
          <a:p>
            <a:endParaRPr lang="en-US" dirty="0" smtClean="0"/>
          </a:p>
          <a:p>
            <a:r>
              <a:rPr lang="en-US" dirty="0" smtClean="0"/>
              <a:t>You can use PC Work Center Rate Copy (30.5.3.5) to copy rates or totals from one cost set to another.</a:t>
            </a:r>
          </a:p>
          <a:p>
            <a:endParaRPr lang="en-US" dirty="0" smtClean="0"/>
          </a:p>
          <a:p>
            <a:r>
              <a:rPr lang="en-US" dirty="0" smtClean="0"/>
              <a:t>You can u</a:t>
            </a:r>
            <a:r>
              <a:rPr lang="en-US" sz="1200" kern="1200" baseline="0" dirty="0" smtClean="0">
                <a:solidFill>
                  <a:schemeClr val="tx1"/>
                </a:solidFill>
                <a:latin typeface="+mn-lt"/>
                <a:ea typeface="+mn-ea"/>
                <a:cs typeface="+mn-cs"/>
              </a:rPr>
              <a:t>se PC Work Center Rate Update (30.5.3.13) to update the labor rates and burden rates that you established in PC Work Center Rate Maintenance by a percentage change.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work center rate or totals data can also be loaded from XML file. Refer to the Periodic Cost User Guide for details.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Finish the corresponding exercise at the end of this training guide.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When using adjustment PC mode, set Create GL Transactions to Yes.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When using complete PC mode, set Create GL Transactions to No.</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using FIFO, create a specific management</a:t>
            </a:r>
            <a:r>
              <a:rPr lang="en-US" baseline="0" dirty="0" smtClean="0"/>
              <a:t> layer for periodic costing final GL transactions.</a:t>
            </a:r>
          </a:p>
          <a:p>
            <a:endParaRPr lang="en-US" baseline="0" dirty="0" smtClean="0"/>
          </a:p>
          <a:p>
            <a:r>
              <a:rPr lang="en-US" dirty="0" smtClean="0"/>
              <a:t>Create the following two daybooks by the Periodic Costing daybook type in Daybook Create:</a:t>
            </a:r>
          </a:p>
          <a:p>
            <a:pPr marL="182880" indent="-182880">
              <a:buFont typeface="Arial" pitchFamily="34" charset="0"/>
              <a:buChar char="•"/>
            </a:pPr>
            <a:r>
              <a:rPr lang="en-US" sz="1200" kern="1200" baseline="0" dirty="0" smtClean="0">
                <a:solidFill>
                  <a:schemeClr val="tx1"/>
                </a:solidFill>
                <a:latin typeface="+mn-lt"/>
                <a:ea typeface="+mn-ea"/>
                <a:cs typeface="+mn-cs"/>
              </a:rPr>
              <a:t>PC calculation daybook: This daybook is for Periodic Costing transactions that the system creates during PC calculations. The layer code is Transient </a:t>
            </a:r>
            <a:r>
              <a:rPr lang="en-US" dirty="0" smtClean="0"/>
              <a:t>and the </a:t>
            </a:r>
            <a:r>
              <a:rPr lang="en-US" sz="1200" kern="1200" baseline="0" dirty="0" smtClean="0">
                <a:solidFill>
                  <a:schemeClr val="tx1"/>
                </a:solidFill>
                <a:latin typeface="+mn-lt"/>
                <a:ea typeface="+mn-ea"/>
                <a:cs typeface="+mn-cs"/>
              </a:rPr>
              <a:t>Daybook Control is Operational.</a:t>
            </a:r>
          </a:p>
          <a:p>
            <a:pPr marL="182880" indent="-182880">
              <a:buFont typeface="Arial" pitchFamily="34" charset="0"/>
              <a:buChar char="•"/>
            </a:pPr>
            <a:r>
              <a:rPr lang="en-US" sz="1200" kern="1200" baseline="0" dirty="0" smtClean="0">
                <a:solidFill>
                  <a:schemeClr val="tx1"/>
                </a:solidFill>
                <a:latin typeface="+mn-lt"/>
                <a:ea typeface="+mn-ea"/>
                <a:cs typeface="+mn-cs"/>
              </a:rPr>
              <a:t>PC final daybook: This daybook is for finalizing Periodic Costing transaction postings for the cost calculation period. The layer is Official when using complete mode or Management when using adjustment mode. T</a:t>
            </a:r>
            <a:r>
              <a:rPr lang="en-US" dirty="0" smtClean="0"/>
              <a:t>he </a:t>
            </a:r>
            <a:r>
              <a:rPr lang="en-US" sz="1200" kern="1200" baseline="0" dirty="0" smtClean="0">
                <a:solidFill>
                  <a:schemeClr val="tx1"/>
                </a:solidFill>
                <a:latin typeface="+mn-lt"/>
                <a:ea typeface="+mn-ea"/>
                <a:cs typeface="+mn-cs"/>
              </a:rPr>
              <a:t>Daybook Control is Financial.</a:t>
            </a:r>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Set GL Type to Standard and Category to Expense.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setting up the Periodic Costing Control, decide the</a:t>
            </a:r>
            <a:r>
              <a:rPr lang="en-US" baseline="0" dirty="0" smtClean="0"/>
              <a:t> GL period </a:t>
            </a:r>
            <a:r>
              <a:rPr lang="en-US" sz="1200" kern="1200" baseline="0" dirty="0" smtClean="0">
                <a:solidFill>
                  <a:schemeClr val="tx1"/>
                </a:solidFill>
                <a:latin typeface="+mn-lt"/>
                <a:ea typeface="+mn-ea"/>
                <a:cs typeface="+mn-cs"/>
              </a:rPr>
              <a:t>upon which Periodic Costing starts. Then, based on your decision, close all sub-ledgers for all periods prior to the starting period. For example, to start Periodic Costing from January 2015, close all sub-ledgers for all periods prior to January 2015.</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Also, ensure that all sub-ledgers are closed for </a:t>
            </a:r>
            <a:r>
              <a:rPr lang="en-US" sz="1200" b="1" kern="1200" baseline="0" dirty="0" smtClean="0">
                <a:solidFill>
                  <a:schemeClr val="tx1"/>
                </a:solidFill>
                <a:latin typeface="+mn-lt"/>
                <a:ea typeface="+mn-ea"/>
                <a:cs typeface="+mn-cs"/>
              </a:rPr>
              <a:t>all entities within the domain </a:t>
            </a:r>
            <a:r>
              <a:rPr lang="en-US" sz="1200" kern="1200" baseline="0" dirty="0" smtClean="0">
                <a:solidFill>
                  <a:schemeClr val="tx1"/>
                </a:solidFill>
                <a:latin typeface="+mn-lt"/>
                <a:ea typeface="+mn-ea"/>
                <a:cs typeface="+mn-cs"/>
              </a:rPr>
              <a:t>for the same periods. Periodic Costing operates on domain level, not on entity level. </a:t>
            </a:r>
          </a:p>
          <a:p>
            <a:endParaRPr lang="en-US" sz="1200" kern="1200" baseline="0" dirty="0" smtClean="0">
              <a:solidFill>
                <a:schemeClr val="tx1"/>
              </a:solidFill>
              <a:latin typeface="+mn-lt"/>
              <a:ea typeface="+mn-ea"/>
              <a:cs typeface="+mn-cs"/>
            </a:endParaRPr>
          </a:p>
          <a:p>
            <a:r>
              <a:rPr lang="en-US" dirty="0" smtClean="0"/>
              <a:t>Only one Periodic Costing method can be set up. Once you have chosen a specific method, you cannot change the method after the system creates Periodic Costing GL transactions. This requirement is according to IFRS guidelines.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Set Cost Set Type to PC and use the cost set as the template. </a:t>
            </a:r>
          </a:p>
          <a:p>
            <a:endParaRPr lang="en-US" dirty="0" smtClean="0"/>
          </a:p>
          <a:p>
            <a:r>
              <a:rPr lang="en-US" dirty="0" smtClean="0"/>
              <a:t>You can also set up multiple cost elements for material and overhead cost category</a:t>
            </a:r>
            <a:r>
              <a:rPr lang="en-US" baseline="0" dirty="0" smtClean="0"/>
              <a:t> </a:t>
            </a:r>
            <a:r>
              <a:rPr lang="en-US" dirty="0" smtClean="0"/>
              <a:t>in this cost set. You are not allowed to set multiple elements for the labor, burden, and subcontract elements when you enter costs in PC Work Center Rate Maintenance (30.5.3.1) or when you enter Periodic Costing adjustment transactions. When your Periodic Costing cost group has multiple elements for the labor, burden, and subcontract categories, Periodic Costing cannot properly calculate and absorb the labor/burden. When the system</a:t>
            </a:r>
            <a:r>
              <a:rPr lang="en-US" baseline="0" dirty="0" smtClean="0"/>
              <a:t> </a:t>
            </a:r>
            <a:r>
              <a:rPr lang="en-US" dirty="0" smtClean="0"/>
              <a:t>displays a warning indicating that there are multiple elements for these categories, ensure that you correct the multiple elements before you run the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2"/>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 id="2147483661" r:id="rId10"/>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omments" Target="../comments/comment1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comments" Target="../comments/comment1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comments" Target="../comments/commen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6.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omments" Target="../comments/comment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omments" Target="../comments/comment9.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Periodic Costing Setup</a:t>
            </a:r>
            <a:endParaRPr lang="en-US" dirty="0"/>
          </a:p>
        </p:txBody>
      </p:sp>
      <p:sp>
        <p:nvSpPr>
          <p:cNvPr id="3" name="Text Placeholder 2"/>
          <p:cNvSpPr>
            <a:spLocks noGrp="1"/>
          </p:cNvSpPr>
          <p:nvPr>
            <p:ph type="body" sz="quarter" idx="10"/>
          </p:nvPr>
        </p:nvSpPr>
        <p:spPr/>
        <p:txBody>
          <a:bodyPr/>
          <a:lstStyle/>
          <a:p>
            <a:r>
              <a:rPr lang="en-US" dirty="0" smtClean="0">
                <a:solidFill>
                  <a:srgbClr val="4F4F4F"/>
                </a:solidFill>
                <a:latin typeface="Century Gothic" pitchFamily="34" charset="0"/>
                <a:cs typeface="Century Gothic" pitchFamily="34" charset="0"/>
              </a:rPr>
              <a:t>Periodic Costing</a:t>
            </a:r>
          </a:p>
          <a:p>
            <a:endParaRPr lang="en-US" dirty="0"/>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Defining PC Periods</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28674" name="Picture 2" descr="C:\Users\xcm\AppData\Local\Temp\SNAGHTML14a4db8.PNG"/>
          <p:cNvPicPr>
            <a:picLocks noChangeAspect="1" noChangeArrowheads="1"/>
          </p:cNvPicPr>
          <p:nvPr/>
        </p:nvPicPr>
        <p:blipFill>
          <a:blip r:embed="rId3"/>
          <a:srcRect/>
          <a:stretch>
            <a:fillRect/>
          </a:stretch>
        </p:blipFill>
        <p:spPr bwMode="auto">
          <a:xfrm>
            <a:off x="523875" y="1430482"/>
            <a:ext cx="5905500" cy="1895476"/>
          </a:xfrm>
          <a:prstGeom prst="rect">
            <a:avLst/>
          </a:prstGeom>
          <a:noFill/>
        </p:spPr>
      </p:pic>
      <p:pic>
        <p:nvPicPr>
          <p:cNvPr id="28676" name="Picture 4" descr="C:\Users\xcm\AppData\Local\Temp\SNAGHTML14c9b6a.PNG"/>
          <p:cNvPicPr>
            <a:picLocks noChangeAspect="1" noChangeArrowheads="1"/>
          </p:cNvPicPr>
          <p:nvPr/>
        </p:nvPicPr>
        <p:blipFill>
          <a:blip r:embed="rId4"/>
          <a:srcRect/>
          <a:stretch>
            <a:fillRect/>
          </a:stretch>
        </p:blipFill>
        <p:spPr bwMode="auto">
          <a:xfrm>
            <a:off x="2892425" y="3478358"/>
            <a:ext cx="5591175" cy="2762251"/>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C:\Users\xcm\AppData\Local\Temp\SNAGHTML18c3a1a.PNG"/>
          <p:cNvPicPr>
            <a:picLocks noChangeAspect="1" noChangeArrowheads="1"/>
          </p:cNvPicPr>
          <p:nvPr/>
        </p:nvPicPr>
        <p:blipFill>
          <a:blip r:embed="rId3"/>
          <a:srcRect/>
          <a:stretch>
            <a:fillRect/>
          </a:stretch>
        </p:blipFill>
        <p:spPr bwMode="auto">
          <a:xfrm>
            <a:off x="1647825" y="3069354"/>
            <a:ext cx="7086600" cy="3352801"/>
          </a:xfrm>
          <a:prstGeom prst="rect">
            <a:avLst/>
          </a:prstGeom>
          <a:noFill/>
        </p:spPr>
      </p:pic>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4" name="Title 3"/>
          <p:cNvSpPr>
            <a:spLocks noGrp="1"/>
          </p:cNvSpPr>
          <p:nvPr>
            <p:ph type="title"/>
          </p:nvPr>
        </p:nvSpPr>
        <p:spPr/>
        <p:txBody>
          <a:bodyPr/>
          <a:lstStyle/>
          <a:p>
            <a:r>
              <a:rPr lang="en-US" dirty="0" smtClean="0"/>
              <a:t>Defining PC Cost Sets</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30722" name="Picture 2" descr="C:\Users\xcm\AppData\Local\Temp\SNAGHTML17e3d64.PNG"/>
          <p:cNvPicPr>
            <a:picLocks noChangeAspect="1" noChangeArrowheads="1"/>
          </p:cNvPicPr>
          <p:nvPr/>
        </p:nvPicPr>
        <p:blipFill>
          <a:blip r:embed="rId4"/>
          <a:srcRect/>
          <a:stretch>
            <a:fillRect/>
          </a:stretch>
        </p:blipFill>
        <p:spPr bwMode="auto">
          <a:xfrm>
            <a:off x="561975" y="1392382"/>
            <a:ext cx="4629150" cy="295275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4" name="Title 3"/>
          <p:cNvSpPr>
            <a:spLocks noGrp="1"/>
          </p:cNvSpPr>
          <p:nvPr>
            <p:ph type="title"/>
          </p:nvPr>
        </p:nvSpPr>
        <p:spPr/>
        <p:txBody>
          <a:bodyPr/>
          <a:lstStyle/>
          <a:p>
            <a:r>
              <a:rPr lang="en-US" dirty="0" smtClean="0"/>
              <a:t>Defining PC Grouped Sites</a:t>
            </a:r>
          </a:p>
        </p:txBody>
      </p:sp>
      <p:sp>
        <p:nvSpPr>
          <p:cNvPr id="5" name="Text Placeholder 4"/>
          <p:cNvSpPr>
            <a:spLocks noGrp="1"/>
          </p:cNvSpPr>
          <p:nvPr>
            <p:ph type="body" sz="quarter" idx="11"/>
          </p:nvPr>
        </p:nvSpPr>
        <p:spPr/>
        <p:txBody>
          <a:bodyPr/>
          <a:lstStyle/>
          <a:p>
            <a:r>
              <a:rPr lang="en-US" smtClean="0"/>
              <a:t>Periodic Costing Setup</a:t>
            </a:r>
          </a:p>
        </p:txBody>
      </p:sp>
      <p:pic>
        <p:nvPicPr>
          <p:cNvPr id="36866" name="Picture 2" descr="C:\Users\xcm\AppData\Local\Temp\SNAGHTML1a37e0d.PNG"/>
          <p:cNvPicPr>
            <a:picLocks noChangeAspect="1" noChangeArrowheads="1"/>
          </p:cNvPicPr>
          <p:nvPr/>
        </p:nvPicPr>
        <p:blipFill>
          <a:blip r:embed="rId3"/>
          <a:srcRect/>
          <a:stretch>
            <a:fillRect/>
          </a:stretch>
        </p:blipFill>
        <p:spPr bwMode="auto">
          <a:xfrm>
            <a:off x="558800" y="1468582"/>
            <a:ext cx="5057775" cy="1905000"/>
          </a:xfrm>
          <a:prstGeom prst="rect">
            <a:avLst/>
          </a:prstGeom>
          <a:noFill/>
        </p:spPr>
      </p:pic>
      <p:pic>
        <p:nvPicPr>
          <p:cNvPr id="36868" name="Picture 4" descr="C:\Users\xcm\AppData\Local\Temp\SNAGHTML1a44448.PNG"/>
          <p:cNvPicPr>
            <a:picLocks noChangeAspect="1" noChangeArrowheads="1"/>
          </p:cNvPicPr>
          <p:nvPr/>
        </p:nvPicPr>
        <p:blipFill>
          <a:blip r:embed="rId4"/>
          <a:srcRect/>
          <a:stretch>
            <a:fillRect/>
          </a:stretch>
        </p:blipFill>
        <p:spPr bwMode="auto">
          <a:xfrm>
            <a:off x="3889375" y="3969310"/>
            <a:ext cx="4162425" cy="200977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4" name="Title 3"/>
          <p:cNvSpPr>
            <a:spLocks noGrp="1"/>
          </p:cNvSpPr>
          <p:nvPr>
            <p:ph type="title"/>
          </p:nvPr>
        </p:nvSpPr>
        <p:spPr/>
        <p:txBody>
          <a:bodyPr>
            <a:normAutofit fontScale="90000"/>
          </a:bodyPr>
          <a:lstStyle/>
          <a:p>
            <a:r>
              <a:rPr lang="en-US" dirty="0" smtClean="0"/>
              <a:t>Defining PC Work Center Rates and Totals</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34818" name="Picture 2" descr="C:\Users\xcm\AppData\Local\Temp\SNAGHTML1a6aeae.PNG"/>
          <p:cNvPicPr>
            <a:picLocks noChangeAspect="1" noChangeArrowheads="1"/>
          </p:cNvPicPr>
          <p:nvPr/>
        </p:nvPicPr>
        <p:blipFill>
          <a:blip r:embed="rId3"/>
          <a:srcRect/>
          <a:stretch>
            <a:fillRect/>
          </a:stretch>
        </p:blipFill>
        <p:spPr bwMode="auto">
          <a:xfrm>
            <a:off x="574675" y="1455882"/>
            <a:ext cx="5734050" cy="414337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Setup Process Flow</a:t>
            </a:r>
          </a:p>
          <a:p>
            <a:r>
              <a:rPr lang="en-US" dirty="0" smtClean="0"/>
              <a:t>Setting Inventory Accounting Control</a:t>
            </a:r>
          </a:p>
          <a:p>
            <a:r>
              <a:rPr lang="en-US" dirty="0" smtClean="0"/>
              <a:t>Defining Daybooks for Periodic Costing</a:t>
            </a:r>
          </a:p>
          <a:p>
            <a:r>
              <a:rPr lang="en-US" dirty="0" smtClean="0"/>
              <a:t>Defining COA for Cost Revaluation </a:t>
            </a:r>
          </a:p>
          <a:p>
            <a:r>
              <a:rPr lang="en-US" dirty="0" smtClean="0"/>
              <a:t>Setting Periodic Costing Mode</a:t>
            </a:r>
          </a:p>
          <a:p>
            <a:r>
              <a:rPr lang="en-US" dirty="0" smtClean="0"/>
              <a:t>Setting up Periodic Costing Control</a:t>
            </a:r>
          </a:p>
          <a:p>
            <a:r>
              <a:rPr lang="en-US" dirty="0" smtClean="0"/>
              <a:t>Defining Periodic Cost Sets Template</a:t>
            </a:r>
          </a:p>
          <a:p>
            <a:r>
              <a:rPr lang="en-US" dirty="0" smtClean="0"/>
              <a:t>Defining PC Periods</a:t>
            </a:r>
          </a:p>
          <a:p>
            <a:r>
              <a:rPr lang="en-US" dirty="0" smtClean="0"/>
              <a:t>Defining PC Cost Sets</a:t>
            </a:r>
          </a:p>
          <a:p>
            <a:r>
              <a:rPr lang="en-US" dirty="0" smtClean="0"/>
              <a:t>Defining PC Grouped Sites</a:t>
            </a:r>
          </a:p>
          <a:p>
            <a:r>
              <a:rPr lang="en-US" dirty="0" smtClean="0"/>
              <a:t>Defining PC Work Center Rates  and Totals</a:t>
            </a:r>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r>
              <a:rPr lang="en-US" dirty="0" smtClean="0"/>
              <a:t>You can set up Periodic Costing in either Adjustment mode or Complete mode. Which of the following program determines the mode? </a:t>
            </a:r>
          </a:p>
          <a:p>
            <a:pPr marL="971550" lvl="1" indent="-514350">
              <a:spcAft>
                <a:spcPts val="1200"/>
              </a:spcAft>
              <a:buFont typeface="+mj-lt"/>
              <a:buAutoNum type="alphaLcPeriod"/>
            </a:pPr>
            <a:r>
              <a:rPr lang="en-US" dirty="0" smtClean="0"/>
              <a:t>Cost Set Maintenance (30.1)</a:t>
            </a:r>
          </a:p>
          <a:p>
            <a:pPr marL="971550" lvl="1" indent="-514350">
              <a:spcAft>
                <a:spcPts val="1200"/>
              </a:spcAft>
              <a:buFont typeface="+mj-lt"/>
              <a:buAutoNum type="alphaLcPeriod"/>
            </a:pPr>
            <a:r>
              <a:rPr lang="en-US" dirty="0" smtClean="0"/>
              <a:t>Periodic Costing Initialize (30.5.1.23)</a:t>
            </a:r>
          </a:p>
          <a:p>
            <a:pPr marL="971550" lvl="1" indent="-514350">
              <a:spcAft>
                <a:spcPts val="1200"/>
              </a:spcAft>
              <a:buFont typeface="+mj-lt"/>
              <a:buAutoNum type="alphaLcPeriod"/>
            </a:pPr>
            <a:r>
              <a:rPr lang="en-US" dirty="0" smtClean="0"/>
              <a:t>Periodic Costing Control (30.5.24)</a:t>
            </a:r>
          </a:p>
          <a:p>
            <a:pPr marL="971550" lvl="1" indent="-514350">
              <a:spcAft>
                <a:spcPts val="1200"/>
              </a:spcAft>
              <a:buFont typeface="+mj-lt"/>
              <a:buAutoNum type="alphaLcPeriod"/>
            </a:pPr>
            <a:r>
              <a:rPr lang="en-US" dirty="0" smtClean="0"/>
              <a:t>Inventory Accounting Control (36.9.2)	</a:t>
            </a:r>
          </a:p>
        </p:txBody>
      </p:sp>
      <p:sp>
        <p:nvSpPr>
          <p:cNvPr id="4" name="Title 3"/>
          <p:cNvSpPr>
            <a:spLocks noGrp="1"/>
          </p:cNvSpPr>
          <p:nvPr>
            <p:ph type="title"/>
          </p:nvPr>
        </p:nvSpPr>
        <p:spPr/>
        <p:txBody>
          <a:bodyPr/>
          <a:lstStyle/>
          <a:p>
            <a:r>
              <a:rPr lang="en-US" dirty="0" smtClean="0"/>
              <a:t>Mastery Question</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1026" name="Picture 2" descr="C:\Documents and Settings\xcm\Local Settings\Temporary Internet Files\Content.IE5\8UT5S3MB\MC900434713[1].wmf"/>
          <p:cNvPicPr>
            <a:picLocks noChangeAspect="1" noChangeArrowheads="1"/>
          </p:cNvPicPr>
          <p:nvPr/>
        </p:nvPicPr>
        <p:blipFill>
          <a:blip r:embed="rId3" cstate="print"/>
          <a:srcRect/>
          <a:stretch>
            <a:fillRect/>
          </a:stretch>
        </p:blipFill>
        <p:spPr bwMode="auto">
          <a:xfrm>
            <a:off x="7571289" y="4878556"/>
            <a:ext cx="440243" cy="4614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p:txBody>
          <a:bodyPr>
            <a:normAutofit/>
          </a:bodyPr>
          <a:lstStyle/>
          <a:p>
            <a:pPr lvl="0"/>
            <a:r>
              <a:rPr lang="en-US" dirty="0" smtClean="0"/>
              <a:t>To use periodic costing, you need to do the setup according as the following sequence:</a:t>
            </a:r>
          </a:p>
          <a:p>
            <a:pPr marL="914400" lvl="1" indent="-514350">
              <a:buClrTx/>
              <a:buFont typeface="Arial" pitchFamily="34" charset="0"/>
              <a:buChar char="•"/>
            </a:pPr>
            <a:r>
              <a:rPr lang="en-US" dirty="0" smtClean="0"/>
              <a:t>Periodic Costing Control</a:t>
            </a:r>
          </a:p>
          <a:p>
            <a:pPr marL="914400" lvl="1" indent="-514350">
              <a:buClrTx/>
              <a:buFont typeface="Arial" pitchFamily="34" charset="0"/>
              <a:buChar char="•"/>
            </a:pPr>
            <a:r>
              <a:rPr lang="en-US" dirty="0" smtClean="0"/>
              <a:t>Cost Set Maintenance</a:t>
            </a:r>
          </a:p>
          <a:p>
            <a:pPr marL="914400" lvl="1" indent="-514350">
              <a:buClrTx/>
              <a:buFont typeface="Arial" pitchFamily="34" charset="0"/>
              <a:buChar char="•"/>
            </a:pPr>
            <a:r>
              <a:rPr lang="en-US" dirty="0" smtClean="0"/>
              <a:t>PC Periods Maintenance</a:t>
            </a:r>
          </a:p>
          <a:p>
            <a:pPr marL="914400" lvl="1" indent="-514350">
              <a:buClrTx/>
              <a:buFont typeface="Arial" pitchFamily="34" charset="0"/>
              <a:buChar char="•"/>
            </a:pPr>
            <a:r>
              <a:rPr lang="en-US" dirty="0" smtClean="0"/>
              <a:t>PC Periodic Cost Set Maintenance</a:t>
            </a:r>
          </a:p>
          <a:p>
            <a:pPr marL="914400" lvl="1" indent="-514350">
              <a:buClrTx/>
              <a:buNone/>
            </a:pPr>
            <a:endParaRPr lang="en-US" dirty="0" smtClean="0"/>
          </a:p>
          <a:p>
            <a:pPr marL="971550" lvl="1" indent="-514350">
              <a:spcAft>
                <a:spcPts val="1200"/>
              </a:spcAft>
              <a:buFont typeface="+mj-lt"/>
              <a:buAutoNum type="alphaLcPeriod"/>
            </a:pPr>
            <a:r>
              <a:rPr lang="en-US" dirty="0" smtClean="0"/>
              <a:t>True</a:t>
            </a:r>
          </a:p>
          <a:p>
            <a:pPr marL="971550" lvl="1" indent="-514350">
              <a:spcAft>
                <a:spcPts val="1200"/>
              </a:spcAft>
              <a:buFont typeface="+mj-lt"/>
              <a:buAutoNum type="alphaLcPeriod"/>
            </a:pPr>
            <a:r>
              <a:rPr lang="en-US" dirty="0" smtClean="0"/>
              <a:t>False</a:t>
            </a:r>
          </a:p>
          <a:p>
            <a:pPr marL="971550" lvl="1" indent="-514350">
              <a:spcAft>
                <a:spcPts val="1200"/>
              </a:spcAft>
              <a:buNone/>
            </a:pPr>
            <a:r>
              <a:rPr lang="en-US" dirty="0" smtClean="0"/>
              <a:t>	</a:t>
            </a:r>
          </a:p>
        </p:txBody>
      </p:sp>
      <p:sp>
        <p:nvSpPr>
          <p:cNvPr id="4" name="Title 3"/>
          <p:cNvSpPr>
            <a:spLocks noGrp="1"/>
          </p:cNvSpPr>
          <p:nvPr>
            <p:ph type="title"/>
          </p:nvPr>
        </p:nvSpPr>
        <p:spPr/>
        <p:txBody>
          <a:bodyPr/>
          <a:lstStyle/>
          <a:p>
            <a:r>
              <a:rPr lang="en-US" dirty="0" smtClean="0"/>
              <a:t>Mastery Question</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1026" name="Picture 2" descr="C:\Documents and Settings\xcm\Local Settings\Temporary Internet Files\Content.IE5\8UT5S3MB\MC900434713[1].wmf"/>
          <p:cNvPicPr>
            <a:picLocks noChangeAspect="1" noChangeArrowheads="1"/>
          </p:cNvPicPr>
          <p:nvPr/>
        </p:nvPicPr>
        <p:blipFill>
          <a:blip r:embed="rId3" cstate="print"/>
          <a:srcRect/>
          <a:stretch>
            <a:fillRect/>
          </a:stretch>
        </p:blipFill>
        <p:spPr bwMode="auto">
          <a:xfrm>
            <a:off x="3875589" y="4417096"/>
            <a:ext cx="440243" cy="4614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itle 3"/>
          <p:cNvSpPr>
            <a:spLocks noGrp="1"/>
          </p:cNvSpPr>
          <p:nvPr>
            <p:ph type="title"/>
          </p:nvPr>
        </p:nvSpPr>
        <p:spPr/>
        <p:txBody>
          <a:bodyPr/>
          <a:lstStyle/>
          <a:p>
            <a:r>
              <a:rPr lang="en-US" dirty="0" smtClean="0"/>
              <a:t>Exercise: Periodic Costing Setup</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SzPct val="125000"/>
              <a:buFont typeface="Wingdings" pitchFamily="2" charset="2"/>
              <a:buChar char="Ø"/>
            </a:pPr>
            <a:r>
              <a:rPr lang="en-US" b="1" dirty="0" smtClean="0">
                <a:solidFill>
                  <a:srgbClr val="4F4F4F"/>
                </a:solidFill>
                <a:latin typeface="Century Gothic" pitchFamily="34" charset="0"/>
                <a:cs typeface="Century Gothic" pitchFamily="34" charset="0"/>
              </a:rPr>
              <a:t>Set up Periodic Costing in QAD Enterprise Applications</a:t>
            </a:r>
          </a:p>
          <a:p>
            <a:r>
              <a:rPr lang="en-US"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Periodic Costing Setup</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Setup Process Flow</a:t>
            </a:r>
          </a:p>
          <a:p>
            <a:r>
              <a:rPr lang="en-US" dirty="0" smtClean="0"/>
              <a:t>Setting Inventory Accounting Control</a:t>
            </a:r>
          </a:p>
          <a:p>
            <a:r>
              <a:rPr lang="en-US" dirty="0" smtClean="0"/>
              <a:t>Defining Daybooks for Periodic Costing</a:t>
            </a:r>
          </a:p>
          <a:p>
            <a:r>
              <a:rPr lang="en-US" dirty="0" smtClean="0"/>
              <a:t>Defining COA for Cost Revaluation </a:t>
            </a:r>
          </a:p>
          <a:p>
            <a:r>
              <a:rPr lang="en-US" dirty="0" smtClean="0"/>
              <a:t>Setting Periodic Costing Mode</a:t>
            </a:r>
          </a:p>
          <a:p>
            <a:r>
              <a:rPr lang="en-US" dirty="0" smtClean="0"/>
              <a:t>Setting up Periodic Costing Control</a:t>
            </a:r>
          </a:p>
          <a:p>
            <a:r>
              <a:rPr lang="en-US" dirty="0" smtClean="0"/>
              <a:t>Defining Periodic Cost Sets Template</a:t>
            </a:r>
          </a:p>
          <a:p>
            <a:r>
              <a:rPr lang="en-US" dirty="0" smtClean="0"/>
              <a:t>Defining PC Periods</a:t>
            </a:r>
          </a:p>
          <a:p>
            <a:r>
              <a:rPr lang="en-US" dirty="0" smtClean="0"/>
              <a:t>Defining PC Cost Sets</a:t>
            </a:r>
          </a:p>
          <a:p>
            <a:r>
              <a:rPr lang="en-US" dirty="0" smtClean="0"/>
              <a:t>Defining PC Grouped Sites</a:t>
            </a:r>
          </a:p>
          <a:p>
            <a:r>
              <a:rPr lang="en-US" dirty="0" smtClean="0"/>
              <a:t>Defining PC Work Center Rates  and Totals</a:t>
            </a:r>
          </a:p>
          <a:p>
            <a:r>
              <a:rPr lang="en-US" dirty="0" smtClean="0"/>
              <a:t>Review</a:t>
            </a:r>
          </a:p>
          <a:p>
            <a:r>
              <a:rPr lang="en-US" dirty="0" smtClean="0"/>
              <a:t>Mastery Questions</a:t>
            </a:r>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Setup Process Flow</a:t>
            </a:r>
          </a:p>
        </p:txBody>
      </p:sp>
      <p:sp>
        <p:nvSpPr>
          <p:cNvPr id="5" name="Text Placeholder 4"/>
          <p:cNvSpPr>
            <a:spLocks noGrp="1"/>
          </p:cNvSpPr>
          <p:nvPr>
            <p:ph type="body" sz="quarter" idx="11"/>
          </p:nvPr>
        </p:nvSpPr>
        <p:spPr/>
        <p:txBody>
          <a:bodyPr/>
          <a:lstStyle/>
          <a:p>
            <a:r>
              <a:rPr lang="en-US" smtClean="0"/>
              <a:t>Periodic Costing Setup</a:t>
            </a:r>
          </a:p>
        </p:txBody>
      </p:sp>
      <p:pic>
        <p:nvPicPr>
          <p:cNvPr id="1026" name="Picture 2" descr="C:\Users\xcm\AppData\Local\Temp\SNAGHTML5c0c12.PNG"/>
          <p:cNvPicPr>
            <a:picLocks noChangeAspect="1" noChangeArrowheads="1"/>
          </p:cNvPicPr>
          <p:nvPr/>
        </p:nvPicPr>
        <p:blipFill>
          <a:blip r:embed="rId3"/>
          <a:srcRect/>
          <a:stretch>
            <a:fillRect/>
          </a:stretch>
        </p:blipFill>
        <p:spPr bwMode="auto">
          <a:xfrm>
            <a:off x="544195" y="1281112"/>
            <a:ext cx="5924550" cy="520065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Setting Inventory Accounting Control</a:t>
            </a:r>
          </a:p>
        </p:txBody>
      </p:sp>
      <p:sp>
        <p:nvSpPr>
          <p:cNvPr id="5" name="Text Placeholder 4"/>
          <p:cNvSpPr>
            <a:spLocks noGrp="1"/>
          </p:cNvSpPr>
          <p:nvPr>
            <p:ph type="body" sz="quarter" idx="11"/>
          </p:nvPr>
        </p:nvSpPr>
        <p:spPr/>
        <p:txBody>
          <a:bodyPr/>
          <a:lstStyle/>
          <a:p>
            <a:r>
              <a:rPr lang="en-US" smtClean="0"/>
              <a:t>Periodic Costing Setup</a:t>
            </a:r>
          </a:p>
        </p:txBody>
      </p:sp>
      <p:pic>
        <p:nvPicPr>
          <p:cNvPr id="27650" name="Picture 2" descr="C:\Users\xcm\AppData\Local\Temp\SNAGHTML144e620.PNG"/>
          <p:cNvPicPr>
            <a:picLocks noChangeAspect="1" noChangeArrowheads="1"/>
          </p:cNvPicPr>
          <p:nvPr/>
        </p:nvPicPr>
        <p:blipFill>
          <a:blip r:embed="rId3"/>
          <a:srcRect/>
          <a:stretch>
            <a:fillRect/>
          </a:stretch>
        </p:blipFill>
        <p:spPr bwMode="auto">
          <a:xfrm>
            <a:off x="546100" y="1573212"/>
            <a:ext cx="5686425" cy="257175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lstStyle/>
          <a:p>
            <a:r>
              <a:rPr lang="en-US" dirty="0" smtClean="0"/>
              <a:t>Defining Daybooks for Periodic Costing</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19458" name="Picture 2" descr="C:\Users\xcm\AppData\Local\Temp\SNAGHTML6e6bce.PNG"/>
          <p:cNvPicPr>
            <a:picLocks noChangeAspect="1" noChangeArrowheads="1"/>
          </p:cNvPicPr>
          <p:nvPr/>
        </p:nvPicPr>
        <p:blipFill>
          <a:blip r:embed="rId3"/>
          <a:srcRect/>
          <a:stretch>
            <a:fillRect/>
          </a:stretch>
        </p:blipFill>
        <p:spPr bwMode="auto">
          <a:xfrm>
            <a:off x="457200" y="1316182"/>
            <a:ext cx="4429125" cy="2381250"/>
          </a:xfrm>
          <a:prstGeom prst="rect">
            <a:avLst/>
          </a:prstGeom>
          <a:noFill/>
        </p:spPr>
      </p:pic>
      <p:pic>
        <p:nvPicPr>
          <p:cNvPr id="19466" name="Picture 10" descr="C:\Users\xcm\AppData\Local\Temp\SNAGHTML1114677.PNG"/>
          <p:cNvPicPr>
            <a:picLocks noChangeAspect="1" noChangeArrowheads="1"/>
          </p:cNvPicPr>
          <p:nvPr/>
        </p:nvPicPr>
        <p:blipFill>
          <a:blip r:embed="rId4"/>
          <a:srcRect/>
          <a:stretch>
            <a:fillRect/>
          </a:stretch>
        </p:blipFill>
        <p:spPr bwMode="auto">
          <a:xfrm>
            <a:off x="3597275" y="3205162"/>
            <a:ext cx="4848225" cy="287655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dirty="0" smtClean="0"/>
              <a:t>Defining COA for Cost Revaluation</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22530" name="Picture 2" descr="C:\Users\xcm\AppData\Local\Temp\SNAGHTML11bcf55.PNG"/>
          <p:cNvPicPr>
            <a:picLocks noChangeAspect="1" noChangeArrowheads="1"/>
          </p:cNvPicPr>
          <p:nvPr/>
        </p:nvPicPr>
        <p:blipFill>
          <a:blip r:embed="rId3"/>
          <a:srcRect/>
          <a:stretch>
            <a:fillRect/>
          </a:stretch>
        </p:blipFill>
        <p:spPr bwMode="auto">
          <a:xfrm>
            <a:off x="457200" y="1479549"/>
            <a:ext cx="7258050" cy="383857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4" name="Title 3"/>
          <p:cNvSpPr>
            <a:spLocks noGrp="1"/>
          </p:cNvSpPr>
          <p:nvPr>
            <p:ph type="title"/>
          </p:nvPr>
        </p:nvSpPr>
        <p:spPr/>
        <p:txBody>
          <a:bodyPr/>
          <a:lstStyle/>
          <a:p>
            <a:r>
              <a:rPr lang="en-US" dirty="0" smtClean="0"/>
              <a:t>Setting up Periodic Costing Control</a:t>
            </a:r>
            <a:endParaRPr lang="en-US" dirty="0"/>
          </a:p>
        </p:txBody>
      </p:sp>
      <p:sp>
        <p:nvSpPr>
          <p:cNvPr id="5" name="Text Placeholder 4"/>
          <p:cNvSpPr>
            <a:spLocks noGrp="1"/>
          </p:cNvSpPr>
          <p:nvPr>
            <p:ph type="body" sz="quarter" idx="11"/>
          </p:nvPr>
        </p:nvSpPr>
        <p:spPr/>
        <p:txBody>
          <a:bodyPr/>
          <a:lstStyle/>
          <a:p>
            <a:r>
              <a:rPr lang="en-US" smtClean="0"/>
              <a:t>Periodic Costing Setup</a:t>
            </a:r>
          </a:p>
        </p:txBody>
      </p:sp>
      <p:pic>
        <p:nvPicPr>
          <p:cNvPr id="17410" name="Picture 2" descr="C:\Users\xcm\AppData\Local\Temp\SNAGHTML6ddaa7.PNG"/>
          <p:cNvPicPr>
            <a:picLocks noChangeAspect="1" noChangeArrowheads="1"/>
          </p:cNvPicPr>
          <p:nvPr/>
        </p:nvPicPr>
        <p:blipFill>
          <a:blip r:embed="rId3"/>
          <a:srcRect/>
          <a:stretch>
            <a:fillRect/>
          </a:stretch>
        </p:blipFill>
        <p:spPr bwMode="auto">
          <a:xfrm>
            <a:off x="546100" y="1582738"/>
            <a:ext cx="5857875" cy="308610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4" name="Title 3"/>
          <p:cNvSpPr>
            <a:spLocks noGrp="1"/>
          </p:cNvSpPr>
          <p:nvPr>
            <p:ph type="title"/>
          </p:nvPr>
        </p:nvSpPr>
        <p:spPr/>
        <p:txBody>
          <a:bodyPr>
            <a:normAutofit/>
          </a:bodyPr>
          <a:lstStyle/>
          <a:p>
            <a:r>
              <a:rPr lang="en-US" dirty="0" smtClean="0"/>
              <a:t>Defining Periodic Cost Set Template</a:t>
            </a:r>
          </a:p>
        </p:txBody>
      </p:sp>
      <p:sp>
        <p:nvSpPr>
          <p:cNvPr id="5" name="Text Placeholder 4"/>
          <p:cNvSpPr>
            <a:spLocks noGrp="1"/>
          </p:cNvSpPr>
          <p:nvPr>
            <p:ph type="body" sz="quarter" idx="11"/>
          </p:nvPr>
        </p:nvSpPr>
        <p:spPr/>
        <p:txBody>
          <a:bodyPr/>
          <a:lstStyle/>
          <a:p>
            <a:r>
              <a:rPr lang="en-US" smtClean="0"/>
              <a:t>Periodic Costing Setup</a:t>
            </a:r>
          </a:p>
        </p:txBody>
      </p:sp>
      <p:pic>
        <p:nvPicPr>
          <p:cNvPr id="24578" name="Picture 2" descr="C:\Users\xcm\AppData\Local\Temp\SNAGHTML13050b4.PNG"/>
          <p:cNvPicPr>
            <a:picLocks noChangeAspect="1" noChangeArrowheads="1"/>
          </p:cNvPicPr>
          <p:nvPr/>
        </p:nvPicPr>
        <p:blipFill>
          <a:blip r:embed="rId3"/>
          <a:srcRect/>
          <a:stretch>
            <a:fillRect/>
          </a:stretch>
        </p:blipFill>
        <p:spPr bwMode="auto">
          <a:xfrm>
            <a:off x="600075" y="1449388"/>
            <a:ext cx="2867025" cy="2609851"/>
          </a:xfrm>
          <a:prstGeom prst="rect">
            <a:avLst/>
          </a:prstGeom>
          <a:noFill/>
        </p:spPr>
      </p:pic>
      <p:pic>
        <p:nvPicPr>
          <p:cNvPr id="24580" name="Picture 4" descr="C:\Users\xcm\AppData\Local\Temp\SNAGHTML133db56.PNG"/>
          <p:cNvPicPr>
            <a:picLocks noChangeAspect="1" noChangeArrowheads="1"/>
          </p:cNvPicPr>
          <p:nvPr/>
        </p:nvPicPr>
        <p:blipFill>
          <a:blip r:embed="rId4"/>
          <a:srcRect/>
          <a:stretch>
            <a:fillRect/>
          </a:stretch>
        </p:blipFill>
        <p:spPr bwMode="auto">
          <a:xfrm>
            <a:off x="3854450" y="1427163"/>
            <a:ext cx="4781550" cy="462915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1292</TotalTime>
  <Words>1485</Words>
  <Application>Microsoft Office PowerPoint</Application>
  <PresentationFormat>On-screen Show (4:3)</PresentationFormat>
  <Paragraphs>162</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QAD 2010 Template</vt:lpstr>
      <vt:lpstr>Periodic Costing Setup</vt:lpstr>
      <vt:lpstr>Course Objectives</vt:lpstr>
      <vt:lpstr>Overview</vt:lpstr>
      <vt:lpstr>Setup Process Flow</vt:lpstr>
      <vt:lpstr>Setting Inventory Accounting Control</vt:lpstr>
      <vt:lpstr>Defining Daybooks for Periodic Costing</vt:lpstr>
      <vt:lpstr>Defining COA for Cost Revaluation</vt:lpstr>
      <vt:lpstr>Setting up Periodic Costing Control</vt:lpstr>
      <vt:lpstr>Defining Periodic Cost Set Template</vt:lpstr>
      <vt:lpstr>Defining PC Periods</vt:lpstr>
      <vt:lpstr>Defining PC Cost Sets</vt:lpstr>
      <vt:lpstr>Defining PC Grouped Sites</vt:lpstr>
      <vt:lpstr>Defining PC Work Center Rates and Totals</vt:lpstr>
      <vt:lpstr>Review</vt:lpstr>
      <vt:lpstr>Mastery Question</vt:lpstr>
      <vt:lpstr>Mastery Question</vt:lpstr>
      <vt:lpstr>Exercise: Periodic Costing Setup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92</cp:revision>
  <dcterms:created xsi:type="dcterms:W3CDTF">2010-10-05T00:44:07Z</dcterms:created>
  <dcterms:modified xsi:type="dcterms:W3CDTF">2015-06-17T07:33:51Z</dcterms:modified>
</cp:coreProperties>
</file>