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comments/comment6.xml" ContentType="application/vnd.openxmlformats-officedocument.presentationml.comments+xml"/>
  <Override PartName="/ppt/comments/comment13.xml" ContentType="application/vnd.openxmlformats-officedocument.presentationml.comment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omments/comment3.xml" ContentType="application/vnd.openxmlformats-officedocument.presentationml.comments+xml"/>
  <Override PartName="/ppt/comments/comment4.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slides/slide1.xml" ContentType="application/vnd.openxmlformats-officedocument.presentationml.slide+xml"/>
  <Override PartName="/ppt/slideLayouts/slideLayout3.xml" ContentType="application/vnd.openxmlformats-officedocument.presentationml.slideLayout+xml"/>
  <Override PartName="/ppt/comments/comment7.xml" ContentType="application/vnd.openxmlformats-officedocument.presentationml.comment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comments/comment5.xml" ContentType="application/vnd.openxmlformats-officedocument.presentationml.comments+xml"/>
  <Override PartName="/ppt/comments/comment14.xml" ContentType="application/vnd.openxmlformats-officedocument.presentationml.comment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6" r:id="rId2"/>
    <p:sldId id="257" r:id="rId3"/>
    <p:sldId id="258" r:id="rId4"/>
    <p:sldId id="261" r:id="rId5"/>
    <p:sldId id="269" r:id="rId6"/>
    <p:sldId id="272" r:id="rId7"/>
    <p:sldId id="275" r:id="rId8"/>
    <p:sldId id="276" r:id="rId9"/>
    <p:sldId id="277" r:id="rId10"/>
    <p:sldId id="278" r:id="rId11"/>
    <p:sldId id="279" r:id="rId12"/>
    <p:sldId id="281" r:id="rId13"/>
    <p:sldId id="280" r:id="rId14"/>
    <p:sldId id="260"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2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1837" autoAdjust="0"/>
  </p:normalViewPr>
  <p:slideViewPr>
    <p:cSldViewPr snapToGrid="0" snapToObjects="1">
      <p:cViewPr varScale="1">
        <p:scale>
          <a:sx n="53" d="100"/>
          <a:sy n="53" d="100"/>
        </p:scale>
        <p:origin x="-1090" y="-62"/>
      </p:cViewPr>
      <p:guideLst>
        <p:guide orient="horz" pos="827"/>
        <p:guide pos="361"/>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6-04T18:40:49.907" idx="13">
    <p:pos x="2374" y="448"/>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6-04T18:43:50.654" idx="22">
    <p:pos x="5206" y="449"/>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6-04T18:44:03.641" idx="23">
    <p:pos x="5378" y="449"/>
    <p:text>H1</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6-04T18:44:11.052" idx="24">
    <p:pos x="4997" y="449"/>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6-04T18:44:20.187" idx="25">
    <p:pos x="1302" y="449"/>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6-04T18:44:53.232" idx="26">
    <p:pos x="3546" y="449"/>
    <p:text>H1</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6-04T18:40:57.170" idx="14">
    <p:pos x="2701" y="448"/>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6-04T18:41:03.970" idx="15">
    <p:pos x="1594" y="448"/>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6-04T18:41:10.806" idx="16">
    <p:pos x="3200" y="448"/>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6-04T18:41:25.561" idx="17">
    <p:pos x="2573" y="448"/>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6-04T18:41:37.147" idx="18">
    <p:pos x="4685" y="448"/>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6-04T18:42:04.259" idx="19">
    <p:pos x="1619" y="448"/>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6-04T18:43:25.577" idx="20">
    <p:pos x="5114" y="46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6-04T18:43:39.556" idx="21">
    <p:pos x="5117" y="464"/>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6/8/2015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6/8/2015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the</a:t>
            </a:r>
            <a:r>
              <a:rPr lang="en-US" baseline="0" dirty="0" smtClean="0"/>
              <a:t> purchase order receipts with a supplier invoice matched, the Periodic Costing uses the total supplier invoice amount for the PC cost during cost calculation.</a:t>
            </a:r>
          </a:p>
          <a:p>
            <a:endParaRPr lang="en-US" baseline="0" dirty="0" smtClean="0"/>
          </a:p>
          <a:p>
            <a:r>
              <a:rPr lang="en-US" baseline="0" dirty="0" smtClean="0"/>
              <a:t>During cost calculation, the periodic costing considers below AP variances and convert the price and quantity to the PO line unit of measure:</a:t>
            </a:r>
          </a:p>
          <a:p>
            <a:pPr marL="182880" marR="0" lvl="2"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AP Rate Variance</a:t>
            </a:r>
          </a:p>
          <a:p>
            <a:pPr marL="182880" marR="0" lvl="2"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AP Usage Variance</a:t>
            </a:r>
          </a:p>
          <a:p>
            <a:pPr marL="182880" marR="0" lvl="2"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Exchange Rate Gain/Loss</a:t>
            </a:r>
          </a:p>
          <a:p>
            <a:pPr marL="182880" marR="0" lvl="2"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Logistic charge Inbound Variance</a:t>
            </a:r>
          </a:p>
          <a:p>
            <a:pPr marL="0" marR="0" lvl="2"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The system also considers the non-recoverable tax in supplier invoice during calculation.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enable the legal document in the Purchase Control (Fiscal Confirm Required</a:t>
            </a:r>
            <a:r>
              <a:rPr lang="en-US" baseline="0" dirty="0" smtClean="0"/>
              <a:t> = Yes), the periodic costing checks the legal document instead of the PO receipts or supplier invoice during cost calculation.</a:t>
            </a:r>
          </a:p>
          <a:p>
            <a:endParaRPr lang="en-US" baseline="0" dirty="0" smtClean="0"/>
          </a:p>
          <a:p>
            <a:r>
              <a:rPr lang="en-US" baseline="0" dirty="0" smtClean="0"/>
              <a:t>Periodic costing considers only the fiscal confirmed PO receipts and uses the price on legal document for the cost calculation. Otherwise, the PC cost is zero.</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Standard Cost GL Transactions:</a:t>
            </a:r>
          </a:p>
          <a:p>
            <a:r>
              <a:rPr lang="en-US" dirty="0" smtClean="0"/>
              <a:t>In Purchasing, material variances are identified as purchase variances: Purchase Price Variance and Purchase Gain/Loss due to exchange rate fluctuations. Both of the variances indicate that the cost of the material purchased do not match the established standards.</a:t>
            </a:r>
          </a:p>
          <a:p>
            <a:endParaRPr lang="en-US" dirty="0" smtClean="0"/>
          </a:p>
          <a:p>
            <a:r>
              <a:rPr lang="en-US" dirty="0" smtClean="0"/>
              <a:t>Standard cost GL transaction:</a:t>
            </a:r>
          </a:p>
          <a:p>
            <a:pPr marL="182880" indent="-182880">
              <a:buFont typeface="Arial" pitchFamily="34" charset="0"/>
              <a:buChar char="•"/>
            </a:pPr>
            <a:r>
              <a:rPr lang="en-US" dirty="0" smtClean="0"/>
              <a:t>Debits Inventory</a:t>
            </a:r>
          </a:p>
          <a:p>
            <a:pPr marL="182880" indent="-182880">
              <a:buFont typeface="Arial" pitchFamily="34" charset="0"/>
              <a:buChar char="•"/>
            </a:pPr>
            <a:r>
              <a:rPr lang="en-US" dirty="0" smtClean="0"/>
              <a:t>Credits Applied Overhead</a:t>
            </a:r>
          </a:p>
          <a:p>
            <a:pPr marL="182880" indent="-182880">
              <a:buFont typeface="Arial" pitchFamily="34" charset="0"/>
              <a:buChar char="•"/>
            </a:pPr>
            <a:r>
              <a:rPr lang="en-US" dirty="0" smtClean="0"/>
              <a:t>Debits Purchase Price Variance</a:t>
            </a:r>
          </a:p>
          <a:p>
            <a:pPr marL="182880" indent="-182880">
              <a:buFont typeface="Arial" pitchFamily="34" charset="0"/>
              <a:buChar char="•"/>
            </a:pPr>
            <a:r>
              <a:rPr lang="en-US" dirty="0" smtClean="0"/>
              <a:t>Credits PO Receipts Accrual</a:t>
            </a:r>
          </a:p>
          <a:p>
            <a:endParaRPr lang="en-US" dirty="0" smtClean="0"/>
          </a:p>
          <a:p>
            <a:r>
              <a:rPr lang="en-US" dirty="0" smtClean="0"/>
              <a:t>Returns to suppliers are processed in Purchase Order Returns (5.13.7). It is required that the purchase order exists in the database for a return to process, regardless of</a:t>
            </a:r>
            <a:r>
              <a:rPr lang="en-US" baseline="0" dirty="0" smtClean="0"/>
              <a:t> whether the status is Open</a:t>
            </a:r>
            <a:r>
              <a:rPr lang="en-US" dirty="0" smtClean="0"/>
              <a:t>. The return transaction reverses the inventory and GL effects of the receipt, if any, and can optionally reopen the PO or the PO line.</a:t>
            </a:r>
          </a:p>
          <a:p>
            <a:endParaRPr lang="en-US" dirty="0" smtClean="0"/>
          </a:p>
          <a:p>
            <a:r>
              <a:rPr lang="en-US" dirty="0" smtClean="0"/>
              <a:t>Standard cost GL transaction with a negative:</a:t>
            </a:r>
          </a:p>
          <a:p>
            <a:pPr marL="182880" indent="-182880">
              <a:buFont typeface="Arial" pitchFamily="34" charset="0"/>
              <a:buChar char="•"/>
            </a:pPr>
            <a:r>
              <a:rPr lang="en-US" dirty="0" smtClean="0"/>
              <a:t>Debits Inventory</a:t>
            </a:r>
          </a:p>
          <a:p>
            <a:pPr marL="182880" indent="-182880">
              <a:buFont typeface="Arial" pitchFamily="34" charset="0"/>
              <a:buChar char="•"/>
            </a:pPr>
            <a:r>
              <a:rPr lang="en-US" dirty="0" smtClean="0"/>
              <a:t>Credits Applied Overhead</a:t>
            </a:r>
          </a:p>
          <a:p>
            <a:pPr marL="182880" indent="-182880">
              <a:buFont typeface="Arial" pitchFamily="34" charset="0"/>
              <a:buChar char="•"/>
            </a:pPr>
            <a:r>
              <a:rPr lang="en-US" dirty="0" smtClean="0"/>
              <a:t>Debits Purchase Price Variance</a:t>
            </a:r>
          </a:p>
          <a:p>
            <a:pPr marL="182880" indent="-182880">
              <a:buFont typeface="Arial" pitchFamily="34" charset="0"/>
              <a:buChar char="•"/>
            </a:pPr>
            <a:r>
              <a:rPr lang="en-US" dirty="0" smtClean="0"/>
              <a:t>Credits PO Receipts Accrual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Subcontract POs reference a valid item number, but rather than receiving the item into inventory. They are received into manufacturing as a cost of production. If no work order number is specified, the process stops. The entire PO cost is reported as a cost of production and accrued. However, if the PO references a valid work order and operation, additional transactions are generated to issue the cost to WIP and to calculate variances, if any. The WIP value</a:t>
            </a:r>
            <a:r>
              <a:rPr lang="en-US" baseline="0" dirty="0" smtClean="0"/>
              <a:t> is added to the WO on the SUBCNT transaction in the Operation History table. The SUBCNT transaction will have DR WIP and Credit Cost of Production.</a:t>
            </a:r>
            <a:endParaRPr lang="en-US" dirty="0" smtClean="0"/>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PO Receipts transaction for subcontract uses the PO unit cost as the GL amount. A subcontract rate variance accounts for any difference between the PO unit cost and the standard unit cost for this operation as recorded on the Work Order Routing (16.13.13).</a:t>
            </a:r>
          </a:p>
          <a:p>
            <a:endParaRPr lang="en-US" dirty="0" smtClean="0"/>
          </a:p>
          <a:p>
            <a:r>
              <a:rPr lang="en-US" sz="1200" kern="1200" baseline="0" dirty="0" smtClean="0">
                <a:solidFill>
                  <a:schemeClr val="tx1"/>
                </a:solidFill>
                <a:latin typeface="+mn-lt"/>
                <a:ea typeface="+mn-ea"/>
                <a:cs typeface="+mn-cs"/>
              </a:rPr>
              <a:t>The final transactions are actually work order transactions. As such, they create GL transactions of type WO with a description of SUB [op number], where [op number] is the work order operation.</a:t>
            </a:r>
          </a:p>
          <a:p>
            <a:endParaRPr lang="en-US" sz="1200" kern="1200" baseline="0" dirty="0" smtClean="0">
              <a:solidFill>
                <a:schemeClr val="tx1"/>
              </a:solidFill>
              <a:latin typeface="+mn-lt"/>
              <a:ea typeface="+mn-ea"/>
              <a:cs typeface="+mn-cs"/>
            </a:endParaRPr>
          </a:p>
          <a:p>
            <a:r>
              <a:rPr lang="en-US" dirty="0" smtClean="0"/>
              <a:t>Subcontract PO Receipt (RCT-PO):</a:t>
            </a:r>
          </a:p>
          <a:p>
            <a:pPr marL="182880" indent="-182880">
              <a:buFont typeface="Arial" pitchFamily="34" charset="0"/>
              <a:buChar char="•"/>
            </a:pPr>
            <a:r>
              <a:rPr lang="en-US" dirty="0" smtClean="0"/>
              <a:t>DR Cost of Production</a:t>
            </a:r>
          </a:p>
          <a:p>
            <a:pPr marL="182880" indent="-182880">
              <a:buFont typeface="Arial" pitchFamily="34" charset="0"/>
              <a:buChar char="•"/>
            </a:pPr>
            <a:r>
              <a:rPr lang="en-US" dirty="0" smtClean="0"/>
              <a:t>CR PO Receipts</a:t>
            </a:r>
          </a:p>
          <a:p>
            <a:endParaRPr lang="en-US" dirty="0" smtClean="0"/>
          </a:p>
          <a:p>
            <a:r>
              <a:rPr lang="en-US" dirty="0" smtClean="0">
                <a:solidFill>
                  <a:srgbClr val="4F4F4F"/>
                </a:solidFill>
              </a:rPr>
              <a:t>Subcontract issue to WIP:</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DR WIP</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CR Cost of Production</a:t>
            </a:r>
          </a:p>
          <a:p>
            <a:endParaRPr lang="en-US" dirty="0" smtClean="0"/>
          </a:p>
          <a:p>
            <a:r>
              <a:rPr lang="en-US" sz="1200" kern="1200" baseline="0" dirty="0" smtClean="0">
                <a:solidFill>
                  <a:schemeClr val="tx1"/>
                </a:solidFill>
                <a:latin typeface="+mn-lt"/>
                <a:ea typeface="+mn-ea"/>
                <a:cs typeface="+mn-cs"/>
              </a:rPr>
              <a:t>Inbound logistics charges can include freight, duty, insurance, and so on. You can indicate whether an inbound logistics charge is taxable and assign default tax parameters.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 accrue inbound logistics charges and include them in the cost of purchased items, associate a separate cost element with each logistics charge code used for inbound purposes. When modifying the cost element, you may also specify PO price variance account and AP rate variance account information. You cannot assign the same cost element to more than one logistics charge. </a:t>
            </a:r>
          </a:p>
          <a:p>
            <a:endParaRPr lang="en-US" sz="1200" kern="1200" baseline="0" dirty="0" smtClean="0">
              <a:solidFill>
                <a:schemeClr val="tx1"/>
              </a:solidFill>
              <a:latin typeface="+mn-lt"/>
              <a:ea typeface="+mn-ea"/>
              <a:cs typeface="+mn-cs"/>
            </a:endParaRPr>
          </a:p>
          <a:p>
            <a:r>
              <a:rPr lang="en-US" dirty="0" smtClean="0"/>
              <a:t>Purchase Order Receipts</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DR Inventory</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CR Inbound Accrual</a:t>
            </a:r>
          </a:p>
          <a:p>
            <a:endParaRPr lang="en-US" dirty="0" smtClean="0"/>
          </a:p>
          <a:p>
            <a:r>
              <a:rPr lang="en-US" dirty="0" smtClean="0"/>
              <a:t>Purchase Order Returns</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DR Inbound Expense</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CR Inventory</a:t>
            </a:r>
          </a:p>
          <a:p>
            <a:endParaRPr lang="en-US" dirty="0" smtClean="0"/>
          </a:p>
          <a:p>
            <a:r>
              <a:rPr lang="en-US" dirty="0" smtClean="0"/>
              <a:t>Supplier Invoice logistic charges matching </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DR Inbound Accrual</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DR Inbound Variance</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CR Accounts Payable</a:t>
            </a:r>
          </a:p>
          <a:p>
            <a:endParaRPr lang="en-US" dirty="0" smtClean="0"/>
          </a:p>
          <a:p>
            <a:r>
              <a:rPr lang="en-US" sz="1200" kern="1200" baseline="0" dirty="0" smtClean="0">
                <a:solidFill>
                  <a:schemeClr val="tx1"/>
                </a:solidFill>
                <a:latin typeface="+mn-lt"/>
                <a:ea typeface="+mn-ea"/>
                <a:cs typeface="+mn-cs"/>
              </a:rPr>
              <a:t>The system matches the purchase order quantity and price with the receiver quantity and price and the invoice quantity and price. Variances are calculated and the receivers are marked as closed. This process is commonly known as a three-way match.</a:t>
            </a:r>
          </a:p>
          <a:p>
            <a:endParaRPr lang="en-US" sz="1200" kern="1200" baseline="0" dirty="0" smtClean="0">
              <a:solidFill>
                <a:schemeClr val="tx1"/>
              </a:solidFill>
              <a:latin typeface="+mn-lt"/>
              <a:ea typeface="+mn-ea"/>
              <a:cs typeface="+mn-cs"/>
            </a:endParaRPr>
          </a:p>
          <a:p>
            <a:r>
              <a:rPr lang="en-US" b="1" dirty="0" smtClean="0"/>
              <a:t>AP Rate Variance</a:t>
            </a:r>
          </a:p>
          <a:p>
            <a:r>
              <a:rPr lang="en-US" dirty="0" smtClean="0"/>
              <a:t>AP Rate Variance occurs when a discrepancy exists between an item’s PO cost and its invoice cost.</a:t>
            </a:r>
          </a:p>
          <a:p>
            <a:r>
              <a:rPr lang="en-US" dirty="0" smtClean="0"/>
              <a:t>AP rate variance: (Invoice Unit Cost - PO Unit Cost) * Invoice Qty</a:t>
            </a:r>
          </a:p>
          <a:p>
            <a:endParaRPr lang="en-US" dirty="0" smtClean="0"/>
          </a:p>
          <a:p>
            <a:r>
              <a:rPr lang="en-US" b="1" dirty="0" smtClean="0"/>
              <a:t>AP Usage Variance</a:t>
            </a:r>
          </a:p>
          <a:p>
            <a:r>
              <a:rPr lang="en-US" dirty="0" smtClean="0"/>
              <a:t>AP Usage Variance occurs when a discrepancy exists between an item’s PO receipt quantity and its invoice quantity.</a:t>
            </a:r>
          </a:p>
          <a:p>
            <a:r>
              <a:rPr lang="en-US" dirty="0" smtClean="0"/>
              <a:t>AP usage variance: (Invoice Qty - Qty Received) * PO Unit Cost</a:t>
            </a:r>
          </a:p>
          <a:p>
            <a:endParaRPr lang="en-US" dirty="0" smtClean="0"/>
          </a:p>
          <a:p>
            <a:r>
              <a:rPr lang="en-US" b="1" dirty="0" smtClean="0"/>
              <a:t>Purchase Gain/Loss</a:t>
            </a:r>
          </a:p>
          <a:p>
            <a:r>
              <a:rPr lang="en-US" dirty="0" smtClean="0"/>
              <a:t>The Purchase Gain/Loss account is used to track variances resulting from exchange rate fluctuations between the effective dates of the PO receipt and the matching of the supplier invoice.</a:t>
            </a:r>
          </a:p>
          <a:p>
            <a:r>
              <a:rPr lang="en-US" dirty="0" smtClean="0"/>
              <a:t>It is calculated at Supplier Invoice Create.</a:t>
            </a:r>
          </a:p>
          <a:p>
            <a:r>
              <a:rPr lang="en-US" dirty="0" smtClean="0"/>
              <a:t>Purchase Gain/Loss = (Invoice Exchange Rate – PO Receipt Exchange Rate) * PO Unit Price * Invoice Qty</a:t>
            </a:r>
          </a:p>
          <a:p>
            <a:endParaRPr lang="en-US" dirty="0" smtClean="0"/>
          </a:p>
          <a:p>
            <a:r>
              <a:rPr lang="en-US" b="1" dirty="0" smtClean="0"/>
              <a:t>PC Cost GL Transaction:</a:t>
            </a:r>
          </a:p>
          <a:p>
            <a:r>
              <a:rPr lang="en-US" dirty="0" smtClean="0"/>
              <a:t>In adjustment mode, Periodic Costing reverse the standard cost</a:t>
            </a:r>
            <a:r>
              <a:rPr lang="en-US" baseline="0" dirty="0" smtClean="0"/>
              <a:t> GL transaction first and create a new actual cost GL transaction and post it to the management layer. </a:t>
            </a:r>
          </a:p>
          <a:p>
            <a:endParaRPr lang="en-US" baseline="0" dirty="0" smtClean="0"/>
          </a:p>
          <a:p>
            <a:r>
              <a:rPr lang="en-US" baseline="0" dirty="0" smtClean="0"/>
              <a:t>In complete mode, the system keeps the standard cost GL transaction generation. </a:t>
            </a:r>
            <a:r>
              <a:rPr lang="en-US" dirty="0" smtClean="0"/>
              <a:t>Periodic Costing reverses the standard cost</a:t>
            </a:r>
            <a:r>
              <a:rPr lang="en-US" baseline="0" dirty="0" smtClean="0"/>
              <a:t> GL transaction first, create a new actual cost GL transaction, and post it to the official layer</a:t>
            </a:r>
            <a:r>
              <a:rPr lang="en-US" baseline="0" dirty="0"/>
              <a:t>.</a:t>
            </a:r>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smtClean="0">
                <a:solidFill>
                  <a:schemeClr val="tx1"/>
                </a:solidFill>
                <a:latin typeface="+mn-lt"/>
                <a:ea typeface="+mn-ea"/>
                <a:cs typeface="+mn-cs"/>
              </a:rPr>
              <a:t>Finish the corresponding exercise at the end of this training guide.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system, you can enable Fiscal Receiving for the purchase process. If Fiscal Receiving is enabled, Fiscal Receiving becomes mandatory for the standard receiving process. You must perform both the physical and fiscal receiving, and finish the confirmation process to complete the receiving.</a:t>
            </a:r>
          </a:p>
          <a:p>
            <a:endParaRPr lang="en-US" dirty="0" smtClean="0"/>
          </a:p>
          <a:p>
            <a:r>
              <a:rPr lang="en-US" dirty="0" smtClean="0"/>
              <a:t>Use Fiscal Receiving (5.20.1) to process the recording and the confirmation of received fiscal documents (legal documents). Fiscal Receiving supports scenarios where it is necessary to use a legal document as an invoice. Fiscal Receiving lets you:</a:t>
            </a:r>
          </a:p>
          <a:p>
            <a:pPr marL="182880" indent="-182880">
              <a:buFont typeface="Arial" pitchFamily="34" charset="0"/>
              <a:buChar char="•"/>
            </a:pPr>
            <a:r>
              <a:rPr lang="en-US" dirty="0" smtClean="0"/>
              <a:t>Record fiscal document information effectively, such as item numbers, quantities, costs, and taxes from shipping documents.</a:t>
            </a:r>
          </a:p>
          <a:p>
            <a:pPr marL="182880" indent="-182880">
              <a:buFont typeface="Arial" pitchFamily="34" charset="0"/>
              <a:buChar char="•"/>
            </a:pPr>
            <a:r>
              <a:rPr lang="en-US" dirty="0" smtClean="0"/>
              <a:t>Process verification of the physical amount against the amount described on the fiscal document.</a:t>
            </a:r>
          </a:p>
          <a:p>
            <a:r>
              <a:rPr lang="en-US" dirty="0" smtClean="0"/>
              <a:t>The verification process is regarded as a receiver-matching process performed in the operational module; thus, Fiscal Receiving is used to partially automate the processing of supplier payments in the financial module.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Periodic Costing value for RCT-PO, ISS-PRV, and RCT-LA is based on the invoice value and the tax value is obtained from Accounts Payable. The system includes non-recoverable taxes in the value of the receipt. When the invoice is not matched, the system uses the PO cost. When you set the Use Supplier invoices field in the Periodic Costing Control (30.5.24), the system uses only supplier invoice cost. When the invoice does not exist, then the cost of the receipt is 0 (zero).</a:t>
            </a:r>
          </a:p>
          <a:p>
            <a:endParaRPr lang="en-US" dirty="0" smtClean="0"/>
          </a:p>
          <a:p>
            <a:r>
              <a:rPr lang="en-US" dirty="0" smtClean="0"/>
              <a:t>There is a variation on calculation of negative RCT-PO and ISS-PRV for the WAVG and FIFO methods. In the WAVG method, the system still considers both negative RCT-PO and ISS-PRV as receipts, and they affect the unit cost calculation. In the FIFO method, the system considers it as an issue, and it does not affect the unit cost calculation. The cost for that transaction is based on the cost calculation period cost of the item from where it is picked.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Purchase Receipt Scenarios:</a:t>
            </a:r>
          </a:p>
          <a:p>
            <a:pPr marL="182880" indent="-182880" algn="l" defTabSz="914400" rtl="0" eaLnBrk="1" latinLnBrk="0" hangingPunct="1">
              <a:buFont typeface="Arial" pitchFamily="34" charset="0"/>
              <a:buChar char="•"/>
            </a:pPr>
            <a:r>
              <a:rPr lang="en-US" sz="1200" kern="1200" dirty="0" smtClean="0">
                <a:solidFill>
                  <a:schemeClr val="tx1"/>
                </a:solidFill>
                <a:latin typeface="+mn-lt"/>
                <a:ea typeface="+mn-ea"/>
                <a:cs typeface="+mn-cs"/>
              </a:rPr>
              <a:t>Without Supplier Invoice and not Fiscal Confirm Required</a:t>
            </a:r>
            <a:br>
              <a:rPr lang="en-US" sz="1200" kern="1200" dirty="0" smtClean="0">
                <a:solidFill>
                  <a:schemeClr val="tx1"/>
                </a:solidFill>
                <a:latin typeface="+mn-lt"/>
                <a:ea typeface="+mn-ea"/>
                <a:cs typeface="+mn-cs"/>
              </a:rPr>
            </a:br>
            <a:r>
              <a:rPr lang="en-US" dirty="0" smtClean="0"/>
              <a:t>Cost data from transaction</a:t>
            </a:r>
          </a:p>
          <a:p>
            <a:pPr marL="182880" indent="-182880" algn="l" defTabSz="914400" rtl="0" eaLnBrk="1" latinLnBrk="0" hangingPunct="1">
              <a:buFont typeface="Arial" pitchFamily="34" charset="0"/>
              <a:buChar char="•"/>
            </a:pPr>
            <a:r>
              <a:rPr lang="en-US" dirty="0" smtClean="0"/>
              <a:t>With supplier invoice and not Fiscal Confirm Required</a:t>
            </a:r>
            <a:br>
              <a:rPr lang="en-US" dirty="0" smtClean="0"/>
            </a:br>
            <a:r>
              <a:rPr lang="en-US" dirty="0" smtClean="0"/>
              <a:t>Cost data from invoice</a:t>
            </a:r>
          </a:p>
          <a:p>
            <a:pPr marL="182880" indent="-182880" algn="l" defTabSz="914400" rtl="0" eaLnBrk="1" latinLnBrk="0" hangingPunct="1">
              <a:buFont typeface="Arial" pitchFamily="34" charset="0"/>
              <a:buChar char="•"/>
            </a:pPr>
            <a:r>
              <a:rPr lang="en-US" dirty="0" smtClean="0"/>
              <a:t>Purchase receipt and Fiscal Confirm Required</a:t>
            </a:r>
            <a:br>
              <a:rPr lang="en-US" dirty="0" smtClean="0"/>
            </a:br>
            <a:r>
              <a:rPr lang="en-US" dirty="0" smtClean="0"/>
              <a:t>Cost data from Legal Document</a:t>
            </a:r>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Periodic Costing Control, if you set the Use Supplier Invoice to Yes, using supplier</a:t>
            </a:r>
            <a:r>
              <a:rPr lang="en-US" baseline="0" dirty="0" smtClean="0"/>
              <a:t> invoice price as the cost become mandatory. If there is no matched supplier invoice yet, the cost of PO receipts is zero.</a:t>
            </a:r>
          </a:p>
          <a:p>
            <a:endParaRPr lang="en-US" baseline="0" dirty="0" smtClean="0"/>
          </a:p>
          <a:p>
            <a:r>
              <a:rPr lang="en-US" dirty="0" smtClean="0"/>
              <a:t>If you set the Use Supplier Invoice to No, using supplier</a:t>
            </a:r>
            <a:r>
              <a:rPr lang="en-US" baseline="0" dirty="0" smtClean="0"/>
              <a:t> invoice price as the cost is optional. If system cannot find a matched supplier invoice, the cost of PO receipts = Unit price on PO * Quantity received.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the</a:t>
            </a:r>
            <a:r>
              <a:rPr lang="en-US" baseline="0" dirty="0" smtClean="0"/>
              <a:t> purchase order receipts without matched supplier invoice, below three factors will affect the periodic costing cost calculation:</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baseline="0" dirty="0" smtClean="0">
                <a:solidFill>
                  <a:schemeClr val="tx1"/>
                </a:solidFill>
                <a:latin typeface="+mn-lt"/>
                <a:ea typeface="+mn-ea"/>
                <a:cs typeface="+mn-cs"/>
              </a:rPr>
              <a:t>Tax include. It affects the tax amount calculation.</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Non-recoverable Tax. Periodic Costing only captures N</a:t>
            </a:r>
            <a:r>
              <a:rPr lang="en-US" sz="2000" dirty="0" smtClean="0">
                <a:solidFill>
                  <a:schemeClr val="tx1">
                    <a:lumMod val="90000"/>
                    <a:lumOff val="10000"/>
                  </a:schemeClr>
                </a:solidFill>
              </a:rPr>
              <a:t>on-Recoverable Tax.</a:t>
            </a:r>
          </a:p>
          <a:p>
            <a:pPr marL="182880" marR="0" lvl="1" indent="-18288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000" dirty="0" smtClean="0">
                <a:solidFill>
                  <a:schemeClr val="tx1">
                    <a:lumMod val="90000"/>
                    <a:lumOff val="10000"/>
                  </a:schemeClr>
                </a:solidFill>
              </a:rPr>
              <a:t>Tax Accrued at Receipt. If the tax is accrued at invoice (</a:t>
            </a:r>
            <a:r>
              <a:rPr lang="en-US" sz="1800" dirty="0" smtClean="0">
                <a:solidFill>
                  <a:schemeClr val="tx1">
                    <a:lumMod val="90000"/>
                    <a:lumOff val="10000"/>
                  </a:schemeClr>
                </a:solidFill>
              </a:rPr>
              <a:t>Tax Accrued at Receipt = No), the tax amount is not considered during cost calculation.</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tx1">
                  <a:lumMod val="90000"/>
                  <a:lumOff val="10000"/>
                </a:schemeClr>
              </a:solidFill>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lumMod val="90000"/>
                    <a:lumOff val="10000"/>
                  </a:schemeClr>
                </a:solidFill>
              </a:rPr>
              <a:t>If the tax is accrued at receipt, the PC</a:t>
            </a:r>
            <a:r>
              <a:rPr lang="en-US" sz="1800" baseline="0" dirty="0" smtClean="0">
                <a:solidFill>
                  <a:schemeClr val="tx1">
                    <a:lumMod val="90000"/>
                    <a:lumOff val="10000"/>
                  </a:schemeClr>
                </a:solidFill>
              </a:rPr>
              <a:t> cost is the total PO receipts (exclude tax) amount plus the non-recoverable tax amount. Otherwise, it is only the total PO receipts (tax exclusive) amount.</a:t>
            </a:r>
            <a:endParaRPr lang="en-US" sz="1800" dirty="0" smtClean="0">
              <a:solidFill>
                <a:schemeClr val="tx1">
                  <a:lumMod val="90000"/>
                  <a:lumOff val="10000"/>
                </a:schemeClr>
              </a:solidFill>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omments" Target="../comments/comment14.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Purchasing / AP</a:t>
            </a:r>
            <a:endParaRPr lang="en-US" dirty="0"/>
          </a:p>
        </p:txBody>
      </p:sp>
      <p:sp>
        <p:nvSpPr>
          <p:cNvPr id="3" name="Text Placeholder 2"/>
          <p:cNvSpPr>
            <a:spLocks noGrp="1"/>
          </p:cNvSpPr>
          <p:nvPr>
            <p:ph type="body" sz="quarter" idx="10"/>
          </p:nvPr>
        </p:nvSpPr>
        <p:spPr/>
        <p:txBody>
          <a:bodyPr/>
          <a:lstStyle/>
          <a:p>
            <a:r>
              <a:rPr lang="en-US" smtClean="0">
                <a:solidFill>
                  <a:srgbClr val="4F4F4F"/>
                </a:solidFill>
                <a:latin typeface="Century Gothic" pitchFamily="34" charset="0"/>
                <a:cs typeface="Century Gothic" pitchFamily="34" charset="0"/>
              </a:rPr>
              <a:t>Periodic Costing</a:t>
            </a:r>
          </a:p>
          <a:p>
            <a:endParaRPr lang="en-US"/>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rgbClr val="4F4F4F"/>
                </a:solidFill>
              </a:rPr>
              <a:t>RCT-PO Cost = SI Value excl Taxes + Non-Recoverable Taxes</a:t>
            </a:r>
          </a:p>
          <a:p>
            <a:pPr lvl="1"/>
            <a:r>
              <a:rPr lang="en-US" dirty="0" smtClean="0">
                <a:solidFill>
                  <a:schemeClr val="tx1">
                    <a:lumMod val="90000"/>
                    <a:lumOff val="10000"/>
                  </a:schemeClr>
                </a:solidFill>
              </a:rPr>
              <a:t>All variance captured as Inventory Cost</a:t>
            </a:r>
          </a:p>
          <a:p>
            <a:pPr lvl="2"/>
            <a:r>
              <a:rPr lang="en-US" dirty="0" smtClean="0">
                <a:solidFill>
                  <a:schemeClr val="tx1">
                    <a:lumMod val="90000"/>
                    <a:lumOff val="10000"/>
                  </a:schemeClr>
                </a:solidFill>
              </a:rPr>
              <a:t>AP Rate Variance</a:t>
            </a:r>
          </a:p>
          <a:p>
            <a:pPr lvl="2"/>
            <a:r>
              <a:rPr lang="en-US" dirty="0" smtClean="0">
                <a:solidFill>
                  <a:schemeClr val="tx1">
                    <a:lumMod val="90000"/>
                    <a:lumOff val="10000"/>
                  </a:schemeClr>
                </a:solidFill>
              </a:rPr>
              <a:t>AP Usage Variance</a:t>
            </a:r>
          </a:p>
          <a:p>
            <a:pPr lvl="2"/>
            <a:r>
              <a:rPr lang="en-US" dirty="0" smtClean="0">
                <a:solidFill>
                  <a:schemeClr val="tx1">
                    <a:lumMod val="90000"/>
                    <a:lumOff val="10000"/>
                  </a:schemeClr>
                </a:solidFill>
              </a:rPr>
              <a:t>Exchange Rate Gain/Loss</a:t>
            </a:r>
          </a:p>
          <a:p>
            <a:pPr lvl="2"/>
            <a:r>
              <a:rPr lang="en-US" dirty="0" smtClean="0">
                <a:solidFill>
                  <a:schemeClr val="tx1">
                    <a:lumMod val="90000"/>
                    <a:lumOff val="10000"/>
                  </a:schemeClr>
                </a:solidFill>
              </a:rPr>
              <a:t>When calculate variance, Price and Qty are all converted to use PO Line UM</a:t>
            </a:r>
          </a:p>
          <a:p>
            <a:pPr lvl="1">
              <a:buNone/>
            </a:pPr>
            <a:endParaRPr lang="en-US" dirty="0" smtClean="0">
              <a:solidFill>
                <a:schemeClr val="tx1">
                  <a:lumMod val="90000"/>
                  <a:lumOff val="10000"/>
                </a:schemeClr>
              </a:solidFill>
            </a:endParaRPr>
          </a:p>
          <a:p>
            <a:pPr>
              <a:buNone/>
            </a:pPr>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Purchase Receipt with Supplier Invoice</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a:xfrm>
            <a:off x="457200" y="1316182"/>
            <a:ext cx="8229600" cy="4602703"/>
          </a:xfrm>
        </p:spPr>
        <p:txBody>
          <a:bodyPr>
            <a:normAutofit/>
          </a:bodyPr>
          <a:lstStyle/>
          <a:p>
            <a:r>
              <a:rPr lang="en-US" dirty="0" smtClean="0">
                <a:solidFill>
                  <a:schemeClr val="tx1">
                    <a:lumMod val="90000"/>
                    <a:lumOff val="10000"/>
                  </a:schemeClr>
                </a:solidFill>
              </a:rPr>
              <a:t>Fiscal Confirm Required = Yes</a:t>
            </a:r>
          </a:p>
          <a:p>
            <a:r>
              <a:rPr lang="en-US" dirty="0" smtClean="0">
                <a:solidFill>
                  <a:schemeClr val="tx1">
                    <a:lumMod val="90000"/>
                    <a:lumOff val="10000"/>
                  </a:schemeClr>
                </a:solidFill>
              </a:rPr>
              <a:t>Fiscal Confirmed</a:t>
            </a:r>
          </a:p>
          <a:p>
            <a:pPr lvl="1"/>
            <a:r>
              <a:rPr lang="en-US" dirty="0" smtClean="0">
                <a:solidFill>
                  <a:schemeClr val="tx1">
                    <a:lumMod val="90000"/>
                    <a:lumOff val="10000"/>
                  </a:schemeClr>
                </a:solidFill>
              </a:rPr>
              <a:t>RCT-PO Cost = LD Price * LD Qty * LD </a:t>
            </a:r>
            <a:r>
              <a:rPr lang="en-US" dirty="0" err="1" smtClean="0">
                <a:solidFill>
                  <a:schemeClr val="tx1">
                    <a:lumMod val="90000"/>
                    <a:lumOff val="10000"/>
                  </a:schemeClr>
                </a:solidFill>
              </a:rPr>
              <a:t>Exch</a:t>
            </a:r>
            <a:r>
              <a:rPr lang="en-US" dirty="0" smtClean="0">
                <a:solidFill>
                  <a:schemeClr val="tx1">
                    <a:lumMod val="90000"/>
                    <a:lumOff val="10000"/>
                  </a:schemeClr>
                </a:solidFill>
              </a:rPr>
              <a:t> Rate + LD Non-recoverable Tax</a:t>
            </a:r>
          </a:p>
          <a:p>
            <a:r>
              <a:rPr lang="en-US" dirty="0" smtClean="0">
                <a:solidFill>
                  <a:schemeClr val="tx1">
                    <a:lumMod val="90000"/>
                    <a:lumOff val="10000"/>
                  </a:schemeClr>
                </a:solidFill>
              </a:rPr>
              <a:t>Not Fiscal Confirmed</a:t>
            </a:r>
          </a:p>
          <a:p>
            <a:pPr lvl="1"/>
            <a:r>
              <a:rPr lang="en-US" dirty="0" smtClean="0">
                <a:solidFill>
                  <a:schemeClr val="tx1">
                    <a:lumMod val="90000"/>
                    <a:lumOff val="10000"/>
                  </a:schemeClr>
                </a:solidFill>
              </a:rPr>
              <a:t>RCT-PO Cost = 0</a:t>
            </a:r>
          </a:p>
          <a:p>
            <a:r>
              <a:rPr lang="en-US" dirty="0" smtClean="0">
                <a:solidFill>
                  <a:srgbClr val="4F4F4F"/>
                </a:solidFill>
              </a:rPr>
              <a:t>Supplier Invoice is not considered</a:t>
            </a:r>
          </a:p>
          <a:p>
            <a:pPr lvl="1"/>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a:bodyPr>
          <a:lstStyle/>
          <a:p>
            <a:r>
              <a:rPr lang="en-US" dirty="0" smtClean="0"/>
              <a:t>Purchase Receipt w</a:t>
            </a:r>
            <a:r>
              <a:rPr lang="en-US" dirty="0" smtClean="0">
                <a:solidFill>
                  <a:srgbClr val="4F4F4F"/>
                </a:solidFill>
              </a:rPr>
              <a:t>ith Legal Documents</a:t>
            </a:r>
            <a:endParaRPr lang="en-US" dirty="0">
              <a:solidFill>
                <a:srgbClr val="4F4F4F"/>
              </a:solidFill>
            </a:endParaRPr>
          </a:p>
        </p:txBody>
      </p:sp>
      <p:sp>
        <p:nvSpPr>
          <p:cNvPr id="5" name="Text Placeholder 4"/>
          <p:cNvSpPr>
            <a:spLocks noGrp="1"/>
          </p:cNvSpPr>
          <p:nvPr>
            <p:ph type="body" sz="quarter" idx="11"/>
          </p:nvPr>
        </p:nvSpPr>
        <p:spPr/>
        <p:txBody>
          <a:bodyPr/>
          <a:lstStyle/>
          <a:p>
            <a:r>
              <a:rPr lang="en-US" smtClean="0"/>
              <a:t>Purchasing / AP</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normAutofit/>
          </a:bodyPr>
          <a:lstStyle/>
          <a:p>
            <a:r>
              <a:rPr lang="en-US" smtClean="0"/>
              <a:t>Purchase Order Receipts GL</a:t>
            </a:r>
          </a:p>
          <a:p>
            <a:r>
              <a:rPr lang="en-US" smtClean="0"/>
              <a:t>Purchase Order Returns GL</a:t>
            </a:r>
          </a:p>
          <a:p>
            <a:r>
              <a:rPr lang="en-US" smtClean="0"/>
              <a:t>Subcontract GL</a:t>
            </a:r>
          </a:p>
          <a:p>
            <a:r>
              <a:rPr lang="en-US" smtClean="0"/>
              <a:t>Logistics Charges GL</a:t>
            </a:r>
          </a:p>
          <a:p>
            <a:r>
              <a:rPr lang="en-US" smtClean="0"/>
              <a:t>Supplier Invoices GL</a:t>
            </a:r>
          </a:p>
          <a:p>
            <a:r>
              <a:rPr lang="en-US" smtClean="0"/>
              <a:t>PC </a:t>
            </a:r>
            <a:r>
              <a:rPr lang="en-US" dirty="0" smtClean="0"/>
              <a:t>Cost</a:t>
            </a:r>
          </a:p>
          <a:p>
            <a:pPr lvl="1"/>
            <a:r>
              <a:rPr lang="en-US" smtClean="0"/>
              <a:t>Reverse </a:t>
            </a:r>
            <a:r>
              <a:rPr lang="en-US" dirty="0" smtClean="0"/>
              <a:t>standard cost and create actual cost transactions</a:t>
            </a:r>
          </a:p>
        </p:txBody>
      </p:sp>
      <p:sp>
        <p:nvSpPr>
          <p:cNvPr id="4" name="Title 3"/>
          <p:cNvSpPr>
            <a:spLocks noGrp="1"/>
          </p:cNvSpPr>
          <p:nvPr>
            <p:ph type="title"/>
          </p:nvPr>
        </p:nvSpPr>
        <p:spPr/>
        <p:txBody>
          <a:bodyPr/>
          <a:lstStyle/>
          <a:p>
            <a:r>
              <a:rPr lang="en-US" dirty="0" smtClean="0"/>
              <a:t>Standard cost and PC GL Transaction</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normAutofit/>
          </a:bodyPr>
          <a:lstStyle/>
          <a:p>
            <a:r>
              <a:rPr lang="en-US" dirty="0" smtClean="0"/>
              <a:t>Purchase Process Flow</a:t>
            </a:r>
          </a:p>
          <a:p>
            <a:r>
              <a:rPr lang="en-US" dirty="0" smtClean="0"/>
              <a:t>Legal Documents</a:t>
            </a:r>
          </a:p>
          <a:p>
            <a:r>
              <a:rPr lang="en-US" dirty="0" smtClean="0"/>
              <a:t>PC Calculation for Purchasing / AP</a:t>
            </a:r>
          </a:p>
          <a:p>
            <a:r>
              <a:rPr lang="en-US" dirty="0" smtClean="0"/>
              <a:t>Example Scenarios</a:t>
            </a:r>
          </a:p>
          <a:p>
            <a:r>
              <a:rPr lang="en-US" dirty="0" smtClean="0"/>
              <a:t>Purchase Receipt without Supplier Invoice</a:t>
            </a:r>
          </a:p>
          <a:p>
            <a:r>
              <a:rPr lang="en-US" dirty="0" smtClean="0"/>
              <a:t>Purchase Receipt with Supplier Invoice</a:t>
            </a:r>
          </a:p>
          <a:p>
            <a:r>
              <a:rPr lang="en-US" dirty="0" smtClean="0"/>
              <a:t>Purchase Receipt </a:t>
            </a:r>
            <a:r>
              <a:rPr lang="en-US" dirty="0" smtClean="0">
                <a:solidFill>
                  <a:srgbClr val="4F4F4F"/>
                </a:solidFill>
              </a:rPr>
              <a:t>with Legal Documents</a:t>
            </a:r>
            <a:endParaRPr lang="en-US" dirty="0" smtClean="0"/>
          </a:p>
          <a:p>
            <a:r>
              <a:rPr lang="en-US" dirty="0" smtClean="0"/>
              <a:t>Standard and PC Cost GL Transaction</a:t>
            </a:r>
            <a:endParaRPr lang="en-US" dirty="0"/>
          </a:p>
        </p:txBody>
      </p:sp>
      <p:sp>
        <p:nvSpPr>
          <p:cNvPr id="4" name="Title 3"/>
          <p:cNvSpPr>
            <a:spLocks noGrp="1"/>
          </p:cNvSpPr>
          <p:nvPr>
            <p:ph type="title"/>
          </p:nvPr>
        </p:nvSpPr>
        <p:spPr/>
        <p:txBody>
          <a:bodyPr/>
          <a:lstStyle/>
          <a:p>
            <a:r>
              <a:rPr lang="en-US" dirty="0" smtClean="0"/>
              <a:t>Review</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dirty="0"/>
          </a:p>
        </p:txBody>
      </p:sp>
      <p:sp>
        <p:nvSpPr>
          <p:cNvPr id="4" name="Title 3"/>
          <p:cNvSpPr>
            <a:spLocks noGrp="1"/>
          </p:cNvSpPr>
          <p:nvPr>
            <p:ph type="title"/>
          </p:nvPr>
        </p:nvSpPr>
        <p:spPr/>
        <p:txBody>
          <a:bodyPr/>
          <a:lstStyle/>
          <a:p>
            <a:r>
              <a:rPr lang="en-US" dirty="0" smtClean="0"/>
              <a:t>Exercise: Purchasing / AP</a:t>
            </a:r>
            <a:endParaRPr lang="en-US" dirty="0"/>
          </a:p>
        </p:txBody>
      </p:sp>
      <p:sp>
        <p:nvSpPr>
          <p:cNvPr id="5" name="Text Placeholder 4"/>
          <p:cNvSpPr>
            <a:spLocks noGrp="1"/>
          </p:cNvSpPr>
          <p:nvPr>
            <p:ph type="body" sz="quarter" idx="11"/>
          </p:nvPr>
        </p:nvSpPr>
        <p:spPr/>
        <p:txBody>
          <a:bodyPr/>
          <a:lstStyle/>
          <a:p>
            <a:r>
              <a:rPr lang="en-US" smtClean="0"/>
              <a:t>Purchasing / AP</a:t>
            </a:r>
          </a:p>
        </p:txBody>
      </p:sp>
      <p:pic>
        <p:nvPicPr>
          <p:cNvPr id="7" name="Picture 4" descr="hand"/>
          <p:cNvPicPr>
            <a:picLocks noGrp="1" noChangeAspect="1" noChangeArrowheads="1"/>
          </p:cNvPicPr>
          <p:nvPr>
            <p:ph idx="1"/>
          </p:nvPr>
        </p:nvPicPr>
        <p:blipFill>
          <a:blip r:embed="rId3" cstate="print"/>
          <a:srcRect/>
          <a:stretch>
            <a:fillRect/>
          </a:stretch>
        </p:blipFill>
        <p:spPr bwMode="auto">
          <a:xfrm>
            <a:off x="457200" y="2263699"/>
            <a:ext cx="8229600" cy="310530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dirty="0"/>
          </a:p>
        </p:txBody>
      </p:sp>
      <p:sp>
        <p:nvSpPr>
          <p:cNvPr id="3" name="Content Placeholder 2"/>
          <p:cNvSpPr>
            <a:spLocks noGrp="1"/>
          </p:cNvSpPr>
          <p:nvPr>
            <p:ph idx="1"/>
          </p:nvPr>
        </p:nvSpPr>
        <p:spPr/>
        <p:txBody>
          <a:bodyPr/>
          <a:lstStyle/>
          <a:p>
            <a:pPr>
              <a:buFont typeface="Webdings" pitchFamily="18" charset="2"/>
              <a:buNone/>
            </a:pPr>
            <a:r>
              <a:rPr lang="en-US" b="1" smtClean="0">
                <a:solidFill>
                  <a:srgbClr val="4F4F4F"/>
                </a:solidFill>
                <a:latin typeface="Century Gothic" pitchFamily="34" charset="0"/>
                <a:cs typeface="Century Gothic" pitchFamily="34" charset="0"/>
              </a:rPr>
              <a:t>In this section you will learn how to:</a:t>
            </a:r>
          </a:p>
          <a:p>
            <a:pPr>
              <a:buClr>
                <a:schemeClr val="bg2"/>
              </a:buClr>
              <a:buFont typeface="Wingdings" pitchFamily="2" charset="2"/>
              <a:buChar char="ü"/>
            </a:pPr>
            <a:r>
              <a:rPr lang="en-US" smtClean="0">
                <a:solidFill>
                  <a:srgbClr val="B2B2B2"/>
                </a:solidFill>
                <a:latin typeface="Century Gothic" pitchFamily="34" charset="0"/>
                <a:cs typeface="Century Gothic" pitchFamily="34" charset="0"/>
              </a:rPr>
              <a:t>Identify key business considerations before setting up Periodic Costing in QAD Enterprise Applications</a:t>
            </a:r>
          </a:p>
          <a:p>
            <a:pPr>
              <a:buClr>
                <a:schemeClr val="bg2"/>
              </a:buClr>
              <a:buSzPct val="125000"/>
              <a:buFont typeface="Wingdings" pitchFamily="2" charset="2"/>
              <a:buChar char="ü"/>
            </a:pPr>
            <a:r>
              <a:rPr lang="en-US" smtClean="0">
                <a:solidFill>
                  <a:srgbClr val="B2B2B2"/>
                </a:solidFill>
                <a:latin typeface="Century Gothic" pitchFamily="34" charset="0"/>
                <a:cs typeface="Century Gothic" pitchFamily="34" charset="0"/>
              </a:rPr>
              <a:t>Set up Periodic Costing in QAD Enterprise Applications</a:t>
            </a:r>
          </a:p>
          <a:p>
            <a:r>
              <a:rPr lang="en-US" b="1" smtClean="0">
                <a:solidFill>
                  <a:srgbClr val="4F4F4F"/>
                </a:solidFill>
                <a:latin typeface="Century Gothic" pitchFamily="34" charset="0"/>
                <a:cs typeface="Century Gothic" pitchFamily="34" charset="0"/>
              </a:rPr>
              <a:t>Process Periodic Costing in QAD Enterprise Applications</a:t>
            </a:r>
          </a:p>
          <a:p>
            <a:pPr>
              <a:buNone/>
            </a:pPr>
            <a:endParaRPr lang="en-US" dirty="0"/>
          </a:p>
        </p:txBody>
      </p:sp>
      <p:sp>
        <p:nvSpPr>
          <p:cNvPr id="4" name="Title 3"/>
          <p:cNvSpPr>
            <a:spLocks noGrp="1"/>
          </p:cNvSpPr>
          <p:nvPr>
            <p:ph type="title"/>
          </p:nvPr>
        </p:nvSpPr>
        <p:spPr/>
        <p:txBody>
          <a:bodyPr>
            <a:normAutofit/>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smtClean="0"/>
              <a:t>Purchasing / AP</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dirty="0"/>
          </a:p>
        </p:txBody>
      </p:sp>
      <p:sp>
        <p:nvSpPr>
          <p:cNvPr id="3" name="Content Placeholder 2"/>
          <p:cNvSpPr>
            <a:spLocks noGrp="1"/>
          </p:cNvSpPr>
          <p:nvPr>
            <p:ph idx="1"/>
          </p:nvPr>
        </p:nvSpPr>
        <p:spPr/>
        <p:txBody>
          <a:bodyPr>
            <a:normAutofit lnSpcReduction="10000"/>
          </a:bodyPr>
          <a:lstStyle/>
          <a:p>
            <a:r>
              <a:rPr lang="en-US" dirty="0" smtClean="0"/>
              <a:t>Purchase Process Flow</a:t>
            </a:r>
          </a:p>
          <a:p>
            <a:r>
              <a:rPr lang="en-US" dirty="0" smtClean="0"/>
              <a:t>Legal Documents</a:t>
            </a:r>
          </a:p>
          <a:p>
            <a:r>
              <a:rPr lang="en-US" dirty="0" smtClean="0"/>
              <a:t>PC Calculation for Purchasing / AP</a:t>
            </a:r>
          </a:p>
          <a:p>
            <a:r>
              <a:rPr lang="en-US" dirty="0" smtClean="0"/>
              <a:t>Example Scenarios</a:t>
            </a:r>
          </a:p>
          <a:p>
            <a:r>
              <a:rPr lang="en-US" dirty="0" smtClean="0"/>
              <a:t>Purchase Receipt without Supplier Invoice</a:t>
            </a:r>
          </a:p>
          <a:p>
            <a:r>
              <a:rPr lang="en-US" dirty="0" smtClean="0"/>
              <a:t>Purchase Receipt with Supplier Invoice</a:t>
            </a:r>
          </a:p>
          <a:p>
            <a:r>
              <a:rPr lang="en-US" dirty="0" smtClean="0"/>
              <a:t>Purchase Receipt </a:t>
            </a:r>
            <a:r>
              <a:rPr lang="en-US" dirty="0" smtClean="0">
                <a:solidFill>
                  <a:srgbClr val="4F4F4F"/>
                </a:solidFill>
              </a:rPr>
              <a:t>with Legal Documents</a:t>
            </a:r>
            <a:endParaRPr lang="en-US" dirty="0" smtClean="0"/>
          </a:p>
          <a:p>
            <a:r>
              <a:rPr lang="en-US" dirty="0" smtClean="0"/>
              <a:t>Standard and PC Cost GL Transaction</a:t>
            </a:r>
          </a:p>
          <a:p>
            <a:r>
              <a:rPr lang="en-US" dirty="0" smtClean="0"/>
              <a:t>Review</a:t>
            </a:r>
          </a:p>
          <a:p>
            <a:r>
              <a:rPr lang="en-US" dirty="0" smtClean="0"/>
              <a:t>Exercise</a:t>
            </a:r>
            <a:endParaRPr lang="en-US" dirty="0"/>
          </a:p>
        </p:txBody>
      </p:sp>
      <p:sp>
        <p:nvSpPr>
          <p:cNvPr id="4" name="Title 3"/>
          <p:cNvSpPr>
            <a:spLocks noGrp="1"/>
          </p:cNvSpPr>
          <p:nvPr>
            <p:ph type="title"/>
          </p:nvPr>
        </p:nvSpPr>
        <p:spPr/>
        <p:txBody>
          <a:bodyPr/>
          <a:lstStyle/>
          <a:p>
            <a:r>
              <a:rPr lang="en-US" dirty="0" smtClean="0"/>
              <a:t>Overview</a:t>
            </a:r>
            <a:endParaRPr lang="en-US" dirty="0"/>
          </a:p>
        </p:txBody>
      </p:sp>
      <p:sp>
        <p:nvSpPr>
          <p:cNvPr id="5" name="Text Placeholder 4"/>
          <p:cNvSpPr>
            <a:spLocks noGrp="1"/>
          </p:cNvSpPr>
          <p:nvPr>
            <p:ph type="body" sz="quarter" idx="11"/>
          </p:nvPr>
        </p:nvSpPr>
        <p:spPr/>
        <p:txBody>
          <a:bodyPr/>
          <a:lstStyle/>
          <a:p>
            <a:r>
              <a:rPr lang="en-US" dirty="0" smtClean="0"/>
              <a:t>Purchasing / AP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dirty="0"/>
          </a:p>
        </p:txBody>
      </p:sp>
      <p:sp>
        <p:nvSpPr>
          <p:cNvPr id="4" name="Title 3"/>
          <p:cNvSpPr>
            <a:spLocks noGrp="1"/>
          </p:cNvSpPr>
          <p:nvPr>
            <p:ph type="title"/>
          </p:nvPr>
        </p:nvSpPr>
        <p:spPr/>
        <p:txBody>
          <a:bodyPr/>
          <a:lstStyle/>
          <a:p>
            <a:r>
              <a:rPr lang="en-US" dirty="0" smtClean="0"/>
              <a:t>Purchase Process Flow</a:t>
            </a:r>
          </a:p>
        </p:txBody>
      </p:sp>
      <p:sp>
        <p:nvSpPr>
          <p:cNvPr id="5" name="Text Placeholder 4"/>
          <p:cNvSpPr>
            <a:spLocks noGrp="1"/>
          </p:cNvSpPr>
          <p:nvPr>
            <p:ph type="body" sz="quarter" idx="11"/>
          </p:nvPr>
        </p:nvSpPr>
        <p:spPr/>
        <p:txBody>
          <a:bodyPr/>
          <a:lstStyle/>
          <a:p>
            <a:r>
              <a:rPr lang="en-US" smtClean="0"/>
              <a:t>Purchasing / AP</a:t>
            </a:r>
          </a:p>
        </p:txBody>
      </p:sp>
      <p:sp>
        <p:nvSpPr>
          <p:cNvPr id="7" name="Rounded Rectangle 6"/>
          <p:cNvSpPr/>
          <p:nvPr/>
        </p:nvSpPr>
        <p:spPr>
          <a:xfrm>
            <a:off x="154786" y="263631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Requisition</a:t>
            </a:r>
            <a:endParaRPr lang="en-US" altLang="zh-CN" dirty="0">
              <a:solidFill>
                <a:schemeClr val="tx1"/>
              </a:solidFill>
              <a:latin typeface="Arial" pitchFamily="34" charset="0"/>
              <a:cs typeface="Arial" pitchFamily="34" charset="0"/>
            </a:endParaRPr>
          </a:p>
        </p:txBody>
      </p:sp>
      <p:sp>
        <p:nvSpPr>
          <p:cNvPr id="8" name="Rounded Rectangle 7"/>
          <p:cNvSpPr/>
          <p:nvPr/>
        </p:nvSpPr>
        <p:spPr>
          <a:xfrm>
            <a:off x="162406" y="441177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Blanket Order</a:t>
            </a:r>
            <a:endParaRPr lang="en-US" altLang="zh-CN" dirty="0">
              <a:solidFill>
                <a:schemeClr val="tx1"/>
              </a:solidFill>
              <a:latin typeface="Arial" pitchFamily="34" charset="0"/>
              <a:cs typeface="Arial" pitchFamily="34" charset="0"/>
            </a:endParaRPr>
          </a:p>
        </p:txBody>
      </p:sp>
      <p:cxnSp>
        <p:nvCxnSpPr>
          <p:cNvPr id="9" name="Shape 8"/>
          <p:cNvCxnSpPr>
            <a:stCxn id="8" idx="3"/>
            <a:endCxn id="10" idx="2"/>
          </p:cNvCxnSpPr>
          <p:nvPr/>
        </p:nvCxnSpPr>
        <p:spPr>
          <a:xfrm flipV="1">
            <a:off x="1706094" y="4599822"/>
            <a:ext cx="839184" cy="358893"/>
          </a:xfrm>
          <a:prstGeom prst="bentConnector2">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Rounded Rectangle 9"/>
          <p:cNvSpPr/>
          <p:nvPr/>
        </p:nvSpPr>
        <p:spPr>
          <a:xfrm>
            <a:off x="1773434" y="3505950"/>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Discrete Purchase Order</a:t>
            </a:r>
            <a:endParaRPr lang="en-US" altLang="zh-CN" dirty="0">
              <a:solidFill>
                <a:schemeClr val="tx1"/>
              </a:solidFill>
              <a:latin typeface="Arial" pitchFamily="34" charset="0"/>
              <a:cs typeface="Arial" pitchFamily="34" charset="0"/>
            </a:endParaRPr>
          </a:p>
        </p:txBody>
      </p:sp>
      <p:cxnSp>
        <p:nvCxnSpPr>
          <p:cNvPr id="11" name="Straight Arrow Connector 10"/>
          <p:cNvCxnSpPr>
            <a:stCxn id="10" idx="3"/>
            <a:endCxn id="12" idx="1"/>
          </p:cNvCxnSpPr>
          <p:nvPr/>
        </p:nvCxnSpPr>
        <p:spPr>
          <a:xfrm flipV="1">
            <a:off x="3317122" y="4051935"/>
            <a:ext cx="288724" cy="951"/>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12" name="Rounded Rectangle 11"/>
          <p:cNvSpPr/>
          <p:nvPr/>
        </p:nvSpPr>
        <p:spPr>
          <a:xfrm>
            <a:off x="3605846" y="35049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Receipt</a:t>
            </a:r>
            <a:endParaRPr lang="en-US" sz="1800" b="0" dirty="0">
              <a:solidFill>
                <a:schemeClr val="tx1"/>
              </a:solidFill>
              <a:latin typeface="Arial" pitchFamily="34" charset="0"/>
              <a:cs typeface="Arial" pitchFamily="34" charset="0"/>
            </a:endParaRPr>
          </a:p>
        </p:txBody>
      </p:sp>
      <p:sp>
        <p:nvSpPr>
          <p:cNvPr id="13" name="Rounded Rectangle 12"/>
          <p:cNvSpPr/>
          <p:nvPr/>
        </p:nvSpPr>
        <p:spPr>
          <a:xfrm>
            <a:off x="2363786" y="135615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Supplier Scheduled Order</a:t>
            </a:r>
            <a:endParaRPr lang="en-US" altLang="zh-CN" dirty="0">
              <a:solidFill>
                <a:schemeClr val="tx1"/>
              </a:solidFill>
              <a:latin typeface="Arial" pitchFamily="34" charset="0"/>
              <a:cs typeface="Arial" pitchFamily="34" charset="0"/>
            </a:endParaRPr>
          </a:p>
        </p:txBody>
      </p:sp>
      <p:cxnSp>
        <p:nvCxnSpPr>
          <p:cNvPr id="14" name="Shape 13"/>
          <p:cNvCxnSpPr>
            <a:stCxn id="13" idx="3"/>
            <a:endCxn id="12" idx="0"/>
          </p:cNvCxnSpPr>
          <p:nvPr/>
        </p:nvCxnSpPr>
        <p:spPr>
          <a:xfrm>
            <a:off x="3907474" y="1903095"/>
            <a:ext cx="470216" cy="1601904"/>
          </a:xfrm>
          <a:prstGeom prst="bentConnector2">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Oval 14"/>
          <p:cNvSpPr/>
          <p:nvPr/>
        </p:nvSpPr>
        <p:spPr>
          <a:xfrm>
            <a:off x="381800" y="1556385"/>
            <a:ext cx="1082040" cy="685800"/>
          </a:xfrm>
          <a:prstGeom prst="ellipse">
            <a:avLst/>
          </a:prstGeom>
          <a:solidFill>
            <a:schemeClr val="accent2">
              <a:lumMod val="60000"/>
              <a:lumOff val="40000"/>
            </a:schemeClr>
          </a:solidFill>
          <a:ln>
            <a:solidFill>
              <a:schemeClr val="tx1">
                <a:lumMod val="75000"/>
                <a:lumOff val="25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dirty="0" smtClean="0">
                <a:latin typeface="Arial" pitchFamily="34" charset="0"/>
                <a:cs typeface="Arial" pitchFamily="34" charset="0"/>
              </a:rPr>
              <a:t>MRP</a:t>
            </a:r>
            <a:endParaRPr lang="en-US" sz="1800" dirty="0">
              <a:latin typeface="Arial" pitchFamily="34" charset="0"/>
              <a:cs typeface="Arial" pitchFamily="34" charset="0"/>
            </a:endParaRPr>
          </a:p>
        </p:txBody>
      </p:sp>
      <p:cxnSp>
        <p:nvCxnSpPr>
          <p:cNvPr id="16" name="Straight Arrow Connector 15"/>
          <p:cNvCxnSpPr>
            <a:stCxn id="7" idx="2"/>
            <a:endCxn id="8" idx="0"/>
          </p:cNvCxnSpPr>
          <p:nvPr/>
        </p:nvCxnSpPr>
        <p:spPr>
          <a:xfrm>
            <a:off x="926630" y="3730191"/>
            <a:ext cx="7620" cy="681588"/>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hape 16"/>
          <p:cNvCxnSpPr>
            <a:stCxn id="7" idx="3"/>
            <a:endCxn id="10" idx="0"/>
          </p:cNvCxnSpPr>
          <p:nvPr/>
        </p:nvCxnSpPr>
        <p:spPr>
          <a:xfrm>
            <a:off x="1698474" y="3183255"/>
            <a:ext cx="846804" cy="322695"/>
          </a:xfrm>
          <a:prstGeom prst="bentConnector2">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15" idx="6"/>
            <a:endCxn id="13" idx="1"/>
          </p:cNvCxnSpPr>
          <p:nvPr/>
        </p:nvCxnSpPr>
        <p:spPr>
          <a:xfrm>
            <a:off x="1463840" y="1899285"/>
            <a:ext cx="899946" cy="381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15" idx="4"/>
            <a:endCxn id="7" idx="0"/>
          </p:cNvCxnSpPr>
          <p:nvPr/>
        </p:nvCxnSpPr>
        <p:spPr>
          <a:xfrm>
            <a:off x="922820" y="2242185"/>
            <a:ext cx="3810" cy="39413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2" idx="3"/>
            <a:endCxn id="21" idx="1"/>
          </p:cNvCxnSpPr>
          <p:nvPr/>
        </p:nvCxnSpPr>
        <p:spPr>
          <a:xfrm>
            <a:off x="5149534" y="4051935"/>
            <a:ext cx="422272" cy="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Rounded Rectangle 20"/>
          <p:cNvSpPr/>
          <p:nvPr/>
        </p:nvSpPr>
        <p:spPr>
          <a:xfrm>
            <a:off x="5571806" y="35049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Invoice</a:t>
            </a:r>
            <a:endParaRPr lang="en-US" sz="1800" b="0" dirty="0">
              <a:solidFill>
                <a:schemeClr val="tx1"/>
              </a:solidFill>
              <a:latin typeface="Arial" pitchFamily="34" charset="0"/>
              <a:cs typeface="Arial" pitchFamily="34" charset="0"/>
            </a:endParaRPr>
          </a:p>
        </p:txBody>
      </p:sp>
      <p:cxnSp>
        <p:nvCxnSpPr>
          <p:cNvPr id="22" name="Straight Arrow Connector 21"/>
          <p:cNvCxnSpPr>
            <a:stCxn id="21" idx="3"/>
            <a:endCxn id="23" idx="1"/>
          </p:cNvCxnSpPr>
          <p:nvPr/>
        </p:nvCxnSpPr>
        <p:spPr>
          <a:xfrm>
            <a:off x="7115494" y="4051935"/>
            <a:ext cx="338452" cy="762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Rounded Rectangle 22"/>
          <p:cNvSpPr/>
          <p:nvPr/>
        </p:nvSpPr>
        <p:spPr>
          <a:xfrm>
            <a:off x="7453946" y="351261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Account Payables</a:t>
            </a:r>
            <a:endParaRPr lang="en-US" sz="1800" b="0" dirty="0">
              <a:solidFill>
                <a:schemeClr val="tx1"/>
              </a:solidFill>
              <a:latin typeface="Arial" pitchFamily="34" charset="0"/>
              <a:cs typeface="Arial" pitchFamily="34" charset="0"/>
            </a:endParaRPr>
          </a:p>
        </p:txBody>
      </p:sp>
      <p:cxnSp>
        <p:nvCxnSpPr>
          <p:cNvPr id="24" name="Straight Arrow Connector 23"/>
          <p:cNvCxnSpPr>
            <a:stCxn id="12" idx="2"/>
            <a:endCxn id="25" idx="0"/>
          </p:cNvCxnSpPr>
          <p:nvPr/>
        </p:nvCxnSpPr>
        <p:spPr>
          <a:xfrm>
            <a:off x="4377690" y="4598871"/>
            <a:ext cx="0" cy="449178"/>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p:cNvSpPr/>
          <p:nvPr/>
        </p:nvSpPr>
        <p:spPr>
          <a:xfrm>
            <a:off x="3605846" y="504804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solidFill>
                  <a:schemeClr val="tx1"/>
                </a:solidFill>
                <a:latin typeface="Arial" pitchFamily="34" charset="0"/>
                <a:cs typeface="Arial" pitchFamily="34" charset="0"/>
              </a:rPr>
              <a:t>PO Return</a:t>
            </a:r>
            <a:endParaRPr lang="en-US" altLang="zh-CN"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dirty="0"/>
          </a:p>
        </p:txBody>
      </p:sp>
      <p:sp>
        <p:nvSpPr>
          <p:cNvPr id="4" name="Title 3"/>
          <p:cNvSpPr>
            <a:spLocks noGrp="1"/>
          </p:cNvSpPr>
          <p:nvPr>
            <p:ph type="title"/>
          </p:nvPr>
        </p:nvSpPr>
        <p:spPr/>
        <p:txBody>
          <a:bodyPr/>
          <a:lstStyle/>
          <a:p>
            <a:r>
              <a:rPr lang="en-US" dirty="0" smtClean="0"/>
              <a:t>Legal Documents</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
        <p:nvSpPr>
          <p:cNvPr id="9" name="Rounded Rectangle 8"/>
          <p:cNvSpPr/>
          <p:nvPr/>
        </p:nvSpPr>
        <p:spPr>
          <a:xfrm>
            <a:off x="635325" y="1509428"/>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Physical </a:t>
            </a:r>
            <a:r>
              <a:rPr lang="en-US" altLang="zh-CN" sz="1800" b="0" smtClean="0">
                <a:solidFill>
                  <a:schemeClr val="tx1"/>
                </a:solidFill>
                <a:latin typeface="Arial" pitchFamily="34" charset="0"/>
                <a:cs typeface="Arial" pitchFamily="34" charset="0"/>
              </a:rPr>
              <a:t>Receiving</a:t>
            </a:r>
            <a:endParaRPr lang="en-US" sz="1800" b="0" dirty="0">
              <a:solidFill>
                <a:schemeClr val="tx1"/>
              </a:solidFill>
              <a:latin typeface="Arial" pitchFamily="34" charset="0"/>
              <a:cs typeface="Arial" pitchFamily="34" charset="0"/>
            </a:endParaRPr>
          </a:p>
        </p:txBody>
      </p:sp>
      <p:sp>
        <p:nvSpPr>
          <p:cNvPr id="10" name="Rounded Rectangle 9"/>
          <p:cNvSpPr/>
          <p:nvPr/>
        </p:nvSpPr>
        <p:spPr>
          <a:xfrm>
            <a:off x="635325" y="3031925"/>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Fiscal Receiving</a:t>
            </a:r>
            <a:endParaRPr lang="en-US" altLang="zh-CN" dirty="0">
              <a:solidFill>
                <a:schemeClr val="tx1"/>
              </a:solidFill>
              <a:latin typeface="Arial" pitchFamily="34" charset="0"/>
              <a:cs typeface="Arial" pitchFamily="34" charset="0"/>
            </a:endParaRPr>
          </a:p>
        </p:txBody>
      </p:sp>
      <p:sp>
        <p:nvSpPr>
          <p:cNvPr id="11" name="Rounded Rectangle 10"/>
          <p:cNvSpPr/>
          <p:nvPr/>
        </p:nvSpPr>
        <p:spPr>
          <a:xfrm>
            <a:off x="7128840" y="2224406"/>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ERS Processing</a:t>
            </a:r>
            <a:endParaRPr lang="en-US" altLang="zh-CN" dirty="0">
              <a:solidFill>
                <a:schemeClr val="tx1"/>
              </a:solidFill>
              <a:latin typeface="Arial" pitchFamily="34" charset="0"/>
              <a:cs typeface="Arial" pitchFamily="34" charset="0"/>
            </a:endParaRPr>
          </a:p>
        </p:txBody>
      </p:sp>
      <p:sp>
        <p:nvSpPr>
          <p:cNvPr id="12" name="Rounded Rectangle 11"/>
          <p:cNvSpPr/>
          <p:nvPr/>
        </p:nvSpPr>
        <p:spPr>
          <a:xfrm>
            <a:off x="2684423" y="2224406"/>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700" smtClean="0">
                <a:solidFill>
                  <a:schemeClr val="tx1"/>
                </a:solidFill>
                <a:latin typeface="Arial" pitchFamily="34" charset="0"/>
                <a:cs typeface="Arial" pitchFamily="34" charset="0"/>
              </a:rPr>
              <a:t>Confirmation</a:t>
            </a:r>
            <a:endParaRPr lang="en-US" altLang="zh-CN" sz="1700" dirty="0">
              <a:solidFill>
                <a:schemeClr val="tx1"/>
              </a:solidFill>
              <a:latin typeface="Arial" pitchFamily="34" charset="0"/>
              <a:cs typeface="Arial" pitchFamily="34" charset="0"/>
            </a:endParaRPr>
          </a:p>
        </p:txBody>
      </p:sp>
      <p:sp>
        <p:nvSpPr>
          <p:cNvPr id="13" name="Flowchart: Decision 12"/>
          <p:cNvSpPr/>
          <p:nvPr/>
        </p:nvSpPr>
        <p:spPr>
          <a:xfrm>
            <a:off x="4572000" y="2200656"/>
            <a:ext cx="2006930" cy="1142584"/>
          </a:xfrm>
          <a:prstGeom prst="flowChartDecision">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700" smtClean="0">
                <a:solidFill>
                  <a:schemeClr val="tx1"/>
                </a:solidFill>
                <a:latin typeface="Arial" pitchFamily="34" charset="0"/>
                <a:cs typeface="Arial" pitchFamily="34" charset="0"/>
              </a:rPr>
              <a:t>Successful?</a:t>
            </a:r>
            <a:endParaRPr lang="en-US" altLang="zh-CN" sz="1700">
              <a:solidFill>
                <a:schemeClr val="tx1"/>
              </a:solidFill>
              <a:latin typeface="Arial" pitchFamily="34" charset="0"/>
              <a:cs typeface="Arial" pitchFamily="34" charset="0"/>
            </a:endParaRPr>
          </a:p>
        </p:txBody>
      </p:sp>
      <p:cxnSp>
        <p:nvCxnSpPr>
          <p:cNvPr id="18" name="Elbow Connector 17"/>
          <p:cNvCxnSpPr>
            <a:stCxn id="10" idx="3"/>
            <a:endCxn id="12" idx="1"/>
          </p:cNvCxnSpPr>
          <p:nvPr/>
        </p:nvCxnSpPr>
        <p:spPr>
          <a:xfrm flipV="1">
            <a:off x="2179013" y="2771342"/>
            <a:ext cx="505410" cy="807519"/>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Elbow Connector 19"/>
          <p:cNvCxnSpPr>
            <a:stCxn id="9" idx="3"/>
            <a:endCxn id="12" idx="1"/>
          </p:cNvCxnSpPr>
          <p:nvPr/>
        </p:nvCxnSpPr>
        <p:spPr>
          <a:xfrm>
            <a:off x="2179013" y="2056364"/>
            <a:ext cx="505410" cy="714978"/>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Elbow Connector 21"/>
          <p:cNvCxnSpPr>
            <a:stCxn id="12" idx="3"/>
            <a:endCxn id="13" idx="1"/>
          </p:cNvCxnSpPr>
          <p:nvPr/>
        </p:nvCxnSpPr>
        <p:spPr>
          <a:xfrm>
            <a:off x="4228111" y="2771342"/>
            <a:ext cx="343889" cy="60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5" name="Elbow Connector 24"/>
          <p:cNvCxnSpPr>
            <a:stCxn id="13" idx="3"/>
            <a:endCxn id="11" idx="1"/>
          </p:cNvCxnSpPr>
          <p:nvPr/>
        </p:nvCxnSpPr>
        <p:spPr>
          <a:xfrm flipV="1">
            <a:off x="6578930" y="2771342"/>
            <a:ext cx="549910" cy="60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hape 26"/>
          <p:cNvCxnSpPr>
            <a:stCxn id="13" idx="2"/>
            <a:endCxn id="10" idx="1"/>
          </p:cNvCxnSpPr>
          <p:nvPr/>
        </p:nvCxnSpPr>
        <p:spPr>
          <a:xfrm rot="5400000">
            <a:off x="2987585" y="990980"/>
            <a:ext cx="235621" cy="4940140"/>
          </a:xfrm>
          <a:prstGeom prst="bentConnector4">
            <a:avLst>
              <a:gd name="adj1" fmla="val 429146"/>
              <a:gd name="adj2" fmla="val 104627"/>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6578930" y="2458198"/>
            <a:ext cx="355585" cy="369332"/>
          </a:xfrm>
          <a:prstGeom prst="rect">
            <a:avLst/>
          </a:prstGeom>
          <a:noFill/>
        </p:spPr>
        <p:txBody>
          <a:bodyPr wrap="square" rtlCol="0">
            <a:spAutoFit/>
          </a:bodyPr>
          <a:lstStyle/>
          <a:p>
            <a:r>
              <a:rPr lang="en-US" smtClean="0"/>
              <a:t>Y</a:t>
            </a:r>
            <a:endParaRPr lang="en-US"/>
          </a:p>
        </p:txBody>
      </p:sp>
      <p:sp>
        <p:nvSpPr>
          <p:cNvPr id="33" name="TextBox 32"/>
          <p:cNvSpPr txBox="1"/>
          <p:nvPr/>
        </p:nvSpPr>
        <p:spPr>
          <a:xfrm>
            <a:off x="5532602" y="3394195"/>
            <a:ext cx="355585" cy="369332"/>
          </a:xfrm>
          <a:prstGeom prst="rect">
            <a:avLst/>
          </a:prstGeom>
          <a:noFill/>
        </p:spPr>
        <p:txBody>
          <a:bodyPr wrap="square" rtlCol="0">
            <a:spAutoFit/>
          </a:bodyPr>
          <a:lstStyle/>
          <a:p>
            <a:r>
              <a:rPr lang="en-US" smtClean="0"/>
              <a:t>N</a:t>
            </a:r>
            <a:endParaRPr lang="en-US"/>
          </a:p>
        </p:txBody>
      </p:sp>
      <p:sp>
        <p:nvSpPr>
          <p:cNvPr id="34" name="Rounded Rectangle 33"/>
          <p:cNvSpPr/>
          <p:nvPr/>
        </p:nvSpPr>
        <p:spPr>
          <a:xfrm>
            <a:off x="7138365" y="3763527"/>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solidFill>
                  <a:schemeClr val="tx1"/>
                </a:solidFill>
                <a:latin typeface="Arial" pitchFamily="34" charset="0"/>
                <a:cs typeface="Arial" pitchFamily="34" charset="0"/>
              </a:rPr>
              <a:t>Supplier Invoice</a:t>
            </a:r>
            <a:endParaRPr lang="en-US" altLang="zh-CN" dirty="0">
              <a:solidFill>
                <a:schemeClr val="tx1"/>
              </a:solidFill>
              <a:latin typeface="Arial" pitchFamily="34" charset="0"/>
              <a:cs typeface="Arial" pitchFamily="34" charset="0"/>
            </a:endParaRPr>
          </a:p>
        </p:txBody>
      </p:sp>
      <p:cxnSp>
        <p:nvCxnSpPr>
          <p:cNvPr id="40" name="Straight Arrow Connector 39"/>
          <p:cNvCxnSpPr>
            <a:stCxn id="11" idx="2"/>
            <a:endCxn id="34" idx="0"/>
          </p:cNvCxnSpPr>
          <p:nvPr/>
        </p:nvCxnSpPr>
        <p:spPr>
          <a:xfrm>
            <a:off x="7900684" y="3318278"/>
            <a:ext cx="9525" cy="44524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dirty="0"/>
          </a:p>
        </p:txBody>
      </p:sp>
      <p:sp>
        <p:nvSpPr>
          <p:cNvPr id="3" name="Content Placeholder 2"/>
          <p:cNvSpPr>
            <a:spLocks noGrp="1"/>
          </p:cNvSpPr>
          <p:nvPr>
            <p:ph idx="1"/>
          </p:nvPr>
        </p:nvSpPr>
        <p:spPr/>
        <p:txBody>
          <a:bodyPr>
            <a:normAutofit/>
          </a:bodyPr>
          <a:lstStyle/>
          <a:p>
            <a:r>
              <a:rPr lang="en-US" smtClean="0"/>
              <a:t>Source for Calculations</a:t>
            </a:r>
          </a:p>
          <a:p>
            <a:pPr lvl="1"/>
            <a:r>
              <a:rPr lang="en-US" smtClean="0"/>
              <a:t>PO Receipts (RCT-PO)</a:t>
            </a:r>
          </a:p>
          <a:p>
            <a:pPr lvl="1"/>
            <a:r>
              <a:rPr lang="en-US" smtClean="0"/>
              <a:t>PO Returns (ISS-RTV)</a:t>
            </a:r>
          </a:p>
          <a:p>
            <a:pPr lvl="1"/>
            <a:r>
              <a:rPr lang="en-US" smtClean="0"/>
              <a:t>Supplier Invoice</a:t>
            </a:r>
          </a:p>
          <a:p>
            <a:pPr lvl="1"/>
            <a:r>
              <a:rPr lang="en-US" smtClean="0"/>
              <a:t>Non-recoverable Taxes</a:t>
            </a:r>
          </a:p>
          <a:p>
            <a:r>
              <a:rPr lang="en-US" smtClean="0"/>
              <a:t>Negative RCT-PO and ISS-PRV</a:t>
            </a:r>
          </a:p>
          <a:p>
            <a:pPr lvl="1"/>
            <a:r>
              <a:rPr lang="en-US" smtClean="0"/>
              <a:t>WAVG: considers as receipts and affect the unit cost calculation</a:t>
            </a:r>
          </a:p>
          <a:p>
            <a:pPr lvl="1"/>
            <a:r>
              <a:rPr lang="en-US" smtClean="0"/>
              <a:t>FIFO: considers as issues and does not affect the unit cost calculation</a:t>
            </a:r>
            <a:endParaRPr lang="en-US"/>
          </a:p>
        </p:txBody>
      </p:sp>
      <p:sp>
        <p:nvSpPr>
          <p:cNvPr id="4" name="Title 3"/>
          <p:cNvSpPr>
            <a:spLocks noGrp="1"/>
          </p:cNvSpPr>
          <p:nvPr>
            <p:ph type="title"/>
          </p:nvPr>
        </p:nvSpPr>
        <p:spPr/>
        <p:txBody>
          <a:bodyPr/>
          <a:lstStyle/>
          <a:p>
            <a:r>
              <a:rPr lang="en-US" dirty="0" smtClean="0"/>
              <a:t>PC Calculation for Purchasing / AP</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itle 3"/>
          <p:cNvSpPr>
            <a:spLocks noGrp="1"/>
          </p:cNvSpPr>
          <p:nvPr>
            <p:ph type="title"/>
          </p:nvPr>
        </p:nvSpPr>
        <p:spPr/>
        <p:txBody>
          <a:bodyPr>
            <a:normAutofit/>
          </a:bodyPr>
          <a:lstStyle/>
          <a:p>
            <a:pPr lvl="0"/>
            <a:r>
              <a:rPr lang="en-US" dirty="0" smtClean="0">
                <a:solidFill>
                  <a:schemeClr val="tx1">
                    <a:lumMod val="90000"/>
                    <a:lumOff val="10000"/>
                  </a:schemeClr>
                </a:solidFill>
              </a:rPr>
              <a:t>Example Scenarios</a:t>
            </a:r>
            <a:endParaRPr lang="en-US" dirty="0"/>
          </a:p>
        </p:txBody>
      </p:sp>
      <p:sp>
        <p:nvSpPr>
          <p:cNvPr id="5" name="Text Placeholder 4"/>
          <p:cNvSpPr>
            <a:spLocks noGrp="1"/>
          </p:cNvSpPr>
          <p:nvPr>
            <p:ph type="body" sz="quarter" idx="11"/>
          </p:nvPr>
        </p:nvSpPr>
        <p:spPr/>
        <p:txBody>
          <a:bodyPr/>
          <a:lstStyle/>
          <a:p>
            <a:r>
              <a:rPr lang="en-US" smtClean="0"/>
              <a:t>Purchasing / AP</a:t>
            </a:r>
          </a:p>
        </p:txBody>
      </p:sp>
      <p:sp>
        <p:nvSpPr>
          <p:cNvPr id="11" name="Content Placeholder 10"/>
          <p:cNvSpPr>
            <a:spLocks noGrp="1"/>
          </p:cNvSpPr>
          <p:nvPr>
            <p:ph idx="1"/>
          </p:nvPr>
        </p:nvSpPr>
        <p:spPr/>
        <p:txBody>
          <a:bodyPr>
            <a:normAutofit/>
          </a:bodyPr>
          <a:lstStyle/>
          <a:p>
            <a:pPr lvl="0">
              <a:defRPr/>
            </a:pPr>
            <a:r>
              <a:rPr lang="en-US" dirty="0" smtClean="0"/>
              <a:t>Purchase Receipt Scenarios</a:t>
            </a:r>
          </a:p>
          <a:p>
            <a:pPr marL="800100" lvl="1"/>
            <a:r>
              <a:rPr lang="en-US" dirty="0" smtClean="0">
                <a:solidFill>
                  <a:schemeClr val="tx1">
                    <a:lumMod val="90000"/>
                    <a:lumOff val="10000"/>
                  </a:schemeClr>
                </a:solidFill>
              </a:rPr>
              <a:t>Supplier schedule and Purchase Order</a:t>
            </a:r>
          </a:p>
          <a:p>
            <a:pPr marL="800100" lvl="1"/>
            <a:r>
              <a:rPr lang="en-US" dirty="0" smtClean="0">
                <a:solidFill>
                  <a:schemeClr val="tx1">
                    <a:lumMod val="90000"/>
                    <a:lumOff val="10000"/>
                  </a:schemeClr>
                </a:solidFill>
              </a:rPr>
              <a:t>Receipt, Correction and Return: RCT-PO and ISS-PRV</a:t>
            </a:r>
          </a:p>
          <a:p>
            <a:pPr marL="1200150" lvl="2" indent="-342900">
              <a:buFont typeface="Wingdings" pitchFamily="2" charset="2"/>
              <a:buChar char="q"/>
            </a:pPr>
            <a:r>
              <a:rPr lang="en-US" dirty="0" smtClean="0">
                <a:solidFill>
                  <a:schemeClr val="tx1">
                    <a:lumMod val="90000"/>
                    <a:lumOff val="10000"/>
                  </a:schemeClr>
                </a:solidFill>
              </a:rPr>
              <a:t>Without Supplier Invoice and Legal Document not used</a:t>
            </a:r>
          </a:p>
          <a:p>
            <a:pPr marL="1200150" lvl="2" indent="-342900">
              <a:buNone/>
            </a:pPr>
            <a:r>
              <a:rPr lang="en-US" dirty="0" smtClean="0">
                <a:solidFill>
                  <a:schemeClr val="tx1">
                    <a:lumMod val="90000"/>
                    <a:lumOff val="10000"/>
                  </a:schemeClr>
                </a:solidFill>
              </a:rPr>
              <a:t>		- Cost data from transaction</a:t>
            </a:r>
          </a:p>
          <a:p>
            <a:pPr marL="1200150" lvl="2" indent="-342900">
              <a:buFont typeface="Wingdings" pitchFamily="2" charset="2"/>
              <a:buChar char="q"/>
            </a:pPr>
            <a:r>
              <a:rPr lang="en-US" dirty="0" smtClean="0">
                <a:solidFill>
                  <a:schemeClr val="tx1">
                    <a:lumMod val="90000"/>
                    <a:lumOff val="10000"/>
                  </a:schemeClr>
                </a:solidFill>
              </a:rPr>
              <a:t>With supplier invoice and Legal Document not used</a:t>
            </a:r>
          </a:p>
          <a:p>
            <a:pPr marL="1200150" lvl="2" indent="-342900">
              <a:buNone/>
            </a:pPr>
            <a:r>
              <a:rPr lang="en-US" dirty="0" smtClean="0">
                <a:solidFill>
                  <a:schemeClr val="tx1">
                    <a:lumMod val="90000"/>
                    <a:lumOff val="10000"/>
                  </a:schemeClr>
                </a:solidFill>
              </a:rPr>
              <a:t>		- Cost data from invoice</a:t>
            </a:r>
          </a:p>
          <a:p>
            <a:pPr marL="1200150" lvl="2" indent="-342900">
              <a:buFont typeface="Wingdings" pitchFamily="2" charset="2"/>
              <a:buChar char="q"/>
            </a:pPr>
            <a:r>
              <a:rPr lang="en-US" dirty="0" smtClean="0">
                <a:solidFill>
                  <a:schemeClr val="tx1">
                    <a:lumMod val="90000"/>
                    <a:lumOff val="10000"/>
                  </a:schemeClr>
                </a:solidFill>
              </a:rPr>
              <a:t>Purchase receipt and Legal Document used</a:t>
            </a:r>
          </a:p>
          <a:p>
            <a:pPr marL="1200150" lvl="2" indent="-342900">
              <a:buNone/>
            </a:pPr>
            <a:r>
              <a:rPr lang="en-US" dirty="0" smtClean="0">
                <a:solidFill>
                  <a:schemeClr val="tx1">
                    <a:lumMod val="90000"/>
                    <a:lumOff val="10000"/>
                  </a:schemeClr>
                </a:solidFill>
              </a:rPr>
              <a:t>		- Cost data from Legal Document</a:t>
            </a:r>
            <a:endParaRPr lang="en-US" sz="1400" dirty="0" smtClean="0">
              <a:solidFill>
                <a:schemeClr val="tx1">
                  <a:lumMod val="90000"/>
                  <a:lumOff val="10000"/>
                </a:schemeClr>
              </a:solidFill>
            </a:endParaRP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a:xfrm>
            <a:off x="457200" y="1316183"/>
            <a:ext cx="8229600" cy="2230206"/>
          </a:xfrm>
        </p:spPr>
        <p:txBody>
          <a:bodyPr>
            <a:normAutofit/>
          </a:bodyPr>
          <a:lstStyle/>
          <a:p>
            <a:r>
              <a:rPr lang="en-US" dirty="0" smtClean="0">
                <a:solidFill>
                  <a:schemeClr val="tx1">
                    <a:lumMod val="90000"/>
                    <a:lumOff val="10000"/>
                  </a:schemeClr>
                </a:solidFill>
              </a:rPr>
              <a:t>PC Control: </a:t>
            </a:r>
            <a:r>
              <a:rPr lang="en-US" smtClean="0">
                <a:solidFill>
                  <a:schemeClr val="tx1">
                    <a:lumMod val="90000"/>
                    <a:lumOff val="10000"/>
                  </a:schemeClr>
                </a:solidFill>
              </a:rPr>
              <a:t>Use Supplier </a:t>
            </a:r>
            <a:r>
              <a:rPr lang="en-US" dirty="0" smtClean="0">
                <a:solidFill>
                  <a:schemeClr val="tx1">
                    <a:lumMod val="90000"/>
                    <a:lumOff val="10000"/>
                  </a:schemeClr>
                </a:solidFill>
              </a:rPr>
              <a:t>Invoice:</a:t>
            </a:r>
          </a:p>
          <a:p>
            <a:pPr lvl="1"/>
            <a:r>
              <a:rPr lang="en-US" dirty="0" smtClean="0">
                <a:solidFill>
                  <a:schemeClr val="tx1">
                    <a:lumMod val="90000"/>
                    <a:lumOff val="10000"/>
                  </a:schemeClr>
                </a:solidFill>
              </a:rPr>
              <a:t>Yes: Mandatory to use supplier invoice cost</a:t>
            </a:r>
          </a:p>
          <a:p>
            <a:pPr lvl="2"/>
            <a:r>
              <a:rPr lang="en-US" sz="1800" dirty="0" smtClean="0">
                <a:solidFill>
                  <a:schemeClr val="tx1">
                    <a:lumMod val="90000"/>
                    <a:lumOff val="10000"/>
                  </a:schemeClr>
                </a:solidFill>
              </a:rPr>
              <a:t>RCT-PO cost = 0 if no supplier invoice</a:t>
            </a:r>
          </a:p>
          <a:p>
            <a:pPr lvl="1"/>
            <a:r>
              <a:rPr lang="en-US" dirty="0" smtClean="0">
                <a:solidFill>
                  <a:schemeClr val="tx1">
                    <a:lumMod val="90000"/>
                    <a:lumOff val="10000"/>
                  </a:schemeClr>
                </a:solidFill>
              </a:rPr>
              <a:t>No: Optional to use supplier invoice cost</a:t>
            </a:r>
          </a:p>
          <a:p>
            <a:pPr lvl="2"/>
            <a:r>
              <a:rPr lang="en-US" sz="1800" dirty="0" smtClean="0">
                <a:solidFill>
                  <a:schemeClr val="tx1">
                    <a:lumMod val="90000"/>
                    <a:lumOff val="10000"/>
                  </a:schemeClr>
                </a:solidFill>
              </a:rPr>
              <a:t>RCT-PO cost = transaction price * qty if no supplier</a:t>
            </a:r>
            <a:r>
              <a:rPr lang="en-US" sz="1600" dirty="0" smtClean="0">
                <a:solidFill>
                  <a:schemeClr val="tx1">
                    <a:lumMod val="90000"/>
                    <a:lumOff val="10000"/>
                  </a:schemeClr>
                </a:solidFill>
              </a:rPr>
              <a:t> </a:t>
            </a:r>
            <a:r>
              <a:rPr lang="en-US" sz="1800" dirty="0" smtClean="0">
                <a:solidFill>
                  <a:schemeClr val="tx1">
                    <a:lumMod val="90000"/>
                    <a:lumOff val="10000"/>
                  </a:schemeClr>
                </a:solidFill>
              </a:rPr>
              <a:t>invoice</a:t>
            </a:r>
            <a:endParaRPr lang="en-US" dirty="0" smtClean="0">
              <a:solidFill>
                <a:schemeClr val="tx1">
                  <a:lumMod val="90000"/>
                  <a:lumOff val="10000"/>
                </a:schemeClr>
              </a:solidFill>
            </a:endParaRPr>
          </a:p>
        </p:txBody>
      </p:sp>
      <p:sp>
        <p:nvSpPr>
          <p:cNvPr id="4" name="Title 3"/>
          <p:cNvSpPr>
            <a:spLocks noGrp="1"/>
          </p:cNvSpPr>
          <p:nvPr>
            <p:ph type="title"/>
          </p:nvPr>
        </p:nvSpPr>
        <p:spPr/>
        <p:txBody>
          <a:bodyPr>
            <a:normAutofit fontScale="90000"/>
          </a:bodyPr>
          <a:lstStyle/>
          <a:p>
            <a:r>
              <a:rPr lang="en-US" dirty="0" smtClean="0"/>
              <a:t>Purchase Receipt without Supplier Invoice</a:t>
            </a:r>
            <a:endParaRPr lang="en-US" dirty="0"/>
          </a:p>
        </p:txBody>
      </p:sp>
      <p:sp>
        <p:nvSpPr>
          <p:cNvPr id="5" name="Text Placeholder 4"/>
          <p:cNvSpPr>
            <a:spLocks noGrp="1"/>
          </p:cNvSpPr>
          <p:nvPr>
            <p:ph type="body" sz="quarter" idx="11"/>
          </p:nvPr>
        </p:nvSpPr>
        <p:spPr/>
        <p:txBody>
          <a:bodyPr/>
          <a:lstStyle/>
          <a:p>
            <a:r>
              <a:rPr lang="en-US" smtClean="0"/>
              <a:t>Purchasing / AP</a:t>
            </a:r>
          </a:p>
        </p:txBody>
      </p:sp>
      <p:pic>
        <p:nvPicPr>
          <p:cNvPr id="10" name="Picture 2" descr="C:\Users\xcm\AppData\Local\Temp\SNAGHTML6ddaa7.PNG"/>
          <p:cNvPicPr>
            <a:picLocks noChangeAspect="1" noChangeArrowheads="1"/>
          </p:cNvPicPr>
          <p:nvPr/>
        </p:nvPicPr>
        <p:blipFill>
          <a:blip r:embed="rId3"/>
          <a:srcRect/>
          <a:stretch>
            <a:fillRect/>
          </a:stretch>
        </p:blipFill>
        <p:spPr bwMode="auto">
          <a:xfrm>
            <a:off x="671830" y="3374154"/>
            <a:ext cx="5857875" cy="3086101"/>
          </a:xfrm>
          <a:prstGeom prst="rect">
            <a:avLst/>
          </a:prstGeom>
          <a:noFill/>
        </p:spPr>
      </p:pic>
      <p:sp>
        <p:nvSpPr>
          <p:cNvPr id="11" name="Rounded Rectangle 10"/>
          <p:cNvSpPr/>
          <p:nvPr/>
        </p:nvSpPr>
        <p:spPr>
          <a:xfrm>
            <a:off x="994410" y="5966460"/>
            <a:ext cx="2091690" cy="320040"/>
          </a:xfrm>
          <a:prstGeom prst="round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dirty="0"/>
          </a:p>
        </p:txBody>
      </p:sp>
      <p:sp>
        <p:nvSpPr>
          <p:cNvPr id="3" name="Content Placeholder 2"/>
          <p:cNvSpPr>
            <a:spLocks noGrp="1"/>
          </p:cNvSpPr>
          <p:nvPr>
            <p:ph idx="1"/>
          </p:nvPr>
        </p:nvSpPr>
        <p:spPr/>
        <p:txBody>
          <a:bodyPr>
            <a:normAutofit/>
          </a:bodyPr>
          <a:lstStyle/>
          <a:p>
            <a:r>
              <a:rPr lang="en-US" dirty="0" smtClean="0">
                <a:solidFill>
                  <a:schemeClr val="tx1">
                    <a:lumMod val="90000"/>
                    <a:lumOff val="10000"/>
                  </a:schemeClr>
                </a:solidFill>
              </a:rPr>
              <a:t>Tax considerations</a:t>
            </a:r>
          </a:p>
          <a:p>
            <a:pPr lvl="1"/>
            <a:r>
              <a:rPr lang="en-US" dirty="0" smtClean="0">
                <a:solidFill>
                  <a:schemeClr val="tx1">
                    <a:lumMod val="90000"/>
                    <a:lumOff val="10000"/>
                  </a:schemeClr>
                </a:solidFill>
              </a:rPr>
              <a:t>Tax included in price? </a:t>
            </a:r>
          </a:p>
          <a:p>
            <a:pPr lvl="1"/>
            <a:r>
              <a:rPr lang="en-US" dirty="0" smtClean="0">
                <a:solidFill>
                  <a:schemeClr val="tx1">
                    <a:lumMod val="90000"/>
                    <a:lumOff val="10000"/>
                  </a:schemeClr>
                </a:solidFill>
              </a:rPr>
              <a:t>Non-Recoverable Tax is captured by PC</a:t>
            </a:r>
            <a:endParaRPr lang="en-US" sz="2000" dirty="0" smtClean="0">
              <a:solidFill>
                <a:schemeClr val="tx1">
                  <a:lumMod val="90000"/>
                  <a:lumOff val="10000"/>
                </a:schemeClr>
              </a:solidFill>
            </a:endParaRPr>
          </a:p>
          <a:p>
            <a:pPr lvl="1"/>
            <a:r>
              <a:rPr lang="en-US" dirty="0" smtClean="0">
                <a:solidFill>
                  <a:schemeClr val="tx1">
                    <a:lumMod val="90000"/>
                    <a:lumOff val="10000"/>
                  </a:schemeClr>
                </a:solidFill>
              </a:rPr>
              <a:t>Tax Accrued at Receipt = Yes/No</a:t>
            </a:r>
          </a:p>
          <a:p>
            <a:r>
              <a:rPr lang="en-US" dirty="0" smtClean="0">
                <a:solidFill>
                  <a:srgbClr val="4F4F4F"/>
                </a:solidFill>
              </a:rPr>
              <a:t>PO received value</a:t>
            </a:r>
          </a:p>
          <a:p>
            <a:pPr lvl="1">
              <a:buNone/>
            </a:pPr>
            <a:r>
              <a:rPr lang="en-US" sz="2000" dirty="0" smtClean="0">
                <a:solidFill>
                  <a:srgbClr val="4F4F4F"/>
                </a:solidFill>
              </a:rPr>
              <a:t>RCT-PO = PO Price excluding Tax * qty + </a:t>
            </a:r>
            <a:br>
              <a:rPr lang="en-US" sz="2000" dirty="0" smtClean="0">
                <a:solidFill>
                  <a:srgbClr val="4F4F4F"/>
                </a:solidFill>
              </a:rPr>
            </a:br>
            <a:r>
              <a:rPr lang="en-US" sz="2000" dirty="0" smtClean="0">
                <a:solidFill>
                  <a:srgbClr val="4F4F4F"/>
                </a:solidFill>
              </a:rPr>
              <a:t>		    Non-recoverable tax accrued at receipt</a:t>
            </a:r>
          </a:p>
          <a:p>
            <a:pPr>
              <a:buNone/>
            </a:pPr>
            <a:endParaRPr lang="en-US" sz="1800" dirty="0" smtClean="0">
              <a:solidFill>
                <a:schemeClr val="tx1">
                  <a:lumMod val="90000"/>
                  <a:lumOff val="10000"/>
                </a:schemeClr>
              </a:solidFill>
            </a:endParaRPr>
          </a:p>
          <a:p>
            <a:pPr>
              <a:buNone/>
            </a:pPr>
            <a:r>
              <a:rPr lang="en-US" sz="1800" dirty="0" smtClean="0">
                <a:solidFill>
                  <a:schemeClr val="tx1">
                    <a:lumMod val="90000"/>
                    <a:lumOff val="10000"/>
                  </a:schemeClr>
                </a:solidFill>
              </a:rPr>
              <a:t>	</a:t>
            </a:r>
          </a:p>
        </p:txBody>
      </p:sp>
      <p:sp>
        <p:nvSpPr>
          <p:cNvPr id="4" name="Title 3"/>
          <p:cNvSpPr>
            <a:spLocks noGrp="1"/>
          </p:cNvSpPr>
          <p:nvPr>
            <p:ph type="title"/>
          </p:nvPr>
        </p:nvSpPr>
        <p:spPr/>
        <p:txBody>
          <a:bodyPr>
            <a:normAutofit fontScale="90000"/>
          </a:bodyPr>
          <a:lstStyle/>
          <a:p>
            <a:r>
              <a:rPr lang="en-US" dirty="0" smtClean="0"/>
              <a:t>Purchase Receipt without Supplier Invoice</a:t>
            </a:r>
            <a:endParaRPr lang="en-US" dirty="0"/>
          </a:p>
        </p:txBody>
      </p:sp>
      <p:sp>
        <p:nvSpPr>
          <p:cNvPr id="5" name="Text Placeholder 4"/>
          <p:cNvSpPr>
            <a:spLocks noGrp="1"/>
          </p:cNvSpPr>
          <p:nvPr>
            <p:ph type="body" sz="quarter" idx="11"/>
          </p:nvPr>
        </p:nvSpPr>
        <p:spPr/>
        <p:txBody>
          <a:bodyPr/>
          <a:lstStyle/>
          <a:p>
            <a:r>
              <a:rPr lang="en-US" dirty="0" smtClean="0"/>
              <a:t>Purchasing / AP</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4595</TotalTime>
  <Words>1966</Words>
  <Application>Microsoft Office PowerPoint</Application>
  <PresentationFormat>On-screen Show (4:3)</PresentationFormat>
  <Paragraphs>245</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QAD 2010 Template</vt:lpstr>
      <vt:lpstr>Purchasing / AP</vt:lpstr>
      <vt:lpstr>Course Objectives</vt:lpstr>
      <vt:lpstr>Overview</vt:lpstr>
      <vt:lpstr>Purchase Process Flow</vt:lpstr>
      <vt:lpstr>Legal Documents</vt:lpstr>
      <vt:lpstr>PC Calculation for Purchasing / AP</vt:lpstr>
      <vt:lpstr>Example Scenarios</vt:lpstr>
      <vt:lpstr>Purchase Receipt without Supplier Invoice</vt:lpstr>
      <vt:lpstr>Purchase Receipt without Supplier Invoice</vt:lpstr>
      <vt:lpstr>Purchase Receipt with Supplier Invoice</vt:lpstr>
      <vt:lpstr>Purchase Receipt with Legal Documents</vt:lpstr>
      <vt:lpstr>Standard cost and PC GL Transaction</vt:lpstr>
      <vt:lpstr>Review</vt:lpstr>
      <vt:lpstr>Exercise: Purchasing / AP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160</cp:revision>
  <dcterms:created xsi:type="dcterms:W3CDTF">2010-10-05T00:44:07Z</dcterms:created>
  <dcterms:modified xsi:type="dcterms:W3CDTF">2015-06-08T09:10:02Z</dcterms:modified>
</cp:coreProperties>
</file>