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omments/comment7.xml" ContentType="application/vnd.openxmlformats-officedocument.presentationml.comments+xml"/>
  <Default Extension="wmf" ContentType="image/x-wmf"/>
  <Override PartName="/ppt/comments/comment8.xml" ContentType="application/vnd.openxmlformats-officedocument.presentationml.comment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6.xml" ContentType="application/vnd.openxmlformats-officedocument.presentationml.comment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57" r:id="rId3"/>
    <p:sldId id="258" r:id="rId4"/>
    <p:sldId id="264" r:id="rId5"/>
    <p:sldId id="263" r:id="rId6"/>
    <p:sldId id="261" r:id="rId7"/>
    <p:sldId id="262" r:id="rId8"/>
    <p:sldId id="265" r:id="rId9"/>
    <p:sldId id="266"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41390" autoAdjust="0"/>
  </p:normalViewPr>
  <p:slideViewPr>
    <p:cSldViewPr snapToGrid="0" snapToObjects="1">
      <p:cViewPr varScale="1">
        <p:scale>
          <a:sx n="32" d="100"/>
          <a:sy n="32" d="100"/>
        </p:scale>
        <p:origin x="-2386" y="-86"/>
      </p:cViewPr>
      <p:guideLst>
        <p:guide orient="horz" pos="827"/>
        <p:guide pos="361"/>
      </p:guideLst>
    </p:cSldViewPr>
  </p:slideViewPr>
  <p:notesTextViewPr>
    <p:cViewPr>
      <p:scale>
        <a:sx n="125" d="100"/>
        <a:sy n="125"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5T18:54:32.549" idx="4">
    <p:pos x="2973" y="44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5T18:55:42.835" idx="12">
    <p:pos x="4143" y="446"/>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5T18:53:41.055" idx="3">
    <p:pos x="2973" y="44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5T18:54:41.111" idx="5">
    <p:pos x="1589" y="446"/>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5T18:54:48.706" idx="6">
    <p:pos x="3391" y="446"/>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5T18:54:57.346" idx="7">
    <p:pos x="3512" y="446"/>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5T18:55:07.992" idx="8">
    <p:pos x="4311" y="44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5T18:55:14.505" idx="9">
    <p:pos x="3558" y="446"/>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5T18:55:23.780" idx="10">
    <p:pos x="3725" y="446"/>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5T18:55:32.415" idx="11">
    <p:pos x="1301" y="446"/>
    <p:text>H1</p:text>
  </p:cm>
</p:cmLst>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Finish the corresponding exercise at the end of this training guide.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PC Unit Cost Adjustment (30.5.5.1) to adjust the cost of the previous period. You adjust unit cost by increasing or decreasing values per cost element. The system creates the PCCST-AD inventory transaction history record.</a:t>
            </a:r>
          </a:p>
          <a:p>
            <a:endParaRPr lang="en-US" dirty="0" smtClean="0"/>
          </a:p>
          <a:p>
            <a:r>
              <a:rPr lang="en-US" dirty="0" smtClean="0"/>
              <a:t>You perform a unit cost adjustment based on the ending balance of</a:t>
            </a:r>
            <a:r>
              <a:rPr lang="en-US" baseline="0" dirty="0" smtClean="0"/>
              <a:t> </a:t>
            </a:r>
            <a:r>
              <a:rPr lang="en-US" dirty="0" smtClean="0"/>
              <a:t>a previous period. That is, the value of the beginning balance for the new GL period for which you perform periodic costing calculation has changed and you apply the changed value to all issues. The system creates a GL transaction for the item against its inventory account that represents the change in total inventory value due to the unit cost adjustment.</a:t>
            </a:r>
          </a:p>
          <a:p>
            <a:endParaRPr lang="en-US" dirty="0" smtClean="0"/>
          </a:p>
          <a:p>
            <a:r>
              <a:rPr lang="en-US" b="0" dirty="0" smtClean="0"/>
              <a:t>When using WAVG, </a:t>
            </a:r>
            <a:r>
              <a:rPr lang="en-US" b="0" dirty="0" smtClean="0"/>
              <a:t>you adjust </a:t>
            </a:r>
            <a:r>
              <a:rPr lang="en-US" b="0" dirty="0" smtClean="0"/>
              <a:t>the beginning balance</a:t>
            </a:r>
            <a:r>
              <a:rPr lang="en-US" b="0" baseline="0" dirty="0" smtClean="0"/>
              <a:t> of the current period. When using FIFO, you can make a Unit Cost Adjustment to any of the prior periods that have unconsumed quantity.</a:t>
            </a:r>
            <a:endParaRPr lang="en-US" b="1" dirty="0" smtClean="0"/>
          </a:p>
          <a:p>
            <a:endParaRPr lang="en-US" dirty="0" smtClean="0"/>
          </a:p>
          <a:p>
            <a:r>
              <a:rPr lang="en-US" dirty="0" smtClean="0"/>
              <a:t>You cannot adjust the unit cost that is negative.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PC Total Cost Adjustment (30.5.5.2) to create a total cost adjustment to periodic cost. A total cost adjustment is typically</a:t>
            </a:r>
            <a:r>
              <a:rPr lang="en-US" baseline="0" dirty="0" smtClean="0"/>
              <a:t> </a:t>
            </a:r>
            <a:r>
              <a:rPr lang="en-US" dirty="0" smtClean="0"/>
              <a:t>performed to influence the inventory value for transactions that the PC calculation</a:t>
            </a:r>
            <a:r>
              <a:rPr lang="en-US" baseline="0" dirty="0" smtClean="0"/>
              <a:t> does not </a:t>
            </a:r>
            <a:r>
              <a:rPr lang="en-US" dirty="0" smtClean="0"/>
              <a:t>consider. Some cost is missing (for example, logistics costs or fixed overhead costs) or exceeds the expected cost (for example, recoverable taxes are in the inventory). For this reason, you decide to make some adjustments. The total cost adjustment can be positive or negative and can be done for any cost element.</a:t>
            </a:r>
          </a:p>
          <a:p>
            <a:endParaRPr lang="en-US" dirty="0" smtClean="0"/>
          </a:p>
          <a:p>
            <a:r>
              <a:rPr lang="en-US" dirty="0" smtClean="0"/>
              <a:t>When </a:t>
            </a:r>
            <a:r>
              <a:rPr lang="en-US" dirty="0" smtClean="0"/>
              <a:t>statutory currency is enabled for the domain, the system calculates the total cost adjustment transaction in statutory currency based on the effective date provided.</a:t>
            </a:r>
          </a:p>
          <a:p>
            <a:r>
              <a:rPr lang="en-US" dirty="0" smtClean="0"/>
              <a:t>The system creates the PCTOT-AD inventory transaction history record and a periodic cost adjustment GL transaction for the total cost adjustment. You are required to specify an adjustment account for this total cost adjustment transaction. The total cost adjustment transaction impacts the item inventory account and the adjustment account specified.</a:t>
            </a:r>
          </a:p>
          <a:p>
            <a:endParaRPr lang="en-US" dirty="0" smtClean="0"/>
          </a:p>
          <a:p>
            <a:r>
              <a:rPr lang="en-US" dirty="0" smtClean="0"/>
              <a:t>The system verifies that there is inventory available to absorb a negative adjustment. When the full amount cannot be absorbed, the system creates the PCTOT-COR GL transaction to post the unabsorbed amount to the discrepancy account.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WO Component Cost Adjustment (30.5.5.13) to specify a WIP cost adjustment (PCWO-ADJ) that lets you modify </a:t>
            </a:r>
            <a:r>
              <a:rPr lang="en-US" sz="1200" kern="1200" dirty="0" smtClean="0">
                <a:solidFill>
                  <a:schemeClr val="tx1"/>
                </a:solidFill>
                <a:latin typeface="+mn-lt"/>
                <a:ea typeface="+mn-ea"/>
                <a:cs typeface="+mn-cs"/>
              </a:rPr>
              <a:t>the WIP value of a component on</a:t>
            </a:r>
            <a:r>
              <a:rPr lang="en-US" dirty="0" smtClean="0"/>
              <a:t> </a:t>
            </a:r>
            <a:r>
              <a:rPr lang="en-US" dirty="0" smtClean="0"/>
              <a:t>a work order or a cumulate order</a:t>
            </a:r>
            <a:r>
              <a:rPr lang="en-US" dirty="0" smtClean="0"/>
              <a:t>. You can modify any </a:t>
            </a:r>
            <a:r>
              <a:rPr lang="en-US" smtClean="0"/>
              <a:t>cost category.</a:t>
            </a:r>
            <a:endParaRPr lang="en-US" dirty="0" smtClean="0"/>
          </a:p>
          <a:p>
            <a:endParaRPr lang="en-US" dirty="0" smtClean="0"/>
          </a:p>
          <a:p>
            <a:r>
              <a:rPr lang="en-US" dirty="0" smtClean="0"/>
              <a:t>The work order or cumulative order is required to be a valid system order and the components to be valid in the work or cumulative order, as well as operations. The work order/cumulative order must be open for the period/year the adjustment is being reported.</a:t>
            </a:r>
          </a:p>
          <a:p>
            <a:endParaRPr lang="en-US" dirty="0" smtClean="0"/>
          </a:p>
          <a:p>
            <a:r>
              <a:rPr lang="en-US" dirty="0" smtClean="0"/>
              <a:t>The system creates a periodic cost adjustment GL transaction for the WIP cost adjustment. When statutory currency is enabled for the domain, the system calculates the WIP cost adjustment transaction based on the effective date provided. The periodic cost adjustment transaction is separated from the CST-ADJ transactions created for standard cost. Ensure that you specify an adjustment account for this WIP cost adjustment transaction. The process cost adjustment transaction impacts the specified WIP account and the adjustment account.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WO Operation Adjustment (30.5.5.14) to specify a WIP cost adjustment (PCWOP-AD),</a:t>
            </a:r>
            <a:r>
              <a:rPr lang="en-US" baseline="0" dirty="0" smtClean="0"/>
              <a:t> which also allows </a:t>
            </a:r>
            <a:r>
              <a:rPr lang="en-US" dirty="0" smtClean="0"/>
              <a:t>you to modify the labor, burden, and subcontract costs  of an</a:t>
            </a:r>
            <a:r>
              <a:rPr lang="en-US" baseline="0" dirty="0" smtClean="0"/>
              <a:t> operation </a:t>
            </a:r>
            <a:r>
              <a:rPr lang="en-US" dirty="0" smtClean="0"/>
              <a:t>for a work order or a cumulative order.</a:t>
            </a:r>
          </a:p>
          <a:p>
            <a:endParaRPr lang="en-US" dirty="0" smtClean="0"/>
          </a:p>
          <a:p>
            <a:r>
              <a:rPr lang="en-US" dirty="0" smtClean="0"/>
              <a:t>The work order or cumulative order is required to be a valid system order and the components to be valid in the work or cumulative order, as well as operations. The work order/cumulative order must be open for the period/year the adjustment is being reported.</a:t>
            </a:r>
          </a:p>
          <a:p>
            <a:endParaRPr lang="en-US" dirty="0" smtClean="0"/>
          </a:p>
          <a:p>
            <a:r>
              <a:rPr lang="en-US" dirty="0" smtClean="0"/>
              <a:t>The system creates a periodic cost adjustment GL transaction for the WIP cost adjustment. When statutory currency is enabled for the domain, the system calculates the WIP cost adjustment transaction based on the effective date provided. The periodic cost adjustment transaction is separated from the CST-ADJ transactions created for standard cost. Ensure that you specify</a:t>
            </a:r>
            <a:r>
              <a:rPr lang="en-US" baseline="0" dirty="0" smtClean="0"/>
              <a:t> a</a:t>
            </a:r>
            <a:r>
              <a:rPr lang="en-US" dirty="0" smtClean="0"/>
              <a:t>n adjustment account for this WIP cost adjustment transaction. The process cost adjustment transaction influences</a:t>
            </a:r>
            <a:r>
              <a:rPr lang="en-US" baseline="0" dirty="0" smtClean="0"/>
              <a:t> </a:t>
            </a:r>
            <a:r>
              <a:rPr lang="en-US" dirty="0" smtClean="0"/>
              <a:t>the specified WIP account and the adjustment account.</a:t>
            </a:r>
          </a:p>
          <a:p>
            <a:endParaRPr lang="en-US" dirty="0" smtClean="0"/>
          </a:p>
          <a:p>
            <a:r>
              <a:rPr lang="en-US" b="1" dirty="0" smtClean="0"/>
              <a:t>Note: </a:t>
            </a:r>
            <a:r>
              <a:rPr lang="en-US" dirty="0" smtClean="0"/>
              <a:t>The Work Order Cost Adjustment only displays the elements that apply to the work order operation, unlike the total cost adjustment and the unit cost adjustment, which display all the elements.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can also use the following programs to upload adjustments:</a:t>
            </a:r>
          </a:p>
          <a:p>
            <a:pPr marL="182880" indent="-182880">
              <a:buFont typeface="Arial" pitchFamily="34" charset="0"/>
              <a:buChar char="•"/>
            </a:pPr>
            <a:r>
              <a:rPr lang="en-US" sz="1200" kern="1200" baseline="0" dirty="0" smtClean="0">
                <a:solidFill>
                  <a:schemeClr val="tx1"/>
                </a:solidFill>
                <a:latin typeface="+mn-lt"/>
                <a:ea typeface="+mn-ea"/>
                <a:cs typeface="+mn-cs"/>
              </a:rPr>
              <a:t>PC Unit Cost Adjustment Upload</a:t>
            </a:r>
          </a:p>
          <a:p>
            <a:pPr marL="182880" indent="-182880">
              <a:buFont typeface="Arial" pitchFamily="34" charset="0"/>
              <a:buChar char="•"/>
            </a:pPr>
            <a:r>
              <a:rPr lang="en-US" sz="1200" kern="1200" baseline="0" dirty="0" smtClean="0">
                <a:solidFill>
                  <a:schemeClr val="tx1"/>
                </a:solidFill>
                <a:latin typeface="+mn-lt"/>
                <a:ea typeface="+mn-ea"/>
                <a:cs typeface="+mn-cs"/>
              </a:rPr>
              <a:t>PC Total Cost Adjustment Upload</a:t>
            </a:r>
          </a:p>
          <a:p>
            <a:pPr marL="182880" indent="-182880">
              <a:buFont typeface="Arial" pitchFamily="34" charset="0"/>
              <a:buChar char="•"/>
            </a:pPr>
            <a:r>
              <a:rPr lang="en-US" sz="1200" kern="1200" baseline="0" dirty="0" smtClean="0">
                <a:solidFill>
                  <a:schemeClr val="tx1"/>
                </a:solidFill>
                <a:latin typeface="+mn-lt"/>
                <a:ea typeface="+mn-ea"/>
                <a:cs typeface="+mn-cs"/>
              </a:rPr>
              <a:t>WO Component Cost </a:t>
            </a:r>
            <a:r>
              <a:rPr lang="en-US" sz="1200" kern="1200" baseline="0" dirty="0" err="1" smtClean="0">
                <a:solidFill>
                  <a:schemeClr val="tx1"/>
                </a:solidFill>
                <a:latin typeface="+mn-lt"/>
                <a:ea typeface="+mn-ea"/>
                <a:cs typeface="+mn-cs"/>
              </a:rPr>
              <a:t>Adj</a:t>
            </a:r>
            <a:r>
              <a:rPr lang="en-US" sz="1200" kern="1200" baseline="0" dirty="0" smtClean="0">
                <a:solidFill>
                  <a:schemeClr val="tx1"/>
                </a:solidFill>
                <a:latin typeface="+mn-lt"/>
                <a:ea typeface="+mn-ea"/>
                <a:cs typeface="+mn-cs"/>
              </a:rPr>
              <a:t> Upload</a:t>
            </a:r>
          </a:p>
          <a:p>
            <a:pPr marL="182880" indent="-182880">
              <a:buFont typeface="Arial" pitchFamily="34" charset="0"/>
              <a:buChar char="•"/>
            </a:pPr>
            <a:r>
              <a:rPr lang="en-US" sz="1200" kern="1200" baseline="0" dirty="0" smtClean="0">
                <a:solidFill>
                  <a:schemeClr val="tx1"/>
                </a:solidFill>
                <a:latin typeface="+mn-lt"/>
                <a:ea typeface="+mn-ea"/>
                <a:cs typeface="+mn-cs"/>
              </a:rPr>
              <a:t>WO Operation </a:t>
            </a:r>
            <a:r>
              <a:rPr lang="en-US" sz="1200" kern="1200" baseline="0" dirty="0" err="1" smtClean="0">
                <a:solidFill>
                  <a:schemeClr val="tx1"/>
                </a:solidFill>
                <a:latin typeface="+mn-lt"/>
                <a:ea typeface="+mn-ea"/>
                <a:cs typeface="+mn-cs"/>
              </a:rPr>
              <a:t>Adj</a:t>
            </a:r>
            <a:r>
              <a:rPr lang="en-US" sz="1200" kern="1200" baseline="0" dirty="0" smtClean="0">
                <a:solidFill>
                  <a:schemeClr val="tx1"/>
                </a:solidFill>
                <a:latin typeface="+mn-lt"/>
                <a:ea typeface="+mn-ea"/>
                <a:cs typeface="+mn-cs"/>
              </a:rPr>
              <a:t> Upload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comments" Target="../comments/comment10.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omments" Target="../comments/commen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Excel_Worksheet3.xlsx"/><Relationship Id="rId3" Type="http://schemas.openxmlformats.org/officeDocument/2006/relationships/notesSlide" Target="../notesSlides/notesSlide8.xml"/><Relationship Id="rId7" Type="http://schemas.openxmlformats.org/officeDocument/2006/relationships/package" Target="../embeddings/Microsoft_Office_Excel_Worksheet2.xls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Office_Excel_Worksheet1.xlsx"/><Relationship Id="rId5" Type="http://schemas.openxmlformats.org/officeDocument/2006/relationships/image" Target="../media/image12.png"/><Relationship Id="rId10" Type="http://schemas.openxmlformats.org/officeDocument/2006/relationships/comments" Target="../comments/comment8.xml"/><Relationship Id="rId4" Type="http://schemas.openxmlformats.org/officeDocument/2006/relationships/image" Target="../media/image11.png"/><Relationship Id="rId9" Type="http://schemas.openxmlformats.org/officeDocument/2006/relationships/package" Target="../embeddings/Microsoft_Office_Excel_Worksheet4.xlsx"/></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 Cost Adjustments</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 name="Title 3"/>
          <p:cNvSpPr>
            <a:spLocks noGrp="1"/>
          </p:cNvSpPr>
          <p:nvPr>
            <p:ph type="title"/>
          </p:nvPr>
        </p:nvSpPr>
        <p:spPr/>
        <p:txBody>
          <a:bodyPr/>
          <a:lstStyle/>
          <a:p>
            <a:r>
              <a:rPr lang="en-US" dirty="0" smtClean="0"/>
              <a:t>Exercise: PC Cost Adjustments</a:t>
            </a:r>
            <a:endParaRPr lang="en-US" dirty="0"/>
          </a:p>
        </p:txBody>
      </p:sp>
      <p:sp>
        <p:nvSpPr>
          <p:cNvPr id="5" name="Text Placeholder 4"/>
          <p:cNvSpPr>
            <a:spLocks noGrp="1"/>
          </p:cNvSpPr>
          <p:nvPr>
            <p:ph type="body" sz="quarter" idx="11"/>
          </p:nvPr>
        </p:nvSpPr>
        <p:spPr/>
        <p:txBody>
          <a:bodyPr/>
          <a:lstStyle/>
          <a:p>
            <a:r>
              <a:rPr lang="en-US" smtClean="0"/>
              <a:t>PC Cost Adjustments</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PC Cost Adjustments</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a:bodyPr>
          <a:lstStyle/>
          <a:p>
            <a:r>
              <a:rPr lang="en-US" dirty="0" smtClean="0"/>
              <a:t>PC Unit Cost Adjustment</a:t>
            </a:r>
          </a:p>
          <a:p>
            <a:r>
              <a:rPr lang="en-US" dirty="0" smtClean="0"/>
              <a:t>PC Total Cost Adjustment</a:t>
            </a:r>
          </a:p>
          <a:p>
            <a:r>
              <a:rPr lang="en-US" dirty="0" smtClean="0"/>
              <a:t>WO Component Cost Adjustment</a:t>
            </a:r>
          </a:p>
          <a:p>
            <a:r>
              <a:rPr lang="en-US" dirty="0" smtClean="0"/>
              <a:t>WO Operation Adjustment</a:t>
            </a:r>
          </a:p>
          <a:p>
            <a:r>
              <a:rPr lang="en-US" dirty="0" smtClean="0"/>
              <a:t>Load Adjustment from XML</a:t>
            </a:r>
          </a:p>
          <a:p>
            <a:r>
              <a:rPr lang="en-US" dirty="0" smtClean="0"/>
              <a:t>Review</a:t>
            </a:r>
          </a:p>
          <a:p>
            <a:r>
              <a:rPr lang="en-US" dirty="0" smtClean="0"/>
              <a:t>Exercise</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smtClean="0"/>
              <a:t>PC Cost Adjustments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000" dirty="0" smtClean="0">
                <a:solidFill>
                  <a:schemeClr val="tx1">
                    <a:lumMod val="90000"/>
                    <a:lumOff val="10000"/>
                  </a:schemeClr>
                </a:solidFill>
              </a:rPr>
              <a:t>Adjustment to the beginning balance</a:t>
            </a:r>
          </a:p>
          <a:p>
            <a:r>
              <a:rPr lang="en-US" sz="2000" dirty="0" smtClean="0"/>
              <a:t>WAVG Period Unit Cost= (</a:t>
            </a:r>
            <a:r>
              <a:rPr lang="en-US" sz="2000" u="sng" dirty="0" smtClean="0"/>
              <a:t>Begin Balance After unit Cost Adjustment </a:t>
            </a:r>
            <a:r>
              <a:rPr lang="en-US" sz="2000" dirty="0" smtClean="0"/>
              <a:t>+ Period Total </a:t>
            </a:r>
            <a:r>
              <a:rPr lang="en-US" sz="2000" dirty="0" err="1" smtClean="0"/>
              <a:t>Rct</a:t>
            </a:r>
            <a:r>
              <a:rPr lang="en-US" sz="2000" dirty="0" smtClean="0"/>
              <a:t>)/(Begin Qty + Period Total </a:t>
            </a:r>
            <a:r>
              <a:rPr lang="en-US" sz="2000" dirty="0" err="1" smtClean="0"/>
              <a:t>Rct</a:t>
            </a:r>
            <a:r>
              <a:rPr lang="en-US" sz="2000" dirty="0" smtClean="0"/>
              <a:t> Qty)</a:t>
            </a:r>
          </a:p>
          <a:p>
            <a:r>
              <a:rPr lang="en-US" sz="2000" dirty="0" smtClean="0"/>
              <a:t>FIFO Issue Qty will use the cost after unit cost adjustment</a:t>
            </a:r>
          </a:p>
          <a:p>
            <a:pPr>
              <a:buNone/>
            </a:pPr>
            <a:endParaRPr lang="en-US" sz="1100" dirty="0" smtClean="0"/>
          </a:p>
          <a:p>
            <a:pPr lvl="1"/>
            <a:endParaRPr lang="en-US" sz="2000"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solidFill>
                  <a:schemeClr val="tx1">
                    <a:lumMod val="90000"/>
                    <a:lumOff val="10000"/>
                  </a:schemeClr>
                </a:solidFill>
              </a:rPr>
              <a:t>PC Unit Cost Adjustment</a:t>
            </a:r>
            <a:endParaRPr lang="en-US" dirty="0"/>
          </a:p>
        </p:txBody>
      </p:sp>
      <p:sp>
        <p:nvSpPr>
          <p:cNvPr id="5" name="Text Placeholder 4"/>
          <p:cNvSpPr>
            <a:spLocks noGrp="1"/>
          </p:cNvSpPr>
          <p:nvPr>
            <p:ph type="body" sz="quarter" idx="11"/>
          </p:nvPr>
        </p:nvSpPr>
        <p:spPr/>
        <p:txBody>
          <a:bodyPr/>
          <a:lstStyle/>
          <a:p>
            <a:r>
              <a:rPr lang="en-US" smtClean="0"/>
              <a:t>PC Cost Adjustments</a:t>
            </a:r>
            <a:endParaRPr lang="en-US" dirty="0" smtClean="0"/>
          </a:p>
        </p:txBody>
      </p:sp>
      <p:pic>
        <p:nvPicPr>
          <p:cNvPr id="7170" name="Picture 2"/>
          <p:cNvPicPr>
            <a:picLocks noChangeAspect="1" noChangeArrowheads="1"/>
          </p:cNvPicPr>
          <p:nvPr/>
        </p:nvPicPr>
        <p:blipFill>
          <a:blip r:embed="rId3"/>
          <a:srcRect/>
          <a:stretch>
            <a:fillRect/>
          </a:stretch>
        </p:blipFill>
        <p:spPr bwMode="auto">
          <a:xfrm>
            <a:off x="2673181" y="3056908"/>
            <a:ext cx="6013619" cy="3242000"/>
          </a:xfrm>
          <a:prstGeom prst="rect">
            <a:avLst/>
          </a:prstGeom>
          <a:noFill/>
          <a:ln w="9525">
            <a:noFill/>
            <a:miter lim="800000"/>
            <a:headEnd/>
            <a:tailEnd/>
          </a:ln>
        </p:spPr>
      </p:pic>
      <p:sp>
        <p:nvSpPr>
          <p:cNvPr id="7" name="Rounded Rectangle 6"/>
          <p:cNvSpPr/>
          <p:nvPr/>
        </p:nvSpPr>
        <p:spPr>
          <a:xfrm>
            <a:off x="389546" y="3705378"/>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Calculate Order Receipts</a:t>
            </a:r>
            <a:endParaRPr lang="en-US" sz="1400" dirty="0"/>
          </a:p>
        </p:txBody>
      </p:sp>
      <p:sp>
        <p:nvSpPr>
          <p:cNvPr id="8" name="Rounded Rectangle 7"/>
          <p:cNvSpPr/>
          <p:nvPr/>
        </p:nvSpPr>
        <p:spPr>
          <a:xfrm>
            <a:off x="389546" y="4341070"/>
            <a:ext cx="1873359" cy="432487"/>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Apply Total Cost Adjustment</a:t>
            </a:r>
            <a:endParaRPr lang="en-US" sz="1400" dirty="0"/>
          </a:p>
        </p:txBody>
      </p:sp>
      <p:sp>
        <p:nvSpPr>
          <p:cNvPr id="9" name="Rounded Rectangle 8"/>
          <p:cNvSpPr/>
          <p:nvPr/>
        </p:nvSpPr>
        <p:spPr>
          <a:xfrm>
            <a:off x="389546" y="4998472"/>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Calculate Unit Cost</a:t>
            </a:r>
            <a:endParaRPr lang="en-US" sz="1400" dirty="0"/>
          </a:p>
        </p:txBody>
      </p:sp>
      <p:sp>
        <p:nvSpPr>
          <p:cNvPr id="10" name="Rounded Rectangle 9"/>
          <p:cNvSpPr/>
          <p:nvPr/>
        </p:nvSpPr>
        <p:spPr>
          <a:xfrm>
            <a:off x="389546" y="5633354"/>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Apply Cost to Qty Change</a:t>
            </a:r>
            <a:endParaRPr lang="en-US" sz="1400" dirty="0"/>
          </a:p>
        </p:txBody>
      </p:sp>
      <p:cxnSp>
        <p:nvCxnSpPr>
          <p:cNvPr id="11" name="Straight Arrow Connector 10"/>
          <p:cNvCxnSpPr>
            <a:stCxn id="7" idx="2"/>
            <a:endCxn id="8" idx="0"/>
          </p:cNvCxnSpPr>
          <p:nvPr/>
        </p:nvCxnSpPr>
        <p:spPr>
          <a:xfrm>
            <a:off x="1326226" y="4137865"/>
            <a:ext cx="0" cy="20320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8" idx="2"/>
            <a:endCxn id="9" idx="0"/>
          </p:cNvCxnSpPr>
          <p:nvPr/>
        </p:nvCxnSpPr>
        <p:spPr>
          <a:xfrm>
            <a:off x="1326226" y="4773557"/>
            <a:ext cx="0" cy="22491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9" idx="2"/>
            <a:endCxn id="10" idx="0"/>
          </p:cNvCxnSpPr>
          <p:nvPr/>
        </p:nvCxnSpPr>
        <p:spPr>
          <a:xfrm>
            <a:off x="1326226" y="5430959"/>
            <a:ext cx="0" cy="20239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389546" y="3021922"/>
            <a:ext cx="1873359" cy="432487"/>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Apply Unit Cost </a:t>
            </a:r>
            <a:r>
              <a:rPr lang="en-US" sz="1400" dirty="0" err="1" smtClean="0"/>
              <a:t>Adj</a:t>
            </a:r>
            <a:r>
              <a:rPr lang="en-US" sz="1400" dirty="0" smtClean="0"/>
              <a:t> to Begin Bal</a:t>
            </a:r>
            <a:endParaRPr lang="en-US" sz="1400" dirty="0"/>
          </a:p>
        </p:txBody>
      </p:sp>
      <p:cxnSp>
        <p:nvCxnSpPr>
          <p:cNvPr id="16" name="Straight Arrow Connector 15"/>
          <p:cNvCxnSpPr>
            <a:stCxn id="14" idx="2"/>
            <a:endCxn id="7" idx="0"/>
          </p:cNvCxnSpPr>
          <p:nvPr/>
        </p:nvCxnSpPr>
        <p:spPr>
          <a:xfrm>
            <a:off x="1326226" y="3454409"/>
            <a:ext cx="0" cy="2509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000" dirty="0" smtClean="0"/>
              <a:t>WAVG Period Unit Cost= (Begin Balance + Period Total </a:t>
            </a:r>
            <a:r>
              <a:rPr lang="en-US" sz="2000" dirty="0" err="1" smtClean="0"/>
              <a:t>Rct</a:t>
            </a:r>
            <a:r>
              <a:rPr lang="en-US" sz="2000" dirty="0" smtClean="0"/>
              <a:t> Cost + </a:t>
            </a:r>
            <a:r>
              <a:rPr lang="en-US" sz="2000" u="sng" dirty="0" smtClean="0"/>
              <a:t>Total Cost Adjustment</a:t>
            </a:r>
            <a:r>
              <a:rPr lang="en-US" sz="2000" dirty="0" smtClean="0"/>
              <a:t>)/(Begin Qty + Period Total </a:t>
            </a:r>
            <a:r>
              <a:rPr lang="en-US" sz="2000" dirty="0" err="1" smtClean="0"/>
              <a:t>Rct</a:t>
            </a:r>
            <a:r>
              <a:rPr lang="en-US" sz="2000" dirty="0" smtClean="0"/>
              <a:t> Qty)</a:t>
            </a:r>
          </a:p>
          <a:p>
            <a:r>
              <a:rPr lang="en-US" sz="2000" dirty="0" smtClean="0"/>
              <a:t>FIFO Period Unit Cost= (Period Total </a:t>
            </a:r>
            <a:r>
              <a:rPr lang="en-US" sz="2000" dirty="0" err="1" smtClean="0"/>
              <a:t>Rct</a:t>
            </a:r>
            <a:r>
              <a:rPr lang="en-US" sz="2000" dirty="0" smtClean="0"/>
              <a:t> Cost + </a:t>
            </a:r>
            <a:r>
              <a:rPr lang="en-US" sz="2000" u="sng" dirty="0" smtClean="0"/>
              <a:t>Total Cost Adjustment</a:t>
            </a:r>
            <a:r>
              <a:rPr lang="en-US" sz="2000" dirty="0" smtClean="0"/>
              <a:t>)/ Period Total </a:t>
            </a:r>
            <a:r>
              <a:rPr lang="en-US" sz="2000" dirty="0" err="1" smtClean="0"/>
              <a:t>Rct</a:t>
            </a:r>
            <a:r>
              <a:rPr lang="en-US" sz="2000" dirty="0" smtClean="0"/>
              <a:t> Qty</a:t>
            </a:r>
          </a:p>
          <a:p>
            <a:pPr>
              <a:buNone/>
            </a:pPr>
            <a:endParaRPr lang="en-US" sz="2400" dirty="0" smtClean="0"/>
          </a:p>
        </p:txBody>
      </p:sp>
      <p:sp>
        <p:nvSpPr>
          <p:cNvPr id="4" name="Title 3"/>
          <p:cNvSpPr>
            <a:spLocks noGrp="1"/>
          </p:cNvSpPr>
          <p:nvPr>
            <p:ph type="title"/>
          </p:nvPr>
        </p:nvSpPr>
        <p:spPr/>
        <p:txBody>
          <a:bodyPr>
            <a:normAutofit/>
          </a:bodyPr>
          <a:lstStyle/>
          <a:p>
            <a:r>
              <a:rPr lang="en-US" dirty="0" smtClean="0">
                <a:solidFill>
                  <a:schemeClr val="tx1">
                    <a:lumMod val="90000"/>
                    <a:lumOff val="10000"/>
                  </a:schemeClr>
                </a:solidFill>
              </a:rPr>
              <a:t>PC Total Cost Adjustment</a:t>
            </a:r>
          </a:p>
        </p:txBody>
      </p:sp>
      <p:sp>
        <p:nvSpPr>
          <p:cNvPr id="5" name="Text Placeholder 4"/>
          <p:cNvSpPr>
            <a:spLocks noGrp="1"/>
          </p:cNvSpPr>
          <p:nvPr>
            <p:ph type="body" sz="quarter" idx="11"/>
          </p:nvPr>
        </p:nvSpPr>
        <p:spPr/>
        <p:txBody>
          <a:bodyPr/>
          <a:lstStyle/>
          <a:p>
            <a:r>
              <a:rPr lang="en-US" smtClean="0"/>
              <a:t>PC Cost Adjustments</a:t>
            </a:r>
            <a:endParaRPr lang="en-US" dirty="0" smtClean="0"/>
          </a:p>
        </p:txBody>
      </p:sp>
      <p:pic>
        <p:nvPicPr>
          <p:cNvPr id="6146" name="Picture 2"/>
          <p:cNvPicPr>
            <a:picLocks noChangeAspect="1" noChangeArrowheads="1"/>
          </p:cNvPicPr>
          <p:nvPr/>
        </p:nvPicPr>
        <p:blipFill>
          <a:blip r:embed="rId3"/>
          <a:srcRect/>
          <a:stretch>
            <a:fillRect/>
          </a:stretch>
        </p:blipFill>
        <p:spPr bwMode="auto">
          <a:xfrm>
            <a:off x="2877127" y="2899087"/>
            <a:ext cx="5384078" cy="3019798"/>
          </a:xfrm>
          <a:prstGeom prst="rect">
            <a:avLst/>
          </a:prstGeom>
          <a:noFill/>
          <a:ln w="9525">
            <a:noFill/>
            <a:miter lim="800000"/>
            <a:headEnd/>
            <a:tailEnd/>
          </a:ln>
        </p:spPr>
      </p:pic>
      <p:sp>
        <p:nvSpPr>
          <p:cNvPr id="7" name="Rounded Rectangle 6"/>
          <p:cNvSpPr/>
          <p:nvPr/>
        </p:nvSpPr>
        <p:spPr>
          <a:xfrm>
            <a:off x="306422" y="3049622"/>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Calculate Order Receipts</a:t>
            </a:r>
            <a:endParaRPr lang="en-US" sz="1400" dirty="0"/>
          </a:p>
        </p:txBody>
      </p:sp>
      <p:sp>
        <p:nvSpPr>
          <p:cNvPr id="9" name="Rounded Rectangle 8"/>
          <p:cNvSpPr/>
          <p:nvPr/>
        </p:nvSpPr>
        <p:spPr>
          <a:xfrm>
            <a:off x="306422" y="3814618"/>
            <a:ext cx="1873359" cy="432487"/>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Apply Total Cost Adjustment</a:t>
            </a:r>
            <a:endParaRPr lang="en-US" sz="1400" dirty="0"/>
          </a:p>
        </p:txBody>
      </p:sp>
      <p:sp>
        <p:nvSpPr>
          <p:cNvPr id="10" name="Rounded Rectangle 9"/>
          <p:cNvSpPr/>
          <p:nvPr/>
        </p:nvSpPr>
        <p:spPr>
          <a:xfrm>
            <a:off x="306422" y="4564380"/>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Calculate Unit Cost</a:t>
            </a:r>
            <a:endParaRPr lang="en-US" sz="1400" dirty="0"/>
          </a:p>
        </p:txBody>
      </p:sp>
      <p:sp>
        <p:nvSpPr>
          <p:cNvPr id="11" name="Rounded Rectangle 10"/>
          <p:cNvSpPr/>
          <p:nvPr/>
        </p:nvSpPr>
        <p:spPr>
          <a:xfrm>
            <a:off x="306422" y="5337802"/>
            <a:ext cx="1873359" cy="432487"/>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Apply Cost to Qty Change</a:t>
            </a:r>
            <a:endParaRPr lang="en-US" sz="1400" dirty="0"/>
          </a:p>
        </p:txBody>
      </p:sp>
      <p:cxnSp>
        <p:nvCxnSpPr>
          <p:cNvPr id="13" name="Straight Arrow Connector 12"/>
          <p:cNvCxnSpPr>
            <a:stCxn id="7" idx="2"/>
            <a:endCxn id="9" idx="0"/>
          </p:cNvCxnSpPr>
          <p:nvPr/>
        </p:nvCxnSpPr>
        <p:spPr>
          <a:xfrm>
            <a:off x="1243102" y="3482109"/>
            <a:ext cx="0" cy="33250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9" idx="2"/>
            <a:endCxn id="10" idx="0"/>
          </p:cNvCxnSpPr>
          <p:nvPr/>
        </p:nvCxnSpPr>
        <p:spPr>
          <a:xfrm>
            <a:off x="1243102" y="4247105"/>
            <a:ext cx="0" cy="31727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0" idx="2"/>
            <a:endCxn id="11" idx="0"/>
          </p:cNvCxnSpPr>
          <p:nvPr/>
        </p:nvCxnSpPr>
        <p:spPr>
          <a:xfrm>
            <a:off x="1243102" y="4996867"/>
            <a:ext cx="0" cy="34093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4" name="Title 3"/>
          <p:cNvSpPr>
            <a:spLocks noGrp="1"/>
          </p:cNvSpPr>
          <p:nvPr>
            <p:ph type="title"/>
          </p:nvPr>
        </p:nvSpPr>
        <p:spPr/>
        <p:txBody>
          <a:bodyPr>
            <a:normAutofit/>
          </a:bodyPr>
          <a:lstStyle/>
          <a:p>
            <a:r>
              <a:rPr lang="en-US" dirty="0" smtClean="0">
                <a:solidFill>
                  <a:schemeClr val="tx1">
                    <a:lumMod val="90000"/>
                    <a:lumOff val="10000"/>
                  </a:schemeClr>
                </a:solidFill>
              </a:rPr>
              <a:t>PC WO Component Adjustment</a:t>
            </a:r>
          </a:p>
        </p:txBody>
      </p:sp>
      <p:sp>
        <p:nvSpPr>
          <p:cNvPr id="5" name="Text Placeholder 4"/>
          <p:cNvSpPr>
            <a:spLocks noGrp="1"/>
          </p:cNvSpPr>
          <p:nvPr>
            <p:ph type="body" sz="quarter" idx="11"/>
          </p:nvPr>
        </p:nvSpPr>
        <p:spPr/>
        <p:txBody>
          <a:bodyPr/>
          <a:lstStyle/>
          <a:p>
            <a:r>
              <a:rPr lang="en-US" smtClean="0"/>
              <a:t>PC Cost Adjustments</a:t>
            </a:r>
            <a:endParaRPr lang="en-US" dirty="0" smtClean="0"/>
          </a:p>
        </p:txBody>
      </p:sp>
      <p:pic>
        <p:nvPicPr>
          <p:cNvPr id="4099" name="Picture 3"/>
          <p:cNvPicPr>
            <a:picLocks noChangeAspect="1" noChangeArrowheads="1"/>
          </p:cNvPicPr>
          <p:nvPr/>
        </p:nvPicPr>
        <p:blipFill>
          <a:blip r:embed="rId3"/>
          <a:srcRect/>
          <a:stretch>
            <a:fillRect/>
          </a:stretch>
        </p:blipFill>
        <p:spPr bwMode="auto">
          <a:xfrm>
            <a:off x="518738" y="1521571"/>
            <a:ext cx="7277100"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normAutofit/>
          </a:bodyPr>
          <a:lstStyle/>
          <a:p>
            <a:r>
              <a:rPr lang="en-US" dirty="0" smtClean="0">
                <a:solidFill>
                  <a:schemeClr val="tx1">
                    <a:lumMod val="90000"/>
                    <a:lumOff val="10000"/>
                  </a:schemeClr>
                </a:solidFill>
              </a:rPr>
              <a:t>PC Operation Adjustment</a:t>
            </a:r>
          </a:p>
        </p:txBody>
      </p:sp>
      <p:sp>
        <p:nvSpPr>
          <p:cNvPr id="5" name="Text Placeholder 4"/>
          <p:cNvSpPr>
            <a:spLocks noGrp="1"/>
          </p:cNvSpPr>
          <p:nvPr>
            <p:ph type="body" sz="quarter" idx="11"/>
          </p:nvPr>
        </p:nvSpPr>
        <p:spPr/>
        <p:txBody>
          <a:bodyPr/>
          <a:lstStyle/>
          <a:p>
            <a:r>
              <a:rPr lang="en-US" smtClean="0"/>
              <a:t>PC Cost Adjustments</a:t>
            </a:r>
            <a:endParaRPr lang="en-US" dirty="0" smtClean="0"/>
          </a:p>
        </p:txBody>
      </p:sp>
      <p:pic>
        <p:nvPicPr>
          <p:cNvPr id="5122" name="Picture 2"/>
          <p:cNvPicPr>
            <a:picLocks noChangeAspect="1" noChangeArrowheads="1"/>
          </p:cNvPicPr>
          <p:nvPr/>
        </p:nvPicPr>
        <p:blipFill>
          <a:blip r:embed="rId3"/>
          <a:srcRect/>
          <a:stretch>
            <a:fillRect/>
          </a:stretch>
        </p:blipFill>
        <p:spPr bwMode="auto">
          <a:xfrm>
            <a:off x="553662" y="1598286"/>
            <a:ext cx="6648450" cy="412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a:bodyPr>
          <a:lstStyle/>
          <a:p>
            <a:r>
              <a:rPr lang="en-US" dirty="0" smtClean="0"/>
              <a:t>Creating the Spreadsheet and Save as XML type document</a:t>
            </a:r>
          </a:p>
          <a:p>
            <a:r>
              <a:rPr lang="en-US" dirty="0" smtClean="0"/>
              <a:t>Upload XML File</a:t>
            </a:r>
          </a:p>
          <a:p>
            <a:r>
              <a:rPr lang="en-US" dirty="0" smtClean="0"/>
              <a:t>Adjustment Template: </a:t>
            </a:r>
          </a:p>
          <a:p>
            <a:endParaRPr lang="en-US" dirty="0"/>
          </a:p>
        </p:txBody>
      </p:sp>
      <p:sp>
        <p:nvSpPr>
          <p:cNvPr id="4" name="Title 3"/>
          <p:cNvSpPr>
            <a:spLocks noGrp="1"/>
          </p:cNvSpPr>
          <p:nvPr>
            <p:ph type="title"/>
          </p:nvPr>
        </p:nvSpPr>
        <p:spPr/>
        <p:txBody>
          <a:bodyPr/>
          <a:lstStyle/>
          <a:p>
            <a:r>
              <a:rPr lang="en-US" dirty="0" smtClean="0"/>
              <a:t>Load Adjustment from XML</a:t>
            </a:r>
          </a:p>
        </p:txBody>
      </p:sp>
      <p:sp>
        <p:nvSpPr>
          <p:cNvPr id="5" name="Text Placeholder 4"/>
          <p:cNvSpPr>
            <a:spLocks noGrp="1"/>
          </p:cNvSpPr>
          <p:nvPr>
            <p:ph type="body" sz="quarter" idx="11"/>
          </p:nvPr>
        </p:nvSpPr>
        <p:spPr/>
        <p:txBody>
          <a:bodyPr/>
          <a:lstStyle/>
          <a:p>
            <a:r>
              <a:rPr lang="en-US" smtClean="0"/>
              <a:t>PC Cost Adjustments</a:t>
            </a:r>
          </a:p>
        </p:txBody>
      </p:sp>
      <p:pic>
        <p:nvPicPr>
          <p:cNvPr id="2050" name="Picture 2" descr="C:\Users\xcm\AppData\Local\Temp\SNAGHTML5398e6.PNG"/>
          <p:cNvPicPr>
            <a:picLocks noChangeAspect="1" noChangeArrowheads="1"/>
          </p:cNvPicPr>
          <p:nvPr/>
        </p:nvPicPr>
        <p:blipFill>
          <a:blip r:embed="rId4"/>
          <a:srcRect/>
          <a:stretch>
            <a:fillRect/>
          </a:stretch>
        </p:blipFill>
        <p:spPr bwMode="auto">
          <a:xfrm>
            <a:off x="449356" y="3543949"/>
            <a:ext cx="6762750" cy="1533526"/>
          </a:xfrm>
          <a:prstGeom prst="rect">
            <a:avLst/>
          </a:prstGeom>
          <a:noFill/>
        </p:spPr>
      </p:pic>
      <p:pic>
        <p:nvPicPr>
          <p:cNvPr id="2054" name="Picture 6" descr="C:\Users\xcm\AppData\Local\Temp\SNAGHTML687aeb.PNG"/>
          <p:cNvPicPr>
            <a:picLocks noChangeAspect="1" noChangeArrowheads="1"/>
          </p:cNvPicPr>
          <p:nvPr/>
        </p:nvPicPr>
        <p:blipFill>
          <a:blip r:embed="rId5"/>
          <a:srcRect/>
          <a:stretch>
            <a:fillRect/>
          </a:stretch>
        </p:blipFill>
        <p:spPr bwMode="auto">
          <a:xfrm>
            <a:off x="476250" y="5353887"/>
            <a:ext cx="8667750" cy="962025"/>
          </a:xfrm>
          <a:prstGeom prst="rect">
            <a:avLst/>
          </a:prstGeom>
          <a:noFill/>
        </p:spPr>
      </p:pic>
      <p:graphicFrame>
        <p:nvGraphicFramePr>
          <p:cNvPr id="8" name="Object 7"/>
          <p:cNvGraphicFramePr>
            <a:graphicFrameLocks noChangeAspect="1"/>
          </p:cNvGraphicFramePr>
          <p:nvPr/>
        </p:nvGraphicFramePr>
        <p:xfrm>
          <a:off x="4772723" y="2772424"/>
          <a:ext cx="914400" cy="771525"/>
        </p:xfrm>
        <a:graphic>
          <a:graphicData uri="http://schemas.openxmlformats.org/presentationml/2006/ole">
            <p:oleObj spid="_x0000_s1026" name="Worksheet" showAsIcon="1" r:id="rId6" imgW="914400" imgH="771480" progId="Excel.Sheet.12">
              <p:embed/>
            </p:oleObj>
          </a:graphicData>
        </a:graphic>
      </p:graphicFrame>
      <p:graphicFrame>
        <p:nvGraphicFramePr>
          <p:cNvPr id="9" name="Object 8"/>
          <p:cNvGraphicFramePr>
            <a:graphicFrameLocks noChangeAspect="1"/>
          </p:cNvGraphicFramePr>
          <p:nvPr/>
        </p:nvGraphicFramePr>
        <p:xfrm>
          <a:off x="5687123" y="2772424"/>
          <a:ext cx="914400" cy="771525"/>
        </p:xfrm>
        <a:graphic>
          <a:graphicData uri="http://schemas.openxmlformats.org/presentationml/2006/ole">
            <p:oleObj spid="_x0000_s1027" name="Worksheet" showAsIcon="1" r:id="rId7" imgW="914400" imgH="771480" progId="Excel.Sheet.12">
              <p:embed/>
            </p:oleObj>
          </a:graphicData>
        </a:graphic>
      </p:graphicFrame>
      <p:graphicFrame>
        <p:nvGraphicFramePr>
          <p:cNvPr id="10" name="Object 9"/>
          <p:cNvGraphicFramePr>
            <a:graphicFrameLocks noChangeAspect="1"/>
          </p:cNvGraphicFramePr>
          <p:nvPr/>
        </p:nvGraphicFramePr>
        <p:xfrm>
          <a:off x="6754906" y="2772424"/>
          <a:ext cx="914400" cy="771525"/>
        </p:xfrm>
        <a:graphic>
          <a:graphicData uri="http://schemas.openxmlformats.org/presentationml/2006/ole">
            <p:oleObj spid="_x0000_s1028" name="Worksheet" showAsIcon="1" r:id="rId8" imgW="914400" imgH="771480" progId="Excel.Sheet.12">
              <p:embed/>
            </p:oleObj>
          </a:graphicData>
        </a:graphic>
      </p:graphicFrame>
      <p:graphicFrame>
        <p:nvGraphicFramePr>
          <p:cNvPr id="11" name="Object 10"/>
          <p:cNvGraphicFramePr>
            <a:graphicFrameLocks noChangeAspect="1"/>
          </p:cNvGraphicFramePr>
          <p:nvPr/>
        </p:nvGraphicFramePr>
        <p:xfrm>
          <a:off x="7928518" y="2772424"/>
          <a:ext cx="914400" cy="771525"/>
        </p:xfrm>
        <a:graphic>
          <a:graphicData uri="http://schemas.openxmlformats.org/presentationml/2006/ole">
            <p:oleObj spid="_x0000_s1029" name="Worksheet" showAsIcon="1" r:id="rId9" imgW="914400" imgH="771480" progId="Excel.Sheet.12">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dirty="0" smtClean="0"/>
              <a:t>PC Unit Cost Adjustment</a:t>
            </a:r>
          </a:p>
          <a:p>
            <a:r>
              <a:rPr lang="en-US" dirty="0" smtClean="0"/>
              <a:t>PC Total Cost Adjustment</a:t>
            </a:r>
          </a:p>
          <a:p>
            <a:r>
              <a:rPr lang="en-US" dirty="0" smtClean="0"/>
              <a:t>WO Component Cost Adjustment</a:t>
            </a:r>
          </a:p>
          <a:p>
            <a:r>
              <a:rPr lang="en-US" dirty="0" smtClean="0"/>
              <a:t>WO Operation Adjustment</a:t>
            </a:r>
          </a:p>
          <a:p>
            <a:r>
              <a:rPr lang="en-US" dirty="0" smtClean="0"/>
              <a:t>Load Adjustment from XML</a:t>
            </a:r>
          </a:p>
          <a:p>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PC Cost Adjustments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886</TotalTime>
  <Words>1103</Words>
  <Application>Microsoft Office PowerPoint</Application>
  <PresentationFormat>On-screen Show (4:3)</PresentationFormat>
  <Paragraphs>103</Paragraphs>
  <Slides>10</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QAD 2010 Template</vt:lpstr>
      <vt:lpstr>Worksheet</vt:lpstr>
      <vt:lpstr>PC Cost Adjustments</vt:lpstr>
      <vt:lpstr>Course Objectives</vt:lpstr>
      <vt:lpstr>Overview</vt:lpstr>
      <vt:lpstr>PC Unit Cost Adjustment</vt:lpstr>
      <vt:lpstr>PC Total Cost Adjustment</vt:lpstr>
      <vt:lpstr>PC WO Component Adjustment</vt:lpstr>
      <vt:lpstr>PC Operation Adjustment</vt:lpstr>
      <vt:lpstr>Load Adjustment from XML</vt:lpstr>
      <vt:lpstr>Review</vt:lpstr>
      <vt:lpstr>Exercise: PC Cost Adjustments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67</cp:revision>
  <dcterms:created xsi:type="dcterms:W3CDTF">2010-10-05T00:44:07Z</dcterms:created>
  <dcterms:modified xsi:type="dcterms:W3CDTF">2015-06-17T08:05:10Z</dcterms:modified>
</cp:coreProperties>
</file>