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18"/>
  </p:notesMasterIdLst>
  <p:sldIdLst>
    <p:sldId id="256" r:id="rId2"/>
    <p:sldId id="266" r:id="rId3"/>
    <p:sldId id="267" r:id="rId4"/>
    <p:sldId id="269" r:id="rId5"/>
    <p:sldId id="271" r:id="rId6"/>
    <p:sldId id="272" r:id="rId7"/>
    <p:sldId id="273" r:id="rId8"/>
    <p:sldId id="274" r:id="rId9"/>
    <p:sldId id="275" r:id="rId10"/>
    <p:sldId id="277" r:id="rId11"/>
    <p:sldId id="276" r:id="rId12"/>
    <p:sldId id="278" r:id="rId13"/>
    <p:sldId id="281" r:id="rId14"/>
    <p:sldId id="279" r:id="rId15"/>
    <p:sldId id="280" r:id="rId16"/>
    <p:sldId id="268" r:id="rId1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3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3984" autoAdjust="0"/>
  </p:normalViewPr>
  <p:slideViewPr>
    <p:cSldViewPr>
      <p:cViewPr>
        <p:scale>
          <a:sx n="70" d="100"/>
          <a:sy n="70" d="100"/>
        </p:scale>
        <p:origin x="-1162" y="2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2T13:41:16.878" idx="18">
    <p:pos x="3353" y="44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2T13:42:46.281" idx="25">
    <p:pos x="1817" y="453"/>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2T13:42:54.556" idx="26">
    <p:pos x="2585" y="453"/>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2T13:43:03.593" idx="27">
    <p:pos x="2517" y="453"/>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6-02T13:43:11.477" idx="28">
    <p:pos x="2462" y="453"/>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6-02T13:43:18.403" idx="29">
    <p:pos x="2462" y="453"/>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6-02T13:43:29.801" idx="30">
    <p:pos x="1673" y="453"/>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6-02T13:43:42.276" idx="31">
    <p:pos x="1584" y="453"/>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8T11:37:10.523" idx="32">
    <p:pos x="2702" y="453"/>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8T11:37:20.962" idx="33">
    <p:pos x="1591" y="453"/>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2T13:41:56.109" idx="19">
    <p:pos x="2297" y="453"/>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2T13:42:02.071" idx="20">
    <p:pos x="1769" y="453"/>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2T13:42:09.104" idx="21">
    <p:pos x="1995" y="453"/>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2T13:42:17.761" idx="22">
    <p:pos x="4395" y="453"/>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2T13:42:25.313" idx="23">
    <p:pos x="2805" y="453"/>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2T13:42:33.379" idx="24">
    <p:pos x="2722" y="453"/>
    <p:text>H1</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pitchFamily="34" charset="0"/>
              </a:defRPr>
            </a:lvl1pPr>
          </a:lstStyle>
          <a:p>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pitchFamily="34" charset="0"/>
              </a:defRPr>
            </a:lvl1pPr>
          </a:lstStyle>
          <a:p>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fld id="{1599A920-B6EA-414E-A098-EC49AE219A9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898AF6D0-9F21-4958-A447-716339E84C6C}" type="slidenum">
              <a:rPr lang="en-US"/>
              <a:pPr/>
              <a:t>1</a:t>
            </a:fld>
            <a:endParaRPr 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pPr eaLnBrk="1" hangingPunct="1"/>
            <a:endParaRPr lang="en-US"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You can group sites in Periodic Costing so that the groups share a unit cost. </a:t>
            </a:r>
          </a:p>
          <a:p>
            <a:endParaRPr lang="en-US" b="1" dirty="0" smtClean="0"/>
          </a:p>
          <a:p>
            <a:r>
              <a:rPr lang="en-US" dirty="0" smtClean="0"/>
              <a:t>PC considers all sites within one group as one.</a:t>
            </a:r>
            <a:r>
              <a:rPr lang="en-US" baseline="0" dirty="0" smtClean="0"/>
              <a:t> Distribution Order shipments between sites in a group are considered as local transfers. </a:t>
            </a:r>
            <a:endParaRPr lang="en-US" dirty="0" smtClean="0"/>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dirty="0" smtClean="0"/>
              <a:t>Site group is useful when you want to apply a unit</a:t>
            </a:r>
            <a:r>
              <a:rPr lang="en-US" baseline="0" dirty="0" smtClean="0"/>
              <a:t> cost to all your factories, warehouses, or distribution centers </a:t>
            </a:r>
            <a:r>
              <a:rPr lang="en-US" dirty="0" smtClean="0"/>
              <a:t>because there are no compelling business reasons to apply site-specific unit costs. The system calculates one set of costs for the grouped sites as a whole by aggregating inventory and shop floor transactions and adjustments for all sites within the group.</a:t>
            </a:r>
          </a:p>
          <a:p>
            <a:endParaRPr lang="en-US" dirty="0" smtClean="0"/>
          </a:p>
          <a:p>
            <a:r>
              <a:rPr lang="en-US" sz="1200" b="1" kern="1200" baseline="0" dirty="0" smtClean="0">
                <a:solidFill>
                  <a:schemeClr val="tx1"/>
                </a:solidFill>
                <a:latin typeface="Arial" charset="0"/>
                <a:ea typeface="+mn-ea"/>
                <a:cs typeface="+mn-cs"/>
              </a:rPr>
              <a:t>Setup Implications</a:t>
            </a:r>
            <a:endParaRPr lang="en-US" b="0" dirty="0" smtClean="0"/>
          </a:p>
          <a:p>
            <a:r>
              <a:rPr lang="en-US" b="0" dirty="0" smtClean="0"/>
              <a:t>Make sure that the sites in a</a:t>
            </a:r>
            <a:r>
              <a:rPr lang="en-US" b="0" baseline="0" dirty="0" smtClean="0"/>
              <a:t> group belong to the same GL Entity.</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endParaRPr lang="en-US" b="1" dirty="0" smtClean="0"/>
          </a:p>
          <a:p>
            <a:r>
              <a:rPr lang="en-US" dirty="0" smtClean="0"/>
              <a:t>Periodic Costing calculation uses the calculated or entered labor and burden rates to revalue the labor transactions for the work orders to absorb into WIP. Make</a:t>
            </a:r>
            <a:r>
              <a:rPr lang="en-US" baseline="0" dirty="0" smtClean="0"/>
              <a:t> sure that t</a:t>
            </a:r>
            <a:r>
              <a:rPr lang="en-US" dirty="0" smtClean="0"/>
              <a:t>hese values for rates or totals are provided for each PC Cost Calculation Period</a:t>
            </a:r>
            <a:r>
              <a:rPr lang="en-US" baseline="0" dirty="0" smtClean="0"/>
              <a:t> before PC Calculation is executed.</a:t>
            </a:r>
            <a:endParaRPr lang="en-US" dirty="0" smtClean="0"/>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dirty="0" smtClean="0"/>
              <a:t>It is important to determine to use total method or rate method.</a:t>
            </a:r>
          </a:p>
          <a:p>
            <a:endParaRPr lang="en-US" dirty="0" smtClean="0"/>
          </a:p>
          <a:p>
            <a:r>
              <a:rPr lang="en-US" sz="1200" b="1" kern="1200" baseline="0" dirty="0" smtClean="0">
                <a:solidFill>
                  <a:schemeClr val="tx1"/>
                </a:solidFill>
                <a:latin typeface="Arial" charset="0"/>
                <a:ea typeface="+mn-ea"/>
                <a:cs typeface="+mn-cs"/>
              </a:rPr>
              <a:t>Setup Implications</a:t>
            </a:r>
          </a:p>
          <a:p>
            <a:r>
              <a:rPr lang="en-US" sz="1200" kern="1200" baseline="0" dirty="0" smtClean="0">
                <a:solidFill>
                  <a:schemeClr val="tx1"/>
                </a:solidFill>
                <a:latin typeface="Arial" charset="0"/>
                <a:ea typeface="+mn-ea"/>
                <a:cs typeface="+mn-cs"/>
              </a:rPr>
              <a:t>Periodic Costing does not require you to provide rates or totals per department.</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sz="1200" kern="1200" baseline="0" dirty="0" smtClean="0">
                <a:solidFill>
                  <a:schemeClr val="tx1"/>
                </a:solidFill>
                <a:latin typeface="Arial" charset="0"/>
                <a:ea typeface="+mn-ea"/>
                <a:cs typeface="+mn-cs"/>
              </a:rPr>
              <a:t>If you receive raw materials and match invoices to them in the current period, Periodic Costing calculates the unit cost at the invoice price, deducting recoverable taxes and including logistics expenses. </a:t>
            </a:r>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pPr algn="l" rtl="0" eaLnBrk="0" fontAlgn="base" hangingPunct="0">
              <a:spcBef>
                <a:spcPct val="30000"/>
              </a:spcBef>
              <a:spcAft>
                <a:spcPct val="0"/>
              </a:spcAft>
            </a:pPr>
            <a:r>
              <a:rPr lang="en-US" sz="1200" b="0" kern="1200" baseline="0" dirty="0" smtClean="0">
                <a:solidFill>
                  <a:schemeClr val="tx1"/>
                </a:solidFill>
                <a:latin typeface="Arial" charset="0"/>
                <a:ea typeface="+mn-ea"/>
                <a:cs typeface="+mn-cs"/>
              </a:rPr>
              <a:t>It is mandatory to determine whether to use supplier invoice price (not PO price) for inventory valuation.</a:t>
            </a:r>
          </a:p>
          <a:p>
            <a:r>
              <a:rPr lang="en-US" sz="1200" kern="1200" baseline="0" dirty="0" smtClean="0">
                <a:solidFill>
                  <a:schemeClr val="tx1"/>
                </a:solidFill>
                <a:latin typeface="Arial" charset="0"/>
                <a:ea typeface="+mn-ea"/>
                <a:cs typeface="+mn-cs"/>
              </a:rPr>
              <a:t>Some countries—for example, Brazil—require that the system use supplier invoice prices, not PO prices, at PO receipt for inventory valuation for periodic cost calculations. </a:t>
            </a:r>
            <a:endParaRPr lang="en-US" sz="1200" b="0" kern="1200" baseline="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Supplier Invoice is generated against legal document.</a:t>
            </a:r>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sz="1200" kern="1200" baseline="0" dirty="0" smtClean="0">
                <a:solidFill>
                  <a:schemeClr val="tx1"/>
                </a:solidFill>
                <a:latin typeface="Arial" charset="0"/>
                <a:ea typeface="+mn-ea"/>
                <a:cs typeface="+mn-cs"/>
              </a:rPr>
              <a:t>Some countries—for example, Brazil—require that the system use supplier invoice prices, not PO prices, at PO receipt for inventory valuation for periodic cost calculations. If the supplier invoice functionality is enabled, the output displays all purchase orders that do not have matched invoices. In these countries, the period cannot be closed if the matching invoice is not available. It requires you to match the invoices manually.</a:t>
            </a:r>
          </a:p>
          <a:p>
            <a:endParaRPr lang="en-US" dirty="0" smtClean="0"/>
          </a:p>
          <a:p>
            <a:r>
              <a:rPr lang="en-US" sz="1200" b="1" kern="1200" baseline="0" dirty="0" smtClean="0">
                <a:solidFill>
                  <a:schemeClr val="tx1"/>
                </a:solidFill>
                <a:latin typeface="Arial" charset="0"/>
                <a:ea typeface="+mn-ea"/>
                <a:cs typeface="+mn-cs"/>
              </a:rPr>
              <a:t>Setup Implications</a:t>
            </a:r>
          </a:p>
          <a:p>
            <a:r>
              <a:rPr lang="en-US" sz="1200" b="0" kern="1200" baseline="0" dirty="0" smtClean="0">
                <a:solidFill>
                  <a:schemeClr val="tx1"/>
                </a:solidFill>
                <a:latin typeface="Arial" charset="0"/>
                <a:ea typeface="+mn-ea"/>
                <a:cs typeface="+mn-cs"/>
              </a:rPr>
              <a:t>Enable the Legal Document functionality in the Purchasing Control (Fiscal Confirm Required).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Logistics charges are the costs incurred when a product is moved from one location to another. These costs can include, not only the freight charges paid to carriers, but also insurance, duty, customs clearance, handling charges, and so on.</a:t>
            </a:r>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pPr algn="l" rtl="0" eaLnBrk="0" fontAlgn="base" hangingPunct="0">
              <a:spcBef>
                <a:spcPct val="30000"/>
              </a:spcBef>
              <a:spcAft>
                <a:spcPct val="0"/>
              </a:spcAft>
            </a:pPr>
            <a:r>
              <a:rPr lang="en-US" sz="1200" b="0" kern="1200" baseline="0" dirty="0" smtClean="0">
                <a:solidFill>
                  <a:schemeClr val="tx1"/>
                </a:solidFill>
                <a:latin typeface="Arial" charset="0"/>
                <a:ea typeface="+mn-ea"/>
                <a:cs typeface="+mn-cs"/>
              </a:rPr>
              <a:t>If you use Logistic Accounting module, the logistic charges can be defined as the material cost elements. Periodic Costing can capture the logistic charges from the module.</a:t>
            </a:r>
          </a:p>
          <a:p>
            <a:pPr algn="l" rtl="0" eaLnBrk="0" fontAlgn="base" hangingPunct="0">
              <a:spcBef>
                <a:spcPct val="30000"/>
              </a:spcBef>
              <a:spcAft>
                <a:spcPct val="0"/>
              </a:spcAft>
            </a:pPr>
            <a:endParaRPr lang="en-US" sz="1200" b="0" kern="1200" baseline="0" dirty="0" smtClean="0">
              <a:solidFill>
                <a:schemeClr val="tx1"/>
              </a:solidFill>
              <a:latin typeface="Arial" charset="0"/>
              <a:ea typeface="+mn-ea"/>
              <a:cs typeface="+mn-cs"/>
            </a:endParaRPr>
          </a:p>
          <a:p>
            <a:pPr algn="l" rtl="0" eaLnBrk="0" fontAlgn="base" hangingPunct="0">
              <a:spcBef>
                <a:spcPct val="30000"/>
              </a:spcBef>
              <a:spcAft>
                <a:spcPct val="0"/>
              </a:spcAft>
            </a:pPr>
            <a:r>
              <a:rPr lang="en-US" sz="1200" b="0" kern="1200" baseline="0" dirty="0" smtClean="0">
                <a:solidFill>
                  <a:schemeClr val="tx1"/>
                </a:solidFill>
                <a:latin typeface="Arial" charset="0"/>
                <a:ea typeface="+mn-ea"/>
                <a:cs typeface="+mn-cs"/>
              </a:rPr>
              <a:t>If you do not use Logistic Accounting module, use PC Cost Adjustment to enter the logistic manually .</a:t>
            </a:r>
          </a:p>
          <a:p>
            <a:pPr algn="l" rtl="0" eaLnBrk="0" fontAlgn="base" hangingPunct="0">
              <a:spcBef>
                <a:spcPct val="30000"/>
              </a:spcBef>
              <a:spcAft>
                <a:spcPct val="0"/>
              </a:spcAft>
            </a:pPr>
            <a:endParaRPr lang="en-US" dirty="0" smtClean="0"/>
          </a:p>
          <a:p>
            <a:r>
              <a:rPr lang="en-US" sz="1200" b="1" kern="1200" baseline="0" dirty="0" smtClean="0">
                <a:solidFill>
                  <a:schemeClr val="tx1"/>
                </a:solidFill>
                <a:latin typeface="Arial" charset="0"/>
                <a:ea typeface="+mn-ea"/>
                <a:cs typeface="+mn-cs"/>
              </a:rPr>
              <a:t>Setup Implications</a:t>
            </a:r>
          </a:p>
          <a:p>
            <a:r>
              <a:rPr lang="en-US" b="0" dirty="0" smtClean="0"/>
              <a:t>Use cost management function to set up cost elements for logistic charges. Use logistic</a:t>
            </a:r>
            <a:r>
              <a:rPr lang="en-US" b="0" baseline="0" dirty="0" smtClean="0"/>
              <a:t> accounting functions to set up logistic charge code and link it to the cost element.</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Overhead costs are classified as either fixed or variable. Fixed overhead costs do not vary with changes in production output and cannot be avoided in the short term. These costs require to be paid even if production output is zero. Some examples are rent, insurance premiums, and interest payments. Variable overhead costs, also called burden, change with the volume of production output. </a:t>
            </a:r>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dirty="0" smtClean="0"/>
              <a:t>Overhead values</a:t>
            </a:r>
            <a:r>
              <a:rPr lang="en-US" baseline="0" dirty="0" smtClean="0"/>
              <a:t> that are included in the Item Unit Cost are required to be loaded for every item each period as total cost adjustments.</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The domain represents the base unit of the system and comprises one or more entities. </a:t>
            </a:r>
          </a:p>
          <a:p>
            <a:r>
              <a:rPr lang="en-US" dirty="0" smtClean="0"/>
              <a:t>One domain has one base currency and one statutory currency. Domain has its own GL calendar.</a:t>
            </a:r>
          </a:p>
          <a:p>
            <a:endParaRPr lang="en-US" dirty="0" smtClean="0"/>
          </a:p>
          <a:p>
            <a:r>
              <a:rPr lang="en-GB" sz="1200" kern="1200" dirty="0" smtClean="0">
                <a:solidFill>
                  <a:schemeClr val="tx1"/>
                </a:solidFill>
                <a:latin typeface="Arial" charset="0"/>
                <a:ea typeface="+mn-ea"/>
                <a:cs typeface="+mn-cs"/>
              </a:rPr>
              <a:t>The entity</a:t>
            </a:r>
            <a:r>
              <a:rPr lang="en-GB" sz="1200" kern="1200" baseline="0" dirty="0" smtClean="0">
                <a:solidFill>
                  <a:schemeClr val="tx1"/>
                </a:solidFill>
                <a:latin typeface="Arial" charset="0"/>
                <a:ea typeface="+mn-ea"/>
                <a:cs typeface="+mn-cs"/>
              </a:rPr>
              <a:t> is responsible to close the GL period. </a:t>
            </a:r>
            <a:r>
              <a:rPr lang="en-GB" sz="1200" kern="1200" dirty="0" smtClean="0">
                <a:solidFill>
                  <a:schemeClr val="tx1"/>
                </a:solidFill>
                <a:latin typeface="Arial" charset="0"/>
                <a:ea typeface="+mn-ea"/>
                <a:cs typeface="+mn-cs"/>
              </a:rPr>
              <a:t>An entity is an independent financial unit within a domain, and is used to generate financial reporting of a business unit (for example, a legal entity or autonomous branch or operation). Create entities within the domain for the organizations and entities your system requires. </a:t>
            </a:r>
            <a:endParaRPr lang="en-US" dirty="0" smtClean="0"/>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sz="1200" kern="1200" baseline="0" dirty="0" smtClean="0">
                <a:solidFill>
                  <a:schemeClr val="tx1"/>
                </a:solidFill>
                <a:latin typeface="Arial" charset="0"/>
                <a:ea typeface="+mn-ea"/>
                <a:cs typeface="+mn-cs"/>
              </a:rPr>
              <a:t>The setup of Periodic Costing is by domain. This means that all Periodic Costing considerations should be consistent for all entities and sites within the same domain. If you need different costing methods by entity, consider creating additional domains.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In some companies, for different entity/site they have different finance team to manage the costing data. In that case, consider using different domain for different entity/site.</a:t>
            </a:r>
          </a:p>
          <a:p>
            <a:endParaRPr lang="en-US" dirty="0" smtClean="0"/>
          </a:p>
          <a:p>
            <a:r>
              <a:rPr lang="en-US" sz="1200" b="1" kern="1200" baseline="0" dirty="0" smtClean="0">
                <a:solidFill>
                  <a:schemeClr val="tx1"/>
                </a:solidFill>
                <a:latin typeface="Arial" charset="0"/>
                <a:ea typeface="+mn-ea"/>
                <a:cs typeface="+mn-cs"/>
              </a:rPr>
              <a:t>Setup Implications</a:t>
            </a:r>
          </a:p>
          <a:p>
            <a:r>
              <a:rPr lang="en-US" dirty="0" smtClean="0"/>
              <a:t>Set</a:t>
            </a:r>
            <a:r>
              <a:rPr lang="en-US" baseline="0" dirty="0" smtClean="0"/>
              <a:t> up properly domains and entities in Domain Maintenance and Entity Maintenance.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baseline="0" dirty="0" smtClean="0"/>
              <a:t>You can use either Adjustment Mode or Complete Mode.</a:t>
            </a:r>
          </a:p>
          <a:p>
            <a:endParaRPr lang="en-US" baseline="0" dirty="0" smtClean="0"/>
          </a:p>
          <a:p>
            <a:r>
              <a:rPr lang="en-US" baseline="0" dirty="0" smtClean="0"/>
              <a:t>In Adjustment Mode, the system uses the standard costing. </a:t>
            </a:r>
          </a:p>
          <a:p>
            <a:r>
              <a:rPr lang="en-US" dirty="0" smtClean="0"/>
              <a:t>The operational module generates GL transactions at the standard cost at the same time as the transaction happens. </a:t>
            </a:r>
          </a:p>
          <a:p>
            <a:r>
              <a:rPr lang="en-US" dirty="0" smtClean="0"/>
              <a:t>The Periodic Costing calculation then revalues all of these transactions and creates adjustment GL transactions.</a:t>
            </a:r>
          </a:p>
          <a:p>
            <a:endParaRPr lang="en-US" dirty="0" smtClean="0"/>
          </a:p>
          <a:p>
            <a:r>
              <a:rPr lang="en-US" dirty="0" smtClean="0"/>
              <a:t>In Complete Mode, </a:t>
            </a:r>
            <a:r>
              <a:rPr lang="en-US" baseline="0" dirty="0" smtClean="0"/>
              <a:t>the system does not use the standard costing. </a:t>
            </a:r>
          </a:p>
          <a:p>
            <a:r>
              <a:rPr lang="en-US" sz="1200" kern="1200" baseline="0" dirty="0" smtClean="0">
                <a:solidFill>
                  <a:schemeClr val="tx1"/>
                </a:solidFill>
                <a:latin typeface="Arial" charset="0"/>
                <a:ea typeface="+mn-ea"/>
                <a:cs typeface="+mn-cs"/>
              </a:rPr>
              <a:t>The system does not post any standard cost transactions except purchase receipts.</a:t>
            </a:r>
          </a:p>
          <a:p>
            <a:r>
              <a:rPr lang="en-US" sz="1200" kern="1200" baseline="0" dirty="0" smtClean="0">
                <a:solidFill>
                  <a:schemeClr val="tx1"/>
                </a:solidFill>
                <a:latin typeface="Arial" charset="0"/>
                <a:ea typeface="+mn-ea"/>
                <a:cs typeface="+mn-cs"/>
              </a:rPr>
              <a:t>At the end of the period, the Periodic Costing calculates the cost based on transaction history.</a:t>
            </a:r>
            <a:endParaRPr lang="en-US" dirty="0" smtClean="0"/>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dirty="0" smtClean="0"/>
              <a:t>For the customers who have requirements to produce financial reports based on both standard cost and Periodic Cost (WAVG or FIFO), use the adjustment mode for Periodic Costing.</a:t>
            </a:r>
          </a:p>
          <a:p>
            <a:r>
              <a:rPr lang="en-US" sz="1200" kern="1200" baseline="0" dirty="0" smtClean="0">
                <a:solidFill>
                  <a:schemeClr val="tx1"/>
                </a:solidFill>
                <a:latin typeface="Arial" charset="0"/>
                <a:ea typeface="+mn-ea"/>
                <a:cs typeface="+mn-cs"/>
              </a:rPr>
              <a:t>Multinational companies can use standard costing to meet their management accounting, internal audit, and corporate requirements, while also using Periodic Costing functions for legal (end of period) accounting or actual costs requirements.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Typically, complete mode is used by local companies operating in locations where standard costing is prohibited. In some countries, the complete mode may be a preferred best practice. </a:t>
            </a:r>
          </a:p>
          <a:p>
            <a:endParaRPr lang="en-US" dirty="0" smtClean="0"/>
          </a:p>
          <a:p>
            <a:r>
              <a:rPr lang="en-US" sz="1200" b="1" kern="1200" baseline="0" dirty="0" smtClean="0">
                <a:solidFill>
                  <a:schemeClr val="tx1"/>
                </a:solidFill>
                <a:latin typeface="Arial" charset="0"/>
                <a:ea typeface="+mn-ea"/>
                <a:cs typeface="+mn-cs"/>
              </a:rPr>
              <a:t>Setup Implications</a:t>
            </a:r>
          </a:p>
          <a:p>
            <a:r>
              <a:rPr lang="en-US" b="0" dirty="0" smtClean="0"/>
              <a:t>When you use adjustment mode, set Create GL Transactions to Yes in Inventory Accounting Control (36.9.2). </a:t>
            </a:r>
          </a:p>
          <a:p>
            <a:r>
              <a:rPr lang="en-US" b="0" dirty="0" smtClean="0"/>
              <a:t>If you use complete mode, </a:t>
            </a:r>
            <a:r>
              <a:rPr lang="en-US" b="0" baseline="0" dirty="0" smtClean="0"/>
              <a:t>set </a:t>
            </a:r>
            <a:r>
              <a:rPr lang="en-US" b="0" dirty="0" smtClean="0"/>
              <a:t>Create GL Transactions to No.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You can use either weighted average or first in first out method.</a:t>
            </a:r>
          </a:p>
          <a:p>
            <a:pPr marL="182880" indent="-182880">
              <a:buFont typeface="Arial" pitchFamily="34" charset="0"/>
              <a:buChar char="•"/>
            </a:pPr>
            <a:r>
              <a:rPr lang="en-US" dirty="0" smtClean="0"/>
              <a:t>WAVG considers the previous period cost and the average of the cost incurred during this period.</a:t>
            </a:r>
          </a:p>
          <a:p>
            <a:pPr marL="182880" indent="-182880">
              <a:buFont typeface="Arial" pitchFamily="34" charset="0"/>
              <a:buChar char="•"/>
            </a:pPr>
            <a:r>
              <a:rPr lang="en-US" dirty="0" smtClean="0"/>
              <a:t>FIFO considers the receipt date of items for the existing inventory and assumes that the oldest (first) receipts in stock of the item are issued first.</a:t>
            </a:r>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sz="1200" kern="1200" baseline="0" dirty="0" smtClean="0">
                <a:solidFill>
                  <a:schemeClr val="tx1"/>
                </a:solidFill>
                <a:latin typeface="Arial" charset="0"/>
                <a:ea typeface="+mn-ea"/>
                <a:cs typeface="+mn-cs"/>
              </a:rPr>
              <a:t>When you use Periodic Costing, the calculation method used for determining the cost of inventory items can have significant effects on related calculations of COGS and gross margin.</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FIFO method provides a good indication of the balance sheet value of ending inventory. However, in an economy with rising prices, it also increases net income because older inventory is used to value the cost of goods sold—potentially increasing the tax amount that a company should pay.</a:t>
            </a:r>
            <a:endParaRPr lang="en-US" sz="1200" b="1" kern="1200" baseline="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Accounting</a:t>
            </a:r>
            <a:r>
              <a:rPr lang="en-US" baseline="0" dirty="0" smtClean="0"/>
              <a:t> layer and daybook hold the posted GL transactions.</a:t>
            </a:r>
            <a:endParaRPr lang="en-US" dirty="0" smtClean="0"/>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dirty="0" smtClean="0"/>
              <a:t>Different cost modes use different types of accounting layer and daybooks.</a:t>
            </a:r>
          </a:p>
          <a:p>
            <a:r>
              <a:rPr lang="en-US" dirty="0" smtClean="0"/>
              <a:t>Periodic costing calculates the cost in a transient layer daybook and moves the results to the management</a:t>
            </a:r>
            <a:r>
              <a:rPr lang="en-US" baseline="0" dirty="0" smtClean="0"/>
              <a:t> layer or official layer daybook based on the cost mode.</a:t>
            </a:r>
            <a:endParaRPr lang="en-US" dirty="0" smtClean="0"/>
          </a:p>
          <a:p>
            <a:endParaRPr lang="en-US" dirty="0" smtClean="0"/>
          </a:p>
          <a:p>
            <a:r>
              <a:rPr lang="en-US" sz="1200" b="1" kern="1200" baseline="0" dirty="0" smtClean="0">
                <a:solidFill>
                  <a:schemeClr val="tx1"/>
                </a:solidFill>
                <a:latin typeface="Arial" charset="0"/>
                <a:ea typeface="+mn-ea"/>
                <a:cs typeface="+mn-cs"/>
              </a:rPr>
              <a:t>Setup Implications</a:t>
            </a:r>
          </a:p>
          <a:p>
            <a:r>
              <a:rPr lang="en-US" b="0" dirty="0" smtClean="0"/>
              <a:t>Set up a transient layer daybook for periodic costing calculations.</a:t>
            </a:r>
          </a:p>
          <a:p>
            <a:r>
              <a:rPr lang="en-US" b="0" dirty="0" smtClean="0"/>
              <a:t>If use adjustment mode, set up a specific management layer and daybooks for final calculated results.</a:t>
            </a:r>
          </a:p>
          <a:p>
            <a:r>
              <a:rPr lang="en-US" b="0" dirty="0" smtClean="0"/>
              <a:t>If use complete mode, set up a specific official layer daybook for the final results.</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dirty="0" smtClean="0"/>
              <a:t>One domain can only have one base currency and one statutory currency.</a:t>
            </a:r>
          </a:p>
          <a:p>
            <a:r>
              <a:rPr lang="en-US" dirty="0" smtClean="0"/>
              <a:t>In Periodic Costing, the system calculates, stores, and reports item costs in base and in statutory currencies, if defined, for each period.</a:t>
            </a:r>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pPr algn="l" rtl="0" eaLnBrk="0" fontAlgn="base" hangingPunct="0">
              <a:spcBef>
                <a:spcPct val="30000"/>
              </a:spcBef>
              <a:spcAft>
                <a:spcPct val="0"/>
              </a:spcAft>
            </a:pPr>
            <a:r>
              <a:rPr lang="en-US" sz="1200" b="0" kern="1200" baseline="0" dirty="0" smtClean="0">
                <a:solidFill>
                  <a:schemeClr val="tx1"/>
                </a:solidFill>
                <a:latin typeface="Arial" charset="0"/>
                <a:ea typeface="+mn-ea"/>
                <a:cs typeface="+mn-cs"/>
              </a:rPr>
              <a:t>For either local reporting or management purposes, companies use Periodic Costing as a legal requirement, calculating based on the local country currency (base or statutory). For management purposes, it is necessary to have data available in the company consolidation currency (statutory or base respectively).</a:t>
            </a:r>
          </a:p>
          <a:p>
            <a:endParaRPr lang="en-US" dirty="0" smtClean="0"/>
          </a:p>
          <a:p>
            <a:r>
              <a:rPr lang="en-US" sz="1200" b="1" kern="1200" baseline="0" dirty="0" smtClean="0">
                <a:solidFill>
                  <a:schemeClr val="tx1"/>
                </a:solidFill>
                <a:latin typeface="Arial" charset="0"/>
                <a:ea typeface="+mn-ea"/>
                <a:cs typeface="+mn-cs"/>
              </a:rPr>
              <a:t>Setup Implications</a:t>
            </a:r>
          </a:p>
          <a:p>
            <a:r>
              <a:rPr lang="en-US" b="0" dirty="0" smtClean="0"/>
              <a:t>Specify the base currency and statutory</a:t>
            </a:r>
            <a:r>
              <a:rPr lang="en-US" b="0" baseline="0" dirty="0" smtClean="0"/>
              <a:t> currency in Domain Maintenance.</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Definition</a:t>
            </a:r>
          </a:p>
          <a:p>
            <a:r>
              <a:rPr lang="en-US" sz="1200" kern="1200" baseline="0" dirty="0" smtClean="0">
                <a:solidFill>
                  <a:schemeClr val="tx1"/>
                </a:solidFill>
                <a:latin typeface="Arial" charset="0"/>
                <a:ea typeface="+mn-ea"/>
                <a:cs typeface="+mn-cs"/>
              </a:rPr>
              <a:t>For WAVG, only one Periodic Costing period can be used per GL calendar period.</a:t>
            </a:r>
          </a:p>
          <a:p>
            <a:endParaRPr lang="en-US" sz="1200" kern="1200" baseline="0" dirty="0" smtClean="0">
              <a:solidFill>
                <a:schemeClr val="tx1"/>
              </a:solidFill>
              <a:latin typeface="Arial" charset="0"/>
              <a:ea typeface="+mn-ea"/>
              <a:cs typeface="+mn-cs"/>
            </a:endParaRPr>
          </a:p>
          <a:p>
            <a:r>
              <a:rPr lang="en-US" dirty="0" smtClean="0"/>
              <a:t>For FIFO, you can split the GL calendar into multiple buckets. </a:t>
            </a:r>
            <a:r>
              <a:rPr lang="en-US" sz="1200" kern="1200" baseline="0" dirty="0" smtClean="0">
                <a:solidFill>
                  <a:schemeClr val="tx1"/>
                </a:solidFill>
                <a:latin typeface="Arial" charset="0"/>
                <a:ea typeface="+mn-ea"/>
                <a:cs typeface="+mn-cs"/>
              </a:rPr>
              <a:t>You choose the number of buckets as long as there is a minimum of one bucket per GL calendar period and no more than one bucket per calendar day. The buckets cannot overlap.</a:t>
            </a:r>
            <a:endParaRPr lang="en-US" dirty="0" smtClean="0"/>
          </a:p>
          <a:p>
            <a:endParaRPr lang="en-US" dirty="0" smtClean="0"/>
          </a:p>
          <a:p>
            <a:pPr algn="l" rtl="0" eaLnBrk="0" fontAlgn="base" hangingPunct="0">
              <a:spcBef>
                <a:spcPct val="30000"/>
              </a:spcBef>
              <a:spcAft>
                <a:spcPct val="0"/>
              </a:spcAft>
            </a:pPr>
            <a:r>
              <a:rPr lang="en-US" sz="1200" b="1" kern="1200" baseline="0" dirty="0" smtClean="0">
                <a:solidFill>
                  <a:schemeClr val="tx1"/>
                </a:solidFill>
                <a:latin typeface="Arial" charset="0"/>
                <a:ea typeface="+mn-ea"/>
                <a:cs typeface="+mn-cs"/>
              </a:rPr>
              <a:t>Why Consider?</a:t>
            </a:r>
          </a:p>
          <a:p>
            <a:r>
              <a:rPr lang="en-US" sz="1200" kern="1200" baseline="0" dirty="0" smtClean="0">
                <a:solidFill>
                  <a:schemeClr val="tx1"/>
                </a:solidFill>
                <a:latin typeface="Arial" charset="0"/>
                <a:ea typeface="+mn-ea"/>
                <a:cs typeface="+mn-cs"/>
              </a:rPr>
              <a:t>The system maintains a cost set for every cost-calculation period. PC period setup affects the Periodic Costing Calculation performance.</a:t>
            </a:r>
          </a:p>
          <a:p>
            <a:endParaRPr lang="en-US" b="1" dirty="0" smtClean="0"/>
          </a:p>
          <a:p>
            <a:r>
              <a:rPr lang="en-US" dirty="0" smtClean="0"/>
              <a:t>QAD recommends that you do not run the Periodic Costing calculation for less than ten days, even though you can define a period as one day using the FIFO method. If you run the calculation every day, the calculations are extended as they are calculated daily. You are required to reconcile each PC Period (e.g. correct negative closing inventory)</a:t>
            </a:r>
            <a:r>
              <a:rPr lang="en-US" baseline="0" dirty="0" smtClean="0"/>
              <a:t> independently, which means that more periods result in more reconciliation effort.</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cstate="print"/>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1" cstate="print"/>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wrap="square" lIns="91440" tIns="45720" rIns="91440" bIns="45720" numCol="1" anchor="b" anchorCtr="0" compatLnSpc="1">
            <a:prstTxWarp prst="textNoShape">
              <a:avLst/>
            </a:prstTxWarp>
          </a:bodyPr>
          <a:lstStyle>
            <a:lvl1pPr algn="r">
              <a:defRPr sz="800"/>
            </a:lvl1pPr>
          </a:lstStyle>
          <a:p>
            <a:endParaRPr lang="en-US"/>
          </a:p>
        </p:txBody>
      </p:sp>
    </p:spTree>
  </p:cSld>
  <p:clrMap bg1="lt1" tx1="dk1" bg2="lt2" tx2="dk2" accent1="accent1" accent2="accent2" accent3="accent3" accent4="accent4" accent5="accent5" accent6="accent6" hlink="hlink" folHlink="folHlink"/>
  <p:sldLayoutIdLst>
    <p:sldLayoutId id="2147483714" r:id="rId1"/>
    <p:sldLayoutId id="2147483708" r:id="rId2"/>
    <p:sldLayoutId id="2147483709" r:id="rId3"/>
    <p:sldLayoutId id="2147483710" r:id="rId4"/>
    <p:sldLayoutId id="2147483711" r:id="rId5"/>
    <p:sldLayoutId id="2147483712" r:id="rId6"/>
    <p:sldLayoutId id="2147483715" r:id="rId7"/>
    <p:sldLayoutId id="2147483713" r:id="rId8"/>
    <p:sldLayoutId id="2147483716" r:id="rId9"/>
  </p:sldLayoutIdLst>
  <p:timing>
    <p:tnLst>
      <p:par>
        <p:cTn id="1" dur="indefinite" restart="never" nodeType="tmRoot"/>
      </p:par>
    </p:tnLst>
  </p:timing>
  <p:txStyles>
    <p:titleStyle>
      <a:lvl1pPr algn="l" defTabSz="457200" rtl="0" fontAlgn="base">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fontAlgn="base">
        <a:spcBef>
          <a:spcPct val="20000"/>
        </a:spcBef>
        <a:spcAft>
          <a:spcPct val="0"/>
        </a:spcAft>
        <a:buClr>
          <a:srgbClr val="F79646"/>
        </a:buClr>
        <a:buFont typeface="Arial" pitchFamily="34" charset="0"/>
        <a:buChar char="•"/>
        <a:defRPr sz="2800" kern="1200">
          <a:solidFill>
            <a:srgbClr val="4F4F4F"/>
          </a:solidFill>
          <a:latin typeface="Century Gothic"/>
          <a:ea typeface="Century Gothic" pitchFamily="34" charset="0"/>
          <a:cs typeface="Century Gothic"/>
        </a:defRPr>
      </a:lvl1pPr>
      <a:lvl2pPr marL="742950" indent="-285750" algn="l" defTabSz="457200" rtl="0" fontAlgn="base">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fontAlgn="base">
        <a:spcBef>
          <a:spcPct val="20000"/>
        </a:spcBef>
        <a:spcAft>
          <a:spcPct val="0"/>
        </a:spcAft>
        <a:buClr>
          <a:srgbClr val="F79646"/>
        </a:buClr>
        <a:buFont typeface="Arial" pitchFamily="34" charset="0"/>
        <a:buChar char="•"/>
        <a:defRPr sz="2000" kern="1200">
          <a:solidFill>
            <a:srgbClr val="4F4F4F"/>
          </a:solidFill>
          <a:latin typeface="Century Gothic"/>
          <a:ea typeface="Century Gothic" pitchFamily="34" charset="0"/>
          <a:cs typeface="Century Gothic"/>
        </a:defRPr>
      </a:lvl3pPr>
      <a:lvl4pPr marL="1600200" indent="-228600" algn="l" defTabSz="457200" rtl="0" fontAlgn="base">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fontAlgn="base">
        <a:spcBef>
          <a:spcPct val="20000"/>
        </a:spcBef>
        <a:spcAft>
          <a:spcPct val="0"/>
        </a:spcAft>
        <a:buClr>
          <a:srgbClr val="F79646"/>
        </a:buClr>
        <a:buFont typeface="Arial" pitchFamily="34"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608013"/>
            <a:ext cx="8229600" cy="704850"/>
          </a:xfrm>
        </p:spPr>
        <p:txBody>
          <a:bodyPr/>
          <a:lstStyle/>
          <a:p>
            <a:r>
              <a:rPr lang="en-US" dirty="0" smtClean="0">
                <a:latin typeface="Century Gothic" pitchFamily="34" charset="0"/>
                <a:cs typeface="Century Gothic" pitchFamily="34" charset="0"/>
              </a:rPr>
              <a:t>Business Considerations</a:t>
            </a:r>
          </a:p>
        </p:txBody>
      </p:sp>
      <p:sp>
        <p:nvSpPr>
          <p:cNvPr id="4099" name="Rectangle 3"/>
          <p:cNvSpPr>
            <a:spLocks noGrp="1" noChangeArrowheads="1"/>
          </p:cNvSpPr>
          <p:nvPr>
            <p:ph type="body" sz="quarter" idx="10"/>
          </p:nvPr>
        </p:nvSpPr>
        <p:spPr/>
        <p:txBody>
          <a:bodyPr/>
          <a:lstStyle/>
          <a:p>
            <a:r>
              <a:rPr lang="en-US" dirty="0" smtClean="0">
                <a:solidFill>
                  <a:srgbClr val="4F4F4F"/>
                </a:solidFill>
                <a:latin typeface="Century Gothic" pitchFamily="34" charset="0"/>
                <a:cs typeface="Century Gothic" pitchFamily="34" charset="0"/>
              </a:rPr>
              <a:t>Periodic Costing</a:t>
            </a:r>
          </a:p>
        </p:txBody>
      </p:sp>
      <p:sp>
        <p:nvSpPr>
          <p:cNvPr id="4100" name="Text Placeholder 3"/>
          <p:cNvSpPr>
            <a:spLocks noGrp="1"/>
          </p:cNvSpPr>
          <p:nvPr>
            <p:ph type="body" sz="quarter" idx="11"/>
          </p:nvPr>
        </p:nvSpPr>
        <p:spPr/>
        <p:txBody>
          <a:bodyPr/>
          <a:lstStyle/>
          <a:p>
            <a:endParaRPr lang="en-US" smtClean="0">
              <a:latin typeface="Century Gothic" pitchFamily="34" charset="0"/>
              <a:cs typeface="Century Gothic"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Site Groups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Share a unit cost for grouped sites.</a:t>
            </a:r>
          </a:p>
          <a:p>
            <a:r>
              <a:rPr lang="en-US" dirty="0" smtClean="0"/>
              <a:t>Transfer or perform DRP between grouped sites.</a:t>
            </a:r>
          </a:p>
          <a:p>
            <a:r>
              <a:rPr lang="en-US" dirty="0" smtClean="0"/>
              <a:t>Apply PC unit cost adjustment to grouped sites.</a:t>
            </a:r>
          </a:p>
          <a:p>
            <a:r>
              <a:rPr lang="en-US" dirty="0" smtClean="0"/>
              <a:t>Perform account balancing for grouped sites.</a:t>
            </a:r>
          </a:p>
          <a:p>
            <a:r>
              <a:rPr lang="en-US" dirty="0" smtClean="0"/>
              <a:t>View grouped sites in the Inventory and SF Movement report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Work Center Rate</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Maintain labor and burden rate per work center</a:t>
            </a:r>
          </a:p>
          <a:p>
            <a:r>
              <a:rPr lang="en-US" dirty="0" smtClean="0"/>
              <a:t>Two methods:</a:t>
            </a:r>
          </a:p>
          <a:p>
            <a:pPr lvl="1"/>
            <a:r>
              <a:rPr lang="en-US" dirty="0" smtClean="0"/>
              <a:t>Total: entered total amount and prorated according to the cumulative time consumed.</a:t>
            </a:r>
          </a:p>
          <a:p>
            <a:pPr lvl="1"/>
            <a:r>
              <a:rPr lang="en-US" dirty="0" smtClean="0"/>
              <a:t>Rate: calculated outside and entered manually into Periodic Costing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Supplier Invoices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Matched supplier invoice is included in Periodic Costing Calculation</a:t>
            </a:r>
          </a:p>
          <a:p>
            <a:r>
              <a:rPr lang="en-US" dirty="0" smtClean="0"/>
              <a:t>For unmatched PO receipts, PO cost at PO receipt is considered in Periodic Costing Calculation</a:t>
            </a:r>
          </a:p>
          <a:p>
            <a:r>
              <a:rPr lang="en-US" dirty="0" smtClean="0">
                <a:solidFill>
                  <a:schemeClr val="tx1"/>
                </a:solidFill>
              </a:rPr>
              <a:t>When using Legal Documents, PC uses the values from the Legal Document instead of supplier invoice.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lstStyle/>
          <a:p>
            <a:r>
              <a:rPr lang="en-US" dirty="0" smtClean="0"/>
              <a:t>Legal Document</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Supplier Invoice is generated against legal document</a:t>
            </a:r>
          </a:p>
          <a:p>
            <a:r>
              <a:rPr lang="en-US" dirty="0" smtClean="0"/>
              <a:t>Using supplier invoice price for Periodic Costing calculation is mandatory.</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dirty="0" smtClean="0"/>
              <a:t>Logistic Charges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Inventory valuation include logistic charges</a:t>
            </a:r>
          </a:p>
          <a:p>
            <a:pPr lvl="1"/>
            <a:r>
              <a:rPr lang="en-US" dirty="0" smtClean="0"/>
              <a:t>Freight charges paid to carriers</a:t>
            </a:r>
          </a:p>
          <a:p>
            <a:pPr lvl="1"/>
            <a:r>
              <a:rPr lang="en-US" dirty="0" smtClean="0"/>
              <a:t>Insurance</a:t>
            </a:r>
          </a:p>
          <a:p>
            <a:pPr lvl="1"/>
            <a:r>
              <a:rPr lang="en-US" dirty="0" smtClean="0"/>
              <a:t>Duty</a:t>
            </a:r>
          </a:p>
          <a:p>
            <a:pPr lvl="1"/>
            <a:r>
              <a:rPr lang="en-US" dirty="0" smtClean="0"/>
              <a:t>Customs clearance </a:t>
            </a:r>
          </a:p>
          <a:p>
            <a:pPr lvl="1"/>
            <a:r>
              <a:rPr lang="en-US" dirty="0" smtClean="0"/>
              <a:t>Handling charges</a:t>
            </a:r>
          </a:p>
          <a:p>
            <a:r>
              <a:rPr lang="en-US" dirty="0" smtClean="0"/>
              <a:t>Use Logistic Accounting or manual adjustment for logistic charges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4" name="Title 3"/>
          <p:cNvSpPr>
            <a:spLocks noGrp="1"/>
          </p:cNvSpPr>
          <p:nvPr>
            <p:ph type="title"/>
          </p:nvPr>
        </p:nvSpPr>
        <p:spPr/>
        <p:txBody>
          <a:bodyPr/>
          <a:lstStyle/>
          <a:p>
            <a:r>
              <a:rPr lang="en-US" dirty="0" smtClean="0"/>
              <a:t>Overhead</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Can be fixed burden costs that must be allocated to the products</a:t>
            </a:r>
          </a:p>
          <a:p>
            <a:r>
              <a:rPr lang="en-US" dirty="0" smtClean="0"/>
              <a:t>Set up overhead cost element to absorb costs that are not absorbed by the transactions</a:t>
            </a:r>
          </a:p>
          <a:p>
            <a:r>
              <a:rPr lang="en-US" dirty="0" smtClean="0"/>
              <a:t>Calculate the specific values outside of system and enter or load them manually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Business Model</a:t>
            </a:r>
          </a:p>
          <a:p>
            <a:r>
              <a:rPr lang="en-US" dirty="0" smtClean="0"/>
              <a:t>Cost Mode</a:t>
            </a:r>
          </a:p>
          <a:p>
            <a:r>
              <a:rPr lang="en-US" dirty="0" smtClean="0"/>
              <a:t>Cost Method</a:t>
            </a:r>
          </a:p>
          <a:p>
            <a:r>
              <a:rPr lang="en-US" dirty="0" smtClean="0"/>
              <a:t>Accounting Layer and Daybook</a:t>
            </a:r>
          </a:p>
          <a:p>
            <a:r>
              <a:rPr lang="en-US" dirty="0" smtClean="0"/>
              <a:t>Multiple Currencies</a:t>
            </a:r>
          </a:p>
          <a:p>
            <a:r>
              <a:rPr lang="en-US" dirty="0" smtClean="0"/>
              <a:t>GL Periods and PC Periods</a:t>
            </a:r>
          </a:p>
          <a:p>
            <a:r>
              <a:rPr lang="en-US" dirty="0" smtClean="0"/>
              <a:t>Site Groups</a:t>
            </a:r>
          </a:p>
          <a:p>
            <a:r>
              <a:rPr lang="en-US" dirty="0" smtClean="0"/>
              <a:t>Work Center Rate</a:t>
            </a:r>
          </a:p>
          <a:p>
            <a:r>
              <a:rPr lang="en-US" dirty="0" smtClean="0"/>
              <a:t>Supplier Invoices</a:t>
            </a:r>
          </a:p>
          <a:p>
            <a:r>
              <a:rPr lang="en-US" dirty="0" smtClean="0"/>
              <a:t>Logistic Charges</a:t>
            </a:r>
          </a:p>
          <a:p>
            <a:r>
              <a:rPr lang="en-US" dirty="0" smtClean="0"/>
              <a:t>Legal Document</a:t>
            </a:r>
          </a:p>
          <a:p>
            <a:r>
              <a:rPr lang="en-US" dirty="0" smtClean="0"/>
              <a:t>Overhead</a:t>
            </a: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Review</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normAutofit/>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Font typeface="Wingdings" pitchFamily="2" charset="2"/>
              <a:buChar char="Ø"/>
            </a:pPr>
            <a:r>
              <a:rPr lang="en-US" b="1" dirty="0" smtClean="0">
                <a:solidFill>
                  <a:srgbClr val="4F4F4F"/>
                </a:solidFill>
                <a:latin typeface="Century Gothic" pitchFamily="34" charset="0"/>
                <a:cs typeface="Century Gothic" pitchFamily="34" charset="0"/>
              </a:rPr>
              <a:t>Identify key business considerations to analyze before setting up and using Periodic Costing</a:t>
            </a:r>
          </a:p>
          <a:p>
            <a:r>
              <a:rPr lang="en-US" dirty="0" smtClean="0">
                <a:solidFill>
                  <a:srgbClr val="4F4F4F"/>
                </a:solidFill>
                <a:latin typeface="Century Gothic" pitchFamily="34" charset="0"/>
                <a:cs typeface="Century Gothic" pitchFamily="34" charset="0"/>
              </a:rPr>
              <a:t>Set up Periodic Costing for the most effective use in your organization.</a:t>
            </a:r>
          </a:p>
          <a:p>
            <a:r>
              <a:rPr lang="en-US" dirty="0" smtClean="0">
                <a:solidFill>
                  <a:srgbClr val="4F4F4F"/>
                </a:solidFill>
                <a:latin typeface="Century Gothic" pitchFamily="34" charset="0"/>
                <a:cs typeface="Century Gothic" pitchFamily="34" charset="0"/>
              </a:rPr>
              <a:t>To learn how to use and manage Periodic Costing effectively</a:t>
            </a:r>
          </a:p>
          <a:p>
            <a:pPr>
              <a:buNone/>
            </a:pPr>
            <a:endParaRPr lang="en-US"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Course Objectives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Business Model</a:t>
            </a:r>
          </a:p>
          <a:p>
            <a:r>
              <a:rPr lang="en-US" dirty="0" smtClean="0"/>
              <a:t>Cost Mode</a:t>
            </a:r>
          </a:p>
          <a:p>
            <a:r>
              <a:rPr lang="en-US" dirty="0" smtClean="0"/>
              <a:t>Cost Method</a:t>
            </a:r>
          </a:p>
          <a:p>
            <a:r>
              <a:rPr lang="en-US" dirty="0" smtClean="0"/>
              <a:t>Accounting Layer and Daybook</a:t>
            </a:r>
          </a:p>
          <a:p>
            <a:r>
              <a:rPr lang="en-US" dirty="0" smtClean="0"/>
              <a:t>Multiple Currencies</a:t>
            </a:r>
          </a:p>
          <a:p>
            <a:r>
              <a:rPr lang="en-US" dirty="0" smtClean="0"/>
              <a:t>GL Periods and PC Periods</a:t>
            </a:r>
          </a:p>
          <a:p>
            <a:r>
              <a:rPr lang="en-US" dirty="0" smtClean="0"/>
              <a:t>Site Groups</a:t>
            </a:r>
          </a:p>
          <a:p>
            <a:r>
              <a:rPr lang="en-US" dirty="0" smtClean="0"/>
              <a:t>Work Center Rate</a:t>
            </a:r>
          </a:p>
          <a:p>
            <a:r>
              <a:rPr lang="en-US" dirty="0" smtClean="0"/>
              <a:t>Supplier Invoices</a:t>
            </a:r>
          </a:p>
          <a:p>
            <a:r>
              <a:rPr lang="en-US" dirty="0" smtClean="0"/>
              <a:t>Logistic Charges</a:t>
            </a:r>
          </a:p>
          <a:p>
            <a:r>
              <a:rPr lang="en-US" dirty="0" smtClean="0"/>
              <a:t>Legal Document</a:t>
            </a:r>
          </a:p>
          <a:p>
            <a:r>
              <a:rPr lang="en-US" dirty="0" smtClean="0"/>
              <a:t>Overhead</a:t>
            </a: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Overview</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Business Model</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grpSp>
        <p:nvGrpSpPr>
          <p:cNvPr id="6" name="Group 5"/>
          <p:cNvGrpSpPr/>
          <p:nvPr/>
        </p:nvGrpSpPr>
        <p:grpSpPr>
          <a:xfrm>
            <a:off x="1739752" y="1447800"/>
            <a:ext cx="5651648" cy="4697166"/>
            <a:chOff x="1206500" y="1143000"/>
            <a:chExt cx="6477000" cy="5159375"/>
          </a:xfrm>
        </p:grpSpPr>
        <p:sp>
          <p:nvSpPr>
            <p:cNvPr id="7" name="AutoShape 19"/>
            <p:cNvSpPr>
              <a:spLocks noChangeArrowheads="1"/>
            </p:cNvSpPr>
            <p:nvPr/>
          </p:nvSpPr>
          <p:spPr bwMode="auto">
            <a:xfrm>
              <a:off x="1206500" y="1143000"/>
              <a:ext cx="6477000" cy="5159375"/>
            </a:xfrm>
            <a:prstGeom prst="can">
              <a:avLst>
                <a:gd name="adj" fmla="val 14856"/>
              </a:avLst>
            </a:prstGeom>
            <a:solidFill>
              <a:srgbClr val="E5E1DA"/>
            </a:solidFill>
            <a:ln w="57150">
              <a:solidFill>
                <a:srgbClr val="6287C6"/>
              </a:solidFill>
              <a:round/>
              <a:headEnd/>
              <a:tailEnd/>
            </a:ln>
            <a:effectLst>
              <a:outerShdw dist="107763" dir="2700000" algn="ctr" rotWithShape="0">
                <a:srgbClr val="808080"/>
              </a:outerShdw>
            </a:effectLst>
          </p:spPr>
          <p:txBody>
            <a:bodyPr wrap="none" lIns="228600" tIns="228600" rIns="228600" bIns="228600" anchor="ctr" anchorCtr="1"/>
            <a:lstStyle/>
            <a:p>
              <a:pPr eaLnBrk="0" hangingPunct="0"/>
              <a:endParaRPr lang="en-GB" sz="1100">
                <a:latin typeface="+mj-lt"/>
              </a:endParaRPr>
            </a:p>
          </p:txBody>
        </p:sp>
        <p:sp>
          <p:nvSpPr>
            <p:cNvPr id="8" name="Text Box 20"/>
            <p:cNvSpPr txBox="1">
              <a:spLocks noChangeArrowheads="1"/>
            </p:cNvSpPr>
            <p:nvPr/>
          </p:nvSpPr>
          <p:spPr bwMode="auto">
            <a:xfrm>
              <a:off x="3098800" y="1873250"/>
              <a:ext cx="2988319" cy="338554"/>
            </a:xfrm>
            <a:prstGeom prst="rect">
              <a:avLst/>
            </a:prstGeom>
            <a:noFill/>
            <a:ln w="12700">
              <a:noFill/>
              <a:miter lim="800000"/>
              <a:headEnd/>
              <a:tailEnd/>
            </a:ln>
            <a:effectLst/>
          </p:spPr>
          <p:txBody>
            <a:bodyPr wrap="none">
              <a:spAutoFit/>
            </a:bodyPr>
            <a:lstStyle/>
            <a:p>
              <a:pPr algn="l" eaLnBrk="0" hangingPunct="0"/>
              <a:r>
                <a:rPr lang="en-US" sz="1600" b="1">
                  <a:latin typeface="+mj-lt"/>
                </a:rPr>
                <a:t>QAD Applications Database</a:t>
              </a:r>
            </a:p>
          </p:txBody>
        </p:sp>
        <p:sp>
          <p:nvSpPr>
            <p:cNvPr id="9" name="Rectangle 21"/>
            <p:cNvSpPr>
              <a:spLocks noChangeArrowheads="1"/>
            </p:cNvSpPr>
            <p:nvPr/>
          </p:nvSpPr>
          <p:spPr bwMode="auto">
            <a:xfrm>
              <a:off x="3733800" y="3422650"/>
              <a:ext cx="1409700" cy="1712913"/>
            </a:xfrm>
            <a:prstGeom prst="rect">
              <a:avLst/>
            </a:prstGeom>
            <a:solidFill>
              <a:srgbClr val="B5C5CF"/>
            </a:solidFill>
            <a:ln w="12700" algn="ctr">
              <a:solidFill>
                <a:schemeClr val="tx1"/>
              </a:solidFill>
              <a:miter lim="800000"/>
              <a:headEnd/>
              <a:tailEnd/>
            </a:ln>
            <a:effectLst/>
          </p:spPr>
          <p:txBody>
            <a:bodyPr tIns="91440" bIns="91440" anchor="b" anchorCtr="1"/>
            <a:lstStyle/>
            <a:p>
              <a:pPr algn="l" eaLnBrk="0" hangingPunct="0"/>
              <a:r>
                <a:rPr lang="en-US" sz="1100">
                  <a:latin typeface="+mj-lt"/>
                </a:rPr>
                <a:t>Domain 2</a:t>
              </a:r>
            </a:p>
          </p:txBody>
        </p:sp>
        <p:sp>
          <p:nvSpPr>
            <p:cNvPr id="10" name="Rectangle 22"/>
            <p:cNvSpPr>
              <a:spLocks noChangeArrowheads="1"/>
            </p:cNvSpPr>
            <p:nvPr/>
          </p:nvSpPr>
          <p:spPr bwMode="auto">
            <a:xfrm>
              <a:off x="5410200" y="3448050"/>
              <a:ext cx="876300" cy="1719263"/>
            </a:xfrm>
            <a:prstGeom prst="rect">
              <a:avLst/>
            </a:prstGeom>
            <a:solidFill>
              <a:srgbClr val="B5C5CF"/>
            </a:solidFill>
            <a:ln w="12700" algn="ctr">
              <a:solidFill>
                <a:schemeClr val="tx1"/>
              </a:solidFill>
              <a:miter lim="800000"/>
              <a:headEnd/>
              <a:tailEnd/>
            </a:ln>
            <a:effectLst/>
          </p:spPr>
          <p:txBody>
            <a:bodyPr tIns="91440" bIns="91440" anchor="b" anchorCtr="1"/>
            <a:lstStyle/>
            <a:p>
              <a:pPr algn="l" eaLnBrk="0" hangingPunct="0"/>
              <a:r>
                <a:rPr lang="en-US" sz="1100">
                  <a:latin typeface="+mj-lt"/>
                </a:rPr>
                <a:t>Domain 3</a:t>
              </a:r>
            </a:p>
          </p:txBody>
        </p:sp>
        <p:sp>
          <p:nvSpPr>
            <p:cNvPr id="11" name="Rectangle 23"/>
            <p:cNvSpPr>
              <a:spLocks noChangeArrowheads="1"/>
            </p:cNvSpPr>
            <p:nvPr/>
          </p:nvSpPr>
          <p:spPr bwMode="auto">
            <a:xfrm>
              <a:off x="6502400" y="3448050"/>
              <a:ext cx="876300" cy="1693863"/>
            </a:xfrm>
            <a:prstGeom prst="rect">
              <a:avLst/>
            </a:prstGeom>
            <a:solidFill>
              <a:srgbClr val="B5C5CF"/>
            </a:solidFill>
            <a:ln w="12700" algn="ctr">
              <a:solidFill>
                <a:schemeClr val="tx1"/>
              </a:solidFill>
              <a:miter lim="800000"/>
              <a:headEnd/>
              <a:tailEnd/>
            </a:ln>
            <a:effectLst/>
          </p:spPr>
          <p:txBody>
            <a:bodyPr tIns="91440" bIns="91440" anchor="b" anchorCtr="1"/>
            <a:lstStyle/>
            <a:p>
              <a:pPr algn="l" eaLnBrk="0" hangingPunct="0"/>
              <a:r>
                <a:rPr lang="en-US" sz="1100">
                  <a:latin typeface="+mj-lt"/>
                </a:rPr>
                <a:t>Domain 4</a:t>
              </a:r>
            </a:p>
          </p:txBody>
        </p:sp>
        <p:sp>
          <p:nvSpPr>
            <p:cNvPr id="12" name="Line 24"/>
            <p:cNvSpPr>
              <a:spLocks noChangeShapeType="1"/>
            </p:cNvSpPr>
            <p:nvPr/>
          </p:nvSpPr>
          <p:spPr bwMode="auto">
            <a:xfrm>
              <a:off x="4502150" y="2728913"/>
              <a:ext cx="0" cy="630237"/>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13" name="Line 25"/>
            <p:cNvSpPr>
              <a:spLocks noChangeShapeType="1"/>
            </p:cNvSpPr>
            <p:nvPr/>
          </p:nvSpPr>
          <p:spPr bwMode="auto">
            <a:xfrm>
              <a:off x="5848350" y="2754313"/>
              <a:ext cx="0" cy="569912"/>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14" name="Line 26"/>
            <p:cNvSpPr>
              <a:spLocks noChangeShapeType="1"/>
            </p:cNvSpPr>
            <p:nvPr/>
          </p:nvSpPr>
          <p:spPr bwMode="auto">
            <a:xfrm>
              <a:off x="6877050" y="2744788"/>
              <a:ext cx="0" cy="544512"/>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15" name="Rectangle 27"/>
            <p:cNvSpPr>
              <a:spLocks noChangeArrowheads="1"/>
            </p:cNvSpPr>
            <p:nvPr/>
          </p:nvSpPr>
          <p:spPr bwMode="auto">
            <a:xfrm>
              <a:off x="1371600" y="3422650"/>
              <a:ext cx="2082800" cy="1712913"/>
            </a:xfrm>
            <a:prstGeom prst="rect">
              <a:avLst/>
            </a:prstGeom>
            <a:solidFill>
              <a:srgbClr val="B5C5CF"/>
            </a:solidFill>
            <a:ln w="12700" algn="ctr">
              <a:solidFill>
                <a:schemeClr val="tx1"/>
              </a:solidFill>
              <a:miter lim="800000"/>
              <a:headEnd/>
              <a:tailEnd/>
            </a:ln>
            <a:effectLst/>
          </p:spPr>
          <p:txBody>
            <a:bodyPr tIns="91440" bIns="91440" anchor="b" anchorCtr="1"/>
            <a:lstStyle/>
            <a:p>
              <a:pPr algn="l" eaLnBrk="0" hangingPunct="0"/>
              <a:r>
                <a:rPr lang="en-US" sz="1100">
                  <a:latin typeface="+mj-lt"/>
                </a:rPr>
                <a:t>Domain 1</a:t>
              </a:r>
            </a:p>
          </p:txBody>
        </p:sp>
        <p:sp>
          <p:nvSpPr>
            <p:cNvPr id="16" name="Line 28"/>
            <p:cNvSpPr>
              <a:spLocks noChangeShapeType="1"/>
            </p:cNvSpPr>
            <p:nvPr/>
          </p:nvSpPr>
          <p:spPr bwMode="auto">
            <a:xfrm>
              <a:off x="2419350" y="2728913"/>
              <a:ext cx="0" cy="630237"/>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17" name="Rectangle 29"/>
            <p:cNvSpPr>
              <a:spLocks noChangeArrowheads="1"/>
            </p:cNvSpPr>
            <p:nvPr/>
          </p:nvSpPr>
          <p:spPr bwMode="auto">
            <a:xfrm>
              <a:off x="1401763" y="2619375"/>
              <a:ext cx="5957887" cy="306388"/>
            </a:xfrm>
            <a:prstGeom prst="rect">
              <a:avLst/>
            </a:prstGeom>
            <a:solidFill>
              <a:srgbClr val="EAF1EF"/>
            </a:solidFill>
            <a:ln w="12700">
              <a:solidFill>
                <a:schemeClr val="tx1"/>
              </a:solidFill>
              <a:miter lim="800000"/>
              <a:headEnd/>
              <a:tailEnd/>
            </a:ln>
            <a:effectLst/>
          </p:spPr>
          <p:txBody>
            <a:bodyPr tIns="91440" bIns="91440" anchor="ctr" anchorCtr="1"/>
            <a:lstStyle/>
            <a:p>
              <a:pPr eaLnBrk="0" hangingPunct="0"/>
              <a:r>
                <a:rPr lang="en-US" sz="1100">
                  <a:latin typeface="+mj-lt"/>
                </a:rPr>
                <a:t>System-Wide Data</a:t>
              </a:r>
            </a:p>
          </p:txBody>
        </p:sp>
        <p:sp>
          <p:nvSpPr>
            <p:cNvPr id="18" name="Rectangle 30"/>
            <p:cNvSpPr>
              <a:spLocks noChangeArrowheads="1"/>
            </p:cNvSpPr>
            <p:nvPr/>
          </p:nvSpPr>
          <p:spPr bwMode="auto">
            <a:xfrm>
              <a:off x="1668463" y="3495675"/>
              <a:ext cx="1550987" cy="306388"/>
            </a:xfrm>
            <a:prstGeom prst="rect">
              <a:avLst/>
            </a:prstGeom>
            <a:solidFill>
              <a:srgbClr val="CFD9DF"/>
            </a:solidFill>
            <a:ln w="12700">
              <a:solidFill>
                <a:schemeClr val="tx1"/>
              </a:solidFill>
              <a:miter lim="800000"/>
              <a:headEnd/>
              <a:tailEnd/>
            </a:ln>
            <a:effectLst/>
          </p:spPr>
          <p:txBody>
            <a:bodyPr tIns="91440" bIns="91440" anchor="ctr" anchorCtr="1"/>
            <a:lstStyle/>
            <a:p>
              <a:pPr eaLnBrk="0" hangingPunct="0"/>
              <a:r>
                <a:rPr lang="en-US" sz="900">
                  <a:latin typeface="+mj-lt"/>
                </a:rPr>
                <a:t>Domain-Wide Data</a:t>
              </a:r>
            </a:p>
          </p:txBody>
        </p:sp>
        <p:sp>
          <p:nvSpPr>
            <p:cNvPr id="19" name="Rectangle 31"/>
            <p:cNvSpPr>
              <a:spLocks noChangeArrowheads="1"/>
            </p:cNvSpPr>
            <p:nvPr/>
          </p:nvSpPr>
          <p:spPr bwMode="auto">
            <a:xfrm>
              <a:off x="3852863" y="3495675"/>
              <a:ext cx="1220787" cy="306388"/>
            </a:xfrm>
            <a:prstGeom prst="rect">
              <a:avLst/>
            </a:prstGeom>
            <a:solidFill>
              <a:srgbClr val="CFD9DF"/>
            </a:solidFill>
            <a:ln w="12700">
              <a:solidFill>
                <a:schemeClr val="tx1"/>
              </a:solidFill>
              <a:miter lim="800000"/>
              <a:headEnd/>
              <a:tailEnd/>
            </a:ln>
            <a:effectLst/>
          </p:spPr>
          <p:txBody>
            <a:bodyPr tIns="91440" bIns="91440" anchor="ctr" anchorCtr="1"/>
            <a:lstStyle/>
            <a:p>
              <a:pPr eaLnBrk="0" hangingPunct="0"/>
              <a:r>
                <a:rPr lang="en-US" sz="900">
                  <a:latin typeface="+mj-lt"/>
                </a:rPr>
                <a:t>Domain-Wide Data</a:t>
              </a:r>
            </a:p>
          </p:txBody>
        </p:sp>
        <p:sp>
          <p:nvSpPr>
            <p:cNvPr id="20" name="Rectangle 32"/>
            <p:cNvSpPr>
              <a:spLocks noChangeArrowheads="1"/>
            </p:cNvSpPr>
            <p:nvPr/>
          </p:nvSpPr>
          <p:spPr bwMode="auto">
            <a:xfrm>
              <a:off x="6557963" y="3508375"/>
              <a:ext cx="788987" cy="319088"/>
            </a:xfrm>
            <a:prstGeom prst="rect">
              <a:avLst/>
            </a:prstGeom>
            <a:solidFill>
              <a:srgbClr val="CFD9DF"/>
            </a:solidFill>
            <a:ln w="12700">
              <a:solidFill>
                <a:schemeClr val="tx1"/>
              </a:solidFill>
              <a:miter lim="800000"/>
              <a:headEnd/>
              <a:tailEnd/>
            </a:ln>
            <a:effectLst/>
          </p:spPr>
          <p:txBody>
            <a:bodyPr tIns="91440" bIns="91440" anchor="ctr" anchorCtr="1"/>
            <a:lstStyle/>
            <a:p>
              <a:pPr eaLnBrk="0" hangingPunct="0"/>
              <a:r>
                <a:rPr lang="en-US" sz="900">
                  <a:latin typeface="+mj-lt"/>
                </a:rPr>
                <a:t>Domain-Wide Data</a:t>
              </a:r>
            </a:p>
          </p:txBody>
        </p:sp>
        <p:sp>
          <p:nvSpPr>
            <p:cNvPr id="21" name="Rectangle 33"/>
            <p:cNvSpPr>
              <a:spLocks noChangeArrowheads="1"/>
            </p:cNvSpPr>
            <p:nvPr/>
          </p:nvSpPr>
          <p:spPr bwMode="auto">
            <a:xfrm>
              <a:off x="5465763" y="3533775"/>
              <a:ext cx="788987" cy="319088"/>
            </a:xfrm>
            <a:prstGeom prst="rect">
              <a:avLst/>
            </a:prstGeom>
            <a:solidFill>
              <a:srgbClr val="CFD9DF"/>
            </a:solidFill>
            <a:ln w="12700">
              <a:solidFill>
                <a:schemeClr val="tx1"/>
              </a:solidFill>
              <a:miter lim="800000"/>
              <a:headEnd/>
              <a:tailEnd/>
            </a:ln>
            <a:effectLst/>
          </p:spPr>
          <p:txBody>
            <a:bodyPr tIns="91440" bIns="91440" anchor="ctr" anchorCtr="1"/>
            <a:lstStyle/>
            <a:p>
              <a:pPr eaLnBrk="0" hangingPunct="0"/>
              <a:r>
                <a:rPr lang="en-US" sz="900">
                  <a:latin typeface="+mj-lt"/>
                </a:rPr>
                <a:t>Domain-Wide Data</a:t>
              </a:r>
            </a:p>
          </p:txBody>
        </p:sp>
        <p:sp>
          <p:nvSpPr>
            <p:cNvPr id="22" name="Rectangle 34"/>
            <p:cNvSpPr>
              <a:spLocks noChangeArrowheads="1"/>
            </p:cNvSpPr>
            <p:nvPr/>
          </p:nvSpPr>
          <p:spPr bwMode="auto">
            <a:xfrm>
              <a:off x="1579563" y="5133975"/>
              <a:ext cx="5719762" cy="290513"/>
            </a:xfrm>
            <a:prstGeom prst="rect">
              <a:avLst/>
            </a:prstGeom>
            <a:solidFill>
              <a:srgbClr val="EDD1C5"/>
            </a:solidFill>
            <a:ln w="12700">
              <a:solidFill>
                <a:schemeClr val="tx1"/>
              </a:solidFill>
              <a:miter lim="800000"/>
              <a:headEnd/>
              <a:tailEnd/>
            </a:ln>
            <a:effectLst/>
          </p:spPr>
          <p:txBody>
            <a:bodyPr wrap="none" lIns="228600" tIns="228600" rIns="228600" bIns="228600" anchor="ctr" anchorCtr="1"/>
            <a:lstStyle/>
            <a:p>
              <a:pPr eaLnBrk="0" hangingPunct="0"/>
              <a:r>
                <a:rPr lang="en-US" sz="1100">
                  <a:latin typeface="+mj-lt"/>
                </a:rPr>
                <a:t>Profiles</a:t>
              </a:r>
            </a:p>
          </p:txBody>
        </p:sp>
        <p:sp>
          <p:nvSpPr>
            <p:cNvPr id="23" name="AutoShape 35"/>
            <p:cNvSpPr>
              <a:spLocks noChangeArrowheads="1"/>
            </p:cNvSpPr>
            <p:nvPr/>
          </p:nvSpPr>
          <p:spPr bwMode="auto">
            <a:xfrm>
              <a:off x="38862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a:latin typeface="+mj-lt"/>
                </a:rPr>
                <a:t>EntityD</a:t>
              </a:r>
            </a:p>
            <a:p>
              <a:pPr eaLnBrk="0" hangingPunct="0"/>
              <a:r>
                <a:rPr lang="en-US" sz="1100">
                  <a:latin typeface="+mj-lt"/>
                </a:rPr>
                <a:t>Data</a:t>
              </a:r>
            </a:p>
          </p:txBody>
        </p:sp>
        <p:sp>
          <p:nvSpPr>
            <p:cNvPr id="24" name="AutoShape 36"/>
            <p:cNvSpPr>
              <a:spLocks noChangeArrowheads="1"/>
            </p:cNvSpPr>
            <p:nvPr/>
          </p:nvSpPr>
          <p:spPr bwMode="auto">
            <a:xfrm>
              <a:off x="45339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a:latin typeface="+mj-lt"/>
                </a:rPr>
                <a:t>EntityE</a:t>
              </a:r>
            </a:p>
            <a:p>
              <a:pPr eaLnBrk="0" hangingPunct="0"/>
              <a:r>
                <a:rPr lang="en-US" sz="1100">
                  <a:latin typeface="+mj-lt"/>
                </a:rPr>
                <a:t>Data</a:t>
              </a:r>
            </a:p>
          </p:txBody>
        </p:sp>
        <p:sp>
          <p:nvSpPr>
            <p:cNvPr id="25" name="AutoShape 37"/>
            <p:cNvSpPr>
              <a:spLocks noChangeArrowheads="1"/>
            </p:cNvSpPr>
            <p:nvPr/>
          </p:nvSpPr>
          <p:spPr bwMode="auto">
            <a:xfrm>
              <a:off x="21971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a:latin typeface="+mj-lt"/>
                </a:rPr>
                <a:t>EntityB</a:t>
              </a:r>
            </a:p>
            <a:p>
              <a:pPr eaLnBrk="0" hangingPunct="0"/>
              <a:r>
                <a:rPr lang="en-US" sz="1100">
                  <a:latin typeface="+mj-lt"/>
                </a:rPr>
                <a:t>Data</a:t>
              </a:r>
            </a:p>
          </p:txBody>
        </p:sp>
        <p:sp>
          <p:nvSpPr>
            <p:cNvPr id="26" name="AutoShape 38"/>
            <p:cNvSpPr>
              <a:spLocks noChangeArrowheads="1"/>
            </p:cNvSpPr>
            <p:nvPr/>
          </p:nvSpPr>
          <p:spPr bwMode="auto">
            <a:xfrm>
              <a:off x="28448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a:latin typeface="+mj-lt"/>
                </a:rPr>
                <a:t>EntityC</a:t>
              </a:r>
            </a:p>
            <a:p>
              <a:pPr eaLnBrk="0" hangingPunct="0"/>
              <a:r>
                <a:rPr lang="en-US" sz="1100">
                  <a:latin typeface="+mj-lt"/>
                </a:rPr>
                <a:t>Data</a:t>
              </a:r>
            </a:p>
          </p:txBody>
        </p:sp>
        <p:sp>
          <p:nvSpPr>
            <p:cNvPr id="27" name="AutoShape 39"/>
            <p:cNvSpPr>
              <a:spLocks noChangeArrowheads="1"/>
            </p:cNvSpPr>
            <p:nvPr/>
          </p:nvSpPr>
          <p:spPr bwMode="auto">
            <a:xfrm>
              <a:off x="15367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a:latin typeface="+mj-lt"/>
                </a:rPr>
                <a:t>EntityA</a:t>
              </a:r>
            </a:p>
            <a:p>
              <a:pPr eaLnBrk="0" hangingPunct="0"/>
              <a:r>
                <a:rPr lang="en-US" sz="1100">
                  <a:latin typeface="+mj-lt"/>
                </a:rPr>
                <a:t>Data</a:t>
              </a:r>
            </a:p>
          </p:txBody>
        </p:sp>
        <p:sp>
          <p:nvSpPr>
            <p:cNvPr id="28" name="AutoShape 40"/>
            <p:cNvSpPr>
              <a:spLocks noChangeArrowheads="1"/>
            </p:cNvSpPr>
            <p:nvPr/>
          </p:nvSpPr>
          <p:spPr bwMode="auto">
            <a:xfrm>
              <a:off x="56007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a:latin typeface="+mj-lt"/>
                </a:rPr>
                <a:t>EntityF</a:t>
              </a:r>
              <a:br>
                <a:rPr lang="en-US" sz="1100">
                  <a:latin typeface="+mj-lt"/>
                </a:rPr>
              </a:br>
              <a:r>
                <a:rPr lang="en-US" sz="1100">
                  <a:latin typeface="+mj-lt"/>
                </a:rPr>
                <a:t>Data</a:t>
              </a:r>
            </a:p>
          </p:txBody>
        </p:sp>
        <p:sp>
          <p:nvSpPr>
            <p:cNvPr id="29" name="AutoShape 41"/>
            <p:cNvSpPr>
              <a:spLocks noChangeArrowheads="1"/>
            </p:cNvSpPr>
            <p:nvPr/>
          </p:nvSpPr>
          <p:spPr bwMode="auto">
            <a:xfrm>
              <a:off x="6692900" y="4044950"/>
              <a:ext cx="495300" cy="635000"/>
            </a:xfrm>
            <a:prstGeom prst="can">
              <a:avLst>
                <a:gd name="adj" fmla="val 26264"/>
              </a:avLst>
            </a:prstGeom>
            <a:solidFill>
              <a:srgbClr val="FAF6EB"/>
            </a:solidFill>
            <a:ln w="12700">
              <a:solidFill>
                <a:schemeClr val="tx1"/>
              </a:solidFill>
              <a:round/>
              <a:headEnd/>
              <a:tailEnd/>
            </a:ln>
            <a:effectLst/>
          </p:spPr>
          <p:txBody>
            <a:bodyPr wrap="none" lIns="228600" tIns="228600" rIns="228600" bIns="228600" anchor="ctr" anchorCtr="1"/>
            <a:lstStyle/>
            <a:p>
              <a:pPr eaLnBrk="0" hangingPunct="0"/>
              <a:r>
                <a:rPr lang="en-US" sz="1100" dirty="0" err="1">
                  <a:latin typeface="+mj-lt"/>
                </a:rPr>
                <a:t>EntityG</a:t>
              </a:r>
              <a:endParaRPr lang="en-US" sz="1100" dirty="0">
                <a:latin typeface="+mj-lt"/>
              </a:endParaRPr>
            </a:p>
            <a:p>
              <a:pPr eaLnBrk="0" hangingPunct="0"/>
              <a:r>
                <a:rPr lang="en-US" sz="1100" dirty="0">
                  <a:latin typeface="+mj-lt"/>
                </a:rPr>
                <a:t>Data</a:t>
              </a:r>
            </a:p>
          </p:txBody>
        </p:sp>
        <p:sp>
          <p:nvSpPr>
            <p:cNvPr id="30" name="Rectangle 42"/>
            <p:cNvSpPr>
              <a:spLocks noChangeArrowheads="1"/>
            </p:cNvSpPr>
            <p:nvPr/>
          </p:nvSpPr>
          <p:spPr bwMode="auto">
            <a:xfrm>
              <a:off x="1579563" y="5410200"/>
              <a:ext cx="3471862" cy="290513"/>
            </a:xfrm>
            <a:prstGeom prst="rect">
              <a:avLst/>
            </a:prstGeom>
            <a:solidFill>
              <a:srgbClr val="DFAE97"/>
            </a:solidFill>
            <a:ln w="12700">
              <a:solidFill>
                <a:schemeClr val="tx1"/>
              </a:solidFill>
              <a:miter lim="800000"/>
              <a:headEnd/>
              <a:tailEnd/>
            </a:ln>
            <a:effectLst/>
          </p:spPr>
          <p:txBody>
            <a:bodyPr wrap="none" lIns="228600" tIns="228600" rIns="228600" bIns="228600" anchor="ctr" anchorCtr="1"/>
            <a:lstStyle/>
            <a:p>
              <a:pPr eaLnBrk="0" hangingPunct="0"/>
              <a:r>
                <a:rPr lang="en-US" sz="1100">
                  <a:latin typeface="+mj-lt"/>
                </a:rPr>
                <a:t>Shared Set Data</a:t>
              </a:r>
            </a:p>
          </p:txBody>
        </p:sp>
        <p:sp>
          <p:nvSpPr>
            <p:cNvPr id="31" name="Rectangle 43"/>
            <p:cNvSpPr>
              <a:spLocks noChangeArrowheads="1"/>
            </p:cNvSpPr>
            <p:nvPr/>
          </p:nvSpPr>
          <p:spPr bwMode="auto">
            <a:xfrm>
              <a:off x="5541963" y="5410200"/>
              <a:ext cx="1782762" cy="290513"/>
            </a:xfrm>
            <a:prstGeom prst="rect">
              <a:avLst/>
            </a:prstGeom>
            <a:solidFill>
              <a:srgbClr val="DFAE97"/>
            </a:solidFill>
            <a:ln w="12700">
              <a:solidFill>
                <a:schemeClr val="tx1"/>
              </a:solidFill>
              <a:miter lim="800000"/>
              <a:headEnd/>
              <a:tailEnd/>
            </a:ln>
            <a:effectLst/>
          </p:spPr>
          <p:txBody>
            <a:bodyPr wrap="none" lIns="228600" tIns="228600" rIns="228600" bIns="228600" anchor="ctr" anchorCtr="1"/>
            <a:lstStyle/>
            <a:p>
              <a:pPr eaLnBrk="0" hangingPunct="0"/>
              <a:r>
                <a:rPr lang="en-US" sz="1100">
                  <a:latin typeface="+mj-lt"/>
                </a:rPr>
                <a:t>Shared Set Data</a:t>
              </a:r>
            </a:p>
          </p:txBody>
        </p:sp>
        <p:sp>
          <p:nvSpPr>
            <p:cNvPr id="32" name="Line 44"/>
            <p:cNvSpPr>
              <a:spLocks noChangeShapeType="1"/>
            </p:cNvSpPr>
            <p:nvPr/>
          </p:nvSpPr>
          <p:spPr bwMode="auto">
            <a:xfrm>
              <a:off x="2609850" y="5129213"/>
              <a:ext cx="0" cy="401637"/>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33" name="Line 45"/>
            <p:cNvSpPr>
              <a:spLocks noChangeShapeType="1"/>
            </p:cNvSpPr>
            <p:nvPr/>
          </p:nvSpPr>
          <p:spPr bwMode="auto">
            <a:xfrm>
              <a:off x="5759450" y="5141913"/>
              <a:ext cx="0" cy="401637"/>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34" name="Line 46"/>
            <p:cNvSpPr>
              <a:spLocks noChangeShapeType="1"/>
            </p:cNvSpPr>
            <p:nvPr/>
          </p:nvSpPr>
          <p:spPr bwMode="auto">
            <a:xfrm>
              <a:off x="7131050" y="5141913"/>
              <a:ext cx="0" cy="401637"/>
            </a:xfrm>
            <a:prstGeom prst="line">
              <a:avLst/>
            </a:prstGeom>
            <a:noFill/>
            <a:ln w="12700">
              <a:solidFill>
                <a:schemeClr val="tx1"/>
              </a:solidFill>
              <a:round/>
              <a:headEnd/>
              <a:tailEnd type="triangle" w="med" len="med"/>
            </a:ln>
            <a:effectLst/>
          </p:spPr>
          <p:txBody>
            <a:bodyPr/>
            <a:lstStyle/>
            <a:p>
              <a:endParaRPr lang="en-US">
                <a:latin typeface="+mj-lt"/>
              </a:endParaRPr>
            </a:p>
          </p:txBody>
        </p:sp>
        <p:sp>
          <p:nvSpPr>
            <p:cNvPr id="35" name="Line 47"/>
            <p:cNvSpPr>
              <a:spLocks noChangeShapeType="1"/>
            </p:cNvSpPr>
            <p:nvPr/>
          </p:nvSpPr>
          <p:spPr bwMode="auto">
            <a:xfrm>
              <a:off x="4819650" y="5129213"/>
              <a:ext cx="0" cy="401637"/>
            </a:xfrm>
            <a:prstGeom prst="line">
              <a:avLst/>
            </a:prstGeom>
            <a:noFill/>
            <a:ln w="12700">
              <a:solidFill>
                <a:schemeClr val="tx1"/>
              </a:solidFill>
              <a:round/>
              <a:headEnd/>
              <a:tailEnd type="triangle" w="med" len="med"/>
            </a:ln>
            <a:effectLst/>
          </p:spPr>
          <p:txBody>
            <a:bodyPr/>
            <a:lstStyle/>
            <a:p>
              <a:endParaRPr lang="en-US">
                <a:latin typeface="+mj-lt"/>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Cost Mode</a:t>
            </a:r>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Adjustment mode</a:t>
            </a:r>
          </a:p>
          <a:p>
            <a:r>
              <a:rPr lang="en-US" dirty="0" smtClean="0"/>
              <a:t>Complete mode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Cost Method</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Weighted Average (WAVG)</a:t>
            </a:r>
          </a:p>
          <a:p>
            <a:r>
              <a:rPr lang="en-US" dirty="0" smtClean="0"/>
              <a:t>First in First Out (FIFO)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Accounting Layer and Daybook</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Official Layer</a:t>
            </a:r>
          </a:p>
          <a:p>
            <a:r>
              <a:rPr lang="en-US" dirty="0" smtClean="0"/>
              <a:t>Management Layer</a:t>
            </a:r>
          </a:p>
          <a:p>
            <a:r>
              <a:rPr lang="en-US" dirty="0" smtClean="0"/>
              <a:t>Transient Layer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Multiple Currencies</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sp>
        <p:nvSpPr>
          <p:cNvPr id="36" name="Content Placeholder 2"/>
          <p:cNvSpPr>
            <a:spLocks noGrp="1"/>
          </p:cNvSpPr>
          <p:nvPr>
            <p:ph idx="1"/>
          </p:nvPr>
        </p:nvSpPr>
        <p:spPr>
          <a:xfrm>
            <a:off x="457200" y="1316182"/>
            <a:ext cx="8229600" cy="4999951"/>
          </a:xfrm>
        </p:spPr>
        <p:txBody>
          <a:bodyPr>
            <a:normAutofit/>
          </a:bodyPr>
          <a:lstStyle/>
          <a:p>
            <a:r>
              <a:rPr lang="en-US" dirty="0" smtClean="0"/>
              <a:t>Base currency</a:t>
            </a:r>
          </a:p>
          <a:p>
            <a:r>
              <a:rPr lang="en-US" dirty="0" smtClean="0"/>
              <a:t>Transaction currency</a:t>
            </a:r>
          </a:p>
          <a:p>
            <a:r>
              <a:rPr lang="en-US" dirty="0" smtClean="0"/>
              <a:t>Statutory currency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lstStyle/>
          <a:p>
            <a:r>
              <a:rPr lang="en-US" dirty="0" smtClean="0"/>
              <a:t>PC Periods for FIFO</a:t>
            </a:r>
            <a:endParaRPr lang="en-US" dirty="0"/>
          </a:p>
        </p:txBody>
      </p:sp>
      <p:sp>
        <p:nvSpPr>
          <p:cNvPr id="5" name="Text Placeholder 4"/>
          <p:cNvSpPr>
            <a:spLocks noGrp="1"/>
          </p:cNvSpPr>
          <p:nvPr>
            <p:ph type="body" sz="quarter" idx="11"/>
          </p:nvPr>
        </p:nvSpPr>
        <p:spPr/>
        <p:txBody>
          <a:bodyPr/>
          <a:lstStyle/>
          <a:p>
            <a:r>
              <a:rPr lang="en-US" smtClean="0"/>
              <a:t>Business Considerations</a:t>
            </a:r>
            <a:endParaRPr lang="en-US" dirty="0" smtClean="0"/>
          </a:p>
        </p:txBody>
      </p:sp>
      <p:grpSp>
        <p:nvGrpSpPr>
          <p:cNvPr id="8" name="Group 28"/>
          <p:cNvGrpSpPr>
            <a:grpSpLocks noChangeAspect="1"/>
          </p:cNvGrpSpPr>
          <p:nvPr/>
        </p:nvGrpSpPr>
        <p:grpSpPr bwMode="auto">
          <a:xfrm>
            <a:off x="1371600" y="1600200"/>
            <a:ext cx="6705600" cy="4419600"/>
            <a:chOff x="142" y="996"/>
            <a:chExt cx="2519" cy="1786"/>
          </a:xfrm>
        </p:grpSpPr>
        <p:sp>
          <p:nvSpPr>
            <p:cNvPr id="9" name="AutoShape 29"/>
            <p:cNvSpPr>
              <a:spLocks noChangeAspect="1" noChangeArrowheads="1" noTextEdit="1"/>
            </p:cNvSpPr>
            <p:nvPr/>
          </p:nvSpPr>
          <p:spPr bwMode="auto">
            <a:xfrm>
              <a:off x="142" y="996"/>
              <a:ext cx="2519" cy="1786"/>
            </a:xfrm>
            <a:prstGeom prst="rect">
              <a:avLst/>
            </a:prstGeom>
            <a:noFill/>
            <a:ln w="9525">
              <a:noFill/>
              <a:miter lim="800000"/>
              <a:headEnd/>
              <a:tailEnd/>
            </a:ln>
          </p:spPr>
          <p:txBody>
            <a:bodyPr/>
            <a:lstStyle/>
            <a:p>
              <a:endParaRPr lang="en-US" sz="6000" b="1">
                <a:latin typeface="+mj-lt"/>
              </a:endParaRPr>
            </a:p>
          </p:txBody>
        </p:sp>
        <p:grpSp>
          <p:nvGrpSpPr>
            <p:cNvPr id="10" name="Group 30"/>
            <p:cNvGrpSpPr>
              <a:grpSpLocks/>
            </p:cNvGrpSpPr>
            <p:nvPr/>
          </p:nvGrpSpPr>
          <p:grpSpPr bwMode="auto">
            <a:xfrm>
              <a:off x="147" y="998"/>
              <a:ext cx="2445" cy="264"/>
              <a:chOff x="147" y="998"/>
              <a:chExt cx="2445" cy="264"/>
            </a:xfrm>
          </p:grpSpPr>
          <p:sp>
            <p:nvSpPr>
              <p:cNvPr id="78" name="Rectangle 31"/>
              <p:cNvSpPr>
                <a:spLocks noChangeArrowheads="1"/>
              </p:cNvSpPr>
              <p:nvPr/>
            </p:nvSpPr>
            <p:spPr bwMode="auto">
              <a:xfrm>
                <a:off x="147" y="998"/>
                <a:ext cx="2445" cy="264"/>
              </a:xfrm>
              <a:prstGeom prst="rect">
                <a:avLst/>
              </a:prstGeom>
              <a:solidFill>
                <a:srgbClr val="FFFFFF"/>
              </a:solidFill>
              <a:ln w="6350">
                <a:solidFill>
                  <a:srgbClr val="000000"/>
                </a:solidFill>
                <a:miter lim="800000"/>
                <a:headEnd/>
                <a:tailEnd/>
              </a:ln>
            </p:spPr>
            <p:txBody>
              <a:bodyPr/>
              <a:lstStyle/>
              <a:p>
                <a:endParaRPr lang="zh-CN" altLang="zh-CN" sz="6000" b="1">
                  <a:latin typeface="+mj-lt"/>
                  <a:ea typeface="宋体" charset="-122"/>
                </a:endParaRPr>
              </a:p>
            </p:txBody>
          </p:sp>
          <p:sp>
            <p:nvSpPr>
              <p:cNvPr id="79" name="Rectangle 32"/>
              <p:cNvSpPr>
                <a:spLocks noChangeArrowheads="1"/>
              </p:cNvSpPr>
              <p:nvPr/>
            </p:nvSpPr>
            <p:spPr bwMode="auto">
              <a:xfrm>
                <a:off x="1230" y="1027"/>
                <a:ext cx="329" cy="224"/>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3600" b="1">
                    <a:solidFill>
                      <a:schemeClr val="hlink"/>
                    </a:solidFill>
                    <a:latin typeface="+mj-lt"/>
                    <a:ea typeface="宋体" charset="-122"/>
                  </a:rPr>
                  <a:t>July</a:t>
                </a:r>
              </a:p>
            </p:txBody>
          </p:sp>
        </p:grpSp>
        <p:grpSp>
          <p:nvGrpSpPr>
            <p:cNvPr id="11" name="Group 33"/>
            <p:cNvGrpSpPr>
              <a:grpSpLocks/>
            </p:cNvGrpSpPr>
            <p:nvPr/>
          </p:nvGrpSpPr>
          <p:grpSpPr bwMode="auto">
            <a:xfrm>
              <a:off x="147" y="1262"/>
              <a:ext cx="2450" cy="1451"/>
              <a:chOff x="147" y="1262"/>
              <a:chExt cx="2450" cy="1451"/>
            </a:xfrm>
          </p:grpSpPr>
          <p:sp>
            <p:nvSpPr>
              <p:cNvPr id="25" name="Rectangle 34"/>
              <p:cNvSpPr>
                <a:spLocks noChangeArrowheads="1"/>
              </p:cNvSpPr>
              <p:nvPr/>
            </p:nvSpPr>
            <p:spPr bwMode="auto">
              <a:xfrm>
                <a:off x="147" y="1262"/>
                <a:ext cx="2445" cy="1451"/>
              </a:xfrm>
              <a:prstGeom prst="rect">
                <a:avLst/>
              </a:prstGeom>
              <a:solidFill>
                <a:srgbClr val="FFFFFF"/>
              </a:solidFill>
              <a:ln w="6350">
                <a:solidFill>
                  <a:srgbClr val="000000"/>
                </a:solidFill>
                <a:miter lim="800000"/>
                <a:headEnd/>
                <a:tailEnd/>
              </a:ln>
            </p:spPr>
            <p:txBody>
              <a:bodyPr/>
              <a:lstStyle/>
              <a:p>
                <a:endParaRPr lang="zh-CN" altLang="zh-CN" sz="6000" b="1">
                  <a:latin typeface="+mj-lt"/>
                  <a:ea typeface="宋体" charset="-122"/>
                </a:endParaRPr>
              </a:p>
            </p:txBody>
          </p:sp>
          <p:sp>
            <p:nvSpPr>
              <p:cNvPr id="26" name="Rectangle 35"/>
              <p:cNvSpPr>
                <a:spLocks noChangeArrowheads="1"/>
              </p:cNvSpPr>
              <p:nvPr/>
            </p:nvSpPr>
            <p:spPr bwMode="auto">
              <a:xfrm>
                <a:off x="164" y="1301"/>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27" name="Rectangle 36"/>
              <p:cNvSpPr>
                <a:spLocks noChangeArrowheads="1"/>
              </p:cNvSpPr>
              <p:nvPr/>
            </p:nvSpPr>
            <p:spPr bwMode="auto">
              <a:xfrm>
                <a:off x="267" y="1273"/>
                <a:ext cx="13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Sun</a:t>
                </a:r>
                <a:endParaRPr kumimoji="0" lang="en-US" altLang="zh-CN" sz="6000" b="1">
                  <a:solidFill>
                    <a:schemeClr val="hlink"/>
                  </a:solidFill>
                  <a:latin typeface="+mj-lt"/>
                  <a:ea typeface="宋体" charset="-122"/>
                </a:endParaRPr>
              </a:p>
            </p:txBody>
          </p:sp>
          <p:sp>
            <p:nvSpPr>
              <p:cNvPr id="28" name="Rectangle 37"/>
              <p:cNvSpPr>
                <a:spLocks noChangeArrowheads="1"/>
              </p:cNvSpPr>
              <p:nvPr/>
            </p:nvSpPr>
            <p:spPr bwMode="auto">
              <a:xfrm>
                <a:off x="613" y="1273"/>
                <a:ext cx="165"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Mon</a:t>
                </a:r>
                <a:endParaRPr kumimoji="0" lang="en-US" altLang="zh-CN" sz="6000" b="1">
                  <a:solidFill>
                    <a:schemeClr val="hlink"/>
                  </a:solidFill>
                  <a:latin typeface="+mj-lt"/>
                  <a:ea typeface="宋体" charset="-122"/>
                </a:endParaRPr>
              </a:p>
            </p:txBody>
          </p:sp>
          <p:sp>
            <p:nvSpPr>
              <p:cNvPr id="29" name="Rectangle 38"/>
              <p:cNvSpPr>
                <a:spLocks noChangeArrowheads="1"/>
              </p:cNvSpPr>
              <p:nvPr/>
            </p:nvSpPr>
            <p:spPr bwMode="auto">
              <a:xfrm>
                <a:off x="990" y="1273"/>
                <a:ext cx="128"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Tue</a:t>
                </a:r>
                <a:endParaRPr kumimoji="0" lang="en-US" altLang="zh-CN" sz="6000" b="1">
                  <a:solidFill>
                    <a:schemeClr val="hlink"/>
                  </a:solidFill>
                  <a:latin typeface="+mj-lt"/>
                  <a:ea typeface="宋体" charset="-122"/>
                </a:endParaRPr>
              </a:p>
            </p:txBody>
          </p:sp>
          <p:sp>
            <p:nvSpPr>
              <p:cNvPr id="30" name="Rectangle 39"/>
              <p:cNvSpPr>
                <a:spLocks noChangeArrowheads="1"/>
              </p:cNvSpPr>
              <p:nvPr/>
            </p:nvSpPr>
            <p:spPr bwMode="auto">
              <a:xfrm>
                <a:off x="1298" y="1273"/>
                <a:ext cx="170"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Wed</a:t>
                </a:r>
                <a:endParaRPr kumimoji="0" lang="en-US" altLang="zh-CN" sz="6000" b="1">
                  <a:solidFill>
                    <a:schemeClr val="hlink"/>
                  </a:solidFill>
                  <a:latin typeface="+mj-lt"/>
                  <a:ea typeface="宋体" charset="-122"/>
                </a:endParaRPr>
              </a:p>
            </p:txBody>
          </p:sp>
          <p:sp>
            <p:nvSpPr>
              <p:cNvPr id="31" name="Rectangle 40"/>
              <p:cNvSpPr>
                <a:spLocks noChangeArrowheads="1"/>
              </p:cNvSpPr>
              <p:nvPr/>
            </p:nvSpPr>
            <p:spPr bwMode="auto">
              <a:xfrm>
                <a:off x="1680" y="1273"/>
                <a:ext cx="125"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Thu</a:t>
                </a:r>
                <a:endParaRPr kumimoji="0" lang="en-US" altLang="zh-CN" sz="6000" b="1">
                  <a:solidFill>
                    <a:schemeClr val="hlink"/>
                  </a:solidFill>
                  <a:latin typeface="+mj-lt"/>
                  <a:ea typeface="宋体" charset="-122"/>
                </a:endParaRPr>
              </a:p>
            </p:txBody>
          </p:sp>
          <p:sp>
            <p:nvSpPr>
              <p:cNvPr id="32" name="Rectangle 41"/>
              <p:cNvSpPr>
                <a:spLocks noChangeArrowheads="1"/>
              </p:cNvSpPr>
              <p:nvPr/>
            </p:nvSpPr>
            <p:spPr bwMode="auto">
              <a:xfrm>
                <a:off x="2061" y="1273"/>
                <a:ext cx="80"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Fri</a:t>
                </a:r>
                <a:endParaRPr kumimoji="0" lang="en-US" altLang="zh-CN" sz="6000" b="1">
                  <a:solidFill>
                    <a:schemeClr val="hlink"/>
                  </a:solidFill>
                  <a:latin typeface="+mj-lt"/>
                  <a:ea typeface="宋体" charset="-122"/>
                </a:endParaRPr>
              </a:p>
            </p:txBody>
          </p:sp>
          <p:sp>
            <p:nvSpPr>
              <p:cNvPr id="33" name="Rectangle 42"/>
              <p:cNvSpPr>
                <a:spLocks noChangeArrowheads="1"/>
              </p:cNvSpPr>
              <p:nvPr/>
            </p:nvSpPr>
            <p:spPr bwMode="auto">
              <a:xfrm>
                <a:off x="2370" y="1273"/>
                <a:ext cx="114"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chemeClr val="hlink"/>
                    </a:solidFill>
                    <a:latin typeface="+mj-lt"/>
                    <a:ea typeface="宋体" charset="-122"/>
                  </a:rPr>
                  <a:t>Sat</a:t>
                </a:r>
                <a:endParaRPr kumimoji="0" lang="en-US" altLang="zh-CN" sz="6000" b="1">
                  <a:solidFill>
                    <a:schemeClr val="hlink"/>
                  </a:solidFill>
                  <a:latin typeface="+mj-lt"/>
                  <a:ea typeface="宋体" charset="-122"/>
                </a:endParaRPr>
              </a:p>
            </p:txBody>
          </p:sp>
          <p:sp>
            <p:nvSpPr>
              <p:cNvPr id="34" name="Rectangle 43"/>
              <p:cNvSpPr>
                <a:spLocks noChangeArrowheads="1"/>
              </p:cNvSpPr>
              <p:nvPr/>
            </p:nvSpPr>
            <p:spPr bwMode="auto">
              <a:xfrm>
                <a:off x="164" y="140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35" name="Rectangle 44"/>
              <p:cNvSpPr>
                <a:spLocks noChangeArrowheads="1"/>
              </p:cNvSpPr>
              <p:nvPr/>
            </p:nvSpPr>
            <p:spPr bwMode="auto">
              <a:xfrm>
                <a:off x="456" y="14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37" name="Rectangle 45"/>
              <p:cNvSpPr>
                <a:spLocks noChangeArrowheads="1"/>
              </p:cNvSpPr>
              <p:nvPr/>
            </p:nvSpPr>
            <p:spPr bwMode="auto">
              <a:xfrm>
                <a:off x="817" y="14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38" name="Rectangle 46"/>
              <p:cNvSpPr>
                <a:spLocks noChangeArrowheads="1"/>
              </p:cNvSpPr>
              <p:nvPr/>
            </p:nvSpPr>
            <p:spPr bwMode="auto">
              <a:xfrm>
                <a:off x="1160" y="14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39" name="Rectangle 47"/>
              <p:cNvSpPr>
                <a:spLocks noChangeArrowheads="1"/>
              </p:cNvSpPr>
              <p:nvPr/>
            </p:nvSpPr>
            <p:spPr bwMode="auto">
              <a:xfrm>
                <a:off x="1366" y="14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40" name="Rectangle 48"/>
              <p:cNvSpPr>
                <a:spLocks noChangeArrowheads="1"/>
              </p:cNvSpPr>
              <p:nvPr/>
            </p:nvSpPr>
            <p:spPr bwMode="auto">
              <a:xfrm>
                <a:off x="1505" y="14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41" name="Rectangle 49"/>
              <p:cNvSpPr>
                <a:spLocks noChangeArrowheads="1"/>
              </p:cNvSpPr>
              <p:nvPr/>
            </p:nvSpPr>
            <p:spPr bwMode="auto">
              <a:xfrm>
                <a:off x="1866" y="14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42" name="Rectangle 50"/>
              <p:cNvSpPr>
                <a:spLocks noChangeArrowheads="1"/>
              </p:cNvSpPr>
              <p:nvPr/>
            </p:nvSpPr>
            <p:spPr bwMode="auto">
              <a:xfrm>
                <a:off x="2190" y="140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a:t>
                </a:r>
                <a:endParaRPr kumimoji="0" lang="en-US" altLang="zh-CN" sz="6000" b="1">
                  <a:latin typeface="+mj-lt"/>
                  <a:ea typeface="宋体" charset="-122"/>
                </a:endParaRPr>
              </a:p>
            </p:txBody>
          </p:sp>
          <p:sp>
            <p:nvSpPr>
              <p:cNvPr id="43" name="Rectangle 51"/>
              <p:cNvSpPr>
                <a:spLocks noChangeArrowheads="1"/>
              </p:cNvSpPr>
              <p:nvPr/>
            </p:nvSpPr>
            <p:spPr bwMode="auto">
              <a:xfrm>
                <a:off x="2551" y="140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a:t>
                </a:r>
                <a:endParaRPr kumimoji="0" lang="en-US" altLang="zh-CN" sz="6000" b="1">
                  <a:latin typeface="+mj-lt"/>
                  <a:ea typeface="宋体" charset="-122"/>
                </a:endParaRPr>
              </a:p>
            </p:txBody>
          </p:sp>
          <p:sp>
            <p:nvSpPr>
              <p:cNvPr id="44" name="Rectangle 52"/>
              <p:cNvSpPr>
                <a:spLocks noChangeArrowheads="1"/>
              </p:cNvSpPr>
              <p:nvPr/>
            </p:nvSpPr>
            <p:spPr bwMode="auto">
              <a:xfrm>
                <a:off x="163" y="162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45" name="Rectangle 53"/>
              <p:cNvSpPr>
                <a:spLocks noChangeArrowheads="1"/>
              </p:cNvSpPr>
              <p:nvPr/>
            </p:nvSpPr>
            <p:spPr bwMode="auto">
              <a:xfrm>
                <a:off x="438"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3</a:t>
                </a:r>
                <a:endParaRPr kumimoji="0" lang="en-US" altLang="zh-CN" sz="6000" b="1">
                  <a:latin typeface="+mj-lt"/>
                  <a:ea typeface="宋体" charset="-122"/>
                </a:endParaRPr>
              </a:p>
            </p:txBody>
          </p:sp>
          <p:sp>
            <p:nvSpPr>
              <p:cNvPr id="46" name="Rectangle 54"/>
              <p:cNvSpPr>
                <a:spLocks noChangeArrowheads="1"/>
              </p:cNvSpPr>
              <p:nvPr/>
            </p:nvSpPr>
            <p:spPr bwMode="auto">
              <a:xfrm>
                <a:off x="798"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4</a:t>
                </a:r>
                <a:endParaRPr kumimoji="0" lang="en-US" altLang="zh-CN" sz="6000" b="1">
                  <a:latin typeface="+mj-lt"/>
                  <a:ea typeface="宋体" charset="-122"/>
                </a:endParaRPr>
              </a:p>
            </p:txBody>
          </p:sp>
          <p:sp>
            <p:nvSpPr>
              <p:cNvPr id="47" name="Rectangle 55"/>
              <p:cNvSpPr>
                <a:spLocks noChangeArrowheads="1"/>
              </p:cNvSpPr>
              <p:nvPr/>
            </p:nvSpPr>
            <p:spPr bwMode="auto">
              <a:xfrm>
                <a:off x="1142"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5</a:t>
                </a:r>
                <a:endParaRPr kumimoji="0" lang="en-US" altLang="zh-CN" sz="6000" b="1">
                  <a:latin typeface="+mj-lt"/>
                  <a:ea typeface="宋体" charset="-122"/>
                </a:endParaRPr>
              </a:p>
            </p:txBody>
          </p:sp>
          <p:sp>
            <p:nvSpPr>
              <p:cNvPr id="48" name="Rectangle 56"/>
              <p:cNvSpPr>
                <a:spLocks noChangeArrowheads="1"/>
              </p:cNvSpPr>
              <p:nvPr/>
            </p:nvSpPr>
            <p:spPr bwMode="auto">
              <a:xfrm>
                <a:off x="1486"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6</a:t>
                </a:r>
                <a:endParaRPr kumimoji="0" lang="en-US" altLang="zh-CN" sz="6000" b="1">
                  <a:latin typeface="+mj-lt"/>
                  <a:ea typeface="宋体" charset="-122"/>
                </a:endParaRPr>
              </a:p>
            </p:txBody>
          </p:sp>
          <p:sp>
            <p:nvSpPr>
              <p:cNvPr id="49" name="Rectangle 57"/>
              <p:cNvSpPr>
                <a:spLocks noChangeArrowheads="1"/>
              </p:cNvSpPr>
              <p:nvPr/>
            </p:nvSpPr>
            <p:spPr bwMode="auto">
              <a:xfrm>
                <a:off x="1848"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7</a:t>
                </a:r>
                <a:endParaRPr kumimoji="0" lang="en-US" altLang="zh-CN" sz="6000" b="1">
                  <a:latin typeface="+mj-lt"/>
                  <a:ea typeface="宋体" charset="-122"/>
                </a:endParaRPr>
              </a:p>
            </p:txBody>
          </p:sp>
          <p:sp>
            <p:nvSpPr>
              <p:cNvPr id="50" name="Rectangle 58"/>
              <p:cNvSpPr>
                <a:spLocks noChangeArrowheads="1"/>
              </p:cNvSpPr>
              <p:nvPr/>
            </p:nvSpPr>
            <p:spPr bwMode="auto">
              <a:xfrm>
                <a:off x="2190"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8</a:t>
                </a:r>
                <a:endParaRPr kumimoji="0" lang="en-US" altLang="zh-CN" sz="6000" b="1">
                  <a:latin typeface="+mj-lt"/>
                  <a:ea typeface="宋体" charset="-122"/>
                </a:endParaRPr>
              </a:p>
            </p:txBody>
          </p:sp>
          <p:sp>
            <p:nvSpPr>
              <p:cNvPr id="51" name="Rectangle 59"/>
              <p:cNvSpPr>
                <a:spLocks noChangeArrowheads="1"/>
              </p:cNvSpPr>
              <p:nvPr/>
            </p:nvSpPr>
            <p:spPr bwMode="auto">
              <a:xfrm>
                <a:off x="2551" y="1625"/>
                <a:ext cx="43"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9</a:t>
                </a:r>
                <a:endParaRPr kumimoji="0" lang="en-US" altLang="zh-CN" sz="6000" b="1">
                  <a:latin typeface="+mj-lt"/>
                  <a:ea typeface="宋体" charset="-122"/>
                </a:endParaRPr>
              </a:p>
            </p:txBody>
          </p:sp>
          <p:sp>
            <p:nvSpPr>
              <p:cNvPr id="52" name="Rectangle 60"/>
              <p:cNvSpPr>
                <a:spLocks noChangeArrowheads="1"/>
              </p:cNvSpPr>
              <p:nvPr/>
            </p:nvSpPr>
            <p:spPr bwMode="auto">
              <a:xfrm>
                <a:off x="163" y="184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53" name="Rectangle 61"/>
              <p:cNvSpPr>
                <a:spLocks noChangeArrowheads="1"/>
              </p:cNvSpPr>
              <p:nvPr/>
            </p:nvSpPr>
            <p:spPr bwMode="auto">
              <a:xfrm>
                <a:off x="398"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10</a:t>
                </a:r>
                <a:endParaRPr kumimoji="0" lang="en-US" altLang="zh-CN" sz="6000" b="1">
                  <a:latin typeface="+mj-lt"/>
                  <a:ea typeface="宋体" charset="-122"/>
                </a:endParaRPr>
              </a:p>
            </p:txBody>
          </p:sp>
          <p:sp>
            <p:nvSpPr>
              <p:cNvPr id="54" name="Rectangle 62"/>
              <p:cNvSpPr>
                <a:spLocks noChangeArrowheads="1"/>
              </p:cNvSpPr>
              <p:nvPr/>
            </p:nvSpPr>
            <p:spPr bwMode="auto">
              <a:xfrm>
                <a:off x="758"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11</a:t>
                </a:r>
                <a:endParaRPr kumimoji="0" lang="en-US" altLang="zh-CN" sz="6000" b="1">
                  <a:latin typeface="+mj-lt"/>
                  <a:ea typeface="宋体" charset="-122"/>
                </a:endParaRPr>
              </a:p>
            </p:txBody>
          </p:sp>
          <p:sp>
            <p:nvSpPr>
              <p:cNvPr id="55" name="Rectangle 63"/>
              <p:cNvSpPr>
                <a:spLocks noChangeArrowheads="1"/>
              </p:cNvSpPr>
              <p:nvPr/>
            </p:nvSpPr>
            <p:spPr bwMode="auto">
              <a:xfrm>
                <a:off x="1102"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12</a:t>
                </a:r>
                <a:endParaRPr kumimoji="0" lang="en-US" altLang="zh-CN" sz="6000" b="1">
                  <a:latin typeface="+mj-lt"/>
                  <a:ea typeface="宋体" charset="-122"/>
                </a:endParaRPr>
              </a:p>
            </p:txBody>
          </p:sp>
          <p:sp>
            <p:nvSpPr>
              <p:cNvPr id="56" name="Rectangle 64"/>
              <p:cNvSpPr>
                <a:spLocks noChangeArrowheads="1"/>
              </p:cNvSpPr>
              <p:nvPr/>
            </p:nvSpPr>
            <p:spPr bwMode="auto">
              <a:xfrm>
                <a:off x="1446"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13</a:t>
                </a:r>
                <a:endParaRPr kumimoji="0" lang="en-US" altLang="zh-CN" sz="6000" b="1">
                  <a:latin typeface="+mj-lt"/>
                  <a:ea typeface="宋体" charset="-122"/>
                </a:endParaRPr>
              </a:p>
            </p:txBody>
          </p:sp>
          <p:sp>
            <p:nvSpPr>
              <p:cNvPr id="57" name="Rectangle 65"/>
              <p:cNvSpPr>
                <a:spLocks noChangeArrowheads="1"/>
              </p:cNvSpPr>
              <p:nvPr/>
            </p:nvSpPr>
            <p:spPr bwMode="auto">
              <a:xfrm>
                <a:off x="1807"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14</a:t>
                </a:r>
                <a:endParaRPr kumimoji="0" lang="en-US" altLang="zh-CN" sz="6000" b="1">
                  <a:latin typeface="+mj-lt"/>
                  <a:ea typeface="宋体" charset="-122"/>
                </a:endParaRPr>
              </a:p>
            </p:txBody>
          </p:sp>
          <p:sp>
            <p:nvSpPr>
              <p:cNvPr id="58" name="Rectangle 66"/>
              <p:cNvSpPr>
                <a:spLocks noChangeArrowheads="1"/>
              </p:cNvSpPr>
              <p:nvPr/>
            </p:nvSpPr>
            <p:spPr bwMode="auto">
              <a:xfrm>
                <a:off x="2150"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15</a:t>
                </a:r>
                <a:endParaRPr kumimoji="0" lang="en-US" altLang="zh-CN" sz="6000" b="1">
                  <a:latin typeface="+mj-lt"/>
                  <a:ea typeface="宋体" charset="-122"/>
                </a:endParaRPr>
              </a:p>
            </p:txBody>
          </p:sp>
          <p:sp>
            <p:nvSpPr>
              <p:cNvPr id="59" name="Rectangle 67"/>
              <p:cNvSpPr>
                <a:spLocks noChangeArrowheads="1"/>
              </p:cNvSpPr>
              <p:nvPr/>
            </p:nvSpPr>
            <p:spPr bwMode="auto">
              <a:xfrm>
                <a:off x="2510" y="184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16</a:t>
                </a:r>
                <a:endParaRPr kumimoji="0" lang="en-US" altLang="zh-CN" sz="6000" b="1">
                  <a:latin typeface="+mj-lt"/>
                  <a:ea typeface="宋体" charset="-122"/>
                </a:endParaRPr>
              </a:p>
            </p:txBody>
          </p:sp>
          <p:sp>
            <p:nvSpPr>
              <p:cNvPr id="60" name="Rectangle 68"/>
              <p:cNvSpPr>
                <a:spLocks noChangeArrowheads="1"/>
              </p:cNvSpPr>
              <p:nvPr/>
            </p:nvSpPr>
            <p:spPr bwMode="auto">
              <a:xfrm>
                <a:off x="163" y="206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61" name="Rectangle 69"/>
              <p:cNvSpPr>
                <a:spLocks noChangeArrowheads="1"/>
              </p:cNvSpPr>
              <p:nvPr/>
            </p:nvSpPr>
            <p:spPr bwMode="auto">
              <a:xfrm>
                <a:off x="398"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17</a:t>
                </a:r>
                <a:endParaRPr kumimoji="0" lang="en-US" altLang="zh-CN" sz="6000" b="1">
                  <a:latin typeface="+mj-lt"/>
                  <a:ea typeface="宋体" charset="-122"/>
                </a:endParaRPr>
              </a:p>
            </p:txBody>
          </p:sp>
          <p:sp>
            <p:nvSpPr>
              <p:cNvPr id="62" name="Rectangle 70"/>
              <p:cNvSpPr>
                <a:spLocks noChangeArrowheads="1"/>
              </p:cNvSpPr>
              <p:nvPr/>
            </p:nvSpPr>
            <p:spPr bwMode="auto">
              <a:xfrm>
                <a:off x="758"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18</a:t>
                </a:r>
                <a:endParaRPr kumimoji="0" lang="en-US" altLang="zh-CN" sz="6000" b="1">
                  <a:latin typeface="+mj-lt"/>
                  <a:ea typeface="宋体" charset="-122"/>
                </a:endParaRPr>
              </a:p>
            </p:txBody>
          </p:sp>
          <p:sp>
            <p:nvSpPr>
              <p:cNvPr id="63" name="Rectangle 71"/>
              <p:cNvSpPr>
                <a:spLocks noChangeArrowheads="1"/>
              </p:cNvSpPr>
              <p:nvPr/>
            </p:nvSpPr>
            <p:spPr bwMode="auto">
              <a:xfrm>
                <a:off x="1102"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19</a:t>
                </a:r>
                <a:endParaRPr kumimoji="0" lang="en-US" altLang="zh-CN" sz="6000" b="1">
                  <a:latin typeface="+mj-lt"/>
                  <a:ea typeface="宋体" charset="-122"/>
                </a:endParaRPr>
              </a:p>
            </p:txBody>
          </p:sp>
          <p:sp>
            <p:nvSpPr>
              <p:cNvPr id="64" name="Rectangle 72"/>
              <p:cNvSpPr>
                <a:spLocks noChangeArrowheads="1"/>
              </p:cNvSpPr>
              <p:nvPr/>
            </p:nvSpPr>
            <p:spPr bwMode="auto">
              <a:xfrm>
                <a:off x="1446"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20</a:t>
                </a:r>
                <a:endParaRPr kumimoji="0" lang="en-US" altLang="zh-CN" sz="6000" b="1">
                  <a:latin typeface="+mj-lt"/>
                  <a:ea typeface="宋体" charset="-122"/>
                </a:endParaRPr>
              </a:p>
            </p:txBody>
          </p:sp>
          <p:sp>
            <p:nvSpPr>
              <p:cNvPr id="65" name="Rectangle 73"/>
              <p:cNvSpPr>
                <a:spLocks noChangeArrowheads="1"/>
              </p:cNvSpPr>
              <p:nvPr/>
            </p:nvSpPr>
            <p:spPr bwMode="auto">
              <a:xfrm>
                <a:off x="1806"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21</a:t>
                </a:r>
                <a:endParaRPr kumimoji="0" lang="en-US" altLang="zh-CN" sz="6000" b="1">
                  <a:latin typeface="+mj-lt"/>
                  <a:ea typeface="宋体" charset="-122"/>
                </a:endParaRPr>
              </a:p>
            </p:txBody>
          </p:sp>
          <p:sp>
            <p:nvSpPr>
              <p:cNvPr id="66" name="Rectangle 74"/>
              <p:cNvSpPr>
                <a:spLocks noChangeArrowheads="1"/>
              </p:cNvSpPr>
              <p:nvPr/>
            </p:nvSpPr>
            <p:spPr bwMode="auto">
              <a:xfrm>
                <a:off x="2150"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22</a:t>
                </a:r>
                <a:endParaRPr kumimoji="0" lang="en-US" altLang="zh-CN" sz="6000" b="1">
                  <a:latin typeface="+mj-lt"/>
                  <a:ea typeface="宋体" charset="-122"/>
                </a:endParaRPr>
              </a:p>
            </p:txBody>
          </p:sp>
          <p:sp>
            <p:nvSpPr>
              <p:cNvPr id="67" name="Rectangle 75"/>
              <p:cNvSpPr>
                <a:spLocks noChangeArrowheads="1"/>
              </p:cNvSpPr>
              <p:nvPr/>
            </p:nvSpPr>
            <p:spPr bwMode="auto">
              <a:xfrm>
                <a:off x="2510" y="206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23</a:t>
                </a:r>
                <a:endParaRPr kumimoji="0" lang="en-US" altLang="zh-CN" sz="6000" b="1">
                  <a:latin typeface="+mj-lt"/>
                  <a:ea typeface="宋体" charset="-122"/>
                </a:endParaRPr>
              </a:p>
            </p:txBody>
          </p:sp>
          <p:sp>
            <p:nvSpPr>
              <p:cNvPr id="68" name="Rectangle 76"/>
              <p:cNvSpPr>
                <a:spLocks noChangeArrowheads="1"/>
              </p:cNvSpPr>
              <p:nvPr/>
            </p:nvSpPr>
            <p:spPr bwMode="auto">
              <a:xfrm>
                <a:off x="163" y="228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69" name="Rectangle 77"/>
              <p:cNvSpPr>
                <a:spLocks noChangeArrowheads="1"/>
              </p:cNvSpPr>
              <p:nvPr/>
            </p:nvSpPr>
            <p:spPr bwMode="auto">
              <a:xfrm>
                <a:off x="398"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24</a:t>
                </a:r>
                <a:endParaRPr kumimoji="0" lang="en-US" altLang="zh-CN" sz="6000" b="1">
                  <a:latin typeface="+mj-lt"/>
                  <a:ea typeface="宋体" charset="-122"/>
                </a:endParaRPr>
              </a:p>
            </p:txBody>
          </p:sp>
          <p:sp>
            <p:nvSpPr>
              <p:cNvPr id="70" name="Rectangle 78"/>
              <p:cNvSpPr>
                <a:spLocks noChangeArrowheads="1"/>
              </p:cNvSpPr>
              <p:nvPr/>
            </p:nvSpPr>
            <p:spPr bwMode="auto">
              <a:xfrm>
                <a:off x="758"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25</a:t>
                </a:r>
                <a:endParaRPr kumimoji="0" lang="en-US" altLang="zh-CN" sz="6000" b="1">
                  <a:latin typeface="+mj-lt"/>
                  <a:ea typeface="宋体" charset="-122"/>
                </a:endParaRPr>
              </a:p>
            </p:txBody>
          </p:sp>
          <p:sp>
            <p:nvSpPr>
              <p:cNvPr id="71" name="Rectangle 79"/>
              <p:cNvSpPr>
                <a:spLocks noChangeArrowheads="1"/>
              </p:cNvSpPr>
              <p:nvPr/>
            </p:nvSpPr>
            <p:spPr bwMode="auto">
              <a:xfrm>
                <a:off x="1102"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26</a:t>
                </a:r>
                <a:endParaRPr kumimoji="0" lang="en-US" altLang="zh-CN" sz="6000" b="1">
                  <a:latin typeface="+mj-lt"/>
                  <a:ea typeface="宋体" charset="-122"/>
                </a:endParaRPr>
              </a:p>
            </p:txBody>
          </p:sp>
          <p:sp>
            <p:nvSpPr>
              <p:cNvPr id="72" name="Rectangle 80"/>
              <p:cNvSpPr>
                <a:spLocks noChangeArrowheads="1"/>
              </p:cNvSpPr>
              <p:nvPr/>
            </p:nvSpPr>
            <p:spPr bwMode="auto">
              <a:xfrm>
                <a:off x="1446"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27</a:t>
                </a:r>
                <a:endParaRPr kumimoji="0" lang="en-US" altLang="zh-CN" sz="6000" b="1">
                  <a:latin typeface="+mj-lt"/>
                  <a:ea typeface="宋体" charset="-122"/>
                </a:endParaRPr>
              </a:p>
            </p:txBody>
          </p:sp>
          <p:sp>
            <p:nvSpPr>
              <p:cNvPr id="73" name="Rectangle 81"/>
              <p:cNvSpPr>
                <a:spLocks noChangeArrowheads="1"/>
              </p:cNvSpPr>
              <p:nvPr/>
            </p:nvSpPr>
            <p:spPr bwMode="auto">
              <a:xfrm>
                <a:off x="1806"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28</a:t>
                </a:r>
                <a:endParaRPr kumimoji="0" lang="en-US" altLang="zh-CN" sz="6000" b="1">
                  <a:latin typeface="+mj-lt"/>
                  <a:ea typeface="宋体" charset="-122"/>
                </a:endParaRPr>
              </a:p>
            </p:txBody>
          </p:sp>
          <p:sp>
            <p:nvSpPr>
              <p:cNvPr id="74" name="Rectangle 82"/>
              <p:cNvSpPr>
                <a:spLocks noChangeArrowheads="1"/>
              </p:cNvSpPr>
              <p:nvPr/>
            </p:nvSpPr>
            <p:spPr bwMode="auto">
              <a:xfrm>
                <a:off x="2150"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29</a:t>
                </a:r>
                <a:endParaRPr kumimoji="0" lang="en-US" altLang="zh-CN" sz="6000" b="1">
                  <a:latin typeface="+mj-lt"/>
                  <a:ea typeface="宋体" charset="-122"/>
                </a:endParaRPr>
              </a:p>
            </p:txBody>
          </p:sp>
          <p:sp>
            <p:nvSpPr>
              <p:cNvPr id="75" name="Rectangle 83"/>
              <p:cNvSpPr>
                <a:spLocks noChangeArrowheads="1"/>
              </p:cNvSpPr>
              <p:nvPr/>
            </p:nvSpPr>
            <p:spPr bwMode="auto">
              <a:xfrm>
                <a:off x="2510" y="228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30</a:t>
                </a:r>
                <a:endParaRPr kumimoji="0" lang="en-US" altLang="zh-CN" sz="6000" b="1">
                  <a:latin typeface="+mj-lt"/>
                  <a:ea typeface="宋体" charset="-122"/>
                </a:endParaRPr>
              </a:p>
            </p:txBody>
          </p:sp>
          <p:sp>
            <p:nvSpPr>
              <p:cNvPr id="76" name="Rectangle 84"/>
              <p:cNvSpPr>
                <a:spLocks noChangeArrowheads="1"/>
              </p:cNvSpPr>
              <p:nvPr/>
            </p:nvSpPr>
            <p:spPr bwMode="auto">
              <a:xfrm>
                <a:off x="163" y="2505"/>
                <a:ext cx="22"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 </a:t>
                </a:r>
                <a:endParaRPr kumimoji="0" lang="en-US" altLang="zh-CN" sz="6000" b="1">
                  <a:latin typeface="+mj-lt"/>
                  <a:ea typeface="宋体" charset="-122"/>
                </a:endParaRPr>
              </a:p>
            </p:txBody>
          </p:sp>
          <p:sp>
            <p:nvSpPr>
              <p:cNvPr id="77" name="Rectangle 85"/>
              <p:cNvSpPr>
                <a:spLocks noChangeArrowheads="1"/>
              </p:cNvSpPr>
              <p:nvPr/>
            </p:nvSpPr>
            <p:spPr bwMode="auto">
              <a:xfrm>
                <a:off x="398" y="2505"/>
                <a:ext cx="87" cy="100"/>
              </a:xfrm>
              <a:prstGeom prst="rect">
                <a:avLst/>
              </a:prstGeom>
              <a:noFill/>
              <a:ln w="9525">
                <a:noFill/>
                <a:miter lim="800000"/>
                <a:headEnd/>
                <a:tailEnd/>
              </a:ln>
            </p:spPr>
            <p:txBody>
              <a:bodyPr wrap="none" lIns="0" tIns="0" rIns="0" bIns="0">
                <a:spAutoFit/>
              </a:bodyPr>
              <a:lstStyle/>
              <a:p>
                <a:pPr eaLnBrk="1" hangingPunct="1">
                  <a:lnSpc>
                    <a:spcPct val="100000"/>
                  </a:lnSpc>
                </a:pPr>
                <a:r>
                  <a:rPr kumimoji="0" lang="en-US" altLang="zh-CN" sz="1600" b="1">
                    <a:solidFill>
                      <a:srgbClr val="000000"/>
                    </a:solidFill>
                    <a:latin typeface="+mj-lt"/>
                    <a:ea typeface="宋体" charset="-122"/>
                  </a:rPr>
                  <a:t>31</a:t>
                </a:r>
                <a:endParaRPr kumimoji="0" lang="en-US" altLang="zh-CN" sz="6000" b="1">
                  <a:latin typeface="+mj-lt"/>
                  <a:ea typeface="宋体" charset="-122"/>
                </a:endParaRPr>
              </a:p>
            </p:txBody>
          </p:sp>
        </p:grpSp>
        <p:grpSp>
          <p:nvGrpSpPr>
            <p:cNvPr id="12" name="Group 86"/>
            <p:cNvGrpSpPr>
              <a:grpSpLocks/>
            </p:cNvGrpSpPr>
            <p:nvPr/>
          </p:nvGrpSpPr>
          <p:grpSpPr bwMode="auto">
            <a:xfrm>
              <a:off x="145" y="1392"/>
              <a:ext cx="2449" cy="1323"/>
              <a:chOff x="145" y="1392"/>
              <a:chExt cx="2449" cy="1323"/>
            </a:xfrm>
          </p:grpSpPr>
          <p:sp>
            <p:nvSpPr>
              <p:cNvPr id="13" name="Line 87"/>
              <p:cNvSpPr>
                <a:spLocks noChangeShapeType="1"/>
              </p:cNvSpPr>
              <p:nvPr/>
            </p:nvSpPr>
            <p:spPr bwMode="auto">
              <a:xfrm>
                <a:off x="494" y="1392"/>
                <a:ext cx="1" cy="1323"/>
              </a:xfrm>
              <a:prstGeom prst="line">
                <a:avLst/>
              </a:prstGeom>
              <a:noFill/>
              <a:ln w="6350">
                <a:solidFill>
                  <a:srgbClr val="000000"/>
                </a:solidFill>
                <a:round/>
                <a:headEnd/>
                <a:tailEnd/>
              </a:ln>
            </p:spPr>
            <p:txBody>
              <a:bodyPr/>
              <a:lstStyle/>
              <a:p>
                <a:endParaRPr lang="en-US" sz="6000" b="1">
                  <a:latin typeface="+mj-lt"/>
                </a:endParaRPr>
              </a:p>
            </p:txBody>
          </p:sp>
          <p:sp>
            <p:nvSpPr>
              <p:cNvPr id="14" name="Line 88"/>
              <p:cNvSpPr>
                <a:spLocks noChangeShapeType="1"/>
              </p:cNvSpPr>
              <p:nvPr/>
            </p:nvSpPr>
            <p:spPr bwMode="auto">
              <a:xfrm>
                <a:off x="843" y="1392"/>
                <a:ext cx="1" cy="1323"/>
              </a:xfrm>
              <a:prstGeom prst="line">
                <a:avLst/>
              </a:prstGeom>
              <a:noFill/>
              <a:ln w="6350">
                <a:solidFill>
                  <a:srgbClr val="000000"/>
                </a:solidFill>
                <a:round/>
                <a:headEnd/>
                <a:tailEnd/>
              </a:ln>
            </p:spPr>
            <p:txBody>
              <a:bodyPr/>
              <a:lstStyle/>
              <a:p>
                <a:endParaRPr lang="en-US" sz="6000" b="1">
                  <a:latin typeface="+mj-lt"/>
                </a:endParaRPr>
              </a:p>
            </p:txBody>
          </p:sp>
          <p:sp>
            <p:nvSpPr>
              <p:cNvPr id="15" name="Line 89"/>
              <p:cNvSpPr>
                <a:spLocks noChangeShapeType="1"/>
              </p:cNvSpPr>
              <p:nvPr/>
            </p:nvSpPr>
            <p:spPr bwMode="auto">
              <a:xfrm>
                <a:off x="1193" y="1392"/>
                <a:ext cx="1" cy="1323"/>
              </a:xfrm>
              <a:prstGeom prst="line">
                <a:avLst/>
              </a:prstGeom>
              <a:noFill/>
              <a:ln w="6350">
                <a:solidFill>
                  <a:srgbClr val="000000"/>
                </a:solidFill>
                <a:round/>
                <a:headEnd/>
                <a:tailEnd/>
              </a:ln>
            </p:spPr>
            <p:txBody>
              <a:bodyPr/>
              <a:lstStyle/>
              <a:p>
                <a:endParaRPr lang="en-US" sz="6000" b="1">
                  <a:latin typeface="+mj-lt"/>
                </a:endParaRPr>
              </a:p>
            </p:txBody>
          </p:sp>
          <p:sp>
            <p:nvSpPr>
              <p:cNvPr id="16" name="Line 90"/>
              <p:cNvSpPr>
                <a:spLocks noChangeShapeType="1"/>
              </p:cNvSpPr>
              <p:nvPr/>
            </p:nvSpPr>
            <p:spPr bwMode="auto">
              <a:xfrm>
                <a:off x="1542" y="1392"/>
                <a:ext cx="1" cy="1323"/>
              </a:xfrm>
              <a:prstGeom prst="line">
                <a:avLst/>
              </a:prstGeom>
              <a:noFill/>
              <a:ln w="6350">
                <a:solidFill>
                  <a:srgbClr val="000000"/>
                </a:solidFill>
                <a:round/>
                <a:headEnd/>
                <a:tailEnd/>
              </a:ln>
            </p:spPr>
            <p:txBody>
              <a:bodyPr/>
              <a:lstStyle/>
              <a:p>
                <a:endParaRPr lang="en-US" sz="6000" b="1">
                  <a:latin typeface="+mj-lt"/>
                </a:endParaRPr>
              </a:p>
            </p:txBody>
          </p:sp>
          <p:sp>
            <p:nvSpPr>
              <p:cNvPr id="17" name="Line 91"/>
              <p:cNvSpPr>
                <a:spLocks noChangeShapeType="1"/>
              </p:cNvSpPr>
              <p:nvPr/>
            </p:nvSpPr>
            <p:spPr bwMode="auto">
              <a:xfrm>
                <a:off x="1892" y="1392"/>
                <a:ext cx="1" cy="1323"/>
              </a:xfrm>
              <a:prstGeom prst="line">
                <a:avLst/>
              </a:prstGeom>
              <a:noFill/>
              <a:ln w="6350">
                <a:solidFill>
                  <a:srgbClr val="000000"/>
                </a:solidFill>
                <a:round/>
                <a:headEnd/>
                <a:tailEnd/>
              </a:ln>
            </p:spPr>
            <p:txBody>
              <a:bodyPr/>
              <a:lstStyle/>
              <a:p>
                <a:endParaRPr lang="en-US" sz="6000" b="1">
                  <a:latin typeface="+mj-lt"/>
                </a:endParaRPr>
              </a:p>
            </p:txBody>
          </p:sp>
          <p:sp>
            <p:nvSpPr>
              <p:cNvPr id="18" name="Line 92"/>
              <p:cNvSpPr>
                <a:spLocks noChangeShapeType="1"/>
              </p:cNvSpPr>
              <p:nvPr/>
            </p:nvSpPr>
            <p:spPr bwMode="auto">
              <a:xfrm>
                <a:off x="2241" y="1392"/>
                <a:ext cx="1" cy="1323"/>
              </a:xfrm>
              <a:prstGeom prst="line">
                <a:avLst/>
              </a:prstGeom>
              <a:noFill/>
              <a:ln w="6350">
                <a:solidFill>
                  <a:srgbClr val="000000"/>
                </a:solidFill>
                <a:round/>
                <a:headEnd/>
                <a:tailEnd/>
              </a:ln>
            </p:spPr>
            <p:txBody>
              <a:bodyPr/>
              <a:lstStyle/>
              <a:p>
                <a:endParaRPr lang="en-US" sz="6000" b="1">
                  <a:latin typeface="+mj-lt"/>
                </a:endParaRPr>
              </a:p>
            </p:txBody>
          </p:sp>
          <p:sp>
            <p:nvSpPr>
              <p:cNvPr id="19" name="Line 93"/>
              <p:cNvSpPr>
                <a:spLocks noChangeShapeType="1"/>
              </p:cNvSpPr>
              <p:nvPr/>
            </p:nvSpPr>
            <p:spPr bwMode="auto">
              <a:xfrm>
                <a:off x="145" y="2491"/>
                <a:ext cx="2449" cy="1"/>
              </a:xfrm>
              <a:prstGeom prst="line">
                <a:avLst/>
              </a:prstGeom>
              <a:noFill/>
              <a:ln w="6350">
                <a:solidFill>
                  <a:srgbClr val="000000"/>
                </a:solidFill>
                <a:round/>
                <a:headEnd/>
                <a:tailEnd/>
              </a:ln>
            </p:spPr>
            <p:txBody>
              <a:bodyPr/>
              <a:lstStyle/>
              <a:p>
                <a:endParaRPr lang="en-US" sz="6000" b="1">
                  <a:latin typeface="+mj-lt"/>
                </a:endParaRPr>
              </a:p>
            </p:txBody>
          </p:sp>
          <p:sp>
            <p:nvSpPr>
              <p:cNvPr id="20" name="Line 94"/>
              <p:cNvSpPr>
                <a:spLocks noChangeShapeType="1"/>
              </p:cNvSpPr>
              <p:nvPr/>
            </p:nvSpPr>
            <p:spPr bwMode="auto">
              <a:xfrm>
                <a:off x="145" y="2271"/>
                <a:ext cx="2449" cy="1"/>
              </a:xfrm>
              <a:prstGeom prst="line">
                <a:avLst/>
              </a:prstGeom>
              <a:noFill/>
              <a:ln w="6350">
                <a:solidFill>
                  <a:srgbClr val="000000"/>
                </a:solidFill>
                <a:round/>
                <a:headEnd/>
                <a:tailEnd/>
              </a:ln>
            </p:spPr>
            <p:txBody>
              <a:bodyPr/>
              <a:lstStyle/>
              <a:p>
                <a:endParaRPr lang="en-US" sz="6000" b="1">
                  <a:latin typeface="+mj-lt"/>
                </a:endParaRPr>
              </a:p>
            </p:txBody>
          </p:sp>
          <p:sp>
            <p:nvSpPr>
              <p:cNvPr id="21" name="Line 95"/>
              <p:cNvSpPr>
                <a:spLocks noChangeShapeType="1"/>
              </p:cNvSpPr>
              <p:nvPr/>
            </p:nvSpPr>
            <p:spPr bwMode="auto">
              <a:xfrm>
                <a:off x="145" y="2052"/>
                <a:ext cx="2449" cy="1"/>
              </a:xfrm>
              <a:prstGeom prst="line">
                <a:avLst/>
              </a:prstGeom>
              <a:noFill/>
              <a:ln w="6350">
                <a:solidFill>
                  <a:srgbClr val="000000"/>
                </a:solidFill>
                <a:round/>
                <a:headEnd/>
                <a:tailEnd/>
              </a:ln>
            </p:spPr>
            <p:txBody>
              <a:bodyPr/>
              <a:lstStyle/>
              <a:p>
                <a:endParaRPr lang="en-US" sz="6000" b="1">
                  <a:latin typeface="+mj-lt"/>
                </a:endParaRPr>
              </a:p>
            </p:txBody>
          </p:sp>
          <p:sp>
            <p:nvSpPr>
              <p:cNvPr id="22" name="Line 96"/>
              <p:cNvSpPr>
                <a:spLocks noChangeShapeType="1"/>
              </p:cNvSpPr>
              <p:nvPr/>
            </p:nvSpPr>
            <p:spPr bwMode="auto">
              <a:xfrm>
                <a:off x="145" y="1832"/>
                <a:ext cx="2449" cy="1"/>
              </a:xfrm>
              <a:prstGeom prst="line">
                <a:avLst/>
              </a:prstGeom>
              <a:noFill/>
              <a:ln w="6350">
                <a:solidFill>
                  <a:srgbClr val="000000"/>
                </a:solidFill>
                <a:round/>
                <a:headEnd/>
                <a:tailEnd/>
              </a:ln>
            </p:spPr>
            <p:txBody>
              <a:bodyPr/>
              <a:lstStyle/>
              <a:p>
                <a:endParaRPr lang="en-US" sz="6000" b="1">
                  <a:latin typeface="+mj-lt"/>
                </a:endParaRPr>
              </a:p>
            </p:txBody>
          </p:sp>
          <p:sp>
            <p:nvSpPr>
              <p:cNvPr id="23" name="Line 97"/>
              <p:cNvSpPr>
                <a:spLocks noChangeShapeType="1"/>
              </p:cNvSpPr>
              <p:nvPr/>
            </p:nvSpPr>
            <p:spPr bwMode="auto">
              <a:xfrm>
                <a:off x="145" y="1612"/>
                <a:ext cx="2449" cy="1"/>
              </a:xfrm>
              <a:prstGeom prst="line">
                <a:avLst/>
              </a:prstGeom>
              <a:noFill/>
              <a:ln w="6350">
                <a:solidFill>
                  <a:srgbClr val="000000"/>
                </a:solidFill>
                <a:round/>
                <a:headEnd/>
                <a:tailEnd/>
              </a:ln>
            </p:spPr>
            <p:txBody>
              <a:bodyPr/>
              <a:lstStyle/>
              <a:p>
                <a:endParaRPr lang="en-US" sz="6000" b="1">
                  <a:latin typeface="+mj-lt"/>
                </a:endParaRPr>
              </a:p>
            </p:txBody>
          </p:sp>
          <p:sp>
            <p:nvSpPr>
              <p:cNvPr id="24" name="Line 98"/>
              <p:cNvSpPr>
                <a:spLocks noChangeShapeType="1"/>
              </p:cNvSpPr>
              <p:nvPr/>
            </p:nvSpPr>
            <p:spPr bwMode="auto">
              <a:xfrm>
                <a:off x="145" y="1392"/>
                <a:ext cx="2449" cy="1"/>
              </a:xfrm>
              <a:prstGeom prst="line">
                <a:avLst/>
              </a:prstGeom>
              <a:noFill/>
              <a:ln w="6350">
                <a:solidFill>
                  <a:srgbClr val="000000"/>
                </a:solidFill>
                <a:round/>
                <a:headEnd/>
                <a:tailEnd/>
              </a:ln>
            </p:spPr>
            <p:txBody>
              <a:bodyPr/>
              <a:lstStyle/>
              <a:p>
                <a:endParaRPr lang="en-US" sz="6000" b="1">
                  <a:latin typeface="+mj-lt"/>
                </a:endParaRPr>
              </a:p>
            </p:txBody>
          </p:sp>
        </p:gr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2763</TotalTime>
  <Words>2102</Words>
  <Application>Microsoft Office PowerPoint</Application>
  <PresentationFormat>On-screen Show (4:3)</PresentationFormat>
  <Paragraphs>321</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QAD 2010 Template</vt:lpstr>
      <vt:lpstr>Business Considerations</vt:lpstr>
      <vt:lpstr>Course Objectives</vt:lpstr>
      <vt:lpstr>Overview</vt:lpstr>
      <vt:lpstr>Business Model</vt:lpstr>
      <vt:lpstr>Cost Mode</vt:lpstr>
      <vt:lpstr>Cost Method</vt:lpstr>
      <vt:lpstr>Accounting Layer and Daybook</vt:lpstr>
      <vt:lpstr>Multiple Currencies</vt:lpstr>
      <vt:lpstr>PC Periods for FIFO</vt:lpstr>
      <vt:lpstr>Site Groups</vt:lpstr>
      <vt:lpstr>Work Center Rate</vt:lpstr>
      <vt:lpstr>Supplier Invoices</vt:lpstr>
      <vt:lpstr>Legal Document</vt:lpstr>
      <vt:lpstr>Logistic Charges</vt:lpstr>
      <vt:lpstr>Overhead</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njm</dc:creator>
  <cp:lastModifiedBy>Administrator</cp:lastModifiedBy>
  <cp:revision>128</cp:revision>
  <dcterms:created xsi:type="dcterms:W3CDTF">2009-06-03T18:07:02Z</dcterms:created>
  <dcterms:modified xsi:type="dcterms:W3CDTF">2015-06-08T03:38:21Z</dcterms:modified>
</cp:coreProperties>
</file>