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8.xml" ContentType="application/vnd.openxmlformats-officedocument.presentationml.comment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57" r:id="rId3"/>
    <p:sldId id="258" r:id="rId4"/>
    <p:sldId id="262" r:id="rId5"/>
    <p:sldId id="267" r:id="rId6"/>
    <p:sldId id="265" r:id="rId7"/>
    <p:sldId id="261" r:id="rId8"/>
    <p:sldId id="266" r:id="rId9"/>
    <p:sldId id="259"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0" clrIdx="0"/>
  <p:cmAuthor id="1" name="Mary Li" initials="qgl"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72" autoAdjust="0"/>
    <p:restoredTop sz="55886" autoAdjust="0"/>
  </p:normalViewPr>
  <p:slideViewPr>
    <p:cSldViewPr snapToGrid="0" snapToObjects="1">
      <p:cViewPr>
        <p:scale>
          <a:sx n="66" d="100"/>
          <a:sy n="66" d="100"/>
        </p:scale>
        <p:origin x="-1254" y="126"/>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09-09T02:48:00.372" idx="1">
    <p:pos x="4111" y="445"/>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9-09T02:48:42.029" idx="10">
    <p:pos x="5271" y="445"/>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5-09-09T02:48:06.463" idx="2">
    <p:pos x="2697" y="445"/>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5-09-09T02:48:12.821" idx="3">
    <p:pos x="1588" y="445"/>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5-09-09T02:48:17.394" idx="4">
    <p:pos x="4049" y="445"/>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5-09-09T02:48:21.654" idx="5">
    <p:pos x="4054" y="445"/>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5-09-09T02:48:26.463" idx="6">
    <p:pos x="3936" y="445"/>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5-09-09T02:48:30.424" idx="7">
    <p:pos x="4809" y="445"/>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5-09-09T02:48:34.373" idx="8">
    <p:pos x="3229" y="445"/>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5-09-09T02:48:37.880" idx="9">
    <p:pos x="1300" y="445"/>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9/9/2015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9/9/2015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Finish the corresponding</a:t>
            </a:r>
            <a:r>
              <a:rPr lang="en-US" baseline="0" dirty="0" smtClean="0"/>
              <a:t> exercise at the end of this training guide.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current system, the Periodic Costing calculation supports the following SSM transactions: </a:t>
            </a:r>
          </a:p>
          <a:p>
            <a:pPr marL="182880" lvl="0" indent="-182880">
              <a:buFont typeface="Arial" pitchFamily="34" charset="0"/>
              <a:buChar char="•"/>
            </a:pPr>
            <a:r>
              <a:rPr lang="en-US" dirty="0" smtClean="0"/>
              <a:t> Call Activity Recording (CAR)</a:t>
            </a:r>
          </a:p>
          <a:p>
            <a:pPr marL="182880" lvl="0" indent="-182880">
              <a:buFont typeface="Arial" pitchFamily="34" charset="0"/>
              <a:buChar char="•"/>
            </a:pPr>
            <a:r>
              <a:rPr lang="en-US" dirty="0" smtClean="0"/>
              <a:t> Call Invoice Recording (CIR)</a:t>
            </a:r>
          </a:p>
          <a:p>
            <a:pPr marL="182880" lvl="0" indent="-182880">
              <a:buFont typeface="Arial" pitchFamily="34" charset="0"/>
              <a:buChar char="•"/>
            </a:pPr>
            <a:r>
              <a:rPr lang="en-US" dirty="0" smtClean="0"/>
              <a:t> Return Material Authorization (RMA)</a:t>
            </a:r>
          </a:p>
          <a:p>
            <a:pPr marL="182880" lvl="0" indent="-182880">
              <a:buFont typeface="Arial" pitchFamily="34" charset="0"/>
              <a:buChar char="•"/>
            </a:pPr>
            <a:r>
              <a:rPr lang="en-US" dirty="0" smtClean="0"/>
              <a:t> Return to Supplier (RTS)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For Call Activity Recording (CAR),</a:t>
            </a:r>
            <a:r>
              <a:rPr lang="en-US" sz="1200" kern="1200" baseline="0" dirty="0" smtClean="0">
                <a:solidFill>
                  <a:schemeClr val="tx1"/>
                </a:solidFill>
                <a:latin typeface="+mn-lt"/>
                <a:ea typeface="+mn-ea"/>
                <a:cs typeface="+mn-cs"/>
              </a:rPr>
              <a:t> the item issue transaction type is ISS-WO and the item return transaction type is RCT-UNP. The operation transaction types are LABOR and EXPENSE.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When Periodic Costing processes the operation transactions (Labor</a:t>
            </a:r>
            <a:r>
              <a:rPr lang="en-US" sz="1200" kern="1200" baseline="0" dirty="0" smtClean="0">
                <a:solidFill>
                  <a:schemeClr val="tx1"/>
                </a:solidFill>
                <a:latin typeface="+mn-lt"/>
                <a:ea typeface="+mn-ea"/>
                <a:cs typeface="+mn-cs"/>
              </a:rPr>
              <a:t> and</a:t>
            </a:r>
            <a:r>
              <a:rPr lang="en-US" sz="1200" kern="1200" dirty="0" smtClean="0">
                <a:solidFill>
                  <a:schemeClr val="tx1"/>
                </a:solidFill>
                <a:latin typeface="+mn-lt"/>
                <a:ea typeface="+mn-ea"/>
                <a:cs typeface="+mn-cs"/>
              </a:rPr>
              <a:t> Burden) that CAR </a:t>
            </a:r>
            <a:r>
              <a:rPr lang="en-US" sz="1200" kern="1200" baseline="0" dirty="0" smtClean="0">
                <a:solidFill>
                  <a:schemeClr val="tx1"/>
                </a:solidFill>
                <a:latin typeface="+mn-lt"/>
                <a:ea typeface="+mn-ea"/>
                <a:cs typeface="+mn-cs"/>
              </a:rPr>
              <a:t>created</a:t>
            </a:r>
            <a:r>
              <a:rPr lang="en-US" sz="1200" kern="1200" dirty="0" smtClean="0">
                <a:solidFill>
                  <a:schemeClr val="tx1"/>
                </a:solidFill>
                <a:latin typeface="+mn-lt"/>
                <a:ea typeface="+mn-ea"/>
                <a:cs typeface="+mn-cs"/>
              </a:rPr>
              <a:t>, the system uses the service account</a:t>
            </a:r>
            <a:r>
              <a:rPr lang="en-US" sz="1200" kern="1200" baseline="0" dirty="0" smtClean="0">
                <a:solidFill>
                  <a:schemeClr val="tx1"/>
                </a:solidFill>
                <a:latin typeface="+mn-lt"/>
                <a:ea typeface="+mn-ea"/>
                <a:cs typeface="+mn-cs"/>
              </a:rPr>
              <a:t> codes</a:t>
            </a:r>
            <a:r>
              <a:rPr lang="en-US" sz="1200" kern="1200" dirty="0" smtClean="0">
                <a:solidFill>
                  <a:schemeClr val="tx1"/>
                </a:solidFill>
                <a:latin typeface="+mn-lt"/>
                <a:ea typeface="+mn-ea"/>
                <a:cs typeface="+mn-cs"/>
              </a:rPr>
              <a:t> (Service Labor and Service Overhead) defined in product line maintenance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for PC</a:t>
            </a:r>
            <a:r>
              <a:rPr lang="en-US" sz="1200" kern="1200" baseline="0" dirty="0" smtClean="0">
                <a:solidFill>
                  <a:schemeClr val="tx1"/>
                </a:solidFill>
                <a:latin typeface="+mn-lt"/>
                <a:ea typeface="+mn-ea"/>
                <a:cs typeface="+mn-cs"/>
              </a:rPr>
              <a:t> transactions</a:t>
            </a:r>
            <a:r>
              <a:rPr lang="en-US" sz="1200" kern="1200" dirty="0" smtClean="0">
                <a:solidFill>
                  <a:schemeClr val="tx1"/>
                </a:solidFill>
                <a:latin typeface="+mn-lt"/>
                <a:ea typeface="+mn-ea"/>
                <a:cs typeface="+mn-cs"/>
              </a:rPr>
              <a:t> credit accounts.</a:t>
            </a:r>
          </a:p>
          <a:p>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For SSM operation transactions,</a:t>
            </a:r>
            <a:r>
              <a:rPr lang="en-US" sz="1200" kern="1200" baseline="0" dirty="0" smtClean="0">
                <a:solidFill>
                  <a:schemeClr val="tx1"/>
                </a:solidFill>
                <a:latin typeface="+mn-lt"/>
                <a:ea typeface="+mn-ea"/>
                <a:cs typeface="+mn-cs"/>
              </a:rPr>
              <a:t> t</a:t>
            </a:r>
            <a:r>
              <a:rPr lang="en-US" sz="1200" kern="1200" dirty="0" smtClean="0">
                <a:solidFill>
                  <a:schemeClr val="tx1"/>
                </a:solidFill>
                <a:latin typeface="+mn-lt"/>
                <a:ea typeface="+mn-ea"/>
                <a:cs typeface="+mn-cs"/>
              </a:rPr>
              <a:t>he labor and burden accounts are not from the Department Maintenance.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 example: Labor &amp; Burden</a:t>
            </a:r>
          </a:p>
          <a:p>
            <a:pPr marL="182880" lvl="0" indent="-182880">
              <a:buFont typeface="Arial" pitchFamily="34" charset="0"/>
              <a:buChar char="•"/>
            </a:pPr>
            <a:r>
              <a:rPr lang="en-US" sz="1200" kern="1200" dirty="0" smtClean="0">
                <a:solidFill>
                  <a:schemeClr val="tx1"/>
                </a:solidFill>
                <a:latin typeface="+mn-lt"/>
                <a:ea typeface="+mn-ea"/>
                <a:cs typeface="+mn-cs"/>
              </a:rPr>
              <a:t> Dr WIP</a:t>
            </a:r>
          </a:p>
          <a:p>
            <a:pPr marL="182880" lvl="0" indent="-182880">
              <a:buFont typeface="Arial" pitchFamily="34" charset="0"/>
              <a:buChar char="•"/>
            </a:pPr>
            <a:r>
              <a:rPr lang="en-US" sz="1200" kern="1200" dirty="0" smtClean="0">
                <a:solidFill>
                  <a:schemeClr val="tx1"/>
                </a:solidFill>
                <a:latin typeface="+mn-lt"/>
                <a:ea typeface="+mn-ea"/>
                <a:cs typeface="+mn-cs"/>
              </a:rPr>
              <a:t> Cr Service Labor (WC Labor Rate * Hours)</a:t>
            </a:r>
          </a:p>
          <a:p>
            <a:pPr marL="182880" lvl="0" indent="-182880">
              <a:buFont typeface="Arial" pitchFamily="34" charset="0"/>
              <a:buChar char="•"/>
            </a:pPr>
            <a:r>
              <a:rPr lang="en-US" sz="1200" kern="1200" dirty="0" smtClean="0">
                <a:solidFill>
                  <a:schemeClr val="tx1"/>
                </a:solidFill>
                <a:latin typeface="+mn-lt"/>
                <a:ea typeface="+mn-ea"/>
                <a:cs typeface="+mn-cs"/>
              </a:rPr>
              <a:t> Cr Service Burden (WC Burden Rate * Hours)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When Periodic Costing processes the return transaction (RCT-UNP) that CAR</a:t>
            </a:r>
            <a:r>
              <a:rPr lang="en-US" sz="1200" kern="1200" baseline="0" dirty="0" smtClean="0">
                <a:solidFill>
                  <a:schemeClr val="tx1"/>
                </a:solidFill>
                <a:latin typeface="+mn-lt"/>
                <a:ea typeface="+mn-ea"/>
                <a:cs typeface="+mn-cs"/>
              </a:rPr>
              <a:t> created</a:t>
            </a:r>
            <a:r>
              <a:rPr lang="en-US" sz="1200" kern="1200" dirty="0" smtClean="0">
                <a:solidFill>
                  <a:schemeClr val="tx1"/>
                </a:solidFill>
                <a:latin typeface="+mn-lt"/>
                <a:ea typeface="+mn-ea"/>
                <a:cs typeface="+mn-cs"/>
              </a:rPr>
              <a:t>, the system uses the service returns account code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defined in product line maintenance for PC</a:t>
            </a:r>
            <a:r>
              <a:rPr lang="en-US" sz="1200" kern="1200" baseline="0" dirty="0" smtClean="0">
                <a:solidFill>
                  <a:schemeClr val="tx1"/>
                </a:solidFill>
                <a:latin typeface="+mn-lt"/>
                <a:ea typeface="+mn-ea"/>
                <a:cs typeface="+mn-cs"/>
              </a:rPr>
              <a:t> transactions</a:t>
            </a:r>
            <a:r>
              <a:rPr lang="en-US" sz="1200" kern="1200" dirty="0" smtClean="0">
                <a:solidFill>
                  <a:schemeClr val="tx1"/>
                </a:solidFill>
                <a:latin typeface="+mn-lt"/>
                <a:ea typeface="+mn-ea"/>
                <a:cs typeface="+mn-cs"/>
              </a:rPr>
              <a:t> credit account.</a:t>
            </a:r>
          </a:p>
          <a:p>
            <a:endParaRPr lang="en-US" dirty="0" smtClean="0"/>
          </a:p>
          <a:p>
            <a:r>
              <a:rPr lang="en-US" dirty="0" smtClean="0"/>
              <a:t>For</a:t>
            </a:r>
            <a:r>
              <a:rPr lang="en-US" baseline="0" dirty="0" smtClean="0"/>
              <a:t> example, parts returns:</a:t>
            </a:r>
          </a:p>
          <a:p>
            <a:pPr marL="182880" lvl="0" indent="-182880">
              <a:buFont typeface="Arial" pitchFamily="34" charset="0"/>
              <a:buChar char="•"/>
            </a:pPr>
            <a:r>
              <a:rPr lang="en-US" sz="1200" kern="1200" dirty="0" smtClean="0">
                <a:solidFill>
                  <a:schemeClr val="tx1"/>
                </a:solidFill>
                <a:latin typeface="+mn-lt"/>
                <a:ea typeface="+mn-ea"/>
                <a:cs typeface="+mn-cs"/>
              </a:rPr>
              <a:t> Dr Inventory</a:t>
            </a:r>
          </a:p>
          <a:p>
            <a:pPr marL="182880" lvl="0" indent="-182880">
              <a:buFont typeface="Arial" pitchFamily="34" charset="0"/>
              <a:buChar char="•"/>
            </a:pPr>
            <a:r>
              <a:rPr lang="en-US" sz="1200" kern="1200" dirty="0" smtClean="0">
                <a:solidFill>
                  <a:schemeClr val="tx1"/>
                </a:solidFill>
                <a:latin typeface="+mn-lt"/>
                <a:ea typeface="+mn-ea"/>
                <a:cs typeface="+mn-cs"/>
              </a:rPr>
              <a:t> Cr Service Returns (PC</a:t>
            </a:r>
            <a:r>
              <a:rPr lang="en-US" sz="1200" kern="1200" baseline="0" dirty="0" smtClean="0">
                <a:solidFill>
                  <a:schemeClr val="tx1"/>
                </a:solidFill>
                <a:latin typeface="+mn-lt"/>
                <a:ea typeface="+mn-ea"/>
                <a:cs typeface="+mn-cs"/>
              </a:rPr>
              <a:t> cost </a:t>
            </a:r>
            <a:r>
              <a:rPr lang="en-US" sz="1200" kern="1200" dirty="0" smtClean="0">
                <a:solidFill>
                  <a:schemeClr val="tx1"/>
                </a:solidFill>
                <a:latin typeface="+mn-lt"/>
                <a:ea typeface="+mn-ea"/>
                <a:cs typeface="+mn-cs"/>
              </a:rPr>
              <a:t>* Qty) </a:t>
            </a:r>
          </a:p>
          <a:p>
            <a:pPr lvl="0">
              <a:buFont typeface="Arial" pitchFamily="34" charset="0"/>
              <a:buNone/>
            </a:pPr>
            <a:endParaRPr lang="en-US" sz="1200" kern="1200" dirty="0">
              <a:solidFill>
                <a:schemeClr val="tx1"/>
              </a:solidFill>
              <a:latin typeface="+mn-lt"/>
              <a:ea typeface="+mn-ea"/>
              <a:cs typeface="+mn-cs"/>
            </a:endParaRPr>
          </a:p>
          <a:p>
            <a:pPr lvl="0">
              <a:buFont typeface="Arial" pitchFamily="34" charset="0"/>
              <a:buNone/>
            </a:pPr>
            <a:r>
              <a:rPr lang="en-US" sz="1200" kern="1200" dirty="0" smtClean="0">
                <a:solidFill>
                  <a:schemeClr val="tx1"/>
                </a:solidFill>
                <a:latin typeface="+mn-lt"/>
                <a:ea typeface="+mn-ea"/>
                <a:cs typeface="+mn-cs"/>
              </a:rPr>
              <a:t>Periodic Costing calculation does not reverse or</a:t>
            </a:r>
            <a:r>
              <a:rPr lang="en-US" sz="1200" kern="1200" baseline="0" dirty="0" smtClean="0">
                <a:solidFill>
                  <a:schemeClr val="tx1"/>
                </a:solidFill>
                <a:latin typeface="+mn-lt"/>
                <a:ea typeface="+mn-ea"/>
                <a:cs typeface="+mn-cs"/>
              </a:rPr>
              <a:t> revalue the </a:t>
            </a:r>
            <a:r>
              <a:rPr lang="en-US" sz="1200" kern="1200" dirty="0" smtClean="0">
                <a:solidFill>
                  <a:schemeClr val="tx1"/>
                </a:solidFill>
                <a:latin typeface="+mn-lt"/>
                <a:ea typeface="+mn-ea"/>
                <a:cs typeface="+mn-cs"/>
              </a:rPr>
              <a:t>EXPENSE transactions. Instead, it adds the expense as an item’s </a:t>
            </a:r>
            <a:r>
              <a:rPr lang="en-US" sz="1200" kern="1200" dirty="0" smtClean="0">
                <a:solidFill>
                  <a:srgbClr val="FF0000"/>
                </a:solidFill>
                <a:latin typeface="+mn-lt"/>
                <a:ea typeface="+mn-ea"/>
                <a:cs typeface="+mn-cs"/>
              </a:rPr>
              <a:t>subcontract cost element</a:t>
            </a:r>
            <a:r>
              <a:rPr lang="en-US" sz="1200" kern="1200" baseline="0" dirty="0" smtClean="0">
                <a:solidFill>
                  <a:srgbClr val="FF0000"/>
                </a:solidFill>
                <a:latin typeface="+mn-lt"/>
                <a:ea typeface="+mn-ea"/>
                <a:cs typeface="+mn-cs"/>
              </a:rPr>
              <a:t> </a:t>
            </a:r>
            <a:r>
              <a:rPr lang="en-US" sz="1200" kern="1200" dirty="0" smtClean="0">
                <a:solidFill>
                  <a:schemeClr val="tx1"/>
                </a:solidFill>
                <a:latin typeface="+mn-lt"/>
                <a:ea typeface="+mn-ea"/>
                <a:cs typeface="+mn-cs"/>
              </a:rPr>
              <a:t>amount to the PC</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WIP.</a:t>
            </a:r>
            <a:endParaRPr lang="en-US" sz="1200" strike="sngStrike"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Periodic Costing uses the actual labor and burden rate  defined in PC Work Center Rate Maintenance (30.5.3.1)  for CAR operation cost calculation.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must define the service work center in Service Work Center Maintenance (11.19.13) and service routing in Service Routing Maintenance (11.19.17) first. Then, maintain the labor and burden rate in PC Work Center Rate Maintenance.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you create a customer call, specify the service routing code in call maintenance.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For Call Invoice Recording (CIR),</a:t>
            </a:r>
            <a:r>
              <a:rPr lang="en-US" sz="1200" kern="1200" baseline="0" dirty="0" smtClean="0">
                <a:solidFill>
                  <a:schemeClr val="tx1"/>
                </a:solidFill>
                <a:latin typeface="+mn-lt"/>
                <a:ea typeface="+mn-ea"/>
                <a:cs typeface="+mn-cs"/>
              </a:rPr>
              <a:t> the item issue transaction type is ISS-WO. The operation transaction types are LABOR and EXPENSE.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Periodic Costing calculation p</a:t>
            </a:r>
            <a:r>
              <a:rPr lang="en-US" sz="1200" kern="1200" dirty="0" smtClean="0">
                <a:solidFill>
                  <a:schemeClr val="tx1"/>
                </a:solidFill>
                <a:latin typeface="+mn-lt"/>
                <a:ea typeface="+mn-ea"/>
                <a:cs typeface="+mn-cs"/>
              </a:rPr>
              <a:t>rocess Labor and expense the same as CAR transactions.</a:t>
            </a:r>
          </a:p>
          <a:p>
            <a:endParaRPr lang="en-US" sz="1200" kern="1200" dirty="0" smtClean="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After CIR &amp; Invoice post and print, in case there is remaining WIP,</a:t>
            </a:r>
            <a:r>
              <a:rPr lang="en-US" baseline="0" dirty="0" smtClean="0"/>
              <a:t> t</a:t>
            </a:r>
            <a:r>
              <a:rPr lang="en-US" sz="1200" kern="1200" dirty="0" smtClean="0">
                <a:solidFill>
                  <a:schemeClr val="tx1"/>
                </a:solidFill>
                <a:latin typeface="+mn-lt"/>
                <a:ea typeface="+mn-ea"/>
                <a:cs typeface="+mn-cs"/>
              </a:rPr>
              <a:t>he system ge</a:t>
            </a:r>
            <a:r>
              <a:rPr lang="en-US" dirty="0" smtClean="0"/>
              <a:t>nerates the GL transactions to clear the WIP.</a:t>
            </a:r>
            <a:endParaRPr lang="en-US" sz="1200" kern="1200" dirty="0" smtClean="0">
              <a:solidFill>
                <a:schemeClr val="tx1"/>
              </a:solidFill>
              <a:latin typeface="+mn-lt"/>
              <a:ea typeface="+mn-ea"/>
              <a:cs typeface="+mn-cs"/>
            </a:endParaRPr>
          </a:p>
          <a:p>
            <a:pPr lvl="0">
              <a:buFont typeface="Arial" pitchFamily="34" charset="0"/>
              <a:buNone/>
            </a:pPr>
            <a:r>
              <a:rPr lang="en-US" sz="1200" kern="1200" dirty="0" smtClean="0">
                <a:solidFill>
                  <a:schemeClr val="tx1"/>
                </a:solidFill>
                <a:latin typeface="+mn-lt"/>
                <a:ea typeface="+mn-ea"/>
                <a:cs typeface="+mn-cs"/>
              </a:rPr>
              <a:t>The GL transaction is:</a:t>
            </a:r>
          </a:p>
          <a:p>
            <a:pPr marL="182880" lvl="0" indent="-182880">
              <a:buFont typeface="Arial" pitchFamily="34" charset="0"/>
              <a:buChar char="•"/>
            </a:pPr>
            <a:r>
              <a:rPr lang="en-US" sz="1200" kern="1200" dirty="0" smtClean="0">
                <a:solidFill>
                  <a:schemeClr val="tx1"/>
                </a:solidFill>
                <a:latin typeface="+mn-lt"/>
                <a:ea typeface="+mn-ea"/>
                <a:cs typeface="+mn-cs"/>
              </a:rPr>
              <a:t>DR Cost</a:t>
            </a:r>
            <a:r>
              <a:rPr lang="en-US" sz="1200" kern="1200" baseline="0" dirty="0" smtClean="0">
                <a:solidFill>
                  <a:schemeClr val="tx1"/>
                </a:solidFill>
                <a:latin typeface="+mn-lt"/>
                <a:ea typeface="+mn-ea"/>
                <a:cs typeface="+mn-cs"/>
              </a:rPr>
              <a:t> of Goods Sold</a:t>
            </a:r>
          </a:p>
          <a:p>
            <a:pPr marL="182880" lvl="0" indent="-182880">
              <a:buFont typeface="Arial" pitchFamily="34" charset="0"/>
              <a:buChar char="•"/>
            </a:pPr>
            <a:r>
              <a:rPr lang="en-US" sz="1200" kern="1200" baseline="0" dirty="0" smtClean="0">
                <a:solidFill>
                  <a:schemeClr val="tx1"/>
                </a:solidFill>
                <a:latin typeface="+mn-lt"/>
                <a:ea typeface="+mn-ea"/>
                <a:cs typeface="+mn-cs"/>
              </a:rPr>
              <a:t>CR WIP</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Return Material Authorization (RMA), the </a:t>
            </a:r>
            <a:r>
              <a:rPr lang="en-US" sz="1200" kern="1200" baseline="0" dirty="0" smtClean="0">
                <a:solidFill>
                  <a:schemeClr val="tx1"/>
                </a:solidFill>
                <a:latin typeface="+mn-lt"/>
                <a:ea typeface="+mn-ea"/>
                <a:cs typeface="+mn-cs"/>
              </a:rPr>
              <a:t>transaction type of RMA Shipment and RMA Receipts is ISS-SO.</a:t>
            </a:r>
          </a:p>
          <a:p>
            <a:endParaRPr lang="en-US" sz="1200" kern="1200" baseline="0" dirty="0" smtClean="0">
              <a:solidFill>
                <a:schemeClr val="tx1"/>
              </a:solidFill>
              <a:latin typeface="+mn-lt"/>
              <a:ea typeface="+mn-ea"/>
              <a:cs typeface="+mn-cs"/>
            </a:endParaRPr>
          </a:p>
          <a:p>
            <a:r>
              <a:rPr lang="en-US" dirty="0" smtClean="0">
                <a:solidFill>
                  <a:srgbClr val="FF0000"/>
                </a:solidFill>
              </a:rPr>
              <a:t>In the case of RMA, it always uses the current period cost; while, regular ISS-SO returns tries to look for the value from the</a:t>
            </a:r>
            <a:r>
              <a:rPr lang="en-US" baseline="0" dirty="0" smtClean="0">
                <a:solidFill>
                  <a:srgbClr val="FF0000"/>
                </a:solidFill>
              </a:rPr>
              <a:t> period </a:t>
            </a:r>
            <a:r>
              <a:rPr lang="en-US" dirty="0" smtClean="0">
                <a:solidFill>
                  <a:srgbClr val="FF0000"/>
                </a:solidFill>
              </a:rPr>
              <a:t>when the product was first shipped.</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Note:</a:t>
            </a:r>
            <a:r>
              <a:rPr lang="en-US" dirty="0" smtClean="0"/>
              <a:t> Regular sales order returns can be the receipts when the original SO shipment (ISS-SO) transaction occurred in the prior cost calculation period. The system then values the SO return at the prior period and it impacts the unit cost calculation. When the corresponding ISS-SO transaction occurs in the current cost calculation period. The system considers it as normal shipment and uses the cost of the current period.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Return to Supplier (RTS), the </a:t>
            </a:r>
            <a:r>
              <a:rPr lang="en-US" sz="1200" kern="1200" baseline="0" dirty="0" smtClean="0">
                <a:solidFill>
                  <a:schemeClr val="tx1"/>
                </a:solidFill>
                <a:latin typeface="+mn-lt"/>
                <a:ea typeface="+mn-ea"/>
                <a:cs typeface="+mn-cs"/>
              </a:rPr>
              <a:t>transaction types of RTS Shipment and RTS Receipts are </a:t>
            </a:r>
            <a:r>
              <a:rPr lang="en-US" dirty="0" smtClean="0"/>
              <a:t>ISS-TR/RCT-TR and </a:t>
            </a:r>
            <a:r>
              <a:rPr lang="en-US" sz="1200" kern="1200" baseline="0" dirty="0" smtClean="0">
                <a:solidFill>
                  <a:schemeClr val="tx1"/>
                </a:solidFill>
                <a:latin typeface="+mn-lt"/>
                <a:ea typeface="+mn-ea"/>
                <a:cs typeface="+mn-cs"/>
              </a:rPr>
              <a:t>RCT-PO.</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system </a:t>
            </a:r>
            <a:r>
              <a:rPr lang="en-US" baseline="0" dirty="0" smtClean="0"/>
              <a:t>u</a:t>
            </a:r>
            <a:r>
              <a:rPr lang="en-US" dirty="0" smtClean="0"/>
              <a:t>ses the current period PC cost to process the ISS-TR/RCT-TR and RCT-PO transactions. The RCT-PO transactions do not affect periodic costing unit cost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Service/Support Management</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Exercise: Service/Support Management</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Call Activity Recording (CAR)</a:t>
            </a:r>
          </a:p>
          <a:p>
            <a:r>
              <a:rPr lang="en-US" dirty="0" smtClean="0"/>
              <a:t>Call Invoice Recording (CIR)</a:t>
            </a:r>
          </a:p>
          <a:p>
            <a:r>
              <a:rPr lang="en-US" dirty="0" smtClean="0"/>
              <a:t>Return Material Authorization (RMA)</a:t>
            </a:r>
          </a:p>
          <a:p>
            <a:r>
              <a:rPr lang="en-US" dirty="0" smtClean="0"/>
              <a:t>Return to Supplier (RTS)</a:t>
            </a:r>
          </a:p>
          <a:p>
            <a:endParaRPr lang="en-US" dirty="0" smtClean="0"/>
          </a:p>
          <a:p>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normAutofit/>
          </a:bodyPr>
          <a:lstStyle/>
          <a:p>
            <a:r>
              <a:rPr lang="en-US" dirty="0" smtClean="0"/>
              <a:t>Transaction Type:</a:t>
            </a:r>
          </a:p>
          <a:p>
            <a:pPr lvl="1"/>
            <a:r>
              <a:rPr lang="en-US" dirty="0" smtClean="0"/>
              <a:t>Inventory: ISS-WO, RCT-UNP</a:t>
            </a:r>
          </a:p>
          <a:p>
            <a:pPr lvl="1"/>
            <a:r>
              <a:rPr lang="en-US" dirty="0" smtClean="0"/>
              <a:t>Operation: LABOR, EXPENSE</a:t>
            </a:r>
          </a:p>
          <a:p>
            <a:r>
              <a:rPr lang="en-US" dirty="0" smtClean="0"/>
              <a:t>Use service labor, overhead, and returns accounts for CAR transactions</a:t>
            </a:r>
          </a:p>
          <a:p>
            <a:r>
              <a:rPr lang="en-US" dirty="0" smtClean="0"/>
              <a:t>PC Calculation does not reverse or revalue the EXPENSE transactions. It adds the expense as an item’s subcontract cost element amount to the PC WIP. </a:t>
            </a:r>
          </a:p>
          <a:p>
            <a:endParaRPr lang="en-US" dirty="0"/>
          </a:p>
        </p:txBody>
      </p:sp>
      <p:sp>
        <p:nvSpPr>
          <p:cNvPr id="4" name="Title 3"/>
          <p:cNvSpPr>
            <a:spLocks noGrp="1"/>
          </p:cNvSpPr>
          <p:nvPr>
            <p:ph type="title"/>
          </p:nvPr>
        </p:nvSpPr>
        <p:spPr/>
        <p:txBody>
          <a:bodyPr/>
          <a:lstStyle/>
          <a:p>
            <a:r>
              <a:rPr lang="en-US" dirty="0" smtClean="0"/>
              <a:t>Call Activity Recording (CAR)</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r>
              <a:rPr lang="en-US" dirty="0" smtClean="0"/>
              <a:t>Set up service work center and service routing</a:t>
            </a:r>
          </a:p>
          <a:p>
            <a:r>
              <a:rPr lang="en-US" dirty="0" smtClean="0"/>
              <a:t>Define PC work center rate for Labor/burden amounts calculation</a:t>
            </a:r>
          </a:p>
          <a:p>
            <a:r>
              <a:rPr lang="en-US" dirty="0" smtClean="0"/>
              <a:t>Specify the routing code in call maintenance</a:t>
            </a:r>
          </a:p>
          <a:p>
            <a:endParaRPr lang="en-US" dirty="0"/>
          </a:p>
        </p:txBody>
      </p:sp>
      <p:sp>
        <p:nvSpPr>
          <p:cNvPr id="4" name="Title 3"/>
          <p:cNvSpPr>
            <a:spLocks noGrp="1"/>
          </p:cNvSpPr>
          <p:nvPr>
            <p:ph type="title"/>
          </p:nvPr>
        </p:nvSpPr>
        <p:spPr/>
        <p:txBody>
          <a:bodyPr/>
          <a:lstStyle/>
          <a:p>
            <a:r>
              <a:rPr lang="en-US" dirty="0" smtClean="0"/>
              <a:t>Call Activity Recording (CAR)</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r>
              <a:rPr lang="en-US" dirty="0" smtClean="0"/>
              <a:t>Transaction Type:</a:t>
            </a:r>
          </a:p>
          <a:p>
            <a:pPr lvl="1"/>
            <a:r>
              <a:rPr lang="en-US" dirty="0" smtClean="0"/>
              <a:t>Inventory: ISS-WO</a:t>
            </a:r>
          </a:p>
          <a:p>
            <a:pPr lvl="1"/>
            <a:r>
              <a:rPr lang="en-US" dirty="0" smtClean="0"/>
              <a:t>Operation: LABOR, EXPENSE</a:t>
            </a:r>
          </a:p>
          <a:p>
            <a:r>
              <a:rPr lang="en-US" dirty="0" smtClean="0"/>
              <a:t>Process Labor and expense the same as CAR transactions</a:t>
            </a:r>
          </a:p>
          <a:p>
            <a:r>
              <a:rPr lang="en-US" dirty="0" smtClean="0"/>
              <a:t>Generate GL transactions to clear WIP</a:t>
            </a:r>
          </a:p>
          <a:p>
            <a:pPr lvl="1"/>
            <a:r>
              <a:rPr lang="en-US" dirty="0" smtClean="0">
                <a:solidFill>
                  <a:srgbClr val="4F4F4F"/>
                </a:solidFill>
              </a:rPr>
              <a:t>Dr COGS </a:t>
            </a:r>
          </a:p>
          <a:p>
            <a:pPr lvl="1"/>
            <a:r>
              <a:rPr lang="en-US" dirty="0" smtClean="0">
                <a:solidFill>
                  <a:srgbClr val="4F4F4F"/>
                </a:solidFill>
              </a:rPr>
              <a:t>Cr WIP</a:t>
            </a:r>
          </a:p>
          <a:p>
            <a:endParaRPr lang="en-US" dirty="0" smtClean="0"/>
          </a:p>
          <a:p>
            <a:endParaRPr lang="en-US" dirty="0"/>
          </a:p>
        </p:txBody>
      </p:sp>
      <p:sp>
        <p:nvSpPr>
          <p:cNvPr id="4" name="Title 3"/>
          <p:cNvSpPr>
            <a:spLocks noGrp="1"/>
          </p:cNvSpPr>
          <p:nvPr>
            <p:ph type="title"/>
          </p:nvPr>
        </p:nvSpPr>
        <p:spPr/>
        <p:txBody>
          <a:bodyPr/>
          <a:lstStyle/>
          <a:p>
            <a:r>
              <a:rPr lang="en-US" dirty="0" smtClean="0"/>
              <a:t>Call Invoice Recording (CIR)</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r>
              <a:rPr lang="en-US" dirty="0" smtClean="0"/>
              <a:t>Transaction Type:</a:t>
            </a:r>
          </a:p>
          <a:p>
            <a:pPr lvl="1"/>
            <a:r>
              <a:rPr lang="en-US" dirty="0" smtClean="0"/>
              <a:t>Inventory: ISS-SO</a:t>
            </a:r>
          </a:p>
          <a:p>
            <a:r>
              <a:rPr lang="en-US" dirty="0" smtClean="0">
                <a:solidFill>
                  <a:srgbClr val="4F4F4F"/>
                </a:solidFill>
              </a:rPr>
              <a:t>Always use the current period cost for ISS-SO transactions</a:t>
            </a:r>
          </a:p>
          <a:p>
            <a:r>
              <a:rPr lang="en-US" dirty="0" smtClean="0">
                <a:solidFill>
                  <a:srgbClr val="4F4F4F"/>
                </a:solidFill>
              </a:rPr>
              <a:t>Different from regular sales order return.</a:t>
            </a:r>
          </a:p>
          <a:p>
            <a:endParaRPr lang="en-US" dirty="0" smtClean="0">
              <a:solidFill>
                <a:srgbClr val="4F4F4F"/>
              </a:solidFill>
            </a:endParaRPr>
          </a:p>
          <a:p>
            <a:endParaRPr lang="en-US" dirty="0" smtClean="0"/>
          </a:p>
          <a:p>
            <a:endParaRPr lang="en-US" dirty="0"/>
          </a:p>
        </p:txBody>
      </p:sp>
      <p:sp>
        <p:nvSpPr>
          <p:cNvPr id="4" name="Title 3"/>
          <p:cNvSpPr>
            <a:spLocks noGrp="1"/>
          </p:cNvSpPr>
          <p:nvPr>
            <p:ph type="title"/>
          </p:nvPr>
        </p:nvSpPr>
        <p:spPr/>
        <p:txBody>
          <a:bodyPr/>
          <a:lstStyle/>
          <a:p>
            <a:r>
              <a:rPr lang="en-US" dirty="0" smtClean="0"/>
              <a:t>Return Material Authorization (RMA)</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r>
              <a:rPr lang="en-US" dirty="0" smtClean="0"/>
              <a:t>Transaction Type:</a:t>
            </a:r>
          </a:p>
          <a:p>
            <a:pPr lvl="1"/>
            <a:r>
              <a:rPr lang="en-US" dirty="0" smtClean="0"/>
              <a:t>Inventory: ISS-TR/RCT-TR, RCT-PO</a:t>
            </a:r>
          </a:p>
          <a:p>
            <a:r>
              <a:rPr lang="en-US" dirty="0" smtClean="0"/>
              <a:t>Use current period PC cost for the ISS-TR/RCT-TR and RCT-PO transactions.</a:t>
            </a:r>
          </a:p>
          <a:p>
            <a:endParaRPr lang="en-US" dirty="0"/>
          </a:p>
        </p:txBody>
      </p:sp>
      <p:sp>
        <p:nvSpPr>
          <p:cNvPr id="4" name="Title 3"/>
          <p:cNvSpPr>
            <a:spLocks noGrp="1"/>
          </p:cNvSpPr>
          <p:nvPr>
            <p:ph type="title"/>
          </p:nvPr>
        </p:nvSpPr>
        <p:spPr/>
        <p:txBody>
          <a:bodyPr/>
          <a:lstStyle/>
          <a:p>
            <a:r>
              <a:rPr lang="en-US" dirty="0" smtClean="0"/>
              <a:t>Return to Supplier (RTS)</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dirty="0" smtClean="0"/>
              <a:t>Call Activity Recording (CAR)</a:t>
            </a:r>
          </a:p>
          <a:p>
            <a:r>
              <a:rPr lang="en-US" dirty="0" smtClean="0"/>
              <a:t>Call Invoice Recording (CIR)</a:t>
            </a:r>
          </a:p>
          <a:p>
            <a:r>
              <a:rPr lang="en-US" dirty="0" smtClean="0"/>
              <a:t>Return Material Authorization (RMA)</a:t>
            </a:r>
          </a:p>
          <a:p>
            <a:r>
              <a:rPr lang="en-US" dirty="0" smtClean="0"/>
              <a:t>Return to Supplier (RTS)</a:t>
            </a:r>
          </a:p>
          <a:p>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Service/Support Management</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3111</TotalTime>
  <Words>908</Words>
  <Application>Microsoft Office PowerPoint</Application>
  <PresentationFormat>On-screen Show (4:3)</PresentationFormat>
  <Paragraphs>119</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QAD 2010 Template</vt:lpstr>
      <vt:lpstr>Service/Support Management</vt:lpstr>
      <vt:lpstr>Course Objectives</vt:lpstr>
      <vt:lpstr>Overview</vt:lpstr>
      <vt:lpstr>Call Activity Recording (CAR)</vt:lpstr>
      <vt:lpstr>Call Activity Recording (CAR)</vt:lpstr>
      <vt:lpstr>Call Invoice Recording (CIR)</vt:lpstr>
      <vt:lpstr>Return Material Authorization (RMA)</vt:lpstr>
      <vt:lpstr>Return to Supplier (RTS)</vt:lpstr>
      <vt:lpstr>Review</vt:lpstr>
      <vt:lpstr>Exercise: Service/Support Management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Mary Li</cp:lastModifiedBy>
  <cp:revision>101</cp:revision>
  <dcterms:created xsi:type="dcterms:W3CDTF">2010-10-05T00:44:07Z</dcterms:created>
  <dcterms:modified xsi:type="dcterms:W3CDTF">2015-09-09T09:48:43Z</dcterms:modified>
</cp:coreProperties>
</file>