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omments/comment7.xml" ContentType="application/vnd.openxmlformats-officedocument.presentationml.comments+xml"/>
  <Default Extension="wmf" ContentType="image/x-wmf"/>
  <Override PartName="/ppt/comments/comment8.xml" ContentType="application/vnd.openxmlformats-officedocument.presentationml.comment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56" r:id="rId2"/>
    <p:sldId id="257" r:id="rId3"/>
    <p:sldId id="258" r:id="rId4"/>
    <p:sldId id="261" r:id="rId5"/>
    <p:sldId id="262" r:id="rId6"/>
    <p:sldId id="263" r:id="rId7"/>
    <p:sldId id="264" r:id="rId8"/>
    <p:sldId id="265" r:id="rId9"/>
    <p:sldId id="260"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53441" autoAdjust="0"/>
  </p:normalViewPr>
  <p:slideViewPr>
    <p:cSldViewPr snapToGrid="0" snapToObjects="1">
      <p:cViewPr varScale="1">
        <p:scale>
          <a:sx n="36" d="100"/>
          <a:sy n="36" d="100"/>
        </p:scale>
        <p:origin x="-2266" y="-77"/>
      </p:cViewPr>
      <p:guideLst>
        <p:guide orient="horz" pos="827"/>
        <p:guide pos="361"/>
      </p:guideLst>
    </p:cSldViewPr>
  </p:slideViewPr>
  <p:notesTextViewPr>
    <p:cViewPr>
      <p:scale>
        <a:sx n="100" d="100"/>
        <a:sy n="100" d="100"/>
      </p:scale>
      <p:origin x="0" y="58"/>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3T14:38:25.418" idx="1">
    <p:pos x="3962" y="445"/>
    <p:text>U</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3T15:30:05.502" idx="9">
    <p:pos x="2703" y="44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3T15:29:58.029" idx="8">
    <p:pos x="1589" y="446"/>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3T15:29:46.883" idx="7">
    <p:pos x="4589" y="446"/>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3T15:29:36.246" idx="6">
    <p:pos x="5230" y="446"/>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3T15:29:28.647" idx="5">
    <p:pos x="4051" y="44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3T15:25:02.766" idx="4">
    <p:pos x="1301" y="446"/>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3T15:24:39.620" idx="3">
    <p:pos x="2573" y="446"/>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3T15:24:32.710" idx="2">
    <p:pos x="5128" y="446"/>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Periodic Costing Initialization only needs to be run once before using PC for the first time. Subsequent uses do not require initialization.</a:t>
            </a:r>
          </a:p>
          <a:p>
            <a:endParaRPr lang="en-US" dirty="0" smtClean="0"/>
          </a:p>
          <a:p>
            <a:r>
              <a:rPr lang="en-US" dirty="0" smtClean="0"/>
              <a:t>You initialize Periodic Costing once after installing and setting up Periodic Costing; however, you can reinitialize, if necessary. For example, if your company wants to start Periodic Costing from April, you can enter 03/31 as the initialize date, and as long as you have not closed April, you can reinitialize the calculation. Once a close is done on a Periodic Costing sub-ledger, you cannot reinitialize it.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system calculates and stores initial data for the first periodic cost calculation and </a:t>
            </a:r>
            <a:r>
              <a:rPr lang="en-US" sz="1200" kern="1200" dirty="0" smtClean="0">
                <a:solidFill>
                  <a:schemeClr val="tx1"/>
                </a:solidFill>
                <a:latin typeface="+mn-lt"/>
                <a:ea typeface="+mn-ea"/>
                <a:cs typeface="+mn-cs"/>
              </a:rPr>
              <a:t>copies the cost set given into the PC Cost set for the period of the date of the initialization </a:t>
            </a:r>
            <a:r>
              <a:rPr lang="en-US" sz="1200" kern="1200" smtClean="0">
                <a:solidFill>
                  <a:schemeClr val="tx1"/>
                </a:solidFill>
                <a:latin typeface="+mn-lt"/>
                <a:ea typeface="+mn-ea"/>
                <a:cs typeface="+mn-cs"/>
              </a:rPr>
              <a:t>effective date</a:t>
            </a:r>
            <a:r>
              <a:rPr lang="en-US" smtClean="0"/>
              <a:t>. </a:t>
            </a:r>
            <a:r>
              <a:rPr lang="en-US" dirty="0" smtClean="0"/>
              <a:t>The system automatically finds the last period for the last GL period, obtains the current GL period, and identifies all periods that you set up for the calculation in PC Cost Calc. Period Maintenance.</a:t>
            </a:r>
          </a:p>
          <a:p>
            <a:endParaRPr lang="en-US" dirty="0" smtClean="0"/>
          </a:p>
          <a:p>
            <a:r>
              <a:rPr lang="en-US" dirty="0" smtClean="0"/>
              <a:t>It is mandatory</a:t>
            </a:r>
            <a:r>
              <a:rPr lang="en-US" baseline="0" dirty="0" smtClean="0"/>
              <a:t> to </a:t>
            </a:r>
            <a:r>
              <a:rPr lang="en-US" dirty="0" smtClean="0"/>
              <a:t>initialize Periodic Costing before you run the Periodic Costing calculation for the first time. You initiate the inventory balance and quantity on hand as a beginning for the first periodic cost period for the cost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Before you initialize Periodic Costing, consider the following best practices:</a:t>
            </a:r>
          </a:p>
          <a:p>
            <a:pPr marL="182880" indent="-182880">
              <a:buFont typeface="Arial" pitchFamily="34" charset="0"/>
              <a:buChar char="•"/>
            </a:pPr>
            <a:r>
              <a:rPr lang="en-US" dirty="0" smtClean="0"/>
              <a:t>Decide when to start the initialization.</a:t>
            </a:r>
            <a:br>
              <a:rPr lang="en-US" dirty="0" smtClean="0"/>
            </a:br>
            <a:r>
              <a:rPr lang="en-US" dirty="0" smtClean="0"/>
              <a:t>If you intend to initialize on the first day of the period, for example, enter the last date of the previous period as the initialization date.</a:t>
            </a:r>
          </a:p>
          <a:p>
            <a:pPr marL="182880" indent="-182880">
              <a:buFont typeface="Arial" pitchFamily="34" charset="0"/>
              <a:buChar char="•"/>
            </a:pPr>
            <a:r>
              <a:rPr lang="en-US" dirty="0" smtClean="0"/>
              <a:t>Create a simulation cost set for the initialization process.</a:t>
            </a:r>
            <a:br>
              <a:rPr lang="en-US" dirty="0" smtClean="0"/>
            </a:br>
            <a:r>
              <a:rPr lang="en-US" dirty="0" smtClean="0"/>
              <a:t>QAD recommends that you create a simulation cost set by copying the standard cost set and verifying that data is correct in the simulated cost set. You can also enter a current cost set or a standard cost set.</a:t>
            </a:r>
          </a:p>
          <a:p>
            <a:pPr marL="182880" indent="-182880">
              <a:buFont typeface="Arial" pitchFamily="34" charset="0"/>
              <a:buChar char="•"/>
            </a:pPr>
            <a:r>
              <a:rPr lang="en-US" dirty="0" smtClean="0"/>
              <a:t>Close all sub-ledgers for prior periods as of the effective date for the initialization.</a:t>
            </a:r>
          </a:p>
          <a:p>
            <a:pPr marL="182880" indent="-182880">
              <a:buFont typeface="Arial" pitchFamily="34" charset="0"/>
              <a:buChar char="•"/>
            </a:pPr>
            <a:r>
              <a:rPr lang="en-US" dirty="0" smtClean="0"/>
              <a:t>Close all work orders before initialization.</a:t>
            </a:r>
            <a:br>
              <a:rPr lang="en-US" dirty="0" smtClean="0"/>
            </a:br>
            <a:r>
              <a:rPr lang="en-US" dirty="0" smtClean="0"/>
              <a:t>When work orders are not closed, the WIP costs can be inaccurate.</a:t>
            </a:r>
          </a:p>
          <a:p>
            <a:pPr marL="182880" indent="-182880">
              <a:buFont typeface="Arial" pitchFamily="34" charset="0"/>
              <a:buChar char="•"/>
            </a:pPr>
            <a:r>
              <a:rPr lang="en-US" dirty="0" smtClean="0"/>
              <a:t>Ensure that the trial balance and the operational reports balance before beginning Periodic Costing. </a:t>
            </a:r>
            <a:r>
              <a:rPr lang="en-US" b="1" baseline="0" dirty="0" smtClean="0"/>
              <a:t> </a:t>
            </a:r>
            <a:r>
              <a:rPr lang="en-US" b="0" baseline="0" dirty="0" smtClean="0"/>
              <a:t>Also v</a:t>
            </a:r>
            <a:r>
              <a:rPr lang="en-US" dirty="0" smtClean="0"/>
              <a:t>erify inventory balances, Quantity, and Value, after PC Initialization as these</a:t>
            </a:r>
            <a:r>
              <a:rPr lang="en-US" baseline="0" dirty="0" smtClean="0"/>
              <a:t> </a:t>
            </a:r>
            <a:r>
              <a:rPr lang="en-US" baseline="0" smtClean="0"/>
              <a:t>data</a:t>
            </a:r>
            <a:r>
              <a:rPr lang="en-US" smtClean="0"/>
              <a:t> will</a:t>
            </a:r>
            <a:r>
              <a:rPr lang="en-US" baseline="0" smtClean="0"/>
              <a:t> </a:t>
            </a:r>
            <a:r>
              <a:rPr lang="en-US" smtClean="0"/>
              <a:t>be </a:t>
            </a:r>
            <a:r>
              <a:rPr lang="en-US" dirty="0" smtClean="0"/>
              <a:t>the opening balances when PC runs.</a:t>
            </a:r>
          </a:p>
          <a:p>
            <a:pPr marL="182880" indent="-182880">
              <a:buFont typeface="Arial" pitchFamily="34" charset="0"/>
              <a:buChar char="•"/>
            </a:pPr>
            <a:r>
              <a:rPr lang="en-US" dirty="0" smtClean="0"/>
              <a:t>Ensure that you have completed the setup for Periodic Costing.</a:t>
            </a:r>
          </a:p>
          <a:p>
            <a:endParaRPr lang="en-US" dirty="0" smtClean="0"/>
          </a:p>
          <a:p>
            <a:r>
              <a:rPr lang="en-US" b="1" dirty="0" smtClean="0"/>
              <a:t>Notes:</a:t>
            </a:r>
          </a:p>
          <a:p>
            <a:pPr marL="182880" indent="-182880">
              <a:buFont typeface="Arial" pitchFamily="34" charset="0"/>
              <a:buChar char="•"/>
            </a:pPr>
            <a:r>
              <a:rPr lang="en-US" dirty="0" smtClean="0"/>
              <a:t>The system does not use the Subcontract element in the initialize program.</a:t>
            </a:r>
          </a:p>
          <a:p>
            <a:pPr marL="182880" indent="-182880">
              <a:buFont typeface="Arial" pitchFamily="34" charset="0"/>
              <a:buChar char="•"/>
            </a:pPr>
            <a:r>
              <a:rPr lang="en-US" dirty="0" smtClean="0"/>
              <a:t>You can now use PC Unit Cost Adjustment (30.5.5.1) to create a prior period for new items that you added after Periodic Costing initialization. See the detail information in </a:t>
            </a:r>
            <a:r>
              <a:rPr lang="en-US" sz="1200" kern="1200" baseline="0" dirty="0" smtClean="0">
                <a:solidFill>
                  <a:schemeClr val="tx1"/>
                </a:solidFill>
                <a:latin typeface="+mn-lt"/>
                <a:ea typeface="+mn-ea"/>
                <a:cs typeface="+mn-cs"/>
              </a:rPr>
              <a:t>PC Unit Cost Adjustment.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Finish the corresponding exercise at the end of this training guide. </a:t>
            </a:r>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Costing Initialization</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Periodic Costing Initialization Flow</a:t>
            </a:r>
          </a:p>
          <a:p>
            <a:r>
              <a:rPr lang="en-US" dirty="0" smtClean="0"/>
              <a:t>Initializing Periodic Costing Calculation</a:t>
            </a:r>
          </a:p>
          <a:p>
            <a:r>
              <a:rPr lang="en-US" dirty="0" smtClean="0"/>
              <a:t>Best Practices for Initialization</a:t>
            </a:r>
          </a:p>
          <a:p>
            <a:r>
              <a:rPr lang="en-US" dirty="0" smtClean="0"/>
              <a:t>Review</a:t>
            </a:r>
          </a:p>
          <a:p>
            <a:r>
              <a:rPr lang="en-US" dirty="0" smtClean="0"/>
              <a:t>Mastery Question</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Periodic Costing Initialization Flow</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pic>
        <p:nvPicPr>
          <p:cNvPr id="1026" name="Picture 2" descr="C:\Users\xcm\AppData\Local\Temp\SNAGHTML4adff3.PNG"/>
          <p:cNvPicPr>
            <a:picLocks noChangeAspect="1" noChangeArrowheads="1"/>
          </p:cNvPicPr>
          <p:nvPr/>
        </p:nvPicPr>
        <p:blipFill>
          <a:blip r:embed="rId3"/>
          <a:srcRect/>
          <a:stretch>
            <a:fillRect/>
          </a:stretch>
        </p:blipFill>
        <p:spPr bwMode="auto">
          <a:xfrm>
            <a:off x="2700919" y="4757616"/>
            <a:ext cx="5219700" cy="1114425"/>
          </a:xfrm>
          <a:prstGeom prst="rect">
            <a:avLst/>
          </a:prstGeom>
          <a:noFill/>
        </p:spPr>
      </p:pic>
      <p:sp>
        <p:nvSpPr>
          <p:cNvPr id="8" name="Rounded Rectangle 7"/>
          <p:cNvSpPr/>
          <p:nvPr/>
        </p:nvSpPr>
        <p:spPr>
          <a:xfrm>
            <a:off x="6237234" y="4757616"/>
            <a:ext cx="1154430" cy="838518"/>
          </a:xfrm>
          <a:prstGeom prst="round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911104" y="4757616"/>
            <a:ext cx="2183130" cy="838518"/>
          </a:xfrm>
          <a:prstGeom prst="rect">
            <a:avLst/>
          </a:prstGeom>
          <a:solidFill>
            <a:schemeClr val="bg1">
              <a:alpha val="51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utoShape 1027"/>
          <p:cNvSpPr>
            <a:spLocks noChangeArrowheads="1"/>
          </p:cNvSpPr>
          <p:nvPr/>
        </p:nvSpPr>
        <p:spPr bwMode="auto">
          <a:xfrm>
            <a:off x="5885306" y="1631950"/>
            <a:ext cx="1828800" cy="914400"/>
          </a:xfrm>
          <a:prstGeom prst="roundRect">
            <a:avLst>
              <a:gd name="adj" fmla="val 16667"/>
            </a:avLst>
          </a:prstGeom>
          <a:solidFill>
            <a:schemeClr val="bg1"/>
          </a:solidFill>
          <a:ln w="25400" cmpd="sng">
            <a:solidFill>
              <a:schemeClr val="tx1"/>
            </a:solidFill>
            <a:prstDash val="dash"/>
            <a:round/>
            <a:headEnd/>
            <a:tailEnd/>
          </a:ln>
          <a:effectLst/>
        </p:spPr>
        <p:txBody>
          <a:bodyPr wrap="none" anchor="ctr"/>
          <a:lstStyle/>
          <a:p>
            <a:pPr algn="ctr"/>
            <a:r>
              <a:rPr lang="en-US" sz="1400" b="1" dirty="0">
                <a:latin typeface="Arial" charset="0"/>
              </a:rPr>
              <a:t>Define Elements</a:t>
            </a:r>
          </a:p>
        </p:txBody>
      </p:sp>
      <p:cxnSp>
        <p:nvCxnSpPr>
          <p:cNvPr id="11" name="AutoShape 1028"/>
          <p:cNvCxnSpPr>
            <a:cxnSpLocks noChangeShapeType="1"/>
            <a:stCxn id="12" idx="3"/>
            <a:endCxn id="10" idx="1"/>
          </p:cNvCxnSpPr>
          <p:nvPr/>
        </p:nvCxnSpPr>
        <p:spPr bwMode="auto">
          <a:xfrm>
            <a:off x="5094731" y="2089150"/>
            <a:ext cx="771525" cy="0"/>
          </a:xfrm>
          <a:prstGeom prst="straightConnector1">
            <a:avLst/>
          </a:prstGeom>
          <a:noFill/>
          <a:ln w="25400" cmpd="sng">
            <a:solidFill>
              <a:schemeClr val="tx1"/>
            </a:solidFill>
            <a:prstDash val="dash"/>
            <a:round/>
            <a:headEnd/>
            <a:tailEnd type="triangle" w="med" len="med"/>
          </a:ln>
          <a:effectLst/>
        </p:spPr>
      </p:cxnSp>
      <p:sp>
        <p:nvSpPr>
          <p:cNvPr id="12" name="AutoShape 1029"/>
          <p:cNvSpPr>
            <a:spLocks noChangeArrowheads="1"/>
          </p:cNvSpPr>
          <p:nvPr/>
        </p:nvSpPr>
        <p:spPr bwMode="auto">
          <a:xfrm>
            <a:off x="3246881" y="1631950"/>
            <a:ext cx="1828800" cy="914400"/>
          </a:xfrm>
          <a:prstGeom prst="roundRect">
            <a:avLst>
              <a:gd name="adj" fmla="val 16667"/>
            </a:avLst>
          </a:prstGeom>
          <a:solidFill>
            <a:schemeClr val="bg1"/>
          </a:solidFill>
          <a:ln w="25400" cmpd="sng">
            <a:solidFill>
              <a:schemeClr val="tx1"/>
            </a:solidFill>
            <a:prstDash val="dash"/>
            <a:round/>
            <a:headEnd/>
            <a:tailEnd/>
          </a:ln>
          <a:effectLst/>
        </p:spPr>
        <p:txBody>
          <a:bodyPr wrap="none" anchor="ctr"/>
          <a:lstStyle/>
          <a:p>
            <a:pPr algn="ctr"/>
            <a:r>
              <a:rPr lang="en-US" sz="1400" b="1">
                <a:latin typeface="Arial" charset="0"/>
              </a:rPr>
              <a:t>Copy Existing </a:t>
            </a:r>
            <a:br>
              <a:rPr lang="en-US" sz="1400" b="1">
                <a:latin typeface="Arial" charset="0"/>
              </a:rPr>
            </a:br>
            <a:r>
              <a:rPr lang="en-US" sz="1400" b="1">
                <a:latin typeface="Arial" charset="0"/>
              </a:rPr>
              <a:t>Cost Set</a:t>
            </a:r>
          </a:p>
        </p:txBody>
      </p:sp>
      <p:cxnSp>
        <p:nvCxnSpPr>
          <p:cNvPr id="13" name="AutoShape 1030"/>
          <p:cNvCxnSpPr>
            <a:cxnSpLocks noChangeShapeType="1"/>
            <a:stCxn id="14" idx="3"/>
            <a:endCxn id="12" idx="1"/>
          </p:cNvCxnSpPr>
          <p:nvPr/>
        </p:nvCxnSpPr>
        <p:spPr bwMode="auto">
          <a:xfrm>
            <a:off x="2437256" y="2089150"/>
            <a:ext cx="790575" cy="0"/>
          </a:xfrm>
          <a:prstGeom prst="straightConnector1">
            <a:avLst/>
          </a:prstGeom>
          <a:noFill/>
          <a:ln w="25400" cmpd="sng">
            <a:solidFill>
              <a:schemeClr val="tx1"/>
            </a:solidFill>
            <a:prstDash val="dash"/>
            <a:round/>
            <a:headEnd/>
            <a:tailEnd type="triangle" w="med" len="med"/>
          </a:ln>
          <a:effectLst/>
        </p:spPr>
      </p:cxnSp>
      <p:sp>
        <p:nvSpPr>
          <p:cNvPr id="14" name="AutoShape 1031"/>
          <p:cNvSpPr>
            <a:spLocks noChangeArrowheads="1"/>
          </p:cNvSpPr>
          <p:nvPr/>
        </p:nvSpPr>
        <p:spPr bwMode="auto">
          <a:xfrm>
            <a:off x="589406" y="1631950"/>
            <a:ext cx="1828800" cy="914400"/>
          </a:xfrm>
          <a:prstGeom prst="roundRect">
            <a:avLst>
              <a:gd name="adj" fmla="val 16667"/>
            </a:avLst>
          </a:prstGeom>
          <a:solidFill>
            <a:schemeClr val="bg1"/>
          </a:solidFill>
          <a:ln w="25400" cmpd="sng">
            <a:solidFill>
              <a:schemeClr val="tx1"/>
            </a:solidFill>
            <a:prstDash val="dash"/>
            <a:round/>
            <a:headEnd/>
            <a:tailEnd/>
          </a:ln>
          <a:effectLst/>
        </p:spPr>
        <p:txBody>
          <a:bodyPr wrap="none" anchor="ctr"/>
          <a:lstStyle/>
          <a:p>
            <a:pPr algn="ctr"/>
            <a:endParaRPr lang="en-US" sz="1400" b="1">
              <a:latin typeface="Arial" charset="0"/>
            </a:endParaRPr>
          </a:p>
          <a:p>
            <a:pPr algn="ctr"/>
            <a:r>
              <a:rPr lang="en-US" sz="1400" b="1">
                <a:latin typeface="Arial" charset="0"/>
              </a:rPr>
              <a:t>Add Simulation</a:t>
            </a:r>
            <a:br>
              <a:rPr lang="en-US" sz="1400" b="1">
                <a:latin typeface="Arial" charset="0"/>
              </a:rPr>
            </a:br>
            <a:r>
              <a:rPr lang="en-US" sz="1400" b="1">
                <a:latin typeface="Arial" charset="0"/>
              </a:rPr>
              <a:t>Cost Set</a:t>
            </a:r>
            <a:endParaRPr lang="en-US" sz="1200" b="1">
              <a:latin typeface="Arial" charset="0"/>
            </a:endParaRPr>
          </a:p>
          <a:p>
            <a:pPr algn="ctr"/>
            <a:endParaRPr lang="en-US" sz="1800" b="1">
              <a:latin typeface="Arial" charset="0"/>
            </a:endParaRPr>
          </a:p>
        </p:txBody>
      </p:sp>
      <p:cxnSp>
        <p:nvCxnSpPr>
          <p:cNvPr id="15" name="AutoShape 1032"/>
          <p:cNvCxnSpPr>
            <a:cxnSpLocks noChangeShapeType="1"/>
            <a:stCxn id="10" idx="2"/>
            <a:endCxn id="16" idx="0"/>
          </p:cNvCxnSpPr>
          <p:nvPr/>
        </p:nvCxnSpPr>
        <p:spPr bwMode="auto">
          <a:xfrm rot="5400000">
            <a:off x="3770756" y="298450"/>
            <a:ext cx="762000" cy="5295900"/>
          </a:xfrm>
          <a:prstGeom prst="bentConnector3">
            <a:avLst>
              <a:gd name="adj1" fmla="val 50000"/>
            </a:avLst>
          </a:prstGeom>
          <a:noFill/>
          <a:ln w="25400" cmpd="sng">
            <a:solidFill>
              <a:schemeClr val="tx1"/>
            </a:solidFill>
            <a:prstDash val="dash"/>
            <a:miter lim="800000"/>
            <a:headEnd/>
            <a:tailEnd type="triangle" w="med" len="med"/>
          </a:ln>
          <a:effectLst/>
        </p:spPr>
      </p:cxnSp>
      <p:sp>
        <p:nvSpPr>
          <p:cNvPr id="16" name="AutoShape 1033"/>
          <p:cNvSpPr>
            <a:spLocks noChangeArrowheads="1"/>
          </p:cNvSpPr>
          <p:nvPr/>
        </p:nvSpPr>
        <p:spPr bwMode="auto">
          <a:xfrm>
            <a:off x="589406" y="3346450"/>
            <a:ext cx="1828800" cy="914400"/>
          </a:xfrm>
          <a:prstGeom prst="roundRect">
            <a:avLst>
              <a:gd name="adj" fmla="val 16667"/>
            </a:avLst>
          </a:prstGeom>
          <a:solidFill>
            <a:schemeClr val="bg1"/>
          </a:solidFill>
          <a:ln w="25400" cmpd="sng">
            <a:solidFill>
              <a:schemeClr val="tx1"/>
            </a:solidFill>
            <a:prstDash val="dash"/>
            <a:round/>
            <a:headEnd/>
            <a:tailEnd/>
          </a:ln>
          <a:effectLst/>
        </p:spPr>
        <p:txBody>
          <a:bodyPr wrap="none" anchor="ctr"/>
          <a:lstStyle/>
          <a:p>
            <a:pPr algn="ctr"/>
            <a:r>
              <a:rPr lang="en-US" sz="1400" b="1">
                <a:latin typeface="Arial" charset="0"/>
              </a:rPr>
              <a:t>Enter Costs</a:t>
            </a:r>
          </a:p>
        </p:txBody>
      </p:sp>
      <p:sp>
        <p:nvSpPr>
          <p:cNvPr id="17" name="AutoShape 1034"/>
          <p:cNvSpPr>
            <a:spLocks noChangeArrowheads="1"/>
          </p:cNvSpPr>
          <p:nvPr/>
        </p:nvSpPr>
        <p:spPr bwMode="auto">
          <a:xfrm>
            <a:off x="3246881" y="3346450"/>
            <a:ext cx="1828800" cy="914400"/>
          </a:xfrm>
          <a:prstGeom prst="roundRect">
            <a:avLst>
              <a:gd name="adj" fmla="val 16667"/>
            </a:avLst>
          </a:prstGeom>
          <a:solidFill>
            <a:schemeClr val="bg1"/>
          </a:solidFill>
          <a:ln w="25400" cmpd="sng">
            <a:solidFill>
              <a:schemeClr val="tx1"/>
            </a:solidFill>
            <a:prstDash val="dash"/>
            <a:round/>
            <a:headEnd/>
            <a:tailEnd/>
          </a:ln>
          <a:effectLst/>
        </p:spPr>
        <p:txBody>
          <a:bodyPr wrap="none" anchor="ctr"/>
          <a:lstStyle/>
          <a:p>
            <a:pPr algn="ctr"/>
            <a:r>
              <a:rPr lang="en-US" sz="1400" b="1">
                <a:latin typeface="Arial" charset="0"/>
              </a:rPr>
              <a:t>Simulation Cost</a:t>
            </a:r>
            <a:br>
              <a:rPr lang="en-US" sz="1400" b="1">
                <a:latin typeface="Arial" charset="0"/>
              </a:rPr>
            </a:br>
            <a:r>
              <a:rPr lang="en-US" sz="1400" b="1">
                <a:latin typeface="Arial" charset="0"/>
              </a:rPr>
              <a:t>Roll-Ups</a:t>
            </a:r>
          </a:p>
        </p:txBody>
      </p:sp>
      <p:cxnSp>
        <p:nvCxnSpPr>
          <p:cNvPr id="18" name="AutoShape 1035"/>
          <p:cNvCxnSpPr>
            <a:cxnSpLocks noChangeShapeType="1"/>
            <a:stCxn id="16" idx="3"/>
            <a:endCxn id="17" idx="1"/>
          </p:cNvCxnSpPr>
          <p:nvPr/>
        </p:nvCxnSpPr>
        <p:spPr bwMode="auto">
          <a:xfrm>
            <a:off x="2437256" y="3803650"/>
            <a:ext cx="790575" cy="0"/>
          </a:xfrm>
          <a:prstGeom prst="straightConnector1">
            <a:avLst/>
          </a:prstGeom>
          <a:noFill/>
          <a:ln w="25400" cmpd="sng">
            <a:solidFill>
              <a:schemeClr val="tx1"/>
            </a:solidFill>
            <a:prstDash val="dash"/>
            <a:round/>
            <a:headEnd/>
            <a:tailEnd type="triangle" w="med" len="med"/>
          </a:ln>
          <a:effectLst/>
        </p:spPr>
      </p:cxnSp>
      <p:cxnSp>
        <p:nvCxnSpPr>
          <p:cNvPr id="23" name="Shape 22"/>
          <p:cNvCxnSpPr>
            <a:stCxn id="17" idx="3"/>
            <a:endCxn id="8" idx="0"/>
          </p:cNvCxnSpPr>
          <p:nvPr/>
        </p:nvCxnSpPr>
        <p:spPr>
          <a:xfrm>
            <a:off x="5075681" y="3803650"/>
            <a:ext cx="1738768" cy="953966"/>
          </a:xfrm>
          <a:prstGeom prst="bentConnector2">
            <a:avLst/>
          </a:prstGeom>
          <a:ln w="25400" cmpd="sng">
            <a:solidFill>
              <a:schemeClr val="tx1"/>
            </a:solidFill>
            <a:prstDash val="dash"/>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a:xfrm>
            <a:off x="457200" y="3234690"/>
            <a:ext cx="8229600" cy="3081443"/>
          </a:xfrm>
        </p:spPr>
        <p:txBody>
          <a:bodyPr>
            <a:normAutofit fontScale="85000" lnSpcReduction="10000"/>
          </a:bodyPr>
          <a:lstStyle/>
          <a:p>
            <a:r>
              <a:rPr lang="en-US" dirty="0" smtClean="0">
                <a:solidFill>
                  <a:schemeClr val="tx1">
                    <a:lumMod val="90000"/>
                    <a:lumOff val="10000"/>
                  </a:schemeClr>
                </a:solidFill>
              </a:rPr>
              <a:t>Effective: Input the date before the first PC period</a:t>
            </a:r>
          </a:p>
          <a:p>
            <a:r>
              <a:rPr lang="en-US" dirty="0" smtClean="0">
                <a:solidFill>
                  <a:schemeClr val="tx1">
                    <a:lumMod val="90000"/>
                    <a:lumOff val="10000"/>
                  </a:schemeClr>
                </a:solidFill>
              </a:rPr>
              <a:t>Cost Set: PC uses the user-specified cost set to initialize inventory cost. If not specified, use standard cost set.</a:t>
            </a:r>
          </a:p>
          <a:p>
            <a:r>
              <a:rPr lang="en-US" dirty="0" smtClean="0">
                <a:solidFill>
                  <a:schemeClr val="tx1">
                    <a:lumMod val="90000"/>
                    <a:lumOff val="10000"/>
                  </a:schemeClr>
                </a:solidFill>
              </a:rPr>
              <a:t>Can be reinitialized until the first PC period is closed</a:t>
            </a:r>
          </a:p>
          <a:p>
            <a:r>
              <a:rPr lang="en-US" dirty="0" smtClean="0">
                <a:solidFill>
                  <a:schemeClr val="tx1">
                    <a:lumMod val="90000"/>
                    <a:lumOff val="10000"/>
                  </a:schemeClr>
                </a:solidFill>
              </a:rPr>
              <a:t>Recommendation: close all work orders before initializing</a:t>
            </a:r>
            <a:endParaRPr lang="en-US" dirty="0" smtClean="0"/>
          </a:p>
        </p:txBody>
      </p:sp>
      <p:sp>
        <p:nvSpPr>
          <p:cNvPr id="4" name="Title 3"/>
          <p:cNvSpPr>
            <a:spLocks noGrp="1"/>
          </p:cNvSpPr>
          <p:nvPr>
            <p:ph type="title"/>
          </p:nvPr>
        </p:nvSpPr>
        <p:spPr/>
        <p:txBody>
          <a:bodyPr/>
          <a:lstStyle/>
          <a:p>
            <a:r>
              <a:rPr lang="en-US" dirty="0" smtClean="0"/>
              <a:t>Initializing Periodic Costing Calculation</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pic>
        <p:nvPicPr>
          <p:cNvPr id="19458" name="Picture 2" descr="C:\Users\xcm\AppData\Local\Temp\SNAGHTML548d52.PNG"/>
          <p:cNvPicPr>
            <a:picLocks noChangeAspect="1" noChangeArrowheads="1"/>
          </p:cNvPicPr>
          <p:nvPr/>
        </p:nvPicPr>
        <p:blipFill>
          <a:blip r:embed="rId3"/>
          <a:srcRect/>
          <a:stretch>
            <a:fillRect/>
          </a:stretch>
        </p:blipFill>
        <p:spPr bwMode="auto">
          <a:xfrm>
            <a:off x="571500" y="1462722"/>
            <a:ext cx="6238875" cy="152400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fontScale="92500"/>
          </a:bodyPr>
          <a:lstStyle/>
          <a:p>
            <a:r>
              <a:rPr lang="en-US" dirty="0" smtClean="0"/>
              <a:t>Decide when to start the initialization.</a:t>
            </a:r>
          </a:p>
          <a:p>
            <a:r>
              <a:rPr lang="en-US" dirty="0" smtClean="0"/>
              <a:t>Create a simulation cost set for the initialization.</a:t>
            </a:r>
          </a:p>
          <a:p>
            <a:r>
              <a:rPr lang="en-US" dirty="0" smtClean="0"/>
              <a:t>Close all sub-ledgers for prior periods as of the effective date.</a:t>
            </a:r>
          </a:p>
          <a:p>
            <a:r>
              <a:rPr lang="en-US" dirty="0" smtClean="0"/>
              <a:t>Close all work orders before initialization.</a:t>
            </a:r>
          </a:p>
          <a:p>
            <a:r>
              <a:rPr lang="en-US" dirty="0" smtClean="0"/>
              <a:t>Ensure the trial balance and the operational reports balance. </a:t>
            </a:r>
            <a:endParaRPr lang="en-US" b="1" dirty="0" smtClean="0"/>
          </a:p>
          <a:p>
            <a:r>
              <a:rPr lang="en-US" dirty="0" smtClean="0"/>
              <a:t>Verify inventory balances, Quantity and Value, after PC Initialization</a:t>
            </a:r>
            <a:endParaRPr lang="en-US" b="1" dirty="0" smtClean="0"/>
          </a:p>
          <a:p>
            <a:r>
              <a:rPr lang="en-US" dirty="0" smtClean="0"/>
              <a:t>Ensure complete the setup for Periodic Costing.</a:t>
            </a:r>
          </a:p>
        </p:txBody>
      </p:sp>
      <p:sp>
        <p:nvSpPr>
          <p:cNvPr id="4" name="Title 3"/>
          <p:cNvSpPr>
            <a:spLocks noGrp="1"/>
          </p:cNvSpPr>
          <p:nvPr>
            <p:ph type="title"/>
          </p:nvPr>
        </p:nvSpPr>
        <p:spPr/>
        <p:txBody>
          <a:bodyPr/>
          <a:lstStyle/>
          <a:p>
            <a:r>
              <a:rPr lang="en-US" dirty="0" smtClean="0"/>
              <a:t>Best Practices for Initialization</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normAutofit/>
          </a:bodyPr>
          <a:lstStyle/>
          <a:p>
            <a:r>
              <a:rPr lang="en-US" dirty="0" smtClean="0"/>
              <a:t>Periodic Costing Initialization Flow</a:t>
            </a:r>
          </a:p>
          <a:p>
            <a:r>
              <a:rPr lang="en-US" dirty="0" smtClean="0"/>
              <a:t>Initializing Periodic Costing Calculation</a:t>
            </a:r>
          </a:p>
          <a:p>
            <a:r>
              <a:rPr lang="en-US" dirty="0" smtClean="0"/>
              <a:t>Best Practices for Initialization</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r>
              <a:rPr lang="en-US" dirty="0" smtClean="0"/>
              <a:t>For Periodic Costing Initialize program, which of the following is incorrect? </a:t>
            </a:r>
          </a:p>
          <a:p>
            <a:pPr marL="971550" lvl="1" indent="-514350">
              <a:spcAft>
                <a:spcPts val="1200"/>
              </a:spcAft>
              <a:buFont typeface="+mj-lt"/>
              <a:buAutoNum type="alphaLcPeriod"/>
            </a:pPr>
            <a:r>
              <a:rPr lang="en-US" dirty="0" smtClean="0"/>
              <a:t>Does not use the Subcontract element </a:t>
            </a:r>
          </a:p>
          <a:p>
            <a:pPr marL="971550" lvl="1" indent="-514350">
              <a:spcAft>
                <a:spcPts val="1200"/>
              </a:spcAft>
              <a:buFont typeface="+mj-lt"/>
              <a:buAutoNum type="alphaLcPeriod"/>
            </a:pPr>
            <a:r>
              <a:rPr lang="en-US" dirty="0" smtClean="0"/>
              <a:t>The cost set code can be blank</a:t>
            </a:r>
          </a:p>
          <a:p>
            <a:pPr marL="971550" lvl="1" indent="-514350">
              <a:spcAft>
                <a:spcPts val="1200"/>
              </a:spcAft>
              <a:buFont typeface="+mj-lt"/>
              <a:buAutoNum type="alphaLcPeriod"/>
            </a:pPr>
            <a:r>
              <a:rPr lang="en-US" dirty="0" smtClean="0"/>
              <a:t>Run right after Periodic Costing Control setup</a:t>
            </a:r>
          </a:p>
          <a:p>
            <a:pPr marL="971550" lvl="1" indent="-514350">
              <a:spcAft>
                <a:spcPts val="1200"/>
              </a:spcAft>
              <a:buFont typeface="+mj-lt"/>
              <a:buAutoNum type="alphaLcPeriod"/>
            </a:pPr>
            <a:r>
              <a:rPr lang="en-US" dirty="0" smtClean="0"/>
              <a:t>Can reinitialize until the first PC period is close	</a:t>
            </a:r>
          </a:p>
        </p:txBody>
      </p:sp>
      <p:sp>
        <p:nvSpPr>
          <p:cNvPr id="4" name="Title 3"/>
          <p:cNvSpPr>
            <a:spLocks noGrp="1"/>
          </p:cNvSpPr>
          <p:nvPr>
            <p:ph type="title"/>
          </p:nvPr>
        </p:nvSpPr>
        <p:spPr/>
        <p:txBody>
          <a:bodyPr/>
          <a:lstStyle/>
          <a:p>
            <a:r>
              <a:rPr lang="en-US" dirty="0" smtClean="0"/>
              <a:t>Mastery Question</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pic>
        <p:nvPicPr>
          <p:cNvPr id="1026" name="Picture 2" descr="C:\Documents and Settings\xcm\Local Settings\Temporary Internet Files\Content.IE5\8UT5S3MB\MC900434713[1].wmf"/>
          <p:cNvPicPr>
            <a:picLocks noChangeAspect="1" noChangeArrowheads="1"/>
          </p:cNvPicPr>
          <p:nvPr/>
        </p:nvPicPr>
        <p:blipFill>
          <a:blip r:embed="rId3" cstate="print"/>
          <a:srcRect/>
          <a:stretch>
            <a:fillRect/>
          </a:stretch>
        </p:blipFill>
        <p:spPr bwMode="auto">
          <a:xfrm>
            <a:off x="8466678" y="3493826"/>
            <a:ext cx="440243" cy="4614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normAutofit/>
          </a:bodyPr>
          <a:lstStyle/>
          <a:p>
            <a:r>
              <a:rPr lang="en-US" dirty="0" smtClean="0"/>
              <a:t>Exercise: Periodic Costing Initialization</a:t>
            </a:r>
            <a:endParaRPr lang="en-US" dirty="0"/>
          </a:p>
        </p:txBody>
      </p:sp>
      <p:sp>
        <p:nvSpPr>
          <p:cNvPr id="5" name="Text Placeholder 4"/>
          <p:cNvSpPr>
            <a:spLocks noGrp="1"/>
          </p:cNvSpPr>
          <p:nvPr>
            <p:ph type="body" sz="quarter" idx="11"/>
          </p:nvPr>
        </p:nvSpPr>
        <p:spPr/>
        <p:txBody>
          <a:bodyPr/>
          <a:lstStyle/>
          <a:p>
            <a:r>
              <a:rPr lang="en-US" smtClean="0"/>
              <a:t>Periodic Costing Initialization</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983</TotalTime>
  <Words>548</Words>
  <Application>Microsoft Office PowerPoint</Application>
  <PresentationFormat>On-screen Show (4:3)</PresentationFormat>
  <Paragraphs>88</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Periodic Costing Initialization</vt:lpstr>
      <vt:lpstr>Course Objectives</vt:lpstr>
      <vt:lpstr>Overview</vt:lpstr>
      <vt:lpstr>Periodic Costing Initialization Flow</vt:lpstr>
      <vt:lpstr>Initializing Periodic Costing Calculation</vt:lpstr>
      <vt:lpstr>Best Practices for Initialization</vt:lpstr>
      <vt:lpstr>Review</vt:lpstr>
      <vt:lpstr>Mastery Question</vt:lpstr>
      <vt:lpstr>Exercise: Periodic Costing Initialization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56</cp:revision>
  <dcterms:created xsi:type="dcterms:W3CDTF">2010-10-05T00:44:07Z</dcterms:created>
  <dcterms:modified xsi:type="dcterms:W3CDTF">2015-06-17T07:35:27Z</dcterms:modified>
</cp:coreProperties>
</file>