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comments/comment8.xml" ContentType="application/vnd.openxmlformats-officedocument.presentationml.comment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6.xml" ContentType="application/vnd.openxmlformats-officedocument.presentationml.comment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Default Extension="xlsx" ContentType="application/vnd.openxmlformats-officedocument.spreadsheetml.shee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256" r:id="rId2"/>
    <p:sldId id="257" r:id="rId3"/>
    <p:sldId id="258" r:id="rId4"/>
    <p:sldId id="269" r:id="rId5"/>
    <p:sldId id="270" r:id="rId6"/>
    <p:sldId id="266" r:id="rId7"/>
    <p:sldId id="263" r:id="rId8"/>
    <p:sldId id="264" r:id="rId9"/>
    <p:sldId id="267" r:id="rId10"/>
    <p:sldId id="265" r:id="rId11"/>
    <p:sldId id="262" r:id="rId12"/>
    <p:sldId id="268"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7880" autoAdjust="0"/>
    <p:restoredTop sz="34139" autoAdjust="0"/>
  </p:normalViewPr>
  <p:slideViewPr>
    <p:cSldViewPr snapToGrid="0" snapToObjects="1">
      <p:cViewPr>
        <p:scale>
          <a:sx n="50" d="100"/>
          <a:sy n="50" d="100"/>
        </p:scale>
        <p:origin x="-1474" y="538"/>
      </p:cViewPr>
      <p:guideLst>
        <p:guide orient="horz" pos="827"/>
        <p:guide pos="361"/>
      </p:guideLst>
    </p:cSldViewPr>
  </p:slideViewPr>
  <p:notesTextViewPr>
    <p:cViewPr>
      <p:scale>
        <a:sx n="100" d="100"/>
        <a:sy n="100" d="100"/>
      </p:scale>
      <p:origin x="0" y="1421"/>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03T17:27:43.893" idx="4">
    <p:pos x="3943" y="447"/>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6-04T17:05:55.587" idx="15">
    <p:pos x="4762" y="451"/>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6-04T17:05:45.214" idx="14">
    <p:pos x="2803" y="451"/>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6-04T17:05:38.285" idx="13">
    <p:pos x="1296" y="451"/>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6-03T17:28:03" idx="5">
    <p:pos x="2701" y="447"/>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6-03T17:28:08.227" idx="6">
    <p:pos x="1594" y="447"/>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6-03T17:28:17.418" idx="7">
    <p:pos x="4440" y="447"/>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6-03T17:29:58.233" idx="8">
    <p:pos x="4988" y="447"/>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6-03T17:30:08.435" idx="9">
    <p:pos x="4569" y="447"/>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6-03T17:30:20.439" idx="10">
    <p:pos x="3557" y="447"/>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6-03T17:30:51.191" idx="11">
    <p:pos x="4843" y="447"/>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6-04T17:06:02.153" idx="16">
    <p:pos x="3005" y="451"/>
    <p:text>H1</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6/17/2015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6/17/2015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 Periodic Costing setup is in Adjustment mode, the calculation creates an equivalent reversal GL transaction for all standard cost inventory and operations transactions in GL. The system posts these reversals to the Periodic Costing daybook that you defined in the Periodic Costing Control (see Periodic Costing Control).</a:t>
            </a:r>
          </a:p>
          <a:p>
            <a:r>
              <a:rPr lang="en-US" dirty="0" smtClean="0"/>
              <a:t>When either adjustment or complete mode is in use, the system creates additional GL transactions for the calculated periodic cost of the transaction. Exceptions include ISS-WO transactions and inventory transfers within the same site.</a:t>
            </a:r>
          </a:p>
          <a:p>
            <a:r>
              <a:rPr lang="en-US" dirty="0" smtClean="0"/>
              <a:t>The system creates a summarized GL </a:t>
            </a:r>
            <a:r>
              <a:rPr lang="en-US" dirty="0" err="1" smtClean="0"/>
              <a:t>unposted</a:t>
            </a:r>
            <a:r>
              <a:rPr lang="en-US" dirty="0" smtClean="0"/>
              <a:t> transaction for accounts up to the analysis level (SAF, when SAF is enabled for the account) for posting. All GL posting lines have the same daybook, daybook number (voucher), and GL reference ID; and the effective date is the last day of the cost calculation period.</a:t>
            </a:r>
          </a:p>
          <a:p>
            <a:r>
              <a:rPr lang="en-US" dirty="0" smtClean="0"/>
              <a:t>The system determines the accounts that it uses for the Periodic Costing GL transactions following the same rules as in standard costing. For more information on standard costing, see QAD Costing User Guide.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kern="1200" baseline="0" dirty="0" smtClean="0">
                <a:solidFill>
                  <a:schemeClr val="tx1"/>
                </a:solidFill>
                <a:latin typeface="+mn-lt"/>
                <a:ea typeface="+mn-ea"/>
                <a:cs typeface="+mn-cs"/>
              </a:rPr>
              <a:t>Periodic Costing ensures that the inventory account is evenly balanced when you:</a:t>
            </a:r>
          </a:p>
          <a:p>
            <a:r>
              <a:rPr lang="en-US" sz="1200" b="0" kern="1200" baseline="0" dirty="0" smtClean="0">
                <a:solidFill>
                  <a:schemeClr val="tx1"/>
                </a:solidFill>
                <a:latin typeface="+mn-lt"/>
                <a:ea typeface="+mn-ea"/>
                <a:cs typeface="+mn-cs"/>
              </a:rPr>
              <a:t>Make changes to the inventory account during the period.</a:t>
            </a:r>
          </a:p>
          <a:p>
            <a:r>
              <a:rPr lang="en-US" sz="1200" b="0" kern="1200" baseline="0" dirty="0" smtClean="0">
                <a:solidFill>
                  <a:schemeClr val="tx1"/>
                </a:solidFill>
                <a:latin typeface="+mn-lt"/>
                <a:ea typeface="+mn-ea"/>
                <a:cs typeface="+mn-cs"/>
              </a:rPr>
              <a:t>Have different accounts for different locations.</a:t>
            </a:r>
          </a:p>
          <a:p>
            <a:r>
              <a:rPr lang="en-US" sz="1200" b="0" kern="1200" baseline="0" dirty="0" smtClean="0">
                <a:solidFill>
                  <a:schemeClr val="tx1"/>
                </a:solidFill>
                <a:latin typeface="+mn-lt"/>
                <a:ea typeface="+mn-ea"/>
                <a:cs typeface="+mn-cs"/>
              </a:rPr>
              <a:t>The Periodic Cost calculation program creates adjustment transactions to balance the amount in each inventory account for an item based on the calculated cost of the item. This results in the GL account balance accurately stating the inventory value associated with the account. It also ensures that the accounts are balanced when you summarize the inventory quantity in the locations for that account and multiply the summary by the calculated periodic cost for the item and that the summary is equal to the account balance for the item.</a:t>
            </a:r>
          </a:p>
          <a:p>
            <a:r>
              <a:rPr lang="en-US" sz="1200" b="0" kern="1200" baseline="0" dirty="0" smtClean="0">
                <a:solidFill>
                  <a:schemeClr val="tx1"/>
                </a:solidFill>
                <a:latin typeface="+mn-lt"/>
                <a:ea typeface="+mn-ea"/>
                <a:cs typeface="+mn-cs"/>
              </a:rPr>
              <a:t>You define a cost revalue account to offset inventory accounts balancing transactions. You define the cost revalue account in the Cost Revalue Account field in Periodic Costing Control (30.5.24). The system only uses this GL account for rebalancing, and it should always have a zero balance.</a:t>
            </a:r>
          </a:p>
          <a:p>
            <a:endParaRPr lang="en-US" sz="1200" b="1"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Account Balancing for Grouped Sites</a:t>
            </a:r>
          </a:p>
          <a:p>
            <a:r>
              <a:rPr lang="en-US" sz="1200" kern="1200" baseline="0" dirty="0" smtClean="0">
                <a:solidFill>
                  <a:schemeClr val="tx1"/>
                </a:solidFill>
                <a:latin typeface="+mn-lt"/>
                <a:ea typeface="+mn-ea"/>
                <a:cs typeface="+mn-cs"/>
              </a:rPr>
              <a:t>Periodic Costing performs account balancing across all sites in the group.</a:t>
            </a:r>
          </a:p>
          <a:p>
            <a:r>
              <a:rPr lang="en-US" sz="1200" b="1" i="1" kern="1200" baseline="0" dirty="0" smtClean="0">
                <a:solidFill>
                  <a:schemeClr val="tx1"/>
                </a:solidFill>
                <a:latin typeface="+mn-lt"/>
                <a:ea typeface="+mn-ea"/>
                <a:cs typeface="+mn-cs"/>
              </a:rPr>
              <a:t>Example For an account balance for a grouped site, you have site1 and site2 grouped. The following data exist for the sites:</a:t>
            </a:r>
          </a:p>
          <a:p>
            <a:r>
              <a:rPr lang="en-US" sz="1200" b="1" kern="1200" baseline="0" dirty="0" smtClean="0">
                <a:solidFill>
                  <a:schemeClr val="tx1"/>
                </a:solidFill>
                <a:latin typeface="+mn-lt"/>
                <a:ea typeface="+mn-ea"/>
                <a:cs typeface="+mn-cs"/>
              </a:rPr>
              <a:t>Grouped Site Data: 	Account	Receipt Data	</a:t>
            </a:r>
          </a:p>
          <a:p>
            <a:r>
              <a:rPr lang="it-IT" sz="1200" kern="1200" baseline="0" dirty="0" smtClean="0">
                <a:solidFill>
                  <a:schemeClr val="tx1"/>
                </a:solidFill>
                <a:latin typeface="+mn-lt"/>
                <a:ea typeface="+mn-ea"/>
                <a:cs typeface="+mn-cs"/>
              </a:rPr>
              <a:t>Site 1		InvAcc1	RCT-PO 10 * $1	</a:t>
            </a:r>
          </a:p>
          <a:p>
            <a:r>
              <a:rPr lang="it-IT" sz="1200" kern="1200" baseline="0" dirty="0" smtClean="0">
                <a:solidFill>
                  <a:schemeClr val="tx1"/>
                </a:solidFill>
                <a:latin typeface="+mn-lt"/>
                <a:ea typeface="+mn-ea"/>
                <a:cs typeface="+mn-cs"/>
              </a:rPr>
              <a:t>Site 2		InvAcc2	RCT-PO 10 * $1	</a:t>
            </a:r>
          </a:p>
          <a:p>
            <a:r>
              <a:rPr lang="en-US" sz="1200" b="1" kern="1200" baseline="0" dirty="0" smtClean="0">
                <a:solidFill>
                  <a:schemeClr val="tx1"/>
                </a:solidFill>
                <a:latin typeface="+mn-lt"/>
                <a:ea typeface="+mn-ea"/>
                <a:cs typeface="+mn-cs"/>
              </a:rPr>
              <a:t>Result of PC calculation:	</a:t>
            </a:r>
          </a:p>
          <a:p>
            <a:r>
              <a:rPr lang="en-US" sz="1200" b="1" kern="1200" baseline="0" dirty="0" smtClean="0">
                <a:solidFill>
                  <a:schemeClr val="tx1"/>
                </a:solidFill>
                <a:latin typeface="+mn-lt"/>
                <a:ea typeface="+mn-ea"/>
                <a:cs typeface="+mn-cs"/>
              </a:rPr>
              <a:t>Account	Unconsumed	Qty	</a:t>
            </a:r>
            <a:r>
              <a:rPr lang="en-US" sz="1200" b="1" kern="1200" baseline="0" dirty="0" smtClean="0">
                <a:solidFill>
                  <a:schemeClr val="tx1"/>
                </a:solidFill>
                <a:latin typeface="+mn-lt"/>
                <a:ea typeface="+mn-ea"/>
                <a:cs typeface="+mn-cs"/>
              </a:rPr>
              <a:t>	Unit </a:t>
            </a:r>
            <a:r>
              <a:rPr lang="en-US" sz="1200" b="1" kern="1200" baseline="0" dirty="0" smtClean="0">
                <a:solidFill>
                  <a:schemeClr val="tx1"/>
                </a:solidFill>
                <a:latin typeface="+mn-lt"/>
                <a:ea typeface="+mn-ea"/>
                <a:cs typeface="+mn-cs"/>
              </a:rPr>
              <a:t>Cost	Total Cost	</a:t>
            </a:r>
          </a:p>
          <a:p>
            <a:r>
              <a:rPr lang="fr-FR" sz="1200" kern="1200" baseline="0" dirty="0" smtClean="0">
                <a:solidFill>
                  <a:schemeClr val="tx1"/>
                </a:solidFill>
                <a:latin typeface="+mn-lt"/>
                <a:ea typeface="+mn-ea"/>
                <a:cs typeface="+mn-cs"/>
              </a:rPr>
              <a:t>site1 loc1	InvAcc1		10	</a:t>
            </a:r>
            <a:r>
              <a:rPr lang="fr-FR" sz="1200" kern="1200" baseline="0" dirty="0" smtClean="0">
                <a:solidFill>
                  <a:schemeClr val="tx1"/>
                </a:solidFill>
                <a:latin typeface="+mn-lt"/>
                <a:ea typeface="+mn-ea"/>
                <a:cs typeface="+mn-cs"/>
              </a:rPr>
              <a:t>	1.5</a:t>
            </a:r>
            <a:r>
              <a:rPr lang="fr-FR" sz="1200" kern="1200" baseline="0" dirty="0" smtClean="0">
                <a:solidFill>
                  <a:schemeClr val="tx1"/>
                </a:solidFill>
                <a:latin typeface="+mn-lt"/>
                <a:ea typeface="+mn-ea"/>
                <a:cs typeface="+mn-cs"/>
              </a:rPr>
              <a:t>	15	</a:t>
            </a:r>
          </a:p>
          <a:p>
            <a:r>
              <a:rPr lang="fr-FR" sz="1200" kern="1200" baseline="0" dirty="0" smtClean="0">
                <a:solidFill>
                  <a:schemeClr val="tx1"/>
                </a:solidFill>
                <a:latin typeface="+mn-lt"/>
                <a:ea typeface="+mn-ea"/>
                <a:cs typeface="+mn-cs"/>
              </a:rPr>
              <a:t>site1 loc2	InvAcc2		10	</a:t>
            </a:r>
            <a:r>
              <a:rPr lang="fr-FR" sz="1200" kern="1200" baseline="0" dirty="0" smtClean="0">
                <a:solidFill>
                  <a:schemeClr val="tx1"/>
                </a:solidFill>
                <a:latin typeface="+mn-lt"/>
                <a:ea typeface="+mn-ea"/>
                <a:cs typeface="+mn-cs"/>
              </a:rPr>
              <a:t>	1.0</a:t>
            </a:r>
            <a:r>
              <a:rPr lang="fr-FR" sz="1200" kern="1200" baseline="0" dirty="0" smtClean="0">
                <a:solidFill>
                  <a:schemeClr val="tx1"/>
                </a:solidFill>
                <a:latin typeface="+mn-lt"/>
                <a:ea typeface="+mn-ea"/>
                <a:cs typeface="+mn-cs"/>
              </a:rPr>
              <a:t>	10	</a:t>
            </a:r>
          </a:p>
          <a:p>
            <a:r>
              <a:rPr lang="en-US" sz="1200" b="1" kern="1200" baseline="0" dirty="0" smtClean="0">
                <a:solidFill>
                  <a:schemeClr val="tx1"/>
                </a:solidFill>
                <a:latin typeface="+mn-lt"/>
                <a:ea typeface="+mn-ea"/>
                <a:cs typeface="+mn-cs"/>
              </a:rPr>
              <a:t>Account balance transactions:	</a:t>
            </a:r>
          </a:p>
          <a:p>
            <a:r>
              <a:rPr lang="en-US" sz="1200" kern="1200" baseline="0" dirty="0" smtClean="0">
                <a:solidFill>
                  <a:schemeClr val="tx1"/>
                </a:solidFill>
                <a:latin typeface="+mn-lt"/>
                <a:ea typeface="+mn-ea"/>
                <a:cs typeface="+mn-cs"/>
              </a:rPr>
              <a:t>Site 1: PCACCBAL PC Amount = 10*25/20 - 15 = -2.50	</a:t>
            </a:r>
          </a:p>
          <a:p>
            <a:r>
              <a:rPr lang="en-US" sz="1200" kern="1200" baseline="0" dirty="0" smtClean="0">
                <a:solidFill>
                  <a:schemeClr val="tx1"/>
                </a:solidFill>
                <a:latin typeface="+mn-lt"/>
                <a:ea typeface="+mn-ea"/>
                <a:cs typeface="+mn-cs"/>
              </a:rPr>
              <a:t>Dr </a:t>
            </a:r>
            <a:r>
              <a:rPr lang="en-US" sz="1200" kern="1200" baseline="0" dirty="0" smtClean="0">
                <a:solidFill>
                  <a:schemeClr val="tx1"/>
                </a:solidFill>
                <a:latin typeface="+mn-lt"/>
                <a:ea typeface="+mn-ea"/>
                <a:cs typeface="+mn-cs"/>
              </a:rPr>
              <a:t>InvAcc1: </a:t>
            </a:r>
            <a:r>
              <a:rPr lang="en-US" sz="1200" kern="1200" baseline="0" dirty="0" smtClean="0">
                <a:solidFill>
                  <a:schemeClr val="tx1"/>
                </a:solidFill>
                <a:latin typeface="+mn-lt"/>
                <a:ea typeface="+mn-ea"/>
                <a:cs typeface="+mn-cs"/>
              </a:rPr>
              <a:t>-2.50	</a:t>
            </a:r>
          </a:p>
          <a:p>
            <a:r>
              <a:rPr lang="en-US" sz="1200" kern="1200" baseline="0" dirty="0" smtClean="0">
                <a:solidFill>
                  <a:schemeClr val="tx1"/>
                </a:solidFill>
                <a:latin typeface="+mn-lt"/>
                <a:ea typeface="+mn-ea"/>
                <a:cs typeface="+mn-cs"/>
              </a:rPr>
              <a:t>Cr </a:t>
            </a:r>
            <a:r>
              <a:rPr lang="en-US" sz="1200" kern="1200" baseline="0" dirty="0" smtClean="0">
                <a:solidFill>
                  <a:schemeClr val="tx1"/>
                </a:solidFill>
                <a:latin typeface="+mn-lt"/>
                <a:ea typeface="+mn-ea"/>
                <a:cs typeface="+mn-cs"/>
              </a:rPr>
              <a:t>Offset: </a:t>
            </a:r>
            <a:r>
              <a:rPr lang="en-US" sz="1200" kern="1200" baseline="0" dirty="0" smtClean="0">
                <a:solidFill>
                  <a:schemeClr val="tx1"/>
                </a:solidFill>
                <a:latin typeface="+mn-lt"/>
                <a:ea typeface="+mn-ea"/>
                <a:cs typeface="+mn-cs"/>
              </a:rPr>
              <a:t>-2.50	</a:t>
            </a:r>
          </a:p>
          <a:p>
            <a:r>
              <a:rPr lang="en-US" sz="1200" kern="1200" baseline="0" dirty="0" smtClean="0">
                <a:solidFill>
                  <a:schemeClr val="tx1"/>
                </a:solidFill>
                <a:latin typeface="+mn-lt"/>
                <a:ea typeface="+mn-ea"/>
                <a:cs typeface="+mn-cs"/>
              </a:rPr>
              <a:t>Site 2: PCACCBAL PC Amount = 10*25/20 - 10 = 2.50	</a:t>
            </a:r>
          </a:p>
          <a:p>
            <a:r>
              <a:rPr lang="en-US" sz="1200" kern="1200" baseline="0" dirty="0" smtClean="0">
                <a:solidFill>
                  <a:schemeClr val="tx1"/>
                </a:solidFill>
                <a:latin typeface="+mn-lt"/>
                <a:ea typeface="+mn-ea"/>
                <a:cs typeface="+mn-cs"/>
              </a:rPr>
              <a:t>Dr </a:t>
            </a:r>
            <a:r>
              <a:rPr lang="en-US" sz="1200" kern="1200" baseline="0" dirty="0" smtClean="0">
                <a:solidFill>
                  <a:schemeClr val="tx1"/>
                </a:solidFill>
                <a:latin typeface="+mn-lt"/>
                <a:ea typeface="+mn-ea"/>
                <a:cs typeface="+mn-cs"/>
              </a:rPr>
              <a:t>InvAcc2: </a:t>
            </a:r>
            <a:r>
              <a:rPr lang="en-US" sz="1200" kern="1200" baseline="0" dirty="0" smtClean="0">
                <a:solidFill>
                  <a:schemeClr val="tx1"/>
                </a:solidFill>
                <a:latin typeface="+mn-lt"/>
                <a:ea typeface="+mn-ea"/>
                <a:cs typeface="+mn-cs"/>
              </a:rPr>
              <a:t>2.50	</a:t>
            </a:r>
          </a:p>
          <a:p>
            <a:r>
              <a:rPr lang="en-US" sz="1200" kern="1200" baseline="0" dirty="0" smtClean="0">
                <a:solidFill>
                  <a:schemeClr val="tx1"/>
                </a:solidFill>
                <a:latin typeface="+mn-lt"/>
                <a:ea typeface="+mn-ea"/>
                <a:cs typeface="+mn-cs"/>
              </a:rPr>
              <a:t>Cr </a:t>
            </a:r>
            <a:r>
              <a:rPr lang="en-US" sz="1200" kern="1200" baseline="0" dirty="0" smtClean="0">
                <a:solidFill>
                  <a:schemeClr val="tx1"/>
                </a:solidFill>
                <a:latin typeface="+mn-lt"/>
                <a:ea typeface="+mn-ea"/>
                <a:cs typeface="+mn-cs"/>
              </a:rPr>
              <a:t>Offset: </a:t>
            </a:r>
            <a:r>
              <a:rPr lang="en-US" sz="1200" kern="1200" baseline="0" dirty="0" smtClean="0">
                <a:solidFill>
                  <a:schemeClr val="tx1"/>
                </a:solidFill>
                <a:latin typeface="+mn-lt"/>
                <a:ea typeface="+mn-ea"/>
                <a:cs typeface="+mn-cs"/>
              </a:rPr>
              <a:t>2.50	</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following procedure applies to loading Rates and Total for Labor and Burden values. Given the setting of the control file, the system maintains either the Rates or the Totals.</a:t>
            </a:r>
          </a:p>
          <a:p>
            <a:endParaRPr lang="en-US" dirty="0" smtClean="0"/>
          </a:p>
          <a:p>
            <a:r>
              <a:rPr lang="en-US" dirty="0" smtClean="0"/>
              <a:t>To </a:t>
            </a:r>
            <a:r>
              <a:rPr lang="en-US" dirty="0" smtClean="0"/>
              <a:t>maintain the work center rates manually:</a:t>
            </a:r>
          </a:p>
          <a:p>
            <a:pPr marL="228600" indent="-228600">
              <a:buFont typeface="+mj-lt"/>
              <a:buAutoNum type="arabicPeriod"/>
            </a:pPr>
            <a:r>
              <a:rPr lang="en-US" dirty="0" smtClean="0"/>
              <a:t>Open PC Work Center Rate Maintenance.</a:t>
            </a:r>
          </a:p>
          <a:p>
            <a:pPr marL="228600" indent="-228600">
              <a:buFont typeface="+mj-lt"/>
              <a:buAutoNum type="arabicPeriod"/>
            </a:pPr>
            <a:r>
              <a:rPr lang="en-US" dirty="0" smtClean="0"/>
              <a:t>Leave the Import/Export File option cleared and click Next.</a:t>
            </a:r>
          </a:p>
          <a:p>
            <a:pPr marL="228600" indent="-228600">
              <a:buFont typeface="+mj-lt"/>
              <a:buAutoNum type="arabicPeriod"/>
            </a:pPr>
            <a:r>
              <a:rPr lang="en-US" dirty="0" smtClean="0"/>
              <a:t>Select your desired cost set and define the field values.</a:t>
            </a:r>
          </a:p>
          <a:p>
            <a:endParaRPr lang="en-US" dirty="0" smtClean="0"/>
          </a:p>
          <a:p>
            <a:r>
              <a:rPr lang="en-US" dirty="0" smtClean="0"/>
              <a:t>To load Work </a:t>
            </a:r>
            <a:r>
              <a:rPr lang="en-US" dirty="0" smtClean="0"/>
              <a:t>Center Rates from XML </a:t>
            </a:r>
            <a:r>
              <a:rPr lang="en-US" dirty="0" smtClean="0"/>
              <a:t>file:</a:t>
            </a:r>
            <a:endParaRPr lang="en-US" dirty="0" smtClean="0"/>
          </a:p>
          <a:p>
            <a:pPr marL="228600" indent="-228600">
              <a:buFont typeface="+mj-lt"/>
              <a:buAutoNum type="arabicPeriod"/>
            </a:pPr>
            <a:r>
              <a:rPr lang="en-US" dirty="0" smtClean="0"/>
              <a:t>Create the Spreadsheet and Save as XML type document</a:t>
            </a:r>
          </a:p>
          <a:p>
            <a:pPr marL="228600" indent="-228600">
              <a:buFont typeface="+mj-lt"/>
              <a:buAutoNum type="arabicPeriod"/>
            </a:pPr>
            <a:r>
              <a:rPr lang="en-US" dirty="0" smtClean="0"/>
              <a:t>Upload using the Import/Export File option</a:t>
            </a:r>
          </a:p>
          <a:p>
            <a:endParaRPr lang="en-US" dirty="0" smtClean="0"/>
          </a:p>
          <a:p>
            <a:r>
              <a:rPr lang="en-US" b="1" dirty="0" smtClean="0"/>
              <a:t>Notes: </a:t>
            </a:r>
          </a:p>
          <a:p>
            <a:pPr marL="182880" indent="-182880">
              <a:buFont typeface="Arial" pitchFamily="34" charset="0"/>
              <a:buChar char="•"/>
            </a:pPr>
            <a:r>
              <a:rPr lang="en-US" dirty="0" smtClean="0"/>
              <a:t>Double-click and save the embedded </a:t>
            </a:r>
            <a:r>
              <a:rPr lang="en-US" baseline="0" dirty="0" smtClean="0"/>
              <a:t>spreadsheet template attached in the slide.</a:t>
            </a:r>
          </a:p>
          <a:p>
            <a:pPr marL="182880" indent="-182880">
              <a:buFont typeface="Arial" pitchFamily="34" charset="0"/>
              <a:buChar char="•"/>
            </a:pPr>
            <a:r>
              <a:rPr lang="en-US" baseline="0" dirty="0" smtClean="0"/>
              <a:t>For QAD internal, you can access the template file from https://qdn.qad.com/display/MFG/PC+Work+Center+Rate+Calculation.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None/>
            </a:pPr>
            <a:r>
              <a:rPr lang="en-US" dirty="0" smtClean="0"/>
              <a:t>To load work center rates</a:t>
            </a:r>
            <a:r>
              <a:rPr lang="en-US" baseline="0" dirty="0" smtClean="0"/>
              <a:t> from an XML file:</a:t>
            </a:r>
            <a:endParaRPr lang="en-US" dirty="0" smtClean="0"/>
          </a:p>
          <a:p>
            <a:pPr marL="228600" indent="-228600">
              <a:buFont typeface="+mj-lt"/>
              <a:buAutoNum type="arabicPeriod"/>
            </a:pPr>
            <a:r>
              <a:rPr lang="en-US" dirty="0" smtClean="0"/>
              <a:t>Export/Import PC Work Center Rates</a:t>
            </a:r>
            <a:br>
              <a:rPr lang="en-US" dirty="0" smtClean="0"/>
            </a:br>
            <a:r>
              <a:rPr lang="en-US" dirty="0" smtClean="0"/>
              <a:t>You can maintain the work center rate data in batch using the Import/Export File option on PC Work Center Rate Maintenance (30.5.3.1). The rate data is exported to an XML file. You can modify the XML file in Microsoft Excel and import it into QAD Enterprise Edition to finish the maintenance at one time for mass amounts of data.</a:t>
            </a:r>
          </a:p>
          <a:p>
            <a:pPr marL="228600" indent="-228600">
              <a:buFont typeface="+mj-lt"/>
              <a:buAutoNum type="arabicPeriod"/>
            </a:pPr>
            <a:r>
              <a:rPr lang="en-US" dirty="0" smtClean="0"/>
              <a:t>Editing the Exported Data</a:t>
            </a:r>
            <a:br>
              <a:rPr lang="en-US" dirty="0" smtClean="0"/>
            </a:br>
            <a:r>
              <a:rPr lang="en-US" dirty="0" smtClean="0"/>
              <a:t>In the exported XML file, you can add, edit, and delete records. All the changes are not validated until you import the file into QAD Enterprise Edition.</a:t>
            </a:r>
            <a:r>
              <a:rPr lang="en-US" baseline="0" dirty="0" smtClean="0"/>
              <a:t> </a:t>
            </a:r>
            <a:br>
              <a:rPr lang="en-US" baseline="0" dirty="0" smtClean="0"/>
            </a:br>
            <a:r>
              <a:rPr lang="en-US" dirty="0" smtClean="0"/>
              <a:t>Open the XML file with Microsoft Excel or an XML editor. When prompted, select As an XML table and click OK.</a:t>
            </a:r>
            <a:br>
              <a:rPr lang="en-US" dirty="0" smtClean="0"/>
            </a:br>
            <a:r>
              <a:rPr lang="en-US" dirty="0" smtClean="0"/>
              <a:t>Edit the records in the worksheet and save the file as an XML file when you finish editing.</a:t>
            </a:r>
          </a:p>
          <a:p>
            <a:pPr marL="228600" indent="-228600">
              <a:buFont typeface="+mj-lt"/>
              <a:buAutoNum type="arabicPeriod"/>
            </a:pPr>
            <a:r>
              <a:rPr lang="en-US" dirty="0" smtClean="0"/>
              <a:t>Importing Work Center Rate Data to QAD EE</a:t>
            </a:r>
            <a:br>
              <a:rPr lang="en-US" dirty="0" smtClean="0"/>
            </a:br>
            <a:r>
              <a:rPr lang="en-US" dirty="0" smtClean="0"/>
              <a:t>Check the Import/Export File option.</a:t>
            </a:r>
            <a:r>
              <a:rPr lang="en-US" baseline="0" dirty="0" smtClean="0"/>
              <a:t> S</a:t>
            </a:r>
            <a:r>
              <a:rPr lang="en-US" dirty="0" smtClean="0"/>
              <a:t>elect Import in the Import/Export field and specify the range for the data that you want to import, using the Cost Set, Work Center, Machine, or Department field. In the File Name field, specify the XML file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Periodic Costing considers the transactions for all entities and sites within the same domain. Each time it calculates the cost for current GL period regardless of</a:t>
            </a:r>
            <a:r>
              <a:rPr lang="en-US" baseline="0" dirty="0" smtClean="0"/>
              <a:t> </a:t>
            </a:r>
            <a:r>
              <a:rPr lang="en-US" dirty="0" smtClean="0"/>
              <a:t>the number of PC periods defined.</a:t>
            </a:r>
          </a:p>
          <a:p>
            <a:endParaRPr lang="en-US" dirty="0" smtClean="0"/>
          </a:p>
          <a:p>
            <a:r>
              <a:rPr lang="en-US" dirty="0" smtClean="0"/>
              <a:t>Periodic Costing does not use the concept of variances because it always calculates based on actual values; that is, because costs are recalculated for each period, and a new actual cost is defined according to what happened during that period, all value is posted to inventory and WIP accounts. Periodic Costing calculations take into consideration transactions that affect the value of inventory and WIP.</a:t>
            </a:r>
          </a:p>
          <a:p>
            <a:endParaRPr lang="en-US" dirty="0" smtClean="0"/>
          </a:p>
          <a:p>
            <a:r>
              <a:rPr lang="en-US" dirty="0" smtClean="0"/>
              <a:t>You can execute Periodic Cost Calculation (30.5.7.1) for the first open period of the Periodic Cost sub-ledger. This means that, as soon as the period that just ended is closed, you can begin running Periodic Costing calculation for the current period. It is a good practice to run PC during the period to validate that the transactions are entered correctly. By doing this activity during the period, there is less work load after the period has ended.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PC unit cost is calculated  per each item site combination</a:t>
            </a:r>
            <a:r>
              <a:rPr lang="en-US" dirty="0" smtClean="0"/>
              <a:t>. </a:t>
            </a:r>
            <a:r>
              <a:rPr lang="en-US" dirty="0" smtClean="0"/>
              <a:t>Periodic Costing calculates the cost for all items and sites within a domain in the same calculation run. It determines the order of processing based on the following rules:</a:t>
            </a:r>
          </a:p>
          <a:p>
            <a:endParaRPr lang="en-US" dirty="0" smtClean="0"/>
          </a:p>
          <a:p>
            <a:r>
              <a:rPr lang="en-US" dirty="0" smtClean="0"/>
              <a:t>Periodic Costing calculation processes in the order of purchased items (components and raw materials) first, then subassemblies, and finally finished items. It looks at all component issues to determine the correct order so that the cost of components is always determined before it calculates the cost of the parent item.</a:t>
            </a:r>
          </a:p>
          <a:p>
            <a:endParaRPr lang="en-US" dirty="0" smtClean="0"/>
          </a:p>
          <a:p>
            <a:r>
              <a:rPr lang="en-US" dirty="0" smtClean="0"/>
              <a:t>Periodic Costing calculation processes each item through all the sites where it is used before moving on to the next item.</a:t>
            </a:r>
          </a:p>
          <a:p>
            <a:endParaRPr lang="en-US" dirty="0" smtClean="0"/>
          </a:p>
          <a:p>
            <a:r>
              <a:rPr lang="en-US" dirty="0" smtClean="0"/>
              <a:t>The logic determines the site-processing order by looking at the quantity transferred between sites When using grouped sites, the system considers each group of sites as one for the purpose of this logic.</a:t>
            </a:r>
          </a:p>
          <a:p>
            <a:endParaRPr lang="en-US" dirty="0" smtClean="0"/>
          </a:p>
          <a:p>
            <a:r>
              <a:rPr lang="en-US" dirty="0" smtClean="0"/>
              <a:t>The Periodic Costing calculation uses inventory transaction history and operation transaction history records when processing. It uses the effective date of each transaction to determine if the transaction should be included in the Periodic Costing calculation. The system considers only transactions that affect inventory or WIP accounts. Memo type transactions are only considered when processing SSM Call Invoice records.</a:t>
            </a:r>
          </a:p>
          <a:p>
            <a:endParaRPr lang="en-US" dirty="0" smtClean="0"/>
          </a:p>
          <a:p>
            <a:r>
              <a:rPr lang="en-US" dirty="0" smtClean="0"/>
              <a:t>Each transaction processed is assigned a sequential number. This number can be seen on some reports and browses. A record where the sequence number is equal to 0 (zero) indicates that the record was not processed by the Periodic Costing calculation.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kern="1200" baseline="0" dirty="0" smtClean="0">
                <a:solidFill>
                  <a:schemeClr val="tx1"/>
                </a:solidFill>
                <a:latin typeface="+mn-lt"/>
                <a:ea typeface="+mn-ea"/>
                <a:cs typeface="+mn-cs"/>
              </a:rPr>
              <a:t>Calculate Burden and Labor Rates</a:t>
            </a:r>
          </a:p>
          <a:p>
            <a:r>
              <a:rPr lang="en-US" sz="1200" kern="1200" baseline="0" dirty="0" smtClean="0">
                <a:solidFill>
                  <a:schemeClr val="tx1"/>
                </a:solidFill>
                <a:latin typeface="+mn-lt"/>
                <a:ea typeface="+mn-ea"/>
                <a:cs typeface="+mn-cs"/>
              </a:rPr>
              <a:t>When you set fields to calculate work center rates, the system calculates the labor and burden rates from the entered total values for labor and burden. The system calculates the labor and burden rates by work center and machine through dividing the total value by the number of hours. The system only calculates productive hours for this calculation. The down time is not calculated.</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Process Unit Cost Adjustments</a:t>
            </a:r>
          </a:p>
          <a:p>
            <a:r>
              <a:rPr lang="en-US" sz="1200" kern="1200" baseline="0" dirty="0" smtClean="0">
                <a:solidFill>
                  <a:schemeClr val="tx1"/>
                </a:solidFill>
                <a:latin typeface="+mn-lt"/>
                <a:ea typeface="+mn-ea"/>
                <a:cs typeface="+mn-cs"/>
              </a:rPr>
              <a:t>The system processes any unit cost adjustments— transaction type PCCST-AD —as the first step in the logic to calculate the periodic cost for an item, The system applies the unit cost adjustment by changing the value of the opening stock balance.</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Process Down Time</a:t>
            </a:r>
          </a:p>
          <a:p>
            <a:r>
              <a:rPr lang="en-US" sz="1200" kern="1200" baseline="0" dirty="0" smtClean="0">
                <a:solidFill>
                  <a:schemeClr val="tx1"/>
                </a:solidFill>
                <a:latin typeface="+mn-lt"/>
                <a:ea typeface="+mn-ea"/>
                <a:cs typeface="+mn-cs"/>
              </a:rPr>
              <a:t>The system reverses all down time transactions, which are not processed during the rest of the Periodic Costing calculation.</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PO Receipts and Logistics Accounting Transactions</a:t>
            </a:r>
          </a:p>
          <a:p>
            <a:r>
              <a:rPr lang="en-US" sz="1200" kern="1200" baseline="0" dirty="0" smtClean="0">
                <a:solidFill>
                  <a:schemeClr val="tx1"/>
                </a:solidFill>
                <a:latin typeface="+mn-lt"/>
                <a:ea typeface="+mn-ea"/>
                <a:cs typeface="+mn-cs"/>
              </a:rPr>
              <a:t>The Periodic Costing values for RCT-PO, ISS-PRV, and RCT-LA are based on the invoice value and the tax value obtained from Accounts Payable. The system includes non-recoverable taxes in the value of the receipt. When the invoice is not matched, the system uses the PO cost. When you select the Use Supplier Invoices field in the Periodic Costing Control (30.5.24), the system uses only supplier invoice cost. When the invoice does not exist, then the cost of the receipt is 0 (zero).</a:t>
            </a:r>
          </a:p>
          <a:p>
            <a:r>
              <a:rPr lang="en-US" sz="1200" kern="1200" baseline="0" dirty="0" smtClean="0">
                <a:solidFill>
                  <a:schemeClr val="tx1"/>
                </a:solidFill>
                <a:latin typeface="+mn-lt"/>
                <a:ea typeface="+mn-ea"/>
                <a:cs typeface="+mn-cs"/>
              </a:rPr>
              <a:t>There is a variation on calculation of negative RCT-PO and ISS-PRV for the WAVG and FIFO methods. In the WAVG method, the system still considers both negative RCT-PO and ISS-PRV as receipts, and they affect the unit cost calculation. In the FIFO method, the system considers it as an issue, and it does not affect the unit cost calculation. The cost for that transaction is based on the cost calculation period cost of the item from where it is picked.</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Process Sales Order Return Transactions</a:t>
            </a:r>
          </a:p>
          <a:p>
            <a:r>
              <a:rPr lang="en-US" sz="1200" kern="1200" baseline="0" dirty="0" smtClean="0">
                <a:solidFill>
                  <a:schemeClr val="tx1"/>
                </a:solidFill>
                <a:latin typeface="+mn-lt"/>
                <a:ea typeface="+mn-ea"/>
                <a:cs typeface="+mn-cs"/>
              </a:rPr>
              <a:t>Sales order returns can be receipts when the original ISS-SO transaction occurred in the prior cost calculation period. The system then values the SO return in the previous period and, therefore, it impacts the unit cost calculation. The system then uses the cost of the current period and considers it an issue when the corresponding ISS-SO transaction occurs in the current cost calculation period.</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Process Work Order Operation Transactions</a:t>
            </a:r>
          </a:p>
          <a:p>
            <a:r>
              <a:rPr lang="en-US" sz="1200" kern="1200" baseline="0" dirty="0" smtClean="0">
                <a:solidFill>
                  <a:schemeClr val="tx1"/>
                </a:solidFill>
                <a:latin typeface="+mn-lt"/>
                <a:ea typeface="+mn-ea"/>
                <a:cs typeface="+mn-cs"/>
              </a:rPr>
              <a:t>The system calculates the Periodic Costing value for WO operation labor and burden using the rates defined in Periodic Costing work center rates and the time tracked with the operation history transactions. The system summarizes these WIP calculations by WO lot, WO operation, WO department, WO work center, and machine. The PCLABORT transaction type stores the summarized Periodic Costing calculated rates and the standard reversed costs. When only one operation history record exists for the WO lot, WO operation, WO department, or WO work center; then, the system does not create a summarized record. The system adds the value as WIP for the work order.</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Process Subcontract Operation Transactions</a:t>
            </a:r>
          </a:p>
          <a:p>
            <a:r>
              <a:rPr lang="en-US" sz="1200" kern="1200" baseline="0" dirty="0" smtClean="0">
                <a:solidFill>
                  <a:schemeClr val="tx1"/>
                </a:solidFill>
                <a:latin typeface="+mn-lt"/>
                <a:ea typeface="+mn-ea"/>
                <a:cs typeface="+mn-cs"/>
              </a:rPr>
              <a:t>The Periodic Costing value of the WO subcontract costs are tracked on the operation history transactions (SUBCNT). The system calculates the value for the SUBCNT operation history transaction by retrieving the actual subcontract costs from the purchase order receipt transactions (RCT-PO).</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Process Work Order Receipt Transactions</a:t>
            </a:r>
          </a:p>
          <a:p>
            <a:r>
              <a:rPr lang="en-US" sz="1200" kern="1200" baseline="0" dirty="0" smtClean="0">
                <a:solidFill>
                  <a:schemeClr val="tx1"/>
                </a:solidFill>
                <a:latin typeface="+mn-lt"/>
                <a:ea typeface="+mn-ea"/>
                <a:cs typeface="+mn-cs"/>
              </a:rPr>
              <a:t>The RCT-WO and RCT-FAS transaction history transactions have the standard transactions reversed. The receipt quantity updates the inventory location for the current cost period.</a:t>
            </a:r>
          </a:p>
          <a:p>
            <a:r>
              <a:rPr lang="en-US" sz="1200" kern="1200" baseline="0" dirty="0" smtClean="0">
                <a:solidFill>
                  <a:schemeClr val="tx1"/>
                </a:solidFill>
                <a:latin typeface="+mn-lt"/>
                <a:ea typeface="+mn-ea"/>
                <a:cs typeface="+mn-cs"/>
              </a:rPr>
              <a:t>When there are WO issue transactions for the item against the same WO, the system considers them rework and they are processed before the RCT-WO. Rework work orders add WIP value to the WO.</a:t>
            </a:r>
          </a:p>
          <a:p>
            <a:r>
              <a:rPr lang="en-US" sz="1200" kern="1200" baseline="0" dirty="0" smtClean="0">
                <a:solidFill>
                  <a:schemeClr val="tx1"/>
                </a:solidFill>
                <a:latin typeface="+mn-lt"/>
                <a:ea typeface="+mn-ea"/>
                <a:cs typeface="+mn-cs"/>
              </a:rPr>
              <a:t>Any scrap or rejected quantity cannot go into inventory; therefore, the system prorates the scrap or rejected amount by the received-to-inventory quantity and applies them to the item cost. The system reverses the standard scrap values.</a:t>
            </a:r>
          </a:p>
          <a:p>
            <a:r>
              <a:rPr lang="en-US" sz="1200" kern="1200" baseline="0" dirty="0" smtClean="0">
                <a:solidFill>
                  <a:schemeClr val="tx1"/>
                </a:solidFill>
                <a:latin typeface="+mn-lt"/>
                <a:ea typeface="+mn-ea"/>
                <a:cs typeface="+mn-cs"/>
              </a:rPr>
              <a:t>The system calculates the value of a WO receipt by prorating the total value of each component and operation to give an approximate value of quantity received. Note that, during proration, the value of the cost calculated does not exceed the available WIP value.</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Distribution Order Receipt Transactions</a:t>
            </a:r>
          </a:p>
          <a:p>
            <a:r>
              <a:rPr lang="en-US" sz="1200" kern="1200" baseline="0" dirty="0" smtClean="0">
                <a:solidFill>
                  <a:schemeClr val="tx1"/>
                </a:solidFill>
                <a:latin typeface="+mn-lt"/>
                <a:ea typeface="+mn-ea"/>
                <a:cs typeface="+mn-cs"/>
              </a:rPr>
              <a:t>This area manages inventory transfers and distribution orders that transfer from one site to another when the sites are not within the same site group (</a:t>
            </a:r>
            <a:r>
              <a:rPr lang="en-US" sz="1200" kern="1200" baseline="0" dirty="0" err="1" smtClean="0">
                <a:solidFill>
                  <a:schemeClr val="tx1"/>
                </a:solidFill>
                <a:latin typeface="+mn-lt"/>
                <a:ea typeface="+mn-ea"/>
                <a:cs typeface="+mn-cs"/>
              </a:rPr>
              <a:t>intersite</a:t>
            </a:r>
            <a:r>
              <a:rPr lang="en-US" sz="1200" kern="1200" baseline="0" dirty="0" smtClean="0">
                <a:solidFill>
                  <a:schemeClr val="tx1"/>
                </a:solidFill>
                <a:latin typeface="+mn-lt"/>
                <a:ea typeface="+mn-ea"/>
                <a:cs typeface="+mn-cs"/>
              </a:rPr>
              <a:t> transfers). The system reads transaction history records with receipt activities that have a </a:t>
            </a:r>
            <a:r>
              <a:rPr lang="en-US" sz="1200" kern="1200" dirty="0" smtClean="0">
                <a:solidFill>
                  <a:schemeClr val="tx1"/>
                </a:solidFill>
                <a:latin typeface="+mn-lt"/>
                <a:ea typeface="+mn-ea"/>
                <a:cs typeface="+mn-cs"/>
              </a:rPr>
              <a:t>transaction quantity (</a:t>
            </a:r>
            <a:r>
              <a:rPr lang="en-US" sz="1200" kern="1200" dirty="0" err="1" smtClean="0">
                <a:solidFill>
                  <a:schemeClr val="tx1"/>
                </a:solidFill>
                <a:latin typeface="+mn-lt"/>
                <a:ea typeface="+mn-ea"/>
                <a:cs typeface="+mn-cs"/>
              </a:rPr>
              <a:t>tr_qty_loc</a:t>
            </a:r>
            <a:r>
              <a:rPr lang="en-US" sz="1200" kern="1200" dirty="0" smtClean="0">
                <a:solidFill>
                  <a:schemeClr val="tx1"/>
                </a:solidFill>
                <a:latin typeface="+mn-lt"/>
                <a:ea typeface="+mn-ea"/>
                <a:cs typeface="+mn-cs"/>
              </a:rPr>
              <a:t>) greater than 0 (zero).</a:t>
            </a:r>
            <a:r>
              <a:rPr lang="en-U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The value for these transactions </a:t>
            </a:r>
            <a:r>
              <a:rPr lang="en-US" sz="1200" kern="1200" baseline="0" dirty="0" smtClean="0">
                <a:solidFill>
                  <a:schemeClr val="tx1"/>
                </a:solidFill>
                <a:latin typeface="+mn-lt"/>
                <a:ea typeface="+mn-ea"/>
                <a:cs typeface="+mn-cs"/>
              </a:rPr>
              <a:t>read from </a:t>
            </a:r>
            <a:r>
              <a:rPr lang="en-US" sz="1200" kern="1200" baseline="0" dirty="0" smtClean="0">
                <a:solidFill>
                  <a:schemeClr val="tx1"/>
                </a:solidFill>
                <a:latin typeface="+mn-lt"/>
                <a:ea typeface="+mn-ea"/>
                <a:cs typeface="+mn-cs"/>
              </a:rPr>
              <a:t>the issuing site’s Periodic Costing cost.</a:t>
            </a:r>
          </a:p>
          <a:p>
            <a:r>
              <a:rPr lang="en-US" sz="1200" kern="1200" baseline="0" dirty="0" smtClean="0">
                <a:solidFill>
                  <a:schemeClr val="tx1"/>
                </a:solidFill>
                <a:latin typeface="+mn-lt"/>
                <a:ea typeface="+mn-ea"/>
                <a:cs typeface="+mn-cs"/>
              </a:rPr>
              <a:t>When the system has not processed the issuing site, then for WAVG, the cost is from the previous period. For FIFO, the cost is from the earliest period with an unconsumed quantity. In both cases, once the issuing site’s cost is known, then the system makes a correction and the difference is then booked to the discrepancy account.</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Process Work Order Close Transactions</a:t>
            </a:r>
          </a:p>
          <a:p>
            <a:r>
              <a:rPr lang="en-US" sz="1200" kern="1200" baseline="0" dirty="0" smtClean="0">
                <a:solidFill>
                  <a:schemeClr val="tx1"/>
                </a:solidFill>
                <a:latin typeface="+mn-lt"/>
                <a:ea typeface="+mn-ea"/>
                <a:cs typeface="+mn-cs"/>
              </a:rPr>
              <a:t>The system adds any remaining WIP balance for the work order to the item receipt value. Note that the system checks to ensure that a negative WIP balance does not cause the item’s cost to be negative. In this case, the system posts the amount that causes the cost to be negative to discrepancy.</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Process Total Cost Adjustments</a:t>
            </a:r>
          </a:p>
          <a:p>
            <a:r>
              <a:rPr lang="en-US" sz="1200" kern="1200" baseline="0" dirty="0" smtClean="0">
                <a:solidFill>
                  <a:schemeClr val="tx1"/>
                </a:solidFill>
                <a:latin typeface="+mn-lt"/>
                <a:ea typeface="+mn-ea"/>
                <a:cs typeface="+mn-cs"/>
              </a:rPr>
              <a:t>The last calculation step that affects the unit cost of the item is to apply any total cost adjustments, (PCTOT-AD) to the accumulated inventory value up to this point. There must be a positive inventory on hand balance to apply the adjustment. The adjustment can be positive or negative and, in both cases, the remaining value must be positive. This rule applies to each cost element independently.</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Calculate Unit Cost</a:t>
            </a:r>
          </a:p>
          <a:p>
            <a:r>
              <a:rPr lang="en-US" sz="1200" kern="1200" baseline="0" dirty="0" smtClean="0">
                <a:solidFill>
                  <a:schemeClr val="tx1"/>
                </a:solidFill>
                <a:latin typeface="+mn-lt"/>
                <a:ea typeface="+mn-ea"/>
                <a:cs typeface="+mn-cs"/>
              </a:rPr>
              <a:t>The system calculates the unit cost of the item at the site or group of sites by taking the sum of value received and dividing it by the sum of quantity received. For WAVG, this includes the opening balance. For FIFO, it strictly includes the quantity and value received during the cost calculation period.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the Periodic Costing unit cost calculation results in negative values for any of the cost elements, the system creates the PCCSTCOR transaction to reset unit cost. This logic is applied to both the costs of this level and the lower level, none of them can be negative. The system resets the unit cost to the cost of the prior period. The system records the actual calculated unit cost before the reset. You can view the Periodic Costing cost detail of PCCSTCOR for the unit cost before the unit cost is reset in the Periodic Costing cost calculation in the Transaction PC Cost drill-down. </a:t>
            </a:r>
          </a:p>
          <a:p>
            <a:endParaRPr lang="en-US" sz="1200" kern="1200" baseline="0" dirty="0" smtClean="0">
              <a:solidFill>
                <a:schemeClr val="tx1"/>
              </a:solidFill>
              <a:latin typeface="+mn-lt"/>
              <a:ea typeface="+mn-ea"/>
              <a:cs typeface="+mn-cs"/>
            </a:endParaRPr>
          </a:p>
          <a:p>
            <a:r>
              <a:rPr lang="en-US" dirty="0" smtClean="0"/>
              <a:t>For grouped sites, note the following:</a:t>
            </a:r>
          </a:p>
          <a:p>
            <a:pPr marL="182880" indent="-182880">
              <a:buFont typeface="Arial" pitchFamily="34" charset="0"/>
              <a:buChar char="•"/>
            </a:pPr>
            <a:r>
              <a:rPr lang="en-US" dirty="0" smtClean="0"/>
              <a:t>All receipts in grouped sites are </a:t>
            </a:r>
            <a:r>
              <a:rPr lang="en-US" dirty="0" smtClean="0"/>
              <a:t>included in </a:t>
            </a:r>
            <a:r>
              <a:rPr lang="en-US" dirty="0" smtClean="0"/>
              <a:t>the unit cost calculation before issues are processed.</a:t>
            </a:r>
          </a:p>
          <a:p>
            <a:pPr marL="182880" indent="-182880">
              <a:buFont typeface="Arial" pitchFamily="34" charset="0"/>
              <a:buChar char="•"/>
            </a:pPr>
            <a:r>
              <a:rPr lang="en-US" dirty="0" smtClean="0"/>
              <a:t>Grouped sites cannot be set up as cross entities; that is, you cannot add sites from other entities to a grouped site in PC Grouped Site Maintenance (30.5.1.13).</a:t>
            </a:r>
          </a:p>
          <a:p>
            <a:pPr marL="182880" indent="-182880">
              <a:buFont typeface="Arial" pitchFamily="34" charset="0"/>
              <a:buChar char="•"/>
            </a:pPr>
            <a:r>
              <a:rPr lang="en-US" dirty="0" smtClean="0"/>
              <a:t>You cannot post to discrepancies for WO closes when there is receipt quantity in other grouped sites.</a:t>
            </a:r>
          </a:p>
          <a:p>
            <a:pPr marL="182880" indent="-182880">
              <a:buFont typeface="Arial" pitchFamily="34" charset="0"/>
              <a:buChar char="•"/>
            </a:pPr>
            <a:r>
              <a:rPr lang="en-US" dirty="0" smtClean="0"/>
              <a:t>The system processes summarized transactions for grouped sites.</a:t>
            </a:r>
          </a:p>
          <a:p>
            <a:pPr marL="182880" indent="-182880">
              <a:buFont typeface="Arial" pitchFamily="34" charset="0"/>
              <a:buChar char="•"/>
            </a:pPr>
            <a:r>
              <a:rPr lang="en-US" dirty="0" smtClean="0"/>
              <a:t>When the unit cost calculation results in 0 (zero) or negative, the system resets the unit cost of the group to that of the latest period with costs. It posts cost deviations to discrepancy when there is no order receipt quantity or revalues costs when there is order quantity and logs exceptions.</a:t>
            </a:r>
          </a:p>
          <a:p>
            <a:pPr marL="182880" indent="-182880">
              <a:buFont typeface="Arial" pitchFamily="34" charset="0"/>
              <a:buChar char="•"/>
            </a:pPr>
            <a:r>
              <a:rPr lang="en-US" dirty="0" smtClean="0"/>
              <a:t>When there is no order receipt quantity, and therefore, no unit cost for the period, the system sets the unit cost of the group to that of the latest period with cost and logs </a:t>
            </a:r>
            <a:r>
              <a:rPr lang="en-US" dirty="0" smtClean="0"/>
              <a:t>exception.</a:t>
            </a:r>
            <a:endParaRPr lang="en-US" dirty="0" smtClean="0"/>
          </a:p>
          <a:p>
            <a:pPr marL="182880" indent="-182880">
              <a:buFont typeface="Arial" pitchFamily="34" charset="0"/>
              <a:buChar char="•"/>
            </a:pPr>
            <a:r>
              <a:rPr lang="en-US" dirty="0" smtClean="0"/>
              <a:t>When there is no previous period with cost, the system logs the </a:t>
            </a:r>
            <a:r>
              <a:rPr lang="en-US" dirty="0" smtClean="0"/>
              <a:t>exception </a:t>
            </a:r>
            <a:r>
              <a:rPr lang="en-US" sz="1200" kern="1200" dirty="0" smtClean="0">
                <a:solidFill>
                  <a:schemeClr val="tx1"/>
                </a:solidFill>
                <a:latin typeface="+mn-lt"/>
                <a:ea typeface="+mn-ea"/>
                <a:cs typeface="+mn-cs"/>
              </a:rPr>
              <a:t>if the calculation needs that prior period cost</a:t>
            </a:r>
            <a:r>
              <a:rPr lang="en-US" dirty="0" smtClean="0"/>
              <a:t>.</a:t>
            </a:r>
            <a:endParaRPr lang="en-US" dirty="0" smtClean="0"/>
          </a:p>
          <a:p>
            <a:pPr marL="182880" indent="-182880">
              <a:buFont typeface="Arial" pitchFamily="34" charset="0"/>
              <a:buChar char="•"/>
            </a:pPr>
            <a:r>
              <a:rPr lang="en-US" dirty="0" smtClean="0"/>
              <a:t>FIFO inventory stacks are at the grouped site level. You can only add and remove sites in a group when previous PC cost exists.</a:t>
            </a:r>
          </a:p>
          <a:p>
            <a:pPr marL="182880" indent="-182880">
              <a:buFont typeface="Arial" pitchFamily="34" charset="0"/>
              <a:buChar char="•"/>
            </a:pPr>
            <a:r>
              <a:rPr lang="en-US" dirty="0" smtClean="0"/>
              <a:t>The system reverses the PC total adjustment (PCTOT-AD) when there is no receipt quantity in any site in the group. The system posts to discrepancies when there is no order receipt quantity in any site in the group.</a:t>
            </a:r>
          </a:p>
          <a:p>
            <a:pPr marL="182880" indent="-182880">
              <a:buFont typeface="Arial" pitchFamily="34" charset="0"/>
              <a:buChar char="•"/>
            </a:pPr>
            <a:r>
              <a:rPr lang="en-US" dirty="0" smtClean="0"/>
              <a:t>You can only add and remove sites in a group when previous PC cost exists.</a:t>
            </a:r>
          </a:p>
          <a:p>
            <a:pPr marL="182880" indent="-182880">
              <a:buFont typeface="Arial" pitchFamily="34" charset="0"/>
              <a:buChar char="•"/>
            </a:pPr>
            <a:r>
              <a:rPr lang="en-US" dirty="0" smtClean="0"/>
              <a:t>For negative PC total cost adjustments (PCTOT-AD), the system considers total TL and LL cost of grouped sites.</a:t>
            </a:r>
          </a:p>
          <a:p>
            <a:pPr marL="182880" indent="-182880">
              <a:buFont typeface="Arial" pitchFamily="34" charset="0"/>
              <a:buChar char="•"/>
            </a:pPr>
            <a:r>
              <a:rPr lang="en-US" dirty="0" smtClean="0"/>
              <a:t>PC calculation first processes the grouped site with most transfer out quantity.</a:t>
            </a: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comments" Target="../comments/comment4.xml"/><Relationship Id="rId4" Type="http://schemas.openxmlformats.org/officeDocument/2006/relationships/package" Target="../embeddings/Microsoft_Office_Excel_Worksheet1.xlsx"/></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comments" Target="../comments/comment5.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Periodic Costing Calculation</a:t>
            </a:r>
            <a:endParaRPr lang="en-US" dirty="0"/>
          </a:p>
        </p:txBody>
      </p:sp>
      <p:sp>
        <p:nvSpPr>
          <p:cNvPr id="3" name="Text Placeholder 2"/>
          <p:cNvSpPr>
            <a:spLocks noGrp="1"/>
          </p:cNvSpPr>
          <p:nvPr>
            <p:ph type="body" sz="quarter" idx="10"/>
          </p:nvPr>
        </p:nvSpPr>
        <p:spPr/>
        <p:txBody>
          <a:bodyPr/>
          <a:lstStyle/>
          <a:p>
            <a:r>
              <a:rPr lang="en-US" dirty="0" smtClean="0">
                <a:solidFill>
                  <a:srgbClr val="4F4F4F"/>
                </a:solidFill>
                <a:latin typeface="Century Gothic" pitchFamily="34" charset="0"/>
                <a:cs typeface="Century Gothic" pitchFamily="34" charset="0"/>
              </a:rPr>
              <a:t>Periodic Costing</a:t>
            </a:r>
          </a:p>
          <a:p>
            <a:endParaRPr lang="en-US" dirty="0"/>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normAutofit/>
          </a:bodyPr>
          <a:lstStyle/>
          <a:p>
            <a:r>
              <a:rPr lang="en-US" sz="2000" dirty="0" smtClean="0">
                <a:solidFill>
                  <a:schemeClr val="tx1">
                    <a:lumMod val="90000"/>
                    <a:lumOff val="10000"/>
                  </a:schemeClr>
                </a:solidFill>
              </a:rPr>
              <a:t>Reverse GLs of standard costing</a:t>
            </a:r>
          </a:p>
          <a:p>
            <a:r>
              <a:rPr lang="en-US" sz="2000" dirty="0" smtClean="0">
                <a:solidFill>
                  <a:schemeClr val="tx1">
                    <a:lumMod val="90000"/>
                    <a:lumOff val="10000"/>
                  </a:schemeClr>
                </a:solidFill>
              </a:rPr>
              <a:t>PC GL Transactions to re-evaluate transaction cost</a:t>
            </a:r>
          </a:p>
          <a:p>
            <a:r>
              <a:rPr lang="en-US" sz="2000" dirty="0" smtClean="0">
                <a:solidFill>
                  <a:schemeClr val="tx1">
                    <a:lumMod val="90000"/>
                    <a:lumOff val="10000"/>
                  </a:schemeClr>
                </a:solidFill>
              </a:rPr>
              <a:t>Capture all variance to inventory</a:t>
            </a:r>
          </a:p>
          <a:p>
            <a:r>
              <a:rPr lang="en-US" sz="2000" dirty="0" smtClean="0">
                <a:solidFill>
                  <a:schemeClr val="tx1">
                    <a:lumMod val="90000"/>
                    <a:lumOff val="10000"/>
                  </a:schemeClr>
                </a:solidFill>
              </a:rPr>
              <a:t>Example: </a:t>
            </a:r>
          </a:p>
          <a:p>
            <a:pPr lvl="1"/>
            <a:r>
              <a:rPr lang="en-US" sz="1800" dirty="0" smtClean="0">
                <a:solidFill>
                  <a:schemeClr val="tx1">
                    <a:lumMod val="90000"/>
                    <a:lumOff val="10000"/>
                  </a:schemeClr>
                </a:solidFill>
              </a:rPr>
              <a:t>Standard cost = 10, PO Line Price = 12</a:t>
            </a:r>
          </a:p>
          <a:p>
            <a:pPr lvl="1"/>
            <a:r>
              <a:rPr lang="en-US" sz="1800" dirty="0" smtClean="0">
                <a:solidFill>
                  <a:schemeClr val="tx1">
                    <a:lumMod val="90000"/>
                    <a:lumOff val="10000"/>
                  </a:schemeClr>
                </a:solidFill>
              </a:rPr>
              <a:t>RCT-PO Qty = 10, Accrued amount = 120, Invoice amount = 115</a:t>
            </a:r>
          </a:p>
          <a:p>
            <a:pPr lvl="1"/>
            <a:r>
              <a:rPr lang="en-US" sz="1800" dirty="0" smtClean="0">
                <a:solidFill>
                  <a:schemeClr val="tx1">
                    <a:lumMod val="90000"/>
                    <a:lumOff val="10000"/>
                  </a:schemeClr>
                </a:solidFill>
              </a:rPr>
              <a:t>GL Transactions of RCT-PO:</a:t>
            </a:r>
          </a:p>
        </p:txBody>
      </p:sp>
      <p:sp>
        <p:nvSpPr>
          <p:cNvPr id="4" name="Title 3"/>
          <p:cNvSpPr>
            <a:spLocks noGrp="1"/>
          </p:cNvSpPr>
          <p:nvPr>
            <p:ph type="title"/>
          </p:nvPr>
        </p:nvSpPr>
        <p:spPr/>
        <p:txBody>
          <a:bodyPr/>
          <a:lstStyle/>
          <a:p>
            <a:r>
              <a:rPr lang="en-US" dirty="0" smtClean="0"/>
              <a:t>PC Cost Calculation – Impact to GL</a:t>
            </a:r>
            <a:endParaRPr lang="en-US" dirty="0"/>
          </a:p>
        </p:txBody>
      </p:sp>
      <p:sp>
        <p:nvSpPr>
          <p:cNvPr id="5" name="Text Placeholder 4"/>
          <p:cNvSpPr>
            <a:spLocks noGrp="1"/>
          </p:cNvSpPr>
          <p:nvPr>
            <p:ph type="body" sz="quarter" idx="11"/>
          </p:nvPr>
        </p:nvSpPr>
        <p:spPr/>
        <p:txBody>
          <a:bodyPr/>
          <a:lstStyle/>
          <a:p>
            <a:r>
              <a:rPr lang="en-US" smtClean="0"/>
              <a:t>Periodic Costing Calculation</a:t>
            </a:r>
          </a:p>
        </p:txBody>
      </p:sp>
      <p:graphicFrame>
        <p:nvGraphicFramePr>
          <p:cNvPr id="7" name="Table 6"/>
          <p:cNvGraphicFramePr>
            <a:graphicFrameLocks noGrp="1"/>
          </p:cNvGraphicFramePr>
          <p:nvPr/>
        </p:nvGraphicFramePr>
        <p:xfrm>
          <a:off x="1013257" y="3460018"/>
          <a:ext cx="6779116" cy="2966720"/>
        </p:xfrm>
        <a:graphic>
          <a:graphicData uri="http://schemas.openxmlformats.org/drawingml/2006/table">
            <a:tbl>
              <a:tblPr firstRow="1" bandRow="1">
                <a:tableStyleId>{2D5ABB26-0587-4C30-8999-92F81FD0307C}</a:tableStyleId>
              </a:tblPr>
              <a:tblGrid>
                <a:gridCol w="1879100"/>
                <a:gridCol w="1785727"/>
                <a:gridCol w="2039137"/>
                <a:gridCol w="1075152"/>
              </a:tblGrid>
              <a:tr h="370840">
                <a:tc gridSpan="4">
                  <a:txBody>
                    <a:bodyPr/>
                    <a:lstStyle/>
                    <a:p>
                      <a:r>
                        <a:rPr lang="en-US" sz="1600" b="1" dirty="0" smtClean="0"/>
                        <a:t>Standard</a:t>
                      </a:r>
                      <a:r>
                        <a:rPr lang="en-US" sz="1600" b="1" baseline="0" dirty="0" smtClean="0"/>
                        <a:t> Costing GL Transactions</a:t>
                      </a:r>
                      <a:endParaRPr lang="en-US" sz="1600" b="1" dirty="0"/>
                    </a:p>
                  </a:txBody>
                  <a:tcPr>
                    <a:solidFill>
                      <a:schemeClr val="accent6">
                        <a:lumMod val="60000"/>
                        <a:lumOff val="40000"/>
                      </a:schemeClr>
                    </a:solidFill>
                  </a:tcPr>
                </a:tc>
                <a:tc hMerge="1">
                  <a:txBody>
                    <a:bodyPr/>
                    <a:lstStyle/>
                    <a:p>
                      <a:endParaRPr lang="en-US" sz="1600" dirty="0"/>
                    </a:p>
                  </a:txBody>
                  <a:tcPr>
                    <a:solidFill>
                      <a:schemeClr val="accent6">
                        <a:lumMod val="60000"/>
                        <a:lumOff val="40000"/>
                      </a:schemeClr>
                    </a:solidFill>
                  </a:tcPr>
                </a:tc>
                <a:tc hMerge="1">
                  <a:txBody>
                    <a:bodyPr/>
                    <a:lstStyle/>
                    <a:p>
                      <a:endParaRPr lang="en-US" sz="1600" dirty="0"/>
                    </a:p>
                  </a:txBody>
                  <a:tcPr>
                    <a:solidFill>
                      <a:schemeClr val="accent6">
                        <a:lumMod val="60000"/>
                        <a:lumOff val="40000"/>
                      </a:schemeClr>
                    </a:solidFill>
                  </a:tcPr>
                </a:tc>
                <a:tc hMerge="1">
                  <a:txBody>
                    <a:bodyPr/>
                    <a:lstStyle/>
                    <a:p>
                      <a:endParaRPr lang="en-US" sz="1600" dirty="0"/>
                    </a:p>
                  </a:txBody>
                  <a:tcPr>
                    <a:solidFill>
                      <a:schemeClr val="accent6">
                        <a:lumMod val="60000"/>
                        <a:lumOff val="40000"/>
                      </a:schemeClr>
                    </a:solidFill>
                  </a:tcPr>
                </a:tc>
              </a:tr>
              <a:tr h="370840">
                <a:tc>
                  <a:txBody>
                    <a:bodyPr/>
                    <a:lstStyle/>
                    <a:p>
                      <a:r>
                        <a:rPr lang="en-US" sz="1600" dirty="0" smtClean="0"/>
                        <a:t>RCT-PO</a:t>
                      </a:r>
                      <a:endParaRPr lang="en-US" sz="1600" dirty="0"/>
                    </a:p>
                  </a:txBody>
                  <a:tcPr>
                    <a:solidFill>
                      <a:schemeClr val="accent6">
                        <a:lumMod val="60000"/>
                        <a:lumOff val="40000"/>
                      </a:schemeClr>
                    </a:solidFill>
                  </a:tcPr>
                </a:tc>
                <a:tc>
                  <a:txBody>
                    <a:bodyPr/>
                    <a:lstStyle/>
                    <a:p>
                      <a:r>
                        <a:rPr lang="en-US" sz="1600" dirty="0" smtClean="0"/>
                        <a:t>Dr Inventory</a:t>
                      </a:r>
                      <a:endParaRPr lang="en-US" sz="1600" dirty="0"/>
                    </a:p>
                  </a:txBody>
                  <a:tcPr>
                    <a:solidFill>
                      <a:schemeClr val="accent6">
                        <a:lumMod val="60000"/>
                        <a:lumOff val="40000"/>
                      </a:schemeClr>
                    </a:solidFill>
                  </a:tcPr>
                </a:tc>
                <a:tc>
                  <a:txBody>
                    <a:bodyPr/>
                    <a:lstStyle/>
                    <a:p>
                      <a:r>
                        <a:rPr lang="en-US" sz="1600" dirty="0" smtClean="0"/>
                        <a:t>Cr PO Receipt</a:t>
                      </a:r>
                      <a:endParaRPr lang="en-US" sz="1600" dirty="0"/>
                    </a:p>
                  </a:txBody>
                  <a:tcPr>
                    <a:solidFill>
                      <a:schemeClr val="accent6">
                        <a:lumMod val="60000"/>
                        <a:lumOff val="40000"/>
                      </a:schemeClr>
                    </a:solidFill>
                  </a:tcPr>
                </a:tc>
                <a:tc>
                  <a:txBody>
                    <a:bodyPr/>
                    <a:lstStyle/>
                    <a:p>
                      <a:r>
                        <a:rPr lang="en-US" sz="1600" dirty="0" smtClean="0"/>
                        <a:t>100</a:t>
                      </a:r>
                      <a:endParaRPr lang="en-US" sz="1600" dirty="0"/>
                    </a:p>
                  </a:txBody>
                  <a:tcPr>
                    <a:solidFill>
                      <a:schemeClr val="accent6">
                        <a:lumMod val="60000"/>
                        <a:lumOff val="40000"/>
                      </a:schemeClr>
                    </a:solidFill>
                  </a:tcPr>
                </a:tc>
              </a:tr>
              <a:tr h="370840">
                <a:tc>
                  <a:txBody>
                    <a:bodyPr/>
                    <a:lstStyle/>
                    <a:p>
                      <a:r>
                        <a:rPr lang="en-US" sz="1600" dirty="0" smtClean="0"/>
                        <a:t>RCT-PO</a:t>
                      </a:r>
                      <a:endParaRPr lang="en-US" sz="1600" dirty="0"/>
                    </a:p>
                  </a:txBody>
                  <a:tcPr>
                    <a:solidFill>
                      <a:schemeClr val="accent6">
                        <a:lumMod val="60000"/>
                        <a:lumOff val="40000"/>
                      </a:schemeClr>
                    </a:solidFill>
                  </a:tcPr>
                </a:tc>
                <a:tc>
                  <a:txBody>
                    <a:bodyPr/>
                    <a:lstStyle/>
                    <a:p>
                      <a:r>
                        <a:rPr lang="en-US" sz="1600" dirty="0" smtClean="0"/>
                        <a:t>Dr PPV</a:t>
                      </a:r>
                      <a:endParaRPr lang="en-US" sz="1600" dirty="0"/>
                    </a:p>
                  </a:txBody>
                  <a:tcPr>
                    <a:solidFill>
                      <a:schemeClr val="accent6">
                        <a:lumMod val="60000"/>
                        <a:lumOff val="40000"/>
                      </a:schemeClr>
                    </a:solidFill>
                  </a:tcPr>
                </a:tc>
                <a:tc>
                  <a:txBody>
                    <a:bodyPr/>
                    <a:lstStyle/>
                    <a:p>
                      <a:r>
                        <a:rPr lang="en-US" sz="1600" dirty="0" smtClean="0"/>
                        <a:t>Cr PO Receipt</a:t>
                      </a:r>
                      <a:endParaRPr lang="en-US" sz="1600" dirty="0"/>
                    </a:p>
                  </a:txBody>
                  <a:tcPr>
                    <a:solidFill>
                      <a:schemeClr val="accent6">
                        <a:lumMod val="60000"/>
                        <a:lumOff val="40000"/>
                      </a:schemeClr>
                    </a:solidFill>
                  </a:tcPr>
                </a:tc>
                <a:tc>
                  <a:txBody>
                    <a:bodyPr/>
                    <a:lstStyle/>
                    <a:p>
                      <a:r>
                        <a:rPr lang="en-US" sz="1600" dirty="0" smtClean="0"/>
                        <a:t>20</a:t>
                      </a:r>
                      <a:endParaRPr lang="en-US" sz="1600" dirty="0"/>
                    </a:p>
                  </a:txBody>
                  <a:tcPr>
                    <a:solidFill>
                      <a:schemeClr val="accent6">
                        <a:lumMod val="60000"/>
                        <a:lumOff val="40000"/>
                      </a:schemeClr>
                    </a:solidFill>
                  </a:tcPr>
                </a:tc>
              </a:tr>
              <a:tr h="370840">
                <a:tc gridSpan="4">
                  <a:txBody>
                    <a:bodyPr/>
                    <a:lstStyle/>
                    <a:p>
                      <a:r>
                        <a:rPr lang="en-US" sz="1600" b="1" dirty="0" smtClean="0"/>
                        <a:t>PC GL Transactions</a:t>
                      </a:r>
                      <a:endParaRPr lang="en-US" sz="1600" b="1" dirty="0"/>
                    </a:p>
                  </a:txBody>
                  <a:tcPr>
                    <a:solidFill>
                      <a:schemeClr val="accent3">
                        <a:lumMod val="60000"/>
                        <a:lumOff val="40000"/>
                      </a:schemeClr>
                    </a:solidFill>
                  </a:tcPr>
                </a:tc>
                <a:tc hMerge="1">
                  <a:txBody>
                    <a:bodyPr/>
                    <a:lstStyle/>
                    <a:p>
                      <a:endParaRPr lang="en-US" sz="1600" dirty="0"/>
                    </a:p>
                  </a:txBody>
                  <a:tcPr>
                    <a:solidFill>
                      <a:schemeClr val="accent3">
                        <a:lumMod val="60000"/>
                        <a:lumOff val="40000"/>
                      </a:schemeClr>
                    </a:solidFill>
                  </a:tcPr>
                </a:tc>
                <a:tc hMerge="1">
                  <a:txBody>
                    <a:bodyPr/>
                    <a:lstStyle/>
                    <a:p>
                      <a:endParaRPr lang="en-US" sz="1600" dirty="0"/>
                    </a:p>
                  </a:txBody>
                  <a:tcPr>
                    <a:solidFill>
                      <a:schemeClr val="accent3">
                        <a:lumMod val="60000"/>
                        <a:lumOff val="40000"/>
                      </a:schemeClr>
                    </a:solidFill>
                  </a:tcPr>
                </a:tc>
                <a:tc hMerge="1">
                  <a:txBody>
                    <a:bodyPr/>
                    <a:lstStyle/>
                    <a:p>
                      <a:endParaRPr lang="en-US" sz="1600" dirty="0" smtClean="0"/>
                    </a:p>
                  </a:txBody>
                  <a:tcPr>
                    <a:solidFill>
                      <a:schemeClr val="accent3">
                        <a:lumMod val="60000"/>
                        <a:lumOff val="40000"/>
                      </a:schemeClr>
                    </a:solidFill>
                  </a:tcPr>
                </a:tc>
              </a:tr>
              <a:tr h="370840">
                <a:tc>
                  <a:txBody>
                    <a:bodyPr/>
                    <a:lstStyle/>
                    <a:p>
                      <a:r>
                        <a:rPr lang="en-US" sz="1600" dirty="0" smtClean="0"/>
                        <a:t>PCREVRCT-PO</a:t>
                      </a:r>
                      <a:endParaRPr lang="en-US" sz="1600" dirty="0"/>
                    </a:p>
                  </a:txBody>
                  <a:tcPr>
                    <a:solidFill>
                      <a:schemeClr val="accent3">
                        <a:lumMod val="60000"/>
                        <a:lumOff val="40000"/>
                      </a:schemeClr>
                    </a:solidFill>
                  </a:tcPr>
                </a:tc>
                <a:tc>
                  <a:txBody>
                    <a:bodyPr/>
                    <a:lstStyle/>
                    <a:p>
                      <a:r>
                        <a:rPr lang="en-US" sz="1600" dirty="0" smtClean="0"/>
                        <a:t>Dr PO Receipt</a:t>
                      </a:r>
                      <a:endParaRPr lang="en-US" sz="1600" dirty="0"/>
                    </a:p>
                  </a:txBody>
                  <a:tcPr>
                    <a:solidFill>
                      <a:schemeClr val="accent3">
                        <a:lumMod val="60000"/>
                        <a:lumOff val="40000"/>
                      </a:schemeClr>
                    </a:solidFill>
                  </a:tcPr>
                </a:tc>
                <a:tc>
                  <a:txBody>
                    <a:bodyPr/>
                    <a:lstStyle/>
                    <a:p>
                      <a:r>
                        <a:rPr lang="en-US" sz="1600" dirty="0" smtClean="0"/>
                        <a:t>Cr Inventory</a:t>
                      </a:r>
                      <a:endParaRPr lang="en-US" sz="1600" dirty="0"/>
                    </a:p>
                  </a:txBody>
                  <a:tcPr>
                    <a:solidFill>
                      <a:schemeClr val="accent3">
                        <a:lumMod val="60000"/>
                        <a:lumOff val="40000"/>
                      </a:schemeClr>
                    </a:solidFill>
                  </a:tcPr>
                </a:tc>
                <a:tc>
                  <a:txBody>
                    <a:bodyPr/>
                    <a:lstStyle/>
                    <a:p>
                      <a:r>
                        <a:rPr lang="en-US" sz="1600" dirty="0" smtClean="0"/>
                        <a:t>100</a:t>
                      </a:r>
                    </a:p>
                  </a:txBody>
                  <a:tcPr>
                    <a:solidFill>
                      <a:schemeClr val="accent3">
                        <a:lumMod val="60000"/>
                        <a:lumOff val="40000"/>
                      </a:schemeClr>
                    </a:solidFill>
                  </a:tcPr>
                </a:tc>
              </a:tr>
              <a:tr h="370840">
                <a:tc>
                  <a:txBody>
                    <a:bodyPr/>
                    <a:lstStyle/>
                    <a:p>
                      <a:r>
                        <a:rPr lang="en-US" sz="1600" dirty="0" smtClean="0"/>
                        <a:t>PCREVRCT-PO</a:t>
                      </a:r>
                      <a:endParaRPr lang="en-US" sz="1600" dirty="0"/>
                    </a:p>
                  </a:txBody>
                  <a:tcPr>
                    <a:solidFill>
                      <a:schemeClr val="accent3">
                        <a:lumMod val="60000"/>
                        <a:lumOff val="40000"/>
                      </a:schemeClr>
                    </a:solidFill>
                  </a:tcPr>
                </a:tc>
                <a:tc>
                  <a:txBody>
                    <a:bodyPr/>
                    <a:lstStyle/>
                    <a:p>
                      <a:r>
                        <a:rPr lang="en-US" sz="1600" dirty="0" smtClean="0"/>
                        <a:t>Dr PO</a:t>
                      </a:r>
                      <a:r>
                        <a:rPr lang="en-US" sz="1600" baseline="0" dirty="0" smtClean="0"/>
                        <a:t> Receipt</a:t>
                      </a:r>
                      <a:endParaRPr lang="en-US" sz="1600" dirty="0"/>
                    </a:p>
                  </a:txBody>
                  <a:tcPr>
                    <a:solidFill>
                      <a:schemeClr val="accent3">
                        <a:lumMod val="60000"/>
                        <a:lumOff val="40000"/>
                      </a:schemeClr>
                    </a:solidFill>
                  </a:tcPr>
                </a:tc>
                <a:tc>
                  <a:txBody>
                    <a:bodyPr/>
                    <a:lstStyle/>
                    <a:p>
                      <a:r>
                        <a:rPr lang="en-US" sz="1600" dirty="0" smtClean="0"/>
                        <a:t>Cr PPV</a:t>
                      </a:r>
                      <a:endParaRPr lang="en-US" sz="1600" dirty="0"/>
                    </a:p>
                  </a:txBody>
                  <a:tcPr>
                    <a:solidFill>
                      <a:schemeClr val="accent3">
                        <a:lumMod val="60000"/>
                        <a:lumOff val="40000"/>
                      </a:schemeClr>
                    </a:solidFill>
                  </a:tcPr>
                </a:tc>
                <a:tc>
                  <a:txBody>
                    <a:bodyPr/>
                    <a:lstStyle/>
                    <a:p>
                      <a:r>
                        <a:rPr lang="en-US" sz="1600" dirty="0" smtClean="0"/>
                        <a:t>20</a:t>
                      </a:r>
                    </a:p>
                  </a:txBody>
                  <a:tcPr>
                    <a:solidFill>
                      <a:schemeClr val="accent3">
                        <a:lumMod val="60000"/>
                        <a:lumOff val="40000"/>
                      </a:schemeClr>
                    </a:solidFill>
                  </a:tcPr>
                </a:tc>
              </a:tr>
              <a:tr h="370840">
                <a:tc>
                  <a:txBody>
                    <a:bodyPr/>
                    <a:lstStyle/>
                    <a:p>
                      <a:r>
                        <a:rPr lang="en-US" sz="1600" dirty="0" smtClean="0"/>
                        <a:t>PCRCT-PO</a:t>
                      </a:r>
                      <a:endParaRPr lang="en-US" sz="1600" dirty="0"/>
                    </a:p>
                  </a:txBody>
                  <a:tcPr>
                    <a:solidFill>
                      <a:schemeClr val="accent3">
                        <a:lumMod val="60000"/>
                        <a:lumOff val="40000"/>
                      </a:schemeClr>
                    </a:solidFill>
                  </a:tcPr>
                </a:tc>
                <a:tc>
                  <a:txBody>
                    <a:bodyPr/>
                    <a:lstStyle/>
                    <a:p>
                      <a:r>
                        <a:rPr lang="en-US" sz="1600" dirty="0" smtClean="0"/>
                        <a:t>Dr Inventory</a:t>
                      </a:r>
                      <a:endParaRPr lang="en-US" sz="1600" dirty="0"/>
                    </a:p>
                  </a:txBody>
                  <a:tcPr>
                    <a:solidFill>
                      <a:schemeClr val="accent3">
                        <a:lumMod val="60000"/>
                        <a:lumOff val="40000"/>
                      </a:schemeClr>
                    </a:solidFill>
                  </a:tcPr>
                </a:tc>
                <a:tc>
                  <a:txBody>
                    <a:bodyPr/>
                    <a:lstStyle/>
                    <a:p>
                      <a:r>
                        <a:rPr lang="en-US" sz="1600" dirty="0" smtClean="0"/>
                        <a:t>Cr PO Receipt</a:t>
                      </a:r>
                      <a:endParaRPr lang="en-US" sz="1600" dirty="0"/>
                    </a:p>
                  </a:txBody>
                  <a:tcPr>
                    <a:solidFill>
                      <a:schemeClr val="accent3">
                        <a:lumMod val="60000"/>
                        <a:lumOff val="40000"/>
                      </a:schemeClr>
                    </a:solidFill>
                  </a:tcPr>
                </a:tc>
                <a:tc>
                  <a:txBody>
                    <a:bodyPr/>
                    <a:lstStyle/>
                    <a:p>
                      <a:r>
                        <a:rPr lang="en-US" sz="1600" dirty="0" smtClean="0"/>
                        <a:t>120</a:t>
                      </a:r>
                    </a:p>
                  </a:txBody>
                  <a:tcPr>
                    <a:solidFill>
                      <a:schemeClr val="accent3">
                        <a:lumMod val="60000"/>
                        <a:lumOff val="40000"/>
                      </a:schemeClr>
                    </a:solidFill>
                  </a:tcPr>
                </a:tc>
              </a:tr>
              <a:tr h="370840">
                <a:tc>
                  <a:txBody>
                    <a:bodyPr/>
                    <a:lstStyle/>
                    <a:p>
                      <a:r>
                        <a:rPr lang="en-US" sz="1600" dirty="0" smtClean="0"/>
                        <a:t>PCAPRRCT-PO</a:t>
                      </a:r>
                      <a:endParaRPr lang="en-US" sz="1600" dirty="0"/>
                    </a:p>
                  </a:txBody>
                  <a:tcPr>
                    <a:solidFill>
                      <a:schemeClr val="accent3">
                        <a:lumMod val="60000"/>
                        <a:lumOff val="40000"/>
                      </a:schemeClr>
                    </a:solidFill>
                  </a:tcPr>
                </a:tc>
                <a:tc>
                  <a:txBody>
                    <a:bodyPr/>
                    <a:lstStyle/>
                    <a:p>
                      <a:r>
                        <a:rPr lang="en-US" sz="1600" dirty="0" smtClean="0"/>
                        <a:t>Dr Inventory</a:t>
                      </a:r>
                      <a:endParaRPr lang="en-US" sz="1600" dirty="0"/>
                    </a:p>
                  </a:txBody>
                  <a:tcPr>
                    <a:solidFill>
                      <a:schemeClr val="accent3">
                        <a:lumMod val="60000"/>
                        <a:lumOff val="40000"/>
                      </a:schemeClr>
                    </a:solidFill>
                  </a:tcPr>
                </a:tc>
                <a:tc>
                  <a:txBody>
                    <a:bodyPr/>
                    <a:lstStyle/>
                    <a:p>
                      <a:r>
                        <a:rPr lang="en-US" sz="1600" dirty="0" smtClean="0"/>
                        <a:t>Cr AP</a:t>
                      </a:r>
                      <a:r>
                        <a:rPr lang="en-US" sz="1600" baseline="0" dirty="0" smtClean="0"/>
                        <a:t> Rate </a:t>
                      </a:r>
                      <a:r>
                        <a:rPr lang="en-US" sz="1600" baseline="0" dirty="0" err="1" smtClean="0"/>
                        <a:t>Var</a:t>
                      </a:r>
                      <a:endParaRPr lang="en-US" sz="1600" dirty="0"/>
                    </a:p>
                  </a:txBody>
                  <a:tcPr>
                    <a:solidFill>
                      <a:schemeClr val="accent3">
                        <a:lumMod val="60000"/>
                        <a:lumOff val="40000"/>
                      </a:schemeClr>
                    </a:solidFill>
                  </a:tcPr>
                </a:tc>
                <a:tc>
                  <a:txBody>
                    <a:bodyPr/>
                    <a:lstStyle/>
                    <a:p>
                      <a:r>
                        <a:rPr lang="en-US" sz="1600" dirty="0" smtClean="0"/>
                        <a:t>-5</a:t>
                      </a:r>
                    </a:p>
                  </a:txBody>
                  <a:tcPr>
                    <a:solidFill>
                      <a:schemeClr val="accent3">
                        <a:lumMod val="60000"/>
                        <a:lumOff val="40000"/>
                      </a:schemeClr>
                    </a:solidFill>
                  </a:tcPr>
                </a:tc>
              </a:tr>
            </a:tbl>
          </a:graphicData>
        </a:graphic>
      </p:graphicFrame>
      <p:sp>
        <p:nvSpPr>
          <p:cNvPr id="8" name="Rounded Rectangle 7"/>
          <p:cNvSpPr/>
          <p:nvPr/>
        </p:nvSpPr>
        <p:spPr>
          <a:xfrm>
            <a:off x="6596616" y="5732010"/>
            <a:ext cx="825046" cy="705296"/>
          </a:xfrm>
          <a:prstGeom prst="roundRect">
            <a:avLst/>
          </a:prstGeom>
          <a:noFill/>
          <a:ln w="38100">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le 8"/>
          <p:cNvSpPr/>
          <p:nvPr/>
        </p:nvSpPr>
        <p:spPr>
          <a:xfrm>
            <a:off x="944836" y="4964929"/>
            <a:ext cx="6872250" cy="705296"/>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 name="Elbow Connector 16"/>
          <p:cNvCxnSpPr>
            <a:stCxn id="36" idx="3"/>
            <a:endCxn id="8" idx="3"/>
          </p:cNvCxnSpPr>
          <p:nvPr/>
        </p:nvCxnSpPr>
        <p:spPr>
          <a:xfrm flipH="1">
            <a:off x="7421662" y="3314556"/>
            <a:ext cx="993290" cy="2770102"/>
          </a:xfrm>
          <a:prstGeom prst="bentConnector3">
            <a:avLst>
              <a:gd name="adj1" fmla="val -23014"/>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1" name="Rounded Rectangle 20"/>
          <p:cNvSpPr/>
          <p:nvPr/>
        </p:nvSpPr>
        <p:spPr>
          <a:xfrm>
            <a:off x="944836" y="3825023"/>
            <a:ext cx="6872250" cy="705296"/>
          </a:xfrm>
          <a:prstGeom prst="round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5" name="Elbow Connector 24"/>
          <p:cNvCxnSpPr>
            <a:stCxn id="21" idx="1"/>
            <a:endCxn id="9" idx="1"/>
          </p:cNvCxnSpPr>
          <p:nvPr/>
        </p:nvCxnSpPr>
        <p:spPr>
          <a:xfrm rot="10800000" flipV="1">
            <a:off x="944836" y="4177671"/>
            <a:ext cx="12700" cy="1139906"/>
          </a:xfrm>
          <a:prstGeom prst="bentConnector3">
            <a:avLst>
              <a:gd name="adj1" fmla="val 1800000"/>
            </a:avLst>
          </a:prstGeom>
          <a:ln w="28575">
            <a:solidFill>
              <a:schemeClr val="tx1">
                <a:lumMod val="75000"/>
                <a:lumOff val="2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a:xfrm>
            <a:off x="7874112" y="3033167"/>
            <a:ext cx="540840" cy="562778"/>
          </a:xfrm>
          <a:prstGeom prst="roundRect">
            <a:avLst/>
          </a:prstGeom>
          <a:noFill/>
          <a:ln w="3810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TextBox 37"/>
          <p:cNvSpPr txBox="1"/>
          <p:nvPr/>
        </p:nvSpPr>
        <p:spPr>
          <a:xfrm rot="10800000">
            <a:off x="356917" y="4024266"/>
            <a:ext cx="430887" cy="1139906"/>
          </a:xfrm>
          <a:prstGeom prst="rect">
            <a:avLst/>
          </a:prstGeom>
          <a:noFill/>
        </p:spPr>
        <p:txBody>
          <a:bodyPr vert="eaVert" wrap="square" rtlCol="0">
            <a:spAutoFit/>
          </a:bodyPr>
          <a:lstStyle/>
          <a:p>
            <a:r>
              <a:rPr lang="en-US" sz="1600" dirty="0" smtClean="0"/>
              <a:t>Reverse</a:t>
            </a:r>
            <a:endParaRPr lang="en-US"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a:xfrm>
            <a:off x="457200" y="1316182"/>
            <a:ext cx="8229600" cy="4602703"/>
          </a:xfrm>
        </p:spPr>
        <p:txBody>
          <a:bodyPr>
            <a:normAutofit lnSpcReduction="10000"/>
          </a:bodyPr>
          <a:lstStyle/>
          <a:p>
            <a:r>
              <a:rPr lang="en-US" dirty="0" smtClean="0">
                <a:solidFill>
                  <a:schemeClr val="tx1">
                    <a:lumMod val="90000"/>
                    <a:lumOff val="10000"/>
                  </a:schemeClr>
                </a:solidFill>
              </a:rPr>
              <a:t>Problem</a:t>
            </a:r>
          </a:p>
          <a:p>
            <a:pPr lvl="1"/>
            <a:r>
              <a:rPr lang="en-US" sz="1800" dirty="0" smtClean="0">
                <a:solidFill>
                  <a:schemeClr val="tx1">
                    <a:lumMod val="90000"/>
                    <a:lumOff val="10000"/>
                  </a:schemeClr>
                </a:solidFill>
              </a:rPr>
              <a:t>User scenario:</a:t>
            </a:r>
          </a:p>
          <a:p>
            <a:pPr lvl="1">
              <a:buNone/>
            </a:pPr>
            <a:r>
              <a:rPr lang="en-US" sz="1800" dirty="0" smtClean="0">
                <a:solidFill>
                  <a:schemeClr val="tx1">
                    <a:lumMod val="90000"/>
                    <a:lumOff val="10000"/>
                  </a:schemeClr>
                </a:solidFill>
              </a:rPr>
              <a:t>	</a:t>
            </a:r>
            <a:r>
              <a:rPr lang="en-US" sz="1400" dirty="0" smtClean="0">
                <a:solidFill>
                  <a:schemeClr val="tx1">
                    <a:lumMod val="90000"/>
                    <a:lumOff val="10000"/>
                  </a:schemeClr>
                </a:solidFill>
              </a:rPr>
              <a:t>Loc01: InvAcc01, RCT-PO Qty = 10, price = $2,    Dr InvAcc01 20</a:t>
            </a:r>
          </a:p>
          <a:p>
            <a:pPr lvl="1">
              <a:buNone/>
            </a:pPr>
            <a:r>
              <a:rPr lang="en-US" sz="1400" dirty="0" smtClean="0">
                <a:solidFill>
                  <a:schemeClr val="tx1">
                    <a:lumMod val="90000"/>
                    <a:lumOff val="10000"/>
                  </a:schemeClr>
                </a:solidFill>
              </a:rPr>
              <a:t>	Loc02: InvAcc02, RCT-PO Qty = 20, price = $1.8, Dr InvAcc02 36</a:t>
            </a:r>
          </a:p>
          <a:p>
            <a:pPr lvl="1"/>
            <a:r>
              <a:rPr lang="en-US" sz="1800" dirty="0" smtClean="0">
                <a:solidFill>
                  <a:schemeClr val="tx1">
                    <a:lumMod val="90000"/>
                    <a:lumOff val="10000"/>
                  </a:schemeClr>
                </a:solidFill>
              </a:rPr>
              <a:t>Account balance after cost calculation</a:t>
            </a:r>
          </a:p>
          <a:p>
            <a:pPr lvl="1">
              <a:buNone/>
            </a:pPr>
            <a:r>
              <a:rPr lang="en-US" sz="1400" dirty="0" smtClean="0">
                <a:solidFill>
                  <a:schemeClr val="tx1">
                    <a:lumMod val="90000"/>
                    <a:lumOff val="10000"/>
                  </a:schemeClr>
                </a:solidFill>
              </a:rPr>
              <a:t>	Period unit cost = (10*2 + 20*1.8)/(10+20) = 1.867</a:t>
            </a:r>
          </a:p>
          <a:p>
            <a:pPr lvl="1">
              <a:buNone/>
            </a:pPr>
            <a:r>
              <a:rPr lang="en-US" sz="1400" dirty="0" smtClean="0">
                <a:solidFill>
                  <a:schemeClr val="tx1">
                    <a:lumMod val="90000"/>
                    <a:lumOff val="10000"/>
                  </a:schemeClr>
                </a:solidFill>
              </a:rPr>
              <a:t>	Loc01 total cost = 10*1.867 = 18.67 &lt;&gt; InvAcc01 Balance = 20</a:t>
            </a:r>
          </a:p>
          <a:p>
            <a:pPr lvl="1">
              <a:buNone/>
            </a:pPr>
            <a:r>
              <a:rPr lang="en-US" sz="1400" dirty="0" smtClean="0">
                <a:solidFill>
                  <a:schemeClr val="tx1">
                    <a:lumMod val="90000"/>
                    <a:lumOff val="10000"/>
                  </a:schemeClr>
                </a:solidFill>
              </a:rPr>
              <a:t>	Loc02 total cost = 20*1.867 = 37.33 &lt;&gt; InvAcc02 Balance = 36</a:t>
            </a:r>
          </a:p>
          <a:p>
            <a:r>
              <a:rPr lang="en-US" sz="2200" dirty="0" smtClean="0">
                <a:solidFill>
                  <a:schemeClr val="tx1">
                    <a:lumMod val="90000"/>
                    <a:lumOff val="10000"/>
                  </a:schemeClr>
                </a:solidFill>
              </a:rPr>
              <a:t>PC Solution</a:t>
            </a:r>
          </a:p>
          <a:p>
            <a:pPr>
              <a:buNone/>
            </a:pPr>
            <a:r>
              <a:rPr lang="en-US" sz="2000" dirty="0" smtClean="0">
                <a:solidFill>
                  <a:schemeClr val="tx1">
                    <a:lumMod val="90000"/>
                    <a:lumOff val="10000"/>
                  </a:schemeClr>
                </a:solidFill>
              </a:rPr>
              <a:t>	System create transaction PCACCBAL to balance accounts</a:t>
            </a:r>
          </a:p>
          <a:p>
            <a:pPr lvl="1">
              <a:buNone/>
            </a:pPr>
            <a:r>
              <a:rPr lang="en-US" sz="1800" dirty="0" smtClean="0">
                <a:solidFill>
                  <a:schemeClr val="tx1">
                    <a:lumMod val="90000"/>
                    <a:lumOff val="10000"/>
                  </a:schemeClr>
                </a:solidFill>
              </a:rPr>
              <a:t>	</a:t>
            </a:r>
            <a:r>
              <a:rPr lang="en-US" sz="1400" dirty="0" smtClean="0">
                <a:solidFill>
                  <a:schemeClr val="tx1">
                    <a:lumMod val="90000"/>
                    <a:lumOff val="10000"/>
                  </a:schemeClr>
                </a:solidFill>
              </a:rPr>
              <a:t>PCACCBAL</a:t>
            </a:r>
          </a:p>
          <a:p>
            <a:pPr lvl="2">
              <a:buNone/>
            </a:pPr>
            <a:r>
              <a:rPr lang="en-US" sz="1400" dirty="0" smtClean="0">
                <a:solidFill>
                  <a:schemeClr val="tx1">
                    <a:lumMod val="90000"/>
                    <a:lumOff val="10000"/>
                  </a:schemeClr>
                </a:solidFill>
              </a:rPr>
              <a:t>Dr InvAcc01 18.67-20</a:t>
            </a:r>
          </a:p>
          <a:p>
            <a:pPr lvl="2">
              <a:buNone/>
            </a:pPr>
            <a:r>
              <a:rPr lang="en-US" sz="1400" dirty="0" smtClean="0">
                <a:solidFill>
                  <a:schemeClr val="tx1">
                    <a:lumMod val="90000"/>
                    <a:lumOff val="10000"/>
                  </a:schemeClr>
                </a:solidFill>
              </a:rPr>
              <a:t>Cr Cost Revaluation 18.67-20</a:t>
            </a:r>
          </a:p>
          <a:p>
            <a:pPr lvl="2">
              <a:buNone/>
            </a:pPr>
            <a:r>
              <a:rPr lang="en-US" sz="1400" dirty="0" smtClean="0">
                <a:solidFill>
                  <a:schemeClr val="tx1">
                    <a:lumMod val="90000"/>
                    <a:lumOff val="10000"/>
                  </a:schemeClr>
                </a:solidFill>
              </a:rPr>
              <a:t>Dr InvAcc02  37.33-36</a:t>
            </a:r>
          </a:p>
          <a:p>
            <a:pPr lvl="2">
              <a:buNone/>
            </a:pPr>
            <a:r>
              <a:rPr lang="en-US" sz="1400" dirty="0" smtClean="0">
                <a:solidFill>
                  <a:schemeClr val="tx1">
                    <a:lumMod val="90000"/>
                    <a:lumOff val="10000"/>
                  </a:schemeClr>
                </a:solidFill>
              </a:rPr>
              <a:t>Cr Cost Revaluation 37.33-36</a:t>
            </a:r>
            <a:endParaRPr lang="en-US" sz="1000" dirty="0" smtClean="0">
              <a:solidFill>
                <a:schemeClr val="tx1">
                  <a:lumMod val="90000"/>
                  <a:lumOff val="10000"/>
                </a:schemeClr>
              </a:solidFill>
            </a:endParaRPr>
          </a:p>
          <a:p>
            <a:pPr lvl="2"/>
            <a:endParaRPr lang="en-US" dirty="0" smtClean="0">
              <a:solidFill>
                <a:schemeClr val="tx1">
                  <a:lumMod val="90000"/>
                  <a:lumOff val="10000"/>
                </a:schemeClr>
              </a:solidFill>
            </a:endParaRPr>
          </a:p>
          <a:p>
            <a:pPr lvl="2">
              <a:buNone/>
            </a:pPr>
            <a:endParaRPr lang="en-US" sz="1600"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Account Balancing</a:t>
            </a:r>
            <a:endParaRPr lang="en-US" dirty="0"/>
          </a:p>
        </p:txBody>
      </p:sp>
      <p:sp>
        <p:nvSpPr>
          <p:cNvPr id="5" name="Text Placeholder 4"/>
          <p:cNvSpPr>
            <a:spLocks noGrp="1"/>
          </p:cNvSpPr>
          <p:nvPr>
            <p:ph type="body" sz="quarter" idx="11"/>
          </p:nvPr>
        </p:nvSpPr>
        <p:spPr/>
        <p:txBody>
          <a:bodyPr/>
          <a:lstStyle/>
          <a:p>
            <a:r>
              <a:rPr lang="en-US" smtClean="0"/>
              <a:t>Periodic Costing Calculation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normAutofit/>
          </a:bodyPr>
          <a:lstStyle/>
          <a:p>
            <a:r>
              <a:rPr lang="en-US" smtClean="0"/>
              <a:t>Load Labor and Burden</a:t>
            </a:r>
          </a:p>
          <a:p>
            <a:r>
              <a:rPr lang="en-US" smtClean="0"/>
              <a:t>Load from XML</a:t>
            </a:r>
          </a:p>
          <a:p>
            <a:r>
              <a:rPr lang="en-US" smtClean="0"/>
              <a:t>Periodic Costing Calculation Flow</a:t>
            </a:r>
          </a:p>
          <a:p>
            <a:r>
              <a:rPr lang="en-US" smtClean="0"/>
              <a:t>Processing Order for Items and Sites</a:t>
            </a:r>
          </a:p>
          <a:p>
            <a:r>
              <a:rPr lang="en-US" smtClean="0"/>
              <a:t>Unit Cost calculation</a:t>
            </a:r>
          </a:p>
          <a:p>
            <a:r>
              <a:rPr lang="en-US" smtClean="0"/>
              <a:t>Account Balancing</a:t>
            </a:r>
            <a:endParaRPr lang="en-US"/>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Periodic Costing Calculation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smtClean="0">
                <a:solidFill>
                  <a:srgbClr val="B2B2B2"/>
                </a:solidFill>
                <a:latin typeface="Century Gothic" pitchFamily="34" charset="0"/>
                <a:cs typeface="Century Gothic" pitchFamily="34" charset="0"/>
              </a:rPr>
              <a:t>Set up Periodic Costing in QAD Enterprise Applications</a:t>
            </a:r>
          </a:p>
          <a:p>
            <a:r>
              <a:rPr lang="en-US" b="1"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smtClean="0"/>
              <a:t>Periodic Costing Calculation</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Loading Labor and Burden Rates</a:t>
            </a:r>
          </a:p>
          <a:p>
            <a:r>
              <a:rPr lang="en-US" dirty="0" smtClean="0"/>
              <a:t>Loading Work Center Rates from XML</a:t>
            </a:r>
          </a:p>
          <a:p>
            <a:r>
              <a:rPr lang="en-US" dirty="0" smtClean="0"/>
              <a:t>Periodic Costing Calculation Flow</a:t>
            </a:r>
          </a:p>
          <a:p>
            <a:r>
              <a:rPr lang="en-US" dirty="0" smtClean="0"/>
              <a:t>Processing Order for Items and Sites</a:t>
            </a:r>
          </a:p>
          <a:p>
            <a:r>
              <a:rPr lang="en-US" dirty="0" smtClean="0"/>
              <a:t>Unit Cost Calculation</a:t>
            </a:r>
          </a:p>
          <a:p>
            <a:r>
              <a:rPr lang="en-US" dirty="0" smtClean="0"/>
              <a:t>Account Balancing</a:t>
            </a:r>
          </a:p>
          <a:p>
            <a:r>
              <a:rPr lang="en-US" dirty="0" smtClean="0"/>
              <a:t>Review</a:t>
            </a:r>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Periodic Costing Calculation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normAutofit/>
          </a:bodyPr>
          <a:lstStyle/>
          <a:p>
            <a:r>
              <a:rPr lang="en-US" dirty="0" smtClean="0"/>
              <a:t>Maintaining the work center rates manually</a:t>
            </a:r>
          </a:p>
          <a:p>
            <a:pPr lvl="1"/>
            <a:r>
              <a:rPr lang="en-US" dirty="0" smtClean="0"/>
              <a:t>Open PC Work Center Rate Maintenance.</a:t>
            </a:r>
          </a:p>
          <a:p>
            <a:pPr lvl="1"/>
            <a:r>
              <a:rPr lang="en-US" dirty="0" smtClean="0"/>
              <a:t>Leave the Import/Export File option cleared and click Next.</a:t>
            </a:r>
          </a:p>
          <a:p>
            <a:pPr lvl="1"/>
            <a:r>
              <a:rPr lang="en-US" dirty="0" smtClean="0"/>
              <a:t>Select your desired cost set and define the field values.</a:t>
            </a:r>
          </a:p>
          <a:p>
            <a:r>
              <a:rPr lang="en-US" dirty="0" smtClean="0"/>
              <a:t>Loading Work Center Rates from XML file</a:t>
            </a:r>
          </a:p>
          <a:p>
            <a:pPr lvl="1"/>
            <a:r>
              <a:rPr lang="en-US" dirty="0" smtClean="0"/>
              <a:t>Create the Spreadsheet and Save as XML type document.</a:t>
            </a:r>
          </a:p>
          <a:p>
            <a:pPr lvl="1"/>
            <a:r>
              <a:rPr lang="en-US" dirty="0" smtClean="0"/>
              <a:t>Upload using the Import/Export File option.</a:t>
            </a:r>
          </a:p>
          <a:p>
            <a:pPr lvl="1"/>
            <a:r>
              <a:rPr lang="en-US" dirty="0" smtClean="0"/>
              <a:t>Spreadsheet template: </a:t>
            </a:r>
          </a:p>
          <a:p>
            <a:pPr>
              <a:buNone/>
            </a:pPr>
            <a:endParaRPr lang="en-US" dirty="0" smtClean="0"/>
          </a:p>
        </p:txBody>
      </p:sp>
      <p:sp>
        <p:nvSpPr>
          <p:cNvPr id="4" name="Title 3"/>
          <p:cNvSpPr>
            <a:spLocks noGrp="1"/>
          </p:cNvSpPr>
          <p:nvPr>
            <p:ph type="title"/>
          </p:nvPr>
        </p:nvSpPr>
        <p:spPr/>
        <p:txBody>
          <a:bodyPr/>
          <a:lstStyle/>
          <a:p>
            <a:r>
              <a:rPr lang="en-US" dirty="0" smtClean="0"/>
              <a:t>Loading Labor and Burden Rates</a:t>
            </a:r>
          </a:p>
        </p:txBody>
      </p:sp>
      <p:sp>
        <p:nvSpPr>
          <p:cNvPr id="5" name="Text Placeholder 4"/>
          <p:cNvSpPr>
            <a:spLocks noGrp="1"/>
          </p:cNvSpPr>
          <p:nvPr>
            <p:ph type="body" sz="quarter" idx="11"/>
          </p:nvPr>
        </p:nvSpPr>
        <p:spPr/>
        <p:txBody>
          <a:bodyPr/>
          <a:lstStyle/>
          <a:p>
            <a:r>
              <a:rPr lang="en-US" smtClean="0"/>
              <a:t>Periodic Costing Calculation</a:t>
            </a:r>
          </a:p>
        </p:txBody>
      </p:sp>
      <p:graphicFrame>
        <p:nvGraphicFramePr>
          <p:cNvPr id="9" name="Object 8"/>
          <p:cNvGraphicFramePr>
            <a:graphicFrameLocks noChangeAspect="1"/>
          </p:cNvGraphicFramePr>
          <p:nvPr/>
        </p:nvGraphicFramePr>
        <p:xfrm>
          <a:off x="5029200" y="5630873"/>
          <a:ext cx="914400" cy="771525"/>
        </p:xfrm>
        <a:graphic>
          <a:graphicData uri="http://schemas.openxmlformats.org/presentationml/2006/ole">
            <p:oleObj spid="_x0000_s1029" name="Worksheet" showAsIcon="1" r:id="rId4" imgW="914400" imgH="771480" progId="Excel.Sheet.12">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Loading Work Center Rates from XML</a:t>
            </a:r>
          </a:p>
        </p:txBody>
      </p:sp>
      <p:sp>
        <p:nvSpPr>
          <p:cNvPr id="5" name="Text Placeholder 4"/>
          <p:cNvSpPr>
            <a:spLocks noGrp="1"/>
          </p:cNvSpPr>
          <p:nvPr>
            <p:ph type="body" sz="quarter" idx="11"/>
          </p:nvPr>
        </p:nvSpPr>
        <p:spPr/>
        <p:txBody>
          <a:bodyPr/>
          <a:lstStyle/>
          <a:p>
            <a:r>
              <a:rPr lang="en-US" smtClean="0"/>
              <a:t>Periodic Costing Calculation</a:t>
            </a:r>
          </a:p>
        </p:txBody>
      </p:sp>
      <p:pic>
        <p:nvPicPr>
          <p:cNvPr id="1026" name="Picture 2"/>
          <p:cNvPicPr>
            <a:picLocks noChangeAspect="1" noChangeArrowheads="1"/>
          </p:cNvPicPr>
          <p:nvPr/>
        </p:nvPicPr>
        <p:blipFill>
          <a:blip r:embed="rId3"/>
          <a:srcRect r="19178"/>
          <a:stretch>
            <a:fillRect/>
          </a:stretch>
        </p:blipFill>
        <p:spPr bwMode="auto">
          <a:xfrm>
            <a:off x="457200" y="1397000"/>
            <a:ext cx="8599040" cy="2057400"/>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457200" y="3606800"/>
            <a:ext cx="3429000" cy="1885950"/>
          </a:xfrm>
          <a:prstGeom prst="rect">
            <a:avLst/>
          </a:prstGeom>
          <a:noFill/>
          <a:ln w="9525">
            <a:noFill/>
            <a:miter lim="800000"/>
            <a:headEnd/>
            <a:tailEnd/>
          </a:ln>
        </p:spPr>
      </p:pic>
      <p:pic>
        <p:nvPicPr>
          <p:cNvPr id="1028" name="Picture 4"/>
          <p:cNvPicPr>
            <a:picLocks noChangeAspect="1" noChangeArrowheads="1"/>
          </p:cNvPicPr>
          <p:nvPr/>
        </p:nvPicPr>
        <p:blipFill>
          <a:blip r:embed="rId5"/>
          <a:srcRect/>
          <a:stretch>
            <a:fillRect/>
          </a:stretch>
        </p:blipFill>
        <p:spPr bwMode="auto">
          <a:xfrm>
            <a:off x="2778125" y="3421780"/>
            <a:ext cx="6276975" cy="2886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Periodic Costing Calculation Flow</a:t>
            </a:r>
          </a:p>
        </p:txBody>
      </p:sp>
      <p:sp>
        <p:nvSpPr>
          <p:cNvPr id="5" name="Text Placeholder 4"/>
          <p:cNvSpPr>
            <a:spLocks noGrp="1"/>
          </p:cNvSpPr>
          <p:nvPr>
            <p:ph type="body" sz="quarter" idx="11"/>
          </p:nvPr>
        </p:nvSpPr>
        <p:spPr/>
        <p:txBody>
          <a:bodyPr/>
          <a:lstStyle/>
          <a:p>
            <a:r>
              <a:rPr lang="en-US" smtClean="0"/>
              <a:t>Periodic Costing Calculation</a:t>
            </a:r>
          </a:p>
        </p:txBody>
      </p:sp>
      <p:pic>
        <p:nvPicPr>
          <p:cNvPr id="1026" name="Picture 2" descr="C:\Users\xcm\AppData\Local\Temp\SNAGHTML747984.PNG"/>
          <p:cNvPicPr>
            <a:picLocks noChangeAspect="1" noChangeArrowheads="1"/>
          </p:cNvPicPr>
          <p:nvPr/>
        </p:nvPicPr>
        <p:blipFill>
          <a:blip r:embed="rId3"/>
          <a:srcRect/>
          <a:stretch>
            <a:fillRect/>
          </a:stretch>
        </p:blipFill>
        <p:spPr bwMode="auto">
          <a:xfrm>
            <a:off x="571500" y="1616074"/>
            <a:ext cx="6038850" cy="185737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xcm\AppData\Local\Temp\SNAGHTML7ae090.PNG"/>
          <p:cNvPicPr>
            <a:picLocks noChangeAspect="1" noChangeArrowheads="1"/>
          </p:cNvPicPr>
          <p:nvPr/>
        </p:nvPicPr>
        <p:blipFill>
          <a:blip r:embed="rId3"/>
          <a:srcRect/>
          <a:stretch>
            <a:fillRect/>
          </a:stretch>
        </p:blipFill>
        <p:spPr bwMode="auto">
          <a:xfrm>
            <a:off x="659274" y="3038731"/>
            <a:ext cx="7419975" cy="3238501"/>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a:xfrm>
            <a:off x="494266" y="1316182"/>
            <a:ext cx="8192534" cy="4961050"/>
          </a:xfrm>
        </p:spPr>
        <p:txBody>
          <a:bodyPr>
            <a:normAutofit/>
          </a:bodyPr>
          <a:lstStyle/>
          <a:p>
            <a:r>
              <a:rPr lang="en-US" sz="2400" dirty="0" smtClean="0">
                <a:solidFill>
                  <a:schemeClr val="tx1"/>
                </a:solidFill>
              </a:rPr>
              <a:t>Domain level calculation and posting</a:t>
            </a:r>
          </a:p>
          <a:p>
            <a:r>
              <a:rPr lang="en-US" sz="2400" dirty="0" smtClean="0">
                <a:solidFill>
                  <a:schemeClr val="tx1"/>
                </a:solidFill>
              </a:rPr>
              <a:t>Calculate cost for current period</a:t>
            </a:r>
          </a:p>
          <a:p>
            <a:r>
              <a:rPr lang="en-US" sz="2400" dirty="0" smtClean="0">
                <a:solidFill>
                  <a:schemeClr val="tx1"/>
                </a:solidFill>
              </a:rPr>
              <a:t>Can be run repeatedly</a:t>
            </a:r>
          </a:p>
        </p:txBody>
      </p:sp>
      <p:sp>
        <p:nvSpPr>
          <p:cNvPr id="4" name="Title 3"/>
          <p:cNvSpPr>
            <a:spLocks noGrp="1"/>
          </p:cNvSpPr>
          <p:nvPr>
            <p:ph type="title"/>
          </p:nvPr>
        </p:nvSpPr>
        <p:spPr/>
        <p:txBody>
          <a:bodyPr/>
          <a:lstStyle/>
          <a:p>
            <a:r>
              <a:rPr lang="en-US" dirty="0" smtClean="0"/>
              <a:t>Calculating Periodic Cost</a:t>
            </a:r>
            <a:endParaRPr lang="en-US" dirty="0"/>
          </a:p>
        </p:txBody>
      </p:sp>
      <p:sp>
        <p:nvSpPr>
          <p:cNvPr id="5" name="Text Placeholder 4"/>
          <p:cNvSpPr>
            <a:spLocks noGrp="1"/>
          </p:cNvSpPr>
          <p:nvPr>
            <p:ph type="body" sz="quarter" idx="11"/>
          </p:nvPr>
        </p:nvSpPr>
        <p:spPr/>
        <p:txBody>
          <a:bodyPr/>
          <a:lstStyle/>
          <a:p>
            <a:r>
              <a:rPr lang="en-US" smtClean="0"/>
              <a:t>Periodic Costing Calculation</a:t>
            </a:r>
          </a:p>
        </p:txBody>
      </p:sp>
      <p:sp>
        <p:nvSpPr>
          <p:cNvPr id="7" name="Rounded Rectangle 6"/>
          <p:cNvSpPr/>
          <p:nvPr/>
        </p:nvSpPr>
        <p:spPr>
          <a:xfrm>
            <a:off x="2408959" y="4011930"/>
            <a:ext cx="1034473" cy="535709"/>
          </a:xfrm>
          <a:prstGeom prst="round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TextBox 7"/>
          <p:cNvSpPr txBox="1"/>
          <p:nvPr/>
        </p:nvSpPr>
        <p:spPr>
          <a:xfrm>
            <a:off x="3424960" y="4085947"/>
            <a:ext cx="2507658" cy="276999"/>
          </a:xfrm>
          <a:prstGeom prst="rect">
            <a:avLst/>
          </a:prstGeom>
          <a:noFill/>
        </p:spPr>
        <p:txBody>
          <a:bodyPr wrap="square" rtlCol="0">
            <a:spAutoFit/>
          </a:bodyPr>
          <a:lstStyle/>
          <a:p>
            <a:r>
              <a:rPr lang="en-US" sz="1200" b="1" dirty="0" smtClean="0">
                <a:solidFill>
                  <a:schemeClr val="accent1">
                    <a:lumMod val="75000"/>
                  </a:schemeClr>
                </a:solidFill>
              </a:rPr>
              <a:t>Current PC period</a:t>
            </a:r>
            <a:endParaRPr lang="en-US" sz="1200" b="1" dirty="0">
              <a:solidFill>
                <a:schemeClr val="accent1">
                  <a:lumMod val="7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a:xfrm>
            <a:off x="494266" y="1316182"/>
            <a:ext cx="8192534" cy="1686510"/>
          </a:xfrm>
        </p:spPr>
        <p:txBody>
          <a:bodyPr>
            <a:normAutofit/>
          </a:bodyPr>
          <a:lstStyle/>
          <a:p>
            <a:r>
              <a:rPr lang="en-US" sz="2000" dirty="0" smtClean="0">
                <a:solidFill>
                  <a:schemeClr val="tx1"/>
                </a:solidFill>
              </a:rPr>
              <a:t>PC Unit Cost: Item-Site level</a:t>
            </a:r>
          </a:p>
          <a:p>
            <a:r>
              <a:rPr lang="en-US" sz="2000" dirty="0" smtClean="0">
                <a:solidFill>
                  <a:schemeClr val="tx1"/>
                </a:solidFill>
              </a:rPr>
              <a:t>Process thru inventory and operation transactions of current period (effective date)</a:t>
            </a:r>
          </a:p>
          <a:p>
            <a:r>
              <a:rPr lang="en-US" sz="2000" dirty="0" smtClean="0">
                <a:solidFill>
                  <a:schemeClr val="tx1"/>
                </a:solidFill>
              </a:rPr>
              <a:t>Memo transactions are not considered</a:t>
            </a:r>
          </a:p>
          <a:p>
            <a:endParaRPr lang="en-US" dirty="0" smtClean="0">
              <a:solidFill>
                <a:schemeClr val="tx1"/>
              </a:solidFill>
            </a:endParaRPr>
          </a:p>
        </p:txBody>
      </p:sp>
      <p:sp>
        <p:nvSpPr>
          <p:cNvPr id="4" name="Title 3"/>
          <p:cNvSpPr>
            <a:spLocks noGrp="1"/>
          </p:cNvSpPr>
          <p:nvPr>
            <p:ph type="title"/>
          </p:nvPr>
        </p:nvSpPr>
        <p:spPr/>
        <p:txBody>
          <a:bodyPr/>
          <a:lstStyle/>
          <a:p>
            <a:r>
              <a:rPr lang="en-US" dirty="0" smtClean="0"/>
              <a:t>Processing Order for Items and Sites</a:t>
            </a:r>
            <a:endParaRPr lang="en-US" dirty="0"/>
          </a:p>
        </p:txBody>
      </p:sp>
      <p:sp>
        <p:nvSpPr>
          <p:cNvPr id="5" name="Text Placeholder 4"/>
          <p:cNvSpPr>
            <a:spLocks noGrp="1"/>
          </p:cNvSpPr>
          <p:nvPr>
            <p:ph type="body" sz="quarter" idx="11"/>
          </p:nvPr>
        </p:nvSpPr>
        <p:spPr/>
        <p:txBody>
          <a:bodyPr/>
          <a:lstStyle/>
          <a:p>
            <a:r>
              <a:rPr lang="en-US" smtClean="0"/>
              <a:t>Periodic Costing Calculation</a:t>
            </a:r>
          </a:p>
        </p:txBody>
      </p:sp>
      <p:grpSp>
        <p:nvGrpSpPr>
          <p:cNvPr id="11" name="Group 58"/>
          <p:cNvGrpSpPr/>
          <p:nvPr/>
        </p:nvGrpSpPr>
        <p:grpSpPr>
          <a:xfrm>
            <a:off x="593122" y="3269674"/>
            <a:ext cx="7908327" cy="2584237"/>
            <a:chOff x="494265" y="1456427"/>
            <a:chExt cx="7908327" cy="2584237"/>
          </a:xfrm>
        </p:grpSpPr>
        <p:sp>
          <p:nvSpPr>
            <p:cNvPr id="6" name="Rounded Rectangle 5"/>
            <p:cNvSpPr/>
            <p:nvPr/>
          </p:nvSpPr>
          <p:spPr>
            <a:xfrm>
              <a:off x="494265" y="1456427"/>
              <a:ext cx="2366318" cy="557724"/>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Purchase Rct Cost</a:t>
              </a:r>
              <a:endParaRPr lang="en-US" dirty="0"/>
            </a:p>
          </p:txBody>
        </p:sp>
        <p:sp>
          <p:nvSpPr>
            <p:cNvPr id="7" name="Rounded Rectangle 6"/>
            <p:cNvSpPr/>
            <p:nvPr/>
          </p:nvSpPr>
          <p:spPr>
            <a:xfrm>
              <a:off x="3032270" y="1456427"/>
              <a:ext cx="2669309" cy="557723"/>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Inter Site Transfer </a:t>
              </a:r>
              <a:r>
                <a:rPr lang="en-US" dirty="0" err="1" smtClean="0"/>
                <a:t>Rct</a:t>
              </a:r>
              <a:r>
                <a:rPr lang="en-US" dirty="0" smtClean="0"/>
                <a:t> Cost</a:t>
              </a:r>
              <a:endParaRPr lang="en-US" dirty="0"/>
            </a:p>
          </p:txBody>
        </p:sp>
        <p:sp>
          <p:nvSpPr>
            <p:cNvPr id="8" name="Rounded Rectangle 7"/>
            <p:cNvSpPr/>
            <p:nvPr/>
          </p:nvSpPr>
          <p:spPr>
            <a:xfrm>
              <a:off x="5832382" y="1456427"/>
              <a:ext cx="2570210" cy="551739"/>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Production Rct Cost</a:t>
              </a:r>
              <a:endParaRPr lang="en-US" dirty="0"/>
            </a:p>
          </p:txBody>
        </p:sp>
        <p:sp>
          <p:nvSpPr>
            <p:cNvPr id="9" name="Rounded Rectangle 8"/>
            <p:cNvSpPr/>
            <p:nvPr/>
          </p:nvSpPr>
          <p:spPr>
            <a:xfrm>
              <a:off x="2860583" y="2681419"/>
              <a:ext cx="2990334" cy="432487"/>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Calc Period Unit Cost</a:t>
              </a:r>
              <a:endParaRPr lang="en-US" dirty="0"/>
            </a:p>
          </p:txBody>
        </p:sp>
        <p:sp>
          <p:nvSpPr>
            <p:cNvPr id="10" name="Rounded Rectangle 9"/>
            <p:cNvSpPr/>
            <p:nvPr/>
          </p:nvSpPr>
          <p:spPr>
            <a:xfrm>
              <a:off x="2860583" y="3608177"/>
              <a:ext cx="2990334" cy="432487"/>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Calc Issue Cost</a:t>
              </a:r>
              <a:endParaRPr lang="en-US" dirty="0"/>
            </a:p>
          </p:txBody>
        </p:sp>
        <p:cxnSp>
          <p:nvCxnSpPr>
            <p:cNvPr id="12" name="Straight Arrow Connector 11"/>
            <p:cNvCxnSpPr>
              <a:stCxn id="6" idx="2"/>
              <a:endCxn id="9" idx="0"/>
            </p:cNvCxnSpPr>
            <p:nvPr/>
          </p:nvCxnSpPr>
          <p:spPr>
            <a:xfrm>
              <a:off x="1677424" y="2014151"/>
              <a:ext cx="2678326" cy="66726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2"/>
              <a:endCxn id="9" idx="0"/>
            </p:cNvCxnSpPr>
            <p:nvPr/>
          </p:nvCxnSpPr>
          <p:spPr>
            <a:xfrm flipH="1">
              <a:off x="4355750" y="2014150"/>
              <a:ext cx="11175" cy="66726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8" idx="2"/>
              <a:endCxn id="9" idx="0"/>
            </p:cNvCxnSpPr>
            <p:nvPr/>
          </p:nvCxnSpPr>
          <p:spPr>
            <a:xfrm flipH="1">
              <a:off x="4355750" y="2008166"/>
              <a:ext cx="2761737" cy="67325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9" idx="2"/>
              <a:endCxn id="10" idx="0"/>
            </p:cNvCxnSpPr>
            <p:nvPr/>
          </p:nvCxnSpPr>
          <p:spPr>
            <a:xfrm>
              <a:off x="4355750" y="3113906"/>
              <a:ext cx="0" cy="49427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own Arrow 5"/>
          <p:cNvSpPr/>
          <p:nvPr/>
        </p:nvSpPr>
        <p:spPr>
          <a:xfrm>
            <a:off x="259080" y="1316182"/>
            <a:ext cx="685800" cy="4999951"/>
          </a:xfrm>
          <a:prstGeom prst="downArrow">
            <a:avLst/>
          </a:prstGeom>
          <a:solidFill>
            <a:schemeClr val="accent1">
              <a:lumMod val="60000"/>
              <a:lumOff val="40000"/>
            </a:schemeClr>
          </a:solidFill>
          <a:ln>
            <a:solidFill>
              <a:schemeClr val="accent1">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Calculate Burden and Labor Rates</a:t>
            </a:r>
          </a:p>
          <a:p>
            <a:r>
              <a:rPr lang="en-US" dirty="0" smtClean="0"/>
              <a:t>Process Unit Cost Adjustments</a:t>
            </a:r>
          </a:p>
          <a:p>
            <a:r>
              <a:rPr lang="en-US" dirty="0" smtClean="0"/>
              <a:t>Process Down Time</a:t>
            </a:r>
          </a:p>
          <a:p>
            <a:r>
              <a:rPr lang="en-US" dirty="0" smtClean="0"/>
              <a:t>PO Receipts and Logistics Accounting Transactions</a:t>
            </a:r>
          </a:p>
          <a:p>
            <a:r>
              <a:rPr lang="en-US" dirty="0" smtClean="0"/>
              <a:t>Process Sales Order Return Transactions</a:t>
            </a:r>
          </a:p>
          <a:p>
            <a:r>
              <a:rPr lang="en-US" dirty="0" smtClean="0"/>
              <a:t>Process Work Order Operation Transactions</a:t>
            </a:r>
          </a:p>
          <a:p>
            <a:r>
              <a:rPr lang="en-US" dirty="0" smtClean="0"/>
              <a:t>Process Subcontract Operation Transactions</a:t>
            </a:r>
          </a:p>
          <a:p>
            <a:r>
              <a:rPr lang="en-US" dirty="0" smtClean="0"/>
              <a:t>Process Work Order Receipt Transactions</a:t>
            </a:r>
          </a:p>
          <a:p>
            <a:r>
              <a:rPr lang="en-US" dirty="0" smtClean="0"/>
              <a:t>Distribution Order Receipt Transactions</a:t>
            </a:r>
          </a:p>
          <a:p>
            <a:r>
              <a:rPr lang="en-US" dirty="0" smtClean="0"/>
              <a:t>Process Work Order Close Transactions</a:t>
            </a:r>
          </a:p>
          <a:p>
            <a:r>
              <a:rPr lang="en-US" dirty="0" smtClean="0"/>
              <a:t>Process Total Cost Adjustments</a:t>
            </a:r>
          </a:p>
          <a:p>
            <a:r>
              <a:rPr lang="en-US" dirty="0" smtClean="0"/>
              <a:t>Calculate Unit Cost</a:t>
            </a:r>
            <a:endParaRPr lang="en-US" dirty="0"/>
          </a:p>
        </p:txBody>
      </p:sp>
      <p:sp>
        <p:nvSpPr>
          <p:cNvPr id="4" name="Title 3"/>
          <p:cNvSpPr>
            <a:spLocks noGrp="1"/>
          </p:cNvSpPr>
          <p:nvPr>
            <p:ph type="title"/>
          </p:nvPr>
        </p:nvSpPr>
        <p:spPr/>
        <p:txBody>
          <a:bodyPr/>
          <a:lstStyle/>
          <a:p>
            <a:r>
              <a:rPr lang="en-US" dirty="0" smtClean="0"/>
              <a:t>Calculating Unit Cost</a:t>
            </a:r>
          </a:p>
        </p:txBody>
      </p:sp>
      <p:sp>
        <p:nvSpPr>
          <p:cNvPr id="5" name="Text Placeholder 4"/>
          <p:cNvSpPr>
            <a:spLocks noGrp="1"/>
          </p:cNvSpPr>
          <p:nvPr>
            <p:ph type="body" sz="quarter" idx="11"/>
          </p:nvPr>
        </p:nvSpPr>
        <p:spPr/>
        <p:txBody>
          <a:bodyPr/>
          <a:lstStyle/>
          <a:p>
            <a:r>
              <a:rPr lang="en-US" smtClean="0"/>
              <a:t>Periodic Costing Calculation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3116</TotalTime>
  <Words>2973</Words>
  <Application>Microsoft Office PowerPoint</Application>
  <PresentationFormat>On-screen Show (4:3)</PresentationFormat>
  <Paragraphs>262</Paragraphs>
  <Slides>12</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QAD 2010 Template</vt:lpstr>
      <vt:lpstr>Worksheet</vt:lpstr>
      <vt:lpstr>Periodic Costing Calculation</vt:lpstr>
      <vt:lpstr>Course Objectives</vt:lpstr>
      <vt:lpstr>Overview</vt:lpstr>
      <vt:lpstr>Loading Labor and Burden Rates</vt:lpstr>
      <vt:lpstr>Loading Work Center Rates from XML</vt:lpstr>
      <vt:lpstr>Periodic Costing Calculation Flow</vt:lpstr>
      <vt:lpstr>Calculating Periodic Cost</vt:lpstr>
      <vt:lpstr>Processing Order for Items and Sites</vt:lpstr>
      <vt:lpstr>Calculating Unit Cost</vt:lpstr>
      <vt:lpstr>PC Cost Calculation – Impact to GL</vt:lpstr>
      <vt:lpstr>Account Balancing</vt:lpstr>
      <vt:lpstr>Review</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96</cp:revision>
  <dcterms:created xsi:type="dcterms:W3CDTF">2010-10-05T00:44:07Z</dcterms:created>
  <dcterms:modified xsi:type="dcterms:W3CDTF">2015-06-17T07:48:20Z</dcterms:modified>
</cp:coreProperties>
</file>