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comments/comment19.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17.xml" ContentType="application/vnd.openxmlformats-officedocument.presentationml.comment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comments/comment13.xml" ContentType="application/vnd.openxmlformats-officedocument.presentationml.comments+xml"/>
  <Override PartName="/ppt/comments/comment15.xml" ContentType="application/vnd.openxmlformats-officedocument.presentationml.comments+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14.xml" ContentType="application/vnd.openxmlformats-officedocument.presentationml.notesSlide+xml"/>
  <Override PartName="/ppt/comments/comment22.xml" ContentType="application/vnd.openxmlformats-officedocument.presentationml.comments+xml"/>
  <Override PartName="/ppt/notesSlides/notesSlide23.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18.xml" ContentType="application/vnd.openxmlformats-officedocument.presentationml.comment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Override PartName="/ppt/comments/comment16.xml" ContentType="application/vnd.openxmlformats-officedocument.presentationml.comment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ppt/notesSlides/notesSlide15.xml" ContentType="application/vnd.openxmlformats-officedocument.presentationml.notesSlide+xml"/>
  <Override PartName="/ppt/comments/comment23.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comments/comment3.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21.xml" ContentType="application/vnd.openxmlformats-officedocument.presentationml.comments+xml"/>
  <Override PartName="/ppt/notesSlides/notesSlide22.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256" r:id="rId2"/>
    <p:sldId id="257" r:id="rId3"/>
    <p:sldId id="258" r:id="rId4"/>
    <p:sldId id="263" r:id="rId5"/>
    <p:sldId id="262" r:id="rId6"/>
    <p:sldId id="272" r:id="rId7"/>
    <p:sldId id="273" r:id="rId8"/>
    <p:sldId id="274" r:id="rId9"/>
    <p:sldId id="275" r:id="rId10"/>
    <p:sldId id="264" r:id="rId11"/>
    <p:sldId id="282" r:id="rId12"/>
    <p:sldId id="283" r:id="rId13"/>
    <p:sldId id="284" r:id="rId14"/>
    <p:sldId id="266" r:id="rId15"/>
    <p:sldId id="268" r:id="rId16"/>
    <p:sldId id="281" r:id="rId17"/>
    <p:sldId id="270" r:id="rId18"/>
    <p:sldId id="279" r:id="rId19"/>
    <p:sldId id="269" r:id="rId20"/>
    <p:sldId id="280" r:id="rId21"/>
    <p:sldId id="267" r:id="rId22"/>
    <p:sldId id="285" r:id="rId23"/>
    <p:sldId id="260"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3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7880" autoAdjust="0"/>
    <p:restoredTop sz="49547" autoAdjust="0"/>
  </p:normalViewPr>
  <p:slideViewPr>
    <p:cSldViewPr snapToGrid="0" snapToObjects="1">
      <p:cViewPr>
        <p:scale>
          <a:sx n="100" d="100"/>
          <a:sy n="100" d="100"/>
        </p:scale>
        <p:origin x="-5" y="1781"/>
      </p:cViewPr>
      <p:guideLst>
        <p:guide orient="horz" pos="827"/>
        <p:guide pos="361"/>
      </p:guideLst>
    </p:cSldViewPr>
  </p:slideViewPr>
  <p:notesTextViewPr>
    <p:cViewPr>
      <p:scale>
        <a:sx n="100" d="100"/>
        <a:sy n="100" d="100"/>
      </p:scale>
      <p:origin x="0" y="509"/>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6-05T15:25:06.800" idx="15">
    <p:pos x="3373" y="448"/>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6-05T15:26:35.948" idx="24">
    <p:pos x="4474" y="448"/>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6-05T15:26:49.904" idx="25">
    <p:pos x="3763" y="448"/>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6-05T15:26:59.113" idx="26">
    <p:pos x="3763" y="448"/>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6-05T15:31:56.780" idx="27">
    <p:pos x="3763" y="448"/>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6-05T15:32:08.149" idx="28">
    <p:pos x="4262" y="448"/>
    <p:text>H1</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6-05T15:32:14.513" idx="29">
    <p:pos x="1760" y="448"/>
    <p:text>H1</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5-06-05T15:32:23.037" idx="30">
    <p:pos x="4570" y="448"/>
    <p:text>H1</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5-06-05T15:32:29.620" idx="31">
    <p:pos x="4941" y="448"/>
    <p:text>H1</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5-06-05T15:33:36.237" idx="32">
    <p:pos x="4275" y="448"/>
    <p:text>H1</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5-06-05T15:33:56.394" idx="33">
    <p:pos x="4634" y="448"/>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6-05T15:25:11.419" idx="16">
    <p:pos x="2701" y="448"/>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5-06-05T15:34:05.760" idx="34">
    <p:pos x="2637" y="448"/>
    <p:text>H1</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5-06-05T15:34:12.100" idx="35">
    <p:pos x="4525" y="448"/>
    <p:text>H1</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5-06-05T15:34:24.783" idx="36">
    <p:pos x="1299" y="448"/>
    <p:text>H1</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5-06-05T15:34:36.989" idx="37">
    <p:pos x="4538" y="448"/>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6-05T15:25:17.706" idx="17">
    <p:pos x="1594" y="448"/>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6-05T15:25:29.237" idx="18">
    <p:pos x="3462" y="448"/>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6-05T15:25:35.721" idx="19">
    <p:pos x="3283" y="448"/>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6-05T15:25:47.102" idx="20">
    <p:pos x="3878" y="448"/>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6-05T15:25:56.922" idx="21">
    <p:pos x="3878" y="448"/>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6-05T15:26:05.768" idx="22">
    <p:pos x="4550" y="448"/>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6-05T15:26:26.419" idx="23">
    <p:pos x="5043" y="448"/>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6/17/2015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6/17/2015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work order, if the cost of the components issued does not match the frozen cost in the work order bill, a material rate variance is generated. </a:t>
            </a:r>
            <a:r>
              <a:rPr lang="en-US" smtClean="0"/>
              <a:t>The system </a:t>
            </a:r>
            <a:r>
              <a:rPr lang="en-US" dirty="0" smtClean="0"/>
              <a:t>compares the total GL cost of the item issued (it might be a substitute) to the frozen cost. The discrepancy is removed from WIP (credit WIP) and booked as a material rate variance.</a:t>
            </a:r>
          </a:p>
          <a:p>
            <a:endParaRPr lang="en-US" dirty="0" smtClean="0"/>
          </a:p>
          <a:p>
            <a:r>
              <a:rPr lang="en-US" dirty="0" smtClean="0"/>
              <a:t>For repetitive schedule order, t</a:t>
            </a:r>
            <a:r>
              <a:rPr lang="en-US" baseline="0" dirty="0" smtClean="0"/>
              <a:t>he rate variances are calculated as the difference between the current GL standard cost for the component and the GL standard cost captured in the cumulative work order.</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work order, use the</a:t>
            </a:r>
            <a:r>
              <a:rPr lang="en-US" baseline="0" dirty="0" smtClean="0"/>
              <a:t> following menu to record </a:t>
            </a:r>
            <a:r>
              <a:rPr lang="en-US" dirty="0" smtClean="0"/>
              <a:t>the quantity completed and the actual labor time spent on a particular work order and operation:</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Labor Feedback Work Order (16.20.1)</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Labor Feedback Employee (16.20.2)</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Labor Feedback Work Center (16.20.3)</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Operation Complete Transaction (16.20.5)</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kern="1200" dirty="0" smtClean="0">
                <a:solidFill>
                  <a:schemeClr val="tx1"/>
                </a:solidFill>
                <a:latin typeface="+mn-lt"/>
                <a:ea typeface="+mn-ea"/>
                <a:cs typeface="+mn-cs"/>
              </a:rPr>
              <a:t> For repetitive, it is reported by </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err="1" smtClean="0"/>
              <a:t>Backflush</a:t>
            </a:r>
            <a:r>
              <a:rPr lang="en-US" baseline="0" dirty="0" smtClean="0"/>
              <a:t> Transaction (18.22.13)</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Setup Labor Transaction (18.22.15)</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Run Labor Transaction (18.22.14).</a:t>
            </a:r>
            <a:endParaRPr lang="en-US" dirty="0" smtClean="0"/>
          </a:p>
          <a:p>
            <a:endParaRPr lang="en-US" dirty="0" smtClean="0"/>
          </a:p>
          <a:p>
            <a:r>
              <a:rPr lang="en-US" dirty="0" smtClean="0"/>
              <a:t>The system calculates the Periodic Costing value for WO operation labor and burden using the rates defined in Periodic Costing work center rates and the time tracked with the operation history transactions. </a:t>
            </a:r>
            <a:r>
              <a:rPr lang="en-US" baseline="0" dirty="0" smtClean="0"/>
              <a:t> </a:t>
            </a:r>
          </a:p>
          <a:p>
            <a:endParaRPr lang="en-US" baseline="0" dirty="0" smtClean="0"/>
          </a:p>
          <a:p>
            <a:r>
              <a:rPr lang="en-US" b="1" baseline="0" dirty="0" smtClean="0"/>
              <a:t>Note: </a:t>
            </a:r>
            <a:r>
              <a:rPr lang="en-US" b="0" baseline="0" dirty="0" smtClean="0"/>
              <a:t>Ensure that you enter the </a:t>
            </a:r>
            <a:r>
              <a:rPr lang="en-US" baseline="0" dirty="0" smtClean="0"/>
              <a:t>PC Work Center Rates for </a:t>
            </a:r>
            <a:r>
              <a:rPr lang="en-US" b="0" baseline="0" dirty="0" smtClean="0"/>
              <a:t>each Period and each</a:t>
            </a:r>
            <a:r>
              <a:rPr lang="en-US" baseline="0" dirty="0" smtClean="0"/>
              <a:t> Work Center machine before running PC. Otherwise, no Labor Cost is calculated.</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Use PC WO WIP History Report and Operation History Browse Collection to check the work order WIP cost information:</a:t>
            </a:r>
          </a:p>
          <a:p>
            <a:pPr marL="182880" indent="-182880">
              <a:buFont typeface="Arial" pitchFamily="34" charset="0"/>
              <a:buChar char="•"/>
            </a:pPr>
            <a:r>
              <a:rPr lang="en-US" dirty="0" smtClean="0"/>
              <a:t>Total labor/burden cost and process quantity till this period</a:t>
            </a:r>
          </a:p>
          <a:p>
            <a:pPr marL="182880" indent="-182880">
              <a:buFont typeface="Arial" pitchFamily="34" charset="0"/>
              <a:buChar char="•"/>
            </a:pPr>
            <a:r>
              <a:rPr lang="en-US" dirty="0" smtClean="0"/>
              <a:t>Process quantity this period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system summarizes these WIP calculations by WO lot, WO operation, WO department, WO work center, and machine. The PCLABORT transaction type stores the summarized Periodic Costing calculated rates and the standard reversed costs. When only one operation history record exists for the WO lot, WO operation, WO department, or WO work center. Then, the system does not create a summarized record. The system adds the value as WIP for the work order.</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For work order, The standard cost Labor Rate Variances are posted if the employee pay rate does not match the standard pay rate at the work center where the work was reported. This is</a:t>
            </a:r>
            <a:r>
              <a:rPr lang="en-US" baseline="0" dirty="0" smtClean="0"/>
              <a:t> </a:t>
            </a:r>
            <a:r>
              <a:rPr lang="en-US" dirty="0" smtClean="0"/>
              <a:t>also applicable</a:t>
            </a:r>
            <a:r>
              <a:rPr lang="en-US" baseline="0" dirty="0" smtClean="0"/>
              <a:t> </a:t>
            </a:r>
            <a:r>
              <a:rPr lang="en-US" dirty="0" smtClean="0"/>
              <a:t>for repetitive when reporting labor using</a:t>
            </a:r>
            <a:r>
              <a:rPr lang="en-US" baseline="0" dirty="0" smtClean="0"/>
              <a:t> </a:t>
            </a:r>
            <a:r>
              <a:rPr lang="en-US" dirty="0" err="1" smtClean="0"/>
              <a:t>Backflush</a:t>
            </a:r>
            <a:r>
              <a:rPr lang="en-US" baseline="0" dirty="0" smtClean="0"/>
              <a:t> Transaction (18.22.13), Setup Labor Transaction (18.22.15), and Run Labor Transaction (18.22.14).</a:t>
            </a:r>
            <a:endParaRPr lang="en-US" dirty="0" smtClean="0"/>
          </a:p>
          <a:p>
            <a:endParaRPr lang="en-US" dirty="0" smtClean="0"/>
          </a:p>
          <a:p>
            <a:r>
              <a:rPr lang="en-US" dirty="0" smtClean="0"/>
              <a:t>The standard cost </a:t>
            </a:r>
            <a:r>
              <a:rPr lang="en-US" sz="1200" kern="1200" baseline="0" dirty="0" smtClean="0">
                <a:solidFill>
                  <a:schemeClr val="tx1"/>
                </a:solidFill>
                <a:latin typeface="+mn-lt"/>
                <a:ea typeface="+mn-ea"/>
                <a:cs typeface="+mn-cs"/>
              </a:rPr>
              <a:t>Labor Usage Variances are posted when actual setup and/or run time differ from the time it should have taken to set up and/or make the number of units reported as complete. For work order, normally it is posted at the same time that labor is posted. Or it can be posted till Work Order Receipt (16.11) or Work Order Receipt </a:t>
            </a:r>
            <a:r>
              <a:rPr lang="en-US" sz="1200" kern="1200" baseline="0" dirty="0" err="1" smtClean="0">
                <a:solidFill>
                  <a:schemeClr val="tx1"/>
                </a:solidFill>
                <a:latin typeface="+mn-lt"/>
                <a:ea typeface="+mn-ea"/>
                <a:cs typeface="+mn-cs"/>
              </a:rPr>
              <a:t>Backflush</a:t>
            </a:r>
            <a:r>
              <a:rPr lang="en-US" sz="1200" kern="1200" baseline="0" dirty="0" smtClean="0">
                <a:solidFill>
                  <a:schemeClr val="tx1"/>
                </a:solidFill>
                <a:latin typeface="+mn-lt"/>
                <a:ea typeface="+mn-ea"/>
                <a:cs typeface="+mn-cs"/>
              </a:rPr>
              <a:t> (16.12) based on the setting. For repetitive, the usage variances are calculated and recorded upon Post Accumulated Usage Variances (18.22.9) or Cumulative Order Close (18.22.10).</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standard cost GL transactions:</a:t>
            </a:r>
          </a:p>
          <a:p>
            <a:pPr marL="182880" indent="-182880">
              <a:buFont typeface="Arial" pitchFamily="34" charset="0"/>
              <a:buChar char="•"/>
            </a:pPr>
            <a:r>
              <a:rPr lang="en-US" sz="1200" kern="1200" baseline="0" dirty="0" smtClean="0">
                <a:solidFill>
                  <a:schemeClr val="tx1"/>
                </a:solidFill>
                <a:latin typeface="+mn-lt"/>
                <a:ea typeface="+mn-ea"/>
                <a:cs typeface="+mn-cs"/>
              </a:rPr>
              <a:t>DR WIP</a:t>
            </a:r>
          </a:p>
          <a:p>
            <a:pPr marL="182880" indent="-182880">
              <a:buFont typeface="Arial" pitchFamily="34" charset="0"/>
              <a:buChar char="•"/>
            </a:pPr>
            <a:r>
              <a:rPr lang="en-US" sz="1200" kern="1200" baseline="0" dirty="0" smtClean="0">
                <a:solidFill>
                  <a:schemeClr val="tx1"/>
                </a:solidFill>
                <a:latin typeface="+mn-lt"/>
                <a:ea typeface="+mn-ea"/>
                <a:cs typeface="+mn-cs"/>
              </a:rPr>
              <a:t>DR Labor/Burden Rate Variance</a:t>
            </a:r>
          </a:p>
          <a:p>
            <a:pPr marL="182880" indent="-182880">
              <a:buFont typeface="Arial" pitchFamily="34" charset="0"/>
              <a:buChar char="•"/>
            </a:pPr>
            <a:r>
              <a:rPr lang="en-US" sz="1200" kern="1200" baseline="0" dirty="0" smtClean="0">
                <a:solidFill>
                  <a:schemeClr val="tx1"/>
                </a:solidFill>
                <a:latin typeface="+mn-lt"/>
                <a:ea typeface="+mn-ea"/>
                <a:cs typeface="+mn-cs"/>
              </a:rPr>
              <a:t>DR Labor /Burden Usage Variance</a:t>
            </a:r>
          </a:p>
          <a:p>
            <a:pPr marL="182880" indent="-182880">
              <a:buFont typeface="Arial" pitchFamily="34" charset="0"/>
              <a:buChar char="•"/>
            </a:pPr>
            <a:r>
              <a:rPr lang="en-US" sz="1200" kern="1200" baseline="0" dirty="0" smtClean="0">
                <a:solidFill>
                  <a:schemeClr val="tx1"/>
                </a:solidFill>
                <a:latin typeface="+mn-lt"/>
                <a:ea typeface="+mn-ea"/>
                <a:cs typeface="+mn-cs"/>
              </a:rPr>
              <a:t>CR Labor/Burden Absorbed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Down time (or non-productive labor) is not related to a work order and has no effect on WIP or variances. It is posted as a miscellaneous Cost of Production, which attracts burden absorption. Transaction types DOWN and DOWN-TIME.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For work order, you can report the down time in Labor Feedback Work Order (16.20.1), Labor Feedback Employee (16.20.2), Labor Feedback</a:t>
            </a:r>
          </a:p>
          <a:p>
            <a:r>
              <a:rPr lang="en-US" sz="1200" kern="1200" baseline="0" dirty="0" smtClean="0">
                <a:solidFill>
                  <a:schemeClr val="tx1"/>
                </a:solidFill>
                <a:latin typeface="+mn-lt"/>
                <a:ea typeface="+mn-ea"/>
                <a:cs typeface="+mn-cs"/>
              </a:rPr>
              <a:t>Work Center (16.20.3), and Operation Complete Transaction (16.20.5).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For repetitive, you can use Down Time Transaction (18.22.20) to register labor spent due to nonproductive activities associated with a manufacturing operation.</a:t>
            </a:r>
          </a:p>
          <a:p>
            <a:endParaRPr lang="en-US" sz="1200" kern="1200" baseline="0" dirty="0" smtClean="0">
              <a:solidFill>
                <a:schemeClr val="tx1"/>
              </a:solidFill>
              <a:latin typeface="+mn-lt"/>
              <a:ea typeface="+mn-ea"/>
              <a:cs typeface="+mn-cs"/>
            </a:endParaRPr>
          </a:p>
          <a:p>
            <a:r>
              <a:rPr lang="en-US" dirty="0" smtClean="0"/>
              <a:t>Standard cost GL transaction</a:t>
            </a:r>
          </a:p>
          <a:p>
            <a:pPr lvl="0"/>
            <a:r>
              <a:rPr lang="en-US" dirty="0" smtClean="0"/>
              <a:t>DR Cost of Production</a:t>
            </a:r>
          </a:p>
          <a:p>
            <a:pPr lvl="0"/>
            <a:r>
              <a:rPr lang="en-US" dirty="0" smtClean="0"/>
              <a:t>CR Labor</a:t>
            </a:r>
          </a:p>
          <a:p>
            <a:endParaRPr lang="en-US" dirty="0" smtClean="0"/>
          </a:p>
          <a:p>
            <a:r>
              <a:rPr lang="en-US" sz="1200" kern="1200" baseline="0" dirty="0" smtClean="0">
                <a:solidFill>
                  <a:schemeClr val="tx1"/>
                </a:solidFill>
                <a:latin typeface="+mn-lt"/>
                <a:ea typeface="+mn-ea"/>
                <a:cs typeface="+mn-cs"/>
              </a:rPr>
              <a:t>For the down time,  Periodic costing reverses all down time transactions, but it ignores them during the remainder of the Periodic Costing calculation.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materials are received on a purchase order and the actual cost accrued (credit PO Receipts). Because the PO is marked as Subcontract, the cost is posted to Cost of Production</a:t>
            </a:r>
          </a:p>
          <a:p>
            <a:r>
              <a:rPr lang="en-US" dirty="0" smtClean="0"/>
              <a:t>(debit). If the purchase order receipt transaction specifies a valid work order and operation, then this transaction is processed to issue the materials to WIP.</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Periodic Costing value of the WO subcontract costs are tracked on the operation history transactions (SUBCNT). The system calculates the value for the SUBCNT operation history transaction by retrieving the actual subcontract costs from the purchase order receipt transactions (RCT-PO).</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The actual cost is taken out of the Cost of Production account (credit) and put into WIP (debit) where it belongs.</a:t>
            </a:r>
          </a:p>
          <a:p>
            <a:endParaRPr lang="en-US" dirty="0" smtClean="0"/>
          </a:p>
          <a:p>
            <a:r>
              <a:rPr lang="en-US" dirty="0" smtClean="0"/>
              <a:t>Then the actual cost on the PO is compared to the standard (frozen) subcontract cost specified on the work order routing. If there is a difference, it is posted as a Subcontract Rate Variance.</a:t>
            </a:r>
          </a:p>
          <a:p>
            <a:r>
              <a:rPr lang="en-US" dirty="0" smtClean="0"/>
              <a:t>The amount is (Subcontract PO Unit Rate - Subcontract Frozen WO BOM Unit Cost) * Qty Received</a:t>
            </a:r>
          </a:p>
          <a:p>
            <a:endParaRPr lang="en-US" dirty="0" smtClean="0"/>
          </a:p>
          <a:p>
            <a:r>
              <a:rPr lang="en-US" dirty="0" smtClean="0"/>
              <a:t>Upon work order receipt, the total standard cost less overhead is subtracted from WIP and posted to inventory.</a:t>
            </a:r>
          </a:p>
          <a:p>
            <a:endParaRPr lang="en-US" dirty="0" smtClean="0"/>
          </a:p>
          <a:p>
            <a:r>
              <a:rPr lang="en-US" dirty="0" smtClean="0"/>
              <a:t>Upon Work Order Accounting Close:</a:t>
            </a:r>
          </a:p>
          <a:p>
            <a:pPr marL="182880" indent="-182880">
              <a:buFont typeface="Arial" pitchFamily="34" charset="0"/>
              <a:buChar char="•"/>
            </a:pPr>
            <a:r>
              <a:rPr lang="en-US" dirty="0" smtClean="0"/>
              <a:t>All Material and Subcontract Usage Variances are subtracted from WIP and posted to work order usage variance</a:t>
            </a:r>
          </a:p>
          <a:p>
            <a:pPr marL="182880" indent="-182880">
              <a:buFont typeface="Arial" pitchFamily="34" charset="0"/>
              <a:buChar char="•"/>
            </a:pPr>
            <a:r>
              <a:rPr lang="en-US" dirty="0" smtClean="0"/>
              <a:t>Any cost remaining in WIP is posted to work order Method Change Variance</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Once items have passed through all of the manufacturing operations, the finished units are received into stock. For work order, you use either Work Order Receipt (16.11) or Work Order Receipt </a:t>
            </a:r>
            <a:r>
              <a:rPr lang="en-US" dirty="0" err="1" smtClean="0"/>
              <a:t>Backflush</a:t>
            </a:r>
            <a:r>
              <a:rPr lang="en-US" dirty="0" smtClean="0"/>
              <a:t> (16.12) to do the receipts. For repetitive, you use </a:t>
            </a:r>
            <a:r>
              <a:rPr lang="en-US" dirty="0" err="1" smtClean="0"/>
              <a:t>Backflush</a:t>
            </a:r>
            <a:r>
              <a:rPr lang="en-US" dirty="0" smtClean="0"/>
              <a:t> Transaction (18.22.13) or Move Transaction (18.22.19)  to move finished unit into stock from the last operation.</a:t>
            </a:r>
          </a:p>
          <a:p>
            <a:endParaRPr lang="en-US" dirty="0" smtClean="0"/>
          </a:p>
          <a:p>
            <a:r>
              <a:rPr lang="en-US" dirty="0" smtClean="0"/>
              <a:t>The RCT-WO and RCT-FAS transaction history transactions have the standard transactions reversed. The receipt quantity updates the inventory location for the current cost period.</a:t>
            </a:r>
          </a:p>
          <a:p>
            <a:endParaRPr lang="en-US" dirty="0" smtClean="0"/>
          </a:p>
          <a:p>
            <a:r>
              <a:rPr lang="en-US" dirty="0" smtClean="0"/>
              <a:t>The system calculates the value of a WO receipt by prorating the total value of each component and operation to give an approximate value of quantity received. Note that, during proration, the value of the cost calculated does not exceed the available WIP value.</a:t>
            </a:r>
          </a:p>
          <a:p>
            <a:endParaRPr lang="en-US" dirty="0" smtClean="0"/>
          </a:p>
          <a:p>
            <a:r>
              <a:rPr lang="en-US" dirty="0" smtClean="0"/>
              <a:t>Any scrap or rejected quantity cannot go into inventory; therefore, although the issued components and reported labor go into the WIP, the value of Rejected item is not applied to the finished</a:t>
            </a:r>
            <a:r>
              <a:rPr lang="en-US" baseline="0" dirty="0" smtClean="0"/>
              <a:t> good it</a:t>
            </a:r>
            <a:r>
              <a:rPr lang="en-US" dirty="0" smtClean="0"/>
              <a:t>em but is recorded in the scrap account</a:t>
            </a:r>
            <a:r>
              <a:rPr lang="en-US" baseline="0" dirty="0" smtClean="0"/>
              <a:t>. For example, the total issued components cost is 100 and reported labor cost is 100. The total WIP is 200. If you processed 10 items but good item quantity is 8 and reject 2 items, the finished goods’ PC unit cost is </a:t>
            </a:r>
            <a:r>
              <a:rPr lang="en-US" baseline="0" smtClean="0"/>
              <a:t>20 </a:t>
            </a:r>
            <a:r>
              <a:rPr lang="en-US" baseline="0" smtClean="0"/>
              <a:t>(=(200 - 40)/8) and </a:t>
            </a:r>
            <a:r>
              <a:rPr lang="en-US" baseline="0" dirty="0" smtClean="0"/>
              <a:t>the rejected cost 40 will be written off to scrap account. </a:t>
            </a:r>
          </a:p>
          <a:p>
            <a:endParaRPr lang="en-US" baseline="0" dirty="0" smtClean="0"/>
          </a:p>
          <a:p>
            <a:r>
              <a:rPr lang="en-US" dirty="0" smtClean="0"/>
              <a:t>The system reverses the standard scrap values.</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For work order, the quantity lost can be reported as Scrapped Qty in the Work Order Receipt function and written off to the scrap account. For</a:t>
            </a:r>
            <a:r>
              <a:rPr lang="en-US" sz="1200" kern="1200" baseline="0" dirty="0" smtClean="0">
                <a:solidFill>
                  <a:schemeClr val="tx1"/>
                </a:solidFill>
                <a:latin typeface="+mn-lt"/>
                <a:ea typeface="+mn-ea"/>
                <a:cs typeface="+mn-cs"/>
              </a:rPr>
              <a:t> repetitive, you can report scrap either in </a:t>
            </a:r>
            <a:r>
              <a:rPr lang="en-US" sz="1200" kern="1200" baseline="0" dirty="0" err="1" smtClean="0">
                <a:solidFill>
                  <a:schemeClr val="tx1"/>
                </a:solidFill>
                <a:latin typeface="+mn-lt"/>
                <a:ea typeface="+mn-ea"/>
                <a:cs typeface="+mn-cs"/>
              </a:rPr>
              <a:t>Backflush</a:t>
            </a:r>
            <a:r>
              <a:rPr lang="en-US" sz="1200" kern="1200" baseline="0" dirty="0" smtClean="0">
                <a:solidFill>
                  <a:schemeClr val="tx1"/>
                </a:solidFill>
                <a:latin typeface="+mn-lt"/>
                <a:ea typeface="+mn-ea"/>
                <a:cs typeface="+mn-cs"/>
              </a:rPr>
              <a:t> Transaction (18.22.13) or Scrap Transaction (18.22.18).</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Work Order Accounting Close (16.21) or Cumulative Order Close (18.22.10)  is usually run at the end of each GL calendar period as part of the period-end closing process.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system adds any remaining WIP balance (positive and negative) for the work order to the item receipt value. Note that the system checks to ensure that a negative WIP balance does not cause the item’s cost to be negative. In this case, the system posts the amount that causes the cost to be negative to discrepancy.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The work</a:t>
            </a:r>
            <a:r>
              <a:rPr lang="en-US" baseline="0" dirty="0" smtClean="0"/>
              <a:t> order </a:t>
            </a:r>
            <a:r>
              <a:rPr lang="en-US" dirty="0" smtClean="0"/>
              <a:t>accounting close serves several functions:</a:t>
            </a:r>
          </a:p>
          <a:p>
            <a:endParaRPr lang="en-US" dirty="0" smtClean="0"/>
          </a:p>
          <a:p>
            <a:pPr marL="182880" indent="-182880">
              <a:buFont typeface="Arial" pitchFamily="34" charset="0"/>
              <a:buChar char="•"/>
            </a:pPr>
            <a:r>
              <a:rPr lang="en-US" dirty="0" smtClean="0"/>
              <a:t>Completes Open Operations</a:t>
            </a:r>
            <a:br>
              <a:rPr lang="en-US" dirty="0" smtClean="0"/>
            </a:br>
            <a:r>
              <a:rPr lang="en-US" dirty="0" smtClean="0"/>
              <a:t>Marks all operations complete. No more labor can be recorded against this work order. Any unreported operations are closed at standard. Adjusts quantities completed at open operations to match the total of completions plus rejects at Work Order Receipt.</a:t>
            </a:r>
          </a:p>
          <a:p>
            <a:pPr marL="182880" indent="-182880">
              <a:buFont typeface="Arial" pitchFamily="34" charset="0"/>
              <a:buChar char="•"/>
            </a:pPr>
            <a:r>
              <a:rPr lang="en-US" dirty="0" smtClean="0"/>
              <a:t>Posts Floor Stock</a:t>
            </a:r>
            <a:br>
              <a:rPr lang="en-US" dirty="0" smtClean="0"/>
            </a:br>
            <a:r>
              <a:rPr lang="en-US" dirty="0" smtClean="0"/>
              <a:t>Costs of components flagged as Issue Policy No are added to WIP before variances are calculated. Thus floor stock cost is not included in variance.</a:t>
            </a:r>
          </a:p>
          <a:p>
            <a:pPr marL="182880" indent="-182880">
              <a:buFont typeface="Arial" pitchFamily="34" charset="0"/>
              <a:buChar char="•"/>
            </a:pPr>
            <a:r>
              <a:rPr lang="en-US" dirty="0" smtClean="0"/>
              <a:t>Calculates Usage Variances</a:t>
            </a:r>
            <a:br>
              <a:rPr lang="en-US" dirty="0" smtClean="0"/>
            </a:br>
            <a:r>
              <a:rPr lang="en-US" dirty="0" smtClean="0"/>
              <a:t>Calculates material and subcontract usage variances. Total quantity issued is compared to total quantity required to make quantity reported complete (receipts plus rejects). Any difference is a usage variance.</a:t>
            </a:r>
          </a:p>
          <a:p>
            <a:pPr marL="182880" indent="-182880">
              <a:buFont typeface="Arial" pitchFamily="34" charset="0"/>
              <a:buChar char="•"/>
            </a:pPr>
            <a:r>
              <a:rPr lang="en-US" dirty="0" smtClean="0"/>
              <a:t>Clears Out WIP Balance</a:t>
            </a:r>
            <a:br>
              <a:rPr lang="en-US" dirty="0" smtClean="0"/>
            </a:br>
            <a:r>
              <a:rPr lang="en-US" dirty="0" smtClean="0"/>
              <a:t>Sets any remaining WIP balance to zero. Any amount left in WIP at this point is reported as a miscellaneous method variance that cannot be traced to any specific source (for example, material or labor, rate or usage). Method variances can result from the use of alternate bills and routings, different lot sizes, in-process loss, or changes in GL costs (without revaluing WIP). Because costs of component issues are tracked by operation, a method variance occurs if you issue components at an operation different than the one recorded in the bill.</a:t>
            </a:r>
          </a:p>
          <a:p>
            <a:pPr marL="0" indent="0">
              <a:buFont typeface="Arial" pitchFamily="34" charset="0"/>
              <a:buNone/>
            </a:pPr>
            <a:r>
              <a:rPr lang="en-US" dirty="0" smtClean="0"/>
              <a:t>Cumulative Order Close (18.22.10) creates the same GL transactions as the Work Order Accounting Close. Cumulative Order Close (18.22.10) also creates GL entries for usage and method variances accumulated.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Finish the corresponding exercise at the end of this training guide. </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Periodic costing calculates</a:t>
            </a:r>
            <a:r>
              <a:rPr lang="en-US" baseline="0" dirty="0" smtClean="0"/>
              <a:t> the cost for </a:t>
            </a:r>
            <a:r>
              <a:rPr lang="en-US" dirty="0" smtClean="0"/>
              <a:t>all the components first</a:t>
            </a:r>
            <a:r>
              <a:rPr lang="en-US" baseline="0" dirty="0" smtClean="0"/>
              <a:t> and</a:t>
            </a:r>
            <a:r>
              <a:rPr lang="en-US" dirty="0" smtClean="0"/>
              <a:t> then all the parent items. During calculating the periodic cost, </a:t>
            </a:r>
          </a:p>
          <a:p>
            <a:pPr marL="182880" indent="-182880">
              <a:buFont typeface="Arial" pitchFamily="34" charset="0"/>
              <a:buChar char="•"/>
            </a:pPr>
            <a:r>
              <a:rPr lang="en-US" dirty="0" smtClean="0"/>
              <a:t>If</a:t>
            </a:r>
            <a:r>
              <a:rPr lang="en-US" baseline="0" dirty="0" smtClean="0"/>
              <a:t> the </a:t>
            </a:r>
            <a:r>
              <a:rPr lang="en-US" dirty="0" smtClean="0"/>
              <a:t>inventory transaction type is ISS-WO, </a:t>
            </a:r>
            <a:r>
              <a:rPr lang="en-US" baseline="0" dirty="0" smtClean="0"/>
              <a:t> the system handles it as a component.</a:t>
            </a:r>
          </a:p>
          <a:p>
            <a:pPr marL="182880" indent="-182880">
              <a:buFont typeface="Arial" pitchFamily="34" charset="0"/>
              <a:buChar char="•"/>
            </a:pPr>
            <a:r>
              <a:rPr lang="en-US" baseline="0" dirty="0" smtClean="0"/>
              <a:t>If the inventory transaction type is RCT-WO, the system handles it as a parent item.</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work order, the materials are issued using Work Order Component Issue (16.10) or Work Order Receipt </a:t>
            </a:r>
            <a:r>
              <a:rPr lang="en-US" dirty="0" err="1" smtClean="0"/>
              <a:t>Backflush</a:t>
            </a:r>
            <a:r>
              <a:rPr lang="en-US" dirty="0" smtClean="0"/>
              <a:t> (16.12). For repetitive schedules, the materials are issued using </a:t>
            </a:r>
            <a:r>
              <a:rPr lang="en-US" dirty="0" err="1" smtClean="0"/>
              <a:t>Backflush</a:t>
            </a:r>
            <a:r>
              <a:rPr lang="en-US" dirty="0" smtClean="0"/>
              <a:t> Transaction (18.22.13).</a:t>
            </a:r>
            <a:r>
              <a:rPr lang="en-US" baseline="0" dirty="0" smtClean="0"/>
              <a:t> </a:t>
            </a:r>
            <a:endParaRPr lang="en-US" dirty="0" smtClean="0"/>
          </a:p>
          <a:p>
            <a:endParaRPr lang="en-US" dirty="0" smtClean="0"/>
          </a:p>
          <a:p>
            <a:r>
              <a:rPr lang="en-US" dirty="0" smtClean="0"/>
              <a:t>In Periodic Costing, the value for WO issue components is from the calculated unit cost for the component. The issued</a:t>
            </a:r>
            <a:r>
              <a:rPr lang="en-US" baseline="0" dirty="0" smtClean="0"/>
              <a:t> components cost is the PC unit cost multiplied by the issued quantity.</a:t>
            </a:r>
            <a:endParaRPr lang="en-US" dirty="0" smtClean="0"/>
          </a:p>
          <a:p>
            <a:endParaRPr lang="en-US" dirty="0" smtClean="0"/>
          </a:p>
          <a:p>
            <a:r>
              <a:rPr lang="en-US" baseline="0" dirty="0" smtClean="0"/>
              <a:t>Use PC WO WIP History Report or Operation History Browse Collection to check the work order WIP cost information:</a:t>
            </a:r>
          </a:p>
          <a:p>
            <a:pPr marL="182880" marR="0"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Component qty in this period</a:t>
            </a:r>
          </a:p>
          <a:p>
            <a:pPr marL="182880" indent="-182880">
              <a:buFont typeface="Arial" pitchFamily="34" charset="0"/>
              <a:buChar char="•"/>
            </a:pPr>
            <a:r>
              <a:rPr lang="en-US" dirty="0" smtClean="0"/>
              <a:t>Total component qty and cost till this period</a:t>
            </a:r>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system summarizes these WIP calculations by WO lot, WO operation, and WO component issue location. The PCISSWOT transaction stores the summarized component costs from PC calculation. When only one transaction history record exists for the WO lot, WO operation, or WO issue location, then the system does not summarize the costs. The summarized PCISSWOT transaction history records both the reversed standard costs and the lately calculated Periodic Costing component costs. The system stores the WIP values as cost for the work order.</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Order &amp; Repetitive Order</a:t>
            </a:r>
            <a:endParaRPr lang="en-US" dirty="0"/>
          </a:p>
        </p:txBody>
      </p:sp>
      <p:sp>
        <p:nvSpPr>
          <p:cNvPr id="3" name="Text Placeholder 2"/>
          <p:cNvSpPr>
            <a:spLocks noGrp="1"/>
          </p:cNvSpPr>
          <p:nvPr>
            <p:ph type="body" sz="quarter" idx="10"/>
          </p:nvPr>
        </p:nvSpPr>
        <p:spPr/>
        <p:txBody>
          <a:bodyPr/>
          <a:lstStyle/>
          <a:p>
            <a:r>
              <a:rPr lang="en-US" dirty="0" smtClean="0">
                <a:solidFill>
                  <a:srgbClr val="4F4F4F"/>
                </a:solidFill>
                <a:latin typeface="Century Gothic" pitchFamily="34" charset="0"/>
                <a:cs typeface="Century Gothic" pitchFamily="34" charset="0"/>
              </a:rPr>
              <a:t>Periodic Costing</a:t>
            </a:r>
          </a:p>
          <a:p>
            <a:endParaRPr lang="en-US" dirty="0"/>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Standard Cost - Material Rate Variance</a:t>
            </a:r>
          </a:p>
          <a:p>
            <a:pPr lvl="1"/>
            <a:r>
              <a:rPr lang="en-US" i="1" dirty="0" smtClean="0"/>
              <a:t>(BOM Unit Cost at Issue - GL Unit Cost) x Actual Qty Issued</a:t>
            </a:r>
          </a:p>
          <a:p>
            <a:r>
              <a:rPr lang="en-US" dirty="0" smtClean="0"/>
              <a:t>Standard Cost GL Transaction</a:t>
            </a:r>
          </a:p>
          <a:p>
            <a:pPr lvl="1"/>
            <a:r>
              <a:rPr lang="en-US" dirty="0" smtClean="0"/>
              <a:t>DR WIP</a:t>
            </a:r>
          </a:p>
          <a:p>
            <a:pPr lvl="1"/>
            <a:r>
              <a:rPr lang="en-US" dirty="0" smtClean="0"/>
              <a:t>DR Material Rate Variance</a:t>
            </a:r>
          </a:p>
          <a:p>
            <a:pPr lvl="1"/>
            <a:r>
              <a:rPr lang="en-US" dirty="0" smtClean="0"/>
              <a:t>CR Inventory</a:t>
            </a:r>
          </a:p>
          <a:p>
            <a:r>
              <a:rPr lang="en-US" dirty="0" smtClean="0">
                <a:solidFill>
                  <a:srgbClr val="4F4F4F"/>
                </a:solidFill>
              </a:rPr>
              <a:t>PC GL Transaction</a:t>
            </a:r>
          </a:p>
          <a:p>
            <a:pPr lvl="1"/>
            <a:r>
              <a:rPr lang="en-US" dirty="0" smtClean="0">
                <a:solidFill>
                  <a:srgbClr val="4F4F4F"/>
                </a:solidFill>
              </a:rPr>
              <a:t>DR WIP (= PC Unit Cost * Qty)</a:t>
            </a:r>
          </a:p>
          <a:p>
            <a:pPr lvl="1"/>
            <a:r>
              <a:rPr lang="en-US" dirty="0" smtClean="0">
                <a:solidFill>
                  <a:srgbClr val="4F4F4F"/>
                </a:solidFill>
              </a:rPr>
              <a:t>CR Inventory</a:t>
            </a:r>
          </a:p>
          <a:p>
            <a:r>
              <a:rPr lang="en-US" dirty="0" smtClean="0"/>
              <a:t>PC Cost</a:t>
            </a:r>
          </a:p>
          <a:p>
            <a:pPr lvl="1"/>
            <a:r>
              <a:rPr lang="en-US" dirty="0" smtClean="0"/>
              <a:t>Adjustment: Reverse standard cost and create actual</a:t>
            </a:r>
          </a:p>
          <a:p>
            <a:pPr lvl="1"/>
            <a:r>
              <a:rPr lang="en-US" dirty="0" smtClean="0"/>
              <a:t>Complete: Create actual</a:t>
            </a:r>
            <a:endParaRPr lang="en-US" dirty="0"/>
          </a:p>
        </p:txBody>
      </p:sp>
      <p:sp>
        <p:nvSpPr>
          <p:cNvPr id="4" name="Title 3"/>
          <p:cNvSpPr>
            <a:spLocks noGrp="1"/>
          </p:cNvSpPr>
          <p:nvPr>
            <p:ph type="title"/>
          </p:nvPr>
        </p:nvSpPr>
        <p:spPr/>
        <p:txBody>
          <a:bodyPr/>
          <a:lstStyle/>
          <a:p>
            <a:r>
              <a:rPr lang="en-US" dirty="0" smtClean="0"/>
              <a:t>Component Issue GL Transaction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sz="2000" dirty="0" smtClean="0">
                <a:solidFill>
                  <a:schemeClr val="tx1">
                    <a:lumMod val="90000"/>
                    <a:lumOff val="10000"/>
                  </a:schemeClr>
                </a:solidFill>
              </a:rPr>
              <a:t>PC Work Center Rate </a:t>
            </a:r>
            <a:r>
              <a:rPr lang="en-US" sz="2000" dirty="0" err="1" smtClean="0">
                <a:solidFill>
                  <a:schemeClr val="tx1">
                    <a:lumMod val="90000"/>
                    <a:lumOff val="10000"/>
                  </a:schemeClr>
                </a:solidFill>
              </a:rPr>
              <a:t>Maint</a:t>
            </a:r>
            <a:r>
              <a:rPr lang="en-US" sz="2000" dirty="0" smtClean="0">
                <a:solidFill>
                  <a:schemeClr val="tx1">
                    <a:lumMod val="90000"/>
                    <a:lumOff val="10000"/>
                  </a:schemeClr>
                </a:solidFill>
              </a:rPr>
              <a:t>: Labor or Burden</a:t>
            </a:r>
          </a:p>
          <a:p>
            <a:r>
              <a:rPr lang="en-US" sz="2000" dirty="0" smtClean="0">
                <a:solidFill>
                  <a:schemeClr val="tx1">
                    <a:lumMod val="90000"/>
                    <a:lumOff val="10000"/>
                  </a:schemeClr>
                </a:solidFill>
              </a:rPr>
              <a:t>Labor Cost = Labor Hour * Labor Rate</a:t>
            </a:r>
          </a:p>
          <a:p>
            <a:r>
              <a:rPr lang="en-US" sz="2000" dirty="0" smtClean="0">
                <a:solidFill>
                  <a:schemeClr val="tx1">
                    <a:lumMod val="90000"/>
                    <a:lumOff val="10000"/>
                  </a:schemeClr>
                </a:solidFill>
              </a:rPr>
              <a:t>Burden Cost = Labor Hour * (Labor Burden Rate + Labor Rate *Labor Burden % + Mach </a:t>
            </a:r>
            <a:r>
              <a:rPr lang="en-US" sz="2000" dirty="0" err="1" smtClean="0">
                <a:solidFill>
                  <a:schemeClr val="tx1">
                    <a:lumMod val="90000"/>
                    <a:lumOff val="10000"/>
                  </a:schemeClr>
                </a:solidFill>
              </a:rPr>
              <a:t>Bdn</a:t>
            </a:r>
            <a:r>
              <a:rPr lang="en-US" sz="2000" dirty="0" smtClean="0">
                <a:solidFill>
                  <a:schemeClr val="tx1">
                    <a:lumMod val="90000"/>
                    <a:lumOff val="10000"/>
                  </a:schemeClr>
                </a:solidFill>
              </a:rPr>
              <a:t> Rate)</a:t>
            </a:r>
          </a:p>
          <a:p>
            <a:endParaRPr lang="en-US" sz="2400" dirty="0" smtClean="0">
              <a:solidFill>
                <a:schemeClr val="tx1">
                  <a:lumMod val="90000"/>
                  <a:lumOff val="10000"/>
                </a:schemeClr>
              </a:solidFill>
            </a:endParaRPr>
          </a:p>
        </p:txBody>
      </p:sp>
      <p:sp>
        <p:nvSpPr>
          <p:cNvPr id="4" name="Title 3"/>
          <p:cNvSpPr>
            <a:spLocks noGrp="1"/>
          </p:cNvSpPr>
          <p:nvPr>
            <p:ph type="title"/>
          </p:nvPr>
        </p:nvSpPr>
        <p:spPr/>
        <p:txBody>
          <a:bodyPr>
            <a:normAutofit/>
          </a:bodyPr>
          <a:lstStyle/>
          <a:p>
            <a:r>
              <a:rPr lang="en-US" dirty="0" smtClean="0"/>
              <a:t>WIP Labor Cost Calculation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pic>
        <p:nvPicPr>
          <p:cNvPr id="3074" name="Picture 2"/>
          <p:cNvPicPr>
            <a:picLocks noChangeAspect="1" noChangeArrowheads="1"/>
          </p:cNvPicPr>
          <p:nvPr/>
        </p:nvPicPr>
        <p:blipFill>
          <a:blip r:embed="rId3"/>
          <a:srcRect/>
          <a:stretch>
            <a:fillRect/>
          </a:stretch>
        </p:blipFill>
        <p:spPr bwMode="auto">
          <a:xfrm>
            <a:off x="2016269" y="2710580"/>
            <a:ext cx="5610225" cy="4114800"/>
          </a:xfrm>
          <a:prstGeom prst="rect">
            <a:avLst/>
          </a:prstGeom>
          <a:noFill/>
          <a:ln w="9525">
            <a:noFill/>
            <a:miter lim="800000"/>
            <a:headEnd/>
            <a:tailEnd/>
          </a:ln>
        </p:spPr>
      </p:pic>
      <p:sp>
        <p:nvSpPr>
          <p:cNvPr id="9" name="Rounded Rectangle 8"/>
          <p:cNvSpPr/>
          <p:nvPr/>
        </p:nvSpPr>
        <p:spPr>
          <a:xfrm>
            <a:off x="2241694" y="4341090"/>
            <a:ext cx="1311562" cy="240146"/>
          </a:xfrm>
          <a:prstGeom prst="round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sz="2000" b="1" dirty="0" smtClean="0">
                <a:solidFill>
                  <a:schemeClr val="tx1">
                    <a:lumMod val="90000"/>
                    <a:lumOff val="10000"/>
                  </a:schemeClr>
                </a:solidFill>
              </a:rPr>
              <a:t>PC WO WIP info:</a:t>
            </a:r>
          </a:p>
          <a:p>
            <a:pPr lvl="1"/>
            <a:r>
              <a:rPr lang="en-US" sz="1600" dirty="0" smtClean="0">
                <a:solidFill>
                  <a:schemeClr val="tx1">
                    <a:lumMod val="90000"/>
                    <a:lumOff val="10000"/>
                  </a:schemeClr>
                </a:solidFill>
              </a:rPr>
              <a:t>Total labor/burden cost and process qty till this period</a:t>
            </a:r>
          </a:p>
          <a:p>
            <a:pPr lvl="1"/>
            <a:r>
              <a:rPr lang="en-US" sz="1600" dirty="0" smtClean="0">
                <a:solidFill>
                  <a:schemeClr val="tx1">
                    <a:lumMod val="90000"/>
                    <a:lumOff val="10000"/>
                  </a:schemeClr>
                </a:solidFill>
              </a:rPr>
              <a:t>Process qty this period</a:t>
            </a:r>
          </a:p>
          <a:p>
            <a:pPr lvl="1"/>
            <a:r>
              <a:rPr lang="en-US" sz="1600" dirty="0" smtClean="0">
                <a:solidFill>
                  <a:schemeClr val="tx1">
                    <a:lumMod val="90000"/>
                    <a:lumOff val="10000"/>
                  </a:schemeClr>
                </a:solidFill>
              </a:rPr>
              <a:t>PC WO WIP History Report (screen shot)</a:t>
            </a:r>
          </a:p>
          <a:p>
            <a:pPr lvl="1"/>
            <a:endParaRPr lang="en-US" dirty="0" smtClean="0">
              <a:solidFill>
                <a:schemeClr val="tx1">
                  <a:lumMod val="90000"/>
                  <a:lumOff val="10000"/>
                </a:schemeClr>
              </a:solidFill>
            </a:endParaRPr>
          </a:p>
          <a:p>
            <a:endParaRPr lang="en-US" dirty="0" smtClean="0">
              <a:solidFill>
                <a:schemeClr val="tx1">
                  <a:lumMod val="90000"/>
                  <a:lumOff val="10000"/>
                </a:schemeClr>
              </a:solidFill>
            </a:endParaRPr>
          </a:p>
        </p:txBody>
      </p:sp>
      <p:sp>
        <p:nvSpPr>
          <p:cNvPr id="4" name="Title 3"/>
          <p:cNvSpPr>
            <a:spLocks noGrp="1"/>
          </p:cNvSpPr>
          <p:nvPr>
            <p:ph type="title"/>
          </p:nvPr>
        </p:nvSpPr>
        <p:spPr/>
        <p:txBody>
          <a:bodyPr>
            <a:normAutofit/>
          </a:bodyPr>
          <a:lstStyle/>
          <a:p>
            <a:r>
              <a:rPr lang="en-US" dirty="0" smtClean="0"/>
              <a:t>WIP Labor Cost Calculation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pic>
        <p:nvPicPr>
          <p:cNvPr id="6" name="Picture 3"/>
          <p:cNvPicPr>
            <a:picLocks noChangeAspect="1" noChangeArrowheads="1"/>
          </p:cNvPicPr>
          <p:nvPr/>
        </p:nvPicPr>
        <p:blipFill>
          <a:blip r:embed="rId3"/>
          <a:srcRect/>
          <a:stretch>
            <a:fillRect/>
          </a:stretch>
        </p:blipFill>
        <p:spPr bwMode="auto">
          <a:xfrm>
            <a:off x="830580" y="2580097"/>
            <a:ext cx="7292340" cy="4194707"/>
          </a:xfrm>
          <a:prstGeom prst="rect">
            <a:avLst/>
          </a:prstGeom>
          <a:noFill/>
          <a:ln w="9525">
            <a:noFill/>
            <a:miter lim="800000"/>
            <a:headEnd/>
            <a:tailEnd/>
          </a:ln>
        </p:spPr>
      </p:pic>
      <p:sp>
        <p:nvSpPr>
          <p:cNvPr id="7" name="Rounded Rectangle 6"/>
          <p:cNvSpPr/>
          <p:nvPr/>
        </p:nvSpPr>
        <p:spPr>
          <a:xfrm>
            <a:off x="830580" y="4930140"/>
            <a:ext cx="7292340" cy="1844664"/>
          </a:xfrm>
          <a:prstGeom prst="round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dirty="0" smtClean="0">
                <a:solidFill>
                  <a:schemeClr val="tx1">
                    <a:lumMod val="90000"/>
                    <a:lumOff val="10000"/>
                  </a:schemeClr>
                </a:solidFill>
              </a:rPr>
              <a:t>PCLABORT</a:t>
            </a:r>
          </a:p>
          <a:p>
            <a:pPr lvl="1"/>
            <a:r>
              <a:rPr lang="en-US" dirty="0" smtClean="0">
                <a:solidFill>
                  <a:schemeClr val="tx1">
                    <a:lumMod val="90000"/>
                    <a:lumOff val="10000"/>
                  </a:schemeClr>
                </a:solidFill>
              </a:rPr>
              <a:t>Multi labor transaction of same WO, Operation, Department, Work Center, in same period</a:t>
            </a:r>
          </a:p>
          <a:p>
            <a:pPr lvl="1"/>
            <a:r>
              <a:rPr lang="en-US" dirty="0" smtClean="0">
                <a:solidFill>
                  <a:schemeClr val="tx1">
                    <a:lumMod val="90000"/>
                    <a:lumOff val="10000"/>
                  </a:schemeClr>
                </a:solidFill>
              </a:rPr>
              <a:t>PCLABORT: summarize GL transactions</a:t>
            </a:r>
          </a:p>
          <a:p>
            <a:pPr lvl="1"/>
            <a:endParaRPr lang="en-US" dirty="0" smtClean="0">
              <a:solidFill>
                <a:schemeClr val="tx1">
                  <a:lumMod val="90000"/>
                  <a:lumOff val="10000"/>
                </a:schemeClr>
              </a:solidFill>
            </a:endParaRPr>
          </a:p>
          <a:p>
            <a:endParaRPr lang="en-US" dirty="0" smtClean="0">
              <a:solidFill>
                <a:schemeClr val="tx1">
                  <a:lumMod val="90000"/>
                  <a:lumOff val="10000"/>
                </a:schemeClr>
              </a:solidFill>
            </a:endParaRPr>
          </a:p>
        </p:txBody>
      </p:sp>
      <p:sp>
        <p:nvSpPr>
          <p:cNvPr id="4" name="Title 3"/>
          <p:cNvSpPr>
            <a:spLocks noGrp="1"/>
          </p:cNvSpPr>
          <p:nvPr>
            <p:ph type="title"/>
          </p:nvPr>
        </p:nvSpPr>
        <p:spPr/>
        <p:txBody>
          <a:bodyPr>
            <a:normAutofit/>
          </a:bodyPr>
          <a:lstStyle/>
          <a:p>
            <a:r>
              <a:rPr lang="en-US" dirty="0" smtClean="0"/>
              <a:t>WIP Labor Cost Calculation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Standard cost Labor/Burden Rate Variances </a:t>
            </a:r>
          </a:p>
          <a:p>
            <a:r>
              <a:rPr lang="en-US" dirty="0" smtClean="0"/>
              <a:t>Standard cost Labor/Burden Usage Variances</a:t>
            </a:r>
          </a:p>
          <a:p>
            <a:r>
              <a:rPr lang="en-US" dirty="0" smtClean="0"/>
              <a:t>The standard cost GL transactions</a:t>
            </a:r>
          </a:p>
          <a:p>
            <a:pPr lvl="1"/>
            <a:r>
              <a:rPr lang="en-US" dirty="0" smtClean="0">
                <a:solidFill>
                  <a:schemeClr val="tx1"/>
                </a:solidFill>
              </a:rPr>
              <a:t>DR WIP</a:t>
            </a:r>
          </a:p>
          <a:p>
            <a:pPr lvl="1"/>
            <a:r>
              <a:rPr lang="en-US" dirty="0" smtClean="0">
                <a:solidFill>
                  <a:schemeClr val="tx1"/>
                </a:solidFill>
              </a:rPr>
              <a:t>DR Labor/Burden Rate Variance</a:t>
            </a:r>
          </a:p>
          <a:p>
            <a:pPr lvl="1"/>
            <a:r>
              <a:rPr lang="en-US" dirty="0" smtClean="0">
                <a:solidFill>
                  <a:schemeClr val="tx1"/>
                </a:solidFill>
              </a:rPr>
              <a:t>DR Labor /Burden Usage Variance</a:t>
            </a:r>
          </a:p>
          <a:p>
            <a:pPr lvl="1"/>
            <a:r>
              <a:rPr lang="en-US" dirty="0" smtClean="0">
                <a:solidFill>
                  <a:schemeClr val="tx1"/>
                </a:solidFill>
              </a:rPr>
              <a:t>CR Labor/Burden Absorbed</a:t>
            </a:r>
          </a:p>
          <a:p>
            <a:r>
              <a:rPr lang="en-US" dirty="0" smtClean="0">
                <a:solidFill>
                  <a:srgbClr val="4F4F4F"/>
                </a:solidFill>
              </a:rPr>
              <a:t>The PC GL transactions</a:t>
            </a:r>
          </a:p>
          <a:p>
            <a:pPr lvl="1"/>
            <a:r>
              <a:rPr lang="en-US" dirty="0" smtClean="0">
                <a:solidFill>
                  <a:srgbClr val="4F4F4F"/>
                </a:solidFill>
              </a:rPr>
              <a:t>DR WIP CR Labor Absorbed (= PC Labor Rate * Labor Hours)</a:t>
            </a:r>
          </a:p>
          <a:p>
            <a:pPr lvl="1"/>
            <a:r>
              <a:rPr lang="en-US" dirty="0" smtClean="0">
                <a:solidFill>
                  <a:srgbClr val="4F4F4F"/>
                </a:solidFill>
              </a:rPr>
              <a:t>DR WIP CR Burden Absorbed (= Labor Hour * (Labor Burden Rate + Labor Rate *Labor Burden % + Mach </a:t>
            </a:r>
            <a:r>
              <a:rPr lang="en-US" dirty="0" err="1" smtClean="0">
                <a:solidFill>
                  <a:srgbClr val="4F4F4F"/>
                </a:solidFill>
              </a:rPr>
              <a:t>Bdn</a:t>
            </a:r>
            <a:r>
              <a:rPr lang="en-US" dirty="0" smtClean="0">
                <a:solidFill>
                  <a:srgbClr val="4F4F4F"/>
                </a:solidFill>
              </a:rPr>
              <a:t> Rate)</a:t>
            </a:r>
          </a:p>
          <a:p>
            <a:r>
              <a:rPr lang="en-US" dirty="0" smtClean="0"/>
              <a:t>PC Cost</a:t>
            </a:r>
          </a:p>
          <a:p>
            <a:pPr lvl="1"/>
            <a:r>
              <a:rPr lang="en-US" dirty="0" smtClean="0"/>
              <a:t>Adjustment: Reverse standard cost and create actual</a:t>
            </a:r>
          </a:p>
          <a:p>
            <a:pPr lvl="1"/>
            <a:r>
              <a:rPr lang="en-US" dirty="0" smtClean="0"/>
              <a:t>Complete: Create actual</a:t>
            </a:r>
          </a:p>
        </p:txBody>
      </p:sp>
      <p:sp>
        <p:nvSpPr>
          <p:cNvPr id="4" name="Title 3"/>
          <p:cNvSpPr>
            <a:spLocks noGrp="1"/>
          </p:cNvSpPr>
          <p:nvPr>
            <p:ph type="title"/>
          </p:nvPr>
        </p:nvSpPr>
        <p:spPr/>
        <p:txBody>
          <a:bodyPr/>
          <a:lstStyle/>
          <a:p>
            <a:r>
              <a:rPr lang="en-US" dirty="0" smtClean="0"/>
              <a:t>Labor Reporting GL Transaction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normAutofit/>
          </a:bodyPr>
          <a:lstStyle/>
          <a:p>
            <a:r>
              <a:rPr lang="en-US" dirty="0" smtClean="0"/>
              <a:t>The time not for direct production.</a:t>
            </a:r>
          </a:p>
          <a:p>
            <a:r>
              <a:rPr lang="en-US" dirty="0" smtClean="0"/>
              <a:t>Standard cost GL transaction</a:t>
            </a:r>
          </a:p>
          <a:p>
            <a:pPr lvl="1"/>
            <a:r>
              <a:rPr lang="en-US" dirty="0" smtClean="0"/>
              <a:t>DR Cost of Production</a:t>
            </a:r>
          </a:p>
          <a:p>
            <a:pPr lvl="1"/>
            <a:r>
              <a:rPr lang="en-US" dirty="0" smtClean="0"/>
              <a:t>CR Labor</a:t>
            </a:r>
          </a:p>
          <a:p>
            <a:r>
              <a:rPr lang="en-US" dirty="0" smtClean="0"/>
              <a:t>PC Cost</a:t>
            </a:r>
          </a:p>
          <a:p>
            <a:pPr lvl="1"/>
            <a:r>
              <a:rPr lang="en-US" dirty="0" smtClean="0"/>
              <a:t>Adjustment: Reverse standard cost</a:t>
            </a:r>
          </a:p>
          <a:p>
            <a:pPr lvl="1"/>
            <a:r>
              <a:rPr lang="en-US" dirty="0" smtClean="0"/>
              <a:t>Complete</a:t>
            </a:r>
            <a:r>
              <a:rPr lang="en-US" smtClean="0">
                <a:solidFill>
                  <a:srgbClr val="4F4F4F"/>
                </a:solidFill>
              </a:rPr>
              <a:t>: Reverse </a:t>
            </a:r>
            <a:r>
              <a:rPr lang="en-US" dirty="0" smtClean="0">
                <a:solidFill>
                  <a:srgbClr val="4F4F4F"/>
                </a:solidFill>
              </a:rPr>
              <a:t>standard cost</a:t>
            </a:r>
            <a:endParaRPr lang="en-US" strike="sngStrike" dirty="0" smtClean="0">
              <a:solidFill>
                <a:srgbClr val="4F4F4F"/>
              </a:solidFill>
            </a:endParaRPr>
          </a:p>
          <a:p>
            <a:endParaRPr lang="en-US" dirty="0"/>
          </a:p>
        </p:txBody>
      </p:sp>
      <p:sp>
        <p:nvSpPr>
          <p:cNvPr id="4" name="Title 3"/>
          <p:cNvSpPr>
            <a:spLocks noGrp="1"/>
          </p:cNvSpPr>
          <p:nvPr>
            <p:ph type="title"/>
          </p:nvPr>
        </p:nvSpPr>
        <p:spPr/>
        <p:txBody>
          <a:bodyPr/>
          <a:lstStyle/>
          <a:p>
            <a:r>
              <a:rPr lang="en-US" dirty="0" smtClean="0"/>
              <a:t>Down Time</a:t>
            </a:r>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dirty="0" smtClean="0">
                <a:solidFill>
                  <a:schemeClr val="tx1">
                    <a:lumMod val="90000"/>
                    <a:lumOff val="10000"/>
                  </a:schemeClr>
                </a:solidFill>
              </a:rPr>
              <a:t>SUBCNT cost = “S” type RCT-PO</a:t>
            </a:r>
          </a:p>
        </p:txBody>
      </p:sp>
      <p:sp>
        <p:nvSpPr>
          <p:cNvPr id="4" name="Title 3"/>
          <p:cNvSpPr>
            <a:spLocks noGrp="1"/>
          </p:cNvSpPr>
          <p:nvPr>
            <p:ph type="title"/>
          </p:nvPr>
        </p:nvSpPr>
        <p:spPr/>
        <p:txBody>
          <a:bodyPr>
            <a:normAutofit/>
          </a:bodyPr>
          <a:lstStyle/>
          <a:p>
            <a:r>
              <a:rPr lang="en-US" dirty="0" smtClean="0"/>
              <a:t>WIP Subcontract Cost Calculation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dirty="0"/>
          </a:p>
        </p:txBody>
      </p:sp>
      <p:sp>
        <p:nvSpPr>
          <p:cNvPr id="3" name="Content Placeholder 2"/>
          <p:cNvSpPr>
            <a:spLocks noGrp="1"/>
          </p:cNvSpPr>
          <p:nvPr>
            <p:ph idx="1"/>
          </p:nvPr>
        </p:nvSpPr>
        <p:spPr/>
        <p:txBody>
          <a:bodyPr>
            <a:normAutofit lnSpcReduction="10000"/>
          </a:bodyPr>
          <a:lstStyle/>
          <a:p>
            <a:r>
              <a:rPr lang="en-US" dirty="0" smtClean="0"/>
              <a:t>Standard Cost for Subcontract Receipts and Issue to WIP (SUBCNT):</a:t>
            </a:r>
          </a:p>
          <a:p>
            <a:pPr lvl="1"/>
            <a:r>
              <a:rPr lang="en-US" dirty="0" smtClean="0"/>
              <a:t>DR WIP</a:t>
            </a:r>
          </a:p>
          <a:p>
            <a:pPr lvl="1"/>
            <a:r>
              <a:rPr lang="en-US" dirty="0" smtClean="0"/>
              <a:t>DR Subcontract Rate Variance</a:t>
            </a:r>
          </a:p>
          <a:p>
            <a:pPr lvl="1"/>
            <a:r>
              <a:rPr lang="en-US" dirty="0" smtClean="0"/>
              <a:t>CR Cost of Production</a:t>
            </a:r>
          </a:p>
          <a:p>
            <a:r>
              <a:rPr lang="en-US" dirty="0" smtClean="0">
                <a:solidFill>
                  <a:srgbClr val="4F4F4F"/>
                </a:solidFill>
              </a:rPr>
              <a:t>PC Cost (SUBCNT):</a:t>
            </a:r>
          </a:p>
          <a:p>
            <a:pPr lvl="1"/>
            <a:r>
              <a:rPr lang="en-US" dirty="0" smtClean="0">
                <a:solidFill>
                  <a:srgbClr val="4F4F4F"/>
                </a:solidFill>
              </a:rPr>
              <a:t>DR WIP (= PC Value calculated for RCT-PO)</a:t>
            </a:r>
          </a:p>
          <a:p>
            <a:pPr lvl="1"/>
            <a:r>
              <a:rPr lang="en-US" dirty="0" smtClean="0">
                <a:solidFill>
                  <a:srgbClr val="4F4F4F"/>
                </a:solidFill>
              </a:rPr>
              <a:t>CR Cost of Production</a:t>
            </a:r>
          </a:p>
          <a:p>
            <a:r>
              <a:rPr lang="en-US" dirty="0" smtClean="0"/>
              <a:t>PC Cost</a:t>
            </a:r>
          </a:p>
          <a:p>
            <a:pPr lvl="1"/>
            <a:r>
              <a:rPr lang="en-US" dirty="0" smtClean="0"/>
              <a:t>Adjustment: Reverse standard cost and create actual</a:t>
            </a:r>
          </a:p>
          <a:p>
            <a:pPr lvl="1"/>
            <a:r>
              <a:rPr lang="en-US" dirty="0" smtClean="0"/>
              <a:t>Complete: Create actual</a:t>
            </a:r>
          </a:p>
          <a:p>
            <a:endParaRPr lang="en-US" dirty="0"/>
          </a:p>
        </p:txBody>
      </p:sp>
      <p:sp>
        <p:nvSpPr>
          <p:cNvPr id="4" name="Title 3"/>
          <p:cNvSpPr>
            <a:spLocks noGrp="1"/>
          </p:cNvSpPr>
          <p:nvPr>
            <p:ph type="title"/>
          </p:nvPr>
        </p:nvSpPr>
        <p:spPr/>
        <p:txBody>
          <a:bodyPr/>
          <a:lstStyle/>
          <a:p>
            <a:r>
              <a:rPr lang="en-US" dirty="0" smtClean="0"/>
              <a:t>Subcontract Receipts GL Transaction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dirty="0" smtClean="0">
                <a:solidFill>
                  <a:schemeClr val="tx1">
                    <a:lumMod val="90000"/>
                    <a:lumOff val="10000"/>
                  </a:schemeClr>
                </a:solidFill>
              </a:rPr>
              <a:t>RCT-WO, RJCT-WO, SCRAP-I/O/R</a:t>
            </a:r>
          </a:p>
          <a:p>
            <a:r>
              <a:rPr lang="en-US" dirty="0" smtClean="0">
                <a:solidFill>
                  <a:schemeClr val="tx1">
                    <a:lumMod val="90000"/>
                    <a:lumOff val="10000"/>
                  </a:schemeClr>
                </a:solidFill>
              </a:rPr>
              <a:t>For every category of cost:</a:t>
            </a:r>
          </a:p>
          <a:p>
            <a:pPr lvl="1"/>
            <a:r>
              <a:rPr lang="en-US" dirty="0" smtClean="0">
                <a:solidFill>
                  <a:schemeClr val="tx1">
                    <a:lumMod val="90000"/>
                    <a:lumOff val="10000"/>
                  </a:schemeClr>
                </a:solidFill>
              </a:rPr>
              <a:t>Component Cost</a:t>
            </a:r>
          </a:p>
          <a:p>
            <a:pPr lvl="2">
              <a:buNone/>
            </a:pPr>
            <a:r>
              <a:rPr lang="en-US" dirty="0" smtClean="0">
                <a:solidFill>
                  <a:schemeClr val="tx1">
                    <a:lumMod val="90000"/>
                    <a:lumOff val="10000"/>
                  </a:schemeClr>
                </a:solidFill>
              </a:rPr>
              <a:t>= Component AVG cost till period * WO Qty Per * </a:t>
            </a:r>
            <a:r>
              <a:rPr lang="en-US" dirty="0" err="1" smtClean="0">
                <a:solidFill>
                  <a:schemeClr val="tx1">
                    <a:lumMod val="90000"/>
                    <a:lumOff val="10000"/>
                  </a:schemeClr>
                </a:solidFill>
              </a:rPr>
              <a:t>Rct</a:t>
            </a:r>
            <a:r>
              <a:rPr lang="en-US" dirty="0" smtClean="0">
                <a:solidFill>
                  <a:schemeClr val="tx1">
                    <a:lumMod val="90000"/>
                    <a:lumOff val="10000"/>
                  </a:schemeClr>
                </a:solidFill>
              </a:rPr>
              <a:t> or Scrap Qty</a:t>
            </a:r>
          </a:p>
          <a:p>
            <a:pPr lvl="1"/>
            <a:r>
              <a:rPr lang="en-US" dirty="0" smtClean="0">
                <a:solidFill>
                  <a:schemeClr val="tx1">
                    <a:lumMod val="90000"/>
                    <a:lumOff val="10000"/>
                  </a:schemeClr>
                </a:solidFill>
              </a:rPr>
              <a:t>Labor/Burden Cost</a:t>
            </a:r>
          </a:p>
          <a:p>
            <a:pPr lvl="2">
              <a:buNone/>
            </a:pPr>
            <a:r>
              <a:rPr lang="en-US" dirty="0" smtClean="0">
                <a:solidFill>
                  <a:schemeClr val="tx1">
                    <a:lumMod val="90000"/>
                    <a:lumOff val="10000"/>
                  </a:schemeClr>
                </a:solidFill>
              </a:rPr>
              <a:t>= Labor/Burden cost till period / Process Qty * </a:t>
            </a:r>
            <a:r>
              <a:rPr lang="en-US" dirty="0" err="1" smtClean="0">
                <a:solidFill>
                  <a:schemeClr val="tx1">
                    <a:lumMod val="90000"/>
                    <a:lumOff val="10000"/>
                  </a:schemeClr>
                </a:solidFill>
              </a:rPr>
              <a:t>Rct</a:t>
            </a:r>
            <a:r>
              <a:rPr lang="en-US" dirty="0" smtClean="0">
                <a:solidFill>
                  <a:schemeClr val="tx1">
                    <a:lumMod val="90000"/>
                    <a:lumOff val="10000"/>
                  </a:schemeClr>
                </a:solidFill>
              </a:rPr>
              <a:t> or Scrap Qty</a:t>
            </a:r>
          </a:p>
          <a:p>
            <a:pPr lvl="1"/>
            <a:r>
              <a:rPr lang="en-US" dirty="0" smtClean="0">
                <a:solidFill>
                  <a:schemeClr val="tx1">
                    <a:lumMod val="90000"/>
                    <a:lumOff val="10000"/>
                  </a:schemeClr>
                </a:solidFill>
              </a:rPr>
              <a:t>Subcontract Cost</a:t>
            </a:r>
          </a:p>
          <a:p>
            <a:pPr lvl="2">
              <a:buNone/>
            </a:pPr>
            <a:r>
              <a:rPr lang="en-US" dirty="0" smtClean="0">
                <a:solidFill>
                  <a:schemeClr val="tx1">
                    <a:lumMod val="90000"/>
                    <a:lumOff val="10000"/>
                  </a:schemeClr>
                </a:solidFill>
              </a:rPr>
              <a:t>= Subcontract Cost till period / Process Qty * </a:t>
            </a:r>
            <a:r>
              <a:rPr lang="en-US" dirty="0" err="1" smtClean="0">
                <a:solidFill>
                  <a:schemeClr val="tx1">
                    <a:lumMod val="90000"/>
                    <a:lumOff val="10000"/>
                  </a:schemeClr>
                </a:solidFill>
              </a:rPr>
              <a:t>Rct</a:t>
            </a:r>
            <a:r>
              <a:rPr lang="en-US" dirty="0" smtClean="0">
                <a:solidFill>
                  <a:schemeClr val="tx1">
                    <a:lumMod val="90000"/>
                    <a:lumOff val="10000"/>
                  </a:schemeClr>
                </a:solidFill>
              </a:rPr>
              <a:t> or Scrap Qty</a:t>
            </a:r>
          </a:p>
          <a:p>
            <a:endParaRPr lang="en-US" dirty="0" smtClean="0">
              <a:solidFill>
                <a:schemeClr val="tx1">
                  <a:lumMod val="90000"/>
                  <a:lumOff val="10000"/>
                </a:schemeClr>
              </a:solidFill>
            </a:endParaRPr>
          </a:p>
        </p:txBody>
      </p:sp>
      <p:sp>
        <p:nvSpPr>
          <p:cNvPr id="4" name="Title 3"/>
          <p:cNvSpPr>
            <a:spLocks noGrp="1"/>
          </p:cNvSpPr>
          <p:nvPr>
            <p:ph type="title"/>
          </p:nvPr>
        </p:nvSpPr>
        <p:spPr/>
        <p:txBody>
          <a:bodyPr>
            <a:normAutofit/>
          </a:bodyPr>
          <a:lstStyle/>
          <a:p>
            <a:r>
              <a:rPr lang="en-US" dirty="0" smtClean="0"/>
              <a:t>Production Receipt Calculation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The standard cost GL transaction for receipts (RCT-WO)</a:t>
            </a:r>
          </a:p>
          <a:p>
            <a:pPr lvl="1"/>
            <a:r>
              <a:rPr lang="en-US" dirty="0" smtClean="0"/>
              <a:t>DR Inventory</a:t>
            </a:r>
          </a:p>
          <a:p>
            <a:pPr lvl="1"/>
            <a:r>
              <a:rPr lang="en-US" dirty="0" smtClean="0"/>
              <a:t>CR WIP</a:t>
            </a:r>
          </a:p>
          <a:p>
            <a:pPr lvl="1"/>
            <a:r>
              <a:rPr lang="en-US" dirty="0" smtClean="0"/>
              <a:t>CR Overhead Applied</a:t>
            </a:r>
          </a:p>
          <a:p>
            <a:r>
              <a:rPr lang="en-US" dirty="0" smtClean="0"/>
              <a:t>The standard cost GL transaction for scrap (RJCT-WO)</a:t>
            </a:r>
          </a:p>
          <a:p>
            <a:pPr lvl="1"/>
            <a:r>
              <a:rPr lang="en-US" dirty="0" smtClean="0"/>
              <a:t>DR Scrap</a:t>
            </a:r>
          </a:p>
          <a:p>
            <a:pPr lvl="1"/>
            <a:r>
              <a:rPr lang="en-US" dirty="0" smtClean="0"/>
              <a:t>CR WIP</a:t>
            </a:r>
          </a:p>
          <a:p>
            <a:r>
              <a:rPr lang="en-US" dirty="0" smtClean="0">
                <a:solidFill>
                  <a:srgbClr val="4F4F4F"/>
                </a:solidFill>
              </a:rPr>
              <a:t>PC GL transactions</a:t>
            </a:r>
          </a:p>
          <a:p>
            <a:pPr lvl="1"/>
            <a:r>
              <a:rPr lang="en-US" dirty="0" smtClean="0">
                <a:solidFill>
                  <a:srgbClr val="4F4F4F"/>
                </a:solidFill>
              </a:rPr>
              <a:t>DR Inventory (RCT-WO)</a:t>
            </a:r>
          </a:p>
          <a:p>
            <a:pPr lvl="1"/>
            <a:r>
              <a:rPr lang="en-US" dirty="0" smtClean="0">
                <a:solidFill>
                  <a:srgbClr val="4F4F4F"/>
                </a:solidFill>
              </a:rPr>
              <a:t>DR Scrap (SCRAP)</a:t>
            </a:r>
          </a:p>
          <a:p>
            <a:pPr lvl="1"/>
            <a:r>
              <a:rPr lang="en-US" dirty="0" smtClean="0">
                <a:solidFill>
                  <a:srgbClr val="4F4F4F"/>
                </a:solidFill>
              </a:rPr>
              <a:t>CR WIP</a:t>
            </a:r>
          </a:p>
          <a:p>
            <a:r>
              <a:rPr lang="en-US" dirty="0" smtClean="0"/>
              <a:t>PC Cost</a:t>
            </a:r>
          </a:p>
          <a:p>
            <a:pPr lvl="1"/>
            <a:r>
              <a:rPr lang="en-US" dirty="0" smtClean="0"/>
              <a:t>Adjustment: Reverse standard cost and create actual</a:t>
            </a:r>
          </a:p>
          <a:p>
            <a:pPr lvl="1"/>
            <a:r>
              <a:rPr lang="en-US" dirty="0" smtClean="0"/>
              <a:t>Complete: Create actual</a:t>
            </a:r>
          </a:p>
          <a:p>
            <a:endParaRPr lang="en-US" dirty="0"/>
          </a:p>
        </p:txBody>
      </p:sp>
      <p:sp>
        <p:nvSpPr>
          <p:cNvPr id="4" name="Title 3"/>
          <p:cNvSpPr>
            <a:spLocks noGrp="1"/>
          </p:cNvSpPr>
          <p:nvPr>
            <p:ph type="title"/>
          </p:nvPr>
        </p:nvSpPr>
        <p:spPr/>
        <p:txBody>
          <a:bodyPr/>
          <a:lstStyle/>
          <a:p>
            <a:r>
              <a:rPr lang="en-US" dirty="0" smtClean="0"/>
              <a:t>Production Receipts and Scrap GL</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dirty="0"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dirty="0" smtClean="0">
                <a:solidFill>
                  <a:srgbClr val="B2B2B2"/>
                </a:solidFill>
                <a:latin typeface="Century Gothic" pitchFamily="34" charset="0"/>
                <a:cs typeface="Century Gothic" pitchFamily="34" charset="0"/>
              </a:rPr>
              <a:t>Identify key business considerations before setting up Periodic Costing in QAD Enterprise Applications</a:t>
            </a:r>
          </a:p>
          <a:p>
            <a:pPr>
              <a:buClr>
                <a:schemeClr val="bg2"/>
              </a:buClr>
              <a:buSzPct val="125000"/>
              <a:buFont typeface="Wingdings" pitchFamily="2" charset="2"/>
              <a:buChar char="ü"/>
            </a:pPr>
            <a:r>
              <a:rPr lang="en-US" dirty="0" smtClean="0">
                <a:solidFill>
                  <a:srgbClr val="B2B2B2"/>
                </a:solidFill>
                <a:latin typeface="Century Gothic" pitchFamily="34" charset="0"/>
                <a:cs typeface="Century Gothic" pitchFamily="34" charset="0"/>
              </a:rPr>
              <a:t>Set up Periodic Costing in QAD Enterprise Applications</a:t>
            </a:r>
          </a:p>
          <a:p>
            <a:r>
              <a:rPr lang="en-US" b="1" dirty="0" smtClean="0">
                <a:solidFill>
                  <a:srgbClr val="4F4F4F"/>
                </a:solidFill>
                <a:latin typeface="Century Gothic" pitchFamily="34" charset="0"/>
                <a:cs typeface="Century Gothic" pitchFamily="34" charset="0"/>
              </a:rPr>
              <a:t>Process Periodic Costing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dirty="0" smtClean="0"/>
              <a:t>Course Objectives</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endParaRPr lang="en-US" dirty="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dirty="0" smtClean="0">
                <a:solidFill>
                  <a:schemeClr val="tx1">
                    <a:lumMod val="90000"/>
                    <a:lumOff val="10000"/>
                  </a:schemeClr>
                </a:solidFill>
              </a:rPr>
              <a:t>Clear remaining WIP to inventory</a:t>
            </a:r>
          </a:p>
          <a:p>
            <a:r>
              <a:rPr lang="en-US" dirty="0" smtClean="0">
                <a:solidFill>
                  <a:schemeClr val="tx1">
                    <a:lumMod val="90000"/>
                    <a:lumOff val="10000"/>
                  </a:schemeClr>
                </a:solidFill>
              </a:rPr>
              <a:t>Repetitive order allows to transfer WIP</a:t>
            </a:r>
          </a:p>
        </p:txBody>
      </p:sp>
      <p:sp>
        <p:nvSpPr>
          <p:cNvPr id="4" name="Title 3"/>
          <p:cNvSpPr>
            <a:spLocks noGrp="1"/>
          </p:cNvSpPr>
          <p:nvPr>
            <p:ph type="title"/>
          </p:nvPr>
        </p:nvSpPr>
        <p:spPr/>
        <p:txBody>
          <a:bodyPr>
            <a:normAutofit/>
          </a:bodyPr>
          <a:lstStyle/>
          <a:p>
            <a:r>
              <a:rPr lang="en-US" dirty="0" smtClean="0">
                <a:solidFill>
                  <a:schemeClr val="tx1">
                    <a:lumMod val="90000"/>
                    <a:lumOff val="10000"/>
                  </a:schemeClr>
                </a:solidFill>
              </a:rPr>
              <a:t>Accounting Close</a:t>
            </a:r>
          </a:p>
        </p:txBody>
      </p:sp>
      <p:sp>
        <p:nvSpPr>
          <p:cNvPr id="5" name="Text Placeholder 4"/>
          <p:cNvSpPr>
            <a:spLocks noGrp="1"/>
          </p:cNvSpPr>
          <p:nvPr>
            <p:ph type="body" sz="quarter" idx="11"/>
          </p:nvPr>
        </p:nvSpPr>
        <p:spPr/>
        <p:txBody>
          <a:bodyPr/>
          <a:lstStyle/>
          <a:p>
            <a:r>
              <a:rPr lang="en-US" dirty="0" smtClean="0"/>
              <a:t>Introduction to Periodic Costing</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Work Order standard cost GL</a:t>
            </a:r>
          </a:p>
          <a:p>
            <a:pPr lvl="1"/>
            <a:r>
              <a:rPr lang="en-US" dirty="0" smtClean="0"/>
              <a:t>DR Material Usage Variance</a:t>
            </a:r>
          </a:p>
          <a:p>
            <a:pPr lvl="1"/>
            <a:r>
              <a:rPr lang="en-US" dirty="0" smtClean="0"/>
              <a:t>DR Subcontract Usage Variance</a:t>
            </a:r>
          </a:p>
          <a:p>
            <a:pPr lvl="1"/>
            <a:r>
              <a:rPr lang="en-US" dirty="0" smtClean="0"/>
              <a:t>DR Method Variance</a:t>
            </a:r>
          </a:p>
          <a:p>
            <a:pPr lvl="1"/>
            <a:r>
              <a:rPr lang="en-US" dirty="0" smtClean="0">
                <a:solidFill>
                  <a:srgbClr val="4F4F4F"/>
                </a:solidFill>
              </a:rPr>
              <a:t>Floor stock</a:t>
            </a:r>
          </a:p>
          <a:p>
            <a:pPr lvl="1"/>
            <a:r>
              <a:rPr lang="en-US" dirty="0" smtClean="0"/>
              <a:t>CR WIP</a:t>
            </a:r>
          </a:p>
          <a:p>
            <a:r>
              <a:rPr lang="en-US" dirty="0" smtClean="0"/>
              <a:t>Cumulative Order standard cost GL</a:t>
            </a:r>
          </a:p>
          <a:p>
            <a:pPr lvl="1"/>
            <a:r>
              <a:rPr lang="en-US" dirty="0" smtClean="0"/>
              <a:t>DR Material Usage Variance</a:t>
            </a:r>
          </a:p>
          <a:p>
            <a:pPr lvl="1"/>
            <a:r>
              <a:rPr lang="en-US" dirty="0" smtClean="0"/>
              <a:t>DR Subcontract Usage Variance</a:t>
            </a:r>
          </a:p>
          <a:p>
            <a:pPr lvl="1"/>
            <a:r>
              <a:rPr lang="en-US" dirty="0" smtClean="0"/>
              <a:t>DR Labor &amp; Burden Usage Variance</a:t>
            </a:r>
          </a:p>
          <a:p>
            <a:pPr lvl="1"/>
            <a:r>
              <a:rPr lang="en-US" dirty="0" smtClean="0">
                <a:solidFill>
                  <a:srgbClr val="4F4F4F"/>
                </a:solidFill>
              </a:rPr>
              <a:t>Floor stock</a:t>
            </a:r>
          </a:p>
          <a:p>
            <a:pPr lvl="1"/>
            <a:r>
              <a:rPr lang="en-US" dirty="0" smtClean="0"/>
              <a:t>CR WIP</a:t>
            </a:r>
          </a:p>
          <a:p>
            <a:r>
              <a:rPr lang="en-US" dirty="0" smtClean="0"/>
              <a:t>PC </a:t>
            </a:r>
            <a:r>
              <a:rPr lang="en-US" dirty="0" smtClean="0">
                <a:solidFill>
                  <a:srgbClr val="4F4F4F"/>
                </a:solidFill>
              </a:rPr>
              <a:t>Cost &amp; GL</a:t>
            </a:r>
          </a:p>
          <a:p>
            <a:pPr lvl="1"/>
            <a:r>
              <a:rPr lang="en-US" dirty="0" smtClean="0">
                <a:solidFill>
                  <a:srgbClr val="4F4F4F"/>
                </a:solidFill>
              </a:rPr>
              <a:t>Dr Inventory Cr WIP</a:t>
            </a:r>
          </a:p>
          <a:p>
            <a:pPr lvl="1"/>
            <a:r>
              <a:rPr lang="en-US" dirty="0" smtClean="0"/>
              <a:t>Adjustment: Reverse standard cost and create actual</a:t>
            </a:r>
          </a:p>
          <a:p>
            <a:pPr lvl="1"/>
            <a:r>
              <a:rPr lang="en-US" dirty="0" smtClean="0"/>
              <a:t>Complete: Create actual</a:t>
            </a:r>
          </a:p>
          <a:p>
            <a:pPr lvl="1"/>
            <a:endParaRPr lang="en-US" dirty="0" smtClean="0"/>
          </a:p>
        </p:txBody>
      </p:sp>
      <p:sp>
        <p:nvSpPr>
          <p:cNvPr id="4" name="Title 3"/>
          <p:cNvSpPr>
            <a:spLocks noGrp="1"/>
          </p:cNvSpPr>
          <p:nvPr>
            <p:ph type="title"/>
          </p:nvPr>
        </p:nvSpPr>
        <p:spPr/>
        <p:txBody>
          <a:bodyPr/>
          <a:lstStyle/>
          <a:p>
            <a:r>
              <a:rPr lang="en-US" dirty="0" smtClean="0"/>
              <a:t>Accounting Close GL Transaction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Work Order Process Flow</a:t>
            </a:r>
          </a:p>
          <a:p>
            <a:r>
              <a:rPr lang="en-US" dirty="0" smtClean="0"/>
              <a:t>Repetitive Process Flow</a:t>
            </a:r>
          </a:p>
          <a:p>
            <a:r>
              <a:rPr lang="en-US" dirty="0" smtClean="0"/>
              <a:t>Production Cost Calculation</a:t>
            </a:r>
          </a:p>
          <a:p>
            <a:r>
              <a:rPr lang="en-US" dirty="0" smtClean="0"/>
              <a:t>WIP Component Cost Calculation</a:t>
            </a:r>
          </a:p>
          <a:p>
            <a:r>
              <a:rPr lang="en-US" dirty="0" smtClean="0"/>
              <a:t>Summarized ISS-WO Cost Calculation</a:t>
            </a:r>
          </a:p>
          <a:p>
            <a:r>
              <a:rPr lang="en-US" dirty="0" smtClean="0"/>
              <a:t>Components Issues GL Transaction</a:t>
            </a:r>
          </a:p>
          <a:p>
            <a:r>
              <a:rPr lang="en-US" dirty="0" smtClean="0"/>
              <a:t>WIP Labor Cost Calculation</a:t>
            </a:r>
          </a:p>
          <a:p>
            <a:r>
              <a:rPr lang="en-US" dirty="0" smtClean="0"/>
              <a:t>Labor Reporting GL Transaction</a:t>
            </a:r>
          </a:p>
          <a:p>
            <a:r>
              <a:rPr lang="en-US" dirty="0" smtClean="0"/>
              <a:t>Down Time</a:t>
            </a:r>
          </a:p>
          <a:p>
            <a:r>
              <a:rPr lang="en-US" dirty="0" smtClean="0"/>
              <a:t>WIP Subcontract Cost Calculation</a:t>
            </a:r>
          </a:p>
          <a:p>
            <a:r>
              <a:rPr lang="en-US" dirty="0" smtClean="0"/>
              <a:t>Subcontract Receipts GL Transaction</a:t>
            </a:r>
          </a:p>
          <a:p>
            <a:r>
              <a:rPr lang="en-US" dirty="0" smtClean="0"/>
              <a:t>Production Receipt Calculation</a:t>
            </a:r>
          </a:p>
          <a:p>
            <a:r>
              <a:rPr lang="en-US" dirty="0" smtClean="0"/>
              <a:t>Production Receipts and Scrap GL</a:t>
            </a:r>
          </a:p>
          <a:p>
            <a:r>
              <a:rPr lang="en-US" dirty="0" smtClean="0"/>
              <a:t>Accounting Close </a:t>
            </a:r>
          </a:p>
          <a:p>
            <a:r>
              <a:rPr lang="en-US" dirty="0" smtClean="0"/>
              <a:t>Accounting Close GL Transaction</a:t>
            </a:r>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23</a:t>
            </a:fld>
            <a:endParaRPr lang="en-US" dirty="0"/>
          </a:p>
        </p:txBody>
      </p:sp>
      <p:sp>
        <p:nvSpPr>
          <p:cNvPr id="4" name="Title 3"/>
          <p:cNvSpPr>
            <a:spLocks noGrp="1"/>
          </p:cNvSpPr>
          <p:nvPr>
            <p:ph type="title"/>
          </p:nvPr>
        </p:nvSpPr>
        <p:spPr>
          <a:xfrm>
            <a:off x="457200" y="607452"/>
            <a:ext cx="8599040" cy="708730"/>
          </a:xfrm>
        </p:spPr>
        <p:txBody>
          <a:bodyPr>
            <a:normAutofit/>
          </a:bodyPr>
          <a:lstStyle/>
          <a:p>
            <a:r>
              <a:rPr lang="en-US" dirty="0" smtClean="0"/>
              <a:t>Exercise: Work Order &amp; Repetitive Order</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Work Order Process Flow</a:t>
            </a:r>
          </a:p>
          <a:p>
            <a:r>
              <a:rPr lang="en-US" dirty="0" smtClean="0"/>
              <a:t>Repetitive Process Flow</a:t>
            </a:r>
          </a:p>
          <a:p>
            <a:r>
              <a:rPr lang="en-US" dirty="0" smtClean="0"/>
              <a:t>Production Cost Calculation</a:t>
            </a:r>
          </a:p>
          <a:p>
            <a:r>
              <a:rPr lang="en-US" dirty="0" smtClean="0"/>
              <a:t>WIP Component Cost Calculation</a:t>
            </a:r>
          </a:p>
          <a:p>
            <a:r>
              <a:rPr lang="en-US" dirty="0" smtClean="0"/>
              <a:t>Summarized ISS-WO Cost Calculation</a:t>
            </a:r>
          </a:p>
          <a:p>
            <a:r>
              <a:rPr lang="en-US" dirty="0" smtClean="0"/>
              <a:t>Components Issues GL Transaction</a:t>
            </a:r>
          </a:p>
          <a:p>
            <a:r>
              <a:rPr lang="en-US" dirty="0" smtClean="0"/>
              <a:t>WIP Labor Cost Calculation</a:t>
            </a:r>
          </a:p>
          <a:p>
            <a:r>
              <a:rPr lang="en-US" dirty="0" smtClean="0"/>
              <a:t>Labor Reporting GL Transaction</a:t>
            </a:r>
          </a:p>
          <a:p>
            <a:r>
              <a:rPr lang="en-US" dirty="0" smtClean="0"/>
              <a:t>Down Time</a:t>
            </a:r>
          </a:p>
          <a:p>
            <a:r>
              <a:rPr lang="en-US" dirty="0" smtClean="0"/>
              <a:t>WIP Subcontract Cost Calculation</a:t>
            </a:r>
          </a:p>
          <a:p>
            <a:r>
              <a:rPr lang="en-US" dirty="0" smtClean="0"/>
              <a:t>Subcontract Receipts GL Transaction</a:t>
            </a:r>
          </a:p>
          <a:p>
            <a:r>
              <a:rPr lang="en-US" dirty="0" smtClean="0"/>
              <a:t>Production Receipt Calculation</a:t>
            </a:r>
          </a:p>
          <a:p>
            <a:r>
              <a:rPr lang="en-US" dirty="0" smtClean="0"/>
              <a:t>Production Receipts and Scrap GL</a:t>
            </a:r>
          </a:p>
          <a:p>
            <a:r>
              <a:rPr lang="en-US" dirty="0" smtClean="0"/>
              <a:t>Accounting Close </a:t>
            </a:r>
          </a:p>
          <a:p>
            <a:r>
              <a:rPr lang="en-US" dirty="0" smtClean="0"/>
              <a:t>Accounting Close GL Transaction</a:t>
            </a:r>
          </a:p>
          <a:p>
            <a:r>
              <a:rPr lang="en-US" dirty="0" smtClean="0"/>
              <a:t>Review</a:t>
            </a:r>
          </a:p>
          <a:p>
            <a:r>
              <a:rPr lang="en-US" dirty="0" smtClean="0"/>
              <a:t>Exercise</a:t>
            </a:r>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Work Order Process Flow</a:t>
            </a:r>
          </a:p>
        </p:txBody>
      </p:sp>
      <p:sp>
        <p:nvSpPr>
          <p:cNvPr id="5" name="Text Placeholder 4"/>
          <p:cNvSpPr>
            <a:spLocks noGrp="1"/>
          </p:cNvSpPr>
          <p:nvPr>
            <p:ph type="body" sz="quarter" idx="11"/>
          </p:nvPr>
        </p:nvSpPr>
        <p:spPr/>
        <p:txBody>
          <a:bodyPr/>
          <a:lstStyle/>
          <a:p>
            <a:r>
              <a:rPr lang="en-US" dirty="0" smtClean="0"/>
              <a:t>Work Order &amp; Repetitive Order</a:t>
            </a:r>
          </a:p>
        </p:txBody>
      </p:sp>
      <p:sp>
        <p:nvSpPr>
          <p:cNvPr id="11" name="Rounded Rectangle 10"/>
          <p:cNvSpPr/>
          <p:nvPr/>
        </p:nvSpPr>
        <p:spPr>
          <a:xfrm>
            <a:off x="457200"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Work Order Create</a:t>
            </a:r>
            <a:endParaRPr lang="en-US" altLang="zh-CN" dirty="0">
              <a:solidFill>
                <a:schemeClr val="tx1"/>
              </a:solidFill>
              <a:latin typeface="Arial" pitchFamily="34" charset="0"/>
              <a:cs typeface="Arial" pitchFamily="34" charset="0"/>
            </a:endParaRPr>
          </a:p>
        </p:txBody>
      </p:sp>
      <p:sp>
        <p:nvSpPr>
          <p:cNvPr id="12" name="Rounded Rectangle 11"/>
          <p:cNvSpPr/>
          <p:nvPr/>
        </p:nvSpPr>
        <p:spPr>
          <a:xfrm>
            <a:off x="2566207" y="1626422"/>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Work Order Release</a:t>
            </a:r>
            <a:endParaRPr lang="en-US" altLang="zh-CN" dirty="0">
              <a:solidFill>
                <a:schemeClr val="tx1"/>
              </a:solidFill>
              <a:latin typeface="Arial" pitchFamily="34" charset="0"/>
              <a:cs typeface="Arial" pitchFamily="34" charset="0"/>
            </a:endParaRPr>
          </a:p>
        </p:txBody>
      </p:sp>
      <p:cxnSp>
        <p:nvCxnSpPr>
          <p:cNvPr id="13" name="Shape 13"/>
          <p:cNvCxnSpPr>
            <a:stCxn id="11" idx="3"/>
            <a:endCxn id="12" idx="1"/>
          </p:cNvCxnSpPr>
          <p:nvPr/>
        </p:nvCxnSpPr>
        <p:spPr>
          <a:xfrm flipV="1">
            <a:off x="2000888" y="2173358"/>
            <a:ext cx="565319" cy="308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Rounded Rectangle 13"/>
          <p:cNvSpPr/>
          <p:nvPr/>
        </p:nvSpPr>
        <p:spPr>
          <a:xfrm>
            <a:off x="4717657" y="162950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Work Order Component Issue</a:t>
            </a:r>
            <a:endParaRPr lang="en-US" altLang="zh-CN" dirty="0">
              <a:solidFill>
                <a:schemeClr val="tx1"/>
              </a:solidFill>
              <a:latin typeface="Arial" pitchFamily="34" charset="0"/>
              <a:cs typeface="Arial" pitchFamily="34" charset="0"/>
            </a:endParaRPr>
          </a:p>
        </p:txBody>
      </p:sp>
      <p:sp>
        <p:nvSpPr>
          <p:cNvPr id="15" name="Rounded Rectangle 14"/>
          <p:cNvSpPr/>
          <p:nvPr/>
        </p:nvSpPr>
        <p:spPr>
          <a:xfrm>
            <a:off x="6780918" y="1627311"/>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Labor Feedback</a:t>
            </a:r>
            <a:endParaRPr lang="en-US" sz="1800" b="0" dirty="0">
              <a:solidFill>
                <a:schemeClr val="tx1"/>
              </a:solidFill>
              <a:latin typeface="Arial" pitchFamily="34" charset="0"/>
              <a:cs typeface="Arial" pitchFamily="34" charset="0"/>
            </a:endParaRPr>
          </a:p>
        </p:txBody>
      </p:sp>
      <p:sp>
        <p:nvSpPr>
          <p:cNvPr id="16" name="Rounded Rectangle 15"/>
          <p:cNvSpPr/>
          <p:nvPr/>
        </p:nvSpPr>
        <p:spPr>
          <a:xfrm>
            <a:off x="457200" y="335280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Work Order Receipts</a:t>
            </a:r>
            <a:endParaRPr lang="en-US" sz="1800" b="0" dirty="0">
              <a:solidFill>
                <a:schemeClr val="tx1"/>
              </a:solidFill>
              <a:latin typeface="Arial" pitchFamily="34" charset="0"/>
              <a:cs typeface="Arial" pitchFamily="34" charset="0"/>
            </a:endParaRPr>
          </a:p>
        </p:txBody>
      </p:sp>
      <p:sp>
        <p:nvSpPr>
          <p:cNvPr id="17" name="Rounded Rectangle 16"/>
          <p:cNvSpPr/>
          <p:nvPr/>
        </p:nvSpPr>
        <p:spPr>
          <a:xfrm>
            <a:off x="2566207" y="335153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Work Order Accounting Close</a:t>
            </a:r>
            <a:endParaRPr lang="en-US" sz="1800" b="0" dirty="0">
              <a:solidFill>
                <a:schemeClr val="tx1"/>
              </a:solidFill>
              <a:latin typeface="Arial" pitchFamily="34" charset="0"/>
              <a:cs typeface="Arial" pitchFamily="34" charset="0"/>
            </a:endParaRPr>
          </a:p>
        </p:txBody>
      </p:sp>
      <p:cxnSp>
        <p:nvCxnSpPr>
          <p:cNvPr id="19" name="Elbow Connector 18"/>
          <p:cNvCxnSpPr>
            <a:stCxn id="12" idx="3"/>
          </p:cNvCxnSpPr>
          <p:nvPr/>
        </p:nvCxnSpPr>
        <p:spPr>
          <a:xfrm flipV="1">
            <a:off x="4109895" y="2173269"/>
            <a:ext cx="607762" cy="8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Elbow Connector 20"/>
          <p:cNvCxnSpPr>
            <a:stCxn id="14" idx="3"/>
            <a:endCxn id="15" idx="1"/>
          </p:cNvCxnSpPr>
          <p:nvPr/>
        </p:nvCxnSpPr>
        <p:spPr>
          <a:xfrm flipV="1">
            <a:off x="6261345" y="2174247"/>
            <a:ext cx="519573" cy="2197"/>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Shape 22"/>
          <p:cNvCxnSpPr>
            <a:stCxn id="15" idx="3"/>
            <a:endCxn id="16" idx="0"/>
          </p:cNvCxnSpPr>
          <p:nvPr/>
        </p:nvCxnSpPr>
        <p:spPr>
          <a:xfrm flipH="1">
            <a:off x="1229044" y="2174247"/>
            <a:ext cx="7095562" cy="1178553"/>
          </a:xfrm>
          <a:prstGeom prst="bentConnector4">
            <a:avLst>
              <a:gd name="adj1" fmla="val -3222"/>
              <a:gd name="adj2" fmla="val 7320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Elbow Connector 24"/>
          <p:cNvCxnSpPr>
            <a:stCxn id="16" idx="3"/>
            <a:endCxn id="17" idx="1"/>
          </p:cNvCxnSpPr>
          <p:nvPr/>
        </p:nvCxnSpPr>
        <p:spPr>
          <a:xfrm flipV="1">
            <a:off x="2000888" y="3898466"/>
            <a:ext cx="565319" cy="127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8" name="Rounded Rectangle 17"/>
          <p:cNvSpPr/>
          <p:nvPr/>
        </p:nvSpPr>
        <p:spPr>
          <a:xfrm>
            <a:off x="457200" y="4992811"/>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solidFill>
                  <a:schemeClr val="tx1"/>
                </a:solidFill>
                <a:latin typeface="Arial" pitchFamily="34" charset="0"/>
                <a:cs typeface="Arial" pitchFamily="34" charset="0"/>
              </a:rPr>
              <a:t>Non-Productive</a:t>
            </a:r>
          </a:p>
          <a:p>
            <a:pPr algn="ctr"/>
            <a:r>
              <a:rPr lang="en-US" altLang="zh-CN" dirty="0" smtClean="0">
                <a:solidFill>
                  <a:schemeClr val="tx1"/>
                </a:solidFill>
                <a:latin typeface="Arial" pitchFamily="34" charset="0"/>
                <a:cs typeface="Arial" pitchFamily="34" charset="0"/>
              </a:rPr>
              <a:t>Labor Feedback</a:t>
            </a:r>
            <a:endParaRPr lang="en-US" sz="1800" b="0" dirty="0">
              <a:solidFill>
                <a:schemeClr val="tx1"/>
              </a:solidFill>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Repetitive Process Flow</a:t>
            </a:r>
          </a:p>
        </p:txBody>
      </p:sp>
      <p:sp>
        <p:nvSpPr>
          <p:cNvPr id="5" name="Text Placeholder 4"/>
          <p:cNvSpPr>
            <a:spLocks noGrp="1"/>
          </p:cNvSpPr>
          <p:nvPr>
            <p:ph type="body" sz="quarter" idx="11"/>
          </p:nvPr>
        </p:nvSpPr>
        <p:spPr/>
        <p:txBody>
          <a:bodyPr/>
          <a:lstStyle/>
          <a:p>
            <a:r>
              <a:rPr lang="en-US" dirty="0" smtClean="0"/>
              <a:t>Work Order &amp; Repetitive Order</a:t>
            </a:r>
          </a:p>
        </p:txBody>
      </p:sp>
      <p:sp>
        <p:nvSpPr>
          <p:cNvPr id="7" name="Rounded Rectangle 6"/>
          <p:cNvSpPr/>
          <p:nvPr/>
        </p:nvSpPr>
        <p:spPr>
          <a:xfrm>
            <a:off x="549517" y="3344152"/>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Repetitive Schedule</a:t>
            </a:r>
            <a:endParaRPr lang="en-US" altLang="zh-CN" dirty="0">
              <a:solidFill>
                <a:schemeClr val="tx1"/>
              </a:solidFill>
              <a:latin typeface="Arial" pitchFamily="34" charset="0"/>
              <a:cs typeface="Arial" pitchFamily="34" charset="0"/>
            </a:endParaRPr>
          </a:p>
        </p:txBody>
      </p:sp>
      <p:sp>
        <p:nvSpPr>
          <p:cNvPr id="8" name="Rounded Rectangle 7"/>
          <p:cNvSpPr/>
          <p:nvPr/>
        </p:nvSpPr>
        <p:spPr>
          <a:xfrm>
            <a:off x="2658524" y="3341066"/>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Schedule Explosion</a:t>
            </a:r>
            <a:endParaRPr lang="en-US" altLang="zh-CN" dirty="0">
              <a:solidFill>
                <a:schemeClr val="tx1"/>
              </a:solidFill>
              <a:latin typeface="Arial" pitchFamily="34" charset="0"/>
              <a:cs typeface="Arial" pitchFamily="34" charset="0"/>
            </a:endParaRPr>
          </a:p>
        </p:txBody>
      </p:sp>
      <p:sp>
        <p:nvSpPr>
          <p:cNvPr id="9" name="Rounded Rectangle 8"/>
          <p:cNvSpPr/>
          <p:nvPr/>
        </p:nvSpPr>
        <p:spPr>
          <a:xfrm>
            <a:off x="4717657" y="1348156"/>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Backflush Transaction</a:t>
            </a:r>
            <a:endParaRPr lang="en-US" sz="1800" b="0" dirty="0">
              <a:solidFill>
                <a:schemeClr val="tx1"/>
              </a:solidFill>
              <a:latin typeface="Arial" pitchFamily="34" charset="0"/>
              <a:cs typeface="Arial" pitchFamily="34" charset="0"/>
            </a:endParaRPr>
          </a:p>
        </p:txBody>
      </p:sp>
      <p:sp>
        <p:nvSpPr>
          <p:cNvPr id="10" name="Rounded Rectangle 9"/>
          <p:cNvSpPr/>
          <p:nvPr/>
        </p:nvSpPr>
        <p:spPr>
          <a:xfrm>
            <a:off x="4717657" y="2626395"/>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Labor Transaction</a:t>
            </a:r>
            <a:endParaRPr lang="en-US" sz="1800" b="0" dirty="0">
              <a:solidFill>
                <a:schemeClr val="tx1"/>
              </a:solidFill>
              <a:latin typeface="Arial" pitchFamily="34" charset="0"/>
              <a:cs typeface="Arial" pitchFamily="34" charset="0"/>
            </a:endParaRPr>
          </a:p>
        </p:txBody>
      </p:sp>
      <p:sp>
        <p:nvSpPr>
          <p:cNvPr id="11" name="Rounded Rectangle 10"/>
          <p:cNvSpPr/>
          <p:nvPr/>
        </p:nvSpPr>
        <p:spPr>
          <a:xfrm>
            <a:off x="6858161" y="3356851"/>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Cumulative Order Close</a:t>
            </a:r>
            <a:endParaRPr lang="en-US" sz="1800" b="0" dirty="0">
              <a:solidFill>
                <a:schemeClr val="tx1"/>
              </a:solidFill>
              <a:latin typeface="Arial" pitchFamily="34" charset="0"/>
              <a:cs typeface="Arial" pitchFamily="34" charset="0"/>
            </a:endParaRPr>
          </a:p>
        </p:txBody>
      </p:sp>
      <p:sp>
        <p:nvSpPr>
          <p:cNvPr id="12" name="Rounded Rectangle 11"/>
          <p:cNvSpPr/>
          <p:nvPr/>
        </p:nvSpPr>
        <p:spPr>
          <a:xfrm>
            <a:off x="4717657" y="516987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Down Time Transaction</a:t>
            </a:r>
            <a:endParaRPr lang="en-US" sz="1800" b="0" dirty="0">
              <a:solidFill>
                <a:schemeClr val="tx1"/>
              </a:solidFill>
              <a:latin typeface="Arial" pitchFamily="34" charset="0"/>
              <a:cs typeface="Arial" pitchFamily="34" charset="0"/>
            </a:endParaRPr>
          </a:p>
        </p:txBody>
      </p:sp>
      <p:sp>
        <p:nvSpPr>
          <p:cNvPr id="13" name="Rounded Rectangle 12"/>
          <p:cNvSpPr/>
          <p:nvPr/>
        </p:nvSpPr>
        <p:spPr>
          <a:xfrm>
            <a:off x="4717657" y="3903787"/>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Scrap Transaction</a:t>
            </a:r>
            <a:endParaRPr lang="en-US" sz="1800" b="0" dirty="0">
              <a:solidFill>
                <a:schemeClr val="tx1"/>
              </a:solidFill>
              <a:latin typeface="Arial" pitchFamily="34" charset="0"/>
              <a:cs typeface="Arial" pitchFamily="34" charset="0"/>
            </a:endParaRPr>
          </a:p>
        </p:txBody>
      </p:sp>
      <p:cxnSp>
        <p:nvCxnSpPr>
          <p:cNvPr id="14" name="Shape 13"/>
          <p:cNvCxnSpPr>
            <a:stCxn id="7" idx="3"/>
            <a:endCxn id="8" idx="1"/>
          </p:cNvCxnSpPr>
          <p:nvPr/>
        </p:nvCxnSpPr>
        <p:spPr>
          <a:xfrm flipV="1">
            <a:off x="2093205" y="3888002"/>
            <a:ext cx="565319" cy="308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hape 13"/>
          <p:cNvCxnSpPr>
            <a:stCxn id="8" idx="3"/>
            <a:endCxn id="9" idx="1"/>
          </p:cNvCxnSpPr>
          <p:nvPr/>
        </p:nvCxnSpPr>
        <p:spPr>
          <a:xfrm flipV="1">
            <a:off x="4202212" y="1895092"/>
            <a:ext cx="515445" cy="199291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Shape 13"/>
          <p:cNvCxnSpPr>
            <a:stCxn id="8" idx="3"/>
            <a:endCxn id="10" idx="1"/>
          </p:cNvCxnSpPr>
          <p:nvPr/>
        </p:nvCxnSpPr>
        <p:spPr>
          <a:xfrm flipV="1">
            <a:off x="4202212" y="3173331"/>
            <a:ext cx="515445" cy="71467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Shape 13"/>
          <p:cNvCxnSpPr>
            <a:stCxn id="8" idx="3"/>
            <a:endCxn id="13" idx="1"/>
          </p:cNvCxnSpPr>
          <p:nvPr/>
        </p:nvCxnSpPr>
        <p:spPr>
          <a:xfrm>
            <a:off x="4202212" y="3888002"/>
            <a:ext cx="515445" cy="562721"/>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2" name="Shape 13"/>
          <p:cNvCxnSpPr>
            <a:stCxn id="8" idx="3"/>
            <a:endCxn id="12" idx="1"/>
          </p:cNvCxnSpPr>
          <p:nvPr/>
        </p:nvCxnSpPr>
        <p:spPr>
          <a:xfrm>
            <a:off x="4202212" y="3888002"/>
            <a:ext cx="515445" cy="1828813"/>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2" name="Elbow Connector 41"/>
          <p:cNvCxnSpPr>
            <a:stCxn id="9" idx="3"/>
            <a:endCxn id="11" idx="1"/>
          </p:cNvCxnSpPr>
          <p:nvPr/>
        </p:nvCxnSpPr>
        <p:spPr>
          <a:xfrm>
            <a:off x="6261345" y="1895092"/>
            <a:ext cx="596816" cy="2008695"/>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4" name="Elbow Connector 43"/>
          <p:cNvCxnSpPr>
            <a:stCxn id="10" idx="3"/>
            <a:endCxn id="11" idx="1"/>
          </p:cNvCxnSpPr>
          <p:nvPr/>
        </p:nvCxnSpPr>
        <p:spPr>
          <a:xfrm>
            <a:off x="6261345" y="3173331"/>
            <a:ext cx="596816" cy="73045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6" name="Elbow Connector 45"/>
          <p:cNvCxnSpPr>
            <a:stCxn id="13" idx="3"/>
            <a:endCxn id="11" idx="1"/>
          </p:cNvCxnSpPr>
          <p:nvPr/>
        </p:nvCxnSpPr>
        <p:spPr>
          <a:xfrm flipV="1">
            <a:off x="6261345" y="3903787"/>
            <a:ext cx="596816" cy="54693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8" name="Elbow Connector 47"/>
          <p:cNvCxnSpPr>
            <a:stCxn id="12" idx="3"/>
            <a:endCxn id="11" idx="1"/>
          </p:cNvCxnSpPr>
          <p:nvPr/>
        </p:nvCxnSpPr>
        <p:spPr>
          <a:xfrm flipV="1">
            <a:off x="6261345" y="3903787"/>
            <a:ext cx="596816" cy="181302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dirty="0" smtClean="0">
                <a:solidFill>
                  <a:schemeClr val="tx1">
                    <a:lumMod val="90000"/>
                    <a:lumOff val="10000"/>
                  </a:schemeClr>
                </a:solidFill>
              </a:rPr>
              <a:t>PC Production Costing Scenarios</a:t>
            </a:r>
          </a:p>
          <a:p>
            <a:pPr lvl="1"/>
            <a:r>
              <a:rPr lang="en-US" dirty="0" smtClean="0">
                <a:solidFill>
                  <a:schemeClr val="tx1">
                    <a:lumMod val="90000"/>
                    <a:lumOff val="10000"/>
                  </a:schemeClr>
                </a:solidFill>
              </a:rPr>
              <a:t>Repetitive Orders and Discrete Orders</a:t>
            </a:r>
          </a:p>
          <a:p>
            <a:pPr lvl="1"/>
            <a:r>
              <a:rPr lang="en-US" dirty="0" smtClean="0">
                <a:solidFill>
                  <a:schemeClr val="tx1">
                    <a:lumMod val="90000"/>
                    <a:lumOff val="10000"/>
                  </a:schemeClr>
                </a:solidFill>
              </a:rPr>
              <a:t>Component Issues to WIP</a:t>
            </a:r>
          </a:p>
          <a:p>
            <a:pPr lvl="1"/>
            <a:r>
              <a:rPr lang="en-US" dirty="0" smtClean="0">
                <a:solidFill>
                  <a:schemeClr val="tx1">
                    <a:lumMod val="90000"/>
                    <a:lumOff val="10000"/>
                  </a:schemeClr>
                </a:solidFill>
              </a:rPr>
              <a:t>Labor reporting to WIP</a:t>
            </a:r>
          </a:p>
          <a:p>
            <a:pPr lvl="1"/>
            <a:r>
              <a:rPr lang="en-US" dirty="0" smtClean="0">
                <a:solidFill>
                  <a:schemeClr val="tx1">
                    <a:lumMod val="90000"/>
                    <a:lumOff val="10000"/>
                  </a:schemeClr>
                </a:solidFill>
              </a:rPr>
              <a:t>Sub-contract receipt to WIP</a:t>
            </a:r>
          </a:p>
          <a:p>
            <a:pPr lvl="1"/>
            <a:r>
              <a:rPr lang="en-US" dirty="0" smtClean="0">
                <a:solidFill>
                  <a:schemeClr val="tx1">
                    <a:lumMod val="90000"/>
                    <a:lumOff val="10000"/>
                  </a:schemeClr>
                </a:solidFill>
              </a:rPr>
              <a:t>Receipt to receive cost from WIP to Inventory</a:t>
            </a:r>
          </a:p>
          <a:p>
            <a:pPr lvl="1"/>
            <a:r>
              <a:rPr lang="en-US" dirty="0" smtClean="0">
                <a:solidFill>
                  <a:schemeClr val="tx1">
                    <a:lumMod val="90000"/>
                    <a:lumOff val="10000"/>
                  </a:schemeClr>
                </a:solidFill>
              </a:rPr>
              <a:t>Scrap to scrap cost from WIP to Scrap</a:t>
            </a:r>
          </a:p>
          <a:p>
            <a:pPr lvl="1"/>
            <a:r>
              <a:rPr lang="en-US" dirty="0" smtClean="0">
                <a:solidFill>
                  <a:schemeClr val="tx1">
                    <a:lumMod val="90000"/>
                    <a:lumOff val="10000"/>
                  </a:schemeClr>
                </a:solidFill>
              </a:rPr>
              <a:t>Accounting Close to clear remaining WIP to Inventory</a:t>
            </a:r>
          </a:p>
          <a:p>
            <a:pPr lvl="1"/>
            <a:endParaRPr lang="en-US" dirty="0" smtClean="0">
              <a:solidFill>
                <a:schemeClr val="tx1">
                  <a:lumMod val="90000"/>
                  <a:lumOff val="10000"/>
                </a:schemeClr>
              </a:solidFill>
            </a:endParaRPr>
          </a:p>
          <a:p>
            <a:pPr lvl="1"/>
            <a:endParaRPr lang="en-US" dirty="0" smtClean="0">
              <a:solidFill>
                <a:schemeClr val="tx1">
                  <a:lumMod val="90000"/>
                  <a:lumOff val="10000"/>
                </a:schemeClr>
              </a:solidFill>
            </a:endParaRPr>
          </a:p>
        </p:txBody>
      </p:sp>
      <p:sp>
        <p:nvSpPr>
          <p:cNvPr id="4" name="Title 3"/>
          <p:cNvSpPr>
            <a:spLocks noGrp="1"/>
          </p:cNvSpPr>
          <p:nvPr>
            <p:ph type="title"/>
          </p:nvPr>
        </p:nvSpPr>
        <p:spPr/>
        <p:txBody>
          <a:bodyPr>
            <a:normAutofit/>
          </a:bodyPr>
          <a:lstStyle/>
          <a:p>
            <a:r>
              <a:rPr lang="en-US" dirty="0" smtClean="0"/>
              <a:t>Production Cost Calculation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dirty="0" smtClean="0">
                <a:solidFill>
                  <a:schemeClr val="tx1">
                    <a:lumMod val="90000"/>
                    <a:lumOff val="10000"/>
                  </a:schemeClr>
                </a:solidFill>
              </a:rPr>
              <a:t>Item process sequence</a:t>
            </a:r>
          </a:p>
          <a:p>
            <a:pPr lvl="1"/>
            <a:r>
              <a:rPr lang="en-US" dirty="0" smtClean="0">
                <a:solidFill>
                  <a:schemeClr val="tx1">
                    <a:lumMod val="90000"/>
                    <a:lumOff val="10000"/>
                  </a:schemeClr>
                </a:solidFill>
              </a:rPr>
              <a:t>PC Identify component and parent by ISS-WO and RCT-WO</a:t>
            </a:r>
          </a:p>
          <a:p>
            <a:pPr lvl="1"/>
            <a:r>
              <a:rPr lang="en-US" dirty="0" smtClean="0">
                <a:solidFill>
                  <a:schemeClr val="tx1">
                    <a:lumMod val="90000"/>
                    <a:lumOff val="10000"/>
                  </a:schemeClr>
                </a:solidFill>
              </a:rPr>
              <a:t>Calculate components before parents</a:t>
            </a:r>
          </a:p>
        </p:txBody>
      </p:sp>
      <p:sp>
        <p:nvSpPr>
          <p:cNvPr id="4" name="Title 3"/>
          <p:cNvSpPr>
            <a:spLocks noGrp="1"/>
          </p:cNvSpPr>
          <p:nvPr>
            <p:ph type="title"/>
          </p:nvPr>
        </p:nvSpPr>
        <p:spPr/>
        <p:txBody>
          <a:bodyPr>
            <a:normAutofit/>
          </a:bodyPr>
          <a:lstStyle/>
          <a:p>
            <a:r>
              <a:rPr lang="en-US" dirty="0" smtClean="0"/>
              <a:t>Production Cost Calculation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sz="1800" dirty="0" smtClean="0">
                <a:solidFill>
                  <a:schemeClr val="tx1">
                    <a:lumMod val="90000"/>
                    <a:lumOff val="10000"/>
                  </a:schemeClr>
                </a:solidFill>
              </a:rPr>
              <a:t>ISS-WO cost = PC Unit Cost * Qty</a:t>
            </a:r>
          </a:p>
          <a:p>
            <a:r>
              <a:rPr lang="en-US" sz="1800" dirty="0" smtClean="0">
                <a:solidFill>
                  <a:schemeClr val="tx1">
                    <a:lumMod val="90000"/>
                    <a:lumOff val="10000"/>
                  </a:schemeClr>
                </a:solidFill>
              </a:rPr>
              <a:t>PC WO WIP info</a:t>
            </a:r>
          </a:p>
          <a:p>
            <a:pPr lvl="1"/>
            <a:r>
              <a:rPr lang="en-US" sz="1600" dirty="0" smtClean="0">
                <a:solidFill>
                  <a:schemeClr val="tx1">
                    <a:lumMod val="90000"/>
                    <a:lumOff val="10000"/>
                  </a:schemeClr>
                </a:solidFill>
              </a:rPr>
              <a:t>Total component qty and cost till this period</a:t>
            </a:r>
          </a:p>
          <a:p>
            <a:pPr lvl="1"/>
            <a:r>
              <a:rPr lang="en-US" sz="1600" dirty="0" smtClean="0">
                <a:solidFill>
                  <a:schemeClr val="tx1">
                    <a:lumMod val="90000"/>
                    <a:lumOff val="10000"/>
                  </a:schemeClr>
                </a:solidFill>
              </a:rPr>
              <a:t>Component qty in this period</a:t>
            </a:r>
          </a:p>
          <a:p>
            <a:pPr lvl="1"/>
            <a:r>
              <a:rPr lang="en-US" sz="1600" dirty="0" smtClean="0">
                <a:solidFill>
                  <a:schemeClr val="tx1">
                    <a:lumMod val="90000"/>
                    <a:lumOff val="10000"/>
                  </a:schemeClr>
                </a:solidFill>
              </a:rPr>
              <a:t>PC WO WIP History Report</a:t>
            </a:r>
          </a:p>
          <a:p>
            <a:pPr lvl="1"/>
            <a:endParaRPr lang="en-US" dirty="0" smtClean="0">
              <a:solidFill>
                <a:schemeClr val="tx1">
                  <a:lumMod val="90000"/>
                  <a:lumOff val="10000"/>
                </a:schemeClr>
              </a:solidFill>
            </a:endParaRPr>
          </a:p>
          <a:p>
            <a:endParaRPr lang="en-US" dirty="0" smtClean="0">
              <a:solidFill>
                <a:schemeClr val="tx1">
                  <a:lumMod val="90000"/>
                  <a:lumOff val="10000"/>
                </a:schemeClr>
              </a:solidFill>
            </a:endParaRPr>
          </a:p>
        </p:txBody>
      </p:sp>
      <p:sp>
        <p:nvSpPr>
          <p:cNvPr id="4" name="Title 3"/>
          <p:cNvSpPr>
            <a:spLocks noGrp="1"/>
          </p:cNvSpPr>
          <p:nvPr>
            <p:ph type="title"/>
          </p:nvPr>
        </p:nvSpPr>
        <p:spPr/>
        <p:txBody>
          <a:bodyPr>
            <a:normAutofit/>
          </a:bodyPr>
          <a:lstStyle/>
          <a:p>
            <a:r>
              <a:rPr lang="en-US" dirty="0" smtClean="0"/>
              <a:t>WIP Component Cost Calculation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pic>
        <p:nvPicPr>
          <p:cNvPr id="1027" name="Picture 3"/>
          <p:cNvPicPr>
            <a:picLocks noChangeAspect="1" noChangeArrowheads="1"/>
          </p:cNvPicPr>
          <p:nvPr/>
        </p:nvPicPr>
        <p:blipFill>
          <a:blip r:embed="rId3"/>
          <a:srcRect/>
          <a:stretch>
            <a:fillRect/>
          </a:stretch>
        </p:blipFill>
        <p:spPr bwMode="auto">
          <a:xfrm>
            <a:off x="1223327" y="2926080"/>
            <a:ext cx="6778784" cy="3899300"/>
          </a:xfrm>
          <a:prstGeom prst="rect">
            <a:avLst/>
          </a:prstGeom>
          <a:noFill/>
          <a:ln w="9525">
            <a:noFill/>
            <a:miter lim="800000"/>
            <a:headEnd/>
            <a:tailEnd/>
          </a:ln>
        </p:spPr>
      </p:pic>
      <p:sp>
        <p:nvSpPr>
          <p:cNvPr id="9" name="Rounded Rectangle 8"/>
          <p:cNvSpPr/>
          <p:nvPr/>
        </p:nvSpPr>
        <p:spPr>
          <a:xfrm>
            <a:off x="1112520" y="4248727"/>
            <a:ext cx="7048500" cy="1047173"/>
          </a:xfrm>
          <a:prstGeom prst="round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sz="2000" dirty="0" smtClean="0">
                <a:solidFill>
                  <a:schemeClr val="tx1">
                    <a:lumMod val="90000"/>
                    <a:lumOff val="10000"/>
                  </a:schemeClr>
                </a:solidFill>
              </a:rPr>
              <a:t>PCISSWOT</a:t>
            </a:r>
          </a:p>
          <a:p>
            <a:pPr lvl="1"/>
            <a:r>
              <a:rPr lang="en-US" sz="1600" dirty="0" smtClean="0">
                <a:solidFill>
                  <a:schemeClr val="tx1">
                    <a:lumMod val="90000"/>
                    <a:lumOff val="10000"/>
                  </a:schemeClr>
                </a:solidFill>
              </a:rPr>
              <a:t>Multi ISS-WO of same WO, component, operation, site, location, in same period</a:t>
            </a:r>
          </a:p>
          <a:p>
            <a:pPr lvl="1"/>
            <a:r>
              <a:rPr lang="en-US" sz="1600" dirty="0" smtClean="0">
                <a:solidFill>
                  <a:schemeClr val="tx1">
                    <a:lumMod val="90000"/>
                    <a:lumOff val="10000"/>
                  </a:schemeClr>
                </a:solidFill>
              </a:rPr>
              <a:t>PCISSWOT: summarize GL to improve performance</a:t>
            </a:r>
          </a:p>
          <a:p>
            <a:pPr lvl="1"/>
            <a:endParaRPr lang="en-US" dirty="0" smtClean="0">
              <a:solidFill>
                <a:schemeClr val="tx1">
                  <a:lumMod val="90000"/>
                  <a:lumOff val="10000"/>
                </a:schemeClr>
              </a:solidFill>
            </a:endParaRPr>
          </a:p>
          <a:p>
            <a:pPr lvl="1"/>
            <a:endParaRPr lang="en-US" dirty="0" smtClean="0">
              <a:solidFill>
                <a:schemeClr val="tx1">
                  <a:lumMod val="90000"/>
                  <a:lumOff val="10000"/>
                </a:schemeClr>
              </a:solidFill>
            </a:endParaRPr>
          </a:p>
          <a:p>
            <a:endParaRPr lang="en-US" dirty="0" smtClean="0">
              <a:solidFill>
                <a:schemeClr val="tx1">
                  <a:lumMod val="90000"/>
                  <a:lumOff val="10000"/>
                </a:schemeClr>
              </a:solidFill>
            </a:endParaRPr>
          </a:p>
        </p:txBody>
      </p:sp>
      <p:sp>
        <p:nvSpPr>
          <p:cNvPr id="4" name="Title 3"/>
          <p:cNvSpPr>
            <a:spLocks noGrp="1"/>
          </p:cNvSpPr>
          <p:nvPr>
            <p:ph type="title"/>
          </p:nvPr>
        </p:nvSpPr>
        <p:spPr/>
        <p:txBody>
          <a:bodyPr>
            <a:normAutofit/>
          </a:bodyPr>
          <a:lstStyle/>
          <a:p>
            <a:r>
              <a:rPr lang="en-US" dirty="0" smtClean="0"/>
              <a:t>Summarized ISS-WO Cost Calculation</a:t>
            </a:r>
            <a:endParaRPr lang="en-US" dirty="0"/>
          </a:p>
        </p:txBody>
      </p:sp>
      <p:sp>
        <p:nvSpPr>
          <p:cNvPr id="5" name="Text Placeholder 4"/>
          <p:cNvSpPr>
            <a:spLocks noGrp="1"/>
          </p:cNvSpPr>
          <p:nvPr>
            <p:ph type="body" sz="quarter" idx="11"/>
          </p:nvPr>
        </p:nvSpPr>
        <p:spPr/>
        <p:txBody>
          <a:bodyPr/>
          <a:lstStyle/>
          <a:p>
            <a:r>
              <a:rPr lang="en-US" dirty="0" smtClean="0"/>
              <a:t>Work Order &amp; Repetitive Order</a:t>
            </a:r>
          </a:p>
        </p:txBody>
      </p:sp>
      <p:pic>
        <p:nvPicPr>
          <p:cNvPr id="2050" name="Picture 2"/>
          <p:cNvPicPr>
            <a:picLocks noChangeAspect="1" noChangeArrowheads="1"/>
          </p:cNvPicPr>
          <p:nvPr/>
        </p:nvPicPr>
        <p:blipFill>
          <a:blip r:embed="rId3"/>
          <a:srcRect/>
          <a:stretch>
            <a:fillRect/>
          </a:stretch>
        </p:blipFill>
        <p:spPr bwMode="auto">
          <a:xfrm>
            <a:off x="975360" y="2516919"/>
            <a:ext cx="7460165" cy="434108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6536</TotalTime>
  <Words>2689</Words>
  <Application>Microsoft Office PowerPoint</Application>
  <PresentationFormat>On-screen Show (4:3)</PresentationFormat>
  <Paragraphs>343</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QAD 2010 Template</vt:lpstr>
      <vt:lpstr>Work Order &amp; Repetitive Order</vt:lpstr>
      <vt:lpstr>Course Objectives</vt:lpstr>
      <vt:lpstr>Overview</vt:lpstr>
      <vt:lpstr>Work Order Process Flow</vt:lpstr>
      <vt:lpstr>Repetitive Process Flow</vt:lpstr>
      <vt:lpstr>Production Cost Calculation</vt:lpstr>
      <vt:lpstr>Production Cost Calculation</vt:lpstr>
      <vt:lpstr>WIP Component Cost Calculation</vt:lpstr>
      <vt:lpstr>Summarized ISS-WO Cost Calculation</vt:lpstr>
      <vt:lpstr>Component Issue GL Transaction</vt:lpstr>
      <vt:lpstr>WIP Labor Cost Calculation</vt:lpstr>
      <vt:lpstr>WIP Labor Cost Calculation</vt:lpstr>
      <vt:lpstr>WIP Labor Cost Calculation</vt:lpstr>
      <vt:lpstr>Labor Reporting GL Transaction</vt:lpstr>
      <vt:lpstr>Down Time</vt:lpstr>
      <vt:lpstr>WIP Subcontract Cost Calculation</vt:lpstr>
      <vt:lpstr>Subcontract Receipts GL Transaction</vt:lpstr>
      <vt:lpstr>Production Receipt Calculation</vt:lpstr>
      <vt:lpstr>Production Receipts and Scrap GL</vt:lpstr>
      <vt:lpstr>Accounting Close</vt:lpstr>
      <vt:lpstr>Accounting Close GL Transaction</vt:lpstr>
      <vt:lpstr>Review</vt:lpstr>
      <vt:lpstr>Exercise: Work Order &amp; Repetitive Order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160</cp:revision>
  <dcterms:created xsi:type="dcterms:W3CDTF">2010-10-05T00:44:07Z</dcterms:created>
  <dcterms:modified xsi:type="dcterms:W3CDTF">2015-06-17T07:57:45Z</dcterms:modified>
</cp:coreProperties>
</file>