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omments/comment8.xml" ContentType="application/vnd.openxmlformats-officedocument.presentationml.comment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12.xml" ContentType="application/vnd.openxmlformats-officedocument.presentationml.comment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comment10.xml" ContentType="application/vnd.openxmlformats-officedocument.presentationml.comment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omments/comment9.xml" ContentType="application/vnd.openxmlformats-officedocument.presentationml.comment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7" r:id="rId5"/>
    <p:sldId id="268" r:id="rId6"/>
    <p:sldId id="263" r:id="rId7"/>
    <p:sldId id="264" r:id="rId8"/>
    <p:sldId id="265" r:id="rId9"/>
    <p:sldId id="266" r:id="rId10"/>
    <p:sldId id="261" r:id="rId11"/>
    <p:sldId id="269" r:id="rId12"/>
    <p:sldId id="260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45921" autoAdjust="0"/>
  </p:normalViewPr>
  <p:slideViewPr>
    <p:cSldViewPr snapToGrid="0" snapToObjects="1">
      <p:cViewPr>
        <p:scale>
          <a:sx n="100" d="100"/>
          <a:sy n="100" d="100"/>
        </p:scale>
        <p:origin x="-418" y="231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5:43.693" idx="3">
    <p:pos x="2508" y="445"/>
    <p:text>U</p:tex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7:19.954" idx="12">
    <p:pos x="4287" y="445"/>
    <p:text>H1</p:tex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7:36.657" idx="13">
    <p:pos x="1597" y="445"/>
    <p:text>H1</p:tex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7:48.245" idx="14">
    <p:pos x="3682" y="445"/>
    <p:text>H1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5:58.236" idx="4">
    <p:pos x="2705" y="445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6:04.843" idx="5">
    <p:pos x="1597" y="445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6:11.388" idx="6">
    <p:pos x="4039" y="445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6:30.191" idx="7">
    <p:pos x="4426" y="445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6:39.212" idx="8">
    <p:pos x="5016" y="445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6:47.497" idx="9">
    <p:pos x="5016" y="445"/>
    <p:text>H1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6:53.992" idx="10">
    <p:pos x="5016" y="445"/>
    <p:text>H1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47:10.956" idx="11">
    <p:pos x="5016" y="445"/>
    <p:text>H1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adjustment mode, Periodic Costing </a:t>
            </a:r>
            <a:r>
              <a:rPr lang="en-US" dirty="0" smtClean="0"/>
              <a:t>reverses </a:t>
            </a:r>
            <a:r>
              <a:rPr lang="en-US" dirty="0" smtClean="0"/>
              <a:t>the standard cost</a:t>
            </a:r>
            <a:r>
              <a:rPr lang="en-US" baseline="0" dirty="0" smtClean="0"/>
              <a:t> GL transaction and posts it to the management layer.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complete mode, the system </a:t>
            </a:r>
            <a:r>
              <a:rPr lang="en-US" baseline="0" dirty="0" smtClean="0"/>
              <a:t>post </a:t>
            </a:r>
            <a:r>
              <a:rPr lang="en-US" dirty="0" smtClean="0"/>
              <a:t>Periodic </a:t>
            </a:r>
            <a:r>
              <a:rPr lang="en-US" dirty="0" smtClean="0"/>
              <a:t>Costing </a:t>
            </a:r>
            <a:r>
              <a:rPr lang="en-US" dirty="0" smtClean="0"/>
              <a:t>calculated </a:t>
            </a:r>
            <a:r>
              <a:rPr lang="en-US" baseline="0" dirty="0" smtClean="0"/>
              <a:t>GL transaction to official layer. </a:t>
            </a: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Finish the corresponding exercise at the end of this training guide.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0" dirty="0" smtClean="0"/>
              <a:t>Only one of the DO Shipment and the DO Receipt can be an</a:t>
            </a:r>
            <a:r>
              <a:rPr lang="en-US" b="0" baseline="0" dirty="0" smtClean="0"/>
              <a:t> </a:t>
            </a:r>
            <a:r>
              <a:rPr lang="en-US" b="0" baseline="0" dirty="0" err="1" smtClean="0"/>
              <a:t>Intersite</a:t>
            </a:r>
            <a:r>
              <a:rPr lang="en-US" b="0" baseline="0" dirty="0" smtClean="0"/>
              <a:t> Transfer, the other one is an </a:t>
            </a:r>
            <a:r>
              <a:rPr lang="en-US" b="0" baseline="0" dirty="0" err="1" smtClean="0"/>
              <a:t>Intrasite</a:t>
            </a:r>
            <a:r>
              <a:rPr lang="en-US" b="0" baseline="0" dirty="0" smtClean="0"/>
              <a:t> transfer. It depends on which transaction moves the inventory from one site to the other.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system calculates the total issued</a:t>
            </a:r>
            <a:r>
              <a:rPr lang="en-US" baseline="0" dirty="0" smtClean="0"/>
              <a:t> </a:t>
            </a:r>
            <a:r>
              <a:rPr lang="en-US" dirty="0" smtClean="0"/>
              <a:t>quantities</a:t>
            </a:r>
            <a:r>
              <a:rPr lang="en-US" baseline="0" dirty="0" smtClean="0"/>
              <a:t> for the </a:t>
            </a:r>
            <a:r>
              <a:rPr lang="en-US" baseline="0" dirty="0" err="1" smtClean="0"/>
              <a:t>intersite</a:t>
            </a:r>
            <a:r>
              <a:rPr lang="en-US" baseline="0" dirty="0" smtClean="0"/>
              <a:t> transfers transactions by the level of item and site.  The periodic costing process the site transactions in descending order of the total issued quantity.</a:t>
            </a:r>
          </a:p>
          <a:p>
            <a:endParaRPr lang="en-US" baseline="0" dirty="0" smtClean="0"/>
          </a:p>
          <a:p>
            <a:r>
              <a:rPr lang="en-US" dirty="0" smtClean="0"/>
              <a:t>For example, there</a:t>
            </a:r>
            <a:r>
              <a:rPr lang="en-US" baseline="0" dirty="0" smtClean="0"/>
              <a:t> are two </a:t>
            </a:r>
            <a:r>
              <a:rPr lang="en-US" baseline="0" dirty="0" err="1" smtClean="0"/>
              <a:t>intersite</a:t>
            </a:r>
            <a:r>
              <a:rPr lang="en-US" baseline="0" dirty="0" smtClean="0"/>
              <a:t> transfer transactions between Site X and Site Y:</a:t>
            </a:r>
          </a:p>
          <a:p>
            <a:r>
              <a:rPr lang="en-US" baseline="0" dirty="0" smtClean="0"/>
              <a:t>Transaction 1: issued 10 quantity from Site X to Site Y</a:t>
            </a:r>
          </a:p>
          <a:p>
            <a:r>
              <a:rPr lang="en-US" baseline="0" dirty="0" smtClean="0"/>
              <a:t>Transaction 2: issued -8 quantity from Site X to Site Y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Site X, the total issued quantity is 2 and for Site Y, the total issued quantity is -2. So the system will process the transactions in Site X first then process the transactions in Site 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receipt calculation for the </a:t>
            </a:r>
            <a:r>
              <a:rPr lang="en-US" dirty="0" err="1" smtClean="0"/>
              <a:t>intersite</a:t>
            </a:r>
            <a:r>
              <a:rPr lang="en-US" dirty="0" smtClean="0"/>
              <a:t> transfer considers the transfer</a:t>
            </a:r>
            <a:r>
              <a:rPr lang="en-US" baseline="0" dirty="0" smtClean="0"/>
              <a:t> of </a:t>
            </a:r>
            <a:r>
              <a:rPr lang="en-US" dirty="0" smtClean="0"/>
              <a:t>cross-site items </a:t>
            </a:r>
            <a:r>
              <a:rPr lang="en-US" baseline="0" dirty="0" smtClean="0"/>
              <a:t>and distribution order transactions where the location quantity change is greater than zero.</a:t>
            </a:r>
          </a:p>
          <a:p>
            <a:endParaRPr lang="en-US" baseline="0" dirty="0" smtClean="0"/>
          </a:p>
          <a:p>
            <a:r>
              <a:rPr lang="en-US" dirty="0" smtClean="0"/>
              <a:t>For the example in the</a:t>
            </a:r>
            <a:r>
              <a:rPr lang="en-US" baseline="0" dirty="0" smtClean="0"/>
              <a:t> </a:t>
            </a:r>
            <a:r>
              <a:rPr lang="en-US" dirty="0" smtClean="0"/>
              <a:t>slide, Site X has two transaction records (transaction type and quantity change): ISS-TR -10 and ISS-TR 8</a:t>
            </a:r>
            <a:r>
              <a:rPr lang="en-US" baseline="0" dirty="0" smtClean="0"/>
              <a:t>. </a:t>
            </a:r>
            <a:r>
              <a:rPr lang="en-US" dirty="0" smtClean="0"/>
              <a:t>Site Y has two transaction records (transaction type and quantity change): </a:t>
            </a:r>
            <a:r>
              <a:rPr lang="en-US" baseline="0" dirty="0" smtClean="0"/>
              <a:t> RCT-TR</a:t>
            </a:r>
            <a:r>
              <a:rPr lang="en-US" dirty="0" smtClean="0"/>
              <a:t> 10 and RCT-TR -8</a:t>
            </a:r>
            <a:r>
              <a:rPr lang="en-US" baseline="0" dirty="0" smtClean="0"/>
              <a:t>. The system processes the receipt transactions first, and then issues transactions. So the overall process sequence is:</a:t>
            </a:r>
          </a:p>
          <a:p>
            <a:pPr marL="182880" indent="-182880">
              <a:buFont typeface="Arial" pitchFamily="34" charset="0"/>
              <a:buChar char="•"/>
            </a:pPr>
            <a:r>
              <a:rPr lang="en-US" baseline="0" dirty="0" smtClean="0"/>
              <a:t>ISS-TR 8  (Process Site X first. Handles the negative issue as a receipt)</a:t>
            </a:r>
          </a:p>
          <a:p>
            <a:pPr marL="182880" indent="-182880" algn="l" defTabSz="914400" rtl="0" eaLnBrk="1" latinLnBrk="0" hangingPunct="1">
              <a:buFont typeface="Arial" pitchFamily="34" charset="0"/>
              <a:buChar char="•"/>
            </a:pPr>
            <a:r>
              <a:rPr lang="en-US" baseline="0" dirty="0" smtClean="0"/>
              <a:t>I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SS-TR -10 (Process Site X first)</a:t>
            </a:r>
          </a:p>
          <a:p>
            <a:pPr marL="182880" indent="-182880" algn="l" defTabSz="914400" rtl="0" eaLnBrk="1" latinLnBrk="0" hangingPunct="1">
              <a:buFont typeface="Arial" pitchFamily="34" charset="0"/>
              <a:buChar char="•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RCT-TR 10</a:t>
            </a:r>
          </a:p>
          <a:p>
            <a:pPr marL="182880" indent="-182880" algn="l" defTabSz="914400" rtl="0" eaLnBrk="1" latinLnBrk="0" hangingPunct="1">
              <a:buFont typeface="Arial" pitchFamily="34" charset="0"/>
              <a:buChar char="•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RCT-TR -8 (Handles the negative receipt as an issue)</a:t>
            </a: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the</a:t>
            </a:r>
            <a:r>
              <a:rPr lang="en-US" baseline="0" dirty="0" smtClean="0"/>
              <a:t> receipt transaction is processed after the issue transaction, </a:t>
            </a:r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it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will use</a:t>
            </a:r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baseline="0" dirty="0" smtClean="0"/>
              <a:t>the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corresponding issue transaction’s issue site unit cost</a:t>
            </a:r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endParaRPr lang="en-US" baseline="0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For the example in the slide, the receipt transaction (RCT-TR 10) is processed after the issue transaction (ISS-TR -10) because Site X is processed before Site Y. The unit cost of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corresponding issue in</a:t>
            </a:r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Site X is used for the receipt transaction (RCT-TR 10) in Site 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the</a:t>
            </a:r>
            <a:r>
              <a:rPr lang="en-US" baseline="0" dirty="0" smtClean="0"/>
              <a:t> receipt transaction is processed before the issue transaction,</a:t>
            </a:r>
          </a:p>
          <a:p>
            <a:pPr marL="182880" indent="-182880">
              <a:buFont typeface="Arial" pitchFamily="34" charset="0"/>
              <a:buChar char="•"/>
            </a:pPr>
            <a:r>
              <a:rPr lang="en-US" baseline="0" dirty="0" smtClean="0"/>
              <a:t>For WAVG, </a:t>
            </a:r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the system uses the unit cost in the previous period of </a:t>
            </a:r>
            <a:r>
              <a:rPr lang="en-US" baseline="0" dirty="0" smtClean="0"/>
              <a:t>the 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corresponding issue site</a:t>
            </a:r>
            <a:r>
              <a:rPr 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;</a:t>
            </a:r>
          </a:p>
          <a:p>
            <a:pPr marL="182880" indent="-182880"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For FIFO,</a:t>
            </a:r>
            <a:r>
              <a:rPr lang="en-US" sz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the system uses the unit cost in the earliest period of the </a:t>
            </a:r>
            <a:r>
              <a:rPr 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corresponding issue</a:t>
            </a:r>
            <a:r>
              <a:rPr lang="en-US" sz="1200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en-US" sz="12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site</a:t>
            </a:r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endParaRPr lang="en-US" baseline="0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baseline="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For the example in the slide, the issue transaction (ISS-TR 8) is processed before the issue transaction (ISS-TR -10). Site X is processed before Site Y because the site of the Issue transaction (Site Y) has not been processed when Site X is processing ISS-TR 8. Until the process of the issue transaction (ISS-TR 8) is finished, there is no unit cost for the current period yet. So, the ISS-TR 8 transaction is valued at previous period cost of Site Y. When the unit cost in the current period of Site Y is finally calculated, the system posts the variance between the prior period cost and the current period cost to discrepancy at Site 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Periodic Costing</a:t>
            </a:r>
          </a:p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4F4F4F"/>
                </a:solidFill>
              </a:rPr>
              <a:t>PC GL Transactions (from X to Y)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Site X</a:t>
            </a:r>
          </a:p>
          <a:p>
            <a:pPr lvl="2"/>
            <a:r>
              <a:rPr lang="en-US" dirty="0" smtClean="0">
                <a:solidFill>
                  <a:srgbClr val="4F4F4F"/>
                </a:solidFill>
              </a:rPr>
              <a:t>Dr Transfer Clearing</a:t>
            </a:r>
          </a:p>
          <a:p>
            <a:pPr lvl="2"/>
            <a:r>
              <a:rPr lang="en-US" dirty="0" smtClean="0">
                <a:solidFill>
                  <a:srgbClr val="4F4F4F"/>
                </a:solidFill>
              </a:rPr>
              <a:t>Cr Inventory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Site Y</a:t>
            </a:r>
          </a:p>
          <a:p>
            <a:pPr lvl="2"/>
            <a:r>
              <a:rPr lang="en-US" dirty="0" smtClean="0">
                <a:solidFill>
                  <a:srgbClr val="4F4F4F"/>
                </a:solidFill>
              </a:rPr>
              <a:t>Dr Inventory</a:t>
            </a:r>
          </a:p>
          <a:p>
            <a:pPr lvl="2"/>
            <a:r>
              <a:rPr lang="en-US" dirty="0" smtClean="0">
                <a:solidFill>
                  <a:srgbClr val="4F4F4F"/>
                </a:solidFill>
              </a:rPr>
              <a:t>Cr Transfer Clearing</a:t>
            </a:r>
          </a:p>
          <a:p>
            <a:pPr lvl="2"/>
            <a:r>
              <a:rPr lang="en-US" dirty="0" smtClean="0">
                <a:solidFill>
                  <a:srgbClr val="4F4F4F"/>
                </a:solidFill>
              </a:rPr>
              <a:t>Cr/Dr Transfer </a:t>
            </a:r>
            <a:r>
              <a:rPr lang="en-US" dirty="0" smtClean="0">
                <a:solidFill>
                  <a:srgbClr val="4F4F4F"/>
                </a:solidFill>
              </a:rPr>
              <a:t>Discrepancy</a:t>
            </a:r>
            <a:endParaRPr lang="en-US" dirty="0" smtClean="0">
              <a:solidFill>
                <a:srgbClr val="4F4F4F"/>
              </a:solidFill>
            </a:endParaRPr>
          </a:p>
          <a:p>
            <a:r>
              <a:rPr lang="en-US" dirty="0" smtClean="0"/>
              <a:t>PC Cost</a:t>
            </a:r>
          </a:p>
          <a:p>
            <a:pPr lvl="1"/>
            <a:r>
              <a:rPr lang="en-US" dirty="0" smtClean="0"/>
              <a:t>Adjustment: Reverse standard </a:t>
            </a:r>
            <a:r>
              <a:rPr lang="en-US" dirty="0" smtClean="0"/>
              <a:t>cost, post PC</a:t>
            </a:r>
            <a:endParaRPr lang="en-US" dirty="0" smtClean="0"/>
          </a:p>
          <a:p>
            <a:pPr lvl="1"/>
            <a:r>
              <a:rPr lang="en-US" dirty="0" smtClean="0"/>
              <a:t>Complete: </a:t>
            </a:r>
            <a:r>
              <a:rPr lang="en-US" dirty="0" smtClean="0"/>
              <a:t>Post PC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GL Transaction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Process Flow</a:t>
            </a:r>
          </a:p>
          <a:p>
            <a:r>
              <a:rPr lang="en-US" dirty="0" err="1" smtClean="0"/>
              <a:t>Intersite</a:t>
            </a:r>
            <a:r>
              <a:rPr lang="en-US" dirty="0" smtClean="0"/>
              <a:t> Issue and Receipt Types </a:t>
            </a:r>
          </a:p>
          <a:p>
            <a:r>
              <a:rPr lang="en-US" dirty="0" err="1" smtClean="0"/>
              <a:t>IntersiteTransfer</a:t>
            </a:r>
            <a:r>
              <a:rPr lang="en-US" dirty="0" smtClean="0"/>
              <a:t> Receipt Calculation</a:t>
            </a:r>
          </a:p>
          <a:p>
            <a:r>
              <a:rPr lang="en-US" dirty="0" err="1" smtClean="0"/>
              <a:t>Intersite</a:t>
            </a:r>
            <a:r>
              <a:rPr lang="en-US" dirty="0" smtClean="0"/>
              <a:t> Transfer GL Transaction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Exercise: </a:t>
            </a:r>
            <a:r>
              <a:rPr lang="en-US" dirty="0" err="1" smtClean="0"/>
              <a:t>Intersite</a:t>
            </a:r>
            <a:r>
              <a:rPr lang="en-US" dirty="0" smtClean="0"/>
              <a:t> Transfers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pic>
        <p:nvPicPr>
          <p:cNvPr id="7" name="Picture 4" descr="han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63699"/>
            <a:ext cx="8229600" cy="310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this section you will learn how to:</a:t>
            </a:r>
          </a:p>
          <a:p>
            <a:pPr>
              <a:buClr>
                <a:schemeClr val="bg2"/>
              </a:buClr>
              <a:buFont typeface="Wingdings" pitchFamily="2" charset="2"/>
              <a:buChar char="ü"/>
            </a:pPr>
            <a:r>
              <a:rPr lang="en-US" smtClean="0">
                <a:solidFill>
                  <a:srgbClr val="B2B2B2"/>
                </a:solidFill>
                <a:latin typeface="Century Gothic" pitchFamily="34" charset="0"/>
                <a:cs typeface="Century Gothic" pitchFamily="34" charset="0"/>
              </a:rPr>
              <a:t>Identify key business considerations before setting up Periodic Costing in QAD Enterprise Applications</a:t>
            </a:r>
          </a:p>
          <a:p>
            <a:pPr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smtClean="0">
                <a:solidFill>
                  <a:srgbClr val="B2B2B2"/>
                </a:solidFill>
                <a:latin typeface="Century Gothic" pitchFamily="34" charset="0"/>
                <a:cs typeface="Century Gothic" pitchFamily="34" charset="0"/>
              </a:rPr>
              <a:t>Set up Periodic Costing in QAD Enterprise Applications</a:t>
            </a:r>
          </a:p>
          <a:p>
            <a:r>
              <a:rPr lang="en-US" b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Periodic Costing in QAD Enterprise Applications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Process Flow</a:t>
            </a:r>
          </a:p>
          <a:p>
            <a:r>
              <a:rPr lang="en-US" dirty="0" err="1" smtClean="0"/>
              <a:t>Intersite</a:t>
            </a:r>
            <a:r>
              <a:rPr lang="en-US" dirty="0" smtClean="0"/>
              <a:t> Issue and Receipt Types </a:t>
            </a:r>
          </a:p>
          <a:p>
            <a:r>
              <a:rPr lang="en-US" dirty="0" err="1" smtClean="0"/>
              <a:t>IntersiteTransfer</a:t>
            </a:r>
            <a:r>
              <a:rPr lang="en-US" dirty="0" smtClean="0"/>
              <a:t> Receipt Calculation</a:t>
            </a:r>
          </a:p>
          <a:p>
            <a:r>
              <a:rPr lang="en-US" dirty="0" err="1" smtClean="0"/>
              <a:t>Intersite</a:t>
            </a:r>
            <a:r>
              <a:rPr lang="en-US" dirty="0" smtClean="0"/>
              <a:t> Transfer GL Transaction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Exercise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Process Flow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677004" y="1596884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 Shipment</a:t>
            </a:r>
            <a:endParaRPr lang="en-US" altLang="zh-C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40265" y="1594687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 Receipt</a:t>
            </a:r>
            <a:endParaRPr lang="en-US" sz="1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Elbow Connector 8"/>
          <p:cNvCxnSpPr>
            <a:stCxn id="7" idx="3"/>
            <a:endCxn id="8" idx="1"/>
          </p:cNvCxnSpPr>
          <p:nvPr/>
        </p:nvCxnSpPr>
        <p:spPr>
          <a:xfrm flipV="1">
            <a:off x="4220692" y="2141623"/>
            <a:ext cx="519573" cy="2197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613743" y="2982686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Item Transfer</a:t>
            </a:r>
            <a:endParaRPr lang="en-US" altLang="zh-C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13743" y="1594687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Distribution Order</a:t>
            </a:r>
            <a:endParaRPr lang="en-US" altLang="zh-C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Elbow Connector 13"/>
          <p:cNvCxnSpPr>
            <a:stCxn id="13" idx="3"/>
            <a:endCxn id="7" idx="1"/>
          </p:cNvCxnSpPr>
          <p:nvPr/>
        </p:nvCxnSpPr>
        <p:spPr>
          <a:xfrm>
            <a:off x="2157431" y="2141623"/>
            <a:ext cx="519573" cy="2197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None/>
            </a:pPr>
            <a:r>
              <a:rPr lang="en-US" dirty="0" smtClean="0">
                <a:solidFill>
                  <a:srgbClr val="4F4F4F"/>
                </a:solidFill>
              </a:rPr>
              <a:t>Transactions in pairs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 smtClean="0">
                <a:solidFill>
                  <a:srgbClr val="4F4F4F"/>
                </a:solidFill>
              </a:rPr>
              <a:t>DO Shipment (ISS-DO + RCT-GIT)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 smtClean="0">
                <a:solidFill>
                  <a:srgbClr val="4F4F4F"/>
                </a:solidFill>
              </a:rPr>
              <a:t>DO Receipt (ISS-GIT + RCT-DO)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 smtClean="0">
                <a:solidFill>
                  <a:srgbClr val="4F4F4F"/>
                </a:solidFill>
              </a:rPr>
              <a:t>Item Transfer (ISS-TR + RCT-TR)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Intersite</a:t>
            </a:r>
            <a:r>
              <a:rPr lang="en-US" dirty="0" smtClean="0"/>
              <a:t> Issue and Receipt Types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60270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Process sequence of site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First to process Site with most issue quantity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Example: Qty change in Site X &amp; Site Y</a:t>
            </a: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Receipt Calculation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76865" y="2817341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2649"/>
                <a:gridCol w="1569308"/>
                <a:gridCol w="1664043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Site 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Site 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ISS-TR  -10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RCT-TR   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ISS-TR</a:t>
                      </a:r>
                      <a:r>
                        <a:rPr lang="en-US" baseline="0" smtClean="0"/>
                        <a:t>   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RCT-TR</a:t>
                      </a:r>
                      <a:r>
                        <a:rPr lang="en-US" baseline="0" dirty="0" smtClean="0"/>
                        <a:t>    -8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Total Qty Change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Process</a:t>
                      </a:r>
                      <a:r>
                        <a:rPr lang="en-US" baseline="0" dirty="0" smtClean="0"/>
                        <a:t> Sequence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first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second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602703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Intersite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Transfer Receipt refer to: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Transfer or DO transactions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Location Qty Change &gt; 0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Cross site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Example: Qty change in Site X &amp; Site Y</a:t>
            </a:r>
          </a:p>
          <a:p>
            <a:pPr lvl="2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Receipt Transactions: highlighted in bold</a:t>
            </a:r>
          </a:p>
          <a:p>
            <a:pPr lvl="2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Overall process sequence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Receipt Calculation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72746" y="4473146"/>
          <a:ext cx="689507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138"/>
                <a:gridCol w="2516094"/>
                <a:gridCol w="2733838"/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 X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 Y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mtClean="0"/>
                        <a:t>ISS-TR  -10  </a:t>
                      </a:r>
                      <a:r>
                        <a:rPr lang="en-US" sz="1800" baseline="0" dirty="0" smtClean="0">
                          <a:sym typeface="Wingdings 2"/>
                        </a:rPr>
                        <a:t>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RCT-TR   10  </a:t>
                      </a:r>
                      <a:r>
                        <a:rPr lang="en-US" sz="1800" baseline="0" dirty="0" smtClean="0">
                          <a:sym typeface="Wingdings 2"/>
                        </a:rPr>
                        <a:t></a:t>
                      </a:r>
                      <a:endParaRPr lang="en-US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smtClean="0"/>
                        <a:t>ISS-TR</a:t>
                      </a:r>
                      <a:r>
                        <a:rPr lang="en-US" sz="1600" b="1" baseline="0" smtClean="0"/>
                        <a:t>   8  </a:t>
                      </a:r>
                      <a:r>
                        <a:rPr lang="en-US" sz="1800" baseline="0" dirty="0" smtClean="0">
                          <a:sym typeface="Wingdings 2"/>
                        </a:rPr>
                        <a:t>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RCT-TR</a:t>
                      </a:r>
                      <a:r>
                        <a:rPr lang="en-US" sz="1600" baseline="0" dirty="0" smtClean="0"/>
                        <a:t>    -8 </a:t>
                      </a:r>
                      <a:r>
                        <a:rPr lang="en-US" sz="1800" baseline="0" dirty="0" smtClean="0">
                          <a:sym typeface="Wingdings 2"/>
                        </a:rPr>
                        <a:t>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60270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Receipt processed </a:t>
            </a:r>
            <a:r>
              <a:rPr lang="en-US" u="sng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after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Issue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Example: RCT-TR 10 of step#1</a:t>
            </a: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Unit cost of receipt transaction </a:t>
            </a:r>
          </a:p>
          <a:p>
            <a:pPr lvl="1">
              <a:buNone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	= Corresponding issue transaction</a:t>
            </a:r>
          </a:p>
          <a:p>
            <a:pPr lvl="1">
              <a:buNone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	= Unit cost of issue site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Receipt Calculation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64973" y="2372497"/>
          <a:ext cx="689507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138"/>
                <a:gridCol w="2516094"/>
                <a:gridCol w="2733838"/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 X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 Y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ISS-TR  -10  </a:t>
                      </a:r>
                      <a:r>
                        <a:rPr lang="en-US" sz="1800" baseline="0" dirty="0" smtClean="0">
                          <a:sym typeface="Wingdings 2"/>
                        </a:rPr>
                        <a:t>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RCT-TR   10  </a:t>
                      </a:r>
                      <a:r>
                        <a:rPr lang="en-US" sz="1800" b="0" baseline="0" dirty="0" smtClean="0">
                          <a:sym typeface="Wingdings 2"/>
                        </a:rPr>
                        <a:t></a:t>
                      </a:r>
                      <a:endParaRPr lang="en-US" sz="1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smtClean="0"/>
                        <a:t>ISS-TR</a:t>
                      </a:r>
                      <a:r>
                        <a:rPr lang="en-US" sz="1600" b="0" baseline="0" smtClean="0"/>
                        <a:t>   8    </a:t>
                      </a:r>
                      <a:r>
                        <a:rPr lang="en-US" sz="1800" b="0" baseline="0" dirty="0" smtClean="0">
                          <a:sym typeface="Wingdings 2"/>
                        </a:rPr>
                        <a:t>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RCT-TR</a:t>
                      </a:r>
                      <a:r>
                        <a:rPr lang="en-US" sz="1600" baseline="0" dirty="0" smtClean="0"/>
                        <a:t>    -8  </a:t>
                      </a:r>
                      <a:r>
                        <a:rPr lang="en-US" sz="1800" baseline="0" dirty="0" smtClean="0">
                          <a:sym typeface="Wingdings 2"/>
                        </a:rPr>
                        <a:t>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60270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Receipt processed </a:t>
            </a:r>
            <a:r>
              <a:rPr lang="en-US" u="sng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before</a:t>
            </a: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 Issue</a:t>
            </a: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Example: ISS-TR -8 of step#2</a:t>
            </a: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lvl="1"/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Receipt transaction unit cost </a:t>
            </a:r>
          </a:p>
          <a:p>
            <a:pPr lvl="1">
              <a:buNone/>
            </a:pPr>
            <a:r>
              <a:rPr lang="en-US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</a:t>
            </a: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WAVG =  Previous Period unit cost of Issue site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tx1">
                    <a:lumMod val="90000"/>
                    <a:lumOff val="10000"/>
                  </a:schemeClr>
                </a:solidFill>
              </a:rPr>
              <a:t>	FIFO = Earliest period of issue site with unconsumed qty</a:t>
            </a:r>
            <a:endParaRPr lang="en-US" dirty="0" smtClean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Intersite</a:t>
            </a:r>
            <a:r>
              <a:rPr lang="en-US" dirty="0" smtClean="0"/>
              <a:t> Transfer Receipt Calculation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Intersite Transfers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64973" y="2372497"/>
          <a:ext cx="689507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138"/>
                <a:gridCol w="2516094"/>
                <a:gridCol w="2733838"/>
              </a:tblGrid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Site2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mtClean="0"/>
                        <a:t>ISS-TR  -10  </a:t>
                      </a:r>
                      <a:r>
                        <a:rPr lang="en-US" sz="1800" baseline="0" dirty="0" smtClean="0">
                          <a:sym typeface="Wingdings 2"/>
                        </a:rPr>
                        <a:t>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RCT-TR   10  </a:t>
                      </a:r>
                      <a:r>
                        <a:rPr lang="en-US" sz="1800" b="0" baseline="0" dirty="0" smtClean="0">
                          <a:sym typeface="Wingdings 2"/>
                        </a:rPr>
                        <a:t></a:t>
                      </a:r>
                      <a:endParaRPr lang="en-US" sz="16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>
                              <a:lumMod val="90000"/>
                              <a:lumOff val="10000"/>
                            </a:schemeClr>
                          </a:solidFill>
                        </a:rPr>
                        <a:t>Step#2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smtClean="0"/>
                        <a:t>ISS-TR</a:t>
                      </a:r>
                      <a:r>
                        <a:rPr lang="en-US" sz="1600" b="1" baseline="0" smtClean="0"/>
                        <a:t>   8    </a:t>
                      </a:r>
                      <a:r>
                        <a:rPr lang="en-US" sz="1800" b="0" baseline="0" dirty="0" smtClean="0">
                          <a:sym typeface="Wingdings 2"/>
                        </a:rPr>
                        <a:t>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RCT-TR</a:t>
                      </a:r>
                      <a:r>
                        <a:rPr lang="en-US" sz="1600" baseline="0" dirty="0" smtClean="0"/>
                        <a:t>    -8  </a:t>
                      </a:r>
                      <a:r>
                        <a:rPr lang="en-US" sz="1800" baseline="0" dirty="0" smtClean="0">
                          <a:sym typeface="Wingdings 2"/>
                        </a:rPr>
                        <a:t>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1735</TotalTime>
  <Words>1001</Words>
  <Application>Microsoft Office PowerPoint</Application>
  <PresentationFormat>On-screen Show (4:3)</PresentationFormat>
  <Paragraphs>171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QAD 2010 Template</vt:lpstr>
      <vt:lpstr>Intersite Transfers</vt:lpstr>
      <vt:lpstr>Course Objectives</vt:lpstr>
      <vt:lpstr>Overview</vt:lpstr>
      <vt:lpstr>Intersite Transfer Process Flow</vt:lpstr>
      <vt:lpstr>Intersite Issue and Receipt Types</vt:lpstr>
      <vt:lpstr>Intersite Transfer Receipt Calculation</vt:lpstr>
      <vt:lpstr>Intersite Transfer Receipt Calculation</vt:lpstr>
      <vt:lpstr>Intersite Transfer Receipt Calculation</vt:lpstr>
      <vt:lpstr>Intersite Transfer Receipt Calculation</vt:lpstr>
      <vt:lpstr>Intersite Transfer GL Transaction</vt:lpstr>
      <vt:lpstr>Review</vt:lpstr>
      <vt:lpstr>Exercise: Intersite Transfers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151</cp:revision>
  <dcterms:created xsi:type="dcterms:W3CDTF">2010-10-05T00:44:07Z</dcterms:created>
  <dcterms:modified xsi:type="dcterms:W3CDTF">2015-06-17T08:24:21Z</dcterms:modified>
</cp:coreProperties>
</file>