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comments/comment8.xml" ContentType="application/vnd.openxmlformats-officedocument.presentationml.comments+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comments/comment6.xml" ContentType="application/vnd.openxmlformats-officedocument.presentationml.comments+xml"/>
  <Override PartName="/ppt/comments/comment13.xml" ContentType="application/vnd.openxmlformats-officedocument.presentationml.comment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comments/comment3.xml" ContentType="application/vnd.openxmlformats-officedocument.presentationml.comments+xml"/>
  <Override PartName="/ppt/comments/comment4.xml" ContentType="application/vnd.openxmlformats-officedocument.presentationml.comments+xml"/>
  <Override PartName="/ppt/comments/comment11.xml" ContentType="application/vnd.openxmlformats-officedocument.presentationml.comments+xml"/>
  <Override PartName="/ppt/comments/comment12.xml" ContentType="application/vnd.openxmlformats-officedocument.presentationml.comment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ommentAuthors.xml" ContentType="application/vnd.openxmlformats-officedocument.presentationml.commentAuthors+xml"/>
  <Override PartName="/ppt/comments/comment1.xml" ContentType="application/vnd.openxmlformats-officedocument.presentationml.comments+xml"/>
  <Override PartName="/ppt/comments/comment2.xml" ContentType="application/vnd.openxmlformats-officedocument.presentationml.comments+xml"/>
  <Override PartName="/ppt/notesSlides/notesSlide8.xml" ContentType="application/vnd.openxmlformats-officedocument.presentationml.notesSlide+xml"/>
  <Override PartName="/ppt/notesSlides/notesSlide9.xml" ContentType="application/vnd.openxmlformats-officedocument.presentationml.notesSlide+xml"/>
  <Override PartName="/ppt/comments/comment10.xml" ContentType="application/vnd.openxmlformats-officedocument.presentationml.comment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slides/slide1.xml" ContentType="application/vnd.openxmlformats-officedocument.presentationml.slide+xml"/>
  <Override PartName="/ppt/slideLayouts/slideLayout3.xml" ContentType="application/vnd.openxmlformats-officedocument.presentationml.slideLayout+xml"/>
  <Override PartName="/ppt/comments/comment7.xml" ContentType="application/vnd.openxmlformats-officedocument.presentationml.comments+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comments/comment5.xml" ContentType="application/vnd.openxmlformats-officedocument.presentationml.comments+xml"/>
  <Override PartName="/ppt/comments/comment14.xml" ContentType="application/vnd.openxmlformats-officedocument.presentationml.comment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6"/>
  </p:notesMasterIdLst>
  <p:handoutMasterIdLst>
    <p:handoutMasterId r:id="rId17"/>
  </p:handoutMasterIdLst>
  <p:sldIdLst>
    <p:sldId id="256" r:id="rId2"/>
    <p:sldId id="257" r:id="rId3"/>
    <p:sldId id="258" r:id="rId4"/>
    <p:sldId id="261" r:id="rId5"/>
    <p:sldId id="268" r:id="rId6"/>
    <p:sldId id="262" r:id="rId7"/>
    <p:sldId id="265" r:id="rId8"/>
    <p:sldId id="267" r:id="rId9"/>
    <p:sldId id="263" r:id="rId10"/>
    <p:sldId id="264" r:id="rId11"/>
    <p:sldId id="266" r:id="rId12"/>
    <p:sldId id="269" r:id="rId13"/>
    <p:sldId id="259" r:id="rId14"/>
    <p:sldId id="260" r:id="rId1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dministrator" initials="A" lastIdx="15" clrIdx="0"/>
  <p:cmAuthor id="1" name="Mary Li" initials="qgl" lastIdx="14"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2500" autoAdjust="0"/>
    <p:restoredTop sz="60440" autoAdjust="0"/>
  </p:normalViewPr>
  <p:slideViewPr>
    <p:cSldViewPr snapToGrid="0" snapToObjects="1">
      <p:cViewPr>
        <p:scale>
          <a:sx n="75" d="100"/>
          <a:sy n="75" d="100"/>
        </p:scale>
        <p:origin x="-1110" y="222"/>
      </p:cViewPr>
      <p:guideLst>
        <p:guide orient="horz" pos="827"/>
        <p:guide pos="361"/>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5-09-09T02:43:51.567" idx="1">
    <p:pos x="2368" y="448"/>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1" dt="2015-09-09T02:45:41.705" idx="10">
    <p:pos x="5210" y="467"/>
    <p:text>H1</p:text>
  </p:cm>
</p:cmLst>
</file>

<file path=ppt/comments/comment11.xml><?xml version="1.0" encoding="utf-8"?>
<p:cmLst xmlns:a="http://schemas.openxmlformats.org/drawingml/2006/main" xmlns:r="http://schemas.openxmlformats.org/officeDocument/2006/relationships" xmlns:p="http://schemas.openxmlformats.org/presentationml/2006/main">
  <p:cm authorId="1" dt="2015-09-09T02:45:47.206" idx="11">
    <p:pos x="5312" y="486"/>
    <p:text>H1</p:text>
  </p:cm>
</p:cmLst>
</file>

<file path=ppt/comments/comment12.xml><?xml version="1.0" encoding="utf-8"?>
<p:cmLst xmlns:a="http://schemas.openxmlformats.org/drawingml/2006/main" xmlns:r="http://schemas.openxmlformats.org/officeDocument/2006/relationships" xmlns:p="http://schemas.openxmlformats.org/presentationml/2006/main">
  <p:cm authorId="1" dt="2015-09-09T02:45:51.876" idx="12">
    <p:pos x="2643" y="448"/>
    <p:text>H1</p:text>
  </p:cm>
</p:cmLst>
</file>

<file path=ppt/comments/comment13.xml><?xml version="1.0" encoding="utf-8"?>
<p:cmLst xmlns:a="http://schemas.openxmlformats.org/drawingml/2006/main" xmlns:r="http://schemas.openxmlformats.org/officeDocument/2006/relationships" xmlns:p="http://schemas.openxmlformats.org/presentationml/2006/main">
  <p:cm authorId="1" dt="2015-09-09T02:45:57.028" idx="13">
    <p:pos x="1299" y="448"/>
    <p:text>H1</p:text>
  </p:cm>
</p:cmLst>
</file>

<file path=ppt/comments/comment14.xml><?xml version="1.0" encoding="utf-8"?>
<p:cmLst xmlns:a="http://schemas.openxmlformats.org/drawingml/2006/main" xmlns:r="http://schemas.openxmlformats.org/officeDocument/2006/relationships" xmlns:p="http://schemas.openxmlformats.org/presentationml/2006/main">
  <p:cm authorId="1" dt="2015-09-09T02:46:01.775" idx="14">
    <p:pos x="3539" y="448"/>
    <p:text>H1</p:text>
  </p:cm>
</p:cmLst>
</file>

<file path=ppt/comments/comment2.xml><?xml version="1.0" encoding="utf-8"?>
<p:cmLst xmlns:a="http://schemas.openxmlformats.org/drawingml/2006/main" xmlns:r="http://schemas.openxmlformats.org/officeDocument/2006/relationships" xmlns:p="http://schemas.openxmlformats.org/presentationml/2006/main">
  <p:cm authorId="1" dt="2015-09-09T02:44:01.998" idx="2">
    <p:pos x="2701" y="448"/>
    <p:text>H1</p:text>
  </p:cm>
</p:cmLst>
</file>

<file path=ppt/comments/comment3.xml><?xml version="1.0" encoding="utf-8"?>
<p:cmLst xmlns:a="http://schemas.openxmlformats.org/drawingml/2006/main" xmlns:r="http://schemas.openxmlformats.org/officeDocument/2006/relationships" xmlns:p="http://schemas.openxmlformats.org/presentationml/2006/main">
  <p:cm authorId="1" dt="2015-09-09T02:44:08.514" idx="3">
    <p:pos x="1594" y="448"/>
    <p:text>H1</p:text>
  </p:cm>
</p:cmLst>
</file>

<file path=ppt/comments/comment4.xml><?xml version="1.0" encoding="utf-8"?>
<p:cmLst xmlns:a="http://schemas.openxmlformats.org/drawingml/2006/main" xmlns:r="http://schemas.openxmlformats.org/officeDocument/2006/relationships" xmlns:p="http://schemas.openxmlformats.org/presentationml/2006/main">
  <p:cm authorId="1" dt="2015-09-09T02:45:01.186" idx="4">
    <p:pos x="5402" y="448"/>
    <p:text>H1</p:text>
  </p:cm>
</p:cmLst>
</file>

<file path=ppt/comments/comment5.xml><?xml version="1.0" encoding="utf-8"?>
<p:cmLst xmlns:a="http://schemas.openxmlformats.org/drawingml/2006/main" xmlns:r="http://schemas.openxmlformats.org/officeDocument/2006/relationships" xmlns:p="http://schemas.openxmlformats.org/presentationml/2006/main">
  <p:cm authorId="1" dt="2015-09-09T02:44:54.553" idx="5">
    <p:pos x="4678" y="448"/>
    <p:text>H1</p:text>
  </p:cm>
</p:cmLst>
</file>

<file path=ppt/comments/comment6.xml><?xml version="1.0" encoding="utf-8"?>
<p:cmLst xmlns:a="http://schemas.openxmlformats.org/drawingml/2006/main" xmlns:r="http://schemas.openxmlformats.org/officeDocument/2006/relationships" xmlns:p="http://schemas.openxmlformats.org/presentationml/2006/main">
  <p:cm authorId="1" dt="2015-09-09T02:45:11.720" idx="6">
    <p:pos x="5101" y="448"/>
    <p:text>H1</p:text>
  </p:cm>
</p:cmLst>
</file>

<file path=ppt/comments/comment7.xml><?xml version="1.0" encoding="utf-8"?>
<p:cmLst xmlns:a="http://schemas.openxmlformats.org/drawingml/2006/main" xmlns:r="http://schemas.openxmlformats.org/officeDocument/2006/relationships" xmlns:p="http://schemas.openxmlformats.org/presentationml/2006/main">
  <p:cm authorId="1" dt="2015-09-09T02:45:19.982" idx="7">
    <p:pos x="2822" y="448"/>
    <p:text>H1</p:text>
  </p:cm>
</p:cmLst>
</file>

<file path=ppt/comments/comment8.xml><?xml version="1.0" encoding="utf-8"?>
<p:cmLst xmlns:a="http://schemas.openxmlformats.org/drawingml/2006/main" xmlns:r="http://schemas.openxmlformats.org/officeDocument/2006/relationships" xmlns:p="http://schemas.openxmlformats.org/presentationml/2006/main">
  <p:cm authorId="1" dt="2015-09-09T02:45:29.216" idx="8">
    <p:pos x="3962" y="448"/>
    <p:text>H1</p:text>
  </p:cm>
</p:cmLst>
</file>

<file path=ppt/comments/comment9.xml><?xml version="1.0" encoding="utf-8"?>
<p:cmLst xmlns:a="http://schemas.openxmlformats.org/drawingml/2006/main" xmlns:r="http://schemas.openxmlformats.org/officeDocument/2006/relationships" xmlns:p="http://schemas.openxmlformats.org/presentationml/2006/main">
  <p:cm authorId="1" dt="2015-09-09T02:45:36.027" idx="9">
    <p:pos x="5440" y="467"/>
    <p:text>H1</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48665D8-C10E-9C46-8783-A12B3CD6100C}" type="datetimeFigureOut">
              <a:rPr lang="en-US" smtClean="0"/>
              <a:pPr/>
              <a:t>9/9/2015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0FA14F0-1295-094D-9000-E461C7564EC6}" type="slidenum">
              <a:rPr lang="en-US" smtClean="0"/>
              <a:pPr/>
              <a:t>‹#›</a:t>
            </a:fld>
            <a:endParaRPr lang="en-US"/>
          </a:p>
        </p:txBody>
      </p:sp>
    </p:spTree>
    <p:extLst>
      <p:ext uri="{BB962C8B-B14F-4D97-AF65-F5344CB8AC3E}">
        <p14:creationId xmlns:p14="http://schemas.microsoft.com/office/powerpoint/2010/main" xmlns="" val="13909497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4BC101-12CB-45ED-A75F-B426B780A662}" type="datetimeFigureOut">
              <a:rPr lang="en-US" smtClean="0"/>
              <a:pPr/>
              <a:t>9/9/2015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5F40EC-4A45-4BA0-88E8-AEAD7F90807E}" type="slidenum">
              <a:rPr lang="en-US" smtClean="0"/>
              <a:pPr/>
              <a:t>‹#›</a:t>
            </a:fld>
            <a:endParaRPr lang="en-US"/>
          </a:p>
        </p:txBody>
      </p:sp>
    </p:spTree>
    <p:extLst>
      <p:ext uri="{BB962C8B-B14F-4D97-AF65-F5344CB8AC3E}">
        <p14:creationId xmlns:p14="http://schemas.microsoft.com/office/powerpoint/2010/main" xmlns="" val="192603248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If a work order has been closed and the work order accounting close is done, then the system allocates the cost </a:t>
            </a:r>
            <a:r>
              <a:rPr lang="en-US" sz="1200" b="0" i="0" kern="1200" baseline="0" dirty="0" smtClean="0">
                <a:solidFill>
                  <a:schemeClr val="tx1"/>
                </a:solidFill>
                <a:latin typeface="+mn-lt"/>
                <a:ea typeface="+mn-ea"/>
                <a:cs typeface="+mn-cs"/>
              </a:rPr>
              <a:t>from a base process to its </a:t>
            </a:r>
            <a:r>
              <a:rPr lang="en-US" dirty="0" smtClean="0"/>
              <a:t>co-products by allocation method defined </a:t>
            </a:r>
            <a:r>
              <a:rPr lang="en-US" sz="1200" b="0" i="0" kern="1200" baseline="0" dirty="0" smtClean="0">
                <a:solidFill>
                  <a:schemeClr val="tx1"/>
                </a:solidFill>
                <a:latin typeface="+mn-lt"/>
                <a:ea typeface="+mn-ea"/>
                <a:cs typeface="+mn-cs"/>
              </a:rPr>
              <a:t>in Average Cost Method Maintenance (15.12.5).</a:t>
            </a:r>
            <a:endParaRPr lang="en-US" dirty="0" smtClean="0"/>
          </a:p>
          <a:p>
            <a:endParaRPr lang="en-US" dirty="0" smtClean="0"/>
          </a:p>
          <a:p>
            <a:r>
              <a:rPr lang="en-US" sz="1200" b="0" i="0" kern="1200" dirty="0" smtClean="0">
                <a:solidFill>
                  <a:schemeClr val="tx1"/>
                </a:solidFill>
                <a:latin typeface="+mn-lt"/>
                <a:ea typeface="+mn-ea"/>
                <a:cs typeface="+mn-cs"/>
              </a:rPr>
              <a:t>The system allocates cost to by-products as per its PC unit cost of last period multiply the total receipts.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adjustment mode, Periodic Costing reverses the standard cost</a:t>
            </a:r>
            <a:r>
              <a:rPr lang="en-US" baseline="0" dirty="0" smtClean="0"/>
              <a:t> GL transaction first and creates an actual cost GL transaction and posts it to the management layer. </a:t>
            </a:r>
          </a:p>
          <a:p>
            <a:endParaRPr lang="en-US" baseline="0" dirty="0" smtClean="0"/>
          </a:p>
          <a:p>
            <a:r>
              <a:rPr lang="en-US" baseline="0" dirty="0" smtClean="0"/>
              <a:t>In complete mode, the system blocks the standard cost GL transaction generation and </a:t>
            </a:r>
            <a:r>
              <a:rPr lang="en-US" dirty="0" smtClean="0"/>
              <a:t>Periodic Costing </a:t>
            </a:r>
            <a:r>
              <a:rPr lang="en-US" baseline="0" dirty="0" smtClean="0"/>
              <a:t>creates an actual cost GL transaction and posts it to the official layer. </a:t>
            </a:r>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Finish the corresponding exercise at the end of this training guide.</a:t>
            </a:r>
          </a:p>
        </p:txBody>
      </p:sp>
      <p:sp>
        <p:nvSpPr>
          <p:cNvPr id="4" name="Slide Number Placeholder 3"/>
          <p:cNvSpPr>
            <a:spLocks noGrp="1"/>
          </p:cNvSpPr>
          <p:nvPr>
            <p:ph type="sldNum" sz="quarter" idx="10"/>
          </p:nvPr>
        </p:nvSpPr>
        <p:spPr/>
        <p:txBody>
          <a:bodyPr/>
          <a:lstStyle/>
          <a:p>
            <a:fld id="{955F40EC-4A45-4BA0-88E8-AEAD7F90807E}" type="slidenum">
              <a:rPr lang="en-US" smtClean="0"/>
              <a:pPr/>
              <a:t>14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base process requires a defined item record. Base processes are set up in Item Master Maintenance (1.4.1), as if they were items. Use base process “items” only for co-products/by-products. The BOM/Formula field must be blank.</a:t>
            </a:r>
          </a:p>
          <a:p>
            <a:endParaRPr lang="en-US" dirty="0" smtClean="0"/>
          </a:p>
          <a:p>
            <a:r>
              <a:rPr lang="en-US" dirty="0" smtClean="0"/>
              <a:t>Define the Co-product and By-product items in Item Master Maintenance (1.4.1). All of the component items used by the base process must be set up in Item Master Maintenance if they are not already items. For the Co-Products, enter the base process in the BOM/Formula field.</a:t>
            </a:r>
          </a:p>
          <a:p>
            <a:endParaRPr lang="en-US" dirty="0" smtClean="0"/>
          </a:p>
          <a:p>
            <a:r>
              <a:rPr lang="en-US" dirty="0" smtClean="0"/>
              <a:t>By-product costs are developed separately from the base process cost roll-up. You can enter by-product costs manually by Item Master Maintenance (1.4.1).</a:t>
            </a:r>
            <a:r>
              <a:rPr lang="en-US" baseline="0" dirty="0" smtClean="0"/>
              <a:t> </a:t>
            </a:r>
            <a:r>
              <a:rPr lang="en-US" dirty="0" smtClean="0"/>
              <a:t>Or, you can have the system calculate by-product costs from regular product structures. After by-product costs are established, freeze them to keep them from changing when co-product/by-product costs are rolled up.</a:t>
            </a:r>
          </a:p>
          <a:p>
            <a:endParaRPr lang="en-US" dirty="0" smtClean="0"/>
          </a:p>
          <a:p>
            <a:r>
              <a:rPr lang="en-US" dirty="0" smtClean="0"/>
              <a:t>Use Process/Formula Maintenance (15.18) to create the process route, the formula, or product structure and define the co/by-products for this base process.</a:t>
            </a:r>
          </a:p>
          <a:p>
            <a:endParaRPr lang="en-US" dirty="0" smtClean="0"/>
          </a:p>
          <a:p>
            <a:r>
              <a:rPr lang="en-US" dirty="0" smtClean="0"/>
              <a:t>You can initialize co/by-products PC costs by Periodic Costing Initialize (30.5.1.23)</a:t>
            </a:r>
            <a:r>
              <a:rPr lang="en-US" baseline="0" dirty="0" smtClean="0"/>
              <a:t> before you starting to use PC module or by PC Unit Cost Adjustment (30.5.5.1) after the first period which you already calculated PC costs.</a:t>
            </a:r>
          </a:p>
          <a:p>
            <a:endParaRPr lang="en-US" baseline="0" dirty="0" smtClean="0"/>
          </a:p>
          <a:p>
            <a:r>
              <a:rPr lang="en-US" baseline="0" dirty="0" smtClean="0"/>
              <a:t>For co/by-products, use Average Cost Method Maintenance (15.12.5) to define the allocation methods for PC calculation.</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You can use PC Unit Cost Adjustment (30.5.5.1) to create a prior period for new items that you added after Periodic Costing initialization.</a:t>
            </a:r>
          </a:p>
          <a:p>
            <a:endParaRPr lang="en-US" sz="1200" kern="1200" baseline="0" dirty="0" smtClean="0">
              <a:solidFill>
                <a:schemeClr val="tx1"/>
              </a:solidFill>
              <a:latin typeface="+mn-lt"/>
              <a:ea typeface="+mn-ea"/>
              <a:cs typeface="+mn-cs"/>
            </a:endParaRPr>
          </a:p>
          <a:p>
            <a:r>
              <a:rPr lang="en-US" sz="1200" b="1" kern="1200" baseline="0" dirty="0" smtClean="0">
                <a:solidFill>
                  <a:schemeClr val="tx1"/>
                </a:solidFill>
                <a:latin typeface="+mn-lt"/>
                <a:ea typeface="+mn-ea"/>
                <a:cs typeface="+mn-cs"/>
              </a:rPr>
              <a:t>Important </a:t>
            </a:r>
            <a:r>
              <a:rPr lang="en-US" sz="1200" b="0" kern="1200" baseline="0" dirty="0" smtClean="0">
                <a:solidFill>
                  <a:schemeClr val="tx1"/>
                </a:solidFill>
                <a:latin typeface="+mn-lt"/>
                <a:ea typeface="+mn-ea"/>
                <a:cs typeface="+mn-cs"/>
              </a:rPr>
              <a:t>For by-product PC cost initialization, make sure that the PC material category cost is in low level no matter it is raw material item or semi-finished goods.</a:t>
            </a:r>
            <a:endParaRPr lang="en-US" b="1"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Periodic costing</a:t>
            </a:r>
            <a:r>
              <a:rPr lang="en-US" sz="1200" b="0" i="0" kern="1200" baseline="0" dirty="0" smtClean="0">
                <a:solidFill>
                  <a:schemeClr val="tx1"/>
                </a:solidFill>
                <a:latin typeface="+mn-lt"/>
                <a:ea typeface="+mn-ea"/>
                <a:cs typeface="+mn-cs"/>
              </a:rPr>
              <a:t> uses the allocation methods which maintained in Average Cost Method Maintenance (15.12.5) to allocate costs from a base process to its co-products.</a:t>
            </a:r>
          </a:p>
          <a:p>
            <a:endParaRPr lang="en-US" sz="1200" b="0" i="0" kern="1200" baseline="0" dirty="0" smtClean="0">
              <a:solidFill>
                <a:schemeClr val="tx1"/>
              </a:solidFill>
              <a:latin typeface="+mn-lt"/>
              <a:ea typeface="+mn-ea"/>
              <a:cs typeface="+mn-cs"/>
            </a:endParaRPr>
          </a:p>
          <a:p>
            <a:r>
              <a:rPr lang="en-US" sz="1200" b="0" i="0" kern="1200" baseline="0" dirty="0" smtClean="0">
                <a:solidFill>
                  <a:schemeClr val="tx1"/>
                </a:solidFill>
                <a:latin typeface="+mn-lt"/>
                <a:ea typeface="+mn-ea"/>
                <a:cs typeface="+mn-cs"/>
              </a:rPr>
              <a:t>You can define one of following three allocation methods for a combination of site, product line and process base:</a:t>
            </a:r>
          </a:p>
          <a:p>
            <a:pPr marL="182880" lvl="1" indent="-182880">
              <a:buFont typeface="Arial" pitchFamily="34" charset="0"/>
              <a:buChar char="•"/>
            </a:pPr>
            <a:r>
              <a:rPr lang="en-US" sz="1200" b="1" i="0" kern="1200" dirty="0" smtClean="0">
                <a:solidFill>
                  <a:schemeClr val="tx1"/>
                </a:solidFill>
                <a:latin typeface="+mn-lt"/>
                <a:ea typeface="+mn-ea"/>
                <a:cs typeface="+mn-cs"/>
              </a:rPr>
              <a:t>wocsal01.p</a:t>
            </a:r>
            <a:r>
              <a:rPr lang="en-US" sz="1200" b="0" i="0" kern="1200" dirty="0" smtClean="0">
                <a:solidFill>
                  <a:schemeClr val="tx1"/>
                </a:solidFill>
                <a:latin typeface="+mn-lt"/>
                <a:ea typeface="+mn-ea"/>
                <a:cs typeface="+mn-cs"/>
              </a:rPr>
              <a:t> -</a:t>
            </a:r>
            <a:r>
              <a:rPr lang="en-US" sz="1200" b="0" i="0" kern="1200" baseline="0" dirty="0" smtClean="0">
                <a:solidFill>
                  <a:schemeClr val="tx1"/>
                </a:solidFill>
                <a:latin typeface="+mn-lt"/>
                <a:ea typeface="+mn-ea"/>
                <a:cs typeface="+mn-cs"/>
              </a:rPr>
              <a:t> </a:t>
            </a:r>
            <a:r>
              <a:rPr lang="en-US" sz="1200" b="0" i="0" kern="1200" dirty="0" smtClean="0">
                <a:solidFill>
                  <a:schemeClr val="tx1"/>
                </a:solidFill>
                <a:latin typeface="+mn-lt"/>
                <a:ea typeface="+mn-ea"/>
                <a:cs typeface="+mn-cs"/>
              </a:rPr>
              <a:t>allocate by the quantity complete + reject of  RCT-WO of each co-product</a:t>
            </a:r>
          </a:p>
          <a:p>
            <a:pPr marL="182880" lvl="1" indent="-182880">
              <a:buFont typeface="Arial" pitchFamily="34" charset="0"/>
              <a:buChar char="•"/>
            </a:pPr>
            <a:r>
              <a:rPr lang="en-US" sz="1200" b="1" i="0" kern="1200" dirty="0" smtClean="0">
                <a:solidFill>
                  <a:schemeClr val="tx1"/>
                </a:solidFill>
                <a:latin typeface="+mn-lt"/>
                <a:ea typeface="+mn-ea"/>
                <a:cs typeface="+mn-cs"/>
              </a:rPr>
              <a:t>wocsal02.p </a:t>
            </a:r>
            <a:r>
              <a:rPr lang="en-US" sz="1200" b="0" i="0" kern="1200" dirty="0" smtClean="0">
                <a:solidFill>
                  <a:schemeClr val="tx1"/>
                </a:solidFill>
                <a:latin typeface="+mn-lt"/>
                <a:ea typeface="+mn-ea"/>
                <a:cs typeface="+mn-cs"/>
              </a:rPr>
              <a:t>- allocate by the standard cost of each co-product</a:t>
            </a:r>
          </a:p>
          <a:p>
            <a:pPr marL="182880" lvl="1" indent="-182880">
              <a:buFont typeface="Arial" pitchFamily="34" charset="0"/>
              <a:buChar char="•"/>
            </a:pPr>
            <a:r>
              <a:rPr lang="en-US" sz="1200" b="1" i="0" kern="1200" dirty="0" smtClean="0">
                <a:solidFill>
                  <a:schemeClr val="tx1"/>
                </a:solidFill>
                <a:latin typeface="+mn-lt"/>
                <a:ea typeface="+mn-ea"/>
                <a:cs typeface="+mn-cs"/>
              </a:rPr>
              <a:t>wocsal03.p</a:t>
            </a:r>
            <a:r>
              <a:rPr lang="en-US" sz="1200" b="0" i="0" kern="1200" dirty="0" smtClean="0">
                <a:solidFill>
                  <a:schemeClr val="tx1"/>
                </a:solidFill>
                <a:latin typeface="+mn-lt"/>
                <a:ea typeface="+mn-ea"/>
                <a:cs typeface="+mn-cs"/>
              </a:rPr>
              <a:t> - allocate by the (quantity complete + reject) * standard</a:t>
            </a:r>
            <a:r>
              <a:rPr lang="en-US" sz="1200" b="0" i="0" kern="1200" baseline="0" dirty="0" smtClean="0">
                <a:solidFill>
                  <a:schemeClr val="tx1"/>
                </a:solidFill>
                <a:latin typeface="+mn-lt"/>
                <a:ea typeface="+mn-ea"/>
                <a:cs typeface="+mn-cs"/>
              </a:rPr>
              <a:t> </a:t>
            </a:r>
            <a:r>
              <a:rPr lang="en-US" sz="1200" b="0" i="0" kern="1200" dirty="0" smtClean="0">
                <a:solidFill>
                  <a:schemeClr val="tx1"/>
                </a:solidFill>
                <a:latin typeface="+mn-lt"/>
                <a:ea typeface="+mn-ea"/>
                <a:cs typeface="+mn-cs"/>
              </a:rPr>
              <a:t>cost of each co-product </a:t>
            </a:r>
            <a:endParaRPr lang="en-US" sz="1200" b="0" i="0" kern="1200" dirty="0">
              <a:solidFill>
                <a:schemeClr val="tx1"/>
              </a:solidFill>
              <a:latin typeface="+mn-lt"/>
              <a:ea typeface="+mn-ea"/>
              <a:cs typeface="+mn-cs"/>
            </a:endParaRPr>
          </a:p>
          <a:p>
            <a:pPr lvl="0"/>
            <a:endParaRPr lang="en-US" sz="1200" b="0" i="0" kern="1200" dirty="0" smtClean="0">
              <a:solidFill>
                <a:schemeClr val="tx1"/>
              </a:solidFill>
              <a:latin typeface="+mn-lt"/>
              <a:ea typeface="+mn-ea"/>
              <a:cs typeface="+mn-cs"/>
            </a:endParaRPr>
          </a:p>
          <a:p>
            <a:pPr lvl="0"/>
            <a:r>
              <a:rPr lang="en-US" sz="1200" b="0" i="0" kern="1200" dirty="0" smtClean="0">
                <a:solidFill>
                  <a:schemeClr val="tx1"/>
                </a:solidFill>
                <a:latin typeface="+mn-lt"/>
                <a:ea typeface="+mn-ea"/>
                <a:cs typeface="+mn-cs"/>
              </a:rPr>
              <a:t>It is required to create generalized codes for the valid allocation methods. Ensure</a:t>
            </a:r>
            <a:r>
              <a:rPr lang="en-US" sz="1200" b="0" i="0" kern="1200" baseline="0" dirty="0" smtClean="0">
                <a:solidFill>
                  <a:schemeClr val="tx1"/>
                </a:solidFill>
                <a:latin typeface="+mn-lt"/>
                <a:ea typeface="+mn-ea"/>
                <a:cs typeface="+mn-cs"/>
              </a:rPr>
              <a:t> that t</a:t>
            </a:r>
            <a:r>
              <a:rPr lang="en-US" sz="1200" b="0" i="0" kern="1200" dirty="0" smtClean="0">
                <a:solidFill>
                  <a:schemeClr val="tx1"/>
                </a:solidFill>
                <a:latin typeface="+mn-lt"/>
                <a:ea typeface="+mn-ea"/>
                <a:cs typeface="+mn-cs"/>
              </a:rPr>
              <a:t>he three system-predefined cost allocation methods are added to Generalized Codes using </a:t>
            </a:r>
            <a:r>
              <a:rPr lang="en-US" sz="1200" b="0" i="0" kern="1200" baseline="0" dirty="0" smtClean="0">
                <a:solidFill>
                  <a:schemeClr val="tx1"/>
                </a:solidFill>
                <a:latin typeface="+mn-lt"/>
                <a:ea typeface="+mn-ea"/>
                <a:cs typeface="+mn-cs"/>
              </a:rPr>
              <a:t>the f</a:t>
            </a:r>
            <a:r>
              <a:rPr lang="en-US" sz="1200" b="0" i="0" kern="1200" dirty="0" smtClean="0">
                <a:solidFill>
                  <a:schemeClr val="tx1"/>
                </a:solidFill>
                <a:latin typeface="+mn-lt"/>
                <a:ea typeface="+mn-ea"/>
                <a:cs typeface="+mn-cs"/>
              </a:rPr>
              <a:t>ield name </a:t>
            </a:r>
            <a:r>
              <a:rPr lang="en-US" sz="1200" b="0" i="0" kern="1200" dirty="0" err="1" smtClean="0">
                <a:solidFill>
                  <a:schemeClr val="tx1"/>
                </a:solidFill>
                <a:latin typeface="+mn-lt"/>
                <a:ea typeface="+mn-ea"/>
                <a:cs typeface="+mn-cs"/>
              </a:rPr>
              <a:t>acm_method</a:t>
            </a:r>
            <a:r>
              <a:rPr lang="en-US" sz="1200" b="0" i="0" kern="1200" dirty="0" smtClean="0">
                <a:solidFill>
                  <a:schemeClr val="tx1"/>
                </a:solidFill>
                <a:latin typeface="+mn-lt"/>
                <a:ea typeface="+mn-ea"/>
                <a:cs typeface="+mn-cs"/>
              </a:rPr>
              <a:t>. Select one from wocsal01.p, wocsal02.p, and wocsal03.p for the value.</a:t>
            </a:r>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the system calculates by-product WO receipts and base item WO closures, it evaluates PC unit cost of the last period. </a:t>
            </a:r>
          </a:p>
          <a:p>
            <a:endParaRPr lang="en-US" dirty="0" smtClean="0"/>
          </a:p>
          <a:p>
            <a:r>
              <a:rPr lang="en-US" dirty="0" smtClean="0"/>
              <a:t>You can use PC Unit Cost Adjustment to modify a by-product’s low-level cost of the last period, so that the system can use the data to evaluate the current period cost.</a:t>
            </a:r>
          </a:p>
          <a:p>
            <a:endParaRPr lang="en-US" dirty="0" smtClean="0"/>
          </a:p>
          <a:p>
            <a:r>
              <a:rPr lang="en-US" dirty="0" smtClean="0"/>
              <a:t>The system does not calculate the process base item cost.</a:t>
            </a:r>
          </a:p>
          <a:p>
            <a:endParaRPr lang="en-US"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dirty="0" smtClean="0"/>
              <a:t>For co/by-product items, the system does not create a GL transaction for PC and does not calculate the ending cost correctly when the accounting period close is not in the same period as the WO receipt period. In this case, </a:t>
            </a:r>
            <a:r>
              <a:rPr lang="en-US" baseline="0" dirty="0" smtClean="0"/>
              <a:t>PC c</a:t>
            </a:r>
            <a:r>
              <a:rPr lang="en-US" dirty="0" smtClean="0"/>
              <a:t>annot find the receipts data in the accounting close period. So if the</a:t>
            </a:r>
            <a:r>
              <a:rPr lang="en-US" baseline="0" dirty="0" smtClean="0"/>
              <a:t> work order accounting close is a step in your process, ensure that you keep work order receipts and work order accounting close in the same period. </a:t>
            </a:r>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The periodic costing calculation checks if the</a:t>
            </a:r>
            <a:r>
              <a:rPr lang="en-US" sz="1200" b="0" i="0" kern="1200" baseline="0" dirty="0" smtClean="0">
                <a:solidFill>
                  <a:schemeClr val="tx1"/>
                </a:solidFill>
                <a:latin typeface="+mn-lt"/>
                <a:ea typeface="+mn-ea"/>
                <a:cs typeface="+mn-cs"/>
              </a:rPr>
              <a:t> </a:t>
            </a:r>
            <a:r>
              <a:rPr lang="en-US" sz="1200" b="0" i="0" kern="1200" dirty="0" smtClean="0">
                <a:solidFill>
                  <a:schemeClr val="tx1"/>
                </a:solidFill>
                <a:latin typeface="+mn-lt"/>
                <a:ea typeface="+mn-ea"/>
                <a:cs typeface="+mn-cs"/>
              </a:rPr>
              <a:t>work order has been done</a:t>
            </a:r>
            <a:r>
              <a:rPr lang="en-US" sz="1200" b="0" i="0" kern="1200" baseline="0" dirty="0" smtClean="0">
                <a:solidFill>
                  <a:schemeClr val="tx1"/>
                </a:solidFill>
                <a:latin typeface="+mn-lt"/>
                <a:ea typeface="+mn-ea"/>
                <a:cs typeface="+mn-cs"/>
              </a:rPr>
              <a:t> and the work order accounting close or not.</a:t>
            </a:r>
          </a:p>
          <a:p>
            <a:endParaRPr lang="en-US" sz="1200" b="0" i="0" kern="1200" dirty="0" smtClean="0">
              <a:solidFill>
                <a:schemeClr val="tx1"/>
              </a:solidFill>
              <a:latin typeface="+mn-lt"/>
              <a:ea typeface="+mn-ea"/>
              <a:cs typeface="+mn-cs"/>
            </a:endParaRPr>
          </a:p>
          <a:p>
            <a:r>
              <a:rPr lang="en-US" sz="1200" b="0" i="0" kern="1200" baseline="0" dirty="0" smtClean="0">
                <a:solidFill>
                  <a:schemeClr val="tx1"/>
                </a:solidFill>
                <a:latin typeface="+mn-lt"/>
                <a:ea typeface="+mn-ea"/>
                <a:cs typeface="+mn-cs"/>
              </a:rPr>
              <a:t>If the co-products and by-products of an open work order are partially received, </a:t>
            </a:r>
            <a:r>
              <a:rPr lang="en-US" sz="1200" b="0" i="0" kern="1200" dirty="0" smtClean="0">
                <a:solidFill>
                  <a:schemeClr val="tx1"/>
                </a:solidFill>
                <a:latin typeface="+mn-lt"/>
                <a:ea typeface="+mn-ea"/>
                <a:cs typeface="+mn-cs"/>
              </a:rPr>
              <a:t>the system first allocates the WIP cost to by-products as per its PC unit cost of last period multiply the total receipt quantity. And then, the system allocates the rest WIP cost to co-products.</a:t>
            </a:r>
          </a:p>
          <a:p>
            <a:endParaRPr lang="en-US" sz="1200" b="0" i="0" kern="1200" dirty="0" smtClean="0">
              <a:solidFill>
                <a:schemeClr val="tx1"/>
              </a:solidFill>
              <a:latin typeface="+mn-lt"/>
              <a:ea typeface="+mn-ea"/>
              <a:cs typeface="+mn-cs"/>
            </a:endParaRPr>
          </a:p>
          <a:p>
            <a:r>
              <a:rPr lang="en-US" dirty="0" smtClean="0"/>
              <a:t>The system allocates the cost to co-products by alphanumeric order of co-product code</a:t>
            </a:r>
          </a:p>
          <a:p>
            <a:endParaRPr lang="en-US" dirty="0" smtClean="0"/>
          </a:p>
          <a:p>
            <a:r>
              <a:rPr lang="en-US" b="1" dirty="0" smtClean="0"/>
              <a:t>Example 1</a:t>
            </a:r>
            <a:r>
              <a:rPr lang="en-US" dirty="0" smtClean="0"/>
              <a:t>: At the end of period, a work order is still open</a:t>
            </a:r>
            <a:r>
              <a:rPr lang="en-US" baseline="0" dirty="0" smtClean="0"/>
              <a:t> and t</a:t>
            </a:r>
            <a:r>
              <a:rPr lang="en-US" dirty="0" smtClean="0"/>
              <a:t>he total WIP cost is 200. You received 50</a:t>
            </a:r>
            <a:r>
              <a:rPr lang="en-US" baseline="0" dirty="0" smtClean="0"/>
              <a:t> </a:t>
            </a:r>
            <a:r>
              <a:rPr lang="en-US" dirty="0" smtClean="0"/>
              <a:t>by-product and its </a:t>
            </a:r>
            <a:r>
              <a:rPr lang="en-US" sz="1200" b="0" i="0" kern="1200" dirty="0" smtClean="0">
                <a:solidFill>
                  <a:schemeClr val="tx1"/>
                </a:solidFill>
                <a:latin typeface="+mn-lt"/>
                <a:ea typeface="+mn-ea"/>
                <a:cs typeface="+mn-cs"/>
              </a:rPr>
              <a:t>PC unit cost of last period is 2. </a:t>
            </a:r>
            <a:r>
              <a:rPr lang="en-US" dirty="0" smtClean="0"/>
              <a:t>You also received 10</a:t>
            </a:r>
            <a:r>
              <a:rPr lang="en-US" baseline="0" dirty="0" smtClean="0"/>
              <a:t> co</a:t>
            </a:r>
            <a:r>
              <a:rPr lang="en-US" dirty="0" smtClean="0"/>
              <a:t>-product and its </a:t>
            </a:r>
            <a:r>
              <a:rPr lang="en-US" sz="1200" b="0" i="0" kern="1200" dirty="0" smtClean="0">
                <a:solidFill>
                  <a:schemeClr val="tx1"/>
                </a:solidFill>
                <a:latin typeface="+mn-lt"/>
                <a:ea typeface="+mn-ea"/>
                <a:cs typeface="+mn-cs"/>
              </a:rPr>
              <a:t>PC unit cost of last period is 14. </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by-product cost of this period is equal to its PC unit cost of last period. So the cost of current period is 2. The total cost is 2 * 50 =100.</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co-product total cost of this period </a:t>
            </a:r>
          </a:p>
          <a:p>
            <a:r>
              <a:rPr lang="en-US" sz="1200" b="0" i="0" kern="1200" baseline="0" dirty="0" smtClean="0">
                <a:solidFill>
                  <a:schemeClr val="tx1"/>
                </a:solidFill>
                <a:latin typeface="+mn-lt"/>
                <a:ea typeface="+mn-ea"/>
                <a:cs typeface="+mn-cs"/>
              </a:rPr>
              <a:t> = (200 – 50 * 2)</a:t>
            </a:r>
          </a:p>
          <a:p>
            <a:r>
              <a:rPr lang="en-US" sz="1200" b="0" i="0" kern="1200" baseline="0" dirty="0" smtClean="0">
                <a:solidFill>
                  <a:schemeClr val="tx1"/>
                </a:solidFill>
                <a:latin typeface="+mn-lt"/>
                <a:ea typeface="+mn-ea"/>
                <a:cs typeface="+mn-cs"/>
              </a:rPr>
              <a:t> = 100</a:t>
            </a:r>
          </a:p>
          <a:p>
            <a:endParaRPr lang="en-US" sz="1200" b="0" i="0" kern="1200" baseline="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co-product cost</a:t>
            </a:r>
            <a:r>
              <a:rPr lang="en-US" sz="1200" b="0" i="0" kern="1200" baseline="0" dirty="0" smtClean="0">
                <a:solidFill>
                  <a:schemeClr val="tx1"/>
                </a:solidFill>
                <a:latin typeface="+mn-lt"/>
                <a:ea typeface="+mn-ea"/>
                <a:cs typeface="+mn-cs"/>
              </a:rPr>
              <a:t> </a:t>
            </a:r>
            <a:r>
              <a:rPr lang="en-US" sz="1200" b="0" i="0" kern="1200" dirty="0" smtClean="0">
                <a:solidFill>
                  <a:schemeClr val="tx1"/>
                </a:solidFill>
                <a:latin typeface="+mn-lt"/>
                <a:ea typeface="+mn-ea"/>
                <a:cs typeface="+mn-cs"/>
              </a:rPr>
              <a:t>total of this period </a:t>
            </a:r>
          </a:p>
          <a:p>
            <a:r>
              <a:rPr lang="en-US" sz="1200" b="0" i="0" kern="1200" baseline="0" dirty="0" smtClean="0">
                <a:solidFill>
                  <a:schemeClr val="tx1"/>
                </a:solidFill>
                <a:latin typeface="+mn-lt"/>
                <a:ea typeface="+mn-ea"/>
                <a:cs typeface="+mn-cs"/>
              </a:rPr>
              <a:t> = (200 – 50 * 2) / 10 </a:t>
            </a:r>
          </a:p>
          <a:p>
            <a:r>
              <a:rPr lang="en-US" sz="1200" b="0" i="0" kern="1200" baseline="0" dirty="0" smtClean="0">
                <a:solidFill>
                  <a:schemeClr val="tx1"/>
                </a:solidFill>
                <a:latin typeface="+mn-lt"/>
                <a:ea typeface="+mn-ea"/>
                <a:cs typeface="+mn-cs"/>
              </a:rPr>
              <a:t> = 10</a:t>
            </a:r>
          </a:p>
          <a:p>
            <a:endParaRPr lang="en-US" dirty="0" smtClean="0"/>
          </a:p>
          <a:p>
            <a:r>
              <a:rPr lang="en-US" b="1" dirty="0" smtClean="0"/>
              <a:t>Example 2</a:t>
            </a:r>
            <a:r>
              <a:rPr lang="en-US" dirty="0" smtClean="0"/>
              <a:t>: in the period end, a work order still open</a:t>
            </a:r>
            <a:r>
              <a:rPr lang="en-US" baseline="0" dirty="0" smtClean="0"/>
              <a:t> and t</a:t>
            </a:r>
            <a:r>
              <a:rPr lang="en-US" dirty="0" smtClean="0"/>
              <a:t>he total WIP cost is 200. You received 20</a:t>
            </a:r>
            <a:r>
              <a:rPr lang="en-US" baseline="0" dirty="0" smtClean="0"/>
              <a:t> </a:t>
            </a:r>
            <a:r>
              <a:rPr lang="en-US" dirty="0" smtClean="0"/>
              <a:t>by-product and its </a:t>
            </a:r>
            <a:r>
              <a:rPr lang="en-US" sz="1200" b="0" i="0" kern="1200" dirty="0" smtClean="0">
                <a:solidFill>
                  <a:schemeClr val="tx1"/>
                </a:solidFill>
                <a:latin typeface="+mn-lt"/>
                <a:ea typeface="+mn-ea"/>
                <a:cs typeface="+mn-cs"/>
              </a:rPr>
              <a:t>PC unit cost of last period is 2. </a:t>
            </a:r>
            <a:r>
              <a:rPr lang="en-US" dirty="0" smtClean="0"/>
              <a:t>You also received 10</a:t>
            </a:r>
            <a:r>
              <a:rPr lang="en-US" baseline="0" dirty="0" smtClean="0"/>
              <a:t> co</a:t>
            </a:r>
            <a:r>
              <a:rPr lang="en-US" dirty="0" smtClean="0"/>
              <a:t>-product-1 and 10 co-product-2. Each co-product</a:t>
            </a:r>
            <a:r>
              <a:rPr lang="en-US" baseline="0" dirty="0" smtClean="0"/>
              <a:t> </a:t>
            </a:r>
            <a:r>
              <a:rPr lang="en-US" sz="1200" b="0" i="0" kern="1200" dirty="0" smtClean="0">
                <a:solidFill>
                  <a:schemeClr val="tx1"/>
                </a:solidFill>
                <a:latin typeface="+mn-lt"/>
                <a:ea typeface="+mn-ea"/>
                <a:cs typeface="+mn-cs"/>
              </a:rPr>
              <a:t>PC unit cost of last period is 14. </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by-product cost of this period is equal to its PC unit cost of last period. So the cost of current period is 2. The total cost is 2 * 20 =40.</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two co-products total cost of this period </a:t>
            </a:r>
          </a:p>
          <a:p>
            <a:r>
              <a:rPr lang="en-US" sz="1200" b="0" i="0" kern="1200" baseline="0" dirty="0" smtClean="0">
                <a:solidFill>
                  <a:schemeClr val="tx1"/>
                </a:solidFill>
                <a:latin typeface="+mn-lt"/>
                <a:ea typeface="+mn-ea"/>
                <a:cs typeface="+mn-cs"/>
              </a:rPr>
              <a:t> = (200 – 20 * 2)</a:t>
            </a:r>
          </a:p>
          <a:p>
            <a:r>
              <a:rPr lang="en-US" sz="1200" b="0" i="0" kern="1200" baseline="0" dirty="0" smtClean="0">
                <a:solidFill>
                  <a:schemeClr val="tx1"/>
                </a:solidFill>
                <a:latin typeface="+mn-lt"/>
                <a:ea typeface="+mn-ea"/>
                <a:cs typeface="+mn-cs"/>
              </a:rPr>
              <a:t> = 160</a:t>
            </a:r>
          </a:p>
          <a:p>
            <a:endParaRPr lang="en-US" sz="1200" b="0" i="0" kern="1200" baseline="0" dirty="0" smtClean="0">
              <a:solidFill>
                <a:schemeClr val="tx1"/>
              </a:solidFill>
              <a:latin typeface="+mn-lt"/>
              <a:ea typeface="+mn-ea"/>
              <a:cs typeface="+mn-cs"/>
            </a:endParaRPr>
          </a:p>
          <a:p>
            <a:r>
              <a:rPr lang="en-US" sz="1200" b="0" i="0" kern="1200" baseline="0" dirty="0" smtClean="0">
                <a:solidFill>
                  <a:schemeClr val="tx1"/>
                </a:solidFill>
                <a:latin typeface="+mn-lt"/>
                <a:ea typeface="+mn-ea"/>
                <a:cs typeface="+mn-cs"/>
              </a:rPr>
              <a:t>The system considers the </a:t>
            </a:r>
            <a:r>
              <a:rPr lang="en-US" dirty="0" smtClean="0"/>
              <a:t>alphanumeric order of co-products and calculates the cost for co-product-1</a:t>
            </a:r>
            <a:r>
              <a:rPr lang="en-US" baseline="0" dirty="0" smtClean="0"/>
              <a:t> first and then co-product-2. </a:t>
            </a:r>
            <a:endParaRPr lang="en-US" sz="1200" b="0" i="0" kern="1200" baseline="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Since the remaining cost 160</a:t>
            </a:r>
            <a:r>
              <a:rPr lang="en-US" sz="1200" b="0" i="0" kern="1200" baseline="0" dirty="0" smtClean="0">
                <a:solidFill>
                  <a:schemeClr val="tx1"/>
                </a:solidFill>
                <a:latin typeface="+mn-lt"/>
                <a:ea typeface="+mn-ea"/>
                <a:cs typeface="+mn-cs"/>
              </a:rPr>
              <a:t> is greater than 140 (14 *10), t</a:t>
            </a:r>
            <a:r>
              <a:rPr lang="en-US" sz="1200" b="0" i="0" kern="1200" dirty="0" smtClean="0">
                <a:solidFill>
                  <a:schemeClr val="tx1"/>
                </a:solidFill>
                <a:latin typeface="+mn-lt"/>
                <a:ea typeface="+mn-ea"/>
                <a:cs typeface="+mn-cs"/>
              </a:rPr>
              <a:t>he </a:t>
            </a:r>
            <a:r>
              <a:rPr lang="en-US" sz="1200" kern="1200" dirty="0" smtClean="0">
                <a:solidFill>
                  <a:schemeClr val="tx1"/>
                </a:solidFill>
                <a:latin typeface="+mn-lt"/>
                <a:ea typeface="+mn-ea"/>
                <a:cs typeface="+mn-cs"/>
              </a:rPr>
              <a:t>total cost of co-product-1 in </a:t>
            </a:r>
            <a:r>
              <a:rPr lang="en-US" sz="1200" b="0" i="0" kern="1200" dirty="0" smtClean="0">
                <a:solidFill>
                  <a:schemeClr val="tx1"/>
                </a:solidFill>
                <a:latin typeface="+mn-lt"/>
                <a:ea typeface="+mn-ea"/>
                <a:cs typeface="+mn-cs"/>
              </a:rPr>
              <a:t>this period </a:t>
            </a:r>
          </a:p>
          <a:p>
            <a:r>
              <a:rPr lang="en-US" sz="1200" b="0" i="0" kern="1200" baseline="0" dirty="0" smtClean="0">
                <a:solidFill>
                  <a:schemeClr val="tx1"/>
                </a:solidFill>
                <a:latin typeface="+mn-lt"/>
                <a:ea typeface="+mn-ea"/>
                <a:cs typeface="+mn-cs"/>
              </a:rPr>
              <a:t> = 10 * 14  </a:t>
            </a:r>
          </a:p>
          <a:p>
            <a:r>
              <a:rPr lang="en-US" sz="1200" b="0" i="0" kern="1200" baseline="0" dirty="0" smtClean="0">
                <a:solidFill>
                  <a:schemeClr val="tx1"/>
                </a:solidFill>
                <a:latin typeface="+mn-lt"/>
                <a:ea typeface="+mn-ea"/>
                <a:cs typeface="+mn-cs"/>
              </a:rPr>
              <a:t> = 140</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latin typeface="+mn-lt"/>
                <a:ea typeface="+mn-ea"/>
                <a:cs typeface="+mn-cs"/>
              </a:rPr>
              <a:t>The co-product-1 cost</a:t>
            </a:r>
            <a:r>
              <a:rPr lang="en-US" sz="1200" b="0" i="0" kern="1200" baseline="0" dirty="0" smtClean="0">
                <a:solidFill>
                  <a:schemeClr val="tx1"/>
                </a:solidFill>
                <a:latin typeface="+mn-lt"/>
                <a:ea typeface="+mn-ea"/>
                <a:cs typeface="+mn-cs"/>
              </a:rPr>
              <a:t> </a:t>
            </a:r>
            <a:r>
              <a:rPr lang="en-US" sz="1200" b="0" i="0" kern="1200" dirty="0" smtClean="0">
                <a:solidFill>
                  <a:schemeClr val="tx1"/>
                </a:solidFill>
                <a:latin typeface="+mn-lt"/>
                <a:ea typeface="+mn-ea"/>
                <a:cs typeface="+mn-cs"/>
              </a:rPr>
              <a:t>total of this period is equal</a:t>
            </a:r>
            <a:r>
              <a:rPr lang="en-US" sz="1200" b="0" i="0" kern="1200" baseline="0" dirty="0" smtClean="0">
                <a:solidFill>
                  <a:schemeClr val="tx1"/>
                </a:solidFill>
                <a:latin typeface="+mn-lt"/>
                <a:ea typeface="+mn-ea"/>
                <a:cs typeface="+mn-cs"/>
              </a:rPr>
              <a:t> to </a:t>
            </a:r>
            <a:r>
              <a:rPr lang="en-US" sz="1200" b="0" i="0" kern="1200" dirty="0" smtClean="0">
                <a:solidFill>
                  <a:schemeClr val="tx1"/>
                </a:solidFill>
                <a:latin typeface="+mn-lt"/>
                <a:ea typeface="+mn-ea"/>
                <a:cs typeface="+mn-cs"/>
              </a:rPr>
              <a:t>its PC unit cost of last period 140 / 10 = 14.</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latin typeface="+mn-lt"/>
                <a:ea typeface="+mn-ea"/>
                <a:cs typeface="+mn-cs"/>
              </a:rPr>
              <a:t>Now the remaining cost is 20 (160</a:t>
            </a:r>
            <a:r>
              <a:rPr lang="en-US" sz="1200" b="0" i="0" kern="1200" baseline="0" dirty="0" smtClean="0">
                <a:solidFill>
                  <a:schemeClr val="tx1"/>
                </a:solidFill>
                <a:latin typeface="+mn-lt"/>
                <a:ea typeface="+mn-ea"/>
                <a:cs typeface="+mn-cs"/>
              </a:rPr>
              <a:t> – 140) &lt; 140. T</a:t>
            </a:r>
            <a:r>
              <a:rPr lang="en-US" sz="1200" b="0" i="0" kern="1200" dirty="0" smtClean="0">
                <a:solidFill>
                  <a:schemeClr val="tx1"/>
                </a:solidFill>
                <a:latin typeface="+mn-lt"/>
                <a:ea typeface="+mn-ea"/>
                <a:cs typeface="+mn-cs"/>
              </a:rPr>
              <a:t>he total cost</a:t>
            </a:r>
            <a:r>
              <a:rPr lang="en-US" sz="1200" b="0" i="0" kern="1200" baseline="0" dirty="0" smtClean="0">
                <a:solidFill>
                  <a:schemeClr val="tx1"/>
                </a:solidFill>
                <a:latin typeface="+mn-lt"/>
                <a:ea typeface="+mn-ea"/>
                <a:cs typeface="+mn-cs"/>
              </a:rPr>
              <a:t> </a:t>
            </a:r>
            <a:r>
              <a:rPr lang="en-US" sz="1200" b="0" i="0" kern="1200" dirty="0" smtClean="0">
                <a:solidFill>
                  <a:schemeClr val="tx1"/>
                </a:solidFill>
                <a:latin typeface="+mn-lt"/>
                <a:ea typeface="+mn-ea"/>
                <a:cs typeface="+mn-cs"/>
              </a:rPr>
              <a:t>of co-product-2 in this period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baseline="0" dirty="0" smtClean="0">
                <a:solidFill>
                  <a:schemeClr val="tx1"/>
                </a:solidFill>
                <a:latin typeface="+mn-lt"/>
                <a:ea typeface="+mn-ea"/>
                <a:cs typeface="+mn-cs"/>
              </a:rPr>
              <a:t> = 160 – 140</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baseline="0" dirty="0" smtClean="0">
                <a:solidFill>
                  <a:schemeClr val="tx1"/>
                </a:solidFill>
                <a:latin typeface="+mn-lt"/>
                <a:ea typeface="+mn-ea"/>
                <a:cs typeface="+mn-cs"/>
              </a:rPr>
              <a:t> = 20</a:t>
            </a:r>
            <a:endParaRPr lang="en-US" sz="1200" b="0" i="0" kern="1200" dirty="0" smtClean="0">
              <a:solidFill>
                <a:schemeClr val="tx1"/>
              </a:solidFill>
              <a:latin typeface="+mn-lt"/>
              <a:ea typeface="+mn-ea"/>
              <a:cs typeface="+mn-cs"/>
            </a:endParaRPr>
          </a:p>
          <a:p>
            <a:endParaRPr lang="en-US" dirty="0" smtClean="0"/>
          </a:p>
          <a:p>
            <a:r>
              <a:rPr lang="en-US" sz="1200" b="0" i="0" kern="1200" dirty="0" smtClean="0">
                <a:solidFill>
                  <a:schemeClr val="tx1"/>
                </a:solidFill>
                <a:latin typeface="+mn-lt"/>
                <a:ea typeface="+mn-ea"/>
                <a:cs typeface="+mn-cs"/>
              </a:rPr>
              <a:t>The unit cost of co-product-1 in this period</a:t>
            </a:r>
          </a:p>
          <a:p>
            <a:r>
              <a:rPr lang="en-US" sz="1200" b="0" i="0" kern="1200" dirty="0" smtClean="0">
                <a:solidFill>
                  <a:schemeClr val="tx1"/>
                </a:solidFill>
                <a:latin typeface="+mn-lt"/>
                <a:ea typeface="+mn-ea"/>
                <a:cs typeface="+mn-cs"/>
              </a:rPr>
              <a:t> = 20 / 10</a:t>
            </a:r>
          </a:p>
          <a:p>
            <a:r>
              <a:rPr lang="en-US" sz="1200" b="0" i="0" kern="1200" dirty="0" smtClean="0">
                <a:solidFill>
                  <a:schemeClr val="tx1"/>
                </a:solidFill>
                <a:latin typeface="+mn-lt"/>
                <a:ea typeface="+mn-ea"/>
                <a:cs typeface="+mn-cs"/>
              </a:rPr>
              <a:t> = 2</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userDrawn="1"/>
        </p:nvPicPr>
        <p:blipFill>
          <a:blip r:embed="rId2"/>
          <a:srcRect/>
          <a:stretch>
            <a:fillRect/>
          </a:stretch>
        </p:blipFill>
        <p:spPr bwMode="auto">
          <a:xfrm>
            <a:off x="0" y="3228076"/>
            <a:ext cx="9142413" cy="3657600"/>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a:t>
            </a:fld>
            <a:endParaRPr lang="en-US" dirty="0"/>
          </a:p>
        </p:txBody>
      </p:sp>
      <p:sp>
        <p:nvSpPr>
          <p:cNvPr id="8" name="Text Placeholder 13"/>
          <p:cNvSpPr>
            <a:spLocks noGrp="1"/>
          </p:cNvSpPr>
          <p:nvPr>
            <p:ph type="body" sz="quarter" idx="10" hasCustomPrompt="1"/>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7" name="Title Placeholder 1"/>
          <p:cNvSpPr>
            <a:spLocks noGrp="1"/>
          </p:cNvSpPr>
          <p:nvPr>
            <p:ph type="title"/>
          </p:nvPr>
        </p:nvSpPr>
        <p:spPr>
          <a:xfrm>
            <a:off x="455243" y="2618222"/>
            <a:ext cx="8229600" cy="810186"/>
          </a:xfrm>
          <a:prstGeom prst="rect">
            <a:avLst/>
          </a:prstGeom>
        </p:spPr>
        <p:txBody>
          <a:bodyPr vert="horz" lIns="91440" tIns="45720" rIns="91440" bIns="45720" rtlCol="0" anchor="ctr">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hasCustomPrompt="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414623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a:t>
            </a:fld>
            <a:endParaRPr lang="en-US"/>
          </a:p>
        </p:txBody>
      </p:sp>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hasCustomPrompt="1"/>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hasCustomPrompt="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8" name="Content Placeholder 3"/>
          <p:cNvSpPr>
            <a:spLocks noGrp="1"/>
          </p:cNvSpPr>
          <p:nvPr>
            <p:ph sz="half" idx="16" hasCustomPrompt="1"/>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9" name="Content Placeholder 3"/>
          <p:cNvSpPr>
            <a:spLocks noGrp="1"/>
          </p:cNvSpPr>
          <p:nvPr>
            <p:ph sz="half" idx="17" hasCustomPrompt="1"/>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7" name="Content Placeholder 3"/>
          <p:cNvSpPr>
            <a:spLocks noGrp="1"/>
          </p:cNvSpPr>
          <p:nvPr>
            <p:ph sz="half" idx="15" hasCustomPrompt="1"/>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3742002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a:t>
            </a:fld>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3" name="Slide Number Placeholder 2"/>
          <p:cNvSpPr>
            <a:spLocks noGrp="1"/>
          </p:cNvSpPr>
          <p:nvPr>
            <p:ph type="sldNum" sz="quarter" idx="10"/>
          </p:nvPr>
        </p:nvSpPr>
        <p:spPr/>
        <p:txBody>
          <a:bodyPr/>
          <a:lstStyle/>
          <a:p>
            <a:fld id="{D295FD85-0E9A-9A4B-AEA4-CF6493BFD0E6}" type="slidenum">
              <a:rPr lang="en-US" smtClean="0"/>
              <a:pPr/>
              <a:t>‹#›</a:t>
            </a:fld>
            <a:endParaRPr lang="en-US" dirty="0"/>
          </a:p>
        </p:txBody>
      </p:sp>
      <p:sp>
        <p:nvSpPr>
          <p:cNvPr id="4"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
        <p:nvSpPr>
          <p:cNvPr id="5" name="Picture Placeholder 2"/>
          <p:cNvSpPr>
            <a:spLocks noGrp="1"/>
          </p:cNvSpPr>
          <p:nvPr>
            <p:ph type="pic" idx="1"/>
          </p:nvPr>
        </p:nvSpPr>
        <p:spPr>
          <a:xfrm>
            <a:off x="457200" y="1417637"/>
            <a:ext cx="8229600" cy="4864629"/>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Tree>
    <p:extLst>
      <p:ext uri="{BB962C8B-B14F-4D97-AF65-F5344CB8AC3E}">
        <p14:creationId xmlns:p14="http://schemas.microsoft.com/office/powerpoint/2010/main" xmlns=""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11"/>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598826"/>
            <a:ext cx="8229600" cy="71652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315349"/>
            <a:ext cx="8229600" cy="4992157"/>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922640" y="6460255"/>
            <a:ext cx="2133600" cy="365125"/>
          </a:xfrm>
          <a:prstGeom prst="rect">
            <a:avLst/>
          </a:prstGeom>
        </p:spPr>
        <p:txBody>
          <a:bodyPr vert="horz" lIns="91440" tIns="45720" rIns="91440" bIns="45720" rtlCol="0" anchor="ctr"/>
          <a:lstStyle>
            <a:lvl1pPr algn="r">
              <a:defRPr sz="2000" b="0">
                <a:solidFill>
                  <a:schemeClr val="bg1"/>
                </a:solidFill>
                <a:latin typeface="Century Gothic"/>
                <a:cs typeface="Century Gothic"/>
              </a:defRPr>
            </a:lvl1pPr>
          </a:lstStyle>
          <a:p>
            <a:fld id="{D295FD85-0E9A-9A4B-AEA4-CF6493BFD0E6}" type="slidenum">
              <a:rPr lang="en-US" smtClean="0"/>
              <a:pPr/>
              <a:t>‹#›</a:t>
            </a:fld>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9" r:id="rId7"/>
    <p:sldLayoutId id="2147483655" r:id="rId8"/>
    <p:sldLayoutId id="2147483660" r:id="rId9"/>
  </p:sldLayoutIdLst>
  <p:timing>
    <p:tnLst>
      <p:par>
        <p:cTn id="1" dur="indefinite" restart="never" nodeType="tmRoot"/>
      </p:par>
    </p:tnLst>
  </p:timing>
  <p:hf hdr="0" ft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omments" Target="../comments/comment10.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comments" Target="../comments/comment11.xml"/></Relationships>
</file>

<file path=ppt/slides/_rels/slide12.xml.rels><?xml version="1.0" encoding="UTF-8" standalone="yes"?>
<Relationships xmlns="http://schemas.openxmlformats.org/package/2006/relationships"><Relationship Id="rId3" Type="http://schemas.openxmlformats.org/officeDocument/2006/relationships/comments" Target="../comments/comment12.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omments" Target="../comments/comment13.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comments" Target="../comments/comment14.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omments" Target="../comments/comment5.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comments" Target="../comments/comment6.xml"/></Relationships>
</file>

<file path=ppt/slides/_rels/slide7.xml.rels><?xml version="1.0" encoding="UTF-8" standalone="yes"?>
<Relationships xmlns="http://schemas.openxmlformats.org/package/2006/relationships"><Relationship Id="rId3" Type="http://schemas.openxmlformats.org/officeDocument/2006/relationships/comments" Target="../comments/comment7.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omments" Target="../comments/comment8.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omments" Target="../comments/comment9.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Co/By-Products</a:t>
            </a:r>
            <a:endParaRPr lang="en-US" dirty="0"/>
          </a:p>
        </p:txBody>
      </p:sp>
      <p:sp>
        <p:nvSpPr>
          <p:cNvPr id="3" name="Text Placeholder 2"/>
          <p:cNvSpPr>
            <a:spLocks noGrp="1"/>
          </p:cNvSpPr>
          <p:nvPr>
            <p:ph type="body" sz="quarter" idx="10"/>
          </p:nvPr>
        </p:nvSpPr>
        <p:spPr/>
        <p:txBody>
          <a:bodyPr/>
          <a:lstStyle/>
          <a:p>
            <a:r>
              <a:rPr lang="en-US" dirty="0" smtClean="0">
                <a:solidFill>
                  <a:srgbClr val="4F4F4F"/>
                </a:solidFill>
                <a:latin typeface="Century Gothic" pitchFamily="34" charset="0"/>
                <a:cs typeface="Century Gothic" pitchFamily="34" charset="0"/>
              </a:rPr>
              <a:t>Periodic Costing</a:t>
            </a:r>
          </a:p>
          <a:p>
            <a:endParaRPr lang="en-US" dirty="0"/>
          </a:p>
        </p:txBody>
      </p:sp>
      <p:sp>
        <p:nvSpPr>
          <p:cNvPr id="4" name="Text Placeholder 3"/>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xmlns="" val="39563372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10</a:t>
            </a:fld>
            <a:endParaRPr lang="en-US" dirty="0"/>
          </a:p>
        </p:txBody>
      </p:sp>
      <p:sp>
        <p:nvSpPr>
          <p:cNvPr id="3" name="Content Placeholder 2"/>
          <p:cNvSpPr>
            <a:spLocks noGrp="1"/>
          </p:cNvSpPr>
          <p:nvPr>
            <p:ph idx="1"/>
          </p:nvPr>
        </p:nvSpPr>
        <p:spPr/>
        <p:txBody>
          <a:bodyPr/>
          <a:lstStyle/>
          <a:p>
            <a:r>
              <a:rPr lang="en-US" dirty="0" smtClean="0"/>
              <a:t>Allocate cost to co-products by the allocation methods</a:t>
            </a:r>
          </a:p>
          <a:p>
            <a:r>
              <a:rPr lang="en-US" dirty="0" smtClean="0">
                <a:solidFill>
                  <a:schemeClr val="tx1"/>
                </a:solidFill>
              </a:rPr>
              <a:t>Allocate cost to by-products as per its PC unit cost of last period</a:t>
            </a:r>
          </a:p>
          <a:p>
            <a:r>
              <a:rPr lang="en-US" dirty="0" smtClean="0">
                <a:solidFill>
                  <a:srgbClr val="4F4F4F"/>
                </a:solidFill>
              </a:rPr>
              <a:t>Create close transactions in </a:t>
            </a:r>
            <a:r>
              <a:rPr lang="en-US" dirty="0" err="1" smtClean="0">
                <a:solidFill>
                  <a:srgbClr val="4F4F4F"/>
                </a:solidFill>
              </a:rPr>
              <a:t>tr_hist</a:t>
            </a:r>
            <a:r>
              <a:rPr lang="en-US" dirty="0" smtClean="0">
                <a:solidFill>
                  <a:srgbClr val="4F4F4F"/>
                </a:solidFill>
              </a:rPr>
              <a:t> for each co/by-product. (Transaction types: PCCOWOCL and PCBYWOCL)</a:t>
            </a:r>
          </a:p>
          <a:p>
            <a:endParaRPr lang="en-US" dirty="0" smtClean="0"/>
          </a:p>
          <a:p>
            <a:endParaRPr lang="en-US" dirty="0"/>
          </a:p>
        </p:txBody>
      </p:sp>
      <p:sp>
        <p:nvSpPr>
          <p:cNvPr id="4" name="Title 3"/>
          <p:cNvSpPr>
            <a:spLocks noGrp="1"/>
          </p:cNvSpPr>
          <p:nvPr>
            <p:ph type="title"/>
          </p:nvPr>
        </p:nvSpPr>
        <p:spPr/>
        <p:txBody>
          <a:bodyPr>
            <a:normAutofit fontScale="90000"/>
          </a:bodyPr>
          <a:lstStyle/>
          <a:p>
            <a:r>
              <a:rPr lang="en-US" dirty="0" smtClean="0"/>
              <a:t>PC Calculation after WO Accounting Close</a:t>
            </a:r>
            <a:endParaRPr lang="en-US" dirty="0"/>
          </a:p>
        </p:txBody>
      </p:sp>
      <p:sp>
        <p:nvSpPr>
          <p:cNvPr id="5" name="Text Placeholder 4"/>
          <p:cNvSpPr>
            <a:spLocks noGrp="1"/>
          </p:cNvSpPr>
          <p:nvPr>
            <p:ph type="body" sz="quarter" idx="11"/>
          </p:nvPr>
        </p:nvSpPr>
        <p:spPr/>
        <p:txBody>
          <a:bodyPr/>
          <a:lstStyle/>
          <a:p>
            <a:r>
              <a:rPr lang="en-US" dirty="0" smtClean="0"/>
              <a:t>Co/By-Products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11</a:t>
            </a:fld>
            <a:endParaRPr lang="en-US" dirty="0"/>
          </a:p>
        </p:txBody>
      </p:sp>
      <p:sp>
        <p:nvSpPr>
          <p:cNvPr id="3" name="Content Placeholder 2"/>
          <p:cNvSpPr>
            <a:spLocks noGrp="1"/>
          </p:cNvSpPr>
          <p:nvPr>
            <p:ph idx="1"/>
          </p:nvPr>
        </p:nvSpPr>
        <p:spPr/>
        <p:txBody>
          <a:bodyPr/>
          <a:lstStyle/>
          <a:p>
            <a:endParaRPr lang="en-US"/>
          </a:p>
        </p:txBody>
      </p:sp>
      <p:sp>
        <p:nvSpPr>
          <p:cNvPr id="4" name="Title 3"/>
          <p:cNvSpPr>
            <a:spLocks noGrp="1"/>
          </p:cNvSpPr>
          <p:nvPr>
            <p:ph type="title"/>
          </p:nvPr>
        </p:nvSpPr>
        <p:spPr/>
        <p:txBody>
          <a:bodyPr>
            <a:normAutofit fontScale="90000"/>
          </a:bodyPr>
          <a:lstStyle/>
          <a:p>
            <a:r>
              <a:rPr lang="en-US" dirty="0" smtClean="0"/>
              <a:t>Transaction Type PCCOWOCL &amp; PCBYWOCL</a:t>
            </a:r>
            <a:endParaRPr lang="en-US" dirty="0"/>
          </a:p>
        </p:txBody>
      </p:sp>
      <p:sp>
        <p:nvSpPr>
          <p:cNvPr id="5" name="Text Placeholder 4"/>
          <p:cNvSpPr>
            <a:spLocks noGrp="1"/>
          </p:cNvSpPr>
          <p:nvPr>
            <p:ph type="body" sz="quarter" idx="11"/>
          </p:nvPr>
        </p:nvSpPr>
        <p:spPr/>
        <p:txBody>
          <a:bodyPr/>
          <a:lstStyle/>
          <a:p>
            <a:r>
              <a:rPr lang="en-US" smtClean="0"/>
              <a:t>Co/By-Products</a:t>
            </a:r>
          </a:p>
        </p:txBody>
      </p:sp>
      <p:pic>
        <p:nvPicPr>
          <p:cNvPr id="6146" name="Picture 2" descr="C:\Users\xcm\AppData\Local\Temp\SNAGHTMLd20580.PNG"/>
          <p:cNvPicPr>
            <a:picLocks noChangeAspect="1" noChangeArrowheads="1"/>
          </p:cNvPicPr>
          <p:nvPr/>
        </p:nvPicPr>
        <p:blipFill>
          <a:blip r:embed="rId3"/>
          <a:srcRect/>
          <a:stretch>
            <a:fillRect/>
          </a:stretch>
        </p:blipFill>
        <p:spPr bwMode="auto">
          <a:xfrm>
            <a:off x="485775" y="1316182"/>
            <a:ext cx="8658225" cy="4829176"/>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12</a:t>
            </a:fld>
            <a:endParaRPr lang="en-US" dirty="0"/>
          </a:p>
        </p:txBody>
      </p:sp>
      <p:sp>
        <p:nvSpPr>
          <p:cNvPr id="3" name="Content Placeholder 2"/>
          <p:cNvSpPr>
            <a:spLocks noGrp="1"/>
          </p:cNvSpPr>
          <p:nvPr>
            <p:ph idx="1"/>
          </p:nvPr>
        </p:nvSpPr>
        <p:spPr/>
        <p:txBody>
          <a:bodyPr/>
          <a:lstStyle/>
          <a:p>
            <a:r>
              <a:rPr lang="en-US" dirty="0" smtClean="0"/>
              <a:t>Adjustment: Reverse standard cost and create actual cost</a:t>
            </a:r>
          </a:p>
          <a:p>
            <a:r>
              <a:rPr lang="en-US" dirty="0" smtClean="0"/>
              <a:t>Complete: Create actual cost</a:t>
            </a:r>
          </a:p>
          <a:p>
            <a:endParaRPr lang="en-US" dirty="0"/>
          </a:p>
        </p:txBody>
      </p:sp>
      <p:sp>
        <p:nvSpPr>
          <p:cNvPr id="4" name="Title 3"/>
          <p:cNvSpPr>
            <a:spLocks noGrp="1"/>
          </p:cNvSpPr>
          <p:nvPr>
            <p:ph type="title"/>
          </p:nvPr>
        </p:nvSpPr>
        <p:spPr/>
        <p:txBody>
          <a:bodyPr>
            <a:normAutofit/>
          </a:bodyPr>
          <a:lstStyle/>
          <a:p>
            <a:r>
              <a:rPr lang="en-US" dirty="0" smtClean="0"/>
              <a:t>PC GL Transaction</a:t>
            </a:r>
            <a:endParaRPr lang="en-US" dirty="0"/>
          </a:p>
        </p:txBody>
      </p:sp>
      <p:sp>
        <p:nvSpPr>
          <p:cNvPr id="5" name="Text Placeholder 4"/>
          <p:cNvSpPr>
            <a:spLocks noGrp="1"/>
          </p:cNvSpPr>
          <p:nvPr>
            <p:ph type="body" sz="quarter" idx="11"/>
          </p:nvPr>
        </p:nvSpPr>
        <p:spPr/>
        <p:txBody>
          <a:bodyPr/>
          <a:lstStyle/>
          <a:p>
            <a:r>
              <a:rPr lang="en-US" smtClean="0"/>
              <a:t>Co/By-Products</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13</a:t>
            </a:fld>
            <a:endParaRPr lang="en-US" dirty="0"/>
          </a:p>
        </p:txBody>
      </p:sp>
      <p:sp>
        <p:nvSpPr>
          <p:cNvPr id="3" name="Content Placeholder 2"/>
          <p:cNvSpPr>
            <a:spLocks noGrp="1"/>
          </p:cNvSpPr>
          <p:nvPr>
            <p:ph idx="1"/>
          </p:nvPr>
        </p:nvSpPr>
        <p:spPr/>
        <p:txBody>
          <a:bodyPr>
            <a:normAutofit lnSpcReduction="10000"/>
          </a:bodyPr>
          <a:lstStyle/>
          <a:p>
            <a:r>
              <a:rPr lang="en-US" dirty="0" smtClean="0"/>
              <a:t>Co/By-Products Cost Process Setup Flow</a:t>
            </a:r>
          </a:p>
          <a:p>
            <a:r>
              <a:rPr lang="en-US" dirty="0" smtClean="0"/>
              <a:t>Co/By-Products Structure Example</a:t>
            </a:r>
          </a:p>
          <a:p>
            <a:r>
              <a:rPr lang="en-US" dirty="0" smtClean="0"/>
              <a:t>Initialization Co/By-Product PC cost</a:t>
            </a:r>
          </a:p>
          <a:p>
            <a:r>
              <a:rPr lang="en-US" dirty="0" smtClean="0"/>
              <a:t>Allocation Methods</a:t>
            </a:r>
          </a:p>
          <a:p>
            <a:r>
              <a:rPr lang="en-US" dirty="0" smtClean="0"/>
              <a:t>By-Product Periodic Cost</a:t>
            </a:r>
          </a:p>
          <a:p>
            <a:r>
              <a:rPr lang="en-US" dirty="0" smtClean="0"/>
              <a:t>PC Calculation before WO Accounting Close</a:t>
            </a:r>
          </a:p>
          <a:p>
            <a:r>
              <a:rPr lang="en-US" dirty="0" smtClean="0"/>
              <a:t>PC Calculation after WO Accounting Close</a:t>
            </a:r>
          </a:p>
          <a:p>
            <a:r>
              <a:rPr lang="en-US" dirty="0" smtClean="0"/>
              <a:t>Transaction Type PCCOWOCL &amp; PCBYWOCL</a:t>
            </a:r>
          </a:p>
          <a:p>
            <a:r>
              <a:rPr lang="en-US" dirty="0" smtClean="0"/>
              <a:t>PC GL Transaction</a:t>
            </a:r>
          </a:p>
        </p:txBody>
      </p:sp>
      <p:sp>
        <p:nvSpPr>
          <p:cNvPr id="4" name="Title 3"/>
          <p:cNvSpPr>
            <a:spLocks noGrp="1"/>
          </p:cNvSpPr>
          <p:nvPr>
            <p:ph type="title"/>
          </p:nvPr>
        </p:nvSpPr>
        <p:spPr/>
        <p:txBody>
          <a:bodyPr/>
          <a:lstStyle/>
          <a:p>
            <a:r>
              <a:rPr lang="en-US" dirty="0" smtClean="0"/>
              <a:t>Review</a:t>
            </a:r>
            <a:endParaRPr lang="en-US" dirty="0"/>
          </a:p>
        </p:txBody>
      </p:sp>
      <p:sp>
        <p:nvSpPr>
          <p:cNvPr id="5" name="Text Placeholder 4"/>
          <p:cNvSpPr>
            <a:spLocks noGrp="1"/>
          </p:cNvSpPr>
          <p:nvPr>
            <p:ph type="body" sz="quarter" idx="11"/>
          </p:nvPr>
        </p:nvSpPr>
        <p:spPr/>
        <p:txBody>
          <a:bodyPr/>
          <a:lstStyle/>
          <a:p>
            <a:r>
              <a:rPr lang="en-US" smtClean="0"/>
              <a:t>Co/By-Products</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14</a:t>
            </a:fld>
            <a:endParaRPr lang="en-US" dirty="0"/>
          </a:p>
        </p:txBody>
      </p:sp>
      <p:sp>
        <p:nvSpPr>
          <p:cNvPr id="4" name="Title 3"/>
          <p:cNvSpPr>
            <a:spLocks noGrp="1"/>
          </p:cNvSpPr>
          <p:nvPr>
            <p:ph type="title"/>
          </p:nvPr>
        </p:nvSpPr>
        <p:spPr/>
        <p:txBody>
          <a:bodyPr>
            <a:normAutofit/>
          </a:bodyPr>
          <a:lstStyle/>
          <a:p>
            <a:r>
              <a:rPr lang="en-US" dirty="0" smtClean="0"/>
              <a:t>Exercise: Co/By-Products</a:t>
            </a:r>
            <a:endParaRPr lang="en-US" dirty="0"/>
          </a:p>
        </p:txBody>
      </p:sp>
      <p:sp>
        <p:nvSpPr>
          <p:cNvPr id="5" name="Text Placeholder 4"/>
          <p:cNvSpPr>
            <a:spLocks noGrp="1"/>
          </p:cNvSpPr>
          <p:nvPr>
            <p:ph type="body" sz="quarter" idx="11"/>
          </p:nvPr>
        </p:nvSpPr>
        <p:spPr/>
        <p:txBody>
          <a:bodyPr/>
          <a:lstStyle/>
          <a:p>
            <a:r>
              <a:rPr lang="en-US" dirty="0" smtClean="0"/>
              <a:t>Co/By-Products</a:t>
            </a:r>
            <a:endParaRPr lang="en-US" dirty="0"/>
          </a:p>
        </p:txBody>
      </p:sp>
      <p:pic>
        <p:nvPicPr>
          <p:cNvPr id="7" name="Picture 4" descr="hand"/>
          <p:cNvPicPr>
            <a:picLocks noGrp="1" noChangeAspect="1" noChangeArrowheads="1"/>
          </p:cNvPicPr>
          <p:nvPr>
            <p:ph idx="1"/>
          </p:nvPr>
        </p:nvPicPr>
        <p:blipFill>
          <a:blip r:embed="rId3" cstate="print"/>
          <a:srcRect/>
          <a:stretch>
            <a:fillRect/>
          </a:stretch>
        </p:blipFill>
        <p:spPr bwMode="auto">
          <a:xfrm>
            <a:off x="457200" y="2263699"/>
            <a:ext cx="8229600" cy="3105302"/>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a:t>
            </a:fld>
            <a:endParaRPr lang="en-US" dirty="0"/>
          </a:p>
        </p:txBody>
      </p:sp>
      <p:sp>
        <p:nvSpPr>
          <p:cNvPr id="3" name="Content Placeholder 2"/>
          <p:cNvSpPr>
            <a:spLocks noGrp="1"/>
          </p:cNvSpPr>
          <p:nvPr>
            <p:ph idx="1"/>
          </p:nvPr>
        </p:nvSpPr>
        <p:spPr/>
        <p:txBody>
          <a:bodyPr/>
          <a:lstStyle/>
          <a:p>
            <a:pPr>
              <a:buFont typeface="Webdings" pitchFamily="18" charset="2"/>
              <a:buNone/>
            </a:pPr>
            <a:r>
              <a:rPr lang="en-US" b="1" dirty="0" smtClean="0">
                <a:solidFill>
                  <a:srgbClr val="4F4F4F"/>
                </a:solidFill>
                <a:latin typeface="Century Gothic" pitchFamily="34" charset="0"/>
                <a:cs typeface="Century Gothic" pitchFamily="34" charset="0"/>
              </a:rPr>
              <a:t>In this section you will learn how to:</a:t>
            </a:r>
          </a:p>
          <a:p>
            <a:pPr>
              <a:buClr>
                <a:schemeClr val="bg2"/>
              </a:buClr>
              <a:buFont typeface="Wingdings" pitchFamily="2" charset="2"/>
              <a:buChar char="ü"/>
            </a:pPr>
            <a:r>
              <a:rPr lang="en-US" dirty="0" smtClean="0">
                <a:solidFill>
                  <a:srgbClr val="B2B2B2"/>
                </a:solidFill>
                <a:latin typeface="Century Gothic" pitchFamily="34" charset="0"/>
                <a:cs typeface="Century Gothic" pitchFamily="34" charset="0"/>
              </a:rPr>
              <a:t>Identify key business considerations before setting up Periodic Costing in QAD Enterprise Applications</a:t>
            </a:r>
          </a:p>
          <a:p>
            <a:pPr>
              <a:buClr>
                <a:schemeClr val="bg2"/>
              </a:buClr>
              <a:buSzPct val="125000"/>
              <a:buFont typeface="Wingdings" pitchFamily="2" charset="2"/>
              <a:buChar char="ü"/>
            </a:pPr>
            <a:r>
              <a:rPr lang="en-US" dirty="0" smtClean="0">
                <a:solidFill>
                  <a:srgbClr val="B2B2B2"/>
                </a:solidFill>
                <a:latin typeface="Century Gothic" pitchFamily="34" charset="0"/>
                <a:cs typeface="Century Gothic" pitchFamily="34" charset="0"/>
              </a:rPr>
              <a:t>Set up Periodic Costing in QAD Enterprise Applications</a:t>
            </a:r>
          </a:p>
          <a:p>
            <a:r>
              <a:rPr lang="en-US" b="1" dirty="0" smtClean="0">
                <a:solidFill>
                  <a:srgbClr val="4F4F4F"/>
                </a:solidFill>
                <a:latin typeface="Century Gothic" pitchFamily="34" charset="0"/>
                <a:cs typeface="Century Gothic" pitchFamily="34" charset="0"/>
              </a:rPr>
              <a:t>Process Periodic Costing in QAD Enterprise Applications</a:t>
            </a:r>
          </a:p>
          <a:p>
            <a:pPr>
              <a:buNone/>
            </a:pPr>
            <a:endParaRPr lang="en-US" dirty="0"/>
          </a:p>
        </p:txBody>
      </p:sp>
      <p:sp>
        <p:nvSpPr>
          <p:cNvPr id="4" name="Title 3"/>
          <p:cNvSpPr>
            <a:spLocks noGrp="1"/>
          </p:cNvSpPr>
          <p:nvPr>
            <p:ph type="title"/>
          </p:nvPr>
        </p:nvSpPr>
        <p:spPr/>
        <p:txBody>
          <a:bodyPr>
            <a:normAutofit/>
          </a:bodyPr>
          <a:lstStyle/>
          <a:p>
            <a:r>
              <a:rPr lang="en-US" dirty="0" smtClean="0"/>
              <a:t>Course Objectives</a:t>
            </a:r>
            <a:endParaRPr lang="en-US" dirty="0"/>
          </a:p>
        </p:txBody>
      </p:sp>
      <p:sp>
        <p:nvSpPr>
          <p:cNvPr id="5" name="Text Placeholder 4"/>
          <p:cNvSpPr>
            <a:spLocks noGrp="1"/>
          </p:cNvSpPr>
          <p:nvPr>
            <p:ph type="body" sz="quarter" idx="11"/>
          </p:nvPr>
        </p:nvSpPr>
        <p:spPr/>
        <p:txBody>
          <a:bodyPr/>
          <a:lstStyle/>
          <a:p>
            <a:r>
              <a:rPr lang="en-US" smtClean="0"/>
              <a:t>Co/By-Products</a:t>
            </a:r>
            <a:endParaRPr lang="en-US" dirty="0"/>
          </a:p>
        </p:txBody>
      </p: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a:t>
            </a:fld>
            <a:endParaRPr lang="en-US" dirty="0"/>
          </a:p>
        </p:txBody>
      </p:sp>
      <p:sp>
        <p:nvSpPr>
          <p:cNvPr id="3" name="Content Placeholder 2"/>
          <p:cNvSpPr>
            <a:spLocks noGrp="1"/>
          </p:cNvSpPr>
          <p:nvPr>
            <p:ph idx="1"/>
          </p:nvPr>
        </p:nvSpPr>
        <p:spPr/>
        <p:txBody>
          <a:bodyPr>
            <a:normAutofit lnSpcReduction="10000"/>
          </a:bodyPr>
          <a:lstStyle/>
          <a:p>
            <a:r>
              <a:rPr lang="en-US" dirty="0" smtClean="0"/>
              <a:t>Co/By-Products Cost Process Setup Flow</a:t>
            </a:r>
          </a:p>
          <a:p>
            <a:r>
              <a:rPr lang="en-US" dirty="0" smtClean="0"/>
              <a:t>Co/By-Products Structure Example</a:t>
            </a:r>
          </a:p>
          <a:p>
            <a:r>
              <a:rPr lang="en-US" dirty="0" smtClean="0"/>
              <a:t>Initialization Co/By-Product PC cost</a:t>
            </a:r>
          </a:p>
          <a:p>
            <a:r>
              <a:rPr lang="en-US" dirty="0" smtClean="0"/>
              <a:t>Allocation Methods</a:t>
            </a:r>
          </a:p>
          <a:p>
            <a:r>
              <a:rPr lang="en-US" dirty="0" smtClean="0"/>
              <a:t>By-Product Periodic Cost</a:t>
            </a:r>
          </a:p>
          <a:p>
            <a:r>
              <a:rPr lang="en-US" dirty="0" smtClean="0"/>
              <a:t>PC Calculation before WO Accounting Close</a:t>
            </a:r>
          </a:p>
          <a:p>
            <a:r>
              <a:rPr lang="en-US" dirty="0" smtClean="0"/>
              <a:t>PC Calculation after WO Accounting Close</a:t>
            </a:r>
          </a:p>
          <a:p>
            <a:r>
              <a:rPr lang="en-US" dirty="0" smtClean="0"/>
              <a:t>Transaction Type PCCOWOCL &amp; PCBYWOCL</a:t>
            </a:r>
          </a:p>
          <a:p>
            <a:r>
              <a:rPr lang="en-US" dirty="0" smtClean="0"/>
              <a:t>PC GL Transaction</a:t>
            </a:r>
          </a:p>
        </p:txBody>
      </p:sp>
      <p:sp>
        <p:nvSpPr>
          <p:cNvPr id="4" name="Title 3"/>
          <p:cNvSpPr>
            <a:spLocks noGrp="1"/>
          </p:cNvSpPr>
          <p:nvPr>
            <p:ph type="title"/>
          </p:nvPr>
        </p:nvSpPr>
        <p:spPr/>
        <p:txBody>
          <a:bodyPr/>
          <a:lstStyle/>
          <a:p>
            <a:r>
              <a:rPr lang="en-US" dirty="0" smtClean="0"/>
              <a:t>Overview</a:t>
            </a:r>
            <a:endParaRPr lang="en-US" dirty="0"/>
          </a:p>
        </p:txBody>
      </p:sp>
      <p:sp>
        <p:nvSpPr>
          <p:cNvPr id="5" name="Text Placeholder 4"/>
          <p:cNvSpPr>
            <a:spLocks noGrp="1"/>
          </p:cNvSpPr>
          <p:nvPr>
            <p:ph type="body" sz="quarter" idx="11"/>
          </p:nvPr>
        </p:nvSpPr>
        <p:spPr/>
        <p:txBody>
          <a:bodyPr/>
          <a:lstStyle/>
          <a:p>
            <a:r>
              <a:rPr lang="en-US" smtClean="0"/>
              <a:t>Co/By-Products</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a:t>
            </a:fld>
            <a:endParaRPr lang="en-US" dirty="0"/>
          </a:p>
        </p:txBody>
      </p:sp>
      <p:sp>
        <p:nvSpPr>
          <p:cNvPr id="4" name="Title 3"/>
          <p:cNvSpPr>
            <a:spLocks noGrp="1"/>
          </p:cNvSpPr>
          <p:nvPr>
            <p:ph type="title"/>
          </p:nvPr>
        </p:nvSpPr>
        <p:spPr/>
        <p:txBody>
          <a:bodyPr/>
          <a:lstStyle/>
          <a:p>
            <a:r>
              <a:rPr lang="en-US" dirty="0" smtClean="0"/>
              <a:t>Co/By-Products Cost Process Setup Flow</a:t>
            </a:r>
          </a:p>
        </p:txBody>
      </p:sp>
      <p:sp>
        <p:nvSpPr>
          <p:cNvPr id="5" name="Text Placeholder 4"/>
          <p:cNvSpPr>
            <a:spLocks noGrp="1"/>
          </p:cNvSpPr>
          <p:nvPr>
            <p:ph type="body" sz="quarter" idx="11"/>
          </p:nvPr>
        </p:nvSpPr>
        <p:spPr/>
        <p:txBody>
          <a:bodyPr/>
          <a:lstStyle/>
          <a:p>
            <a:r>
              <a:rPr lang="en-US" smtClean="0"/>
              <a:t>Co/By-Products</a:t>
            </a:r>
            <a:endParaRPr lang="en-US" dirty="0"/>
          </a:p>
        </p:txBody>
      </p:sp>
      <p:sp>
        <p:nvSpPr>
          <p:cNvPr id="11" name="Rounded Rectangle 10"/>
          <p:cNvSpPr/>
          <p:nvPr/>
        </p:nvSpPr>
        <p:spPr>
          <a:xfrm>
            <a:off x="457200" y="1629508"/>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400" dirty="0" smtClean="0">
                <a:solidFill>
                  <a:schemeClr val="tx1"/>
                </a:solidFill>
                <a:latin typeface="Arial" pitchFamily="34" charset="0"/>
                <a:cs typeface="Arial" pitchFamily="34" charset="0"/>
              </a:rPr>
              <a:t>Define Items</a:t>
            </a:r>
            <a:br>
              <a:rPr lang="en-US" altLang="zh-CN" sz="1400" dirty="0" smtClean="0">
                <a:solidFill>
                  <a:schemeClr val="tx1"/>
                </a:solidFill>
                <a:latin typeface="Arial" pitchFamily="34" charset="0"/>
                <a:cs typeface="Arial" pitchFamily="34" charset="0"/>
              </a:rPr>
            </a:br>
            <a:r>
              <a:rPr lang="en-US" altLang="zh-CN" sz="1400" dirty="0" smtClean="0">
                <a:solidFill>
                  <a:schemeClr val="tx1"/>
                </a:solidFill>
                <a:latin typeface="Arial" pitchFamily="34" charset="0"/>
                <a:cs typeface="Arial" pitchFamily="34" charset="0"/>
              </a:rPr>
              <a:t>(base, co-products, and</a:t>
            </a:r>
            <a:br>
              <a:rPr lang="en-US" altLang="zh-CN" sz="1400" dirty="0" smtClean="0">
                <a:solidFill>
                  <a:schemeClr val="tx1"/>
                </a:solidFill>
                <a:latin typeface="Arial" pitchFamily="34" charset="0"/>
                <a:cs typeface="Arial" pitchFamily="34" charset="0"/>
              </a:rPr>
            </a:br>
            <a:r>
              <a:rPr lang="en-US" altLang="zh-CN" sz="1400" dirty="0" smtClean="0">
                <a:solidFill>
                  <a:schemeClr val="tx1"/>
                </a:solidFill>
                <a:latin typeface="Arial" pitchFamily="34" charset="0"/>
                <a:cs typeface="Arial" pitchFamily="34" charset="0"/>
              </a:rPr>
              <a:t>by-products)</a:t>
            </a:r>
          </a:p>
        </p:txBody>
      </p:sp>
      <p:sp>
        <p:nvSpPr>
          <p:cNvPr id="12" name="Rounded Rectangle 11"/>
          <p:cNvSpPr/>
          <p:nvPr/>
        </p:nvSpPr>
        <p:spPr>
          <a:xfrm>
            <a:off x="2566207" y="1626422"/>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400" dirty="0" smtClean="0">
                <a:solidFill>
                  <a:schemeClr val="tx1"/>
                </a:solidFill>
                <a:latin typeface="Arial" pitchFamily="34" charset="0"/>
                <a:cs typeface="Arial" pitchFamily="34" charset="0"/>
              </a:rPr>
              <a:t>Determine</a:t>
            </a:r>
            <a:br>
              <a:rPr lang="en-US" altLang="zh-CN" sz="1400" dirty="0" smtClean="0">
                <a:solidFill>
                  <a:schemeClr val="tx1"/>
                </a:solidFill>
                <a:latin typeface="Arial" pitchFamily="34" charset="0"/>
                <a:cs typeface="Arial" pitchFamily="34" charset="0"/>
              </a:rPr>
            </a:br>
            <a:r>
              <a:rPr lang="en-US" altLang="zh-CN" sz="1400" dirty="0" smtClean="0">
                <a:solidFill>
                  <a:schemeClr val="tx1"/>
                </a:solidFill>
                <a:latin typeface="Arial" pitchFamily="34" charset="0"/>
                <a:cs typeface="Arial" pitchFamily="34" charset="0"/>
              </a:rPr>
              <a:t>By-Product Cost</a:t>
            </a:r>
            <a:br>
              <a:rPr lang="en-US" altLang="zh-CN" sz="1400" dirty="0" smtClean="0">
                <a:solidFill>
                  <a:schemeClr val="tx1"/>
                </a:solidFill>
                <a:latin typeface="Arial" pitchFamily="34" charset="0"/>
                <a:cs typeface="Arial" pitchFamily="34" charset="0"/>
              </a:rPr>
            </a:br>
            <a:r>
              <a:rPr lang="en-US" altLang="zh-CN" sz="1400" dirty="0" smtClean="0">
                <a:solidFill>
                  <a:schemeClr val="tx1"/>
                </a:solidFill>
                <a:latin typeface="Arial" pitchFamily="34" charset="0"/>
                <a:cs typeface="Arial" pitchFamily="34" charset="0"/>
              </a:rPr>
              <a:t>(manually/roll-ups)</a:t>
            </a:r>
          </a:p>
        </p:txBody>
      </p:sp>
      <p:cxnSp>
        <p:nvCxnSpPr>
          <p:cNvPr id="13" name="Shape 13"/>
          <p:cNvCxnSpPr>
            <a:stCxn id="11" idx="3"/>
            <a:endCxn id="12" idx="1"/>
          </p:cNvCxnSpPr>
          <p:nvPr/>
        </p:nvCxnSpPr>
        <p:spPr>
          <a:xfrm flipV="1">
            <a:off x="2000888" y="2173358"/>
            <a:ext cx="565319" cy="3086"/>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14" name="Rounded Rectangle 13"/>
          <p:cNvSpPr/>
          <p:nvPr/>
        </p:nvSpPr>
        <p:spPr>
          <a:xfrm>
            <a:off x="4717657" y="1629508"/>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400" dirty="0" smtClean="0">
                <a:solidFill>
                  <a:schemeClr val="tx1"/>
                </a:solidFill>
                <a:latin typeface="Arial" pitchFamily="34" charset="0"/>
                <a:cs typeface="Arial" pitchFamily="34" charset="0"/>
              </a:rPr>
              <a:t>Freeze</a:t>
            </a:r>
            <a:br>
              <a:rPr lang="en-US" altLang="zh-CN" sz="1400" dirty="0" smtClean="0">
                <a:solidFill>
                  <a:schemeClr val="tx1"/>
                </a:solidFill>
                <a:latin typeface="Arial" pitchFamily="34" charset="0"/>
                <a:cs typeface="Arial" pitchFamily="34" charset="0"/>
              </a:rPr>
            </a:br>
            <a:r>
              <a:rPr lang="en-US" altLang="zh-CN" sz="1400" dirty="0" smtClean="0">
                <a:solidFill>
                  <a:schemeClr val="tx1"/>
                </a:solidFill>
                <a:latin typeface="Arial" pitchFamily="34" charset="0"/>
                <a:cs typeface="Arial" pitchFamily="34" charset="0"/>
              </a:rPr>
              <a:t>By-Product</a:t>
            </a:r>
            <a:br>
              <a:rPr lang="en-US" altLang="zh-CN" sz="1400" dirty="0" smtClean="0">
                <a:solidFill>
                  <a:schemeClr val="tx1"/>
                </a:solidFill>
                <a:latin typeface="Arial" pitchFamily="34" charset="0"/>
                <a:cs typeface="Arial" pitchFamily="34" charset="0"/>
              </a:rPr>
            </a:br>
            <a:r>
              <a:rPr lang="en-US" altLang="zh-CN" sz="1400" dirty="0" smtClean="0">
                <a:solidFill>
                  <a:schemeClr val="tx1"/>
                </a:solidFill>
                <a:latin typeface="Arial" pitchFamily="34" charset="0"/>
                <a:cs typeface="Arial" pitchFamily="34" charset="0"/>
              </a:rPr>
              <a:t>Cost</a:t>
            </a:r>
          </a:p>
        </p:txBody>
      </p:sp>
      <p:sp>
        <p:nvSpPr>
          <p:cNvPr id="15" name="Rounded Rectangle 14"/>
          <p:cNvSpPr/>
          <p:nvPr/>
        </p:nvSpPr>
        <p:spPr>
          <a:xfrm>
            <a:off x="6780918" y="1627311"/>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400" dirty="0" smtClean="0">
                <a:solidFill>
                  <a:schemeClr val="tx1"/>
                </a:solidFill>
                <a:latin typeface="Arial" pitchFamily="34" charset="0"/>
                <a:cs typeface="Arial" pitchFamily="34" charset="0"/>
              </a:rPr>
              <a:t>Set Up Work Center</a:t>
            </a:r>
            <a:br>
              <a:rPr lang="en-US" altLang="zh-CN" sz="1400" dirty="0" smtClean="0">
                <a:solidFill>
                  <a:schemeClr val="tx1"/>
                </a:solidFill>
                <a:latin typeface="Arial" pitchFamily="34" charset="0"/>
                <a:cs typeface="Arial" pitchFamily="34" charset="0"/>
              </a:rPr>
            </a:br>
            <a:r>
              <a:rPr lang="en-US" altLang="zh-CN" sz="1400" dirty="0" smtClean="0">
                <a:solidFill>
                  <a:schemeClr val="tx1"/>
                </a:solidFill>
                <a:latin typeface="Arial" pitchFamily="34" charset="0"/>
                <a:cs typeface="Arial" pitchFamily="34" charset="0"/>
              </a:rPr>
              <a:t>(co-product)</a:t>
            </a:r>
          </a:p>
        </p:txBody>
      </p:sp>
      <p:sp>
        <p:nvSpPr>
          <p:cNvPr id="16" name="Rounded Rectangle 15"/>
          <p:cNvSpPr/>
          <p:nvPr/>
        </p:nvSpPr>
        <p:spPr>
          <a:xfrm>
            <a:off x="457200" y="3352800"/>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400" dirty="0" smtClean="0">
                <a:solidFill>
                  <a:schemeClr val="tx1"/>
                </a:solidFill>
                <a:latin typeface="Arial" pitchFamily="34" charset="0"/>
                <a:cs typeface="Arial" pitchFamily="34" charset="0"/>
              </a:rPr>
              <a:t>Set Up Process and Formula</a:t>
            </a:r>
            <a:br>
              <a:rPr lang="en-US" altLang="zh-CN" sz="1400" dirty="0" smtClean="0">
                <a:solidFill>
                  <a:schemeClr val="tx1"/>
                </a:solidFill>
                <a:latin typeface="Arial" pitchFamily="34" charset="0"/>
                <a:cs typeface="Arial" pitchFamily="34" charset="0"/>
              </a:rPr>
            </a:br>
            <a:r>
              <a:rPr lang="en-US" altLang="zh-CN" sz="1400" dirty="0" smtClean="0">
                <a:solidFill>
                  <a:schemeClr val="tx1"/>
                </a:solidFill>
                <a:latin typeface="Arial" pitchFamily="34" charset="0"/>
                <a:cs typeface="Arial" pitchFamily="34" charset="0"/>
              </a:rPr>
              <a:t>(co-product,  and by-product)</a:t>
            </a:r>
          </a:p>
        </p:txBody>
      </p:sp>
      <p:sp>
        <p:nvSpPr>
          <p:cNvPr id="17" name="Rounded Rectangle 16"/>
          <p:cNvSpPr/>
          <p:nvPr/>
        </p:nvSpPr>
        <p:spPr>
          <a:xfrm>
            <a:off x="2566207" y="3351530"/>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400" dirty="0" smtClean="0">
                <a:solidFill>
                  <a:schemeClr val="tx1"/>
                </a:solidFill>
                <a:latin typeface="Arial" pitchFamily="34" charset="0"/>
                <a:cs typeface="Arial" pitchFamily="34" charset="0"/>
              </a:rPr>
              <a:t>Roll Up</a:t>
            </a:r>
            <a:br>
              <a:rPr lang="en-US" altLang="zh-CN" sz="1400" dirty="0" smtClean="0">
                <a:solidFill>
                  <a:schemeClr val="tx1"/>
                </a:solidFill>
                <a:latin typeface="Arial" pitchFamily="34" charset="0"/>
                <a:cs typeface="Arial" pitchFamily="34" charset="0"/>
              </a:rPr>
            </a:br>
            <a:r>
              <a:rPr lang="en-US" altLang="zh-CN" sz="1400" dirty="0" smtClean="0">
                <a:solidFill>
                  <a:schemeClr val="tx1"/>
                </a:solidFill>
                <a:latin typeface="Arial" pitchFamily="34" charset="0"/>
                <a:cs typeface="Arial" pitchFamily="34" charset="0"/>
              </a:rPr>
              <a:t>Routing Costs</a:t>
            </a:r>
            <a:br>
              <a:rPr lang="en-US" altLang="zh-CN" sz="1400" dirty="0" smtClean="0">
                <a:solidFill>
                  <a:schemeClr val="tx1"/>
                </a:solidFill>
                <a:latin typeface="Arial" pitchFamily="34" charset="0"/>
                <a:cs typeface="Arial" pitchFamily="34" charset="0"/>
              </a:rPr>
            </a:br>
            <a:r>
              <a:rPr lang="en-US" altLang="zh-CN" sz="1400" dirty="0" smtClean="0">
                <a:solidFill>
                  <a:schemeClr val="tx1"/>
                </a:solidFill>
                <a:latin typeface="Arial" pitchFamily="34" charset="0"/>
                <a:cs typeface="Arial" pitchFamily="34" charset="0"/>
              </a:rPr>
              <a:t>(co-product)</a:t>
            </a:r>
          </a:p>
        </p:txBody>
      </p:sp>
      <p:cxnSp>
        <p:nvCxnSpPr>
          <p:cNvPr id="19" name="Elbow Connector 18"/>
          <p:cNvCxnSpPr>
            <a:stCxn id="12" idx="3"/>
          </p:cNvCxnSpPr>
          <p:nvPr/>
        </p:nvCxnSpPr>
        <p:spPr>
          <a:xfrm flipV="1">
            <a:off x="4109895" y="2173269"/>
            <a:ext cx="607762" cy="89"/>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1" name="Elbow Connector 20"/>
          <p:cNvCxnSpPr>
            <a:stCxn id="14" idx="3"/>
            <a:endCxn id="15" idx="1"/>
          </p:cNvCxnSpPr>
          <p:nvPr/>
        </p:nvCxnSpPr>
        <p:spPr>
          <a:xfrm flipV="1">
            <a:off x="6261345" y="2174247"/>
            <a:ext cx="519573" cy="2197"/>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3" name="Shape 22"/>
          <p:cNvCxnSpPr>
            <a:stCxn id="15" idx="3"/>
            <a:endCxn id="16" idx="0"/>
          </p:cNvCxnSpPr>
          <p:nvPr/>
        </p:nvCxnSpPr>
        <p:spPr>
          <a:xfrm flipH="1">
            <a:off x="1229044" y="2174247"/>
            <a:ext cx="7095562" cy="1178553"/>
          </a:xfrm>
          <a:prstGeom prst="bentConnector4">
            <a:avLst>
              <a:gd name="adj1" fmla="val -3222"/>
              <a:gd name="adj2" fmla="val 73204"/>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5" name="Elbow Connector 24"/>
          <p:cNvCxnSpPr>
            <a:stCxn id="16" idx="3"/>
            <a:endCxn id="17" idx="1"/>
          </p:cNvCxnSpPr>
          <p:nvPr/>
        </p:nvCxnSpPr>
        <p:spPr>
          <a:xfrm flipV="1">
            <a:off x="2000888" y="3898466"/>
            <a:ext cx="565319" cy="127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20" name="Rounded Rectangle 19"/>
          <p:cNvSpPr/>
          <p:nvPr/>
        </p:nvSpPr>
        <p:spPr>
          <a:xfrm>
            <a:off x="4717657" y="3352800"/>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400" dirty="0" smtClean="0">
                <a:solidFill>
                  <a:schemeClr val="tx1"/>
                </a:solidFill>
                <a:latin typeface="Arial" pitchFamily="34" charset="0"/>
                <a:cs typeface="Arial" pitchFamily="34" charset="0"/>
              </a:rPr>
              <a:t>Roll Up</a:t>
            </a:r>
            <a:br>
              <a:rPr lang="en-US" altLang="zh-CN" sz="1400" dirty="0" smtClean="0">
                <a:solidFill>
                  <a:schemeClr val="tx1"/>
                </a:solidFill>
                <a:latin typeface="Arial" pitchFamily="34" charset="0"/>
                <a:cs typeface="Arial" pitchFamily="34" charset="0"/>
              </a:rPr>
            </a:br>
            <a:r>
              <a:rPr lang="en-US" altLang="zh-CN" sz="1400" dirty="0" smtClean="0">
                <a:solidFill>
                  <a:schemeClr val="tx1"/>
                </a:solidFill>
                <a:latin typeface="Arial" pitchFamily="34" charset="0"/>
                <a:cs typeface="Arial" pitchFamily="34" charset="0"/>
              </a:rPr>
              <a:t>Routing Costs</a:t>
            </a:r>
            <a:br>
              <a:rPr lang="en-US" altLang="zh-CN" sz="1400" dirty="0" smtClean="0">
                <a:solidFill>
                  <a:schemeClr val="tx1"/>
                </a:solidFill>
                <a:latin typeface="Arial" pitchFamily="34" charset="0"/>
                <a:cs typeface="Arial" pitchFamily="34" charset="0"/>
              </a:rPr>
            </a:br>
            <a:r>
              <a:rPr lang="en-US" altLang="zh-CN" sz="1400" dirty="0" smtClean="0">
                <a:solidFill>
                  <a:schemeClr val="tx1"/>
                </a:solidFill>
                <a:latin typeface="Arial" pitchFamily="34" charset="0"/>
                <a:cs typeface="Arial" pitchFamily="34" charset="0"/>
              </a:rPr>
              <a:t>(co-product)</a:t>
            </a:r>
          </a:p>
        </p:txBody>
      </p:sp>
      <p:cxnSp>
        <p:nvCxnSpPr>
          <p:cNvPr id="22" name="Elbow Connector 21"/>
          <p:cNvCxnSpPr>
            <a:stCxn id="17" idx="3"/>
          </p:cNvCxnSpPr>
          <p:nvPr/>
        </p:nvCxnSpPr>
        <p:spPr>
          <a:xfrm flipV="1">
            <a:off x="4109895" y="3895926"/>
            <a:ext cx="607762" cy="254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28" name="Rounded Rectangle 27"/>
          <p:cNvSpPr/>
          <p:nvPr/>
        </p:nvSpPr>
        <p:spPr>
          <a:xfrm>
            <a:off x="6869107" y="3348990"/>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400" dirty="0" smtClean="0">
                <a:solidFill>
                  <a:schemeClr val="tx1"/>
                </a:solidFill>
                <a:latin typeface="Arial" pitchFamily="34" charset="0"/>
                <a:cs typeface="Arial" pitchFamily="34" charset="0"/>
              </a:rPr>
              <a:t>Roll Up</a:t>
            </a:r>
          </a:p>
          <a:p>
            <a:pPr algn="ctr"/>
            <a:r>
              <a:rPr lang="en-US" altLang="zh-CN" sz="1400" dirty="0" smtClean="0">
                <a:solidFill>
                  <a:schemeClr val="tx1"/>
                </a:solidFill>
                <a:latin typeface="Arial" pitchFamily="34" charset="0"/>
                <a:cs typeface="Arial" pitchFamily="34" charset="0"/>
              </a:rPr>
              <a:t>Product</a:t>
            </a:r>
            <a:br>
              <a:rPr lang="en-US" altLang="zh-CN" sz="1400" dirty="0" smtClean="0">
                <a:solidFill>
                  <a:schemeClr val="tx1"/>
                </a:solidFill>
                <a:latin typeface="Arial" pitchFamily="34" charset="0"/>
                <a:cs typeface="Arial" pitchFamily="34" charset="0"/>
              </a:rPr>
            </a:br>
            <a:r>
              <a:rPr lang="en-US" altLang="zh-CN" sz="1400" dirty="0" err="1" smtClean="0">
                <a:solidFill>
                  <a:schemeClr val="tx1"/>
                </a:solidFill>
                <a:latin typeface="Arial" pitchFamily="34" charset="0"/>
                <a:cs typeface="Arial" pitchFamily="34" charset="0"/>
              </a:rPr>
              <a:t>Struc</a:t>
            </a:r>
            <a:r>
              <a:rPr lang="en-US" altLang="zh-CN" sz="1400" dirty="0" smtClean="0">
                <a:solidFill>
                  <a:schemeClr val="tx1"/>
                </a:solidFill>
                <a:latin typeface="Arial" pitchFamily="34" charset="0"/>
                <a:cs typeface="Arial" pitchFamily="34" charset="0"/>
              </a:rPr>
              <a:t>. Costs</a:t>
            </a:r>
          </a:p>
        </p:txBody>
      </p:sp>
      <p:cxnSp>
        <p:nvCxnSpPr>
          <p:cNvPr id="29" name="Elbow Connector 28"/>
          <p:cNvCxnSpPr/>
          <p:nvPr/>
        </p:nvCxnSpPr>
        <p:spPr>
          <a:xfrm flipV="1">
            <a:off x="6261345" y="3892116"/>
            <a:ext cx="607762" cy="254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30" name="Rounded Rectangle 29"/>
          <p:cNvSpPr/>
          <p:nvPr/>
        </p:nvSpPr>
        <p:spPr>
          <a:xfrm>
            <a:off x="457200" y="4977765"/>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400" dirty="0" smtClean="0">
                <a:solidFill>
                  <a:schemeClr val="tx1"/>
                </a:solidFill>
                <a:latin typeface="Arial" pitchFamily="34" charset="0"/>
                <a:cs typeface="Arial" pitchFamily="34" charset="0"/>
              </a:rPr>
              <a:t>Initialize Items PC Costs</a:t>
            </a:r>
          </a:p>
          <a:p>
            <a:pPr algn="ctr"/>
            <a:r>
              <a:rPr lang="en-US" altLang="zh-CN" sz="1400" dirty="0" smtClean="0">
                <a:solidFill>
                  <a:schemeClr val="tx1"/>
                </a:solidFill>
                <a:latin typeface="Arial" pitchFamily="34" charset="0"/>
                <a:cs typeface="Arial" pitchFamily="34" charset="0"/>
              </a:rPr>
              <a:t>(base, co-products, and</a:t>
            </a:r>
            <a:br>
              <a:rPr lang="en-US" altLang="zh-CN" sz="1400" dirty="0" smtClean="0">
                <a:solidFill>
                  <a:schemeClr val="tx1"/>
                </a:solidFill>
                <a:latin typeface="Arial" pitchFamily="34" charset="0"/>
                <a:cs typeface="Arial" pitchFamily="34" charset="0"/>
              </a:rPr>
            </a:br>
            <a:r>
              <a:rPr lang="en-US" altLang="zh-CN" sz="1400" dirty="0" smtClean="0">
                <a:solidFill>
                  <a:schemeClr val="tx1"/>
                </a:solidFill>
                <a:latin typeface="Arial" pitchFamily="34" charset="0"/>
                <a:cs typeface="Arial" pitchFamily="34" charset="0"/>
              </a:rPr>
              <a:t>by-products)</a:t>
            </a:r>
          </a:p>
        </p:txBody>
      </p:sp>
      <p:cxnSp>
        <p:nvCxnSpPr>
          <p:cNvPr id="31" name="Shape 30"/>
          <p:cNvCxnSpPr>
            <a:stCxn id="28" idx="3"/>
            <a:endCxn id="30" idx="0"/>
          </p:cNvCxnSpPr>
          <p:nvPr/>
        </p:nvCxnSpPr>
        <p:spPr>
          <a:xfrm flipH="1">
            <a:off x="1229044" y="3895926"/>
            <a:ext cx="7183751" cy="1081839"/>
          </a:xfrm>
          <a:prstGeom prst="bentConnector4">
            <a:avLst>
              <a:gd name="adj1" fmla="val -3182"/>
              <a:gd name="adj2" fmla="val 75278"/>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27" name="Rounded Rectangle 26"/>
          <p:cNvSpPr/>
          <p:nvPr/>
        </p:nvSpPr>
        <p:spPr>
          <a:xfrm>
            <a:off x="2566207" y="4977765"/>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400" dirty="0" smtClean="0">
                <a:solidFill>
                  <a:schemeClr val="tx1"/>
                </a:solidFill>
                <a:latin typeface="Arial" pitchFamily="34" charset="0"/>
                <a:cs typeface="Arial" pitchFamily="34" charset="0"/>
              </a:rPr>
              <a:t>Define Allocation Method</a:t>
            </a:r>
            <a:br>
              <a:rPr lang="en-US" altLang="zh-CN" sz="1400" dirty="0" smtClean="0">
                <a:solidFill>
                  <a:schemeClr val="tx1"/>
                </a:solidFill>
                <a:latin typeface="Arial" pitchFamily="34" charset="0"/>
                <a:cs typeface="Arial" pitchFamily="34" charset="0"/>
              </a:rPr>
            </a:br>
            <a:r>
              <a:rPr lang="en-US" altLang="zh-CN" sz="1400" dirty="0" smtClean="0">
                <a:solidFill>
                  <a:schemeClr val="tx1"/>
                </a:solidFill>
                <a:latin typeface="Arial" pitchFamily="34" charset="0"/>
                <a:cs typeface="Arial" pitchFamily="34" charset="0"/>
              </a:rPr>
              <a:t>(base)</a:t>
            </a:r>
          </a:p>
        </p:txBody>
      </p:sp>
      <p:cxnSp>
        <p:nvCxnSpPr>
          <p:cNvPr id="32" name="Elbow Connector 31"/>
          <p:cNvCxnSpPr>
            <a:stCxn id="30" idx="3"/>
          </p:cNvCxnSpPr>
          <p:nvPr/>
        </p:nvCxnSpPr>
        <p:spPr>
          <a:xfrm>
            <a:off x="2000888" y="5524701"/>
            <a:ext cx="565319" cy="1"/>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5</a:t>
            </a:fld>
            <a:endParaRPr lang="en-US" dirty="0"/>
          </a:p>
        </p:txBody>
      </p:sp>
      <p:sp>
        <p:nvSpPr>
          <p:cNvPr id="4" name="Title 3"/>
          <p:cNvSpPr>
            <a:spLocks noGrp="1"/>
          </p:cNvSpPr>
          <p:nvPr>
            <p:ph type="title"/>
          </p:nvPr>
        </p:nvSpPr>
        <p:spPr/>
        <p:txBody>
          <a:bodyPr/>
          <a:lstStyle/>
          <a:p>
            <a:r>
              <a:rPr lang="en-US" dirty="0" smtClean="0"/>
              <a:t>Co/By-Products Structure Example</a:t>
            </a:r>
            <a:endParaRPr lang="en-US" dirty="0"/>
          </a:p>
        </p:txBody>
      </p:sp>
      <p:sp>
        <p:nvSpPr>
          <p:cNvPr id="5" name="Text Placeholder 4"/>
          <p:cNvSpPr>
            <a:spLocks noGrp="1"/>
          </p:cNvSpPr>
          <p:nvPr>
            <p:ph type="body" sz="quarter" idx="11"/>
          </p:nvPr>
        </p:nvSpPr>
        <p:spPr/>
        <p:txBody>
          <a:bodyPr/>
          <a:lstStyle/>
          <a:p>
            <a:r>
              <a:rPr lang="en-US" smtClean="0"/>
              <a:t>Co/By-Products</a:t>
            </a:r>
          </a:p>
        </p:txBody>
      </p:sp>
      <p:sp>
        <p:nvSpPr>
          <p:cNvPr id="7" name="Rounded Rectangle 6"/>
          <p:cNvSpPr/>
          <p:nvPr/>
        </p:nvSpPr>
        <p:spPr>
          <a:xfrm>
            <a:off x="1684020" y="1629508"/>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400" smtClean="0">
                <a:solidFill>
                  <a:schemeClr val="tx1"/>
                </a:solidFill>
                <a:latin typeface="Arial" pitchFamily="34" charset="0"/>
                <a:cs typeface="Arial" pitchFamily="34" charset="0"/>
              </a:rPr>
              <a:t>Orange Juice Co-product</a:t>
            </a:r>
            <a:br>
              <a:rPr lang="en-US" altLang="zh-CN" sz="1400" smtClean="0">
                <a:solidFill>
                  <a:schemeClr val="tx1"/>
                </a:solidFill>
                <a:latin typeface="Arial" pitchFamily="34" charset="0"/>
                <a:cs typeface="Arial" pitchFamily="34" charset="0"/>
              </a:rPr>
            </a:br>
            <a:r>
              <a:rPr lang="en-US" altLang="zh-CN" sz="1400" smtClean="0">
                <a:solidFill>
                  <a:schemeClr val="tx1"/>
                </a:solidFill>
                <a:latin typeface="Arial" pitchFamily="34" charset="0"/>
                <a:cs typeface="Arial" pitchFamily="34" charset="0"/>
              </a:rPr>
              <a:t>(50% cost allocation)</a:t>
            </a:r>
          </a:p>
        </p:txBody>
      </p:sp>
      <p:sp>
        <p:nvSpPr>
          <p:cNvPr id="8" name="Rounded Rectangle 7"/>
          <p:cNvSpPr/>
          <p:nvPr/>
        </p:nvSpPr>
        <p:spPr>
          <a:xfrm>
            <a:off x="3677285" y="1629508"/>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400" smtClean="0">
                <a:solidFill>
                  <a:schemeClr val="tx1"/>
                </a:solidFill>
                <a:latin typeface="Arial" pitchFamily="34" charset="0"/>
                <a:cs typeface="Arial" pitchFamily="34" charset="0"/>
              </a:rPr>
              <a:t>Orange Oil</a:t>
            </a:r>
          </a:p>
          <a:p>
            <a:pPr algn="ctr"/>
            <a:r>
              <a:rPr lang="en-US" altLang="zh-CN" sz="1400" smtClean="0">
                <a:solidFill>
                  <a:schemeClr val="tx1"/>
                </a:solidFill>
                <a:latin typeface="Arial" pitchFamily="34" charset="0"/>
                <a:cs typeface="Arial" pitchFamily="34" charset="0"/>
              </a:rPr>
              <a:t> Co-product</a:t>
            </a:r>
            <a:br>
              <a:rPr lang="en-US" altLang="zh-CN" sz="1400" smtClean="0">
                <a:solidFill>
                  <a:schemeClr val="tx1"/>
                </a:solidFill>
                <a:latin typeface="Arial" pitchFamily="34" charset="0"/>
                <a:cs typeface="Arial" pitchFamily="34" charset="0"/>
              </a:rPr>
            </a:br>
            <a:r>
              <a:rPr lang="en-US" altLang="zh-CN" sz="1400" smtClean="0">
                <a:solidFill>
                  <a:schemeClr val="tx1"/>
                </a:solidFill>
                <a:latin typeface="Arial" pitchFamily="34" charset="0"/>
                <a:cs typeface="Arial" pitchFamily="34" charset="0"/>
              </a:rPr>
              <a:t>(50% cost allocation)</a:t>
            </a:r>
          </a:p>
        </p:txBody>
      </p:sp>
      <p:sp>
        <p:nvSpPr>
          <p:cNvPr id="9" name="Rounded Rectangle 8"/>
          <p:cNvSpPr/>
          <p:nvPr/>
        </p:nvSpPr>
        <p:spPr>
          <a:xfrm>
            <a:off x="5654040" y="1629508"/>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400" smtClean="0">
                <a:solidFill>
                  <a:schemeClr val="tx1"/>
                </a:solidFill>
                <a:latin typeface="Arial" pitchFamily="34" charset="0"/>
                <a:cs typeface="Arial" pitchFamily="34" charset="0"/>
              </a:rPr>
              <a:t>Orange Seeds By-product</a:t>
            </a:r>
            <a:br>
              <a:rPr lang="en-US" altLang="zh-CN" sz="1400" smtClean="0">
                <a:solidFill>
                  <a:schemeClr val="tx1"/>
                </a:solidFill>
                <a:latin typeface="Arial" pitchFamily="34" charset="0"/>
                <a:cs typeface="Arial" pitchFamily="34" charset="0"/>
              </a:rPr>
            </a:br>
            <a:endParaRPr lang="en-US" altLang="zh-CN" sz="1400" smtClean="0">
              <a:solidFill>
                <a:schemeClr val="tx1"/>
              </a:solidFill>
              <a:latin typeface="Arial" pitchFamily="34" charset="0"/>
              <a:cs typeface="Arial" pitchFamily="34" charset="0"/>
            </a:endParaRPr>
          </a:p>
        </p:txBody>
      </p:sp>
      <p:sp>
        <p:nvSpPr>
          <p:cNvPr id="10" name="Rounded Rectangle 9"/>
          <p:cNvSpPr/>
          <p:nvPr/>
        </p:nvSpPr>
        <p:spPr>
          <a:xfrm>
            <a:off x="3678079" y="3131820"/>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400" smtClean="0">
                <a:solidFill>
                  <a:schemeClr val="tx1"/>
                </a:solidFill>
                <a:latin typeface="Arial" pitchFamily="34" charset="0"/>
                <a:cs typeface="Arial" pitchFamily="34" charset="0"/>
              </a:rPr>
              <a:t>Orange Squeezing Process</a:t>
            </a:r>
            <a:br>
              <a:rPr lang="en-US" altLang="zh-CN" sz="1400" smtClean="0">
                <a:solidFill>
                  <a:schemeClr val="tx1"/>
                </a:solidFill>
                <a:latin typeface="Arial" pitchFamily="34" charset="0"/>
                <a:cs typeface="Arial" pitchFamily="34" charset="0"/>
              </a:rPr>
            </a:br>
            <a:r>
              <a:rPr lang="en-US" altLang="zh-CN" sz="1400" smtClean="0">
                <a:solidFill>
                  <a:schemeClr val="tx1"/>
                </a:solidFill>
                <a:latin typeface="Arial" pitchFamily="34" charset="0"/>
                <a:cs typeface="Arial" pitchFamily="34" charset="0"/>
              </a:rPr>
              <a:t>(base process)</a:t>
            </a:r>
          </a:p>
        </p:txBody>
      </p:sp>
      <p:sp>
        <p:nvSpPr>
          <p:cNvPr id="12" name="Rounded Rectangle 11"/>
          <p:cNvSpPr/>
          <p:nvPr/>
        </p:nvSpPr>
        <p:spPr>
          <a:xfrm>
            <a:off x="3677285" y="4632960"/>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400" smtClean="0">
                <a:solidFill>
                  <a:schemeClr val="tx1"/>
                </a:solidFill>
                <a:latin typeface="Arial" pitchFamily="34" charset="0"/>
                <a:cs typeface="Arial" pitchFamily="34" charset="0"/>
              </a:rPr>
              <a:t>Orange </a:t>
            </a:r>
          </a:p>
          <a:p>
            <a:pPr algn="ctr"/>
            <a:r>
              <a:rPr lang="en-US" altLang="zh-CN" sz="1400" smtClean="0">
                <a:solidFill>
                  <a:schemeClr val="tx1"/>
                </a:solidFill>
                <a:latin typeface="Arial" pitchFamily="34" charset="0"/>
                <a:cs typeface="Arial" pitchFamily="34" charset="0"/>
              </a:rPr>
              <a:t>(component)</a:t>
            </a:r>
          </a:p>
        </p:txBody>
      </p:sp>
      <p:sp>
        <p:nvSpPr>
          <p:cNvPr id="13" name="Rounded Rectangle 12"/>
          <p:cNvSpPr/>
          <p:nvPr/>
        </p:nvSpPr>
        <p:spPr>
          <a:xfrm>
            <a:off x="5768340" y="4086024"/>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400" smtClean="0">
                <a:solidFill>
                  <a:schemeClr val="tx1"/>
                </a:solidFill>
                <a:latin typeface="Arial" pitchFamily="34" charset="0"/>
                <a:cs typeface="Arial" pitchFamily="34" charset="0"/>
              </a:rPr>
              <a:t>Operation 10</a:t>
            </a:r>
          </a:p>
          <a:p>
            <a:pPr algn="ctr"/>
            <a:r>
              <a:rPr lang="en-US" altLang="zh-CN" sz="1400" smtClean="0">
                <a:solidFill>
                  <a:schemeClr val="tx1"/>
                </a:solidFill>
                <a:latin typeface="Arial" pitchFamily="34" charset="0"/>
                <a:cs typeface="Arial" pitchFamily="34" charset="0"/>
              </a:rPr>
              <a:t>(routing)</a:t>
            </a:r>
          </a:p>
        </p:txBody>
      </p:sp>
      <p:cxnSp>
        <p:nvCxnSpPr>
          <p:cNvPr id="14" name="Shape 13"/>
          <p:cNvCxnSpPr>
            <a:stCxn id="10" idx="0"/>
            <a:endCxn id="7" idx="2"/>
          </p:cNvCxnSpPr>
          <p:nvPr/>
        </p:nvCxnSpPr>
        <p:spPr>
          <a:xfrm rot="16200000" flipV="1">
            <a:off x="3248674" y="1930570"/>
            <a:ext cx="408440" cy="1994059"/>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7" name="Shape 13"/>
          <p:cNvCxnSpPr>
            <a:stCxn id="10" idx="0"/>
            <a:endCxn id="8" idx="2"/>
          </p:cNvCxnSpPr>
          <p:nvPr/>
        </p:nvCxnSpPr>
        <p:spPr>
          <a:xfrm rot="16200000" flipV="1">
            <a:off x="4245306" y="2927203"/>
            <a:ext cx="408440" cy="794"/>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5" name="Shape 13"/>
          <p:cNvCxnSpPr>
            <a:stCxn id="10" idx="0"/>
            <a:endCxn id="9" idx="2"/>
          </p:cNvCxnSpPr>
          <p:nvPr/>
        </p:nvCxnSpPr>
        <p:spPr>
          <a:xfrm rot="5400000" flipH="1" flipV="1">
            <a:off x="5233683" y="1939620"/>
            <a:ext cx="408440" cy="1975961"/>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9" name="Shape 13"/>
          <p:cNvCxnSpPr>
            <a:stCxn id="12" idx="0"/>
            <a:endCxn id="10" idx="2"/>
          </p:cNvCxnSpPr>
          <p:nvPr/>
        </p:nvCxnSpPr>
        <p:spPr>
          <a:xfrm rot="5400000" flipH="1" flipV="1">
            <a:off x="4245892" y="4428929"/>
            <a:ext cx="407268" cy="794"/>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5" name="Shape 13"/>
          <p:cNvCxnSpPr>
            <a:stCxn id="13" idx="0"/>
            <a:endCxn id="10" idx="3"/>
          </p:cNvCxnSpPr>
          <p:nvPr/>
        </p:nvCxnSpPr>
        <p:spPr>
          <a:xfrm rot="16200000" flipV="1">
            <a:off x="5677342" y="3223181"/>
            <a:ext cx="407268" cy="1318417"/>
          </a:xfrm>
          <a:prstGeom prst="bentConnector2">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6</a:t>
            </a:fld>
            <a:endParaRPr lang="en-US" dirty="0"/>
          </a:p>
        </p:txBody>
      </p:sp>
      <p:sp>
        <p:nvSpPr>
          <p:cNvPr id="3" name="Content Placeholder 2"/>
          <p:cNvSpPr>
            <a:spLocks noGrp="1"/>
          </p:cNvSpPr>
          <p:nvPr>
            <p:ph idx="1"/>
          </p:nvPr>
        </p:nvSpPr>
        <p:spPr/>
        <p:txBody>
          <a:bodyPr/>
          <a:lstStyle/>
          <a:p>
            <a:endParaRPr lang="en-US" dirty="0"/>
          </a:p>
        </p:txBody>
      </p:sp>
      <p:sp>
        <p:nvSpPr>
          <p:cNvPr id="4" name="Title 3"/>
          <p:cNvSpPr>
            <a:spLocks noGrp="1"/>
          </p:cNvSpPr>
          <p:nvPr>
            <p:ph type="title"/>
          </p:nvPr>
        </p:nvSpPr>
        <p:spPr/>
        <p:txBody>
          <a:bodyPr/>
          <a:lstStyle/>
          <a:p>
            <a:r>
              <a:rPr lang="en-US" dirty="0" smtClean="0"/>
              <a:t>Initialization of Co/By-Product PC cost</a:t>
            </a:r>
            <a:endParaRPr lang="en-US" dirty="0"/>
          </a:p>
        </p:txBody>
      </p:sp>
      <p:sp>
        <p:nvSpPr>
          <p:cNvPr id="5" name="Text Placeholder 4"/>
          <p:cNvSpPr>
            <a:spLocks noGrp="1"/>
          </p:cNvSpPr>
          <p:nvPr>
            <p:ph type="body" sz="quarter" idx="11"/>
          </p:nvPr>
        </p:nvSpPr>
        <p:spPr/>
        <p:txBody>
          <a:bodyPr/>
          <a:lstStyle/>
          <a:p>
            <a:r>
              <a:rPr lang="en-US" smtClean="0"/>
              <a:t>Co/By-Products</a:t>
            </a:r>
          </a:p>
        </p:txBody>
      </p:sp>
      <p:pic>
        <p:nvPicPr>
          <p:cNvPr id="2050" name="Picture 2" descr="C:\Users\xcm\AppData\Local\Temp\SNAGHTML1251682.PNG"/>
          <p:cNvPicPr>
            <a:picLocks noChangeAspect="1" noChangeArrowheads="1"/>
          </p:cNvPicPr>
          <p:nvPr/>
        </p:nvPicPr>
        <p:blipFill>
          <a:blip r:embed="rId3"/>
          <a:srcRect/>
          <a:stretch>
            <a:fillRect/>
          </a:stretch>
        </p:blipFill>
        <p:spPr bwMode="auto">
          <a:xfrm>
            <a:off x="457200" y="1281492"/>
            <a:ext cx="7753350" cy="5143501"/>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7</a:t>
            </a:fld>
            <a:endParaRPr lang="en-US" dirty="0"/>
          </a:p>
        </p:txBody>
      </p:sp>
      <p:sp>
        <p:nvSpPr>
          <p:cNvPr id="3" name="Content Placeholder 2"/>
          <p:cNvSpPr>
            <a:spLocks noGrp="1"/>
          </p:cNvSpPr>
          <p:nvPr>
            <p:ph idx="1"/>
          </p:nvPr>
        </p:nvSpPr>
        <p:spPr/>
        <p:txBody>
          <a:bodyPr/>
          <a:lstStyle/>
          <a:p>
            <a:r>
              <a:rPr lang="en-US" dirty="0" smtClean="0"/>
              <a:t>Set up allocation method in Average Cost Method Maintenance</a:t>
            </a:r>
          </a:p>
          <a:p>
            <a:r>
              <a:rPr lang="en-US" dirty="0" smtClean="0"/>
              <a:t>Enter a method to allocate costs from base process to its co-products:</a:t>
            </a:r>
          </a:p>
          <a:p>
            <a:pPr lvl="1"/>
            <a:r>
              <a:rPr lang="en-US" dirty="0" smtClean="0"/>
              <a:t> </a:t>
            </a:r>
            <a:r>
              <a:rPr lang="en-US" b="1" dirty="0" smtClean="0"/>
              <a:t>wocsal01.p</a:t>
            </a:r>
            <a:r>
              <a:rPr lang="en-US" dirty="0" smtClean="0"/>
              <a:t> allocate by the qty complete + reject of  RCT-WO of each co-product</a:t>
            </a:r>
          </a:p>
          <a:p>
            <a:pPr lvl="1"/>
            <a:r>
              <a:rPr lang="en-US" b="1" dirty="0" smtClean="0"/>
              <a:t>wocsal02.p</a:t>
            </a:r>
            <a:r>
              <a:rPr lang="en-US" dirty="0" smtClean="0"/>
              <a:t> allocate by the standard cost of each co-product</a:t>
            </a:r>
          </a:p>
          <a:p>
            <a:pPr lvl="1"/>
            <a:r>
              <a:rPr lang="en-US" b="1" dirty="0" smtClean="0"/>
              <a:t>wocsal03.p</a:t>
            </a:r>
            <a:r>
              <a:rPr lang="en-US" dirty="0" smtClean="0"/>
              <a:t> allocate by (qty complete + reject) * standard cost of each co-product </a:t>
            </a:r>
          </a:p>
          <a:p>
            <a:pPr lvl="1"/>
            <a:endParaRPr lang="en-US" dirty="0" smtClean="0"/>
          </a:p>
          <a:p>
            <a:endParaRPr lang="en-US" dirty="0"/>
          </a:p>
        </p:txBody>
      </p:sp>
      <p:sp>
        <p:nvSpPr>
          <p:cNvPr id="4" name="Title 3"/>
          <p:cNvSpPr>
            <a:spLocks noGrp="1"/>
          </p:cNvSpPr>
          <p:nvPr>
            <p:ph type="title"/>
          </p:nvPr>
        </p:nvSpPr>
        <p:spPr/>
        <p:txBody>
          <a:bodyPr/>
          <a:lstStyle/>
          <a:p>
            <a:r>
              <a:rPr lang="en-US" dirty="0" smtClean="0"/>
              <a:t>Allocation Methods</a:t>
            </a:r>
            <a:endParaRPr lang="en-US" dirty="0"/>
          </a:p>
        </p:txBody>
      </p:sp>
      <p:sp>
        <p:nvSpPr>
          <p:cNvPr id="5" name="Text Placeholder 4"/>
          <p:cNvSpPr>
            <a:spLocks noGrp="1"/>
          </p:cNvSpPr>
          <p:nvPr>
            <p:ph type="body" sz="quarter" idx="11"/>
          </p:nvPr>
        </p:nvSpPr>
        <p:spPr/>
        <p:txBody>
          <a:bodyPr/>
          <a:lstStyle/>
          <a:p>
            <a:r>
              <a:rPr lang="en-US" smtClean="0"/>
              <a:t>Co/By-Products</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8</a:t>
            </a:fld>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Evaluate PC cost of by-product using the PC unit cost of the last period </a:t>
            </a:r>
          </a:p>
          <a:p>
            <a:r>
              <a:rPr lang="en-US" dirty="0" smtClean="0"/>
              <a:t>Modify a by-product’s low-level cost of the last period if need</a:t>
            </a:r>
          </a:p>
          <a:p>
            <a:r>
              <a:rPr lang="en-US" dirty="0" smtClean="0"/>
              <a:t>Do not calculate process base item cost</a:t>
            </a:r>
          </a:p>
          <a:p>
            <a:r>
              <a:rPr lang="en-US" dirty="0" smtClean="0"/>
              <a:t>Calculate co/by-products in two situations:</a:t>
            </a:r>
          </a:p>
          <a:p>
            <a:pPr lvl="1"/>
            <a:r>
              <a:rPr lang="en-US" dirty="0" smtClean="0"/>
              <a:t>Before WO accounting close</a:t>
            </a:r>
          </a:p>
          <a:p>
            <a:pPr lvl="1"/>
            <a:r>
              <a:rPr lang="en-US" dirty="0" smtClean="0"/>
              <a:t>After WO accounting close</a:t>
            </a:r>
          </a:p>
          <a:p>
            <a:r>
              <a:rPr lang="en-US" dirty="0" smtClean="0"/>
              <a:t>Keep WO receipts and accounting close in the same period. If not, PC</a:t>
            </a:r>
          </a:p>
          <a:p>
            <a:pPr lvl="1"/>
            <a:r>
              <a:rPr lang="en-US" dirty="0" smtClean="0"/>
              <a:t>Can not find the receipts data in the accounting close period</a:t>
            </a:r>
          </a:p>
          <a:p>
            <a:pPr lvl="1"/>
            <a:r>
              <a:rPr lang="en-US" dirty="0" smtClean="0"/>
              <a:t>Can not generate GL transaction and ending cost correctly</a:t>
            </a:r>
          </a:p>
          <a:p>
            <a:endParaRPr lang="en-US" dirty="0"/>
          </a:p>
        </p:txBody>
      </p:sp>
      <p:sp>
        <p:nvSpPr>
          <p:cNvPr id="4" name="Title 3"/>
          <p:cNvSpPr>
            <a:spLocks noGrp="1"/>
          </p:cNvSpPr>
          <p:nvPr>
            <p:ph type="title"/>
          </p:nvPr>
        </p:nvSpPr>
        <p:spPr/>
        <p:txBody>
          <a:bodyPr/>
          <a:lstStyle/>
          <a:p>
            <a:r>
              <a:rPr lang="en-US" dirty="0" smtClean="0"/>
              <a:t>Co/By-Product Periodic Cost</a:t>
            </a:r>
            <a:endParaRPr lang="en-US" dirty="0"/>
          </a:p>
        </p:txBody>
      </p:sp>
      <p:sp>
        <p:nvSpPr>
          <p:cNvPr id="5" name="Text Placeholder 4"/>
          <p:cNvSpPr>
            <a:spLocks noGrp="1"/>
          </p:cNvSpPr>
          <p:nvPr>
            <p:ph type="body" sz="quarter" idx="11"/>
          </p:nvPr>
        </p:nvSpPr>
        <p:spPr/>
        <p:txBody>
          <a:bodyPr/>
          <a:lstStyle/>
          <a:p>
            <a:r>
              <a:rPr lang="en-US" smtClean="0"/>
              <a:t>Co/By-Products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9</a:t>
            </a:fld>
            <a:endParaRPr lang="en-US" dirty="0"/>
          </a:p>
        </p:txBody>
      </p:sp>
      <p:sp>
        <p:nvSpPr>
          <p:cNvPr id="3" name="Content Placeholder 2"/>
          <p:cNvSpPr>
            <a:spLocks noGrp="1"/>
          </p:cNvSpPr>
          <p:nvPr>
            <p:ph idx="1"/>
          </p:nvPr>
        </p:nvSpPr>
        <p:spPr/>
        <p:txBody>
          <a:bodyPr/>
          <a:lstStyle/>
          <a:p>
            <a:r>
              <a:rPr lang="en-US" dirty="0" smtClean="0"/>
              <a:t>First allocate WIP cost to by-product</a:t>
            </a:r>
          </a:p>
          <a:p>
            <a:r>
              <a:rPr lang="en-US" dirty="0" smtClean="0"/>
              <a:t>Then allocate the rest WIP cost to co-products</a:t>
            </a:r>
          </a:p>
          <a:p>
            <a:r>
              <a:rPr lang="en-US" dirty="0" smtClean="0"/>
              <a:t>Allocate cost to co-products by alphanumeric order of co-product code</a:t>
            </a:r>
            <a:endParaRPr lang="en-US" dirty="0"/>
          </a:p>
        </p:txBody>
      </p:sp>
      <p:sp>
        <p:nvSpPr>
          <p:cNvPr id="4" name="Title 3"/>
          <p:cNvSpPr>
            <a:spLocks noGrp="1"/>
          </p:cNvSpPr>
          <p:nvPr>
            <p:ph type="title"/>
          </p:nvPr>
        </p:nvSpPr>
        <p:spPr/>
        <p:txBody>
          <a:bodyPr>
            <a:normAutofit fontScale="90000"/>
          </a:bodyPr>
          <a:lstStyle/>
          <a:p>
            <a:r>
              <a:rPr lang="en-US" dirty="0" smtClean="0"/>
              <a:t>PC Calculation before WO Accounting Close</a:t>
            </a:r>
            <a:endParaRPr lang="en-US" dirty="0"/>
          </a:p>
        </p:txBody>
      </p:sp>
      <p:sp>
        <p:nvSpPr>
          <p:cNvPr id="5" name="Text Placeholder 4"/>
          <p:cNvSpPr>
            <a:spLocks noGrp="1"/>
          </p:cNvSpPr>
          <p:nvPr>
            <p:ph type="body" sz="quarter" idx="11"/>
          </p:nvPr>
        </p:nvSpPr>
        <p:spPr/>
        <p:txBody>
          <a:bodyPr/>
          <a:lstStyle/>
          <a:p>
            <a:r>
              <a:rPr lang="en-US" smtClean="0"/>
              <a:t>Co/By-Products</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 2010 Template.potx</Template>
  <TotalTime>3359</TotalTime>
  <Words>1142</Words>
  <Application>Microsoft Office PowerPoint</Application>
  <PresentationFormat>On-screen Show (4:3)</PresentationFormat>
  <Paragraphs>196</Paragraphs>
  <Slides>14</Slides>
  <Notes>14</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QAD 2010 Template</vt:lpstr>
      <vt:lpstr>Co/By-Products</vt:lpstr>
      <vt:lpstr>Course Objectives</vt:lpstr>
      <vt:lpstr>Overview</vt:lpstr>
      <vt:lpstr>Co/By-Products Cost Process Setup Flow</vt:lpstr>
      <vt:lpstr>Co/By-Products Structure Example</vt:lpstr>
      <vt:lpstr>Initialization of Co/By-Product PC cost</vt:lpstr>
      <vt:lpstr>Allocation Methods</vt:lpstr>
      <vt:lpstr>Co/By-Product Periodic Cost</vt:lpstr>
      <vt:lpstr>PC Calculation before WO Accounting Close</vt:lpstr>
      <vt:lpstr>PC Calculation after WO Accounting Close</vt:lpstr>
      <vt:lpstr>Transaction Type PCCOWOCL &amp; PCBYWOCL</vt:lpstr>
      <vt:lpstr>PC GL Transaction</vt:lpstr>
      <vt:lpstr>Review</vt:lpstr>
      <vt:lpstr>Exercise: Co/By-Products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Mary Li</cp:lastModifiedBy>
  <cp:revision>141</cp:revision>
  <dcterms:created xsi:type="dcterms:W3CDTF">2010-10-05T00:44:07Z</dcterms:created>
  <dcterms:modified xsi:type="dcterms:W3CDTF">2015-09-09T09:46:03Z</dcterms:modified>
</cp:coreProperties>
</file>