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  <p:sldMasterId id="2147483651" r:id="rId2"/>
    <p:sldMasterId id="2147483697" r:id="rId3"/>
  </p:sldMasterIdLst>
  <p:notesMasterIdLst>
    <p:notesMasterId r:id="rId34"/>
  </p:notesMasterIdLst>
  <p:handoutMasterIdLst>
    <p:handoutMasterId r:id="rId35"/>
  </p:handoutMasterIdLst>
  <p:sldIdLst>
    <p:sldId id="256" r:id="rId4"/>
    <p:sldId id="271" r:id="rId5"/>
    <p:sldId id="272" r:id="rId6"/>
    <p:sldId id="273" r:id="rId7"/>
    <p:sldId id="274" r:id="rId8"/>
    <p:sldId id="275" r:id="rId9"/>
    <p:sldId id="296" r:id="rId10"/>
    <p:sldId id="276" r:id="rId11"/>
    <p:sldId id="277" r:id="rId12"/>
    <p:sldId id="29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89" r:id="rId25"/>
    <p:sldId id="290" r:id="rId26"/>
    <p:sldId id="291" r:id="rId27"/>
    <p:sldId id="298" r:id="rId28"/>
    <p:sldId id="292" r:id="rId29"/>
    <p:sldId id="293" r:id="rId30"/>
    <p:sldId id="294" r:id="rId31"/>
    <p:sldId id="295" r:id="rId32"/>
    <p:sldId id="269" r:id="rId33"/>
  </p:sldIdLst>
  <p:sldSz cx="9144000" cy="6858000" type="screen4x3"/>
  <p:notesSz cx="6858000" cy="9144000"/>
  <p:custDataLst>
    <p:tags r:id="rId36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-157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58"/>
    </p:cViewPr>
  </p:sorterViewPr>
  <p:notesViewPr>
    <p:cSldViewPr snapToGrid="0">
      <p:cViewPr varScale="1">
        <p:scale>
          <a:sx n="52" d="100"/>
          <a:sy n="52" d="100"/>
        </p:scale>
        <p:origin x="-1860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gs" Target="tags/tag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0743E138-D1E2-4EA3-BC1C-0E130CB474DF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altLang="zh-CN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29469889-8077-4104-A950-759FD320692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5843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4EDC714B-7759-406B-B521-6CC43F764E83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09484A7-23B7-401E-977B-74346E2EE83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56046BF4-96BD-4F63-84CB-C609EE476444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3686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7D90CB-8617-4F9F-916F-AFA99E967EB4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01AAE7D2-7EB9-4D5D-BDB7-CCE0F41BF92A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4608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C2D393-FCF6-4200-9D16-697EFC45CD2A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460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C68A9E9-E50E-4CB1-BFCC-0D8D86F39BEB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4710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5A4D3A-0283-4C2D-A6CB-776872611694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4710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72129B8-8FD2-4550-9EF9-0D4E43607F51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4813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5A1F61-D777-4103-9E43-E3F4925F275E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4813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F0B3FBCF-661B-405F-BEF7-EEA2A9EE206B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4915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99919F-E5AB-4F73-90F5-EA02CB0BA373}" type="slidenum">
              <a:rPr lang="en-US" altLang="zh-CN"/>
              <a:pPr/>
              <a:t>13</a:t>
            </a:fld>
            <a:endParaRPr lang="en-US" altLang="zh-CN"/>
          </a:p>
        </p:txBody>
      </p:sp>
      <p:sp>
        <p:nvSpPr>
          <p:cNvPr id="4915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1EBA5F7C-432A-4DAB-BE15-208014F0B983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5017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52FFF0-3287-4EC1-860E-55F8239A8340}" type="slidenum">
              <a:rPr lang="en-US" altLang="zh-CN"/>
              <a:pPr/>
              <a:t>14</a:t>
            </a:fld>
            <a:endParaRPr lang="en-US" altLang="zh-CN"/>
          </a:p>
        </p:txBody>
      </p:sp>
      <p:sp>
        <p:nvSpPr>
          <p:cNvPr id="5018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65E7E62B-B0D4-4FF8-BC20-1A9F1098D940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5120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0A5C16-5B50-47FA-8C43-D7611A81B4F5}" type="slidenum">
              <a:rPr lang="en-US" altLang="zh-CN"/>
              <a:pPr/>
              <a:t>15</a:t>
            </a:fld>
            <a:endParaRPr lang="en-US" altLang="zh-CN"/>
          </a:p>
        </p:txBody>
      </p:sp>
      <p:sp>
        <p:nvSpPr>
          <p:cNvPr id="512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DFE20F2-F3AE-4E88-A6CA-72388470230D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5222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0531B6-9A03-482E-92F4-8C5C5D2B0D31}" type="slidenum">
              <a:rPr lang="en-US" altLang="zh-CN"/>
              <a:pPr/>
              <a:t>16</a:t>
            </a:fld>
            <a:endParaRPr lang="en-US" altLang="zh-CN"/>
          </a:p>
        </p:txBody>
      </p:sp>
      <p:sp>
        <p:nvSpPr>
          <p:cNvPr id="522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2F8DE360-9FA2-498F-A38B-6A6A73C4C90B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5325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7C76CA-7BE6-48D8-A155-DC34FFD83E89}" type="slidenum">
              <a:rPr lang="en-US" altLang="zh-CN"/>
              <a:pPr/>
              <a:t>17</a:t>
            </a:fld>
            <a:endParaRPr lang="en-US" altLang="zh-CN"/>
          </a:p>
        </p:txBody>
      </p:sp>
      <p:sp>
        <p:nvSpPr>
          <p:cNvPr id="532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69D33D9-78F0-4AA9-BB28-2AC412BDD878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5427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9CE775-B5CA-458D-B81A-0F234C3E64EA}" type="slidenum">
              <a:rPr lang="en-US" altLang="zh-CN"/>
              <a:pPr/>
              <a:t>18</a:t>
            </a:fld>
            <a:endParaRPr lang="en-US" altLang="zh-CN"/>
          </a:p>
        </p:txBody>
      </p:sp>
      <p:sp>
        <p:nvSpPr>
          <p:cNvPr id="542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9B51DFF-539E-4815-AB09-18CE41267F9A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5529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11DB45-70D4-4A05-819C-4331865E4126}" type="slidenum">
              <a:rPr lang="en-US" altLang="zh-CN"/>
              <a:pPr/>
              <a:t>19</a:t>
            </a:fld>
            <a:endParaRPr lang="en-US" altLang="zh-CN"/>
          </a:p>
        </p:txBody>
      </p:sp>
      <p:sp>
        <p:nvSpPr>
          <p:cNvPr id="553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34C2E87-BDA2-490C-A7C2-5792B4AD4C81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3789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C2E015-99C2-45D5-9B8C-D90688627D72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378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948CFD10-BF32-445A-A166-B51765F8D7F9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5632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00E5B9-F0A0-4A7D-B21B-F57970B7EDF1}" type="slidenum">
              <a:rPr lang="en-US" altLang="zh-CN"/>
              <a:pPr/>
              <a:t>20</a:t>
            </a:fld>
            <a:endParaRPr lang="en-US" altLang="zh-CN"/>
          </a:p>
        </p:txBody>
      </p:sp>
      <p:sp>
        <p:nvSpPr>
          <p:cNvPr id="563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90F176CE-1923-46B1-8753-78037AE55FFC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5734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2ADE4D-69C1-4646-A3C8-4461F813A8D7}" type="slidenum">
              <a:rPr lang="en-US" altLang="zh-CN"/>
              <a:pPr/>
              <a:t>21</a:t>
            </a:fld>
            <a:endParaRPr lang="en-US" altLang="zh-CN"/>
          </a:p>
        </p:txBody>
      </p:sp>
      <p:sp>
        <p:nvSpPr>
          <p:cNvPr id="573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F8152657-D1FF-4803-B8FE-8DBF89770DE5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5837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6101D4-8B0F-402C-9FE1-E9CAE5159E4A}" type="slidenum">
              <a:rPr lang="en-US" altLang="zh-CN"/>
              <a:pPr/>
              <a:t>22</a:t>
            </a:fld>
            <a:endParaRPr lang="en-US" altLang="zh-CN"/>
          </a:p>
        </p:txBody>
      </p:sp>
      <p:sp>
        <p:nvSpPr>
          <p:cNvPr id="5837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D6229949-4EE2-430E-9395-4A9E17E296CD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5939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83DA94-BCC7-4057-B40B-93C24C855426}" type="slidenum">
              <a:rPr lang="en-US" altLang="zh-CN"/>
              <a:pPr/>
              <a:t>23</a:t>
            </a:fld>
            <a:endParaRPr lang="en-US" altLang="zh-CN"/>
          </a:p>
        </p:txBody>
      </p:sp>
      <p:sp>
        <p:nvSpPr>
          <p:cNvPr id="593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409F7426-DCEB-4743-B26D-140754BDE218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6041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A88C88-E358-44A6-A675-BA90DE8A852F}" type="slidenum">
              <a:rPr lang="en-US" altLang="zh-CN"/>
              <a:pPr/>
              <a:t>24</a:t>
            </a:fld>
            <a:endParaRPr lang="en-US" altLang="zh-CN"/>
          </a:p>
        </p:txBody>
      </p:sp>
      <p:sp>
        <p:nvSpPr>
          <p:cNvPr id="6042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98A829CD-9839-45A6-A23E-4400F1C58FC4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6144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C067E3-1D39-4816-A014-61B07D5543D4}" type="slidenum">
              <a:rPr lang="en-US" altLang="zh-CN"/>
              <a:pPr/>
              <a:t>25</a:t>
            </a:fld>
            <a:endParaRPr lang="en-US" altLang="zh-CN"/>
          </a:p>
        </p:txBody>
      </p:sp>
      <p:sp>
        <p:nvSpPr>
          <p:cNvPr id="6144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751997C8-10B7-48B7-9DD3-75A0184FDAF8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6246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75C858-B2A6-4C52-B618-AE81039CDA16}" type="slidenum">
              <a:rPr lang="en-US" altLang="zh-CN"/>
              <a:pPr/>
              <a:t>26</a:t>
            </a:fld>
            <a:endParaRPr lang="en-US" altLang="zh-CN"/>
          </a:p>
        </p:txBody>
      </p:sp>
      <p:sp>
        <p:nvSpPr>
          <p:cNvPr id="624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971E09FE-F895-4472-B75C-A5B6E6B82ADE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6349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0C3D1F-DB39-49FC-B485-425CB0D1F1C7}" type="slidenum">
              <a:rPr lang="en-US" altLang="zh-CN"/>
              <a:pPr/>
              <a:t>27</a:t>
            </a:fld>
            <a:endParaRPr lang="en-US" altLang="zh-CN"/>
          </a:p>
        </p:txBody>
      </p:sp>
      <p:sp>
        <p:nvSpPr>
          <p:cNvPr id="6349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095902F8-FC38-4E97-AFBE-A119C02F91B0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6451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22DE7B-04B8-4A5F-840C-47C82E445B5B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645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03CA5547-C927-4DB4-B1C3-E42D31BFDE6E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6553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527FC9-8111-4FE4-B4E0-AA6B94AC61AB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655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8EB5FB89-F76D-4AC2-B20D-41CB867ACA9C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3891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172061-CE26-4C95-97D9-BEE214B38600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389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914318DB-4C6D-42FC-A0EA-19D6AE51093B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6656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FC82BA1-645D-43BB-979B-51AD382ED15F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665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56035F2-5906-4D9D-B457-AD21DF9F0616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3993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23D3F0-8EAE-478A-8C47-AACB042F12D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399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3FB5C311-D2A8-4A8D-A360-C05DD3A12436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40963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10A430-EF36-4E39-BB81-9EEEBA310355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409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C4E31196-8BEE-4D54-87D6-A06AB1BE1690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41987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7DA3B-8DCF-4593-8EC4-C21ECFB5A1F4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419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5CB0FE1E-F6D5-42DE-95E2-70BB73567211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43011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964BF7-393E-4E7A-99E4-D4F00AE63CCE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430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6C4FF656-E92E-47FB-A3A9-CE1A8F1C322E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44035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63D4EE-676D-41FB-8970-BE6C74530509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440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11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508371D0-6AD2-4780-A45A-8633A678BF5F}" type="datetime1">
              <a:rPr lang="en-US" altLang="zh-CN"/>
              <a:pPr/>
              <a:t>12/15/2017</a:t>
            </a:fld>
            <a:endParaRPr lang="en-US" altLang="zh-CN"/>
          </a:p>
        </p:txBody>
      </p:sp>
      <p:sp>
        <p:nvSpPr>
          <p:cNvPr id="45059" name="Rectangle 13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501195-3809-49A5-ACC9-E6AE9B2BE41F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4506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716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70660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84250" y="6580188"/>
            <a:ext cx="118903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kumimoji="1" sz="800" smtClean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r>
              <a:rPr lang="en-US" altLang="zh-CN"/>
              <a:t>PO-PR-010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59748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pitchFamily="2" charset="-122"/>
              </a:rPr>
              <a:t>QAD Proprietary</a:t>
            </a:r>
          </a:p>
        </p:txBody>
      </p:sp>
      <p:pic>
        <p:nvPicPr>
          <p:cNvPr id="30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975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  <a:ea typeface="宋体" pitchFamily="2" charset="-122"/>
              </a:defRPr>
            </a:lvl1pPr>
          </a:lstStyle>
          <a:p>
            <a:r>
              <a:rPr lang="en-US" altLang="zh-CN"/>
              <a:t>PO-PR-010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PO-PR-010</a:t>
            </a:r>
            <a:endParaRPr lang="en-US" altLang="zh-CN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105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Introduction to Purchase Orders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Business Considerations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Set Up Purchase Orders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b="1" dirty="0" smtClean="0">
                <a:ea typeface="宋体" pitchFamily="2" charset="-122"/>
              </a:rPr>
              <a:t>Process Purchase Orders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Using </a:t>
            </a:r>
            <a:r>
              <a:rPr lang="en-US" altLang="zh-CN" dirty="0" smtClean="0">
                <a:ea typeface="宋体" pitchFamily="2" charset="-122"/>
              </a:rPr>
              <a:t>Blanket Purchase Orders</a:t>
            </a:r>
          </a:p>
        </p:txBody>
      </p:sp>
      <p:sp>
        <p:nvSpPr>
          <p:cNvPr id="6147" name="Rectangle 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Process Purchase Orders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PO-PR-100</a:t>
            </a:r>
          </a:p>
        </p:txBody>
      </p:sp>
      <p:pic>
        <p:nvPicPr>
          <p:cNvPr id="14340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10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PO-PR-110</a:t>
            </a:r>
          </a:p>
        </p:txBody>
      </p:sp>
      <p:grpSp>
        <p:nvGrpSpPr>
          <p:cNvPr id="15363" name="Group 58"/>
          <p:cNvGrpSpPr>
            <a:grpSpLocks/>
          </p:cNvGrpSpPr>
          <p:nvPr/>
        </p:nvGrpSpPr>
        <p:grpSpPr bwMode="auto">
          <a:xfrm>
            <a:off x="1000125" y="1171575"/>
            <a:ext cx="7105650" cy="5006975"/>
            <a:chOff x="630" y="564"/>
            <a:chExt cx="4476" cy="3154"/>
          </a:xfrm>
        </p:grpSpPr>
        <p:grpSp>
          <p:nvGrpSpPr>
            <p:cNvPr id="15366" name="Group 32"/>
            <p:cNvGrpSpPr>
              <a:grpSpLocks/>
            </p:cNvGrpSpPr>
            <p:nvPr/>
          </p:nvGrpSpPr>
          <p:grpSpPr bwMode="auto">
            <a:xfrm>
              <a:off x="3408" y="1512"/>
              <a:ext cx="1698" cy="576"/>
              <a:chOff x="3408" y="1512"/>
              <a:chExt cx="1698" cy="576"/>
            </a:xfrm>
          </p:grpSpPr>
          <p:cxnSp>
            <p:nvCxnSpPr>
              <p:cNvPr id="15387" name="AutoShape 33"/>
              <p:cNvCxnSpPr>
                <a:cxnSpLocks noChangeShapeType="1"/>
                <a:stCxn id="15373" idx="3"/>
                <a:endCxn id="15388" idx="1"/>
              </p:cNvCxnSpPr>
              <p:nvPr/>
            </p:nvCxnSpPr>
            <p:spPr bwMode="auto">
              <a:xfrm>
                <a:off x="3408" y="1800"/>
                <a:ext cx="630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5388" name="AutoShape 34"/>
              <p:cNvSpPr>
                <a:spLocks noChangeArrowheads="1"/>
              </p:cNvSpPr>
              <p:nvPr/>
            </p:nvSpPr>
            <p:spPr bwMode="auto">
              <a:xfrm>
                <a:off x="4050" y="1512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Print the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 Order</a:t>
                </a:r>
              </a:p>
            </p:txBody>
          </p:sp>
        </p:grpSp>
        <p:grpSp>
          <p:nvGrpSpPr>
            <p:cNvPr id="15367" name="Group 35"/>
            <p:cNvGrpSpPr>
              <a:grpSpLocks/>
            </p:cNvGrpSpPr>
            <p:nvPr/>
          </p:nvGrpSpPr>
          <p:grpSpPr bwMode="auto">
            <a:xfrm>
              <a:off x="630" y="2100"/>
              <a:ext cx="3948" cy="960"/>
              <a:chOff x="630" y="2100"/>
              <a:chExt cx="3948" cy="960"/>
            </a:xfrm>
          </p:grpSpPr>
          <p:cxnSp>
            <p:nvCxnSpPr>
              <p:cNvPr id="15385" name="AutoShape 36"/>
              <p:cNvCxnSpPr>
                <a:cxnSpLocks noChangeShapeType="1"/>
                <a:stCxn id="15388" idx="2"/>
                <a:endCxn id="15386" idx="0"/>
              </p:cNvCxnSpPr>
              <p:nvPr/>
            </p:nvCxnSpPr>
            <p:spPr bwMode="auto">
              <a:xfrm rot="5400000">
                <a:off x="2682" y="576"/>
                <a:ext cx="372" cy="3420"/>
              </a:xfrm>
              <a:prstGeom prst="bentConnector3">
                <a:avLst>
                  <a:gd name="adj1" fmla="val 30375"/>
                </a:avLst>
              </a:prstGeom>
              <a:noFill/>
              <a:ln w="38100">
                <a:solidFill>
                  <a:schemeClr val="bg2"/>
                </a:solidFill>
                <a:miter lim="800000"/>
                <a:headEnd/>
                <a:tailEnd type="triangle" w="med" len="med"/>
              </a:ln>
            </p:spPr>
          </p:cxnSp>
          <p:sp>
            <p:nvSpPr>
              <p:cNvPr id="15386" name="AutoShape 37"/>
              <p:cNvSpPr>
                <a:spLocks noChangeArrowheads="1"/>
              </p:cNvSpPr>
              <p:nvPr/>
            </p:nvSpPr>
            <p:spPr bwMode="auto">
              <a:xfrm>
                <a:off x="630" y="248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Receive the</a:t>
                </a:r>
              </a:p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</a:t>
                </a:r>
              </a:p>
            </p:txBody>
          </p:sp>
        </p:grpSp>
        <p:grpSp>
          <p:nvGrpSpPr>
            <p:cNvPr id="15368" name="Group 38"/>
            <p:cNvGrpSpPr>
              <a:grpSpLocks/>
            </p:cNvGrpSpPr>
            <p:nvPr/>
          </p:nvGrpSpPr>
          <p:grpSpPr bwMode="auto">
            <a:xfrm>
              <a:off x="1698" y="2484"/>
              <a:ext cx="1698" cy="576"/>
              <a:chOff x="1698" y="2484"/>
              <a:chExt cx="1698" cy="576"/>
            </a:xfrm>
          </p:grpSpPr>
          <p:cxnSp>
            <p:nvCxnSpPr>
              <p:cNvPr id="15383" name="AutoShape 39"/>
              <p:cNvCxnSpPr>
                <a:cxnSpLocks noChangeShapeType="1"/>
              </p:cNvCxnSpPr>
              <p:nvPr/>
            </p:nvCxnSpPr>
            <p:spPr bwMode="auto">
              <a:xfrm>
                <a:off x="1698" y="2772"/>
                <a:ext cx="636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5384" name="AutoShape 40"/>
              <p:cNvSpPr>
                <a:spLocks noChangeArrowheads="1"/>
              </p:cNvSpPr>
              <p:nvPr/>
            </p:nvSpPr>
            <p:spPr bwMode="auto">
              <a:xfrm>
                <a:off x="2340" y="248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Print Reports</a:t>
                </a:r>
              </a:p>
            </p:txBody>
          </p:sp>
        </p:grpSp>
        <p:grpSp>
          <p:nvGrpSpPr>
            <p:cNvPr id="15369" name="Group 41"/>
            <p:cNvGrpSpPr>
              <a:grpSpLocks/>
            </p:cNvGrpSpPr>
            <p:nvPr/>
          </p:nvGrpSpPr>
          <p:grpSpPr bwMode="auto">
            <a:xfrm>
              <a:off x="3408" y="2484"/>
              <a:ext cx="1698" cy="576"/>
              <a:chOff x="3408" y="2484"/>
              <a:chExt cx="1698" cy="576"/>
            </a:xfrm>
          </p:grpSpPr>
          <p:cxnSp>
            <p:nvCxnSpPr>
              <p:cNvPr id="15381" name="AutoShape 42"/>
              <p:cNvCxnSpPr>
                <a:cxnSpLocks noChangeShapeType="1"/>
                <a:stCxn id="15384" idx="3"/>
                <a:endCxn id="15382" idx="1"/>
              </p:cNvCxnSpPr>
              <p:nvPr/>
            </p:nvCxnSpPr>
            <p:spPr bwMode="auto">
              <a:xfrm>
                <a:off x="3408" y="2772"/>
                <a:ext cx="630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5382" name="AutoShape 43"/>
              <p:cNvSpPr>
                <a:spLocks noChangeArrowheads="1"/>
              </p:cNvSpPr>
              <p:nvPr/>
            </p:nvSpPr>
            <p:spPr bwMode="auto">
              <a:xfrm>
                <a:off x="4050" y="248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Return the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</a:t>
                </a:r>
              </a:p>
            </p:txBody>
          </p:sp>
        </p:grpSp>
        <p:grpSp>
          <p:nvGrpSpPr>
            <p:cNvPr id="15370" name="Group 44"/>
            <p:cNvGrpSpPr>
              <a:grpSpLocks/>
            </p:cNvGrpSpPr>
            <p:nvPr/>
          </p:nvGrpSpPr>
          <p:grpSpPr bwMode="auto">
            <a:xfrm>
              <a:off x="642" y="564"/>
              <a:ext cx="2754" cy="576"/>
              <a:chOff x="642" y="564"/>
              <a:chExt cx="2754" cy="576"/>
            </a:xfrm>
          </p:grpSpPr>
          <p:sp>
            <p:nvSpPr>
              <p:cNvPr id="15378" name="AutoShape 45"/>
              <p:cNvSpPr>
                <a:spLocks noChangeArrowheads="1"/>
              </p:cNvSpPr>
              <p:nvPr/>
            </p:nvSpPr>
            <p:spPr bwMode="auto">
              <a:xfrm>
                <a:off x="642" y="56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Create a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Requisition</a:t>
                </a:r>
              </a:p>
            </p:txBody>
          </p:sp>
          <p:cxnSp>
            <p:nvCxnSpPr>
              <p:cNvPr id="15379" name="AutoShape 46"/>
              <p:cNvCxnSpPr>
                <a:cxnSpLocks noChangeShapeType="1"/>
                <a:stCxn id="15378" idx="3"/>
                <a:endCxn id="15380" idx="1"/>
              </p:cNvCxnSpPr>
              <p:nvPr/>
            </p:nvCxnSpPr>
            <p:spPr bwMode="auto">
              <a:xfrm>
                <a:off x="1710" y="852"/>
                <a:ext cx="618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5380" name="AutoShape 47"/>
              <p:cNvSpPr>
                <a:spLocks noChangeArrowheads="1"/>
              </p:cNvSpPr>
              <p:nvPr/>
            </p:nvSpPr>
            <p:spPr bwMode="auto">
              <a:xfrm>
                <a:off x="2340" y="56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Process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Blanket Order</a:t>
                </a:r>
              </a:p>
            </p:txBody>
          </p:sp>
        </p:grpSp>
        <p:grpSp>
          <p:nvGrpSpPr>
            <p:cNvPr id="15371" name="Group 48"/>
            <p:cNvGrpSpPr>
              <a:grpSpLocks/>
            </p:cNvGrpSpPr>
            <p:nvPr/>
          </p:nvGrpSpPr>
          <p:grpSpPr bwMode="auto">
            <a:xfrm>
              <a:off x="2340" y="3061"/>
              <a:ext cx="1056" cy="657"/>
              <a:chOff x="2340" y="3061"/>
              <a:chExt cx="1056" cy="657"/>
            </a:xfrm>
          </p:grpSpPr>
          <p:cxnSp>
            <p:nvCxnSpPr>
              <p:cNvPr id="15376" name="AutoShape 49"/>
              <p:cNvCxnSpPr>
                <a:cxnSpLocks noChangeShapeType="1"/>
                <a:stCxn id="15384" idx="2"/>
                <a:endCxn id="15377" idx="0"/>
              </p:cNvCxnSpPr>
              <p:nvPr/>
            </p:nvCxnSpPr>
            <p:spPr bwMode="auto">
              <a:xfrm rot="5400000">
                <a:off x="2827" y="3101"/>
                <a:ext cx="82" cy="1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5377" name="AutoShape 50"/>
              <p:cNvSpPr>
                <a:spLocks noChangeArrowheads="1"/>
              </p:cNvSpPr>
              <p:nvPr/>
            </p:nvSpPr>
            <p:spPr bwMode="auto">
              <a:xfrm>
                <a:off x="2340" y="3142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Correct PO Errors</a:t>
                </a:r>
              </a:p>
            </p:txBody>
          </p:sp>
        </p:grpSp>
        <p:grpSp>
          <p:nvGrpSpPr>
            <p:cNvPr id="15372" name="Group 51"/>
            <p:cNvGrpSpPr>
              <a:grpSpLocks/>
            </p:cNvGrpSpPr>
            <p:nvPr/>
          </p:nvGrpSpPr>
          <p:grpSpPr bwMode="auto">
            <a:xfrm>
              <a:off x="1170" y="1152"/>
              <a:ext cx="2226" cy="936"/>
              <a:chOff x="1170" y="1152"/>
              <a:chExt cx="2226" cy="936"/>
            </a:xfrm>
          </p:grpSpPr>
          <p:sp>
            <p:nvSpPr>
              <p:cNvPr id="15373" name="AutoShape 52"/>
              <p:cNvSpPr>
                <a:spLocks noChangeArrowheads="1"/>
              </p:cNvSpPr>
              <p:nvPr/>
            </p:nvSpPr>
            <p:spPr bwMode="auto">
              <a:xfrm>
                <a:off x="2340" y="1512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Create the 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 Order</a:t>
                </a:r>
              </a:p>
            </p:txBody>
          </p:sp>
          <p:cxnSp>
            <p:nvCxnSpPr>
              <p:cNvPr id="15374" name="AutoShape 53"/>
              <p:cNvCxnSpPr>
                <a:cxnSpLocks noChangeShapeType="1"/>
                <a:stCxn id="15380" idx="2"/>
                <a:endCxn id="15373" idx="0"/>
              </p:cNvCxnSpPr>
              <p:nvPr/>
            </p:nvCxnSpPr>
            <p:spPr bwMode="auto">
              <a:xfrm>
                <a:off x="2868" y="1152"/>
                <a:ext cx="0" cy="348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prstDash val="sysDot"/>
                <a:round/>
                <a:headEnd/>
                <a:tailEnd type="triangle" w="med" len="med"/>
              </a:ln>
            </p:spPr>
          </p:cxnSp>
          <p:cxnSp>
            <p:nvCxnSpPr>
              <p:cNvPr id="15375" name="AutoShape 54"/>
              <p:cNvCxnSpPr>
                <a:cxnSpLocks noChangeShapeType="1"/>
                <a:stCxn id="15378" idx="2"/>
                <a:endCxn id="15373" idx="1"/>
              </p:cNvCxnSpPr>
              <p:nvPr/>
            </p:nvCxnSpPr>
            <p:spPr bwMode="auto">
              <a:xfrm rot="16200000" flipH="1">
                <a:off x="1425" y="897"/>
                <a:ext cx="648" cy="1158"/>
              </a:xfrm>
              <a:prstGeom prst="bentConnector2">
                <a:avLst/>
              </a:prstGeom>
              <a:noFill/>
              <a:ln w="38100">
                <a:solidFill>
                  <a:schemeClr val="bg2"/>
                </a:solidFill>
                <a:prstDash val="sysDot"/>
                <a:miter lim="800000"/>
                <a:headEnd/>
                <a:tailEnd type="triangle" w="med" len="med"/>
              </a:ln>
            </p:spPr>
          </p:cxnSp>
        </p:grpSp>
      </p:grpSp>
      <p:sp>
        <p:nvSpPr>
          <p:cNvPr id="44059" name="AutoShape 27"/>
          <p:cNvSpPr>
            <a:spLocks noChangeArrowheads="1"/>
          </p:cNvSpPr>
          <p:nvPr/>
        </p:nvSpPr>
        <p:spPr bwMode="auto">
          <a:xfrm>
            <a:off x="5346700" y="2127250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chemeClr val="accent6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latin typeface="+mj-lt"/>
                <a:ea typeface="宋体" pitchFamily="2" charset="-122"/>
              </a:rPr>
              <a:t>Print the Purchase Order</a:t>
            </a:r>
          </a:p>
          <a:p>
            <a:pPr eaLnBrk="0" hangingPunct="0"/>
            <a:r>
              <a:rPr kumimoji="1" lang="en-US" altLang="zh-CN" b="1">
                <a:solidFill>
                  <a:srgbClr val="FFCC00"/>
                </a:solidFill>
                <a:latin typeface="+mj-lt"/>
                <a:ea typeface="宋体" pitchFamily="2" charset="-122"/>
              </a:rPr>
              <a:t>5.10</a:t>
            </a:r>
            <a:endParaRPr kumimoji="1" lang="en-US" altLang="zh-CN" b="1">
              <a:latin typeface="+mj-lt"/>
              <a:ea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0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0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59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Print</a:t>
            </a:r>
          </a:p>
        </p:txBody>
      </p:sp>
      <p:sp>
        <p:nvSpPr>
          <p:cNvPr id="163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PO-PR-120</a:t>
            </a:r>
          </a:p>
        </p:txBody>
      </p:sp>
      <p:pic>
        <p:nvPicPr>
          <p:cNvPr id="16388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3760" y="1413023"/>
            <a:ext cx="7104063" cy="4419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Printed Purchase Order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PO-PR-130</a:t>
            </a:r>
          </a:p>
        </p:txBody>
      </p:sp>
      <p:pic>
        <p:nvPicPr>
          <p:cNvPr id="17412" name="Picture 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13208" y="1341137"/>
            <a:ext cx="5514975" cy="439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7" name="Rectangle 6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PO-PR-140</a:t>
            </a:r>
          </a:p>
        </p:txBody>
      </p:sp>
      <p:grpSp>
        <p:nvGrpSpPr>
          <p:cNvPr id="18435" name="Group 58"/>
          <p:cNvGrpSpPr>
            <a:grpSpLocks/>
          </p:cNvGrpSpPr>
          <p:nvPr/>
        </p:nvGrpSpPr>
        <p:grpSpPr bwMode="auto">
          <a:xfrm>
            <a:off x="1247775" y="1181100"/>
            <a:ext cx="7105650" cy="4865688"/>
            <a:chOff x="630" y="564"/>
            <a:chExt cx="4476" cy="3065"/>
          </a:xfrm>
        </p:grpSpPr>
        <p:grpSp>
          <p:nvGrpSpPr>
            <p:cNvPr id="18438" name="Group 32"/>
            <p:cNvGrpSpPr>
              <a:grpSpLocks/>
            </p:cNvGrpSpPr>
            <p:nvPr/>
          </p:nvGrpSpPr>
          <p:grpSpPr bwMode="auto">
            <a:xfrm>
              <a:off x="3408" y="1512"/>
              <a:ext cx="1698" cy="576"/>
              <a:chOff x="3408" y="1512"/>
              <a:chExt cx="1698" cy="576"/>
            </a:xfrm>
          </p:grpSpPr>
          <p:cxnSp>
            <p:nvCxnSpPr>
              <p:cNvPr id="18459" name="AutoShape 33"/>
              <p:cNvCxnSpPr>
                <a:cxnSpLocks noChangeShapeType="1"/>
                <a:stCxn id="18445" idx="3"/>
                <a:endCxn id="18460" idx="1"/>
              </p:cNvCxnSpPr>
              <p:nvPr/>
            </p:nvCxnSpPr>
            <p:spPr bwMode="auto">
              <a:xfrm>
                <a:off x="3408" y="1800"/>
                <a:ext cx="630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8460" name="AutoShape 34"/>
              <p:cNvSpPr>
                <a:spLocks noChangeArrowheads="1"/>
              </p:cNvSpPr>
              <p:nvPr/>
            </p:nvSpPr>
            <p:spPr bwMode="auto">
              <a:xfrm>
                <a:off x="4050" y="1512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Print the</a:t>
                </a:r>
              </a:p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 Order</a:t>
                </a:r>
              </a:p>
            </p:txBody>
          </p:sp>
        </p:grpSp>
        <p:grpSp>
          <p:nvGrpSpPr>
            <p:cNvPr id="18439" name="Group 35"/>
            <p:cNvGrpSpPr>
              <a:grpSpLocks/>
            </p:cNvGrpSpPr>
            <p:nvPr/>
          </p:nvGrpSpPr>
          <p:grpSpPr bwMode="auto">
            <a:xfrm>
              <a:off x="630" y="2100"/>
              <a:ext cx="3948" cy="960"/>
              <a:chOff x="630" y="2100"/>
              <a:chExt cx="3948" cy="960"/>
            </a:xfrm>
          </p:grpSpPr>
          <p:cxnSp>
            <p:nvCxnSpPr>
              <p:cNvPr id="18457" name="AutoShape 36"/>
              <p:cNvCxnSpPr>
                <a:cxnSpLocks noChangeShapeType="1"/>
                <a:stCxn id="18460" idx="2"/>
                <a:endCxn id="18458" idx="0"/>
              </p:cNvCxnSpPr>
              <p:nvPr/>
            </p:nvCxnSpPr>
            <p:spPr bwMode="auto">
              <a:xfrm rot="5400000">
                <a:off x="2682" y="576"/>
                <a:ext cx="372" cy="3420"/>
              </a:xfrm>
              <a:prstGeom prst="bentConnector3">
                <a:avLst>
                  <a:gd name="adj1" fmla="val 30375"/>
                </a:avLst>
              </a:prstGeom>
              <a:noFill/>
              <a:ln w="38100">
                <a:solidFill>
                  <a:schemeClr val="bg2"/>
                </a:solidFill>
                <a:miter lim="800000"/>
                <a:headEnd/>
                <a:tailEnd type="triangle" w="med" len="med"/>
              </a:ln>
            </p:spPr>
          </p:cxnSp>
          <p:sp>
            <p:nvSpPr>
              <p:cNvPr id="18458" name="AutoShape 37"/>
              <p:cNvSpPr>
                <a:spLocks noChangeArrowheads="1"/>
              </p:cNvSpPr>
              <p:nvPr/>
            </p:nvSpPr>
            <p:spPr bwMode="auto">
              <a:xfrm>
                <a:off x="630" y="248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Receive the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</a:t>
                </a:r>
              </a:p>
            </p:txBody>
          </p:sp>
        </p:grpSp>
        <p:grpSp>
          <p:nvGrpSpPr>
            <p:cNvPr id="18440" name="Group 38"/>
            <p:cNvGrpSpPr>
              <a:grpSpLocks/>
            </p:cNvGrpSpPr>
            <p:nvPr/>
          </p:nvGrpSpPr>
          <p:grpSpPr bwMode="auto">
            <a:xfrm>
              <a:off x="1698" y="2484"/>
              <a:ext cx="1698" cy="576"/>
              <a:chOff x="1698" y="2484"/>
              <a:chExt cx="1698" cy="576"/>
            </a:xfrm>
          </p:grpSpPr>
          <p:cxnSp>
            <p:nvCxnSpPr>
              <p:cNvPr id="18455" name="AutoShape 39"/>
              <p:cNvCxnSpPr>
                <a:cxnSpLocks noChangeShapeType="1"/>
              </p:cNvCxnSpPr>
              <p:nvPr/>
            </p:nvCxnSpPr>
            <p:spPr bwMode="auto">
              <a:xfrm>
                <a:off x="1698" y="2772"/>
                <a:ext cx="636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8456" name="AutoShape 40"/>
              <p:cNvSpPr>
                <a:spLocks noChangeArrowheads="1"/>
              </p:cNvSpPr>
              <p:nvPr/>
            </p:nvSpPr>
            <p:spPr bwMode="auto">
              <a:xfrm>
                <a:off x="2340" y="248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Print Reports</a:t>
                </a:r>
              </a:p>
            </p:txBody>
          </p:sp>
        </p:grpSp>
        <p:grpSp>
          <p:nvGrpSpPr>
            <p:cNvPr id="18441" name="Group 41"/>
            <p:cNvGrpSpPr>
              <a:grpSpLocks/>
            </p:cNvGrpSpPr>
            <p:nvPr/>
          </p:nvGrpSpPr>
          <p:grpSpPr bwMode="auto">
            <a:xfrm>
              <a:off x="3408" y="2484"/>
              <a:ext cx="1698" cy="576"/>
              <a:chOff x="3408" y="2484"/>
              <a:chExt cx="1698" cy="576"/>
            </a:xfrm>
          </p:grpSpPr>
          <p:cxnSp>
            <p:nvCxnSpPr>
              <p:cNvPr id="18453" name="AutoShape 42"/>
              <p:cNvCxnSpPr>
                <a:cxnSpLocks noChangeShapeType="1"/>
                <a:stCxn id="18456" idx="3"/>
                <a:endCxn id="18454" idx="1"/>
              </p:cNvCxnSpPr>
              <p:nvPr/>
            </p:nvCxnSpPr>
            <p:spPr bwMode="auto">
              <a:xfrm>
                <a:off x="3408" y="2772"/>
                <a:ext cx="630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8454" name="AutoShape 43"/>
              <p:cNvSpPr>
                <a:spLocks noChangeArrowheads="1"/>
              </p:cNvSpPr>
              <p:nvPr/>
            </p:nvSpPr>
            <p:spPr bwMode="auto">
              <a:xfrm>
                <a:off x="4050" y="248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Return the</a:t>
                </a:r>
              </a:p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</a:t>
                </a:r>
              </a:p>
            </p:txBody>
          </p:sp>
        </p:grpSp>
        <p:grpSp>
          <p:nvGrpSpPr>
            <p:cNvPr id="18442" name="Group 44"/>
            <p:cNvGrpSpPr>
              <a:grpSpLocks/>
            </p:cNvGrpSpPr>
            <p:nvPr/>
          </p:nvGrpSpPr>
          <p:grpSpPr bwMode="auto">
            <a:xfrm>
              <a:off x="642" y="564"/>
              <a:ext cx="2754" cy="576"/>
              <a:chOff x="642" y="564"/>
              <a:chExt cx="2754" cy="576"/>
            </a:xfrm>
          </p:grpSpPr>
          <p:sp>
            <p:nvSpPr>
              <p:cNvPr id="18450" name="AutoShape 45"/>
              <p:cNvSpPr>
                <a:spLocks noChangeArrowheads="1"/>
              </p:cNvSpPr>
              <p:nvPr/>
            </p:nvSpPr>
            <p:spPr bwMode="auto">
              <a:xfrm>
                <a:off x="642" y="56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Create a</a:t>
                </a:r>
              </a:p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Requisition</a:t>
                </a:r>
              </a:p>
            </p:txBody>
          </p:sp>
          <p:cxnSp>
            <p:nvCxnSpPr>
              <p:cNvPr id="18451" name="AutoShape 46"/>
              <p:cNvCxnSpPr>
                <a:cxnSpLocks noChangeShapeType="1"/>
                <a:stCxn id="18450" idx="3"/>
                <a:endCxn id="18452" idx="1"/>
              </p:cNvCxnSpPr>
              <p:nvPr/>
            </p:nvCxnSpPr>
            <p:spPr bwMode="auto">
              <a:xfrm>
                <a:off x="1710" y="852"/>
                <a:ext cx="618" cy="0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8452" name="AutoShape 47"/>
              <p:cNvSpPr>
                <a:spLocks noChangeArrowheads="1"/>
              </p:cNvSpPr>
              <p:nvPr/>
            </p:nvSpPr>
            <p:spPr bwMode="auto">
              <a:xfrm>
                <a:off x="2340" y="564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rgbClr val="EAEAEA"/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Process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Blanket Order</a:t>
                </a:r>
              </a:p>
            </p:txBody>
          </p:sp>
        </p:grpSp>
        <p:grpSp>
          <p:nvGrpSpPr>
            <p:cNvPr id="18443" name="Group 48"/>
            <p:cNvGrpSpPr>
              <a:grpSpLocks/>
            </p:cNvGrpSpPr>
            <p:nvPr/>
          </p:nvGrpSpPr>
          <p:grpSpPr bwMode="auto">
            <a:xfrm>
              <a:off x="2334" y="3052"/>
              <a:ext cx="1056" cy="577"/>
              <a:chOff x="2334" y="3052"/>
              <a:chExt cx="1056" cy="577"/>
            </a:xfrm>
          </p:grpSpPr>
          <p:cxnSp>
            <p:nvCxnSpPr>
              <p:cNvPr id="18448" name="AutoShape 49"/>
              <p:cNvCxnSpPr>
                <a:cxnSpLocks noChangeShapeType="1"/>
                <a:stCxn id="18456" idx="2"/>
                <a:endCxn id="18449" idx="0"/>
              </p:cNvCxnSpPr>
              <p:nvPr/>
            </p:nvCxnSpPr>
            <p:spPr bwMode="auto">
              <a:xfrm rot="5400000" flipH="1">
                <a:off x="2861" y="3053"/>
                <a:ext cx="7" cy="6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round/>
                <a:headEnd/>
                <a:tailEnd type="triangle" w="med" len="med"/>
              </a:ln>
            </p:spPr>
          </p:cxnSp>
          <p:sp>
            <p:nvSpPr>
              <p:cNvPr id="18449" name="AutoShape 50"/>
              <p:cNvSpPr>
                <a:spLocks noChangeArrowheads="1"/>
              </p:cNvSpPr>
              <p:nvPr/>
            </p:nvSpPr>
            <p:spPr bwMode="auto">
              <a:xfrm>
                <a:off x="2334" y="3053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Correct PO Errors</a:t>
                </a:r>
              </a:p>
            </p:txBody>
          </p:sp>
        </p:grpSp>
        <p:grpSp>
          <p:nvGrpSpPr>
            <p:cNvPr id="18444" name="Group 51"/>
            <p:cNvGrpSpPr>
              <a:grpSpLocks/>
            </p:cNvGrpSpPr>
            <p:nvPr/>
          </p:nvGrpSpPr>
          <p:grpSpPr bwMode="auto">
            <a:xfrm>
              <a:off x="1170" y="1152"/>
              <a:ext cx="2226" cy="936"/>
              <a:chOff x="1170" y="1152"/>
              <a:chExt cx="2226" cy="936"/>
            </a:xfrm>
          </p:grpSpPr>
          <p:sp>
            <p:nvSpPr>
              <p:cNvPr id="18445" name="AutoShape 52"/>
              <p:cNvSpPr>
                <a:spLocks noChangeArrowheads="1"/>
              </p:cNvSpPr>
              <p:nvPr/>
            </p:nvSpPr>
            <p:spPr bwMode="auto">
              <a:xfrm>
                <a:off x="2340" y="1512"/>
                <a:ext cx="1056" cy="576"/>
              </a:xfrm>
              <a:prstGeom prst="roundRect">
                <a:avLst>
                  <a:gd name="adj" fmla="val 16667"/>
                </a:avLst>
              </a:prstGeom>
              <a:solidFill>
                <a:schemeClr val="bg1">
                  <a:lumMod val="95000"/>
                </a:schemeClr>
              </a:solidFill>
              <a:ln w="38100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anchor="ctr" anchorCtr="1"/>
              <a:lstStyle/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Create the </a:t>
                </a:r>
              </a:p>
              <a:p>
                <a:pPr eaLnBrk="0" hangingPunct="0"/>
                <a:r>
                  <a:rPr kumimoji="1" lang="en-US" altLang="zh-CN" sz="18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宋体" pitchFamily="2" charset="-122"/>
                  </a:rPr>
                  <a:t>Purchase Order</a:t>
                </a:r>
              </a:p>
            </p:txBody>
          </p:sp>
          <p:cxnSp>
            <p:nvCxnSpPr>
              <p:cNvPr id="18446" name="AutoShape 53"/>
              <p:cNvCxnSpPr>
                <a:cxnSpLocks noChangeShapeType="1"/>
                <a:stCxn id="18452" idx="2"/>
                <a:endCxn id="18445" idx="0"/>
              </p:cNvCxnSpPr>
              <p:nvPr/>
            </p:nvCxnSpPr>
            <p:spPr bwMode="auto">
              <a:xfrm>
                <a:off x="2868" y="1152"/>
                <a:ext cx="0" cy="348"/>
              </a:xfrm>
              <a:prstGeom prst="straightConnector1">
                <a:avLst/>
              </a:prstGeom>
              <a:noFill/>
              <a:ln w="38100">
                <a:solidFill>
                  <a:schemeClr val="bg2"/>
                </a:solidFill>
                <a:prstDash val="sysDot"/>
                <a:round/>
                <a:headEnd/>
                <a:tailEnd type="triangle" w="med" len="med"/>
              </a:ln>
            </p:spPr>
          </p:cxnSp>
          <p:cxnSp>
            <p:nvCxnSpPr>
              <p:cNvPr id="18447" name="AutoShape 54"/>
              <p:cNvCxnSpPr>
                <a:cxnSpLocks noChangeShapeType="1"/>
                <a:stCxn id="18450" idx="2"/>
                <a:endCxn id="18445" idx="1"/>
              </p:cNvCxnSpPr>
              <p:nvPr/>
            </p:nvCxnSpPr>
            <p:spPr bwMode="auto">
              <a:xfrm rot="16200000" flipH="1">
                <a:off x="1425" y="897"/>
                <a:ext cx="648" cy="1158"/>
              </a:xfrm>
              <a:prstGeom prst="bentConnector2">
                <a:avLst/>
              </a:prstGeom>
              <a:noFill/>
              <a:ln w="38100">
                <a:solidFill>
                  <a:schemeClr val="bg2"/>
                </a:solidFill>
                <a:prstDash val="sysDot"/>
                <a:miter lim="800000"/>
                <a:headEnd/>
                <a:tailEnd type="triangle" w="med" len="med"/>
              </a:ln>
            </p:spPr>
          </p:cxnSp>
        </p:grpSp>
      </p:grpSp>
      <p:sp>
        <p:nvSpPr>
          <p:cNvPr id="47130" name="AutoShape 26"/>
          <p:cNvSpPr>
            <a:spLocks noChangeArrowheads="1"/>
          </p:cNvSpPr>
          <p:nvPr/>
        </p:nvSpPr>
        <p:spPr bwMode="auto">
          <a:xfrm>
            <a:off x="247761" y="3736975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rgbClr val="6699FF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Receive the Purchase</a:t>
            </a:r>
          </a:p>
          <a:p>
            <a:pPr eaLnBrk="0" hangingPunct="0"/>
            <a:r>
              <a:rPr kumimoji="1"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5.13.1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30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Purchasing </a:t>
            </a:r>
            <a:br>
              <a:rPr lang="en-US" dirty="0" smtClean="0"/>
            </a:br>
            <a:r>
              <a:rPr lang="en-US" dirty="0" smtClean="0"/>
              <a:t>Receipts/Returns Menu</a:t>
            </a:r>
            <a:endParaRPr lang="en-US" dirty="0"/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PO-PR-150</a:t>
            </a:r>
          </a:p>
        </p:txBody>
      </p:sp>
      <p:pic>
        <p:nvPicPr>
          <p:cNvPr id="19460" name="Picture 11" descr="purchasing receipts-returns menu 132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10213" y="220922"/>
            <a:ext cx="2409825" cy="595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Purchase Order Receipts</a:t>
            </a:r>
          </a:p>
        </p:txBody>
      </p:sp>
      <p:sp>
        <p:nvSpPr>
          <p:cNvPr id="20482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761288" y="6642100"/>
            <a:ext cx="1306512" cy="182563"/>
          </a:xfrm>
          <a:noFill/>
        </p:spPr>
        <p:txBody>
          <a:bodyPr/>
          <a:lstStyle/>
          <a:p>
            <a:pPr defTabSz="865188"/>
            <a:r>
              <a:rPr lang="en-US" altLang="zh-CN"/>
              <a:t>PO-PR-160</a:t>
            </a:r>
          </a:p>
        </p:txBody>
      </p:sp>
      <p:pic>
        <p:nvPicPr>
          <p:cNvPr id="20485" name="Picture 10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150" y="2243138"/>
            <a:ext cx="7504113" cy="23717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9775" y="1340799"/>
            <a:ext cx="7599363" cy="4462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1508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Receipts</a:t>
            </a:r>
          </a:p>
        </p:txBody>
      </p:sp>
      <p:sp>
        <p:nvSpPr>
          <p:cNvPr id="215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PO-PR-170</a:t>
            </a:r>
          </a:p>
        </p:txBody>
      </p:sp>
      <p:sp>
        <p:nvSpPr>
          <p:cNvPr id="21507" name="Text Box 2"/>
          <p:cNvSpPr txBox="1">
            <a:spLocks noChangeArrowheads="1"/>
          </p:cNvSpPr>
          <p:nvPr/>
        </p:nvSpPr>
        <p:spPr bwMode="auto">
          <a:xfrm>
            <a:off x="4120348" y="3972072"/>
            <a:ext cx="1412566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0800" dir="2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Line Items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PO Shipper Receipt</a:t>
            </a:r>
          </a:p>
        </p:txBody>
      </p:sp>
      <p:sp>
        <p:nvSpPr>
          <p:cNvPr id="2253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PO-PR-180</a:t>
            </a:r>
          </a:p>
        </p:txBody>
      </p:sp>
      <p:pic>
        <p:nvPicPr>
          <p:cNvPr id="22532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2590800"/>
            <a:ext cx="4419600" cy="1676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pPr defTabSz="865188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</a:rPr>
              <a:t>PO-PR-190</a:t>
            </a:r>
          </a:p>
        </p:txBody>
      </p:sp>
      <p:grpSp>
        <p:nvGrpSpPr>
          <p:cNvPr id="23558" name="Group 32"/>
          <p:cNvGrpSpPr>
            <a:grpSpLocks/>
          </p:cNvGrpSpPr>
          <p:nvPr/>
        </p:nvGrpSpPr>
        <p:grpSpPr bwMode="auto">
          <a:xfrm>
            <a:off x="5391150" y="2002263"/>
            <a:ext cx="2714625" cy="914400"/>
            <a:chOff x="3396" y="1512"/>
            <a:chExt cx="1710" cy="576"/>
          </a:xfrm>
        </p:grpSpPr>
        <p:cxnSp>
          <p:nvCxnSpPr>
            <p:cNvPr id="23579" name="AutoShape 33"/>
            <p:cNvCxnSpPr>
              <a:cxnSpLocks noChangeShapeType="1"/>
              <a:stCxn id="23565" idx="3"/>
              <a:endCxn id="23580" idx="1"/>
            </p:cNvCxnSpPr>
            <p:nvPr/>
          </p:nvCxnSpPr>
          <p:spPr bwMode="auto">
            <a:xfrm>
              <a:off x="3396" y="1800"/>
              <a:ext cx="654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3580" name="AutoShape 34"/>
            <p:cNvSpPr>
              <a:spLocks noChangeArrowheads="1"/>
            </p:cNvSpPr>
            <p:nvPr/>
          </p:nvSpPr>
          <p:spPr bwMode="auto">
            <a:xfrm>
              <a:off x="4050" y="15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</p:grpSp>
      <p:grpSp>
        <p:nvGrpSpPr>
          <p:cNvPr id="23559" name="Group 35"/>
          <p:cNvGrpSpPr>
            <a:grpSpLocks/>
          </p:cNvGrpSpPr>
          <p:nvPr/>
        </p:nvGrpSpPr>
        <p:grpSpPr bwMode="auto">
          <a:xfrm>
            <a:off x="1000125" y="2907138"/>
            <a:ext cx="6267450" cy="1552575"/>
            <a:chOff x="630" y="2082"/>
            <a:chExt cx="3948" cy="978"/>
          </a:xfrm>
        </p:grpSpPr>
        <p:cxnSp>
          <p:nvCxnSpPr>
            <p:cNvPr id="23577" name="AutoShape 36"/>
            <p:cNvCxnSpPr>
              <a:cxnSpLocks noChangeShapeType="1"/>
              <a:stCxn id="23580" idx="2"/>
              <a:endCxn id="23578" idx="0"/>
            </p:cNvCxnSpPr>
            <p:nvPr/>
          </p:nvCxnSpPr>
          <p:spPr bwMode="auto">
            <a:xfrm rot="5400000">
              <a:off x="2667" y="573"/>
              <a:ext cx="402" cy="342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3578" name="AutoShape 37"/>
            <p:cNvSpPr>
              <a:spLocks noChangeArrowheads="1"/>
            </p:cNvSpPr>
            <p:nvPr/>
          </p:nvSpPr>
          <p:spPr bwMode="auto">
            <a:xfrm>
              <a:off x="63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Receive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23560" name="Group 38"/>
          <p:cNvGrpSpPr>
            <a:grpSpLocks/>
          </p:cNvGrpSpPr>
          <p:nvPr/>
        </p:nvGrpSpPr>
        <p:grpSpPr bwMode="auto">
          <a:xfrm>
            <a:off x="2695575" y="3545313"/>
            <a:ext cx="2695575" cy="914400"/>
            <a:chOff x="1698" y="2484"/>
            <a:chExt cx="1698" cy="576"/>
          </a:xfrm>
        </p:grpSpPr>
        <p:cxnSp>
          <p:nvCxnSpPr>
            <p:cNvPr id="23575" name="AutoShape 39"/>
            <p:cNvCxnSpPr>
              <a:cxnSpLocks noChangeShapeType="1"/>
            </p:cNvCxnSpPr>
            <p:nvPr/>
          </p:nvCxnSpPr>
          <p:spPr bwMode="auto">
            <a:xfrm>
              <a:off x="1698" y="2772"/>
              <a:ext cx="636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3576" name="AutoShape 40"/>
            <p:cNvSpPr>
              <a:spLocks noChangeArrowheads="1"/>
            </p:cNvSpPr>
            <p:nvPr/>
          </p:nvSpPr>
          <p:spPr bwMode="auto">
            <a:xfrm>
              <a:off x="234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Print Reports</a:t>
              </a:r>
            </a:p>
          </p:txBody>
        </p:sp>
      </p:grpSp>
      <p:grpSp>
        <p:nvGrpSpPr>
          <p:cNvPr id="23561" name="Group 41"/>
          <p:cNvGrpSpPr>
            <a:grpSpLocks/>
          </p:cNvGrpSpPr>
          <p:nvPr/>
        </p:nvGrpSpPr>
        <p:grpSpPr bwMode="auto">
          <a:xfrm>
            <a:off x="5391150" y="3545313"/>
            <a:ext cx="2714625" cy="914400"/>
            <a:chOff x="3396" y="2484"/>
            <a:chExt cx="1710" cy="576"/>
          </a:xfrm>
        </p:grpSpPr>
        <p:cxnSp>
          <p:nvCxnSpPr>
            <p:cNvPr id="23573" name="AutoShape 42"/>
            <p:cNvCxnSpPr>
              <a:cxnSpLocks noChangeShapeType="1"/>
              <a:stCxn id="23576" idx="3"/>
              <a:endCxn id="23574" idx="1"/>
            </p:cNvCxnSpPr>
            <p:nvPr/>
          </p:nvCxnSpPr>
          <p:spPr bwMode="auto">
            <a:xfrm>
              <a:off x="3396" y="2766"/>
              <a:ext cx="654" cy="6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3574" name="AutoShape 43"/>
            <p:cNvSpPr>
              <a:spLocks noChangeArrowheads="1"/>
            </p:cNvSpPr>
            <p:nvPr/>
          </p:nvSpPr>
          <p:spPr bwMode="auto">
            <a:xfrm>
              <a:off x="405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23562" name="Group 44"/>
          <p:cNvGrpSpPr>
            <a:grpSpLocks/>
          </p:cNvGrpSpPr>
          <p:nvPr/>
        </p:nvGrpSpPr>
        <p:grpSpPr bwMode="auto">
          <a:xfrm>
            <a:off x="1019175" y="869089"/>
            <a:ext cx="4371975" cy="914400"/>
            <a:chOff x="642" y="564"/>
            <a:chExt cx="2754" cy="576"/>
          </a:xfrm>
        </p:grpSpPr>
        <p:sp>
          <p:nvSpPr>
            <p:cNvPr id="23570" name="AutoShape 45"/>
            <p:cNvSpPr>
              <a:spLocks noChangeArrowheads="1"/>
            </p:cNvSpPr>
            <p:nvPr/>
          </p:nvSpPr>
          <p:spPr bwMode="auto">
            <a:xfrm>
              <a:off x="642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cxnSp>
          <p:nvCxnSpPr>
            <p:cNvPr id="23571" name="AutoShape 46"/>
            <p:cNvCxnSpPr>
              <a:cxnSpLocks noChangeShapeType="1"/>
              <a:stCxn id="23570" idx="3"/>
              <a:endCxn id="23572" idx="1"/>
            </p:cNvCxnSpPr>
            <p:nvPr/>
          </p:nvCxnSpPr>
          <p:spPr bwMode="auto">
            <a:xfrm>
              <a:off x="1710" y="852"/>
              <a:ext cx="618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3572" name="AutoShape 47"/>
            <p:cNvSpPr>
              <a:spLocks noChangeArrowheads="1"/>
            </p:cNvSpPr>
            <p:nvPr/>
          </p:nvSpPr>
          <p:spPr bwMode="auto">
            <a:xfrm>
              <a:off x="2340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</p:grpSp>
      <p:grpSp>
        <p:nvGrpSpPr>
          <p:cNvPr id="23563" name="Group 48"/>
          <p:cNvGrpSpPr>
            <a:grpSpLocks/>
          </p:cNvGrpSpPr>
          <p:nvPr/>
        </p:nvGrpSpPr>
        <p:grpSpPr bwMode="auto">
          <a:xfrm>
            <a:off x="3714750" y="3959221"/>
            <a:ext cx="1676400" cy="2027244"/>
            <a:chOff x="2340" y="2827"/>
            <a:chExt cx="1056" cy="1277"/>
          </a:xfrm>
        </p:grpSpPr>
        <p:cxnSp>
          <p:nvCxnSpPr>
            <p:cNvPr id="23568" name="AutoShape 49"/>
            <p:cNvCxnSpPr>
              <a:cxnSpLocks noChangeShapeType="1"/>
              <a:stCxn id="23576" idx="2"/>
              <a:endCxn id="23569" idx="0"/>
            </p:cNvCxnSpPr>
            <p:nvPr/>
          </p:nvCxnSpPr>
          <p:spPr bwMode="auto">
            <a:xfrm rot="5400000">
              <a:off x="2517" y="3177"/>
              <a:ext cx="702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3569" name="AutoShape 50"/>
            <p:cNvSpPr>
              <a:spLocks noChangeArrowheads="1"/>
            </p:cNvSpPr>
            <p:nvPr/>
          </p:nvSpPr>
          <p:spPr bwMode="auto">
            <a:xfrm>
              <a:off x="2340" y="352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Correct PO Errors</a:t>
              </a:r>
            </a:p>
          </p:txBody>
        </p:sp>
      </p:grpSp>
      <p:sp>
        <p:nvSpPr>
          <p:cNvPr id="23565" name="AutoShape 52"/>
          <p:cNvSpPr>
            <a:spLocks noChangeArrowheads="1"/>
          </p:cNvSpPr>
          <p:nvPr/>
        </p:nvSpPr>
        <p:spPr bwMode="auto">
          <a:xfrm>
            <a:off x="3714750" y="2002263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Create the </a:t>
            </a:r>
          </a:p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Purchase Order</a:t>
            </a:r>
          </a:p>
        </p:txBody>
      </p:sp>
      <p:sp>
        <p:nvSpPr>
          <p:cNvPr id="52250" name="AutoShape 26"/>
          <p:cNvSpPr>
            <a:spLocks noChangeArrowheads="1"/>
          </p:cNvSpPr>
          <p:nvPr/>
        </p:nvSpPr>
        <p:spPr bwMode="auto">
          <a:xfrm>
            <a:off x="2798763" y="2982348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chemeClr val="accent6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Print Reports</a:t>
            </a:r>
          </a:p>
          <a:p>
            <a:pPr eaLnBrk="0" hangingPunct="0"/>
            <a:r>
              <a:rPr kumimoji="1"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5.9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50" grpId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7" name="Rectangle 10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PO-PR-020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010173" y="1181100"/>
            <a:ext cx="7105650" cy="4604902"/>
            <a:chOff x="1000125" y="1532780"/>
            <a:chExt cx="7105650" cy="4604902"/>
          </a:xfrm>
        </p:grpSpPr>
        <p:cxnSp>
          <p:nvCxnSpPr>
            <p:cNvPr id="7171" name="AutoShape 4"/>
            <p:cNvCxnSpPr>
              <a:cxnSpLocks noChangeShapeType="1"/>
              <a:stCxn id="7184" idx="3"/>
              <a:endCxn id="7172" idx="1"/>
            </p:cNvCxnSpPr>
            <p:nvPr/>
          </p:nvCxnSpPr>
          <p:spPr bwMode="auto">
            <a:xfrm>
              <a:off x="5410200" y="3143250"/>
              <a:ext cx="10001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7172" name="AutoShape 5"/>
            <p:cNvSpPr>
              <a:spLocks noChangeArrowheads="1"/>
            </p:cNvSpPr>
            <p:nvPr/>
          </p:nvSpPr>
          <p:spPr bwMode="auto">
            <a:xfrm>
              <a:off x="6429375" y="268605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4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7173" name="AutoShape 7"/>
            <p:cNvCxnSpPr>
              <a:cxnSpLocks noChangeShapeType="1"/>
              <a:stCxn id="7172" idx="2"/>
              <a:endCxn id="7174" idx="0"/>
            </p:cNvCxnSpPr>
            <p:nvPr/>
          </p:nvCxnSpPr>
          <p:spPr bwMode="auto">
            <a:xfrm rot="5400000">
              <a:off x="4364225" y="1074550"/>
              <a:ext cx="377450" cy="54292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7174" name="AutoShape 8"/>
            <p:cNvSpPr>
              <a:spLocks noChangeArrowheads="1"/>
            </p:cNvSpPr>
            <p:nvPr/>
          </p:nvSpPr>
          <p:spPr bwMode="auto">
            <a:xfrm>
              <a:off x="1000125" y="397790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34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Receive the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</a:t>
              </a:r>
            </a:p>
          </p:txBody>
        </p:sp>
        <p:cxnSp>
          <p:nvCxnSpPr>
            <p:cNvPr id="7175" name="AutoShape 10"/>
            <p:cNvCxnSpPr>
              <a:cxnSpLocks noChangeShapeType="1"/>
            </p:cNvCxnSpPr>
            <p:nvPr/>
          </p:nvCxnSpPr>
          <p:spPr bwMode="auto">
            <a:xfrm>
              <a:off x="2695575" y="4435100"/>
              <a:ext cx="1009650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7176" name="AutoShape 11"/>
            <p:cNvSpPr>
              <a:spLocks noChangeArrowheads="1"/>
            </p:cNvSpPr>
            <p:nvPr/>
          </p:nvSpPr>
          <p:spPr bwMode="auto">
            <a:xfrm>
              <a:off x="3714750" y="397790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18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Print Reports</a:t>
              </a:r>
            </a:p>
          </p:txBody>
        </p:sp>
        <p:cxnSp>
          <p:nvCxnSpPr>
            <p:cNvPr id="7177" name="AutoShape 13"/>
            <p:cNvCxnSpPr>
              <a:cxnSpLocks noChangeShapeType="1"/>
              <a:stCxn id="7176" idx="3"/>
              <a:endCxn id="7178" idx="1"/>
            </p:cNvCxnSpPr>
            <p:nvPr/>
          </p:nvCxnSpPr>
          <p:spPr bwMode="auto">
            <a:xfrm>
              <a:off x="5410200" y="4435100"/>
              <a:ext cx="100012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7178" name="AutoShape 14"/>
            <p:cNvSpPr>
              <a:spLocks noChangeArrowheads="1"/>
            </p:cNvSpPr>
            <p:nvPr/>
          </p:nvSpPr>
          <p:spPr bwMode="auto">
            <a:xfrm>
              <a:off x="6429375" y="397790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4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</a:t>
              </a:r>
            </a:p>
          </p:txBody>
        </p:sp>
        <p:sp>
          <p:nvSpPr>
            <p:cNvPr id="7179" name="AutoShape 16"/>
            <p:cNvSpPr>
              <a:spLocks noChangeArrowheads="1"/>
            </p:cNvSpPr>
            <p:nvPr/>
          </p:nvSpPr>
          <p:spPr bwMode="auto">
            <a:xfrm>
              <a:off x="1019175" y="153278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  <a:effectLst>
              <a:outerShdw dist="50800" dir="2400000" algn="ctr" rotWithShape="0">
                <a:schemeClr val="accent1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cxnSp>
          <p:nvCxnSpPr>
            <p:cNvPr id="7180" name="AutoShape 17"/>
            <p:cNvCxnSpPr>
              <a:cxnSpLocks noChangeShapeType="1"/>
              <a:stCxn id="7179" idx="3"/>
              <a:endCxn id="7181" idx="1"/>
            </p:cNvCxnSpPr>
            <p:nvPr/>
          </p:nvCxnSpPr>
          <p:spPr bwMode="auto">
            <a:xfrm>
              <a:off x="2714625" y="1989980"/>
              <a:ext cx="981075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7181" name="AutoShape 18"/>
            <p:cNvSpPr>
              <a:spLocks noChangeArrowheads="1"/>
            </p:cNvSpPr>
            <p:nvPr/>
          </p:nvSpPr>
          <p:spPr bwMode="auto">
            <a:xfrm>
              <a:off x="3714750" y="153278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  <a:effectLst>
              <a:outerShdw dist="50800" dir="2400000" algn="ctr" rotWithShape="0">
                <a:schemeClr val="accent1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  <p:cxnSp>
          <p:nvCxnSpPr>
            <p:cNvPr id="7182" name="AutoShape 20"/>
            <p:cNvCxnSpPr>
              <a:cxnSpLocks noChangeShapeType="1"/>
              <a:stCxn id="7176" idx="2"/>
              <a:endCxn id="7183" idx="0"/>
            </p:cNvCxnSpPr>
            <p:nvPr/>
          </p:nvCxnSpPr>
          <p:spPr bwMode="auto">
            <a:xfrm rot="5400000">
              <a:off x="4387459" y="5057791"/>
              <a:ext cx="330982" cy="158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7183" name="AutoShape 21"/>
            <p:cNvSpPr>
              <a:spLocks noChangeArrowheads="1"/>
            </p:cNvSpPr>
            <p:nvPr/>
          </p:nvSpPr>
          <p:spPr bwMode="auto">
            <a:xfrm>
              <a:off x="3714750" y="5223282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46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Correct PO Errors</a:t>
              </a:r>
            </a:p>
          </p:txBody>
        </p:sp>
        <p:sp>
          <p:nvSpPr>
            <p:cNvPr id="7184" name="AutoShape 23"/>
            <p:cNvSpPr>
              <a:spLocks noChangeArrowheads="1"/>
            </p:cNvSpPr>
            <p:nvPr/>
          </p:nvSpPr>
          <p:spPr bwMode="auto">
            <a:xfrm>
              <a:off x="3714750" y="2686050"/>
              <a:ext cx="1676400" cy="914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4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Create the 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7185" name="AutoShape 24"/>
            <p:cNvCxnSpPr>
              <a:cxnSpLocks noChangeShapeType="1"/>
              <a:stCxn id="7181" idx="2"/>
              <a:endCxn id="7184" idx="0"/>
            </p:cNvCxnSpPr>
            <p:nvPr/>
          </p:nvCxnSpPr>
          <p:spPr bwMode="auto">
            <a:xfrm rot="5400000">
              <a:off x="4433515" y="2566615"/>
              <a:ext cx="238870" cy="1588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7186" name="AutoShape 25"/>
            <p:cNvCxnSpPr>
              <a:cxnSpLocks noChangeShapeType="1"/>
              <a:stCxn id="7179" idx="2"/>
              <a:endCxn id="7184" idx="1"/>
            </p:cNvCxnSpPr>
            <p:nvPr/>
          </p:nvCxnSpPr>
          <p:spPr bwMode="auto">
            <a:xfrm rot="16200000" flipH="1">
              <a:off x="2438027" y="1866527"/>
              <a:ext cx="696070" cy="1857375"/>
            </a:xfrm>
            <a:prstGeom prst="bentConnector2">
              <a:avLst/>
            </a:prstGeom>
            <a:noFill/>
            <a:ln w="38100">
              <a:solidFill>
                <a:schemeClr val="bg2"/>
              </a:solidFill>
              <a:prstDash val="sysDot"/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1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kumimoji="1" lang="en-US" altLang="zh-CN" dirty="0" smtClean="0">
                <a:ea typeface="宋体" pitchFamily="2" charset="-122"/>
              </a:rPr>
              <a:t>Purchase Order </a:t>
            </a:r>
            <a:br>
              <a:rPr kumimoji="1" lang="en-US" altLang="zh-CN" dirty="0" smtClean="0">
                <a:ea typeface="宋体" pitchFamily="2" charset="-122"/>
              </a:rPr>
            </a:br>
            <a:r>
              <a:rPr kumimoji="1" lang="en-US" altLang="zh-CN" dirty="0" smtClean="0">
                <a:ea typeface="宋体" pitchFamily="2" charset="-122"/>
              </a:rPr>
              <a:t>Reports Menu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PO-PR-200</a:t>
            </a:r>
          </a:p>
        </p:txBody>
      </p:sp>
      <p:pic>
        <p:nvPicPr>
          <p:cNvPr id="24579" name="Picture 11" descr="purchase order reports menu 139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4488" y="86058"/>
            <a:ext cx="2371725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2560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PO-PR-210</a:t>
            </a:r>
          </a:p>
        </p:txBody>
      </p:sp>
      <p:grpSp>
        <p:nvGrpSpPr>
          <p:cNvPr id="25606" name="Group 32"/>
          <p:cNvGrpSpPr>
            <a:grpSpLocks/>
          </p:cNvGrpSpPr>
          <p:nvPr/>
        </p:nvGrpSpPr>
        <p:grpSpPr bwMode="auto">
          <a:xfrm>
            <a:off x="5391150" y="2213794"/>
            <a:ext cx="2714625" cy="914400"/>
            <a:chOff x="3396" y="1512"/>
            <a:chExt cx="1710" cy="576"/>
          </a:xfrm>
        </p:grpSpPr>
        <p:cxnSp>
          <p:nvCxnSpPr>
            <p:cNvPr id="25627" name="AutoShape 33"/>
            <p:cNvCxnSpPr>
              <a:cxnSpLocks noChangeShapeType="1"/>
              <a:stCxn id="25613" idx="3"/>
              <a:endCxn id="25628" idx="1"/>
            </p:cNvCxnSpPr>
            <p:nvPr/>
          </p:nvCxnSpPr>
          <p:spPr bwMode="auto">
            <a:xfrm>
              <a:off x="3396" y="1800"/>
              <a:ext cx="654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5628" name="AutoShape 34"/>
            <p:cNvSpPr>
              <a:spLocks noChangeArrowheads="1"/>
            </p:cNvSpPr>
            <p:nvPr/>
          </p:nvSpPr>
          <p:spPr bwMode="auto">
            <a:xfrm>
              <a:off x="4050" y="15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</p:grpSp>
      <p:grpSp>
        <p:nvGrpSpPr>
          <p:cNvPr id="25607" name="Group 35"/>
          <p:cNvGrpSpPr>
            <a:grpSpLocks/>
          </p:cNvGrpSpPr>
          <p:nvPr/>
        </p:nvGrpSpPr>
        <p:grpSpPr bwMode="auto">
          <a:xfrm>
            <a:off x="1000125" y="3118669"/>
            <a:ext cx="6267450" cy="1552575"/>
            <a:chOff x="630" y="2082"/>
            <a:chExt cx="3948" cy="978"/>
          </a:xfrm>
        </p:grpSpPr>
        <p:cxnSp>
          <p:nvCxnSpPr>
            <p:cNvPr id="25625" name="AutoShape 36"/>
            <p:cNvCxnSpPr>
              <a:cxnSpLocks noChangeShapeType="1"/>
              <a:stCxn id="25628" idx="2"/>
              <a:endCxn id="25626" idx="0"/>
            </p:cNvCxnSpPr>
            <p:nvPr/>
          </p:nvCxnSpPr>
          <p:spPr bwMode="auto">
            <a:xfrm rot="5400000">
              <a:off x="2667" y="573"/>
              <a:ext cx="402" cy="342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bg2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5626" name="AutoShape 37"/>
            <p:cNvSpPr>
              <a:spLocks noChangeArrowheads="1"/>
            </p:cNvSpPr>
            <p:nvPr/>
          </p:nvSpPr>
          <p:spPr bwMode="auto">
            <a:xfrm>
              <a:off x="63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Receive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25608" name="Group 38"/>
          <p:cNvGrpSpPr>
            <a:grpSpLocks/>
          </p:cNvGrpSpPr>
          <p:nvPr/>
        </p:nvGrpSpPr>
        <p:grpSpPr bwMode="auto">
          <a:xfrm>
            <a:off x="2695575" y="3756844"/>
            <a:ext cx="2695575" cy="914400"/>
            <a:chOff x="1698" y="2484"/>
            <a:chExt cx="1698" cy="576"/>
          </a:xfrm>
        </p:grpSpPr>
        <p:cxnSp>
          <p:nvCxnSpPr>
            <p:cNvPr id="25623" name="AutoShape 39"/>
            <p:cNvCxnSpPr>
              <a:cxnSpLocks noChangeShapeType="1"/>
            </p:cNvCxnSpPr>
            <p:nvPr/>
          </p:nvCxnSpPr>
          <p:spPr bwMode="auto">
            <a:xfrm>
              <a:off x="1698" y="2772"/>
              <a:ext cx="636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5624" name="AutoShape 40"/>
            <p:cNvSpPr>
              <a:spLocks noChangeArrowheads="1"/>
            </p:cNvSpPr>
            <p:nvPr/>
          </p:nvSpPr>
          <p:spPr bwMode="auto">
            <a:xfrm>
              <a:off x="234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Print Reports</a:t>
              </a:r>
            </a:p>
          </p:txBody>
        </p:sp>
      </p:grpSp>
      <p:grpSp>
        <p:nvGrpSpPr>
          <p:cNvPr id="25609" name="Group 41"/>
          <p:cNvGrpSpPr>
            <a:grpSpLocks/>
          </p:cNvGrpSpPr>
          <p:nvPr/>
        </p:nvGrpSpPr>
        <p:grpSpPr bwMode="auto">
          <a:xfrm>
            <a:off x="5391150" y="3756844"/>
            <a:ext cx="2714625" cy="914400"/>
            <a:chOff x="3396" y="2484"/>
            <a:chExt cx="1710" cy="576"/>
          </a:xfrm>
        </p:grpSpPr>
        <p:cxnSp>
          <p:nvCxnSpPr>
            <p:cNvPr id="25621" name="AutoShape 42"/>
            <p:cNvCxnSpPr>
              <a:cxnSpLocks noChangeShapeType="1"/>
              <a:stCxn id="25624" idx="3"/>
              <a:endCxn id="25622" idx="1"/>
            </p:cNvCxnSpPr>
            <p:nvPr/>
          </p:nvCxnSpPr>
          <p:spPr bwMode="auto">
            <a:xfrm>
              <a:off x="3396" y="2766"/>
              <a:ext cx="654" cy="6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5622" name="AutoShape 43"/>
            <p:cNvSpPr>
              <a:spLocks noChangeArrowheads="1"/>
            </p:cNvSpPr>
            <p:nvPr/>
          </p:nvSpPr>
          <p:spPr bwMode="auto">
            <a:xfrm>
              <a:off x="405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25610" name="Group 44"/>
          <p:cNvGrpSpPr>
            <a:grpSpLocks/>
          </p:cNvGrpSpPr>
          <p:nvPr/>
        </p:nvGrpSpPr>
        <p:grpSpPr bwMode="auto">
          <a:xfrm>
            <a:off x="1019175" y="1181100"/>
            <a:ext cx="4371975" cy="914400"/>
            <a:chOff x="642" y="564"/>
            <a:chExt cx="2754" cy="576"/>
          </a:xfrm>
        </p:grpSpPr>
        <p:sp>
          <p:nvSpPr>
            <p:cNvPr id="25618" name="AutoShape 45"/>
            <p:cNvSpPr>
              <a:spLocks noChangeArrowheads="1"/>
            </p:cNvSpPr>
            <p:nvPr/>
          </p:nvSpPr>
          <p:spPr bwMode="auto">
            <a:xfrm>
              <a:off x="642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cxnSp>
          <p:nvCxnSpPr>
            <p:cNvPr id="25619" name="AutoShape 46"/>
            <p:cNvCxnSpPr>
              <a:cxnSpLocks noChangeShapeType="1"/>
              <a:stCxn id="25618" idx="3"/>
              <a:endCxn id="25620" idx="1"/>
            </p:cNvCxnSpPr>
            <p:nvPr/>
          </p:nvCxnSpPr>
          <p:spPr bwMode="auto">
            <a:xfrm>
              <a:off x="1710" y="852"/>
              <a:ext cx="618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25620" name="AutoShape 47"/>
            <p:cNvSpPr>
              <a:spLocks noChangeArrowheads="1"/>
            </p:cNvSpPr>
            <p:nvPr/>
          </p:nvSpPr>
          <p:spPr bwMode="auto">
            <a:xfrm>
              <a:off x="2340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</p:grpSp>
      <p:sp>
        <p:nvSpPr>
          <p:cNvPr id="25617" name="AutoShape 50"/>
          <p:cNvSpPr>
            <a:spLocks noChangeArrowheads="1"/>
          </p:cNvSpPr>
          <p:nvPr/>
        </p:nvSpPr>
        <p:spPr bwMode="auto">
          <a:xfrm>
            <a:off x="3714750" y="5072588"/>
            <a:ext cx="1676400" cy="914404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Correct PO Errors</a:t>
            </a:r>
          </a:p>
        </p:txBody>
      </p:sp>
      <p:grpSp>
        <p:nvGrpSpPr>
          <p:cNvPr id="25612" name="Group 51"/>
          <p:cNvGrpSpPr>
            <a:grpSpLocks/>
          </p:cNvGrpSpPr>
          <p:nvPr/>
        </p:nvGrpSpPr>
        <p:grpSpPr bwMode="auto">
          <a:xfrm>
            <a:off x="1857375" y="1642294"/>
            <a:ext cx="3533775" cy="1485900"/>
            <a:chOff x="1170" y="1152"/>
            <a:chExt cx="2226" cy="936"/>
          </a:xfrm>
        </p:grpSpPr>
        <p:sp>
          <p:nvSpPr>
            <p:cNvPr id="25613" name="AutoShape 52"/>
            <p:cNvSpPr>
              <a:spLocks noChangeArrowheads="1"/>
            </p:cNvSpPr>
            <p:nvPr/>
          </p:nvSpPr>
          <p:spPr bwMode="auto">
            <a:xfrm>
              <a:off x="2340" y="15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Create the 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25614" name="AutoShape 53"/>
            <p:cNvCxnSpPr>
              <a:cxnSpLocks noChangeShapeType="1"/>
              <a:stCxn id="25620" idx="2"/>
              <a:endCxn id="25613" idx="0"/>
            </p:cNvCxnSpPr>
            <p:nvPr/>
          </p:nvCxnSpPr>
          <p:spPr bwMode="auto">
            <a:xfrm>
              <a:off x="2868" y="1152"/>
              <a:ext cx="0" cy="348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25615" name="AutoShape 54"/>
            <p:cNvCxnSpPr>
              <a:cxnSpLocks noChangeShapeType="1"/>
              <a:stCxn id="25618" idx="2"/>
              <a:endCxn id="25613" idx="1"/>
            </p:cNvCxnSpPr>
            <p:nvPr/>
          </p:nvCxnSpPr>
          <p:spPr bwMode="auto">
            <a:xfrm rot="16200000" flipH="1">
              <a:off x="1425" y="897"/>
              <a:ext cx="648" cy="1158"/>
            </a:xfrm>
            <a:prstGeom prst="bentConnector2">
              <a:avLst/>
            </a:prstGeom>
            <a:noFill/>
            <a:ln w="38100">
              <a:solidFill>
                <a:schemeClr val="bg2"/>
              </a:solidFill>
              <a:prstDash val="sysDot"/>
              <a:miter lim="800000"/>
              <a:headEnd/>
              <a:tailEnd type="triangle" w="med" len="med"/>
            </a:ln>
          </p:spPr>
        </p:cxnSp>
      </p:grpSp>
      <p:sp>
        <p:nvSpPr>
          <p:cNvPr id="54298" name="AutoShape 26"/>
          <p:cNvSpPr>
            <a:spLocks noChangeArrowheads="1"/>
          </p:cNvSpPr>
          <p:nvPr/>
        </p:nvSpPr>
        <p:spPr bwMode="auto">
          <a:xfrm>
            <a:off x="5365750" y="3194383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chemeClr val="accent6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Return the Purchase</a:t>
            </a:r>
          </a:p>
          <a:p>
            <a:pPr eaLnBrk="0" hangingPunct="0"/>
            <a:r>
              <a:rPr kumimoji="1"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5.13.7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98" grpId="0" animBg="1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Returns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PO-PR-220</a:t>
            </a:r>
          </a:p>
        </p:txBody>
      </p:sp>
      <p:pic>
        <p:nvPicPr>
          <p:cNvPr id="26629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763" y="2138363"/>
            <a:ext cx="7608887" cy="2581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039" y="1155621"/>
            <a:ext cx="8102600" cy="4675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27652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Returns</a:t>
            </a:r>
          </a:p>
        </p:txBody>
      </p:sp>
      <p:sp>
        <p:nvSpPr>
          <p:cNvPr id="2765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PO-PR-230</a:t>
            </a:r>
          </a:p>
        </p:txBody>
      </p:sp>
      <p:sp>
        <p:nvSpPr>
          <p:cNvPr id="27651" name="Rectangle 2"/>
          <p:cNvSpPr>
            <a:spLocks noChangeArrowheads="1"/>
          </p:cNvSpPr>
          <p:nvPr/>
        </p:nvSpPr>
        <p:spPr bwMode="auto">
          <a:xfrm>
            <a:off x="4443486" y="3987407"/>
            <a:ext cx="1412566" cy="40011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Line Items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1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Returns</a:t>
            </a:r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PO-PR-240</a:t>
            </a:r>
          </a:p>
        </p:txBody>
      </p:sp>
      <p:pic>
        <p:nvPicPr>
          <p:cNvPr id="28677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698" y="1358821"/>
            <a:ext cx="7942262" cy="4330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PO-PR-250</a:t>
            </a:r>
          </a:p>
        </p:txBody>
      </p:sp>
      <p:pic>
        <p:nvPicPr>
          <p:cNvPr id="29700" name="Picture 48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208121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307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PO-PR-260</a:t>
            </a: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5391150" y="1824949"/>
            <a:ext cx="2714625" cy="914400"/>
            <a:chOff x="3396" y="1512"/>
            <a:chExt cx="1710" cy="576"/>
          </a:xfrm>
        </p:grpSpPr>
        <p:cxnSp>
          <p:nvCxnSpPr>
            <p:cNvPr id="30746" name="AutoShape 33"/>
            <p:cNvCxnSpPr>
              <a:cxnSpLocks noChangeShapeType="1"/>
              <a:stCxn id="30732" idx="3"/>
              <a:endCxn id="30747" idx="1"/>
            </p:cNvCxnSpPr>
            <p:nvPr/>
          </p:nvCxnSpPr>
          <p:spPr bwMode="auto">
            <a:xfrm flipV="1">
              <a:off x="3396" y="1800"/>
              <a:ext cx="654" cy="28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30747" name="AutoShape 34"/>
            <p:cNvSpPr>
              <a:spLocks noChangeArrowheads="1"/>
            </p:cNvSpPr>
            <p:nvPr/>
          </p:nvSpPr>
          <p:spPr bwMode="auto">
            <a:xfrm>
              <a:off x="4050" y="15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</p:grpSp>
      <p:sp>
        <p:nvSpPr>
          <p:cNvPr id="30745" name="AutoShape 37"/>
          <p:cNvSpPr>
            <a:spLocks noChangeArrowheads="1"/>
          </p:cNvSpPr>
          <p:nvPr/>
        </p:nvSpPr>
        <p:spPr bwMode="auto">
          <a:xfrm>
            <a:off x="1000125" y="2925887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Receive the</a:t>
            </a:r>
          </a:p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Purchase</a:t>
            </a:r>
          </a:p>
        </p:txBody>
      </p:sp>
      <p:grpSp>
        <p:nvGrpSpPr>
          <p:cNvPr id="4" name="Group 38"/>
          <p:cNvGrpSpPr>
            <a:grpSpLocks/>
          </p:cNvGrpSpPr>
          <p:nvPr/>
        </p:nvGrpSpPr>
        <p:grpSpPr bwMode="auto">
          <a:xfrm>
            <a:off x="2695575" y="2925887"/>
            <a:ext cx="2695575" cy="914400"/>
            <a:chOff x="1698" y="2484"/>
            <a:chExt cx="1698" cy="576"/>
          </a:xfrm>
        </p:grpSpPr>
        <p:cxnSp>
          <p:nvCxnSpPr>
            <p:cNvPr id="30742" name="AutoShape 39"/>
            <p:cNvCxnSpPr>
              <a:cxnSpLocks noChangeShapeType="1"/>
            </p:cNvCxnSpPr>
            <p:nvPr/>
          </p:nvCxnSpPr>
          <p:spPr bwMode="auto">
            <a:xfrm>
              <a:off x="1698" y="2772"/>
              <a:ext cx="636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30743" name="AutoShape 40"/>
            <p:cNvSpPr>
              <a:spLocks noChangeArrowheads="1"/>
            </p:cNvSpPr>
            <p:nvPr/>
          </p:nvSpPr>
          <p:spPr bwMode="auto">
            <a:xfrm>
              <a:off x="234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Print Reports</a:t>
              </a:r>
            </a:p>
          </p:txBody>
        </p:sp>
      </p:grpSp>
      <p:grpSp>
        <p:nvGrpSpPr>
          <p:cNvPr id="5" name="Group 41"/>
          <p:cNvGrpSpPr>
            <a:grpSpLocks/>
          </p:cNvGrpSpPr>
          <p:nvPr/>
        </p:nvGrpSpPr>
        <p:grpSpPr bwMode="auto">
          <a:xfrm>
            <a:off x="5391150" y="2925887"/>
            <a:ext cx="2714625" cy="914400"/>
            <a:chOff x="3396" y="2484"/>
            <a:chExt cx="1710" cy="576"/>
          </a:xfrm>
        </p:grpSpPr>
        <p:cxnSp>
          <p:nvCxnSpPr>
            <p:cNvPr id="30740" name="AutoShape 42"/>
            <p:cNvCxnSpPr>
              <a:cxnSpLocks noChangeShapeType="1"/>
              <a:stCxn id="30743" idx="3"/>
              <a:endCxn id="30741" idx="1"/>
            </p:cNvCxnSpPr>
            <p:nvPr/>
          </p:nvCxnSpPr>
          <p:spPr bwMode="auto">
            <a:xfrm>
              <a:off x="3396" y="2766"/>
              <a:ext cx="654" cy="6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30741" name="AutoShape 43"/>
            <p:cNvSpPr>
              <a:spLocks noChangeArrowheads="1"/>
            </p:cNvSpPr>
            <p:nvPr/>
          </p:nvSpPr>
          <p:spPr bwMode="auto">
            <a:xfrm>
              <a:off x="405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6" name="Group 44"/>
          <p:cNvGrpSpPr>
            <a:grpSpLocks/>
          </p:cNvGrpSpPr>
          <p:nvPr/>
        </p:nvGrpSpPr>
        <p:grpSpPr bwMode="auto">
          <a:xfrm>
            <a:off x="1019175" y="894938"/>
            <a:ext cx="4371975" cy="914400"/>
            <a:chOff x="642" y="564"/>
            <a:chExt cx="2754" cy="576"/>
          </a:xfrm>
        </p:grpSpPr>
        <p:sp>
          <p:nvSpPr>
            <p:cNvPr id="30737" name="AutoShape 45"/>
            <p:cNvSpPr>
              <a:spLocks noChangeArrowheads="1"/>
            </p:cNvSpPr>
            <p:nvPr/>
          </p:nvSpPr>
          <p:spPr bwMode="auto">
            <a:xfrm>
              <a:off x="642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cxnSp>
          <p:nvCxnSpPr>
            <p:cNvPr id="30738" name="AutoShape 46"/>
            <p:cNvCxnSpPr>
              <a:cxnSpLocks noChangeShapeType="1"/>
              <a:stCxn id="30737" idx="3"/>
              <a:endCxn id="30739" idx="1"/>
            </p:cNvCxnSpPr>
            <p:nvPr/>
          </p:nvCxnSpPr>
          <p:spPr bwMode="auto">
            <a:xfrm>
              <a:off x="1710" y="852"/>
              <a:ext cx="618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30739" name="AutoShape 47"/>
            <p:cNvSpPr>
              <a:spLocks noChangeArrowheads="1"/>
            </p:cNvSpPr>
            <p:nvPr/>
          </p:nvSpPr>
          <p:spPr bwMode="auto">
            <a:xfrm>
              <a:off x="2340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</p:grpSp>
      <p:grpSp>
        <p:nvGrpSpPr>
          <p:cNvPr id="7" name="Group 48"/>
          <p:cNvGrpSpPr>
            <a:grpSpLocks/>
          </p:cNvGrpSpPr>
          <p:nvPr/>
        </p:nvGrpSpPr>
        <p:grpSpPr bwMode="auto">
          <a:xfrm>
            <a:off x="3714750" y="3529879"/>
            <a:ext cx="1676400" cy="2530490"/>
            <a:chOff x="2340" y="2510"/>
            <a:chExt cx="1056" cy="1594"/>
          </a:xfrm>
        </p:grpSpPr>
        <p:cxnSp>
          <p:nvCxnSpPr>
            <p:cNvPr id="30735" name="AutoShape 49"/>
            <p:cNvCxnSpPr>
              <a:cxnSpLocks noChangeShapeType="1"/>
              <a:stCxn id="30743" idx="2"/>
              <a:endCxn id="30736" idx="0"/>
            </p:cNvCxnSpPr>
            <p:nvPr/>
          </p:nvCxnSpPr>
          <p:spPr bwMode="auto">
            <a:xfrm rot="5400000">
              <a:off x="2359" y="3019"/>
              <a:ext cx="1019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round/>
              <a:headEnd/>
              <a:tailEnd type="triangle" w="med" len="med"/>
            </a:ln>
          </p:spPr>
        </p:cxnSp>
        <p:sp>
          <p:nvSpPr>
            <p:cNvPr id="30736" name="AutoShape 50"/>
            <p:cNvSpPr>
              <a:spLocks noChangeArrowheads="1"/>
            </p:cNvSpPr>
            <p:nvPr/>
          </p:nvSpPr>
          <p:spPr bwMode="auto">
            <a:xfrm>
              <a:off x="2340" y="352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Correct PO Errors</a:t>
              </a:r>
            </a:p>
          </p:txBody>
        </p:sp>
      </p:grpSp>
      <p:grpSp>
        <p:nvGrpSpPr>
          <p:cNvPr id="8" name="Group 51"/>
          <p:cNvGrpSpPr>
            <a:grpSpLocks/>
          </p:cNvGrpSpPr>
          <p:nvPr/>
        </p:nvGrpSpPr>
        <p:grpSpPr bwMode="auto">
          <a:xfrm>
            <a:off x="1857401" y="1798083"/>
            <a:ext cx="3533749" cy="941265"/>
            <a:chOff x="1164" y="1432"/>
            <a:chExt cx="2232" cy="656"/>
          </a:xfrm>
        </p:grpSpPr>
        <p:sp>
          <p:nvSpPr>
            <p:cNvPr id="30732" name="AutoShape 52"/>
            <p:cNvSpPr>
              <a:spLocks noChangeArrowheads="1"/>
            </p:cNvSpPr>
            <p:nvPr/>
          </p:nvSpPr>
          <p:spPr bwMode="auto">
            <a:xfrm>
              <a:off x="2340" y="15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chemeClr val="bg1">
                <a:lumMod val="95000"/>
              </a:schemeClr>
            </a:solidFill>
            <a:ln w="38100">
              <a:solidFill>
                <a:schemeClr val="bg2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Create the </a:t>
              </a:r>
            </a:p>
            <a:p>
              <a:pPr eaLnBrk="0" hangingPunct="0"/>
              <a:r>
                <a:rPr kumimoji="1" lang="en-US" altLang="zh-CN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30733" name="AutoShape 53"/>
            <p:cNvCxnSpPr>
              <a:cxnSpLocks noChangeShapeType="1"/>
              <a:stCxn id="30739" idx="2"/>
              <a:endCxn id="30732" idx="0"/>
            </p:cNvCxnSpPr>
            <p:nvPr/>
          </p:nvCxnSpPr>
          <p:spPr bwMode="auto">
            <a:xfrm rot="16200000" flipH="1">
              <a:off x="2828" y="1472"/>
              <a:ext cx="79" cy="1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30734" name="AutoShape 54"/>
            <p:cNvCxnSpPr>
              <a:cxnSpLocks noChangeShapeType="1"/>
              <a:stCxn id="30737" idx="2"/>
              <a:endCxn id="30732" idx="1"/>
            </p:cNvCxnSpPr>
            <p:nvPr/>
          </p:nvCxnSpPr>
          <p:spPr bwMode="auto">
            <a:xfrm rot="16200000" flipH="1">
              <a:off x="1568" y="1028"/>
              <a:ext cx="367" cy="1176"/>
            </a:xfrm>
            <a:prstGeom prst="bentConnector2">
              <a:avLst/>
            </a:prstGeom>
            <a:noFill/>
            <a:ln w="38100">
              <a:solidFill>
                <a:schemeClr val="bg2"/>
              </a:solidFill>
              <a:prstDash val="sysDot"/>
              <a:miter lim="800000"/>
              <a:headEnd/>
              <a:tailEnd type="triangle" w="med" len="med"/>
            </a:ln>
          </p:spPr>
        </p:cxnSp>
      </p:grpSp>
      <p:sp>
        <p:nvSpPr>
          <p:cNvPr id="58394" name="AutoShape 26"/>
          <p:cNvSpPr>
            <a:spLocks noChangeArrowheads="1"/>
          </p:cNvSpPr>
          <p:nvPr/>
        </p:nvSpPr>
        <p:spPr bwMode="auto">
          <a:xfrm>
            <a:off x="2800350" y="4040127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chemeClr val="accent6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Correct PO Errors</a:t>
            </a:r>
          </a:p>
          <a:p>
            <a:pPr eaLnBrk="0" hangingPunct="0"/>
            <a:r>
              <a:rPr kumimoji="1"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5.7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8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94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4" name="Rectangle 3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Correcting PO Errors</a:t>
            </a:r>
          </a:p>
        </p:txBody>
      </p:sp>
      <p:sp>
        <p:nvSpPr>
          <p:cNvPr id="317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PO-PR-270</a:t>
            </a:r>
          </a:p>
        </p:txBody>
      </p:sp>
      <p:grpSp>
        <p:nvGrpSpPr>
          <p:cNvPr id="31747" name="Group 23"/>
          <p:cNvGrpSpPr>
            <a:grpSpLocks/>
          </p:cNvGrpSpPr>
          <p:nvPr/>
        </p:nvGrpSpPr>
        <p:grpSpPr bwMode="auto">
          <a:xfrm>
            <a:off x="1028700" y="1767613"/>
            <a:ext cx="7086600" cy="3390900"/>
            <a:chOff x="648" y="1032"/>
            <a:chExt cx="4464" cy="2136"/>
          </a:xfrm>
        </p:grpSpPr>
        <p:sp>
          <p:nvSpPr>
            <p:cNvPr id="59396" name="Rectangle 4"/>
            <p:cNvSpPr>
              <a:spLocks noChangeArrowheads="1"/>
            </p:cNvSpPr>
            <p:nvPr/>
          </p:nvSpPr>
          <p:spPr bwMode="auto">
            <a:xfrm>
              <a:off x="1500" y="2592"/>
              <a:ext cx="1056" cy="57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  <a:effectLst>
              <a:prstShdw prst="shdw18" dist="17961" dir="13500000">
                <a:schemeClr val="accent2">
                  <a:gamma/>
                  <a:shade val="60000"/>
                  <a:invGamma/>
                </a:schemeClr>
              </a:prst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Purchaser</a:t>
              </a:r>
            </a:p>
          </p:txBody>
        </p:sp>
        <p:sp>
          <p:nvSpPr>
            <p:cNvPr id="59397" name="Rectangle 5"/>
            <p:cNvSpPr>
              <a:spLocks noChangeArrowheads="1"/>
            </p:cNvSpPr>
            <p:nvPr/>
          </p:nvSpPr>
          <p:spPr bwMode="auto">
            <a:xfrm>
              <a:off x="648" y="1032"/>
              <a:ext cx="1056" cy="57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prstShdw prst="shdw18" dist="17961" dir="2700000">
                <a:schemeClr val="accent1"/>
              </a:prst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Receiver</a:t>
              </a:r>
            </a:p>
          </p:txBody>
        </p:sp>
        <p:sp>
          <p:nvSpPr>
            <p:cNvPr id="59398" name="Rectangle 6"/>
            <p:cNvSpPr>
              <a:spLocks noChangeArrowheads="1"/>
            </p:cNvSpPr>
            <p:nvPr/>
          </p:nvSpPr>
          <p:spPr bwMode="auto">
            <a:xfrm>
              <a:off x="2352" y="1032"/>
              <a:ext cx="1056" cy="57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prstShdw prst="shdw18" dist="17961" dir="13500000">
                <a:schemeClr val="hlink">
                  <a:gamma/>
                  <a:shade val="60000"/>
                  <a:invGamma/>
                </a:schemeClr>
              </a:prstShdw>
            </a:effectLst>
          </p:spPr>
          <p:txBody>
            <a:bodyPr anchor="ctr" anchorCtr="1"/>
            <a:lstStyle/>
            <a:p>
              <a:pPr eaLnBrk="0" hangingPunct="0">
                <a:defRPr/>
              </a:pPr>
              <a:r>
                <a:rPr kumimoji="1" lang="en-US" altLang="zh-CN" sz="1800" b="1">
                  <a:latin typeface="+mj-lt"/>
                  <a:ea typeface="宋体" pitchFamily="2" charset="-122"/>
                </a:rPr>
                <a:t>Receiver</a:t>
              </a:r>
            </a:p>
          </p:txBody>
        </p:sp>
        <p:sp>
          <p:nvSpPr>
            <p:cNvPr id="59399" name="Rectangle 7"/>
            <p:cNvSpPr>
              <a:spLocks noChangeArrowheads="1"/>
            </p:cNvSpPr>
            <p:nvPr/>
          </p:nvSpPr>
          <p:spPr bwMode="auto">
            <a:xfrm>
              <a:off x="4056" y="1032"/>
              <a:ext cx="1056" cy="57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hlink"/>
              </a:solidFill>
              <a:miter lim="800000"/>
              <a:headEnd/>
              <a:tailEnd/>
            </a:ln>
            <a:effectLst>
              <a:prstShdw prst="shdw18" dist="17961" dir="13500000">
                <a:schemeClr val="hlink">
                  <a:gamma/>
                  <a:shade val="60000"/>
                  <a:invGamma/>
                </a:schemeClr>
              </a:prst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Receiver</a:t>
              </a:r>
            </a:p>
          </p:txBody>
        </p:sp>
        <p:sp>
          <p:nvSpPr>
            <p:cNvPr id="59400" name="Rectangle 8"/>
            <p:cNvSpPr>
              <a:spLocks noChangeArrowheads="1"/>
            </p:cNvSpPr>
            <p:nvPr/>
          </p:nvSpPr>
          <p:spPr bwMode="auto">
            <a:xfrm>
              <a:off x="3204" y="2592"/>
              <a:ext cx="1056" cy="576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  <a:effectLst>
              <a:prstShdw prst="shdw18" dist="17961" dir="13500000">
                <a:schemeClr val="accent2">
                  <a:gamma/>
                  <a:shade val="60000"/>
                  <a:invGamma/>
                </a:schemeClr>
              </a:prst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Purchaser</a:t>
              </a:r>
            </a:p>
          </p:txBody>
        </p:sp>
        <p:cxnSp>
          <p:nvCxnSpPr>
            <p:cNvPr id="31760" name="AutoShape 9"/>
            <p:cNvCxnSpPr>
              <a:cxnSpLocks noChangeShapeType="1"/>
              <a:stCxn id="59397" idx="2"/>
              <a:endCxn id="59396" idx="1"/>
            </p:cNvCxnSpPr>
            <p:nvPr/>
          </p:nvCxnSpPr>
          <p:spPr bwMode="auto">
            <a:xfrm rot="16200000" flipH="1">
              <a:off x="702" y="2094"/>
              <a:ext cx="1260" cy="312"/>
            </a:xfrm>
            <a:prstGeom prst="bentConnector2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1761" name="AutoShape 10"/>
            <p:cNvCxnSpPr>
              <a:cxnSpLocks noChangeShapeType="1"/>
              <a:stCxn id="59396" idx="0"/>
              <a:endCxn id="59398" idx="1"/>
            </p:cNvCxnSpPr>
            <p:nvPr/>
          </p:nvCxnSpPr>
          <p:spPr bwMode="auto">
            <a:xfrm rot="-5400000">
              <a:off x="1554" y="1794"/>
              <a:ext cx="1260" cy="312"/>
            </a:xfrm>
            <a:prstGeom prst="bentConnector2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1762" name="AutoShape 11"/>
            <p:cNvCxnSpPr>
              <a:cxnSpLocks noChangeShapeType="1"/>
              <a:stCxn id="59398" idx="2"/>
              <a:endCxn id="59400" idx="1"/>
            </p:cNvCxnSpPr>
            <p:nvPr/>
          </p:nvCxnSpPr>
          <p:spPr bwMode="auto">
            <a:xfrm rot="16200000" flipH="1">
              <a:off x="2406" y="2094"/>
              <a:ext cx="1260" cy="312"/>
            </a:xfrm>
            <a:prstGeom prst="bentConnector2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31763" name="AutoShape 12"/>
            <p:cNvCxnSpPr>
              <a:cxnSpLocks noChangeShapeType="1"/>
              <a:stCxn id="59400" idx="0"/>
              <a:endCxn id="59399" idx="1"/>
            </p:cNvCxnSpPr>
            <p:nvPr/>
          </p:nvCxnSpPr>
          <p:spPr bwMode="auto">
            <a:xfrm rot="-5400000">
              <a:off x="3258" y="1794"/>
              <a:ext cx="1260" cy="312"/>
            </a:xfrm>
            <a:prstGeom prst="bentConnector2">
              <a:avLst/>
            </a:prstGeom>
            <a:noFill/>
            <a:ln w="571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</p:grpSp>
      <p:sp>
        <p:nvSpPr>
          <p:cNvPr id="31749" name="Text Box 14"/>
          <p:cNvSpPr txBox="1">
            <a:spLocks noChangeArrowheads="1"/>
          </p:cNvSpPr>
          <p:nvPr/>
        </p:nvSpPr>
        <p:spPr bwMode="auto">
          <a:xfrm>
            <a:off x="258757" y="1140551"/>
            <a:ext cx="32512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Wrong price &amp; quantity </a:t>
            </a:r>
          </a:p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received: 300 instead of 30,000</a:t>
            </a:r>
          </a:p>
        </p:txBody>
      </p:sp>
      <p:sp>
        <p:nvSpPr>
          <p:cNvPr id="31750" name="Text Box 15"/>
          <p:cNvSpPr txBox="1">
            <a:spLocks noChangeArrowheads="1"/>
          </p:cNvSpPr>
          <p:nvPr/>
        </p:nvSpPr>
        <p:spPr bwMode="auto">
          <a:xfrm>
            <a:off x="2185438" y="5255351"/>
            <a:ext cx="20505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Reopen closed PO</a:t>
            </a:r>
          </a:p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5.7</a:t>
            </a:r>
          </a:p>
        </p:txBody>
      </p:sp>
      <p:sp>
        <p:nvSpPr>
          <p:cNvPr id="31751" name="Text Box 16"/>
          <p:cNvSpPr txBox="1">
            <a:spLocks noChangeArrowheads="1"/>
          </p:cNvSpPr>
          <p:nvPr/>
        </p:nvSpPr>
        <p:spPr bwMode="auto">
          <a:xfrm>
            <a:off x="3224935" y="1140551"/>
            <a:ext cx="260840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Reverse receipt quantity</a:t>
            </a:r>
          </a:p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-300</a:t>
            </a:r>
          </a:p>
        </p:txBody>
      </p:sp>
      <p:sp>
        <p:nvSpPr>
          <p:cNvPr id="31752" name="Text Box 17"/>
          <p:cNvSpPr txBox="1">
            <a:spLocks noChangeArrowheads="1"/>
          </p:cNvSpPr>
          <p:nvPr/>
        </p:nvSpPr>
        <p:spPr bwMode="auto">
          <a:xfrm>
            <a:off x="4796477" y="5255351"/>
            <a:ext cx="19688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Fix price problems</a:t>
            </a:r>
          </a:p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5.7</a:t>
            </a:r>
          </a:p>
        </p:txBody>
      </p:sp>
      <p:sp>
        <p:nvSpPr>
          <p:cNvPr id="31753" name="Text Box 18"/>
          <p:cNvSpPr txBox="1">
            <a:spLocks noChangeArrowheads="1"/>
          </p:cNvSpPr>
          <p:nvPr/>
        </p:nvSpPr>
        <p:spPr bwMode="auto">
          <a:xfrm>
            <a:off x="5945588" y="1140551"/>
            <a:ext cx="251062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Enter corrected receipt</a:t>
            </a:r>
          </a:p>
          <a:p>
            <a:pPr eaLnBrk="0" hangingPunct="0"/>
            <a:r>
              <a:rPr kumimoji="1" lang="en-US" altLang="zh-CN" sz="1600">
                <a:latin typeface="+mj-lt"/>
                <a:ea typeface="宋体" pitchFamily="2" charset="-122"/>
              </a:rPr>
              <a:t>for 30,000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258" y="1297498"/>
            <a:ext cx="7962900" cy="4565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277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Maintenance</a:t>
            </a:r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PO-PR-280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5542859" y="2038500"/>
            <a:ext cx="2711450" cy="3429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0800" dir="27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lIns="47625" tIns="19050" rIns="47625" bIns="19050">
            <a:spAutoFit/>
          </a:bodyPr>
          <a:lstStyle/>
          <a:p>
            <a:pPr algn="l" eaLnBrk="0" hangingPunct="0"/>
            <a:r>
              <a:rPr kumimoji="1"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ea typeface="宋体" pitchFamily="2" charset="-122"/>
              </a:rPr>
              <a:t>Correcting PO Errors</a:t>
            </a:r>
          </a:p>
        </p:txBody>
      </p:sp>
      <p:cxnSp>
        <p:nvCxnSpPr>
          <p:cNvPr id="32772" name="AutoShape 13"/>
          <p:cNvCxnSpPr>
            <a:cxnSpLocks noChangeShapeType="1"/>
          </p:cNvCxnSpPr>
          <p:nvPr/>
        </p:nvCxnSpPr>
        <p:spPr bwMode="auto">
          <a:xfrm>
            <a:off x="8098308" y="797435"/>
            <a:ext cx="404813" cy="198438"/>
          </a:xfrm>
          <a:prstGeom prst="bentConnector2">
            <a:avLst/>
          </a:prstGeom>
          <a:noFill/>
          <a:ln w="9525">
            <a:noFill/>
            <a:miter lim="800000"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3714750" y="4691536"/>
            <a:ext cx="1676400" cy="1157288"/>
            <a:chOff x="2340" y="3375"/>
            <a:chExt cx="1056" cy="729"/>
          </a:xfrm>
        </p:grpSpPr>
        <p:cxnSp>
          <p:nvCxnSpPr>
            <p:cNvPr id="33806" name="AutoShape 21"/>
            <p:cNvCxnSpPr>
              <a:cxnSpLocks noChangeShapeType="1"/>
              <a:stCxn id="33814" idx="2"/>
              <a:endCxn id="33807" idx="0"/>
            </p:cNvCxnSpPr>
            <p:nvPr/>
          </p:nvCxnSpPr>
          <p:spPr bwMode="auto">
            <a:xfrm rot="5400000">
              <a:off x="2791" y="3451"/>
              <a:ext cx="153" cy="1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33807" name="AutoShape 22"/>
            <p:cNvSpPr>
              <a:spLocks noChangeArrowheads="1"/>
            </p:cNvSpPr>
            <p:nvPr/>
          </p:nvSpPr>
          <p:spPr bwMode="auto">
            <a:xfrm>
              <a:off x="2340" y="3528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7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Correct PO Errors</a:t>
              </a:r>
            </a:p>
          </p:txBody>
        </p:sp>
      </p:grp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Purchase Order Life Cycle Summary</a:t>
            </a:r>
          </a:p>
        </p:txBody>
      </p:sp>
      <p:sp>
        <p:nvSpPr>
          <p:cNvPr id="337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PO-PR-290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391150" y="2299053"/>
            <a:ext cx="2714625" cy="914400"/>
            <a:chOff x="3396" y="1476"/>
            <a:chExt cx="1710" cy="576"/>
          </a:xfrm>
        </p:grpSpPr>
        <p:cxnSp>
          <p:nvCxnSpPr>
            <p:cNvPr id="33817" name="AutoShape 5"/>
            <p:cNvCxnSpPr>
              <a:cxnSpLocks noChangeShapeType="1"/>
              <a:stCxn id="33803" idx="3"/>
              <a:endCxn id="33818" idx="1"/>
            </p:cNvCxnSpPr>
            <p:nvPr/>
          </p:nvCxnSpPr>
          <p:spPr bwMode="auto">
            <a:xfrm>
              <a:off x="3396" y="1760"/>
              <a:ext cx="654" cy="4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33818" name="AutoShape 6"/>
            <p:cNvSpPr>
              <a:spLocks noChangeArrowheads="1"/>
            </p:cNvSpPr>
            <p:nvPr/>
          </p:nvSpPr>
          <p:spPr bwMode="auto">
            <a:xfrm>
              <a:off x="4050" y="1476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7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Print the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 Order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00125" y="3214730"/>
            <a:ext cx="6267450" cy="1476376"/>
            <a:chOff x="630" y="2130"/>
            <a:chExt cx="3948" cy="930"/>
          </a:xfrm>
        </p:grpSpPr>
        <p:cxnSp>
          <p:nvCxnSpPr>
            <p:cNvPr id="33815" name="AutoShape 8"/>
            <p:cNvCxnSpPr>
              <a:cxnSpLocks noChangeShapeType="1"/>
              <a:stCxn id="33818" idx="2"/>
              <a:endCxn id="33816" idx="0"/>
            </p:cNvCxnSpPr>
            <p:nvPr/>
          </p:nvCxnSpPr>
          <p:spPr bwMode="auto">
            <a:xfrm rot="5400000">
              <a:off x="2691" y="597"/>
              <a:ext cx="354" cy="342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3816" name="AutoShape 9"/>
            <p:cNvSpPr>
              <a:spLocks noChangeArrowheads="1"/>
            </p:cNvSpPr>
            <p:nvPr/>
          </p:nvSpPr>
          <p:spPr bwMode="auto">
            <a:xfrm>
              <a:off x="63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7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Receive the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695575" y="3776702"/>
            <a:ext cx="2695575" cy="914400"/>
            <a:chOff x="1698" y="2484"/>
            <a:chExt cx="1698" cy="576"/>
          </a:xfrm>
        </p:grpSpPr>
        <p:cxnSp>
          <p:nvCxnSpPr>
            <p:cNvPr id="33813" name="AutoShape 11"/>
            <p:cNvCxnSpPr>
              <a:cxnSpLocks noChangeShapeType="1"/>
            </p:cNvCxnSpPr>
            <p:nvPr/>
          </p:nvCxnSpPr>
          <p:spPr bwMode="auto">
            <a:xfrm>
              <a:off x="1698" y="2772"/>
              <a:ext cx="636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33814" name="AutoShape 12"/>
            <p:cNvSpPr>
              <a:spLocks noChangeArrowheads="1"/>
            </p:cNvSpPr>
            <p:nvPr/>
          </p:nvSpPr>
          <p:spPr bwMode="auto">
            <a:xfrm>
              <a:off x="234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7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Print Reports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5391150" y="3776702"/>
            <a:ext cx="2714625" cy="914400"/>
            <a:chOff x="3396" y="2484"/>
            <a:chExt cx="1710" cy="576"/>
          </a:xfrm>
        </p:grpSpPr>
        <p:cxnSp>
          <p:nvCxnSpPr>
            <p:cNvPr id="33811" name="AutoShape 14"/>
            <p:cNvCxnSpPr>
              <a:cxnSpLocks noChangeShapeType="1"/>
              <a:stCxn id="33814" idx="3"/>
              <a:endCxn id="33812" idx="1"/>
            </p:cNvCxnSpPr>
            <p:nvPr/>
          </p:nvCxnSpPr>
          <p:spPr bwMode="auto">
            <a:xfrm flipV="1">
              <a:off x="3396" y="2772"/>
              <a:ext cx="654" cy="6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33812" name="AutoShape 15"/>
            <p:cNvSpPr>
              <a:spLocks noChangeArrowheads="1"/>
            </p:cNvSpPr>
            <p:nvPr/>
          </p:nvSpPr>
          <p:spPr bwMode="auto">
            <a:xfrm>
              <a:off x="4050" y="248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7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Return the</a:t>
              </a:r>
            </a:p>
            <a:p>
              <a:pPr eaLnBrk="0" hangingPunct="0"/>
              <a:r>
                <a:rPr kumimoji="1" lang="en-US" altLang="zh-CN" sz="1800" b="1">
                  <a:latin typeface="+mj-lt"/>
                  <a:ea typeface="宋体" pitchFamily="2" charset="-122"/>
                </a:rPr>
                <a:t>Purchase</a:t>
              </a:r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1019175" y="1145156"/>
            <a:ext cx="4371975" cy="914400"/>
            <a:chOff x="642" y="564"/>
            <a:chExt cx="2754" cy="576"/>
          </a:xfrm>
          <a:effectLst>
            <a:outerShdw dist="50800" dir="2700000" algn="ctr" rotWithShape="0">
              <a:schemeClr val="accent1"/>
            </a:outerShdw>
          </a:effectLst>
        </p:grpSpPr>
        <p:sp>
          <p:nvSpPr>
            <p:cNvPr id="33808" name="AutoShape 17"/>
            <p:cNvSpPr>
              <a:spLocks noChangeArrowheads="1"/>
            </p:cNvSpPr>
            <p:nvPr/>
          </p:nvSpPr>
          <p:spPr bwMode="auto">
            <a:xfrm>
              <a:off x="642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Create a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Requisition</a:t>
              </a:r>
            </a:p>
          </p:txBody>
        </p:sp>
        <p:sp>
          <p:nvSpPr>
            <p:cNvPr id="33810" name="AutoShape 19"/>
            <p:cNvSpPr>
              <a:spLocks noChangeArrowheads="1"/>
            </p:cNvSpPr>
            <p:nvPr/>
          </p:nvSpPr>
          <p:spPr bwMode="auto">
            <a:xfrm>
              <a:off x="2340" y="564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EAEAEA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Process</a:t>
              </a:r>
            </a:p>
            <a:p>
              <a:pPr eaLnBrk="0" hangingPunct="0"/>
              <a:r>
                <a:rPr kumimoji="1" lang="en-US" altLang="zh-CN" sz="1800" b="1">
                  <a:solidFill>
                    <a:srgbClr val="006600"/>
                  </a:solidFill>
                  <a:latin typeface="+mj-lt"/>
                  <a:ea typeface="宋体" pitchFamily="2" charset="-122"/>
                </a:rPr>
                <a:t>Blanket Order</a:t>
              </a:r>
            </a:p>
          </p:txBody>
        </p:sp>
      </p:grp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1857376" y="2068310"/>
            <a:ext cx="3533776" cy="1089167"/>
            <a:chOff x="1170" y="1318"/>
            <a:chExt cx="2226" cy="770"/>
          </a:xfrm>
        </p:grpSpPr>
        <p:sp>
          <p:nvSpPr>
            <p:cNvPr id="33803" name="AutoShape 24"/>
            <p:cNvSpPr>
              <a:spLocks noChangeArrowheads="1"/>
            </p:cNvSpPr>
            <p:nvPr/>
          </p:nvSpPr>
          <p:spPr bwMode="auto">
            <a:xfrm>
              <a:off x="2340" y="1512"/>
              <a:ext cx="1056" cy="576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38100">
              <a:solidFill>
                <a:schemeClr val="accent2"/>
              </a:solidFill>
              <a:round/>
              <a:headEnd/>
              <a:tailEnd/>
            </a:ln>
            <a:effectLst>
              <a:outerShdw dist="50800" dir="2700000" algn="ctr" rotWithShape="0">
                <a:schemeClr val="accent6"/>
              </a:outerShdw>
            </a:effectLst>
          </p:spPr>
          <p:txBody>
            <a:bodyPr anchor="ctr" anchorCtr="1"/>
            <a:lstStyle/>
            <a:p>
              <a:pPr eaLnBrk="0" hangingPunct="0"/>
              <a:r>
                <a:rPr kumimoji="1" lang="en-US" altLang="zh-CN" sz="1800" b="1" dirty="0">
                  <a:latin typeface="+mj-lt"/>
                  <a:ea typeface="宋体" pitchFamily="2" charset="-122"/>
                </a:rPr>
                <a:t>Create the </a:t>
              </a:r>
            </a:p>
            <a:p>
              <a:pPr eaLnBrk="0" hangingPunct="0"/>
              <a:r>
                <a:rPr kumimoji="1" lang="en-US" altLang="zh-CN" sz="1800" b="1" dirty="0">
                  <a:latin typeface="+mj-lt"/>
                  <a:ea typeface="宋体" pitchFamily="2" charset="-122"/>
                </a:rPr>
                <a:t>Purchase Order</a:t>
              </a:r>
            </a:p>
          </p:txBody>
        </p:sp>
        <p:cxnSp>
          <p:nvCxnSpPr>
            <p:cNvPr id="33804" name="AutoShape 25"/>
            <p:cNvCxnSpPr>
              <a:cxnSpLocks noChangeShapeType="1"/>
              <a:stCxn id="33810" idx="2"/>
              <a:endCxn id="33803" idx="0"/>
            </p:cNvCxnSpPr>
            <p:nvPr/>
          </p:nvCxnSpPr>
          <p:spPr bwMode="auto">
            <a:xfrm rot="16200000" flipH="1">
              <a:off x="2771" y="1415"/>
              <a:ext cx="194" cy="0"/>
            </a:xfrm>
            <a:prstGeom prst="straightConnector1">
              <a:avLst/>
            </a:prstGeom>
            <a:noFill/>
            <a:ln w="38100">
              <a:solidFill>
                <a:schemeClr val="bg2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33805" name="AutoShape 26"/>
            <p:cNvCxnSpPr>
              <a:cxnSpLocks noChangeShapeType="1"/>
              <a:stCxn id="33808" idx="2"/>
              <a:endCxn id="33803" idx="1"/>
            </p:cNvCxnSpPr>
            <p:nvPr/>
          </p:nvCxnSpPr>
          <p:spPr bwMode="auto">
            <a:xfrm rot="16200000" flipH="1">
              <a:off x="1514" y="974"/>
              <a:ext cx="482" cy="1170"/>
            </a:xfrm>
            <a:prstGeom prst="bentConnector2">
              <a:avLst/>
            </a:prstGeom>
            <a:noFill/>
            <a:ln w="38100">
              <a:solidFill>
                <a:schemeClr val="bg2"/>
              </a:solidFill>
              <a:prstDash val="sysDot"/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2" name="Rectangle 108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Life Cycle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PO-PR-030</a:t>
            </a:r>
          </a:p>
        </p:txBody>
      </p:sp>
      <p:cxnSp>
        <p:nvCxnSpPr>
          <p:cNvPr id="37921" name="AutoShape 33"/>
          <p:cNvCxnSpPr>
            <a:cxnSpLocks noChangeShapeType="1"/>
            <a:stCxn id="37940" idx="3"/>
            <a:endCxn id="37922" idx="1"/>
          </p:cNvCxnSpPr>
          <p:nvPr/>
        </p:nvCxnSpPr>
        <p:spPr bwMode="auto">
          <a:xfrm>
            <a:off x="5410200" y="3162300"/>
            <a:ext cx="1000125" cy="0"/>
          </a:xfrm>
          <a:prstGeom prst="straightConnector1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</p:spPr>
      </p:cxnSp>
      <p:sp>
        <p:nvSpPr>
          <p:cNvPr id="37922" name="AutoShape 34"/>
          <p:cNvSpPr>
            <a:spLocks noChangeArrowheads="1"/>
          </p:cNvSpPr>
          <p:nvPr/>
        </p:nvSpPr>
        <p:spPr bwMode="auto">
          <a:xfrm>
            <a:off x="6429375" y="2705100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Print the</a:t>
            </a:r>
          </a:p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Purchase Order</a:t>
            </a:r>
          </a:p>
        </p:txBody>
      </p:sp>
      <p:cxnSp>
        <p:nvCxnSpPr>
          <p:cNvPr id="37924" name="AutoShape 36"/>
          <p:cNvCxnSpPr>
            <a:cxnSpLocks noChangeShapeType="1"/>
          </p:cNvCxnSpPr>
          <p:nvPr/>
        </p:nvCxnSpPr>
        <p:spPr bwMode="auto">
          <a:xfrm rot="10800000" flipV="1">
            <a:off x="1899139" y="3648598"/>
            <a:ext cx="5368437" cy="1023886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bg2"/>
            </a:solidFill>
            <a:miter lim="800000"/>
            <a:headEnd/>
            <a:tailEnd type="triangle" w="med" len="med"/>
          </a:ln>
        </p:spPr>
      </p:cxnSp>
      <p:sp>
        <p:nvSpPr>
          <p:cNvPr id="37925" name="AutoShape 37"/>
          <p:cNvSpPr>
            <a:spLocks noChangeArrowheads="1"/>
          </p:cNvSpPr>
          <p:nvPr/>
        </p:nvSpPr>
        <p:spPr bwMode="auto">
          <a:xfrm>
            <a:off x="1000125" y="4248150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Receive the</a:t>
            </a:r>
          </a:p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Purchase</a:t>
            </a:r>
          </a:p>
        </p:txBody>
      </p:sp>
      <p:cxnSp>
        <p:nvCxnSpPr>
          <p:cNvPr id="37927" name="AutoShape 39"/>
          <p:cNvCxnSpPr>
            <a:cxnSpLocks noChangeShapeType="1"/>
          </p:cNvCxnSpPr>
          <p:nvPr/>
        </p:nvCxnSpPr>
        <p:spPr bwMode="auto">
          <a:xfrm>
            <a:off x="2695575" y="4705350"/>
            <a:ext cx="1009650" cy="0"/>
          </a:xfrm>
          <a:prstGeom prst="straightConnector1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</p:spPr>
      </p:cxnSp>
      <p:sp>
        <p:nvSpPr>
          <p:cNvPr id="37928" name="AutoShape 40"/>
          <p:cNvSpPr>
            <a:spLocks noChangeArrowheads="1"/>
          </p:cNvSpPr>
          <p:nvPr/>
        </p:nvSpPr>
        <p:spPr bwMode="auto">
          <a:xfrm>
            <a:off x="3714750" y="4248150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Print Reports</a:t>
            </a:r>
          </a:p>
        </p:txBody>
      </p:sp>
      <p:cxnSp>
        <p:nvCxnSpPr>
          <p:cNvPr id="37930" name="AutoShape 42"/>
          <p:cNvCxnSpPr>
            <a:cxnSpLocks noChangeShapeType="1"/>
            <a:stCxn id="37928" idx="3"/>
            <a:endCxn id="37931" idx="1"/>
          </p:cNvCxnSpPr>
          <p:nvPr/>
        </p:nvCxnSpPr>
        <p:spPr bwMode="auto">
          <a:xfrm>
            <a:off x="5410200" y="4705350"/>
            <a:ext cx="1000125" cy="0"/>
          </a:xfrm>
          <a:prstGeom prst="straightConnector1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</p:spPr>
      </p:cxnSp>
      <p:sp>
        <p:nvSpPr>
          <p:cNvPr id="37931" name="AutoShape 43"/>
          <p:cNvSpPr>
            <a:spLocks noChangeArrowheads="1"/>
          </p:cNvSpPr>
          <p:nvPr/>
        </p:nvSpPr>
        <p:spPr bwMode="auto">
          <a:xfrm>
            <a:off x="6429375" y="4248150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Return the</a:t>
            </a:r>
          </a:p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Purchase</a:t>
            </a:r>
          </a:p>
        </p:txBody>
      </p:sp>
      <p:sp>
        <p:nvSpPr>
          <p:cNvPr id="8203" name="AutoShape 45"/>
          <p:cNvSpPr>
            <a:spLocks noChangeArrowheads="1"/>
          </p:cNvSpPr>
          <p:nvPr/>
        </p:nvSpPr>
        <p:spPr bwMode="auto">
          <a:xfrm>
            <a:off x="1019175" y="989142"/>
            <a:ext cx="1676400" cy="9144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Create a</a:t>
            </a:r>
          </a:p>
          <a:p>
            <a:pPr eaLnBrk="0" hangingPunct="0"/>
            <a:r>
              <a:rPr kumimoji="1" lang="en-US" altLang="zh-CN" sz="1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Requisition</a:t>
            </a:r>
          </a:p>
        </p:txBody>
      </p:sp>
      <p:cxnSp>
        <p:nvCxnSpPr>
          <p:cNvPr id="37934" name="AutoShape 46"/>
          <p:cNvCxnSpPr>
            <a:cxnSpLocks noChangeShapeType="1"/>
            <a:stCxn id="8203" idx="3"/>
            <a:endCxn id="37935" idx="1"/>
          </p:cNvCxnSpPr>
          <p:nvPr/>
        </p:nvCxnSpPr>
        <p:spPr bwMode="auto">
          <a:xfrm>
            <a:off x="2714625" y="1446342"/>
            <a:ext cx="981075" cy="0"/>
          </a:xfrm>
          <a:prstGeom prst="straightConnector1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</p:spPr>
      </p:cxnSp>
      <p:sp>
        <p:nvSpPr>
          <p:cNvPr id="37935" name="AutoShape 47"/>
          <p:cNvSpPr>
            <a:spLocks noChangeArrowheads="1"/>
          </p:cNvSpPr>
          <p:nvPr/>
        </p:nvSpPr>
        <p:spPr bwMode="auto">
          <a:xfrm>
            <a:off x="3714750" y="989142"/>
            <a:ext cx="1676400" cy="914400"/>
          </a:xfrm>
          <a:prstGeom prst="roundRect">
            <a:avLst>
              <a:gd name="adj" fmla="val 16667"/>
            </a:avLst>
          </a:prstGeom>
          <a:solidFill>
            <a:srgbClr val="EAEAEA"/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Process</a:t>
            </a:r>
          </a:p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Blanket Order</a:t>
            </a:r>
          </a:p>
        </p:txBody>
      </p:sp>
      <p:cxnSp>
        <p:nvCxnSpPr>
          <p:cNvPr id="37937" name="AutoShape 49"/>
          <p:cNvCxnSpPr>
            <a:cxnSpLocks noChangeShapeType="1"/>
            <a:stCxn id="37928" idx="2"/>
            <a:endCxn id="37938" idx="0"/>
          </p:cNvCxnSpPr>
          <p:nvPr/>
        </p:nvCxnSpPr>
        <p:spPr bwMode="auto">
          <a:xfrm rot="16200000" flipH="1">
            <a:off x="4528131" y="5187369"/>
            <a:ext cx="79782" cy="30144"/>
          </a:xfrm>
          <a:prstGeom prst="straightConnector1">
            <a:avLst/>
          </a:prstGeom>
          <a:noFill/>
          <a:ln w="38100">
            <a:solidFill>
              <a:schemeClr val="bg2"/>
            </a:solidFill>
            <a:round/>
            <a:headEnd/>
            <a:tailEnd type="triangle" w="med" len="med"/>
          </a:ln>
        </p:spPr>
      </p:cxnSp>
      <p:sp>
        <p:nvSpPr>
          <p:cNvPr id="37938" name="AutoShape 50"/>
          <p:cNvSpPr>
            <a:spLocks noChangeArrowheads="1"/>
          </p:cNvSpPr>
          <p:nvPr/>
        </p:nvSpPr>
        <p:spPr bwMode="auto">
          <a:xfrm>
            <a:off x="3744894" y="5242332"/>
            <a:ext cx="1676400" cy="914400"/>
          </a:xfrm>
          <a:prstGeom prst="roundRect">
            <a:avLst>
              <a:gd name="adj" fmla="val 16667"/>
            </a:avLst>
          </a:prstGeom>
          <a:solidFill>
            <a:schemeClr val="bg1">
              <a:lumMod val="95000"/>
            </a:schemeClr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Correct PO Errors</a:t>
            </a:r>
          </a:p>
        </p:txBody>
      </p:sp>
      <p:sp>
        <p:nvSpPr>
          <p:cNvPr id="37940" name="AutoShape 52"/>
          <p:cNvSpPr>
            <a:spLocks noChangeArrowheads="1"/>
          </p:cNvSpPr>
          <p:nvPr/>
        </p:nvSpPr>
        <p:spPr bwMode="auto">
          <a:xfrm>
            <a:off x="3714750" y="2705100"/>
            <a:ext cx="1676400" cy="914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38100">
            <a:solidFill>
              <a:schemeClr val="bg2"/>
            </a:solidFill>
            <a:round/>
            <a:headEnd/>
            <a:tailEnd/>
          </a:ln>
        </p:spPr>
        <p:txBody>
          <a:bodyPr anchor="ctr" anchorCtr="1"/>
          <a:lstStyle/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Create the </a:t>
            </a:r>
          </a:p>
          <a:p>
            <a:pPr eaLnBrk="0" hangingPunct="0"/>
            <a:r>
              <a:rPr kumimoji="1" lang="en-US" altLang="zh-CN" sz="1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Purchase Order</a:t>
            </a:r>
          </a:p>
        </p:txBody>
      </p:sp>
      <p:cxnSp>
        <p:nvCxnSpPr>
          <p:cNvPr id="37941" name="AutoShape 53"/>
          <p:cNvCxnSpPr>
            <a:cxnSpLocks noChangeShapeType="1"/>
            <a:stCxn id="37935" idx="2"/>
            <a:endCxn id="37940" idx="0"/>
          </p:cNvCxnSpPr>
          <p:nvPr/>
        </p:nvCxnSpPr>
        <p:spPr bwMode="auto">
          <a:xfrm rot="5400000">
            <a:off x="4152171" y="2304321"/>
            <a:ext cx="801558" cy="1588"/>
          </a:xfrm>
          <a:prstGeom prst="straightConnector1">
            <a:avLst/>
          </a:prstGeom>
          <a:noFill/>
          <a:ln w="38100">
            <a:solidFill>
              <a:schemeClr val="bg2"/>
            </a:solidFill>
            <a:prstDash val="sysDot"/>
            <a:round/>
            <a:headEnd/>
            <a:tailEnd type="triangle" w="med" len="med"/>
          </a:ln>
        </p:spPr>
      </p:cxnSp>
      <p:cxnSp>
        <p:nvCxnSpPr>
          <p:cNvPr id="37942" name="AutoShape 54"/>
          <p:cNvCxnSpPr>
            <a:cxnSpLocks noChangeShapeType="1"/>
            <a:stCxn id="8203" idx="2"/>
            <a:endCxn id="37940" idx="1"/>
          </p:cNvCxnSpPr>
          <p:nvPr/>
        </p:nvCxnSpPr>
        <p:spPr bwMode="auto">
          <a:xfrm rot="16200000" flipH="1">
            <a:off x="2156683" y="1604233"/>
            <a:ext cx="1258758" cy="1857375"/>
          </a:xfrm>
          <a:prstGeom prst="bentConnector2">
            <a:avLst/>
          </a:prstGeom>
          <a:noFill/>
          <a:ln w="38100">
            <a:solidFill>
              <a:schemeClr val="bg2"/>
            </a:solidFill>
            <a:prstDash val="sysDot"/>
            <a:miter lim="800000"/>
            <a:headEnd/>
            <a:tailEnd type="triangle" w="med" len="med"/>
          </a:ln>
        </p:spPr>
      </p:cxnSp>
      <p:sp>
        <p:nvSpPr>
          <p:cNvPr id="37915" name="AutoShape 27"/>
          <p:cNvSpPr>
            <a:spLocks noChangeArrowheads="1"/>
          </p:cNvSpPr>
          <p:nvPr/>
        </p:nvSpPr>
        <p:spPr bwMode="auto">
          <a:xfrm>
            <a:off x="2800350" y="2193925"/>
            <a:ext cx="3533775" cy="19050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57150">
            <a:solidFill>
              <a:schemeClr val="accent2"/>
            </a:solidFill>
            <a:round/>
            <a:headEnd/>
            <a:tailEnd/>
          </a:ln>
          <a:effectLst>
            <a:outerShdw dist="107763" dir="2700000" algn="ctr" rotWithShape="0">
              <a:schemeClr val="accent6"/>
            </a:outerShdw>
          </a:effectLst>
        </p:spPr>
        <p:txBody>
          <a:bodyPr anchor="ctr"/>
          <a:lstStyle/>
          <a:p>
            <a:pPr eaLnBrk="0" hangingPunct="0"/>
            <a:r>
              <a:rPr kumimoji="1" lang="en-US" altLang="zh-CN" sz="3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Create the Purchase Order</a:t>
            </a:r>
          </a:p>
          <a:p>
            <a:pPr eaLnBrk="0" hangingPunct="0"/>
            <a:r>
              <a:rPr kumimoji="1"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5.7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7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7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7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7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37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7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7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7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7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9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7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7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22" grpId="0" animBg="1" autoUpdateAnimBg="0"/>
      <p:bldP spid="37925" grpId="0" animBg="1" autoUpdateAnimBg="0"/>
      <p:bldP spid="37928" grpId="0" animBg="1" autoUpdateAnimBg="0"/>
      <p:bldP spid="37931" grpId="0" animBg="1" autoUpdateAnimBg="0"/>
      <p:bldP spid="37935" grpId="0" animBg="1" autoUpdateAnimBg="0"/>
      <p:bldP spid="37938" grpId="0" animBg="1" autoUpdateAnimBg="0"/>
      <p:bldP spid="37940" grpId="0" animBg="1" autoUpdateAnimBg="0"/>
      <p:bldP spid="37915" grpId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1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Introduction to Purchase Orders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Business Considerations</a:t>
            </a:r>
          </a:p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Set Up Purchase Orders</a:t>
            </a:r>
          </a:p>
          <a:p>
            <a:pPr eaLnBrk="1" hangingPunct="1">
              <a:buFont typeface="Wingdings" pitchFamily="2" charset="2"/>
              <a:buChar char="ü"/>
            </a:pPr>
            <a:r>
              <a:rPr lang="en-US" altLang="zh-CN" b="1" dirty="0" smtClean="0">
                <a:ea typeface="宋体" pitchFamily="2" charset="-122"/>
              </a:rPr>
              <a:t>Process Purchase orders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Using </a:t>
            </a:r>
            <a:r>
              <a:rPr lang="en-US" altLang="zh-CN" dirty="0" smtClean="0">
                <a:ea typeface="宋体" pitchFamily="2" charset="-122"/>
              </a:rPr>
              <a:t>Blanket Orders</a:t>
            </a:r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Summary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PO-PR-300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8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Purchase Order</a:t>
            </a:r>
          </a:p>
        </p:txBody>
      </p:sp>
      <p:sp>
        <p:nvSpPr>
          <p:cNvPr id="102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PO-PR-040</a:t>
            </a: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659063" y="1090441"/>
          <a:ext cx="3822700" cy="4727575"/>
        </p:xfrm>
        <a:graphic>
          <a:graphicData uri="http://schemas.openxmlformats.org/presentationml/2006/ole">
            <p:oleObj spid="_x0000_s1026" name="Clip" r:id="rId4" imgW="2826720" imgH="3497040" progId="">
              <p:embed/>
            </p:oleObj>
          </a:graphicData>
        </a:graphic>
      </p:graphicFrame>
      <p:cxnSp>
        <p:nvCxnSpPr>
          <p:cNvPr id="1029" name="AutoShape 86" descr="5%"/>
          <p:cNvCxnSpPr>
            <a:cxnSpLocks noChangeShapeType="1"/>
            <a:stCxn id="39007" idx="2"/>
            <a:endCxn id="38999" idx="1"/>
          </p:cNvCxnSpPr>
          <p:nvPr/>
        </p:nvCxnSpPr>
        <p:spPr bwMode="auto">
          <a:xfrm rot="16200000" flipH="1">
            <a:off x="3890962" y="4336879"/>
            <a:ext cx="1819275" cy="476250"/>
          </a:xfrm>
          <a:prstGeom prst="bentConnector2">
            <a:avLst/>
          </a:prstGeom>
          <a:noFill/>
          <a:ln w="31750">
            <a:solidFill>
              <a:schemeClr val="tx1"/>
            </a:solidFill>
            <a:prstDash val="dash"/>
            <a:miter lim="800000"/>
            <a:headEnd/>
            <a:tailEnd/>
          </a:ln>
        </p:spPr>
      </p:cxnSp>
      <p:sp>
        <p:nvSpPr>
          <p:cNvPr id="38999" name="Rectangle 87"/>
          <p:cNvSpPr>
            <a:spLocks noChangeArrowheads="1"/>
          </p:cNvSpPr>
          <p:nvPr/>
        </p:nvSpPr>
        <p:spPr bwMode="auto">
          <a:xfrm>
            <a:off x="5038725" y="5217941"/>
            <a:ext cx="1447800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prstDash val="lgDash"/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>
                <a:latin typeface="+mj-lt"/>
                <a:ea typeface="宋体" pitchFamily="2" charset="-122"/>
              </a:rPr>
              <a:t>Line Item</a:t>
            </a:r>
          </a:p>
        </p:txBody>
      </p:sp>
      <p:sp>
        <p:nvSpPr>
          <p:cNvPr id="39000" name="Rectangle 88"/>
          <p:cNvSpPr>
            <a:spLocks noChangeArrowheads="1"/>
          </p:cNvSpPr>
          <p:nvPr/>
        </p:nvSpPr>
        <p:spPr bwMode="auto">
          <a:xfrm>
            <a:off x="3648075" y="1384129"/>
            <a:ext cx="18288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 b="1">
                <a:latin typeface="+mj-lt"/>
                <a:ea typeface="宋体" pitchFamily="2" charset="-122"/>
              </a:rPr>
              <a:t>Purchase</a:t>
            </a:r>
          </a:p>
          <a:p>
            <a:pPr eaLnBrk="0" hangingPunct="0">
              <a:defRPr/>
            </a:pPr>
            <a:r>
              <a:rPr kumimoji="1" lang="en-US" altLang="zh-CN" sz="2000" b="1">
                <a:latin typeface="+mj-lt"/>
                <a:ea typeface="宋体" pitchFamily="2" charset="-122"/>
              </a:rPr>
              <a:t>Order</a:t>
            </a:r>
          </a:p>
        </p:txBody>
      </p:sp>
      <p:cxnSp>
        <p:nvCxnSpPr>
          <p:cNvPr id="1032" name="AutoShape 89" descr="5%"/>
          <p:cNvCxnSpPr>
            <a:cxnSpLocks noChangeShapeType="1"/>
            <a:stCxn id="39000" idx="2"/>
            <a:endCxn id="39007" idx="0"/>
          </p:cNvCxnSpPr>
          <p:nvPr/>
        </p:nvCxnSpPr>
        <p:spPr bwMode="auto">
          <a:xfrm rot="5400000">
            <a:off x="4336256" y="2524748"/>
            <a:ext cx="452437" cy="0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1033" name="AutoShape 90" descr="Large grid"/>
          <p:cNvCxnSpPr>
            <a:cxnSpLocks noChangeShapeType="1"/>
            <a:stCxn id="39000" idx="2"/>
            <a:endCxn id="39008" idx="0"/>
          </p:cNvCxnSpPr>
          <p:nvPr/>
        </p:nvCxnSpPr>
        <p:spPr bwMode="auto">
          <a:xfrm rot="16200000" flipH="1">
            <a:off x="5490369" y="1370635"/>
            <a:ext cx="452437" cy="2308225"/>
          </a:xfrm>
          <a:prstGeom prst="bentConnector3">
            <a:avLst>
              <a:gd name="adj1" fmla="val 49824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cxnSp>
        <p:nvCxnSpPr>
          <p:cNvPr id="1034" name="AutoShape 91" descr="Large grid"/>
          <p:cNvCxnSpPr>
            <a:cxnSpLocks noChangeShapeType="1"/>
            <a:stCxn id="39000" idx="2"/>
            <a:endCxn id="39009" idx="0"/>
          </p:cNvCxnSpPr>
          <p:nvPr/>
        </p:nvCxnSpPr>
        <p:spPr bwMode="auto">
          <a:xfrm rot="5400000">
            <a:off x="3201988" y="1393654"/>
            <a:ext cx="455612" cy="2265362"/>
          </a:xfrm>
          <a:prstGeom prst="bentConnector3">
            <a:avLst>
              <a:gd name="adj1" fmla="val 49824"/>
            </a:avLst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39004" name="Rectangle 92"/>
          <p:cNvSpPr>
            <a:spLocks noChangeArrowheads="1"/>
          </p:cNvSpPr>
          <p:nvPr/>
        </p:nvSpPr>
        <p:spPr bwMode="auto">
          <a:xfrm>
            <a:off x="5038725" y="3922541"/>
            <a:ext cx="1447800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>
                <a:latin typeface="+mj-lt"/>
                <a:ea typeface="宋体" pitchFamily="2" charset="-122"/>
              </a:rPr>
              <a:t>Line Item</a:t>
            </a:r>
          </a:p>
        </p:txBody>
      </p:sp>
      <p:cxnSp>
        <p:nvCxnSpPr>
          <p:cNvPr id="1036" name="AutoShape 93" descr="Dotted grid"/>
          <p:cNvCxnSpPr>
            <a:cxnSpLocks noChangeShapeType="1"/>
            <a:stCxn id="39007" idx="2"/>
            <a:endCxn id="39004" idx="1"/>
          </p:cNvCxnSpPr>
          <p:nvPr/>
        </p:nvCxnSpPr>
        <p:spPr bwMode="auto">
          <a:xfrm rot="16200000" flipH="1">
            <a:off x="4538662" y="3689179"/>
            <a:ext cx="523875" cy="47625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39006" name="Rectangle 94"/>
          <p:cNvSpPr>
            <a:spLocks noChangeArrowheads="1"/>
          </p:cNvSpPr>
          <p:nvPr/>
        </p:nvSpPr>
        <p:spPr bwMode="auto">
          <a:xfrm>
            <a:off x="5038725" y="4570241"/>
            <a:ext cx="1447800" cy="533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>
                <a:latin typeface="+mj-lt"/>
                <a:ea typeface="宋体" pitchFamily="2" charset="-122"/>
              </a:rPr>
              <a:t>Line Item</a:t>
            </a:r>
          </a:p>
        </p:txBody>
      </p:sp>
      <p:sp>
        <p:nvSpPr>
          <p:cNvPr id="39007" name="Rectangle 95"/>
          <p:cNvSpPr>
            <a:spLocks noChangeArrowheads="1"/>
          </p:cNvSpPr>
          <p:nvPr/>
        </p:nvSpPr>
        <p:spPr bwMode="auto">
          <a:xfrm>
            <a:off x="3648075" y="2750966"/>
            <a:ext cx="18288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 b="1">
                <a:latin typeface="+mj-lt"/>
                <a:ea typeface="宋体" pitchFamily="2" charset="-122"/>
              </a:rPr>
              <a:t>Line Items</a:t>
            </a:r>
          </a:p>
          <a:p>
            <a:pPr eaLnBrk="0" hangingPunct="0">
              <a:defRPr/>
            </a:pPr>
            <a:r>
              <a:rPr kumimoji="1" lang="en-US" altLang="zh-CN" sz="2000" b="1">
                <a:latin typeface="+mj-lt"/>
                <a:ea typeface="宋体" pitchFamily="2" charset="-122"/>
              </a:rPr>
              <a:t>(Body)</a:t>
            </a:r>
          </a:p>
        </p:txBody>
      </p:sp>
      <p:sp>
        <p:nvSpPr>
          <p:cNvPr id="39008" name="Rectangle 96"/>
          <p:cNvSpPr>
            <a:spLocks noChangeArrowheads="1"/>
          </p:cNvSpPr>
          <p:nvPr/>
        </p:nvSpPr>
        <p:spPr bwMode="auto">
          <a:xfrm>
            <a:off x="5956300" y="2750966"/>
            <a:ext cx="18288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 b="1">
                <a:latin typeface="+mj-lt"/>
                <a:ea typeface="宋体" pitchFamily="2" charset="-122"/>
              </a:rPr>
              <a:t>Trailer</a:t>
            </a:r>
          </a:p>
          <a:p>
            <a:pPr eaLnBrk="0" hangingPunct="0">
              <a:defRPr/>
            </a:pPr>
            <a:r>
              <a:rPr kumimoji="1" lang="en-US" altLang="zh-CN" sz="2000" b="1">
                <a:latin typeface="+mj-lt"/>
                <a:ea typeface="宋体" pitchFamily="2" charset="-122"/>
              </a:rPr>
              <a:t>(Footer)</a:t>
            </a:r>
          </a:p>
        </p:txBody>
      </p:sp>
      <p:sp>
        <p:nvSpPr>
          <p:cNvPr id="39009" name="Rectangle 97"/>
          <p:cNvSpPr>
            <a:spLocks noChangeArrowheads="1"/>
          </p:cNvSpPr>
          <p:nvPr/>
        </p:nvSpPr>
        <p:spPr bwMode="auto">
          <a:xfrm>
            <a:off x="1382713" y="2754141"/>
            <a:ext cx="1828800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none" lIns="91432" tIns="45716" rIns="91432" bIns="45716" anchor="ctr"/>
          <a:lstStyle/>
          <a:p>
            <a:pPr eaLnBrk="0" hangingPunct="0">
              <a:defRPr/>
            </a:pPr>
            <a:r>
              <a:rPr kumimoji="1" lang="en-US" altLang="zh-CN" sz="2000" b="1" dirty="0">
                <a:latin typeface="+mj-lt"/>
                <a:ea typeface="宋体" pitchFamily="2" charset="-122"/>
              </a:rPr>
              <a:t>Header</a:t>
            </a:r>
          </a:p>
        </p:txBody>
      </p:sp>
      <p:cxnSp>
        <p:nvCxnSpPr>
          <p:cNvPr id="1041" name="AutoShape 98" descr="5%"/>
          <p:cNvCxnSpPr>
            <a:cxnSpLocks noChangeShapeType="1"/>
            <a:stCxn id="39007" idx="2"/>
            <a:endCxn id="39006" idx="1"/>
          </p:cNvCxnSpPr>
          <p:nvPr/>
        </p:nvCxnSpPr>
        <p:spPr bwMode="auto">
          <a:xfrm rot="16200000" flipH="1">
            <a:off x="4214812" y="4013029"/>
            <a:ext cx="1171575" cy="476250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Maintenance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PO-PR-050</a:t>
            </a:r>
          </a:p>
        </p:txBody>
      </p:sp>
      <p:pic>
        <p:nvPicPr>
          <p:cNvPr id="9221" name="Picture 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7799" y="1226517"/>
            <a:ext cx="7450138" cy="4610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108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Maintenance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PO-PR-060</a:t>
            </a:r>
          </a:p>
        </p:txBody>
      </p:sp>
      <p:pic>
        <p:nvPicPr>
          <p:cNvPr id="10245" name="Picture 108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737" y="1359849"/>
            <a:ext cx="7672387" cy="43957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0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8288" y="1216992"/>
            <a:ext cx="7081838" cy="4579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268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Purchase Order Maintenance</a:t>
            </a: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PO-PR-070</a:t>
            </a:r>
          </a:p>
        </p:txBody>
      </p:sp>
      <p:sp>
        <p:nvSpPr>
          <p:cNvPr id="11269" name="Rectangle 1036"/>
          <p:cNvSpPr>
            <a:spLocks noChangeArrowheads="1"/>
          </p:cNvSpPr>
          <p:nvPr/>
        </p:nvSpPr>
        <p:spPr bwMode="auto">
          <a:xfrm>
            <a:off x="2088186" y="2720721"/>
            <a:ext cx="3804247" cy="492443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0800" dir="2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 tIns="91440" bIns="91440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宋体" pitchFamily="2" charset="-122"/>
              </a:rPr>
              <a:t>Line Items - Single-Line Mode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103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Maintenance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PO-PR-080</a:t>
            </a:r>
          </a:p>
        </p:txBody>
      </p:sp>
      <p:sp>
        <p:nvSpPr>
          <p:cNvPr id="12291" name="Text Box 2"/>
          <p:cNvSpPr txBox="1">
            <a:spLocks noChangeArrowheads="1"/>
          </p:cNvSpPr>
          <p:nvPr/>
        </p:nvSpPr>
        <p:spPr bwMode="auto">
          <a:xfrm>
            <a:off x="904875" y="1439863"/>
            <a:ext cx="3863975" cy="3968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0800" dir="2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altLang="zh-CN" sz="2000" b="1" dirty="0">
                <a:solidFill>
                  <a:srgbClr val="5A87C6"/>
                </a:solidFill>
                <a:ea typeface="宋体" pitchFamily="2" charset="-122"/>
              </a:rPr>
              <a:t>Line Items - Multi-Line Mode</a:t>
            </a:r>
          </a:p>
        </p:txBody>
      </p:sp>
      <p:pic>
        <p:nvPicPr>
          <p:cNvPr id="12293" name="Picture 10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026" y="2186732"/>
            <a:ext cx="8142288" cy="2914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7" name="Picture 103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8855" y="1378209"/>
            <a:ext cx="6989763" cy="44021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3316" name="Rectangle 10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kumimoji="1" lang="en-US" altLang="zh-CN" smtClean="0">
                <a:ea typeface="宋体" pitchFamily="2" charset="-122"/>
              </a:rPr>
              <a:t>Purchase Order Maintenance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PO-PR-090</a:t>
            </a:r>
          </a:p>
        </p:txBody>
      </p:sp>
      <p:sp>
        <p:nvSpPr>
          <p:cNvPr id="13315" name="Text Box 2"/>
          <p:cNvSpPr txBox="1">
            <a:spLocks noChangeArrowheads="1"/>
          </p:cNvSpPr>
          <p:nvPr/>
        </p:nvSpPr>
        <p:spPr bwMode="auto">
          <a:xfrm>
            <a:off x="6082942" y="2657301"/>
            <a:ext cx="1014413" cy="3968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0800" dir="2400000" algn="ctr" rotWithShape="0">
              <a:schemeClr val="tx1">
                <a:lumMod val="75000"/>
                <a:lumOff val="25000"/>
              </a:schemeClr>
            </a:outerShdw>
          </a:effectLst>
        </p:spPr>
        <p:txBody>
          <a:bodyPr wrap="none">
            <a:spAutoFit/>
          </a:bodyPr>
          <a:lstStyle/>
          <a:p>
            <a:pPr algn="l" eaLnBrk="0" hangingPunct="0"/>
            <a:r>
              <a:rPr kumimoji="1" lang="en-US" altLang="zh-CN" sz="2000" b="1" dirty="0">
                <a:solidFill>
                  <a:srgbClr val="5A87C6"/>
                </a:solidFill>
                <a:ea typeface="宋体" pitchFamily="2" charset="-122"/>
              </a:rPr>
              <a:t>Trailer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2205</TotalTime>
  <Words>506</Words>
  <Application>Microsoft Office PowerPoint</Application>
  <PresentationFormat>On-screen Show (4:3)</PresentationFormat>
  <Paragraphs>285</Paragraphs>
  <Slides>30</Slides>
  <Notes>30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4" baseType="lpstr">
      <vt:lpstr>1_EX06PP_template</vt:lpstr>
      <vt:lpstr>2_EX06PP_template</vt:lpstr>
      <vt:lpstr>QAD 2010 Template</vt:lpstr>
      <vt:lpstr>Clip</vt:lpstr>
      <vt:lpstr>Process Purchase Orders</vt:lpstr>
      <vt:lpstr>Purchase Order Life Cycle</vt:lpstr>
      <vt:lpstr>Purchase Order Life Cycle</vt:lpstr>
      <vt:lpstr>Purchase Order</vt:lpstr>
      <vt:lpstr>Purchase Order Maintenance</vt:lpstr>
      <vt:lpstr>Purchase Order Maintenance</vt:lpstr>
      <vt:lpstr>Purchase Order Maintenance</vt:lpstr>
      <vt:lpstr>Purchase Order Maintenance</vt:lpstr>
      <vt:lpstr>Purchase Order Maintenance</vt:lpstr>
      <vt:lpstr>Exercises</vt:lpstr>
      <vt:lpstr>Purchase Order Life Cycle</vt:lpstr>
      <vt:lpstr>Purchase Order Print</vt:lpstr>
      <vt:lpstr>Printed Purchase Order</vt:lpstr>
      <vt:lpstr>Purchase Order Life Cycle</vt:lpstr>
      <vt:lpstr>Purchasing  Receipts/Returns Menu</vt:lpstr>
      <vt:lpstr>Purchase Order Receipts</vt:lpstr>
      <vt:lpstr>Purchase Order Receipts</vt:lpstr>
      <vt:lpstr>PO Shipper Receipt</vt:lpstr>
      <vt:lpstr>Purchase Order Life Cycle</vt:lpstr>
      <vt:lpstr>Purchase Order  Reports Menu</vt:lpstr>
      <vt:lpstr>Purchase Order Life Cycle</vt:lpstr>
      <vt:lpstr>Purchase Order Returns</vt:lpstr>
      <vt:lpstr>Purchase Order Returns</vt:lpstr>
      <vt:lpstr>Purchase Order Returns</vt:lpstr>
      <vt:lpstr>Exercises</vt:lpstr>
      <vt:lpstr>Purchase Order Life Cycle</vt:lpstr>
      <vt:lpstr>Correcting PO Errors</vt:lpstr>
      <vt:lpstr>Purchase Order Maintenance</vt:lpstr>
      <vt:lpstr>Purchase Order Life Cycle Summary</vt:lpstr>
      <vt:lpstr>Summary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Mike Thorn</cp:lastModifiedBy>
  <cp:revision>67</cp:revision>
  <dcterms:created xsi:type="dcterms:W3CDTF">2000-12-08T00:37:54Z</dcterms:created>
  <dcterms:modified xsi:type="dcterms:W3CDTF">2017-12-15T21:13:58Z</dcterms:modified>
</cp:coreProperties>
</file>