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9" r:id="rId1"/>
    <p:sldMasterId id="2147483673" r:id="rId2"/>
  </p:sldMasterIdLst>
  <p:notesMasterIdLst>
    <p:notesMasterId r:id="rId50"/>
  </p:notesMasterIdLst>
  <p:sldIdLst>
    <p:sldId id="438" r:id="rId3"/>
    <p:sldId id="323" r:id="rId4"/>
    <p:sldId id="324" r:id="rId5"/>
    <p:sldId id="389" r:id="rId6"/>
    <p:sldId id="367" r:id="rId7"/>
    <p:sldId id="336" r:id="rId8"/>
    <p:sldId id="338" r:id="rId9"/>
    <p:sldId id="339" r:id="rId10"/>
    <p:sldId id="326" r:id="rId11"/>
    <p:sldId id="341" r:id="rId12"/>
    <p:sldId id="337" r:id="rId13"/>
    <p:sldId id="340" r:id="rId14"/>
    <p:sldId id="327" r:id="rId15"/>
    <p:sldId id="375" r:id="rId16"/>
    <p:sldId id="376" r:id="rId17"/>
    <p:sldId id="377" r:id="rId18"/>
    <p:sldId id="328" r:id="rId19"/>
    <p:sldId id="329" r:id="rId20"/>
    <p:sldId id="343" r:id="rId21"/>
    <p:sldId id="382" r:id="rId22"/>
    <p:sldId id="330" r:id="rId23"/>
    <p:sldId id="344" r:id="rId24"/>
    <p:sldId id="345" r:id="rId25"/>
    <p:sldId id="331" r:id="rId26"/>
    <p:sldId id="347" r:id="rId27"/>
    <p:sldId id="378" r:id="rId28"/>
    <p:sldId id="379" r:id="rId29"/>
    <p:sldId id="348" r:id="rId30"/>
    <p:sldId id="349" r:id="rId31"/>
    <p:sldId id="350" r:id="rId32"/>
    <p:sldId id="351" r:id="rId33"/>
    <p:sldId id="383" r:id="rId34"/>
    <p:sldId id="352" r:id="rId35"/>
    <p:sldId id="346" r:id="rId36"/>
    <p:sldId id="369" r:id="rId37"/>
    <p:sldId id="439" r:id="rId38"/>
    <p:sldId id="391" r:id="rId39"/>
    <p:sldId id="353" r:id="rId40"/>
    <p:sldId id="392" r:id="rId41"/>
    <p:sldId id="354" r:id="rId42"/>
    <p:sldId id="384" r:id="rId43"/>
    <p:sldId id="356" r:id="rId44"/>
    <p:sldId id="386" r:id="rId45"/>
    <p:sldId id="387" r:id="rId46"/>
    <p:sldId id="388" r:id="rId47"/>
    <p:sldId id="364" r:id="rId48"/>
    <p:sldId id="372" r:id="rId49"/>
  </p:sldIdLst>
  <p:sldSz cx="9144000" cy="6858000" type="screen4x3"/>
  <p:notesSz cx="6858000" cy="9144000"/>
  <p:embeddedFontLst>
    <p:embeddedFont>
      <p:font typeface="Century Gothic" pitchFamily="34" charset="0"/>
      <p:regular r:id="rId51"/>
      <p:bold r:id="rId52"/>
      <p:italic r:id="rId53"/>
      <p:boldItalic r:id="rId54"/>
    </p:embeddedFont>
    <p:embeddedFont>
      <p:font typeface="Tahoma" pitchFamily="34" charset="0"/>
      <p:regular r:id="rId55"/>
      <p:bold r:id="rId56"/>
    </p:embeddedFont>
    <p:embeddedFont>
      <p:font typeface="Webdings" pitchFamily="18" charset="2"/>
      <p:regular r:id="rId57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CCFFFF"/>
    <a:srgbClr val="DDDDDD"/>
    <a:srgbClr val="33CC33"/>
    <a:srgbClr val="003399"/>
    <a:srgbClr val="FFE471"/>
    <a:srgbClr val="FFDE5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062" autoAdjust="0"/>
    <p:restoredTop sz="91907" autoAdjust="0"/>
  </p:normalViewPr>
  <p:slideViewPr>
    <p:cSldViewPr snapToGrid="0">
      <p:cViewPr>
        <p:scale>
          <a:sx n="75" d="100"/>
          <a:sy n="75" d="100"/>
        </p:scale>
        <p:origin x="-677" y="3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5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3.fntdata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font" Target="fonts/font7.fntdata"/><Relationship Id="rId61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2.fntdata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font" Target="fonts/font6.fntdata"/><Relationship Id="rId8" Type="http://schemas.openxmlformats.org/officeDocument/2006/relationships/slide" Target="slides/slide6.xml"/><Relationship Id="rId51" Type="http://schemas.openxmlformats.org/officeDocument/2006/relationships/font" Target="fonts/font1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EC149195-BCD4-4D37-AA01-8C0124E8857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8EA6CC-DC0B-4183-A045-ABB25886B828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98585A-F2FA-4C62-ADD6-1A7C950A60CC}" type="slidenum">
              <a:rPr lang="en-US"/>
              <a:pPr/>
              <a:t>8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View edit</a:t>
            </a:r>
          </a:p>
          <a:p>
            <a:r>
              <a:rPr lang="en-US" smtClean="0"/>
              <a:t>Action stat</a:t>
            </a:r>
          </a:p>
          <a:p>
            <a:r>
              <a:rPr lang="en-US" smtClean="0"/>
              <a:t>Edi po partial ok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SzPct val="125000"/>
            </a:pPr>
            <a:r>
              <a:rPr lang="en-US" altLang="zh-CN" dirty="0" smtClean="0">
                <a:ea typeface="宋体" charset="-122"/>
              </a:rPr>
              <a:t>Introduction to Sales Orders</a:t>
            </a:r>
          </a:p>
          <a:p>
            <a:r>
              <a:rPr lang="en-US" altLang="zh-CN" dirty="0" smtClean="0">
                <a:ea typeface="宋体" charset="-122"/>
              </a:rPr>
              <a:t>Business Considerations</a:t>
            </a:r>
          </a:p>
          <a:p>
            <a:pPr>
              <a:buSzPct val="125000"/>
            </a:pPr>
            <a:r>
              <a:rPr lang="en-US" altLang="zh-CN" dirty="0" smtClean="0">
                <a:ea typeface="宋体" charset="-122"/>
              </a:rPr>
              <a:t>Set Up Sales Orders</a:t>
            </a:r>
          </a:p>
          <a:p>
            <a:pPr>
              <a:buSzPct val="125000"/>
              <a:buFont typeface="Wingdings" pitchFamily="2" charset="2"/>
              <a:buChar char="ü"/>
            </a:pPr>
            <a:r>
              <a:rPr lang="en-US" altLang="zh-CN" b="1" dirty="0" smtClean="0">
                <a:ea typeface="宋体" charset="-122"/>
              </a:rPr>
              <a:t>Process Basic Sales Orders</a:t>
            </a:r>
          </a:p>
          <a:p>
            <a:r>
              <a:rPr lang="en-US" altLang="zh-CN" dirty="0" smtClean="0">
                <a:ea typeface="宋体" charset="-122"/>
              </a:rPr>
              <a:t>Process Optional Sales Order Features</a:t>
            </a:r>
          </a:p>
          <a:p>
            <a:r>
              <a:rPr lang="en-US" altLang="zh-CN" dirty="0" smtClean="0">
                <a:ea typeface="宋体" charset="-122"/>
              </a:rPr>
              <a:t>Set Up and Process Sales Quotes</a:t>
            </a:r>
          </a:p>
          <a:p>
            <a:r>
              <a:rPr lang="en-US" altLang="zh-CN" dirty="0" smtClean="0">
                <a:ea typeface="宋体" charset="-122"/>
              </a:rPr>
              <a:t>Set Up and Use Sales Analysis</a:t>
            </a:r>
          </a:p>
        </p:txBody>
      </p:sp>
      <p:sp>
        <p:nvSpPr>
          <p:cNvPr id="5123" name="Rectangle 3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Course Overview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dirty="0" smtClean="0"/>
              <a:t>SO-PR-010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Control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SO-PR-100</a:t>
            </a:r>
          </a:p>
        </p:txBody>
      </p:sp>
      <p:pic>
        <p:nvPicPr>
          <p:cNvPr id="12291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13" y="2167813"/>
            <a:ext cx="7724775" cy="25812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2293" name="Rectangle 19"/>
          <p:cNvSpPr>
            <a:spLocks noChangeArrowheads="1"/>
          </p:cNvSpPr>
          <p:nvPr/>
        </p:nvSpPr>
        <p:spPr bwMode="auto">
          <a:xfrm>
            <a:off x="2495550" y="2953625"/>
            <a:ext cx="1447800" cy="2571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Maintenance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SO-PR-110</a:t>
            </a:r>
          </a:p>
        </p:txBody>
      </p:sp>
      <p:pic>
        <p:nvPicPr>
          <p:cNvPr id="13315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956" y="890899"/>
            <a:ext cx="7264400" cy="53340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5361318" y="4381812"/>
            <a:ext cx="869950" cy="200025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995818" y="3094349"/>
            <a:ext cx="2514600" cy="9302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tIns="91440" bIns="91440" anchor="ctr" anchorCtr="1">
            <a:spAutoFit/>
          </a:bodyPr>
          <a:lstStyle/>
          <a:p>
            <a:pPr algn="ctr" eaLnBrk="0" hangingPunct="0"/>
            <a:r>
              <a:rPr lang="en-US" sz="1600">
                <a:latin typeface="+mj-lt"/>
              </a:rPr>
              <a:t>Sales Order Confirmation  </a:t>
            </a:r>
            <a:r>
              <a:rPr lang="en-US" sz="1600" u="sng">
                <a:latin typeface="+mj-lt"/>
              </a:rPr>
              <a:t>or</a:t>
            </a:r>
            <a:endParaRPr lang="en-US" sz="1600">
              <a:latin typeface="+mj-lt"/>
            </a:endParaRPr>
          </a:p>
          <a:p>
            <a:pPr algn="ctr" eaLnBrk="0" hangingPunct="0"/>
            <a:r>
              <a:rPr lang="en-US" sz="1600">
                <a:latin typeface="+mj-lt"/>
              </a:rPr>
              <a:t>Sales Order Control</a:t>
            </a:r>
          </a:p>
        </p:txBody>
      </p:sp>
      <p:cxnSp>
        <p:nvCxnSpPr>
          <p:cNvPr id="13318" name="AutoShape 6"/>
          <p:cNvCxnSpPr>
            <a:cxnSpLocks noChangeShapeType="1"/>
            <a:stCxn id="90117" idx="3"/>
            <a:endCxn id="13316" idx="1"/>
          </p:cNvCxnSpPr>
          <p:nvPr/>
        </p:nvCxnSpPr>
        <p:spPr bwMode="auto">
          <a:xfrm>
            <a:off x="4510418" y="3559487"/>
            <a:ext cx="850900" cy="922337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Confirmation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SO-PR-120</a:t>
            </a:r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3718249" y="5656062"/>
            <a:ext cx="17059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hlink"/>
                </a:solidFill>
                <a:latin typeface="+mj-lt"/>
              </a:rPr>
              <a:t>(Optional)</a:t>
            </a:r>
            <a:endParaRPr lang="en-US" sz="2400">
              <a:solidFill>
                <a:schemeClr val="hlink"/>
              </a:solidFill>
              <a:latin typeface="+mj-lt"/>
            </a:endParaRPr>
          </a:p>
        </p:txBody>
      </p:sp>
      <p:pic>
        <p:nvPicPr>
          <p:cNvPr id="14341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221" y="1290437"/>
            <a:ext cx="7572375" cy="4381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b="1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15363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SO-PR-130</a:t>
            </a:r>
          </a:p>
        </p:txBody>
      </p:sp>
      <p:sp>
        <p:nvSpPr>
          <p:cNvPr id="80060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Credit Maintenance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SO-PR-150</a:t>
            </a:r>
          </a:p>
        </p:txBody>
      </p:sp>
      <p:pic>
        <p:nvPicPr>
          <p:cNvPr id="17412" name="Picture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75" y="847143"/>
            <a:ext cx="5549900" cy="52959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7413" name="Rectangle 27"/>
          <p:cNvSpPr>
            <a:spLocks noChangeArrowheads="1"/>
          </p:cNvSpPr>
          <p:nvPr/>
        </p:nvSpPr>
        <p:spPr bwMode="auto">
          <a:xfrm>
            <a:off x="4695825" y="4882568"/>
            <a:ext cx="2468563" cy="4032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0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Auto Credit Hold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SO-PR-160</a:t>
            </a:r>
          </a:p>
        </p:txBody>
      </p:sp>
      <p:pic>
        <p:nvPicPr>
          <p:cNvPr id="18436" name="Picture 20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7821" y="1516640"/>
            <a:ext cx="6567488" cy="4125912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103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Auto Credit Approval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SO-PR-170</a:t>
            </a:r>
          </a:p>
        </p:txBody>
      </p:sp>
      <p:pic>
        <p:nvPicPr>
          <p:cNvPr id="19460" name="Picture 10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1454" y="1233948"/>
            <a:ext cx="6824663" cy="4672013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499190" y="891610"/>
            <a:ext cx="7187609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b="1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20483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SO-PR-180</a:t>
            </a:r>
          </a:p>
        </p:txBody>
      </p:sp>
      <p:sp>
        <p:nvSpPr>
          <p:cNvPr id="81084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b="1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21507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SO-PR-190</a:t>
            </a:r>
          </a:p>
        </p:txBody>
      </p:sp>
      <p:sp>
        <p:nvSpPr>
          <p:cNvPr id="82108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Print</a:t>
            </a:r>
          </a:p>
        </p:txBody>
      </p:sp>
      <p:sp>
        <p:nvSpPr>
          <p:cNvPr id="225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SO-PR-200</a:t>
            </a:r>
          </a:p>
        </p:txBody>
      </p:sp>
      <p:pic>
        <p:nvPicPr>
          <p:cNvPr id="22532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7830" y="951555"/>
            <a:ext cx="6538913" cy="5186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79418" y="891610"/>
            <a:ext cx="7107382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Enter a Sales Quote **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Pending Invoices</a:t>
            </a:r>
          </a:p>
          <a:p>
            <a:r>
              <a:rPr lang="en-US" dirty="0" smtClean="0"/>
              <a:t>Modify Pending Invoices</a:t>
            </a:r>
          </a:p>
          <a:p>
            <a:r>
              <a:rPr lang="en-US" dirty="0" smtClean="0"/>
              <a:t>Print Invoice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5123" name="Rectangle 6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SO-PR-020</a:t>
            </a:r>
          </a:p>
        </p:txBody>
      </p:sp>
      <p:sp>
        <p:nvSpPr>
          <p:cNvPr id="75842" name="Line 66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126" name="Rectangle 68"/>
          <p:cNvSpPr>
            <a:spLocks noChangeArrowheads="1"/>
          </p:cNvSpPr>
          <p:nvPr/>
        </p:nvSpPr>
        <p:spPr bwMode="auto">
          <a:xfrm>
            <a:off x="1734250" y="6103613"/>
            <a:ext cx="4429125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>
                <a:solidFill>
                  <a:srgbClr val="FF0000"/>
                </a:solidFill>
                <a:latin typeface="+mj-lt"/>
              </a:rPr>
              <a:t>** </a:t>
            </a:r>
            <a:r>
              <a:rPr lang="en-US" sz="2000" dirty="0" smtClean="0">
                <a:solidFill>
                  <a:srgbClr val="FF0000"/>
                </a:solidFill>
                <a:latin typeface="+mj-lt"/>
              </a:rPr>
              <a:t>Covered 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in a later chapter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SO-PR-210</a:t>
            </a:r>
          </a:p>
        </p:txBody>
      </p:sp>
      <p:pic>
        <p:nvPicPr>
          <p:cNvPr id="23556" name="Picture 53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b="1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24579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SO-PR-220</a:t>
            </a:r>
          </a:p>
        </p:txBody>
      </p:sp>
      <p:sp>
        <p:nvSpPr>
          <p:cNvPr id="83132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Packing List</a:t>
            </a:r>
          </a:p>
        </p:txBody>
      </p:sp>
      <p:sp>
        <p:nvSpPr>
          <p:cNvPr id="256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SO-PR-230</a:t>
            </a:r>
          </a:p>
        </p:txBody>
      </p:sp>
      <p:pic>
        <p:nvPicPr>
          <p:cNvPr id="25604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1309" y="1076008"/>
            <a:ext cx="6646862" cy="4981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Sample Packing List</a:t>
            </a:r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SO-PR-240</a:t>
            </a:r>
          </a:p>
        </p:txBody>
      </p:sp>
      <p:pic>
        <p:nvPicPr>
          <p:cNvPr id="26628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2036" y="838246"/>
            <a:ext cx="4899025" cy="5243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499190" y="891610"/>
            <a:ext cx="7187609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b="1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27651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SO-PR-250</a:t>
            </a:r>
          </a:p>
        </p:txBody>
      </p:sp>
      <p:sp>
        <p:nvSpPr>
          <p:cNvPr id="84156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Shipments</a:t>
            </a:r>
          </a:p>
        </p:txBody>
      </p:sp>
      <p:sp>
        <p:nvSpPr>
          <p:cNvPr id="286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SO-PR-260</a:t>
            </a:r>
          </a:p>
        </p:txBody>
      </p:sp>
      <p:pic>
        <p:nvPicPr>
          <p:cNvPr id="28676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003" y="2499172"/>
            <a:ext cx="8531225" cy="18827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Shipment: Line Items</a:t>
            </a:r>
          </a:p>
        </p:txBody>
      </p:sp>
      <p:sp>
        <p:nvSpPr>
          <p:cNvPr id="296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SO-PR-270</a:t>
            </a:r>
          </a:p>
        </p:txBody>
      </p:sp>
      <p:pic>
        <p:nvPicPr>
          <p:cNvPr id="29700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360" y="1078555"/>
            <a:ext cx="7694613" cy="493395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105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Shipments: Trailer</a:t>
            </a:r>
          </a:p>
        </p:txBody>
      </p:sp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SO-PR-280</a:t>
            </a:r>
          </a:p>
        </p:txBody>
      </p:sp>
      <p:pic>
        <p:nvPicPr>
          <p:cNvPr id="30723" name="Picture 10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036" y="1037759"/>
            <a:ext cx="7445375" cy="50577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30725" name="Rectangle 1055"/>
          <p:cNvSpPr>
            <a:spLocks noChangeArrowheads="1"/>
          </p:cNvSpPr>
          <p:nvPr/>
        </p:nvSpPr>
        <p:spPr bwMode="auto">
          <a:xfrm>
            <a:off x="5183849" y="3290422"/>
            <a:ext cx="3019425" cy="2063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6" name="Rectangle 1056"/>
          <p:cNvSpPr>
            <a:spLocks noChangeArrowheads="1"/>
          </p:cNvSpPr>
          <p:nvPr/>
        </p:nvSpPr>
        <p:spPr bwMode="auto">
          <a:xfrm>
            <a:off x="4001161" y="3771434"/>
            <a:ext cx="4167188" cy="2000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7" name="Rectangle 1057"/>
          <p:cNvSpPr>
            <a:spLocks noChangeArrowheads="1"/>
          </p:cNvSpPr>
          <p:nvPr/>
        </p:nvSpPr>
        <p:spPr bwMode="auto">
          <a:xfrm>
            <a:off x="4464711" y="5390684"/>
            <a:ext cx="1343025" cy="2000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 Container Maintenance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SO-PR-290</a:t>
            </a:r>
          </a:p>
        </p:txBody>
      </p:sp>
      <p:pic>
        <p:nvPicPr>
          <p:cNvPr id="31748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1063" y="956946"/>
            <a:ext cx="4819650" cy="51704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Shipper Maintenance</a:t>
            </a:r>
          </a:p>
        </p:txBody>
      </p:sp>
      <p:sp>
        <p:nvSpPr>
          <p:cNvPr id="327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SO-PR-300</a:t>
            </a:r>
          </a:p>
        </p:txBody>
      </p:sp>
      <p:pic>
        <p:nvPicPr>
          <p:cNvPr id="32772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6813" y="1885536"/>
            <a:ext cx="4983163" cy="3303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1591294" y="891610"/>
            <a:ext cx="7095506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6147" name="Rectangle 181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Sales Order Life Cycle</a:t>
            </a:r>
            <a:br>
              <a:rPr lang="en-US" smtClean="0"/>
            </a:br>
            <a:r>
              <a:rPr lang="en-US" sz="2000" smtClean="0"/>
              <a:t>Required Processes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SO-PR-030</a:t>
            </a:r>
          </a:p>
        </p:txBody>
      </p:sp>
      <p:sp>
        <p:nvSpPr>
          <p:cNvPr id="76987" name="Line 187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3" name="Text Box 189"/>
          <p:cNvSpPr txBox="1">
            <a:spLocks noChangeArrowheads="1"/>
          </p:cNvSpPr>
          <p:nvPr/>
        </p:nvSpPr>
        <p:spPr bwMode="auto">
          <a:xfrm>
            <a:off x="7223575" y="2273300"/>
            <a:ext cx="1801668" cy="376555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sz="2000" i="1" dirty="0">
                <a:solidFill>
                  <a:srgbClr val="FF0000"/>
                </a:solidFill>
                <a:latin typeface="+mj-lt"/>
              </a:rPr>
              <a:t>Required</a:t>
            </a:r>
          </a:p>
          <a:p>
            <a:pPr algn="ctr">
              <a:lnSpc>
                <a:spcPct val="90000"/>
              </a:lnSpc>
            </a:pPr>
            <a:r>
              <a:rPr lang="en-US" sz="2000" i="1" dirty="0">
                <a:solidFill>
                  <a:srgbClr val="FF0000"/>
                </a:solidFill>
                <a:latin typeface="+mj-lt"/>
              </a:rPr>
              <a:t>Processes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320145" y="1448790"/>
            <a:ext cx="332510" cy="28500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Elbow Connector 16"/>
          <p:cNvCxnSpPr>
            <a:stCxn id="6153" idx="1"/>
            <a:endCxn id="15" idx="3"/>
          </p:cNvCxnSpPr>
          <p:nvPr/>
        </p:nvCxnSpPr>
        <p:spPr>
          <a:xfrm rot="10800000">
            <a:off x="5652655" y="1591295"/>
            <a:ext cx="1570920" cy="256478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6153" idx="1"/>
          </p:cNvCxnSpPr>
          <p:nvPr/>
        </p:nvCxnSpPr>
        <p:spPr>
          <a:xfrm rot="10800000" flipV="1">
            <a:off x="5664531" y="4156075"/>
            <a:ext cx="1559045" cy="28529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6153" idx="1"/>
          </p:cNvCxnSpPr>
          <p:nvPr/>
        </p:nvCxnSpPr>
        <p:spPr>
          <a:xfrm rot="10800000" flipV="1">
            <a:off x="5664531" y="4156075"/>
            <a:ext cx="1559045" cy="1211572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Pre-Shipper/Shipper Confirm</a:t>
            </a:r>
          </a:p>
        </p:txBody>
      </p:sp>
      <p:sp>
        <p:nvSpPr>
          <p:cNvPr id="337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SO-PR-310</a:t>
            </a:r>
          </a:p>
        </p:txBody>
      </p:sp>
      <p:pic>
        <p:nvPicPr>
          <p:cNvPr id="33796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6141" y="1467162"/>
            <a:ext cx="4727575" cy="4148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Shipper Delete/Archive</a:t>
            </a:r>
          </a:p>
        </p:txBody>
      </p:sp>
      <p:sp>
        <p:nvSpPr>
          <p:cNvPr id="348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SO-PR-320</a:t>
            </a:r>
          </a:p>
        </p:txBody>
      </p:sp>
      <p:pic>
        <p:nvPicPr>
          <p:cNvPr id="34820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9691" y="1174401"/>
            <a:ext cx="6927850" cy="4760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358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SO-PR-330</a:t>
            </a:r>
          </a:p>
        </p:txBody>
      </p:sp>
      <p:pic>
        <p:nvPicPr>
          <p:cNvPr id="35844" name="Picture 53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b="1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36867" name="Rectangle 1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368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SO-PR-340</a:t>
            </a:r>
          </a:p>
        </p:txBody>
      </p:sp>
      <p:sp>
        <p:nvSpPr>
          <p:cNvPr id="106679" name="Line 183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6871" name="AutoShape 188"/>
          <p:cNvSpPr>
            <a:spLocks/>
          </p:cNvSpPr>
          <p:nvPr/>
        </p:nvSpPr>
        <p:spPr bwMode="auto">
          <a:xfrm>
            <a:off x="7698029" y="4710223"/>
            <a:ext cx="287078" cy="1339703"/>
          </a:xfrm>
          <a:prstGeom prst="rightBrace">
            <a:avLst>
              <a:gd name="adj1" fmla="val 38310"/>
              <a:gd name="adj2" fmla="val 50000"/>
            </a:avLst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Text Box 189"/>
          <p:cNvSpPr txBox="1">
            <a:spLocks noChangeArrowheads="1"/>
          </p:cNvSpPr>
          <p:nvPr/>
        </p:nvSpPr>
        <p:spPr bwMode="auto">
          <a:xfrm>
            <a:off x="7743235" y="2725597"/>
            <a:ext cx="1133475" cy="10509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sz="2000" i="1" dirty="0" smtClean="0">
                <a:solidFill>
                  <a:srgbClr val="FF0000"/>
                </a:solidFill>
                <a:latin typeface="+mj-lt"/>
              </a:rPr>
              <a:t>Invoicing Cycle</a:t>
            </a:r>
            <a:endParaRPr lang="en-US" sz="2000" i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2" name="Shape 11"/>
          <p:cNvCxnSpPr>
            <a:stCxn id="36872" idx="2"/>
            <a:endCxn id="36871" idx="1"/>
          </p:cNvCxnSpPr>
          <p:nvPr/>
        </p:nvCxnSpPr>
        <p:spPr>
          <a:xfrm rot="5400000">
            <a:off x="7345764" y="4415865"/>
            <a:ext cx="1603553" cy="324866"/>
          </a:xfrm>
          <a:prstGeom prst="bentConnector4">
            <a:avLst>
              <a:gd name="adj1" fmla="val 29113"/>
              <a:gd name="adj2" fmla="val 175"/>
            </a:avLst>
          </a:prstGeom>
          <a:ln w="285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Pending Invoice Register</a:t>
            </a:r>
          </a:p>
        </p:txBody>
      </p:sp>
      <p:sp>
        <p:nvSpPr>
          <p:cNvPr id="378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SO-PR-350</a:t>
            </a:r>
          </a:p>
        </p:txBody>
      </p:sp>
      <p:pic>
        <p:nvPicPr>
          <p:cNvPr id="37892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8" y="1696539"/>
            <a:ext cx="7477125" cy="3524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10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Pending Invoice Maintenance</a:t>
            </a:r>
          </a:p>
        </p:txBody>
      </p:sp>
      <p:sp>
        <p:nvSpPr>
          <p:cNvPr id="389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SO-PR-360</a:t>
            </a:r>
          </a:p>
        </p:txBody>
      </p:sp>
      <p:pic>
        <p:nvPicPr>
          <p:cNvPr id="38916" name="Picture 10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263" y="865648"/>
            <a:ext cx="7229475" cy="53340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Preview Invoice Print</a:t>
            </a:r>
          </a:p>
        </p:txBody>
      </p:sp>
      <p:sp>
        <p:nvSpPr>
          <p:cNvPr id="440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SO-PR-370</a:t>
            </a:r>
            <a:endParaRPr lang="en-US" dirty="0"/>
          </a:p>
        </p:txBody>
      </p:sp>
      <p:pic>
        <p:nvPicPr>
          <p:cNvPr id="44036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9471" y="1003761"/>
            <a:ext cx="7388225" cy="5167312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b="1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36867" name="Rectangle 1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368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SO-PR-380</a:t>
            </a:r>
            <a:endParaRPr lang="en-US" dirty="0"/>
          </a:p>
        </p:txBody>
      </p:sp>
      <p:sp>
        <p:nvSpPr>
          <p:cNvPr id="106679" name="Line 183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6871" name="AutoShape 188"/>
          <p:cNvSpPr>
            <a:spLocks/>
          </p:cNvSpPr>
          <p:nvPr/>
        </p:nvSpPr>
        <p:spPr bwMode="auto">
          <a:xfrm>
            <a:off x="7698029" y="4710223"/>
            <a:ext cx="287078" cy="1339703"/>
          </a:xfrm>
          <a:prstGeom prst="rightBrace">
            <a:avLst>
              <a:gd name="adj1" fmla="val 38310"/>
              <a:gd name="adj2" fmla="val 50000"/>
            </a:avLst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Text Box 189"/>
          <p:cNvSpPr txBox="1">
            <a:spLocks noChangeArrowheads="1"/>
          </p:cNvSpPr>
          <p:nvPr/>
        </p:nvSpPr>
        <p:spPr bwMode="auto">
          <a:xfrm>
            <a:off x="7743235" y="2725597"/>
            <a:ext cx="1133475" cy="10509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sz="2000" i="1" dirty="0" smtClean="0">
                <a:solidFill>
                  <a:srgbClr val="FF0000"/>
                </a:solidFill>
                <a:latin typeface="+mj-lt"/>
              </a:rPr>
              <a:t>Invoicing Cycle</a:t>
            </a:r>
            <a:endParaRPr lang="en-US" sz="2000" i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2" name="Shape 11"/>
          <p:cNvCxnSpPr>
            <a:stCxn id="36872" idx="2"/>
            <a:endCxn id="36871" idx="1"/>
          </p:cNvCxnSpPr>
          <p:nvPr/>
        </p:nvCxnSpPr>
        <p:spPr>
          <a:xfrm rot="5400000">
            <a:off x="7345764" y="4415865"/>
            <a:ext cx="1603553" cy="324866"/>
          </a:xfrm>
          <a:prstGeom prst="bentConnector4">
            <a:avLst>
              <a:gd name="adj1" fmla="val 29113"/>
              <a:gd name="adj2" fmla="val 175"/>
            </a:avLst>
          </a:prstGeom>
          <a:ln w="285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Invoice Post and Print</a:t>
            </a:r>
          </a:p>
        </p:txBody>
      </p:sp>
      <p:sp>
        <p:nvSpPr>
          <p:cNvPr id="409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SO-PR-390</a:t>
            </a:r>
            <a:endParaRPr lang="en-US" dirty="0"/>
          </a:p>
        </p:txBody>
      </p:sp>
      <p:pic>
        <p:nvPicPr>
          <p:cNvPr id="40963" name="Picture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6793" y="926634"/>
            <a:ext cx="7313613" cy="5170488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5918531" y="5312897"/>
            <a:ext cx="2233612" cy="476250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b="1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36867" name="Rectangle 1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368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SO-PR-400</a:t>
            </a:r>
            <a:endParaRPr lang="en-US" dirty="0"/>
          </a:p>
        </p:txBody>
      </p:sp>
      <p:sp>
        <p:nvSpPr>
          <p:cNvPr id="106679" name="Line 183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6871" name="AutoShape 188"/>
          <p:cNvSpPr>
            <a:spLocks/>
          </p:cNvSpPr>
          <p:nvPr/>
        </p:nvSpPr>
        <p:spPr bwMode="auto">
          <a:xfrm>
            <a:off x="7793726" y="4710223"/>
            <a:ext cx="287078" cy="1339703"/>
          </a:xfrm>
          <a:prstGeom prst="rightBrace">
            <a:avLst>
              <a:gd name="adj1" fmla="val 38310"/>
              <a:gd name="adj2" fmla="val 50000"/>
            </a:avLst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Text Box 189"/>
          <p:cNvSpPr txBox="1">
            <a:spLocks noChangeArrowheads="1"/>
          </p:cNvSpPr>
          <p:nvPr/>
        </p:nvSpPr>
        <p:spPr bwMode="auto">
          <a:xfrm>
            <a:off x="7743235" y="2725597"/>
            <a:ext cx="1133475" cy="10509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sz="2000" i="1" dirty="0" smtClean="0">
                <a:solidFill>
                  <a:srgbClr val="FF0000"/>
                </a:solidFill>
                <a:latin typeface="+mj-lt"/>
              </a:rPr>
              <a:t>Invoicing Cycle</a:t>
            </a:r>
            <a:endParaRPr lang="en-US" sz="2000" i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2" name="Shape 11"/>
          <p:cNvCxnSpPr>
            <a:stCxn id="36872" idx="2"/>
            <a:endCxn id="36871" idx="1"/>
          </p:cNvCxnSpPr>
          <p:nvPr/>
        </p:nvCxnSpPr>
        <p:spPr>
          <a:xfrm rot="5400000">
            <a:off x="7393613" y="4463714"/>
            <a:ext cx="1603553" cy="229169"/>
          </a:xfrm>
          <a:prstGeom prst="bentConnector4">
            <a:avLst>
              <a:gd name="adj1" fmla="val 29113"/>
              <a:gd name="adj2" fmla="val 249"/>
            </a:avLst>
          </a:prstGeom>
          <a:ln w="285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67542" y="891610"/>
            <a:ext cx="711925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 </a:t>
            </a:r>
          </a:p>
          <a:p>
            <a:r>
              <a:rPr lang="en-US" b="1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SO-PR-040</a:t>
            </a:r>
          </a:p>
        </p:txBody>
      </p:sp>
      <p:sp>
        <p:nvSpPr>
          <p:cNvPr id="214020" name="Line 4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174" name="Rectangle 5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Invoice Print or Reprint</a:t>
            </a:r>
          </a:p>
        </p:txBody>
      </p:sp>
      <p:sp>
        <p:nvSpPr>
          <p:cNvPr id="430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SO-PR-410</a:t>
            </a:r>
            <a:endParaRPr lang="en-US" dirty="0"/>
          </a:p>
        </p:txBody>
      </p:sp>
      <p:pic>
        <p:nvPicPr>
          <p:cNvPr id="43012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213" y="1005860"/>
            <a:ext cx="7267575" cy="50387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450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SO-PR-420</a:t>
            </a:r>
          </a:p>
        </p:txBody>
      </p:sp>
      <p:pic>
        <p:nvPicPr>
          <p:cNvPr id="45060" name="Picture 53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1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Conditions</a:t>
            </a:r>
          </a:p>
          <a:p>
            <a:pPr lvl="1" eaLnBrk="1" hangingPunct="1"/>
            <a:r>
              <a:rPr lang="en-US" smtClean="0"/>
              <a:t>Sales Order and Line Item Open</a:t>
            </a:r>
          </a:p>
          <a:p>
            <a:pPr lvl="1" eaLnBrk="1" hangingPunct="1"/>
            <a:r>
              <a:rPr lang="en-US" smtClean="0"/>
              <a:t>Sales Order Open and Line Item Closed</a:t>
            </a:r>
          </a:p>
          <a:p>
            <a:pPr lvl="1" eaLnBrk="1" hangingPunct="1"/>
            <a:r>
              <a:rPr lang="en-US" smtClean="0"/>
              <a:t>Sales Order Closed</a:t>
            </a:r>
          </a:p>
          <a:p>
            <a:pPr lvl="1" eaLnBrk="1" hangingPunct="1"/>
            <a:r>
              <a:rPr lang="en-US" smtClean="0"/>
              <a:t>Credit Invoices for Returned Goods</a:t>
            </a:r>
          </a:p>
        </p:txBody>
      </p:sp>
      <p:sp>
        <p:nvSpPr>
          <p:cNvPr id="46083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Returns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Sales Order and Line Item Open</a:t>
            </a:r>
          </a:p>
          <a:p>
            <a:pPr lvl="1"/>
            <a:r>
              <a:rPr lang="en-US" dirty="0" smtClean="0"/>
              <a:t>	Use Sales Order Shipments</a:t>
            </a:r>
          </a:p>
          <a:p>
            <a:endParaRPr lang="en-US" dirty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Returns</a:t>
            </a:r>
          </a:p>
        </p:txBody>
      </p:sp>
      <p:sp>
        <p:nvSpPr>
          <p:cNvPr id="471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SO-PR-440</a:t>
            </a:r>
          </a:p>
        </p:txBody>
      </p:sp>
      <p:pic>
        <p:nvPicPr>
          <p:cNvPr id="4710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603" y="2266750"/>
            <a:ext cx="8108950" cy="3495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Sales Order Returns</a:t>
            </a:r>
            <a:br>
              <a:rPr lang="en-US" smtClean="0"/>
            </a:br>
            <a:r>
              <a:rPr lang="en-US" sz="1900" smtClean="0"/>
              <a:t>Sales Order Open and Line Item Closed, Use Sales Order Maintenance</a:t>
            </a:r>
          </a:p>
        </p:txBody>
      </p:sp>
      <p:sp>
        <p:nvSpPr>
          <p:cNvPr id="481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SO-PR-450</a:t>
            </a:r>
          </a:p>
        </p:txBody>
      </p:sp>
      <p:pic>
        <p:nvPicPr>
          <p:cNvPr id="4813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238" y="1113745"/>
            <a:ext cx="8137525" cy="51816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Sales Order Return</a:t>
            </a:r>
            <a:br>
              <a:rPr lang="en-US" smtClean="0"/>
            </a:br>
            <a:r>
              <a:rPr lang="en-US" sz="2000" smtClean="0"/>
              <a:t>Sales Order Closed</a:t>
            </a:r>
          </a:p>
        </p:txBody>
      </p:sp>
      <p:sp>
        <p:nvSpPr>
          <p:cNvPr id="491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SO-PR-460</a:t>
            </a:r>
          </a:p>
        </p:txBody>
      </p:sp>
      <p:pic>
        <p:nvPicPr>
          <p:cNvPr id="4915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691" y="905368"/>
            <a:ext cx="7202487" cy="53435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4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Credit Invoices for Returned Goods</a:t>
            </a:r>
          </a:p>
        </p:txBody>
      </p:sp>
      <p:sp>
        <p:nvSpPr>
          <p:cNvPr id="501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SO-PR-470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901700" y="1741287"/>
            <a:ext cx="7327900" cy="3657600"/>
            <a:chOff x="901700" y="2124075"/>
            <a:chExt cx="7327900" cy="3657600"/>
          </a:xfrm>
        </p:grpSpPr>
        <p:sp>
          <p:nvSpPr>
            <p:cNvPr id="122981" name="AutoShape 101"/>
            <p:cNvSpPr>
              <a:spLocks noChangeAspect="1" noChangeArrowheads="1"/>
            </p:cNvSpPr>
            <p:nvPr/>
          </p:nvSpPr>
          <p:spPr bwMode="auto">
            <a:xfrm>
              <a:off x="901700" y="2124075"/>
              <a:ext cx="2438400" cy="2279650"/>
            </a:xfrm>
            <a:prstGeom prst="flowChartDocument">
              <a:avLst/>
            </a:prstGeom>
            <a:solidFill>
              <a:srgbClr val="FFFFFF"/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/>
            <a:lstStyle/>
            <a:p>
              <a:pPr algn="ctr" defTabSz="800100" eaLnBrk="0" hangingPunct="0">
                <a:lnSpc>
                  <a:spcPct val="90000"/>
                </a:lnSpc>
              </a:pPr>
              <a:endParaRPr kumimoji="1" lang="en-US" sz="1000" b="1">
                <a:latin typeface="+mj-lt"/>
              </a:endParaRPr>
            </a:p>
            <a:p>
              <a:pPr algn="ctr" defTabSz="800100" eaLnBrk="0" hangingPunct="0">
                <a:lnSpc>
                  <a:spcPct val="90000"/>
                </a:lnSpc>
              </a:pPr>
              <a:r>
                <a:rPr kumimoji="1" lang="en-US" sz="2000" b="1">
                  <a:latin typeface="+mj-lt"/>
                </a:rPr>
                <a:t>Credit Invoices</a:t>
              </a:r>
              <a:endParaRPr kumimoji="1" lang="en-US" sz="2000">
                <a:latin typeface="+mj-lt"/>
              </a:endParaRPr>
            </a:p>
            <a:p>
              <a:pPr algn="ctr" defTabSz="800100" eaLnBrk="0" hangingPunct="0">
                <a:lnSpc>
                  <a:spcPct val="90000"/>
                </a:lnSpc>
              </a:pPr>
              <a:endParaRPr kumimoji="1" lang="en-US" sz="2000">
                <a:latin typeface="+mj-lt"/>
              </a:endParaRPr>
            </a:p>
            <a:p>
              <a:pPr algn="ctr" defTabSz="800100" eaLnBrk="0" hangingPunct="0">
                <a:lnSpc>
                  <a:spcPct val="90000"/>
                </a:lnSpc>
              </a:pPr>
              <a:r>
                <a:rPr kumimoji="1" lang="en-US" sz="2000">
                  <a:latin typeface="+mj-lt"/>
                </a:rPr>
                <a:t>-100 Items	-$$  </a:t>
              </a:r>
            </a:p>
            <a:p>
              <a:pPr algn="ctr" defTabSz="800100" eaLnBrk="0" hangingPunct="0">
                <a:lnSpc>
                  <a:spcPct val="90000"/>
                </a:lnSpc>
              </a:pPr>
              <a:r>
                <a:rPr kumimoji="1" lang="en-US" sz="2000">
                  <a:latin typeface="+mj-lt"/>
                </a:rPr>
                <a:t>		Tax  </a:t>
              </a:r>
            </a:p>
          </p:txBody>
        </p:sp>
        <p:sp>
          <p:nvSpPr>
            <p:cNvPr id="50180" name="Oval 4"/>
            <p:cNvSpPr>
              <a:spLocks noChangeArrowheads="1"/>
            </p:cNvSpPr>
            <p:nvPr/>
          </p:nvSpPr>
          <p:spPr bwMode="auto">
            <a:xfrm>
              <a:off x="962025" y="2752725"/>
              <a:ext cx="1409700" cy="51435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>
                <a:solidFill>
                  <a:srgbClr val="FF0000"/>
                </a:solidFill>
                <a:latin typeface="+mj-lt"/>
              </a:endParaRPr>
            </a:p>
          </p:txBody>
        </p:sp>
        <p:cxnSp>
          <p:nvCxnSpPr>
            <p:cNvPr id="50181" name="AutoShape 38"/>
            <p:cNvCxnSpPr>
              <a:cxnSpLocks noChangeShapeType="1"/>
              <a:stCxn id="50180" idx="4"/>
              <a:endCxn id="50193" idx="1"/>
            </p:cNvCxnSpPr>
            <p:nvPr/>
          </p:nvCxnSpPr>
          <p:spPr bwMode="auto">
            <a:xfrm rot="16200000" flipH="1">
              <a:off x="2400300" y="2552700"/>
              <a:ext cx="1893888" cy="3360738"/>
            </a:xfrm>
            <a:prstGeom prst="curvedConnector2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grpSp>
          <p:nvGrpSpPr>
            <p:cNvPr id="50183" name="Group 100"/>
            <p:cNvGrpSpPr>
              <a:grpSpLocks/>
            </p:cNvGrpSpPr>
            <p:nvPr/>
          </p:nvGrpSpPr>
          <p:grpSpPr bwMode="auto">
            <a:xfrm>
              <a:off x="5027613" y="3221038"/>
              <a:ext cx="3201987" cy="2560637"/>
              <a:chOff x="1385" y="3345"/>
              <a:chExt cx="769" cy="615"/>
            </a:xfrm>
          </p:grpSpPr>
          <p:grpSp>
            <p:nvGrpSpPr>
              <p:cNvPr id="50184" name="Group 76"/>
              <p:cNvGrpSpPr>
                <a:grpSpLocks/>
              </p:cNvGrpSpPr>
              <p:nvPr/>
            </p:nvGrpSpPr>
            <p:grpSpPr bwMode="auto">
              <a:xfrm>
                <a:off x="1385" y="3625"/>
                <a:ext cx="408" cy="334"/>
                <a:chOff x="3655" y="1024"/>
                <a:chExt cx="377" cy="341"/>
              </a:xfrm>
            </p:grpSpPr>
            <p:sp>
              <p:nvSpPr>
                <p:cNvPr id="50193" name="Rectangle 77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94" name="Freeform 78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95" name="Freeform 79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50185" name="Group 80"/>
              <p:cNvGrpSpPr>
                <a:grpSpLocks/>
              </p:cNvGrpSpPr>
              <p:nvPr/>
            </p:nvGrpSpPr>
            <p:grpSpPr bwMode="auto">
              <a:xfrm>
                <a:off x="1745" y="3627"/>
                <a:ext cx="409" cy="333"/>
                <a:chOff x="3993" y="1010"/>
                <a:chExt cx="378" cy="340"/>
              </a:xfrm>
            </p:grpSpPr>
            <p:sp>
              <p:nvSpPr>
                <p:cNvPr id="50190" name="Rectangle 81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91" name="Freeform 82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92" name="Freeform 83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50186" name="Group 88"/>
              <p:cNvGrpSpPr>
                <a:grpSpLocks/>
              </p:cNvGrpSpPr>
              <p:nvPr/>
            </p:nvGrpSpPr>
            <p:grpSpPr bwMode="auto">
              <a:xfrm>
                <a:off x="1572" y="3345"/>
                <a:ext cx="408" cy="323"/>
                <a:chOff x="4324" y="1010"/>
                <a:chExt cx="377" cy="330"/>
              </a:xfrm>
            </p:grpSpPr>
            <p:sp>
              <p:nvSpPr>
                <p:cNvPr id="50187" name="Rectangle 89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88" name="Freeform 90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89" name="Freeform 91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488558" y="891610"/>
            <a:ext cx="7198242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52227" name="Rectangle 15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Cycle: Summary</a:t>
            </a:r>
          </a:p>
        </p:txBody>
      </p:sp>
      <p:sp>
        <p:nvSpPr>
          <p:cNvPr id="522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SO-PR-480</a:t>
            </a:r>
          </a:p>
        </p:txBody>
      </p:sp>
      <p:sp>
        <p:nvSpPr>
          <p:cNvPr id="131233" name="Line 161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105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Document Structure</a:t>
            </a:r>
          </a:p>
        </p:txBody>
      </p:sp>
      <p:sp>
        <p:nvSpPr>
          <p:cNvPr id="10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SO-IN-050</a:t>
            </a:r>
          </a:p>
        </p:txBody>
      </p:sp>
      <p:grpSp>
        <p:nvGrpSpPr>
          <p:cNvPr id="1029" name="Group 1055"/>
          <p:cNvGrpSpPr>
            <a:grpSpLocks/>
          </p:cNvGrpSpPr>
          <p:nvPr/>
        </p:nvGrpSpPr>
        <p:grpSpPr bwMode="auto">
          <a:xfrm>
            <a:off x="911225" y="1102516"/>
            <a:ext cx="7316788" cy="4819650"/>
            <a:chOff x="574" y="1006"/>
            <a:chExt cx="4609" cy="3036"/>
          </a:xfrm>
        </p:grpSpPr>
        <p:graphicFrame>
          <p:nvGraphicFramePr>
            <p:cNvPr id="1026" name="Object 1056"/>
            <p:cNvGraphicFramePr>
              <a:graphicFrameLocks noChangeAspect="1"/>
            </p:cNvGraphicFramePr>
            <p:nvPr/>
          </p:nvGraphicFramePr>
          <p:xfrm>
            <a:off x="1669" y="1006"/>
            <a:ext cx="2408" cy="2978"/>
          </p:xfrm>
          <a:graphic>
            <a:graphicData uri="http://schemas.openxmlformats.org/presentationml/2006/ole">
              <p:oleObj spid="_x0000_s1026" name="Microsoft ClipArt Gallery" r:id="rId3" imgW="2826720" imgH="3497040" progId="">
                <p:embed/>
              </p:oleObj>
            </a:graphicData>
          </a:graphic>
        </p:graphicFrame>
        <p:cxnSp>
          <p:nvCxnSpPr>
            <p:cNvPr id="1030" name="AutoShape 1057" descr="5%"/>
            <p:cNvCxnSpPr>
              <a:cxnSpLocks noChangeShapeType="1"/>
              <a:stCxn id="125994" idx="2"/>
              <a:endCxn id="125986" idx="1"/>
            </p:cNvCxnSpPr>
            <p:nvPr/>
          </p:nvCxnSpPr>
          <p:spPr bwMode="auto">
            <a:xfrm rot="16200000" flipH="1">
              <a:off x="2439" y="3039"/>
              <a:ext cx="1298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</p:cxnSp>
        <p:sp>
          <p:nvSpPr>
            <p:cNvPr id="125986" name="Rectangle 1058"/>
            <p:cNvSpPr>
              <a:spLocks noChangeArrowheads="1"/>
            </p:cNvSpPr>
            <p:nvPr/>
          </p:nvSpPr>
          <p:spPr bwMode="auto">
            <a:xfrm>
              <a:off x="3306" y="3754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prstDash val="dash"/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Line Item</a:t>
              </a:r>
            </a:p>
          </p:txBody>
        </p:sp>
        <p:sp>
          <p:nvSpPr>
            <p:cNvPr id="125987" name="Rectangle 1059"/>
            <p:cNvSpPr>
              <a:spLocks noChangeArrowheads="1"/>
            </p:cNvSpPr>
            <p:nvPr/>
          </p:nvSpPr>
          <p:spPr bwMode="auto">
            <a:xfrm>
              <a:off x="2302" y="1007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Sales</a:t>
              </a:r>
            </a:p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Order</a:t>
              </a:r>
            </a:p>
          </p:txBody>
        </p:sp>
        <p:cxnSp>
          <p:nvCxnSpPr>
            <p:cNvPr id="1033" name="AutoShape 1060" descr="5%"/>
            <p:cNvCxnSpPr>
              <a:cxnSpLocks noChangeShapeType="1"/>
              <a:stCxn id="125987" idx="2"/>
              <a:endCxn id="125994" idx="0"/>
            </p:cNvCxnSpPr>
            <p:nvPr/>
          </p:nvCxnSpPr>
          <p:spPr bwMode="auto">
            <a:xfrm rot="5400000">
              <a:off x="2671" y="1799"/>
              <a:ext cx="414" cy="0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34" name="AutoShape 1061" descr="Large grid"/>
            <p:cNvCxnSpPr>
              <a:cxnSpLocks noChangeShapeType="1"/>
              <a:stCxn id="125987" idx="2"/>
              <a:endCxn id="125995" idx="0"/>
            </p:cNvCxnSpPr>
            <p:nvPr/>
          </p:nvCxnSpPr>
          <p:spPr bwMode="auto">
            <a:xfrm rot="16200000" flipH="1">
              <a:off x="3536" y="934"/>
              <a:ext cx="414" cy="1729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035" name="AutoShape 1062" descr="Large grid"/>
            <p:cNvCxnSpPr>
              <a:cxnSpLocks noChangeShapeType="1"/>
              <a:stCxn id="125987" idx="2"/>
              <a:endCxn id="125996" idx="0"/>
            </p:cNvCxnSpPr>
            <p:nvPr/>
          </p:nvCxnSpPr>
          <p:spPr bwMode="auto">
            <a:xfrm rot="5400000">
              <a:off x="1807" y="935"/>
              <a:ext cx="414" cy="1728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25991" name="Rectangle 1063"/>
            <p:cNvSpPr>
              <a:spLocks noChangeArrowheads="1"/>
            </p:cNvSpPr>
            <p:nvPr/>
          </p:nvSpPr>
          <p:spPr bwMode="auto">
            <a:xfrm>
              <a:off x="3306" y="2890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Line Item</a:t>
              </a:r>
            </a:p>
          </p:txBody>
        </p:sp>
        <p:cxnSp>
          <p:nvCxnSpPr>
            <p:cNvPr id="1037" name="AutoShape 1064" descr="Dotted grid"/>
            <p:cNvCxnSpPr>
              <a:cxnSpLocks noChangeShapeType="1"/>
              <a:stCxn id="125994" idx="2"/>
              <a:endCxn id="125991" idx="1"/>
            </p:cNvCxnSpPr>
            <p:nvPr/>
          </p:nvCxnSpPr>
          <p:spPr bwMode="auto">
            <a:xfrm rot="16200000" flipH="1">
              <a:off x="2871" y="2607"/>
              <a:ext cx="434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25993" name="Rectangle 1065"/>
            <p:cNvSpPr>
              <a:spLocks noChangeArrowheads="1"/>
            </p:cNvSpPr>
            <p:nvPr/>
          </p:nvSpPr>
          <p:spPr bwMode="auto">
            <a:xfrm>
              <a:off x="3306" y="3322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Line Item</a:t>
              </a:r>
            </a:p>
          </p:txBody>
        </p:sp>
        <p:sp>
          <p:nvSpPr>
            <p:cNvPr id="125994" name="Rectangle 1066"/>
            <p:cNvSpPr>
              <a:spLocks noChangeArrowheads="1"/>
            </p:cNvSpPr>
            <p:nvPr/>
          </p:nvSpPr>
          <p:spPr bwMode="auto">
            <a:xfrm>
              <a:off x="2302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Line Items</a:t>
              </a:r>
            </a:p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(Body)</a:t>
              </a:r>
            </a:p>
          </p:txBody>
        </p:sp>
        <p:sp>
          <p:nvSpPr>
            <p:cNvPr id="125995" name="Rectangle 1067"/>
            <p:cNvSpPr>
              <a:spLocks noChangeArrowheads="1"/>
            </p:cNvSpPr>
            <p:nvPr/>
          </p:nvSpPr>
          <p:spPr bwMode="auto">
            <a:xfrm>
              <a:off x="4031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Trailer</a:t>
              </a:r>
            </a:p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(Footer)</a:t>
              </a:r>
            </a:p>
          </p:txBody>
        </p:sp>
        <p:sp>
          <p:nvSpPr>
            <p:cNvPr id="125996" name="Rectangle 1068"/>
            <p:cNvSpPr>
              <a:spLocks noChangeArrowheads="1"/>
            </p:cNvSpPr>
            <p:nvPr/>
          </p:nvSpPr>
          <p:spPr bwMode="auto">
            <a:xfrm>
              <a:off x="574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Header</a:t>
              </a:r>
            </a:p>
          </p:txBody>
        </p:sp>
        <p:cxnSp>
          <p:nvCxnSpPr>
            <p:cNvPr id="1042" name="AutoShape 1069" descr="5%"/>
            <p:cNvCxnSpPr>
              <a:cxnSpLocks noChangeShapeType="1"/>
              <a:stCxn id="125994" idx="2"/>
              <a:endCxn id="125993" idx="1"/>
            </p:cNvCxnSpPr>
            <p:nvPr/>
          </p:nvCxnSpPr>
          <p:spPr bwMode="auto">
            <a:xfrm rot="16200000" flipH="1">
              <a:off x="2655" y="2823"/>
              <a:ext cx="866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4" name="Rectangle 3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 Order Maintenance: Header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SO-PR-060</a:t>
            </a:r>
          </a:p>
        </p:txBody>
      </p:sp>
      <p:pic>
        <p:nvPicPr>
          <p:cNvPr id="8195" name="Picture 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7928" y="884582"/>
            <a:ext cx="7192963" cy="52832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1152078" y="5410544"/>
            <a:ext cx="1958975" cy="214313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9099" name="Rectangle 11"/>
          <p:cNvSpPr>
            <a:spLocks noChangeArrowheads="1"/>
          </p:cNvSpPr>
          <p:nvPr/>
        </p:nvSpPr>
        <p:spPr bwMode="auto">
          <a:xfrm>
            <a:off x="4276278" y="4843892"/>
            <a:ext cx="1657350" cy="116955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tIns="91440" bIns="91440" anchor="ctr" anchorCtr="1">
            <a:spAutoFit/>
          </a:bodyPr>
          <a:lstStyle/>
          <a:p>
            <a:pPr algn="ctr" eaLnBrk="0" hangingPunct="0">
              <a:defRPr/>
            </a:pPr>
            <a:r>
              <a:rPr lang="en-US" sz="1600">
                <a:latin typeface="+mj-lt"/>
              </a:rPr>
              <a:t>SO Default Price Date in the Pricing Control</a:t>
            </a:r>
          </a:p>
        </p:txBody>
      </p:sp>
      <p:cxnSp>
        <p:nvCxnSpPr>
          <p:cNvPr id="8198" name="AutoShape 12"/>
          <p:cNvCxnSpPr>
            <a:cxnSpLocks noChangeShapeType="1"/>
            <a:stCxn id="89099" idx="1"/>
            <a:endCxn id="8196" idx="3"/>
          </p:cNvCxnSpPr>
          <p:nvPr/>
        </p:nvCxnSpPr>
        <p:spPr bwMode="auto">
          <a:xfrm rot="10800000" flipV="1">
            <a:off x="3111054" y="5428667"/>
            <a:ext cx="1165225" cy="89033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8199" name="Rectangle 4"/>
          <p:cNvSpPr>
            <a:spLocks noChangeArrowheads="1"/>
          </p:cNvSpPr>
          <p:nvPr/>
        </p:nvSpPr>
        <p:spPr bwMode="auto">
          <a:xfrm>
            <a:off x="1221928" y="4985094"/>
            <a:ext cx="1758950" cy="227013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9094" name="Rectangle 6"/>
          <p:cNvSpPr>
            <a:spLocks noChangeArrowheads="1"/>
          </p:cNvSpPr>
          <p:nvPr/>
        </p:nvSpPr>
        <p:spPr bwMode="auto">
          <a:xfrm>
            <a:off x="3322191" y="2891479"/>
            <a:ext cx="1233487" cy="92333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tIns="91440" bIns="91440" anchor="ctr" anchorCtr="1">
            <a:spAutoFit/>
          </a:bodyPr>
          <a:lstStyle/>
          <a:p>
            <a:pPr algn="ctr" eaLnBrk="0" hangingPunct="0">
              <a:defRPr/>
            </a:pPr>
            <a:r>
              <a:rPr lang="en-US" sz="1600">
                <a:latin typeface="+mj-lt"/>
              </a:rPr>
              <a:t>Sales Order </a:t>
            </a:r>
          </a:p>
          <a:p>
            <a:pPr algn="ctr" eaLnBrk="0" hangingPunct="0">
              <a:defRPr/>
            </a:pPr>
            <a:r>
              <a:rPr lang="en-US" sz="1600">
                <a:latin typeface="+mj-lt"/>
              </a:rPr>
              <a:t>Control</a:t>
            </a:r>
          </a:p>
        </p:txBody>
      </p:sp>
      <p:cxnSp>
        <p:nvCxnSpPr>
          <p:cNvPr id="8201" name="AutoShape 7"/>
          <p:cNvCxnSpPr>
            <a:cxnSpLocks noChangeShapeType="1"/>
            <a:stCxn id="89094" idx="1"/>
            <a:endCxn id="8199" idx="0"/>
          </p:cNvCxnSpPr>
          <p:nvPr/>
        </p:nvCxnSpPr>
        <p:spPr bwMode="auto">
          <a:xfrm rot="10800000" flipV="1">
            <a:off x="2101403" y="3353144"/>
            <a:ext cx="1220788" cy="1631950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8202" name="Rectangle 23"/>
          <p:cNvSpPr>
            <a:spLocks noChangeArrowheads="1"/>
          </p:cNvSpPr>
          <p:nvPr/>
        </p:nvSpPr>
        <p:spPr bwMode="auto">
          <a:xfrm>
            <a:off x="5363716" y="4305644"/>
            <a:ext cx="876300" cy="233363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8203" name="AutoShape 25"/>
          <p:cNvCxnSpPr>
            <a:cxnSpLocks noChangeShapeType="1"/>
            <a:stCxn id="89094" idx="3"/>
            <a:endCxn id="8202" idx="0"/>
          </p:cNvCxnSpPr>
          <p:nvPr/>
        </p:nvCxnSpPr>
        <p:spPr bwMode="auto">
          <a:xfrm>
            <a:off x="4555678" y="3353144"/>
            <a:ext cx="1246188" cy="952500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Maintenance: Line Item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SO-PR-070</a:t>
            </a:r>
          </a:p>
        </p:txBody>
      </p:sp>
      <p:pic>
        <p:nvPicPr>
          <p:cNvPr id="9219" name="Picture 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050" y="899647"/>
            <a:ext cx="8089900" cy="51720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91160" name="AutoShape 24"/>
          <p:cNvSpPr>
            <a:spLocks noChangeArrowheads="1"/>
          </p:cNvSpPr>
          <p:nvPr/>
        </p:nvSpPr>
        <p:spPr bwMode="auto">
          <a:xfrm>
            <a:off x="654050" y="4011147"/>
            <a:ext cx="3016250" cy="884237"/>
          </a:xfrm>
          <a:prstGeom prst="roundRect">
            <a:avLst>
              <a:gd name="adj" fmla="val 0"/>
            </a:avLst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2" name="Rectangle 46"/>
          <p:cNvSpPr>
            <a:spLocks noChangeArrowheads="1"/>
          </p:cNvSpPr>
          <p:nvPr/>
        </p:nvSpPr>
        <p:spPr bwMode="auto">
          <a:xfrm>
            <a:off x="3849688" y="4228634"/>
            <a:ext cx="971550" cy="24765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3" name="Rectangle 47"/>
          <p:cNvSpPr>
            <a:spLocks noChangeArrowheads="1"/>
          </p:cNvSpPr>
          <p:nvPr/>
        </p:nvSpPr>
        <p:spPr bwMode="auto">
          <a:xfrm>
            <a:off x="3703638" y="2114084"/>
            <a:ext cx="1003300" cy="2254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1" name="Rectangle 5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Maintenance: Trailer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SO-PR-080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287090" y="1016610"/>
            <a:ext cx="8556626" cy="5214937"/>
            <a:chOff x="-1" y="1452563"/>
            <a:chExt cx="8556626" cy="5214937"/>
          </a:xfrm>
        </p:grpSpPr>
        <p:pic>
          <p:nvPicPr>
            <p:cNvPr id="10243" name="Picture 6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68375" y="1452563"/>
              <a:ext cx="7588250" cy="5214937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10244" name="Rectangle 6"/>
            <p:cNvSpPr>
              <a:spLocks noChangeArrowheads="1"/>
            </p:cNvSpPr>
            <p:nvPr/>
          </p:nvSpPr>
          <p:spPr bwMode="auto">
            <a:xfrm>
              <a:off x="5345113" y="3489325"/>
              <a:ext cx="2967037" cy="236538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5" name="Rectangle 5"/>
            <p:cNvSpPr>
              <a:spLocks noChangeArrowheads="1"/>
            </p:cNvSpPr>
            <p:nvPr/>
          </p:nvSpPr>
          <p:spPr bwMode="auto">
            <a:xfrm>
              <a:off x="1366838" y="4664075"/>
              <a:ext cx="2965450" cy="2286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168" name="Rectangle 8"/>
            <p:cNvSpPr>
              <a:spLocks noChangeArrowheads="1"/>
            </p:cNvSpPr>
            <p:nvPr/>
          </p:nvSpPr>
          <p:spPr bwMode="auto">
            <a:xfrm>
              <a:off x="-1" y="3519488"/>
              <a:ext cx="1733095" cy="5937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 anchorCtr="1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Global Tax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Management</a:t>
              </a:r>
            </a:p>
          </p:txBody>
        </p:sp>
        <p:sp>
          <p:nvSpPr>
            <p:cNvPr id="10247" name="Rectangle 7"/>
            <p:cNvSpPr>
              <a:spLocks noChangeArrowheads="1"/>
            </p:cNvSpPr>
            <p:nvPr/>
          </p:nvSpPr>
          <p:spPr bwMode="auto">
            <a:xfrm>
              <a:off x="1082675" y="5811838"/>
              <a:ext cx="1560513" cy="2286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8" name="Rectangle 28"/>
            <p:cNvSpPr>
              <a:spLocks noChangeArrowheads="1"/>
            </p:cNvSpPr>
            <p:nvPr/>
          </p:nvSpPr>
          <p:spPr bwMode="auto">
            <a:xfrm>
              <a:off x="3668713" y="6272213"/>
              <a:ext cx="850900" cy="2286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189" name="Rectangle 29"/>
            <p:cNvSpPr>
              <a:spLocks noChangeArrowheads="1"/>
            </p:cNvSpPr>
            <p:nvPr/>
          </p:nvSpPr>
          <p:spPr bwMode="auto">
            <a:xfrm>
              <a:off x="4929188" y="4679950"/>
              <a:ext cx="1531937" cy="838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 anchorCtr="1">
              <a:spAutoFit/>
            </a:bodyPr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Defaults from Customer Maintenance</a:t>
              </a:r>
            </a:p>
          </p:txBody>
        </p:sp>
        <p:cxnSp>
          <p:nvCxnSpPr>
            <p:cNvPr id="10250" name="AutoShape 30"/>
            <p:cNvCxnSpPr>
              <a:cxnSpLocks noChangeShapeType="1"/>
              <a:stCxn id="92189" idx="1"/>
              <a:endCxn id="10248" idx="3"/>
            </p:cNvCxnSpPr>
            <p:nvPr/>
          </p:nvCxnSpPr>
          <p:spPr bwMode="auto">
            <a:xfrm rot="10800000" flipV="1">
              <a:off x="4535488" y="5099050"/>
              <a:ext cx="393700" cy="1287463"/>
            </a:xfrm>
            <a:prstGeom prst="bentConnector3">
              <a:avLst>
                <a:gd name="adj1" fmla="val 5201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52" name="AutoShape 55"/>
            <p:cNvCxnSpPr>
              <a:cxnSpLocks noChangeShapeType="1"/>
              <a:stCxn id="92168" idx="2"/>
              <a:endCxn id="10245" idx="1"/>
            </p:cNvCxnSpPr>
            <p:nvPr/>
          </p:nvCxnSpPr>
          <p:spPr bwMode="auto">
            <a:xfrm rot="16200000" flipH="1">
              <a:off x="784111" y="4195648"/>
              <a:ext cx="665162" cy="500291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0456" y="891610"/>
            <a:ext cx="7166344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b="1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11267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SO-PR-090</a:t>
            </a:r>
          </a:p>
        </p:txBody>
      </p:sp>
      <p:sp>
        <p:nvSpPr>
          <p:cNvPr id="79036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C7EDCC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12110</TotalTime>
  <Words>883</Words>
  <Application>Microsoft Office PowerPoint</Application>
  <PresentationFormat>On-screen Show (4:3)</PresentationFormat>
  <Paragraphs>287</Paragraphs>
  <Slides>47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8" baseType="lpstr">
      <vt:lpstr>Arial</vt:lpstr>
      <vt:lpstr>Century Gothic</vt:lpstr>
      <vt:lpstr>宋体</vt:lpstr>
      <vt:lpstr>Wingdings</vt:lpstr>
      <vt:lpstr>Tahoma</vt:lpstr>
      <vt:lpstr>Webdings</vt:lpstr>
      <vt:lpstr>Lucida Grande</vt:lpstr>
      <vt:lpstr>Times New Roman</vt:lpstr>
      <vt:lpstr>1_EX06PP_template</vt:lpstr>
      <vt:lpstr>QAD 2010 Template</vt:lpstr>
      <vt:lpstr>Microsoft ClipArt Gallery</vt:lpstr>
      <vt:lpstr>Course Overview</vt:lpstr>
      <vt:lpstr>Sales Order Life Cycle</vt:lpstr>
      <vt:lpstr>Sales Order Life Cycle Required Processes</vt:lpstr>
      <vt:lpstr>Sales Order Life Cycle</vt:lpstr>
      <vt:lpstr>Document Structure</vt:lpstr>
      <vt:lpstr>Sale Order Maintenance: Header</vt:lpstr>
      <vt:lpstr>Sales Order Maintenance: Line Item</vt:lpstr>
      <vt:lpstr>Sales Order Maintenance: Trailer</vt:lpstr>
      <vt:lpstr>Sales Order Life Cycle</vt:lpstr>
      <vt:lpstr>Sales Order Control</vt:lpstr>
      <vt:lpstr>Sales Order Maintenance</vt:lpstr>
      <vt:lpstr>Sales Order Confirmation</vt:lpstr>
      <vt:lpstr>Sales Order Life Cycle</vt:lpstr>
      <vt:lpstr>Sales Order Credit Maintenance</vt:lpstr>
      <vt:lpstr>Sales Order Auto Credit Hold</vt:lpstr>
      <vt:lpstr>Sales Order Auto Credit Approval</vt:lpstr>
      <vt:lpstr>Sales Order Life Cycle</vt:lpstr>
      <vt:lpstr>Sales Order Life Cycle</vt:lpstr>
      <vt:lpstr>Sales Order Print</vt:lpstr>
      <vt:lpstr>Exercise</vt:lpstr>
      <vt:lpstr>Sales Order Life Cycle</vt:lpstr>
      <vt:lpstr>Sales Order Packing List</vt:lpstr>
      <vt:lpstr>Sample Packing List</vt:lpstr>
      <vt:lpstr>Sales Order Life Cycle</vt:lpstr>
      <vt:lpstr>Sales Order Shipments</vt:lpstr>
      <vt:lpstr>Sales Order Shipment: Line Items</vt:lpstr>
      <vt:lpstr>Sales Order Shipments: Trailer</vt:lpstr>
      <vt:lpstr>SO Container Maintenance</vt:lpstr>
      <vt:lpstr>Sales Order Shipper Maintenance</vt:lpstr>
      <vt:lpstr>Pre-Shipper/Shipper Confirm</vt:lpstr>
      <vt:lpstr>Shipper Delete/Archive</vt:lpstr>
      <vt:lpstr>Exercise</vt:lpstr>
      <vt:lpstr>Sales Order Life Cycle</vt:lpstr>
      <vt:lpstr>Pending Invoice Register</vt:lpstr>
      <vt:lpstr>Pending Invoice Maintenance</vt:lpstr>
      <vt:lpstr>Preview Invoice Print</vt:lpstr>
      <vt:lpstr>Sales Order Life Cycle</vt:lpstr>
      <vt:lpstr>Invoice Post and Print</vt:lpstr>
      <vt:lpstr>Sales Order Life Cycle</vt:lpstr>
      <vt:lpstr>Invoice Print or Reprint</vt:lpstr>
      <vt:lpstr>Exercise</vt:lpstr>
      <vt:lpstr>Sales Order Returns</vt:lpstr>
      <vt:lpstr>Sales Order Returns</vt:lpstr>
      <vt:lpstr>Sales Order Returns Sales Order Open and Line Item Closed, Use Sales Order Maintenance</vt:lpstr>
      <vt:lpstr>Sales Order Return Sales Order Closed</vt:lpstr>
      <vt:lpstr>Credit Invoices for Returned Goods</vt:lpstr>
      <vt:lpstr>Sales Order Life Cycle: Summary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Administrator</cp:lastModifiedBy>
  <cp:revision>241</cp:revision>
  <cp:lastPrinted>1998-02-27T16:56:29Z</cp:lastPrinted>
  <dcterms:created xsi:type="dcterms:W3CDTF">1998-02-18T21:36:34Z</dcterms:created>
  <dcterms:modified xsi:type="dcterms:W3CDTF">2014-11-27T01:53:42Z</dcterms:modified>
</cp:coreProperties>
</file>