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comments/comment15.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notesSlides/notesSlide23.xml" ContentType="application/vnd.openxmlformats-officedocument.presentationml.notesSlide+xml"/>
  <Override PartName="/ppt/comments/comment11.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comments/comment9.xml" ContentType="application/vnd.openxmlformats-officedocument.presentationml.comment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comments/comment16.xml" ContentType="application/vnd.openxmlformats-officedocument.presentationml.comment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comments/comment14.xml" ContentType="application/vnd.openxmlformats-officedocument.presentationml.comments+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omments/comment3.xml" ContentType="application/vnd.openxmlformats-officedocument.presentationml.comments+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comments/comment10.xml" ContentType="application/vnd.openxmlformats-officedocument.presentationml.comments+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omments/comment6.xml" ContentType="application/vnd.openxmlformats-officedocument.presentationml.comments+xml"/>
  <Override PartName="/ppt/notesSlides/notesSlide25.xml" ContentType="application/vnd.openxmlformats-officedocument.presentationml.notesSlide+xml"/>
  <Override PartName="/ppt/comments/comment13.xml" ContentType="application/vnd.openxmlformats-officedocument.presentationml.comments+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diagrams/quickStyle1.xml" ContentType="application/vnd.openxmlformats-officedocument.drawingml.diagramStyle+xml"/>
  <Override PartName="/ppt/comments/comment7.xml" ContentType="application/vnd.openxmlformats-officedocument.presentationml.comments+xml"/>
  <Override PartName="/ppt/notesSlides/notesSlide37.xml" ContentType="application/vnd.openxmlformats-officedocument.presentationml.notes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5"/>
  </p:notesMasterIdLst>
  <p:handoutMasterIdLst>
    <p:handoutMasterId r:id="rId56"/>
  </p:handoutMasterIdLst>
  <p:sldIdLst>
    <p:sldId id="256" r:id="rId2"/>
    <p:sldId id="257" r:id="rId3"/>
    <p:sldId id="258" r:id="rId4"/>
    <p:sldId id="261" r:id="rId5"/>
    <p:sldId id="263" r:id="rId6"/>
    <p:sldId id="262" r:id="rId7"/>
    <p:sldId id="275" r:id="rId8"/>
    <p:sldId id="272" r:id="rId9"/>
    <p:sldId id="273" r:id="rId10"/>
    <p:sldId id="274" r:id="rId11"/>
    <p:sldId id="277" r:id="rId12"/>
    <p:sldId id="264" r:id="rId13"/>
    <p:sldId id="280" r:id="rId14"/>
    <p:sldId id="266" r:id="rId15"/>
    <p:sldId id="281" r:id="rId16"/>
    <p:sldId id="283" r:id="rId17"/>
    <p:sldId id="282" r:id="rId18"/>
    <p:sldId id="284" r:id="rId19"/>
    <p:sldId id="285" r:id="rId20"/>
    <p:sldId id="286" r:id="rId21"/>
    <p:sldId id="267" r:id="rId22"/>
    <p:sldId id="287" r:id="rId23"/>
    <p:sldId id="288" r:id="rId24"/>
    <p:sldId id="289" r:id="rId25"/>
    <p:sldId id="268" r:id="rId26"/>
    <p:sldId id="312" r:id="rId27"/>
    <p:sldId id="290" r:id="rId28"/>
    <p:sldId id="291" r:id="rId29"/>
    <p:sldId id="292" r:id="rId30"/>
    <p:sldId id="293" r:id="rId31"/>
    <p:sldId id="294" r:id="rId32"/>
    <p:sldId id="295" r:id="rId33"/>
    <p:sldId id="296" r:id="rId34"/>
    <p:sldId id="297" r:id="rId35"/>
    <p:sldId id="298" r:id="rId36"/>
    <p:sldId id="299" r:id="rId37"/>
    <p:sldId id="269" r:id="rId38"/>
    <p:sldId id="304" r:id="rId39"/>
    <p:sldId id="300" r:id="rId40"/>
    <p:sldId id="301" r:id="rId41"/>
    <p:sldId id="302" r:id="rId42"/>
    <p:sldId id="270" r:id="rId43"/>
    <p:sldId id="303" r:id="rId44"/>
    <p:sldId id="271" r:id="rId45"/>
    <p:sldId id="307" r:id="rId46"/>
    <p:sldId id="305" r:id="rId47"/>
    <p:sldId id="306" r:id="rId48"/>
    <p:sldId id="308" r:id="rId49"/>
    <p:sldId id="309" r:id="rId50"/>
    <p:sldId id="310" r:id="rId51"/>
    <p:sldId id="311" r:id="rId52"/>
    <p:sldId id="259" r:id="rId53"/>
    <p:sldId id="260"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9w" initials="A" lastIdx="1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77484" autoAdjust="0"/>
  </p:normalViewPr>
  <p:slideViewPr>
    <p:cSldViewPr snapToGrid="0" snapToObjects="1">
      <p:cViewPr>
        <p:scale>
          <a:sx n="66" d="100"/>
          <a:sy n="66" d="100"/>
        </p:scale>
        <p:origin x="-2976" y="-348"/>
      </p:cViewPr>
      <p:guideLst>
        <p:guide orient="horz" pos="827"/>
        <p:guide pos="361"/>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6" d="100"/>
          <a:sy n="86" d="100"/>
        </p:scale>
        <p:origin x="-3126"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4-12T10:52:03.405" idx="2">
    <p:pos x="2825"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4-12T10:57:24.741" idx="11">
    <p:pos x="2880" y="448"/>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4-12T10:57:53.269" idx="12">
    <p:pos x="2971" y="448"/>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4-12T11:00:07.377" idx="13">
    <p:pos x="4224" y="448"/>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6-04-12T11:00:30.272" idx="14">
    <p:pos x="4361" y="448"/>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6-04-12T11:02:43.894" idx="15">
    <p:pos x="4352" y="448"/>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6-04-12T11:03:14.587" idx="16">
    <p:pos x="1307" y="448"/>
    <p:text>H1</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6-04-12T11:03:19.856" idx="17">
    <p:pos x="3995" y="448"/>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4-12T10:52:10.840" idx="3">
    <p:pos x="1591" y="448"/>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4-12T10:52:17.248" idx="4">
    <p:pos x="4480" y="448"/>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4-12T10:52:23.426" idx="5">
    <p:pos x="4937" y="448"/>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4-12T10:52:33.138" idx="6">
    <p:pos x="5458" y="448"/>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4-12T10:52:42.141" idx="7">
    <p:pos x="3648" y="448"/>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4-12T10:55:23.879" idx="8">
    <p:pos x="2761" y="448"/>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4-12T10:56:20.801" idx="9">
    <p:pos x="3593" y="448"/>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4-12T10:56:37.336" idx="10">
    <p:pos x="4197" y="448"/>
    <p:text>H2</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9414B3-E8BB-46F4-9AD1-30F6151A4257}"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2E0A8893-4A58-41EE-8735-4321AFDBB31A}">
      <dgm:prSet phldrT="[Text]" custT="1"/>
      <dgm:spPr/>
      <dgm:t>
        <a:bodyPr/>
        <a:lstStyle/>
        <a:p>
          <a:r>
            <a:rPr lang="en-US" sz="1050" b="1" dirty="0" smtClean="0"/>
            <a:t>Active</a:t>
          </a:r>
          <a:endParaRPr lang="en-US" sz="1050" b="1" dirty="0"/>
        </a:p>
      </dgm:t>
    </dgm:pt>
    <dgm:pt modelId="{7FB238A5-133C-4C02-A9FC-66141D4EE7FA}" type="parTrans" cxnId="{218AB357-BF0C-4D13-AEBA-FE82A2E329F3}">
      <dgm:prSet/>
      <dgm:spPr/>
      <dgm:t>
        <a:bodyPr/>
        <a:lstStyle/>
        <a:p>
          <a:endParaRPr lang="en-US"/>
        </a:p>
      </dgm:t>
    </dgm:pt>
    <dgm:pt modelId="{B286F379-E7D5-4A1B-9B95-CB6DBD4F82F1}" type="sibTrans" cxnId="{218AB357-BF0C-4D13-AEBA-FE82A2E329F3}">
      <dgm:prSet/>
      <dgm:spPr/>
      <dgm:t>
        <a:bodyPr/>
        <a:lstStyle/>
        <a:p>
          <a:endParaRPr lang="en-US"/>
        </a:p>
      </dgm:t>
    </dgm:pt>
    <dgm:pt modelId="{DE90060B-D65D-4E47-B57B-5876BA4D06C1}">
      <dgm:prSet phldrT="[Text]" custT="1"/>
      <dgm:spPr/>
      <dgm:t>
        <a:bodyPr/>
        <a:lstStyle/>
        <a:p>
          <a:r>
            <a:rPr lang="en-US" sz="1050" b="1" dirty="0" err="1" smtClean="0"/>
            <a:t>Decommed</a:t>
          </a:r>
          <a:endParaRPr lang="en-US" sz="1050" b="1" dirty="0"/>
        </a:p>
      </dgm:t>
    </dgm:pt>
    <dgm:pt modelId="{FCD75A86-645E-42E9-AE8F-4501DB4AFB28}" type="parTrans" cxnId="{36C9281F-12D5-4502-8A87-794029406B53}">
      <dgm:prSet/>
      <dgm:spPr/>
      <dgm:t>
        <a:bodyPr/>
        <a:lstStyle/>
        <a:p>
          <a:endParaRPr lang="en-US"/>
        </a:p>
      </dgm:t>
    </dgm:pt>
    <dgm:pt modelId="{48299F26-9B56-4F5C-AA56-20ECF74B3FD4}" type="sibTrans" cxnId="{36C9281F-12D5-4502-8A87-794029406B53}">
      <dgm:prSet/>
      <dgm:spPr/>
      <dgm:t>
        <a:bodyPr/>
        <a:lstStyle/>
        <a:p>
          <a:endParaRPr lang="en-US"/>
        </a:p>
      </dgm:t>
    </dgm:pt>
    <dgm:pt modelId="{D0C3FC71-CA19-48C0-A960-7D7B57718ACE}">
      <dgm:prSet phldrT="[Text]"/>
      <dgm:spPr/>
      <dgm:t>
        <a:bodyPr/>
        <a:lstStyle/>
        <a:p>
          <a:r>
            <a:rPr lang="en-US" b="1" smtClean="0"/>
            <a:t>Consumed</a:t>
          </a:r>
          <a:endParaRPr lang="en-US" b="1" dirty="0"/>
        </a:p>
      </dgm:t>
    </dgm:pt>
    <dgm:pt modelId="{FD28B329-78F6-40AD-8961-1447E22B94BF}" type="parTrans" cxnId="{DA2D0303-CAFE-4DC5-BA73-D3164BD2A788}">
      <dgm:prSet/>
      <dgm:spPr/>
      <dgm:t>
        <a:bodyPr/>
        <a:lstStyle/>
        <a:p>
          <a:endParaRPr lang="en-US"/>
        </a:p>
      </dgm:t>
    </dgm:pt>
    <dgm:pt modelId="{6AA6A830-008E-404C-B9E6-E5FE4B03E6C4}" type="sibTrans" cxnId="{DA2D0303-CAFE-4DC5-BA73-D3164BD2A788}">
      <dgm:prSet/>
      <dgm:spPr/>
      <dgm:t>
        <a:bodyPr/>
        <a:lstStyle/>
        <a:p>
          <a:endParaRPr lang="en-US"/>
        </a:p>
      </dgm:t>
    </dgm:pt>
    <dgm:pt modelId="{098DE2C3-9D55-4862-B932-E4EACC87205A}">
      <dgm:prSet phldrT="[Text]" custScaleX="153364" custScaleY="102655" custLinFactNeighborX="-1104" custLinFactNeighborY="-51883" custRadScaleRad="87786" custRadScaleInc="-159840"/>
      <dgm:spPr/>
      <dgm:t>
        <a:bodyPr/>
        <a:lstStyle/>
        <a:p>
          <a:endParaRPr lang="en-US"/>
        </a:p>
      </dgm:t>
    </dgm:pt>
    <dgm:pt modelId="{EE1C7A6E-F1F0-4E19-812C-BC6B82CE24E2}" type="parTrans" cxnId="{CF22D5D3-156B-4D3B-9785-0589E1CE3DF9}">
      <dgm:prSet custLinFactNeighborY="61567"/>
      <dgm:spPr/>
      <dgm:t>
        <a:bodyPr/>
        <a:lstStyle/>
        <a:p>
          <a:endParaRPr lang="en-US"/>
        </a:p>
      </dgm:t>
    </dgm:pt>
    <dgm:pt modelId="{F69C6212-C0CE-45FD-B14E-E5461C17BE10}" type="sibTrans" cxnId="{CF22D5D3-156B-4D3B-9785-0589E1CE3DF9}">
      <dgm:prSet/>
      <dgm:spPr/>
      <dgm:t>
        <a:bodyPr/>
        <a:lstStyle/>
        <a:p>
          <a:endParaRPr lang="en-US"/>
        </a:p>
      </dgm:t>
    </dgm:pt>
    <dgm:pt modelId="{5CA86C02-4082-4065-82CE-C51C3D45A6BF}" type="pres">
      <dgm:prSet presAssocID="{A99414B3-E8BB-46F4-9AD1-30F6151A4257}" presName="Name0" presStyleCnt="0">
        <dgm:presLayoutVars>
          <dgm:chMax val="1"/>
          <dgm:dir/>
          <dgm:animLvl val="ctr"/>
          <dgm:resizeHandles val="exact"/>
        </dgm:presLayoutVars>
      </dgm:prSet>
      <dgm:spPr/>
      <dgm:t>
        <a:bodyPr/>
        <a:lstStyle/>
        <a:p>
          <a:endParaRPr lang="en-US"/>
        </a:p>
      </dgm:t>
    </dgm:pt>
    <dgm:pt modelId="{AAA9E644-A1A7-4017-9D95-724C13C1D826}" type="pres">
      <dgm:prSet presAssocID="{2E0A8893-4A58-41EE-8735-4321AFDBB31A}" presName="centerShape" presStyleLbl="node0" presStyleIdx="0" presStyleCnt="1" custScaleX="200793" custScaleY="122673" custLinFactNeighborX="15662" custLinFactNeighborY="-11523"/>
      <dgm:spPr/>
      <dgm:t>
        <a:bodyPr/>
        <a:lstStyle/>
        <a:p>
          <a:endParaRPr lang="en-US"/>
        </a:p>
      </dgm:t>
    </dgm:pt>
    <dgm:pt modelId="{9C5533C6-1C8E-4A68-B22E-8CDD8A7BE204}" type="pres">
      <dgm:prSet presAssocID="{FCD75A86-645E-42E9-AE8F-4501DB4AFB28}" presName="parTrans" presStyleLbl="sibTrans2D1" presStyleIdx="0" presStyleCnt="2" custScaleX="117220" custScaleY="80579" custLinFactNeighborX="2174" custLinFactNeighborY="26837"/>
      <dgm:spPr/>
      <dgm:t>
        <a:bodyPr/>
        <a:lstStyle/>
        <a:p>
          <a:endParaRPr lang="en-US"/>
        </a:p>
      </dgm:t>
    </dgm:pt>
    <dgm:pt modelId="{12BCA970-B64C-4343-91D8-D3FCB1CD7A9C}" type="pres">
      <dgm:prSet presAssocID="{FCD75A86-645E-42E9-AE8F-4501DB4AFB28}" presName="connectorText" presStyleLbl="sibTrans2D1" presStyleIdx="0" presStyleCnt="2"/>
      <dgm:spPr/>
      <dgm:t>
        <a:bodyPr/>
        <a:lstStyle/>
        <a:p>
          <a:endParaRPr lang="en-US"/>
        </a:p>
      </dgm:t>
    </dgm:pt>
    <dgm:pt modelId="{20D77734-406F-4177-A887-978AAEF3120E}" type="pres">
      <dgm:prSet presAssocID="{DE90060B-D65D-4E47-B57B-5876BA4D06C1}" presName="node" presStyleLbl="node1" presStyleIdx="0" presStyleCnt="2" custScaleX="153364" custScaleY="102655" custLinFactNeighborX="-1104" custLinFactNeighborY="-51883" custRadScaleRad="106616" custRadScaleInc="-169531">
        <dgm:presLayoutVars>
          <dgm:bulletEnabled val="1"/>
        </dgm:presLayoutVars>
      </dgm:prSet>
      <dgm:spPr/>
      <dgm:t>
        <a:bodyPr/>
        <a:lstStyle/>
        <a:p>
          <a:endParaRPr lang="en-US"/>
        </a:p>
      </dgm:t>
    </dgm:pt>
    <dgm:pt modelId="{F65328A0-183D-44B2-BF41-A6DD412CEC73}" type="pres">
      <dgm:prSet presAssocID="{FD28B329-78F6-40AD-8961-1447E22B94BF}" presName="parTrans" presStyleLbl="sibTrans2D1" presStyleIdx="1" presStyleCnt="2" custScaleX="118817" custScaleY="83282" custLinFactNeighborY="20519"/>
      <dgm:spPr/>
      <dgm:t>
        <a:bodyPr/>
        <a:lstStyle/>
        <a:p>
          <a:endParaRPr lang="en-US"/>
        </a:p>
      </dgm:t>
    </dgm:pt>
    <dgm:pt modelId="{D5C4573B-2CAA-440E-87A2-729CB673232B}" type="pres">
      <dgm:prSet presAssocID="{FD28B329-78F6-40AD-8961-1447E22B94BF}" presName="connectorText" presStyleLbl="sibTrans2D1" presStyleIdx="1" presStyleCnt="2"/>
      <dgm:spPr/>
      <dgm:t>
        <a:bodyPr/>
        <a:lstStyle/>
        <a:p>
          <a:endParaRPr lang="en-US"/>
        </a:p>
      </dgm:t>
    </dgm:pt>
    <dgm:pt modelId="{C0D56FBE-C236-40B2-B437-BC6CB5DBDB07}" type="pres">
      <dgm:prSet presAssocID="{D0C3FC71-CA19-48C0-A960-7D7B57718ACE}" presName="node" presStyleLbl="node1" presStyleIdx="1" presStyleCnt="2" custScaleX="153364" custScaleY="102655" custLinFactNeighborX="-1104" custLinFactNeighborY="-51883" custRadScaleRad="145183" custRadScaleInc="-54292">
        <dgm:presLayoutVars>
          <dgm:bulletEnabled val="1"/>
        </dgm:presLayoutVars>
      </dgm:prSet>
      <dgm:spPr/>
      <dgm:t>
        <a:bodyPr/>
        <a:lstStyle/>
        <a:p>
          <a:endParaRPr lang="en-US"/>
        </a:p>
      </dgm:t>
    </dgm:pt>
  </dgm:ptLst>
  <dgm:cxnLst>
    <dgm:cxn modelId="{39157D80-676B-4E39-94B0-180484C2E669}" type="presOf" srcId="{DE90060B-D65D-4E47-B57B-5876BA4D06C1}" destId="{20D77734-406F-4177-A887-978AAEF3120E}" srcOrd="0" destOrd="0" presId="urn:microsoft.com/office/officeart/2005/8/layout/radial5"/>
    <dgm:cxn modelId="{BC11DB48-8250-484F-9B76-A370399A73B2}" type="presOf" srcId="{D0C3FC71-CA19-48C0-A960-7D7B57718ACE}" destId="{C0D56FBE-C236-40B2-B437-BC6CB5DBDB07}" srcOrd="0" destOrd="0" presId="urn:microsoft.com/office/officeart/2005/8/layout/radial5"/>
    <dgm:cxn modelId="{DA2D0303-CAFE-4DC5-BA73-D3164BD2A788}" srcId="{2E0A8893-4A58-41EE-8735-4321AFDBB31A}" destId="{D0C3FC71-CA19-48C0-A960-7D7B57718ACE}" srcOrd="1" destOrd="0" parTransId="{FD28B329-78F6-40AD-8961-1447E22B94BF}" sibTransId="{6AA6A830-008E-404C-B9E6-E5FE4B03E6C4}"/>
    <dgm:cxn modelId="{DB2BAAD2-0650-4676-AD4F-44926D7F3721}" type="presOf" srcId="{FD28B329-78F6-40AD-8961-1447E22B94BF}" destId="{D5C4573B-2CAA-440E-87A2-729CB673232B}" srcOrd="1" destOrd="0" presId="urn:microsoft.com/office/officeart/2005/8/layout/radial5"/>
    <dgm:cxn modelId="{A7FEAA26-B6A3-4857-A55F-8F49DA52DDCC}" type="presOf" srcId="{2E0A8893-4A58-41EE-8735-4321AFDBB31A}" destId="{AAA9E644-A1A7-4017-9D95-724C13C1D826}" srcOrd="0" destOrd="0" presId="urn:microsoft.com/office/officeart/2005/8/layout/radial5"/>
    <dgm:cxn modelId="{C3CD7BBA-31D8-4517-A21A-F1E04ACC9AB8}" type="presOf" srcId="{A99414B3-E8BB-46F4-9AD1-30F6151A4257}" destId="{5CA86C02-4082-4065-82CE-C51C3D45A6BF}" srcOrd="0" destOrd="0" presId="urn:microsoft.com/office/officeart/2005/8/layout/radial5"/>
    <dgm:cxn modelId="{CF22D5D3-156B-4D3B-9785-0589E1CE3DF9}" srcId="{A99414B3-E8BB-46F4-9AD1-30F6151A4257}" destId="{098DE2C3-9D55-4862-B932-E4EACC87205A}" srcOrd="1" destOrd="0" parTransId="{EE1C7A6E-F1F0-4E19-812C-BC6B82CE24E2}" sibTransId="{F69C6212-C0CE-45FD-B14E-E5461C17BE10}"/>
    <dgm:cxn modelId="{F79C2EC5-D109-4918-ACC4-F818F4AF1E2A}" type="presOf" srcId="{FCD75A86-645E-42E9-AE8F-4501DB4AFB28}" destId="{12BCA970-B64C-4343-91D8-D3FCB1CD7A9C}" srcOrd="1" destOrd="0" presId="urn:microsoft.com/office/officeart/2005/8/layout/radial5"/>
    <dgm:cxn modelId="{36C9281F-12D5-4502-8A87-794029406B53}" srcId="{2E0A8893-4A58-41EE-8735-4321AFDBB31A}" destId="{DE90060B-D65D-4E47-B57B-5876BA4D06C1}" srcOrd="0" destOrd="0" parTransId="{FCD75A86-645E-42E9-AE8F-4501DB4AFB28}" sibTransId="{48299F26-9B56-4F5C-AA56-20ECF74B3FD4}"/>
    <dgm:cxn modelId="{FB25A085-88F1-4A07-9F68-99D82988AC61}" type="presOf" srcId="{FD28B329-78F6-40AD-8961-1447E22B94BF}" destId="{F65328A0-183D-44B2-BF41-A6DD412CEC73}" srcOrd="0" destOrd="0" presId="urn:microsoft.com/office/officeart/2005/8/layout/radial5"/>
    <dgm:cxn modelId="{218AB357-BF0C-4D13-AEBA-FE82A2E329F3}" srcId="{A99414B3-E8BB-46F4-9AD1-30F6151A4257}" destId="{2E0A8893-4A58-41EE-8735-4321AFDBB31A}" srcOrd="0" destOrd="0" parTransId="{7FB238A5-133C-4C02-A9FC-66141D4EE7FA}" sibTransId="{B286F379-E7D5-4A1B-9B95-CB6DBD4F82F1}"/>
    <dgm:cxn modelId="{DBA95737-CA91-4F41-800D-F98C56BE2D88}" type="presOf" srcId="{FCD75A86-645E-42E9-AE8F-4501DB4AFB28}" destId="{9C5533C6-1C8E-4A68-B22E-8CDD8A7BE204}" srcOrd="0" destOrd="0" presId="urn:microsoft.com/office/officeart/2005/8/layout/radial5"/>
    <dgm:cxn modelId="{D3FF0599-E783-4EBC-9120-CB47917256BC}" type="presParOf" srcId="{5CA86C02-4082-4065-82CE-C51C3D45A6BF}" destId="{AAA9E644-A1A7-4017-9D95-724C13C1D826}" srcOrd="0" destOrd="0" presId="urn:microsoft.com/office/officeart/2005/8/layout/radial5"/>
    <dgm:cxn modelId="{FC82544E-3291-488A-AA59-79826FA05048}" type="presParOf" srcId="{5CA86C02-4082-4065-82CE-C51C3D45A6BF}" destId="{9C5533C6-1C8E-4A68-B22E-8CDD8A7BE204}" srcOrd="1" destOrd="0" presId="urn:microsoft.com/office/officeart/2005/8/layout/radial5"/>
    <dgm:cxn modelId="{5C35D76B-B952-4B5E-B73D-2D0DF37DC8E5}" type="presParOf" srcId="{9C5533C6-1C8E-4A68-B22E-8CDD8A7BE204}" destId="{12BCA970-B64C-4343-91D8-D3FCB1CD7A9C}" srcOrd="0" destOrd="0" presId="urn:microsoft.com/office/officeart/2005/8/layout/radial5"/>
    <dgm:cxn modelId="{242D950C-B68A-45C2-BEB7-145658EEAB85}" type="presParOf" srcId="{5CA86C02-4082-4065-82CE-C51C3D45A6BF}" destId="{20D77734-406F-4177-A887-978AAEF3120E}" srcOrd="2" destOrd="0" presId="urn:microsoft.com/office/officeart/2005/8/layout/radial5"/>
    <dgm:cxn modelId="{FB834E94-91D4-45D2-B238-D8BBA0D5109D}" type="presParOf" srcId="{5CA86C02-4082-4065-82CE-C51C3D45A6BF}" destId="{F65328A0-183D-44B2-BF41-A6DD412CEC73}" srcOrd="3" destOrd="0" presId="urn:microsoft.com/office/officeart/2005/8/layout/radial5"/>
    <dgm:cxn modelId="{4112BFAE-8341-4489-B600-018F964DFC5B}" type="presParOf" srcId="{F65328A0-183D-44B2-BF41-A6DD412CEC73}" destId="{D5C4573B-2CAA-440E-87A2-729CB673232B}" srcOrd="0" destOrd="0" presId="urn:microsoft.com/office/officeart/2005/8/layout/radial5"/>
    <dgm:cxn modelId="{BB16CB1C-BBEC-4B90-9399-A3671C2CC279}" type="presParOf" srcId="{5CA86C02-4082-4065-82CE-C51C3D45A6BF}" destId="{C0D56FBE-C236-40B2-B437-BC6CB5DBDB07}" srcOrd="4"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9414B3-E8BB-46F4-9AD1-30F6151A4257}"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2E0A8893-4A58-41EE-8735-4321AFDBB31A}">
      <dgm:prSet phldrT="[Text]" custT="1"/>
      <dgm:spPr/>
      <dgm:t>
        <a:bodyPr/>
        <a:lstStyle/>
        <a:p>
          <a:r>
            <a:rPr lang="en-US" sz="1050" b="1" dirty="0" smtClean="0"/>
            <a:t>Booked</a:t>
          </a:r>
          <a:endParaRPr lang="en-US" sz="1050" b="1" dirty="0"/>
        </a:p>
      </dgm:t>
    </dgm:pt>
    <dgm:pt modelId="{7FB238A5-133C-4C02-A9FC-66141D4EE7FA}" type="parTrans" cxnId="{218AB357-BF0C-4D13-AEBA-FE82A2E329F3}">
      <dgm:prSet/>
      <dgm:spPr/>
      <dgm:t>
        <a:bodyPr/>
        <a:lstStyle/>
        <a:p>
          <a:endParaRPr lang="en-US"/>
        </a:p>
      </dgm:t>
    </dgm:pt>
    <dgm:pt modelId="{B286F379-E7D5-4A1B-9B95-CB6DBD4F82F1}" type="sibTrans" cxnId="{218AB357-BF0C-4D13-AEBA-FE82A2E329F3}">
      <dgm:prSet/>
      <dgm:spPr/>
      <dgm:t>
        <a:bodyPr/>
        <a:lstStyle/>
        <a:p>
          <a:endParaRPr lang="en-US"/>
        </a:p>
      </dgm:t>
    </dgm:pt>
    <dgm:pt modelId="{1ACE56FB-03B8-41AE-BB35-2BDD5292F941}">
      <dgm:prSet phldrT="[Text]" custT="1"/>
      <dgm:spPr/>
      <dgm:t>
        <a:bodyPr/>
        <a:lstStyle/>
        <a:p>
          <a:r>
            <a:rPr lang="en-US" sz="1050" b="1" dirty="0" smtClean="0"/>
            <a:t>New</a:t>
          </a:r>
          <a:endParaRPr lang="en-US" sz="1050" b="1" dirty="0"/>
        </a:p>
      </dgm:t>
    </dgm:pt>
    <dgm:pt modelId="{A29788C4-7427-416F-A738-808540444166}" type="parTrans" cxnId="{09F8928B-2AB5-4E6C-9EC9-E1005E2A0877}">
      <dgm:prSet/>
      <dgm:spPr/>
      <dgm:t>
        <a:bodyPr/>
        <a:lstStyle/>
        <a:p>
          <a:endParaRPr lang="en-US"/>
        </a:p>
      </dgm:t>
    </dgm:pt>
    <dgm:pt modelId="{CA54DFE4-A2A0-4F3D-9222-C91EF7C0AD8E}" type="sibTrans" cxnId="{09F8928B-2AB5-4E6C-9EC9-E1005E2A0877}">
      <dgm:prSet/>
      <dgm:spPr/>
      <dgm:t>
        <a:bodyPr/>
        <a:lstStyle/>
        <a:p>
          <a:endParaRPr lang="en-US"/>
        </a:p>
      </dgm:t>
    </dgm:pt>
    <dgm:pt modelId="{3BDC0C2A-D928-41D2-9096-C7F73C5331A2}">
      <dgm:prSet phldrT="[Text]" custT="1"/>
      <dgm:spPr/>
      <dgm:t>
        <a:bodyPr/>
        <a:lstStyle/>
        <a:p>
          <a:r>
            <a:rPr lang="en-US" sz="1050" b="1" dirty="0" smtClean="0"/>
            <a:t>Pending</a:t>
          </a:r>
          <a:endParaRPr lang="en-US" sz="1050" b="1" dirty="0"/>
        </a:p>
      </dgm:t>
    </dgm:pt>
    <dgm:pt modelId="{FD93FEB1-DE20-4FFE-B1AD-02DB27E799D4}" type="parTrans" cxnId="{E046C355-3E3C-4740-8784-BFEFCAD7DBB1}">
      <dgm:prSet/>
      <dgm:spPr/>
      <dgm:t>
        <a:bodyPr/>
        <a:lstStyle/>
        <a:p>
          <a:endParaRPr lang="en-US"/>
        </a:p>
      </dgm:t>
    </dgm:pt>
    <dgm:pt modelId="{5182FB0E-251A-4186-BBBB-21CA97466494}" type="sibTrans" cxnId="{E046C355-3E3C-4740-8784-BFEFCAD7DBB1}">
      <dgm:prSet/>
      <dgm:spPr/>
      <dgm:t>
        <a:bodyPr/>
        <a:lstStyle/>
        <a:p>
          <a:endParaRPr lang="en-US"/>
        </a:p>
      </dgm:t>
    </dgm:pt>
    <dgm:pt modelId="{111EA9F4-4C4C-4621-BB3C-FC789ABE6C84}">
      <dgm:prSet phldrT="[Text]" custT="1"/>
      <dgm:spPr/>
      <dgm:t>
        <a:bodyPr/>
        <a:lstStyle/>
        <a:p>
          <a:r>
            <a:rPr lang="en-US" sz="1050" b="1" dirty="0" smtClean="0"/>
            <a:t>Active</a:t>
          </a:r>
          <a:endParaRPr lang="en-US" sz="1050" b="1" dirty="0"/>
        </a:p>
      </dgm:t>
    </dgm:pt>
    <dgm:pt modelId="{1562B745-E0E7-4F74-9822-BC1146A0B1DA}" type="parTrans" cxnId="{E1E8FA01-66A9-427E-AB37-959D4C955F58}">
      <dgm:prSet/>
      <dgm:spPr/>
      <dgm:t>
        <a:bodyPr/>
        <a:lstStyle/>
        <a:p>
          <a:endParaRPr lang="en-US"/>
        </a:p>
      </dgm:t>
    </dgm:pt>
    <dgm:pt modelId="{63F0C8BB-ED67-48FA-852A-A1E383017C3B}" type="sibTrans" cxnId="{E1E8FA01-66A9-427E-AB37-959D4C955F58}">
      <dgm:prSet/>
      <dgm:spPr/>
      <dgm:t>
        <a:bodyPr/>
        <a:lstStyle/>
        <a:p>
          <a:endParaRPr lang="en-US"/>
        </a:p>
      </dgm:t>
    </dgm:pt>
    <dgm:pt modelId="{0F204469-3A75-4652-9F14-25B1B5565ACF}" type="pres">
      <dgm:prSet presAssocID="{A99414B3-E8BB-46F4-9AD1-30F6151A4257}" presName="CompostProcess" presStyleCnt="0">
        <dgm:presLayoutVars>
          <dgm:dir/>
          <dgm:resizeHandles val="exact"/>
        </dgm:presLayoutVars>
      </dgm:prSet>
      <dgm:spPr/>
      <dgm:t>
        <a:bodyPr/>
        <a:lstStyle/>
        <a:p>
          <a:endParaRPr lang="en-US"/>
        </a:p>
      </dgm:t>
    </dgm:pt>
    <dgm:pt modelId="{E1BEC9EF-24A0-41BC-A5CE-E9E61655E6E6}" type="pres">
      <dgm:prSet presAssocID="{A99414B3-E8BB-46F4-9AD1-30F6151A4257}" presName="arrow" presStyleLbl="bgShp" presStyleIdx="0" presStyleCnt="1" custScaleX="106325"/>
      <dgm:spPr/>
    </dgm:pt>
    <dgm:pt modelId="{A57CBDA3-84F8-4302-8495-DEC8354C76D5}" type="pres">
      <dgm:prSet presAssocID="{A99414B3-E8BB-46F4-9AD1-30F6151A4257}" presName="linearProcess" presStyleCnt="0"/>
      <dgm:spPr/>
    </dgm:pt>
    <dgm:pt modelId="{458B4CDC-13FA-4119-AAA2-E5058C25A2F0}" type="pres">
      <dgm:prSet presAssocID="{2E0A8893-4A58-41EE-8735-4321AFDBB31A}" presName="textNode" presStyleLbl="node1" presStyleIdx="0" presStyleCnt="4">
        <dgm:presLayoutVars>
          <dgm:bulletEnabled val="1"/>
        </dgm:presLayoutVars>
      </dgm:prSet>
      <dgm:spPr/>
      <dgm:t>
        <a:bodyPr/>
        <a:lstStyle/>
        <a:p>
          <a:endParaRPr lang="en-US"/>
        </a:p>
      </dgm:t>
    </dgm:pt>
    <dgm:pt modelId="{268D7591-7E1A-441B-B157-0AE15BDCB946}" type="pres">
      <dgm:prSet presAssocID="{B286F379-E7D5-4A1B-9B95-CB6DBD4F82F1}" presName="sibTrans" presStyleCnt="0"/>
      <dgm:spPr/>
    </dgm:pt>
    <dgm:pt modelId="{C25BA1E5-8A75-4305-9116-8D543DADE48F}" type="pres">
      <dgm:prSet presAssocID="{1ACE56FB-03B8-41AE-BB35-2BDD5292F941}" presName="textNode" presStyleLbl="node1" presStyleIdx="1" presStyleCnt="4">
        <dgm:presLayoutVars>
          <dgm:bulletEnabled val="1"/>
        </dgm:presLayoutVars>
      </dgm:prSet>
      <dgm:spPr/>
      <dgm:t>
        <a:bodyPr/>
        <a:lstStyle/>
        <a:p>
          <a:endParaRPr lang="en-US"/>
        </a:p>
      </dgm:t>
    </dgm:pt>
    <dgm:pt modelId="{EEE627B4-C401-475A-AAFE-82D85723439E}" type="pres">
      <dgm:prSet presAssocID="{CA54DFE4-A2A0-4F3D-9222-C91EF7C0AD8E}" presName="sibTrans" presStyleCnt="0"/>
      <dgm:spPr/>
    </dgm:pt>
    <dgm:pt modelId="{719AB5AA-B6A2-4F04-B3C9-E8CD64DFD76A}" type="pres">
      <dgm:prSet presAssocID="{3BDC0C2A-D928-41D2-9096-C7F73C5331A2}" presName="textNode" presStyleLbl="node1" presStyleIdx="2" presStyleCnt="4">
        <dgm:presLayoutVars>
          <dgm:bulletEnabled val="1"/>
        </dgm:presLayoutVars>
      </dgm:prSet>
      <dgm:spPr/>
      <dgm:t>
        <a:bodyPr/>
        <a:lstStyle/>
        <a:p>
          <a:endParaRPr lang="en-US"/>
        </a:p>
      </dgm:t>
    </dgm:pt>
    <dgm:pt modelId="{59441147-94BE-4DF6-90D7-D96C457B4711}" type="pres">
      <dgm:prSet presAssocID="{5182FB0E-251A-4186-BBBB-21CA97466494}" presName="sibTrans" presStyleCnt="0"/>
      <dgm:spPr/>
    </dgm:pt>
    <dgm:pt modelId="{D97F8075-0478-48BD-B4D3-39DD269FF831}" type="pres">
      <dgm:prSet presAssocID="{111EA9F4-4C4C-4621-BB3C-FC789ABE6C84}" presName="textNode" presStyleLbl="node1" presStyleIdx="3" presStyleCnt="4">
        <dgm:presLayoutVars>
          <dgm:bulletEnabled val="1"/>
        </dgm:presLayoutVars>
      </dgm:prSet>
      <dgm:spPr/>
      <dgm:t>
        <a:bodyPr/>
        <a:lstStyle/>
        <a:p>
          <a:endParaRPr lang="en-US"/>
        </a:p>
      </dgm:t>
    </dgm:pt>
  </dgm:ptLst>
  <dgm:cxnLst>
    <dgm:cxn modelId="{BDD1F3E7-32E9-4398-A8C5-B5B5A07FE0E8}" type="presOf" srcId="{1ACE56FB-03B8-41AE-BB35-2BDD5292F941}" destId="{C25BA1E5-8A75-4305-9116-8D543DADE48F}" srcOrd="0" destOrd="0" presId="urn:microsoft.com/office/officeart/2005/8/layout/hProcess9"/>
    <dgm:cxn modelId="{357A9DE5-6215-47A1-B84C-4A035EC6158E}" type="presOf" srcId="{A99414B3-E8BB-46F4-9AD1-30F6151A4257}" destId="{0F204469-3A75-4652-9F14-25B1B5565ACF}" srcOrd="0" destOrd="0" presId="urn:microsoft.com/office/officeart/2005/8/layout/hProcess9"/>
    <dgm:cxn modelId="{E046C355-3E3C-4740-8784-BFEFCAD7DBB1}" srcId="{A99414B3-E8BB-46F4-9AD1-30F6151A4257}" destId="{3BDC0C2A-D928-41D2-9096-C7F73C5331A2}" srcOrd="2" destOrd="0" parTransId="{FD93FEB1-DE20-4FFE-B1AD-02DB27E799D4}" sibTransId="{5182FB0E-251A-4186-BBBB-21CA97466494}"/>
    <dgm:cxn modelId="{E1E8FA01-66A9-427E-AB37-959D4C955F58}" srcId="{A99414B3-E8BB-46F4-9AD1-30F6151A4257}" destId="{111EA9F4-4C4C-4621-BB3C-FC789ABE6C84}" srcOrd="3" destOrd="0" parTransId="{1562B745-E0E7-4F74-9822-BC1146A0B1DA}" sibTransId="{63F0C8BB-ED67-48FA-852A-A1E383017C3B}"/>
    <dgm:cxn modelId="{E6490971-8215-47AF-B194-DC083812C11B}" type="presOf" srcId="{3BDC0C2A-D928-41D2-9096-C7F73C5331A2}" destId="{719AB5AA-B6A2-4F04-B3C9-E8CD64DFD76A}" srcOrd="0" destOrd="0" presId="urn:microsoft.com/office/officeart/2005/8/layout/hProcess9"/>
    <dgm:cxn modelId="{06DF6AC4-FEE7-4563-AB74-12EBA8C2D4FA}" type="presOf" srcId="{2E0A8893-4A58-41EE-8735-4321AFDBB31A}" destId="{458B4CDC-13FA-4119-AAA2-E5058C25A2F0}" srcOrd="0" destOrd="0" presId="urn:microsoft.com/office/officeart/2005/8/layout/hProcess9"/>
    <dgm:cxn modelId="{09F8928B-2AB5-4E6C-9EC9-E1005E2A0877}" srcId="{A99414B3-E8BB-46F4-9AD1-30F6151A4257}" destId="{1ACE56FB-03B8-41AE-BB35-2BDD5292F941}" srcOrd="1" destOrd="0" parTransId="{A29788C4-7427-416F-A738-808540444166}" sibTransId="{CA54DFE4-A2A0-4F3D-9222-C91EF7C0AD8E}"/>
    <dgm:cxn modelId="{218AB357-BF0C-4D13-AEBA-FE82A2E329F3}" srcId="{A99414B3-E8BB-46F4-9AD1-30F6151A4257}" destId="{2E0A8893-4A58-41EE-8735-4321AFDBB31A}" srcOrd="0" destOrd="0" parTransId="{7FB238A5-133C-4C02-A9FC-66141D4EE7FA}" sibTransId="{B286F379-E7D5-4A1B-9B95-CB6DBD4F82F1}"/>
    <dgm:cxn modelId="{5261AD60-5E44-436D-B6B2-647E09D43370}" type="presOf" srcId="{111EA9F4-4C4C-4621-BB3C-FC789ABE6C84}" destId="{D97F8075-0478-48BD-B4D3-39DD269FF831}" srcOrd="0" destOrd="0" presId="urn:microsoft.com/office/officeart/2005/8/layout/hProcess9"/>
    <dgm:cxn modelId="{CF4D07FE-E48E-4BD5-AFF1-C478D9284A5B}" type="presParOf" srcId="{0F204469-3A75-4652-9F14-25B1B5565ACF}" destId="{E1BEC9EF-24A0-41BC-A5CE-E9E61655E6E6}" srcOrd="0" destOrd="0" presId="urn:microsoft.com/office/officeart/2005/8/layout/hProcess9"/>
    <dgm:cxn modelId="{5E2DBA31-384A-47F0-9445-765FC51FA949}" type="presParOf" srcId="{0F204469-3A75-4652-9F14-25B1B5565ACF}" destId="{A57CBDA3-84F8-4302-8495-DEC8354C76D5}" srcOrd="1" destOrd="0" presId="urn:microsoft.com/office/officeart/2005/8/layout/hProcess9"/>
    <dgm:cxn modelId="{BA56C61F-C42C-4BF7-8536-EBCF4466FCAC}" type="presParOf" srcId="{A57CBDA3-84F8-4302-8495-DEC8354C76D5}" destId="{458B4CDC-13FA-4119-AAA2-E5058C25A2F0}" srcOrd="0" destOrd="0" presId="urn:microsoft.com/office/officeart/2005/8/layout/hProcess9"/>
    <dgm:cxn modelId="{A85938B4-967D-4AD9-936B-B512B3F0BC75}" type="presParOf" srcId="{A57CBDA3-84F8-4302-8495-DEC8354C76D5}" destId="{268D7591-7E1A-441B-B157-0AE15BDCB946}" srcOrd="1" destOrd="0" presId="urn:microsoft.com/office/officeart/2005/8/layout/hProcess9"/>
    <dgm:cxn modelId="{0E7B0032-6F88-4673-848A-422144DCBA29}" type="presParOf" srcId="{A57CBDA3-84F8-4302-8495-DEC8354C76D5}" destId="{C25BA1E5-8A75-4305-9116-8D543DADE48F}" srcOrd="2" destOrd="0" presId="urn:microsoft.com/office/officeart/2005/8/layout/hProcess9"/>
    <dgm:cxn modelId="{97E9D021-0B30-49D9-86F4-E95849235093}" type="presParOf" srcId="{A57CBDA3-84F8-4302-8495-DEC8354C76D5}" destId="{EEE627B4-C401-475A-AAFE-82D85723439E}" srcOrd="3" destOrd="0" presId="urn:microsoft.com/office/officeart/2005/8/layout/hProcess9"/>
    <dgm:cxn modelId="{E96CA79C-1C6B-4663-8E36-59CD25833177}" type="presParOf" srcId="{A57CBDA3-84F8-4302-8495-DEC8354C76D5}" destId="{719AB5AA-B6A2-4F04-B3C9-E8CD64DFD76A}" srcOrd="4" destOrd="0" presId="urn:microsoft.com/office/officeart/2005/8/layout/hProcess9"/>
    <dgm:cxn modelId="{5717DCFC-93C7-45F7-A969-07AB7F45E986}" type="presParOf" srcId="{A57CBDA3-84F8-4302-8495-DEC8354C76D5}" destId="{59441147-94BE-4DF6-90D7-D96C457B4711}" srcOrd="5" destOrd="0" presId="urn:microsoft.com/office/officeart/2005/8/layout/hProcess9"/>
    <dgm:cxn modelId="{5A6605A9-028A-48EC-9A78-C888F023910C}" type="presParOf" srcId="{A57CBDA3-84F8-4302-8495-DEC8354C76D5}" destId="{D97F8075-0478-48BD-B4D3-39DD269FF831}" srcOrd="6" destOrd="0" presId="urn:microsoft.com/office/officeart/2005/8/layout/hProcess9"/>
  </dgm:cxnLst>
  <dgm:bg/>
  <dgm:whole/>
  <dgm:extLst>
    <a:ext uri="http://schemas.microsoft.com/office/drawing/2008/diagram">
      <dsp:dataModelExt xmlns:dsp="http://schemas.microsoft.com/office/drawing/2008/diagram" xmlns="" relId="rId1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A9E644-A1A7-4017-9D95-724C13C1D826}">
      <dsp:nvSpPr>
        <dsp:cNvPr id="0" name=""/>
        <dsp:cNvSpPr/>
      </dsp:nvSpPr>
      <dsp:spPr>
        <a:xfrm>
          <a:off x="1739178" y="737783"/>
          <a:ext cx="1230640" cy="75185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1" kern="1200" dirty="0" smtClean="0"/>
            <a:t>Active</a:t>
          </a:r>
          <a:endParaRPr lang="en-US" sz="1050" b="1" kern="1200" dirty="0"/>
        </a:p>
      </dsp:txBody>
      <dsp:txXfrm>
        <a:off x="1739178" y="737783"/>
        <a:ext cx="1230640" cy="751850"/>
      </dsp:txXfrm>
    </dsp:sp>
    <dsp:sp modelId="{9C5533C6-1C8E-4A68-B22E-8CDD8A7BE204}">
      <dsp:nvSpPr>
        <dsp:cNvPr id="0" name=""/>
        <dsp:cNvSpPr/>
      </dsp:nvSpPr>
      <dsp:spPr>
        <a:xfrm rot="7460942">
          <a:off x="1841807" y="1630870"/>
          <a:ext cx="298954" cy="1343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p>
      </dsp:txBody>
      <dsp:txXfrm rot="7460942">
        <a:off x="1841807" y="1630870"/>
        <a:ext cx="298954" cy="134330"/>
      </dsp:txXfrm>
    </dsp:sp>
    <dsp:sp modelId="{20D77734-406F-4177-A887-978AAEF3120E}">
      <dsp:nvSpPr>
        <dsp:cNvPr id="0" name=""/>
        <dsp:cNvSpPr/>
      </dsp:nvSpPr>
      <dsp:spPr>
        <a:xfrm>
          <a:off x="1014062" y="1822261"/>
          <a:ext cx="1174940" cy="78645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1" kern="1200" dirty="0" err="1" smtClean="0"/>
            <a:t>Decommed</a:t>
          </a:r>
          <a:endParaRPr lang="en-US" sz="1050" b="1" kern="1200" dirty="0"/>
        </a:p>
      </dsp:txBody>
      <dsp:txXfrm>
        <a:off x="1014062" y="1822261"/>
        <a:ext cx="1174940" cy="786452"/>
      </dsp:txXfrm>
    </dsp:sp>
    <dsp:sp modelId="{F65328A0-183D-44B2-BF41-A6DD412CEC73}">
      <dsp:nvSpPr>
        <dsp:cNvPr id="0" name=""/>
        <dsp:cNvSpPr/>
      </dsp:nvSpPr>
      <dsp:spPr>
        <a:xfrm rot="3399137">
          <a:off x="2560847" y="1621925"/>
          <a:ext cx="302529" cy="1388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en-US" sz="500" kern="1200"/>
        </a:p>
      </dsp:txBody>
      <dsp:txXfrm rot="3399137">
        <a:off x="2560847" y="1621925"/>
        <a:ext cx="302529" cy="138836"/>
      </dsp:txXfrm>
    </dsp:sp>
    <dsp:sp modelId="{C0D56FBE-C236-40B2-B437-BC6CB5DBDB07}">
      <dsp:nvSpPr>
        <dsp:cNvPr id="0" name=""/>
        <dsp:cNvSpPr/>
      </dsp:nvSpPr>
      <dsp:spPr>
        <a:xfrm>
          <a:off x="2497462" y="1830447"/>
          <a:ext cx="1174940" cy="78645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smtClean="0"/>
            <a:t>Consumed</a:t>
          </a:r>
          <a:endParaRPr lang="en-US" sz="1100" b="1" kern="1200" dirty="0"/>
        </a:p>
      </dsp:txBody>
      <dsp:txXfrm>
        <a:off x="2497462" y="1830447"/>
        <a:ext cx="1174940" cy="78645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1BEC9EF-24A0-41BC-A5CE-E9E61655E6E6}">
      <dsp:nvSpPr>
        <dsp:cNvPr id="0" name=""/>
        <dsp:cNvSpPr/>
      </dsp:nvSpPr>
      <dsp:spPr>
        <a:xfrm>
          <a:off x="222152" y="0"/>
          <a:ext cx="4172443" cy="190526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8B4CDC-13FA-4119-AAA2-E5058C25A2F0}">
      <dsp:nvSpPr>
        <dsp:cNvPr id="0" name=""/>
        <dsp:cNvSpPr/>
      </dsp:nvSpPr>
      <dsp:spPr>
        <a:xfrm>
          <a:off x="1577" y="571578"/>
          <a:ext cx="1025242" cy="7621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b="1" kern="1200" dirty="0" smtClean="0"/>
            <a:t>Booked</a:t>
          </a:r>
          <a:endParaRPr lang="en-US" sz="1050" b="1" kern="1200" dirty="0"/>
        </a:p>
      </dsp:txBody>
      <dsp:txXfrm>
        <a:off x="1577" y="571578"/>
        <a:ext cx="1025242" cy="762104"/>
      </dsp:txXfrm>
    </dsp:sp>
    <dsp:sp modelId="{C25BA1E5-8A75-4305-9116-8D543DADE48F}">
      <dsp:nvSpPr>
        <dsp:cNvPr id="0" name=""/>
        <dsp:cNvSpPr/>
      </dsp:nvSpPr>
      <dsp:spPr>
        <a:xfrm>
          <a:off x="1197694" y="571578"/>
          <a:ext cx="1025242" cy="7621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b="1" kern="1200" dirty="0" smtClean="0"/>
            <a:t>New</a:t>
          </a:r>
          <a:endParaRPr lang="en-US" sz="1050" b="1" kern="1200" dirty="0"/>
        </a:p>
      </dsp:txBody>
      <dsp:txXfrm>
        <a:off x="1197694" y="571578"/>
        <a:ext cx="1025242" cy="762104"/>
      </dsp:txXfrm>
    </dsp:sp>
    <dsp:sp modelId="{719AB5AA-B6A2-4F04-B3C9-E8CD64DFD76A}">
      <dsp:nvSpPr>
        <dsp:cNvPr id="0" name=""/>
        <dsp:cNvSpPr/>
      </dsp:nvSpPr>
      <dsp:spPr>
        <a:xfrm>
          <a:off x="2393810" y="571578"/>
          <a:ext cx="1025242" cy="7621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b="1" kern="1200" dirty="0" smtClean="0"/>
            <a:t>Pending</a:t>
          </a:r>
          <a:endParaRPr lang="en-US" sz="1050" b="1" kern="1200" dirty="0"/>
        </a:p>
      </dsp:txBody>
      <dsp:txXfrm>
        <a:off x="2393810" y="571578"/>
        <a:ext cx="1025242" cy="762104"/>
      </dsp:txXfrm>
    </dsp:sp>
    <dsp:sp modelId="{D97F8075-0478-48BD-B4D3-39DD269FF831}">
      <dsp:nvSpPr>
        <dsp:cNvPr id="0" name=""/>
        <dsp:cNvSpPr/>
      </dsp:nvSpPr>
      <dsp:spPr>
        <a:xfrm>
          <a:off x="3589927" y="571578"/>
          <a:ext cx="1025242" cy="76210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US" sz="1050" b="1" kern="1200" dirty="0" smtClean="0"/>
            <a:t>Active</a:t>
          </a:r>
          <a:endParaRPr lang="en-US" sz="1050" b="1" kern="1200" dirty="0"/>
        </a:p>
      </dsp:txBody>
      <dsp:txXfrm>
        <a:off x="3589927" y="571578"/>
        <a:ext cx="1025242" cy="762104"/>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4/25/2016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4/25/2016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booked serial IDs in Serial Booking by WO Report.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you use Work Order Serial Booking to reserve serial IDs for a work order, you can optionally enter a sales order line. In this way, you associate the current work order with the specified sales order. Serial IDs that are already booked for the specified sales order line can be assigned to and associated with the current work order. All serial bookings for the current work order come from bookings for the specified sales order line.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the Number field, enter the number of serial IDs that you want to assign to the current work order. Make sure that the entered number is no greater than the booked serial IDs that are open for the linked sales order line. When the open quantity of booked serial IDs is not enough, you can use SO/RMA Serial Booking to reserve more serial IDs for the sales order line.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view the linked sales order number in the Reserved Serial ID frame of Work Order Browse.</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Production process steps:</a:t>
            </a:r>
          </a:p>
          <a:p>
            <a:pPr marL="182880" lvl="0" indent="-182880">
              <a:buFont typeface="+mj-lt"/>
              <a:buAutoNum type="arabicPeriod"/>
            </a:pPr>
            <a:r>
              <a:rPr lang="en-US" sz="1200" kern="1200" dirty="0" smtClean="0">
                <a:solidFill>
                  <a:schemeClr val="tx1"/>
                </a:solidFill>
                <a:latin typeface="+mn-lt"/>
                <a:ea typeface="+mn-ea"/>
                <a:cs typeface="+mn-cs"/>
              </a:rPr>
              <a:t>Work order release: Print the suggested number of packs to pick for components 	</a:t>
            </a:r>
          </a:p>
          <a:p>
            <a:pPr marL="182880" lvl="0" indent="-182880">
              <a:buFont typeface="+mj-lt"/>
              <a:buAutoNum type="arabicPeriod"/>
            </a:pPr>
            <a:r>
              <a:rPr lang="en-US" sz="1200" kern="1200" dirty="0" smtClean="0">
                <a:solidFill>
                  <a:schemeClr val="tx1"/>
                </a:solidFill>
                <a:latin typeface="+mn-lt"/>
                <a:ea typeface="+mn-ea"/>
                <a:cs typeface="+mn-cs"/>
              </a:rPr>
              <a:t>Issue components: Unit pack, assembly pack, item, non-serialized loose inventory</a:t>
            </a:r>
          </a:p>
          <a:p>
            <a:pPr marL="182880" lvl="0" indent="-182880">
              <a:buFont typeface="+mj-lt"/>
              <a:buAutoNum type="arabicPeriod"/>
            </a:pPr>
            <a:r>
              <a:rPr lang="en-US" sz="1200" kern="1200" dirty="0" smtClean="0">
                <a:solidFill>
                  <a:schemeClr val="tx1"/>
                </a:solidFill>
                <a:latin typeface="+mn-lt"/>
                <a:ea typeface="+mn-ea"/>
                <a:cs typeface="+mn-cs"/>
              </a:rPr>
              <a:t>Print labels: Print before production to facilitate the work order receipt process</a:t>
            </a:r>
          </a:p>
          <a:p>
            <a:pPr marL="182880" lvl="0" indent="-182880">
              <a:buFont typeface="+mj-lt"/>
              <a:buAutoNum type="arabicPeriod"/>
            </a:pPr>
            <a:r>
              <a:rPr lang="en-US" sz="1200" kern="1200" dirty="0" smtClean="0">
                <a:solidFill>
                  <a:schemeClr val="tx1"/>
                </a:solidFill>
                <a:latin typeface="+mn-lt"/>
                <a:ea typeface="+mn-ea"/>
                <a:cs typeface="+mn-cs"/>
              </a:rPr>
              <a:t>Work order receipt: Generate serial IDs and scan serial IDs for unit packs, assembly packs, or items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Stage change:</a:t>
            </a:r>
          </a:p>
          <a:p>
            <a:pPr marL="182880" lvl="0" indent="-182880">
              <a:buFont typeface="Arial" pitchFamily="34" charset="0"/>
              <a:buChar char="•"/>
            </a:pPr>
            <a:r>
              <a:rPr lang="en-US" sz="1200" kern="1200" dirty="0" smtClean="0">
                <a:solidFill>
                  <a:schemeClr val="tx1"/>
                </a:solidFill>
                <a:latin typeface="+mn-lt"/>
                <a:ea typeface="+mn-ea"/>
                <a:cs typeface="+mn-cs"/>
              </a:rPr>
              <a:t>Component: From Active to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(Consumed)</a:t>
            </a:r>
          </a:p>
          <a:p>
            <a:pPr marL="182880" lvl="0" indent="-182880">
              <a:buFont typeface="Arial" pitchFamily="34" charset="0"/>
              <a:buChar char="•"/>
            </a:pPr>
            <a:r>
              <a:rPr lang="en-US" sz="1200" kern="1200" dirty="0" smtClean="0">
                <a:solidFill>
                  <a:schemeClr val="tx1"/>
                </a:solidFill>
                <a:latin typeface="+mn-lt"/>
                <a:ea typeface="+mn-ea"/>
                <a:cs typeface="+mn-cs"/>
              </a:rPr>
              <a:t>Finished goods: From Booked (New) to Pending, and finally to Active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Work Order Release/Print (16.30) function prints the work order component picklist, which displays the proposed packaging unit information for reference only. In addition, the function triggers an outbound </a:t>
            </a:r>
            <a:r>
              <a:rPr lang="en-US" sz="1200" kern="1200" dirty="0" err="1" smtClean="0">
                <a:solidFill>
                  <a:schemeClr val="tx1"/>
                </a:solidFill>
                <a:latin typeface="+mn-lt"/>
                <a:ea typeface="+mn-ea"/>
                <a:cs typeface="+mn-cs"/>
              </a:rPr>
              <a:t>QDoc</a:t>
            </a:r>
            <a:r>
              <a:rPr lang="en-US" sz="1200" kern="1200" dirty="0" smtClean="0">
                <a:solidFill>
                  <a:schemeClr val="tx1"/>
                </a:solidFill>
                <a:latin typeface="+mn-lt"/>
                <a:ea typeface="+mn-ea"/>
                <a:cs typeface="+mn-cs"/>
              </a:rPr>
              <a:t> to export a complete list of all booked serial IDs for the work order.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display the proposed packaging unit information in the picklist, make sure that serialized inventory for the components exist.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this example, the work order requires 1200 of</a:t>
            </a:r>
            <a:r>
              <a:rPr lang="en-US" sz="1200" kern="1200" baseline="0" dirty="0" smtClean="0">
                <a:solidFill>
                  <a:schemeClr val="tx1"/>
                </a:solidFill>
                <a:latin typeface="+mn-lt"/>
                <a:ea typeface="+mn-ea"/>
                <a:cs typeface="+mn-cs"/>
              </a:rPr>
              <a:t> c</a:t>
            </a:r>
            <a:r>
              <a:rPr lang="en-US" sz="1200" kern="1200" dirty="0" smtClean="0">
                <a:solidFill>
                  <a:schemeClr val="tx1"/>
                </a:solidFill>
                <a:latin typeface="+mn-lt"/>
                <a:ea typeface="+mn-ea"/>
                <a:cs typeface="+mn-cs"/>
              </a:rPr>
              <a:t>omponent item 70050 in total. There is a pallet PL04 in the inventory, which has two boxes, BX02, and each box has 1000 of</a:t>
            </a:r>
            <a:r>
              <a:rPr lang="en-US" sz="1200" kern="1200" baseline="0" dirty="0" smtClean="0">
                <a:solidFill>
                  <a:schemeClr val="tx1"/>
                </a:solidFill>
                <a:latin typeface="+mn-lt"/>
                <a:ea typeface="+mn-ea"/>
                <a:cs typeface="+mn-cs"/>
              </a:rPr>
              <a:t> i</a:t>
            </a:r>
            <a:r>
              <a:rPr lang="en-US" sz="1200" kern="1200" dirty="0" smtClean="0">
                <a:solidFill>
                  <a:schemeClr val="tx1"/>
                </a:solidFill>
                <a:latin typeface="+mn-lt"/>
                <a:ea typeface="+mn-ea"/>
                <a:cs typeface="+mn-cs"/>
              </a:rPr>
              <a:t>tem 70050. The system suggests picking one box, BX02, plus 200 additional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WO Component Issue by Pack (16.15.13) to issue work order components by pack. You can identify the work order and the packs to issue, issue full packs or part of a pack, and issue non-serialized loose items with this function.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changes the stages of issued item serial IDs to Consumed, keeps the lot/serial and reference information, and records the work order information. If all contents of the pack are issued, the system changes the pack stage to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The system figures out the operation if you leave it blank and also supports the substitute item.</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use the QAD EE Work Order Component Issue, the system displays an error message when the items are serialized or contained in a pack. Use WO Component Issue by Pack to issue the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You can scan the serial ID from the pack or enter the serial ID manually. You can enter the issue quantity and partially issue the components from the pack. Otherwise, the entire pack is issued.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leave the OP field blank and a component is in use in one or multiple operations, the system automatically picks the operation in ascending order. When all component requirements are met, the system maintains the remaining quantity on blank operations, as long as the operation is in the work order bill.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this example, before work order component issue, there is a pallet in inventory that has two boxes and each box has 1000 of item 70050. The component issue process issues one box plus 200 of item 70050. After the component issue process, another box only has 800 of item 70050 left.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WO Component Issue by Pack changes the stage of the item serial ID to Consumed, but keeps the lot/serial, and reference data of the item, and records work order information. If all contents of the pack are issued, the system changes the stage to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WO component issue by pack creates the serial transaction history and links it to the inventory transaction history. The serial history type is PCK-ISS. You can use the transaction number to inquire on the detailed issue transaction information in Transactions Detail Inquiry.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a substitute item is issued, the system decreases the requirement for the preferred component. If one item is a predefined substitute for multiple components, the system automatically picks components based on the operation that you enter.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you leave the Serial ID field blank, it means that you want to issue non-serialized loose items. The system displays the Inventory Data frame and you can enter the loose item number, issue quantity, site, location, lot/serial, and reference data.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Create by WO (16.15.2) to create packs and print labels based on work orders.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upgrades serial IDs booked for the work order to assign pack code and standard pack quantity. When the work order is linked with a sales order line, you cannot create packs for it in this function; you can only upgrade booked serial IDs.</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Note:</a:t>
            </a:r>
            <a:r>
              <a:rPr lang="en-US" sz="1200" kern="1200" dirty="0" smtClean="0">
                <a:solidFill>
                  <a:schemeClr val="tx1"/>
                </a:solidFill>
                <a:latin typeface="+mn-lt"/>
                <a:ea typeface="+mn-ea"/>
                <a:cs typeface="+mn-cs"/>
              </a:rPr>
              <a:t> Use Pack Create by WO to create packs and print labels for PO subcontract lines by creating packs for the corresponding discrete WO.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no booked serial IDs are associated with the current work order, the system creates new packs according to the pack information in the Pack Data frame.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serial IDs are already booked for the work order, the system assigns pack information to booked serial IDs first, and updates the booked serial IDs to new serial IDs. If booked serial IDs are fewer than the specified packs and the work order is not linked to a sales order, the system also creates new packs using the pack data.</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Enter the pack code for which the system assigns booked serial IDs or creates serial IDs. The default is from the lowest-level serialized pack of the BOP structure that is determined by item (BOM), site, address (blank), and transaction type (RCT-WO). When the Pack Code field is blank, the system considers the serialization type to be item serialization. In this situation, the system ignores the pack quantity and UM.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the reserved serial IDs in Work Order Browse by right-clicking the work order ID and choosing Reserved Serial ID from the drop-down menu.</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stage of the serial IDs is New and the pack code and lot/serial are assigned to the work order.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the serial ID stage in Serial Booking by WO Report. You can see that the system changes the stage from Booked to New and associates the pack codes with the serial IDs.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Receipt by WO (16.15.3) to:</a:t>
            </a:r>
          </a:p>
          <a:p>
            <a:pPr marL="182880" lvl="0" indent="-182880">
              <a:buFont typeface="Arial" pitchFamily="34" charset="0"/>
              <a:buChar char="•"/>
            </a:pPr>
            <a:r>
              <a:rPr lang="en-US" sz="1200" kern="1200" dirty="0" smtClean="0">
                <a:solidFill>
                  <a:schemeClr val="tx1"/>
                </a:solidFill>
                <a:latin typeface="+mn-lt"/>
                <a:ea typeface="+mn-ea"/>
                <a:cs typeface="+mn-cs"/>
              </a:rPr>
              <a:t>Receive goods by pack or receive loose serialized items using Serialization logic.</a:t>
            </a:r>
          </a:p>
          <a:p>
            <a:pPr marL="182880" lvl="0" indent="-182880">
              <a:buFont typeface="Arial" pitchFamily="34" charset="0"/>
              <a:buChar char="•"/>
            </a:pPr>
            <a:r>
              <a:rPr lang="en-US" sz="1200" kern="1200" dirty="0" smtClean="0">
                <a:solidFill>
                  <a:schemeClr val="tx1"/>
                </a:solidFill>
                <a:latin typeface="+mn-lt"/>
                <a:ea typeface="+mn-ea"/>
                <a:cs typeface="+mn-cs"/>
              </a:rPr>
              <a:t>Build the pack by scanning serial IDs.</a:t>
            </a:r>
          </a:p>
          <a:p>
            <a:pPr marL="182880" lvl="0" indent="-182880">
              <a:buFont typeface="Arial" pitchFamily="34" charset="0"/>
              <a:buChar char="•"/>
            </a:pPr>
            <a:r>
              <a:rPr lang="en-US" sz="1200" kern="1200" dirty="0" smtClean="0">
                <a:solidFill>
                  <a:schemeClr val="tx1"/>
                </a:solidFill>
                <a:latin typeface="+mn-lt"/>
                <a:ea typeface="+mn-ea"/>
                <a:cs typeface="+mn-cs"/>
              </a:rPr>
              <a:t>Create packs by batch.</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create new unit packs, and then load inventory to the new unit pack. You can also create new unit packs and new assembly packs, and then build the unit packs on the assembly pack. You can then load the inventory into the unit pack and load the unit packs into the assembly pack. Finally, you can use this program to build lower-level packs on an existing parent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select to generate the serial IDs during the receiving process. You can also create the serial IDs beforehand and create the pack structure manually.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serial ID stage is Pending before the receipt confirmation and becomes Active after receipt confirmation.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supports the </a:t>
            </a:r>
            <a:r>
              <a:rPr lang="en-US" sz="1200" kern="1200" dirty="0" err="1" smtClean="0">
                <a:solidFill>
                  <a:schemeClr val="tx1"/>
                </a:solidFill>
                <a:latin typeface="+mn-lt"/>
                <a:ea typeface="+mn-ea"/>
                <a:cs typeface="+mn-cs"/>
              </a:rPr>
              <a:t>QDoc</a:t>
            </a:r>
            <a:r>
              <a:rPr lang="en-US" sz="1200" kern="1200" dirty="0" smtClean="0">
                <a:solidFill>
                  <a:schemeClr val="tx1"/>
                </a:solidFill>
                <a:latin typeface="+mn-lt"/>
                <a:ea typeface="+mn-ea"/>
                <a:cs typeface="+mn-cs"/>
              </a:rPr>
              <a:t> Inbound to import the serial structure from an external system.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1: Scan serial IDs of the full packaging structure.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serial IDs have been created, printed, and applied to the packs of finished goods, clear the Gen Pack Serial field and scan the serial IDs from the pack labels for master and unit pack fields. Build the pallet and confirm the receipt.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After you complete the receipt, you can view the inventory serialization information in Serialized Inventory Report.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2: Generate assembly packs and/or unit packs.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serial IDs have not been created for the receipt of finished goods, select the Gen Pack Serial field, choose the appropriate pack code, and enter the number of packs to receive. Build pallets but choose No when prompted to receive all pending packs.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answer No to the Build Pallet prompt, the system only generates serial IDs for unit packs.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work order has already booked serial IDs, the system uses them.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the receipt has not been confirmed, you can view pending serial IDs in Work Order Browse by right-clicking the work order ID and choosing Master Serial ID from the drop-down menu. You can view downstream content by right-clicking the serial ID and choosing View Downstream Pack from the drop-down menu.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Serial Booking by WO Report to view the serial information of received packs.</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In this scenario, the pack has been built, but the stage of the assembly pack is Pending.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 Use Pack Receipt by WO to confirm the receipt after the inventory serialization information has been verified and everything is correct. The system changes the stage of the assembly pack to Active.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3: Generate item serial IDs to receive serialized items.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item that you want to receive has the Mandatory Serial Control attribute, you can generate item serial IDs by selecting the Gen Pack Serial field, leaving the Pack Code field blank, and selecting the Gen Item Serial field.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this case, enter the received quantities in the Number of Full Packs field for the serialized item.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4: Scan item serial IDs of the full pack structure to receive serialized items.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the item that you receive has the Mandatory Serial Control attribute and item serial IDs have been generated beforehand, you can scan the item serial IDs by clearing both the Gen Pack Serial field and the Gen Item Serial field.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Scenario 5: Scan serial IDs to receive loose items.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receive loose items by scanning the serial IDs of the loose items. In this case, clear both the Gen Pack Serial field and the Generate Item Serial field and choose No when prompted to create packs.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the Active serial IDs in Inventory Detail by Site Browse by right-clicking the site code and choosing Master Serial ID from the drop-down menu. Alternatively, you can view the IDs in Serial Booking by WO Report.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item serial ID is always linked to the work order. However, the pack serial ID is not linked to the work order any longer.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serial history in Inventory Detail by Site Browse by right-clicking the site code and choosing Master Serial ID from the drop-down menu. Then, right-click the serial ID and choose Serial History Browse from the drop-down menu.</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creates the PCK-RCT serial history transaction and links it to the inventory transaction history.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WO Receipt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by Pack (16.5.5) to receive finished goods and issue WO components by pack. You can receive completed products and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to issue the items used by the pack. You use this program instead of the QAD EE function Work Order Receipt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when:</a:t>
            </a:r>
          </a:p>
          <a:p>
            <a:pPr marL="182880" lvl="0" indent="-182880">
              <a:buFont typeface="Arial" pitchFamily="34" charset="0"/>
              <a:buChar char="•"/>
            </a:pPr>
            <a:r>
              <a:rPr lang="en-US" sz="1200" kern="1200" dirty="0" smtClean="0">
                <a:solidFill>
                  <a:schemeClr val="tx1"/>
                </a:solidFill>
                <a:latin typeface="+mn-lt"/>
                <a:ea typeface="+mn-ea"/>
                <a:cs typeface="+mn-cs"/>
              </a:rPr>
              <a:t>You have serialized finished products to receive and backflush and you set Receive to Yes.</a:t>
            </a:r>
          </a:p>
          <a:p>
            <a:pPr marL="182880" lvl="0" indent="-182880">
              <a:buFont typeface="Arial" pitchFamily="34" charset="0"/>
              <a:buChar char="•"/>
            </a:pPr>
            <a:r>
              <a:rPr lang="en-US" sz="1200" kern="1200" dirty="0" smtClean="0">
                <a:solidFill>
                  <a:schemeClr val="tx1"/>
                </a:solidFill>
                <a:latin typeface="+mn-lt"/>
                <a:ea typeface="+mn-ea"/>
                <a:cs typeface="+mn-cs"/>
              </a:rPr>
              <a:t>You have non-serialized finished products with serialized components or components in a pack to receive and backflush and you set Backflush to Yes.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create new unit packs, and then load inventory to the new unit pack. You can also create new unit packs and new assembly packs, and then build the unit packs on the assembly packs. You can then load the inventory into the unit packs and load the unit packs into the assembly packs. Finally, you can use this program to build lower-level packs on an existing parent pack.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you select the </a:t>
            </a:r>
            <a:r>
              <a:rPr lang="en-US" sz="1200" kern="1200" dirty="0" err="1" smtClean="0">
                <a:solidFill>
                  <a:schemeClr val="tx1"/>
                </a:solidFill>
                <a:latin typeface="+mn-lt"/>
                <a:ea typeface="+mn-ea"/>
                <a:cs typeface="+mn-cs"/>
              </a:rPr>
              <a:t>Backflush</a:t>
            </a:r>
            <a:r>
              <a:rPr lang="en-US" sz="1200" kern="1200" dirty="0" smtClean="0">
                <a:solidFill>
                  <a:schemeClr val="tx1"/>
                </a:solidFill>
                <a:latin typeface="+mn-lt"/>
                <a:ea typeface="+mn-ea"/>
                <a:cs typeface="+mn-cs"/>
              </a:rPr>
              <a:t> option, the system issues the components after the receipt is confirmed.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Issuing non-serialized loose inventory is just like the standard transaction.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Select the View/Edit Serial List field to issue unit packs, assembly packs, or item serial IDs.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WO Component Return by Pack (16.15.14) to receive components back to stock that were previously issued. In general, the components are received back in decommissioned pack IDs.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return an item serial ID, make sure that the item serial ID has been issued by the work order. The system changes its stage from Consumed to Active.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return a unit pack, the system changes its stage from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or New to Active.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return both loose serialized items and loose non-serialized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Specify a pack serial ID. Make sure that its stage is New or Decommissioned. When new, make sure that the serial ID is for a unit pack. When blank, you can enter item serial IDs for loose serialized items, or enter the item number and quantity for loose non-serialized items.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you leave the unit pack Serial ID field and the Item Serial ID field blank, you can return non-serialized loose inventory with this program.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WO Receipt Correction by Pack (16.15.6) to reverse WO receipts by pack. You identify the work order and the packs to return. You can return full packs, part of a pack, or return non-serialized loose items.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use WO Receipt Correction by Pack to return a serialized pack or item:</a:t>
            </a:r>
          </a:p>
          <a:p>
            <a:pPr marL="182880" lvl="0" indent="-182880">
              <a:buFont typeface="Arial" pitchFamily="34" charset="0"/>
              <a:buChar char="•"/>
            </a:pPr>
            <a:r>
              <a:rPr lang="en-US" sz="1200" kern="1200" dirty="0" smtClean="0">
                <a:solidFill>
                  <a:schemeClr val="tx1"/>
                </a:solidFill>
                <a:latin typeface="+mn-lt"/>
                <a:ea typeface="+mn-ea"/>
                <a:cs typeface="+mn-cs"/>
              </a:rPr>
              <a:t>If the serial ID was not only received, but also booked for the current work order, the system keeps the link between the serial ID and the work order.</a:t>
            </a:r>
          </a:p>
          <a:p>
            <a:pPr marL="182880" lvl="0" indent="-182880">
              <a:buFont typeface="Arial" pitchFamily="34" charset="0"/>
              <a:buChar char="•"/>
            </a:pPr>
            <a:r>
              <a:rPr lang="en-US" sz="1200" kern="1200" dirty="0" smtClean="0">
                <a:solidFill>
                  <a:schemeClr val="tx1"/>
                </a:solidFill>
                <a:latin typeface="+mn-lt"/>
                <a:ea typeface="+mn-ea"/>
                <a:cs typeface="+mn-cs"/>
              </a:rPr>
              <a:t>If the serial ID was received for the current work order, but not booked for it, the system removes the link between the serial ID and the work order.</a:t>
            </a:r>
          </a:p>
          <a:p>
            <a:pPr marL="182880" lvl="0" indent="-182880">
              <a:buFont typeface="Arial" pitchFamily="34" charset="0"/>
              <a:buChar char="•"/>
            </a:pPr>
            <a:r>
              <a:rPr lang="en-US" sz="1200" kern="1200" dirty="0" smtClean="0">
                <a:solidFill>
                  <a:schemeClr val="tx1"/>
                </a:solidFill>
                <a:latin typeface="+mn-lt"/>
                <a:ea typeface="+mn-ea"/>
                <a:cs typeface="+mn-cs"/>
              </a:rPr>
              <a:t>If the serial ID was not received for the current work order (with negative quantity), the system removes the link between the serial ID and the work order for which it was received.</a:t>
            </a:r>
          </a:p>
          <a:p>
            <a:pPr marL="182880" indent="-182880">
              <a:buFont typeface="Arial" pitchFamily="34" charset="0"/>
              <a:buNone/>
            </a:pPr>
            <a:r>
              <a:rPr lang="en-US" sz="1200" b="1" kern="1200" dirty="0" smtClean="0">
                <a:solidFill>
                  <a:schemeClr val="tx1"/>
                </a:solidFill>
                <a:latin typeface="+mn-lt"/>
                <a:ea typeface="+mn-ea"/>
                <a:cs typeface="+mn-cs"/>
              </a:rPr>
              <a:t>	Note</a:t>
            </a:r>
            <a:r>
              <a:rPr lang="en-US" sz="1200" kern="1200" dirty="0" smtClean="0">
                <a:solidFill>
                  <a:schemeClr val="tx1"/>
                </a:solidFill>
                <a:latin typeface="+mn-lt"/>
                <a:ea typeface="+mn-ea"/>
                <a:cs typeface="+mn-cs"/>
              </a:rPr>
              <a:t>: When you use Pack Receipt by WO later to receive the serial ID for the original work order again, the system displays an error message.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Reverse receipts may not exceed total previous receipts.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all packs, when you return all content, the system changes the stage to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you return a unit pack, the system changes the pack stage to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serial history in Serial Master Browse by right-clicking the master serial ID and choosing Serial History Browse from the drop-down menu.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PCK-RCT serial transaction is created and is linked with inventory history.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you return a serialized item that is in a pack, the system prompts you to remove it from its parent. </a:t>
            </a:r>
            <a:r>
              <a:rPr lang="en-US" sz="1200" kern="1200" smtClean="0">
                <a:solidFill>
                  <a:schemeClr val="tx1"/>
                </a:solidFill>
                <a:latin typeface="+mn-lt"/>
                <a:ea typeface="+mn-ea"/>
                <a:cs typeface="+mn-cs"/>
              </a:rPr>
              <a:t>If you choose Yes, the system removes the item and changes the item’s serial stage to New. </a:t>
            </a:r>
            <a:endParaRPr lang="en-US" sz="12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Work Order Serial Booking (16.15.1) to reserve serial IDs for a discrete work order. </a:t>
            </a:r>
            <a:r>
              <a:rPr lang="en-US" sz="1200" kern="1200" dirty="0" smtClean="0">
                <a:solidFill>
                  <a:schemeClr val="tx1"/>
                </a:solidFill>
                <a:latin typeface="+mn-lt"/>
                <a:ea typeface="+mn-ea"/>
                <a:cs typeface="+mn-cs"/>
              </a:rPr>
              <a:t>The </a:t>
            </a:r>
            <a:r>
              <a:rPr lang="en-US" sz="1200" kern="1200" dirty="0" smtClean="0">
                <a:solidFill>
                  <a:schemeClr val="tx1"/>
                </a:solidFill>
                <a:latin typeface="+mn-lt"/>
                <a:ea typeface="+mn-ea"/>
                <a:cs typeface="+mn-cs"/>
              </a:rPr>
              <a:t>reserved serial numbers are not associated with the item, lot/serial number, or pack code yet. The serial numbers may be already associated with a specific sales order line.</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system calculates the fields in the Booking Data frame, including the number of serial IDs required for this WO. The number is calculated based on the quantity ordered and the serial hierarchy definition, including components that are determined by BOM explosion logic. The system also displays the number of serial IDs associated with this WO.</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determines the default serial ID and number range by:</a:t>
            </a:r>
          </a:p>
          <a:p>
            <a:pPr marL="182880" lvl="0" indent="-182880">
              <a:buFont typeface="Arial" pitchFamily="34" charset="0"/>
              <a:buChar char="•"/>
            </a:pPr>
            <a:r>
              <a:rPr lang="en-US" sz="1200" kern="1200" dirty="0" smtClean="0">
                <a:solidFill>
                  <a:schemeClr val="tx1"/>
                </a:solidFill>
                <a:latin typeface="+mn-lt"/>
                <a:ea typeface="+mn-ea"/>
                <a:cs typeface="+mn-cs"/>
              </a:rPr>
              <a:t>Determining the BOP code from item packaging records based on Item (BOM), Site, Address (Blank), and Transaction Type (RCT-WO).</a:t>
            </a:r>
          </a:p>
          <a:p>
            <a:pPr marL="182880" lvl="0" indent="-182880">
              <a:buFont typeface="Arial" pitchFamily="34" charset="0"/>
              <a:buNone/>
            </a:pPr>
            <a:r>
              <a:rPr lang="en-US" sz="1200" kern="1200" dirty="0" smtClean="0">
                <a:solidFill>
                  <a:schemeClr val="tx1"/>
                </a:solidFill>
                <a:latin typeface="+mn-lt"/>
                <a:ea typeface="+mn-ea"/>
                <a:cs typeface="+mn-cs"/>
              </a:rPr>
              <a:t>	If an alternate BOM is used, the system still follows the matching logic described in Item Packaging Maintenance, but the BOM code gets higher priority than the item.</a:t>
            </a:r>
          </a:p>
          <a:p>
            <a:pPr marL="182880" lvl="0" indent="-182880">
              <a:buFont typeface="Arial" pitchFamily="34" charset="0"/>
              <a:buChar char="•"/>
            </a:pPr>
            <a:r>
              <a:rPr lang="en-US" sz="1200" kern="1200" dirty="0" smtClean="0">
                <a:solidFill>
                  <a:schemeClr val="tx1"/>
                </a:solidFill>
                <a:latin typeface="+mn-lt"/>
                <a:ea typeface="+mn-ea"/>
                <a:cs typeface="+mn-cs"/>
              </a:rPr>
              <a:t>Combining the BOP code and BOM code to determine the serial hierarchy definition. Components are determined by WO BOM explosion logic.</a:t>
            </a:r>
          </a:p>
          <a:p>
            <a:pPr marL="182880" lvl="0" indent="-182880">
              <a:buFont typeface="Arial" pitchFamily="34" charset="0"/>
              <a:buNone/>
            </a:pPr>
            <a:r>
              <a:rPr lang="en-US" sz="1200" kern="1200" dirty="0" smtClean="0">
                <a:solidFill>
                  <a:schemeClr val="tx1"/>
                </a:solidFill>
                <a:latin typeface="+mn-lt"/>
                <a:ea typeface="+mn-ea"/>
                <a:cs typeface="+mn-cs"/>
              </a:rPr>
              <a:t>	If all levels in the serial hierarchy definition use the same serial range ID, then the Serial Range ID field is display only and the default value of the Number field is serial ID required - serial ID booked. Other fields are editable. When calculating serial ID required, the system skips phantom items and serial IDs are calculated for its components.</a:t>
            </a:r>
          </a:p>
          <a:p>
            <a:pPr marL="182880" lvl="0" indent="-182880">
              <a:buFont typeface="Arial" pitchFamily="34" charset="0"/>
              <a:buChar char="•"/>
            </a:pPr>
            <a:r>
              <a:rPr lang="en-US" sz="1200" kern="1200" dirty="0" smtClean="0">
                <a:solidFill>
                  <a:schemeClr val="tx1"/>
                </a:solidFill>
                <a:latin typeface="+mn-lt"/>
                <a:ea typeface="+mn-ea"/>
                <a:cs typeface="+mn-cs"/>
              </a:rPr>
              <a:t>Displaying the serial range ID used at the lowest serialized level when the serial range ID is different; the default number is 0.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the booked serial IDs in Work Order Browse by right-clicking the work order ID and choosing Reserved Serial ID from the drop-down menu.</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stages of the serial IDs are Booked.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diagramQuickStyle" Target="../diagrams/quickStyle2.xml"/><Relationship Id="rId18" Type="http://schemas.openxmlformats.org/officeDocument/2006/relationships/image" Target="../media/image16.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diagramLayout" Target="../diagrams/layout2.xml"/><Relationship Id="rId17" Type="http://schemas.openxmlformats.org/officeDocument/2006/relationships/image" Target="../media/image15.png"/><Relationship Id="rId2" Type="http://schemas.openxmlformats.org/officeDocument/2006/relationships/notesSlide" Target="../notesSlides/notesSlide12.xml"/><Relationship Id="rId16"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Data" Target="../diagrams/data2.xml"/><Relationship Id="rId5" Type="http://schemas.openxmlformats.org/officeDocument/2006/relationships/diagramQuickStyle" Target="../diagrams/quickStyle1.xml"/><Relationship Id="rId15" Type="http://schemas.microsoft.com/office/2007/relationships/diagramDrawing" Target="../diagrams/drawing2.xml"/><Relationship Id="rId10" Type="http://schemas.openxmlformats.org/officeDocument/2006/relationships/image" Target="../media/image13.png"/><Relationship Id="rId19" Type="http://schemas.openxmlformats.org/officeDocument/2006/relationships/comments" Target="../comments/comment7.xml"/><Relationship Id="rId4" Type="http://schemas.openxmlformats.org/officeDocument/2006/relationships/diagramLayout" Target="../diagrams/layout1.xml"/><Relationship Id="rId9" Type="http://schemas.openxmlformats.org/officeDocument/2006/relationships/image" Target="../media/image12.wmf"/><Relationship Id="rId14" Type="http://schemas.openxmlformats.org/officeDocument/2006/relationships/diagramColors" Target="../diagrams/colors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4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52.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Discrete Production</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Serialization</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Work Order Serial Booking</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2290" name="Picture 2" descr="C:\Users\xcm\AppData\Local\Temp\SNAGHTML1704189.PNG"/>
          <p:cNvPicPr>
            <a:picLocks noChangeAspect="1" noChangeArrowheads="1"/>
          </p:cNvPicPr>
          <p:nvPr/>
        </p:nvPicPr>
        <p:blipFill>
          <a:blip r:embed="rId3"/>
          <a:srcRect/>
          <a:stretch>
            <a:fillRect/>
          </a:stretch>
        </p:blipFill>
        <p:spPr bwMode="auto">
          <a:xfrm>
            <a:off x="457200" y="1333766"/>
            <a:ext cx="8365715" cy="312857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Work Order Serial Booking</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33794" name="Picture 2" descr="C:\Users\xcm\AppData\Local\Temp\SNAGHTML1777890.PNG"/>
          <p:cNvPicPr>
            <a:picLocks noChangeAspect="1" noChangeArrowheads="1"/>
          </p:cNvPicPr>
          <p:nvPr/>
        </p:nvPicPr>
        <p:blipFill>
          <a:blip r:embed="rId3"/>
          <a:srcRect/>
          <a:stretch>
            <a:fillRect/>
          </a:stretch>
        </p:blipFill>
        <p:spPr bwMode="auto">
          <a:xfrm>
            <a:off x="457200" y="1316182"/>
            <a:ext cx="6410325" cy="3067050"/>
          </a:xfrm>
          <a:prstGeom prst="rect">
            <a:avLst/>
          </a:prstGeom>
          <a:noFill/>
        </p:spPr>
      </p:pic>
      <p:pic>
        <p:nvPicPr>
          <p:cNvPr id="33798" name="Picture 6" descr="C:\Users\xcm\AppData\Local\Temp\SNAGHTML185af49.PNG"/>
          <p:cNvPicPr>
            <a:picLocks noChangeAspect="1" noChangeArrowheads="1"/>
          </p:cNvPicPr>
          <p:nvPr/>
        </p:nvPicPr>
        <p:blipFill>
          <a:blip r:embed="rId4"/>
          <a:srcRect/>
          <a:stretch>
            <a:fillRect/>
          </a:stretch>
        </p:blipFill>
        <p:spPr bwMode="auto">
          <a:xfrm>
            <a:off x="462327" y="4317121"/>
            <a:ext cx="7860001" cy="2134286"/>
          </a:xfrm>
          <a:prstGeom prst="rect">
            <a:avLst/>
          </a:prstGeom>
          <a:noFill/>
        </p:spPr>
      </p:pic>
      <p:sp>
        <p:nvSpPr>
          <p:cNvPr id="9" name="Rectangle 8"/>
          <p:cNvSpPr/>
          <p:nvPr/>
        </p:nvSpPr>
        <p:spPr>
          <a:xfrm>
            <a:off x="3276978" y="3437791"/>
            <a:ext cx="1919276" cy="545123"/>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949839" y="5134707"/>
            <a:ext cx="1576375" cy="118142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normAutofit/>
          </a:bodyPr>
          <a:lstStyle/>
          <a:p>
            <a:pPr eaLnBrk="0" hangingPunct="0">
              <a:buClr>
                <a:srgbClr val="F79646"/>
              </a:buClr>
              <a:buFont typeface="Arial" pitchFamily="34" charset="0"/>
              <a:buChar char="•"/>
            </a:pPr>
            <a:r>
              <a:rPr lang="en-US" dirty="0" smtClean="0">
                <a:ea typeface="Century Gothic" pitchFamily="34" charset="0"/>
              </a:rPr>
              <a:t>Work order release</a:t>
            </a:r>
          </a:p>
          <a:p>
            <a:pPr eaLnBrk="0" hangingPunct="0">
              <a:buClr>
                <a:srgbClr val="F79646"/>
              </a:buClr>
              <a:buFont typeface="Arial" pitchFamily="34" charset="0"/>
              <a:buChar char="•"/>
            </a:pPr>
            <a:r>
              <a:rPr lang="en-US" dirty="0" smtClean="0">
                <a:ea typeface="Century Gothic" pitchFamily="34" charset="0"/>
              </a:rPr>
              <a:t>Components Issue</a:t>
            </a:r>
          </a:p>
          <a:p>
            <a:pPr eaLnBrk="0" hangingPunct="0">
              <a:buClr>
                <a:srgbClr val="F79646"/>
              </a:buClr>
              <a:buFont typeface="Arial" pitchFamily="34" charset="0"/>
              <a:buChar char="•"/>
            </a:pPr>
            <a:r>
              <a:rPr lang="en-US" dirty="0" smtClean="0">
                <a:ea typeface="Century Gothic" pitchFamily="34" charset="0"/>
              </a:rPr>
              <a:t>Label printing</a:t>
            </a:r>
          </a:p>
          <a:p>
            <a:pPr eaLnBrk="0" hangingPunct="0">
              <a:buClr>
                <a:srgbClr val="F79646"/>
              </a:buClr>
              <a:buFont typeface="Arial" pitchFamily="34" charset="0"/>
              <a:buChar char="•"/>
            </a:pPr>
            <a:r>
              <a:rPr lang="en-US" dirty="0" smtClean="0">
                <a:ea typeface="Century Gothic" pitchFamily="34" charset="0"/>
              </a:rPr>
              <a:t>Work order receipt</a:t>
            </a:r>
          </a:p>
          <a:p>
            <a:endParaRPr lang="en-US" dirty="0"/>
          </a:p>
        </p:txBody>
      </p:sp>
      <p:sp>
        <p:nvSpPr>
          <p:cNvPr id="4" name="Title 3"/>
          <p:cNvSpPr>
            <a:spLocks noGrp="1"/>
          </p:cNvSpPr>
          <p:nvPr>
            <p:ph type="title"/>
          </p:nvPr>
        </p:nvSpPr>
        <p:spPr/>
        <p:txBody>
          <a:bodyPr/>
          <a:lstStyle/>
          <a:p>
            <a:r>
              <a:rPr lang="en-US" dirty="0" smtClean="0"/>
              <a:t>Production Process</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graphicFrame>
        <p:nvGraphicFramePr>
          <p:cNvPr id="7" name="Diagram 6"/>
          <p:cNvGraphicFramePr/>
          <p:nvPr/>
        </p:nvGraphicFramePr>
        <p:xfrm>
          <a:off x="4602433" y="1141269"/>
          <a:ext cx="4122467" cy="2658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descr="C:\Users\bws\AppData\Local\Temp\SNAGHTML1b74062.PNG"/>
          <p:cNvPicPr>
            <a:picLocks noChangeAspect="1" noChangeArrowheads="1"/>
          </p:cNvPicPr>
          <p:nvPr/>
        </p:nvPicPr>
        <p:blipFill>
          <a:blip r:embed="rId8"/>
          <a:srcRect/>
          <a:stretch>
            <a:fillRect/>
          </a:stretch>
        </p:blipFill>
        <p:spPr bwMode="auto">
          <a:xfrm>
            <a:off x="4743036" y="2963114"/>
            <a:ext cx="997297" cy="870657"/>
          </a:xfrm>
          <a:prstGeom prst="rect">
            <a:avLst/>
          </a:prstGeom>
          <a:noFill/>
        </p:spPr>
      </p:pic>
      <p:pic>
        <p:nvPicPr>
          <p:cNvPr id="10" name="Picture 7" descr="C:\Users\xqz\Downloads\MC900242087.WMF"/>
          <p:cNvPicPr>
            <a:picLocks noChangeAspect="1" noChangeArrowheads="1"/>
          </p:cNvPicPr>
          <p:nvPr/>
        </p:nvPicPr>
        <p:blipFill>
          <a:blip r:embed="rId9"/>
          <a:srcRect/>
          <a:stretch>
            <a:fillRect/>
          </a:stretch>
        </p:blipFill>
        <p:spPr bwMode="auto">
          <a:xfrm>
            <a:off x="8208762" y="3048200"/>
            <a:ext cx="780803" cy="576551"/>
          </a:xfrm>
          <a:prstGeom prst="rect">
            <a:avLst/>
          </a:prstGeom>
          <a:noFill/>
        </p:spPr>
      </p:pic>
      <p:pic>
        <p:nvPicPr>
          <p:cNvPr id="11266" name="Picture 2" descr="C:\Users\xcm\AppData\Local\Temp\SNAGHTML5c5f6f.PNG"/>
          <p:cNvPicPr>
            <a:picLocks noChangeAspect="1" noChangeArrowheads="1"/>
          </p:cNvPicPr>
          <p:nvPr/>
        </p:nvPicPr>
        <p:blipFill>
          <a:blip r:embed="rId10"/>
          <a:srcRect/>
          <a:stretch>
            <a:fillRect/>
          </a:stretch>
        </p:blipFill>
        <p:spPr bwMode="auto">
          <a:xfrm>
            <a:off x="6525791" y="1065069"/>
            <a:ext cx="981075" cy="933450"/>
          </a:xfrm>
          <a:prstGeom prst="rect">
            <a:avLst/>
          </a:prstGeom>
          <a:noFill/>
        </p:spPr>
      </p:pic>
      <p:graphicFrame>
        <p:nvGraphicFramePr>
          <p:cNvPr id="12" name="Diagram 11"/>
          <p:cNvGraphicFramePr/>
          <p:nvPr/>
        </p:nvGraphicFramePr>
        <p:xfrm>
          <a:off x="426894" y="3771640"/>
          <a:ext cx="4616748" cy="190526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pic>
        <p:nvPicPr>
          <p:cNvPr id="13" name="Picture 4"/>
          <p:cNvPicPr>
            <a:picLocks noChangeAspect="1" noChangeArrowheads="1"/>
          </p:cNvPicPr>
          <p:nvPr/>
        </p:nvPicPr>
        <p:blipFill>
          <a:blip r:embed="rId16"/>
          <a:srcRect/>
          <a:stretch>
            <a:fillRect/>
          </a:stretch>
        </p:blipFill>
        <p:spPr bwMode="auto">
          <a:xfrm>
            <a:off x="4013741" y="5544186"/>
            <a:ext cx="1215484" cy="800522"/>
          </a:xfrm>
          <a:prstGeom prst="rect">
            <a:avLst/>
          </a:prstGeom>
          <a:noFill/>
          <a:ln w="9525">
            <a:noFill/>
            <a:miter lim="800000"/>
            <a:headEnd/>
            <a:tailEnd/>
          </a:ln>
          <a:effectLst/>
        </p:spPr>
      </p:pic>
      <p:pic>
        <p:nvPicPr>
          <p:cNvPr id="14" name="Picture 5"/>
          <p:cNvPicPr>
            <a:picLocks noChangeAspect="1" noChangeArrowheads="1"/>
          </p:cNvPicPr>
          <p:nvPr/>
        </p:nvPicPr>
        <p:blipFill>
          <a:blip r:embed="rId17"/>
          <a:srcRect/>
          <a:stretch>
            <a:fillRect/>
          </a:stretch>
        </p:blipFill>
        <p:spPr bwMode="auto">
          <a:xfrm>
            <a:off x="959028" y="5574577"/>
            <a:ext cx="1184098" cy="741556"/>
          </a:xfrm>
          <a:prstGeom prst="rect">
            <a:avLst/>
          </a:prstGeom>
          <a:noFill/>
          <a:ln w="9525">
            <a:noFill/>
            <a:miter lim="800000"/>
            <a:headEnd/>
            <a:tailEnd/>
          </a:ln>
          <a:effectLst/>
        </p:spPr>
      </p:pic>
      <p:pic>
        <p:nvPicPr>
          <p:cNvPr id="15" name="Picture 3"/>
          <p:cNvPicPr>
            <a:picLocks noChangeAspect="1" noChangeArrowheads="1"/>
          </p:cNvPicPr>
          <p:nvPr/>
        </p:nvPicPr>
        <p:blipFill>
          <a:blip r:embed="rId18"/>
          <a:srcRect/>
          <a:stretch>
            <a:fillRect/>
          </a:stretch>
        </p:blipFill>
        <p:spPr bwMode="auto">
          <a:xfrm>
            <a:off x="2656037" y="5593562"/>
            <a:ext cx="1201588" cy="801078"/>
          </a:xfrm>
          <a:prstGeom prst="rect">
            <a:avLst/>
          </a:prstGeom>
          <a:noFill/>
          <a:ln w="9525">
            <a:noFill/>
            <a:miter lim="800000"/>
            <a:headEnd/>
            <a:tailEnd/>
          </a:ln>
          <a:effectLst/>
        </p:spPr>
      </p:pic>
      <p:sp>
        <p:nvSpPr>
          <p:cNvPr id="16" name="TextBox 15"/>
          <p:cNvSpPr txBox="1"/>
          <p:nvPr/>
        </p:nvSpPr>
        <p:spPr>
          <a:xfrm>
            <a:off x="714671" y="5799490"/>
            <a:ext cx="299015" cy="253916"/>
          </a:xfrm>
          <a:prstGeom prst="rect">
            <a:avLst/>
          </a:prstGeom>
          <a:noFill/>
        </p:spPr>
        <p:txBody>
          <a:bodyPr wrap="square" rtlCol="0">
            <a:spAutoFit/>
          </a:bodyPr>
          <a:lstStyle/>
          <a:p>
            <a:r>
              <a:rPr lang="en-US" sz="1050" dirty="0" smtClean="0"/>
              <a:t>A</a:t>
            </a:r>
            <a:endParaRPr lang="en-US" sz="1050" dirty="0"/>
          </a:p>
        </p:txBody>
      </p:sp>
      <p:sp>
        <p:nvSpPr>
          <p:cNvPr id="35" name="Rectangle 34"/>
          <p:cNvSpPr/>
          <p:nvPr/>
        </p:nvSpPr>
        <p:spPr>
          <a:xfrm>
            <a:off x="5524500" y="4177987"/>
            <a:ext cx="3390900" cy="1865126"/>
          </a:xfrm>
          <a:prstGeom prst="rect">
            <a:avLst/>
          </a:prstGeom>
        </p:spPr>
        <p:txBody>
          <a:bodyPr wrap="square">
            <a:spAutoFit/>
          </a:bodyPr>
          <a:lstStyle/>
          <a:p>
            <a:pPr marL="342900" indent="-342900" eaLnBrk="0" hangingPunct="0">
              <a:spcBef>
                <a:spcPct val="20000"/>
              </a:spcBef>
              <a:buClr>
                <a:srgbClr val="F79646"/>
              </a:buClr>
            </a:pPr>
            <a:r>
              <a:rPr lang="en-US" dirty="0" smtClean="0">
                <a:solidFill>
                  <a:schemeClr val="tx1">
                    <a:lumMod val="75000"/>
                    <a:lumOff val="25000"/>
                  </a:schemeClr>
                </a:solidFill>
                <a:ea typeface="Century Gothic" pitchFamily="34" charset="0"/>
                <a:cs typeface="Century Gothic"/>
              </a:rPr>
              <a:t>Stage change</a:t>
            </a:r>
          </a:p>
          <a:p>
            <a:pPr marL="342900" lvl="1" indent="-342900" eaLnBrk="0" hangingPunct="0">
              <a:spcBef>
                <a:spcPct val="20000"/>
              </a:spcBef>
              <a:buClr>
                <a:srgbClr val="F79646"/>
              </a:buClr>
              <a:buFont typeface="Arial" pitchFamily="34" charset="0"/>
              <a:buChar char="•"/>
            </a:pPr>
            <a:r>
              <a:rPr lang="en-US" dirty="0" smtClean="0">
                <a:solidFill>
                  <a:schemeClr val="tx1">
                    <a:lumMod val="75000"/>
                    <a:lumOff val="25000"/>
                  </a:schemeClr>
                </a:solidFill>
                <a:ea typeface="Century Gothic" pitchFamily="34" charset="0"/>
                <a:cs typeface="Century Gothic"/>
              </a:rPr>
              <a:t>Component: Active -&gt; </a:t>
            </a:r>
            <a:r>
              <a:rPr lang="en-US" dirty="0" err="1" smtClean="0">
                <a:solidFill>
                  <a:schemeClr val="tx1">
                    <a:lumMod val="75000"/>
                    <a:lumOff val="25000"/>
                  </a:schemeClr>
                </a:solidFill>
                <a:ea typeface="Century Gothic" pitchFamily="34" charset="0"/>
                <a:cs typeface="Century Gothic"/>
              </a:rPr>
              <a:t>Decommed</a:t>
            </a:r>
            <a:r>
              <a:rPr lang="en-US" dirty="0" smtClean="0">
                <a:solidFill>
                  <a:schemeClr val="tx1">
                    <a:lumMod val="75000"/>
                    <a:lumOff val="25000"/>
                  </a:schemeClr>
                </a:solidFill>
                <a:ea typeface="Century Gothic" pitchFamily="34" charset="0"/>
                <a:cs typeface="Century Gothic"/>
              </a:rPr>
              <a:t> (Consumed)</a:t>
            </a:r>
          </a:p>
          <a:p>
            <a:pPr marL="342900" lvl="1" indent="-342900" eaLnBrk="0" hangingPunct="0">
              <a:spcBef>
                <a:spcPct val="20000"/>
              </a:spcBef>
              <a:buClr>
                <a:srgbClr val="F79646"/>
              </a:buClr>
              <a:buFont typeface="Arial" pitchFamily="34" charset="0"/>
              <a:buChar char="•"/>
            </a:pPr>
            <a:r>
              <a:rPr lang="en-US" dirty="0" smtClean="0">
                <a:solidFill>
                  <a:schemeClr val="tx1">
                    <a:lumMod val="75000"/>
                    <a:lumOff val="25000"/>
                  </a:schemeClr>
                </a:solidFill>
                <a:ea typeface="Century Gothic" pitchFamily="34" charset="0"/>
                <a:cs typeface="Century Gothic"/>
              </a:rPr>
              <a:t>Finished goods: Booked (New) -&gt; Pending -&gt; Active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lstStyle/>
          <a:p>
            <a:r>
              <a:rPr lang="en-US" dirty="0" smtClean="0"/>
              <a:t>Displays the proposed packaging units in </a:t>
            </a:r>
            <a:r>
              <a:rPr lang="en-US" dirty="0" err="1" smtClean="0"/>
              <a:t>picklist</a:t>
            </a:r>
            <a:r>
              <a:rPr lang="en-US" dirty="0" smtClean="0"/>
              <a:t> for information only</a:t>
            </a:r>
          </a:p>
          <a:p>
            <a:r>
              <a:rPr lang="en-US" dirty="0" smtClean="0"/>
              <a:t>Triggers an outbound </a:t>
            </a:r>
            <a:r>
              <a:rPr lang="en-US" dirty="0" err="1" smtClean="0"/>
              <a:t>QDoc</a:t>
            </a:r>
            <a:r>
              <a:rPr lang="en-US" dirty="0" smtClean="0"/>
              <a:t> to export </a:t>
            </a:r>
            <a:r>
              <a:rPr lang="en-US" dirty="0" smtClean="0">
                <a:solidFill>
                  <a:srgbClr val="4F4F4F"/>
                </a:solidFill>
              </a:rPr>
              <a:t>a complete list </a:t>
            </a:r>
            <a:r>
              <a:rPr lang="en-US" dirty="0" smtClean="0">
                <a:solidFill>
                  <a:schemeClr val="tx1"/>
                </a:solidFill>
              </a:rPr>
              <a:t>of </a:t>
            </a:r>
            <a:r>
              <a:rPr lang="en-US" dirty="0" smtClean="0"/>
              <a:t>all booked serial IDs of the work order. </a:t>
            </a:r>
            <a:endParaRPr lang="en-US" dirty="0" smtClean="0">
              <a:solidFill>
                <a:srgbClr val="FF0000"/>
              </a:solidFill>
            </a:endParaRPr>
          </a:p>
          <a:p>
            <a:endParaRPr lang="en-US" dirty="0"/>
          </a:p>
        </p:txBody>
      </p:sp>
      <p:sp>
        <p:nvSpPr>
          <p:cNvPr id="4" name="Title 3"/>
          <p:cNvSpPr>
            <a:spLocks noGrp="1"/>
          </p:cNvSpPr>
          <p:nvPr>
            <p:ph type="title"/>
          </p:nvPr>
        </p:nvSpPr>
        <p:spPr/>
        <p:txBody>
          <a:bodyPr/>
          <a:lstStyle/>
          <a:p>
            <a:r>
              <a:rPr lang="en-US" dirty="0" smtClean="0"/>
              <a:t>Work Order Release/Print </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pic>
        <p:nvPicPr>
          <p:cNvPr id="41988" name="Picture 4" descr="C:\Users\xcm\AppData\Local\Temp\SNAGHTML173f52e.PNG"/>
          <p:cNvPicPr>
            <a:picLocks noChangeAspect="1" noChangeArrowheads="1"/>
          </p:cNvPicPr>
          <p:nvPr/>
        </p:nvPicPr>
        <p:blipFill>
          <a:blip r:embed="rId3"/>
          <a:srcRect/>
          <a:stretch>
            <a:fillRect/>
          </a:stretch>
        </p:blipFill>
        <p:spPr bwMode="auto">
          <a:xfrm>
            <a:off x="231776" y="3696757"/>
            <a:ext cx="8812381" cy="270523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4" name="Title 3"/>
          <p:cNvSpPr>
            <a:spLocks noGrp="1"/>
          </p:cNvSpPr>
          <p:nvPr>
            <p:ph type="title"/>
          </p:nvPr>
        </p:nvSpPr>
        <p:spPr/>
        <p:txBody>
          <a:bodyPr/>
          <a:lstStyle/>
          <a:p>
            <a:r>
              <a:rPr lang="en-US" smtClean="0"/>
              <a:t>Work Order Release/Print</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9218" name="Picture 2" descr="C:\Users\xcm\AppData\Local\Temp\SNAGHTML171b9e3.PNG"/>
          <p:cNvPicPr>
            <a:picLocks noChangeAspect="1" noChangeArrowheads="1"/>
          </p:cNvPicPr>
          <p:nvPr/>
        </p:nvPicPr>
        <p:blipFill>
          <a:blip r:embed="rId3"/>
          <a:srcRect/>
          <a:stretch>
            <a:fillRect/>
          </a:stretch>
        </p:blipFill>
        <p:spPr bwMode="auto">
          <a:xfrm>
            <a:off x="457200" y="1316182"/>
            <a:ext cx="7086600" cy="4114801"/>
          </a:xfrm>
          <a:prstGeom prst="rect">
            <a:avLst/>
          </a:prstGeom>
          <a:noFill/>
        </p:spPr>
      </p:pic>
      <p:sp>
        <p:nvSpPr>
          <p:cNvPr id="7" name="Rectangle 6"/>
          <p:cNvSpPr/>
          <p:nvPr/>
        </p:nvSpPr>
        <p:spPr>
          <a:xfrm>
            <a:off x="476250" y="4572001"/>
            <a:ext cx="2552700" cy="668948"/>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normAutofit lnSpcReduction="10000"/>
          </a:bodyPr>
          <a:lstStyle/>
          <a:p>
            <a:r>
              <a:rPr lang="en-US" dirty="0" smtClean="0"/>
              <a:t>Issue unit packs, assembly packs, items, and non-serialized loose inventory</a:t>
            </a:r>
          </a:p>
          <a:p>
            <a:r>
              <a:rPr lang="en-US" dirty="0" smtClean="0"/>
              <a:t>Issue a unit pack partially</a:t>
            </a:r>
          </a:p>
          <a:p>
            <a:r>
              <a:rPr lang="en-US" dirty="0" smtClean="0"/>
              <a:t>Changes the stage of item serial ID to Consumed</a:t>
            </a:r>
          </a:p>
          <a:p>
            <a:r>
              <a:rPr lang="en-US" dirty="0" smtClean="0"/>
              <a:t>Keeps the lot/serial and reference information and record WO information</a:t>
            </a:r>
          </a:p>
          <a:p>
            <a:r>
              <a:rPr lang="en-US" dirty="0" smtClean="0"/>
              <a:t>If all contents of pack are issued, changes the stage to </a:t>
            </a:r>
            <a:r>
              <a:rPr lang="en-US" dirty="0" err="1" smtClean="0"/>
              <a:t>Decommed</a:t>
            </a:r>
            <a:endParaRPr lang="en-US" dirty="0" smtClean="0"/>
          </a:p>
          <a:p>
            <a:r>
              <a:rPr lang="en-US" dirty="0" smtClean="0"/>
              <a:t>Figures out the operation automatically</a:t>
            </a:r>
          </a:p>
          <a:p>
            <a:r>
              <a:rPr lang="en-US" dirty="0" smtClean="0"/>
              <a:t>Supports substitute item</a:t>
            </a:r>
          </a:p>
          <a:p>
            <a:endParaRPr lang="en-US" dirty="0"/>
          </a:p>
        </p:txBody>
      </p:sp>
      <p:sp>
        <p:nvSpPr>
          <p:cNvPr id="4" name="Title 3"/>
          <p:cNvSpPr>
            <a:spLocks noGrp="1"/>
          </p:cNvSpPr>
          <p:nvPr>
            <p:ph type="title"/>
          </p:nvPr>
        </p:nvSpPr>
        <p:spPr/>
        <p:txBody>
          <a:bodyPr/>
          <a:lstStyle/>
          <a:p>
            <a:r>
              <a:rPr lang="en-US" dirty="0" smtClean="0"/>
              <a:t>WO Component Issue by Pack</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4" name="Title 3"/>
          <p:cNvSpPr>
            <a:spLocks noGrp="1"/>
          </p:cNvSpPr>
          <p:nvPr>
            <p:ph type="title"/>
          </p:nvPr>
        </p:nvSpPr>
        <p:spPr/>
        <p:txBody>
          <a:bodyPr/>
          <a:lstStyle/>
          <a:p>
            <a:r>
              <a:rPr lang="en-US" smtClean="0"/>
              <a:t>WO Component Issue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4098" name="Picture 2" descr="C:\Users\xcm\AppData\Local\Temp\SNAGHTML115c1be.PNG"/>
          <p:cNvPicPr>
            <a:picLocks noChangeAspect="1" noChangeArrowheads="1"/>
          </p:cNvPicPr>
          <p:nvPr/>
        </p:nvPicPr>
        <p:blipFill>
          <a:blip r:embed="rId3"/>
          <a:srcRect/>
          <a:stretch>
            <a:fillRect/>
          </a:stretch>
        </p:blipFill>
        <p:spPr bwMode="auto">
          <a:xfrm>
            <a:off x="457200" y="1335088"/>
            <a:ext cx="7572375" cy="2562226"/>
          </a:xfrm>
          <a:prstGeom prst="rect">
            <a:avLst/>
          </a:prstGeom>
          <a:noFill/>
        </p:spPr>
      </p:pic>
      <p:pic>
        <p:nvPicPr>
          <p:cNvPr id="7" name="Picture 4" descr="C:\Users\xcm\AppData\Local\Temp\SNAGHTML113deee.PNG"/>
          <p:cNvPicPr>
            <a:picLocks noChangeAspect="1" noChangeArrowheads="1"/>
          </p:cNvPicPr>
          <p:nvPr/>
        </p:nvPicPr>
        <p:blipFill>
          <a:blip r:embed="rId4"/>
          <a:srcRect/>
          <a:stretch>
            <a:fillRect/>
          </a:stretch>
        </p:blipFill>
        <p:spPr bwMode="auto">
          <a:xfrm>
            <a:off x="1983927" y="3581399"/>
            <a:ext cx="2809875" cy="1038225"/>
          </a:xfrm>
          <a:prstGeom prst="rect">
            <a:avLst/>
          </a:prstGeom>
          <a:noFill/>
        </p:spPr>
      </p:pic>
      <p:pic>
        <p:nvPicPr>
          <p:cNvPr id="8" name="Picture 2" descr="C:\Users\xcm\AppData\Local\Temp\SNAGHTML1131c7a.PNG"/>
          <p:cNvPicPr>
            <a:picLocks noGrp="1" noChangeAspect="1" noChangeArrowheads="1"/>
          </p:cNvPicPr>
          <p:nvPr>
            <p:ph idx="1"/>
          </p:nvPr>
        </p:nvPicPr>
        <p:blipFill>
          <a:blip r:embed="rId5"/>
          <a:srcRect t="59228"/>
          <a:stretch>
            <a:fillRect/>
          </a:stretch>
        </p:blipFill>
        <p:spPr bwMode="auto">
          <a:xfrm>
            <a:off x="601980" y="4477952"/>
            <a:ext cx="7419048" cy="1801734"/>
          </a:xfrm>
          <a:prstGeom prst="rect">
            <a:avLst/>
          </a:prstGeom>
          <a:noFill/>
        </p:spPr>
      </p:pic>
      <p:cxnSp>
        <p:nvCxnSpPr>
          <p:cNvPr id="9" name="Elbow Connector 8"/>
          <p:cNvCxnSpPr>
            <a:stCxn id="10" idx="3"/>
            <a:endCxn id="11" idx="1"/>
          </p:cNvCxnSpPr>
          <p:nvPr/>
        </p:nvCxnSpPr>
        <p:spPr>
          <a:xfrm flipV="1">
            <a:off x="5572125" y="2772665"/>
            <a:ext cx="2448904" cy="584899"/>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572367" y="3224213"/>
            <a:ext cx="4999758"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8021029" y="2187889"/>
            <a:ext cx="1035212" cy="1169551"/>
          </a:xfrm>
          <a:prstGeom prst="rect">
            <a:avLst/>
          </a:prstGeom>
        </p:spPr>
        <p:txBody>
          <a:bodyPr wrap="square">
            <a:spAutoFit/>
          </a:bodyPr>
          <a:lstStyle/>
          <a:p>
            <a:r>
              <a:rPr lang="en-US" sz="1400" smtClean="0"/>
              <a:t>Scan the Serial ID from the pack label</a:t>
            </a:r>
            <a:endParaRPr lang="en-US" sz="1400"/>
          </a:p>
        </p:txBody>
      </p:sp>
      <p:sp>
        <p:nvSpPr>
          <p:cNvPr id="27" name="Rectangle 26"/>
          <p:cNvSpPr/>
          <p:nvPr/>
        </p:nvSpPr>
        <p:spPr>
          <a:xfrm>
            <a:off x="2877918" y="3990499"/>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820994" y="5378819"/>
            <a:ext cx="2512280" cy="262364"/>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9" name="Elbow Connector 28"/>
          <p:cNvCxnSpPr>
            <a:stCxn id="28" idx="3"/>
            <a:endCxn id="30" idx="1"/>
          </p:cNvCxnSpPr>
          <p:nvPr/>
        </p:nvCxnSpPr>
        <p:spPr>
          <a:xfrm flipV="1">
            <a:off x="3333274" y="4881234"/>
            <a:ext cx="4687754" cy="628767"/>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8021028" y="4619624"/>
            <a:ext cx="917127" cy="523220"/>
          </a:xfrm>
          <a:prstGeom prst="rect">
            <a:avLst/>
          </a:prstGeom>
        </p:spPr>
        <p:txBody>
          <a:bodyPr wrap="square">
            <a:spAutoFit/>
          </a:bodyPr>
          <a:lstStyle/>
          <a:p>
            <a:r>
              <a:rPr lang="en-US" sz="1400" smtClean="0"/>
              <a:t>Issue partially</a:t>
            </a:r>
            <a:endParaRPr lang="en-US" sz="1400"/>
          </a:p>
        </p:txBody>
      </p:sp>
      <p:sp>
        <p:nvSpPr>
          <p:cNvPr id="15" name="Rectangle 14"/>
          <p:cNvSpPr/>
          <p:nvPr/>
        </p:nvSpPr>
        <p:spPr>
          <a:xfrm>
            <a:off x="4793802" y="2045013"/>
            <a:ext cx="941980"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Component Issue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5126" name="Picture 6" descr="C:\Users\xcm\AppData\Local\Temp\SNAGHTML135769b.PNG"/>
          <p:cNvPicPr>
            <a:picLocks noChangeAspect="1" noChangeArrowheads="1"/>
          </p:cNvPicPr>
          <p:nvPr/>
        </p:nvPicPr>
        <p:blipFill>
          <a:blip r:embed="rId3"/>
          <a:srcRect/>
          <a:stretch>
            <a:fillRect/>
          </a:stretch>
        </p:blipFill>
        <p:spPr bwMode="auto">
          <a:xfrm>
            <a:off x="193676" y="1315010"/>
            <a:ext cx="8812381" cy="2705238"/>
          </a:xfrm>
          <a:prstGeom prst="rect">
            <a:avLst/>
          </a:prstGeom>
          <a:noFill/>
        </p:spPr>
      </p:pic>
      <p:pic>
        <p:nvPicPr>
          <p:cNvPr id="5128" name="Picture 8" descr="C:\Users\xcm\AppData\Local\Temp\SNAGHTML13703fc.PNG"/>
          <p:cNvPicPr>
            <a:picLocks noChangeAspect="1" noChangeArrowheads="1"/>
          </p:cNvPicPr>
          <p:nvPr/>
        </p:nvPicPr>
        <p:blipFill>
          <a:blip r:embed="rId4"/>
          <a:srcRect/>
          <a:stretch>
            <a:fillRect/>
          </a:stretch>
        </p:blipFill>
        <p:spPr bwMode="auto">
          <a:xfrm>
            <a:off x="203202" y="4010723"/>
            <a:ext cx="8812381" cy="2325238"/>
          </a:xfrm>
          <a:prstGeom prst="rect">
            <a:avLst/>
          </a:prstGeom>
          <a:noFill/>
          <a:ln w="15875">
            <a:solidFill>
              <a:schemeClr val="tx1"/>
            </a:solidFill>
          </a:ln>
        </p:spPr>
      </p:pic>
      <p:sp>
        <p:nvSpPr>
          <p:cNvPr id="14" name="Flowchart: Process 13"/>
          <p:cNvSpPr/>
          <p:nvPr/>
        </p:nvSpPr>
        <p:spPr>
          <a:xfrm>
            <a:off x="7379166" y="3600450"/>
            <a:ext cx="1353313" cy="18040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lowchart: Process 14"/>
          <p:cNvSpPr/>
          <p:nvPr/>
        </p:nvSpPr>
        <p:spPr>
          <a:xfrm>
            <a:off x="7382585" y="5924550"/>
            <a:ext cx="1353313" cy="184098"/>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Arrow Connector 13"/>
          <p:cNvCxnSpPr>
            <a:stCxn id="14" idx="1"/>
            <a:endCxn id="15" idx="1"/>
          </p:cNvCxnSpPr>
          <p:nvPr/>
        </p:nvCxnSpPr>
        <p:spPr>
          <a:xfrm rot="10800000" flipH="1" flipV="1">
            <a:off x="7379165" y="3690655"/>
            <a:ext cx="3419" cy="2325944"/>
          </a:xfrm>
          <a:prstGeom prst="bentConnector3">
            <a:avLst>
              <a:gd name="adj1" fmla="val -6686166"/>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Flowchart: Process 20"/>
          <p:cNvSpPr/>
          <p:nvPr/>
        </p:nvSpPr>
        <p:spPr>
          <a:xfrm>
            <a:off x="1051635" y="2950369"/>
            <a:ext cx="1353313" cy="631031"/>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Flowchart: Process 21"/>
          <p:cNvSpPr/>
          <p:nvPr/>
        </p:nvSpPr>
        <p:spPr>
          <a:xfrm>
            <a:off x="1038935" y="5642817"/>
            <a:ext cx="1353313" cy="184098"/>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 name="Straight Arrow Connector 13"/>
          <p:cNvCxnSpPr>
            <a:stCxn id="21" idx="1"/>
            <a:endCxn id="22" idx="1"/>
          </p:cNvCxnSpPr>
          <p:nvPr/>
        </p:nvCxnSpPr>
        <p:spPr>
          <a:xfrm rot="10800000" flipV="1">
            <a:off x="1038935" y="3265884"/>
            <a:ext cx="12700" cy="2468981"/>
          </a:xfrm>
          <a:prstGeom prst="bentConnector3">
            <a:avLst>
              <a:gd name="adj1" fmla="val 19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Component Issue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3074" name="Picture 2" descr="C:\Users\xcm\AppData\Local\Temp\SNAGHTML1459df9.PNG"/>
          <p:cNvPicPr>
            <a:picLocks noChangeAspect="1" noChangeArrowheads="1"/>
          </p:cNvPicPr>
          <p:nvPr/>
        </p:nvPicPr>
        <p:blipFill>
          <a:blip r:embed="rId3"/>
          <a:srcRect/>
          <a:stretch>
            <a:fillRect/>
          </a:stretch>
        </p:blipFill>
        <p:spPr bwMode="auto">
          <a:xfrm>
            <a:off x="457201" y="1316183"/>
            <a:ext cx="7705715" cy="1957429"/>
          </a:xfrm>
          <a:prstGeom prst="rect">
            <a:avLst/>
          </a:prstGeom>
          <a:noFill/>
        </p:spPr>
      </p:pic>
      <p:pic>
        <p:nvPicPr>
          <p:cNvPr id="3078" name="Picture 6" descr="C:\Users\xcm\AppData\Local\Temp\SNAGHTML14e9591.PNG"/>
          <p:cNvPicPr>
            <a:picLocks noChangeAspect="1" noChangeArrowheads="1"/>
          </p:cNvPicPr>
          <p:nvPr/>
        </p:nvPicPr>
        <p:blipFill>
          <a:blip r:embed="rId4"/>
          <a:srcRect/>
          <a:stretch>
            <a:fillRect/>
          </a:stretch>
        </p:blipFill>
        <p:spPr bwMode="auto">
          <a:xfrm>
            <a:off x="466726" y="3235470"/>
            <a:ext cx="8564857" cy="1753714"/>
          </a:xfrm>
          <a:prstGeom prst="rect">
            <a:avLst/>
          </a:prstGeom>
          <a:noFill/>
        </p:spPr>
      </p:pic>
      <p:pic>
        <p:nvPicPr>
          <p:cNvPr id="3082" name="Picture 10" descr="C:\Users\xcm\AppData\Local\Temp\SNAGHTML156ead2.PNG"/>
          <p:cNvPicPr>
            <a:picLocks noChangeAspect="1" noChangeArrowheads="1"/>
          </p:cNvPicPr>
          <p:nvPr/>
        </p:nvPicPr>
        <p:blipFill>
          <a:blip r:embed="rId5"/>
          <a:srcRect/>
          <a:stretch>
            <a:fillRect/>
          </a:stretch>
        </p:blipFill>
        <p:spPr bwMode="auto">
          <a:xfrm>
            <a:off x="466726" y="4948955"/>
            <a:ext cx="8184001" cy="1576571"/>
          </a:xfrm>
          <a:prstGeom prst="rect">
            <a:avLst/>
          </a:prstGeom>
          <a:noFill/>
        </p:spPr>
      </p:pic>
      <p:sp>
        <p:nvSpPr>
          <p:cNvPr id="11" name="Rectangle 10"/>
          <p:cNvSpPr/>
          <p:nvPr/>
        </p:nvSpPr>
        <p:spPr>
          <a:xfrm>
            <a:off x="1800604" y="2324100"/>
            <a:ext cx="609222" cy="79057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508379" y="4272743"/>
            <a:ext cx="802559" cy="58024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922640" y="4213218"/>
            <a:ext cx="891324" cy="63977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818475" y="5980403"/>
            <a:ext cx="746382" cy="41563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Component Issue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2052" name="Picture 4" descr="C:\Users\xcm\AppData\Local\Temp\SNAGHTML1b05826.PNG"/>
          <p:cNvPicPr>
            <a:picLocks noChangeAspect="1" noChangeArrowheads="1"/>
          </p:cNvPicPr>
          <p:nvPr/>
        </p:nvPicPr>
        <p:blipFill>
          <a:blip r:embed="rId3"/>
          <a:srcRect/>
          <a:stretch>
            <a:fillRect/>
          </a:stretch>
        </p:blipFill>
        <p:spPr bwMode="auto">
          <a:xfrm>
            <a:off x="457200" y="1316182"/>
            <a:ext cx="7572375" cy="4343400"/>
          </a:xfrm>
          <a:prstGeom prst="rect">
            <a:avLst/>
          </a:prstGeom>
          <a:noFill/>
        </p:spPr>
      </p:pic>
      <p:pic>
        <p:nvPicPr>
          <p:cNvPr id="2068" name="Picture 20" descr="C:\Users\xcm\AppData\Local\Temp\SNAGHTML1d3d2a3.PNG"/>
          <p:cNvPicPr>
            <a:picLocks noChangeAspect="1" noChangeArrowheads="1"/>
          </p:cNvPicPr>
          <p:nvPr/>
        </p:nvPicPr>
        <p:blipFill>
          <a:blip r:embed="rId4"/>
          <a:srcRect/>
          <a:stretch>
            <a:fillRect/>
          </a:stretch>
        </p:blipFill>
        <p:spPr bwMode="auto">
          <a:xfrm>
            <a:off x="457200" y="5743797"/>
            <a:ext cx="8334375" cy="600076"/>
          </a:xfrm>
          <a:prstGeom prst="rect">
            <a:avLst/>
          </a:prstGeom>
          <a:noFill/>
        </p:spPr>
      </p:pic>
      <p:sp>
        <p:nvSpPr>
          <p:cNvPr id="16" name="Rectangle 15"/>
          <p:cNvSpPr/>
          <p:nvPr/>
        </p:nvSpPr>
        <p:spPr>
          <a:xfrm>
            <a:off x="674414" y="4131425"/>
            <a:ext cx="2512280" cy="262364"/>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 name="Elbow Connector 16"/>
          <p:cNvCxnSpPr>
            <a:stCxn id="16" idx="3"/>
            <a:endCxn id="18" idx="1"/>
          </p:cNvCxnSpPr>
          <p:nvPr/>
        </p:nvCxnSpPr>
        <p:spPr>
          <a:xfrm flipV="1">
            <a:off x="3186694" y="3741562"/>
            <a:ext cx="4687754" cy="521045"/>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8" name="Rectangle 17"/>
          <p:cNvSpPr/>
          <p:nvPr/>
        </p:nvSpPr>
        <p:spPr>
          <a:xfrm>
            <a:off x="7874448" y="3372230"/>
            <a:ext cx="1036796" cy="738664"/>
          </a:xfrm>
          <a:prstGeom prst="rect">
            <a:avLst/>
          </a:prstGeom>
        </p:spPr>
        <p:txBody>
          <a:bodyPr wrap="square">
            <a:spAutoFit/>
          </a:bodyPr>
          <a:lstStyle/>
          <a:p>
            <a:r>
              <a:rPr lang="en-US" sz="1400" dirty="0" smtClean="0"/>
              <a:t>Supports substitute</a:t>
            </a:r>
          </a:p>
          <a:p>
            <a:r>
              <a:rPr lang="en-US" sz="1400" dirty="0" smtClean="0"/>
              <a:t>item</a:t>
            </a:r>
          </a:p>
        </p:txBody>
      </p:sp>
      <p:sp>
        <p:nvSpPr>
          <p:cNvPr id="20" name="Rectangle 19"/>
          <p:cNvSpPr/>
          <p:nvPr/>
        </p:nvSpPr>
        <p:spPr>
          <a:xfrm>
            <a:off x="1458582" y="5743797"/>
            <a:ext cx="1999513" cy="44087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Serialization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Serialization in QAD Enterprise Applications</a:t>
            </a:r>
          </a:p>
          <a:p>
            <a:r>
              <a:rPr lang="en-US" b="1" dirty="0" smtClean="0">
                <a:solidFill>
                  <a:srgbClr val="4F4F4F"/>
                </a:solidFill>
                <a:latin typeface="Century Gothic" pitchFamily="34" charset="0"/>
                <a:cs typeface="Century Gothic" pitchFamily="34" charset="0"/>
              </a:rPr>
              <a:t>Process Serialization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smtClean="0"/>
              <a:t>Discrete Production</a:t>
            </a:r>
            <a:endParaRPr lang="en-US" dirty="0"/>
          </a:p>
        </p:txBody>
      </p:sp>
      <p:sp>
        <p:nvSpPr>
          <p:cNvPr id="5" name="Text Placeholder 4"/>
          <p:cNvSpPr>
            <a:spLocks noGrp="1"/>
          </p:cNvSpPr>
          <p:nvPr>
            <p:ph type="body" sz="quarter" idx="11"/>
          </p:nvPr>
        </p:nvSpPr>
        <p:spPr/>
        <p:txBody>
          <a:bodyPr/>
          <a:lstStyle/>
          <a:p>
            <a:r>
              <a:rPr lang="en-US" smtClean="0"/>
              <a:t>Discrete Production</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Component Issue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026" name="Picture 2" descr="C:\Users\xcm\AppData\Local\Temp\SNAGHTML1b4f011.PNG"/>
          <p:cNvPicPr>
            <a:picLocks noChangeAspect="1" noChangeArrowheads="1"/>
          </p:cNvPicPr>
          <p:nvPr/>
        </p:nvPicPr>
        <p:blipFill>
          <a:blip r:embed="rId3"/>
          <a:srcRect/>
          <a:stretch>
            <a:fillRect/>
          </a:stretch>
        </p:blipFill>
        <p:spPr bwMode="auto">
          <a:xfrm>
            <a:off x="457200" y="1316182"/>
            <a:ext cx="7591425" cy="4524375"/>
          </a:xfrm>
          <a:prstGeom prst="rect">
            <a:avLst/>
          </a:prstGeom>
          <a:noFill/>
        </p:spPr>
      </p:pic>
      <p:sp>
        <p:nvSpPr>
          <p:cNvPr id="7" name="Rectangle 6"/>
          <p:cNvSpPr/>
          <p:nvPr/>
        </p:nvSpPr>
        <p:spPr>
          <a:xfrm>
            <a:off x="810067" y="4123113"/>
            <a:ext cx="1342929" cy="262364"/>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Elbow Connector 7"/>
          <p:cNvCxnSpPr>
            <a:stCxn id="7" idx="3"/>
            <a:endCxn id="9" idx="1"/>
          </p:cNvCxnSpPr>
          <p:nvPr/>
        </p:nvCxnSpPr>
        <p:spPr>
          <a:xfrm>
            <a:off x="2152996" y="4254295"/>
            <a:ext cx="4893013" cy="1800228"/>
          </a:xfrm>
          <a:prstGeom prst="bentConnector3">
            <a:avLst>
              <a:gd name="adj1" fmla="val 32671"/>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7046009" y="5792913"/>
            <a:ext cx="1922100" cy="523220"/>
          </a:xfrm>
          <a:prstGeom prst="rect">
            <a:avLst/>
          </a:prstGeom>
        </p:spPr>
        <p:txBody>
          <a:bodyPr wrap="square">
            <a:spAutoFit/>
          </a:bodyPr>
          <a:lstStyle/>
          <a:p>
            <a:r>
              <a:rPr lang="en-US" sz="1400" smtClean="0">
                <a:solidFill>
                  <a:srgbClr val="4F4F4F"/>
                </a:solidFill>
                <a:ea typeface="Century Gothic" pitchFamily="34" charset="0"/>
                <a:cs typeface="Century Gothic"/>
              </a:rPr>
              <a:t>Issue non-serialized loose inventory</a:t>
            </a:r>
            <a:endParaRPr lang="en-US" sz="1400"/>
          </a:p>
        </p:txBody>
      </p:sp>
      <p:sp>
        <p:nvSpPr>
          <p:cNvPr id="10" name="Rectangle 9"/>
          <p:cNvSpPr/>
          <p:nvPr/>
        </p:nvSpPr>
        <p:spPr>
          <a:xfrm>
            <a:off x="614288" y="3206373"/>
            <a:ext cx="1987596" cy="262364"/>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Elbow Connector 10"/>
          <p:cNvCxnSpPr>
            <a:stCxn id="10" idx="3"/>
            <a:endCxn id="12" idx="1"/>
          </p:cNvCxnSpPr>
          <p:nvPr/>
        </p:nvCxnSpPr>
        <p:spPr>
          <a:xfrm flipV="1">
            <a:off x="2601884" y="3200293"/>
            <a:ext cx="5405175" cy="137262"/>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8007059" y="2830961"/>
            <a:ext cx="837681" cy="738664"/>
          </a:xfrm>
          <a:prstGeom prst="rect">
            <a:avLst/>
          </a:prstGeom>
        </p:spPr>
        <p:txBody>
          <a:bodyPr wrap="square">
            <a:spAutoFit/>
          </a:bodyPr>
          <a:lstStyle/>
          <a:p>
            <a:r>
              <a:rPr lang="en-US" sz="1400" smtClean="0">
                <a:solidFill>
                  <a:srgbClr val="4F4F4F"/>
                </a:solidFill>
                <a:ea typeface="Century Gothic" pitchFamily="34" charset="0"/>
                <a:cs typeface="Century Gothic"/>
              </a:rPr>
              <a:t>Leave serial ID blank</a:t>
            </a:r>
            <a:endParaRPr lang="en-US" sz="14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lstStyle/>
          <a:p>
            <a:r>
              <a:rPr lang="en-US" dirty="0" smtClean="0"/>
              <a:t>Define item, lot, ref, pack code, and standard pack qty before WO receipt process</a:t>
            </a:r>
          </a:p>
          <a:p>
            <a:r>
              <a:rPr lang="en-US" dirty="0" smtClean="0"/>
              <a:t>Print serial IDs before receipt</a:t>
            </a:r>
          </a:p>
          <a:p>
            <a:r>
              <a:rPr lang="en-US" dirty="0" smtClean="0"/>
              <a:t>Create serial IDs and link to work order</a:t>
            </a:r>
          </a:p>
          <a:p>
            <a:r>
              <a:rPr lang="en-US" dirty="0" smtClean="0"/>
              <a:t>Update serial IDs if the WO has booked serial IDs already</a:t>
            </a:r>
            <a:endParaRPr lang="en-US" dirty="0"/>
          </a:p>
        </p:txBody>
      </p:sp>
      <p:sp>
        <p:nvSpPr>
          <p:cNvPr id="4" name="Title 3"/>
          <p:cNvSpPr>
            <a:spLocks noGrp="1"/>
          </p:cNvSpPr>
          <p:nvPr>
            <p:ph type="title"/>
          </p:nvPr>
        </p:nvSpPr>
        <p:spPr/>
        <p:txBody>
          <a:bodyPr/>
          <a:lstStyle/>
          <a:p>
            <a:r>
              <a:rPr lang="en-US" dirty="0" smtClean="0"/>
              <a:t>Pack Create by WO</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3" name="Content Placeholder 2"/>
          <p:cNvSpPr>
            <a:spLocks noGrp="1"/>
          </p:cNvSpPr>
          <p:nvPr>
            <p:ph idx="1"/>
          </p:nvPr>
        </p:nvSpPr>
        <p:spPr/>
        <p:txBody>
          <a:bodyPr/>
          <a:lstStyle/>
          <a:p>
            <a:endParaRPr lang="en-US" dirty="0"/>
          </a:p>
        </p:txBody>
      </p:sp>
      <p:sp>
        <p:nvSpPr>
          <p:cNvPr id="4" name="Title 3"/>
          <p:cNvSpPr>
            <a:spLocks noGrp="1"/>
          </p:cNvSpPr>
          <p:nvPr>
            <p:ph type="title"/>
          </p:nvPr>
        </p:nvSpPr>
        <p:spPr/>
        <p:txBody>
          <a:bodyPr/>
          <a:lstStyle/>
          <a:p>
            <a:r>
              <a:rPr lang="en-US" smtClean="0"/>
              <a:t>Pack Create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4098" name="Picture 2" descr="C:\Users\xcm\AppData\Local\Temp\SNAGHTMLe9ccc5.PNG"/>
          <p:cNvPicPr>
            <a:picLocks noChangeAspect="1" noChangeArrowheads="1"/>
          </p:cNvPicPr>
          <p:nvPr/>
        </p:nvPicPr>
        <p:blipFill>
          <a:blip r:embed="rId3"/>
          <a:srcRect/>
          <a:stretch>
            <a:fillRect/>
          </a:stretch>
        </p:blipFill>
        <p:spPr bwMode="auto">
          <a:xfrm>
            <a:off x="457200" y="1316182"/>
            <a:ext cx="6086475" cy="4829176"/>
          </a:xfrm>
          <a:prstGeom prst="rect">
            <a:avLst/>
          </a:prstGeom>
          <a:noFill/>
        </p:spPr>
      </p:pic>
      <p:sp>
        <p:nvSpPr>
          <p:cNvPr id="7" name="Rectangle 6"/>
          <p:cNvSpPr/>
          <p:nvPr/>
        </p:nvSpPr>
        <p:spPr>
          <a:xfrm>
            <a:off x="913548" y="5284662"/>
            <a:ext cx="1717510" cy="262364"/>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Elbow Connector 7"/>
          <p:cNvCxnSpPr>
            <a:stCxn id="7" idx="3"/>
            <a:endCxn id="9" idx="1"/>
          </p:cNvCxnSpPr>
          <p:nvPr/>
        </p:nvCxnSpPr>
        <p:spPr>
          <a:xfrm flipV="1">
            <a:off x="2631058" y="5083015"/>
            <a:ext cx="4837580" cy="332829"/>
          </a:xfrm>
          <a:prstGeom prst="bentConnector3">
            <a:avLst>
              <a:gd name="adj1" fmla="val 10234"/>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7468638" y="4498239"/>
            <a:ext cx="1416570" cy="1169551"/>
          </a:xfrm>
          <a:prstGeom prst="rect">
            <a:avLst/>
          </a:prstGeom>
        </p:spPr>
        <p:txBody>
          <a:bodyPr wrap="square">
            <a:spAutoFit/>
          </a:bodyPr>
          <a:lstStyle/>
          <a:p>
            <a:r>
              <a:rPr lang="en-US" sz="1400" dirty="0" smtClean="0"/>
              <a:t>Default to the unit pack. Leave blank to create item serial IDs.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Create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3074" name="Picture 2" descr="C:\Users\xcm\AppData\Local\Temp\SNAGHTMLfe825d.PNG"/>
          <p:cNvPicPr>
            <a:picLocks noChangeAspect="1" noChangeArrowheads="1"/>
          </p:cNvPicPr>
          <p:nvPr/>
        </p:nvPicPr>
        <p:blipFill>
          <a:blip r:embed="rId3"/>
          <a:srcRect/>
          <a:stretch>
            <a:fillRect/>
          </a:stretch>
        </p:blipFill>
        <p:spPr bwMode="auto">
          <a:xfrm>
            <a:off x="457200" y="1316182"/>
            <a:ext cx="7924800" cy="4352926"/>
          </a:xfrm>
          <a:prstGeom prst="rect">
            <a:avLst/>
          </a:prstGeom>
          <a:noFill/>
        </p:spPr>
      </p:pic>
      <p:sp>
        <p:nvSpPr>
          <p:cNvPr id="7" name="Rectangle 6"/>
          <p:cNvSpPr/>
          <p:nvPr/>
        </p:nvSpPr>
        <p:spPr>
          <a:xfrm>
            <a:off x="2715004" y="4248615"/>
            <a:ext cx="609222" cy="127123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514460" y="4248615"/>
            <a:ext cx="730422" cy="127123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984582" y="4248615"/>
            <a:ext cx="560314" cy="127123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Create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7" name="Picture 2" descr="C:\Users\xcm\AppData\Local\Temp\SNAGHTML1704189.PNG"/>
          <p:cNvPicPr>
            <a:picLocks noChangeAspect="1" noChangeArrowheads="1"/>
          </p:cNvPicPr>
          <p:nvPr/>
        </p:nvPicPr>
        <p:blipFill>
          <a:blip r:embed="rId3"/>
          <a:srcRect t="25388"/>
          <a:stretch>
            <a:fillRect/>
          </a:stretch>
        </p:blipFill>
        <p:spPr bwMode="auto">
          <a:xfrm>
            <a:off x="447266" y="1316182"/>
            <a:ext cx="8365715" cy="2334280"/>
          </a:xfrm>
          <a:prstGeom prst="rect">
            <a:avLst/>
          </a:prstGeom>
          <a:noFill/>
        </p:spPr>
      </p:pic>
      <p:pic>
        <p:nvPicPr>
          <p:cNvPr id="2050" name="Picture 2" descr="C:\Users\xcm\AppData\Local\Temp\SNAGHTML102fc7c.PNG"/>
          <p:cNvPicPr>
            <a:picLocks noChangeAspect="1" noChangeArrowheads="1"/>
          </p:cNvPicPr>
          <p:nvPr/>
        </p:nvPicPr>
        <p:blipFill>
          <a:blip r:embed="rId4"/>
          <a:srcRect t="25398"/>
          <a:stretch>
            <a:fillRect/>
          </a:stretch>
        </p:blipFill>
        <p:spPr bwMode="auto">
          <a:xfrm>
            <a:off x="455579" y="3773978"/>
            <a:ext cx="8357144" cy="2365965"/>
          </a:xfrm>
          <a:prstGeom prst="rect">
            <a:avLst/>
          </a:prstGeom>
          <a:noFill/>
        </p:spPr>
      </p:pic>
      <p:sp>
        <p:nvSpPr>
          <p:cNvPr id="8" name="Flowchart: Process 7"/>
          <p:cNvSpPr/>
          <p:nvPr/>
        </p:nvSpPr>
        <p:spPr>
          <a:xfrm>
            <a:off x="2705920" y="1886989"/>
            <a:ext cx="444604" cy="1014153"/>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lowchart: Process 8"/>
          <p:cNvSpPr/>
          <p:nvPr/>
        </p:nvSpPr>
        <p:spPr>
          <a:xfrm>
            <a:off x="2697608" y="4347555"/>
            <a:ext cx="444604" cy="1030780"/>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13"/>
          <p:cNvCxnSpPr>
            <a:stCxn id="8" idx="3"/>
            <a:endCxn id="9" idx="3"/>
          </p:cNvCxnSpPr>
          <p:nvPr/>
        </p:nvCxnSpPr>
        <p:spPr>
          <a:xfrm flipH="1">
            <a:off x="3142212" y="2394066"/>
            <a:ext cx="8312" cy="2468879"/>
          </a:xfrm>
          <a:prstGeom prst="bentConnector3">
            <a:avLst>
              <a:gd name="adj1" fmla="val -1750157"/>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3" name="Content Placeholder 2"/>
          <p:cNvSpPr>
            <a:spLocks noGrp="1"/>
          </p:cNvSpPr>
          <p:nvPr>
            <p:ph idx="1"/>
          </p:nvPr>
        </p:nvSpPr>
        <p:spPr/>
        <p:txBody>
          <a:bodyPr>
            <a:normAutofit lnSpcReduction="10000"/>
          </a:bodyPr>
          <a:lstStyle/>
          <a:p>
            <a:r>
              <a:rPr lang="en-US" dirty="0" smtClean="0"/>
              <a:t>Receive items, unit packs, and assembly packs</a:t>
            </a:r>
          </a:p>
          <a:p>
            <a:r>
              <a:rPr lang="en-US" dirty="0" smtClean="0"/>
              <a:t>Generate serial IDs during receiving by the system</a:t>
            </a:r>
          </a:p>
          <a:p>
            <a:r>
              <a:rPr lang="en-US" dirty="0" smtClean="0"/>
              <a:t>Create serial IDs beforehand and create the pack structure manually</a:t>
            </a:r>
          </a:p>
          <a:p>
            <a:r>
              <a:rPr lang="en-US" dirty="0" smtClean="0"/>
              <a:t>The serial stage is Pending before receipt confirmation and becomes Active after receipt confirmation</a:t>
            </a:r>
          </a:p>
          <a:p>
            <a:r>
              <a:rPr lang="en-US" dirty="0" smtClean="0"/>
              <a:t>Support </a:t>
            </a:r>
            <a:r>
              <a:rPr lang="en-US" dirty="0" err="1" smtClean="0"/>
              <a:t>QDoc</a:t>
            </a:r>
            <a:r>
              <a:rPr lang="en-US" dirty="0" smtClean="0"/>
              <a:t> Inbound to import serial structures from an external system</a:t>
            </a:r>
          </a:p>
          <a:p>
            <a:endParaRPr lang="en-US" dirty="0"/>
          </a:p>
        </p:txBody>
      </p:sp>
      <p:sp>
        <p:nvSpPr>
          <p:cNvPr id="4" name="Title 3"/>
          <p:cNvSpPr>
            <a:spLocks noGrp="1"/>
          </p:cNvSpPr>
          <p:nvPr>
            <p:ph type="title"/>
          </p:nvPr>
        </p:nvSpPr>
        <p:spPr/>
        <p:txBody>
          <a:bodyPr/>
          <a:lstStyle/>
          <a:p>
            <a:r>
              <a:rPr lang="en-US" dirty="0" smtClean="0"/>
              <a:t>Pack Receipt by WO</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dirty="0"/>
          </a:p>
        </p:txBody>
      </p:sp>
      <p:sp>
        <p:nvSpPr>
          <p:cNvPr id="3" name="Content Placeholder 2"/>
          <p:cNvSpPr>
            <a:spLocks noGrp="1"/>
          </p:cNvSpPr>
          <p:nvPr>
            <p:ph idx="1"/>
          </p:nvPr>
        </p:nvSpPr>
        <p:spPr/>
        <p:txBody>
          <a:bodyPr>
            <a:normAutofit/>
          </a:bodyPr>
          <a:lstStyle/>
          <a:p>
            <a:r>
              <a:rPr lang="en-US" dirty="0" smtClean="0"/>
              <a:t>Pack receipt scenarios</a:t>
            </a:r>
          </a:p>
          <a:p>
            <a:pPr lvl="1"/>
            <a:r>
              <a:rPr lang="en-US" dirty="0" smtClean="0"/>
              <a:t>Scan serial IDs of the full packaging structure.</a:t>
            </a:r>
          </a:p>
          <a:p>
            <a:pPr lvl="1"/>
            <a:r>
              <a:rPr lang="en-US" dirty="0" smtClean="0"/>
              <a:t>Generate assembly packs and/or unit packs.</a:t>
            </a:r>
          </a:p>
          <a:p>
            <a:pPr lvl="1"/>
            <a:r>
              <a:rPr lang="en-US" dirty="0" smtClean="0"/>
              <a:t>Generate item serial IDs to receive serialized items.</a:t>
            </a:r>
          </a:p>
          <a:p>
            <a:pPr lvl="1"/>
            <a:r>
              <a:rPr lang="en-US" dirty="0" smtClean="0"/>
              <a:t>Scan item serial IDs of the full pack structure to receive serialized items.</a:t>
            </a:r>
          </a:p>
          <a:p>
            <a:pPr lvl="1"/>
            <a:r>
              <a:rPr lang="en-US" dirty="0" smtClean="0"/>
              <a:t>Scan item serial IDs to receive loose items.</a:t>
            </a:r>
          </a:p>
          <a:p>
            <a:pPr lvl="1"/>
            <a:endParaRPr lang="en-US" dirty="0" smtClean="0"/>
          </a:p>
          <a:p>
            <a:pPr lvl="1"/>
            <a:endParaRPr lang="en-US" dirty="0" smtClean="0"/>
          </a:p>
          <a:p>
            <a:endParaRPr lang="en-US" dirty="0"/>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70658" name="Picture 2" descr="C:\Users\xcm\AppData\Local\Temp\SNAGHTML128e1db.PNG"/>
          <p:cNvPicPr>
            <a:picLocks noChangeAspect="1" noChangeArrowheads="1"/>
          </p:cNvPicPr>
          <p:nvPr/>
        </p:nvPicPr>
        <p:blipFill>
          <a:blip r:embed="rId3"/>
          <a:srcRect/>
          <a:stretch>
            <a:fillRect/>
          </a:stretch>
        </p:blipFill>
        <p:spPr bwMode="auto">
          <a:xfrm>
            <a:off x="457200" y="1314637"/>
            <a:ext cx="7229475" cy="4876801"/>
          </a:xfrm>
          <a:prstGeom prst="rect">
            <a:avLst/>
          </a:prstGeom>
          <a:noFill/>
        </p:spPr>
      </p:pic>
      <p:pic>
        <p:nvPicPr>
          <p:cNvPr id="70660" name="Picture 4" descr="C:\Users\xcm\AppData\Local\Temp\SNAGHTML1296e90.PNG"/>
          <p:cNvPicPr>
            <a:picLocks noChangeAspect="1" noChangeArrowheads="1"/>
          </p:cNvPicPr>
          <p:nvPr/>
        </p:nvPicPr>
        <p:blipFill>
          <a:blip r:embed="rId4"/>
          <a:srcRect/>
          <a:stretch>
            <a:fillRect/>
          </a:stretch>
        </p:blipFill>
        <p:spPr bwMode="auto">
          <a:xfrm>
            <a:off x="2607830" y="2592217"/>
            <a:ext cx="1238250" cy="1038225"/>
          </a:xfrm>
          <a:prstGeom prst="rect">
            <a:avLst/>
          </a:prstGeom>
          <a:noFill/>
        </p:spPr>
      </p:pic>
      <p:cxnSp>
        <p:nvCxnSpPr>
          <p:cNvPr id="8" name="Elbow Connector 7"/>
          <p:cNvCxnSpPr>
            <a:stCxn id="9" idx="3"/>
            <a:endCxn id="10" idx="1"/>
          </p:cNvCxnSpPr>
          <p:nvPr/>
        </p:nvCxnSpPr>
        <p:spPr>
          <a:xfrm flipV="1">
            <a:off x="2443942" y="3353933"/>
            <a:ext cx="5242733" cy="451425"/>
          </a:xfrm>
          <a:prstGeom prst="bentConnector3">
            <a:avLst>
              <a:gd name="adj1" fmla="val 30379"/>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638871" y="3672007"/>
            <a:ext cx="1805071"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7686675" y="2769157"/>
            <a:ext cx="1035212" cy="1169551"/>
          </a:xfrm>
          <a:prstGeom prst="rect">
            <a:avLst/>
          </a:prstGeom>
        </p:spPr>
        <p:txBody>
          <a:bodyPr wrap="square">
            <a:spAutoFit/>
          </a:bodyPr>
          <a:lstStyle/>
          <a:p>
            <a:r>
              <a:rPr lang="en-US" sz="1400" dirty="0" smtClean="0"/>
              <a:t>Scan the Serial IDs from the pack labels</a:t>
            </a:r>
            <a:endParaRPr lang="en-US" sz="1400" dirty="0"/>
          </a:p>
        </p:txBody>
      </p:sp>
      <p:sp>
        <p:nvSpPr>
          <p:cNvPr id="11" name="Rectangle 10"/>
          <p:cNvSpPr/>
          <p:nvPr/>
        </p:nvSpPr>
        <p:spPr>
          <a:xfrm>
            <a:off x="2607830" y="3000895"/>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Elbow Connector 12"/>
          <p:cNvCxnSpPr>
            <a:stCxn id="14" idx="3"/>
            <a:endCxn id="10" idx="1"/>
          </p:cNvCxnSpPr>
          <p:nvPr/>
        </p:nvCxnSpPr>
        <p:spPr>
          <a:xfrm flipV="1">
            <a:off x="2443942" y="3353933"/>
            <a:ext cx="5242733" cy="1157564"/>
          </a:xfrm>
          <a:prstGeom prst="bentConnector3">
            <a:avLst>
              <a:gd name="adj1" fmla="val 30379"/>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4" name="Rectangle 13"/>
          <p:cNvSpPr/>
          <p:nvPr/>
        </p:nvSpPr>
        <p:spPr>
          <a:xfrm>
            <a:off x="638871" y="4378146"/>
            <a:ext cx="1805071" cy="26670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0662" name="Picture 6" descr="C:\Users\xcm\AppData\Local\Temp\SNAGHTML1310ed4.PNG"/>
          <p:cNvPicPr>
            <a:picLocks noChangeAspect="1" noChangeArrowheads="1"/>
          </p:cNvPicPr>
          <p:nvPr/>
        </p:nvPicPr>
        <p:blipFill>
          <a:blip r:embed="rId5"/>
          <a:srcRect/>
          <a:stretch>
            <a:fillRect/>
          </a:stretch>
        </p:blipFill>
        <p:spPr bwMode="auto">
          <a:xfrm>
            <a:off x="4381500" y="3859033"/>
            <a:ext cx="3105150" cy="1038225"/>
          </a:xfrm>
          <a:prstGeom prst="rect">
            <a:avLst/>
          </a:prstGeom>
          <a:noFill/>
        </p:spPr>
      </p:pic>
      <p:sp>
        <p:nvSpPr>
          <p:cNvPr id="25" name="Rectangle 24"/>
          <p:cNvSpPr/>
          <p:nvPr/>
        </p:nvSpPr>
        <p:spPr>
          <a:xfrm>
            <a:off x="5431094" y="4263845"/>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38870" y="3000895"/>
            <a:ext cx="1147399"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69634" name="Picture 2" descr="C:\Users\xcm\AppData\Local\Temp\SNAGHTML1478961.PNG"/>
          <p:cNvPicPr>
            <a:picLocks noChangeAspect="1" noChangeArrowheads="1"/>
          </p:cNvPicPr>
          <p:nvPr/>
        </p:nvPicPr>
        <p:blipFill>
          <a:blip r:embed="rId3"/>
          <a:srcRect/>
          <a:stretch>
            <a:fillRect/>
          </a:stretch>
        </p:blipFill>
        <p:spPr bwMode="auto">
          <a:xfrm>
            <a:off x="457200" y="1316182"/>
            <a:ext cx="8348572" cy="3214286"/>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68610" name="Picture 2" descr="C:\Users\xcm\AppData\Local\Temp\SNAGHTML1bf1c5e.PNG"/>
          <p:cNvPicPr>
            <a:picLocks noChangeAspect="1" noChangeArrowheads="1"/>
          </p:cNvPicPr>
          <p:nvPr/>
        </p:nvPicPr>
        <p:blipFill>
          <a:blip r:embed="rId3"/>
          <a:srcRect/>
          <a:stretch>
            <a:fillRect/>
          </a:stretch>
        </p:blipFill>
        <p:spPr bwMode="auto">
          <a:xfrm>
            <a:off x="457200" y="1316182"/>
            <a:ext cx="7181850" cy="4410076"/>
          </a:xfrm>
          <a:prstGeom prst="rect">
            <a:avLst/>
          </a:prstGeom>
          <a:noFill/>
        </p:spPr>
      </p:pic>
      <p:pic>
        <p:nvPicPr>
          <p:cNvPr id="68612" name="Picture 4" descr="C:\Users\xcm\AppData\Local\Temp\SNAGHTML1bf6fdb.PNG"/>
          <p:cNvPicPr>
            <a:picLocks noChangeAspect="1" noChangeArrowheads="1"/>
          </p:cNvPicPr>
          <p:nvPr/>
        </p:nvPicPr>
        <p:blipFill>
          <a:blip r:embed="rId4"/>
          <a:srcRect/>
          <a:stretch>
            <a:fillRect/>
          </a:stretch>
        </p:blipFill>
        <p:spPr bwMode="auto">
          <a:xfrm>
            <a:off x="2508250" y="2533650"/>
            <a:ext cx="1238250" cy="1038225"/>
          </a:xfrm>
          <a:prstGeom prst="rect">
            <a:avLst/>
          </a:prstGeom>
          <a:noFill/>
        </p:spPr>
      </p:pic>
      <p:pic>
        <p:nvPicPr>
          <p:cNvPr id="68616" name="Picture 8" descr="C:\Users\xcm\AppData\Local\Temp\SNAGHTML1c368d9.PNG"/>
          <p:cNvPicPr>
            <a:picLocks noChangeAspect="1" noChangeArrowheads="1"/>
          </p:cNvPicPr>
          <p:nvPr/>
        </p:nvPicPr>
        <p:blipFill>
          <a:blip r:embed="rId5"/>
          <a:srcRect/>
          <a:stretch>
            <a:fillRect/>
          </a:stretch>
        </p:blipFill>
        <p:spPr bwMode="auto">
          <a:xfrm>
            <a:off x="3886200" y="3390900"/>
            <a:ext cx="3057525" cy="876300"/>
          </a:xfrm>
          <a:prstGeom prst="rect">
            <a:avLst/>
          </a:prstGeom>
          <a:noFill/>
        </p:spPr>
      </p:pic>
      <p:sp>
        <p:nvSpPr>
          <p:cNvPr id="9" name="Rectangle 8"/>
          <p:cNvSpPr/>
          <p:nvPr/>
        </p:nvSpPr>
        <p:spPr>
          <a:xfrm>
            <a:off x="2517775" y="2943744"/>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431094" y="3644720"/>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fontScale="92500" lnSpcReduction="20000"/>
          </a:bodyPr>
          <a:lstStyle/>
          <a:p>
            <a:r>
              <a:rPr lang="en-US" smtClean="0"/>
              <a:t>Discrete Production Process Map</a:t>
            </a:r>
          </a:p>
          <a:p>
            <a:r>
              <a:rPr lang="en-US" smtClean="0"/>
              <a:t>Serialization Production Process Flow</a:t>
            </a:r>
          </a:p>
          <a:p>
            <a:r>
              <a:rPr lang="en-US" smtClean="0"/>
              <a:t>Serialization Production Process Example</a:t>
            </a:r>
          </a:p>
          <a:p>
            <a:r>
              <a:rPr lang="en-US" smtClean="0"/>
              <a:t>Work Order Serial Booking</a:t>
            </a:r>
          </a:p>
          <a:p>
            <a:r>
              <a:rPr lang="en-US" smtClean="0"/>
              <a:t>Production Process</a:t>
            </a:r>
          </a:p>
          <a:p>
            <a:r>
              <a:rPr lang="en-US" smtClean="0"/>
              <a:t>Work Order Release/Print</a:t>
            </a:r>
          </a:p>
          <a:p>
            <a:r>
              <a:rPr lang="en-US" smtClean="0"/>
              <a:t>WO Component Issue by Pack</a:t>
            </a:r>
          </a:p>
          <a:p>
            <a:r>
              <a:rPr lang="en-US" smtClean="0"/>
              <a:t>Pack Create by WO</a:t>
            </a:r>
          </a:p>
          <a:p>
            <a:r>
              <a:rPr lang="en-US" smtClean="0"/>
              <a:t>Pack Receipt by WO</a:t>
            </a:r>
          </a:p>
          <a:p>
            <a:r>
              <a:rPr lang="en-US" smtClean="0"/>
              <a:t>WO Receipt Backflush by Pack</a:t>
            </a:r>
          </a:p>
          <a:p>
            <a:r>
              <a:rPr lang="en-US" smtClean="0"/>
              <a:t>WO Component Return by Pack</a:t>
            </a:r>
          </a:p>
          <a:p>
            <a:r>
              <a:rPr lang="en-US" smtClean="0"/>
              <a:t>WO Receipt Correction by Pack</a:t>
            </a:r>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Discrete Production</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67586" name="Picture 2" descr="C:\Users\xcm\AppData\Local\Temp\SNAGHTML1c8e078.PNG"/>
          <p:cNvPicPr>
            <a:picLocks noChangeAspect="1" noChangeArrowheads="1"/>
          </p:cNvPicPr>
          <p:nvPr/>
        </p:nvPicPr>
        <p:blipFill>
          <a:blip r:embed="rId3"/>
          <a:srcRect/>
          <a:stretch>
            <a:fillRect/>
          </a:stretch>
        </p:blipFill>
        <p:spPr bwMode="auto">
          <a:xfrm>
            <a:off x="458249" y="1315507"/>
            <a:ext cx="8400001" cy="4680000"/>
          </a:xfrm>
          <a:prstGeom prst="rect">
            <a:avLst/>
          </a:prstGeom>
          <a:noFill/>
        </p:spPr>
      </p:pic>
      <p:sp>
        <p:nvSpPr>
          <p:cNvPr id="7" name="Rectangle 6"/>
          <p:cNvSpPr/>
          <p:nvPr/>
        </p:nvSpPr>
        <p:spPr>
          <a:xfrm>
            <a:off x="3306723" y="2302795"/>
            <a:ext cx="578160" cy="41563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458249" y="3706293"/>
            <a:ext cx="1306756" cy="41563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66562" name="Picture 2" descr="C:\Users\xcm\AppData\Local\Temp\SNAGHTML1cca981.PNG"/>
          <p:cNvPicPr>
            <a:picLocks noChangeAspect="1" noChangeArrowheads="1"/>
          </p:cNvPicPr>
          <p:nvPr/>
        </p:nvPicPr>
        <p:blipFill>
          <a:blip r:embed="rId3"/>
          <a:srcRect/>
          <a:stretch>
            <a:fillRect/>
          </a:stretch>
        </p:blipFill>
        <p:spPr bwMode="auto">
          <a:xfrm>
            <a:off x="450850" y="1330325"/>
            <a:ext cx="8348572" cy="3120000"/>
          </a:xfrm>
          <a:prstGeom prst="rect">
            <a:avLst/>
          </a:prstGeom>
          <a:noFill/>
        </p:spPr>
      </p:pic>
      <p:sp>
        <p:nvSpPr>
          <p:cNvPr id="7" name="Rectangle 6"/>
          <p:cNvSpPr/>
          <p:nvPr/>
        </p:nvSpPr>
        <p:spPr>
          <a:xfrm>
            <a:off x="2687894" y="2695575"/>
            <a:ext cx="760156" cy="105727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65538" name="Picture 2" descr="C:\Users\xcm\AppData\Local\Temp\SNAGHTML1d8a118.PNG"/>
          <p:cNvPicPr>
            <a:picLocks noChangeAspect="1" noChangeArrowheads="1"/>
          </p:cNvPicPr>
          <p:nvPr/>
        </p:nvPicPr>
        <p:blipFill>
          <a:blip r:embed="rId3"/>
          <a:srcRect/>
          <a:stretch>
            <a:fillRect/>
          </a:stretch>
        </p:blipFill>
        <p:spPr bwMode="auto">
          <a:xfrm>
            <a:off x="457200" y="1316182"/>
            <a:ext cx="7324725" cy="2114550"/>
          </a:xfrm>
          <a:prstGeom prst="rect">
            <a:avLst/>
          </a:prstGeom>
          <a:noFill/>
        </p:spPr>
      </p:pic>
      <p:pic>
        <p:nvPicPr>
          <p:cNvPr id="65540" name="Picture 4" descr="C:\Users\xcm\AppData\Local\Temp\SNAGHTML1d92738.PNG"/>
          <p:cNvPicPr>
            <a:picLocks noChangeAspect="1" noChangeArrowheads="1"/>
          </p:cNvPicPr>
          <p:nvPr/>
        </p:nvPicPr>
        <p:blipFill>
          <a:blip r:embed="rId4"/>
          <a:srcRect/>
          <a:stretch>
            <a:fillRect/>
          </a:stretch>
        </p:blipFill>
        <p:spPr bwMode="auto">
          <a:xfrm>
            <a:off x="1870075" y="3078162"/>
            <a:ext cx="3105150" cy="1038225"/>
          </a:xfrm>
          <a:prstGeom prst="rect">
            <a:avLst/>
          </a:prstGeom>
          <a:noFill/>
        </p:spPr>
      </p:pic>
      <p:sp>
        <p:nvSpPr>
          <p:cNvPr id="8" name="Rectangle 7"/>
          <p:cNvSpPr/>
          <p:nvPr/>
        </p:nvSpPr>
        <p:spPr>
          <a:xfrm>
            <a:off x="2906969" y="3482794"/>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6" name="Picture 12" descr="C:\Users\xcm\AppData\Local\Temp\SNAGHTML190a886.PNG"/>
          <p:cNvPicPr>
            <a:picLocks noChangeAspect="1" noChangeArrowheads="1"/>
          </p:cNvPicPr>
          <p:nvPr/>
        </p:nvPicPr>
        <p:blipFill>
          <a:blip r:embed="rId3"/>
          <a:srcRect/>
          <a:stretch>
            <a:fillRect/>
          </a:stretch>
        </p:blipFill>
        <p:spPr bwMode="auto">
          <a:xfrm>
            <a:off x="457200" y="1316182"/>
            <a:ext cx="7239000" cy="3771901"/>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33</a:t>
            </a:fld>
            <a:endParaRPr lang="en-US" dirty="0"/>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1268" name="Picture 4" descr="C:\Users\xcm\AppData\Local\Temp\SNAGHTML180e74a.PNG"/>
          <p:cNvPicPr>
            <a:picLocks noChangeAspect="1" noChangeArrowheads="1"/>
          </p:cNvPicPr>
          <p:nvPr/>
        </p:nvPicPr>
        <p:blipFill>
          <a:blip r:embed="rId4"/>
          <a:srcRect/>
          <a:stretch>
            <a:fillRect/>
          </a:stretch>
        </p:blipFill>
        <p:spPr bwMode="auto">
          <a:xfrm>
            <a:off x="2698750" y="2620962"/>
            <a:ext cx="1238250" cy="1038225"/>
          </a:xfrm>
          <a:prstGeom prst="rect">
            <a:avLst/>
          </a:prstGeom>
          <a:noFill/>
        </p:spPr>
      </p:pic>
      <p:pic>
        <p:nvPicPr>
          <p:cNvPr id="11272" name="Picture 8" descr="C:\Users\xcm\AppData\Local\Temp\SNAGHTML184a155.PNG"/>
          <p:cNvPicPr>
            <a:picLocks noChangeAspect="1" noChangeArrowheads="1"/>
          </p:cNvPicPr>
          <p:nvPr/>
        </p:nvPicPr>
        <p:blipFill>
          <a:blip r:embed="rId5"/>
          <a:srcRect/>
          <a:stretch>
            <a:fillRect/>
          </a:stretch>
        </p:blipFill>
        <p:spPr bwMode="auto">
          <a:xfrm>
            <a:off x="6467475" y="3792537"/>
            <a:ext cx="2495550" cy="2524126"/>
          </a:xfrm>
          <a:prstGeom prst="rect">
            <a:avLst/>
          </a:prstGeom>
          <a:noFill/>
        </p:spPr>
      </p:pic>
      <p:sp>
        <p:nvSpPr>
          <p:cNvPr id="10" name="Rectangle 9"/>
          <p:cNvSpPr/>
          <p:nvPr/>
        </p:nvSpPr>
        <p:spPr>
          <a:xfrm>
            <a:off x="4372897" y="4622004"/>
            <a:ext cx="951578" cy="233363"/>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229897" y="3028950"/>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846439" y="5462407"/>
            <a:ext cx="1716535" cy="25021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00997" y="3000375"/>
            <a:ext cx="1103978"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944115" y="3683795"/>
            <a:ext cx="2954785" cy="251618"/>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1490756" y="5594787"/>
            <a:ext cx="1481043" cy="523220"/>
          </a:xfrm>
          <a:prstGeom prst="rect">
            <a:avLst/>
          </a:prstGeom>
        </p:spPr>
        <p:txBody>
          <a:bodyPr wrap="square">
            <a:spAutoFit/>
          </a:bodyPr>
          <a:lstStyle/>
          <a:p>
            <a:r>
              <a:rPr lang="en-US" sz="1400" smtClean="0"/>
              <a:t>Leave pack code blank</a:t>
            </a:r>
            <a:endParaRPr lang="en-US" sz="1400"/>
          </a:p>
        </p:txBody>
      </p:sp>
      <p:cxnSp>
        <p:nvCxnSpPr>
          <p:cNvPr id="18" name="Elbow Connector 17"/>
          <p:cNvCxnSpPr>
            <a:stCxn id="16" idx="1"/>
            <a:endCxn id="17" idx="1"/>
          </p:cNvCxnSpPr>
          <p:nvPr/>
        </p:nvCxnSpPr>
        <p:spPr>
          <a:xfrm rot="10800000" flipH="1" flipV="1">
            <a:off x="944114" y="3809603"/>
            <a:ext cx="546641" cy="2046793"/>
          </a:xfrm>
          <a:prstGeom prst="bentConnector3">
            <a:avLst>
              <a:gd name="adj1" fmla="val -116745"/>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0242" name="Picture 2" descr="C:\Users\xcm\AppData\Local\Temp\SNAGHTML194262d.PNG"/>
          <p:cNvPicPr>
            <a:picLocks noChangeAspect="1" noChangeArrowheads="1"/>
          </p:cNvPicPr>
          <p:nvPr/>
        </p:nvPicPr>
        <p:blipFill>
          <a:blip r:embed="rId3"/>
          <a:srcRect/>
          <a:stretch>
            <a:fillRect/>
          </a:stretch>
        </p:blipFill>
        <p:spPr bwMode="auto">
          <a:xfrm>
            <a:off x="457200" y="1306657"/>
            <a:ext cx="8357144" cy="3420000"/>
          </a:xfrm>
          <a:prstGeom prst="rect">
            <a:avLst/>
          </a:prstGeom>
          <a:noFill/>
        </p:spPr>
      </p:pic>
      <p:sp>
        <p:nvSpPr>
          <p:cNvPr id="7" name="Rectangle 6"/>
          <p:cNvSpPr/>
          <p:nvPr/>
        </p:nvSpPr>
        <p:spPr>
          <a:xfrm>
            <a:off x="3544222" y="2095500"/>
            <a:ext cx="1103978" cy="37147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xcm\AppData\Local\Temp\SNAGHTML1aee7f6.PNG"/>
          <p:cNvPicPr>
            <a:picLocks noChangeAspect="1" noChangeArrowheads="1"/>
          </p:cNvPicPr>
          <p:nvPr/>
        </p:nvPicPr>
        <p:blipFill>
          <a:blip r:embed="rId3"/>
          <a:srcRect/>
          <a:stretch>
            <a:fillRect/>
          </a:stretch>
        </p:blipFill>
        <p:spPr bwMode="auto">
          <a:xfrm>
            <a:off x="457200" y="1316182"/>
            <a:ext cx="7239000" cy="4905376"/>
          </a:xfrm>
          <a:prstGeom prst="rect">
            <a:avLst/>
          </a:prstGeom>
          <a:noFill/>
        </p:spPr>
      </p:pic>
      <p:pic>
        <p:nvPicPr>
          <p:cNvPr id="9224" name="Picture 8" descr="C:\Users\xcm\AppData\Local\Temp\SNAGHTML1b3e42f.PNG"/>
          <p:cNvPicPr>
            <a:picLocks noChangeAspect="1" noChangeArrowheads="1"/>
          </p:cNvPicPr>
          <p:nvPr/>
        </p:nvPicPr>
        <p:blipFill>
          <a:blip r:embed="rId4"/>
          <a:srcRect/>
          <a:stretch>
            <a:fillRect/>
          </a:stretch>
        </p:blipFill>
        <p:spPr bwMode="auto">
          <a:xfrm>
            <a:off x="2632075" y="3824287"/>
            <a:ext cx="6362700" cy="1038225"/>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35</a:t>
            </a:fld>
            <a:endParaRPr lang="en-US" dirty="0"/>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9220" name="Picture 4" descr="C:\Users\xcm\AppData\Local\Temp\SNAGHTML1af5181.PNG"/>
          <p:cNvPicPr>
            <a:picLocks noChangeAspect="1" noChangeArrowheads="1"/>
          </p:cNvPicPr>
          <p:nvPr/>
        </p:nvPicPr>
        <p:blipFill>
          <a:blip r:embed="rId5"/>
          <a:srcRect/>
          <a:stretch>
            <a:fillRect/>
          </a:stretch>
        </p:blipFill>
        <p:spPr bwMode="auto">
          <a:xfrm>
            <a:off x="2451100" y="2487612"/>
            <a:ext cx="1238250" cy="1038225"/>
          </a:xfrm>
          <a:prstGeom prst="rect">
            <a:avLst/>
          </a:prstGeom>
          <a:noFill/>
        </p:spPr>
      </p:pic>
      <p:sp>
        <p:nvSpPr>
          <p:cNvPr id="10" name="Rectangle 9"/>
          <p:cNvSpPr/>
          <p:nvPr/>
        </p:nvSpPr>
        <p:spPr>
          <a:xfrm>
            <a:off x="610521" y="5544780"/>
            <a:ext cx="1094453" cy="233363"/>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470150" y="2895599"/>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00997" y="3000375"/>
            <a:ext cx="1103978"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632075" y="4229100"/>
            <a:ext cx="2954785" cy="251618"/>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7696200" y="2644199"/>
            <a:ext cx="1298575" cy="954107"/>
          </a:xfrm>
          <a:prstGeom prst="rect">
            <a:avLst/>
          </a:prstGeom>
        </p:spPr>
        <p:txBody>
          <a:bodyPr wrap="square">
            <a:spAutoFit/>
          </a:bodyPr>
          <a:lstStyle/>
          <a:p>
            <a:r>
              <a:rPr lang="en-US" sz="1400" smtClean="0"/>
              <a:t>Scan serial IDs of the full packaging structure.</a:t>
            </a:r>
          </a:p>
        </p:txBody>
      </p:sp>
      <p:cxnSp>
        <p:nvCxnSpPr>
          <p:cNvPr id="15" name="Elbow Connector 14"/>
          <p:cNvCxnSpPr>
            <a:stCxn id="13" idx="3"/>
            <a:endCxn id="14" idx="1"/>
          </p:cNvCxnSpPr>
          <p:nvPr/>
        </p:nvCxnSpPr>
        <p:spPr>
          <a:xfrm flipV="1">
            <a:off x="5586860" y="3121253"/>
            <a:ext cx="2109340" cy="1233656"/>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8194" name="Picture 2" descr="C:\Users\xcm\AppData\Local\Temp\SNAGHTML1c839fc.PNG"/>
          <p:cNvPicPr>
            <a:picLocks noChangeAspect="1" noChangeArrowheads="1"/>
          </p:cNvPicPr>
          <p:nvPr/>
        </p:nvPicPr>
        <p:blipFill>
          <a:blip r:embed="rId3"/>
          <a:srcRect/>
          <a:stretch>
            <a:fillRect/>
          </a:stretch>
        </p:blipFill>
        <p:spPr bwMode="auto">
          <a:xfrm>
            <a:off x="457200" y="1316182"/>
            <a:ext cx="7229475" cy="4181475"/>
          </a:xfrm>
          <a:prstGeom prst="rect">
            <a:avLst/>
          </a:prstGeom>
          <a:noFill/>
        </p:spPr>
      </p:pic>
      <p:pic>
        <p:nvPicPr>
          <p:cNvPr id="8196" name="Picture 4" descr="C:\Users\xcm\AppData\Local\Temp\SNAGHTML1c87f65.PNG"/>
          <p:cNvPicPr>
            <a:picLocks noChangeAspect="1" noChangeArrowheads="1"/>
          </p:cNvPicPr>
          <p:nvPr/>
        </p:nvPicPr>
        <p:blipFill>
          <a:blip r:embed="rId4"/>
          <a:srcRect/>
          <a:stretch>
            <a:fillRect/>
          </a:stretch>
        </p:blipFill>
        <p:spPr bwMode="auto">
          <a:xfrm>
            <a:off x="4737099" y="3314700"/>
            <a:ext cx="1285875" cy="1057276"/>
          </a:xfrm>
          <a:prstGeom prst="rect">
            <a:avLst/>
          </a:prstGeom>
          <a:noFill/>
        </p:spPr>
      </p:pic>
      <p:pic>
        <p:nvPicPr>
          <p:cNvPr id="8198" name="Picture 6" descr="C:\Users\xcm\AppData\Local\Temp\SNAGHTML1c92a82.PNG"/>
          <p:cNvPicPr>
            <a:picLocks noChangeAspect="1" noChangeArrowheads="1"/>
          </p:cNvPicPr>
          <p:nvPr/>
        </p:nvPicPr>
        <p:blipFill>
          <a:blip r:embed="rId5"/>
          <a:srcRect/>
          <a:stretch>
            <a:fillRect/>
          </a:stretch>
        </p:blipFill>
        <p:spPr bwMode="auto">
          <a:xfrm>
            <a:off x="2270125" y="2411412"/>
            <a:ext cx="1238250" cy="1038225"/>
          </a:xfrm>
          <a:prstGeom prst="rect">
            <a:avLst/>
          </a:prstGeom>
          <a:noFill/>
        </p:spPr>
      </p:pic>
      <p:pic>
        <p:nvPicPr>
          <p:cNvPr id="8200" name="Picture 8" descr="C:\Users\xcm\AppData\Local\Temp\SNAGHTML1c976ec.PNG"/>
          <p:cNvPicPr>
            <a:picLocks noChangeAspect="1" noChangeArrowheads="1"/>
          </p:cNvPicPr>
          <p:nvPr/>
        </p:nvPicPr>
        <p:blipFill>
          <a:blip r:embed="rId6"/>
          <a:srcRect/>
          <a:stretch>
            <a:fillRect/>
          </a:stretch>
        </p:blipFill>
        <p:spPr bwMode="auto">
          <a:xfrm>
            <a:off x="2369690" y="5088082"/>
            <a:ext cx="6362700" cy="1038225"/>
          </a:xfrm>
          <a:prstGeom prst="rect">
            <a:avLst/>
          </a:prstGeom>
          <a:noFill/>
        </p:spPr>
      </p:pic>
      <p:sp>
        <p:nvSpPr>
          <p:cNvPr id="10" name="Rectangle 9"/>
          <p:cNvSpPr/>
          <p:nvPr/>
        </p:nvSpPr>
        <p:spPr>
          <a:xfrm>
            <a:off x="600997" y="4838700"/>
            <a:ext cx="1094453" cy="233363"/>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793078" y="2819398"/>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00997" y="3000375"/>
            <a:ext cx="1103978"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278694" y="3733800"/>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369690" y="5496888"/>
            <a:ext cx="2954785" cy="251618"/>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457200" y="5603087"/>
            <a:ext cx="1298575" cy="523220"/>
          </a:xfrm>
          <a:prstGeom prst="rect">
            <a:avLst/>
          </a:prstGeom>
        </p:spPr>
        <p:txBody>
          <a:bodyPr wrap="square">
            <a:spAutoFit/>
          </a:bodyPr>
          <a:lstStyle/>
          <a:p>
            <a:r>
              <a:rPr lang="en-US" sz="1400" smtClean="0"/>
              <a:t>Scan loose item serial ID</a:t>
            </a:r>
          </a:p>
        </p:txBody>
      </p:sp>
      <p:cxnSp>
        <p:nvCxnSpPr>
          <p:cNvPr id="16" name="Elbow Connector 15"/>
          <p:cNvCxnSpPr>
            <a:stCxn id="8200" idx="1"/>
            <a:endCxn id="15" idx="3"/>
          </p:cNvCxnSpPr>
          <p:nvPr/>
        </p:nvCxnSpPr>
        <p:spPr>
          <a:xfrm rot="10800000" flipV="1">
            <a:off x="1755776" y="5607195"/>
            <a:ext cx="613915" cy="257502"/>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1272" name="Picture 8" descr="C:\Users\xcm\AppData\Local\Temp\SNAGHTML58f1ee.PNG"/>
          <p:cNvPicPr>
            <a:picLocks noChangeAspect="1" noChangeArrowheads="1"/>
          </p:cNvPicPr>
          <p:nvPr/>
        </p:nvPicPr>
        <p:blipFill>
          <a:blip r:embed="rId3"/>
          <a:srcRect/>
          <a:stretch>
            <a:fillRect/>
          </a:stretch>
        </p:blipFill>
        <p:spPr bwMode="auto">
          <a:xfrm>
            <a:off x="457200" y="1325026"/>
            <a:ext cx="7893334" cy="5211429"/>
          </a:xfrm>
          <a:prstGeom prst="rect">
            <a:avLst/>
          </a:prstGeom>
          <a:noFill/>
        </p:spPr>
      </p:pic>
      <p:sp>
        <p:nvSpPr>
          <p:cNvPr id="10" name="Rectangle 9"/>
          <p:cNvSpPr/>
          <p:nvPr/>
        </p:nvSpPr>
        <p:spPr>
          <a:xfrm>
            <a:off x="573358" y="2366008"/>
            <a:ext cx="433912" cy="19621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94790" y="3481387"/>
            <a:ext cx="991123" cy="16668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97167" y="4333876"/>
            <a:ext cx="1017321" cy="16287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11460" y="5394960"/>
            <a:ext cx="1003028" cy="16764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825019" y="6231733"/>
            <a:ext cx="412218" cy="16345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 by WO</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028" name="Picture 4" descr="C:\Users\xcm\AppData\Local\Temp\SNAGHTML68fcb7.PNG"/>
          <p:cNvPicPr>
            <a:picLocks noChangeAspect="1" noChangeArrowheads="1"/>
          </p:cNvPicPr>
          <p:nvPr/>
        </p:nvPicPr>
        <p:blipFill>
          <a:blip r:embed="rId3"/>
          <a:srcRect/>
          <a:stretch>
            <a:fillRect/>
          </a:stretch>
        </p:blipFill>
        <p:spPr bwMode="auto">
          <a:xfrm>
            <a:off x="457200" y="1316182"/>
            <a:ext cx="8175238" cy="4601905"/>
          </a:xfrm>
          <a:prstGeom prst="rect">
            <a:avLst/>
          </a:prstGeom>
          <a:noFill/>
        </p:spPr>
      </p:pic>
      <p:sp>
        <p:nvSpPr>
          <p:cNvPr id="8" name="Rectangle 7"/>
          <p:cNvSpPr/>
          <p:nvPr/>
        </p:nvSpPr>
        <p:spPr>
          <a:xfrm>
            <a:off x="573358" y="2356483"/>
            <a:ext cx="433912" cy="19621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94790" y="3481387"/>
            <a:ext cx="991123" cy="16668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451242" y="4572000"/>
            <a:ext cx="564883" cy="16287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763724" y="5562600"/>
            <a:ext cx="1003028" cy="16764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570938" y="4572000"/>
            <a:ext cx="1082408" cy="16287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39</a:t>
            </a:fld>
            <a:endParaRPr lang="en-US" dirty="0"/>
          </a:p>
        </p:txBody>
      </p:sp>
      <p:sp>
        <p:nvSpPr>
          <p:cNvPr id="3" name="Content Placeholder 2"/>
          <p:cNvSpPr>
            <a:spLocks noGrp="1"/>
          </p:cNvSpPr>
          <p:nvPr>
            <p:ph idx="1"/>
          </p:nvPr>
        </p:nvSpPr>
        <p:spPr/>
        <p:txBody>
          <a:bodyPr/>
          <a:lstStyle/>
          <a:p>
            <a:r>
              <a:rPr lang="en-US" dirty="0" smtClean="0"/>
              <a:t>Performs component issue and product receipt in one transaction</a:t>
            </a:r>
          </a:p>
          <a:p>
            <a:pPr>
              <a:buFont typeface="Arial" pitchFamily="34" charset="0"/>
              <a:buChar char="•"/>
            </a:pPr>
            <a:r>
              <a:rPr lang="en-US" dirty="0" smtClean="0"/>
              <a:t>Provides the same functionality with Pack Receipt by WO</a:t>
            </a:r>
          </a:p>
          <a:p>
            <a:pPr>
              <a:buFont typeface="Arial" pitchFamily="34" charset="0"/>
              <a:buChar char="•"/>
            </a:pPr>
            <a:r>
              <a:rPr lang="en-US" dirty="0" smtClean="0"/>
              <a:t>Component issue happens when the receipt is confirmed</a:t>
            </a:r>
          </a:p>
          <a:p>
            <a:pPr>
              <a:buFont typeface="Arial" pitchFamily="34" charset="0"/>
              <a:buChar char="•"/>
            </a:pPr>
            <a:r>
              <a:rPr lang="en-US" dirty="0" smtClean="0"/>
              <a:t>Issue unit packs, assembly packs, serialized items, or non-serialized loose inventory</a:t>
            </a:r>
          </a:p>
          <a:p>
            <a:endParaRPr lang="en-US" dirty="0"/>
          </a:p>
        </p:txBody>
      </p:sp>
      <p:sp>
        <p:nvSpPr>
          <p:cNvPr id="4" name="Title 3"/>
          <p:cNvSpPr>
            <a:spLocks noGrp="1"/>
          </p:cNvSpPr>
          <p:nvPr>
            <p:ph type="title"/>
          </p:nvPr>
        </p:nvSpPr>
        <p:spPr/>
        <p:txBody>
          <a:bodyPr/>
          <a:lstStyle/>
          <a:p>
            <a:r>
              <a:rPr lang="en-US" dirty="0" smtClean="0"/>
              <a:t>WO Receipt </a:t>
            </a:r>
            <a:r>
              <a:rPr lang="en-US" dirty="0" err="1" smtClean="0"/>
              <a:t>Backflush</a:t>
            </a:r>
            <a:r>
              <a:rPr lang="en-US" dirty="0" smtClean="0"/>
              <a:t> by Pack</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Discrete Production Process Map</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pic>
        <p:nvPicPr>
          <p:cNvPr id="11268" name="Picture 4" descr="C:\Users\xcm\AppData\Local\Temp\SNAGHTML499db6.PNG"/>
          <p:cNvPicPr>
            <a:picLocks noChangeAspect="1" noChangeArrowheads="1"/>
          </p:cNvPicPr>
          <p:nvPr/>
        </p:nvPicPr>
        <p:blipFill>
          <a:blip r:embed="rId3"/>
          <a:srcRect/>
          <a:stretch>
            <a:fillRect/>
          </a:stretch>
        </p:blipFill>
        <p:spPr bwMode="auto">
          <a:xfrm>
            <a:off x="465992" y="1316182"/>
            <a:ext cx="8039100" cy="522922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Receipt Backflush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4098" name="Picture 2" descr="C:\Users\xcm\AppData\Local\Temp\SNAGHTMLee48e6.PNG"/>
          <p:cNvPicPr>
            <a:picLocks noChangeAspect="1" noChangeArrowheads="1"/>
          </p:cNvPicPr>
          <p:nvPr/>
        </p:nvPicPr>
        <p:blipFill>
          <a:blip r:embed="rId3"/>
          <a:srcRect/>
          <a:stretch>
            <a:fillRect/>
          </a:stretch>
        </p:blipFill>
        <p:spPr bwMode="auto">
          <a:xfrm>
            <a:off x="471462" y="1316182"/>
            <a:ext cx="7334250" cy="3943350"/>
          </a:xfrm>
          <a:prstGeom prst="rect">
            <a:avLst/>
          </a:prstGeom>
          <a:noFill/>
        </p:spPr>
      </p:pic>
      <p:pic>
        <p:nvPicPr>
          <p:cNvPr id="4100" name="Picture 4" descr="C:\Users\xcm\AppData\Local\Temp\SNAGHTMLef8bdf.PNG"/>
          <p:cNvPicPr>
            <a:picLocks noChangeAspect="1" noChangeArrowheads="1"/>
          </p:cNvPicPr>
          <p:nvPr/>
        </p:nvPicPr>
        <p:blipFill>
          <a:blip r:embed="rId4"/>
          <a:srcRect/>
          <a:stretch>
            <a:fillRect/>
          </a:stretch>
        </p:blipFill>
        <p:spPr bwMode="auto">
          <a:xfrm>
            <a:off x="2217140" y="2863045"/>
            <a:ext cx="3048000" cy="1038225"/>
          </a:xfrm>
          <a:prstGeom prst="rect">
            <a:avLst/>
          </a:prstGeom>
          <a:noFill/>
        </p:spPr>
      </p:pic>
      <p:pic>
        <p:nvPicPr>
          <p:cNvPr id="4102" name="Picture 6" descr="C:\Users\xcm\AppData\Local\Temp\SNAGHTMLf5d8d6.PNG"/>
          <p:cNvPicPr>
            <a:picLocks noChangeAspect="1" noChangeArrowheads="1"/>
          </p:cNvPicPr>
          <p:nvPr/>
        </p:nvPicPr>
        <p:blipFill>
          <a:blip r:embed="rId5"/>
          <a:srcRect/>
          <a:stretch>
            <a:fillRect/>
          </a:stretch>
        </p:blipFill>
        <p:spPr bwMode="auto">
          <a:xfrm>
            <a:off x="1129550" y="4640979"/>
            <a:ext cx="7772400" cy="1819276"/>
          </a:xfrm>
          <a:prstGeom prst="rect">
            <a:avLst/>
          </a:prstGeom>
          <a:noFill/>
          <a:ln w="127">
            <a:solidFill>
              <a:schemeClr val="accent4"/>
            </a:solidFill>
          </a:ln>
        </p:spPr>
      </p:pic>
      <p:pic>
        <p:nvPicPr>
          <p:cNvPr id="4106" name="Picture 10" descr="C:\Users\xcm\AppData\Local\Temp\SNAGHTMLfc91a9.PNG"/>
          <p:cNvPicPr>
            <a:picLocks noChangeAspect="1" noChangeArrowheads="1"/>
          </p:cNvPicPr>
          <p:nvPr/>
        </p:nvPicPr>
        <p:blipFill>
          <a:blip r:embed="rId6"/>
          <a:srcRect/>
          <a:stretch>
            <a:fillRect/>
          </a:stretch>
        </p:blipFill>
        <p:spPr bwMode="auto">
          <a:xfrm>
            <a:off x="471462" y="5836229"/>
            <a:ext cx="5200650" cy="409575"/>
          </a:xfrm>
          <a:prstGeom prst="rect">
            <a:avLst/>
          </a:prstGeom>
          <a:noFill/>
          <a:ln w="127">
            <a:solidFill>
              <a:schemeClr val="accent4"/>
            </a:solidFill>
          </a:ln>
        </p:spPr>
      </p:pic>
      <p:sp>
        <p:nvSpPr>
          <p:cNvPr id="11" name="Rectangle 10"/>
          <p:cNvSpPr/>
          <p:nvPr/>
        </p:nvSpPr>
        <p:spPr>
          <a:xfrm>
            <a:off x="3243233" y="3266202"/>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921142" y="2302625"/>
            <a:ext cx="1103978"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073541" y="5836229"/>
            <a:ext cx="1299847"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Receipt Backflush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3074" name="Picture 2" descr="C:\Users\xcm\AppData\Local\Temp\SNAGHTML100803b.PNG"/>
          <p:cNvPicPr>
            <a:picLocks noChangeAspect="1" noChangeArrowheads="1"/>
          </p:cNvPicPr>
          <p:nvPr/>
        </p:nvPicPr>
        <p:blipFill>
          <a:blip r:embed="rId3"/>
          <a:srcRect/>
          <a:stretch>
            <a:fillRect/>
          </a:stretch>
        </p:blipFill>
        <p:spPr bwMode="auto">
          <a:xfrm>
            <a:off x="457200" y="1315683"/>
            <a:ext cx="7886700" cy="3895725"/>
          </a:xfrm>
          <a:prstGeom prst="rect">
            <a:avLst/>
          </a:prstGeom>
          <a:noFill/>
        </p:spPr>
      </p:pic>
      <p:sp>
        <p:nvSpPr>
          <p:cNvPr id="7" name="Rectangle 6"/>
          <p:cNvSpPr/>
          <p:nvPr/>
        </p:nvSpPr>
        <p:spPr>
          <a:xfrm>
            <a:off x="5423617" y="4372495"/>
            <a:ext cx="1299847"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42</a:t>
            </a:fld>
            <a:endParaRPr lang="en-US" dirty="0"/>
          </a:p>
        </p:txBody>
      </p:sp>
      <p:sp>
        <p:nvSpPr>
          <p:cNvPr id="3" name="Content Placeholder 2"/>
          <p:cNvSpPr>
            <a:spLocks noGrp="1"/>
          </p:cNvSpPr>
          <p:nvPr>
            <p:ph idx="1"/>
          </p:nvPr>
        </p:nvSpPr>
        <p:spPr/>
        <p:txBody>
          <a:bodyPr/>
          <a:lstStyle/>
          <a:p>
            <a:r>
              <a:rPr lang="en-US" dirty="0" smtClean="0"/>
              <a:t>Reverse of WO Component Issue by Pack</a:t>
            </a:r>
          </a:p>
          <a:p>
            <a:r>
              <a:rPr lang="en-US" dirty="0" smtClean="0"/>
              <a:t>Return an item serial ID. </a:t>
            </a:r>
          </a:p>
          <a:p>
            <a:pPr lvl="1"/>
            <a:r>
              <a:rPr lang="en-US" dirty="0" smtClean="0"/>
              <a:t>Change stage from Consumed to Active. The item serial ID must be issued by the work order</a:t>
            </a:r>
          </a:p>
          <a:p>
            <a:r>
              <a:rPr lang="en-US" dirty="0" smtClean="0"/>
              <a:t>Return a unit pack. </a:t>
            </a:r>
          </a:p>
          <a:p>
            <a:pPr lvl="1"/>
            <a:r>
              <a:rPr lang="en-US" dirty="0" smtClean="0"/>
              <a:t>Change stage from </a:t>
            </a:r>
            <a:r>
              <a:rPr lang="en-US" dirty="0" err="1" smtClean="0"/>
              <a:t>Decommed</a:t>
            </a:r>
            <a:r>
              <a:rPr lang="en-US" dirty="0" smtClean="0"/>
              <a:t> or New to Active</a:t>
            </a:r>
          </a:p>
          <a:p>
            <a:r>
              <a:rPr lang="en-US" dirty="0" smtClean="0"/>
              <a:t>Return non-serialized loose inventory</a:t>
            </a:r>
            <a:endParaRPr lang="en-US" dirty="0"/>
          </a:p>
        </p:txBody>
      </p:sp>
      <p:sp>
        <p:nvSpPr>
          <p:cNvPr id="4" name="Title 3"/>
          <p:cNvSpPr>
            <a:spLocks noGrp="1"/>
          </p:cNvSpPr>
          <p:nvPr>
            <p:ph type="title"/>
          </p:nvPr>
        </p:nvSpPr>
        <p:spPr/>
        <p:txBody>
          <a:bodyPr/>
          <a:lstStyle/>
          <a:p>
            <a:r>
              <a:rPr lang="en-US" dirty="0" smtClean="0"/>
              <a:t>WO Component Return by Pack</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43</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Component Return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2050" name="Picture 2" descr="C:\Users\xcm\AppData\Local\Temp\SNAGHTML1174178.PNG"/>
          <p:cNvPicPr>
            <a:picLocks noChangeAspect="1" noChangeArrowheads="1"/>
          </p:cNvPicPr>
          <p:nvPr/>
        </p:nvPicPr>
        <p:blipFill>
          <a:blip r:embed="rId3"/>
          <a:srcRect/>
          <a:stretch>
            <a:fillRect/>
          </a:stretch>
        </p:blipFill>
        <p:spPr bwMode="auto">
          <a:xfrm>
            <a:off x="457200" y="1316182"/>
            <a:ext cx="7600950" cy="4438651"/>
          </a:xfrm>
          <a:prstGeom prst="rect">
            <a:avLst/>
          </a:prstGeom>
          <a:noFill/>
        </p:spPr>
      </p:pic>
      <p:sp>
        <p:nvSpPr>
          <p:cNvPr id="7" name="Rectangle 6"/>
          <p:cNvSpPr/>
          <p:nvPr/>
        </p:nvSpPr>
        <p:spPr>
          <a:xfrm>
            <a:off x="620392" y="3233651"/>
            <a:ext cx="1299847"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Component Return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9218" name="Picture 2" descr="C:\Users\xcm\AppData\Local\Temp\SNAGHTML11b2f9d.PNG"/>
          <p:cNvPicPr>
            <a:picLocks noChangeAspect="1" noChangeArrowheads="1"/>
          </p:cNvPicPr>
          <p:nvPr/>
        </p:nvPicPr>
        <p:blipFill>
          <a:blip r:embed="rId3"/>
          <a:srcRect/>
          <a:stretch>
            <a:fillRect/>
          </a:stretch>
        </p:blipFill>
        <p:spPr bwMode="auto">
          <a:xfrm>
            <a:off x="457200" y="1316182"/>
            <a:ext cx="8065715" cy="1774286"/>
          </a:xfrm>
          <a:prstGeom prst="rect">
            <a:avLst/>
          </a:prstGeom>
          <a:noFill/>
        </p:spPr>
      </p:pic>
      <p:pic>
        <p:nvPicPr>
          <p:cNvPr id="9220" name="Picture 4" descr="C:\Users\xcm\AppData\Local\Temp\SNAGHTML11b9320.PNG"/>
          <p:cNvPicPr>
            <a:picLocks noChangeAspect="1" noChangeArrowheads="1"/>
          </p:cNvPicPr>
          <p:nvPr/>
        </p:nvPicPr>
        <p:blipFill>
          <a:blip r:embed="rId4"/>
          <a:srcRect/>
          <a:stretch>
            <a:fillRect/>
          </a:stretch>
        </p:blipFill>
        <p:spPr bwMode="auto">
          <a:xfrm>
            <a:off x="457200" y="3265919"/>
            <a:ext cx="8160000" cy="1800000"/>
          </a:xfrm>
          <a:prstGeom prst="rect">
            <a:avLst/>
          </a:prstGeom>
          <a:noFill/>
        </p:spPr>
      </p:pic>
      <p:sp>
        <p:nvSpPr>
          <p:cNvPr id="9" name="Flowchart: Process 8"/>
          <p:cNvSpPr/>
          <p:nvPr/>
        </p:nvSpPr>
        <p:spPr>
          <a:xfrm>
            <a:off x="1323975" y="2576662"/>
            <a:ext cx="637829" cy="420163"/>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lowchart: Process 9"/>
          <p:cNvSpPr/>
          <p:nvPr/>
        </p:nvSpPr>
        <p:spPr>
          <a:xfrm>
            <a:off x="1382167" y="4518486"/>
            <a:ext cx="471571" cy="400050"/>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13"/>
          <p:cNvCxnSpPr>
            <a:stCxn id="9" idx="1"/>
            <a:endCxn id="10" idx="1"/>
          </p:cNvCxnSpPr>
          <p:nvPr/>
        </p:nvCxnSpPr>
        <p:spPr>
          <a:xfrm rot="10800000" flipH="1" flipV="1">
            <a:off x="1323975" y="2786743"/>
            <a:ext cx="58192" cy="1931767"/>
          </a:xfrm>
          <a:prstGeom prst="bentConnector3">
            <a:avLst>
              <a:gd name="adj1" fmla="val -1721344"/>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Component Return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42338" name="Picture 2" descr="C:\Users\xcm\AppData\Local\Temp\SNAGHTML11c46f4.PNG"/>
          <p:cNvPicPr>
            <a:picLocks noChangeAspect="1" noChangeArrowheads="1"/>
          </p:cNvPicPr>
          <p:nvPr/>
        </p:nvPicPr>
        <p:blipFill>
          <a:blip r:embed="rId3"/>
          <a:srcRect/>
          <a:stretch>
            <a:fillRect/>
          </a:stretch>
        </p:blipFill>
        <p:spPr bwMode="auto">
          <a:xfrm>
            <a:off x="457200" y="1316182"/>
            <a:ext cx="7591425" cy="4648201"/>
          </a:xfrm>
          <a:prstGeom prst="rect">
            <a:avLst/>
          </a:prstGeom>
          <a:noFill/>
        </p:spPr>
      </p:pic>
      <p:sp>
        <p:nvSpPr>
          <p:cNvPr id="7" name="Rectangle 6"/>
          <p:cNvSpPr/>
          <p:nvPr/>
        </p:nvSpPr>
        <p:spPr>
          <a:xfrm>
            <a:off x="620392" y="3269456"/>
            <a:ext cx="1781986" cy="17383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620393" y="4207669"/>
            <a:ext cx="1781986" cy="16192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Elbow Connector 8"/>
          <p:cNvCxnSpPr>
            <a:stCxn id="7" idx="3"/>
            <a:endCxn id="10" idx="1"/>
          </p:cNvCxnSpPr>
          <p:nvPr/>
        </p:nvCxnSpPr>
        <p:spPr>
          <a:xfrm>
            <a:off x="2402378" y="3356372"/>
            <a:ext cx="4520263" cy="473615"/>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6922641" y="3460655"/>
            <a:ext cx="2133600" cy="738664"/>
          </a:xfrm>
          <a:prstGeom prst="rect">
            <a:avLst/>
          </a:prstGeom>
        </p:spPr>
        <p:txBody>
          <a:bodyPr wrap="square">
            <a:spAutoFit/>
          </a:bodyPr>
          <a:lstStyle/>
          <a:p>
            <a:r>
              <a:rPr lang="en-US" sz="1400" smtClean="0"/>
              <a:t>Leave blank to return non-serialized loose inventory</a:t>
            </a:r>
            <a:endParaRPr lang="en-US" sz="1400"/>
          </a:p>
        </p:txBody>
      </p:sp>
      <p:cxnSp>
        <p:nvCxnSpPr>
          <p:cNvPr id="11" name="Elbow Connector 10"/>
          <p:cNvCxnSpPr>
            <a:stCxn id="8" idx="3"/>
            <a:endCxn id="10" idx="1"/>
          </p:cNvCxnSpPr>
          <p:nvPr/>
        </p:nvCxnSpPr>
        <p:spPr>
          <a:xfrm flipV="1">
            <a:off x="2402379" y="3829987"/>
            <a:ext cx="4520262" cy="458645"/>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46</a:t>
            </a:fld>
            <a:endParaRPr lang="en-US" dirty="0"/>
          </a:p>
        </p:txBody>
      </p:sp>
      <p:sp>
        <p:nvSpPr>
          <p:cNvPr id="3" name="Content Placeholder 2"/>
          <p:cNvSpPr>
            <a:spLocks noGrp="1"/>
          </p:cNvSpPr>
          <p:nvPr>
            <p:ph idx="1"/>
          </p:nvPr>
        </p:nvSpPr>
        <p:spPr/>
        <p:txBody>
          <a:bodyPr>
            <a:normAutofit fontScale="92500"/>
          </a:bodyPr>
          <a:lstStyle/>
          <a:p>
            <a:r>
              <a:rPr lang="en-US" dirty="0" smtClean="0"/>
              <a:t>Reverse of Pack Receipt by WO</a:t>
            </a:r>
          </a:p>
          <a:p>
            <a:r>
              <a:rPr lang="en-US" dirty="0" smtClean="0"/>
              <a:t>Return unit packs, assembly packs, item serial IDs, and non-serialized loose inventory</a:t>
            </a:r>
          </a:p>
          <a:p>
            <a:r>
              <a:rPr lang="en-US" dirty="0" smtClean="0"/>
              <a:t>All serialized items must be received by work order</a:t>
            </a:r>
          </a:p>
          <a:p>
            <a:r>
              <a:rPr lang="en-US" dirty="0" smtClean="0"/>
              <a:t>Return packs fully or partially</a:t>
            </a:r>
          </a:p>
          <a:p>
            <a:r>
              <a:rPr lang="en-US" dirty="0" smtClean="0"/>
              <a:t>Reverse receipts may not exceed total previous receipts</a:t>
            </a:r>
          </a:p>
          <a:p>
            <a:r>
              <a:rPr lang="en-US" dirty="0" smtClean="0"/>
              <a:t>Change item serial stage from Active to New</a:t>
            </a:r>
          </a:p>
          <a:p>
            <a:r>
              <a:rPr lang="en-US" dirty="0" smtClean="0"/>
              <a:t>Change pack stage from Active to </a:t>
            </a:r>
            <a:r>
              <a:rPr lang="en-US" dirty="0" err="1" smtClean="0"/>
              <a:t>Decommed</a:t>
            </a:r>
            <a:endParaRPr lang="en-US" dirty="0" smtClean="0"/>
          </a:p>
          <a:p>
            <a:endParaRPr lang="en-US" dirty="0"/>
          </a:p>
        </p:txBody>
      </p:sp>
      <p:sp>
        <p:nvSpPr>
          <p:cNvPr id="4" name="Title 3"/>
          <p:cNvSpPr>
            <a:spLocks noGrp="1"/>
          </p:cNvSpPr>
          <p:nvPr>
            <p:ph type="title"/>
          </p:nvPr>
        </p:nvSpPr>
        <p:spPr/>
        <p:txBody>
          <a:bodyPr/>
          <a:lstStyle/>
          <a:p>
            <a:r>
              <a:rPr lang="en-US" dirty="0" smtClean="0"/>
              <a:t>WO Receipt Correction by Pack</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Receipt Correction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43362" name="Picture 2" descr="C:\Users\xcm\AppData\Local\Temp\SNAGHTML1582735.PNG"/>
          <p:cNvPicPr>
            <a:picLocks noChangeAspect="1" noChangeArrowheads="1"/>
          </p:cNvPicPr>
          <p:nvPr/>
        </p:nvPicPr>
        <p:blipFill>
          <a:blip r:embed="rId3"/>
          <a:srcRect/>
          <a:stretch>
            <a:fillRect/>
          </a:stretch>
        </p:blipFill>
        <p:spPr bwMode="auto">
          <a:xfrm>
            <a:off x="457200" y="1318923"/>
            <a:ext cx="7248525" cy="2609851"/>
          </a:xfrm>
          <a:prstGeom prst="rect">
            <a:avLst/>
          </a:prstGeom>
          <a:noFill/>
        </p:spPr>
      </p:pic>
      <p:pic>
        <p:nvPicPr>
          <p:cNvPr id="143366" name="Picture 6" descr="C:\Users\xcm\AppData\Local\Temp\SNAGHTML159a4bd.PNG"/>
          <p:cNvPicPr>
            <a:picLocks noChangeAspect="1" noChangeArrowheads="1"/>
          </p:cNvPicPr>
          <p:nvPr/>
        </p:nvPicPr>
        <p:blipFill>
          <a:blip r:embed="rId4"/>
          <a:srcRect/>
          <a:stretch>
            <a:fillRect/>
          </a:stretch>
        </p:blipFill>
        <p:spPr bwMode="auto">
          <a:xfrm>
            <a:off x="457200" y="4070725"/>
            <a:ext cx="7782858" cy="1825715"/>
          </a:xfrm>
          <a:prstGeom prst="rect">
            <a:avLst/>
          </a:prstGeom>
          <a:noFill/>
        </p:spPr>
      </p:pic>
      <p:sp>
        <p:nvSpPr>
          <p:cNvPr id="9" name="Rectangle 8"/>
          <p:cNvSpPr/>
          <p:nvPr/>
        </p:nvSpPr>
        <p:spPr>
          <a:xfrm>
            <a:off x="620392" y="3233651"/>
            <a:ext cx="2222561"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82288" y="5509565"/>
            <a:ext cx="1770387"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Receipt Correction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46434" name="Picture 2" descr="C:\Users\xcm\AppData\Local\Temp\SNAGHTML15a2be6.PNG"/>
          <p:cNvPicPr>
            <a:picLocks noChangeAspect="1" noChangeArrowheads="1"/>
          </p:cNvPicPr>
          <p:nvPr/>
        </p:nvPicPr>
        <p:blipFill>
          <a:blip r:embed="rId3"/>
          <a:srcRect/>
          <a:stretch>
            <a:fillRect/>
          </a:stretch>
        </p:blipFill>
        <p:spPr bwMode="auto">
          <a:xfrm>
            <a:off x="457201" y="1316182"/>
            <a:ext cx="8365715" cy="2888572"/>
          </a:xfrm>
          <a:prstGeom prst="rect">
            <a:avLst/>
          </a:prstGeom>
          <a:noFill/>
        </p:spPr>
      </p:pic>
      <p:pic>
        <p:nvPicPr>
          <p:cNvPr id="146436" name="Picture 4" descr="C:\Users\xcm\AppData\Local\Temp\SNAGHTML15aced9.PNG"/>
          <p:cNvPicPr>
            <a:picLocks noChangeAspect="1" noChangeArrowheads="1"/>
          </p:cNvPicPr>
          <p:nvPr/>
        </p:nvPicPr>
        <p:blipFill>
          <a:blip r:embed="rId4"/>
          <a:srcRect t="28727"/>
          <a:stretch>
            <a:fillRect/>
          </a:stretch>
        </p:blipFill>
        <p:spPr bwMode="auto">
          <a:xfrm>
            <a:off x="457200" y="4379539"/>
            <a:ext cx="8348572" cy="1936594"/>
          </a:xfrm>
          <a:prstGeom prst="rect">
            <a:avLst/>
          </a:prstGeom>
          <a:noFill/>
        </p:spPr>
      </p:pic>
      <p:sp>
        <p:nvSpPr>
          <p:cNvPr id="8" name="Flowchart: Process 7"/>
          <p:cNvSpPr/>
          <p:nvPr/>
        </p:nvSpPr>
        <p:spPr>
          <a:xfrm>
            <a:off x="6912360" y="2091754"/>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lowchart: Process 8"/>
          <p:cNvSpPr/>
          <p:nvPr/>
        </p:nvSpPr>
        <p:spPr>
          <a:xfrm>
            <a:off x="6906014" y="4379539"/>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8"/>
          <p:cNvCxnSpPr>
            <a:stCxn id="8" idx="3"/>
            <a:endCxn id="9" idx="3"/>
          </p:cNvCxnSpPr>
          <p:nvPr/>
        </p:nvCxnSpPr>
        <p:spPr>
          <a:xfrm flipH="1">
            <a:off x="7575695" y="2292227"/>
            <a:ext cx="6346" cy="2287785"/>
          </a:xfrm>
          <a:prstGeom prst="bentConnector3">
            <a:avLst>
              <a:gd name="adj1" fmla="val -3602269"/>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Receipt Correction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45410" name="Picture 2" descr="C:\Users\xcm\AppData\Local\Temp\SNAGHTML1629f42.PNG"/>
          <p:cNvPicPr>
            <a:picLocks noChangeAspect="1" noChangeArrowheads="1"/>
          </p:cNvPicPr>
          <p:nvPr/>
        </p:nvPicPr>
        <p:blipFill>
          <a:blip r:embed="rId3"/>
          <a:srcRect/>
          <a:stretch>
            <a:fillRect/>
          </a:stretch>
        </p:blipFill>
        <p:spPr bwMode="auto">
          <a:xfrm>
            <a:off x="457200" y="1316182"/>
            <a:ext cx="7962858" cy="4071429"/>
          </a:xfrm>
          <a:prstGeom prst="rect">
            <a:avLst/>
          </a:prstGeom>
          <a:noFill/>
        </p:spPr>
      </p:pic>
      <p:sp>
        <p:nvSpPr>
          <p:cNvPr id="7" name="Rectangle 6"/>
          <p:cNvSpPr/>
          <p:nvPr/>
        </p:nvSpPr>
        <p:spPr>
          <a:xfrm>
            <a:off x="3125344" y="2518756"/>
            <a:ext cx="1155711" cy="16668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408375" y="3882044"/>
            <a:ext cx="564883" cy="16287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921150" y="5043489"/>
            <a:ext cx="1003028" cy="16764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6426969" y="3882044"/>
            <a:ext cx="1082408" cy="16287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Serialization Production Process Flow</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sp>
        <p:nvSpPr>
          <p:cNvPr id="6" name="Rounded Rectangle 5"/>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Book Serial ID by Production Order</a:t>
            </a:r>
            <a:endParaRPr lang="en-US" sz="1400" dirty="0">
              <a:solidFill>
                <a:schemeClr val="tx1"/>
              </a:solidFill>
              <a:latin typeface="Arial" pitchFamily="34" charset="0"/>
              <a:cs typeface="Arial" pitchFamily="34" charset="0"/>
            </a:endParaRPr>
          </a:p>
        </p:txBody>
      </p:sp>
      <p:sp>
        <p:nvSpPr>
          <p:cNvPr id="7" name="Rounded Rectangle 6"/>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Production </a:t>
            </a:r>
          </a:p>
          <a:p>
            <a:pPr algn="ctr"/>
            <a:r>
              <a:rPr lang="en-US" sz="1400" smtClean="0">
                <a:solidFill>
                  <a:schemeClr val="tx1"/>
                </a:solidFill>
                <a:latin typeface="Arial" pitchFamily="34" charset="0"/>
                <a:cs typeface="Arial" pitchFamily="34" charset="0"/>
              </a:rPr>
              <a:t>Release</a:t>
            </a:r>
            <a:endParaRPr lang="en-US" sz="1400" dirty="0">
              <a:solidFill>
                <a:schemeClr val="tx1"/>
              </a:solidFill>
              <a:latin typeface="Arial" pitchFamily="34" charset="0"/>
              <a:cs typeface="Arial" pitchFamily="34" charset="0"/>
            </a:endParaRPr>
          </a:p>
        </p:txBody>
      </p:sp>
      <p:cxnSp>
        <p:nvCxnSpPr>
          <p:cNvPr id="8" name="Shape 13"/>
          <p:cNvCxnSpPr>
            <a:stCxn id="6" idx="3"/>
            <a:endCxn id="7"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Rounded Rectangle 8"/>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Move Components to Shop Floor</a:t>
            </a:r>
            <a:endParaRPr lang="en-US" sz="1400" dirty="0">
              <a:solidFill>
                <a:schemeClr val="tx1"/>
              </a:solidFill>
              <a:latin typeface="Arial" pitchFamily="34" charset="0"/>
              <a:cs typeface="Arial" pitchFamily="34" charset="0"/>
            </a:endParaRPr>
          </a:p>
        </p:txBody>
      </p:sp>
      <p:sp>
        <p:nvSpPr>
          <p:cNvPr id="10" name="Rounded Rectangle 9"/>
          <p:cNvSpPr/>
          <p:nvPr/>
        </p:nvSpPr>
        <p:spPr>
          <a:xfrm>
            <a:off x="6780918" y="16273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Issue Components</a:t>
            </a:r>
          </a:p>
          <a:p>
            <a:pPr algn="ctr"/>
            <a:r>
              <a:rPr lang="en-US" sz="1400" smtClean="0">
                <a:solidFill>
                  <a:schemeClr val="tx1"/>
                </a:solidFill>
                <a:latin typeface="Arial" pitchFamily="34" charset="0"/>
                <a:cs typeface="Arial" pitchFamily="34" charset="0"/>
              </a:rPr>
              <a:t>By Production Order</a:t>
            </a:r>
            <a:endParaRPr lang="en-US" sz="1400" dirty="0">
              <a:solidFill>
                <a:schemeClr val="tx1"/>
              </a:solidFill>
              <a:latin typeface="Arial" pitchFamily="34" charset="0"/>
              <a:cs typeface="Arial" pitchFamily="34" charset="0"/>
            </a:endParaRPr>
          </a:p>
        </p:txBody>
      </p:sp>
      <p:sp>
        <p:nvSpPr>
          <p:cNvPr id="11" name="Rounded Rectangle 10"/>
          <p:cNvSpPr/>
          <p:nvPr/>
        </p:nvSpPr>
        <p:spPr>
          <a:xfrm>
            <a:off x="457200"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Print Labels in batch</a:t>
            </a:r>
          </a:p>
          <a:p>
            <a:pPr algn="ctr"/>
            <a:r>
              <a:rPr lang="en-US" sz="1400" smtClean="0">
                <a:solidFill>
                  <a:schemeClr val="tx1"/>
                </a:solidFill>
                <a:latin typeface="Arial" pitchFamily="34" charset="0"/>
                <a:cs typeface="Arial" pitchFamily="34" charset="0"/>
              </a:rPr>
              <a:t>By Production Order </a:t>
            </a:r>
            <a:endParaRPr lang="en-US" sz="1400" dirty="0">
              <a:solidFill>
                <a:schemeClr val="tx1"/>
              </a:solidFill>
              <a:latin typeface="Arial" pitchFamily="34" charset="0"/>
              <a:cs typeface="Arial" pitchFamily="34" charset="0"/>
            </a:endParaRPr>
          </a:p>
        </p:txBody>
      </p:sp>
      <p:sp>
        <p:nvSpPr>
          <p:cNvPr id="12" name="Rounded Rectangle 11"/>
          <p:cNvSpPr/>
          <p:nvPr/>
        </p:nvSpPr>
        <p:spPr>
          <a:xfrm>
            <a:off x="2566207" y="335153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Production Processing</a:t>
            </a:r>
            <a:endParaRPr lang="en-US" sz="1400" dirty="0">
              <a:solidFill>
                <a:schemeClr val="tx1"/>
              </a:solidFill>
              <a:latin typeface="Arial" pitchFamily="34" charset="0"/>
              <a:cs typeface="Arial" pitchFamily="34" charset="0"/>
            </a:endParaRPr>
          </a:p>
        </p:txBody>
      </p:sp>
      <p:cxnSp>
        <p:nvCxnSpPr>
          <p:cNvPr id="13" name="Elbow Connector 12"/>
          <p:cNvCxnSpPr>
            <a:stCxn id="7"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Elbow Connector 13"/>
          <p:cNvCxnSpPr>
            <a:stCxn id="9" idx="3"/>
            <a:endCxn id="10" idx="1"/>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hape 14"/>
          <p:cNvCxnSpPr>
            <a:stCxn id="10" idx="3"/>
            <a:endCxn id="11" idx="0"/>
          </p:cNvCxnSpPr>
          <p:nvPr/>
        </p:nvCxnSpPr>
        <p:spPr>
          <a:xfrm flipH="1">
            <a:off x="1229044" y="2174247"/>
            <a:ext cx="7095562" cy="1178553"/>
          </a:xfrm>
          <a:prstGeom prst="bentConnector4">
            <a:avLst>
              <a:gd name="adj1" fmla="val -3222"/>
              <a:gd name="adj2" fmla="val 7320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Elbow Connector 15"/>
          <p:cNvCxnSpPr>
            <a:stCxn id="11" idx="3"/>
            <a:endCxn id="12" idx="1"/>
          </p:cNvCxnSpPr>
          <p:nvPr/>
        </p:nvCxnSpPr>
        <p:spPr>
          <a:xfrm flipV="1">
            <a:off x="2000888" y="3898466"/>
            <a:ext cx="565319"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Rounded Rectangle 16"/>
          <p:cNvSpPr/>
          <p:nvPr/>
        </p:nvSpPr>
        <p:spPr>
          <a:xfrm>
            <a:off x="4717657"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Receive Goods in Packs</a:t>
            </a:r>
            <a:endParaRPr lang="en-US" sz="1400" dirty="0">
              <a:solidFill>
                <a:schemeClr val="tx1"/>
              </a:solidFill>
              <a:latin typeface="Arial" pitchFamily="34" charset="0"/>
              <a:cs typeface="Arial" pitchFamily="34" charset="0"/>
            </a:endParaRPr>
          </a:p>
        </p:txBody>
      </p:sp>
      <p:cxnSp>
        <p:nvCxnSpPr>
          <p:cNvPr id="18" name="Elbow Connector 17"/>
          <p:cNvCxnSpPr>
            <a:stCxn id="12" idx="3"/>
          </p:cNvCxnSpPr>
          <p:nvPr/>
        </p:nvCxnSpPr>
        <p:spPr>
          <a:xfrm flipV="1">
            <a:off x="4109895" y="389592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Rounded Rectangle 18"/>
          <p:cNvSpPr/>
          <p:nvPr/>
        </p:nvSpPr>
        <p:spPr>
          <a:xfrm>
            <a:off x="6869107" y="334899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Move Packaged</a:t>
            </a:r>
          </a:p>
          <a:p>
            <a:pPr algn="ctr"/>
            <a:r>
              <a:rPr lang="en-US" sz="1400" smtClean="0">
                <a:solidFill>
                  <a:schemeClr val="tx1"/>
                </a:solidFill>
                <a:latin typeface="Arial" pitchFamily="34" charset="0"/>
                <a:cs typeface="Arial" pitchFamily="34" charset="0"/>
              </a:rPr>
              <a:t>Goods to Whse</a:t>
            </a:r>
            <a:endParaRPr lang="en-US" sz="1400" dirty="0">
              <a:solidFill>
                <a:schemeClr val="tx1"/>
              </a:solidFill>
              <a:latin typeface="Arial" pitchFamily="34" charset="0"/>
              <a:cs typeface="Arial" pitchFamily="34" charset="0"/>
            </a:endParaRPr>
          </a:p>
        </p:txBody>
      </p:sp>
      <p:cxnSp>
        <p:nvCxnSpPr>
          <p:cNvPr id="20" name="Elbow Connector 19"/>
          <p:cNvCxnSpPr/>
          <p:nvPr/>
        </p:nvCxnSpPr>
        <p:spPr>
          <a:xfrm flipV="1">
            <a:off x="6261345" y="389211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Receipt Correction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47468" name="Picture 12" descr="C:\Users\xcm\AppData\Local\Temp\SNAGHTML1c8c51b.PNG"/>
          <p:cNvPicPr>
            <a:picLocks noChangeAspect="1" noChangeArrowheads="1"/>
          </p:cNvPicPr>
          <p:nvPr/>
        </p:nvPicPr>
        <p:blipFill>
          <a:blip r:embed="rId3"/>
          <a:srcRect/>
          <a:stretch>
            <a:fillRect/>
          </a:stretch>
        </p:blipFill>
        <p:spPr bwMode="auto">
          <a:xfrm>
            <a:off x="457200" y="1316182"/>
            <a:ext cx="7277100" cy="2533651"/>
          </a:xfrm>
          <a:prstGeom prst="rect">
            <a:avLst/>
          </a:prstGeom>
          <a:noFill/>
        </p:spPr>
      </p:pic>
      <p:pic>
        <p:nvPicPr>
          <p:cNvPr id="147470" name="Picture 14" descr="C:\Users\xcm\AppData\Local\Temp\SNAGHTML1c8fbb5.PNG"/>
          <p:cNvPicPr>
            <a:picLocks noChangeAspect="1" noChangeArrowheads="1"/>
          </p:cNvPicPr>
          <p:nvPr/>
        </p:nvPicPr>
        <p:blipFill>
          <a:blip r:embed="rId4"/>
          <a:srcRect/>
          <a:stretch>
            <a:fillRect/>
          </a:stretch>
        </p:blipFill>
        <p:spPr bwMode="auto">
          <a:xfrm>
            <a:off x="2873837" y="2811608"/>
            <a:ext cx="3438525" cy="1038225"/>
          </a:xfrm>
          <a:prstGeom prst="rect">
            <a:avLst/>
          </a:prstGeom>
          <a:noFill/>
        </p:spPr>
      </p:pic>
      <p:pic>
        <p:nvPicPr>
          <p:cNvPr id="147474" name="Picture 18" descr="C:\Users\xcm\AppData\Local\Temp\SNAGHTML1cb5bce.PNG"/>
          <p:cNvPicPr>
            <a:picLocks noChangeAspect="1" noChangeArrowheads="1"/>
          </p:cNvPicPr>
          <p:nvPr/>
        </p:nvPicPr>
        <p:blipFill>
          <a:blip r:embed="rId5"/>
          <a:srcRect/>
          <a:stretch>
            <a:fillRect/>
          </a:stretch>
        </p:blipFill>
        <p:spPr bwMode="auto">
          <a:xfrm>
            <a:off x="471573" y="3989127"/>
            <a:ext cx="8206191" cy="1900000"/>
          </a:xfrm>
          <a:prstGeom prst="rect">
            <a:avLst/>
          </a:prstGeom>
          <a:noFill/>
        </p:spPr>
      </p:pic>
      <p:sp>
        <p:nvSpPr>
          <p:cNvPr id="15" name="Rectangle 14"/>
          <p:cNvSpPr/>
          <p:nvPr/>
        </p:nvSpPr>
        <p:spPr>
          <a:xfrm>
            <a:off x="620392" y="3233651"/>
            <a:ext cx="2222561"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03766" y="5507138"/>
            <a:ext cx="1648983" cy="24526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4082819" y="3218108"/>
            <a:ext cx="493456" cy="28575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WO Receipt Correction by Pack</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48486" name="Picture 6" descr="C:\Users\xcm\AppData\Local\Temp\SNAGHTML1cc549e.PNG"/>
          <p:cNvPicPr>
            <a:picLocks noChangeAspect="1" noChangeArrowheads="1"/>
          </p:cNvPicPr>
          <p:nvPr/>
        </p:nvPicPr>
        <p:blipFill>
          <a:blip r:embed="rId3"/>
          <a:srcRect/>
          <a:stretch>
            <a:fillRect/>
          </a:stretch>
        </p:blipFill>
        <p:spPr bwMode="auto">
          <a:xfrm>
            <a:off x="457200" y="1316182"/>
            <a:ext cx="8340000" cy="3060000"/>
          </a:xfrm>
          <a:prstGeom prst="rect">
            <a:avLst/>
          </a:prstGeom>
          <a:noFill/>
        </p:spPr>
      </p:pic>
      <p:pic>
        <p:nvPicPr>
          <p:cNvPr id="148488" name="Picture 8" descr="C:\Users\xcm\AppData\Local\Temp\SNAGHTML1ceb68b.PNG"/>
          <p:cNvPicPr>
            <a:picLocks noChangeAspect="1" noChangeArrowheads="1"/>
          </p:cNvPicPr>
          <p:nvPr/>
        </p:nvPicPr>
        <p:blipFill>
          <a:blip r:embed="rId4"/>
          <a:srcRect/>
          <a:stretch>
            <a:fillRect/>
          </a:stretch>
        </p:blipFill>
        <p:spPr bwMode="auto">
          <a:xfrm>
            <a:off x="457201" y="4376182"/>
            <a:ext cx="8331429" cy="2082857"/>
          </a:xfrm>
          <a:prstGeom prst="rect">
            <a:avLst/>
          </a:prstGeom>
          <a:noFill/>
        </p:spPr>
      </p:pic>
      <p:sp>
        <p:nvSpPr>
          <p:cNvPr id="8" name="Flowchart: Process 7"/>
          <p:cNvSpPr/>
          <p:nvPr/>
        </p:nvSpPr>
        <p:spPr>
          <a:xfrm>
            <a:off x="6905836" y="2110301"/>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lowchart: Process 8"/>
          <p:cNvSpPr/>
          <p:nvPr/>
        </p:nvSpPr>
        <p:spPr>
          <a:xfrm>
            <a:off x="6899490" y="4398086"/>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8"/>
          <p:cNvCxnSpPr>
            <a:stCxn id="8" idx="3"/>
            <a:endCxn id="9" idx="3"/>
          </p:cNvCxnSpPr>
          <p:nvPr/>
        </p:nvCxnSpPr>
        <p:spPr>
          <a:xfrm flipH="1">
            <a:off x="7569171" y="2310774"/>
            <a:ext cx="6346" cy="2287785"/>
          </a:xfrm>
          <a:prstGeom prst="bentConnector3">
            <a:avLst>
              <a:gd name="adj1" fmla="val -3602269"/>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52</a:t>
            </a:fld>
            <a:endParaRPr lang="en-US" dirty="0"/>
          </a:p>
        </p:txBody>
      </p:sp>
      <p:sp>
        <p:nvSpPr>
          <p:cNvPr id="3" name="Content Placeholder 2"/>
          <p:cNvSpPr>
            <a:spLocks noGrp="1"/>
          </p:cNvSpPr>
          <p:nvPr>
            <p:ph idx="1"/>
          </p:nvPr>
        </p:nvSpPr>
        <p:spPr/>
        <p:txBody>
          <a:bodyPr>
            <a:normAutofit fontScale="92500" lnSpcReduction="10000"/>
          </a:bodyPr>
          <a:lstStyle/>
          <a:p>
            <a:r>
              <a:rPr lang="en-US" smtClean="0"/>
              <a:t>Discrete Production Process Flow</a:t>
            </a:r>
          </a:p>
          <a:p>
            <a:r>
              <a:rPr lang="en-US" smtClean="0"/>
              <a:t>Serialization Production Process Flow</a:t>
            </a:r>
          </a:p>
          <a:p>
            <a:r>
              <a:rPr lang="en-US" smtClean="0"/>
              <a:t>Work Order Serial Booking</a:t>
            </a:r>
          </a:p>
          <a:p>
            <a:r>
              <a:rPr lang="en-US" smtClean="0"/>
              <a:t>Production Process</a:t>
            </a:r>
          </a:p>
          <a:p>
            <a:r>
              <a:rPr lang="en-US" smtClean="0"/>
              <a:t>Work Order Release/Print</a:t>
            </a:r>
          </a:p>
          <a:p>
            <a:r>
              <a:rPr lang="en-US" smtClean="0"/>
              <a:t>WO Component Issue by Pack</a:t>
            </a:r>
          </a:p>
          <a:p>
            <a:r>
              <a:rPr lang="en-US" smtClean="0"/>
              <a:t>Pack Create by WO</a:t>
            </a:r>
          </a:p>
          <a:p>
            <a:r>
              <a:rPr lang="en-US" smtClean="0"/>
              <a:t>Pack Receipt by WO</a:t>
            </a:r>
          </a:p>
          <a:p>
            <a:r>
              <a:rPr lang="en-US" smtClean="0"/>
              <a:t>WO Receipt Backflush by Pack</a:t>
            </a:r>
          </a:p>
          <a:p>
            <a:r>
              <a:rPr lang="en-US" smtClean="0"/>
              <a:t>WO Component Return by Pack</a:t>
            </a:r>
          </a:p>
          <a:p>
            <a:r>
              <a:rPr lang="en-US" smtClean="0"/>
              <a:t>WO Receipt Correction by Pack</a:t>
            </a:r>
          </a:p>
          <a:p>
            <a:endParaRPr lang="en-US"/>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Discrete Production</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53</a:t>
            </a:fld>
            <a:endParaRPr lang="en-US" dirty="0"/>
          </a:p>
        </p:txBody>
      </p:sp>
      <p:sp>
        <p:nvSpPr>
          <p:cNvPr id="4" name="Title 3"/>
          <p:cNvSpPr>
            <a:spLocks noGrp="1"/>
          </p:cNvSpPr>
          <p:nvPr>
            <p:ph type="title"/>
          </p:nvPr>
        </p:nvSpPr>
        <p:spPr/>
        <p:txBody>
          <a:bodyPr>
            <a:normAutofit/>
          </a:bodyPr>
          <a:lstStyle/>
          <a:p>
            <a:r>
              <a:rPr lang="en-US" dirty="0" smtClean="0"/>
              <a:t>Exercise: Discrete Production</a:t>
            </a:r>
            <a:endParaRPr lang="en-US" dirty="0"/>
          </a:p>
        </p:txBody>
      </p:sp>
      <p:sp>
        <p:nvSpPr>
          <p:cNvPr id="5" name="Text Placeholder 4"/>
          <p:cNvSpPr>
            <a:spLocks noGrp="1"/>
          </p:cNvSpPr>
          <p:nvPr>
            <p:ph type="body" sz="quarter" idx="11"/>
          </p:nvPr>
        </p:nvSpPr>
        <p:spPr/>
        <p:txBody>
          <a:bodyPr/>
          <a:lstStyle/>
          <a:p>
            <a:r>
              <a:rPr lang="en-US" smtClean="0"/>
              <a:t>Discrete Production</a:t>
            </a:r>
            <a:endParaRPr lang="en-US" dirty="0"/>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Serialization Production Process Example</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pic>
        <p:nvPicPr>
          <p:cNvPr id="6" name="Picture 2"/>
          <p:cNvPicPr>
            <a:picLocks noChangeAspect="1" noChangeArrowheads="1"/>
          </p:cNvPicPr>
          <p:nvPr/>
        </p:nvPicPr>
        <p:blipFill>
          <a:blip r:embed="rId3"/>
          <a:srcRect/>
          <a:stretch>
            <a:fillRect/>
          </a:stretch>
        </p:blipFill>
        <p:spPr bwMode="auto">
          <a:xfrm>
            <a:off x="450684" y="1333766"/>
            <a:ext cx="8236116" cy="48740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Reserve serial numbers for use on a specific work order before production process.</a:t>
            </a:r>
          </a:p>
          <a:p>
            <a:pPr>
              <a:buFont typeface="Arial" pitchFamily="34" charset="0"/>
              <a:buChar char="•"/>
            </a:pPr>
            <a:r>
              <a:rPr lang="en-US" dirty="0" smtClean="0"/>
              <a:t>Serial numbers are not associated with the item, lot, or pack code yet.</a:t>
            </a:r>
          </a:p>
          <a:p>
            <a:pPr>
              <a:buFont typeface="Arial" pitchFamily="34" charset="0"/>
              <a:buChar char="•"/>
            </a:pPr>
            <a:r>
              <a:rPr lang="en-US" dirty="0" smtClean="0"/>
              <a:t>Serial numbers may be already associated with a specific sales order line.</a:t>
            </a:r>
          </a:p>
          <a:p>
            <a:endParaRPr lang="en-US" dirty="0"/>
          </a:p>
        </p:txBody>
      </p:sp>
      <p:sp>
        <p:nvSpPr>
          <p:cNvPr id="4" name="Title 3"/>
          <p:cNvSpPr>
            <a:spLocks noGrp="1"/>
          </p:cNvSpPr>
          <p:nvPr>
            <p:ph type="title"/>
          </p:nvPr>
        </p:nvSpPr>
        <p:spPr/>
        <p:txBody>
          <a:bodyPr/>
          <a:lstStyle/>
          <a:p>
            <a:r>
              <a:rPr lang="en-US" dirty="0" smtClean="0"/>
              <a:t>Work Order Serial Booking</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lstStyle/>
          <a:p>
            <a:r>
              <a:rPr lang="en-US" smtClean="0"/>
              <a:t>Work Order Serial Booking</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4338" name="Picture 2" descr="C:\Users\xcm\AppData\Local\Temp\SNAGHTML1572043.PNG"/>
          <p:cNvPicPr>
            <a:picLocks noChangeAspect="1" noChangeArrowheads="1"/>
          </p:cNvPicPr>
          <p:nvPr/>
        </p:nvPicPr>
        <p:blipFill>
          <a:blip r:embed="rId3"/>
          <a:srcRect/>
          <a:stretch>
            <a:fillRect/>
          </a:stretch>
        </p:blipFill>
        <p:spPr bwMode="auto">
          <a:xfrm>
            <a:off x="457200" y="1316182"/>
            <a:ext cx="6219825" cy="3124201"/>
          </a:xfrm>
          <a:prstGeom prst="rect">
            <a:avLst/>
          </a:prstGeom>
          <a:noFill/>
        </p:spPr>
      </p:pic>
      <p:pic>
        <p:nvPicPr>
          <p:cNvPr id="14342" name="Picture 6" descr="C:\Users\xcm\AppData\Local\Temp\SNAGHTML15d8fb8.PNG"/>
          <p:cNvPicPr>
            <a:picLocks noChangeAspect="1" noChangeArrowheads="1"/>
          </p:cNvPicPr>
          <p:nvPr/>
        </p:nvPicPr>
        <p:blipFill>
          <a:blip r:embed="rId4"/>
          <a:srcRect/>
          <a:stretch>
            <a:fillRect/>
          </a:stretch>
        </p:blipFill>
        <p:spPr bwMode="auto">
          <a:xfrm>
            <a:off x="2573459" y="4507630"/>
            <a:ext cx="6238875" cy="1952625"/>
          </a:xfrm>
          <a:prstGeom prst="rect">
            <a:avLst/>
          </a:prstGeom>
          <a:noFill/>
        </p:spPr>
      </p:pic>
      <p:sp>
        <p:nvSpPr>
          <p:cNvPr id="9" name="Rectangle 8"/>
          <p:cNvSpPr/>
          <p:nvPr/>
        </p:nvSpPr>
        <p:spPr>
          <a:xfrm>
            <a:off x="2687894" y="5619750"/>
            <a:ext cx="1466850" cy="19807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687893" y="4712677"/>
            <a:ext cx="1866521" cy="19807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820988" y="2804746"/>
            <a:ext cx="2641357" cy="198072"/>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3"/>
          <p:cNvCxnSpPr>
            <a:stCxn id="11" idx="1"/>
            <a:endCxn id="10" idx="1"/>
          </p:cNvCxnSpPr>
          <p:nvPr/>
        </p:nvCxnSpPr>
        <p:spPr>
          <a:xfrm rot="10800000" flipV="1">
            <a:off x="2687894" y="2903781"/>
            <a:ext cx="1133095" cy="1907931"/>
          </a:xfrm>
          <a:prstGeom prst="bentConnector3">
            <a:avLst>
              <a:gd name="adj1" fmla="val 120175"/>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smtClean="0"/>
              <a:t>Work Order Serial Booking</a:t>
            </a:r>
            <a:endParaRPr lang="en-US"/>
          </a:p>
        </p:txBody>
      </p:sp>
      <p:sp>
        <p:nvSpPr>
          <p:cNvPr id="5" name="Text Placeholder 4"/>
          <p:cNvSpPr>
            <a:spLocks noGrp="1"/>
          </p:cNvSpPr>
          <p:nvPr>
            <p:ph type="body" sz="quarter" idx="11"/>
          </p:nvPr>
        </p:nvSpPr>
        <p:spPr/>
        <p:txBody>
          <a:bodyPr/>
          <a:lstStyle/>
          <a:p>
            <a:r>
              <a:rPr lang="en-US" smtClean="0"/>
              <a:t>Discrete Production</a:t>
            </a:r>
          </a:p>
        </p:txBody>
      </p:sp>
      <p:pic>
        <p:nvPicPr>
          <p:cNvPr id="13316" name="Picture 4" descr="C:\Users\xcm\AppData\Local\Temp\SNAGHTML16ca589.PNG"/>
          <p:cNvPicPr>
            <a:picLocks noChangeAspect="1" noChangeArrowheads="1"/>
          </p:cNvPicPr>
          <p:nvPr/>
        </p:nvPicPr>
        <p:blipFill>
          <a:blip r:embed="rId3"/>
          <a:srcRect/>
          <a:stretch>
            <a:fillRect/>
          </a:stretch>
        </p:blipFill>
        <p:spPr bwMode="auto">
          <a:xfrm>
            <a:off x="457200" y="1316182"/>
            <a:ext cx="8528572" cy="3702857"/>
          </a:xfrm>
          <a:prstGeom prst="rect">
            <a:avLst/>
          </a:prstGeom>
          <a:noFill/>
        </p:spPr>
      </p:pic>
      <p:sp>
        <p:nvSpPr>
          <p:cNvPr id="9" name="Rectangle 8"/>
          <p:cNvSpPr/>
          <p:nvPr/>
        </p:nvSpPr>
        <p:spPr>
          <a:xfrm>
            <a:off x="2533985" y="3731419"/>
            <a:ext cx="471765" cy="117157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8322403" y="3731419"/>
            <a:ext cx="533465" cy="117157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6424</TotalTime>
  <Words>3881</Words>
  <Application>Microsoft Office PowerPoint</Application>
  <PresentationFormat>On-screen Show (4:3)</PresentationFormat>
  <Paragraphs>460</Paragraphs>
  <Slides>53</Slides>
  <Notes>53</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QAD 2010 Template</vt:lpstr>
      <vt:lpstr>Discrete Production</vt:lpstr>
      <vt:lpstr>Discrete Production</vt:lpstr>
      <vt:lpstr>Overview</vt:lpstr>
      <vt:lpstr>Discrete Production Process Map</vt:lpstr>
      <vt:lpstr>Serialization Production Process Flow</vt:lpstr>
      <vt:lpstr>Serialization Production Process Example</vt:lpstr>
      <vt:lpstr>Work Order Serial Booking</vt:lpstr>
      <vt:lpstr>Work Order Serial Booking</vt:lpstr>
      <vt:lpstr>Work Order Serial Booking</vt:lpstr>
      <vt:lpstr>Work Order Serial Booking</vt:lpstr>
      <vt:lpstr>Work Order Serial Booking</vt:lpstr>
      <vt:lpstr>Production Process</vt:lpstr>
      <vt:lpstr>Work Order Release/Print </vt:lpstr>
      <vt:lpstr>Work Order Release/Print</vt:lpstr>
      <vt:lpstr>WO Component Issue by Pack</vt:lpstr>
      <vt:lpstr>WO Component Issue by Pack</vt:lpstr>
      <vt:lpstr>WO Component Issue by Pack</vt:lpstr>
      <vt:lpstr>WO Component Issue by Pack</vt:lpstr>
      <vt:lpstr>WO Component Issue by Pack</vt:lpstr>
      <vt:lpstr>WO Component Issue by Pack</vt:lpstr>
      <vt:lpstr>Pack Create by WO</vt:lpstr>
      <vt:lpstr>Pack Create by WO</vt:lpstr>
      <vt:lpstr>Pack Create by WO</vt:lpstr>
      <vt:lpstr>Pack Create by WO</vt:lpstr>
      <vt:lpstr>Pack Receipt by WO</vt:lpstr>
      <vt:lpstr>Pack Receipt by WO</vt:lpstr>
      <vt:lpstr>Pack Receipt by WO</vt:lpstr>
      <vt:lpstr>Pack Receipt by WO</vt:lpstr>
      <vt:lpstr>Pack Receipt by WO</vt:lpstr>
      <vt:lpstr>Pack Receipt by WO</vt:lpstr>
      <vt:lpstr>Pack Receipt by WO</vt:lpstr>
      <vt:lpstr>Pack Receipt by WO</vt:lpstr>
      <vt:lpstr>Pack Receipt by WO</vt:lpstr>
      <vt:lpstr>Pack Receipt by WO</vt:lpstr>
      <vt:lpstr>Pack Receipt by WO</vt:lpstr>
      <vt:lpstr>Pack Receipt by WO</vt:lpstr>
      <vt:lpstr>Pack Receipt by WO</vt:lpstr>
      <vt:lpstr>Pack Receipt by WO</vt:lpstr>
      <vt:lpstr>WO Receipt Backflush by Pack</vt:lpstr>
      <vt:lpstr>WO Receipt Backflush by Pack</vt:lpstr>
      <vt:lpstr>WO Receipt Backflush by Pack</vt:lpstr>
      <vt:lpstr>WO Component Return by Pack</vt:lpstr>
      <vt:lpstr>WO Component Return by Pack</vt:lpstr>
      <vt:lpstr>WO Component Return by Pack</vt:lpstr>
      <vt:lpstr>WO Component Return by Pack</vt:lpstr>
      <vt:lpstr>WO Receipt Correction by Pack</vt:lpstr>
      <vt:lpstr>WO Receipt Correction by Pack</vt:lpstr>
      <vt:lpstr>WO Receipt Correction by Pack</vt:lpstr>
      <vt:lpstr>WO Receipt Correction by Pack</vt:lpstr>
      <vt:lpstr>WO Receipt Correction by Pack</vt:lpstr>
      <vt:lpstr>WO Receipt Correction by Pack</vt:lpstr>
      <vt:lpstr>Review</vt:lpstr>
      <vt:lpstr>Exercise: Discrete Production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ymg</cp:lastModifiedBy>
  <cp:revision>452</cp:revision>
  <dcterms:created xsi:type="dcterms:W3CDTF">2010-10-05T00:44:07Z</dcterms:created>
  <dcterms:modified xsi:type="dcterms:W3CDTF">2016-04-25T10:09:52Z</dcterms:modified>
</cp:coreProperties>
</file>