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s/comment6.xml" ContentType="application/vnd.openxmlformats-officedocument.presentationml.comments+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comments/comment13.xml" ContentType="application/vnd.openxmlformats-officedocument.presentationml.comments+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s/comment11.xml" ContentType="application/vnd.openxmlformats-officedocument.presentationml.comments+xml"/>
  <Override PartName="/ppt/notesSlides/notesSlide32.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comments/comment14.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comments/comment3.xml" ContentType="application/vnd.openxmlformats-officedocument.presentationml.comments+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comments/comment12.xml" ContentType="application/vnd.openxmlformats-officedocument.presentationml.comments+xml"/>
  <Override PartName="/ppt/notesSlides/notesSlide33.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handoutMasterIdLst>
    <p:handoutMasterId r:id="rId37"/>
  </p:handoutMasterIdLst>
  <p:sldIdLst>
    <p:sldId id="256" r:id="rId2"/>
    <p:sldId id="257" r:id="rId3"/>
    <p:sldId id="258" r:id="rId4"/>
    <p:sldId id="261" r:id="rId5"/>
    <p:sldId id="287" r:id="rId6"/>
    <p:sldId id="262" r:id="rId7"/>
    <p:sldId id="289" r:id="rId8"/>
    <p:sldId id="301" r:id="rId9"/>
    <p:sldId id="290" r:id="rId10"/>
    <p:sldId id="302" r:id="rId11"/>
    <p:sldId id="303" r:id="rId12"/>
    <p:sldId id="291" r:id="rId13"/>
    <p:sldId id="306" r:id="rId14"/>
    <p:sldId id="292" r:id="rId15"/>
    <p:sldId id="305" r:id="rId16"/>
    <p:sldId id="304" r:id="rId17"/>
    <p:sldId id="307" r:id="rId18"/>
    <p:sldId id="311" r:id="rId19"/>
    <p:sldId id="293" r:id="rId20"/>
    <p:sldId id="312" r:id="rId21"/>
    <p:sldId id="313" r:id="rId22"/>
    <p:sldId id="314" r:id="rId23"/>
    <p:sldId id="315" r:id="rId24"/>
    <p:sldId id="308" r:id="rId25"/>
    <p:sldId id="309" r:id="rId26"/>
    <p:sldId id="297" r:id="rId27"/>
    <p:sldId id="294" r:id="rId28"/>
    <p:sldId id="316" r:id="rId29"/>
    <p:sldId id="317" r:id="rId30"/>
    <p:sldId id="295" r:id="rId31"/>
    <p:sldId id="318" r:id="rId32"/>
    <p:sldId id="319" r:id="rId33"/>
    <p:sldId id="259" r:id="rId34"/>
    <p:sldId id="260"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9w" initials="A" lastIdx="1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72075" autoAdjust="0"/>
  </p:normalViewPr>
  <p:slideViewPr>
    <p:cSldViewPr snapToGrid="0" snapToObjects="1">
      <p:cViewPr>
        <p:scale>
          <a:sx n="70" d="100"/>
          <a:sy n="70" d="100"/>
        </p:scale>
        <p:origin x="-2856" y="-126"/>
      </p:cViewPr>
      <p:guideLst>
        <p:guide orient="horz" pos="827"/>
        <p:guide pos="361"/>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4-12T13:16:30.100" idx="1">
    <p:pos x="2665" y="447"/>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6-04-12T13:20:13.417" idx="10">
    <p:pos x="3052" y="456"/>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6-04-12T13:21:05.122" idx="11">
    <p:pos x="3327" y="456"/>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6-04-12T13:21:14.209" idx="12">
    <p:pos x="4900" y="456"/>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6-04-12T13:22:37.571" idx="14">
    <p:pos x="1307" y="456"/>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6-04-12T13:23:09.713" idx="17">
    <p:pos x="3834" y="456"/>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6-04-12T13:17:04.937" idx="2">
    <p:pos x="1590" y="456"/>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6-04-12T13:17:18.325" idx="3">
    <p:pos x="4316" y="456"/>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6-04-12T13:17:25.787" idx="4">
    <p:pos x="4299" y="456"/>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6-04-12T13:17:30.623" idx="5">
    <p:pos x="2820" y="456"/>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6-04-12T13:17:41.917" idx="6">
    <p:pos x="3568" y="456"/>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6-04-12T13:17:58.910" idx="7">
    <p:pos x="2485" y="456"/>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6-04-12T13:18:54.858" idx="8">
    <p:pos x="10" y="10"/>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6-04-12T13:19:03.547" idx="9">
    <p:pos x="2149" y="456"/>
    <p:text>H1</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4/25/2016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4/25/2016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The system creates pack tags (tag type P) for top-level packs and creates item tags (tag type I) for non-serialized items.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The system creates pack tags (tag type P) for serialized items.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In a physical inventory, bulk tags are extras—blanks are used if you find other items or lose a tag.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generates as many sequentially numbered bulk tags as you specify. Specify the site, item number, location, lot/serial, and reference when a count is recorded.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you need more bulk tags, you can run this program again.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182880" indent="-182880">
              <a:buFont typeface="Arial" pitchFamily="34" charset="0"/>
              <a:buNone/>
            </a:pPr>
            <a:r>
              <a:rPr lang="en-US" sz="1200" kern="1200" dirty="0" smtClean="0">
                <a:solidFill>
                  <a:schemeClr val="tx1"/>
                </a:solidFill>
                <a:latin typeface="+mn-lt"/>
                <a:ea typeface="+mn-ea"/>
                <a:cs typeface="+mn-cs"/>
              </a:rPr>
              <a:t>Use Pack Tag Print (3.16.3.2) to print pack tags, item tags, and bulk tags. You can choose to:</a:t>
            </a:r>
          </a:p>
          <a:p>
            <a:pPr marL="182880" lvl="0" indent="-182880">
              <a:buFont typeface="Arial" pitchFamily="34" charset="0"/>
              <a:buChar char="•"/>
            </a:pPr>
            <a:r>
              <a:rPr lang="en-US" sz="1200" kern="1200" dirty="0" smtClean="0">
                <a:solidFill>
                  <a:schemeClr val="tx1"/>
                </a:solidFill>
                <a:latin typeface="+mn-lt"/>
                <a:ea typeface="+mn-ea"/>
                <a:cs typeface="+mn-cs"/>
              </a:rPr>
              <a:t>Print </a:t>
            </a:r>
            <a:r>
              <a:rPr lang="en-US" sz="1200" kern="1200" dirty="0" smtClean="0">
                <a:solidFill>
                  <a:schemeClr val="tx1"/>
                </a:solidFill>
                <a:latin typeface="+mn-lt"/>
                <a:ea typeface="+mn-ea"/>
                <a:cs typeface="+mn-cs"/>
              </a:rPr>
              <a:t>the content </a:t>
            </a:r>
            <a:r>
              <a:rPr lang="en-US" sz="1200" kern="1200" dirty="0" smtClean="0">
                <a:solidFill>
                  <a:schemeClr val="tx1"/>
                </a:solidFill>
                <a:latin typeface="+mn-lt"/>
                <a:ea typeface="+mn-ea"/>
                <a:cs typeface="+mn-cs"/>
              </a:rPr>
              <a:t>of packs in summary or detail.</a:t>
            </a:r>
          </a:p>
          <a:p>
            <a:pPr marL="182880" lvl="0" indent="-182880">
              <a:buFont typeface="Arial" pitchFamily="34" charset="0"/>
              <a:buChar char="•"/>
            </a:pPr>
            <a:r>
              <a:rPr lang="en-US" sz="1200" kern="1200" dirty="0" smtClean="0">
                <a:solidFill>
                  <a:schemeClr val="tx1"/>
                </a:solidFill>
                <a:latin typeface="+mn-lt"/>
                <a:ea typeface="+mn-ea"/>
                <a:cs typeface="+mn-cs"/>
              </a:rPr>
              <a:t>Print item serial </a:t>
            </a:r>
            <a:r>
              <a:rPr lang="en-US" sz="1200" kern="1200" dirty="0" smtClean="0">
                <a:solidFill>
                  <a:schemeClr val="tx1"/>
                </a:solidFill>
                <a:latin typeface="+mn-lt"/>
                <a:ea typeface="+mn-ea"/>
                <a:cs typeface="+mn-cs"/>
              </a:rPr>
              <a:t>IDs.</a:t>
            </a:r>
            <a:endParaRPr lang="en-US" sz="1200" kern="1200" dirty="0" smtClean="0">
              <a:solidFill>
                <a:schemeClr val="tx1"/>
              </a:solidFill>
              <a:latin typeface="+mn-lt"/>
              <a:ea typeface="+mn-ea"/>
              <a:cs typeface="+mn-cs"/>
            </a:endParaRPr>
          </a:p>
          <a:p>
            <a:pPr marL="182880" lvl="0" indent="-182880">
              <a:buFont typeface="Arial" pitchFamily="34" charset="0"/>
              <a:buChar char="•"/>
            </a:pPr>
            <a:r>
              <a:rPr lang="en-US" sz="1200" kern="1200" dirty="0" smtClean="0">
                <a:solidFill>
                  <a:schemeClr val="tx1"/>
                </a:solidFill>
                <a:latin typeface="+mn-lt"/>
                <a:ea typeface="+mn-ea"/>
                <a:cs typeface="+mn-cs"/>
              </a:rPr>
              <a:t>Print bulk tags in the pack format or item format.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If you set Print Content of Pack to Summary, the system prints out the number of child packs of the master pack.</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you set Print Content of Pack to Detail, the system prints out serial IDs of each individual child pack of the master pack.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You can choose to print item serial IDs for loose serialized items.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You can choose to print bulk tags in the pack format or item format to record unexpected pack or item serial information.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Use Pack Tag Count Entry (3.16.3.3) to count inventory by pack. You can:</a:t>
            </a:r>
          </a:p>
          <a:p>
            <a:pPr marL="182880" lvl="0" indent="-182880">
              <a:buFont typeface="Arial" pitchFamily="34" charset="0"/>
              <a:buChar char="•"/>
            </a:pPr>
            <a:r>
              <a:rPr lang="en-US" sz="1200" kern="1200" dirty="0" smtClean="0">
                <a:solidFill>
                  <a:schemeClr val="tx1"/>
                </a:solidFill>
                <a:latin typeface="+mn-lt"/>
                <a:ea typeface="+mn-ea"/>
                <a:cs typeface="+mn-cs"/>
              </a:rPr>
              <a:t>Count closed packs.</a:t>
            </a:r>
          </a:p>
          <a:p>
            <a:pPr marL="182880" lvl="0" indent="-182880">
              <a:buFont typeface="Arial" pitchFamily="34" charset="0"/>
              <a:buChar char="•"/>
            </a:pPr>
            <a:r>
              <a:rPr lang="en-US" sz="1200" kern="1200" dirty="0" smtClean="0">
                <a:solidFill>
                  <a:schemeClr val="tx1"/>
                </a:solidFill>
                <a:latin typeface="+mn-lt"/>
                <a:ea typeface="+mn-ea"/>
                <a:cs typeface="+mn-cs"/>
              </a:rPr>
              <a:t>Count open packs.</a:t>
            </a:r>
          </a:p>
          <a:p>
            <a:pPr marL="182880" lvl="0" indent="-182880">
              <a:buFont typeface="Arial" pitchFamily="34" charset="0"/>
              <a:buChar char="•"/>
            </a:pPr>
            <a:r>
              <a:rPr lang="en-US" sz="1200" kern="1200" dirty="0" smtClean="0">
                <a:solidFill>
                  <a:schemeClr val="tx1"/>
                </a:solidFill>
                <a:latin typeface="+mn-lt"/>
                <a:ea typeface="+mn-ea"/>
                <a:cs typeface="+mn-cs"/>
              </a:rPr>
              <a:t>Count loose inventory.</a:t>
            </a:r>
          </a:p>
          <a:p>
            <a:pPr marL="182880" lvl="0" indent="-182880">
              <a:buFont typeface="Arial" pitchFamily="34" charset="0"/>
              <a:buChar char="•"/>
            </a:pPr>
            <a:r>
              <a:rPr lang="en-US" sz="1200" kern="1200" dirty="0" smtClean="0">
                <a:solidFill>
                  <a:schemeClr val="tx1"/>
                </a:solidFill>
                <a:latin typeface="+mn-lt"/>
                <a:ea typeface="+mn-ea"/>
                <a:cs typeface="+mn-cs"/>
              </a:rPr>
              <a:t>Count unexpected packs and inventory.</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does not change the quantity on hand during counting.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You scan the master pack serial ID only and the system assumes that the content of the master pack is correct when the master pack is found. The system retrieves the tag number and information </a:t>
            </a:r>
            <a:r>
              <a:rPr lang="en-US" sz="1200" kern="1200" dirty="0" smtClean="0">
                <a:solidFill>
                  <a:schemeClr val="tx1"/>
                </a:solidFill>
                <a:latin typeface="+mn-lt"/>
                <a:ea typeface="+mn-ea"/>
                <a:cs typeface="+mn-cs"/>
              </a:rPr>
              <a:t>from the </a:t>
            </a:r>
            <a:r>
              <a:rPr lang="en-US" sz="1200" kern="1200" dirty="0" smtClean="0">
                <a:solidFill>
                  <a:schemeClr val="tx1"/>
                </a:solidFill>
                <a:latin typeface="+mn-lt"/>
                <a:ea typeface="+mn-ea"/>
                <a:cs typeface="+mn-cs"/>
              </a:rPr>
              <a:t>pack.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For open packs, the counting can happen at any level, but you need to count all child packs. If </a:t>
            </a:r>
            <a:r>
              <a:rPr lang="en-US" sz="1200" kern="1200" dirty="0" smtClean="0">
                <a:solidFill>
                  <a:schemeClr val="tx1"/>
                </a:solidFill>
                <a:latin typeface="+mn-lt"/>
                <a:ea typeface="+mn-ea"/>
                <a:cs typeface="+mn-cs"/>
              </a:rPr>
              <a:t>a child pack is not counted, the system issues it during the inventory balance update process.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does not allow you to count the content of a Picked </a:t>
            </a:r>
            <a:r>
              <a:rPr lang="en-US" sz="1200" kern="1200" dirty="0" smtClean="0">
                <a:solidFill>
                  <a:schemeClr val="tx1"/>
                </a:solidFill>
                <a:latin typeface="+mn-lt"/>
                <a:ea typeface="+mn-ea"/>
                <a:cs typeface="+mn-cs"/>
              </a:rPr>
              <a:t>pack</a:t>
            </a:r>
            <a:r>
              <a:rPr lang="en-US" sz="1200" kern="1200" dirty="0" smtClean="0">
                <a:solidFill>
                  <a:schemeClr val="tx1"/>
                </a:solidFill>
                <a:latin typeface="+mn-lt"/>
                <a:ea typeface="+mn-ea"/>
                <a:cs typeface="+mn-cs"/>
              </a:rPr>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If you count Aggregated unit packs of non-serialized items and the master pack is not counted, the system prompts you to answer whether the master pack is open. In this case, the inventory data is editable and you can enter the actual item number, lot/serial, and quantity.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You can count loose serialized items, which are not in </a:t>
            </a:r>
            <a:r>
              <a:rPr lang="en-US" sz="1200" kern="1200" dirty="0" smtClean="0">
                <a:solidFill>
                  <a:schemeClr val="tx1"/>
                </a:solidFill>
                <a:latin typeface="+mn-lt"/>
                <a:ea typeface="+mn-ea"/>
                <a:cs typeface="+mn-cs"/>
              </a:rPr>
              <a:t>packs, </a:t>
            </a:r>
            <a:r>
              <a:rPr lang="en-US" sz="1200" kern="1200" dirty="0" smtClean="0">
                <a:solidFill>
                  <a:schemeClr val="tx1"/>
                </a:solidFill>
                <a:latin typeface="+mn-lt"/>
                <a:ea typeface="+mn-ea"/>
                <a:cs typeface="+mn-cs"/>
              </a:rPr>
              <a:t>but with serial IDs.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To count non-serialized loose inventory, leave Serial ID and Tag Number fields blank and enter the inventory detail. The system retrieves the tag number based on the inventory detail information.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Use bulk tags to record unexpected packs or inventory.  The system creates a bulk tag number automatically when you leave the Tag Number field blank.</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unexpected packs and inventory include:</a:t>
            </a:r>
          </a:p>
          <a:p>
            <a:pPr marL="182880" lvl="0" indent="-182880">
              <a:buFont typeface="Arial" pitchFamily="34" charset="0"/>
              <a:buChar char="•"/>
            </a:pPr>
            <a:r>
              <a:rPr lang="en-US" sz="1200" kern="1200" dirty="0" smtClean="0">
                <a:solidFill>
                  <a:schemeClr val="tx1"/>
                </a:solidFill>
                <a:latin typeface="+mn-lt"/>
                <a:ea typeface="+mn-ea"/>
                <a:cs typeface="+mn-cs"/>
              </a:rPr>
              <a:t>Packs not in the inventory (with inactive stage or invalid serial ID)</a:t>
            </a:r>
          </a:p>
          <a:p>
            <a:pPr marL="182880" lvl="0" indent="-182880">
              <a:buFont typeface="Arial" pitchFamily="34" charset="0"/>
              <a:buChar char="•"/>
            </a:pPr>
            <a:r>
              <a:rPr lang="en-US" sz="1200" kern="1200" dirty="0" smtClean="0">
                <a:solidFill>
                  <a:schemeClr val="tx1"/>
                </a:solidFill>
                <a:latin typeface="+mn-lt"/>
                <a:ea typeface="+mn-ea"/>
                <a:cs typeface="+mn-cs"/>
              </a:rPr>
              <a:t>Packs not in the expected location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you count a pack that is not in the inventory, the system marks the count with manual intervention and you are required to manually fix this issue later on.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If you count a pack that is not in the expected location, leave the Tag Number field blank to let the system generate a bulk tag number. The system marks the count as a location mismatch and also identifies the source site/location information.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Use Pack Tag Recount Entry (3.16.3.4) to recount inventory by pack. This program works in the same way as Pack Tag Count Entry; however, Pack Tag Recount Entry is different in that the system uses the recount result to update inventory </a:t>
            </a:r>
            <a:r>
              <a:rPr lang="en-US" sz="1200" kern="1200" dirty="0" smtClean="0">
                <a:solidFill>
                  <a:schemeClr val="tx1"/>
                </a:solidFill>
                <a:latin typeface="+mn-lt"/>
                <a:ea typeface="+mn-ea"/>
                <a:cs typeface="+mn-cs"/>
              </a:rPr>
              <a:t>balances </a:t>
            </a:r>
            <a:r>
              <a:rPr lang="en-US" sz="1200" kern="1200" dirty="0" smtClean="0">
                <a:solidFill>
                  <a:schemeClr val="tx1"/>
                </a:solidFill>
                <a:latin typeface="+mn-lt"/>
                <a:ea typeface="+mn-ea"/>
                <a:cs typeface="+mn-cs"/>
              </a:rPr>
              <a:t>when </a:t>
            </a:r>
            <a:r>
              <a:rPr lang="en-US" sz="1200" kern="1200" dirty="0" smtClean="0">
                <a:solidFill>
                  <a:schemeClr val="tx1"/>
                </a:solidFill>
                <a:latin typeface="+mn-lt"/>
                <a:ea typeface="+mn-ea"/>
                <a:cs typeface="+mn-cs"/>
              </a:rPr>
              <a:t>both </a:t>
            </a:r>
            <a:r>
              <a:rPr lang="en-US" sz="1200" kern="1200" dirty="0" smtClean="0">
                <a:solidFill>
                  <a:schemeClr val="tx1"/>
                </a:solidFill>
                <a:latin typeface="+mn-lt"/>
                <a:ea typeface="+mn-ea"/>
                <a:cs typeface="+mn-cs"/>
              </a:rPr>
              <a:t>initial count and recount results exist for a tag.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Use Uncounted Pack Tag Report/Update (3.16.3.7) to view uncounted tags and </a:t>
            </a:r>
            <a:r>
              <a:rPr lang="en-US" sz="1200" kern="1200" dirty="0" smtClean="0">
                <a:solidFill>
                  <a:schemeClr val="tx1"/>
                </a:solidFill>
                <a:latin typeface="+mn-lt"/>
                <a:ea typeface="+mn-ea"/>
                <a:cs typeface="+mn-cs"/>
              </a:rPr>
              <a:t>to identify </a:t>
            </a:r>
            <a:r>
              <a:rPr lang="en-US" sz="1200" kern="1200" dirty="0" smtClean="0">
                <a:solidFill>
                  <a:schemeClr val="tx1"/>
                </a:solidFill>
                <a:latin typeface="+mn-lt"/>
                <a:ea typeface="+mn-ea"/>
                <a:cs typeface="+mn-cs"/>
              </a:rPr>
              <a:t>missing packs or child packs. If a pack is not counted, the system does not issue the inventory, and when you run Inventory Balance Update, the tag is not marked as missing.</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Use Physical Inventory Counting Result Collection to view physical counting results. The browse collection provides:</a:t>
            </a:r>
          </a:p>
          <a:p>
            <a:pPr marL="182880" lvl="0" indent="-182880">
              <a:buFont typeface="Arial" pitchFamily="34" charset="0"/>
              <a:buChar char="•"/>
            </a:pPr>
            <a:r>
              <a:rPr lang="en-US" sz="1200" kern="1200" dirty="0" smtClean="0">
                <a:solidFill>
                  <a:schemeClr val="tx1"/>
                </a:solidFill>
                <a:latin typeface="+mn-lt"/>
                <a:ea typeface="+mn-ea"/>
                <a:cs typeface="+mn-cs"/>
              </a:rPr>
              <a:t>Summary information for the site and location</a:t>
            </a:r>
          </a:p>
          <a:p>
            <a:pPr marL="182880" lvl="0" indent="-182880">
              <a:buFont typeface="Arial" pitchFamily="34" charset="0"/>
              <a:buChar char="•"/>
            </a:pPr>
            <a:r>
              <a:rPr lang="en-US" sz="1200" kern="1200" dirty="0" smtClean="0">
                <a:solidFill>
                  <a:schemeClr val="tx1"/>
                </a:solidFill>
                <a:latin typeface="+mn-lt"/>
                <a:ea typeface="+mn-ea"/>
                <a:cs typeface="+mn-cs"/>
              </a:rPr>
              <a:t>Detailed counting results</a:t>
            </a:r>
          </a:p>
          <a:p>
            <a:pPr marL="182880" lvl="0" indent="-182880">
              <a:buFont typeface="Arial" pitchFamily="34" charset="0"/>
              <a:buChar char="•"/>
            </a:pPr>
            <a:r>
              <a:rPr lang="en-US" sz="1200" kern="1200" dirty="0" smtClean="0">
                <a:solidFill>
                  <a:schemeClr val="tx1"/>
                </a:solidFill>
                <a:latin typeface="+mn-lt"/>
                <a:ea typeface="+mn-ea"/>
                <a:cs typeface="+mn-cs"/>
              </a:rPr>
              <a:t>Uncounted tags</a:t>
            </a:r>
          </a:p>
          <a:p>
            <a:pPr marL="182880" lvl="0" indent="-182880">
              <a:buFont typeface="Arial" pitchFamily="34" charset="0"/>
              <a:buChar char="•"/>
            </a:pPr>
            <a:r>
              <a:rPr lang="en-US" sz="1200" kern="1200" dirty="0" smtClean="0">
                <a:solidFill>
                  <a:schemeClr val="tx1"/>
                </a:solidFill>
                <a:latin typeface="+mn-lt"/>
                <a:ea typeface="+mn-ea"/>
                <a:cs typeface="+mn-cs"/>
              </a:rPr>
              <a:t>Inventory variance</a:t>
            </a:r>
          </a:p>
          <a:p>
            <a:pPr marL="182880" lvl="0" indent="-182880">
              <a:buFont typeface="Arial" pitchFamily="34" charset="0"/>
              <a:buChar char="•"/>
            </a:pPr>
            <a:r>
              <a:rPr lang="en-US" sz="1200" kern="1200" dirty="0" smtClean="0">
                <a:solidFill>
                  <a:schemeClr val="tx1"/>
                </a:solidFill>
                <a:latin typeface="+mn-lt"/>
                <a:ea typeface="+mn-ea"/>
                <a:cs typeface="+mn-cs"/>
              </a:rPr>
              <a:t>Serial transactions since the tag count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The Include Missing Lower Level Pack filter controls whether the system displays missing content of counted packs in the results. When you set the filter </a:t>
            </a:r>
            <a:r>
              <a:rPr lang="en-US" sz="1200" kern="1200" dirty="0" smtClean="0">
                <a:solidFill>
                  <a:schemeClr val="tx1"/>
                </a:solidFill>
                <a:latin typeface="+mn-lt"/>
                <a:ea typeface="+mn-ea"/>
                <a:cs typeface="+mn-cs"/>
              </a:rPr>
              <a:t>Include </a:t>
            </a:r>
            <a:r>
              <a:rPr lang="en-US" sz="1200" kern="1200" dirty="0" smtClean="0">
                <a:solidFill>
                  <a:schemeClr val="tx1"/>
                </a:solidFill>
                <a:latin typeface="+mn-lt"/>
                <a:ea typeface="+mn-ea"/>
                <a:cs typeface="+mn-cs"/>
              </a:rPr>
              <a:t>Missing Uncounted Lower Packs to Yes, </a:t>
            </a:r>
            <a:r>
              <a:rPr lang="en-US" sz="1200" kern="1200" dirty="0" smtClean="0">
                <a:solidFill>
                  <a:schemeClr val="tx1"/>
                </a:solidFill>
                <a:latin typeface="+mn-lt"/>
                <a:ea typeface="+mn-ea"/>
                <a:cs typeface="+mn-cs"/>
              </a:rPr>
              <a:t>the missing </a:t>
            </a:r>
            <a:r>
              <a:rPr lang="en-US" sz="1200" kern="1200" dirty="0" smtClean="0">
                <a:solidFill>
                  <a:schemeClr val="tx1"/>
                </a:solidFill>
                <a:latin typeface="+mn-lt"/>
                <a:ea typeface="+mn-ea"/>
                <a:cs typeface="+mn-cs"/>
              </a:rPr>
              <a:t>contents of the counted packs are displayed at the end of the report.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displays the serial ID when the tag is for a pack; the items contained in the pack are </a:t>
            </a:r>
            <a:r>
              <a:rPr lang="en-US" sz="1200" kern="1200" dirty="0" smtClean="0">
                <a:solidFill>
                  <a:schemeClr val="tx1"/>
                </a:solidFill>
                <a:latin typeface="+mn-lt"/>
                <a:ea typeface="+mn-ea"/>
                <a:cs typeface="+mn-cs"/>
              </a:rPr>
              <a:t>displayed </a:t>
            </a:r>
            <a:r>
              <a:rPr lang="en-US" sz="1200" kern="1200" dirty="0" smtClean="0">
                <a:solidFill>
                  <a:schemeClr val="tx1"/>
                </a:solidFill>
                <a:latin typeface="+mn-lt"/>
                <a:ea typeface="+mn-ea"/>
                <a:cs typeface="+mn-cs"/>
              </a:rPr>
              <a:t>too. When multiple items are contained, the system displays multiple lines with the same tag number and serial ID.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Packs that are </a:t>
            </a:r>
            <a:r>
              <a:rPr lang="en-US" sz="1200" kern="1200" dirty="0" smtClean="0">
                <a:solidFill>
                  <a:schemeClr val="tx1"/>
                </a:solidFill>
                <a:latin typeface="+mn-lt"/>
                <a:ea typeface="+mn-ea"/>
                <a:cs typeface="+mn-cs"/>
              </a:rPr>
              <a:t>not counted are marked as missing.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Use Inventory Balance Update by Pack (3.16.3.6) to reflect the inventory that you count by serialized pack at a given site and location. </a:t>
            </a:r>
            <a:r>
              <a:rPr lang="en-US" sz="1200" kern="1200" dirty="0" smtClean="0">
                <a:solidFill>
                  <a:schemeClr val="tx1"/>
                </a:solidFill>
                <a:latin typeface="+mn-lt"/>
                <a:ea typeface="+mn-ea"/>
                <a:cs typeface="+mn-cs"/>
              </a:rPr>
              <a:t>If there are problems that must be fixed manually, the Manual Intervention section is displayed based on location. You can set the Update criterion to No to print changes for preview. After </a:t>
            </a:r>
            <a:r>
              <a:rPr lang="en-US" sz="1200" kern="1200" dirty="0" smtClean="0">
                <a:solidFill>
                  <a:schemeClr val="tx1"/>
                </a:solidFill>
                <a:latin typeface="+mn-lt"/>
                <a:ea typeface="+mn-ea"/>
                <a:cs typeface="+mn-cs"/>
              </a:rPr>
              <a:t>all </a:t>
            </a:r>
            <a:r>
              <a:rPr lang="en-US" sz="1200" kern="1200" dirty="0" smtClean="0">
                <a:solidFill>
                  <a:schemeClr val="tx1"/>
                </a:solidFill>
                <a:latin typeface="+mn-lt"/>
                <a:ea typeface="+mn-ea"/>
                <a:cs typeface="+mn-cs"/>
              </a:rPr>
              <a:t>issues that required </a:t>
            </a:r>
            <a:r>
              <a:rPr lang="en-US" sz="1200" kern="1200" dirty="0" smtClean="0">
                <a:solidFill>
                  <a:schemeClr val="tx1"/>
                </a:solidFill>
                <a:latin typeface="+mn-lt"/>
                <a:ea typeface="+mn-ea"/>
                <a:cs typeface="+mn-cs"/>
              </a:rPr>
              <a:t>manual intervention are fixed, </a:t>
            </a:r>
            <a:r>
              <a:rPr lang="en-US" sz="1200" kern="1200" dirty="0" smtClean="0">
                <a:solidFill>
                  <a:schemeClr val="tx1"/>
                </a:solidFill>
                <a:latin typeface="+mn-lt"/>
                <a:ea typeface="+mn-ea"/>
                <a:cs typeface="+mn-cs"/>
              </a:rPr>
              <a:t>set </a:t>
            </a:r>
            <a:r>
              <a:rPr lang="en-US" sz="1200" kern="1200" dirty="0" smtClean="0">
                <a:solidFill>
                  <a:schemeClr val="tx1"/>
                </a:solidFill>
                <a:latin typeface="+mn-lt"/>
                <a:ea typeface="+mn-ea"/>
                <a:cs typeface="+mn-cs"/>
              </a:rPr>
              <a:t>Update to Yes to update the inventory balance.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The system displays the Total Variance as the sum of the QOH variance in inventory both in and not in the pack.</a:t>
            </a:r>
          </a:p>
          <a:p>
            <a:pPr marL="182880" lvl="0" indent="-182880">
              <a:buFont typeface="Arial" pitchFamily="34" charset="0"/>
              <a:buChar char="•"/>
            </a:pPr>
            <a:r>
              <a:rPr lang="en-US" sz="1200" kern="1200" dirty="0" smtClean="0">
                <a:solidFill>
                  <a:schemeClr val="tx1"/>
                </a:solidFill>
                <a:latin typeface="+mn-lt"/>
                <a:ea typeface="+mn-ea"/>
                <a:cs typeface="+mn-cs"/>
              </a:rPr>
              <a:t>Not in Pack: The system displays the balance of loose items of the item, site, location, lot, and reference, the quantity counted or frozen, and the QOH variance. The Quantity Counted shows the counted quantity on the related item tag, while the frozen quantity </a:t>
            </a:r>
            <a:r>
              <a:rPr lang="en-US" sz="1200" kern="1200" dirty="0" smtClean="0">
                <a:solidFill>
                  <a:schemeClr val="tx1"/>
                </a:solidFill>
                <a:latin typeface="+mn-lt"/>
                <a:ea typeface="+mn-ea"/>
                <a:cs typeface="+mn-cs"/>
              </a:rPr>
              <a:t>shows the </a:t>
            </a:r>
            <a:r>
              <a:rPr lang="en-US" sz="1200" kern="1200" dirty="0" smtClean="0">
                <a:solidFill>
                  <a:schemeClr val="tx1"/>
                </a:solidFill>
                <a:latin typeface="+mn-lt"/>
                <a:ea typeface="+mn-ea"/>
                <a:cs typeface="+mn-cs"/>
              </a:rPr>
              <a:t>frozen inventory of items not in a serialized pack. The QOH variance is the difference between the quantities counted and frozen.</a:t>
            </a:r>
          </a:p>
          <a:p>
            <a:pPr marL="182880" lvl="0" indent="-182880">
              <a:buFont typeface="Arial" pitchFamily="34" charset="0"/>
              <a:buChar char="•"/>
            </a:pPr>
            <a:r>
              <a:rPr lang="en-US" sz="1200" kern="1200" dirty="0" smtClean="0">
                <a:solidFill>
                  <a:schemeClr val="tx1"/>
                </a:solidFill>
                <a:latin typeface="+mn-lt"/>
                <a:ea typeface="+mn-ea"/>
                <a:cs typeface="+mn-cs"/>
              </a:rPr>
              <a:t>In Pack: The system displays the same type of inventory as that for inventory in the pack. When there are pack problems, the system corrects them automatically during update. The system displays the serial ID, pack code, master pack stage, quantity counted and in the pack, QOH variance, and the cause of the problem. When the cause is a mismatched location or item, you can print the original site, location, or item number that is mismatched. When the cause is due to inventory shipped, you can print the shipper ID. The quantity counted shows the counted data for the pack, while the pack quantity shows the quantity in this pack in the system. The QOH variance is </a:t>
            </a:r>
            <a:r>
              <a:rPr lang="en-US" sz="1200" kern="1200" dirty="0" smtClean="0">
                <a:solidFill>
                  <a:schemeClr val="tx1"/>
                </a:solidFill>
                <a:latin typeface="+mn-lt"/>
                <a:ea typeface="+mn-ea"/>
                <a:cs typeface="+mn-cs"/>
              </a:rPr>
              <a:t>the difference </a:t>
            </a:r>
            <a:r>
              <a:rPr lang="en-US" sz="1200" kern="1200" dirty="0" smtClean="0">
                <a:solidFill>
                  <a:schemeClr val="tx1"/>
                </a:solidFill>
                <a:latin typeface="+mn-lt"/>
                <a:ea typeface="+mn-ea"/>
                <a:cs typeface="+mn-cs"/>
              </a:rPr>
              <a:t>between the quantity counted and the quantity in the pack.</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items in </a:t>
            </a:r>
            <a:r>
              <a:rPr lang="en-US" sz="1200" kern="1200" dirty="0" smtClean="0">
                <a:solidFill>
                  <a:schemeClr val="tx1"/>
                </a:solidFill>
                <a:latin typeface="+mn-lt"/>
                <a:ea typeface="+mn-ea"/>
                <a:cs typeface="+mn-cs"/>
              </a:rPr>
              <a:t>serialized </a:t>
            </a:r>
            <a:r>
              <a:rPr lang="en-US" sz="1200" kern="1200" dirty="0" smtClean="0">
                <a:solidFill>
                  <a:schemeClr val="tx1"/>
                </a:solidFill>
                <a:latin typeface="+mn-lt"/>
                <a:ea typeface="+mn-ea"/>
                <a:cs typeface="+mn-cs"/>
              </a:rPr>
              <a:t>packs, the system adds or subtracts the difference </a:t>
            </a:r>
            <a:r>
              <a:rPr lang="en-US" sz="1200" kern="1200" dirty="0" smtClean="0">
                <a:solidFill>
                  <a:schemeClr val="tx1"/>
                </a:solidFill>
                <a:latin typeface="+mn-lt"/>
                <a:ea typeface="+mn-ea"/>
                <a:cs typeface="+mn-cs"/>
              </a:rPr>
              <a:t>between the </a:t>
            </a:r>
            <a:r>
              <a:rPr lang="en-US" sz="1200" kern="1200" dirty="0" smtClean="0">
                <a:solidFill>
                  <a:schemeClr val="tx1"/>
                </a:solidFill>
                <a:latin typeface="+mn-lt"/>
                <a:ea typeface="+mn-ea"/>
                <a:cs typeface="+mn-cs"/>
              </a:rPr>
              <a:t>current QOH and the counted amount. The loose non-serialized item </a:t>
            </a:r>
            <a:r>
              <a:rPr lang="en-US" sz="1200" kern="1200" dirty="0" smtClean="0">
                <a:solidFill>
                  <a:schemeClr val="tx1"/>
                </a:solidFill>
                <a:latin typeface="+mn-lt"/>
                <a:ea typeface="+mn-ea"/>
                <a:cs typeface="+mn-cs"/>
              </a:rPr>
              <a:t>with the </a:t>
            </a:r>
            <a:r>
              <a:rPr lang="en-US" sz="1200" kern="1200" dirty="0" smtClean="0">
                <a:solidFill>
                  <a:schemeClr val="tx1"/>
                </a:solidFill>
                <a:latin typeface="+mn-lt"/>
                <a:ea typeface="+mn-ea"/>
                <a:cs typeface="+mn-cs"/>
              </a:rPr>
              <a:t>item tag still uses the original </a:t>
            </a:r>
            <a:r>
              <a:rPr lang="en-US" sz="1200" kern="1200" dirty="0" smtClean="0">
                <a:solidFill>
                  <a:schemeClr val="tx1"/>
                </a:solidFill>
                <a:latin typeface="+mn-lt"/>
                <a:ea typeface="+mn-ea"/>
                <a:cs typeface="+mn-cs"/>
              </a:rPr>
              <a:t>logic, </a:t>
            </a:r>
            <a:r>
              <a:rPr lang="en-US" sz="1200" kern="1200" dirty="0" smtClean="0">
                <a:solidFill>
                  <a:schemeClr val="tx1"/>
                </a:solidFill>
                <a:latin typeface="+mn-lt"/>
                <a:ea typeface="+mn-ea"/>
                <a:cs typeface="+mn-cs"/>
              </a:rPr>
              <a:t>where the system compares the frozen quantity with the counted quantity.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Use Tag Delete/Archive (3.16.3.8) to delete and archive selected tags. You can use this feature to delete and archive </a:t>
            </a:r>
            <a:r>
              <a:rPr lang="en-US" sz="1200" kern="1200" smtClean="0">
                <a:solidFill>
                  <a:schemeClr val="tx1"/>
                </a:solidFill>
                <a:latin typeface="+mn-lt"/>
                <a:ea typeface="+mn-ea"/>
                <a:cs typeface="+mn-cs"/>
              </a:rPr>
              <a:t>pack tags </a:t>
            </a:r>
            <a:r>
              <a:rPr lang="en-US" sz="1200" kern="1200" dirty="0" smtClean="0">
                <a:solidFill>
                  <a:schemeClr val="tx1"/>
                </a:solidFill>
                <a:latin typeface="+mn-lt"/>
                <a:ea typeface="+mn-ea"/>
                <a:cs typeface="+mn-cs"/>
              </a:rPr>
              <a:t>too. When you do, the system deletes or archives related serial history (TAG-CNT) linked with the tag; however, the records associated with inventory update are not affected.</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there are pack tags created for the selected location, the system ignores the item number or lot/serial that is entered as selection criteria. You can only filter pack tags by the Tag Number or Site/Location filters.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Frozen inventory records the quantity on hand at this moment, nothing more. All physical inventory functions use this frozen quantity.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Only the inventory of non-serialized loose items will be frozen. The system compares the frozen quantity with the counted quantity for non-serialized loose items. For serialized items and serialized packs, the system compares the quantity on hand with the counted quantity.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Freeze inventory balances before entering any physical inventory counts and usually before creating </a:t>
            </a:r>
            <a:r>
              <a:rPr lang="en-US" sz="1200" kern="1200" dirty="0" smtClean="0">
                <a:solidFill>
                  <a:schemeClr val="tx1"/>
                </a:solidFill>
                <a:latin typeface="+mn-lt"/>
                <a:ea typeface="+mn-ea"/>
                <a:cs typeface="+mn-cs"/>
              </a:rPr>
              <a:t>tags—otherwise, </a:t>
            </a:r>
            <a:r>
              <a:rPr lang="en-US" sz="1200" kern="1200" dirty="0" smtClean="0">
                <a:solidFill>
                  <a:schemeClr val="tx1"/>
                </a:solidFill>
                <a:latin typeface="+mn-lt"/>
                <a:ea typeface="+mn-ea"/>
                <a:cs typeface="+mn-cs"/>
              </a:rPr>
              <a:t>there may be inventory detail records without tags (use bulk tags), or tags without inventory (use tag void).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Inventory Balance Freeze records the current quantity on hand balance for each site, item number, location, lot/serial, and reference combination. With Freeze Qty, </a:t>
            </a:r>
            <a:r>
              <a:rPr lang="en-US" sz="1200" kern="1200" dirty="0" smtClean="0">
                <a:solidFill>
                  <a:schemeClr val="tx1"/>
                </a:solidFill>
                <a:latin typeface="+mn-lt"/>
                <a:ea typeface="+mn-ea"/>
                <a:cs typeface="+mn-cs"/>
              </a:rPr>
              <a:t>the system records </a:t>
            </a:r>
            <a:r>
              <a:rPr lang="en-US" sz="1200" kern="1200" dirty="0" smtClean="0">
                <a:solidFill>
                  <a:schemeClr val="tx1"/>
                </a:solidFill>
                <a:latin typeface="+mn-lt"/>
                <a:ea typeface="+mn-ea"/>
                <a:cs typeface="+mn-cs"/>
              </a:rPr>
              <a:t>the Freeze Date on each inventory detail (ld_det) record.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Inventory Balance Freeze does not prevent inventory transactions from being processed. Define menu security to restrict access to these programs.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Make sure that your procedures prevent inventory transactions between an Inventory Balance Freeze and an Inventory Balance Update. </a:t>
            </a:r>
            <a:r>
              <a:rPr lang="en-US" sz="1200" kern="1200" dirty="0" smtClean="0">
                <a:solidFill>
                  <a:schemeClr val="tx1"/>
                </a:solidFill>
                <a:latin typeface="+mn-lt"/>
                <a:ea typeface="+mn-ea"/>
                <a:cs typeface="+mn-cs"/>
              </a:rPr>
              <a:t>Otherwise, </a:t>
            </a:r>
            <a:r>
              <a:rPr lang="en-US" sz="1200" kern="1200" dirty="0" smtClean="0">
                <a:solidFill>
                  <a:schemeClr val="tx1"/>
                </a:solidFill>
                <a:latin typeface="+mn-lt"/>
                <a:ea typeface="+mn-ea"/>
                <a:cs typeface="+mn-cs"/>
              </a:rPr>
              <a:t>the result will often be incorrect inventory balances. The Inventory Variance Report </a:t>
            </a:r>
            <a:r>
              <a:rPr lang="en-US" sz="1200" kern="1200" dirty="0" smtClean="0">
                <a:solidFill>
                  <a:schemeClr val="tx1"/>
                </a:solidFill>
                <a:latin typeface="+mn-lt"/>
                <a:ea typeface="+mn-ea"/>
                <a:cs typeface="+mn-cs"/>
              </a:rPr>
              <a:t>displays </a:t>
            </a:r>
            <a:r>
              <a:rPr lang="en-US" sz="1200" kern="1200" dirty="0" smtClean="0">
                <a:solidFill>
                  <a:schemeClr val="tx1"/>
                </a:solidFill>
                <a:latin typeface="+mn-lt"/>
                <a:ea typeface="+mn-ea"/>
                <a:cs typeface="+mn-cs"/>
              </a:rPr>
              <a:t>a message “Inventory transactions have occurred after freeze/tag create date” but the report shows only the variance between the </a:t>
            </a:r>
            <a:r>
              <a:rPr lang="en-US" sz="1200" kern="1200" dirty="0" smtClean="0">
                <a:solidFill>
                  <a:schemeClr val="tx1"/>
                </a:solidFill>
                <a:latin typeface="+mn-lt"/>
                <a:ea typeface="+mn-ea"/>
                <a:cs typeface="+mn-cs"/>
              </a:rPr>
              <a:t>freeze </a:t>
            </a:r>
            <a:r>
              <a:rPr lang="en-US" sz="1200" kern="1200" dirty="0" smtClean="0">
                <a:solidFill>
                  <a:schemeClr val="tx1"/>
                </a:solidFill>
                <a:latin typeface="+mn-lt"/>
                <a:ea typeface="+mn-ea"/>
                <a:cs typeface="+mn-cs"/>
              </a:rPr>
              <a:t>of an item and the tag count. If you choose to ignore this warning, maintain a paper record of all transactions and cycle count all affected locations after </a:t>
            </a:r>
            <a:r>
              <a:rPr lang="en-US" sz="1200" kern="1200" dirty="0" smtClean="0">
                <a:solidFill>
                  <a:schemeClr val="tx1"/>
                </a:solidFill>
                <a:latin typeface="+mn-lt"/>
                <a:ea typeface="+mn-ea"/>
                <a:cs typeface="+mn-cs"/>
              </a:rPr>
              <a:t>an inventory </a:t>
            </a:r>
            <a:r>
              <a:rPr lang="en-US" sz="1200" kern="1200" dirty="0" smtClean="0">
                <a:solidFill>
                  <a:schemeClr val="tx1"/>
                </a:solidFill>
                <a:latin typeface="+mn-lt"/>
                <a:ea typeface="+mn-ea"/>
                <a:cs typeface="+mn-cs"/>
              </a:rPr>
              <a:t>balance update.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Use Pack Tag Create (3.16.3.1) to:</a:t>
            </a:r>
          </a:p>
          <a:p>
            <a:pPr marL="182880" lvl="0" indent="-182880">
              <a:buFont typeface="Arial" pitchFamily="34" charset="0"/>
              <a:buChar char="•"/>
            </a:pPr>
            <a:r>
              <a:rPr lang="en-US" sz="1200" kern="1200" dirty="0" smtClean="0">
                <a:solidFill>
                  <a:schemeClr val="tx1"/>
                </a:solidFill>
                <a:latin typeface="+mn-lt"/>
                <a:ea typeface="+mn-ea"/>
                <a:cs typeface="+mn-cs"/>
              </a:rPr>
              <a:t>Generate pack tags for all the top-level packs whose stage is set to Active or Picked within the entered location.</a:t>
            </a:r>
          </a:p>
          <a:p>
            <a:pPr marL="182880" lvl="0" indent="-182880">
              <a:buFont typeface="Arial" pitchFamily="34" charset="0"/>
              <a:buChar char="•"/>
            </a:pPr>
            <a:r>
              <a:rPr lang="en-US" sz="1200" kern="1200" dirty="0" smtClean="0">
                <a:solidFill>
                  <a:schemeClr val="tx1"/>
                </a:solidFill>
                <a:latin typeface="+mn-lt"/>
                <a:ea typeface="+mn-ea"/>
                <a:cs typeface="+mn-cs"/>
              </a:rPr>
              <a:t>Create pack tags for any serialized loose items (not held in any serialized pack).</a:t>
            </a:r>
          </a:p>
          <a:p>
            <a:pPr marL="182880" lvl="0" indent="-182880">
              <a:buFont typeface="Arial" pitchFamily="34" charset="0"/>
              <a:buChar char="•"/>
            </a:pPr>
            <a:r>
              <a:rPr lang="en-US" sz="1200" kern="1200" dirty="0" smtClean="0">
                <a:solidFill>
                  <a:schemeClr val="tx1"/>
                </a:solidFill>
                <a:latin typeface="+mn-lt"/>
                <a:ea typeface="+mn-ea"/>
                <a:cs typeface="+mn-cs"/>
              </a:rPr>
              <a:t>Create item tags based on site, location, lot, or reference when there are non-serialized loose items.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comments" Target="../comments/comment8.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Physical Inventory</a:t>
            </a:r>
            <a:endParaRPr lang="en-US" dirty="0"/>
          </a:p>
        </p:txBody>
      </p:sp>
      <p:sp>
        <p:nvSpPr>
          <p:cNvPr id="3" name="Text Placeholder 2"/>
          <p:cNvSpPr>
            <a:spLocks noGrp="1"/>
          </p:cNvSpPr>
          <p:nvPr>
            <p:ph type="body" sz="quarter" idx="10"/>
          </p:nvPr>
        </p:nvSpPr>
        <p:spPr/>
        <p:txBody>
          <a:bodyPr/>
          <a:lstStyle/>
          <a:p>
            <a:r>
              <a:rPr lang="en-US" smtClean="0">
                <a:solidFill>
                  <a:srgbClr val="4F4F4F"/>
                </a:solidFill>
                <a:latin typeface="Century Gothic" pitchFamily="34" charset="0"/>
                <a:cs typeface="Century Gothic" pitchFamily="34" charset="0"/>
              </a:rPr>
              <a:t>Serialization</a:t>
            </a:r>
          </a:p>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Tag Create</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54278" name="Picture 6" descr="C:\Users\xcm\AppData\Local\Temp\SNAGHTML1830dfc.PNG"/>
          <p:cNvPicPr>
            <a:picLocks noChangeAspect="1" noChangeArrowheads="1"/>
          </p:cNvPicPr>
          <p:nvPr/>
        </p:nvPicPr>
        <p:blipFill>
          <a:blip r:embed="rId3"/>
          <a:srcRect/>
          <a:stretch>
            <a:fillRect/>
          </a:stretch>
        </p:blipFill>
        <p:spPr bwMode="auto">
          <a:xfrm>
            <a:off x="457200" y="1316182"/>
            <a:ext cx="8357144" cy="2520000"/>
          </a:xfrm>
          <a:prstGeom prst="rect">
            <a:avLst/>
          </a:prstGeom>
          <a:noFill/>
        </p:spPr>
      </p:pic>
      <p:pic>
        <p:nvPicPr>
          <p:cNvPr id="54280" name="Picture 8" descr="C:\Users\xcm\AppData\Local\Temp\SNAGHTML18456dd.PNG"/>
          <p:cNvPicPr>
            <a:picLocks noChangeAspect="1" noChangeArrowheads="1"/>
          </p:cNvPicPr>
          <p:nvPr/>
        </p:nvPicPr>
        <p:blipFill>
          <a:blip r:embed="rId4"/>
          <a:srcRect/>
          <a:stretch>
            <a:fillRect/>
          </a:stretch>
        </p:blipFill>
        <p:spPr bwMode="auto">
          <a:xfrm>
            <a:off x="457200" y="3978275"/>
            <a:ext cx="7553325" cy="1885950"/>
          </a:xfrm>
          <a:prstGeom prst="rect">
            <a:avLst/>
          </a:prstGeom>
          <a:noFill/>
        </p:spPr>
      </p:pic>
      <p:sp>
        <p:nvSpPr>
          <p:cNvPr id="11" name="Flowchart: Process 10"/>
          <p:cNvSpPr/>
          <p:nvPr/>
        </p:nvSpPr>
        <p:spPr>
          <a:xfrm>
            <a:off x="1274314" y="2838450"/>
            <a:ext cx="1621285" cy="182491"/>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Flowchart: Process 11"/>
          <p:cNvSpPr/>
          <p:nvPr/>
        </p:nvSpPr>
        <p:spPr>
          <a:xfrm>
            <a:off x="2873620" y="5520430"/>
            <a:ext cx="1831730" cy="200473"/>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Straight Arrow Connector 8"/>
          <p:cNvCxnSpPr>
            <a:stCxn id="11" idx="3"/>
            <a:endCxn id="12" idx="1"/>
          </p:cNvCxnSpPr>
          <p:nvPr/>
        </p:nvCxnSpPr>
        <p:spPr>
          <a:xfrm flipH="1">
            <a:off x="2873620" y="2929696"/>
            <a:ext cx="21979" cy="2690971"/>
          </a:xfrm>
          <a:prstGeom prst="bentConnector5">
            <a:avLst>
              <a:gd name="adj1" fmla="val -1040084"/>
              <a:gd name="adj2" fmla="val 49833"/>
              <a:gd name="adj3" fmla="val 1140084"/>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27" name="Flowchart: Process 26"/>
          <p:cNvSpPr/>
          <p:nvPr/>
        </p:nvSpPr>
        <p:spPr>
          <a:xfrm>
            <a:off x="7791451" y="2117726"/>
            <a:ext cx="561974" cy="329370"/>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Flowchart: Process 27"/>
          <p:cNvSpPr/>
          <p:nvPr/>
        </p:nvSpPr>
        <p:spPr>
          <a:xfrm>
            <a:off x="2873620" y="5281857"/>
            <a:ext cx="1831730" cy="200473"/>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9" name="Straight Arrow Connector 8"/>
          <p:cNvCxnSpPr>
            <a:stCxn id="27" idx="1"/>
            <a:endCxn id="28" idx="3"/>
          </p:cNvCxnSpPr>
          <p:nvPr/>
        </p:nvCxnSpPr>
        <p:spPr>
          <a:xfrm rot="10800000" flipV="1">
            <a:off x="4705351" y="2282410"/>
            <a:ext cx="3086101" cy="3099683"/>
          </a:xfrm>
          <a:prstGeom prst="bentConnector3">
            <a:avLst>
              <a:gd name="adj1" fmla="val 83539"/>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Tag Create</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52226" name="Picture 2" descr="C:\Users\xcm\AppData\Local\Temp\SNAGHTML19f07f4.PNG"/>
          <p:cNvPicPr>
            <a:picLocks noChangeAspect="1" noChangeArrowheads="1"/>
          </p:cNvPicPr>
          <p:nvPr/>
        </p:nvPicPr>
        <p:blipFill>
          <a:blip r:embed="rId3"/>
          <a:srcRect/>
          <a:stretch>
            <a:fillRect/>
          </a:stretch>
        </p:blipFill>
        <p:spPr bwMode="auto">
          <a:xfrm>
            <a:off x="457200" y="1316182"/>
            <a:ext cx="8340000" cy="3017143"/>
          </a:xfrm>
          <a:prstGeom prst="rect">
            <a:avLst/>
          </a:prstGeom>
          <a:noFill/>
        </p:spPr>
      </p:pic>
      <p:pic>
        <p:nvPicPr>
          <p:cNvPr id="52230" name="Picture 6" descr="C:\Users\xcm\AppData\Local\Temp\SNAGHTML1a08b36.PNG"/>
          <p:cNvPicPr>
            <a:picLocks noChangeAspect="1" noChangeArrowheads="1"/>
          </p:cNvPicPr>
          <p:nvPr/>
        </p:nvPicPr>
        <p:blipFill>
          <a:blip r:embed="rId4"/>
          <a:srcRect/>
          <a:stretch>
            <a:fillRect/>
          </a:stretch>
        </p:blipFill>
        <p:spPr bwMode="auto">
          <a:xfrm>
            <a:off x="457200" y="4473575"/>
            <a:ext cx="7534275" cy="1647825"/>
          </a:xfrm>
          <a:prstGeom prst="rect">
            <a:avLst/>
          </a:prstGeom>
          <a:noFill/>
        </p:spPr>
      </p:pic>
      <p:sp>
        <p:nvSpPr>
          <p:cNvPr id="10" name="Flowchart: Process 9"/>
          <p:cNvSpPr/>
          <p:nvPr/>
        </p:nvSpPr>
        <p:spPr>
          <a:xfrm>
            <a:off x="1274314" y="2838450"/>
            <a:ext cx="1621285" cy="381000"/>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Flowchart: Process 10"/>
          <p:cNvSpPr/>
          <p:nvPr/>
        </p:nvSpPr>
        <p:spPr>
          <a:xfrm>
            <a:off x="2873620" y="5572124"/>
            <a:ext cx="1831730" cy="378619"/>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8"/>
          <p:cNvCxnSpPr>
            <a:stCxn id="10" idx="1"/>
            <a:endCxn id="11" idx="1"/>
          </p:cNvCxnSpPr>
          <p:nvPr/>
        </p:nvCxnSpPr>
        <p:spPr>
          <a:xfrm rot="10800000" flipH="1" flipV="1">
            <a:off x="1274314" y="3028950"/>
            <a:ext cx="1599306" cy="2732484"/>
          </a:xfrm>
          <a:prstGeom prst="bentConnector3">
            <a:avLst>
              <a:gd name="adj1" fmla="val -14294"/>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Flowchart: Process 12"/>
          <p:cNvSpPr/>
          <p:nvPr/>
        </p:nvSpPr>
        <p:spPr>
          <a:xfrm>
            <a:off x="1274312" y="3657600"/>
            <a:ext cx="1599307" cy="514350"/>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Flowchart: Process 13"/>
          <p:cNvSpPr/>
          <p:nvPr/>
        </p:nvSpPr>
        <p:spPr>
          <a:xfrm>
            <a:off x="2873620" y="4953000"/>
            <a:ext cx="1831730" cy="571499"/>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 name="Straight Arrow Connector 8"/>
          <p:cNvCxnSpPr>
            <a:endCxn id="14" idx="3"/>
          </p:cNvCxnSpPr>
          <p:nvPr/>
        </p:nvCxnSpPr>
        <p:spPr>
          <a:xfrm>
            <a:off x="2895599" y="3914774"/>
            <a:ext cx="1809751" cy="1323976"/>
          </a:xfrm>
          <a:prstGeom prst="bentConnector3">
            <a:avLst>
              <a:gd name="adj1" fmla="val 112632"/>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3" name="Content Placeholder 2"/>
          <p:cNvSpPr>
            <a:spLocks noGrp="1"/>
          </p:cNvSpPr>
          <p:nvPr>
            <p:ph idx="1"/>
          </p:nvPr>
        </p:nvSpPr>
        <p:spPr/>
        <p:txBody>
          <a:bodyPr/>
          <a:lstStyle/>
          <a:p>
            <a:r>
              <a:rPr lang="en-US" dirty="0" smtClean="0"/>
              <a:t>Create bulk tags for unexpected items or packs</a:t>
            </a:r>
          </a:p>
          <a:p>
            <a:r>
              <a:rPr lang="en-US" dirty="0" smtClean="0"/>
              <a:t>No change on the existing function</a:t>
            </a:r>
            <a:endParaRPr lang="en-US" dirty="0"/>
          </a:p>
        </p:txBody>
      </p:sp>
      <p:sp>
        <p:nvSpPr>
          <p:cNvPr id="4" name="Title 3"/>
          <p:cNvSpPr>
            <a:spLocks noGrp="1"/>
          </p:cNvSpPr>
          <p:nvPr>
            <p:ph type="title"/>
          </p:nvPr>
        </p:nvSpPr>
        <p:spPr/>
        <p:txBody>
          <a:bodyPr/>
          <a:lstStyle/>
          <a:p>
            <a:r>
              <a:rPr lang="en-US" dirty="0" smtClean="0"/>
              <a:t>Bulk Tag Create</a:t>
            </a:r>
            <a:endParaRPr lang="en-US" dirty="0"/>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20482" name="Picture 2" descr="C:\Users\xcm\AppData\Local\Temp\SNAGHTML1a8a29d.PNG"/>
          <p:cNvPicPr>
            <a:picLocks noChangeAspect="1" noChangeArrowheads="1"/>
          </p:cNvPicPr>
          <p:nvPr/>
        </p:nvPicPr>
        <p:blipFill>
          <a:blip r:embed="rId3"/>
          <a:srcRect/>
          <a:stretch>
            <a:fillRect/>
          </a:stretch>
        </p:blipFill>
        <p:spPr bwMode="auto">
          <a:xfrm>
            <a:off x="457200" y="2779222"/>
            <a:ext cx="7124700" cy="1600200"/>
          </a:xfrm>
          <a:prstGeom prst="rect">
            <a:avLst/>
          </a:prstGeom>
          <a:noFill/>
        </p:spPr>
      </p:pic>
      <p:pic>
        <p:nvPicPr>
          <p:cNvPr id="20484" name="Picture 4" descr="C:\Users\xcm\AppData\Local\Temp\SNAGHTML1aa8cad.PNG"/>
          <p:cNvPicPr>
            <a:picLocks noChangeAspect="1" noChangeArrowheads="1"/>
          </p:cNvPicPr>
          <p:nvPr/>
        </p:nvPicPr>
        <p:blipFill>
          <a:blip r:embed="rId4"/>
          <a:srcRect/>
          <a:stretch>
            <a:fillRect/>
          </a:stretch>
        </p:blipFill>
        <p:spPr bwMode="auto">
          <a:xfrm>
            <a:off x="457200" y="4312918"/>
            <a:ext cx="6704762" cy="2187428"/>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3" name="Content Placeholder 2"/>
          <p:cNvSpPr>
            <a:spLocks noGrp="1"/>
          </p:cNvSpPr>
          <p:nvPr>
            <p:ph idx="1"/>
          </p:nvPr>
        </p:nvSpPr>
        <p:spPr/>
        <p:txBody>
          <a:bodyPr/>
          <a:lstStyle/>
          <a:p>
            <a:r>
              <a:rPr lang="en-US" dirty="0" smtClean="0"/>
              <a:t>Print pack tags</a:t>
            </a:r>
          </a:p>
          <a:p>
            <a:r>
              <a:rPr lang="en-US" dirty="0" smtClean="0"/>
              <a:t>Print item tags </a:t>
            </a:r>
          </a:p>
          <a:p>
            <a:r>
              <a:rPr lang="en-US" dirty="0" smtClean="0"/>
              <a:t>Print bulk tags in the pack format or item format</a:t>
            </a:r>
          </a:p>
          <a:p>
            <a:endParaRPr lang="en-US" dirty="0"/>
          </a:p>
        </p:txBody>
      </p:sp>
      <p:sp>
        <p:nvSpPr>
          <p:cNvPr id="4" name="Title 3"/>
          <p:cNvSpPr>
            <a:spLocks noGrp="1"/>
          </p:cNvSpPr>
          <p:nvPr>
            <p:ph type="title"/>
          </p:nvPr>
        </p:nvSpPr>
        <p:spPr/>
        <p:txBody>
          <a:bodyPr/>
          <a:lstStyle/>
          <a:p>
            <a:r>
              <a:rPr lang="en-US" dirty="0" smtClean="0"/>
              <a:t>Pack Tag Print</a:t>
            </a:r>
            <a:endParaRPr lang="en-US" dirty="0"/>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56322" name="Picture 2" descr="C:\Users\xcm\AppData\Local\Temp\SNAGHTML1b3e4cb.PNG"/>
          <p:cNvPicPr>
            <a:picLocks noChangeAspect="1" noChangeArrowheads="1"/>
          </p:cNvPicPr>
          <p:nvPr/>
        </p:nvPicPr>
        <p:blipFill>
          <a:blip r:embed="rId3"/>
          <a:srcRect/>
          <a:stretch>
            <a:fillRect/>
          </a:stretch>
        </p:blipFill>
        <p:spPr bwMode="auto">
          <a:xfrm>
            <a:off x="716280" y="3205836"/>
            <a:ext cx="7168515" cy="3254419"/>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Tag Print</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18434" name="Picture 2" descr="C:\Users\xcm\AppData\Local\Temp\SNAGHTML1b7f2ee.PNG"/>
          <p:cNvPicPr>
            <a:picLocks noChangeAspect="1" noChangeArrowheads="1"/>
          </p:cNvPicPr>
          <p:nvPr/>
        </p:nvPicPr>
        <p:blipFill>
          <a:blip r:embed="rId3"/>
          <a:srcRect/>
          <a:stretch>
            <a:fillRect/>
          </a:stretch>
        </p:blipFill>
        <p:spPr bwMode="auto">
          <a:xfrm>
            <a:off x="457200" y="1316182"/>
            <a:ext cx="5869048" cy="2469048"/>
          </a:xfrm>
          <a:prstGeom prst="rect">
            <a:avLst/>
          </a:prstGeom>
          <a:noFill/>
        </p:spPr>
      </p:pic>
      <p:pic>
        <p:nvPicPr>
          <p:cNvPr id="18436" name="Picture 4" descr="C:\Users\xcm\AppData\Local\Temp\SNAGHTML1ba769e.PNG"/>
          <p:cNvPicPr>
            <a:picLocks noChangeAspect="1" noChangeArrowheads="1"/>
          </p:cNvPicPr>
          <p:nvPr/>
        </p:nvPicPr>
        <p:blipFill>
          <a:blip r:embed="rId4"/>
          <a:srcRect/>
          <a:stretch>
            <a:fillRect/>
          </a:stretch>
        </p:blipFill>
        <p:spPr bwMode="auto">
          <a:xfrm>
            <a:off x="457200" y="3766133"/>
            <a:ext cx="5893334" cy="2550000"/>
          </a:xfrm>
          <a:prstGeom prst="rect">
            <a:avLst/>
          </a:prstGeom>
          <a:noFill/>
        </p:spPr>
      </p:pic>
      <p:cxnSp>
        <p:nvCxnSpPr>
          <p:cNvPr id="8" name="Elbow Connector 7"/>
          <p:cNvCxnSpPr>
            <a:stCxn id="10" idx="3"/>
            <a:endCxn id="9" idx="1"/>
          </p:cNvCxnSpPr>
          <p:nvPr/>
        </p:nvCxnSpPr>
        <p:spPr>
          <a:xfrm flipV="1">
            <a:off x="2809701" y="3379365"/>
            <a:ext cx="3743151" cy="97255"/>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6552852" y="3117755"/>
            <a:ext cx="1685062" cy="523220"/>
          </a:xfrm>
          <a:prstGeom prst="rect">
            <a:avLst/>
          </a:prstGeom>
        </p:spPr>
        <p:txBody>
          <a:bodyPr wrap="square">
            <a:spAutoFit/>
          </a:bodyPr>
          <a:lstStyle/>
          <a:p>
            <a:r>
              <a:rPr lang="en-US" sz="1400" smtClean="0"/>
              <a:t>Print Content of Pack = Summary</a:t>
            </a:r>
            <a:endParaRPr lang="en-US" sz="1400"/>
          </a:p>
        </p:txBody>
      </p:sp>
      <p:sp>
        <p:nvSpPr>
          <p:cNvPr id="10" name="Rectangle 9"/>
          <p:cNvSpPr/>
          <p:nvPr/>
        </p:nvSpPr>
        <p:spPr>
          <a:xfrm>
            <a:off x="614424" y="3312264"/>
            <a:ext cx="2195277" cy="32871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2" name="Elbow Connector 21"/>
          <p:cNvCxnSpPr>
            <a:stCxn id="24" idx="3"/>
            <a:endCxn id="23" idx="1"/>
          </p:cNvCxnSpPr>
          <p:nvPr/>
        </p:nvCxnSpPr>
        <p:spPr>
          <a:xfrm flipV="1">
            <a:off x="4247804" y="5729367"/>
            <a:ext cx="2305048" cy="231808"/>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23" name="Rectangle 22"/>
          <p:cNvSpPr/>
          <p:nvPr/>
        </p:nvSpPr>
        <p:spPr>
          <a:xfrm>
            <a:off x="6552852" y="5467757"/>
            <a:ext cx="1685062" cy="523220"/>
          </a:xfrm>
          <a:prstGeom prst="rect">
            <a:avLst/>
          </a:prstGeom>
        </p:spPr>
        <p:txBody>
          <a:bodyPr wrap="square">
            <a:spAutoFit/>
          </a:bodyPr>
          <a:lstStyle/>
          <a:p>
            <a:r>
              <a:rPr lang="en-US" sz="1400" smtClean="0"/>
              <a:t>Print Content of Pack = Detail</a:t>
            </a:r>
            <a:endParaRPr lang="en-US" sz="1400"/>
          </a:p>
        </p:txBody>
      </p:sp>
      <p:sp>
        <p:nvSpPr>
          <p:cNvPr id="24" name="Rectangle 23"/>
          <p:cNvSpPr/>
          <p:nvPr/>
        </p:nvSpPr>
        <p:spPr>
          <a:xfrm>
            <a:off x="614424" y="5729368"/>
            <a:ext cx="3633380" cy="463614"/>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Tag Print</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58374" name="Picture 6" descr="C:\Users\xcm\AppData\Local\Temp\SNAGHTML1cd5b42.PNG"/>
          <p:cNvPicPr>
            <a:picLocks noChangeAspect="1" noChangeArrowheads="1"/>
          </p:cNvPicPr>
          <p:nvPr/>
        </p:nvPicPr>
        <p:blipFill>
          <a:blip r:embed="rId3"/>
          <a:srcRect/>
          <a:stretch>
            <a:fillRect/>
          </a:stretch>
        </p:blipFill>
        <p:spPr bwMode="auto">
          <a:xfrm>
            <a:off x="457200" y="1318990"/>
            <a:ext cx="6291429" cy="4997143"/>
          </a:xfrm>
          <a:prstGeom prst="rect">
            <a:avLst/>
          </a:prstGeom>
          <a:noFill/>
        </p:spPr>
      </p:pic>
      <p:cxnSp>
        <p:nvCxnSpPr>
          <p:cNvPr id="9" name="Elbow Connector 8"/>
          <p:cNvCxnSpPr>
            <a:stCxn id="11" idx="3"/>
            <a:endCxn id="10" idx="1"/>
          </p:cNvCxnSpPr>
          <p:nvPr/>
        </p:nvCxnSpPr>
        <p:spPr>
          <a:xfrm flipV="1">
            <a:off x="2809701" y="4422970"/>
            <a:ext cx="3938928" cy="834830"/>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6748629" y="4161360"/>
            <a:ext cx="1788542" cy="523220"/>
          </a:xfrm>
          <a:prstGeom prst="rect">
            <a:avLst/>
          </a:prstGeom>
        </p:spPr>
        <p:txBody>
          <a:bodyPr wrap="square">
            <a:spAutoFit/>
          </a:bodyPr>
          <a:lstStyle/>
          <a:p>
            <a:r>
              <a:rPr lang="en-US" sz="1400" smtClean="0"/>
              <a:t>Print Item Serial ID = Yes</a:t>
            </a:r>
            <a:endParaRPr lang="en-US" sz="1400"/>
          </a:p>
        </p:txBody>
      </p:sp>
      <p:sp>
        <p:nvSpPr>
          <p:cNvPr id="11" name="Rectangle 10"/>
          <p:cNvSpPr/>
          <p:nvPr/>
        </p:nvSpPr>
        <p:spPr>
          <a:xfrm>
            <a:off x="614424" y="4355869"/>
            <a:ext cx="2195277" cy="180386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3" name="Content Placeholder 2"/>
          <p:cNvSpPr>
            <a:spLocks noGrp="1"/>
          </p:cNvSpPr>
          <p:nvPr>
            <p:ph idx="1"/>
          </p:nvPr>
        </p:nvSpPr>
        <p:spPr/>
        <p:txBody>
          <a:bodyPr/>
          <a:lstStyle/>
          <a:p>
            <a:endParaRPr lang="en-US" dirty="0"/>
          </a:p>
        </p:txBody>
      </p:sp>
      <p:sp>
        <p:nvSpPr>
          <p:cNvPr id="4" name="Title 3"/>
          <p:cNvSpPr>
            <a:spLocks noGrp="1"/>
          </p:cNvSpPr>
          <p:nvPr>
            <p:ph type="title"/>
          </p:nvPr>
        </p:nvSpPr>
        <p:spPr/>
        <p:txBody>
          <a:bodyPr/>
          <a:lstStyle/>
          <a:p>
            <a:r>
              <a:rPr lang="en-US" smtClean="0"/>
              <a:t>Pack Tag Print</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60418" name="Picture 2" descr="C:\Users\xcm\AppData\Local\Temp\SNAGHTML1d91de5.PNG"/>
          <p:cNvPicPr>
            <a:picLocks noChangeAspect="1" noChangeArrowheads="1"/>
          </p:cNvPicPr>
          <p:nvPr/>
        </p:nvPicPr>
        <p:blipFill>
          <a:blip r:embed="rId3"/>
          <a:srcRect/>
          <a:stretch>
            <a:fillRect/>
          </a:stretch>
        </p:blipFill>
        <p:spPr bwMode="auto">
          <a:xfrm>
            <a:off x="457200" y="1316182"/>
            <a:ext cx="6197144" cy="3411428"/>
          </a:xfrm>
          <a:prstGeom prst="rect">
            <a:avLst/>
          </a:prstGeom>
          <a:noFill/>
        </p:spPr>
      </p:pic>
      <p:cxnSp>
        <p:nvCxnSpPr>
          <p:cNvPr id="7" name="Elbow Connector 6"/>
          <p:cNvCxnSpPr>
            <a:stCxn id="9" idx="3"/>
            <a:endCxn id="8" idx="1"/>
          </p:cNvCxnSpPr>
          <p:nvPr/>
        </p:nvCxnSpPr>
        <p:spPr>
          <a:xfrm flipV="1">
            <a:off x="2211186" y="2215101"/>
            <a:ext cx="4443158" cy="518838"/>
          </a:xfrm>
          <a:prstGeom prst="bentConnector3">
            <a:avLst>
              <a:gd name="adj1" fmla="val 32788"/>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6654344" y="1953491"/>
            <a:ext cx="2032456" cy="523220"/>
          </a:xfrm>
          <a:prstGeom prst="rect">
            <a:avLst/>
          </a:prstGeom>
        </p:spPr>
        <p:txBody>
          <a:bodyPr wrap="square">
            <a:spAutoFit/>
          </a:bodyPr>
          <a:lstStyle/>
          <a:p>
            <a:r>
              <a:rPr lang="en-US" sz="1400" dirty="0" smtClean="0"/>
              <a:t>Print tags for loose non‐serialized items</a:t>
            </a:r>
            <a:endParaRPr lang="en-US" sz="1400" dirty="0"/>
          </a:p>
        </p:txBody>
      </p:sp>
      <p:sp>
        <p:nvSpPr>
          <p:cNvPr id="9" name="Rectangle 8"/>
          <p:cNvSpPr/>
          <p:nvPr/>
        </p:nvSpPr>
        <p:spPr>
          <a:xfrm>
            <a:off x="847182" y="2651761"/>
            <a:ext cx="1364004" cy="16435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Tag Print</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64514" name="Picture 2" descr="C:\Users\xcm\AppData\Local\Temp\SNAGHTML1df50d7.PNG"/>
          <p:cNvPicPr>
            <a:picLocks noChangeAspect="1" noChangeArrowheads="1"/>
          </p:cNvPicPr>
          <p:nvPr/>
        </p:nvPicPr>
        <p:blipFill>
          <a:blip r:embed="rId3"/>
          <a:srcRect/>
          <a:stretch>
            <a:fillRect/>
          </a:stretch>
        </p:blipFill>
        <p:spPr bwMode="auto">
          <a:xfrm>
            <a:off x="457200" y="1316182"/>
            <a:ext cx="5917619" cy="2137143"/>
          </a:xfrm>
          <a:prstGeom prst="rect">
            <a:avLst/>
          </a:prstGeom>
          <a:noFill/>
        </p:spPr>
      </p:pic>
      <p:pic>
        <p:nvPicPr>
          <p:cNvPr id="64516" name="Picture 4" descr="C:\Users\xcm\AppData\Local\Temp\SNAGHTML1e109ba.PNG"/>
          <p:cNvPicPr>
            <a:picLocks noChangeAspect="1" noChangeArrowheads="1"/>
          </p:cNvPicPr>
          <p:nvPr/>
        </p:nvPicPr>
        <p:blipFill>
          <a:blip r:embed="rId4"/>
          <a:srcRect/>
          <a:stretch>
            <a:fillRect/>
          </a:stretch>
        </p:blipFill>
        <p:spPr bwMode="auto">
          <a:xfrm>
            <a:off x="2752990" y="3198063"/>
            <a:ext cx="5933810" cy="3270476"/>
          </a:xfrm>
          <a:prstGeom prst="rect">
            <a:avLst/>
          </a:prstGeom>
          <a:noFill/>
        </p:spPr>
      </p:pic>
      <p:cxnSp>
        <p:nvCxnSpPr>
          <p:cNvPr id="8" name="Elbow Connector 7"/>
          <p:cNvCxnSpPr>
            <a:endCxn id="9" idx="1"/>
          </p:cNvCxnSpPr>
          <p:nvPr/>
        </p:nvCxnSpPr>
        <p:spPr>
          <a:xfrm flipV="1">
            <a:off x="5802283" y="2215099"/>
            <a:ext cx="1026628" cy="261612"/>
          </a:xfrm>
          <a:prstGeom prst="bentConnector3">
            <a:avLst>
              <a:gd name="adj1" fmla="val 62146"/>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6828911" y="1953489"/>
            <a:ext cx="1857889" cy="523220"/>
          </a:xfrm>
          <a:prstGeom prst="rect">
            <a:avLst/>
          </a:prstGeom>
        </p:spPr>
        <p:txBody>
          <a:bodyPr wrap="square">
            <a:spAutoFit/>
          </a:bodyPr>
          <a:lstStyle/>
          <a:p>
            <a:r>
              <a:rPr lang="en-US" sz="1400" smtClean="0"/>
              <a:t>Bluk Tag Format = Pack</a:t>
            </a:r>
            <a:endParaRPr lang="en-US" sz="1400"/>
          </a:p>
        </p:txBody>
      </p:sp>
      <p:cxnSp>
        <p:nvCxnSpPr>
          <p:cNvPr id="10" name="Elbow Connector 9"/>
          <p:cNvCxnSpPr>
            <a:endCxn id="11" idx="3"/>
          </p:cNvCxnSpPr>
          <p:nvPr/>
        </p:nvCxnSpPr>
        <p:spPr>
          <a:xfrm rot="10800000" flipV="1">
            <a:off x="2327564" y="4833301"/>
            <a:ext cx="806334" cy="465822"/>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p:nvSpPr>
        <p:spPr>
          <a:xfrm>
            <a:off x="457200" y="5037513"/>
            <a:ext cx="1870364" cy="523220"/>
          </a:xfrm>
          <a:prstGeom prst="rect">
            <a:avLst/>
          </a:prstGeom>
        </p:spPr>
        <p:txBody>
          <a:bodyPr wrap="square">
            <a:spAutoFit/>
          </a:bodyPr>
          <a:lstStyle/>
          <a:p>
            <a:r>
              <a:rPr lang="en-US" sz="1400" smtClean="0"/>
              <a:t>Bluk Tag Format = Item</a:t>
            </a:r>
            <a:endParaRPr lang="en-US" sz="140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dirty="0"/>
          </a:p>
        </p:txBody>
      </p:sp>
      <p:sp>
        <p:nvSpPr>
          <p:cNvPr id="3" name="Content Placeholder 2"/>
          <p:cNvSpPr>
            <a:spLocks noGrp="1"/>
          </p:cNvSpPr>
          <p:nvPr>
            <p:ph idx="1"/>
          </p:nvPr>
        </p:nvSpPr>
        <p:spPr/>
        <p:txBody>
          <a:bodyPr/>
          <a:lstStyle/>
          <a:p>
            <a:r>
              <a:rPr lang="en-US" dirty="0" smtClean="0">
                <a:solidFill>
                  <a:schemeClr val="tx1"/>
                </a:solidFill>
              </a:rPr>
              <a:t>Count closed packs</a:t>
            </a:r>
          </a:p>
          <a:p>
            <a:r>
              <a:rPr lang="en-US" dirty="0" smtClean="0">
                <a:solidFill>
                  <a:schemeClr val="tx1"/>
                </a:solidFill>
              </a:rPr>
              <a:t>Count open packs</a:t>
            </a:r>
          </a:p>
          <a:p>
            <a:r>
              <a:rPr lang="en-US" dirty="0" smtClean="0">
                <a:solidFill>
                  <a:schemeClr val="tx1"/>
                </a:solidFill>
              </a:rPr>
              <a:t>Count loose inventory</a:t>
            </a:r>
          </a:p>
          <a:p>
            <a:r>
              <a:rPr lang="en-US" dirty="0" smtClean="0">
                <a:solidFill>
                  <a:schemeClr val="tx1"/>
                </a:solidFill>
              </a:rPr>
              <a:t>Count unexpected packs and inventory</a:t>
            </a:r>
          </a:p>
          <a:p>
            <a:r>
              <a:rPr lang="en-US" dirty="0" smtClean="0">
                <a:solidFill>
                  <a:schemeClr val="tx1"/>
                </a:solidFill>
              </a:rPr>
              <a:t>Not change QOH during counting</a:t>
            </a:r>
            <a:endParaRPr lang="en-US" dirty="0"/>
          </a:p>
        </p:txBody>
      </p:sp>
      <p:sp>
        <p:nvSpPr>
          <p:cNvPr id="4" name="Title 3"/>
          <p:cNvSpPr>
            <a:spLocks noGrp="1"/>
          </p:cNvSpPr>
          <p:nvPr>
            <p:ph type="title"/>
          </p:nvPr>
        </p:nvSpPr>
        <p:spPr/>
        <p:txBody>
          <a:bodyPr/>
          <a:lstStyle/>
          <a:p>
            <a:r>
              <a:rPr lang="en-US" dirty="0" smtClean="0"/>
              <a:t>Pack Tag Count Entry</a:t>
            </a:r>
            <a:endParaRPr lang="en-US" dirty="0"/>
          </a:p>
        </p:txBody>
      </p:sp>
      <p:sp>
        <p:nvSpPr>
          <p:cNvPr id="5" name="Text Placeholder 4"/>
          <p:cNvSpPr>
            <a:spLocks noGrp="1"/>
          </p:cNvSpPr>
          <p:nvPr>
            <p:ph type="body" sz="quarter" idx="11"/>
          </p:nvPr>
        </p:nvSpPr>
        <p:spPr/>
        <p:txBody>
          <a:bodyPr/>
          <a:lstStyle/>
          <a:p>
            <a:r>
              <a:rPr lang="en-US" smtClean="0"/>
              <a:t>Physical Inventory</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dirty="0"/>
          </a:p>
        </p:txBody>
      </p:sp>
      <p:sp>
        <p:nvSpPr>
          <p:cNvPr id="3" name="Content Placeholder 2"/>
          <p:cNvSpPr>
            <a:spLocks noGrp="1"/>
          </p:cNvSpPr>
          <p:nvPr>
            <p:ph idx="1"/>
          </p:nvPr>
        </p:nvSpPr>
        <p:spPr/>
        <p:txBody>
          <a:bodyPr/>
          <a:lstStyle/>
          <a:p>
            <a:r>
              <a:rPr lang="en-US" smtClean="0"/>
              <a:t>Count closed packs</a:t>
            </a:r>
            <a:endParaRPr lang="en-US"/>
          </a:p>
        </p:txBody>
      </p:sp>
      <p:sp>
        <p:nvSpPr>
          <p:cNvPr id="4" name="Title 3"/>
          <p:cNvSpPr>
            <a:spLocks noGrp="1"/>
          </p:cNvSpPr>
          <p:nvPr>
            <p:ph type="title"/>
          </p:nvPr>
        </p:nvSpPr>
        <p:spPr/>
        <p:txBody>
          <a:bodyPr/>
          <a:lstStyle/>
          <a:p>
            <a:r>
              <a:rPr lang="en-US" smtClean="0"/>
              <a:t>Pack Tag Count Entry</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35842" name="Picture 2" descr="C:\Users\xcm\AppData\Local\Temp\SNAGHTML4ff7d7.PNG"/>
          <p:cNvPicPr>
            <a:picLocks noChangeAspect="1" noChangeArrowheads="1"/>
          </p:cNvPicPr>
          <p:nvPr/>
        </p:nvPicPr>
        <p:blipFill>
          <a:blip r:embed="rId3"/>
          <a:srcRect/>
          <a:stretch>
            <a:fillRect/>
          </a:stretch>
        </p:blipFill>
        <p:spPr bwMode="auto">
          <a:xfrm>
            <a:off x="457200" y="1887024"/>
            <a:ext cx="7771429" cy="3685715"/>
          </a:xfrm>
          <a:prstGeom prst="rect">
            <a:avLst/>
          </a:prstGeom>
          <a:noFill/>
        </p:spPr>
      </p:pic>
      <p:sp>
        <p:nvSpPr>
          <p:cNvPr id="7" name="Rectangle 6"/>
          <p:cNvSpPr/>
          <p:nvPr/>
        </p:nvSpPr>
        <p:spPr>
          <a:xfrm>
            <a:off x="693846" y="4056185"/>
            <a:ext cx="1850062" cy="16435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section, you will learn how to:</a:t>
            </a:r>
          </a:p>
          <a:p>
            <a:pPr>
              <a:buClr>
                <a:schemeClr val="bg2"/>
              </a:buClr>
              <a:buFont typeface="Wingdings" pitchFamily="2" charset="2"/>
              <a:buChar char="ü"/>
            </a:pPr>
            <a:r>
              <a:rPr lang="en-US" dirty="0" smtClean="0">
                <a:solidFill>
                  <a:srgbClr val="B2B2B2"/>
                </a:solidFill>
                <a:latin typeface="Century Gothic" pitchFamily="34" charset="0"/>
                <a:cs typeface="Century Gothic" pitchFamily="34" charset="0"/>
              </a:rPr>
              <a:t>Identify key business considerations before setting up Serialization in QAD Enterprise Applications</a:t>
            </a:r>
          </a:p>
          <a:p>
            <a:pPr>
              <a:buClr>
                <a:schemeClr val="bg2"/>
              </a:buClr>
              <a:buSzPct val="125000"/>
              <a:buFont typeface="Wingdings" pitchFamily="2" charset="2"/>
              <a:buChar char="ü"/>
            </a:pPr>
            <a:r>
              <a:rPr lang="en-US" dirty="0" smtClean="0">
                <a:solidFill>
                  <a:srgbClr val="B2B2B2"/>
                </a:solidFill>
                <a:latin typeface="Century Gothic" pitchFamily="34" charset="0"/>
                <a:cs typeface="Century Gothic" pitchFamily="34" charset="0"/>
              </a:rPr>
              <a:t>Set up Serialization in QAD Enterprise Applications</a:t>
            </a:r>
          </a:p>
          <a:p>
            <a:r>
              <a:rPr lang="en-US" b="1" dirty="0" smtClean="0">
                <a:solidFill>
                  <a:srgbClr val="4F4F4F"/>
                </a:solidFill>
                <a:latin typeface="Century Gothic" pitchFamily="34" charset="0"/>
                <a:cs typeface="Century Gothic" pitchFamily="34" charset="0"/>
              </a:rPr>
              <a:t>Process Serialization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smtClean="0"/>
              <a:t>Physical Inventory</a:t>
            </a:r>
            <a:endParaRPr lang="en-US" dirty="0"/>
          </a:p>
        </p:txBody>
      </p:sp>
      <p:sp>
        <p:nvSpPr>
          <p:cNvPr id="5" name="Text Placeholder 4"/>
          <p:cNvSpPr>
            <a:spLocks noGrp="1"/>
          </p:cNvSpPr>
          <p:nvPr>
            <p:ph type="body" sz="quarter" idx="11"/>
          </p:nvPr>
        </p:nvSpPr>
        <p:spPr/>
        <p:txBody>
          <a:bodyPr/>
          <a:lstStyle/>
          <a:p>
            <a:r>
              <a:rPr lang="en-US" smtClean="0"/>
              <a:t>Physical Inventory</a:t>
            </a:r>
            <a:endParaRPr lang="en-US"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20</a:t>
            </a:fld>
            <a:endParaRPr lang="en-US" dirty="0"/>
          </a:p>
        </p:txBody>
      </p:sp>
      <p:sp>
        <p:nvSpPr>
          <p:cNvPr id="3" name="Content Placeholder 2"/>
          <p:cNvSpPr>
            <a:spLocks noGrp="1"/>
          </p:cNvSpPr>
          <p:nvPr>
            <p:ph idx="1"/>
          </p:nvPr>
        </p:nvSpPr>
        <p:spPr/>
        <p:txBody>
          <a:bodyPr/>
          <a:lstStyle/>
          <a:p>
            <a:r>
              <a:rPr lang="en-US" smtClean="0"/>
              <a:t>Count open packs</a:t>
            </a:r>
            <a:endParaRPr lang="en-US"/>
          </a:p>
        </p:txBody>
      </p:sp>
      <p:sp>
        <p:nvSpPr>
          <p:cNvPr id="4" name="Title 3"/>
          <p:cNvSpPr>
            <a:spLocks noGrp="1"/>
          </p:cNvSpPr>
          <p:nvPr>
            <p:ph type="title"/>
          </p:nvPr>
        </p:nvSpPr>
        <p:spPr/>
        <p:txBody>
          <a:bodyPr/>
          <a:lstStyle/>
          <a:p>
            <a:r>
              <a:rPr lang="en-US" smtClean="0"/>
              <a:t>Pack Tag Count Entry</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6146" name="Picture 2" descr="C:\Users\xcm\AppData\Local\Temp\SNAGHTML618f74.PNG"/>
          <p:cNvPicPr>
            <a:picLocks noChangeAspect="1" noChangeArrowheads="1"/>
          </p:cNvPicPr>
          <p:nvPr/>
        </p:nvPicPr>
        <p:blipFill>
          <a:blip r:embed="rId3"/>
          <a:srcRect/>
          <a:stretch>
            <a:fillRect/>
          </a:stretch>
        </p:blipFill>
        <p:spPr bwMode="auto">
          <a:xfrm>
            <a:off x="457200" y="1875803"/>
            <a:ext cx="7334250" cy="2743201"/>
          </a:xfrm>
          <a:prstGeom prst="rect">
            <a:avLst/>
          </a:prstGeom>
          <a:noFill/>
        </p:spPr>
      </p:pic>
      <p:pic>
        <p:nvPicPr>
          <p:cNvPr id="6148" name="Picture 4" descr="C:\Users\xcm\AppData\Local\Temp\SNAGHTML6411bd.PNG"/>
          <p:cNvPicPr>
            <a:picLocks noChangeAspect="1" noChangeArrowheads="1"/>
          </p:cNvPicPr>
          <p:nvPr/>
        </p:nvPicPr>
        <p:blipFill>
          <a:blip r:embed="rId4"/>
          <a:srcRect t="30331"/>
          <a:stretch>
            <a:fillRect/>
          </a:stretch>
        </p:blipFill>
        <p:spPr bwMode="auto">
          <a:xfrm>
            <a:off x="540514" y="4619004"/>
            <a:ext cx="8146286" cy="1722474"/>
          </a:xfrm>
          <a:prstGeom prst="rect">
            <a:avLst/>
          </a:prstGeom>
          <a:noFill/>
        </p:spPr>
      </p:pic>
      <p:sp>
        <p:nvSpPr>
          <p:cNvPr id="8" name="Rectangle 7"/>
          <p:cNvSpPr/>
          <p:nvPr/>
        </p:nvSpPr>
        <p:spPr>
          <a:xfrm>
            <a:off x="1350335" y="5524063"/>
            <a:ext cx="1542853" cy="16435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21</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Tag Count Entry</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4102" name="Picture 6" descr="C:\Users\xcm\AppData\Local\Temp\SNAGHTML7b0e44.PNG"/>
          <p:cNvPicPr>
            <a:picLocks noChangeAspect="1" noChangeArrowheads="1"/>
          </p:cNvPicPr>
          <p:nvPr/>
        </p:nvPicPr>
        <p:blipFill>
          <a:blip r:embed="rId3"/>
          <a:srcRect/>
          <a:stretch>
            <a:fillRect/>
          </a:stretch>
        </p:blipFill>
        <p:spPr bwMode="auto">
          <a:xfrm>
            <a:off x="457200" y="4643518"/>
            <a:ext cx="8340000" cy="1765715"/>
          </a:xfrm>
          <a:prstGeom prst="rect">
            <a:avLst/>
          </a:prstGeom>
          <a:noFill/>
        </p:spPr>
      </p:pic>
      <p:pic>
        <p:nvPicPr>
          <p:cNvPr id="4104" name="Picture 8" descr="C:\Users\xcm\AppData\Local\Temp\SNAGHTML7ce918.PNG"/>
          <p:cNvPicPr>
            <a:picLocks noChangeAspect="1" noChangeArrowheads="1"/>
          </p:cNvPicPr>
          <p:nvPr/>
        </p:nvPicPr>
        <p:blipFill>
          <a:blip r:embed="rId4"/>
          <a:srcRect/>
          <a:stretch>
            <a:fillRect/>
          </a:stretch>
        </p:blipFill>
        <p:spPr bwMode="auto">
          <a:xfrm>
            <a:off x="457200" y="1316182"/>
            <a:ext cx="7172325" cy="2733676"/>
          </a:xfrm>
          <a:prstGeom prst="rect">
            <a:avLst/>
          </a:prstGeom>
          <a:noFill/>
        </p:spPr>
      </p:pic>
      <p:pic>
        <p:nvPicPr>
          <p:cNvPr id="4108" name="Picture 12" descr="C:\Users\xcm\AppData\Local\Temp\SNAGHTML7e2de5.PNG"/>
          <p:cNvPicPr>
            <a:picLocks noChangeAspect="1" noChangeArrowheads="1"/>
          </p:cNvPicPr>
          <p:nvPr/>
        </p:nvPicPr>
        <p:blipFill>
          <a:blip r:embed="rId5"/>
          <a:srcRect/>
          <a:stretch>
            <a:fillRect/>
          </a:stretch>
        </p:blipFill>
        <p:spPr bwMode="auto">
          <a:xfrm>
            <a:off x="1516553" y="3796454"/>
            <a:ext cx="7277100" cy="762000"/>
          </a:xfrm>
          <a:prstGeom prst="rect">
            <a:avLst/>
          </a:prstGeom>
          <a:noFill/>
        </p:spPr>
      </p:pic>
      <p:pic>
        <p:nvPicPr>
          <p:cNvPr id="4100" name="Picture 4" descr="C:\Users\xcm\AppData\Local\Temp\SNAGHTML7ab711.PNG"/>
          <p:cNvPicPr>
            <a:picLocks noChangeAspect="1" noChangeArrowheads="1"/>
          </p:cNvPicPr>
          <p:nvPr/>
        </p:nvPicPr>
        <p:blipFill>
          <a:blip r:embed="rId6"/>
          <a:srcRect/>
          <a:stretch>
            <a:fillRect/>
          </a:stretch>
        </p:blipFill>
        <p:spPr bwMode="auto">
          <a:xfrm>
            <a:off x="3266895" y="2582143"/>
            <a:ext cx="1619250" cy="1076326"/>
          </a:xfrm>
          <a:prstGeom prst="rect">
            <a:avLst/>
          </a:prstGeom>
          <a:noFill/>
        </p:spPr>
      </p:pic>
      <p:sp>
        <p:nvSpPr>
          <p:cNvPr id="12" name="Rectangle 11"/>
          <p:cNvSpPr/>
          <p:nvPr/>
        </p:nvSpPr>
        <p:spPr>
          <a:xfrm>
            <a:off x="1350335" y="5566595"/>
            <a:ext cx="1542853" cy="16435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22</a:t>
            </a:fld>
            <a:endParaRPr lang="en-US" dirty="0"/>
          </a:p>
        </p:txBody>
      </p:sp>
      <p:sp>
        <p:nvSpPr>
          <p:cNvPr id="3" name="Content Placeholder 2"/>
          <p:cNvSpPr>
            <a:spLocks noGrp="1"/>
          </p:cNvSpPr>
          <p:nvPr>
            <p:ph idx="1"/>
          </p:nvPr>
        </p:nvSpPr>
        <p:spPr/>
        <p:txBody>
          <a:bodyPr/>
          <a:lstStyle/>
          <a:p>
            <a:r>
              <a:rPr lang="en-US" smtClean="0">
                <a:solidFill>
                  <a:schemeClr val="tx1"/>
                </a:solidFill>
              </a:rPr>
              <a:t>Count serialized loose inventory</a:t>
            </a:r>
            <a:endParaRPr lang="en-US"/>
          </a:p>
        </p:txBody>
      </p:sp>
      <p:sp>
        <p:nvSpPr>
          <p:cNvPr id="4" name="Title 3"/>
          <p:cNvSpPr>
            <a:spLocks noGrp="1"/>
          </p:cNvSpPr>
          <p:nvPr>
            <p:ph type="title"/>
          </p:nvPr>
        </p:nvSpPr>
        <p:spPr/>
        <p:txBody>
          <a:bodyPr/>
          <a:lstStyle/>
          <a:p>
            <a:r>
              <a:rPr lang="en-US" smtClean="0"/>
              <a:t>Pack Tag Count Entry</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2050" name="Picture 2" descr="C:\Users\xcm\AppData\Local\Temp\SNAGHTMLea23ba.PNG"/>
          <p:cNvPicPr>
            <a:picLocks noChangeAspect="1" noChangeArrowheads="1"/>
          </p:cNvPicPr>
          <p:nvPr/>
        </p:nvPicPr>
        <p:blipFill>
          <a:blip r:embed="rId3"/>
          <a:srcRect/>
          <a:stretch>
            <a:fillRect/>
          </a:stretch>
        </p:blipFill>
        <p:spPr bwMode="auto">
          <a:xfrm>
            <a:off x="457200" y="2034326"/>
            <a:ext cx="7810500" cy="3714751"/>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23</a:t>
            </a:fld>
            <a:endParaRPr lang="en-US" dirty="0"/>
          </a:p>
        </p:txBody>
      </p:sp>
      <p:sp>
        <p:nvSpPr>
          <p:cNvPr id="3" name="Content Placeholder 2"/>
          <p:cNvSpPr>
            <a:spLocks noGrp="1"/>
          </p:cNvSpPr>
          <p:nvPr>
            <p:ph idx="1"/>
          </p:nvPr>
        </p:nvSpPr>
        <p:spPr/>
        <p:txBody>
          <a:bodyPr/>
          <a:lstStyle/>
          <a:p>
            <a:r>
              <a:rPr lang="en-US" smtClean="0">
                <a:solidFill>
                  <a:schemeClr val="tx1"/>
                </a:solidFill>
              </a:rPr>
              <a:t>Count non-serialized loose inventory</a:t>
            </a:r>
            <a:endParaRPr lang="en-US"/>
          </a:p>
        </p:txBody>
      </p:sp>
      <p:sp>
        <p:nvSpPr>
          <p:cNvPr id="4" name="Title 3"/>
          <p:cNvSpPr>
            <a:spLocks noGrp="1"/>
          </p:cNvSpPr>
          <p:nvPr>
            <p:ph type="title"/>
          </p:nvPr>
        </p:nvSpPr>
        <p:spPr/>
        <p:txBody>
          <a:bodyPr/>
          <a:lstStyle/>
          <a:p>
            <a:r>
              <a:rPr lang="en-US" smtClean="0"/>
              <a:t>Pack Tag Count Entry</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78850" name="Picture 2" descr="C:\Users\xcm\AppData\Local\Temp\SNAGHTMLf1481b.PNG"/>
          <p:cNvPicPr>
            <a:picLocks noChangeAspect="1" noChangeArrowheads="1"/>
          </p:cNvPicPr>
          <p:nvPr/>
        </p:nvPicPr>
        <p:blipFill>
          <a:blip r:embed="rId3"/>
          <a:srcRect/>
          <a:stretch>
            <a:fillRect/>
          </a:stretch>
        </p:blipFill>
        <p:spPr bwMode="auto">
          <a:xfrm>
            <a:off x="457200" y="1954213"/>
            <a:ext cx="7696200" cy="3752851"/>
          </a:xfrm>
          <a:prstGeom prst="rect">
            <a:avLst/>
          </a:prstGeom>
          <a:noFill/>
        </p:spPr>
      </p:pic>
      <p:sp>
        <p:nvSpPr>
          <p:cNvPr id="7" name="Flowchart: Process 6"/>
          <p:cNvSpPr/>
          <p:nvPr/>
        </p:nvSpPr>
        <p:spPr>
          <a:xfrm>
            <a:off x="5918348" y="4117975"/>
            <a:ext cx="1509116" cy="209550"/>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Flowchart: Process 7"/>
          <p:cNvSpPr/>
          <p:nvPr/>
        </p:nvSpPr>
        <p:spPr>
          <a:xfrm>
            <a:off x="457199" y="5239325"/>
            <a:ext cx="4635795" cy="200473"/>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Straight Arrow Connector 8"/>
          <p:cNvCxnSpPr>
            <a:stCxn id="8" idx="3"/>
            <a:endCxn id="7" idx="1"/>
          </p:cNvCxnSpPr>
          <p:nvPr/>
        </p:nvCxnSpPr>
        <p:spPr>
          <a:xfrm flipV="1">
            <a:off x="5092994" y="4222750"/>
            <a:ext cx="825354" cy="1116812"/>
          </a:xfrm>
          <a:prstGeom prst="bentConnector3">
            <a:avLst>
              <a:gd name="adj1" fmla="val 5000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7" name="Flowchart: Process 16"/>
          <p:cNvSpPr/>
          <p:nvPr/>
        </p:nvSpPr>
        <p:spPr>
          <a:xfrm>
            <a:off x="1236917" y="4132580"/>
            <a:ext cx="2633332" cy="177800"/>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24</a:t>
            </a:fld>
            <a:endParaRPr lang="en-US" dirty="0"/>
          </a:p>
        </p:txBody>
      </p:sp>
      <p:sp>
        <p:nvSpPr>
          <p:cNvPr id="3" name="Content Placeholder 2"/>
          <p:cNvSpPr>
            <a:spLocks noGrp="1"/>
          </p:cNvSpPr>
          <p:nvPr>
            <p:ph idx="1"/>
          </p:nvPr>
        </p:nvSpPr>
        <p:spPr/>
        <p:txBody>
          <a:bodyPr/>
          <a:lstStyle/>
          <a:p>
            <a:r>
              <a:rPr lang="en-US" smtClean="0">
                <a:solidFill>
                  <a:schemeClr val="tx1"/>
                </a:solidFill>
              </a:rPr>
              <a:t>Count a pack not in the inventory</a:t>
            </a:r>
            <a:endParaRPr lang="en-US"/>
          </a:p>
        </p:txBody>
      </p:sp>
      <p:sp>
        <p:nvSpPr>
          <p:cNvPr id="4" name="Title 3"/>
          <p:cNvSpPr>
            <a:spLocks noGrp="1"/>
          </p:cNvSpPr>
          <p:nvPr>
            <p:ph type="title"/>
          </p:nvPr>
        </p:nvSpPr>
        <p:spPr/>
        <p:txBody>
          <a:bodyPr/>
          <a:lstStyle/>
          <a:p>
            <a:r>
              <a:rPr lang="en-US" smtClean="0"/>
              <a:t>Pack Tag Count Entry</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14338" name="Picture 2" descr="C:\Users\xcm\AppData\Local\Temp\SNAGHTML10f062d.PNG"/>
          <p:cNvPicPr>
            <a:picLocks noChangeAspect="1" noChangeArrowheads="1"/>
          </p:cNvPicPr>
          <p:nvPr/>
        </p:nvPicPr>
        <p:blipFill>
          <a:blip r:embed="rId3"/>
          <a:srcRect/>
          <a:stretch>
            <a:fillRect/>
          </a:stretch>
        </p:blipFill>
        <p:spPr bwMode="auto">
          <a:xfrm>
            <a:off x="457200" y="1826913"/>
            <a:ext cx="7391400" cy="2743201"/>
          </a:xfrm>
          <a:prstGeom prst="rect">
            <a:avLst/>
          </a:prstGeom>
          <a:noFill/>
        </p:spPr>
      </p:pic>
      <p:pic>
        <p:nvPicPr>
          <p:cNvPr id="14340" name="Picture 4" descr="C:\Users\xcm\AppData\Local\Temp\SNAGHTML10f49e0.PNG"/>
          <p:cNvPicPr>
            <a:picLocks noChangeAspect="1" noChangeArrowheads="1"/>
          </p:cNvPicPr>
          <p:nvPr/>
        </p:nvPicPr>
        <p:blipFill>
          <a:blip r:embed="rId4"/>
          <a:srcRect/>
          <a:stretch>
            <a:fillRect/>
          </a:stretch>
        </p:blipFill>
        <p:spPr bwMode="auto">
          <a:xfrm>
            <a:off x="1685264" y="4273069"/>
            <a:ext cx="7086600" cy="742951"/>
          </a:xfrm>
          <a:prstGeom prst="rect">
            <a:avLst/>
          </a:prstGeom>
          <a:noFill/>
        </p:spPr>
      </p:pic>
      <p:pic>
        <p:nvPicPr>
          <p:cNvPr id="14342" name="Picture 6" descr="C:\Users\xcm\AppData\Local\Temp\SNAGHTML11179e5.PNG"/>
          <p:cNvPicPr>
            <a:picLocks noChangeAspect="1" noChangeArrowheads="1"/>
          </p:cNvPicPr>
          <p:nvPr/>
        </p:nvPicPr>
        <p:blipFill>
          <a:blip r:embed="rId5"/>
          <a:srcRect/>
          <a:stretch>
            <a:fillRect/>
          </a:stretch>
        </p:blipFill>
        <p:spPr bwMode="auto">
          <a:xfrm>
            <a:off x="457200" y="4974355"/>
            <a:ext cx="8467725" cy="1485900"/>
          </a:xfrm>
          <a:prstGeom prst="rect">
            <a:avLst/>
          </a:prstGeom>
          <a:noFill/>
        </p:spPr>
      </p:pic>
      <p:sp>
        <p:nvSpPr>
          <p:cNvPr id="9" name="Flowchart: Process 8"/>
          <p:cNvSpPr/>
          <p:nvPr/>
        </p:nvSpPr>
        <p:spPr>
          <a:xfrm>
            <a:off x="5962297" y="3958966"/>
            <a:ext cx="1557691" cy="251083"/>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lowchart: Process 9"/>
          <p:cNvSpPr/>
          <p:nvPr/>
        </p:nvSpPr>
        <p:spPr>
          <a:xfrm>
            <a:off x="7205663" y="4410075"/>
            <a:ext cx="1323975" cy="160039"/>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Arrow Connector 8"/>
          <p:cNvCxnSpPr>
            <a:stCxn id="9" idx="3"/>
            <a:endCxn id="10" idx="1"/>
          </p:cNvCxnSpPr>
          <p:nvPr/>
        </p:nvCxnSpPr>
        <p:spPr>
          <a:xfrm flipH="1">
            <a:off x="7205663" y="4084508"/>
            <a:ext cx="314325" cy="405587"/>
          </a:xfrm>
          <a:prstGeom prst="bentConnector5">
            <a:avLst>
              <a:gd name="adj1" fmla="val -72727"/>
              <a:gd name="adj2" fmla="val 55612"/>
              <a:gd name="adj3" fmla="val 172727"/>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22" name="Flowchart: Process 21"/>
          <p:cNvSpPr/>
          <p:nvPr/>
        </p:nvSpPr>
        <p:spPr>
          <a:xfrm>
            <a:off x="7498549" y="5867777"/>
            <a:ext cx="1273315" cy="448356"/>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25</a:t>
            </a:fld>
            <a:endParaRPr lang="en-US" dirty="0"/>
          </a:p>
        </p:txBody>
      </p:sp>
      <p:sp>
        <p:nvSpPr>
          <p:cNvPr id="3" name="Content Placeholder 2"/>
          <p:cNvSpPr>
            <a:spLocks noGrp="1"/>
          </p:cNvSpPr>
          <p:nvPr>
            <p:ph idx="1"/>
          </p:nvPr>
        </p:nvSpPr>
        <p:spPr/>
        <p:txBody>
          <a:bodyPr/>
          <a:lstStyle/>
          <a:p>
            <a:r>
              <a:rPr lang="en-US" smtClean="0">
                <a:solidFill>
                  <a:schemeClr val="tx1"/>
                </a:solidFill>
              </a:rPr>
              <a:t>Count a pack not in the expected location</a:t>
            </a:r>
            <a:endParaRPr lang="en-US"/>
          </a:p>
        </p:txBody>
      </p:sp>
      <p:sp>
        <p:nvSpPr>
          <p:cNvPr id="4" name="Title 3"/>
          <p:cNvSpPr>
            <a:spLocks noGrp="1"/>
          </p:cNvSpPr>
          <p:nvPr>
            <p:ph type="title"/>
          </p:nvPr>
        </p:nvSpPr>
        <p:spPr/>
        <p:txBody>
          <a:bodyPr/>
          <a:lstStyle/>
          <a:p>
            <a:r>
              <a:rPr lang="en-US" smtClean="0"/>
              <a:t>Pack Tag Count Entry</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12290" name="Picture 2" descr="C:\Users\xcm\AppData\Local\Temp\SNAGHTML11dbeb2.PNG"/>
          <p:cNvPicPr>
            <a:picLocks noChangeAspect="1" noChangeArrowheads="1"/>
          </p:cNvPicPr>
          <p:nvPr/>
        </p:nvPicPr>
        <p:blipFill>
          <a:blip r:embed="rId3"/>
          <a:srcRect/>
          <a:stretch>
            <a:fillRect/>
          </a:stretch>
        </p:blipFill>
        <p:spPr bwMode="auto">
          <a:xfrm>
            <a:off x="457200" y="1799973"/>
            <a:ext cx="7229475" cy="2724151"/>
          </a:xfrm>
          <a:prstGeom prst="rect">
            <a:avLst/>
          </a:prstGeom>
          <a:noFill/>
        </p:spPr>
      </p:pic>
      <p:pic>
        <p:nvPicPr>
          <p:cNvPr id="12292" name="Picture 4" descr="C:\Users\xcm\AppData\Local\Temp\SNAGHTML11de66d.PNG"/>
          <p:cNvPicPr>
            <a:picLocks noChangeAspect="1" noChangeArrowheads="1"/>
          </p:cNvPicPr>
          <p:nvPr/>
        </p:nvPicPr>
        <p:blipFill>
          <a:blip r:embed="rId4"/>
          <a:srcRect/>
          <a:stretch>
            <a:fillRect/>
          </a:stretch>
        </p:blipFill>
        <p:spPr bwMode="auto">
          <a:xfrm>
            <a:off x="1428750" y="4227704"/>
            <a:ext cx="7334250" cy="1666875"/>
          </a:xfrm>
          <a:prstGeom prst="rect">
            <a:avLst/>
          </a:prstGeom>
          <a:noFill/>
        </p:spPr>
      </p:pic>
      <p:pic>
        <p:nvPicPr>
          <p:cNvPr id="12294" name="Picture 6" descr="C:\Users\xcm\AppData\Local\Temp\SNAGHTML12116ef.PNG"/>
          <p:cNvPicPr>
            <a:picLocks noChangeAspect="1" noChangeArrowheads="1"/>
          </p:cNvPicPr>
          <p:nvPr/>
        </p:nvPicPr>
        <p:blipFill>
          <a:blip r:embed="rId5"/>
          <a:srcRect/>
          <a:stretch>
            <a:fillRect/>
          </a:stretch>
        </p:blipFill>
        <p:spPr bwMode="auto">
          <a:xfrm>
            <a:off x="457200" y="5860179"/>
            <a:ext cx="8239125" cy="600076"/>
          </a:xfrm>
          <a:prstGeom prst="rect">
            <a:avLst/>
          </a:prstGeom>
          <a:noFill/>
        </p:spPr>
      </p:pic>
      <p:sp>
        <p:nvSpPr>
          <p:cNvPr id="9" name="Flowchart: Process 8"/>
          <p:cNvSpPr/>
          <p:nvPr/>
        </p:nvSpPr>
        <p:spPr>
          <a:xfrm>
            <a:off x="5962297" y="3927067"/>
            <a:ext cx="1557691" cy="251083"/>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lowchart: Process 9"/>
          <p:cNvSpPr/>
          <p:nvPr/>
        </p:nvSpPr>
        <p:spPr>
          <a:xfrm>
            <a:off x="6916103" y="4378176"/>
            <a:ext cx="1323975" cy="160039"/>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Arrow Connector 8"/>
          <p:cNvCxnSpPr>
            <a:stCxn id="9" idx="3"/>
            <a:endCxn id="10" idx="1"/>
          </p:cNvCxnSpPr>
          <p:nvPr/>
        </p:nvCxnSpPr>
        <p:spPr>
          <a:xfrm flipH="1">
            <a:off x="6916103" y="4052609"/>
            <a:ext cx="603885" cy="405587"/>
          </a:xfrm>
          <a:prstGeom prst="bentConnector5">
            <a:avLst>
              <a:gd name="adj1" fmla="val -37855"/>
              <a:gd name="adj2" fmla="val 55612"/>
              <a:gd name="adj3" fmla="val 137855"/>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Flowchart: Process 11"/>
          <p:cNvSpPr/>
          <p:nvPr/>
        </p:nvSpPr>
        <p:spPr>
          <a:xfrm>
            <a:off x="5174449" y="5866358"/>
            <a:ext cx="2512226" cy="448356"/>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26</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Pack Tag Recount Entry</a:t>
            </a:r>
            <a:endParaRPr lang="en-US" dirty="0"/>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27652" name="Picture 4" descr="C:\Users\xcm\AppData\Local\Temp\SNAGHTML17f4f10.PNG"/>
          <p:cNvPicPr>
            <a:picLocks noChangeAspect="1" noChangeArrowheads="1"/>
          </p:cNvPicPr>
          <p:nvPr/>
        </p:nvPicPr>
        <p:blipFill>
          <a:blip r:embed="rId3"/>
          <a:srcRect/>
          <a:stretch>
            <a:fillRect/>
          </a:stretch>
        </p:blipFill>
        <p:spPr bwMode="auto">
          <a:xfrm>
            <a:off x="457200" y="1316182"/>
            <a:ext cx="7439025" cy="3781425"/>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27</a:t>
            </a:fld>
            <a:endParaRPr lang="en-US" dirty="0"/>
          </a:p>
        </p:txBody>
      </p:sp>
      <p:sp>
        <p:nvSpPr>
          <p:cNvPr id="3" name="Content Placeholder 2"/>
          <p:cNvSpPr>
            <a:spLocks noGrp="1"/>
          </p:cNvSpPr>
          <p:nvPr>
            <p:ph idx="1"/>
          </p:nvPr>
        </p:nvSpPr>
        <p:spPr/>
        <p:txBody>
          <a:bodyPr/>
          <a:lstStyle/>
          <a:p>
            <a:r>
              <a:rPr lang="en-US" dirty="0" smtClean="0">
                <a:solidFill>
                  <a:schemeClr val="tx1"/>
                </a:solidFill>
              </a:rPr>
              <a:t>Identify missing packs</a:t>
            </a:r>
          </a:p>
          <a:p>
            <a:r>
              <a:rPr lang="en-US" dirty="0" smtClean="0">
                <a:solidFill>
                  <a:schemeClr val="tx1"/>
                </a:solidFill>
              </a:rPr>
              <a:t>Identify missing child packs</a:t>
            </a:r>
          </a:p>
          <a:p>
            <a:r>
              <a:rPr lang="en-US" dirty="0" smtClean="0">
                <a:solidFill>
                  <a:schemeClr val="tx1"/>
                </a:solidFill>
              </a:rPr>
              <a:t>Does n</a:t>
            </a:r>
            <a:r>
              <a:rPr lang="en-US" dirty="0" smtClean="0">
                <a:solidFill>
                  <a:schemeClr val="tx1"/>
                </a:solidFill>
              </a:rPr>
              <a:t>ot </a:t>
            </a:r>
            <a:r>
              <a:rPr lang="en-US" dirty="0" smtClean="0">
                <a:solidFill>
                  <a:schemeClr val="tx1"/>
                </a:solidFill>
              </a:rPr>
              <a:t>issue inventory </a:t>
            </a:r>
            <a:r>
              <a:rPr lang="en-US" dirty="0" smtClean="0">
                <a:solidFill>
                  <a:schemeClr val="tx1"/>
                </a:solidFill>
              </a:rPr>
              <a:t>if </a:t>
            </a:r>
            <a:r>
              <a:rPr lang="en-US" dirty="0" err="1" smtClean="0">
                <a:solidFill>
                  <a:schemeClr val="tx1"/>
                </a:solidFill>
              </a:rPr>
              <a:t>pk</a:t>
            </a:r>
            <a:r>
              <a:rPr lang="en-US" dirty="0" smtClean="0">
                <a:solidFill>
                  <a:schemeClr val="tx1"/>
                </a:solidFill>
              </a:rPr>
              <a:t> </a:t>
            </a:r>
            <a:r>
              <a:rPr lang="en-US" dirty="0" smtClean="0">
                <a:solidFill>
                  <a:schemeClr val="tx1"/>
                </a:solidFill>
              </a:rPr>
              <a:t>is </a:t>
            </a:r>
            <a:r>
              <a:rPr lang="en-US" dirty="0" smtClean="0">
                <a:solidFill>
                  <a:schemeClr val="tx1"/>
                </a:solidFill>
              </a:rPr>
              <a:t>not </a:t>
            </a:r>
            <a:r>
              <a:rPr lang="en-US" dirty="0" smtClean="0">
                <a:solidFill>
                  <a:schemeClr val="tx1"/>
                </a:solidFill>
              </a:rPr>
              <a:t>counted</a:t>
            </a:r>
          </a:p>
          <a:p>
            <a:pPr lvl="1"/>
            <a:r>
              <a:rPr lang="en-US" dirty="0" smtClean="0">
                <a:solidFill>
                  <a:schemeClr val="tx1"/>
                </a:solidFill>
              </a:rPr>
              <a:t> Does not </a:t>
            </a:r>
            <a:r>
              <a:rPr lang="en-US" dirty="0" smtClean="0">
                <a:solidFill>
                  <a:schemeClr val="tx1"/>
                </a:solidFill>
              </a:rPr>
              <a:t>mark </a:t>
            </a:r>
            <a:r>
              <a:rPr lang="en-US" dirty="0" smtClean="0">
                <a:solidFill>
                  <a:schemeClr val="tx1"/>
                </a:solidFill>
              </a:rPr>
              <a:t>tag </a:t>
            </a:r>
            <a:r>
              <a:rPr lang="en-US" dirty="0" smtClean="0">
                <a:solidFill>
                  <a:schemeClr val="tx1"/>
                </a:solidFill>
              </a:rPr>
              <a:t>as missing </a:t>
            </a:r>
            <a:r>
              <a:rPr lang="en-US" dirty="0" smtClean="0">
                <a:solidFill>
                  <a:schemeClr val="tx1"/>
                </a:solidFill>
              </a:rPr>
              <a:t>in Inventory </a:t>
            </a:r>
            <a:r>
              <a:rPr lang="en-US" dirty="0" smtClean="0">
                <a:solidFill>
                  <a:schemeClr val="tx1"/>
                </a:solidFill>
              </a:rPr>
              <a:t>Balance Update</a:t>
            </a:r>
          </a:p>
          <a:p>
            <a:endParaRPr lang="en-US" dirty="0"/>
          </a:p>
        </p:txBody>
      </p:sp>
      <p:sp>
        <p:nvSpPr>
          <p:cNvPr id="4" name="Title 3"/>
          <p:cNvSpPr>
            <a:spLocks noGrp="1"/>
          </p:cNvSpPr>
          <p:nvPr>
            <p:ph type="title"/>
          </p:nvPr>
        </p:nvSpPr>
        <p:spPr/>
        <p:txBody>
          <a:bodyPr/>
          <a:lstStyle/>
          <a:p>
            <a:r>
              <a:rPr lang="en-US" dirty="0" smtClean="0"/>
              <a:t>Uncounted Pack Tag Report/Update</a:t>
            </a:r>
            <a:endParaRPr lang="en-US" dirty="0"/>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33796" name="Picture 4" descr="C:\Users\xcm\AppData\Local\Temp\SNAGHTML1667851.PNG"/>
          <p:cNvPicPr>
            <a:picLocks noChangeAspect="1" noChangeArrowheads="1"/>
          </p:cNvPicPr>
          <p:nvPr/>
        </p:nvPicPr>
        <p:blipFill>
          <a:blip r:embed="rId3"/>
          <a:srcRect/>
          <a:stretch>
            <a:fillRect/>
          </a:stretch>
        </p:blipFill>
        <p:spPr bwMode="auto">
          <a:xfrm>
            <a:off x="457200" y="3592159"/>
            <a:ext cx="8441429" cy="2868096"/>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28</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Uncounted Pack Tag Report/Update</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84996" name="Picture 4" descr="C:\Users\xcm\AppData\Local\Temp\SNAGHTML1686d88.PNG"/>
          <p:cNvPicPr>
            <a:picLocks noChangeAspect="1" noChangeArrowheads="1"/>
          </p:cNvPicPr>
          <p:nvPr/>
        </p:nvPicPr>
        <p:blipFill>
          <a:blip r:embed="rId3"/>
          <a:srcRect/>
          <a:stretch>
            <a:fillRect/>
          </a:stretch>
        </p:blipFill>
        <p:spPr bwMode="auto">
          <a:xfrm>
            <a:off x="457200" y="1316182"/>
            <a:ext cx="8357144" cy="3368571"/>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29</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Uncounted Pack Tag Report/Update</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82948" name="Picture 4" descr="C:\Users\xcm\AppData\Local\Temp\SNAGHTML16d6dc7.PNG"/>
          <p:cNvPicPr>
            <a:picLocks noChangeAspect="1" noChangeArrowheads="1"/>
          </p:cNvPicPr>
          <p:nvPr/>
        </p:nvPicPr>
        <p:blipFill>
          <a:blip r:embed="rId3"/>
          <a:srcRect/>
          <a:stretch>
            <a:fillRect/>
          </a:stretch>
        </p:blipFill>
        <p:spPr bwMode="auto">
          <a:xfrm>
            <a:off x="457200" y="1316182"/>
            <a:ext cx="8029575" cy="4191001"/>
          </a:xfrm>
          <a:prstGeom prst="rect">
            <a:avLst/>
          </a:prstGeom>
          <a:noFill/>
        </p:spPr>
      </p:pic>
      <p:sp>
        <p:nvSpPr>
          <p:cNvPr id="7" name="Flowchart: Process 6"/>
          <p:cNvSpPr/>
          <p:nvPr/>
        </p:nvSpPr>
        <p:spPr>
          <a:xfrm>
            <a:off x="6536321" y="4731488"/>
            <a:ext cx="648586" cy="595423"/>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Physical Inventory Process Map</a:t>
            </a:r>
          </a:p>
          <a:p>
            <a:r>
              <a:rPr lang="en-US" dirty="0" smtClean="0"/>
              <a:t>Physical Inventory Process Flow</a:t>
            </a:r>
          </a:p>
          <a:p>
            <a:r>
              <a:rPr lang="en-US" dirty="0" smtClean="0"/>
              <a:t>Tag Delete/Archive</a:t>
            </a:r>
          </a:p>
          <a:p>
            <a:r>
              <a:rPr lang="en-US" dirty="0" smtClean="0"/>
              <a:t>Inventory Balance Freeze</a:t>
            </a:r>
          </a:p>
          <a:p>
            <a:r>
              <a:rPr lang="en-US" dirty="0" smtClean="0"/>
              <a:t>Pack Tag Create</a:t>
            </a:r>
          </a:p>
          <a:p>
            <a:r>
              <a:rPr lang="en-US" dirty="0" smtClean="0"/>
              <a:t>Bulk Tag Create</a:t>
            </a:r>
          </a:p>
          <a:p>
            <a:r>
              <a:rPr lang="en-US" dirty="0" smtClean="0"/>
              <a:t>Pack Tag Print</a:t>
            </a:r>
          </a:p>
          <a:p>
            <a:r>
              <a:rPr lang="en-US" dirty="0" smtClean="0"/>
              <a:t>Pack Tag Count Entry</a:t>
            </a:r>
          </a:p>
          <a:p>
            <a:r>
              <a:rPr lang="en-US" dirty="0" smtClean="0"/>
              <a:t>Pack Tag Recount Entry</a:t>
            </a:r>
          </a:p>
          <a:p>
            <a:r>
              <a:rPr lang="en-US" dirty="0" smtClean="0"/>
              <a:t>Uncounted Pack Tag Report/Update</a:t>
            </a:r>
          </a:p>
          <a:p>
            <a:r>
              <a:rPr lang="en-US" altLang="zh-CN" dirty="0" smtClean="0"/>
              <a:t>Inventory Balance Update by Pack</a:t>
            </a:r>
            <a:endParaRPr lang="en-US" dirty="0" smtClean="0"/>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smtClean="0"/>
              <a:t>Physical Inventory</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30</a:t>
            </a:fld>
            <a:endParaRPr lang="en-US" dirty="0"/>
          </a:p>
        </p:txBody>
      </p:sp>
      <p:sp>
        <p:nvSpPr>
          <p:cNvPr id="3" name="Content Placeholder 2"/>
          <p:cNvSpPr>
            <a:spLocks noGrp="1"/>
          </p:cNvSpPr>
          <p:nvPr>
            <p:ph idx="1"/>
          </p:nvPr>
        </p:nvSpPr>
        <p:spPr/>
        <p:txBody>
          <a:bodyPr>
            <a:normAutofit/>
          </a:bodyPr>
          <a:lstStyle/>
          <a:p>
            <a:r>
              <a:rPr lang="en-US" dirty="0" smtClean="0"/>
              <a:t>Updates based on location</a:t>
            </a:r>
          </a:p>
          <a:p>
            <a:r>
              <a:rPr lang="en-US" dirty="0" smtClean="0"/>
              <a:t>Manually fix all </a:t>
            </a:r>
            <a:r>
              <a:rPr lang="en-US" dirty="0" smtClean="0"/>
              <a:t>M</a:t>
            </a:r>
            <a:r>
              <a:rPr lang="en-US" dirty="0" smtClean="0"/>
              <a:t>anual </a:t>
            </a:r>
            <a:r>
              <a:rPr lang="en-US" dirty="0" smtClean="0"/>
              <a:t>I</a:t>
            </a:r>
            <a:r>
              <a:rPr lang="en-US" dirty="0" smtClean="0"/>
              <a:t>ntervention </a:t>
            </a:r>
            <a:r>
              <a:rPr lang="en-US" dirty="0" smtClean="0"/>
              <a:t>problems before update </a:t>
            </a:r>
          </a:p>
          <a:p>
            <a:pPr lvl="1"/>
            <a:r>
              <a:rPr lang="en-US" dirty="0" smtClean="0"/>
              <a:t>Item mismatch</a:t>
            </a:r>
          </a:p>
          <a:p>
            <a:pPr lvl="1"/>
            <a:r>
              <a:rPr lang="en-US" dirty="0" smtClean="0"/>
              <a:t>Serial ID with an inactive </a:t>
            </a:r>
            <a:r>
              <a:rPr lang="en-US" dirty="0" smtClean="0"/>
              <a:t>stage </a:t>
            </a:r>
            <a:r>
              <a:rPr lang="en-US" dirty="0" smtClean="0"/>
              <a:t>such as New, </a:t>
            </a:r>
            <a:r>
              <a:rPr lang="en-US" dirty="0" smtClean="0"/>
              <a:t>Booked</a:t>
            </a:r>
            <a:endParaRPr lang="en-US" dirty="0" smtClean="0"/>
          </a:p>
          <a:p>
            <a:pPr lvl="1"/>
            <a:r>
              <a:rPr lang="en-US" dirty="0" smtClean="0"/>
              <a:t>Non-existent </a:t>
            </a:r>
            <a:r>
              <a:rPr lang="en-US" dirty="0" smtClean="0"/>
              <a:t>serial IDs</a:t>
            </a:r>
          </a:p>
          <a:p>
            <a:pPr lvl="1"/>
            <a:r>
              <a:rPr lang="en-US" dirty="0" smtClean="0"/>
              <a:t>Serial ID is </a:t>
            </a:r>
            <a:r>
              <a:rPr lang="en-US" dirty="0" smtClean="0"/>
              <a:t>picked, </a:t>
            </a:r>
            <a:r>
              <a:rPr lang="en-US" dirty="0" smtClean="0"/>
              <a:t>but missing</a:t>
            </a:r>
          </a:p>
          <a:p>
            <a:endParaRPr lang="en-US" dirty="0"/>
          </a:p>
        </p:txBody>
      </p:sp>
      <p:sp>
        <p:nvSpPr>
          <p:cNvPr id="4" name="Title 3"/>
          <p:cNvSpPr>
            <a:spLocks noGrp="1"/>
          </p:cNvSpPr>
          <p:nvPr>
            <p:ph type="title"/>
          </p:nvPr>
        </p:nvSpPr>
        <p:spPr/>
        <p:txBody>
          <a:bodyPr/>
          <a:lstStyle/>
          <a:p>
            <a:r>
              <a:rPr lang="en-US" altLang="zh-CN" dirty="0" smtClean="0"/>
              <a:t>Inventory Balance Update by Pack</a:t>
            </a:r>
            <a:endParaRPr lang="en-US" dirty="0"/>
          </a:p>
        </p:txBody>
      </p:sp>
      <p:sp>
        <p:nvSpPr>
          <p:cNvPr id="5" name="Text Placeholder 4"/>
          <p:cNvSpPr>
            <a:spLocks noGrp="1"/>
          </p:cNvSpPr>
          <p:nvPr>
            <p:ph type="body" sz="quarter" idx="11"/>
          </p:nvPr>
        </p:nvSpPr>
        <p:spPr/>
        <p:txBody>
          <a:bodyPr/>
          <a:lstStyle/>
          <a:p>
            <a:r>
              <a:rPr lang="en-US" dirty="0" smtClean="0"/>
              <a:t>Physical Inventory</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31</a:t>
            </a:fld>
            <a:endParaRPr lang="en-US" dirty="0"/>
          </a:p>
        </p:txBody>
      </p:sp>
      <p:sp>
        <p:nvSpPr>
          <p:cNvPr id="3" name="Content Placeholder 2"/>
          <p:cNvSpPr>
            <a:spLocks noGrp="1"/>
          </p:cNvSpPr>
          <p:nvPr>
            <p:ph idx="1"/>
          </p:nvPr>
        </p:nvSpPr>
        <p:spPr/>
        <p:txBody>
          <a:bodyPr/>
          <a:lstStyle/>
          <a:p>
            <a:r>
              <a:rPr lang="en-US" dirty="0" smtClean="0"/>
              <a:t>The system fixes the following problems automatically during update</a:t>
            </a:r>
          </a:p>
          <a:p>
            <a:endParaRPr lang="en-US" dirty="0"/>
          </a:p>
        </p:txBody>
      </p:sp>
      <p:sp>
        <p:nvSpPr>
          <p:cNvPr id="4" name="Title 3"/>
          <p:cNvSpPr>
            <a:spLocks noGrp="1"/>
          </p:cNvSpPr>
          <p:nvPr>
            <p:ph type="title"/>
          </p:nvPr>
        </p:nvSpPr>
        <p:spPr/>
        <p:txBody>
          <a:bodyPr/>
          <a:lstStyle/>
          <a:p>
            <a:r>
              <a:rPr lang="en-US" altLang="zh-CN" smtClean="0"/>
              <a:t>Inventory Balance Update by Pack</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graphicFrame>
        <p:nvGraphicFramePr>
          <p:cNvPr id="6" name="Table 5"/>
          <p:cNvGraphicFramePr>
            <a:graphicFrameLocks noGrp="1"/>
          </p:cNvGraphicFramePr>
          <p:nvPr/>
        </p:nvGraphicFramePr>
        <p:xfrm>
          <a:off x="531631" y="2349795"/>
          <a:ext cx="8229600" cy="2880360"/>
        </p:xfrm>
        <a:graphic>
          <a:graphicData uri="http://schemas.openxmlformats.org/drawingml/2006/table">
            <a:tbl>
              <a:tblPr firstRow="1" bandRow="1">
                <a:tableStyleId>{5C22544A-7EE6-4342-B048-85BDC9FD1C3A}</a:tableStyleId>
              </a:tblPr>
              <a:tblGrid>
                <a:gridCol w="2877919"/>
                <a:gridCol w="5351681"/>
              </a:tblGrid>
              <a:tr h="370840">
                <a:tc>
                  <a:txBody>
                    <a:bodyPr/>
                    <a:lstStyle/>
                    <a:p>
                      <a:r>
                        <a:rPr lang="en-US" sz="1400" dirty="0" smtClean="0"/>
                        <a:t>Counting Result</a:t>
                      </a:r>
                      <a:endParaRPr lang="en-US" sz="1400" dirty="0"/>
                    </a:p>
                  </a:txBody>
                  <a:tcPr/>
                </a:tc>
                <a:tc>
                  <a:txBody>
                    <a:bodyPr/>
                    <a:lstStyle/>
                    <a:p>
                      <a:r>
                        <a:rPr lang="en-US" sz="1400" dirty="0" smtClean="0"/>
                        <a:t>System action</a:t>
                      </a:r>
                      <a:endParaRPr lang="en-US" sz="1400" dirty="0"/>
                    </a:p>
                  </a:txBody>
                  <a:tcPr/>
                </a:tc>
              </a:tr>
              <a:tr h="370840">
                <a:tc>
                  <a:txBody>
                    <a:bodyPr/>
                    <a:lstStyle/>
                    <a:p>
                      <a:r>
                        <a:rPr lang="en-US" sz="1400" dirty="0" smtClean="0"/>
                        <a:t>The serial</a:t>
                      </a:r>
                      <a:r>
                        <a:rPr lang="en-US" sz="1400" baseline="0" dirty="0" smtClean="0"/>
                        <a:t> ID has stage “</a:t>
                      </a:r>
                      <a:r>
                        <a:rPr lang="en-US" sz="1400" baseline="0" dirty="0" err="1" smtClean="0"/>
                        <a:t>inv_adj</a:t>
                      </a:r>
                      <a:r>
                        <a:rPr lang="en-US" sz="1400" baseline="0" dirty="0" smtClean="0"/>
                        <a:t>” but is found</a:t>
                      </a:r>
                      <a:endParaRPr lang="en-US" sz="1400" dirty="0"/>
                    </a:p>
                  </a:txBody>
                  <a:tcPr/>
                </a:tc>
                <a:tc>
                  <a:txBody>
                    <a:bodyPr/>
                    <a:lstStyle/>
                    <a:p>
                      <a:r>
                        <a:rPr lang="en-US" sz="1400" kern="1200" dirty="0" smtClean="0">
                          <a:solidFill>
                            <a:schemeClr val="dk1"/>
                          </a:solidFill>
                          <a:latin typeface="+mn-lt"/>
                          <a:ea typeface="+mn-ea"/>
                          <a:cs typeface="+mn-cs"/>
                        </a:rPr>
                        <a:t>The Serial ID was Cycle Counted/Issued</a:t>
                      </a:r>
                      <a:r>
                        <a:rPr lang="en-US" sz="1400" kern="1200" baseline="0" dirty="0" smtClean="0">
                          <a:solidFill>
                            <a:schemeClr val="dk1"/>
                          </a:solidFill>
                          <a:latin typeface="+mn-lt"/>
                          <a:ea typeface="+mn-ea"/>
                          <a:cs typeface="+mn-cs"/>
                        </a:rPr>
                        <a:t> during Physical Inventory</a:t>
                      </a:r>
                      <a:r>
                        <a:rPr lang="en-US" sz="1400" kern="1200" dirty="0" smtClean="0">
                          <a:solidFill>
                            <a:schemeClr val="dk1"/>
                          </a:solidFill>
                          <a:latin typeface="+mn-lt"/>
                          <a:ea typeface="+mn-ea"/>
                          <a:cs typeface="+mn-cs"/>
                        </a:rPr>
                        <a:t> in another location.  The system reactivates it automatically.</a:t>
                      </a:r>
                      <a:endParaRPr lang="en-US" sz="1400" dirty="0"/>
                    </a:p>
                  </a:txBody>
                  <a:tcPr/>
                </a:tc>
              </a:tr>
              <a:tr h="370840">
                <a:tc>
                  <a:txBody>
                    <a:bodyPr/>
                    <a:lstStyle/>
                    <a:p>
                      <a:r>
                        <a:rPr lang="en-US" sz="1400" kern="1200" dirty="0" smtClean="0">
                          <a:solidFill>
                            <a:schemeClr val="dk1"/>
                          </a:solidFill>
                          <a:latin typeface="+mn-lt"/>
                          <a:ea typeface="+mn-ea"/>
                          <a:cs typeface="+mn-cs"/>
                        </a:rPr>
                        <a:t>Location Mismatch</a:t>
                      </a:r>
                      <a:endParaRPr lang="en-US" sz="1400" dirty="0"/>
                    </a:p>
                  </a:txBody>
                  <a:tcPr/>
                </a:tc>
                <a:tc>
                  <a:txBody>
                    <a:bodyPr/>
                    <a:lstStyle/>
                    <a:p>
                      <a:r>
                        <a:rPr lang="en-US" sz="1400" kern="1200" dirty="0" smtClean="0">
                          <a:solidFill>
                            <a:schemeClr val="dk1"/>
                          </a:solidFill>
                          <a:latin typeface="+mn-lt"/>
                          <a:ea typeface="+mn-ea"/>
                          <a:cs typeface="+mn-cs"/>
                        </a:rPr>
                        <a:t>The system transfers the serial</a:t>
                      </a:r>
                      <a:r>
                        <a:rPr lang="en-US" sz="1400" kern="1200" baseline="0" dirty="0" smtClean="0">
                          <a:solidFill>
                            <a:schemeClr val="dk1"/>
                          </a:solidFill>
                          <a:latin typeface="+mn-lt"/>
                          <a:ea typeface="+mn-ea"/>
                          <a:cs typeface="+mn-cs"/>
                        </a:rPr>
                        <a:t> ID</a:t>
                      </a:r>
                      <a:r>
                        <a:rPr lang="en-US" sz="1400" kern="1200" dirty="0" smtClean="0">
                          <a:solidFill>
                            <a:schemeClr val="dk1"/>
                          </a:solidFill>
                          <a:latin typeface="+mn-lt"/>
                          <a:ea typeface="+mn-ea"/>
                          <a:cs typeface="+mn-cs"/>
                        </a:rPr>
                        <a:t> automatically.</a:t>
                      </a:r>
                      <a:endParaRPr lang="en-US" sz="1400" dirty="0"/>
                    </a:p>
                  </a:txBody>
                  <a:tcPr/>
                </a:tc>
              </a:tr>
              <a:tr h="370840">
                <a:tc>
                  <a:txBody>
                    <a:bodyPr/>
                    <a:lstStyle/>
                    <a:p>
                      <a:r>
                        <a:rPr lang="en-US" sz="1400" kern="1200" dirty="0" smtClean="0">
                          <a:solidFill>
                            <a:schemeClr val="dk1"/>
                          </a:solidFill>
                          <a:latin typeface="+mn-lt"/>
                          <a:ea typeface="+mn-ea"/>
                          <a:cs typeface="+mn-cs"/>
                        </a:rPr>
                        <a:t>The serial ID should be shipped but is found</a:t>
                      </a:r>
                      <a:endParaRPr lang="en-US" sz="1400" dirty="0"/>
                    </a:p>
                  </a:txBody>
                  <a:tcPr/>
                </a:tc>
                <a:tc>
                  <a:txBody>
                    <a:bodyPr/>
                    <a:lstStyle/>
                    <a:p>
                      <a:r>
                        <a:rPr lang="en-US" sz="1400" kern="1200" dirty="0" smtClean="0">
                          <a:solidFill>
                            <a:schemeClr val="dk1"/>
                          </a:solidFill>
                          <a:latin typeface="+mn-lt"/>
                          <a:ea typeface="+mn-ea"/>
                          <a:cs typeface="+mn-cs"/>
                        </a:rPr>
                        <a:t>The</a:t>
                      </a:r>
                      <a:r>
                        <a:rPr lang="en-US" sz="1400" kern="1200" baseline="0" dirty="0" smtClean="0">
                          <a:solidFill>
                            <a:schemeClr val="dk1"/>
                          </a:solidFill>
                          <a:latin typeface="+mn-lt"/>
                          <a:ea typeface="+mn-ea"/>
                          <a:cs typeface="+mn-cs"/>
                        </a:rPr>
                        <a:t> s</a:t>
                      </a:r>
                      <a:r>
                        <a:rPr lang="en-US" sz="1400" kern="1200" dirty="0" smtClean="0">
                          <a:solidFill>
                            <a:schemeClr val="dk1"/>
                          </a:solidFill>
                          <a:latin typeface="+mn-lt"/>
                          <a:ea typeface="+mn-ea"/>
                          <a:cs typeface="+mn-cs"/>
                        </a:rPr>
                        <a:t>ystem reactivates it automatically.</a:t>
                      </a:r>
                      <a:endParaRPr lang="en-US" sz="1400" dirty="0"/>
                    </a:p>
                  </a:txBody>
                  <a:tcPr/>
                </a:tc>
              </a:tr>
              <a:tr h="370840">
                <a:tc>
                  <a:txBody>
                    <a:bodyPr/>
                    <a:lstStyle/>
                    <a:p>
                      <a:r>
                        <a:rPr lang="en-US" sz="1400" kern="1200" dirty="0" smtClean="0">
                          <a:solidFill>
                            <a:schemeClr val="dk1"/>
                          </a:solidFill>
                          <a:latin typeface="+mn-lt"/>
                          <a:ea typeface="+mn-ea"/>
                          <a:cs typeface="+mn-cs"/>
                        </a:rPr>
                        <a:t>The serial</a:t>
                      </a:r>
                      <a:r>
                        <a:rPr lang="en-US" sz="1400" kern="1200" baseline="0" dirty="0" smtClean="0">
                          <a:solidFill>
                            <a:schemeClr val="dk1"/>
                          </a:solidFill>
                          <a:latin typeface="+mn-lt"/>
                          <a:ea typeface="+mn-ea"/>
                          <a:cs typeface="+mn-cs"/>
                        </a:rPr>
                        <a:t> ID is m</a:t>
                      </a:r>
                      <a:r>
                        <a:rPr lang="en-US" sz="1400" kern="1200" dirty="0" smtClean="0">
                          <a:solidFill>
                            <a:schemeClr val="dk1"/>
                          </a:solidFill>
                          <a:latin typeface="+mn-lt"/>
                          <a:ea typeface="+mn-ea"/>
                          <a:cs typeface="+mn-cs"/>
                        </a:rPr>
                        <a:t>issing</a:t>
                      </a:r>
                      <a:endParaRPr lang="en-US" sz="1400" dirty="0"/>
                    </a:p>
                  </a:txBody>
                  <a:tcPr/>
                </a:tc>
                <a:tc>
                  <a:txBody>
                    <a:bodyPr/>
                    <a:lstStyle/>
                    <a:p>
                      <a:r>
                        <a:rPr lang="en-US" sz="1400" kern="1200" dirty="0" smtClean="0">
                          <a:solidFill>
                            <a:schemeClr val="dk1"/>
                          </a:solidFill>
                          <a:latin typeface="+mn-lt"/>
                          <a:ea typeface="+mn-ea"/>
                          <a:cs typeface="+mn-cs"/>
                        </a:rPr>
                        <a:t>The system writes it off automatically.</a:t>
                      </a:r>
                      <a:endParaRPr lang="en-US" sz="1400" dirty="0"/>
                    </a:p>
                  </a:txBody>
                  <a:tcPr/>
                </a:tc>
              </a:tr>
              <a:tr h="370840">
                <a:tc>
                  <a:txBody>
                    <a:bodyPr/>
                    <a:lstStyle/>
                    <a:p>
                      <a:r>
                        <a:rPr lang="en-US" sz="1400" dirty="0" smtClean="0"/>
                        <a:t>Count Qty &lt;&gt; Qty in</a:t>
                      </a:r>
                      <a:r>
                        <a:rPr lang="en-US" sz="1400" baseline="0" dirty="0" smtClean="0"/>
                        <a:t> Pack of unit pack</a:t>
                      </a:r>
                      <a:endParaRPr lang="en-US" sz="1400" dirty="0"/>
                    </a:p>
                  </a:txBody>
                  <a:tcPr/>
                </a:tc>
                <a:tc>
                  <a:txBody>
                    <a:bodyPr/>
                    <a:lstStyle/>
                    <a:p>
                      <a:r>
                        <a:rPr lang="en-US" sz="1400" dirty="0" smtClean="0"/>
                        <a:t>The system adjusts qty in Pack.</a:t>
                      </a:r>
                      <a:endParaRPr lang="en-US" sz="1400" dirty="0"/>
                    </a:p>
                  </a:txBody>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32</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altLang="zh-CN" smtClean="0"/>
              <a:t>Inventory Balance Update by Pack</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87042" name="Picture 2" descr="C:\Users\xcm\AppData\Local\Temp\SNAGHTML178745c.PNG"/>
          <p:cNvPicPr>
            <a:picLocks noChangeAspect="1" noChangeArrowheads="1"/>
          </p:cNvPicPr>
          <p:nvPr/>
        </p:nvPicPr>
        <p:blipFill>
          <a:blip r:embed="rId3"/>
          <a:srcRect/>
          <a:stretch>
            <a:fillRect/>
          </a:stretch>
        </p:blipFill>
        <p:spPr bwMode="auto">
          <a:xfrm>
            <a:off x="457200" y="1316183"/>
            <a:ext cx="8348572" cy="2931429"/>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33</a:t>
            </a:fld>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Physical Inventory Process Map</a:t>
            </a:r>
          </a:p>
          <a:p>
            <a:r>
              <a:rPr lang="en-US" dirty="0" smtClean="0"/>
              <a:t>Physical Inventory Process Flow</a:t>
            </a:r>
          </a:p>
          <a:p>
            <a:r>
              <a:rPr lang="en-US" dirty="0" smtClean="0"/>
              <a:t>Tag Delete/Archive</a:t>
            </a:r>
          </a:p>
          <a:p>
            <a:r>
              <a:rPr lang="en-US" dirty="0" smtClean="0"/>
              <a:t>Inventory Balance Freeze</a:t>
            </a:r>
          </a:p>
          <a:p>
            <a:r>
              <a:rPr lang="en-US" dirty="0" smtClean="0"/>
              <a:t>Pack Tag Create</a:t>
            </a:r>
          </a:p>
          <a:p>
            <a:r>
              <a:rPr lang="en-US" dirty="0" smtClean="0"/>
              <a:t>Bulk Tag Create</a:t>
            </a:r>
          </a:p>
          <a:p>
            <a:r>
              <a:rPr lang="en-US" dirty="0" smtClean="0"/>
              <a:t>Pack Tag Print</a:t>
            </a:r>
          </a:p>
          <a:p>
            <a:r>
              <a:rPr lang="en-US" dirty="0" smtClean="0"/>
              <a:t>Pack Tag Count Entry</a:t>
            </a:r>
          </a:p>
          <a:p>
            <a:r>
              <a:rPr lang="en-US" dirty="0" smtClean="0"/>
              <a:t>Pack Tag Recount Entry</a:t>
            </a:r>
          </a:p>
          <a:p>
            <a:r>
              <a:rPr lang="en-US" dirty="0" smtClean="0"/>
              <a:t>Uncounted Pack Tag Report/Update</a:t>
            </a:r>
          </a:p>
          <a:p>
            <a:r>
              <a:rPr lang="en-US" altLang="zh-CN" dirty="0" smtClean="0"/>
              <a:t>Inventory Balance Update by Pack</a:t>
            </a:r>
            <a:endParaRPr lang="en-US" dirty="0" smtClean="0"/>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smtClean="0"/>
              <a:t>Physical Inventory</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34</a:t>
            </a:fld>
            <a:endParaRPr lang="en-US" dirty="0"/>
          </a:p>
        </p:txBody>
      </p:sp>
      <p:sp>
        <p:nvSpPr>
          <p:cNvPr id="4" name="Title 3"/>
          <p:cNvSpPr>
            <a:spLocks noGrp="1"/>
          </p:cNvSpPr>
          <p:nvPr>
            <p:ph type="title"/>
          </p:nvPr>
        </p:nvSpPr>
        <p:spPr/>
        <p:txBody>
          <a:bodyPr>
            <a:normAutofit/>
          </a:bodyPr>
          <a:lstStyle/>
          <a:p>
            <a:r>
              <a:rPr lang="en-US" dirty="0" smtClean="0"/>
              <a:t>Exercise: Physical Inventory</a:t>
            </a:r>
            <a:endParaRPr lang="en-US" dirty="0"/>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457200" y="1316182"/>
            <a:ext cx="8229600" cy="4999951"/>
          </a:xfrm>
        </p:spPr>
        <p:txBody>
          <a:bodyPr>
            <a:normAutofit/>
          </a:bodyPr>
          <a:lstStyle/>
          <a:p>
            <a:endParaRPr lang="en-US" smtClean="0"/>
          </a:p>
        </p:txBody>
      </p:sp>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normAutofit/>
          </a:bodyPr>
          <a:lstStyle/>
          <a:p>
            <a:r>
              <a:rPr lang="en-US" dirty="0" smtClean="0"/>
              <a:t>Physical Inventory Process Map</a:t>
            </a:r>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33796" name="Picture 4" descr="C:\Users\xcm\AppData\Local\Temp\SNAGHTML3f4c7b.PNG"/>
          <p:cNvPicPr>
            <a:picLocks noChangeAspect="1" noChangeArrowheads="1"/>
          </p:cNvPicPr>
          <p:nvPr/>
        </p:nvPicPr>
        <p:blipFill>
          <a:blip r:embed="rId3"/>
          <a:srcRect/>
          <a:stretch>
            <a:fillRect/>
          </a:stretch>
        </p:blipFill>
        <p:spPr bwMode="auto">
          <a:xfrm>
            <a:off x="457200" y="1316182"/>
            <a:ext cx="6772275" cy="52197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normAutofit/>
          </a:bodyPr>
          <a:lstStyle/>
          <a:p>
            <a:r>
              <a:rPr lang="en-US" dirty="0" smtClean="0"/>
              <a:t>Physical Inventory Process Flow</a:t>
            </a:r>
          </a:p>
        </p:txBody>
      </p:sp>
      <p:sp>
        <p:nvSpPr>
          <p:cNvPr id="5" name="Text Placeholder 4"/>
          <p:cNvSpPr>
            <a:spLocks noGrp="1"/>
          </p:cNvSpPr>
          <p:nvPr>
            <p:ph type="body" sz="quarter" idx="11"/>
          </p:nvPr>
        </p:nvSpPr>
        <p:spPr/>
        <p:txBody>
          <a:bodyPr/>
          <a:lstStyle/>
          <a:p>
            <a:r>
              <a:rPr lang="en-US" smtClean="0"/>
              <a:t>Physical Inventory</a:t>
            </a:r>
            <a:endParaRPr lang="en-US" dirty="0"/>
          </a:p>
        </p:txBody>
      </p:sp>
      <p:sp>
        <p:nvSpPr>
          <p:cNvPr id="9" name="Rounded Rectangle 8"/>
          <p:cNvSpPr/>
          <p:nvPr/>
        </p:nvSpPr>
        <p:spPr>
          <a:xfrm>
            <a:off x="457200"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Delete/Archive Old Tags</a:t>
            </a:r>
          </a:p>
        </p:txBody>
      </p:sp>
      <p:sp>
        <p:nvSpPr>
          <p:cNvPr id="10" name="Rounded Rectangle 9"/>
          <p:cNvSpPr/>
          <p:nvPr/>
        </p:nvSpPr>
        <p:spPr>
          <a:xfrm>
            <a:off x="2566207" y="1626422"/>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Freeze Inventory Balance</a:t>
            </a:r>
          </a:p>
        </p:txBody>
      </p:sp>
      <p:cxnSp>
        <p:nvCxnSpPr>
          <p:cNvPr id="11" name="Shape 13"/>
          <p:cNvCxnSpPr>
            <a:stCxn id="9" idx="3"/>
            <a:endCxn id="10" idx="1"/>
          </p:cNvCxnSpPr>
          <p:nvPr/>
        </p:nvCxnSpPr>
        <p:spPr>
          <a:xfrm flipV="1">
            <a:off x="2000888" y="2173358"/>
            <a:ext cx="565319" cy="308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Rounded Rectangle 11"/>
          <p:cNvSpPr/>
          <p:nvPr/>
        </p:nvSpPr>
        <p:spPr>
          <a:xfrm>
            <a:off x="4717657"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latin typeface="Arial" pitchFamily="34" charset="0"/>
                <a:cs typeface="Arial" pitchFamily="34" charset="0"/>
              </a:rPr>
              <a:t>Create Item/Bulk Tags</a:t>
            </a:r>
          </a:p>
        </p:txBody>
      </p:sp>
      <p:cxnSp>
        <p:nvCxnSpPr>
          <p:cNvPr id="16" name="Elbow Connector 15"/>
          <p:cNvCxnSpPr>
            <a:stCxn id="10" idx="3"/>
          </p:cNvCxnSpPr>
          <p:nvPr/>
        </p:nvCxnSpPr>
        <p:spPr>
          <a:xfrm flipV="1">
            <a:off x="4109895" y="2173269"/>
            <a:ext cx="607762" cy="89"/>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Elbow Connector 16"/>
          <p:cNvCxnSpPr>
            <a:stCxn id="10" idx="3"/>
            <a:endCxn id="27" idx="0"/>
          </p:cNvCxnSpPr>
          <p:nvPr/>
        </p:nvCxnSpPr>
        <p:spPr>
          <a:xfrm flipV="1">
            <a:off x="4109895" y="1626333"/>
            <a:ext cx="3442867" cy="547025"/>
          </a:xfrm>
          <a:prstGeom prst="bentConnector4">
            <a:avLst>
              <a:gd name="adj1" fmla="val 7510"/>
              <a:gd name="adj2" fmla="val 14179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8" name="Rounded Rectangle 17"/>
          <p:cNvSpPr/>
          <p:nvPr/>
        </p:nvSpPr>
        <p:spPr>
          <a:xfrm>
            <a:off x="457200" y="335280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Print Tags</a:t>
            </a:r>
          </a:p>
        </p:txBody>
      </p:sp>
      <p:sp>
        <p:nvSpPr>
          <p:cNvPr id="20" name="Rounded Rectangle 19"/>
          <p:cNvSpPr/>
          <p:nvPr/>
        </p:nvSpPr>
        <p:spPr>
          <a:xfrm>
            <a:off x="2566207" y="335153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latin typeface="Arial" pitchFamily="34" charset="0"/>
                <a:cs typeface="Arial" pitchFamily="34" charset="0"/>
              </a:rPr>
              <a:t>Enter Counting Results</a:t>
            </a:r>
          </a:p>
        </p:txBody>
      </p:sp>
      <p:cxnSp>
        <p:nvCxnSpPr>
          <p:cNvPr id="21" name="Elbow Connector 20"/>
          <p:cNvCxnSpPr>
            <a:stCxn id="18" idx="3"/>
            <a:endCxn id="20" idx="1"/>
          </p:cNvCxnSpPr>
          <p:nvPr/>
        </p:nvCxnSpPr>
        <p:spPr>
          <a:xfrm flipV="1">
            <a:off x="2000888" y="3898466"/>
            <a:ext cx="565319" cy="127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2" name="Rounded Rectangle 21"/>
          <p:cNvSpPr/>
          <p:nvPr/>
        </p:nvSpPr>
        <p:spPr>
          <a:xfrm>
            <a:off x="4717657" y="335280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latin typeface="Arial" pitchFamily="34" charset="0"/>
                <a:cs typeface="Arial" pitchFamily="34" charset="0"/>
              </a:rPr>
              <a:t>View Results</a:t>
            </a:r>
          </a:p>
        </p:txBody>
      </p:sp>
      <p:cxnSp>
        <p:nvCxnSpPr>
          <p:cNvPr id="24" name="Elbow Connector 23"/>
          <p:cNvCxnSpPr>
            <a:stCxn id="20" idx="3"/>
          </p:cNvCxnSpPr>
          <p:nvPr/>
        </p:nvCxnSpPr>
        <p:spPr>
          <a:xfrm flipV="1">
            <a:off x="4109895" y="3895926"/>
            <a:ext cx="607762" cy="254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Rounded Rectangle 24"/>
          <p:cNvSpPr/>
          <p:nvPr/>
        </p:nvSpPr>
        <p:spPr>
          <a:xfrm>
            <a:off x="6869107" y="334899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latin typeface="Arial" pitchFamily="34" charset="0"/>
                <a:cs typeface="Arial" pitchFamily="34" charset="0"/>
              </a:rPr>
              <a:t>Update Uncounted Tags</a:t>
            </a:r>
          </a:p>
        </p:txBody>
      </p:sp>
      <p:cxnSp>
        <p:nvCxnSpPr>
          <p:cNvPr id="26" name="Elbow Connector 25"/>
          <p:cNvCxnSpPr/>
          <p:nvPr/>
        </p:nvCxnSpPr>
        <p:spPr>
          <a:xfrm flipV="1">
            <a:off x="6261345" y="3892116"/>
            <a:ext cx="607762" cy="254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7" name="Rounded Rectangle 26"/>
          <p:cNvSpPr/>
          <p:nvPr/>
        </p:nvSpPr>
        <p:spPr>
          <a:xfrm>
            <a:off x="6780918" y="1626333"/>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latin typeface="Arial" pitchFamily="34" charset="0"/>
                <a:cs typeface="Arial" pitchFamily="34" charset="0"/>
              </a:rPr>
              <a:t>Create Pack/Bulk Tags</a:t>
            </a:r>
          </a:p>
        </p:txBody>
      </p:sp>
      <p:cxnSp>
        <p:nvCxnSpPr>
          <p:cNvPr id="36" name="Shape 35"/>
          <p:cNvCxnSpPr/>
          <p:nvPr/>
        </p:nvCxnSpPr>
        <p:spPr>
          <a:xfrm flipH="1">
            <a:off x="1229044" y="2174247"/>
            <a:ext cx="7095562" cy="1178553"/>
          </a:xfrm>
          <a:prstGeom prst="bentConnector4">
            <a:avLst>
              <a:gd name="adj1" fmla="val -3222"/>
              <a:gd name="adj2" fmla="val 7320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7" name="Shape 36"/>
          <p:cNvCxnSpPr>
            <a:stCxn id="12" idx="3"/>
            <a:endCxn id="18" idx="0"/>
          </p:cNvCxnSpPr>
          <p:nvPr/>
        </p:nvCxnSpPr>
        <p:spPr>
          <a:xfrm flipH="1">
            <a:off x="1229044" y="2176444"/>
            <a:ext cx="5032301" cy="1176356"/>
          </a:xfrm>
          <a:prstGeom prst="bentConnector4">
            <a:avLst>
              <a:gd name="adj1" fmla="val -4543"/>
              <a:gd name="adj2" fmla="val 73247"/>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40" name="Rounded Rectangle 39"/>
          <p:cNvSpPr/>
          <p:nvPr/>
        </p:nvSpPr>
        <p:spPr>
          <a:xfrm>
            <a:off x="6870095" y="498856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Update Inventory</a:t>
            </a:r>
          </a:p>
        </p:txBody>
      </p:sp>
      <p:cxnSp>
        <p:nvCxnSpPr>
          <p:cNvPr id="41" name="Shape 40"/>
          <p:cNvCxnSpPr>
            <a:stCxn id="25" idx="2"/>
            <a:endCxn id="40" idx="0"/>
          </p:cNvCxnSpPr>
          <p:nvPr/>
        </p:nvCxnSpPr>
        <p:spPr>
          <a:xfrm rot="16200000" flipH="1">
            <a:off x="7368596" y="4715217"/>
            <a:ext cx="545698" cy="98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44" name="Rounded Rectangle 43"/>
          <p:cNvSpPr/>
          <p:nvPr/>
        </p:nvSpPr>
        <p:spPr>
          <a:xfrm>
            <a:off x="4718293" y="498856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Recount</a:t>
            </a:r>
          </a:p>
        </p:txBody>
      </p:sp>
      <p:cxnSp>
        <p:nvCxnSpPr>
          <p:cNvPr id="45" name="Elbow Connector 44"/>
          <p:cNvCxnSpPr>
            <a:stCxn id="20" idx="3"/>
            <a:endCxn id="44" idx="1"/>
          </p:cNvCxnSpPr>
          <p:nvPr/>
        </p:nvCxnSpPr>
        <p:spPr>
          <a:xfrm>
            <a:off x="4109895" y="3898466"/>
            <a:ext cx="608398" cy="1637030"/>
          </a:xfrm>
          <a:prstGeom prst="bentConnector3">
            <a:avLst>
              <a:gd name="adj1" fmla="val 43738"/>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0" name="Elbow Connector 49"/>
          <p:cNvCxnSpPr>
            <a:stCxn id="44" idx="0"/>
            <a:endCxn id="22" idx="2"/>
          </p:cNvCxnSpPr>
          <p:nvPr/>
        </p:nvCxnSpPr>
        <p:spPr>
          <a:xfrm rot="16200000" flipV="1">
            <a:off x="5218875" y="4717298"/>
            <a:ext cx="541888" cy="63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p:txBody>
          <a:bodyPr/>
          <a:lstStyle/>
          <a:p>
            <a:r>
              <a:rPr lang="en-US" dirty="0" smtClean="0"/>
              <a:t>Deletes and archives physical inventory count tags, both item tags and pack tags</a:t>
            </a:r>
          </a:p>
          <a:p>
            <a:r>
              <a:rPr lang="en-US" dirty="0" smtClean="0"/>
              <a:t>Clears out old tag records before new physical inventory</a:t>
            </a:r>
            <a:endParaRPr lang="en-US" dirty="0"/>
          </a:p>
        </p:txBody>
      </p:sp>
      <p:sp>
        <p:nvSpPr>
          <p:cNvPr id="4" name="Title 3"/>
          <p:cNvSpPr>
            <a:spLocks noGrp="1"/>
          </p:cNvSpPr>
          <p:nvPr>
            <p:ph type="title"/>
          </p:nvPr>
        </p:nvSpPr>
        <p:spPr/>
        <p:txBody>
          <a:bodyPr>
            <a:normAutofit/>
          </a:bodyPr>
          <a:lstStyle/>
          <a:p>
            <a:r>
              <a:rPr lang="en-US" dirty="0" smtClean="0"/>
              <a:t>Tag Delete/Archive</a:t>
            </a:r>
            <a:endParaRPr lang="en-US" dirty="0"/>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31748" name="Picture 4" descr="C:\Users\xcm\AppData\Local\Temp\SNAGHTML716421.PNG"/>
          <p:cNvPicPr>
            <a:picLocks noChangeAspect="1" noChangeArrowheads="1"/>
          </p:cNvPicPr>
          <p:nvPr/>
        </p:nvPicPr>
        <p:blipFill>
          <a:blip r:embed="rId3"/>
          <a:srcRect/>
          <a:stretch>
            <a:fillRect/>
          </a:stretch>
        </p:blipFill>
        <p:spPr bwMode="auto">
          <a:xfrm>
            <a:off x="990600" y="3221756"/>
            <a:ext cx="6642477" cy="3276191"/>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p:txBody>
          <a:bodyPr/>
          <a:lstStyle/>
          <a:p>
            <a:r>
              <a:rPr lang="en-US" dirty="0" smtClean="0"/>
              <a:t>Freezing inventory records based on the quantity on hand</a:t>
            </a:r>
          </a:p>
          <a:p>
            <a:r>
              <a:rPr lang="en-US" dirty="0" smtClean="0"/>
              <a:t>Only inventory of non-serialized loose items will be frozen </a:t>
            </a:r>
          </a:p>
          <a:p>
            <a:r>
              <a:rPr lang="en-US" dirty="0" smtClean="0"/>
              <a:t>Non-serialized loose items: Compare frozen quantity with counted quantity</a:t>
            </a:r>
          </a:p>
          <a:p>
            <a:r>
              <a:rPr lang="en-US" dirty="0" smtClean="0"/>
              <a:t>Serialized items and serialized packs: Compare QOH with counted quantity </a:t>
            </a:r>
          </a:p>
          <a:p>
            <a:endParaRPr lang="en-US" dirty="0"/>
          </a:p>
        </p:txBody>
      </p:sp>
      <p:sp>
        <p:nvSpPr>
          <p:cNvPr id="4" name="Title 3"/>
          <p:cNvSpPr>
            <a:spLocks noGrp="1"/>
          </p:cNvSpPr>
          <p:nvPr>
            <p:ph type="title"/>
          </p:nvPr>
        </p:nvSpPr>
        <p:spPr/>
        <p:txBody>
          <a:bodyPr/>
          <a:lstStyle/>
          <a:p>
            <a:r>
              <a:rPr lang="en-US" dirty="0" smtClean="0"/>
              <a:t>Inventory Balance Freeze</a:t>
            </a:r>
            <a:endParaRPr lang="en-US" dirty="0"/>
          </a:p>
        </p:txBody>
      </p:sp>
      <p:sp>
        <p:nvSpPr>
          <p:cNvPr id="5" name="Text Placeholder 4"/>
          <p:cNvSpPr>
            <a:spLocks noGrp="1"/>
          </p:cNvSpPr>
          <p:nvPr>
            <p:ph type="body" sz="quarter" idx="11"/>
          </p:nvPr>
        </p:nvSpPr>
        <p:spPr/>
        <p:txBody>
          <a:bodyPr/>
          <a:lstStyle/>
          <a:p>
            <a:r>
              <a:rPr lang="en-US" smtClean="0"/>
              <a:t>Physical Inventory</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Inventory Balance Freeze</a:t>
            </a:r>
            <a:endParaRPr lang="en-US"/>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50178" name="Picture 2" descr="C:\Users\xcm\AppData\Local\Temp\SNAGHTML81d9dc.PNG"/>
          <p:cNvPicPr>
            <a:picLocks noChangeAspect="1" noChangeArrowheads="1"/>
          </p:cNvPicPr>
          <p:nvPr/>
        </p:nvPicPr>
        <p:blipFill>
          <a:blip r:embed="rId3"/>
          <a:srcRect/>
          <a:stretch>
            <a:fillRect/>
          </a:stretch>
        </p:blipFill>
        <p:spPr bwMode="auto">
          <a:xfrm>
            <a:off x="457200" y="1316182"/>
            <a:ext cx="6648450" cy="2085976"/>
          </a:xfrm>
          <a:prstGeom prst="rect">
            <a:avLst/>
          </a:prstGeom>
          <a:noFill/>
        </p:spPr>
      </p:pic>
      <p:pic>
        <p:nvPicPr>
          <p:cNvPr id="50180" name="Picture 4" descr="C:\Users\xcm\AppData\Local\Temp\SNAGHTMLed5390.PNG"/>
          <p:cNvPicPr>
            <a:picLocks noChangeAspect="1" noChangeArrowheads="1"/>
          </p:cNvPicPr>
          <p:nvPr/>
        </p:nvPicPr>
        <p:blipFill>
          <a:blip r:embed="rId4"/>
          <a:srcRect/>
          <a:stretch>
            <a:fillRect/>
          </a:stretch>
        </p:blipFill>
        <p:spPr bwMode="auto">
          <a:xfrm>
            <a:off x="457201" y="3335483"/>
            <a:ext cx="7436191" cy="1363810"/>
          </a:xfrm>
          <a:prstGeom prst="rect">
            <a:avLst/>
          </a:prstGeom>
          <a:noFill/>
        </p:spPr>
      </p:pic>
      <p:pic>
        <p:nvPicPr>
          <p:cNvPr id="50182" name="Picture 6" descr="C:\Users\xcm\AppData\Local\Temp\SNAGHTMLedc8af.PNG"/>
          <p:cNvPicPr>
            <a:picLocks noChangeAspect="1" noChangeArrowheads="1"/>
          </p:cNvPicPr>
          <p:nvPr/>
        </p:nvPicPr>
        <p:blipFill>
          <a:blip r:embed="rId5"/>
          <a:srcRect/>
          <a:stretch>
            <a:fillRect/>
          </a:stretch>
        </p:blipFill>
        <p:spPr bwMode="auto">
          <a:xfrm>
            <a:off x="457201" y="4677335"/>
            <a:ext cx="7439525" cy="1748572"/>
          </a:xfrm>
          <a:prstGeom prst="rect">
            <a:avLst/>
          </a:prstGeom>
          <a:noFill/>
        </p:spPr>
      </p:pic>
      <p:sp>
        <p:nvSpPr>
          <p:cNvPr id="9" name="Flowchart: Process 8"/>
          <p:cNvSpPr/>
          <p:nvPr/>
        </p:nvSpPr>
        <p:spPr>
          <a:xfrm>
            <a:off x="6922640" y="3321194"/>
            <a:ext cx="564906" cy="364982"/>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lowchart: Process 9"/>
          <p:cNvSpPr/>
          <p:nvPr/>
        </p:nvSpPr>
        <p:spPr>
          <a:xfrm>
            <a:off x="4683370" y="5734050"/>
            <a:ext cx="822080"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Arrow Connector 8"/>
          <p:cNvCxnSpPr>
            <a:stCxn id="9" idx="3"/>
            <a:endCxn id="10" idx="3"/>
          </p:cNvCxnSpPr>
          <p:nvPr/>
        </p:nvCxnSpPr>
        <p:spPr>
          <a:xfrm flipH="1">
            <a:off x="5505450" y="3503685"/>
            <a:ext cx="1982096" cy="2430838"/>
          </a:xfrm>
          <a:prstGeom prst="bentConnector3">
            <a:avLst>
              <a:gd name="adj1" fmla="val -21625"/>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3" name="Content Placeholder 2"/>
          <p:cNvSpPr>
            <a:spLocks noGrp="1"/>
          </p:cNvSpPr>
          <p:nvPr>
            <p:ph idx="1"/>
          </p:nvPr>
        </p:nvSpPr>
        <p:spPr/>
        <p:txBody>
          <a:bodyPr/>
          <a:lstStyle/>
          <a:p>
            <a:r>
              <a:rPr lang="en-US" dirty="0" smtClean="0"/>
              <a:t>Create pack tags for all top-level packs of the selected location</a:t>
            </a:r>
          </a:p>
          <a:p>
            <a:r>
              <a:rPr lang="en-US" dirty="0" smtClean="0"/>
              <a:t>Create pack tags for loose item serial IDs</a:t>
            </a:r>
          </a:p>
          <a:p>
            <a:r>
              <a:rPr lang="en-US" dirty="0" smtClean="0"/>
              <a:t>Create item tags for non-serialized loose items of the selected location </a:t>
            </a:r>
          </a:p>
          <a:p>
            <a:endParaRPr lang="en-US" dirty="0"/>
          </a:p>
        </p:txBody>
      </p:sp>
      <p:sp>
        <p:nvSpPr>
          <p:cNvPr id="4" name="Title 3"/>
          <p:cNvSpPr>
            <a:spLocks noGrp="1"/>
          </p:cNvSpPr>
          <p:nvPr>
            <p:ph type="title"/>
          </p:nvPr>
        </p:nvSpPr>
        <p:spPr/>
        <p:txBody>
          <a:bodyPr/>
          <a:lstStyle/>
          <a:p>
            <a:r>
              <a:rPr lang="en-US" dirty="0" smtClean="0"/>
              <a:t>Pack Tag Create</a:t>
            </a:r>
            <a:endParaRPr lang="en-US" dirty="0"/>
          </a:p>
        </p:txBody>
      </p:sp>
      <p:sp>
        <p:nvSpPr>
          <p:cNvPr id="5" name="Text Placeholder 4"/>
          <p:cNvSpPr>
            <a:spLocks noGrp="1"/>
          </p:cNvSpPr>
          <p:nvPr>
            <p:ph type="body" sz="quarter" idx="11"/>
          </p:nvPr>
        </p:nvSpPr>
        <p:spPr/>
        <p:txBody>
          <a:bodyPr/>
          <a:lstStyle/>
          <a:p>
            <a:r>
              <a:rPr lang="en-US" smtClean="0"/>
              <a:t>Physical Inventory</a:t>
            </a:r>
            <a:endParaRPr lang="en-US" dirty="0"/>
          </a:p>
        </p:txBody>
      </p:sp>
      <p:pic>
        <p:nvPicPr>
          <p:cNvPr id="22530" name="Picture 2" descr="C:\Users\xcm\AppData\Local\Temp\SNAGHTMLf55f15.PNG"/>
          <p:cNvPicPr>
            <a:picLocks noChangeAspect="1" noChangeArrowheads="1"/>
          </p:cNvPicPr>
          <p:nvPr/>
        </p:nvPicPr>
        <p:blipFill>
          <a:blip r:embed="rId3"/>
          <a:srcRect/>
          <a:stretch>
            <a:fillRect/>
          </a:stretch>
        </p:blipFill>
        <p:spPr bwMode="auto">
          <a:xfrm>
            <a:off x="622300" y="3736105"/>
            <a:ext cx="7077075" cy="27813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5370</TotalTime>
  <Words>2427</Words>
  <Application>Microsoft Office PowerPoint</Application>
  <PresentationFormat>On-screen Show (4:3)</PresentationFormat>
  <Paragraphs>299</Paragraphs>
  <Slides>34</Slides>
  <Notes>34</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QAD 2010 Template</vt:lpstr>
      <vt:lpstr>Physical Inventory</vt:lpstr>
      <vt:lpstr>Physical Inventory</vt:lpstr>
      <vt:lpstr>Overview</vt:lpstr>
      <vt:lpstr>Physical Inventory Process Map</vt:lpstr>
      <vt:lpstr>Physical Inventory Process Flow</vt:lpstr>
      <vt:lpstr>Tag Delete/Archive</vt:lpstr>
      <vt:lpstr>Inventory Balance Freeze</vt:lpstr>
      <vt:lpstr>Inventory Balance Freeze</vt:lpstr>
      <vt:lpstr>Pack Tag Create</vt:lpstr>
      <vt:lpstr>Pack Tag Create</vt:lpstr>
      <vt:lpstr>Pack Tag Create</vt:lpstr>
      <vt:lpstr>Bulk Tag Create</vt:lpstr>
      <vt:lpstr>Pack Tag Print</vt:lpstr>
      <vt:lpstr>Pack Tag Print</vt:lpstr>
      <vt:lpstr>Pack Tag Print</vt:lpstr>
      <vt:lpstr>Pack Tag Print</vt:lpstr>
      <vt:lpstr>Pack Tag Print</vt:lpstr>
      <vt:lpstr>Pack Tag Count Entry</vt:lpstr>
      <vt:lpstr>Pack Tag Count Entry</vt:lpstr>
      <vt:lpstr>Pack Tag Count Entry</vt:lpstr>
      <vt:lpstr>Pack Tag Count Entry</vt:lpstr>
      <vt:lpstr>Pack Tag Count Entry</vt:lpstr>
      <vt:lpstr>Pack Tag Count Entry</vt:lpstr>
      <vt:lpstr>Pack Tag Count Entry</vt:lpstr>
      <vt:lpstr>Pack Tag Count Entry</vt:lpstr>
      <vt:lpstr>Pack Tag Recount Entry</vt:lpstr>
      <vt:lpstr>Uncounted Pack Tag Report/Update</vt:lpstr>
      <vt:lpstr>Uncounted Pack Tag Report/Update</vt:lpstr>
      <vt:lpstr>Uncounted Pack Tag Report/Update</vt:lpstr>
      <vt:lpstr>Inventory Balance Update by Pack</vt:lpstr>
      <vt:lpstr>Inventory Balance Update by Pack</vt:lpstr>
      <vt:lpstr>Inventory Balance Update by Pack</vt:lpstr>
      <vt:lpstr>Review</vt:lpstr>
      <vt:lpstr>Exercise: Physical Inventory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ymg</cp:lastModifiedBy>
  <cp:revision>489</cp:revision>
  <dcterms:created xsi:type="dcterms:W3CDTF">2010-10-05T00:44:07Z</dcterms:created>
  <dcterms:modified xsi:type="dcterms:W3CDTF">2016-04-25T10:59:32Z</dcterms:modified>
</cp:coreProperties>
</file>