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comments/comment7.xml" ContentType="application/vnd.openxmlformats-officedocument.presentationml.comments+xml"/>
  <Override PartName="/ppt/comments/comment8.xml" ContentType="application/vnd.openxmlformats-officedocument.presentationml.comment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11"/>
  </p:notesMasterIdLst>
  <p:sldIdLst>
    <p:sldId id="256" r:id="rId2"/>
    <p:sldId id="266" r:id="rId3"/>
    <p:sldId id="267" r:id="rId4"/>
    <p:sldId id="282" r:id="rId5"/>
    <p:sldId id="283" r:id="rId6"/>
    <p:sldId id="271" r:id="rId7"/>
    <p:sldId id="272" r:id="rId8"/>
    <p:sldId id="273" r:id="rId9"/>
    <p:sldId id="268" r:id="rId1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20" clrIdx="0"/>
  <p:cmAuthor id="1" name="p9w"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9811" autoAdjust="0"/>
  </p:normalViewPr>
  <p:slideViewPr>
    <p:cSldViewPr>
      <p:cViewPr varScale="1">
        <p:scale>
          <a:sx n="47" d="100"/>
          <a:sy n="47" d="100"/>
        </p:scale>
        <p:origin x="-3366" y="-90"/>
      </p:cViewPr>
      <p:guideLst>
        <p:guide orient="horz" pos="2160"/>
        <p:guide pos="2880"/>
      </p:guideLst>
    </p:cSldViewPr>
  </p:slideViewPr>
  <p:notesTextViewPr>
    <p:cViewPr>
      <p:scale>
        <a:sx n="100" d="100"/>
        <a:sy n="100" d="100"/>
      </p:scale>
      <p:origin x="24"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4-11T16:13:03.627" idx="1">
    <p:pos x="3348" y="444"/>
    <p:text>U</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6-04-11T16:13:48.978" idx="2">
    <p:pos x="1584" y="444"/>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6-04-11T16:13:55.935" idx="3">
    <p:pos x="2532" y="444"/>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6-04-11T16:14:02.312" idx="4">
    <p:pos x="2280" y="444"/>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6-04-11T16:14:13.282" idx="5">
    <p:pos x="2940" y="444"/>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6-04-11T16:14:28.844" idx="6">
    <p:pos x="1920" y="444"/>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6-04-11T16:14:34.605" idx="7">
    <p:pos x="3036" y="444"/>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6-04-11T16:14:40.918" idx="8">
    <p:pos x="1584" y="444"/>
    <p:text>H1</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defRPr>
            </a:lvl1pPr>
          </a:lstStyle>
          <a:p>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1599A920-B6EA-414E-A098-EC49AE219A9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898AF6D0-9F21-4958-A447-716339E84C6C}" type="slidenum">
              <a:rPr lang="en-US"/>
              <a:pPr/>
              <a:t>1</a:t>
            </a:fld>
            <a:endParaRPr 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Arial" charset="0"/>
                <a:ea typeface="+mn-ea"/>
                <a:cs typeface="+mn-cs"/>
              </a:rPr>
              <a:t>Definition</a:t>
            </a:r>
          </a:p>
          <a:p>
            <a:r>
              <a:rPr lang="en-US" sz="1200" kern="1200" baseline="0" dirty="0" smtClean="0">
                <a:solidFill>
                  <a:schemeClr val="tx1"/>
                </a:solidFill>
                <a:latin typeface="Arial" charset="0"/>
                <a:ea typeface="+mn-ea"/>
                <a:cs typeface="+mn-cs"/>
              </a:rPr>
              <a:t>Serial Control: Define whether </a:t>
            </a:r>
            <a:r>
              <a:rPr lang="en-US" sz="1200" kern="1200" baseline="0" dirty="0" smtClean="0">
                <a:solidFill>
                  <a:schemeClr val="tx1"/>
                </a:solidFill>
                <a:latin typeface="Arial" charset="0"/>
                <a:ea typeface="+mn-ea"/>
                <a:cs typeface="+mn-cs"/>
              </a:rPr>
              <a:t>an item </a:t>
            </a:r>
            <a:r>
              <a:rPr lang="en-US" sz="1200" kern="1200" baseline="0" dirty="0" smtClean="0">
                <a:solidFill>
                  <a:schemeClr val="tx1"/>
                </a:solidFill>
                <a:latin typeface="Arial" charset="0"/>
                <a:ea typeface="+mn-ea"/>
                <a:cs typeface="+mn-cs"/>
              </a:rPr>
              <a:t>is serialized.</a:t>
            </a:r>
          </a:p>
          <a:p>
            <a:r>
              <a:rPr lang="en-US" sz="1200" kern="1200" baseline="0" dirty="0" smtClean="0">
                <a:solidFill>
                  <a:schemeClr val="tx1"/>
                </a:solidFill>
                <a:latin typeface="Arial" charset="0"/>
                <a:ea typeface="+mn-ea"/>
                <a:cs typeface="+mn-cs"/>
              </a:rPr>
              <a:t>Lot Control: The value of Lot Control for the item determines whether a lot or serial number is required.</a:t>
            </a:r>
          </a:p>
          <a:p>
            <a:r>
              <a:rPr lang="en-US" sz="1200" kern="1200" baseline="0" dirty="0" smtClean="0">
                <a:solidFill>
                  <a:schemeClr val="tx1"/>
                </a:solidFill>
                <a:latin typeface="Arial" charset="0"/>
                <a:ea typeface="+mn-ea"/>
                <a:cs typeface="+mn-cs"/>
              </a:rPr>
              <a:t>You can use serial control, lot control or both. </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Why </a:t>
            </a:r>
            <a:r>
              <a:rPr lang="en-US" sz="1200" b="1" kern="1200" baseline="0" dirty="0" smtClean="0">
                <a:solidFill>
                  <a:schemeClr val="tx1"/>
                </a:solidFill>
                <a:latin typeface="Arial" charset="0"/>
                <a:ea typeface="+mn-ea"/>
                <a:cs typeface="+mn-cs"/>
              </a:rPr>
              <a:t>Consider </a:t>
            </a:r>
            <a:r>
              <a:rPr lang="en-US" sz="1200" b="1" kern="1200" dirty="0" smtClean="0">
                <a:solidFill>
                  <a:schemeClr val="tx1"/>
                </a:solidFill>
                <a:latin typeface="Arial" charset="0"/>
                <a:ea typeface="+mn-ea"/>
                <a:cs typeface="+mn-cs"/>
              </a:rPr>
              <a:t>Lot/Serial Control</a:t>
            </a:r>
            <a:r>
              <a:rPr lang="en-US" sz="1200" b="1" kern="1200" baseline="0" dirty="0" smtClean="0">
                <a:solidFill>
                  <a:schemeClr val="tx1"/>
                </a:solidFill>
                <a:latin typeface="Arial" charset="0"/>
                <a:ea typeface="+mn-ea"/>
                <a:cs typeface="+mn-cs"/>
              </a:rPr>
              <a:t>?</a:t>
            </a:r>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For some industries, the items need complete lot/serial number traceability.</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Setup Implications</a:t>
            </a:r>
          </a:p>
          <a:p>
            <a:r>
              <a:rPr lang="en-US" sz="1200" kern="1200" baseline="0" dirty="0" smtClean="0">
                <a:solidFill>
                  <a:schemeClr val="tx1"/>
                </a:solidFill>
                <a:latin typeface="Arial" charset="0"/>
                <a:ea typeface="+mn-ea"/>
                <a:cs typeface="+mn-cs"/>
              </a:rPr>
              <a:t>Set up lot/serial control in Item Master Maintenance (1.4.1), Item Inventory Data Maintenance (1.4.5), or Item-site Inventory Data Maintenance (1.4.16).</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Arial" charset="0"/>
                <a:ea typeface="+mn-ea"/>
                <a:cs typeface="+mn-cs"/>
              </a:rPr>
              <a:t>Definition</a:t>
            </a:r>
          </a:p>
          <a:p>
            <a:r>
              <a:rPr lang="en-US" sz="1200" kern="1200" baseline="0" dirty="0" smtClean="0">
                <a:solidFill>
                  <a:schemeClr val="tx1"/>
                </a:solidFill>
                <a:latin typeface="Arial" charset="0"/>
                <a:ea typeface="+mn-ea"/>
                <a:cs typeface="+mn-cs"/>
              </a:rPr>
              <a:t>You can define the serial ID range for items and packs by </a:t>
            </a:r>
            <a:r>
              <a:rPr lang="en-US" sz="1200" kern="1200" baseline="0" dirty="0" smtClean="0">
                <a:solidFill>
                  <a:schemeClr val="tx1"/>
                </a:solidFill>
                <a:latin typeface="Arial" charset="0"/>
                <a:ea typeface="+mn-ea"/>
                <a:cs typeface="+mn-cs"/>
              </a:rPr>
              <a:t>system in </a:t>
            </a:r>
            <a:r>
              <a:rPr lang="en-US" sz="1200" kern="1200" baseline="0" dirty="0" smtClean="0">
                <a:solidFill>
                  <a:schemeClr val="tx1"/>
                </a:solidFill>
                <a:latin typeface="Arial" charset="0"/>
                <a:ea typeface="+mn-ea"/>
                <a:cs typeface="+mn-cs"/>
              </a:rPr>
              <a:t>Number Range Maintenance. The serial ID can be generated from the system or imported from external sources.</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Why </a:t>
            </a:r>
            <a:r>
              <a:rPr lang="en-US" sz="1200" b="1" kern="1200" baseline="0" dirty="0" smtClean="0">
                <a:solidFill>
                  <a:schemeClr val="tx1"/>
                </a:solidFill>
                <a:latin typeface="Arial" charset="0"/>
                <a:ea typeface="+mn-ea"/>
                <a:cs typeface="+mn-cs"/>
              </a:rPr>
              <a:t>Consider </a:t>
            </a:r>
            <a:r>
              <a:rPr lang="en-US" sz="1200" b="1" kern="1200" dirty="0" smtClean="0">
                <a:solidFill>
                  <a:schemeClr val="tx1"/>
                </a:solidFill>
                <a:latin typeface="Arial" charset="0"/>
                <a:ea typeface="+mn-ea"/>
                <a:cs typeface="+mn-cs"/>
              </a:rPr>
              <a:t>Serial ID Ranges</a:t>
            </a:r>
            <a:r>
              <a:rPr lang="en-US" sz="1200" b="1" kern="1200" baseline="0" dirty="0" smtClean="0">
                <a:solidFill>
                  <a:schemeClr val="tx1"/>
                </a:solidFill>
                <a:latin typeface="Arial" charset="0"/>
                <a:ea typeface="+mn-ea"/>
                <a:cs typeface="+mn-cs"/>
              </a:rPr>
              <a:t>?</a:t>
            </a:r>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company needs to determine the serial ID formats and ranges for items and packs. The company also needs to determine what the source of the serial IDs is: </a:t>
            </a:r>
            <a:r>
              <a:rPr lang="en-US" sz="1200" kern="1200" baseline="0" dirty="0" smtClean="0">
                <a:solidFill>
                  <a:schemeClr val="tx1"/>
                </a:solidFill>
                <a:latin typeface="Arial" charset="0"/>
                <a:ea typeface="+mn-ea"/>
                <a:cs typeface="+mn-cs"/>
              </a:rPr>
              <a:t>imported </a:t>
            </a:r>
            <a:r>
              <a:rPr lang="en-US" sz="1200" kern="1200" baseline="0" dirty="0" smtClean="0">
                <a:solidFill>
                  <a:schemeClr val="tx1"/>
                </a:solidFill>
                <a:latin typeface="Arial" charset="0"/>
                <a:ea typeface="+mn-ea"/>
                <a:cs typeface="+mn-cs"/>
              </a:rPr>
              <a:t>from external sources or </a:t>
            </a:r>
            <a:r>
              <a:rPr lang="en-US" sz="1200" kern="1200" baseline="0" dirty="0" smtClean="0">
                <a:solidFill>
                  <a:schemeClr val="tx1"/>
                </a:solidFill>
                <a:latin typeface="Arial" charset="0"/>
                <a:ea typeface="+mn-ea"/>
                <a:cs typeface="+mn-cs"/>
              </a:rPr>
              <a:t>generated from the </a:t>
            </a:r>
            <a:r>
              <a:rPr lang="en-US" sz="1200" kern="1200" baseline="0" dirty="0" smtClean="0">
                <a:solidFill>
                  <a:schemeClr val="tx1"/>
                </a:solidFill>
                <a:latin typeface="Arial" charset="0"/>
                <a:ea typeface="+mn-ea"/>
                <a:cs typeface="+mn-cs"/>
              </a:rPr>
              <a:t>system NRM.</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Setup Implications</a:t>
            </a:r>
          </a:p>
          <a:p>
            <a:r>
              <a:rPr lang="en-US" sz="1200" kern="1200" baseline="0" dirty="0" smtClean="0">
                <a:solidFill>
                  <a:schemeClr val="tx1"/>
                </a:solidFill>
                <a:latin typeface="Arial" charset="0"/>
                <a:ea typeface="+mn-ea"/>
                <a:cs typeface="+mn-cs"/>
              </a:rPr>
              <a:t>Set up serial ID ranges in Number Range Maintenance (36.2.21.1). You can use Serial Range Extension (13.14.21) to set up </a:t>
            </a:r>
            <a:r>
              <a:rPr lang="en-US" sz="1200" kern="1200" baseline="0" dirty="0" smtClean="0">
                <a:solidFill>
                  <a:schemeClr val="tx1"/>
                </a:solidFill>
                <a:latin typeface="Arial" charset="0"/>
                <a:ea typeface="+mn-ea"/>
                <a:cs typeface="+mn-cs"/>
              </a:rPr>
              <a:t>an external import </a:t>
            </a:r>
            <a:r>
              <a:rPr lang="en-US" sz="1200" kern="1200" baseline="0" dirty="0" smtClean="0">
                <a:solidFill>
                  <a:schemeClr val="tx1"/>
                </a:solidFill>
                <a:latin typeface="Arial" charset="0"/>
                <a:ea typeface="+mn-ea"/>
                <a:cs typeface="+mn-cs"/>
              </a:rPr>
              <a:t>source for </a:t>
            </a:r>
            <a:r>
              <a:rPr lang="en-US" sz="1200" kern="1200" baseline="0" dirty="0" smtClean="0">
                <a:solidFill>
                  <a:schemeClr val="tx1"/>
                </a:solidFill>
                <a:latin typeface="Arial" charset="0"/>
                <a:ea typeface="+mn-ea"/>
                <a:cs typeface="+mn-cs"/>
              </a:rPr>
              <a:t>serial </a:t>
            </a:r>
            <a:r>
              <a:rPr lang="en-US" sz="1200" kern="1200" baseline="0" dirty="0" smtClean="0">
                <a:solidFill>
                  <a:schemeClr val="tx1"/>
                </a:solidFill>
                <a:latin typeface="Arial" charset="0"/>
                <a:ea typeface="+mn-ea"/>
                <a:cs typeface="+mn-cs"/>
              </a:rPr>
              <a:t>IDs.</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Arial" charset="0"/>
                <a:ea typeface="+mn-ea"/>
                <a:cs typeface="+mn-cs"/>
              </a:rPr>
              <a:t>Definition</a:t>
            </a:r>
          </a:p>
          <a:p>
            <a:r>
              <a:rPr lang="en-US" sz="1200" kern="1200" baseline="0" dirty="0" smtClean="0">
                <a:solidFill>
                  <a:schemeClr val="tx1"/>
                </a:solidFill>
                <a:latin typeface="Arial" charset="0"/>
                <a:ea typeface="+mn-ea"/>
                <a:cs typeface="+mn-cs"/>
              </a:rPr>
              <a:t>Packaging elements are the types of packaging. They can be pallets, boxes, separators, and so on. You can define the pack code for all packaging elements.</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Why </a:t>
            </a:r>
            <a:r>
              <a:rPr lang="en-US" sz="1200" b="1" kern="1200" baseline="0" dirty="0" smtClean="0">
                <a:solidFill>
                  <a:schemeClr val="tx1"/>
                </a:solidFill>
                <a:latin typeface="Arial" charset="0"/>
                <a:ea typeface="+mn-ea"/>
                <a:cs typeface="+mn-cs"/>
              </a:rPr>
              <a:t>Consider </a:t>
            </a:r>
            <a:r>
              <a:rPr lang="en-US" sz="1200" b="1" kern="1200" dirty="0" smtClean="0">
                <a:solidFill>
                  <a:schemeClr val="tx1"/>
                </a:solidFill>
                <a:latin typeface="Arial" charset="0"/>
                <a:ea typeface="+mn-ea"/>
                <a:cs typeface="+mn-cs"/>
              </a:rPr>
              <a:t>Packaging Elements</a:t>
            </a:r>
            <a:r>
              <a:rPr lang="en-US" sz="1200" b="1" kern="1200" baseline="0" dirty="0" smtClean="0">
                <a:solidFill>
                  <a:schemeClr val="tx1"/>
                </a:solidFill>
                <a:latin typeface="Arial" charset="0"/>
                <a:ea typeface="+mn-ea"/>
                <a:cs typeface="+mn-cs"/>
              </a:rPr>
              <a:t>?</a:t>
            </a:r>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Packaging </a:t>
            </a:r>
            <a:r>
              <a:rPr lang="en-US" sz="1200" kern="1200" baseline="0" dirty="0" smtClean="0">
                <a:solidFill>
                  <a:schemeClr val="tx1"/>
                </a:solidFill>
                <a:latin typeface="Arial" charset="0"/>
                <a:ea typeface="+mn-ea"/>
                <a:cs typeface="+mn-cs"/>
              </a:rPr>
              <a:t>codes </a:t>
            </a:r>
            <a:r>
              <a:rPr lang="en-US" sz="1200" kern="1200" baseline="0" dirty="0" smtClean="0">
                <a:solidFill>
                  <a:schemeClr val="tx1"/>
                </a:solidFill>
                <a:latin typeface="Arial" charset="0"/>
                <a:ea typeface="+mn-ea"/>
                <a:cs typeface="+mn-cs"/>
              </a:rPr>
              <a:t>are the </a:t>
            </a:r>
            <a:r>
              <a:rPr lang="en-US" sz="1200" kern="1200" baseline="0" dirty="0" smtClean="0">
                <a:solidFill>
                  <a:schemeClr val="tx1"/>
                </a:solidFill>
                <a:latin typeface="Arial" charset="0"/>
                <a:ea typeface="+mn-ea"/>
                <a:cs typeface="+mn-cs"/>
              </a:rPr>
              <a:t>fundamental records behind serialization. What packaging elements are you using</a:t>
            </a:r>
            <a:r>
              <a:rPr lang="en-US" sz="1200" kern="1200" baseline="0" dirty="0" smtClean="0">
                <a:solidFill>
                  <a:schemeClr val="tx1"/>
                </a:solidFill>
                <a:latin typeface="Arial" charset="0"/>
                <a:ea typeface="+mn-ea"/>
                <a:cs typeface="+mn-cs"/>
              </a:rPr>
              <a:t>?</a:t>
            </a:r>
          </a:p>
          <a:p>
            <a:endParaRPr lang="en-US" sz="1200" kern="1200" baseline="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It is important to decide what you define as a pack to avoid redundant declarations. For example, if you produce an end item of bottled pills and you want to serialize the bottle, you must set up lot/serial control for the end item (bottle and pills) but you do not need to create a pack code for the bottle item separately. </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Setup Implications</a:t>
            </a:r>
          </a:p>
          <a:p>
            <a:r>
              <a:rPr lang="en-US" sz="1200" kern="1200" baseline="0" dirty="0" smtClean="0">
                <a:solidFill>
                  <a:schemeClr val="tx1"/>
                </a:solidFill>
                <a:latin typeface="Arial" charset="0"/>
                <a:ea typeface="+mn-ea"/>
                <a:cs typeface="+mn-cs"/>
              </a:rPr>
              <a:t>Use Pack Code Maintenance (13.14.1) to define packaging elements.</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Arial" charset="0"/>
                <a:ea typeface="+mn-ea"/>
                <a:cs typeface="+mn-cs"/>
              </a:rPr>
              <a:t>Definition</a:t>
            </a:r>
          </a:p>
          <a:p>
            <a:r>
              <a:rPr lang="en-US" sz="1200" kern="1200" dirty="0" smtClean="0">
                <a:solidFill>
                  <a:schemeClr val="tx1"/>
                </a:solidFill>
                <a:latin typeface="Arial" charset="0"/>
                <a:ea typeface="+mn-ea"/>
                <a:cs typeface="+mn-cs"/>
              </a:rPr>
              <a:t>The packaging hierarchy determines the way in which goods are packaged and stored after inbound and production receipts. The hierarchy can be a single-level or a multiple-level packaging structure.</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Why </a:t>
            </a:r>
            <a:r>
              <a:rPr lang="en-US" sz="1200" b="1" kern="1200" baseline="0" dirty="0" smtClean="0">
                <a:solidFill>
                  <a:schemeClr val="tx1"/>
                </a:solidFill>
                <a:latin typeface="Arial" charset="0"/>
                <a:ea typeface="+mn-ea"/>
                <a:cs typeface="+mn-cs"/>
              </a:rPr>
              <a:t>Consider Pack Codes?</a:t>
            </a:r>
            <a:endParaRPr lang="en-US" sz="1200" b="1" kern="1200" baseline="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Can you pack multiple products in a pack? Can you pack multiple lots in a pack?</a:t>
            </a:r>
          </a:p>
          <a:p>
            <a:r>
              <a:rPr lang="en-US" sz="1200" kern="1200" dirty="0" smtClean="0">
                <a:solidFill>
                  <a:schemeClr val="tx1"/>
                </a:solidFill>
                <a:latin typeface="Arial" charset="0"/>
                <a:ea typeface="+mn-ea"/>
                <a:cs typeface="+mn-cs"/>
              </a:rPr>
              <a:t>Is the packaging material consumed during production on the item BOM or the packaging BOM? Will your package element consume multiple items when it is used?</a:t>
            </a:r>
          </a:p>
          <a:p>
            <a:r>
              <a:rPr lang="en-US" sz="1200" kern="1200" baseline="0" dirty="0" smtClean="0">
                <a:solidFill>
                  <a:schemeClr val="tx1"/>
                </a:solidFill>
                <a:latin typeface="Arial" charset="0"/>
                <a:ea typeface="+mn-ea"/>
                <a:cs typeface="+mn-cs"/>
              </a:rPr>
              <a:t>Is </a:t>
            </a:r>
            <a:r>
              <a:rPr lang="en-US" sz="1200" kern="1200" baseline="0" dirty="0" smtClean="0">
                <a:solidFill>
                  <a:schemeClr val="tx1"/>
                </a:solidFill>
                <a:latin typeface="Arial" charset="0"/>
                <a:ea typeface="+mn-ea"/>
                <a:cs typeface="+mn-cs"/>
              </a:rPr>
              <a:t>your pack an inventory item?</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Setup Implications</a:t>
            </a:r>
          </a:p>
          <a:p>
            <a:r>
              <a:rPr lang="en-US" sz="1200" kern="1200" dirty="0" smtClean="0">
                <a:solidFill>
                  <a:schemeClr val="tx1"/>
                </a:solidFill>
                <a:latin typeface="Arial" charset="0"/>
                <a:ea typeface="+mn-ea"/>
                <a:cs typeface="+mn-cs"/>
              </a:rPr>
              <a:t>In Pack Code Maintenance, you can choose to pack only single item or multiple items in a pack. Also, you can choose to pack only single-lot items or multiple-lot items in a pack. </a:t>
            </a:r>
          </a:p>
          <a:p>
            <a:r>
              <a:rPr lang="en-US" sz="1200" kern="1200" dirty="0" smtClean="0">
                <a:solidFill>
                  <a:schemeClr val="tx1"/>
                </a:solidFill>
                <a:latin typeface="Arial" charset="0"/>
                <a:ea typeface="+mn-ea"/>
                <a:cs typeface="+mn-cs"/>
              </a:rPr>
              <a:t>If multiple items are consumed when the pack is used, for example, the bottled pills, the end item needs a partition. You can create a box that contains the end item and partition and specify the BOM code in the Item/BOM field in Pack Code Maintenance. </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Arial" charset="0"/>
                <a:ea typeface="+mn-ea"/>
                <a:cs typeface="+mn-cs"/>
              </a:rPr>
              <a:t>Definition</a:t>
            </a:r>
          </a:p>
          <a:p>
            <a:r>
              <a:rPr lang="en-US" sz="1200" kern="1200" dirty="0" smtClean="0">
                <a:solidFill>
                  <a:schemeClr val="tx1"/>
                </a:solidFill>
                <a:latin typeface="Arial" charset="0"/>
                <a:ea typeface="+mn-ea"/>
                <a:cs typeface="+mn-cs"/>
              </a:rPr>
              <a:t>Packaging Structure Maintenance provides you with the ability to implement the designed bill of packaging. The bill of packaging defines the way in which items are packaged, either in a single-level or a multi-level packaging structure. </a:t>
            </a:r>
          </a:p>
          <a:p>
            <a:r>
              <a:rPr lang="en-US" sz="1200" kern="1200" baseline="0" dirty="0" smtClean="0">
                <a:solidFill>
                  <a:schemeClr val="tx1"/>
                </a:solidFill>
                <a:latin typeface="Arial" charset="0"/>
                <a:ea typeface="+mn-ea"/>
                <a:cs typeface="+mn-cs"/>
              </a:rPr>
              <a:t>The </a:t>
            </a:r>
            <a:r>
              <a:rPr lang="en-US" sz="1200" kern="1200" baseline="0" dirty="0" smtClean="0">
                <a:solidFill>
                  <a:schemeClr val="tx1"/>
                </a:solidFill>
                <a:latin typeface="Arial" charset="0"/>
                <a:ea typeface="+mn-ea"/>
                <a:cs typeface="+mn-cs"/>
              </a:rPr>
              <a:t>lowest-level pack is referred to be the “unit pack” or the pack in which the content is an (inventory) item. In the example, the bottle of pills, which is packed in the box, represents the unit pack. For example, there are four bottles per box and serialization is required. Serialized IDs are required for the packed box.</a:t>
            </a:r>
          </a:p>
          <a:p>
            <a:r>
              <a:rPr lang="en-US" sz="1200" kern="1200" dirty="0" smtClean="0">
                <a:solidFill>
                  <a:schemeClr val="tx1"/>
                </a:solidFill>
                <a:latin typeface="Arial" charset="0"/>
                <a:ea typeface="+mn-ea"/>
                <a:cs typeface="+mn-cs"/>
              </a:rPr>
              <a:t>The highest-level pack is referred to be the “master pack”. In case of multiple packaging levels, this packaging type has as content another pack (not an inventory item), which gets assembled on this pack. For example, two boxes are defined per pallet and serialization is required for the box and pallet combination. </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Why </a:t>
            </a:r>
            <a:r>
              <a:rPr lang="en-US" sz="1200" b="1" kern="1200" baseline="0" dirty="0" smtClean="0">
                <a:solidFill>
                  <a:schemeClr val="tx1"/>
                </a:solidFill>
                <a:latin typeface="Arial" charset="0"/>
                <a:ea typeface="+mn-ea"/>
                <a:cs typeface="+mn-cs"/>
              </a:rPr>
              <a:t>Consider </a:t>
            </a:r>
            <a:r>
              <a:rPr lang="en-US" sz="1200" b="1" kern="1200" dirty="0" smtClean="0">
                <a:solidFill>
                  <a:schemeClr val="tx1"/>
                </a:solidFill>
                <a:latin typeface="Arial" charset="0"/>
                <a:ea typeface="+mn-ea"/>
                <a:cs typeface="+mn-cs"/>
              </a:rPr>
              <a:t>Packaging Structures</a:t>
            </a:r>
            <a:r>
              <a:rPr lang="en-US" sz="1200" b="1" kern="1200" baseline="0" dirty="0" smtClean="0">
                <a:solidFill>
                  <a:schemeClr val="tx1"/>
                </a:solidFill>
                <a:latin typeface="Arial" charset="0"/>
                <a:ea typeface="+mn-ea"/>
                <a:cs typeface="+mn-cs"/>
              </a:rPr>
              <a:t>?</a:t>
            </a:r>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How do you define your packaging structure?</a:t>
            </a:r>
          </a:p>
          <a:p>
            <a:r>
              <a:rPr lang="en-US" sz="1200" kern="1200" baseline="0" dirty="0" smtClean="0">
                <a:solidFill>
                  <a:schemeClr val="tx1"/>
                </a:solidFill>
                <a:latin typeface="Arial" charset="0"/>
                <a:ea typeface="+mn-ea"/>
                <a:cs typeface="+mn-cs"/>
              </a:rPr>
              <a:t>Will the packing structure be for generic or specific use?</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Setup Implications</a:t>
            </a:r>
          </a:p>
          <a:p>
            <a:r>
              <a:rPr lang="en-US" sz="1200" kern="1200" baseline="0" dirty="0" smtClean="0">
                <a:solidFill>
                  <a:schemeClr val="tx1"/>
                </a:solidFill>
                <a:latin typeface="Arial" charset="0"/>
                <a:ea typeface="+mn-ea"/>
                <a:cs typeface="+mn-cs"/>
              </a:rPr>
              <a:t>Use Packaging Structure Maintenance (13.14.4) to maintain the packing structure. If you leave the content</a:t>
            </a:r>
          </a:p>
          <a:p>
            <a:r>
              <a:rPr lang="en-US" sz="1200" kern="1200" baseline="0" dirty="0" smtClean="0">
                <a:solidFill>
                  <a:schemeClr val="tx1"/>
                </a:solidFill>
                <a:latin typeface="Arial" charset="0"/>
                <a:ea typeface="+mn-ea"/>
                <a:cs typeface="+mn-cs"/>
              </a:rPr>
              <a:t>field of the unit pack level blank, it means that any item can be put into this packaging structure.</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1" cstate="print"/>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wrap="square" lIns="91440" tIns="45720" rIns="91440" bIns="45720" numCol="1" anchor="b" anchorCtr="0" compatLnSpc="1">
            <a:prstTxWarp prst="textNoShape">
              <a:avLst/>
            </a:prstTxWarp>
          </a:bodyPr>
          <a:lstStyle>
            <a:lvl1pPr algn="r">
              <a:defRPr sz="800"/>
            </a:lvl1pPr>
          </a:lstStyle>
          <a:p>
            <a:endParaRPr lang="en-US"/>
          </a:p>
        </p:txBody>
      </p:sp>
    </p:spTree>
  </p:cSld>
  <p:clrMap bg1="lt1" tx1="dk1" bg2="lt2" tx2="dk2" accent1="accent1" accent2="accent2" accent3="accent3" accent4="accent4" accent5="accent5" accent6="accent6" hlink="hlink" folHlink="folHlink"/>
  <p:sldLayoutIdLst>
    <p:sldLayoutId id="2147483714" r:id="rId1"/>
    <p:sldLayoutId id="2147483708" r:id="rId2"/>
    <p:sldLayoutId id="2147483709" r:id="rId3"/>
    <p:sldLayoutId id="2147483710" r:id="rId4"/>
    <p:sldLayoutId id="2147483711" r:id="rId5"/>
    <p:sldLayoutId id="2147483712" r:id="rId6"/>
    <p:sldLayoutId id="2147483715" r:id="rId7"/>
    <p:sldLayoutId id="2147483713" r:id="rId8"/>
    <p:sldLayoutId id="2147483716" r:id="rId9"/>
  </p:sldLayoutIdLst>
  <p:timing>
    <p:tnLst>
      <p:par>
        <p:cTn id="1" dur="indefinite" restart="never" nodeType="tmRoot"/>
      </p:par>
    </p:tnLst>
  </p:timing>
  <p:txStyles>
    <p:titleStyle>
      <a:lvl1pPr algn="l" defTabSz="457200" rtl="0" fontAlgn="base">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fontAlgn="base">
        <a:spcBef>
          <a:spcPct val="20000"/>
        </a:spcBef>
        <a:spcAft>
          <a:spcPct val="0"/>
        </a:spcAft>
        <a:buClr>
          <a:srgbClr val="F79646"/>
        </a:buClr>
        <a:buFont typeface="Arial" pitchFamily="34" charset="0"/>
        <a:buChar char="•"/>
        <a:defRPr sz="2800" kern="1200">
          <a:solidFill>
            <a:srgbClr val="4F4F4F"/>
          </a:solidFill>
          <a:latin typeface="Century Gothic"/>
          <a:ea typeface="Century Gothic" pitchFamily="34" charset="0"/>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fontAlgn="base">
        <a:spcBef>
          <a:spcPct val="20000"/>
        </a:spcBef>
        <a:spcAft>
          <a:spcPct val="0"/>
        </a:spcAft>
        <a:buClr>
          <a:srgbClr val="F79646"/>
        </a:buClr>
        <a:buFont typeface="Arial" pitchFamily="34" charset="0"/>
        <a:buChar char="•"/>
        <a:defRPr sz="2000" kern="1200">
          <a:solidFill>
            <a:srgbClr val="4F4F4F"/>
          </a:solidFill>
          <a:latin typeface="Century Gothic"/>
          <a:ea typeface="Century Gothic" pitchFamily="34" charset="0"/>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fontAlgn="base">
        <a:spcBef>
          <a:spcPct val="20000"/>
        </a:spcBef>
        <a:spcAft>
          <a:spcPct val="0"/>
        </a:spcAft>
        <a:buClr>
          <a:srgbClr val="F79646"/>
        </a:buClr>
        <a:buFont typeface="Arial" pitchFamily="34"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comments" Target="../comments/commen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comments" Target="../comments/comment5.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comments" Target="../comments/comment6.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comments" Target="../comments/comment7.xml"/><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608013"/>
            <a:ext cx="8229600" cy="704850"/>
          </a:xfrm>
        </p:spPr>
        <p:txBody>
          <a:bodyPr/>
          <a:lstStyle/>
          <a:p>
            <a:r>
              <a:rPr lang="en-US" dirty="0" smtClean="0">
                <a:latin typeface="Century Gothic" pitchFamily="34" charset="0"/>
                <a:cs typeface="Century Gothic" pitchFamily="34" charset="0"/>
              </a:rPr>
              <a:t>Business Considerations</a:t>
            </a:r>
          </a:p>
        </p:txBody>
      </p:sp>
      <p:sp>
        <p:nvSpPr>
          <p:cNvPr id="4099" name="Rectangle 3"/>
          <p:cNvSpPr>
            <a:spLocks noGrp="1" noChangeArrowheads="1"/>
          </p:cNvSpPr>
          <p:nvPr>
            <p:ph type="body" sz="quarter" idx="10"/>
          </p:nvPr>
        </p:nvSpPr>
        <p:spPr/>
        <p:txBody>
          <a:bodyPr/>
          <a:lstStyle/>
          <a:p>
            <a:r>
              <a:rPr lang="en-US" smtClean="0">
                <a:solidFill>
                  <a:srgbClr val="4F4F4F"/>
                </a:solidFill>
                <a:latin typeface="Century Gothic" pitchFamily="34" charset="0"/>
                <a:cs typeface="Century Gothic" pitchFamily="34" charset="0"/>
              </a:rPr>
              <a:t>Serialization</a:t>
            </a:r>
          </a:p>
        </p:txBody>
      </p:sp>
      <p:sp>
        <p:nvSpPr>
          <p:cNvPr id="4100" name="Text Placeholder 3"/>
          <p:cNvSpPr>
            <a:spLocks noGrp="1"/>
          </p:cNvSpPr>
          <p:nvPr>
            <p:ph type="body" sz="quarter" idx="11"/>
          </p:nvPr>
        </p:nvSpPr>
        <p:spPr/>
        <p:txBody>
          <a:bodyPr/>
          <a:lstStyle/>
          <a:p>
            <a:endParaRPr lang="en-US"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normAutofit/>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r>
              <a:rPr lang="en-US" b="1" dirty="0" smtClean="0">
                <a:solidFill>
                  <a:srgbClr val="4F4F4F"/>
                </a:solidFill>
                <a:latin typeface="Century Gothic" pitchFamily="34" charset="0"/>
                <a:cs typeface="Century Gothic" pitchFamily="34" charset="0"/>
              </a:rPr>
              <a:t>Identify key business considerations to analyze before setting up and using Serialization</a:t>
            </a:r>
          </a:p>
          <a:p>
            <a:r>
              <a:rPr lang="en-US" dirty="0" smtClean="0">
                <a:solidFill>
                  <a:srgbClr val="4F4F4F"/>
                </a:solidFill>
                <a:latin typeface="Century Gothic" pitchFamily="34" charset="0"/>
                <a:cs typeface="Century Gothic" pitchFamily="34" charset="0"/>
              </a:rPr>
              <a:t>Set up Serialization for the most effective use in your organization</a:t>
            </a:r>
          </a:p>
          <a:p>
            <a:r>
              <a:rPr lang="en-US" dirty="0" smtClean="0">
                <a:solidFill>
                  <a:srgbClr val="4F4F4F"/>
                </a:solidFill>
                <a:latin typeface="Century Gothic" pitchFamily="34" charset="0"/>
                <a:cs typeface="Century Gothic" pitchFamily="34" charset="0"/>
              </a:rPr>
              <a:t>Use and manage Serialization effectively</a:t>
            </a:r>
          </a:p>
          <a:p>
            <a:pPr>
              <a:buNone/>
            </a:pPr>
            <a:endParaRPr lang="en-US" dirty="0" smtClean="0"/>
          </a:p>
        </p:txBody>
      </p:sp>
      <p:sp>
        <p:nvSpPr>
          <p:cNvPr id="4" name="Title 3"/>
          <p:cNvSpPr>
            <a:spLocks noGrp="1"/>
          </p:cNvSpPr>
          <p:nvPr>
            <p:ph type="title"/>
          </p:nvPr>
        </p:nvSpPr>
        <p:spPr/>
        <p:txBody>
          <a:bodyPr/>
          <a:lstStyle/>
          <a:p>
            <a:r>
              <a:rPr lang="en-US" smtClean="0">
                <a:solidFill>
                  <a:srgbClr val="4F4F4F"/>
                </a:solidFill>
                <a:latin typeface="Century Gothic" pitchFamily="34" charset="0"/>
                <a:cs typeface="Century Gothic" pitchFamily="34" charset="0"/>
              </a:rPr>
              <a:t>Course Objectives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Lot/Serial Control</a:t>
            </a:r>
          </a:p>
          <a:p>
            <a:r>
              <a:rPr lang="en-US" dirty="0" smtClean="0"/>
              <a:t>Serial ID Range</a:t>
            </a:r>
          </a:p>
          <a:p>
            <a:r>
              <a:rPr lang="en-US" dirty="0" smtClean="0"/>
              <a:t>Packaging Elements</a:t>
            </a:r>
          </a:p>
          <a:p>
            <a:r>
              <a:rPr lang="en-US" dirty="0" smtClean="0"/>
              <a:t>Pack Codes</a:t>
            </a:r>
          </a:p>
          <a:p>
            <a:r>
              <a:rPr lang="en-US" dirty="0" smtClean="0"/>
              <a:t>Packaging Structures</a:t>
            </a: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Overview</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Lot/Serial Control</a:t>
            </a:r>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smtClean="0"/>
              <a:t>Serial Control</a:t>
            </a:r>
          </a:p>
          <a:p>
            <a:r>
              <a:rPr lang="en-US" smtClean="0"/>
              <a:t>Lot Control</a:t>
            </a:r>
          </a:p>
          <a:p>
            <a:r>
              <a:rPr lang="en-US" smtClean="0"/>
              <a:t>Both</a:t>
            </a:r>
            <a:endParaRPr lang="en-US" dirty="0" smtClean="0"/>
          </a:p>
        </p:txBody>
      </p:sp>
      <p:pic>
        <p:nvPicPr>
          <p:cNvPr id="6" name="Picture 10" descr="C:\Users\bws\AppData\Local\Temp\SNAGHTML1b3ef65.PNG"/>
          <p:cNvPicPr>
            <a:picLocks noChangeAspect="1" noChangeArrowheads="1"/>
          </p:cNvPicPr>
          <p:nvPr/>
        </p:nvPicPr>
        <p:blipFill>
          <a:blip r:embed="rId3" cstate="print"/>
          <a:srcRect/>
          <a:stretch>
            <a:fillRect/>
          </a:stretch>
        </p:blipFill>
        <p:spPr bwMode="auto">
          <a:xfrm>
            <a:off x="5757862" y="3526003"/>
            <a:ext cx="1149640" cy="2205048"/>
          </a:xfrm>
          <a:prstGeom prst="rect">
            <a:avLst/>
          </a:prstGeom>
          <a:noFill/>
        </p:spPr>
      </p:pic>
      <p:pic>
        <p:nvPicPr>
          <p:cNvPr id="7" name="Picture 4" descr="C:\Users\bws\AppData\Local\Temp\SNAGHTML20b8d99.PNG"/>
          <p:cNvPicPr>
            <a:picLocks noChangeAspect="1" noChangeArrowheads="1"/>
          </p:cNvPicPr>
          <p:nvPr/>
        </p:nvPicPr>
        <p:blipFill>
          <a:blip r:embed="rId4" cstate="print"/>
          <a:srcRect/>
          <a:stretch>
            <a:fillRect/>
          </a:stretch>
        </p:blipFill>
        <p:spPr bwMode="auto">
          <a:xfrm>
            <a:off x="6858000" y="3505200"/>
            <a:ext cx="1247775" cy="2219326"/>
          </a:xfrm>
          <a:prstGeom prst="rect">
            <a:avLst/>
          </a:prstGeom>
          <a:noFill/>
        </p:spPr>
      </p:pic>
      <p:sp>
        <p:nvSpPr>
          <p:cNvPr id="8" name="Rectangle 7"/>
          <p:cNvSpPr/>
          <p:nvPr/>
        </p:nvSpPr>
        <p:spPr>
          <a:xfrm>
            <a:off x="5815592" y="5036366"/>
            <a:ext cx="2183820" cy="211873"/>
          </a:xfrm>
          <a:prstGeom prst="rect">
            <a:avLst/>
          </a:prstGeom>
          <a:noFill/>
          <a:ln w="190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815592" y="4255782"/>
            <a:ext cx="2183820" cy="211873"/>
          </a:xfrm>
          <a:prstGeom prst="rect">
            <a:avLst/>
          </a:prstGeom>
          <a:noFill/>
          <a:ln w="1905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Serial ID Range</a:t>
            </a:r>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Define serial ID range for items and packs</a:t>
            </a:r>
          </a:p>
          <a:p>
            <a:r>
              <a:rPr lang="en-US" dirty="0" smtClean="0"/>
              <a:t>Determine the source of serial ID:</a:t>
            </a:r>
          </a:p>
          <a:p>
            <a:pPr lvl="1"/>
            <a:r>
              <a:rPr lang="en-US" dirty="0" smtClean="0"/>
              <a:t>Import from external sources</a:t>
            </a:r>
          </a:p>
          <a:p>
            <a:pPr lvl="1"/>
            <a:r>
              <a:rPr lang="en-US" dirty="0" smtClean="0"/>
              <a:t>Generate from system NRM</a:t>
            </a:r>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Packaging Elements</a:t>
            </a:r>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What are the packaging elements?</a:t>
            </a:r>
          </a:p>
          <a:p>
            <a:pPr lvl="1"/>
            <a:r>
              <a:rPr lang="en-US" dirty="0" smtClean="0"/>
              <a:t>Pallets</a:t>
            </a:r>
          </a:p>
          <a:p>
            <a:pPr lvl="1"/>
            <a:r>
              <a:rPr lang="en-US" dirty="0" smtClean="0"/>
              <a:t>Boxes </a:t>
            </a:r>
          </a:p>
          <a:p>
            <a:pPr lvl="1"/>
            <a:r>
              <a:rPr lang="en-US" dirty="0" smtClean="0"/>
              <a:t>Separators</a:t>
            </a:r>
          </a:p>
        </p:txBody>
      </p:sp>
      <p:pic>
        <p:nvPicPr>
          <p:cNvPr id="7" name="Picture 6" descr="C:\Users\bws\AppData\Local\Temp\SNAGHTML1b74062.PNG"/>
          <p:cNvPicPr>
            <a:picLocks noChangeAspect="1" noChangeArrowheads="1"/>
          </p:cNvPicPr>
          <p:nvPr/>
        </p:nvPicPr>
        <p:blipFill>
          <a:blip r:embed="rId3" cstate="print"/>
          <a:srcRect/>
          <a:stretch>
            <a:fillRect/>
          </a:stretch>
        </p:blipFill>
        <p:spPr bwMode="auto">
          <a:xfrm>
            <a:off x="533400" y="4419600"/>
            <a:ext cx="1608610" cy="1404343"/>
          </a:xfrm>
          <a:prstGeom prst="rect">
            <a:avLst/>
          </a:prstGeom>
          <a:noFill/>
        </p:spPr>
      </p:pic>
      <p:pic>
        <p:nvPicPr>
          <p:cNvPr id="8" name="Picture 6" descr="C:\Users\bws\AppData\Local\Temp\SNAGHTML1b11dc5.PNG"/>
          <p:cNvPicPr>
            <a:picLocks noChangeAspect="1" noChangeArrowheads="1"/>
          </p:cNvPicPr>
          <p:nvPr/>
        </p:nvPicPr>
        <p:blipFill>
          <a:blip r:embed="rId4" cstate="print"/>
          <a:srcRect/>
          <a:stretch>
            <a:fillRect/>
          </a:stretch>
        </p:blipFill>
        <p:spPr bwMode="auto">
          <a:xfrm>
            <a:off x="3124200" y="4572000"/>
            <a:ext cx="1946644" cy="1245370"/>
          </a:xfrm>
          <a:prstGeom prst="rect">
            <a:avLst/>
          </a:prstGeom>
          <a:noFill/>
        </p:spPr>
      </p:pic>
      <p:pic>
        <p:nvPicPr>
          <p:cNvPr id="9" name="Picture 2" descr="C:\Users\bws\AppData\Local\Temp\SNAGHTML783bd5c.PNG"/>
          <p:cNvPicPr>
            <a:picLocks noChangeAspect="1" noChangeArrowheads="1"/>
          </p:cNvPicPr>
          <p:nvPr/>
        </p:nvPicPr>
        <p:blipFill>
          <a:blip r:embed="rId5" cstate="print"/>
          <a:srcRect/>
          <a:stretch>
            <a:fillRect/>
          </a:stretch>
        </p:blipFill>
        <p:spPr bwMode="auto">
          <a:xfrm>
            <a:off x="6477000" y="4114800"/>
            <a:ext cx="1508898" cy="2011864"/>
          </a:xfrm>
          <a:prstGeom prst="rect">
            <a:avLst/>
          </a:prstGeom>
          <a:noFill/>
        </p:spPr>
      </p:pic>
      <p:cxnSp>
        <p:nvCxnSpPr>
          <p:cNvPr id="10" name="Straight Connector 9"/>
          <p:cNvCxnSpPr/>
          <p:nvPr/>
        </p:nvCxnSpPr>
        <p:spPr>
          <a:xfrm>
            <a:off x="6477000" y="4583723"/>
            <a:ext cx="1758718" cy="1349298"/>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Pack Codes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Does the packaging element require specific rules for the source or destination?</a:t>
            </a:r>
          </a:p>
          <a:p>
            <a:pPr lvl="1"/>
            <a:r>
              <a:rPr lang="en-US" dirty="0" smtClean="0"/>
              <a:t>Single Item / Single Lot</a:t>
            </a:r>
          </a:p>
          <a:p>
            <a:pPr lvl="1"/>
            <a:r>
              <a:rPr lang="en-US" dirty="0" smtClean="0"/>
              <a:t>Labels</a:t>
            </a:r>
          </a:p>
          <a:p>
            <a:pPr lvl="1"/>
            <a:r>
              <a:rPr lang="en-US" dirty="0" smtClean="0"/>
              <a:t>Serial Control</a:t>
            </a:r>
          </a:p>
          <a:p>
            <a:endParaRPr lang="en-US" dirty="0" smtClean="0"/>
          </a:p>
        </p:txBody>
      </p:sp>
      <p:pic>
        <p:nvPicPr>
          <p:cNvPr id="6" name="Picture 6" descr="C:\Users\bws\AppData\Local\Temp\SNAGHTML1b11dc5.PNG"/>
          <p:cNvPicPr>
            <a:picLocks noChangeAspect="1" noChangeArrowheads="1"/>
          </p:cNvPicPr>
          <p:nvPr/>
        </p:nvPicPr>
        <p:blipFill>
          <a:blip r:embed="rId3" cstate="print"/>
          <a:srcRect/>
          <a:stretch>
            <a:fillRect/>
          </a:stretch>
        </p:blipFill>
        <p:spPr bwMode="auto">
          <a:xfrm>
            <a:off x="4137422" y="4273142"/>
            <a:ext cx="1533525" cy="981076"/>
          </a:xfrm>
          <a:prstGeom prst="rect">
            <a:avLst/>
          </a:prstGeom>
          <a:noFill/>
        </p:spPr>
      </p:pic>
      <p:pic>
        <p:nvPicPr>
          <p:cNvPr id="7" name="Picture 6" descr="C:\Users\bws\AppData\Local\Temp\SNAGHTML1b74062.PNG"/>
          <p:cNvPicPr>
            <a:picLocks noChangeAspect="1" noChangeArrowheads="1"/>
          </p:cNvPicPr>
          <p:nvPr/>
        </p:nvPicPr>
        <p:blipFill>
          <a:blip r:embed="rId4" cstate="print"/>
          <a:srcRect/>
          <a:stretch>
            <a:fillRect/>
          </a:stretch>
        </p:blipFill>
        <p:spPr bwMode="auto">
          <a:xfrm>
            <a:off x="4356149" y="4227062"/>
            <a:ext cx="765174" cy="668010"/>
          </a:xfrm>
          <a:prstGeom prst="rect">
            <a:avLst/>
          </a:prstGeom>
          <a:noFill/>
        </p:spPr>
      </p:pic>
      <p:pic>
        <p:nvPicPr>
          <p:cNvPr id="8" name="Picture 10" descr="C:\Users\bws\AppData\Local\Temp\SNAGHTML1b3ef65.PNG"/>
          <p:cNvPicPr>
            <a:picLocks noChangeAspect="1" noChangeArrowheads="1"/>
          </p:cNvPicPr>
          <p:nvPr/>
        </p:nvPicPr>
        <p:blipFill>
          <a:blip r:embed="rId5" cstate="print"/>
          <a:srcRect/>
          <a:stretch>
            <a:fillRect/>
          </a:stretch>
        </p:blipFill>
        <p:spPr bwMode="auto">
          <a:xfrm>
            <a:off x="4998437" y="5322995"/>
            <a:ext cx="245771" cy="471397"/>
          </a:xfrm>
          <a:prstGeom prst="rect">
            <a:avLst/>
          </a:prstGeom>
          <a:noFill/>
        </p:spPr>
      </p:pic>
      <p:sp>
        <p:nvSpPr>
          <p:cNvPr id="9" name="TextBox 8"/>
          <p:cNvSpPr txBox="1"/>
          <p:nvPr/>
        </p:nvSpPr>
        <p:spPr>
          <a:xfrm>
            <a:off x="2209800" y="4114800"/>
            <a:ext cx="1495115" cy="400110"/>
          </a:xfrm>
          <a:prstGeom prst="rect">
            <a:avLst/>
          </a:prstGeom>
          <a:noFill/>
        </p:spPr>
        <p:txBody>
          <a:bodyPr wrap="square" rtlCol="0">
            <a:spAutoFit/>
          </a:bodyPr>
          <a:lstStyle/>
          <a:p>
            <a:r>
              <a:rPr lang="en-US" sz="2000" dirty="0" smtClean="0"/>
              <a:t>Destination</a:t>
            </a:r>
            <a:endParaRPr lang="en-US" sz="2000" dirty="0"/>
          </a:p>
        </p:txBody>
      </p:sp>
      <p:sp>
        <p:nvSpPr>
          <p:cNvPr id="10" name="TextBox 9"/>
          <p:cNvSpPr txBox="1"/>
          <p:nvPr/>
        </p:nvSpPr>
        <p:spPr>
          <a:xfrm>
            <a:off x="3807133" y="5772090"/>
            <a:ext cx="1984067" cy="400110"/>
          </a:xfrm>
          <a:prstGeom prst="rect">
            <a:avLst/>
          </a:prstGeom>
          <a:noFill/>
        </p:spPr>
        <p:txBody>
          <a:bodyPr wrap="square" rtlCol="0">
            <a:spAutoFit/>
          </a:bodyPr>
          <a:lstStyle/>
          <a:p>
            <a:r>
              <a:rPr lang="en-US" sz="2000" dirty="0" smtClean="0"/>
              <a:t>Source</a:t>
            </a:r>
            <a:endParaRPr lang="en-US" sz="2000" dirty="0"/>
          </a:p>
        </p:txBody>
      </p:sp>
      <p:cxnSp>
        <p:nvCxnSpPr>
          <p:cNvPr id="11" name="Straight Arrow Connector 10"/>
          <p:cNvCxnSpPr/>
          <p:nvPr/>
        </p:nvCxnSpPr>
        <p:spPr>
          <a:xfrm rot="5400000" flipH="1" flipV="1">
            <a:off x="4644852" y="5512757"/>
            <a:ext cx="517077"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0800000">
            <a:off x="3657601" y="4353398"/>
            <a:ext cx="762774"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14" name="Picture 13" descr="http://www.ampackcorp.com/images/products/divider_samples.jpg"/>
          <p:cNvPicPr>
            <a:picLocks noChangeAspect="1" noChangeArrowheads="1"/>
          </p:cNvPicPr>
          <p:nvPr/>
        </p:nvPicPr>
        <p:blipFill>
          <a:blip r:embed="rId6" cstate="print"/>
          <a:srcRect l="61457" t="14732" r="2028" b="2638"/>
          <a:stretch>
            <a:fillRect/>
          </a:stretch>
        </p:blipFill>
        <p:spPr bwMode="auto">
          <a:xfrm>
            <a:off x="6934200" y="4343400"/>
            <a:ext cx="568047" cy="549423"/>
          </a:xfrm>
          <a:prstGeom prst="rect">
            <a:avLst/>
          </a:prstGeom>
          <a:noFill/>
        </p:spPr>
      </p:pic>
      <p:cxnSp>
        <p:nvCxnSpPr>
          <p:cNvPr id="16" name="Straight Arrow Connector 15"/>
          <p:cNvCxnSpPr/>
          <p:nvPr/>
        </p:nvCxnSpPr>
        <p:spPr>
          <a:xfrm flipH="1">
            <a:off x="5791200" y="4572000"/>
            <a:ext cx="99060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Packaging Structures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Create the packaging structure per your packaging design</a:t>
            </a:r>
          </a:p>
          <a:p>
            <a:r>
              <a:rPr lang="en-US" dirty="0" smtClean="0"/>
              <a:t>Will the </a:t>
            </a:r>
            <a:r>
              <a:rPr lang="en-US" altLang="zh-CN" dirty="0" smtClean="0"/>
              <a:t>packing structure</a:t>
            </a:r>
            <a:r>
              <a:rPr lang="en-US" dirty="0" smtClean="0"/>
              <a:t> be for generic or specific use? </a:t>
            </a:r>
          </a:p>
        </p:txBody>
      </p:sp>
      <p:pic>
        <p:nvPicPr>
          <p:cNvPr id="6" name="Picture 6" descr="C:\Users\bws\AppData\Local\Temp\SNAGHTML1b11dc5.PNG"/>
          <p:cNvPicPr>
            <a:picLocks noChangeAspect="1" noChangeArrowheads="1"/>
          </p:cNvPicPr>
          <p:nvPr/>
        </p:nvPicPr>
        <p:blipFill>
          <a:blip r:embed="rId3" cstate="print"/>
          <a:srcRect/>
          <a:stretch>
            <a:fillRect/>
          </a:stretch>
        </p:blipFill>
        <p:spPr bwMode="auto">
          <a:xfrm>
            <a:off x="4800600" y="5095876"/>
            <a:ext cx="1533525" cy="981076"/>
          </a:xfrm>
          <a:prstGeom prst="rect">
            <a:avLst/>
          </a:prstGeom>
          <a:noFill/>
        </p:spPr>
      </p:pic>
      <p:pic>
        <p:nvPicPr>
          <p:cNvPr id="7" name="Picture 12" descr="C:\Users\bws\AppData\Local\Temp\SNAGHTML1b74062.PNG"/>
          <p:cNvPicPr>
            <a:picLocks noChangeAspect="1" noChangeArrowheads="1"/>
          </p:cNvPicPr>
          <p:nvPr/>
        </p:nvPicPr>
        <p:blipFill>
          <a:blip r:embed="rId4" cstate="print"/>
          <a:srcRect/>
          <a:stretch>
            <a:fillRect/>
          </a:stretch>
        </p:blipFill>
        <p:spPr bwMode="auto">
          <a:xfrm>
            <a:off x="4800600" y="4572000"/>
            <a:ext cx="1200150" cy="1047751"/>
          </a:xfrm>
          <a:prstGeom prst="rect">
            <a:avLst/>
          </a:prstGeom>
          <a:noFill/>
        </p:spPr>
      </p:pic>
      <p:pic>
        <p:nvPicPr>
          <p:cNvPr id="8" name="Picture 10" descr="C:\Users\bws\AppData\Local\Temp\SNAGHTML1b3ef65.PNG"/>
          <p:cNvPicPr>
            <a:picLocks noChangeAspect="1" noChangeArrowheads="1"/>
          </p:cNvPicPr>
          <p:nvPr/>
        </p:nvPicPr>
        <p:blipFill>
          <a:blip r:embed="rId5" cstate="print"/>
          <a:srcRect/>
          <a:stretch>
            <a:fillRect/>
          </a:stretch>
        </p:blipFill>
        <p:spPr bwMode="auto">
          <a:xfrm>
            <a:off x="5321591" y="4425999"/>
            <a:ext cx="245771" cy="471397"/>
          </a:xfrm>
          <a:prstGeom prst="rect">
            <a:avLst/>
          </a:prstGeom>
          <a:noFill/>
        </p:spPr>
      </p:pic>
      <p:sp>
        <p:nvSpPr>
          <p:cNvPr id="9" name="TextBox 8"/>
          <p:cNvSpPr txBox="1"/>
          <p:nvPr/>
        </p:nvSpPr>
        <p:spPr>
          <a:xfrm>
            <a:off x="2768405" y="5681971"/>
            <a:ext cx="1282390" cy="276999"/>
          </a:xfrm>
          <a:prstGeom prst="rect">
            <a:avLst/>
          </a:prstGeom>
          <a:noFill/>
        </p:spPr>
        <p:txBody>
          <a:bodyPr wrap="square" rtlCol="0">
            <a:spAutoFit/>
          </a:bodyPr>
          <a:lstStyle/>
          <a:p>
            <a:r>
              <a:rPr lang="en-US" sz="1200" dirty="0" smtClean="0"/>
              <a:t>Master Pack</a:t>
            </a:r>
            <a:endParaRPr lang="en-US" sz="1200" dirty="0"/>
          </a:p>
        </p:txBody>
      </p:sp>
      <p:cxnSp>
        <p:nvCxnSpPr>
          <p:cNvPr id="10" name="Straight Connector 9"/>
          <p:cNvCxnSpPr/>
          <p:nvPr/>
        </p:nvCxnSpPr>
        <p:spPr>
          <a:xfrm>
            <a:off x="3738563" y="5820472"/>
            <a:ext cx="1425537" cy="1588"/>
          </a:xfrm>
          <a:prstGeom prst="line">
            <a:avLst/>
          </a:prstGeom>
          <a:ln w="28575">
            <a:solidFill>
              <a:schemeClr val="accent3"/>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3738563" y="5234376"/>
            <a:ext cx="1425537" cy="586096"/>
          </a:xfrm>
          <a:prstGeom prst="line">
            <a:avLst/>
          </a:prstGeom>
          <a:ln w="28575">
            <a:solidFill>
              <a:schemeClr val="accent3"/>
            </a:solidFill>
            <a:prstDash val="sysDot"/>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913373" y="4957376"/>
            <a:ext cx="1282390" cy="276999"/>
          </a:xfrm>
          <a:prstGeom prst="rect">
            <a:avLst/>
          </a:prstGeom>
          <a:noFill/>
        </p:spPr>
        <p:txBody>
          <a:bodyPr wrap="square" rtlCol="0">
            <a:spAutoFit/>
          </a:bodyPr>
          <a:lstStyle/>
          <a:p>
            <a:r>
              <a:rPr lang="en-US" sz="1200" dirty="0" smtClean="0"/>
              <a:t>Unit Pack</a:t>
            </a:r>
            <a:endParaRPr lang="en-US" sz="1200" dirty="0"/>
          </a:p>
        </p:txBody>
      </p:sp>
      <p:cxnSp>
        <p:nvCxnSpPr>
          <p:cNvPr id="13" name="Straight Connector 12"/>
          <p:cNvCxnSpPr>
            <a:endCxn id="8" idx="1"/>
          </p:cNvCxnSpPr>
          <p:nvPr/>
        </p:nvCxnSpPr>
        <p:spPr>
          <a:xfrm flipV="1">
            <a:off x="3738563" y="4661698"/>
            <a:ext cx="1583028" cy="434178"/>
          </a:xfrm>
          <a:prstGeom prst="line">
            <a:avLst/>
          </a:prstGeom>
          <a:ln w="28575">
            <a:solidFill>
              <a:schemeClr val="accent3"/>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3738563" y="5095876"/>
            <a:ext cx="1425537" cy="4"/>
          </a:xfrm>
          <a:prstGeom prst="line">
            <a:avLst/>
          </a:prstGeom>
          <a:ln w="28575">
            <a:solidFill>
              <a:schemeClr val="accent3"/>
            </a:solidFill>
            <a:prstDash val="sysDot"/>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dirty="0" smtClean="0"/>
              <a:t>Lot/Serial Control</a:t>
            </a:r>
          </a:p>
          <a:p>
            <a:r>
              <a:rPr lang="en-US" dirty="0" smtClean="0"/>
              <a:t>Serial ID Range</a:t>
            </a:r>
          </a:p>
          <a:p>
            <a:r>
              <a:rPr lang="en-US" dirty="0" smtClean="0"/>
              <a:t>Packaging Elements</a:t>
            </a:r>
          </a:p>
          <a:p>
            <a:r>
              <a:rPr lang="en-US" dirty="0" smtClean="0"/>
              <a:t>Pack Codes</a:t>
            </a:r>
          </a:p>
          <a:p>
            <a:r>
              <a:rPr lang="en-US" dirty="0" smtClean="0"/>
              <a:t>Packaging Structures</a:t>
            </a:r>
          </a:p>
          <a:p>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Summary</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2209</TotalTime>
  <Words>948</Words>
  <Application>Microsoft Office PowerPoint</Application>
  <PresentationFormat>On-screen Show (4:3)</PresentationFormat>
  <Paragraphs>121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Business Considerations</vt:lpstr>
      <vt:lpstr>Course Objectives</vt:lpstr>
      <vt:lpstr>Overview</vt:lpstr>
      <vt:lpstr>Lot/Serial Control</vt:lpstr>
      <vt:lpstr>Serial ID Range</vt:lpstr>
      <vt:lpstr>Packaging Elements</vt:lpstr>
      <vt:lpstr>Pack Codes</vt:lpstr>
      <vt:lpstr>Packaging Structures</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ymg</cp:lastModifiedBy>
  <cp:revision>181</cp:revision>
  <dcterms:created xsi:type="dcterms:W3CDTF">2009-06-03T18:07:02Z</dcterms:created>
  <dcterms:modified xsi:type="dcterms:W3CDTF">2016-04-22T15:54:32Z</dcterms:modified>
</cp:coreProperties>
</file>